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1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12077" y="2876549"/>
            <a:ext cx="5171440" cy="3608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8500" y="0"/>
            <a:ext cx="11247437" cy="1206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087" y="689863"/>
            <a:ext cx="10285094" cy="14156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0608" y="2636011"/>
            <a:ext cx="5173345" cy="2701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ifewatch.si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jpg"/><Relationship Id="rId4" Type="http://schemas.openxmlformats.org/officeDocument/2006/relationships/image" Target="../media/image35.jpg"/><Relationship Id="rId9" Type="http://schemas.openxmlformats.org/officeDocument/2006/relationships/hyperlink" Target="http://www.lifewatch.e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zrc-sazu.si/sl/programi-in-projekti/ri-si-lifewatch" TargetMode="Externa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zrc-sazu.si/sl/programi-in-projekti/ri-si-lifewatch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12" Type="http://schemas.openxmlformats.org/officeDocument/2006/relationships/hyperlink" Target="https://epos-ip.zrc-sazu.si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hyperlink" Target="https://www.epos-eu.org/" TargetMode="External"/><Relationship Id="rId4" Type="http://schemas.openxmlformats.org/officeDocument/2006/relationships/image" Target="../media/image49.jpg"/><Relationship Id="rId9" Type="http://schemas.openxmlformats.org/officeDocument/2006/relationships/hyperlink" Target="https://doi.org/10.1007/s13146-023-00864-y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26" Type="http://schemas.openxmlformats.org/officeDocument/2006/relationships/image" Target="../media/image78.png"/><Relationship Id="rId3" Type="http://schemas.openxmlformats.org/officeDocument/2006/relationships/hyperlink" Target="https://izrk.zrc-sazu.si/sl/programi-in-projekti/ri-si-epos#v" TargetMode="External"/><Relationship Id="rId21" Type="http://schemas.openxmlformats.org/officeDocument/2006/relationships/image" Target="../media/image73.jpg"/><Relationship Id="rId7" Type="http://schemas.openxmlformats.org/officeDocument/2006/relationships/image" Target="../media/image59.jpg"/><Relationship Id="rId12" Type="http://schemas.openxmlformats.org/officeDocument/2006/relationships/image" Target="../media/image64.png"/><Relationship Id="rId17" Type="http://schemas.openxmlformats.org/officeDocument/2006/relationships/image" Target="../media/image69.jpg"/><Relationship Id="rId25" Type="http://schemas.openxmlformats.org/officeDocument/2006/relationships/image" Target="../media/image77.jpg"/><Relationship Id="rId2" Type="http://schemas.openxmlformats.org/officeDocument/2006/relationships/image" Target="../media/image55.jpg"/><Relationship Id="rId16" Type="http://schemas.openxmlformats.org/officeDocument/2006/relationships/image" Target="../media/image68.png"/><Relationship Id="rId20" Type="http://schemas.openxmlformats.org/officeDocument/2006/relationships/image" Target="../media/image72.jpg"/><Relationship Id="rId29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g"/><Relationship Id="rId24" Type="http://schemas.openxmlformats.org/officeDocument/2006/relationships/image" Target="../media/image76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g"/><Relationship Id="rId28" Type="http://schemas.openxmlformats.org/officeDocument/2006/relationships/image" Target="../media/image80.png"/><Relationship Id="rId10" Type="http://schemas.openxmlformats.org/officeDocument/2006/relationships/image" Target="../media/image62.png"/><Relationship Id="rId19" Type="http://schemas.openxmlformats.org/officeDocument/2006/relationships/image" Target="../media/image71.jp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openxmlformats.org/officeDocument/2006/relationships/image" Target="../media/image66.png"/><Relationship Id="rId22" Type="http://schemas.openxmlformats.org/officeDocument/2006/relationships/image" Target="../media/image74.jpg"/><Relationship Id="rId27" Type="http://schemas.openxmlformats.org/officeDocument/2006/relationships/image" Target="../media/image7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zrk.zrc-sazu.si/sl/programi-in-projekti/ri-si-epos#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5.png"/><Relationship Id="rId7" Type="http://schemas.openxmlformats.org/officeDocument/2006/relationships/image" Target="../media/image87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hyperlink" Target="https://elter-projects.org/" TargetMode="External"/><Relationship Id="rId10" Type="http://schemas.openxmlformats.org/officeDocument/2006/relationships/image" Target="../media/image90.png"/><Relationship Id="rId4" Type="http://schemas.openxmlformats.org/officeDocument/2006/relationships/hyperlink" Target="https://lter.zrc-sazu.si/" TargetMode="External"/><Relationship Id="rId9" Type="http://schemas.openxmlformats.org/officeDocument/2006/relationships/image" Target="../media/image8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-postojna.si/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a.izrk.zrc-sazu.si/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prostor.gov.si/" TargetMode="External"/><Relationship Id="rId5" Type="http://schemas.openxmlformats.org/officeDocument/2006/relationships/hyperlink" Target="https://metadatacatalogue.lifewatch.eu/srv/eng/catalog.search%23/home" TargetMode="External"/><Relationship Id="rId4" Type="http://schemas.openxmlformats.org/officeDocument/2006/relationships/hyperlink" Target="https://geonetwork-opensource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a.izrk.zrc-sazu.si/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pos-ip.zrc-sazu.si/" TargetMode="External"/><Relationship Id="rId5" Type="http://schemas.openxmlformats.org/officeDocument/2006/relationships/hyperlink" Target="https://lter.zrc-sazu.si/" TargetMode="External"/><Relationship Id="rId4" Type="http://schemas.openxmlformats.org/officeDocument/2006/relationships/hyperlink" Target="https://lifewatch.zrc-sazu.si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iendlystock.com/product/earth-on-fire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a.izrk.zrc-sazu.si/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2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onetwork/schema-plugins" TargetMode="External"/><Relationship Id="rId2" Type="http://schemas.openxmlformats.org/officeDocument/2006/relationships/hyperlink" Target="https://github.com/NCEAS/eml/issues/312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png"/><Relationship Id="rId4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vri.eu/research-infrastructures/#1571656097350-b9cb7033-54e7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zan@krejzi.si" TargetMode="External"/><Relationship Id="rId5" Type="http://schemas.openxmlformats.org/officeDocument/2006/relationships/hyperlink" Target="mailto:magdalena.aljancic@zrc-sazu.si" TargetMode="External"/><Relationship Id="rId4" Type="http://schemas.openxmlformats.org/officeDocument/2006/relationships/image" Target="../media/image15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envriplus.eu/research-infrastructure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5" Type="http://schemas.openxmlformats.org/officeDocument/2006/relationships/image" Target="../media/image32.jpg"/><Relationship Id="rId2" Type="http://schemas.openxmlformats.org/officeDocument/2006/relationships/image" Target="../media/image9.jp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24" Type="http://schemas.openxmlformats.org/officeDocument/2006/relationships/image" Target="../media/image31.jpg"/><Relationship Id="rId5" Type="http://schemas.openxmlformats.org/officeDocument/2006/relationships/image" Target="../media/image12.jpg"/><Relationship Id="rId15" Type="http://schemas.openxmlformats.org/officeDocument/2006/relationships/image" Target="../media/image22.jpg"/><Relationship Id="rId23" Type="http://schemas.openxmlformats.org/officeDocument/2006/relationships/image" Target="../media/image30.png"/><Relationship Id="rId10" Type="http://schemas.openxmlformats.org/officeDocument/2006/relationships/image" Target="../media/image17.jp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openxmlformats.org/officeDocument/2006/relationships/image" Target="../media/image21.jp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6848" y="190500"/>
            <a:ext cx="10285094" cy="1185196"/>
          </a:xfrm>
          <a:prstGeom prst="rect">
            <a:avLst/>
          </a:prstGeom>
        </p:spPr>
        <p:txBody>
          <a:bodyPr vert="horz" wrap="square" lIns="0" tIns="76454" rIns="0" bIns="0" rtlCol="0">
            <a:spAutoFit/>
          </a:bodyPr>
          <a:lstStyle/>
          <a:p>
            <a:pPr marL="256540" marR="5080">
              <a:lnSpc>
                <a:spcPct val="100000"/>
              </a:lnSpc>
              <a:spcBef>
                <a:spcPts val="105"/>
              </a:spcBef>
            </a:pPr>
            <a:r>
              <a:rPr sz="3600" dirty="0"/>
              <a:t>GeoNetwork</a:t>
            </a:r>
            <a:r>
              <a:rPr sz="3600" spc="-35" dirty="0"/>
              <a:t> </a:t>
            </a:r>
            <a:r>
              <a:rPr sz="3600" dirty="0"/>
              <a:t>platforma za</a:t>
            </a:r>
            <a:r>
              <a:rPr sz="3600" spc="-15" dirty="0"/>
              <a:t> </a:t>
            </a:r>
            <a:r>
              <a:rPr sz="3600" spc="-10" dirty="0"/>
              <a:t>kraške </a:t>
            </a:r>
            <a:r>
              <a:rPr sz="3600" dirty="0"/>
              <a:t>multidisciplinarne</a:t>
            </a:r>
            <a:r>
              <a:rPr sz="3600" spc="-80" dirty="0"/>
              <a:t> </a:t>
            </a:r>
            <a:r>
              <a:rPr sz="3600" spc="-10" dirty="0"/>
              <a:t>(meta)podatke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457200" y="1375696"/>
            <a:ext cx="8498552" cy="3378489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289560">
              <a:lnSpc>
                <a:spcPct val="100000"/>
              </a:lnSpc>
              <a:spcBef>
                <a:spcPts val="825"/>
              </a:spcBef>
            </a:pPr>
            <a:r>
              <a:rPr lang="sl-SI" dirty="0">
                <a:solidFill>
                  <a:srgbClr val="FFFFFF"/>
                </a:solidFill>
                <a:latin typeface="Calibri"/>
                <a:cs typeface="Calibri"/>
              </a:rPr>
              <a:t>Magdalena NĂPĂRUŞ-ALJANČIČ, Inštitut za raziskovanje krasa Znanstvenoraziskovalnega centra Slovenske akademije znanosti in umetnosti</a:t>
            </a:r>
          </a:p>
          <a:p>
            <a:pPr marL="289560">
              <a:lnSpc>
                <a:spcPct val="100000"/>
              </a:lnSpc>
              <a:spcBef>
                <a:spcPts val="825"/>
              </a:spcBef>
            </a:pPr>
            <a:r>
              <a:rPr lang="sl-SI" dirty="0">
                <a:solidFill>
                  <a:srgbClr val="FFFFFF"/>
                </a:solidFill>
                <a:latin typeface="Calibri"/>
                <a:cs typeface="Calibri"/>
              </a:rPr>
              <a:t>Žan KAFOL, Inštitut za raziskovanje krasa Znanstvenoraziskovalnega centra Slovenske akademije znanosti in umetnosti; Kafol.NET</a:t>
            </a:r>
          </a:p>
          <a:p>
            <a:pPr marL="289560">
              <a:lnSpc>
                <a:spcPct val="100000"/>
              </a:lnSpc>
              <a:spcBef>
                <a:spcPts val="825"/>
              </a:spcBef>
            </a:pPr>
            <a:r>
              <a:rPr lang="sl-SI" dirty="0">
                <a:solidFill>
                  <a:srgbClr val="FFFFFF"/>
                </a:solidFill>
                <a:latin typeface="Calibri"/>
                <a:cs typeface="Calibri"/>
              </a:rPr>
              <a:t>Tanja PIPAN, Inštitut za raziskovanje krasa Znanstvenoraziskovalnega centra Slovenske akademije znanosti in umetnosti</a:t>
            </a:r>
          </a:p>
          <a:p>
            <a:pPr marL="289560">
              <a:lnSpc>
                <a:spcPct val="100000"/>
              </a:lnSpc>
              <a:spcBef>
                <a:spcPts val="825"/>
              </a:spcBef>
            </a:pPr>
            <a:r>
              <a:rPr lang="sl-SI" dirty="0">
                <a:solidFill>
                  <a:srgbClr val="FFFFFF"/>
                </a:solidFill>
                <a:latin typeface="Calibri"/>
                <a:cs typeface="Calibri"/>
              </a:rPr>
              <a:t>Stanka ŠEBELA, Inštitut za raziskovanje krasa Znanstvenoraziskovalnega centra Slovenske akademije znanosti in umetnosti</a:t>
            </a:r>
          </a:p>
          <a:p>
            <a:pPr marL="289560">
              <a:lnSpc>
                <a:spcPct val="100000"/>
              </a:lnSpc>
              <a:spcBef>
                <a:spcPts val="825"/>
              </a:spcBef>
            </a:pPr>
            <a:r>
              <a:rPr lang="sl-SI" dirty="0">
                <a:solidFill>
                  <a:srgbClr val="FFFFFF"/>
                </a:solidFill>
                <a:latin typeface="Calibri"/>
                <a:cs typeface="Calibri"/>
              </a:rPr>
              <a:t>Jasmina ČELIGOJ BIŠČAK, Inštitut za raziskovanje krasa Znanstvenoraziskovalnega centra Slovenske akademije znanosti in umetnosti</a:t>
            </a:r>
            <a:endParaRPr lang="sl-SI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EAF3A09-1767-41A5-9027-1783BD1F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578460"/>
            <a:ext cx="941394" cy="331694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BFC96171-994F-4EAB-A47F-40FDF6556329}"/>
              </a:ext>
            </a:extLst>
          </p:cNvPr>
          <p:cNvSpPr txBox="1"/>
          <p:nvPr/>
        </p:nvSpPr>
        <p:spPr>
          <a:xfrm>
            <a:off x="762000" y="4748829"/>
            <a:ext cx="8991600" cy="659796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  <a:latin typeface="+mn-lt"/>
              </a:rPr>
              <a:t>Ljubljana in </a:t>
            </a:r>
            <a:r>
              <a:rPr lang="sl-SI" dirty="0" err="1">
                <a:solidFill>
                  <a:schemeClr val="bg1"/>
                </a:solidFill>
                <a:latin typeface="+mn-lt"/>
              </a:rPr>
              <a:t>online</a:t>
            </a:r>
            <a:r>
              <a:rPr lang="sl-SI" dirty="0">
                <a:solidFill>
                  <a:schemeClr val="bg1"/>
                </a:solidFill>
                <a:latin typeface="+mn-lt"/>
              </a:rPr>
              <a:t>, </a:t>
            </a:r>
            <a:r>
              <a:rPr lang="sl-SI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Centralna tehniška knjižnica Univerze v Ljubljani, Predstavitev za </a:t>
            </a:r>
            <a:r>
              <a:rPr lang="sl-SI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konzorcijske</a:t>
            </a:r>
            <a:r>
              <a:rPr lang="sl-SI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partnerje in širšo javnost</a:t>
            </a:r>
            <a:r>
              <a:rPr lang="sl-SI" dirty="0">
                <a:solidFill>
                  <a:schemeClr val="bg1"/>
                </a:solidFill>
                <a:latin typeface="+mn-lt"/>
              </a:rPr>
              <a:t>, 30. 5. 2024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E4C2A95-F7A2-41C6-AB2B-665E60719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9819"/>
            <a:ext cx="674594" cy="3837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3691" y="0"/>
            <a:ext cx="11362690" cy="1980564"/>
            <a:chOff x="583691" y="0"/>
            <a:chExt cx="11362690" cy="19805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691" y="1171955"/>
              <a:ext cx="1276350" cy="8084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215" y="361188"/>
              <a:ext cx="1275588" cy="80772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717792" y="4462271"/>
            <a:ext cx="2796540" cy="2052320"/>
            <a:chOff x="6717792" y="4462271"/>
            <a:chExt cx="2796540" cy="20523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668" y="4696506"/>
              <a:ext cx="2721089" cy="1817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7792" y="5052059"/>
              <a:ext cx="927353" cy="5875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9316" y="4462271"/>
              <a:ext cx="926591" cy="58673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3651" y="1071117"/>
            <a:ext cx="7670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LifeWatch</a:t>
            </a:r>
            <a:r>
              <a:rPr sz="2400" spc="-60" dirty="0"/>
              <a:t> </a:t>
            </a:r>
            <a:r>
              <a:rPr sz="2400" dirty="0"/>
              <a:t>SLOVENIJA</a:t>
            </a:r>
            <a:r>
              <a:rPr sz="2400" spc="-65" dirty="0"/>
              <a:t> </a:t>
            </a:r>
            <a:r>
              <a:rPr sz="2400" dirty="0"/>
              <a:t>nacionalna</a:t>
            </a:r>
            <a:r>
              <a:rPr sz="2400" spc="-75" dirty="0"/>
              <a:t> </a:t>
            </a:r>
            <a:r>
              <a:rPr sz="2400" spc="-10" dirty="0"/>
              <a:t>raziskovalna</a:t>
            </a:r>
            <a:r>
              <a:rPr sz="2400" spc="-80" dirty="0"/>
              <a:t> </a:t>
            </a:r>
            <a:r>
              <a:rPr sz="2400" spc="-10" dirty="0"/>
              <a:t>infrastruktura</a:t>
            </a:r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5846064" y="1488947"/>
            <a:ext cx="5169535" cy="5070475"/>
            <a:chOff x="5846064" y="1488947"/>
            <a:chExt cx="5169535" cy="507047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6064" y="1488947"/>
              <a:ext cx="5169408" cy="2971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659118" y="3286505"/>
              <a:ext cx="2924810" cy="3263265"/>
            </a:xfrm>
            <a:custGeom>
              <a:avLst/>
              <a:gdLst/>
              <a:ahLst/>
              <a:cxnLst/>
              <a:rect l="l" t="t" r="r" b="b"/>
              <a:pathLst>
                <a:path w="2924809" h="3263265">
                  <a:moveTo>
                    <a:pt x="1848230" y="0"/>
                  </a:moveTo>
                  <a:lnTo>
                    <a:pt x="1463039" y="1176909"/>
                  </a:lnTo>
                </a:path>
                <a:path w="2924809" h="3263265">
                  <a:moveTo>
                    <a:pt x="0" y="3262884"/>
                  </a:moveTo>
                  <a:lnTo>
                    <a:pt x="2924555" y="3262884"/>
                  </a:lnTo>
                  <a:lnTo>
                    <a:pt x="2924555" y="1176528"/>
                  </a:lnTo>
                  <a:lnTo>
                    <a:pt x="0" y="1176528"/>
                  </a:lnTo>
                  <a:lnTo>
                    <a:pt x="0" y="3262884"/>
                  </a:lnTo>
                  <a:close/>
                </a:path>
              </a:pathLst>
            </a:custGeom>
            <a:ln w="1981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63651" y="1653921"/>
            <a:ext cx="4815840" cy="2738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5"/>
              </a:spcBef>
            </a:pPr>
            <a:r>
              <a:rPr sz="1800" b="1" dirty="0">
                <a:latin typeface="Calibri"/>
                <a:cs typeface="Calibri"/>
              </a:rPr>
              <a:t>LifeWatch</a:t>
            </a:r>
            <a:r>
              <a:rPr sz="1800" b="1" spc="4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Slovenija</a:t>
            </a:r>
            <a:r>
              <a:rPr sz="1800" b="1" spc="40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https://lifewatch.si/</a:t>
            </a:r>
            <a:r>
              <a:rPr sz="1800" dirty="0">
                <a:latin typeface="Calibri"/>
                <a:cs typeface="Calibri"/>
              </a:rPr>
              <a:t>)</a:t>
            </a:r>
            <a:r>
              <a:rPr sz="1800" spc="4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</a:t>
            </a:r>
            <a:r>
              <a:rPr sz="1800" spc="4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eno </a:t>
            </a:r>
            <a:r>
              <a:rPr sz="1800" dirty="0">
                <a:latin typeface="Calibri"/>
                <a:cs typeface="Calibri"/>
              </a:rPr>
              <a:t>od</a:t>
            </a:r>
            <a:r>
              <a:rPr sz="1800" spc="14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nacionalnih</a:t>
            </a:r>
            <a:r>
              <a:rPr sz="1800" spc="15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vozlišč,</a:t>
            </a:r>
            <a:r>
              <a:rPr sz="1800" spc="14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ki</a:t>
            </a:r>
            <a:r>
              <a:rPr sz="1800" spc="14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sestavljajo</a:t>
            </a:r>
            <a:r>
              <a:rPr sz="1800" spc="145" dirty="0">
                <a:latin typeface="Calibri"/>
                <a:cs typeface="Calibri"/>
              </a:rPr>
              <a:t>  </a:t>
            </a:r>
            <a:r>
              <a:rPr sz="1800" b="1" spc="-10" dirty="0">
                <a:latin typeface="Calibri"/>
                <a:cs typeface="Calibri"/>
              </a:rPr>
              <a:t>LifeWatch </a:t>
            </a:r>
            <a:r>
              <a:rPr sz="1800" b="1" dirty="0">
                <a:latin typeface="Calibri"/>
                <a:cs typeface="Calibri"/>
              </a:rPr>
              <a:t>ERIC</a:t>
            </a:r>
            <a:r>
              <a:rPr sz="1800" b="1" spc="260" dirty="0">
                <a:latin typeface="Calibri"/>
                <a:cs typeface="Calibri"/>
              </a:rPr>
              <a:t>  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www.lifewatch.eu</a:t>
            </a:r>
            <a:r>
              <a:rPr sz="1800" dirty="0">
                <a:latin typeface="Calibri"/>
                <a:cs typeface="Calibri"/>
              </a:rPr>
              <a:t>),</a:t>
            </a:r>
            <a:r>
              <a:rPr sz="1800" spc="265" dirty="0">
                <a:latin typeface="Calibri"/>
                <a:cs typeface="Calibri"/>
              </a:rPr>
              <a:t>   </a:t>
            </a:r>
            <a:r>
              <a:rPr sz="1800" dirty="0">
                <a:latin typeface="Calibri"/>
                <a:cs typeface="Calibri"/>
              </a:rPr>
              <a:t>konzorcij</a:t>
            </a:r>
            <a:r>
              <a:rPr sz="1800" spc="265" dirty="0">
                <a:latin typeface="Calibri"/>
                <a:cs typeface="Calibri"/>
              </a:rPr>
              <a:t>   </a:t>
            </a:r>
            <a:r>
              <a:rPr sz="1800" spc="-10" dirty="0">
                <a:latin typeface="Calibri"/>
                <a:cs typeface="Calibri"/>
              </a:rPr>
              <a:t>evropske </a:t>
            </a:r>
            <a:r>
              <a:rPr sz="1800" dirty="0">
                <a:latin typeface="Calibri"/>
                <a:cs typeface="Calibri"/>
              </a:rPr>
              <a:t>infrastrukture,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ki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zagotavlja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raziskovalne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kapacitete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229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e-</a:t>
            </a:r>
            <a:r>
              <a:rPr sz="1800" dirty="0">
                <a:latin typeface="Calibri"/>
                <a:cs typeface="Calibri"/>
              </a:rPr>
              <a:t>znanost,</a:t>
            </a:r>
            <a:r>
              <a:rPr sz="1800" spc="2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podatkovne</a:t>
            </a:r>
            <a:r>
              <a:rPr sz="1800" spc="2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vire,</a:t>
            </a:r>
            <a:r>
              <a:rPr sz="1800" spc="25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spletne</a:t>
            </a:r>
            <a:r>
              <a:rPr sz="1800" spc="2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storitve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virtualna</a:t>
            </a:r>
            <a:r>
              <a:rPr sz="1800" spc="13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raziskovalna</a:t>
            </a:r>
            <a:r>
              <a:rPr sz="1800" spc="14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okolja</a:t>
            </a:r>
            <a:r>
              <a:rPr sz="1800" spc="14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(VRE)</a:t>
            </a:r>
            <a:r>
              <a:rPr sz="1800" spc="14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140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raziskave </a:t>
            </a:r>
            <a:r>
              <a:rPr sz="1800" dirty="0">
                <a:latin typeface="Calibri"/>
                <a:cs typeface="Calibri"/>
              </a:rPr>
              <a:t>biotske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raznovrstnosti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ekosistemov.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90"/>
              </a:spcBef>
            </a:pPr>
            <a:endParaRPr sz="1800">
              <a:latin typeface="Calibri"/>
              <a:cs typeface="Calibri"/>
            </a:endParaRPr>
          </a:p>
          <a:p>
            <a:pPr marR="12700" algn="ctr">
              <a:lnSpc>
                <a:spcPct val="100000"/>
              </a:lnSpc>
              <a:spcBef>
                <a:spcPts val="5"/>
              </a:spcBef>
            </a:pPr>
            <a:r>
              <a:rPr sz="2100" b="1" dirty="0">
                <a:solidFill>
                  <a:srgbClr val="EC7C30"/>
                </a:solidFill>
                <a:latin typeface="Calibri"/>
                <a:cs typeface="Calibri"/>
              </a:rPr>
              <a:t>Konzorcij</a:t>
            </a:r>
            <a:r>
              <a:rPr sz="2100" b="1" spc="-5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EC7C30"/>
                </a:solidFill>
                <a:latin typeface="Calibri"/>
                <a:cs typeface="Calibri"/>
              </a:rPr>
              <a:t>partnerjev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38200" y="4559795"/>
            <a:ext cx="4396740" cy="1882775"/>
            <a:chOff x="838200" y="4559795"/>
            <a:chExt cx="4396740" cy="188277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3064" y="4568952"/>
              <a:ext cx="4341876" cy="18729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8200" y="4559795"/>
              <a:ext cx="894575" cy="96165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02207" y="4604004"/>
              <a:ext cx="771525" cy="840105"/>
            </a:xfrm>
            <a:custGeom>
              <a:avLst/>
              <a:gdLst/>
              <a:ahLst/>
              <a:cxnLst/>
              <a:rect l="l" t="t" r="r" b="b"/>
              <a:pathLst>
                <a:path w="771525" h="840104">
                  <a:moveTo>
                    <a:pt x="0" y="839724"/>
                  </a:moveTo>
                  <a:lnTo>
                    <a:pt x="771143" y="839724"/>
                  </a:lnTo>
                  <a:lnTo>
                    <a:pt x="771143" y="0"/>
                  </a:lnTo>
                  <a:lnTo>
                    <a:pt x="0" y="0"/>
                  </a:lnTo>
                  <a:lnTo>
                    <a:pt x="0" y="839724"/>
                  </a:lnTo>
                  <a:close/>
                </a:path>
              </a:pathLst>
            </a:custGeom>
            <a:ln w="9144">
              <a:solidFill>
                <a:srgbClr val="2D7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563" y="0"/>
            <a:ext cx="11624945" cy="6358255"/>
            <a:chOff x="321563" y="0"/>
            <a:chExt cx="11624945" cy="6358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563" y="423672"/>
              <a:ext cx="1447800" cy="20894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3243" y="1426463"/>
              <a:ext cx="5254752" cy="49316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6368" y="2377439"/>
              <a:ext cx="2266187" cy="252374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785" algn="ctr">
              <a:lnSpc>
                <a:spcPct val="100000"/>
              </a:lnSpc>
              <a:spcBef>
                <a:spcPts val="95"/>
              </a:spcBef>
            </a:pPr>
            <a:r>
              <a:rPr dirty="0"/>
              <a:t>RAZVOJ</a:t>
            </a:r>
            <a:r>
              <a:rPr spc="-30" dirty="0"/>
              <a:t> </a:t>
            </a:r>
            <a:r>
              <a:rPr dirty="0"/>
              <a:t>RAZISKOVALNE</a:t>
            </a:r>
            <a:r>
              <a:rPr spc="-20" dirty="0"/>
              <a:t> </a:t>
            </a:r>
            <a:r>
              <a:rPr spc="-10" dirty="0"/>
              <a:t>INFRASTRUKTURE</a:t>
            </a:r>
            <a:r>
              <a:rPr spc="-20" dirty="0"/>
              <a:t> </a:t>
            </a:r>
            <a:r>
              <a:rPr spc="-25" dirty="0"/>
              <a:t>ZA</a:t>
            </a:r>
          </a:p>
          <a:p>
            <a:pPr marL="59690" algn="ctr">
              <a:lnSpc>
                <a:spcPct val="100000"/>
              </a:lnSpc>
            </a:pPr>
            <a:r>
              <a:rPr spc="-10" dirty="0"/>
              <a:t>MEDNARODNO</a:t>
            </a:r>
            <a:r>
              <a:rPr spc="25" dirty="0"/>
              <a:t> </a:t>
            </a:r>
            <a:r>
              <a:rPr spc="-10" dirty="0"/>
              <a:t>KONKURENČNOST</a:t>
            </a:r>
            <a:r>
              <a:rPr spc="10" dirty="0"/>
              <a:t> </a:t>
            </a:r>
            <a:r>
              <a:rPr spc="-10" dirty="0"/>
              <a:t>SLOVENSKEGA</a:t>
            </a:r>
            <a:r>
              <a:rPr spc="15" dirty="0"/>
              <a:t> </a:t>
            </a:r>
            <a:r>
              <a:rPr spc="-25" dirty="0"/>
              <a:t>RRI</a:t>
            </a:r>
          </a:p>
          <a:p>
            <a:pPr marL="62230" algn="ctr">
              <a:lnSpc>
                <a:spcPct val="100000"/>
              </a:lnSpc>
            </a:pPr>
            <a:r>
              <a:rPr dirty="0"/>
              <a:t>PROSTORA -</a:t>
            </a:r>
            <a:r>
              <a:rPr spc="-25" dirty="0"/>
              <a:t> </a:t>
            </a:r>
            <a:r>
              <a:rPr spc="-10" dirty="0"/>
              <a:t>RI-SI-LifeWatch</a:t>
            </a:r>
          </a:p>
          <a:p>
            <a:pPr marL="62230" algn="ctr">
              <a:lnSpc>
                <a:spcPct val="100000"/>
              </a:lnSpc>
            </a:pPr>
            <a:r>
              <a:rPr dirty="0"/>
              <a:t>2019</a:t>
            </a:r>
            <a:r>
              <a:rPr spc="-25" dirty="0"/>
              <a:t> </a:t>
            </a:r>
            <a:r>
              <a:rPr dirty="0"/>
              <a:t>-</a:t>
            </a:r>
            <a:r>
              <a:rPr spc="-20" dirty="0"/>
              <a:t>2021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pc="-20" dirty="0"/>
          </a:p>
          <a:p>
            <a:pPr marL="12700" marR="12700">
              <a:lnSpc>
                <a:spcPct val="115100"/>
              </a:lnSpc>
            </a:pPr>
            <a:r>
              <a:rPr dirty="0"/>
              <a:t>Namen/cilj</a:t>
            </a:r>
            <a:r>
              <a:rPr spc="-55" dirty="0"/>
              <a:t> </a:t>
            </a:r>
            <a:r>
              <a:rPr b="0" dirty="0">
                <a:latin typeface="Calibri"/>
                <a:cs typeface="Calibri"/>
              </a:rPr>
              <a:t>operacije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je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infrastrukturni</a:t>
            </a:r>
            <a:r>
              <a:rPr b="0" spc="-5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razvoj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oziroma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naložba </a:t>
            </a:r>
            <a:r>
              <a:rPr b="0" dirty="0">
                <a:latin typeface="Calibri"/>
                <a:cs typeface="Calibri"/>
              </a:rPr>
              <a:t>v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zahtevnejšo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razvojno-</a:t>
            </a:r>
            <a:r>
              <a:rPr b="0" dirty="0">
                <a:latin typeface="Calibri"/>
                <a:cs typeface="Calibri"/>
              </a:rPr>
              <a:t>raziskovalno</a:t>
            </a:r>
            <a:r>
              <a:rPr b="0" spc="-2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opremo,</a:t>
            </a:r>
            <a:r>
              <a:rPr b="0" spc="-2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ki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je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nujno </a:t>
            </a:r>
            <a:r>
              <a:rPr b="0" dirty="0">
                <a:latin typeface="Calibri"/>
                <a:cs typeface="Calibri"/>
              </a:rPr>
              <a:t>potrebna</a:t>
            </a:r>
            <a:r>
              <a:rPr b="0" spc="-3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za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izvajanje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mednarodnih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nacionalnih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projektov</a:t>
            </a:r>
          </a:p>
          <a:p>
            <a:pPr marL="12700" marR="5080">
              <a:lnSpc>
                <a:spcPct val="114999"/>
              </a:lnSpc>
            </a:pPr>
            <a:r>
              <a:rPr b="0" dirty="0">
                <a:latin typeface="Calibri"/>
                <a:cs typeface="Calibri"/>
              </a:rPr>
              <a:t>spremljanja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in</a:t>
            </a:r>
            <a:r>
              <a:rPr b="0" spc="-6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napovedovanja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učinkov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globalnih</a:t>
            </a:r>
            <a:r>
              <a:rPr b="0" spc="-7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sprememb</a:t>
            </a:r>
            <a:r>
              <a:rPr b="0" spc="-20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na </a:t>
            </a:r>
            <a:r>
              <a:rPr b="0" dirty="0">
                <a:latin typeface="Calibri"/>
                <a:cs typeface="Calibri"/>
              </a:rPr>
              <a:t>biotsko</a:t>
            </a:r>
            <a:r>
              <a:rPr b="0" spc="-55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raznovrstnost.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8264" y="5428894"/>
            <a:ext cx="2545715" cy="54737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600" b="1" dirty="0">
                <a:latin typeface="Calibri"/>
                <a:cs typeface="Calibri"/>
              </a:rPr>
              <a:t>Realizirana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finančna</a:t>
            </a:r>
            <a:r>
              <a:rPr sz="1600" b="1" spc="-10" dirty="0">
                <a:latin typeface="Calibri"/>
                <a:cs typeface="Calibri"/>
              </a:rPr>
              <a:t> podpora: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dirty="0">
                <a:latin typeface="Calibri"/>
                <a:cs typeface="Calibri"/>
              </a:rPr>
              <a:t>2.834.655,40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EUR.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9181" rIns="0" bIns="0" rtlCol="0">
            <a:spAutoFit/>
          </a:bodyPr>
          <a:lstStyle/>
          <a:p>
            <a:pPr marL="1459865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RI-</a:t>
            </a:r>
            <a:r>
              <a:rPr sz="2400" spc="-20" dirty="0"/>
              <a:t>SI-</a:t>
            </a:r>
            <a:r>
              <a:rPr sz="2400" dirty="0"/>
              <a:t>LifeWatch</a:t>
            </a:r>
            <a:r>
              <a:rPr sz="2400" spc="-60" dirty="0"/>
              <a:t> </a:t>
            </a:r>
            <a:r>
              <a:rPr sz="2400" dirty="0"/>
              <a:t>raziskovalni</a:t>
            </a:r>
            <a:r>
              <a:rPr sz="2400" spc="-95" dirty="0"/>
              <a:t> </a:t>
            </a:r>
            <a:r>
              <a:rPr sz="2400" spc="-10" dirty="0"/>
              <a:t>projekt</a:t>
            </a:r>
            <a:endParaRPr sz="2400"/>
          </a:p>
          <a:p>
            <a:pPr marL="1459865">
              <a:lnSpc>
                <a:spcPct val="100000"/>
              </a:lnSpc>
              <a:spcBef>
                <a:spcPts val="60"/>
              </a:spcBef>
            </a:pPr>
            <a:r>
              <a:rPr sz="12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5"/>
              </a:rPr>
              <a:t>https://www.zrc-sazu.si/sl/programi-in-projekti/ri-si-lifewatch</a:t>
            </a:r>
            <a:endParaRPr sz="1200"/>
          </a:p>
        </p:txBody>
      </p:sp>
      <p:sp>
        <p:nvSpPr>
          <p:cNvPr id="9" name="object 9"/>
          <p:cNvSpPr txBox="1"/>
          <p:nvPr/>
        </p:nvSpPr>
        <p:spPr>
          <a:xfrm>
            <a:off x="241198" y="5439257"/>
            <a:ext cx="25781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Predvidena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finančna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podpora: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3.299.976,75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EUR.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5906" y="1876985"/>
            <a:ext cx="5428252" cy="322864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51803" y="5145989"/>
            <a:ext cx="4974590" cy="774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16799"/>
              </a:lnSpc>
              <a:spcBef>
                <a:spcPts val="105"/>
              </a:spcBef>
            </a:pPr>
            <a:r>
              <a:rPr sz="1400" i="1" spc="-10" dirty="0">
                <a:latin typeface="Calibri"/>
                <a:cs typeface="Calibri"/>
              </a:rPr>
              <a:t>Nacionalno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vozlišče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RI-</a:t>
            </a:r>
            <a:r>
              <a:rPr sz="1400" i="1" spc="-10" dirty="0">
                <a:latin typeface="Calibri"/>
                <a:cs typeface="Calibri"/>
              </a:rPr>
              <a:t>SI-LifeWatch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in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distribuirani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podatkovni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centri </a:t>
            </a:r>
            <a:r>
              <a:rPr sz="1400" i="1" dirty="0">
                <a:latin typeface="Calibri"/>
                <a:cs typeface="Calibri"/>
              </a:rPr>
              <a:t>o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raziskavah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biotske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raznovrstnosti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in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ekosistemov</a:t>
            </a:r>
            <a:r>
              <a:rPr sz="1400" i="1" spc="-6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pri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posameznih </a:t>
            </a:r>
            <a:r>
              <a:rPr sz="1400" i="1" dirty="0">
                <a:latin typeface="Calibri"/>
                <a:cs typeface="Calibri"/>
              </a:rPr>
              <a:t>konzorcijskih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nacionalnih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partnerjih.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563" y="423672"/>
            <a:ext cx="1447800" cy="208940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9181" rIns="0" bIns="0" rtlCol="0">
            <a:spAutoFit/>
          </a:bodyPr>
          <a:lstStyle/>
          <a:p>
            <a:pPr marL="1459865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RI-</a:t>
            </a:r>
            <a:r>
              <a:rPr sz="2400" spc="-20" dirty="0"/>
              <a:t>SI-</a:t>
            </a:r>
            <a:r>
              <a:rPr sz="2400" dirty="0"/>
              <a:t>LifeWatch</a:t>
            </a:r>
            <a:r>
              <a:rPr sz="2400" spc="-60" dirty="0"/>
              <a:t> </a:t>
            </a:r>
            <a:r>
              <a:rPr sz="2400" dirty="0"/>
              <a:t>raziskovalni</a:t>
            </a:r>
            <a:r>
              <a:rPr sz="2400" spc="-95" dirty="0"/>
              <a:t> </a:t>
            </a:r>
            <a:r>
              <a:rPr sz="2400" spc="-10" dirty="0"/>
              <a:t>projekt</a:t>
            </a:r>
            <a:endParaRPr sz="2400"/>
          </a:p>
          <a:p>
            <a:pPr marL="1459865">
              <a:lnSpc>
                <a:spcPct val="100000"/>
              </a:lnSpc>
              <a:spcBef>
                <a:spcPts val="60"/>
              </a:spcBef>
            </a:pPr>
            <a:r>
              <a:rPr sz="12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4"/>
              </a:rPr>
              <a:t>https://www.zrc-sazu.si/sl/programi-in-projekti/ri-si-lifewatch</a:t>
            </a:r>
            <a:endParaRPr sz="12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785" algn="ctr">
              <a:lnSpc>
                <a:spcPct val="100000"/>
              </a:lnSpc>
              <a:spcBef>
                <a:spcPts val="95"/>
              </a:spcBef>
            </a:pPr>
            <a:r>
              <a:rPr dirty="0"/>
              <a:t>RAZVOJ</a:t>
            </a:r>
            <a:r>
              <a:rPr spc="-30" dirty="0"/>
              <a:t> </a:t>
            </a:r>
            <a:r>
              <a:rPr dirty="0"/>
              <a:t>RAZISKOVALNE</a:t>
            </a:r>
            <a:r>
              <a:rPr spc="-20" dirty="0"/>
              <a:t> </a:t>
            </a:r>
            <a:r>
              <a:rPr spc="-10" dirty="0"/>
              <a:t>INFRASTRUKTURE</a:t>
            </a:r>
            <a:r>
              <a:rPr spc="-20" dirty="0"/>
              <a:t> </a:t>
            </a:r>
            <a:r>
              <a:rPr spc="-25" dirty="0"/>
              <a:t>ZA</a:t>
            </a:r>
          </a:p>
          <a:p>
            <a:pPr marL="59690" algn="ctr">
              <a:lnSpc>
                <a:spcPct val="100000"/>
              </a:lnSpc>
            </a:pPr>
            <a:r>
              <a:rPr spc="-10" dirty="0"/>
              <a:t>MEDNARODNO</a:t>
            </a:r>
            <a:r>
              <a:rPr spc="25" dirty="0"/>
              <a:t> </a:t>
            </a:r>
            <a:r>
              <a:rPr spc="-10" dirty="0"/>
              <a:t>KONKURENČNOST</a:t>
            </a:r>
            <a:r>
              <a:rPr spc="10" dirty="0"/>
              <a:t> </a:t>
            </a:r>
            <a:r>
              <a:rPr spc="-10" dirty="0"/>
              <a:t>SLOVENSKEGA</a:t>
            </a:r>
            <a:r>
              <a:rPr spc="15" dirty="0"/>
              <a:t> </a:t>
            </a:r>
            <a:r>
              <a:rPr spc="-25" dirty="0"/>
              <a:t>RRI</a:t>
            </a:r>
          </a:p>
          <a:p>
            <a:pPr marL="62230" algn="ctr">
              <a:lnSpc>
                <a:spcPct val="100000"/>
              </a:lnSpc>
            </a:pPr>
            <a:r>
              <a:rPr dirty="0"/>
              <a:t>PROSTORA -</a:t>
            </a:r>
            <a:r>
              <a:rPr spc="-25" dirty="0"/>
              <a:t> </a:t>
            </a:r>
            <a:r>
              <a:rPr spc="-10" dirty="0"/>
              <a:t>RI-SI-LifeWatch</a:t>
            </a:r>
          </a:p>
          <a:p>
            <a:pPr marL="2152650">
              <a:lnSpc>
                <a:spcPct val="100000"/>
              </a:lnSpc>
            </a:pPr>
            <a:r>
              <a:rPr dirty="0"/>
              <a:t>2019</a:t>
            </a:r>
            <a:r>
              <a:rPr spc="-25" dirty="0"/>
              <a:t> </a:t>
            </a:r>
            <a:r>
              <a:rPr dirty="0"/>
              <a:t>-</a:t>
            </a:r>
            <a:r>
              <a:rPr spc="-20" dirty="0"/>
              <a:t>2021</a:t>
            </a:r>
          </a:p>
          <a:p>
            <a:pPr marL="12700" marR="12700">
              <a:lnSpc>
                <a:spcPct val="115100"/>
              </a:lnSpc>
              <a:spcBef>
                <a:spcPts val="585"/>
              </a:spcBef>
            </a:pPr>
            <a:r>
              <a:rPr dirty="0"/>
              <a:t>Namen/cilj</a:t>
            </a:r>
            <a:r>
              <a:rPr spc="-55" dirty="0"/>
              <a:t> </a:t>
            </a:r>
            <a:r>
              <a:rPr b="0" dirty="0">
                <a:latin typeface="Calibri"/>
                <a:cs typeface="Calibri"/>
              </a:rPr>
              <a:t>operacije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je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infrastrukturni</a:t>
            </a:r>
            <a:r>
              <a:rPr b="0" spc="-5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razvoj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oziroma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naložba </a:t>
            </a:r>
            <a:r>
              <a:rPr b="0" dirty="0">
                <a:latin typeface="Calibri"/>
                <a:cs typeface="Calibri"/>
              </a:rPr>
              <a:t>v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zahtevnejšo</a:t>
            </a:r>
            <a:r>
              <a:rPr b="0" spc="-2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razvojno-</a:t>
            </a:r>
            <a:r>
              <a:rPr b="0" dirty="0">
                <a:latin typeface="Calibri"/>
                <a:cs typeface="Calibri"/>
              </a:rPr>
              <a:t>raziskovalno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opremo,</a:t>
            </a:r>
            <a:r>
              <a:rPr b="0" spc="-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ki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je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nujno </a:t>
            </a:r>
            <a:r>
              <a:rPr b="0" dirty="0">
                <a:latin typeface="Calibri"/>
                <a:cs typeface="Calibri"/>
              </a:rPr>
              <a:t>potrebna</a:t>
            </a:r>
            <a:r>
              <a:rPr b="0" spc="-3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za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izvajanje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mednarodnih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nacionalnih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projektov</a:t>
            </a:r>
          </a:p>
          <a:p>
            <a:pPr marL="12700" marR="5080">
              <a:lnSpc>
                <a:spcPct val="114999"/>
              </a:lnSpc>
            </a:pPr>
            <a:r>
              <a:rPr b="0" dirty="0">
                <a:latin typeface="Calibri"/>
                <a:cs typeface="Calibri"/>
              </a:rPr>
              <a:t>spremljanja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in</a:t>
            </a:r>
            <a:r>
              <a:rPr b="0" spc="-6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napovedovanja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učinkov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globalnih</a:t>
            </a:r>
            <a:r>
              <a:rPr b="0" spc="-7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sprememb</a:t>
            </a:r>
            <a:r>
              <a:rPr b="0" spc="-20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na </a:t>
            </a:r>
            <a:r>
              <a:rPr b="0" dirty="0">
                <a:latin typeface="Calibri"/>
                <a:cs typeface="Calibri"/>
              </a:rPr>
              <a:t>biotsko</a:t>
            </a:r>
            <a:r>
              <a:rPr b="0" spc="-55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raznovrstnost.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48076" y="5420969"/>
            <a:ext cx="2545715" cy="54673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600" b="1" dirty="0">
                <a:latin typeface="Calibri"/>
                <a:cs typeface="Calibri"/>
              </a:rPr>
              <a:t>Realizirana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finančna</a:t>
            </a:r>
            <a:r>
              <a:rPr sz="1600" b="1" spc="-10" dirty="0">
                <a:latin typeface="Calibri"/>
                <a:cs typeface="Calibri"/>
              </a:rPr>
              <a:t> podpora: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dirty="0">
                <a:latin typeface="Calibri"/>
                <a:cs typeface="Calibri"/>
              </a:rPr>
              <a:t>2.834.655,40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EUR.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1198" y="5439257"/>
            <a:ext cx="25781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Predvidena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finančna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podpora: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3.299.976,75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EUR.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3014" rIns="0" bIns="0" rtlCol="0">
            <a:spAutoFit/>
          </a:bodyPr>
          <a:lstStyle/>
          <a:p>
            <a:pPr marL="394335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Drugi</a:t>
            </a:r>
            <a:r>
              <a:rPr sz="2400" spc="-45" dirty="0"/>
              <a:t> </a:t>
            </a:r>
            <a:r>
              <a:rPr sz="2400" dirty="0"/>
              <a:t>projekti</a:t>
            </a:r>
            <a:r>
              <a:rPr sz="2400" spc="-50" dirty="0"/>
              <a:t> </a:t>
            </a:r>
            <a:r>
              <a:rPr sz="2400" dirty="0"/>
              <a:t>povezani</a:t>
            </a:r>
            <a:r>
              <a:rPr sz="2400" spc="-75" dirty="0"/>
              <a:t> </a:t>
            </a:r>
            <a:r>
              <a:rPr sz="2400" dirty="0"/>
              <a:t>z</a:t>
            </a:r>
            <a:r>
              <a:rPr sz="2400" spc="-55" dirty="0"/>
              <a:t> </a:t>
            </a:r>
            <a:r>
              <a:rPr sz="2400" dirty="0"/>
              <a:t>LifeWatch</a:t>
            </a:r>
            <a:r>
              <a:rPr sz="2400" spc="-40" dirty="0"/>
              <a:t> </a:t>
            </a:r>
            <a:r>
              <a:rPr sz="2400" spc="-20" dirty="0"/>
              <a:t>ERIC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0468" y="1801502"/>
            <a:ext cx="1573721" cy="132256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2904" y="3277361"/>
            <a:ext cx="4684395" cy="2846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146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Projekt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ENVRI-</a:t>
            </a:r>
            <a:r>
              <a:rPr sz="1600" dirty="0">
                <a:latin typeface="Calibri"/>
                <a:cs typeface="Calibri"/>
              </a:rPr>
              <a:t>FAIR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(2019 -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2023) </a:t>
            </a:r>
            <a:r>
              <a:rPr sz="1600" dirty="0">
                <a:latin typeface="Calibri"/>
                <a:cs typeface="Calibri"/>
              </a:rPr>
              <a:t>je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povezava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ESFRI </a:t>
            </a:r>
            <a:r>
              <a:rPr sz="1600" dirty="0">
                <a:latin typeface="Calibri"/>
                <a:cs typeface="Calibri"/>
              </a:rPr>
              <a:t>Cluster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Environmental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RIs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(ENVRI)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Evropskim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oblakom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odprte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znanosti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(EOSC). Cilj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je,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da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vsi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sodelujoči </a:t>
            </a:r>
            <a:r>
              <a:rPr sz="1600" dirty="0">
                <a:latin typeface="Calibri"/>
                <a:cs typeface="Calibri"/>
              </a:rPr>
              <a:t>RI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zgradijo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FAIR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podatkovne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storitve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za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izboljšanje </a:t>
            </a:r>
            <a:r>
              <a:rPr sz="1600" dirty="0">
                <a:latin typeface="Calibri"/>
                <a:cs typeface="Calibri"/>
              </a:rPr>
              <a:t>učinkovitosti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produktivnosti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raziskovalcev,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podporo</a:t>
            </a:r>
            <a:endParaRPr sz="1600">
              <a:latin typeface="Calibri"/>
              <a:cs typeface="Calibri"/>
            </a:endParaRPr>
          </a:p>
          <a:p>
            <a:pPr marL="12700" marR="334645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inovacijam,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omogočijo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odločitve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podlagi podatkov/znanja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povežejo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ENVRI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Cluster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EOSC.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Inštitut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raziskovanje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krasa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ZRC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SAZU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partnerji</a:t>
            </a:r>
            <a:r>
              <a:rPr sz="1600" spc="-25" dirty="0">
                <a:latin typeface="Calibri"/>
                <a:cs typeface="Calibri"/>
              </a:rPr>
              <a:t> so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sodelovali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WP9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(področje morje)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WP11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(izvajanje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600" dirty="0">
                <a:latin typeface="Calibri"/>
                <a:cs typeface="Calibri"/>
              </a:rPr>
              <a:t>na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poddomenu Biodiverziteta/Ekosistemi).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1400" b="1" dirty="0">
                <a:latin typeface="Calibri"/>
                <a:cs typeface="Calibri"/>
              </a:rPr>
              <a:t>Partnerji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iz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LifeWatch-SI: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IZRK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ZRC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SAZU,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GIS</a:t>
            </a:r>
            <a:r>
              <a:rPr sz="1400" b="1" spc="26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&amp;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NIB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9168" y="1725880"/>
            <a:ext cx="3798997" cy="84207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12420">
              <a:lnSpc>
                <a:spcPct val="100200"/>
              </a:lnSpc>
              <a:spcBef>
                <a:spcPts val="90"/>
              </a:spcBef>
            </a:pPr>
            <a:r>
              <a:rPr dirty="0"/>
              <a:t>Cilj</a:t>
            </a:r>
            <a:r>
              <a:rPr spc="-45" dirty="0"/>
              <a:t> </a:t>
            </a:r>
            <a:r>
              <a:rPr dirty="0"/>
              <a:t>projekta</a:t>
            </a:r>
            <a:r>
              <a:rPr spc="-10" dirty="0"/>
              <a:t> </a:t>
            </a:r>
            <a:r>
              <a:rPr spc="-20" dirty="0"/>
              <a:t>Open-</a:t>
            </a:r>
            <a:r>
              <a:rPr spc="-10" dirty="0"/>
              <a:t>Earth-</a:t>
            </a:r>
            <a:r>
              <a:rPr dirty="0"/>
              <a:t>Monitor</a:t>
            </a:r>
            <a:r>
              <a:rPr spc="-15" dirty="0"/>
              <a:t> </a:t>
            </a:r>
            <a:r>
              <a:rPr b="1" dirty="0">
                <a:latin typeface="Calibri"/>
                <a:cs typeface="Calibri"/>
              </a:rPr>
              <a:t>(2023</a:t>
            </a:r>
            <a:r>
              <a:rPr b="1" spc="1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-2027)</a:t>
            </a:r>
            <a:r>
              <a:rPr b="1" spc="-5" dirty="0">
                <a:latin typeface="Calibri"/>
                <a:cs typeface="Calibri"/>
              </a:rPr>
              <a:t> </a:t>
            </a:r>
            <a:r>
              <a:rPr dirty="0"/>
              <a:t>je</a:t>
            </a:r>
            <a:r>
              <a:rPr spc="-20" dirty="0"/>
              <a:t> </a:t>
            </a:r>
            <a:r>
              <a:rPr spc="-10" dirty="0"/>
              <a:t>zgraditi </a:t>
            </a:r>
            <a:r>
              <a:rPr dirty="0"/>
              <a:t>kibernetsko</a:t>
            </a:r>
            <a:r>
              <a:rPr spc="-20" dirty="0"/>
              <a:t> </a:t>
            </a:r>
            <a:r>
              <a:rPr dirty="0"/>
              <a:t>infrastrukturo,</a:t>
            </a:r>
            <a:r>
              <a:rPr spc="-35" dirty="0"/>
              <a:t> </a:t>
            </a:r>
            <a:r>
              <a:rPr dirty="0"/>
              <a:t>skladno</a:t>
            </a:r>
            <a:r>
              <a:rPr spc="-60" dirty="0"/>
              <a:t> </a:t>
            </a:r>
            <a:r>
              <a:rPr dirty="0"/>
              <a:t>z</a:t>
            </a:r>
            <a:r>
              <a:rPr spc="-35" dirty="0"/>
              <a:t> </a:t>
            </a:r>
            <a:r>
              <a:rPr dirty="0"/>
              <a:t>načelo</a:t>
            </a:r>
            <a:r>
              <a:rPr spc="-45" dirty="0"/>
              <a:t> </a:t>
            </a:r>
            <a:r>
              <a:rPr dirty="0"/>
              <a:t>F.A.I.R.,</a:t>
            </a:r>
            <a:r>
              <a:rPr spc="-60" dirty="0"/>
              <a:t> </a:t>
            </a:r>
            <a:r>
              <a:rPr dirty="0"/>
              <a:t>da</a:t>
            </a:r>
            <a:r>
              <a:rPr spc="-45" dirty="0"/>
              <a:t> </a:t>
            </a:r>
            <a:r>
              <a:rPr spc="-25" dirty="0"/>
              <a:t>se </a:t>
            </a:r>
            <a:r>
              <a:rPr dirty="0"/>
              <a:t>pospeši</a:t>
            </a:r>
            <a:r>
              <a:rPr spc="-30" dirty="0"/>
              <a:t> </a:t>
            </a:r>
            <a:r>
              <a:rPr dirty="0"/>
              <a:t>sprejemanje</a:t>
            </a:r>
            <a:r>
              <a:rPr spc="-15" dirty="0"/>
              <a:t> </a:t>
            </a:r>
            <a:r>
              <a:rPr dirty="0"/>
              <a:t>okoljskih</a:t>
            </a:r>
            <a:r>
              <a:rPr spc="-30" dirty="0"/>
              <a:t> </a:t>
            </a:r>
            <a:r>
              <a:rPr spc="-10" dirty="0"/>
              <a:t>informacij</a:t>
            </a:r>
            <a:r>
              <a:rPr spc="-50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dirty="0"/>
              <a:t>pomaga</a:t>
            </a:r>
            <a:r>
              <a:rPr spc="-45" dirty="0"/>
              <a:t> </a:t>
            </a:r>
            <a:r>
              <a:rPr spc="-10" dirty="0"/>
              <a:t>graditi uporabniške</a:t>
            </a:r>
            <a:r>
              <a:rPr spc="-25" dirty="0"/>
              <a:t> </a:t>
            </a:r>
            <a:r>
              <a:rPr dirty="0"/>
              <a:t>skupnosti</a:t>
            </a:r>
            <a:r>
              <a:rPr spc="-25" dirty="0"/>
              <a:t> </a:t>
            </a:r>
            <a:r>
              <a:rPr dirty="0"/>
              <a:t>na</a:t>
            </a:r>
            <a:r>
              <a:rPr spc="-30" dirty="0"/>
              <a:t> </a:t>
            </a:r>
            <a:r>
              <a:rPr dirty="0"/>
              <a:t>evropski</a:t>
            </a:r>
            <a:r>
              <a:rPr spc="-10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svetovni</a:t>
            </a:r>
            <a:r>
              <a:rPr spc="-5" dirty="0"/>
              <a:t> </a:t>
            </a:r>
            <a:r>
              <a:rPr spc="-10" dirty="0"/>
              <a:t>ravni.</a:t>
            </a:r>
          </a:p>
          <a:p>
            <a:pPr marL="12700">
              <a:lnSpc>
                <a:spcPts val="1914"/>
              </a:lnSpc>
            </a:pPr>
            <a:r>
              <a:rPr dirty="0"/>
              <a:t>Ključni</a:t>
            </a:r>
            <a:r>
              <a:rPr spc="-70" dirty="0"/>
              <a:t> </a:t>
            </a:r>
            <a:r>
              <a:rPr dirty="0"/>
              <a:t>komponente</a:t>
            </a:r>
            <a:r>
              <a:rPr spc="-40" dirty="0"/>
              <a:t> </a:t>
            </a:r>
            <a:r>
              <a:rPr dirty="0"/>
              <a:t>kibernetske</a:t>
            </a:r>
            <a:r>
              <a:rPr spc="-55" dirty="0"/>
              <a:t> </a:t>
            </a:r>
            <a:r>
              <a:rPr dirty="0"/>
              <a:t>infrastrukture</a:t>
            </a:r>
            <a:r>
              <a:rPr spc="-55" dirty="0"/>
              <a:t> </a:t>
            </a:r>
            <a:r>
              <a:rPr spc="-25" dirty="0"/>
              <a:t>so:</a:t>
            </a:r>
          </a:p>
          <a:p>
            <a:pPr marL="224154" indent="-211454">
              <a:lnSpc>
                <a:spcPts val="1914"/>
              </a:lnSpc>
              <a:buAutoNum type="arabicParenR"/>
              <a:tabLst>
                <a:tab pos="224154" algn="l"/>
              </a:tabLst>
            </a:pPr>
            <a:r>
              <a:rPr dirty="0"/>
              <a:t>odbor</a:t>
            </a:r>
            <a:r>
              <a:rPr spc="-5" dirty="0"/>
              <a:t> </a:t>
            </a:r>
            <a:r>
              <a:rPr dirty="0"/>
              <a:t>deležnikov</a:t>
            </a:r>
            <a:r>
              <a:rPr spc="-10" dirty="0"/>
              <a:t> </a:t>
            </a:r>
            <a:r>
              <a:rPr dirty="0"/>
              <a:t>in</a:t>
            </a:r>
            <a:r>
              <a:rPr spc="-35" dirty="0"/>
              <a:t> </a:t>
            </a:r>
            <a:r>
              <a:rPr dirty="0"/>
              <a:t>načrti</a:t>
            </a:r>
            <a:r>
              <a:rPr spc="-15" dirty="0"/>
              <a:t> </a:t>
            </a:r>
            <a:r>
              <a:rPr spc="-10" dirty="0"/>
              <a:t>vključevanja uporabnikov skozi</a:t>
            </a:r>
          </a:p>
          <a:p>
            <a:pPr marL="12700">
              <a:lnSpc>
                <a:spcPts val="1914"/>
              </a:lnSpc>
              <a:spcBef>
                <a:spcPts val="15"/>
              </a:spcBef>
            </a:pPr>
            <a:r>
              <a:rPr dirty="0"/>
              <a:t>celotno</a:t>
            </a:r>
            <a:r>
              <a:rPr spc="-45" dirty="0"/>
              <a:t> </a:t>
            </a:r>
            <a:r>
              <a:rPr dirty="0"/>
              <a:t>trajanje</a:t>
            </a:r>
            <a:r>
              <a:rPr spc="-50" dirty="0"/>
              <a:t> </a:t>
            </a:r>
            <a:r>
              <a:rPr spc="-10" dirty="0"/>
              <a:t>projekta;</a:t>
            </a:r>
          </a:p>
          <a:p>
            <a:pPr marL="12700" marR="427990" indent="257175">
              <a:lnSpc>
                <a:spcPts val="1930"/>
              </a:lnSpc>
              <a:spcBef>
                <a:spcPts val="50"/>
              </a:spcBef>
              <a:buAutoNum type="arabicParenR" startAt="2"/>
              <a:tabLst>
                <a:tab pos="269875" algn="l"/>
              </a:tabLst>
            </a:pPr>
            <a:r>
              <a:rPr spc="-10" dirty="0"/>
              <a:t>visokozmogljiv</a:t>
            </a:r>
            <a:r>
              <a:rPr spc="-5" dirty="0"/>
              <a:t> </a:t>
            </a:r>
            <a:r>
              <a:rPr dirty="0"/>
              <a:t>računalniški</a:t>
            </a:r>
            <a:r>
              <a:rPr spc="-40" dirty="0"/>
              <a:t> </a:t>
            </a:r>
            <a:r>
              <a:rPr dirty="0"/>
              <a:t>mehanizem</a:t>
            </a:r>
            <a:r>
              <a:rPr spc="-30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spc="-10" dirty="0"/>
              <a:t>podatkovne </a:t>
            </a:r>
            <a:r>
              <a:rPr dirty="0"/>
              <a:t>storitve</a:t>
            </a:r>
            <a:r>
              <a:rPr spc="-25" dirty="0"/>
              <a:t> </a:t>
            </a:r>
            <a:r>
              <a:rPr dirty="0"/>
              <a:t>na</a:t>
            </a:r>
            <a:r>
              <a:rPr spc="-45" dirty="0"/>
              <a:t> </a:t>
            </a:r>
            <a:r>
              <a:rPr dirty="0"/>
              <a:t>kraju</a:t>
            </a:r>
            <a:r>
              <a:rPr spc="-15" dirty="0"/>
              <a:t> </a:t>
            </a:r>
            <a:r>
              <a:rPr spc="-10" dirty="0"/>
              <a:t>samem;</a:t>
            </a:r>
          </a:p>
          <a:p>
            <a:pPr marL="242570" indent="-229870">
              <a:lnSpc>
                <a:spcPts val="1845"/>
              </a:lnSpc>
              <a:buAutoNum type="arabicParenR" startAt="2"/>
              <a:tabLst>
                <a:tab pos="242570" algn="l"/>
              </a:tabLst>
            </a:pPr>
            <a:r>
              <a:rPr dirty="0"/>
              <a:t>orodja,</a:t>
            </a:r>
            <a:r>
              <a:rPr spc="120" dirty="0"/>
              <a:t> </a:t>
            </a:r>
            <a:r>
              <a:rPr dirty="0"/>
              <a:t>ki</a:t>
            </a:r>
            <a:r>
              <a:rPr spc="114" dirty="0"/>
              <a:t> </a:t>
            </a:r>
            <a:r>
              <a:rPr dirty="0"/>
              <a:t>neposredno</a:t>
            </a:r>
            <a:r>
              <a:rPr spc="125" dirty="0"/>
              <a:t> </a:t>
            </a:r>
            <a:r>
              <a:rPr dirty="0"/>
              <a:t>služijo</a:t>
            </a:r>
            <a:r>
              <a:rPr spc="114" dirty="0"/>
              <a:t> </a:t>
            </a:r>
            <a:r>
              <a:rPr dirty="0"/>
              <a:t>državljanom</a:t>
            </a:r>
            <a:r>
              <a:rPr spc="110" dirty="0"/>
              <a:t> </a:t>
            </a:r>
            <a:r>
              <a:rPr dirty="0"/>
              <a:t>EU</a:t>
            </a:r>
            <a:r>
              <a:rPr spc="105" dirty="0"/>
              <a:t> </a:t>
            </a:r>
            <a:r>
              <a:rPr dirty="0"/>
              <a:t>in</a:t>
            </a:r>
            <a:r>
              <a:rPr spc="114" dirty="0"/>
              <a:t> </a:t>
            </a:r>
            <a:r>
              <a:rPr spc="-10" dirty="0"/>
              <a:t>potrebam</a:t>
            </a:r>
          </a:p>
          <a:p>
            <a:pPr marL="12700" marR="5080">
              <a:lnSpc>
                <a:spcPts val="1930"/>
              </a:lnSpc>
              <a:spcBef>
                <a:spcPts val="55"/>
              </a:spcBef>
            </a:pPr>
            <a:r>
              <a:rPr dirty="0"/>
              <a:t>upravljanja</a:t>
            </a:r>
            <a:r>
              <a:rPr spc="50" dirty="0"/>
              <a:t> </a:t>
            </a:r>
            <a:r>
              <a:rPr dirty="0"/>
              <a:t>prek</a:t>
            </a:r>
            <a:r>
              <a:rPr spc="50" dirty="0"/>
              <a:t> </a:t>
            </a:r>
            <a:r>
              <a:rPr dirty="0"/>
              <a:t>podatkovnih</a:t>
            </a:r>
            <a:r>
              <a:rPr spc="50" dirty="0"/>
              <a:t> </a:t>
            </a:r>
            <a:r>
              <a:rPr dirty="0"/>
              <a:t>portalov</a:t>
            </a:r>
            <a:r>
              <a:rPr spc="55" dirty="0"/>
              <a:t> </a:t>
            </a:r>
            <a:r>
              <a:rPr dirty="0"/>
              <a:t>in</a:t>
            </a:r>
            <a:r>
              <a:rPr spc="50" dirty="0"/>
              <a:t> </a:t>
            </a:r>
            <a:r>
              <a:rPr dirty="0"/>
              <a:t>aplikacij,</a:t>
            </a:r>
            <a:r>
              <a:rPr spc="50" dirty="0"/>
              <a:t> </a:t>
            </a:r>
            <a:r>
              <a:rPr spc="-10" dirty="0"/>
              <a:t>enostavnih </a:t>
            </a:r>
            <a:r>
              <a:rPr dirty="0"/>
              <a:t>za</a:t>
            </a:r>
            <a:r>
              <a:rPr spc="-10" dirty="0"/>
              <a:t> uporabo;</a:t>
            </a:r>
          </a:p>
          <a:p>
            <a:pPr marL="224154" indent="-211454">
              <a:lnSpc>
                <a:spcPts val="1860"/>
              </a:lnSpc>
              <a:buAutoNum type="arabicParenR" startAt="4"/>
              <a:tabLst>
                <a:tab pos="224154" algn="l"/>
              </a:tabLst>
            </a:pPr>
            <a:r>
              <a:rPr dirty="0"/>
              <a:t>Orodja</a:t>
            </a:r>
            <a:r>
              <a:rPr spc="-25" dirty="0"/>
              <a:t> </a:t>
            </a:r>
            <a:r>
              <a:rPr dirty="0"/>
              <a:t>za</a:t>
            </a:r>
            <a:r>
              <a:rPr spc="-55" dirty="0"/>
              <a:t> </a:t>
            </a:r>
            <a:r>
              <a:rPr dirty="0"/>
              <a:t>potrebe</a:t>
            </a:r>
            <a:r>
              <a:rPr spc="-15" dirty="0"/>
              <a:t> </a:t>
            </a:r>
            <a:r>
              <a:rPr dirty="0"/>
              <a:t>globalnega</a:t>
            </a:r>
            <a:r>
              <a:rPr spc="-65" dirty="0"/>
              <a:t> </a:t>
            </a:r>
            <a:r>
              <a:rPr spc="-10" dirty="0"/>
              <a:t>upravljanja.</a:t>
            </a: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sz="1400" b="1" dirty="0">
                <a:latin typeface="Calibri"/>
                <a:cs typeface="Calibri"/>
              </a:rPr>
              <a:t>Partnerji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iz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LifeWatch-SI: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IZRK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ZRC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SAZU,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GIS</a:t>
            </a:r>
            <a:r>
              <a:rPr sz="1400" b="1" spc="26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&amp;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NIB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87100" y="1734692"/>
            <a:ext cx="1286991" cy="6027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0"/>
            <a:ext cx="11565255" cy="6817359"/>
            <a:chOff x="381000" y="0"/>
            <a:chExt cx="11565255" cy="68173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7268" y="922019"/>
              <a:ext cx="4629912" cy="31973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0219" y="3145535"/>
              <a:ext cx="4160520" cy="20147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97268" y="4145279"/>
              <a:ext cx="4582668" cy="20086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0604" y="914400"/>
              <a:ext cx="1252727" cy="4937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000" y="1405127"/>
              <a:ext cx="1047750" cy="10477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523" y="355091"/>
              <a:ext cx="1046988" cy="10469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12142" y="5562154"/>
              <a:ext cx="3078723" cy="125503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283322" y="6254292"/>
            <a:ext cx="430022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i="1" dirty="0">
                <a:latin typeface="Calibri"/>
                <a:cs typeface="Calibri"/>
              </a:rPr>
              <a:t>Šebela,</a:t>
            </a:r>
            <a:r>
              <a:rPr sz="1000" i="1" spc="-4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S.,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Tasič,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I.,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Pahor,</a:t>
            </a:r>
            <a:r>
              <a:rPr sz="1000" i="1" spc="-3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J.</a:t>
            </a:r>
            <a:r>
              <a:rPr sz="1000" i="1" spc="-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,</a:t>
            </a:r>
            <a:r>
              <a:rPr sz="1000" i="1" spc="-1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Mali,</a:t>
            </a:r>
            <a:r>
              <a:rPr sz="1000" i="1" spc="-4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M.,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Novak,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U.,</a:t>
            </a:r>
            <a:r>
              <a:rPr sz="1000" i="1" spc="-2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Aljančič,</a:t>
            </a:r>
            <a:r>
              <a:rPr sz="1000" i="1" spc="-5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M..</a:t>
            </a:r>
            <a:r>
              <a:rPr sz="1000" i="1" spc="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Development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SLO</a:t>
            </a:r>
            <a:r>
              <a:rPr sz="1000" dirty="0">
                <a:latin typeface="Calibri"/>
                <a:cs typeface="Calibri"/>
              </a:rPr>
              <a:t> KARST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Near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Fault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Observatory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site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SW</a:t>
            </a:r>
            <a:r>
              <a:rPr sz="1000" spc="-10" dirty="0">
                <a:latin typeface="Calibri"/>
                <a:cs typeface="Calibri"/>
              </a:rPr>
              <a:t> Slovenia.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Carbonates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Evaporites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38,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43.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https://doi.org/10.1007/s13146-023-00864-</a:t>
            </a:r>
            <a:r>
              <a:rPr sz="1000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0952" y="1399412"/>
            <a:ext cx="8921750" cy="167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0"/>
              </a:rPr>
              <a:t>https://www.epos-eu.org</a:t>
            </a:r>
            <a:endParaRPr sz="1000">
              <a:latin typeface="Calibri"/>
              <a:cs typeface="Calibri"/>
            </a:endParaRPr>
          </a:p>
          <a:p>
            <a:pPr marL="222250" marR="1871345">
              <a:lnSpc>
                <a:spcPct val="114999"/>
              </a:lnSpc>
              <a:spcBef>
                <a:spcPts val="835"/>
              </a:spcBef>
            </a:pPr>
            <a:r>
              <a:rPr sz="1200" dirty="0">
                <a:latin typeface="Calibri"/>
                <a:cs typeface="Calibri"/>
              </a:rPr>
              <a:t>EPOS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(European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Plate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Observing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System)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multidisciplinarna,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distribuirana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raziskovalna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infrastruktura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ki </a:t>
            </a:r>
            <a:r>
              <a:rPr sz="1200" dirty="0">
                <a:latin typeface="Calibri"/>
                <a:cs typeface="Calibri"/>
              </a:rPr>
              <a:t>stremi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delitvi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podatkov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podatkovnih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produktov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iz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znanstvene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skupnosti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ki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proučuje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znanost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trdne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zemlje.</a:t>
            </a:r>
            <a:endParaRPr sz="1200">
              <a:latin typeface="Calibri"/>
              <a:cs typeface="Calibri"/>
            </a:endParaRPr>
          </a:p>
          <a:p>
            <a:pPr marL="297180" indent="-284480">
              <a:lnSpc>
                <a:spcPct val="100000"/>
              </a:lnSpc>
              <a:spcBef>
                <a:spcPts val="1205"/>
              </a:spcBef>
              <a:buSzPct val="75000"/>
              <a:buFont typeface="Microsoft Sans Serif"/>
              <a:buChar char="●"/>
              <a:tabLst>
                <a:tab pos="297180" algn="l"/>
              </a:tabLst>
            </a:pPr>
            <a:r>
              <a:rPr sz="1200" b="1" dirty="0">
                <a:latin typeface="Calibri"/>
                <a:cs typeface="Calibri"/>
              </a:rPr>
              <a:t>28.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september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2017: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Slovenska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vlada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podpiše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sklep, da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Republika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Slovenija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sodeluje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EPOS-</a:t>
            </a:r>
            <a:r>
              <a:rPr sz="1200" dirty="0">
                <a:latin typeface="Calibri"/>
                <a:cs typeface="Calibri"/>
              </a:rPr>
              <a:t>ERIC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(EPOS-</a:t>
            </a:r>
            <a:endParaRPr sz="1200">
              <a:latin typeface="Calibri"/>
              <a:cs typeface="Calibri"/>
            </a:endParaRPr>
          </a:p>
          <a:p>
            <a:pPr marL="297180">
              <a:lnSpc>
                <a:spcPct val="100000"/>
              </a:lnSpc>
              <a:spcBef>
                <a:spcPts val="220"/>
              </a:spcBef>
            </a:pPr>
            <a:r>
              <a:rPr sz="1200" dirty="0">
                <a:latin typeface="Calibri"/>
                <a:cs typeface="Calibri"/>
              </a:rPr>
              <a:t>European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Research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Infrastructure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Consortium)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kot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polni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partner.</a:t>
            </a:r>
            <a:endParaRPr sz="1200">
              <a:latin typeface="Calibri"/>
              <a:cs typeface="Calibri"/>
            </a:endParaRPr>
          </a:p>
          <a:p>
            <a:pPr marL="297180" marR="2037080" indent="-285115">
              <a:lnSpc>
                <a:spcPct val="114999"/>
              </a:lnSpc>
              <a:buSzPct val="75000"/>
              <a:buFont typeface="Microsoft Sans Serif"/>
              <a:buChar char="●"/>
              <a:tabLst>
                <a:tab pos="297180" algn="l"/>
              </a:tabLst>
            </a:pPr>
            <a:r>
              <a:rPr sz="1200" b="1" dirty="0">
                <a:latin typeface="Calibri"/>
                <a:cs typeface="Calibri"/>
              </a:rPr>
              <a:t>4.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maj 2016</a:t>
            </a:r>
            <a:r>
              <a:rPr sz="1200" dirty="0">
                <a:latin typeface="Calibri"/>
                <a:cs typeface="Calibri"/>
              </a:rPr>
              <a:t>: vzpostavitev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nacionalnega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konzorcija </a:t>
            </a:r>
            <a:r>
              <a:rPr sz="1200" spc="-10" dirty="0">
                <a:latin typeface="Calibri"/>
                <a:cs typeface="Calibri"/>
              </a:rPr>
              <a:t>EPOS-</a:t>
            </a:r>
            <a:r>
              <a:rPr sz="1200" dirty="0">
                <a:latin typeface="Calibri"/>
                <a:cs typeface="Calibri"/>
              </a:rPr>
              <a:t>SI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(na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državni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ravni)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pooblastitev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Ministrstva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za </a:t>
            </a:r>
            <a:r>
              <a:rPr sz="1200" spc="-10" dirty="0">
                <a:latin typeface="Calibri"/>
                <a:cs typeface="Calibri"/>
              </a:rPr>
              <a:t>izobraževanje,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znanost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šport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za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vse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potrebne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procedure,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konzorcij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postane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član EPOS-</a:t>
            </a:r>
            <a:r>
              <a:rPr sz="1200" spc="-10" dirty="0">
                <a:latin typeface="Calibri"/>
                <a:cs typeface="Calibri"/>
              </a:rPr>
              <a:t>ERIC.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65020" y="5463540"/>
            <a:ext cx="1376680" cy="768350"/>
            <a:chOff x="2065020" y="5463540"/>
            <a:chExt cx="1376680" cy="768350"/>
          </a:xfrm>
        </p:grpSpPr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65020" y="5463540"/>
              <a:ext cx="1376171" cy="76812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29028" y="5507736"/>
              <a:ext cx="1252855" cy="646430"/>
            </a:xfrm>
            <a:custGeom>
              <a:avLst/>
              <a:gdLst/>
              <a:ahLst/>
              <a:cxnLst/>
              <a:rect l="l" t="t" r="r" b="b"/>
              <a:pathLst>
                <a:path w="1252854" h="646429">
                  <a:moveTo>
                    <a:pt x="0" y="646176"/>
                  </a:moveTo>
                  <a:lnTo>
                    <a:pt x="1252727" y="646176"/>
                  </a:lnTo>
                  <a:lnTo>
                    <a:pt x="1252727" y="0"/>
                  </a:lnTo>
                  <a:lnTo>
                    <a:pt x="0" y="0"/>
                  </a:lnTo>
                  <a:lnTo>
                    <a:pt x="0" y="646176"/>
                  </a:lnTo>
                  <a:close/>
                </a:path>
              </a:pathLst>
            </a:custGeom>
            <a:ln w="9144">
              <a:solidFill>
                <a:srgbClr val="2D7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108454" y="5181980"/>
            <a:ext cx="1948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Konzorcij</a:t>
            </a:r>
            <a:r>
              <a:rPr sz="1800" b="1" spc="-4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partnerjev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17319" y="664463"/>
            <a:ext cx="4945380" cy="518159"/>
            <a:chOff x="1417319" y="664463"/>
            <a:chExt cx="4945380" cy="518159"/>
          </a:xfrm>
        </p:grpSpPr>
        <p:sp>
          <p:nvSpPr>
            <p:cNvPr id="17" name="object 17"/>
            <p:cNvSpPr/>
            <p:nvPr/>
          </p:nvSpPr>
          <p:spPr>
            <a:xfrm>
              <a:off x="1430273" y="823721"/>
              <a:ext cx="2207260" cy="314325"/>
            </a:xfrm>
            <a:custGeom>
              <a:avLst/>
              <a:gdLst/>
              <a:ahLst/>
              <a:cxnLst/>
              <a:rect l="l" t="t" r="r" b="b"/>
              <a:pathLst>
                <a:path w="2207260" h="314325">
                  <a:moveTo>
                    <a:pt x="2154428" y="0"/>
                  </a:moveTo>
                  <a:lnTo>
                    <a:pt x="52323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619"/>
                  </a:lnTo>
                  <a:lnTo>
                    <a:pt x="4103" y="282011"/>
                  </a:lnTo>
                  <a:lnTo>
                    <a:pt x="15303" y="298640"/>
                  </a:lnTo>
                  <a:lnTo>
                    <a:pt x="31932" y="309840"/>
                  </a:lnTo>
                  <a:lnTo>
                    <a:pt x="52323" y="313943"/>
                  </a:lnTo>
                  <a:lnTo>
                    <a:pt x="2154428" y="313943"/>
                  </a:lnTo>
                  <a:lnTo>
                    <a:pt x="2174819" y="309840"/>
                  </a:lnTo>
                  <a:lnTo>
                    <a:pt x="2191448" y="298640"/>
                  </a:lnTo>
                  <a:lnTo>
                    <a:pt x="2202648" y="282011"/>
                  </a:lnTo>
                  <a:lnTo>
                    <a:pt x="2206752" y="261619"/>
                  </a:lnTo>
                  <a:lnTo>
                    <a:pt x="2206752" y="52324"/>
                  </a:lnTo>
                  <a:lnTo>
                    <a:pt x="2202648" y="31932"/>
                  </a:lnTo>
                  <a:lnTo>
                    <a:pt x="2191448" y="15303"/>
                  </a:lnTo>
                  <a:lnTo>
                    <a:pt x="2174819" y="4103"/>
                  </a:lnTo>
                  <a:lnTo>
                    <a:pt x="2154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30273" y="823721"/>
              <a:ext cx="2207260" cy="314325"/>
            </a:xfrm>
            <a:custGeom>
              <a:avLst/>
              <a:gdLst/>
              <a:ahLst/>
              <a:cxnLst/>
              <a:rect l="l" t="t" r="r" b="b"/>
              <a:pathLst>
                <a:path w="2207260" h="3143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3" y="0"/>
                  </a:lnTo>
                  <a:lnTo>
                    <a:pt x="2154428" y="0"/>
                  </a:lnTo>
                  <a:lnTo>
                    <a:pt x="2174819" y="4103"/>
                  </a:lnTo>
                  <a:lnTo>
                    <a:pt x="2191448" y="15303"/>
                  </a:lnTo>
                  <a:lnTo>
                    <a:pt x="2202648" y="31932"/>
                  </a:lnTo>
                  <a:lnTo>
                    <a:pt x="2206752" y="52324"/>
                  </a:lnTo>
                  <a:lnTo>
                    <a:pt x="2206752" y="261619"/>
                  </a:lnTo>
                  <a:lnTo>
                    <a:pt x="2202648" y="282011"/>
                  </a:lnTo>
                  <a:lnTo>
                    <a:pt x="2191448" y="298640"/>
                  </a:lnTo>
                  <a:lnTo>
                    <a:pt x="2174819" y="309840"/>
                  </a:lnTo>
                  <a:lnTo>
                    <a:pt x="2154428" y="313943"/>
                  </a:lnTo>
                  <a:lnTo>
                    <a:pt x="52323" y="313943"/>
                  </a:lnTo>
                  <a:lnTo>
                    <a:pt x="31932" y="309840"/>
                  </a:lnTo>
                  <a:lnTo>
                    <a:pt x="15303" y="298640"/>
                  </a:lnTo>
                  <a:lnTo>
                    <a:pt x="4103" y="282011"/>
                  </a:lnTo>
                  <a:lnTo>
                    <a:pt x="0" y="261619"/>
                  </a:lnTo>
                  <a:lnTo>
                    <a:pt x="0" y="5232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86099" y="664463"/>
              <a:ext cx="3276600" cy="518159"/>
            </a:xfrm>
            <a:custGeom>
              <a:avLst/>
              <a:gdLst/>
              <a:ahLst/>
              <a:cxnLst/>
              <a:rect l="l" t="t" r="r" b="b"/>
              <a:pathLst>
                <a:path w="3276600" h="518159">
                  <a:moveTo>
                    <a:pt x="3190240" y="0"/>
                  </a:moveTo>
                  <a:lnTo>
                    <a:pt x="86360" y="0"/>
                  </a:lnTo>
                  <a:lnTo>
                    <a:pt x="52720" y="6778"/>
                  </a:lnTo>
                  <a:lnTo>
                    <a:pt x="25273" y="25273"/>
                  </a:lnTo>
                  <a:lnTo>
                    <a:pt x="6778" y="52720"/>
                  </a:lnTo>
                  <a:lnTo>
                    <a:pt x="0" y="86360"/>
                  </a:lnTo>
                  <a:lnTo>
                    <a:pt x="0" y="431800"/>
                  </a:lnTo>
                  <a:lnTo>
                    <a:pt x="6778" y="465439"/>
                  </a:lnTo>
                  <a:lnTo>
                    <a:pt x="25273" y="492887"/>
                  </a:lnTo>
                  <a:lnTo>
                    <a:pt x="52720" y="511381"/>
                  </a:lnTo>
                  <a:lnTo>
                    <a:pt x="86360" y="518160"/>
                  </a:lnTo>
                  <a:lnTo>
                    <a:pt x="3190240" y="518160"/>
                  </a:lnTo>
                  <a:lnTo>
                    <a:pt x="3223879" y="511381"/>
                  </a:lnTo>
                  <a:lnTo>
                    <a:pt x="3251327" y="492887"/>
                  </a:lnTo>
                  <a:lnTo>
                    <a:pt x="3269821" y="465439"/>
                  </a:lnTo>
                  <a:lnTo>
                    <a:pt x="3276600" y="431800"/>
                  </a:lnTo>
                  <a:lnTo>
                    <a:pt x="3276600" y="86360"/>
                  </a:lnTo>
                  <a:lnTo>
                    <a:pt x="3269821" y="52720"/>
                  </a:lnTo>
                  <a:lnTo>
                    <a:pt x="3251327" y="25273"/>
                  </a:lnTo>
                  <a:lnTo>
                    <a:pt x="3223879" y="6778"/>
                  </a:lnTo>
                  <a:lnTo>
                    <a:pt x="31902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483613" y="853185"/>
            <a:ext cx="5357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EPOS</a:t>
            </a:r>
            <a:r>
              <a:rPr sz="1800" spc="-15" dirty="0"/>
              <a:t> </a:t>
            </a:r>
            <a:r>
              <a:rPr sz="1800" dirty="0"/>
              <a:t>SLOVENIJA:</a:t>
            </a:r>
            <a:r>
              <a:rPr sz="1800" spc="-10" dirty="0"/>
              <a:t> </a:t>
            </a:r>
            <a:r>
              <a:rPr sz="1800" dirty="0"/>
              <a:t>nacionalna</a:t>
            </a:r>
            <a:r>
              <a:rPr sz="1800" spc="-55" dirty="0"/>
              <a:t> </a:t>
            </a:r>
            <a:r>
              <a:rPr sz="1800" dirty="0"/>
              <a:t>raziskovalna</a:t>
            </a:r>
            <a:r>
              <a:rPr sz="1800" spc="-50" dirty="0"/>
              <a:t> </a:t>
            </a:r>
            <a:r>
              <a:rPr sz="1800" spc="-10" dirty="0"/>
              <a:t>infrastruktura</a:t>
            </a:r>
            <a:endParaRPr sz="1800"/>
          </a:p>
        </p:txBody>
      </p:sp>
      <p:sp>
        <p:nvSpPr>
          <p:cNvPr id="21" name="object 21"/>
          <p:cNvSpPr txBox="1"/>
          <p:nvPr/>
        </p:nvSpPr>
        <p:spPr>
          <a:xfrm>
            <a:off x="1483613" y="1130553"/>
            <a:ext cx="1747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2"/>
              </a:rPr>
              <a:t>https://epos-ip.zrc-sazu.si/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591" y="1008888"/>
            <a:ext cx="6413500" cy="646430"/>
          </a:xfrm>
          <a:custGeom>
            <a:avLst/>
            <a:gdLst/>
            <a:ahLst/>
            <a:cxnLst/>
            <a:rect l="l" t="t" r="r" b="b"/>
            <a:pathLst>
              <a:path w="6413500" h="646430">
                <a:moveTo>
                  <a:pt x="6412992" y="0"/>
                </a:moveTo>
                <a:lnTo>
                  <a:pt x="0" y="0"/>
                </a:lnTo>
                <a:lnTo>
                  <a:pt x="0" y="646176"/>
                </a:lnTo>
                <a:lnTo>
                  <a:pt x="6412992" y="646176"/>
                </a:lnTo>
                <a:lnTo>
                  <a:pt x="6412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6077" y="1025778"/>
            <a:ext cx="3902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RI-</a:t>
            </a:r>
            <a:r>
              <a:rPr sz="2400" spc="-20" dirty="0"/>
              <a:t>SI-</a:t>
            </a:r>
            <a:r>
              <a:rPr sz="2400" dirty="0"/>
              <a:t>EPOS</a:t>
            </a:r>
            <a:r>
              <a:rPr sz="2400" spc="-30" dirty="0"/>
              <a:t> </a:t>
            </a:r>
            <a:r>
              <a:rPr sz="2400" dirty="0"/>
              <a:t>raziskovalni</a:t>
            </a:r>
            <a:r>
              <a:rPr sz="2400" spc="-75" dirty="0"/>
              <a:t> </a:t>
            </a:r>
            <a:r>
              <a:rPr sz="2400" spc="-10" dirty="0"/>
              <a:t>projekt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09143" y="4232909"/>
            <a:ext cx="4650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44575" algn="l"/>
                <a:tab pos="1229995" algn="l"/>
                <a:tab pos="1716405" algn="l"/>
                <a:tab pos="2178050" algn="l"/>
                <a:tab pos="2486025" algn="l"/>
                <a:tab pos="2842895" algn="l"/>
                <a:tab pos="3057525" algn="l"/>
                <a:tab pos="3237865" algn="l"/>
                <a:tab pos="4438650" algn="l"/>
              </a:tabLst>
            </a:pPr>
            <a:r>
              <a:rPr sz="1800" spc="-10" dirty="0">
                <a:latin typeface="Calibri"/>
                <a:cs typeface="Calibri"/>
              </a:rPr>
              <a:t>znanstveno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opremo,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ki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se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bo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uporabljala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za </a:t>
            </a:r>
            <a:r>
              <a:rPr sz="1800" spc="-10" dirty="0">
                <a:latin typeface="Calibri"/>
                <a:cs typeface="Calibri"/>
              </a:rPr>
              <a:t>raziskave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krasa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(spremljanje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mikrodeformacij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143" y="4781550"/>
            <a:ext cx="4782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5660" algn="l"/>
                <a:tab pos="2115820" algn="l"/>
                <a:tab pos="2957195" algn="l"/>
                <a:tab pos="4512945" algn="l"/>
              </a:tabLst>
            </a:pPr>
            <a:r>
              <a:rPr sz="1800" spc="-10" dirty="0">
                <a:latin typeface="Calibri"/>
                <a:cs typeface="Calibri"/>
              </a:rPr>
              <a:t>jamah,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spremljanje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jamske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meteorologije,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3D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2202" y="4232909"/>
            <a:ext cx="9671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 algn="r">
              <a:lnSpc>
                <a:spcPct val="100000"/>
              </a:lnSpc>
              <a:spcBef>
                <a:spcPts val="100"/>
              </a:spcBef>
              <a:tabLst>
                <a:tab pos="295910" algn="l"/>
              </a:tabLst>
            </a:pPr>
            <a:r>
              <a:rPr sz="1800" spc="-10" dirty="0">
                <a:latin typeface="Calibri"/>
                <a:cs typeface="Calibri"/>
              </a:rPr>
              <a:t>specifične </a:t>
            </a:r>
            <a:r>
              <a:rPr sz="1800" spc="-50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kraških lasersko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9143" y="5055870"/>
            <a:ext cx="57327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skeniranje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jam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4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kraškega</a:t>
            </a:r>
            <a:r>
              <a:rPr sz="1800" spc="45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površja,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seizmologija</a:t>
            </a:r>
            <a:r>
              <a:rPr sz="1800" spc="4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jamah, </a:t>
            </a:r>
            <a:r>
              <a:rPr sz="1800" dirty="0">
                <a:latin typeface="Calibri"/>
                <a:cs typeface="Calibri"/>
              </a:rPr>
              <a:t>gravimetrični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monitoring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krasu).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6925" y="6290564"/>
            <a:ext cx="4144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Predvidena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finančna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podpora: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1.826.964,08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EUR.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32628" y="6290564"/>
            <a:ext cx="4112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Realizirana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finančna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podpora: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1.527.596,94</a:t>
            </a:r>
            <a:r>
              <a:rPr sz="1600" spc="-20" dirty="0">
                <a:latin typeface="Calibri"/>
                <a:cs typeface="Calibri"/>
              </a:rPr>
              <a:t> EUR.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272" y="487680"/>
            <a:ext cx="1036319" cy="155600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09143" y="1599056"/>
            <a:ext cx="5732780" cy="2659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85850">
              <a:lnSpc>
                <a:spcPct val="100000"/>
              </a:lnSpc>
              <a:spcBef>
                <a:spcPts val="95"/>
              </a:spcBef>
            </a:pPr>
            <a:r>
              <a:rPr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https://izrk.zrc-sazu.si/sl/programi-in-projekti/ri-</a:t>
            </a:r>
            <a:r>
              <a:rPr sz="13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si-</a:t>
            </a:r>
            <a:r>
              <a:rPr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epos#v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z="1300">
              <a:latin typeface="Calibri"/>
              <a:cs typeface="Calibri"/>
            </a:endParaRPr>
          </a:p>
          <a:p>
            <a:pPr marR="43180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RAZVOJ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RAZISKOVALNE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INFRASTRUKTURE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ZA</a:t>
            </a:r>
            <a:endParaRPr sz="1800">
              <a:latin typeface="Calibri"/>
              <a:cs typeface="Calibri"/>
            </a:endParaRPr>
          </a:p>
          <a:p>
            <a:pPr marR="43815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MEDNARODNO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KONKURENČNOST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SLOVENSKEGA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RRI</a:t>
            </a:r>
            <a:endParaRPr sz="1800">
              <a:latin typeface="Calibri"/>
              <a:cs typeface="Calibri"/>
            </a:endParaRPr>
          </a:p>
          <a:p>
            <a:pPr marR="41910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PROSTORA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RI-SI-</a:t>
            </a:r>
            <a:r>
              <a:rPr sz="1800" b="1" spc="-20" dirty="0">
                <a:latin typeface="Calibri"/>
                <a:cs typeface="Calibri"/>
              </a:rPr>
              <a:t>EPOS</a:t>
            </a:r>
            <a:endParaRPr sz="1800">
              <a:latin typeface="Calibri"/>
              <a:cs typeface="Calibri"/>
            </a:endParaRPr>
          </a:p>
          <a:p>
            <a:pPr marL="2315845" algn="just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2019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20" dirty="0">
                <a:latin typeface="Calibri"/>
                <a:cs typeface="Calibri"/>
              </a:rPr>
              <a:t>2021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325"/>
              </a:spcBef>
            </a:pPr>
            <a:r>
              <a:rPr sz="1800" dirty="0">
                <a:latin typeface="Calibri"/>
                <a:cs typeface="Calibri"/>
              </a:rPr>
              <a:t>V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okviru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projekta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RI-</a:t>
            </a:r>
            <a:r>
              <a:rPr sz="1800" dirty="0">
                <a:latin typeface="Calibri"/>
                <a:cs typeface="Calibri"/>
              </a:rPr>
              <a:t>SI-EPOS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partnerji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pridobili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znanstveno </a:t>
            </a:r>
            <a:r>
              <a:rPr sz="1800" dirty="0">
                <a:latin typeface="Calibri"/>
                <a:cs typeface="Calibri"/>
              </a:rPr>
              <a:t>opremo</a:t>
            </a:r>
            <a:r>
              <a:rPr sz="1800" spc="42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ter</a:t>
            </a:r>
            <a:r>
              <a:rPr sz="1800" spc="43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zagotavljali</a:t>
            </a:r>
            <a:r>
              <a:rPr sz="1800" spc="42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tehnično</a:t>
            </a:r>
            <a:r>
              <a:rPr sz="1800" spc="43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podporo</a:t>
            </a:r>
            <a:r>
              <a:rPr sz="1800" spc="43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425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njeno </a:t>
            </a:r>
            <a:r>
              <a:rPr sz="1800" dirty="0">
                <a:latin typeface="Calibri"/>
                <a:cs typeface="Calibri"/>
              </a:rPr>
              <a:t>vzdrževanje</a:t>
            </a:r>
            <a:r>
              <a:rPr sz="1800" spc="34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34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zagotavljanje</a:t>
            </a:r>
            <a:r>
              <a:rPr sz="1800" spc="33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podatkov.</a:t>
            </a:r>
            <a:r>
              <a:rPr sz="1800" spc="33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ZRC</a:t>
            </a:r>
            <a:r>
              <a:rPr sz="1800" spc="33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SAZU</a:t>
            </a:r>
            <a:r>
              <a:rPr sz="1800" spc="108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širi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528816" y="1402080"/>
            <a:ext cx="4942840" cy="4750435"/>
            <a:chOff x="6528816" y="1402080"/>
            <a:chExt cx="4942840" cy="475043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1592" y="1641348"/>
              <a:ext cx="1848611" cy="13470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6664" y="1836420"/>
              <a:ext cx="1278635" cy="77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28332" y="2225027"/>
              <a:ext cx="1655191" cy="9908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3404" y="2420112"/>
              <a:ext cx="1085088" cy="4206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12480" y="1402080"/>
              <a:ext cx="1741931" cy="1338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07552" y="1597152"/>
              <a:ext cx="1171955" cy="7680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77984" y="1556004"/>
              <a:ext cx="1455547" cy="11384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70008" y="1748028"/>
              <a:ext cx="1085088" cy="7680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85860" y="2157984"/>
              <a:ext cx="1458341" cy="10714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80932" y="2353055"/>
              <a:ext cx="888492" cy="5013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21468" y="2293683"/>
              <a:ext cx="1249667" cy="9144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13492" y="2485644"/>
              <a:ext cx="879348" cy="5440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73696" y="3765803"/>
              <a:ext cx="591311" cy="8610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469124" y="3761231"/>
              <a:ext cx="600710" cy="870585"/>
            </a:xfrm>
            <a:custGeom>
              <a:avLst/>
              <a:gdLst/>
              <a:ahLst/>
              <a:cxnLst/>
              <a:rect l="l" t="t" r="r" b="b"/>
              <a:pathLst>
                <a:path w="600709" h="870585">
                  <a:moveTo>
                    <a:pt x="0" y="870203"/>
                  </a:moveTo>
                  <a:lnTo>
                    <a:pt x="600455" y="870203"/>
                  </a:lnTo>
                  <a:lnTo>
                    <a:pt x="600455" y="0"/>
                  </a:lnTo>
                  <a:lnTo>
                    <a:pt x="0" y="0"/>
                  </a:lnTo>
                  <a:lnTo>
                    <a:pt x="0" y="87020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12836" y="3825240"/>
              <a:ext cx="1146048" cy="80162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208264" y="3820668"/>
              <a:ext cx="1155700" cy="810895"/>
            </a:xfrm>
            <a:custGeom>
              <a:avLst/>
              <a:gdLst/>
              <a:ahLst/>
              <a:cxnLst/>
              <a:rect l="l" t="t" r="r" b="b"/>
              <a:pathLst>
                <a:path w="1155700" h="810895">
                  <a:moveTo>
                    <a:pt x="0" y="810767"/>
                  </a:moveTo>
                  <a:lnTo>
                    <a:pt x="1155192" y="810767"/>
                  </a:lnTo>
                  <a:lnTo>
                    <a:pt x="1155192" y="0"/>
                  </a:lnTo>
                  <a:lnTo>
                    <a:pt x="0" y="0"/>
                  </a:lnTo>
                  <a:lnTo>
                    <a:pt x="0" y="81076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78240" y="3560063"/>
              <a:ext cx="726948" cy="48615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773668" y="3555491"/>
              <a:ext cx="736600" cy="495300"/>
            </a:xfrm>
            <a:custGeom>
              <a:avLst/>
              <a:gdLst/>
              <a:ahLst/>
              <a:cxnLst/>
              <a:rect l="l" t="t" r="r" b="b"/>
              <a:pathLst>
                <a:path w="736600" h="495300">
                  <a:moveTo>
                    <a:pt x="0" y="495299"/>
                  </a:moveTo>
                  <a:lnTo>
                    <a:pt x="736092" y="495299"/>
                  </a:lnTo>
                  <a:lnTo>
                    <a:pt x="736092" y="0"/>
                  </a:lnTo>
                  <a:lnTo>
                    <a:pt x="0" y="0"/>
                  </a:lnTo>
                  <a:lnTo>
                    <a:pt x="0" y="49529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90532" y="3721608"/>
              <a:ext cx="1581912" cy="82753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585960" y="3717036"/>
              <a:ext cx="1591310" cy="836930"/>
            </a:xfrm>
            <a:custGeom>
              <a:avLst/>
              <a:gdLst/>
              <a:ahLst/>
              <a:cxnLst/>
              <a:rect l="l" t="t" r="r" b="b"/>
              <a:pathLst>
                <a:path w="1591309" h="836929">
                  <a:moveTo>
                    <a:pt x="0" y="836676"/>
                  </a:moveTo>
                  <a:lnTo>
                    <a:pt x="1591055" y="836676"/>
                  </a:lnTo>
                  <a:lnTo>
                    <a:pt x="1591055" y="0"/>
                  </a:lnTo>
                  <a:lnTo>
                    <a:pt x="0" y="0"/>
                  </a:lnTo>
                  <a:lnTo>
                    <a:pt x="0" y="8366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80860" y="4759451"/>
              <a:ext cx="1231392" cy="7696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876288" y="4754880"/>
              <a:ext cx="1240790" cy="779145"/>
            </a:xfrm>
            <a:custGeom>
              <a:avLst/>
              <a:gdLst/>
              <a:ahLst/>
              <a:cxnLst/>
              <a:rect l="l" t="t" r="r" b="b"/>
              <a:pathLst>
                <a:path w="1240790" h="779145">
                  <a:moveTo>
                    <a:pt x="0" y="778764"/>
                  </a:moveTo>
                  <a:lnTo>
                    <a:pt x="1240536" y="778764"/>
                  </a:lnTo>
                  <a:lnTo>
                    <a:pt x="1240536" y="0"/>
                  </a:lnTo>
                  <a:lnTo>
                    <a:pt x="0" y="0"/>
                  </a:lnTo>
                  <a:lnTo>
                    <a:pt x="0" y="77876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44384" y="5445251"/>
              <a:ext cx="853440" cy="5090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639812" y="5440680"/>
              <a:ext cx="862965" cy="518159"/>
            </a:xfrm>
            <a:custGeom>
              <a:avLst/>
              <a:gdLst/>
              <a:ahLst/>
              <a:cxnLst/>
              <a:rect l="l" t="t" r="r" b="b"/>
              <a:pathLst>
                <a:path w="862965" h="518160">
                  <a:moveTo>
                    <a:pt x="0" y="518160"/>
                  </a:moveTo>
                  <a:lnTo>
                    <a:pt x="862583" y="518160"/>
                  </a:lnTo>
                  <a:lnTo>
                    <a:pt x="862583" y="0"/>
                  </a:lnTo>
                  <a:lnTo>
                    <a:pt x="0" y="0"/>
                  </a:lnTo>
                  <a:lnTo>
                    <a:pt x="0" y="51816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99548" y="4753356"/>
              <a:ext cx="1074420" cy="75438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094976" y="4748783"/>
              <a:ext cx="1083945" cy="763905"/>
            </a:xfrm>
            <a:custGeom>
              <a:avLst/>
              <a:gdLst/>
              <a:ahLst/>
              <a:cxnLst/>
              <a:rect l="l" t="t" r="r" b="b"/>
              <a:pathLst>
                <a:path w="1083945" h="763904">
                  <a:moveTo>
                    <a:pt x="0" y="763523"/>
                  </a:moveTo>
                  <a:lnTo>
                    <a:pt x="1083564" y="763523"/>
                  </a:lnTo>
                  <a:lnTo>
                    <a:pt x="1083564" y="0"/>
                  </a:lnTo>
                  <a:lnTo>
                    <a:pt x="0" y="0"/>
                  </a:lnTo>
                  <a:lnTo>
                    <a:pt x="0" y="76352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48344" y="4751832"/>
              <a:ext cx="1182624" cy="75590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843772" y="4747259"/>
              <a:ext cx="1191895" cy="765175"/>
            </a:xfrm>
            <a:custGeom>
              <a:avLst/>
              <a:gdLst/>
              <a:ahLst/>
              <a:cxnLst/>
              <a:rect l="l" t="t" r="r" b="b"/>
              <a:pathLst>
                <a:path w="1191895" h="765175">
                  <a:moveTo>
                    <a:pt x="0" y="765047"/>
                  </a:moveTo>
                  <a:lnTo>
                    <a:pt x="1191768" y="765047"/>
                  </a:lnTo>
                  <a:lnTo>
                    <a:pt x="1191768" y="0"/>
                  </a:lnTo>
                  <a:lnTo>
                    <a:pt x="0" y="0"/>
                  </a:lnTo>
                  <a:lnTo>
                    <a:pt x="0" y="76504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17380" y="5437632"/>
              <a:ext cx="1048512" cy="51206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512808" y="5433059"/>
              <a:ext cx="1057910" cy="521334"/>
            </a:xfrm>
            <a:custGeom>
              <a:avLst/>
              <a:gdLst/>
              <a:ahLst/>
              <a:cxnLst/>
              <a:rect l="l" t="t" r="r" b="b"/>
              <a:pathLst>
                <a:path w="1057909" h="521335">
                  <a:moveTo>
                    <a:pt x="0" y="521207"/>
                  </a:moveTo>
                  <a:lnTo>
                    <a:pt x="1057655" y="521207"/>
                  </a:lnTo>
                  <a:lnTo>
                    <a:pt x="1057655" y="0"/>
                  </a:lnTo>
                  <a:lnTo>
                    <a:pt x="0" y="0"/>
                  </a:lnTo>
                  <a:lnTo>
                    <a:pt x="0" y="52120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13492" y="3368040"/>
              <a:ext cx="879348" cy="52120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0408920" y="3363468"/>
              <a:ext cx="889000" cy="530860"/>
            </a:xfrm>
            <a:custGeom>
              <a:avLst/>
              <a:gdLst/>
              <a:ahLst/>
              <a:cxnLst/>
              <a:rect l="l" t="t" r="r" b="b"/>
              <a:pathLst>
                <a:path w="889000" h="530860">
                  <a:moveTo>
                    <a:pt x="0" y="530352"/>
                  </a:moveTo>
                  <a:lnTo>
                    <a:pt x="888492" y="530352"/>
                  </a:lnTo>
                  <a:lnTo>
                    <a:pt x="888492" y="0"/>
                  </a:lnTo>
                  <a:lnTo>
                    <a:pt x="0" y="0"/>
                  </a:lnTo>
                  <a:lnTo>
                    <a:pt x="0" y="530352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69202" y="1492758"/>
              <a:ext cx="4861560" cy="4650105"/>
            </a:xfrm>
            <a:custGeom>
              <a:avLst/>
              <a:gdLst/>
              <a:ahLst/>
              <a:cxnLst/>
              <a:rect l="l" t="t" r="r" b="b"/>
              <a:pathLst>
                <a:path w="4861559" h="4650105">
                  <a:moveTo>
                    <a:pt x="0" y="774953"/>
                  </a:moveTo>
                  <a:lnTo>
                    <a:pt x="1414" y="727746"/>
                  </a:lnTo>
                  <a:lnTo>
                    <a:pt x="5603" y="681286"/>
                  </a:lnTo>
                  <a:lnTo>
                    <a:pt x="12485" y="635656"/>
                  </a:lnTo>
                  <a:lnTo>
                    <a:pt x="21980" y="590935"/>
                  </a:lnTo>
                  <a:lnTo>
                    <a:pt x="34007" y="547206"/>
                  </a:lnTo>
                  <a:lnTo>
                    <a:pt x="48483" y="504549"/>
                  </a:lnTo>
                  <a:lnTo>
                    <a:pt x="65329" y="463045"/>
                  </a:lnTo>
                  <a:lnTo>
                    <a:pt x="84463" y="422776"/>
                  </a:lnTo>
                  <a:lnTo>
                    <a:pt x="105805" y="383822"/>
                  </a:lnTo>
                  <a:lnTo>
                    <a:pt x="129272" y="346264"/>
                  </a:lnTo>
                  <a:lnTo>
                    <a:pt x="154784" y="310184"/>
                  </a:lnTo>
                  <a:lnTo>
                    <a:pt x="182261" y="275663"/>
                  </a:lnTo>
                  <a:lnTo>
                    <a:pt x="211620" y="242781"/>
                  </a:lnTo>
                  <a:lnTo>
                    <a:pt x="242781" y="211620"/>
                  </a:lnTo>
                  <a:lnTo>
                    <a:pt x="275663" y="182261"/>
                  </a:lnTo>
                  <a:lnTo>
                    <a:pt x="310184" y="154784"/>
                  </a:lnTo>
                  <a:lnTo>
                    <a:pt x="346264" y="129272"/>
                  </a:lnTo>
                  <a:lnTo>
                    <a:pt x="383822" y="105805"/>
                  </a:lnTo>
                  <a:lnTo>
                    <a:pt x="422776" y="84463"/>
                  </a:lnTo>
                  <a:lnTo>
                    <a:pt x="463045" y="65329"/>
                  </a:lnTo>
                  <a:lnTo>
                    <a:pt x="504549" y="48483"/>
                  </a:lnTo>
                  <a:lnTo>
                    <a:pt x="547206" y="34007"/>
                  </a:lnTo>
                  <a:lnTo>
                    <a:pt x="590935" y="21980"/>
                  </a:lnTo>
                  <a:lnTo>
                    <a:pt x="635656" y="12485"/>
                  </a:lnTo>
                  <a:lnTo>
                    <a:pt x="681286" y="5603"/>
                  </a:lnTo>
                  <a:lnTo>
                    <a:pt x="727746" y="1414"/>
                  </a:lnTo>
                  <a:lnTo>
                    <a:pt x="774953" y="0"/>
                  </a:lnTo>
                  <a:lnTo>
                    <a:pt x="4086605" y="0"/>
                  </a:lnTo>
                  <a:lnTo>
                    <a:pt x="4133813" y="1414"/>
                  </a:lnTo>
                  <a:lnTo>
                    <a:pt x="4180273" y="5603"/>
                  </a:lnTo>
                  <a:lnTo>
                    <a:pt x="4225903" y="12485"/>
                  </a:lnTo>
                  <a:lnTo>
                    <a:pt x="4270624" y="21980"/>
                  </a:lnTo>
                  <a:lnTo>
                    <a:pt x="4314353" y="34007"/>
                  </a:lnTo>
                  <a:lnTo>
                    <a:pt x="4357010" y="48483"/>
                  </a:lnTo>
                  <a:lnTo>
                    <a:pt x="4398514" y="65329"/>
                  </a:lnTo>
                  <a:lnTo>
                    <a:pt x="4438783" y="84463"/>
                  </a:lnTo>
                  <a:lnTo>
                    <a:pt x="4477737" y="105805"/>
                  </a:lnTo>
                  <a:lnTo>
                    <a:pt x="4515295" y="129272"/>
                  </a:lnTo>
                  <a:lnTo>
                    <a:pt x="4551375" y="154784"/>
                  </a:lnTo>
                  <a:lnTo>
                    <a:pt x="4585896" y="182261"/>
                  </a:lnTo>
                  <a:lnTo>
                    <a:pt x="4618778" y="211620"/>
                  </a:lnTo>
                  <a:lnTo>
                    <a:pt x="4649939" y="242781"/>
                  </a:lnTo>
                  <a:lnTo>
                    <a:pt x="4679298" y="275663"/>
                  </a:lnTo>
                  <a:lnTo>
                    <a:pt x="4706775" y="310184"/>
                  </a:lnTo>
                  <a:lnTo>
                    <a:pt x="4732287" y="346264"/>
                  </a:lnTo>
                  <a:lnTo>
                    <a:pt x="4755754" y="383822"/>
                  </a:lnTo>
                  <a:lnTo>
                    <a:pt x="4777096" y="422776"/>
                  </a:lnTo>
                  <a:lnTo>
                    <a:pt x="4796230" y="463045"/>
                  </a:lnTo>
                  <a:lnTo>
                    <a:pt x="4813076" y="504549"/>
                  </a:lnTo>
                  <a:lnTo>
                    <a:pt x="4827552" y="547206"/>
                  </a:lnTo>
                  <a:lnTo>
                    <a:pt x="4839579" y="590935"/>
                  </a:lnTo>
                  <a:lnTo>
                    <a:pt x="4849074" y="635656"/>
                  </a:lnTo>
                  <a:lnTo>
                    <a:pt x="4855956" y="681286"/>
                  </a:lnTo>
                  <a:lnTo>
                    <a:pt x="4860145" y="727746"/>
                  </a:lnTo>
                  <a:lnTo>
                    <a:pt x="4861559" y="774953"/>
                  </a:lnTo>
                  <a:lnTo>
                    <a:pt x="4861559" y="3874769"/>
                  </a:lnTo>
                  <a:lnTo>
                    <a:pt x="4860145" y="3921977"/>
                  </a:lnTo>
                  <a:lnTo>
                    <a:pt x="4855956" y="3968437"/>
                  </a:lnTo>
                  <a:lnTo>
                    <a:pt x="4849074" y="4014067"/>
                  </a:lnTo>
                  <a:lnTo>
                    <a:pt x="4839579" y="4058788"/>
                  </a:lnTo>
                  <a:lnTo>
                    <a:pt x="4827552" y="4102517"/>
                  </a:lnTo>
                  <a:lnTo>
                    <a:pt x="4813076" y="4145174"/>
                  </a:lnTo>
                  <a:lnTo>
                    <a:pt x="4796230" y="4186678"/>
                  </a:lnTo>
                  <a:lnTo>
                    <a:pt x="4777096" y="4226947"/>
                  </a:lnTo>
                  <a:lnTo>
                    <a:pt x="4755754" y="4265901"/>
                  </a:lnTo>
                  <a:lnTo>
                    <a:pt x="4732287" y="4303459"/>
                  </a:lnTo>
                  <a:lnTo>
                    <a:pt x="4706775" y="4339539"/>
                  </a:lnTo>
                  <a:lnTo>
                    <a:pt x="4679298" y="4374060"/>
                  </a:lnTo>
                  <a:lnTo>
                    <a:pt x="4649939" y="4406942"/>
                  </a:lnTo>
                  <a:lnTo>
                    <a:pt x="4618778" y="4438103"/>
                  </a:lnTo>
                  <a:lnTo>
                    <a:pt x="4585896" y="4467462"/>
                  </a:lnTo>
                  <a:lnTo>
                    <a:pt x="4551375" y="4494939"/>
                  </a:lnTo>
                  <a:lnTo>
                    <a:pt x="4515295" y="4520451"/>
                  </a:lnTo>
                  <a:lnTo>
                    <a:pt x="4477737" y="4543918"/>
                  </a:lnTo>
                  <a:lnTo>
                    <a:pt x="4438783" y="4565260"/>
                  </a:lnTo>
                  <a:lnTo>
                    <a:pt x="4398514" y="4584394"/>
                  </a:lnTo>
                  <a:lnTo>
                    <a:pt x="4357010" y="4601240"/>
                  </a:lnTo>
                  <a:lnTo>
                    <a:pt x="4314353" y="4615716"/>
                  </a:lnTo>
                  <a:lnTo>
                    <a:pt x="4270624" y="4627743"/>
                  </a:lnTo>
                  <a:lnTo>
                    <a:pt x="4225903" y="4637238"/>
                  </a:lnTo>
                  <a:lnTo>
                    <a:pt x="4180273" y="4644120"/>
                  </a:lnTo>
                  <a:lnTo>
                    <a:pt x="4133813" y="4648309"/>
                  </a:lnTo>
                  <a:lnTo>
                    <a:pt x="4086605" y="4649724"/>
                  </a:lnTo>
                  <a:lnTo>
                    <a:pt x="774953" y="4649724"/>
                  </a:lnTo>
                  <a:lnTo>
                    <a:pt x="727746" y="4648309"/>
                  </a:lnTo>
                  <a:lnTo>
                    <a:pt x="681286" y="4644120"/>
                  </a:lnTo>
                  <a:lnTo>
                    <a:pt x="635656" y="4637238"/>
                  </a:lnTo>
                  <a:lnTo>
                    <a:pt x="590935" y="4627743"/>
                  </a:lnTo>
                  <a:lnTo>
                    <a:pt x="547206" y="4615716"/>
                  </a:lnTo>
                  <a:lnTo>
                    <a:pt x="504549" y="4601240"/>
                  </a:lnTo>
                  <a:lnTo>
                    <a:pt x="463045" y="4584394"/>
                  </a:lnTo>
                  <a:lnTo>
                    <a:pt x="422776" y="4565260"/>
                  </a:lnTo>
                  <a:lnTo>
                    <a:pt x="383822" y="4543918"/>
                  </a:lnTo>
                  <a:lnTo>
                    <a:pt x="346264" y="4520451"/>
                  </a:lnTo>
                  <a:lnTo>
                    <a:pt x="310184" y="4494939"/>
                  </a:lnTo>
                  <a:lnTo>
                    <a:pt x="275663" y="4467462"/>
                  </a:lnTo>
                  <a:lnTo>
                    <a:pt x="242781" y="4438103"/>
                  </a:lnTo>
                  <a:lnTo>
                    <a:pt x="211620" y="4406942"/>
                  </a:lnTo>
                  <a:lnTo>
                    <a:pt x="182261" y="4374060"/>
                  </a:lnTo>
                  <a:lnTo>
                    <a:pt x="154784" y="4339539"/>
                  </a:lnTo>
                  <a:lnTo>
                    <a:pt x="129272" y="4303459"/>
                  </a:lnTo>
                  <a:lnTo>
                    <a:pt x="105805" y="4265901"/>
                  </a:lnTo>
                  <a:lnTo>
                    <a:pt x="84463" y="4226947"/>
                  </a:lnTo>
                  <a:lnTo>
                    <a:pt x="65329" y="4186678"/>
                  </a:lnTo>
                  <a:lnTo>
                    <a:pt x="48483" y="4145174"/>
                  </a:lnTo>
                  <a:lnTo>
                    <a:pt x="34007" y="4102517"/>
                  </a:lnTo>
                  <a:lnTo>
                    <a:pt x="21980" y="4058788"/>
                  </a:lnTo>
                  <a:lnTo>
                    <a:pt x="12485" y="4014067"/>
                  </a:lnTo>
                  <a:lnTo>
                    <a:pt x="5603" y="3968437"/>
                  </a:lnTo>
                  <a:lnTo>
                    <a:pt x="1414" y="3921977"/>
                  </a:lnTo>
                  <a:lnTo>
                    <a:pt x="0" y="3874769"/>
                  </a:lnTo>
                  <a:lnTo>
                    <a:pt x="0" y="774953"/>
                  </a:lnTo>
                  <a:close/>
                </a:path>
              </a:pathLst>
            </a:custGeom>
            <a:ln w="19812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540752" y="2787396"/>
              <a:ext cx="3009900" cy="103492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735824" y="2982468"/>
              <a:ext cx="2439924" cy="46482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28816" y="2791968"/>
              <a:ext cx="1176401" cy="160629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20840" y="2983991"/>
              <a:ext cx="806196" cy="12359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8500" y="0"/>
            <a:ext cx="11247755" cy="5737225"/>
            <a:chOff x="698500" y="0"/>
            <a:chExt cx="11247755" cy="5737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7448" y="1438655"/>
              <a:ext cx="4643744" cy="42984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07591" y="1008888"/>
              <a:ext cx="6413500" cy="646430"/>
            </a:xfrm>
            <a:custGeom>
              <a:avLst/>
              <a:gdLst/>
              <a:ahLst/>
              <a:cxnLst/>
              <a:rect l="l" t="t" r="r" b="b"/>
              <a:pathLst>
                <a:path w="6413500" h="646430">
                  <a:moveTo>
                    <a:pt x="6412992" y="0"/>
                  </a:moveTo>
                  <a:lnTo>
                    <a:pt x="0" y="0"/>
                  </a:lnTo>
                  <a:lnTo>
                    <a:pt x="0" y="646176"/>
                  </a:lnTo>
                  <a:lnTo>
                    <a:pt x="6412992" y="646176"/>
                  </a:lnTo>
                  <a:lnTo>
                    <a:pt x="6412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841754" y="6072022"/>
            <a:ext cx="4144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Predvidena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finančna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podpora: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1.826.964,08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EUR.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07809" y="6072022"/>
            <a:ext cx="4112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Realizirana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finančna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podpora: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1.527.596,94</a:t>
            </a:r>
            <a:r>
              <a:rPr sz="1600" spc="-20" dirty="0">
                <a:latin typeface="Calibri"/>
                <a:cs typeface="Calibri"/>
              </a:rPr>
              <a:t> EUR.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86077" y="1025778"/>
            <a:ext cx="3902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RI-</a:t>
            </a:r>
            <a:r>
              <a:rPr sz="2400" spc="-20" dirty="0"/>
              <a:t>SI-</a:t>
            </a:r>
            <a:r>
              <a:rPr sz="2400" dirty="0"/>
              <a:t>EPOS</a:t>
            </a:r>
            <a:r>
              <a:rPr sz="2400" spc="-30" dirty="0"/>
              <a:t> </a:t>
            </a:r>
            <a:r>
              <a:rPr sz="2400" dirty="0"/>
              <a:t>raziskovalni</a:t>
            </a:r>
            <a:r>
              <a:rPr sz="2400" spc="-75" dirty="0"/>
              <a:t> </a:t>
            </a:r>
            <a:r>
              <a:rPr sz="2400" spc="-10" dirty="0"/>
              <a:t>projekt</a:t>
            </a:r>
            <a:endParaRPr sz="240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272" y="487680"/>
            <a:ext cx="1036319" cy="155600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09143" y="1599056"/>
            <a:ext cx="5732780" cy="2659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85850">
              <a:lnSpc>
                <a:spcPct val="100000"/>
              </a:lnSpc>
              <a:spcBef>
                <a:spcPts val="95"/>
              </a:spcBef>
            </a:pPr>
            <a:r>
              <a:rPr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https://izrk.zrc-sazu.si/sl/programi-in-projekti/ri-</a:t>
            </a:r>
            <a:r>
              <a:rPr sz="13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si-</a:t>
            </a:r>
            <a:r>
              <a:rPr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epos#v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z="1300">
              <a:latin typeface="Calibri"/>
              <a:cs typeface="Calibri"/>
            </a:endParaRPr>
          </a:p>
          <a:p>
            <a:pPr marR="43180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RAZVOJ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RAZISKOVALNE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INFRASTRUKTURE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ZA</a:t>
            </a:r>
            <a:endParaRPr sz="1800">
              <a:latin typeface="Calibri"/>
              <a:cs typeface="Calibri"/>
            </a:endParaRPr>
          </a:p>
          <a:p>
            <a:pPr marR="43815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MEDNARODNO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KONKURENČNOST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SLOVENSKEGA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RRI</a:t>
            </a:r>
            <a:endParaRPr sz="1800">
              <a:latin typeface="Calibri"/>
              <a:cs typeface="Calibri"/>
            </a:endParaRPr>
          </a:p>
          <a:p>
            <a:pPr marR="41910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PROSTORA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RI-SI-</a:t>
            </a:r>
            <a:r>
              <a:rPr sz="1800" b="1" spc="-20" dirty="0">
                <a:latin typeface="Calibri"/>
                <a:cs typeface="Calibri"/>
              </a:rPr>
              <a:t>EPOS</a:t>
            </a:r>
            <a:endParaRPr sz="1800">
              <a:latin typeface="Calibri"/>
              <a:cs typeface="Calibri"/>
            </a:endParaRPr>
          </a:p>
          <a:p>
            <a:pPr marL="2315845" algn="just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2019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20" dirty="0">
                <a:latin typeface="Calibri"/>
                <a:cs typeface="Calibri"/>
              </a:rPr>
              <a:t>2021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325"/>
              </a:spcBef>
            </a:pPr>
            <a:r>
              <a:rPr sz="1800" dirty="0">
                <a:latin typeface="Calibri"/>
                <a:cs typeface="Calibri"/>
              </a:rPr>
              <a:t>V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okviru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projekta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RI-</a:t>
            </a:r>
            <a:r>
              <a:rPr sz="1800" dirty="0">
                <a:latin typeface="Calibri"/>
                <a:cs typeface="Calibri"/>
              </a:rPr>
              <a:t>SI-EPOS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partnerji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pridobili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znanstveno </a:t>
            </a:r>
            <a:r>
              <a:rPr sz="1800" dirty="0">
                <a:latin typeface="Calibri"/>
                <a:cs typeface="Calibri"/>
              </a:rPr>
              <a:t>opremo</a:t>
            </a:r>
            <a:r>
              <a:rPr sz="1800" spc="42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ter</a:t>
            </a:r>
            <a:r>
              <a:rPr sz="1800" spc="43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zagotavljali</a:t>
            </a:r>
            <a:r>
              <a:rPr sz="1800" spc="42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tehnično</a:t>
            </a:r>
            <a:r>
              <a:rPr sz="1800" spc="43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podporo</a:t>
            </a:r>
            <a:r>
              <a:rPr sz="1800" spc="43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425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njeno </a:t>
            </a:r>
            <a:r>
              <a:rPr sz="1800" dirty="0">
                <a:latin typeface="Calibri"/>
                <a:cs typeface="Calibri"/>
              </a:rPr>
              <a:t>vzdrževanje</a:t>
            </a:r>
            <a:r>
              <a:rPr sz="1800" spc="34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34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zagotavljanje</a:t>
            </a:r>
            <a:r>
              <a:rPr sz="1800" spc="33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podatkov.</a:t>
            </a:r>
            <a:r>
              <a:rPr sz="1800" spc="33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ZRC</a:t>
            </a:r>
            <a:r>
              <a:rPr sz="1800" spc="33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SAZU</a:t>
            </a:r>
            <a:r>
              <a:rPr sz="1800" spc="108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širi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143" y="4232909"/>
            <a:ext cx="4650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44575" algn="l"/>
                <a:tab pos="1229995" algn="l"/>
                <a:tab pos="1716405" algn="l"/>
                <a:tab pos="2178050" algn="l"/>
                <a:tab pos="2486025" algn="l"/>
                <a:tab pos="2842895" algn="l"/>
                <a:tab pos="3057525" algn="l"/>
                <a:tab pos="3237865" algn="l"/>
                <a:tab pos="4438650" algn="l"/>
              </a:tabLst>
            </a:pPr>
            <a:r>
              <a:rPr sz="1800" spc="-10" dirty="0">
                <a:latin typeface="Calibri"/>
                <a:cs typeface="Calibri"/>
              </a:rPr>
              <a:t>znanstveno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opremo,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ki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se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bo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uporabljala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za </a:t>
            </a:r>
            <a:r>
              <a:rPr sz="1800" spc="-10" dirty="0">
                <a:latin typeface="Calibri"/>
                <a:cs typeface="Calibri"/>
              </a:rPr>
              <a:t>raziskave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krasa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(spremljanje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mikrodeformacij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9143" y="4781550"/>
            <a:ext cx="4782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5660" algn="l"/>
                <a:tab pos="2115820" algn="l"/>
                <a:tab pos="2957195" algn="l"/>
                <a:tab pos="4512945" algn="l"/>
              </a:tabLst>
            </a:pPr>
            <a:r>
              <a:rPr sz="1800" spc="-10" dirty="0">
                <a:latin typeface="Calibri"/>
                <a:cs typeface="Calibri"/>
              </a:rPr>
              <a:t>jamah,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spremljanje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jamske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meteorologije,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3D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72202" y="4232909"/>
            <a:ext cx="9671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 algn="r">
              <a:lnSpc>
                <a:spcPct val="100000"/>
              </a:lnSpc>
              <a:spcBef>
                <a:spcPts val="100"/>
              </a:spcBef>
              <a:tabLst>
                <a:tab pos="295910" algn="l"/>
              </a:tabLst>
            </a:pPr>
            <a:r>
              <a:rPr sz="1800" spc="-10" dirty="0">
                <a:latin typeface="Calibri"/>
                <a:cs typeface="Calibri"/>
              </a:rPr>
              <a:t>specifične </a:t>
            </a:r>
            <a:r>
              <a:rPr sz="1800" spc="-50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kraških lasersko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9143" y="5055870"/>
            <a:ext cx="57327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skeniranje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jam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4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kraškega</a:t>
            </a:r>
            <a:r>
              <a:rPr sz="1800" spc="45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površja,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seizmologija</a:t>
            </a:r>
            <a:r>
              <a:rPr sz="1800" spc="4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jamah, </a:t>
            </a:r>
            <a:r>
              <a:rPr sz="1800" dirty="0">
                <a:latin typeface="Calibri"/>
                <a:cs typeface="Calibri"/>
              </a:rPr>
              <a:t>gravimetrični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monitoring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krasu).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74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Drugi</a:t>
            </a:r>
            <a:r>
              <a:rPr spc="-35" dirty="0"/>
              <a:t> </a:t>
            </a:r>
            <a:r>
              <a:rPr dirty="0"/>
              <a:t>projekti</a:t>
            </a:r>
            <a:r>
              <a:rPr spc="-5" dirty="0"/>
              <a:t> </a:t>
            </a:r>
            <a:r>
              <a:rPr dirty="0"/>
              <a:t>povezani</a:t>
            </a:r>
            <a:r>
              <a:rPr spc="-20" dirty="0"/>
              <a:t> </a:t>
            </a:r>
            <a:r>
              <a:rPr dirty="0"/>
              <a:t>z</a:t>
            </a:r>
            <a:r>
              <a:rPr spc="-10" dirty="0"/>
              <a:t> </a:t>
            </a:r>
            <a:r>
              <a:rPr dirty="0"/>
              <a:t>EPOS</a:t>
            </a:r>
            <a:r>
              <a:rPr spc="-20" dirty="0"/>
              <a:t> ERIC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6712" y="2172716"/>
            <a:ext cx="4438650" cy="2759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30350" marR="520065" indent="-121475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EPOS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Sustainable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Phase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(EPOS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SP) </a:t>
            </a:r>
            <a:r>
              <a:rPr sz="2000" b="1" dirty="0">
                <a:latin typeface="Calibri"/>
                <a:cs typeface="Calibri"/>
              </a:rPr>
              <a:t>2020-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310"/>
              </a:spcBef>
            </a:pPr>
            <a:r>
              <a:rPr sz="2000" dirty="0">
                <a:latin typeface="Calibri"/>
                <a:cs typeface="Calibri"/>
              </a:rPr>
              <a:t>Februar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2020: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Projekt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EPOS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začel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s </a:t>
            </a:r>
            <a:r>
              <a:rPr sz="2000" dirty="0">
                <a:latin typeface="Calibri"/>
                <a:cs typeface="Calibri"/>
              </a:rPr>
              <a:t>24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člani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iz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17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evropskih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držav,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vključno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s </a:t>
            </a:r>
            <a:r>
              <a:rPr sz="2000" dirty="0">
                <a:latin typeface="Calibri"/>
                <a:cs typeface="Calibri"/>
              </a:rPr>
              <a:t>Slovenijo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</a:t>
            </a:r>
            <a:r>
              <a:rPr sz="2000" b="1" dirty="0">
                <a:latin typeface="Calibri"/>
                <a:cs typeface="Calibri"/>
              </a:rPr>
              <a:t>ZRC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SAZU</a:t>
            </a:r>
            <a:r>
              <a:rPr sz="2000" dirty="0">
                <a:latin typeface="Calibri"/>
                <a:cs typeface="Calibri"/>
              </a:rPr>
              <a:t>).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Projekt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bil </a:t>
            </a:r>
            <a:r>
              <a:rPr sz="2000" dirty="0">
                <a:latin typeface="Calibri"/>
                <a:cs typeface="Calibri"/>
              </a:rPr>
              <a:t>financiran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okviru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programa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Obzorje </a:t>
            </a:r>
            <a:r>
              <a:rPr sz="2000" dirty="0">
                <a:latin typeface="Calibri"/>
                <a:cs typeface="Calibri"/>
              </a:rPr>
              <a:t>2020,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razpis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INFRADEV-</a:t>
            </a:r>
            <a:r>
              <a:rPr sz="2000" dirty="0">
                <a:latin typeface="Calibri"/>
                <a:cs typeface="Calibri"/>
              </a:rPr>
              <a:t>3,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številko </a:t>
            </a:r>
            <a:r>
              <a:rPr sz="2000" dirty="0">
                <a:latin typeface="Calibri"/>
                <a:cs typeface="Calibri"/>
              </a:rPr>
              <a:t>sporazuma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dodelitvi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sredstev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871121.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45682" y="2175129"/>
            <a:ext cx="5469255" cy="3260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92605" marR="687070" indent="-1710689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EPOS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Optimization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EvolutioN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(EPOS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ON) </a:t>
            </a:r>
            <a:r>
              <a:rPr sz="2000" b="1" dirty="0">
                <a:latin typeface="Calibri"/>
                <a:cs typeface="Calibri"/>
              </a:rPr>
              <a:t>(2024-</a:t>
            </a:r>
            <a:r>
              <a:rPr sz="2000" b="1" spc="-10" dirty="0">
                <a:latin typeface="Calibri"/>
                <a:cs typeface="Calibri"/>
              </a:rPr>
              <a:t>2027)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000" dirty="0">
                <a:latin typeface="Calibri"/>
                <a:cs typeface="Calibri"/>
              </a:rPr>
              <a:t>EPOS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prizadeva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izboljšati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portfelj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storitev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EPOS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razviti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nova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institucionalna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znanstvena</a:t>
            </a:r>
            <a:endParaRPr sz="2000">
              <a:latin typeface="Calibri"/>
              <a:cs typeface="Calibri"/>
            </a:endParaRPr>
          </a:p>
          <a:p>
            <a:pPr marL="12700" marR="40449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sodelovanja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izpolnjevanjem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potreb</a:t>
            </a:r>
            <a:r>
              <a:rPr sz="2000" spc="-10" dirty="0">
                <a:latin typeface="Calibri"/>
                <a:cs typeface="Calibri"/>
              </a:rPr>
              <a:t> različnih </a:t>
            </a:r>
            <a:r>
              <a:rPr sz="2000" dirty="0">
                <a:latin typeface="Calibri"/>
                <a:cs typeface="Calibri"/>
              </a:rPr>
              <a:t>skupnosti.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Projekt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vključuje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34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članov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iz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različnih </a:t>
            </a:r>
            <a:r>
              <a:rPr sz="2000" dirty="0">
                <a:latin typeface="Calibri"/>
                <a:cs typeface="Calibri"/>
              </a:rPr>
              <a:t>evropskih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držav,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vključno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Slovenijo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</a:t>
            </a:r>
            <a:r>
              <a:rPr sz="2000" b="1" dirty="0">
                <a:latin typeface="Calibri"/>
                <a:cs typeface="Calibri"/>
              </a:rPr>
              <a:t>ZRC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SAZU</a:t>
            </a:r>
            <a:r>
              <a:rPr sz="2000" spc="-10" dirty="0">
                <a:latin typeface="Calibri"/>
                <a:cs typeface="Calibri"/>
              </a:rPr>
              <a:t>).</a:t>
            </a:r>
            <a:endParaRPr sz="2000">
              <a:latin typeface="Calibri"/>
              <a:cs typeface="Calibri"/>
            </a:endParaRPr>
          </a:p>
          <a:p>
            <a:pPr marL="12700" marR="20955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Projekt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financiran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okviru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programa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EU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Obzorje </a:t>
            </a:r>
            <a:r>
              <a:rPr sz="2000" dirty="0">
                <a:latin typeface="Calibri"/>
                <a:cs typeface="Calibri"/>
              </a:rPr>
              <a:t>2020,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razpis</a:t>
            </a:r>
            <a:r>
              <a:rPr sz="2000" spc="-10" dirty="0">
                <a:latin typeface="Calibri"/>
                <a:cs typeface="Calibri"/>
              </a:rPr>
              <a:t> INFRADEV-01-</a:t>
            </a:r>
            <a:r>
              <a:rPr sz="2000" dirty="0">
                <a:latin typeface="Calibri"/>
                <a:cs typeface="Calibri"/>
              </a:rPr>
              <a:t>03,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številko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latin typeface="Calibri"/>
                <a:cs typeface="Calibri"/>
              </a:rPr>
              <a:t>sporazuma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dodelitvi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sredstev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101131592.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5198" y="5599253"/>
            <a:ext cx="2490087" cy="11809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1519" y="4617720"/>
            <a:ext cx="4406265" cy="960119"/>
            <a:chOff x="731519" y="4617720"/>
            <a:chExt cx="4406265" cy="9601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527" y="4617720"/>
              <a:ext cx="4341876" cy="9326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519" y="4623803"/>
              <a:ext cx="944892" cy="9540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5527" y="4668012"/>
              <a:ext cx="821690" cy="832485"/>
            </a:xfrm>
            <a:custGeom>
              <a:avLst/>
              <a:gdLst/>
              <a:ahLst/>
              <a:cxnLst/>
              <a:rect l="l" t="t" r="r" b="b"/>
              <a:pathLst>
                <a:path w="821690" h="832485">
                  <a:moveTo>
                    <a:pt x="0" y="832104"/>
                  </a:moveTo>
                  <a:lnTo>
                    <a:pt x="821436" y="832104"/>
                  </a:lnTo>
                  <a:lnTo>
                    <a:pt x="821436" y="0"/>
                  </a:lnTo>
                  <a:lnTo>
                    <a:pt x="0" y="0"/>
                  </a:lnTo>
                  <a:lnTo>
                    <a:pt x="0" y="832104"/>
                  </a:lnTo>
                  <a:close/>
                </a:path>
              </a:pathLst>
            </a:custGeom>
            <a:ln w="9144">
              <a:solidFill>
                <a:srgbClr val="2D7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47852" y="1638045"/>
            <a:ext cx="5995035" cy="2221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LTER</a:t>
            </a:r>
            <a:r>
              <a:rPr sz="1600" b="1" spc="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Slovenija</a:t>
            </a:r>
            <a:r>
              <a:rPr sz="1600" b="1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https://lter.zrc-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sazu.si/</a:t>
            </a:r>
            <a:r>
              <a:rPr sz="1600" dirty="0">
                <a:latin typeface="Calibri"/>
                <a:cs typeface="Calibri"/>
              </a:rPr>
              <a:t>)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eno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od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nacionalnih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vozlišč,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ki </a:t>
            </a:r>
            <a:r>
              <a:rPr sz="1600" dirty="0">
                <a:latin typeface="Calibri"/>
                <a:cs typeface="Calibri"/>
              </a:rPr>
              <a:t>sestavljajo</a:t>
            </a:r>
            <a:r>
              <a:rPr sz="1600" spc="21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eLTER</a:t>
            </a:r>
            <a:r>
              <a:rPr sz="1600" b="1" spc="2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ESFRI</a:t>
            </a:r>
            <a:r>
              <a:rPr sz="1600" b="1" spc="2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https://elter-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projects.org/</a:t>
            </a:r>
            <a:r>
              <a:rPr sz="1600" dirty="0">
                <a:latin typeface="Calibri"/>
                <a:cs typeface="Calibri"/>
              </a:rPr>
              <a:t>).</a:t>
            </a:r>
            <a:r>
              <a:rPr sz="1600" spc="229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Ustanovljen</a:t>
            </a:r>
            <a:r>
              <a:rPr sz="1600" spc="2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je</a:t>
            </a:r>
            <a:r>
              <a:rPr sz="1600" spc="22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bil </a:t>
            </a:r>
            <a:r>
              <a:rPr sz="1600" dirty="0">
                <a:latin typeface="Calibri"/>
                <a:cs typeface="Calibri"/>
              </a:rPr>
              <a:t>leta</a:t>
            </a:r>
            <a:r>
              <a:rPr sz="1600" spc="3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2003,</a:t>
            </a:r>
            <a:r>
              <a:rPr sz="1600" spc="3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ko</a:t>
            </a:r>
            <a:r>
              <a:rPr sz="1600" spc="3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je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postal</a:t>
            </a:r>
            <a:r>
              <a:rPr sz="1600" spc="3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tudi</a:t>
            </a:r>
            <a:r>
              <a:rPr sz="1600" spc="3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član</a:t>
            </a:r>
            <a:r>
              <a:rPr sz="1600" spc="3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ILTER</a:t>
            </a:r>
            <a:r>
              <a:rPr sz="1600" spc="3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3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LTER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Europe.</a:t>
            </a:r>
            <a:r>
              <a:rPr sz="1600" spc="3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Združuje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16 </a:t>
            </a:r>
            <a:r>
              <a:rPr sz="1600" dirty="0">
                <a:latin typeface="Calibri"/>
                <a:cs typeface="Calibri"/>
              </a:rPr>
              <a:t>visoko</a:t>
            </a:r>
            <a:r>
              <a:rPr sz="1600" spc="22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opremljenih</a:t>
            </a:r>
            <a:r>
              <a:rPr sz="1600" spc="22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raziskovalnih</a:t>
            </a:r>
            <a:r>
              <a:rPr sz="1600" spc="21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območij,</a:t>
            </a:r>
            <a:r>
              <a:rPr sz="1600" spc="22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na</a:t>
            </a:r>
            <a:r>
              <a:rPr sz="1600" spc="22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katerih</a:t>
            </a:r>
            <a:r>
              <a:rPr sz="1600" spc="22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se</a:t>
            </a:r>
            <a:r>
              <a:rPr sz="1600" spc="215" dirty="0">
                <a:latin typeface="Calibri"/>
                <a:cs typeface="Calibri"/>
              </a:rPr>
              <a:t>  </a:t>
            </a:r>
            <a:r>
              <a:rPr sz="1600" spc="-10" dirty="0">
                <a:latin typeface="Calibri"/>
                <a:cs typeface="Calibri"/>
              </a:rPr>
              <a:t>izvajajo </a:t>
            </a:r>
            <a:r>
              <a:rPr sz="1600" dirty="0">
                <a:latin typeface="Calibri"/>
                <a:cs typeface="Calibri"/>
              </a:rPr>
              <a:t>dolgoročne</a:t>
            </a:r>
            <a:r>
              <a:rPr sz="1600" spc="225" dirty="0">
                <a:latin typeface="Calibri"/>
                <a:cs typeface="Calibri"/>
              </a:rPr>
              <a:t>  </a:t>
            </a:r>
            <a:r>
              <a:rPr sz="1600" spc="-10" dirty="0">
                <a:latin typeface="Calibri"/>
                <a:cs typeface="Calibri"/>
              </a:rPr>
              <a:t>družbeno-</a:t>
            </a:r>
            <a:r>
              <a:rPr sz="1600" dirty="0">
                <a:latin typeface="Calibri"/>
                <a:cs typeface="Calibri"/>
              </a:rPr>
              <a:t>ekološke</a:t>
            </a:r>
            <a:r>
              <a:rPr sz="1600" spc="22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raziskave,</a:t>
            </a:r>
            <a:r>
              <a:rPr sz="1600" spc="22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ki</a:t>
            </a:r>
            <a:r>
              <a:rPr sz="1600" spc="229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podpirajo,</a:t>
            </a:r>
            <a:r>
              <a:rPr sz="1600" spc="22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krepijo</a:t>
            </a:r>
            <a:r>
              <a:rPr sz="1600" spc="225" dirty="0">
                <a:latin typeface="Calibri"/>
                <a:cs typeface="Calibri"/>
              </a:rPr>
              <a:t>  </a:t>
            </a:r>
            <a:r>
              <a:rPr sz="1600" spc="-25" dirty="0">
                <a:latin typeface="Calibri"/>
                <a:cs typeface="Calibri"/>
              </a:rPr>
              <a:t>in </a:t>
            </a:r>
            <a:r>
              <a:rPr sz="1600" dirty="0">
                <a:latin typeface="Calibri"/>
                <a:cs typeface="Calibri"/>
              </a:rPr>
              <a:t>spodbujajo</a:t>
            </a:r>
            <a:r>
              <a:rPr sz="1600" spc="18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nacionalne</a:t>
            </a:r>
            <a:r>
              <a:rPr sz="1600" spc="18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17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mednarodne</a:t>
            </a:r>
            <a:r>
              <a:rPr sz="1600" spc="18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multi-</a:t>
            </a:r>
            <a:r>
              <a:rPr sz="1600" spc="17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175" dirty="0">
                <a:latin typeface="Calibri"/>
                <a:cs typeface="Calibri"/>
              </a:rPr>
              <a:t>  </a:t>
            </a:r>
            <a:r>
              <a:rPr sz="1600" spc="-10" dirty="0">
                <a:latin typeface="Calibri"/>
                <a:cs typeface="Calibri"/>
              </a:rPr>
              <a:t>interdisciplinarne </a:t>
            </a:r>
            <a:r>
              <a:rPr sz="1600" dirty="0">
                <a:latin typeface="Calibri"/>
                <a:cs typeface="Calibri"/>
              </a:rPr>
              <a:t>raziskave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dolgoročne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biotske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raznovrstnosti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ekosistemskih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procesov </a:t>
            </a:r>
            <a:r>
              <a:rPr sz="1600" dirty="0">
                <a:latin typeface="Calibri"/>
                <a:cs typeface="Calibri"/>
              </a:rPr>
              <a:t>na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različnih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prostorskih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časovnih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lestvicah.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LTER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Slovenija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je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načrtu </a:t>
            </a:r>
            <a:r>
              <a:rPr sz="1600" dirty="0">
                <a:latin typeface="Calibri"/>
                <a:cs typeface="Calibri"/>
              </a:rPr>
              <a:t>nacionalne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raziskovalne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infrastrukture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(NRRI)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leta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2016.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3788" y="4237482"/>
            <a:ext cx="1948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Konzorcij</a:t>
            </a:r>
            <a:r>
              <a:rPr sz="1800" b="1" spc="-4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partnerjev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5963" y="5666232"/>
            <a:ext cx="3461004" cy="93268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62519" y="3578479"/>
            <a:ext cx="4224655" cy="6781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505"/>
              </a:spcBef>
            </a:pPr>
            <a:r>
              <a:rPr sz="1200" b="1" dirty="0">
                <a:latin typeface="Calibri"/>
                <a:cs typeface="Calibri"/>
              </a:rPr>
              <a:t>eLTER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Projekta: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eLTER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PPP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&amp;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eLTER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PLUS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(2020 -</a:t>
            </a:r>
            <a:r>
              <a:rPr sz="1200" b="1" spc="-10" dirty="0">
                <a:latin typeface="Calibri"/>
                <a:cs typeface="Calibri"/>
              </a:rPr>
              <a:t>2025)</a:t>
            </a:r>
            <a:endParaRPr sz="12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409"/>
              </a:spcBef>
            </a:pPr>
            <a:r>
              <a:rPr sz="1200" dirty="0">
                <a:latin typeface="Calibri"/>
                <a:cs typeface="Calibri"/>
              </a:rPr>
              <a:t>27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LTER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države,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~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40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partnerjev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~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200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eLTER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mest za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posredovanje podatkov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82951" y="845819"/>
            <a:ext cx="8065134" cy="2537460"/>
            <a:chOff x="2282951" y="845819"/>
            <a:chExt cx="8065134" cy="253746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6822" y="3075431"/>
              <a:ext cx="1171137" cy="3078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82951" y="845819"/>
              <a:ext cx="7736205" cy="571500"/>
            </a:xfrm>
            <a:custGeom>
              <a:avLst/>
              <a:gdLst/>
              <a:ahLst/>
              <a:cxnLst/>
              <a:rect l="l" t="t" r="r" b="b"/>
              <a:pathLst>
                <a:path w="7736205" h="571500">
                  <a:moveTo>
                    <a:pt x="7735824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7735824" y="571500"/>
                  </a:lnTo>
                  <a:lnTo>
                    <a:pt x="77358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516368" y="4287011"/>
            <a:ext cx="3685540" cy="2501265"/>
            <a:chOff x="7516368" y="4287011"/>
            <a:chExt cx="3685540" cy="250126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5136" y="4351060"/>
              <a:ext cx="3514236" cy="24200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520940" y="4291583"/>
              <a:ext cx="3676015" cy="2491740"/>
            </a:xfrm>
            <a:custGeom>
              <a:avLst/>
              <a:gdLst/>
              <a:ahLst/>
              <a:cxnLst/>
              <a:rect l="l" t="t" r="r" b="b"/>
              <a:pathLst>
                <a:path w="3676015" h="2491740">
                  <a:moveTo>
                    <a:pt x="0" y="2491740"/>
                  </a:moveTo>
                  <a:lnTo>
                    <a:pt x="3675888" y="2491740"/>
                  </a:lnTo>
                  <a:lnTo>
                    <a:pt x="3675888" y="0"/>
                  </a:lnTo>
                  <a:lnTo>
                    <a:pt x="0" y="0"/>
                  </a:lnTo>
                  <a:lnTo>
                    <a:pt x="0" y="249174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62326" y="859028"/>
            <a:ext cx="6994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LTER</a:t>
            </a:r>
            <a:r>
              <a:rPr sz="2400" spc="-55" dirty="0"/>
              <a:t> </a:t>
            </a:r>
            <a:r>
              <a:rPr sz="2400" dirty="0"/>
              <a:t>SLOVENIJA</a:t>
            </a:r>
            <a:r>
              <a:rPr sz="2400" spc="-65" dirty="0"/>
              <a:t> </a:t>
            </a:r>
            <a:r>
              <a:rPr sz="2400" dirty="0"/>
              <a:t>nacionalna</a:t>
            </a:r>
            <a:r>
              <a:rPr sz="2400" spc="-45" dirty="0"/>
              <a:t> </a:t>
            </a:r>
            <a:r>
              <a:rPr sz="2400" dirty="0"/>
              <a:t>raziskovalna</a:t>
            </a:r>
            <a:r>
              <a:rPr sz="2400" spc="-65" dirty="0"/>
              <a:t> </a:t>
            </a:r>
            <a:r>
              <a:rPr sz="2400" spc="-10" dirty="0"/>
              <a:t>infrastruktura</a:t>
            </a:r>
            <a:endParaRPr sz="2400"/>
          </a:p>
        </p:txBody>
      </p:sp>
      <p:grpSp>
        <p:nvGrpSpPr>
          <p:cNvPr id="17" name="object 17"/>
          <p:cNvGrpSpPr/>
          <p:nvPr/>
        </p:nvGrpSpPr>
        <p:grpSpPr>
          <a:xfrm>
            <a:off x="190500" y="605027"/>
            <a:ext cx="11391900" cy="3042285"/>
            <a:chOff x="190500" y="605027"/>
            <a:chExt cx="11391900" cy="304228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59395" y="1237487"/>
              <a:ext cx="4223004" cy="24094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00" y="605027"/>
              <a:ext cx="2092452" cy="746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7562" y="2171192"/>
            <a:ext cx="50196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Krasoslovje</a:t>
            </a:r>
            <a:r>
              <a:rPr sz="2000" b="1" spc="19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18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kompleksna</a:t>
            </a:r>
            <a:r>
              <a:rPr sz="2000" spc="185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multidisciplinarna </a:t>
            </a:r>
            <a:r>
              <a:rPr sz="2000" dirty="0">
                <a:latin typeface="Calibri"/>
                <a:cs typeface="Calibri"/>
              </a:rPr>
              <a:t>znanost,</a:t>
            </a:r>
            <a:r>
              <a:rPr sz="2000" spc="2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ki</a:t>
            </a:r>
            <a:r>
              <a:rPr sz="2000" spc="2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zajema</a:t>
            </a:r>
            <a:r>
              <a:rPr sz="2000" spc="2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širok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spekter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naravoslovnih </a:t>
            </a:r>
            <a:r>
              <a:rPr sz="2000" dirty="0">
                <a:latin typeface="Calibri"/>
                <a:cs typeface="Calibri"/>
              </a:rPr>
              <a:t>znanosti,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povezanih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krasom: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7562" y="3390646"/>
            <a:ext cx="338074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SzPct val="90000"/>
              <a:buFont typeface="Microsoft Sans Serif"/>
              <a:buChar char="•"/>
              <a:tabLst>
                <a:tab pos="299085" algn="l"/>
              </a:tabLst>
            </a:pPr>
            <a:r>
              <a:rPr sz="2000" b="1" spc="-10" dirty="0">
                <a:latin typeface="Calibri"/>
                <a:cs typeface="Calibri"/>
              </a:rPr>
              <a:t>geologija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90000"/>
              <a:buFont typeface="Microsoft Sans Serif"/>
              <a:buChar char="•"/>
              <a:tabLst>
                <a:tab pos="299085" algn="l"/>
              </a:tabLst>
            </a:pPr>
            <a:r>
              <a:rPr sz="2000" b="1" spc="-10" dirty="0">
                <a:latin typeface="Calibri"/>
                <a:cs typeface="Calibri"/>
              </a:rPr>
              <a:t>hidrologija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90000"/>
              <a:buFont typeface="Microsoft Sans Serif"/>
              <a:buChar char="•"/>
              <a:tabLst>
                <a:tab pos="299085" algn="l"/>
              </a:tabLst>
            </a:pPr>
            <a:r>
              <a:rPr sz="2000" b="1" spc="-10" dirty="0">
                <a:latin typeface="Calibri"/>
                <a:cs typeface="Calibri"/>
              </a:rPr>
              <a:t>biologija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90000"/>
              <a:buFont typeface="Microsoft Sans Serif"/>
              <a:buChar char="•"/>
              <a:tabLst>
                <a:tab pos="299085" algn="l"/>
              </a:tabLst>
            </a:pPr>
            <a:r>
              <a:rPr sz="2000" b="1" spc="-10" dirty="0">
                <a:latin typeface="Calibri"/>
                <a:cs typeface="Calibri"/>
              </a:rPr>
              <a:t>geomorfologija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90000"/>
              <a:buFont typeface="Microsoft Sans Serif"/>
              <a:buChar char="•"/>
              <a:tabLst>
                <a:tab pos="299085" algn="l"/>
              </a:tabLst>
            </a:pPr>
            <a:r>
              <a:rPr sz="2000" b="1" spc="-10" dirty="0">
                <a:latin typeface="Calibri"/>
                <a:cs typeface="Calibri"/>
              </a:rPr>
              <a:t>ekologija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90000"/>
              <a:buFont typeface="Microsoft Sans Serif"/>
              <a:buChar char="•"/>
              <a:tabLst>
                <a:tab pos="299085" algn="l"/>
              </a:tabLst>
            </a:pPr>
            <a:r>
              <a:rPr sz="2000" b="1" spc="-10" dirty="0">
                <a:latin typeface="Calibri"/>
                <a:cs typeface="Calibri"/>
              </a:rPr>
              <a:t>mikrobiologija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90000"/>
              <a:buFont typeface="Microsoft Sans Serif"/>
              <a:buChar char="•"/>
              <a:tabLst>
                <a:tab pos="299085" algn="l"/>
              </a:tabLst>
            </a:pPr>
            <a:r>
              <a:rPr sz="2000" b="1" spc="-10" dirty="0">
                <a:latin typeface="Calibri"/>
                <a:cs typeface="Calibri"/>
              </a:rPr>
              <a:t>speleologija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90000"/>
              <a:buFont typeface="Microsoft Sans Serif"/>
              <a:buChar char="•"/>
              <a:tabLst>
                <a:tab pos="299085" algn="l"/>
              </a:tabLst>
            </a:pPr>
            <a:r>
              <a:rPr sz="2000" b="1" dirty="0">
                <a:latin typeface="Calibri"/>
                <a:cs typeface="Calibri"/>
              </a:rPr>
              <a:t>zgodovina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raziskovanja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krasa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9295" y="2322656"/>
            <a:ext cx="5178552" cy="27125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73951" y="5464861"/>
            <a:ext cx="415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Model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krasa</a:t>
            </a:r>
            <a:r>
              <a:rPr sz="1400" spc="-10" dirty="0">
                <a:latin typeface="Calibri"/>
                <a:cs typeface="Calibri"/>
              </a:rPr>
              <a:t> (modificirano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Ravbar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Šebela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,2015)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2351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Krasoslovje</a:t>
            </a:r>
            <a:r>
              <a:rPr sz="3600" spc="-65" dirty="0"/>
              <a:t> </a:t>
            </a:r>
            <a:r>
              <a:rPr sz="3600" dirty="0"/>
              <a:t>in</a:t>
            </a:r>
            <a:r>
              <a:rPr sz="3600" spc="-70" dirty="0"/>
              <a:t> </a:t>
            </a:r>
            <a:r>
              <a:rPr sz="3600" spc="-10" dirty="0"/>
              <a:t>multidisciplinarnost</a:t>
            </a:r>
            <a:endParaRPr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472" y="2604261"/>
            <a:ext cx="11576685" cy="226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41783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27685" algn="l"/>
              </a:tabLst>
            </a:pP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Evropski</a:t>
            </a:r>
            <a:r>
              <a:rPr sz="3000" b="1" spc="-5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EC7C30"/>
                </a:solidFill>
                <a:latin typeface="Calibri"/>
                <a:cs typeface="Calibri"/>
              </a:rPr>
              <a:t>raziskovalni-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znanstveni</a:t>
            </a:r>
            <a:r>
              <a:rPr sz="3000" b="1" spc="-3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EC7C30"/>
                </a:solidFill>
                <a:latin typeface="Calibri"/>
                <a:cs typeface="Calibri"/>
              </a:rPr>
              <a:t>kontekst</a:t>
            </a:r>
            <a:endParaRPr sz="3000">
              <a:latin typeface="Calibri"/>
              <a:cs typeface="Calibri"/>
            </a:endParaRPr>
          </a:p>
          <a:p>
            <a:pPr marL="479425" indent="-466725">
              <a:lnSpc>
                <a:spcPct val="100000"/>
              </a:lnSpc>
              <a:spcBef>
                <a:spcPts val="3429"/>
              </a:spcBef>
              <a:buAutoNum type="arabicPeriod"/>
              <a:tabLst>
                <a:tab pos="479425" algn="l"/>
              </a:tabLst>
            </a:pP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Okoljske</a:t>
            </a:r>
            <a:r>
              <a:rPr sz="3000" b="1" spc="-114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raziskovalne</a:t>
            </a:r>
            <a:r>
              <a:rPr sz="3000" b="1" spc="-9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EC7C30"/>
                </a:solidFill>
                <a:latin typeface="Calibri"/>
                <a:cs typeface="Calibri"/>
              </a:rPr>
              <a:t>infrastrukture</a:t>
            </a:r>
            <a:endParaRPr sz="3000">
              <a:latin typeface="Calibri"/>
              <a:cs typeface="Calibri"/>
            </a:endParaRPr>
          </a:p>
          <a:p>
            <a:pPr marL="479425" indent="-466725">
              <a:lnSpc>
                <a:spcPct val="100000"/>
              </a:lnSpc>
              <a:spcBef>
                <a:spcPts val="3435"/>
              </a:spcBef>
              <a:buAutoNum type="arabicPeriod"/>
              <a:tabLst>
                <a:tab pos="479425" algn="l"/>
              </a:tabLst>
            </a:pP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IZRK</a:t>
            </a:r>
            <a:r>
              <a:rPr sz="3000" b="1" spc="-10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metapodatkovni</a:t>
            </a:r>
            <a:r>
              <a:rPr sz="3000" b="1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portal:</a:t>
            </a:r>
            <a:r>
              <a:rPr sz="3000" b="1" spc="-8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(meta)podatki,</a:t>
            </a:r>
            <a:r>
              <a:rPr sz="3000" b="1" spc="-7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multidisciplinarosti,</a:t>
            </a:r>
            <a:r>
              <a:rPr sz="3000" b="1" spc="-5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EC7C30"/>
                </a:solidFill>
                <a:latin typeface="Calibri"/>
                <a:cs typeface="Calibri"/>
              </a:rPr>
              <a:t>izzivi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4604" y="5440476"/>
            <a:ext cx="11152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Kakšni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so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izzivi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pri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zbiranju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shranjevanju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krasoslovnih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podatkov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za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nadaljnjo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uporabo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v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multidisciplinarnem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okolju?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5272" y="2058365"/>
            <a:ext cx="5771515" cy="1126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90"/>
              </a:spcBef>
            </a:pPr>
            <a:r>
              <a:rPr sz="1800" dirty="0">
                <a:latin typeface="Calibri"/>
                <a:cs typeface="Calibri"/>
              </a:rPr>
              <a:t>Edinstvena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umestitev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središču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klasičnega</a:t>
            </a:r>
            <a:r>
              <a:rPr sz="1800" spc="3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krasa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ter</a:t>
            </a:r>
            <a:r>
              <a:rPr sz="1800" spc="3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dolga </a:t>
            </a:r>
            <a:r>
              <a:rPr sz="1800" dirty="0">
                <a:latin typeface="Calibri"/>
                <a:cs typeface="Calibri"/>
              </a:rPr>
              <a:t>tradicija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odličnih</a:t>
            </a:r>
            <a:r>
              <a:rPr sz="1800" spc="4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raziskav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Inštitut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raziskovanje</a:t>
            </a:r>
            <a:r>
              <a:rPr sz="1800" spc="4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krasa </a:t>
            </a:r>
            <a:r>
              <a:rPr sz="1800" dirty="0">
                <a:latin typeface="Calibri"/>
                <a:cs typeface="Calibri"/>
              </a:rPr>
              <a:t>ZRC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SAZU</a:t>
            </a:r>
            <a:r>
              <a:rPr sz="1800" spc="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postavili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kot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enega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najboljših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krasoslovnih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centrov 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svetu.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5272" y="3430346"/>
            <a:ext cx="5770245" cy="1126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90"/>
              </a:spcBef>
            </a:pPr>
            <a:r>
              <a:rPr sz="1800" dirty="0">
                <a:latin typeface="Calibri"/>
                <a:cs typeface="Calibri"/>
              </a:rPr>
              <a:t>Multidisciplinarni</a:t>
            </a:r>
            <a:r>
              <a:rPr sz="1800" spc="12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pristop</a:t>
            </a:r>
            <a:r>
              <a:rPr sz="1800" spc="12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tega</a:t>
            </a:r>
            <a:r>
              <a:rPr sz="1800" spc="14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inštituta</a:t>
            </a:r>
            <a:r>
              <a:rPr sz="1800" spc="13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izhaja</a:t>
            </a:r>
            <a:r>
              <a:rPr sz="1800" spc="13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iz</a:t>
            </a:r>
            <a:r>
              <a:rPr sz="1800" spc="125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širokega </a:t>
            </a:r>
            <a:r>
              <a:rPr sz="1800" dirty="0">
                <a:latin typeface="Calibri"/>
                <a:cs typeface="Calibri"/>
              </a:rPr>
              <a:t>nabora</a:t>
            </a:r>
            <a:r>
              <a:rPr sz="1800" spc="3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raziskovalcev,</a:t>
            </a:r>
            <a:r>
              <a:rPr sz="1800" spc="3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ki</a:t>
            </a:r>
            <a:r>
              <a:rPr sz="1800" spc="3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prihajajo</a:t>
            </a:r>
            <a:r>
              <a:rPr sz="1800" spc="3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</a:t>
            </a:r>
            <a:r>
              <a:rPr sz="1800" spc="3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različnih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naravoslovnih </a:t>
            </a:r>
            <a:r>
              <a:rPr sz="1800" dirty="0">
                <a:latin typeface="Calibri"/>
                <a:cs typeface="Calibri"/>
              </a:rPr>
              <a:t>področij.</a:t>
            </a:r>
            <a:r>
              <a:rPr sz="1800" spc="17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Raziskovalno</a:t>
            </a:r>
            <a:r>
              <a:rPr sz="1800" spc="18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delo</a:t>
            </a:r>
            <a:r>
              <a:rPr sz="1800" spc="17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vključuje</a:t>
            </a:r>
            <a:r>
              <a:rPr sz="1800" spc="17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številne</a:t>
            </a:r>
            <a:r>
              <a:rPr sz="1800" spc="18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študije</a:t>
            </a:r>
            <a:r>
              <a:rPr sz="1800" spc="180" dirty="0">
                <a:latin typeface="Calibri"/>
                <a:cs typeface="Calibri"/>
              </a:rPr>
              <a:t>  </a:t>
            </a:r>
            <a:r>
              <a:rPr sz="1800" spc="-25" dirty="0">
                <a:latin typeface="Calibri"/>
                <a:cs typeface="Calibri"/>
              </a:rPr>
              <a:t>na </a:t>
            </a:r>
            <a:r>
              <a:rPr sz="1800" dirty="0">
                <a:latin typeface="Calibri"/>
                <a:cs typeface="Calibri"/>
              </a:rPr>
              <a:t>terenu,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laboratorijske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preiskave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numerično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modeliranje.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1880" y="1286255"/>
            <a:ext cx="4529328" cy="288188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063230" y="4210050"/>
            <a:ext cx="31934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Slika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Ivan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Majc </a:t>
            </a:r>
            <a:r>
              <a:rPr sz="1600" spc="-10" dirty="0">
                <a:latin typeface="Calibri"/>
                <a:cs typeface="Calibri"/>
              </a:rPr>
              <a:t>(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www.visit-postojna.si</a:t>
            </a:r>
            <a:r>
              <a:rPr sz="1600" spc="-10" dirty="0"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604" y="1270761"/>
            <a:ext cx="65417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Krasoslovje</a:t>
            </a:r>
            <a:r>
              <a:rPr sz="3600" spc="-65" dirty="0"/>
              <a:t> </a:t>
            </a:r>
            <a:r>
              <a:rPr sz="3600" dirty="0"/>
              <a:t>in</a:t>
            </a:r>
            <a:r>
              <a:rPr sz="3600" spc="-70" dirty="0"/>
              <a:t> </a:t>
            </a:r>
            <a:r>
              <a:rPr sz="3600" spc="-10" dirty="0"/>
              <a:t>multidisciplinarnost</a:t>
            </a: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272" y="2604261"/>
            <a:ext cx="11491595" cy="226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41783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27685" algn="l"/>
              </a:tabLst>
            </a:pPr>
            <a:r>
              <a:rPr sz="3000" b="1" dirty="0">
                <a:solidFill>
                  <a:srgbClr val="F8CA9C"/>
                </a:solidFill>
                <a:latin typeface="Calibri"/>
                <a:cs typeface="Calibri"/>
              </a:rPr>
              <a:t>Evropski</a:t>
            </a:r>
            <a:r>
              <a:rPr sz="3000" b="1" spc="-55" dirty="0">
                <a:solidFill>
                  <a:srgbClr val="F8CA9C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F8CA9C"/>
                </a:solidFill>
                <a:latin typeface="Calibri"/>
                <a:cs typeface="Calibri"/>
              </a:rPr>
              <a:t>raziskovalni-</a:t>
            </a:r>
            <a:r>
              <a:rPr sz="3000" b="1" dirty="0">
                <a:solidFill>
                  <a:srgbClr val="F8CA9C"/>
                </a:solidFill>
                <a:latin typeface="Calibri"/>
                <a:cs typeface="Calibri"/>
              </a:rPr>
              <a:t>znanstveni</a:t>
            </a:r>
            <a:r>
              <a:rPr sz="3000" b="1" spc="-35" dirty="0">
                <a:solidFill>
                  <a:srgbClr val="F8CA9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8CA9C"/>
                </a:solidFill>
                <a:latin typeface="Calibri"/>
                <a:cs typeface="Calibri"/>
              </a:rPr>
              <a:t>kontekst</a:t>
            </a:r>
            <a:endParaRPr sz="3000">
              <a:latin typeface="Calibri"/>
              <a:cs typeface="Calibri"/>
            </a:endParaRPr>
          </a:p>
          <a:p>
            <a:pPr marL="479425" indent="-466725">
              <a:lnSpc>
                <a:spcPct val="100000"/>
              </a:lnSpc>
              <a:spcBef>
                <a:spcPts val="3429"/>
              </a:spcBef>
              <a:buAutoNum type="arabicPeriod"/>
              <a:tabLst>
                <a:tab pos="479425" algn="l"/>
              </a:tabLst>
            </a:pPr>
            <a:r>
              <a:rPr sz="3000" b="1" dirty="0">
                <a:solidFill>
                  <a:srgbClr val="F8CA9C"/>
                </a:solidFill>
                <a:latin typeface="Calibri"/>
                <a:cs typeface="Calibri"/>
              </a:rPr>
              <a:t>Okoljske</a:t>
            </a:r>
            <a:r>
              <a:rPr sz="3000" b="1" spc="-114" dirty="0">
                <a:solidFill>
                  <a:srgbClr val="F8CA9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8CA9C"/>
                </a:solidFill>
                <a:latin typeface="Calibri"/>
                <a:cs typeface="Calibri"/>
              </a:rPr>
              <a:t>raziskovalne</a:t>
            </a:r>
            <a:r>
              <a:rPr sz="3000" b="1" spc="-90" dirty="0">
                <a:solidFill>
                  <a:srgbClr val="F8CA9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8CA9C"/>
                </a:solidFill>
                <a:latin typeface="Calibri"/>
                <a:cs typeface="Calibri"/>
              </a:rPr>
              <a:t>infrastrukture</a:t>
            </a:r>
            <a:endParaRPr sz="3000">
              <a:latin typeface="Calibri"/>
              <a:cs typeface="Calibri"/>
            </a:endParaRPr>
          </a:p>
          <a:p>
            <a:pPr marL="391795" indent="-379095">
              <a:lnSpc>
                <a:spcPct val="100000"/>
              </a:lnSpc>
              <a:spcBef>
                <a:spcPts val="3435"/>
              </a:spcBef>
              <a:buAutoNum type="arabicPeriod"/>
              <a:tabLst>
                <a:tab pos="391795" algn="l"/>
              </a:tabLst>
            </a:pP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IZRK</a:t>
            </a:r>
            <a:r>
              <a:rPr sz="3000" b="1" spc="-8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metapodatkovni</a:t>
            </a:r>
            <a:r>
              <a:rPr sz="3000" b="1" spc="-6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portal:</a:t>
            </a:r>
            <a:r>
              <a:rPr sz="3000" b="1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(meta)podatki,</a:t>
            </a:r>
            <a:r>
              <a:rPr sz="3000" b="1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multidisciplinarosti,</a:t>
            </a:r>
            <a:r>
              <a:rPr sz="3000" b="1" spc="-3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EC7C30"/>
                </a:solidFill>
                <a:latin typeface="Calibri"/>
                <a:cs typeface="Calibri"/>
              </a:rPr>
              <a:t>izzivi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2988" rIns="0" bIns="0" rtlCol="0">
            <a:spAutoFit/>
          </a:bodyPr>
          <a:lstStyle/>
          <a:p>
            <a:pPr marL="55245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Metapodatki…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881888" y="2995421"/>
            <a:ext cx="9838690" cy="19627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10" dirty="0">
                <a:latin typeface="Calibri"/>
                <a:cs typeface="Calibri"/>
              </a:rPr>
              <a:t>…"strukturirane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informacije",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ki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opisujejo,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pojasnjujejo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locirajo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"informacijski </a:t>
            </a:r>
            <a:r>
              <a:rPr sz="2400" dirty="0">
                <a:latin typeface="Calibri"/>
                <a:cs typeface="Calibri"/>
              </a:rPr>
              <a:t>vir"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ali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"podatkovni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objekt"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[PO]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ga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lažje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uporabljajo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vzdržujejo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75"/>
              </a:spcBef>
            </a:pPr>
            <a:endParaRPr sz="2400">
              <a:latin typeface="Calibri"/>
              <a:cs typeface="Calibri"/>
            </a:endParaRPr>
          </a:p>
          <a:p>
            <a:pPr marL="12700" marR="528320">
              <a:lnSpc>
                <a:spcPts val="2590"/>
              </a:lnSpc>
            </a:pPr>
            <a:r>
              <a:rPr sz="2400" dirty="0">
                <a:latin typeface="Calibri"/>
                <a:cs typeface="Calibri"/>
              </a:rPr>
              <a:t>…nudijo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informacije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za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podatke,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jih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smiselno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povezujejo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koncepti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jih </a:t>
            </a:r>
            <a:r>
              <a:rPr sz="2400" dirty="0">
                <a:latin typeface="Calibri"/>
                <a:cs typeface="Calibri"/>
              </a:rPr>
              <a:t>povezati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z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identitetami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iz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"resničnega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sveta“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6414" y="1253744"/>
            <a:ext cx="43307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Kategorije</a:t>
            </a:r>
            <a:r>
              <a:rPr spc="-40" dirty="0"/>
              <a:t> </a:t>
            </a:r>
            <a:r>
              <a:rPr spc="-10" dirty="0"/>
              <a:t>metapodatkov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6414" y="2022703"/>
            <a:ext cx="9959340" cy="363855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Opisni</a:t>
            </a:r>
            <a:r>
              <a:rPr sz="20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metapodatki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55"/>
              </a:spcBef>
              <a:buFont typeface="Microsoft Sans Serif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Naslov,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povzetek,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ključne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besede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0"/>
              </a:spcBef>
              <a:buFont typeface="Microsoft Sans Serif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Avtor,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izdajatelj,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sodelavec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55"/>
              </a:spcBef>
              <a:buFont typeface="Microsoft Sans Serif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Datum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objave,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prostorska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ali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časovna</a:t>
            </a:r>
            <a:r>
              <a:rPr sz="2000" spc="-10" dirty="0">
                <a:latin typeface="Calibri"/>
                <a:cs typeface="Calibri"/>
              </a:rPr>
              <a:t> pokritost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85"/>
              </a:spcBef>
              <a:buFont typeface="Microsoft Sans Serif"/>
              <a:buChar char="•"/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Strukturni</a:t>
            </a:r>
            <a:r>
              <a:rPr sz="20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metapodatki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55"/>
              </a:spcBef>
              <a:buFont typeface="Microsoft Sans Serif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deli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vira: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podenote,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odstavki,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časovne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vrste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0"/>
              </a:spcBef>
              <a:buFont typeface="Microsoft Sans Serif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uporabljeni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podatkovni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modeli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formati: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relacijski,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XML,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grafni,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csv,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png,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tudi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npr.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netCDF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Microsoft Sans Serif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sklicevanje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podatkovne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sheme: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INSPIRE,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DublinCore,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DataCite,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19115/10139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5527" y="467868"/>
            <a:ext cx="8229600" cy="919480"/>
          </a:xfrm>
          <a:custGeom>
            <a:avLst/>
            <a:gdLst/>
            <a:ahLst/>
            <a:cxnLst/>
            <a:rect l="l" t="t" r="r" b="b"/>
            <a:pathLst>
              <a:path w="8229600" h="919480">
                <a:moveTo>
                  <a:pt x="8229600" y="0"/>
                </a:moveTo>
                <a:lnTo>
                  <a:pt x="0" y="0"/>
                </a:lnTo>
                <a:lnTo>
                  <a:pt x="0" y="918972"/>
                </a:lnTo>
                <a:lnTo>
                  <a:pt x="8229600" y="918972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4877" y="620649"/>
            <a:ext cx="39204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Formati</a:t>
            </a:r>
            <a:r>
              <a:rPr spc="-70" dirty="0"/>
              <a:t> </a:t>
            </a:r>
            <a:r>
              <a:rPr spc="-10" dirty="0"/>
              <a:t>metapodatkov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425947" y="1960549"/>
            <a:ext cx="3637279" cy="1896745"/>
            <a:chOff x="5425947" y="1960549"/>
            <a:chExt cx="3637279" cy="1896745"/>
          </a:xfrm>
        </p:grpSpPr>
        <p:sp>
          <p:nvSpPr>
            <p:cNvPr id="5" name="object 5"/>
            <p:cNvSpPr/>
            <p:nvPr/>
          </p:nvSpPr>
          <p:spPr>
            <a:xfrm>
              <a:off x="5425947" y="1960549"/>
              <a:ext cx="3637279" cy="1073785"/>
            </a:xfrm>
            <a:custGeom>
              <a:avLst/>
              <a:gdLst/>
              <a:ahLst/>
              <a:cxnLst/>
              <a:rect l="l" t="t" r="r" b="b"/>
              <a:pathLst>
                <a:path w="3637279" h="1073785">
                  <a:moveTo>
                    <a:pt x="3636899" y="0"/>
                  </a:moveTo>
                  <a:lnTo>
                    <a:pt x="0" y="0"/>
                  </a:lnTo>
                  <a:lnTo>
                    <a:pt x="0" y="1073480"/>
                  </a:lnTo>
                  <a:lnTo>
                    <a:pt x="3636899" y="1073480"/>
                  </a:lnTo>
                  <a:lnTo>
                    <a:pt x="3636899" y="0"/>
                  </a:lnTo>
                  <a:close/>
                </a:path>
              </a:pathLst>
            </a:custGeom>
            <a:solidFill>
              <a:srgbClr val="D0D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25947" y="3034017"/>
              <a:ext cx="3637279" cy="823594"/>
            </a:xfrm>
            <a:custGeom>
              <a:avLst/>
              <a:gdLst/>
              <a:ahLst/>
              <a:cxnLst/>
              <a:rect l="l" t="t" r="r" b="b"/>
              <a:pathLst>
                <a:path w="3637279" h="823595">
                  <a:moveTo>
                    <a:pt x="3636899" y="0"/>
                  </a:moveTo>
                  <a:lnTo>
                    <a:pt x="0" y="0"/>
                  </a:lnTo>
                  <a:lnTo>
                    <a:pt x="0" y="822972"/>
                  </a:lnTo>
                  <a:lnTo>
                    <a:pt x="3636899" y="822972"/>
                  </a:lnTo>
                  <a:lnTo>
                    <a:pt x="3636899" y="0"/>
                  </a:lnTo>
                  <a:close/>
                </a:path>
              </a:pathLst>
            </a:custGeom>
            <a:solidFill>
              <a:srgbClr val="E9E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17388" y="1997074"/>
              <a:ext cx="3131820" cy="927100"/>
            </a:xfrm>
            <a:custGeom>
              <a:avLst/>
              <a:gdLst/>
              <a:ahLst/>
              <a:cxnLst/>
              <a:rect l="l" t="t" r="r" b="b"/>
              <a:pathLst>
                <a:path w="3131820" h="927100">
                  <a:moveTo>
                    <a:pt x="2578608" y="182880"/>
                  </a:moveTo>
                  <a:lnTo>
                    <a:pt x="1104900" y="182880"/>
                  </a:lnTo>
                  <a:lnTo>
                    <a:pt x="1104900" y="0"/>
                  </a:lnTo>
                  <a:lnTo>
                    <a:pt x="1011936" y="0"/>
                  </a:lnTo>
                  <a:lnTo>
                    <a:pt x="0" y="0"/>
                  </a:lnTo>
                  <a:lnTo>
                    <a:pt x="0" y="182880"/>
                  </a:lnTo>
                  <a:lnTo>
                    <a:pt x="0" y="195072"/>
                  </a:lnTo>
                  <a:lnTo>
                    <a:pt x="0" y="377952"/>
                  </a:lnTo>
                  <a:lnTo>
                    <a:pt x="2578608" y="377952"/>
                  </a:lnTo>
                  <a:lnTo>
                    <a:pt x="2578608" y="182880"/>
                  </a:lnTo>
                  <a:close/>
                </a:path>
                <a:path w="3131820" h="927100">
                  <a:moveTo>
                    <a:pt x="3131820" y="385572"/>
                  </a:moveTo>
                  <a:lnTo>
                    <a:pt x="458724" y="385572"/>
                  </a:lnTo>
                  <a:lnTo>
                    <a:pt x="0" y="385572"/>
                  </a:lnTo>
                  <a:lnTo>
                    <a:pt x="0" y="548640"/>
                  </a:lnTo>
                  <a:lnTo>
                    <a:pt x="0" y="557784"/>
                  </a:lnTo>
                  <a:lnTo>
                    <a:pt x="0" y="731520"/>
                  </a:lnTo>
                  <a:lnTo>
                    <a:pt x="0" y="743712"/>
                  </a:lnTo>
                  <a:lnTo>
                    <a:pt x="0" y="926592"/>
                  </a:lnTo>
                  <a:lnTo>
                    <a:pt x="1104900" y="926592"/>
                  </a:lnTo>
                  <a:lnTo>
                    <a:pt x="1104900" y="731520"/>
                  </a:lnTo>
                  <a:lnTo>
                    <a:pt x="1013460" y="731520"/>
                  </a:lnTo>
                  <a:lnTo>
                    <a:pt x="1013460" y="557784"/>
                  </a:lnTo>
                  <a:lnTo>
                    <a:pt x="3131820" y="557784"/>
                  </a:lnTo>
                  <a:lnTo>
                    <a:pt x="3131820" y="385572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17388" y="3090417"/>
              <a:ext cx="2303145" cy="723900"/>
            </a:xfrm>
            <a:custGeom>
              <a:avLst/>
              <a:gdLst/>
              <a:ahLst/>
              <a:cxnLst/>
              <a:rect l="l" t="t" r="r" b="b"/>
              <a:pathLst>
                <a:path w="2303145" h="723900">
                  <a:moveTo>
                    <a:pt x="643128" y="0"/>
                  </a:moveTo>
                  <a:lnTo>
                    <a:pt x="551688" y="0"/>
                  </a:lnTo>
                  <a:lnTo>
                    <a:pt x="0" y="0"/>
                  </a:lnTo>
                  <a:lnTo>
                    <a:pt x="0" y="172212"/>
                  </a:lnTo>
                  <a:lnTo>
                    <a:pt x="551688" y="172212"/>
                  </a:lnTo>
                  <a:lnTo>
                    <a:pt x="643128" y="172212"/>
                  </a:lnTo>
                  <a:lnTo>
                    <a:pt x="643128" y="0"/>
                  </a:lnTo>
                  <a:close/>
                </a:path>
                <a:path w="2303145" h="723900">
                  <a:moveTo>
                    <a:pt x="2301240" y="365760"/>
                  </a:moveTo>
                  <a:lnTo>
                    <a:pt x="2209800" y="365760"/>
                  </a:lnTo>
                  <a:lnTo>
                    <a:pt x="0" y="365760"/>
                  </a:lnTo>
                  <a:lnTo>
                    <a:pt x="0" y="528840"/>
                  </a:lnTo>
                  <a:lnTo>
                    <a:pt x="0" y="537972"/>
                  </a:lnTo>
                  <a:lnTo>
                    <a:pt x="0" y="723900"/>
                  </a:lnTo>
                  <a:lnTo>
                    <a:pt x="644652" y="723900"/>
                  </a:lnTo>
                  <a:lnTo>
                    <a:pt x="644652" y="537972"/>
                  </a:lnTo>
                  <a:lnTo>
                    <a:pt x="2209800" y="537972"/>
                  </a:lnTo>
                  <a:lnTo>
                    <a:pt x="2301240" y="537972"/>
                  </a:lnTo>
                  <a:lnTo>
                    <a:pt x="2301240" y="365760"/>
                  </a:lnTo>
                  <a:close/>
                </a:path>
                <a:path w="2303145" h="723900">
                  <a:moveTo>
                    <a:pt x="2302764" y="182880"/>
                  </a:moveTo>
                  <a:lnTo>
                    <a:pt x="182880" y="182880"/>
                  </a:lnTo>
                  <a:lnTo>
                    <a:pt x="0" y="182880"/>
                  </a:lnTo>
                  <a:lnTo>
                    <a:pt x="0" y="355092"/>
                  </a:lnTo>
                  <a:lnTo>
                    <a:pt x="182880" y="355092"/>
                  </a:lnTo>
                  <a:lnTo>
                    <a:pt x="2302764" y="355092"/>
                  </a:lnTo>
                  <a:lnTo>
                    <a:pt x="2302764" y="182880"/>
                  </a:lnTo>
                  <a:close/>
                </a:path>
              </a:pathLst>
            </a:custGeom>
            <a:solidFill>
              <a:srgbClr val="FFFA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425947" y="5393182"/>
            <a:ext cx="3637279" cy="1310640"/>
            <a:chOff x="5425947" y="5393182"/>
            <a:chExt cx="3637279" cy="1310640"/>
          </a:xfrm>
        </p:grpSpPr>
        <p:sp>
          <p:nvSpPr>
            <p:cNvPr id="10" name="object 10"/>
            <p:cNvSpPr/>
            <p:nvPr/>
          </p:nvSpPr>
          <p:spPr>
            <a:xfrm>
              <a:off x="5425947" y="5393182"/>
              <a:ext cx="3637279" cy="1310640"/>
            </a:xfrm>
            <a:custGeom>
              <a:avLst/>
              <a:gdLst/>
              <a:ahLst/>
              <a:cxnLst/>
              <a:rect l="l" t="t" r="r" b="b"/>
              <a:pathLst>
                <a:path w="3637279" h="1310640">
                  <a:moveTo>
                    <a:pt x="3636899" y="0"/>
                  </a:moveTo>
                  <a:lnTo>
                    <a:pt x="0" y="0"/>
                  </a:lnTo>
                  <a:lnTo>
                    <a:pt x="0" y="1310640"/>
                  </a:lnTo>
                  <a:lnTo>
                    <a:pt x="3636899" y="1310640"/>
                  </a:lnTo>
                  <a:lnTo>
                    <a:pt x="3636899" y="0"/>
                  </a:lnTo>
                  <a:close/>
                </a:path>
              </a:pathLst>
            </a:custGeom>
            <a:solidFill>
              <a:srgbClr val="E9E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17388" y="5449569"/>
              <a:ext cx="2209800" cy="1089660"/>
            </a:xfrm>
            <a:custGeom>
              <a:avLst/>
              <a:gdLst/>
              <a:ahLst/>
              <a:cxnLst/>
              <a:rect l="l" t="t" r="r" b="b"/>
              <a:pathLst>
                <a:path w="2209800" h="1089659">
                  <a:moveTo>
                    <a:pt x="275831" y="894588"/>
                  </a:moveTo>
                  <a:lnTo>
                    <a:pt x="0" y="894588"/>
                  </a:lnTo>
                  <a:lnTo>
                    <a:pt x="0" y="1089660"/>
                  </a:lnTo>
                  <a:lnTo>
                    <a:pt x="275831" y="1089660"/>
                  </a:lnTo>
                  <a:lnTo>
                    <a:pt x="275831" y="894588"/>
                  </a:lnTo>
                  <a:close/>
                </a:path>
                <a:path w="2209800" h="1089659">
                  <a:moveTo>
                    <a:pt x="2209800" y="0"/>
                  </a:moveTo>
                  <a:lnTo>
                    <a:pt x="2118360" y="0"/>
                  </a:lnTo>
                  <a:lnTo>
                    <a:pt x="0" y="0"/>
                  </a:lnTo>
                  <a:lnTo>
                    <a:pt x="0" y="172212"/>
                  </a:lnTo>
                  <a:lnTo>
                    <a:pt x="2118360" y="172212"/>
                  </a:lnTo>
                  <a:lnTo>
                    <a:pt x="2209800" y="172212"/>
                  </a:lnTo>
                  <a:lnTo>
                    <a:pt x="220980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47509" y="1498600"/>
          <a:ext cx="8389620" cy="52031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05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16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9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Usage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Code</a:t>
                      </a:r>
                      <a:r>
                        <a:rPr sz="19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example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MarcXML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403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Machine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readable format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Libraries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&lt;datafileld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>
                        <a:lnSpc>
                          <a:spcPts val="1430"/>
                        </a:lnSpc>
                      </a:pPr>
                      <a:r>
                        <a:rPr sz="1200" dirty="0">
                          <a:latin typeface="Courier New"/>
                          <a:cs typeface="Courier New"/>
                        </a:rPr>
                        <a:t>tag=”245”</a:t>
                      </a:r>
                      <a:r>
                        <a:rPr sz="1200" spc="-4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dirty="0">
                          <a:latin typeface="Courier New"/>
                          <a:cs typeface="Courier New"/>
                        </a:rPr>
                        <a:t>ind1=”0”</a:t>
                      </a:r>
                      <a:r>
                        <a:rPr sz="1200" spc="-4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25" dirty="0">
                          <a:latin typeface="Courier New"/>
                          <a:cs typeface="Courier New"/>
                        </a:rPr>
                        <a:t>ind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>
                        <a:lnSpc>
                          <a:spcPts val="1430"/>
                        </a:lnSpc>
                      </a:pPr>
                      <a:r>
                        <a:rPr sz="1200" dirty="0">
                          <a:latin typeface="Courier New"/>
                          <a:cs typeface="Courier New"/>
                        </a:rPr>
                        <a:t>&lt;subfield</a:t>
                      </a:r>
                      <a:r>
                        <a:rPr sz="1200" spc="-4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latin typeface="Courier New"/>
                          <a:cs typeface="Courier New"/>
                        </a:rPr>
                        <a:t>code=”a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63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&lt;/subfield&gt;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&lt;/datafield&gt;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31115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430"/>
                        </a:lnSpc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2=”4”&gt;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ts val="1430"/>
                        </a:lnSpc>
                      </a:pPr>
                      <a:r>
                        <a:rPr sz="1200" dirty="0">
                          <a:latin typeface="Courier New"/>
                          <a:cs typeface="Courier New"/>
                        </a:rPr>
                        <a:t>”&gt;The</a:t>
                      </a:r>
                      <a:r>
                        <a:rPr sz="1200" spc="-3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latin typeface="Courier New"/>
                          <a:cs typeface="Courier New"/>
                        </a:rPr>
                        <a:t>bonny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20" dirty="0">
                          <a:latin typeface="Calibri"/>
                          <a:cs typeface="Calibri"/>
                        </a:rPr>
                        <a:t>HTML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511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Hyper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Text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Markup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Language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Websites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&lt;head&gt;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635" indent="18288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&lt;meta</a:t>
                      </a:r>
                      <a:r>
                        <a:rPr sz="1200" spc="-20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name="Regisseu </a:t>
                      </a:r>
                      <a:r>
                        <a:rPr sz="1200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content="Peter</a:t>
                      </a:r>
                      <a:r>
                        <a:rPr sz="1200" spc="-85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Jackson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63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10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&lt;/head&gt;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279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spc="-35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r"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spc="-35" dirty="0">
                          <a:solidFill>
                            <a:srgbClr val="333333"/>
                          </a:solidFill>
                          <a:latin typeface="Courier New"/>
                          <a:cs typeface="Courier New"/>
                        </a:rPr>
                        <a:t>"&gt;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3556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0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XML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593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Extended</a:t>
                      </a:r>
                      <a:r>
                        <a:rPr sz="16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Markup Language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549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Metadata</a:t>
                      </a:r>
                      <a:r>
                        <a:rPr sz="16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transfer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and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management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&lt;note&gt;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&lt;to&gt;Tove&lt;/to&gt;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&lt;from&gt;Jani&lt;/from&gt;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&lt;heading&gt;Reminder&lt;/heading&gt;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32410" marR="1081405" indent="-76200">
                        <a:lnSpc>
                          <a:spcPts val="1670"/>
                        </a:lnSpc>
                        <a:spcBef>
                          <a:spcPts val="70"/>
                        </a:spcBef>
                      </a:pPr>
                      <a:r>
                        <a:rPr sz="1200" dirty="0">
                          <a:latin typeface="Courier New"/>
                          <a:cs typeface="Courier New"/>
                        </a:rPr>
                        <a:t>&lt;body&gt;Don't</a:t>
                      </a:r>
                      <a:r>
                        <a:rPr sz="1200" spc="-4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dirty="0">
                          <a:latin typeface="Courier New"/>
                          <a:cs typeface="Courier New"/>
                        </a:rPr>
                        <a:t>forget</a:t>
                      </a:r>
                      <a:r>
                        <a:rPr sz="12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dirty="0">
                          <a:latin typeface="Courier New"/>
                          <a:cs typeface="Courier New"/>
                        </a:rPr>
                        <a:t>me</a:t>
                      </a:r>
                      <a:r>
                        <a:rPr sz="1200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20" dirty="0">
                          <a:latin typeface="Courier New"/>
                          <a:cs typeface="Courier New"/>
                        </a:rPr>
                        <a:t>this </a:t>
                      </a:r>
                      <a:r>
                        <a:rPr sz="1200" spc="-10" dirty="0">
                          <a:latin typeface="Courier New"/>
                          <a:cs typeface="Courier New"/>
                        </a:rPr>
                        <a:t>weekend!&lt;/body&gt;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&lt;/note&gt;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marL="91440">
                        <a:lnSpc>
                          <a:spcPts val="1470"/>
                        </a:lnSpc>
                        <a:spcBef>
                          <a:spcPts val="270"/>
                        </a:spcBef>
                      </a:pPr>
                      <a:r>
                        <a:rPr sz="1600" spc="-20" dirty="0">
                          <a:latin typeface="Calibri"/>
                          <a:cs typeface="Calibri"/>
                        </a:rPr>
                        <a:t>JSON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470"/>
                        </a:lnSpc>
                        <a:spcBef>
                          <a:spcPts val="27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JavaScript</a:t>
                      </a:r>
                      <a:r>
                        <a:rPr sz="16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Object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470"/>
                        </a:lnSpc>
                        <a:spcBef>
                          <a:spcPts val="27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MD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transfer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and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2075" marR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dirty="0">
                          <a:latin typeface="Courier New"/>
                          <a:cs typeface="Courier New"/>
                        </a:rPr>
                        <a:t>{"Herausgeber":</a:t>
                      </a:r>
                      <a:r>
                        <a:rPr sz="1200" spc="-8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latin typeface="Courier New"/>
                          <a:cs typeface="Courier New"/>
                        </a:rPr>
                        <a:t>"Xema",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83515">
                        <a:lnSpc>
                          <a:spcPts val="1265"/>
                        </a:lnSpc>
                        <a:tabLst>
                          <a:tab pos="1287145" algn="l"/>
                        </a:tabLst>
                      </a:pPr>
                      <a:r>
                        <a:rPr sz="1200" spc="-10" dirty="0">
                          <a:latin typeface="Courier New"/>
                          <a:cs typeface="Courier New"/>
                        </a:rPr>
                        <a:t>"Inhaber":</a:t>
                      </a:r>
                      <a:r>
                        <a:rPr sz="1200" dirty="0">
                          <a:latin typeface="Courier New"/>
                          <a:cs typeface="Courier New"/>
                        </a:rPr>
                        <a:t>	</a:t>
                      </a:r>
                      <a:r>
                        <a:rPr sz="1200" spc="-10" dirty="0">
                          <a:latin typeface="Courier New"/>
                          <a:cs typeface="Courier New"/>
                        </a:rPr>
                        <a:t>{"Name":"Mustermann",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83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Notation: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83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management;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ts val="1265"/>
                        </a:lnSpc>
                      </a:pPr>
                      <a:r>
                        <a:rPr sz="1200" dirty="0">
                          <a:latin typeface="Courier New"/>
                          <a:cs typeface="Courier New"/>
                        </a:rPr>
                        <a:t>"Vorname":</a:t>
                      </a:r>
                      <a:r>
                        <a:rPr sz="1200" spc="-5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latin typeface="Courier New"/>
                          <a:cs typeface="Courier New"/>
                        </a:rPr>
                        <a:t>"Max",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31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key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values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pairs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31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web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applications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7665" marR="85090">
                        <a:lnSpc>
                          <a:spcPts val="1265"/>
                        </a:lnSpc>
                      </a:pPr>
                      <a:r>
                        <a:rPr sz="1200" dirty="0">
                          <a:latin typeface="Courier New"/>
                          <a:cs typeface="Courier New"/>
                        </a:rPr>
                        <a:t>"maennlich":</a:t>
                      </a:r>
                      <a:r>
                        <a:rPr sz="12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b="1" spc="-10" dirty="0">
                          <a:latin typeface="Courier New"/>
                          <a:cs typeface="Courier New"/>
                        </a:rPr>
                        <a:t>true</a:t>
                      </a:r>
                      <a:r>
                        <a:rPr sz="1200" spc="-10" dirty="0">
                          <a:latin typeface="Courier New"/>
                          <a:cs typeface="Courier New"/>
                        </a:rPr>
                        <a:t>,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16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>
                        <a:lnSpc>
                          <a:spcPts val="1789"/>
                        </a:lnSpc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and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-services</a:t>
                      </a:r>
                      <a:r>
                        <a:rPr sz="16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(REST)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EF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67665">
                        <a:lnSpc>
                          <a:spcPts val="1265"/>
                        </a:lnSpc>
                      </a:pPr>
                      <a:r>
                        <a:rPr sz="1200" dirty="0">
                          <a:latin typeface="Courier New"/>
                          <a:cs typeface="Courier New"/>
                        </a:rPr>
                        <a:t>"Hobbys":</a:t>
                      </a:r>
                      <a:r>
                        <a:rPr sz="1200" spc="-3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dirty="0">
                          <a:latin typeface="Courier New"/>
                          <a:cs typeface="Courier New"/>
                        </a:rPr>
                        <a:t>[</a:t>
                      </a:r>
                      <a:r>
                        <a:rPr sz="12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dirty="0">
                          <a:latin typeface="Courier New"/>
                          <a:cs typeface="Courier New"/>
                        </a:rPr>
                        <a:t>"Reiten",</a:t>
                      </a:r>
                      <a:r>
                        <a:rPr sz="1200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latin typeface="Courier New"/>
                          <a:cs typeface="Courier New"/>
                        </a:rPr>
                        <a:t>"Golfen"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8F8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330"/>
                        </a:lnSpc>
                      </a:pPr>
                      <a:r>
                        <a:rPr sz="1200" spc="-25" dirty="0">
                          <a:latin typeface="Courier New"/>
                          <a:cs typeface="Courier New"/>
                        </a:rPr>
                        <a:t>]}}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16305" y="1641982"/>
          <a:ext cx="7938134" cy="4862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1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9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Usage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4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Dublin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Core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572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Easy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widely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accepted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Metadata</a:t>
                      </a:r>
                      <a:r>
                        <a:rPr sz="20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standard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Interdisciplinary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DataCite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DOI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(Digital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Object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Identifier)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required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Interdisciplinary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125">
                <a:tc>
                  <a:txBody>
                    <a:bodyPr/>
                    <a:lstStyle/>
                    <a:p>
                      <a:pPr marL="91440" marR="6210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ISO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19115/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ISO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19139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861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International</a:t>
                      </a:r>
                      <a:r>
                        <a:rPr sz="20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20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georeferenced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information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4381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Disciplinary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Geosciences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20" dirty="0">
                          <a:latin typeface="Calibri"/>
                          <a:cs typeface="Calibri"/>
                        </a:rPr>
                        <a:t>CMDI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Component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Metadata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Infrastructure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 marR="26670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Framework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modular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metadata profiles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Disciplinary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for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Linguistics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DDI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730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Documentation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Initiative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description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Social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Economic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data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Disciplinary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for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Social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Sciences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2574" y="904747"/>
            <a:ext cx="42291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Standardi</a:t>
            </a:r>
            <a:r>
              <a:rPr spc="-45" dirty="0"/>
              <a:t> </a:t>
            </a:r>
            <a:r>
              <a:rPr spc="-10" dirty="0"/>
              <a:t>metapodatkov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803" y="752855"/>
            <a:ext cx="7284720" cy="585470"/>
          </a:xfrm>
          <a:custGeom>
            <a:avLst/>
            <a:gdLst/>
            <a:ahLst/>
            <a:cxnLst/>
            <a:rect l="l" t="t" r="r" b="b"/>
            <a:pathLst>
              <a:path w="7284720" h="585469">
                <a:moveTo>
                  <a:pt x="7284720" y="0"/>
                </a:moveTo>
                <a:lnTo>
                  <a:pt x="0" y="0"/>
                </a:lnTo>
                <a:lnTo>
                  <a:pt x="0" y="585215"/>
                </a:lnTo>
                <a:lnTo>
                  <a:pt x="7284720" y="585215"/>
                </a:lnTo>
                <a:lnTo>
                  <a:pt x="7284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3525011"/>
            <a:ext cx="8973312" cy="333298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6848" y="760602"/>
            <a:ext cx="66757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5357" y="1232661"/>
            <a:ext cx="10520045" cy="215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https://metadata.izrk.zrc-sazu.si/</a:t>
            </a:r>
            <a:endParaRPr sz="1800">
              <a:latin typeface="Calibri"/>
              <a:cs typeface="Calibri"/>
            </a:endParaRPr>
          </a:p>
          <a:p>
            <a:pPr marL="361315" indent="-323215">
              <a:lnSpc>
                <a:spcPts val="2150"/>
              </a:lnSpc>
              <a:spcBef>
                <a:spcPts val="1630"/>
              </a:spcBef>
              <a:buSzPct val="83333"/>
              <a:buChar char="●"/>
              <a:tabLst>
                <a:tab pos="361315" algn="l"/>
              </a:tabLst>
            </a:pPr>
            <a:r>
              <a:rPr sz="1800" dirty="0">
                <a:latin typeface="Calibri"/>
                <a:cs typeface="Calibri"/>
              </a:rPr>
              <a:t>vzpostavljen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podatkovnem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centru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Inštitutu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raziskovanje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krasa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ZRC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SAZU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leti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2021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2022</a:t>
            </a:r>
            <a:endParaRPr sz="1800">
              <a:latin typeface="Calibri"/>
              <a:cs typeface="Calibri"/>
            </a:endParaRPr>
          </a:p>
          <a:p>
            <a:pPr marL="361315" marR="292735" indent="-323215">
              <a:lnSpc>
                <a:spcPts val="2180"/>
              </a:lnSpc>
              <a:spcBef>
                <a:spcPts val="45"/>
              </a:spcBef>
              <a:buSzPct val="83333"/>
              <a:buChar char="●"/>
              <a:tabLst>
                <a:tab pos="361315" algn="l"/>
              </a:tabLst>
            </a:pPr>
            <a:r>
              <a:rPr sz="1800" dirty="0">
                <a:latin typeface="Calibri"/>
                <a:cs typeface="Calibri"/>
              </a:rPr>
              <a:t>Uporablja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GeoNetwork</a:t>
            </a:r>
            <a:r>
              <a:rPr sz="1800" spc="-2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platformo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upravljanje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podatkov,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uporabniški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vmesnik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dostop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podatkovnih </a:t>
            </a:r>
            <a:r>
              <a:rPr sz="1800" dirty="0">
                <a:latin typeface="Calibri"/>
                <a:cs typeface="Calibri"/>
              </a:rPr>
              <a:t>zbirk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produktov</a:t>
            </a:r>
            <a:endParaRPr sz="1800">
              <a:latin typeface="Calibri"/>
              <a:cs typeface="Calibri"/>
            </a:endParaRPr>
          </a:p>
          <a:p>
            <a:pPr marL="361315" indent="-323215">
              <a:lnSpc>
                <a:spcPts val="2075"/>
              </a:lnSpc>
              <a:buSzPct val="83333"/>
              <a:buChar char="●"/>
              <a:tabLst>
                <a:tab pos="361315" algn="l"/>
              </a:tabLst>
            </a:pPr>
            <a:r>
              <a:rPr sz="1800" dirty="0">
                <a:latin typeface="Calibri"/>
                <a:cs typeface="Calibri"/>
              </a:rPr>
              <a:t>arhitektura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skladna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načeli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FAIR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življenjskim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ciklom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podatkov;</a:t>
            </a:r>
            <a:endParaRPr sz="1800">
              <a:latin typeface="Calibri"/>
              <a:cs typeface="Calibri"/>
            </a:endParaRPr>
          </a:p>
          <a:p>
            <a:pPr marL="361315" marR="5080" indent="-323215">
              <a:lnSpc>
                <a:spcPts val="2160"/>
              </a:lnSpc>
              <a:spcBef>
                <a:spcPts val="60"/>
              </a:spcBef>
              <a:buSzPct val="83333"/>
              <a:buChar char="●"/>
              <a:tabLst>
                <a:tab pos="361315" algn="l"/>
              </a:tabLst>
            </a:pPr>
            <a:r>
              <a:rPr sz="1800" dirty="0">
                <a:latin typeface="Calibri"/>
                <a:cs typeface="Calibri"/>
              </a:rPr>
              <a:t>sorodna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arhitektura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metapodatkovnim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portalom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LifeWatch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ERIC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https://metadatacatalogue.lifewatch.eu/</a:t>
            </a:r>
            <a:r>
              <a:rPr sz="1800" spc="-10" dirty="0">
                <a:latin typeface="Calibri"/>
                <a:cs typeface="Calibri"/>
              </a:rPr>
              <a:t>)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slovenskim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INSPIRE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Metadata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portalom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https://eprostor.gov.si</a:t>
            </a:r>
            <a:r>
              <a:rPr sz="1800" spc="-10" dirty="0">
                <a:latin typeface="Calibri"/>
                <a:cs typeface="Calibri"/>
              </a:rPr>
              <a:t>):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" y="690372"/>
            <a:ext cx="7016750" cy="584200"/>
          </a:xfrm>
          <a:custGeom>
            <a:avLst/>
            <a:gdLst/>
            <a:ahLst/>
            <a:cxnLst/>
            <a:rect l="l" t="t" r="r" b="b"/>
            <a:pathLst>
              <a:path w="7016750" h="584200">
                <a:moveTo>
                  <a:pt x="7016496" y="0"/>
                </a:moveTo>
                <a:lnTo>
                  <a:pt x="0" y="0"/>
                </a:lnTo>
                <a:lnTo>
                  <a:pt x="0" y="583691"/>
                </a:lnTo>
                <a:lnTo>
                  <a:pt x="7016496" y="583691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0875" y="697230"/>
            <a:ext cx="66757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1328" y="1315211"/>
            <a:ext cx="6556248" cy="37923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0875" y="1292733"/>
            <a:ext cx="5248910" cy="4680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https://metadata.izrk.zrc-sazu.si/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45"/>
              </a:spcBef>
            </a:pPr>
            <a:endParaRPr sz="1800">
              <a:latin typeface="Calibri"/>
              <a:cs typeface="Calibri"/>
            </a:endParaRPr>
          </a:p>
          <a:p>
            <a:pPr marL="302895" indent="-130175">
              <a:lnSpc>
                <a:spcPct val="100000"/>
              </a:lnSpc>
              <a:buFont typeface="Microsoft Sans Serif"/>
              <a:buChar char="•"/>
              <a:tabLst>
                <a:tab pos="302895" algn="l"/>
              </a:tabLst>
            </a:pPr>
            <a:r>
              <a:rPr sz="1800" dirty="0">
                <a:latin typeface="Calibri"/>
                <a:cs typeface="Calibri"/>
              </a:rPr>
              <a:t>zbira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kartira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različne </a:t>
            </a:r>
            <a:r>
              <a:rPr sz="1800" b="1" dirty="0">
                <a:latin typeface="Calibri"/>
                <a:cs typeface="Calibri"/>
              </a:rPr>
              <a:t>surove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podatke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baze</a:t>
            </a:r>
            <a:endParaRPr sz="1800">
              <a:latin typeface="Calibri"/>
              <a:cs typeface="Calibri"/>
            </a:endParaRPr>
          </a:p>
          <a:p>
            <a:pPr marL="172720" marR="5715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podatkov,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raziskovalna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mesta,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inštrumente,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virtualne </a:t>
            </a:r>
            <a:r>
              <a:rPr sz="1800" b="1" dirty="0">
                <a:latin typeface="Calibri"/>
                <a:cs typeface="Calibri"/>
              </a:rPr>
              <a:t>laboratorije,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delovne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procese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programske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kode;</a:t>
            </a:r>
            <a:endParaRPr sz="1800">
              <a:latin typeface="Calibri"/>
              <a:cs typeface="Calibri"/>
            </a:endParaRPr>
          </a:p>
          <a:p>
            <a:pPr marL="172720" marR="369570" indent="130175">
              <a:lnSpc>
                <a:spcPct val="100000"/>
              </a:lnSpc>
              <a:spcBef>
                <a:spcPts val="2165"/>
              </a:spcBef>
              <a:buFont typeface="Microsoft Sans Serif"/>
              <a:buChar char="•"/>
              <a:tabLst>
                <a:tab pos="302895" algn="l"/>
              </a:tabLst>
            </a:pPr>
            <a:r>
              <a:rPr sz="1800" dirty="0">
                <a:latin typeface="Calibri"/>
                <a:cs typeface="Calibri"/>
              </a:rPr>
              <a:t>portal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vsebuje</a:t>
            </a:r>
            <a:r>
              <a:rPr sz="1800" spc="-10" dirty="0">
                <a:latin typeface="Calibri"/>
                <a:cs typeface="Calibri"/>
              </a:rPr>
              <a:t> multidisciplinarno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Krasoslovno </a:t>
            </a:r>
            <a:r>
              <a:rPr sz="1800" b="1" dirty="0">
                <a:latin typeface="Calibri"/>
                <a:cs typeface="Calibri"/>
              </a:rPr>
              <a:t>podatkovno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bazo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multidisciplinarne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raziskave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ki </a:t>
            </a:r>
            <a:r>
              <a:rPr sz="1800" dirty="0">
                <a:latin typeface="Calibri"/>
                <a:cs typeface="Calibri"/>
              </a:rPr>
              <a:t>pokriva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vse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domene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kraške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pokrajine;</a:t>
            </a:r>
            <a:endParaRPr sz="1800">
              <a:latin typeface="Calibri"/>
              <a:cs typeface="Calibri"/>
            </a:endParaRPr>
          </a:p>
          <a:p>
            <a:pPr marL="172720" marR="5080" indent="130175">
              <a:lnSpc>
                <a:spcPct val="100600"/>
              </a:lnSpc>
              <a:spcBef>
                <a:spcPts val="2150"/>
              </a:spcBef>
              <a:buFont typeface="Microsoft Sans Serif"/>
              <a:buChar char="•"/>
              <a:tabLst>
                <a:tab pos="302895" algn="l"/>
              </a:tabLst>
            </a:pPr>
            <a:r>
              <a:rPr sz="1800" dirty="0">
                <a:latin typeface="Calibri"/>
                <a:cs typeface="Calibri"/>
              </a:rPr>
              <a:t>zagotavlja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časovno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prostorsko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povezavo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med </a:t>
            </a:r>
            <a:r>
              <a:rPr sz="1800" dirty="0">
                <a:latin typeface="Calibri"/>
                <a:cs typeface="Calibri"/>
              </a:rPr>
              <a:t>raziskovalnimi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mesti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njihovimi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podatki,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okviru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treh </a:t>
            </a:r>
            <a:r>
              <a:rPr sz="1800" dirty="0">
                <a:latin typeface="Calibri"/>
                <a:cs typeface="Calibri"/>
              </a:rPr>
              <a:t>glavnih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projektov:</a:t>
            </a:r>
            <a:endParaRPr sz="1800">
              <a:latin typeface="Calibri"/>
              <a:cs typeface="Calibri"/>
            </a:endParaRPr>
          </a:p>
          <a:p>
            <a:pPr marL="629920">
              <a:lnSpc>
                <a:spcPts val="2135"/>
              </a:lnSpc>
            </a:pP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RI-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SI-LifeWatch</a:t>
            </a:r>
            <a:r>
              <a:rPr sz="18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(2019</a:t>
            </a:r>
            <a:r>
              <a:rPr sz="18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-</a:t>
            </a:r>
            <a:r>
              <a:rPr sz="1800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2021)</a:t>
            </a:r>
            <a:endParaRPr sz="1800">
              <a:latin typeface="Calibri"/>
              <a:cs typeface="Calibri"/>
            </a:endParaRPr>
          </a:p>
          <a:p>
            <a:pPr marL="629920">
              <a:lnSpc>
                <a:spcPct val="100000"/>
              </a:lnSpc>
            </a:pP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eLTER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RI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(2020</a:t>
            </a:r>
            <a:r>
              <a:rPr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-</a:t>
            </a:r>
            <a:r>
              <a:rPr sz="18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2025)</a:t>
            </a:r>
            <a:endParaRPr sz="1800">
              <a:latin typeface="Calibri"/>
              <a:cs typeface="Calibri"/>
            </a:endParaRPr>
          </a:p>
          <a:p>
            <a:pPr marL="629920">
              <a:lnSpc>
                <a:spcPct val="100000"/>
              </a:lnSpc>
            </a:pP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RI-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SI-EPOS</a:t>
            </a:r>
            <a:r>
              <a:rPr sz="1800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(2019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-</a:t>
            </a:r>
            <a:r>
              <a:rPr sz="18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2021)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68411" y="4075176"/>
            <a:ext cx="2456688" cy="245668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279" y="1907827"/>
            <a:ext cx="3366680" cy="9285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33642" y="3097479"/>
            <a:ext cx="3458210" cy="1120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BE9000"/>
              </a:buClr>
              <a:buFont typeface="Microsoft Sans Serif"/>
              <a:buChar char="•"/>
              <a:tabLst>
                <a:tab pos="299085" algn="l"/>
              </a:tabLst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Iskanje</a:t>
            </a:r>
            <a:r>
              <a:rPr sz="1800" b="1" spc="-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&amp;</a:t>
            </a:r>
            <a:r>
              <a:rPr sz="1800" b="1" spc="-3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pridobivanje</a:t>
            </a:r>
            <a:r>
              <a:rPr sz="1800" b="1" spc="-5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informacij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lr>
                <a:srgbClr val="BE9000"/>
              </a:buClr>
              <a:buFont typeface="Microsoft Sans Serif"/>
              <a:buChar char="•"/>
              <a:tabLst>
                <a:tab pos="299085" algn="l"/>
              </a:tabLst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Objava in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opis</a:t>
            </a:r>
            <a:r>
              <a:rPr sz="1800" b="1" spc="-1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virov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ts val="2150"/>
              </a:lnSpc>
              <a:buClr>
                <a:srgbClr val="BE9000"/>
              </a:buClr>
              <a:buFont typeface="Microsoft Sans Serif"/>
              <a:buChar char="•"/>
              <a:tabLst>
                <a:tab pos="299085" algn="l"/>
              </a:tabLst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Enostavna</a:t>
            </a:r>
            <a:r>
              <a:rPr sz="1800" b="1" spc="-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konfiguracija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ts val="2150"/>
              </a:lnSpc>
              <a:buClr>
                <a:srgbClr val="BE9000"/>
              </a:buClr>
              <a:buFont typeface="Microsoft Sans Serif"/>
              <a:buChar char="•"/>
              <a:tabLst>
                <a:tab pos="299085" algn="l"/>
              </a:tabLst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Analiza</a:t>
            </a:r>
            <a:r>
              <a:rPr sz="1800" b="1" spc="-5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informacij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6704" y="4386529"/>
            <a:ext cx="11426825" cy="1120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65" indent="-278765">
              <a:lnSpc>
                <a:spcPts val="2150"/>
              </a:lnSpc>
              <a:spcBef>
                <a:spcPts val="100"/>
              </a:spcBef>
              <a:buChar char="-"/>
              <a:tabLst>
                <a:tab pos="291465" algn="l"/>
              </a:tabLst>
            </a:pPr>
            <a:r>
              <a:rPr sz="1800" spc="-10" dirty="0">
                <a:latin typeface="Calibri"/>
                <a:cs typeface="Calibri"/>
              </a:rPr>
              <a:t>enostaven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spletni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vmesnik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iskanje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geoprostorskih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podatkov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več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katalogih.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ts val="2150"/>
              </a:lnSpc>
              <a:buChar char="-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omogoča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iskanje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celotnem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besedilu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kot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tudi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fasetno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iskanje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ključnih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besedah,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vrstah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virov,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organizacijah,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obsegu,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ts val="2150"/>
              </a:lnSpc>
              <a:spcBef>
                <a:spcPts val="25"/>
              </a:spcBef>
            </a:pPr>
            <a:r>
              <a:rPr sz="1800" spc="-50" dirty="0">
                <a:latin typeface="Calibri"/>
                <a:cs typeface="Calibri"/>
              </a:rPr>
              <a:t>…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ts val="2150"/>
              </a:lnSpc>
              <a:buChar char="-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uporabniki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lahko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prilagodijo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iskanje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hitro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pridejo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zapisov,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jih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zanimajo.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7659" y="969263"/>
            <a:ext cx="5027930" cy="954405"/>
          </a:xfrm>
          <a:custGeom>
            <a:avLst/>
            <a:gdLst/>
            <a:ahLst/>
            <a:cxnLst/>
            <a:rect l="l" t="t" r="r" b="b"/>
            <a:pathLst>
              <a:path w="5027930" h="954405">
                <a:moveTo>
                  <a:pt x="5027676" y="0"/>
                </a:moveTo>
                <a:lnTo>
                  <a:pt x="0" y="0"/>
                </a:lnTo>
                <a:lnTo>
                  <a:pt x="0" y="954024"/>
                </a:lnTo>
                <a:lnTo>
                  <a:pt x="5027676" y="954024"/>
                </a:lnTo>
                <a:lnTo>
                  <a:pt x="5027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6704" y="982472"/>
            <a:ext cx="48190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GeoNetwork</a:t>
            </a:r>
            <a:r>
              <a:rPr sz="2800" spc="-20" dirty="0"/>
              <a:t> </a:t>
            </a:r>
            <a:r>
              <a:rPr sz="2800" dirty="0"/>
              <a:t>=</a:t>
            </a:r>
            <a:r>
              <a:rPr sz="2800" spc="-65" dirty="0"/>
              <a:t> </a:t>
            </a:r>
            <a:r>
              <a:rPr sz="2800" dirty="0"/>
              <a:t>katalog</a:t>
            </a:r>
            <a:r>
              <a:rPr sz="2800" spc="-60" dirty="0"/>
              <a:t> </a:t>
            </a:r>
            <a:r>
              <a:rPr sz="2800" spc="-10" dirty="0"/>
              <a:t>aplikacija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406704" y="1540001"/>
            <a:ext cx="5034280" cy="8178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800" dirty="0">
                <a:latin typeface="Calibri"/>
                <a:cs typeface="Calibri"/>
              </a:rPr>
              <a:t>-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upravljanje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prostorsko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referenciranih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virov</a:t>
            </a:r>
            <a:endParaRPr sz="180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960"/>
              </a:spcBef>
            </a:pPr>
            <a:r>
              <a:rPr sz="1800" dirty="0">
                <a:latin typeface="Calibri"/>
                <a:cs typeface="Calibri"/>
              </a:rPr>
              <a:t>-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ponuja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orodja za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urejanje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 </a:t>
            </a:r>
            <a:r>
              <a:rPr sz="1800" b="1" dirty="0">
                <a:latin typeface="Calibri"/>
                <a:cs typeface="Calibri"/>
              </a:rPr>
              <a:t>iskanje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metapodatkov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6704" y="2332947"/>
            <a:ext cx="5292090" cy="179768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45"/>
              </a:spcBef>
              <a:buChar char="-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interaktiven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pregledovalnik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zemljevidu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44"/>
              </a:spcBef>
              <a:buChar char="-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uporabljen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številnih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projektih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svetu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prostorsko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160"/>
              </a:spcBef>
            </a:pPr>
            <a:r>
              <a:rPr sz="1800" b="1" dirty="0">
                <a:latin typeface="Calibri"/>
                <a:cs typeface="Calibri"/>
              </a:rPr>
              <a:t>podatkovno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infrastrukturo</a:t>
            </a:r>
            <a:endParaRPr sz="1800">
              <a:latin typeface="Calibri"/>
              <a:cs typeface="Calibri"/>
            </a:endParaRPr>
          </a:p>
          <a:p>
            <a:pPr marL="299085" marR="1257300" indent="-287020">
              <a:lnSpc>
                <a:spcPct val="107200"/>
              </a:lnSpc>
              <a:spcBef>
                <a:spcPts val="790"/>
              </a:spcBef>
              <a:buChar char="-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ponuja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interoperabilnost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različnimi </a:t>
            </a:r>
            <a:r>
              <a:rPr sz="1800" dirty="0">
                <a:latin typeface="Calibri"/>
                <a:cs typeface="Calibri"/>
              </a:rPr>
              <a:t>metapodatkovnimi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standardi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918972"/>
            <a:ext cx="7284720" cy="584200"/>
          </a:xfrm>
          <a:custGeom>
            <a:avLst/>
            <a:gdLst/>
            <a:ahLst/>
            <a:cxnLst/>
            <a:rect l="l" t="t" r="r" b="b"/>
            <a:pathLst>
              <a:path w="7284720" h="584200">
                <a:moveTo>
                  <a:pt x="7284720" y="0"/>
                </a:moveTo>
                <a:lnTo>
                  <a:pt x="0" y="0"/>
                </a:lnTo>
                <a:lnTo>
                  <a:pt x="0" y="583691"/>
                </a:lnTo>
                <a:lnTo>
                  <a:pt x="7284720" y="583691"/>
                </a:lnTo>
                <a:lnTo>
                  <a:pt x="7284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8203" y="925830"/>
            <a:ext cx="38646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NextCloud</a:t>
            </a:r>
            <a:r>
              <a:rPr spc="-70" dirty="0"/>
              <a:t> </a:t>
            </a:r>
            <a:r>
              <a:rPr dirty="0"/>
              <a:t>-</a:t>
            </a:r>
            <a:r>
              <a:rPr spc="-55" dirty="0"/>
              <a:t> </a:t>
            </a:r>
            <a:r>
              <a:rPr spc="-10" dirty="0"/>
              <a:t>repozitorij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2495" y="1768855"/>
            <a:ext cx="5876925" cy="4412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875" indent="-13017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42875" algn="l"/>
              </a:tabLst>
            </a:pPr>
            <a:r>
              <a:rPr sz="1800" dirty="0">
                <a:latin typeface="Calibri"/>
                <a:cs typeface="Calibri"/>
              </a:rPr>
              <a:t>podatkovni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svoj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repozitorij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oblaku</a:t>
            </a:r>
            <a:endParaRPr sz="1800">
              <a:latin typeface="Calibri"/>
              <a:cs typeface="Calibri"/>
            </a:endParaRPr>
          </a:p>
          <a:p>
            <a:pPr marL="12700" marR="189865" indent="130175">
              <a:lnSpc>
                <a:spcPct val="101099"/>
              </a:lnSpc>
              <a:spcBef>
                <a:spcPts val="2115"/>
              </a:spcBef>
              <a:buFont typeface="Microsoft Sans Serif"/>
              <a:buChar char="•"/>
              <a:tabLst>
                <a:tab pos="142875" algn="l"/>
              </a:tabLst>
            </a:pPr>
            <a:r>
              <a:rPr sz="1800" dirty="0">
                <a:latin typeface="Calibri"/>
                <a:cs typeface="Calibri"/>
              </a:rPr>
              <a:t>virtualno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neomejena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kapaciteta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(omejitev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samo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velikostjo </a:t>
            </a:r>
            <a:r>
              <a:rPr sz="1800" dirty="0">
                <a:latin typeface="Calibri"/>
                <a:cs typeface="Calibri"/>
              </a:rPr>
              <a:t>diskovnih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polj)</a:t>
            </a:r>
            <a:endParaRPr sz="1800">
              <a:latin typeface="Calibri"/>
              <a:cs typeface="Calibri"/>
            </a:endParaRPr>
          </a:p>
          <a:p>
            <a:pPr marL="12700" marR="375920" indent="130175">
              <a:lnSpc>
                <a:spcPct val="101200"/>
              </a:lnSpc>
              <a:spcBef>
                <a:spcPts val="2110"/>
              </a:spcBef>
              <a:buFont typeface="Microsoft Sans Serif"/>
              <a:buChar char="•"/>
              <a:tabLst>
                <a:tab pos="142875" algn="l"/>
              </a:tabLst>
            </a:pPr>
            <a:r>
              <a:rPr sz="1800" dirty="0">
                <a:latin typeface="Calibri"/>
                <a:cs typeface="Calibri"/>
              </a:rPr>
              <a:t>trenutno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rezerviranih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okrog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150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TB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(135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TB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za </a:t>
            </a:r>
            <a:r>
              <a:rPr sz="1800" dirty="0">
                <a:latin typeface="Calibri"/>
                <a:cs typeface="Calibri"/>
              </a:rPr>
              <a:t>LifeWatch &amp;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eLTER,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15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TB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EPOS)</a:t>
            </a:r>
            <a:endParaRPr sz="1800">
              <a:latin typeface="Calibri"/>
              <a:cs typeface="Calibri"/>
            </a:endParaRPr>
          </a:p>
          <a:p>
            <a:pPr marL="12700" marR="281940" indent="130175">
              <a:lnSpc>
                <a:spcPct val="100000"/>
              </a:lnSpc>
              <a:spcBef>
                <a:spcPts val="2135"/>
              </a:spcBef>
              <a:buFont typeface="Microsoft Sans Serif"/>
              <a:buChar char="•"/>
              <a:tabLst>
                <a:tab pos="142875" algn="l"/>
              </a:tabLst>
            </a:pPr>
            <a:r>
              <a:rPr sz="1800" dirty="0">
                <a:latin typeface="Calibri"/>
                <a:cs typeface="Calibri"/>
              </a:rPr>
              <a:t>enostaven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uporabo,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vmesnik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namizni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računalnik, </a:t>
            </a:r>
            <a:r>
              <a:rPr sz="1800" dirty="0">
                <a:latin typeface="Calibri"/>
                <a:cs typeface="Calibri"/>
              </a:rPr>
              <a:t>mobilne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aplikacije,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ponuja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sinhronizacijo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napravami </a:t>
            </a:r>
            <a:r>
              <a:rPr sz="1800" dirty="0">
                <a:latin typeface="Calibri"/>
                <a:cs typeface="Calibri"/>
              </a:rPr>
              <a:t>(alternativa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dropbox,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google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drive)</a:t>
            </a:r>
            <a:endParaRPr sz="1800">
              <a:latin typeface="Calibri"/>
              <a:cs typeface="Calibri"/>
            </a:endParaRPr>
          </a:p>
          <a:p>
            <a:pPr marL="142875" indent="-130175">
              <a:lnSpc>
                <a:spcPct val="100000"/>
              </a:lnSpc>
              <a:spcBef>
                <a:spcPts val="2160"/>
              </a:spcBef>
              <a:buFont typeface="Microsoft Sans Serif"/>
              <a:buChar char="•"/>
              <a:tabLst>
                <a:tab pos="142875" algn="l"/>
              </a:tabLst>
            </a:pPr>
            <a:r>
              <a:rPr sz="1800" dirty="0">
                <a:latin typeface="Calibri"/>
                <a:cs typeface="Calibri"/>
              </a:rPr>
              <a:t>skupinske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mape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kolaborativno</a:t>
            </a:r>
            <a:r>
              <a:rPr sz="1800" spc="-20" dirty="0">
                <a:latin typeface="Calibri"/>
                <a:cs typeface="Calibri"/>
              </a:rPr>
              <a:t> delo</a:t>
            </a:r>
            <a:endParaRPr sz="1800">
              <a:latin typeface="Calibri"/>
              <a:cs typeface="Calibri"/>
            </a:endParaRPr>
          </a:p>
          <a:p>
            <a:pPr marL="142875" indent="-130175">
              <a:lnSpc>
                <a:spcPct val="100000"/>
              </a:lnSpc>
              <a:spcBef>
                <a:spcPts val="2160"/>
              </a:spcBef>
              <a:buFont typeface="Microsoft Sans Serif"/>
              <a:buChar char="•"/>
              <a:tabLst>
                <a:tab pos="142875" algn="l"/>
              </a:tabLst>
            </a:pPr>
            <a:r>
              <a:rPr sz="1800" dirty="0">
                <a:latin typeface="Calibri"/>
                <a:cs typeface="Calibri"/>
              </a:rPr>
              <a:t>kolaborativno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urejanje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dokumentov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živo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(alternativa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google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docs)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1547" y="1098803"/>
            <a:ext cx="3825240" cy="56723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1842" y="2472308"/>
            <a:ext cx="2559685" cy="3380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215" indent="-183515">
              <a:lnSpc>
                <a:spcPct val="100000"/>
              </a:lnSpc>
              <a:spcBef>
                <a:spcPts val="105"/>
              </a:spcBef>
              <a:buChar char="•"/>
              <a:tabLst>
                <a:tab pos="196215" algn="l"/>
              </a:tabLst>
            </a:pPr>
            <a:r>
              <a:rPr sz="2000" dirty="0">
                <a:latin typeface="Calibri"/>
                <a:cs typeface="Calibri"/>
              </a:rPr>
              <a:t>Globalno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segrevanje</a:t>
            </a:r>
            <a:endParaRPr sz="2000">
              <a:latin typeface="Calibri"/>
              <a:cs typeface="Calibri"/>
            </a:endParaRPr>
          </a:p>
          <a:p>
            <a:pPr marL="196215" indent="-183515">
              <a:lnSpc>
                <a:spcPct val="100000"/>
              </a:lnSpc>
              <a:spcBef>
                <a:spcPts val="2400"/>
              </a:spcBef>
              <a:buChar char="•"/>
              <a:tabLst>
                <a:tab pos="196215" algn="l"/>
              </a:tabLst>
            </a:pPr>
            <a:r>
              <a:rPr sz="2000" dirty="0">
                <a:latin typeface="Calibri"/>
                <a:cs typeface="Calibri"/>
              </a:rPr>
              <a:t>Podnebne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spremembe</a:t>
            </a:r>
            <a:endParaRPr sz="2000">
              <a:latin typeface="Calibri"/>
              <a:cs typeface="Calibri"/>
            </a:endParaRPr>
          </a:p>
          <a:p>
            <a:pPr marL="196215" indent="-183515">
              <a:lnSpc>
                <a:spcPct val="100000"/>
              </a:lnSpc>
              <a:spcBef>
                <a:spcPts val="2400"/>
              </a:spcBef>
              <a:buChar char="•"/>
              <a:tabLst>
                <a:tab pos="196215" algn="l"/>
              </a:tabLst>
            </a:pPr>
            <a:r>
              <a:rPr sz="2000" dirty="0">
                <a:latin typeface="Calibri"/>
                <a:cs typeface="Calibri"/>
              </a:rPr>
              <a:t>Prehranska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kriza</a:t>
            </a:r>
            <a:endParaRPr sz="2000">
              <a:latin typeface="Calibri"/>
              <a:cs typeface="Calibri"/>
            </a:endParaRPr>
          </a:p>
          <a:p>
            <a:pPr marL="196215" indent="-183515">
              <a:lnSpc>
                <a:spcPct val="100000"/>
              </a:lnSpc>
              <a:spcBef>
                <a:spcPts val="2405"/>
              </a:spcBef>
              <a:buChar char="•"/>
              <a:tabLst>
                <a:tab pos="196215" algn="l"/>
              </a:tabLst>
            </a:pPr>
            <a:r>
              <a:rPr sz="2000" spc="-10" dirty="0">
                <a:latin typeface="Calibri"/>
                <a:cs typeface="Calibri"/>
              </a:rPr>
              <a:t>Onesnaževanje</a:t>
            </a:r>
            <a:endParaRPr sz="2000">
              <a:latin typeface="Calibri"/>
              <a:cs typeface="Calibri"/>
            </a:endParaRPr>
          </a:p>
          <a:p>
            <a:pPr marL="196215" indent="-183515">
              <a:lnSpc>
                <a:spcPct val="100000"/>
              </a:lnSpc>
              <a:spcBef>
                <a:spcPts val="2400"/>
              </a:spcBef>
              <a:buChar char="•"/>
              <a:tabLst>
                <a:tab pos="196215" algn="l"/>
              </a:tabLst>
            </a:pPr>
            <a:r>
              <a:rPr sz="2000" dirty="0">
                <a:latin typeface="Calibri"/>
                <a:cs typeface="Calibri"/>
              </a:rPr>
              <a:t>Kakovost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vode</a:t>
            </a:r>
            <a:endParaRPr sz="2000">
              <a:latin typeface="Calibri"/>
              <a:cs typeface="Calibri"/>
            </a:endParaRPr>
          </a:p>
          <a:p>
            <a:pPr marL="196215" indent="-183515">
              <a:lnSpc>
                <a:spcPct val="100000"/>
              </a:lnSpc>
              <a:spcBef>
                <a:spcPts val="2400"/>
              </a:spcBef>
              <a:buChar char="•"/>
              <a:tabLst>
                <a:tab pos="196215" algn="l"/>
              </a:tabLst>
            </a:pPr>
            <a:r>
              <a:rPr sz="2000" dirty="0">
                <a:latin typeface="Calibri"/>
                <a:cs typeface="Calibri"/>
              </a:rPr>
              <a:t>Naravne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katastrofe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1842" y="6130848"/>
            <a:ext cx="3854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215" indent="-183515">
              <a:lnSpc>
                <a:spcPct val="100000"/>
              </a:lnSpc>
              <a:spcBef>
                <a:spcPts val="100"/>
              </a:spcBef>
              <a:buChar char="•"/>
              <a:tabLst>
                <a:tab pos="196215" algn="l"/>
              </a:tabLst>
            </a:pPr>
            <a:r>
              <a:rPr sz="2000" spc="-50" dirty="0">
                <a:latin typeface="Calibri"/>
                <a:cs typeface="Calibri"/>
              </a:rPr>
              <a:t>…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0132" y="1972055"/>
            <a:ext cx="3150108" cy="38267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45934" y="6193942"/>
            <a:ext cx="25590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https://friendlystock.com/product/earth-on-</a:t>
            </a:r>
            <a:r>
              <a:rPr sz="10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fire/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7578" rIns="0" bIns="0" rtlCol="0">
            <a:spAutoFit/>
          </a:bodyPr>
          <a:lstStyle/>
          <a:p>
            <a:pPr marL="559435">
              <a:lnSpc>
                <a:spcPct val="100000"/>
              </a:lnSpc>
              <a:spcBef>
                <a:spcPts val="105"/>
              </a:spcBef>
            </a:pPr>
            <a:r>
              <a:rPr dirty="0"/>
              <a:t>Globalni/Evropski</a:t>
            </a:r>
            <a:r>
              <a:rPr spc="-50" dirty="0"/>
              <a:t> </a:t>
            </a:r>
            <a:r>
              <a:rPr dirty="0"/>
              <a:t>družbeni</a:t>
            </a:r>
            <a:r>
              <a:rPr spc="-45" dirty="0"/>
              <a:t> </a:t>
            </a:r>
            <a:r>
              <a:rPr spc="-10" dirty="0"/>
              <a:t>izzivi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0132" y="4282438"/>
            <a:ext cx="6385560" cy="25755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55079" y="1302512"/>
            <a:ext cx="12026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Calibri"/>
                <a:cs typeface="Calibri"/>
              </a:rPr>
              <a:t>Uporabniki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5079" y="1912112"/>
            <a:ext cx="481520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Metpodatkovni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portal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odprt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vsem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članom </a:t>
            </a:r>
            <a:r>
              <a:rPr sz="2000" dirty="0">
                <a:latin typeface="Calibri"/>
                <a:cs typeface="Calibri"/>
              </a:rPr>
              <a:t>slovenske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skupnosti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RI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(EPOS,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LifeWatch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in </a:t>
            </a:r>
            <a:r>
              <a:rPr sz="2000" dirty="0">
                <a:latin typeface="Calibri"/>
                <a:cs typeface="Calibri"/>
              </a:rPr>
              <a:t>eLTER)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ter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njihovim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deležnikom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sodelavcem </a:t>
            </a:r>
            <a:r>
              <a:rPr sz="2000" dirty="0">
                <a:latin typeface="Calibri"/>
                <a:cs typeface="Calibri"/>
              </a:rPr>
              <a:t>iz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Slovenije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tujine.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0351" y="1284808"/>
            <a:ext cx="10439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Calibri"/>
                <a:cs typeface="Calibri"/>
              </a:rPr>
              <a:t>Prednosti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1063" y="1893570"/>
            <a:ext cx="5473700" cy="1247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SzPct val="90000"/>
              <a:buChar char="●"/>
              <a:tabLst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standardizirani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metapodatki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multidisciplinarne </a:t>
            </a:r>
            <a:r>
              <a:rPr sz="2000" dirty="0">
                <a:latin typeface="Calibri"/>
                <a:cs typeface="Calibri"/>
              </a:rPr>
              <a:t>raziskovalne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domene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(npr.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hidrološke,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bio-</a:t>
            </a:r>
            <a:r>
              <a:rPr sz="2000" spc="-20" dirty="0">
                <a:latin typeface="Calibri"/>
                <a:cs typeface="Calibri"/>
              </a:rPr>
              <a:t>geo-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kemične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podatke,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časovne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nize,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modele,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0"/>
              </a:spcBef>
            </a:pPr>
            <a:r>
              <a:rPr sz="2000" dirty="0">
                <a:latin typeface="Calibri"/>
                <a:cs typeface="Calibri"/>
              </a:rPr>
              <a:t>programaske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kode);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1063" y="3295903"/>
            <a:ext cx="7092315" cy="8997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SzPct val="90000"/>
              <a:buChar char="●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uveljavljena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platforma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</a:t>
            </a:r>
            <a:r>
              <a:rPr sz="2000" spc="-10" dirty="0">
                <a:latin typeface="Calibri"/>
                <a:cs typeface="Calibri"/>
              </a:rPr>
              <a:t> API-</a:t>
            </a:r>
            <a:r>
              <a:rPr sz="2000" dirty="0">
                <a:latin typeface="Calibri"/>
                <a:cs typeface="Calibri"/>
              </a:rPr>
              <a:t>ji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interoperabilnost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2000">
              <a:latin typeface="Calibri"/>
              <a:cs typeface="Calibri"/>
            </a:endParaRPr>
          </a:p>
          <a:p>
            <a:pPr marL="3953510">
              <a:lnSpc>
                <a:spcPct val="100000"/>
              </a:lnSpc>
            </a:pPr>
            <a:r>
              <a:rPr sz="16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https://metadata.izrk.zrc-sazu.si/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6280" y="682751"/>
            <a:ext cx="7016750" cy="584200"/>
          </a:xfrm>
          <a:custGeom>
            <a:avLst/>
            <a:gdLst/>
            <a:ahLst/>
            <a:cxnLst/>
            <a:rect l="l" t="t" r="r" b="b"/>
            <a:pathLst>
              <a:path w="7016750" h="584200">
                <a:moveTo>
                  <a:pt x="7016496" y="0"/>
                </a:moveTo>
                <a:lnTo>
                  <a:pt x="0" y="0"/>
                </a:lnTo>
                <a:lnTo>
                  <a:pt x="0" y="583691"/>
                </a:lnTo>
                <a:lnTo>
                  <a:pt x="7016496" y="583691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5324" y="689863"/>
            <a:ext cx="66757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279" y="682751"/>
            <a:ext cx="7016750" cy="584200"/>
          </a:xfrm>
          <a:custGeom>
            <a:avLst/>
            <a:gdLst/>
            <a:ahLst/>
            <a:cxnLst/>
            <a:rect l="l" t="t" r="r" b="b"/>
            <a:pathLst>
              <a:path w="7016750" h="584200">
                <a:moveTo>
                  <a:pt x="7016496" y="0"/>
                </a:moveTo>
                <a:lnTo>
                  <a:pt x="0" y="0"/>
                </a:lnTo>
                <a:lnTo>
                  <a:pt x="0" y="583691"/>
                </a:lnTo>
                <a:lnTo>
                  <a:pt x="7016496" y="583691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3552" y="1671320"/>
            <a:ext cx="612267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2522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Pomembne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nastavitve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ključne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funkcije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za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naše </a:t>
            </a:r>
            <a:r>
              <a:rPr sz="1800" b="1" dirty="0">
                <a:latin typeface="Calibri"/>
                <a:cs typeface="Calibri"/>
              </a:rPr>
              <a:t>podatkovne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potrebe</a:t>
            </a:r>
            <a:endParaRPr sz="1800">
              <a:latin typeface="Calibri"/>
              <a:cs typeface="Calibri"/>
            </a:endParaRPr>
          </a:p>
          <a:p>
            <a:pPr marL="355600" marR="285750" indent="-342900">
              <a:lnSpc>
                <a:spcPct val="100000"/>
              </a:lnSpc>
              <a:spcBef>
                <a:spcPts val="2160"/>
              </a:spcBef>
              <a:buChar char="●"/>
              <a:tabLst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Sestrske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starševske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povezave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metapodatki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(npr. </a:t>
            </a:r>
            <a:r>
              <a:rPr sz="1800" dirty="0">
                <a:latin typeface="Calibri"/>
                <a:cs typeface="Calibri"/>
              </a:rPr>
              <a:t>povezujemo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seboj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projekti/raziskovalnim mestom)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buChar char="●"/>
              <a:tabLst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Podatkovni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formati: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tabelarični,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slikovni,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prostorski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(vektorski, </a:t>
            </a:r>
            <a:r>
              <a:rPr sz="1800" dirty="0">
                <a:latin typeface="Calibri"/>
                <a:cs typeface="Calibri"/>
              </a:rPr>
              <a:t>rastrski,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3D),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…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Char char="●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Raziskovalna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mesta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oprema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(zaključena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teku)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Char char="●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Kategorije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(povezane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projekti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RI)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Char char="●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Ključne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besede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Char char="●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Splošni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biološki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geografski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metapodatkovni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standardi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5324" y="689863"/>
            <a:ext cx="66757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934455" y="1597356"/>
            <a:ext cx="6105525" cy="5260975"/>
            <a:chOff x="5934455" y="1597356"/>
            <a:chExt cx="6105525" cy="52609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4301" y="1597356"/>
              <a:ext cx="5395473" cy="34486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3651" y="3639311"/>
              <a:ext cx="4155948" cy="32186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4455" y="5745479"/>
              <a:ext cx="2092452" cy="74676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009644" y="5821679"/>
            <a:ext cx="1525905" cy="1034415"/>
            <a:chOff x="4009644" y="5821679"/>
            <a:chExt cx="1525905" cy="103441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9644" y="6768083"/>
              <a:ext cx="1524762" cy="876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11168" y="5821679"/>
              <a:ext cx="1524000" cy="9433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4879" y="815339"/>
            <a:ext cx="7016750" cy="585470"/>
          </a:xfrm>
          <a:custGeom>
            <a:avLst/>
            <a:gdLst/>
            <a:ahLst/>
            <a:cxnLst/>
            <a:rect l="l" t="t" r="r" b="b"/>
            <a:pathLst>
              <a:path w="7016750" h="585469">
                <a:moveTo>
                  <a:pt x="7016496" y="0"/>
                </a:moveTo>
                <a:lnTo>
                  <a:pt x="0" y="0"/>
                </a:lnTo>
                <a:lnTo>
                  <a:pt x="0" y="585215"/>
                </a:lnTo>
                <a:lnTo>
                  <a:pt x="7016496" y="585215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3080" y="1536319"/>
            <a:ext cx="11400790" cy="40278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Ključni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pogoj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pred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objavo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na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portalu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(najbolj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zamudni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del):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Urejanje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digitalnih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raziskovalnih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podatkov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metapodatki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standardiziranem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predlogu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angleškem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jeziku.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Namen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je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da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ponujamo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urejene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usklajene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načelo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FAIR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2155"/>
              </a:spcBef>
            </a:pPr>
            <a:r>
              <a:rPr sz="2000" b="1" dirty="0">
                <a:latin typeface="Calibri"/>
                <a:cs typeface="Calibri"/>
              </a:rPr>
              <a:t>(F):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Najdljivost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podatkov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preko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IZRK</a:t>
            </a:r>
            <a:r>
              <a:rPr sz="1800" spc="-10" dirty="0">
                <a:latin typeface="Calibri"/>
                <a:cs typeface="Calibri"/>
              </a:rPr>
              <a:t> metapotakovnega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portala.</a:t>
            </a:r>
            <a:endParaRPr sz="1800">
              <a:latin typeface="Calibri"/>
              <a:cs typeface="Calibri"/>
            </a:endParaRPr>
          </a:p>
          <a:p>
            <a:pPr marL="355600" marR="359410" indent="-342900">
              <a:lnSpc>
                <a:spcPct val="114700"/>
              </a:lnSpc>
              <a:spcBef>
                <a:spcPts val="2014"/>
              </a:spcBef>
              <a:buSzPct val="90000"/>
              <a:buFont typeface="Calibri"/>
              <a:buChar char="-"/>
              <a:tabLst>
                <a:tab pos="355600" algn="l"/>
              </a:tabLst>
            </a:pPr>
            <a:r>
              <a:rPr sz="2000" b="1" dirty="0">
                <a:latin typeface="Calibri"/>
                <a:cs typeface="Calibri"/>
              </a:rPr>
              <a:t>(A)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Dostopnost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preko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razumljivih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(meta)podatkov</a:t>
            </a:r>
            <a:r>
              <a:rPr sz="1800" dirty="0">
                <a:latin typeface="Calibri"/>
                <a:cs typeface="Calibri"/>
              </a:rPr>
              <a:t> tako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ljudem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(NextCloud </a:t>
            </a:r>
            <a:r>
              <a:rPr sz="1800" spc="-10" dirty="0">
                <a:latin typeface="Calibri"/>
                <a:cs typeface="Calibri"/>
              </a:rPr>
              <a:t>LifeWatch-</a:t>
            </a:r>
            <a:r>
              <a:rPr sz="1800" dirty="0">
                <a:latin typeface="Calibri"/>
                <a:cs typeface="Calibri"/>
              </a:rPr>
              <a:t>SI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EPOS-</a:t>
            </a:r>
            <a:r>
              <a:rPr sz="1800" dirty="0">
                <a:latin typeface="Calibri"/>
                <a:cs typeface="Calibri"/>
              </a:rPr>
              <a:t>SI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repozitorij),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kot </a:t>
            </a:r>
            <a:r>
              <a:rPr sz="1800" dirty="0">
                <a:latin typeface="Calibri"/>
                <a:cs typeface="Calibri"/>
              </a:rPr>
              <a:t>strojem,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izmenljivi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pomočjo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standardiziranih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komunikacijskih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protokolov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zaščiteni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postopki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avtorizacije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in </a:t>
            </a:r>
            <a:r>
              <a:rPr sz="1800" spc="-10" dirty="0">
                <a:latin typeface="Calibri"/>
                <a:cs typeface="Calibri"/>
              </a:rPr>
              <a:t>avtentifikacije.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5"/>
              </a:spcBef>
              <a:buFont typeface="Calibri"/>
              <a:buChar char="-"/>
            </a:pP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SzPct val="90000"/>
              <a:buFont typeface="Calibri"/>
              <a:buChar char="-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(I)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Interoperabilnost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preko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standardizacije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metapodatkov.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0"/>
              </a:spcBef>
              <a:buFont typeface="Calibri"/>
              <a:buChar char="-"/>
            </a:pP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SzPct val="90000"/>
              <a:buFont typeface="Calibri"/>
              <a:buChar char="-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(R):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Možnost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ponovne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uporabe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jasne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licence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uporabo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informacije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poreklu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podatkov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(implementiranje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teku)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3924" y="823087"/>
            <a:ext cx="66821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25" dirty="0"/>
              <a:t> </a:t>
            </a:r>
            <a:r>
              <a:rPr dirty="0"/>
              <a:t>multidisciplinarni</a:t>
            </a:r>
            <a:r>
              <a:rPr spc="-25" dirty="0"/>
              <a:t> </a:t>
            </a:r>
            <a:r>
              <a:rPr dirty="0"/>
              <a:t>Metadata</a:t>
            </a:r>
            <a:r>
              <a:rPr spc="-15" dirty="0"/>
              <a:t> </a:t>
            </a:r>
            <a:r>
              <a:rPr spc="-10" dirty="0"/>
              <a:t>Portal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4879" y="815339"/>
            <a:ext cx="7016750" cy="585470"/>
          </a:xfrm>
          <a:custGeom>
            <a:avLst/>
            <a:gdLst/>
            <a:ahLst/>
            <a:cxnLst/>
            <a:rect l="l" t="t" r="r" b="b"/>
            <a:pathLst>
              <a:path w="7016750" h="585469">
                <a:moveTo>
                  <a:pt x="7016496" y="0"/>
                </a:moveTo>
                <a:lnTo>
                  <a:pt x="0" y="0"/>
                </a:lnTo>
                <a:lnTo>
                  <a:pt x="0" y="585215"/>
                </a:lnTo>
                <a:lnTo>
                  <a:pt x="7016496" y="585215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33627" y="1536319"/>
            <a:ext cx="10111740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Ključni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pogoj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pred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objavo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na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portalu: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Urejanje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digitalnih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raziskovalnih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podatkov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metapodatki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standardiziranem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predlogu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angleškem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jeziku.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3924" y="823087"/>
            <a:ext cx="66821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25" dirty="0"/>
              <a:t> </a:t>
            </a:r>
            <a:r>
              <a:rPr dirty="0"/>
              <a:t>multidisciplinarni</a:t>
            </a:r>
            <a:r>
              <a:rPr spc="-25" dirty="0"/>
              <a:t> </a:t>
            </a:r>
            <a:r>
              <a:rPr dirty="0"/>
              <a:t>Metadata</a:t>
            </a:r>
            <a:r>
              <a:rPr spc="-15" dirty="0"/>
              <a:t> </a:t>
            </a:r>
            <a:r>
              <a:rPr spc="-10" dirty="0"/>
              <a:t>Portal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" y="2165603"/>
            <a:ext cx="1716024" cy="469239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4879" y="815339"/>
            <a:ext cx="7016750" cy="585470"/>
          </a:xfrm>
          <a:custGeom>
            <a:avLst/>
            <a:gdLst/>
            <a:ahLst/>
            <a:cxnLst/>
            <a:rect l="l" t="t" r="r" b="b"/>
            <a:pathLst>
              <a:path w="7016750" h="585469">
                <a:moveTo>
                  <a:pt x="7016496" y="0"/>
                </a:moveTo>
                <a:lnTo>
                  <a:pt x="0" y="0"/>
                </a:lnTo>
                <a:lnTo>
                  <a:pt x="0" y="585215"/>
                </a:lnTo>
                <a:lnTo>
                  <a:pt x="7016496" y="585215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33627" y="1536319"/>
            <a:ext cx="10111740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Ključni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pogoj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pred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objavo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na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portalu: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Urejanje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digitalnih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raziskovalnih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podatkov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metapodatki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standardiziranem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predlogu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angleškem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jeziku.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3924" y="823087"/>
            <a:ext cx="66821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25" dirty="0"/>
              <a:t> </a:t>
            </a:r>
            <a:r>
              <a:rPr dirty="0"/>
              <a:t>multidisciplinarni</a:t>
            </a:r>
            <a:r>
              <a:rPr spc="-25" dirty="0"/>
              <a:t> </a:t>
            </a:r>
            <a:r>
              <a:rPr dirty="0"/>
              <a:t>Metadata</a:t>
            </a:r>
            <a:r>
              <a:rPr spc="-15" dirty="0"/>
              <a:t> </a:t>
            </a:r>
            <a:r>
              <a:rPr spc="-10" dirty="0"/>
              <a:t>Portal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6611" y="2392679"/>
            <a:ext cx="2095500" cy="44653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4700" y="2392679"/>
            <a:ext cx="8705088" cy="357530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4879" y="815339"/>
            <a:ext cx="7016750" cy="585470"/>
          </a:xfrm>
          <a:custGeom>
            <a:avLst/>
            <a:gdLst/>
            <a:ahLst/>
            <a:cxnLst/>
            <a:rect l="l" t="t" r="r" b="b"/>
            <a:pathLst>
              <a:path w="7016750" h="585469">
                <a:moveTo>
                  <a:pt x="7016496" y="0"/>
                </a:moveTo>
                <a:lnTo>
                  <a:pt x="0" y="0"/>
                </a:lnTo>
                <a:lnTo>
                  <a:pt x="0" y="585215"/>
                </a:lnTo>
                <a:lnTo>
                  <a:pt x="7016496" y="585215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33627" y="1536319"/>
            <a:ext cx="10111740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Ključni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pogoj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pred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objavo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na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portalu: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Urejanje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digitalnih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raziskovalnih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podatkov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metapodatki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standardiziranem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predlogu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angleškem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jeziku.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3924" y="823087"/>
            <a:ext cx="66821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25" dirty="0"/>
              <a:t> </a:t>
            </a:r>
            <a:r>
              <a:rPr dirty="0"/>
              <a:t>multidisciplinarni</a:t>
            </a:r>
            <a:r>
              <a:rPr spc="-25" dirty="0"/>
              <a:t> </a:t>
            </a:r>
            <a:r>
              <a:rPr dirty="0"/>
              <a:t>Metadata</a:t>
            </a:r>
            <a:r>
              <a:rPr spc="-15" dirty="0"/>
              <a:t> </a:t>
            </a:r>
            <a:r>
              <a:rPr spc="-10" dirty="0"/>
              <a:t>Portal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6611" y="2392679"/>
            <a:ext cx="2095500" cy="446532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314700" y="2392679"/>
            <a:ext cx="8705215" cy="4465320"/>
            <a:chOff x="3314700" y="2392679"/>
            <a:chExt cx="8705215" cy="44653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4700" y="2392679"/>
              <a:ext cx="8705088" cy="35753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1352" y="2488691"/>
              <a:ext cx="4724400" cy="43693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8500" y="0"/>
            <a:ext cx="11247755" cy="6858000"/>
            <a:chOff x="698500" y="0"/>
            <a:chExt cx="112477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272" y="1170432"/>
              <a:ext cx="6099048" cy="56875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6279" y="682751"/>
              <a:ext cx="7016750" cy="584200"/>
            </a:xfrm>
            <a:custGeom>
              <a:avLst/>
              <a:gdLst/>
              <a:ahLst/>
              <a:cxnLst/>
              <a:rect l="l" t="t" r="r" b="b"/>
              <a:pathLst>
                <a:path w="7016750" h="584200">
                  <a:moveTo>
                    <a:pt x="7016496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7016496" y="583691"/>
                  </a:lnTo>
                  <a:lnTo>
                    <a:pt x="701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663696" y="1546860"/>
            <a:ext cx="8246745" cy="5309235"/>
            <a:chOff x="3663696" y="1546860"/>
            <a:chExt cx="8246745" cy="53092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0264" y="1546860"/>
              <a:ext cx="6749796" cy="43312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58612" y="1626108"/>
              <a:ext cx="5957570" cy="4333240"/>
            </a:xfrm>
            <a:custGeom>
              <a:avLst/>
              <a:gdLst/>
              <a:ahLst/>
              <a:cxnLst/>
              <a:rect l="l" t="t" r="r" b="b"/>
              <a:pathLst>
                <a:path w="5957570" h="4333240">
                  <a:moveTo>
                    <a:pt x="0" y="4332732"/>
                  </a:moveTo>
                  <a:lnTo>
                    <a:pt x="5957316" y="4332732"/>
                  </a:lnTo>
                  <a:lnTo>
                    <a:pt x="5957316" y="0"/>
                  </a:lnTo>
                  <a:lnTo>
                    <a:pt x="0" y="0"/>
                  </a:lnTo>
                  <a:lnTo>
                    <a:pt x="0" y="4332732"/>
                  </a:lnTo>
                  <a:close/>
                </a:path>
              </a:pathLst>
            </a:custGeom>
            <a:ln w="914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3696" y="6457183"/>
              <a:ext cx="1120902" cy="3985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5220" y="5361431"/>
              <a:ext cx="1120139" cy="10927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440" y="0"/>
            <a:ext cx="11473815" cy="6858000"/>
            <a:chOff x="472440" y="0"/>
            <a:chExt cx="114738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1078991"/>
              <a:ext cx="5332476" cy="57790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6280" y="682751"/>
              <a:ext cx="7016750" cy="584200"/>
            </a:xfrm>
            <a:custGeom>
              <a:avLst/>
              <a:gdLst/>
              <a:ahLst/>
              <a:cxnLst/>
              <a:rect l="l" t="t" r="r" b="b"/>
              <a:pathLst>
                <a:path w="7016750" h="584200">
                  <a:moveTo>
                    <a:pt x="7016496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7016496" y="583691"/>
                  </a:lnTo>
                  <a:lnTo>
                    <a:pt x="701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142488" y="1702307"/>
            <a:ext cx="7574280" cy="5156200"/>
            <a:chOff x="3142488" y="1702307"/>
            <a:chExt cx="7574280" cy="51562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2488" y="5914643"/>
              <a:ext cx="1525524" cy="9433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2100" y="1722119"/>
              <a:ext cx="5332476" cy="34137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78195" y="1706879"/>
              <a:ext cx="5334000" cy="3359150"/>
            </a:xfrm>
            <a:custGeom>
              <a:avLst/>
              <a:gdLst/>
              <a:ahLst/>
              <a:cxnLst/>
              <a:rect l="l" t="t" r="r" b="b"/>
              <a:pathLst>
                <a:path w="5334000" h="3359150">
                  <a:moveTo>
                    <a:pt x="0" y="3358896"/>
                  </a:moveTo>
                  <a:lnTo>
                    <a:pt x="5334000" y="3358896"/>
                  </a:lnTo>
                  <a:lnTo>
                    <a:pt x="5334000" y="0"/>
                  </a:lnTo>
                  <a:lnTo>
                    <a:pt x="0" y="0"/>
                  </a:lnTo>
                  <a:lnTo>
                    <a:pt x="0" y="3358896"/>
                  </a:lnTo>
                  <a:close/>
                </a:path>
              </a:pathLst>
            </a:custGeom>
            <a:ln w="914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727" y="0"/>
            <a:ext cx="11455400" cy="6858000"/>
            <a:chOff x="490727" y="0"/>
            <a:chExt cx="11455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727" y="1170432"/>
              <a:ext cx="1527048" cy="56875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5" y="1411827"/>
              <a:ext cx="6931152" cy="34055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6279" y="682751"/>
              <a:ext cx="7016750" cy="584200"/>
            </a:xfrm>
            <a:custGeom>
              <a:avLst/>
              <a:gdLst/>
              <a:ahLst/>
              <a:cxnLst/>
              <a:rect l="l" t="t" r="r" b="b"/>
              <a:pathLst>
                <a:path w="7016750" h="584200">
                  <a:moveTo>
                    <a:pt x="7016496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7016496" y="583691"/>
                  </a:lnTo>
                  <a:lnTo>
                    <a:pt x="701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160776" y="4895086"/>
            <a:ext cx="3305810" cy="1963420"/>
            <a:chOff x="3160776" y="4895086"/>
            <a:chExt cx="3305810" cy="19634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0776" y="6501383"/>
              <a:ext cx="1526286" cy="2634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2300" y="5554980"/>
              <a:ext cx="1525524" cy="9433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3020" y="4895086"/>
              <a:ext cx="1353312" cy="196291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757543" y="5836411"/>
            <a:ext cx="16859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Calibri"/>
                <a:cs typeface="Calibri"/>
              </a:rPr>
              <a:t>RI-SI-LifeWatch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727" y="0"/>
            <a:ext cx="11455400" cy="6858000"/>
            <a:chOff x="490727" y="0"/>
            <a:chExt cx="11455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727" y="1170432"/>
              <a:ext cx="1527048" cy="56875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6279" y="682751"/>
              <a:ext cx="7016750" cy="584200"/>
            </a:xfrm>
            <a:custGeom>
              <a:avLst/>
              <a:gdLst/>
              <a:ahLst/>
              <a:cxnLst/>
              <a:rect l="l" t="t" r="r" b="b"/>
              <a:pathLst>
                <a:path w="7016750" h="584200">
                  <a:moveTo>
                    <a:pt x="7016496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7016496" y="583691"/>
                  </a:lnTo>
                  <a:lnTo>
                    <a:pt x="701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57543" y="5836411"/>
            <a:ext cx="11569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Calibri"/>
                <a:cs typeface="Calibri"/>
              </a:rPr>
              <a:t>RI-SI-</a:t>
            </a:r>
            <a:r>
              <a:rPr sz="2100" spc="-20" dirty="0">
                <a:latin typeface="Calibri"/>
                <a:cs typeface="Calibri"/>
              </a:rPr>
              <a:t>EPOS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74976" y="1222247"/>
            <a:ext cx="6628130" cy="5636260"/>
            <a:chOff x="2474976" y="1222247"/>
            <a:chExt cx="6628130" cy="56362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4976" y="1308850"/>
              <a:ext cx="6627876" cy="36045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79548" y="1226819"/>
              <a:ext cx="6617334" cy="3668395"/>
            </a:xfrm>
            <a:custGeom>
              <a:avLst/>
              <a:gdLst/>
              <a:ahLst/>
              <a:cxnLst/>
              <a:rect l="l" t="t" r="r" b="b"/>
              <a:pathLst>
                <a:path w="6617334" h="3668395">
                  <a:moveTo>
                    <a:pt x="0" y="3668267"/>
                  </a:moveTo>
                  <a:lnTo>
                    <a:pt x="6617208" y="3668267"/>
                  </a:lnTo>
                  <a:lnTo>
                    <a:pt x="6617208" y="0"/>
                  </a:lnTo>
                  <a:lnTo>
                    <a:pt x="0" y="0"/>
                  </a:lnTo>
                  <a:lnTo>
                    <a:pt x="0" y="3668267"/>
                  </a:lnTo>
                  <a:close/>
                </a:path>
              </a:pathLst>
            </a:custGeom>
            <a:ln w="914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0535" y="5128428"/>
              <a:ext cx="1281362" cy="17295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4240" y="6684263"/>
              <a:ext cx="1119377" cy="1714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5764" y="5588507"/>
              <a:ext cx="1118615" cy="10927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272" y="2603703"/>
            <a:ext cx="11483340" cy="2270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41783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27685" algn="l"/>
              </a:tabLst>
            </a:pPr>
            <a:r>
              <a:rPr sz="3000" b="1" dirty="0">
                <a:solidFill>
                  <a:srgbClr val="F8CA9C"/>
                </a:solidFill>
                <a:latin typeface="Calibri"/>
                <a:cs typeface="Calibri"/>
              </a:rPr>
              <a:t>Evropski</a:t>
            </a:r>
            <a:r>
              <a:rPr sz="3000" b="1" spc="-50" dirty="0">
                <a:solidFill>
                  <a:srgbClr val="F8CA9C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F8CA9C"/>
                </a:solidFill>
                <a:latin typeface="Calibri"/>
                <a:cs typeface="Calibri"/>
              </a:rPr>
              <a:t>raziskovalni-</a:t>
            </a:r>
            <a:r>
              <a:rPr sz="3000" b="1" dirty="0">
                <a:solidFill>
                  <a:srgbClr val="F8CA9C"/>
                </a:solidFill>
                <a:latin typeface="Calibri"/>
                <a:cs typeface="Calibri"/>
              </a:rPr>
              <a:t>znanstveni</a:t>
            </a:r>
            <a:r>
              <a:rPr sz="3000" b="1" spc="-15" dirty="0">
                <a:solidFill>
                  <a:srgbClr val="F8CA9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8CA9C"/>
                </a:solidFill>
                <a:latin typeface="Calibri"/>
                <a:cs typeface="Calibri"/>
              </a:rPr>
              <a:t>kontekst</a:t>
            </a:r>
            <a:endParaRPr sz="3000">
              <a:latin typeface="Calibri"/>
              <a:cs typeface="Calibri"/>
            </a:endParaRPr>
          </a:p>
          <a:p>
            <a:pPr marL="538480" indent="-466725">
              <a:lnSpc>
                <a:spcPct val="100000"/>
              </a:lnSpc>
              <a:spcBef>
                <a:spcPts val="3435"/>
              </a:spcBef>
              <a:buAutoNum type="arabicPeriod"/>
              <a:tabLst>
                <a:tab pos="538480" algn="l"/>
              </a:tabLst>
            </a:pP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Okoljske</a:t>
            </a:r>
            <a:r>
              <a:rPr sz="3000" b="1" spc="-114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raziskovalne</a:t>
            </a:r>
            <a:r>
              <a:rPr sz="3000" b="1" spc="-9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EC7C30"/>
                </a:solidFill>
                <a:latin typeface="Calibri"/>
                <a:cs typeface="Calibri"/>
              </a:rPr>
              <a:t>infrastrukture</a:t>
            </a:r>
            <a:endParaRPr sz="3000">
              <a:latin typeface="Calibri"/>
              <a:cs typeface="Calibri"/>
            </a:endParaRPr>
          </a:p>
          <a:p>
            <a:pPr marL="479425" indent="-466725">
              <a:lnSpc>
                <a:spcPct val="100000"/>
              </a:lnSpc>
              <a:spcBef>
                <a:spcPts val="3435"/>
              </a:spcBef>
              <a:buAutoNum type="arabicPeriod"/>
              <a:tabLst>
                <a:tab pos="479425" algn="l"/>
              </a:tabLst>
            </a:pP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IZRK</a:t>
            </a:r>
            <a:r>
              <a:rPr sz="3000" b="1" spc="-10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metapodatkovni</a:t>
            </a:r>
            <a:r>
              <a:rPr sz="3000" b="1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portal:</a:t>
            </a:r>
            <a:r>
              <a:rPr sz="3000" b="1" spc="-8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(meta)podatki,</a:t>
            </a:r>
            <a:r>
              <a:rPr sz="3000" b="1" spc="-6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EC7C30"/>
                </a:solidFill>
                <a:latin typeface="Calibri"/>
                <a:cs typeface="Calibri"/>
              </a:rPr>
              <a:t>multidisciplinarost,</a:t>
            </a:r>
            <a:r>
              <a:rPr sz="3000" b="1" spc="-5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EC7C30"/>
                </a:solidFill>
                <a:latin typeface="Calibri"/>
                <a:cs typeface="Calibri"/>
              </a:rPr>
              <a:t>izzivi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682751"/>
            <a:ext cx="7868920" cy="5882640"/>
            <a:chOff x="457200" y="682751"/>
            <a:chExt cx="7868920" cy="58826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2936" y="1449069"/>
              <a:ext cx="6932676" cy="47962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266443"/>
              <a:ext cx="1152144" cy="52989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6279" y="682751"/>
              <a:ext cx="7016750" cy="584200"/>
            </a:xfrm>
            <a:custGeom>
              <a:avLst/>
              <a:gdLst/>
              <a:ahLst/>
              <a:cxnLst/>
              <a:rect l="l" t="t" r="r" b="b"/>
              <a:pathLst>
                <a:path w="7016750" h="584200">
                  <a:moveTo>
                    <a:pt x="7016496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7016496" y="583691"/>
                  </a:lnTo>
                  <a:lnTo>
                    <a:pt x="701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819388" y="5155691"/>
            <a:ext cx="1527175" cy="1209040"/>
            <a:chOff x="8819388" y="5155691"/>
            <a:chExt cx="1527175" cy="12090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19388" y="6100575"/>
              <a:ext cx="1526286" cy="2638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0912" y="5155691"/>
              <a:ext cx="1525524" cy="9418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682751"/>
            <a:ext cx="7868920" cy="5882640"/>
            <a:chOff x="457200" y="682751"/>
            <a:chExt cx="7868920" cy="58826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2936" y="1449069"/>
              <a:ext cx="6932676" cy="47962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266443"/>
              <a:ext cx="1152144" cy="52989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6279" y="682751"/>
              <a:ext cx="7016750" cy="584200"/>
            </a:xfrm>
            <a:custGeom>
              <a:avLst/>
              <a:gdLst/>
              <a:ahLst/>
              <a:cxnLst/>
              <a:rect l="l" t="t" r="r" b="b"/>
              <a:pathLst>
                <a:path w="7016750" h="584200">
                  <a:moveTo>
                    <a:pt x="7016496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7016496" y="583691"/>
                  </a:lnTo>
                  <a:lnTo>
                    <a:pt x="701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338571" y="1574291"/>
            <a:ext cx="5501640" cy="4444365"/>
            <a:chOff x="5338571" y="1574291"/>
            <a:chExt cx="5501640" cy="44443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8571" y="1574291"/>
              <a:ext cx="5401056" cy="34518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7759" y="5271515"/>
              <a:ext cx="2092452" cy="7467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58383" y="1606295"/>
              <a:ext cx="5358765" cy="3459479"/>
            </a:xfrm>
            <a:custGeom>
              <a:avLst/>
              <a:gdLst/>
              <a:ahLst/>
              <a:cxnLst/>
              <a:rect l="l" t="t" r="r" b="b"/>
              <a:pathLst>
                <a:path w="5358765" h="3459479">
                  <a:moveTo>
                    <a:pt x="0" y="3459479"/>
                  </a:moveTo>
                  <a:lnTo>
                    <a:pt x="5358384" y="3459479"/>
                  </a:lnTo>
                  <a:lnTo>
                    <a:pt x="5358384" y="0"/>
                  </a:lnTo>
                  <a:lnTo>
                    <a:pt x="0" y="0"/>
                  </a:lnTo>
                  <a:lnTo>
                    <a:pt x="0" y="3459479"/>
                  </a:lnTo>
                  <a:close/>
                </a:path>
              </a:pathLst>
            </a:custGeom>
            <a:ln w="914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899" y="1430861"/>
            <a:ext cx="912309" cy="513453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6280" y="682751"/>
            <a:ext cx="7016750" cy="584200"/>
          </a:xfrm>
          <a:custGeom>
            <a:avLst/>
            <a:gdLst/>
            <a:ahLst/>
            <a:cxnLst/>
            <a:rect l="l" t="t" r="r" b="b"/>
            <a:pathLst>
              <a:path w="7016750" h="584200">
                <a:moveTo>
                  <a:pt x="7016496" y="0"/>
                </a:moveTo>
                <a:lnTo>
                  <a:pt x="0" y="0"/>
                </a:lnTo>
                <a:lnTo>
                  <a:pt x="0" y="583691"/>
                </a:lnTo>
                <a:lnTo>
                  <a:pt x="7016496" y="583691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594103" y="1463039"/>
            <a:ext cx="7888605" cy="5238115"/>
            <a:chOff x="1594103" y="1463039"/>
            <a:chExt cx="7888605" cy="52381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1743" y="1463575"/>
              <a:ext cx="7607808" cy="40426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4103" y="5561077"/>
              <a:ext cx="7887461" cy="11396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00199" y="1467611"/>
              <a:ext cx="7877809" cy="4086225"/>
            </a:xfrm>
            <a:custGeom>
              <a:avLst/>
              <a:gdLst/>
              <a:ahLst/>
              <a:cxnLst/>
              <a:rect l="l" t="t" r="r" b="b"/>
              <a:pathLst>
                <a:path w="7877809" h="4086225">
                  <a:moveTo>
                    <a:pt x="0" y="4085844"/>
                  </a:moveTo>
                  <a:lnTo>
                    <a:pt x="7877556" y="4085844"/>
                  </a:lnTo>
                  <a:lnTo>
                    <a:pt x="7877556" y="0"/>
                  </a:lnTo>
                  <a:lnTo>
                    <a:pt x="0" y="0"/>
                  </a:lnTo>
                  <a:lnTo>
                    <a:pt x="0" y="4085844"/>
                  </a:lnTo>
                  <a:close/>
                </a:path>
              </a:pathLst>
            </a:custGeom>
            <a:ln w="914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881616" y="4788408"/>
            <a:ext cx="1122045" cy="1401445"/>
            <a:chOff x="9881616" y="4788408"/>
            <a:chExt cx="1122045" cy="140144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81616" y="5884163"/>
              <a:ext cx="1120902" cy="3056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83140" y="4788408"/>
              <a:ext cx="1120139" cy="10927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9967" y="1662297"/>
            <a:ext cx="7467600" cy="31809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774" y="1499182"/>
            <a:ext cx="1225945" cy="535881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16280" y="682751"/>
            <a:ext cx="7016750" cy="584200"/>
          </a:xfrm>
          <a:custGeom>
            <a:avLst/>
            <a:gdLst/>
            <a:ahLst/>
            <a:cxnLst/>
            <a:rect l="l" t="t" r="r" b="b"/>
            <a:pathLst>
              <a:path w="7016750" h="584200">
                <a:moveTo>
                  <a:pt x="7016496" y="0"/>
                </a:moveTo>
                <a:lnTo>
                  <a:pt x="0" y="0"/>
                </a:lnTo>
                <a:lnTo>
                  <a:pt x="0" y="583691"/>
                </a:lnTo>
                <a:lnTo>
                  <a:pt x="7016496" y="583691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061716" y="5375147"/>
            <a:ext cx="1525905" cy="1207135"/>
            <a:chOff x="3061716" y="5375147"/>
            <a:chExt cx="1525905" cy="12071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1716" y="6321556"/>
              <a:ext cx="1524761" cy="2602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3240" y="5375147"/>
              <a:ext cx="1524000" cy="94335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3020" y="4895086"/>
            <a:ext cx="1353312" cy="196291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57543" y="5836411"/>
            <a:ext cx="16859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Calibri"/>
                <a:cs typeface="Calibri"/>
              </a:rPr>
              <a:t>RI-SI-LifeWatch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4453" y="1846637"/>
            <a:ext cx="5988090" cy="174494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8903" y="1733042"/>
            <a:ext cx="988113" cy="512495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16280" y="682751"/>
            <a:ext cx="7016750" cy="584200"/>
          </a:xfrm>
          <a:custGeom>
            <a:avLst/>
            <a:gdLst/>
            <a:ahLst/>
            <a:cxnLst/>
            <a:rect l="l" t="t" r="r" b="b"/>
            <a:pathLst>
              <a:path w="7016750" h="584200">
                <a:moveTo>
                  <a:pt x="7016496" y="0"/>
                </a:moveTo>
                <a:lnTo>
                  <a:pt x="0" y="0"/>
                </a:lnTo>
                <a:lnTo>
                  <a:pt x="0" y="583691"/>
                </a:lnTo>
                <a:lnTo>
                  <a:pt x="7016496" y="583691"/>
                </a:lnTo>
                <a:lnTo>
                  <a:pt x="7016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830067" y="4768596"/>
            <a:ext cx="1525905" cy="1209040"/>
            <a:chOff x="2830067" y="4768596"/>
            <a:chExt cx="1525905" cy="12090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0067" y="5713476"/>
              <a:ext cx="1524761" cy="2641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1591" y="4768596"/>
              <a:ext cx="1523999" cy="94179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838700" y="4285488"/>
            <a:ext cx="1355090" cy="2570480"/>
            <a:chOff x="4838700" y="4285488"/>
            <a:chExt cx="1355090" cy="257048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8700" y="6327647"/>
              <a:ext cx="1354074" cy="5280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0223" y="4285488"/>
              <a:ext cx="1353312" cy="20391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757543" y="5266182"/>
            <a:ext cx="16859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Calibri"/>
                <a:cs typeface="Calibri"/>
              </a:rPr>
              <a:t>RI-SI-LifeWatch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7763" y="682751"/>
            <a:ext cx="7335520" cy="6175375"/>
            <a:chOff x="397763" y="682751"/>
            <a:chExt cx="7335520" cy="6175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6709" y="1574262"/>
              <a:ext cx="5150249" cy="52837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763" y="1129282"/>
              <a:ext cx="1379220" cy="572871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6279" y="682751"/>
              <a:ext cx="7016750" cy="584200"/>
            </a:xfrm>
            <a:custGeom>
              <a:avLst/>
              <a:gdLst/>
              <a:ahLst/>
              <a:cxnLst/>
              <a:rect l="l" t="t" r="r" b="b"/>
              <a:pathLst>
                <a:path w="7016750" h="584200">
                  <a:moveTo>
                    <a:pt x="7016496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7016496" y="583691"/>
                  </a:lnTo>
                  <a:lnTo>
                    <a:pt x="7016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5"/>
              </a:spcBef>
            </a:pPr>
            <a:r>
              <a:rPr dirty="0"/>
              <a:t>IZRK</a:t>
            </a:r>
            <a:r>
              <a:rPr spc="-50" dirty="0"/>
              <a:t> </a:t>
            </a:r>
            <a:r>
              <a:rPr dirty="0"/>
              <a:t>multidisciplinarni</a:t>
            </a:r>
            <a:r>
              <a:rPr spc="-30" dirty="0"/>
              <a:t> </a:t>
            </a:r>
            <a:r>
              <a:rPr dirty="0"/>
              <a:t>Metadata</a:t>
            </a:r>
            <a:r>
              <a:rPr spc="-25" dirty="0"/>
              <a:t> </a:t>
            </a:r>
            <a:r>
              <a:rPr spc="-10" dirty="0"/>
              <a:t>Portal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689091" y="4547615"/>
            <a:ext cx="4137660" cy="1891030"/>
            <a:chOff x="5689091" y="4547615"/>
            <a:chExt cx="4137660" cy="189103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9091" y="5494019"/>
              <a:ext cx="1524762" cy="9441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0615" y="4547615"/>
              <a:ext cx="1524000" cy="9433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32775" y="4646675"/>
              <a:ext cx="2093976" cy="746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0949" rIns="0" bIns="0" rtlCol="0">
            <a:spAutoFit/>
          </a:bodyPr>
          <a:lstStyle/>
          <a:p>
            <a:pPr marL="492125">
              <a:lnSpc>
                <a:spcPct val="100000"/>
              </a:lnSpc>
              <a:spcBef>
                <a:spcPts val="105"/>
              </a:spcBef>
            </a:pPr>
            <a:r>
              <a:rPr dirty="0"/>
              <a:t>Izzivi</a:t>
            </a:r>
            <a:r>
              <a:rPr spc="-35" dirty="0"/>
              <a:t> </a:t>
            </a:r>
            <a:r>
              <a:rPr dirty="0"/>
              <a:t>pri</a:t>
            </a:r>
            <a:r>
              <a:rPr spc="-30" dirty="0"/>
              <a:t> </a:t>
            </a:r>
            <a:r>
              <a:rPr dirty="0"/>
              <a:t>katalogiziranju</a:t>
            </a:r>
            <a:r>
              <a:rPr spc="-75" dirty="0"/>
              <a:t> </a:t>
            </a:r>
            <a:r>
              <a:rPr dirty="0"/>
              <a:t>multidisciplinarnih</a:t>
            </a:r>
            <a:r>
              <a:rPr spc="-60" dirty="0"/>
              <a:t> </a:t>
            </a:r>
            <a:r>
              <a:rPr spc="-10" dirty="0"/>
              <a:t>metapodatkov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58976" y="2207768"/>
            <a:ext cx="1034859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95"/>
              </a:lnSpc>
              <a:spcBef>
                <a:spcPts val="105"/>
              </a:spcBef>
            </a:pPr>
            <a:r>
              <a:rPr sz="2000" b="1" spc="-10" dirty="0">
                <a:latin typeface="Calibri"/>
                <a:cs typeface="Calibri"/>
              </a:rPr>
              <a:t>Težava</a:t>
            </a:r>
            <a:r>
              <a:rPr sz="2000" spc="-1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469900" marR="76200" indent="-355600">
              <a:lnSpc>
                <a:spcPts val="2410"/>
              </a:lnSpc>
              <a:spcBef>
                <a:spcPts val="65"/>
              </a:spcBef>
              <a:buChar char="●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Novejše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verzije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GeoNetworkovih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osnovnih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metapodatkovnih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standardov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niso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interoperabilne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z </a:t>
            </a:r>
            <a:r>
              <a:rPr sz="2000" dirty="0">
                <a:latin typeface="Calibri"/>
                <a:cs typeface="Calibri"/>
              </a:rPr>
              <a:t>ekološkimi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/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biodiverzitetnimi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standardi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(EML,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EML-GBIF).</a:t>
            </a:r>
            <a:endParaRPr sz="2000">
              <a:latin typeface="Calibri"/>
              <a:cs typeface="Calibri"/>
            </a:endParaRPr>
          </a:p>
          <a:p>
            <a:pPr marL="469900" indent="-354965">
              <a:lnSpc>
                <a:spcPts val="2315"/>
              </a:lnSpc>
              <a:buChar char="●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GeoNetwork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podpiral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verziji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2.0,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sedaj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arhivirana</a:t>
            </a:r>
            <a:endParaRPr sz="2000">
              <a:latin typeface="Calibri"/>
              <a:cs typeface="Calibri"/>
            </a:endParaRPr>
          </a:p>
          <a:p>
            <a:pPr marL="469900" marR="5080" indent="-355600">
              <a:lnSpc>
                <a:spcPts val="2410"/>
              </a:lnSpc>
              <a:spcBef>
                <a:spcPts val="65"/>
              </a:spcBef>
              <a:buChar char="●"/>
              <a:tabLst>
                <a:tab pos="469900" algn="l"/>
              </a:tabLst>
            </a:pPr>
            <a:r>
              <a:rPr sz="2000" dirty="0">
                <a:latin typeface="Calibri"/>
                <a:cs typeface="Calibri"/>
              </a:rPr>
              <a:t>Ali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lahko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uporabimo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okoljski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metapodatkovni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standard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prilagodimo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našim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potrebam?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(npr </a:t>
            </a:r>
            <a:r>
              <a:rPr sz="2000" dirty="0">
                <a:latin typeface="Calibri"/>
                <a:cs typeface="Calibri"/>
              </a:rPr>
              <a:t>taksonomija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10" dirty="0">
                <a:latin typeface="Calibri"/>
                <a:cs typeface="Calibri"/>
              </a:rPr>
              <a:t> biologiji)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8976" y="4950078"/>
            <a:ext cx="1065276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Calibri"/>
                <a:cs typeface="Calibri"/>
              </a:rPr>
              <a:t>Zaradi</a:t>
            </a:r>
            <a:r>
              <a:rPr sz="2000" i="1" spc="-3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odprtokodnosti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in</a:t>
            </a:r>
            <a:r>
              <a:rPr sz="2000" i="1" spc="-3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širše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uporabe</a:t>
            </a:r>
            <a:r>
              <a:rPr sz="2000" i="1" spc="-6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tovrstnih</a:t>
            </a:r>
            <a:r>
              <a:rPr sz="2000" i="1" spc="-3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platform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na</a:t>
            </a:r>
            <a:r>
              <a:rPr sz="2000" i="1" spc="-2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različnih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raziskovalnih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področjih</a:t>
            </a:r>
            <a:r>
              <a:rPr sz="2000" i="1" spc="-45" dirty="0">
                <a:latin typeface="Calibri"/>
                <a:cs typeface="Calibri"/>
              </a:rPr>
              <a:t> </a:t>
            </a:r>
            <a:r>
              <a:rPr sz="2000" i="1" spc="-25" dirty="0">
                <a:latin typeface="Calibri"/>
                <a:cs typeface="Calibri"/>
              </a:rPr>
              <a:t>se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i="1" dirty="0">
                <a:latin typeface="Calibri"/>
                <a:cs typeface="Calibri"/>
              </a:rPr>
              <a:t>raziskovalci</a:t>
            </a:r>
            <a:r>
              <a:rPr sz="2000" i="1" spc="-2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nenehno</a:t>
            </a:r>
            <a:r>
              <a:rPr sz="2000" i="1" spc="-5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srečujejo</a:t>
            </a:r>
            <a:r>
              <a:rPr sz="2000" i="1" spc="-5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s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temi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vprašanji</a:t>
            </a:r>
            <a:r>
              <a:rPr sz="2000" i="1" spc="-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–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katero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platformo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uporabiti,</a:t>
            </a:r>
            <a:r>
              <a:rPr sz="2000" i="1" spc="-4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katere</a:t>
            </a:r>
            <a:r>
              <a:rPr sz="2000" i="1" spc="-3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standarde,</a:t>
            </a:r>
            <a:r>
              <a:rPr sz="2000" i="1" spc="-6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da</a:t>
            </a:r>
            <a:r>
              <a:rPr sz="2000" i="1" spc="-35" dirty="0">
                <a:latin typeface="Calibri"/>
                <a:cs typeface="Calibri"/>
              </a:rPr>
              <a:t> </a:t>
            </a:r>
            <a:r>
              <a:rPr sz="2000" i="1" spc="-20" dirty="0">
                <a:latin typeface="Calibri"/>
                <a:cs typeface="Calibri"/>
              </a:rPr>
              <a:t>bodo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i="1" dirty="0">
                <a:latin typeface="Calibri"/>
                <a:cs typeface="Calibri"/>
              </a:rPr>
              <a:t>lahko</a:t>
            </a:r>
            <a:r>
              <a:rPr sz="2000" i="1" spc="-4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zadovoljili</a:t>
            </a:r>
            <a:r>
              <a:rPr sz="2000" i="1" spc="-3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več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agregacijskih</a:t>
            </a:r>
            <a:r>
              <a:rPr sz="2000" i="1" spc="-5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katalogov</a:t>
            </a:r>
            <a:r>
              <a:rPr sz="2000" i="1" spc="-4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v</a:t>
            </a:r>
            <a:r>
              <a:rPr sz="2000" i="1" spc="-3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evropskem</a:t>
            </a:r>
            <a:r>
              <a:rPr sz="2000" i="1" spc="-5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ali</a:t>
            </a:r>
            <a:r>
              <a:rPr sz="2000" i="1" spc="-3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svetovnem</a:t>
            </a:r>
            <a:r>
              <a:rPr sz="2000" i="1" spc="-5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merilu.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8555" y="885444"/>
            <a:ext cx="8882380" cy="585470"/>
          </a:xfrm>
          <a:custGeom>
            <a:avLst/>
            <a:gdLst/>
            <a:ahLst/>
            <a:cxnLst/>
            <a:rect l="l" t="t" r="r" b="b"/>
            <a:pathLst>
              <a:path w="8882380" h="585469">
                <a:moveTo>
                  <a:pt x="8881872" y="0"/>
                </a:moveTo>
                <a:lnTo>
                  <a:pt x="0" y="0"/>
                </a:lnTo>
                <a:lnTo>
                  <a:pt x="0" y="585215"/>
                </a:lnTo>
                <a:lnTo>
                  <a:pt x="8881872" y="585215"/>
                </a:lnTo>
                <a:lnTo>
                  <a:pt x="8881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686" y="893190"/>
            <a:ext cx="39566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Kako</a:t>
            </a:r>
            <a:r>
              <a:rPr spc="-15" dirty="0"/>
              <a:t> </a:t>
            </a:r>
            <a:r>
              <a:rPr dirty="0"/>
              <a:t>rešiti</a:t>
            </a:r>
            <a:r>
              <a:rPr spc="-15" dirty="0"/>
              <a:t> </a:t>
            </a:r>
            <a:r>
              <a:rPr dirty="0"/>
              <a:t>ta </a:t>
            </a:r>
            <a:r>
              <a:rPr spc="-10" dirty="0"/>
              <a:t>problem?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18794" y="1594561"/>
            <a:ext cx="10800715" cy="4934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7665" indent="-354965">
              <a:lnSpc>
                <a:spcPts val="2285"/>
              </a:lnSpc>
              <a:buSzPct val="111111"/>
              <a:buFont typeface="Calibri"/>
              <a:buChar char="-"/>
              <a:tabLst>
                <a:tab pos="367665" algn="l"/>
              </a:tabLst>
            </a:pPr>
            <a:r>
              <a:rPr sz="1800" b="1" dirty="0">
                <a:latin typeface="Calibri"/>
                <a:cs typeface="Calibri"/>
              </a:rPr>
              <a:t>Migracija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na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drugo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platformo?</a:t>
            </a:r>
            <a:endParaRPr sz="1800">
              <a:latin typeface="Calibri"/>
              <a:cs typeface="Calibri"/>
            </a:endParaRPr>
          </a:p>
          <a:p>
            <a:pPr marL="367665">
              <a:lnSpc>
                <a:spcPts val="2140"/>
              </a:lnSpc>
            </a:pPr>
            <a:r>
              <a:rPr sz="1800" dirty="0">
                <a:latin typeface="Calibri"/>
                <a:cs typeface="Calibri"/>
              </a:rPr>
              <a:t>*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idealna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rešitev,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podvojitev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dela,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če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uvoz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podatkov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mogoč</a:t>
            </a:r>
            <a:endParaRPr sz="1800">
              <a:latin typeface="Calibri"/>
              <a:cs typeface="Calibri"/>
            </a:endParaRPr>
          </a:p>
          <a:p>
            <a:pPr marL="367665" indent="-342900">
              <a:lnSpc>
                <a:spcPct val="100000"/>
              </a:lnSpc>
              <a:spcBef>
                <a:spcPts val="2160"/>
              </a:spcBef>
              <a:buFont typeface="Calibri"/>
              <a:buChar char="-"/>
              <a:tabLst>
                <a:tab pos="367665" algn="l"/>
              </a:tabLst>
            </a:pPr>
            <a:r>
              <a:rPr sz="1800" b="1" dirty="0">
                <a:latin typeface="Calibri"/>
                <a:cs typeface="Calibri"/>
              </a:rPr>
              <a:t>Razširitev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GeoNetworka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prek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vtičnikov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za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podatkovne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sheme</a:t>
            </a:r>
            <a:endParaRPr sz="1800">
              <a:latin typeface="Calibri"/>
              <a:cs typeface="Calibri"/>
            </a:endParaRPr>
          </a:p>
          <a:p>
            <a:pPr marL="367665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latin typeface="Calibri"/>
                <a:cs typeface="Calibri"/>
              </a:rPr>
              <a:t>Prilagoditev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obstoječe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sheme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verzije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2.x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GeoNetwork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4.x</a:t>
            </a:r>
            <a:endParaRPr sz="1800">
              <a:latin typeface="Calibri"/>
              <a:cs typeface="Calibri"/>
            </a:endParaRPr>
          </a:p>
          <a:p>
            <a:pPr marL="824865" marR="5080" lvl="1" indent="121920">
              <a:lnSpc>
                <a:spcPct val="101099"/>
              </a:lnSpc>
              <a:spcBef>
                <a:spcPts val="2115"/>
              </a:spcBef>
              <a:buChar char="-"/>
              <a:tabLst>
                <a:tab pos="946785" algn="l"/>
              </a:tabLst>
            </a:pPr>
            <a:r>
              <a:rPr sz="1800" spc="-10" dirty="0">
                <a:latin typeface="Calibri"/>
                <a:cs typeface="Calibri"/>
              </a:rPr>
              <a:t>Kompleksna,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stara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programska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koda,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razvoj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platforme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večinoma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omejen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majhno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ekipo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glavnih </a:t>
            </a:r>
            <a:r>
              <a:rPr sz="1800" dirty="0">
                <a:latin typeface="Calibri"/>
                <a:cs typeface="Calibri"/>
              </a:rPr>
              <a:t>razvijalcev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platforme</a:t>
            </a:r>
            <a:endParaRPr sz="1800">
              <a:latin typeface="Calibri"/>
              <a:cs typeface="Calibri"/>
            </a:endParaRPr>
          </a:p>
          <a:p>
            <a:pPr marL="824865" marR="182245" lvl="1" indent="121920">
              <a:lnSpc>
                <a:spcPct val="100000"/>
              </a:lnSpc>
              <a:spcBef>
                <a:spcPts val="2140"/>
              </a:spcBef>
              <a:buChar char="-"/>
              <a:tabLst>
                <a:tab pos="946785" algn="l"/>
              </a:tabLst>
            </a:pPr>
            <a:r>
              <a:rPr sz="1800" dirty="0">
                <a:latin typeface="Calibri"/>
                <a:cs typeface="Calibri"/>
              </a:rPr>
              <a:t>Tudi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drugi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srečujejo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podobnimi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problemi,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javni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direktorij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vtičnike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arhiviran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posodablja. </a:t>
            </a:r>
            <a:r>
              <a:rPr sz="1800" dirty="0">
                <a:latin typeface="Calibri"/>
                <a:cs typeface="Calibri"/>
              </a:rPr>
              <a:t>Izven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glavne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ekipe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ni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bilo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nobene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iniciative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odprtokodnosti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metapodatkovnih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vtičnikov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https://github.com/NCEAS/eml/issues/312</a:t>
            </a:r>
            <a:endParaRPr sz="1800">
              <a:latin typeface="Calibri"/>
              <a:cs typeface="Calibri"/>
            </a:endParaRPr>
          </a:p>
          <a:p>
            <a:pPr marL="824865">
              <a:lnSpc>
                <a:spcPct val="100000"/>
              </a:lnSpc>
              <a:spcBef>
                <a:spcPts val="25"/>
              </a:spcBef>
            </a:pP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https://github.com/geonetwork/schema-plugins</a:t>
            </a:r>
            <a:endParaRPr sz="1800">
              <a:latin typeface="Calibri"/>
              <a:cs typeface="Calibri"/>
            </a:endParaRPr>
          </a:p>
          <a:p>
            <a:pPr marL="946785" lvl="1" indent="-121920">
              <a:lnSpc>
                <a:spcPct val="100000"/>
              </a:lnSpc>
              <a:spcBef>
                <a:spcPts val="2135"/>
              </a:spcBef>
              <a:buChar char="-"/>
              <a:tabLst>
                <a:tab pos="946785" algn="l"/>
              </a:tabLst>
            </a:pPr>
            <a:r>
              <a:rPr sz="1800" dirty="0">
                <a:latin typeface="Calibri"/>
                <a:cs typeface="Calibri"/>
              </a:rPr>
              <a:t>LifeWatch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ERIC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implementiral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EML-</a:t>
            </a:r>
            <a:r>
              <a:rPr sz="1800" dirty="0">
                <a:latin typeface="Calibri"/>
                <a:cs typeface="Calibri"/>
              </a:rPr>
              <a:t>GBIF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GeoNetwork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3.x.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razvoj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uporabili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zunanjega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izvajalca</a:t>
            </a:r>
            <a:endParaRPr sz="1800">
              <a:latin typeface="Calibri"/>
              <a:cs typeface="Calibri"/>
            </a:endParaRPr>
          </a:p>
          <a:p>
            <a:pPr marL="824865">
              <a:lnSpc>
                <a:spcPct val="100000"/>
              </a:lnSpc>
              <a:spcBef>
                <a:spcPts val="25"/>
              </a:spcBef>
            </a:pPr>
            <a:r>
              <a:rPr sz="1800" b="1" dirty="0">
                <a:latin typeface="Calibri"/>
                <a:cs typeface="Calibri"/>
              </a:rPr>
              <a:t>(možno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tudi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glavne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razvijalce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GN?)</a:t>
            </a:r>
            <a:endParaRPr sz="1800">
              <a:latin typeface="Calibri"/>
              <a:cs typeface="Calibri"/>
            </a:endParaRPr>
          </a:p>
          <a:p>
            <a:pPr marL="824865">
              <a:lnSpc>
                <a:spcPct val="100000"/>
              </a:lnSpc>
              <a:spcBef>
                <a:spcPts val="1900"/>
              </a:spcBef>
            </a:pPr>
            <a:r>
              <a:rPr sz="1800" dirty="0">
                <a:latin typeface="Calibri"/>
                <a:cs typeface="Calibri"/>
              </a:rPr>
              <a:t>V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dogovoru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smo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LifeWatch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ERIC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ICT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ekipo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glede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implementacije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rešitve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IZRK.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7609" rIns="0" bIns="0" rtlCol="0">
            <a:spAutoFit/>
          </a:bodyPr>
          <a:lstStyle/>
          <a:p>
            <a:pPr marL="747395">
              <a:lnSpc>
                <a:spcPct val="100000"/>
              </a:lnSpc>
              <a:spcBef>
                <a:spcPts val="105"/>
              </a:spcBef>
            </a:pPr>
            <a:r>
              <a:rPr dirty="0"/>
              <a:t>Kaj</a:t>
            </a:r>
            <a:r>
              <a:rPr spc="-25" dirty="0"/>
              <a:t> </a:t>
            </a:r>
            <a:r>
              <a:rPr dirty="0"/>
              <a:t>je</a:t>
            </a:r>
            <a:r>
              <a:rPr spc="-10" dirty="0"/>
              <a:t> </a:t>
            </a:r>
            <a:r>
              <a:rPr dirty="0"/>
              <a:t>naš</a:t>
            </a:r>
            <a:r>
              <a:rPr spc="-30" dirty="0"/>
              <a:t> </a:t>
            </a:r>
            <a:r>
              <a:rPr dirty="0"/>
              <a:t>cilj?</a:t>
            </a:r>
            <a:r>
              <a:rPr spc="-20" dirty="0"/>
              <a:t> </a:t>
            </a:r>
            <a:r>
              <a:rPr dirty="0"/>
              <a:t>Taksonomski</a:t>
            </a:r>
            <a:r>
              <a:rPr spc="-45" dirty="0"/>
              <a:t> </a:t>
            </a:r>
            <a:r>
              <a:rPr dirty="0"/>
              <a:t>opisi</a:t>
            </a:r>
            <a:r>
              <a:rPr spc="-5" dirty="0"/>
              <a:t> </a:t>
            </a:r>
            <a:r>
              <a:rPr dirty="0"/>
              <a:t>pri</a:t>
            </a:r>
            <a:r>
              <a:rPr spc="-20" dirty="0"/>
              <a:t> </a:t>
            </a:r>
            <a:r>
              <a:rPr spc="-10" dirty="0"/>
              <a:t>podatkih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558" y="1915667"/>
            <a:ext cx="4017084" cy="402632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917691" y="1586483"/>
            <a:ext cx="5489575" cy="5271770"/>
            <a:chOff x="5917691" y="1586483"/>
            <a:chExt cx="5489575" cy="52717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7691" y="1586483"/>
              <a:ext cx="4194048" cy="52715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80091" y="6054855"/>
              <a:ext cx="1526286" cy="8008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81615" y="5108448"/>
              <a:ext cx="1525524" cy="9433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7609" rIns="0" bIns="0" rtlCol="0">
            <a:spAutoFit/>
          </a:bodyPr>
          <a:lstStyle/>
          <a:p>
            <a:pPr marL="747395">
              <a:lnSpc>
                <a:spcPct val="100000"/>
              </a:lnSpc>
              <a:spcBef>
                <a:spcPts val="105"/>
              </a:spcBef>
            </a:pPr>
            <a:r>
              <a:rPr dirty="0"/>
              <a:t>Naš </a:t>
            </a:r>
            <a:r>
              <a:rPr spc="-10" dirty="0"/>
              <a:t>uspeh?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6498" y="2244598"/>
            <a:ext cx="10231120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8630" marR="5080" indent="-392430">
              <a:lnSpc>
                <a:spcPct val="100000"/>
              </a:lnSpc>
              <a:spcBef>
                <a:spcPts val="105"/>
              </a:spcBef>
              <a:buFont typeface="Segoe UI Symbol"/>
              <a:buChar char="➢"/>
              <a:tabLst>
                <a:tab pos="469900" algn="l"/>
              </a:tabLst>
            </a:pPr>
            <a:r>
              <a:rPr sz="2600" dirty="0">
                <a:latin typeface="Calibri"/>
                <a:cs typeface="Calibri"/>
              </a:rPr>
              <a:t>Zahteven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multidiscplinarni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portal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relativno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kratkem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času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vzpostavljen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z 	</a:t>
            </a:r>
            <a:r>
              <a:rPr sz="2600" dirty="0">
                <a:latin typeface="Calibri"/>
                <a:cs typeface="Calibri"/>
              </a:rPr>
              <a:t>veliko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vsebinami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(2-</a:t>
            </a:r>
            <a:r>
              <a:rPr sz="2600" dirty="0">
                <a:latin typeface="Calibri"/>
                <a:cs typeface="Calibri"/>
              </a:rPr>
              <a:t>3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leta)</a:t>
            </a:r>
            <a:endParaRPr sz="2600">
              <a:latin typeface="Calibri"/>
              <a:cs typeface="Calibri"/>
            </a:endParaRPr>
          </a:p>
          <a:p>
            <a:pPr marL="468630" indent="-392430">
              <a:lnSpc>
                <a:spcPct val="100000"/>
              </a:lnSpc>
              <a:spcBef>
                <a:spcPts val="3120"/>
              </a:spcBef>
              <a:buFont typeface="Segoe UI Symbol"/>
              <a:buChar char="➢"/>
              <a:tabLst>
                <a:tab pos="468630" algn="l"/>
              </a:tabLst>
            </a:pPr>
            <a:r>
              <a:rPr sz="2600" dirty="0">
                <a:latin typeface="Calibri"/>
                <a:cs typeface="Calibri"/>
              </a:rPr>
              <a:t>Nekaj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dodatnega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programerskega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razvoja</a:t>
            </a:r>
            <a:endParaRPr sz="2600">
              <a:latin typeface="Calibri"/>
              <a:cs typeface="Calibri"/>
            </a:endParaRPr>
          </a:p>
          <a:p>
            <a:pPr marL="468630" indent="-392430">
              <a:lnSpc>
                <a:spcPct val="100000"/>
              </a:lnSpc>
              <a:spcBef>
                <a:spcPts val="3125"/>
              </a:spcBef>
              <a:buFont typeface="Segoe UI Symbol"/>
              <a:buChar char="➢"/>
              <a:tabLst>
                <a:tab pos="468630" algn="l"/>
              </a:tabLst>
            </a:pPr>
            <a:r>
              <a:rPr sz="2600" dirty="0">
                <a:latin typeface="Calibri"/>
                <a:cs typeface="Calibri"/>
              </a:rPr>
              <a:t>Majhna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ekipa: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x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geografa,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1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računalničar,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1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biolog,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1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geolog</a:t>
            </a:r>
            <a:endParaRPr sz="2600">
              <a:latin typeface="Calibri"/>
              <a:cs typeface="Calibri"/>
            </a:endParaRPr>
          </a:p>
          <a:p>
            <a:pPr marL="468630" indent="-392430">
              <a:lnSpc>
                <a:spcPct val="100000"/>
              </a:lnSpc>
              <a:spcBef>
                <a:spcPts val="3120"/>
              </a:spcBef>
              <a:buFont typeface="Segoe UI Symbol"/>
              <a:buChar char="➢"/>
              <a:tabLst>
                <a:tab pos="468630" algn="l"/>
              </a:tabLst>
            </a:pPr>
            <a:r>
              <a:rPr sz="2600" dirty="0">
                <a:latin typeface="Calibri"/>
                <a:cs typeface="Calibri"/>
              </a:rPr>
              <a:t>Veliko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navdušenja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;)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20"/>
              </a:spcBef>
            </a:pPr>
            <a:r>
              <a:rPr sz="2600" dirty="0">
                <a:latin typeface="Calibri"/>
                <a:cs typeface="Calibri"/>
              </a:rPr>
              <a:t>Delo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nadaljuje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-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pripravi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imamo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KRASoslovno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bazo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podatkov…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4283" y="2275331"/>
            <a:ext cx="4864608" cy="3626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37856" y="6121095"/>
            <a:ext cx="40036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https://envri.eu/research-infrastructures/#1571656097350-b9cb7033-</a:t>
            </a:r>
            <a:r>
              <a:rPr sz="10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54e7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590" y="1651761"/>
            <a:ext cx="10247630" cy="38442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800" dirty="0">
                <a:latin typeface="Calibri"/>
                <a:cs typeface="Calibri"/>
              </a:rPr>
              <a:t>Okoljske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raziskovalne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infrastrukture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zagotavljajo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visoko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kakovostne,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odprte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in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situ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FAIR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različnih </a:t>
            </a:r>
            <a:r>
              <a:rPr sz="1800" dirty="0">
                <a:latin typeface="Calibri"/>
                <a:cs typeface="Calibri"/>
              </a:rPr>
              <a:t>komponent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štirih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domen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zemeljskega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sistema:</a:t>
            </a:r>
            <a:endParaRPr sz="1800">
              <a:latin typeface="Calibri"/>
              <a:cs typeface="Calibri"/>
            </a:endParaRPr>
          </a:p>
          <a:p>
            <a:pPr marL="112395">
              <a:lnSpc>
                <a:spcPct val="100000"/>
              </a:lnSpc>
              <a:spcBef>
                <a:spcPts val="625"/>
              </a:spcBef>
            </a:pPr>
            <a:r>
              <a:rPr sz="1800" b="1" spc="-10" dirty="0">
                <a:latin typeface="Calibri"/>
                <a:cs typeface="Calibri"/>
              </a:rPr>
              <a:t>Atmosfera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112395" marR="446278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Cilj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raziskovalnih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infrastruktur,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ki</a:t>
            </a:r>
            <a:r>
              <a:rPr sz="1500" spc="-10" dirty="0">
                <a:latin typeface="Calibri"/>
                <a:cs typeface="Calibri"/>
              </a:rPr>
              <a:t> preučujejo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zrak,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je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opredeliti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procese,</a:t>
            </a:r>
            <a:r>
              <a:rPr sz="1500" spc="-25" dirty="0">
                <a:latin typeface="Calibri"/>
                <a:cs typeface="Calibri"/>
              </a:rPr>
              <a:t> ki </a:t>
            </a:r>
            <a:r>
              <a:rPr sz="1500" dirty="0">
                <a:latin typeface="Calibri"/>
                <a:cs typeface="Calibri"/>
              </a:rPr>
              <a:t>vplivajo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na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sestavo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zemeljske atmosfere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–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od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spodnje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troposfere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do</a:t>
            </a:r>
            <a:endParaRPr sz="1500">
              <a:latin typeface="Calibri"/>
              <a:cs typeface="Calibri"/>
            </a:endParaRPr>
          </a:p>
          <a:p>
            <a:pPr marL="112395">
              <a:lnSpc>
                <a:spcPct val="100000"/>
              </a:lnSpc>
              <a:spcBef>
                <a:spcPts val="15"/>
              </a:spcBef>
            </a:pPr>
            <a:r>
              <a:rPr sz="1500" spc="-10" dirty="0">
                <a:latin typeface="Calibri"/>
                <a:cs typeface="Calibri"/>
              </a:rPr>
              <a:t>magnetosfere.</a:t>
            </a:r>
            <a:endParaRPr sz="1500">
              <a:latin typeface="Calibri"/>
              <a:cs typeface="Calibri"/>
            </a:endParaRPr>
          </a:p>
          <a:p>
            <a:pPr marL="112395">
              <a:lnSpc>
                <a:spcPct val="100000"/>
              </a:lnSpc>
              <a:spcBef>
                <a:spcPts val="1185"/>
              </a:spcBef>
            </a:pPr>
            <a:r>
              <a:rPr sz="1800" b="1" spc="-10" dirty="0">
                <a:latin typeface="Calibri"/>
                <a:cs typeface="Calibri"/>
              </a:rPr>
              <a:t>Ekosistem/Biosfera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112395" marR="4183379">
              <a:lnSpc>
                <a:spcPct val="100000"/>
              </a:lnSpc>
              <a:spcBef>
                <a:spcPts val="5"/>
              </a:spcBef>
            </a:pPr>
            <a:r>
              <a:rPr sz="1500" dirty="0">
                <a:latin typeface="Calibri"/>
                <a:cs typeface="Calibri"/>
              </a:rPr>
              <a:t>Raziskovalne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infrastrukture,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ki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preučujejo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življenje na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zemlji, se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osredotočajo </a:t>
            </a:r>
            <a:r>
              <a:rPr sz="1500" dirty="0">
                <a:latin typeface="Calibri"/>
                <a:cs typeface="Calibri"/>
              </a:rPr>
              <a:t>na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ekosisteme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interakcije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med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biološkimi,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fizikalnimi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kemičnimi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procesi,</a:t>
            </a:r>
            <a:endParaRPr sz="1500">
              <a:latin typeface="Calibri"/>
              <a:cs typeface="Calibri"/>
            </a:endParaRPr>
          </a:p>
          <a:p>
            <a:pPr marL="112395">
              <a:lnSpc>
                <a:spcPct val="100000"/>
              </a:lnSpc>
              <a:spcBef>
                <a:spcPts val="10"/>
              </a:spcBef>
            </a:pPr>
            <a:r>
              <a:rPr sz="1500" dirty="0">
                <a:latin typeface="Calibri"/>
                <a:cs typeface="Calibri"/>
              </a:rPr>
              <a:t>ki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vplivajo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na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njihovo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sposobnost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preživetja.</a:t>
            </a:r>
            <a:endParaRPr sz="1500">
              <a:latin typeface="Calibri"/>
              <a:cs typeface="Calibri"/>
            </a:endParaRPr>
          </a:p>
          <a:p>
            <a:pPr marL="112395">
              <a:lnSpc>
                <a:spcPct val="100000"/>
              </a:lnSpc>
              <a:spcBef>
                <a:spcPts val="1190"/>
              </a:spcBef>
            </a:pPr>
            <a:r>
              <a:rPr sz="1800" b="1" spc="-10" dirty="0">
                <a:latin typeface="Calibri"/>
                <a:cs typeface="Calibri"/>
              </a:rPr>
              <a:t>Hidrosfera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112395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Številne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naše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raziskovalne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infrastrukture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delujejo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vodi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na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vodi,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ne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glede</a:t>
            </a:r>
            <a:r>
              <a:rPr sz="1500" spc="-25" dirty="0">
                <a:latin typeface="Calibri"/>
                <a:cs typeface="Calibri"/>
              </a:rPr>
              <a:t> na</a:t>
            </a:r>
            <a:endParaRPr sz="1500">
              <a:latin typeface="Calibri"/>
              <a:cs typeface="Calibri"/>
            </a:endParaRPr>
          </a:p>
          <a:p>
            <a:pPr marL="112395" marR="4168140">
              <a:lnSpc>
                <a:spcPts val="1810"/>
              </a:lnSpc>
              <a:spcBef>
                <a:spcPts val="55"/>
              </a:spcBef>
            </a:pPr>
            <a:r>
              <a:rPr sz="1500" dirty="0">
                <a:latin typeface="Calibri"/>
                <a:cs typeface="Calibri"/>
              </a:rPr>
              <a:t>to,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ali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gre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za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morsko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vodo,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ki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preučuje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od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morskega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dna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do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površja,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sladko </a:t>
            </a:r>
            <a:r>
              <a:rPr sz="1500" dirty="0">
                <a:latin typeface="Calibri"/>
                <a:cs typeface="Calibri"/>
              </a:rPr>
              <a:t>vodo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rekah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jezerih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ali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vodo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trdni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obliki,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imenovano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kriosfera.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564" y="5621223"/>
            <a:ext cx="6120130" cy="987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Trdna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Zemlja: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Obstajajo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raziskovalne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infrastrukture,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ki </a:t>
            </a:r>
            <a:r>
              <a:rPr sz="1500" spc="-10" dirty="0">
                <a:latin typeface="Calibri"/>
                <a:cs typeface="Calibri"/>
              </a:rPr>
              <a:t>preučujejo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našo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zemljo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–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od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najgloblje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notranjosti,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kjer</a:t>
            </a:r>
            <a:r>
              <a:rPr sz="1500" spc="-10" dirty="0">
                <a:latin typeface="Calibri"/>
                <a:cs typeface="Calibri"/>
              </a:rPr>
              <a:t> raziskujejo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notranjo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strukturo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dinamiko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planete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Zemlje,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do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500" dirty="0">
                <a:latin typeface="Calibri"/>
                <a:cs typeface="Calibri"/>
              </a:rPr>
              <a:t>kmetijskih,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mestnih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ali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neokrnjenih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zemljišč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na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zemeljskem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površju.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3568" y="958596"/>
            <a:ext cx="10598150" cy="434340"/>
          </a:xfrm>
          <a:custGeom>
            <a:avLst/>
            <a:gdLst/>
            <a:ahLst/>
            <a:cxnLst/>
            <a:rect l="l" t="t" r="r" b="b"/>
            <a:pathLst>
              <a:path w="10598150" h="434340">
                <a:moveTo>
                  <a:pt x="10597896" y="0"/>
                </a:moveTo>
                <a:lnTo>
                  <a:pt x="0" y="0"/>
                </a:lnTo>
                <a:lnTo>
                  <a:pt x="0" y="434339"/>
                </a:lnTo>
                <a:lnTo>
                  <a:pt x="10597896" y="434339"/>
                </a:lnTo>
                <a:lnTo>
                  <a:pt x="1059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2917" y="972439"/>
            <a:ext cx="9624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21860" algn="l"/>
              </a:tabLst>
            </a:pPr>
            <a:r>
              <a:rPr sz="2400" dirty="0"/>
              <a:t>Okoljske</a:t>
            </a:r>
            <a:r>
              <a:rPr sz="2400" spc="-80" dirty="0"/>
              <a:t> </a:t>
            </a:r>
            <a:r>
              <a:rPr sz="2400" spc="-10" dirty="0"/>
              <a:t>raziskovalne</a:t>
            </a:r>
            <a:r>
              <a:rPr sz="2400" spc="-80" dirty="0"/>
              <a:t> </a:t>
            </a:r>
            <a:r>
              <a:rPr sz="2400" spc="-10" dirty="0"/>
              <a:t>infrastrukture</a:t>
            </a:r>
            <a:r>
              <a:rPr sz="2400" dirty="0"/>
              <a:t>	-</a:t>
            </a:r>
            <a:r>
              <a:rPr sz="2400" spc="-35" dirty="0"/>
              <a:t> </a:t>
            </a:r>
            <a:r>
              <a:rPr sz="2400" dirty="0"/>
              <a:t>definiranje,</a:t>
            </a:r>
            <a:r>
              <a:rPr sz="2400" spc="-20" dirty="0"/>
              <a:t> </a:t>
            </a:r>
            <a:r>
              <a:rPr sz="2400" dirty="0"/>
              <a:t>pomen</a:t>
            </a:r>
            <a:r>
              <a:rPr sz="2400" spc="-50" dirty="0"/>
              <a:t> </a:t>
            </a:r>
            <a:r>
              <a:rPr sz="2400" dirty="0"/>
              <a:t>za</a:t>
            </a:r>
            <a:r>
              <a:rPr sz="2400" spc="-35" dirty="0"/>
              <a:t> </a:t>
            </a:r>
            <a:r>
              <a:rPr sz="2400" dirty="0"/>
              <a:t>razvoj</a:t>
            </a:r>
            <a:r>
              <a:rPr sz="2400" spc="-60" dirty="0"/>
              <a:t> </a:t>
            </a:r>
            <a:r>
              <a:rPr sz="2400" spc="-10" dirty="0"/>
              <a:t>znanosti</a:t>
            </a:r>
            <a:endParaRPr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5" y="707136"/>
            <a:ext cx="7808976" cy="53400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84090" y="6229603"/>
            <a:ext cx="51714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Zahvale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tudi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vsem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sodelavcem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Inštituta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za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raziskovanje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krasa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ZRC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SAZU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6341" y="121620"/>
            <a:ext cx="6745658" cy="50630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051" y="5237988"/>
            <a:ext cx="10009632" cy="11140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636" y="705612"/>
            <a:ext cx="2468880" cy="7132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1205" y="1651203"/>
            <a:ext cx="2265680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333E50"/>
                </a:solidFill>
                <a:latin typeface="Calibri"/>
                <a:cs typeface="Calibri"/>
              </a:rPr>
              <a:t>Centralna</a:t>
            </a:r>
            <a:r>
              <a:rPr sz="800" b="1" spc="-2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33E50"/>
                </a:solidFill>
                <a:latin typeface="Calibri"/>
                <a:cs typeface="Calibri"/>
              </a:rPr>
              <a:t>tehniška knjižnica</a:t>
            </a:r>
            <a:r>
              <a:rPr sz="800" b="1" spc="-2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33E50"/>
                </a:solidFill>
                <a:latin typeface="Calibri"/>
                <a:cs typeface="Calibri"/>
              </a:rPr>
              <a:t>Univerze</a:t>
            </a:r>
            <a:r>
              <a:rPr sz="800" b="1" spc="-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33E50"/>
                </a:solidFill>
                <a:latin typeface="Calibri"/>
                <a:cs typeface="Calibri"/>
              </a:rPr>
              <a:t>v</a:t>
            </a:r>
            <a:r>
              <a:rPr sz="800" b="1" spc="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33E50"/>
                </a:solidFill>
                <a:latin typeface="Calibri"/>
                <a:cs typeface="Calibri"/>
              </a:rPr>
              <a:t>Ljubljani</a:t>
            </a:r>
            <a:r>
              <a:rPr sz="800" b="1" spc="50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i="1" spc="-10" dirty="0">
                <a:solidFill>
                  <a:srgbClr val="333E50"/>
                </a:solidFill>
                <a:latin typeface="Calibri"/>
                <a:cs typeface="Calibri"/>
              </a:rPr>
              <a:t>Central</a:t>
            </a:r>
            <a:r>
              <a:rPr sz="800" b="1" i="1" spc="-3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i="1" spc="-10" dirty="0">
                <a:solidFill>
                  <a:srgbClr val="333E50"/>
                </a:solidFill>
                <a:latin typeface="Calibri"/>
                <a:cs typeface="Calibri"/>
              </a:rPr>
              <a:t>Technical</a:t>
            </a:r>
            <a:r>
              <a:rPr sz="800" b="1" i="1" spc="-4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i="1" spc="-10" dirty="0">
                <a:solidFill>
                  <a:srgbClr val="333E50"/>
                </a:solidFill>
                <a:latin typeface="Calibri"/>
                <a:cs typeface="Calibri"/>
              </a:rPr>
              <a:t>Library</a:t>
            </a:r>
            <a:r>
              <a:rPr sz="800" b="1" i="1" spc="-3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i="1" dirty="0">
                <a:solidFill>
                  <a:srgbClr val="333E50"/>
                </a:solidFill>
                <a:latin typeface="Calibri"/>
                <a:cs typeface="Calibri"/>
              </a:rPr>
              <a:t>at</a:t>
            </a:r>
            <a:r>
              <a:rPr sz="800" b="1" i="1" spc="-1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i="1" dirty="0">
                <a:solidFill>
                  <a:srgbClr val="333E50"/>
                </a:solidFill>
                <a:latin typeface="Calibri"/>
                <a:cs typeface="Calibri"/>
              </a:rPr>
              <a:t>the</a:t>
            </a:r>
            <a:r>
              <a:rPr sz="800" b="1" i="1" spc="-2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i="1" spc="-10" dirty="0">
                <a:solidFill>
                  <a:srgbClr val="333E50"/>
                </a:solidFill>
                <a:latin typeface="Calibri"/>
                <a:cs typeface="Calibri"/>
              </a:rPr>
              <a:t>University</a:t>
            </a:r>
            <a:r>
              <a:rPr sz="800" b="1" i="1" spc="-1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i="1" dirty="0">
                <a:solidFill>
                  <a:srgbClr val="333E50"/>
                </a:solidFill>
                <a:latin typeface="Calibri"/>
                <a:cs typeface="Calibri"/>
              </a:rPr>
              <a:t>of</a:t>
            </a:r>
            <a:r>
              <a:rPr sz="800" b="1" i="1" spc="-1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b="1" i="1" spc="-10" dirty="0">
                <a:solidFill>
                  <a:srgbClr val="333E50"/>
                </a:solidFill>
                <a:latin typeface="Calibri"/>
                <a:cs typeface="Calibri"/>
              </a:rPr>
              <a:t>Ljubljana</a:t>
            </a:r>
            <a:r>
              <a:rPr sz="800" b="1" i="1" spc="50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333E50"/>
                </a:solidFill>
                <a:latin typeface="Calibri"/>
                <a:cs typeface="Calibri"/>
              </a:rPr>
              <a:t>Trg</a:t>
            </a:r>
            <a:r>
              <a:rPr sz="800" spc="-2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333E50"/>
                </a:solidFill>
                <a:latin typeface="Calibri"/>
                <a:cs typeface="Calibri"/>
              </a:rPr>
              <a:t>republike</a:t>
            </a:r>
            <a:r>
              <a:rPr sz="800" spc="-5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333E50"/>
                </a:solidFill>
                <a:latin typeface="Calibri"/>
                <a:cs typeface="Calibri"/>
              </a:rPr>
              <a:t>3,</a:t>
            </a:r>
            <a:r>
              <a:rPr sz="800" spc="-1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333E50"/>
                </a:solidFill>
                <a:latin typeface="Calibri"/>
                <a:cs typeface="Calibri"/>
              </a:rPr>
              <a:t>SI-</a:t>
            </a:r>
            <a:r>
              <a:rPr sz="800" dirty="0">
                <a:solidFill>
                  <a:srgbClr val="333E50"/>
                </a:solidFill>
                <a:latin typeface="Calibri"/>
                <a:cs typeface="Calibri"/>
              </a:rPr>
              <a:t>1000</a:t>
            </a:r>
            <a:r>
              <a:rPr sz="800" spc="-10" dirty="0">
                <a:solidFill>
                  <a:srgbClr val="333E50"/>
                </a:solidFill>
                <a:latin typeface="Calibri"/>
                <a:cs typeface="Calibri"/>
              </a:rPr>
              <a:t> Ljubljana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35"/>
              </a:lnSpc>
            </a:pPr>
            <a:r>
              <a:rPr sz="800" spc="-10" dirty="0">
                <a:solidFill>
                  <a:srgbClr val="333E50"/>
                </a:solidFill>
                <a:latin typeface="Calibri"/>
                <a:cs typeface="Calibri"/>
              </a:rPr>
              <a:t>Slovenija</a:t>
            </a:r>
            <a:r>
              <a:rPr sz="800" spc="-4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333E50"/>
                </a:solidFill>
                <a:latin typeface="Calibri"/>
                <a:cs typeface="Calibri"/>
              </a:rPr>
              <a:t>/</a:t>
            </a:r>
            <a:r>
              <a:rPr sz="800" spc="-1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800" i="1" spc="-10" dirty="0">
                <a:solidFill>
                  <a:srgbClr val="333E50"/>
                </a:solidFill>
                <a:latin typeface="Calibri"/>
                <a:cs typeface="Calibri"/>
              </a:rPr>
              <a:t>Slovenia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91105" y="3420236"/>
            <a:ext cx="2950845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magdalena.aljancic@zrc-sazu.si</a:t>
            </a:r>
            <a:r>
              <a:rPr sz="1800" spc="-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zan@krejzi.si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91105" y="2640329"/>
            <a:ext cx="970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Hvala!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888491"/>
            <a:ext cx="10598150" cy="434340"/>
          </a:xfrm>
          <a:custGeom>
            <a:avLst/>
            <a:gdLst/>
            <a:ahLst/>
            <a:cxnLst/>
            <a:rect l="l" t="t" r="r" b="b"/>
            <a:pathLst>
              <a:path w="10598150" h="434340">
                <a:moveTo>
                  <a:pt x="10597896" y="0"/>
                </a:moveTo>
                <a:lnTo>
                  <a:pt x="0" y="0"/>
                </a:lnTo>
                <a:lnTo>
                  <a:pt x="0" y="434339"/>
                </a:lnTo>
                <a:lnTo>
                  <a:pt x="10597896" y="434339"/>
                </a:lnTo>
                <a:lnTo>
                  <a:pt x="1059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5695" y="6590486"/>
            <a:ext cx="27940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https://www.envriplus.eu/research-infrastructures/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26352" y="1908048"/>
            <a:ext cx="5194300" cy="4070985"/>
            <a:chOff x="6626352" y="1908048"/>
            <a:chExt cx="5194300" cy="40709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2" y="1908048"/>
              <a:ext cx="5193792" cy="40706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375142" y="3199638"/>
              <a:ext cx="1609725" cy="1659889"/>
            </a:xfrm>
            <a:custGeom>
              <a:avLst/>
              <a:gdLst/>
              <a:ahLst/>
              <a:cxnLst/>
              <a:rect l="l" t="t" r="r" b="b"/>
              <a:pathLst>
                <a:path w="1609725" h="1659889">
                  <a:moveTo>
                    <a:pt x="0" y="829818"/>
                  </a:moveTo>
                  <a:lnTo>
                    <a:pt x="1366" y="781055"/>
                  </a:lnTo>
                  <a:lnTo>
                    <a:pt x="5414" y="733034"/>
                  </a:lnTo>
                  <a:lnTo>
                    <a:pt x="12068" y="685835"/>
                  </a:lnTo>
                  <a:lnTo>
                    <a:pt x="21253" y="639533"/>
                  </a:lnTo>
                  <a:lnTo>
                    <a:pt x="32894" y="594207"/>
                  </a:lnTo>
                  <a:lnTo>
                    <a:pt x="46915" y="549935"/>
                  </a:lnTo>
                  <a:lnTo>
                    <a:pt x="63240" y="506795"/>
                  </a:lnTo>
                  <a:lnTo>
                    <a:pt x="81793" y="464864"/>
                  </a:lnTo>
                  <a:lnTo>
                    <a:pt x="102501" y="424220"/>
                  </a:lnTo>
                  <a:lnTo>
                    <a:pt x="125286" y="384941"/>
                  </a:lnTo>
                  <a:lnTo>
                    <a:pt x="150073" y="347105"/>
                  </a:lnTo>
                  <a:lnTo>
                    <a:pt x="176788" y="310789"/>
                  </a:lnTo>
                  <a:lnTo>
                    <a:pt x="205354" y="276071"/>
                  </a:lnTo>
                  <a:lnTo>
                    <a:pt x="235696" y="243030"/>
                  </a:lnTo>
                  <a:lnTo>
                    <a:pt x="267738" y="211742"/>
                  </a:lnTo>
                  <a:lnTo>
                    <a:pt x="301405" y="182286"/>
                  </a:lnTo>
                  <a:lnTo>
                    <a:pt x="336621" y="154740"/>
                  </a:lnTo>
                  <a:lnTo>
                    <a:pt x="373312" y="129181"/>
                  </a:lnTo>
                  <a:lnTo>
                    <a:pt x="411401" y="105686"/>
                  </a:lnTo>
                  <a:lnTo>
                    <a:pt x="450812" y="84335"/>
                  </a:lnTo>
                  <a:lnTo>
                    <a:pt x="491472" y="65204"/>
                  </a:lnTo>
                  <a:lnTo>
                    <a:pt x="533303" y="48372"/>
                  </a:lnTo>
                  <a:lnTo>
                    <a:pt x="576230" y="33915"/>
                  </a:lnTo>
                  <a:lnTo>
                    <a:pt x="620179" y="21913"/>
                  </a:lnTo>
                  <a:lnTo>
                    <a:pt x="665072" y="12443"/>
                  </a:lnTo>
                  <a:lnTo>
                    <a:pt x="710836" y="5582"/>
                  </a:lnTo>
                  <a:lnTo>
                    <a:pt x="757394" y="1408"/>
                  </a:lnTo>
                  <a:lnTo>
                    <a:pt x="804672" y="0"/>
                  </a:lnTo>
                  <a:lnTo>
                    <a:pt x="851949" y="1408"/>
                  </a:lnTo>
                  <a:lnTo>
                    <a:pt x="898507" y="5582"/>
                  </a:lnTo>
                  <a:lnTo>
                    <a:pt x="944271" y="12443"/>
                  </a:lnTo>
                  <a:lnTo>
                    <a:pt x="989164" y="21913"/>
                  </a:lnTo>
                  <a:lnTo>
                    <a:pt x="1033113" y="33915"/>
                  </a:lnTo>
                  <a:lnTo>
                    <a:pt x="1076040" y="48372"/>
                  </a:lnTo>
                  <a:lnTo>
                    <a:pt x="1117871" y="65204"/>
                  </a:lnTo>
                  <a:lnTo>
                    <a:pt x="1158531" y="84335"/>
                  </a:lnTo>
                  <a:lnTo>
                    <a:pt x="1197942" y="105686"/>
                  </a:lnTo>
                  <a:lnTo>
                    <a:pt x="1236031" y="129181"/>
                  </a:lnTo>
                  <a:lnTo>
                    <a:pt x="1272722" y="154740"/>
                  </a:lnTo>
                  <a:lnTo>
                    <a:pt x="1307938" y="182286"/>
                  </a:lnTo>
                  <a:lnTo>
                    <a:pt x="1341605" y="211742"/>
                  </a:lnTo>
                  <a:lnTo>
                    <a:pt x="1373647" y="243030"/>
                  </a:lnTo>
                  <a:lnTo>
                    <a:pt x="1403989" y="276071"/>
                  </a:lnTo>
                  <a:lnTo>
                    <a:pt x="1432555" y="310789"/>
                  </a:lnTo>
                  <a:lnTo>
                    <a:pt x="1459270" y="347105"/>
                  </a:lnTo>
                  <a:lnTo>
                    <a:pt x="1484057" y="384941"/>
                  </a:lnTo>
                  <a:lnTo>
                    <a:pt x="1506842" y="424220"/>
                  </a:lnTo>
                  <a:lnTo>
                    <a:pt x="1527550" y="464864"/>
                  </a:lnTo>
                  <a:lnTo>
                    <a:pt x="1546103" y="506795"/>
                  </a:lnTo>
                  <a:lnTo>
                    <a:pt x="1562428" y="549935"/>
                  </a:lnTo>
                  <a:lnTo>
                    <a:pt x="1576449" y="594207"/>
                  </a:lnTo>
                  <a:lnTo>
                    <a:pt x="1588090" y="639533"/>
                  </a:lnTo>
                  <a:lnTo>
                    <a:pt x="1597275" y="685835"/>
                  </a:lnTo>
                  <a:lnTo>
                    <a:pt x="1603929" y="733034"/>
                  </a:lnTo>
                  <a:lnTo>
                    <a:pt x="1607977" y="781055"/>
                  </a:lnTo>
                  <a:lnTo>
                    <a:pt x="1609343" y="829818"/>
                  </a:lnTo>
                  <a:lnTo>
                    <a:pt x="1607977" y="878580"/>
                  </a:lnTo>
                  <a:lnTo>
                    <a:pt x="1603929" y="926601"/>
                  </a:lnTo>
                  <a:lnTo>
                    <a:pt x="1597275" y="973800"/>
                  </a:lnTo>
                  <a:lnTo>
                    <a:pt x="1588090" y="1020102"/>
                  </a:lnTo>
                  <a:lnTo>
                    <a:pt x="1576449" y="1065428"/>
                  </a:lnTo>
                  <a:lnTo>
                    <a:pt x="1562428" y="1109700"/>
                  </a:lnTo>
                  <a:lnTo>
                    <a:pt x="1546103" y="1152840"/>
                  </a:lnTo>
                  <a:lnTo>
                    <a:pt x="1527550" y="1194771"/>
                  </a:lnTo>
                  <a:lnTo>
                    <a:pt x="1506842" y="1235415"/>
                  </a:lnTo>
                  <a:lnTo>
                    <a:pt x="1484057" y="1274694"/>
                  </a:lnTo>
                  <a:lnTo>
                    <a:pt x="1459270" y="1312530"/>
                  </a:lnTo>
                  <a:lnTo>
                    <a:pt x="1432555" y="1348846"/>
                  </a:lnTo>
                  <a:lnTo>
                    <a:pt x="1403989" y="1383564"/>
                  </a:lnTo>
                  <a:lnTo>
                    <a:pt x="1373647" y="1416605"/>
                  </a:lnTo>
                  <a:lnTo>
                    <a:pt x="1341605" y="1447893"/>
                  </a:lnTo>
                  <a:lnTo>
                    <a:pt x="1307938" y="1477349"/>
                  </a:lnTo>
                  <a:lnTo>
                    <a:pt x="1272722" y="1504895"/>
                  </a:lnTo>
                  <a:lnTo>
                    <a:pt x="1236031" y="1530454"/>
                  </a:lnTo>
                  <a:lnTo>
                    <a:pt x="1197942" y="1553949"/>
                  </a:lnTo>
                  <a:lnTo>
                    <a:pt x="1158531" y="1575300"/>
                  </a:lnTo>
                  <a:lnTo>
                    <a:pt x="1117871" y="1594431"/>
                  </a:lnTo>
                  <a:lnTo>
                    <a:pt x="1076040" y="1611263"/>
                  </a:lnTo>
                  <a:lnTo>
                    <a:pt x="1033113" y="1625720"/>
                  </a:lnTo>
                  <a:lnTo>
                    <a:pt x="989164" y="1637722"/>
                  </a:lnTo>
                  <a:lnTo>
                    <a:pt x="944271" y="1647192"/>
                  </a:lnTo>
                  <a:lnTo>
                    <a:pt x="898507" y="1654053"/>
                  </a:lnTo>
                  <a:lnTo>
                    <a:pt x="851949" y="1658227"/>
                  </a:lnTo>
                  <a:lnTo>
                    <a:pt x="804672" y="1659636"/>
                  </a:lnTo>
                  <a:lnTo>
                    <a:pt x="757394" y="1658227"/>
                  </a:lnTo>
                  <a:lnTo>
                    <a:pt x="710836" y="1654053"/>
                  </a:lnTo>
                  <a:lnTo>
                    <a:pt x="665072" y="1647192"/>
                  </a:lnTo>
                  <a:lnTo>
                    <a:pt x="620179" y="1637722"/>
                  </a:lnTo>
                  <a:lnTo>
                    <a:pt x="576230" y="1625720"/>
                  </a:lnTo>
                  <a:lnTo>
                    <a:pt x="533303" y="1611263"/>
                  </a:lnTo>
                  <a:lnTo>
                    <a:pt x="491472" y="1594431"/>
                  </a:lnTo>
                  <a:lnTo>
                    <a:pt x="450812" y="1575300"/>
                  </a:lnTo>
                  <a:lnTo>
                    <a:pt x="411401" y="1553949"/>
                  </a:lnTo>
                  <a:lnTo>
                    <a:pt x="373312" y="1530454"/>
                  </a:lnTo>
                  <a:lnTo>
                    <a:pt x="336621" y="1504895"/>
                  </a:lnTo>
                  <a:lnTo>
                    <a:pt x="301405" y="1477349"/>
                  </a:lnTo>
                  <a:lnTo>
                    <a:pt x="267738" y="1447893"/>
                  </a:lnTo>
                  <a:lnTo>
                    <a:pt x="235696" y="1416605"/>
                  </a:lnTo>
                  <a:lnTo>
                    <a:pt x="205354" y="1383564"/>
                  </a:lnTo>
                  <a:lnTo>
                    <a:pt x="176788" y="1348846"/>
                  </a:lnTo>
                  <a:lnTo>
                    <a:pt x="150073" y="1312530"/>
                  </a:lnTo>
                  <a:lnTo>
                    <a:pt x="125286" y="1274694"/>
                  </a:lnTo>
                  <a:lnTo>
                    <a:pt x="102501" y="1235415"/>
                  </a:lnTo>
                  <a:lnTo>
                    <a:pt x="81793" y="1194771"/>
                  </a:lnTo>
                  <a:lnTo>
                    <a:pt x="63240" y="1152840"/>
                  </a:lnTo>
                  <a:lnTo>
                    <a:pt x="46915" y="1109700"/>
                  </a:lnTo>
                  <a:lnTo>
                    <a:pt x="32894" y="1065428"/>
                  </a:lnTo>
                  <a:lnTo>
                    <a:pt x="21253" y="1020102"/>
                  </a:lnTo>
                  <a:lnTo>
                    <a:pt x="12068" y="973800"/>
                  </a:lnTo>
                  <a:lnTo>
                    <a:pt x="5414" y="926601"/>
                  </a:lnTo>
                  <a:lnTo>
                    <a:pt x="1366" y="878580"/>
                  </a:lnTo>
                  <a:lnTo>
                    <a:pt x="0" y="829818"/>
                  </a:lnTo>
                  <a:close/>
                </a:path>
              </a:pathLst>
            </a:custGeom>
            <a:ln w="1981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5940" y="2620771"/>
            <a:ext cx="5138420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Večdomenske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raziskave: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70"/>
              </a:lnSpc>
            </a:pPr>
            <a:r>
              <a:rPr sz="2400" dirty="0">
                <a:latin typeface="Calibri"/>
                <a:cs typeface="Calibri"/>
              </a:rPr>
              <a:t>Zemlja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ni</a:t>
            </a:r>
            <a:r>
              <a:rPr sz="2400" spc="2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izoliran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sistem,</a:t>
            </a:r>
            <a:r>
              <a:rPr sz="2400" spc="2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zato</a:t>
            </a:r>
            <a:r>
              <a:rPr sz="2400" spc="1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</a:t>
            </a:r>
            <a:r>
              <a:rPr sz="2400" spc="2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zemlja,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3349244"/>
            <a:ext cx="338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2165" algn="l"/>
                <a:tab pos="2326005" algn="l"/>
                <a:tab pos="2767965" algn="l"/>
              </a:tabLst>
            </a:pPr>
            <a:r>
              <a:rPr sz="2400" spc="-10" dirty="0">
                <a:latin typeface="Calibri"/>
                <a:cs typeface="Calibri"/>
              </a:rPr>
              <a:t>zrak,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organizme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in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voda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3349244"/>
            <a:ext cx="51390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71240">
              <a:lnSpc>
                <a:spcPct val="100000"/>
              </a:lnSpc>
              <a:spcBef>
                <a:spcPts val="100"/>
              </a:spcBef>
              <a:tabLst>
                <a:tab pos="1498600" algn="l"/>
                <a:tab pos="2563495" algn="l"/>
                <a:tab pos="3521075" algn="l"/>
              </a:tabLst>
            </a:pPr>
            <a:r>
              <a:rPr sz="2400" spc="-10" dirty="0">
                <a:latin typeface="Calibri"/>
                <a:cs typeface="Calibri"/>
              </a:rPr>
              <a:t>medsebojno povezani.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Veliko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naših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raziskovalnih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4081017"/>
            <a:ext cx="51396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024380" algn="l"/>
                <a:tab pos="3568700" algn="l"/>
                <a:tab pos="4917440" algn="l"/>
              </a:tabLst>
            </a:pPr>
            <a:r>
              <a:rPr sz="2400" spc="-10" dirty="0">
                <a:latin typeface="Calibri"/>
                <a:cs typeface="Calibri"/>
              </a:rPr>
              <a:t>infrastruktur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proučuje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pojave,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ki </a:t>
            </a:r>
            <a:r>
              <a:rPr sz="2400" dirty="0">
                <a:latin typeface="Calibri"/>
                <a:cs typeface="Calibri"/>
              </a:rPr>
              <a:t>vključujejo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več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teh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komponent.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5940" y="901446"/>
            <a:ext cx="9624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21860" algn="l"/>
              </a:tabLst>
            </a:pPr>
            <a:r>
              <a:rPr sz="2400" dirty="0"/>
              <a:t>Okoljske</a:t>
            </a:r>
            <a:r>
              <a:rPr sz="2400" spc="-80" dirty="0"/>
              <a:t> </a:t>
            </a:r>
            <a:r>
              <a:rPr sz="2400" spc="-10" dirty="0"/>
              <a:t>raziskovalne</a:t>
            </a:r>
            <a:r>
              <a:rPr sz="2400" spc="-80" dirty="0"/>
              <a:t> </a:t>
            </a:r>
            <a:r>
              <a:rPr sz="2400" spc="-10" dirty="0"/>
              <a:t>infrastrukture</a:t>
            </a:r>
            <a:r>
              <a:rPr sz="2400" dirty="0"/>
              <a:t>	-</a:t>
            </a:r>
            <a:r>
              <a:rPr sz="2400" spc="-40" dirty="0"/>
              <a:t> </a:t>
            </a:r>
            <a:r>
              <a:rPr sz="2400" dirty="0"/>
              <a:t>definiranje,</a:t>
            </a:r>
            <a:r>
              <a:rPr sz="2400" spc="-20" dirty="0"/>
              <a:t> </a:t>
            </a:r>
            <a:r>
              <a:rPr sz="2400" dirty="0"/>
              <a:t>pomen</a:t>
            </a:r>
            <a:r>
              <a:rPr sz="2400" spc="-50" dirty="0"/>
              <a:t> </a:t>
            </a:r>
            <a:r>
              <a:rPr sz="2400" dirty="0"/>
              <a:t>za</a:t>
            </a:r>
            <a:r>
              <a:rPr sz="2400" spc="-35" dirty="0"/>
              <a:t> </a:t>
            </a:r>
            <a:r>
              <a:rPr sz="2400" dirty="0"/>
              <a:t>razvoj</a:t>
            </a:r>
            <a:r>
              <a:rPr sz="2400" spc="-60" dirty="0"/>
              <a:t> </a:t>
            </a:r>
            <a:r>
              <a:rPr sz="2400" spc="-10" dirty="0"/>
              <a:t>znanosti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9925" rIns="0" bIns="0" rtlCol="0">
            <a:spAutoFit/>
          </a:bodyPr>
          <a:lstStyle/>
          <a:p>
            <a:pPr marL="463550">
              <a:lnSpc>
                <a:spcPct val="100000"/>
              </a:lnSpc>
              <a:spcBef>
                <a:spcPts val="105"/>
              </a:spcBef>
            </a:pPr>
            <a:r>
              <a:rPr dirty="0"/>
              <a:t>Življenski</a:t>
            </a:r>
            <a:r>
              <a:rPr spc="-35" dirty="0"/>
              <a:t> </a:t>
            </a:r>
            <a:r>
              <a:rPr dirty="0"/>
              <a:t>krog</a:t>
            </a:r>
            <a:r>
              <a:rPr spc="-15" dirty="0"/>
              <a:t> </a:t>
            </a:r>
            <a:r>
              <a:rPr spc="-10" dirty="0"/>
              <a:t>podatkov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9948" y="2277237"/>
            <a:ext cx="4672330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RI</a:t>
            </a:r>
            <a:r>
              <a:rPr sz="2000" spc="5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okoljskih</a:t>
            </a:r>
            <a:r>
              <a:rPr sz="2000" spc="5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znanosti</a:t>
            </a:r>
            <a:r>
              <a:rPr sz="2000" spc="60" dirty="0">
                <a:latin typeface="Calibri"/>
                <a:cs typeface="Calibri"/>
              </a:rPr>
              <a:t>  </a:t>
            </a:r>
            <a:r>
              <a:rPr sz="2000" b="1" dirty="0">
                <a:latin typeface="Calibri"/>
                <a:cs typeface="Calibri"/>
              </a:rPr>
              <a:t>uveljavljajo</a:t>
            </a:r>
            <a:r>
              <a:rPr sz="2000" b="1" spc="60" dirty="0">
                <a:latin typeface="Calibri"/>
                <a:cs typeface="Calibri"/>
              </a:rPr>
              <a:t>  </a:t>
            </a:r>
            <a:r>
              <a:rPr sz="2000" b="1" spc="-10" dirty="0">
                <a:latin typeface="Calibri"/>
                <a:cs typeface="Calibri"/>
              </a:rPr>
              <a:t>kroženje </a:t>
            </a:r>
            <a:r>
              <a:rPr sz="2000" b="1" dirty="0">
                <a:latin typeface="Calibri"/>
                <a:cs typeface="Calibri"/>
              </a:rPr>
              <a:t>podatkov</a:t>
            </a:r>
            <a:r>
              <a:rPr sz="2000" b="1" spc="2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</a:t>
            </a:r>
            <a:r>
              <a:rPr sz="2000" spc="229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referenčnem</a:t>
            </a:r>
            <a:r>
              <a:rPr sz="2000" b="1" spc="2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modelu</a:t>
            </a:r>
            <a:r>
              <a:rPr sz="2000" b="1" spc="229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ENVRI*, </a:t>
            </a:r>
            <a:r>
              <a:rPr sz="2000" dirty="0">
                <a:latin typeface="Calibri"/>
                <a:cs typeface="Calibri"/>
              </a:rPr>
              <a:t>ki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predvideva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pot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raziskovalnih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podatkov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od </a:t>
            </a:r>
            <a:r>
              <a:rPr sz="2000" dirty="0">
                <a:latin typeface="Calibri"/>
                <a:cs typeface="Calibri"/>
              </a:rPr>
              <a:t>pridobivanja</a:t>
            </a:r>
            <a:r>
              <a:rPr sz="2000" spc="11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preko</a:t>
            </a:r>
            <a:r>
              <a:rPr sz="2000" spc="1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skrbništva,</a:t>
            </a:r>
            <a:r>
              <a:rPr sz="2000" spc="125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objavljanja, </a:t>
            </a:r>
            <a:r>
              <a:rPr sz="2000" dirty="0">
                <a:latin typeface="Calibri"/>
                <a:cs typeface="Calibri"/>
              </a:rPr>
              <a:t>obdelovanja,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uporabe.</a:t>
            </a:r>
            <a:endParaRPr sz="20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390"/>
              </a:spcBef>
            </a:pPr>
            <a:r>
              <a:rPr sz="2000" i="1" dirty="0">
                <a:latin typeface="Calibri"/>
                <a:cs typeface="Calibri"/>
              </a:rPr>
              <a:t>*</a:t>
            </a:r>
            <a:r>
              <a:rPr sz="2000" b="1" i="1" dirty="0">
                <a:latin typeface="Calibri"/>
                <a:cs typeface="Calibri"/>
              </a:rPr>
              <a:t>ENV</a:t>
            </a:r>
            <a:r>
              <a:rPr sz="2000" i="1" dirty="0">
                <a:latin typeface="Calibri"/>
                <a:cs typeface="Calibri"/>
              </a:rPr>
              <a:t>ironmental</a:t>
            </a:r>
            <a:r>
              <a:rPr sz="2000" i="1" spc="-7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R</a:t>
            </a:r>
            <a:r>
              <a:rPr sz="2000" i="1" dirty="0">
                <a:latin typeface="Calibri"/>
                <a:cs typeface="Calibri"/>
              </a:rPr>
              <a:t>esearch</a:t>
            </a:r>
            <a:r>
              <a:rPr sz="2000" i="1" spc="-7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I</a:t>
            </a:r>
            <a:r>
              <a:rPr sz="2000" i="1" spc="-10" dirty="0">
                <a:latin typeface="Calibri"/>
                <a:cs typeface="Calibri"/>
              </a:rPr>
              <a:t>nfrastructures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74157" y="1876044"/>
            <a:ext cx="5551293" cy="22834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5655" y="4460849"/>
            <a:ext cx="10459085" cy="1597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03440" marR="5080" indent="-1103630">
              <a:lnSpc>
                <a:spcPct val="114999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Referenčni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model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ENVRI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(A),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kroženje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podatkov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ENVRI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(B) </a:t>
            </a:r>
            <a:r>
              <a:rPr sz="1400" dirty="0">
                <a:latin typeface="Calibri"/>
                <a:cs typeface="Calibri"/>
              </a:rPr>
              <a:t>(po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Hidalga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Hardisty,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2016)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400">
              <a:latin typeface="Calibri"/>
              <a:cs typeface="Calibri"/>
            </a:endParaRPr>
          </a:p>
          <a:p>
            <a:pPr marL="12700" marR="315595" algn="just">
              <a:lnSpc>
                <a:spcPct val="1006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Referenčni</a:t>
            </a:r>
            <a:r>
              <a:rPr sz="1800" b="1" spc="90" dirty="0">
                <a:latin typeface="Calibri"/>
                <a:cs typeface="Calibri"/>
              </a:rPr>
              <a:t>  </a:t>
            </a:r>
            <a:r>
              <a:rPr sz="1800" b="1" dirty="0">
                <a:latin typeface="Calibri"/>
                <a:cs typeface="Calibri"/>
              </a:rPr>
              <a:t>model</a:t>
            </a:r>
            <a:r>
              <a:rPr sz="1800" b="1" spc="9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zagotavlja</a:t>
            </a:r>
            <a:r>
              <a:rPr sz="1800" spc="8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niz</a:t>
            </a:r>
            <a:r>
              <a:rPr sz="1800" spc="8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modelnih</a:t>
            </a:r>
            <a:r>
              <a:rPr sz="1800" spc="9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predlog,</a:t>
            </a:r>
            <a:r>
              <a:rPr sz="1800" spc="9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ki</a:t>
            </a:r>
            <a:r>
              <a:rPr sz="1800" spc="9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obravnavajo</a:t>
            </a:r>
            <a:r>
              <a:rPr sz="1800" spc="9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različne</a:t>
            </a:r>
            <a:r>
              <a:rPr sz="1800" spc="9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domene</a:t>
            </a:r>
            <a:r>
              <a:rPr sz="1800" spc="9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9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okoljski</a:t>
            </a:r>
            <a:r>
              <a:rPr sz="1800" spc="8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RI</a:t>
            </a:r>
            <a:r>
              <a:rPr sz="1800" spc="90" dirty="0">
                <a:latin typeface="Calibri"/>
                <a:cs typeface="Calibri"/>
              </a:rPr>
              <a:t>  </a:t>
            </a:r>
            <a:r>
              <a:rPr sz="1800" spc="-2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omogočajo</a:t>
            </a:r>
            <a:r>
              <a:rPr sz="1800" spc="22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izmenjavo</a:t>
            </a:r>
            <a:r>
              <a:rPr sz="1800" spc="2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izkušenj,</a:t>
            </a:r>
            <a:r>
              <a:rPr sz="1800" spc="22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rešitev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splošnega</a:t>
            </a:r>
            <a:r>
              <a:rPr sz="1800" spc="2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znanja.</a:t>
            </a:r>
            <a:r>
              <a:rPr sz="1800" spc="2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Uvajanje</a:t>
            </a:r>
            <a:r>
              <a:rPr sz="1800" spc="2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visokih</a:t>
            </a:r>
            <a:r>
              <a:rPr sz="1800" spc="2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standardov</a:t>
            </a:r>
            <a:r>
              <a:rPr sz="1800" spc="2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</a:t>
            </a:r>
            <a:r>
              <a:rPr sz="1800" spc="2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upravljanju</a:t>
            </a:r>
            <a:r>
              <a:rPr sz="1800" spc="24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z </a:t>
            </a:r>
            <a:r>
              <a:rPr sz="1800" dirty="0">
                <a:latin typeface="Calibri"/>
                <a:cs typeface="Calibri"/>
              </a:rPr>
              <a:t>raziskovalnimi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podatki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postaja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prednostni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segment</a:t>
            </a:r>
            <a:r>
              <a:rPr sz="1800" spc="3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(vrhunskega)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znanstvenega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raziskovanja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sodelovanja.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4423" y="1977339"/>
            <a:ext cx="9471660" cy="4374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0299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RAZISKOVALNE</a:t>
            </a:r>
            <a:r>
              <a:rPr sz="2000" b="1" spc="30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INFRASTRUKTURE</a:t>
            </a:r>
            <a:r>
              <a:rPr sz="2000" b="1" spc="3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=</a:t>
            </a:r>
            <a:r>
              <a:rPr sz="2000" spc="31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“kapacitete</a:t>
            </a:r>
            <a:r>
              <a:rPr sz="2000" spc="3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3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storitve,</a:t>
            </a:r>
            <a:r>
              <a:rPr sz="2000" spc="3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ki</a:t>
            </a:r>
            <a:r>
              <a:rPr sz="2000" spc="3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jih</a:t>
            </a:r>
            <a:r>
              <a:rPr sz="2000" spc="3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znanstvena</a:t>
            </a:r>
            <a:r>
              <a:rPr sz="2000" spc="3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skupnost </a:t>
            </a:r>
            <a:r>
              <a:rPr sz="2000" dirty="0">
                <a:latin typeface="Calibri"/>
                <a:cs typeface="Calibri"/>
              </a:rPr>
              <a:t>uporablja</a:t>
            </a:r>
            <a:r>
              <a:rPr sz="2000" spc="4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4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izvajanje</a:t>
            </a:r>
            <a:r>
              <a:rPr sz="2000" spc="4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raziskav</a:t>
            </a:r>
            <a:r>
              <a:rPr sz="2000" spc="4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48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spodbujanje</a:t>
            </a:r>
            <a:r>
              <a:rPr sz="2000" spc="4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inovacij"</a:t>
            </a:r>
            <a:r>
              <a:rPr sz="2000" spc="4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[European</a:t>
            </a:r>
            <a:r>
              <a:rPr sz="2000" spc="4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Strategic</a:t>
            </a:r>
            <a:r>
              <a:rPr sz="2000" spc="4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Forum</a:t>
            </a:r>
            <a:r>
              <a:rPr sz="2000" spc="47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on </a:t>
            </a:r>
            <a:r>
              <a:rPr sz="2000" dirty="0">
                <a:latin typeface="Calibri"/>
                <a:cs typeface="Calibri"/>
              </a:rPr>
              <a:t>Research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Infrastructures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(ESFRI)]</a:t>
            </a:r>
            <a:endParaRPr sz="20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385"/>
              </a:spcBef>
            </a:pPr>
            <a:r>
              <a:rPr sz="2000" i="1" dirty="0">
                <a:latin typeface="Calibri"/>
                <a:cs typeface="Calibri"/>
              </a:rPr>
              <a:t>Vključujejo</a:t>
            </a:r>
            <a:r>
              <a:rPr sz="2000" i="1" spc="45" dirty="0">
                <a:latin typeface="Calibri"/>
                <a:cs typeface="Calibri"/>
              </a:rPr>
              <a:t>  </a:t>
            </a:r>
            <a:r>
              <a:rPr sz="2000" i="1" dirty="0">
                <a:latin typeface="Calibri"/>
                <a:cs typeface="Calibri"/>
              </a:rPr>
              <a:t>pa</a:t>
            </a:r>
            <a:r>
              <a:rPr sz="2000" i="1" spc="50" dirty="0">
                <a:latin typeface="Calibri"/>
                <a:cs typeface="Calibri"/>
              </a:rPr>
              <a:t>  </a:t>
            </a:r>
            <a:r>
              <a:rPr sz="2000" i="1" dirty="0">
                <a:latin typeface="Calibri"/>
                <a:cs typeface="Calibri"/>
              </a:rPr>
              <a:t>najpomembnejšo</a:t>
            </a:r>
            <a:r>
              <a:rPr sz="2000" i="1" spc="55" dirty="0">
                <a:latin typeface="Calibri"/>
                <a:cs typeface="Calibri"/>
              </a:rPr>
              <a:t>  </a:t>
            </a:r>
            <a:r>
              <a:rPr sz="2000" i="1" dirty="0">
                <a:latin typeface="Calibri"/>
                <a:cs typeface="Calibri"/>
              </a:rPr>
              <a:t>znanstveno</a:t>
            </a:r>
            <a:r>
              <a:rPr sz="2000" i="1" spc="50" dirty="0">
                <a:latin typeface="Calibri"/>
                <a:cs typeface="Calibri"/>
              </a:rPr>
              <a:t>  </a:t>
            </a:r>
            <a:r>
              <a:rPr sz="2000" i="1" dirty="0">
                <a:latin typeface="Calibri"/>
                <a:cs typeface="Calibri"/>
              </a:rPr>
              <a:t>opremo,</a:t>
            </a:r>
            <a:r>
              <a:rPr sz="2000" i="1" spc="55" dirty="0">
                <a:latin typeface="Calibri"/>
                <a:cs typeface="Calibri"/>
              </a:rPr>
              <a:t>  </a:t>
            </a:r>
            <a:r>
              <a:rPr sz="2000" i="1" dirty="0">
                <a:latin typeface="Calibri"/>
                <a:cs typeface="Calibri"/>
              </a:rPr>
              <a:t>vire</a:t>
            </a:r>
            <a:r>
              <a:rPr sz="2000" i="1" spc="55" dirty="0">
                <a:latin typeface="Calibri"/>
                <a:cs typeface="Calibri"/>
              </a:rPr>
              <a:t>  </a:t>
            </a:r>
            <a:r>
              <a:rPr sz="2000" i="1" dirty="0">
                <a:latin typeface="Calibri"/>
                <a:cs typeface="Calibri"/>
              </a:rPr>
              <a:t>(zbirke,</a:t>
            </a:r>
            <a:r>
              <a:rPr sz="2000" i="1" spc="50" dirty="0">
                <a:latin typeface="Calibri"/>
                <a:cs typeface="Calibri"/>
              </a:rPr>
              <a:t>  </a:t>
            </a:r>
            <a:r>
              <a:rPr sz="2000" i="1" dirty="0">
                <a:latin typeface="Calibri"/>
                <a:cs typeface="Calibri"/>
              </a:rPr>
              <a:t>arhivi</a:t>
            </a:r>
            <a:r>
              <a:rPr sz="2000" i="1" spc="50" dirty="0">
                <a:latin typeface="Calibri"/>
                <a:cs typeface="Calibri"/>
              </a:rPr>
              <a:t>  </a:t>
            </a:r>
            <a:r>
              <a:rPr sz="2000" i="1" dirty="0">
                <a:latin typeface="Calibri"/>
                <a:cs typeface="Calibri"/>
              </a:rPr>
              <a:t>ali</a:t>
            </a:r>
            <a:r>
              <a:rPr sz="2000" i="1" spc="50" dirty="0">
                <a:latin typeface="Calibri"/>
                <a:cs typeface="Calibri"/>
              </a:rPr>
              <a:t>  </a:t>
            </a:r>
            <a:r>
              <a:rPr sz="2000" i="1" spc="-10" dirty="0">
                <a:latin typeface="Calibri"/>
                <a:cs typeface="Calibri"/>
              </a:rPr>
              <a:t>znanstveni</a:t>
            </a:r>
            <a:endParaRPr sz="20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5"/>
              </a:spcBef>
            </a:pPr>
            <a:r>
              <a:rPr sz="2000" i="1" dirty="0">
                <a:latin typeface="Calibri"/>
                <a:cs typeface="Calibri"/>
              </a:rPr>
              <a:t>podatki),</a:t>
            </a:r>
            <a:r>
              <a:rPr sz="2000" i="1" spc="-5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e-</a:t>
            </a:r>
            <a:r>
              <a:rPr sz="2000" i="1" dirty="0">
                <a:latin typeface="Calibri"/>
                <a:cs typeface="Calibri"/>
              </a:rPr>
              <a:t>infrastrukturo</a:t>
            </a:r>
            <a:r>
              <a:rPr sz="2000" i="1" spc="-5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(podatkovni</a:t>
            </a:r>
            <a:r>
              <a:rPr sz="2000" i="1" spc="-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in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računski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sistemi,</a:t>
            </a:r>
            <a:r>
              <a:rPr sz="2000" i="1" spc="-3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komunikacijsko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omrežje).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000">
              <a:latin typeface="Calibri"/>
              <a:cs typeface="Calibri"/>
            </a:endParaRPr>
          </a:p>
          <a:p>
            <a:pPr marL="12700" marR="87630" algn="just">
              <a:lnSpc>
                <a:spcPct val="120000"/>
              </a:lnSpc>
            </a:pPr>
            <a:r>
              <a:rPr sz="2000" b="1" dirty="0">
                <a:latin typeface="Calibri"/>
                <a:cs typeface="Calibri"/>
              </a:rPr>
              <a:t>Raziskovalne</a:t>
            </a:r>
            <a:r>
              <a:rPr sz="2000" b="1" spc="160" dirty="0">
                <a:latin typeface="Calibri"/>
                <a:cs typeface="Calibri"/>
              </a:rPr>
              <a:t>  </a:t>
            </a:r>
            <a:r>
              <a:rPr sz="2000" b="1" dirty="0">
                <a:latin typeface="Calibri"/>
                <a:cs typeface="Calibri"/>
              </a:rPr>
              <a:t>infrastrukture</a:t>
            </a:r>
            <a:r>
              <a:rPr sz="2000" b="1" spc="17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natančno</a:t>
            </a:r>
            <a:r>
              <a:rPr sz="2000" spc="16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ocenjujejo</a:t>
            </a:r>
            <a:r>
              <a:rPr sz="2000" spc="16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trenutno</a:t>
            </a:r>
            <a:r>
              <a:rPr sz="2000" spc="16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stanje</a:t>
            </a:r>
            <a:r>
              <a:rPr sz="2000" spc="15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okolja</a:t>
            </a:r>
            <a:r>
              <a:rPr sz="2000" spc="16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170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pomočjo </a:t>
            </a:r>
            <a:r>
              <a:rPr sz="2000" dirty="0">
                <a:latin typeface="Calibri"/>
                <a:cs typeface="Calibri"/>
              </a:rPr>
              <a:t>dolgoročnih</a:t>
            </a:r>
            <a:r>
              <a:rPr sz="2000" spc="14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merilnih</a:t>
            </a:r>
            <a:r>
              <a:rPr sz="2000" spc="15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podatkov</a:t>
            </a:r>
            <a:r>
              <a:rPr sz="2000" spc="14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15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multidisciplinarnem</a:t>
            </a:r>
            <a:r>
              <a:rPr sz="2000" spc="14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okviru,</a:t>
            </a:r>
            <a:r>
              <a:rPr sz="2000" spc="15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zagotavljajo</a:t>
            </a:r>
            <a:r>
              <a:rPr sz="2000" spc="140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učinkovite </a:t>
            </a:r>
            <a:r>
              <a:rPr sz="2000" dirty="0">
                <a:latin typeface="Calibri"/>
                <a:cs typeface="Calibri"/>
              </a:rPr>
              <a:t>rešitve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premagovanje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izzivov,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povezanih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učinki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podnebnih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sprememb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izgubo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biotske </a:t>
            </a:r>
            <a:r>
              <a:rPr sz="2000" b="1" dirty="0">
                <a:latin typeface="Calibri"/>
                <a:cs typeface="Calibri"/>
              </a:rPr>
              <a:t>raznovrstnosti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3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ocenjevanjem</a:t>
            </a:r>
            <a:r>
              <a:rPr sz="2000" b="1" spc="3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geo-</a:t>
            </a:r>
            <a:r>
              <a:rPr sz="2000" b="1" dirty="0">
                <a:latin typeface="Calibri"/>
                <a:cs typeface="Calibri"/>
              </a:rPr>
              <a:t>virov</a:t>
            </a:r>
            <a:r>
              <a:rPr sz="2000" b="1" spc="3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3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upravljanjem</a:t>
            </a:r>
            <a:r>
              <a:rPr sz="2000" b="1" spc="30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geo-</a:t>
            </a:r>
            <a:r>
              <a:rPr sz="2000" b="1" dirty="0">
                <a:latin typeface="Calibri"/>
                <a:cs typeface="Calibri"/>
              </a:rPr>
              <a:t>nevarnosti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3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ki</a:t>
            </a:r>
            <a:r>
              <a:rPr sz="2000" spc="3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jih</a:t>
            </a:r>
            <a:r>
              <a:rPr sz="2000" spc="2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2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treba </a:t>
            </a:r>
            <a:r>
              <a:rPr sz="2000" dirty="0">
                <a:latin typeface="Calibri"/>
                <a:cs typeface="Calibri"/>
              </a:rPr>
              <a:t>oceniti,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bi lahko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izmerili njihove sedanje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prihodnje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trende ob upoštevanju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načel </a:t>
            </a:r>
            <a:r>
              <a:rPr sz="2000" b="1" spc="-20" dirty="0">
                <a:latin typeface="Calibri"/>
                <a:cs typeface="Calibri"/>
              </a:rPr>
              <a:t>FAIR </a:t>
            </a:r>
            <a:r>
              <a:rPr sz="2000" b="1" dirty="0">
                <a:latin typeface="Calibri"/>
                <a:cs typeface="Calibri"/>
              </a:rPr>
              <a:t>(F</a:t>
            </a:r>
            <a:r>
              <a:rPr sz="2000" dirty="0">
                <a:latin typeface="Calibri"/>
                <a:cs typeface="Calibri"/>
              </a:rPr>
              <a:t>indable,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ccessible,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nteroperable,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eusable</a:t>
            </a:r>
            <a:r>
              <a:rPr sz="2000" b="1" spc="-10" dirty="0">
                <a:latin typeface="Calibri"/>
                <a:cs typeface="Calibri"/>
              </a:rPr>
              <a:t>).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4423" y="1091311"/>
            <a:ext cx="887920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775075" algn="l"/>
              </a:tabLst>
            </a:pPr>
            <a:r>
              <a:rPr sz="2500" dirty="0"/>
              <a:t>Raziskovalne</a:t>
            </a:r>
            <a:r>
              <a:rPr sz="2500" spc="-130" dirty="0"/>
              <a:t> </a:t>
            </a:r>
            <a:r>
              <a:rPr sz="2500" spc="-10" dirty="0"/>
              <a:t>infrastrukture</a:t>
            </a:r>
            <a:r>
              <a:rPr sz="2500" dirty="0"/>
              <a:t>	-</a:t>
            </a:r>
            <a:r>
              <a:rPr sz="2500" spc="-70" dirty="0"/>
              <a:t> </a:t>
            </a:r>
            <a:r>
              <a:rPr sz="2500" dirty="0"/>
              <a:t>definiranje,</a:t>
            </a:r>
            <a:r>
              <a:rPr sz="2500" spc="-70" dirty="0"/>
              <a:t> </a:t>
            </a:r>
            <a:r>
              <a:rPr sz="2500" dirty="0"/>
              <a:t>pomen</a:t>
            </a:r>
            <a:r>
              <a:rPr sz="2500" spc="-60" dirty="0"/>
              <a:t> </a:t>
            </a:r>
            <a:r>
              <a:rPr sz="2500" dirty="0"/>
              <a:t>za</a:t>
            </a:r>
            <a:r>
              <a:rPr sz="2500" spc="-65" dirty="0"/>
              <a:t> </a:t>
            </a:r>
            <a:r>
              <a:rPr sz="2500" dirty="0"/>
              <a:t>razvoj</a:t>
            </a:r>
            <a:r>
              <a:rPr sz="2500" spc="-60" dirty="0"/>
              <a:t> </a:t>
            </a:r>
            <a:r>
              <a:rPr sz="2500" spc="-10" dirty="0"/>
              <a:t>znanosti</a:t>
            </a:r>
            <a:endParaRPr sz="2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64229" y="2253487"/>
            <a:ext cx="1878330" cy="63944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 algn="just">
              <a:lnSpc>
                <a:spcPct val="70000"/>
              </a:lnSpc>
              <a:spcBef>
                <a:spcPts val="560"/>
              </a:spcBef>
            </a:pPr>
            <a:r>
              <a:rPr sz="1300" b="1" dirty="0">
                <a:latin typeface="Calibri"/>
                <a:cs typeface="Calibri"/>
              </a:rPr>
              <a:t>LifeWatch</a:t>
            </a:r>
            <a:r>
              <a:rPr sz="1300" b="1" spc="-2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ERIC*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(e-Science </a:t>
            </a:r>
            <a:r>
              <a:rPr sz="1300" dirty="0">
                <a:latin typeface="Calibri"/>
                <a:cs typeface="Calibri"/>
              </a:rPr>
              <a:t>European</a:t>
            </a:r>
            <a:r>
              <a:rPr sz="1300" spc="-6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Infrastructure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for </a:t>
            </a:r>
            <a:r>
              <a:rPr sz="1300" dirty="0">
                <a:latin typeface="Calibri"/>
                <a:cs typeface="Calibri"/>
              </a:rPr>
              <a:t>Biodiversity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and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Ecosystem Research)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64229" y="3085845"/>
            <a:ext cx="1963420" cy="50038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 indent="38100">
              <a:lnSpc>
                <a:spcPct val="70000"/>
              </a:lnSpc>
              <a:spcBef>
                <a:spcPts val="560"/>
              </a:spcBef>
            </a:pPr>
            <a:r>
              <a:rPr sz="1300" b="1" dirty="0">
                <a:latin typeface="Calibri"/>
                <a:cs typeface="Calibri"/>
              </a:rPr>
              <a:t>EPOS</a:t>
            </a:r>
            <a:r>
              <a:rPr sz="1300" b="1" spc="-45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ERIC*</a:t>
            </a:r>
            <a:r>
              <a:rPr sz="1300" b="1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(European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Plate </a:t>
            </a:r>
            <a:r>
              <a:rPr sz="1300" dirty="0">
                <a:latin typeface="Calibri"/>
                <a:cs typeface="Calibri"/>
              </a:rPr>
              <a:t>Observing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System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Research Infrastructure)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64229" y="3778961"/>
            <a:ext cx="1762760" cy="77851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565"/>
              </a:spcBef>
            </a:pPr>
            <a:r>
              <a:rPr sz="1300" b="1" dirty="0">
                <a:latin typeface="Calibri"/>
                <a:cs typeface="Calibri"/>
              </a:rPr>
              <a:t>eLTER</a:t>
            </a:r>
            <a:r>
              <a:rPr sz="1300" b="1" spc="-15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ESFRI</a:t>
            </a:r>
            <a:r>
              <a:rPr sz="1300" b="1" spc="-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(Integrated </a:t>
            </a:r>
            <a:r>
              <a:rPr sz="1300" dirty="0">
                <a:latin typeface="Calibri"/>
                <a:cs typeface="Calibri"/>
              </a:rPr>
              <a:t>European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Long-</a:t>
            </a:r>
            <a:r>
              <a:rPr sz="1300" spc="-20" dirty="0">
                <a:latin typeface="Calibri"/>
                <a:cs typeface="Calibri"/>
              </a:rPr>
              <a:t>Term </a:t>
            </a:r>
            <a:r>
              <a:rPr sz="1300" dirty="0">
                <a:latin typeface="Calibri"/>
                <a:cs typeface="Calibri"/>
              </a:rPr>
              <a:t>Ecosystem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Critical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Zone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50" dirty="0">
                <a:latin typeface="Calibri"/>
                <a:cs typeface="Calibri"/>
              </a:rPr>
              <a:t>&amp; </a:t>
            </a:r>
            <a:r>
              <a:rPr sz="1300" spc="-10" dirty="0">
                <a:latin typeface="Calibri"/>
                <a:cs typeface="Calibri"/>
              </a:rPr>
              <a:t>Socio-</a:t>
            </a:r>
            <a:r>
              <a:rPr sz="1300" dirty="0">
                <a:latin typeface="Calibri"/>
                <a:cs typeface="Calibri"/>
              </a:rPr>
              <a:t>Ecological</a:t>
            </a:r>
            <a:r>
              <a:rPr sz="1300" spc="-10" dirty="0">
                <a:latin typeface="Calibri"/>
                <a:cs typeface="Calibri"/>
              </a:rPr>
              <a:t> Research Infrastructure)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6944" y="3732276"/>
            <a:ext cx="1721973" cy="8305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2622" y="2182748"/>
            <a:ext cx="1285607" cy="6027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1587" y="3145307"/>
            <a:ext cx="1632602" cy="28655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13763" y="1179703"/>
            <a:ext cx="4245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1940" marR="5080" indent="-153924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OKOLJSKE</a:t>
            </a:r>
            <a:r>
              <a:rPr sz="1800" spc="-25" dirty="0"/>
              <a:t> </a:t>
            </a:r>
            <a:r>
              <a:rPr sz="1800" dirty="0"/>
              <a:t>RAZISKOVALNE</a:t>
            </a:r>
            <a:r>
              <a:rPr sz="1800" spc="-35" dirty="0"/>
              <a:t> </a:t>
            </a:r>
            <a:r>
              <a:rPr sz="1800" spc="-10" dirty="0"/>
              <a:t>INFRASTRUKTURE </a:t>
            </a:r>
            <a:r>
              <a:rPr sz="1800" dirty="0"/>
              <a:t>V</a:t>
            </a:r>
            <a:r>
              <a:rPr sz="1800" spc="-5" dirty="0"/>
              <a:t> </a:t>
            </a:r>
            <a:r>
              <a:rPr sz="1800" spc="-10" dirty="0"/>
              <a:t>SLOVENIJI</a:t>
            </a:r>
            <a:endParaRPr sz="1800"/>
          </a:p>
        </p:txBody>
      </p:sp>
      <p:sp>
        <p:nvSpPr>
          <p:cNvPr id="9" name="object 9"/>
          <p:cNvSpPr txBox="1"/>
          <p:nvPr/>
        </p:nvSpPr>
        <p:spPr>
          <a:xfrm>
            <a:off x="7028180" y="1180338"/>
            <a:ext cx="35058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13</a:t>
            </a:r>
            <a:r>
              <a:rPr sz="1800" b="1" spc="-1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PARTNERJEV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V</a:t>
            </a:r>
            <a:r>
              <a:rPr sz="1800" b="1" spc="-1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TREH</a:t>
            </a:r>
            <a:r>
              <a:rPr sz="1800" b="1" spc="-1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SLOVENSKIH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RI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 KONZORCIJIH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99147" y="2246376"/>
            <a:ext cx="874776" cy="30937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3054" y="3605456"/>
            <a:ext cx="523980" cy="60472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911720" y="4184396"/>
            <a:ext cx="706755" cy="36004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14300" marR="5080" indent="-102235">
              <a:lnSpc>
                <a:spcPts val="1310"/>
              </a:lnSpc>
              <a:spcBef>
                <a:spcPts val="155"/>
              </a:spcBef>
            </a:pPr>
            <a:r>
              <a:rPr sz="1100" dirty="0">
                <a:solidFill>
                  <a:srgbClr val="1F3863"/>
                </a:solidFill>
                <a:latin typeface="Calibri"/>
                <a:cs typeface="Calibri"/>
              </a:rPr>
              <a:t>Jožef</a:t>
            </a:r>
            <a:r>
              <a:rPr sz="1100" spc="-3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1F3863"/>
                </a:solidFill>
                <a:latin typeface="Calibri"/>
                <a:cs typeface="Calibri"/>
              </a:rPr>
              <a:t>Štefan Institute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903209" y="2659126"/>
            <a:ext cx="1574800" cy="1288415"/>
            <a:chOff x="7903209" y="2659126"/>
            <a:chExt cx="1574800" cy="128841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18803" y="3052572"/>
              <a:ext cx="612648" cy="59131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13369" y="2669286"/>
              <a:ext cx="1554480" cy="1268095"/>
            </a:xfrm>
            <a:custGeom>
              <a:avLst/>
              <a:gdLst/>
              <a:ahLst/>
              <a:cxnLst/>
              <a:rect l="l" t="t" r="r" b="b"/>
              <a:pathLst>
                <a:path w="1554479" h="1268095">
                  <a:moveTo>
                    <a:pt x="0" y="633984"/>
                  </a:moveTo>
                  <a:lnTo>
                    <a:pt x="1793" y="590577"/>
                  </a:lnTo>
                  <a:lnTo>
                    <a:pt x="7095" y="547956"/>
                  </a:lnTo>
                  <a:lnTo>
                    <a:pt x="15790" y="506214"/>
                  </a:lnTo>
                  <a:lnTo>
                    <a:pt x="27763" y="465446"/>
                  </a:lnTo>
                  <a:lnTo>
                    <a:pt x="42898" y="425746"/>
                  </a:lnTo>
                  <a:lnTo>
                    <a:pt x="61079" y="387209"/>
                  </a:lnTo>
                  <a:lnTo>
                    <a:pt x="82190" y="349929"/>
                  </a:lnTo>
                  <a:lnTo>
                    <a:pt x="106115" y="314000"/>
                  </a:lnTo>
                  <a:lnTo>
                    <a:pt x="132739" y="279517"/>
                  </a:lnTo>
                  <a:lnTo>
                    <a:pt x="161947" y="246575"/>
                  </a:lnTo>
                  <a:lnTo>
                    <a:pt x="193621" y="215268"/>
                  </a:lnTo>
                  <a:lnTo>
                    <a:pt x="227647" y="185689"/>
                  </a:lnTo>
                  <a:lnTo>
                    <a:pt x="263909" y="157935"/>
                  </a:lnTo>
                  <a:lnTo>
                    <a:pt x="302290" y="132098"/>
                  </a:lnTo>
                  <a:lnTo>
                    <a:pt x="342676" y="108274"/>
                  </a:lnTo>
                  <a:lnTo>
                    <a:pt x="384951" y="86557"/>
                  </a:lnTo>
                  <a:lnTo>
                    <a:pt x="428998" y="67041"/>
                  </a:lnTo>
                  <a:lnTo>
                    <a:pt x="474702" y="49821"/>
                  </a:lnTo>
                  <a:lnTo>
                    <a:pt x="521947" y="34991"/>
                  </a:lnTo>
                  <a:lnTo>
                    <a:pt x="570618" y="22646"/>
                  </a:lnTo>
                  <a:lnTo>
                    <a:pt x="620598" y="12880"/>
                  </a:lnTo>
                  <a:lnTo>
                    <a:pt x="671772" y="5787"/>
                  </a:lnTo>
                  <a:lnTo>
                    <a:pt x="724025" y="1462"/>
                  </a:lnTo>
                  <a:lnTo>
                    <a:pt x="777239" y="0"/>
                  </a:lnTo>
                  <a:lnTo>
                    <a:pt x="830454" y="1462"/>
                  </a:lnTo>
                  <a:lnTo>
                    <a:pt x="882707" y="5787"/>
                  </a:lnTo>
                  <a:lnTo>
                    <a:pt x="933881" y="12880"/>
                  </a:lnTo>
                  <a:lnTo>
                    <a:pt x="983861" y="22646"/>
                  </a:lnTo>
                  <a:lnTo>
                    <a:pt x="1032532" y="34991"/>
                  </a:lnTo>
                  <a:lnTo>
                    <a:pt x="1079777" y="49821"/>
                  </a:lnTo>
                  <a:lnTo>
                    <a:pt x="1125481" y="67041"/>
                  </a:lnTo>
                  <a:lnTo>
                    <a:pt x="1169528" y="86557"/>
                  </a:lnTo>
                  <a:lnTo>
                    <a:pt x="1211803" y="108274"/>
                  </a:lnTo>
                  <a:lnTo>
                    <a:pt x="1252189" y="132098"/>
                  </a:lnTo>
                  <a:lnTo>
                    <a:pt x="1290570" y="157935"/>
                  </a:lnTo>
                  <a:lnTo>
                    <a:pt x="1326832" y="185689"/>
                  </a:lnTo>
                  <a:lnTo>
                    <a:pt x="1360858" y="215268"/>
                  </a:lnTo>
                  <a:lnTo>
                    <a:pt x="1392532" y="246575"/>
                  </a:lnTo>
                  <a:lnTo>
                    <a:pt x="1421740" y="279517"/>
                  </a:lnTo>
                  <a:lnTo>
                    <a:pt x="1448364" y="314000"/>
                  </a:lnTo>
                  <a:lnTo>
                    <a:pt x="1472289" y="349929"/>
                  </a:lnTo>
                  <a:lnTo>
                    <a:pt x="1493400" y="387209"/>
                  </a:lnTo>
                  <a:lnTo>
                    <a:pt x="1511581" y="425746"/>
                  </a:lnTo>
                  <a:lnTo>
                    <a:pt x="1526716" y="465446"/>
                  </a:lnTo>
                  <a:lnTo>
                    <a:pt x="1538689" y="506214"/>
                  </a:lnTo>
                  <a:lnTo>
                    <a:pt x="1547384" y="547956"/>
                  </a:lnTo>
                  <a:lnTo>
                    <a:pt x="1552686" y="590577"/>
                  </a:lnTo>
                  <a:lnTo>
                    <a:pt x="1554479" y="633984"/>
                  </a:lnTo>
                  <a:lnTo>
                    <a:pt x="1552686" y="677390"/>
                  </a:lnTo>
                  <a:lnTo>
                    <a:pt x="1547384" y="720011"/>
                  </a:lnTo>
                  <a:lnTo>
                    <a:pt x="1538689" y="761753"/>
                  </a:lnTo>
                  <a:lnTo>
                    <a:pt x="1526716" y="802521"/>
                  </a:lnTo>
                  <a:lnTo>
                    <a:pt x="1511581" y="842221"/>
                  </a:lnTo>
                  <a:lnTo>
                    <a:pt x="1493400" y="880758"/>
                  </a:lnTo>
                  <a:lnTo>
                    <a:pt x="1472289" y="918038"/>
                  </a:lnTo>
                  <a:lnTo>
                    <a:pt x="1448364" y="953967"/>
                  </a:lnTo>
                  <a:lnTo>
                    <a:pt x="1421740" y="988450"/>
                  </a:lnTo>
                  <a:lnTo>
                    <a:pt x="1392532" y="1021392"/>
                  </a:lnTo>
                  <a:lnTo>
                    <a:pt x="1360858" y="1052699"/>
                  </a:lnTo>
                  <a:lnTo>
                    <a:pt x="1326832" y="1082278"/>
                  </a:lnTo>
                  <a:lnTo>
                    <a:pt x="1290570" y="1110032"/>
                  </a:lnTo>
                  <a:lnTo>
                    <a:pt x="1252189" y="1135869"/>
                  </a:lnTo>
                  <a:lnTo>
                    <a:pt x="1211803" y="1159693"/>
                  </a:lnTo>
                  <a:lnTo>
                    <a:pt x="1169528" y="1181410"/>
                  </a:lnTo>
                  <a:lnTo>
                    <a:pt x="1125481" y="1200926"/>
                  </a:lnTo>
                  <a:lnTo>
                    <a:pt x="1079777" y="1218146"/>
                  </a:lnTo>
                  <a:lnTo>
                    <a:pt x="1032532" y="1232976"/>
                  </a:lnTo>
                  <a:lnTo>
                    <a:pt x="983861" y="1245321"/>
                  </a:lnTo>
                  <a:lnTo>
                    <a:pt x="933881" y="1255087"/>
                  </a:lnTo>
                  <a:lnTo>
                    <a:pt x="882707" y="1262180"/>
                  </a:lnTo>
                  <a:lnTo>
                    <a:pt x="830454" y="1266505"/>
                  </a:lnTo>
                  <a:lnTo>
                    <a:pt x="777239" y="1267968"/>
                  </a:lnTo>
                  <a:lnTo>
                    <a:pt x="724025" y="1266505"/>
                  </a:lnTo>
                  <a:lnTo>
                    <a:pt x="671772" y="1262180"/>
                  </a:lnTo>
                  <a:lnTo>
                    <a:pt x="620598" y="1255087"/>
                  </a:lnTo>
                  <a:lnTo>
                    <a:pt x="570618" y="1245321"/>
                  </a:lnTo>
                  <a:lnTo>
                    <a:pt x="521947" y="1232976"/>
                  </a:lnTo>
                  <a:lnTo>
                    <a:pt x="474702" y="1218146"/>
                  </a:lnTo>
                  <a:lnTo>
                    <a:pt x="428998" y="1200926"/>
                  </a:lnTo>
                  <a:lnTo>
                    <a:pt x="384951" y="1181410"/>
                  </a:lnTo>
                  <a:lnTo>
                    <a:pt x="342676" y="1159693"/>
                  </a:lnTo>
                  <a:lnTo>
                    <a:pt x="302290" y="1135869"/>
                  </a:lnTo>
                  <a:lnTo>
                    <a:pt x="263909" y="1110032"/>
                  </a:lnTo>
                  <a:lnTo>
                    <a:pt x="227647" y="1082278"/>
                  </a:lnTo>
                  <a:lnTo>
                    <a:pt x="193621" y="1052699"/>
                  </a:lnTo>
                  <a:lnTo>
                    <a:pt x="161947" y="1021392"/>
                  </a:lnTo>
                  <a:lnTo>
                    <a:pt x="132739" y="988450"/>
                  </a:lnTo>
                  <a:lnTo>
                    <a:pt x="106115" y="953967"/>
                  </a:lnTo>
                  <a:lnTo>
                    <a:pt x="82190" y="918038"/>
                  </a:lnTo>
                  <a:lnTo>
                    <a:pt x="61079" y="880758"/>
                  </a:lnTo>
                  <a:lnTo>
                    <a:pt x="42898" y="842221"/>
                  </a:lnTo>
                  <a:lnTo>
                    <a:pt x="27763" y="802521"/>
                  </a:lnTo>
                  <a:lnTo>
                    <a:pt x="15790" y="761753"/>
                  </a:lnTo>
                  <a:lnTo>
                    <a:pt x="7095" y="720011"/>
                  </a:lnTo>
                  <a:lnTo>
                    <a:pt x="1793" y="677390"/>
                  </a:lnTo>
                  <a:lnTo>
                    <a:pt x="0" y="633984"/>
                  </a:lnTo>
                  <a:close/>
                </a:path>
              </a:pathLst>
            </a:custGeom>
            <a:ln w="1981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226932" y="2792984"/>
            <a:ext cx="956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F3863"/>
                </a:solidFill>
                <a:latin typeface="Calibri"/>
                <a:cs typeface="Calibri"/>
              </a:rPr>
              <a:t>IZRK</a:t>
            </a:r>
            <a:r>
              <a:rPr sz="1200" b="1" spc="-2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F3863"/>
                </a:solidFill>
                <a:latin typeface="Calibri"/>
                <a:cs typeface="Calibri"/>
              </a:rPr>
              <a:t>ZRC</a:t>
            </a:r>
            <a:r>
              <a:rPr sz="1200" b="1" spc="-1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1F3863"/>
                </a:solidFill>
                <a:latin typeface="Calibri"/>
                <a:cs typeface="Calibri"/>
              </a:rPr>
              <a:t>SAZU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33918" y="3625977"/>
            <a:ext cx="9055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1F3863"/>
                </a:solidFill>
                <a:latin typeface="Calibri"/>
                <a:cs typeface="Calibri"/>
              </a:rPr>
              <a:t>Vodilni</a:t>
            </a:r>
            <a:r>
              <a:rPr sz="1100" b="1" spc="-4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1F3863"/>
                </a:solidFill>
                <a:latin typeface="Calibri"/>
                <a:cs typeface="Calibri"/>
              </a:rPr>
              <a:t>partner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47631" y="2159507"/>
            <a:ext cx="1354835" cy="3108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80447" y="2674620"/>
            <a:ext cx="874776" cy="40538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34698" y="2116835"/>
            <a:ext cx="829280" cy="3444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03535" y="4158996"/>
            <a:ext cx="591153" cy="51206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680447" y="3438144"/>
            <a:ext cx="532941" cy="49834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80820" y="4474828"/>
            <a:ext cx="673372" cy="38605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7714488" y="3037332"/>
            <a:ext cx="1581150" cy="1850389"/>
            <a:chOff x="7714488" y="3037332"/>
            <a:chExt cx="1581150" cy="1850389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54119" y="3953256"/>
              <a:ext cx="1041467" cy="3937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57388" y="3037332"/>
              <a:ext cx="600455" cy="5913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14488" y="4143756"/>
              <a:ext cx="545592" cy="743712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060967" y="2758439"/>
            <a:ext cx="601704" cy="58661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562861" y="4754626"/>
            <a:ext cx="29279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*ERIC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–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European</a:t>
            </a:r>
            <a:r>
              <a:rPr sz="1050" i="1" spc="5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Research</a:t>
            </a:r>
            <a:r>
              <a:rPr sz="1050" i="1" spc="-5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Infrastructure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Consortium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716023" y="5084064"/>
            <a:ext cx="9154795" cy="1771650"/>
            <a:chOff x="1716023" y="5084064"/>
            <a:chExt cx="9154795" cy="1771650"/>
          </a:xfrm>
        </p:grpSpPr>
        <p:sp>
          <p:nvSpPr>
            <p:cNvPr id="31" name="object 31"/>
            <p:cNvSpPr/>
            <p:nvPr/>
          </p:nvSpPr>
          <p:spPr>
            <a:xfrm>
              <a:off x="1730501" y="5098542"/>
              <a:ext cx="9126220" cy="1559560"/>
            </a:xfrm>
            <a:custGeom>
              <a:avLst/>
              <a:gdLst/>
              <a:ahLst/>
              <a:cxnLst/>
              <a:rect l="l" t="t" r="r" b="b"/>
              <a:pathLst>
                <a:path w="9126220" h="1559559">
                  <a:moveTo>
                    <a:pt x="0" y="259841"/>
                  </a:moveTo>
                  <a:lnTo>
                    <a:pt x="4186" y="213134"/>
                  </a:lnTo>
                  <a:lnTo>
                    <a:pt x="16256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6"/>
                  </a:lnTo>
                  <a:lnTo>
                    <a:pt x="213134" y="4186"/>
                  </a:lnTo>
                  <a:lnTo>
                    <a:pt x="259842" y="0"/>
                  </a:lnTo>
                  <a:lnTo>
                    <a:pt x="8865870" y="0"/>
                  </a:lnTo>
                  <a:lnTo>
                    <a:pt x="8912577" y="4186"/>
                  </a:lnTo>
                  <a:lnTo>
                    <a:pt x="8956538" y="16255"/>
                  </a:lnTo>
                  <a:lnTo>
                    <a:pt x="8997018" y="35475"/>
                  </a:lnTo>
                  <a:lnTo>
                    <a:pt x="9033284" y="61110"/>
                  </a:lnTo>
                  <a:lnTo>
                    <a:pt x="9064601" y="92427"/>
                  </a:lnTo>
                  <a:lnTo>
                    <a:pt x="9090236" y="128693"/>
                  </a:lnTo>
                  <a:lnTo>
                    <a:pt x="9109456" y="169173"/>
                  </a:lnTo>
                  <a:lnTo>
                    <a:pt x="9121525" y="213134"/>
                  </a:lnTo>
                  <a:lnTo>
                    <a:pt x="9125712" y="259841"/>
                  </a:lnTo>
                  <a:lnTo>
                    <a:pt x="9125712" y="1299197"/>
                  </a:lnTo>
                  <a:lnTo>
                    <a:pt x="9121525" y="1345905"/>
                  </a:lnTo>
                  <a:lnTo>
                    <a:pt x="9109456" y="1389867"/>
                  </a:lnTo>
                  <a:lnTo>
                    <a:pt x="9090236" y="1430349"/>
                  </a:lnTo>
                  <a:lnTo>
                    <a:pt x="9064601" y="1466616"/>
                  </a:lnTo>
                  <a:lnTo>
                    <a:pt x="9033284" y="1497936"/>
                  </a:lnTo>
                  <a:lnTo>
                    <a:pt x="8997018" y="1523573"/>
                  </a:lnTo>
                  <a:lnTo>
                    <a:pt x="8956538" y="1542794"/>
                  </a:lnTo>
                  <a:lnTo>
                    <a:pt x="8912577" y="1554865"/>
                  </a:lnTo>
                  <a:lnTo>
                    <a:pt x="8865870" y="1559051"/>
                  </a:lnTo>
                  <a:lnTo>
                    <a:pt x="259842" y="1559051"/>
                  </a:lnTo>
                  <a:lnTo>
                    <a:pt x="213134" y="1554865"/>
                  </a:lnTo>
                  <a:lnTo>
                    <a:pt x="169173" y="1542794"/>
                  </a:lnTo>
                  <a:lnTo>
                    <a:pt x="128693" y="1523573"/>
                  </a:lnTo>
                  <a:lnTo>
                    <a:pt x="92427" y="1497936"/>
                  </a:lnTo>
                  <a:lnTo>
                    <a:pt x="61110" y="1466616"/>
                  </a:lnTo>
                  <a:lnTo>
                    <a:pt x="35475" y="1430349"/>
                  </a:lnTo>
                  <a:lnTo>
                    <a:pt x="16256" y="1389867"/>
                  </a:lnTo>
                  <a:lnTo>
                    <a:pt x="4186" y="1345905"/>
                  </a:lnTo>
                  <a:lnTo>
                    <a:pt x="0" y="1299197"/>
                  </a:lnTo>
                  <a:lnTo>
                    <a:pt x="0" y="259841"/>
                  </a:lnTo>
                  <a:close/>
                </a:path>
              </a:pathLst>
            </a:custGeom>
            <a:ln w="28956">
              <a:solidFill>
                <a:srgbClr val="2D7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40379" y="6225540"/>
              <a:ext cx="950214" cy="58750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41903" y="5635752"/>
              <a:ext cx="949451" cy="58674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01867" y="6271265"/>
              <a:ext cx="794765" cy="58444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03391" y="5492496"/>
              <a:ext cx="794004" cy="77571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02395" y="6356597"/>
              <a:ext cx="957833" cy="49912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503919" y="5419344"/>
              <a:ext cx="957072" cy="9342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12053" y="5288280"/>
              <a:ext cx="894102" cy="126949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152132" y="5283708"/>
              <a:ext cx="958850" cy="1278890"/>
            </a:xfrm>
            <a:custGeom>
              <a:avLst/>
              <a:gdLst/>
              <a:ahLst/>
              <a:cxnLst/>
              <a:rect l="l" t="t" r="r" b="b"/>
              <a:pathLst>
                <a:path w="958850" h="1278890">
                  <a:moveTo>
                    <a:pt x="0" y="1278636"/>
                  </a:moveTo>
                  <a:lnTo>
                    <a:pt x="958596" y="1278636"/>
                  </a:lnTo>
                  <a:lnTo>
                    <a:pt x="958596" y="0"/>
                  </a:lnTo>
                  <a:lnTo>
                    <a:pt x="0" y="0"/>
                  </a:lnTo>
                  <a:lnTo>
                    <a:pt x="0" y="1278636"/>
                  </a:lnTo>
                  <a:close/>
                </a:path>
              </a:pathLst>
            </a:custGeom>
            <a:ln w="9144">
              <a:solidFill>
                <a:srgbClr val="D7D7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51019" y="5297424"/>
              <a:ext cx="992124" cy="127101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346447" y="5292852"/>
              <a:ext cx="1001394" cy="1280160"/>
            </a:xfrm>
            <a:custGeom>
              <a:avLst/>
              <a:gdLst/>
              <a:ahLst/>
              <a:cxnLst/>
              <a:rect l="l" t="t" r="r" b="b"/>
              <a:pathLst>
                <a:path w="1001395" h="1280159">
                  <a:moveTo>
                    <a:pt x="0" y="1280160"/>
                  </a:moveTo>
                  <a:lnTo>
                    <a:pt x="1001268" y="1280160"/>
                  </a:lnTo>
                  <a:lnTo>
                    <a:pt x="1001268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ln w="9144">
              <a:solidFill>
                <a:srgbClr val="D7D7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42743" y="5625084"/>
              <a:ext cx="630936" cy="61569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57231" y="5609844"/>
              <a:ext cx="652272" cy="6248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3431</Words>
  <Application>Microsoft Office PowerPoint</Application>
  <PresentationFormat>Širokozaslonsko</PresentationFormat>
  <Paragraphs>395</Paragraphs>
  <Slides>51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51</vt:i4>
      </vt:variant>
    </vt:vector>
  </HeadingPairs>
  <TitlesOfParts>
    <vt:vector size="58" baseType="lpstr">
      <vt:lpstr>Arial</vt:lpstr>
      <vt:lpstr>Calibri</vt:lpstr>
      <vt:lpstr>Courier New</vt:lpstr>
      <vt:lpstr>Microsoft Sans Serif</vt:lpstr>
      <vt:lpstr>Segoe UI Symbol</vt:lpstr>
      <vt:lpstr>Times New Roman</vt:lpstr>
      <vt:lpstr>Office Theme</vt:lpstr>
      <vt:lpstr>GeoNetwork platforma za kraške multidisciplinarne (meta)podatke</vt:lpstr>
      <vt:lpstr>PowerPointova predstavitev</vt:lpstr>
      <vt:lpstr>Globalni/Evropski družbeni izzivi</vt:lpstr>
      <vt:lpstr>PowerPointova predstavitev</vt:lpstr>
      <vt:lpstr>Okoljske raziskovalne infrastrukture - definiranje, pomen za razvoj znanosti</vt:lpstr>
      <vt:lpstr>Okoljske raziskovalne infrastrukture - definiranje, pomen za razvoj znanosti</vt:lpstr>
      <vt:lpstr>Življenski krog podatkov</vt:lpstr>
      <vt:lpstr>Raziskovalne infrastrukture - definiranje, pomen za razvoj znanosti</vt:lpstr>
      <vt:lpstr>OKOLJSKE RAZISKOVALNE INFRASTRUKTURE V SLOVENIJI</vt:lpstr>
      <vt:lpstr>LifeWatch SLOVENIJA nacionalna raziskovalna infrastruktura</vt:lpstr>
      <vt:lpstr>RI-SI-LifeWatch raziskovalni projekt https://www.zrc-sazu.si/sl/programi-in-projekti/ri-si-lifewatch</vt:lpstr>
      <vt:lpstr>RI-SI-LifeWatch raziskovalni projekt https://www.zrc-sazu.si/sl/programi-in-projekti/ri-si-lifewatch</vt:lpstr>
      <vt:lpstr>Drugi projekti povezani z LifeWatch ERIC</vt:lpstr>
      <vt:lpstr>EPOS SLOVENIJA: nacionalna raziskovalna infrastruktura</vt:lpstr>
      <vt:lpstr>RI-SI-EPOS raziskovalni projekt</vt:lpstr>
      <vt:lpstr>RI-SI-EPOS raziskovalni projekt</vt:lpstr>
      <vt:lpstr>Drugi projekti povezani z EPOS ERIC</vt:lpstr>
      <vt:lpstr>LTER SLOVENIJA nacionalna raziskovalna infrastruktura</vt:lpstr>
      <vt:lpstr>Krasoslovje in multidisciplinarnost</vt:lpstr>
      <vt:lpstr>Krasoslovje in multidisciplinarnost</vt:lpstr>
      <vt:lpstr>PowerPointova predstavitev</vt:lpstr>
      <vt:lpstr>Metapodatki…</vt:lpstr>
      <vt:lpstr>Kategorije metapodatkov</vt:lpstr>
      <vt:lpstr>Formati metapodatkov</vt:lpstr>
      <vt:lpstr>Standardi metapodatkov</vt:lpstr>
      <vt:lpstr>IZRK multidisciplinarni Metadata Portal</vt:lpstr>
      <vt:lpstr>IZRK multidisciplinarni Metadata Portal</vt:lpstr>
      <vt:lpstr>GeoNetwork = katalog aplikacija</vt:lpstr>
      <vt:lpstr>NextCloud - repozitorij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IZRK multidisciplinarni Metadata Portal</vt:lpstr>
      <vt:lpstr>Izzivi pri katalogiziranju multidisciplinarnih metapodatkov</vt:lpstr>
      <vt:lpstr>Kako rešiti ta problem?</vt:lpstr>
      <vt:lpstr>Kaj je naš cilj? Taksonomski opisi pri podatkih</vt:lpstr>
      <vt:lpstr>Naš uspeh?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GeoNetwork platforma za kraške multidisciplinarne (meta)podatke</dc:title>
  <dc:creator>Magdalena</dc:creator>
  <cp:lastModifiedBy>Kozlica, Kenan</cp:lastModifiedBy>
  <cp:revision>14</cp:revision>
  <dcterms:created xsi:type="dcterms:W3CDTF">2025-03-06T07:33:55Z</dcterms:created>
  <dcterms:modified xsi:type="dcterms:W3CDTF">2025-04-22T11:05:37Z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2024-06-05T00:00:00Z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2025-03-06T00:00:00Z</vt:filetime>
  </property>
  <property fmtid="{D5CDD505-2E9C-101B-9397-08002B2CF9AE}" pid="5" name="Producer">
    <vt:lpwstr>Microsoft® PowerPoint® 2016</vt:lpwstr>
  </property>
</Properties>
</file>