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Play" panose="020B060402020202020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g69Q5u+GU7v87k3J2H7alzgt/b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0f522e18f2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30f522e18f2_1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30f522e18f2_1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0f522e18f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30f522e18f2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30f522e18f2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0f522e18f2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g30f522e18f2_1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30f522e18f2_1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0f522e18f2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30f522e18f2_1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30f522e18f2_1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0f522e18f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30f522e18f2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30f522e18f2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0f522e18f2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30f522e18f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itizenscience.si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itizenscience.si/en/activities/catalogue-of-project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.jpg"/><Relationship Id="rId4" Type="http://schemas.openxmlformats.org/officeDocument/2006/relationships/hyperlink" Target="http://eu-citizen.scienc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www.openaire.eu/blogs/slovenia-government-adopted-the-action-plan-for-open-scienc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bristolavonriverstrust.org/citizen-science-river-health/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itizenscience.si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itizenscience.si/en/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s://citizenscience.si/en/network/national-event-2024/national-event-2023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A blue background with white dots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54" r="-2" b="-2"/>
          <a:stretch/>
        </p:blipFill>
        <p:spPr>
          <a:xfrm>
            <a:off x="0" y="10"/>
            <a:ext cx="12198588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1133350" y="921375"/>
            <a:ext cx="10457700" cy="52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4500" b="0" i="0" u="none" strike="noStrike" cap="none" baseline="30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CeOS_SE</a:t>
            </a:r>
            <a:endParaRPr sz="2000" b="0" i="0" u="none" strike="noStrike" cap="none" baseline="30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0" b="0" i="0" u="none" strike="noStrike" cap="none" baseline="30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8000" b="1" i="0" u="none" strike="noStrike" cap="none" baseline="30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Citizen Science Network</a:t>
            </a:r>
            <a:br>
              <a:rPr lang="sl-SI" sz="8000" b="1" baseline="30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sl-SI" sz="8000" b="1" i="0" u="none" strike="noStrike" cap="none" baseline="30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 Slovenia</a:t>
            </a:r>
            <a:endParaRPr sz="8000" b="1" baseline="30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aseline="30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Mitja V. Iskrić</a:t>
            </a:r>
            <a:endParaRPr sz="2400" i="0" u="none" strike="noStrike" baseline="30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1133341" y="4977682"/>
            <a:ext cx="5538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200" baseline="30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Zagreb, 30th October, 2024</a:t>
            </a:r>
            <a:endParaRPr sz="2200" b="0" i="0" u="none" strike="noStrike" baseline="30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1" name="Google Shape;91;p1" descr="A close-up of a blue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3341" y="5942441"/>
            <a:ext cx="3385432" cy="625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5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Network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Google Shape;188;p8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6058989" cy="355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The Citizen science network of Slovenia is an informal network of interested organisations and individuals with the common goal of working in the field of citizen science.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We work through regular meetings, where we plan joint activities such as projects updates, website maintenance, events organisation, etc.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An important rule of our community is that decisions are taken by consensus and not by vote.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The network currently has 39 members, from universities to associations and individuals.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89" name="Google Shape;189;p8"/>
          <p:cNvCxnSpPr/>
          <p:nvPr/>
        </p:nvCxnSpPr>
        <p:spPr>
          <a:xfrm>
            <a:off x="0" y="5660264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0" name="Google Shape;190;p8"/>
          <p:cNvSpPr txBox="1"/>
          <p:nvPr/>
        </p:nvSpPr>
        <p:spPr>
          <a:xfrm>
            <a:off x="950824" y="6167950"/>
            <a:ext cx="3002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aseline="30000">
                <a:solidFill>
                  <a:srgbClr val="0B5185"/>
                </a:solidFill>
                <a:latin typeface="Open Sans"/>
                <a:ea typeface="Open Sans"/>
                <a:cs typeface="Open Sans"/>
                <a:sym typeface="Open Sans"/>
              </a:rPr>
              <a:t>CeOS_SE, Zagreb,  30th October,  2024</a:t>
            </a:r>
            <a:endParaRPr sz="1800" baseline="30000">
              <a:solidFill>
                <a:srgbClr val="0B51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1" name="Google Shape;191;p8" descr="A blue and orang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2433" y="5936637"/>
            <a:ext cx="1234737" cy="62516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8"/>
          <p:cNvSpPr txBox="1"/>
          <p:nvPr/>
        </p:nvSpPr>
        <p:spPr>
          <a:xfrm>
            <a:off x="6853918" y="4897963"/>
            <a:ext cx="39629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IRVD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3918" y="1933424"/>
            <a:ext cx="5235830" cy="2991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0f522e18f2_1_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Contents on </a:t>
            </a:r>
            <a:r>
              <a:rPr lang="sl-SI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citizenscience.si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00" name="Google Shape;200;g30f522e18f2_1_34"/>
          <p:cNvCxnSpPr/>
          <p:nvPr/>
        </p:nvCxnSpPr>
        <p:spPr>
          <a:xfrm>
            <a:off x="0" y="5660264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1" name="Google Shape;201;g30f522e18f2_1_34"/>
          <p:cNvSpPr txBox="1"/>
          <p:nvPr/>
        </p:nvSpPr>
        <p:spPr>
          <a:xfrm>
            <a:off x="950824" y="6167950"/>
            <a:ext cx="286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aseline="30000">
                <a:solidFill>
                  <a:srgbClr val="0B5185"/>
                </a:solidFill>
                <a:latin typeface="Open Sans"/>
                <a:ea typeface="Open Sans"/>
                <a:cs typeface="Open Sans"/>
                <a:sym typeface="Open Sans"/>
              </a:rPr>
              <a:t>CeOS_SE, Zagreb,  30th October,  2024</a:t>
            </a:r>
            <a:endParaRPr sz="1800" baseline="30000">
              <a:solidFill>
                <a:srgbClr val="0B51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2" name="Google Shape;202;g30f522e18f2_1_34" descr="A blue and orange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42433" y="5936637"/>
            <a:ext cx="1234737" cy="62516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30f522e18f2_1_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69000" cy="3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7931"/>
              <a:buFont typeface="Arial"/>
              <a:buNone/>
            </a:pPr>
            <a:r>
              <a:rPr lang="sl-SI" sz="2900">
                <a:latin typeface="Open Sans"/>
                <a:ea typeface="Open Sans"/>
                <a:cs typeface="Open Sans"/>
                <a:sym typeface="Open Sans"/>
              </a:rPr>
              <a:t>News</a:t>
            </a:r>
            <a:endParaRPr sz="2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2900">
                <a:latin typeface="Open Sans"/>
                <a:ea typeface="Open Sans"/>
                <a:cs typeface="Open Sans"/>
                <a:sym typeface="Open Sans"/>
              </a:rPr>
              <a:t>Basic information on citizen science</a:t>
            </a:r>
            <a:endParaRPr sz="2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2900">
                <a:latin typeface="Open Sans"/>
                <a:ea typeface="Open Sans"/>
                <a:cs typeface="Open Sans"/>
                <a:sym typeface="Open Sans"/>
              </a:rPr>
              <a:t>Open calls</a:t>
            </a:r>
            <a:endParaRPr sz="2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2900">
                <a:latin typeface="Open Sans"/>
                <a:ea typeface="Open Sans"/>
                <a:cs typeface="Open Sans"/>
                <a:sym typeface="Open Sans"/>
              </a:rPr>
              <a:t>Catalogue of citizen science projects</a:t>
            </a:r>
            <a:endParaRPr sz="2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2900">
                <a:latin typeface="Open Sans"/>
                <a:ea typeface="Open Sans"/>
                <a:cs typeface="Open Sans"/>
                <a:sym typeface="Open Sans"/>
              </a:rPr>
              <a:t>Trainings</a:t>
            </a:r>
            <a:endParaRPr sz="2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2900">
                <a:latin typeface="Open Sans"/>
                <a:ea typeface="Open Sans"/>
                <a:cs typeface="Open Sans"/>
                <a:sym typeface="Open Sans"/>
              </a:rPr>
              <a:t>Inventory of Open infrastructures</a:t>
            </a:r>
            <a:endParaRPr sz="2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2900">
                <a:latin typeface="Open Sans"/>
                <a:ea typeface="Open Sans"/>
                <a:cs typeface="Open Sans"/>
                <a:sym typeface="Open Sans"/>
              </a:rPr>
              <a:t>Toolkit</a:t>
            </a:r>
            <a:endParaRPr sz="2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2900">
                <a:latin typeface="Open Sans"/>
                <a:ea typeface="Open Sans"/>
                <a:cs typeface="Open Sans"/>
                <a:sym typeface="Open Sans"/>
              </a:rPr>
              <a:t>Digital library</a:t>
            </a:r>
            <a:endParaRPr sz="3900"/>
          </a:p>
        </p:txBody>
      </p:sp>
      <p:pic>
        <p:nvPicPr>
          <p:cNvPr id="204" name="Google Shape;204;g30f522e18f2_1_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6025" y="1825625"/>
            <a:ext cx="5305974" cy="341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30f522e18f2_1_34"/>
          <p:cNvSpPr txBox="1"/>
          <p:nvPr/>
        </p:nvSpPr>
        <p:spPr>
          <a:xfrm>
            <a:off x="7055125" y="5293075"/>
            <a:ext cx="26562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500">
                <a:solidFill>
                  <a:schemeClr val="dk1"/>
                </a:solidFill>
              </a:rPr>
              <a:t>Foto: Gašper Lešnik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Catalogue of projects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" name="Google Shape;212;p12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6058989" cy="355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Currently we have 65 </a:t>
            </a:r>
            <a:r>
              <a:rPr lang="sl-SI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projects</a:t>
            </a: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 in our catalogue in different fields and organised in different ways.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We have decided not to follow the strict principle that the organiser must be a professional researcher, but to welcome any project that works on basic scientific principles.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The projects in our collection are imported to the </a:t>
            </a:r>
            <a:r>
              <a:rPr lang="sl-SI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eu-citizen.science</a:t>
            </a: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 aggregator, which is of great importance for marketing and international cooperation.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13" name="Google Shape;213;p12"/>
          <p:cNvCxnSpPr/>
          <p:nvPr/>
        </p:nvCxnSpPr>
        <p:spPr>
          <a:xfrm>
            <a:off x="0" y="5660264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4" name="Google Shape;214;p12"/>
          <p:cNvSpPr txBox="1"/>
          <p:nvPr/>
        </p:nvSpPr>
        <p:spPr>
          <a:xfrm>
            <a:off x="950824" y="6167950"/>
            <a:ext cx="280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aseline="30000">
                <a:solidFill>
                  <a:srgbClr val="0B5185"/>
                </a:solidFill>
                <a:latin typeface="Open Sans"/>
                <a:ea typeface="Open Sans"/>
                <a:cs typeface="Open Sans"/>
                <a:sym typeface="Open Sans"/>
              </a:rPr>
              <a:t>CeOS_SE, Zagreb,  30th October,  2024</a:t>
            </a:r>
            <a:endParaRPr sz="1800" baseline="30000">
              <a:solidFill>
                <a:srgbClr val="0B51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5" name="Google Shape;215;p12" descr="A blue and orange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42433" y="5936637"/>
            <a:ext cx="1234737" cy="62516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2"/>
          <p:cNvSpPr txBox="1"/>
          <p:nvPr/>
        </p:nvSpPr>
        <p:spPr>
          <a:xfrm>
            <a:off x="6897189" y="4875590"/>
            <a:ext cx="39629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Source:pexels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64249" y="1756955"/>
            <a:ext cx="5040517" cy="2879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4" name="Google Shape;224;p13"/>
          <p:cNvCxnSpPr/>
          <p:nvPr/>
        </p:nvCxnSpPr>
        <p:spPr>
          <a:xfrm>
            <a:off x="0" y="5660264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5" name="Google Shape;225;p13"/>
          <p:cNvSpPr txBox="1"/>
          <p:nvPr/>
        </p:nvSpPr>
        <p:spPr>
          <a:xfrm>
            <a:off x="950824" y="6167950"/>
            <a:ext cx="286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aseline="30000">
                <a:solidFill>
                  <a:srgbClr val="0B5185"/>
                </a:solidFill>
                <a:latin typeface="Open Sans"/>
                <a:ea typeface="Open Sans"/>
                <a:cs typeface="Open Sans"/>
                <a:sym typeface="Open Sans"/>
              </a:rPr>
              <a:t>CeOS_SE, Zagreb,  30th October,  2024</a:t>
            </a:r>
            <a:endParaRPr sz="1800" baseline="30000">
              <a:solidFill>
                <a:srgbClr val="0B51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6" name="Google Shape;226;p13" descr="A blue and orang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2433" y="5936637"/>
            <a:ext cx="1234737" cy="62516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82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28" name="Google Shape;22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3350" y="0"/>
            <a:ext cx="8365299" cy="5639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CTK support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" name="Google Shape;235;p14"/>
          <p:cNvSpPr txBox="1">
            <a:spLocks noGrp="1"/>
          </p:cNvSpPr>
          <p:nvPr>
            <p:ph type="body" idx="1"/>
          </p:nvPr>
        </p:nvSpPr>
        <p:spPr>
          <a:xfrm>
            <a:off x="838201" y="1825626"/>
            <a:ext cx="5921828" cy="355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3600">
                <a:latin typeface="Calibri"/>
                <a:ea typeface="Calibri"/>
                <a:cs typeface="Calibri"/>
                <a:sym typeface="Calibri"/>
              </a:rPr>
              <a:t>Infrastructure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3600">
                <a:latin typeface="Calibri"/>
                <a:ea typeface="Calibri"/>
                <a:cs typeface="Calibri"/>
                <a:sym typeface="Calibri"/>
              </a:rPr>
              <a:t>Marketing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3600">
                <a:latin typeface="Calibri"/>
                <a:ea typeface="Calibri"/>
                <a:cs typeface="Calibri"/>
                <a:sym typeface="Calibri"/>
              </a:rPr>
              <a:t>Recruitment of citizen scientists for projects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3600">
                <a:latin typeface="Calibri"/>
                <a:ea typeface="Calibri"/>
                <a:cs typeface="Calibri"/>
                <a:sym typeface="Calibri"/>
              </a:rPr>
              <a:t>Training for project managers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3600">
                <a:latin typeface="Calibri"/>
                <a:ea typeface="Calibri"/>
                <a:cs typeface="Calibri"/>
                <a:sym typeface="Calibri"/>
              </a:rPr>
              <a:t>National observatory for citizen science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36" name="Google Shape;236;p14"/>
          <p:cNvCxnSpPr/>
          <p:nvPr/>
        </p:nvCxnSpPr>
        <p:spPr>
          <a:xfrm>
            <a:off x="0" y="5660264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7" name="Google Shape;237;p14"/>
          <p:cNvSpPr txBox="1"/>
          <p:nvPr/>
        </p:nvSpPr>
        <p:spPr>
          <a:xfrm>
            <a:off x="950824" y="6167950"/>
            <a:ext cx="280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aseline="30000">
                <a:solidFill>
                  <a:srgbClr val="0B5185"/>
                </a:solidFill>
                <a:latin typeface="Open Sans"/>
                <a:ea typeface="Open Sans"/>
                <a:cs typeface="Open Sans"/>
                <a:sym typeface="Open Sans"/>
              </a:rPr>
              <a:t>CeOS_SE, Zagreb,  30th October,  2024</a:t>
            </a:r>
            <a:endParaRPr sz="1800" baseline="30000">
              <a:solidFill>
                <a:srgbClr val="0B51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8" name="Google Shape;238;p14" descr="A blue and orang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2433" y="5936637"/>
            <a:ext cx="1234737" cy="625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2429" y="1843088"/>
            <a:ext cx="5127170" cy="3437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0f522e18f2_0_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l-SI">
                <a:latin typeface="Arial"/>
                <a:ea typeface="Arial"/>
                <a:cs typeface="Arial"/>
                <a:sym typeface="Arial"/>
              </a:rPr>
              <a:t>Open infrastructure for research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" name="Google Shape;246;g30f522e18f2_0_17"/>
          <p:cNvSpPr txBox="1">
            <a:spLocks noGrp="1"/>
          </p:cNvSpPr>
          <p:nvPr>
            <p:ph type="body" idx="1"/>
          </p:nvPr>
        </p:nvSpPr>
        <p:spPr>
          <a:xfrm>
            <a:off x="838201" y="1825626"/>
            <a:ext cx="5921700" cy="3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3600">
                <a:latin typeface="Calibri"/>
                <a:ea typeface="Calibri"/>
                <a:cs typeface="Calibri"/>
                <a:sym typeface="Calibri"/>
              </a:rPr>
              <a:t>Free membership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3600">
                <a:latin typeface="Calibri"/>
                <a:ea typeface="Calibri"/>
                <a:cs typeface="Calibri"/>
                <a:sym typeface="Calibri"/>
              </a:rPr>
              <a:t>Information resources and advice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3600">
                <a:latin typeface="Calibri"/>
                <a:ea typeface="Calibri"/>
                <a:cs typeface="Calibri"/>
                <a:sym typeface="Calibri"/>
              </a:rPr>
              <a:t>Bibliographic support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3600">
                <a:latin typeface="Calibri"/>
                <a:ea typeface="Calibri"/>
                <a:cs typeface="Calibri"/>
                <a:sym typeface="Calibri"/>
              </a:rPr>
              <a:t>Repository DiRROS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3600">
                <a:latin typeface="Calibri"/>
                <a:ea typeface="Calibri"/>
                <a:cs typeface="Calibri"/>
                <a:sym typeface="Calibri"/>
              </a:rPr>
              <a:t>Creative space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3600">
                <a:latin typeface="Calibri"/>
                <a:ea typeface="Calibri"/>
                <a:cs typeface="Calibri"/>
                <a:sym typeface="Calibri"/>
              </a:rPr>
              <a:t>Library of things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3600">
                <a:latin typeface="Calibri"/>
                <a:ea typeface="Calibri"/>
                <a:cs typeface="Calibri"/>
                <a:sym typeface="Calibri"/>
              </a:rPr>
              <a:t>Room for meetings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7" name="Google Shape;247;g30f522e18f2_0_17"/>
          <p:cNvCxnSpPr/>
          <p:nvPr/>
        </p:nvCxnSpPr>
        <p:spPr>
          <a:xfrm>
            <a:off x="0" y="5660264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8" name="Google Shape;248;g30f522e18f2_0_17"/>
          <p:cNvSpPr txBox="1"/>
          <p:nvPr/>
        </p:nvSpPr>
        <p:spPr>
          <a:xfrm>
            <a:off x="950824" y="6167950"/>
            <a:ext cx="280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aseline="30000">
                <a:solidFill>
                  <a:srgbClr val="0B5185"/>
                </a:solidFill>
                <a:latin typeface="Open Sans"/>
                <a:ea typeface="Open Sans"/>
                <a:cs typeface="Open Sans"/>
                <a:sym typeface="Open Sans"/>
              </a:rPr>
              <a:t>CeOS_SE, Zagreb,  30th October,  2024</a:t>
            </a:r>
            <a:endParaRPr sz="1800" baseline="30000">
              <a:solidFill>
                <a:srgbClr val="0B51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9" name="Google Shape;249;g30f522e18f2_0_17" descr="A blue and orang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2433" y="5936637"/>
            <a:ext cx="1234737" cy="625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30f522e18f2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2301" y="1843225"/>
            <a:ext cx="5127299" cy="3109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0f522e18f2_1_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l-SI">
                <a:latin typeface="Arial"/>
                <a:ea typeface="Arial"/>
                <a:cs typeface="Arial"/>
                <a:sym typeface="Arial"/>
              </a:rPr>
              <a:t>Future of our Network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7" name="Google Shape;257;g30f522e18f2_1_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206700" cy="39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3600">
                <a:latin typeface="Calibri"/>
                <a:ea typeface="Calibri"/>
                <a:cs typeface="Calibri"/>
                <a:sym typeface="Calibri"/>
              </a:rPr>
              <a:t>Comprehensive training program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3600">
                <a:latin typeface="Calibri"/>
                <a:ea typeface="Calibri"/>
                <a:cs typeface="Calibri"/>
                <a:sym typeface="Calibri"/>
              </a:rPr>
              <a:t>Printed guide / toolkit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3600">
                <a:latin typeface="Calibri"/>
                <a:ea typeface="Calibri"/>
                <a:cs typeface="Calibri"/>
                <a:sym typeface="Calibri"/>
              </a:rPr>
              <a:t>Intensive marketing activities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3600">
                <a:latin typeface="Calibri"/>
                <a:ea typeface="Calibri"/>
                <a:cs typeface="Calibri"/>
                <a:sym typeface="Calibri"/>
              </a:rPr>
              <a:t>Overlay journal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3600">
                <a:latin typeface="Calibri"/>
                <a:ea typeface="Calibri"/>
                <a:cs typeface="Calibri"/>
                <a:sym typeface="Calibri"/>
              </a:rPr>
              <a:t>Email newsletter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3600">
                <a:latin typeface="Calibri"/>
                <a:ea typeface="Calibri"/>
                <a:cs typeface="Calibri"/>
                <a:sym typeface="Calibri"/>
              </a:rPr>
              <a:t>Local municipalities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30555"/>
              <a:buFont typeface="Arial"/>
              <a:buNone/>
            </a:pPr>
            <a:r>
              <a:rPr lang="sl-SI" sz="3600">
                <a:latin typeface="Calibri"/>
                <a:ea typeface="Calibri"/>
                <a:cs typeface="Calibri"/>
                <a:sym typeface="Calibri"/>
              </a:rPr>
              <a:t>Private sector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8" name="Google Shape;258;g30f522e18f2_1_44"/>
          <p:cNvCxnSpPr/>
          <p:nvPr/>
        </p:nvCxnSpPr>
        <p:spPr>
          <a:xfrm>
            <a:off x="0" y="5660264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9" name="Google Shape;259;g30f522e18f2_1_44"/>
          <p:cNvSpPr txBox="1"/>
          <p:nvPr/>
        </p:nvSpPr>
        <p:spPr>
          <a:xfrm>
            <a:off x="950824" y="6167950"/>
            <a:ext cx="280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aseline="30000">
                <a:solidFill>
                  <a:srgbClr val="0B5185"/>
                </a:solidFill>
                <a:latin typeface="Open Sans"/>
                <a:ea typeface="Open Sans"/>
                <a:cs typeface="Open Sans"/>
                <a:sym typeface="Open Sans"/>
              </a:rPr>
              <a:t>CeOS_SE, Zagreb,  30th October,  2024</a:t>
            </a:r>
            <a:endParaRPr sz="1800" baseline="30000">
              <a:solidFill>
                <a:srgbClr val="0B51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0" name="Google Shape;260;g30f522e18f2_1_44" descr="A blue and orang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2433" y="5936637"/>
            <a:ext cx="1234737" cy="625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30f522e18f2_1_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7300" y="1843225"/>
            <a:ext cx="4842301" cy="3633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0f522e18f2_1_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2nd Citizen science Day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68" name="Google Shape;268;g30f522e18f2_1_17"/>
          <p:cNvCxnSpPr/>
          <p:nvPr/>
        </p:nvCxnSpPr>
        <p:spPr>
          <a:xfrm>
            <a:off x="0" y="5660264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9" name="Google Shape;269;g30f522e18f2_1_17"/>
          <p:cNvSpPr txBox="1"/>
          <p:nvPr/>
        </p:nvSpPr>
        <p:spPr>
          <a:xfrm>
            <a:off x="950824" y="6167950"/>
            <a:ext cx="286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aseline="30000">
                <a:solidFill>
                  <a:srgbClr val="0B5185"/>
                </a:solidFill>
                <a:latin typeface="Open Sans"/>
                <a:ea typeface="Open Sans"/>
                <a:cs typeface="Open Sans"/>
                <a:sym typeface="Open Sans"/>
              </a:rPr>
              <a:t>CeOS_SE, Zagreb,  30th October,  2024</a:t>
            </a:r>
            <a:endParaRPr sz="1800" baseline="30000">
              <a:solidFill>
                <a:srgbClr val="0B51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0" name="Google Shape;270;g30f522e18f2_1_17" descr="A blue and orang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2433" y="5936637"/>
            <a:ext cx="1234737" cy="62516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0f522e18f2_1_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72" name="Google Shape;272;g30f522e18f2_1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00" y="1690825"/>
            <a:ext cx="10515599" cy="192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30f522e18f2_1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4425" y="1431424"/>
            <a:ext cx="3722625" cy="374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0f522e18f2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We would love to hear from you!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0" name="Google Shape;280;g30f522e18f2_0_30"/>
          <p:cNvSpPr txBox="1">
            <a:spLocks noGrp="1"/>
          </p:cNvSpPr>
          <p:nvPr>
            <p:ph type="body" idx="1"/>
          </p:nvPr>
        </p:nvSpPr>
        <p:spPr>
          <a:xfrm>
            <a:off x="838201" y="1825626"/>
            <a:ext cx="5921700" cy="3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2200" b="1">
                <a:latin typeface="Calibri"/>
                <a:ea typeface="Calibri"/>
                <a:cs typeface="Calibri"/>
                <a:sym typeface="Calibri"/>
              </a:rPr>
              <a:t>Til Mlakar</a:t>
            </a:r>
            <a:r>
              <a:rPr lang="sl-SI" sz="2200">
                <a:latin typeface="Calibri"/>
                <a:ea typeface="Calibri"/>
                <a:cs typeface="Calibri"/>
                <a:sym typeface="Calibri"/>
              </a:rPr>
              <a:t>, CTK, citizen science, website;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2200" b="1">
                <a:latin typeface="Calibri"/>
                <a:ea typeface="Calibri"/>
                <a:cs typeface="Calibri"/>
                <a:sym typeface="Calibri"/>
              </a:rPr>
              <a:t>Mitja V. Iskrić</a:t>
            </a:r>
            <a:r>
              <a:rPr lang="sl-SI" sz="2200">
                <a:latin typeface="Calibri"/>
                <a:ea typeface="Calibri"/>
                <a:cs typeface="Calibri"/>
                <a:sym typeface="Calibri"/>
              </a:rPr>
              <a:t>, CTK, open data, open publications, citizen science, creative space, public relations;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sl-SI" sz="2200" b="1">
                <a:latin typeface="Calibri"/>
                <a:ea typeface="Calibri"/>
                <a:cs typeface="Calibri"/>
                <a:sym typeface="Calibri"/>
              </a:rPr>
              <a:t>Andreja Vovk Iskrić</a:t>
            </a:r>
            <a:r>
              <a:rPr lang="sl-SI" sz="2200">
                <a:latin typeface="Calibri"/>
                <a:ea typeface="Calibri"/>
                <a:cs typeface="Calibri"/>
                <a:sym typeface="Calibri"/>
              </a:rPr>
              <a:t>, Ljubljana City Library, Network coordinator;</a:t>
            </a:r>
            <a:endParaRPr sz="42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1" name="Google Shape;281;g30f522e18f2_0_30"/>
          <p:cNvCxnSpPr/>
          <p:nvPr/>
        </p:nvCxnSpPr>
        <p:spPr>
          <a:xfrm>
            <a:off x="0" y="5660264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2" name="Google Shape;282;g30f522e18f2_0_30"/>
          <p:cNvSpPr txBox="1"/>
          <p:nvPr/>
        </p:nvSpPr>
        <p:spPr>
          <a:xfrm>
            <a:off x="950824" y="6167950"/>
            <a:ext cx="280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aseline="30000">
                <a:solidFill>
                  <a:srgbClr val="0B5185"/>
                </a:solidFill>
                <a:latin typeface="Open Sans"/>
                <a:ea typeface="Open Sans"/>
                <a:cs typeface="Open Sans"/>
                <a:sym typeface="Open Sans"/>
              </a:rPr>
              <a:t>CeOS_SE, Zagreb,  30th October,  2024</a:t>
            </a:r>
            <a:endParaRPr sz="1800" baseline="30000">
              <a:solidFill>
                <a:srgbClr val="0B51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3" name="Google Shape;283;g30f522e18f2_0_30" descr="A blue and orang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2433" y="5936637"/>
            <a:ext cx="1234737" cy="625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30f522e18f2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188" y="4180300"/>
            <a:ext cx="65246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30f522e18f2_0_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9088" y="1458500"/>
            <a:ext cx="3906074" cy="3941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Contents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" name="Google Shape;97;p2"/>
          <p:cNvSpPr txBox="1">
            <a:spLocks noGrp="1"/>
          </p:cNvSpPr>
          <p:nvPr>
            <p:ph type="body" idx="1"/>
          </p:nvPr>
        </p:nvSpPr>
        <p:spPr>
          <a:xfrm>
            <a:off x="838200" y="1518648"/>
            <a:ext cx="6058989" cy="355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How is citizen science supported as public scientific policy in Slovenia?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How does the Slovenian Citizen Science Network operate?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Future of the Network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8" name="Google Shape;98;p2"/>
          <p:cNvCxnSpPr/>
          <p:nvPr/>
        </p:nvCxnSpPr>
        <p:spPr>
          <a:xfrm>
            <a:off x="0" y="5660264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" name="Google Shape;99;p2"/>
          <p:cNvSpPr txBox="1"/>
          <p:nvPr/>
        </p:nvSpPr>
        <p:spPr>
          <a:xfrm>
            <a:off x="950824" y="6167950"/>
            <a:ext cx="3000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aseline="30000">
                <a:solidFill>
                  <a:srgbClr val="0B5185"/>
                </a:solidFill>
                <a:latin typeface="Open Sans"/>
                <a:ea typeface="Open Sans"/>
                <a:cs typeface="Open Sans"/>
                <a:sym typeface="Open Sans"/>
              </a:rPr>
              <a:t>CeOS_SE, Zagreb</a:t>
            </a:r>
            <a:r>
              <a:rPr lang="sl-SI" sz="1800" b="0" i="0" u="none" strike="noStrike" baseline="30000">
                <a:solidFill>
                  <a:srgbClr val="0B5185"/>
                </a:solidFill>
                <a:latin typeface="Open Sans"/>
                <a:ea typeface="Open Sans"/>
                <a:cs typeface="Open Sans"/>
                <a:sym typeface="Open Sans"/>
              </a:rPr>
              <a:t>,  30th October,  2024</a:t>
            </a:r>
            <a:endParaRPr sz="1800" b="0" i="0" u="none" strike="noStrike" baseline="30000">
              <a:solidFill>
                <a:srgbClr val="0B51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baseline="30000">
              <a:solidFill>
                <a:srgbClr val="0B51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0" name="Google Shape;100;p2" descr="A blue and orang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2433" y="5936637"/>
            <a:ext cx="1234737" cy="625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6570" y="1850134"/>
            <a:ext cx="5096062" cy="2911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6689816" y="4892248"/>
            <a:ext cx="61036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l-SI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Arhiv UKLL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Citizen Science as a Science Policy in Slovenia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6058989" cy="355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lang="sl-SI" sz="1900">
                <a:latin typeface="Open Sans"/>
                <a:ea typeface="Open Sans"/>
                <a:cs typeface="Open Sans"/>
                <a:sym typeface="Open Sans"/>
              </a:rPr>
              <a:t>European Union: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lang="sl-SI" sz="1900">
                <a:latin typeface="Open Sans"/>
                <a:ea typeface="Open Sans"/>
                <a:cs typeface="Open Sans"/>
                <a:sym typeface="Open Sans"/>
              </a:rPr>
              <a:t>The European Research Area (ERA) was reformed in 2022 with two important pillars: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46990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rPr lang="sl-SI" sz="1500">
                <a:latin typeface="Open Sans"/>
                <a:ea typeface="Open Sans"/>
                <a:cs typeface="Open Sans"/>
                <a:sym typeface="Open Sans"/>
              </a:rPr>
              <a:t>Early and open sharing of research results and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marL="46990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73333"/>
              <a:buFont typeface="Arial"/>
              <a:buNone/>
            </a:pPr>
            <a:r>
              <a:rPr lang="sl-SI" sz="1500">
                <a:latin typeface="Open Sans"/>
                <a:ea typeface="Open Sans"/>
                <a:cs typeface="Open Sans"/>
                <a:sym typeface="Open Sans"/>
              </a:rPr>
              <a:t>Socially engaged science.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lang="sl-SI" sz="1900">
                <a:latin typeface="Open Sans"/>
                <a:ea typeface="Open Sans"/>
                <a:cs typeface="Open Sans"/>
                <a:sym typeface="Open Sans"/>
              </a:rPr>
              <a:t>Slovenia: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7894"/>
              <a:buNone/>
            </a:pPr>
            <a:r>
              <a:rPr lang="sl-SI" sz="1900">
                <a:latin typeface="Open Sans"/>
                <a:ea typeface="Open Sans"/>
                <a:cs typeface="Open Sans"/>
                <a:sym typeface="Open Sans"/>
              </a:rPr>
              <a:t>2021 Act on Scientific Research and Innovation Activities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lang="sl-SI" sz="1900">
                <a:latin typeface="Open Sans"/>
                <a:ea typeface="Open Sans"/>
                <a:cs typeface="Open Sans"/>
                <a:sym typeface="Open Sans"/>
              </a:rPr>
              <a:t>2023 Open Science Decree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lang="sl-SI" sz="1900">
                <a:latin typeface="Open Sans"/>
                <a:ea typeface="Open Sans"/>
                <a:cs typeface="Open Sans"/>
                <a:sym typeface="Open Sans"/>
              </a:rPr>
              <a:t>Both these acts mention citizen science as a public science policy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177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40000"/>
              <a:buNone/>
            </a:pP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9" name="Google Shape;109;p4"/>
          <p:cNvCxnSpPr/>
          <p:nvPr/>
        </p:nvCxnSpPr>
        <p:spPr>
          <a:xfrm>
            <a:off x="0" y="5660264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0" name="Google Shape;110;p4"/>
          <p:cNvSpPr txBox="1"/>
          <p:nvPr/>
        </p:nvSpPr>
        <p:spPr>
          <a:xfrm>
            <a:off x="950823" y="6167950"/>
            <a:ext cx="334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aseline="30000">
                <a:solidFill>
                  <a:srgbClr val="0B5185"/>
                </a:solidFill>
                <a:latin typeface="Open Sans"/>
                <a:ea typeface="Open Sans"/>
                <a:cs typeface="Open Sans"/>
                <a:sym typeface="Open Sans"/>
              </a:rPr>
              <a:t>CeOS_SE, Zagreb,  30th October,  2024</a:t>
            </a:r>
            <a:endParaRPr sz="1800" baseline="30000">
              <a:solidFill>
                <a:srgbClr val="0B51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1" name="Google Shape;111;p4" descr="A blue and orang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2433" y="5936637"/>
            <a:ext cx="1234737" cy="62516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6689816" y="4892248"/>
            <a:ext cx="61036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l-SI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dinalpbear.eu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2281" y="1851748"/>
            <a:ext cx="5109668" cy="2918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Open Science in Slovenia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9" name="Google Shape;119;p5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6058989" cy="355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The Slovenian legislation requires researchers to share all the results of their scientific work in open access by the FAIR principles.  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This requires additional resources from researchers.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This is why the Slovenian Government has adopted an Open Science Action Plan, which provides more than €40 million for this purpose by 2030.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One of the activities (Action 6.2.5) in this Action Plan funded by the Slovenian Government is citizen science.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0" name="Google Shape;120;p5"/>
          <p:cNvCxnSpPr/>
          <p:nvPr/>
        </p:nvCxnSpPr>
        <p:spPr>
          <a:xfrm>
            <a:off x="0" y="5660264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1" name="Google Shape;121;p5"/>
          <p:cNvSpPr txBox="1"/>
          <p:nvPr/>
        </p:nvSpPr>
        <p:spPr>
          <a:xfrm>
            <a:off x="950823" y="6167950"/>
            <a:ext cx="3251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aseline="30000">
                <a:solidFill>
                  <a:srgbClr val="0B5185"/>
                </a:solidFill>
                <a:latin typeface="Open Sans"/>
                <a:ea typeface="Open Sans"/>
                <a:cs typeface="Open Sans"/>
                <a:sym typeface="Open Sans"/>
              </a:rPr>
              <a:t>CeOS_SE, Zagreb,  30th October,  2024</a:t>
            </a:r>
            <a:endParaRPr sz="1800" baseline="30000">
              <a:solidFill>
                <a:srgbClr val="0B51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2" name="Google Shape;122;p5" descr="A blue and orang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2433" y="5936637"/>
            <a:ext cx="1234737" cy="62516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/>
          <p:nvPr/>
        </p:nvSpPr>
        <p:spPr>
          <a:xfrm>
            <a:off x="7390856" y="4875590"/>
            <a:ext cx="39629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lang="sl-SI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https://www.openaire.eu/blogs/slovenia-government-adopted-the-action-plan-for-open-science</a:t>
            </a:r>
            <a:r>
              <a:rPr lang="sl-SI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52290" y="1254082"/>
            <a:ext cx="3622034" cy="3479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0f522e18f2_1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Funding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" name="Google Shape;130;g30f522e18f2_1_0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6059100" cy="3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Network's activities (around €70,000 per year), mainly for staff (1 FTE) and overhead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The Slovenian Research and Innovation Agency will launch this year its first call for citizen science projects for about 500.000 €</a:t>
            </a:r>
            <a:endParaRPr/>
          </a:p>
        </p:txBody>
      </p:sp>
      <p:cxnSp>
        <p:nvCxnSpPr>
          <p:cNvPr id="131" name="Google Shape;131;g30f522e18f2_1_0"/>
          <p:cNvCxnSpPr/>
          <p:nvPr/>
        </p:nvCxnSpPr>
        <p:spPr>
          <a:xfrm>
            <a:off x="0" y="5660264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2" name="Google Shape;132;g30f522e18f2_1_0"/>
          <p:cNvSpPr txBox="1"/>
          <p:nvPr/>
        </p:nvSpPr>
        <p:spPr>
          <a:xfrm>
            <a:off x="950823" y="6167950"/>
            <a:ext cx="3251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aseline="30000">
                <a:solidFill>
                  <a:srgbClr val="0B5185"/>
                </a:solidFill>
                <a:latin typeface="Open Sans"/>
                <a:ea typeface="Open Sans"/>
                <a:cs typeface="Open Sans"/>
                <a:sym typeface="Open Sans"/>
              </a:rPr>
              <a:t>CeOS_SE, Zagreb,  30th October,  2024</a:t>
            </a:r>
            <a:endParaRPr sz="1800" baseline="30000">
              <a:solidFill>
                <a:srgbClr val="0B51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3" name="Google Shape;133;g30f522e18f2_1_0" descr="A blue and orang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2433" y="5936637"/>
            <a:ext cx="1234737" cy="625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0f522e18f2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0163" y="1346775"/>
            <a:ext cx="4524375" cy="37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30f522e18f2_1_0"/>
          <p:cNvSpPr txBox="1"/>
          <p:nvPr/>
        </p:nvSpPr>
        <p:spPr>
          <a:xfrm>
            <a:off x="7110213" y="5078575"/>
            <a:ext cx="45243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200">
                <a:solidFill>
                  <a:schemeClr val="dk1"/>
                </a:solidFill>
              </a:rPr>
              <a:t>Source:</a:t>
            </a:r>
            <a:r>
              <a:rPr lang="sl-SI" sz="12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l-SI" sz="1200" u="sng">
                <a:solidFill>
                  <a:schemeClr val="hlink"/>
                </a:solidFill>
                <a:hlinkClick r:id="rId5"/>
              </a:rPr>
              <a:t>https://bristolavonriverstrust.org/citizen-science-river-health/</a:t>
            </a:r>
            <a:endParaRPr sz="1200" u="sng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Activities of Central Technical Library at the University of Ljubljana (CTK)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41;p3"/>
          <p:cNvSpPr txBox="1">
            <a:spLocks noGrp="1"/>
          </p:cNvSpPr>
          <p:nvPr>
            <p:ph type="body" idx="1"/>
          </p:nvPr>
        </p:nvSpPr>
        <p:spPr>
          <a:xfrm>
            <a:off x="838200" y="1962650"/>
            <a:ext cx="4493700" cy="3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LIBER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ECSA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makerspace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Focus on Open Science Ljubljana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Covid.si (2020)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wuhobrani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Web events, podcast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2" name="Google Shape;142;p3"/>
          <p:cNvCxnSpPr/>
          <p:nvPr/>
        </p:nvCxnSpPr>
        <p:spPr>
          <a:xfrm>
            <a:off x="0" y="5660264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" name="Google Shape;143;p3"/>
          <p:cNvSpPr txBox="1"/>
          <p:nvPr/>
        </p:nvSpPr>
        <p:spPr>
          <a:xfrm>
            <a:off x="950823" y="6167950"/>
            <a:ext cx="3240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aseline="30000">
                <a:solidFill>
                  <a:srgbClr val="0B5185"/>
                </a:solidFill>
                <a:latin typeface="Open Sans"/>
                <a:ea typeface="Open Sans"/>
                <a:cs typeface="Open Sans"/>
                <a:sym typeface="Open Sans"/>
              </a:rPr>
              <a:t>CeOS_SE, Zagreb</a:t>
            </a:r>
            <a:r>
              <a:rPr lang="sl-SI" sz="1800" b="0" i="0" u="none" strike="noStrike" baseline="30000">
                <a:solidFill>
                  <a:srgbClr val="0B5185"/>
                </a:solidFill>
                <a:latin typeface="Open Sans"/>
                <a:ea typeface="Open Sans"/>
                <a:cs typeface="Open Sans"/>
                <a:sym typeface="Open Sans"/>
              </a:rPr>
              <a:t>,  30th October,  2024</a:t>
            </a:r>
            <a:endParaRPr sz="1800" b="0" i="0" u="none" strike="noStrike" baseline="30000">
              <a:solidFill>
                <a:srgbClr val="0B51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baseline="30000">
              <a:solidFill>
                <a:srgbClr val="0B51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4" name="Google Shape;144;p3" descr="A blue and orang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2433" y="5936637"/>
            <a:ext cx="1234737" cy="62516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"/>
          <p:cNvSpPr txBox="1"/>
          <p:nvPr/>
        </p:nvSpPr>
        <p:spPr>
          <a:xfrm>
            <a:off x="6689816" y="4892248"/>
            <a:ext cx="61036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l-SI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Arhiv </a:t>
            </a:r>
            <a:r>
              <a:rPr lang="sl-SI" sz="1200">
                <a:solidFill>
                  <a:schemeClr val="dk1"/>
                </a:solidFill>
              </a:rPr>
              <a:t>CTK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7025" y="1905850"/>
            <a:ext cx="6279870" cy="2778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How we built Citizen Science Network </a:t>
            </a:r>
            <a:endParaRPr/>
          </a:p>
        </p:txBody>
      </p:sp>
      <p:sp>
        <p:nvSpPr>
          <p:cNvPr id="152" name="Google Shape;152;p7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6058989" cy="355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As part of this Action Plan, CTK has been tasked with setting up a citizen science network in Slovenia and two years ago, the network was established.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The first activities were:</a:t>
            </a:r>
            <a:endParaRPr/>
          </a:p>
          <a:p>
            <a:pPr marL="228600" lvl="0" indent="-21145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looking for interested stakeholders and inviting them as partners,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228600" lvl="0" indent="-21145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setting up a portal </a:t>
            </a:r>
            <a:r>
              <a:rPr lang="sl-SI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citizenscience.si</a:t>
            </a: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,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228600" lvl="0" indent="-21145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first hybrid meeting 20th July 2023 (13 partners)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228600" lvl="0" indent="-21145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Open Sans"/>
              <a:buChar char="•"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network coordinator from Ljubljana City Library (Andreja Vovk Iskrić)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228600" lvl="0" indent="-21145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Open Sans"/>
              <a:buChar char="•"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citizen science ambassador (dr. Zarja Muršič)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228600" lvl="0" indent="-21145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Open Sans"/>
              <a:buChar char="•"/>
            </a:pPr>
            <a:r>
              <a:rPr lang="sl-SI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1st national event</a:t>
            </a: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 15h November 2023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228600" lvl="0" indent="-21145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Open Sans"/>
              <a:buChar char="•"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workgroups (marketing, event, libraries, handbook, strategy)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53" name="Google Shape;153;p7"/>
          <p:cNvCxnSpPr/>
          <p:nvPr/>
        </p:nvCxnSpPr>
        <p:spPr>
          <a:xfrm>
            <a:off x="0" y="5660264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4" name="Google Shape;154;p7"/>
          <p:cNvSpPr txBox="1"/>
          <p:nvPr/>
        </p:nvSpPr>
        <p:spPr>
          <a:xfrm>
            <a:off x="950823" y="6167950"/>
            <a:ext cx="316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aseline="30000">
                <a:solidFill>
                  <a:srgbClr val="0B5185"/>
                </a:solidFill>
                <a:latin typeface="Open Sans"/>
                <a:ea typeface="Open Sans"/>
                <a:cs typeface="Open Sans"/>
                <a:sym typeface="Open Sans"/>
              </a:rPr>
              <a:t>CeOS_SE, Zagreb,  30th October,  2024</a:t>
            </a:r>
            <a:endParaRPr sz="1800" baseline="30000">
              <a:solidFill>
                <a:srgbClr val="0B51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5" name="Google Shape;155;p7" descr="A blue and orange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42433" y="5936637"/>
            <a:ext cx="1234737" cy="62516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"/>
          <p:cNvSpPr txBox="1"/>
          <p:nvPr/>
        </p:nvSpPr>
        <p:spPr>
          <a:xfrm>
            <a:off x="6897189" y="5010528"/>
            <a:ext cx="39629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lang="sl-SI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https://citizenscience.si/en/</a:t>
            </a:r>
            <a:r>
              <a:rPr lang="sl-SI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97189" y="1680381"/>
            <a:ext cx="4748916" cy="3195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Key Objectives of Citizen Science Network of Slovenia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" name="Google Shape;164;p10"/>
          <p:cNvSpPr txBox="1">
            <a:spLocks noGrp="1"/>
          </p:cNvSpPr>
          <p:nvPr>
            <p:ph type="body" idx="1"/>
          </p:nvPr>
        </p:nvSpPr>
        <p:spPr>
          <a:xfrm>
            <a:off x="838201" y="1825626"/>
            <a:ext cx="5836920" cy="355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So what are the key objectives of our portal?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To connect the academic community and the public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To increase scientific literacy and enable the general public to understand how science works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l-SI" sz="1800">
                <a:latin typeface="Open Sans"/>
                <a:ea typeface="Open Sans"/>
                <a:cs typeface="Open Sans"/>
                <a:sym typeface="Open Sans"/>
              </a:rPr>
              <a:t>To contribute efforts in improving the world we live in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65" name="Google Shape;165;p10"/>
          <p:cNvCxnSpPr/>
          <p:nvPr/>
        </p:nvCxnSpPr>
        <p:spPr>
          <a:xfrm>
            <a:off x="0" y="5660264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6" name="Google Shape;166;p10"/>
          <p:cNvSpPr txBox="1"/>
          <p:nvPr/>
        </p:nvSpPr>
        <p:spPr>
          <a:xfrm>
            <a:off x="950824" y="6167950"/>
            <a:ext cx="287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aseline="30000">
                <a:solidFill>
                  <a:srgbClr val="0B5185"/>
                </a:solidFill>
                <a:latin typeface="Open Sans"/>
                <a:ea typeface="Open Sans"/>
                <a:cs typeface="Open Sans"/>
                <a:sym typeface="Open Sans"/>
              </a:rPr>
              <a:t>CeOS_SE, Zagreb,  30th October,  2024</a:t>
            </a:r>
            <a:endParaRPr sz="1800" baseline="30000">
              <a:solidFill>
                <a:srgbClr val="0B51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7" name="Google Shape;167;p10" descr="A blue and orang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2433" y="5936637"/>
            <a:ext cx="1234737" cy="62516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0"/>
          <p:cNvSpPr txBox="1"/>
          <p:nvPr/>
        </p:nvSpPr>
        <p:spPr>
          <a:xfrm>
            <a:off x="7112726" y="4725368"/>
            <a:ext cx="39629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ZNC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9301" y="1515291"/>
            <a:ext cx="40005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</a:pPr>
            <a:r>
              <a:rPr lang="sl-SI">
                <a:latin typeface="Open Sans"/>
                <a:ea typeface="Open Sans"/>
                <a:cs typeface="Open Sans"/>
                <a:sym typeface="Open Sans"/>
              </a:rPr>
              <a:t>Stakeholders</a:t>
            </a:r>
            <a:br>
              <a:rPr lang="sl-SI">
                <a:latin typeface="Open Sans"/>
                <a:ea typeface="Open Sans"/>
                <a:cs typeface="Open Sans"/>
                <a:sym typeface="Open Sans"/>
              </a:rPr>
            </a:b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" name="Google Shape;176;p9"/>
          <p:cNvSpPr txBox="1">
            <a:spLocks noGrp="1"/>
          </p:cNvSpPr>
          <p:nvPr>
            <p:ph type="body" idx="1"/>
          </p:nvPr>
        </p:nvSpPr>
        <p:spPr>
          <a:xfrm>
            <a:off x="838201" y="1825626"/>
            <a:ext cx="5921828" cy="3558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sl-SI" sz="2100">
                <a:latin typeface="Open Sans"/>
                <a:ea typeface="Open Sans"/>
                <a:cs typeface="Open Sans"/>
                <a:sym typeface="Open Sans"/>
              </a:rPr>
              <a:t>When we designed the citizen science network, we systematically addressed four key stakeholders:</a:t>
            </a:r>
            <a:endParaRPr sz="2100">
              <a:latin typeface="Open Sans"/>
              <a:ea typeface="Open Sans"/>
              <a:cs typeface="Open Sans"/>
              <a:sym typeface="Open Sans"/>
            </a:endParaRPr>
          </a:p>
          <a:p>
            <a:pPr marL="22860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sl-SI" sz="2100">
                <a:latin typeface="Open Sans"/>
                <a:ea typeface="Open Sans"/>
                <a:cs typeface="Open Sans"/>
                <a:sym typeface="Open Sans"/>
              </a:rPr>
              <a:t>academic organisations and research institutes</a:t>
            </a:r>
            <a:endParaRPr sz="2100">
              <a:latin typeface="Open Sans"/>
              <a:ea typeface="Open Sans"/>
              <a:cs typeface="Open Sans"/>
              <a:sym typeface="Open Sans"/>
            </a:endParaRPr>
          </a:p>
          <a:p>
            <a:pPr marL="22860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sl-SI" sz="2100">
                <a:latin typeface="Open Sans"/>
                <a:ea typeface="Open Sans"/>
                <a:cs typeface="Open Sans"/>
                <a:sym typeface="Open Sans"/>
              </a:rPr>
              <a:t>(scientific) societies</a:t>
            </a:r>
            <a:endParaRPr sz="2100">
              <a:latin typeface="Open Sans"/>
              <a:ea typeface="Open Sans"/>
              <a:cs typeface="Open Sans"/>
              <a:sym typeface="Open Sans"/>
            </a:endParaRPr>
          </a:p>
          <a:p>
            <a:pPr marL="22860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sl-SI" sz="2100">
                <a:latin typeface="Open Sans"/>
                <a:ea typeface="Open Sans"/>
                <a:cs typeface="Open Sans"/>
                <a:sym typeface="Open Sans"/>
              </a:rPr>
              <a:t>third age groups</a:t>
            </a:r>
            <a:endParaRPr sz="2100">
              <a:latin typeface="Open Sans"/>
              <a:ea typeface="Open Sans"/>
              <a:cs typeface="Open Sans"/>
              <a:sym typeface="Open Sans"/>
            </a:endParaRPr>
          </a:p>
          <a:p>
            <a:pPr marL="22860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sl-SI" sz="2100">
                <a:latin typeface="Open Sans"/>
                <a:ea typeface="Open Sans"/>
                <a:cs typeface="Open Sans"/>
                <a:sym typeface="Open Sans"/>
              </a:rPr>
              <a:t>libraries, with a focus on public libraries</a:t>
            </a:r>
            <a:endParaRPr sz="2100">
              <a:latin typeface="Open Sans"/>
              <a:ea typeface="Open Sans"/>
              <a:cs typeface="Open Sans"/>
              <a:sym typeface="Open Sans"/>
            </a:endParaRPr>
          </a:p>
          <a:p>
            <a:pPr marL="22860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sl-SI" sz="2100">
                <a:latin typeface="Open Sans"/>
                <a:ea typeface="Open Sans"/>
                <a:cs typeface="Open Sans"/>
                <a:sym typeface="Open Sans"/>
              </a:rPr>
              <a:t>individuals</a:t>
            </a:r>
            <a:endParaRPr sz="21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77" name="Google Shape;177;p9"/>
          <p:cNvCxnSpPr/>
          <p:nvPr/>
        </p:nvCxnSpPr>
        <p:spPr>
          <a:xfrm>
            <a:off x="0" y="5660264"/>
            <a:ext cx="1219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8" name="Google Shape;178;p9"/>
          <p:cNvSpPr txBox="1"/>
          <p:nvPr/>
        </p:nvSpPr>
        <p:spPr>
          <a:xfrm>
            <a:off x="950824" y="6167950"/>
            <a:ext cx="288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aseline="30000">
                <a:solidFill>
                  <a:srgbClr val="0B5185"/>
                </a:solidFill>
                <a:latin typeface="Open Sans"/>
                <a:ea typeface="Open Sans"/>
                <a:cs typeface="Open Sans"/>
                <a:sym typeface="Open Sans"/>
              </a:rPr>
              <a:t>CeOS_SE, Zagreb,  30th October,  2024</a:t>
            </a:r>
            <a:endParaRPr sz="1800" baseline="30000">
              <a:solidFill>
                <a:srgbClr val="0B51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9" name="Google Shape;179;p9" descr="A blue and orange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2433" y="5936637"/>
            <a:ext cx="1234737" cy="62516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9"/>
          <p:cNvSpPr txBox="1"/>
          <p:nvPr/>
        </p:nvSpPr>
        <p:spPr>
          <a:xfrm>
            <a:off x="6897189" y="4875590"/>
            <a:ext cx="39629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Österreich forscht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27081" y="1662952"/>
            <a:ext cx="4676150" cy="3117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1008</Words>
  <Application>Microsoft Office PowerPoint</Application>
  <PresentationFormat>Širokozaslonsko</PresentationFormat>
  <Paragraphs>147</Paragraphs>
  <Slides>18</Slides>
  <Notes>18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3" baseType="lpstr">
      <vt:lpstr>Open Sans</vt:lpstr>
      <vt:lpstr>Arial</vt:lpstr>
      <vt:lpstr>Play</vt:lpstr>
      <vt:lpstr>Calibri</vt:lpstr>
      <vt:lpstr>Office Theme</vt:lpstr>
      <vt:lpstr>PowerPointova predstavitev</vt:lpstr>
      <vt:lpstr>Contents</vt:lpstr>
      <vt:lpstr>Citizen Science as a Science Policy in Slovenia</vt:lpstr>
      <vt:lpstr>Open Science in Slovenia</vt:lpstr>
      <vt:lpstr>Funding</vt:lpstr>
      <vt:lpstr>Activities of Central Technical Library at the University of Ljubljana (CTK)</vt:lpstr>
      <vt:lpstr>How we built Citizen Science Network </vt:lpstr>
      <vt:lpstr>Key Objectives of Citizen Science Network of Slovenia</vt:lpstr>
      <vt:lpstr>Stakeholders </vt:lpstr>
      <vt:lpstr>Network</vt:lpstr>
      <vt:lpstr>Contents on citizenscience.si</vt:lpstr>
      <vt:lpstr>Catalogue of projects</vt:lpstr>
      <vt:lpstr>PowerPointova predstavitev</vt:lpstr>
      <vt:lpstr>CTK support</vt:lpstr>
      <vt:lpstr>Open infrastructure for research</vt:lpstr>
      <vt:lpstr>Future of our Network</vt:lpstr>
      <vt:lpstr>2nd Citizen science Day</vt:lpstr>
      <vt:lpstr>We would love to hear from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Tomas Bercic</dc:creator>
  <cp:lastModifiedBy>Kozlica, Kenan</cp:lastModifiedBy>
  <cp:revision>1</cp:revision>
  <dcterms:created xsi:type="dcterms:W3CDTF">2024-10-07T09:40:27Z</dcterms:created>
  <dcterms:modified xsi:type="dcterms:W3CDTF">2024-11-22T06:16:10Z</dcterms:modified>
</cp:coreProperties>
</file>