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74" r:id="rId5"/>
    <p:sldId id="261" r:id="rId6"/>
    <p:sldId id="258" r:id="rId7"/>
    <p:sldId id="259" r:id="rId8"/>
    <p:sldId id="262" r:id="rId9"/>
    <p:sldId id="257" r:id="rId10"/>
    <p:sldId id="275" r:id="rId11"/>
    <p:sldId id="266" r:id="rId12"/>
    <p:sldId id="264" r:id="rId13"/>
    <p:sldId id="265" r:id="rId14"/>
    <p:sldId id="279" r:id="rId15"/>
    <p:sldId id="278" r:id="rId16"/>
    <p:sldId id="269" r:id="rId17"/>
    <p:sldId id="270" r:id="rId18"/>
    <p:sldId id="271" r:id="rId19"/>
    <p:sldId id="27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E914-571D-4FF6-95FC-A5682AFE9DC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9C62-D4BE-4C9D-BD9D-A25A14BE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co-project.eu/" TargetMode="External"/><Relationship Id="rId13" Type="http://schemas.openxmlformats.org/officeDocument/2006/relationships/hyperlink" Target="https://growobservatory.org/" TargetMode="External"/><Relationship Id="rId3" Type="http://schemas.openxmlformats.org/officeDocument/2006/relationships/hyperlink" Target="https://citieshealth.eu/" TargetMode="External"/><Relationship Id="rId7" Type="http://schemas.openxmlformats.org/officeDocument/2006/relationships/hyperlink" Target="https://ecsa.citizen-science.net/2017/08/02/ditos-launches-first-bioblitz-policy-brief/" TargetMode="External"/><Relationship Id="rId12" Type="http://schemas.openxmlformats.org/officeDocument/2006/relationships/hyperlink" Target="https://gt20.eu/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cordis.europa.eu/project/id/6658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vsvirus.org/" TargetMode="External"/><Relationship Id="rId11" Type="http://schemas.openxmlformats.org/officeDocument/2006/relationships/hyperlink" Target="https://scent-project.eu/about-scent" TargetMode="External"/><Relationship Id="rId5" Type="http://schemas.openxmlformats.org/officeDocument/2006/relationships/hyperlink" Target="https://dnoses.eu/" TargetMode="External"/><Relationship Id="rId15" Type="http://schemas.openxmlformats.org/officeDocument/2006/relationships/hyperlink" Target="https://www.eitfood.eu/projects/citizen-science-to-build-consumer-trust-in-the-food-system-2020" TargetMode="External"/><Relationship Id="rId10" Type="http://schemas.openxmlformats.org/officeDocument/2006/relationships/hyperlink" Target="https://landsense.eu/" TargetMode="External"/><Relationship Id="rId4" Type="http://schemas.openxmlformats.org/officeDocument/2006/relationships/hyperlink" Target="https://eu-citizen.science/" TargetMode="External"/><Relationship Id="rId9" Type="http://schemas.openxmlformats.org/officeDocument/2006/relationships/hyperlink" Target="https://www.weobserve.eu/" TargetMode="External"/><Relationship Id="rId14" Type="http://schemas.openxmlformats.org/officeDocument/2006/relationships/hyperlink" Target="https://www.reinforceeu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starter.org/" TargetMode="External"/><Relationship Id="rId4" Type="http://schemas.openxmlformats.org/officeDocument/2006/relationships/hyperlink" Target="https://www.discovermagazine.com/the-sciences/top-18-projects-of-2018-on-scistart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-19.sledilnik.org/" TargetMode="External"/><Relationship Id="rId3" Type="http://schemas.openxmlformats.org/officeDocument/2006/relationships/hyperlink" Target="http://www.ckff.si/projekti.php?znacka=30" TargetMode="External"/><Relationship Id="rId7" Type="http://schemas.openxmlformats.org/officeDocument/2006/relationships/hyperlink" Target="covid.s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tehna.org/projekti/ditos/" TargetMode="External"/><Relationship Id="rId5" Type="http://schemas.openxmlformats.org/officeDocument/2006/relationships/hyperlink" Target="https://bioblitzslovenija.weebly.com/" TargetMode="External"/><Relationship Id="rId4" Type="http://schemas.openxmlformats.org/officeDocument/2006/relationships/hyperlink" Target="https://www.ptice.s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t.cambly.com/2016/07/31/lesson-23-expressing-concer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bi.sphera.com/software/gabi-software/gabi/benefit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ru.org/files/Citizen-Science-at-Universities-Trends-Guidelines-and-Recommendations-Full-paper.pdf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www1.ctk.uni-lj.si/publikacije/predstavitve/cscience.pptx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zenodo.org/record/1303002/files/LIBER_OSR_A5-ONLINE-HR.pdf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hyperlink" Target="https://op.europa.eu/en/publication-detail/-/publication/d1768147-f17a-11ea-991b-01aa75ed71a1/language-en/format-PDF/source-1524653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-strategy.ec.europa.eu/en/library/green-paper-citizen-science-europe-towards-society-empowered-citizens-and-enhanced-research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s://www.leru.org/files/LERU-AP24-Open-Science-full-paper.pdf" TargetMode="External"/><Relationship Id="rId4" Type="http://schemas.openxmlformats.org/officeDocument/2006/relationships/hyperlink" Target="https://osf.io/xpr2n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op.europa.eu/en/publication-detail/-/publication/47a3a330-c9cb-11e7-8e69-01aa75ed71a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.europa.eu/en/publication-detail/-/publication/47a3a330-c9cb-11e7-8e69-01aa75ed71a1" TargetMode="External"/><Relationship Id="rId4" Type="http://schemas.openxmlformats.org/officeDocument/2006/relationships/hyperlink" Target="http://www.ideachampions.com/breakthroughs.s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ore.ac.uk/2020/03/20/core-makes-open-access-more-visible-and-reusable-by-being-an-enabling-infrastructur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544425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749046"/>
            <a:ext cx="12544425" cy="351815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br>
              <a:rPr lang="sl-SI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SKUPNOSTNA ZNANOST (CITIZEN SCIENCE) </a:t>
            </a:r>
            <a:br>
              <a:rPr lang="sl-SI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 STEBER ODPRTE IN SODELOVALNE ZNANOSTI</a:t>
            </a:r>
            <a:br>
              <a:rPr lang="sl-SI" sz="32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sl-SI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151" y="4437888"/>
            <a:ext cx="10771061" cy="223113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Miro Pušnik, CTK</a:t>
            </a:r>
          </a:p>
          <a:p>
            <a:endParaRPr lang="sl-SI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endParaRPr lang="sl-SI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endParaRPr lang="sl-SI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r>
              <a:rPr lang="sl-SI" sz="2000" dirty="0">
                <a:solidFill>
                  <a:schemeClr val="bg1"/>
                </a:solidFill>
                <a:latin typeface="Lucida Bright" panose="02040602050505020304" pitchFamily="18" charset="0"/>
              </a:rPr>
              <a:t>junij 2021</a:t>
            </a:r>
            <a:endParaRPr lang="en-US" sz="2000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59" y="5109170"/>
            <a:ext cx="1265106" cy="70950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864" y="5016247"/>
            <a:ext cx="1047750" cy="8953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B60B8A3-ECE5-4651-9056-CBC8BCC2A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" y="3725276"/>
            <a:ext cx="123149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2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10 temeljnih načel ‚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Citizen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science‘ (</a:t>
            </a:r>
            <a:r>
              <a:rPr lang="fr-FR" dirty="0">
                <a:solidFill>
                  <a:schemeClr val="bg1"/>
                </a:solidFill>
                <a:latin typeface="Lucida Bright" panose="02040602050505020304" pitchFamily="18" charset="0"/>
              </a:rPr>
              <a:t>European Citizen Science Association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)</a:t>
            </a:r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sl-SI" sz="3600" dirty="0"/>
              <a:t>Aktivno vključevanje predstavnikov širše javnosti v raziskovalne projekte.</a:t>
            </a:r>
          </a:p>
          <a:p>
            <a:pPr marL="514350" lvl="0" indent="-514350">
              <a:buAutoNum type="arabicPeriod"/>
            </a:pPr>
            <a:r>
              <a:rPr lang="sl-SI" sz="3600" dirty="0"/>
              <a:t>Projekti imajo konkreten znanstveni rezultat.</a:t>
            </a:r>
          </a:p>
          <a:p>
            <a:pPr marL="514350" lvl="0" indent="-514350">
              <a:buAutoNum type="arabicPeriod"/>
            </a:pPr>
            <a:r>
              <a:rPr lang="sl-SI" sz="3600" dirty="0"/>
              <a:t>Koristi od sodelovanja imajo tako poklicni znanstveniki, kot tudi vsi ostali sodelujoči.</a:t>
            </a:r>
          </a:p>
          <a:p>
            <a:pPr marL="514350" lvl="0" indent="-514350">
              <a:buAutoNum type="arabicPeriod"/>
            </a:pPr>
            <a:r>
              <a:rPr lang="sl-SI" sz="3600" dirty="0"/>
              <a:t>Možnost sodelovanja v različnih fazah raziskovalnega projekta.</a:t>
            </a:r>
          </a:p>
          <a:p>
            <a:pPr marL="514350" lvl="0" indent="-514350">
              <a:buAutoNum type="arabicPeriod"/>
            </a:pPr>
            <a:r>
              <a:rPr lang="sl-SI" sz="3600" dirty="0"/>
              <a:t>Dobra informiranost vseh sodelujočih.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3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10 temeljnih načel ‚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Citizen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science‘ (</a:t>
            </a:r>
            <a:r>
              <a:rPr lang="fr-FR" dirty="0">
                <a:solidFill>
                  <a:schemeClr val="bg1"/>
                </a:solidFill>
                <a:latin typeface="Lucida Bright" panose="02040602050505020304" pitchFamily="18" charset="0"/>
              </a:rPr>
              <a:t>European Citizen Science Association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) 1</a:t>
            </a:r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sl-SI" dirty="0"/>
              <a:t>Enak pomen kot katerikoli drug raziskovalni pristop ob zavedanju in upoštevanju omejitev.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/>
              <a:t>Podatki in metapodatki, pridobljeni v projektih, so javno dostopni, znanstvene objave so v odprtem dostopu.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/>
              <a:t>V publikacijah in opisih projektov so navedeni vsi sodelujoči.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/>
              <a:t>Projekti ‚</a:t>
            </a:r>
            <a:r>
              <a:rPr lang="sl-SI" dirty="0" err="1"/>
              <a:t>Citizen</a:t>
            </a:r>
            <a:r>
              <a:rPr lang="sl-SI" dirty="0"/>
              <a:t> science‘ so ocenjevani na podlagi znanstvenih rezultatov, na podlagi kakovosti raziskovalnih podatkov, na podlagi izkušenj udeležencev in na podlagi širšega družbenega ali političnega vpliva.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sl-SI" dirty="0"/>
              <a:t>Vodje projektov naj upoštevajo pravna in etična vprašanja v zvezi z avtorskimi pravicami in intelektualno lastnino, načela o izmenjavi podatkov, načela zaupnosti, načela citiranja ter vplive na okolje.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4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‚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Citizen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science‘ v Obzorju 2020 in v Obzorju Evropa</a:t>
            </a:r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392CBCF-ACDE-4B19-BBE6-292270BDF419}"/>
              </a:ext>
            </a:extLst>
          </p:cNvPr>
          <p:cNvSpPr/>
          <p:nvPr/>
        </p:nvSpPr>
        <p:spPr>
          <a:xfrm>
            <a:off x="5069917" y="3244334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‚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citizen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science‘?</a:t>
            </a:r>
            <a:endParaRPr lang="sl-SI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70D746D-7020-43A3-A92D-C5C35CDB0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43830"/>
              </p:ext>
            </p:extLst>
          </p:nvPr>
        </p:nvGraphicFramePr>
        <p:xfrm>
          <a:off x="1062955" y="2340528"/>
          <a:ext cx="9227890" cy="350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369">
                  <a:extLst>
                    <a:ext uri="{9D8B030D-6E8A-4147-A177-3AD203B41FA5}">
                      <a16:colId xmlns:a16="http://schemas.microsoft.com/office/drawing/2014/main" val="2001079665"/>
                    </a:ext>
                  </a:extLst>
                </a:gridCol>
                <a:gridCol w="4618521">
                  <a:extLst>
                    <a:ext uri="{9D8B030D-6E8A-4147-A177-3AD203B41FA5}">
                      <a16:colId xmlns:a16="http://schemas.microsoft.com/office/drawing/2014/main" val="446513024"/>
                    </a:ext>
                  </a:extLst>
                </a:gridCol>
              </a:tblGrid>
              <a:tr h="674436"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Obzorje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Obzorje Evropa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65052"/>
                  </a:ext>
                </a:extLst>
              </a:tr>
              <a:tr h="272270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2000 </a:t>
                      </a:r>
                      <a:r>
                        <a:rPr lang="sl-SI" sz="2000" dirty="0"/>
                        <a:t>projektov z vključevanjem širše skupnosti.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20 </a:t>
                      </a:r>
                      <a:r>
                        <a:rPr lang="sl-SI" sz="2000" dirty="0"/>
                        <a:t>projektov ‚</a:t>
                      </a:r>
                      <a:r>
                        <a:rPr lang="sl-SI" sz="2000" dirty="0" err="1"/>
                        <a:t>Citizen</a:t>
                      </a:r>
                      <a:r>
                        <a:rPr lang="sl-SI" sz="2000" dirty="0"/>
                        <a:t> science‘, ki so pridobili iz  programa ‚Znanost s skupnostjo in za skupnost‘.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Program Obzorje Evropa bo okrepil interakcijo med znanostjo in skupnostjo s spodbujanjem sodelovanja pri programih raziskav in inovacij ter z neposrednim vključevanjem državljanov in civilne družbe v znanstvenoraziskovalno dejavnost. ‚</a:t>
                      </a:r>
                      <a:r>
                        <a:rPr lang="sl-SI" sz="2000" dirty="0" err="1"/>
                        <a:t>Citizen</a:t>
                      </a:r>
                      <a:r>
                        <a:rPr lang="sl-SI" sz="2000" dirty="0"/>
                        <a:t> science‘ bo možen v </a:t>
                      </a:r>
                    </a:p>
                    <a:p>
                      <a:r>
                        <a:rPr lang="sl-SI" sz="2000" dirty="0"/>
                        <a:t>v celotnem programu in tudi s posebnimi aktivnostmi na tem področju.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6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Zanimivi projekti Obzorja 2020 in Evropskega inštituta za inovacije in tehnologije 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0"/>
              </a:rPr>
              <a:t>(EIT)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1994F613-D010-473F-BAB2-773D65235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125188"/>
              </p:ext>
            </p:extLst>
          </p:nvPr>
        </p:nvGraphicFramePr>
        <p:xfrm>
          <a:off x="177985" y="1776146"/>
          <a:ext cx="11836027" cy="50486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42733">
                  <a:extLst>
                    <a:ext uri="{9D8B030D-6E8A-4147-A177-3AD203B41FA5}">
                      <a16:colId xmlns:a16="http://schemas.microsoft.com/office/drawing/2014/main" val="1434237582"/>
                    </a:ext>
                  </a:extLst>
                </a:gridCol>
                <a:gridCol w="5993294">
                  <a:extLst>
                    <a:ext uri="{9D8B030D-6E8A-4147-A177-3AD203B41FA5}">
                      <a16:colId xmlns:a16="http://schemas.microsoft.com/office/drawing/2014/main" val="3879957269"/>
                    </a:ext>
                  </a:extLst>
                </a:gridCol>
              </a:tblGrid>
              <a:tr h="1269087">
                <a:tc>
                  <a:txBody>
                    <a:bodyPr/>
                    <a:lstStyle/>
                    <a:p>
                      <a:r>
                        <a:rPr lang="sl-SI" sz="1600" dirty="0" err="1">
                          <a:hlinkClick r:id="rId3"/>
                        </a:rPr>
                        <a:t>CitieS-Health</a:t>
                      </a:r>
                      <a:r>
                        <a:rPr lang="sl-SI" sz="1600" dirty="0"/>
                        <a:t> vključuje skupine državljanov v petih različnih mestih, da raziščejo, kako onesnaževanje v njihovem življenjskem okolju vpliva na njihovo zdravje. Izdelali so interaktivni komplet orodij za meritve. </a:t>
                      </a:r>
                    </a:p>
                    <a:p>
                      <a:endParaRPr lang="sl-SI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4"/>
                        </a:rPr>
                        <a:t>EU </a:t>
                      </a:r>
                      <a:r>
                        <a:rPr lang="sl-SI" sz="1600" dirty="0" err="1">
                          <a:hlinkClick r:id="rId4"/>
                        </a:rPr>
                        <a:t>Citizen</a:t>
                      </a:r>
                      <a:r>
                        <a:rPr lang="sl-SI" sz="1600" dirty="0">
                          <a:hlinkClick r:id="rId4"/>
                        </a:rPr>
                        <a:t> Science </a:t>
                      </a:r>
                      <a:r>
                        <a:rPr lang="sl-SI" sz="1600" dirty="0"/>
                        <a:t>je platforma za deljenje informacij, znanja in veščin, orodij ter drugih virov za izvajanje raziskav.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290786"/>
                  </a:ext>
                </a:extLst>
              </a:tr>
              <a:tr h="793179"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5"/>
                        </a:rPr>
                        <a:t>D-NOSES </a:t>
                      </a:r>
                      <a:r>
                        <a:rPr lang="sl-SI" sz="1600" dirty="0"/>
                        <a:t>se loteva problema onesnaževanja z vonjavami na usklajenih študijah primerov v 10 državah.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6"/>
                        </a:rPr>
                        <a:t>EUvsVirus</a:t>
                      </a:r>
                      <a:r>
                        <a:rPr lang="en-US" sz="1600" dirty="0">
                          <a:hlinkClick r:id="rId6"/>
                        </a:rPr>
                        <a:t> </a:t>
                      </a:r>
                      <a:r>
                        <a:rPr lang="en-US" sz="1600" dirty="0" err="1">
                          <a:hlinkClick r:id="rId6"/>
                        </a:rPr>
                        <a:t>Hackaton</a:t>
                      </a:r>
                      <a:r>
                        <a:rPr lang="en-US" sz="1600" dirty="0">
                          <a:hlinkClick r:id="rId6"/>
                        </a:rPr>
                        <a:t> and </a:t>
                      </a:r>
                      <a:r>
                        <a:rPr lang="en-US" sz="1600" dirty="0" err="1">
                          <a:hlinkClick r:id="rId6"/>
                        </a:rPr>
                        <a:t>Matchaton</a:t>
                      </a:r>
                      <a:r>
                        <a:rPr lang="en-US" sz="1600" dirty="0">
                          <a:hlinkClick r:id="rId6"/>
                        </a:rPr>
                        <a:t> </a:t>
                      </a:r>
                      <a:r>
                        <a:rPr lang="sl-SI" sz="1600" dirty="0"/>
                        <a:t>združuje več kot </a:t>
                      </a:r>
                      <a:r>
                        <a:rPr lang="en-US" sz="1600" dirty="0"/>
                        <a:t>21,000 </a:t>
                      </a:r>
                      <a:r>
                        <a:rPr lang="sl-SI" sz="1600" dirty="0"/>
                        <a:t>sodelujočih v </a:t>
                      </a:r>
                      <a:r>
                        <a:rPr lang="en-US" sz="1600" dirty="0"/>
                        <a:t>2,164 </a:t>
                      </a:r>
                      <a:r>
                        <a:rPr lang="sl-SI" sz="1600" dirty="0"/>
                        <a:t>multidisciplinarnih mednarodnih skupinah pri iskanju različnih rešitev v borbi proti COVID-19.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45141"/>
                  </a:ext>
                </a:extLst>
              </a:tr>
              <a:tr h="608099"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7"/>
                        </a:rPr>
                        <a:t>DITO</a:t>
                      </a:r>
                      <a:r>
                        <a:rPr lang="sl-SI" sz="1600" dirty="0"/>
                        <a:t> več kot 700 dogodkov, v katerih je sodelovalo več kot 550.000 ljudi po vsej Evropi. </a:t>
                      </a:r>
                    </a:p>
                    <a:p>
                      <a:endParaRPr lang="sl-SI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8"/>
                        </a:rPr>
                        <a:t>GRECO</a:t>
                      </a:r>
                      <a:r>
                        <a:rPr lang="sl-SI" sz="1600" dirty="0"/>
                        <a:t> vključuje širšo skupnost v raziskavah na področju </a:t>
                      </a:r>
                      <a:r>
                        <a:rPr lang="sl-SI" sz="1600" dirty="0" err="1"/>
                        <a:t>fotovoltaike</a:t>
                      </a:r>
                      <a:r>
                        <a:rPr lang="sl-SI" sz="1600" dirty="0"/>
                        <a:t>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61085"/>
                  </a:ext>
                </a:extLst>
              </a:tr>
              <a:tr h="608099">
                <a:tc>
                  <a:txBody>
                    <a:bodyPr/>
                    <a:lstStyle/>
                    <a:p>
                      <a:r>
                        <a:rPr lang="sl-SI" sz="1600" dirty="0"/>
                        <a:t>Projekti </a:t>
                      </a:r>
                      <a:r>
                        <a:rPr lang="sl-SI" sz="1600" dirty="0" err="1"/>
                        <a:t>eko</a:t>
                      </a:r>
                      <a:r>
                        <a:rPr lang="sl-SI" sz="1600" dirty="0"/>
                        <a:t>-monitoringa državljanov - </a:t>
                      </a:r>
                      <a:r>
                        <a:rPr lang="sl-SI" sz="1600" dirty="0" err="1">
                          <a:hlinkClick r:id="rId9"/>
                        </a:rPr>
                        <a:t>WeObserve</a:t>
                      </a:r>
                      <a:r>
                        <a:rPr lang="sl-SI" sz="1600" dirty="0"/>
                        <a:t>, </a:t>
                      </a:r>
                      <a:r>
                        <a:rPr lang="sl-SI" sz="1600" dirty="0" err="1">
                          <a:hlinkClick r:id="rId10"/>
                        </a:rPr>
                        <a:t>LandSense</a:t>
                      </a:r>
                      <a:r>
                        <a:rPr lang="sl-SI" sz="1600" dirty="0" err="1"/>
                        <a:t>,</a:t>
                      </a:r>
                      <a:r>
                        <a:rPr lang="sl-SI" sz="1600" dirty="0" err="1">
                          <a:hlinkClick r:id="rId11"/>
                        </a:rPr>
                        <a:t>SCENT</a:t>
                      </a:r>
                      <a:r>
                        <a:rPr lang="sl-SI" sz="1600" dirty="0"/>
                        <a:t>, </a:t>
                      </a:r>
                      <a:r>
                        <a:rPr lang="sl-SI" sz="1600" dirty="0" err="1">
                          <a:hlinkClick r:id="rId12"/>
                        </a:rPr>
                        <a:t>GroundTruth</a:t>
                      </a:r>
                      <a:r>
                        <a:rPr lang="sl-SI" sz="1600" dirty="0">
                          <a:hlinkClick r:id="rId12"/>
                        </a:rPr>
                        <a:t> 2.0</a:t>
                      </a:r>
                      <a:r>
                        <a:rPr lang="sl-SI" sz="1600" dirty="0"/>
                        <a:t>, </a:t>
                      </a:r>
                      <a:r>
                        <a:rPr lang="sl-SI" sz="1600" dirty="0" err="1">
                          <a:hlinkClick r:id="rId13"/>
                        </a:rPr>
                        <a:t>Grow</a:t>
                      </a:r>
                      <a:r>
                        <a:rPr lang="sl-SI" sz="1600" dirty="0"/>
                        <a:t>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14"/>
                        </a:rPr>
                        <a:t>REINFORCE</a:t>
                      </a:r>
                      <a:r>
                        <a:rPr lang="sl-SI" sz="1600" dirty="0"/>
                        <a:t> vključuje več kot 100.000 sodelujočih v projektih na področju fizike. </a:t>
                      </a:r>
                    </a:p>
                    <a:p>
                      <a:endParaRPr lang="sl-SI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30016"/>
                  </a:ext>
                </a:extLst>
              </a:tr>
              <a:tr h="1269087"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15"/>
                        </a:rPr>
                        <a:t>EIT </a:t>
                      </a:r>
                      <a:r>
                        <a:rPr lang="sl-SI" sz="1600" dirty="0" err="1">
                          <a:hlinkClick r:id="rId15"/>
                        </a:rPr>
                        <a:t>Food</a:t>
                      </a:r>
                      <a:r>
                        <a:rPr lang="sl-SI" sz="1600" dirty="0">
                          <a:hlinkClick r:id="rId15"/>
                        </a:rPr>
                        <a:t> </a:t>
                      </a:r>
                      <a:r>
                        <a:rPr lang="sl-SI" sz="1600" dirty="0" err="1">
                          <a:hlinkClick r:id="rId15"/>
                        </a:rPr>
                        <a:t>Citizen</a:t>
                      </a:r>
                      <a:r>
                        <a:rPr lang="sl-SI" sz="1600" dirty="0">
                          <a:hlinkClick r:id="rId15"/>
                        </a:rPr>
                        <a:t> Science </a:t>
                      </a:r>
                      <a:r>
                        <a:rPr lang="sl-SI" sz="1600" dirty="0"/>
                        <a:t>spodbuja potrošnike, da z raziskovanjem kakovosti </a:t>
                      </a:r>
                      <a:r>
                        <a:rPr lang="sl-SI" sz="1600" dirty="0" err="1"/>
                        <a:t>prehrambenih</a:t>
                      </a:r>
                      <a:r>
                        <a:rPr lang="sl-SI" sz="1600" dirty="0"/>
                        <a:t> izdelkov večajo zaupanje v trg.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16"/>
                        </a:rPr>
                        <a:t>SPARKS </a:t>
                      </a:r>
                      <a:r>
                        <a:rPr lang="sl-SI" sz="1600" dirty="0"/>
                        <a:t>predstavlja 232 različnih projektov na temo Odgovorne znanosti in inovacij (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Research and Innovation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RRI)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l-SI" sz="1600" dirty="0"/>
                    </a:p>
                    <a:p>
                      <a:endParaRPr lang="sl-SI" sz="1600" dirty="0"/>
                    </a:p>
                    <a:p>
                      <a:endParaRPr lang="sl-SI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6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0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SciStarter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7CC4170-BA91-47C7-9D98-2B9300947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203" y="1851833"/>
            <a:ext cx="4791075" cy="4181475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DA803D7-89AC-4753-9D31-491913C48A4B}"/>
              </a:ext>
            </a:extLst>
          </p:cNvPr>
          <p:cNvSpPr/>
          <p:nvPr/>
        </p:nvSpPr>
        <p:spPr>
          <a:xfrm>
            <a:off x="697203" y="609231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>
                <a:hlinkClick r:id="rId4"/>
              </a:rPr>
              <a:t>https://www.discovermagazine.com/the-sciences/top-18-projects-of-2018-on-scistarter</a:t>
            </a:r>
            <a:r>
              <a:rPr lang="sl-SI" sz="1200" dirty="0"/>
              <a:t>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23F4A5B2-734F-4D00-8E3A-F44147E96852}"/>
              </a:ext>
            </a:extLst>
          </p:cNvPr>
          <p:cNvSpPr/>
          <p:nvPr/>
        </p:nvSpPr>
        <p:spPr>
          <a:xfrm>
            <a:off x="6095999" y="1851832"/>
            <a:ext cx="4138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hlinkClick r:id="rId5"/>
              </a:rPr>
              <a:t>https://scistarter.org/</a:t>
            </a:r>
            <a:r>
              <a:rPr lang="sl-SI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06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Nekateri slovenski projekti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112" y="1758512"/>
            <a:ext cx="11353800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 </a:t>
            </a:r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B55E0B-1CDE-413E-BACA-7E9B3945D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22136"/>
              </p:ext>
            </p:extLst>
          </p:nvPr>
        </p:nvGraphicFramePr>
        <p:xfrm>
          <a:off x="136730" y="1758511"/>
          <a:ext cx="11741924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70962">
                  <a:extLst>
                    <a:ext uri="{9D8B030D-6E8A-4147-A177-3AD203B41FA5}">
                      <a16:colId xmlns:a16="http://schemas.microsoft.com/office/drawing/2014/main" val="3035025320"/>
                    </a:ext>
                  </a:extLst>
                </a:gridCol>
                <a:gridCol w="5870962">
                  <a:extLst>
                    <a:ext uri="{9D8B030D-6E8A-4147-A177-3AD203B41FA5}">
                      <a16:colId xmlns:a16="http://schemas.microsoft.com/office/drawing/2014/main" val="1143544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sl-SI" sz="1600" dirty="0">
                          <a:hlinkClick r:id="rId3"/>
                        </a:rPr>
                        <a:t>Projekti Centra za kartografijo flore in favne</a:t>
                      </a:r>
                      <a:r>
                        <a:rPr lang="sl-SI" sz="1600" dirty="0"/>
                        <a:t>: projekti na področju ekologije in biologije: Informacijski center za varstvo dvoživk Slovenije, Še smo tu! – Domorodne vrste še nismo izrinjene, MEJ-MO JIH! – Pomen ohranjenih </a:t>
                      </a:r>
                      <a:r>
                        <a:rPr lang="sl-SI" sz="1600" dirty="0" err="1"/>
                        <a:t>MEJic</a:t>
                      </a:r>
                      <a:r>
                        <a:rPr lang="sl-SI" sz="1600" dirty="0"/>
                        <a:t> in </a:t>
                      </a:r>
                      <a:r>
                        <a:rPr lang="sl-SI" sz="1600" dirty="0" err="1"/>
                        <a:t>MOkrišč</a:t>
                      </a:r>
                      <a:r>
                        <a:rPr lang="sl-SI" sz="1600" dirty="0"/>
                        <a:t> za prilagajanje podnebnim spremembam in ohranjanje </a:t>
                      </a:r>
                      <a:r>
                        <a:rPr lang="sl-SI" sz="1600" dirty="0" err="1"/>
                        <a:t>biodiverzitete</a:t>
                      </a:r>
                      <a:r>
                        <a:rPr lang="sl-SI" sz="1600" dirty="0"/>
                        <a:t>, Ujemite naravo!, 2016–2017!</a:t>
                      </a:r>
                    </a:p>
                    <a:p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4"/>
                        </a:rPr>
                        <a:t>Projekti DOPPS</a:t>
                      </a:r>
                      <a:r>
                        <a:rPr lang="sl-SI" sz="1600" dirty="0"/>
                        <a:t>: sodelovanje prostovoljcev pri pripravi novega ornitološkega atlasa gnezdilk Slovenije, ki je temeljil na prostovoljni bazi popisovanja ptic.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0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 err="1">
                          <a:hlinkClick r:id="rId5"/>
                        </a:rPr>
                        <a:t>BioBlitz</a:t>
                      </a:r>
                      <a:r>
                        <a:rPr lang="sl-SI" sz="1600" dirty="0">
                          <a:hlinkClick r:id="rId5"/>
                        </a:rPr>
                        <a:t> Slovenija</a:t>
                      </a:r>
                      <a:r>
                        <a:rPr lang="sl-SI" sz="1600" dirty="0"/>
                        <a:t>: prostovoljci na določenem območju v 24 urah popišejo čim več vrst živali, rastlin in gliv. </a:t>
                      </a:r>
                      <a:r>
                        <a:rPr lang="sl-SI" sz="1600" dirty="0" err="1"/>
                        <a:t>BioBlitz</a:t>
                      </a:r>
                      <a:r>
                        <a:rPr lang="sl-SI" sz="1600" dirty="0"/>
                        <a:t> Slovenija je bil prvič izveden v letu 2017 v Dragi pri Igu, ko so na dogodku popisali več kot 1.500 vrst organizmov. Leto kasneje so na območju Krajinskega parka Rački ribniki – Požeg določili 943 taksonov, v letu 2019 pa na Loškem polju popisali 897 vrst gliv, rastlin in živali. Lani so v Žejni dolini pri Hotedršici popisali 1.233 taksonov.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Projekt </a:t>
                      </a:r>
                      <a:r>
                        <a:rPr lang="sl-SI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DITOs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(Soustvarjamo 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znanost)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odprto za vse, ki jih zanima umetniško raziskovanje živega (</a:t>
                      </a:r>
                      <a:r>
                        <a:rPr lang="sl-SI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Science). Program koordinira laboratorij </a:t>
                      </a:r>
                      <a:r>
                        <a:rPr lang="sl-SI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BioTehna</a:t>
                      </a:r>
                      <a:r>
                        <a:rPr lang="sl-S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Zavoda Kersnikova. V laboratoriju lahko sodelujejo vsi, ki po sprejetju v program upoštevajo pravila skrbne in gospodarne rabe in spoštujejo načela skupnosti, ki laboratorij uporablja.</a:t>
                      </a: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28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7" action="ppaction://hlinkfile"/>
                        </a:rPr>
                        <a:t>COVID.SI</a:t>
                      </a:r>
                      <a:r>
                        <a:rPr lang="sl-SI" sz="1600" dirty="0"/>
                        <a:t>: projekt skupnostne znanosti, kjer raziskovalci na temelju porazdeljenega računalništva podatkovno rudarijo po obsežnih bazah podatkov potencialnih spojin – </a:t>
                      </a:r>
                      <a:r>
                        <a:rPr lang="sl-SI" sz="1600" dirty="0" err="1"/>
                        <a:t>ligandov</a:t>
                      </a:r>
                      <a:r>
                        <a:rPr lang="sl-SI" sz="1600" dirty="0"/>
                        <a:t>. Ustrezni </a:t>
                      </a:r>
                      <a:r>
                        <a:rPr lang="sl-SI" sz="1600" dirty="0" err="1"/>
                        <a:t>ligandi</a:t>
                      </a:r>
                      <a:r>
                        <a:rPr lang="sl-SI" sz="1600" dirty="0"/>
                        <a:t> se uspešno sidrajo v proteinske receptorje in zavrejo proces, ki je ključnega pomena za delovanje virusa.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hlinkClick r:id="rId8"/>
                        </a:rPr>
                        <a:t>COVID-19 Sledilnik</a:t>
                      </a:r>
                      <a:r>
                        <a:rPr lang="sl-SI" sz="1600" dirty="0"/>
                        <a:t>: projekt zbira, analizira in objavlja podatke o širjenju </a:t>
                      </a:r>
                      <a:r>
                        <a:rPr lang="sl-SI" sz="1600" dirty="0" err="1"/>
                        <a:t>koronavirusa</a:t>
                      </a:r>
                      <a:r>
                        <a:rPr lang="sl-SI" sz="1600" dirty="0"/>
                        <a:t> SARS-CoV-2 v Sloveniji, ki povzroča bolezen COVID-19. Javnosti želijo omogočiti čim boljši vpogled v aktualne podatke v zvezi s širjenjem bolezni.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1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2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Terminologija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34CCBC1-FB17-48F3-BB01-72BB28751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970087"/>
            <a:ext cx="7391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Pomisleki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10412" y="1825624"/>
            <a:ext cx="5771147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Pogosto prisotno nezaupanje in dvom raziskovalcev.</a:t>
            </a:r>
          </a:p>
          <a:p>
            <a:pPr marL="0" lvl="0" indent="0">
              <a:buNone/>
            </a:pPr>
            <a:endParaRPr lang="sl-SI" sz="1200" dirty="0"/>
          </a:p>
          <a:p>
            <a:pPr marL="0" lvl="0" indent="0">
              <a:buNone/>
            </a:pPr>
            <a:r>
              <a:rPr lang="sl-SI" dirty="0"/>
              <a:t>Problemi vrednotenja tovrstnega znanstvenoraziskovalnega dela – premajhen splošni družbeni vpliv.</a:t>
            </a:r>
          </a:p>
          <a:p>
            <a:pPr marL="0" lvl="0" indent="0">
              <a:buNone/>
            </a:pPr>
            <a:endParaRPr lang="sl-SI" sz="1100" dirty="0"/>
          </a:p>
          <a:p>
            <a:pPr marL="0" lvl="0" indent="0">
              <a:buNone/>
            </a:pPr>
            <a:r>
              <a:rPr lang="sl-SI" dirty="0"/>
              <a:t>Vsak raziskovalni projekt ne more biti organiziran po načelih ‚</a:t>
            </a:r>
            <a:r>
              <a:rPr lang="sl-SI" dirty="0" err="1"/>
              <a:t>Citizen</a:t>
            </a:r>
            <a:r>
              <a:rPr lang="sl-SI" dirty="0"/>
              <a:t> science‘.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54DE3CC-7D24-4BFF-94BF-DC6352FE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4684"/>
            <a:ext cx="5727282" cy="322857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B33A76A-E1CC-4CE6-98EE-6F4343DF1CAB}"/>
              </a:ext>
            </a:extLst>
          </p:cNvPr>
          <p:cNvSpPr/>
          <p:nvPr/>
        </p:nvSpPr>
        <p:spPr>
          <a:xfrm>
            <a:off x="182795" y="6482485"/>
            <a:ext cx="4956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>
                <a:hlinkClick r:id="rId4"/>
              </a:rPr>
              <a:t>https://content.cambly.com/2016/07/31/lesson-23-expressing-concern/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16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Koristi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BF353DF-C934-4C3F-A0B3-1EA5C4D7F34D}"/>
              </a:ext>
            </a:extLst>
          </p:cNvPr>
          <p:cNvSpPr txBox="1"/>
          <p:nvPr/>
        </p:nvSpPr>
        <p:spPr>
          <a:xfrm>
            <a:off x="4782851" y="2215306"/>
            <a:ext cx="70288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Deljenje znanja.</a:t>
            </a:r>
          </a:p>
          <a:p>
            <a:endParaRPr lang="sl-SI" dirty="0"/>
          </a:p>
          <a:p>
            <a:r>
              <a:rPr lang="sl-SI" sz="3600" dirty="0"/>
              <a:t>Promocija znanosti.</a:t>
            </a:r>
          </a:p>
          <a:p>
            <a:endParaRPr lang="sl-SI" sz="1400" dirty="0"/>
          </a:p>
          <a:p>
            <a:r>
              <a:rPr lang="sl-SI" sz="3600" dirty="0"/>
              <a:t>Pomen povezovanja raziskovalnih organizacij in širše skupnosti.</a:t>
            </a:r>
          </a:p>
          <a:p>
            <a:endParaRPr lang="sl-SI" sz="1600" dirty="0"/>
          </a:p>
          <a:p>
            <a:r>
              <a:rPr lang="sl-SI" sz="3600" dirty="0"/>
              <a:t>Odličnost.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029B8B0-B26A-4355-9E84-B40569637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" y="2198222"/>
            <a:ext cx="4337109" cy="3391518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8DFB1298-6AC4-4F78-8E85-F1D7A56E2AEE}"/>
              </a:ext>
            </a:extLst>
          </p:cNvPr>
          <p:cNvSpPr/>
          <p:nvPr/>
        </p:nvSpPr>
        <p:spPr>
          <a:xfrm>
            <a:off x="109056" y="5777672"/>
            <a:ext cx="4435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>
                <a:hlinkClick r:id="rId4"/>
              </a:rPr>
              <a:t>https://gabi.sphera.com/software/gabi-software/gabi/benefits/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79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Vloga visokošolskih knjižnic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682484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3200" dirty="0"/>
              <a:t>Univerzitetne knjižnice kot infrastrukturne platforme za povezovanje univerz z lokalno skupnostjo.</a:t>
            </a:r>
          </a:p>
          <a:p>
            <a:pPr marL="0" lvl="0" indent="0">
              <a:buNone/>
            </a:pPr>
            <a:endParaRPr lang="sl-SI" sz="1100" dirty="0"/>
          </a:p>
          <a:p>
            <a:pPr marL="0" lvl="0" indent="0">
              <a:buNone/>
            </a:pPr>
            <a:r>
              <a:rPr lang="sl-SI" sz="3200" dirty="0"/>
              <a:t>‚</a:t>
            </a:r>
            <a:r>
              <a:rPr lang="sl-SI" sz="3200" dirty="0" err="1"/>
              <a:t>Citizen</a:t>
            </a:r>
            <a:r>
              <a:rPr lang="sl-SI" sz="3200" dirty="0"/>
              <a:t> science‘ v najširšem smislu predstavlja tudi uporabo in implementacijo znanja, ki ga tvorijo univerze, v skupnosti – primer dostopnosti doktorskih disertacij.</a:t>
            </a:r>
          </a:p>
          <a:p>
            <a:pPr marL="0" lvl="0" indent="0">
              <a:buNone/>
            </a:pPr>
            <a:endParaRPr lang="sl-SI" sz="1200" dirty="0"/>
          </a:p>
          <a:p>
            <a:pPr marL="0" lvl="0" indent="0">
              <a:buNone/>
            </a:pPr>
            <a:r>
              <a:rPr lang="sl-SI" sz="3200" dirty="0"/>
              <a:t>Pomen pri povezovanju s splošnimi knjižnicami.</a:t>
            </a:r>
          </a:p>
          <a:p>
            <a:pPr marL="0" lvl="0" indent="0">
              <a:buNone/>
            </a:pPr>
            <a:endParaRPr lang="sl-SI" sz="1050" dirty="0"/>
          </a:p>
          <a:p>
            <a:pPr marL="0" lvl="0" indent="0">
              <a:buNone/>
            </a:pPr>
            <a:r>
              <a:rPr lang="sl-SI" sz="3200" dirty="0"/>
              <a:t>Podpora pri </a:t>
            </a:r>
            <a:r>
              <a:rPr lang="sl-SI" sz="3200" dirty="0" err="1"/>
              <a:t>diseminaciji</a:t>
            </a:r>
            <a:r>
              <a:rPr lang="sl-SI" sz="3200" dirty="0"/>
              <a:t> znanstvenih dognanj po načelih odprte znanosti.</a:t>
            </a: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Pomembne spletne povezave 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PROSOJNICE PREDSTAVITVE </a:t>
            </a:r>
            <a:r>
              <a:rPr lang="en-US" sz="1800" u="sng" dirty="0">
                <a:hlinkClick r:id="rId3"/>
              </a:rPr>
              <a:t>http://www1.ctk.uni-lj.si/publikacije/predstavitve/</a:t>
            </a:r>
            <a:r>
              <a:rPr lang="sl-SI" sz="1800" u="sng" dirty="0" err="1">
                <a:hlinkClick r:id="rId3"/>
              </a:rPr>
              <a:t>cscience</a:t>
            </a:r>
            <a:r>
              <a:rPr lang="en-US" sz="1800" u="sng" dirty="0">
                <a:hlinkClick r:id="rId3"/>
              </a:rPr>
              <a:t>.pptx</a:t>
            </a:r>
            <a:r>
              <a:rPr lang="en-US" dirty="0"/>
              <a:t> 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id="{29761BE8-C5B9-420B-B047-641D34A5D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17766"/>
            <a:ext cx="3625355" cy="2222468"/>
          </a:xfrm>
          <a:prstGeom prst="rect">
            <a:avLst/>
          </a:prstGeom>
        </p:spPr>
      </p:pic>
      <p:pic>
        <p:nvPicPr>
          <p:cNvPr id="8" name="Slika 7">
            <a:hlinkClick r:id="rId6"/>
            <a:extLst>
              <a:ext uri="{FF2B5EF4-FFF2-40B4-BE49-F238E27FC236}">
                <a16:creationId xmlns:a16="http://schemas.microsoft.com/office/drawing/2014/main" id="{053117E5-79AC-4379-B7FE-4B300ED44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322" y="2681669"/>
            <a:ext cx="2467674" cy="1858565"/>
          </a:xfrm>
          <a:prstGeom prst="rect">
            <a:avLst/>
          </a:prstGeom>
        </p:spPr>
      </p:pic>
      <p:pic>
        <p:nvPicPr>
          <p:cNvPr id="9" name="Slika 8">
            <a:hlinkClick r:id="rId8"/>
            <a:extLst>
              <a:ext uri="{FF2B5EF4-FFF2-40B4-BE49-F238E27FC236}">
                <a16:creationId xmlns:a16="http://schemas.microsoft.com/office/drawing/2014/main" id="{E4506E76-7C9D-46D2-BE95-74165338A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1790" y="2647808"/>
            <a:ext cx="2546627" cy="1957458"/>
          </a:xfrm>
          <a:prstGeom prst="rect">
            <a:avLst/>
          </a:prstGeom>
        </p:spPr>
      </p:pic>
      <p:pic>
        <p:nvPicPr>
          <p:cNvPr id="10" name="Slika 9">
            <a:hlinkClick r:id="rId10"/>
            <a:extLst>
              <a:ext uri="{FF2B5EF4-FFF2-40B4-BE49-F238E27FC236}">
                <a16:creationId xmlns:a16="http://schemas.microsoft.com/office/drawing/2014/main" id="{D91F426C-4C27-44AF-AC3B-04050015FD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5955" y="4767371"/>
            <a:ext cx="2386407" cy="1957458"/>
          </a:xfrm>
          <a:prstGeom prst="rect">
            <a:avLst/>
          </a:prstGeom>
        </p:spPr>
      </p:pic>
      <p:pic>
        <p:nvPicPr>
          <p:cNvPr id="11" name="Slika 10">
            <a:hlinkClick r:id="rId12"/>
            <a:extLst>
              <a:ext uri="{FF2B5EF4-FFF2-40B4-BE49-F238E27FC236}">
                <a16:creationId xmlns:a16="http://schemas.microsoft.com/office/drawing/2014/main" id="{B448FBF2-80B7-447F-AA7B-5D8B5B21D7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4767371"/>
            <a:ext cx="1850775" cy="2021717"/>
          </a:xfrm>
          <a:prstGeom prst="rect">
            <a:avLst/>
          </a:prstGeom>
        </p:spPr>
      </p:pic>
      <p:pic>
        <p:nvPicPr>
          <p:cNvPr id="12" name="Slika 11">
            <a:hlinkClick r:id="rId14"/>
            <a:extLst>
              <a:ext uri="{FF2B5EF4-FFF2-40B4-BE49-F238E27FC236}">
                <a16:creationId xmlns:a16="http://schemas.microsoft.com/office/drawing/2014/main" id="{720C0C09-0030-454F-9E77-AF75FF0133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3312" y="4740201"/>
            <a:ext cx="2202827" cy="1928523"/>
          </a:xfrm>
          <a:prstGeom prst="rect">
            <a:avLst/>
          </a:prstGeom>
        </p:spPr>
      </p:pic>
      <p:pic>
        <p:nvPicPr>
          <p:cNvPr id="13" name="Slika 12">
            <a:hlinkClick r:id="rId16"/>
            <a:extLst>
              <a:ext uri="{FF2B5EF4-FFF2-40B4-BE49-F238E27FC236}">
                <a16:creationId xmlns:a16="http://schemas.microsoft.com/office/drawing/2014/main" id="{5F765E5D-4AF4-486A-B789-5C71F8833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6630" y="4067364"/>
            <a:ext cx="2917924" cy="14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4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Citizenscience.si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900848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3200" dirty="0"/>
              <a:t>Nacionalna referenčna točka za podporo tovrstnega znanstvenoraziskovalnega dela, organizirana po načelih BESPOC (</a:t>
            </a:r>
            <a:r>
              <a:rPr lang="en-US" sz="3200" dirty="0"/>
              <a:t>Broad Engagement in Science Point of Contact</a:t>
            </a:r>
            <a:r>
              <a:rPr lang="sl-SI" sz="3200" dirty="0"/>
              <a:t>).</a:t>
            </a:r>
          </a:p>
          <a:p>
            <a:pPr marL="0" lvl="0" indent="0">
              <a:buNone/>
            </a:pPr>
            <a:endParaRPr lang="sl-SI" sz="1400" dirty="0"/>
          </a:p>
          <a:p>
            <a:pPr marL="0" lvl="0" indent="0">
              <a:buNone/>
            </a:pPr>
            <a:r>
              <a:rPr lang="sl-SI" sz="3200" dirty="0"/>
              <a:t>Portal in nabor storitev (povezovanje, katalog projektov, promocija projektov, usposabljanje…).</a:t>
            </a:r>
          </a:p>
          <a:p>
            <a:pPr marL="0" lvl="0" indent="0">
              <a:buNone/>
            </a:pPr>
            <a:endParaRPr lang="sl-SI" sz="1200" dirty="0"/>
          </a:p>
          <a:p>
            <a:pPr marL="0" lvl="0" indent="0">
              <a:buNone/>
            </a:pPr>
            <a:r>
              <a:rPr lang="sl-SI" sz="3200" dirty="0"/>
              <a:t>Skupnostno upravljanje.</a:t>
            </a:r>
          </a:p>
          <a:p>
            <a:pPr marL="0" lvl="0" indent="0">
              <a:buNone/>
            </a:pPr>
            <a:endParaRPr lang="sl-SI" sz="1400" dirty="0"/>
          </a:p>
          <a:p>
            <a:pPr marL="0" lvl="0" indent="0">
              <a:buNone/>
            </a:pPr>
            <a:r>
              <a:rPr lang="sl-SI" sz="3200" dirty="0"/>
              <a:t>Delovanje predvidoma v začetku leta 2022.</a:t>
            </a:r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2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Povabilo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900848" cy="50323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r>
              <a:rPr lang="sl-SI" sz="3200" dirty="0"/>
              <a:t>Vljudno vabljeni vsi, ki bi želeli na kakršenkoli način delovati v skupnosti Odprta knjižnica Univerze v Ljubljani.  </a:t>
            </a:r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r>
              <a:rPr lang="sl-SI" sz="3200" dirty="0"/>
              <a:t>Skupnost Odprta knjižnica bo aktivno vključena v delovanje nastajajoče Skupnosti odprte znanosti Slovenije.</a:t>
            </a:r>
          </a:p>
          <a:p>
            <a:pPr marL="0" lvl="0" indent="0">
              <a:buNone/>
            </a:pPr>
            <a:endParaRPr lang="sl-SI" sz="3200" dirty="0"/>
          </a:p>
          <a:p>
            <a:pPr marL="0" lvl="0" indent="0" algn="ctr">
              <a:buNone/>
            </a:pPr>
            <a:r>
              <a:rPr lang="sl-SI" sz="3200" dirty="0"/>
              <a:t> Hvala za pozornost!</a:t>
            </a:r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1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Problemi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57100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Znanstvenoraziskovalno delo je v zadnjih desetletjih zašlo v primež tekmovalnosti. 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dirty="0"/>
              <a:t>Vrednotenje znanstvenega dela in odločanje o financiranju še vedno pogosto temeljita na arbitrarnih kvantitativnih metodah in ne na dejanski vsebini objave same.</a:t>
            </a:r>
            <a:endParaRPr lang="sl-SI" sz="1200" dirty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dirty="0"/>
              <a:t>Število znanstvenih člankov se vsako leto poveča za 8 do 9 %. Prebrana je le polovica vseh znanstvenih objav, 90 % znanstvenih objav ni nikoli citiranih oziroma dejansko uporabljenih. </a:t>
            </a:r>
          </a:p>
        </p:txBody>
      </p:sp>
    </p:spTree>
    <p:extLst>
      <p:ext uri="{BB962C8B-B14F-4D97-AF65-F5344CB8AC3E}">
        <p14:creationId xmlns:p14="http://schemas.microsoft.com/office/powerpoint/2010/main" val="380914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Kulturne spremembe v znanosti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3CF1D93-885E-44FC-9AB7-5FA6C6EF9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074" y="1929468"/>
            <a:ext cx="4632486" cy="454508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3CE82F70-B17B-433C-9496-CACFD022E85B}"/>
              </a:ext>
            </a:extLst>
          </p:cNvPr>
          <p:cNvSpPr/>
          <p:nvPr/>
        </p:nvSpPr>
        <p:spPr>
          <a:xfrm>
            <a:off x="182795" y="6482485"/>
            <a:ext cx="3828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>
                <a:hlinkClick r:id="rId4"/>
              </a:rPr>
              <a:t>http://www.ideachampions.com/breakthroughs.shtml</a:t>
            </a:r>
            <a:r>
              <a:rPr lang="sl-SI" sz="1200" dirty="0"/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95A501-AB0A-4AB7-9B44-DDEB49E7C4D8}"/>
              </a:ext>
            </a:extLst>
          </p:cNvPr>
          <p:cNvSpPr txBox="1"/>
          <p:nvPr/>
        </p:nvSpPr>
        <p:spPr>
          <a:xfrm>
            <a:off x="5201174" y="2072081"/>
            <a:ext cx="665247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Tekmovalna ali/in sodelovalna znanost?</a:t>
            </a:r>
          </a:p>
          <a:p>
            <a:endParaRPr lang="sl-SI" sz="1100" dirty="0"/>
          </a:p>
          <a:p>
            <a:r>
              <a:rPr lang="sl-SI" sz="2400" dirty="0"/>
              <a:t>Novi načini financiranja znanstvenoraziskovalne dejavnosti.</a:t>
            </a:r>
          </a:p>
          <a:p>
            <a:endParaRPr lang="sl-SI" sz="1200" dirty="0"/>
          </a:p>
          <a:p>
            <a:r>
              <a:rPr lang="sl-SI" sz="2400" dirty="0"/>
              <a:t>Nove zahteve politik financiranja znanstvenoraziskovalne dejavnosti.</a:t>
            </a:r>
          </a:p>
          <a:p>
            <a:r>
              <a:rPr lang="sl-SI" sz="1200" dirty="0"/>
              <a:t>  </a:t>
            </a:r>
          </a:p>
          <a:p>
            <a:r>
              <a:rPr lang="en-US" sz="2400" dirty="0">
                <a:hlinkClick r:id="rId5"/>
              </a:rPr>
              <a:t>Evaluation of research careers fully acknowledging Open Science practices</a:t>
            </a:r>
          </a:p>
          <a:p>
            <a:r>
              <a:rPr lang="en-US" sz="2400" dirty="0">
                <a:hlinkClick r:id="rId5"/>
              </a:rPr>
              <a:t>Rewards, incentives and/or recognition for researchers practicing Open Science</a:t>
            </a:r>
            <a:r>
              <a:rPr lang="sl-SI" sz="2400" dirty="0">
                <a:hlinkClick r:id="rId5"/>
              </a:rPr>
              <a:t> </a:t>
            </a:r>
            <a:r>
              <a:rPr lang="sl-SI" sz="2400" dirty="0"/>
              <a:t>(EC, 2017).</a:t>
            </a:r>
          </a:p>
          <a:p>
            <a:endParaRPr lang="sl-SI" sz="32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326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Odprta znanost kot temelj kulturnih sprememb v znanosti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83061" y="1690688"/>
            <a:ext cx="7097086" cy="5230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/>
              <a:t>Odprti dostop je podal iztočnice za razmišljanja in spodbudil kulturne spremembe pri znanstvenoraziskovalnem delu:</a:t>
            </a:r>
          </a:p>
          <a:p>
            <a:r>
              <a:rPr lang="sl-SI" sz="3200" dirty="0"/>
              <a:t>Spremembe vrednotenja. </a:t>
            </a:r>
            <a:endParaRPr lang="sl-SI" sz="300" dirty="0"/>
          </a:p>
          <a:p>
            <a:r>
              <a:rPr lang="sl-SI" sz="3200" dirty="0"/>
              <a:t>Neodvisne založniške platforme. </a:t>
            </a:r>
          </a:p>
          <a:p>
            <a:r>
              <a:rPr lang="sl-SI" sz="3200" dirty="0"/>
              <a:t>Transparentni in odprti recenzijski sistemi.</a:t>
            </a:r>
          </a:p>
          <a:p>
            <a:r>
              <a:rPr lang="sl-SI" sz="3200" dirty="0"/>
              <a:t>Deljenje raziskovalnih podatkov po načelih FAIR.</a:t>
            </a:r>
          </a:p>
          <a:p>
            <a:r>
              <a:rPr lang="sl-SI" sz="3200" dirty="0"/>
              <a:t>‚</a:t>
            </a:r>
            <a:r>
              <a:rPr lang="sl-SI" sz="3200" dirty="0" err="1"/>
              <a:t>Citizen</a:t>
            </a:r>
            <a:r>
              <a:rPr lang="sl-SI" sz="3200" dirty="0"/>
              <a:t> science‘. 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D07A35-92AF-4BCA-A35E-5F753557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6971"/>
            <a:ext cx="4814848" cy="3444357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ABBE13C2-177A-4CEE-9C60-96FDB6D9AFB6}"/>
              </a:ext>
            </a:extLst>
          </p:cNvPr>
          <p:cNvSpPr/>
          <p:nvPr/>
        </p:nvSpPr>
        <p:spPr>
          <a:xfrm>
            <a:off x="111853" y="6136777"/>
            <a:ext cx="4700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>
                <a:hlinkClick r:id="rId4"/>
              </a:rPr>
              <a:t>https://blog.core.ac.uk/2020/03/20/core-makes-open-access-more-visible-and-reusable-by-being-an-enabling-infrastructure/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96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Bright" panose="02040602050505020304" pitchFamily="18" charset="0"/>
              </a:rPr>
              <a:t>Open Science and its role in universities: A roadmap for cultural change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(LERU)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8 stebrov odprte znanosti:</a:t>
            </a:r>
          </a:p>
          <a:p>
            <a:pPr marL="514350" indent="-514350">
              <a:buAutoNum type="arabicPeriod"/>
            </a:pPr>
            <a:r>
              <a:rPr lang="sl-SI" dirty="0"/>
              <a:t>Spremembe na področju znanstvenega založništva.</a:t>
            </a:r>
          </a:p>
          <a:p>
            <a:pPr marL="514350" indent="-514350">
              <a:buAutoNum type="arabicPeriod"/>
            </a:pPr>
            <a:r>
              <a:rPr lang="sl-SI" dirty="0"/>
              <a:t>Deljenje podatkov po načelih FAIR.</a:t>
            </a:r>
          </a:p>
          <a:p>
            <a:pPr marL="514350" indent="-514350">
              <a:buAutoNum type="arabicPeriod"/>
            </a:pPr>
            <a:r>
              <a:rPr lang="sl-SI" dirty="0" err="1"/>
              <a:t>European</a:t>
            </a:r>
            <a:r>
              <a:rPr lang="sl-SI" dirty="0"/>
              <a:t> Open Science </a:t>
            </a:r>
            <a:r>
              <a:rPr lang="sl-SI" dirty="0" err="1"/>
              <a:t>Cloud</a:t>
            </a:r>
            <a:r>
              <a:rPr lang="sl-SI" dirty="0"/>
              <a:t> (EOSC).</a:t>
            </a:r>
          </a:p>
          <a:p>
            <a:pPr marL="514350" indent="-514350">
              <a:buAutoNum type="arabicPeriod"/>
            </a:pPr>
            <a:r>
              <a:rPr lang="sl-SI" dirty="0"/>
              <a:t>Trening in veščine za odprto znanost.</a:t>
            </a:r>
          </a:p>
          <a:p>
            <a:pPr marL="514350" indent="-514350">
              <a:buAutoNum type="arabicPeriod"/>
            </a:pPr>
            <a:r>
              <a:rPr lang="sl-SI" dirty="0"/>
              <a:t>Nagrajevanje in spodbude. </a:t>
            </a:r>
          </a:p>
          <a:p>
            <a:pPr marL="514350" indent="-514350">
              <a:buAutoNum type="arabicPeriod"/>
            </a:pPr>
            <a:r>
              <a:rPr lang="sl-SI" dirty="0"/>
              <a:t>Spremembe pri vrednotenju raziskovalnega dela.</a:t>
            </a:r>
          </a:p>
          <a:p>
            <a:pPr marL="514350" indent="-514350">
              <a:buAutoNum type="arabicPeriod"/>
            </a:pPr>
            <a:r>
              <a:rPr lang="sl-SI" dirty="0"/>
              <a:t>Raziskovalna integriteta.</a:t>
            </a:r>
          </a:p>
          <a:p>
            <a:pPr marL="514350" indent="-514350">
              <a:buAutoNum type="arabicPeriod"/>
            </a:pPr>
            <a:r>
              <a:rPr lang="sl-SI" dirty="0">
                <a:highlight>
                  <a:srgbClr val="FFFF00"/>
                </a:highlight>
              </a:rPr>
              <a:t>‚</a:t>
            </a:r>
            <a:r>
              <a:rPr lang="sl-SI" dirty="0" err="1">
                <a:highlight>
                  <a:srgbClr val="FFFF00"/>
                </a:highlight>
              </a:rPr>
              <a:t>Citizen</a:t>
            </a:r>
            <a:r>
              <a:rPr lang="sl-SI" dirty="0">
                <a:highlight>
                  <a:srgbClr val="FFFF00"/>
                </a:highlight>
              </a:rPr>
              <a:t> science‘</a:t>
            </a:r>
            <a:r>
              <a:rPr lang="sl-S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386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Bright" panose="02040602050505020304" pitchFamily="18" charset="0"/>
              </a:rPr>
              <a:t>Open Science Policy Platform (OSPP)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(EK)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16565" y="1785274"/>
            <a:ext cx="116509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Stebri odprte znanosti: 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Odprti raziskovalni podatki. 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EOSC. 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Metrike nove generacije. 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Vzajemno učenje na področju </a:t>
            </a:r>
            <a:r>
              <a:rPr lang="sl-SI" sz="2800" dirty="0" err="1"/>
              <a:t>altmetrike</a:t>
            </a:r>
            <a:r>
              <a:rPr lang="sl-SI" sz="2800" dirty="0"/>
              <a:t> in nagrajevanja aktivnosti v okolju odprte znanosti.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Spremembe na področju znanstvene komunikacije.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Vrednotenje  znanstvenoraziskovalnega dela.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Raziskovalna integriteta in ponovna raba rezultatov raziskovanj.</a:t>
            </a:r>
          </a:p>
          <a:p>
            <a:pPr marL="571500" indent="-571500">
              <a:buFontTx/>
              <a:buChar char="-"/>
            </a:pPr>
            <a:r>
              <a:rPr lang="sl-SI" sz="2800" dirty="0">
                <a:highlight>
                  <a:srgbClr val="FFFF00"/>
                </a:highlight>
              </a:rPr>
              <a:t> ‚</a:t>
            </a:r>
            <a:r>
              <a:rPr lang="sl-SI" sz="2800" dirty="0" err="1">
                <a:highlight>
                  <a:srgbClr val="FFFF00"/>
                </a:highlight>
              </a:rPr>
              <a:t>Citizen</a:t>
            </a:r>
            <a:r>
              <a:rPr lang="sl-SI" sz="2800" dirty="0">
                <a:highlight>
                  <a:srgbClr val="FFFF00"/>
                </a:highlight>
              </a:rPr>
              <a:t> science‘.</a:t>
            </a:r>
          </a:p>
          <a:p>
            <a:pPr marL="571500" indent="-571500">
              <a:buFontTx/>
              <a:buChar char="-"/>
            </a:pPr>
            <a:r>
              <a:rPr lang="sl-SI" sz="2800" dirty="0"/>
              <a:t>Izobraževanje in veščine.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04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Kaj sploh predstavlja ‚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Citizen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science‘?</a:t>
            </a:r>
            <a:b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690688"/>
            <a:ext cx="113538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dirty="0"/>
              <a:t>‚</a:t>
            </a:r>
            <a:r>
              <a:rPr lang="sl-SI" dirty="0" err="1"/>
              <a:t>Citizen</a:t>
            </a:r>
            <a:r>
              <a:rPr lang="sl-SI" dirty="0"/>
              <a:t> science‘ se nanaša na splošno vključenost javnosti v raziskovalne dejavnosti, kadar predstavniki javnosti aktivno prispevajo k znanosti, bodisi s svojim intelektualnim delom, s svojim znanjem in veščinami, bodisi s svojimi orodji in viri (EC </a:t>
            </a:r>
            <a:r>
              <a:rPr lang="sl-SI" dirty="0" err="1"/>
              <a:t>Green</a:t>
            </a:r>
            <a:r>
              <a:rPr lang="sl-SI" dirty="0"/>
              <a:t> </a:t>
            </a:r>
            <a:r>
              <a:rPr lang="sl-SI" dirty="0" err="1"/>
              <a:t>paper</a:t>
            </a:r>
            <a:r>
              <a:rPr lang="sl-SI" dirty="0"/>
              <a:t> on </a:t>
            </a:r>
            <a:r>
              <a:rPr lang="sl-SI" dirty="0" err="1"/>
              <a:t>Citizen</a:t>
            </a:r>
            <a:r>
              <a:rPr lang="sl-SI" dirty="0"/>
              <a:t> Science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Europe</a:t>
            </a:r>
            <a:r>
              <a:rPr lang="sl-SI" dirty="0"/>
              <a:t>, Evropska komisija, 2014).</a:t>
            </a:r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dirty="0"/>
              <a:t>Vključenost širše javnosti v projekte ‚</a:t>
            </a:r>
            <a:r>
              <a:rPr lang="sl-SI" dirty="0" err="1"/>
              <a:t>Citizen</a:t>
            </a:r>
            <a:r>
              <a:rPr lang="sl-SI" dirty="0"/>
              <a:t> science‘ se v zadnjih letih povečuje. 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dirty="0"/>
              <a:t>Številni financerji znanstvenoraziskovalnega dela, kot npr. ameriška </a:t>
            </a:r>
            <a:r>
              <a:rPr lang="sl-SI" dirty="0" err="1"/>
              <a:t>National</a:t>
            </a:r>
            <a:r>
              <a:rPr lang="sl-SI" dirty="0"/>
              <a:t> Science </a:t>
            </a:r>
            <a:r>
              <a:rPr lang="sl-SI" dirty="0" err="1"/>
              <a:t>Fundation</a:t>
            </a:r>
            <a:r>
              <a:rPr lang="sl-SI" dirty="0"/>
              <a:t> (NSF) ali programi Evropske komisije (npr. Obzorje 2020, Obzorje </a:t>
            </a:r>
            <a:r>
              <a:rPr lang="sl-SI" dirty="0" err="1"/>
              <a:t>eVROPA</a:t>
            </a:r>
            <a:r>
              <a:rPr lang="sl-SI" dirty="0"/>
              <a:t>), v svoje cilje financiranja vse bolj vključujejo projekte ‚</a:t>
            </a:r>
            <a:r>
              <a:rPr lang="sl-SI" dirty="0" err="1"/>
              <a:t>Citizen</a:t>
            </a:r>
            <a:r>
              <a:rPr lang="sl-SI" dirty="0"/>
              <a:t> science‘. </a:t>
            </a:r>
          </a:p>
        </p:txBody>
      </p:sp>
    </p:spTree>
    <p:extLst>
      <p:ext uri="{BB962C8B-B14F-4D97-AF65-F5344CB8AC3E}">
        <p14:creationId xmlns:p14="http://schemas.microsoft.com/office/powerpoint/2010/main" val="359884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690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Open Science </a:t>
            </a:r>
            <a:r>
              <a:rPr lang="sl-SI" dirty="0" err="1">
                <a:solidFill>
                  <a:schemeClr val="bg1"/>
                </a:solidFill>
                <a:latin typeface="Lucida Bright" panose="02040602050505020304" pitchFamily="18" charset="0"/>
              </a:rPr>
              <a:t>Roadmap</a:t>
            </a:r>
            <a:r>
              <a:rPr lang="sl-SI" dirty="0">
                <a:solidFill>
                  <a:schemeClr val="bg1"/>
                </a:solidFill>
                <a:latin typeface="Lucida Bright" panose="02040602050505020304" pitchFamily="18" charset="0"/>
              </a:rPr>
              <a:t> (LIBER)</a:t>
            </a:r>
            <a:endParaRPr lang="en-US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/>
              <a:t>Priporočila akademskim knjižnicam za izvajanje aktivnosti  na področju ‚</a:t>
            </a:r>
            <a:r>
              <a:rPr lang="sl-SI" sz="3200" dirty="0" err="1"/>
              <a:t>Citizen</a:t>
            </a:r>
            <a:r>
              <a:rPr lang="sl-SI" sz="3200" dirty="0"/>
              <a:t> science‘. </a:t>
            </a:r>
          </a:p>
          <a:p>
            <a:pPr marL="0" indent="0">
              <a:buNone/>
            </a:pPr>
            <a:r>
              <a:rPr lang="sl-SI" sz="3200" dirty="0"/>
              <a:t>Vloga akademskih knjižnic:</a:t>
            </a:r>
          </a:p>
          <a:p>
            <a:pPr>
              <a:buFontTx/>
              <a:buChar char="-"/>
            </a:pPr>
            <a:r>
              <a:rPr lang="sl-SI" sz="3200" dirty="0"/>
              <a:t>zagotavljanje ustrezne infrastrukture,</a:t>
            </a:r>
          </a:p>
          <a:p>
            <a:pPr>
              <a:buFontTx/>
              <a:buChar char="-"/>
            </a:pPr>
            <a:r>
              <a:rPr lang="sl-SI" sz="3200" dirty="0"/>
              <a:t>merila kakovosti in odgovornosti pri raziskovalnem delu v okviru  projektov, pri zagotavljanju internih smernic in navodil pri projektih,</a:t>
            </a:r>
          </a:p>
          <a:p>
            <a:pPr>
              <a:buFontTx/>
              <a:buChar char="-"/>
            </a:pPr>
            <a:r>
              <a:rPr lang="sl-SI" sz="3200" dirty="0"/>
              <a:t>ustrezna podpora pri delu z raziskovalnimi podatki, </a:t>
            </a:r>
          </a:p>
          <a:p>
            <a:pPr>
              <a:buFontTx/>
              <a:buChar char="-"/>
            </a:pPr>
            <a:r>
              <a:rPr lang="sl-SI" sz="3200" dirty="0"/>
              <a:t>meta podatki,</a:t>
            </a:r>
          </a:p>
          <a:p>
            <a:pPr>
              <a:buFontTx/>
              <a:buChar char="-"/>
            </a:pPr>
            <a:r>
              <a:rPr lang="sl-SI" sz="3200" dirty="0"/>
              <a:t>odprte znanstvene objave.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1577</Words>
  <Application>Microsoft Office PowerPoint</Application>
  <PresentationFormat>Širokozaslonsko</PresentationFormat>
  <Paragraphs>171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Lucida Bright</vt:lpstr>
      <vt:lpstr>Times New Roman</vt:lpstr>
      <vt:lpstr>Wingdings</vt:lpstr>
      <vt:lpstr>Officeova tema</vt:lpstr>
      <vt:lpstr>    SKUPNOSTNA ZNANOST (CITIZEN SCIENCE)  KOT STEBER ODPRTE IN SODELOVALNE ZNANOSTI   </vt:lpstr>
      <vt:lpstr>Pomembne spletne povezave </vt:lpstr>
      <vt:lpstr>Problemi</vt:lpstr>
      <vt:lpstr>Kulturne spremembe v znanosti</vt:lpstr>
      <vt:lpstr>Odprta znanost kot temelj kulturnih sprememb v znanosti</vt:lpstr>
      <vt:lpstr>Open Science and its role in universities: A roadmap for cultural change (LERU)</vt:lpstr>
      <vt:lpstr>Open Science Policy Platform (OSPP) (EK)</vt:lpstr>
      <vt:lpstr> Kaj sploh predstavlja ‚Citizen science‘? </vt:lpstr>
      <vt:lpstr>Open Science Roadmap (LIBER)</vt:lpstr>
      <vt:lpstr> 10 temeljnih načel ‚Citizen science‘ (European Citizen Science Association) </vt:lpstr>
      <vt:lpstr> 10 temeljnih načel ‚Citizen science‘ (European Citizen Science Association) 1 </vt:lpstr>
      <vt:lpstr> ‚Citizen science‘ v Obzorju 2020 in v Obzorju Evropa </vt:lpstr>
      <vt:lpstr>Zanimivi projekti Obzorja 2020 in Evropskega inštituta za inovacije in tehnologije (EIT)</vt:lpstr>
      <vt:lpstr>SciStarter</vt:lpstr>
      <vt:lpstr>Nekateri slovenski projekti</vt:lpstr>
      <vt:lpstr>Terminologija</vt:lpstr>
      <vt:lpstr>Pomisleki</vt:lpstr>
      <vt:lpstr>Koristi</vt:lpstr>
      <vt:lpstr>Vloga visokošolskih knjižnic</vt:lpstr>
      <vt:lpstr>Citizenscience.si</vt:lpstr>
      <vt:lpstr>Povabilo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Priporočila za  vključevanje raziskovalcev v procese upravljanja z raziskovalnimi podatki  The 6 Pillars of Engaging Researchers in Research Data Management (RDM)</dc:title>
  <dc:creator>Pušnik, Miro</dc:creator>
  <cp:lastModifiedBy>Pušnik, Miro</cp:lastModifiedBy>
  <cp:revision>90</cp:revision>
  <dcterms:created xsi:type="dcterms:W3CDTF">2021-02-09T13:07:11Z</dcterms:created>
  <dcterms:modified xsi:type="dcterms:W3CDTF">2021-06-10T09:06:15Z</dcterms:modified>
</cp:coreProperties>
</file>