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5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Play" panose="020B0604020202020204" charset="0"/>
      <p:regular r:id="rId64"/>
      <p:bold r:id="rId65"/>
    </p:embeddedFont>
    <p:embeddedFont>
      <p:font typeface="Times" panose="02020603050405020304" pitchFamily="18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ioL0kQFQs6yr0dLcWM7kO64U6g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aaaf72db7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faaaf72db7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aaaf72db7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faaaf72db7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aaaf72db7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faaaf72db7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aaaf72db7_2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faaaf72db7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aaaf72db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g2faaaf72db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aaaf72db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2faaaf72db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aaaf72db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2faaaf72db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aaaf72db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g2faaaf72db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aaaf72db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2faaaf72db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aaaf72d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g2faaaf72d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aaaf72db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faaaf72db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aaaf72db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g2faaaf72db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faaaf72db7_3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faaaf72db7_3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aaaf72db7_3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faaaf72db7_3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aaaf72db7_3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2faaaf72db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faaaf72db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2faaaf72db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aaaf72db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7" name="Google Shape;347;g2faaaf72db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faaaf72db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g2faaaf72db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faaaf72db7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2faaaf72db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faaaf72db7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g2faaaf72db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faaaf72db7_3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2faaaf72db7_3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2faaaf72db7_3_2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aaaf72db7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faaaf72db7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aaaf72db7_3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2faaaf72db7_3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2faaaf72db7_3_3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faaaf72db7_3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2faaaf72db7_3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DDI4 Core (forthcoming) is designed to interact with other standards (GSIM, PROV-O, earlier DDI etc.)</a:t>
            </a:r>
            <a:endParaRPr/>
          </a:p>
        </p:txBody>
      </p:sp>
      <p:sp>
        <p:nvSpPr>
          <p:cNvPr id="469" name="Google Shape;469;g2faaaf72db7_3_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faaaf72db7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1" name="Google Shape;481;g2faaaf72db7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faaaf72db7_3_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2faaaf72db7_3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faaaf72db7_3_3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2faaaf72db7_3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faaaf72db7_3_3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2faaaf72db7_3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faaaf72db7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7" name="Google Shape;507;g2faaaf72db7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faaaf72db7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4" name="Google Shape;514;g2faaaf72db7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faaaf72db7_3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2faaaf72db7_3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faaaf72db7_3_4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2faaaf72db7_3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aaaf72db7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faaaf72db7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faaaf72db7_3_4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2faaaf72db7_3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faaaf72db7_3_4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2faaaf72db7_3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faaaf72db7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5" name="Google Shape;545;g2faaaf72db7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faaaf72db7_3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2faaaf72db7_3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faaaf72db7_3_5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2faaaf72db7_3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faaaf72db7_3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g2faaaf72db7_3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Like a DOI? https://www.doi.org/faq.html</a:t>
            </a:r>
            <a:endParaRPr/>
          </a:p>
        </p:txBody>
      </p:sp>
      <p:sp>
        <p:nvSpPr>
          <p:cNvPr id="564" name="Google Shape;564;g2faaaf72db7_3_6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faaaf72db7_3_6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2faaaf72db7_3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faaaf72db7_3_6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2faaaf72db7_3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faaaf72db7_3_6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2faaaf72db7_3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faaaf72db7_3_8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2faaaf72db7_3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aaaf72db7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faaaf72db7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faaaf72db7_3_8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2faaaf72db7_3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faaaf72db7_3_8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g2faaaf72db7_3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faaaf72d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0" name="Google Shape;610;g2faaaf72d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faaaf72d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7" name="Google Shape;617;g2faaaf72d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faaaf72db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4" name="Google Shape;624;g2faaaf72db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faaaf72db7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1" name="Google Shape;631;g2faaaf72db7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7" name="Google Shape;6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aaaf72db7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faaaf72db7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aaaf72db7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2faaaf72db7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aaaf72db7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faaaf72db7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faaaf72db7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faaaf72db7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6" y="1956596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aaaf72db7_3_301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184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2faaaf72db7_3_301"/>
          <p:cNvSpPr>
            <a:spLocks noGrp="1"/>
          </p:cNvSpPr>
          <p:nvPr>
            <p:ph type="pic" idx="2"/>
          </p:nvPr>
        </p:nvSpPr>
        <p:spPr>
          <a:xfrm>
            <a:off x="148167" y="6135688"/>
            <a:ext cx="2142067" cy="563562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g2faaaf72db7_3_301"/>
          <p:cNvSpPr txBox="1">
            <a:spLocks noGrp="1"/>
          </p:cNvSpPr>
          <p:nvPr>
            <p:ph type="body" idx="3"/>
          </p:nvPr>
        </p:nvSpPr>
        <p:spPr>
          <a:xfrm>
            <a:off x="838200" y="356579"/>
            <a:ext cx="10556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aaaf72db7_3_4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2faaaf72db7_3_473"/>
          <p:cNvSpPr>
            <a:spLocks noGrp="1"/>
          </p:cNvSpPr>
          <p:nvPr>
            <p:ph type="pic" idx="2"/>
          </p:nvPr>
        </p:nvSpPr>
        <p:spPr>
          <a:xfrm>
            <a:off x="148167" y="6135688"/>
            <a:ext cx="2142067" cy="563562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g2faaaf72db7_3_473"/>
          <p:cNvSpPr txBox="1">
            <a:spLocks noGrp="1"/>
          </p:cNvSpPr>
          <p:nvPr>
            <p:ph type="body" idx="3"/>
          </p:nvPr>
        </p:nvSpPr>
        <p:spPr>
          <a:xfrm>
            <a:off x="838200" y="356579"/>
            <a:ext cx="10556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title">
  <p:cSld name="Module 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aaaf72db7_3_519"/>
          <p:cNvSpPr txBox="1"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aaaf72db7_2_6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faaaf72db7_2_6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faaaf72db7_2_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faaaf72db7_2_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faaaf72db7_2_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aaaf72db7_2_1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faaaf72db7_2_1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2faaaf72db7_2_1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faaaf72db7_2_1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faaaf72db7_2_1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aaaf72db7_2_18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faaaf72db7_2_18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faaaf72db7_2_18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faaaf72db7_2_18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2faaaf72db7_2_18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faaaf72db7_2_1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faaaf72db7_2_1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faaaf72db7_2_1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aaaf72db7_2_27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faaaf72db7_2_27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faaaf72db7_2_2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faaaf72db7_2_2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faaaf72db7_2_2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aaaf72db7_2_3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faaaf72db7_2_33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faaaf72db7_2_33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2faaaf72db7_2_3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faaaf72db7_2_3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faaaf72db7_2_3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aaaf72db7_2_4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faaaf72db7_2_4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faaaf72db7_2_4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faaaf72db7_2_4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aaaf72db7_2_4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faaaf72db7_2_4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faaaf72db7_2_4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aaaf72db7_2_49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faaaf72db7_2_49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2faaaf72db7_2_49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faaaf72db7_2_4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faaaf72db7_2_4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faaaf72db7_2_4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aaaf72db7_2_56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faaaf72db7_2_56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g2faaaf72db7_2_56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2faaaf72db7_2_5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faaaf72db7_2_5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faaaf72db7_2_5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aaaf72db7_2_6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faaaf72db7_2_63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2faaaf72db7_2_6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faaaf72db7_2_6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faaaf72db7_2_6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aaaf72db7_2_69"/>
          <p:cNvSpPr txBox="1">
            <a:spLocks noGrp="1"/>
          </p:cNvSpPr>
          <p:nvPr>
            <p:ph type="title"/>
          </p:nvPr>
        </p:nvSpPr>
        <p:spPr>
          <a:xfrm rot="5400000">
            <a:off x="7133436" y="1956596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2faaaf72db7_2_69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faaaf72db7_2_6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faaaf72db7_2_6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faaaf72db7_2_6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aaaf72db7_2_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g2faaaf72db7_2_0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g2faaaf72db7_2_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g2faaaf72db7_2_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2faaaf72db7_2_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5281/zenodo.13310567" TargetMode="Externa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doi.org/10.5281/zenodo.1331056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doi.org/10.5281/zenodo.1331056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oi.org/10.5281/zenodo.1331056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doi.org/10.5281/zenodo.1331056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1331056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1331056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1015071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dmeg.cessda.eu/Data-Management-Expert-Guide/2.-Organise-Document/Documentation-and-metadat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meg.cessda.eu/Data-Management-Expert-Guide/2.-Organise-Document/Documentation-and-metadat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1331056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doi.org/10.5281/zenodo.1331056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1015071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1015071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doi.org/10.5281/zenodo.518051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5281/zenodo.8276829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5281/zenodo.8276829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s://doi.org/10.5281/zenodo.8276829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518051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p.fdv.uni-lj.si/opisi/evara17/xml_izpi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p.fdv.uni-lj.si/opisi/evara17/xml_izpi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dialliance.org/Specification/DDI-Codebook/2.5/XMLSchema/field_level_documentation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doi.org/10.5281/zenodo.518051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dialliance.org/resources/tools" TargetMode="Externa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p.fdv.uni-lj.si/opisi/evara17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nesstar2.adp.fdv.uni-lj.si/webview/?v=2&amp;study=https://nesstar2.adp.fdv.uni-lj.si/obj/fStudy/evara17-en&amp;mode=documentation&amp;submode=ddi&amp;node=0&amp;language=en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sstar2.adp.fdv.uni-lj.si/webview/?v=2&amp;study=https://nesstar2.adp.fdv.uni-lj.si/obj/fStudy/evara17-en&amp;mode=documentation&amp;submode=ddi&amp;node=0&amp;language=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catalogue.cessda.eu/?q=cyberattac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518051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verse.adp.fdv.uni-lj.si/dataset.xhtml?ownerId=1&amp;showIngestSuccess=fals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064667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064667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064667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064667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arch.gesis.org/?source=%7B%22query%22%3A%7B%22bool%22%3A%7B%22must%22%3A%5B%7B%22query_string%22%3A%7B%22query%22%3A%22european%20values%20study%22%2C%22default_operator%22%3A%22AND%22%7D%7D%5D%2C%22filter%22%3A%5B%7B%22term%22%3A%7B%22type%22%3A%22research_data%22%7D%7D%5D%7D%7D%7D&amp;lang=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covery.closer.ac.uk/explore/concordance?conceptSystemAgency=uk.closer&amp;conceptSystemId=4caa51db-56a9-4b48-b4ef-00347fe130e7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psr.umich.edu/web/ICPSR/search/variables?start=0&amp;EXTERNAL_FLAG=1&amp;ARCHIVE=ICPSR&amp;sort=score%20desc%2CVARLABEL_SORT%20asc&amp;rows=50&amp;q=health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5281/zenodo.3569868" TargetMode="Externa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doi.org/10.5281/zenodo.3569868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doi.org/10.5281/zenodo.3569868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281/zenodo.8276829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doi.org/10.5281/zenodo.5180510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281/zenodo.10150717" TargetMode="External"/><Relationship Id="rId5" Type="http://schemas.openxmlformats.org/officeDocument/2006/relationships/hyperlink" Target="https://doi.org/10.5281/zenodo.13310567" TargetMode="External"/><Relationship Id="rId4" Type="http://schemas.openxmlformats.org/officeDocument/2006/relationships/hyperlink" Target="https://ddialliance.org/" TargetMode="External"/><Relationship Id="rId9" Type="http://schemas.openxmlformats.org/officeDocument/2006/relationships/hyperlink" Target="https://doi.org/10.5281/zenodo.10064667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/>
          <p:nvPr/>
        </p:nvSpPr>
        <p:spPr>
          <a:xfrm>
            <a:off x="702552" y="2669362"/>
            <a:ext cx="851836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Andrej PANČUR, Inštitut za novejšo zgodovino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Irena VIPAVC BRVAR, Arhiv družboslovnih podatkov, Fakulteta za družbene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vede Univerze v Ljubljani</a:t>
            </a:r>
          </a:p>
        </p:txBody>
      </p:sp>
      <p:sp>
        <p:nvSpPr>
          <p:cNvPr id="172" name="Google Shape;172;p1"/>
          <p:cNvSpPr txBox="1"/>
          <p:nvPr/>
        </p:nvSpPr>
        <p:spPr>
          <a:xfrm>
            <a:off x="646654" y="527259"/>
            <a:ext cx="10755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sl-SI" sz="5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Standardizirane </a:t>
            </a:r>
            <a:r>
              <a:rPr lang="sl-SI" sz="54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metapodatkovne</a:t>
            </a:r>
            <a:r>
              <a:rPr lang="sl-SI" sz="5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sheme v družboslovju in humanistiki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336" y="5301243"/>
            <a:ext cx="1041898" cy="3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E710C49-239C-4D50-A70E-515C6C0C3BCD}"/>
              </a:ext>
            </a:extLst>
          </p:cNvPr>
          <p:cNvSpPr txBox="1"/>
          <p:nvPr/>
        </p:nvSpPr>
        <p:spPr>
          <a:xfrm>
            <a:off x="702552" y="4072802"/>
            <a:ext cx="815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Usposabljanje podatkovnih strokovnjakov, 14. – 17. 10. 2024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6FD971-B3BA-4301-B1F7-4F53856F7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962230"/>
            <a:ext cx="676715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aaaf72db7_2_12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33" name="Google Shape;233;g2faaaf72db7_2_12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METS header &lt;metsHdr&gt;: Podatki o samem METS dokumentu, npr. ustvarjalec, datum ipd.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Descriptive Metadata &lt;dmdSec&gt;: Opisni metapodatki o digitalnem objektu, lahko podani v poljubni metapodatkovni shemi.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Administrative Metadata &lt;amdSec&gt;: Kako so bile datoteke ustvarjene in shranjene, pravice intelektualne lastnine, metapodatki o izvornem objektu in informacije o poreklu datotek, ki sestavljajo objekt.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File Section &lt;fileSec&gt;: Navede vse datoteke z vsebino, ki sestavljajo elektronske različice digitalnega objekta.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Structural Map &lt;structMap&gt;: Orisuje hierarhično strukturo za digitalni objekt in povezuje elemente te strukture s povezanimi datotekami vsebine in metapodatki.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Structural Links &lt;structLink&gt;: Beleženje obstoja hiperpovezav med elementi znotraj structMap.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Behavioral &lt;behaviorSec&gt;: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aaaf72db7_2_13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chemeClr val="accent2"/>
                </a:solidFill>
              </a:rPr>
              <a:t>Metadata Object Description Schema (MODS)</a:t>
            </a:r>
            <a:endParaRPr/>
          </a:p>
        </p:txBody>
      </p:sp>
      <p:sp>
        <p:nvSpPr>
          <p:cNvPr id="239" name="Google Shape;239;g2faaaf72db7_2_133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sl-SI"/>
              <a:t>Standard bibliografskih metapodatkov, implementiran v XML.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sl-SI"/>
              <a:t>Implementira podmnožico elementov MARC (Machine Readable Cataloging) z uporabo jezikovnih namesto številskih oznakah, in jih združuje nekoliko drugače: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poenostavljena različica MARC 21 in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kot bogatejša alternativa za Dublin Core.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sl-SI"/>
              <a:t>Elementi na najvišji ravni: titleInfo, language, note, location, name, physicalDescription, subject, accessCondition, typeOfResource, abstract, classification, part, genre, tableOfContents, relatedItem, extension, originInfo, targetAudience, identifier, recordInfo.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aaaf72db7_2_13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chemeClr val="accent2"/>
                </a:solidFill>
              </a:rPr>
              <a:t>Lightweight Information Describing Objects (LIDO)</a:t>
            </a:r>
            <a:endParaRPr/>
          </a:p>
        </p:txBody>
      </p:sp>
      <p:sp>
        <p:nvSpPr>
          <p:cNvPr id="245" name="Google Shape;245;g2faaaf72db7_2_13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XML shema za opis muzejskih predmetov.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LIDO je specifična XML aplikacija za CIDOC Conceptual Reference Model (CRM), ki je razširljiva ontologija za koncepte in informacije v kulturni dediščini in muzejski dokumentaciji.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Ustanove kulturne dediščine LIDO uporabljajo za razkrivanje, deljenje in povezovanje podatkov na spletu.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Opisni metapodatki (mdr.):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klasifikacijske informacije (vrsta predmeta, zvrst, oblika, ...)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identifikacijski podatki (ime, napisi, mere, opis predmeta, ...)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dogodki v zgodovini predmeta (nastanek, proizvodnja, restavriranje, pridobitev, izguba, osebe/kraji/predmeti, ki so bili vpleteni v dogodek, …)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povezava z drugimi subjekti (koncepti, udeležene osebe/kraji/predmeti, …)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Administrativni metapodatki: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pravice, povezane s predmetom informacije o samem zapisu (ID, oblika, izvor, licenca ...)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informacije o digitalnem viru (povezava do zapisa, povezane strani, …)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aaaf72db7_2_14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chemeClr val="accent2"/>
                </a:solidFill>
              </a:rPr>
              <a:t>Encoded Archival Description (EAD)</a:t>
            </a:r>
            <a:endParaRPr/>
          </a:p>
        </p:txBody>
      </p:sp>
      <p:sp>
        <p:nvSpPr>
          <p:cNvPr id="251" name="Google Shape;251;g2faaaf72db7_2_143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sl-SI"/>
              <a:t>Standard za kodiranje opisnih informacij v zvezi z arhivskimi dokumenti.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sl-SI"/>
              <a:t>Značilnosti arhivskih opisov: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Arhivski opis predstavlja zbirko oziroma fond, ki pogosto vsebuje posamezne predmete zelo različnih medijev, ki pa imajo skupen izvor oziroma provenienco.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Opisovanje arhivskega gradiva vključuje kompleksno hierarhično in progresivno analizo. Začne se z opisom celote, nato se pomakne navzdol do podkomponent; opis se pogosto ne razširi na raven dokumenta.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Arhivski opis se osredotoča na intelektualno strukturo in vsebino zbirke in ne na njene fizične komponente.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aaaf72db7_0_21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Metapodatki / kaj je v tej konzervi</a:t>
            </a:r>
            <a:endParaRPr/>
          </a:p>
        </p:txBody>
      </p:sp>
      <p:pic>
        <p:nvPicPr>
          <p:cNvPr id="257" name="Google Shape;257;g2faaaf72db7_0_21" descr="Unlabelled Tin Can On A White Background Stock Photo - Image of container,  metallic: 1594525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336587" y="1538715"/>
            <a:ext cx="4066200" cy="4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2faaaf72db7_0_21"/>
          <p:cNvSpPr txBox="1"/>
          <p:nvPr/>
        </p:nvSpPr>
        <p:spPr>
          <a:xfrm>
            <a:off x="965792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5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aaaf72db7_0_28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Metapodatki / kaj je v tej konzervi</a:t>
            </a:r>
            <a:endParaRPr/>
          </a:p>
        </p:txBody>
      </p:sp>
      <p:sp>
        <p:nvSpPr>
          <p:cNvPr id="264" name="Google Shape;264;g2faaaf72db7_0_28"/>
          <p:cNvSpPr txBox="1"/>
          <p:nvPr/>
        </p:nvSpPr>
        <p:spPr>
          <a:xfrm>
            <a:off x="965792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2faaaf72db7_0_28" descr="Campbell's condensed chicken soup can with lab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8616" y="1394174"/>
            <a:ext cx="3374132" cy="4701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aaaf72db7_0_35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Metapodatki / kaj je v tej konzervi</a:t>
            </a:r>
            <a:endParaRPr/>
          </a:p>
        </p:txBody>
      </p:sp>
      <p:sp>
        <p:nvSpPr>
          <p:cNvPr id="271" name="Google Shape;271;g2faaaf72db7_0_35"/>
          <p:cNvSpPr txBox="1"/>
          <p:nvPr/>
        </p:nvSpPr>
        <p:spPr>
          <a:xfrm>
            <a:off x="965792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2faaaf72db7_0_35" descr="Campbell's condensed chicken soup can with lab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8616" y="1394174"/>
            <a:ext cx="3374132" cy="470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faaaf72db7_0_35" descr="Back side of Campbell's condensed chicken soup can label - indicating nutrition facts, ingredients, directions, bar code, and contact information (all metadata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312" y="1690688"/>
            <a:ext cx="4406718" cy="4628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aaaf72db7_0_42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Kaj nam povedo podatki v tej tabeli</a:t>
            </a:r>
            <a:endParaRPr/>
          </a:p>
        </p:txBody>
      </p:sp>
      <p:sp>
        <p:nvSpPr>
          <p:cNvPr id="279" name="Google Shape;279;g2faaaf72db7_0_42"/>
          <p:cNvSpPr txBox="1"/>
          <p:nvPr/>
        </p:nvSpPr>
        <p:spPr>
          <a:xfrm>
            <a:off x="965792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2faaaf72db7_0_42" descr="A table with 4 columns and 4 rows, and no row or column headers to define the meaning of the numbers.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9008" y="2419845"/>
            <a:ext cx="8838992" cy="282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aaaf72db7_0_50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Kaj nam povedo podatki v tej tabeli</a:t>
            </a:r>
            <a:endParaRPr/>
          </a:p>
        </p:txBody>
      </p:sp>
      <p:sp>
        <p:nvSpPr>
          <p:cNvPr id="286" name="Google Shape;286;g2faaaf72db7_0_50"/>
          <p:cNvSpPr txBox="1"/>
          <p:nvPr/>
        </p:nvSpPr>
        <p:spPr>
          <a:xfrm>
            <a:off x="965792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2faaaf72db7_0_50" descr="The same table from the previous slide, but this time with column headers to indicate the columns mean &quot;respondent ID,&quot; &quot;age,&quot; &quot;sex,&quot; and &quot;weight&quot;.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5779" y="2086248"/>
            <a:ext cx="8680440" cy="3992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g2faaaf72db7_0_50" descr="arrow pointing to weight column in table"/>
          <p:cNvCxnSpPr/>
          <p:nvPr/>
        </p:nvCxnSpPr>
        <p:spPr>
          <a:xfrm rot="10800000" flipH="1">
            <a:off x="7459132" y="2662668"/>
            <a:ext cx="1278600" cy="24024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9" name="Google Shape;289;g2faaaf72db7_0_50" descr="bracket - all of the column headers are metadata"/>
          <p:cNvSpPr/>
          <p:nvPr/>
        </p:nvSpPr>
        <p:spPr>
          <a:xfrm>
            <a:off x="5959149" y="4614334"/>
            <a:ext cx="457200" cy="1363200"/>
          </a:xfrm>
          <a:prstGeom prst="rightBrace">
            <a:avLst>
              <a:gd name="adj1" fmla="val 8333"/>
              <a:gd name="adj2" fmla="val 5198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faaaf72db7_0_50"/>
          <p:cNvSpPr txBox="1"/>
          <p:nvPr/>
        </p:nvSpPr>
        <p:spPr>
          <a:xfrm>
            <a:off x="6756398" y="5065068"/>
            <a:ext cx="189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</a:t>
            </a:r>
            <a:r>
              <a:rPr lang="sl-SI" sz="2400">
                <a:solidFill>
                  <a:schemeClr val="dk1"/>
                </a:solidFill>
              </a:rPr>
              <a:t>podatki</a:t>
            </a:r>
            <a:endParaRPr/>
          </a:p>
        </p:txBody>
      </p:sp>
      <p:cxnSp>
        <p:nvCxnSpPr>
          <p:cNvPr id="291" name="Google Shape;291;g2faaaf72db7_0_50" descr="arrow pointing to respondent ID column in table"/>
          <p:cNvCxnSpPr/>
          <p:nvPr/>
        </p:nvCxnSpPr>
        <p:spPr>
          <a:xfrm rot="10800000">
            <a:off x="3531232" y="2652168"/>
            <a:ext cx="3927900" cy="24129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g2faaaf72db7_0_50" descr="arrow pointing to age column in table"/>
          <p:cNvCxnSpPr/>
          <p:nvPr/>
        </p:nvCxnSpPr>
        <p:spPr>
          <a:xfrm rot="10800000">
            <a:off x="5301532" y="2662668"/>
            <a:ext cx="2157600" cy="24024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g2faaaf72db7_0_50" descr="arrow pointing to sex column in table"/>
          <p:cNvCxnSpPr/>
          <p:nvPr/>
        </p:nvCxnSpPr>
        <p:spPr>
          <a:xfrm rot="10800000">
            <a:off x="7181932" y="2652168"/>
            <a:ext cx="277200" cy="24129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aaaf72db7_0_63"/>
          <p:cNvSpPr txBox="1">
            <a:spLocks noGrp="1"/>
          </p:cNvSpPr>
          <p:nvPr>
            <p:ph type="title"/>
          </p:nvPr>
        </p:nvSpPr>
        <p:spPr>
          <a:xfrm>
            <a:off x="677074" y="1146250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Vloga metapodatkov</a:t>
            </a:r>
            <a:endParaRPr/>
          </a:p>
        </p:txBody>
      </p:sp>
      <p:sp>
        <p:nvSpPr>
          <p:cNvPr id="299" name="Google Shape;299;g2faaaf72db7_0_63"/>
          <p:cNvSpPr txBox="1"/>
          <p:nvPr/>
        </p:nvSpPr>
        <p:spPr>
          <a:xfrm>
            <a:off x="965792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faaaf72db7_0_63"/>
          <p:cNvSpPr txBox="1"/>
          <p:nvPr/>
        </p:nvSpPr>
        <p:spPr>
          <a:xfrm>
            <a:off x="774650" y="2141700"/>
            <a:ext cx="8990700" cy="2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Metapodatki podpirajo 3 glavne uporabe: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Odkrivanje – poiščite ustrezne vire (npr. podatke)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Razumljivost - prenesite semantiko virov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Uporaba - opišite omejitve uporabe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aaaf72db7_2_8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sl-SI" sz="5000" b="1">
                <a:solidFill>
                  <a:schemeClr val="accent2"/>
                </a:solidFill>
              </a:rPr>
              <a:t>Metapodatki</a:t>
            </a:r>
            <a:endParaRPr/>
          </a:p>
        </p:txBody>
      </p:sp>
      <p:sp>
        <p:nvSpPr>
          <p:cNvPr id="179" name="Google Shape;179;g2faaaf72db7_2_8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sl-SI"/>
              <a:t>Metapodatki zagotavljajo informacije, ki nam pomagajo osmisliti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sl-SI"/>
              <a:t>podatke (npr. dokumente, slike, nabore podatkov), koncepte (npr.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sl-SI"/>
              <a:t>klasifikacijske sheme) in subjekte iz realnega sveta (npr. ljudi,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sl-SI"/>
              <a:t>organizacije, kraje, slike, produkte).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sl-SI"/>
              <a:t>Vrste metapodatkov: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Opisni (deskriptivni) metapodatki opisujejo vir z namenom odkrivanja in prepoznavanja.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Strukturni metapodatki, npr. podatkovni modeli in referenčni podatki.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Administrativni metapodatki so informacije, ki pomagajo upravljati z virom.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aaaf72db7_0_78"/>
          <p:cNvSpPr txBox="1">
            <a:spLocks noGrp="1"/>
          </p:cNvSpPr>
          <p:nvPr>
            <p:ph type="title"/>
          </p:nvPr>
        </p:nvSpPr>
        <p:spPr>
          <a:xfrm>
            <a:off x="774649" y="348800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Metapodatki so</a:t>
            </a:r>
            <a:endParaRPr/>
          </a:p>
        </p:txBody>
      </p:sp>
      <p:sp>
        <p:nvSpPr>
          <p:cNvPr id="306" name="Google Shape;306;g2faaaf72db7_0_78"/>
          <p:cNvSpPr txBox="1"/>
          <p:nvPr/>
        </p:nvSpPr>
        <p:spPr>
          <a:xfrm>
            <a:off x="965792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faaaf72db7_0_78"/>
          <p:cNvSpPr txBox="1"/>
          <p:nvPr/>
        </p:nvSpPr>
        <p:spPr>
          <a:xfrm>
            <a:off x="774650" y="1553875"/>
            <a:ext cx="89907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Konzerva s hrana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Metapodatki so tisto, kar piše na etiketi na pločevinki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Opisujejo vsebino pločevinke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Številčna tabela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Metapodatki so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Naslovi stolpcev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Opisi vrednosti v vsakem stolpcu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Opišejo tabelo in podatke v celicah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aaaf72db7_3_14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l-SI"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Exercise</a:t>
            </a:r>
            <a:endParaRPr/>
          </a:p>
        </p:txBody>
      </p:sp>
      <p:pic>
        <p:nvPicPr>
          <p:cNvPr id="313" name="Google Shape;313;g2faaaf72db7_3_1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8636" y="1429966"/>
            <a:ext cx="9918500" cy="506290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2faaaf72db7_3_148"/>
          <p:cNvSpPr/>
          <p:nvPr/>
        </p:nvSpPr>
        <p:spPr>
          <a:xfrm>
            <a:off x="1784909" y="808063"/>
            <a:ext cx="2155719" cy="1124426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What is the study about? Who created it?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5" name="Google Shape;315;g2faaaf72db7_3_148"/>
          <p:cNvSpPr/>
          <p:nvPr/>
        </p:nvSpPr>
        <p:spPr>
          <a:xfrm>
            <a:off x="861380" y="4198905"/>
            <a:ext cx="3585789" cy="1827193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What was the intent/concept of the question?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6" name="Google Shape;316;g2faaaf72db7_3_148"/>
          <p:cNvSpPr/>
          <p:nvPr/>
        </p:nvSpPr>
        <p:spPr>
          <a:xfrm>
            <a:off x="4587525" y="973551"/>
            <a:ext cx="3521045" cy="1827193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Who was asked? What is the population?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7" name="Google Shape;317;g2faaaf72db7_3_148"/>
          <p:cNvSpPr/>
          <p:nvPr/>
        </p:nvSpPr>
        <p:spPr>
          <a:xfrm>
            <a:off x="4602132" y="4822722"/>
            <a:ext cx="2697551" cy="1264343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Who funded it?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8" name="Google Shape;318;g2faaaf72db7_3_148"/>
          <p:cNvSpPr/>
          <p:nvPr/>
        </p:nvSpPr>
        <p:spPr>
          <a:xfrm>
            <a:off x="8127616" y="2077419"/>
            <a:ext cx="3203003" cy="1827193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What was the data capture? (the question)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9" name="Google Shape;319;g2faaaf72db7_3_148"/>
          <p:cNvSpPr/>
          <p:nvPr/>
        </p:nvSpPr>
        <p:spPr>
          <a:xfrm>
            <a:off x="1745497" y="2299114"/>
            <a:ext cx="3203003" cy="1827193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What is the meaning of the codes?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0" name="Google Shape;320;g2faaaf72db7_3_148"/>
          <p:cNvSpPr/>
          <p:nvPr/>
        </p:nvSpPr>
        <p:spPr>
          <a:xfrm>
            <a:off x="8492861" y="770936"/>
            <a:ext cx="2600537" cy="1264980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Mode of collection?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1" name="Google Shape;321;g2faaaf72db7_3_148"/>
          <p:cNvSpPr/>
          <p:nvPr/>
        </p:nvSpPr>
        <p:spPr>
          <a:xfrm>
            <a:off x="5091003" y="2853272"/>
            <a:ext cx="2817222" cy="1827193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What was the previous question? 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2" name="Google Shape;322;g2faaaf72db7_3_148"/>
          <p:cNvSpPr/>
          <p:nvPr/>
        </p:nvSpPr>
        <p:spPr>
          <a:xfrm>
            <a:off x="8127616" y="3904045"/>
            <a:ext cx="2697551" cy="1827193"/>
          </a:xfrm>
          <a:prstGeom prst="cloud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What do the variables mean?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3" name="Google Shape;323;g2faaaf72db7_3_148"/>
          <p:cNvSpPr txBox="1"/>
          <p:nvPr/>
        </p:nvSpPr>
        <p:spPr>
          <a:xfrm>
            <a:off x="11112649" y="6207162"/>
            <a:ext cx="935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faaaf72db7_3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980" y="0"/>
            <a:ext cx="890003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faaaf72db7_3_16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890" y="5507134"/>
            <a:ext cx="4029637" cy="68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2faaaf72db7_3_16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64234"/>
            <a:ext cx="4029637" cy="6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faaaf72db7_3_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899" y="164790"/>
            <a:ext cx="7687748" cy="23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faaaf72db7_3_1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8210" y="0"/>
            <a:ext cx="6629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aaaf72db7_0_85"/>
          <p:cNvSpPr txBox="1">
            <a:spLocks noGrp="1"/>
          </p:cNvSpPr>
          <p:nvPr>
            <p:ph type="title"/>
          </p:nvPr>
        </p:nvSpPr>
        <p:spPr>
          <a:xfrm>
            <a:off x="774649" y="348800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Kaj želimo opisati</a:t>
            </a:r>
            <a:endParaRPr/>
          </a:p>
        </p:txBody>
      </p:sp>
      <p:sp>
        <p:nvSpPr>
          <p:cNvPr id="342" name="Google Shape;342;g2faaaf72db7_0_85"/>
          <p:cNvSpPr txBox="1"/>
          <p:nvPr/>
        </p:nvSpPr>
        <p:spPr>
          <a:xfrm>
            <a:off x="774650" y="1553875"/>
            <a:ext cx="59604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Podatke </a:t>
            </a:r>
            <a:endParaRPr sz="2800">
              <a:solidFill>
                <a:schemeClr val="dk1"/>
              </a:solidFill>
            </a:endParaRPr>
          </a:p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Spremenljivke </a:t>
            </a:r>
            <a:endParaRPr sz="2800">
              <a:solidFill>
                <a:schemeClr val="dk1"/>
              </a:solidFill>
            </a:endParaRPr>
          </a:p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Klasifikacijske sheme </a:t>
            </a:r>
            <a:endParaRPr sz="2800">
              <a:solidFill>
                <a:schemeClr val="dk1"/>
              </a:solidFill>
            </a:endParaRPr>
          </a:p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Seznami šifrantov </a:t>
            </a:r>
            <a:endParaRPr sz="2800">
              <a:solidFill>
                <a:schemeClr val="dk1"/>
              </a:solidFill>
            </a:endParaRPr>
          </a:p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Vprašanja </a:t>
            </a:r>
            <a:endParaRPr sz="2800">
              <a:solidFill>
                <a:schemeClr val="dk1"/>
              </a:solidFill>
            </a:endParaRPr>
          </a:p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Vprašalniki </a:t>
            </a:r>
            <a:endParaRPr sz="2800">
              <a:solidFill>
                <a:schemeClr val="dk1"/>
              </a:solidFill>
            </a:endParaRPr>
          </a:p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Instrumenti </a:t>
            </a:r>
            <a:endParaRPr sz="2800">
              <a:solidFill>
                <a:schemeClr val="dk1"/>
              </a:solidFill>
            </a:endParaRPr>
          </a:p>
          <a:p>
            <a:pPr marL="457200" lvl="0" indent="-4705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sz="2800">
                <a:solidFill>
                  <a:schemeClr val="dk1"/>
                </a:solidFill>
              </a:rPr>
              <a:t>Postopek zbiranja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faaaf72db7_0_85"/>
          <p:cNvSpPr txBox="1"/>
          <p:nvPr/>
        </p:nvSpPr>
        <p:spPr>
          <a:xfrm>
            <a:off x="5994475" y="1565275"/>
            <a:ext cx="4932900" cy="4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Vzorčna zasnova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Uteževanje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Transformacije podatkov Postopki urejanja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faaaf72db7_0_85"/>
          <p:cNvSpPr txBox="1"/>
          <p:nvPr/>
        </p:nvSpPr>
        <p:spPr>
          <a:xfrm>
            <a:off x="1008727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faaaf72db7_0_95"/>
          <p:cNvSpPr txBox="1">
            <a:spLocks noGrp="1"/>
          </p:cNvSpPr>
          <p:nvPr>
            <p:ph type="title"/>
          </p:nvPr>
        </p:nvSpPr>
        <p:spPr>
          <a:xfrm>
            <a:off x="774649" y="348800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DDI - metapodatkovni standard za področje družboslovja</a:t>
            </a:r>
            <a:endParaRPr/>
          </a:p>
        </p:txBody>
      </p:sp>
      <p:sp>
        <p:nvSpPr>
          <p:cNvPr id="350" name="Google Shape;350;g2faaaf72db7_0_95"/>
          <p:cNvSpPr txBox="1"/>
          <p:nvPr/>
        </p:nvSpPr>
        <p:spPr>
          <a:xfrm>
            <a:off x="138975" y="1553875"/>
            <a:ext cx="6596100" cy="3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-SI" sz="2100">
                <a:solidFill>
                  <a:schemeClr val="dk1"/>
                </a:solidFill>
              </a:rPr>
              <a:t>Data Documentation Initiative(DDI) – metapodatkovni standard, zasnovan posebej za opisovanje podatkov iz družbenih, političnih in vedenjskih ved </a:t>
            </a:r>
            <a:endParaRPr sz="2100">
              <a:solidFill>
                <a:schemeClr val="dk1"/>
              </a:solidFill>
            </a:endParaRPr>
          </a:p>
          <a:p>
            <a:pPr marL="17999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-SI" sz="2100">
                <a:solidFill>
                  <a:schemeClr val="dk1"/>
                </a:solidFill>
              </a:rPr>
              <a:t>Standardizirani metapodatki </a:t>
            </a:r>
            <a:endParaRPr sz="2100">
              <a:solidFill>
                <a:schemeClr val="dk1"/>
              </a:solidFill>
            </a:endParaRPr>
          </a:p>
          <a:p>
            <a:pPr marL="179999" lvl="0" indent="27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-SI" sz="2100">
                <a:solidFill>
                  <a:schemeClr val="dk1"/>
                </a:solidFill>
              </a:rPr>
              <a:t>Strukturirano na dosleden, predvidljiv način</a:t>
            </a:r>
            <a:endParaRPr sz="2100">
              <a:solidFill>
                <a:schemeClr val="dk1"/>
              </a:solidFill>
            </a:endParaRPr>
          </a:p>
          <a:p>
            <a:pPr marL="179999" lvl="0" indent="27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-SI" sz="2100">
                <a:solidFill>
                  <a:schemeClr val="dk1"/>
                </a:solidFill>
              </a:rPr>
              <a:t>Strojno berljivi</a:t>
            </a:r>
            <a:endParaRPr sz="2100">
              <a:solidFill>
                <a:schemeClr val="dk1"/>
              </a:solidFill>
            </a:endParaRPr>
          </a:p>
          <a:p>
            <a:pPr marL="179999" lvl="0" indent="27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-SI" sz="2100">
                <a:solidFill>
                  <a:schemeClr val="dk1"/>
                </a:solidFill>
              </a:rPr>
              <a:t>Je deljiv in interoperability; ni odvisen od orodij, sistema</a:t>
            </a:r>
            <a:endParaRPr sz="2100">
              <a:solidFill>
                <a:schemeClr val="dk1"/>
              </a:solidFill>
            </a:endParaRPr>
          </a:p>
          <a:p>
            <a:pPr marL="179999" lvl="0" indent="27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-SI" sz="2100">
                <a:solidFill>
                  <a:schemeClr val="dk1"/>
                </a:solidFill>
              </a:rPr>
              <a:t>Omogoča, da so podatki FAIR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2faaaf72db7_0_95"/>
          <p:cNvSpPr txBox="1"/>
          <p:nvPr/>
        </p:nvSpPr>
        <p:spPr>
          <a:xfrm>
            <a:off x="10087276" y="6246796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hlinkClick r:id="rId4"/>
              </a:rPr>
              <a:t>VIR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2faaaf72db7_0_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5509" y="1433170"/>
            <a:ext cx="4953692" cy="4906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faaaf72db7_0_104"/>
          <p:cNvSpPr txBox="1">
            <a:spLocks noGrp="1"/>
          </p:cNvSpPr>
          <p:nvPr>
            <p:ph type="title"/>
          </p:nvPr>
        </p:nvSpPr>
        <p:spPr>
          <a:xfrm>
            <a:off x="774649" y="348800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DDI Nivo raziskave </a:t>
            </a:r>
            <a:endParaRPr/>
          </a:p>
        </p:txBody>
      </p:sp>
      <p:sp>
        <p:nvSpPr>
          <p:cNvPr id="358" name="Google Shape;358;g2faaaf72db7_0_104"/>
          <p:cNvSpPr/>
          <p:nvPr/>
        </p:nvSpPr>
        <p:spPr>
          <a:xfrm>
            <a:off x="2694214" y="1802482"/>
            <a:ext cx="1295400" cy="1086000"/>
          </a:xfrm>
          <a:prstGeom prst="foldedCorner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faaaf72db7_0_104"/>
          <p:cNvSpPr/>
          <p:nvPr/>
        </p:nvSpPr>
        <p:spPr>
          <a:xfrm>
            <a:off x="506186" y="4016774"/>
            <a:ext cx="2133594" cy="9143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Concepts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g2faaaf72db7_0_104"/>
          <p:cNvCxnSpPr/>
          <p:nvPr/>
        </p:nvCxnSpPr>
        <p:spPr>
          <a:xfrm rot="10800000" flipH="1">
            <a:off x="2008414" y="2945482"/>
            <a:ext cx="1219200" cy="1028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61" name="Google Shape;361;g2faaaf72db7_0_104"/>
          <p:cNvSpPr/>
          <p:nvPr/>
        </p:nvSpPr>
        <p:spPr>
          <a:xfrm>
            <a:off x="277586" y="2945482"/>
            <a:ext cx="2133600" cy="361500"/>
          </a:xfrm>
          <a:prstGeom prst="wedgeRectCallout">
            <a:avLst>
              <a:gd name="adj1" fmla="val 45833"/>
              <a:gd name="adj2" fmla="val 119792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faaaf72db7_0_104"/>
          <p:cNvSpPr/>
          <p:nvPr/>
        </p:nvSpPr>
        <p:spPr>
          <a:xfrm>
            <a:off x="5818413" y="1802482"/>
            <a:ext cx="2014500" cy="1085700"/>
          </a:xfrm>
          <a:prstGeom prst="foldedCorner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g2faaaf72db7_0_104"/>
          <p:cNvCxnSpPr/>
          <p:nvPr/>
        </p:nvCxnSpPr>
        <p:spPr>
          <a:xfrm rot="10800000">
            <a:off x="4065814" y="2259682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64" name="Google Shape;364;g2faaaf72db7_0_104"/>
          <p:cNvSpPr/>
          <p:nvPr/>
        </p:nvSpPr>
        <p:spPr>
          <a:xfrm>
            <a:off x="4561114" y="1490810"/>
            <a:ext cx="990600" cy="389400"/>
          </a:xfrm>
          <a:prstGeom prst="wedgeRectCallout">
            <a:avLst>
              <a:gd name="adj1" fmla="val -44389"/>
              <a:gd name="adj2" fmla="val 119792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2faaaf72db7_0_104"/>
          <p:cNvSpPr/>
          <p:nvPr/>
        </p:nvSpPr>
        <p:spPr>
          <a:xfrm>
            <a:off x="6732814" y="363128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faaaf72db7_0_104"/>
          <p:cNvSpPr/>
          <p:nvPr/>
        </p:nvSpPr>
        <p:spPr>
          <a:xfrm>
            <a:off x="6885214" y="374558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faaaf72db7_0_104"/>
          <p:cNvSpPr/>
          <p:nvPr/>
        </p:nvSpPr>
        <p:spPr>
          <a:xfrm>
            <a:off x="7037614" y="385988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faaaf72db7_0_104"/>
          <p:cNvSpPr/>
          <p:nvPr/>
        </p:nvSpPr>
        <p:spPr>
          <a:xfrm>
            <a:off x="7190014" y="397418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faaaf72db7_0_104"/>
          <p:cNvSpPr/>
          <p:nvPr/>
        </p:nvSpPr>
        <p:spPr>
          <a:xfrm>
            <a:off x="7342414" y="408848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faaaf72db7_0_104"/>
          <p:cNvSpPr/>
          <p:nvPr/>
        </p:nvSpPr>
        <p:spPr>
          <a:xfrm>
            <a:off x="7494814" y="420278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g2faaaf72db7_0_104"/>
          <p:cNvCxnSpPr/>
          <p:nvPr/>
        </p:nvCxnSpPr>
        <p:spPr>
          <a:xfrm rot="10800000">
            <a:off x="6809014" y="2945632"/>
            <a:ext cx="762000" cy="628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72" name="Google Shape;372;g2faaaf72db7_0_104"/>
          <p:cNvSpPr/>
          <p:nvPr/>
        </p:nvSpPr>
        <p:spPr>
          <a:xfrm>
            <a:off x="8276941" y="2589149"/>
            <a:ext cx="1600200" cy="461400"/>
          </a:xfrm>
          <a:prstGeom prst="wedgeRectCallout">
            <a:avLst>
              <a:gd name="adj1" fmla="val -106389"/>
              <a:gd name="adj2" fmla="val 101272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up of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faaaf72db7_0_104"/>
          <p:cNvSpPr/>
          <p:nvPr/>
        </p:nvSpPr>
        <p:spPr>
          <a:xfrm>
            <a:off x="4599214" y="42599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faaaf72db7_0_104"/>
          <p:cNvSpPr/>
          <p:nvPr/>
        </p:nvSpPr>
        <p:spPr>
          <a:xfrm>
            <a:off x="4751614" y="43742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2faaaf72db7_0_104"/>
          <p:cNvSpPr/>
          <p:nvPr/>
        </p:nvSpPr>
        <p:spPr>
          <a:xfrm>
            <a:off x="4904014" y="44885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aaaf72db7_0_104"/>
          <p:cNvSpPr/>
          <p:nvPr/>
        </p:nvSpPr>
        <p:spPr>
          <a:xfrm>
            <a:off x="5056414" y="46028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faaaf72db7_0_104"/>
          <p:cNvSpPr/>
          <p:nvPr/>
        </p:nvSpPr>
        <p:spPr>
          <a:xfrm>
            <a:off x="5208814" y="47171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faaaf72db7_0_104"/>
          <p:cNvSpPr/>
          <p:nvPr/>
        </p:nvSpPr>
        <p:spPr>
          <a:xfrm>
            <a:off x="4142014" y="42599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faaaf72db7_0_104"/>
          <p:cNvSpPr/>
          <p:nvPr/>
        </p:nvSpPr>
        <p:spPr>
          <a:xfrm>
            <a:off x="4294414" y="43742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faaaf72db7_0_104"/>
          <p:cNvSpPr/>
          <p:nvPr/>
        </p:nvSpPr>
        <p:spPr>
          <a:xfrm>
            <a:off x="4446814" y="44885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faaaf72db7_0_104"/>
          <p:cNvSpPr/>
          <p:nvPr/>
        </p:nvSpPr>
        <p:spPr>
          <a:xfrm>
            <a:off x="4599214" y="46028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faaaf72db7_0_104"/>
          <p:cNvSpPr/>
          <p:nvPr/>
        </p:nvSpPr>
        <p:spPr>
          <a:xfrm>
            <a:off x="4751614" y="4717132"/>
            <a:ext cx="381000" cy="2859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faaaf72db7_0_104"/>
          <p:cNvSpPr/>
          <p:nvPr/>
        </p:nvSpPr>
        <p:spPr>
          <a:xfrm>
            <a:off x="3532414" y="3974181"/>
            <a:ext cx="2743200" cy="1914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2faaaf72db7_0_104"/>
          <p:cNvSpPr/>
          <p:nvPr/>
        </p:nvSpPr>
        <p:spPr>
          <a:xfrm>
            <a:off x="4294414" y="5002883"/>
            <a:ext cx="17526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g2faaaf72db7_0_104"/>
          <p:cNvCxnSpPr/>
          <p:nvPr/>
        </p:nvCxnSpPr>
        <p:spPr>
          <a:xfrm rot="10800000">
            <a:off x="3913414" y="2945482"/>
            <a:ext cx="609600" cy="1028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86" name="Google Shape;386;g2faaaf72db7_0_104"/>
          <p:cNvSpPr/>
          <p:nvPr/>
        </p:nvSpPr>
        <p:spPr>
          <a:xfrm>
            <a:off x="5132614" y="3259807"/>
            <a:ext cx="914400" cy="342900"/>
          </a:xfrm>
          <a:prstGeom prst="wedgeRectCallout">
            <a:avLst>
              <a:gd name="adj1" fmla="val -103648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faaaf72db7_0_104"/>
          <p:cNvSpPr/>
          <p:nvPr/>
        </p:nvSpPr>
        <p:spPr>
          <a:xfrm>
            <a:off x="6570760" y="6339070"/>
            <a:ext cx="5674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GESIS – Leibniz Institute for the Social Sciences, 2010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Published under Creative Commons Attribute-ShareAlike 3.0 Unported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2faaaf72db7_0_104"/>
          <p:cNvSpPr txBox="1"/>
          <p:nvPr/>
        </p:nvSpPr>
        <p:spPr>
          <a:xfrm>
            <a:off x="10176733" y="6002765"/>
            <a:ext cx="93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faaaf72db7_0_143"/>
          <p:cNvSpPr txBox="1">
            <a:spLocks noGrp="1"/>
          </p:cNvSpPr>
          <p:nvPr>
            <p:ph type="title"/>
          </p:nvPr>
        </p:nvSpPr>
        <p:spPr>
          <a:xfrm>
            <a:off x="774649" y="348800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DDI Nivo spremenljivk </a:t>
            </a:r>
            <a:endParaRPr/>
          </a:p>
        </p:txBody>
      </p:sp>
      <p:sp>
        <p:nvSpPr>
          <p:cNvPr id="394" name="Google Shape;394;g2faaaf72db7_0_143"/>
          <p:cNvSpPr/>
          <p:nvPr/>
        </p:nvSpPr>
        <p:spPr>
          <a:xfrm>
            <a:off x="2301240" y="18196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faaaf72db7_0_143"/>
          <p:cNvSpPr/>
          <p:nvPr/>
        </p:nvSpPr>
        <p:spPr>
          <a:xfrm>
            <a:off x="2453640" y="19339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faaaf72db7_0_143"/>
          <p:cNvSpPr/>
          <p:nvPr/>
        </p:nvSpPr>
        <p:spPr>
          <a:xfrm>
            <a:off x="2606040" y="20482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faaaf72db7_0_143"/>
          <p:cNvSpPr/>
          <p:nvPr/>
        </p:nvSpPr>
        <p:spPr>
          <a:xfrm>
            <a:off x="2758440" y="2162521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faaaf72db7_0_143"/>
          <p:cNvSpPr/>
          <p:nvPr/>
        </p:nvSpPr>
        <p:spPr>
          <a:xfrm>
            <a:off x="2910840" y="22768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2faaaf72db7_0_143"/>
          <p:cNvSpPr/>
          <p:nvPr/>
        </p:nvSpPr>
        <p:spPr>
          <a:xfrm>
            <a:off x="3063240" y="23911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faaaf72db7_0_143"/>
          <p:cNvSpPr/>
          <p:nvPr/>
        </p:nvSpPr>
        <p:spPr>
          <a:xfrm>
            <a:off x="2453640" y="43342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faaaf72db7_0_143"/>
          <p:cNvSpPr/>
          <p:nvPr/>
        </p:nvSpPr>
        <p:spPr>
          <a:xfrm>
            <a:off x="2606040" y="44485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2faaaf72db7_0_143"/>
          <p:cNvSpPr/>
          <p:nvPr/>
        </p:nvSpPr>
        <p:spPr>
          <a:xfrm>
            <a:off x="2758440" y="45628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faaaf72db7_0_143"/>
          <p:cNvSpPr/>
          <p:nvPr/>
        </p:nvSpPr>
        <p:spPr>
          <a:xfrm>
            <a:off x="2910840" y="46771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faaaf72db7_0_143"/>
          <p:cNvSpPr/>
          <p:nvPr/>
        </p:nvSpPr>
        <p:spPr>
          <a:xfrm>
            <a:off x="3063240" y="4791422"/>
            <a:ext cx="14478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faaaf72db7_0_143"/>
          <p:cNvSpPr/>
          <p:nvPr/>
        </p:nvSpPr>
        <p:spPr>
          <a:xfrm>
            <a:off x="3215640" y="4920779"/>
            <a:ext cx="1600200" cy="71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g2faaaf72db7_0_143"/>
          <p:cNvCxnSpPr/>
          <p:nvPr/>
        </p:nvCxnSpPr>
        <p:spPr>
          <a:xfrm rot="10800000">
            <a:off x="3291840" y="3019772"/>
            <a:ext cx="0" cy="1257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407" name="Google Shape;407;g2faaaf72db7_0_143"/>
          <p:cNvSpPr/>
          <p:nvPr/>
        </p:nvSpPr>
        <p:spPr>
          <a:xfrm>
            <a:off x="3672840" y="3591272"/>
            <a:ext cx="1219200" cy="400200"/>
          </a:xfrm>
          <a:prstGeom prst="wedgeRectCallout">
            <a:avLst>
              <a:gd name="adj1" fmla="val -81667"/>
              <a:gd name="adj2" fmla="val 5659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faaaf72db7_0_143" descr="Large grid"/>
          <p:cNvSpPr/>
          <p:nvPr/>
        </p:nvSpPr>
        <p:spPr>
          <a:xfrm>
            <a:off x="5958840" y="4162772"/>
            <a:ext cx="2133600" cy="1086000"/>
          </a:xfrm>
          <a:prstGeom prst="cube">
            <a:avLst>
              <a:gd name="adj" fmla="val 25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Google Shape;409;g2faaaf72db7_0_143"/>
          <p:cNvCxnSpPr/>
          <p:nvPr/>
        </p:nvCxnSpPr>
        <p:spPr>
          <a:xfrm rot="10800000">
            <a:off x="4739640" y="5077172"/>
            <a:ext cx="1143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410" name="Google Shape;410;g2faaaf72db7_0_143"/>
          <p:cNvSpPr/>
          <p:nvPr/>
        </p:nvSpPr>
        <p:spPr>
          <a:xfrm>
            <a:off x="4675805" y="5825739"/>
            <a:ext cx="2133600" cy="549600"/>
          </a:xfrm>
          <a:prstGeom prst="wedgeRectCallout">
            <a:avLst>
              <a:gd name="adj1" fmla="val -28885"/>
              <a:gd name="adj2" fmla="val -14687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in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faaaf72db7_0_143"/>
          <p:cNvSpPr/>
          <p:nvPr/>
        </p:nvSpPr>
        <p:spPr>
          <a:xfrm>
            <a:off x="6187440" y="5248623"/>
            <a:ext cx="1752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Files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faaaf72db7_0_143"/>
          <p:cNvSpPr/>
          <p:nvPr/>
        </p:nvSpPr>
        <p:spPr>
          <a:xfrm>
            <a:off x="5654040" y="2562572"/>
            <a:ext cx="1676400" cy="51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faaaf72db7_0_143"/>
          <p:cNvSpPr/>
          <p:nvPr/>
        </p:nvSpPr>
        <p:spPr>
          <a:xfrm>
            <a:off x="5806440" y="2676872"/>
            <a:ext cx="1676400" cy="51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faaaf72db7_0_143"/>
          <p:cNvSpPr/>
          <p:nvPr/>
        </p:nvSpPr>
        <p:spPr>
          <a:xfrm>
            <a:off x="5958840" y="2791172"/>
            <a:ext cx="1676400" cy="51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2faaaf72db7_0_143"/>
          <p:cNvSpPr/>
          <p:nvPr/>
        </p:nvSpPr>
        <p:spPr>
          <a:xfrm>
            <a:off x="6111240" y="2905472"/>
            <a:ext cx="1676400" cy="51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faaaf72db7_0_143"/>
          <p:cNvSpPr/>
          <p:nvPr/>
        </p:nvSpPr>
        <p:spPr>
          <a:xfrm>
            <a:off x="6263640" y="3019772"/>
            <a:ext cx="1676400" cy="51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g2faaaf72db7_0_143"/>
          <p:cNvCxnSpPr/>
          <p:nvPr/>
        </p:nvCxnSpPr>
        <p:spPr>
          <a:xfrm>
            <a:off x="6949440" y="3591272"/>
            <a:ext cx="0" cy="514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418" name="Google Shape;418;g2faaaf72db7_0_143"/>
          <p:cNvSpPr/>
          <p:nvPr/>
        </p:nvSpPr>
        <p:spPr>
          <a:xfrm>
            <a:off x="8092439" y="3439218"/>
            <a:ext cx="2133600" cy="552000"/>
          </a:xfrm>
          <a:prstGeom prst="wedgeRectCallout">
            <a:avLst>
              <a:gd name="adj1" fmla="val -102219"/>
              <a:gd name="adj2" fmla="val 1954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up of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faaaf72db7_0_143"/>
          <p:cNvSpPr/>
          <p:nvPr/>
        </p:nvSpPr>
        <p:spPr>
          <a:xfrm>
            <a:off x="8625840" y="1248122"/>
            <a:ext cx="2285982" cy="1771632"/>
          </a:xfrm>
          <a:prstGeom prst="flowChartMultidocumen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Codes,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g2faaaf72db7_0_143"/>
          <p:cNvCxnSpPr/>
          <p:nvPr/>
        </p:nvCxnSpPr>
        <p:spPr>
          <a:xfrm flipH="1">
            <a:off x="7254240" y="1876771"/>
            <a:ext cx="1219200" cy="628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421" name="Google Shape;421;g2faaaf72db7_0_143"/>
          <p:cNvSpPr/>
          <p:nvPr/>
        </p:nvSpPr>
        <p:spPr>
          <a:xfrm>
            <a:off x="5742605" y="1163663"/>
            <a:ext cx="1905000" cy="601500"/>
          </a:xfrm>
          <a:prstGeom prst="wedgeRectCallout">
            <a:avLst>
              <a:gd name="adj1" fmla="val 41949"/>
              <a:gd name="adj2" fmla="val 131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values of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2faaaf72db7_0_143"/>
          <p:cNvSpPr/>
          <p:nvPr/>
        </p:nvSpPr>
        <p:spPr>
          <a:xfrm>
            <a:off x="7367118" y="6250287"/>
            <a:ext cx="45816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GESIS – Leibniz Institute for the Social Sciences, 2010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Published under Creative Commons Attribute-ShareAlike 3.0 Unported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faaaf72db7_0_143"/>
          <p:cNvSpPr txBox="1"/>
          <p:nvPr/>
        </p:nvSpPr>
        <p:spPr>
          <a:xfrm>
            <a:off x="10938294" y="5880955"/>
            <a:ext cx="93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faaaf72db7_0_243"/>
          <p:cNvSpPr txBox="1">
            <a:spLocks noGrp="1"/>
          </p:cNvSpPr>
          <p:nvPr>
            <p:ph type="title"/>
          </p:nvPr>
        </p:nvSpPr>
        <p:spPr>
          <a:xfrm>
            <a:off x="774649" y="348800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DDI - razpoložljivi standardi</a:t>
            </a:r>
            <a:endParaRPr/>
          </a:p>
        </p:txBody>
      </p:sp>
      <p:sp>
        <p:nvSpPr>
          <p:cNvPr id="429" name="Google Shape;429;g2faaaf72db7_0_243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DDI Codebook (DDI – 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A light-weight version of the standard intended to document simple survey data.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DDI Lifecycle (DDI – 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Designed to document and manage data across the entire life cycle from conceptualisation to analysis.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DDI Cross Domain Integration (DDI – CDI)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Model-based specification. Covers new data structures and data types. Interoperates with other standards and captures provenance​.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Also: Specifications for using controlled vocabularies and RDF vocabularies for data discovery and describing statistical classifications </a:t>
            </a:r>
            <a:endParaRPr/>
          </a:p>
        </p:txBody>
      </p:sp>
      <p:sp>
        <p:nvSpPr>
          <p:cNvPr id="430" name="Google Shape;430;g2faaaf72db7_0_243"/>
          <p:cNvSpPr txBox="1"/>
          <p:nvPr/>
        </p:nvSpPr>
        <p:spPr>
          <a:xfrm>
            <a:off x="10488706" y="6056555"/>
            <a:ext cx="112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g2faaaf72db7_0_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3295" y="759441"/>
            <a:ext cx="3862246" cy="115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faaaf72db7_0_2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49428" y="2498946"/>
            <a:ext cx="3862246" cy="115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faaaf72db7_0_2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2977" y="3939966"/>
            <a:ext cx="3975282" cy="103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faaaf72db7_3_285"/>
          <p:cNvSpPr txBox="1">
            <a:spLocks noGrp="1"/>
          </p:cNvSpPr>
          <p:nvPr>
            <p:ph type="body" idx="3"/>
          </p:nvPr>
        </p:nvSpPr>
        <p:spPr>
          <a:xfrm>
            <a:off x="2152650" y="356581"/>
            <a:ext cx="79171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DDI-Codebook</a:t>
            </a:r>
            <a:endParaRPr/>
          </a:p>
        </p:txBody>
      </p:sp>
      <p:grpSp>
        <p:nvGrpSpPr>
          <p:cNvPr id="440" name="Google Shape;440;g2faaaf72db7_3_285"/>
          <p:cNvGrpSpPr/>
          <p:nvPr/>
        </p:nvGrpSpPr>
        <p:grpSpPr>
          <a:xfrm>
            <a:off x="1524000" y="1606410"/>
            <a:ext cx="9036496" cy="4270863"/>
            <a:chOff x="1535613" y="1863349"/>
            <a:chExt cx="8645862" cy="2742688"/>
          </a:xfrm>
        </p:grpSpPr>
        <p:pic>
          <p:nvPicPr>
            <p:cNvPr id="441" name="Google Shape;441;g2faaaf72db7_3_2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31735" y="2474944"/>
              <a:ext cx="2288032" cy="152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g2faaaf72db7_3_285"/>
            <p:cNvSpPr txBox="1"/>
            <p:nvPr/>
          </p:nvSpPr>
          <p:spPr>
            <a:xfrm>
              <a:off x="1535613" y="4270637"/>
              <a:ext cx="20526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Lost Metadata Manager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3" name="Google Shape;443;g2faaaf72db7_3_285"/>
            <p:cNvCxnSpPr>
              <a:stCxn id="442" idx="0"/>
            </p:cNvCxnSpPr>
            <p:nvPr/>
          </p:nvCxnSpPr>
          <p:spPr>
            <a:xfrm rot="10800000" flipH="1">
              <a:off x="2561913" y="3337637"/>
              <a:ext cx="1026300" cy="933000"/>
            </a:xfrm>
            <a:prstGeom prst="straightConnector1">
              <a:avLst/>
            </a:pr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444" name="Google Shape;444;g2faaaf72db7_3_285"/>
            <p:cNvPicPr preferRelativeResize="0"/>
            <p:nvPr/>
          </p:nvPicPr>
          <p:blipFill rotWithShape="1">
            <a:blip r:embed="rId4">
              <a:alphaModFix amt="25000"/>
            </a:blip>
            <a:srcRect/>
            <a:stretch/>
          </p:blipFill>
          <p:spPr>
            <a:xfrm rot="5400024">
              <a:off x="5451460" y="2240749"/>
              <a:ext cx="1355322" cy="20419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5" name="Google Shape;445;g2faaaf72db7_3_285"/>
            <p:cNvCxnSpPr/>
            <p:nvPr/>
          </p:nvCxnSpPr>
          <p:spPr>
            <a:xfrm>
              <a:off x="4882077" y="3278441"/>
              <a:ext cx="2837402" cy="0"/>
            </a:xfrm>
            <a:prstGeom prst="straightConnector1">
              <a:avLst/>
            </a:prstGeom>
            <a:noFill/>
            <a:ln w="76200" cap="flat" cmpd="sng">
              <a:solidFill>
                <a:srgbClr val="38761D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446" name="Google Shape;446;g2faaaf72db7_3_28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19480" y="2568475"/>
              <a:ext cx="2393102" cy="1419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g2faaaf72db7_3_285"/>
            <p:cNvSpPr txBox="1"/>
            <p:nvPr/>
          </p:nvSpPr>
          <p:spPr>
            <a:xfrm>
              <a:off x="2431676" y="2016393"/>
              <a:ext cx="22881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Metadata not structured</a:t>
              </a:r>
              <a:endPara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g2faaaf72db7_3_285"/>
            <p:cNvSpPr txBox="1"/>
            <p:nvPr/>
          </p:nvSpPr>
          <p:spPr>
            <a:xfrm>
              <a:off x="7590055" y="1863349"/>
              <a:ext cx="2591420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Metadata structured by DDI Codebook standard</a:t>
              </a:r>
              <a:endPara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g2faaaf72db7_3_285"/>
            <p:cNvSpPr txBox="1"/>
            <p:nvPr/>
          </p:nvSpPr>
          <p:spPr>
            <a:xfrm>
              <a:off x="5108156" y="2247485"/>
              <a:ext cx="2254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 i="1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rPr>
                <a:t>DDI Codebook structures</a:t>
              </a:r>
              <a:endParaRPr sz="2400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g2faaaf72db7_3_285"/>
          <p:cNvSpPr txBox="1"/>
          <p:nvPr/>
        </p:nvSpPr>
        <p:spPr>
          <a:xfrm>
            <a:off x="9698339" y="5877273"/>
            <a:ext cx="11396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aaaf72db7_2_87"/>
          <p:cNvSpPr txBox="1">
            <a:spLocks noGrp="1"/>
          </p:cNvSpPr>
          <p:nvPr>
            <p:ph type="title"/>
          </p:nvPr>
        </p:nvSpPr>
        <p:spPr>
          <a:xfrm>
            <a:off x="838203" y="195209"/>
            <a:ext cx="10515600" cy="97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chemeClr val="accent2"/>
                </a:solidFill>
              </a:rPr>
              <a:t>Dublin Core</a:t>
            </a:r>
            <a:endParaRPr/>
          </a:p>
        </p:txBody>
      </p:sp>
      <p:pic>
        <p:nvPicPr>
          <p:cNvPr id="185" name="Google Shape;185;g2faaaf72db7_2_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4" y="1039803"/>
            <a:ext cx="10268160" cy="5783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g2faaaf72db7_3_312"/>
          <p:cNvGrpSpPr/>
          <p:nvPr/>
        </p:nvGrpSpPr>
        <p:grpSpPr>
          <a:xfrm>
            <a:off x="2231686" y="1687337"/>
            <a:ext cx="6789355" cy="3840629"/>
            <a:chOff x="2122074" y="1624991"/>
            <a:chExt cx="7917276" cy="3359009"/>
          </a:xfrm>
        </p:grpSpPr>
        <p:pic>
          <p:nvPicPr>
            <p:cNvPr id="457" name="Google Shape;457;g2faaaf72db7_3_3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24677" y="3073051"/>
              <a:ext cx="2033997" cy="1525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g2faaaf72db7_3_312"/>
            <p:cNvSpPr/>
            <p:nvPr/>
          </p:nvSpPr>
          <p:spPr>
            <a:xfrm>
              <a:off x="6660750" y="2654750"/>
              <a:ext cx="3378600" cy="232925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9" name="Google Shape;459;g2faaaf72db7_3_312"/>
            <p:cNvPicPr preferRelativeResize="0"/>
            <p:nvPr/>
          </p:nvPicPr>
          <p:blipFill rotWithShape="1">
            <a:blip r:embed="rId4">
              <a:alphaModFix amt="25000"/>
            </a:blip>
            <a:srcRect/>
            <a:stretch/>
          </p:blipFill>
          <p:spPr>
            <a:xfrm rot="5400024">
              <a:off x="4817105" y="2935931"/>
              <a:ext cx="1355322" cy="17633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0" name="Google Shape;460;g2faaaf72db7_3_312"/>
            <p:cNvCxnSpPr/>
            <p:nvPr/>
          </p:nvCxnSpPr>
          <p:spPr>
            <a:xfrm rot="10800000" flipH="1">
              <a:off x="4330700" y="3813023"/>
              <a:ext cx="2222501" cy="8100"/>
            </a:xfrm>
            <a:prstGeom prst="straightConnector1">
              <a:avLst/>
            </a:prstGeom>
            <a:noFill/>
            <a:ln w="76200" cap="flat" cmpd="sng">
              <a:solidFill>
                <a:srgbClr val="38761D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61" name="Google Shape;461;g2faaaf72db7_3_312"/>
            <p:cNvSpPr txBox="1"/>
            <p:nvPr/>
          </p:nvSpPr>
          <p:spPr>
            <a:xfrm>
              <a:off x="2122074" y="1665889"/>
              <a:ext cx="21366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Metadata structured by DDI Lifecycle standard</a:t>
              </a: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g2faaaf72db7_3_312"/>
            <p:cNvSpPr txBox="1"/>
            <p:nvPr/>
          </p:nvSpPr>
          <p:spPr>
            <a:xfrm>
              <a:off x="6660750" y="1624991"/>
              <a:ext cx="33786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Metadata specified </a:t>
              </a:r>
              <a:br>
                <a:rPr lang="sl-SI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l-SI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by DDI Lifecycle standard</a:t>
              </a: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g2faaaf72db7_3_3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8128" y="2854353"/>
            <a:ext cx="2908860" cy="266322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faaaf72db7_3_312"/>
          <p:cNvSpPr txBox="1">
            <a:spLocks noGrp="1"/>
          </p:cNvSpPr>
          <p:nvPr>
            <p:ph type="body" idx="3"/>
          </p:nvPr>
        </p:nvSpPr>
        <p:spPr>
          <a:xfrm>
            <a:off x="2287815" y="408536"/>
            <a:ext cx="79171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sl-SI" sz="4800">
                <a:latin typeface="Calibri"/>
                <a:ea typeface="Calibri"/>
                <a:cs typeface="Calibri"/>
                <a:sym typeface="Calibri"/>
              </a:rPr>
              <a:t>DDI Lifecycle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faaaf72db7_3_312"/>
          <p:cNvSpPr txBox="1"/>
          <p:nvPr/>
        </p:nvSpPr>
        <p:spPr>
          <a:xfrm>
            <a:off x="9698339" y="5877273"/>
            <a:ext cx="11396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g2faaaf72db7_3_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601" y="2457718"/>
            <a:ext cx="1744227" cy="174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2faaaf72db7_3_333" descr="Lego, Logo, Windows, Duplo"/>
          <p:cNvPicPr preferRelativeResize="0"/>
          <p:nvPr/>
        </p:nvPicPr>
        <p:blipFill rotWithShape="1">
          <a:blip r:embed="rId4">
            <a:alphaModFix/>
          </a:blip>
          <a:srcRect l="22245" t="6819" r="23772" b="9941"/>
          <a:stretch/>
        </p:blipFill>
        <p:spPr>
          <a:xfrm>
            <a:off x="2479191" y="4443691"/>
            <a:ext cx="1718353" cy="16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2faaaf72db7_3_333"/>
          <p:cNvSpPr txBox="1">
            <a:spLocks noGrp="1"/>
          </p:cNvSpPr>
          <p:nvPr>
            <p:ph type="body" idx="3"/>
          </p:nvPr>
        </p:nvSpPr>
        <p:spPr>
          <a:xfrm>
            <a:off x="1382984" y="381128"/>
            <a:ext cx="9468544" cy="202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rPr lang="sl-SI" sz="3800">
                <a:latin typeface="Calibri"/>
                <a:ea typeface="Calibri"/>
                <a:cs typeface="Calibri"/>
                <a:sym typeface="Calibri"/>
              </a:rPr>
              <a:t>DDI Cross Domain Integration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l-SI" sz="2000">
                <a:latin typeface="Calibri"/>
                <a:ea typeface="Calibri"/>
                <a:cs typeface="Calibri"/>
                <a:sym typeface="Calibri"/>
              </a:rPr>
              <a:t>Integration with other standards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l-SI" sz="2000">
                <a:latin typeface="Calibri"/>
                <a:ea typeface="Calibri"/>
                <a:cs typeface="Calibri"/>
                <a:sym typeface="Calibri"/>
              </a:rPr>
              <a:t>Integrate data from different domains that cover multiple data structures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l-SI" sz="2000">
                <a:latin typeface="Calibri"/>
                <a:ea typeface="Calibri"/>
                <a:cs typeface="Calibri"/>
                <a:sym typeface="Calibri"/>
              </a:rPr>
              <a:t>Captures provenance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g2faaaf72db7_3_333" descr="Lego, Site, Replica, Building Blocks, Construc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0056" y="3247944"/>
            <a:ext cx="2620436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g2faaaf72db7_3_333"/>
          <p:cNvPicPr preferRelativeResize="0"/>
          <p:nvPr/>
        </p:nvPicPr>
        <p:blipFill rotWithShape="1">
          <a:blip r:embed="rId6">
            <a:alphaModFix amt="25000"/>
          </a:blip>
          <a:srcRect/>
          <a:stretch/>
        </p:blipFill>
        <p:spPr>
          <a:xfrm rot="5400024">
            <a:off x="4586341" y="3412569"/>
            <a:ext cx="1549650" cy="1512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g2faaaf72db7_3_333"/>
          <p:cNvCxnSpPr/>
          <p:nvPr/>
        </p:nvCxnSpPr>
        <p:spPr>
          <a:xfrm>
            <a:off x="4218800" y="3177798"/>
            <a:ext cx="2309249" cy="1265893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7" name="Google Shape;477;g2faaaf72db7_3_333"/>
          <p:cNvCxnSpPr/>
          <p:nvPr/>
        </p:nvCxnSpPr>
        <p:spPr>
          <a:xfrm rot="10800000" flipH="1">
            <a:off x="4197544" y="4596090"/>
            <a:ext cx="2330505" cy="813956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8" name="Google Shape;478;g2faaaf72db7_3_333"/>
          <p:cNvSpPr txBox="1"/>
          <p:nvPr/>
        </p:nvSpPr>
        <p:spPr>
          <a:xfrm>
            <a:off x="9698339" y="5877273"/>
            <a:ext cx="11396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faaaf72db7_0_256"/>
          <p:cNvSpPr txBox="1">
            <a:spLocks noGrp="1"/>
          </p:cNvSpPr>
          <p:nvPr>
            <p:ph type="title"/>
          </p:nvPr>
        </p:nvSpPr>
        <p:spPr>
          <a:xfrm>
            <a:off x="617450" y="348800"/>
            <a:ext cx="9062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Interoperabilnost z drugimi standardi</a:t>
            </a:r>
            <a:endParaRPr/>
          </a:p>
        </p:txBody>
      </p:sp>
      <p:sp>
        <p:nvSpPr>
          <p:cNvPr id="484" name="Google Shape;484;g2faaaf72db7_0_256"/>
          <p:cNvSpPr txBox="1"/>
          <p:nvPr/>
        </p:nvSpPr>
        <p:spPr>
          <a:xfrm>
            <a:off x="10488706" y="6056555"/>
            <a:ext cx="112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faaaf72db7_0_256"/>
          <p:cNvSpPr txBox="1"/>
          <p:nvPr/>
        </p:nvSpPr>
        <p:spPr>
          <a:xfrm>
            <a:off x="947825" y="1524000"/>
            <a:ext cx="87945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Dublin Core and MARC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Generic Statistical Information Model (GSIM)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ISO/IEC 11179 (Geography)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19118 (Geography)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17369 SDMX – Statistical Data and Metadata Exchange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METS and PREMIS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Data Transformation Language (SDTL)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and Transformation Language (VTL)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faaaf72db7_3_37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l-SI"/>
              <a:t>Let’s get into DDI - C</a:t>
            </a:r>
            <a:endParaRPr/>
          </a:p>
        </p:txBody>
      </p:sp>
      <p:sp>
        <p:nvSpPr>
          <p:cNvPr id="491" name="Google Shape;491;g2faaaf72db7_3_370"/>
          <p:cNvSpPr txBox="1"/>
          <p:nvPr/>
        </p:nvSpPr>
        <p:spPr>
          <a:xfrm>
            <a:off x="9305365" y="5622587"/>
            <a:ext cx="19398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FULL XML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faaaf72db7_3_3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07" y="2376340"/>
            <a:ext cx="12079386" cy="210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g2faaaf72db7_3_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764" y="0"/>
            <a:ext cx="110504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2faaaf72db7_3_382"/>
          <p:cNvSpPr txBox="1"/>
          <p:nvPr/>
        </p:nvSpPr>
        <p:spPr>
          <a:xfrm>
            <a:off x="6820348" y="753035"/>
            <a:ext cx="4533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Let’s open whole document to see the structure !!!!!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g2faaaf72db7_3_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88"/>
            <a:ext cx="12192000" cy="683882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2faaaf72db7_3_392"/>
          <p:cNvSpPr txBox="1"/>
          <p:nvPr/>
        </p:nvSpPr>
        <p:spPr>
          <a:xfrm>
            <a:off x="9100969" y="5163671"/>
            <a:ext cx="2689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See in schema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faaaf72db7_0_273"/>
          <p:cNvSpPr txBox="1">
            <a:spLocks noGrp="1"/>
          </p:cNvSpPr>
          <p:nvPr>
            <p:ph type="title"/>
          </p:nvPr>
        </p:nvSpPr>
        <p:spPr>
          <a:xfrm>
            <a:off x="617450" y="348800"/>
            <a:ext cx="9062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Nivo spremenljivk</a:t>
            </a:r>
            <a:endParaRPr/>
          </a:p>
        </p:txBody>
      </p:sp>
      <p:sp>
        <p:nvSpPr>
          <p:cNvPr id="510" name="Google Shape;510;g2faaaf72db7_0_273"/>
          <p:cNvSpPr txBox="1"/>
          <p:nvPr/>
        </p:nvSpPr>
        <p:spPr>
          <a:xfrm>
            <a:off x="10488706" y="6056555"/>
            <a:ext cx="112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g2faaaf72db7_0_2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7044" y="1062986"/>
            <a:ext cx="6659463" cy="5795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faaaf72db7_0_280"/>
          <p:cNvSpPr txBox="1">
            <a:spLocks noGrp="1"/>
          </p:cNvSpPr>
          <p:nvPr>
            <p:ph type="title"/>
          </p:nvPr>
        </p:nvSpPr>
        <p:spPr>
          <a:xfrm>
            <a:off x="617450" y="348800"/>
            <a:ext cx="9062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Orodja</a:t>
            </a:r>
            <a:endParaRPr/>
          </a:p>
        </p:txBody>
      </p:sp>
      <p:pic>
        <p:nvPicPr>
          <p:cNvPr id="517" name="Google Shape;517;g2faaaf72db7_0_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9868" y="365125"/>
            <a:ext cx="7361916" cy="622931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2faaaf72db7_0_280"/>
          <p:cNvSpPr txBox="1"/>
          <p:nvPr/>
        </p:nvSpPr>
        <p:spPr>
          <a:xfrm>
            <a:off x="387275" y="5916706"/>
            <a:ext cx="190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Tools page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faaaf72db7_3_434"/>
          <p:cNvSpPr txBox="1"/>
          <p:nvPr/>
        </p:nvSpPr>
        <p:spPr>
          <a:xfrm>
            <a:off x="68094" y="5447489"/>
            <a:ext cx="1351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Full description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g2faaaf72db7_3_4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619" y="0"/>
            <a:ext cx="10672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faaaf72db7_3_439"/>
          <p:cNvSpPr txBox="1"/>
          <p:nvPr/>
        </p:nvSpPr>
        <p:spPr>
          <a:xfrm>
            <a:off x="68094" y="5447489"/>
            <a:ext cx="1351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Full description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g2faaaf72db7_3_4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462" y="0"/>
            <a:ext cx="104310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aaaf72db7_2_9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chemeClr val="accent2"/>
                </a:solidFill>
              </a:rPr>
              <a:t>Text Encoding Initiative (TEI)</a:t>
            </a:r>
            <a:endParaRPr/>
          </a:p>
        </p:txBody>
      </p:sp>
      <p:sp>
        <p:nvSpPr>
          <p:cNvPr id="191" name="Google Shape;191;g2faaaf72db7_2_9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sl-SI"/>
              <a:t>TEI: Guidelines for Electronic Text Encoding and Interchange, P5 Version 4.8.0, zadnja verzija 2. september 2024: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Formata XML.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Rezultat opredeljevanja skupnosti strokovnjakov, ki so izhajali iz prakse.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Format se razlikuje od drugih dobro znanih odprtih formatov za besedilo (kot sta HTML in OpenDocument) po tem, da je predvsem semantičen in ne predstavitveni: semantika in razlaga vsakega elementa in atributa sta določeni.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Približno 500 različnih besedilnih komponent in konceptov.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sl-SI"/>
              <a:t>Vsak temelji na eni ali več akademskih disciplinah.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sl-SI"/>
              <a:t>Vsak document TEI in dokument teiCorpus vsebuje metapodatke (teiHeader).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g2faaaf72db7_3_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991" y="923575"/>
            <a:ext cx="11584017" cy="50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2faaaf72db7_3_444"/>
          <p:cNvSpPr txBox="1"/>
          <p:nvPr/>
        </p:nvSpPr>
        <p:spPr>
          <a:xfrm>
            <a:off x="9458279" y="6057089"/>
            <a:ext cx="1351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Full description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g2faaaf72db7_3_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011" y="0"/>
            <a:ext cx="113859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2faaaf72db7_3_449"/>
          <p:cNvSpPr txBox="1"/>
          <p:nvPr/>
        </p:nvSpPr>
        <p:spPr>
          <a:xfrm>
            <a:off x="290456" y="4356847"/>
            <a:ext cx="1538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CESSDA Catalogue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faaaf72db7_0_294"/>
          <p:cNvSpPr txBox="1">
            <a:spLocks noGrp="1"/>
          </p:cNvSpPr>
          <p:nvPr>
            <p:ph type="title"/>
          </p:nvPr>
        </p:nvSpPr>
        <p:spPr>
          <a:xfrm>
            <a:off x="617450" y="348800"/>
            <a:ext cx="9062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Koristi uporabe metapodatkov</a:t>
            </a:r>
            <a:endParaRPr/>
          </a:p>
        </p:txBody>
      </p:sp>
      <p:sp>
        <p:nvSpPr>
          <p:cNvPr id="548" name="Google Shape;548;g2faaaf72db7_0_294"/>
          <p:cNvSpPr txBox="1"/>
          <p:nvPr/>
        </p:nvSpPr>
        <p:spPr>
          <a:xfrm>
            <a:off x="10488706" y="6056555"/>
            <a:ext cx="112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faaaf72db7_0_294"/>
          <p:cNvSpPr txBox="1"/>
          <p:nvPr/>
        </p:nvSpPr>
        <p:spPr>
          <a:xfrm>
            <a:off x="947825" y="1524000"/>
            <a:ext cx="87945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doslednosti pri pripravi in ​​razširjanju podatkov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primerljivih podatkov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Bolj razumljivi podatki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FAIR podatkov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Ocenjevanje in zagotavljanje kakovosti podatkov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Organizacijska učinkovitost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Ponovna uporaba metapodatkovnih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Boljša zasnova, implementacija in izvedba procesov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Povečana avtomatizacija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g2faaaf72db7_3_5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464" y="0"/>
            <a:ext cx="97530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2faaaf72db7_3_580"/>
          <p:cNvSpPr txBox="1"/>
          <p:nvPr/>
        </p:nvSpPr>
        <p:spPr>
          <a:xfrm>
            <a:off x="176645" y="6161809"/>
            <a:ext cx="2410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g2faaaf72db7_3_5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08" y="47153"/>
            <a:ext cx="10088383" cy="676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faaaf72db7_3_60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sl-SI" sz="6000" b="1"/>
              <a:t>F</a:t>
            </a:r>
            <a:r>
              <a:rPr lang="sl-SI" b="1"/>
              <a:t>INDABLE</a:t>
            </a:r>
            <a:endParaRPr/>
          </a:p>
        </p:txBody>
      </p:sp>
      <p:sp>
        <p:nvSpPr>
          <p:cNvPr id="567" name="Google Shape;567;g2faaaf72db7_3_60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F1 – </a:t>
            </a:r>
            <a:r>
              <a:rPr lang="sl-SI">
                <a:solidFill>
                  <a:srgbClr val="FF0000"/>
                </a:solidFill>
              </a:rPr>
              <a:t>(Meta)data </a:t>
            </a:r>
            <a:r>
              <a:rPr lang="sl-SI"/>
              <a:t>are assigned a globally unique and eternally persistent identifier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F2 – Data are described with rich </a:t>
            </a:r>
            <a:r>
              <a:rPr lang="sl-SI">
                <a:solidFill>
                  <a:srgbClr val="FF0000"/>
                </a:solidFill>
              </a:rPr>
              <a:t>metadata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F3 – </a:t>
            </a:r>
            <a:r>
              <a:rPr lang="sl-SI">
                <a:solidFill>
                  <a:srgbClr val="FF0000"/>
                </a:solidFill>
              </a:rPr>
              <a:t>(Meta)data </a:t>
            </a:r>
            <a:r>
              <a:rPr lang="sl-SI"/>
              <a:t>are registered or indexed in a searchable resource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F4 – </a:t>
            </a:r>
            <a:r>
              <a:rPr lang="sl-SI">
                <a:solidFill>
                  <a:srgbClr val="FF0000"/>
                </a:solidFill>
              </a:rPr>
              <a:t>Metadata</a:t>
            </a:r>
            <a:r>
              <a:rPr lang="sl-SI"/>
              <a:t> specify the data identifier</a:t>
            </a:r>
            <a:endParaRPr/>
          </a:p>
        </p:txBody>
      </p:sp>
      <p:sp>
        <p:nvSpPr>
          <p:cNvPr id="568" name="Google Shape;568;g2faaaf72db7_3_608"/>
          <p:cNvSpPr txBox="1"/>
          <p:nvPr/>
        </p:nvSpPr>
        <p:spPr>
          <a:xfrm>
            <a:off x="10511481" y="5865341"/>
            <a:ext cx="1161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faaaf72db7_3_61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sl-SI" sz="6000" b="1"/>
              <a:t>A</a:t>
            </a:r>
            <a:r>
              <a:rPr lang="sl-SI" b="1"/>
              <a:t>CCESSIBLE</a:t>
            </a:r>
            <a:endParaRPr/>
          </a:p>
        </p:txBody>
      </p:sp>
      <p:sp>
        <p:nvSpPr>
          <p:cNvPr id="574" name="Google Shape;574;g2faaaf72db7_3_615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A1 – </a:t>
            </a:r>
            <a:r>
              <a:rPr lang="sl-SI">
                <a:solidFill>
                  <a:srgbClr val="FF0000"/>
                </a:solidFill>
              </a:rPr>
              <a:t>(Meta)data </a:t>
            </a:r>
            <a:r>
              <a:rPr lang="sl-SI"/>
              <a:t>are retrievable by their identifier using a standardized communications protocol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A1.1 – The protocol is open, free, and universally implementable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A1.2 – The protocol allows for an authentication and authorization procedure, where necessary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A2 – </a:t>
            </a:r>
            <a:r>
              <a:rPr lang="sl-SI">
                <a:solidFill>
                  <a:srgbClr val="FF0000"/>
                </a:solidFill>
              </a:rPr>
              <a:t>Metadata</a:t>
            </a:r>
            <a:r>
              <a:rPr lang="sl-SI"/>
              <a:t> are accessible, even when the data are no longer available</a:t>
            </a:r>
            <a:endParaRPr/>
          </a:p>
        </p:txBody>
      </p:sp>
      <p:sp>
        <p:nvSpPr>
          <p:cNvPr id="575" name="Google Shape;575;g2faaaf72db7_3_615"/>
          <p:cNvSpPr txBox="1"/>
          <p:nvPr/>
        </p:nvSpPr>
        <p:spPr>
          <a:xfrm>
            <a:off x="10511481" y="5865341"/>
            <a:ext cx="1161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aaaf72db7_3_62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sl-SI" sz="6000" b="1"/>
              <a:t>I</a:t>
            </a:r>
            <a:r>
              <a:rPr lang="sl-SI" b="1"/>
              <a:t>NTEROPERABLE</a:t>
            </a:r>
            <a:endParaRPr/>
          </a:p>
        </p:txBody>
      </p:sp>
      <p:sp>
        <p:nvSpPr>
          <p:cNvPr id="581" name="Google Shape;581;g2faaaf72db7_3_621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I1 – </a:t>
            </a:r>
            <a:r>
              <a:rPr lang="sl-SI">
                <a:solidFill>
                  <a:srgbClr val="FF0000"/>
                </a:solidFill>
              </a:rPr>
              <a:t>(Meta)data </a:t>
            </a:r>
            <a:r>
              <a:rPr lang="sl-SI"/>
              <a:t>use a formal, accessible, shared, and broadly applicable language for knowledge representation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I2 – </a:t>
            </a:r>
            <a:r>
              <a:rPr lang="sl-SI">
                <a:solidFill>
                  <a:srgbClr val="FF0000"/>
                </a:solidFill>
              </a:rPr>
              <a:t>(Meta)data </a:t>
            </a:r>
            <a:r>
              <a:rPr lang="sl-SI"/>
              <a:t>use vocabularies that follow FAIR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l-SI"/>
              <a:t>I3 – </a:t>
            </a:r>
            <a:r>
              <a:rPr lang="sl-SI">
                <a:solidFill>
                  <a:srgbClr val="FF0000"/>
                </a:solidFill>
              </a:rPr>
              <a:t>(Meta)data </a:t>
            </a:r>
            <a:r>
              <a:rPr lang="sl-SI"/>
              <a:t>include qualified references to other </a:t>
            </a:r>
            <a:r>
              <a:rPr lang="sl-SI">
                <a:solidFill>
                  <a:srgbClr val="FF0000"/>
                </a:solidFill>
              </a:rPr>
              <a:t>(meta)data</a:t>
            </a:r>
            <a:endParaRPr/>
          </a:p>
        </p:txBody>
      </p:sp>
      <p:sp>
        <p:nvSpPr>
          <p:cNvPr id="582" name="Google Shape;582;g2faaaf72db7_3_621"/>
          <p:cNvSpPr txBox="1"/>
          <p:nvPr/>
        </p:nvSpPr>
        <p:spPr>
          <a:xfrm>
            <a:off x="10511481" y="5865341"/>
            <a:ext cx="1161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faaaf72db7_3_62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l-SI" b="1"/>
              <a:t>Other “Metadata” in FAIR</a:t>
            </a:r>
            <a:endParaRPr/>
          </a:p>
        </p:txBody>
      </p:sp>
      <p:sp>
        <p:nvSpPr>
          <p:cNvPr id="588" name="Google Shape;588;g2faaaf72db7_3_627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Several specific items mentioned are, in fact, metadata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>
                <a:solidFill>
                  <a:schemeClr val="dk1"/>
                </a:solidFill>
              </a:rPr>
              <a:t>Identifiers (F1)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>
                <a:solidFill>
                  <a:schemeClr val="dk1"/>
                </a:solidFill>
              </a:rPr>
              <a:t>Licensing (R1.1)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>
                <a:solidFill>
                  <a:schemeClr val="dk1"/>
                </a:solidFill>
              </a:rPr>
              <a:t>Provenance (R1.2)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>
                <a:solidFill>
                  <a:schemeClr val="dk1"/>
                </a:solidFill>
              </a:rPr>
              <a:t>Vocabularies (I2)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4572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DDI standard have been focused on data sharing and reuse for decades.</a:t>
            </a:r>
            <a:endParaRPr/>
          </a:p>
          <a:p>
            <a:pPr marL="4572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>
                <a:solidFill>
                  <a:schemeClr val="dk1"/>
                </a:solidFill>
              </a:rPr>
              <a:t>DDI and FAIR share the same goals.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89" name="Google Shape;589;g2faaaf72db7_3_627"/>
          <p:cNvSpPr txBox="1"/>
          <p:nvPr/>
        </p:nvSpPr>
        <p:spPr>
          <a:xfrm>
            <a:off x="10511481" y="5865341"/>
            <a:ext cx="1161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g2faaaf72db7_3_8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998" y="0"/>
            <a:ext cx="1145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g2faaaf72db7_3_804"/>
          <p:cNvSpPr txBox="1"/>
          <p:nvPr/>
        </p:nvSpPr>
        <p:spPr>
          <a:xfrm>
            <a:off x="10503877" y="6072554"/>
            <a:ext cx="1336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aaaf72db7_2_9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sl-SI" sz="3500" b="1"/>
              <a:t>Kaj je &lt;teiHeader&gt;</a:t>
            </a:r>
            <a:endParaRPr/>
          </a:p>
        </p:txBody>
      </p:sp>
      <p:sp>
        <p:nvSpPr>
          <p:cNvPr id="197" name="Google Shape;197;g2faaaf72db7_2_97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Glava TEI (&lt;teiHeader&gt;) je virtualna naslovna stran dokumenta TEI. Vsebuje metapodatke (informacije o dokumentu TEI).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&lt;teiHeader&gt; je prvi obvezni podrejeni element korenskega elementa &lt;TEI&gt;; zato se pojavi na vrhu (‘na glavi') vsakega dokumenta TEI.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Metapodatki v &lt;teiHeader&gt; zagotavljajo: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&lt;fileDesc&gt;: bibliografski zapis elektronskega besedila in vira, iz katerega je elektronsko besedilo izpeljano,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&lt;encodingDesc&gt;: dokumentacijo kodirnih in uredniških načel, uporabljenih pri označevanju elektronskega besedila,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&lt;profileDesc&gt;: pojme za indeksiranje in iskanje,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&lt;revisionDesc&gt;: zapise o spremembah elektronskega dokumenta.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Značilnosti: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Vsebuje veliko specializiranih elementov, ki jih ni mogoče najti nikjer v &lt;body&gt; dokumenta TEI. Ti elementi omogočajo zelo strukturirane opise dokumenta.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Številni deli &lt;teiHeader&gt; omogočajo prozne opise v prosti obliki kot alternativa visoko strukturiranim opisom.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Obvezni so le nekateri elementi &lt;teiHeader&gt;, zato je metapodatkovni zapis lahko zelo kratek.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g2faaaf72db7_3_8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78" y="0"/>
            <a:ext cx="106822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2faaaf72db7_3_809"/>
          <p:cNvSpPr txBox="1"/>
          <p:nvPr/>
        </p:nvSpPr>
        <p:spPr>
          <a:xfrm>
            <a:off x="10698236" y="5838092"/>
            <a:ext cx="13580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FAFAFA"/>
            </a:gs>
            <a:gs pos="100000">
              <a:srgbClr val="CECECE"/>
            </a:gs>
          </a:gsLst>
          <a:lin ang="16200000" scaled="0"/>
        </a:gra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2faaaf72db7_3_8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23" y="0"/>
            <a:ext cx="120647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g2faaaf72db7_3_819"/>
          <p:cNvSpPr txBox="1"/>
          <p:nvPr/>
        </p:nvSpPr>
        <p:spPr>
          <a:xfrm>
            <a:off x="9554308" y="6400800"/>
            <a:ext cx="18522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faaaf72db7_0_0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Interoperabilnost</a:t>
            </a:r>
            <a:endParaRPr/>
          </a:p>
        </p:txBody>
      </p:sp>
      <p:pic>
        <p:nvPicPr>
          <p:cNvPr id="613" name="Google Shape;613;g2faaaf72db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225" y="1717425"/>
            <a:ext cx="7239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2faaaf72db7_0_0"/>
          <p:cNvSpPr txBox="1"/>
          <p:nvPr/>
        </p:nvSpPr>
        <p:spPr>
          <a:xfrm>
            <a:off x="10095625" y="2020950"/>
            <a:ext cx="13671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faaaf72db7_0_7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Interoperabilnost</a:t>
            </a:r>
            <a:endParaRPr/>
          </a:p>
        </p:txBody>
      </p:sp>
      <p:sp>
        <p:nvSpPr>
          <p:cNvPr id="620" name="Google Shape;620;g2faaaf72db7_0_7"/>
          <p:cNvSpPr txBox="1"/>
          <p:nvPr/>
        </p:nvSpPr>
        <p:spPr>
          <a:xfrm>
            <a:off x="10095625" y="2020950"/>
            <a:ext cx="13671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g2faaaf72db7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350" y="1212100"/>
            <a:ext cx="9222401" cy="54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faaaf72db7_0_14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Interoperabilnost</a:t>
            </a:r>
            <a:endParaRPr/>
          </a:p>
        </p:txBody>
      </p:sp>
      <p:sp>
        <p:nvSpPr>
          <p:cNvPr id="627" name="Google Shape;627;g2faaaf72db7_0_14"/>
          <p:cNvSpPr txBox="1"/>
          <p:nvPr/>
        </p:nvSpPr>
        <p:spPr>
          <a:xfrm>
            <a:off x="10300700" y="5074000"/>
            <a:ext cx="13671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g2faaaf72db7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7325"/>
            <a:ext cx="11609774" cy="1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faaaf72db7_0_288"/>
          <p:cNvSpPr txBox="1"/>
          <p:nvPr/>
        </p:nvSpPr>
        <p:spPr>
          <a:xfrm>
            <a:off x="355425" y="1166300"/>
            <a:ext cx="11209800" cy="56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sl-SI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DDI Alliance website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sl-SI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 Training Group. (2024, August 13). Understanding Metadata. Zenodo. </a:t>
            </a:r>
            <a:r>
              <a:rPr lang="sl-SI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https://doi.org/10.5281/zenodo.13310567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sl-SI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 Training Working Group. (2023, November 17). DDI for Researchers and (Meta)Data Managers. Zenodo. </a:t>
            </a:r>
            <a:r>
              <a:rPr lang="sl-SI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https://doi.org/10.5281/zenodo.10150717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sl-SI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 Training Group. (2021, August 11). DDI Basics: What is DDI?. Zenodo. </a:t>
            </a:r>
            <a:r>
              <a:rPr lang="sl-SI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https://doi.org/10.5281/zenodo.5180510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sl-SI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Beuster, B., &amp; Orten, H. (2023, August 23). The Data Documentation Initiative (DDI) Metadata Standards in Context. DDI usage in practice – an example from the European Social Survey. Zenodo. </a:t>
            </a:r>
            <a:r>
              <a:rPr lang="sl-SI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https://doi.org/10.5281/zenodo.8276829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sl-SI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 Training Group. (2023, November 1). Achieving FAIR with DDI. Zenodo. </a:t>
            </a:r>
            <a:r>
              <a:rPr lang="sl-SI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https://doi.org/10.5281/zenodo.10064667</a:t>
            </a:r>
            <a:r>
              <a:rPr lang="sl-SI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2faaaf72db7_0_288"/>
          <p:cNvSpPr txBox="1">
            <a:spLocks noGrp="1"/>
          </p:cNvSpPr>
          <p:nvPr>
            <p:ph type="title"/>
          </p:nvPr>
        </p:nvSpPr>
        <p:spPr>
          <a:xfrm>
            <a:off x="617450" y="348800"/>
            <a:ext cx="9062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Viri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"/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Centralna tehniška knjižnica Univerze v Ljubljani</a:t>
            </a:r>
            <a:endParaRPr sz="105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1" i="1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Central Technical Library at the University of Ljubljana</a:t>
            </a:r>
            <a:endParaRPr sz="105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Trg republike 3, SI-1000 Ljubljana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Slovenija / </a:t>
            </a:r>
            <a:r>
              <a:rPr lang="sl-SI" sz="1050" b="0" i="1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Slovenia</a:t>
            </a:r>
            <a:endParaRPr sz="105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62" y="5238369"/>
            <a:ext cx="10009549" cy="111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" descr="Slika, ki vsebuje besede risanje&#10;&#10;Opis je samodejno ustvarjen"/>
          <p:cNvPicPr preferRelativeResize="0"/>
          <p:nvPr/>
        </p:nvPicPr>
        <p:blipFill rotWithShape="1">
          <a:blip r:embed="rId4">
            <a:alphaModFix/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" descr="Slika, ki vsebuje besede besedilo, pisava, logotip, grafika&#10;&#10;Opis je samodejno ustvarj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732" y="706065"/>
            <a:ext cx="2468880" cy="713232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"/>
          <p:cNvSpPr/>
          <p:nvPr/>
        </p:nvSpPr>
        <p:spPr>
          <a:xfrm>
            <a:off x="4650224" y="997225"/>
            <a:ext cx="3276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200"/>
              <a:buFont typeface="Calibri"/>
              <a:buNone/>
            </a:pPr>
            <a:r>
              <a:rPr lang="sl-SI" sz="25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RAZPRAVA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aaaf72db7_2_102"/>
          <p:cNvSpPr txBox="1">
            <a:spLocks noGrp="1"/>
          </p:cNvSpPr>
          <p:nvPr>
            <p:ph type="body" idx="1"/>
          </p:nvPr>
        </p:nvSpPr>
        <p:spPr>
          <a:xfrm>
            <a:off x="839784" y="674293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sl-SI"/>
              <a:t>Obvezni metapodatki</a:t>
            </a:r>
            <a:endParaRPr/>
          </a:p>
        </p:txBody>
      </p:sp>
      <p:pic>
        <p:nvPicPr>
          <p:cNvPr id="203" name="Google Shape;203;g2faaaf72db7_2_10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2031" y="2540794"/>
            <a:ext cx="4813300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faaaf72db7_2_102"/>
          <p:cNvSpPr txBox="1">
            <a:spLocks noGrp="1"/>
          </p:cNvSpPr>
          <p:nvPr>
            <p:ph type="body" idx="3"/>
          </p:nvPr>
        </p:nvSpPr>
        <p:spPr>
          <a:xfrm>
            <a:off x="6172202" y="129763"/>
            <a:ext cx="5183184" cy="54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sl-SI"/>
              <a:t>Vsi ostali so poljubni</a:t>
            </a:r>
            <a:endParaRPr/>
          </a:p>
        </p:txBody>
      </p:sp>
      <p:pic>
        <p:nvPicPr>
          <p:cNvPr id="205" name="Google Shape;205;g2faaaf72db7_2_10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11074" y="590966"/>
            <a:ext cx="3863083" cy="624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aaaf72db7_2_109"/>
          <p:cNvSpPr txBox="1">
            <a:spLocks noGrp="1"/>
          </p:cNvSpPr>
          <p:nvPr>
            <p:ph type="body" idx="1"/>
          </p:nvPr>
        </p:nvSpPr>
        <p:spPr>
          <a:xfrm>
            <a:off x="839784" y="427713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sl-SI"/>
              <a:t>&lt;fileDesc&gt;:</a:t>
            </a:r>
            <a:endParaRPr/>
          </a:p>
        </p:txBody>
      </p:sp>
      <p:sp>
        <p:nvSpPr>
          <p:cNvPr id="211" name="Google Shape;211;g2faaaf72db7_2_109"/>
          <p:cNvSpPr txBox="1">
            <a:spLocks noGrp="1"/>
          </p:cNvSpPr>
          <p:nvPr>
            <p:ph type="body" idx="2"/>
          </p:nvPr>
        </p:nvSpPr>
        <p:spPr>
          <a:xfrm>
            <a:off x="839784" y="1345915"/>
            <a:ext cx="5157782" cy="484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&lt;titleStmt&gt;: Naslov in podatki o odgovornih za intelektualno vsebino dokumenta TEI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&lt;editionStmt&gt;: številka izdaje ali drugi opisi izdaje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&lt;extent&gt;: velikost dokumenta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&lt;publicationStmt&gt;: informacije o objavi in ​​distribuciji dokumenta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&lt;seriesStmt&gt;: informacije o seriji, katere del je dokument TEI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&lt;notesStmt&gt;: bibliografske opombe (informacije, ki ne sodijo drugam)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&lt;sourceDesc&gt;: opisuje vir, iz katerega je bil ustvarjen dokument TEI</a:t>
            </a:r>
            <a:endParaRPr/>
          </a:p>
        </p:txBody>
      </p:sp>
      <p:pic>
        <p:nvPicPr>
          <p:cNvPr id="212" name="Google Shape;212;g2faaaf72db7_2_10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97565" y="549531"/>
            <a:ext cx="5417023" cy="630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aaaf72db7_2_115"/>
          <p:cNvSpPr txBox="1">
            <a:spLocks noGrp="1"/>
          </p:cNvSpPr>
          <p:nvPr>
            <p:ph type="title"/>
          </p:nvPr>
        </p:nvSpPr>
        <p:spPr>
          <a:xfrm>
            <a:off x="6172200" y="365130"/>
            <a:ext cx="5183184" cy="7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sl-SI" sz="2400" b="1"/>
              <a:t>&lt;profileDesc&gt;</a:t>
            </a:r>
            <a:endParaRPr/>
          </a:p>
        </p:txBody>
      </p:sp>
      <p:sp>
        <p:nvSpPr>
          <p:cNvPr id="218" name="Google Shape;218;g2faaaf72db7_2_115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sl-SI"/>
              <a:t>&lt;encodingDesc&gt;</a:t>
            </a:r>
            <a:endParaRPr/>
          </a:p>
        </p:txBody>
      </p:sp>
      <p:sp>
        <p:nvSpPr>
          <p:cNvPr id="219" name="Google Shape;219;g2faaaf72db7_2_115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&lt;projectDesc&gt; opisuje splošni namen projekta in proces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&lt;samplingDecl&gt; dokumentira utemeljitev, zakaj in kako je bilo besedilo vzorčeno, selekcionirano oziroma izpuščeno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&lt;editorialDecl&gt; pojasnjuje redakcijske principe kodiranja oz prepisovanja besedil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&lt;tagsDecl&gt; beleži, kako se oznake uporabljajo in kako naj bo njihova vsebina privzeto prikazana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&lt;refsDecl&gt; določa, kako so sestavljene kanonične reference v dokumentu TEI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&lt;classDecl&gt; daje informacije o vseh sistemih za klasifikacijo, uporabljenih v dokumentu TEI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&lt;appInfo&gt; se lahko uporablja za beleženje informacij o programih, ki so delovali pri nastajanju dokumenta TEI</a:t>
            </a:r>
            <a:endParaRPr/>
          </a:p>
        </p:txBody>
      </p:sp>
      <p:sp>
        <p:nvSpPr>
          <p:cNvPr id="220" name="Google Shape;220;g2faaaf72db7_2_115"/>
          <p:cNvSpPr txBox="1">
            <a:spLocks noGrp="1"/>
          </p:cNvSpPr>
          <p:nvPr>
            <p:ph type="body" idx="3"/>
          </p:nvPr>
        </p:nvSpPr>
        <p:spPr>
          <a:xfrm>
            <a:off x="6172200" y="1089062"/>
            <a:ext cx="5183184" cy="124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sl-SI" b="0"/>
              <a:t>Vsebuje klasifikacijske in kontekstualne informacije o besedilu, kot je njegova vsebina, situacija, v kateri je bilo ustvarjeno, posamezniki, ki jih opisujejo ali sodelujejo pri ustvarjanju, itd.</a:t>
            </a:r>
            <a:endParaRPr/>
          </a:p>
        </p:txBody>
      </p:sp>
      <p:sp>
        <p:nvSpPr>
          <p:cNvPr id="221" name="Google Shape;221;g2faaaf72db7_2_115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416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&lt;abstract&gt; vsebuje povzetek ali formalni povzetek, ki ga kodirnik doda predpono k obstoječemu izvornemu dokumentu.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&lt;creation&gt; ustvarjanje (ustvarjanje) vsebuje podatke o nastanku besedila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&lt;langUsage&gt; (uporaba jezika) opisuje jezike, podjezike, registre, narečja itd., predstavljene v besedilu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&lt;textClass&gt; (razvrstitev besedil) združuje informacije, ki opisujejo naravo ali temo besedila v smislu standardne klasifikacijske sheme, tezavra itd.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&lt;correspDesc&gt; ​​(opis korespondence) vsebuje opis dejanj, povezanih z korespondenco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&lt;calendarDesc&gt; (opis koledarja) vsebuje opis koledarskega sistema, uporabljenega v katerem koli izrazu za datiranje v besedilu</a:t>
            </a:r>
            <a:endParaRPr/>
          </a:p>
          <a:p>
            <a:pPr marL="228600" lvl="0" indent="-1441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&lt;particDesc&gt; (opis udeležbe) opisuje določljive govorce, glasove ali druge udeležence v kateri koli vrsti besedila ali druge osebe, imenovane ali drugače navedene v besedilu, izdaji ali metapodatkih. settingDesc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&lt;settingDesc&gt; (opis prizorišča) opisuje prizorišče, na katerem poteka jezikovna interakcija, ali druga mesta, ki so drugače navedena v besedilu, izdaji ali metapodatkih.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aaaf72db7_2_12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chemeClr val="accent2"/>
                </a:solidFill>
              </a:rPr>
              <a:t>Metadata Encoding and Transmission Standard (METS)</a:t>
            </a:r>
            <a:endParaRPr/>
          </a:p>
        </p:txBody>
      </p:sp>
      <p:sp>
        <p:nvSpPr>
          <p:cNvPr id="227" name="Google Shape;227;g2faaaf72db7_2_123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Standard metapodatkov za kodiranje opisnih, administrativnih in strukturnih metapodatkov o objektih v digitalni knjižnici oziroma repozitoriju.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Del MARC standardov (machine-readable cataloging), ki jih upravlja Library of Congress.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Kot XML shema, ki je primerna za: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ustvarjanje dokumenta XML, ki izražajo hierarhično strukturo digitalnih objektov,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 beleženje imen in lokacij datotek, ki sestavljajo te digitalne objekte,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 beleženje metapodatkov.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Uporabno v okviru referenčnega modela za odprti arhivski informacijski sistem (Open Archival Information System - OAIS): sprejeti informacijski paket (SIP), arhivski informacijski paket (AIP), dostopni informacijski paket (DIP).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Velika fleksibilnost, zmanjšana interoperabilnost, aplikacijski institucionalni profili.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2484</Words>
  <Application>Microsoft Office PowerPoint</Application>
  <PresentationFormat>Širokozaslonsko</PresentationFormat>
  <Paragraphs>312</Paragraphs>
  <Slides>56</Slides>
  <Notes>56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56</vt:i4>
      </vt:variant>
    </vt:vector>
  </HeadingPairs>
  <TitlesOfParts>
    <vt:vector size="62" baseType="lpstr">
      <vt:lpstr>Calibri</vt:lpstr>
      <vt:lpstr>Times</vt:lpstr>
      <vt:lpstr>Arial</vt:lpstr>
      <vt:lpstr>Play</vt:lpstr>
      <vt:lpstr>Officeova tema</vt:lpstr>
      <vt:lpstr>Officeova tema</vt:lpstr>
      <vt:lpstr>PowerPointova predstavitev</vt:lpstr>
      <vt:lpstr>Metapodatki</vt:lpstr>
      <vt:lpstr>Dublin Core</vt:lpstr>
      <vt:lpstr>Text Encoding Initiative (TEI)</vt:lpstr>
      <vt:lpstr>Kaj je &lt;teiHeader&gt;</vt:lpstr>
      <vt:lpstr>PowerPointova predstavitev</vt:lpstr>
      <vt:lpstr>PowerPointova predstavitev</vt:lpstr>
      <vt:lpstr>&lt;profileDesc&gt;</vt:lpstr>
      <vt:lpstr>Metadata Encoding and Transmission Standard (METS)</vt:lpstr>
      <vt:lpstr>PowerPointova predstavitev</vt:lpstr>
      <vt:lpstr>Metadata Object Description Schema (MODS)</vt:lpstr>
      <vt:lpstr>Lightweight Information Describing Objects (LIDO)</vt:lpstr>
      <vt:lpstr>Encoded Archival Description (EAD)</vt:lpstr>
      <vt:lpstr>Metapodatki / kaj je v tej konzervi</vt:lpstr>
      <vt:lpstr>Metapodatki / kaj je v tej konzervi</vt:lpstr>
      <vt:lpstr>Metapodatki / kaj je v tej konzervi</vt:lpstr>
      <vt:lpstr>Kaj nam povedo podatki v tej tabeli</vt:lpstr>
      <vt:lpstr>Kaj nam povedo podatki v tej tabeli</vt:lpstr>
      <vt:lpstr>Vloga metapodatkov</vt:lpstr>
      <vt:lpstr>Metapodatki so</vt:lpstr>
      <vt:lpstr>Exercise</vt:lpstr>
      <vt:lpstr>PowerPointova predstavitev</vt:lpstr>
      <vt:lpstr>PowerPointova predstavitev</vt:lpstr>
      <vt:lpstr>Kaj želimo opisati</vt:lpstr>
      <vt:lpstr>DDI - metapodatkovni standard za področje družboslovja</vt:lpstr>
      <vt:lpstr>DDI Nivo raziskave </vt:lpstr>
      <vt:lpstr>DDI Nivo spremenljivk </vt:lpstr>
      <vt:lpstr>DDI - razpoložljivi standardi</vt:lpstr>
      <vt:lpstr>PowerPointova predstavitev</vt:lpstr>
      <vt:lpstr>PowerPointova predstavitev</vt:lpstr>
      <vt:lpstr>PowerPointova predstavitev</vt:lpstr>
      <vt:lpstr>Interoperabilnost z drugimi standardi</vt:lpstr>
      <vt:lpstr>Let’s get into DDI - C</vt:lpstr>
      <vt:lpstr>PowerPointova predstavitev</vt:lpstr>
      <vt:lpstr>PowerPointova predstavitev</vt:lpstr>
      <vt:lpstr>Nivo spremenljivk</vt:lpstr>
      <vt:lpstr>Orodja</vt:lpstr>
      <vt:lpstr>PowerPointova predstavitev</vt:lpstr>
      <vt:lpstr>PowerPointova predstavitev</vt:lpstr>
      <vt:lpstr>PowerPointova predstavitev</vt:lpstr>
      <vt:lpstr>PowerPointova predstavitev</vt:lpstr>
      <vt:lpstr>Koristi uporabe metapodatkov</vt:lpstr>
      <vt:lpstr>PowerPointova predstavitev</vt:lpstr>
      <vt:lpstr>PowerPointova predstavitev</vt:lpstr>
      <vt:lpstr>FINDABLE</vt:lpstr>
      <vt:lpstr>ACCESSIBLE</vt:lpstr>
      <vt:lpstr>INTEROPERABLE</vt:lpstr>
      <vt:lpstr>Other “Metadata” in FAIR</vt:lpstr>
      <vt:lpstr>PowerPointova predstavitev</vt:lpstr>
      <vt:lpstr>PowerPointova predstavitev</vt:lpstr>
      <vt:lpstr>PowerPointova predstavitev</vt:lpstr>
      <vt:lpstr>Interoperabilnost</vt:lpstr>
      <vt:lpstr>Interoperabilnost</vt:lpstr>
      <vt:lpstr>Interoperabilnost</vt:lpstr>
      <vt:lpstr>Viri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1</cp:revision>
  <dcterms:created xsi:type="dcterms:W3CDTF">2023-09-11T08:00:44Z</dcterms:created>
  <dcterms:modified xsi:type="dcterms:W3CDTF">2025-01-21T10:27:22Z</dcterms:modified>
</cp:coreProperties>
</file>