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</p:sldIdLst>
  <p:sldSz cx="12192000" cy="6858000"/>
  <p:notesSz cx="7559675" cy="10691813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tableStyles" Target="tableStyles.xml"/><Relationship Id="rId16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5" Type="http://schemas.openxmlformats.org/officeDocument/2006/relationships/slideMaster" Target="slideMasters/slideMaster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viewProps" Target="viewProps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C019C94-D01F-477F-9E40-31DABB9F81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868D1E04-4899-4A5F-A1AD-86781E4F043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48F8423-0D24-4081-B66F-3CDB8820833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adnja prosojnic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adnja prosoj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C13B2DB-0A16-4DDA-ADD1-B6E91C9FAE1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885DE7F-B449-4BED-9F81-8A114B34E4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8975030-B266-41F2-921F-8730DC965A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CAFDE23-606D-46C2-B157-2495BF75BE3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Kliknite za urejanje oblike naslova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8F7A9CE7-D612-43B3-BBFF-C5D988EEB0BA}" type="slidenum">
              <a:rPr lang="en-US" sz="1800" b="0" strike="noStrike" spc="-1">
                <a:solidFill>
                  <a:schemeClr val="dk1"/>
                </a:solidFill>
                <a:latin typeface="Calibri"/>
              </a:rPr>
              <a:t>‹#›</a:t>
            </a:fld>
            <a:endParaRPr lang="sl-SI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ftr" idx="1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&lt;noga&gt;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sldNum" idx="1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64B8581D-7DB9-4CFA-BD1B-CFAC99931110}" type="slidenum">
              <a:rPr lang="en-US" sz="1800" b="0" strike="noStrike" spc="-1">
                <a:solidFill>
                  <a:schemeClr val="dk1"/>
                </a:solidFill>
                <a:latin typeface="Calibri"/>
              </a:rPr>
              <a:t>‹#›</a:t>
            </a:fld>
            <a:endParaRPr lang="sl-SI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1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1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&lt;noga&gt;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sldNum" idx="2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0DFB6C7B-D756-4413-B072-FC03325145D9}" type="slidenum">
              <a:rPr lang="en-US" sz="1800" b="0" strike="noStrike" spc="-1">
                <a:solidFill>
                  <a:schemeClr val="dk1"/>
                </a:solidFill>
                <a:latin typeface="Calibri"/>
              </a:rPr>
              <a:t>‹#›</a:t>
            </a:fld>
            <a:endParaRPr lang="sl-SI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lika 10" descr="Slika, ki vsebuje besede risanje&#10;&#10;Opis je samodejno ustvarjen"/>
          <p:cNvPicPr/>
          <p:nvPr/>
        </p:nvPicPr>
        <p:blipFill>
          <a:blip r:embed="rId3"/>
          <a:srcRect t="13223" r="22131"/>
          <a:stretch/>
        </p:blipFill>
        <p:spPr>
          <a:xfrm>
            <a:off x="5232960" y="0"/>
            <a:ext cx="6958080" cy="5183640"/>
          </a:xfrm>
          <a:prstGeom prst="rect">
            <a:avLst/>
          </a:prstGeom>
          <a:ln w="0">
            <a:noFill/>
          </a:ln>
        </p:spPr>
      </p:pic>
      <p:pic>
        <p:nvPicPr>
          <p:cNvPr id="43" name="Slika 8"/>
          <p:cNvPicPr/>
          <p:nvPr/>
        </p:nvPicPr>
        <p:blipFill>
          <a:blip r:embed="rId4"/>
          <a:stretch/>
        </p:blipFill>
        <p:spPr>
          <a:xfrm>
            <a:off x="416520" y="5238360"/>
            <a:ext cx="10008720" cy="1113840"/>
          </a:xfrm>
          <a:prstGeom prst="rect">
            <a:avLst/>
          </a:prstGeom>
          <a:ln w="0">
            <a:noFill/>
          </a:ln>
        </p:spPr>
      </p:pic>
      <p:pic>
        <p:nvPicPr>
          <p:cNvPr id="44" name="Slika 12" descr="Slika, ki vsebuje besede besedilo, pisava, logotip, grafika&#10;&#10;Opis je samodejno ustvarjen"/>
          <p:cNvPicPr/>
          <p:nvPr/>
        </p:nvPicPr>
        <p:blipFill>
          <a:blip r:embed="rId5"/>
          <a:stretch/>
        </p:blipFill>
        <p:spPr>
          <a:xfrm>
            <a:off x="516600" y="705960"/>
            <a:ext cx="2468160" cy="712440"/>
          </a:xfrm>
          <a:prstGeom prst="rect">
            <a:avLst/>
          </a:prstGeom>
          <a:ln w="0">
            <a:noFill/>
          </a:ln>
        </p:spPr>
      </p:pic>
      <p:sp>
        <p:nvSpPr>
          <p:cNvPr id="45" name="PoljeZBesedilom 6"/>
          <p:cNvSpPr/>
          <p:nvPr/>
        </p:nvSpPr>
        <p:spPr>
          <a:xfrm>
            <a:off x="395280" y="1637280"/>
            <a:ext cx="386064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l-SI" sz="1050" b="1" strike="noStrike" spc="-1">
                <a:solidFill>
                  <a:schemeClr val="dk2">
                    <a:lumMod val="75000"/>
                  </a:schemeClr>
                </a:solidFill>
                <a:latin typeface="Calibri"/>
              </a:rPr>
              <a:t>Centralna tehniška knjižnica Univerze v Ljubljani</a:t>
            </a:r>
            <a:endParaRPr lang="sl-SI" sz="10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l-SI" sz="1050" b="1" i="1" strike="noStrike" spc="-1">
                <a:solidFill>
                  <a:schemeClr val="dk2">
                    <a:lumMod val="75000"/>
                  </a:schemeClr>
                </a:solidFill>
                <a:latin typeface="Calibri"/>
              </a:rPr>
              <a:t>Central Technical Library at the University of Ljubljana</a:t>
            </a:r>
            <a:endParaRPr lang="sl-SI" sz="10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l-SI" sz="1050" b="0" strike="noStrike" spc="-1">
                <a:solidFill>
                  <a:schemeClr val="dk2">
                    <a:lumMod val="75000"/>
                  </a:schemeClr>
                </a:solidFill>
                <a:latin typeface="Calibri"/>
              </a:rPr>
              <a:t>Trg republike 3, SI-1000 Ljubljana</a:t>
            </a:r>
            <a:endParaRPr lang="sl-SI" sz="10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l-SI" sz="1050" b="0" strike="noStrike" spc="-1">
                <a:solidFill>
                  <a:schemeClr val="dk2">
                    <a:lumMod val="75000"/>
                  </a:schemeClr>
                </a:solidFill>
                <a:latin typeface="Calibri"/>
              </a:rPr>
              <a:t>Slovenija / </a:t>
            </a:r>
            <a:r>
              <a:rPr lang="sl-SI" sz="1050" b="0" i="1" strike="noStrike" spc="-1">
                <a:solidFill>
                  <a:schemeClr val="dk2">
                    <a:lumMod val="75000"/>
                  </a:schemeClr>
                </a:solidFill>
                <a:latin typeface="Calibri"/>
              </a:rPr>
              <a:t>Slovenia</a:t>
            </a:r>
            <a:endParaRPr lang="sl-SI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sl-SI" sz="4400" b="0" strike="noStrike" spc="-1">
                <a:solidFill>
                  <a:srgbClr val="000000"/>
                </a:solidFill>
                <a:latin typeface="Arial"/>
              </a:rPr>
              <a:t>Kliknite za urejanje oblike naslova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3200" b="0" strike="noStrike" spc="-1">
                <a:solidFill>
                  <a:srgbClr val="000000"/>
                </a:solidFill>
                <a:latin typeface="Arial"/>
              </a:rPr>
              <a:t>Kliknite za urejanje oblike orisa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800" b="0" strike="noStrike" spc="-1">
                <a:solidFill>
                  <a:srgbClr val="000000"/>
                </a:solidFill>
                <a:latin typeface="Arial"/>
              </a:rPr>
              <a:t>Druga raven orisa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400" b="0" strike="noStrike" spc="-1">
                <a:solidFill>
                  <a:srgbClr val="000000"/>
                </a:solidFill>
                <a:latin typeface="Arial"/>
              </a:rPr>
              <a:t>Tretja raven orisa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000" b="0" strike="noStrike" spc="-1">
                <a:solidFill>
                  <a:srgbClr val="000000"/>
                </a:solidFill>
                <a:latin typeface="Arial"/>
              </a:rPr>
              <a:t>Četrta raven orisa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Arial"/>
              </a:rPr>
              <a:t>Peta raven orisa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Arial"/>
              </a:rPr>
              <a:t>Šesta raven orisa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Arial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A grey and black sign with a person in a circle&#10;&#10;Description automatically generated"/>
          <p:cNvPicPr/>
          <p:nvPr/>
        </p:nvPicPr>
        <p:blipFill>
          <a:blip r:embed="rId4"/>
          <a:stretch/>
        </p:blipFill>
        <p:spPr>
          <a:xfrm>
            <a:off x="782640" y="5432400"/>
            <a:ext cx="1249200" cy="43164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sl-SI" sz="4400" b="0" strike="noStrike" spc="-1">
                <a:solidFill>
                  <a:srgbClr val="FFFFFF"/>
                </a:solidFill>
                <a:latin typeface="Arial"/>
              </a:rPr>
              <a:t>Kliknite za urejanje oblike naslova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l-SI" sz="3200" b="0" strike="noStrike" spc="-1">
                <a:solidFill>
                  <a:srgbClr val="FFFFFF"/>
                </a:solidFill>
                <a:latin typeface="Arial"/>
              </a:rPr>
              <a:t>Kliknite za urejanje oblike orisa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l-SI" sz="2800" b="0" strike="noStrike" spc="-1">
                <a:solidFill>
                  <a:srgbClr val="FFFFFF"/>
                </a:solidFill>
                <a:latin typeface="Arial"/>
              </a:rPr>
              <a:t>Druga raven orisa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l-SI" sz="2400" b="0" strike="noStrike" spc="-1">
                <a:solidFill>
                  <a:srgbClr val="FFFFFF"/>
                </a:solidFill>
                <a:latin typeface="Arial"/>
              </a:rPr>
              <a:t>Tretja raven orisa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l-SI" sz="2000" b="0" strike="noStrike" spc="-1">
                <a:solidFill>
                  <a:srgbClr val="FFFFFF"/>
                </a:solidFill>
                <a:latin typeface="Arial"/>
              </a:rPr>
              <a:t>Četrta raven orisa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FFFFFF"/>
                </a:solidFill>
                <a:latin typeface="Arial"/>
              </a:rPr>
              <a:t>Peta raven orisa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FFFFFF"/>
                </a:solidFill>
                <a:latin typeface="Arial"/>
              </a:rPr>
              <a:t>Šesta raven orisa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FFFFFF"/>
                </a:solidFill>
                <a:latin typeface="Arial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10" descr="Slika, ki vsebuje besede risanje&#10;&#10;Opis je samodejno ustvarjen"/>
          <p:cNvPicPr/>
          <p:nvPr/>
        </p:nvPicPr>
        <p:blipFill>
          <a:blip r:embed="rId3"/>
          <a:srcRect t="13223" r="22131"/>
          <a:stretch/>
        </p:blipFill>
        <p:spPr>
          <a:xfrm>
            <a:off x="5232960" y="0"/>
            <a:ext cx="6957720" cy="5183280"/>
          </a:xfrm>
          <a:prstGeom prst="rect">
            <a:avLst/>
          </a:prstGeom>
          <a:ln w="0">
            <a:noFill/>
          </a:ln>
        </p:spPr>
      </p:pic>
      <p:pic>
        <p:nvPicPr>
          <p:cNvPr id="7" name="Slika 8"/>
          <p:cNvPicPr/>
          <p:nvPr/>
        </p:nvPicPr>
        <p:blipFill>
          <a:blip r:embed="rId4"/>
          <a:stretch/>
        </p:blipFill>
        <p:spPr>
          <a:xfrm>
            <a:off x="416520" y="5238360"/>
            <a:ext cx="10008360" cy="1113480"/>
          </a:xfrm>
          <a:prstGeom prst="rect">
            <a:avLst/>
          </a:prstGeom>
          <a:ln w="0">
            <a:noFill/>
          </a:ln>
        </p:spPr>
      </p:pic>
      <p:pic>
        <p:nvPicPr>
          <p:cNvPr id="8" name="Slika 12" descr="Slika, ki vsebuje besede besedilo, pisava, logotip, grafika&#10;&#10;Opis je samodejno ustvarjen"/>
          <p:cNvPicPr/>
          <p:nvPr/>
        </p:nvPicPr>
        <p:blipFill>
          <a:blip r:embed="rId5"/>
          <a:stretch/>
        </p:blipFill>
        <p:spPr>
          <a:xfrm>
            <a:off x="516600" y="705960"/>
            <a:ext cx="2467800" cy="712080"/>
          </a:xfrm>
          <a:prstGeom prst="rect">
            <a:avLst/>
          </a:prstGeom>
          <a:ln w="0">
            <a:noFill/>
          </a:ln>
        </p:spPr>
      </p:pic>
      <p:sp>
        <p:nvSpPr>
          <p:cNvPr id="9" name="PoljeZBesedilom 6"/>
          <p:cNvSpPr/>
          <p:nvPr/>
        </p:nvSpPr>
        <p:spPr>
          <a:xfrm>
            <a:off x="395280" y="1637280"/>
            <a:ext cx="386028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sl-SI" sz="1050" b="1" strike="noStrike" spc="-1">
                <a:solidFill>
                  <a:schemeClr val="dk2">
                    <a:lumMod val="75000"/>
                  </a:schemeClr>
                </a:solidFill>
                <a:latin typeface="Calibri"/>
              </a:rPr>
              <a:t>Centralna tehniška knjižnica Univerze v Ljubljani</a:t>
            </a:r>
            <a:endParaRPr lang="sl-SI" sz="10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l-SI" sz="1050" b="1" i="1" strike="noStrike" spc="-1">
                <a:solidFill>
                  <a:schemeClr val="dk2">
                    <a:lumMod val="75000"/>
                  </a:schemeClr>
                </a:solidFill>
                <a:latin typeface="Calibri"/>
              </a:rPr>
              <a:t>Central Technical Library at the University of Ljubljana</a:t>
            </a:r>
            <a:endParaRPr lang="sl-SI" sz="10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l-SI" sz="1050" b="0" strike="noStrike" spc="-1">
                <a:solidFill>
                  <a:schemeClr val="dk2">
                    <a:lumMod val="75000"/>
                  </a:schemeClr>
                </a:solidFill>
                <a:latin typeface="Calibri"/>
              </a:rPr>
              <a:t>Trg republike 3, SI-1000 Ljubljana</a:t>
            </a:r>
            <a:endParaRPr lang="sl-SI" sz="10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l-SI" sz="1050" b="0" strike="noStrike" spc="-1">
                <a:solidFill>
                  <a:schemeClr val="dk2">
                    <a:lumMod val="75000"/>
                  </a:schemeClr>
                </a:solidFill>
                <a:latin typeface="Calibri"/>
              </a:rPr>
              <a:t>Slovenija / </a:t>
            </a:r>
            <a:r>
              <a:rPr lang="sl-SI" sz="1050" b="0" i="1" strike="noStrike" spc="-1">
                <a:solidFill>
                  <a:schemeClr val="dk2">
                    <a:lumMod val="75000"/>
                  </a:schemeClr>
                </a:solidFill>
                <a:latin typeface="Calibri"/>
              </a:rPr>
              <a:t>Slovenia</a:t>
            </a:r>
            <a:endParaRPr lang="sl-SI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Kliknite za urejanje oblike naslova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17680" y="3429000"/>
            <a:ext cx="3476880" cy="180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Kliknite za urejanje oblike orisa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Druga raven orisa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Tretja raven orisa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Četrta raven orisa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Peta raven orisa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Šesta raven orisa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Sedma raven orisa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ftr" idx="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&lt;noga&gt;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sldNum" idx="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8A4026EB-9C3C-4A32-A257-5DDF0E83BC60}" type="slidenum">
              <a:rPr lang="en-US" sz="1800" b="0" strike="noStrike" spc="-1">
                <a:solidFill>
                  <a:schemeClr val="dk1"/>
                </a:solidFill>
                <a:latin typeface="Calibri"/>
              </a:rPr>
              <a:t>‹#›</a:t>
            </a:fld>
            <a:endParaRPr lang="sl-SI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dt" idx="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ft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&lt;noga&gt;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sldNum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CB5B99B4-55EA-4BBC-9FE7-3D02799D7ECC}" type="slidenum">
              <a:rPr lang="en-US" sz="1800" b="0" strike="noStrike" spc="-1">
                <a:solidFill>
                  <a:schemeClr val="dk1"/>
                </a:solidFill>
                <a:latin typeface="Calibri"/>
              </a:rPr>
              <a:t>‹#›</a:t>
            </a:fld>
            <a:endParaRPr lang="sl-SI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sl-SI" sz="4400" b="0" strike="noStrike" spc="-1">
                <a:solidFill>
                  <a:srgbClr val="000000"/>
                </a:solidFill>
                <a:latin typeface="Arial"/>
              </a:rPr>
              <a:t>Kliknite za urejanje oblike naslova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3200" b="0" strike="noStrike" spc="-1">
                <a:solidFill>
                  <a:srgbClr val="000000"/>
                </a:solidFill>
                <a:latin typeface="Arial"/>
              </a:rPr>
              <a:t>Kliknite za urejanje oblike orisa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800" b="0" strike="noStrike" spc="-1">
                <a:solidFill>
                  <a:srgbClr val="000000"/>
                </a:solidFill>
                <a:latin typeface="Arial"/>
              </a:rPr>
              <a:t>Druga raven orisa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400" b="0" strike="noStrike" spc="-1">
                <a:solidFill>
                  <a:srgbClr val="000000"/>
                </a:solidFill>
                <a:latin typeface="Arial"/>
              </a:rPr>
              <a:t>Tretja raven orisa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000" b="0" strike="noStrike" spc="-1">
                <a:solidFill>
                  <a:srgbClr val="000000"/>
                </a:solidFill>
                <a:latin typeface="Arial"/>
              </a:rPr>
              <a:t>Četrta raven orisa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Arial"/>
              </a:rPr>
              <a:t>Peta raven orisa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Arial"/>
              </a:rPr>
              <a:t>Šesta raven orisa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Arial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Kliknite za urejanje oblike naslova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17680" y="3429000"/>
            <a:ext cx="1696320" cy="180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Kliknite za urejanje oblike orisa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Druga raven orisa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Tretja raven orisa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Četrta raven orisa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Peta raven orisa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Šesta raven orisa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Sedma raven orisa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299680" y="3429000"/>
            <a:ext cx="1696320" cy="180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Kliknite za urejanje oblike orisa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Druga raven orisa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Tretja raven orisa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Četrta raven orisa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Peta raven orisa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Šesta raven orisa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Sedma raven orisa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ftr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&lt;noga&gt;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4881F245-A429-4E4E-A1A5-903111F35D55}" type="slidenum">
              <a:rPr lang="en-US" sz="1800" b="0" strike="noStrike" spc="-1">
                <a:solidFill>
                  <a:schemeClr val="dk1"/>
                </a:solidFill>
                <a:latin typeface="Calibri"/>
              </a:rPr>
              <a:t>‹#›</a:t>
            </a:fld>
            <a:endParaRPr lang="sl-SI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&lt;noga&gt;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sldNum" idx="1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4A2F9406-4619-44C6-A66C-D19BBF31920D}" type="slidenum">
              <a:rPr lang="en-US" sz="1800" b="0" strike="noStrike" spc="-1">
                <a:solidFill>
                  <a:schemeClr val="dk1"/>
                </a:solidFill>
                <a:latin typeface="Calibri"/>
              </a:rPr>
              <a:t>‹#›</a:t>
            </a:fld>
            <a:endParaRPr lang="sl-SI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sl-S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sl-SI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sl-SI" sz="1800" b="0" strike="noStrike" spc="-1">
                <a:solidFill>
                  <a:srgbClr val="000000"/>
                </a:solidFill>
                <a:latin typeface="Arial"/>
              </a:rPr>
              <a:t>Kliknite za urejanje oblike naslova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opyleft.guide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plcc.github.io/gplcc/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atija.suklje.name/how-and-why-to-properly-write-copyright-statements-in-your-code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licenses/license-recommendations.html" TargetMode="External"/><Relationship Id="rId2" Type="http://schemas.openxmlformats.org/officeDocument/2006/relationships/hyperlink" Target="https://joinup.ec.europa.eu/collection/eupl/solution/joinup-licensing-assistant/jla-find-and-compare-software-license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hoosealicense.com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ija.suklje.name/how-and-why-to-properly-write-copyright-statements-in-your-code" TargetMode="External"/><Relationship Id="rId2" Type="http://schemas.openxmlformats.org/officeDocument/2006/relationships/hyperlink" Target="https://reuse.software/" TargetMode="Externa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ija.suklje.name" TargetMode="External"/><Relationship Id="rId2" Type="http://schemas.openxmlformats.org/officeDocument/2006/relationships/hyperlink" Target="mailto:matija@suklje.emai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softwareheritage.org/save/" TargetMode="External"/><Relationship Id="rId2" Type="http://schemas.openxmlformats.org/officeDocument/2006/relationships/hyperlink" Target="https://github.com/package-url/purl-spec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yclonedx.org" TargetMode="External"/><Relationship Id="rId5" Type="http://schemas.openxmlformats.org/officeDocument/2006/relationships/hyperlink" Target="https://spdx.dev" TargetMode="External"/><Relationship Id="rId4" Type="http://schemas.openxmlformats.org/officeDocument/2006/relationships/hyperlink" Target="https://www.softwareheritage.org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spdx.org/licenses/" TargetMode="Externa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43960" y="339480"/>
            <a:ext cx="9143280" cy="205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6600" b="1" strike="noStrike" spc="-1" dirty="0">
                <a:solidFill>
                  <a:srgbClr val="ED7D31"/>
                </a:solidFill>
                <a:latin typeface="Calibri"/>
              </a:rPr>
              <a:t>Licenciranje programske opreme</a:t>
            </a:r>
            <a:endParaRPr lang="sl-SI" sz="6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80673" y="2955960"/>
            <a:ext cx="6540480" cy="946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 dirty="0">
                <a:solidFill>
                  <a:schemeClr val="lt1"/>
                </a:solidFill>
                <a:latin typeface="Calibri"/>
              </a:rPr>
              <a:t>Matija ŠUKLJE</a:t>
            </a:r>
            <a:endParaRPr lang="sl-SI" sz="2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CA60A85-75D1-4235-9F8B-86A296C0E07E}"/>
              </a:ext>
            </a:extLst>
          </p:cNvPr>
          <p:cNvSpPr txBox="1"/>
          <p:nvPr/>
        </p:nvSpPr>
        <p:spPr>
          <a:xfrm>
            <a:off x="543960" y="3841939"/>
            <a:ext cx="735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</a:rPr>
              <a:t>online</a:t>
            </a:r>
            <a:r>
              <a:rPr lang="sl-SI" sz="2000" dirty="0">
                <a:solidFill>
                  <a:schemeClr val="bg1"/>
                </a:solidFill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</a:rPr>
              <a:t>Usposabljanje podatkovnih strokovnjakov, 23. – 26. 9. 2024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2FDFC4E-8096-44E4-A8C6-AED0670AD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29673"/>
            <a:ext cx="674594" cy="3837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tipični primeri uporabe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hiter pregled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hiter pregled tipične uporabe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2999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tradicionalna/desktop distribucija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programje za namizne/prenosne računalnike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mobilne aplikacije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vgrajeno programje (embedded)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(OTA posodobitve)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JS/CSS poslan v spletni brskalnik, tudi pri SaaS(!)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2999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SaaS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SaaS z uporabniškim vmesnikom (i.e. front-end)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SaaS brez uporabniškega vmesnika (i.e. back-end)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FOSS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osnove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FOSS pravice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use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uporabiti za karkšen koli namen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study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proučiti kaj program dela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share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deliti originalno kodo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improve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predelati kodo in jo deliti naprej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“Free Software” = “Open Source Software” = “Libre Software” = “FOSS”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FOSS</a:t>
            </a:r>
            <a:r>
              <a:rPr lang="sl-SI" sz="2800" b="0" u="sng" strike="noStrike" spc="-1" baseline="30000">
                <a:solidFill>
                  <a:srgbClr val="0563C1"/>
                </a:solidFill>
                <a:uFillTx/>
                <a:latin typeface="Calibri"/>
                <a:hlinkClick r:id="rId2" action="ppaction://hlinksldjump"/>
              </a:rPr>
              <a:t>1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!= freeware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pregled FOSS licenc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00000" y="28836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tradicionalni/desktop pristop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Picture 1" descr="./table_traditional.png"/>
          <p:cNvPicPr/>
          <p:nvPr/>
        </p:nvPicPr>
        <p:blipFill>
          <a:blip r:embed="rId2"/>
          <a:stretch/>
        </p:blipFill>
        <p:spPr>
          <a:xfrm>
            <a:off x="180000" y="1080000"/>
            <a:ext cx="11879280" cy="55792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00000" y="28836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SaaS pristop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Picture 1" descr="./table_saas.png"/>
          <p:cNvPicPr/>
          <p:nvPr/>
        </p:nvPicPr>
        <p:blipFill>
          <a:blip r:embed="rId2"/>
          <a:stretch/>
        </p:blipFill>
        <p:spPr>
          <a:xfrm>
            <a:off x="180000" y="1080000"/>
            <a:ext cx="11879280" cy="55792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pravice &amp; obveznosti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specifike © za programje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FOSS – permisivne / ne-copyleft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pridobiš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vse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pravice iz povratnega toka (upstream)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predelan program lahko izdaš pod </a:t>
            </a: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katerokoli licenco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(tudi zaprto)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ni potrebno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dati/ponuditi izvorne kode v svoj sprejemni tok (downstream)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besedilo licence mora biti priloženo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označb imetništva avtorskih pravic ne smeš brisati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(nekatere licence: posebna datoteka za seznam avtorjev)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e.g.</a:t>
            </a:r>
            <a:r>
              <a:rPr lang="sl-SI" sz="2800" b="0" u="sng" strike="noStrike" spc="-1" baseline="30000">
                <a:solidFill>
                  <a:srgbClr val="0563C1"/>
                </a:solidFill>
                <a:uFillTx/>
                <a:latin typeface="Calibri"/>
                <a:hlinkClick r:id="rId2" action="ppaction://hlinksldjump"/>
              </a:rPr>
              <a:t>2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BSD-2-Clause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BSD-3-Clause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MIT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Apache-2.0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FOSS – copyleft / share-alike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pridobiš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vse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pravice iz povratnega toka (upstream)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predelan program lahko izdaš </a:t>
            </a: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samo pod isto licenco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deli pod enakimi pogoji</a:t>
            </a:r>
            <a:r>
              <a:rPr lang="sl-SI" sz="2800" b="0" u="sng" strike="noStrike" spc="-1" baseline="30000">
                <a:solidFill>
                  <a:srgbClr val="0563C1"/>
                </a:solidFill>
                <a:uFillTx/>
                <a:latin typeface="Calibri"/>
                <a:hlinkClick r:id="rId2" action="ppaction://hlinksldjump"/>
              </a:rPr>
              <a:t>3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potrebno je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dati/ponuditi izvorne kode v svoj sprejemni tok (downstream)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besedilo licence mora biti priloženo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označb imetništva avtorskih pravic ne smeš brisati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(nekatere licence: moraš vodit seznam sprememb)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e.g. 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GPL-3.0-or-later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AGPL-3.0-only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LGPL-3.0-or-later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EPL-2.0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MPL-2.0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CDDL-1.1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podrobnosti pogostih licenc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interna raba vs. (re)distribucija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interna raba vs. (re)distribucija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uporaba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= OK že po zakonu, ne rabi licence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copyleft se sproži pri (re)distribuciji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https://copyleft.guide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GPL-3.0 vs. AGPL-3.0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v SaaS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copyleft se pri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AGPL-3.0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sproži tudi ob modifikaciji kode </a:t>
            </a:r>
            <a:r>
              <a:rPr lang="sl-SI" sz="2800" b="0" strike="noStrike" spc="-1">
                <a:solidFill>
                  <a:srgbClr val="000000"/>
                </a:solidFill>
                <a:latin typeface="Courier New"/>
              </a:rPr>
              <a:t>&amp;&amp;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uporabi prek spleta</a:t>
            </a:r>
            <a:r>
              <a:rPr lang="sl-SI" sz="2800" b="0" u="sng" strike="noStrike" spc="-1" baseline="30000">
                <a:solidFill>
                  <a:srgbClr val="0563C1"/>
                </a:solidFill>
                <a:uFillTx/>
                <a:latin typeface="Calibri"/>
                <a:hlinkClick r:id="rId2" action="ppaction://hlinksldjump"/>
              </a:rPr>
              <a:t>4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(L)GPL-* pa ne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pozor: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to deluje samo, če licencojemalec dejansko </a:t>
            </a: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uporablja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program sam (e.g. front-end)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LGPL-2.0 vs. LGPL-2.1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LGPL-2.0 vs. LGPL-2.1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identičen namen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skoraj identično besedilo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ampak: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LGPL-</a:t>
            </a:r>
            <a:r>
              <a:rPr lang="sl-SI" sz="2800" b="1" i="1" strike="noStrike" spc="-1">
                <a:solidFill>
                  <a:srgbClr val="000000"/>
                </a:solidFill>
                <a:latin typeface="Calibri"/>
              </a:rPr>
              <a:t>2.1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uvede izjemo za dinamično povezovanje (dynamic linking)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izjemno pomembno za določene jezike – e.g. Java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povsem irelevantno za druge – e.g. Go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LGPL-2.0 vs. LGPL-2.1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LGPL-2.1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§6.b: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127008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000" b="0" strike="noStrike" spc="-1">
                <a:solidFill>
                  <a:srgbClr val="000000"/>
                </a:solidFill>
                <a:latin typeface="Calibri"/>
              </a:rPr>
              <a:t>Use a suitable shared library mechanism for linking with the Library. A suitable mechanism is one that (1) uses at run time a copy of the library already present on the user’s computer system, rather than copying library functions into the executable, and (2) will operate properly with a modified version of the library, if the user installs one, as long as the modified version is interface-compatible with the version that the work was made with.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miti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“or later”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“or later” klavzula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2999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na splošno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v SPDX označeno s: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+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(e.g. 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MPL-1.1+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2999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specifično za GPL družino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e.g. 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GPL-2.0-or-later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vs. 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GPL-2.0-only</a:t>
            </a:r>
            <a:r>
              <a:rPr lang="sl-SI" sz="2800" b="0" u="sng" strike="noStrike" spc="-1" baseline="30000">
                <a:solidFill>
                  <a:srgbClr val="0563C1"/>
                </a:solidFill>
                <a:uFillTx/>
                <a:latin typeface="Calibri"/>
                <a:hlinkClick r:id="rId2" action="ppaction://hlinksldjump"/>
              </a:rPr>
              <a:t>5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“-only” – samo 2.0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“-or-later” – 2.0 ali katerakoli kasnejša različica (i.e. 2.0, 2.1, 3.0, …)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različica ni navedena – katerakoli (i.e. 1.0, 2.0, 2.1, 3.0, …)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GPL-2.0 vs. GPL-3.0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kaj je novega v GPL-3.0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anti-DRM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daljši rok za popravilo kršitev (prej: nič)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izrecna patentna licenca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(V kolikor res potrebujete GPL-2.0-only, svetujem </a:t>
            </a: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https://gplcc.github.io/gplcc/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BSD bratje </a:t>
            </a:r>
            <a:r>
              <a:rPr lang="sl-SI" sz="3000" b="1" strike="sngStrike" cap="all" spc="-1">
                <a:solidFill>
                  <a:srgbClr val="ED7D31"/>
                </a:solidFill>
                <a:latin typeface="Calibri"/>
              </a:rPr>
              <a:t>Dalton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BSD-4-Clause (i.e. Averell Dalton)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notices in source code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notices in binary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the “obnoxious BSD advertising clause” – GPL incompatible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no endorsement clause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BSD-3-Clause (i.e. Jack Dalton)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notices in source code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notices in binary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sngStrike" spc="-1">
                <a:solidFill>
                  <a:srgbClr val="000000"/>
                </a:solidFill>
                <a:latin typeface="Calibri"/>
              </a:rPr>
              <a:t>the “obnoxious BSD advertising clause” – GPL incompatible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no endorsement clause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BSD-2-Clause (i.e. William Dalton)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notices in source code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notices in binary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sngStrike" spc="-1">
                <a:solidFill>
                  <a:srgbClr val="000000"/>
                </a:solidFill>
                <a:latin typeface="Calibri"/>
              </a:rPr>
              <a:t>the “obnoxious BSD advertising clause” – GPL incompatible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sngStrike" spc="-1">
                <a:solidFill>
                  <a:srgbClr val="000000"/>
                </a:solidFill>
                <a:latin typeface="Calibri"/>
              </a:rPr>
              <a:t>no endorsement clause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BSD-1-Clause (i.e. Joe Dalton)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notices in source code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sngStrike" spc="-1">
                <a:solidFill>
                  <a:srgbClr val="000000"/>
                </a:solidFill>
                <a:latin typeface="Calibri"/>
              </a:rPr>
              <a:t>notices in binary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sngStrike" spc="-1">
                <a:solidFill>
                  <a:srgbClr val="000000"/>
                </a:solidFill>
                <a:latin typeface="Calibri"/>
              </a:rPr>
              <a:t>the “obnoxious BSD advertising clause” – GPL incompatible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sl-SI" sz="2800" b="0" strike="sngStrike" spc="-1">
                <a:solidFill>
                  <a:srgbClr val="000000"/>
                </a:solidFill>
                <a:latin typeface="Calibri"/>
              </a:rPr>
              <a:t>no endorsement clause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ostale licence v kontekstu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razbijmo mite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brez © znaka ni zaščite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vsako leto je treba prišteti v označbi ©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no license = no copyright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NI RES!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nadaljnje branje: </a:t>
            </a: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https://matija.suklje.name/how-and-why-to-properly-write-copyright-statements-in-your-code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permisivne licence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permisivne licence (e.g. MIT, ISC) – podobno kot BSD-3-Clause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Apache-2.0 – permisivna + izrecna (in povračilna) patentna licenca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šibke/omejene copyleft licence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šibke copyleft licence se razlikujejo po obsegu: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LGPL-* pokriva celotno “knjižnico”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MPL-2.0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pokriva posamezne datoteke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EPL-1.0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pokriva celoten “modul”, ampak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EPL-2.0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pa posamezne datoteke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močne copyleft licence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močne copyleft licence (e.g. GPL-*, AGPL-3.0) pokrivajo “celotno predelano delo”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medsebojna kompatibilnost licenc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00000" y="46836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kompatibilnost licence za </a:t>
            </a:r>
            <a:br>
              <a:rPr sz="4400"/>
            </a:b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predelave in kombinirana dela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1" descr="Software-license-compatiblity-graph.png"/>
          <p:cNvPicPr/>
          <p:nvPr/>
        </p:nvPicPr>
        <p:blipFill>
          <a:blip r:embed="rId2"/>
          <a:stretch/>
        </p:blipFill>
        <p:spPr>
          <a:xfrm>
            <a:off x="2169720" y="1440000"/>
            <a:ext cx="7836840" cy="4629600"/>
          </a:xfrm>
          <a:prstGeom prst="rect">
            <a:avLst/>
          </a:prstGeom>
          <a:ln w="9525">
            <a:noFill/>
          </a:ln>
        </p:spPr>
      </p:pic>
      <p:sp>
        <p:nvSpPr>
          <p:cNvPr id="123" name="TextBox 3"/>
          <p:cNvSpPr/>
          <p:nvPr/>
        </p:nvSpPr>
        <p:spPr>
          <a:xfrm>
            <a:off x="838080" y="6070680"/>
            <a:ext cx="11149560" cy="50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sl-SI" sz="1800" b="0" strike="noStrike" spc="-1">
                <a:solidFill>
                  <a:schemeClr val="dk1"/>
                </a:solidFill>
                <a:latin typeface="Calibri"/>
              </a:rPr>
              <a:t>License compatibility for derived &amp; combined works (Mikko Välimäki)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900360" y="46728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kompatibilnost licenc med popularnimi licencami (1)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1" descr="wheeler-compatibility-matrix.png"/>
          <p:cNvPicPr/>
          <p:nvPr/>
        </p:nvPicPr>
        <p:blipFill>
          <a:blip r:embed="rId2"/>
          <a:stretch/>
        </p:blipFill>
        <p:spPr>
          <a:xfrm>
            <a:off x="137520" y="1440000"/>
            <a:ext cx="11596320" cy="4629600"/>
          </a:xfrm>
          <a:prstGeom prst="rect">
            <a:avLst/>
          </a:prstGeom>
          <a:ln w="9525">
            <a:noFill/>
          </a:ln>
        </p:spPr>
      </p:pic>
      <p:sp>
        <p:nvSpPr>
          <p:cNvPr id="126" name="TextBox 3"/>
          <p:cNvSpPr/>
          <p:nvPr/>
        </p:nvSpPr>
        <p:spPr>
          <a:xfrm>
            <a:off x="838080" y="6070680"/>
            <a:ext cx="11149560" cy="50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sl-SI" sz="1800" b="0" strike="noStrike" spc="-1">
                <a:solidFill>
                  <a:schemeClr val="dk1"/>
                </a:solidFill>
                <a:latin typeface="Calibri"/>
              </a:rPr>
              <a:t>License compatibility between most popular licenses (David A. Wheeler)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900000" y="46836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kompatibilnost licenc med popularnimi licencami (2)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1" descr="license-chart.png"/>
          <p:cNvPicPr/>
          <p:nvPr/>
        </p:nvPicPr>
        <p:blipFill>
          <a:blip r:embed="rId2"/>
          <a:stretch/>
        </p:blipFill>
        <p:spPr>
          <a:xfrm>
            <a:off x="2034360" y="1440000"/>
            <a:ext cx="8099280" cy="4629600"/>
          </a:xfrm>
          <a:prstGeom prst="rect">
            <a:avLst/>
          </a:prstGeom>
          <a:ln w="9525">
            <a:noFill/>
          </a:ln>
        </p:spPr>
      </p:pic>
      <p:sp>
        <p:nvSpPr>
          <p:cNvPr id="129" name="TextBox 3"/>
          <p:cNvSpPr/>
          <p:nvPr/>
        </p:nvSpPr>
        <p:spPr>
          <a:xfrm>
            <a:off x="838080" y="6070680"/>
            <a:ext cx="11149560" cy="50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sl-SI" sz="1800" b="0" strike="noStrike" spc="-1">
                <a:solidFill>
                  <a:schemeClr val="dk1"/>
                </a:solidFill>
                <a:latin typeface="Calibri"/>
              </a:rPr>
              <a:t>License compatibility between most popular licenses (Robbie Morrison)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kako izbrati licenco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na kaj pazit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primer uporabe (e.g. tradicionalna distribucija vs. SaaS)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kompatibilnost z vhodnimi licencami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ekosistem (npr. copyleft v Go bo problem)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par predlogov licenc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GPL-3.0-or-later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“namizna” raba, kjer je pomebno, da cel program ostane FOSS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AGPL-3.0-or-later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OSL-3.0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EUPL-1.2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isto, ampak tudi za (front-end) SaaS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EPL-2.0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MPL-2.0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LGPL-3.0-or-later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za knjižnice, ali če je pomembno, da samo del ostane FOSS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Apache-2.0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BSD-3-Clause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MIT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če je pomembna čimširši domet, neodvisno, če kdo kodo zapre (e.g. standardi, referenčna implementacija)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Unlicense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MIT-0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0BSD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CC0-1.0</a:t>
            </a:r>
            <a:r>
              <a:rPr lang="sl-SI" sz="2800" b="0" u="sng" strike="noStrike" spc="-1" baseline="30000">
                <a:solidFill>
                  <a:srgbClr val="0563C1"/>
                </a:solidFill>
                <a:uFillTx/>
                <a:latin typeface="Calibri"/>
                <a:hlinkClick r:id="rId2" action="ppaction://hlinksldjump"/>
              </a:rPr>
              <a:t>6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najbližje “javni domeni” kot gre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EUPL-1.2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– ko razpis to zahteva ;)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FOSS &amp; FAIR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izbirniki licenc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EC: JoinUp License Assistant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3"/>
              </a:rPr>
              <a:t>FSF: license recommendation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4"/>
              </a:rPr>
              <a:t>GitHub: ChooseALicense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označi svojo kodo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kako pripravit kodo,</a:t>
            </a:r>
            <a:br>
              <a:rPr sz="3000"/>
            </a:b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da bo REUSE-ana ;)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zakaj REUSE?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ni licence = ni ponovne uporabe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tvoja koda je – naj svet to ve :)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osnove REUSE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2999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3-je enostavni koraki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izberi in priloži licenco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dodaj info o imetništvu in licenci v vsako datoteko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(potrdi skladnost z REUSE)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2999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uradna dokumentacija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https://reuse.software/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2999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(veliko) več o “copyright headers”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3"/>
              </a:rPr>
              <a:t>https://matija.suklje.name/how-and-why-to-properly-write-copyright-statements-in-your-code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REUSE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6287E"/>
                </a:solidFill>
                <a:latin typeface="Courier New"/>
              </a:rPr>
              <a:t>SPDX-FileCopyrightText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: 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© 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{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$year_of_file_creation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}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 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{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$name_of_copyright_holder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}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 &lt;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{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$contact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}</a:t>
            </a:r>
            <a:r>
              <a:rPr lang="sl-SI" sz="2800" b="0" strike="noStrike" spc="-1">
                <a:solidFill>
                  <a:srgbClr val="4070A0"/>
                </a:solidFill>
                <a:latin typeface="Courier New"/>
              </a:rPr>
              <a:t>&gt;</a:t>
            </a:r>
            <a:br>
              <a:rPr sz="2800"/>
            </a:br>
            <a:r>
              <a:rPr lang="sl-SI" sz="2800" b="0" strike="noStrike" spc="-1">
                <a:solidFill>
                  <a:srgbClr val="06287E"/>
                </a:solidFill>
                <a:latin typeface="Courier New"/>
              </a:rPr>
              <a:t>SPDX-License-Identifier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: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 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{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$SPDX_license_name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}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REUSE dejanski primer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6287E"/>
                </a:solidFill>
                <a:latin typeface="Courier New"/>
              </a:rPr>
              <a:t>SPDX-FileCopyrightText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: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 © 2021 Matija Šuklje &lt;matija@suklje.email&gt;</a:t>
            </a:r>
            <a:br>
              <a:rPr sz="2800"/>
            </a:br>
            <a:r>
              <a:rPr lang="sl-SI" sz="2800" b="0" strike="noStrike" spc="-1">
                <a:solidFill>
                  <a:srgbClr val="06287E"/>
                </a:solidFill>
                <a:latin typeface="Courier New"/>
              </a:rPr>
              <a:t>SPDX-License-Identifier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: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 MPL-2.0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6287E"/>
                </a:solidFill>
                <a:latin typeface="Courier New"/>
              </a:rPr>
              <a:t>SPDX-FileCopyrightText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: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 © 2021 LolWhut Inc. &lt;https://lolwhut.example&gt;</a:t>
            </a:r>
            <a:br>
              <a:rPr sz="2800"/>
            </a:br>
            <a:r>
              <a:rPr lang="sl-SI" sz="2800" b="0" strike="noStrike" spc="-1">
                <a:solidFill>
                  <a:srgbClr val="06287E"/>
                </a:solidFill>
                <a:latin typeface="Courier New"/>
              </a:rPr>
              <a:t>SPDX-License-Identifier</a:t>
            </a:r>
            <a:r>
              <a:rPr lang="sl-SI" sz="2800" b="1" strike="noStrike" spc="-1">
                <a:solidFill>
                  <a:srgbClr val="007020"/>
                </a:solidFill>
                <a:latin typeface="Courier New"/>
              </a:rPr>
              <a:t>:</a:t>
            </a:r>
            <a:r>
              <a:rPr lang="sl-SI" sz="2800" b="0" strike="noStrike" spc="-1">
                <a:solidFill>
                  <a:srgbClr val="7D9029"/>
                </a:solidFill>
                <a:latin typeface="Courier New"/>
              </a:rPr>
              <a:t> BSD-3-Clause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konec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hvala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vprašanja &amp; kontakt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Matija Šuklje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matija@suklje.email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3"/>
              </a:rPr>
              <a:t>https://matija.suklje.name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FAIR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F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indable &amp; </a:t>
            </a: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A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ccessible: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ustvari in objavi </a:t>
            </a: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PackageURL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3"/>
              </a:rPr>
              <a:t>arhiviraj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kodo v </a:t>
            </a: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4"/>
              </a:rPr>
              <a:t>Software Heritage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in shrani SWHID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I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nteroperable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R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eusable: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izberi primerne FOSS licence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primerno označi kodo licenčnimi in avtorskimi zaznamki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SBOM (</a:t>
            </a: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5"/>
              </a:rPr>
              <a:t>SPDX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u="sng" strike="noStrike" spc="-1">
                <a:solidFill>
                  <a:srgbClr val="0563C1"/>
                </a:solidFill>
                <a:uFillTx/>
                <a:latin typeface="Calibri"/>
                <a:hlinkClick r:id="rId6"/>
              </a:rPr>
              <a:t>CycloneDX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) za dokumentacijo vseh datotek in komponent v paketu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bonus: FOSS skladnost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kaj me briga?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kaj je skladnost s FOSS licencami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= absolutni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minimum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kar pravo zahteva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če se ne držiš licenc, nimaš/izgubiš pravice na kodi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posledice: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ne smeš (več) uporabljat to kodo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civilna škoda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kaznivo dejanje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izguba dobrega imena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na kaj naj pazim?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FOSS skladnost v praksi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vhodne licence morajo biti skladne z izhodnimi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vedno pazi, da: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obdržiš vsa besedila licenc in označb avtorstva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primerno označi lastno kodo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če gre za copyleft</a:t>
            </a:r>
            <a:r>
              <a:rPr lang="sl-SI" sz="2800" b="0" u="sng" strike="noStrike" spc="-1" baseline="30000">
                <a:solidFill>
                  <a:srgbClr val="0563C1"/>
                </a:solidFill>
                <a:uFillTx/>
                <a:latin typeface="Calibri"/>
                <a:hlinkClick r:id="rId2" action="ppaction://hlinksldjump"/>
              </a:rPr>
              <a:t>7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400" b="0" strike="noStrike" spc="-1">
                <a:solidFill>
                  <a:srgbClr val="000000"/>
                </a:solidFill>
                <a:latin typeface="Calibri"/>
              </a:rPr>
              <a:t>izdaj predelano program pod isto licenco</a:t>
            </a:r>
            <a:endParaRPr lang="sl-SI" sz="24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400" b="0" strike="noStrike" spc="-1">
                <a:solidFill>
                  <a:srgbClr val="000000"/>
                </a:solidFill>
                <a:latin typeface="Calibri"/>
              </a:rPr>
              <a:t>daj/ponudi izvorno kodo &amp; vodi dnevnik sprememb v kodi</a:t>
            </a:r>
            <a:r>
              <a:rPr lang="sl-SI" sz="2400" b="0" u="sng" strike="noStrike" spc="-1" baseline="30000">
                <a:solidFill>
                  <a:srgbClr val="0563C1"/>
                </a:solidFill>
                <a:uFillTx/>
                <a:latin typeface="Calibri"/>
                <a:hlinkClick r:id="rId2" action="ppaction://hlinksldjump"/>
              </a:rPr>
              <a:t>8</a:t>
            </a:r>
            <a:endParaRPr lang="sl-SI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(pazi, da izbereš licenco, s katero bo tudi ciljna publika zadovoljna)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(vodi seznam vse kode tretjih oseb, ki je potrebna – npr. kot SPDX SBOM)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FOSS skladnost: (pravno-)tehnična vprašanja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kdo ima (avtorske) pravice?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katere licence aplicirajo?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smo kodo modificirali ali ne?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kako različni deli kode interagirajo med seboj?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ontent Placeholder 1"/>
          <p:cNvSpPr/>
          <p:nvPr/>
        </p:nvSpPr>
        <p:spPr>
          <a:xfrm>
            <a:off x="770760" y="4860000"/>
            <a:ext cx="4037400" cy="339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2999"/>
              </a:spcBef>
              <a:tabLst>
                <a:tab pos="0" algn="l"/>
              </a:tabLst>
            </a:pPr>
            <a:r>
              <a:rPr lang="sl-SI" sz="2100" b="1" strike="noStrike" spc="-1">
                <a:solidFill>
                  <a:srgbClr val="000000"/>
                </a:solidFill>
                <a:latin typeface="Calibri"/>
              </a:rPr>
              <a:t>ni predelava</a:t>
            </a:r>
            <a:endParaRPr lang="sl-SI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100" b="0" strike="noStrike" spc="-1">
                <a:solidFill>
                  <a:srgbClr val="000000"/>
                </a:solidFill>
                <a:latin typeface="Calibri"/>
              </a:rPr>
              <a:t>zgolj izvaja drug ukaz (e.g. CLI)</a:t>
            </a:r>
            <a:endParaRPr lang="sl-SI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100" b="0" strike="noStrike" spc="-1">
                <a:solidFill>
                  <a:srgbClr val="000000"/>
                </a:solidFill>
                <a:latin typeface="Calibri"/>
              </a:rPr>
              <a:t>web API (e.g. REST)</a:t>
            </a:r>
            <a:endParaRPr lang="sl-SI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ontent Placeholder 4"/>
          <p:cNvSpPr/>
          <p:nvPr/>
        </p:nvSpPr>
        <p:spPr>
          <a:xfrm>
            <a:off x="4961880" y="4860000"/>
            <a:ext cx="4037400" cy="339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2999"/>
              </a:spcBef>
              <a:tabLst>
                <a:tab pos="0" algn="l"/>
              </a:tabLst>
            </a:pPr>
            <a:r>
              <a:rPr lang="sl-SI" sz="2100" b="1" strike="noStrike" spc="-1">
                <a:solidFill>
                  <a:srgbClr val="000000"/>
                </a:solidFill>
                <a:latin typeface="Calibri"/>
              </a:rPr>
              <a:t>(verjetno) je predelava</a:t>
            </a:r>
            <a:endParaRPr lang="sl-SI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100" b="0" strike="noStrike" spc="-1">
                <a:solidFill>
                  <a:srgbClr val="000000"/>
                </a:solidFill>
                <a:latin typeface="Calibri"/>
              </a:rPr>
              <a:t>povezvanje (statično vs. dinamično – pomembno za e.g. </a:t>
            </a:r>
            <a:r>
              <a:rPr lang="sl-SI" sz="2100" b="0" i="1" strike="noStrike" spc="-1">
                <a:solidFill>
                  <a:srgbClr val="000000"/>
                </a:solidFill>
                <a:latin typeface="Calibri"/>
              </a:rPr>
              <a:t>LGPL-2.1-or-later</a:t>
            </a:r>
            <a:r>
              <a:rPr lang="sl-SI" sz="2100" b="0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sl-SI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100" b="0" strike="noStrike" spc="-1">
                <a:solidFill>
                  <a:srgbClr val="000000"/>
                </a:solidFill>
                <a:latin typeface="Calibri"/>
              </a:rPr>
              <a:t>copy-paste</a:t>
            </a:r>
            <a:endParaRPr lang="sl-SI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obstajajo (tudi FOSS) orodja za pomoč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upravljanje s FOSS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več kot samo skladnost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FOSS upravljanje: naslednji korak(i)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= konsistentne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smernice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procesi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, in </a:t>
            </a:r>
            <a:r>
              <a:rPr lang="sl-SI" sz="2800" b="0" i="1" strike="noStrike" spc="-1">
                <a:solidFill>
                  <a:srgbClr val="000000"/>
                </a:solidFill>
                <a:latin typeface="Calibri"/>
              </a:rPr>
              <a:t>odločitve</a:t>
            </a: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 glede FOSS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več kot samo pravna skladnost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interakcija s FOSS skupnostjo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prispevanje nazaj v povratni tok / skupnost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na dolgi rok sodelovanje zniža stroške raziskav in razvoja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1320" cy="10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3000" b="1" strike="noStrike" cap="all" spc="-1">
                <a:solidFill>
                  <a:srgbClr val="ED7D31"/>
                </a:solidFill>
                <a:latin typeface="Calibri"/>
              </a:rPr>
              <a:t>tok pravic</a:t>
            </a:r>
            <a:endParaRPr lang="sl-SI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Notes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1. “Free as in freedom, not free as in beer.”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2. Imena licenc sledijo </a:t>
            </a:r>
            <a:r>
              <a:rPr lang="sl-SI" sz="18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SPDX (3.0) nomenklaturi</a:t>
            </a: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. Naveden so najnovejše različice teh licenc, kar ne namiguje, da prejšnje različice ne spadajo v to kategorijo.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3. Distribucija oz. priobčitev drugim je tisto, kar tipično sproži copyleft. Nekatere licence obseg zožijo (LGPL, MPL, EPL), druge pa razširijo/pojačajo (AGPL, OSL, EUPL).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4. Druge SaaS copyleft licence so </a:t>
            </a:r>
            <a:r>
              <a:rPr lang="sl-SI" sz="1800" b="0" i="1" strike="noStrike" spc="-1">
                <a:solidFill>
                  <a:srgbClr val="000000"/>
                </a:solidFill>
                <a:latin typeface="Calibri"/>
              </a:rPr>
              <a:t>EUPL-1.2</a:t>
            </a: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l-SI" sz="1800" b="0" i="1" strike="noStrike" spc="-1">
                <a:solidFill>
                  <a:srgbClr val="000000"/>
                </a:solidFill>
                <a:latin typeface="Calibri"/>
              </a:rPr>
              <a:t>OSL-3.0</a:t>
            </a: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 in izvedenke slednje.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5. Končnici “-or-later” in “-only” sta bili (ponovno) uvedeni za *GPL licence v SPDX 3, z namenom, di bi bil standard bolj v skladu z interpretacijo lastnih licenc s strani Free Software Foundation.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6. </a:t>
            </a:r>
            <a:r>
              <a:rPr lang="sl-SI" sz="1800" b="1" strike="noStrike" spc="-1">
                <a:solidFill>
                  <a:srgbClr val="000000"/>
                </a:solidFill>
                <a:latin typeface="Calibri"/>
              </a:rPr>
              <a:t>NB:</a:t>
            </a: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 Creative Commons licence, vključno s </a:t>
            </a:r>
            <a:r>
              <a:rPr lang="sl-SI" sz="1800" b="0" i="1" strike="noStrike" spc="-1">
                <a:solidFill>
                  <a:srgbClr val="000000"/>
                </a:solidFill>
                <a:latin typeface="Calibri"/>
              </a:rPr>
              <a:t>CC0-1.0</a:t>
            </a: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sl-SI" sz="1800" b="1" strike="noStrike" spc="-1">
                <a:solidFill>
                  <a:srgbClr val="000000"/>
                </a:solidFill>
                <a:latin typeface="Calibri"/>
              </a:rPr>
              <a:t>izrecno ne vključujejo</a:t>
            </a: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 patentne licence!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7. Distribucija oz. priobčitev drugim je tisto, kar tipično sproži copyleft. Nekatere licence obseg zožijo (LGPL, MPL, EPL), druge pa razširijo/pojačajo (AGPL, OSL, EUPL).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8. Nujno samo za določene licence, ampak skoraj vedno dobra ideja.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/>
          </p:nvPr>
        </p:nvSpPr>
        <p:spPr>
          <a:xfrm>
            <a:off x="517680" y="3429000"/>
            <a:ext cx="3476880" cy="180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16600" y="3105360"/>
            <a:ext cx="3477600" cy="29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kako pridobiti avtorske pravice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58920" cy="477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si avtor(ica)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CAA/CLA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eriod"/>
            </a:pPr>
            <a:r>
              <a:rPr lang="sl-SI" sz="2800" b="1" strike="noStrike" spc="-1">
                <a:solidFill>
                  <a:srgbClr val="000000"/>
                </a:solidFill>
                <a:latin typeface="Calibri"/>
              </a:rPr>
              <a:t>(vhodna) licenca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eriod"/>
            </a:pPr>
            <a:r>
              <a:rPr lang="sl-SI" sz="2800" b="0" strike="noStrike" spc="-1">
                <a:solidFill>
                  <a:srgbClr val="000000"/>
                </a:solidFill>
                <a:latin typeface="Calibri"/>
              </a:rPr>
              <a:t>(omejena) raba prek ZASP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1078920"/>
            <a:ext cx="11158920" cy="61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sl-SI" sz="4400" b="1" strike="noStrike" spc="-1">
                <a:solidFill>
                  <a:srgbClr val="ED7D31"/>
                </a:solidFill>
                <a:latin typeface="Calibri"/>
              </a:rPr>
              <a:t>licence: ven in not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900000" y="1825920"/>
            <a:ext cx="3959280" cy="339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2999"/>
              </a:spcBef>
              <a:buNone/>
              <a:tabLst>
                <a:tab pos="0" algn="l"/>
              </a:tabLst>
            </a:pPr>
            <a:r>
              <a:rPr lang="sl-SI" sz="2100" b="1" strike="noStrike" spc="-1">
                <a:solidFill>
                  <a:srgbClr val="000000"/>
                </a:solidFill>
                <a:latin typeface="Calibri"/>
              </a:rPr>
              <a:t>vhodna licenca</a:t>
            </a:r>
            <a:endParaRPr lang="sl-SI" sz="21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100" b="0" strike="noStrike" spc="-1">
                <a:solidFill>
                  <a:srgbClr val="000000"/>
                </a:solidFill>
                <a:latin typeface="Calibri"/>
              </a:rPr>
              <a:t>pravice (na kodi), ki jih dobiš iz povratnega toka (upstream)</a:t>
            </a:r>
            <a:endParaRPr lang="sl-SI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220000" y="1800000"/>
            <a:ext cx="4499280" cy="341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2999"/>
              </a:spcBef>
              <a:buNone/>
              <a:tabLst>
                <a:tab pos="0" algn="l"/>
              </a:tabLst>
            </a:pPr>
            <a:r>
              <a:rPr lang="sl-SI" sz="2100" b="1" strike="noStrike" spc="-1">
                <a:solidFill>
                  <a:srgbClr val="000000"/>
                </a:solidFill>
                <a:latin typeface="Calibri"/>
              </a:rPr>
              <a:t>izhodna licenca</a:t>
            </a:r>
            <a:endParaRPr lang="sl-SI" sz="21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l-SI" sz="2100" b="0" strike="noStrike" spc="-1">
                <a:solidFill>
                  <a:srgbClr val="000000"/>
                </a:solidFill>
                <a:latin typeface="Calibri"/>
              </a:rPr>
              <a:t>pravice (na kodi), ki jih daš ali posreduješ v svoj sprejemni toku (downstream)</a:t>
            </a:r>
            <a:endParaRPr lang="sl-SI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1880</Words>
  <Application>Microsoft Office PowerPoint</Application>
  <PresentationFormat>Širokozaslonsko</PresentationFormat>
  <Paragraphs>261</Paragraphs>
  <Slides>71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14</vt:i4>
      </vt:variant>
      <vt:variant>
        <vt:lpstr>Naslovi diapozitivov</vt:lpstr>
      </vt:variant>
      <vt:variant>
        <vt:i4>71</vt:i4>
      </vt:variant>
    </vt:vector>
  </HeadingPairs>
  <TitlesOfParts>
    <vt:vector size="92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Officeova tema</vt:lpstr>
      <vt:lpstr>Licenciranje programske opreme</vt:lpstr>
      <vt:lpstr>specifike © za programje</vt:lpstr>
      <vt:lpstr>miti</vt:lpstr>
      <vt:lpstr>razbijmo mite</vt:lpstr>
      <vt:lpstr>FOSS &amp; FAIR</vt:lpstr>
      <vt:lpstr>FAIR</vt:lpstr>
      <vt:lpstr>tok pravic</vt:lpstr>
      <vt:lpstr>kako pridobiti avtorske pravice</vt:lpstr>
      <vt:lpstr>licence: ven in not</vt:lpstr>
      <vt:lpstr>tipični primeri uporabe</vt:lpstr>
      <vt:lpstr>hiter pregled</vt:lpstr>
      <vt:lpstr>hiter pregled tipične uporabe</vt:lpstr>
      <vt:lpstr>FOSS</vt:lpstr>
      <vt:lpstr>osnove</vt:lpstr>
      <vt:lpstr>FOSS pravice</vt:lpstr>
      <vt:lpstr>pregled FOSS licenc</vt:lpstr>
      <vt:lpstr>tradicionalni/desktop pristop</vt:lpstr>
      <vt:lpstr>SaaS pristop</vt:lpstr>
      <vt:lpstr>pravice &amp; obveznosti</vt:lpstr>
      <vt:lpstr>FOSS – permisivne / ne-copyleft</vt:lpstr>
      <vt:lpstr>FOSS – copyleft / share-alike</vt:lpstr>
      <vt:lpstr>podrobnosti pogostih licenc</vt:lpstr>
      <vt:lpstr>interna raba vs. (re)distribucija</vt:lpstr>
      <vt:lpstr>interna raba vs. (re)distribucija</vt:lpstr>
      <vt:lpstr>GPL-3.0 vs. AGPL-3.0</vt:lpstr>
      <vt:lpstr>v SaaS</vt:lpstr>
      <vt:lpstr>LGPL-2.0 vs. LGPL-2.1</vt:lpstr>
      <vt:lpstr>LGPL-2.0 vs. LGPL-2.1</vt:lpstr>
      <vt:lpstr>LGPL-2.0 vs. LGPL-2.1</vt:lpstr>
      <vt:lpstr>“or later”</vt:lpstr>
      <vt:lpstr>“or later” klavzula</vt:lpstr>
      <vt:lpstr>GPL-2.0 vs. GPL-3.0</vt:lpstr>
      <vt:lpstr>kaj je novega v GPL-3.0</vt:lpstr>
      <vt:lpstr>BSD bratje Dalton</vt:lpstr>
      <vt:lpstr>BSD-4-Clause (i.e. Averell Dalton)</vt:lpstr>
      <vt:lpstr>BSD-3-Clause (i.e. Jack Dalton)</vt:lpstr>
      <vt:lpstr>BSD-2-Clause (i.e. William Dalton)</vt:lpstr>
      <vt:lpstr>BSD-1-Clause (i.e. Joe Dalton)</vt:lpstr>
      <vt:lpstr>ostale licence v kontekstu</vt:lpstr>
      <vt:lpstr>permisivne licence</vt:lpstr>
      <vt:lpstr>šibke/omejene copyleft licence</vt:lpstr>
      <vt:lpstr>močne copyleft licence</vt:lpstr>
      <vt:lpstr>medsebojna kompatibilnost licenc</vt:lpstr>
      <vt:lpstr>kompatibilnost licence za  predelave in kombinirana dela</vt:lpstr>
      <vt:lpstr>kompatibilnost licenc med popularnimi licencami (1)</vt:lpstr>
      <vt:lpstr>kompatibilnost licenc med popularnimi licencami (2)</vt:lpstr>
      <vt:lpstr>kako izbrati licenco</vt:lpstr>
      <vt:lpstr>na kaj pazit</vt:lpstr>
      <vt:lpstr>par predlogov licenc</vt:lpstr>
      <vt:lpstr>izbirniki licenc</vt:lpstr>
      <vt:lpstr>označi svojo kodo</vt:lpstr>
      <vt:lpstr>kako pripravit kodo, da bo REUSE-ana ;)</vt:lpstr>
      <vt:lpstr>zakaj REUSE?</vt:lpstr>
      <vt:lpstr>osnove REUSE</vt:lpstr>
      <vt:lpstr>REUSE</vt:lpstr>
      <vt:lpstr>REUSE dejanski primer</vt:lpstr>
      <vt:lpstr>konec</vt:lpstr>
      <vt:lpstr>hvala</vt:lpstr>
      <vt:lpstr>vprašanja &amp; kontakt</vt:lpstr>
      <vt:lpstr>bonus: FOSS skladnost</vt:lpstr>
      <vt:lpstr>kaj me briga?</vt:lpstr>
      <vt:lpstr>kaj je skladnost s FOSS licencami</vt:lpstr>
      <vt:lpstr>na kaj naj pazim?</vt:lpstr>
      <vt:lpstr>FOSS skladnost v praksi</vt:lpstr>
      <vt:lpstr>FOSS skladnost: (pravno-)tehnična vprašanja</vt:lpstr>
      <vt:lpstr>obstajajo (tudi FOSS) orodja za pomoč</vt:lpstr>
      <vt:lpstr>upravljanje s FOSS</vt:lpstr>
      <vt:lpstr>več kot samo skladnost</vt:lpstr>
      <vt:lpstr>FOSS upravljanje: naslednji korak(i)</vt:lpstr>
      <vt:lpstr>Notes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Licenciranje programske opreme</dc:title>
  <dc:subject/>
  <dc:creator>Zala</dc:creator>
  <dc:description/>
  <cp:lastModifiedBy>Zala</cp:lastModifiedBy>
  <cp:revision>10</cp:revision>
  <dcterms:created xsi:type="dcterms:W3CDTF">2024-09-16T16:44:24Z</dcterms:created>
  <dcterms:modified xsi:type="dcterms:W3CDTF">2025-01-20T12:26:08Z</dcterms:modified>
  <dc:language>sl-SI</dc:language>
</cp:coreProperties>
</file>