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3" r:id="rId5"/>
    <p:sldId id="267" r:id="rId6"/>
    <p:sldId id="273" r:id="rId7"/>
    <p:sldId id="275" r:id="rId8"/>
    <p:sldId id="264" r:id="rId9"/>
    <p:sldId id="272" r:id="rId10"/>
    <p:sldId id="271" r:id="rId11"/>
    <p:sldId id="277" r:id="rId12"/>
    <p:sldId id="282" r:id="rId13"/>
    <p:sldId id="283" r:id="rId14"/>
    <p:sldId id="278" r:id="rId15"/>
    <p:sldId id="265" r:id="rId16"/>
    <p:sldId id="325" r:id="rId17"/>
    <p:sldId id="279" r:id="rId18"/>
    <p:sldId id="280" r:id="rId19"/>
    <p:sldId id="281" r:id="rId20"/>
    <p:sldId id="309" r:id="rId21"/>
    <p:sldId id="313" r:id="rId22"/>
    <p:sldId id="310" r:id="rId23"/>
    <p:sldId id="311" r:id="rId24"/>
    <p:sldId id="312" r:id="rId25"/>
    <p:sldId id="314" r:id="rId26"/>
    <p:sldId id="315" r:id="rId27"/>
    <p:sldId id="318" r:id="rId28"/>
    <p:sldId id="319" r:id="rId29"/>
    <p:sldId id="316" r:id="rId30"/>
    <p:sldId id="317" r:id="rId31"/>
    <p:sldId id="269" r:id="rId32"/>
    <p:sldId id="266" r:id="rId33"/>
    <p:sldId id="270" r:id="rId34"/>
    <p:sldId id="321" r:id="rId35"/>
    <p:sldId id="322" r:id="rId36"/>
    <p:sldId id="324" r:id="rId37"/>
    <p:sldId id="295" r:id="rId38"/>
    <p:sldId id="304" r:id="rId39"/>
    <p:sldId id="306" r:id="rId40"/>
    <p:sldId id="260" r:id="rId41"/>
    <p:sldId id="323" r:id="rId42"/>
    <p:sldId id="259" r:id="rId43"/>
    <p:sldId id="320" r:id="rId44"/>
    <p:sldId id="257" r:id="rId45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D58D72-8D26-4FC4-B650-079A14E46436}" v="44" dt="2024-11-17T23:01:16.3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7" d="100"/>
          <a:sy n="117" d="100"/>
        </p:scale>
        <p:origin x="643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50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ni diapozitiv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93015DE-0B6A-4359-812D-714F1AA52190}"/>
              </a:ext>
            </a:extLst>
          </p:cNvPr>
          <p:cNvSpPr txBox="1">
            <a:spLocks noGrp="1"/>
          </p:cNvSpPr>
          <p:nvPr>
            <p:ph type="ctrTitle" hasCustomPrompt="1"/>
          </p:nvPr>
        </p:nvSpPr>
        <p:spPr>
          <a:xfrm>
            <a:off x="543818" y="339529"/>
            <a:ext cx="9144000" cy="2054931"/>
          </a:xfrm>
        </p:spPr>
        <p:txBody>
          <a:bodyPr anchor="b" anchorCtr="0"/>
          <a:lstStyle>
            <a:lvl1pPr algn="l">
              <a:lnSpc>
                <a:spcPct val="100000"/>
              </a:lnSpc>
              <a:defRPr sz="6600"/>
            </a:lvl1pPr>
          </a:lstStyle>
          <a:p>
            <a:pPr lvl="0"/>
            <a:r>
              <a:rPr lang="sl-SI"/>
              <a:t>Naslov predavanja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A3FFA1B1-761E-455F-85C3-BD95F8B5C941}"/>
              </a:ext>
            </a:extLst>
          </p:cNvPr>
          <p:cNvSpPr txBox="1">
            <a:spLocks noGrp="1"/>
          </p:cNvSpPr>
          <p:nvPr>
            <p:ph type="subTitle" idx="1" hasCustomPrompt="1"/>
          </p:nvPr>
        </p:nvSpPr>
        <p:spPr>
          <a:xfrm>
            <a:off x="543818" y="2580909"/>
            <a:ext cx="6541137" cy="946880"/>
          </a:xfrm>
        </p:spPr>
        <p:txBody>
          <a:bodyPr anchor="t" anchorCtr="0">
            <a:normAutofit/>
          </a:bodyPr>
          <a:lstStyle>
            <a:lvl1pPr marL="0" indent="0" algn="l" defTabSz="914400" rtl="0" eaLnBrk="1" latinLnBrk="0" hangingPunct="1">
              <a:buNone/>
              <a:defRPr lang="sl-SI" sz="28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sl-SI"/>
              <a:t>Podnaslov predavanja</a:t>
            </a:r>
          </a:p>
        </p:txBody>
      </p:sp>
      <p:pic>
        <p:nvPicPr>
          <p:cNvPr id="7" name="Picture 6" descr="A grey and black sign with a person in a circle&#10;&#10;Description automatically generated">
            <a:extLst>
              <a:ext uri="{FF2B5EF4-FFF2-40B4-BE49-F238E27FC236}">
                <a16:creationId xmlns:a16="http://schemas.microsoft.com/office/drawing/2014/main" id="{3A16BFCE-24A2-2E5B-74D7-23ED44FB3E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2811" y="5432430"/>
            <a:ext cx="1249752" cy="432400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D529B53-E4B7-DECD-B462-0CB8E3F12F6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3818" y="3677441"/>
            <a:ext cx="6540500" cy="814388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lang="sl-SI" sz="20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sl-SI"/>
              <a:t>Ciljna publika in datum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E72EF10-3963-85CE-5D1B-6F762848E2B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4512" y="4641481"/>
            <a:ext cx="11251247" cy="790944"/>
          </a:xfrm>
        </p:spPr>
        <p:txBody>
          <a:bodyPr>
            <a:normAutofit/>
          </a:bodyPr>
          <a:lstStyle>
            <a:lvl1pPr marL="0" indent="0">
              <a:buNone/>
              <a:defRPr lang="sl-SI" sz="20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sl-SI"/>
              <a:t>Avtor, ustanova</a:t>
            </a:r>
          </a:p>
        </p:txBody>
      </p:sp>
    </p:spTree>
    <p:extLst>
      <p:ext uri="{BB962C8B-B14F-4D97-AF65-F5344CB8AC3E}">
        <p14:creationId xmlns:p14="http://schemas.microsoft.com/office/powerpoint/2010/main" val="278831401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dnja prosojnica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204ACE0E-3059-CDA9-50A5-856EF51D3BF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pic>
        <p:nvPicPr>
          <p:cNvPr id="6" name="Slika 12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3E681E80-B028-61CB-1B4C-1C5F931804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32" y="706065"/>
            <a:ext cx="2468880" cy="713232"/>
          </a:xfrm>
          <a:prstGeom prst="rect">
            <a:avLst/>
          </a:prstGeo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C973A8E9-ACF1-6902-26BE-51471E72CA3C}"/>
              </a:ext>
            </a:extLst>
          </p:cNvPr>
          <p:cNvSpPr txBox="1"/>
          <p:nvPr userDrawn="1"/>
        </p:nvSpPr>
        <p:spPr>
          <a:xfrm>
            <a:off x="395416" y="1637271"/>
            <a:ext cx="38614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050" b="1">
                <a:solidFill>
                  <a:schemeClr val="tx2">
                    <a:lumMod val="75000"/>
                  </a:schemeClr>
                </a:solidFill>
              </a:rPr>
              <a:t>Centralna tehniška knjižnica Univerze v Ljubljani</a:t>
            </a:r>
            <a:endParaRPr lang="sl-SI" sz="105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Central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Technical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Library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at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University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Ljubljana</a:t>
            </a:r>
            <a:endParaRPr lang="sl-SI" sz="105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sl-SI" sz="1050">
                <a:solidFill>
                  <a:schemeClr val="tx2">
                    <a:lumMod val="75000"/>
                  </a:schemeClr>
                </a:solidFill>
              </a:rPr>
              <a:t>Trg republike 3, SI-1000 Ljubljana</a:t>
            </a:r>
          </a:p>
          <a:p>
            <a:r>
              <a:rPr lang="sl-SI" sz="1050">
                <a:solidFill>
                  <a:schemeClr val="tx2">
                    <a:lumMod val="75000"/>
                  </a:schemeClr>
                </a:solidFill>
              </a:rPr>
              <a:t>Slovenija / </a:t>
            </a:r>
            <a:r>
              <a:rPr lang="sl-SI" sz="1050" i="1" err="1">
                <a:solidFill>
                  <a:schemeClr val="tx2">
                    <a:lumMod val="75000"/>
                  </a:schemeClr>
                </a:solidFill>
              </a:rPr>
              <a:t>Slovenia</a:t>
            </a:r>
            <a:endParaRPr lang="sl-SI" sz="105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C38B56F-8294-E718-0111-7E3FB3EC41E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7525" y="3428999"/>
            <a:ext cx="3477420" cy="1809369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lang="sl-SI" altLang="sl-SI" sz="1200" b="0" dirty="0" smtClean="0"/>
            </a:lvl1pPr>
          </a:lstStyle>
          <a:p>
            <a:pPr lvl="0"/>
            <a:r>
              <a:rPr lang="sl-SI"/>
              <a:t>Ime in priimek</a:t>
            </a:r>
          </a:p>
          <a:p>
            <a:pPr lvl="0"/>
            <a:r>
              <a:rPr lang="sl-SI"/>
              <a:t>Ime in priimek</a:t>
            </a:r>
          </a:p>
          <a:p>
            <a:pPr lvl="0"/>
            <a:r>
              <a:rPr lang="sl-SI"/>
              <a:t>Ime in priimek</a:t>
            </a:r>
          </a:p>
          <a:p>
            <a:pPr lvl="0"/>
            <a:r>
              <a:rPr lang="sl-SI"/>
              <a:t>Ime in priimek</a:t>
            </a:r>
          </a:p>
          <a:p>
            <a:pPr lvl="0"/>
            <a:endParaRPr lang="sl-SI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5EFE4D1-F783-3D56-980B-3249A06B3E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6732" y="3105531"/>
            <a:ext cx="3478213" cy="2965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sl-SI"/>
              <a:t>Zahvala: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D2E625-4C3A-89D9-E514-513934A30DC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32" y="5356267"/>
            <a:ext cx="10180341" cy="1115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277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4686450-8FDB-4C58-A6C2-FE19DA0D5B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BD1BB774-C9DD-477C-8C53-849B6ABD5750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2867223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E3755000-2520-4BA9-8D93-D3E354E43D9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898" y="1112520"/>
            <a:ext cx="2628899" cy="5620702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098FF454-37FA-46C2-9824-D845E464EE33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1112520"/>
            <a:ext cx="7734296" cy="5620071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34173258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223541-2FAE-4117-B89B-023A6B314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90187-487D-4922-B0EF-242E273F50E4}" type="datetimeFigureOut">
              <a:rPr lang="en-SI" smtClean="0"/>
              <a:t>23/01/2025</a:t>
            </a:fld>
            <a:endParaRPr lang="en-S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092C05-3C06-4EDE-B4C7-029AA3997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768E3D-060E-4860-AE95-7C2298D15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C783C-AE66-44AE-9E2F-C90D58272C31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983501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E6CF85C-EEE3-47CC-8CBE-00AF9F96B6E6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838202" y="1078860"/>
            <a:ext cx="11160000" cy="611828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633A5AD-F352-44FD-AE74-7203961DF29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2" y="1825626"/>
            <a:ext cx="11160000" cy="477329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101788873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FE54183-9CD4-4062-B57D-617AE26F4B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7067F894-40D7-43DB-9053-AA67169B86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>
            <a:normAutofit/>
          </a:bodyPr>
          <a:lstStyle>
            <a:lvl1pPr marL="0" indent="0">
              <a:buNone/>
              <a:defRPr lang="sl-SI" sz="35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ea typeface="+mn-ea"/>
                <a:cs typeface="+mn-cs"/>
              </a:defRPr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140378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ADFEF52-04EF-46E3-8445-9939C429C3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1FC91AD-32FC-4E39-837E-24B8763B3D3E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838203" y="1825626"/>
            <a:ext cx="5181603" cy="475043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Prva raven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C7448A1A-8B33-48C3-920D-DB46DCEB9749}"/>
              </a:ext>
            </a:extLst>
          </p:cNvPr>
          <p:cNvSpPr txBox="1">
            <a:spLocks noGrp="1"/>
          </p:cNvSpPr>
          <p:nvPr>
            <p:ph idx="2" hasCustomPrompt="1"/>
          </p:nvPr>
        </p:nvSpPr>
        <p:spPr>
          <a:xfrm>
            <a:off x="6172200" y="1825626"/>
            <a:ext cx="5181603" cy="475043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Prva raven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946943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025580F-5ED2-4C33-B3B7-BF285CF7AC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1069159"/>
            <a:ext cx="11160000" cy="612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AB74DCE-081C-474C-9E6B-42E0A91B22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59"/>
            <a:ext cx="5157782" cy="823911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FCBE6D20-4742-46EF-9CBD-5375FC0ECFB3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40709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B4A401FE-13BF-41B6-A4A1-77B753582EB1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1DBE898F-EFB4-4D7F-B4E1-888032A6EBA1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407098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971642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89A1017-E92F-444E-A06B-4279CB0E5D6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</p:spTree>
    <p:extLst>
      <p:ext uri="{BB962C8B-B14F-4D97-AF65-F5344CB8AC3E}">
        <p14:creationId xmlns:p14="http://schemas.microsoft.com/office/powerpoint/2010/main" val="3261401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67B8208-6E30-08E6-A84C-C928FCEC8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60861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DFE992C-1B72-45AA-8F41-865405FDD4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1322703"/>
            <a:ext cx="3932240" cy="1496697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1F67724-0150-42F1-A96C-80D97B037B1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541337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DE07904A-61BD-4B3B-97CA-20307400394F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819400"/>
            <a:ext cx="3932240" cy="3581400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2527393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EE3247A-0C9E-49AC-B824-F80FB4FE1B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1325880"/>
            <a:ext cx="3932240" cy="14976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C1D222B3-ADB9-4ACD-819A-BD41309E623A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568388EF-2BCD-418C-83CB-44041CFC9CB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823480"/>
            <a:ext cx="3932240" cy="304550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1340062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C329FD34-FFB4-4621-9FA2-6D2C1E445D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1078860"/>
            <a:ext cx="11160000" cy="61182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lvl="0"/>
            <a:r>
              <a:rPr lang="sl-SI"/>
              <a:t>Naslov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2EC28FE4-624E-43B4-92B6-BA969C819F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1" y="1825626"/>
            <a:ext cx="11160000" cy="477329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58" r:id="rId11"/>
    <p:sldLayoutId id="2147483659" r:id="rId12"/>
    <p:sldLayoutId id="2147483661" r:id="rId13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sl-SI" sz="4400" b="1" i="0" u="none" strike="noStrike" kern="1200" cap="none" spc="0" baseline="0" dirty="0">
          <a:solidFill>
            <a:srgbClr val="ED7D31"/>
          </a:solidFill>
          <a:uFillTx/>
          <a:latin typeface="Calibri"/>
          <a:ea typeface="+mn-ea"/>
          <a:cs typeface="Calibri" panose="020F0502020204030204" pitchFamily="34" charset="0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sl-SI" sz="2800" b="0" i="0" u="none" strike="noStrike" kern="1200" cap="none" spc="0" baseline="0" dirty="0">
          <a:solidFill>
            <a:srgbClr val="000000"/>
          </a:solidFill>
          <a:uFillTx/>
          <a:latin typeface="Calibri"/>
          <a:ea typeface="+mn-ea"/>
          <a:cs typeface="+mn-cs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400" b="0" i="0" u="none" strike="noStrike" kern="1200" cap="none" spc="0" baseline="0" dirty="0">
          <a:solidFill>
            <a:srgbClr val="000000"/>
          </a:solidFill>
          <a:uFillTx/>
          <a:latin typeface="Calibri"/>
          <a:ea typeface="+mn-ea"/>
          <a:cs typeface="+mn-cs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github.com/opengeos/qgis-basemap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eprostor.gov.si/imps/srv/slv/catalog.search#/metadata/8f427833-d5bf-49fd-ae9e-1106eb63e90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gis.stat.si/" TargetMode="External"/><Relationship Id="rId2" Type="http://schemas.openxmlformats.org/officeDocument/2006/relationships/hyperlink" Target="https://ipi.eprostor.gov.si/jgp/data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odatki.gov.si/" TargetMode="External"/><Relationship Id="rId4" Type="http://schemas.openxmlformats.org/officeDocument/2006/relationships/hyperlink" Target="https://rkg.gov.si/vstop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jp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jpg"/><Relationship Id="rId9" Type="http://schemas.openxmlformats.org/officeDocument/2006/relationships/image" Target="../media/image66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hyperlink" Target="https://uirs-my.sharepoint.com/:f:/g/personal/simonk_uirs_si/EgFRY_A817NDtp-DwOJzmrABR13Trdat7Jy8aZ2f8wUGlg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0.png"/><Relationship Id="rId5" Type="http://schemas.openxmlformats.org/officeDocument/2006/relationships/hyperlink" Target="https://merginmaps.com/" TargetMode="External"/><Relationship Id="rId4" Type="http://schemas.openxmlformats.org/officeDocument/2006/relationships/hyperlink" Target="https://qfield.org/" TargetMode="Externa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qgis.org/3.34/en/docs/user_manual/index.html" TargetMode="External"/><Relationship Id="rId2" Type="http://schemas.openxmlformats.org/officeDocument/2006/relationships/hyperlink" Target="https://qgis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@MattForrest" TargetMode="External"/><Relationship Id="rId5" Type="http://schemas.openxmlformats.org/officeDocument/2006/relationships/hyperlink" Target="https://www.youtube.com/@KlasKarlsson" TargetMode="External"/><Relationship Id="rId4" Type="http://schemas.openxmlformats.org/officeDocument/2006/relationships/hyperlink" Target="https://docs.qgis.org/3.34/en/docs/training_manual/index.html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4cmV4GT-60" TargetMode="External"/><Relationship Id="rId2" Type="http://schemas.openxmlformats.org/officeDocument/2006/relationships/hyperlink" Target="https://www.youtube.com/watch?v=2N41a9O6Fo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narcis.gov.si/ords/r/narcis/narcis/novicka?p2030_novicka=1096" TargetMode="Externa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qgis.org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8B6E7-0B37-3DFE-FCF0-5D4F50A1FD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8950" y="-359334"/>
            <a:ext cx="9144000" cy="2054931"/>
          </a:xfrm>
        </p:spPr>
        <p:txBody>
          <a:bodyPr/>
          <a:lstStyle/>
          <a:p>
            <a:r>
              <a:rPr lang="sl-SI" dirty="0"/>
              <a:t>GIS orodja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A73BC4-5B0B-6979-87C4-1352BB7EA4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3230" y="1954318"/>
            <a:ext cx="6541137" cy="946880"/>
          </a:xfrm>
        </p:spPr>
        <p:txBody>
          <a:bodyPr/>
          <a:lstStyle/>
          <a:p>
            <a:r>
              <a:rPr lang="sl-SI" dirty="0"/>
              <a:t>Praktična predstavitev uporabe orodij za delo s prostorskimi podatki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3710DB-A05F-2081-6422-BE11BBEBF35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3230" y="3182410"/>
            <a:ext cx="11251247" cy="790944"/>
          </a:xfrm>
        </p:spPr>
        <p:txBody>
          <a:bodyPr>
            <a:normAutofit/>
          </a:bodyPr>
          <a:lstStyle/>
          <a:p>
            <a:r>
              <a:rPr lang="sl-SI" dirty="0"/>
              <a:t>Simon KOBLAR, Urbanistični inštitut Republike Slovenije</a:t>
            </a: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1D39C4CA-93B5-4A51-931F-4E830E9D38F6}"/>
              </a:ext>
            </a:extLst>
          </p:cNvPr>
          <p:cNvSpPr txBox="1"/>
          <p:nvPr/>
        </p:nvSpPr>
        <p:spPr>
          <a:xfrm>
            <a:off x="687510" y="3914830"/>
            <a:ext cx="73511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>
                <a:solidFill>
                  <a:schemeClr val="bg1"/>
                </a:solidFill>
              </a:rPr>
              <a:t>Ljubljana in </a:t>
            </a:r>
            <a:r>
              <a:rPr lang="sl-SI" sz="2000" dirty="0" err="1">
                <a:solidFill>
                  <a:schemeClr val="bg1"/>
                </a:solidFill>
              </a:rPr>
              <a:t>online</a:t>
            </a:r>
            <a:r>
              <a:rPr lang="sl-SI" sz="2000" dirty="0">
                <a:solidFill>
                  <a:schemeClr val="bg1"/>
                </a:solidFill>
              </a:rPr>
              <a:t>, Centralna tehniška knjižnica Univerze v Ljubljani,</a:t>
            </a:r>
          </a:p>
          <a:p>
            <a:r>
              <a:rPr lang="sl-SI" sz="2000" dirty="0">
                <a:solidFill>
                  <a:schemeClr val="bg1"/>
                </a:solidFill>
              </a:rPr>
              <a:t>Usposabljanje podatkovnih strokovnjakov, 18. – 21. 11. 2024</a:t>
            </a:r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363B1C40-E597-4DC3-B59C-632920A8D9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3654" y="5976084"/>
            <a:ext cx="676715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0249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24DFBF1-6C7B-AE2F-94A5-C2BD836CC5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518" y="4451350"/>
            <a:ext cx="4105569" cy="23564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B36BA87-9F8C-F9C6-C15B-1D0A6513A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Koordinatni sistem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930DC78-955D-6D76-804C-90F15D1071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Najpomembnejši koordinatni sistemi – EPSG kode:</a:t>
            </a:r>
          </a:p>
          <a:p>
            <a:pPr lvl="1"/>
            <a:r>
              <a:rPr lang="sl-SI" b="1" dirty="0"/>
              <a:t>3794</a:t>
            </a:r>
            <a:r>
              <a:rPr lang="sl-SI" dirty="0"/>
              <a:t> – </a:t>
            </a:r>
            <a:r>
              <a:rPr lang="sl-SI" dirty="0" err="1"/>
              <a:t>Slovenia</a:t>
            </a:r>
            <a:r>
              <a:rPr lang="sl-SI" dirty="0"/>
              <a:t> 1996: Slovenski koordinatni sistem (E in N razdalja v metrih od izhodišča – npr. 530.000; 120.000)</a:t>
            </a:r>
          </a:p>
          <a:p>
            <a:pPr lvl="1"/>
            <a:r>
              <a:rPr lang="sl-SI" b="1" dirty="0"/>
              <a:t>3912</a:t>
            </a:r>
            <a:r>
              <a:rPr lang="sl-SI" dirty="0"/>
              <a:t> – MGI 1901 - Star Slovenski koordinatni sistem</a:t>
            </a:r>
          </a:p>
          <a:p>
            <a:pPr lvl="1"/>
            <a:r>
              <a:rPr lang="sl-SI" b="1" dirty="0"/>
              <a:t>4326</a:t>
            </a:r>
            <a:r>
              <a:rPr lang="sl-SI" dirty="0"/>
              <a:t> – WGS84 – GNSS naprave – (v stopinjah)→ 45,50°; 15,45°</a:t>
            </a:r>
          </a:p>
          <a:p>
            <a:pPr lvl="1"/>
            <a:r>
              <a:rPr lang="sl-SI" b="1" dirty="0"/>
              <a:t>3035</a:t>
            </a:r>
            <a:r>
              <a:rPr lang="sl-SI" dirty="0"/>
              <a:t> – ETRS89-extended - Evropski koordinatni sistem</a:t>
            </a:r>
          </a:p>
          <a:p>
            <a:pPr lvl="1"/>
            <a:endParaRPr lang="sl-SI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516E6C-882C-1579-003D-3224813FBF66}"/>
              </a:ext>
            </a:extLst>
          </p:cNvPr>
          <p:cNvSpPr txBox="1"/>
          <p:nvPr/>
        </p:nvSpPr>
        <p:spPr>
          <a:xfrm>
            <a:off x="249518" y="6161503"/>
            <a:ext cx="39488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koordinata 0 0 Slovenskega koordinatnega sistema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112B1B7-DF67-09D0-F9DB-94F4B5020E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6180" y="4451350"/>
            <a:ext cx="4016320" cy="236444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677F748-485D-C84A-B325-AD60BFE436EA}"/>
              </a:ext>
            </a:extLst>
          </p:cNvPr>
          <p:cNvSpPr txBox="1"/>
          <p:nvPr/>
        </p:nvSpPr>
        <p:spPr>
          <a:xfrm>
            <a:off x="4556180" y="6150806"/>
            <a:ext cx="39488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koordinata 0 0 WGS84 koordinatnega sistema – „</a:t>
            </a:r>
            <a:r>
              <a:rPr lang="sl-SI" dirty="0" err="1"/>
              <a:t>null</a:t>
            </a:r>
            <a:r>
              <a:rPr lang="sl-SI" dirty="0"/>
              <a:t> </a:t>
            </a:r>
            <a:r>
              <a:rPr lang="sl-SI" dirty="0" err="1"/>
              <a:t>island</a:t>
            </a:r>
            <a:r>
              <a:rPr lang="sl-SI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38218156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A1883-E679-BEDB-EDB9-99C23FFCC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Vtičniki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3140D50-45F7-010F-64C5-B2A152CFE2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2" y="1754981"/>
            <a:ext cx="3190875" cy="9525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0434C3B-5E09-8B4B-CB2F-4696F70D65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3215" y="1078860"/>
            <a:ext cx="6454987" cy="5612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1183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CCDDB-34AB-40C0-FFBA-BE83F2383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Vtičniki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87BE59-C58E-5EB6-25F8-B8667E815C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825626"/>
            <a:ext cx="4275665" cy="4773293"/>
          </a:xfrm>
        </p:spPr>
        <p:txBody>
          <a:bodyPr/>
          <a:lstStyle/>
          <a:p>
            <a:r>
              <a:rPr lang="sl-SI" dirty="0"/>
              <a:t>QGIS </a:t>
            </a:r>
            <a:r>
              <a:rPr lang="sl-SI" dirty="0" err="1"/>
              <a:t>light</a:t>
            </a:r>
            <a:r>
              <a:rPr lang="sl-SI" dirty="0"/>
              <a:t> – poenostavljen uporabniški vmesnik</a:t>
            </a:r>
          </a:p>
          <a:p>
            <a:endParaRPr lang="sl-S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C89BA3-447B-8325-A1E0-C0684A9CAC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543" y="1384774"/>
            <a:ext cx="5681607" cy="498825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DFBDF04-D7CD-9A3E-F537-0B2ACB4345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1048" y="3048636"/>
            <a:ext cx="1085850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578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A2775-4CD6-2243-D17C-B3003C8E6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59216A-E5FF-703B-4D28-A611D83079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67496D-8588-98E5-31BC-470AAA1D86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1746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6E46B-65EB-22F5-DF95-D3C5B6F41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Kartografske podlage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1E484F-DB2D-AE8F-36B3-30C10E3C01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>
                <a:hlinkClick r:id="rId2"/>
              </a:rPr>
              <a:t>https://github.com/opengeos/qgis-basemaps</a:t>
            </a:r>
            <a:endParaRPr lang="sl-SI" dirty="0"/>
          </a:p>
          <a:p>
            <a:r>
              <a:rPr lang="sl-SI" dirty="0"/>
              <a:t>(ne deluje na verziji 3.34.x)</a:t>
            </a:r>
          </a:p>
          <a:p>
            <a:endParaRPr lang="sl-S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11D003-7783-FE77-7786-0BB6C78342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619" y="3587225"/>
            <a:ext cx="7361526" cy="21919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84E3319-D662-F260-5437-EC66DCE9CF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6907" y="1065682"/>
            <a:ext cx="3047878" cy="5792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9098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F1424-68DF-2B8E-295F-568B51111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Orodja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7C14C62-0E91-9AF9-E283-8CECD60465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6312" y="1690688"/>
            <a:ext cx="3733800" cy="1647825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631D200-5768-E682-7273-943ECEA12F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4877" y="1300374"/>
            <a:ext cx="2914650" cy="538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3636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D8472-B07B-F008-D707-1D3273E05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Dodajanje podatkov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363B5DD-00B6-66E3-6C3B-D4D5798135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9650" y="1793081"/>
            <a:ext cx="1114425" cy="8001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DEAB5CC-40A4-18D4-3E82-21D8884C39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3499" y="1690688"/>
            <a:ext cx="7153275" cy="5104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5323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56FD2-438D-C01E-D543-14D10A11A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Dodajanje spletnih servisov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0208E0-D7D1-35C2-61AE-4383BC5189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GURS – na</a:t>
            </a:r>
            <a:r>
              <a:rPr lang="sl-SI" dirty="0">
                <a:hlinkClick r:id="rId2"/>
              </a:rPr>
              <a:t> spletni strani </a:t>
            </a:r>
            <a:r>
              <a:rPr lang="sl-SI" dirty="0"/>
              <a:t>so povezave do spletnih servisov WFS</a:t>
            </a:r>
          </a:p>
          <a:p>
            <a:r>
              <a:rPr lang="sl-SI" dirty="0"/>
              <a:t>Prostorske enote: https://ipi.eprostor.gov.si/wfs-si-gurs-rpe/wfs?request=GetCapabilities</a:t>
            </a:r>
          </a:p>
          <a:p>
            <a:endParaRPr lang="sl-S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8BB6AD-2AF8-11B5-1639-C8DDF2B2A3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625" y="3535679"/>
            <a:ext cx="3652323" cy="30632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632C864-093F-04DB-38AE-AB7DC8394A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6937" y="3429000"/>
            <a:ext cx="3098503" cy="3240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779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AC958-1DA6-4DF8-648E-5F3C047F3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E02C3-9B86-B3A6-5BFF-049B3B14F5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071BFE-FA14-1C12-9418-1DF5633298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8924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4031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065FA-B71D-F796-F3EC-CE71CEE27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Dodajanje spletnih servisov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95C57B-75B1-211F-502B-F9B0D3ACB1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err="1"/>
              <a:t>Ortofoto</a:t>
            </a:r>
            <a:r>
              <a:rPr lang="sl-SI" dirty="0"/>
              <a:t> WMS: https://storitve.eprostor.gov.si/ows-ins-wms/oi/ows/ows?service=wms&amp;version=1.3.0&amp;request=GetCapabilities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3FD2BA-F556-8323-E93E-85567682B1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598" y="2758420"/>
            <a:ext cx="6087082" cy="409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358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AFE7CE-E83A-5CEB-8A1B-B50281BD8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Vsebina predavanja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A901DE-A110-830E-EBA3-1DECA079D4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Predstavitev prostorskih podatkov in (osnovnega) dela s prostorskimi podatki s pomočjo odprtokodnih orodji.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4760279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644345D-8A42-B06B-524C-05AD0DC36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Viri prostorskih podatkov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F828A1D-C7BF-47A9-0050-D0DC176411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Geodetska uprava: </a:t>
            </a:r>
            <a:r>
              <a:rPr lang="sl-SI" dirty="0">
                <a:hlinkClick r:id="rId2"/>
              </a:rPr>
              <a:t>https://ipi.eprostor.gov.si/jgp/data</a:t>
            </a:r>
            <a:endParaRPr lang="sl-SI" dirty="0"/>
          </a:p>
          <a:p>
            <a:r>
              <a:rPr lang="sl-SI" dirty="0"/>
              <a:t>SURS </a:t>
            </a:r>
            <a:r>
              <a:rPr lang="sl-SI" dirty="0" err="1"/>
              <a:t>stage</a:t>
            </a:r>
            <a:r>
              <a:rPr lang="sl-SI" dirty="0"/>
              <a:t>: </a:t>
            </a:r>
            <a:r>
              <a:rPr lang="sl-SI" dirty="0">
                <a:hlinkClick r:id="rId3"/>
              </a:rPr>
              <a:t>https://gis.stat.si/</a:t>
            </a:r>
            <a:endParaRPr lang="sl-SI" dirty="0"/>
          </a:p>
          <a:p>
            <a:r>
              <a:rPr lang="sl-SI" dirty="0"/>
              <a:t>MKGP: </a:t>
            </a:r>
            <a:r>
              <a:rPr lang="sl-SI" dirty="0">
                <a:hlinkClick r:id="rId4"/>
              </a:rPr>
              <a:t>https://rkg.gov.si/vstop/</a:t>
            </a:r>
            <a:endParaRPr lang="sl-SI" dirty="0"/>
          </a:p>
          <a:p>
            <a:r>
              <a:rPr lang="sl-SI" dirty="0"/>
              <a:t>OPSI: </a:t>
            </a:r>
            <a:r>
              <a:rPr lang="sl-SI" dirty="0">
                <a:hlinkClick r:id="rId5"/>
              </a:rPr>
              <a:t>https://podatki.gov.si/</a:t>
            </a:r>
            <a:endParaRPr lang="sl-SI" dirty="0"/>
          </a:p>
          <a:p>
            <a:r>
              <a:rPr lang="sl-SI" dirty="0"/>
              <a:t>…</a:t>
            </a:r>
          </a:p>
          <a:p>
            <a:pPr marL="0" indent="0">
              <a:buNone/>
            </a:pPr>
            <a:endParaRPr lang="sl-SI" dirty="0"/>
          </a:p>
          <a:p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5133044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FEA6E1-5F2D-D750-D746-96F081B8F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SURS - </a:t>
            </a:r>
            <a:r>
              <a:rPr lang="sl-SI" dirty="0" err="1"/>
              <a:t>stage</a:t>
            </a:r>
            <a:endParaRPr lang="sl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59ABE5-5D5A-3FDD-2A6B-AECC54AFEA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BAE83B-76F1-E7E4-13AC-1D3A1B3A8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300" y="1926352"/>
            <a:ext cx="5607284" cy="42644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FD6FEC1-E70C-5980-C800-E119929CFF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7932" y="2114853"/>
            <a:ext cx="2922039" cy="3887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0056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DAB61-EB1F-F4A3-E16E-4B2AC674E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56950-CA7D-7562-8C95-153C93E58A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288961-CFFC-A948-2D89-CDBEA633FB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391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A3E4F-73D8-6755-11AB-4AACE52D8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Slabost STAGE portala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ED47C2-BFF4-DC0A-9BA6-DF69D2B84D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825627"/>
            <a:ext cx="2654298" cy="2898774"/>
          </a:xfrm>
        </p:spPr>
        <p:txBody>
          <a:bodyPr/>
          <a:lstStyle/>
          <a:p>
            <a:pPr marL="0" indent="0">
              <a:buNone/>
            </a:pPr>
            <a:r>
              <a:rPr lang="sl-SI" dirty="0"/>
              <a:t>Podatki so zapisani kot besedilo!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D99D41-D97A-9F83-D687-9EEC2BE107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0874" y="1879599"/>
            <a:ext cx="7567577" cy="4227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9827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D9F480-EAE3-2696-F12A-2A22FEB96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Izračun novih vrednosti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F2A48D-5E3D-5DBB-54F8-056EDC939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751119"/>
            <a:ext cx="5953419" cy="5032374"/>
          </a:xfrm>
          <a:prstGeom prst="rect">
            <a:avLst/>
          </a:prstGeom>
        </p:spPr>
      </p:pic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683B05D7-C1CD-AA2F-182C-9B2F7BE5F3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825627"/>
            <a:ext cx="4851398" cy="4473574"/>
          </a:xfrm>
        </p:spPr>
        <p:txBody>
          <a:bodyPr/>
          <a:lstStyle/>
          <a:p>
            <a:r>
              <a:rPr lang="sl-SI" dirty="0"/>
              <a:t>Ogromno funkcij</a:t>
            </a:r>
          </a:p>
          <a:p>
            <a:r>
              <a:rPr lang="sl-SI" dirty="0"/>
              <a:t>Za različne podatkovne tipe!</a:t>
            </a:r>
          </a:p>
          <a:p>
            <a:r>
              <a:rPr lang="sl-SI" dirty="0"/>
              <a:t>Lahko posodobimo tudi obstoječe vrednosti</a:t>
            </a:r>
          </a:p>
        </p:txBody>
      </p:sp>
    </p:spTree>
    <p:extLst>
      <p:ext uri="{BB962C8B-B14F-4D97-AF65-F5344CB8AC3E}">
        <p14:creationId xmlns:p14="http://schemas.microsoft.com/office/powerpoint/2010/main" val="40457759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A3FFD-A002-838B-1F60-966010CD6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SURS - </a:t>
            </a:r>
            <a:r>
              <a:rPr lang="sl-SI" dirty="0" err="1"/>
              <a:t>SiStat</a:t>
            </a:r>
            <a:endParaRPr lang="sl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F39EF0-37D1-125C-1245-8F979E7855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Večina podatkov vezanih na prostorske enote (naselje, občina, regija)</a:t>
            </a:r>
          </a:p>
          <a:p>
            <a:r>
              <a:rPr lang="sl-SI" dirty="0"/>
              <a:t>Ni enoličnega identifikatorja – le ime (ki ni vedno skladno z uradnim imenom v registru prostorskih enot!)</a:t>
            </a:r>
          </a:p>
          <a:p>
            <a:endParaRPr lang="sl-S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C447BE-D12A-B9A9-20F4-B4B0D7F034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788" y="4266882"/>
            <a:ext cx="2571750" cy="1981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D4CA0EC-2FCF-8821-230F-9372AA6F06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0092" y="3014394"/>
            <a:ext cx="4844835" cy="11175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C08BBA2-52C7-9468-C390-D4178DAB7D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6962" y="4266882"/>
            <a:ext cx="6810375" cy="246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3116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E45CE1-B924-4372-C87A-EF1B1DF3B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Združevanje slojev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E1A00B-1050-9777-CDBA-6E75AAEB40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1FFAED-E5B2-73BC-59F2-20982BD447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798" y="1753792"/>
            <a:ext cx="6198299" cy="34626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1E7C6E-76A2-BC17-09AF-0154DE1958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50" y="5351416"/>
            <a:ext cx="8882002" cy="1382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3696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55982-314E-F91A-6C94-CBF4E267D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Ustvarjanje novih slojev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0A59722-A209-030C-F16A-4F4791235D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2475" y="1690688"/>
            <a:ext cx="3000375" cy="1228725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D45977D-737D-82D5-3D1F-DCCFE6BB1D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9604" y="1655074"/>
            <a:ext cx="3891649" cy="50803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65EF4DA-79B9-34D9-0783-73839544A4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6691" y="1794933"/>
            <a:ext cx="3819525" cy="378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5184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86BF1-7F13-B36D-9128-E5628AE3D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Urejanje slojev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5E9330-E33C-03F8-F538-C0C6E59F54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18AA42-7123-2119-6B36-9F5D324BD2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2" y="1870076"/>
            <a:ext cx="4991100" cy="17811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847080E-C2CD-DDF1-FFBF-4F644EFEA1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2" y="4003675"/>
            <a:ext cx="4362450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4838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A2F60-4B69-2B9C-3812-F090994FB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Izvažanje slojev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DC9F73-F4DC-C459-0F60-5EBB507686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E68D7F-E12F-DF1B-B820-541014AA9B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662" y="1692915"/>
            <a:ext cx="5248275" cy="40862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70DD4E7-F6EA-A0EA-E048-EFC85598F9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2698" y="1078860"/>
            <a:ext cx="5161190" cy="5779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529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C7DDF-A011-4322-47E7-B1ABAD973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/>
              <a:t>Prostorski podatki</a:t>
            </a:r>
            <a:endParaRPr lang="sl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5BEC0F-E05C-B4C9-D036-2485202625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Osnovna delitev</a:t>
            </a:r>
          </a:p>
          <a:p>
            <a:pPr lvl="1"/>
            <a:r>
              <a:rPr lang="sl-SI" dirty="0"/>
              <a:t>Vektorski</a:t>
            </a:r>
          </a:p>
          <a:p>
            <a:pPr lvl="1"/>
            <a:r>
              <a:rPr lang="sl-SI" dirty="0"/>
              <a:t>Rastrski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3029A9-9746-EC7C-287E-DB29954BED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2187" y="4646294"/>
            <a:ext cx="3286125" cy="19526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1593338-E244-365D-D2D0-A901EFF250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2187" y="2744469"/>
            <a:ext cx="3160732" cy="1766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4240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DB816-6608-41CF-D109-397D37233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Izvažanje slojev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329A4C-829C-CA8C-7799-D665849E39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1287AD-48A7-7758-D0F4-01D05C192D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212" y="1739900"/>
            <a:ext cx="8113029" cy="463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5889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158BB-EE81-7BAD-EF79-2DDDA343B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Izdelava točkovnega sloja iz </a:t>
            </a:r>
            <a:r>
              <a:rPr lang="sl-SI" dirty="0" err="1"/>
              <a:t>geolociranih</a:t>
            </a:r>
            <a:r>
              <a:rPr lang="sl-SI" dirty="0"/>
              <a:t> fotografij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79A537-2ED7-9EEB-0CA7-EA63DCA4C5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9750" y="1571625"/>
            <a:ext cx="6572250" cy="528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241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E842876-3304-D4A1-E0FF-BDA9547DC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53442C-2F63-0C41-A7C4-F18A84D05C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4001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DFF2E-1D3B-E863-457F-C48891F3A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Nastavimo obrazec za pregled podatkov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00F565D-C394-FA22-96E6-3A06A9BB57C0}"/>
              </a:ext>
            </a:extLst>
          </p:cNvPr>
          <p:cNvGrpSpPr/>
          <p:nvPr/>
        </p:nvGrpSpPr>
        <p:grpSpPr>
          <a:xfrm>
            <a:off x="100060" y="1794933"/>
            <a:ext cx="5561260" cy="4534746"/>
            <a:chOff x="100060" y="1794933"/>
            <a:chExt cx="5561260" cy="453474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0AD8B44-7527-9762-4AF0-AFA572E068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0060" y="2343150"/>
              <a:ext cx="5561260" cy="3986529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4559F4D-74FB-3FF7-2DF2-8E338AB712BB}"/>
                </a:ext>
              </a:extLst>
            </p:cNvPr>
            <p:cNvSpPr txBox="1"/>
            <p:nvPr/>
          </p:nvSpPr>
          <p:spPr>
            <a:xfrm>
              <a:off x="223520" y="1794933"/>
              <a:ext cx="43755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dirty="0"/>
                <a:t>Obrazec za prikaz podatkov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2EFB28F-5B80-A01C-64C6-31F473ED5411}"/>
              </a:ext>
            </a:extLst>
          </p:cNvPr>
          <p:cNvGrpSpPr/>
          <p:nvPr/>
        </p:nvGrpSpPr>
        <p:grpSpPr>
          <a:xfrm>
            <a:off x="6011333" y="1754571"/>
            <a:ext cx="6080608" cy="4778308"/>
            <a:chOff x="6011333" y="1754571"/>
            <a:chExt cx="6080608" cy="477830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E1A911C-EE58-E21E-3EE4-DCC0A35FAD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98227" y="2343150"/>
              <a:ext cx="5993714" cy="4189729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00AAC9B-ABDA-A08F-BDDF-B886290F2670}"/>
                </a:ext>
              </a:extLst>
            </p:cNvPr>
            <p:cNvSpPr txBox="1"/>
            <p:nvPr/>
          </p:nvSpPr>
          <p:spPr>
            <a:xfrm>
              <a:off x="6011333" y="1754571"/>
              <a:ext cx="43755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dirty="0"/>
                <a:t>Prikaz fotografije poleg atributnih vrednosti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68285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9EE00-BE78-BD46-7AB4-76C361748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Primer pripravljenih raziskovalnih </a:t>
            </a:r>
            <a:r>
              <a:rPr lang="sl-SI" dirty="0" err="1"/>
              <a:t>podaktov</a:t>
            </a:r>
            <a:endParaRPr lang="sl-SI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164F29-7266-291A-9620-BFA7D1142156}"/>
              </a:ext>
            </a:extLst>
          </p:cNvPr>
          <p:cNvSpPr txBox="1"/>
          <p:nvPr/>
        </p:nvSpPr>
        <p:spPr>
          <a:xfrm>
            <a:off x="996950" y="18854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dirty="0"/>
              <a:t>https://zenodo.org/records/10701772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2A7DBB-965A-3376-CFC4-18C343E8F2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950" y="2343150"/>
            <a:ext cx="7953375" cy="18669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6C8727D-5780-9A25-D47F-9D795DDD47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175" y="4403725"/>
            <a:ext cx="3152775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3692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CA8C3-9740-1972-8FD7-28C894FD0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BE28AC-0DC2-E852-B4E1-5AB9FDB6BE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249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92AA1-5058-116C-544A-9D3E91E13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Klasifikacija podatkov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A49EDC-CDBA-4036-080C-A40BECB826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772" y="1836072"/>
            <a:ext cx="8548222" cy="502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6131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2C5F78EA-AAC6-3ED8-55A4-852F9F5AEF0A}"/>
              </a:ext>
            </a:extLst>
          </p:cNvPr>
          <p:cNvGrpSpPr/>
          <p:nvPr/>
        </p:nvGrpSpPr>
        <p:grpSpPr>
          <a:xfrm>
            <a:off x="833426" y="3943031"/>
            <a:ext cx="5384321" cy="1955844"/>
            <a:chOff x="946069" y="2026434"/>
            <a:chExt cx="5384321" cy="195584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72BAE5F-762E-1AEF-9142-D268B0DEC9FF}"/>
                </a:ext>
              </a:extLst>
            </p:cNvPr>
            <p:cNvSpPr txBox="1"/>
            <p:nvPr/>
          </p:nvSpPr>
          <p:spPr>
            <a:xfrm>
              <a:off x="946069" y="2026434"/>
              <a:ext cx="538432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dirty="0"/>
                <a:t>Končni uporabniki – kolesarji preko obstoječih storitev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29ED224-9369-7545-ABD9-F6AE647B01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57975" y="2395766"/>
              <a:ext cx="1171575" cy="495300"/>
            </a:xfrm>
            <a:prstGeom prst="rect">
              <a:avLst/>
            </a:prstGeom>
          </p:spPr>
        </p:pic>
        <p:pic>
          <p:nvPicPr>
            <p:cNvPr id="11" name="Picture 10" descr="A orange letter with a white background&#10;&#10;Description automatically generated">
              <a:extLst>
                <a:ext uri="{FF2B5EF4-FFF2-40B4-BE49-F238E27FC236}">
                  <a16:creationId xmlns:a16="http://schemas.microsoft.com/office/drawing/2014/main" id="{69222283-5A05-52F6-110E-6B391781C1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9467" y="3050334"/>
              <a:ext cx="1385051" cy="269391"/>
            </a:xfrm>
            <a:prstGeom prst="rect">
              <a:avLst/>
            </a:prstGeom>
          </p:spPr>
        </p:pic>
        <p:pic>
          <p:nvPicPr>
            <p:cNvPr id="13" name="Picture 12" descr="A map of land with a blue background&#10;&#10;Description automatically generated with medium confidence">
              <a:extLst>
                <a:ext uri="{FF2B5EF4-FFF2-40B4-BE49-F238E27FC236}">
                  <a16:creationId xmlns:a16="http://schemas.microsoft.com/office/drawing/2014/main" id="{36DD066F-2D64-DD7B-23ED-5871F3EC0A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3507" y="2529398"/>
              <a:ext cx="1097076" cy="536576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FF960B84-6C80-3CCC-888D-E66B4540D6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866942" y="2397943"/>
              <a:ext cx="1989055" cy="1389614"/>
            </a:xfrm>
            <a:prstGeom prst="rect">
              <a:avLst/>
            </a:prstGeom>
          </p:spPr>
        </p:pic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9DF95E3-C130-69F9-2A9C-FEACA6CAB3A2}"/>
                </a:ext>
              </a:extLst>
            </p:cNvPr>
            <p:cNvSpPr/>
            <p:nvPr/>
          </p:nvSpPr>
          <p:spPr>
            <a:xfrm>
              <a:off x="946069" y="2026434"/>
              <a:ext cx="5262574" cy="195584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8191117-4156-F8AA-7A12-1DA5DA4832E9}"/>
              </a:ext>
            </a:extLst>
          </p:cNvPr>
          <p:cNvGrpSpPr/>
          <p:nvPr/>
        </p:nvGrpSpPr>
        <p:grpSpPr>
          <a:xfrm>
            <a:off x="6848721" y="3943031"/>
            <a:ext cx="6234429" cy="1955844"/>
            <a:chOff x="1624110" y="4622662"/>
            <a:chExt cx="6234429" cy="1955844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490DE73B-235E-B098-EC8E-BC8C927360D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793682" y="5014923"/>
              <a:ext cx="3504992" cy="1487584"/>
            </a:xfrm>
            <a:prstGeom prst="rect">
              <a:avLst/>
            </a:prstGeom>
          </p:spPr>
        </p:pic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87FB449D-C212-33C6-8962-BE2ACBFCEA0B}"/>
                </a:ext>
              </a:extLst>
            </p:cNvPr>
            <p:cNvGrpSpPr/>
            <p:nvPr/>
          </p:nvGrpSpPr>
          <p:grpSpPr>
            <a:xfrm>
              <a:off x="1624110" y="4622662"/>
              <a:ext cx="6234429" cy="1955844"/>
              <a:chOff x="1624110" y="4622662"/>
              <a:chExt cx="6234429" cy="1955844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2C6D943-49DF-E36D-B1F3-335CE83832C1}"/>
                  </a:ext>
                </a:extLst>
              </p:cNvPr>
              <p:cNvSpPr txBox="1"/>
              <p:nvPr/>
            </p:nvSpPr>
            <p:spPr>
              <a:xfrm>
                <a:off x="1624110" y="4622662"/>
                <a:ext cx="623442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l-SI" dirty="0"/>
                  <a:t>Načrtovalci infrastrukture – vektorski podatki v QGIS-u</a:t>
                </a:r>
              </a:p>
            </p:txBody>
          </p:sp>
          <p:pic>
            <p:nvPicPr>
              <p:cNvPr id="20" name="Picture 19" descr="A green and orange logo&#10;&#10;Description automatically generated">
                <a:extLst>
                  <a:ext uri="{FF2B5EF4-FFF2-40B4-BE49-F238E27FC236}">
                    <a16:creationId xmlns:a16="http://schemas.microsoft.com/office/drawing/2014/main" id="{A5FD3249-7129-B925-1C54-A9DFB22E42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41742" y="5048078"/>
                <a:ext cx="590691" cy="590691"/>
              </a:xfrm>
              <a:prstGeom prst="rect">
                <a:avLst/>
              </a:prstGeom>
            </p:spPr>
          </p:pic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F6097C09-15BB-5B5E-F848-CA93EBC57C99}"/>
                  </a:ext>
                </a:extLst>
              </p:cNvPr>
              <p:cNvSpPr/>
              <p:nvPr/>
            </p:nvSpPr>
            <p:spPr>
              <a:xfrm>
                <a:off x="1650614" y="4622662"/>
                <a:ext cx="5262574" cy="1955844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/>
              </a:p>
            </p:txBody>
          </p:sp>
        </p:grp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C4EC238-3402-08DC-BD2E-D92CA82EC638}"/>
              </a:ext>
            </a:extLst>
          </p:cNvPr>
          <p:cNvGrpSpPr/>
          <p:nvPr/>
        </p:nvGrpSpPr>
        <p:grpSpPr>
          <a:xfrm>
            <a:off x="6876767" y="1154204"/>
            <a:ext cx="5262574" cy="1955844"/>
            <a:chOff x="6313193" y="1064129"/>
            <a:chExt cx="5262574" cy="1955844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DA292545-1F98-C580-9F20-A8BAC38F9A75}"/>
                </a:ext>
              </a:extLst>
            </p:cNvPr>
            <p:cNvGrpSpPr/>
            <p:nvPr/>
          </p:nvGrpSpPr>
          <p:grpSpPr>
            <a:xfrm>
              <a:off x="6313193" y="1064129"/>
              <a:ext cx="5262574" cy="1955844"/>
              <a:chOff x="1650614" y="4622662"/>
              <a:chExt cx="5262574" cy="1955844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196E2BC-EA53-7E52-7353-DE9255FF3267}"/>
                  </a:ext>
                </a:extLst>
              </p:cNvPr>
              <p:cNvSpPr txBox="1"/>
              <p:nvPr/>
            </p:nvSpPr>
            <p:spPr>
              <a:xfrm>
                <a:off x="3467030" y="4806187"/>
                <a:ext cx="321546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l-SI" dirty="0"/>
                  <a:t>UIRS – reklasifikacija osnovnih podatkov in izvoz v Geopackage</a:t>
                </a:r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7AF4903C-21CF-45AD-FD13-A8FD7CEE977F}"/>
                  </a:ext>
                </a:extLst>
              </p:cNvPr>
              <p:cNvSpPr/>
              <p:nvPr/>
            </p:nvSpPr>
            <p:spPr>
              <a:xfrm>
                <a:off x="1650614" y="4622662"/>
                <a:ext cx="5262574" cy="1955844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/>
              </a:p>
            </p:txBody>
          </p: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DD5A85D-C164-EC99-FD0D-D3A2E25B642C}"/>
                </a:ext>
              </a:extLst>
            </p:cNvPr>
            <p:cNvSpPr txBox="1"/>
            <p:nvPr/>
          </p:nvSpPr>
          <p:spPr>
            <a:xfrm>
              <a:off x="6380922" y="2107878"/>
              <a:ext cx="4651513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1400" dirty="0"/>
                <a:t>Dnevno se prenese podatke iz strani Geofabrik -&gt; uvoz v PostgreSQL bazo -&gt; reklasifikacija za potrebe kolesarjenja-&gt; izvoz v Geopackage</a:t>
              </a:r>
            </a:p>
          </p:txBody>
        </p:sp>
        <p:pic>
          <p:nvPicPr>
            <p:cNvPr id="35" name="Picture 34" descr="A close-up of a logo&#10;&#10;Description automatically generated">
              <a:extLst>
                <a:ext uri="{FF2B5EF4-FFF2-40B4-BE49-F238E27FC236}">
                  <a16:creationId xmlns:a16="http://schemas.microsoft.com/office/drawing/2014/main" id="{BEBD35CC-1D91-57DB-0526-1332857C690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56262" y="1192316"/>
              <a:ext cx="1530278" cy="668568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DFC82A4-53D8-F97A-9255-51355BE814CA}"/>
              </a:ext>
            </a:extLst>
          </p:cNvPr>
          <p:cNvGrpSpPr/>
          <p:nvPr/>
        </p:nvGrpSpPr>
        <p:grpSpPr>
          <a:xfrm>
            <a:off x="833426" y="1154204"/>
            <a:ext cx="5262574" cy="1955844"/>
            <a:chOff x="1004528" y="1043222"/>
            <a:chExt cx="5262574" cy="1955844"/>
          </a:xfrm>
        </p:grpSpPr>
        <p:pic>
          <p:nvPicPr>
            <p:cNvPr id="5" name="Picture 4" descr="A magnifying glass on a map&#10;&#10;Description automatically generated">
              <a:extLst>
                <a:ext uri="{FF2B5EF4-FFF2-40B4-BE49-F238E27FC236}">
                  <a16:creationId xmlns:a16="http://schemas.microsoft.com/office/drawing/2014/main" id="{4C338734-7CEC-521C-00B2-30BB5C375BE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71131" y="1315134"/>
              <a:ext cx="1157701" cy="1157701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C0C33FA-1B0F-4223-DB01-1DD94B99FD3E}"/>
                </a:ext>
              </a:extLst>
            </p:cNvPr>
            <p:cNvSpPr txBox="1"/>
            <p:nvPr/>
          </p:nvSpPr>
          <p:spPr>
            <a:xfrm>
              <a:off x="1048972" y="1292957"/>
              <a:ext cx="31010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dirty="0"/>
                <a:t>Podatkovna baza – vnos podatkov v OSM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8463825D-15C2-AC8B-1BDB-A7E2D9857F6F}"/>
                </a:ext>
              </a:extLst>
            </p:cNvPr>
            <p:cNvSpPr/>
            <p:nvPr/>
          </p:nvSpPr>
          <p:spPr>
            <a:xfrm>
              <a:off x="1004528" y="1043222"/>
              <a:ext cx="5262574" cy="195584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</p:grp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464F9AC3-F5B0-7087-0295-46CE8D7D20E9}"/>
              </a:ext>
            </a:extLst>
          </p:cNvPr>
          <p:cNvCxnSpPr>
            <a:cxnSpLocks/>
          </p:cNvCxnSpPr>
          <p:nvPr/>
        </p:nvCxnSpPr>
        <p:spPr>
          <a:xfrm>
            <a:off x="3372084" y="3204559"/>
            <a:ext cx="0" cy="629212"/>
          </a:xfrm>
          <a:prstGeom prst="straightConnector1">
            <a:avLst/>
          </a:prstGeom>
          <a:ln w="76200">
            <a:solidFill>
              <a:srgbClr val="C9DC8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D7F4D21B-2FA4-8E8D-E39D-39C42055B383}"/>
              </a:ext>
            </a:extLst>
          </p:cNvPr>
          <p:cNvCxnSpPr>
            <a:cxnSpLocks/>
          </p:cNvCxnSpPr>
          <p:nvPr/>
        </p:nvCxnSpPr>
        <p:spPr>
          <a:xfrm rot="16200000">
            <a:off x="6474481" y="1848848"/>
            <a:ext cx="0" cy="629212"/>
          </a:xfrm>
          <a:prstGeom prst="straightConnector1">
            <a:avLst/>
          </a:prstGeom>
          <a:ln w="76200">
            <a:solidFill>
              <a:srgbClr val="C9DC8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26E0B950-C31A-3768-BE5C-19A4353CAC25}"/>
              </a:ext>
            </a:extLst>
          </p:cNvPr>
          <p:cNvCxnSpPr>
            <a:cxnSpLocks/>
          </p:cNvCxnSpPr>
          <p:nvPr/>
        </p:nvCxnSpPr>
        <p:spPr>
          <a:xfrm>
            <a:off x="9580727" y="3218110"/>
            <a:ext cx="0" cy="629212"/>
          </a:xfrm>
          <a:prstGeom prst="straightConnector1">
            <a:avLst/>
          </a:prstGeom>
          <a:ln w="76200">
            <a:solidFill>
              <a:srgbClr val="C9DC8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1B86989D-7D24-21E1-1B76-401965A0980A}"/>
              </a:ext>
            </a:extLst>
          </p:cNvPr>
          <p:cNvSpPr/>
          <p:nvPr/>
        </p:nvSpPr>
        <p:spPr>
          <a:xfrm>
            <a:off x="833426" y="6083540"/>
            <a:ext cx="5262574" cy="50205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F9E4A8E-5799-8E9C-F76C-5A5277F2D370}"/>
              </a:ext>
            </a:extLst>
          </p:cNvPr>
          <p:cNvSpPr txBox="1"/>
          <p:nvPr/>
        </p:nvSpPr>
        <p:spPr>
          <a:xfrm>
            <a:off x="869272" y="6172361"/>
            <a:ext cx="50056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Odkrite napake v podatkih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6325F055-1B79-9C2B-F141-53130E4713D0}"/>
              </a:ext>
            </a:extLst>
          </p:cNvPr>
          <p:cNvSpPr/>
          <p:nvPr/>
        </p:nvSpPr>
        <p:spPr>
          <a:xfrm>
            <a:off x="6875225" y="6083540"/>
            <a:ext cx="5262574" cy="50205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75AA1DB-C52A-79CC-81B2-70E8FA1FCA01}"/>
              </a:ext>
            </a:extLst>
          </p:cNvPr>
          <p:cNvSpPr txBox="1"/>
          <p:nvPr/>
        </p:nvSpPr>
        <p:spPr>
          <a:xfrm>
            <a:off x="6911071" y="6172361"/>
            <a:ext cx="50056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Odkrite napake v podatkih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C8B01F0-89A2-D651-C756-51D77F0B40E9}"/>
              </a:ext>
            </a:extLst>
          </p:cNvPr>
          <p:cNvSpPr txBox="1"/>
          <p:nvPr/>
        </p:nvSpPr>
        <p:spPr>
          <a:xfrm>
            <a:off x="10523285" y="4982571"/>
            <a:ext cx="150968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dirty="0"/>
              <a:t>Izdelava lastnih kart iz vektorskih podatkov.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10C2867F-D109-F62B-5A09-7A21C711ABE7}"/>
              </a:ext>
            </a:extLst>
          </p:cNvPr>
          <p:cNvGrpSpPr/>
          <p:nvPr/>
        </p:nvGrpSpPr>
        <p:grpSpPr>
          <a:xfrm>
            <a:off x="6159875" y="2659856"/>
            <a:ext cx="655742" cy="3675097"/>
            <a:chOff x="6159875" y="1678781"/>
            <a:chExt cx="655742" cy="3675097"/>
          </a:xfrm>
        </p:grpSpPr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CEC24259-36DE-4BBB-62B2-9CF57FF87D0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486764" y="1678781"/>
              <a:ext cx="13427" cy="3675097"/>
            </a:xfrm>
            <a:prstGeom prst="straightConnector1">
              <a:avLst/>
            </a:prstGeom>
            <a:ln w="57150">
              <a:solidFill>
                <a:srgbClr val="C9DC8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id="{E4102DAF-9AEA-44E7-44D9-FD61D6DE457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59875" y="1709530"/>
              <a:ext cx="326889" cy="0"/>
            </a:xfrm>
            <a:prstGeom prst="straightConnector1">
              <a:avLst/>
            </a:prstGeom>
            <a:ln w="57150">
              <a:solidFill>
                <a:srgbClr val="C9DC8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513CEBB4-4BF3-5F04-2423-E2BD3F120D6D}"/>
                </a:ext>
              </a:extLst>
            </p:cNvPr>
            <p:cNvCxnSpPr>
              <a:cxnSpLocks/>
            </p:cNvCxnSpPr>
            <p:nvPr/>
          </p:nvCxnSpPr>
          <p:spPr>
            <a:xfrm>
              <a:off x="6159875" y="5353490"/>
              <a:ext cx="655742" cy="1"/>
            </a:xfrm>
            <a:prstGeom prst="line">
              <a:avLst/>
            </a:prstGeom>
            <a:ln w="57150">
              <a:solidFill>
                <a:srgbClr val="C9DC8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198F5A9B-B01D-CBEB-4DE4-FBBB5F01E61C}"/>
              </a:ext>
            </a:extLst>
          </p:cNvPr>
          <p:cNvSpPr txBox="1"/>
          <p:nvPr/>
        </p:nvSpPr>
        <p:spPr>
          <a:xfrm>
            <a:off x="3397175" y="3250535"/>
            <a:ext cx="273030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dirty="0"/>
              <a:t>Prenos podatkov in posodabljanje produktov - časovni zamik od nekaj dni do enega meseca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D9FFAAA0-CB3C-A866-7A20-15625935070D}"/>
              </a:ext>
            </a:extLst>
          </p:cNvPr>
          <p:cNvSpPr txBox="1"/>
          <p:nvPr/>
        </p:nvSpPr>
        <p:spPr>
          <a:xfrm>
            <a:off x="9668042" y="3183762"/>
            <a:ext cx="245633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dirty="0"/>
              <a:t>Prenos </a:t>
            </a:r>
            <a:r>
              <a:rPr lang="sl-SI" sz="1100" dirty="0" err="1"/>
              <a:t>geopackage</a:t>
            </a:r>
            <a:r>
              <a:rPr lang="sl-SI" sz="1100" dirty="0"/>
              <a:t> datoteke s podatki – zjutraj so vidni podatki od prejšnjega dneva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9069A4FC-3CF0-94A0-E86A-84D221B6E9B1}"/>
              </a:ext>
            </a:extLst>
          </p:cNvPr>
          <p:cNvSpPr txBox="1"/>
          <p:nvPr/>
        </p:nvSpPr>
        <p:spPr>
          <a:xfrm>
            <a:off x="6461674" y="3333393"/>
            <a:ext cx="353943" cy="2489481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sl-SI" sz="1100" dirty="0"/>
              <a:t>Vnos popravkov direktno v OSM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D5EA8B5-F1E8-5318-8DE3-4CE115758D19}"/>
              </a:ext>
            </a:extLst>
          </p:cNvPr>
          <p:cNvSpPr txBox="1">
            <a:spLocks/>
          </p:cNvSpPr>
          <p:nvPr/>
        </p:nvSpPr>
        <p:spPr>
          <a:xfrm>
            <a:off x="579875" y="195762"/>
            <a:ext cx="11160000" cy="611828"/>
          </a:xfrm>
          <a:prstGeom prst="rect">
            <a:avLst/>
          </a:prstGeom>
        </p:spPr>
        <p:txBody>
          <a:bodyPr/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4400" b="1" i="0" u="none" strike="noStrike" kern="1200" cap="none" spc="0" baseline="0" dirty="0">
                <a:solidFill>
                  <a:srgbClr val="ED7D31"/>
                </a:solidFill>
                <a:uFillTx/>
                <a:latin typeface="Calibri"/>
                <a:ea typeface="+mn-ea"/>
                <a:cs typeface="Calibri" panose="020F0502020204030204" pitchFamily="34" charset="0"/>
              </a:defRPr>
            </a:lvl1pPr>
          </a:lstStyle>
          <a:p>
            <a:r>
              <a:rPr lang="sl-SI"/>
              <a:t>Podatki OpenStreetMap - kolesarjenje</a:t>
            </a:r>
          </a:p>
        </p:txBody>
      </p:sp>
    </p:spTree>
    <p:extLst>
      <p:ext uri="{BB962C8B-B14F-4D97-AF65-F5344CB8AC3E}">
        <p14:creationId xmlns:p14="http://schemas.microsoft.com/office/powerpoint/2010/main" val="30543495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88E03-4337-2596-97C1-3CC5DB4CB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UIRS predloga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1DF29B-31A7-5F4B-A420-D4449CA9B2B2}"/>
              </a:ext>
            </a:extLst>
          </p:cNvPr>
          <p:cNvSpPr txBox="1"/>
          <p:nvPr/>
        </p:nvSpPr>
        <p:spPr>
          <a:xfrm>
            <a:off x="838200" y="1506022"/>
            <a:ext cx="9444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Predloga in podatki so na voljo na povezavi: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F6AA79-2F2E-55CE-019F-E391C6229122}"/>
              </a:ext>
            </a:extLst>
          </p:cNvPr>
          <p:cNvSpPr txBox="1"/>
          <p:nvPr/>
        </p:nvSpPr>
        <p:spPr>
          <a:xfrm>
            <a:off x="950495" y="2983832"/>
            <a:ext cx="1040330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sl-SI" dirty="0"/>
              <a:t>Prenesite datoteko kolesarjenje_osm_qgis_predloga.zip – podatki za 11. 4. 2024</a:t>
            </a:r>
          </a:p>
          <a:p>
            <a:pPr marL="342900" indent="-342900">
              <a:buAutoNum type="arabicPeriod"/>
            </a:pPr>
            <a:r>
              <a:rPr lang="sl-SI" dirty="0"/>
              <a:t>Ekstrahirajte v poljubno mapo</a:t>
            </a:r>
          </a:p>
          <a:p>
            <a:pPr marL="342900" indent="-342900">
              <a:buAutoNum type="arabicPeriod"/>
            </a:pPr>
            <a:endParaRPr lang="sl-SI" dirty="0"/>
          </a:p>
          <a:p>
            <a:r>
              <a:rPr lang="sl-SI" dirty="0"/>
              <a:t>Osveževanje podatkov</a:t>
            </a:r>
          </a:p>
          <a:p>
            <a:pPr marL="342900" indent="-342900">
              <a:buAutoNum type="arabicPeriod"/>
            </a:pPr>
            <a:r>
              <a:rPr lang="sl-SI" dirty="0"/>
              <a:t>Iz mape „dnevni osveženi podatki“ prenesite datoteko „ slovenia-latest-cycling-YYYY-MM-DD.zip – izberite poljuben datum – na voljo bo do 9 dnevnih različic.</a:t>
            </a:r>
          </a:p>
          <a:p>
            <a:pPr marL="342900" indent="-342900">
              <a:buAutoNum type="arabicPeriod"/>
            </a:pPr>
            <a:r>
              <a:rPr lang="sl-SI" dirty="0"/>
              <a:t>Ekstrahirajte slovenia-latest-cycling-YYYY-MM-DD.zip, ter prekopirajte datoteko </a:t>
            </a:r>
            <a:r>
              <a:rPr lang="sl-SI" dirty="0" err="1"/>
              <a:t>slovenia-latest-cycling.gpkg</a:t>
            </a:r>
            <a:r>
              <a:rPr lang="sl-SI" dirty="0"/>
              <a:t> v mapo „\</a:t>
            </a:r>
            <a:r>
              <a:rPr lang="sl-SI" dirty="0" err="1"/>
              <a:t>kolesarjenje_osm_qgis_predloga</a:t>
            </a:r>
            <a:r>
              <a:rPr lang="sl-SI" dirty="0"/>
              <a:t>\data“ – zamenjajte obstoječo datoteko</a:t>
            </a:r>
          </a:p>
          <a:p>
            <a:pPr marL="342900" indent="-342900">
              <a:buAutoNum type="arabicPeriod"/>
            </a:pPr>
            <a:endParaRPr lang="sl-SI" dirty="0"/>
          </a:p>
          <a:p>
            <a:pPr marL="342900" indent="-342900">
              <a:buAutoNum type="arabicPeriod"/>
            </a:pPr>
            <a:endParaRPr lang="sl-SI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240197F-E825-8D8B-0065-4548FA20727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2088376"/>
            <a:ext cx="11061700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/>
              </a:rPr>
              <a:t>OSM_kolesarjenje_UIRS</a:t>
            </a:r>
            <a:endParaRPr kumimoji="0" lang="sl-SI" altLang="sl-SI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l-SI" sz="1200" dirty="0">
                <a:hlinkClick r:id="rId2"/>
              </a:rPr>
              <a:t>https://uirs-my.sharepoint.com/:f:/g/personal/simonk_uirs_si/EgFRY_A817NDtp-DwOJzmrABR13Trdat7Jy8aZ2f8wUGlg</a:t>
            </a:r>
            <a:endParaRPr kumimoji="0" lang="sl-SI" altLang="sl-SI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Picture 2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07BCEF92-008D-78C5-A003-881777C280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8456" y="146423"/>
            <a:ext cx="3282577" cy="32825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0369252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B1515-9765-F617-E67F-4859831B6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err="1"/>
              <a:t>OpenStreetMap</a:t>
            </a:r>
            <a:r>
              <a:rPr lang="sl-SI" dirty="0"/>
              <a:t> - kolesarjenje - predloga </a:t>
            </a:r>
            <a:r>
              <a:rPr lang="sl-SI" dirty="0" err="1"/>
              <a:t>UIRS.qgz</a:t>
            </a:r>
            <a:r>
              <a:rPr lang="sl-SI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50D57E-5A2F-46C2-05B7-A68E4887F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211529" cy="4351338"/>
          </a:xfrm>
        </p:spPr>
        <p:txBody>
          <a:bodyPr/>
          <a:lstStyle/>
          <a:p>
            <a:r>
              <a:rPr lang="sl-SI" dirty="0"/>
              <a:t>V dokumentu je že nekaj pred nastavljenih tem</a:t>
            </a:r>
          </a:p>
          <a:p>
            <a:r>
              <a:rPr lang="sl-SI" dirty="0"/>
              <a:t>Pripravljene so tudi statistike na prostorske enote – občine in regije</a:t>
            </a:r>
          </a:p>
          <a:p>
            <a:endParaRPr lang="sl-SI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2E645D3-CCE3-F878-FFF1-6D2CB4DEF6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4898" y="1825625"/>
            <a:ext cx="4417613" cy="49720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0A12F5B-EC5F-5D1E-B085-1FB5366F65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3517" y="3844925"/>
            <a:ext cx="4307794" cy="199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045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C5E133-84DB-0D89-F2DC-5A8B77D34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Kaj vse so prostorski podatki?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0FCE5A9-E503-BE31-1CEE-B2891C37D5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Ali je fotografija prostorski podatek?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60C03FE-72AD-BBCF-3DD0-04F2AED90C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942" y="2628054"/>
            <a:ext cx="2433786" cy="305816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030BB79-9849-3ADA-49A0-9003DBCF92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4909" y="2628054"/>
            <a:ext cx="2838450" cy="7905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DE268E9-2246-9C96-1388-3EE3D68B67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4877" y="2392679"/>
            <a:ext cx="3743325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831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F509B-77FE-423B-6D04-AF7275CE5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Terensko delo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54767F-4BA9-1470-04F9-8C147C7B3F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>
                <a:hlinkClick r:id="rId4"/>
              </a:rPr>
              <a:t>https://qfield.org/</a:t>
            </a:r>
            <a:endParaRPr lang="sl-SI" dirty="0"/>
          </a:p>
          <a:p>
            <a:r>
              <a:rPr lang="sl-SI" dirty="0">
                <a:hlinkClick r:id="rId5"/>
              </a:rPr>
              <a:t>https://merginmaps.com/</a:t>
            </a:r>
            <a:endParaRPr lang="sl-SI" dirty="0"/>
          </a:p>
          <a:p>
            <a:endParaRPr lang="sl-SI" dirty="0"/>
          </a:p>
        </p:txBody>
      </p:sp>
      <p:pic>
        <p:nvPicPr>
          <p:cNvPr id="4" name="posnetek_QField">
            <a:hlinkClick r:id="" action="ppaction://media"/>
            <a:extLst>
              <a:ext uri="{FF2B5EF4-FFF2-40B4-BE49-F238E27FC236}">
                <a16:creationId xmlns:a16="http://schemas.microsoft.com/office/drawing/2014/main" id="{3EE2454E-7D9C-634B-ECD7-4903E16A378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54327" y="282785"/>
            <a:ext cx="2842260" cy="6316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295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9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D32791-4B8D-C356-2C25-6FE091658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Nasveti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4F188B-5946-28B2-8D38-BA7A2E4404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Shranjujte v </a:t>
            </a:r>
            <a:r>
              <a:rPr lang="sl-SI" dirty="0" err="1"/>
              <a:t>geopackage</a:t>
            </a:r>
            <a:endParaRPr lang="sl-SI" dirty="0"/>
          </a:p>
          <a:p>
            <a:r>
              <a:rPr lang="sl-SI" dirty="0"/>
              <a:t>Poleg podatkov pripravite tudi stile in jih shranite poleg podatkov</a:t>
            </a:r>
          </a:p>
          <a:p>
            <a:r>
              <a:rPr lang="sl-SI" dirty="0"/>
              <a:t>Preverite koordinatne sisteme – po potrebi pretvorite!</a:t>
            </a:r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81756259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Uporabne povezave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/>
              <a:t>GIS orodje: QGIS:</a:t>
            </a:r>
          </a:p>
          <a:p>
            <a:pPr lvl="1"/>
            <a:r>
              <a:rPr lang="sl-SI" dirty="0"/>
              <a:t>Prenos orodja: </a:t>
            </a:r>
            <a:r>
              <a:rPr lang="sl-SI" dirty="0">
                <a:hlinkClick r:id="rId2"/>
              </a:rPr>
              <a:t>https://qgis.org/</a:t>
            </a:r>
            <a:endParaRPr lang="sl-SI" dirty="0"/>
          </a:p>
          <a:p>
            <a:pPr lvl="1"/>
            <a:r>
              <a:rPr lang="sl-SI" dirty="0"/>
              <a:t>Uporabniški priročnik: </a:t>
            </a:r>
            <a:r>
              <a:rPr lang="sl-SI" dirty="0">
                <a:hlinkClick r:id="rId3"/>
              </a:rPr>
              <a:t>https://docs.qgis.org/3.34/en/docs/user_manual/index.html</a:t>
            </a:r>
            <a:endParaRPr lang="sl-SI" dirty="0"/>
          </a:p>
          <a:p>
            <a:pPr lvl="1"/>
            <a:r>
              <a:rPr lang="sl-SI" dirty="0"/>
              <a:t>Tečaji: </a:t>
            </a:r>
            <a:r>
              <a:rPr lang="sl-SI" dirty="0">
                <a:hlinkClick r:id="rId4"/>
              </a:rPr>
              <a:t>https://docs.qgis.org/3.34/en/docs/training_manual/index.html</a:t>
            </a:r>
            <a:endParaRPr lang="sl-SI" dirty="0"/>
          </a:p>
          <a:p>
            <a:r>
              <a:rPr lang="sl-SI" dirty="0"/>
              <a:t>Video tečaji:</a:t>
            </a:r>
          </a:p>
          <a:p>
            <a:pPr lvl="1"/>
            <a:r>
              <a:rPr lang="sl-SI" dirty="0">
                <a:hlinkClick r:id="rId5"/>
              </a:rPr>
              <a:t>https://www.youtube.com/@qgishome</a:t>
            </a:r>
          </a:p>
          <a:p>
            <a:pPr lvl="1"/>
            <a:r>
              <a:rPr lang="sl-SI" dirty="0">
                <a:hlinkClick r:id="rId5"/>
              </a:rPr>
              <a:t>https://www.youtube.com/@HansvanderKwast</a:t>
            </a:r>
          </a:p>
          <a:p>
            <a:pPr lvl="1"/>
            <a:r>
              <a:rPr lang="sl-SI" dirty="0">
                <a:hlinkClick r:id="rId5"/>
              </a:rPr>
              <a:t>https://www.youtube.com/@KartozaGeo</a:t>
            </a:r>
          </a:p>
          <a:p>
            <a:pPr lvl="1"/>
            <a:r>
              <a:rPr lang="sl-SI" dirty="0">
                <a:hlinkClick r:id="rId5"/>
              </a:rPr>
              <a:t>https://www.youtube.com/@KlasKarlsson</a:t>
            </a:r>
            <a:endParaRPr lang="sl-SI" dirty="0"/>
          </a:p>
          <a:p>
            <a:pPr lvl="1"/>
            <a:r>
              <a:rPr lang="sl-SI" dirty="0">
                <a:hlinkClick r:id="rId6"/>
              </a:rPr>
              <a:t>https://www.youtube.com/@MattForrest</a:t>
            </a:r>
            <a:endParaRPr lang="sl-SI" dirty="0"/>
          </a:p>
          <a:p>
            <a:pPr lvl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761635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819AC-BEEE-A5F3-0EDD-58D91F803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Uporabne povezave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A8C71B-EAF7-45AE-1B07-C7DCBA9098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b="1" dirty="0"/>
              <a:t>Open </a:t>
            </a:r>
            <a:r>
              <a:rPr lang="sl-SI" b="1" dirty="0" err="1"/>
              <a:t>Source</a:t>
            </a:r>
            <a:r>
              <a:rPr lang="sl-SI" b="1" dirty="0"/>
              <a:t> </a:t>
            </a:r>
            <a:r>
              <a:rPr lang="sl-SI" b="1" dirty="0" err="1"/>
              <a:t>Geospatial</a:t>
            </a:r>
            <a:r>
              <a:rPr lang="sl-SI" b="1" dirty="0"/>
              <a:t> Slovenija</a:t>
            </a:r>
          </a:p>
          <a:p>
            <a:pPr lvl="1"/>
            <a:r>
              <a:rPr lang="sl-SI" dirty="0"/>
              <a:t>2024: </a:t>
            </a:r>
            <a:r>
              <a:rPr lang="sl-SI" dirty="0">
                <a:hlinkClick r:id="rId2"/>
              </a:rPr>
              <a:t>https://www.youtube.com/watch?v=2N41a9O6Fog</a:t>
            </a:r>
            <a:endParaRPr lang="sl-SI" dirty="0"/>
          </a:p>
          <a:p>
            <a:pPr lvl="1"/>
            <a:r>
              <a:rPr lang="sl-SI" dirty="0"/>
              <a:t>2023: </a:t>
            </a:r>
            <a:r>
              <a:rPr lang="sl-SI" dirty="0">
                <a:hlinkClick r:id="rId3"/>
              </a:rPr>
              <a:t>https://www.youtube.com/watch?v=h4cmV4GT-60</a:t>
            </a:r>
            <a:endParaRPr lang="sl-SI" dirty="0"/>
          </a:p>
          <a:p>
            <a:r>
              <a:rPr lang="sl-SI" dirty="0" err="1"/>
              <a:t>LifeNarcIS</a:t>
            </a:r>
            <a:r>
              <a:rPr lang="sl-SI" dirty="0"/>
              <a:t> – vtičnik in izobraževanja</a:t>
            </a:r>
          </a:p>
          <a:p>
            <a:pPr lvl="1"/>
            <a:r>
              <a:rPr lang="sl-SI" dirty="0">
                <a:hlinkClick r:id="rId4"/>
              </a:rPr>
              <a:t>https://narcis.gov.si/ords/r/narcis/narcis/novicka?p2030_novicka=1096</a:t>
            </a:r>
            <a:endParaRPr lang="sl-SI" dirty="0"/>
          </a:p>
          <a:p>
            <a:pPr lvl="1"/>
            <a:endParaRPr lang="sl-SI" dirty="0"/>
          </a:p>
          <a:p>
            <a:pPr lvl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78639508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2A74BEE-B816-F4B3-5511-F8CB48D023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l-SI" dirty="0"/>
              <a:t>Simon Koblar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C208D7-EA75-F065-E98B-631C1BBBBB3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l-SI" dirty="0"/>
              <a:t>Hvala za pozornost</a:t>
            </a:r>
          </a:p>
        </p:txBody>
      </p:sp>
    </p:spTree>
    <p:extLst>
      <p:ext uri="{BB962C8B-B14F-4D97-AF65-F5344CB8AC3E}">
        <p14:creationId xmlns:p14="http://schemas.microsoft.com/office/powerpoint/2010/main" val="2206767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C9A38BD-D8FF-1021-69D8-0EF32E6CE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A0062D-1CAC-A8C3-E26D-3B5F6DD9B4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942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8E832-5249-6E5D-BE69-6094535FB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Predstavitev orodja QGIS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255BEC-EAB0-112B-56DA-61429C968A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60656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EF8E7C6-8C06-780C-CC4F-861BAB8BC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QGIS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48038B1-F4CF-280A-4D0F-F4277A9FCB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GIS – geografski informacijski sistem</a:t>
            </a:r>
          </a:p>
          <a:p>
            <a:r>
              <a:rPr lang="sl-SI" dirty="0"/>
              <a:t>Prosto programje - GNU GPLv2+</a:t>
            </a:r>
          </a:p>
          <a:p>
            <a:r>
              <a:rPr lang="sl-SI" dirty="0"/>
              <a:t>Zelo napreden program tudi za zahtevne raziskave in delovne procese</a:t>
            </a:r>
          </a:p>
          <a:p>
            <a:r>
              <a:rPr lang="sl-SI" dirty="0"/>
              <a:t>Windows, Mac, Linux</a:t>
            </a:r>
          </a:p>
          <a:p>
            <a:r>
              <a:rPr lang="sl-SI" dirty="0"/>
              <a:t>Program na voljo tu: </a:t>
            </a:r>
            <a:r>
              <a:rPr lang="sl-SI" dirty="0">
                <a:hlinkClick r:id="rId2"/>
              </a:rPr>
              <a:t>https://qgis.org/</a:t>
            </a:r>
            <a:endParaRPr lang="sl-SI" dirty="0"/>
          </a:p>
          <a:p>
            <a:endParaRPr lang="sl-SI" dirty="0"/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986073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BD5B94-7329-85E6-2F01-4DB3CA19B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F81A9C-6DEB-AAE9-41EA-D1F0FC8991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F1B5F1-A8C2-EA34-BD82-B31EE21972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588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8178E-3BBD-4FA8-485F-141D518F0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Nastavitev koordinatnega sistema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458C81D-309D-2463-2CCD-CECF730AC6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04782" y="1825625"/>
            <a:ext cx="7226960" cy="477361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B24C7AB-AC23-6632-E795-DB0BFC89B4EC}"/>
              </a:ext>
            </a:extLst>
          </p:cNvPr>
          <p:cNvSpPr txBox="1"/>
          <p:nvPr/>
        </p:nvSpPr>
        <p:spPr>
          <a:xfrm>
            <a:off x="488950" y="2012950"/>
            <a:ext cx="1466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err="1"/>
              <a:t>Settings</a:t>
            </a:r>
            <a:r>
              <a:rPr lang="sl-SI" dirty="0"/>
              <a:t> -&gt; </a:t>
            </a:r>
            <a:r>
              <a:rPr lang="sl-SI" dirty="0" err="1"/>
              <a:t>Options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0364049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</TotalTime>
  <Words>930</Words>
  <Application>Microsoft Office PowerPoint</Application>
  <PresentationFormat>Širokozaslonsko</PresentationFormat>
  <Paragraphs>123</Paragraphs>
  <Slides>44</Slides>
  <Notes>0</Notes>
  <HiddenSlides>0</HiddenSlides>
  <MMClips>1</MMClips>
  <ScaleCrop>false</ScaleCrop>
  <HeadingPairs>
    <vt:vector size="6" baseType="variant">
      <vt:variant>
        <vt:lpstr>Uporabljene pisave</vt:lpstr>
      </vt:variant>
      <vt:variant>
        <vt:i4>2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44</vt:i4>
      </vt:variant>
    </vt:vector>
  </HeadingPairs>
  <TitlesOfParts>
    <vt:vector size="47" baseType="lpstr">
      <vt:lpstr>Arial</vt:lpstr>
      <vt:lpstr>Calibri</vt:lpstr>
      <vt:lpstr>Officeova tema</vt:lpstr>
      <vt:lpstr>GIS orodja</vt:lpstr>
      <vt:lpstr>Vsebina predavanja</vt:lpstr>
      <vt:lpstr>Prostorski podatki</vt:lpstr>
      <vt:lpstr>Kaj vse so prostorski podatki?</vt:lpstr>
      <vt:lpstr>PowerPointova predstavitev</vt:lpstr>
      <vt:lpstr>Predstavitev orodja QGIS</vt:lpstr>
      <vt:lpstr>QGIS</vt:lpstr>
      <vt:lpstr>PowerPointova predstavitev</vt:lpstr>
      <vt:lpstr>Nastavitev koordinatnega sistema</vt:lpstr>
      <vt:lpstr>Koordinatni sistem</vt:lpstr>
      <vt:lpstr>Vtičniki</vt:lpstr>
      <vt:lpstr>Vtičniki</vt:lpstr>
      <vt:lpstr>PowerPointova predstavitev</vt:lpstr>
      <vt:lpstr>Kartografske podlage</vt:lpstr>
      <vt:lpstr>Orodja</vt:lpstr>
      <vt:lpstr>Dodajanje podatkov</vt:lpstr>
      <vt:lpstr>Dodajanje spletnih servisov</vt:lpstr>
      <vt:lpstr>PowerPointova predstavitev</vt:lpstr>
      <vt:lpstr>Dodajanje spletnih servisov</vt:lpstr>
      <vt:lpstr>Viri prostorskih podatkov</vt:lpstr>
      <vt:lpstr>SURS - stage</vt:lpstr>
      <vt:lpstr>PowerPointova predstavitev</vt:lpstr>
      <vt:lpstr>Slabost STAGE portala</vt:lpstr>
      <vt:lpstr>Izračun novih vrednosti</vt:lpstr>
      <vt:lpstr>SURS - SiStat</vt:lpstr>
      <vt:lpstr>Združevanje slojev</vt:lpstr>
      <vt:lpstr>Ustvarjanje novih slojev</vt:lpstr>
      <vt:lpstr>Urejanje slojev</vt:lpstr>
      <vt:lpstr>Izvažanje slojev</vt:lpstr>
      <vt:lpstr>Izvažanje slojev</vt:lpstr>
      <vt:lpstr>Izdelava točkovnega sloja iz geolociranih fotografij</vt:lpstr>
      <vt:lpstr>PowerPointova predstavitev</vt:lpstr>
      <vt:lpstr>Nastavimo obrazec za pregled podatkov</vt:lpstr>
      <vt:lpstr>Primer pripravljenih raziskovalnih podaktov</vt:lpstr>
      <vt:lpstr>PowerPointova predstavitev</vt:lpstr>
      <vt:lpstr>Klasifikacija podatkov</vt:lpstr>
      <vt:lpstr>PowerPointova predstavitev</vt:lpstr>
      <vt:lpstr>UIRS predloga</vt:lpstr>
      <vt:lpstr>OpenStreetMap - kolesarjenje - predloga UIRS.qgz </vt:lpstr>
      <vt:lpstr>Terensko delo</vt:lpstr>
      <vt:lpstr>Nasveti</vt:lpstr>
      <vt:lpstr>Uporabne povezave</vt:lpstr>
      <vt:lpstr>Uporabne povezave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Tomas Bercic</dc:creator>
  <cp:lastModifiedBy>Zala</cp:lastModifiedBy>
  <cp:revision>4</cp:revision>
  <dcterms:created xsi:type="dcterms:W3CDTF">2023-09-11T08:00:44Z</dcterms:created>
  <dcterms:modified xsi:type="dcterms:W3CDTF">2025-01-23T11:57:18Z</dcterms:modified>
</cp:coreProperties>
</file>