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7" r:id="rId6"/>
    <p:sldId id="273" r:id="rId7"/>
    <p:sldId id="275" r:id="rId8"/>
    <p:sldId id="264" r:id="rId9"/>
    <p:sldId id="272" r:id="rId10"/>
    <p:sldId id="271" r:id="rId11"/>
    <p:sldId id="277" r:id="rId12"/>
    <p:sldId id="282" r:id="rId13"/>
    <p:sldId id="283" r:id="rId14"/>
    <p:sldId id="278" r:id="rId15"/>
    <p:sldId id="265" r:id="rId16"/>
    <p:sldId id="325" r:id="rId17"/>
    <p:sldId id="279" r:id="rId18"/>
    <p:sldId id="280" r:id="rId19"/>
    <p:sldId id="281" r:id="rId20"/>
    <p:sldId id="309" r:id="rId21"/>
    <p:sldId id="313" r:id="rId22"/>
    <p:sldId id="310" r:id="rId23"/>
    <p:sldId id="311" r:id="rId24"/>
    <p:sldId id="312" r:id="rId25"/>
    <p:sldId id="314" r:id="rId26"/>
    <p:sldId id="315" r:id="rId27"/>
    <p:sldId id="318" r:id="rId28"/>
    <p:sldId id="319" r:id="rId29"/>
    <p:sldId id="316" r:id="rId30"/>
    <p:sldId id="317" r:id="rId31"/>
    <p:sldId id="269" r:id="rId32"/>
    <p:sldId id="266" r:id="rId33"/>
    <p:sldId id="270" r:id="rId34"/>
    <p:sldId id="321" r:id="rId35"/>
    <p:sldId id="322" r:id="rId36"/>
    <p:sldId id="324" r:id="rId37"/>
    <p:sldId id="295" r:id="rId38"/>
    <p:sldId id="304" r:id="rId39"/>
    <p:sldId id="306" r:id="rId40"/>
    <p:sldId id="260" r:id="rId41"/>
    <p:sldId id="323" r:id="rId42"/>
    <p:sldId id="259" r:id="rId43"/>
    <p:sldId id="320" r:id="rId44"/>
    <p:sldId id="257" r:id="rId4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58D72-8D26-4FC4-B650-079A14E46436}" v="44" dt="2024-11-17T23:01:16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543818" y="339529"/>
            <a:ext cx="9144000" cy="2054931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6600"/>
            </a:lvl1pPr>
          </a:lstStyle>
          <a:p>
            <a:pPr lvl="0"/>
            <a:r>
              <a:rPr lang="sl-SI"/>
              <a:t>Naslov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43818" y="2580909"/>
            <a:ext cx="6541137" cy="946880"/>
          </a:xfr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sl-SI" sz="2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Podnaslov predavanja</a:t>
            </a:r>
          </a:p>
        </p:txBody>
      </p:sp>
      <p:pic>
        <p:nvPicPr>
          <p:cNvPr id="7" name="Picture 6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3A16BFCE-24A2-2E5B-74D7-23ED44FB3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811" y="5432430"/>
            <a:ext cx="1249752" cy="43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529B53-E4B7-DECD-B462-0CB8E3F12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818" y="3677441"/>
            <a:ext cx="6540500" cy="814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Ciljna publika in datum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72EF10-3963-85CE-5D1B-6F762848E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4641481"/>
            <a:ext cx="11251247" cy="790944"/>
          </a:xfrm>
        </p:spPr>
        <p:txBody>
          <a:bodyPr>
            <a:normAutofit/>
          </a:bodyPr>
          <a:lstStyle>
            <a:lvl1pPr marL="0" indent="0"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Avtor, ustanova</a:t>
            </a:r>
          </a:p>
        </p:txBody>
      </p:sp>
    </p:spTree>
    <p:extLst>
      <p:ext uri="{BB962C8B-B14F-4D97-AF65-F5344CB8AC3E}">
        <p14:creationId xmlns:p14="http://schemas.microsoft.com/office/powerpoint/2010/main" val="2788314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prosoj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204ACE0E-3059-CDA9-50A5-856EF51D3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6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3E681E80-B028-61CB-1B4C-1C5F931804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3A8E9-ACF1-6902-26BE-51471E72CA3C}"/>
              </a:ext>
            </a:extLst>
          </p:cNvPr>
          <p:cNvSpPr txBox="1"/>
          <p:nvPr userDrawn="1"/>
        </p:nvSpPr>
        <p:spPr>
          <a:xfrm>
            <a:off x="395416" y="1637271"/>
            <a:ext cx="386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38B56F-8294-E718-0111-7E3FB3EC4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428999"/>
            <a:ext cx="3477420" cy="1809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sl-SI" altLang="sl-SI" sz="1200" b="0" dirty="0" smtClean="0"/>
            </a:lvl1pPr>
          </a:lstStyle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EFE4D1-F783-3D56-980B-3249A06B3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32" y="3105531"/>
            <a:ext cx="3478213" cy="296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Zahvala: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2E625-4C3A-89D9-E514-513934A30D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5356267"/>
            <a:ext cx="10180341" cy="111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72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898" y="1112520"/>
            <a:ext cx="2628899" cy="562070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112520"/>
            <a:ext cx="7734296" cy="562007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41732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23541-2FAE-4117-B89B-023A6B31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0187-487D-4922-B0EF-242E273F50E4}" type="datetimeFigureOut">
              <a:rPr lang="en-SI" smtClean="0"/>
              <a:t>23/01/2025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92C05-3C06-4EDE-B4C7-029AA399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68E3D-060E-4860-AE95-7C2298D1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783C-AE66-44AE-9E2F-C90D58272C3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8350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2" y="1078860"/>
            <a:ext cx="11160000" cy="61182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1825626"/>
            <a:ext cx="11160000" cy="47732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17888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lang="sl-SI" sz="3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40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38203" y="1825626"/>
            <a:ext cx="5181603" cy="47504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 hasCustomPrompt="1"/>
          </p:nvPr>
        </p:nvSpPr>
        <p:spPr>
          <a:xfrm>
            <a:off x="6172200" y="1825626"/>
            <a:ext cx="5181603" cy="47504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469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69159"/>
            <a:ext cx="11160000" cy="6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59"/>
            <a:ext cx="5157782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4070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4070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716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614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B8208-6E30-08E6-A84C-C928FCEC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2703"/>
            <a:ext cx="3932240" cy="149669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541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9400"/>
            <a:ext cx="3932240" cy="35814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52739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5880"/>
            <a:ext cx="3932240" cy="14976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23480"/>
            <a:ext cx="3932240" cy="304550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4006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78860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sl-SI"/>
              <a:t>Naslov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1160000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1" i="0" u="none" strike="noStrike" kern="1200" cap="none" spc="0" baseline="0" dirty="0">
          <a:solidFill>
            <a:srgbClr val="ED7D31"/>
          </a:solidFill>
          <a:uFillTx/>
          <a:latin typeface="Calibri"/>
          <a:ea typeface="+mn-ea"/>
          <a:cs typeface="Calibri" panose="020F0502020204030204" pitchFamily="34" charset="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ithub.com/opengeos/qgis-basem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prostor.gov.si/imps/srv/slv/catalog.search#/metadata/8f427833-d5bf-49fd-ae9e-1106eb63e9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stat.si/" TargetMode="External"/><Relationship Id="rId2" Type="http://schemas.openxmlformats.org/officeDocument/2006/relationships/hyperlink" Target="https://ipi.eprostor.gov.si/jgp/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datki.gov.si/" TargetMode="External"/><Relationship Id="rId4" Type="http://schemas.openxmlformats.org/officeDocument/2006/relationships/hyperlink" Target="https://rkg.gov.si/vstop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uirs-my.sharepoint.com/:f:/g/personal/simonk_uirs_si/EgFRY_A817NDtp-DwOJzmrABR13Trdat7Jy8aZ2f8wUGl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hyperlink" Target="https://merginmaps.com/" TargetMode="External"/><Relationship Id="rId4" Type="http://schemas.openxmlformats.org/officeDocument/2006/relationships/hyperlink" Target="https://qfield.org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qgis.org/3.34/en/docs/user_manual/index.html" TargetMode="External"/><Relationship Id="rId2" Type="http://schemas.openxmlformats.org/officeDocument/2006/relationships/hyperlink" Target="https://qgi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MattForrest" TargetMode="External"/><Relationship Id="rId5" Type="http://schemas.openxmlformats.org/officeDocument/2006/relationships/hyperlink" Target="https://www.youtube.com/@KlasKarlsson" TargetMode="External"/><Relationship Id="rId4" Type="http://schemas.openxmlformats.org/officeDocument/2006/relationships/hyperlink" Target="https://docs.qgis.org/3.34/en/docs/training_manual/index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4cmV4GT-60" TargetMode="External"/><Relationship Id="rId2" Type="http://schemas.openxmlformats.org/officeDocument/2006/relationships/hyperlink" Target="https://www.youtube.com/watch?v=2N41a9O6Fo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rcis.gov.si/ords/r/narcis/narcis/novicka?p2030_novicka=1096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qgis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B6E7-0B37-3DFE-FCF0-5D4F50A1F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950" y="-359334"/>
            <a:ext cx="9144000" cy="2054931"/>
          </a:xfrm>
        </p:spPr>
        <p:txBody>
          <a:bodyPr/>
          <a:lstStyle/>
          <a:p>
            <a:r>
              <a:rPr lang="sl-SI" dirty="0"/>
              <a:t>GIS orodja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73BC4-5B0B-6979-87C4-1352BB7E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230" y="1954318"/>
            <a:ext cx="6541137" cy="946880"/>
          </a:xfrm>
        </p:spPr>
        <p:txBody>
          <a:bodyPr/>
          <a:lstStyle/>
          <a:p>
            <a:r>
              <a:rPr lang="sl-SI" dirty="0"/>
              <a:t>Praktična predstavitev uporabe orodij za delo s prostorskimi podatki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710DB-A05F-2081-6422-BE11BBEBF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230" y="3182410"/>
            <a:ext cx="11251247" cy="790944"/>
          </a:xfrm>
        </p:spPr>
        <p:txBody>
          <a:bodyPr>
            <a:normAutofit/>
          </a:bodyPr>
          <a:lstStyle/>
          <a:p>
            <a:r>
              <a:rPr lang="sl-SI" dirty="0"/>
              <a:t>Simon KOBLAR, Urbanistični inštitut Republike Slovenije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D39C4CA-93B5-4A51-931F-4E830E9D38F6}"/>
              </a:ext>
            </a:extLst>
          </p:cNvPr>
          <p:cNvSpPr txBox="1"/>
          <p:nvPr/>
        </p:nvSpPr>
        <p:spPr>
          <a:xfrm>
            <a:off x="687510" y="3914830"/>
            <a:ext cx="735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</a:rPr>
              <a:t>online</a:t>
            </a:r>
            <a:r>
              <a:rPr lang="sl-SI" sz="2000" dirty="0">
                <a:solidFill>
                  <a:schemeClr val="bg1"/>
                </a:solidFill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chemeClr val="bg1"/>
                </a:solidFill>
              </a:rPr>
              <a:t>Usposabljanje podatkovnih strokovnjakov, 18. – 21. 11. 2024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63B1C40-E597-4DC3-B59C-632920A8D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654" y="5976084"/>
            <a:ext cx="67671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2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4DFBF1-6C7B-AE2F-94A5-C2BD836C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18" y="4451350"/>
            <a:ext cx="4105569" cy="2356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6BA87-9F8C-F9C6-C15B-1D0A6513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Koordinatni sistem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30DC78-955D-6D76-804C-90F15D10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Najpomembnejši koordinatni sistemi – EPSG kode:</a:t>
            </a:r>
          </a:p>
          <a:p>
            <a:pPr lvl="1"/>
            <a:r>
              <a:rPr lang="sl-SI" b="1" dirty="0"/>
              <a:t>3794</a:t>
            </a:r>
            <a:r>
              <a:rPr lang="sl-SI" dirty="0"/>
              <a:t> – </a:t>
            </a:r>
            <a:r>
              <a:rPr lang="sl-SI" dirty="0" err="1"/>
              <a:t>Slovenia</a:t>
            </a:r>
            <a:r>
              <a:rPr lang="sl-SI" dirty="0"/>
              <a:t> 1996: Slovenski koordinatni sistem (E in N razdalja v metrih od izhodišča – npr. 530.000; 120.000)</a:t>
            </a:r>
          </a:p>
          <a:p>
            <a:pPr lvl="1"/>
            <a:r>
              <a:rPr lang="sl-SI" b="1" dirty="0"/>
              <a:t>3912</a:t>
            </a:r>
            <a:r>
              <a:rPr lang="sl-SI" dirty="0"/>
              <a:t> – MGI 1901 - Star Slovenski koordinatni sistem</a:t>
            </a:r>
          </a:p>
          <a:p>
            <a:pPr lvl="1"/>
            <a:r>
              <a:rPr lang="sl-SI" b="1" dirty="0"/>
              <a:t>4326</a:t>
            </a:r>
            <a:r>
              <a:rPr lang="sl-SI" dirty="0"/>
              <a:t> – WGS84 – GNSS naprave – (v stopinjah)→ 45,50°; 15,45°</a:t>
            </a:r>
          </a:p>
          <a:p>
            <a:pPr lvl="1"/>
            <a:r>
              <a:rPr lang="sl-SI" b="1" dirty="0"/>
              <a:t>3035</a:t>
            </a:r>
            <a:r>
              <a:rPr lang="sl-SI" dirty="0"/>
              <a:t> – ETRS89-extended - Evropski koordinatni sistem</a:t>
            </a:r>
          </a:p>
          <a:p>
            <a:pPr lvl="1"/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16E6C-882C-1579-003D-3224813FBF66}"/>
              </a:ext>
            </a:extLst>
          </p:cNvPr>
          <p:cNvSpPr txBox="1"/>
          <p:nvPr/>
        </p:nvSpPr>
        <p:spPr>
          <a:xfrm>
            <a:off x="249518" y="6161503"/>
            <a:ext cx="394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koordinata 0 0 Slovenskega koordinatnega sistema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2B1B7-DF67-09D0-F9DB-94F4B5020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80" y="4451350"/>
            <a:ext cx="4016320" cy="2364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77F748-485D-C84A-B325-AD60BFE436EA}"/>
              </a:ext>
            </a:extLst>
          </p:cNvPr>
          <p:cNvSpPr txBox="1"/>
          <p:nvPr/>
        </p:nvSpPr>
        <p:spPr>
          <a:xfrm>
            <a:off x="4556180" y="6150806"/>
            <a:ext cx="394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koordinata 0 0 WGS84 koordinatnega sistema – „</a:t>
            </a:r>
            <a:r>
              <a:rPr lang="sl-SI" dirty="0" err="1"/>
              <a:t>null</a:t>
            </a:r>
            <a:r>
              <a:rPr lang="sl-SI" dirty="0"/>
              <a:t> </a:t>
            </a:r>
            <a:r>
              <a:rPr lang="sl-SI" dirty="0" err="1"/>
              <a:t>island</a:t>
            </a:r>
            <a:r>
              <a:rPr lang="sl-SI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2181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1883-E679-BEDB-EDB9-99C23FFC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Vtičniki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140D50-45F7-010F-64C5-B2A152CFE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2" y="1754981"/>
            <a:ext cx="3190875" cy="952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34C3B-5E09-8B4B-CB2F-4696F70D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215" y="1078860"/>
            <a:ext cx="6454987" cy="56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CDDB-34AB-40C0-FFBA-BE83F238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Vtičniki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BE59-C58E-5EB6-25F8-B8667E815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4275665" cy="4773293"/>
          </a:xfrm>
        </p:spPr>
        <p:txBody>
          <a:bodyPr/>
          <a:lstStyle/>
          <a:p>
            <a:r>
              <a:rPr lang="sl-SI" dirty="0"/>
              <a:t>QGIS </a:t>
            </a:r>
            <a:r>
              <a:rPr lang="sl-SI" dirty="0" err="1"/>
              <a:t>light</a:t>
            </a:r>
            <a:r>
              <a:rPr lang="sl-SI" dirty="0"/>
              <a:t> – poenostavljen uporabniški vmesnik</a:t>
            </a:r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89BA3-447B-8325-A1E0-C0684A9C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543" y="1384774"/>
            <a:ext cx="5681607" cy="4988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BDF04-D7CD-9A3E-F537-0B2ACB434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048" y="3048636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2775-4CD6-2243-D17C-B3003C8E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216A-E5FF-703B-4D28-A611D8307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7496D-8588-98E5-31BC-470AAA1D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7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E46B-65EB-22F5-DF95-D3C5B6F4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Kartografske podlage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E484F-DB2D-AE8F-36B3-30C10E3C0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https://github.com/opengeos/qgis-basemaps</a:t>
            </a:r>
            <a:endParaRPr lang="sl-SI" dirty="0"/>
          </a:p>
          <a:p>
            <a:r>
              <a:rPr lang="sl-SI" dirty="0"/>
              <a:t>(ne deluje na verziji 3.34.x)</a:t>
            </a:r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1D003-7783-FE77-7786-0BB6C783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19" y="3587225"/>
            <a:ext cx="7361526" cy="219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E3319-D662-F260-5437-EC66DCE9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907" y="1065682"/>
            <a:ext cx="3047878" cy="57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1424-68DF-2B8E-295F-568B5111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Orodja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C14C62-0E91-9AF9-E283-8CECD6046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312" y="1690688"/>
            <a:ext cx="3733800" cy="16478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1D200-5768-E682-7273-943ECEA1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877" y="1300374"/>
            <a:ext cx="29146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63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8472-B07B-F008-D707-1D3273E0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Dodajanje podatkov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63B5DD-00B6-66E3-6C3B-D4D579813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1793081"/>
            <a:ext cx="1114425" cy="800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AB5CC-40A4-18D4-3E82-21D8884C3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99" y="1690688"/>
            <a:ext cx="7153275" cy="51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6FD2-438D-C01E-D543-14D10A11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Dodajanje spletnih servisov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08E0-D7D1-35C2-61AE-4383BC51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GURS – na</a:t>
            </a:r>
            <a:r>
              <a:rPr lang="sl-SI" dirty="0">
                <a:hlinkClick r:id="rId2"/>
              </a:rPr>
              <a:t> spletni strani </a:t>
            </a:r>
            <a:r>
              <a:rPr lang="sl-SI" dirty="0"/>
              <a:t>so povezave do spletnih servisov WFS</a:t>
            </a:r>
          </a:p>
          <a:p>
            <a:r>
              <a:rPr lang="sl-SI" dirty="0"/>
              <a:t>Prostorske enote: https://ipi.eprostor.gov.si/wfs-si-gurs-rpe/wfs?request=GetCapabilities</a:t>
            </a:r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BB6AD-2AF8-11B5-1639-C8DDF2B2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5" y="3535679"/>
            <a:ext cx="3652323" cy="3063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2C864-093F-04DB-38AE-AB7DC8394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937" y="3429000"/>
            <a:ext cx="3098503" cy="32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AC958-1DA6-4DF8-648E-5F3C047F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02C3-9B86-B3A6-5BFF-049B3B14F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71BFE-FA14-1C12-9418-1DF56332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92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03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65FA-B71D-F796-F3EC-CE71CEE2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Dodajanje spletnih servisov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5C57B-75B1-211F-502B-F9B0D3ACB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Ortofoto</a:t>
            </a:r>
            <a:r>
              <a:rPr lang="sl-SI" dirty="0"/>
              <a:t> WMS: https://storitve.eprostor.gov.si/ows-ins-wms/oi/ows/ows?service=wms&amp;version=1.3.0&amp;request=GetCapabilities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FD2BA-F556-8323-E93E-85567682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8" y="2758420"/>
            <a:ext cx="6087082" cy="409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5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E7CE-E83A-5CEB-8A1B-B50281BD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Vsebina predavanja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901DE-A110-830E-EBA3-1DECA079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Predstavitev prostorskih podatkov in (osnovnega) dela s prostorskimi podatki s pomočjo odprtokodnih orodji.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76027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4345D-8A42-B06B-524C-05AD0DC3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Viri prostorskih podatkov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828A1D-C7BF-47A9-0050-D0DC17641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Geodetska uprava: </a:t>
            </a:r>
            <a:r>
              <a:rPr lang="sl-SI" dirty="0">
                <a:hlinkClick r:id="rId2"/>
              </a:rPr>
              <a:t>https://ipi.eprostor.gov.si/jgp/data</a:t>
            </a:r>
            <a:endParaRPr lang="sl-SI" dirty="0"/>
          </a:p>
          <a:p>
            <a:r>
              <a:rPr lang="sl-SI" dirty="0"/>
              <a:t>SURS </a:t>
            </a:r>
            <a:r>
              <a:rPr lang="sl-SI" dirty="0" err="1"/>
              <a:t>stage</a:t>
            </a:r>
            <a:r>
              <a:rPr lang="sl-SI" dirty="0"/>
              <a:t>: </a:t>
            </a:r>
            <a:r>
              <a:rPr lang="sl-SI" dirty="0">
                <a:hlinkClick r:id="rId3"/>
              </a:rPr>
              <a:t>https://gis.stat.si/</a:t>
            </a:r>
            <a:endParaRPr lang="sl-SI" dirty="0"/>
          </a:p>
          <a:p>
            <a:r>
              <a:rPr lang="sl-SI" dirty="0"/>
              <a:t>MKGP: </a:t>
            </a:r>
            <a:r>
              <a:rPr lang="sl-SI" dirty="0">
                <a:hlinkClick r:id="rId4"/>
              </a:rPr>
              <a:t>https://rkg.gov.si/vstop/</a:t>
            </a:r>
            <a:endParaRPr lang="sl-SI" dirty="0"/>
          </a:p>
          <a:p>
            <a:r>
              <a:rPr lang="sl-SI" dirty="0"/>
              <a:t>OPSI: </a:t>
            </a:r>
            <a:r>
              <a:rPr lang="sl-SI" dirty="0">
                <a:hlinkClick r:id="rId5"/>
              </a:rPr>
              <a:t>https://podatki.gov.si/</a:t>
            </a:r>
            <a:endParaRPr lang="sl-SI" dirty="0"/>
          </a:p>
          <a:p>
            <a:r>
              <a:rPr lang="sl-SI" dirty="0"/>
              <a:t>…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3304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6E1-5F2D-D750-D746-96F081B8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SURS - </a:t>
            </a:r>
            <a:r>
              <a:rPr lang="sl-SI" dirty="0" err="1"/>
              <a:t>stage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9ABE5-5D5A-3FDD-2A6B-AECC54AF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AE83B-76F1-E7E4-13AC-1D3A1B3A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926352"/>
            <a:ext cx="5607284" cy="4264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6FEC1-E70C-5980-C800-E119929C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32" y="2114853"/>
            <a:ext cx="2922039" cy="38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0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AB61-EB1F-F4A3-E16E-4B2AC674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56950-CA7D-7562-8C95-153C93E58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88961-CFFC-A948-2D89-CDBEA633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9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3E4F-73D8-6755-11AB-4AACE52D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Slabost STAGE portala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D47C2-BFF4-DC0A-9BA6-DF69D2B84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7"/>
            <a:ext cx="2654298" cy="2898774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Podatki so zapisani kot besedilo!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99D41-D97A-9F83-D687-9EEC2BE1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874" y="1879599"/>
            <a:ext cx="7567577" cy="42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82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F480-EAE3-2696-F12A-2A22FEB9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Izračun novih vrednosti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2A48D-5E3D-5DBB-54F8-056EDC93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51119"/>
            <a:ext cx="5953419" cy="503237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83B05D7-C1CD-AA2F-182C-9B2F7BE5F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7"/>
            <a:ext cx="4851398" cy="4473574"/>
          </a:xfrm>
        </p:spPr>
        <p:txBody>
          <a:bodyPr/>
          <a:lstStyle/>
          <a:p>
            <a:r>
              <a:rPr lang="sl-SI" dirty="0"/>
              <a:t>Ogromno funkcij</a:t>
            </a:r>
          </a:p>
          <a:p>
            <a:r>
              <a:rPr lang="sl-SI" dirty="0"/>
              <a:t>Za različne podatkovne tipe!</a:t>
            </a:r>
          </a:p>
          <a:p>
            <a:r>
              <a:rPr lang="sl-SI" dirty="0"/>
              <a:t>Lahko posodobimo tudi obstoječe vrednosti</a:t>
            </a:r>
          </a:p>
        </p:txBody>
      </p:sp>
    </p:spTree>
    <p:extLst>
      <p:ext uri="{BB962C8B-B14F-4D97-AF65-F5344CB8AC3E}">
        <p14:creationId xmlns:p14="http://schemas.microsoft.com/office/powerpoint/2010/main" val="404577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3FFD-A002-838B-1F60-966010CD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SURS - </a:t>
            </a:r>
            <a:r>
              <a:rPr lang="sl-SI" dirty="0" err="1"/>
              <a:t>SiStat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9EF0-37D1-125C-1245-8F979E785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Večina podatkov vezanih na prostorske enote (naselje, občina, regija)</a:t>
            </a:r>
          </a:p>
          <a:p>
            <a:r>
              <a:rPr lang="sl-SI" dirty="0"/>
              <a:t>Ni enoličnega identifikatorja – le ime (ki ni vedno skladno z uradnim imenom v registru prostorskih enot!)</a:t>
            </a:r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447BE-D12A-B9A9-20F4-B4B0D7F03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8" y="4266882"/>
            <a:ext cx="257175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CA0EC-2FCF-8821-230F-9372AA6F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92" y="3014394"/>
            <a:ext cx="4844835" cy="1117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8BBA2-52C7-9468-C390-D4178DAB7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962" y="4266882"/>
            <a:ext cx="6810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11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5CE1-B924-4372-C87A-EF1B1DF3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Združevanje slojev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1A00B-1050-9777-CDBA-6E75AAEB4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FFAED-E5B2-73BC-59F2-20982BD4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" y="1753792"/>
            <a:ext cx="6198299" cy="346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E7C6E-76A2-BC17-09AF-0154DE19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5351416"/>
            <a:ext cx="8882002" cy="13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6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5982-314E-F91A-6C94-CBF4E267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Ustvarjanje novih slojev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A59722-A209-030C-F16A-4F4791235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475" y="1690688"/>
            <a:ext cx="3000375" cy="1228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5977D-737D-82D5-3D1F-DCCFE6BB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604" y="1655074"/>
            <a:ext cx="3891649" cy="5080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EF4DA-79B9-34D9-0783-73839544A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691" y="1794933"/>
            <a:ext cx="38195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6BF1-7F13-B36D-9128-E5628AE3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Urejanje slojev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E9330-E33C-03F8-F538-C0C6E59F5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8AA42-7123-2119-6B36-9F5D324B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2" y="1870076"/>
            <a:ext cx="4991100" cy="178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47080E-C2CD-DDF1-FFBF-4F644EFE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2" y="4003675"/>
            <a:ext cx="43624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3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2F60-4B69-2B9C-3812-F090994F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Izvažanje slojev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C9F73-F4DC-C459-0F60-5EBB50768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68D7F-E12F-DF1B-B820-541014AA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692915"/>
            <a:ext cx="5248275" cy="408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DD4E7-F6EA-A0EA-E048-EFC85598F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98" y="1078860"/>
            <a:ext cx="5161190" cy="57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7DDF-A011-4322-47E7-B1ABAD9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Prostorski podatki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BEC0F-E05C-B4C9-D036-248520262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Osnovna delitev</a:t>
            </a:r>
          </a:p>
          <a:p>
            <a:pPr lvl="1"/>
            <a:r>
              <a:rPr lang="sl-SI" dirty="0"/>
              <a:t>Vektorski</a:t>
            </a:r>
          </a:p>
          <a:p>
            <a:pPr lvl="1"/>
            <a:r>
              <a:rPr lang="sl-SI" dirty="0"/>
              <a:t>Rastrski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029A9-9746-EC7C-287E-DB29954B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187" y="4646294"/>
            <a:ext cx="328612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3338-E244-365D-D2D0-A901EFF2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187" y="2744469"/>
            <a:ext cx="3160732" cy="1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24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B816-6608-41CF-D109-397D372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Izvažanje slojev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29A4C-829C-CA8C-7799-D665849E3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287AD-48A7-7758-D0F4-01D05C19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1739900"/>
            <a:ext cx="8113029" cy="46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88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58BB-EE81-7BAD-EF79-2DDDA343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Izdelava točkovnega sloja iz </a:t>
            </a:r>
            <a:r>
              <a:rPr lang="sl-SI" dirty="0" err="1"/>
              <a:t>geolociranih</a:t>
            </a:r>
            <a:r>
              <a:rPr lang="sl-SI" dirty="0"/>
              <a:t> fotografij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9A537-2ED7-9EEB-0CA7-EA63DCA4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1571625"/>
            <a:ext cx="65722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842876-3304-D4A1-E0FF-BDA9547D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3442C-2F63-0C41-A7C4-F18A84D05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00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FF2E-1D3B-E863-457F-C48891F3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Nastavimo obrazec za pregled podatkov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0F565D-C394-FA22-96E6-3A06A9BB57C0}"/>
              </a:ext>
            </a:extLst>
          </p:cNvPr>
          <p:cNvGrpSpPr/>
          <p:nvPr/>
        </p:nvGrpSpPr>
        <p:grpSpPr>
          <a:xfrm>
            <a:off x="100060" y="1794933"/>
            <a:ext cx="5561260" cy="4534746"/>
            <a:chOff x="100060" y="1794933"/>
            <a:chExt cx="5561260" cy="45347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AD8B44-7527-9762-4AF0-AFA572E0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60" y="2343150"/>
              <a:ext cx="5561260" cy="39865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559F4D-74FB-3FF7-2DF2-8E338AB712BB}"/>
                </a:ext>
              </a:extLst>
            </p:cNvPr>
            <p:cNvSpPr txBox="1"/>
            <p:nvPr/>
          </p:nvSpPr>
          <p:spPr>
            <a:xfrm>
              <a:off x="223520" y="1794933"/>
              <a:ext cx="4375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Obrazec za prikaz podatkov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EFB28F-5B80-A01C-64C6-31F473ED5411}"/>
              </a:ext>
            </a:extLst>
          </p:cNvPr>
          <p:cNvGrpSpPr/>
          <p:nvPr/>
        </p:nvGrpSpPr>
        <p:grpSpPr>
          <a:xfrm>
            <a:off x="6011333" y="1754571"/>
            <a:ext cx="6080608" cy="4778308"/>
            <a:chOff x="6011333" y="1754571"/>
            <a:chExt cx="6080608" cy="47783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1A911C-EE58-E21E-3EE4-DCC0A35FA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227" y="2343150"/>
              <a:ext cx="5993714" cy="41897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0AAC9B-ABDA-A08F-BDDF-B886290F2670}"/>
                </a:ext>
              </a:extLst>
            </p:cNvPr>
            <p:cNvSpPr txBox="1"/>
            <p:nvPr/>
          </p:nvSpPr>
          <p:spPr>
            <a:xfrm>
              <a:off x="6011333" y="1754571"/>
              <a:ext cx="4375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Prikaz fotografije poleg atributnih vrednosti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2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EE00-BE78-BD46-7AB4-76C36174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 pripravljenih raziskovalnih </a:t>
            </a:r>
            <a:r>
              <a:rPr lang="sl-SI" dirty="0" err="1"/>
              <a:t>podaktov</a:t>
            </a:r>
            <a:endParaRPr lang="sl-S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64F29-7266-291A-9620-BFA7D1142156}"/>
              </a:ext>
            </a:extLst>
          </p:cNvPr>
          <p:cNvSpPr txBox="1"/>
          <p:nvPr/>
        </p:nvSpPr>
        <p:spPr>
          <a:xfrm>
            <a:off x="996950" y="1885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https://zenodo.org/records/10701772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A7DBB-965A-3376-CFC4-18C343E8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2343150"/>
            <a:ext cx="7953375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8727D-5780-9A25-D47F-9D795DDD4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" y="4403725"/>
            <a:ext cx="31527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69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A8C3-9740-1972-8FD7-28C894FD0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E28AC-0DC2-E852-B4E1-5AB9FDB6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4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2AA1-5058-116C-544A-9D3E91E1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Klasifikacija podatkov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49EDC-CDBA-4036-080C-A40BECB8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72" y="1836072"/>
            <a:ext cx="8548222" cy="50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3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C5F78EA-AAC6-3ED8-55A4-852F9F5AEF0A}"/>
              </a:ext>
            </a:extLst>
          </p:cNvPr>
          <p:cNvGrpSpPr/>
          <p:nvPr/>
        </p:nvGrpSpPr>
        <p:grpSpPr>
          <a:xfrm>
            <a:off x="833426" y="3943031"/>
            <a:ext cx="5384321" cy="1955844"/>
            <a:chOff x="946069" y="2026434"/>
            <a:chExt cx="5384321" cy="19558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2BAE5F-762E-1AEF-9142-D268B0DEC9FF}"/>
                </a:ext>
              </a:extLst>
            </p:cNvPr>
            <p:cNvSpPr txBox="1"/>
            <p:nvPr/>
          </p:nvSpPr>
          <p:spPr>
            <a:xfrm>
              <a:off x="946069" y="2026434"/>
              <a:ext cx="538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Končni uporabniki – kolesarji preko obstoječih storitev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9ED224-9369-7545-ABD9-F6AE647B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7975" y="2395766"/>
              <a:ext cx="1171575" cy="495300"/>
            </a:xfrm>
            <a:prstGeom prst="rect">
              <a:avLst/>
            </a:prstGeom>
          </p:spPr>
        </p:pic>
        <p:pic>
          <p:nvPicPr>
            <p:cNvPr id="11" name="Picture 10" descr="A orange letter with a white background&#10;&#10;Description automatically generated">
              <a:extLst>
                <a:ext uri="{FF2B5EF4-FFF2-40B4-BE49-F238E27FC236}">
                  <a16:creationId xmlns:a16="http://schemas.microsoft.com/office/drawing/2014/main" id="{69222283-5A05-52F6-110E-6B391781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467" y="3050334"/>
              <a:ext cx="1385051" cy="269391"/>
            </a:xfrm>
            <a:prstGeom prst="rect">
              <a:avLst/>
            </a:prstGeom>
          </p:spPr>
        </p:pic>
        <p:pic>
          <p:nvPicPr>
            <p:cNvPr id="13" name="Picture 12" descr="A map of land with a blu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6DD066F-2D64-DD7B-23ED-5871F3EC0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07" y="2529398"/>
              <a:ext cx="1097076" cy="536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960B84-6C80-3CCC-888D-E66B4540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6942" y="2397943"/>
              <a:ext cx="1989055" cy="13896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DF95E3-C130-69F9-2A9C-FEACA6CAB3A2}"/>
                </a:ext>
              </a:extLst>
            </p:cNvPr>
            <p:cNvSpPr/>
            <p:nvPr/>
          </p:nvSpPr>
          <p:spPr>
            <a:xfrm>
              <a:off x="946069" y="2026434"/>
              <a:ext cx="5262574" cy="19558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191117-4156-F8AA-7A12-1DA5DA4832E9}"/>
              </a:ext>
            </a:extLst>
          </p:cNvPr>
          <p:cNvGrpSpPr/>
          <p:nvPr/>
        </p:nvGrpSpPr>
        <p:grpSpPr>
          <a:xfrm>
            <a:off x="6848721" y="3943031"/>
            <a:ext cx="6234429" cy="1955844"/>
            <a:chOff x="1624110" y="4622662"/>
            <a:chExt cx="6234429" cy="19558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0DE73B-235E-B098-EC8E-BC8C9273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3682" y="5014923"/>
              <a:ext cx="3504992" cy="148758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FB449D-C212-33C6-8962-BE2ACBFCEA0B}"/>
                </a:ext>
              </a:extLst>
            </p:cNvPr>
            <p:cNvGrpSpPr/>
            <p:nvPr/>
          </p:nvGrpSpPr>
          <p:grpSpPr>
            <a:xfrm>
              <a:off x="1624110" y="4622662"/>
              <a:ext cx="6234429" cy="1955844"/>
              <a:chOff x="1624110" y="4622662"/>
              <a:chExt cx="6234429" cy="195584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C6D943-49DF-E36D-B1F3-335CE83832C1}"/>
                  </a:ext>
                </a:extLst>
              </p:cNvPr>
              <p:cNvSpPr txBox="1"/>
              <p:nvPr/>
            </p:nvSpPr>
            <p:spPr>
              <a:xfrm>
                <a:off x="1624110" y="4622662"/>
                <a:ext cx="6234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/>
                  <a:t>Načrtovalci infrastrukture – vektorski podatki v QGIS-u</a:t>
                </a:r>
              </a:p>
            </p:txBody>
          </p:sp>
          <p:pic>
            <p:nvPicPr>
              <p:cNvPr id="20" name="Picture 19" descr="A green and orange logo&#10;&#10;Description automatically generated">
                <a:extLst>
                  <a:ext uri="{FF2B5EF4-FFF2-40B4-BE49-F238E27FC236}">
                    <a16:creationId xmlns:a16="http://schemas.microsoft.com/office/drawing/2014/main" id="{A5FD3249-7129-B925-1C54-A9DFB22E4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1742" y="5048078"/>
                <a:ext cx="590691" cy="5906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097C09-15BB-5B5E-F848-CA93EBC57C99}"/>
                  </a:ext>
                </a:extLst>
              </p:cNvPr>
              <p:cNvSpPr/>
              <p:nvPr/>
            </p:nvSpPr>
            <p:spPr>
              <a:xfrm>
                <a:off x="1650614" y="4622662"/>
                <a:ext cx="5262574" cy="195584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4EC238-3402-08DC-BD2E-D92CA82EC638}"/>
              </a:ext>
            </a:extLst>
          </p:cNvPr>
          <p:cNvGrpSpPr/>
          <p:nvPr/>
        </p:nvGrpSpPr>
        <p:grpSpPr>
          <a:xfrm>
            <a:off x="6876767" y="1154204"/>
            <a:ext cx="5262574" cy="1955844"/>
            <a:chOff x="6313193" y="1064129"/>
            <a:chExt cx="5262574" cy="19558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92545-1F98-C580-9F20-A8BAC38F9A75}"/>
                </a:ext>
              </a:extLst>
            </p:cNvPr>
            <p:cNvGrpSpPr/>
            <p:nvPr/>
          </p:nvGrpSpPr>
          <p:grpSpPr>
            <a:xfrm>
              <a:off x="6313193" y="1064129"/>
              <a:ext cx="5262574" cy="1955844"/>
              <a:chOff x="1650614" y="4622662"/>
              <a:chExt cx="5262574" cy="195584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96E2BC-EA53-7E52-7353-DE9255FF3267}"/>
                  </a:ext>
                </a:extLst>
              </p:cNvPr>
              <p:cNvSpPr txBox="1"/>
              <p:nvPr/>
            </p:nvSpPr>
            <p:spPr>
              <a:xfrm>
                <a:off x="3467030" y="4806187"/>
                <a:ext cx="32154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/>
                  <a:t>UIRS – reklasifikacija osnovnih podatkov in izvoz v Geopackage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AF4903C-21CF-45AD-FD13-A8FD7CEE977F}"/>
                  </a:ext>
                </a:extLst>
              </p:cNvPr>
              <p:cNvSpPr/>
              <p:nvPr/>
            </p:nvSpPr>
            <p:spPr>
              <a:xfrm>
                <a:off x="1650614" y="4622662"/>
                <a:ext cx="5262574" cy="195584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D5A85D-C164-EC99-FD0D-D3A2E25B642C}"/>
                </a:ext>
              </a:extLst>
            </p:cNvPr>
            <p:cNvSpPr txBox="1"/>
            <p:nvPr/>
          </p:nvSpPr>
          <p:spPr>
            <a:xfrm>
              <a:off x="6380922" y="2107878"/>
              <a:ext cx="46515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400" dirty="0"/>
                <a:t>Dnevno se prenese podatke iz strani Geofabrik -&gt; uvoz v PostgreSQL bazo -&gt; reklasifikacija za potrebe kolesarjenja-&gt; izvoz v Geopackage</a:t>
              </a:r>
            </a:p>
          </p:txBody>
        </p:sp>
        <p:pic>
          <p:nvPicPr>
            <p:cNvPr id="35" name="Picture 34" descr="A close-up of a logo&#10;&#10;Description automatically generated">
              <a:extLst>
                <a:ext uri="{FF2B5EF4-FFF2-40B4-BE49-F238E27FC236}">
                  <a16:creationId xmlns:a16="http://schemas.microsoft.com/office/drawing/2014/main" id="{BEBD35CC-1D91-57DB-0526-1332857C6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262" y="1192316"/>
              <a:ext cx="1530278" cy="66856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DFC82A4-53D8-F97A-9255-51355BE814CA}"/>
              </a:ext>
            </a:extLst>
          </p:cNvPr>
          <p:cNvGrpSpPr/>
          <p:nvPr/>
        </p:nvGrpSpPr>
        <p:grpSpPr>
          <a:xfrm>
            <a:off x="833426" y="1154204"/>
            <a:ext cx="5262574" cy="1955844"/>
            <a:chOff x="1004528" y="1043222"/>
            <a:chExt cx="5262574" cy="1955844"/>
          </a:xfrm>
        </p:grpSpPr>
        <p:pic>
          <p:nvPicPr>
            <p:cNvPr id="5" name="Picture 4" descr="A magnifying glass on a map&#10;&#10;Description automatically generated">
              <a:extLst>
                <a:ext uri="{FF2B5EF4-FFF2-40B4-BE49-F238E27FC236}">
                  <a16:creationId xmlns:a16="http://schemas.microsoft.com/office/drawing/2014/main" id="{4C338734-7CEC-521C-00B2-30BB5C37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131" y="1315134"/>
              <a:ext cx="1157701" cy="11577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0C33FA-1B0F-4223-DB01-1DD94B99FD3E}"/>
                </a:ext>
              </a:extLst>
            </p:cNvPr>
            <p:cNvSpPr txBox="1"/>
            <p:nvPr/>
          </p:nvSpPr>
          <p:spPr>
            <a:xfrm>
              <a:off x="1048972" y="1292957"/>
              <a:ext cx="31010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Podatkovna baza – vnos podatkov v OSM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463825D-15C2-AC8B-1BDB-A7E2D9857F6F}"/>
                </a:ext>
              </a:extLst>
            </p:cNvPr>
            <p:cNvSpPr/>
            <p:nvPr/>
          </p:nvSpPr>
          <p:spPr>
            <a:xfrm>
              <a:off x="1004528" y="1043222"/>
              <a:ext cx="5262574" cy="19558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4F9AC3-F5B0-7087-0295-46CE8D7D20E9}"/>
              </a:ext>
            </a:extLst>
          </p:cNvPr>
          <p:cNvCxnSpPr>
            <a:cxnSpLocks/>
          </p:cNvCxnSpPr>
          <p:nvPr/>
        </p:nvCxnSpPr>
        <p:spPr>
          <a:xfrm>
            <a:off x="3372084" y="3204559"/>
            <a:ext cx="0" cy="629212"/>
          </a:xfrm>
          <a:prstGeom prst="straightConnector1">
            <a:avLst/>
          </a:prstGeom>
          <a:ln w="76200">
            <a:solidFill>
              <a:srgbClr val="C9DC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7F4D21B-2FA4-8E8D-E39D-39C42055B383}"/>
              </a:ext>
            </a:extLst>
          </p:cNvPr>
          <p:cNvCxnSpPr>
            <a:cxnSpLocks/>
          </p:cNvCxnSpPr>
          <p:nvPr/>
        </p:nvCxnSpPr>
        <p:spPr>
          <a:xfrm rot="16200000">
            <a:off x="6474481" y="1848848"/>
            <a:ext cx="0" cy="629212"/>
          </a:xfrm>
          <a:prstGeom prst="straightConnector1">
            <a:avLst/>
          </a:prstGeom>
          <a:ln w="76200">
            <a:solidFill>
              <a:srgbClr val="C9DC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E0B950-C31A-3768-BE5C-19A4353CAC25}"/>
              </a:ext>
            </a:extLst>
          </p:cNvPr>
          <p:cNvCxnSpPr>
            <a:cxnSpLocks/>
          </p:cNvCxnSpPr>
          <p:nvPr/>
        </p:nvCxnSpPr>
        <p:spPr>
          <a:xfrm>
            <a:off x="9580727" y="3218110"/>
            <a:ext cx="0" cy="629212"/>
          </a:xfrm>
          <a:prstGeom prst="straightConnector1">
            <a:avLst/>
          </a:prstGeom>
          <a:ln w="76200">
            <a:solidFill>
              <a:srgbClr val="C9DC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B86989D-7D24-21E1-1B76-401965A0980A}"/>
              </a:ext>
            </a:extLst>
          </p:cNvPr>
          <p:cNvSpPr/>
          <p:nvPr/>
        </p:nvSpPr>
        <p:spPr>
          <a:xfrm>
            <a:off x="833426" y="6083540"/>
            <a:ext cx="5262574" cy="5020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9E4A8E-5799-8E9C-F76C-5A5277F2D370}"/>
              </a:ext>
            </a:extLst>
          </p:cNvPr>
          <p:cNvSpPr txBox="1"/>
          <p:nvPr/>
        </p:nvSpPr>
        <p:spPr>
          <a:xfrm>
            <a:off x="869272" y="6172361"/>
            <a:ext cx="500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Odkrite napake v podatkih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325F055-1B79-9C2B-F141-53130E4713D0}"/>
              </a:ext>
            </a:extLst>
          </p:cNvPr>
          <p:cNvSpPr/>
          <p:nvPr/>
        </p:nvSpPr>
        <p:spPr>
          <a:xfrm>
            <a:off x="6875225" y="6083540"/>
            <a:ext cx="5262574" cy="5020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5AA1DB-C52A-79CC-81B2-70E8FA1FCA01}"/>
              </a:ext>
            </a:extLst>
          </p:cNvPr>
          <p:cNvSpPr txBox="1"/>
          <p:nvPr/>
        </p:nvSpPr>
        <p:spPr>
          <a:xfrm>
            <a:off x="6911071" y="6172361"/>
            <a:ext cx="500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Odkrite napake v podatkih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8B01F0-89A2-D651-C756-51D77F0B40E9}"/>
              </a:ext>
            </a:extLst>
          </p:cNvPr>
          <p:cNvSpPr txBox="1"/>
          <p:nvPr/>
        </p:nvSpPr>
        <p:spPr>
          <a:xfrm>
            <a:off x="10523285" y="4982571"/>
            <a:ext cx="1509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Izdelava lastnih kart iz vektorskih podatkov.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0C2867F-D109-F62B-5A09-7A21C711ABE7}"/>
              </a:ext>
            </a:extLst>
          </p:cNvPr>
          <p:cNvGrpSpPr/>
          <p:nvPr/>
        </p:nvGrpSpPr>
        <p:grpSpPr>
          <a:xfrm>
            <a:off x="6159875" y="2659856"/>
            <a:ext cx="655742" cy="3675097"/>
            <a:chOff x="6159875" y="1678781"/>
            <a:chExt cx="655742" cy="3675097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EC24259-36DE-4BBB-62B2-9CF57FF87D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6764" y="1678781"/>
              <a:ext cx="13427" cy="3675097"/>
            </a:xfrm>
            <a:prstGeom prst="straightConnector1">
              <a:avLst/>
            </a:prstGeom>
            <a:ln w="57150">
              <a:solidFill>
                <a:srgbClr val="C9DC8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4102DAF-9AEA-44E7-44D9-FD61D6DE45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875" y="1709530"/>
              <a:ext cx="326889" cy="0"/>
            </a:xfrm>
            <a:prstGeom prst="straightConnector1">
              <a:avLst/>
            </a:prstGeom>
            <a:ln w="57150">
              <a:solidFill>
                <a:srgbClr val="C9DC8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3CEBB4-4BF3-5F04-2423-E2BD3F120D6D}"/>
                </a:ext>
              </a:extLst>
            </p:cNvPr>
            <p:cNvCxnSpPr>
              <a:cxnSpLocks/>
            </p:cNvCxnSpPr>
            <p:nvPr/>
          </p:nvCxnSpPr>
          <p:spPr>
            <a:xfrm>
              <a:off x="6159875" y="5353490"/>
              <a:ext cx="655742" cy="1"/>
            </a:xfrm>
            <a:prstGeom prst="line">
              <a:avLst/>
            </a:prstGeom>
            <a:ln w="57150">
              <a:solidFill>
                <a:srgbClr val="C9D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98F5A9B-B01D-CBEB-4DE4-FBBB5F01E61C}"/>
              </a:ext>
            </a:extLst>
          </p:cNvPr>
          <p:cNvSpPr txBox="1"/>
          <p:nvPr/>
        </p:nvSpPr>
        <p:spPr>
          <a:xfrm>
            <a:off x="3397175" y="3250535"/>
            <a:ext cx="2730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Prenos podatkov in posodabljanje produktov - časovni zamik od nekaj dni do enega meseca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FFAAA0-CB3C-A866-7A20-15625935070D}"/>
              </a:ext>
            </a:extLst>
          </p:cNvPr>
          <p:cNvSpPr txBox="1"/>
          <p:nvPr/>
        </p:nvSpPr>
        <p:spPr>
          <a:xfrm>
            <a:off x="9668042" y="3183762"/>
            <a:ext cx="2456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Prenos </a:t>
            </a:r>
            <a:r>
              <a:rPr lang="sl-SI" sz="1100" dirty="0" err="1"/>
              <a:t>geopackage</a:t>
            </a:r>
            <a:r>
              <a:rPr lang="sl-SI" sz="1100" dirty="0"/>
              <a:t> datoteke s podatki – zjutraj so vidni podatki od prejšnjega dneva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069A4FC-3CF0-94A0-E86A-84D221B6E9B1}"/>
              </a:ext>
            </a:extLst>
          </p:cNvPr>
          <p:cNvSpPr txBox="1"/>
          <p:nvPr/>
        </p:nvSpPr>
        <p:spPr>
          <a:xfrm>
            <a:off x="6461674" y="3333393"/>
            <a:ext cx="353943" cy="248948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sl-SI" sz="1100" dirty="0"/>
              <a:t>Vnos popravkov direktno v OSM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5EA8B5-F1E8-5318-8DE3-4CE115758D19}"/>
              </a:ext>
            </a:extLst>
          </p:cNvPr>
          <p:cNvSpPr txBox="1">
            <a:spLocks/>
          </p:cNvSpPr>
          <p:nvPr/>
        </p:nvSpPr>
        <p:spPr>
          <a:xfrm>
            <a:off x="579875" y="195762"/>
            <a:ext cx="11160000" cy="611828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4400" b="1" i="0" u="none" strike="noStrike" kern="1200" cap="none" spc="0" baseline="0" dirty="0">
                <a:solidFill>
                  <a:srgbClr val="ED7D31"/>
                </a:solidFill>
                <a:uFillTx/>
                <a:latin typeface="Calibri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sl-SI"/>
              <a:t>Podatki OpenStreetMap - kolesarjenje</a:t>
            </a:r>
          </a:p>
        </p:txBody>
      </p:sp>
    </p:spTree>
    <p:extLst>
      <p:ext uri="{BB962C8B-B14F-4D97-AF65-F5344CB8AC3E}">
        <p14:creationId xmlns:p14="http://schemas.microsoft.com/office/powerpoint/2010/main" val="3054349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8E03-4337-2596-97C1-3CC5DB4C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UIRS predloga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DF29B-31A7-5F4B-A420-D4449CA9B2B2}"/>
              </a:ext>
            </a:extLst>
          </p:cNvPr>
          <p:cNvSpPr txBox="1"/>
          <p:nvPr/>
        </p:nvSpPr>
        <p:spPr>
          <a:xfrm>
            <a:off x="838200" y="1506022"/>
            <a:ext cx="944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Predloga in podatki so na voljo na povezavi: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6AA79-2F2E-55CE-019F-E391C6229122}"/>
              </a:ext>
            </a:extLst>
          </p:cNvPr>
          <p:cNvSpPr txBox="1"/>
          <p:nvPr/>
        </p:nvSpPr>
        <p:spPr>
          <a:xfrm>
            <a:off x="950495" y="2983832"/>
            <a:ext cx="10403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dirty="0"/>
              <a:t>Prenesite datoteko kolesarjenje_osm_qgis_predloga.zip – podatki za 11. 4. 2024</a:t>
            </a:r>
          </a:p>
          <a:p>
            <a:pPr marL="342900" indent="-342900">
              <a:buAutoNum type="arabicPeriod"/>
            </a:pPr>
            <a:r>
              <a:rPr lang="sl-SI" dirty="0"/>
              <a:t>Ekstrahirajte v poljubno mapo</a:t>
            </a:r>
          </a:p>
          <a:p>
            <a:pPr marL="342900" indent="-342900">
              <a:buAutoNum type="arabicPeriod"/>
            </a:pPr>
            <a:endParaRPr lang="sl-SI" dirty="0"/>
          </a:p>
          <a:p>
            <a:r>
              <a:rPr lang="sl-SI" dirty="0"/>
              <a:t>Osveževanje podatkov</a:t>
            </a:r>
          </a:p>
          <a:p>
            <a:pPr marL="342900" indent="-342900">
              <a:buAutoNum type="arabicPeriod"/>
            </a:pPr>
            <a:r>
              <a:rPr lang="sl-SI" dirty="0"/>
              <a:t>Iz mape „dnevni osveženi podatki“ prenesite datoteko „ slovenia-latest-cycling-YYYY-MM-DD.zip – izberite poljuben datum – na voljo bo do 9 dnevnih različic.</a:t>
            </a:r>
          </a:p>
          <a:p>
            <a:pPr marL="342900" indent="-342900">
              <a:buAutoNum type="arabicPeriod"/>
            </a:pPr>
            <a:r>
              <a:rPr lang="sl-SI" dirty="0"/>
              <a:t>Ekstrahirajte slovenia-latest-cycling-YYYY-MM-DD.zip, ter prekopirajte datoteko </a:t>
            </a:r>
            <a:r>
              <a:rPr lang="sl-SI" dirty="0" err="1"/>
              <a:t>slovenia-latest-cycling.gpkg</a:t>
            </a:r>
            <a:r>
              <a:rPr lang="sl-SI" dirty="0"/>
              <a:t> v mapo „\</a:t>
            </a:r>
            <a:r>
              <a:rPr lang="sl-SI" dirty="0" err="1"/>
              <a:t>kolesarjenje_osm_qgis_predloga</a:t>
            </a:r>
            <a:r>
              <a:rPr lang="sl-SI" dirty="0"/>
              <a:t>\data“ – zamenjajte obstoječo datoteko</a:t>
            </a:r>
          </a:p>
          <a:p>
            <a:pPr marL="342900" indent="-342900">
              <a:buAutoNum type="arabicPeriod"/>
            </a:pPr>
            <a:endParaRPr lang="sl-SI" dirty="0"/>
          </a:p>
          <a:p>
            <a:pPr marL="342900" indent="-342900">
              <a:buAutoNum type="arabicPeriod"/>
            </a:pPr>
            <a:endParaRPr lang="sl-SI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40197F-E825-8D8B-0065-4548FA2072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088376"/>
            <a:ext cx="110617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OSM_kolesarjenje_UIRS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200" dirty="0">
                <a:hlinkClick r:id="rId2"/>
              </a:rPr>
              <a:t>https://uirs-my.sharepoint.com/:f:/g/personal/simonk_uirs_si/EgFRY_A817NDtp-DwOJzmrABR13Trdat7Jy8aZ2f8wUGlg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7BCEF92-008D-78C5-A003-881777C28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56" y="146423"/>
            <a:ext cx="3282577" cy="3282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692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1515-9765-F617-E67F-4859831B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OpenStreetMap</a:t>
            </a:r>
            <a:r>
              <a:rPr lang="sl-SI" dirty="0"/>
              <a:t> - kolesarjenje - predloga </a:t>
            </a:r>
            <a:r>
              <a:rPr lang="sl-SI" dirty="0" err="1"/>
              <a:t>UIRS.qgz</a:t>
            </a:r>
            <a:r>
              <a:rPr lang="sl-SI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D57E-5A2F-46C2-05B7-A68E4887F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529" cy="4351338"/>
          </a:xfrm>
        </p:spPr>
        <p:txBody>
          <a:bodyPr/>
          <a:lstStyle/>
          <a:p>
            <a:r>
              <a:rPr lang="sl-SI" dirty="0"/>
              <a:t>V dokumentu je že nekaj pred nastavljenih tem</a:t>
            </a:r>
          </a:p>
          <a:p>
            <a:r>
              <a:rPr lang="sl-SI" dirty="0"/>
              <a:t>Pripravljene so tudi statistike na prostorske enote – občine in regije</a:t>
            </a:r>
          </a:p>
          <a:p>
            <a:endParaRPr lang="sl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645D3-CCE3-F878-FFF1-6D2CB4DE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98" y="1825625"/>
            <a:ext cx="4417613" cy="4972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12F5B-EC5F-5D1E-B085-1FB5366F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17" y="3844925"/>
            <a:ext cx="4307794" cy="19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4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E133-84DB-0D89-F2DC-5A8B77D3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Kaj vse so prostorski podatki?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FCE5A9-E503-BE31-1CEE-B2891C37D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Ali je fotografija prostorski podatek?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C03FE-72AD-BBCF-3DD0-04F2AED9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42" y="2628054"/>
            <a:ext cx="2433786" cy="3058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0BB79-9849-3ADA-49A0-9003DBCF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09" y="2628054"/>
            <a:ext cx="2838450" cy="790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E268E9-2246-9C96-1388-3EE3D68B6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877" y="2392679"/>
            <a:ext cx="37433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509B-77FE-423B-6D04-AF7275CE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Terensko delo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767F-4BA9-1470-04F9-8C147C7B3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4"/>
              </a:rPr>
              <a:t>https://qfield.org/</a:t>
            </a:r>
            <a:endParaRPr lang="sl-SI" dirty="0"/>
          </a:p>
          <a:p>
            <a:r>
              <a:rPr lang="sl-SI" dirty="0">
                <a:hlinkClick r:id="rId5"/>
              </a:rPr>
              <a:t>https://merginmaps.com/</a:t>
            </a:r>
            <a:endParaRPr lang="sl-SI" dirty="0"/>
          </a:p>
          <a:p>
            <a:endParaRPr lang="sl-SI" dirty="0"/>
          </a:p>
        </p:txBody>
      </p:sp>
      <p:pic>
        <p:nvPicPr>
          <p:cNvPr id="4" name="posnetek_QField">
            <a:hlinkClick r:id="" action="ppaction://media"/>
            <a:extLst>
              <a:ext uri="{FF2B5EF4-FFF2-40B4-BE49-F238E27FC236}">
                <a16:creationId xmlns:a16="http://schemas.microsoft.com/office/drawing/2014/main" id="{3EE2454E-7D9C-634B-ECD7-4903E16A3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4327" y="282785"/>
            <a:ext cx="2842260" cy="63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2791-4B8D-C356-2C25-6FE091658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Nasveti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F188B-5946-28B2-8D38-BA7A2E440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Shranjujte v </a:t>
            </a:r>
            <a:r>
              <a:rPr lang="sl-SI" dirty="0" err="1"/>
              <a:t>geopackage</a:t>
            </a:r>
            <a:endParaRPr lang="sl-SI" dirty="0"/>
          </a:p>
          <a:p>
            <a:r>
              <a:rPr lang="sl-SI" dirty="0"/>
              <a:t>Poleg podatkov pripravite tudi stile in jih shranite poleg podatkov</a:t>
            </a:r>
          </a:p>
          <a:p>
            <a:r>
              <a:rPr lang="sl-SI" dirty="0"/>
              <a:t>Preverite koordinatne sisteme – po potrebi pretvorite!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17562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Uporabne povezave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GIS orodje: QGIS:</a:t>
            </a:r>
          </a:p>
          <a:p>
            <a:pPr lvl="1"/>
            <a:r>
              <a:rPr lang="sl-SI" dirty="0"/>
              <a:t>Prenos orodja: </a:t>
            </a:r>
            <a:r>
              <a:rPr lang="sl-SI" dirty="0">
                <a:hlinkClick r:id="rId2"/>
              </a:rPr>
              <a:t>https://qgis.org/</a:t>
            </a:r>
            <a:endParaRPr lang="sl-SI" dirty="0"/>
          </a:p>
          <a:p>
            <a:pPr lvl="1"/>
            <a:r>
              <a:rPr lang="sl-SI" dirty="0"/>
              <a:t>Uporabniški priročnik: </a:t>
            </a:r>
            <a:r>
              <a:rPr lang="sl-SI" dirty="0">
                <a:hlinkClick r:id="rId3"/>
              </a:rPr>
              <a:t>https://docs.qgis.org/3.34/en/docs/user_manual/index.html</a:t>
            </a:r>
            <a:endParaRPr lang="sl-SI" dirty="0"/>
          </a:p>
          <a:p>
            <a:pPr lvl="1"/>
            <a:r>
              <a:rPr lang="sl-SI" dirty="0"/>
              <a:t>Tečaji: </a:t>
            </a:r>
            <a:r>
              <a:rPr lang="sl-SI" dirty="0">
                <a:hlinkClick r:id="rId4"/>
              </a:rPr>
              <a:t>https://docs.qgis.org/3.34/en/docs/training_manual/index.html</a:t>
            </a:r>
            <a:endParaRPr lang="sl-SI" dirty="0"/>
          </a:p>
          <a:p>
            <a:r>
              <a:rPr lang="sl-SI" dirty="0"/>
              <a:t>Video tečaji:</a:t>
            </a:r>
          </a:p>
          <a:p>
            <a:pPr lvl="1"/>
            <a:r>
              <a:rPr lang="sl-SI" dirty="0">
                <a:hlinkClick r:id="rId5"/>
              </a:rPr>
              <a:t>https://www.youtube.com/@qgishome</a:t>
            </a:r>
          </a:p>
          <a:p>
            <a:pPr lvl="1"/>
            <a:r>
              <a:rPr lang="sl-SI" dirty="0">
                <a:hlinkClick r:id="rId5"/>
              </a:rPr>
              <a:t>https://www.youtube.com/@HansvanderKwast</a:t>
            </a:r>
          </a:p>
          <a:p>
            <a:pPr lvl="1"/>
            <a:r>
              <a:rPr lang="sl-SI" dirty="0">
                <a:hlinkClick r:id="rId5"/>
              </a:rPr>
              <a:t>https://www.youtube.com/@KartozaGeo</a:t>
            </a:r>
          </a:p>
          <a:p>
            <a:pPr lvl="1"/>
            <a:r>
              <a:rPr lang="sl-SI" dirty="0">
                <a:hlinkClick r:id="rId5"/>
              </a:rPr>
              <a:t>https://www.youtube.com/@KlasKarlsson</a:t>
            </a:r>
            <a:endParaRPr lang="sl-SI" dirty="0"/>
          </a:p>
          <a:p>
            <a:pPr lvl="1"/>
            <a:r>
              <a:rPr lang="sl-SI" dirty="0">
                <a:hlinkClick r:id="rId6"/>
              </a:rPr>
              <a:t>https://www.youtube.com/@MattForrest</a:t>
            </a:r>
            <a:endParaRPr lang="sl-SI" dirty="0"/>
          </a:p>
          <a:p>
            <a:pPr lvl="1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163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19AC-BEEE-A5F3-0EDD-58D91F80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Uporabne povezave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8C71B-EAF7-45AE-1B07-C7DCBA909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/>
              <a:t>Open </a:t>
            </a:r>
            <a:r>
              <a:rPr lang="sl-SI" b="1" dirty="0" err="1"/>
              <a:t>Source</a:t>
            </a:r>
            <a:r>
              <a:rPr lang="sl-SI" b="1" dirty="0"/>
              <a:t> </a:t>
            </a:r>
            <a:r>
              <a:rPr lang="sl-SI" b="1" dirty="0" err="1"/>
              <a:t>Geospatial</a:t>
            </a:r>
            <a:r>
              <a:rPr lang="sl-SI" b="1" dirty="0"/>
              <a:t> Slovenija</a:t>
            </a:r>
          </a:p>
          <a:p>
            <a:pPr lvl="1"/>
            <a:r>
              <a:rPr lang="sl-SI" dirty="0"/>
              <a:t>2024: </a:t>
            </a:r>
            <a:r>
              <a:rPr lang="sl-SI" dirty="0">
                <a:hlinkClick r:id="rId2"/>
              </a:rPr>
              <a:t>https://www.youtube.com/watch?v=2N41a9O6Fog</a:t>
            </a:r>
            <a:endParaRPr lang="sl-SI" dirty="0"/>
          </a:p>
          <a:p>
            <a:pPr lvl="1"/>
            <a:r>
              <a:rPr lang="sl-SI" dirty="0"/>
              <a:t>2023: </a:t>
            </a:r>
            <a:r>
              <a:rPr lang="sl-SI" dirty="0">
                <a:hlinkClick r:id="rId3"/>
              </a:rPr>
              <a:t>https://www.youtube.com/watch?v=h4cmV4GT-60</a:t>
            </a:r>
            <a:endParaRPr lang="sl-SI" dirty="0"/>
          </a:p>
          <a:p>
            <a:r>
              <a:rPr lang="sl-SI" dirty="0" err="1"/>
              <a:t>LifeNarcIS</a:t>
            </a:r>
            <a:r>
              <a:rPr lang="sl-SI" dirty="0"/>
              <a:t> – vtičnik in izobraževanja</a:t>
            </a:r>
          </a:p>
          <a:p>
            <a:pPr lvl="1"/>
            <a:r>
              <a:rPr lang="sl-SI" dirty="0">
                <a:hlinkClick r:id="rId4"/>
              </a:rPr>
              <a:t>https://narcis.gov.si/ords/r/narcis/narcis/novicka?p2030_novicka=1096</a:t>
            </a:r>
            <a:endParaRPr lang="sl-SI" dirty="0"/>
          </a:p>
          <a:p>
            <a:pPr lvl="1"/>
            <a:endParaRPr lang="sl-SI" dirty="0"/>
          </a:p>
          <a:p>
            <a:pPr lvl="1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6395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A74BEE-B816-F4B3-5511-F8CB48D02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/>
              <a:t>Simon Koblar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208D7-EA75-F065-E98B-631C1BBBBB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/>
              <a:t>Hvala za pozornost</a:t>
            </a:r>
          </a:p>
        </p:txBody>
      </p:sp>
    </p:spTree>
    <p:extLst>
      <p:ext uri="{BB962C8B-B14F-4D97-AF65-F5344CB8AC3E}">
        <p14:creationId xmlns:p14="http://schemas.microsoft.com/office/powerpoint/2010/main" val="220676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9A38BD-D8FF-1021-69D8-0EF32E6C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0062D-1CAC-A8C3-E26D-3B5F6DD9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E832-5249-6E5D-BE69-6094535F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Predstavitev orodja QGIS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55BEC-EAB0-112B-56DA-61429C968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065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F8E7C6-8C06-780C-CC4F-861BAB8B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QGIS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8038B1-F4CF-280A-4D0F-F4277A9FC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GIS – geografski informacijski sistem</a:t>
            </a:r>
          </a:p>
          <a:p>
            <a:r>
              <a:rPr lang="sl-SI" dirty="0"/>
              <a:t>Prosto programje - GNU GPLv2+</a:t>
            </a:r>
          </a:p>
          <a:p>
            <a:r>
              <a:rPr lang="sl-SI" dirty="0"/>
              <a:t>Zelo napreden program tudi za zahtevne raziskave in delovne procese</a:t>
            </a:r>
          </a:p>
          <a:p>
            <a:r>
              <a:rPr lang="sl-SI" dirty="0"/>
              <a:t>Windows, Mac, Linux</a:t>
            </a:r>
          </a:p>
          <a:p>
            <a:r>
              <a:rPr lang="sl-SI" dirty="0"/>
              <a:t>Program na voljo tu: </a:t>
            </a:r>
            <a:r>
              <a:rPr lang="sl-SI" dirty="0">
                <a:hlinkClick r:id="rId2"/>
              </a:rPr>
              <a:t>https://qgis.org/</a:t>
            </a:r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60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5B94-7329-85E6-2F01-4DB3CA19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81A9C-6DEB-AAE9-41EA-D1F0FC899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1B5F1-A8C2-EA34-BD82-B31EE219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178E-3BBD-4FA8-485F-141D518F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Nastavitev koordinatnega sistema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58C81D-309D-2463-2CCD-CECF730AC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4782" y="1825625"/>
            <a:ext cx="7226960" cy="4773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24C7AB-AC23-6632-E795-DB0BFC89B4EC}"/>
              </a:ext>
            </a:extLst>
          </p:cNvPr>
          <p:cNvSpPr txBox="1"/>
          <p:nvPr/>
        </p:nvSpPr>
        <p:spPr>
          <a:xfrm>
            <a:off x="488950" y="2012950"/>
            <a:ext cx="146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Settings</a:t>
            </a:r>
            <a:r>
              <a:rPr lang="sl-SI" dirty="0"/>
              <a:t> -&gt; </a:t>
            </a:r>
            <a:r>
              <a:rPr lang="sl-SI" dirty="0" err="1"/>
              <a:t>Options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640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930</Words>
  <Application>Microsoft Office PowerPoint</Application>
  <PresentationFormat>Širokozaslonsko</PresentationFormat>
  <Paragraphs>123</Paragraphs>
  <Slides>44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Officeova tema</vt:lpstr>
      <vt:lpstr>GIS orodja</vt:lpstr>
      <vt:lpstr>Vsebina predavanja</vt:lpstr>
      <vt:lpstr>Prostorski podatki</vt:lpstr>
      <vt:lpstr>Kaj vse so prostorski podatki?</vt:lpstr>
      <vt:lpstr>PowerPointova predstavitev</vt:lpstr>
      <vt:lpstr>Predstavitev orodja QGIS</vt:lpstr>
      <vt:lpstr>QGIS</vt:lpstr>
      <vt:lpstr>PowerPointova predstavitev</vt:lpstr>
      <vt:lpstr>Nastavitev koordinatnega sistema</vt:lpstr>
      <vt:lpstr>Koordinatni sistem</vt:lpstr>
      <vt:lpstr>Vtičniki</vt:lpstr>
      <vt:lpstr>Vtičniki</vt:lpstr>
      <vt:lpstr>PowerPointova predstavitev</vt:lpstr>
      <vt:lpstr>Kartografske podlage</vt:lpstr>
      <vt:lpstr>Orodja</vt:lpstr>
      <vt:lpstr>Dodajanje podatkov</vt:lpstr>
      <vt:lpstr>Dodajanje spletnih servisov</vt:lpstr>
      <vt:lpstr>PowerPointova predstavitev</vt:lpstr>
      <vt:lpstr>Dodajanje spletnih servisov</vt:lpstr>
      <vt:lpstr>Viri prostorskih podatkov</vt:lpstr>
      <vt:lpstr>SURS - stage</vt:lpstr>
      <vt:lpstr>PowerPointova predstavitev</vt:lpstr>
      <vt:lpstr>Slabost STAGE portala</vt:lpstr>
      <vt:lpstr>Izračun novih vrednosti</vt:lpstr>
      <vt:lpstr>SURS - SiStat</vt:lpstr>
      <vt:lpstr>Združevanje slojev</vt:lpstr>
      <vt:lpstr>Ustvarjanje novih slojev</vt:lpstr>
      <vt:lpstr>Urejanje slojev</vt:lpstr>
      <vt:lpstr>Izvažanje slojev</vt:lpstr>
      <vt:lpstr>Izvažanje slojev</vt:lpstr>
      <vt:lpstr>Izdelava točkovnega sloja iz geolociranih fotografij</vt:lpstr>
      <vt:lpstr>PowerPointova predstavitev</vt:lpstr>
      <vt:lpstr>Nastavimo obrazec za pregled podatkov</vt:lpstr>
      <vt:lpstr>Primer pripravljenih raziskovalnih podaktov</vt:lpstr>
      <vt:lpstr>PowerPointova predstavitev</vt:lpstr>
      <vt:lpstr>Klasifikacija podatkov</vt:lpstr>
      <vt:lpstr>PowerPointova predstavitev</vt:lpstr>
      <vt:lpstr>UIRS predloga</vt:lpstr>
      <vt:lpstr>OpenStreetMap - kolesarjenje - predloga UIRS.qgz </vt:lpstr>
      <vt:lpstr>Terensko delo</vt:lpstr>
      <vt:lpstr>Nasveti</vt:lpstr>
      <vt:lpstr>Uporabne povezave</vt:lpstr>
      <vt:lpstr>Uporabne povezave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Zala</cp:lastModifiedBy>
  <cp:revision>4</cp:revision>
  <dcterms:created xsi:type="dcterms:W3CDTF">2023-09-11T08:00:44Z</dcterms:created>
  <dcterms:modified xsi:type="dcterms:W3CDTF">2025-01-23T11:57:18Z</dcterms:modified>
</cp:coreProperties>
</file>