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2" r:id="rId5"/>
    <p:sldMasterId id="2147483675" r:id="rId6"/>
  </p:sldMasterIdLst>
  <p:notesMasterIdLst>
    <p:notesMasterId r:id="rId17"/>
  </p:notesMasterIdLst>
  <p:sldIdLst>
    <p:sldId id="402" r:id="rId7"/>
    <p:sldId id="361" r:id="rId8"/>
    <p:sldId id="403" r:id="rId9"/>
    <p:sldId id="404" r:id="rId10"/>
    <p:sldId id="405" r:id="rId11"/>
    <p:sldId id="406" r:id="rId12"/>
    <p:sldId id="407" r:id="rId13"/>
    <p:sldId id="408" r:id="rId14"/>
    <p:sldId id="409" r:id="rId15"/>
    <p:sldId id="401" r:id="rId1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82E2A-DA5F-49AF-9E77-6362EA97C220}" type="datetimeFigureOut">
              <a:rPr lang="sl-SI" smtClean="0"/>
              <a:t>28. 02. 2025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6C563-F398-4561-8AFC-C47791CB94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8899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0a563e69a4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g30a563e69a4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6C563-F398-4561-8AFC-C47791CB9441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1666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6C563-F398-4561-8AFC-C47791CB9441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2892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6C563-F398-4561-8AFC-C47791CB9441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1400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6C563-F398-4561-8AFC-C47791CB9441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9794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6C563-F398-4561-8AFC-C47791CB9441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1835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6C563-F398-4561-8AFC-C47791CB9441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3344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6C563-F398-4561-8AFC-C47791CB9441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0965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6C563-F398-4561-8AFC-C47791CB9441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629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711200" y="633684"/>
            <a:ext cx="10871200" cy="87086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err="1"/>
              <a:t>Naslov</a:t>
            </a:r>
            <a:r>
              <a:rPr lang="en-US"/>
              <a:t> </a:t>
            </a:r>
            <a:r>
              <a:rPr lang="en-US" err="1"/>
              <a:t>strani</a:t>
            </a:r>
            <a:endParaRPr lang="sl-SI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12192000" cy="692696"/>
          </a:xfrm>
          <a:prstGeom prst="rect">
            <a:avLst/>
          </a:prstGeom>
          <a:solidFill>
            <a:srgbClr val="006A8E"/>
          </a:solidFill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Naslov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628800"/>
            <a:ext cx="103632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Tekst</a:t>
            </a:r>
            <a:endParaRPr lang="en-US"/>
          </a:p>
          <a:p>
            <a:pPr lvl="1"/>
            <a:r>
              <a:rPr lang="sl-SI"/>
              <a:t>Druga raven</a:t>
            </a:r>
            <a:endParaRPr lang="en-US"/>
          </a:p>
          <a:p>
            <a:pPr lvl="2"/>
            <a:r>
              <a:rPr lang="sl-SI"/>
              <a:t>Tretja raven</a:t>
            </a:r>
            <a:endParaRPr lang="en-US"/>
          </a:p>
          <a:p>
            <a:pPr lvl="3"/>
            <a:r>
              <a:rPr lang="sl-SI"/>
              <a:t>Četrta raven</a:t>
            </a:r>
            <a:endParaRPr lang="en-US"/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35298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E3247A-0C9E-49AC-B824-F80FB4FE1B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C1D222B3-ADB9-4ACD-819A-BD41309E623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68388EF-2BCD-418C-83CB-44041CFC9CB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215F192-2977-4E91-A69F-578EEA2D02C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C8B4B9-5DC2-46DD-B6FB-42E15E682593}" type="datetime1">
              <a:rPr lang="sl-SI"/>
              <a:pPr lvl="0"/>
              <a:t>28. 02. 2025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55641E2-225B-4EEE-B460-60456FFEAB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C9EFBD8-424F-468B-8A9B-9FD938A338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F8481C-9189-4038-86C9-B779C873B355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5554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686450-8FDB-4C58-A6C2-FE19DA0D5B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D1BB774-C9DD-477C-8C53-849B6ABD575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25EF94A-C79C-47DC-80C2-3B4C960842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0D6EDD-130D-4ABB-BF5B-109C925EC4C7}" type="datetime1">
              <a:rPr lang="sl-SI"/>
              <a:pPr lvl="0"/>
              <a:t>28. 02. 2025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F99A3A2-6A88-4E5C-B1EC-914E51EC29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F524C7E-4E7A-4108-8731-99D5305A737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DE3B24-1BB6-40FE-9B30-FD564B795AA8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8505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3755000-2520-4BA9-8D93-D3E354E43D9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98FF454-37FA-46C2-9824-D845E464EE3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5980DAA-A8A8-48DC-A67F-4AFFD90D5DE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DF6EE2-C634-4FFE-92C3-B41739EBCD38}" type="datetime1">
              <a:rPr lang="sl-SI"/>
              <a:pPr lvl="0"/>
              <a:t>28. 02. 2025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D610F78-5FD8-4ECA-BE77-FBBC17FBDAA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F651D5A-E25A-4951-92D2-D0DD027F218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16E6A3-B88E-447E-A820-282CE1BD249A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3989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877550" y="-130956"/>
            <a:ext cx="26179635" cy="712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7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diapozitiv" type="title">
  <p:cSld name="Naslovni diapozitiv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2834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">
  <p:cSld name="Naslov in vsebina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9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7990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ava odseka" type="secHead">
  <p:cSld name="Glava odseka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98989"/>
              </a:buClr>
              <a:buSzPts val="2400"/>
              <a:buNone/>
              <a:defRPr sz="2400">
                <a:solidFill>
                  <a:srgbClr val="898989"/>
                </a:solidFill>
              </a:defRPr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0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5180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e vsebini" type="twoObj">
  <p:cSld name="Dve vsebini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1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body" idx="2"/>
          </p:nvPr>
        </p:nvSpPr>
        <p:spPr>
          <a:xfrm>
            <a:off x="6172200" y="1825627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1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1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2479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merjava" type="twoTxTwoObj">
  <p:cSld name="Primerjava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9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 b="1"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32"/>
          <p:cNvSpPr txBox="1">
            <a:spLocks noGrp="1"/>
          </p:cNvSpPr>
          <p:nvPr>
            <p:ph type="body" idx="2"/>
          </p:nvPr>
        </p:nvSpPr>
        <p:spPr>
          <a:xfrm>
            <a:off x="839784" y="2505071"/>
            <a:ext cx="51579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32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 b="1"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32"/>
          <p:cNvSpPr txBox="1">
            <a:spLocks noGrp="1"/>
          </p:cNvSpPr>
          <p:nvPr>
            <p:ph type="body" idx="4"/>
          </p:nvPr>
        </p:nvSpPr>
        <p:spPr>
          <a:xfrm>
            <a:off x="6172200" y="2505071"/>
            <a:ext cx="51831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32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2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2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1024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Samo naslov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3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3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3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239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3015DE-0B6A-4359-812D-714F1AA5219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3FFA1B1-761E-455F-85C3-BD95F8B5C94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5CC7255-5AA2-4378-9CF9-ECFE96A6A1B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5E055D-6D05-40EA-9F93-B544AFDE4082}" type="datetime1">
              <a:rPr lang="sl-SI"/>
              <a:pPr lvl="0"/>
              <a:t>28. 02. 2025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DCB3195-0FD7-4625-B013-8130A892C80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C114E7A-079C-40A3-A800-C5A99E3761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0A02BD-3EF9-49DB-AD0A-68D8D5506561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159208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en" type="blank">
  <p:cSld name="Prazen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4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4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8801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sebina z naslovom" type="objTx">
  <p:cSld name="Vsebina z naslovom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5"/>
          <p:cNvSpPr txBox="1">
            <a:spLocks noGrp="1"/>
          </p:cNvSpPr>
          <p:nvPr>
            <p:ph type="body" idx="1"/>
          </p:nvPr>
        </p:nvSpPr>
        <p:spPr>
          <a:xfrm>
            <a:off x="5183184" y="987423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35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35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5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5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6536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slika" type="picTx">
  <p:cSld name="Naslov in slika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6"/>
          <p:cNvSpPr>
            <a:spLocks noGrp="1"/>
          </p:cNvSpPr>
          <p:nvPr>
            <p:ph type="pic" idx="2"/>
          </p:nvPr>
        </p:nvSpPr>
        <p:spPr>
          <a:xfrm>
            <a:off x="5183184" y="987423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202" name="Google Shape;202;p36"/>
          <p:cNvSpPr txBox="1">
            <a:spLocks noGrp="1"/>
          </p:cNvSpPr>
          <p:nvPr>
            <p:ph type="body" idx="1"/>
          </p:nvPr>
        </p:nvSpPr>
        <p:spPr>
          <a:xfrm>
            <a:off x="839784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36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6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6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4903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navpično besedilo" type="vertTx">
  <p:cSld name="Naslov in navpično besedilo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7"/>
          <p:cNvSpPr txBox="1">
            <a:spLocks noGrp="1"/>
          </p:cNvSpPr>
          <p:nvPr>
            <p:ph type="body" idx="1"/>
          </p:nvPr>
        </p:nvSpPr>
        <p:spPr>
          <a:xfrm rot="5400000">
            <a:off x="3920403" y="-1256573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37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7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7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5039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pični naslov in besedilo" type="vertTitleAndTx">
  <p:cSld name="Navpični naslov in besedilo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>
            <a:spLocks noGrp="1"/>
          </p:cNvSpPr>
          <p:nvPr>
            <p:ph type="title"/>
          </p:nvPr>
        </p:nvSpPr>
        <p:spPr>
          <a:xfrm rot="5400000">
            <a:off x="7133402" y="1956629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8"/>
          <p:cNvSpPr txBox="1">
            <a:spLocks noGrp="1"/>
          </p:cNvSpPr>
          <p:nvPr>
            <p:ph type="body" idx="1"/>
          </p:nvPr>
        </p:nvSpPr>
        <p:spPr>
          <a:xfrm rot="5400000">
            <a:off x="1799399" y="-596071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38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8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8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267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6CF85C-EEE3-47CC-8CBE-00AF9F96B6E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633A5AD-F352-44FD-AE74-7203961DF29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A0850A0-FCA2-427A-B5AB-B7506D28CAF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BE3943-9763-4A72-AC18-9601F43E0680}" type="datetime1">
              <a:rPr lang="sl-SI"/>
              <a:pPr lvl="0"/>
              <a:t>28. 02. 2025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19168F2-D441-4A66-A59A-000A363A65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D45D5C8-6F9D-47CA-AF36-9AF3DA75D4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0EFE42-92AD-42D5-BE90-88AC7DBFDD23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104208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E54183-9CD4-4062-B57D-617AE26F4B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067F894-40D7-43DB-9053-AA67169B86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037A99F-7EBA-4022-B4A8-AA7B721DE2C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8EF71D-2B66-4DE4-BE54-BFDB71FD4AB3}" type="datetime1">
              <a:rPr lang="sl-SI"/>
              <a:pPr lvl="0"/>
              <a:t>28. 02. 2025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A9F0F64-EBEF-4D8B-9E18-A7E9D88871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A42EB3C-C4BE-44F2-AF12-0B20547AEF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FF7150-F341-476F-AC6C-3B00EDCBCFC2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006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DFEF52-04EF-46E3-8445-9939C429C3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1FC91AD-32FC-4E39-837E-24B8763B3D3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7448A1A-8B33-48C3-920D-DB46DCEB974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43985FA-45A7-4F58-8C56-2C493CFD92C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9B99C9-D072-4BF9-90C3-BFE5BEB17D70}" type="datetime1">
              <a:rPr lang="sl-SI"/>
              <a:pPr lvl="0"/>
              <a:t>28. 02. 2025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E8B6395-DC4D-40EB-8E08-9D084B6707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8D154CE-84E4-47B3-ABB8-3188177D08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5E26CE-CEB9-4DBC-BD39-BB279A1A0D6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4261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25580F-5ED2-4C33-B3B7-BF285CF7AC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AB74DCE-081C-474C-9E6B-42E0A91B22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CBE6D20-4742-46EF-9CBD-5375FC0ECFB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4A401FE-13BF-41B6-A4A1-77B753582EB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DBE898F-EFB4-4D7F-B4E1-888032A6EBA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F899EFC8-98F4-4772-8EDA-460387F043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68B20F-246A-43D6-B537-B7537966D313}" type="datetime1">
              <a:rPr lang="sl-SI"/>
              <a:pPr lvl="0"/>
              <a:t>28. 02. 2025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9B19811-8415-49F3-9154-05A93D34F16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80426345-1C3E-49E5-85B5-78C46BFEB6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B4BDF0-9E83-47ED-B205-2E4AFA5B5A77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774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9A1017-E92F-444E-A06B-4279CB0E5D6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EC025A8-E2B2-4B86-83D0-AA7EC34394E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AB420C-E2E0-4EF2-85FC-58CC6CDF8E4A}" type="datetime1">
              <a:rPr lang="sl-SI"/>
              <a:pPr lvl="0"/>
              <a:t>28. 02. 2025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BAFB69F0-3D8B-4FDC-81AA-B64FFD1FF7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8ED3B58-444C-4FE7-8B4A-35D52C1687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9E6D11-F17D-4D9E-890C-C441F2E0F26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493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EA0658B4-97DB-45BB-9817-05B1B0BABB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C35104-CDBA-40FA-A4AE-0E23E626B30E}" type="datetime1">
              <a:rPr lang="sl-SI"/>
              <a:pPr lvl="0"/>
              <a:t>28. 02. 2025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E4E4BA2-EB71-4FB7-91B8-E4219CD274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E1767CA-417E-4649-9B95-BE2E27816C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F83BA7-4006-4A92-965F-51F5FAD39B08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571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FE992C-1B72-45AA-8F41-865405FDD4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1F67724-0150-42F1-A96C-80D97B037B1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E07904A-61BD-4B3B-97CA-20307400394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916CE77-74E0-4C5C-9F40-F10C0577B8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B63948-B7EA-473B-B8E0-5D0BA74970DB}" type="datetime1">
              <a:rPr lang="sl-SI"/>
              <a:pPr lvl="0"/>
              <a:t>28. 02. 2025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0B17CCA-5C46-4953-B4D8-6CD7D022134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738DC75-CDBF-45CC-9A14-F142839839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572751-0683-41E3-8EC9-C7F3342E4C87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31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476672"/>
            <a:ext cx="10871200" cy="87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4C4C4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Naslov strani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59832"/>
            <a:ext cx="10363200" cy="456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4C4C4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Tekst</a:t>
            </a:r>
            <a:endParaRPr lang="en-US"/>
          </a:p>
          <a:p>
            <a:pPr lvl="1"/>
            <a:r>
              <a:rPr lang="sl-SI"/>
              <a:t>Druga raven</a:t>
            </a:r>
            <a:endParaRPr lang="en-US"/>
          </a:p>
          <a:p>
            <a:pPr lvl="2"/>
            <a:r>
              <a:rPr lang="sl-SI"/>
              <a:t>Tretja raven</a:t>
            </a:r>
            <a:endParaRPr lang="en-US"/>
          </a:p>
          <a:p>
            <a:pPr lvl="3"/>
            <a:r>
              <a:rPr lang="sl-SI"/>
              <a:t>Četrta raven</a:t>
            </a:r>
            <a:endParaRPr lang="en-US"/>
          </a:p>
          <a:p>
            <a:pPr lvl="4"/>
            <a:r>
              <a:rPr lang="sl-SI"/>
              <a:t>Peta raven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2FF613-0288-699D-F3D8-16BC4DD6D4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074" y="6092158"/>
            <a:ext cx="10095851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6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aseline="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329FD34-FFB4-4621-9FA2-6D2C1E445D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EC28FE4-624E-43B4-92B6-BA969C819F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6D58191-7847-47AC-B6C5-3DDDD0C2647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D7A32EC-3369-4484-9134-60114E730D0D}" type="datetime1">
              <a:rPr lang="sl-SI"/>
              <a:pPr lvl="0"/>
              <a:t>28. 02. 2025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83C46E3-CBC0-4CAA-B156-80CAECE1297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5DBB5AC-5EC4-4EFF-9BCB-0ABBC65979D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48CAC56-222E-481C-88B5-B266649B0792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535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sl-SI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sl-SI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7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74145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jpeg"/><Relationship Id="rId5" Type="http://schemas.openxmlformats.org/officeDocument/2006/relationships/hyperlink" Target="https://elixir-slovenia.org/" TargetMode="Externa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7.png"/><Relationship Id="rId5" Type="http://schemas.openxmlformats.org/officeDocument/2006/relationships/hyperlink" Target="https://elixir.mf.uni-lj.si/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hyperlink" Target="https://elixir-slovenia.org/sl/pravilnik-o-rabi-raziskovalne-ikt-rikt-infrastrukture-elixir-si/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Relationship Id="rId6" Type="http://schemas.openxmlformats.org/officeDocument/2006/relationships/hyperlink" Target="https://elixir-slovenia.org/sl/naroci-storitev/" TargetMode="External"/><Relationship Id="rId5" Type="http://schemas.openxmlformats.org/officeDocument/2006/relationships/hyperlink" Target="https://elixir-slovenia.org/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elixir.mb@mf.uni-lj.si" TargetMode="External"/><Relationship Id="rId3" Type="http://schemas.openxmlformats.org/officeDocument/2006/relationships/notesSlide" Target="../notesSlides/notesSlide8.xml"/><Relationship Id="rId7" Type="http://schemas.openxmlformats.org/officeDocument/2006/relationships/hyperlink" Target="https://elixir-slovenia.org/sl/domov/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0.jpeg"/><Relationship Id="rId9" Type="http://schemas.openxmlformats.org/officeDocument/2006/relationships/hyperlink" Target="mailto:elixir@mf.uni-lj.s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Relationship Id="rId5" Type="http://schemas.openxmlformats.org/officeDocument/2006/relationships/hyperlink" Target="mailto:brane.leskosek@mf.uni-lj.si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72"/>
          <p:cNvSpPr txBox="1"/>
          <p:nvPr/>
        </p:nvSpPr>
        <p:spPr>
          <a:xfrm>
            <a:off x="463925" y="250485"/>
            <a:ext cx="9494332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l-SI" sz="40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HPC raziskovalna infrastruktura in storitve Središča ELIXIR-SI za ravnanje s podatki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1" name="Google Shape;401;p72" descr="Slika, ki vsebuje besede besedilo, izrezek&#10;&#10;Opis je samodejno ustvarj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4151" y="5355919"/>
            <a:ext cx="1172485" cy="4103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2" name="Google Shape;402;p72"/>
          <p:cNvGrpSpPr/>
          <p:nvPr/>
        </p:nvGrpSpPr>
        <p:grpSpPr>
          <a:xfrm>
            <a:off x="10315850" y="163275"/>
            <a:ext cx="1412225" cy="797100"/>
            <a:chOff x="10411875" y="144075"/>
            <a:chExt cx="1412225" cy="797100"/>
          </a:xfrm>
          <a:solidFill>
            <a:schemeClr val="bg1"/>
          </a:solidFill>
        </p:grpSpPr>
        <p:sp>
          <p:nvSpPr>
            <p:cNvPr id="403" name="Google Shape;403;p72"/>
            <p:cNvSpPr/>
            <p:nvPr/>
          </p:nvSpPr>
          <p:spPr>
            <a:xfrm>
              <a:off x="10421475" y="144075"/>
              <a:ext cx="1402200" cy="7971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04" name="Google Shape;404;p7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411875" y="152175"/>
              <a:ext cx="1412225" cy="771925"/>
            </a:xfrm>
            <a:prstGeom prst="rect">
              <a:avLst/>
            </a:prstGeom>
            <a:grpFill/>
            <a:ln>
              <a:noFill/>
            </a:ln>
          </p:spPr>
        </p:pic>
      </p:grpSp>
      <p:pic>
        <p:nvPicPr>
          <p:cNvPr id="2" name="Slika 1">
            <a:extLst>
              <a:ext uri="{FF2B5EF4-FFF2-40B4-BE49-F238E27FC236}">
                <a16:creationId xmlns:a16="http://schemas.microsoft.com/office/drawing/2014/main" id="{954677A2-D34E-40FC-866B-F781D47BB2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5450" y="1006662"/>
            <a:ext cx="1402200" cy="105577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Google Shape;1037;p87">
            <a:extLst>
              <a:ext uri="{FF2B5EF4-FFF2-40B4-BE49-F238E27FC236}">
                <a16:creationId xmlns:a16="http://schemas.microsoft.com/office/drawing/2014/main" id="{D71B97D3-A192-465C-B8DB-F4526A81588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1405" t="39528" r="36788" b="32450"/>
          <a:stretch/>
        </p:blipFill>
        <p:spPr>
          <a:xfrm>
            <a:off x="10325450" y="2108723"/>
            <a:ext cx="1402200" cy="5853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042F9A5-C162-696B-A8B8-F5D9698D452E}"/>
              </a:ext>
            </a:extLst>
          </p:cNvPr>
          <p:cNvSpPr txBox="1"/>
          <p:nvPr/>
        </p:nvSpPr>
        <p:spPr>
          <a:xfrm>
            <a:off x="641095" y="2594370"/>
            <a:ext cx="7351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Google Shape;400;p72">
            <a:extLst>
              <a:ext uri="{FF2B5EF4-FFF2-40B4-BE49-F238E27FC236}">
                <a16:creationId xmlns:a16="http://schemas.microsoft.com/office/drawing/2014/main" id="{E23DA3B8-9A4F-411E-ADCD-B4934CC447B3}"/>
              </a:ext>
            </a:extLst>
          </p:cNvPr>
          <p:cNvSpPr txBox="1"/>
          <p:nvPr/>
        </p:nvSpPr>
        <p:spPr>
          <a:xfrm>
            <a:off x="641095" y="1832416"/>
            <a:ext cx="7785878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dr. Brane LESKOŠEK, </a:t>
            </a:r>
            <a:r>
              <a:rPr lang="sv-SE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Medicinska fakulteta Univerze v Ljubljani</a:t>
            </a:r>
            <a:r>
              <a:rPr lang="sl-SI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v-SE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Inštitut za biostatistiko in medicinsko informatiko</a:t>
            </a:r>
            <a:r>
              <a:rPr lang="sl-SI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Središče ELIXIR Slovenija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l-SI" sz="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dr. Marko VIDAK , </a:t>
            </a:r>
            <a:r>
              <a:rPr lang="sv-SE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Medicinska fakulteta Univerze v Ljubljani</a:t>
            </a:r>
            <a:r>
              <a:rPr lang="sl-SI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v-SE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Inštitut za biostatistiko in medicinsko informatiko</a:t>
            </a:r>
            <a:r>
              <a:rPr lang="sl-SI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sv-SE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l-SI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Središče ELIXIR Slovenija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l-SI" sz="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dr. Bojan KVERH , </a:t>
            </a:r>
            <a:r>
              <a:rPr lang="sv-SE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Medicinska fakulteta Univerze v Ljubljani</a:t>
            </a:r>
            <a:r>
              <a:rPr lang="sl-SI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v-SE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Inštitut za biostatistiko in medicinsko informatiko</a:t>
            </a:r>
            <a:r>
              <a:rPr lang="sl-SI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Središče ELIXIR Slovenija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l-SI" sz="9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dr. Polonca FERK , </a:t>
            </a:r>
            <a:r>
              <a:rPr lang="sv-SE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Medicinska fakulteta Univerze v Ljubljani</a:t>
            </a:r>
            <a:r>
              <a:rPr lang="sl-SI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v-SE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Inštitut za biostatistiko in medicinsko informatiko</a:t>
            </a:r>
            <a:r>
              <a:rPr lang="sl-SI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Središče ELIXIR Slovenija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E8CCD50A-5584-448F-8C64-13DAB9B38131}"/>
              </a:ext>
            </a:extLst>
          </p:cNvPr>
          <p:cNvSpPr txBox="1"/>
          <p:nvPr/>
        </p:nvSpPr>
        <p:spPr>
          <a:xfrm>
            <a:off x="641095" y="4527817"/>
            <a:ext cx="8924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Ljubljana in </a:t>
            </a:r>
            <a:r>
              <a:rPr lang="sl-SI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online</a:t>
            </a:r>
            <a:r>
              <a:rPr lang="sl-SI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Centralna tehniška knjižnica Univerze v Ljubljani,</a:t>
            </a:r>
          </a:p>
          <a:p>
            <a:r>
              <a:rPr lang="sl-SI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Usposabljanje podatkovnih strokovnjakov, 14. – 17. 10. 2024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EE04A0F8-2BA4-423F-9FCD-856DF5A272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2547" y="5948413"/>
            <a:ext cx="676715" cy="3840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6CEE1A64-F3F7-40C5-A68D-FACA85877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562" y="5238369"/>
            <a:ext cx="10009549" cy="1114396"/>
          </a:xfrm>
          <a:prstGeom prst="rect">
            <a:avLst/>
          </a:prstGeom>
        </p:spPr>
      </p:pic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pic>
        <p:nvPicPr>
          <p:cNvPr id="13" name="Slika 12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ECC3BBAC-891A-4B83-95E1-D7A0D63C4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2" y="706065"/>
            <a:ext cx="2468880" cy="713232"/>
          </a:xfrm>
          <a:prstGeom prst="rect">
            <a:avLst/>
          </a:prstGeom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C5ABA285-AA02-E60F-7C61-F2274FDF5F2F}"/>
              </a:ext>
            </a:extLst>
          </p:cNvPr>
          <p:cNvSpPr/>
          <p:nvPr/>
        </p:nvSpPr>
        <p:spPr>
          <a:xfrm>
            <a:off x="334310" y="3044279"/>
            <a:ext cx="48987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Hvala za pozornost! </a:t>
            </a:r>
            <a:endParaRPr kumimoji="0" lang="sl-SI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295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CBC28-43B6-5E3F-4305-651EC88B1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142877"/>
            <a:ext cx="10515600" cy="1825626"/>
          </a:xfrm>
        </p:spPr>
        <p:txBody>
          <a:bodyPr>
            <a:normAutofit/>
          </a:bodyPr>
          <a:lstStyle/>
          <a:p>
            <a:r>
              <a:rPr lang="sl-SI" sz="3600" b="1">
                <a:solidFill>
                  <a:srgbClr val="ED7D31"/>
                </a:solidFill>
                <a:latin typeface="Calibri"/>
              </a:rPr>
              <a:t>Raziskovalna infrastruktura Središča ELIXIR-SI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87B1A-01F4-0551-0050-8DA56DD18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7" y="1493233"/>
            <a:ext cx="10515600" cy="280352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/>
              <a:t>Osrednje podatkovno vozlišče za vede o življenju</a:t>
            </a:r>
          </a:p>
          <a:p>
            <a:pPr marL="514350" indent="-514350">
              <a:buFont typeface="+mj-lt"/>
              <a:buAutoNum type="arabicPeriod"/>
            </a:pPr>
            <a:r>
              <a:rPr lang="sl-SI"/>
              <a:t>Osrednja nacionalna infrastruktura za pridobivanje </a:t>
            </a:r>
            <a:r>
              <a:rPr lang="sl-SI" err="1"/>
              <a:t>visokogostotnih</a:t>
            </a:r>
            <a:r>
              <a:rPr lang="sl-SI"/>
              <a:t> podatkov</a:t>
            </a:r>
          </a:p>
          <a:p>
            <a:pPr marL="514350" indent="-514350">
              <a:buFont typeface="+mj-lt"/>
              <a:buAutoNum type="arabicPeriod"/>
            </a:pPr>
            <a:r>
              <a:rPr lang="sl-SI"/>
              <a:t>Središče za izobraževanje in usposabljanje na področju ved o življenju (uporaba </a:t>
            </a:r>
            <a:r>
              <a:rPr lang="sl-SI" err="1"/>
              <a:t>bioinformatskih</a:t>
            </a:r>
            <a:r>
              <a:rPr lang="sl-SI"/>
              <a:t> storitev, orodij, analiz)</a:t>
            </a:r>
          </a:p>
          <a:p>
            <a:pPr marL="0" indent="0" algn="ctr">
              <a:buNone/>
            </a:pPr>
            <a:r>
              <a:rPr lang="sl-SI">
                <a:hlinkClick r:id="rId5"/>
              </a:rPr>
              <a:t>https://elixir-slovenia.org</a:t>
            </a:r>
            <a:r>
              <a:rPr lang="sl-SI"/>
              <a:t> </a:t>
            </a:r>
          </a:p>
          <a:p>
            <a:pPr marL="0" indent="0">
              <a:buNone/>
            </a:pPr>
            <a:endParaRPr lang="sl-SI"/>
          </a:p>
          <a:p>
            <a:pPr marL="0" indent="0">
              <a:buNone/>
            </a:pPr>
            <a:endParaRPr lang="sl-SI"/>
          </a:p>
          <a:p>
            <a:pPr marL="0" indent="0">
              <a:buNone/>
            </a:pPr>
            <a:endParaRPr lang="sl-SI"/>
          </a:p>
        </p:txBody>
      </p:sp>
      <p:pic>
        <p:nvPicPr>
          <p:cNvPr id="3" name="Google Shape;1045;p88">
            <a:extLst>
              <a:ext uri="{FF2B5EF4-FFF2-40B4-BE49-F238E27FC236}">
                <a16:creationId xmlns:a16="http://schemas.microsoft.com/office/drawing/2014/main" id="{95F9A039-9A2C-AAB9-1DA4-2CC0AE24E95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11878"/>
          <a:stretch/>
        </p:blipFill>
        <p:spPr>
          <a:xfrm>
            <a:off x="7362051" y="4407198"/>
            <a:ext cx="3206451" cy="230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49;p88" descr="A picture containing text, indoor, floor, kitchen&#10;&#10;Description automatically generated">
            <a:extLst>
              <a:ext uri="{FF2B5EF4-FFF2-40B4-BE49-F238E27FC236}">
                <a16:creationId xmlns:a16="http://schemas.microsoft.com/office/drawing/2014/main" id="{32CBC576-4C3E-165A-633E-FC76DEC1799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32551" y="4470772"/>
            <a:ext cx="2907675" cy="2180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6282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CBC28-43B6-5E3F-4305-651EC88B1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142877"/>
            <a:ext cx="10515600" cy="1825626"/>
          </a:xfrm>
        </p:spPr>
        <p:txBody>
          <a:bodyPr>
            <a:normAutofit/>
          </a:bodyPr>
          <a:lstStyle/>
          <a:p>
            <a:r>
              <a:rPr lang="sl-SI" sz="3600" b="1">
                <a:solidFill>
                  <a:srgbClr val="ED7D31"/>
                </a:solidFill>
                <a:latin typeface="Calibri"/>
              </a:rPr>
              <a:t>1. Osrednje podatkovno vozlišče	1/2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87B1A-01F4-0551-0050-8DA56DD18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7" y="1493233"/>
            <a:ext cx="10515600" cy="394316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l-SI" sz="11200" b="1"/>
              <a:t>Računska gruča - ELIXIR-SI HPC </a:t>
            </a:r>
            <a:r>
              <a:rPr lang="sl-SI" sz="11200"/>
              <a:t>(</a:t>
            </a:r>
            <a:r>
              <a:rPr lang="sl-SI" sz="11200" err="1"/>
              <a:t>High</a:t>
            </a:r>
            <a:r>
              <a:rPr lang="sl-SI" sz="11200"/>
              <a:t> </a:t>
            </a:r>
            <a:r>
              <a:rPr lang="sl-SI" sz="11200" err="1"/>
              <a:t>Performance</a:t>
            </a:r>
            <a:r>
              <a:rPr lang="sl-SI" sz="11200"/>
              <a:t> </a:t>
            </a:r>
            <a:r>
              <a:rPr lang="sl-SI" sz="11200" err="1"/>
              <a:t>Computing</a:t>
            </a:r>
            <a:r>
              <a:rPr lang="sl-SI" sz="11200"/>
              <a:t>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9600" b="1"/>
              <a:t>CPU</a:t>
            </a:r>
            <a:r>
              <a:rPr lang="sl-SI" sz="9600"/>
              <a:t> in </a:t>
            </a:r>
            <a:r>
              <a:rPr lang="sl-SI" sz="9600" b="1"/>
              <a:t>GPU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9600" b="1" err="1"/>
              <a:t>Slurm</a:t>
            </a:r>
            <a:r>
              <a:rPr lang="sl-SI" sz="9600"/>
              <a:t> (za upravljanje z nalogami)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9600" b="1" err="1"/>
              <a:t>delotoki</a:t>
            </a:r>
            <a:r>
              <a:rPr lang="sl-SI" sz="9600"/>
              <a:t> – razvoj, testiranje, operativa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9600" b="1"/>
              <a:t>domena </a:t>
            </a:r>
            <a:r>
              <a:rPr lang="sl-SI" sz="9600" b="1" i="1"/>
              <a:t>elixir-hpc.si</a:t>
            </a:r>
          </a:p>
          <a:p>
            <a:pPr marL="0" indent="0">
              <a:buNone/>
            </a:pPr>
            <a:endParaRPr lang="sl-SI" sz="8600"/>
          </a:p>
          <a:p>
            <a:pPr marL="0" indent="0">
              <a:buNone/>
            </a:pPr>
            <a:endParaRPr lang="sl-SI" sz="860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l-SI" sz="11200" b="1"/>
              <a:t>Upravljanje z načrti za ravnanje s podatki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sl-SI" sz="9600" b="1"/>
              <a:t>Data </a:t>
            </a:r>
            <a:r>
              <a:rPr lang="sl-SI" sz="9600" b="1" err="1"/>
              <a:t>Stewardship</a:t>
            </a:r>
            <a:r>
              <a:rPr lang="sl-SI" sz="9600" b="1"/>
              <a:t> </a:t>
            </a:r>
            <a:r>
              <a:rPr lang="sl-SI" sz="9600" b="1" err="1"/>
              <a:t>Wizard</a:t>
            </a:r>
            <a:r>
              <a:rPr lang="sl-SI" sz="9600" b="1"/>
              <a:t> - DSW </a:t>
            </a:r>
            <a:r>
              <a:rPr lang="sl-SI" sz="9600"/>
              <a:t>(lokalna različica)</a:t>
            </a:r>
          </a:p>
          <a:p>
            <a:pPr marL="0" indent="0">
              <a:buNone/>
            </a:pPr>
            <a:endParaRPr lang="sl-SI"/>
          </a:p>
          <a:p>
            <a:pPr marL="0" indent="0">
              <a:buNone/>
            </a:pPr>
            <a:endParaRPr lang="sl-SI"/>
          </a:p>
          <a:p>
            <a:pPr marL="0" indent="0">
              <a:buNone/>
            </a:pPr>
            <a:endParaRPr lang="sl-SI"/>
          </a:p>
        </p:txBody>
      </p:sp>
      <p:pic>
        <p:nvPicPr>
          <p:cNvPr id="6" name="Google Shape;1058;p89">
            <a:extLst>
              <a:ext uri="{FF2B5EF4-FFF2-40B4-BE49-F238E27FC236}">
                <a16:creationId xmlns:a16="http://schemas.microsoft.com/office/drawing/2014/main" id="{F202577D-58E3-BFCE-BA61-FEB60C5B523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25131" y="2079177"/>
            <a:ext cx="2754300" cy="1830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59;p89">
            <a:extLst>
              <a:ext uri="{FF2B5EF4-FFF2-40B4-BE49-F238E27FC236}">
                <a16:creationId xmlns:a16="http://schemas.microsoft.com/office/drawing/2014/main" id="{8FCAAFD3-2112-A279-E989-E172D433D75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586" t="12103"/>
          <a:stretch/>
        </p:blipFill>
        <p:spPr>
          <a:xfrm>
            <a:off x="9154392" y="4572002"/>
            <a:ext cx="2656865" cy="1950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0323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CBC28-43B6-5E3F-4305-651EC88B1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142877"/>
            <a:ext cx="10515600" cy="1825626"/>
          </a:xfrm>
        </p:spPr>
        <p:txBody>
          <a:bodyPr>
            <a:normAutofit/>
          </a:bodyPr>
          <a:lstStyle/>
          <a:p>
            <a:r>
              <a:rPr lang="sl-SI" sz="3600" b="1">
                <a:solidFill>
                  <a:srgbClr val="ED7D31"/>
                </a:solidFill>
                <a:latin typeface="Calibri"/>
              </a:rPr>
              <a:t>1. Osrednje podatkovno vozlišče	2/2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87B1A-01F4-0551-0050-8DA56DD18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7" y="1493233"/>
            <a:ext cx="10515600" cy="465753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l-SI" sz="11200" b="1"/>
              <a:t>Podatkovni arhiv</a:t>
            </a:r>
            <a:endParaRPr lang="sl-SI" sz="1120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9600"/>
              <a:t>Neposredni dostop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9600"/>
              <a:t>SFTP – </a:t>
            </a:r>
            <a:r>
              <a:rPr lang="sl-SI" sz="9600" err="1"/>
              <a:t>sftp</a:t>
            </a:r>
            <a:endParaRPr lang="sl-SI" sz="960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9600" err="1"/>
              <a:t>NextCloud</a:t>
            </a:r>
            <a:r>
              <a:rPr lang="sl-SI" sz="9600"/>
              <a:t> – </a:t>
            </a:r>
            <a:r>
              <a:rPr lang="sl-SI" sz="9600" err="1"/>
              <a:t>cloud</a:t>
            </a:r>
            <a:endParaRPr lang="sl-SI" sz="960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9600"/>
              <a:t>100 </a:t>
            </a:r>
            <a:r>
              <a:rPr lang="sl-SI" sz="9600" err="1"/>
              <a:t>Gbps</a:t>
            </a:r>
            <a:r>
              <a:rPr lang="sl-SI" sz="9600"/>
              <a:t> povezava</a:t>
            </a:r>
            <a:endParaRPr lang="sl-SI" sz="9600" i="1"/>
          </a:p>
          <a:p>
            <a:pPr marL="0" indent="0">
              <a:buNone/>
            </a:pPr>
            <a:endParaRPr lang="sl-SI" sz="8600"/>
          </a:p>
          <a:p>
            <a:pPr marL="0" indent="0">
              <a:buNone/>
            </a:pPr>
            <a:endParaRPr lang="sl-SI" sz="860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l-SI" sz="11200" b="1"/>
              <a:t>Podatkovni </a:t>
            </a:r>
            <a:r>
              <a:rPr lang="sl-SI" sz="11200" b="1" err="1"/>
              <a:t>repozitorij</a:t>
            </a:r>
            <a:r>
              <a:rPr lang="sl-SI" sz="11200" b="1"/>
              <a:t> </a:t>
            </a:r>
            <a:r>
              <a:rPr lang="sl" sz="11200">
                <a:solidFill>
                  <a:schemeClr val="tx1"/>
                </a:solidFill>
              </a:rPr>
              <a:t>- možnost javne objave podatkov iz arhiva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1200" b="1" err="1">
                <a:solidFill>
                  <a:schemeClr val="tx1"/>
                </a:solidFill>
              </a:rPr>
              <a:t>Enotna</a:t>
            </a:r>
            <a:r>
              <a:rPr lang="it-IT" sz="11200" b="1">
                <a:solidFill>
                  <a:schemeClr val="tx1"/>
                </a:solidFill>
              </a:rPr>
              <a:t> </a:t>
            </a:r>
            <a:r>
              <a:rPr lang="it-IT" sz="11200" b="1" err="1">
                <a:solidFill>
                  <a:schemeClr val="tx1"/>
                </a:solidFill>
              </a:rPr>
              <a:t>prijava</a:t>
            </a:r>
            <a:r>
              <a:rPr lang="it-IT" sz="11200" b="1">
                <a:solidFill>
                  <a:schemeClr val="tx1"/>
                </a:solidFill>
              </a:rPr>
              <a:t> (AAI)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1200" b="1">
                <a:solidFill>
                  <a:schemeClr val="tx1"/>
                </a:solidFill>
              </a:rPr>
              <a:t>Ostale </a:t>
            </a:r>
            <a:r>
              <a:rPr lang="it-IT" sz="11200" b="1" err="1">
                <a:solidFill>
                  <a:schemeClr val="tx1"/>
                </a:solidFill>
              </a:rPr>
              <a:t>storitve</a:t>
            </a:r>
            <a:endParaRPr lang="it-IT" sz="11200" b="1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sl-SI" sz="11200" b="1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/>
          </a:p>
          <a:p>
            <a:pPr marL="0" indent="0">
              <a:buNone/>
            </a:pPr>
            <a:endParaRPr lang="sl-SI"/>
          </a:p>
          <a:p>
            <a:pPr marL="0" indent="0">
              <a:buNone/>
            </a:pPr>
            <a:endParaRPr lang="sl-SI"/>
          </a:p>
        </p:txBody>
      </p:sp>
      <p:pic>
        <p:nvPicPr>
          <p:cNvPr id="3" name="Google Shape;1068;p90">
            <a:extLst>
              <a:ext uri="{FF2B5EF4-FFF2-40B4-BE49-F238E27FC236}">
                <a16:creationId xmlns:a16="http://schemas.microsoft.com/office/drawing/2014/main" id="{56A24CCD-C793-5D33-B8D0-DBACA853640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7581" y="1573984"/>
            <a:ext cx="2302151" cy="2432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70;p90">
            <a:extLst>
              <a:ext uri="{FF2B5EF4-FFF2-40B4-BE49-F238E27FC236}">
                <a16:creationId xmlns:a16="http://schemas.microsoft.com/office/drawing/2014/main" id="{D774C552-33E4-3B96-D9FF-45A88F989DA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416" t="13509" r="495"/>
          <a:stretch/>
        </p:blipFill>
        <p:spPr>
          <a:xfrm>
            <a:off x="5123975" y="1733682"/>
            <a:ext cx="2154064" cy="227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8902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CBC28-43B6-5E3F-4305-651EC88B1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142877"/>
            <a:ext cx="10515600" cy="1825626"/>
          </a:xfrm>
        </p:spPr>
        <p:txBody>
          <a:bodyPr>
            <a:normAutofit/>
          </a:bodyPr>
          <a:lstStyle/>
          <a:p>
            <a:r>
              <a:rPr lang="sl-SI" sz="3600" b="1">
                <a:solidFill>
                  <a:srgbClr val="ED7D31"/>
                </a:solidFill>
                <a:latin typeface="Calibri"/>
              </a:rPr>
              <a:t>2. Pridobivanje </a:t>
            </a:r>
            <a:r>
              <a:rPr lang="sl-SI" sz="3600" b="1" err="1">
                <a:solidFill>
                  <a:srgbClr val="ED7D31"/>
                </a:solidFill>
                <a:latin typeface="Calibri"/>
              </a:rPr>
              <a:t>visokogostotnih</a:t>
            </a:r>
            <a:r>
              <a:rPr lang="sl-SI" sz="3600" b="1">
                <a:solidFill>
                  <a:srgbClr val="ED7D31"/>
                </a:solidFill>
                <a:latin typeface="Calibri"/>
              </a:rPr>
              <a:t> podatkov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87B1A-01F4-0551-0050-8DA56DD18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7" y="1493233"/>
            <a:ext cx="9263066" cy="394316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l-SI" b="1"/>
              <a:t>Laboratorija</a:t>
            </a:r>
            <a:endParaRPr lang="sl-SI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/>
              <a:t>Osrednji laboratorij za </a:t>
            </a:r>
            <a:r>
              <a:rPr lang="sl-SI" err="1"/>
              <a:t>sekvenciranje</a:t>
            </a:r>
            <a:r>
              <a:rPr lang="sl-SI"/>
              <a:t> naslednje generacije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/>
              <a:t>Laboratorij za posameznocelične analize (LePA)</a:t>
            </a:r>
            <a:endParaRPr lang="sl-SI"/>
          </a:p>
          <a:p>
            <a:pPr marL="0" indent="0">
              <a:buNone/>
            </a:pPr>
            <a:endParaRPr lang="sl-SI" sz="2400"/>
          </a:p>
          <a:p>
            <a:pPr marL="0" indent="0">
              <a:buNone/>
            </a:pPr>
            <a:endParaRPr lang="sl-SI" sz="240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l-SI" b="1"/>
              <a:t>Odprti dostop za vse raziskovalce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l-SI" b="1"/>
              <a:t>Konzorcija ELIXIR-SI in širše</a:t>
            </a:r>
          </a:p>
          <a:p>
            <a:pPr marL="0" indent="0">
              <a:buNone/>
            </a:pPr>
            <a:endParaRPr lang="sl-SI"/>
          </a:p>
        </p:txBody>
      </p:sp>
      <p:pic>
        <p:nvPicPr>
          <p:cNvPr id="3" name="Google Shape;1089;p92" descr="A picture containing text, indoor, floor, kitchen&#10;&#10;Description automatically generated">
            <a:extLst>
              <a:ext uri="{FF2B5EF4-FFF2-40B4-BE49-F238E27FC236}">
                <a16:creationId xmlns:a16="http://schemas.microsoft.com/office/drawing/2014/main" id="{DEA3DE24-E746-24E6-0607-16B951C8247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45197" y="2838098"/>
            <a:ext cx="2795360" cy="2180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9506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CBC28-43B6-5E3F-4305-651EC88B1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142877"/>
            <a:ext cx="10515600" cy="1825626"/>
          </a:xfrm>
        </p:spPr>
        <p:txBody>
          <a:bodyPr>
            <a:normAutofit/>
          </a:bodyPr>
          <a:lstStyle/>
          <a:p>
            <a:r>
              <a:rPr lang="sl-SI" sz="3600" b="1">
                <a:solidFill>
                  <a:srgbClr val="ED7D31"/>
                </a:solidFill>
                <a:latin typeface="Calibri"/>
              </a:rPr>
              <a:t>3. Središče za izobraževanje in usposabljanje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87B1A-01F4-0551-0050-8DA56DD18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7" y="1493234"/>
            <a:ext cx="5662616" cy="1492854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l-SI" sz="8600" b="1"/>
              <a:t>ELIXIR-SI </a:t>
            </a:r>
            <a:r>
              <a:rPr lang="sl-SI" sz="8600" b="1" err="1"/>
              <a:t>eLearning</a:t>
            </a:r>
            <a:r>
              <a:rPr lang="sl-SI" sz="8600" b="1"/>
              <a:t> Platform (</a:t>
            </a:r>
            <a:r>
              <a:rPr lang="sl-SI" sz="8600" b="1" err="1"/>
              <a:t>EeLP</a:t>
            </a:r>
            <a:r>
              <a:rPr lang="sl-SI" sz="8600" b="1"/>
              <a:t>)</a:t>
            </a:r>
            <a:endParaRPr lang="sl-SI" sz="860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7400">
                <a:hlinkClick r:id="rId5"/>
              </a:rPr>
              <a:t>https://elixir.mf.uni-lj.si</a:t>
            </a:r>
            <a:r>
              <a:rPr lang="sl-SI" sz="7400"/>
              <a:t> </a:t>
            </a:r>
          </a:p>
          <a:p>
            <a:pPr marL="0" indent="0">
              <a:buNone/>
            </a:pPr>
            <a:endParaRPr lang="sl-SI"/>
          </a:p>
          <a:p>
            <a:pPr marL="0" indent="0">
              <a:buNone/>
            </a:pPr>
            <a:endParaRPr lang="sl-SI"/>
          </a:p>
          <a:p>
            <a:pPr marL="0" indent="0">
              <a:buNone/>
            </a:pPr>
            <a:endParaRPr lang="sl-SI"/>
          </a:p>
        </p:txBody>
      </p:sp>
      <p:sp>
        <p:nvSpPr>
          <p:cNvPr id="3" name="Google Shape;1099;p93">
            <a:extLst>
              <a:ext uri="{FF2B5EF4-FFF2-40B4-BE49-F238E27FC236}">
                <a16:creationId xmlns:a16="http://schemas.microsoft.com/office/drawing/2014/main" id="{2427A8F9-BA4D-A60F-C504-D4A2050DF990}"/>
              </a:ext>
            </a:extLst>
          </p:cNvPr>
          <p:cNvSpPr txBox="1">
            <a:spLocks/>
          </p:cNvSpPr>
          <p:nvPr/>
        </p:nvSpPr>
        <p:spPr>
          <a:xfrm>
            <a:off x="6650167" y="3536967"/>
            <a:ext cx="4703630" cy="97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 algn="ctr">
              <a:lnSpc>
                <a:spcPct val="100000"/>
              </a:lnSpc>
              <a:buSzPts val="1400"/>
            </a:pPr>
            <a:r>
              <a:rPr lang="sl-SI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Sodelovanje s partnerji evropske mreže ELIXIR</a:t>
            </a:r>
          </a:p>
        </p:txBody>
      </p:sp>
      <p:cxnSp>
        <p:nvCxnSpPr>
          <p:cNvPr id="6" name="Google Shape;1100;p93">
            <a:extLst>
              <a:ext uri="{FF2B5EF4-FFF2-40B4-BE49-F238E27FC236}">
                <a16:creationId xmlns:a16="http://schemas.microsoft.com/office/drawing/2014/main" id="{1883DDE5-05BC-CA7C-1D92-154586E6E8F1}"/>
              </a:ext>
            </a:extLst>
          </p:cNvPr>
          <p:cNvCxnSpPr/>
          <p:nvPr/>
        </p:nvCxnSpPr>
        <p:spPr>
          <a:xfrm flipH="1">
            <a:off x="5848433" y="4542300"/>
            <a:ext cx="3444000" cy="1098400"/>
          </a:xfrm>
          <a:prstGeom prst="bentConnector3">
            <a:avLst>
              <a:gd name="adj1" fmla="val 431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Google Shape;1098;p93">
            <a:extLst>
              <a:ext uri="{FF2B5EF4-FFF2-40B4-BE49-F238E27FC236}">
                <a16:creationId xmlns:a16="http://schemas.microsoft.com/office/drawing/2014/main" id="{D5DC155A-46E6-6822-A37A-83B0952AF4A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6577" t="11876" r="7437" b="1939"/>
          <a:stretch/>
        </p:blipFill>
        <p:spPr>
          <a:xfrm>
            <a:off x="1497133" y="3260175"/>
            <a:ext cx="4713088" cy="2952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6393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CBC28-43B6-5E3F-4305-651EC88B1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535784"/>
            <a:ext cx="10515600" cy="1825626"/>
          </a:xfrm>
        </p:spPr>
        <p:txBody>
          <a:bodyPr>
            <a:normAutofit/>
          </a:bodyPr>
          <a:lstStyle/>
          <a:p>
            <a:r>
              <a:rPr lang="sl-SI" sz="3600" b="1">
                <a:solidFill>
                  <a:srgbClr val="ED7D31"/>
                </a:solidFill>
                <a:latin typeface="Calibri"/>
              </a:rPr>
              <a:t>Postopek rabe RI Središča ELIXIR-SI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87B1A-01F4-0551-0050-8DA56DD18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7" y="2164747"/>
            <a:ext cx="7855747" cy="2428684"/>
          </a:xfrm>
        </p:spPr>
        <p:txBody>
          <a:bodyPr>
            <a:normAutofit/>
          </a:bodyPr>
          <a:lstStyle/>
          <a:p>
            <a:pPr marL="533387" indent="-457189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ts val="2400"/>
            </a:pPr>
            <a:r>
              <a:rPr lang="it-IT" sz="3600" b="1" u="sng" err="1">
                <a:solidFill>
                  <a:schemeClr val="accent1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Spletišče</a:t>
            </a:r>
            <a:r>
              <a:rPr lang="it-IT" sz="3600" b="1" u="sng">
                <a:solidFill>
                  <a:schemeClr val="accent1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ELIXIR-SI</a:t>
            </a:r>
            <a:endParaRPr lang="it-IT" sz="3600" b="1">
              <a:solidFill>
                <a:schemeClr val="accent1">
                  <a:lumMod val="75000"/>
                </a:schemeClr>
              </a:solidFill>
            </a:endParaRPr>
          </a:p>
          <a:p>
            <a:pPr marL="533387" indent="-457189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ts val="2400"/>
            </a:pPr>
            <a:r>
              <a:rPr lang="it-IT" sz="3600" b="1" u="sng" err="1">
                <a:solidFill>
                  <a:schemeClr val="accent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Informativno</a:t>
            </a:r>
            <a:r>
              <a:rPr lang="it-IT" sz="3600" b="1" u="sng">
                <a:solidFill>
                  <a:schemeClr val="accent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3600" b="1" u="sng" err="1">
                <a:solidFill>
                  <a:schemeClr val="accent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naročilo</a:t>
            </a:r>
            <a:r>
              <a:rPr lang="it-IT" sz="3600" b="1" u="sng">
                <a:solidFill>
                  <a:schemeClr val="accent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3600" b="1" u="sng" err="1">
                <a:solidFill>
                  <a:schemeClr val="accent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storitve</a:t>
            </a:r>
            <a:endParaRPr lang="it-IT" sz="3600" b="1">
              <a:solidFill>
                <a:schemeClr val="accent1">
                  <a:lumMod val="75000"/>
                </a:schemeClr>
              </a:solidFill>
            </a:endParaRPr>
          </a:p>
          <a:p>
            <a:pPr marL="533387" indent="-457189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ts val="2400"/>
            </a:pPr>
            <a:r>
              <a:rPr lang="it-IT" sz="3600" b="1" u="sng" err="1">
                <a:solidFill>
                  <a:schemeClr val="accent1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Pravila</a:t>
            </a:r>
            <a:r>
              <a:rPr lang="it-IT" sz="3600" b="1" u="sng">
                <a:solidFill>
                  <a:schemeClr val="accent1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3600" b="1" u="sng" err="1">
                <a:solidFill>
                  <a:schemeClr val="accent1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rabe</a:t>
            </a:r>
            <a:r>
              <a:rPr lang="it-IT" sz="3600" b="1" u="sng">
                <a:solidFill>
                  <a:schemeClr val="accent1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RI</a:t>
            </a:r>
            <a:endParaRPr lang="sl-SI" sz="3600"/>
          </a:p>
        </p:txBody>
      </p:sp>
    </p:spTree>
    <p:extLst>
      <p:ext uri="{BB962C8B-B14F-4D97-AF65-F5344CB8AC3E}">
        <p14:creationId xmlns:p14="http://schemas.microsoft.com/office/powerpoint/2010/main" val="3552587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CBC28-43B6-5E3F-4305-651EC88B1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142877"/>
            <a:ext cx="10515600" cy="935829"/>
          </a:xfrm>
        </p:spPr>
        <p:txBody>
          <a:bodyPr>
            <a:normAutofit/>
          </a:bodyPr>
          <a:lstStyle/>
          <a:p>
            <a:r>
              <a:rPr lang="sl-SI" sz="3600" b="1">
                <a:solidFill>
                  <a:srgbClr val="ED7D31"/>
                </a:solidFill>
                <a:latin typeface="Calibri"/>
              </a:rPr>
              <a:t>Spletišče ELIXIR-SI - naročilo storitev</a:t>
            </a:r>
          </a:p>
        </p:txBody>
      </p:sp>
      <p:pic>
        <p:nvPicPr>
          <p:cNvPr id="6" name="Google Shape;1114;p95">
            <a:extLst>
              <a:ext uri="{FF2B5EF4-FFF2-40B4-BE49-F238E27FC236}">
                <a16:creationId xmlns:a16="http://schemas.microsoft.com/office/drawing/2014/main" id="{0EBC1D9A-98DC-75A8-9B34-AB5FBC31E20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0406" y="1686764"/>
            <a:ext cx="5046588" cy="50110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115;p95">
            <a:extLst>
              <a:ext uri="{FF2B5EF4-FFF2-40B4-BE49-F238E27FC236}">
                <a16:creationId xmlns:a16="http://schemas.microsoft.com/office/drawing/2014/main" id="{2FA3962C-2DB0-16D6-E610-56DDF553A4CB}"/>
              </a:ext>
            </a:extLst>
          </p:cNvPr>
          <p:cNvSpPr txBox="1"/>
          <p:nvPr/>
        </p:nvSpPr>
        <p:spPr>
          <a:xfrm>
            <a:off x="215933" y="2159788"/>
            <a:ext cx="5428800" cy="3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57189">
              <a:buClr>
                <a:schemeClr val="accent1">
                  <a:lumMod val="75000"/>
                </a:schemeClr>
              </a:buClr>
              <a:buSzPts val="1800"/>
              <a:buFont typeface="Inter"/>
              <a:buChar char="●"/>
            </a:pPr>
            <a:r>
              <a:rPr lang="sl" sz="2400">
                <a:solidFill>
                  <a:schemeClr val="accent1">
                    <a:lumMod val="75000"/>
                  </a:schemeClr>
                </a:solidFill>
                <a:ea typeface="Inter"/>
                <a:cs typeface="Inter"/>
                <a:sym typeface="Inter"/>
              </a:rPr>
              <a:t>bioinformatika</a:t>
            </a:r>
            <a:endParaRPr sz="2400">
              <a:solidFill>
                <a:schemeClr val="accent1">
                  <a:lumMod val="75000"/>
                </a:schemeClr>
              </a:solidFill>
              <a:ea typeface="Inter"/>
              <a:cs typeface="Inter"/>
              <a:sym typeface="Inter"/>
            </a:endParaRPr>
          </a:p>
          <a:p>
            <a:pPr marL="1219170" lvl="1" indent="-457189">
              <a:buClr>
                <a:schemeClr val="accent1">
                  <a:lumMod val="75000"/>
                </a:schemeClr>
              </a:buClr>
              <a:buSzPts val="1800"/>
              <a:buFont typeface="Inter"/>
              <a:buChar char="○"/>
            </a:pPr>
            <a:r>
              <a:rPr lang="sl" sz="2400">
                <a:solidFill>
                  <a:schemeClr val="accent1">
                    <a:lumMod val="75000"/>
                  </a:schemeClr>
                </a:solidFill>
                <a:ea typeface="Inter"/>
                <a:cs typeface="Inter"/>
                <a:sym typeface="Inter"/>
              </a:rPr>
              <a:t>analiza (CPU in GPU)</a:t>
            </a:r>
            <a:endParaRPr sz="2400">
              <a:solidFill>
                <a:schemeClr val="accent1">
                  <a:lumMod val="75000"/>
                </a:schemeClr>
              </a:solidFill>
              <a:ea typeface="Inter"/>
              <a:cs typeface="Inter"/>
              <a:sym typeface="Inter"/>
            </a:endParaRPr>
          </a:p>
          <a:p>
            <a:pPr marL="1219170" lvl="1" indent="-457189">
              <a:buClr>
                <a:schemeClr val="accent1">
                  <a:lumMod val="75000"/>
                </a:schemeClr>
              </a:buClr>
              <a:buSzPts val="1800"/>
              <a:buFont typeface="Inter"/>
              <a:buChar char="○"/>
            </a:pPr>
            <a:r>
              <a:rPr lang="sl" sz="2400">
                <a:solidFill>
                  <a:schemeClr val="accent1">
                    <a:lumMod val="75000"/>
                  </a:schemeClr>
                </a:solidFill>
                <a:ea typeface="Inter"/>
                <a:cs typeface="Inter"/>
                <a:sym typeface="Inter"/>
              </a:rPr>
              <a:t>arhiv</a:t>
            </a:r>
            <a:endParaRPr sz="2400">
              <a:solidFill>
                <a:schemeClr val="accent1">
                  <a:lumMod val="75000"/>
                </a:schemeClr>
              </a:solidFill>
              <a:ea typeface="Inter"/>
              <a:cs typeface="Inter"/>
              <a:sym typeface="Inter"/>
            </a:endParaRPr>
          </a:p>
          <a:p>
            <a:pPr marL="1219170" lvl="1" indent="-457189">
              <a:buClr>
                <a:schemeClr val="accent1">
                  <a:lumMod val="75000"/>
                </a:schemeClr>
              </a:buClr>
              <a:buSzPts val="1800"/>
              <a:buFont typeface="Inter"/>
              <a:buChar char="○"/>
            </a:pPr>
            <a:r>
              <a:rPr lang="sl" sz="2400">
                <a:solidFill>
                  <a:schemeClr val="accent1">
                    <a:lumMod val="75000"/>
                  </a:schemeClr>
                </a:solidFill>
                <a:ea typeface="Inter"/>
                <a:cs typeface="Inter"/>
                <a:sym typeface="Inter"/>
              </a:rPr>
              <a:t>repozitorij</a:t>
            </a:r>
            <a:endParaRPr sz="2400">
              <a:solidFill>
                <a:schemeClr val="accent1">
                  <a:lumMod val="75000"/>
                </a:schemeClr>
              </a:solidFill>
              <a:ea typeface="Inter"/>
              <a:cs typeface="Inter"/>
              <a:sym typeface="Inter"/>
            </a:endParaRPr>
          </a:p>
          <a:p>
            <a:pPr marL="609585" indent="-457189">
              <a:buClr>
                <a:schemeClr val="accent1">
                  <a:lumMod val="75000"/>
                </a:schemeClr>
              </a:buClr>
              <a:buSzPts val="1800"/>
              <a:buFont typeface="Inter"/>
              <a:buChar char="●"/>
            </a:pPr>
            <a:r>
              <a:rPr lang="sl" sz="2400">
                <a:solidFill>
                  <a:schemeClr val="accent1">
                    <a:lumMod val="75000"/>
                  </a:schemeClr>
                </a:solidFill>
                <a:ea typeface="Inter"/>
                <a:sym typeface="Inter"/>
              </a:rPr>
              <a:t>laboratorij</a:t>
            </a:r>
            <a:endParaRPr sz="2400">
              <a:solidFill>
                <a:schemeClr val="accent1">
                  <a:lumMod val="75000"/>
                </a:schemeClr>
              </a:solidFill>
              <a:ea typeface="Inter"/>
              <a:sym typeface="Inter"/>
            </a:endParaRPr>
          </a:p>
          <a:p>
            <a:pPr marL="1219170" lvl="1" indent="-457189">
              <a:buClr>
                <a:schemeClr val="accent1">
                  <a:lumMod val="75000"/>
                </a:schemeClr>
              </a:buClr>
              <a:buSzPts val="1800"/>
              <a:buFont typeface="Inter"/>
              <a:buChar char="○"/>
            </a:pPr>
            <a:r>
              <a:rPr lang="sl" sz="2400">
                <a:solidFill>
                  <a:schemeClr val="accent1">
                    <a:lumMod val="75000"/>
                  </a:schemeClr>
                </a:solidFill>
                <a:ea typeface="Inter"/>
                <a:sym typeface="Inter"/>
              </a:rPr>
              <a:t>NGS</a:t>
            </a:r>
            <a:endParaRPr sz="2400">
              <a:solidFill>
                <a:schemeClr val="accent1">
                  <a:lumMod val="75000"/>
                </a:schemeClr>
              </a:solidFill>
              <a:ea typeface="Inter"/>
              <a:sym typeface="Inter"/>
            </a:endParaRPr>
          </a:p>
          <a:p>
            <a:pPr marL="1219170" lvl="1" indent="-457189">
              <a:buClr>
                <a:schemeClr val="accent1">
                  <a:lumMod val="75000"/>
                </a:schemeClr>
              </a:buClr>
              <a:buSzPts val="1800"/>
              <a:buFont typeface="Inter"/>
              <a:buChar char="○"/>
            </a:pPr>
            <a:r>
              <a:rPr lang="sl" sz="2400">
                <a:solidFill>
                  <a:schemeClr val="accent1">
                    <a:lumMod val="75000"/>
                  </a:schemeClr>
                </a:solidFill>
                <a:ea typeface="Inter"/>
                <a:sym typeface="Inter"/>
              </a:rPr>
              <a:t>posameznocelične analize</a:t>
            </a:r>
            <a:endParaRPr sz="2400">
              <a:solidFill>
                <a:schemeClr val="accent1">
                  <a:lumMod val="75000"/>
                </a:schemeClr>
              </a:solidFill>
              <a:ea typeface="Inter"/>
              <a:sym typeface="Inter"/>
            </a:endParaRPr>
          </a:p>
          <a:p>
            <a:pPr marL="1219170" lvl="1" indent="-457189">
              <a:buClr>
                <a:schemeClr val="accent1">
                  <a:lumMod val="75000"/>
                </a:schemeClr>
              </a:buClr>
              <a:buSzPts val="1800"/>
              <a:buFont typeface="Inter"/>
              <a:buChar char="○"/>
            </a:pPr>
            <a:r>
              <a:rPr lang="sl" sz="2400">
                <a:solidFill>
                  <a:schemeClr val="accent1">
                    <a:lumMod val="75000"/>
                  </a:schemeClr>
                </a:solidFill>
                <a:ea typeface="Inter"/>
                <a:sym typeface="Inter"/>
              </a:rPr>
              <a:t>mikroskopija</a:t>
            </a:r>
            <a:endParaRPr sz="2400">
              <a:solidFill>
                <a:schemeClr val="accent1">
                  <a:lumMod val="75000"/>
                </a:schemeClr>
              </a:solidFill>
              <a:ea typeface="Inter"/>
              <a:sym typeface="Inter"/>
            </a:endParaRPr>
          </a:p>
          <a:p>
            <a:pPr marL="609585" indent="-457189">
              <a:buClr>
                <a:schemeClr val="accent1">
                  <a:lumMod val="75000"/>
                </a:schemeClr>
              </a:buClr>
              <a:buSzPts val="1800"/>
              <a:buFont typeface="Inter"/>
              <a:buChar char="●"/>
            </a:pPr>
            <a:r>
              <a:rPr lang="sl" sz="2400">
                <a:solidFill>
                  <a:schemeClr val="accent1">
                    <a:lumMod val="75000"/>
                  </a:schemeClr>
                </a:solidFill>
                <a:ea typeface="Inter"/>
                <a:sym typeface="Inter"/>
              </a:rPr>
              <a:t>izobraževanje</a:t>
            </a:r>
            <a:endParaRPr sz="2400">
              <a:solidFill>
                <a:schemeClr val="accent1">
                  <a:lumMod val="75000"/>
                </a:schemeClr>
              </a:solidFill>
              <a:ea typeface="Inter"/>
              <a:sym typeface="Inter"/>
            </a:endParaRPr>
          </a:p>
          <a:p>
            <a:pPr marL="1219170" lvl="1" indent="-457189">
              <a:buClr>
                <a:schemeClr val="accent1">
                  <a:lumMod val="75000"/>
                </a:schemeClr>
              </a:buClr>
              <a:buSzPts val="1800"/>
              <a:buFont typeface="Inter"/>
              <a:buChar char="○"/>
            </a:pPr>
            <a:r>
              <a:rPr lang="sl" sz="2400">
                <a:solidFill>
                  <a:schemeClr val="accent1">
                    <a:lumMod val="75000"/>
                  </a:schemeClr>
                </a:solidFill>
                <a:ea typeface="Inter"/>
                <a:sym typeface="Inter"/>
              </a:rPr>
              <a:t>tečaji, gradiva</a:t>
            </a:r>
            <a:endParaRPr sz="2400">
              <a:solidFill>
                <a:schemeClr val="accent1">
                  <a:lumMod val="75000"/>
                </a:schemeClr>
              </a:solidFill>
              <a:ea typeface="Inter"/>
              <a:sym typeface="Inter"/>
            </a:endParaRPr>
          </a:p>
        </p:txBody>
      </p:sp>
      <p:pic>
        <p:nvPicPr>
          <p:cNvPr id="8" name="Google Shape;1116;p95">
            <a:extLst>
              <a:ext uri="{FF2B5EF4-FFF2-40B4-BE49-F238E27FC236}">
                <a16:creationId xmlns:a16="http://schemas.microsoft.com/office/drawing/2014/main" id="{FDDC660C-6F6B-FDAE-4163-F0116E67EAD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1954"/>
          <a:stretch/>
        </p:blipFill>
        <p:spPr>
          <a:xfrm>
            <a:off x="3810159" y="965882"/>
            <a:ext cx="8005668" cy="594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117;p95">
            <a:extLst>
              <a:ext uri="{FF2B5EF4-FFF2-40B4-BE49-F238E27FC236}">
                <a16:creationId xmlns:a16="http://schemas.microsoft.com/office/drawing/2014/main" id="{1E64D729-E853-82E3-E6C1-FEB2EBB63FE2}"/>
              </a:ext>
            </a:extLst>
          </p:cNvPr>
          <p:cNvSpPr txBox="1"/>
          <p:nvPr/>
        </p:nvSpPr>
        <p:spPr>
          <a:xfrm>
            <a:off x="376167" y="1053375"/>
            <a:ext cx="3294800" cy="985023"/>
          </a:xfrm>
          <a:prstGeom prst="rect">
            <a:avLst/>
          </a:prstGeom>
          <a:solidFill>
            <a:srgbClr val="0B5394"/>
          </a:solidFill>
          <a:ln w="76200" cap="flat" cmpd="sng">
            <a:solidFill>
              <a:srgbClr val="E059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sl" sz="1867" b="1" u="sng">
                <a:solidFill>
                  <a:schemeClr val="l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https://elixir-slovenia.org/</a:t>
            </a:r>
            <a:endParaRPr sz="1867" b="1">
              <a:solidFill>
                <a:schemeClr val="lt1"/>
              </a:solidFill>
            </a:endParaRPr>
          </a:p>
          <a:p>
            <a:pPr algn="ctr"/>
            <a:r>
              <a:rPr lang="sl" sz="1867" b="1" u="sng">
                <a:solidFill>
                  <a:schemeClr val="l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elixir.mb@mf.uni-lj.si</a:t>
            </a:r>
            <a:endParaRPr sz="1867" b="1" u="sng">
              <a:solidFill>
                <a:schemeClr val="lt1"/>
              </a:solidFill>
            </a:endParaRPr>
          </a:p>
          <a:p>
            <a:pPr algn="ctr"/>
            <a:r>
              <a:rPr lang="sl" sz="1867" b="1" u="sng">
                <a:solidFill>
                  <a:schemeClr val="l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elixir@mf.uni-lj.si</a:t>
            </a:r>
            <a:endParaRPr sz="1867" b="1"/>
          </a:p>
        </p:txBody>
      </p:sp>
      <p:sp>
        <p:nvSpPr>
          <p:cNvPr id="10" name="Google Shape;1118;p95">
            <a:extLst>
              <a:ext uri="{FF2B5EF4-FFF2-40B4-BE49-F238E27FC236}">
                <a16:creationId xmlns:a16="http://schemas.microsoft.com/office/drawing/2014/main" id="{76930D43-016A-569B-53AF-45F9F8B411FF}"/>
              </a:ext>
            </a:extLst>
          </p:cNvPr>
          <p:cNvSpPr/>
          <p:nvPr/>
        </p:nvSpPr>
        <p:spPr>
          <a:xfrm>
            <a:off x="5170925" y="994014"/>
            <a:ext cx="1142000" cy="267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867"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11" name="Google Shape;1119;p95">
            <a:extLst>
              <a:ext uri="{FF2B5EF4-FFF2-40B4-BE49-F238E27FC236}">
                <a16:creationId xmlns:a16="http://schemas.microsoft.com/office/drawing/2014/main" id="{75961EC7-CF9F-CA57-7FCB-1F31E0410155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5741925" y="1261214"/>
            <a:ext cx="878481" cy="474156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8E4A756D-0356-377A-32E0-9C7BE4130AB1}"/>
              </a:ext>
            </a:extLst>
          </p:cNvPr>
          <p:cNvGrpSpPr/>
          <p:nvPr/>
        </p:nvGrpSpPr>
        <p:grpSpPr>
          <a:xfrm>
            <a:off x="2887902" y="6032644"/>
            <a:ext cx="3659367" cy="547600"/>
            <a:chOff x="2833534" y="5820833"/>
            <a:chExt cx="3659367" cy="547600"/>
          </a:xfrm>
        </p:grpSpPr>
        <p:cxnSp>
          <p:nvCxnSpPr>
            <p:cNvPr id="13" name="Google Shape;1121;p95">
              <a:extLst>
                <a:ext uri="{FF2B5EF4-FFF2-40B4-BE49-F238E27FC236}">
                  <a16:creationId xmlns:a16="http://schemas.microsoft.com/office/drawing/2014/main" id="{A1C0B47C-401E-40D8-F9A2-C5FFBEC3AA47}"/>
                </a:ext>
              </a:extLst>
            </p:cNvPr>
            <p:cNvCxnSpPr/>
            <p:nvPr/>
          </p:nvCxnSpPr>
          <p:spPr>
            <a:xfrm rot="10800000">
              <a:off x="2833534" y="5820833"/>
              <a:ext cx="160400" cy="547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" name="Google Shape;1122;p95">
              <a:extLst>
                <a:ext uri="{FF2B5EF4-FFF2-40B4-BE49-F238E27FC236}">
                  <a16:creationId xmlns:a16="http://schemas.microsoft.com/office/drawing/2014/main" id="{0BB931F2-4451-2255-724D-8B27BB124B23}"/>
                </a:ext>
              </a:extLst>
            </p:cNvPr>
            <p:cNvCxnSpPr/>
            <p:nvPr/>
          </p:nvCxnSpPr>
          <p:spPr>
            <a:xfrm>
              <a:off x="3000501" y="6361633"/>
              <a:ext cx="3492400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925855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CBC28-43B6-5E3F-4305-651EC88B1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142877"/>
            <a:ext cx="10515600" cy="1825626"/>
          </a:xfrm>
        </p:spPr>
        <p:txBody>
          <a:bodyPr>
            <a:normAutofit/>
          </a:bodyPr>
          <a:lstStyle/>
          <a:p>
            <a:r>
              <a:rPr lang="sl-SI" sz="3600" b="1">
                <a:solidFill>
                  <a:srgbClr val="ED7D31"/>
                </a:solidFill>
                <a:latin typeface="Calibri"/>
              </a:rPr>
              <a:t>RIKT orodja in storitve - povzetek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87B1A-01F4-0551-0050-8DA56DD18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7" y="1493233"/>
            <a:ext cx="10515600" cy="497900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l-SI" sz="8000" b="1"/>
              <a:t>Računska gruča - ELIXIR-SI HPC</a:t>
            </a:r>
            <a:endParaRPr lang="sl-SI" sz="8000"/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7200" b="1"/>
              <a:t>CPU</a:t>
            </a:r>
            <a:r>
              <a:rPr lang="sl-SI" sz="7200"/>
              <a:t> in </a:t>
            </a:r>
            <a:r>
              <a:rPr lang="sl-SI" sz="7200" b="1"/>
              <a:t>GPU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7200" b="1" err="1"/>
              <a:t>Slurm</a:t>
            </a:r>
            <a:r>
              <a:rPr lang="sl-SI" sz="7200"/>
              <a:t> (za upravljanje z nalogami)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7200" b="1" err="1"/>
              <a:t>delotoki</a:t>
            </a:r>
            <a:r>
              <a:rPr lang="sl-SI" sz="7200"/>
              <a:t> – razvoj, testiranje, operativa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7200" b="1"/>
              <a:t>domena </a:t>
            </a:r>
            <a:r>
              <a:rPr lang="sl-SI" sz="7200" b="1" i="1"/>
              <a:t>elixir-hpc.si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l-SI" sz="8000" b="1"/>
              <a:t>Upravljanje (ravnanje) s podatki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l-SI" sz="7200" b="1"/>
              <a:t>Data </a:t>
            </a:r>
            <a:r>
              <a:rPr lang="sl-SI" sz="7200" b="1" err="1"/>
              <a:t>Stewardship</a:t>
            </a:r>
            <a:r>
              <a:rPr lang="sl-SI" sz="7200" b="1"/>
              <a:t> </a:t>
            </a:r>
            <a:r>
              <a:rPr lang="sl-SI" sz="7200" b="1" err="1"/>
              <a:t>Wizard</a:t>
            </a:r>
            <a:r>
              <a:rPr lang="sl-SI" sz="7200" b="1"/>
              <a:t> - DSW </a:t>
            </a:r>
            <a:r>
              <a:rPr lang="sl-SI" sz="7200"/>
              <a:t>(lokalna različica)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l-SI" sz="8000" b="1"/>
              <a:t>Podatkovni arhiv</a:t>
            </a:r>
            <a:endParaRPr lang="sl-SI" sz="8000"/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7200"/>
              <a:t>Neposredni dostop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7200"/>
              <a:t>SFTP – </a:t>
            </a:r>
            <a:r>
              <a:rPr lang="sl-SI" sz="7200" err="1"/>
              <a:t>sftp</a:t>
            </a:r>
            <a:endParaRPr lang="sl-SI" sz="7200"/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7200" err="1"/>
              <a:t>NextCloud</a:t>
            </a:r>
            <a:r>
              <a:rPr lang="sl-SI" sz="7200"/>
              <a:t> – </a:t>
            </a:r>
            <a:r>
              <a:rPr lang="sl-SI" sz="7200" err="1"/>
              <a:t>cloud</a:t>
            </a:r>
            <a:endParaRPr lang="sl-SI" sz="7200"/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7200"/>
              <a:t>100 </a:t>
            </a:r>
            <a:r>
              <a:rPr lang="sl-SI" sz="7200" err="1"/>
              <a:t>Gbps</a:t>
            </a:r>
            <a:r>
              <a:rPr lang="sl-SI" sz="7200"/>
              <a:t> povezava</a:t>
            </a:r>
            <a:endParaRPr lang="sl-SI" sz="7200" i="1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8000" b="1" err="1"/>
              <a:t>Enotna</a:t>
            </a:r>
            <a:r>
              <a:rPr lang="it-IT" sz="8000" b="1"/>
              <a:t> </a:t>
            </a:r>
            <a:r>
              <a:rPr lang="it-IT" sz="8000" b="1" err="1"/>
              <a:t>prijava</a:t>
            </a:r>
            <a:r>
              <a:rPr lang="it-IT" sz="8000" b="1"/>
              <a:t> (AAI)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8000" b="1"/>
              <a:t>Ostale </a:t>
            </a:r>
            <a:r>
              <a:rPr lang="it-IT" sz="8000" b="1" err="1"/>
              <a:t>storitve</a:t>
            </a:r>
            <a:endParaRPr lang="it-IT" sz="8000" b="1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sl-SI" sz="1000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l-SI" sz="8000" b="1">
                <a:solidFill>
                  <a:schemeClr val="tx1"/>
                </a:solidFill>
              </a:rPr>
              <a:t>Kontakt:</a:t>
            </a:r>
            <a:r>
              <a:rPr lang="sl-SI" sz="8000">
                <a:solidFill>
                  <a:schemeClr val="tx1"/>
                </a:solidFill>
              </a:rPr>
              <a:t> </a:t>
            </a:r>
            <a:r>
              <a:rPr lang="sl-SI" sz="8000" u="sng">
                <a:solidFill>
                  <a:schemeClr val="hlink"/>
                </a:solidFill>
                <a:hlinkClick r:id="rId5"/>
              </a:rPr>
              <a:t>brane.leskosek@mf.uni-lj.si</a:t>
            </a:r>
            <a:endParaRPr lang="sl-SI" sz="8000"/>
          </a:p>
        </p:txBody>
      </p:sp>
      <p:sp>
        <p:nvSpPr>
          <p:cNvPr id="3" name="Google Shape;1131;p96">
            <a:extLst>
              <a:ext uri="{FF2B5EF4-FFF2-40B4-BE49-F238E27FC236}">
                <a16:creationId xmlns:a16="http://schemas.microsoft.com/office/drawing/2014/main" id="{C9B5361B-F9CE-8ED8-6622-7726A76530E0}"/>
              </a:ext>
            </a:extLst>
          </p:cNvPr>
          <p:cNvSpPr txBox="1"/>
          <p:nvPr/>
        </p:nvSpPr>
        <p:spPr>
          <a:xfrm>
            <a:off x="7037596" y="4548305"/>
            <a:ext cx="3730000" cy="8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4050"/>
            </a:pPr>
            <a:r>
              <a:rPr lang="sl" sz="5400" b="1">
                <a:solidFill>
                  <a:srgbClr val="EF7701"/>
                </a:solidFill>
                <a:latin typeface="Corbel"/>
                <a:ea typeface="Corbel"/>
                <a:cs typeface="Corbel"/>
                <a:sym typeface="Corbel"/>
              </a:rPr>
              <a:t>Vprašanja?</a:t>
            </a:r>
            <a:endParaRPr sz="5400" b="1">
              <a:solidFill>
                <a:srgbClr val="EF770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678499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M.SI">
  <a:themeElements>
    <a:clrScheme name="F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F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1A82E2CA47AA94CB13567BDB0B5A884" ma:contentTypeVersion="13" ma:contentTypeDescription="Ustvari nov dokument." ma:contentTypeScope="" ma:versionID="0ffa5582b7396613ed221fa79d3bb389">
  <xsd:schema xmlns:xsd="http://www.w3.org/2001/XMLSchema" xmlns:xs="http://www.w3.org/2001/XMLSchema" xmlns:p="http://schemas.microsoft.com/office/2006/metadata/properties" xmlns:ns2="553e0df8-ac04-4039-9945-4399ce6bede5" xmlns:ns3="8545f75d-cd49-4a99-b9f1-389848620f0b" targetNamespace="http://schemas.microsoft.com/office/2006/metadata/properties" ma:root="true" ma:fieldsID="79b3375b03a67819a58bfff7de11f7c9" ns2:_="" ns3:_="">
    <xsd:import namespace="553e0df8-ac04-4039-9945-4399ce6bede5"/>
    <xsd:import namespace="8545f75d-cd49-4a99-b9f1-389848620f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3e0df8-ac04-4039-9945-4399ce6bed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Oznake slike" ma:readOnly="false" ma:fieldId="{5cf76f15-5ced-4ddc-b409-7134ff3c332f}" ma:taxonomyMulti="true" ma:sspId="314c371a-e1e1-4790-b7b3-e586cefac3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45f75d-cd49-4a99-b9f1-389848620f0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adc9c73-dd3e-4cd7-b758-824e5bca48f2}" ma:internalName="TaxCatchAll" ma:showField="CatchAllData" ma:web="8545f75d-cd49-4a99-b9f1-389848620f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545f75d-cd49-4a99-b9f1-389848620f0b" xsi:nil="true"/>
    <lcf76f155ced4ddcb4097134ff3c332f xmlns="553e0df8-ac04-4039-9945-4399ce6bed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2DA6B6-2262-40F8-9659-AC7CE1E66DE4}">
  <ds:schemaRefs>
    <ds:schemaRef ds:uri="553e0df8-ac04-4039-9945-4399ce6bede5"/>
    <ds:schemaRef ds:uri="8545f75d-cd49-4a99-b9f1-389848620f0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BBC1BA6-2D80-4AC6-A818-9ABD7F8617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2B07F2-BEC1-46B4-A8C3-EE7D45BA1748}">
  <ds:schemaRefs>
    <ds:schemaRef ds:uri="553e0df8-ac04-4039-9945-4399ce6bede5"/>
    <ds:schemaRef ds:uri="8545f75d-cd49-4a99-b9f1-389848620f0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456</Words>
  <Application>Microsoft Office PowerPoint</Application>
  <PresentationFormat>Širokozaslonsko</PresentationFormat>
  <Paragraphs>98</Paragraphs>
  <Slides>10</Slides>
  <Notes>9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3</vt:i4>
      </vt:variant>
      <vt:variant>
        <vt:lpstr>Naslovi diapozitivov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Corbel</vt:lpstr>
      <vt:lpstr>Inter</vt:lpstr>
      <vt:lpstr>Tahoma</vt:lpstr>
      <vt:lpstr>Wingdings</vt:lpstr>
      <vt:lpstr>UM.SI</vt:lpstr>
      <vt:lpstr>Officeova tema</vt:lpstr>
      <vt:lpstr>1_Officeova tema</vt:lpstr>
      <vt:lpstr>PowerPointova predstavitev</vt:lpstr>
      <vt:lpstr>Raziskovalna infrastruktura Središča ELIXIR-SI</vt:lpstr>
      <vt:lpstr>1. Osrednje podatkovno vozlišče 1/2</vt:lpstr>
      <vt:lpstr>1. Osrednje podatkovno vozlišče 2/2</vt:lpstr>
      <vt:lpstr>2. Pridobivanje visokogostotnih podatkov</vt:lpstr>
      <vt:lpstr>3. Središče za izobraževanje in usposabljanje</vt:lpstr>
      <vt:lpstr>Postopek rabe RI Središča ELIXIR-SI</vt:lpstr>
      <vt:lpstr>Spletišče ELIXIR-SI - naročilo storitev</vt:lpstr>
      <vt:lpstr>RIKT orodja in storitve - povzetek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dogodka: Izvajalec: Datum in ura: Lokacija:</dc:title>
  <dc:creator>Mihaela Dovečar</dc:creator>
  <cp:lastModifiedBy>Zala</cp:lastModifiedBy>
  <cp:revision>5</cp:revision>
  <dcterms:created xsi:type="dcterms:W3CDTF">2023-04-05T09:30:42Z</dcterms:created>
  <dcterms:modified xsi:type="dcterms:W3CDTF">2025-02-28T07:56:36Z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0x01010011A82E2CA47AA94CB13567BDB0B5A884</vt:lpwstr>
  </property>
</Properties>
</file>