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2" r:id="rId5"/>
    <p:sldMasterId id="2147483675" r:id="rId6"/>
  </p:sldMasterIdLst>
  <p:notesMasterIdLst>
    <p:notesMasterId r:id="rId17"/>
  </p:notesMasterIdLst>
  <p:sldIdLst>
    <p:sldId id="402" r:id="rId7"/>
    <p:sldId id="361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01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E2A-DA5F-49AF-9E77-6362EA97C220}" type="datetimeFigureOut">
              <a:rPr lang="sl-SI" smtClean="0"/>
              <a:t>28. 02. 2025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6C563-F398-4561-8AFC-C47791CB944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889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0a563e69a4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30a563e69a4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1666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289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1400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9794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835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3344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965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629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711200" y="633684"/>
            <a:ext cx="10871200" cy="87086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err="1"/>
              <a:t>Naslov</a:t>
            </a:r>
            <a:r>
              <a:rPr lang="en-US"/>
              <a:t> </a:t>
            </a:r>
            <a:r>
              <a:rPr lang="en-US" err="1"/>
              <a:t>strani</a:t>
            </a:r>
            <a:endParaRPr lang="sl-SI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12192000" cy="692696"/>
          </a:xfrm>
          <a:prstGeom prst="rect">
            <a:avLst/>
          </a:prstGeom>
          <a:solidFill>
            <a:srgbClr val="006A8E"/>
          </a:solidFill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</a:rPr>
              <a:t>Naslov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628800"/>
            <a:ext cx="103632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5298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555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850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3989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77550" y="-130956"/>
            <a:ext cx="26179635" cy="71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7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Naslovni diapozitiv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283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Naslov in vsebina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990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Glava odseka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5180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Dve vsebini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479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Primerjava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1024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Samo naslov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2396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59208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Praze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801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Vsebina z naslovom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6536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Naslov in slika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6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36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903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Naslov in navpično besedilo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7"/>
          <p:cNvSpPr txBox="1">
            <a:spLocks noGrp="1"/>
          </p:cNvSpPr>
          <p:nvPr>
            <p:ph type="body" idx="1"/>
          </p:nvPr>
        </p:nvSpPr>
        <p:spPr>
          <a:xfrm rot="5400000">
            <a:off x="3920403" y="-1256573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039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Navpični naslov in besedilo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 txBox="1">
            <a:spLocks noGrp="1"/>
          </p:cNvSpPr>
          <p:nvPr>
            <p:ph type="title"/>
          </p:nvPr>
        </p:nvSpPr>
        <p:spPr>
          <a:xfrm rot="5400000">
            <a:off x="7133402" y="1956629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8"/>
          <p:cNvSpPr txBox="1">
            <a:spLocks noGrp="1"/>
          </p:cNvSpPr>
          <p:nvPr>
            <p:ph type="body" idx="1"/>
          </p:nvPr>
        </p:nvSpPr>
        <p:spPr>
          <a:xfrm rot="5400000">
            <a:off x="1799399" y="-596071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6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0420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006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426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774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493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571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31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6672"/>
            <a:ext cx="10871200" cy="8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Naslov strani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59832"/>
            <a:ext cx="10363200" cy="45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2FF613-0288-699D-F3D8-16BC4DD6D4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074" y="6092158"/>
            <a:ext cx="10095851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chemeClr val="tx1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aseline="0">
          <a:solidFill>
            <a:schemeClr val="tx1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535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74145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jpeg"/><Relationship Id="rId5" Type="http://schemas.openxmlformats.org/officeDocument/2006/relationships/hyperlink" Target="https://elixir-slovenia.org/" TargetMode="Externa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7.png"/><Relationship Id="rId5" Type="http://schemas.openxmlformats.org/officeDocument/2006/relationships/hyperlink" Target="https://elixir.mf.uni-lj.si/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hyperlink" Target="https://elixir-slovenia.org/sl/pravilnik-o-rabi-raziskovalne-ikt-rikt-infrastrukture-elixir-si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Relationship Id="rId6" Type="http://schemas.openxmlformats.org/officeDocument/2006/relationships/hyperlink" Target="https://elixir-slovenia.org/sl/naroci-storitev/" TargetMode="External"/><Relationship Id="rId5" Type="http://schemas.openxmlformats.org/officeDocument/2006/relationships/hyperlink" Target="https://elixir-slovenia.org/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elixir.mb@mf.uni-lj.si" TargetMode="External"/><Relationship Id="rId3" Type="http://schemas.openxmlformats.org/officeDocument/2006/relationships/notesSlide" Target="../notesSlides/notesSlide8.xml"/><Relationship Id="rId7" Type="http://schemas.openxmlformats.org/officeDocument/2006/relationships/hyperlink" Target="https://elixir-slovenia.org/sl/domov/" TargetMode="Externa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jpeg"/><Relationship Id="rId9" Type="http://schemas.openxmlformats.org/officeDocument/2006/relationships/hyperlink" Target="mailto:elixir@mf.uni-lj.s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Relationship Id="rId5" Type="http://schemas.openxmlformats.org/officeDocument/2006/relationships/hyperlink" Target="mailto:brane.leskosek@mf.uni-lj.si" TargetMode="Externa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2"/>
          <p:cNvSpPr txBox="1"/>
          <p:nvPr/>
        </p:nvSpPr>
        <p:spPr>
          <a:xfrm>
            <a:off x="463925" y="250485"/>
            <a:ext cx="949433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l-SI" sz="4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HPC raziskovalna infrastruktura in storitve Središča ELIXIR-SI za ravnanje s podatki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1" name="Google Shape;401;p72" descr="Slika, ki vsebuje besede besedilo, izrezek&#10;&#10;Opis je samodejno ustvarj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151" y="5355919"/>
            <a:ext cx="1172485" cy="410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72"/>
          <p:cNvGrpSpPr/>
          <p:nvPr/>
        </p:nvGrpSpPr>
        <p:grpSpPr>
          <a:xfrm>
            <a:off x="10315850" y="163275"/>
            <a:ext cx="1412225" cy="797100"/>
            <a:chOff x="10411875" y="144075"/>
            <a:chExt cx="1412225" cy="797100"/>
          </a:xfrm>
          <a:solidFill>
            <a:schemeClr val="bg1"/>
          </a:solidFill>
        </p:grpSpPr>
        <p:sp>
          <p:nvSpPr>
            <p:cNvPr id="403" name="Google Shape;403;p72"/>
            <p:cNvSpPr/>
            <p:nvPr/>
          </p:nvSpPr>
          <p:spPr>
            <a:xfrm>
              <a:off x="10421475" y="144075"/>
              <a:ext cx="1402200" cy="7971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4" name="Google Shape;404;p7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411875" y="152175"/>
              <a:ext cx="1412225" cy="771925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2" name="Slika 1">
            <a:extLst>
              <a:ext uri="{FF2B5EF4-FFF2-40B4-BE49-F238E27FC236}">
                <a16:creationId xmlns:a16="http://schemas.microsoft.com/office/drawing/2014/main" id="{954677A2-D34E-40FC-866B-F781D47BB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5450" y="1006662"/>
            <a:ext cx="1402200" cy="10557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Google Shape;1037;p87">
            <a:extLst>
              <a:ext uri="{FF2B5EF4-FFF2-40B4-BE49-F238E27FC236}">
                <a16:creationId xmlns:a16="http://schemas.microsoft.com/office/drawing/2014/main" id="{D71B97D3-A192-465C-B8DB-F4526A81588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31405" t="39528" r="36788" b="32450"/>
          <a:stretch/>
        </p:blipFill>
        <p:spPr>
          <a:xfrm>
            <a:off x="10325450" y="2108723"/>
            <a:ext cx="1402200" cy="5853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042F9A5-C162-696B-A8B8-F5D9698D452E}"/>
              </a:ext>
            </a:extLst>
          </p:cNvPr>
          <p:cNvSpPr txBox="1"/>
          <p:nvPr/>
        </p:nvSpPr>
        <p:spPr>
          <a:xfrm>
            <a:off x="641095" y="2594370"/>
            <a:ext cx="7351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400;p72">
            <a:extLst>
              <a:ext uri="{FF2B5EF4-FFF2-40B4-BE49-F238E27FC236}">
                <a16:creationId xmlns:a16="http://schemas.microsoft.com/office/drawing/2014/main" id="{E23DA3B8-9A4F-411E-ADCD-B4934CC447B3}"/>
              </a:ext>
            </a:extLst>
          </p:cNvPr>
          <p:cNvSpPr txBox="1"/>
          <p:nvPr/>
        </p:nvSpPr>
        <p:spPr>
          <a:xfrm>
            <a:off x="641095" y="1832416"/>
            <a:ext cx="7785878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Brane LESKOŠEK,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Marko VIDAK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Bojan KVERH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Polonca FERK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E8CCD50A-5584-448F-8C64-13DAB9B38131}"/>
              </a:ext>
            </a:extLst>
          </p:cNvPr>
          <p:cNvSpPr txBox="1"/>
          <p:nvPr/>
        </p:nvSpPr>
        <p:spPr>
          <a:xfrm>
            <a:off x="641095" y="4527817"/>
            <a:ext cx="8924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EE04A0F8-2BA4-423F-9FCD-856DF5A27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2547" y="5948413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C5ABA285-AA02-E60F-7C61-F2274FDF5F2F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29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Raziskovalna infrastruktura Središča ELIXIR-SI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3"/>
            <a:ext cx="10515600" cy="280352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/>
              <a:t>Osrednje podatkovno vozlišče za vede o življenju</a:t>
            </a:r>
          </a:p>
          <a:p>
            <a:pPr marL="514350" indent="-514350">
              <a:buFont typeface="+mj-lt"/>
              <a:buAutoNum type="arabicPeriod"/>
            </a:pPr>
            <a:r>
              <a:rPr lang="sl-SI"/>
              <a:t>Osrednja nacionalna infrastruktura za pridobivanje </a:t>
            </a:r>
            <a:r>
              <a:rPr lang="sl-SI" err="1"/>
              <a:t>visokogostotnih</a:t>
            </a:r>
            <a:r>
              <a:rPr lang="sl-SI"/>
              <a:t> podatkov</a:t>
            </a:r>
          </a:p>
          <a:p>
            <a:pPr marL="514350" indent="-514350">
              <a:buFont typeface="+mj-lt"/>
              <a:buAutoNum type="arabicPeriod"/>
            </a:pPr>
            <a:r>
              <a:rPr lang="sl-SI"/>
              <a:t>Središče za izobraževanje in usposabljanje na področju ved o življenju (uporaba </a:t>
            </a:r>
            <a:r>
              <a:rPr lang="sl-SI" err="1"/>
              <a:t>bioinformatskih</a:t>
            </a:r>
            <a:r>
              <a:rPr lang="sl-SI"/>
              <a:t> storitev, orodij, analiz)</a:t>
            </a:r>
          </a:p>
          <a:p>
            <a:pPr marL="0" indent="0" algn="ctr">
              <a:buNone/>
            </a:pPr>
            <a:r>
              <a:rPr lang="sl-SI">
                <a:hlinkClick r:id="rId5"/>
              </a:rPr>
              <a:t>https://elixir-slovenia.org</a:t>
            </a:r>
            <a:r>
              <a:rPr lang="sl-SI"/>
              <a:t> 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3" name="Google Shape;1045;p88">
            <a:extLst>
              <a:ext uri="{FF2B5EF4-FFF2-40B4-BE49-F238E27FC236}">
                <a16:creationId xmlns:a16="http://schemas.microsoft.com/office/drawing/2014/main" id="{95F9A039-9A2C-AAB9-1DA4-2CC0AE24E95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11878"/>
          <a:stretch/>
        </p:blipFill>
        <p:spPr>
          <a:xfrm>
            <a:off x="7362051" y="4407198"/>
            <a:ext cx="3206451" cy="230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49;p88" descr="A picture containing text, indoor, floor, kitchen&#10;&#10;Description automatically generated">
            <a:extLst>
              <a:ext uri="{FF2B5EF4-FFF2-40B4-BE49-F238E27FC236}">
                <a16:creationId xmlns:a16="http://schemas.microsoft.com/office/drawing/2014/main" id="{32CBC576-4C3E-165A-633E-FC76DEC1799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2551" y="4470772"/>
            <a:ext cx="2907675" cy="2180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282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1. Osrednje podatkovno vozlišče	1/2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3"/>
            <a:ext cx="10515600" cy="394316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11200" b="1"/>
              <a:t>Računska gruča - ELIXIR-SI HPC </a:t>
            </a:r>
            <a:r>
              <a:rPr lang="sl-SI" sz="11200"/>
              <a:t>(</a:t>
            </a:r>
            <a:r>
              <a:rPr lang="sl-SI" sz="11200" err="1"/>
              <a:t>High</a:t>
            </a:r>
            <a:r>
              <a:rPr lang="sl-SI" sz="11200"/>
              <a:t> </a:t>
            </a:r>
            <a:r>
              <a:rPr lang="sl-SI" sz="11200" err="1"/>
              <a:t>Performance</a:t>
            </a:r>
            <a:r>
              <a:rPr lang="sl-SI" sz="11200"/>
              <a:t> </a:t>
            </a:r>
            <a:r>
              <a:rPr lang="sl-SI" sz="11200" err="1"/>
              <a:t>Computing</a:t>
            </a:r>
            <a:r>
              <a:rPr lang="sl-SI" sz="11200"/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 b="1"/>
              <a:t>CPU</a:t>
            </a:r>
            <a:r>
              <a:rPr lang="sl-SI" sz="9600"/>
              <a:t> in </a:t>
            </a:r>
            <a:r>
              <a:rPr lang="sl-SI" sz="9600" b="1"/>
              <a:t>GPU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 b="1" err="1"/>
              <a:t>Slurm</a:t>
            </a:r>
            <a:r>
              <a:rPr lang="sl-SI" sz="9600"/>
              <a:t> (za upravljanje z nalogami)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 b="1" err="1"/>
              <a:t>delotoki</a:t>
            </a:r>
            <a:r>
              <a:rPr lang="sl-SI" sz="9600"/>
              <a:t> – razvoj, testiranje, operativa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 b="1"/>
              <a:t>domena </a:t>
            </a:r>
            <a:r>
              <a:rPr lang="sl-SI" sz="9600" b="1" i="1"/>
              <a:t>elixir-hpc.si</a:t>
            </a:r>
          </a:p>
          <a:p>
            <a:pPr marL="0" indent="0">
              <a:buNone/>
            </a:pPr>
            <a:endParaRPr lang="sl-SI" sz="8600"/>
          </a:p>
          <a:p>
            <a:pPr marL="0" indent="0">
              <a:buNone/>
            </a:pPr>
            <a:endParaRPr lang="sl-SI" sz="86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11200" b="1"/>
              <a:t>Upravljanje z načrti za ravnanje s podatki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l-SI" sz="9600" b="1"/>
              <a:t>Data </a:t>
            </a:r>
            <a:r>
              <a:rPr lang="sl-SI" sz="9600" b="1" err="1"/>
              <a:t>Stewardship</a:t>
            </a:r>
            <a:r>
              <a:rPr lang="sl-SI" sz="9600" b="1"/>
              <a:t> </a:t>
            </a:r>
            <a:r>
              <a:rPr lang="sl-SI" sz="9600" b="1" err="1"/>
              <a:t>Wizard</a:t>
            </a:r>
            <a:r>
              <a:rPr lang="sl-SI" sz="9600" b="1"/>
              <a:t> - DSW </a:t>
            </a:r>
            <a:r>
              <a:rPr lang="sl-SI" sz="9600"/>
              <a:t>(lokalna različica)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6" name="Google Shape;1058;p89">
            <a:extLst>
              <a:ext uri="{FF2B5EF4-FFF2-40B4-BE49-F238E27FC236}">
                <a16:creationId xmlns:a16="http://schemas.microsoft.com/office/drawing/2014/main" id="{F202577D-58E3-BFCE-BA61-FEB60C5B523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25131" y="2079177"/>
            <a:ext cx="2754300" cy="1830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59;p89">
            <a:extLst>
              <a:ext uri="{FF2B5EF4-FFF2-40B4-BE49-F238E27FC236}">
                <a16:creationId xmlns:a16="http://schemas.microsoft.com/office/drawing/2014/main" id="{8FCAAFD3-2112-A279-E989-E172D433D75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586" t="12103"/>
          <a:stretch/>
        </p:blipFill>
        <p:spPr>
          <a:xfrm>
            <a:off x="9154392" y="4572002"/>
            <a:ext cx="2656865" cy="1950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0323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1. Osrednje podatkovno vozlišče	2/2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3"/>
            <a:ext cx="10515600" cy="465753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11200" b="1"/>
              <a:t>Podatkovni arhiv</a:t>
            </a:r>
            <a:endParaRPr lang="sl-SI" sz="1120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/>
              <a:t>Neposredni dostop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/>
              <a:t>SFTP – </a:t>
            </a:r>
            <a:r>
              <a:rPr lang="sl-SI" sz="9600" err="1"/>
              <a:t>sftp</a:t>
            </a:r>
            <a:endParaRPr lang="sl-SI" sz="960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 err="1"/>
              <a:t>NextCloud</a:t>
            </a:r>
            <a:r>
              <a:rPr lang="sl-SI" sz="9600"/>
              <a:t> – </a:t>
            </a:r>
            <a:r>
              <a:rPr lang="sl-SI" sz="9600" err="1"/>
              <a:t>cloud</a:t>
            </a:r>
            <a:endParaRPr lang="sl-SI" sz="960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9600"/>
              <a:t>100 </a:t>
            </a:r>
            <a:r>
              <a:rPr lang="sl-SI" sz="9600" err="1"/>
              <a:t>Gbps</a:t>
            </a:r>
            <a:r>
              <a:rPr lang="sl-SI" sz="9600"/>
              <a:t> povezava</a:t>
            </a:r>
            <a:endParaRPr lang="sl-SI" sz="9600" i="1"/>
          </a:p>
          <a:p>
            <a:pPr marL="0" indent="0">
              <a:buNone/>
            </a:pPr>
            <a:endParaRPr lang="sl-SI" sz="8600"/>
          </a:p>
          <a:p>
            <a:pPr marL="0" indent="0">
              <a:buNone/>
            </a:pPr>
            <a:endParaRPr lang="sl-SI" sz="86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11200" b="1"/>
              <a:t>Podatkovni </a:t>
            </a:r>
            <a:r>
              <a:rPr lang="sl-SI" sz="11200" b="1" err="1"/>
              <a:t>repozitorij</a:t>
            </a:r>
            <a:r>
              <a:rPr lang="sl-SI" sz="11200" b="1"/>
              <a:t> </a:t>
            </a:r>
            <a:r>
              <a:rPr lang="sl" sz="11200">
                <a:solidFill>
                  <a:schemeClr val="tx1"/>
                </a:solidFill>
              </a:rPr>
              <a:t>- možnost javne objave podatkov iz arhiva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1200" b="1" err="1">
                <a:solidFill>
                  <a:schemeClr val="tx1"/>
                </a:solidFill>
              </a:rPr>
              <a:t>Enotna</a:t>
            </a:r>
            <a:r>
              <a:rPr lang="it-IT" sz="11200" b="1">
                <a:solidFill>
                  <a:schemeClr val="tx1"/>
                </a:solidFill>
              </a:rPr>
              <a:t> </a:t>
            </a:r>
            <a:r>
              <a:rPr lang="it-IT" sz="11200" b="1" err="1">
                <a:solidFill>
                  <a:schemeClr val="tx1"/>
                </a:solidFill>
              </a:rPr>
              <a:t>prijava</a:t>
            </a:r>
            <a:r>
              <a:rPr lang="it-IT" sz="11200" b="1">
                <a:solidFill>
                  <a:schemeClr val="tx1"/>
                </a:solidFill>
              </a:rPr>
              <a:t> (AAI)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1200" b="1">
                <a:solidFill>
                  <a:schemeClr val="tx1"/>
                </a:solidFill>
              </a:rPr>
              <a:t>Ostale </a:t>
            </a:r>
            <a:r>
              <a:rPr lang="it-IT" sz="11200" b="1" err="1">
                <a:solidFill>
                  <a:schemeClr val="tx1"/>
                </a:solidFill>
              </a:rPr>
              <a:t>storitve</a:t>
            </a:r>
            <a:endParaRPr lang="it-IT" sz="11200" b="1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sl-SI" sz="112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3" name="Google Shape;1068;p90">
            <a:extLst>
              <a:ext uri="{FF2B5EF4-FFF2-40B4-BE49-F238E27FC236}">
                <a16:creationId xmlns:a16="http://schemas.microsoft.com/office/drawing/2014/main" id="{56A24CCD-C793-5D33-B8D0-DBACA853640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7581" y="1573984"/>
            <a:ext cx="2302151" cy="2432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70;p90">
            <a:extLst>
              <a:ext uri="{FF2B5EF4-FFF2-40B4-BE49-F238E27FC236}">
                <a16:creationId xmlns:a16="http://schemas.microsoft.com/office/drawing/2014/main" id="{D774C552-33E4-3B96-D9FF-45A88F989DA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16" t="13509" r="495"/>
          <a:stretch/>
        </p:blipFill>
        <p:spPr>
          <a:xfrm>
            <a:off x="5123975" y="1733682"/>
            <a:ext cx="2154064" cy="2272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8902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2. Pridobivanje </a:t>
            </a:r>
            <a:r>
              <a:rPr lang="sl-SI" sz="3600" b="1" err="1">
                <a:solidFill>
                  <a:srgbClr val="ED7D31"/>
                </a:solidFill>
                <a:latin typeface="Calibri"/>
              </a:rPr>
              <a:t>visokogostotnih</a:t>
            </a:r>
            <a:r>
              <a:rPr lang="sl-SI" sz="3600" b="1">
                <a:solidFill>
                  <a:srgbClr val="ED7D31"/>
                </a:solidFill>
                <a:latin typeface="Calibri"/>
              </a:rPr>
              <a:t> podatkov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3"/>
            <a:ext cx="9263066" cy="394316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b="1"/>
              <a:t>Laboratorija</a:t>
            </a:r>
            <a:endParaRPr lang="sl-SI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/>
              <a:t>Osrednji laboratorij za </a:t>
            </a:r>
            <a:r>
              <a:rPr lang="sl-SI" err="1"/>
              <a:t>sekvenciranje</a:t>
            </a:r>
            <a:r>
              <a:rPr lang="sl-SI"/>
              <a:t> naslednje generacije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/>
              <a:t>Laboratorij za posameznocelične analize (LePA)</a:t>
            </a:r>
            <a:endParaRPr lang="sl-SI"/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endParaRPr lang="sl-SI" sz="24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b="1"/>
              <a:t>Odprti dostop za vse raziskovalce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b="1"/>
              <a:t>Konzorcija ELIXIR-SI in širše</a:t>
            </a:r>
          </a:p>
          <a:p>
            <a:pPr marL="0" indent="0">
              <a:buNone/>
            </a:pPr>
            <a:endParaRPr lang="sl-SI"/>
          </a:p>
        </p:txBody>
      </p:sp>
      <p:pic>
        <p:nvPicPr>
          <p:cNvPr id="3" name="Google Shape;1089;p92" descr="A picture containing text, indoor, floor, kitchen&#10;&#10;Description automatically generated">
            <a:extLst>
              <a:ext uri="{FF2B5EF4-FFF2-40B4-BE49-F238E27FC236}">
                <a16:creationId xmlns:a16="http://schemas.microsoft.com/office/drawing/2014/main" id="{DEA3DE24-E746-24E6-0607-16B951C8247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5197" y="2838098"/>
            <a:ext cx="2795360" cy="2180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9506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3. Središče za izobraževanje in usposabljanje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4"/>
            <a:ext cx="5662616" cy="1492854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8600" b="1"/>
              <a:t>ELIXIR-SI </a:t>
            </a:r>
            <a:r>
              <a:rPr lang="sl-SI" sz="8600" b="1" err="1"/>
              <a:t>eLearning</a:t>
            </a:r>
            <a:r>
              <a:rPr lang="sl-SI" sz="8600" b="1"/>
              <a:t> Platform (</a:t>
            </a:r>
            <a:r>
              <a:rPr lang="sl-SI" sz="8600" b="1" err="1"/>
              <a:t>EeLP</a:t>
            </a:r>
            <a:r>
              <a:rPr lang="sl-SI" sz="8600" b="1"/>
              <a:t>)</a:t>
            </a:r>
            <a:endParaRPr lang="sl-SI" sz="860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7400">
                <a:hlinkClick r:id="rId5"/>
              </a:rPr>
              <a:t>https://elixir.mf.uni-lj.si</a:t>
            </a:r>
            <a:r>
              <a:rPr lang="sl-SI" sz="7400"/>
              <a:t> 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sp>
        <p:nvSpPr>
          <p:cNvPr id="3" name="Google Shape;1099;p93">
            <a:extLst>
              <a:ext uri="{FF2B5EF4-FFF2-40B4-BE49-F238E27FC236}">
                <a16:creationId xmlns:a16="http://schemas.microsoft.com/office/drawing/2014/main" id="{2427A8F9-BA4D-A60F-C504-D4A2050DF990}"/>
              </a:ext>
            </a:extLst>
          </p:cNvPr>
          <p:cNvSpPr txBox="1">
            <a:spLocks/>
          </p:cNvSpPr>
          <p:nvPr/>
        </p:nvSpPr>
        <p:spPr>
          <a:xfrm>
            <a:off x="6650167" y="3536967"/>
            <a:ext cx="4703630" cy="97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00000"/>
              </a:lnSpc>
              <a:buSzPts val="1400"/>
            </a:pPr>
            <a:r>
              <a:rPr lang="sl-SI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Sodelovanje s partnerji evropske mreže ELIXIR</a:t>
            </a:r>
          </a:p>
        </p:txBody>
      </p:sp>
      <p:cxnSp>
        <p:nvCxnSpPr>
          <p:cNvPr id="6" name="Google Shape;1100;p93">
            <a:extLst>
              <a:ext uri="{FF2B5EF4-FFF2-40B4-BE49-F238E27FC236}">
                <a16:creationId xmlns:a16="http://schemas.microsoft.com/office/drawing/2014/main" id="{1883DDE5-05BC-CA7C-1D92-154586E6E8F1}"/>
              </a:ext>
            </a:extLst>
          </p:cNvPr>
          <p:cNvCxnSpPr/>
          <p:nvPr/>
        </p:nvCxnSpPr>
        <p:spPr>
          <a:xfrm flipH="1">
            <a:off x="5848433" y="4542300"/>
            <a:ext cx="3444000" cy="1098400"/>
          </a:xfrm>
          <a:prstGeom prst="bentConnector3">
            <a:avLst>
              <a:gd name="adj1" fmla="val 431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Google Shape;1098;p93">
            <a:extLst>
              <a:ext uri="{FF2B5EF4-FFF2-40B4-BE49-F238E27FC236}">
                <a16:creationId xmlns:a16="http://schemas.microsoft.com/office/drawing/2014/main" id="{D5DC155A-46E6-6822-A37A-83B0952AF4A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577" t="11876" r="7437" b="1939"/>
          <a:stretch/>
        </p:blipFill>
        <p:spPr>
          <a:xfrm>
            <a:off x="1497133" y="3260175"/>
            <a:ext cx="4713088" cy="2952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393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35784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Postopek rabe RI Središča ELIXIR-SI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2164747"/>
            <a:ext cx="7855747" cy="2428684"/>
          </a:xfrm>
        </p:spPr>
        <p:txBody>
          <a:bodyPr>
            <a:normAutofit/>
          </a:bodyPr>
          <a:lstStyle/>
          <a:p>
            <a:pPr marL="533387" indent="-457189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ts val="2400"/>
            </a:pP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Spletišče</a:t>
            </a:r>
            <a:r>
              <a:rPr lang="it-IT" sz="3600" b="1" u="sng">
                <a:solidFill>
                  <a:schemeClr val="accent1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ELIXIR-SI</a:t>
            </a:r>
            <a:endParaRPr lang="it-IT" sz="3600" b="1">
              <a:solidFill>
                <a:schemeClr val="accent1">
                  <a:lumMod val="75000"/>
                </a:schemeClr>
              </a:solidFill>
            </a:endParaRPr>
          </a:p>
          <a:p>
            <a:pPr marL="533387" indent="-457189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ts val="2400"/>
            </a:pP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Informativno</a:t>
            </a:r>
            <a:r>
              <a:rPr lang="it-IT" sz="3600" b="1" u="sng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naročilo</a:t>
            </a:r>
            <a:r>
              <a:rPr lang="it-IT" sz="3600" b="1" u="sng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storitve</a:t>
            </a:r>
            <a:endParaRPr lang="it-IT" sz="3600" b="1">
              <a:solidFill>
                <a:schemeClr val="accent1">
                  <a:lumMod val="75000"/>
                </a:schemeClr>
              </a:solidFill>
            </a:endParaRPr>
          </a:p>
          <a:p>
            <a:pPr marL="533387" indent="-457189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ts val="2400"/>
            </a:pP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Pravila</a:t>
            </a:r>
            <a:r>
              <a:rPr lang="it-IT" sz="3600" b="1" u="sng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3600" b="1" u="sng" err="1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rabe</a:t>
            </a:r>
            <a:r>
              <a:rPr lang="it-IT" sz="3600" b="1" u="sng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RI</a:t>
            </a:r>
            <a:endParaRPr lang="sl-SI" sz="3600"/>
          </a:p>
        </p:txBody>
      </p:sp>
    </p:spTree>
    <p:extLst>
      <p:ext uri="{BB962C8B-B14F-4D97-AF65-F5344CB8AC3E}">
        <p14:creationId xmlns:p14="http://schemas.microsoft.com/office/powerpoint/2010/main" val="3552587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935829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Spletišče ELIXIR-SI - naročilo storitev</a:t>
            </a:r>
          </a:p>
        </p:txBody>
      </p:sp>
      <p:pic>
        <p:nvPicPr>
          <p:cNvPr id="6" name="Google Shape;1114;p95">
            <a:extLst>
              <a:ext uri="{FF2B5EF4-FFF2-40B4-BE49-F238E27FC236}">
                <a16:creationId xmlns:a16="http://schemas.microsoft.com/office/drawing/2014/main" id="{0EBC1D9A-98DC-75A8-9B34-AB5FBC31E20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0406" y="1686764"/>
            <a:ext cx="5046588" cy="50110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15;p95">
            <a:extLst>
              <a:ext uri="{FF2B5EF4-FFF2-40B4-BE49-F238E27FC236}">
                <a16:creationId xmlns:a16="http://schemas.microsoft.com/office/drawing/2014/main" id="{2FA3962C-2DB0-16D6-E610-56DDF553A4CB}"/>
              </a:ext>
            </a:extLst>
          </p:cNvPr>
          <p:cNvSpPr txBox="1"/>
          <p:nvPr/>
        </p:nvSpPr>
        <p:spPr>
          <a:xfrm>
            <a:off x="215933" y="2159788"/>
            <a:ext cx="5428800" cy="3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●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cs typeface="Inter"/>
                <a:sym typeface="Inter"/>
              </a:rPr>
              <a:t>bioinformatika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cs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cs typeface="Inter"/>
                <a:sym typeface="Inter"/>
              </a:rPr>
              <a:t>analiza (CPU in GPU)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cs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cs typeface="Inter"/>
                <a:sym typeface="Inter"/>
              </a:rPr>
              <a:t>arhiv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cs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cs typeface="Inter"/>
                <a:sym typeface="Inter"/>
              </a:rPr>
              <a:t>repozitorij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cs typeface="Inter"/>
              <a:sym typeface="Inter"/>
            </a:endParaRPr>
          </a:p>
          <a:p>
            <a:pPr marL="609585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●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laboratorij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NGS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posameznocelične analize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mikroskopija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  <a:p>
            <a:pPr marL="609585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●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izobraževanje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  <a:p>
            <a:pPr marL="1219170" lvl="1" indent="-457189">
              <a:buClr>
                <a:schemeClr val="accent1">
                  <a:lumMod val="75000"/>
                </a:schemeClr>
              </a:buClr>
              <a:buSzPts val="1800"/>
              <a:buFont typeface="Inter"/>
              <a:buChar char="○"/>
            </a:pPr>
            <a:r>
              <a:rPr lang="sl" sz="2400">
                <a:solidFill>
                  <a:schemeClr val="accent1">
                    <a:lumMod val="75000"/>
                  </a:schemeClr>
                </a:solidFill>
                <a:ea typeface="Inter"/>
                <a:sym typeface="Inter"/>
              </a:rPr>
              <a:t>tečaji, gradiva</a:t>
            </a:r>
            <a:endParaRPr sz="2400">
              <a:solidFill>
                <a:schemeClr val="accent1">
                  <a:lumMod val="75000"/>
                </a:schemeClr>
              </a:solidFill>
              <a:ea typeface="Inter"/>
              <a:sym typeface="Inter"/>
            </a:endParaRPr>
          </a:p>
        </p:txBody>
      </p:sp>
      <p:pic>
        <p:nvPicPr>
          <p:cNvPr id="8" name="Google Shape;1116;p95">
            <a:extLst>
              <a:ext uri="{FF2B5EF4-FFF2-40B4-BE49-F238E27FC236}">
                <a16:creationId xmlns:a16="http://schemas.microsoft.com/office/drawing/2014/main" id="{FDDC660C-6F6B-FDAE-4163-F0116E67EAD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21954"/>
          <a:stretch/>
        </p:blipFill>
        <p:spPr>
          <a:xfrm>
            <a:off x="3810159" y="965882"/>
            <a:ext cx="8005668" cy="59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117;p95">
            <a:extLst>
              <a:ext uri="{FF2B5EF4-FFF2-40B4-BE49-F238E27FC236}">
                <a16:creationId xmlns:a16="http://schemas.microsoft.com/office/drawing/2014/main" id="{1E64D729-E853-82E3-E6C1-FEB2EBB63FE2}"/>
              </a:ext>
            </a:extLst>
          </p:cNvPr>
          <p:cNvSpPr txBox="1"/>
          <p:nvPr/>
        </p:nvSpPr>
        <p:spPr>
          <a:xfrm>
            <a:off x="376167" y="1053375"/>
            <a:ext cx="3294800" cy="985023"/>
          </a:xfrm>
          <a:prstGeom prst="rect">
            <a:avLst/>
          </a:prstGeom>
          <a:solidFill>
            <a:srgbClr val="0B5394"/>
          </a:solidFill>
          <a:ln w="76200" cap="flat" cmpd="sng">
            <a:solidFill>
              <a:srgbClr val="E059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sl" sz="1867" b="1" u="sng">
                <a:solidFill>
                  <a:schemeClr val="l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https://elixir-slovenia.org/</a:t>
            </a:r>
            <a:endParaRPr sz="1867" b="1">
              <a:solidFill>
                <a:schemeClr val="lt1"/>
              </a:solidFill>
            </a:endParaRPr>
          </a:p>
          <a:p>
            <a:pPr algn="ctr"/>
            <a:r>
              <a:rPr lang="sl" sz="1867" b="1" u="sng">
                <a:solidFill>
                  <a:schemeClr val="l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elixir.mb@mf.uni-lj.si</a:t>
            </a:r>
            <a:endParaRPr sz="1867" b="1" u="sng">
              <a:solidFill>
                <a:schemeClr val="lt1"/>
              </a:solidFill>
            </a:endParaRPr>
          </a:p>
          <a:p>
            <a:pPr algn="ctr"/>
            <a:r>
              <a:rPr lang="sl" sz="1867" b="1" u="sng">
                <a:solidFill>
                  <a:schemeClr val="lt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elixir@mf.uni-lj.si</a:t>
            </a:r>
            <a:endParaRPr sz="1867" b="1"/>
          </a:p>
        </p:txBody>
      </p:sp>
      <p:sp>
        <p:nvSpPr>
          <p:cNvPr id="10" name="Google Shape;1118;p95">
            <a:extLst>
              <a:ext uri="{FF2B5EF4-FFF2-40B4-BE49-F238E27FC236}">
                <a16:creationId xmlns:a16="http://schemas.microsoft.com/office/drawing/2014/main" id="{76930D43-016A-569B-53AF-45F9F8B411FF}"/>
              </a:ext>
            </a:extLst>
          </p:cNvPr>
          <p:cNvSpPr/>
          <p:nvPr/>
        </p:nvSpPr>
        <p:spPr>
          <a:xfrm>
            <a:off x="5170925" y="994014"/>
            <a:ext cx="1142000" cy="267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1" name="Google Shape;1119;p95">
            <a:extLst>
              <a:ext uri="{FF2B5EF4-FFF2-40B4-BE49-F238E27FC236}">
                <a16:creationId xmlns:a16="http://schemas.microsoft.com/office/drawing/2014/main" id="{75961EC7-CF9F-CA57-7FCB-1F31E041015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5741925" y="1261214"/>
            <a:ext cx="878481" cy="47415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8E4A756D-0356-377A-32E0-9C7BE4130AB1}"/>
              </a:ext>
            </a:extLst>
          </p:cNvPr>
          <p:cNvGrpSpPr/>
          <p:nvPr/>
        </p:nvGrpSpPr>
        <p:grpSpPr>
          <a:xfrm>
            <a:off x="2887902" y="6032644"/>
            <a:ext cx="3659367" cy="547600"/>
            <a:chOff x="2833534" y="5820833"/>
            <a:chExt cx="3659367" cy="547600"/>
          </a:xfrm>
        </p:grpSpPr>
        <p:cxnSp>
          <p:nvCxnSpPr>
            <p:cNvPr id="13" name="Google Shape;1121;p95">
              <a:extLst>
                <a:ext uri="{FF2B5EF4-FFF2-40B4-BE49-F238E27FC236}">
                  <a16:creationId xmlns:a16="http://schemas.microsoft.com/office/drawing/2014/main" id="{A1C0B47C-401E-40D8-F9A2-C5FFBEC3AA47}"/>
                </a:ext>
              </a:extLst>
            </p:cNvPr>
            <p:cNvCxnSpPr/>
            <p:nvPr/>
          </p:nvCxnSpPr>
          <p:spPr>
            <a:xfrm rot="10800000">
              <a:off x="2833534" y="5820833"/>
              <a:ext cx="160400" cy="547600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" name="Google Shape;1122;p95">
              <a:extLst>
                <a:ext uri="{FF2B5EF4-FFF2-40B4-BE49-F238E27FC236}">
                  <a16:creationId xmlns:a16="http://schemas.microsoft.com/office/drawing/2014/main" id="{0BB931F2-4451-2255-724D-8B27BB124B23}"/>
                </a:ext>
              </a:extLst>
            </p:cNvPr>
            <p:cNvCxnSpPr/>
            <p:nvPr/>
          </p:nvCxnSpPr>
          <p:spPr>
            <a:xfrm>
              <a:off x="3000501" y="6361633"/>
              <a:ext cx="3492400" cy="0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25855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42877"/>
            <a:ext cx="10515600" cy="1825626"/>
          </a:xfrm>
        </p:spPr>
        <p:txBody>
          <a:bodyPr>
            <a:normAutofit/>
          </a:bodyPr>
          <a:lstStyle/>
          <a:p>
            <a:r>
              <a:rPr lang="sl-SI" sz="3600" b="1">
                <a:solidFill>
                  <a:srgbClr val="ED7D31"/>
                </a:solidFill>
                <a:latin typeface="Calibri"/>
              </a:rPr>
              <a:t>RIKT orodja in storitve - povzetek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493233"/>
            <a:ext cx="10515600" cy="497900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8000" b="1"/>
              <a:t>Računska gruča - ELIXIR-SI HPC</a:t>
            </a:r>
            <a:endParaRPr lang="sl-SI" sz="8000"/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 b="1"/>
              <a:t>CPU</a:t>
            </a:r>
            <a:r>
              <a:rPr lang="sl-SI" sz="7200"/>
              <a:t> in </a:t>
            </a:r>
            <a:r>
              <a:rPr lang="sl-SI" sz="7200" b="1"/>
              <a:t>GPU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 b="1" err="1"/>
              <a:t>Slurm</a:t>
            </a:r>
            <a:r>
              <a:rPr lang="sl-SI" sz="7200"/>
              <a:t> (za upravljanje z nalogami)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 b="1" err="1"/>
              <a:t>delotoki</a:t>
            </a:r>
            <a:r>
              <a:rPr lang="sl-SI" sz="7200"/>
              <a:t> – razvoj, testiranje, operativa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 b="1"/>
              <a:t>domena </a:t>
            </a:r>
            <a:r>
              <a:rPr lang="sl-SI" sz="7200" b="1" i="1"/>
              <a:t>elixir-hpc.si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8000" b="1"/>
              <a:t>Upravljanje (ravnanje) s podatki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7200" b="1"/>
              <a:t>Data </a:t>
            </a:r>
            <a:r>
              <a:rPr lang="sl-SI" sz="7200" b="1" err="1"/>
              <a:t>Stewardship</a:t>
            </a:r>
            <a:r>
              <a:rPr lang="sl-SI" sz="7200" b="1"/>
              <a:t> </a:t>
            </a:r>
            <a:r>
              <a:rPr lang="sl-SI" sz="7200" b="1" err="1"/>
              <a:t>Wizard</a:t>
            </a:r>
            <a:r>
              <a:rPr lang="sl-SI" sz="7200" b="1"/>
              <a:t> - DSW </a:t>
            </a:r>
            <a:r>
              <a:rPr lang="sl-SI" sz="7200"/>
              <a:t>(lokalna različica)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8000" b="1"/>
              <a:t>Podatkovni arhiv</a:t>
            </a:r>
            <a:endParaRPr lang="sl-SI" sz="8000"/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/>
              <a:t>Neposredni dostop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/>
              <a:t>SFTP – </a:t>
            </a:r>
            <a:r>
              <a:rPr lang="sl-SI" sz="7200" err="1"/>
              <a:t>sftp</a:t>
            </a:r>
            <a:endParaRPr lang="sl-SI" sz="7200"/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 err="1"/>
              <a:t>NextCloud</a:t>
            </a:r>
            <a:r>
              <a:rPr lang="sl-SI" sz="7200"/>
              <a:t> – </a:t>
            </a:r>
            <a:r>
              <a:rPr lang="sl-SI" sz="7200" err="1"/>
              <a:t>cloud</a:t>
            </a:r>
            <a:endParaRPr lang="sl-SI" sz="7200"/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sz="7200"/>
              <a:t>100 </a:t>
            </a:r>
            <a:r>
              <a:rPr lang="sl-SI" sz="7200" err="1"/>
              <a:t>Gbps</a:t>
            </a:r>
            <a:r>
              <a:rPr lang="sl-SI" sz="7200"/>
              <a:t> povezava</a:t>
            </a:r>
            <a:endParaRPr lang="sl-SI" sz="7200" i="1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8000" b="1" err="1"/>
              <a:t>Enotna</a:t>
            </a:r>
            <a:r>
              <a:rPr lang="it-IT" sz="8000" b="1"/>
              <a:t> </a:t>
            </a:r>
            <a:r>
              <a:rPr lang="it-IT" sz="8000" b="1" err="1"/>
              <a:t>prijava</a:t>
            </a:r>
            <a:r>
              <a:rPr lang="it-IT" sz="8000" b="1"/>
              <a:t> (AAI)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8000" b="1"/>
              <a:t>Ostale </a:t>
            </a:r>
            <a:r>
              <a:rPr lang="it-IT" sz="8000" b="1" err="1"/>
              <a:t>storitve</a:t>
            </a:r>
            <a:endParaRPr lang="it-IT" sz="8000" b="1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sl-SI" sz="100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l-SI" sz="8000" b="1">
                <a:solidFill>
                  <a:schemeClr val="tx1"/>
                </a:solidFill>
              </a:rPr>
              <a:t>Kontakt:</a:t>
            </a:r>
            <a:r>
              <a:rPr lang="sl-SI" sz="8000">
                <a:solidFill>
                  <a:schemeClr val="tx1"/>
                </a:solidFill>
              </a:rPr>
              <a:t> </a:t>
            </a:r>
            <a:r>
              <a:rPr lang="sl-SI" sz="8000" u="sng">
                <a:solidFill>
                  <a:schemeClr val="hlink"/>
                </a:solidFill>
                <a:hlinkClick r:id="rId5"/>
              </a:rPr>
              <a:t>brane.leskosek@mf.uni-lj.si</a:t>
            </a:r>
            <a:endParaRPr lang="sl-SI" sz="8000"/>
          </a:p>
        </p:txBody>
      </p:sp>
      <p:sp>
        <p:nvSpPr>
          <p:cNvPr id="3" name="Google Shape;1131;p96">
            <a:extLst>
              <a:ext uri="{FF2B5EF4-FFF2-40B4-BE49-F238E27FC236}">
                <a16:creationId xmlns:a16="http://schemas.microsoft.com/office/drawing/2014/main" id="{C9B5361B-F9CE-8ED8-6622-7726A76530E0}"/>
              </a:ext>
            </a:extLst>
          </p:cNvPr>
          <p:cNvSpPr txBox="1"/>
          <p:nvPr/>
        </p:nvSpPr>
        <p:spPr>
          <a:xfrm>
            <a:off x="7037596" y="4548305"/>
            <a:ext cx="3730000" cy="8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4050"/>
            </a:pPr>
            <a:r>
              <a:rPr lang="sl" sz="5400" b="1">
                <a:solidFill>
                  <a:srgbClr val="EF7701"/>
                </a:solidFill>
                <a:latin typeface="Corbel"/>
                <a:ea typeface="Corbel"/>
                <a:cs typeface="Corbel"/>
                <a:sym typeface="Corbel"/>
              </a:rPr>
              <a:t>Vprašanja?</a:t>
            </a:r>
            <a:endParaRPr sz="5400" b="1">
              <a:solidFill>
                <a:srgbClr val="EF770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678499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M.SI">
  <a:themeElements>
    <a:clrScheme name="F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F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A82E2CA47AA94CB13567BDB0B5A884" ma:contentTypeVersion="13" ma:contentTypeDescription="Ustvari nov dokument." ma:contentTypeScope="" ma:versionID="0ffa5582b7396613ed221fa79d3bb389">
  <xsd:schema xmlns:xsd="http://www.w3.org/2001/XMLSchema" xmlns:xs="http://www.w3.org/2001/XMLSchema" xmlns:p="http://schemas.microsoft.com/office/2006/metadata/properties" xmlns:ns2="553e0df8-ac04-4039-9945-4399ce6bede5" xmlns:ns3="8545f75d-cd49-4a99-b9f1-389848620f0b" targetNamespace="http://schemas.microsoft.com/office/2006/metadata/properties" ma:root="true" ma:fieldsID="79b3375b03a67819a58bfff7de11f7c9" ns2:_="" ns3:_="">
    <xsd:import namespace="553e0df8-ac04-4039-9945-4399ce6bede5"/>
    <xsd:import namespace="8545f75d-cd49-4a99-b9f1-389848620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e0df8-ac04-4039-9945-4399ce6bed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Oznake slike" ma:readOnly="false" ma:fieldId="{5cf76f15-5ced-4ddc-b409-7134ff3c332f}" ma:taxonomyMulti="true" ma:sspId="314c371a-e1e1-4790-b7b3-e586cefac3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45f75d-cd49-4a99-b9f1-389848620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dc9c73-dd3e-4cd7-b758-824e5bca48f2}" ma:internalName="TaxCatchAll" ma:showField="CatchAllData" ma:web="8545f75d-cd49-4a99-b9f1-389848620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45f75d-cd49-4a99-b9f1-389848620f0b" xsi:nil="true"/>
    <lcf76f155ced4ddcb4097134ff3c332f xmlns="553e0df8-ac04-4039-9945-4399ce6bed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2DA6B6-2262-40F8-9659-AC7CE1E66DE4}">
  <ds:schemaRefs>
    <ds:schemaRef ds:uri="553e0df8-ac04-4039-9945-4399ce6bede5"/>
    <ds:schemaRef ds:uri="8545f75d-cd49-4a99-b9f1-389848620f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BBC1BA6-2D80-4AC6-A818-9ABD7F8617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2B07F2-BEC1-46B4-A8C3-EE7D45BA1748}">
  <ds:schemaRefs>
    <ds:schemaRef ds:uri="553e0df8-ac04-4039-9945-4399ce6bede5"/>
    <ds:schemaRef ds:uri="8545f75d-cd49-4a99-b9f1-389848620f0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456</Words>
  <Application>Microsoft Office PowerPoint</Application>
  <PresentationFormat>Širokozaslonsko</PresentationFormat>
  <Paragraphs>98</Paragraphs>
  <Slides>10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Inter</vt:lpstr>
      <vt:lpstr>Tahoma</vt:lpstr>
      <vt:lpstr>Wingdings</vt:lpstr>
      <vt:lpstr>UM.SI</vt:lpstr>
      <vt:lpstr>Officeova tema</vt:lpstr>
      <vt:lpstr>1_Officeova tema</vt:lpstr>
      <vt:lpstr>PowerPointova predstavitev</vt:lpstr>
      <vt:lpstr>Raziskovalna infrastruktura Središča ELIXIR-SI</vt:lpstr>
      <vt:lpstr>1. Osrednje podatkovno vozlišče 1/2</vt:lpstr>
      <vt:lpstr>1. Osrednje podatkovno vozlišče 2/2</vt:lpstr>
      <vt:lpstr>2. Pridobivanje visokogostotnih podatkov</vt:lpstr>
      <vt:lpstr>3. Središče za izobraževanje in usposabljanje</vt:lpstr>
      <vt:lpstr>Postopek rabe RI Središča ELIXIR-SI</vt:lpstr>
      <vt:lpstr>Spletišče ELIXIR-SI - naročilo storitev</vt:lpstr>
      <vt:lpstr>RIKT orodja in storitve - povzetek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dogodka: Izvajalec: Datum in ura: Lokacija:</dc:title>
  <dc:creator>Mihaela Dovečar</dc:creator>
  <cp:lastModifiedBy>Zala</cp:lastModifiedBy>
  <cp:revision>5</cp:revision>
  <dcterms:created xsi:type="dcterms:W3CDTF">2023-04-05T09:30:42Z</dcterms:created>
  <dcterms:modified xsi:type="dcterms:W3CDTF">2025-02-28T07:56:36Z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0x01010011A82E2CA47AA94CB13567BDB0B5A884</vt:lpwstr>
  </property>
</Properties>
</file>