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23" r:id="rId3"/>
    <p:sldId id="324" r:id="rId4"/>
    <p:sldId id="325" r:id="rId5"/>
    <p:sldId id="326" r:id="rId6"/>
    <p:sldId id="327" r:id="rId7"/>
    <p:sldId id="328" r:id="rId8"/>
    <p:sldId id="330" r:id="rId9"/>
    <p:sldId id="329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2" r:id="rId21"/>
    <p:sldId id="341" r:id="rId22"/>
    <p:sldId id="343" r:id="rId23"/>
    <p:sldId id="344" r:id="rId24"/>
    <p:sldId id="346" r:id="rId25"/>
    <p:sldId id="345" r:id="rId26"/>
    <p:sldId id="349" r:id="rId27"/>
    <p:sldId id="347" r:id="rId28"/>
    <p:sldId id="348" r:id="rId29"/>
    <p:sldId id="351" r:id="rId30"/>
    <p:sldId id="350" r:id="rId31"/>
    <p:sldId id="352" r:id="rId32"/>
    <p:sldId id="353" r:id="rId33"/>
    <p:sldId id="258" r:id="rId3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493"/>
    <a:srgbClr val="125A94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 autoAdjust="0"/>
    <p:restoredTop sz="88889" autoAdjust="0"/>
  </p:normalViewPr>
  <p:slideViewPr>
    <p:cSldViewPr snapToGrid="0">
      <p:cViewPr varScale="1">
        <p:scale>
          <a:sx n="115" d="100"/>
          <a:sy n="115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A996C-2901-4A7A-A971-1CD4EA1AE121}" type="datetimeFigureOut">
              <a:rPr lang="sl-SI" smtClean="0"/>
              <a:t>10. 03. 2025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3F02D-E2B0-4E4E-A95A-B4CDD165AB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9210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19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2982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1816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8515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6571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7444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2255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0756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6336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540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5850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95345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90057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73736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63521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95867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25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5584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26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12910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27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95396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28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96333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29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47729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30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0572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1066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31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87995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32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0309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0461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641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9186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281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196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102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3015DE-0B6A-4359-812D-714F1AA5219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3FFA1B1-761E-455F-85C3-BD95F8B5C94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5CC7255-5AA2-4378-9CF9-ECFE96A6A1B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5E055D-6D05-40EA-9F93-B544AFDE4082}" type="datetime1">
              <a:rPr lang="sl-SI"/>
              <a:pPr lvl="0"/>
              <a:t>10. 03. 2025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DCB3195-0FD7-4625-B013-8130A892C80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C114E7A-079C-40A3-A800-C5A99E3761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0A02BD-3EF9-49DB-AD0A-68D8D5506561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831401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686450-8FDB-4C58-A6C2-FE19DA0D5B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D1BB774-C9DD-477C-8C53-849B6ABD575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25EF94A-C79C-47DC-80C2-3B4C960842C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0D6EDD-130D-4ABB-BF5B-109C925EC4C7}" type="datetime1">
              <a:rPr lang="sl-SI"/>
              <a:pPr lvl="0"/>
              <a:t>10. 03. 2025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F99A3A2-6A88-4E5C-B1EC-914E51EC29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F524C7E-4E7A-4108-8731-99D5305A737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DE3B24-1BB6-40FE-9B30-FD564B795AA8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722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3755000-2520-4BA9-8D93-D3E354E43D94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98FF454-37FA-46C2-9824-D845E464EE3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5980DAA-A8A8-48DC-A67F-4AFFD90D5DE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DF6EE2-C634-4FFE-92C3-B41739EBCD38}" type="datetime1">
              <a:rPr lang="sl-SI"/>
              <a:pPr lvl="0"/>
              <a:t>10. 03. 2025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D610F78-5FD8-4ECA-BE77-FBBC17FBDAA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F651D5A-E25A-4951-92D2-D0DD027F218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16E6A3-B88E-447E-A820-282CE1BD249A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732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6CF85C-EEE3-47CC-8CBE-00AF9F96B6E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633A5AD-F352-44FD-AE74-7203961DF29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A0850A0-FCA2-427A-B5AB-B7506D28CAF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BE3943-9763-4A72-AC18-9601F43E0680}" type="datetime1">
              <a:rPr lang="sl-SI"/>
              <a:pPr lvl="0"/>
              <a:t>10. 03. 2025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19168F2-D441-4A66-A59A-000A363A653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D45D5C8-6F9D-47CA-AF36-9AF3DA75D40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0EFE42-92AD-42D5-BE90-88AC7DBFDD23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78887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E54183-9CD4-4062-B57D-617AE26F4B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067F894-40D7-43DB-9053-AA67169B86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037A99F-7EBA-4022-B4A8-AA7B721DE2C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8EF71D-2B66-4DE4-BE54-BFDB71FD4AB3}" type="datetime1">
              <a:rPr lang="sl-SI"/>
              <a:pPr lvl="0"/>
              <a:t>10. 03. 2025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A9F0F64-EBEF-4D8B-9E18-A7E9D88871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A42EB3C-C4BE-44F2-AF12-0B20547AEF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FF7150-F341-476F-AC6C-3B00EDCBCFC2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37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DFEF52-04EF-46E3-8445-9939C429C3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1FC91AD-32FC-4E39-837E-24B8763B3D3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7448A1A-8B33-48C3-920D-DB46DCEB974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43985FA-45A7-4F58-8C56-2C493CFD92C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9B99C9-D072-4BF9-90C3-BFE5BEB17D70}" type="datetime1">
              <a:rPr lang="sl-SI"/>
              <a:pPr lvl="0"/>
              <a:t>10. 03. 2025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E8B6395-DC4D-40EB-8E08-9D084B6707F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8D154CE-84E4-47B3-ABB8-3188177D08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5E26CE-CEB9-4DBC-BD39-BB279A1A0D60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694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25580F-5ED2-4C33-B3B7-BF285CF7AC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AB74DCE-081C-474C-9E6B-42E0A91B22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CBE6D20-4742-46EF-9CBD-5375FC0ECFB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4A401FE-13BF-41B6-A4A1-77B753582EB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DBE898F-EFB4-4D7F-B4E1-888032A6EBA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F899EFC8-98F4-4772-8EDA-460387F043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68B20F-246A-43D6-B537-B7537966D313}" type="datetime1">
              <a:rPr lang="sl-SI"/>
              <a:pPr lvl="0"/>
              <a:t>10. 03. 2025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D9B19811-8415-49F3-9154-05A93D34F16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80426345-1C3E-49E5-85B5-78C46BFEB6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B4BDF0-9E83-47ED-B205-2E4AFA5B5A77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1642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9A1017-E92F-444E-A06B-4279CB0E5D6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5EC025A8-E2B2-4B86-83D0-AA7EC34394E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AB420C-E2E0-4EF2-85FC-58CC6CDF8E4A}" type="datetime1">
              <a:rPr lang="sl-SI"/>
              <a:pPr lvl="0"/>
              <a:t>10. 03. 2025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BAFB69F0-3D8B-4FDC-81AA-B64FFD1FF7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8ED3B58-444C-4FE7-8B4A-35D52C1687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9E6D11-F17D-4D9E-890C-C441F2E0F260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140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EA0658B4-97DB-45BB-9817-05B1B0BABB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C35104-CDBA-40FA-A4AE-0E23E626B30E}" type="datetime1">
              <a:rPr lang="sl-SI"/>
              <a:pPr lvl="0"/>
              <a:t>10. 03. 2025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8E4E4BA2-EB71-4FB7-91B8-E4219CD274A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1E1767CA-417E-4649-9B95-BE2E27816C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F83BA7-4006-4A92-965F-51F5FAD39B08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086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FE992C-1B72-45AA-8F41-865405FDD4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1F67724-0150-42F1-A96C-80D97B037B1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E07904A-61BD-4B3B-97CA-20307400394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916CE77-74E0-4C5C-9F40-F10C0577B8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B63948-B7EA-473B-B8E0-5D0BA74970DB}" type="datetime1">
              <a:rPr lang="sl-SI"/>
              <a:pPr lvl="0"/>
              <a:t>10. 03. 2025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0B17CCA-5C46-4953-B4D8-6CD7D022134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738DC75-CDBF-45CC-9A14-F142839839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572751-0683-41E3-8EC9-C7F3342E4C87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739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E3247A-0C9E-49AC-B824-F80FB4FE1B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C1D222B3-ADB9-4ACD-819A-BD41309E623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68388EF-2BCD-418C-83CB-44041CFC9CB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215F192-2977-4E91-A69F-578EEA2D02C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C8B4B9-5DC2-46DD-B6FB-42E15E682593}" type="datetime1">
              <a:rPr lang="sl-SI"/>
              <a:pPr lvl="0"/>
              <a:t>10. 03. 2025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55641E2-225B-4EEE-B460-60456FFEABD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C9EFBD8-424F-468B-8A9B-9FD938A3387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F8481C-9189-4038-86C9-B779C873B355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006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C329FD34-FFB4-4621-9FA2-6D2C1E445D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EC28FE4-624E-43B4-92B6-BA969C819F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6D58191-7847-47AC-B6C5-3DDDD0C2647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D7A32EC-3369-4484-9134-60114E730D0D}" type="datetime1">
              <a:rPr lang="sl-SI"/>
              <a:pPr lvl="0"/>
              <a:t>10. 03. 2025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83C46E3-CBC0-4CAA-B156-80CAECE1297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5DBB5AC-5EC4-4EFF-9BCB-0ABBC65979D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48CAC56-222E-481C-88B5-B266649B0792}" type="slidenum"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sl-SI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sl-SI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-research-europe.ec.europa.eu/for-authors/tips-for-finding-referees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-research-europe.ec.europa.eu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-research-europe.ec.europa.eu/for-authors/data-guidelines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-research-europe.ec.europa.eu/advisors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en-research-europe.ec.europa.eu/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-research-europe.ec.europa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086E02C-9871-4B45-B3D4-498E4602A668}"/>
              </a:ext>
            </a:extLst>
          </p:cNvPr>
          <p:cNvSpPr txBox="1"/>
          <p:nvPr/>
        </p:nvSpPr>
        <p:spPr>
          <a:xfrm>
            <a:off x="725248" y="337204"/>
            <a:ext cx="9965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Platforma za odprte objave Open Research Europe ORE</a:t>
            </a:r>
          </a:p>
        </p:txBody>
      </p:sp>
      <p:sp>
        <p:nvSpPr>
          <p:cNvPr id="2" name="Pravokotnik 1">
            <a:extLst>
              <a:ext uri="{FF2B5EF4-FFF2-40B4-BE49-F238E27FC236}">
                <a16:creationId xmlns:a16="http://schemas.microsoft.com/office/drawing/2014/main" id="{692A8DBF-D361-4DAD-A25F-7FC3DC10BC20}"/>
              </a:ext>
            </a:extLst>
          </p:cNvPr>
          <p:cNvSpPr/>
          <p:nvPr/>
        </p:nvSpPr>
        <p:spPr>
          <a:xfrm>
            <a:off x="725247" y="4041613"/>
            <a:ext cx="74292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>
                <a:solidFill>
                  <a:schemeClr val="bg1"/>
                </a:solidFill>
              </a:rPr>
              <a:t>Ljubljana in </a:t>
            </a:r>
            <a:r>
              <a:rPr lang="sl-SI" sz="2000" dirty="0" err="1">
                <a:solidFill>
                  <a:schemeClr val="bg1"/>
                </a:solidFill>
              </a:rPr>
              <a:t>online</a:t>
            </a:r>
            <a:r>
              <a:rPr lang="sl-SI" sz="2000" dirty="0">
                <a:solidFill>
                  <a:schemeClr val="bg1"/>
                </a:solidFill>
              </a:rPr>
              <a:t>, Centralna tehniška knjižnica Univerze v Ljubljani,</a:t>
            </a:r>
          </a:p>
          <a:p>
            <a:r>
              <a:rPr lang="sl-SI" sz="2000" dirty="0">
                <a:solidFill>
                  <a:schemeClr val="bg1"/>
                </a:solidFill>
              </a:rPr>
              <a:t>Predstavitev za </a:t>
            </a:r>
            <a:r>
              <a:rPr lang="sl-SI" sz="2000" dirty="0" err="1">
                <a:solidFill>
                  <a:schemeClr val="bg1"/>
                </a:solidFill>
              </a:rPr>
              <a:t>konzorcijske</a:t>
            </a:r>
            <a:r>
              <a:rPr lang="sl-SI" sz="2000" dirty="0">
                <a:solidFill>
                  <a:schemeClr val="bg1"/>
                </a:solidFill>
              </a:rPr>
              <a:t> partnerje in širšo javnost, 12. 10. 2023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C0670F7B-CD6D-41ED-9177-3CE62EDD287E}"/>
              </a:ext>
            </a:extLst>
          </p:cNvPr>
          <p:cNvSpPr txBox="1"/>
          <p:nvPr/>
        </p:nvSpPr>
        <p:spPr>
          <a:xfrm>
            <a:off x="725247" y="3449821"/>
            <a:ext cx="7514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chemeClr val="bg1"/>
                </a:solidFill>
              </a:rPr>
              <a:t>mag. Miro PUŠNIK, Centralna tehniška knjižnica Univerze v Ljubljani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72B525C6-67C3-47EE-B4F5-492EDD45D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437" y="5311424"/>
            <a:ext cx="941394" cy="331694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E248067C-01BB-4026-B3C3-2641D9A33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247" y="5974497"/>
            <a:ext cx="674594" cy="383769"/>
          </a:xfrm>
          <a:prstGeom prst="rect">
            <a:avLst/>
          </a:prstGeom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5FF176AF-41FD-4F83-AF80-392EC8BBD63A}"/>
              </a:ext>
            </a:extLst>
          </p:cNvPr>
          <p:cNvSpPr txBox="1"/>
          <p:nvPr/>
        </p:nvSpPr>
        <p:spPr>
          <a:xfrm>
            <a:off x="725247" y="2304033"/>
            <a:ext cx="8372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Platforma za odprte objave znanstvenih del, financiranih v okviru programov Obzorje 2020 in Obzorje Evropa</a:t>
            </a:r>
            <a:r>
              <a:rPr lang="sl-SI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sl-SI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907838"/>
            <a:ext cx="9033342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Metrike na ravni članka v ORE 1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235239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2400" dirty="0"/>
          </a:p>
          <a:p>
            <a:endParaRPr lang="sl-SI" sz="2400" dirty="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5ED42B39-2FA9-440D-A2C4-BA3A11C1F9DB}"/>
              </a:ext>
            </a:extLst>
          </p:cNvPr>
          <p:cNvSpPr/>
          <p:nvPr/>
        </p:nvSpPr>
        <p:spPr>
          <a:xfrm>
            <a:off x="742956" y="1725256"/>
            <a:ext cx="9033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8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A4966ED-50EC-4055-B421-42CBA9F06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050" y="1681245"/>
            <a:ext cx="7969328" cy="489811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708BEDC-22C9-4BFB-8E4E-80103C5220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4025" y="3065894"/>
            <a:ext cx="2076450" cy="73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60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907838"/>
            <a:ext cx="9033342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Metrike na nivoju članka v ORE 2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235239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2400" dirty="0"/>
          </a:p>
          <a:p>
            <a:endParaRPr lang="sl-SI" sz="2400" dirty="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5ED42B39-2FA9-440D-A2C4-BA3A11C1F9DB}"/>
              </a:ext>
            </a:extLst>
          </p:cNvPr>
          <p:cNvSpPr/>
          <p:nvPr/>
        </p:nvSpPr>
        <p:spPr>
          <a:xfrm>
            <a:off x="742956" y="1725256"/>
            <a:ext cx="9033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8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F99B140-23E3-416A-A3B4-E9AA45134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44" y="1724755"/>
            <a:ext cx="4664806" cy="4315326"/>
          </a:xfrm>
          <a:prstGeom prst="rect">
            <a:avLst/>
          </a:prstGeom>
        </p:spPr>
      </p:pic>
      <p:sp>
        <p:nvSpPr>
          <p:cNvPr id="7" name="Elipsa 6">
            <a:extLst>
              <a:ext uri="{FF2B5EF4-FFF2-40B4-BE49-F238E27FC236}">
                <a16:creationId xmlns:a16="http://schemas.microsoft.com/office/drawing/2014/main" id="{7D7CF2F6-9EA7-4C68-B8F9-2B4401E1C6BD}"/>
              </a:ext>
            </a:extLst>
          </p:cNvPr>
          <p:cNvSpPr/>
          <p:nvPr/>
        </p:nvSpPr>
        <p:spPr>
          <a:xfrm>
            <a:off x="2514600" y="4222622"/>
            <a:ext cx="981076" cy="33589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65A80256-83EE-451F-B6FC-F235CAA05399}"/>
              </a:ext>
            </a:extLst>
          </p:cNvPr>
          <p:cNvSpPr/>
          <p:nvPr/>
        </p:nvSpPr>
        <p:spPr>
          <a:xfrm>
            <a:off x="1784721" y="5124818"/>
            <a:ext cx="3813529" cy="92788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70D1EACD-AD6D-4BD9-9D39-2085D2519A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7460" y="1771802"/>
            <a:ext cx="5757862" cy="1940217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1FBA2E9F-2FEA-438D-8BD4-CC4D4CDF2B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460" y="3882418"/>
            <a:ext cx="4665187" cy="275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89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907838"/>
            <a:ext cx="9033342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Licence v ORE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235239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2400" dirty="0"/>
          </a:p>
          <a:p>
            <a:endParaRPr lang="sl-SI" sz="2400" dirty="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5ED42B39-2FA9-440D-A2C4-BA3A11C1F9DB}"/>
              </a:ext>
            </a:extLst>
          </p:cNvPr>
          <p:cNvSpPr/>
          <p:nvPr/>
        </p:nvSpPr>
        <p:spPr>
          <a:xfrm>
            <a:off x="742956" y="1725256"/>
            <a:ext cx="9033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800" dirty="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C9C7D933-E96F-4EEF-BEC8-39CE118F91F5}"/>
              </a:ext>
            </a:extLst>
          </p:cNvPr>
          <p:cNvSpPr/>
          <p:nvPr/>
        </p:nvSpPr>
        <p:spPr>
          <a:xfrm>
            <a:off x="742955" y="1725256"/>
            <a:ext cx="946784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/>
              <a:t>ORE zagotavlja takojšen odprti dostop do svojih vsebin.</a:t>
            </a:r>
          </a:p>
          <a:p>
            <a:endParaRPr lang="sl-SI" dirty="0"/>
          </a:p>
          <a:p>
            <a:r>
              <a:rPr lang="sl-SI" sz="2800" dirty="0"/>
              <a:t>Vsi članki in tudi recenzije v ORE so običajno objavljeni pod licenco CC-BY, ki dovoljuje neomejeno uporabo, distribucijo in razmnoževanje v katerem koli mediju, če je izvirno delo ustrezno navedeno, avtorske pravice za članek pa ostanejo pri trenutnem imetniku avtorskih pravic (običajno avtorjem, avtorjem recenzij ali njihovim institucijam). </a:t>
            </a:r>
          </a:p>
          <a:p>
            <a:endParaRPr lang="sl-SI" sz="1600" dirty="0"/>
          </a:p>
          <a:p>
            <a:r>
              <a:rPr lang="sl-SI" sz="2800" dirty="0"/>
              <a:t>Ob vsakem članku in ob vsaki recenziji najdemo še natančnejša pojasnila o avtorskih pravicah in licencah. </a:t>
            </a:r>
          </a:p>
        </p:txBody>
      </p:sp>
    </p:spTree>
    <p:extLst>
      <p:ext uri="{BB962C8B-B14F-4D97-AF65-F5344CB8AC3E}">
        <p14:creationId xmlns:p14="http://schemas.microsoft.com/office/powerpoint/2010/main" val="2499351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754899"/>
            <a:ext cx="9033342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Življenjski ciklus objave v ORE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838200" y="4205941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2400" dirty="0"/>
          </a:p>
          <a:p>
            <a:endParaRPr lang="sl-SI" sz="2400" dirty="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5ED42B39-2FA9-440D-A2C4-BA3A11C1F9DB}"/>
              </a:ext>
            </a:extLst>
          </p:cNvPr>
          <p:cNvSpPr/>
          <p:nvPr/>
        </p:nvSpPr>
        <p:spPr>
          <a:xfrm>
            <a:off x="742956" y="1725256"/>
            <a:ext cx="9033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8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1121D8F-9750-454F-847B-9A903F184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273" y="1991233"/>
            <a:ext cx="1276350" cy="17526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128A4B6-3183-482D-8336-04072EC806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780" y="1891220"/>
            <a:ext cx="1133475" cy="195262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FF994D3F-6758-4F2F-A2AC-6EF5045AA4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1707" y="2156125"/>
            <a:ext cx="2581275" cy="142875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4DCFF72B-2EA7-41EA-950E-EEF0490541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2434" y="2187364"/>
            <a:ext cx="1162050" cy="1247775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6EC1DA29-7295-4925-B967-35A0B39A2B3E}"/>
              </a:ext>
            </a:extLst>
          </p:cNvPr>
          <p:cNvSpPr txBox="1"/>
          <p:nvPr/>
        </p:nvSpPr>
        <p:spPr>
          <a:xfrm>
            <a:off x="3612670" y="1719745"/>
            <a:ext cx="101065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200" b="1" dirty="0">
                <a:cs typeface="Arial" panose="020B0604020202020204" pitchFamily="34" charset="0"/>
              </a:rPr>
              <a:t>PREDNATIS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8E949D44-1341-48F4-B938-1239D7AFE726}"/>
              </a:ext>
            </a:extLst>
          </p:cNvPr>
          <p:cNvSpPr txBox="1"/>
          <p:nvPr/>
        </p:nvSpPr>
        <p:spPr>
          <a:xfrm>
            <a:off x="5697401" y="1679422"/>
            <a:ext cx="208988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200" b="1" dirty="0">
                <a:cs typeface="Arial" panose="020B0604020202020204" pitchFamily="34" charset="0"/>
              </a:rPr>
              <a:t>RECENZIJSKI POSTOPEK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78C8E217-B559-41FA-9288-8EB808599992}"/>
              </a:ext>
            </a:extLst>
          </p:cNvPr>
          <p:cNvSpPr txBox="1"/>
          <p:nvPr/>
        </p:nvSpPr>
        <p:spPr>
          <a:xfrm>
            <a:off x="8167737" y="1676786"/>
            <a:ext cx="25314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200" b="1" dirty="0">
                <a:cs typeface="Arial" panose="020B0604020202020204" pitchFamily="34" charset="0"/>
              </a:rPr>
              <a:t>ZAKLJUČEN RECENZIJSKI POSTOPEK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06E122D0-999A-4EC1-AE3F-22B92F21639B}"/>
              </a:ext>
            </a:extLst>
          </p:cNvPr>
          <p:cNvSpPr txBox="1"/>
          <p:nvPr/>
        </p:nvSpPr>
        <p:spPr>
          <a:xfrm>
            <a:off x="1491111" y="4025988"/>
            <a:ext cx="191061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>
                <a:cs typeface="Arial" panose="020B0604020202020204" pitchFamily="34" charset="0"/>
              </a:rPr>
              <a:t>Oddaja članka</a:t>
            </a:r>
          </a:p>
          <a:p>
            <a:r>
              <a:rPr lang="sl-SI" sz="1200" dirty="0">
                <a:cs typeface="Arial" panose="020B0604020202020204" pitchFamily="34" charset="0"/>
              </a:rPr>
              <a:t>Oddaja poteka prek sistema za oddajo. Uredniki izvedejo obsežen sklop preverjanj pred objavo, da zagotovi, da se upoštevajo vse tehnične zahteve,  politike in etična navodila.</a:t>
            </a:r>
            <a:endParaRPr lang="sl-SI" dirty="0">
              <a:cs typeface="Arial" panose="020B0604020202020204" pitchFamily="34" charset="0"/>
            </a:endParaRPr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06996736-76CD-4FCF-939A-4ABDD3AE1759}"/>
              </a:ext>
            </a:extLst>
          </p:cNvPr>
          <p:cNvSpPr/>
          <p:nvPr/>
        </p:nvSpPr>
        <p:spPr>
          <a:xfrm>
            <a:off x="3498780" y="4043549"/>
            <a:ext cx="206863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400" b="1" dirty="0">
                <a:cs typeface="Arial" panose="020B0604020202020204" pitchFamily="34" charset="0"/>
              </a:rPr>
              <a:t>Objava članka in arhiviranje podatkov</a:t>
            </a:r>
          </a:p>
          <a:p>
            <a:r>
              <a:rPr lang="sl-SI" sz="1200" dirty="0">
                <a:cs typeface="Arial" panose="020B0604020202020204" pitchFamily="34" charset="0"/>
              </a:rPr>
              <a:t>Ko članek  preverjanja pred objavo, je </a:t>
            </a:r>
            <a:r>
              <a:rPr lang="sl-SI" sz="1200" dirty="0" err="1">
                <a:cs typeface="Arial" panose="020B0604020202020204" pitchFamily="34" charset="0"/>
              </a:rPr>
              <a:t>prednatis</a:t>
            </a:r>
            <a:r>
              <a:rPr lang="sl-SI" sz="1200" dirty="0">
                <a:cs typeface="Arial" panose="020B0604020202020204" pitchFamily="34" charset="0"/>
              </a:rPr>
              <a:t> </a:t>
            </a:r>
            <a:r>
              <a:rPr lang="sl-SI" sz="1200" b="1" dirty="0">
                <a:cs typeface="Arial" panose="020B0604020202020204" pitchFamily="34" charset="0"/>
              </a:rPr>
              <a:t>v 10 dneh </a:t>
            </a:r>
            <a:r>
              <a:rPr lang="sl-SI" sz="1200" dirty="0">
                <a:cs typeface="Arial" panose="020B0604020202020204" pitchFamily="34" charset="0"/>
              </a:rPr>
              <a:t>objavljen in  omogoča takojšen ogled in navajanje. </a:t>
            </a:r>
            <a:r>
              <a:rPr lang="sl-SI" sz="1200" b="1" dirty="0">
                <a:cs typeface="Arial" panose="020B0604020202020204" pitchFamily="34" charset="0"/>
              </a:rPr>
              <a:t>Ko je članek objavljen, ga za razliko od drugih </a:t>
            </a:r>
            <a:r>
              <a:rPr lang="sl-SI" sz="1200" b="1" dirty="0" err="1">
                <a:cs typeface="Arial" panose="020B0604020202020204" pitchFamily="34" charset="0"/>
              </a:rPr>
              <a:t>prednatisov</a:t>
            </a:r>
            <a:r>
              <a:rPr lang="sl-SI" sz="1200" b="1" dirty="0">
                <a:cs typeface="Arial" panose="020B0604020202020204" pitchFamily="34" charset="0"/>
              </a:rPr>
              <a:t> ni mogoče poslati v drugo revijo za objavo. </a:t>
            </a:r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1DA3CEC2-B091-470E-BDA2-EAD3AB138481}"/>
              </a:ext>
            </a:extLst>
          </p:cNvPr>
          <p:cNvSpPr/>
          <p:nvPr/>
        </p:nvSpPr>
        <p:spPr>
          <a:xfrm>
            <a:off x="5788685" y="4015744"/>
            <a:ext cx="271352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400" b="1" dirty="0">
                <a:cs typeface="Arial" panose="020B0604020202020204" pitchFamily="34" charset="0"/>
              </a:rPr>
              <a:t>Odprti recenzijski pregled in revizija članka</a:t>
            </a:r>
          </a:p>
          <a:p>
            <a:r>
              <a:rPr lang="sl-SI" sz="1200" dirty="0">
                <a:cs typeface="Arial" panose="020B0604020202020204" pitchFamily="34" charset="0"/>
              </a:rPr>
              <a:t>Izbrani so in povabljeni ekspertni ocenjevalci - recenzenti, njihovi prispevki in imena pa so objavljeni ob članku skupaj z odgovori avtorjev in komentarji registriranih uporabnikov. Avtorji so povabljeni, da objavijo popravljene različice svojega članka. Vse različice članka so povezane in neodvisno citirane.</a:t>
            </a:r>
          </a:p>
        </p:txBody>
      </p:sp>
      <p:sp>
        <p:nvSpPr>
          <p:cNvPr id="16" name="Pravokotnik 15">
            <a:extLst>
              <a:ext uri="{FF2B5EF4-FFF2-40B4-BE49-F238E27FC236}">
                <a16:creationId xmlns:a16="http://schemas.microsoft.com/office/drawing/2014/main" id="{24F1DB47-BFBF-48D3-813A-820C09EEBA1C}"/>
              </a:ext>
            </a:extLst>
          </p:cNvPr>
          <p:cNvSpPr/>
          <p:nvPr/>
        </p:nvSpPr>
        <p:spPr>
          <a:xfrm>
            <a:off x="8637867" y="4043549"/>
            <a:ext cx="253144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400" b="1" dirty="0">
                <a:cs typeface="Arial" panose="020B0604020202020204" pitchFamily="34" charset="0"/>
              </a:rPr>
              <a:t>Indeksiranje in pretočnost</a:t>
            </a:r>
          </a:p>
          <a:p>
            <a:r>
              <a:rPr lang="sl-SI" sz="1200" dirty="0">
                <a:cs typeface="Arial" panose="020B0604020202020204" pitchFamily="34" charset="0"/>
              </a:rPr>
              <a:t>Članki, ki so v recenzijskem postopku ustrezno ocenjeni, so indeksirani v pomembnih splošnih in specialnih bibliografskih indeksih ter v </a:t>
            </a:r>
            <a:r>
              <a:rPr lang="sl-SI" sz="1200" dirty="0" err="1">
                <a:cs typeface="Arial" panose="020B0604020202020204" pitchFamily="34" charset="0"/>
              </a:rPr>
              <a:t>agregatorjih</a:t>
            </a:r>
            <a:r>
              <a:rPr lang="sl-SI" sz="1200" dirty="0">
                <a:cs typeface="Arial" panose="020B0604020202020204" pitchFamily="34" charset="0"/>
              </a:rPr>
              <a:t> znanstvenih vsebin. </a:t>
            </a:r>
            <a:endParaRPr lang="en-US" sz="1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829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494714"/>
            <a:ext cx="9033342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Preverjanje pred objavo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235239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2400" dirty="0"/>
          </a:p>
          <a:p>
            <a:endParaRPr lang="sl-SI" sz="2400" dirty="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5ED42B39-2FA9-440D-A2C4-BA3A11C1F9DB}"/>
              </a:ext>
            </a:extLst>
          </p:cNvPr>
          <p:cNvSpPr/>
          <p:nvPr/>
        </p:nvSpPr>
        <p:spPr>
          <a:xfrm>
            <a:off x="742956" y="1725256"/>
            <a:ext cx="9033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800" dirty="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C9C7D933-E96F-4EEF-BEC8-39CE118F91F5}"/>
              </a:ext>
            </a:extLst>
          </p:cNvPr>
          <p:cNvSpPr/>
          <p:nvPr/>
        </p:nvSpPr>
        <p:spPr>
          <a:xfrm>
            <a:off x="742955" y="1725256"/>
            <a:ext cx="9467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800" dirty="0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03F3C544-8EDF-46E6-82DD-60F68A5DCC05}"/>
              </a:ext>
            </a:extLst>
          </p:cNvPr>
          <p:cNvSpPr/>
          <p:nvPr/>
        </p:nvSpPr>
        <p:spPr>
          <a:xfrm>
            <a:off x="742954" y="1430675"/>
            <a:ext cx="109537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/>
              <a:t>Avtorska merila: Vsaj en avtor mora sodelovati v tekočem ali zaključenem projektu Evropske komisije </a:t>
            </a:r>
            <a:r>
              <a:rPr lang="sl-SI" sz="2000" dirty="0" err="1"/>
              <a:t>Horizon</a:t>
            </a:r>
            <a:r>
              <a:rPr lang="sl-SI" sz="2000" dirty="0"/>
              <a:t> 2020, </a:t>
            </a:r>
            <a:r>
              <a:rPr lang="sl-SI" sz="2000" dirty="0" err="1"/>
              <a:t>Horizon</a:t>
            </a:r>
            <a:r>
              <a:rPr lang="sl-SI" sz="2000" dirty="0"/>
              <a:t> </a:t>
            </a:r>
            <a:r>
              <a:rPr lang="sl-SI" sz="2000" dirty="0" err="1"/>
              <a:t>Europe</a:t>
            </a:r>
            <a:r>
              <a:rPr lang="sl-SI" sz="2000" dirty="0"/>
              <a:t>, COST </a:t>
            </a:r>
            <a:r>
              <a:rPr lang="sl-SI" sz="2000" dirty="0" err="1"/>
              <a:t>Action</a:t>
            </a:r>
            <a:r>
              <a:rPr lang="sl-SI" sz="2000" dirty="0"/>
              <a:t> ali </a:t>
            </a:r>
            <a:r>
              <a:rPr lang="sl-SI" sz="2000" dirty="0" err="1"/>
              <a:t>Euratom</a:t>
            </a:r>
            <a:r>
              <a:rPr lang="sl-SI" sz="2000" dirty="0"/>
              <a:t>, članek pa mora biti rezultat tega projekta. </a:t>
            </a:r>
          </a:p>
          <a:p>
            <a:endParaRPr lang="sl-SI" sz="1400" dirty="0"/>
          </a:p>
          <a:p>
            <a:r>
              <a:rPr lang="sl-SI" sz="2000" dirty="0"/>
              <a:t>Vrste člankov: članki morajo ustreza eni izmed znanstvenih tipologij.</a:t>
            </a:r>
          </a:p>
          <a:p>
            <a:endParaRPr lang="sl-SI" sz="1200" dirty="0"/>
          </a:p>
          <a:p>
            <a:r>
              <a:rPr lang="sl-SI" sz="2000" dirty="0"/>
              <a:t>Izvirnost: Članki morajo biti izvirni. Delo ali njegovi pomembni deli ne smejo biti objavljeni že prej ali biti trenutno v obravnavi drugje (to ne velja za </a:t>
            </a:r>
            <a:r>
              <a:rPr lang="sl-SI" sz="2000" dirty="0" err="1"/>
              <a:t>prednatise</a:t>
            </a:r>
            <a:r>
              <a:rPr lang="sl-SI" sz="2000" dirty="0"/>
              <a:t>). ORE za preverjanje plagiatorstva v člankih uporablja </a:t>
            </a:r>
            <a:r>
              <a:rPr lang="sl-SI" sz="2000" dirty="0" err="1"/>
              <a:t>Crossrefov</a:t>
            </a:r>
            <a:r>
              <a:rPr lang="sl-SI" sz="2000" dirty="0"/>
              <a:t> program za preverjanje podobnosti (</a:t>
            </a:r>
            <a:r>
              <a:rPr lang="sl-SI" sz="2000" dirty="0" err="1"/>
              <a:t>iThenticate</a:t>
            </a:r>
            <a:r>
              <a:rPr lang="sl-SI" sz="2000" dirty="0"/>
              <a:t>). </a:t>
            </a:r>
          </a:p>
          <a:p>
            <a:endParaRPr lang="sl-SI" sz="1200" dirty="0"/>
          </a:p>
          <a:p>
            <a:r>
              <a:rPr lang="sl-SI" sz="2000" dirty="0"/>
              <a:t>Jezik in berljivost: Članki morajo biti napisani v jasnem jeziku, tako da lahko bralci brez težav sledijo predstavljenim informacijam in argumentom.</a:t>
            </a:r>
          </a:p>
          <a:p>
            <a:endParaRPr lang="sl-SI" sz="1200" dirty="0"/>
          </a:p>
          <a:p>
            <a:r>
              <a:rPr lang="sl-SI" sz="2000" dirty="0"/>
              <a:t>Metode: Podrobno morajo biti opisane metode in viri, da je delo mogoče oceniti.</a:t>
            </a:r>
          </a:p>
          <a:p>
            <a:endParaRPr lang="sl-SI" sz="1400" dirty="0"/>
          </a:p>
          <a:p>
            <a:r>
              <a:rPr lang="sl-SI" sz="2000" dirty="0"/>
              <a:t>Raziskovalni podatki: Vsi članki morajo vključevati izjavo o dostopnosti podatkov, tudi če s člankom niso povezani nobeni podatki. Vsi članki, ki poročajo o izvirnih rezultatih, morajo vključevati neobdelane podatke, na katerih temeljijo ti rezultati. Te je treba v odprti obliki naložiti v podatkovno skladišče z licenco in trajnim identifikatorjem, ki drugim omogoča ponovno uporabo v skladu z načeli FAIR Data. </a:t>
            </a:r>
          </a:p>
        </p:txBody>
      </p:sp>
    </p:spTree>
    <p:extLst>
      <p:ext uri="{BB962C8B-B14F-4D97-AF65-F5344CB8AC3E}">
        <p14:creationId xmlns:p14="http://schemas.microsoft.com/office/powerpoint/2010/main" val="344354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013367"/>
            <a:ext cx="9033342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Recenzentski postopki v ORE 1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235239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2400" dirty="0"/>
          </a:p>
          <a:p>
            <a:endParaRPr lang="sl-SI" sz="2400" dirty="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5ED42B39-2FA9-440D-A2C4-BA3A11C1F9DB}"/>
              </a:ext>
            </a:extLst>
          </p:cNvPr>
          <p:cNvSpPr/>
          <p:nvPr/>
        </p:nvSpPr>
        <p:spPr>
          <a:xfrm>
            <a:off x="742956" y="1725256"/>
            <a:ext cx="9033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800" dirty="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C9C7D933-E96F-4EEF-BEC8-39CE118F91F5}"/>
              </a:ext>
            </a:extLst>
          </p:cNvPr>
          <p:cNvSpPr/>
          <p:nvPr/>
        </p:nvSpPr>
        <p:spPr>
          <a:xfrm>
            <a:off x="742954" y="2012815"/>
            <a:ext cx="9467845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/>
              <a:t>Odprte recenzije („open </a:t>
            </a:r>
            <a:r>
              <a:rPr lang="sl-SI" sz="2800" dirty="0" err="1"/>
              <a:t>peer</a:t>
            </a:r>
            <a:r>
              <a:rPr lang="sl-SI" sz="2800" dirty="0"/>
              <a:t> </a:t>
            </a:r>
            <a:r>
              <a:rPr lang="sl-SI" sz="2800" dirty="0" err="1"/>
              <a:t>review</a:t>
            </a:r>
            <a:r>
              <a:rPr lang="sl-SI" sz="2800" dirty="0"/>
              <a:t>“).</a:t>
            </a:r>
          </a:p>
          <a:p>
            <a:endParaRPr lang="sl-SI" sz="1100" dirty="0"/>
          </a:p>
          <a:p>
            <a:r>
              <a:rPr lang="sl-SI" sz="2800" dirty="0"/>
              <a:t>Recenzentski postopek se začne po objavi.</a:t>
            </a:r>
          </a:p>
          <a:p>
            <a:endParaRPr lang="sl-SI" sz="1600" dirty="0"/>
          </a:p>
          <a:p>
            <a:r>
              <a:rPr lang="sl-SI" sz="2800" dirty="0"/>
              <a:t>Postopek je popolnoma odprt in pregleden: vsak pregled skupaj s statusom odobritve, ki ga izbere recenzent, se objavi v članku skupaj z imenom in afiliacijo recenzenta.</a:t>
            </a:r>
          </a:p>
          <a:p>
            <a:endParaRPr lang="sl-SI" sz="1600" dirty="0"/>
          </a:p>
          <a:p>
            <a:r>
              <a:rPr lang="sl-SI" sz="2800" dirty="0"/>
              <a:t>Po uredniškem pregledu recenzije ter po reviziji članka v skladu z recenzijo, je recenzija tudi objavljena. 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03F3C544-8EDF-46E6-82DD-60F68A5DCC05}"/>
              </a:ext>
            </a:extLst>
          </p:cNvPr>
          <p:cNvSpPr/>
          <p:nvPr/>
        </p:nvSpPr>
        <p:spPr>
          <a:xfrm>
            <a:off x="742954" y="1430675"/>
            <a:ext cx="109537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917795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013367"/>
            <a:ext cx="9033342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Recenzentski postopki v ORE 1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235239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2400" dirty="0"/>
          </a:p>
          <a:p>
            <a:endParaRPr lang="sl-SI" sz="2400" dirty="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5ED42B39-2FA9-440D-A2C4-BA3A11C1F9DB}"/>
              </a:ext>
            </a:extLst>
          </p:cNvPr>
          <p:cNvSpPr/>
          <p:nvPr/>
        </p:nvSpPr>
        <p:spPr>
          <a:xfrm>
            <a:off x="742956" y="1725256"/>
            <a:ext cx="9033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800" dirty="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C9C7D933-E96F-4EEF-BEC8-39CE118F91F5}"/>
              </a:ext>
            </a:extLst>
          </p:cNvPr>
          <p:cNvSpPr/>
          <p:nvPr/>
        </p:nvSpPr>
        <p:spPr>
          <a:xfrm>
            <a:off x="742954" y="1830785"/>
            <a:ext cx="9467845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/>
              <a:t>Za določitev ustreznega recenzenta so odgovorni avtorji, ki morajo pred objavo predlagati vsaj pet ekspertov - potencialnih </a:t>
            </a:r>
            <a:r>
              <a:rPr lang="sl-SI" sz="2800" dirty="0" err="1"/>
              <a:t>recenzorjev</a:t>
            </a:r>
            <a:r>
              <a:rPr lang="sl-SI" sz="2800" dirty="0"/>
              <a:t> ob upoštevanju kriterijev. </a:t>
            </a:r>
          </a:p>
          <a:p>
            <a:endParaRPr lang="sl-SI" sz="1400" dirty="0"/>
          </a:p>
          <a:p>
            <a:r>
              <a:rPr lang="sl-SI" sz="2800" dirty="0"/>
              <a:t>ORE nudi tudi pomoč pri iskanju ustreznih recenzentov (</a:t>
            </a:r>
            <a:r>
              <a:rPr lang="sl-SI" sz="2800" dirty="0">
                <a:hlinkClick r:id="rId4"/>
              </a:rPr>
              <a:t>https://open-research-europe.ec.europa.eu/for-authors/tips-for-finding-referees/</a:t>
            </a:r>
            <a:r>
              <a:rPr lang="sl-SI" sz="2800" dirty="0"/>
              <a:t>) </a:t>
            </a:r>
          </a:p>
          <a:p>
            <a:endParaRPr lang="sl-SI" sz="1600" dirty="0"/>
          </a:p>
          <a:p>
            <a:r>
              <a:rPr lang="sl-SI" sz="2800" dirty="0"/>
              <a:t>Recenzijo izvajata dva izbrana recenzenta. </a:t>
            </a:r>
          </a:p>
          <a:p>
            <a:endParaRPr lang="sl-SI" sz="1600" dirty="0"/>
          </a:p>
          <a:p>
            <a:r>
              <a:rPr lang="sl-SI" sz="2800" dirty="0"/>
              <a:t>Ko so recenzenti izbrani, jih kontaktira uredniški odbor, ki vodi recenzijski postopek. 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03F3C544-8EDF-46E6-82DD-60F68A5DCC05}"/>
              </a:ext>
            </a:extLst>
          </p:cNvPr>
          <p:cNvSpPr/>
          <p:nvPr/>
        </p:nvSpPr>
        <p:spPr>
          <a:xfrm>
            <a:off x="742954" y="1430675"/>
            <a:ext cx="109537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3750548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907838"/>
            <a:ext cx="9033342" cy="817418"/>
          </a:xfrm>
        </p:spPr>
        <p:txBody>
          <a:bodyPr>
            <a:normAutofit fontScale="90000"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Možnosti v primeru negativnih recenzij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235239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2400" dirty="0"/>
          </a:p>
          <a:p>
            <a:endParaRPr lang="sl-SI" sz="2400" dirty="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5ED42B39-2FA9-440D-A2C4-BA3A11C1F9DB}"/>
              </a:ext>
            </a:extLst>
          </p:cNvPr>
          <p:cNvSpPr/>
          <p:nvPr/>
        </p:nvSpPr>
        <p:spPr>
          <a:xfrm>
            <a:off x="742956" y="1725256"/>
            <a:ext cx="9033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800" dirty="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C9C7D933-E96F-4EEF-BEC8-39CE118F91F5}"/>
              </a:ext>
            </a:extLst>
          </p:cNvPr>
          <p:cNvSpPr/>
          <p:nvPr/>
        </p:nvSpPr>
        <p:spPr>
          <a:xfrm>
            <a:off x="742954" y="2165451"/>
            <a:ext cx="946784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/>
              <a:t>Recenzenti ocenijo, da objavljeni članek ni znanstveno utemeljen ali da ga je treba bistveno spremeniti, preden se lahko šteje za utemeljenega.</a:t>
            </a:r>
          </a:p>
          <a:p>
            <a:endParaRPr lang="sl-SI" sz="1200" dirty="0"/>
          </a:p>
          <a:p>
            <a:r>
              <a:rPr lang="sl-SI" sz="2400" dirty="0"/>
              <a:t>Članek ni nikoli "zavrnjen" in avtorji lahko predložijo popravljeno različico članka, ki upošteva kritike recenzentov brez časovnih omejitev. </a:t>
            </a:r>
          </a:p>
          <a:p>
            <a:endParaRPr lang="sl-SI" sz="1200" dirty="0"/>
          </a:p>
          <a:p>
            <a:r>
              <a:rPr lang="sl-SI" sz="2400" dirty="0"/>
              <a:t>Avtorji lahko kadar koli zagovarjajo svoje delo s komentarjem, ki je objavljen kot odgovor na kritično recenzijo. </a:t>
            </a:r>
          </a:p>
          <a:p>
            <a:endParaRPr lang="sl-SI" sz="1200" dirty="0"/>
          </a:p>
          <a:p>
            <a:r>
              <a:rPr lang="sl-SI" sz="2400" dirty="0"/>
              <a:t>Če avtorji menijo, da je bil recenzent neupravičeno negativen do njihovega dela, lahko zahtevajo tudi novega recenzenta za prvotno ali revidirano različico svojega članka. 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03F3C544-8EDF-46E6-82DD-60F68A5DCC05}"/>
              </a:ext>
            </a:extLst>
          </p:cNvPr>
          <p:cNvSpPr/>
          <p:nvPr/>
        </p:nvSpPr>
        <p:spPr>
          <a:xfrm>
            <a:off x="742954" y="1430675"/>
            <a:ext cx="109537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2700117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907838"/>
            <a:ext cx="9033342" cy="817418"/>
          </a:xfrm>
        </p:spPr>
        <p:txBody>
          <a:bodyPr>
            <a:normAutofit fontScale="90000"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Kriteriji za izbor recenzentov v ORE 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1857381" y="4187367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2400" dirty="0"/>
          </a:p>
          <a:p>
            <a:endParaRPr lang="sl-SI" sz="2400" dirty="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5ED42B39-2FA9-440D-A2C4-BA3A11C1F9DB}"/>
              </a:ext>
            </a:extLst>
          </p:cNvPr>
          <p:cNvSpPr/>
          <p:nvPr/>
        </p:nvSpPr>
        <p:spPr>
          <a:xfrm>
            <a:off x="742956" y="1725256"/>
            <a:ext cx="9033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800" dirty="0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03F3C544-8EDF-46E6-82DD-60F68A5DCC05}"/>
              </a:ext>
            </a:extLst>
          </p:cNvPr>
          <p:cNvSpPr/>
          <p:nvPr/>
        </p:nvSpPr>
        <p:spPr>
          <a:xfrm>
            <a:off x="742954" y="1430675"/>
            <a:ext cx="109537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000" dirty="0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AB90DA13-42EE-4281-952F-1E06413D8A3F}"/>
              </a:ext>
            </a:extLst>
          </p:cNvPr>
          <p:cNvSpPr/>
          <p:nvPr/>
        </p:nvSpPr>
        <p:spPr>
          <a:xfrm>
            <a:off x="838199" y="1613665"/>
            <a:ext cx="9972675" cy="4655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/>
              <a:t>Pri izbiri </a:t>
            </a:r>
            <a:r>
              <a:rPr lang="sl-SI" sz="2400" dirty="0" err="1"/>
              <a:t>recenzorjev</a:t>
            </a:r>
            <a:r>
              <a:rPr lang="sl-SI" sz="2400" dirty="0"/>
              <a:t> morajo avtorji upoštevati tri temeljne kriterije</a:t>
            </a:r>
            <a:r>
              <a:rPr lang="en-US" sz="2400" dirty="0"/>
              <a:t>:</a:t>
            </a:r>
            <a:endParaRPr lang="sl-SI" sz="2400" dirty="0"/>
          </a:p>
          <a:p>
            <a:endParaRPr lang="en-US" sz="1200" dirty="0"/>
          </a:p>
          <a:p>
            <a:pPr marL="514350" indent="-514350">
              <a:buFont typeface="+mj-lt"/>
              <a:buAutoNum type="arabicPeriod"/>
            </a:pPr>
            <a:r>
              <a:rPr lang="sl-SI" sz="2400" dirty="0"/>
              <a:t>Ekspertno znanje na področju raziskave</a:t>
            </a:r>
            <a:r>
              <a:rPr lang="en-US" sz="2400" dirty="0"/>
              <a:t>: </a:t>
            </a:r>
            <a:r>
              <a:rPr lang="sl-SI" sz="2400" dirty="0"/>
              <a:t>recenzenti morajo izkazati ekspertno znanje na področju, ki jo raziskava obravnava. Imeti morajo vsaj tri objave kot vodilni avtorji in vsaj eno objavo članka s področja v zadnjih petih letih.</a:t>
            </a:r>
          </a:p>
          <a:p>
            <a:pPr marL="457200" indent="-457200">
              <a:buFont typeface="+mj-lt"/>
              <a:buAutoNum type="arabicPeriod"/>
            </a:pPr>
            <a:endParaRPr lang="sl-SI" sz="1000" dirty="0"/>
          </a:p>
          <a:p>
            <a:pPr marL="514350" indent="-514350">
              <a:buFont typeface="+mj-lt"/>
              <a:buAutoNum type="arabicPeriod"/>
            </a:pPr>
            <a:r>
              <a:rPr lang="sl-SI" sz="2400" dirty="0"/>
              <a:t>Izkušnje</a:t>
            </a:r>
            <a:r>
              <a:rPr lang="en-US" sz="2400" dirty="0"/>
              <a:t>: </a:t>
            </a:r>
            <a:r>
              <a:rPr lang="sl-SI" sz="2400" dirty="0"/>
              <a:t>recenzenti morajo imeti ustrezen nivo izobrazbe (običajno doktorat znanosti), v okviru svoje afiliacije pa naj imajo formalen naziv oz. imenovanje. </a:t>
            </a:r>
          </a:p>
          <a:p>
            <a:pPr marL="457200" indent="-457200">
              <a:buFont typeface="+mj-lt"/>
              <a:buAutoNum type="arabicPeriod"/>
            </a:pPr>
            <a:endParaRPr lang="sl-SI" sz="1050" dirty="0"/>
          </a:p>
          <a:p>
            <a:pPr marL="514350" indent="-514350">
              <a:buFont typeface="+mj-lt"/>
              <a:buAutoNum type="arabicPeriod"/>
            </a:pPr>
            <a:r>
              <a:rPr lang="sl-SI" sz="2400" dirty="0"/>
              <a:t>Odprava konflikta interesov</a:t>
            </a:r>
            <a:r>
              <a:rPr lang="en-US" sz="2400" dirty="0"/>
              <a:t>: </a:t>
            </a:r>
            <a:r>
              <a:rPr lang="sl-SI" sz="2400" dirty="0"/>
              <a:t>recenzenti naj ne pripada isti afiliaciji kot avtor ter naj z avtorjem ne sodeluje tako na profesionalni kot zasebni ravni. Neobstoj konflikta interesov recenzenti potrdijo z izjavo. </a:t>
            </a:r>
          </a:p>
        </p:txBody>
      </p:sp>
    </p:spTree>
    <p:extLst>
      <p:ext uri="{BB962C8B-B14F-4D97-AF65-F5344CB8AC3E}">
        <p14:creationId xmlns:p14="http://schemas.microsoft.com/office/powerpoint/2010/main" val="1894831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907838"/>
            <a:ext cx="9033342" cy="817418"/>
          </a:xfrm>
        </p:spPr>
        <p:txBody>
          <a:bodyPr>
            <a:normAutofit fontScale="90000"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Kdaj šteje, da je članek sprejet v objavo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1857381" y="4187367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2400" dirty="0"/>
          </a:p>
          <a:p>
            <a:endParaRPr lang="sl-SI" sz="2400" dirty="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5ED42B39-2FA9-440D-A2C4-BA3A11C1F9DB}"/>
              </a:ext>
            </a:extLst>
          </p:cNvPr>
          <p:cNvSpPr/>
          <p:nvPr/>
        </p:nvSpPr>
        <p:spPr>
          <a:xfrm>
            <a:off x="742956" y="1725256"/>
            <a:ext cx="9033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800" dirty="0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03F3C544-8EDF-46E6-82DD-60F68A5DCC05}"/>
              </a:ext>
            </a:extLst>
          </p:cNvPr>
          <p:cNvSpPr/>
          <p:nvPr/>
        </p:nvSpPr>
        <p:spPr>
          <a:xfrm>
            <a:off x="742954" y="1430675"/>
            <a:ext cx="109537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000" dirty="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32E0A314-6A60-470D-AD14-0A58DD492EA7}"/>
              </a:ext>
            </a:extLst>
          </p:cNvPr>
          <p:cNvSpPr/>
          <p:nvPr/>
        </p:nvSpPr>
        <p:spPr>
          <a:xfrm>
            <a:off x="742954" y="1949303"/>
            <a:ext cx="96773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/>
              <a:t>Stanje recenzije in status članka sta jasno označena na vseh stopnjah:</a:t>
            </a:r>
          </a:p>
          <a:p>
            <a:endParaRPr lang="sl-SI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/>
              <a:t>Takoj ob objavi in do objave prvega strokovnega pregleda je članek označen kot AWAITING PEER REVIEW - kot del naslova članka in v polju za povzetek recenzije.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/>
              <a:t>Takoj ko je ob članku objavljena vsaj ena  recenzija, se prikaže trenutni status odobritve. Ko prejmete dodatne recenzije, se status odobritve posodobi.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/>
              <a:t>Možni statusi odobritve so APPROVED, APPROVED WITH RESERVATIONS in NOT APPROVED. </a:t>
            </a:r>
          </a:p>
          <a:p>
            <a:endParaRPr lang="sl-SI" sz="2400" dirty="0"/>
          </a:p>
          <a:p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2519570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187622"/>
            <a:ext cx="9033342" cy="817418"/>
          </a:xfrm>
        </p:spPr>
        <p:txBody>
          <a:bodyPr>
            <a:normAutofit fontScale="90000"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Kaj je Open </a:t>
            </a:r>
            <a:r>
              <a:rPr lang="sl-SI" sz="5000" b="1" dirty="0" err="1">
                <a:solidFill>
                  <a:srgbClr val="ED7D31"/>
                </a:solidFill>
                <a:latin typeface="Calibri"/>
              </a:rPr>
              <a:t>Research</a:t>
            </a:r>
            <a:r>
              <a:rPr lang="sl-SI" sz="5000" b="1" dirty="0">
                <a:solidFill>
                  <a:srgbClr val="ED7D31"/>
                </a:solidFill>
                <a:latin typeface="Calibri"/>
              </a:rPr>
              <a:t> </a:t>
            </a:r>
            <a:r>
              <a:rPr lang="sl-SI" sz="5000" b="1" dirty="0" err="1">
                <a:solidFill>
                  <a:srgbClr val="ED7D31"/>
                </a:solidFill>
                <a:latin typeface="Calibri"/>
              </a:rPr>
              <a:t>Europe</a:t>
            </a:r>
            <a:r>
              <a:rPr lang="sl-SI" sz="5000" b="1" dirty="0">
                <a:solidFill>
                  <a:srgbClr val="ED7D31"/>
                </a:solidFill>
                <a:latin typeface="Calibri"/>
              </a:rPr>
              <a:t> – ORE?</a:t>
            </a:r>
            <a:br>
              <a:rPr lang="sl-SI" sz="5000" b="1" dirty="0">
                <a:solidFill>
                  <a:srgbClr val="ED7D31"/>
                </a:solidFill>
                <a:latin typeface="Calibri"/>
              </a:rPr>
            </a:br>
            <a:endParaRPr lang="sl-SI" sz="5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235239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2400" dirty="0"/>
          </a:p>
          <a:p>
            <a:endParaRPr lang="sl-SI" sz="2400" dirty="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5ED42B39-2FA9-440D-A2C4-BA3A11C1F9DB}"/>
              </a:ext>
            </a:extLst>
          </p:cNvPr>
          <p:cNvSpPr/>
          <p:nvPr/>
        </p:nvSpPr>
        <p:spPr>
          <a:xfrm>
            <a:off x="849549" y="1919810"/>
            <a:ext cx="90333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/>
              <a:t>Open </a:t>
            </a:r>
            <a:r>
              <a:rPr lang="sl-SI" sz="2800" dirty="0" err="1"/>
              <a:t>Research</a:t>
            </a:r>
            <a:r>
              <a:rPr lang="sl-SI" sz="2800" dirty="0"/>
              <a:t> </a:t>
            </a:r>
            <a:r>
              <a:rPr lang="sl-SI" sz="2800" dirty="0" err="1"/>
              <a:t>Europe</a:t>
            </a:r>
            <a:r>
              <a:rPr lang="sl-SI" sz="2800" dirty="0"/>
              <a:t> - ORE je založniška platforma za odprte objave.</a:t>
            </a:r>
          </a:p>
          <a:p>
            <a:endParaRPr lang="sl-SI" sz="2800" dirty="0"/>
          </a:p>
          <a:p>
            <a:r>
              <a:rPr lang="it-IT" sz="2800" dirty="0" err="1"/>
              <a:t>Spletno</a:t>
            </a:r>
            <a:r>
              <a:rPr lang="it-IT" sz="2800" dirty="0"/>
              <a:t> mesto ORE </a:t>
            </a:r>
            <a:r>
              <a:rPr lang="it-IT" sz="2800" dirty="0">
                <a:hlinkClick r:id="rId4"/>
              </a:rPr>
              <a:t>https://open-research-europe.ec.europa.eu/</a:t>
            </a:r>
            <a:r>
              <a:rPr lang="sl-SI" sz="2800" dirty="0"/>
              <a:t>. </a:t>
            </a:r>
            <a:r>
              <a:rPr lang="it-IT" sz="2800" dirty="0"/>
              <a:t> </a:t>
            </a:r>
            <a:endParaRPr lang="sl-SI" sz="2800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B4964F66-1762-4E5F-80E0-C84F6D33ADB5}"/>
              </a:ext>
            </a:extLst>
          </p:cNvPr>
          <p:cNvSpPr txBox="1"/>
          <p:nvPr/>
        </p:nvSpPr>
        <p:spPr>
          <a:xfrm>
            <a:off x="849548" y="4604890"/>
            <a:ext cx="9033341" cy="1200329"/>
          </a:xfrm>
          <a:prstGeom prst="rect">
            <a:avLst/>
          </a:prstGeom>
          <a:solidFill>
            <a:srgbClr val="125A94"/>
          </a:solidFill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Ali je ORE </a:t>
            </a:r>
            <a:r>
              <a:rPr lang="sl-SI" dirty="0" err="1">
                <a:solidFill>
                  <a:schemeClr val="bg1"/>
                </a:solidFill>
              </a:rPr>
              <a:t>repozitorij</a:t>
            </a:r>
            <a:r>
              <a:rPr lang="sl-SI" dirty="0">
                <a:solidFill>
                  <a:schemeClr val="bg1"/>
                </a:solidFill>
              </a:rPr>
              <a:t>? ORE ni </a:t>
            </a:r>
            <a:r>
              <a:rPr lang="sl-SI" dirty="0" err="1">
                <a:solidFill>
                  <a:schemeClr val="bg1"/>
                </a:solidFill>
              </a:rPr>
              <a:t>repozitorij</a:t>
            </a:r>
            <a:r>
              <a:rPr lang="sl-SI" dirty="0">
                <a:solidFill>
                  <a:schemeClr val="bg1"/>
                </a:solidFill>
              </a:rPr>
              <a:t>, ampak založniška platforma, ki vsebuje znanstvena dela, ki niso bila objavljena nikjer drugje. Ko so publikacije enkrat oddane v objavo, jih ni možno objaviti nikjer drugje več. Vse objave v ORE so recenzirane in opremljene z ustrezno odprto licenco.    </a:t>
            </a:r>
          </a:p>
        </p:txBody>
      </p:sp>
    </p:spTree>
    <p:extLst>
      <p:ext uri="{BB962C8B-B14F-4D97-AF65-F5344CB8AC3E}">
        <p14:creationId xmlns:p14="http://schemas.microsoft.com/office/powerpoint/2010/main" val="1230374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907838"/>
            <a:ext cx="9033342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Statusi recenzijskega postopka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1857381" y="4187367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2400" dirty="0"/>
          </a:p>
          <a:p>
            <a:endParaRPr lang="sl-SI" sz="2400" dirty="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5ED42B39-2FA9-440D-A2C4-BA3A11C1F9DB}"/>
              </a:ext>
            </a:extLst>
          </p:cNvPr>
          <p:cNvSpPr/>
          <p:nvPr/>
        </p:nvSpPr>
        <p:spPr>
          <a:xfrm>
            <a:off x="742956" y="1725256"/>
            <a:ext cx="903334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/>
              <a:t>APPROVED - eksperimentalna zasnova je ustrezna; rezultati so natančno predstavljeni, zaključki pa utemeljeni in podkrepljeni s podatki.</a:t>
            </a:r>
          </a:p>
          <a:p>
            <a:endParaRPr lang="sl-SI" sz="1050" dirty="0"/>
          </a:p>
          <a:p>
            <a:r>
              <a:rPr lang="sl-SI" sz="2400" dirty="0"/>
              <a:t>APPROVED WITH RESERVATIONS – znanstveno delo je utemeljeno, a je zahtevano večje število manjših sprememb članka ali večje revizije. </a:t>
            </a:r>
          </a:p>
          <a:p>
            <a:endParaRPr lang="sl-SI" sz="1050" dirty="0"/>
          </a:p>
          <a:p>
            <a:r>
              <a:rPr lang="sl-SI" sz="2400" dirty="0"/>
              <a:t>NOT APPROVED – znanstveno delo ima temeljne pomanjkljivosti in je na splošno slabe kakovosti. Članek ostane objavljen, avtorje so pozvani, da svoj članek pregledajo, da se odzovejo na pomisleke recenzenta.</a:t>
            </a:r>
          </a:p>
          <a:p>
            <a:endParaRPr lang="sl-SI" sz="1200" dirty="0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03F3C544-8EDF-46E6-82DD-60F68A5DCC05}"/>
              </a:ext>
            </a:extLst>
          </p:cNvPr>
          <p:cNvSpPr/>
          <p:nvPr/>
        </p:nvSpPr>
        <p:spPr>
          <a:xfrm>
            <a:off x="742954" y="1430675"/>
            <a:ext cx="109537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000" dirty="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32E0A314-6A60-470D-AD14-0A58DD492EA7}"/>
              </a:ext>
            </a:extLst>
          </p:cNvPr>
          <p:cNvSpPr/>
          <p:nvPr/>
        </p:nvSpPr>
        <p:spPr>
          <a:xfrm>
            <a:off x="742954" y="1949303"/>
            <a:ext cx="9677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400" dirty="0"/>
          </a:p>
          <a:p>
            <a:endParaRPr lang="sl-SI" sz="1200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7940E9D-86A8-4375-935A-95AD6EA596F6}"/>
              </a:ext>
            </a:extLst>
          </p:cNvPr>
          <p:cNvSpPr txBox="1"/>
          <p:nvPr/>
        </p:nvSpPr>
        <p:spPr>
          <a:xfrm>
            <a:off x="742954" y="5398593"/>
            <a:ext cx="8896346" cy="646331"/>
          </a:xfrm>
          <a:prstGeom prst="rect">
            <a:avLst/>
          </a:prstGeom>
          <a:solidFill>
            <a:srgbClr val="125A94"/>
          </a:solidFill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Članki, ki prejmejo dva statusa APPROVED ali dva statusa APPROVED WITH RESERVATIONS in en status APPROVED, štejejo kot sprejeti v ORE in so indeksirani v drugih bibliografskih zbirkah</a:t>
            </a:r>
          </a:p>
        </p:txBody>
      </p:sp>
    </p:spTree>
    <p:extLst>
      <p:ext uri="{BB962C8B-B14F-4D97-AF65-F5344CB8AC3E}">
        <p14:creationId xmlns:p14="http://schemas.microsoft.com/office/powerpoint/2010/main" val="786289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907838"/>
            <a:ext cx="9033342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Statusi recenzijskega postopka 1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1857381" y="4187367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2400" dirty="0"/>
          </a:p>
          <a:p>
            <a:endParaRPr lang="sl-SI" sz="2400" dirty="0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03F3C544-8EDF-46E6-82DD-60F68A5DCC05}"/>
              </a:ext>
            </a:extLst>
          </p:cNvPr>
          <p:cNvSpPr/>
          <p:nvPr/>
        </p:nvSpPr>
        <p:spPr>
          <a:xfrm>
            <a:off x="742954" y="1430675"/>
            <a:ext cx="109537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000" dirty="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32E0A314-6A60-470D-AD14-0A58DD492EA7}"/>
              </a:ext>
            </a:extLst>
          </p:cNvPr>
          <p:cNvSpPr/>
          <p:nvPr/>
        </p:nvSpPr>
        <p:spPr>
          <a:xfrm>
            <a:off x="742954" y="1949303"/>
            <a:ext cx="9677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400" dirty="0"/>
          </a:p>
          <a:p>
            <a:endParaRPr lang="sl-SI" sz="12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445A486-E53A-4554-AF37-FC0C06889C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4" y="1711539"/>
            <a:ext cx="9420225" cy="4951656"/>
          </a:xfrm>
          <a:prstGeom prst="rect">
            <a:avLst/>
          </a:prstGeom>
        </p:spPr>
      </p:pic>
      <p:sp>
        <p:nvSpPr>
          <p:cNvPr id="9" name="Elipsa 8">
            <a:extLst>
              <a:ext uri="{FF2B5EF4-FFF2-40B4-BE49-F238E27FC236}">
                <a16:creationId xmlns:a16="http://schemas.microsoft.com/office/drawing/2014/main" id="{BAD4645F-C94D-4D62-B292-E3559F8F07B8}"/>
              </a:ext>
            </a:extLst>
          </p:cNvPr>
          <p:cNvSpPr/>
          <p:nvPr/>
        </p:nvSpPr>
        <p:spPr>
          <a:xfrm>
            <a:off x="6962776" y="2196445"/>
            <a:ext cx="1543050" cy="2991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363766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B396290-8426-4BC5-808B-6963CB35E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" y="1895535"/>
            <a:ext cx="9515475" cy="4122693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907838"/>
            <a:ext cx="9033342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Statusi recenzijskega postopka 1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1857381" y="4187367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2400" dirty="0"/>
          </a:p>
          <a:p>
            <a:endParaRPr lang="sl-SI" sz="2400" dirty="0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03F3C544-8EDF-46E6-82DD-60F68A5DCC05}"/>
              </a:ext>
            </a:extLst>
          </p:cNvPr>
          <p:cNvSpPr/>
          <p:nvPr/>
        </p:nvSpPr>
        <p:spPr>
          <a:xfrm>
            <a:off x="742954" y="1430675"/>
            <a:ext cx="109537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000" dirty="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32E0A314-6A60-470D-AD14-0A58DD492EA7}"/>
              </a:ext>
            </a:extLst>
          </p:cNvPr>
          <p:cNvSpPr/>
          <p:nvPr/>
        </p:nvSpPr>
        <p:spPr>
          <a:xfrm>
            <a:off x="742954" y="1949303"/>
            <a:ext cx="9677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400" dirty="0"/>
          </a:p>
          <a:p>
            <a:endParaRPr lang="sl-SI" sz="1200" dirty="0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BAD4645F-C94D-4D62-B292-E3559F8F07B8}"/>
              </a:ext>
            </a:extLst>
          </p:cNvPr>
          <p:cNvSpPr/>
          <p:nvPr/>
        </p:nvSpPr>
        <p:spPr>
          <a:xfrm>
            <a:off x="7048500" y="2660384"/>
            <a:ext cx="1876426" cy="395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54072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A8F6307D-1C15-4327-A08E-36CDE251C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24" y="1830785"/>
            <a:ext cx="9991725" cy="434884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907838"/>
            <a:ext cx="9033342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Statusi recenzijskega postopka 1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1857381" y="4187367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2400" dirty="0"/>
          </a:p>
          <a:p>
            <a:endParaRPr lang="sl-SI" sz="2400" dirty="0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03F3C544-8EDF-46E6-82DD-60F68A5DCC05}"/>
              </a:ext>
            </a:extLst>
          </p:cNvPr>
          <p:cNvSpPr/>
          <p:nvPr/>
        </p:nvSpPr>
        <p:spPr>
          <a:xfrm>
            <a:off x="742954" y="1430675"/>
            <a:ext cx="109537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000" dirty="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32E0A314-6A60-470D-AD14-0A58DD492EA7}"/>
              </a:ext>
            </a:extLst>
          </p:cNvPr>
          <p:cNvSpPr/>
          <p:nvPr/>
        </p:nvSpPr>
        <p:spPr>
          <a:xfrm>
            <a:off x="742954" y="1949303"/>
            <a:ext cx="9677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400" dirty="0"/>
          </a:p>
          <a:p>
            <a:endParaRPr lang="sl-SI" sz="1200" dirty="0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BAD4645F-C94D-4D62-B292-E3559F8F07B8}"/>
              </a:ext>
            </a:extLst>
          </p:cNvPr>
          <p:cNvSpPr/>
          <p:nvPr/>
        </p:nvSpPr>
        <p:spPr>
          <a:xfrm>
            <a:off x="7424740" y="2595634"/>
            <a:ext cx="1876426" cy="395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91700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>
            <a:extLst>
              <a:ext uri="{FF2B5EF4-FFF2-40B4-BE49-F238E27FC236}">
                <a16:creationId xmlns:a16="http://schemas.microsoft.com/office/drawing/2014/main" id="{23554F69-53D8-4B94-9A7C-0E5B51C7D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724" y="1830785"/>
            <a:ext cx="9344025" cy="4090517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907838"/>
            <a:ext cx="9033342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Javna objava recenzije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1857381" y="4187367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2400" dirty="0"/>
          </a:p>
          <a:p>
            <a:endParaRPr lang="sl-SI" sz="2400" dirty="0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03F3C544-8EDF-46E6-82DD-60F68A5DCC05}"/>
              </a:ext>
            </a:extLst>
          </p:cNvPr>
          <p:cNvSpPr/>
          <p:nvPr/>
        </p:nvSpPr>
        <p:spPr>
          <a:xfrm>
            <a:off x="742954" y="1430675"/>
            <a:ext cx="109537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000" dirty="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32E0A314-6A60-470D-AD14-0A58DD492EA7}"/>
              </a:ext>
            </a:extLst>
          </p:cNvPr>
          <p:cNvSpPr/>
          <p:nvPr/>
        </p:nvSpPr>
        <p:spPr>
          <a:xfrm>
            <a:off x="190504" y="2344633"/>
            <a:ext cx="9677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400" dirty="0"/>
          </a:p>
          <a:p>
            <a:endParaRPr lang="sl-SI" sz="1200" dirty="0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BAD4645F-C94D-4D62-B292-E3559F8F07B8}"/>
              </a:ext>
            </a:extLst>
          </p:cNvPr>
          <p:cNvSpPr/>
          <p:nvPr/>
        </p:nvSpPr>
        <p:spPr>
          <a:xfrm>
            <a:off x="6948490" y="3495520"/>
            <a:ext cx="2024060" cy="4849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10" name="Raven puščični povezovalnik 9">
            <a:extLst>
              <a:ext uri="{FF2B5EF4-FFF2-40B4-BE49-F238E27FC236}">
                <a16:creationId xmlns:a16="http://schemas.microsoft.com/office/drawing/2014/main" id="{6F3B2ECE-B464-436C-91E6-361F818C1BB0}"/>
              </a:ext>
            </a:extLst>
          </p:cNvPr>
          <p:cNvCxnSpPr>
            <a:cxnSpLocks/>
          </p:cNvCxnSpPr>
          <p:nvPr/>
        </p:nvCxnSpPr>
        <p:spPr>
          <a:xfrm flipH="1">
            <a:off x="8134350" y="4077376"/>
            <a:ext cx="40676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11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907838"/>
            <a:ext cx="9033342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Verzije članka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1857381" y="4187367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2400" dirty="0"/>
          </a:p>
          <a:p>
            <a:endParaRPr lang="sl-SI" sz="2400" dirty="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5ED42B39-2FA9-440D-A2C4-BA3A11C1F9DB}"/>
              </a:ext>
            </a:extLst>
          </p:cNvPr>
          <p:cNvSpPr/>
          <p:nvPr/>
        </p:nvSpPr>
        <p:spPr>
          <a:xfrm>
            <a:off x="742956" y="1725256"/>
            <a:ext cx="90333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1200" dirty="0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03F3C544-8EDF-46E6-82DD-60F68A5DCC05}"/>
              </a:ext>
            </a:extLst>
          </p:cNvPr>
          <p:cNvSpPr/>
          <p:nvPr/>
        </p:nvSpPr>
        <p:spPr>
          <a:xfrm>
            <a:off x="742954" y="1430675"/>
            <a:ext cx="109537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000" dirty="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32E0A314-6A60-470D-AD14-0A58DD492EA7}"/>
              </a:ext>
            </a:extLst>
          </p:cNvPr>
          <p:cNvSpPr/>
          <p:nvPr/>
        </p:nvSpPr>
        <p:spPr>
          <a:xfrm>
            <a:off x="742954" y="1949303"/>
            <a:ext cx="9677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400" dirty="0"/>
          </a:p>
          <a:p>
            <a:endParaRPr lang="sl-SI" sz="1200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73D3EB16-361A-4703-B2B4-1F5EB7139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9" y="1936456"/>
            <a:ext cx="10601325" cy="3389694"/>
          </a:xfrm>
          <a:prstGeom prst="rect">
            <a:avLst/>
          </a:prstGeom>
        </p:spPr>
      </p:pic>
      <p:sp>
        <p:nvSpPr>
          <p:cNvPr id="12" name="Elipsa 11">
            <a:extLst>
              <a:ext uri="{FF2B5EF4-FFF2-40B4-BE49-F238E27FC236}">
                <a16:creationId xmlns:a16="http://schemas.microsoft.com/office/drawing/2014/main" id="{4E438861-E6E8-4920-9776-A07E6D1B10F9}"/>
              </a:ext>
            </a:extLst>
          </p:cNvPr>
          <p:cNvSpPr/>
          <p:nvPr/>
        </p:nvSpPr>
        <p:spPr>
          <a:xfrm>
            <a:off x="2762250" y="3876675"/>
            <a:ext cx="2847975" cy="64633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n>
                <a:solidFill>
                  <a:srgbClr val="FF0000"/>
                </a:solidFill>
              </a:ln>
              <a:noFill/>
            </a:endParaRPr>
          </a:p>
        </p:txBody>
      </p:sp>
      <p:cxnSp>
        <p:nvCxnSpPr>
          <p:cNvPr id="15" name="Raven puščični povezovalnik 14">
            <a:extLst>
              <a:ext uri="{FF2B5EF4-FFF2-40B4-BE49-F238E27FC236}">
                <a16:creationId xmlns:a16="http://schemas.microsoft.com/office/drawing/2014/main" id="{91123EE8-3711-4D39-966E-04D438EA91B7}"/>
              </a:ext>
            </a:extLst>
          </p:cNvPr>
          <p:cNvCxnSpPr/>
          <p:nvPr/>
        </p:nvCxnSpPr>
        <p:spPr>
          <a:xfrm>
            <a:off x="266705" y="4540687"/>
            <a:ext cx="476249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313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907838"/>
            <a:ext cx="9033342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Raziskovalni podatki v ORE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1857381" y="4187367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2400" dirty="0"/>
          </a:p>
          <a:p>
            <a:endParaRPr lang="sl-SI" sz="2400" dirty="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5ED42B39-2FA9-440D-A2C4-BA3A11C1F9DB}"/>
              </a:ext>
            </a:extLst>
          </p:cNvPr>
          <p:cNvSpPr/>
          <p:nvPr/>
        </p:nvSpPr>
        <p:spPr>
          <a:xfrm>
            <a:off x="742956" y="1725256"/>
            <a:ext cx="90333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1200" dirty="0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03F3C544-8EDF-46E6-82DD-60F68A5DCC05}"/>
              </a:ext>
            </a:extLst>
          </p:cNvPr>
          <p:cNvSpPr/>
          <p:nvPr/>
        </p:nvSpPr>
        <p:spPr>
          <a:xfrm>
            <a:off x="742954" y="1430675"/>
            <a:ext cx="109537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000" dirty="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32E0A314-6A60-470D-AD14-0A58DD492EA7}"/>
              </a:ext>
            </a:extLst>
          </p:cNvPr>
          <p:cNvSpPr/>
          <p:nvPr/>
        </p:nvSpPr>
        <p:spPr>
          <a:xfrm>
            <a:off x="742954" y="1949303"/>
            <a:ext cx="9677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400" dirty="0"/>
          </a:p>
          <a:p>
            <a:endParaRPr lang="sl-SI" sz="1200" dirty="0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79F622AB-BB5A-4DC3-A260-212F99406D88}"/>
              </a:ext>
            </a:extLst>
          </p:cNvPr>
          <p:cNvSpPr/>
          <p:nvPr/>
        </p:nvSpPr>
        <p:spPr>
          <a:xfrm>
            <a:off x="838200" y="1725256"/>
            <a:ext cx="9334500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/>
              <a:t>Zahteve glede deljenja raziskovalnih podatkov so usklajena z zahtevami programa Obzorje Evropa za upravljanje raziskovalnih podatkov, kot je navedeno v členu 17 vzorčnega sporazuma o dodelitvi sredstev.</a:t>
            </a:r>
          </a:p>
          <a:p>
            <a:endParaRPr lang="sl-SI" sz="1200" dirty="0"/>
          </a:p>
          <a:p>
            <a:r>
              <a:rPr lang="sl-SI" sz="2400" dirty="0"/>
              <a:t>Vsi članki morajo kot del izjave o dostopnosti podatkov vključevati navedbe zaupanja vrednih repozitorijev, ki gostijo podatke, na katerih temeljijo rezultati, skupaj z vsemi informacijami, potrebnimi za ponovitev, potrditev in/ali ponovno uporabo rezultatov/ raziskave.</a:t>
            </a:r>
          </a:p>
          <a:p>
            <a:endParaRPr lang="sl-SI" sz="1200" dirty="0"/>
          </a:p>
          <a:p>
            <a:r>
              <a:rPr lang="sl-SI" sz="2400" dirty="0"/>
              <a:t>Če podatkov za objavo ne bomo odprto delili brez dobre utemeljitve, bo članek zavrnjen. </a:t>
            </a:r>
          </a:p>
          <a:p>
            <a:endParaRPr lang="sl-SI" sz="700" dirty="0"/>
          </a:p>
          <a:p>
            <a:r>
              <a:rPr lang="sl-SI" sz="2400" dirty="0"/>
              <a:t>Navodila: </a:t>
            </a:r>
            <a:r>
              <a:rPr lang="sl-SI" sz="2400" dirty="0">
                <a:hlinkClick r:id="rId4"/>
              </a:rPr>
              <a:t>https://open-research-europe.ec.europa.eu/for-authors/data-guidelines/</a:t>
            </a:r>
            <a:r>
              <a:rPr lang="sl-SI" sz="2400" dirty="0"/>
              <a:t>. 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03325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907838"/>
            <a:ext cx="9033342" cy="817418"/>
          </a:xfrm>
        </p:spPr>
        <p:txBody>
          <a:bodyPr>
            <a:normAutofit fontScale="90000"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Navedba raziskovalnih podatkov v članku 1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1857381" y="4187367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2400" dirty="0"/>
          </a:p>
          <a:p>
            <a:endParaRPr lang="sl-SI" sz="2400" dirty="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5ED42B39-2FA9-440D-A2C4-BA3A11C1F9DB}"/>
              </a:ext>
            </a:extLst>
          </p:cNvPr>
          <p:cNvSpPr/>
          <p:nvPr/>
        </p:nvSpPr>
        <p:spPr>
          <a:xfrm>
            <a:off x="742956" y="1725256"/>
            <a:ext cx="90333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1200" dirty="0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03F3C544-8EDF-46E6-82DD-60F68A5DCC05}"/>
              </a:ext>
            </a:extLst>
          </p:cNvPr>
          <p:cNvSpPr/>
          <p:nvPr/>
        </p:nvSpPr>
        <p:spPr>
          <a:xfrm>
            <a:off x="742954" y="1430675"/>
            <a:ext cx="109537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000" dirty="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32E0A314-6A60-470D-AD14-0A58DD492EA7}"/>
              </a:ext>
            </a:extLst>
          </p:cNvPr>
          <p:cNvSpPr/>
          <p:nvPr/>
        </p:nvSpPr>
        <p:spPr>
          <a:xfrm>
            <a:off x="742954" y="1949303"/>
            <a:ext cx="9677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400" dirty="0"/>
          </a:p>
          <a:p>
            <a:endParaRPr lang="sl-SI" sz="1200" dirty="0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4514710C-B048-4E70-B5B0-1C0AC47A392F}"/>
              </a:ext>
            </a:extLst>
          </p:cNvPr>
          <p:cNvSpPr/>
          <p:nvPr/>
        </p:nvSpPr>
        <p:spPr>
          <a:xfrm>
            <a:off x="742954" y="2102260"/>
            <a:ext cx="912494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/>
              <a:t>Vsi članki v ORE morajo imeti navedbo o dostopnosti pripadajočih raziskovalnih podatkov, tudi v primeru, ko članek ne temelji na podatkih. </a:t>
            </a:r>
          </a:p>
          <a:p>
            <a:endParaRPr lang="sl-SI" sz="1400" dirty="0"/>
          </a:p>
          <a:p>
            <a:r>
              <a:rPr lang="sl-SI" sz="2400" dirty="0"/>
              <a:t>V primeru, ko članek ne temelji na pripadajočih podatkih, mora avtor navesti: “NO DATA ARE ASSOCIATED WITH THIS ARTICLE.”</a:t>
            </a:r>
          </a:p>
          <a:p>
            <a:endParaRPr lang="sl-SI" sz="1400" dirty="0"/>
          </a:p>
          <a:p>
            <a:r>
              <a:rPr lang="sl-SI" sz="2400" dirty="0"/>
              <a:t>V primeru, kjer so pripadajoči podatki del članka samega, mora avtor navesti: “ALL DATA UNDERLYING THE RESULTS ARE AVAILABLE AS PART OF THE ARTICLE AND NO ADDITIONAL SOURCE DATA ARE REQUIRED.”</a:t>
            </a:r>
          </a:p>
        </p:txBody>
      </p:sp>
    </p:spTree>
    <p:extLst>
      <p:ext uri="{BB962C8B-B14F-4D97-AF65-F5344CB8AC3E}">
        <p14:creationId xmlns:p14="http://schemas.microsoft.com/office/powerpoint/2010/main" val="15131747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907838"/>
            <a:ext cx="9033342" cy="817418"/>
          </a:xfrm>
        </p:spPr>
        <p:txBody>
          <a:bodyPr>
            <a:normAutofit fontScale="90000"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Navedba raziskovalnih podatkov v članku 2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1857381" y="4187367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2400" dirty="0"/>
          </a:p>
          <a:p>
            <a:endParaRPr lang="sl-SI" sz="2400" dirty="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5ED42B39-2FA9-440D-A2C4-BA3A11C1F9DB}"/>
              </a:ext>
            </a:extLst>
          </p:cNvPr>
          <p:cNvSpPr/>
          <p:nvPr/>
        </p:nvSpPr>
        <p:spPr>
          <a:xfrm>
            <a:off x="742956" y="1725256"/>
            <a:ext cx="90333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1200" dirty="0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03F3C544-8EDF-46E6-82DD-60F68A5DCC05}"/>
              </a:ext>
            </a:extLst>
          </p:cNvPr>
          <p:cNvSpPr/>
          <p:nvPr/>
        </p:nvSpPr>
        <p:spPr>
          <a:xfrm>
            <a:off x="742954" y="1430675"/>
            <a:ext cx="109537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000" dirty="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32E0A314-6A60-470D-AD14-0A58DD492EA7}"/>
              </a:ext>
            </a:extLst>
          </p:cNvPr>
          <p:cNvSpPr/>
          <p:nvPr/>
        </p:nvSpPr>
        <p:spPr>
          <a:xfrm>
            <a:off x="742954" y="1949303"/>
            <a:ext cx="9677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400" dirty="0"/>
          </a:p>
          <a:p>
            <a:endParaRPr lang="sl-SI" sz="1200" dirty="0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4514710C-B048-4E70-B5B0-1C0AC47A392F}"/>
              </a:ext>
            </a:extLst>
          </p:cNvPr>
          <p:cNvSpPr/>
          <p:nvPr/>
        </p:nvSpPr>
        <p:spPr>
          <a:xfrm>
            <a:off x="742954" y="2102260"/>
            <a:ext cx="9124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4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89E57FC5-41B5-4E8A-B0B5-CB5950CDC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2" y="2155212"/>
            <a:ext cx="9334500" cy="4308746"/>
          </a:xfrm>
          <a:prstGeom prst="rect">
            <a:avLst/>
          </a:prstGeom>
        </p:spPr>
      </p:pic>
      <p:sp>
        <p:nvSpPr>
          <p:cNvPr id="9" name="Elipsa 8">
            <a:extLst>
              <a:ext uri="{FF2B5EF4-FFF2-40B4-BE49-F238E27FC236}">
                <a16:creationId xmlns:a16="http://schemas.microsoft.com/office/drawing/2014/main" id="{E849AAE5-9944-4C6B-B204-D5FA6453D0B0}"/>
              </a:ext>
            </a:extLst>
          </p:cNvPr>
          <p:cNvSpPr/>
          <p:nvPr/>
        </p:nvSpPr>
        <p:spPr>
          <a:xfrm>
            <a:off x="361952" y="2296836"/>
            <a:ext cx="6305550" cy="166673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72175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id="{8C939AB1-AD5A-4A01-8F06-D810042394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2" y="1834418"/>
            <a:ext cx="8934450" cy="3670644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907838"/>
            <a:ext cx="9033342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Uporaba ORE 1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1857381" y="4187367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2400" dirty="0"/>
          </a:p>
          <a:p>
            <a:endParaRPr lang="sl-SI" sz="2400" dirty="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5ED42B39-2FA9-440D-A2C4-BA3A11C1F9DB}"/>
              </a:ext>
            </a:extLst>
          </p:cNvPr>
          <p:cNvSpPr/>
          <p:nvPr/>
        </p:nvSpPr>
        <p:spPr>
          <a:xfrm>
            <a:off x="742956" y="1725256"/>
            <a:ext cx="90333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1200" dirty="0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03F3C544-8EDF-46E6-82DD-60F68A5DCC05}"/>
              </a:ext>
            </a:extLst>
          </p:cNvPr>
          <p:cNvSpPr/>
          <p:nvPr/>
        </p:nvSpPr>
        <p:spPr>
          <a:xfrm>
            <a:off x="742954" y="1430675"/>
            <a:ext cx="109537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000" dirty="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32E0A314-6A60-470D-AD14-0A58DD492EA7}"/>
              </a:ext>
            </a:extLst>
          </p:cNvPr>
          <p:cNvSpPr/>
          <p:nvPr/>
        </p:nvSpPr>
        <p:spPr>
          <a:xfrm>
            <a:off x="742954" y="1949303"/>
            <a:ext cx="9677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400" dirty="0"/>
          </a:p>
          <a:p>
            <a:endParaRPr lang="sl-SI" sz="1200" dirty="0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4514710C-B048-4E70-B5B0-1C0AC47A392F}"/>
              </a:ext>
            </a:extLst>
          </p:cNvPr>
          <p:cNvSpPr/>
          <p:nvPr/>
        </p:nvSpPr>
        <p:spPr>
          <a:xfrm>
            <a:off x="742954" y="2102260"/>
            <a:ext cx="9124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400" dirty="0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E849AAE5-9944-4C6B-B204-D5FA6453D0B0}"/>
              </a:ext>
            </a:extLst>
          </p:cNvPr>
          <p:cNvSpPr/>
          <p:nvPr/>
        </p:nvSpPr>
        <p:spPr>
          <a:xfrm>
            <a:off x="5581652" y="4952216"/>
            <a:ext cx="1181101" cy="48490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A8A98A39-B715-4A58-97B5-050626875D76}"/>
              </a:ext>
            </a:extLst>
          </p:cNvPr>
          <p:cNvSpPr/>
          <p:nvPr/>
        </p:nvSpPr>
        <p:spPr>
          <a:xfrm>
            <a:off x="600085" y="2622084"/>
            <a:ext cx="1181101" cy="48490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3FF4C3B4-94C7-4897-A521-F4CB47C38047}"/>
              </a:ext>
            </a:extLst>
          </p:cNvPr>
          <p:cNvSpPr/>
          <p:nvPr/>
        </p:nvSpPr>
        <p:spPr>
          <a:xfrm>
            <a:off x="628656" y="3459194"/>
            <a:ext cx="2457450" cy="9719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120B68BE-6E1E-45A0-8190-F1A08E0C319E}"/>
              </a:ext>
            </a:extLst>
          </p:cNvPr>
          <p:cNvSpPr/>
          <p:nvPr/>
        </p:nvSpPr>
        <p:spPr>
          <a:xfrm>
            <a:off x="4819649" y="3126687"/>
            <a:ext cx="1181101" cy="48490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1548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187622"/>
            <a:ext cx="9033342" cy="817418"/>
          </a:xfrm>
        </p:spPr>
        <p:txBody>
          <a:bodyPr>
            <a:normAutofit fontScale="90000"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Kdo upravlja ORE?</a:t>
            </a:r>
            <a:br>
              <a:rPr lang="sl-SI" sz="5000" b="1" dirty="0">
                <a:solidFill>
                  <a:srgbClr val="ED7D31"/>
                </a:solidFill>
                <a:latin typeface="Calibri"/>
              </a:rPr>
            </a:br>
            <a:endParaRPr lang="sl-SI" sz="5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235239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2400" dirty="0"/>
          </a:p>
          <a:p>
            <a:endParaRPr lang="sl-SI" sz="2400" dirty="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5ED42B39-2FA9-440D-A2C4-BA3A11C1F9DB}"/>
              </a:ext>
            </a:extLst>
          </p:cNvPr>
          <p:cNvSpPr/>
          <p:nvPr/>
        </p:nvSpPr>
        <p:spPr>
          <a:xfrm>
            <a:off x="742956" y="1725256"/>
            <a:ext cx="90333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/>
              <a:t>ORE je vzpostavila Evropska komisija, tehnično ga upravlja podjetje F1000 </a:t>
            </a:r>
            <a:r>
              <a:rPr lang="sl-SI" sz="2800" dirty="0" err="1"/>
              <a:t>Research</a:t>
            </a:r>
            <a:endParaRPr lang="sl-SI" sz="2800" dirty="0"/>
          </a:p>
          <a:p>
            <a:endParaRPr lang="sl-SI" sz="1600" dirty="0"/>
          </a:p>
          <a:p>
            <a:r>
              <a:rPr lang="sl-SI" sz="2800" dirty="0"/>
              <a:t>Pri delovanju ORE sodeluje mednarodni znanstveni svetovalni odbor (</a:t>
            </a:r>
            <a:r>
              <a:rPr lang="en-US" sz="2800" dirty="0"/>
              <a:t>Scientific Advisory Board (SAB)</a:t>
            </a:r>
            <a:r>
              <a:rPr lang="sl-SI" sz="2800" dirty="0"/>
              <a:t>, ki EK in F1000 nudi podporo pri zagotavljanju visokih znanstvenih standardov platforme (</a:t>
            </a:r>
            <a:r>
              <a:rPr lang="sl-SI" sz="2800" dirty="0">
                <a:hlinkClick r:id="rId4"/>
              </a:rPr>
              <a:t>https://open-research-europe.ec.europa.eu/advisors/</a:t>
            </a:r>
            <a:r>
              <a:rPr lang="sl-SI" sz="2800" dirty="0"/>
              <a:t>).  </a:t>
            </a:r>
          </a:p>
          <a:p>
            <a:endParaRPr lang="sl-SI" dirty="0"/>
          </a:p>
          <a:p>
            <a:r>
              <a:rPr lang="sl-SI" sz="2800" dirty="0"/>
              <a:t>Pri izvajanju projekta sodelujejo tudi </a:t>
            </a:r>
            <a:r>
              <a:rPr lang="sl-SI" sz="2800" dirty="0" err="1"/>
              <a:t>Eurodoc</a:t>
            </a:r>
            <a:r>
              <a:rPr lang="sl-SI" sz="2800" dirty="0"/>
              <a:t>, Global Young </a:t>
            </a:r>
            <a:r>
              <a:rPr lang="sl-SI" sz="2800" dirty="0" err="1"/>
              <a:t>Academy</a:t>
            </a:r>
            <a:r>
              <a:rPr lang="sl-SI" sz="2800" dirty="0"/>
              <a:t> in LIBER </a:t>
            </a:r>
            <a:r>
              <a:rPr lang="sl-SI" sz="2800" dirty="0" err="1"/>
              <a:t>Europe</a:t>
            </a:r>
            <a:r>
              <a:rPr lang="sl-SI" sz="2800" dirty="0"/>
              <a:t>. </a:t>
            </a:r>
          </a:p>
          <a:p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3135737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>
            <a:extLst>
              <a:ext uri="{FF2B5EF4-FFF2-40B4-BE49-F238E27FC236}">
                <a16:creationId xmlns:a16="http://schemas.microsoft.com/office/drawing/2014/main" id="{11416466-AD8C-4D66-9F6D-6DBC82D8D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75" y="1830785"/>
            <a:ext cx="7937844" cy="460632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907838"/>
            <a:ext cx="9033342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Uporaba ORE 2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1857381" y="4187367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2400" dirty="0"/>
          </a:p>
          <a:p>
            <a:endParaRPr lang="sl-SI" sz="2400" dirty="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5ED42B39-2FA9-440D-A2C4-BA3A11C1F9DB}"/>
              </a:ext>
            </a:extLst>
          </p:cNvPr>
          <p:cNvSpPr/>
          <p:nvPr/>
        </p:nvSpPr>
        <p:spPr>
          <a:xfrm>
            <a:off x="742956" y="1725256"/>
            <a:ext cx="90333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1200" dirty="0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03F3C544-8EDF-46E6-82DD-60F68A5DCC05}"/>
              </a:ext>
            </a:extLst>
          </p:cNvPr>
          <p:cNvSpPr/>
          <p:nvPr/>
        </p:nvSpPr>
        <p:spPr>
          <a:xfrm>
            <a:off x="742954" y="1430675"/>
            <a:ext cx="109537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000" dirty="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32E0A314-6A60-470D-AD14-0A58DD492EA7}"/>
              </a:ext>
            </a:extLst>
          </p:cNvPr>
          <p:cNvSpPr/>
          <p:nvPr/>
        </p:nvSpPr>
        <p:spPr>
          <a:xfrm>
            <a:off x="742954" y="1949303"/>
            <a:ext cx="9677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400" dirty="0"/>
          </a:p>
          <a:p>
            <a:endParaRPr lang="sl-SI" sz="1200" dirty="0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4514710C-B048-4E70-B5B0-1C0AC47A392F}"/>
              </a:ext>
            </a:extLst>
          </p:cNvPr>
          <p:cNvSpPr/>
          <p:nvPr/>
        </p:nvSpPr>
        <p:spPr>
          <a:xfrm>
            <a:off x="742954" y="2102260"/>
            <a:ext cx="9124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400" dirty="0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3FF4C3B4-94C7-4897-A521-F4CB47C38047}"/>
              </a:ext>
            </a:extLst>
          </p:cNvPr>
          <p:cNvSpPr/>
          <p:nvPr/>
        </p:nvSpPr>
        <p:spPr>
          <a:xfrm>
            <a:off x="479773" y="5909300"/>
            <a:ext cx="2457450" cy="6463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12502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4356" y="494992"/>
            <a:ext cx="9033342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ORE in Slovenija 1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1857381" y="4187367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2400" dirty="0"/>
          </a:p>
          <a:p>
            <a:endParaRPr lang="sl-SI" sz="2400" dirty="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5ED42B39-2FA9-440D-A2C4-BA3A11C1F9DB}"/>
              </a:ext>
            </a:extLst>
          </p:cNvPr>
          <p:cNvSpPr/>
          <p:nvPr/>
        </p:nvSpPr>
        <p:spPr>
          <a:xfrm>
            <a:off x="742956" y="1725256"/>
            <a:ext cx="90333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1200" dirty="0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03F3C544-8EDF-46E6-82DD-60F68A5DCC05}"/>
              </a:ext>
            </a:extLst>
          </p:cNvPr>
          <p:cNvSpPr/>
          <p:nvPr/>
        </p:nvSpPr>
        <p:spPr>
          <a:xfrm>
            <a:off x="742954" y="1430675"/>
            <a:ext cx="109537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000" dirty="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32E0A314-6A60-470D-AD14-0A58DD492EA7}"/>
              </a:ext>
            </a:extLst>
          </p:cNvPr>
          <p:cNvSpPr/>
          <p:nvPr/>
        </p:nvSpPr>
        <p:spPr>
          <a:xfrm>
            <a:off x="742954" y="1949303"/>
            <a:ext cx="9677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400" dirty="0"/>
          </a:p>
          <a:p>
            <a:endParaRPr lang="sl-SI" sz="1200" dirty="0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4514710C-B048-4E70-B5B0-1C0AC47A392F}"/>
              </a:ext>
            </a:extLst>
          </p:cNvPr>
          <p:cNvSpPr/>
          <p:nvPr/>
        </p:nvSpPr>
        <p:spPr>
          <a:xfrm>
            <a:off x="742954" y="2102260"/>
            <a:ext cx="9124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400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0BBFEE79-B3C4-4116-8168-76800D4C4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108" y="1572891"/>
            <a:ext cx="3935983" cy="4574743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C6ACDD6-D1CE-4AC3-B069-D6B8D12AC8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8937" y="1632523"/>
            <a:ext cx="3843013" cy="4270014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A99BB453-B5C3-40B1-A04F-AE006BA772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5176" y="1725256"/>
            <a:ext cx="3407222" cy="386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922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4356" y="494992"/>
            <a:ext cx="9033342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ORE in Slovenija 2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1857381" y="4187367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2400" dirty="0"/>
          </a:p>
          <a:p>
            <a:endParaRPr lang="sl-SI" sz="2400" dirty="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5ED42B39-2FA9-440D-A2C4-BA3A11C1F9DB}"/>
              </a:ext>
            </a:extLst>
          </p:cNvPr>
          <p:cNvSpPr/>
          <p:nvPr/>
        </p:nvSpPr>
        <p:spPr>
          <a:xfrm>
            <a:off x="742956" y="1725256"/>
            <a:ext cx="90333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1200" dirty="0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03F3C544-8EDF-46E6-82DD-60F68A5DCC05}"/>
              </a:ext>
            </a:extLst>
          </p:cNvPr>
          <p:cNvSpPr/>
          <p:nvPr/>
        </p:nvSpPr>
        <p:spPr>
          <a:xfrm>
            <a:off x="742954" y="1430675"/>
            <a:ext cx="109537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000" dirty="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32E0A314-6A60-470D-AD14-0A58DD492EA7}"/>
              </a:ext>
            </a:extLst>
          </p:cNvPr>
          <p:cNvSpPr/>
          <p:nvPr/>
        </p:nvSpPr>
        <p:spPr>
          <a:xfrm>
            <a:off x="742954" y="1949303"/>
            <a:ext cx="9677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400" dirty="0"/>
          </a:p>
          <a:p>
            <a:endParaRPr lang="sl-SI" sz="1200" dirty="0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4514710C-B048-4E70-B5B0-1C0AC47A392F}"/>
              </a:ext>
            </a:extLst>
          </p:cNvPr>
          <p:cNvSpPr/>
          <p:nvPr/>
        </p:nvSpPr>
        <p:spPr>
          <a:xfrm>
            <a:off x="742954" y="2102260"/>
            <a:ext cx="9124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4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10708E7-10D6-40F6-8072-25725A65B1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239" y="1630730"/>
            <a:ext cx="620077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254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>
            <a:extLst>
              <a:ext uri="{FF2B5EF4-FFF2-40B4-BE49-F238E27FC236}">
                <a16:creationId xmlns:a16="http://schemas.microsoft.com/office/drawing/2014/main" id="{65668CD8-8DE2-4813-9EC2-574C2532AD96}"/>
              </a:ext>
            </a:extLst>
          </p:cNvPr>
          <p:cNvSpPr txBox="1"/>
          <p:nvPr/>
        </p:nvSpPr>
        <p:spPr>
          <a:xfrm>
            <a:off x="395416" y="1637271"/>
            <a:ext cx="3861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50" b="1" dirty="0">
                <a:solidFill>
                  <a:schemeClr val="tx2">
                    <a:lumMod val="75000"/>
                  </a:schemeClr>
                </a:solidFill>
              </a:rPr>
              <a:t>Centralna tehniška knjižnica Univerze v Ljubljani</a:t>
            </a:r>
            <a:endParaRPr lang="sl-SI" sz="105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sz="1050" b="1" i="1" dirty="0">
                <a:solidFill>
                  <a:schemeClr val="tx2">
                    <a:lumMod val="75000"/>
                  </a:schemeClr>
                </a:solidFill>
              </a:rPr>
              <a:t>Central </a:t>
            </a:r>
            <a:r>
              <a:rPr lang="sl-SI" sz="1050" b="1" i="1" dirty="0" err="1">
                <a:solidFill>
                  <a:schemeClr val="tx2">
                    <a:lumMod val="75000"/>
                  </a:schemeClr>
                </a:solidFill>
              </a:rPr>
              <a:t>Technical</a:t>
            </a:r>
            <a:r>
              <a:rPr lang="sl-SI" sz="105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l-SI" sz="1050" b="1" i="1" dirty="0" err="1">
                <a:solidFill>
                  <a:schemeClr val="tx2">
                    <a:lumMod val="75000"/>
                  </a:schemeClr>
                </a:solidFill>
              </a:rPr>
              <a:t>Library</a:t>
            </a:r>
            <a:r>
              <a:rPr lang="sl-SI" sz="1050" b="1" i="1" dirty="0">
                <a:solidFill>
                  <a:schemeClr val="tx2">
                    <a:lumMod val="75000"/>
                  </a:schemeClr>
                </a:solidFill>
              </a:rPr>
              <a:t> at </a:t>
            </a:r>
            <a:r>
              <a:rPr lang="sl-SI" sz="1050" b="1" i="1" dirty="0" err="1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sl-SI" sz="105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l-SI" sz="1050" b="1" i="1" dirty="0" err="1">
                <a:solidFill>
                  <a:schemeClr val="tx2">
                    <a:lumMod val="75000"/>
                  </a:schemeClr>
                </a:solidFill>
              </a:rPr>
              <a:t>University</a:t>
            </a:r>
            <a:r>
              <a:rPr lang="sl-SI" sz="105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l-SI" sz="1050" b="1" i="1" dirty="0" err="1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sl-SI" sz="1050" b="1" i="1" dirty="0">
                <a:solidFill>
                  <a:schemeClr val="tx2">
                    <a:lumMod val="75000"/>
                  </a:schemeClr>
                </a:solidFill>
              </a:rPr>
              <a:t> Ljubljana</a:t>
            </a:r>
            <a:endParaRPr lang="sl-SI" sz="105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sz="1050" dirty="0">
                <a:solidFill>
                  <a:schemeClr val="tx2">
                    <a:lumMod val="75000"/>
                  </a:schemeClr>
                </a:solidFill>
              </a:rPr>
              <a:t>Trg republike 3, SI-1000 Ljubljana</a:t>
            </a:r>
          </a:p>
          <a:p>
            <a:r>
              <a:rPr lang="sl-SI" sz="1050" dirty="0">
                <a:solidFill>
                  <a:schemeClr val="tx2">
                    <a:lumMod val="75000"/>
                  </a:schemeClr>
                </a:solidFill>
              </a:rPr>
              <a:t>Slovenija / </a:t>
            </a:r>
            <a:r>
              <a:rPr lang="sl-SI" sz="1050" i="1" dirty="0" err="1">
                <a:solidFill>
                  <a:schemeClr val="tx2">
                    <a:lumMod val="75000"/>
                  </a:schemeClr>
                </a:solidFill>
              </a:rPr>
              <a:t>Slovenia</a:t>
            </a:r>
            <a:endParaRPr lang="sl-SI" sz="1050" dirty="0">
              <a:solidFill>
                <a:schemeClr val="tx2">
                  <a:lumMod val="75000"/>
                </a:schemeClr>
              </a:solidFill>
            </a:endParaRPr>
          </a:p>
          <a:p>
            <a:endParaRPr lang="sl-SI" sz="1200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6CEE1A64-F3F7-40C5-A68D-FACA85877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237535"/>
            <a:ext cx="10009549" cy="1116065"/>
          </a:xfrm>
          <a:prstGeom prst="rect">
            <a:avLst/>
          </a:prstGeom>
        </p:spPr>
      </p:pic>
      <p:pic>
        <p:nvPicPr>
          <p:cNvPr id="11" name="Slika 10" descr="Slika, ki vsebuje besede risanje&#10;&#10;Opis je samodejno ustvarjen">
            <a:extLst>
              <a:ext uri="{FF2B5EF4-FFF2-40B4-BE49-F238E27FC236}">
                <a16:creationId xmlns:a16="http://schemas.microsoft.com/office/drawing/2014/main" id="{06864DC4-23FD-46A2-AD61-F5FBC9462B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r="22131"/>
          <a:stretch/>
        </p:blipFill>
        <p:spPr>
          <a:xfrm>
            <a:off x="5233087" y="0"/>
            <a:ext cx="6958914" cy="5184456"/>
          </a:xfrm>
          <a:prstGeom prst="rect">
            <a:avLst/>
          </a:prstGeom>
        </p:spPr>
      </p:pic>
      <p:pic>
        <p:nvPicPr>
          <p:cNvPr id="13" name="Slika 12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ECC3BBAC-891A-4B83-95E1-D7A0D63C4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2" y="706065"/>
            <a:ext cx="2468880" cy="713232"/>
          </a:xfrm>
          <a:prstGeom prst="rect">
            <a:avLst/>
          </a:prstGeom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73709836-AF44-48B9-B898-6AC8425A1350}"/>
              </a:ext>
            </a:extLst>
          </p:cNvPr>
          <p:cNvSpPr/>
          <p:nvPr/>
        </p:nvSpPr>
        <p:spPr>
          <a:xfrm>
            <a:off x="334310" y="3044279"/>
            <a:ext cx="48987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b="1" dirty="0">
                <a:solidFill>
                  <a:srgbClr val="ED7D31"/>
                </a:solidFill>
              </a:rPr>
              <a:t>Hvala za pozornost! </a:t>
            </a:r>
            <a:endParaRPr lang="sl-SI" sz="44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63C2950-B487-4BCF-8856-3BC734D5D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0445" y="5184456"/>
            <a:ext cx="750000" cy="7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02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907838"/>
            <a:ext cx="9033342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Temeljna načela ORE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235239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2400" dirty="0"/>
          </a:p>
          <a:p>
            <a:endParaRPr lang="sl-SI" sz="2400" dirty="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5ED42B39-2FA9-440D-A2C4-BA3A11C1F9DB}"/>
              </a:ext>
            </a:extLst>
          </p:cNvPr>
          <p:cNvSpPr/>
          <p:nvPr/>
        </p:nvSpPr>
        <p:spPr>
          <a:xfrm>
            <a:off x="742956" y="1725256"/>
            <a:ext cx="903334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/>
              <a:t>Transparentnost in odprti dostop do znanstvenih del (objave, recenzije), usklajen z načeli FAIR. </a:t>
            </a:r>
          </a:p>
          <a:p>
            <a:endParaRPr lang="sl-SI" sz="1200" dirty="0"/>
          </a:p>
          <a:p>
            <a:r>
              <a:rPr lang="sl-SI" sz="2800" dirty="0"/>
              <a:t>Transparentno določanje višine APC.  </a:t>
            </a:r>
          </a:p>
          <a:p>
            <a:endParaRPr lang="sl-SI" sz="1400" dirty="0"/>
          </a:p>
          <a:p>
            <a:r>
              <a:rPr lang="sl-SI" sz="2800" dirty="0"/>
              <a:t>Odprti in transparentni recenzijski sistemi.</a:t>
            </a:r>
          </a:p>
          <a:p>
            <a:endParaRPr lang="sl-SI" sz="1400" dirty="0"/>
          </a:p>
          <a:p>
            <a:r>
              <a:rPr lang="sl-SI" sz="2800" dirty="0"/>
              <a:t>Popolna transparentnost procesa publikacije. </a:t>
            </a:r>
          </a:p>
          <a:p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070125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907838"/>
            <a:ext cx="9033342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Kaj lahko objavimo v ORE?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235239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2400" dirty="0"/>
          </a:p>
          <a:p>
            <a:endParaRPr lang="sl-SI" sz="2400" dirty="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5ED42B39-2FA9-440D-A2C4-BA3A11C1F9DB}"/>
              </a:ext>
            </a:extLst>
          </p:cNvPr>
          <p:cNvSpPr/>
          <p:nvPr/>
        </p:nvSpPr>
        <p:spPr>
          <a:xfrm>
            <a:off x="742956" y="1725256"/>
            <a:ext cx="903334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/>
              <a:t>Znanstvene objave s področij, naravoslovja, tehnike, medicine, biotehnike, družboslovja in humanistike, ki izhajajo iz financiranja programov Obzorje 2020 in Obzorje Evropa.</a:t>
            </a:r>
          </a:p>
          <a:p>
            <a:endParaRPr lang="sl-SI" sz="1200" dirty="0"/>
          </a:p>
          <a:p>
            <a:r>
              <a:rPr lang="sl-SI" sz="2800" dirty="0"/>
              <a:t>Vsaka objava mora imeti vsaj enega avtorja, ki je bil ali še vedno je prejemnik nepovratnih sredstev programa Obzorje 2020 in/ali Obzorje Evropa.</a:t>
            </a:r>
          </a:p>
          <a:p>
            <a:endParaRPr lang="sl-SI" sz="1200" dirty="0"/>
          </a:p>
          <a:p>
            <a:r>
              <a:rPr lang="sl-SI" sz="2800" dirty="0"/>
              <a:t>Objave morajo biti izvirne (ne smejo se podvajati).</a:t>
            </a:r>
          </a:p>
          <a:p>
            <a:endParaRPr lang="sl-SI" sz="1200" dirty="0"/>
          </a:p>
          <a:p>
            <a:r>
              <a:rPr lang="sl-SI" sz="2800" dirty="0"/>
              <a:t>Jezik objav trenutno angleški. </a:t>
            </a:r>
          </a:p>
        </p:txBody>
      </p:sp>
    </p:spTree>
    <p:extLst>
      <p:ext uri="{BB962C8B-B14F-4D97-AF65-F5344CB8AC3E}">
        <p14:creationId xmlns:p14="http://schemas.microsoft.com/office/powerpoint/2010/main" val="2693718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907838"/>
            <a:ext cx="9033342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Prednosti objav v ORE?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235239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2400" dirty="0"/>
          </a:p>
          <a:p>
            <a:endParaRPr lang="sl-SI" sz="2400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511BB220-9423-4C40-8F0D-4E592C338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639" y="1930189"/>
            <a:ext cx="5133975" cy="4610100"/>
          </a:xfrm>
          <a:prstGeom prst="rect">
            <a:avLst/>
          </a:prstGeom>
        </p:spPr>
      </p:pic>
      <p:sp>
        <p:nvSpPr>
          <p:cNvPr id="13" name="Pravokotnik 12">
            <a:extLst>
              <a:ext uri="{FF2B5EF4-FFF2-40B4-BE49-F238E27FC236}">
                <a16:creationId xmlns:a16="http://schemas.microsoft.com/office/drawing/2014/main" id="{3423E1D8-0D04-4C4F-9AFB-6FE44B946458}"/>
              </a:ext>
            </a:extLst>
          </p:cNvPr>
          <p:cNvSpPr/>
          <p:nvPr/>
        </p:nvSpPr>
        <p:spPr>
          <a:xfrm>
            <a:off x="7904502" y="1930189"/>
            <a:ext cx="37836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400" dirty="0"/>
              <a:t>Vir: </a:t>
            </a:r>
            <a:r>
              <a:rPr lang="sl-SI" sz="1400" dirty="0">
                <a:hlinkClick r:id="rId5"/>
              </a:rPr>
              <a:t>https://open-research-europe.ec.europa.eu/</a:t>
            </a:r>
            <a:r>
              <a:rPr lang="sl-SI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080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907838"/>
            <a:ext cx="9033342" cy="817418"/>
          </a:xfrm>
        </p:spPr>
        <p:txBody>
          <a:bodyPr>
            <a:normAutofit/>
          </a:bodyPr>
          <a:lstStyle/>
          <a:p>
            <a:pPr lvl="0"/>
            <a:r>
              <a:rPr lang="pl-PL" sz="5000" b="1" dirty="0">
                <a:solidFill>
                  <a:srgbClr val="ED7D31"/>
                </a:solidFill>
                <a:latin typeface="Calibri"/>
              </a:rPr>
              <a:t>Stroški za APC v ORE</a:t>
            </a:r>
            <a:endParaRPr lang="sl-SI" sz="5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235239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2400" dirty="0"/>
          </a:p>
          <a:p>
            <a:endParaRPr lang="sl-SI" sz="2400" dirty="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5ED42B39-2FA9-440D-A2C4-BA3A11C1F9DB}"/>
              </a:ext>
            </a:extLst>
          </p:cNvPr>
          <p:cNvSpPr/>
          <p:nvPr/>
        </p:nvSpPr>
        <p:spPr>
          <a:xfrm>
            <a:off x="742956" y="1725256"/>
            <a:ext cx="9033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800" dirty="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7ED9E1EF-CA71-4483-A502-3B59BAEE0F4C}"/>
              </a:ext>
            </a:extLst>
          </p:cNvPr>
          <p:cNvSpPr/>
          <p:nvPr/>
        </p:nvSpPr>
        <p:spPr>
          <a:xfrm>
            <a:off x="598252" y="1997998"/>
            <a:ext cx="554355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/>
              <a:t>Cena objave (APC oz. vavčer) v ORE znaša 820 EUR, ki jih EK plača podjetju F1000 </a:t>
            </a:r>
            <a:r>
              <a:rPr lang="sl-SI" sz="2800" dirty="0" err="1"/>
              <a:t>Research</a:t>
            </a:r>
            <a:r>
              <a:rPr lang="sl-SI" sz="2800" dirty="0"/>
              <a:t> za vsako objavo, ne glede na vrsto ali dolžino objave (brez DDV).</a:t>
            </a:r>
          </a:p>
          <a:p>
            <a:endParaRPr lang="sl-SI" sz="1200" dirty="0"/>
          </a:p>
          <a:p>
            <a:r>
              <a:rPr lang="sl-SI" sz="2800" dirty="0"/>
              <a:t>Letno povečanje največ 5 %. </a:t>
            </a:r>
          </a:p>
          <a:p>
            <a:endParaRPr lang="sl-SI" sz="1400" dirty="0"/>
          </a:p>
          <a:p>
            <a:endParaRPr lang="sl-SI" sz="28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61436A43-E55D-4691-B2B0-3296C1B77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2814" y="4949856"/>
            <a:ext cx="3798137" cy="37798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8922186B-20D9-434C-9D25-57E87DE05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8777" y="1725256"/>
            <a:ext cx="3648075" cy="3086100"/>
          </a:xfrm>
          <a:prstGeom prst="rect">
            <a:avLst/>
          </a:prstGeom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3F46B557-1821-435C-88E7-BC0B431D4F10}"/>
              </a:ext>
            </a:extLst>
          </p:cNvPr>
          <p:cNvSpPr txBox="1"/>
          <p:nvPr/>
        </p:nvSpPr>
        <p:spPr>
          <a:xfrm>
            <a:off x="9679220" y="1997998"/>
            <a:ext cx="1769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/>
              <a:t>Razvoj skupnosti 7 %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AB2887AD-2568-48F4-BEC9-320D45694717}"/>
              </a:ext>
            </a:extLst>
          </p:cNvPr>
          <p:cNvSpPr txBox="1"/>
          <p:nvPr/>
        </p:nvSpPr>
        <p:spPr>
          <a:xfrm>
            <a:off x="9657238" y="2353263"/>
            <a:ext cx="1990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/>
              <a:t>Podpora predogledom 2 %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36C17440-B723-4E5C-B8C3-710B0B062791}"/>
              </a:ext>
            </a:extLst>
          </p:cNvPr>
          <p:cNvSpPr txBox="1"/>
          <p:nvPr/>
        </p:nvSpPr>
        <p:spPr>
          <a:xfrm>
            <a:off x="9679220" y="2677477"/>
            <a:ext cx="1769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/>
              <a:t>Predogledi 28 %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0151023A-5778-41AA-AACC-EA4DB2599D92}"/>
              </a:ext>
            </a:extLst>
          </p:cNvPr>
          <p:cNvSpPr txBox="1"/>
          <p:nvPr/>
        </p:nvSpPr>
        <p:spPr>
          <a:xfrm>
            <a:off x="9679220" y="3017252"/>
            <a:ext cx="1769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/>
              <a:t>Recenziranje 21 %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5608527E-3AF2-47B2-9273-DBDB9FCC3A87}"/>
              </a:ext>
            </a:extLst>
          </p:cNvPr>
          <p:cNvSpPr txBox="1"/>
          <p:nvPr/>
        </p:nvSpPr>
        <p:spPr>
          <a:xfrm>
            <a:off x="9679220" y="3317858"/>
            <a:ext cx="1769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/>
              <a:t>Servisi po objavi 11 %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A3D68714-55B5-45F6-BA1D-97133C7C3439}"/>
              </a:ext>
            </a:extLst>
          </p:cNvPr>
          <p:cNvSpPr txBox="1"/>
          <p:nvPr/>
        </p:nvSpPr>
        <p:spPr>
          <a:xfrm>
            <a:off x="9679220" y="3634026"/>
            <a:ext cx="1769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/>
              <a:t>Razvoj platforme 14 %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3D2DC3B7-834C-4C29-870F-D379E194176F}"/>
              </a:ext>
            </a:extLst>
          </p:cNvPr>
          <p:cNvSpPr txBox="1"/>
          <p:nvPr/>
        </p:nvSpPr>
        <p:spPr>
          <a:xfrm>
            <a:off x="9657237" y="4005528"/>
            <a:ext cx="1990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/>
              <a:t>Marketing in promocija 13 %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A221FCFA-43F6-4178-87B5-84266F143BAE}"/>
              </a:ext>
            </a:extLst>
          </p:cNvPr>
          <p:cNvSpPr txBox="1"/>
          <p:nvPr/>
        </p:nvSpPr>
        <p:spPr>
          <a:xfrm>
            <a:off x="9657237" y="4322633"/>
            <a:ext cx="1769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/>
              <a:t>Podpora avtorjem 4 %</a:t>
            </a:r>
          </a:p>
        </p:txBody>
      </p:sp>
    </p:spTree>
    <p:extLst>
      <p:ext uri="{BB962C8B-B14F-4D97-AF65-F5344CB8AC3E}">
        <p14:creationId xmlns:p14="http://schemas.microsoft.com/office/powerpoint/2010/main" val="15982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907838"/>
            <a:ext cx="9033342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Ali ima ORE dejavnik vpliva?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235239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2400" dirty="0"/>
          </a:p>
          <a:p>
            <a:endParaRPr lang="sl-SI" sz="2400" dirty="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5ED42B39-2FA9-440D-A2C4-BA3A11C1F9DB}"/>
              </a:ext>
            </a:extLst>
          </p:cNvPr>
          <p:cNvSpPr/>
          <p:nvPr/>
        </p:nvSpPr>
        <p:spPr>
          <a:xfrm>
            <a:off x="742956" y="1725256"/>
            <a:ext cx="9033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800" dirty="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C9C7D933-E96F-4EEF-BEC8-39CE118F91F5}"/>
              </a:ext>
            </a:extLst>
          </p:cNvPr>
          <p:cNvSpPr/>
          <p:nvPr/>
        </p:nvSpPr>
        <p:spPr>
          <a:xfrm>
            <a:off x="742955" y="1725256"/>
            <a:ext cx="946784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/>
              <a:t>ORE se ne zavzema za kakršnakoli kvantitativna merila platforme in ne spodbuja povečevanja kakršnegakoli dejavnika vpliva. </a:t>
            </a:r>
          </a:p>
          <a:p>
            <a:endParaRPr lang="sl-SI" sz="1200" dirty="0"/>
          </a:p>
          <a:p>
            <a:r>
              <a:rPr lang="sl-SI" sz="2400" dirty="0"/>
              <a:t>ORE spodbuja odgovorno uporabo meril, povezanih z raziskavami, in njihovo uporabo pri ocenjevanju znanstvenoraziskovalnega dela v skladu z Leidenskim manifestom, deklaracijo DORA in </a:t>
            </a:r>
            <a:r>
              <a:rPr lang="sl-SI" sz="2400" dirty="0" err="1"/>
              <a:t>aktivnostmo</a:t>
            </a:r>
            <a:r>
              <a:rPr lang="sl-SI" sz="2400" dirty="0"/>
              <a:t> koalicije COARA. </a:t>
            </a:r>
          </a:p>
          <a:p>
            <a:endParaRPr lang="sl-SI" sz="1200" dirty="0"/>
          </a:p>
          <a:p>
            <a:r>
              <a:rPr lang="sl-SI" sz="2400" dirty="0"/>
              <a:t>Vsak članek, objavljen v ORE, je opremljen z metrikami na ravni članka, ki prikazujejo doseg, zanimanje in "kakovost" posameznega članka. Vključuje tudi tradicionalne kazalnike (kot so podatki o </a:t>
            </a:r>
            <a:r>
              <a:rPr lang="sl-SI" sz="2400" dirty="0" err="1"/>
              <a:t>citiranosti</a:t>
            </a:r>
            <a:r>
              <a:rPr lang="sl-SI" sz="2400" dirty="0"/>
              <a:t> člankov) skupaj z bolj kvalitativnimi kazalniki, kot so število ogledov, število prenosov, objave v družbenih medijih in druge.</a:t>
            </a:r>
          </a:p>
        </p:txBody>
      </p:sp>
    </p:spTree>
    <p:extLst>
      <p:ext uri="{BB962C8B-B14F-4D97-AF65-F5344CB8AC3E}">
        <p14:creationId xmlns:p14="http://schemas.microsoft.com/office/powerpoint/2010/main" val="138857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5" y="907838"/>
            <a:ext cx="9515469" cy="817418"/>
          </a:xfrm>
        </p:spPr>
        <p:txBody>
          <a:bodyPr>
            <a:normAutofit fontScale="90000"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Kje so torej objave v ORE indeksirane?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235239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2400" dirty="0"/>
          </a:p>
          <a:p>
            <a:endParaRPr lang="sl-SI" sz="2400" dirty="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5ED42B39-2FA9-440D-A2C4-BA3A11C1F9DB}"/>
              </a:ext>
            </a:extLst>
          </p:cNvPr>
          <p:cNvSpPr/>
          <p:nvPr/>
        </p:nvSpPr>
        <p:spPr>
          <a:xfrm>
            <a:off x="742956" y="1725256"/>
            <a:ext cx="9033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800" dirty="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B653D512-2D57-4748-B6BB-F707A3CD61F7}"/>
              </a:ext>
            </a:extLst>
          </p:cNvPr>
          <p:cNvSpPr/>
          <p:nvPr/>
        </p:nvSpPr>
        <p:spPr>
          <a:xfrm>
            <a:off x="742955" y="1795999"/>
            <a:ext cx="994409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/>
              <a:t>Vse objave so indeksirane v Google </a:t>
            </a:r>
            <a:r>
              <a:rPr lang="sl-SI" sz="2800" dirty="0" err="1"/>
              <a:t>Scholar</a:t>
            </a:r>
            <a:r>
              <a:rPr lang="sl-SI" sz="2800" dirty="0"/>
              <a:t>. Članek, ki je sprejet v objavo, bo indeksiran v sledečih bibliografskih zbirkah (trenutno stanje):</a:t>
            </a:r>
          </a:p>
          <a:p>
            <a:endParaRPr lang="en-US" dirty="0"/>
          </a:p>
          <a:p>
            <a:endParaRPr lang="sl-SI" dirty="0"/>
          </a:p>
          <a:p>
            <a:endParaRPr lang="sl-SI" dirty="0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7771BE49-ABF2-4EAD-B9F0-83AF6EDBB2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837373"/>
              </p:ext>
            </p:extLst>
          </p:nvPr>
        </p:nvGraphicFramePr>
        <p:xfrm>
          <a:off x="1257304" y="3531425"/>
          <a:ext cx="9582147" cy="2377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94049">
                  <a:extLst>
                    <a:ext uri="{9D8B030D-6E8A-4147-A177-3AD203B41FA5}">
                      <a16:colId xmlns:a16="http://schemas.microsoft.com/office/drawing/2014/main" val="1192443361"/>
                    </a:ext>
                  </a:extLst>
                </a:gridCol>
                <a:gridCol w="3194049">
                  <a:extLst>
                    <a:ext uri="{9D8B030D-6E8A-4147-A177-3AD203B41FA5}">
                      <a16:colId xmlns:a16="http://schemas.microsoft.com/office/drawing/2014/main" val="851114999"/>
                    </a:ext>
                  </a:extLst>
                </a:gridCol>
                <a:gridCol w="3194049">
                  <a:extLst>
                    <a:ext uri="{9D8B030D-6E8A-4147-A177-3AD203B41FA5}">
                      <a16:colId xmlns:a16="http://schemas.microsoft.com/office/drawing/2014/main" val="2113834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PubMed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 err="1"/>
                        <a:t>PubMed</a:t>
                      </a:r>
                      <a:r>
                        <a:rPr lang="sl-SI" sz="2000" dirty="0"/>
                        <a:t> Central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 err="1"/>
                        <a:t>Scopus</a:t>
                      </a:r>
                      <a:endParaRPr lang="sl-SI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648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2000" dirty="0"/>
                        <a:t>ERIH PLUS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 err="1"/>
                        <a:t>Dimensions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/>
                        <a:t>DOAJ SEAL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921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Google Scholar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CNKI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DHET Accredited Journal</a:t>
                      </a:r>
                      <a:r>
                        <a:rPr lang="sl-SI" sz="2000" dirty="0"/>
                        <a:t> List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265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2000" dirty="0"/>
                        <a:t>INSPEC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 err="1"/>
                        <a:t>Finnish</a:t>
                      </a:r>
                      <a:r>
                        <a:rPr lang="sl-SI" sz="2000" dirty="0"/>
                        <a:t> </a:t>
                      </a:r>
                      <a:r>
                        <a:rPr lang="sl-SI" sz="2000" dirty="0" err="1"/>
                        <a:t>Julkaisufoorumi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 err="1"/>
                        <a:t>Norwegian</a:t>
                      </a:r>
                      <a:r>
                        <a:rPr lang="sl-SI" sz="2000" dirty="0"/>
                        <a:t> RSJ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891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OpenAlex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Reaxys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Portico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479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Sherpa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Ulrichsweb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Zenodo</a:t>
                      </a:r>
                      <a:endParaRPr lang="sl-SI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447923"/>
                  </a:ext>
                </a:extLst>
              </a:tr>
            </a:tbl>
          </a:graphicData>
        </a:graphic>
      </p:graphicFrame>
      <p:sp>
        <p:nvSpPr>
          <p:cNvPr id="7" name="Pravokotnik 6">
            <a:extLst>
              <a:ext uri="{FF2B5EF4-FFF2-40B4-BE49-F238E27FC236}">
                <a16:creationId xmlns:a16="http://schemas.microsoft.com/office/drawing/2014/main" id="{00A501BE-FA42-43C3-BAA6-1AF87B992218}"/>
              </a:ext>
            </a:extLst>
          </p:cNvPr>
          <p:cNvSpPr/>
          <p:nvPr/>
        </p:nvSpPr>
        <p:spPr>
          <a:xfrm>
            <a:off x="7055786" y="6195447"/>
            <a:ext cx="37836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400" dirty="0"/>
              <a:t>Vir: </a:t>
            </a:r>
            <a:r>
              <a:rPr lang="sl-SI" sz="1400" dirty="0">
                <a:hlinkClick r:id="rId4"/>
              </a:rPr>
              <a:t>https://open-research-europe.ec.europa.eu/</a:t>
            </a:r>
            <a:r>
              <a:rPr lang="sl-SI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9704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25100</TotalTime>
  <Words>1923</Words>
  <Application>Microsoft Office PowerPoint</Application>
  <PresentationFormat>Širokozaslonsko</PresentationFormat>
  <Paragraphs>213</Paragraphs>
  <Slides>33</Slides>
  <Notes>31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Officeova tema</vt:lpstr>
      <vt:lpstr>PowerPointova predstavitev</vt:lpstr>
      <vt:lpstr>Kaj je Open Research Europe – ORE? </vt:lpstr>
      <vt:lpstr>Kdo upravlja ORE? </vt:lpstr>
      <vt:lpstr>Temeljna načela ORE</vt:lpstr>
      <vt:lpstr>Kaj lahko objavimo v ORE?</vt:lpstr>
      <vt:lpstr>Prednosti objav v ORE?</vt:lpstr>
      <vt:lpstr>Stroški za APC v ORE</vt:lpstr>
      <vt:lpstr>Ali ima ORE dejavnik vpliva?</vt:lpstr>
      <vt:lpstr>Kje so torej objave v ORE indeksirane?</vt:lpstr>
      <vt:lpstr>Metrike na ravni članka v ORE 1</vt:lpstr>
      <vt:lpstr>Metrike na nivoju članka v ORE 2</vt:lpstr>
      <vt:lpstr>Licence v ORE</vt:lpstr>
      <vt:lpstr>Življenjski ciklus objave v ORE</vt:lpstr>
      <vt:lpstr>Preverjanje pred objavo</vt:lpstr>
      <vt:lpstr>Recenzentski postopki v ORE 1</vt:lpstr>
      <vt:lpstr>Recenzentski postopki v ORE 1</vt:lpstr>
      <vt:lpstr>Možnosti v primeru negativnih recenzij</vt:lpstr>
      <vt:lpstr>Kriteriji za izbor recenzentov v ORE </vt:lpstr>
      <vt:lpstr>Kdaj šteje, da je članek sprejet v objavo</vt:lpstr>
      <vt:lpstr>Statusi recenzijskega postopka</vt:lpstr>
      <vt:lpstr>Statusi recenzijskega postopka 1</vt:lpstr>
      <vt:lpstr>Statusi recenzijskega postopka 1</vt:lpstr>
      <vt:lpstr>Statusi recenzijskega postopka 1</vt:lpstr>
      <vt:lpstr>Javna objava recenzije</vt:lpstr>
      <vt:lpstr>Verzije članka</vt:lpstr>
      <vt:lpstr>Raziskovalni podatki v ORE</vt:lpstr>
      <vt:lpstr>Navedba raziskovalnih podatkov v članku 1</vt:lpstr>
      <vt:lpstr>Navedba raziskovalnih podatkov v članku 2</vt:lpstr>
      <vt:lpstr>Uporaba ORE 1</vt:lpstr>
      <vt:lpstr>Uporaba ORE 2</vt:lpstr>
      <vt:lpstr>ORE in Slovenija 1</vt:lpstr>
      <vt:lpstr>ORE in Slovenija 2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Tomas Bercic</dc:creator>
  <cp:lastModifiedBy>Kozlica, Kenan</cp:lastModifiedBy>
  <cp:revision>107</cp:revision>
  <dcterms:created xsi:type="dcterms:W3CDTF">2023-09-11T08:00:44Z</dcterms:created>
  <dcterms:modified xsi:type="dcterms:W3CDTF">2025-03-10T13:33:31Z</dcterms:modified>
</cp:coreProperties>
</file>