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308" r:id="rId4"/>
    <p:sldId id="262" r:id="rId5"/>
    <p:sldId id="299" r:id="rId6"/>
    <p:sldId id="338" r:id="rId7"/>
    <p:sldId id="332" r:id="rId8"/>
    <p:sldId id="331" r:id="rId9"/>
    <p:sldId id="333" r:id="rId10"/>
    <p:sldId id="334" r:id="rId11"/>
    <p:sldId id="336" r:id="rId12"/>
    <p:sldId id="335" r:id="rId13"/>
    <p:sldId id="337" r:id="rId14"/>
    <p:sldId id="258" r:id="rId1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75078" autoAdjust="0"/>
  </p:normalViewPr>
  <p:slideViewPr>
    <p:cSldViewPr snapToGrid="0">
      <p:cViewPr varScale="1">
        <p:scale>
          <a:sx n="97" d="100"/>
          <a:sy n="97" d="100"/>
        </p:scale>
        <p:origin x="11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vk Iskrić, Mitja" userId="dd8b9737-3a95-4d9a-9221-2e3cee6e7daf" providerId="ADAL" clId="{88F10FFB-FCC5-4925-A92F-C5C2C020CC47}"/>
    <pc:docChg chg="modSld">
      <pc:chgData name="Vovk Iskrić, Mitja" userId="dd8b9737-3a95-4d9a-9221-2e3cee6e7daf" providerId="ADAL" clId="{88F10FFB-FCC5-4925-A92F-C5C2C020CC47}" dt="2025-02-13T10:13:23.327" v="8" actId="6549"/>
      <pc:docMkLst>
        <pc:docMk/>
      </pc:docMkLst>
      <pc:sldChg chg="modNotesTx">
        <pc:chgData name="Vovk Iskrić, Mitja" userId="dd8b9737-3a95-4d9a-9221-2e3cee6e7daf" providerId="ADAL" clId="{88F10FFB-FCC5-4925-A92F-C5C2C020CC47}" dt="2025-02-13T10:12:51.612" v="0" actId="6549"/>
        <pc:sldMkLst>
          <pc:docMk/>
          <pc:sldMk cId="114901536" sldId="262"/>
        </pc:sldMkLst>
      </pc:sldChg>
      <pc:sldChg chg="modNotesTx">
        <pc:chgData name="Vovk Iskrić, Mitja" userId="dd8b9737-3a95-4d9a-9221-2e3cee6e7daf" providerId="ADAL" clId="{88F10FFB-FCC5-4925-A92F-C5C2C020CC47}" dt="2025-02-13T10:12:56.087" v="1" actId="6549"/>
        <pc:sldMkLst>
          <pc:docMk/>
          <pc:sldMk cId="1141415757" sldId="299"/>
        </pc:sldMkLst>
      </pc:sldChg>
      <pc:sldChg chg="modNotesTx">
        <pc:chgData name="Vovk Iskrić, Mitja" userId="dd8b9737-3a95-4d9a-9221-2e3cee6e7daf" providerId="ADAL" clId="{88F10FFB-FCC5-4925-A92F-C5C2C020CC47}" dt="2025-02-13T10:13:05.006" v="3" actId="6549"/>
        <pc:sldMkLst>
          <pc:docMk/>
          <pc:sldMk cId="2865666001" sldId="331"/>
        </pc:sldMkLst>
      </pc:sldChg>
      <pc:sldChg chg="modNotesTx">
        <pc:chgData name="Vovk Iskrić, Mitja" userId="dd8b9737-3a95-4d9a-9221-2e3cee6e7daf" providerId="ADAL" clId="{88F10FFB-FCC5-4925-A92F-C5C2C020CC47}" dt="2025-02-13T10:13:09.705" v="4" actId="6549"/>
        <pc:sldMkLst>
          <pc:docMk/>
          <pc:sldMk cId="3114525839" sldId="333"/>
        </pc:sldMkLst>
      </pc:sldChg>
      <pc:sldChg chg="modNotesTx">
        <pc:chgData name="Vovk Iskrić, Mitja" userId="dd8b9737-3a95-4d9a-9221-2e3cee6e7daf" providerId="ADAL" clId="{88F10FFB-FCC5-4925-A92F-C5C2C020CC47}" dt="2025-02-13T10:13:12.542" v="5" actId="6549"/>
        <pc:sldMkLst>
          <pc:docMk/>
          <pc:sldMk cId="752389827" sldId="334"/>
        </pc:sldMkLst>
      </pc:sldChg>
      <pc:sldChg chg="modNotesTx">
        <pc:chgData name="Vovk Iskrić, Mitja" userId="dd8b9737-3a95-4d9a-9221-2e3cee6e7daf" providerId="ADAL" clId="{88F10FFB-FCC5-4925-A92F-C5C2C020CC47}" dt="2025-02-13T10:13:17.474" v="6" actId="6549"/>
        <pc:sldMkLst>
          <pc:docMk/>
          <pc:sldMk cId="1837338993" sldId="336"/>
        </pc:sldMkLst>
      </pc:sldChg>
      <pc:sldChg chg="modNotesTx">
        <pc:chgData name="Vovk Iskrić, Mitja" userId="dd8b9737-3a95-4d9a-9221-2e3cee6e7daf" providerId="ADAL" clId="{88F10FFB-FCC5-4925-A92F-C5C2C020CC47}" dt="2025-02-13T10:13:23.327" v="8" actId="6549"/>
        <pc:sldMkLst>
          <pc:docMk/>
          <pc:sldMk cId="3726988917" sldId="337"/>
        </pc:sldMkLst>
      </pc:sldChg>
      <pc:sldChg chg="modNotesTx">
        <pc:chgData name="Vovk Iskrić, Mitja" userId="dd8b9737-3a95-4d9a-9221-2e3cee6e7daf" providerId="ADAL" clId="{88F10FFB-FCC5-4925-A92F-C5C2C020CC47}" dt="2025-02-13T10:13:00.252" v="2" actId="6549"/>
        <pc:sldMkLst>
          <pc:docMk/>
          <pc:sldMk cId="2214134824" sldId="338"/>
        </pc:sldMkLst>
      </pc:sldChg>
    </pc:docChg>
  </pc:docChgLst>
  <pc:docChgLst>
    <pc:chgData name="Vovk Iskrić, Mitja" userId="dd8b9737-3a95-4d9a-9221-2e3cee6e7daf" providerId="ADAL" clId="{FDA5324C-2B06-4BAC-A2C2-BFEFD05EC9B7}"/>
    <pc:docChg chg="undo redo custSel addSld modSld">
      <pc:chgData name="Vovk Iskrić, Mitja" userId="dd8b9737-3a95-4d9a-9221-2e3cee6e7daf" providerId="ADAL" clId="{FDA5324C-2B06-4BAC-A2C2-BFEFD05EC9B7}" dt="2025-02-13T09:10:12.766" v="2467" actId="20577"/>
      <pc:docMkLst>
        <pc:docMk/>
      </pc:docMkLst>
      <pc:sldChg chg="addSp modSp mod">
        <pc:chgData name="Vovk Iskrić, Mitja" userId="dd8b9737-3a95-4d9a-9221-2e3cee6e7daf" providerId="ADAL" clId="{FDA5324C-2B06-4BAC-A2C2-BFEFD05EC9B7}" dt="2025-02-12T08:36:49.577" v="451" actId="1076"/>
        <pc:sldMkLst>
          <pc:docMk/>
          <pc:sldMk cId="2903402625" sldId="258"/>
        </pc:sldMkLst>
        <pc:picChg chg="add mod">
          <ac:chgData name="Vovk Iskrić, Mitja" userId="dd8b9737-3a95-4d9a-9221-2e3cee6e7daf" providerId="ADAL" clId="{FDA5324C-2B06-4BAC-A2C2-BFEFD05EC9B7}" dt="2025-02-12T08:36:49.577" v="451" actId="1076"/>
          <ac:picMkLst>
            <pc:docMk/>
            <pc:sldMk cId="2903402625" sldId="258"/>
            <ac:picMk id="5" creationId="{4616665F-49FC-4625-A5D2-0D3D8985E725}"/>
          </ac:picMkLst>
        </pc:picChg>
      </pc:sldChg>
      <pc:sldChg chg="addSp delSp modSp mod modNotesTx">
        <pc:chgData name="Vovk Iskrić, Mitja" userId="dd8b9737-3a95-4d9a-9221-2e3cee6e7daf" providerId="ADAL" clId="{FDA5324C-2B06-4BAC-A2C2-BFEFD05EC9B7}" dt="2025-02-13T07:10:00.773" v="857" actId="6549"/>
        <pc:sldMkLst>
          <pc:docMk/>
          <pc:sldMk cId="114901536" sldId="262"/>
        </pc:sldMkLst>
        <pc:spChg chg="mod">
          <ac:chgData name="Vovk Iskrić, Mitja" userId="dd8b9737-3a95-4d9a-9221-2e3cee6e7daf" providerId="ADAL" clId="{FDA5324C-2B06-4BAC-A2C2-BFEFD05EC9B7}" dt="2025-02-12T08:41:17.412" v="492" actId="1076"/>
          <ac:spMkLst>
            <pc:docMk/>
            <pc:sldMk cId="114901536" sldId="262"/>
            <ac:spMk id="2" creationId="{0CB10361-9BB7-4F13-8E65-67713434E45A}"/>
          </ac:spMkLst>
        </pc:spChg>
        <pc:spChg chg="add del mod">
          <ac:chgData name="Vovk Iskrić, Mitja" userId="dd8b9737-3a95-4d9a-9221-2e3cee6e7daf" providerId="ADAL" clId="{FDA5324C-2B06-4BAC-A2C2-BFEFD05EC9B7}" dt="2025-02-13T07:10:00.773" v="857" actId="6549"/>
          <ac:spMkLst>
            <pc:docMk/>
            <pc:sldMk cId="114901536" sldId="262"/>
            <ac:spMk id="5" creationId="{A9562970-6910-4154-A181-B1BA07AA3270}"/>
          </ac:spMkLst>
        </pc:spChg>
      </pc:sldChg>
      <pc:sldChg chg="modSp mod modNotesTx">
        <pc:chgData name="Vovk Iskrić, Mitja" userId="dd8b9737-3a95-4d9a-9221-2e3cee6e7daf" providerId="ADAL" clId="{FDA5324C-2B06-4BAC-A2C2-BFEFD05EC9B7}" dt="2025-02-12T07:47:29.630" v="18"/>
        <pc:sldMkLst>
          <pc:docMk/>
          <pc:sldMk cId="1141415757" sldId="299"/>
        </pc:sldMkLst>
        <pc:spChg chg="mod">
          <ac:chgData name="Vovk Iskrić, Mitja" userId="dd8b9737-3a95-4d9a-9221-2e3cee6e7daf" providerId="ADAL" clId="{FDA5324C-2B06-4BAC-A2C2-BFEFD05EC9B7}" dt="2025-02-12T07:46:14.449" v="17" actId="20577"/>
          <ac:spMkLst>
            <pc:docMk/>
            <pc:sldMk cId="1141415757" sldId="299"/>
            <ac:spMk id="7" creationId="{91FEF9A7-B4BF-40D4-8403-110B3B140A18}"/>
          </ac:spMkLst>
        </pc:spChg>
      </pc:sldChg>
      <pc:sldChg chg="modSp mod modNotesTx">
        <pc:chgData name="Vovk Iskrić, Mitja" userId="dd8b9737-3a95-4d9a-9221-2e3cee6e7daf" providerId="ADAL" clId="{FDA5324C-2B06-4BAC-A2C2-BFEFD05EC9B7}" dt="2025-02-12T08:41:55.183" v="511" actId="20577"/>
        <pc:sldMkLst>
          <pc:docMk/>
          <pc:sldMk cId="2865666001" sldId="331"/>
        </pc:sldMkLst>
        <pc:spChg chg="mod">
          <ac:chgData name="Vovk Iskrić, Mitja" userId="dd8b9737-3a95-4d9a-9221-2e3cee6e7daf" providerId="ADAL" clId="{FDA5324C-2B06-4BAC-A2C2-BFEFD05EC9B7}" dt="2025-02-12T08:41:55.183" v="511" actId="20577"/>
          <ac:spMkLst>
            <pc:docMk/>
            <pc:sldMk cId="2865666001" sldId="331"/>
            <ac:spMk id="7" creationId="{91FEF9A7-B4BF-40D4-8403-110B3B140A18}"/>
          </ac:spMkLst>
        </pc:spChg>
      </pc:sldChg>
      <pc:sldChg chg="modSp mod modNotesTx">
        <pc:chgData name="Vovk Iskrić, Mitja" userId="dd8b9737-3a95-4d9a-9221-2e3cee6e7daf" providerId="ADAL" clId="{FDA5324C-2B06-4BAC-A2C2-BFEFD05EC9B7}" dt="2025-02-13T09:10:12.766" v="2467" actId="20577"/>
        <pc:sldMkLst>
          <pc:docMk/>
          <pc:sldMk cId="3114525839" sldId="333"/>
        </pc:sldMkLst>
        <pc:spChg chg="mod">
          <ac:chgData name="Vovk Iskrić, Mitja" userId="dd8b9737-3a95-4d9a-9221-2e3cee6e7daf" providerId="ADAL" clId="{FDA5324C-2B06-4BAC-A2C2-BFEFD05EC9B7}" dt="2025-02-12T08:38:19.235" v="463" actId="403"/>
          <ac:spMkLst>
            <pc:docMk/>
            <pc:sldMk cId="3114525839" sldId="333"/>
            <ac:spMk id="7" creationId="{91FEF9A7-B4BF-40D4-8403-110B3B140A18}"/>
          </ac:spMkLst>
        </pc:spChg>
      </pc:sldChg>
      <pc:sldChg chg="modSp mod modNotesTx">
        <pc:chgData name="Vovk Iskrić, Mitja" userId="dd8b9737-3a95-4d9a-9221-2e3cee6e7daf" providerId="ADAL" clId="{FDA5324C-2B06-4BAC-A2C2-BFEFD05EC9B7}" dt="2025-02-13T07:20:21.129" v="1040"/>
        <pc:sldMkLst>
          <pc:docMk/>
          <pc:sldMk cId="752389827" sldId="334"/>
        </pc:sldMkLst>
        <pc:spChg chg="mod">
          <ac:chgData name="Vovk Iskrić, Mitja" userId="dd8b9737-3a95-4d9a-9221-2e3cee6e7daf" providerId="ADAL" clId="{FDA5324C-2B06-4BAC-A2C2-BFEFD05EC9B7}" dt="2025-02-12T08:38:40.853" v="467" actId="20577"/>
          <ac:spMkLst>
            <pc:docMk/>
            <pc:sldMk cId="752389827" sldId="334"/>
            <ac:spMk id="7" creationId="{91FEF9A7-B4BF-40D4-8403-110B3B140A18}"/>
          </ac:spMkLst>
        </pc:spChg>
      </pc:sldChg>
      <pc:sldChg chg="addSp modSp mod modNotesTx">
        <pc:chgData name="Vovk Iskrić, Mitja" userId="dd8b9737-3a95-4d9a-9221-2e3cee6e7daf" providerId="ADAL" clId="{FDA5324C-2B06-4BAC-A2C2-BFEFD05EC9B7}" dt="2025-02-13T07:47:31.932" v="2352" actId="5793"/>
        <pc:sldMkLst>
          <pc:docMk/>
          <pc:sldMk cId="3036802953" sldId="335"/>
        </pc:sldMkLst>
        <pc:spChg chg="mod">
          <ac:chgData name="Vovk Iskrić, Mitja" userId="dd8b9737-3a95-4d9a-9221-2e3cee6e7daf" providerId="ADAL" clId="{FDA5324C-2B06-4BAC-A2C2-BFEFD05EC9B7}" dt="2025-02-12T08:17:22.493" v="340" actId="1076"/>
          <ac:spMkLst>
            <pc:docMk/>
            <pc:sldMk cId="3036802953" sldId="335"/>
            <ac:spMk id="2" creationId="{0CB10361-9BB7-4F13-8E65-67713434E45A}"/>
          </ac:spMkLst>
        </pc:spChg>
        <pc:spChg chg="add mod">
          <ac:chgData name="Vovk Iskrić, Mitja" userId="dd8b9737-3a95-4d9a-9221-2e3cee6e7daf" providerId="ADAL" clId="{FDA5324C-2B06-4BAC-A2C2-BFEFD05EC9B7}" dt="2025-02-13T07:47:31.932" v="2352" actId="5793"/>
          <ac:spMkLst>
            <pc:docMk/>
            <pc:sldMk cId="3036802953" sldId="335"/>
            <ac:spMk id="3" creationId="{D31F0D7A-A980-4481-8611-2AFE6CE17351}"/>
          </ac:spMkLst>
        </pc:spChg>
      </pc:sldChg>
      <pc:sldChg chg="modSp add mod modNotesTx">
        <pc:chgData name="Vovk Iskrić, Mitja" userId="dd8b9737-3a95-4d9a-9221-2e3cee6e7daf" providerId="ADAL" clId="{FDA5324C-2B06-4BAC-A2C2-BFEFD05EC9B7}" dt="2025-02-13T07:49:11.214" v="2356" actId="6549"/>
        <pc:sldMkLst>
          <pc:docMk/>
          <pc:sldMk cId="1837338993" sldId="336"/>
        </pc:sldMkLst>
        <pc:spChg chg="mod">
          <ac:chgData name="Vovk Iskrić, Mitja" userId="dd8b9737-3a95-4d9a-9221-2e3cee6e7daf" providerId="ADAL" clId="{FDA5324C-2B06-4BAC-A2C2-BFEFD05EC9B7}" dt="2025-02-13T07:45:13.647" v="2280" actId="20577"/>
          <ac:spMkLst>
            <pc:docMk/>
            <pc:sldMk cId="1837338993" sldId="336"/>
            <ac:spMk id="7" creationId="{91FEF9A7-B4BF-40D4-8403-110B3B140A18}"/>
          </ac:spMkLst>
        </pc:spChg>
      </pc:sldChg>
      <pc:sldChg chg="modSp add mod modNotesTx">
        <pc:chgData name="Vovk Iskrić, Mitja" userId="dd8b9737-3a95-4d9a-9221-2e3cee6e7daf" providerId="ADAL" clId="{FDA5324C-2B06-4BAC-A2C2-BFEFD05EC9B7}" dt="2025-02-13T07:46:53.988" v="2322" actId="20577"/>
        <pc:sldMkLst>
          <pc:docMk/>
          <pc:sldMk cId="3726988917" sldId="337"/>
        </pc:sldMkLst>
        <pc:spChg chg="mod">
          <ac:chgData name="Vovk Iskrić, Mitja" userId="dd8b9737-3a95-4d9a-9221-2e3cee6e7daf" providerId="ADAL" clId="{FDA5324C-2B06-4BAC-A2C2-BFEFD05EC9B7}" dt="2025-02-13T07:46:53.988" v="2322" actId="20577"/>
          <ac:spMkLst>
            <pc:docMk/>
            <pc:sldMk cId="3726988917" sldId="337"/>
            <ac:spMk id="3" creationId="{D31F0D7A-A980-4481-8611-2AFE6CE17351}"/>
          </ac:spMkLst>
        </pc:spChg>
      </pc:sldChg>
      <pc:sldChg chg="addSp delSp modSp add mod modNotesTx">
        <pc:chgData name="Vovk Iskrić, Mitja" userId="dd8b9737-3a95-4d9a-9221-2e3cee6e7daf" providerId="ADAL" clId="{FDA5324C-2B06-4BAC-A2C2-BFEFD05EC9B7}" dt="2025-02-13T07:27:45.312" v="1109" actId="20577"/>
        <pc:sldMkLst>
          <pc:docMk/>
          <pc:sldMk cId="2214134824" sldId="338"/>
        </pc:sldMkLst>
        <pc:spChg chg="mod">
          <ac:chgData name="Vovk Iskrić, Mitja" userId="dd8b9737-3a95-4d9a-9221-2e3cee6e7daf" providerId="ADAL" clId="{FDA5324C-2B06-4BAC-A2C2-BFEFD05EC9B7}" dt="2025-02-13T07:12:52.760" v="897" actId="20577"/>
          <ac:spMkLst>
            <pc:docMk/>
            <pc:sldMk cId="2214134824" sldId="338"/>
            <ac:spMk id="2" creationId="{0CB10361-9BB7-4F13-8E65-67713434E45A}"/>
          </ac:spMkLst>
        </pc:spChg>
        <pc:spChg chg="add mod">
          <ac:chgData name="Vovk Iskrić, Mitja" userId="dd8b9737-3a95-4d9a-9221-2e3cee6e7daf" providerId="ADAL" clId="{FDA5324C-2B06-4BAC-A2C2-BFEFD05EC9B7}" dt="2025-02-13T07:27:09.663" v="1091" actId="403"/>
          <ac:spMkLst>
            <pc:docMk/>
            <pc:sldMk cId="2214134824" sldId="338"/>
            <ac:spMk id="3" creationId="{E0D8B620-DF4F-4BE2-8F49-7509346490CA}"/>
          </ac:spMkLst>
        </pc:spChg>
        <pc:spChg chg="del mod">
          <ac:chgData name="Vovk Iskrić, Mitja" userId="dd8b9737-3a95-4d9a-9221-2e3cee6e7daf" providerId="ADAL" clId="{FDA5324C-2B06-4BAC-A2C2-BFEFD05EC9B7}" dt="2025-02-13T07:15:06.715" v="947"/>
          <ac:spMkLst>
            <pc:docMk/>
            <pc:sldMk cId="2214134824" sldId="338"/>
            <ac:spMk id="7" creationId="{91FEF9A7-B4BF-40D4-8403-110B3B140A18}"/>
          </ac:spMkLst>
        </pc:spChg>
        <pc:picChg chg="add mod">
          <ac:chgData name="Vovk Iskrić, Mitja" userId="dd8b9737-3a95-4d9a-9221-2e3cee6e7daf" providerId="ADAL" clId="{FDA5324C-2B06-4BAC-A2C2-BFEFD05EC9B7}" dt="2025-02-13T07:15:06.020" v="945" actId="1076"/>
          <ac:picMkLst>
            <pc:docMk/>
            <pc:sldMk cId="2214134824" sldId="338"/>
            <ac:picMk id="6" creationId="{AB3C5170-8B4B-472C-880A-AB541997E43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A996C-2901-4A7A-A971-1CD4EA1AE121}" type="datetimeFigureOut">
              <a:rPr lang="sl-SI" smtClean="0"/>
              <a:t>22. 04. 2025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3F02D-E2B0-4E4E-A95A-B4CDD165AB0F}" type="slidenum">
              <a:rPr lang="sl-SI" smtClean="0"/>
              <a:t>‹#›</a:t>
            </a:fld>
            <a:endParaRPr lang="sl-SI"/>
          </a:p>
        </p:txBody>
      </p:sp>
    </p:spTree>
    <p:extLst>
      <p:ext uri="{BB962C8B-B14F-4D97-AF65-F5344CB8AC3E}">
        <p14:creationId xmlns:p14="http://schemas.microsoft.com/office/powerpoint/2010/main" val="161921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4</a:t>
            </a:fld>
            <a:endParaRPr lang="sl-SI"/>
          </a:p>
        </p:txBody>
      </p:sp>
    </p:spTree>
    <p:extLst>
      <p:ext uri="{BB962C8B-B14F-4D97-AF65-F5344CB8AC3E}">
        <p14:creationId xmlns:p14="http://schemas.microsoft.com/office/powerpoint/2010/main" val="231840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5</a:t>
            </a:fld>
            <a:endParaRPr lang="sl-SI"/>
          </a:p>
        </p:txBody>
      </p:sp>
    </p:spTree>
    <p:extLst>
      <p:ext uri="{BB962C8B-B14F-4D97-AF65-F5344CB8AC3E}">
        <p14:creationId xmlns:p14="http://schemas.microsoft.com/office/powerpoint/2010/main" val="231926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6</a:t>
            </a:fld>
            <a:endParaRPr lang="sl-SI"/>
          </a:p>
        </p:txBody>
      </p:sp>
    </p:spTree>
    <p:extLst>
      <p:ext uri="{BB962C8B-B14F-4D97-AF65-F5344CB8AC3E}">
        <p14:creationId xmlns:p14="http://schemas.microsoft.com/office/powerpoint/2010/main" val="59009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8</a:t>
            </a:fld>
            <a:endParaRPr lang="sl-SI"/>
          </a:p>
        </p:txBody>
      </p:sp>
    </p:spTree>
    <p:extLst>
      <p:ext uri="{BB962C8B-B14F-4D97-AF65-F5344CB8AC3E}">
        <p14:creationId xmlns:p14="http://schemas.microsoft.com/office/powerpoint/2010/main" val="296291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9</a:t>
            </a:fld>
            <a:endParaRPr lang="sl-SI"/>
          </a:p>
        </p:txBody>
      </p:sp>
    </p:spTree>
    <p:extLst>
      <p:ext uri="{BB962C8B-B14F-4D97-AF65-F5344CB8AC3E}">
        <p14:creationId xmlns:p14="http://schemas.microsoft.com/office/powerpoint/2010/main" val="228712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10</a:t>
            </a:fld>
            <a:endParaRPr lang="sl-SI"/>
          </a:p>
        </p:txBody>
      </p:sp>
    </p:spTree>
    <p:extLst>
      <p:ext uri="{BB962C8B-B14F-4D97-AF65-F5344CB8AC3E}">
        <p14:creationId xmlns:p14="http://schemas.microsoft.com/office/powerpoint/2010/main" val="954468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11</a:t>
            </a:fld>
            <a:endParaRPr lang="sl-SI"/>
          </a:p>
        </p:txBody>
      </p:sp>
    </p:spTree>
    <p:extLst>
      <p:ext uri="{BB962C8B-B14F-4D97-AF65-F5344CB8AC3E}">
        <p14:creationId xmlns:p14="http://schemas.microsoft.com/office/powerpoint/2010/main" val="19274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12</a:t>
            </a:fld>
            <a:endParaRPr lang="sl-SI"/>
          </a:p>
        </p:txBody>
      </p:sp>
    </p:spTree>
    <p:extLst>
      <p:ext uri="{BB962C8B-B14F-4D97-AF65-F5344CB8AC3E}">
        <p14:creationId xmlns:p14="http://schemas.microsoft.com/office/powerpoint/2010/main" val="367317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13</a:t>
            </a:fld>
            <a:endParaRPr lang="sl-SI"/>
          </a:p>
        </p:txBody>
      </p:sp>
    </p:spTree>
    <p:extLst>
      <p:ext uri="{BB962C8B-B14F-4D97-AF65-F5344CB8AC3E}">
        <p14:creationId xmlns:p14="http://schemas.microsoft.com/office/powerpoint/2010/main" val="87990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15CC7255-5AA2-4378-9CF9-ECFE96A6A1BE}"/>
              </a:ext>
            </a:extLst>
          </p:cNvPr>
          <p:cNvSpPr txBox="1">
            <a:spLocks noGrp="1"/>
          </p:cNvSpPr>
          <p:nvPr>
            <p:ph type="dt" sz="half" idx="7"/>
          </p:nvPr>
        </p:nvSpPr>
        <p:spPr/>
        <p:txBody>
          <a:bodyPr/>
          <a:lstStyle>
            <a:lvl1pPr>
              <a:defRPr/>
            </a:lvl1pPr>
          </a:lstStyle>
          <a:p>
            <a:pPr lvl="0"/>
            <a:fld id="{0E5E055D-6D05-40EA-9F93-B544AFDE4082}" type="datetime1">
              <a:rPr lang="sl-SI"/>
              <a:pPr lvl="0"/>
              <a:t>22. 04. 2025</a:t>
            </a:fld>
            <a:endParaRPr lang="sl-SI"/>
          </a:p>
        </p:txBody>
      </p:sp>
      <p:sp>
        <p:nvSpPr>
          <p:cNvPr id="5" name="Označba mesta noge 4">
            <a:extLst>
              <a:ext uri="{FF2B5EF4-FFF2-40B4-BE49-F238E27FC236}">
                <a16:creationId xmlns:a16="http://schemas.microsoft.com/office/drawing/2014/main" id="{FDCB3195-0FD7-4625-B013-8130A892C804}"/>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C114E7A-079C-40A3-A800-C5A99E3761A8}"/>
              </a:ext>
            </a:extLst>
          </p:cNvPr>
          <p:cNvSpPr txBox="1">
            <a:spLocks noGrp="1"/>
          </p:cNvSpPr>
          <p:nvPr>
            <p:ph type="sldNum" sz="quarter" idx="8"/>
          </p:nvPr>
        </p:nvSpPr>
        <p:spPr/>
        <p:txBody>
          <a:bodyPr/>
          <a:lstStyle>
            <a:lvl1pPr>
              <a:defRPr/>
            </a:lvl1pPr>
          </a:lstStyle>
          <a:p>
            <a:pPr lvl="0"/>
            <a:fld id="{1D0A02BD-3EF9-49DB-AD0A-68D8D5506561}" type="slidenum">
              <a:t>‹#›</a:t>
            </a:fld>
            <a:endParaRPr lang="sl-SI"/>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25EF94A-C79C-47DC-80C2-3B4C960842C1}"/>
              </a:ext>
            </a:extLst>
          </p:cNvPr>
          <p:cNvSpPr txBox="1">
            <a:spLocks noGrp="1"/>
          </p:cNvSpPr>
          <p:nvPr>
            <p:ph type="dt" sz="half" idx="7"/>
          </p:nvPr>
        </p:nvSpPr>
        <p:spPr/>
        <p:txBody>
          <a:bodyPr/>
          <a:lstStyle>
            <a:lvl1pPr>
              <a:defRPr/>
            </a:lvl1pPr>
          </a:lstStyle>
          <a:p>
            <a:pPr lvl="0"/>
            <a:fld id="{420D6EDD-130D-4ABB-BF5B-109C925EC4C7}" type="datetime1">
              <a:rPr lang="sl-SI"/>
              <a:pPr lvl="0"/>
              <a:t>22. 04. 2025</a:t>
            </a:fld>
            <a:endParaRPr lang="sl-SI"/>
          </a:p>
        </p:txBody>
      </p:sp>
      <p:sp>
        <p:nvSpPr>
          <p:cNvPr id="5" name="Označba mesta noge 4">
            <a:extLst>
              <a:ext uri="{FF2B5EF4-FFF2-40B4-BE49-F238E27FC236}">
                <a16:creationId xmlns:a16="http://schemas.microsoft.com/office/drawing/2014/main" id="{1F99A3A2-6A88-4E5C-B1EC-914E51EC29D3}"/>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6F524C7E-4E7A-4108-8731-99D5305A737D}"/>
              </a:ext>
            </a:extLst>
          </p:cNvPr>
          <p:cNvSpPr txBox="1">
            <a:spLocks noGrp="1"/>
          </p:cNvSpPr>
          <p:nvPr>
            <p:ph type="sldNum" sz="quarter" idx="8"/>
          </p:nvPr>
        </p:nvSpPr>
        <p:spPr/>
        <p:txBody>
          <a:bodyPr/>
          <a:lstStyle>
            <a:lvl1pPr>
              <a:defRPr/>
            </a:lvl1pPr>
          </a:lstStyle>
          <a:p>
            <a:pPr lvl="0"/>
            <a:fld id="{E5DE3B24-1BB6-40FE-9B30-FD564B795AA8}" type="slidenum">
              <a:t>‹#›</a:t>
            </a:fld>
            <a:endParaRPr lang="sl-SI"/>
          </a:p>
        </p:txBody>
      </p:sp>
    </p:spTree>
    <p:extLst>
      <p:ext uri="{BB962C8B-B14F-4D97-AF65-F5344CB8AC3E}">
        <p14:creationId xmlns:p14="http://schemas.microsoft.com/office/powerpoint/2010/main" val="28672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903" y="365129"/>
            <a:ext cx="2628899" cy="5811834"/>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980DAA-A8A8-48DC-A67F-4AFFD90D5DE3}"/>
              </a:ext>
            </a:extLst>
          </p:cNvPr>
          <p:cNvSpPr txBox="1">
            <a:spLocks noGrp="1"/>
          </p:cNvSpPr>
          <p:nvPr>
            <p:ph type="dt" sz="half" idx="7"/>
          </p:nvPr>
        </p:nvSpPr>
        <p:spPr/>
        <p:txBody>
          <a:bodyPr/>
          <a:lstStyle>
            <a:lvl1pPr>
              <a:defRPr/>
            </a:lvl1pPr>
          </a:lstStyle>
          <a:p>
            <a:pPr lvl="0"/>
            <a:fld id="{C2DF6EE2-C634-4FFE-92C3-B41739EBCD38}" type="datetime1">
              <a:rPr lang="sl-SI"/>
              <a:pPr lvl="0"/>
              <a:t>22. 04. 2025</a:t>
            </a:fld>
            <a:endParaRPr lang="sl-SI"/>
          </a:p>
        </p:txBody>
      </p:sp>
      <p:sp>
        <p:nvSpPr>
          <p:cNvPr id="5" name="Označba mesta noge 4">
            <a:extLst>
              <a:ext uri="{FF2B5EF4-FFF2-40B4-BE49-F238E27FC236}">
                <a16:creationId xmlns:a16="http://schemas.microsoft.com/office/drawing/2014/main" id="{0D610F78-5FD8-4ECA-BE77-FBBC17FBDAAF}"/>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F651D5A-E25A-4951-92D2-D0DD027F2181}"/>
              </a:ext>
            </a:extLst>
          </p:cNvPr>
          <p:cNvSpPr txBox="1">
            <a:spLocks noGrp="1"/>
          </p:cNvSpPr>
          <p:nvPr>
            <p:ph type="sldNum" sz="quarter" idx="8"/>
          </p:nvPr>
        </p:nvSpPr>
        <p:spPr/>
        <p:txBody>
          <a:bodyPr/>
          <a:lstStyle>
            <a:lvl1pPr>
              <a:defRPr/>
            </a:lvl1pPr>
          </a:lstStyle>
          <a:p>
            <a:pPr lvl="0"/>
            <a:fld id="{C716E6A3-B88E-447E-A820-282CE1BD249A}" type="slidenum">
              <a:t>‹#›</a:t>
            </a:fld>
            <a:endParaRPr lang="sl-SI"/>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A0850A0-FCA2-427A-B5AB-B7506D28CAFA}"/>
              </a:ext>
            </a:extLst>
          </p:cNvPr>
          <p:cNvSpPr txBox="1">
            <a:spLocks noGrp="1"/>
          </p:cNvSpPr>
          <p:nvPr>
            <p:ph type="dt" sz="half" idx="7"/>
          </p:nvPr>
        </p:nvSpPr>
        <p:spPr/>
        <p:txBody>
          <a:bodyPr/>
          <a:lstStyle>
            <a:lvl1pPr>
              <a:defRPr/>
            </a:lvl1pPr>
          </a:lstStyle>
          <a:p>
            <a:pPr lvl="0"/>
            <a:fld id="{CDBE3943-9763-4A72-AC18-9601F43E0680}" type="datetime1">
              <a:rPr lang="sl-SI"/>
              <a:pPr lvl="0"/>
              <a:t>22. 04. 2025</a:t>
            </a:fld>
            <a:endParaRPr lang="sl-SI"/>
          </a:p>
        </p:txBody>
      </p:sp>
      <p:sp>
        <p:nvSpPr>
          <p:cNvPr id="5" name="Označba mesta noge 4">
            <a:extLst>
              <a:ext uri="{FF2B5EF4-FFF2-40B4-BE49-F238E27FC236}">
                <a16:creationId xmlns:a16="http://schemas.microsoft.com/office/drawing/2014/main" id="{A19168F2-D441-4A66-A59A-000A363A653D}"/>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9D45D5C8-6F9D-47CA-AF36-9AF3DA75D40D}"/>
              </a:ext>
            </a:extLst>
          </p:cNvPr>
          <p:cNvSpPr txBox="1">
            <a:spLocks noGrp="1"/>
          </p:cNvSpPr>
          <p:nvPr>
            <p:ph type="sldNum" sz="quarter" idx="8"/>
          </p:nvPr>
        </p:nvSpPr>
        <p:spPr/>
        <p:txBody>
          <a:bodyPr/>
          <a:lstStyle>
            <a:lvl1pPr>
              <a:defRPr/>
            </a:lvl1pPr>
          </a:lstStyle>
          <a:p>
            <a:pPr lvl="0"/>
            <a:fld id="{8A0EFE42-92AD-42D5-BE90-88AC7DBFDD23}" type="slidenum">
              <a:t>‹#›</a:t>
            </a:fld>
            <a:endParaRPr lang="sl-SI"/>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6037A99F-7EBA-4022-B4A8-AA7B721DE2CD}"/>
              </a:ext>
            </a:extLst>
          </p:cNvPr>
          <p:cNvSpPr txBox="1">
            <a:spLocks noGrp="1"/>
          </p:cNvSpPr>
          <p:nvPr>
            <p:ph type="dt" sz="half" idx="7"/>
          </p:nvPr>
        </p:nvSpPr>
        <p:spPr/>
        <p:txBody>
          <a:bodyPr/>
          <a:lstStyle>
            <a:lvl1pPr>
              <a:defRPr/>
            </a:lvl1pPr>
          </a:lstStyle>
          <a:p>
            <a:pPr lvl="0"/>
            <a:fld id="{918EF71D-2B66-4DE4-BE54-BFDB71FD4AB3}" type="datetime1">
              <a:rPr lang="sl-SI"/>
              <a:pPr lvl="0"/>
              <a:t>22. 04. 2025</a:t>
            </a:fld>
            <a:endParaRPr lang="sl-SI"/>
          </a:p>
        </p:txBody>
      </p:sp>
      <p:sp>
        <p:nvSpPr>
          <p:cNvPr id="5" name="Označba mesta noge 4">
            <a:extLst>
              <a:ext uri="{FF2B5EF4-FFF2-40B4-BE49-F238E27FC236}">
                <a16:creationId xmlns:a16="http://schemas.microsoft.com/office/drawing/2014/main" id="{0A9F0F64-EBEF-4D8B-9E18-A7E9D88871EE}"/>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CA42EB3C-C4BE-44F2-AF12-0B20547AEF50}"/>
              </a:ext>
            </a:extLst>
          </p:cNvPr>
          <p:cNvSpPr txBox="1">
            <a:spLocks noGrp="1"/>
          </p:cNvSpPr>
          <p:nvPr>
            <p:ph type="sldNum" sz="quarter" idx="8"/>
          </p:nvPr>
        </p:nvSpPr>
        <p:spPr/>
        <p:txBody>
          <a:bodyPr/>
          <a:lstStyle>
            <a:lvl1pPr>
              <a:defRPr/>
            </a:lvl1pPr>
          </a:lstStyle>
          <a:p>
            <a:pPr lvl="0"/>
            <a:fld id="{D7FF7150-F341-476F-AC6C-3B00EDCBCFC2}" type="slidenum">
              <a:t>‹#›</a:t>
            </a:fld>
            <a:endParaRPr lang="sl-SI"/>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43985FA-45A7-4F58-8C56-2C493CFD92CB}"/>
              </a:ext>
            </a:extLst>
          </p:cNvPr>
          <p:cNvSpPr txBox="1">
            <a:spLocks noGrp="1"/>
          </p:cNvSpPr>
          <p:nvPr>
            <p:ph type="dt" sz="half" idx="7"/>
          </p:nvPr>
        </p:nvSpPr>
        <p:spPr/>
        <p:txBody>
          <a:bodyPr/>
          <a:lstStyle>
            <a:lvl1pPr>
              <a:defRPr/>
            </a:lvl1pPr>
          </a:lstStyle>
          <a:p>
            <a:pPr lvl="0"/>
            <a:fld id="{BF9B99C9-D072-4BF9-90C3-BFE5BEB17D70}" type="datetime1">
              <a:rPr lang="sl-SI"/>
              <a:pPr lvl="0"/>
              <a:t>22. 04. 2025</a:t>
            </a:fld>
            <a:endParaRPr lang="sl-SI"/>
          </a:p>
        </p:txBody>
      </p:sp>
      <p:sp>
        <p:nvSpPr>
          <p:cNvPr id="6" name="Označba mesta noge 5">
            <a:extLst>
              <a:ext uri="{FF2B5EF4-FFF2-40B4-BE49-F238E27FC236}">
                <a16:creationId xmlns:a16="http://schemas.microsoft.com/office/drawing/2014/main" id="{CE8B6395-DC4D-40EB-8E08-9D084B6707FC}"/>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88D154CE-84E4-47B3-ABB8-3188177D08C8}"/>
              </a:ext>
            </a:extLst>
          </p:cNvPr>
          <p:cNvSpPr txBox="1">
            <a:spLocks noGrp="1"/>
          </p:cNvSpPr>
          <p:nvPr>
            <p:ph type="sldNum" sz="quarter" idx="8"/>
          </p:nvPr>
        </p:nvSpPr>
        <p:spPr/>
        <p:txBody>
          <a:bodyPr/>
          <a:lstStyle>
            <a:lvl1pPr>
              <a:defRPr/>
            </a:lvl1pPr>
          </a:lstStyle>
          <a:p>
            <a:pPr lvl="0"/>
            <a:fld id="{A65E26CE-CEB9-4DBC-BD39-BB279A1A0D60}" type="slidenum">
              <a:t>‹#›</a:t>
            </a:fld>
            <a:endParaRPr lang="sl-SI"/>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365129"/>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899EFC8-98F4-4772-8EDA-460387F043E6}"/>
              </a:ext>
            </a:extLst>
          </p:cNvPr>
          <p:cNvSpPr txBox="1">
            <a:spLocks noGrp="1"/>
          </p:cNvSpPr>
          <p:nvPr>
            <p:ph type="dt" sz="half" idx="7"/>
          </p:nvPr>
        </p:nvSpPr>
        <p:spPr/>
        <p:txBody>
          <a:bodyPr/>
          <a:lstStyle>
            <a:lvl1pPr>
              <a:defRPr/>
            </a:lvl1pPr>
          </a:lstStyle>
          <a:p>
            <a:pPr lvl="0"/>
            <a:fld id="{3E68B20F-246A-43D6-B537-B7537966D313}" type="datetime1">
              <a:rPr lang="sl-SI"/>
              <a:pPr lvl="0"/>
              <a:t>22. 04. 2025</a:t>
            </a:fld>
            <a:endParaRPr lang="sl-SI"/>
          </a:p>
        </p:txBody>
      </p:sp>
      <p:sp>
        <p:nvSpPr>
          <p:cNvPr id="8" name="Označba mesta noge 7">
            <a:extLst>
              <a:ext uri="{FF2B5EF4-FFF2-40B4-BE49-F238E27FC236}">
                <a16:creationId xmlns:a16="http://schemas.microsoft.com/office/drawing/2014/main" id="{D9B19811-8415-49F3-9154-05A93D34F164}"/>
              </a:ext>
            </a:extLst>
          </p:cNvPr>
          <p:cNvSpPr txBox="1">
            <a:spLocks noGrp="1"/>
          </p:cNvSpPr>
          <p:nvPr>
            <p:ph type="ftr" sz="quarter" idx="9"/>
          </p:nvPr>
        </p:nvSpPr>
        <p:spPr/>
        <p:txBody>
          <a:bodyPr/>
          <a:lstStyle>
            <a:lvl1pPr>
              <a:defRPr/>
            </a:lvl1pPr>
          </a:lstStyle>
          <a:p>
            <a:pPr lvl="0"/>
            <a:endParaRPr lang="sl-SI"/>
          </a:p>
        </p:txBody>
      </p:sp>
      <p:sp>
        <p:nvSpPr>
          <p:cNvPr id="9" name="Označba mesta številke diapozitiva 8">
            <a:extLst>
              <a:ext uri="{FF2B5EF4-FFF2-40B4-BE49-F238E27FC236}">
                <a16:creationId xmlns:a16="http://schemas.microsoft.com/office/drawing/2014/main" id="{80426345-1C3E-49E5-85B5-78C46BFEB6EF}"/>
              </a:ext>
            </a:extLst>
          </p:cNvPr>
          <p:cNvSpPr txBox="1">
            <a:spLocks noGrp="1"/>
          </p:cNvSpPr>
          <p:nvPr>
            <p:ph type="sldNum" sz="quarter" idx="8"/>
          </p:nvPr>
        </p:nvSpPr>
        <p:spPr/>
        <p:txBody>
          <a:bodyPr/>
          <a:lstStyle>
            <a:lvl1pPr>
              <a:defRPr/>
            </a:lvl1pPr>
          </a:lstStyle>
          <a:p>
            <a:pPr lvl="0"/>
            <a:fld id="{1CB4BDF0-9E83-47ED-B205-2E4AFA5B5A77}" type="slidenum">
              <a:t>‹#›</a:t>
            </a:fld>
            <a:endParaRPr lang="sl-SI"/>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5EC025A8-E2B2-4B86-83D0-AA7EC34394E8}"/>
              </a:ext>
            </a:extLst>
          </p:cNvPr>
          <p:cNvSpPr txBox="1">
            <a:spLocks noGrp="1"/>
          </p:cNvSpPr>
          <p:nvPr>
            <p:ph type="dt" sz="half" idx="7"/>
          </p:nvPr>
        </p:nvSpPr>
        <p:spPr/>
        <p:txBody>
          <a:bodyPr/>
          <a:lstStyle>
            <a:lvl1pPr>
              <a:defRPr/>
            </a:lvl1pPr>
          </a:lstStyle>
          <a:p>
            <a:pPr lvl="0"/>
            <a:fld id="{D3AB420C-E2E0-4EF2-85FC-58CC6CDF8E4A}" type="datetime1">
              <a:rPr lang="sl-SI"/>
              <a:pPr lvl="0"/>
              <a:t>22. 04. 2025</a:t>
            </a:fld>
            <a:endParaRPr lang="sl-SI"/>
          </a:p>
        </p:txBody>
      </p:sp>
      <p:sp>
        <p:nvSpPr>
          <p:cNvPr id="4" name="Označba mesta noge 3">
            <a:extLst>
              <a:ext uri="{FF2B5EF4-FFF2-40B4-BE49-F238E27FC236}">
                <a16:creationId xmlns:a16="http://schemas.microsoft.com/office/drawing/2014/main" id="{BAFB69F0-3D8B-4FDC-81AA-B64FFD1FF734}"/>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4">
            <a:extLst>
              <a:ext uri="{FF2B5EF4-FFF2-40B4-BE49-F238E27FC236}">
                <a16:creationId xmlns:a16="http://schemas.microsoft.com/office/drawing/2014/main" id="{58ED3B58-444C-4FE7-8B4A-35D52C16871A}"/>
              </a:ext>
            </a:extLst>
          </p:cNvPr>
          <p:cNvSpPr txBox="1">
            <a:spLocks noGrp="1"/>
          </p:cNvSpPr>
          <p:nvPr>
            <p:ph type="sldNum" sz="quarter" idx="8"/>
          </p:nvPr>
        </p:nvSpPr>
        <p:spPr/>
        <p:txBody>
          <a:bodyPr/>
          <a:lstStyle>
            <a:lvl1pPr>
              <a:defRPr/>
            </a:lvl1pPr>
          </a:lstStyle>
          <a:p>
            <a:pPr lvl="0"/>
            <a:fld id="{529E6D11-F17D-4D9E-890C-C441F2E0F260}" type="slidenum">
              <a:t>‹#›</a:t>
            </a:fld>
            <a:endParaRPr lang="sl-SI"/>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A0658B4-97DB-45BB-9817-05B1B0BABB78}"/>
              </a:ext>
            </a:extLst>
          </p:cNvPr>
          <p:cNvSpPr txBox="1">
            <a:spLocks noGrp="1"/>
          </p:cNvSpPr>
          <p:nvPr>
            <p:ph type="dt" sz="half" idx="7"/>
          </p:nvPr>
        </p:nvSpPr>
        <p:spPr/>
        <p:txBody>
          <a:bodyPr/>
          <a:lstStyle>
            <a:lvl1pPr>
              <a:defRPr/>
            </a:lvl1pPr>
          </a:lstStyle>
          <a:p>
            <a:pPr lvl="0"/>
            <a:fld id="{C2C35104-CDBA-40FA-A4AE-0E23E626B30E}" type="datetime1">
              <a:rPr lang="sl-SI"/>
              <a:pPr lvl="0"/>
              <a:t>22. 04. 2025</a:t>
            </a:fld>
            <a:endParaRPr lang="sl-SI"/>
          </a:p>
        </p:txBody>
      </p:sp>
      <p:sp>
        <p:nvSpPr>
          <p:cNvPr id="3" name="Označba mesta noge 2">
            <a:extLst>
              <a:ext uri="{FF2B5EF4-FFF2-40B4-BE49-F238E27FC236}">
                <a16:creationId xmlns:a16="http://schemas.microsoft.com/office/drawing/2014/main" id="{8E4E4BA2-EB71-4FB7-91B8-E4219CD274AC}"/>
              </a:ext>
            </a:extLst>
          </p:cNvPr>
          <p:cNvSpPr txBox="1">
            <a:spLocks noGrp="1"/>
          </p:cNvSpPr>
          <p:nvPr>
            <p:ph type="ftr" sz="quarter" idx="9"/>
          </p:nvPr>
        </p:nvSpPr>
        <p:spPr/>
        <p:txBody>
          <a:bodyPr/>
          <a:lstStyle>
            <a:lvl1pPr>
              <a:defRPr/>
            </a:lvl1pPr>
          </a:lstStyle>
          <a:p>
            <a:pPr lvl="0"/>
            <a:endParaRPr lang="sl-SI"/>
          </a:p>
        </p:txBody>
      </p:sp>
      <p:sp>
        <p:nvSpPr>
          <p:cNvPr id="4" name="Označba mesta številke diapozitiva 3">
            <a:extLst>
              <a:ext uri="{FF2B5EF4-FFF2-40B4-BE49-F238E27FC236}">
                <a16:creationId xmlns:a16="http://schemas.microsoft.com/office/drawing/2014/main" id="{1E1767CA-417E-4649-9B95-BE2E27816C94}"/>
              </a:ext>
            </a:extLst>
          </p:cNvPr>
          <p:cNvSpPr txBox="1">
            <a:spLocks noGrp="1"/>
          </p:cNvSpPr>
          <p:nvPr>
            <p:ph type="sldNum" sz="quarter" idx="8"/>
          </p:nvPr>
        </p:nvSpPr>
        <p:spPr/>
        <p:txBody>
          <a:bodyPr/>
          <a:lstStyle>
            <a:lvl1pPr>
              <a:defRPr/>
            </a:lvl1pPr>
          </a:lstStyle>
          <a:p>
            <a:pPr lvl="0"/>
            <a:fld id="{40F83BA7-4006-4A92-965F-51F5FAD39B08}" type="slidenum">
              <a:t>‹#›</a:t>
            </a:fld>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16CE77-74E0-4C5C-9F40-F10C0577B8E6}"/>
              </a:ext>
            </a:extLst>
          </p:cNvPr>
          <p:cNvSpPr txBox="1">
            <a:spLocks noGrp="1"/>
          </p:cNvSpPr>
          <p:nvPr>
            <p:ph type="dt" sz="half" idx="7"/>
          </p:nvPr>
        </p:nvSpPr>
        <p:spPr/>
        <p:txBody>
          <a:bodyPr/>
          <a:lstStyle>
            <a:lvl1pPr>
              <a:defRPr/>
            </a:lvl1pPr>
          </a:lstStyle>
          <a:p>
            <a:pPr lvl="0"/>
            <a:fld id="{DDB63948-B7EA-473B-B8E0-5D0BA74970DB}" type="datetime1">
              <a:rPr lang="sl-SI"/>
              <a:pPr lvl="0"/>
              <a:t>22. 04. 2025</a:t>
            </a:fld>
            <a:endParaRPr lang="sl-SI"/>
          </a:p>
        </p:txBody>
      </p:sp>
      <p:sp>
        <p:nvSpPr>
          <p:cNvPr id="6" name="Označba mesta noge 5">
            <a:extLst>
              <a:ext uri="{FF2B5EF4-FFF2-40B4-BE49-F238E27FC236}">
                <a16:creationId xmlns:a16="http://schemas.microsoft.com/office/drawing/2014/main" id="{F0B17CCA-5C46-4953-B4D8-6CD7D0221341}"/>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F738DC75-CDBF-45CC-9A14-F142839839BE}"/>
              </a:ext>
            </a:extLst>
          </p:cNvPr>
          <p:cNvSpPr txBox="1">
            <a:spLocks noGrp="1"/>
          </p:cNvSpPr>
          <p:nvPr>
            <p:ph type="sldNum" sz="quarter" idx="8"/>
          </p:nvPr>
        </p:nvSpPr>
        <p:spPr/>
        <p:txBody>
          <a:bodyPr/>
          <a:lstStyle>
            <a:lvl1pPr>
              <a:defRPr/>
            </a:lvl1pPr>
          </a:lstStyle>
          <a:p>
            <a:pPr lvl="0"/>
            <a:fld id="{BD572751-0683-41E3-8EC9-C7F3342E4C87}" type="slidenum">
              <a:t>‹#›</a:t>
            </a:fld>
            <a:endParaRPr lang="sl-SI"/>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215F192-2977-4E91-A69F-578EEA2D02CF}"/>
              </a:ext>
            </a:extLst>
          </p:cNvPr>
          <p:cNvSpPr txBox="1">
            <a:spLocks noGrp="1"/>
          </p:cNvSpPr>
          <p:nvPr>
            <p:ph type="dt" sz="half" idx="7"/>
          </p:nvPr>
        </p:nvSpPr>
        <p:spPr/>
        <p:txBody>
          <a:bodyPr/>
          <a:lstStyle>
            <a:lvl1pPr>
              <a:defRPr/>
            </a:lvl1pPr>
          </a:lstStyle>
          <a:p>
            <a:pPr lvl="0"/>
            <a:fld id="{C5C8B4B9-5DC2-46DD-B6FB-42E15E682593}" type="datetime1">
              <a:rPr lang="sl-SI"/>
              <a:pPr lvl="0"/>
              <a:t>22. 04. 2025</a:t>
            </a:fld>
            <a:endParaRPr lang="sl-SI"/>
          </a:p>
        </p:txBody>
      </p:sp>
      <p:sp>
        <p:nvSpPr>
          <p:cNvPr id="6" name="Označba mesta noge 5">
            <a:extLst>
              <a:ext uri="{FF2B5EF4-FFF2-40B4-BE49-F238E27FC236}">
                <a16:creationId xmlns:a16="http://schemas.microsoft.com/office/drawing/2014/main" id="{455641E2-225B-4EEE-B460-60456FFEABD5}"/>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2C9EFBD8-424F-468B-8A9B-9FD938A33871}"/>
              </a:ext>
            </a:extLst>
          </p:cNvPr>
          <p:cNvSpPr txBox="1">
            <a:spLocks noGrp="1"/>
          </p:cNvSpPr>
          <p:nvPr>
            <p:ph type="sldNum" sz="quarter" idx="8"/>
          </p:nvPr>
        </p:nvSpPr>
        <p:spPr/>
        <p:txBody>
          <a:bodyPr/>
          <a:lstStyle>
            <a:lvl1pPr>
              <a:defRPr/>
            </a:lvl1pPr>
          </a:lstStyle>
          <a:p>
            <a:pPr lvl="0"/>
            <a:fld id="{6BF8481C-9189-4038-86C9-B779C873B355}" type="slidenum">
              <a:t>‹#›</a:t>
            </a:fld>
            <a:endParaRPr lang="sl-SI"/>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6D58191-7847-47AC-B6C5-3DDDD0C2647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4D7A32EC-3369-4484-9134-60114E730D0D}" type="datetime1">
              <a:rPr lang="sl-SI"/>
              <a:pPr lvl="0"/>
              <a:t>22. 04. 2025</a:t>
            </a:fld>
            <a:endParaRPr lang="sl-SI"/>
          </a:p>
        </p:txBody>
      </p:sp>
      <p:sp>
        <p:nvSpPr>
          <p:cNvPr id="5" name="Označba mesta noge 4">
            <a:extLst>
              <a:ext uri="{FF2B5EF4-FFF2-40B4-BE49-F238E27FC236}">
                <a16:creationId xmlns:a16="http://schemas.microsoft.com/office/drawing/2014/main" id="{283C46E3-CBC0-4CAA-B156-80CAECE1297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a:extLst>
              <a:ext uri="{FF2B5EF4-FFF2-40B4-BE49-F238E27FC236}">
                <a16:creationId xmlns:a16="http://schemas.microsoft.com/office/drawing/2014/main" id="{95DBB5AC-5EC4-4EFF-9BCB-0ABBC65979D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A48CAC56-222E-481C-88B5-B266649B0792}" type="slidenum">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owdusg.net/seapacs/" TargetMode="External"/><Relationship Id="rId5" Type="http://schemas.openxmlformats.org/officeDocument/2006/relationships/hyperlink" Target="https://coactproject.eu/" TargetMode="External"/><Relationship Id="rId4" Type="http://schemas.openxmlformats.org/officeDocument/2006/relationships/hyperlink" Target="https://www.pulsesincrease.e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itizenscience.si/obcanska-znanost/razpis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irros.openscience.si/Dokument.php?id=16932&amp;lang=sl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itizenscience.si/obcanska-znanost/10-nacel-obcanske-znanost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itizenscience.si/"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data.europa.eu/doi/10.2777/3201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ordis.europa.eu/programme/id/FP7-SIS" TargetMode="External"/><Relationship Id="rId5" Type="http://schemas.openxmlformats.org/officeDocument/2006/relationships/hyperlink" Target="https://cordis.europa.eu/programme/id/FP6-SOCIETY" TargetMode="External"/><Relationship Id="rId4" Type="http://schemas.openxmlformats.org/officeDocument/2006/relationships/hyperlink" Target="https://www.asset-scienceinsociety.eu/pages/science-and-society-action-pla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horizon-europe.gouv.fr/sites/default/files/2021-12/a-pact-for-r-i-in-europe-5158.pdf" TargetMode="External"/><Relationship Id="rId4" Type="http://schemas.openxmlformats.org/officeDocument/2006/relationships/hyperlink" Target="https://commission.europa.eu/system/files/2021-11/ec_rtd_era-policy-agenda-202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F086E02C-9871-4B45-B3D4-498E4602A668}"/>
              </a:ext>
            </a:extLst>
          </p:cNvPr>
          <p:cNvSpPr txBox="1"/>
          <p:nvPr/>
        </p:nvSpPr>
        <p:spPr>
          <a:xfrm>
            <a:off x="641096" y="374227"/>
            <a:ext cx="9965944" cy="1569660"/>
          </a:xfrm>
          <a:prstGeom prst="rect">
            <a:avLst/>
          </a:prstGeom>
          <a:noFill/>
        </p:spPr>
        <p:txBody>
          <a:bodyPr wrap="square" rtlCol="0">
            <a:spAutoFit/>
          </a:bodyPr>
          <a:lstStyle/>
          <a:p>
            <a:r>
              <a:rPr lang="pl-PL" sz="4800" b="1" dirty="0">
                <a:solidFill>
                  <a:schemeClr val="accent2"/>
                </a:solidFill>
                <a:latin typeface="Calibri" panose="020F0502020204030204" pitchFamily="34" charset="0"/>
                <a:cs typeface="Calibri" panose="020F0502020204030204" pitchFamily="34" charset="0"/>
              </a:rPr>
              <a:t>Temeljna načela občanske znanosti in možnosti financiranja projektov</a:t>
            </a:r>
          </a:p>
        </p:txBody>
      </p:sp>
      <p:sp>
        <p:nvSpPr>
          <p:cNvPr id="7" name="PoljeZBesedilom 6">
            <a:extLst>
              <a:ext uri="{FF2B5EF4-FFF2-40B4-BE49-F238E27FC236}">
                <a16:creationId xmlns:a16="http://schemas.microsoft.com/office/drawing/2014/main" id="{5587F738-3333-4A3F-A998-8DCD9BD4340D}"/>
              </a:ext>
            </a:extLst>
          </p:cNvPr>
          <p:cNvSpPr txBox="1"/>
          <p:nvPr/>
        </p:nvSpPr>
        <p:spPr>
          <a:xfrm>
            <a:off x="725248" y="4116050"/>
            <a:ext cx="8686767" cy="707886"/>
          </a:xfrm>
          <a:prstGeom prst="rect">
            <a:avLst/>
          </a:prstGeom>
          <a:noFill/>
        </p:spPr>
        <p:txBody>
          <a:bodyPr wrap="square" rtlCol="0">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a:t>
            </a:r>
            <a:r>
              <a:rPr lang="sl-SI" sz="2000" dirty="0">
                <a:solidFill>
                  <a:schemeClr val="bg1"/>
                </a:solidFill>
                <a:latin typeface="Calibri" panose="020F0502020204030204" pitchFamily="34" charset="0"/>
                <a:ea typeface="Calibri" panose="020F0502020204030204" pitchFamily="34" charset="0"/>
                <a:cs typeface="Calibri" panose="020F0502020204030204" pitchFamily="34" charset="0"/>
              </a:rPr>
              <a:t> Centralna tehniška knjižnica Univerze v Ljubljani, Predstavitev za </a:t>
            </a:r>
            <a:r>
              <a:rPr lang="sl-SI"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konzorcijske</a:t>
            </a:r>
            <a:r>
              <a:rPr lang="sl-SI" sz="2000" dirty="0">
                <a:solidFill>
                  <a:schemeClr val="bg1"/>
                </a:solidFill>
                <a:latin typeface="Calibri" panose="020F0502020204030204" pitchFamily="34" charset="0"/>
                <a:ea typeface="Calibri" panose="020F0502020204030204" pitchFamily="34" charset="0"/>
                <a:cs typeface="Calibri" panose="020F0502020204030204" pitchFamily="34" charset="0"/>
              </a:rPr>
              <a:t> partnerje in širšo javnost</a:t>
            </a:r>
            <a:r>
              <a:rPr lang="sl-SI" sz="2000" dirty="0">
                <a:solidFill>
                  <a:schemeClr val="bg1"/>
                </a:solidFill>
              </a:rPr>
              <a:t>, 13. 2. 2025</a:t>
            </a:r>
          </a:p>
        </p:txBody>
      </p:sp>
      <p:sp>
        <p:nvSpPr>
          <p:cNvPr id="5" name="PoljeZBesedilom 4">
            <a:extLst>
              <a:ext uri="{FF2B5EF4-FFF2-40B4-BE49-F238E27FC236}">
                <a16:creationId xmlns:a16="http://schemas.microsoft.com/office/drawing/2014/main" id="{7A914838-4BC7-4B68-9AD9-685F2324DE3C}"/>
              </a:ext>
            </a:extLst>
          </p:cNvPr>
          <p:cNvSpPr txBox="1"/>
          <p:nvPr/>
        </p:nvSpPr>
        <p:spPr>
          <a:xfrm>
            <a:off x="725248" y="2368249"/>
            <a:ext cx="8384663" cy="1323439"/>
          </a:xfrm>
          <a:prstGeom prst="rect">
            <a:avLst/>
          </a:prstGeom>
          <a:noFill/>
        </p:spPr>
        <p:txBody>
          <a:bodyPr wrap="square" rtlCol="0">
            <a:spAutoFit/>
          </a:bodyPr>
          <a:lstStyle/>
          <a:p>
            <a:r>
              <a:rPr lang="sl-SI" sz="2000" dirty="0">
                <a:solidFill>
                  <a:schemeClr val="bg1"/>
                </a:solidFill>
              </a:rPr>
              <a:t>Alina SCHWARZ, Center za občansko znanost, Dunaj </a:t>
            </a:r>
          </a:p>
          <a:p>
            <a:r>
              <a:rPr lang="sl-SI" sz="2000" dirty="0">
                <a:solidFill>
                  <a:schemeClr val="bg1"/>
                </a:solidFill>
              </a:rPr>
              <a:t>dr. Daniel DÖRLER, Univerza za naravne vire in znanosti o življenju, Dunaj</a:t>
            </a:r>
          </a:p>
          <a:p>
            <a:r>
              <a:rPr lang="sl-SI" sz="2000" dirty="0">
                <a:solidFill>
                  <a:schemeClr val="bg1"/>
                </a:solidFill>
              </a:rPr>
              <a:t>mag. Miro PUŠNIK, Centralna tehniška knjižnica Univerze v Ljubljani</a:t>
            </a:r>
          </a:p>
          <a:p>
            <a:r>
              <a:rPr lang="sl-SI" sz="2000" dirty="0">
                <a:solidFill>
                  <a:schemeClr val="bg1"/>
                </a:solidFill>
              </a:rPr>
              <a:t>Mitja V. ISKRIĆ, Centralna tehniška knjižnica Univerze v Ljubljani</a:t>
            </a:r>
          </a:p>
        </p:txBody>
      </p:sp>
      <p:pic>
        <p:nvPicPr>
          <p:cNvPr id="8" name="Slika 7">
            <a:extLst>
              <a:ext uri="{FF2B5EF4-FFF2-40B4-BE49-F238E27FC236}">
                <a16:creationId xmlns:a16="http://schemas.microsoft.com/office/drawing/2014/main" id="{FEED4C97-7E69-4E0A-BCFA-A05F019C992D}"/>
              </a:ext>
            </a:extLst>
          </p:cNvPr>
          <p:cNvPicPr>
            <a:picLocks noChangeAspect="1"/>
          </p:cNvPicPr>
          <p:nvPr/>
        </p:nvPicPr>
        <p:blipFill>
          <a:blip r:embed="rId3"/>
          <a:stretch>
            <a:fillRect/>
          </a:stretch>
        </p:blipFill>
        <p:spPr>
          <a:xfrm>
            <a:off x="762427" y="5434827"/>
            <a:ext cx="941394" cy="331694"/>
          </a:xfrm>
          <a:prstGeom prst="rect">
            <a:avLst/>
          </a:prstGeom>
        </p:spPr>
      </p:pic>
      <p:pic>
        <p:nvPicPr>
          <p:cNvPr id="9" name="Slika 8">
            <a:extLst>
              <a:ext uri="{FF2B5EF4-FFF2-40B4-BE49-F238E27FC236}">
                <a16:creationId xmlns:a16="http://schemas.microsoft.com/office/drawing/2014/main" id="{68033068-4835-48BB-8CB5-AF7591A84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745" y="5963782"/>
            <a:ext cx="674594" cy="383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30203" y="1118990"/>
            <a:ext cx="10515600" cy="817418"/>
          </a:xfrm>
        </p:spPr>
        <p:txBody>
          <a:bodyPr>
            <a:normAutofit/>
          </a:bodyPr>
          <a:lstStyle/>
          <a:p>
            <a:pPr lvl="0"/>
            <a:r>
              <a:rPr lang="sl-SI" sz="5000" b="1" dirty="0">
                <a:solidFill>
                  <a:srgbClr val="ED7D31"/>
                </a:solidFill>
                <a:latin typeface="Calibri"/>
              </a:rPr>
              <a:t>Obzorje Evropa</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2169000"/>
            <a:ext cx="10515600" cy="484906"/>
          </a:xfrm>
          <a:prstGeom prst="rect">
            <a:avLst/>
          </a:prstGeom>
          <a:noFill/>
          <a:ln cap="flat">
            <a:noFill/>
          </a:ln>
        </p:spPr>
        <p:txBody>
          <a:bodyPr vert="horz" wrap="square" lIns="91440" tIns="45720" rIns="91440" bIns="45720" anchor="ctr" anchorCtr="0" compatLnSpc="1">
            <a:noAutofit/>
          </a:bodyPr>
          <a:lstStyle/>
          <a:p>
            <a:endParaRPr lang="sl-SI" sz="1600" dirty="0"/>
          </a:p>
        </p:txBody>
      </p:sp>
      <p:sp>
        <p:nvSpPr>
          <p:cNvPr id="7" name="PoljeZBesedilom 6">
            <a:extLst>
              <a:ext uri="{FF2B5EF4-FFF2-40B4-BE49-F238E27FC236}">
                <a16:creationId xmlns:a16="http://schemas.microsoft.com/office/drawing/2014/main" id="{91FEF9A7-B4BF-40D4-8403-110B3B140A18}"/>
              </a:ext>
            </a:extLst>
          </p:cNvPr>
          <p:cNvSpPr txBox="1"/>
          <p:nvPr/>
        </p:nvSpPr>
        <p:spPr>
          <a:xfrm>
            <a:off x="730203" y="1892816"/>
            <a:ext cx="10804197" cy="3785652"/>
          </a:xfrm>
          <a:prstGeom prst="rect">
            <a:avLst/>
          </a:prstGeom>
          <a:noFill/>
        </p:spPr>
        <p:txBody>
          <a:bodyPr wrap="square">
            <a:spAutoFit/>
          </a:bodyPr>
          <a:lstStyle/>
          <a:p>
            <a:pPr fontAlgn="base"/>
            <a:r>
              <a:rPr lang="sl-SI" sz="2000" dirty="0">
                <a:latin typeface="Open Sans" panose="020B0606030504020204" pitchFamily="34" charset="0"/>
                <a:ea typeface="Open Sans" panose="020B0606030504020204" pitchFamily="34" charset="0"/>
                <a:cs typeface="Open Sans" panose="020B0606030504020204" pitchFamily="34" charset="0"/>
              </a:rPr>
              <a:t>Zanimivi projekti, financirani v okviru programa Obzorje Evropa:</a:t>
            </a:r>
          </a:p>
          <a:p>
            <a:pPr fontAlgn="base"/>
            <a:endParaRPr lang="sl-SI" sz="2000" dirty="0">
              <a:latin typeface="Open Sans" panose="020B0606030504020204" pitchFamily="34" charset="0"/>
              <a:ea typeface="Open Sans" panose="020B0606030504020204" pitchFamily="34" charset="0"/>
              <a:cs typeface="Open Sans" panose="020B0606030504020204" pitchFamily="34" charset="0"/>
            </a:endParaRPr>
          </a:p>
          <a:p>
            <a:pPr fontAlgn="base"/>
            <a:r>
              <a:rPr lang="sl-SI" sz="2000" dirty="0">
                <a:latin typeface="Open Sans" panose="020B0606030504020204" pitchFamily="34" charset="0"/>
                <a:ea typeface="Open Sans" panose="020B0606030504020204" pitchFamily="34" charset="0"/>
                <a:cs typeface="Open Sans" panose="020B0606030504020204" pitchFamily="34" charset="0"/>
                <a:hlinkClick r:id="rId4"/>
              </a:rPr>
              <a:t>INCREASE</a:t>
            </a:r>
            <a:r>
              <a:rPr lang="sl-SI" sz="2000" dirty="0">
                <a:latin typeface="Open Sans" panose="020B0606030504020204" pitchFamily="34" charset="0"/>
                <a:ea typeface="Open Sans" panose="020B0606030504020204" pitchFamily="34" charset="0"/>
                <a:cs typeface="Open Sans" panose="020B0606030504020204" pitchFamily="34" charset="0"/>
              </a:rPr>
              <a:t> - pospeševanje znanja o ohranjanju semen z </a:t>
            </a:r>
            <a:r>
              <a:rPr lang="sl-SI" sz="2000" dirty="0" err="1">
                <a:latin typeface="Open Sans" panose="020B0606030504020204" pitchFamily="34" charset="0"/>
                <a:ea typeface="Open Sans" panose="020B0606030504020204" pitchFamily="34" charset="0"/>
                <a:cs typeface="Open Sans" panose="020B0606030504020204" pitchFamily="34" charset="0"/>
              </a:rPr>
              <a:t>opolnomočenjem</a:t>
            </a:r>
            <a:r>
              <a:rPr lang="sl-SI" sz="2000" dirty="0">
                <a:latin typeface="Open Sans" panose="020B0606030504020204" pitchFamily="34" charset="0"/>
                <a:ea typeface="Open Sans" panose="020B0606030504020204" pitchFamily="34" charset="0"/>
                <a:cs typeface="Open Sans" panose="020B0606030504020204" pitchFamily="34" charset="0"/>
              </a:rPr>
              <a:t> civilne družbe in državljanov, zlasti s podeželja.</a:t>
            </a:r>
          </a:p>
          <a:p>
            <a:pPr fontAlgn="base"/>
            <a:endParaRPr lang="sl-SI" sz="2000" dirty="0">
              <a:latin typeface="Open Sans" panose="020B0606030504020204" pitchFamily="34" charset="0"/>
              <a:ea typeface="Open Sans" panose="020B0606030504020204" pitchFamily="34" charset="0"/>
              <a:cs typeface="Open Sans" panose="020B0606030504020204" pitchFamily="34" charset="0"/>
            </a:endParaRPr>
          </a:p>
          <a:p>
            <a:pPr fontAlgn="base"/>
            <a:r>
              <a:rPr lang="sl-SI" sz="2000" dirty="0" err="1">
                <a:latin typeface="Open Sans" panose="020B0606030504020204" pitchFamily="34" charset="0"/>
                <a:ea typeface="Open Sans" panose="020B0606030504020204" pitchFamily="34" charset="0"/>
                <a:cs typeface="Open Sans" panose="020B0606030504020204" pitchFamily="34" charset="0"/>
                <a:hlinkClick r:id="rId5"/>
              </a:rPr>
              <a:t>CoAct</a:t>
            </a:r>
            <a:r>
              <a:rPr lang="sl-SI" sz="2000" dirty="0">
                <a:latin typeface="Open Sans" panose="020B0606030504020204" pitchFamily="34" charset="0"/>
                <a:ea typeface="Open Sans" panose="020B0606030504020204" pitchFamily="34" charset="0"/>
                <a:cs typeface="Open Sans" panose="020B0606030504020204" pitchFamily="34" charset="0"/>
                <a:hlinkClick r:id="rId5"/>
              </a:rPr>
              <a:t> </a:t>
            </a:r>
            <a:r>
              <a:rPr lang="sl-SI" sz="2000" dirty="0" err="1">
                <a:latin typeface="Open Sans" panose="020B0606030504020204" pitchFamily="34" charset="0"/>
                <a:ea typeface="Open Sans" panose="020B0606030504020204" pitchFamily="34" charset="0"/>
                <a:cs typeface="Open Sans" panose="020B0606030504020204" pitchFamily="34" charset="0"/>
                <a:hlinkClick r:id="rId5"/>
              </a:rPr>
              <a:t>for</a:t>
            </a:r>
            <a:r>
              <a:rPr lang="sl-SI" sz="2000" dirty="0">
                <a:latin typeface="Open Sans" panose="020B0606030504020204" pitchFamily="34" charset="0"/>
                <a:ea typeface="Open Sans" panose="020B0606030504020204" pitchFamily="34" charset="0"/>
                <a:cs typeface="Open Sans" panose="020B0606030504020204" pitchFamily="34" charset="0"/>
                <a:hlinkClick r:id="rId5"/>
              </a:rPr>
              <a:t> </a:t>
            </a:r>
            <a:r>
              <a:rPr lang="sl-SI" sz="2000" dirty="0" err="1">
                <a:latin typeface="Open Sans" panose="020B0606030504020204" pitchFamily="34" charset="0"/>
                <a:ea typeface="Open Sans" panose="020B0606030504020204" pitchFamily="34" charset="0"/>
                <a:cs typeface="Open Sans" panose="020B0606030504020204" pitchFamily="34" charset="0"/>
                <a:hlinkClick r:id="rId5"/>
              </a:rPr>
              <a:t>Mental</a:t>
            </a:r>
            <a:r>
              <a:rPr lang="sl-SI" sz="2000" dirty="0">
                <a:latin typeface="Open Sans" panose="020B0606030504020204" pitchFamily="34" charset="0"/>
                <a:ea typeface="Open Sans" panose="020B0606030504020204" pitchFamily="34" charset="0"/>
                <a:cs typeface="Open Sans" panose="020B0606030504020204" pitchFamily="34" charset="0"/>
                <a:hlinkClick r:id="rId5"/>
              </a:rPr>
              <a:t> </a:t>
            </a:r>
            <a:r>
              <a:rPr lang="sl-SI" sz="2000" dirty="0" err="1">
                <a:latin typeface="Open Sans" panose="020B0606030504020204" pitchFamily="34" charset="0"/>
                <a:ea typeface="Open Sans" panose="020B0606030504020204" pitchFamily="34" charset="0"/>
                <a:cs typeface="Open Sans" panose="020B0606030504020204" pitchFamily="34" charset="0"/>
                <a:hlinkClick r:id="rId5"/>
              </a:rPr>
              <a:t>Health</a:t>
            </a:r>
            <a:r>
              <a:rPr lang="sl-SI" sz="2000" dirty="0">
                <a:latin typeface="Open Sans" panose="020B0606030504020204" pitchFamily="34" charset="0"/>
                <a:ea typeface="Open Sans" panose="020B0606030504020204" pitchFamily="34" charset="0"/>
                <a:cs typeface="Open Sans" panose="020B0606030504020204" pitchFamily="34" charset="0"/>
              </a:rPr>
              <a:t> - uporaba digitalnih tehnologij za razvoj prilagojenega pristopa in izboljšanje kakovosti življenja za ljudi, ki se soočajo s težavami v duševnem zdravju.</a:t>
            </a:r>
          </a:p>
          <a:p>
            <a:pPr fontAlgn="base"/>
            <a:endParaRPr lang="sl-SI" sz="2000" dirty="0">
              <a:latin typeface="Open Sans" panose="020B0606030504020204" pitchFamily="34" charset="0"/>
              <a:ea typeface="Open Sans" panose="020B0606030504020204" pitchFamily="34" charset="0"/>
              <a:cs typeface="Open Sans" panose="020B0606030504020204" pitchFamily="34" charset="0"/>
            </a:endParaRPr>
          </a:p>
          <a:p>
            <a:pPr fontAlgn="base"/>
            <a:r>
              <a:rPr lang="en-US" sz="2000" dirty="0" err="1">
                <a:latin typeface="Open Sans" panose="020B0606030504020204" pitchFamily="34" charset="0"/>
                <a:ea typeface="Open Sans" panose="020B0606030504020204" pitchFamily="34" charset="0"/>
                <a:cs typeface="Open Sans" panose="020B0606030504020204" pitchFamily="34" charset="0"/>
                <a:hlinkClick r:id="rId6"/>
              </a:rPr>
              <a:t>SeaPaCS_Participatory</a:t>
            </a:r>
            <a:r>
              <a:rPr lang="en-US" sz="2000" dirty="0">
                <a:latin typeface="Open Sans" panose="020B0606030504020204" pitchFamily="34" charset="0"/>
                <a:ea typeface="Open Sans" panose="020B0606030504020204" pitchFamily="34" charset="0"/>
                <a:cs typeface="Open Sans" panose="020B0606030504020204" pitchFamily="34" charset="0"/>
                <a:hlinkClick r:id="rId6"/>
              </a:rPr>
              <a:t> Citizen Science against Marine Pollution</a:t>
            </a:r>
            <a:r>
              <a:rPr lang="sl-SI" sz="2000" dirty="0">
                <a:latin typeface="Open Sans" panose="020B0606030504020204" pitchFamily="34" charset="0"/>
                <a:ea typeface="Open Sans" panose="020B0606030504020204" pitchFamily="34" charset="0"/>
                <a:cs typeface="Open Sans" panose="020B0606030504020204" pitchFamily="34" charset="0"/>
              </a:rPr>
              <a:t> - mobilizira prostovoljce v zbiranju podatkov, pripravi in souporabi podatkov o bioloških posledicah onesnaževanja morja s plastiko in pri pripravi načrta za trajnostne prakse, ki temeljijo na intervjujev z ribiči in mornarji.</a:t>
            </a:r>
            <a:endParaRPr lang="sl-SI" sz="2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5238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30203" y="1118990"/>
            <a:ext cx="10515600" cy="817418"/>
          </a:xfrm>
        </p:spPr>
        <p:txBody>
          <a:bodyPr>
            <a:normAutofit/>
          </a:bodyPr>
          <a:lstStyle/>
          <a:p>
            <a:pPr lvl="0"/>
            <a:r>
              <a:rPr lang="sl-SI" sz="5000" b="1" dirty="0">
                <a:solidFill>
                  <a:srgbClr val="ED7D31"/>
                </a:solidFill>
                <a:latin typeface="Calibri"/>
              </a:rPr>
              <a:t>Obzorje Evropa</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2169000"/>
            <a:ext cx="10515600" cy="484906"/>
          </a:xfrm>
          <a:prstGeom prst="rect">
            <a:avLst/>
          </a:prstGeom>
          <a:noFill/>
          <a:ln cap="flat">
            <a:noFill/>
          </a:ln>
        </p:spPr>
        <p:txBody>
          <a:bodyPr vert="horz" wrap="square" lIns="91440" tIns="45720" rIns="91440" bIns="45720" anchor="ctr" anchorCtr="0" compatLnSpc="1">
            <a:noAutofit/>
          </a:bodyPr>
          <a:lstStyle/>
          <a:p>
            <a:endParaRPr lang="sl-SI" sz="1600" dirty="0"/>
          </a:p>
        </p:txBody>
      </p:sp>
      <p:sp>
        <p:nvSpPr>
          <p:cNvPr id="7" name="PoljeZBesedilom 6">
            <a:extLst>
              <a:ext uri="{FF2B5EF4-FFF2-40B4-BE49-F238E27FC236}">
                <a16:creationId xmlns:a16="http://schemas.microsoft.com/office/drawing/2014/main" id="{91FEF9A7-B4BF-40D4-8403-110B3B140A18}"/>
              </a:ext>
            </a:extLst>
          </p:cNvPr>
          <p:cNvSpPr txBox="1"/>
          <p:nvPr/>
        </p:nvSpPr>
        <p:spPr>
          <a:xfrm>
            <a:off x="730203" y="1892816"/>
            <a:ext cx="10804197" cy="4124206"/>
          </a:xfrm>
          <a:prstGeom prst="rect">
            <a:avLst/>
          </a:prstGeom>
          <a:noFill/>
        </p:spPr>
        <p:txBody>
          <a:bodyPr wrap="square">
            <a:spAutoFit/>
          </a:bodyPr>
          <a:lstStyle/>
          <a:p>
            <a:pPr fontAlgn="base"/>
            <a:r>
              <a:rPr lang="sl-SI" sz="2800" b="1" dirty="0">
                <a:latin typeface="Open Sans" panose="020B0606030504020204" pitchFamily="34" charset="0"/>
                <a:ea typeface="Open Sans" panose="020B0606030504020204" pitchFamily="34" charset="0"/>
                <a:cs typeface="Open Sans" panose="020B0606030504020204" pitchFamily="34" charset="0"/>
              </a:rPr>
              <a:t>Financiranje</a:t>
            </a:r>
            <a:endParaRPr lang="sl-SI" sz="2000" b="1" dirty="0">
              <a:latin typeface="Open Sans" panose="020B0606030504020204" pitchFamily="34" charset="0"/>
              <a:ea typeface="Open Sans" panose="020B0606030504020204" pitchFamily="34" charset="0"/>
              <a:cs typeface="Open Sans" panose="020B0606030504020204" pitchFamily="34" charset="0"/>
            </a:endParaRPr>
          </a:p>
          <a:p>
            <a:pPr fontAlgn="base"/>
            <a:endParaRPr lang="sl-SI" sz="2000" dirty="0">
              <a:latin typeface="Open Sans" panose="020B0606030504020204" pitchFamily="34" charset="0"/>
              <a:ea typeface="Open Sans" panose="020B0606030504020204" pitchFamily="34" charset="0"/>
              <a:cs typeface="Open Sans" panose="020B0606030504020204" pitchFamily="34" charset="0"/>
            </a:endParaRPr>
          </a:p>
          <a:p>
            <a:pPr fontAlgn="base"/>
            <a:r>
              <a:rPr lang="en-US" sz="2000" dirty="0">
                <a:latin typeface="Open Sans" panose="020B0606030504020204" pitchFamily="34" charset="0"/>
                <a:ea typeface="Open Sans" panose="020B0606030504020204" pitchFamily="34" charset="0"/>
                <a:cs typeface="Open Sans" panose="020B0606030504020204" pitchFamily="34" charset="0"/>
              </a:rPr>
              <a:t>Laying the groundwork towards Europe-wide citizen science campaigns</a:t>
            </a:r>
            <a:r>
              <a:rPr lang="sl-SI" sz="2000" dirty="0">
                <a:latin typeface="Open Sans" panose="020B0606030504020204" pitchFamily="34" charset="0"/>
                <a:ea typeface="Open Sans" panose="020B0606030504020204" pitchFamily="34" charset="0"/>
                <a:cs typeface="Open Sans" panose="020B0606030504020204" pitchFamily="34" charset="0"/>
              </a:rPr>
              <a:t> (2022 – 2023) skupaj 3.000.000€</a:t>
            </a:r>
            <a:br>
              <a:rPr lang="sl-SI" sz="2000" dirty="0">
                <a:latin typeface="Open Sans" panose="020B0606030504020204" pitchFamily="34" charset="0"/>
                <a:ea typeface="Open Sans" panose="020B0606030504020204" pitchFamily="34" charset="0"/>
                <a:cs typeface="Open Sans" panose="020B0606030504020204" pitchFamily="34" charset="0"/>
              </a:rPr>
            </a:br>
            <a:endParaRPr lang="sl-SI" sz="2000" dirty="0">
              <a:latin typeface="Open Sans" panose="020B0606030504020204" pitchFamily="34" charset="0"/>
              <a:ea typeface="Open Sans" panose="020B0606030504020204" pitchFamily="34" charset="0"/>
              <a:cs typeface="Open Sans" panose="020B0606030504020204" pitchFamily="34" charset="0"/>
            </a:endParaRPr>
          </a:p>
          <a:p>
            <a:pPr fontAlgn="base"/>
            <a:r>
              <a:rPr lang="sl-SI" sz="2000" dirty="0">
                <a:latin typeface="Open Sans" panose="020B0606030504020204" pitchFamily="34" charset="0"/>
                <a:ea typeface="Open Sans" panose="020B0606030504020204" pitchFamily="34" charset="0"/>
                <a:cs typeface="Open Sans" panose="020B0606030504020204" pitchFamily="34" charset="0"/>
              </a:rPr>
              <a:t>IMPETUS </a:t>
            </a:r>
            <a:r>
              <a:rPr lang="sl-SI" sz="2000" dirty="0" err="1">
                <a:latin typeface="Open Sans" panose="020B0606030504020204" pitchFamily="34" charset="0"/>
                <a:ea typeface="Open Sans" panose="020B0606030504020204" pitchFamily="34" charset="0"/>
                <a:cs typeface="Open Sans" panose="020B0606030504020204" pitchFamily="34" charset="0"/>
              </a:rPr>
              <a:t>accelerator</a:t>
            </a:r>
            <a:r>
              <a:rPr lang="sl-SI" sz="2000" dirty="0">
                <a:latin typeface="Open Sans" panose="020B0606030504020204" pitchFamily="34" charset="0"/>
                <a:ea typeface="Open Sans" panose="020B0606030504020204" pitchFamily="34" charset="0"/>
                <a:cs typeface="Open Sans" panose="020B0606030504020204" pitchFamily="34" charset="0"/>
              </a:rPr>
              <a:t> (vsako leto 2023-2025): 10.000 – 20.000€ na projekt</a:t>
            </a:r>
          </a:p>
          <a:p>
            <a:pPr fontAlgn="base"/>
            <a:endParaRPr lang="sl-SI" sz="2000" dirty="0">
              <a:latin typeface="Open Sans" panose="020B0606030504020204" pitchFamily="34" charset="0"/>
              <a:ea typeface="Open Sans" panose="020B0606030504020204" pitchFamily="34" charset="0"/>
              <a:cs typeface="Open Sans" panose="020B0606030504020204" pitchFamily="34" charset="0"/>
            </a:endParaRPr>
          </a:p>
          <a:p>
            <a:pPr fontAlgn="base"/>
            <a:r>
              <a:rPr lang="en-US" sz="2000" dirty="0">
                <a:latin typeface="Open Sans" panose="020B0606030504020204" pitchFamily="34" charset="0"/>
                <a:ea typeface="Open Sans" panose="020B0606030504020204" pitchFamily="34" charset="0"/>
                <a:cs typeface="Open Sans" panose="020B0606030504020204" pitchFamily="34" charset="0"/>
              </a:rPr>
              <a:t>European Union Prize for citizen science</a:t>
            </a:r>
            <a:r>
              <a:rPr lang="sl-SI" sz="2000" dirty="0">
                <a:latin typeface="Open Sans" panose="020B0606030504020204" pitchFamily="34" charset="0"/>
                <a:ea typeface="Open Sans" panose="020B0606030504020204" pitchFamily="34" charset="0"/>
                <a:cs typeface="Open Sans" panose="020B0606030504020204" pitchFamily="34" charset="0"/>
              </a:rPr>
              <a:t>: 60.000€ in 2x20.000€</a:t>
            </a:r>
          </a:p>
          <a:p>
            <a:pPr fontAlgn="base"/>
            <a:endParaRPr lang="sl-SI" sz="2000" dirty="0">
              <a:latin typeface="Open Sans" panose="020B0606030504020204" pitchFamily="34" charset="0"/>
              <a:ea typeface="Open Sans" panose="020B0606030504020204" pitchFamily="34" charset="0"/>
              <a:cs typeface="Open Sans" panose="020B0606030504020204" pitchFamily="34" charset="0"/>
            </a:endParaRPr>
          </a:p>
          <a:p>
            <a:pPr fontAlgn="base"/>
            <a:r>
              <a:rPr lang="sl-SI" sz="2000" dirty="0">
                <a:latin typeface="Open Sans" panose="020B0606030504020204" pitchFamily="34" charset="0"/>
                <a:ea typeface="Open Sans" panose="020B0606030504020204" pitchFamily="34" charset="0"/>
                <a:cs typeface="Open Sans" panose="020B0606030504020204" pitchFamily="34" charset="0"/>
                <a:hlinkClick r:id="rId4"/>
              </a:rPr>
              <a:t>Tekoči evropski in slovenski r</a:t>
            </a:r>
            <a:r>
              <a:rPr lang="it-IT" sz="2000" dirty="0" err="1">
                <a:latin typeface="Open Sans" panose="020B0606030504020204" pitchFamily="34" charset="0"/>
                <a:ea typeface="Open Sans" panose="020B0606030504020204" pitchFamily="34" charset="0"/>
                <a:cs typeface="Open Sans" panose="020B0606030504020204" pitchFamily="34" charset="0"/>
                <a:hlinkClick r:id="rId4"/>
              </a:rPr>
              <a:t>azpisi</a:t>
            </a:r>
            <a:r>
              <a:rPr lang="sl-SI" sz="2000" dirty="0">
                <a:latin typeface="Open Sans" panose="020B0606030504020204" pitchFamily="34" charset="0"/>
                <a:ea typeface="Open Sans" panose="020B0606030504020204" pitchFamily="34" charset="0"/>
                <a:cs typeface="Open Sans" panose="020B0606030504020204" pitchFamily="34" charset="0"/>
              </a:rPr>
              <a:t> so zbrani tudi na Mreži občanske znanosti.</a:t>
            </a:r>
            <a:endParaRPr lang="sl-SI" dirty="0"/>
          </a:p>
          <a:p>
            <a:pPr fontAlgn="base"/>
            <a:endParaRPr lang="en-US" dirty="0"/>
          </a:p>
          <a:p>
            <a:pPr fontAlgn="base"/>
            <a:endParaRPr lang="sl-SI" dirty="0">
              <a:solidFill>
                <a:srgbClr val="000000"/>
              </a:solidFill>
              <a:latin typeface="Open Sans" panose="020B0606030504020204" pitchFamily="34" charset="0"/>
            </a:endParaRPr>
          </a:p>
          <a:p>
            <a:pPr fontAlgn="base"/>
            <a:endParaRPr lang="sl-SI"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83733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1222126"/>
            <a:ext cx="10515600" cy="817418"/>
          </a:xfrm>
        </p:spPr>
        <p:txBody>
          <a:bodyPr>
            <a:normAutofit/>
          </a:bodyPr>
          <a:lstStyle/>
          <a:p>
            <a:pPr lvl="0"/>
            <a:r>
              <a:rPr lang="sl-SI" sz="5000" b="1" dirty="0">
                <a:solidFill>
                  <a:srgbClr val="ED7D31"/>
                </a:solidFill>
                <a:latin typeface="Calibri"/>
              </a:rPr>
              <a:t>ARIS</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3967709"/>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oljeZBesedilom 2">
            <a:extLst>
              <a:ext uri="{FF2B5EF4-FFF2-40B4-BE49-F238E27FC236}">
                <a16:creationId xmlns:a16="http://schemas.microsoft.com/office/drawing/2014/main" id="{D31F0D7A-A980-4481-8611-2AFE6CE17351}"/>
              </a:ext>
            </a:extLst>
          </p:cNvPr>
          <p:cNvSpPr txBox="1"/>
          <p:nvPr/>
        </p:nvSpPr>
        <p:spPr>
          <a:xfrm>
            <a:off x="838199" y="2225615"/>
            <a:ext cx="9949665" cy="4093428"/>
          </a:xfrm>
          <a:prstGeom prst="rect">
            <a:avLst/>
          </a:prstGeom>
          <a:noFill/>
        </p:spPr>
        <p:txBody>
          <a:bodyPr wrap="square" rtlCol="0">
            <a:spAutoFit/>
          </a:bodyPr>
          <a:lstStyle/>
          <a:p>
            <a:r>
              <a:rPr lang="sl-SI" sz="2000" dirty="0">
                <a:latin typeface="Open Sans" panose="020B0606030504020204" pitchFamily="34" charset="0"/>
                <a:ea typeface="Open Sans" panose="020B0606030504020204" pitchFamily="34" charset="0"/>
                <a:cs typeface="Open Sans" panose="020B0606030504020204" pitchFamily="34" charset="0"/>
              </a:rPr>
              <a:t>ARIS je objavil </a:t>
            </a:r>
            <a:r>
              <a:rPr lang="sl-SI" sz="2000" b="1" dirty="0">
                <a:latin typeface="Open Sans" panose="020B0606030504020204" pitchFamily="34" charset="0"/>
                <a:ea typeface="Open Sans" panose="020B0606030504020204" pitchFamily="34" charset="0"/>
                <a:cs typeface="Open Sans" panose="020B0606030504020204" pitchFamily="34" charset="0"/>
              </a:rPr>
              <a:t>Javni razpis za (so)financiranje izvajanja aktivnosti občanske znanosti v letu 2024 (financiranje v letih 2025 in 2026) – že zaključen</a:t>
            </a:r>
          </a:p>
          <a:p>
            <a:endParaRPr lang="sl-SI" sz="2000" b="1" dirty="0">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Maksimalno (so)financiranje posameznega projekta izvajanja občanske znanosti je 30.000 EUR. Okvirna višina sredstev javnega razpisa v obdobju 2025-2026 znaša predvidoma 560.000,00 EUR.</a:t>
            </a:r>
          </a:p>
          <a:p>
            <a:endParaRPr lang="sl-SI" sz="2000" dirty="0">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Cilj javnega razpisa je vključevanje javnosti (občanov raziskovalcev) v znanstvenoraziskovalno delo pod vodstvom raziskovalcev in spodbujanje zanimanja javnosti za znanost, inovacije in tehnologijo. S tem se bo znanost približala javnosti in (političnim) odločevalcem ter učinkoviteje prispevala k razvoju družbe, javnosti pa bo omogočeno spoznavanje in boljše razumevanje znanstvenih odkritij ter vloge znanosti in pomena inovacij za dobrobit človeštva…</a:t>
            </a:r>
          </a:p>
        </p:txBody>
      </p:sp>
    </p:spTree>
    <p:extLst>
      <p:ext uri="{BB962C8B-B14F-4D97-AF65-F5344CB8AC3E}">
        <p14:creationId xmlns:p14="http://schemas.microsoft.com/office/powerpoint/2010/main" val="303680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1222126"/>
            <a:ext cx="10515600" cy="817418"/>
          </a:xfrm>
        </p:spPr>
        <p:txBody>
          <a:bodyPr>
            <a:normAutofit/>
          </a:bodyPr>
          <a:lstStyle/>
          <a:p>
            <a:pPr lvl="0"/>
            <a:r>
              <a:rPr lang="sl-SI" sz="5000" b="1" dirty="0">
                <a:solidFill>
                  <a:srgbClr val="ED7D31"/>
                </a:solidFill>
                <a:latin typeface="Calibri"/>
              </a:rPr>
              <a:t>ARIS</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3967709"/>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oljeZBesedilom 2">
            <a:extLst>
              <a:ext uri="{FF2B5EF4-FFF2-40B4-BE49-F238E27FC236}">
                <a16:creationId xmlns:a16="http://schemas.microsoft.com/office/drawing/2014/main" id="{D31F0D7A-A980-4481-8611-2AFE6CE17351}"/>
              </a:ext>
            </a:extLst>
          </p:cNvPr>
          <p:cNvSpPr txBox="1"/>
          <p:nvPr/>
        </p:nvSpPr>
        <p:spPr>
          <a:xfrm>
            <a:off x="838200" y="2225615"/>
            <a:ext cx="9461740" cy="5016758"/>
          </a:xfrm>
          <a:prstGeom prst="rect">
            <a:avLst/>
          </a:prstGeom>
          <a:noFill/>
        </p:spPr>
        <p:txBody>
          <a:bodyPr wrap="square" rtlCol="0">
            <a:spAutoFit/>
          </a:bodyPr>
          <a:lstStyle/>
          <a:p>
            <a:r>
              <a:rPr lang="sl-SI" sz="2000" dirty="0">
                <a:latin typeface="Open Sans" panose="020B0606030504020204" pitchFamily="34" charset="0"/>
                <a:ea typeface="Open Sans" panose="020B0606030504020204" pitchFamily="34" charset="0"/>
                <a:cs typeface="Open Sans" panose="020B0606030504020204" pitchFamily="34" charset="0"/>
              </a:rPr>
              <a:t>Na javni razpis so se lahko prijavile raziskovalne organizacije, vpisane v evidenco izvajalcev znanstvenoraziskovalne dejavnosti.</a:t>
            </a:r>
          </a:p>
          <a:p>
            <a:endParaRPr lang="sl-SI" sz="2000" dirty="0">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Prijavitelji morajo izpolnjevati naslednje pogoje:</a:t>
            </a:r>
          </a:p>
          <a:p>
            <a:pPr marL="342900" indent="-342900">
              <a:buFont typeface="Arial" panose="020B0604020202020204" pitchFamily="34" charset="0"/>
              <a:buChar char="•"/>
            </a:pPr>
            <a:r>
              <a:rPr lang="sl-SI" sz="2000" dirty="0">
                <a:latin typeface="Open Sans" panose="020B0606030504020204" pitchFamily="34" charset="0"/>
                <a:ea typeface="Open Sans" panose="020B0606030504020204" pitchFamily="34" charset="0"/>
                <a:cs typeface="Open Sans" panose="020B0606030504020204" pitchFamily="34" charset="0"/>
              </a:rPr>
              <a:t>prijavitelj izvaja s strani ARIS (so)financirani temeljni ali aplikativni raziskovalni projekt (v nadaljevanju: potekajoči raziskovalni projekt),</a:t>
            </a:r>
          </a:p>
          <a:p>
            <a:pPr marL="342900" indent="-342900">
              <a:buFont typeface="Arial" panose="020B0604020202020204" pitchFamily="34" charset="0"/>
              <a:buChar char="•"/>
            </a:pPr>
            <a:r>
              <a:rPr lang="sl-SI" sz="2000" dirty="0">
                <a:latin typeface="Open Sans" panose="020B0606030504020204" pitchFamily="34" charset="0"/>
                <a:ea typeface="Open Sans" panose="020B0606030504020204" pitchFamily="34" charset="0"/>
                <a:cs typeface="Open Sans" panose="020B0606030504020204" pitchFamily="34" charset="0"/>
              </a:rPr>
              <a:t>vodja projekta izvajanja občanske znanosti je vodja potekajočega raziskovalnega projekta,</a:t>
            </a:r>
          </a:p>
          <a:p>
            <a:pPr marL="342900" indent="-342900">
              <a:buFont typeface="Arial" panose="020B0604020202020204" pitchFamily="34" charset="0"/>
              <a:buChar char="•"/>
            </a:pPr>
            <a:r>
              <a:rPr lang="sl-SI" sz="2000" dirty="0">
                <a:latin typeface="Open Sans" panose="020B0606030504020204" pitchFamily="34" charset="0"/>
                <a:ea typeface="Open Sans" panose="020B0606030504020204" pitchFamily="34" charset="0"/>
                <a:cs typeface="Open Sans" panose="020B0606030504020204" pitchFamily="34" charset="0"/>
              </a:rPr>
              <a:t>ob oddaji prijave na javni razpis mora potekajoč raziskovalni projekt trajati še najmanj 18 mesecev,</a:t>
            </a:r>
          </a:p>
          <a:p>
            <a:pPr marL="342900" indent="-342900">
              <a:buFont typeface="Arial" panose="020B0604020202020204" pitchFamily="34" charset="0"/>
              <a:buChar char="•"/>
            </a:pPr>
            <a:r>
              <a:rPr lang="sl-SI" sz="2000" dirty="0">
                <a:latin typeface="Open Sans" panose="020B0606030504020204" pitchFamily="34" charset="0"/>
                <a:ea typeface="Open Sans" panose="020B0606030504020204" pitchFamily="34" charset="0"/>
                <a:cs typeface="Open Sans" panose="020B0606030504020204" pitchFamily="34" charset="0"/>
              </a:rPr>
              <a:t>prijavitelj za izvedbo projekta izvajanja občanske znanosti ni (so)financiran iz drugih finančnih inštrumentov,</a:t>
            </a:r>
          </a:p>
          <a:p>
            <a:pPr marL="342900" indent="-342900">
              <a:buFont typeface="Arial" panose="020B0604020202020204" pitchFamily="34" charset="0"/>
              <a:buChar char="•"/>
            </a:pPr>
            <a:r>
              <a:rPr lang="sl-SI" sz="2000" dirty="0">
                <a:latin typeface="Open Sans" panose="020B0606030504020204" pitchFamily="34" charset="0"/>
                <a:ea typeface="Open Sans" panose="020B0606030504020204" pitchFamily="34" charset="0"/>
                <a:cs typeface="Open Sans" panose="020B0606030504020204" pitchFamily="34" charset="0"/>
              </a:rPr>
              <a:t>predlagani projekt izvajanja občanske znanosti je okvirno načrtovan v trajanju 12 mesecev, vendar ne manj kot 10 in ne več kot 15 mesecev.</a:t>
            </a:r>
          </a:p>
          <a:p>
            <a:endParaRPr lang="sl-SI" sz="2000" dirty="0">
              <a:latin typeface="Open Sans" panose="020B0606030504020204" pitchFamily="34" charset="0"/>
              <a:ea typeface="Open Sans" panose="020B0606030504020204" pitchFamily="34" charset="0"/>
              <a:cs typeface="Open Sans" panose="020B0606030504020204" pitchFamily="34" charset="0"/>
            </a:endParaRPr>
          </a:p>
          <a:p>
            <a:endParaRPr lang="sl-SI"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2698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65668CD8-8DE2-4813-9EC2-574C2532AD96}"/>
              </a:ext>
            </a:extLst>
          </p:cNvPr>
          <p:cNvSpPr txBox="1"/>
          <p:nvPr/>
        </p:nvSpPr>
        <p:spPr>
          <a:xfrm>
            <a:off x="395416" y="1637271"/>
            <a:ext cx="3861487" cy="923330"/>
          </a:xfrm>
          <a:prstGeom prst="rect">
            <a:avLst/>
          </a:prstGeom>
          <a:noFill/>
        </p:spPr>
        <p:txBody>
          <a:bodyPr wrap="square" rtlCol="0">
            <a:spAutoFit/>
          </a:bodyPr>
          <a:lstStyle/>
          <a:p>
            <a:r>
              <a:rPr lang="sl-SI" sz="1050" b="1" dirty="0">
                <a:solidFill>
                  <a:schemeClr val="tx2">
                    <a:lumMod val="75000"/>
                  </a:schemeClr>
                </a:solidFill>
              </a:rPr>
              <a:t>Centralna tehniška knjižnica Univerze v Ljubljani</a:t>
            </a:r>
            <a:endParaRPr lang="sl-SI" sz="1050" dirty="0">
              <a:solidFill>
                <a:schemeClr val="tx2">
                  <a:lumMod val="75000"/>
                </a:schemeClr>
              </a:solidFill>
            </a:endParaRPr>
          </a:p>
          <a:p>
            <a:r>
              <a:rPr lang="sl-SI" sz="1050" b="1" i="1" dirty="0">
                <a:solidFill>
                  <a:schemeClr val="tx2">
                    <a:lumMod val="75000"/>
                  </a:schemeClr>
                </a:solidFill>
              </a:rPr>
              <a:t>Central </a:t>
            </a:r>
            <a:r>
              <a:rPr lang="sl-SI" sz="1050" b="1" i="1" dirty="0" err="1">
                <a:solidFill>
                  <a:schemeClr val="tx2">
                    <a:lumMod val="75000"/>
                  </a:schemeClr>
                </a:solidFill>
              </a:rPr>
              <a:t>Technical</a:t>
            </a:r>
            <a:r>
              <a:rPr lang="sl-SI" sz="1050" b="1" i="1" dirty="0">
                <a:solidFill>
                  <a:schemeClr val="tx2">
                    <a:lumMod val="75000"/>
                  </a:schemeClr>
                </a:solidFill>
              </a:rPr>
              <a:t> </a:t>
            </a:r>
            <a:r>
              <a:rPr lang="sl-SI" sz="1050" b="1" i="1" dirty="0" err="1">
                <a:solidFill>
                  <a:schemeClr val="tx2">
                    <a:lumMod val="75000"/>
                  </a:schemeClr>
                </a:solidFill>
              </a:rPr>
              <a:t>Library</a:t>
            </a:r>
            <a:r>
              <a:rPr lang="sl-SI" sz="1050" b="1" i="1" dirty="0">
                <a:solidFill>
                  <a:schemeClr val="tx2">
                    <a:lumMod val="75000"/>
                  </a:schemeClr>
                </a:solidFill>
              </a:rPr>
              <a:t> at </a:t>
            </a:r>
            <a:r>
              <a:rPr lang="sl-SI" sz="1050" b="1" i="1" dirty="0" err="1">
                <a:solidFill>
                  <a:schemeClr val="tx2">
                    <a:lumMod val="75000"/>
                  </a:schemeClr>
                </a:solidFill>
              </a:rPr>
              <a:t>the</a:t>
            </a:r>
            <a:r>
              <a:rPr lang="sl-SI" sz="1050" b="1" i="1" dirty="0">
                <a:solidFill>
                  <a:schemeClr val="tx2">
                    <a:lumMod val="75000"/>
                  </a:schemeClr>
                </a:solidFill>
              </a:rPr>
              <a:t> </a:t>
            </a:r>
            <a:r>
              <a:rPr lang="sl-SI" sz="1050" b="1" i="1" dirty="0" err="1">
                <a:solidFill>
                  <a:schemeClr val="tx2">
                    <a:lumMod val="75000"/>
                  </a:schemeClr>
                </a:solidFill>
              </a:rPr>
              <a:t>University</a:t>
            </a:r>
            <a:r>
              <a:rPr lang="sl-SI" sz="1050" b="1" i="1" dirty="0">
                <a:solidFill>
                  <a:schemeClr val="tx2">
                    <a:lumMod val="75000"/>
                  </a:schemeClr>
                </a:solidFill>
              </a:rPr>
              <a:t> </a:t>
            </a:r>
            <a:r>
              <a:rPr lang="sl-SI" sz="1050" b="1" i="1" dirty="0" err="1">
                <a:solidFill>
                  <a:schemeClr val="tx2">
                    <a:lumMod val="75000"/>
                  </a:schemeClr>
                </a:solidFill>
              </a:rPr>
              <a:t>of</a:t>
            </a:r>
            <a:r>
              <a:rPr lang="sl-SI" sz="1050" b="1" i="1" dirty="0">
                <a:solidFill>
                  <a:schemeClr val="tx2">
                    <a:lumMod val="75000"/>
                  </a:schemeClr>
                </a:solidFill>
              </a:rPr>
              <a:t> Ljubljana</a:t>
            </a:r>
            <a:endParaRPr lang="sl-SI" sz="1050" dirty="0">
              <a:solidFill>
                <a:schemeClr val="tx2">
                  <a:lumMod val="75000"/>
                </a:schemeClr>
              </a:solidFill>
            </a:endParaRPr>
          </a:p>
          <a:p>
            <a:r>
              <a:rPr lang="sl-SI" sz="1050" dirty="0">
                <a:solidFill>
                  <a:schemeClr val="tx2">
                    <a:lumMod val="75000"/>
                  </a:schemeClr>
                </a:solidFill>
              </a:rPr>
              <a:t>Trg republike 3, SI-1000 Ljubljana</a:t>
            </a:r>
          </a:p>
          <a:p>
            <a:r>
              <a:rPr lang="sl-SI" sz="1050" dirty="0">
                <a:solidFill>
                  <a:schemeClr val="tx2">
                    <a:lumMod val="75000"/>
                  </a:schemeClr>
                </a:solidFill>
              </a:rPr>
              <a:t>Slovenija / </a:t>
            </a:r>
            <a:r>
              <a:rPr lang="sl-SI" sz="1050" i="1" dirty="0" err="1">
                <a:solidFill>
                  <a:schemeClr val="tx2">
                    <a:lumMod val="75000"/>
                  </a:schemeClr>
                </a:solidFill>
              </a:rPr>
              <a:t>Slovenia</a:t>
            </a:r>
            <a:endParaRPr lang="sl-SI" sz="1050" dirty="0">
              <a:solidFill>
                <a:schemeClr val="tx2">
                  <a:lumMod val="75000"/>
                </a:schemeClr>
              </a:solidFill>
            </a:endParaRPr>
          </a:p>
          <a:p>
            <a:endParaRPr lang="sl-SI" sz="1200" dirty="0"/>
          </a:p>
        </p:txBody>
      </p:sp>
      <p:pic>
        <p:nvPicPr>
          <p:cNvPr id="9" name="Slika 8">
            <a:extLst>
              <a:ext uri="{FF2B5EF4-FFF2-40B4-BE49-F238E27FC236}">
                <a16:creationId xmlns:a16="http://schemas.microsoft.com/office/drawing/2014/main" id="{6CEE1A64-F3F7-40C5-A68D-FACA85877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37535"/>
            <a:ext cx="10009549" cy="1116065"/>
          </a:xfrm>
          <a:prstGeom prst="rect">
            <a:avLst/>
          </a:prstGeom>
        </p:spPr>
      </p:pic>
      <p:pic>
        <p:nvPicPr>
          <p:cNvPr id="11" name="Slika 10" descr="Slika, ki vsebuje besede risanje&#10;&#10;Opis je samodejno ustvarjen">
            <a:extLst>
              <a:ext uri="{FF2B5EF4-FFF2-40B4-BE49-F238E27FC236}">
                <a16:creationId xmlns:a16="http://schemas.microsoft.com/office/drawing/2014/main" id="{06864DC4-23FD-46A2-AD61-F5FBC9462B0F}"/>
              </a:ext>
            </a:extLst>
          </p:cNvPr>
          <p:cNvPicPr>
            <a:picLocks noChangeAspect="1"/>
          </p:cNvPicPr>
          <p:nvPr/>
        </p:nvPicPr>
        <p:blipFill rotWithShape="1">
          <a:blip r:embed="rId3">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13" name="Slika 12" descr="Slika, ki vsebuje besede besedilo, pisava, logotip, grafika&#10;&#10;Opis je samodejno ustvarjen">
            <a:extLst>
              <a:ext uri="{FF2B5EF4-FFF2-40B4-BE49-F238E27FC236}">
                <a16:creationId xmlns:a16="http://schemas.microsoft.com/office/drawing/2014/main" id="{ECC3BBAC-891A-4B83-95E1-D7A0D63C4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2" name="Pravokotnik 1">
            <a:extLst>
              <a:ext uri="{FF2B5EF4-FFF2-40B4-BE49-F238E27FC236}">
                <a16:creationId xmlns:a16="http://schemas.microsoft.com/office/drawing/2014/main" id="{73709836-AF44-48B9-B898-6AC8425A1350}"/>
              </a:ext>
            </a:extLst>
          </p:cNvPr>
          <p:cNvSpPr/>
          <p:nvPr/>
        </p:nvSpPr>
        <p:spPr>
          <a:xfrm>
            <a:off x="334310" y="3044279"/>
            <a:ext cx="4898777" cy="769441"/>
          </a:xfrm>
          <a:prstGeom prst="rect">
            <a:avLst/>
          </a:prstGeom>
        </p:spPr>
        <p:txBody>
          <a:bodyPr wrap="none">
            <a:spAutoFit/>
          </a:bodyPr>
          <a:lstStyle/>
          <a:p>
            <a:r>
              <a:rPr lang="pl-PL" sz="4400" b="1" dirty="0">
                <a:solidFill>
                  <a:srgbClr val="ED7D31"/>
                </a:solidFill>
              </a:rPr>
              <a:t>Hvala za pozornost! </a:t>
            </a:r>
            <a:endParaRPr lang="sl-SI" sz="4400" dirty="0"/>
          </a:p>
        </p:txBody>
      </p:sp>
      <p:pic>
        <p:nvPicPr>
          <p:cNvPr id="3" name="Slika 2">
            <a:extLst>
              <a:ext uri="{FF2B5EF4-FFF2-40B4-BE49-F238E27FC236}">
                <a16:creationId xmlns:a16="http://schemas.microsoft.com/office/drawing/2014/main" id="{B63C2950-B487-4BCF-8856-3BC734D5D27B}"/>
              </a:ext>
            </a:extLst>
          </p:cNvPr>
          <p:cNvPicPr>
            <a:picLocks noChangeAspect="1"/>
          </p:cNvPicPr>
          <p:nvPr/>
        </p:nvPicPr>
        <p:blipFill>
          <a:blip r:embed="rId5"/>
          <a:stretch>
            <a:fillRect/>
          </a:stretch>
        </p:blipFill>
        <p:spPr>
          <a:xfrm>
            <a:off x="10320445" y="5184456"/>
            <a:ext cx="750000" cy="750000"/>
          </a:xfrm>
          <a:prstGeom prst="rect">
            <a:avLst/>
          </a:prstGeom>
        </p:spPr>
      </p:pic>
      <p:pic>
        <p:nvPicPr>
          <p:cNvPr id="5" name="Slika 4">
            <a:extLst>
              <a:ext uri="{FF2B5EF4-FFF2-40B4-BE49-F238E27FC236}">
                <a16:creationId xmlns:a16="http://schemas.microsoft.com/office/drawing/2014/main" id="{4616665F-49FC-4625-A5D2-0D3D8985E7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732" y="5184456"/>
            <a:ext cx="664355" cy="664355"/>
          </a:xfrm>
          <a:prstGeom prst="rect">
            <a:avLst/>
          </a:prstGeom>
        </p:spPr>
      </p:pic>
    </p:spTree>
    <p:extLst>
      <p:ext uri="{BB962C8B-B14F-4D97-AF65-F5344CB8AC3E}">
        <p14:creationId xmlns:p14="http://schemas.microsoft.com/office/powerpoint/2010/main" val="290340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704422"/>
            <a:ext cx="10515600" cy="817418"/>
          </a:xfrm>
        </p:spPr>
        <p:txBody>
          <a:bodyPr>
            <a:normAutofit/>
          </a:bodyPr>
          <a:lstStyle/>
          <a:p>
            <a:pPr lvl="0"/>
            <a:r>
              <a:rPr lang="sl-SI" sz="5000" b="1" dirty="0">
                <a:solidFill>
                  <a:srgbClr val="ED7D31"/>
                </a:solidFill>
                <a:latin typeface="Calibri"/>
              </a:rPr>
              <a:t>Vsebina predstavitve</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3711677"/>
            <a:ext cx="10515600" cy="484906"/>
          </a:xfrm>
          <a:prstGeom prst="rect">
            <a:avLst/>
          </a:prstGeom>
          <a:noFill/>
          <a:ln cap="flat">
            <a:noFill/>
          </a:ln>
        </p:spPr>
        <p:txBody>
          <a:bodyPr vert="horz" wrap="square" lIns="91440" tIns="45720" rIns="91440" bIns="45720" anchor="ctr" anchorCtr="0" compatLnSpc="1">
            <a:noAutofit/>
          </a:bodyPr>
          <a:lstStyle/>
          <a:p>
            <a:pPr marL="457200" indent="-457200">
              <a:buFont typeface="+mj-lt"/>
              <a:buAutoNum type="arabicPeriod"/>
            </a:pPr>
            <a:r>
              <a:rPr lang="sl-SI" sz="2800" dirty="0">
                <a:latin typeface="Open Sans" panose="020B0606030504020204" pitchFamily="34" charset="0"/>
                <a:ea typeface="Open Sans" panose="020B0606030504020204" pitchFamily="34" charset="0"/>
                <a:cs typeface="Open Sans" panose="020B0606030504020204" pitchFamily="34" charset="0"/>
              </a:rPr>
              <a:t>Temeljna načela občanske znanosti</a:t>
            </a:r>
          </a:p>
          <a:p>
            <a:pPr marL="457200" indent="-457200">
              <a:buFont typeface="+mj-lt"/>
              <a:buAutoNum type="arabicPeriod"/>
            </a:pPr>
            <a:endParaRPr lang="sl-SI" sz="6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sl-SI" sz="2800" dirty="0">
                <a:latin typeface="Open Sans" panose="020B0606030504020204" pitchFamily="34" charset="0"/>
                <a:ea typeface="Open Sans" panose="020B0606030504020204" pitchFamily="34" charset="0"/>
                <a:cs typeface="Open Sans" panose="020B0606030504020204" pitchFamily="34" charset="0"/>
              </a:rPr>
              <a:t>Politike in financiranje projektov občanske znanosti v ERA</a:t>
            </a:r>
          </a:p>
          <a:p>
            <a:pPr marL="457200" indent="-457200">
              <a:buFont typeface="+mj-lt"/>
              <a:buAutoNum type="arabicPeriod"/>
            </a:pPr>
            <a:r>
              <a:rPr lang="sl-SI" sz="2800" dirty="0">
                <a:latin typeface="Open Sans" panose="020B0606030504020204" pitchFamily="34" charset="0"/>
                <a:ea typeface="Open Sans" panose="020B0606030504020204" pitchFamily="34" charset="0"/>
                <a:cs typeface="Open Sans" panose="020B0606030504020204" pitchFamily="34" charset="0"/>
              </a:rPr>
              <a:t>Javni razpis za (so)financiranje izvajanja aktivnosti občanske znanosti ARIS (2024)</a:t>
            </a:r>
          </a:p>
          <a:p>
            <a:pPr marL="457200" indent="-457200">
              <a:buFont typeface="+mj-lt"/>
              <a:buAutoNum type="arabicPeriod"/>
            </a:pPr>
            <a:r>
              <a:rPr lang="sl-SI" sz="2800" dirty="0">
                <a:latin typeface="Open Sans" panose="020B0606030504020204" pitchFamily="34" charset="0"/>
                <a:ea typeface="Open Sans" panose="020B0606030504020204" pitchFamily="34" charset="0"/>
                <a:cs typeface="Open Sans" panose="020B0606030504020204" pitchFamily="34" charset="0"/>
              </a:rPr>
              <a:t>Financiranje občanskih raziskav v Avstriji (projekti </a:t>
            </a:r>
            <a:r>
              <a:rPr lang="sl-SI" sz="2800" dirty="0" err="1">
                <a:latin typeface="Open Sans" panose="020B0606030504020204" pitchFamily="34" charset="0"/>
                <a:ea typeface="Open Sans" panose="020B0606030504020204" pitchFamily="34" charset="0"/>
                <a:cs typeface="Open Sans" panose="020B0606030504020204" pitchFamily="34" charset="0"/>
              </a:rPr>
              <a:t>Sparkling</a:t>
            </a:r>
            <a:r>
              <a:rPr lang="sl-SI" sz="2800" dirty="0">
                <a:latin typeface="Open Sans" panose="020B0606030504020204" pitchFamily="34" charset="0"/>
                <a:ea typeface="Open Sans" panose="020B0606030504020204" pitchFamily="34" charset="0"/>
                <a:cs typeface="Open Sans" panose="020B0606030504020204" pitchFamily="34" charset="0"/>
              </a:rPr>
              <a:t> in </a:t>
            </a:r>
            <a:r>
              <a:rPr lang="sl-SI" sz="2800" dirty="0" err="1">
                <a:latin typeface="Open Sans" panose="020B0606030504020204" pitchFamily="34" charset="0"/>
                <a:ea typeface="Open Sans" panose="020B0606030504020204" pitchFamily="34" charset="0"/>
                <a:cs typeface="Open Sans" panose="020B0606030504020204" pitchFamily="34" charset="0"/>
              </a:rPr>
              <a:t>Sparkling</a:t>
            </a:r>
            <a:r>
              <a:rPr lang="sl-SI" sz="2800" dirty="0">
                <a:latin typeface="Open Sans" panose="020B0606030504020204" pitchFamily="34" charset="0"/>
                <a:ea typeface="Open Sans" panose="020B0606030504020204" pitchFamily="34" charset="0"/>
                <a:cs typeface="Open Sans" panose="020B0606030504020204" pitchFamily="34" charset="0"/>
              </a:rPr>
              <a:t> 2.0)</a:t>
            </a:r>
          </a:p>
        </p:txBody>
      </p:sp>
    </p:spTree>
    <p:extLst>
      <p:ext uri="{BB962C8B-B14F-4D97-AF65-F5344CB8AC3E}">
        <p14:creationId xmlns:p14="http://schemas.microsoft.com/office/powerpoint/2010/main" val="1428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2481582"/>
            <a:ext cx="10515600" cy="817418"/>
          </a:xfrm>
        </p:spPr>
        <p:txBody>
          <a:bodyPr>
            <a:normAutofit/>
          </a:bodyPr>
          <a:lstStyle/>
          <a:p>
            <a:pPr lvl="0"/>
            <a:r>
              <a:rPr lang="sl-SI" sz="5000" b="1" dirty="0">
                <a:solidFill>
                  <a:srgbClr val="ED7D31"/>
                </a:solidFill>
                <a:latin typeface="Calibri"/>
              </a:rPr>
              <a:t>Temeljna načela občanske znanosti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3967709"/>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p:txBody>
      </p:sp>
    </p:spTree>
    <p:extLst>
      <p:ext uri="{BB962C8B-B14F-4D97-AF65-F5344CB8AC3E}">
        <p14:creationId xmlns:p14="http://schemas.microsoft.com/office/powerpoint/2010/main" val="276818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1105812"/>
            <a:ext cx="10515600" cy="817418"/>
          </a:xfrm>
        </p:spPr>
        <p:txBody>
          <a:bodyPr>
            <a:normAutofit/>
          </a:bodyPr>
          <a:lstStyle/>
          <a:p>
            <a:pPr lvl="0"/>
            <a:r>
              <a:rPr lang="sl-SI" sz="5000" b="1" dirty="0">
                <a:solidFill>
                  <a:srgbClr val="ED7D31"/>
                </a:solidFill>
                <a:latin typeface="Calibri"/>
              </a:rPr>
              <a:t>Občanska znanost</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930494"/>
            <a:ext cx="10515600" cy="484906"/>
          </a:xfrm>
          <a:prstGeom prst="rect">
            <a:avLst/>
          </a:prstGeom>
          <a:noFill/>
          <a:ln cap="flat">
            <a:noFill/>
          </a:ln>
        </p:spPr>
        <p:txBody>
          <a:bodyPr vert="horz" wrap="square" lIns="91440" tIns="45720" rIns="91440" bIns="45720" anchor="ctr" anchorCtr="0" compatLnSpc="1">
            <a:noAutofit/>
          </a:bodyPr>
          <a:lstStyle/>
          <a:p>
            <a:r>
              <a:rPr lang="sl-SI" sz="2000" dirty="0">
                <a:latin typeface="Open Sans" panose="020B0606030504020204" pitchFamily="34" charset="0"/>
                <a:ea typeface="Open Sans" panose="020B0606030504020204" pitchFamily="34" charset="0"/>
                <a:cs typeface="Open Sans" panose="020B0606030504020204" pitchFamily="34" charset="0"/>
              </a:rPr>
              <a:t>Občanska znanost (ang. </a:t>
            </a:r>
            <a:r>
              <a:rPr lang="sl-SI" sz="2000" dirty="0" err="1">
                <a:latin typeface="Open Sans" panose="020B0606030504020204" pitchFamily="34" charset="0"/>
                <a:ea typeface="Open Sans" panose="020B0606030504020204" pitchFamily="34" charset="0"/>
                <a:cs typeface="Open Sans" panose="020B0606030504020204" pitchFamily="34" charset="0"/>
              </a:rPr>
              <a:t>Citizen</a:t>
            </a:r>
            <a:r>
              <a:rPr lang="sl-SI" sz="2000" dirty="0">
                <a:latin typeface="Open Sans" panose="020B0606030504020204" pitchFamily="34" charset="0"/>
                <a:ea typeface="Open Sans" panose="020B0606030504020204" pitchFamily="34" charset="0"/>
                <a:cs typeface="Open Sans" panose="020B0606030504020204" pitchFamily="34" charset="0"/>
              </a:rPr>
              <a:t> Science) predstavlja koncept znanstvenoraziskovalnega dela, pri katerem so na različne načine, z različnih vidikov in v različnih oblikah v raziskave vključeni neprofesionalni raziskovalci.</a:t>
            </a:r>
          </a:p>
          <a:p>
            <a:endParaRPr lang="sl-SI" sz="2000" dirty="0">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Občanski raziskovalci lahko delujejo v vseh fazah raziskave. </a:t>
            </a:r>
          </a:p>
          <a:p>
            <a:endParaRPr lang="sl-SI" sz="2000" dirty="0">
              <a:latin typeface="Open Sans" panose="020B0606030504020204" pitchFamily="34" charset="0"/>
              <a:ea typeface="Open Sans" panose="020B0606030504020204" pitchFamily="34" charset="0"/>
              <a:cs typeface="Open Sans" panose="020B0606030504020204" pitchFamily="34" charset="0"/>
            </a:endParaRPr>
          </a:p>
          <a:p>
            <a:r>
              <a:rPr lang="sl-SI"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 projekte občanske znanosti lahko štejemo kot raziskovalne projekte, moramo pri izvajanju le-teh spoštovati temeljna načela znanstvenoraziskovalnega dela.</a:t>
            </a:r>
          </a:p>
          <a:p>
            <a:endParaRPr lang="sl-SI" sz="2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Občanska znanost, državljanska znanost, ljubiteljska znanost… </a:t>
            </a:r>
          </a:p>
          <a:p>
            <a:r>
              <a:rPr lang="sl-SI"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Mlinar, Zdravko (2021). </a:t>
            </a:r>
            <a:r>
              <a:rPr lang="sl-SI" sz="2000" b="0" i="0" u="none" strike="noStrike" dirty="0">
                <a:solidFill>
                  <a:srgbClr val="769601"/>
                </a:solidFill>
                <a:effectLst/>
                <a:latin typeface="Open Sans" panose="020B0606030504020204" pitchFamily="34" charset="0"/>
                <a:ea typeface="Open Sans" panose="020B0606030504020204" pitchFamily="34" charset="0"/>
                <a:cs typeface="Open Sans" panose="020B0606030504020204" pitchFamily="34" charset="0"/>
                <a:hlinkClick r:id="rId4"/>
              </a:rPr>
              <a:t>Kaj nam prinašata koncept in gibanje občanska znanost/</a:t>
            </a:r>
            <a:r>
              <a:rPr lang="sl-SI" sz="2000" b="0" i="0" u="none" strike="noStrike" dirty="0" err="1">
                <a:solidFill>
                  <a:srgbClr val="769601"/>
                </a:solidFill>
                <a:effectLst/>
                <a:latin typeface="Open Sans" panose="020B0606030504020204" pitchFamily="34" charset="0"/>
                <a:ea typeface="Open Sans" panose="020B0606030504020204" pitchFamily="34" charset="0"/>
                <a:cs typeface="Open Sans" panose="020B0606030504020204" pitchFamily="34" charset="0"/>
                <a:hlinkClick r:id="rId4"/>
              </a:rPr>
              <a:t>Citizen</a:t>
            </a:r>
            <a:r>
              <a:rPr lang="sl-SI" sz="2000" b="0" i="0" u="none" strike="noStrike" dirty="0">
                <a:solidFill>
                  <a:srgbClr val="769601"/>
                </a:solidFill>
                <a:effectLst/>
                <a:latin typeface="Open Sans" panose="020B0606030504020204" pitchFamily="34" charset="0"/>
                <a:ea typeface="Open Sans" panose="020B0606030504020204" pitchFamily="34" charset="0"/>
                <a:cs typeface="Open Sans" panose="020B0606030504020204" pitchFamily="34" charset="0"/>
                <a:hlinkClick r:id="rId4"/>
              </a:rPr>
              <a:t> Science?: uveljavljanje raziskovanja kot sestavine vsakdanjega življenja</a:t>
            </a:r>
            <a:r>
              <a:rPr lang="sl-SI"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Časopis za kritiko znanosti, 2021, letnik 49, št. 282, str. 23-63.</a:t>
            </a:r>
            <a:endParaRPr lang="sl-SI"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sl-SI" sz="1400" dirty="0"/>
          </a:p>
        </p:txBody>
      </p:sp>
    </p:spTree>
    <p:extLst>
      <p:ext uri="{BB962C8B-B14F-4D97-AF65-F5344CB8AC3E}">
        <p14:creationId xmlns:p14="http://schemas.microsoft.com/office/powerpoint/2010/main" val="114901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30203" y="1118990"/>
            <a:ext cx="10515600" cy="817418"/>
          </a:xfrm>
        </p:spPr>
        <p:txBody>
          <a:bodyPr>
            <a:normAutofit/>
          </a:bodyPr>
          <a:lstStyle/>
          <a:p>
            <a:pPr lvl="0"/>
            <a:r>
              <a:rPr lang="sl-SI" sz="5000" b="1" dirty="0">
                <a:solidFill>
                  <a:srgbClr val="ED7D31"/>
                </a:solidFill>
                <a:latin typeface="Calibri"/>
              </a:rPr>
              <a:t>10 načel občanske znanosti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2169000"/>
            <a:ext cx="10515600" cy="484906"/>
          </a:xfrm>
          <a:prstGeom prst="rect">
            <a:avLst/>
          </a:prstGeom>
          <a:noFill/>
          <a:ln cap="flat">
            <a:noFill/>
          </a:ln>
        </p:spPr>
        <p:txBody>
          <a:bodyPr vert="horz" wrap="square" lIns="91440" tIns="45720" rIns="91440" bIns="45720" anchor="ctr" anchorCtr="0" compatLnSpc="1">
            <a:noAutofit/>
          </a:bodyPr>
          <a:lstStyle/>
          <a:p>
            <a:endParaRPr lang="sl-SI" sz="1600" dirty="0"/>
          </a:p>
        </p:txBody>
      </p:sp>
      <p:sp>
        <p:nvSpPr>
          <p:cNvPr id="7" name="PoljeZBesedilom 6">
            <a:extLst>
              <a:ext uri="{FF2B5EF4-FFF2-40B4-BE49-F238E27FC236}">
                <a16:creationId xmlns:a16="http://schemas.microsoft.com/office/drawing/2014/main" id="{91FEF9A7-B4BF-40D4-8403-110B3B140A18}"/>
              </a:ext>
            </a:extLst>
          </p:cNvPr>
          <p:cNvSpPr txBox="1"/>
          <p:nvPr/>
        </p:nvSpPr>
        <p:spPr>
          <a:xfrm>
            <a:off x="693901" y="2169000"/>
            <a:ext cx="10804197" cy="2308324"/>
          </a:xfrm>
          <a:prstGeom prst="rect">
            <a:avLst/>
          </a:prstGeom>
          <a:noFill/>
        </p:spPr>
        <p:txBody>
          <a:bodyPr wrap="square">
            <a:spAutoFit/>
          </a:bodyPr>
          <a:lstStyle/>
          <a:p>
            <a:pPr algn="l" fontAlgn="base"/>
            <a:r>
              <a:rPr lang="sl-SI" sz="2400" b="0" i="0" dirty="0" err="1">
                <a:solidFill>
                  <a:srgbClr val="000000"/>
                </a:solidFill>
                <a:effectLst/>
                <a:latin typeface="Open Sans" panose="020B0606030504020204" pitchFamily="34" charset="0"/>
              </a:rPr>
              <a:t>European</a:t>
            </a:r>
            <a:r>
              <a:rPr lang="sl-SI" sz="2400" b="0" i="0" dirty="0">
                <a:solidFill>
                  <a:srgbClr val="000000"/>
                </a:solidFill>
                <a:effectLst/>
                <a:latin typeface="Open Sans" panose="020B0606030504020204" pitchFamily="34" charset="0"/>
              </a:rPr>
              <a:t> Science </a:t>
            </a:r>
            <a:r>
              <a:rPr lang="sl-SI" sz="2400" b="0" i="0" dirty="0" err="1">
                <a:solidFill>
                  <a:srgbClr val="000000"/>
                </a:solidFill>
                <a:effectLst/>
                <a:latin typeface="Open Sans" panose="020B0606030504020204" pitchFamily="34" charset="0"/>
              </a:rPr>
              <a:t>Association</a:t>
            </a:r>
            <a:r>
              <a:rPr lang="sl-SI" sz="2400" b="0" i="0" dirty="0">
                <a:solidFill>
                  <a:srgbClr val="000000"/>
                </a:solidFill>
                <a:effectLst/>
                <a:latin typeface="Open Sans" panose="020B0606030504020204" pitchFamily="34" charset="0"/>
              </a:rPr>
              <a:t> (ECSA) je leta 2015 sprejela 10 načel skupnostne znanosti. Ta načela je podprla tudi organizacija Science </a:t>
            </a:r>
            <a:r>
              <a:rPr lang="sl-SI" sz="2400" b="0" i="0" dirty="0" err="1">
                <a:solidFill>
                  <a:srgbClr val="000000"/>
                </a:solidFill>
                <a:effectLst/>
                <a:latin typeface="Open Sans" panose="020B0606030504020204" pitchFamily="34" charset="0"/>
              </a:rPr>
              <a:t>Europe</a:t>
            </a:r>
            <a:r>
              <a:rPr lang="sl-SI" sz="2400" b="0" i="0" dirty="0">
                <a:solidFill>
                  <a:srgbClr val="000000"/>
                </a:solidFill>
                <a:effectLst/>
                <a:latin typeface="Open Sans" panose="020B0606030504020204" pitchFamily="34" charset="0"/>
              </a:rPr>
              <a:t>, ki je s tem potrdila kredibilnost načel ter tudi občanske znanosti kot legitimnega procesa znanstvenoraziskovalne dejavnosti.</a:t>
            </a:r>
          </a:p>
          <a:p>
            <a:pPr algn="l" fontAlgn="base"/>
            <a:endParaRPr lang="sl-SI" sz="2400" b="0" i="0" dirty="0">
              <a:solidFill>
                <a:srgbClr val="000000"/>
              </a:solidFill>
              <a:effectLst/>
              <a:latin typeface="Open Sans" panose="020B0606030504020204" pitchFamily="34" charset="0"/>
            </a:endParaRPr>
          </a:p>
          <a:p>
            <a:pPr algn="l" fontAlgn="base"/>
            <a:r>
              <a:rPr lang="sl-SI" sz="2400" b="0" i="0" u="none" strike="noStrike" dirty="0">
                <a:solidFill>
                  <a:srgbClr val="769601"/>
                </a:solidFill>
                <a:effectLst/>
                <a:latin typeface="Open Sans" panose="020B0606030504020204" pitchFamily="34" charset="0"/>
                <a:hlinkClick r:id="rId4"/>
              </a:rPr>
              <a:t>Povzetek načel</a:t>
            </a:r>
            <a:endParaRPr lang="sl-SI" sz="24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141415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30203" y="1118990"/>
            <a:ext cx="10515600" cy="817418"/>
          </a:xfrm>
        </p:spPr>
        <p:txBody>
          <a:bodyPr>
            <a:normAutofit/>
          </a:bodyPr>
          <a:lstStyle/>
          <a:p>
            <a:pPr lvl="0"/>
            <a:r>
              <a:rPr lang="sl-SI" sz="5000" b="1" dirty="0">
                <a:solidFill>
                  <a:srgbClr val="ED7D31"/>
                </a:solidFill>
                <a:latin typeface="Calibri"/>
              </a:rPr>
              <a:t>Mreža občanske znanosti v Sloveniji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2169000"/>
            <a:ext cx="10515600" cy="484906"/>
          </a:xfrm>
          <a:prstGeom prst="rect">
            <a:avLst/>
          </a:prstGeom>
          <a:noFill/>
          <a:ln cap="flat">
            <a:noFill/>
          </a:ln>
        </p:spPr>
        <p:txBody>
          <a:bodyPr vert="horz" wrap="square" lIns="91440" tIns="45720" rIns="91440" bIns="45720" anchor="ctr" anchorCtr="0" compatLnSpc="1">
            <a:noAutofit/>
          </a:bodyPr>
          <a:lstStyle/>
          <a:p>
            <a:endParaRPr lang="sl-SI" sz="1600" dirty="0"/>
          </a:p>
        </p:txBody>
      </p:sp>
      <p:pic>
        <p:nvPicPr>
          <p:cNvPr id="6" name="Slika 5">
            <a:extLst>
              <a:ext uri="{FF2B5EF4-FFF2-40B4-BE49-F238E27FC236}">
                <a16:creationId xmlns:a16="http://schemas.microsoft.com/office/drawing/2014/main" id="{AB3C5170-8B4B-472C-880A-AB541997E43D}"/>
              </a:ext>
            </a:extLst>
          </p:cNvPr>
          <p:cNvPicPr>
            <a:picLocks noChangeAspect="1"/>
          </p:cNvPicPr>
          <p:nvPr/>
        </p:nvPicPr>
        <p:blipFill>
          <a:blip r:embed="rId4"/>
          <a:stretch>
            <a:fillRect/>
          </a:stretch>
        </p:blipFill>
        <p:spPr>
          <a:xfrm>
            <a:off x="2619703" y="1936408"/>
            <a:ext cx="6736600" cy="4613230"/>
          </a:xfrm>
          <a:prstGeom prst="rect">
            <a:avLst/>
          </a:prstGeom>
        </p:spPr>
      </p:pic>
      <p:sp>
        <p:nvSpPr>
          <p:cNvPr id="3" name="PoljeZBesedilom 2">
            <a:extLst>
              <a:ext uri="{FF2B5EF4-FFF2-40B4-BE49-F238E27FC236}">
                <a16:creationId xmlns:a16="http://schemas.microsoft.com/office/drawing/2014/main" id="{E0D8B620-DF4F-4BE2-8F49-7509346490CA}"/>
              </a:ext>
            </a:extLst>
          </p:cNvPr>
          <p:cNvSpPr txBox="1"/>
          <p:nvPr/>
        </p:nvSpPr>
        <p:spPr>
          <a:xfrm>
            <a:off x="0" y="2517166"/>
            <a:ext cx="2619703" cy="369332"/>
          </a:xfrm>
          <a:prstGeom prst="rect">
            <a:avLst/>
          </a:prstGeom>
          <a:noFill/>
        </p:spPr>
        <p:txBody>
          <a:bodyPr wrap="square" rtlCol="0">
            <a:spAutoFit/>
          </a:bodyPr>
          <a:lstStyle/>
          <a:p>
            <a:r>
              <a:rPr lang="sl-SI" dirty="0">
                <a:latin typeface="Open Sans" panose="020B0606030504020204" pitchFamily="34" charset="0"/>
                <a:ea typeface="Open Sans" panose="020B0606030504020204" pitchFamily="34" charset="0"/>
                <a:cs typeface="Open Sans" panose="020B0606030504020204" pitchFamily="34" charset="0"/>
                <a:hlinkClick r:id="rId5"/>
              </a:rPr>
              <a:t>http://citizenscience.si</a:t>
            </a:r>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1413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2481582"/>
            <a:ext cx="10515600" cy="817418"/>
          </a:xfrm>
        </p:spPr>
        <p:txBody>
          <a:bodyPr>
            <a:normAutofit fontScale="90000"/>
          </a:bodyPr>
          <a:lstStyle/>
          <a:p>
            <a:pPr lvl="0"/>
            <a:r>
              <a:rPr lang="sl-SI" sz="5000" b="1" dirty="0">
                <a:solidFill>
                  <a:srgbClr val="ED7D31"/>
                </a:solidFill>
                <a:latin typeface="Calibri"/>
              </a:rPr>
              <a:t>Politike in financiranje projektov občanske znanosti v ERA</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3967709"/>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p:txBody>
      </p:sp>
    </p:spTree>
    <p:extLst>
      <p:ext uri="{BB962C8B-B14F-4D97-AF65-F5344CB8AC3E}">
        <p14:creationId xmlns:p14="http://schemas.microsoft.com/office/powerpoint/2010/main" val="169092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30203" y="1118990"/>
            <a:ext cx="10515600" cy="817418"/>
          </a:xfrm>
        </p:spPr>
        <p:txBody>
          <a:bodyPr>
            <a:normAutofit fontScale="90000"/>
          </a:bodyPr>
          <a:lstStyle/>
          <a:p>
            <a:pPr lvl="0"/>
            <a:r>
              <a:rPr lang="sl-SI" sz="5000" b="1" dirty="0">
                <a:solidFill>
                  <a:srgbClr val="ED7D31"/>
                </a:solidFill>
                <a:latin typeface="Calibri"/>
              </a:rPr>
              <a:t>Občanska znanost kot javna politika v ERA</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2169000"/>
            <a:ext cx="10515600" cy="484906"/>
          </a:xfrm>
          <a:prstGeom prst="rect">
            <a:avLst/>
          </a:prstGeom>
          <a:noFill/>
          <a:ln cap="flat">
            <a:noFill/>
          </a:ln>
        </p:spPr>
        <p:txBody>
          <a:bodyPr vert="horz" wrap="square" lIns="91440" tIns="45720" rIns="91440" bIns="45720" anchor="ctr" anchorCtr="0" compatLnSpc="1">
            <a:noAutofit/>
          </a:bodyPr>
          <a:lstStyle/>
          <a:p>
            <a:endParaRPr lang="sl-SI" sz="1600" dirty="0"/>
          </a:p>
        </p:txBody>
      </p:sp>
      <p:sp>
        <p:nvSpPr>
          <p:cNvPr id="7" name="PoljeZBesedilom 6">
            <a:extLst>
              <a:ext uri="{FF2B5EF4-FFF2-40B4-BE49-F238E27FC236}">
                <a16:creationId xmlns:a16="http://schemas.microsoft.com/office/drawing/2014/main" id="{91FEF9A7-B4BF-40D4-8403-110B3B140A18}"/>
              </a:ext>
            </a:extLst>
          </p:cNvPr>
          <p:cNvSpPr txBox="1"/>
          <p:nvPr/>
        </p:nvSpPr>
        <p:spPr>
          <a:xfrm>
            <a:off x="730203" y="1952608"/>
            <a:ext cx="10804197" cy="4832092"/>
          </a:xfrm>
          <a:prstGeom prst="rect">
            <a:avLst/>
          </a:prstGeom>
          <a:noFill/>
        </p:spPr>
        <p:txBody>
          <a:bodyPr wrap="square">
            <a:spAutoFit/>
          </a:bodyPr>
          <a:lstStyle/>
          <a:p>
            <a:pPr algn="l" fontAlgn="base"/>
            <a:r>
              <a:rPr lang="sl-SI" sz="2000" b="1" i="0" dirty="0">
                <a:solidFill>
                  <a:srgbClr val="000000"/>
                </a:solidFill>
                <a:effectLst/>
                <a:latin typeface="Open Sans" panose="020B0606030504020204" pitchFamily="34" charset="0"/>
              </a:rPr>
              <a:t>2001</a:t>
            </a:r>
            <a:r>
              <a:rPr lang="sl-SI" sz="2000" b="0" i="0" dirty="0">
                <a:solidFill>
                  <a:srgbClr val="000000"/>
                </a:solidFill>
                <a:effectLst/>
                <a:latin typeface="Open Sans" panose="020B0606030504020204" pitchFamily="34" charset="0"/>
              </a:rPr>
              <a:t>: </a:t>
            </a:r>
            <a:r>
              <a:rPr lang="sl-SI" sz="2000" b="0" i="0" u="none" strike="noStrike" dirty="0">
                <a:solidFill>
                  <a:srgbClr val="769601"/>
                </a:solidFill>
                <a:effectLst/>
                <a:latin typeface="Open Sans" panose="020B0606030504020204" pitchFamily="34" charset="0"/>
                <a:hlinkClick r:id="rId4"/>
              </a:rPr>
              <a:t>akcijski načrt Science </a:t>
            </a:r>
            <a:r>
              <a:rPr lang="sl-SI" sz="2000" b="0" i="0" u="none" strike="noStrike" dirty="0" err="1">
                <a:solidFill>
                  <a:srgbClr val="769601"/>
                </a:solidFill>
                <a:effectLst/>
                <a:latin typeface="Open Sans" panose="020B0606030504020204" pitchFamily="34" charset="0"/>
                <a:hlinkClick r:id="rId4"/>
              </a:rPr>
              <a:t>and</a:t>
            </a:r>
            <a:r>
              <a:rPr lang="sl-SI" sz="2000" b="0" i="0" u="none" strike="noStrike" dirty="0">
                <a:solidFill>
                  <a:srgbClr val="769601"/>
                </a:solidFill>
                <a:effectLst/>
                <a:latin typeface="Open Sans" panose="020B0606030504020204" pitchFamily="34" charset="0"/>
                <a:hlinkClick r:id="rId4"/>
              </a:rPr>
              <a:t> </a:t>
            </a:r>
            <a:r>
              <a:rPr lang="sl-SI" sz="2000" b="0" i="0" u="none" strike="noStrike" dirty="0" err="1">
                <a:solidFill>
                  <a:srgbClr val="769601"/>
                </a:solidFill>
                <a:effectLst/>
                <a:latin typeface="Open Sans" panose="020B0606030504020204" pitchFamily="34" charset="0"/>
                <a:hlinkClick r:id="rId4"/>
              </a:rPr>
              <a:t>Society</a:t>
            </a:r>
            <a:r>
              <a:rPr lang="sl-SI" sz="2000" b="0" i="0" dirty="0">
                <a:solidFill>
                  <a:srgbClr val="000000"/>
                </a:solidFill>
                <a:effectLst/>
                <a:latin typeface="Open Sans" panose="020B0606030504020204" pitchFamily="34" charset="0"/>
              </a:rPr>
              <a:t>, ki je spodbudil tesnejše povezovanje akademske in širše skupnosti v Evropski uniji.</a:t>
            </a:r>
          </a:p>
          <a:p>
            <a:pPr algn="l" fontAlgn="base"/>
            <a:endParaRPr lang="sl-SI" sz="2000" dirty="0">
              <a:solidFill>
                <a:srgbClr val="000000"/>
              </a:solidFill>
              <a:latin typeface="Open Sans" panose="020B0606030504020204" pitchFamily="34" charset="0"/>
            </a:endParaRPr>
          </a:p>
          <a:p>
            <a:pPr algn="l" fontAlgn="base"/>
            <a:r>
              <a:rPr lang="sl-SI" sz="2000" b="1" i="0" dirty="0">
                <a:solidFill>
                  <a:srgbClr val="000000"/>
                </a:solidFill>
                <a:effectLst/>
                <a:latin typeface="Open Sans" panose="020B0606030504020204" pitchFamily="34" charset="0"/>
              </a:rPr>
              <a:t>2002</a:t>
            </a:r>
            <a:r>
              <a:rPr lang="sl-SI" sz="2000" b="0" i="0" dirty="0">
                <a:solidFill>
                  <a:srgbClr val="000000"/>
                </a:solidFill>
                <a:effectLst/>
                <a:latin typeface="Open Sans" panose="020B0606030504020204" pitchFamily="34" charset="0"/>
              </a:rPr>
              <a:t>: </a:t>
            </a:r>
            <a:r>
              <a:rPr lang="en-US" sz="2000" dirty="0" err="1">
                <a:solidFill>
                  <a:srgbClr val="769601"/>
                </a:solidFill>
                <a:latin typeface="Open Sans" panose="020B0606030504020204" pitchFamily="34" charset="0"/>
                <a:hlinkClick r:id="rId5"/>
              </a:rPr>
              <a:t>podprogram</a:t>
            </a:r>
            <a:r>
              <a:rPr lang="en-US" sz="2000" dirty="0">
                <a:solidFill>
                  <a:srgbClr val="769601"/>
                </a:solidFill>
                <a:latin typeface="Open Sans" panose="020B0606030504020204" pitchFamily="34" charset="0"/>
                <a:hlinkClick r:id="rId5"/>
              </a:rPr>
              <a:t> Structuring the ERA</a:t>
            </a:r>
            <a:r>
              <a:rPr lang="sl-SI" sz="2000" dirty="0">
                <a:solidFill>
                  <a:srgbClr val="769601"/>
                </a:solidFill>
                <a:latin typeface="Open Sans" panose="020B0606030504020204" pitchFamily="34" charset="0"/>
                <a:hlinkClick r:id="rId5"/>
              </a:rPr>
              <a:t>:</a:t>
            </a:r>
            <a:r>
              <a:rPr lang="en-US" sz="2000" dirty="0">
                <a:solidFill>
                  <a:srgbClr val="769601"/>
                </a:solidFill>
                <a:latin typeface="Open Sans" panose="020B0606030504020204" pitchFamily="34" charset="0"/>
                <a:hlinkClick r:id="rId5"/>
              </a:rPr>
              <a:t> Science and Society</a:t>
            </a:r>
            <a:r>
              <a:rPr lang="sl-SI" sz="2000" b="0" i="0" dirty="0">
                <a:solidFill>
                  <a:srgbClr val="000000"/>
                </a:solidFill>
                <a:effectLst/>
                <a:latin typeface="Open Sans" panose="020B0606030504020204" pitchFamily="34" charset="0"/>
              </a:rPr>
              <a:t> v okviru 6. okvirnega programa (FP6) s proračunom 88 milijonov evrov, ki predstavlja prvo ciljno finančno spodbudo občanske znanosti v evropskem merilu. </a:t>
            </a:r>
          </a:p>
          <a:p>
            <a:pPr algn="l" fontAlgn="base"/>
            <a:endParaRPr lang="sl-SI" sz="2400" dirty="0">
              <a:solidFill>
                <a:srgbClr val="000000"/>
              </a:solidFill>
              <a:latin typeface="Open Sans" panose="020B0606030504020204" pitchFamily="34" charset="0"/>
            </a:endParaRPr>
          </a:p>
          <a:p>
            <a:pPr algn="l" fontAlgn="base"/>
            <a:r>
              <a:rPr lang="sl-SI" sz="2000" b="1" dirty="0">
                <a:solidFill>
                  <a:srgbClr val="000000"/>
                </a:solidFill>
                <a:latin typeface="Open Sans" panose="020B0606030504020204" pitchFamily="34" charset="0"/>
              </a:rPr>
              <a:t>2007</a:t>
            </a:r>
            <a:r>
              <a:rPr lang="sl-SI" sz="2400" dirty="0">
                <a:solidFill>
                  <a:srgbClr val="000000"/>
                </a:solidFill>
                <a:latin typeface="Open Sans" panose="020B0606030504020204" pitchFamily="34" charset="0"/>
              </a:rPr>
              <a:t>: </a:t>
            </a:r>
            <a:r>
              <a:rPr lang="sl-SI" sz="2000" b="0" i="0" u="none" strike="noStrike" dirty="0">
                <a:solidFill>
                  <a:srgbClr val="769601"/>
                </a:solidFill>
                <a:effectLst/>
                <a:latin typeface="Open Sans" panose="020B0606030504020204" pitchFamily="34" charset="0"/>
                <a:hlinkClick r:id="rId6"/>
              </a:rPr>
              <a:t>Science in </a:t>
            </a:r>
            <a:r>
              <a:rPr lang="sl-SI" sz="2000" b="0" i="0" u="none" strike="noStrike" dirty="0" err="1">
                <a:solidFill>
                  <a:srgbClr val="769601"/>
                </a:solidFill>
                <a:effectLst/>
                <a:latin typeface="Open Sans" panose="020B0606030504020204" pitchFamily="34" charset="0"/>
                <a:hlinkClick r:id="rId6"/>
              </a:rPr>
              <a:t>Society</a:t>
            </a:r>
            <a:r>
              <a:rPr lang="sl-SI" sz="2000" b="0" i="0" u="none" strike="noStrike" dirty="0">
                <a:solidFill>
                  <a:srgbClr val="769601"/>
                </a:solidFill>
                <a:effectLst/>
                <a:latin typeface="Open Sans" panose="020B0606030504020204" pitchFamily="34" charset="0"/>
                <a:hlinkClick r:id="rId6"/>
              </a:rPr>
              <a:t> (</a:t>
            </a:r>
            <a:r>
              <a:rPr lang="sl-SI" sz="2000" b="0" i="0" u="none" strike="noStrike" dirty="0" err="1">
                <a:solidFill>
                  <a:srgbClr val="769601"/>
                </a:solidFill>
                <a:effectLst/>
                <a:latin typeface="Open Sans" panose="020B0606030504020204" pitchFamily="34" charset="0"/>
                <a:hlinkClick r:id="rId6"/>
              </a:rPr>
              <a:t>SiS</a:t>
            </a:r>
            <a:r>
              <a:rPr lang="sl-SI" sz="2000" b="0" i="0" u="none" strike="noStrike" dirty="0">
                <a:solidFill>
                  <a:srgbClr val="769601"/>
                </a:solidFill>
                <a:effectLst/>
                <a:latin typeface="Open Sans" panose="020B0606030504020204" pitchFamily="34" charset="0"/>
                <a:hlinkClick r:id="rId6"/>
              </a:rPr>
              <a:t>)</a:t>
            </a:r>
            <a:r>
              <a:rPr lang="sl-SI" sz="2000" dirty="0">
                <a:solidFill>
                  <a:srgbClr val="000000"/>
                </a:solidFill>
                <a:latin typeface="Open Sans" panose="020B0606030504020204" pitchFamily="34" charset="0"/>
              </a:rPr>
              <a:t> okviru 7. okvirnega programa (FP7) s proračunom 280 milijonov evrov. P</a:t>
            </a:r>
            <a:r>
              <a:rPr lang="sl-SI" sz="2000" b="0" i="0" dirty="0">
                <a:solidFill>
                  <a:srgbClr val="000000"/>
                </a:solidFill>
                <a:effectLst/>
                <a:latin typeface="Open Sans" panose="020B0606030504020204" pitchFamily="34" charset="0"/>
              </a:rPr>
              <a:t>oglavitni cilj je bil spodbujati sodelovanje javnosti in zagotavljati trajen dvosmerni dialog med znanostjo in civilno družbo. Njegov proračun se je skoraj potrojil, in sicer na 280 milijonov evrov, financiral pa je 183 projektov. </a:t>
            </a:r>
          </a:p>
          <a:p>
            <a:pPr algn="l" fontAlgn="base"/>
            <a:endParaRPr lang="sl-SI" sz="2000" dirty="0">
              <a:solidFill>
                <a:srgbClr val="000000"/>
              </a:solidFill>
              <a:latin typeface="Open Sans" panose="020B0606030504020204" pitchFamily="34" charset="0"/>
            </a:endParaRPr>
          </a:p>
          <a:p>
            <a:pPr algn="l" fontAlgn="base"/>
            <a:r>
              <a:rPr lang="sl-SI" sz="2000" b="1" i="0" dirty="0">
                <a:solidFill>
                  <a:srgbClr val="000000"/>
                </a:solidFill>
                <a:effectLst/>
                <a:latin typeface="Open Sans" panose="020B0606030504020204" pitchFamily="34" charset="0"/>
              </a:rPr>
              <a:t>2014</a:t>
            </a:r>
            <a:r>
              <a:rPr lang="sl-SI" sz="2000" b="0" i="0" dirty="0">
                <a:solidFill>
                  <a:srgbClr val="000000"/>
                </a:solidFill>
                <a:effectLst/>
                <a:latin typeface="Open Sans" panose="020B0606030504020204" pitchFamily="34" charset="0"/>
              </a:rPr>
              <a:t>: Obzorje 2020, program </a:t>
            </a:r>
            <a:r>
              <a:rPr lang="sl-SI" sz="2000" b="0" i="0" u="none" strike="noStrike" dirty="0">
                <a:solidFill>
                  <a:srgbClr val="769601"/>
                </a:solidFill>
                <a:effectLst/>
                <a:latin typeface="Open Sans" panose="020B0606030504020204" pitchFamily="34" charset="0"/>
                <a:hlinkClick r:id="rId7"/>
              </a:rPr>
              <a:t>Science </a:t>
            </a:r>
            <a:r>
              <a:rPr lang="sl-SI" sz="2000" b="0" i="0" u="none" strike="noStrike" dirty="0" err="1">
                <a:solidFill>
                  <a:srgbClr val="769601"/>
                </a:solidFill>
                <a:effectLst/>
                <a:latin typeface="Open Sans" panose="020B0606030504020204" pitchFamily="34" charset="0"/>
                <a:hlinkClick r:id="rId7"/>
              </a:rPr>
              <a:t>with</a:t>
            </a:r>
            <a:r>
              <a:rPr lang="sl-SI" sz="2000" b="0" i="0" u="none" strike="noStrike" dirty="0">
                <a:solidFill>
                  <a:srgbClr val="769601"/>
                </a:solidFill>
                <a:effectLst/>
                <a:latin typeface="Open Sans" panose="020B0606030504020204" pitchFamily="34" charset="0"/>
                <a:hlinkClick r:id="rId7"/>
              </a:rPr>
              <a:t> </a:t>
            </a:r>
            <a:r>
              <a:rPr lang="sl-SI" sz="2000" b="0" i="0" u="none" strike="noStrike" dirty="0" err="1">
                <a:solidFill>
                  <a:srgbClr val="769601"/>
                </a:solidFill>
                <a:effectLst/>
                <a:latin typeface="Open Sans" panose="020B0606030504020204" pitchFamily="34" charset="0"/>
                <a:hlinkClick r:id="rId7"/>
              </a:rPr>
              <a:t>and</a:t>
            </a:r>
            <a:r>
              <a:rPr lang="sl-SI" sz="2000" b="0" i="0" u="none" strike="noStrike" dirty="0">
                <a:solidFill>
                  <a:srgbClr val="769601"/>
                </a:solidFill>
                <a:effectLst/>
                <a:latin typeface="Open Sans" panose="020B0606030504020204" pitchFamily="34" charset="0"/>
                <a:hlinkClick r:id="rId7"/>
              </a:rPr>
              <a:t> </a:t>
            </a:r>
            <a:r>
              <a:rPr lang="sl-SI" sz="2000" b="0" i="0" u="none" strike="noStrike" dirty="0" err="1">
                <a:solidFill>
                  <a:srgbClr val="769601"/>
                </a:solidFill>
                <a:effectLst/>
                <a:latin typeface="Open Sans" panose="020B0606030504020204" pitchFamily="34" charset="0"/>
                <a:hlinkClick r:id="rId7"/>
              </a:rPr>
              <a:t>for</a:t>
            </a:r>
            <a:r>
              <a:rPr lang="sl-SI" sz="2000" b="0" i="0" u="none" strike="noStrike" dirty="0">
                <a:solidFill>
                  <a:srgbClr val="769601"/>
                </a:solidFill>
                <a:effectLst/>
                <a:latin typeface="Open Sans" panose="020B0606030504020204" pitchFamily="34" charset="0"/>
                <a:hlinkClick r:id="rId7"/>
              </a:rPr>
              <a:t> </a:t>
            </a:r>
            <a:r>
              <a:rPr lang="sl-SI" sz="2000" b="0" i="0" u="none" strike="noStrike" dirty="0" err="1">
                <a:solidFill>
                  <a:srgbClr val="769601"/>
                </a:solidFill>
                <a:effectLst/>
                <a:latin typeface="Open Sans" panose="020B0606030504020204" pitchFamily="34" charset="0"/>
                <a:hlinkClick r:id="rId7"/>
              </a:rPr>
              <a:t>Society</a:t>
            </a:r>
            <a:r>
              <a:rPr lang="sl-SI" sz="2000" b="0" i="0" u="none" strike="noStrike" dirty="0">
                <a:solidFill>
                  <a:srgbClr val="769601"/>
                </a:solidFill>
                <a:effectLst/>
                <a:latin typeface="Open Sans" panose="020B0606030504020204" pitchFamily="34" charset="0"/>
                <a:hlinkClick r:id="rId7"/>
              </a:rPr>
              <a:t> (</a:t>
            </a:r>
            <a:r>
              <a:rPr lang="sl-SI" sz="2000" b="0" i="0" u="none" strike="noStrike" dirty="0" err="1">
                <a:solidFill>
                  <a:srgbClr val="769601"/>
                </a:solidFill>
                <a:effectLst/>
                <a:latin typeface="Open Sans" panose="020B0606030504020204" pitchFamily="34" charset="0"/>
                <a:hlinkClick r:id="rId7"/>
              </a:rPr>
              <a:t>SwafS</a:t>
            </a:r>
            <a:r>
              <a:rPr lang="sl-SI" sz="2000" b="0" i="0" u="none" strike="noStrike" dirty="0">
                <a:solidFill>
                  <a:srgbClr val="769601"/>
                </a:solidFill>
                <a:effectLst/>
                <a:latin typeface="Open Sans" panose="020B0606030504020204" pitchFamily="34" charset="0"/>
                <a:hlinkClick r:id="rId7"/>
              </a:rPr>
              <a:t>)</a:t>
            </a:r>
            <a:r>
              <a:rPr lang="sl-SI" sz="2000" u="none" strike="noStrike" dirty="0">
                <a:solidFill>
                  <a:srgbClr val="000000"/>
                </a:solidFill>
                <a:latin typeface="Open Sans" panose="020B0606030504020204" pitchFamily="34" charset="0"/>
              </a:rPr>
              <a:t>. </a:t>
            </a:r>
            <a:r>
              <a:rPr lang="sl-SI" sz="2000" b="0" i="0" dirty="0" err="1">
                <a:solidFill>
                  <a:srgbClr val="000000"/>
                </a:solidFill>
                <a:effectLst/>
                <a:latin typeface="Open Sans" panose="020B0606030504020204" pitchFamily="34" charset="0"/>
              </a:rPr>
              <a:t>SwafS</a:t>
            </a:r>
            <a:r>
              <a:rPr lang="sl-SI" sz="2000" b="0" i="0" dirty="0">
                <a:solidFill>
                  <a:srgbClr val="000000"/>
                </a:solidFill>
                <a:effectLst/>
                <a:latin typeface="Open Sans" panose="020B0606030504020204" pitchFamily="34" charset="0"/>
              </a:rPr>
              <a:t> je bil podprt s proračunom, ki je znašal 462 milijona EUR, finančno pa je podprl okoli 200 projektov občanske znanosti.</a:t>
            </a:r>
            <a:endParaRPr lang="sl-SI"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86566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30203" y="1118990"/>
            <a:ext cx="10515600" cy="817418"/>
          </a:xfrm>
        </p:spPr>
        <p:txBody>
          <a:bodyPr>
            <a:normAutofit fontScale="90000"/>
          </a:bodyPr>
          <a:lstStyle/>
          <a:p>
            <a:pPr lvl="0"/>
            <a:r>
              <a:rPr lang="sl-SI" sz="5000" b="1" dirty="0">
                <a:solidFill>
                  <a:srgbClr val="ED7D31"/>
                </a:solidFill>
                <a:latin typeface="Calibri"/>
              </a:rPr>
              <a:t>Občanska znanost kot javna politika v ERA</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2169000"/>
            <a:ext cx="10515600" cy="484906"/>
          </a:xfrm>
          <a:prstGeom prst="rect">
            <a:avLst/>
          </a:prstGeom>
          <a:noFill/>
          <a:ln cap="flat">
            <a:noFill/>
          </a:ln>
        </p:spPr>
        <p:txBody>
          <a:bodyPr vert="horz" wrap="square" lIns="91440" tIns="45720" rIns="91440" bIns="45720" anchor="ctr" anchorCtr="0" compatLnSpc="1">
            <a:noAutofit/>
          </a:bodyPr>
          <a:lstStyle/>
          <a:p>
            <a:endParaRPr lang="sl-SI" sz="1600" dirty="0"/>
          </a:p>
        </p:txBody>
      </p:sp>
      <p:sp>
        <p:nvSpPr>
          <p:cNvPr id="7" name="PoljeZBesedilom 6">
            <a:extLst>
              <a:ext uri="{FF2B5EF4-FFF2-40B4-BE49-F238E27FC236}">
                <a16:creationId xmlns:a16="http://schemas.microsoft.com/office/drawing/2014/main" id="{91FEF9A7-B4BF-40D4-8403-110B3B140A18}"/>
              </a:ext>
            </a:extLst>
          </p:cNvPr>
          <p:cNvSpPr txBox="1"/>
          <p:nvPr/>
        </p:nvSpPr>
        <p:spPr>
          <a:xfrm>
            <a:off x="730203" y="1892816"/>
            <a:ext cx="10804197" cy="4401205"/>
          </a:xfrm>
          <a:prstGeom prst="rect">
            <a:avLst/>
          </a:prstGeom>
          <a:noFill/>
        </p:spPr>
        <p:txBody>
          <a:bodyPr wrap="square">
            <a:spAutoFit/>
          </a:bodyPr>
          <a:lstStyle/>
          <a:p>
            <a:pPr fontAlgn="base"/>
            <a:r>
              <a:rPr lang="sl-SI" sz="2000" b="0" i="0" dirty="0">
                <a:effectLst/>
                <a:latin typeface="Open Sans" panose="020B0606030504020204" pitchFamily="34" charset="0"/>
                <a:ea typeface="Open Sans" panose="020B0606030504020204" pitchFamily="34" charset="0"/>
                <a:cs typeface="Open Sans" panose="020B0606030504020204" pitchFamily="34" charset="0"/>
              </a:rPr>
              <a:t>Odprta znanost je ena od prioritet Evropske komisije in standardni način dela v okviru njenih programov za financiranje raziskav in inovacij. Politika odprte znanosti v Evropski uniji obsega </a:t>
            </a:r>
            <a:r>
              <a:rPr lang="sl-SI" sz="2000" dirty="0">
                <a:solidFill>
                  <a:srgbClr val="5F7ACE"/>
                </a:solidFill>
                <a:latin typeface="Open Sans" panose="020B0606030504020204" pitchFamily="34" charset="0"/>
                <a:ea typeface="Open Sans" panose="020B0606030504020204" pitchFamily="34" charset="0"/>
                <a:cs typeface="Open Sans" panose="020B0606030504020204" pitchFamily="34" charset="0"/>
              </a:rPr>
              <a:t>osem stebrov</a:t>
            </a:r>
            <a:r>
              <a:rPr lang="sl-SI" sz="2000" dirty="0">
                <a:solidFill>
                  <a:srgbClr val="666666"/>
                </a:solidFill>
                <a:latin typeface="Open Sans" panose="020B0606030504020204" pitchFamily="34" charset="0"/>
                <a:ea typeface="Open Sans" panose="020B0606030504020204" pitchFamily="34" charset="0"/>
                <a:cs typeface="Open Sans" panose="020B0606030504020204" pitchFamily="34" charset="0"/>
              </a:rPr>
              <a:t>. </a:t>
            </a:r>
            <a:r>
              <a:rPr lang="sl-SI" sz="2000" dirty="0">
                <a:latin typeface="Open Sans" panose="020B0606030504020204" pitchFamily="34" charset="0"/>
                <a:ea typeface="Open Sans" panose="020B0606030504020204" pitchFamily="34" charset="0"/>
                <a:cs typeface="Open Sans" panose="020B0606030504020204" pitchFamily="34" charset="0"/>
              </a:rPr>
              <a:t>Osmi steber politike EU na področju znanosti je občanska znanost. </a:t>
            </a:r>
          </a:p>
          <a:p>
            <a:pPr fontAlgn="base"/>
            <a:endParaRPr lang="sl-SI" sz="2000" dirty="0">
              <a:solidFill>
                <a:srgbClr val="000000"/>
              </a:solidFill>
              <a:latin typeface="Open Sans" panose="020B0606030504020204" pitchFamily="34" charset="0"/>
            </a:endParaRPr>
          </a:p>
          <a:p>
            <a:pPr fontAlgn="base"/>
            <a:r>
              <a:rPr lang="sl-SI" sz="2000" b="0" i="0" dirty="0">
                <a:solidFill>
                  <a:srgbClr val="000000"/>
                </a:solidFill>
                <a:effectLst/>
                <a:latin typeface="Open Sans" panose="020B0606030504020204" pitchFamily="34" charset="0"/>
              </a:rPr>
              <a:t>Reforma ERA 2020 – 2022:</a:t>
            </a:r>
          </a:p>
          <a:p>
            <a:pPr fontAlgn="base"/>
            <a:endParaRPr lang="sl-SI" sz="2000" dirty="0">
              <a:solidFill>
                <a:srgbClr val="000000"/>
              </a:solidFill>
              <a:latin typeface="Open Sans" panose="020B0606030504020204" pitchFamily="34" charset="0"/>
            </a:endParaRPr>
          </a:p>
          <a:p>
            <a:pPr marL="285750" indent="-285750" fontAlgn="base">
              <a:buFontTx/>
              <a:buChar char="-"/>
            </a:pPr>
            <a:r>
              <a:rPr lang="sl-SI" sz="2000" dirty="0">
                <a:solidFill>
                  <a:srgbClr val="000000"/>
                </a:solidFill>
                <a:latin typeface="Open Sans" panose="020B0606030504020204" pitchFamily="34" charset="0"/>
              </a:rPr>
              <a:t>h</a:t>
            </a:r>
            <a:r>
              <a:rPr lang="sl-SI" sz="2000" b="0" i="0" dirty="0">
                <a:solidFill>
                  <a:srgbClr val="000000"/>
                </a:solidFill>
                <a:effectLst/>
                <a:latin typeface="Open Sans" panose="020B0606030504020204" pitchFamily="34" charset="0"/>
              </a:rPr>
              <a:t>itro in odprto deljenje rezultatov raziskav</a:t>
            </a:r>
          </a:p>
          <a:p>
            <a:pPr marL="285750" indent="-285750" fontAlgn="base">
              <a:buFontTx/>
              <a:buChar char="-"/>
            </a:pPr>
            <a:r>
              <a:rPr lang="sl-SI" sz="2000" dirty="0">
                <a:solidFill>
                  <a:srgbClr val="000000"/>
                </a:solidFill>
                <a:latin typeface="Open Sans" panose="020B0606030504020204" pitchFamily="34" charset="0"/>
              </a:rPr>
              <a:t>družbeno angažirana znanost </a:t>
            </a:r>
          </a:p>
          <a:p>
            <a:pPr marL="285750" indent="-285750" fontAlgn="base">
              <a:buFontTx/>
              <a:buChar char="-"/>
            </a:pPr>
            <a:endParaRPr lang="sl-SI" sz="2000" b="0" i="0" dirty="0">
              <a:solidFill>
                <a:srgbClr val="000000"/>
              </a:solidFill>
              <a:effectLst/>
              <a:latin typeface="Open Sans" panose="020B0606030504020204" pitchFamily="34" charset="0"/>
            </a:endParaRPr>
          </a:p>
          <a:p>
            <a:pPr fontAlgn="base"/>
            <a:r>
              <a:rPr lang="sl-SI" sz="2000" i="0" dirty="0">
                <a:effectLst/>
                <a:latin typeface="Open Sans" panose="020B0606030504020204" pitchFamily="34" charset="0"/>
                <a:ea typeface="Open Sans" panose="020B0606030504020204" pitchFamily="34" charset="0"/>
                <a:cs typeface="Open Sans" panose="020B0606030504020204" pitchFamily="34" charset="0"/>
              </a:rPr>
              <a:t>Skupna politika ERA </a:t>
            </a:r>
            <a:r>
              <a:rPr lang="sl-SI" sz="2000" b="0" i="0" dirty="0">
                <a:effectLst/>
                <a:latin typeface="Open Sans" panose="020B0606030504020204" pitchFamily="34" charset="0"/>
                <a:ea typeface="Open Sans" panose="020B0606030504020204" pitchFamily="34" charset="0"/>
                <a:cs typeface="Open Sans" panose="020B0606030504020204" pitchFamily="34" charset="0"/>
              </a:rPr>
              <a:t>nadalje definira </a:t>
            </a:r>
            <a:r>
              <a:rPr lang="sl-SI" sz="2000" b="0" i="0" u="none" strike="noStrike" dirty="0">
                <a:solidFill>
                  <a:srgbClr val="5F7ACE"/>
                </a:solidFill>
                <a:effectLst/>
                <a:latin typeface="Open Sans" panose="020B0606030504020204" pitchFamily="34" charset="0"/>
                <a:ea typeface="Open Sans" panose="020B0606030504020204" pitchFamily="34" charset="0"/>
                <a:cs typeface="Open Sans" panose="020B0606030504020204" pitchFamily="34" charset="0"/>
                <a:hlinkClick r:id="rId4"/>
              </a:rPr>
              <a:t>20 konkretnih ukrepov</a:t>
            </a:r>
            <a:r>
              <a:rPr lang="sl-SI" sz="2000" b="0" i="0" dirty="0">
                <a:effectLst/>
                <a:latin typeface="Open Sans" panose="020B0606030504020204" pitchFamily="34" charset="0"/>
                <a:ea typeface="Open Sans" panose="020B0606030504020204" pitchFamily="34" charset="0"/>
                <a:cs typeface="Open Sans" panose="020B0606030504020204" pitchFamily="34" charset="0"/>
              </a:rPr>
              <a:t>, ki so v obdobju 2022–2024 prispevali k uresničevanju ciljev, določenih v </a:t>
            </a:r>
            <a:r>
              <a:rPr lang="sl-SI" sz="2000" b="0" i="0" dirty="0">
                <a:effectLst/>
                <a:latin typeface="Open Sans" panose="020B0606030504020204" pitchFamily="34" charset="0"/>
                <a:ea typeface="Open Sans" panose="020B0606030504020204" pitchFamily="34" charset="0"/>
                <a:cs typeface="Open Sans" panose="020B0606030504020204" pitchFamily="34" charset="0"/>
                <a:hlinkClick r:id="rId5"/>
              </a:rPr>
              <a:t>Paktu za raziskave in inovacije v Evropi</a:t>
            </a:r>
            <a:r>
              <a:rPr lang="sl-SI" sz="2000" b="0" i="0" dirty="0">
                <a:effectLst/>
                <a:latin typeface="Open Sans" panose="020B0606030504020204" pitchFamily="34" charset="0"/>
                <a:ea typeface="Open Sans" panose="020B0606030504020204" pitchFamily="34" charset="0"/>
                <a:cs typeface="Open Sans" panose="020B0606030504020204" pitchFamily="34" charset="0"/>
              </a:rPr>
              <a:t>. </a:t>
            </a:r>
          </a:p>
          <a:p>
            <a:pPr fontAlgn="base"/>
            <a:endParaRPr lang="sl-SI" sz="2000" dirty="0">
              <a:latin typeface="Open Sans" panose="020B0606030504020204" pitchFamily="34" charset="0"/>
              <a:ea typeface="Open Sans" panose="020B0606030504020204" pitchFamily="34" charset="0"/>
              <a:cs typeface="Open Sans" panose="020B0606030504020204" pitchFamily="34" charset="0"/>
            </a:endParaRPr>
          </a:p>
          <a:p>
            <a:pPr fontAlgn="base"/>
            <a:r>
              <a:rPr lang="sl-SI" sz="2000" dirty="0">
                <a:latin typeface="Open Sans" panose="020B0606030504020204" pitchFamily="34" charset="0"/>
                <a:ea typeface="Open Sans" panose="020B0606030504020204" pitchFamily="34" charset="0"/>
                <a:cs typeface="Open Sans" panose="020B0606030504020204" pitchFamily="34" charset="0"/>
              </a:rPr>
              <a:t>Ukrep 14: približanje znanosti občanom.</a:t>
            </a:r>
          </a:p>
        </p:txBody>
      </p:sp>
    </p:spTree>
    <p:extLst>
      <p:ext uri="{BB962C8B-B14F-4D97-AF65-F5344CB8AC3E}">
        <p14:creationId xmlns:p14="http://schemas.microsoft.com/office/powerpoint/2010/main" val="311452583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3784</TotalTime>
  <Words>1001</Words>
  <Application>Microsoft Office PowerPoint</Application>
  <PresentationFormat>Širokozaslonsko</PresentationFormat>
  <Paragraphs>95</Paragraphs>
  <Slides>14</Slides>
  <Notes>9</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14</vt:i4>
      </vt:variant>
    </vt:vector>
  </HeadingPairs>
  <TitlesOfParts>
    <vt:vector size="19" baseType="lpstr">
      <vt:lpstr>Arial</vt:lpstr>
      <vt:lpstr>Calibri</vt:lpstr>
      <vt:lpstr>Calibri Light</vt:lpstr>
      <vt:lpstr>Open Sans</vt:lpstr>
      <vt:lpstr>Officeova tema</vt:lpstr>
      <vt:lpstr>PowerPointova predstavitev</vt:lpstr>
      <vt:lpstr>Vsebina predstavitve</vt:lpstr>
      <vt:lpstr>Temeljna načela občanske znanosti</vt:lpstr>
      <vt:lpstr>Občanska znanost</vt:lpstr>
      <vt:lpstr>10 načel občanske znanosti</vt:lpstr>
      <vt:lpstr>Mreža občanske znanosti v Sloveniji</vt:lpstr>
      <vt:lpstr>Politike in financiranje projektov občanske znanosti v ERA</vt:lpstr>
      <vt:lpstr>Občanska znanost kot javna politika v ERA</vt:lpstr>
      <vt:lpstr>Občanska znanost kot javna politika v ERA</vt:lpstr>
      <vt:lpstr>Obzorje Evropa</vt:lpstr>
      <vt:lpstr>Obzorje Evropa</vt:lpstr>
      <vt:lpstr>ARIS</vt:lpstr>
      <vt:lpstr>ARIS</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Kozlica, Kenan</cp:lastModifiedBy>
  <cp:revision>94</cp:revision>
  <dcterms:created xsi:type="dcterms:W3CDTF">2023-09-11T08:00:44Z</dcterms:created>
  <dcterms:modified xsi:type="dcterms:W3CDTF">2025-04-22T11:20:40Z</dcterms:modified>
</cp:coreProperties>
</file>