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361" r:id="rId3"/>
    <p:sldId id="585" r:id="rId4"/>
    <p:sldId id="759" r:id="rId5"/>
    <p:sldId id="761" r:id="rId6"/>
    <p:sldId id="757" r:id="rId7"/>
    <p:sldId id="758" r:id="rId8"/>
    <p:sldId id="264" r:id="rId9"/>
    <p:sldId id="637" r:id="rId10"/>
    <p:sldId id="587" r:id="rId11"/>
    <p:sldId id="644" r:id="rId12"/>
    <p:sldId id="645" r:id="rId13"/>
    <p:sldId id="385" r:id="rId14"/>
    <p:sldId id="386" r:id="rId15"/>
    <p:sldId id="756" r:id="rId16"/>
    <p:sldId id="776" r:id="rId17"/>
    <p:sldId id="764" r:id="rId18"/>
    <p:sldId id="762" r:id="rId19"/>
    <p:sldId id="765" r:id="rId20"/>
    <p:sldId id="763" r:id="rId21"/>
    <p:sldId id="767" r:id="rId22"/>
    <p:sldId id="768" r:id="rId23"/>
    <p:sldId id="772" r:id="rId24"/>
    <p:sldId id="775" r:id="rId25"/>
    <p:sldId id="773" r:id="rId26"/>
    <p:sldId id="774" r:id="rId27"/>
    <p:sldId id="777" r:id="rId28"/>
    <p:sldId id="780" r:id="rId29"/>
    <p:sldId id="778" r:id="rId30"/>
    <p:sldId id="781" r:id="rId31"/>
    <p:sldId id="779" r:id="rId32"/>
    <p:sldId id="297" r:id="rId33"/>
    <p:sldId id="266" r:id="rId34"/>
    <p:sldId id="265" r:id="rId35"/>
    <p:sldId id="589" r:id="rId36"/>
    <p:sldId id="267" r:id="rId37"/>
    <p:sldId id="782" r:id="rId38"/>
    <p:sldId id="648" r:id="rId39"/>
    <p:sldId id="269" r:id="rId40"/>
    <p:sldId id="649" r:id="rId41"/>
    <p:sldId id="646" r:id="rId42"/>
    <p:sldId id="651" r:id="rId43"/>
    <p:sldId id="652" r:id="rId44"/>
    <p:sldId id="653" r:id="rId45"/>
    <p:sldId id="654" r:id="rId46"/>
    <p:sldId id="433" r:id="rId47"/>
    <p:sldId id="655" r:id="rId48"/>
    <p:sldId id="656" r:id="rId49"/>
    <p:sldId id="753" r:id="rId50"/>
    <p:sldId id="390" r:id="rId51"/>
    <p:sldId id="754" r:id="rId52"/>
    <p:sldId id="590" r:id="rId53"/>
    <p:sldId id="659" r:id="rId54"/>
    <p:sldId id="660" r:id="rId55"/>
    <p:sldId id="661" r:id="rId56"/>
    <p:sldId id="662" r:id="rId57"/>
    <p:sldId id="663" r:id="rId58"/>
    <p:sldId id="435" r:id="rId59"/>
    <p:sldId id="639" r:id="rId60"/>
    <p:sldId id="640" r:id="rId61"/>
    <p:sldId id="666" r:id="rId62"/>
    <p:sldId id="404" r:id="rId63"/>
    <p:sldId id="766" r:id="rId64"/>
    <p:sldId id="600" r:id="rId65"/>
    <p:sldId id="642" r:id="rId66"/>
    <p:sldId id="643" r:id="rId67"/>
    <p:sldId id="664" r:id="rId68"/>
    <p:sldId id="665" r:id="rId69"/>
    <p:sldId id="669" r:id="rId70"/>
    <p:sldId id="441" r:id="rId71"/>
    <p:sldId id="359" r:id="rId72"/>
    <p:sldId id="257" r:id="rId7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82B438-C1BC-4B06-91A5-C89396B2621E}" v="320" dt="2024-11-18T10:55:59.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56" autoAdjust="0"/>
  </p:normalViewPr>
  <p:slideViewPr>
    <p:cSldViewPr snapToGrid="0">
      <p:cViewPr varScale="1">
        <p:scale>
          <a:sx n="94" d="100"/>
          <a:sy n="94" d="100"/>
        </p:scale>
        <p:origin x="11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CED83A-FB10-4FB3-BAFA-417F14F9DAE9}" type="doc">
      <dgm:prSet loTypeId="urn:microsoft.com/office/officeart/2005/8/layout/hProcess11" loCatId="process" qsTypeId="urn:microsoft.com/office/officeart/2005/8/quickstyle/simple1" qsCatId="simple" csTypeId="urn:microsoft.com/office/officeart/2005/8/colors/accent1_2" csCatId="accent1" phldr="1"/>
      <dgm:spPr/>
    </dgm:pt>
    <dgm:pt modelId="{15D63B78-190D-431D-9BD6-F55AC8D3D089}">
      <dgm:prSet phldrT="[Text]" custT="1"/>
      <dgm:spPr/>
      <dgm:t>
        <a:bodyPr/>
        <a:lstStyle/>
        <a:p>
          <a:r>
            <a:rPr lang="en-US" sz="1200" b="1" dirty="0" err="1"/>
            <a:t>Teden</a:t>
          </a:r>
          <a:r>
            <a:rPr lang="en-US" sz="1200" b="1" dirty="0"/>
            <a:t> 1</a:t>
          </a:r>
          <a:br>
            <a:rPr lang="en-US" sz="1200" dirty="0"/>
          </a:br>
          <a:r>
            <a:rPr lang="en-US" sz="1200" dirty="0" err="1"/>
            <a:t>Ovrednotenje</a:t>
          </a:r>
          <a:r>
            <a:rPr lang="en-US" sz="1200" dirty="0"/>
            <a:t> </a:t>
          </a:r>
          <a:r>
            <a:rPr lang="en-US" sz="1200" dirty="0" err="1"/>
            <a:t>procesov</a:t>
          </a:r>
          <a:endParaRPr lang="en-SI" sz="1200" dirty="0"/>
        </a:p>
      </dgm:t>
    </dgm:pt>
    <dgm:pt modelId="{656F8FFB-E5DB-4573-B8BF-D3C8235E7735}" type="parTrans" cxnId="{3A9E73C8-FF13-4313-9E4B-EEA4AFCED7F1}">
      <dgm:prSet/>
      <dgm:spPr/>
      <dgm:t>
        <a:bodyPr/>
        <a:lstStyle/>
        <a:p>
          <a:endParaRPr lang="en-SI"/>
        </a:p>
      </dgm:t>
    </dgm:pt>
    <dgm:pt modelId="{A1B61DEB-B72E-409C-A511-E141A396B7F9}" type="sibTrans" cxnId="{3A9E73C8-FF13-4313-9E4B-EEA4AFCED7F1}">
      <dgm:prSet/>
      <dgm:spPr/>
      <dgm:t>
        <a:bodyPr/>
        <a:lstStyle/>
        <a:p>
          <a:endParaRPr lang="en-SI"/>
        </a:p>
      </dgm:t>
    </dgm:pt>
    <dgm:pt modelId="{003280E6-712C-483F-A8EB-F0B682AE65F2}">
      <dgm:prSet phldrT="[Text]" custT="1"/>
      <dgm:spPr/>
      <dgm:t>
        <a:bodyPr/>
        <a:lstStyle/>
        <a:p>
          <a:r>
            <a:rPr lang="en-US" sz="1200" b="1" dirty="0" err="1"/>
            <a:t>Teden</a:t>
          </a:r>
          <a:r>
            <a:rPr lang="en-US" sz="1200" b="1" dirty="0"/>
            <a:t> 2</a:t>
          </a:r>
          <a:br>
            <a:rPr lang="en-US" sz="1200" dirty="0"/>
          </a:br>
          <a:r>
            <a:rPr lang="en-US" sz="1200" dirty="0" err="1"/>
            <a:t>Določanje</a:t>
          </a:r>
          <a:r>
            <a:rPr lang="en-US" sz="1200" dirty="0"/>
            <a:t> </a:t>
          </a:r>
          <a:r>
            <a:rPr lang="en-US" sz="1200" dirty="0" err="1"/>
            <a:t>zahtev</a:t>
          </a:r>
          <a:endParaRPr lang="en-SI" sz="1200" dirty="0"/>
        </a:p>
      </dgm:t>
    </dgm:pt>
    <dgm:pt modelId="{D404A073-2375-4F1D-B937-9AB2635227AF}" type="parTrans" cxnId="{FCD53EA4-26F3-4B2F-B5E1-EB5A2D1D8621}">
      <dgm:prSet/>
      <dgm:spPr/>
      <dgm:t>
        <a:bodyPr/>
        <a:lstStyle/>
        <a:p>
          <a:endParaRPr lang="en-SI"/>
        </a:p>
      </dgm:t>
    </dgm:pt>
    <dgm:pt modelId="{24748B3B-A2AD-42E9-ABAA-05C16C1D51F6}" type="sibTrans" cxnId="{FCD53EA4-26F3-4B2F-B5E1-EB5A2D1D8621}">
      <dgm:prSet/>
      <dgm:spPr/>
      <dgm:t>
        <a:bodyPr/>
        <a:lstStyle/>
        <a:p>
          <a:endParaRPr lang="en-SI"/>
        </a:p>
      </dgm:t>
    </dgm:pt>
    <dgm:pt modelId="{3DA5CF89-50E1-4762-A3A9-FB5BF12F264B}">
      <dgm:prSet phldrT="[Text]" custT="1"/>
      <dgm:spPr/>
      <dgm:t>
        <a:bodyPr/>
        <a:lstStyle/>
        <a:p>
          <a:r>
            <a:rPr lang="en-US" sz="1200" b="1" dirty="0" err="1"/>
            <a:t>Teden</a:t>
          </a:r>
          <a:r>
            <a:rPr lang="en-US" sz="1200" b="1" dirty="0"/>
            <a:t> 3-4</a:t>
          </a:r>
          <a:br>
            <a:rPr lang="en-US" sz="1200" dirty="0"/>
          </a:br>
          <a:r>
            <a:rPr lang="en-US" sz="1200" dirty="0"/>
            <a:t>13 </a:t>
          </a:r>
          <a:r>
            <a:rPr lang="en-US" sz="1200" dirty="0" err="1"/>
            <a:t>izbranih</a:t>
          </a:r>
          <a:r>
            <a:rPr lang="en-US" sz="1200" dirty="0"/>
            <a:t> </a:t>
          </a:r>
          <a:r>
            <a:rPr lang="en-US" sz="1200" dirty="0" err="1"/>
            <a:t>potencialnih</a:t>
          </a:r>
          <a:r>
            <a:rPr lang="en-US" sz="1200" dirty="0"/>
            <a:t> </a:t>
          </a:r>
          <a:r>
            <a:rPr lang="en-US" sz="1200" dirty="0" err="1"/>
            <a:t>rešitev</a:t>
          </a:r>
          <a:endParaRPr lang="en-SI" sz="1200" dirty="0"/>
        </a:p>
      </dgm:t>
    </dgm:pt>
    <dgm:pt modelId="{5630458E-8896-473E-BC4E-BDC4FD86B890}" type="parTrans" cxnId="{2068A42B-FD45-41F1-8468-E968DEC76959}">
      <dgm:prSet/>
      <dgm:spPr/>
      <dgm:t>
        <a:bodyPr/>
        <a:lstStyle/>
        <a:p>
          <a:endParaRPr lang="en-SI"/>
        </a:p>
      </dgm:t>
    </dgm:pt>
    <dgm:pt modelId="{2FA0CA98-1FE8-44C9-8D46-336C18A3CE1F}" type="sibTrans" cxnId="{2068A42B-FD45-41F1-8468-E968DEC76959}">
      <dgm:prSet/>
      <dgm:spPr/>
      <dgm:t>
        <a:bodyPr/>
        <a:lstStyle/>
        <a:p>
          <a:endParaRPr lang="en-SI"/>
        </a:p>
      </dgm:t>
    </dgm:pt>
    <dgm:pt modelId="{DEF61AFD-2713-40D4-8F88-53DF331B2FB2}">
      <dgm:prSet phldrT="[Text]" custT="1"/>
      <dgm:spPr/>
      <dgm:t>
        <a:bodyPr/>
        <a:lstStyle/>
        <a:p>
          <a:r>
            <a:rPr lang="en-US" sz="1200" b="1" dirty="0" err="1"/>
            <a:t>Teden</a:t>
          </a:r>
          <a:r>
            <a:rPr lang="en-US" sz="1200" b="1" dirty="0"/>
            <a:t> 10</a:t>
          </a:r>
          <a:br>
            <a:rPr lang="en-US" sz="1200" dirty="0"/>
          </a:br>
          <a:r>
            <a:rPr lang="en-US" sz="1200" dirty="0" err="1"/>
            <a:t>Končna</a:t>
          </a:r>
          <a:r>
            <a:rPr lang="en-US" sz="1200" dirty="0"/>
            <a:t> </a:t>
          </a:r>
          <a:r>
            <a:rPr lang="en-US" sz="1200" dirty="0" err="1"/>
            <a:t>ocena</a:t>
          </a:r>
          <a:endParaRPr lang="en-SI" sz="1200" dirty="0"/>
        </a:p>
      </dgm:t>
    </dgm:pt>
    <dgm:pt modelId="{411DD0AD-2F80-4B8F-AADC-07450B7AA0C3}" type="parTrans" cxnId="{E99FF43E-53FF-474D-9861-54E303B08578}">
      <dgm:prSet/>
      <dgm:spPr/>
      <dgm:t>
        <a:bodyPr/>
        <a:lstStyle/>
        <a:p>
          <a:endParaRPr lang="en-SI"/>
        </a:p>
      </dgm:t>
    </dgm:pt>
    <dgm:pt modelId="{EBD38932-2AEE-4B45-9C4C-FE81A97ED77C}" type="sibTrans" cxnId="{E99FF43E-53FF-474D-9861-54E303B08578}">
      <dgm:prSet/>
      <dgm:spPr/>
      <dgm:t>
        <a:bodyPr/>
        <a:lstStyle/>
        <a:p>
          <a:endParaRPr lang="en-SI"/>
        </a:p>
      </dgm:t>
    </dgm:pt>
    <dgm:pt modelId="{8AD5A3E9-C62E-4AB2-A446-C3DB5F303837}">
      <dgm:prSet phldrT="[Text]" custT="1"/>
      <dgm:spPr/>
      <dgm:t>
        <a:bodyPr/>
        <a:lstStyle/>
        <a:p>
          <a:r>
            <a:rPr lang="en-US" sz="1200" b="1" dirty="0" err="1"/>
            <a:t>Teden</a:t>
          </a:r>
          <a:r>
            <a:rPr lang="en-US" sz="1200" b="1" dirty="0"/>
            <a:t> 5</a:t>
          </a:r>
          <a:br>
            <a:rPr lang="en-US" sz="1200" dirty="0"/>
          </a:br>
          <a:r>
            <a:rPr lang="en-US" sz="1200" dirty="0" err="1"/>
            <a:t>Vrednotenje</a:t>
          </a:r>
          <a:r>
            <a:rPr lang="en-US" sz="1200" dirty="0"/>
            <a:t> </a:t>
          </a:r>
          <a:r>
            <a:rPr lang="en-US" sz="1200" dirty="0" err="1"/>
            <a:t>zbranih</a:t>
          </a:r>
          <a:r>
            <a:rPr lang="en-US" sz="1200" dirty="0"/>
            <a:t> </a:t>
          </a:r>
          <a:r>
            <a:rPr lang="en-US" sz="1200" dirty="0" err="1"/>
            <a:t>informacij</a:t>
          </a:r>
          <a:endParaRPr lang="en-SI" sz="1200" dirty="0"/>
        </a:p>
      </dgm:t>
    </dgm:pt>
    <dgm:pt modelId="{BF49BEAE-117A-4FB3-86C2-B0D4BCF63E8E}" type="parTrans" cxnId="{B57CA1BD-0E14-4291-9B1E-6ABAB99E3D09}">
      <dgm:prSet/>
      <dgm:spPr/>
      <dgm:t>
        <a:bodyPr/>
        <a:lstStyle/>
        <a:p>
          <a:endParaRPr lang="en-SI"/>
        </a:p>
      </dgm:t>
    </dgm:pt>
    <dgm:pt modelId="{585BBD02-2354-4FDB-9168-4BE108B5CDFC}" type="sibTrans" cxnId="{B57CA1BD-0E14-4291-9B1E-6ABAB99E3D09}">
      <dgm:prSet/>
      <dgm:spPr/>
      <dgm:t>
        <a:bodyPr/>
        <a:lstStyle/>
        <a:p>
          <a:endParaRPr lang="en-SI"/>
        </a:p>
      </dgm:t>
    </dgm:pt>
    <dgm:pt modelId="{BA5B5DA5-0527-4D18-AE63-45CC88D74A2A}">
      <dgm:prSet phldrT="[Text]" custT="1"/>
      <dgm:spPr/>
      <dgm:t>
        <a:bodyPr/>
        <a:lstStyle/>
        <a:p>
          <a:r>
            <a:rPr lang="en-US" sz="1200" b="1" dirty="0" err="1"/>
            <a:t>Teden</a:t>
          </a:r>
          <a:r>
            <a:rPr lang="en-US" sz="1200" b="1" dirty="0"/>
            <a:t> 6</a:t>
          </a:r>
          <a:br>
            <a:rPr lang="en-US" sz="1200" dirty="0"/>
          </a:br>
          <a:r>
            <a:rPr lang="en-US" sz="1200" dirty="0" err="1"/>
            <a:t>Izbranih</a:t>
          </a:r>
          <a:r>
            <a:rPr lang="en-US" sz="1200" dirty="0"/>
            <a:t> 5 </a:t>
          </a:r>
          <a:r>
            <a:rPr lang="en-US" sz="1200" dirty="0" err="1"/>
            <a:t>najbolj</a:t>
          </a:r>
          <a:r>
            <a:rPr lang="en-US" sz="1200" dirty="0"/>
            <a:t> </a:t>
          </a:r>
          <a:r>
            <a:rPr lang="en-US" sz="1200" dirty="0" err="1"/>
            <a:t>ustreznih</a:t>
          </a:r>
          <a:r>
            <a:rPr lang="en-US" sz="1200" dirty="0"/>
            <a:t> </a:t>
          </a:r>
          <a:r>
            <a:rPr lang="en-US" sz="1200" dirty="0" err="1"/>
            <a:t>rešitev</a:t>
          </a:r>
          <a:r>
            <a:rPr lang="en-US" sz="1200" dirty="0"/>
            <a:t> </a:t>
          </a:r>
          <a:endParaRPr lang="en-SI" sz="1200" dirty="0"/>
        </a:p>
      </dgm:t>
    </dgm:pt>
    <dgm:pt modelId="{A7AD33C5-EC52-4C5C-B719-86ED3EED4310}" type="parTrans" cxnId="{607C6B0F-F2A9-45D6-AA1D-7DC8A7835A6A}">
      <dgm:prSet/>
      <dgm:spPr/>
      <dgm:t>
        <a:bodyPr/>
        <a:lstStyle/>
        <a:p>
          <a:endParaRPr lang="en-SI"/>
        </a:p>
      </dgm:t>
    </dgm:pt>
    <dgm:pt modelId="{9B000FBD-5887-465A-B0A0-15DED58DE66E}" type="sibTrans" cxnId="{607C6B0F-F2A9-45D6-AA1D-7DC8A7835A6A}">
      <dgm:prSet/>
      <dgm:spPr/>
      <dgm:t>
        <a:bodyPr/>
        <a:lstStyle/>
        <a:p>
          <a:endParaRPr lang="en-SI"/>
        </a:p>
      </dgm:t>
    </dgm:pt>
    <dgm:pt modelId="{AD743AEA-7281-48D2-80A5-BB8EC01227AC}">
      <dgm:prSet phldrT="[Text]" custT="1"/>
      <dgm:spPr/>
      <dgm:t>
        <a:bodyPr/>
        <a:lstStyle/>
        <a:p>
          <a:r>
            <a:rPr lang="en-US" sz="1200" b="1" dirty="0" err="1"/>
            <a:t>Teden</a:t>
          </a:r>
          <a:r>
            <a:rPr lang="en-US" sz="1200" b="1" dirty="0"/>
            <a:t> 7-9</a:t>
          </a:r>
          <a:br>
            <a:rPr lang="en-US" sz="1200" dirty="0"/>
          </a:br>
          <a:r>
            <a:rPr lang="en-US" sz="1200" dirty="0"/>
            <a:t>Demo </a:t>
          </a:r>
          <a:r>
            <a:rPr lang="en-US" sz="1200" dirty="0" err="1"/>
            <a:t>sestanki</a:t>
          </a:r>
          <a:endParaRPr lang="en-SI" sz="1200" dirty="0"/>
        </a:p>
      </dgm:t>
    </dgm:pt>
    <dgm:pt modelId="{1A7F047F-09F0-403A-8F34-768B03FBFB3E}" type="parTrans" cxnId="{B88230EB-EF76-44BC-A3EB-5B9CBF14B519}">
      <dgm:prSet/>
      <dgm:spPr/>
      <dgm:t>
        <a:bodyPr/>
        <a:lstStyle/>
        <a:p>
          <a:endParaRPr lang="en-SI"/>
        </a:p>
      </dgm:t>
    </dgm:pt>
    <dgm:pt modelId="{1C43396A-F93C-4BAD-B934-2B61344A4A82}" type="sibTrans" cxnId="{B88230EB-EF76-44BC-A3EB-5B9CBF14B519}">
      <dgm:prSet/>
      <dgm:spPr/>
      <dgm:t>
        <a:bodyPr/>
        <a:lstStyle/>
        <a:p>
          <a:endParaRPr lang="en-SI"/>
        </a:p>
      </dgm:t>
    </dgm:pt>
    <dgm:pt modelId="{F4DEF80C-E627-492F-A149-65BB923A394E}" type="pres">
      <dgm:prSet presAssocID="{DFCED83A-FB10-4FB3-BAFA-417F14F9DAE9}" presName="Name0" presStyleCnt="0">
        <dgm:presLayoutVars>
          <dgm:dir/>
          <dgm:resizeHandles val="exact"/>
        </dgm:presLayoutVars>
      </dgm:prSet>
      <dgm:spPr/>
    </dgm:pt>
    <dgm:pt modelId="{52869651-6748-4688-A228-202AABE67C21}" type="pres">
      <dgm:prSet presAssocID="{DFCED83A-FB10-4FB3-BAFA-417F14F9DAE9}" presName="arrow" presStyleLbl="bgShp" presStyleIdx="0" presStyleCnt="1"/>
      <dgm:spPr>
        <a:xfrm>
          <a:off x="0" y="930509"/>
          <a:ext cx="8656983" cy="1240679"/>
        </a:xfrm>
        <a:prstGeom prst="notchedRightArrow">
          <a:avLst/>
        </a:prstGeom>
        <a:solidFill>
          <a:srgbClr val="00A0B0">
            <a:tint val="40000"/>
            <a:hueOff val="0"/>
            <a:satOff val="0"/>
            <a:lumOff val="0"/>
            <a:alphaOff val="0"/>
          </a:srgbClr>
        </a:solidFill>
        <a:ln>
          <a:noFill/>
        </a:ln>
        <a:effectLst/>
      </dgm:spPr>
    </dgm:pt>
    <dgm:pt modelId="{E2EB6CAD-09EF-49E3-8C62-5035B32AC42D}" type="pres">
      <dgm:prSet presAssocID="{DFCED83A-FB10-4FB3-BAFA-417F14F9DAE9}" presName="points" presStyleCnt="0"/>
      <dgm:spPr/>
    </dgm:pt>
    <dgm:pt modelId="{9835F427-2E38-4E03-AD0B-D6051EDABB28}" type="pres">
      <dgm:prSet presAssocID="{15D63B78-190D-431D-9BD6-F55AC8D3D089}" presName="compositeA" presStyleCnt="0"/>
      <dgm:spPr/>
    </dgm:pt>
    <dgm:pt modelId="{6C1EF15C-49C7-4645-A763-E72C6DE78812}" type="pres">
      <dgm:prSet presAssocID="{15D63B78-190D-431D-9BD6-F55AC8D3D089}" presName="textA" presStyleLbl="revTx" presStyleIdx="0" presStyleCnt="7" custScaleX="130370">
        <dgm:presLayoutVars>
          <dgm:bulletEnabled val="1"/>
        </dgm:presLayoutVars>
      </dgm:prSet>
      <dgm:spPr/>
    </dgm:pt>
    <dgm:pt modelId="{8EAE26BA-765A-4F53-93F1-5EBB07E417CE}" type="pres">
      <dgm:prSet presAssocID="{15D63B78-190D-431D-9BD6-F55AC8D3D089}" presName="circleA" presStyleLbl="node1" presStyleIdx="0" presStyleCnt="7"/>
      <dgm:spPr>
        <a:xfrm>
          <a:off x="432755"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335EFDAE-DC79-4D67-9A13-6519CB440D07}" type="pres">
      <dgm:prSet presAssocID="{15D63B78-190D-431D-9BD6-F55AC8D3D089}" presName="spaceA" presStyleCnt="0"/>
      <dgm:spPr/>
    </dgm:pt>
    <dgm:pt modelId="{26701721-ABAE-44D9-B59F-9E733EC0796C}" type="pres">
      <dgm:prSet presAssocID="{A1B61DEB-B72E-409C-A511-E141A396B7F9}" presName="space" presStyleCnt="0"/>
      <dgm:spPr/>
    </dgm:pt>
    <dgm:pt modelId="{1516F631-7EED-44D9-BC43-4C3BD898876F}" type="pres">
      <dgm:prSet presAssocID="{003280E6-712C-483F-A8EB-F0B682AE65F2}" presName="compositeB" presStyleCnt="0"/>
      <dgm:spPr/>
    </dgm:pt>
    <dgm:pt modelId="{737015E7-BF8B-4412-B864-B25008E4FD49}" type="pres">
      <dgm:prSet presAssocID="{003280E6-712C-483F-A8EB-F0B682AE65F2}" presName="textB" presStyleLbl="revTx" presStyleIdx="1" presStyleCnt="7" custScaleX="124209">
        <dgm:presLayoutVars>
          <dgm:bulletEnabled val="1"/>
        </dgm:presLayoutVars>
      </dgm:prSet>
      <dgm:spPr/>
    </dgm:pt>
    <dgm:pt modelId="{F6C1FDE7-5D05-4784-9996-134BBF652965}" type="pres">
      <dgm:prSet presAssocID="{003280E6-712C-483F-A8EB-F0B682AE65F2}" presName="circleB" presStyleLbl="node1" presStyleIdx="1" presStyleCnt="7"/>
      <dgm:spPr>
        <a:xfrm>
          <a:off x="1621740"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94AD8EBF-9E06-4B93-BA40-D98BB13B6253}" type="pres">
      <dgm:prSet presAssocID="{003280E6-712C-483F-A8EB-F0B682AE65F2}" presName="spaceB" presStyleCnt="0"/>
      <dgm:spPr/>
    </dgm:pt>
    <dgm:pt modelId="{CAC20B7B-57D3-45B9-BD88-9C9DFCA07252}" type="pres">
      <dgm:prSet presAssocID="{24748B3B-A2AD-42E9-ABAA-05C16C1D51F6}" presName="space" presStyleCnt="0"/>
      <dgm:spPr/>
    </dgm:pt>
    <dgm:pt modelId="{B1106231-5A5D-4B3A-BB4F-5FF3576041DC}" type="pres">
      <dgm:prSet presAssocID="{3DA5CF89-50E1-4762-A3A9-FB5BF12F264B}" presName="compositeA" presStyleCnt="0"/>
      <dgm:spPr/>
    </dgm:pt>
    <dgm:pt modelId="{A218CF67-8D76-4DFB-A0E2-8C8093E69FFB}" type="pres">
      <dgm:prSet presAssocID="{3DA5CF89-50E1-4762-A3A9-FB5BF12F264B}" presName="textA" presStyleLbl="revTx" presStyleIdx="2" presStyleCnt="7" custScaleX="123669">
        <dgm:presLayoutVars>
          <dgm:bulletEnabled val="1"/>
        </dgm:presLayoutVars>
      </dgm:prSet>
      <dgm:spPr/>
    </dgm:pt>
    <dgm:pt modelId="{F9847095-AEC3-493F-99B2-E0895B8DC706}" type="pres">
      <dgm:prSet presAssocID="{3DA5CF89-50E1-4762-A3A9-FB5BF12F264B}" presName="circleA" presStyleLbl="node1" presStyleIdx="2" presStyleCnt="7"/>
      <dgm:spPr>
        <a:xfrm>
          <a:off x="2780611"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6522CF4A-213F-4B83-90D0-A2FBB7053A7D}" type="pres">
      <dgm:prSet presAssocID="{3DA5CF89-50E1-4762-A3A9-FB5BF12F264B}" presName="spaceA" presStyleCnt="0"/>
      <dgm:spPr/>
    </dgm:pt>
    <dgm:pt modelId="{11A0E061-21A6-48E0-84C5-6A6C32D9DAC3}" type="pres">
      <dgm:prSet presAssocID="{2FA0CA98-1FE8-44C9-8D46-336C18A3CE1F}" presName="space" presStyleCnt="0"/>
      <dgm:spPr/>
    </dgm:pt>
    <dgm:pt modelId="{A917F5EE-D53B-49E6-9E81-D6B3F664E876}" type="pres">
      <dgm:prSet presAssocID="{8AD5A3E9-C62E-4AB2-A446-C3DB5F303837}" presName="compositeB" presStyleCnt="0"/>
      <dgm:spPr/>
    </dgm:pt>
    <dgm:pt modelId="{2304F156-7BFA-41AD-BAE8-4E08A72A5715}" type="pres">
      <dgm:prSet presAssocID="{8AD5A3E9-C62E-4AB2-A446-C3DB5F303837}" presName="textB" presStyleLbl="revTx" presStyleIdx="3" presStyleCnt="7" custScaleX="117547">
        <dgm:presLayoutVars>
          <dgm:bulletEnabled val="1"/>
        </dgm:presLayoutVars>
      </dgm:prSet>
      <dgm:spPr/>
    </dgm:pt>
    <dgm:pt modelId="{45446A70-02FA-459C-8FD3-B2421CDE1F2A}" type="pres">
      <dgm:prSet presAssocID="{8AD5A3E9-C62E-4AB2-A446-C3DB5F303837}" presName="circleB" presStyleLbl="node1" presStyleIdx="3" presStyleCnt="7"/>
      <dgm:spPr>
        <a:xfrm>
          <a:off x="3909545"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A66AA794-04EE-4591-8E95-D4868016F1C5}" type="pres">
      <dgm:prSet presAssocID="{8AD5A3E9-C62E-4AB2-A446-C3DB5F303837}" presName="spaceB" presStyleCnt="0"/>
      <dgm:spPr/>
    </dgm:pt>
    <dgm:pt modelId="{A720A826-5451-4F22-8274-A79D90ED0F97}" type="pres">
      <dgm:prSet presAssocID="{585BBD02-2354-4FDB-9168-4BE108B5CDFC}" presName="space" presStyleCnt="0"/>
      <dgm:spPr/>
    </dgm:pt>
    <dgm:pt modelId="{E4437C4C-4F2B-481F-9FCD-8BC6D401048A}" type="pres">
      <dgm:prSet presAssocID="{BA5B5DA5-0527-4D18-AE63-45CC88D74A2A}" presName="compositeA" presStyleCnt="0"/>
      <dgm:spPr/>
    </dgm:pt>
    <dgm:pt modelId="{EED10ED7-B5A5-4D6F-9305-BB1BF8C0E00A}" type="pres">
      <dgm:prSet presAssocID="{BA5B5DA5-0527-4D18-AE63-45CC88D74A2A}" presName="textA" presStyleLbl="revTx" presStyleIdx="4" presStyleCnt="7" custScaleX="129988">
        <dgm:presLayoutVars>
          <dgm:bulletEnabled val="1"/>
        </dgm:presLayoutVars>
      </dgm:prSet>
      <dgm:spPr/>
    </dgm:pt>
    <dgm:pt modelId="{E0AC6379-2695-440D-9419-6530540F546F}" type="pres">
      <dgm:prSet presAssocID="{BA5B5DA5-0527-4D18-AE63-45CC88D74A2A}" presName="circleA" presStyleLbl="node1" presStyleIdx="4" presStyleCnt="7"/>
      <dgm:spPr>
        <a:xfrm>
          <a:off x="4961403"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6AEF3C18-8435-4DB3-816D-B6B00C2D80A9}" type="pres">
      <dgm:prSet presAssocID="{BA5B5DA5-0527-4D18-AE63-45CC88D74A2A}" presName="spaceA" presStyleCnt="0"/>
      <dgm:spPr/>
    </dgm:pt>
    <dgm:pt modelId="{86DD6619-305E-40DE-B28B-2AF0C0F597A3}" type="pres">
      <dgm:prSet presAssocID="{9B000FBD-5887-465A-B0A0-15DED58DE66E}" presName="space" presStyleCnt="0"/>
      <dgm:spPr/>
    </dgm:pt>
    <dgm:pt modelId="{453DCAA9-1727-407C-B5F0-0356BEC47526}" type="pres">
      <dgm:prSet presAssocID="{AD743AEA-7281-48D2-80A5-BB8EC01227AC}" presName="compositeB" presStyleCnt="0"/>
      <dgm:spPr/>
    </dgm:pt>
    <dgm:pt modelId="{7EC4F2FD-567A-4482-B382-6E253FAD0C7B}" type="pres">
      <dgm:prSet presAssocID="{AD743AEA-7281-48D2-80A5-BB8EC01227AC}" presName="textB" presStyleLbl="revTx" presStyleIdx="5" presStyleCnt="7" custScaleX="90319">
        <dgm:presLayoutVars>
          <dgm:bulletEnabled val="1"/>
        </dgm:presLayoutVars>
      </dgm:prSet>
      <dgm:spPr/>
    </dgm:pt>
    <dgm:pt modelId="{4A37937D-2811-40B2-81DD-D2D1B36F17EC}" type="pres">
      <dgm:prSet presAssocID="{AD743AEA-7281-48D2-80A5-BB8EC01227AC}" presName="circleB" presStyleLbl="node1" presStyleIdx="5" presStyleCnt="7"/>
      <dgm:spPr>
        <a:xfrm>
          <a:off x="6087766"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383BA0C8-565B-4AC7-BEF2-3B7694CEC89F}" type="pres">
      <dgm:prSet presAssocID="{AD743AEA-7281-48D2-80A5-BB8EC01227AC}" presName="spaceB" presStyleCnt="0"/>
      <dgm:spPr/>
    </dgm:pt>
    <dgm:pt modelId="{FC9B0DA4-A16E-4F08-BEDB-C6499BF6D3CB}" type="pres">
      <dgm:prSet presAssocID="{1C43396A-F93C-4BAD-B934-2B61344A4A82}" presName="space" presStyleCnt="0"/>
      <dgm:spPr/>
    </dgm:pt>
    <dgm:pt modelId="{EAC271F4-8F61-418C-914A-27287929A1B9}" type="pres">
      <dgm:prSet presAssocID="{DEF61AFD-2713-40D4-8F88-53DF331B2FB2}" presName="compositeA" presStyleCnt="0"/>
      <dgm:spPr/>
    </dgm:pt>
    <dgm:pt modelId="{E8E7A527-4246-47E4-A9E5-F4937E8595B1}" type="pres">
      <dgm:prSet presAssocID="{DEF61AFD-2713-40D4-8F88-53DF331B2FB2}" presName="textA" presStyleLbl="revTx" presStyleIdx="6" presStyleCnt="7">
        <dgm:presLayoutVars>
          <dgm:bulletEnabled val="1"/>
        </dgm:presLayoutVars>
      </dgm:prSet>
      <dgm:spPr/>
    </dgm:pt>
    <dgm:pt modelId="{17045B38-E362-4EDE-BCF6-FBA07AF3FD04}" type="pres">
      <dgm:prSet presAssocID="{DEF61AFD-2713-40D4-8F88-53DF331B2FB2}" presName="circleA" presStyleLbl="node1" presStyleIdx="6" presStyleCnt="7"/>
      <dgm:spPr>
        <a:xfrm>
          <a:off x="7184838"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77B73C13-BC37-48B0-BE64-4581806CE119}" type="pres">
      <dgm:prSet presAssocID="{DEF61AFD-2713-40D4-8F88-53DF331B2FB2}" presName="spaceA" presStyleCnt="0"/>
      <dgm:spPr/>
    </dgm:pt>
  </dgm:ptLst>
  <dgm:cxnLst>
    <dgm:cxn modelId="{607C6B0F-F2A9-45D6-AA1D-7DC8A7835A6A}" srcId="{DFCED83A-FB10-4FB3-BAFA-417F14F9DAE9}" destId="{BA5B5DA5-0527-4D18-AE63-45CC88D74A2A}" srcOrd="4" destOrd="0" parTransId="{A7AD33C5-EC52-4C5C-B719-86ED3EED4310}" sibTransId="{9B000FBD-5887-465A-B0A0-15DED58DE66E}"/>
    <dgm:cxn modelId="{2068A42B-FD45-41F1-8468-E968DEC76959}" srcId="{DFCED83A-FB10-4FB3-BAFA-417F14F9DAE9}" destId="{3DA5CF89-50E1-4762-A3A9-FB5BF12F264B}" srcOrd="2" destOrd="0" parTransId="{5630458E-8896-473E-BC4E-BDC4FD86B890}" sibTransId="{2FA0CA98-1FE8-44C9-8D46-336C18A3CE1F}"/>
    <dgm:cxn modelId="{F13C8038-AC12-43E6-BE90-286CB28B1C11}" type="presOf" srcId="{DEF61AFD-2713-40D4-8F88-53DF331B2FB2}" destId="{E8E7A527-4246-47E4-A9E5-F4937E8595B1}" srcOrd="0" destOrd="0" presId="urn:microsoft.com/office/officeart/2005/8/layout/hProcess11"/>
    <dgm:cxn modelId="{E99FF43E-53FF-474D-9861-54E303B08578}" srcId="{DFCED83A-FB10-4FB3-BAFA-417F14F9DAE9}" destId="{DEF61AFD-2713-40D4-8F88-53DF331B2FB2}" srcOrd="6" destOrd="0" parTransId="{411DD0AD-2F80-4B8F-AADC-07450B7AA0C3}" sibTransId="{EBD38932-2AEE-4B45-9C4C-FE81A97ED77C}"/>
    <dgm:cxn modelId="{D7E9EC5C-C779-446F-9A32-FAEFA18E1192}" type="presOf" srcId="{3DA5CF89-50E1-4762-A3A9-FB5BF12F264B}" destId="{A218CF67-8D76-4DFB-A0E2-8C8093E69FFB}" srcOrd="0" destOrd="0" presId="urn:microsoft.com/office/officeart/2005/8/layout/hProcess11"/>
    <dgm:cxn modelId="{AC662F60-7CCA-4C78-A38F-B6B8E02DE98C}" type="presOf" srcId="{8AD5A3E9-C62E-4AB2-A446-C3DB5F303837}" destId="{2304F156-7BFA-41AD-BAE8-4E08A72A5715}" srcOrd="0" destOrd="0" presId="urn:microsoft.com/office/officeart/2005/8/layout/hProcess11"/>
    <dgm:cxn modelId="{C971E192-DDBA-497E-9809-09C889EE790C}" type="presOf" srcId="{AD743AEA-7281-48D2-80A5-BB8EC01227AC}" destId="{7EC4F2FD-567A-4482-B382-6E253FAD0C7B}" srcOrd="0" destOrd="0" presId="urn:microsoft.com/office/officeart/2005/8/layout/hProcess11"/>
    <dgm:cxn modelId="{FCD53EA4-26F3-4B2F-B5E1-EB5A2D1D8621}" srcId="{DFCED83A-FB10-4FB3-BAFA-417F14F9DAE9}" destId="{003280E6-712C-483F-A8EB-F0B682AE65F2}" srcOrd="1" destOrd="0" parTransId="{D404A073-2375-4F1D-B937-9AB2635227AF}" sibTransId="{24748B3B-A2AD-42E9-ABAA-05C16C1D51F6}"/>
    <dgm:cxn modelId="{B57CA1BD-0E14-4291-9B1E-6ABAB99E3D09}" srcId="{DFCED83A-FB10-4FB3-BAFA-417F14F9DAE9}" destId="{8AD5A3E9-C62E-4AB2-A446-C3DB5F303837}" srcOrd="3" destOrd="0" parTransId="{BF49BEAE-117A-4FB3-86C2-B0D4BCF63E8E}" sibTransId="{585BBD02-2354-4FDB-9168-4BE108B5CDFC}"/>
    <dgm:cxn modelId="{629709C8-02AC-47A6-B74D-FC09C4C7026F}" type="presOf" srcId="{DFCED83A-FB10-4FB3-BAFA-417F14F9DAE9}" destId="{F4DEF80C-E627-492F-A149-65BB923A394E}" srcOrd="0" destOrd="0" presId="urn:microsoft.com/office/officeart/2005/8/layout/hProcess11"/>
    <dgm:cxn modelId="{3A9E73C8-FF13-4313-9E4B-EEA4AFCED7F1}" srcId="{DFCED83A-FB10-4FB3-BAFA-417F14F9DAE9}" destId="{15D63B78-190D-431D-9BD6-F55AC8D3D089}" srcOrd="0" destOrd="0" parTransId="{656F8FFB-E5DB-4573-B8BF-D3C8235E7735}" sibTransId="{A1B61DEB-B72E-409C-A511-E141A396B7F9}"/>
    <dgm:cxn modelId="{837527CA-F7ED-43F4-984C-723151A72E0B}" type="presOf" srcId="{003280E6-712C-483F-A8EB-F0B682AE65F2}" destId="{737015E7-BF8B-4412-B864-B25008E4FD49}" srcOrd="0" destOrd="0" presId="urn:microsoft.com/office/officeart/2005/8/layout/hProcess11"/>
    <dgm:cxn modelId="{DD5170E9-64E3-45DC-B9B7-F9B4657DF166}" type="presOf" srcId="{BA5B5DA5-0527-4D18-AE63-45CC88D74A2A}" destId="{EED10ED7-B5A5-4D6F-9305-BB1BF8C0E00A}" srcOrd="0" destOrd="0" presId="urn:microsoft.com/office/officeart/2005/8/layout/hProcess11"/>
    <dgm:cxn modelId="{B88230EB-EF76-44BC-A3EB-5B9CBF14B519}" srcId="{DFCED83A-FB10-4FB3-BAFA-417F14F9DAE9}" destId="{AD743AEA-7281-48D2-80A5-BB8EC01227AC}" srcOrd="5" destOrd="0" parTransId="{1A7F047F-09F0-403A-8F34-768B03FBFB3E}" sibTransId="{1C43396A-F93C-4BAD-B934-2B61344A4A82}"/>
    <dgm:cxn modelId="{29839FF1-DEDD-4D73-A17F-FF96C4248BE1}" type="presOf" srcId="{15D63B78-190D-431D-9BD6-F55AC8D3D089}" destId="{6C1EF15C-49C7-4645-A763-E72C6DE78812}" srcOrd="0" destOrd="0" presId="urn:microsoft.com/office/officeart/2005/8/layout/hProcess11"/>
    <dgm:cxn modelId="{6B38AEBB-7CD3-421B-BFD1-276C83E3BFDA}" type="presParOf" srcId="{F4DEF80C-E627-492F-A149-65BB923A394E}" destId="{52869651-6748-4688-A228-202AABE67C21}" srcOrd="0" destOrd="0" presId="urn:microsoft.com/office/officeart/2005/8/layout/hProcess11"/>
    <dgm:cxn modelId="{6FB093AA-B2EF-4297-9D8B-8CC2E9D5945E}" type="presParOf" srcId="{F4DEF80C-E627-492F-A149-65BB923A394E}" destId="{E2EB6CAD-09EF-49E3-8C62-5035B32AC42D}" srcOrd="1" destOrd="0" presId="urn:microsoft.com/office/officeart/2005/8/layout/hProcess11"/>
    <dgm:cxn modelId="{2216A8D7-C151-4DE3-9B5A-A816F3378A8D}" type="presParOf" srcId="{E2EB6CAD-09EF-49E3-8C62-5035B32AC42D}" destId="{9835F427-2E38-4E03-AD0B-D6051EDABB28}" srcOrd="0" destOrd="0" presId="urn:microsoft.com/office/officeart/2005/8/layout/hProcess11"/>
    <dgm:cxn modelId="{FB555D7E-949A-44A7-BDA1-B7FD19DC510C}" type="presParOf" srcId="{9835F427-2E38-4E03-AD0B-D6051EDABB28}" destId="{6C1EF15C-49C7-4645-A763-E72C6DE78812}" srcOrd="0" destOrd="0" presId="urn:microsoft.com/office/officeart/2005/8/layout/hProcess11"/>
    <dgm:cxn modelId="{83F6DE18-0311-4ADF-8E06-39219CEF576B}" type="presParOf" srcId="{9835F427-2E38-4E03-AD0B-D6051EDABB28}" destId="{8EAE26BA-765A-4F53-93F1-5EBB07E417CE}" srcOrd="1" destOrd="0" presId="urn:microsoft.com/office/officeart/2005/8/layout/hProcess11"/>
    <dgm:cxn modelId="{28539DCA-3655-4654-B0AA-EC919FF2EADA}" type="presParOf" srcId="{9835F427-2E38-4E03-AD0B-D6051EDABB28}" destId="{335EFDAE-DC79-4D67-9A13-6519CB440D07}" srcOrd="2" destOrd="0" presId="urn:microsoft.com/office/officeart/2005/8/layout/hProcess11"/>
    <dgm:cxn modelId="{03FB0A4D-5363-4BD6-8AFE-D4B3714C8EAF}" type="presParOf" srcId="{E2EB6CAD-09EF-49E3-8C62-5035B32AC42D}" destId="{26701721-ABAE-44D9-B59F-9E733EC0796C}" srcOrd="1" destOrd="0" presId="urn:microsoft.com/office/officeart/2005/8/layout/hProcess11"/>
    <dgm:cxn modelId="{83FA8D67-234F-4CF9-863D-C9FE3C46EEC0}" type="presParOf" srcId="{E2EB6CAD-09EF-49E3-8C62-5035B32AC42D}" destId="{1516F631-7EED-44D9-BC43-4C3BD898876F}" srcOrd="2" destOrd="0" presId="urn:microsoft.com/office/officeart/2005/8/layout/hProcess11"/>
    <dgm:cxn modelId="{B626CB4E-B76E-4881-8DEF-12858FB0EB24}" type="presParOf" srcId="{1516F631-7EED-44D9-BC43-4C3BD898876F}" destId="{737015E7-BF8B-4412-B864-B25008E4FD49}" srcOrd="0" destOrd="0" presId="urn:microsoft.com/office/officeart/2005/8/layout/hProcess11"/>
    <dgm:cxn modelId="{37F7E198-F5C6-4F89-926A-47551A893685}" type="presParOf" srcId="{1516F631-7EED-44D9-BC43-4C3BD898876F}" destId="{F6C1FDE7-5D05-4784-9996-134BBF652965}" srcOrd="1" destOrd="0" presId="urn:microsoft.com/office/officeart/2005/8/layout/hProcess11"/>
    <dgm:cxn modelId="{6FA64279-9A6A-4B3C-8FFB-5E14C84C57D8}" type="presParOf" srcId="{1516F631-7EED-44D9-BC43-4C3BD898876F}" destId="{94AD8EBF-9E06-4B93-BA40-D98BB13B6253}" srcOrd="2" destOrd="0" presId="urn:microsoft.com/office/officeart/2005/8/layout/hProcess11"/>
    <dgm:cxn modelId="{1D701A14-1659-42A7-9321-535281B25DA7}" type="presParOf" srcId="{E2EB6CAD-09EF-49E3-8C62-5035B32AC42D}" destId="{CAC20B7B-57D3-45B9-BD88-9C9DFCA07252}" srcOrd="3" destOrd="0" presId="urn:microsoft.com/office/officeart/2005/8/layout/hProcess11"/>
    <dgm:cxn modelId="{6C52D15D-F429-459C-963E-C24C0D2F6C3C}" type="presParOf" srcId="{E2EB6CAD-09EF-49E3-8C62-5035B32AC42D}" destId="{B1106231-5A5D-4B3A-BB4F-5FF3576041DC}" srcOrd="4" destOrd="0" presId="urn:microsoft.com/office/officeart/2005/8/layout/hProcess11"/>
    <dgm:cxn modelId="{428BFFE2-2A21-465E-9520-3CAF15FADB03}" type="presParOf" srcId="{B1106231-5A5D-4B3A-BB4F-5FF3576041DC}" destId="{A218CF67-8D76-4DFB-A0E2-8C8093E69FFB}" srcOrd="0" destOrd="0" presId="urn:microsoft.com/office/officeart/2005/8/layout/hProcess11"/>
    <dgm:cxn modelId="{0F08AC13-B716-41CE-882E-9374316B4A52}" type="presParOf" srcId="{B1106231-5A5D-4B3A-BB4F-5FF3576041DC}" destId="{F9847095-AEC3-493F-99B2-E0895B8DC706}" srcOrd="1" destOrd="0" presId="urn:microsoft.com/office/officeart/2005/8/layout/hProcess11"/>
    <dgm:cxn modelId="{91F74BB3-7EE2-4E2B-8D3A-147231E84A3A}" type="presParOf" srcId="{B1106231-5A5D-4B3A-BB4F-5FF3576041DC}" destId="{6522CF4A-213F-4B83-90D0-A2FBB7053A7D}" srcOrd="2" destOrd="0" presId="urn:microsoft.com/office/officeart/2005/8/layout/hProcess11"/>
    <dgm:cxn modelId="{DAF9118F-8AF4-453C-9B66-DAD675FD7451}" type="presParOf" srcId="{E2EB6CAD-09EF-49E3-8C62-5035B32AC42D}" destId="{11A0E061-21A6-48E0-84C5-6A6C32D9DAC3}" srcOrd="5" destOrd="0" presId="urn:microsoft.com/office/officeart/2005/8/layout/hProcess11"/>
    <dgm:cxn modelId="{2DFFA591-3A84-4BFC-9EC8-1903B80E9FE0}" type="presParOf" srcId="{E2EB6CAD-09EF-49E3-8C62-5035B32AC42D}" destId="{A917F5EE-D53B-49E6-9E81-D6B3F664E876}" srcOrd="6" destOrd="0" presId="urn:microsoft.com/office/officeart/2005/8/layout/hProcess11"/>
    <dgm:cxn modelId="{A794E6B3-3DF9-407F-851A-92145A44A6AF}" type="presParOf" srcId="{A917F5EE-D53B-49E6-9E81-D6B3F664E876}" destId="{2304F156-7BFA-41AD-BAE8-4E08A72A5715}" srcOrd="0" destOrd="0" presId="urn:microsoft.com/office/officeart/2005/8/layout/hProcess11"/>
    <dgm:cxn modelId="{CDC0BA09-5AC4-4F5A-9302-0CAE1408B3AE}" type="presParOf" srcId="{A917F5EE-D53B-49E6-9E81-D6B3F664E876}" destId="{45446A70-02FA-459C-8FD3-B2421CDE1F2A}" srcOrd="1" destOrd="0" presId="urn:microsoft.com/office/officeart/2005/8/layout/hProcess11"/>
    <dgm:cxn modelId="{6F3D7209-7395-4C2B-AA89-BFF5F0993AE5}" type="presParOf" srcId="{A917F5EE-D53B-49E6-9E81-D6B3F664E876}" destId="{A66AA794-04EE-4591-8E95-D4868016F1C5}" srcOrd="2" destOrd="0" presId="urn:microsoft.com/office/officeart/2005/8/layout/hProcess11"/>
    <dgm:cxn modelId="{76E3BAB0-4AE8-4437-88A0-55004DDA12C5}" type="presParOf" srcId="{E2EB6CAD-09EF-49E3-8C62-5035B32AC42D}" destId="{A720A826-5451-4F22-8274-A79D90ED0F97}" srcOrd="7" destOrd="0" presId="urn:microsoft.com/office/officeart/2005/8/layout/hProcess11"/>
    <dgm:cxn modelId="{B85C43C6-5C18-450A-B9F4-13ED19200580}" type="presParOf" srcId="{E2EB6CAD-09EF-49E3-8C62-5035B32AC42D}" destId="{E4437C4C-4F2B-481F-9FCD-8BC6D401048A}" srcOrd="8" destOrd="0" presId="urn:microsoft.com/office/officeart/2005/8/layout/hProcess11"/>
    <dgm:cxn modelId="{45C34480-F7FA-43B4-AA79-4AF6D499576C}" type="presParOf" srcId="{E4437C4C-4F2B-481F-9FCD-8BC6D401048A}" destId="{EED10ED7-B5A5-4D6F-9305-BB1BF8C0E00A}" srcOrd="0" destOrd="0" presId="urn:microsoft.com/office/officeart/2005/8/layout/hProcess11"/>
    <dgm:cxn modelId="{97A1BD36-0878-446C-AD00-F852CBA0010E}" type="presParOf" srcId="{E4437C4C-4F2B-481F-9FCD-8BC6D401048A}" destId="{E0AC6379-2695-440D-9419-6530540F546F}" srcOrd="1" destOrd="0" presId="urn:microsoft.com/office/officeart/2005/8/layout/hProcess11"/>
    <dgm:cxn modelId="{6C1B3C29-94D6-4EA4-AD34-2AC42EDE2A59}" type="presParOf" srcId="{E4437C4C-4F2B-481F-9FCD-8BC6D401048A}" destId="{6AEF3C18-8435-4DB3-816D-B6B00C2D80A9}" srcOrd="2" destOrd="0" presId="urn:microsoft.com/office/officeart/2005/8/layout/hProcess11"/>
    <dgm:cxn modelId="{7C7316C2-3616-49C2-8E15-B35E2CA14F9C}" type="presParOf" srcId="{E2EB6CAD-09EF-49E3-8C62-5035B32AC42D}" destId="{86DD6619-305E-40DE-B28B-2AF0C0F597A3}" srcOrd="9" destOrd="0" presId="urn:microsoft.com/office/officeart/2005/8/layout/hProcess11"/>
    <dgm:cxn modelId="{6D696D80-E8C3-4253-9348-8B2770011777}" type="presParOf" srcId="{E2EB6CAD-09EF-49E3-8C62-5035B32AC42D}" destId="{453DCAA9-1727-407C-B5F0-0356BEC47526}" srcOrd="10" destOrd="0" presId="urn:microsoft.com/office/officeart/2005/8/layout/hProcess11"/>
    <dgm:cxn modelId="{13E7BEE1-DAEE-4FCB-A657-616CAFA8205D}" type="presParOf" srcId="{453DCAA9-1727-407C-B5F0-0356BEC47526}" destId="{7EC4F2FD-567A-4482-B382-6E253FAD0C7B}" srcOrd="0" destOrd="0" presId="urn:microsoft.com/office/officeart/2005/8/layout/hProcess11"/>
    <dgm:cxn modelId="{9B6AAC25-BFA5-4BB3-B09E-34DBB79D5719}" type="presParOf" srcId="{453DCAA9-1727-407C-B5F0-0356BEC47526}" destId="{4A37937D-2811-40B2-81DD-D2D1B36F17EC}" srcOrd="1" destOrd="0" presId="urn:microsoft.com/office/officeart/2005/8/layout/hProcess11"/>
    <dgm:cxn modelId="{C1B825B6-CD74-4457-B9B9-9160509A2780}" type="presParOf" srcId="{453DCAA9-1727-407C-B5F0-0356BEC47526}" destId="{383BA0C8-565B-4AC7-BEF2-3B7694CEC89F}" srcOrd="2" destOrd="0" presId="urn:microsoft.com/office/officeart/2005/8/layout/hProcess11"/>
    <dgm:cxn modelId="{FB837650-C262-4280-8976-9BC767D5D442}" type="presParOf" srcId="{E2EB6CAD-09EF-49E3-8C62-5035B32AC42D}" destId="{FC9B0DA4-A16E-4F08-BEDB-C6499BF6D3CB}" srcOrd="11" destOrd="0" presId="urn:microsoft.com/office/officeart/2005/8/layout/hProcess11"/>
    <dgm:cxn modelId="{4CEBABB5-73B9-4FC2-A77C-DC0227861AE3}" type="presParOf" srcId="{E2EB6CAD-09EF-49E3-8C62-5035B32AC42D}" destId="{EAC271F4-8F61-418C-914A-27287929A1B9}" srcOrd="12" destOrd="0" presId="urn:microsoft.com/office/officeart/2005/8/layout/hProcess11"/>
    <dgm:cxn modelId="{8B4053AA-F54E-4340-9115-A790FD2F8FEE}" type="presParOf" srcId="{EAC271F4-8F61-418C-914A-27287929A1B9}" destId="{E8E7A527-4246-47E4-A9E5-F4937E8595B1}" srcOrd="0" destOrd="0" presId="urn:microsoft.com/office/officeart/2005/8/layout/hProcess11"/>
    <dgm:cxn modelId="{79698ABE-8E2B-4301-8EDF-4E3D9D5C16B1}" type="presParOf" srcId="{EAC271F4-8F61-418C-914A-27287929A1B9}" destId="{17045B38-E362-4EDE-BCF6-FBA07AF3FD04}" srcOrd="1" destOrd="0" presId="urn:microsoft.com/office/officeart/2005/8/layout/hProcess11"/>
    <dgm:cxn modelId="{712589DE-4610-4555-885F-A96AF24AFAA5}" type="presParOf" srcId="{EAC271F4-8F61-418C-914A-27287929A1B9}" destId="{77B73C13-BC37-48B0-BE64-4581806CE11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CED83A-FB10-4FB3-BAFA-417F14F9DAE9}" type="doc">
      <dgm:prSet loTypeId="urn:microsoft.com/office/officeart/2005/8/layout/hProcess11" loCatId="process" qsTypeId="urn:microsoft.com/office/officeart/2005/8/quickstyle/simple1" qsCatId="simple" csTypeId="urn:microsoft.com/office/officeart/2005/8/colors/accent1_2" csCatId="accent1" phldr="1"/>
      <dgm:spPr/>
    </dgm:pt>
    <dgm:pt modelId="{15D63B78-190D-431D-9BD6-F55AC8D3D089}">
      <dgm:prSet phldrT="[Text]" custT="1"/>
      <dgm:spPr/>
      <dgm:t>
        <a:bodyPr/>
        <a:lstStyle/>
        <a:p>
          <a:r>
            <a:rPr lang="en-US" sz="1100">
              <a:latin typeface="Roboto"/>
            </a:rPr>
            <a:t>Process</a:t>
          </a:r>
          <a:r>
            <a:rPr lang="en-US" sz="1100"/>
            <a:t> </a:t>
          </a:r>
          <a:r>
            <a:rPr lang="en-US" sz="1100">
              <a:latin typeface="Roboto"/>
            </a:rPr>
            <a:t>mapping</a:t>
          </a:r>
          <a:endParaRPr lang="en-SI" sz="1100"/>
        </a:p>
      </dgm:t>
    </dgm:pt>
    <dgm:pt modelId="{656F8FFB-E5DB-4573-B8BF-D3C8235E7735}" type="parTrans" cxnId="{3A9E73C8-FF13-4313-9E4B-EEA4AFCED7F1}">
      <dgm:prSet/>
      <dgm:spPr/>
      <dgm:t>
        <a:bodyPr/>
        <a:lstStyle/>
        <a:p>
          <a:endParaRPr lang="en-SI"/>
        </a:p>
      </dgm:t>
    </dgm:pt>
    <dgm:pt modelId="{A1B61DEB-B72E-409C-A511-E141A396B7F9}" type="sibTrans" cxnId="{3A9E73C8-FF13-4313-9E4B-EEA4AFCED7F1}">
      <dgm:prSet/>
      <dgm:spPr/>
      <dgm:t>
        <a:bodyPr/>
        <a:lstStyle/>
        <a:p>
          <a:endParaRPr lang="en-SI"/>
        </a:p>
      </dgm:t>
    </dgm:pt>
    <dgm:pt modelId="{003280E6-712C-483F-A8EB-F0B682AE65F2}">
      <dgm:prSet phldrT="[Text]" custT="1"/>
      <dgm:spPr/>
      <dgm:t>
        <a:bodyPr/>
        <a:lstStyle/>
        <a:p>
          <a:r>
            <a:rPr lang="en-US" sz="1000"/>
            <a:t> </a:t>
          </a:r>
          <a:endParaRPr lang="en-SI" sz="1000"/>
        </a:p>
      </dgm:t>
    </dgm:pt>
    <dgm:pt modelId="{D404A073-2375-4F1D-B937-9AB2635227AF}" type="parTrans" cxnId="{FCD53EA4-26F3-4B2F-B5E1-EB5A2D1D8621}">
      <dgm:prSet/>
      <dgm:spPr/>
      <dgm:t>
        <a:bodyPr/>
        <a:lstStyle/>
        <a:p>
          <a:endParaRPr lang="en-SI"/>
        </a:p>
      </dgm:t>
    </dgm:pt>
    <dgm:pt modelId="{24748B3B-A2AD-42E9-ABAA-05C16C1D51F6}" type="sibTrans" cxnId="{FCD53EA4-26F3-4B2F-B5E1-EB5A2D1D8621}">
      <dgm:prSet/>
      <dgm:spPr/>
      <dgm:t>
        <a:bodyPr/>
        <a:lstStyle/>
        <a:p>
          <a:endParaRPr lang="en-SI"/>
        </a:p>
      </dgm:t>
    </dgm:pt>
    <dgm:pt modelId="{3DA5CF89-50E1-4762-A3A9-FB5BF12F264B}">
      <dgm:prSet phldrT="[Text]" custT="1"/>
      <dgm:spPr/>
      <dgm:t>
        <a:bodyPr/>
        <a:lstStyle/>
        <a:p>
          <a:r>
            <a:rPr lang="en-US" sz="1100">
              <a:latin typeface="Roboto"/>
            </a:rPr>
            <a:t>9</a:t>
          </a:r>
          <a:r>
            <a:rPr lang="en-US" sz="1100"/>
            <a:t> solutions </a:t>
          </a:r>
          <a:r>
            <a:rPr lang="en-US" sz="1100">
              <a:latin typeface="Roboto"/>
            </a:rPr>
            <a:t>shortlist</a:t>
          </a:r>
          <a:endParaRPr lang="en-SI" sz="1100"/>
        </a:p>
      </dgm:t>
    </dgm:pt>
    <dgm:pt modelId="{5630458E-8896-473E-BC4E-BDC4FD86B890}" type="parTrans" cxnId="{2068A42B-FD45-41F1-8468-E968DEC76959}">
      <dgm:prSet/>
      <dgm:spPr/>
      <dgm:t>
        <a:bodyPr/>
        <a:lstStyle/>
        <a:p>
          <a:endParaRPr lang="en-SI"/>
        </a:p>
      </dgm:t>
    </dgm:pt>
    <dgm:pt modelId="{2FA0CA98-1FE8-44C9-8D46-336C18A3CE1F}" type="sibTrans" cxnId="{2068A42B-FD45-41F1-8468-E968DEC76959}">
      <dgm:prSet/>
      <dgm:spPr/>
      <dgm:t>
        <a:bodyPr/>
        <a:lstStyle/>
        <a:p>
          <a:endParaRPr lang="en-SI"/>
        </a:p>
      </dgm:t>
    </dgm:pt>
    <dgm:pt modelId="{DEF61AFD-2713-40D4-8F88-53DF331B2FB2}">
      <dgm:prSet phldrT="[Text]" custT="1"/>
      <dgm:spPr/>
      <dgm:t>
        <a:bodyPr/>
        <a:lstStyle/>
        <a:p>
          <a:r>
            <a:rPr lang="en-US" sz="1000"/>
            <a:t> </a:t>
          </a:r>
          <a:endParaRPr lang="en-SI" sz="1000"/>
        </a:p>
      </dgm:t>
    </dgm:pt>
    <dgm:pt modelId="{411DD0AD-2F80-4B8F-AADC-07450B7AA0C3}" type="parTrans" cxnId="{E99FF43E-53FF-474D-9861-54E303B08578}">
      <dgm:prSet/>
      <dgm:spPr/>
      <dgm:t>
        <a:bodyPr/>
        <a:lstStyle/>
        <a:p>
          <a:endParaRPr lang="en-SI"/>
        </a:p>
      </dgm:t>
    </dgm:pt>
    <dgm:pt modelId="{EBD38932-2AEE-4B45-9C4C-FE81A97ED77C}" type="sibTrans" cxnId="{E99FF43E-53FF-474D-9861-54E303B08578}">
      <dgm:prSet/>
      <dgm:spPr/>
      <dgm:t>
        <a:bodyPr/>
        <a:lstStyle/>
        <a:p>
          <a:endParaRPr lang="en-SI"/>
        </a:p>
      </dgm:t>
    </dgm:pt>
    <dgm:pt modelId="{8AD5A3E9-C62E-4AB2-A446-C3DB5F303837}">
      <dgm:prSet phldrT="[Text]"/>
      <dgm:spPr/>
      <dgm:t>
        <a:bodyPr/>
        <a:lstStyle/>
        <a:p>
          <a:r>
            <a:rPr lang="en-US"/>
            <a:t> </a:t>
          </a:r>
          <a:endParaRPr lang="en-SI"/>
        </a:p>
      </dgm:t>
    </dgm:pt>
    <dgm:pt modelId="{BF49BEAE-117A-4FB3-86C2-B0D4BCF63E8E}" type="parTrans" cxnId="{B57CA1BD-0E14-4291-9B1E-6ABAB99E3D09}">
      <dgm:prSet/>
      <dgm:spPr/>
      <dgm:t>
        <a:bodyPr/>
        <a:lstStyle/>
        <a:p>
          <a:endParaRPr lang="en-SI"/>
        </a:p>
      </dgm:t>
    </dgm:pt>
    <dgm:pt modelId="{585BBD02-2354-4FDB-9168-4BE108B5CDFC}" type="sibTrans" cxnId="{B57CA1BD-0E14-4291-9B1E-6ABAB99E3D09}">
      <dgm:prSet/>
      <dgm:spPr/>
      <dgm:t>
        <a:bodyPr/>
        <a:lstStyle/>
        <a:p>
          <a:endParaRPr lang="en-SI"/>
        </a:p>
      </dgm:t>
    </dgm:pt>
    <dgm:pt modelId="{BA5B5DA5-0527-4D18-AE63-45CC88D74A2A}">
      <dgm:prSet phldrT="[Text]" custT="1"/>
      <dgm:spPr/>
      <dgm:t>
        <a:bodyPr/>
        <a:lstStyle/>
        <a:p>
          <a:r>
            <a:rPr lang="en-US" sz="1100">
              <a:latin typeface="Roboto"/>
            </a:rPr>
            <a:t>4</a:t>
          </a:r>
          <a:r>
            <a:rPr lang="en-US" sz="1100"/>
            <a:t> solutions selected</a:t>
          </a:r>
          <a:endParaRPr lang="en-SI" sz="1100"/>
        </a:p>
      </dgm:t>
    </dgm:pt>
    <dgm:pt modelId="{A7AD33C5-EC52-4C5C-B719-86ED3EED4310}" type="parTrans" cxnId="{607C6B0F-F2A9-45D6-AA1D-7DC8A7835A6A}">
      <dgm:prSet/>
      <dgm:spPr/>
      <dgm:t>
        <a:bodyPr/>
        <a:lstStyle/>
        <a:p>
          <a:endParaRPr lang="en-SI"/>
        </a:p>
      </dgm:t>
    </dgm:pt>
    <dgm:pt modelId="{9B000FBD-5887-465A-B0A0-15DED58DE66E}" type="sibTrans" cxnId="{607C6B0F-F2A9-45D6-AA1D-7DC8A7835A6A}">
      <dgm:prSet/>
      <dgm:spPr/>
      <dgm:t>
        <a:bodyPr/>
        <a:lstStyle/>
        <a:p>
          <a:endParaRPr lang="en-SI"/>
        </a:p>
      </dgm:t>
    </dgm:pt>
    <dgm:pt modelId="{AD743AEA-7281-48D2-80A5-BB8EC01227AC}">
      <dgm:prSet phldrT="[Text]" custT="1"/>
      <dgm:spPr/>
      <dgm:t>
        <a:bodyPr/>
        <a:lstStyle/>
        <a:p>
          <a:r>
            <a:rPr lang="en-US" sz="1100"/>
            <a:t>Demo meetings</a:t>
          </a:r>
          <a:endParaRPr lang="en-SI" sz="1100"/>
        </a:p>
      </dgm:t>
    </dgm:pt>
    <dgm:pt modelId="{1A7F047F-09F0-403A-8F34-768B03FBFB3E}" type="parTrans" cxnId="{B88230EB-EF76-44BC-A3EB-5B9CBF14B519}">
      <dgm:prSet/>
      <dgm:spPr/>
      <dgm:t>
        <a:bodyPr/>
        <a:lstStyle/>
        <a:p>
          <a:endParaRPr lang="en-SI"/>
        </a:p>
      </dgm:t>
    </dgm:pt>
    <dgm:pt modelId="{1C43396A-F93C-4BAD-B934-2B61344A4A82}" type="sibTrans" cxnId="{B88230EB-EF76-44BC-A3EB-5B9CBF14B519}">
      <dgm:prSet/>
      <dgm:spPr/>
      <dgm:t>
        <a:bodyPr/>
        <a:lstStyle/>
        <a:p>
          <a:endParaRPr lang="en-SI"/>
        </a:p>
      </dgm:t>
    </dgm:pt>
    <dgm:pt modelId="{F4DEF80C-E627-492F-A149-65BB923A394E}" type="pres">
      <dgm:prSet presAssocID="{DFCED83A-FB10-4FB3-BAFA-417F14F9DAE9}" presName="Name0" presStyleCnt="0">
        <dgm:presLayoutVars>
          <dgm:dir/>
          <dgm:resizeHandles val="exact"/>
        </dgm:presLayoutVars>
      </dgm:prSet>
      <dgm:spPr/>
    </dgm:pt>
    <dgm:pt modelId="{52869651-6748-4688-A228-202AABE67C21}" type="pres">
      <dgm:prSet presAssocID="{DFCED83A-FB10-4FB3-BAFA-417F14F9DAE9}" presName="arrow" presStyleLbl="bgShp" presStyleIdx="0" presStyleCnt="1"/>
      <dgm:spPr>
        <a:xfrm>
          <a:off x="0" y="930509"/>
          <a:ext cx="8656983" cy="1240679"/>
        </a:xfrm>
        <a:prstGeom prst="notchedRightArrow">
          <a:avLst/>
        </a:prstGeom>
        <a:solidFill>
          <a:srgbClr val="00A0B0">
            <a:tint val="40000"/>
            <a:hueOff val="0"/>
            <a:satOff val="0"/>
            <a:lumOff val="0"/>
            <a:alphaOff val="0"/>
          </a:srgbClr>
        </a:solidFill>
        <a:ln>
          <a:noFill/>
        </a:ln>
        <a:effectLst/>
      </dgm:spPr>
    </dgm:pt>
    <dgm:pt modelId="{E2EB6CAD-09EF-49E3-8C62-5035B32AC42D}" type="pres">
      <dgm:prSet presAssocID="{DFCED83A-FB10-4FB3-BAFA-417F14F9DAE9}" presName="points" presStyleCnt="0"/>
      <dgm:spPr/>
    </dgm:pt>
    <dgm:pt modelId="{9835F427-2E38-4E03-AD0B-D6051EDABB28}" type="pres">
      <dgm:prSet presAssocID="{15D63B78-190D-431D-9BD6-F55AC8D3D089}" presName="compositeA" presStyleCnt="0"/>
      <dgm:spPr/>
    </dgm:pt>
    <dgm:pt modelId="{6C1EF15C-49C7-4645-A763-E72C6DE78812}" type="pres">
      <dgm:prSet presAssocID="{15D63B78-190D-431D-9BD6-F55AC8D3D089}" presName="textA" presStyleLbl="revTx" presStyleIdx="0" presStyleCnt="7" custScaleX="130370">
        <dgm:presLayoutVars>
          <dgm:bulletEnabled val="1"/>
        </dgm:presLayoutVars>
      </dgm:prSet>
      <dgm:spPr/>
    </dgm:pt>
    <dgm:pt modelId="{8EAE26BA-765A-4F53-93F1-5EBB07E417CE}" type="pres">
      <dgm:prSet presAssocID="{15D63B78-190D-431D-9BD6-F55AC8D3D089}" presName="circleA" presStyleLbl="node1" presStyleIdx="0" presStyleCnt="7"/>
      <dgm:spPr>
        <a:xfrm>
          <a:off x="432755"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335EFDAE-DC79-4D67-9A13-6519CB440D07}" type="pres">
      <dgm:prSet presAssocID="{15D63B78-190D-431D-9BD6-F55AC8D3D089}" presName="spaceA" presStyleCnt="0"/>
      <dgm:spPr/>
    </dgm:pt>
    <dgm:pt modelId="{26701721-ABAE-44D9-B59F-9E733EC0796C}" type="pres">
      <dgm:prSet presAssocID="{A1B61DEB-B72E-409C-A511-E141A396B7F9}" presName="space" presStyleCnt="0"/>
      <dgm:spPr/>
    </dgm:pt>
    <dgm:pt modelId="{1516F631-7EED-44D9-BC43-4C3BD898876F}" type="pres">
      <dgm:prSet presAssocID="{003280E6-712C-483F-A8EB-F0B682AE65F2}" presName="compositeB" presStyleCnt="0"/>
      <dgm:spPr/>
    </dgm:pt>
    <dgm:pt modelId="{737015E7-BF8B-4412-B864-B25008E4FD49}" type="pres">
      <dgm:prSet presAssocID="{003280E6-712C-483F-A8EB-F0B682AE65F2}" presName="textB" presStyleLbl="revTx" presStyleIdx="1" presStyleCnt="7" custScaleX="124209">
        <dgm:presLayoutVars>
          <dgm:bulletEnabled val="1"/>
        </dgm:presLayoutVars>
      </dgm:prSet>
      <dgm:spPr/>
    </dgm:pt>
    <dgm:pt modelId="{F6C1FDE7-5D05-4784-9996-134BBF652965}" type="pres">
      <dgm:prSet presAssocID="{003280E6-712C-483F-A8EB-F0B682AE65F2}" presName="circleB" presStyleLbl="node1" presStyleIdx="1" presStyleCnt="7"/>
      <dgm:spPr>
        <a:xfrm>
          <a:off x="1621740"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94AD8EBF-9E06-4B93-BA40-D98BB13B6253}" type="pres">
      <dgm:prSet presAssocID="{003280E6-712C-483F-A8EB-F0B682AE65F2}" presName="spaceB" presStyleCnt="0"/>
      <dgm:spPr/>
    </dgm:pt>
    <dgm:pt modelId="{CAC20B7B-57D3-45B9-BD88-9C9DFCA07252}" type="pres">
      <dgm:prSet presAssocID="{24748B3B-A2AD-42E9-ABAA-05C16C1D51F6}" presName="space" presStyleCnt="0"/>
      <dgm:spPr/>
    </dgm:pt>
    <dgm:pt modelId="{B1106231-5A5D-4B3A-BB4F-5FF3576041DC}" type="pres">
      <dgm:prSet presAssocID="{3DA5CF89-50E1-4762-A3A9-FB5BF12F264B}" presName="compositeA" presStyleCnt="0"/>
      <dgm:spPr/>
    </dgm:pt>
    <dgm:pt modelId="{A218CF67-8D76-4DFB-A0E2-8C8093E69FFB}" type="pres">
      <dgm:prSet presAssocID="{3DA5CF89-50E1-4762-A3A9-FB5BF12F264B}" presName="textA" presStyleLbl="revTx" presStyleIdx="2" presStyleCnt="7" custScaleX="123669">
        <dgm:presLayoutVars>
          <dgm:bulletEnabled val="1"/>
        </dgm:presLayoutVars>
      </dgm:prSet>
      <dgm:spPr/>
    </dgm:pt>
    <dgm:pt modelId="{F9847095-AEC3-493F-99B2-E0895B8DC706}" type="pres">
      <dgm:prSet presAssocID="{3DA5CF89-50E1-4762-A3A9-FB5BF12F264B}" presName="circleA" presStyleLbl="node1" presStyleIdx="2" presStyleCnt="7"/>
      <dgm:spPr>
        <a:xfrm>
          <a:off x="2780611"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6522CF4A-213F-4B83-90D0-A2FBB7053A7D}" type="pres">
      <dgm:prSet presAssocID="{3DA5CF89-50E1-4762-A3A9-FB5BF12F264B}" presName="spaceA" presStyleCnt="0"/>
      <dgm:spPr/>
    </dgm:pt>
    <dgm:pt modelId="{11A0E061-21A6-48E0-84C5-6A6C32D9DAC3}" type="pres">
      <dgm:prSet presAssocID="{2FA0CA98-1FE8-44C9-8D46-336C18A3CE1F}" presName="space" presStyleCnt="0"/>
      <dgm:spPr/>
    </dgm:pt>
    <dgm:pt modelId="{A917F5EE-D53B-49E6-9E81-D6B3F664E876}" type="pres">
      <dgm:prSet presAssocID="{8AD5A3E9-C62E-4AB2-A446-C3DB5F303837}" presName="compositeB" presStyleCnt="0"/>
      <dgm:spPr/>
    </dgm:pt>
    <dgm:pt modelId="{2304F156-7BFA-41AD-BAE8-4E08A72A5715}" type="pres">
      <dgm:prSet presAssocID="{8AD5A3E9-C62E-4AB2-A446-C3DB5F303837}" presName="textB" presStyleLbl="revTx" presStyleIdx="3" presStyleCnt="7" custScaleX="117547">
        <dgm:presLayoutVars>
          <dgm:bulletEnabled val="1"/>
        </dgm:presLayoutVars>
      </dgm:prSet>
      <dgm:spPr/>
    </dgm:pt>
    <dgm:pt modelId="{45446A70-02FA-459C-8FD3-B2421CDE1F2A}" type="pres">
      <dgm:prSet presAssocID="{8AD5A3E9-C62E-4AB2-A446-C3DB5F303837}" presName="circleB" presStyleLbl="node1" presStyleIdx="3" presStyleCnt="7"/>
      <dgm:spPr>
        <a:xfrm>
          <a:off x="3909545"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A66AA794-04EE-4591-8E95-D4868016F1C5}" type="pres">
      <dgm:prSet presAssocID="{8AD5A3E9-C62E-4AB2-A446-C3DB5F303837}" presName="spaceB" presStyleCnt="0"/>
      <dgm:spPr/>
    </dgm:pt>
    <dgm:pt modelId="{A720A826-5451-4F22-8274-A79D90ED0F97}" type="pres">
      <dgm:prSet presAssocID="{585BBD02-2354-4FDB-9168-4BE108B5CDFC}" presName="space" presStyleCnt="0"/>
      <dgm:spPr/>
    </dgm:pt>
    <dgm:pt modelId="{E4437C4C-4F2B-481F-9FCD-8BC6D401048A}" type="pres">
      <dgm:prSet presAssocID="{BA5B5DA5-0527-4D18-AE63-45CC88D74A2A}" presName="compositeA" presStyleCnt="0"/>
      <dgm:spPr/>
    </dgm:pt>
    <dgm:pt modelId="{EED10ED7-B5A5-4D6F-9305-BB1BF8C0E00A}" type="pres">
      <dgm:prSet presAssocID="{BA5B5DA5-0527-4D18-AE63-45CC88D74A2A}" presName="textA" presStyleLbl="revTx" presStyleIdx="4" presStyleCnt="7" custScaleX="129988">
        <dgm:presLayoutVars>
          <dgm:bulletEnabled val="1"/>
        </dgm:presLayoutVars>
      </dgm:prSet>
      <dgm:spPr/>
    </dgm:pt>
    <dgm:pt modelId="{E0AC6379-2695-440D-9419-6530540F546F}" type="pres">
      <dgm:prSet presAssocID="{BA5B5DA5-0527-4D18-AE63-45CC88D74A2A}" presName="circleA" presStyleLbl="node1" presStyleIdx="4" presStyleCnt="7"/>
      <dgm:spPr>
        <a:xfrm>
          <a:off x="4961403"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6AEF3C18-8435-4DB3-816D-B6B00C2D80A9}" type="pres">
      <dgm:prSet presAssocID="{BA5B5DA5-0527-4D18-AE63-45CC88D74A2A}" presName="spaceA" presStyleCnt="0"/>
      <dgm:spPr/>
    </dgm:pt>
    <dgm:pt modelId="{86DD6619-305E-40DE-B28B-2AF0C0F597A3}" type="pres">
      <dgm:prSet presAssocID="{9B000FBD-5887-465A-B0A0-15DED58DE66E}" presName="space" presStyleCnt="0"/>
      <dgm:spPr/>
    </dgm:pt>
    <dgm:pt modelId="{453DCAA9-1727-407C-B5F0-0356BEC47526}" type="pres">
      <dgm:prSet presAssocID="{AD743AEA-7281-48D2-80A5-BB8EC01227AC}" presName="compositeB" presStyleCnt="0"/>
      <dgm:spPr/>
    </dgm:pt>
    <dgm:pt modelId="{7EC4F2FD-567A-4482-B382-6E253FAD0C7B}" type="pres">
      <dgm:prSet presAssocID="{AD743AEA-7281-48D2-80A5-BB8EC01227AC}" presName="textB" presStyleLbl="revTx" presStyleIdx="5" presStyleCnt="7" custScaleX="134126">
        <dgm:presLayoutVars>
          <dgm:bulletEnabled val="1"/>
        </dgm:presLayoutVars>
      </dgm:prSet>
      <dgm:spPr/>
    </dgm:pt>
    <dgm:pt modelId="{4A37937D-2811-40B2-81DD-D2D1B36F17EC}" type="pres">
      <dgm:prSet presAssocID="{AD743AEA-7281-48D2-80A5-BB8EC01227AC}" presName="circleB" presStyleLbl="node1" presStyleIdx="5" presStyleCnt="7"/>
      <dgm:spPr>
        <a:xfrm>
          <a:off x="6087766"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383BA0C8-565B-4AC7-BEF2-3B7694CEC89F}" type="pres">
      <dgm:prSet presAssocID="{AD743AEA-7281-48D2-80A5-BB8EC01227AC}" presName="spaceB" presStyleCnt="0"/>
      <dgm:spPr/>
    </dgm:pt>
    <dgm:pt modelId="{FC9B0DA4-A16E-4F08-BEDB-C6499BF6D3CB}" type="pres">
      <dgm:prSet presAssocID="{1C43396A-F93C-4BAD-B934-2B61344A4A82}" presName="space" presStyleCnt="0"/>
      <dgm:spPr/>
    </dgm:pt>
    <dgm:pt modelId="{EAC271F4-8F61-418C-914A-27287929A1B9}" type="pres">
      <dgm:prSet presAssocID="{DEF61AFD-2713-40D4-8F88-53DF331B2FB2}" presName="compositeA" presStyleCnt="0"/>
      <dgm:spPr/>
    </dgm:pt>
    <dgm:pt modelId="{E8E7A527-4246-47E4-A9E5-F4937E8595B1}" type="pres">
      <dgm:prSet presAssocID="{DEF61AFD-2713-40D4-8F88-53DF331B2FB2}" presName="textA" presStyleLbl="revTx" presStyleIdx="6" presStyleCnt="7">
        <dgm:presLayoutVars>
          <dgm:bulletEnabled val="1"/>
        </dgm:presLayoutVars>
      </dgm:prSet>
      <dgm:spPr/>
    </dgm:pt>
    <dgm:pt modelId="{17045B38-E362-4EDE-BCF6-FBA07AF3FD04}" type="pres">
      <dgm:prSet presAssocID="{DEF61AFD-2713-40D4-8F88-53DF331B2FB2}" presName="circleA" presStyleLbl="node1" presStyleIdx="6" presStyleCnt="7"/>
      <dgm:spPr>
        <a:xfrm>
          <a:off x="7184838" y="1395764"/>
          <a:ext cx="310169" cy="310169"/>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gm:spPr>
    </dgm:pt>
    <dgm:pt modelId="{77B73C13-BC37-48B0-BE64-4581806CE119}" type="pres">
      <dgm:prSet presAssocID="{DEF61AFD-2713-40D4-8F88-53DF331B2FB2}" presName="spaceA" presStyleCnt="0"/>
      <dgm:spPr/>
    </dgm:pt>
  </dgm:ptLst>
  <dgm:cxnLst>
    <dgm:cxn modelId="{607C6B0F-F2A9-45D6-AA1D-7DC8A7835A6A}" srcId="{DFCED83A-FB10-4FB3-BAFA-417F14F9DAE9}" destId="{BA5B5DA5-0527-4D18-AE63-45CC88D74A2A}" srcOrd="4" destOrd="0" parTransId="{A7AD33C5-EC52-4C5C-B719-86ED3EED4310}" sibTransId="{9B000FBD-5887-465A-B0A0-15DED58DE66E}"/>
    <dgm:cxn modelId="{2068A42B-FD45-41F1-8468-E968DEC76959}" srcId="{DFCED83A-FB10-4FB3-BAFA-417F14F9DAE9}" destId="{3DA5CF89-50E1-4762-A3A9-FB5BF12F264B}" srcOrd="2" destOrd="0" parTransId="{5630458E-8896-473E-BC4E-BDC4FD86B890}" sibTransId="{2FA0CA98-1FE8-44C9-8D46-336C18A3CE1F}"/>
    <dgm:cxn modelId="{F13C8038-AC12-43E6-BE90-286CB28B1C11}" type="presOf" srcId="{DEF61AFD-2713-40D4-8F88-53DF331B2FB2}" destId="{E8E7A527-4246-47E4-A9E5-F4937E8595B1}" srcOrd="0" destOrd="0" presId="urn:microsoft.com/office/officeart/2005/8/layout/hProcess11"/>
    <dgm:cxn modelId="{E99FF43E-53FF-474D-9861-54E303B08578}" srcId="{DFCED83A-FB10-4FB3-BAFA-417F14F9DAE9}" destId="{DEF61AFD-2713-40D4-8F88-53DF331B2FB2}" srcOrd="6" destOrd="0" parTransId="{411DD0AD-2F80-4B8F-AADC-07450B7AA0C3}" sibTransId="{EBD38932-2AEE-4B45-9C4C-FE81A97ED77C}"/>
    <dgm:cxn modelId="{D7E9EC5C-C779-446F-9A32-FAEFA18E1192}" type="presOf" srcId="{3DA5CF89-50E1-4762-A3A9-FB5BF12F264B}" destId="{A218CF67-8D76-4DFB-A0E2-8C8093E69FFB}" srcOrd="0" destOrd="0" presId="urn:microsoft.com/office/officeart/2005/8/layout/hProcess11"/>
    <dgm:cxn modelId="{AC662F60-7CCA-4C78-A38F-B6B8E02DE98C}" type="presOf" srcId="{8AD5A3E9-C62E-4AB2-A446-C3DB5F303837}" destId="{2304F156-7BFA-41AD-BAE8-4E08A72A5715}" srcOrd="0" destOrd="0" presId="urn:microsoft.com/office/officeart/2005/8/layout/hProcess11"/>
    <dgm:cxn modelId="{C971E192-DDBA-497E-9809-09C889EE790C}" type="presOf" srcId="{AD743AEA-7281-48D2-80A5-BB8EC01227AC}" destId="{7EC4F2FD-567A-4482-B382-6E253FAD0C7B}" srcOrd="0" destOrd="0" presId="urn:microsoft.com/office/officeart/2005/8/layout/hProcess11"/>
    <dgm:cxn modelId="{FCD53EA4-26F3-4B2F-B5E1-EB5A2D1D8621}" srcId="{DFCED83A-FB10-4FB3-BAFA-417F14F9DAE9}" destId="{003280E6-712C-483F-A8EB-F0B682AE65F2}" srcOrd="1" destOrd="0" parTransId="{D404A073-2375-4F1D-B937-9AB2635227AF}" sibTransId="{24748B3B-A2AD-42E9-ABAA-05C16C1D51F6}"/>
    <dgm:cxn modelId="{B57CA1BD-0E14-4291-9B1E-6ABAB99E3D09}" srcId="{DFCED83A-FB10-4FB3-BAFA-417F14F9DAE9}" destId="{8AD5A3E9-C62E-4AB2-A446-C3DB5F303837}" srcOrd="3" destOrd="0" parTransId="{BF49BEAE-117A-4FB3-86C2-B0D4BCF63E8E}" sibTransId="{585BBD02-2354-4FDB-9168-4BE108B5CDFC}"/>
    <dgm:cxn modelId="{629709C8-02AC-47A6-B74D-FC09C4C7026F}" type="presOf" srcId="{DFCED83A-FB10-4FB3-BAFA-417F14F9DAE9}" destId="{F4DEF80C-E627-492F-A149-65BB923A394E}" srcOrd="0" destOrd="0" presId="urn:microsoft.com/office/officeart/2005/8/layout/hProcess11"/>
    <dgm:cxn modelId="{3A9E73C8-FF13-4313-9E4B-EEA4AFCED7F1}" srcId="{DFCED83A-FB10-4FB3-BAFA-417F14F9DAE9}" destId="{15D63B78-190D-431D-9BD6-F55AC8D3D089}" srcOrd="0" destOrd="0" parTransId="{656F8FFB-E5DB-4573-B8BF-D3C8235E7735}" sibTransId="{A1B61DEB-B72E-409C-A511-E141A396B7F9}"/>
    <dgm:cxn modelId="{837527CA-F7ED-43F4-984C-723151A72E0B}" type="presOf" srcId="{003280E6-712C-483F-A8EB-F0B682AE65F2}" destId="{737015E7-BF8B-4412-B864-B25008E4FD49}" srcOrd="0" destOrd="0" presId="urn:microsoft.com/office/officeart/2005/8/layout/hProcess11"/>
    <dgm:cxn modelId="{DD5170E9-64E3-45DC-B9B7-F9B4657DF166}" type="presOf" srcId="{BA5B5DA5-0527-4D18-AE63-45CC88D74A2A}" destId="{EED10ED7-B5A5-4D6F-9305-BB1BF8C0E00A}" srcOrd="0" destOrd="0" presId="urn:microsoft.com/office/officeart/2005/8/layout/hProcess11"/>
    <dgm:cxn modelId="{B88230EB-EF76-44BC-A3EB-5B9CBF14B519}" srcId="{DFCED83A-FB10-4FB3-BAFA-417F14F9DAE9}" destId="{AD743AEA-7281-48D2-80A5-BB8EC01227AC}" srcOrd="5" destOrd="0" parTransId="{1A7F047F-09F0-403A-8F34-768B03FBFB3E}" sibTransId="{1C43396A-F93C-4BAD-B934-2B61344A4A82}"/>
    <dgm:cxn modelId="{29839FF1-DEDD-4D73-A17F-FF96C4248BE1}" type="presOf" srcId="{15D63B78-190D-431D-9BD6-F55AC8D3D089}" destId="{6C1EF15C-49C7-4645-A763-E72C6DE78812}" srcOrd="0" destOrd="0" presId="urn:microsoft.com/office/officeart/2005/8/layout/hProcess11"/>
    <dgm:cxn modelId="{6B38AEBB-7CD3-421B-BFD1-276C83E3BFDA}" type="presParOf" srcId="{F4DEF80C-E627-492F-A149-65BB923A394E}" destId="{52869651-6748-4688-A228-202AABE67C21}" srcOrd="0" destOrd="0" presId="urn:microsoft.com/office/officeart/2005/8/layout/hProcess11"/>
    <dgm:cxn modelId="{6FB093AA-B2EF-4297-9D8B-8CC2E9D5945E}" type="presParOf" srcId="{F4DEF80C-E627-492F-A149-65BB923A394E}" destId="{E2EB6CAD-09EF-49E3-8C62-5035B32AC42D}" srcOrd="1" destOrd="0" presId="urn:microsoft.com/office/officeart/2005/8/layout/hProcess11"/>
    <dgm:cxn modelId="{2216A8D7-C151-4DE3-9B5A-A816F3378A8D}" type="presParOf" srcId="{E2EB6CAD-09EF-49E3-8C62-5035B32AC42D}" destId="{9835F427-2E38-4E03-AD0B-D6051EDABB28}" srcOrd="0" destOrd="0" presId="urn:microsoft.com/office/officeart/2005/8/layout/hProcess11"/>
    <dgm:cxn modelId="{FB555D7E-949A-44A7-BDA1-B7FD19DC510C}" type="presParOf" srcId="{9835F427-2E38-4E03-AD0B-D6051EDABB28}" destId="{6C1EF15C-49C7-4645-A763-E72C6DE78812}" srcOrd="0" destOrd="0" presId="urn:microsoft.com/office/officeart/2005/8/layout/hProcess11"/>
    <dgm:cxn modelId="{83F6DE18-0311-4ADF-8E06-39219CEF576B}" type="presParOf" srcId="{9835F427-2E38-4E03-AD0B-D6051EDABB28}" destId="{8EAE26BA-765A-4F53-93F1-5EBB07E417CE}" srcOrd="1" destOrd="0" presId="urn:microsoft.com/office/officeart/2005/8/layout/hProcess11"/>
    <dgm:cxn modelId="{28539DCA-3655-4654-B0AA-EC919FF2EADA}" type="presParOf" srcId="{9835F427-2E38-4E03-AD0B-D6051EDABB28}" destId="{335EFDAE-DC79-4D67-9A13-6519CB440D07}" srcOrd="2" destOrd="0" presId="urn:microsoft.com/office/officeart/2005/8/layout/hProcess11"/>
    <dgm:cxn modelId="{03FB0A4D-5363-4BD6-8AFE-D4B3714C8EAF}" type="presParOf" srcId="{E2EB6CAD-09EF-49E3-8C62-5035B32AC42D}" destId="{26701721-ABAE-44D9-B59F-9E733EC0796C}" srcOrd="1" destOrd="0" presId="urn:microsoft.com/office/officeart/2005/8/layout/hProcess11"/>
    <dgm:cxn modelId="{83FA8D67-234F-4CF9-863D-C9FE3C46EEC0}" type="presParOf" srcId="{E2EB6CAD-09EF-49E3-8C62-5035B32AC42D}" destId="{1516F631-7EED-44D9-BC43-4C3BD898876F}" srcOrd="2" destOrd="0" presId="urn:microsoft.com/office/officeart/2005/8/layout/hProcess11"/>
    <dgm:cxn modelId="{B626CB4E-B76E-4881-8DEF-12858FB0EB24}" type="presParOf" srcId="{1516F631-7EED-44D9-BC43-4C3BD898876F}" destId="{737015E7-BF8B-4412-B864-B25008E4FD49}" srcOrd="0" destOrd="0" presId="urn:microsoft.com/office/officeart/2005/8/layout/hProcess11"/>
    <dgm:cxn modelId="{37F7E198-F5C6-4F89-926A-47551A893685}" type="presParOf" srcId="{1516F631-7EED-44D9-BC43-4C3BD898876F}" destId="{F6C1FDE7-5D05-4784-9996-134BBF652965}" srcOrd="1" destOrd="0" presId="urn:microsoft.com/office/officeart/2005/8/layout/hProcess11"/>
    <dgm:cxn modelId="{6FA64279-9A6A-4B3C-8FFB-5E14C84C57D8}" type="presParOf" srcId="{1516F631-7EED-44D9-BC43-4C3BD898876F}" destId="{94AD8EBF-9E06-4B93-BA40-D98BB13B6253}" srcOrd="2" destOrd="0" presId="urn:microsoft.com/office/officeart/2005/8/layout/hProcess11"/>
    <dgm:cxn modelId="{1D701A14-1659-42A7-9321-535281B25DA7}" type="presParOf" srcId="{E2EB6CAD-09EF-49E3-8C62-5035B32AC42D}" destId="{CAC20B7B-57D3-45B9-BD88-9C9DFCA07252}" srcOrd="3" destOrd="0" presId="urn:microsoft.com/office/officeart/2005/8/layout/hProcess11"/>
    <dgm:cxn modelId="{6C52D15D-F429-459C-963E-C24C0D2F6C3C}" type="presParOf" srcId="{E2EB6CAD-09EF-49E3-8C62-5035B32AC42D}" destId="{B1106231-5A5D-4B3A-BB4F-5FF3576041DC}" srcOrd="4" destOrd="0" presId="urn:microsoft.com/office/officeart/2005/8/layout/hProcess11"/>
    <dgm:cxn modelId="{428BFFE2-2A21-465E-9520-3CAF15FADB03}" type="presParOf" srcId="{B1106231-5A5D-4B3A-BB4F-5FF3576041DC}" destId="{A218CF67-8D76-4DFB-A0E2-8C8093E69FFB}" srcOrd="0" destOrd="0" presId="urn:microsoft.com/office/officeart/2005/8/layout/hProcess11"/>
    <dgm:cxn modelId="{0F08AC13-B716-41CE-882E-9374316B4A52}" type="presParOf" srcId="{B1106231-5A5D-4B3A-BB4F-5FF3576041DC}" destId="{F9847095-AEC3-493F-99B2-E0895B8DC706}" srcOrd="1" destOrd="0" presId="urn:microsoft.com/office/officeart/2005/8/layout/hProcess11"/>
    <dgm:cxn modelId="{91F74BB3-7EE2-4E2B-8D3A-147231E84A3A}" type="presParOf" srcId="{B1106231-5A5D-4B3A-BB4F-5FF3576041DC}" destId="{6522CF4A-213F-4B83-90D0-A2FBB7053A7D}" srcOrd="2" destOrd="0" presId="urn:microsoft.com/office/officeart/2005/8/layout/hProcess11"/>
    <dgm:cxn modelId="{DAF9118F-8AF4-453C-9B66-DAD675FD7451}" type="presParOf" srcId="{E2EB6CAD-09EF-49E3-8C62-5035B32AC42D}" destId="{11A0E061-21A6-48E0-84C5-6A6C32D9DAC3}" srcOrd="5" destOrd="0" presId="urn:microsoft.com/office/officeart/2005/8/layout/hProcess11"/>
    <dgm:cxn modelId="{2DFFA591-3A84-4BFC-9EC8-1903B80E9FE0}" type="presParOf" srcId="{E2EB6CAD-09EF-49E3-8C62-5035B32AC42D}" destId="{A917F5EE-D53B-49E6-9E81-D6B3F664E876}" srcOrd="6" destOrd="0" presId="urn:microsoft.com/office/officeart/2005/8/layout/hProcess11"/>
    <dgm:cxn modelId="{A794E6B3-3DF9-407F-851A-92145A44A6AF}" type="presParOf" srcId="{A917F5EE-D53B-49E6-9E81-D6B3F664E876}" destId="{2304F156-7BFA-41AD-BAE8-4E08A72A5715}" srcOrd="0" destOrd="0" presId="urn:microsoft.com/office/officeart/2005/8/layout/hProcess11"/>
    <dgm:cxn modelId="{CDC0BA09-5AC4-4F5A-9302-0CAE1408B3AE}" type="presParOf" srcId="{A917F5EE-D53B-49E6-9E81-D6B3F664E876}" destId="{45446A70-02FA-459C-8FD3-B2421CDE1F2A}" srcOrd="1" destOrd="0" presId="urn:microsoft.com/office/officeart/2005/8/layout/hProcess11"/>
    <dgm:cxn modelId="{6F3D7209-7395-4C2B-AA89-BFF5F0993AE5}" type="presParOf" srcId="{A917F5EE-D53B-49E6-9E81-D6B3F664E876}" destId="{A66AA794-04EE-4591-8E95-D4868016F1C5}" srcOrd="2" destOrd="0" presId="urn:microsoft.com/office/officeart/2005/8/layout/hProcess11"/>
    <dgm:cxn modelId="{76E3BAB0-4AE8-4437-88A0-55004DDA12C5}" type="presParOf" srcId="{E2EB6CAD-09EF-49E3-8C62-5035B32AC42D}" destId="{A720A826-5451-4F22-8274-A79D90ED0F97}" srcOrd="7" destOrd="0" presId="urn:microsoft.com/office/officeart/2005/8/layout/hProcess11"/>
    <dgm:cxn modelId="{B85C43C6-5C18-450A-B9F4-13ED19200580}" type="presParOf" srcId="{E2EB6CAD-09EF-49E3-8C62-5035B32AC42D}" destId="{E4437C4C-4F2B-481F-9FCD-8BC6D401048A}" srcOrd="8" destOrd="0" presId="urn:microsoft.com/office/officeart/2005/8/layout/hProcess11"/>
    <dgm:cxn modelId="{45C34480-F7FA-43B4-AA79-4AF6D499576C}" type="presParOf" srcId="{E4437C4C-4F2B-481F-9FCD-8BC6D401048A}" destId="{EED10ED7-B5A5-4D6F-9305-BB1BF8C0E00A}" srcOrd="0" destOrd="0" presId="urn:microsoft.com/office/officeart/2005/8/layout/hProcess11"/>
    <dgm:cxn modelId="{97A1BD36-0878-446C-AD00-F852CBA0010E}" type="presParOf" srcId="{E4437C4C-4F2B-481F-9FCD-8BC6D401048A}" destId="{E0AC6379-2695-440D-9419-6530540F546F}" srcOrd="1" destOrd="0" presId="urn:microsoft.com/office/officeart/2005/8/layout/hProcess11"/>
    <dgm:cxn modelId="{6C1B3C29-94D6-4EA4-AD34-2AC42EDE2A59}" type="presParOf" srcId="{E4437C4C-4F2B-481F-9FCD-8BC6D401048A}" destId="{6AEF3C18-8435-4DB3-816D-B6B00C2D80A9}" srcOrd="2" destOrd="0" presId="urn:microsoft.com/office/officeart/2005/8/layout/hProcess11"/>
    <dgm:cxn modelId="{7C7316C2-3616-49C2-8E15-B35E2CA14F9C}" type="presParOf" srcId="{E2EB6CAD-09EF-49E3-8C62-5035B32AC42D}" destId="{86DD6619-305E-40DE-B28B-2AF0C0F597A3}" srcOrd="9" destOrd="0" presId="urn:microsoft.com/office/officeart/2005/8/layout/hProcess11"/>
    <dgm:cxn modelId="{6D696D80-E8C3-4253-9348-8B2770011777}" type="presParOf" srcId="{E2EB6CAD-09EF-49E3-8C62-5035B32AC42D}" destId="{453DCAA9-1727-407C-B5F0-0356BEC47526}" srcOrd="10" destOrd="0" presId="urn:microsoft.com/office/officeart/2005/8/layout/hProcess11"/>
    <dgm:cxn modelId="{13E7BEE1-DAEE-4FCB-A657-616CAFA8205D}" type="presParOf" srcId="{453DCAA9-1727-407C-B5F0-0356BEC47526}" destId="{7EC4F2FD-567A-4482-B382-6E253FAD0C7B}" srcOrd="0" destOrd="0" presId="urn:microsoft.com/office/officeart/2005/8/layout/hProcess11"/>
    <dgm:cxn modelId="{9B6AAC25-BFA5-4BB3-B09E-34DBB79D5719}" type="presParOf" srcId="{453DCAA9-1727-407C-B5F0-0356BEC47526}" destId="{4A37937D-2811-40B2-81DD-D2D1B36F17EC}" srcOrd="1" destOrd="0" presId="urn:microsoft.com/office/officeart/2005/8/layout/hProcess11"/>
    <dgm:cxn modelId="{C1B825B6-CD74-4457-B9B9-9160509A2780}" type="presParOf" srcId="{453DCAA9-1727-407C-B5F0-0356BEC47526}" destId="{383BA0C8-565B-4AC7-BEF2-3B7694CEC89F}" srcOrd="2" destOrd="0" presId="urn:microsoft.com/office/officeart/2005/8/layout/hProcess11"/>
    <dgm:cxn modelId="{FB837650-C262-4280-8976-9BC767D5D442}" type="presParOf" srcId="{E2EB6CAD-09EF-49E3-8C62-5035B32AC42D}" destId="{FC9B0DA4-A16E-4F08-BEDB-C6499BF6D3CB}" srcOrd="11" destOrd="0" presId="urn:microsoft.com/office/officeart/2005/8/layout/hProcess11"/>
    <dgm:cxn modelId="{4CEBABB5-73B9-4FC2-A77C-DC0227861AE3}" type="presParOf" srcId="{E2EB6CAD-09EF-49E3-8C62-5035B32AC42D}" destId="{EAC271F4-8F61-418C-914A-27287929A1B9}" srcOrd="12" destOrd="0" presId="urn:microsoft.com/office/officeart/2005/8/layout/hProcess11"/>
    <dgm:cxn modelId="{8B4053AA-F54E-4340-9115-A790FD2F8FEE}" type="presParOf" srcId="{EAC271F4-8F61-418C-914A-27287929A1B9}" destId="{E8E7A527-4246-47E4-A9E5-F4937E8595B1}" srcOrd="0" destOrd="0" presId="urn:microsoft.com/office/officeart/2005/8/layout/hProcess11"/>
    <dgm:cxn modelId="{79698ABE-8E2B-4301-8EDF-4E3D9D5C16B1}" type="presParOf" srcId="{EAC271F4-8F61-418C-914A-27287929A1B9}" destId="{17045B38-E362-4EDE-BCF6-FBA07AF3FD04}" srcOrd="1" destOrd="0" presId="urn:microsoft.com/office/officeart/2005/8/layout/hProcess11"/>
    <dgm:cxn modelId="{712589DE-4610-4555-885F-A96AF24AFAA5}" type="presParOf" srcId="{EAC271F4-8F61-418C-914A-27287929A1B9}" destId="{77B73C13-BC37-48B0-BE64-4581806CE11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CED83A-FB10-4FB3-BAFA-417F14F9DAE9}" type="doc">
      <dgm:prSet loTypeId="urn:microsoft.com/office/officeart/2005/8/layout/hProcess11" loCatId="process" qsTypeId="urn:microsoft.com/office/officeart/2005/8/quickstyle/simple1" qsCatId="simple" csTypeId="urn:microsoft.com/office/officeart/2005/8/colors/accent1_5" csCatId="accent1" phldr="1"/>
      <dgm:spPr/>
    </dgm:pt>
    <dgm:pt modelId="{DEF61AFD-2713-40D4-8F88-53DF331B2FB2}">
      <dgm:prSet phldrT="[Text]"/>
      <dgm:spPr/>
      <dgm:t>
        <a:bodyPr/>
        <a:lstStyle/>
        <a:p>
          <a:pPr rtl="0"/>
          <a:r>
            <a:rPr lang="en-US">
              <a:latin typeface="Roboto"/>
            </a:rPr>
            <a:t>Change</a:t>
          </a:r>
          <a:br>
            <a:rPr lang="en-US">
              <a:latin typeface="Roboto"/>
            </a:rPr>
          </a:br>
          <a:r>
            <a:rPr lang="en-US">
              <a:latin typeface="Roboto"/>
            </a:rPr>
            <a:t>management support</a:t>
          </a:r>
          <a:endParaRPr lang="en-SI"/>
        </a:p>
      </dgm:t>
    </dgm:pt>
    <dgm:pt modelId="{411DD0AD-2F80-4B8F-AADC-07450B7AA0C3}" type="parTrans" cxnId="{E99FF43E-53FF-474D-9861-54E303B08578}">
      <dgm:prSet/>
      <dgm:spPr/>
      <dgm:t>
        <a:bodyPr/>
        <a:lstStyle/>
        <a:p>
          <a:endParaRPr lang="en-SI"/>
        </a:p>
      </dgm:t>
    </dgm:pt>
    <dgm:pt modelId="{EBD38932-2AEE-4B45-9C4C-FE81A97ED77C}" type="sibTrans" cxnId="{E99FF43E-53FF-474D-9861-54E303B08578}">
      <dgm:prSet/>
      <dgm:spPr/>
      <dgm:t>
        <a:bodyPr/>
        <a:lstStyle/>
        <a:p>
          <a:endParaRPr lang="en-SI"/>
        </a:p>
      </dgm:t>
    </dgm:pt>
    <dgm:pt modelId="{F4DEF80C-E627-492F-A149-65BB923A394E}" type="pres">
      <dgm:prSet presAssocID="{DFCED83A-FB10-4FB3-BAFA-417F14F9DAE9}" presName="Name0" presStyleCnt="0">
        <dgm:presLayoutVars>
          <dgm:dir/>
          <dgm:resizeHandles val="exact"/>
        </dgm:presLayoutVars>
      </dgm:prSet>
      <dgm:spPr/>
    </dgm:pt>
    <dgm:pt modelId="{52869651-6748-4688-A228-202AABE67C21}" type="pres">
      <dgm:prSet presAssocID="{DFCED83A-FB10-4FB3-BAFA-417F14F9DAE9}" presName="arrow" presStyleLbl="bgShp" presStyleIdx="0" presStyleCnt="1"/>
      <dgm:spPr>
        <a:xfrm>
          <a:off x="0" y="930509"/>
          <a:ext cx="8656983" cy="1240679"/>
        </a:xfrm>
        <a:prstGeom prst="notchedRightArrow">
          <a:avLst/>
        </a:prstGeom>
      </dgm:spPr>
    </dgm:pt>
    <dgm:pt modelId="{E2EB6CAD-09EF-49E3-8C62-5035B32AC42D}" type="pres">
      <dgm:prSet presAssocID="{DFCED83A-FB10-4FB3-BAFA-417F14F9DAE9}" presName="points" presStyleCnt="0"/>
      <dgm:spPr/>
    </dgm:pt>
    <dgm:pt modelId="{731B973C-0FE7-471D-935C-038FD793C2E3}" type="pres">
      <dgm:prSet presAssocID="{DEF61AFD-2713-40D4-8F88-53DF331B2FB2}" presName="compositeA" presStyleCnt="0"/>
      <dgm:spPr/>
    </dgm:pt>
    <dgm:pt modelId="{4811F1DD-68D4-42A1-A18A-2DBAF687B49C}" type="pres">
      <dgm:prSet presAssocID="{DEF61AFD-2713-40D4-8F88-53DF331B2FB2}" presName="textA" presStyleLbl="revTx" presStyleIdx="0" presStyleCnt="1">
        <dgm:presLayoutVars>
          <dgm:bulletEnabled val="1"/>
        </dgm:presLayoutVars>
      </dgm:prSet>
      <dgm:spPr/>
    </dgm:pt>
    <dgm:pt modelId="{D8FB64B2-7036-4CC6-A182-9A94D4A92A80}" type="pres">
      <dgm:prSet presAssocID="{DEF61AFD-2713-40D4-8F88-53DF331B2FB2}" presName="circleA" presStyleLbl="node1" presStyleIdx="0" presStyleCnt="1"/>
      <dgm:spPr/>
    </dgm:pt>
    <dgm:pt modelId="{A1D2EE57-8541-419B-B44B-48F9096D0718}" type="pres">
      <dgm:prSet presAssocID="{DEF61AFD-2713-40D4-8F88-53DF331B2FB2}" presName="spaceA" presStyleCnt="0"/>
      <dgm:spPr/>
    </dgm:pt>
  </dgm:ptLst>
  <dgm:cxnLst>
    <dgm:cxn modelId="{E99FF43E-53FF-474D-9861-54E303B08578}" srcId="{DFCED83A-FB10-4FB3-BAFA-417F14F9DAE9}" destId="{DEF61AFD-2713-40D4-8F88-53DF331B2FB2}" srcOrd="0" destOrd="0" parTransId="{411DD0AD-2F80-4B8F-AADC-07450B7AA0C3}" sibTransId="{EBD38932-2AEE-4B45-9C4C-FE81A97ED77C}"/>
    <dgm:cxn modelId="{C661086A-0D03-4C41-819A-2F7BB1362DBF}" type="presOf" srcId="{DEF61AFD-2713-40D4-8F88-53DF331B2FB2}" destId="{4811F1DD-68D4-42A1-A18A-2DBAF687B49C}" srcOrd="0" destOrd="0" presId="urn:microsoft.com/office/officeart/2005/8/layout/hProcess11"/>
    <dgm:cxn modelId="{629709C8-02AC-47A6-B74D-FC09C4C7026F}" type="presOf" srcId="{DFCED83A-FB10-4FB3-BAFA-417F14F9DAE9}" destId="{F4DEF80C-E627-492F-A149-65BB923A394E}" srcOrd="0" destOrd="0" presId="urn:microsoft.com/office/officeart/2005/8/layout/hProcess11"/>
    <dgm:cxn modelId="{6B38AEBB-7CD3-421B-BFD1-276C83E3BFDA}" type="presParOf" srcId="{F4DEF80C-E627-492F-A149-65BB923A394E}" destId="{52869651-6748-4688-A228-202AABE67C21}" srcOrd="0" destOrd="0" presId="urn:microsoft.com/office/officeart/2005/8/layout/hProcess11"/>
    <dgm:cxn modelId="{6FB093AA-B2EF-4297-9D8B-8CC2E9D5945E}" type="presParOf" srcId="{F4DEF80C-E627-492F-A149-65BB923A394E}" destId="{E2EB6CAD-09EF-49E3-8C62-5035B32AC42D}" srcOrd="1" destOrd="0" presId="urn:microsoft.com/office/officeart/2005/8/layout/hProcess11"/>
    <dgm:cxn modelId="{A235F2F1-3DDC-4C40-BABE-65EE6BAE4364}" type="presParOf" srcId="{E2EB6CAD-09EF-49E3-8C62-5035B32AC42D}" destId="{731B973C-0FE7-471D-935C-038FD793C2E3}" srcOrd="0" destOrd="0" presId="urn:microsoft.com/office/officeart/2005/8/layout/hProcess11"/>
    <dgm:cxn modelId="{11F12CB0-936B-47F1-A9F7-267E92C4F178}" type="presParOf" srcId="{731B973C-0FE7-471D-935C-038FD793C2E3}" destId="{4811F1DD-68D4-42A1-A18A-2DBAF687B49C}" srcOrd="0" destOrd="0" presId="urn:microsoft.com/office/officeart/2005/8/layout/hProcess11"/>
    <dgm:cxn modelId="{AAF04214-C03F-43D0-A74E-6FCD1DCE85C3}" type="presParOf" srcId="{731B973C-0FE7-471D-935C-038FD793C2E3}" destId="{D8FB64B2-7036-4CC6-A182-9A94D4A92A80}" srcOrd="1" destOrd="0" presId="urn:microsoft.com/office/officeart/2005/8/layout/hProcess11"/>
    <dgm:cxn modelId="{54188CFF-2AF9-4C05-8088-3B304B946B4C}" type="presParOf" srcId="{731B973C-0FE7-471D-935C-038FD793C2E3}" destId="{A1D2EE57-8541-419B-B44B-48F9096D0718}"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69651-6748-4688-A228-202AABE67C21}">
      <dsp:nvSpPr>
        <dsp:cNvPr id="0" name=""/>
        <dsp:cNvSpPr/>
      </dsp:nvSpPr>
      <dsp:spPr>
        <a:xfrm>
          <a:off x="0" y="695738"/>
          <a:ext cx="11542644" cy="927651"/>
        </a:xfrm>
        <a:prstGeom prst="notchedRightArrow">
          <a:avLst/>
        </a:prstGeom>
        <a:solidFill>
          <a:srgbClr val="00A0B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C1EF15C-49C7-4645-A763-E72C6DE78812}">
      <dsp:nvSpPr>
        <dsp:cNvPr id="0" name=""/>
        <dsp:cNvSpPr/>
      </dsp:nvSpPr>
      <dsp:spPr>
        <a:xfrm>
          <a:off x="1367" y="0"/>
          <a:ext cx="1582149"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err="1"/>
            <a:t>Teden</a:t>
          </a:r>
          <a:r>
            <a:rPr lang="en-US" sz="1200" b="1" kern="1200" dirty="0"/>
            <a:t> 1</a:t>
          </a:r>
          <a:br>
            <a:rPr lang="en-US" sz="1200" kern="1200" dirty="0"/>
          </a:br>
          <a:r>
            <a:rPr lang="en-US" sz="1200" kern="1200" dirty="0" err="1"/>
            <a:t>Ovrednotenje</a:t>
          </a:r>
          <a:r>
            <a:rPr lang="en-US" sz="1200" kern="1200" dirty="0"/>
            <a:t> </a:t>
          </a:r>
          <a:r>
            <a:rPr lang="en-US" sz="1200" kern="1200" dirty="0" err="1"/>
            <a:t>procesov</a:t>
          </a:r>
          <a:endParaRPr lang="en-SI" sz="1200" kern="1200" dirty="0"/>
        </a:p>
      </dsp:txBody>
      <dsp:txXfrm>
        <a:off x="1367" y="0"/>
        <a:ext cx="1582149" cy="927651"/>
      </dsp:txXfrm>
    </dsp:sp>
    <dsp:sp modelId="{8EAE26BA-765A-4F53-93F1-5EBB07E417CE}">
      <dsp:nvSpPr>
        <dsp:cNvPr id="0" name=""/>
        <dsp:cNvSpPr/>
      </dsp:nvSpPr>
      <dsp:spPr>
        <a:xfrm>
          <a:off x="676485"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015E7-BF8B-4412-B864-B25008E4FD49}">
      <dsp:nvSpPr>
        <dsp:cNvPr id="0" name=""/>
        <dsp:cNvSpPr/>
      </dsp:nvSpPr>
      <dsp:spPr>
        <a:xfrm>
          <a:off x="1644195" y="1391477"/>
          <a:ext cx="1507380"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err="1"/>
            <a:t>Teden</a:t>
          </a:r>
          <a:r>
            <a:rPr lang="en-US" sz="1200" b="1" kern="1200" dirty="0"/>
            <a:t> 2</a:t>
          </a:r>
          <a:br>
            <a:rPr lang="en-US" sz="1200" kern="1200" dirty="0"/>
          </a:br>
          <a:r>
            <a:rPr lang="en-US" sz="1200" kern="1200" dirty="0" err="1"/>
            <a:t>Določanje</a:t>
          </a:r>
          <a:r>
            <a:rPr lang="en-US" sz="1200" kern="1200" dirty="0"/>
            <a:t> </a:t>
          </a:r>
          <a:r>
            <a:rPr lang="en-US" sz="1200" kern="1200" dirty="0" err="1"/>
            <a:t>zahtev</a:t>
          </a:r>
          <a:endParaRPr lang="en-SI" sz="1200" kern="1200" dirty="0"/>
        </a:p>
      </dsp:txBody>
      <dsp:txXfrm>
        <a:off x="1644195" y="1391477"/>
        <a:ext cx="1507380" cy="927651"/>
      </dsp:txXfrm>
    </dsp:sp>
    <dsp:sp modelId="{F6C1FDE7-5D05-4784-9996-134BBF652965}">
      <dsp:nvSpPr>
        <dsp:cNvPr id="0" name=""/>
        <dsp:cNvSpPr/>
      </dsp:nvSpPr>
      <dsp:spPr>
        <a:xfrm>
          <a:off x="2281929"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8CF67-8D76-4DFB-A0E2-8C8093E69FFB}">
      <dsp:nvSpPr>
        <dsp:cNvPr id="0" name=""/>
        <dsp:cNvSpPr/>
      </dsp:nvSpPr>
      <dsp:spPr>
        <a:xfrm>
          <a:off x="3212255" y="0"/>
          <a:ext cx="1500827"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err="1"/>
            <a:t>Teden</a:t>
          </a:r>
          <a:r>
            <a:rPr lang="en-US" sz="1200" b="1" kern="1200" dirty="0"/>
            <a:t> 3-4</a:t>
          </a:r>
          <a:br>
            <a:rPr lang="en-US" sz="1200" kern="1200" dirty="0"/>
          </a:br>
          <a:r>
            <a:rPr lang="en-US" sz="1200" kern="1200" dirty="0"/>
            <a:t>13 </a:t>
          </a:r>
          <a:r>
            <a:rPr lang="en-US" sz="1200" kern="1200" dirty="0" err="1"/>
            <a:t>izbranih</a:t>
          </a:r>
          <a:r>
            <a:rPr lang="en-US" sz="1200" kern="1200" dirty="0"/>
            <a:t> </a:t>
          </a:r>
          <a:r>
            <a:rPr lang="en-US" sz="1200" kern="1200" dirty="0" err="1"/>
            <a:t>potencialnih</a:t>
          </a:r>
          <a:r>
            <a:rPr lang="en-US" sz="1200" kern="1200" dirty="0"/>
            <a:t> </a:t>
          </a:r>
          <a:r>
            <a:rPr lang="en-US" sz="1200" kern="1200" dirty="0" err="1"/>
            <a:t>rešitev</a:t>
          </a:r>
          <a:endParaRPr lang="en-SI" sz="1200" kern="1200" dirty="0"/>
        </a:p>
      </dsp:txBody>
      <dsp:txXfrm>
        <a:off x="3212255" y="0"/>
        <a:ext cx="1500827" cy="927651"/>
      </dsp:txXfrm>
    </dsp:sp>
    <dsp:sp modelId="{F9847095-AEC3-493F-99B2-E0895B8DC706}">
      <dsp:nvSpPr>
        <dsp:cNvPr id="0" name=""/>
        <dsp:cNvSpPr/>
      </dsp:nvSpPr>
      <dsp:spPr>
        <a:xfrm>
          <a:off x="3846712"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4F156-7BFA-41AD-BAE8-4E08A72A5715}">
      <dsp:nvSpPr>
        <dsp:cNvPr id="0" name=""/>
        <dsp:cNvSpPr/>
      </dsp:nvSpPr>
      <dsp:spPr>
        <a:xfrm>
          <a:off x="4773761" y="1391477"/>
          <a:ext cx="1426531"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err="1"/>
            <a:t>Teden</a:t>
          </a:r>
          <a:r>
            <a:rPr lang="en-US" sz="1200" b="1" kern="1200" dirty="0"/>
            <a:t> 5</a:t>
          </a:r>
          <a:br>
            <a:rPr lang="en-US" sz="1200" kern="1200" dirty="0"/>
          </a:br>
          <a:r>
            <a:rPr lang="en-US" sz="1200" kern="1200" dirty="0" err="1"/>
            <a:t>Vrednotenje</a:t>
          </a:r>
          <a:r>
            <a:rPr lang="en-US" sz="1200" kern="1200" dirty="0"/>
            <a:t> </a:t>
          </a:r>
          <a:r>
            <a:rPr lang="en-US" sz="1200" kern="1200" dirty="0" err="1"/>
            <a:t>zbranih</a:t>
          </a:r>
          <a:r>
            <a:rPr lang="en-US" sz="1200" kern="1200" dirty="0"/>
            <a:t> </a:t>
          </a:r>
          <a:r>
            <a:rPr lang="en-US" sz="1200" kern="1200" dirty="0" err="1"/>
            <a:t>informacij</a:t>
          </a:r>
          <a:endParaRPr lang="en-SI" sz="1200" kern="1200" dirty="0"/>
        </a:p>
      </dsp:txBody>
      <dsp:txXfrm>
        <a:off x="4773761" y="1391477"/>
        <a:ext cx="1426531" cy="927651"/>
      </dsp:txXfrm>
    </dsp:sp>
    <dsp:sp modelId="{45446A70-02FA-459C-8FD3-B2421CDE1F2A}">
      <dsp:nvSpPr>
        <dsp:cNvPr id="0" name=""/>
        <dsp:cNvSpPr/>
      </dsp:nvSpPr>
      <dsp:spPr>
        <a:xfrm>
          <a:off x="5371071"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10ED7-B5A5-4D6F-9305-BB1BF8C0E00A}">
      <dsp:nvSpPr>
        <dsp:cNvPr id="0" name=""/>
        <dsp:cNvSpPr/>
      </dsp:nvSpPr>
      <dsp:spPr>
        <a:xfrm>
          <a:off x="6260972" y="0"/>
          <a:ext cx="1577513"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err="1"/>
            <a:t>Teden</a:t>
          </a:r>
          <a:r>
            <a:rPr lang="en-US" sz="1200" b="1" kern="1200" dirty="0"/>
            <a:t> 6</a:t>
          </a:r>
          <a:br>
            <a:rPr lang="en-US" sz="1200" kern="1200" dirty="0"/>
          </a:br>
          <a:r>
            <a:rPr lang="en-US" sz="1200" kern="1200" dirty="0" err="1"/>
            <a:t>Izbranih</a:t>
          </a:r>
          <a:r>
            <a:rPr lang="en-US" sz="1200" kern="1200" dirty="0"/>
            <a:t> 5 </a:t>
          </a:r>
          <a:r>
            <a:rPr lang="en-US" sz="1200" kern="1200" dirty="0" err="1"/>
            <a:t>najbolj</a:t>
          </a:r>
          <a:r>
            <a:rPr lang="en-US" sz="1200" kern="1200" dirty="0"/>
            <a:t> </a:t>
          </a:r>
          <a:r>
            <a:rPr lang="en-US" sz="1200" kern="1200" dirty="0" err="1"/>
            <a:t>ustreznih</a:t>
          </a:r>
          <a:r>
            <a:rPr lang="en-US" sz="1200" kern="1200" dirty="0"/>
            <a:t> </a:t>
          </a:r>
          <a:r>
            <a:rPr lang="en-US" sz="1200" kern="1200" dirty="0" err="1"/>
            <a:t>rešitev</a:t>
          </a:r>
          <a:r>
            <a:rPr lang="en-US" sz="1200" kern="1200" dirty="0"/>
            <a:t> </a:t>
          </a:r>
          <a:endParaRPr lang="en-SI" sz="1200" kern="1200" dirty="0"/>
        </a:p>
      </dsp:txBody>
      <dsp:txXfrm>
        <a:off x="6260972" y="0"/>
        <a:ext cx="1577513" cy="927651"/>
      </dsp:txXfrm>
    </dsp:sp>
    <dsp:sp modelId="{E0AC6379-2695-440D-9419-6530540F546F}">
      <dsp:nvSpPr>
        <dsp:cNvPr id="0" name=""/>
        <dsp:cNvSpPr/>
      </dsp:nvSpPr>
      <dsp:spPr>
        <a:xfrm>
          <a:off x="6933772"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C4F2FD-567A-4482-B382-6E253FAD0C7B}">
      <dsp:nvSpPr>
        <dsp:cNvPr id="0" name=""/>
        <dsp:cNvSpPr/>
      </dsp:nvSpPr>
      <dsp:spPr>
        <a:xfrm>
          <a:off x="7957908" y="1391477"/>
          <a:ext cx="1096096"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b="1" kern="1200" dirty="0" err="1"/>
            <a:t>Teden</a:t>
          </a:r>
          <a:r>
            <a:rPr lang="en-US" sz="1200" b="1" kern="1200" dirty="0"/>
            <a:t> 7-9</a:t>
          </a:r>
          <a:br>
            <a:rPr lang="en-US" sz="1200" kern="1200" dirty="0"/>
          </a:br>
          <a:r>
            <a:rPr lang="en-US" sz="1200" kern="1200" dirty="0"/>
            <a:t>Demo </a:t>
          </a:r>
          <a:r>
            <a:rPr lang="en-US" sz="1200" kern="1200" dirty="0" err="1"/>
            <a:t>sestanki</a:t>
          </a:r>
          <a:endParaRPr lang="en-SI" sz="1200" kern="1200" dirty="0"/>
        </a:p>
      </dsp:txBody>
      <dsp:txXfrm>
        <a:off x="7957908" y="1391477"/>
        <a:ext cx="1096096" cy="927651"/>
      </dsp:txXfrm>
    </dsp:sp>
    <dsp:sp modelId="{4A37937D-2811-40B2-81DD-D2D1B36F17EC}">
      <dsp:nvSpPr>
        <dsp:cNvPr id="0" name=""/>
        <dsp:cNvSpPr/>
      </dsp:nvSpPr>
      <dsp:spPr>
        <a:xfrm>
          <a:off x="8390000"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7A527-4246-47E4-A9E5-F4937E8595B1}">
      <dsp:nvSpPr>
        <dsp:cNvPr id="0" name=""/>
        <dsp:cNvSpPr/>
      </dsp:nvSpPr>
      <dsp:spPr>
        <a:xfrm>
          <a:off x="9173428" y="0"/>
          <a:ext cx="1213583"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b="1" kern="1200" dirty="0" err="1"/>
            <a:t>Teden</a:t>
          </a:r>
          <a:r>
            <a:rPr lang="en-US" sz="1200" b="1" kern="1200" dirty="0"/>
            <a:t> 10</a:t>
          </a:r>
          <a:br>
            <a:rPr lang="en-US" sz="1200" kern="1200" dirty="0"/>
          </a:br>
          <a:r>
            <a:rPr lang="en-US" sz="1200" kern="1200" dirty="0" err="1"/>
            <a:t>Končna</a:t>
          </a:r>
          <a:r>
            <a:rPr lang="en-US" sz="1200" kern="1200" dirty="0"/>
            <a:t> </a:t>
          </a:r>
          <a:r>
            <a:rPr lang="en-US" sz="1200" kern="1200" dirty="0" err="1"/>
            <a:t>ocena</a:t>
          </a:r>
          <a:endParaRPr lang="en-SI" sz="1200" kern="1200" dirty="0"/>
        </a:p>
      </dsp:txBody>
      <dsp:txXfrm>
        <a:off x="9173428" y="0"/>
        <a:ext cx="1213583" cy="927651"/>
      </dsp:txXfrm>
    </dsp:sp>
    <dsp:sp modelId="{17045B38-E362-4EDE-BCF6-FBA07AF3FD04}">
      <dsp:nvSpPr>
        <dsp:cNvPr id="0" name=""/>
        <dsp:cNvSpPr/>
      </dsp:nvSpPr>
      <dsp:spPr>
        <a:xfrm>
          <a:off x="9664263"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69651-6748-4688-A228-202AABE67C21}">
      <dsp:nvSpPr>
        <dsp:cNvPr id="0" name=""/>
        <dsp:cNvSpPr/>
      </dsp:nvSpPr>
      <dsp:spPr>
        <a:xfrm>
          <a:off x="0" y="695738"/>
          <a:ext cx="9094719" cy="927651"/>
        </a:xfrm>
        <a:prstGeom prst="notchedRightArrow">
          <a:avLst/>
        </a:prstGeom>
        <a:solidFill>
          <a:srgbClr val="00A0B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6C1EF15C-49C7-4645-A763-E72C6DE78812}">
      <dsp:nvSpPr>
        <dsp:cNvPr id="0" name=""/>
        <dsp:cNvSpPr/>
      </dsp:nvSpPr>
      <dsp:spPr>
        <a:xfrm>
          <a:off x="2416" y="0"/>
          <a:ext cx="1198415"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a:latin typeface="Roboto"/>
            </a:rPr>
            <a:t>Process</a:t>
          </a:r>
          <a:r>
            <a:rPr lang="en-US" sz="1100" kern="1200"/>
            <a:t> </a:t>
          </a:r>
          <a:r>
            <a:rPr lang="en-US" sz="1100" kern="1200">
              <a:latin typeface="Roboto"/>
            </a:rPr>
            <a:t>mapping</a:t>
          </a:r>
          <a:endParaRPr lang="en-SI" sz="1100" kern="1200"/>
        </a:p>
      </dsp:txBody>
      <dsp:txXfrm>
        <a:off x="2416" y="0"/>
        <a:ext cx="1198415" cy="927651"/>
      </dsp:txXfrm>
    </dsp:sp>
    <dsp:sp modelId="{8EAE26BA-765A-4F53-93F1-5EBB07E417CE}">
      <dsp:nvSpPr>
        <dsp:cNvPr id="0" name=""/>
        <dsp:cNvSpPr/>
      </dsp:nvSpPr>
      <dsp:spPr>
        <a:xfrm>
          <a:off x="485667"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015E7-BF8B-4412-B864-B25008E4FD49}">
      <dsp:nvSpPr>
        <dsp:cNvPr id="0" name=""/>
        <dsp:cNvSpPr/>
      </dsp:nvSpPr>
      <dsp:spPr>
        <a:xfrm>
          <a:off x="1246793" y="1391477"/>
          <a:ext cx="1141780"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r>
            <a:rPr lang="en-US" sz="1000" kern="1200"/>
            <a:t> </a:t>
          </a:r>
          <a:endParaRPr lang="en-SI" sz="1000" kern="1200"/>
        </a:p>
      </dsp:txBody>
      <dsp:txXfrm>
        <a:off x="1246793" y="1391477"/>
        <a:ext cx="1141780" cy="927651"/>
      </dsp:txXfrm>
    </dsp:sp>
    <dsp:sp modelId="{F6C1FDE7-5D05-4784-9996-134BBF652965}">
      <dsp:nvSpPr>
        <dsp:cNvPr id="0" name=""/>
        <dsp:cNvSpPr/>
      </dsp:nvSpPr>
      <dsp:spPr>
        <a:xfrm>
          <a:off x="1701727"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8CF67-8D76-4DFB-A0E2-8C8093E69FFB}">
      <dsp:nvSpPr>
        <dsp:cNvPr id="0" name=""/>
        <dsp:cNvSpPr/>
      </dsp:nvSpPr>
      <dsp:spPr>
        <a:xfrm>
          <a:off x="2434536" y="0"/>
          <a:ext cx="1136816"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a:latin typeface="Roboto"/>
            </a:rPr>
            <a:t>9</a:t>
          </a:r>
          <a:r>
            <a:rPr lang="en-US" sz="1100" kern="1200"/>
            <a:t> solutions </a:t>
          </a:r>
          <a:r>
            <a:rPr lang="en-US" sz="1100" kern="1200">
              <a:latin typeface="Roboto"/>
            </a:rPr>
            <a:t>shortlist</a:t>
          </a:r>
          <a:endParaRPr lang="en-SI" sz="1100" kern="1200"/>
        </a:p>
      </dsp:txBody>
      <dsp:txXfrm>
        <a:off x="2434536" y="0"/>
        <a:ext cx="1136816" cy="927651"/>
      </dsp:txXfrm>
    </dsp:sp>
    <dsp:sp modelId="{F9847095-AEC3-493F-99B2-E0895B8DC706}">
      <dsp:nvSpPr>
        <dsp:cNvPr id="0" name=""/>
        <dsp:cNvSpPr/>
      </dsp:nvSpPr>
      <dsp:spPr>
        <a:xfrm>
          <a:off x="2886988"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4F156-7BFA-41AD-BAE8-4E08A72A5715}">
      <dsp:nvSpPr>
        <dsp:cNvPr id="0" name=""/>
        <dsp:cNvSpPr/>
      </dsp:nvSpPr>
      <dsp:spPr>
        <a:xfrm>
          <a:off x="3617315" y="1391477"/>
          <a:ext cx="1080540"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kern="1200"/>
            <a:t> </a:t>
          </a:r>
          <a:endParaRPr lang="en-SI" sz="3200" kern="1200"/>
        </a:p>
      </dsp:txBody>
      <dsp:txXfrm>
        <a:off x="3617315" y="1391477"/>
        <a:ext cx="1080540" cy="927651"/>
      </dsp:txXfrm>
    </dsp:sp>
    <dsp:sp modelId="{45446A70-02FA-459C-8FD3-B2421CDE1F2A}">
      <dsp:nvSpPr>
        <dsp:cNvPr id="0" name=""/>
        <dsp:cNvSpPr/>
      </dsp:nvSpPr>
      <dsp:spPr>
        <a:xfrm>
          <a:off x="4041629"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D10ED7-B5A5-4D6F-9305-BB1BF8C0E00A}">
      <dsp:nvSpPr>
        <dsp:cNvPr id="0" name=""/>
        <dsp:cNvSpPr/>
      </dsp:nvSpPr>
      <dsp:spPr>
        <a:xfrm>
          <a:off x="4743818" y="0"/>
          <a:ext cx="1194903"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en-US" sz="1100" kern="1200">
              <a:latin typeface="Roboto"/>
            </a:rPr>
            <a:t>4</a:t>
          </a:r>
          <a:r>
            <a:rPr lang="en-US" sz="1100" kern="1200"/>
            <a:t> solutions selected</a:t>
          </a:r>
          <a:endParaRPr lang="en-SI" sz="1100" kern="1200"/>
        </a:p>
      </dsp:txBody>
      <dsp:txXfrm>
        <a:off x="4743818" y="0"/>
        <a:ext cx="1194903" cy="927651"/>
      </dsp:txXfrm>
    </dsp:sp>
    <dsp:sp modelId="{E0AC6379-2695-440D-9419-6530540F546F}">
      <dsp:nvSpPr>
        <dsp:cNvPr id="0" name=""/>
        <dsp:cNvSpPr/>
      </dsp:nvSpPr>
      <dsp:spPr>
        <a:xfrm>
          <a:off x="5225314"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C4F2FD-567A-4482-B382-6E253FAD0C7B}">
      <dsp:nvSpPr>
        <dsp:cNvPr id="0" name=""/>
        <dsp:cNvSpPr/>
      </dsp:nvSpPr>
      <dsp:spPr>
        <a:xfrm>
          <a:off x="5984684" y="1391477"/>
          <a:ext cx="1232942"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en-US" sz="1100" kern="1200"/>
            <a:t>Demo meetings</a:t>
          </a:r>
          <a:endParaRPr lang="en-SI" sz="1100" kern="1200"/>
        </a:p>
      </dsp:txBody>
      <dsp:txXfrm>
        <a:off x="5984684" y="1391477"/>
        <a:ext cx="1232942" cy="927651"/>
      </dsp:txXfrm>
    </dsp:sp>
    <dsp:sp modelId="{4A37937D-2811-40B2-81DD-D2D1B36F17EC}">
      <dsp:nvSpPr>
        <dsp:cNvPr id="0" name=""/>
        <dsp:cNvSpPr/>
      </dsp:nvSpPr>
      <dsp:spPr>
        <a:xfrm>
          <a:off x="6485199"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7A527-4246-47E4-A9E5-F4937E8595B1}">
      <dsp:nvSpPr>
        <dsp:cNvPr id="0" name=""/>
        <dsp:cNvSpPr/>
      </dsp:nvSpPr>
      <dsp:spPr>
        <a:xfrm>
          <a:off x="7263588" y="0"/>
          <a:ext cx="919241" cy="92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71120" rIns="71120" bIns="71120" numCol="1" spcCol="1270" anchor="b" anchorCtr="0">
          <a:noAutofit/>
        </a:bodyPr>
        <a:lstStyle/>
        <a:p>
          <a:pPr marL="0" lvl="0" indent="0" algn="ctr" defTabSz="444500">
            <a:lnSpc>
              <a:spcPct val="90000"/>
            </a:lnSpc>
            <a:spcBef>
              <a:spcPct val="0"/>
            </a:spcBef>
            <a:spcAft>
              <a:spcPct val="35000"/>
            </a:spcAft>
            <a:buNone/>
          </a:pPr>
          <a:r>
            <a:rPr lang="en-US" sz="1000" kern="1200"/>
            <a:t> </a:t>
          </a:r>
          <a:endParaRPr lang="en-SI" sz="1000" kern="1200"/>
        </a:p>
      </dsp:txBody>
      <dsp:txXfrm>
        <a:off x="7263588" y="0"/>
        <a:ext cx="919241" cy="927651"/>
      </dsp:txXfrm>
    </dsp:sp>
    <dsp:sp modelId="{17045B38-E362-4EDE-BCF6-FBA07AF3FD04}">
      <dsp:nvSpPr>
        <dsp:cNvPr id="0" name=""/>
        <dsp:cNvSpPr/>
      </dsp:nvSpPr>
      <dsp:spPr>
        <a:xfrm>
          <a:off x="7607253" y="1043608"/>
          <a:ext cx="231912" cy="231912"/>
        </a:xfrm>
        <a:prstGeom prst="ellipse">
          <a:avLst/>
        </a:prstGeom>
        <a:solidFill>
          <a:srgbClr val="00A0B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69651-6748-4688-A228-202AABE67C21}">
      <dsp:nvSpPr>
        <dsp:cNvPr id="0" name=""/>
        <dsp:cNvSpPr/>
      </dsp:nvSpPr>
      <dsp:spPr>
        <a:xfrm>
          <a:off x="0" y="747173"/>
          <a:ext cx="2636769" cy="996231"/>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11F1DD-68D4-42A1-A18A-2DBAF687B49C}">
      <dsp:nvSpPr>
        <dsp:cNvPr id="0" name=""/>
        <dsp:cNvSpPr/>
      </dsp:nvSpPr>
      <dsp:spPr>
        <a:xfrm>
          <a:off x="0" y="0"/>
          <a:ext cx="2373092" cy="996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rtl="0">
            <a:lnSpc>
              <a:spcPct val="90000"/>
            </a:lnSpc>
            <a:spcBef>
              <a:spcPct val="0"/>
            </a:spcBef>
            <a:spcAft>
              <a:spcPct val="35000"/>
            </a:spcAft>
            <a:buNone/>
          </a:pPr>
          <a:r>
            <a:rPr lang="en-US" sz="1700" kern="1200">
              <a:latin typeface="Roboto"/>
            </a:rPr>
            <a:t>Change</a:t>
          </a:r>
          <a:br>
            <a:rPr lang="en-US" sz="1700" kern="1200">
              <a:latin typeface="Roboto"/>
            </a:rPr>
          </a:br>
          <a:r>
            <a:rPr lang="en-US" sz="1700" kern="1200">
              <a:latin typeface="Roboto"/>
            </a:rPr>
            <a:t>management support</a:t>
          </a:r>
          <a:endParaRPr lang="en-SI" sz="1700" kern="1200"/>
        </a:p>
      </dsp:txBody>
      <dsp:txXfrm>
        <a:off x="0" y="0"/>
        <a:ext cx="2373092" cy="996231"/>
      </dsp:txXfrm>
    </dsp:sp>
    <dsp:sp modelId="{D8FB64B2-7036-4CC6-A182-9A94D4A92A80}">
      <dsp:nvSpPr>
        <dsp:cNvPr id="0" name=""/>
        <dsp:cNvSpPr/>
      </dsp:nvSpPr>
      <dsp:spPr>
        <a:xfrm>
          <a:off x="1062017" y="1120760"/>
          <a:ext cx="249057" cy="249057"/>
        </a:xfrm>
        <a:prstGeom prst="ellipse">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1DC19-1F7E-44EE-BEB4-C61F8F047039}" type="datetimeFigureOut">
              <a:rPr lang="en-SI" smtClean="0"/>
              <a:t>07/03/2025</a:t>
            </a:fld>
            <a:endParaRPr lang="en-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EEAAD-C056-47CA-B30E-94E5D57595A2}" type="slidenum">
              <a:rPr lang="en-SI" smtClean="0"/>
              <a:t>‹#›</a:t>
            </a:fld>
            <a:endParaRPr lang="en-SI"/>
          </a:p>
        </p:txBody>
      </p:sp>
    </p:spTree>
    <p:extLst>
      <p:ext uri="{BB962C8B-B14F-4D97-AF65-F5344CB8AC3E}">
        <p14:creationId xmlns:p14="http://schemas.microsoft.com/office/powerpoint/2010/main" val="3774664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i="1" dirty="0"/>
              <a:t>Estimated time: 1 min</a:t>
            </a:r>
          </a:p>
          <a:p>
            <a:r>
              <a:rPr lang="sl-SI" i="1" dirty="0"/>
              <a:t>Presenter: Jana</a:t>
            </a:r>
            <a:endParaRPr lang="en-US" i="1" dirty="0"/>
          </a:p>
          <a:p>
            <a:endParaRPr lang="en-US" i="1" dirty="0"/>
          </a:p>
          <a:p>
            <a:r>
              <a:rPr lang="sl-SI" i="1" dirty="0"/>
              <a:t>Today‘s webinar has </a:t>
            </a:r>
            <a:r>
              <a:rPr lang="en-US" i="1" dirty="0"/>
              <a:t>five</a:t>
            </a:r>
            <a:r>
              <a:rPr lang="sl-SI" i="1" dirty="0"/>
              <a:t> parts.</a:t>
            </a:r>
          </a:p>
          <a:p>
            <a:endParaRPr lang="sl-SI" i="1" dirty="0"/>
          </a:p>
          <a:p>
            <a:endParaRPr lang="sl-SI" i="1" dirty="0"/>
          </a:p>
          <a:p>
            <a:r>
              <a:rPr lang="sl-SI" b="1" i="1" dirty="0"/>
              <a:t>In part 1 </a:t>
            </a:r>
            <a:r>
              <a:rPr lang="sl-SI" i="1" dirty="0"/>
              <a:t>we will </a:t>
            </a:r>
            <a:r>
              <a:rPr lang="en-US" i="1" dirty="0"/>
              <a:t>discuss about LIMS and ELN systems</a:t>
            </a:r>
            <a:endParaRPr lang="sl-SI" i="1" dirty="0"/>
          </a:p>
          <a:p>
            <a:r>
              <a:rPr lang="sl-SI" b="1" i="1" dirty="0"/>
              <a:t>In part 2 </a:t>
            </a:r>
            <a:r>
              <a:rPr lang="en-US" b="1" i="1" dirty="0"/>
              <a:t>and 3 </a:t>
            </a:r>
            <a:r>
              <a:rPr lang="en-US" b="0" i="1" dirty="0"/>
              <a:t>we will discuss on how to approach selection and implementation process for LIMS and ELN tools where we will also describe case studies for both processes</a:t>
            </a:r>
          </a:p>
          <a:p>
            <a:r>
              <a:rPr lang="en-US" b="1" i="1" dirty="0"/>
              <a:t>In part 4 we will present </a:t>
            </a:r>
            <a:r>
              <a:rPr lang="en-US" b="0" i="1" dirty="0"/>
              <a:t>Traps and challenges in the selection process </a:t>
            </a:r>
          </a:p>
          <a:p>
            <a:r>
              <a:rPr lang="sl-SI" i="1" dirty="0"/>
              <a:t>And the </a:t>
            </a:r>
            <a:r>
              <a:rPr lang="sl-SI" b="1" i="1" dirty="0"/>
              <a:t>last part </a:t>
            </a:r>
            <a:r>
              <a:rPr lang="sl-SI" i="1" dirty="0"/>
              <a:t>will be dedicated to Q&amp;A, where we will answer questions from the audience.</a:t>
            </a:r>
            <a:endParaRPr lang="en-US" i="1" dirty="0"/>
          </a:p>
          <a:p>
            <a:endParaRPr lang="en-US" i="1" dirty="0"/>
          </a:p>
        </p:txBody>
      </p:sp>
      <p:sp>
        <p:nvSpPr>
          <p:cNvPr id="4" name="Slide Number Placeholder 3"/>
          <p:cNvSpPr>
            <a:spLocks noGrp="1"/>
          </p:cNvSpPr>
          <p:nvPr>
            <p:ph type="sldNum" sz="quarter" idx="5"/>
          </p:nvPr>
        </p:nvSpPr>
        <p:spPr/>
        <p:txBody>
          <a:bodyPr/>
          <a:lstStyle/>
          <a:p>
            <a:fld id="{73E0D4BA-8D55-4812-B891-83623AE999B2}" type="slidenum">
              <a:rPr lang="en-US" smtClean="0"/>
              <a:t>2</a:t>
            </a:fld>
            <a:endParaRPr lang="en-US"/>
          </a:p>
        </p:txBody>
      </p:sp>
    </p:spTree>
    <p:extLst>
      <p:ext uri="{BB962C8B-B14F-4D97-AF65-F5344CB8AC3E}">
        <p14:creationId xmlns:p14="http://schemas.microsoft.com/office/powerpoint/2010/main" val="2136743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Now let's dive into the process of finding the right tool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As Jana already mentioned there are many solutions on the market, so you need to take the right approach and methodology to find a solution that suits you the most.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32</a:t>
            </a:fld>
            <a:endParaRPr lang="en-US"/>
          </a:p>
        </p:txBody>
      </p:sp>
    </p:spTree>
    <p:extLst>
      <p:ext uri="{BB962C8B-B14F-4D97-AF65-F5344CB8AC3E}">
        <p14:creationId xmlns:p14="http://schemas.microsoft.com/office/powerpoint/2010/main" val="481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0fcd4fbd5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0fcd4fbd5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131dc6dfe5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131dc6dfe5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selection process.</a:t>
            </a:r>
          </a:p>
          <a:p>
            <a:endParaRPr lang="en-US"/>
          </a:p>
          <a:p>
            <a:r>
              <a:rPr lang="en-US" dirty="0"/>
              <a:t>You start with the evaluation of your current processes, which will help you define requirements. Once you have your requirements gathered you need to gather a lot of information from the market to be able to identify some potential solutions and contact those vendors and ask them for additional information. You do another round of shortlisting where you select only a few to organize demo meetings with and finally you do the final evaluation where you decide for the best solution. </a:t>
            </a:r>
          </a:p>
          <a:p>
            <a:endParaRPr lang="en-US"/>
          </a:p>
          <a:p>
            <a:r>
              <a:rPr lang="en-US" dirty="0"/>
              <a:t>Of course, it sounds quite an easy task, but this is only a high-level overview. In </a:t>
            </a:r>
            <a:r>
              <a:rPr lang="en-US" dirty="0" err="1"/>
              <a:t>reallity</a:t>
            </a:r>
            <a:r>
              <a:rPr lang="en-US" dirty="0"/>
              <a:t> this takes quite a lot of effort if you want to do it right.</a:t>
            </a:r>
          </a:p>
          <a:p>
            <a:endParaRPr lang="en-US"/>
          </a:p>
          <a:p>
            <a:r>
              <a:rPr lang="en-US" dirty="0"/>
              <a:t>Therefore, lets discuss each phase more in detail.</a:t>
            </a:r>
            <a:endParaRPr lang="en-SI" dirty="0"/>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35</a:t>
            </a:fld>
            <a:endParaRPr lang="en-US"/>
          </a:p>
        </p:txBody>
      </p:sp>
    </p:spTree>
    <p:extLst>
      <p:ext uri="{BB962C8B-B14F-4D97-AF65-F5344CB8AC3E}">
        <p14:creationId xmlns:p14="http://schemas.microsoft.com/office/powerpoint/2010/main" val="3922209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131dc6dfe5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3131dc6dfe5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discussed in previous slide, </a:t>
            </a:r>
            <a:r>
              <a:rPr lang="en-US" sz="1800" kern="100" dirty="0">
                <a:effectLst/>
                <a:latin typeface="Aptos"/>
                <a:ea typeface="Aptos" panose="020B0004020202020204" pitchFamily="34" charset="0"/>
                <a:cs typeface="Times New Roman" panose="02020603050405020304" pitchFamily="18" charset="0"/>
              </a:rPr>
              <a:t>you should always start with an evaluation of your current state in the lab or company. </a:t>
            </a:r>
          </a:p>
          <a:p>
            <a:pPr>
              <a:defRPr/>
            </a:pPr>
            <a:endParaRPr lang="en-US" sz="1800" kern="100">
              <a:effectLst/>
              <a:latin typeface="Aptos"/>
              <a:ea typeface="Aptos" panose="020B0004020202020204" pitchFamily="34" charset="0"/>
              <a:cs typeface="Times New Roman" panose="02020603050405020304" pitchFamily="18" charset="0"/>
            </a:endParaRPr>
          </a:p>
          <a:p>
            <a:pPr>
              <a:defRPr/>
            </a:pPr>
            <a:r>
              <a:rPr lang="en-US" sz="1800" kern="100" dirty="0">
                <a:effectLst/>
                <a:latin typeface="Aptos"/>
                <a:ea typeface="Aptos" panose="020B0004020202020204" pitchFamily="34" charset="0"/>
                <a:cs typeface="Times New Roman" panose="02020603050405020304" pitchFamily="18" charset="0"/>
              </a:rPr>
              <a:t>You will first need to assign a person responsible for that, usually a lab manager who understands their lab processes on a high-level, but this person will also need to talk with all the people who are involved in the processes</a:t>
            </a:r>
          </a:p>
          <a:p>
            <a:pPr>
              <a:defRPr/>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a:ea typeface="Aptos" panose="020B0004020202020204" pitchFamily="34" charset="0"/>
                <a:cs typeface="Times New Roman" panose="02020603050405020304" pitchFamily="18" charset="0"/>
              </a:rPr>
              <a:t>This phase is really important, because it will give you a clear picture of how all processes are done and how data flows. </a:t>
            </a:r>
          </a:p>
          <a:p>
            <a:pPr>
              <a:lnSpc>
                <a:spcPct val="115000"/>
              </a:lnSpc>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a:ea typeface="Aptos" panose="020B0004020202020204" pitchFamily="34" charset="0"/>
                <a:cs typeface="Times New Roman" panose="02020603050405020304" pitchFamily="18" charset="0"/>
              </a:rPr>
              <a:t>Next step is fit-gap analysis – which means that you define what you want to achieve (for example better efficiency or regulatory compliance) and identify processes that you struggle</a:t>
            </a:r>
          </a:p>
          <a:p>
            <a:pPr marL="0" marR="0">
              <a:lnSpc>
                <a:spcPct val="115000"/>
              </a:lnSpc>
              <a:spcBef>
                <a:spcPts val="0"/>
              </a:spcBef>
              <a:spcAft>
                <a:spcPts val="800"/>
              </a:spcAft>
            </a:pPr>
            <a:endParaRPr lang="en-US" sz="1800" kern="100">
              <a:effectLst/>
              <a:latin typeface="Aptos"/>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a:ea typeface="Aptos" panose="020B0004020202020204" pitchFamily="34" charset="0"/>
                <a:cs typeface="Times New Roman" panose="02020603050405020304" pitchFamily="18" charset="0"/>
              </a:rPr>
              <a:t>And this is a basis for defining your requirements.</a:t>
            </a:r>
          </a:p>
        </p:txBody>
      </p:sp>
      <p:sp>
        <p:nvSpPr>
          <p:cNvPr id="4" name="Slide Number Placeholder 3"/>
          <p:cNvSpPr>
            <a:spLocks noGrp="1"/>
          </p:cNvSpPr>
          <p:nvPr>
            <p:ph type="sldNum" sz="quarter" idx="5"/>
          </p:nvPr>
        </p:nvSpPr>
        <p:spPr/>
        <p:txBody>
          <a:bodyPr/>
          <a:lstStyle/>
          <a:p>
            <a:fld id="{73E0D4BA-8D55-4812-B891-83623AE999B2}" type="slidenum">
              <a:rPr lang="en-US" smtClean="0"/>
              <a:t>38</a:t>
            </a:fld>
            <a:endParaRPr lang="en-US"/>
          </a:p>
        </p:txBody>
      </p:sp>
    </p:spTree>
    <p:extLst>
      <p:ext uri="{BB962C8B-B14F-4D97-AF65-F5344CB8AC3E}">
        <p14:creationId xmlns:p14="http://schemas.microsoft.com/office/powerpoint/2010/main" val="2892929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131dc6dfe5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131dc6dfe5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Here I would also like to suggest that when you evaluate your processes also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do</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process mapping - visualization of your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 reason for doing that is to have clear picture of your processes. Which will also help you to pinpoint all dependencies and decision points, therefore all areas for improvements.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There are different tools on the internet you can use, like Draw.io, Microsoft Visio, Lucid Chart - the choice is yours. </a:t>
            </a:r>
            <a:endParaRPr lang="en-SI"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40</a:t>
            </a:fld>
            <a:endParaRPr lang="en-US"/>
          </a:p>
        </p:txBody>
      </p:sp>
    </p:spTree>
    <p:extLst>
      <p:ext uri="{BB962C8B-B14F-4D97-AF65-F5344CB8AC3E}">
        <p14:creationId xmlns:p14="http://schemas.microsoft.com/office/powerpoint/2010/main" val="3199784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we come to a part where you can define your requirements.</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Requirements are basically your Wishlist – you describe your needs to achieve your goals (your ideal state).</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can also group requirements on general, process and technical requirements</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 example of general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requiremet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I want to have local support, or I want to have intuitive software, perpetual licenses.</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 example of process requirement is: Inventory management, barcodes or QR labels generation</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 technical: On-premises deployment</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ask yourselves where do you see yourselves in next 5 or 10 years – future requirements are often forgotten so many systems become obsolete quite quickly as they cannot address flexibility or scalability.</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Once you have your requirements gathered, prioritize those. Go through your list and identify which are really crucial for you, which would benefit you but are not really necessary, and which are optional.</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prioritization is also necessary because it is possible not all requirements will be met -  either due to some technical limitations of the system or budget limitations. </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41</a:t>
            </a:fld>
            <a:endParaRPr lang="en-US"/>
          </a:p>
        </p:txBody>
      </p:sp>
    </p:spTree>
    <p:extLst>
      <p:ext uri="{BB962C8B-B14F-4D97-AF65-F5344CB8AC3E}">
        <p14:creationId xmlns:p14="http://schemas.microsoft.com/office/powerpoint/2010/main" val="2398878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this point you can start looking for potential solutions</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is a sea of different LIMS and ELN solutions on the market, more that 200, as there are new players entering the market every day. </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you would like to review all options on the market, right?</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highly suggest to create some kind of a database with all the information about those vendors and their solutions gathered to better recognize and evaluate potential solutions</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 is where you will need to plan quite a lot your time to gather information.</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it is not only about the functionalities they offer, but also their location, their market focus, licensing model, implementation strategy, also feedback from end-users, integration capabilities, UX/UI design which is also very important, compliance and much more.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a lot of information that needs to be gathered form a lot of vendors. </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once you do that, believe me, the selection will be very structured and much easier.</a:t>
            </a:r>
          </a:p>
        </p:txBody>
      </p:sp>
      <p:sp>
        <p:nvSpPr>
          <p:cNvPr id="4" name="Slide Number Placeholder 3"/>
          <p:cNvSpPr>
            <a:spLocks noGrp="1"/>
          </p:cNvSpPr>
          <p:nvPr>
            <p:ph type="sldNum" sz="quarter" idx="5"/>
          </p:nvPr>
        </p:nvSpPr>
        <p:spPr/>
        <p:txBody>
          <a:bodyPr/>
          <a:lstStyle/>
          <a:p>
            <a:fld id="{73E0D4BA-8D55-4812-B891-83623AE999B2}" type="slidenum">
              <a:rPr lang="en-US" smtClean="0"/>
              <a:t>42</a:t>
            </a:fld>
            <a:endParaRPr lang="en-US"/>
          </a:p>
        </p:txBody>
      </p:sp>
    </p:spTree>
    <p:extLst>
      <p:ext uri="{BB962C8B-B14F-4D97-AF65-F5344CB8AC3E}">
        <p14:creationId xmlns:p14="http://schemas.microsoft.com/office/powerpoint/2010/main" val="11616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why we have decided to address this topic.</a:t>
            </a:r>
          </a:p>
          <a:p>
            <a:endParaRPr lang="en-US" dirty="0"/>
          </a:p>
          <a:p>
            <a:r>
              <a:rPr lang="en-US" dirty="0"/>
              <a:t>Transition from paper to digital has become a necessity, since laboratories nowadays generate enormous amounts of data. This is impossible to manage as in the times of Marie Curie. </a:t>
            </a:r>
          </a:p>
          <a:p>
            <a:r>
              <a:rPr lang="en-US" dirty="0"/>
              <a:t>LIMS, ELN and other laboratory systems enable organization of laboratory data according to FAIR principle (Findable, accessible, interoperable, reusable). These platforms empower people who work in laboratories to focus on the content rather than on the routine tasks (increase of efficiency and productivity)</a:t>
            </a:r>
            <a:endParaRPr lang="LID4096" dirty="0"/>
          </a:p>
        </p:txBody>
      </p:sp>
      <p:sp>
        <p:nvSpPr>
          <p:cNvPr id="4" name="Slide Number Placeholder 3"/>
          <p:cNvSpPr>
            <a:spLocks noGrp="1"/>
          </p:cNvSpPr>
          <p:nvPr>
            <p:ph type="sldNum" sz="quarter" idx="5"/>
          </p:nvPr>
        </p:nvSpPr>
        <p:spPr/>
        <p:txBody>
          <a:bodyPr/>
          <a:lstStyle/>
          <a:p>
            <a:fld id="{73E0D4BA-8D55-4812-B891-83623AE999B2}" type="slidenum">
              <a:rPr lang="en-US" smtClean="0"/>
              <a:t>3</a:t>
            </a:fld>
            <a:endParaRPr lang="en-US"/>
          </a:p>
        </p:txBody>
      </p:sp>
    </p:spTree>
    <p:extLst>
      <p:ext uri="{BB962C8B-B14F-4D97-AF65-F5344CB8AC3E}">
        <p14:creationId xmlns:p14="http://schemas.microsoft.com/office/powerpoint/2010/main" val="2583526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Based on all the information you gather – processes evaluated, requirements defined, and database produced -  select 10-15 solutions that seem most suitable for your lab and send them the RFI document with your questions.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RFI document or request for information is two- or three-pager </a:t>
            </a:r>
            <a:r>
              <a:rPr lang="en-US" sz="1800" dirty="0">
                <a:effectLst/>
                <a:latin typeface="Aptos" panose="020B0004020202020204" pitchFamily="34" charset="0"/>
                <a:ea typeface="Aptos" panose="020B0004020202020204" pitchFamily="34" charset="0"/>
                <a:cs typeface="Times New Roman" panose="02020603050405020304" pitchFamily="18" charset="0"/>
              </a:rPr>
              <a:t>where you shortly describe the laboratory, what you do and how you do your processes and of course list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all your requirements.</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you send this document to different LIMS or ELN vendors also include some relevant questions. Ask them to provide more information about how they can meet the requirements, to provide some screenshots and some rough price estimates for X number of licenses and other relevant questions. </a:t>
            </a: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Once you have all your responses gathered, evaluate those and decide for 3-5 vendors to have a demo meeting with. </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1800">
              <a:effectLst/>
              <a:latin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43</a:t>
            </a:fld>
            <a:endParaRPr lang="en-US"/>
          </a:p>
        </p:txBody>
      </p:sp>
    </p:spTree>
    <p:extLst>
      <p:ext uri="{BB962C8B-B14F-4D97-AF65-F5344CB8AC3E}">
        <p14:creationId xmlns:p14="http://schemas.microsoft.com/office/powerpoint/2010/main" val="3848371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demo meetings always ask them to follow the RFI document you sent, so that they show only relevant functionalities. </a:t>
            </a:r>
          </a:p>
          <a:p>
            <a:endParaRPr lang="en-US"/>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be very thorough with them and ask them everything you need to know.</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focus on user experience and interface – so how the software feels, is it intuitive, simple to understand, modern. Because you will be using the software every day for the next 10 or 20 years.</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Always try to write down as much as possible from demo meetings as it will be a lot of information and you can quickly forget or mix the information.</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After each demo also have a short meet to discuss internally how you felt about the software, what you like and what you didn’t like. </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44</a:t>
            </a:fld>
            <a:endParaRPr lang="en-US"/>
          </a:p>
        </p:txBody>
      </p:sp>
    </p:spTree>
    <p:extLst>
      <p:ext uri="{BB962C8B-B14F-4D97-AF65-F5344CB8AC3E}">
        <p14:creationId xmlns:p14="http://schemas.microsoft.com/office/powerpoint/2010/main" val="2988526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After all demos are done do the final evaluation where you again go through all the demos and all the information gathered up to this point.</a:t>
            </a:r>
          </a:p>
          <a:p>
            <a:pPr marL="0" marR="0">
              <a:lnSpc>
                <a:spcPct val="115000"/>
              </a:lnSpc>
              <a:spcBef>
                <a:spcPts val="0"/>
              </a:spcBef>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If after demos you are still not sure which solution to choose, we suggest to narrow down the selection to 2 vendors that you liked the most and propose another demo meeting, maybe longer, ask them additional questions, you can even send them some real data to demonstrate those in LIMS.</a:t>
            </a:r>
          </a:p>
        </p:txBody>
      </p:sp>
      <p:sp>
        <p:nvSpPr>
          <p:cNvPr id="4" name="Slide Number Placeholder 3"/>
          <p:cNvSpPr>
            <a:spLocks noGrp="1"/>
          </p:cNvSpPr>
          <p:nvPr>
            <p:ph type="sldNum" sz="quarter" idx="5"/>
          </p:nvPr>
        </p:nvSpPr>
        <p:spPr/>
        <p:txBody>
          <a:bodyPr/>
          <a:lstStyle/>
          <a:p>
            <a:fld id="{73E0D4BA-8D55-4812-B891-83623AE999B2}" type="slidenum">
              <a:rPr lang="en-US" smtClean="0"/>
              <a:t>45</a:t>
            </a:fld>
            <a:endParaRPr lang="en-US"/>
          </a:p>
        </p:txBody>
      </p:sp>
    </p:spTree>
    <p:extLst>
      <p:ext uri="{BB962C8B-B14F-4D97-AF65-F5344CB8AC3E}">
        <p14:creationId xmlns:p14="http://schemas.microsoft.com/office/powerpoint/2010/main" val="4290149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dirty="0"/>
              <a:t>Now </a:t>
            </a:r>
            <a:r>
              <a:rPr lang="en-US" dirty="0" err="1"/>
              <a:t>lets</a:t>
            </a:r>
            <a:r>
              <a:rPr lang="en-US" dirty="0"/>
              <a:t> take a look at the case study where we helped a company </a:t>
            </a:r>
            <a:r>
              <a:rPr lang="en-US" dirty="0" err="1"/>
              <a:t>PharmaS</a:t>
            </a:r>
            <a:r>
              <a:rPr lang="en-US" dirty="0"/>
              <a:t> with LIMS selection.</a:t>
            </a:r>
            <a:endParaRPr lang="en-SI" dirty="0"/>
          </a:p>
        </p:txBody>
      </p:sp>
      <p:sp>
        <p:nvSpPr>
          <p:cNvPr id="4" name="Slide Number Placeholder 3"/>
          <p:cNvSpPr>
            <a:spLocks noGrp="1"/>
          </p:cNvSpPr>
          <p:nvPr>
            <p:ph type="sldNum" sz="quarter" idx="5"/>
          </p:nvPr>
        </p:nvSpPr>
        <p:spPr/>
        <p:txBody>
          <a:bodyPr/>
          <a:lstStyle/>
          <a:p>
            <a:fld id="{73E0D4BA-8D55-4812-B891-83623AE999B2}" type="slidenum">
              <a:rPr lang="en-US" smtClean="0"/>
              <a:t>46</a:t>
            </a:fld>
            <a:endParaRPr lang="en-US"/>
          </a:p>
        </p:txBody>
      </p:sp>
    </p:spTree>
    <p:extLst>
      <p:ext uri="{BB962C8B-B14F-4D97-AF65-F5344CB8AC3E}">
        <p14:creationId xmlns:p14="http://schemas.microsoft.com/office/powerpoint/2010/main" val="1667868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PharmaS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is a company from Croatia that wanted to digitalize their QC laboratory.</a:t>
            </a:r>
          </a:p>
          <a:p>
            <a:pPr marL="0" marR="0">
              <a:lnSpc>
                <a:spcPct val="115000"/>
              </a:lnSpc>
              <a:spcBef>
                <a:spcPts val="0"/>
              </a:spcBef>
              <a:spcAft>
                <a:spcPts val="800"/>
              </a:spcAft>
            </a:pPr>
            <a:endParaRPr lang="en-SI" sz="1200" kern="100">
              <a:effectLst/>
              <a:latin typeface="Aptos" panose="020B0004020202020204" pitchFamily="34" charset="0"/>
              <a:ea typeface="Aptos" panose="020B0004020202020204" pitchFamily="34" charset="0"/>
              <a:cs typeface="Times New Roman" panose="02020603050405020304" pitchFamily="18" charset="0"/>
            </a:endParaRPr>
          </a:p>
          <a:p>
            <a:r>
              <a:rPr lang="en-US" dirty="0"/>
              <a:t>Their challenges were that they had many paper-based processes in the lab, which meant a lot of time spent was spent for some activities and also, they identified they might struggle with regulatory compliance in the next years.</a:t>
            </a:r>
          </a:p>
          <a:p>
            <a:endParaRPr lang="en-US"/>
          </a:p>
          <a:p>
            <a:r>
              <a:rPr lang="en-US" dirty="0"/>
              <a:t>As they didn’t have any experience on how to approach this challenge, they contacted us for consulting to find the best possible solution for their lab.</a:t>
            </a:r>
            <a:endParaRPr lang="en-SI" dirty="0"/>
          </a:p>
        </p:txBody>
      </p:sp>
      <p:sp>
        <p:nvSpPr>
          <p:cNvPr id="4" name="Slide Number Placeholder 3"/>
          <p:cNvSpPr>
            <a:spLocks noGrp="1"/>
          </p:cNvSpPr>
          <p:nvPr>
            <p:ph type="sldNum" sz="quarter" idx="5"/>
          </p:nvPr>
        </p:nvSpPr>
        <p:spPr/>
        <p:txBody>
          <a:bodyPr/>
          <a:lstStyle/>
          <a:p>
            <a:fld id="{73E0D4BA-8D55-4812-B891-83623AE999B2}" type="slidenum">
              <a:rPr lang="en-US" smtClean="0"/>
              <a:t>47</a:t>
            </a:fld>
            <a:endParaRPr lang="en-US"/>
          </a:p>
        </p:txBody>
      </p:sp>
    </p:spTree>
    <p:extLst>
      <p:ext uri="{BB962C8B-B14F-4D97-AF65-F5344CB8AC3E}">
        <p14:creationId xmlns:p14="http://schemas.microsoft.com/office/powerpoint/2010/main" val="2814816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spcAft>
                <a:spcPts val="800"/>
              </a:spcAft>
            </a:pPr>
            <a:r>
              <a:rPr lang="en-US" sz="1800" kern="100" dirty="0">
                <a:latin typeface="Aptos"/>
                <a:ea typeface="Aptos" panose="020B0004020202020204" pitchFamily="34" charset="0"/>
                <a:cs typeface="Times New Roman" panose="02020603050405020304" pitchFamily="18" charset="0"/>
              </a:rPr>
              <a:t>So started from the beginning where we first discussed their processes and where they struggle. </a:t>
            </a:r>
            <a:r>
              <a:rPr lang="en-US" sz="1800" kern="100" dirty="0">
                <a:effectLst/>
                <a:latin typeface="Aptos"/>
                <a:ea typeface="Aptos" panose="020B0004020202020204" pitchFamily="34" charset="0"/>
                <a:cs typeface="Times New Roman" panose="02020603050405020304" pitchFamily="18" charset="0"/>
              </a:rPr>
              <a:t>We also visited them in their lab where lab technicians  guided us through the processes and described those more in detail.</a:t>
            </a:r>
            <a:r>
              <a:rPr lang="en-US" sz="1800" kern="100" dirty="0">
                <a:latin typeface="Aptos"/>
                <a:ea typeface="Aptos" panose="020B0004020202020204" pitchFamily="34" charset="0"/>
                <a:cs typeface="Times New Roman" panose="02020603050405020304" pitchFamily="18" charset="0"/>
              </a:rPr>
              <a:t> </a:t>
            </a:r>
          </a:p>
          <a:p>
            <a:pPr>
              <a:lnSpc>
                <a:spcPct val="115000"/>
              </a:lnSpc>
              <a:spcAft>
                <a:spcPts val="800"/>
              </a:spcAft>
            </a:pPr>
            <a:endParaRPr lang="en-SI" sz="1800" kern="100">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a:ea typeface="Aptos" panose="020B0004020202020204" pitchFamily="34" charset="0"/>
                <a:cs typeface="Times New Roman" panose="02020603050405020304" pitchFamily="18" charset="0"/>
              </a:rPr>
              <a:t>We then mapped the processes and together identified inefficiencies.</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a:ea typeface="Aptos" panose="020B0004020202020204" pitchFamily="34" charset="0"/>
                <a:cs typeface="Times New Roman" panose="02020603050405020304" pitchFamily="18" charset="0"/>
              </a:rPr>
              <a:t>We together then defined all requirements and prioritize those.</a:t>
            </a:r>
            <a:endParaRPr lang="en-SI" sz="1800" kern="100" dirty="0">
              <a:effectLst/>
              <a:latin typeface="Aptos"/>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a:ea typeface="Aptos" panose="020B0004020202020204" pitchFamily="34" charset="0"/>
                <a:cs typeface="Times New Roman" panose="02020603050405020304" pitchFamily="18" charset="0"/>
              </a:rPr>
              <a:t>We identified they need LIMS for sample management and some other functionalities but also some ELN functionalities to replace their analytical diaries. Therefore, we decided to look for a platform with LIMS and ELN functionalities.</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a:ea typeface="Aptos" panose="020B0004020202020204" pitchFamily="34" charset="0"/>
                <a:cs typeface="Times New Roman" panose="02020603050405020304" pitchFamily="18" charset="0"/>
              </a:rPr>
              <a:t>Based on all information and requirements gathered we started with our internal process of evaluation. So, we went through our database of more than 150 different LIMS and ELN solutions and decided to continue with 13 solutions that seemed the most suitable.</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a:ea typeface="Aptos" panose="020B0004020202020204" pitchFamily="34" charset="0"/>
                <a:cs typeface="Times New Roman" panose="02020603050405020304" pitchFamily="18" charset="0"/>
              </a:rPr>
              <a:t>We contacted all those vendors and send them RFI document with all the relevant questions.</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a:ea typeface="Aptos" panose="020B0004020202020204" pitchFamily="34" charset="0"/>
                <a:cs typeface="Times New Roman" panose="02020603050405020304" pitchFamily="18" charset="0"/>
              </a:rPr>
              <a:t>Once we gathered all responses, we evaluated each vendor very carefully and decided for 5 most suitable vendors we organized demo meeting with.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kern="100">
              <a:effectLst/>
              <a:latin typeface="Aptos"/>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a:ea typeface="Aptos" panose="020B0004020202020204" pitchFamily="34" charset="0"/>
                <a:cs typeface="Times New Roman" panose="02020603050405020304" pitchFamily="18" charset="0"/>
              </a:rPr>
              <a:t>From demos we gathered all information in a table for the structured final evaluation that we discussed on the final meeting where we selected the most appropriate solution.</a:t>
            </a:r>
            <a:endParaRPr lang="en-SI" sz="1800" kern="100" dirty="0">
              <a:effectLst/>
              <a:latin typeface="Aptos"/>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3E0D4BA-8D55-4812-B891-83623AE999B2}" type="slidenum">
              <a:rPr lang="en-US" smtClean="0"/>
              <a:t>48</a:t>
            </a:fld>
            <a:endParaRPr lang="en-US"/>
          </a:p>
        </p:txBody>
      </p:sp>
    </p:spTree>
    <p:extLst>
      <p:ext uri="{BB962C8B-B14F-4D97-AF65-F5344CB8AC3E}">
        <p14:creationId xmlns:p14="http://schemas.microsoft.com/office/powerpoint/2010/main" val="3032320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final evaluation table we prepared with all relevant information from 5 vendors we had demo meetings with. Quite a lot of information.</a:t>
            </a:r>
            <a:endParaRPr lang="en-SI" dirty="0"/>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49</a:t>
            </a:fld>
            <a:endParaRPr lang="en-US"/>
          </a:p>
        </p:txBody>
      </p:sp>
    </p:spTree>
    <p:extLst>
      <p:ext uri="{BB962C8B-B14F-4D97-AF65-F5344CB8AC3E}">
        <p14:creationId xmlns:p14="http://schemas.microsoft.com/office/powerpoint/2010/main" val="754544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decide for the solution, the process doesn’t end here.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3E0D4BA-8D55-4812-B891-83623AE999B2}" type="slidenum">
              <a:rPr lang="en-US" smtClean="0"/>
              <a:t>50</a:t>
            </a:fld>
            <a:endParaRPr lang="en-US"/>
          </a:p>
        </p:txBody>
      </p:sp>
    </p:spTree>
    <p:extLst>
      <p:ext uri="{BB962C8B-B14F-4D97-AF65-F5344CB8AC3E}">
        <p14:creationId xmlns:p14="http://schemas.microsoft.com/office/powerpoint/2010/main" val="3311689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imagine this digitalization process with milestones – first few milestones are achieved (you have selected your solution), now you need to achieve next milestones – to implement solution, validate it and use it.</a:t>
            </a: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51</a:t>
            </a:fld>
            <a:endParaRPr lang="en-US"/>
          </a:p>
        </p:txBody>
      </p:sp>
    </p:spTree>
    <p:extLst>
      <p:ext uri="{BB962C8B-B14F-4D97-AF65-F5344CB8AC3E}">
        <p14:creationId xmlns:p14="http://schemas.microsoft.com/office/powerpoint/2010/main" val="276229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once you decide for the LIMS or ELN solution, vendor will take over and will guide through the implementation process.</a:t>
            </a:r>
          </a:p>
          <a:p>
            <a:endParaRPr lang="en-US"/>
          </a:p>
          <a:p>
            <a:r>
              <a:rPr lang="en-US" dirty="0"/>
              <a:t>When we talk about implementation, we are actually mean the whole process from kickoff meeting and scope definition, specifications definition that is basically serves as a plan for the next phases, configuration and installation of the software, implementation where you test and validate the software and deployment, meaning the software is live (ready to use).</a:t>
            </a:r>
          </a:p>
          <a:p>
            <a:endParaRPr lang="en-US"/>
          </a:p>
          <a:p>
            <a:r>
              <a:rPr lang="en-US" dirty="0"/>
              <a:t>Let's again go through the process step bs step. </a:t>
            </a: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52</a:t>
            </a:fld>
            <a:endParaRPr lang="en-US"/>
          </a:p>
        </p:txBody>
      </p:sp>
    </p:spTree>
    <p:extLst>
      <p:ext uri="{BB962C8B-B14F-4D97-AF65-F5344CB8AC3E}">
        <p14:creationId xmlns:p14="http://schemas.microsoft.com/office/powerpoint/2010/main" val="3224259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0fcd4fbd5f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0fcd4fbd5f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you will start with kickoff meeting where you will define project scope, timeline and costs. You will both assign people on the project as this will be a bilateral project and </a:t>
            </a:r>
            <a:r>
              <a:rPr lang="en-US" sz="1200" kern="100" dirty="0">
                <a:effectLst/>
                <a:latin typeface="Aptos" panose="020B0004020202020204" pitchFamily="34" charset="0"/>
                <a:cs typeface="Times New Roman" panose="02020603050405020304" pitchFamily="18" charset="0"/>
              </a:rPr>
              <a:t>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here will be many instances that vendor will ask you to perform some task so that they can perform another and so on. </a:t>
            </a:r>
            <a:endParaRPr lang="en-US"/>
          </a:p>
          <a:p>
            <a:endParaRPr lang="en-US"/>
          </a:p>
          <a:p>
            <a:r>
              <a:rPr lang="en-US" dirty="0"/>
              <a:t>This process can last from few months up to 2 years. This depends on how big is the system and how many functionalities you need, what is the vendor approach on implementation and how available and dedicated your team is</a:t>
            </a:r>
          </a:p>
          <a:p>
            <a:endParaRPr lang="en-US"/>
          </a:p>
          <a:p>
            <a:r>
              <a:rPr lang="en-US" dirty="0"/>
              <a:t>Also, if some customization is needed, data migrations from older systems, or complex integrations – all that can prolong this process.</a:t>
            </a:r>
          </a:p>
          <a:p>
            <a:endParaRPr lang="en-US"/>
          </a:p>
          <a:p>
            <a:r>
              <a:rPr lang="en-US" dirty="0"/>
              <a:t>Some vendors also provide pre-configured and pre-validated solutions to shorten the implementation process quite a lot, but the price will be higher. </a:t>
            </a:r>
          </a:p>
          <a:p>
            <a:endParaRPr lang="en-US"/>
          </a:p>
          <a:p>
            <a:r>
              <a:rPr lang="en-US" dirty="0"/>
              <a:t>Also, if you are a bigger lab or company, it is important to create a rollout plan – strategically plan which laboratories or departments will be first to use the software, also which functionalities are the most important to start with and which you can gradually add later on. This will allow you to use the software sooner where it the most critical and the proceed to other areas and functionalities.</a:t>
            </a:r>
          </a:p>
        </p:txBody>
      </p:sp>
      <p:sp>
        <p:nvSpPr>
          <p:cNvPr id="4" name="Slide Number Placeholder 3"/>
          <p:cNvSpPr>
            <a:spLocks noGrp="1"/>
          </p:cNvSpPr>
          <p:nvPr>
            <p:ph type="sldNum" sz="quarter" idx="5"/>
          </p:nvPr>
        </p:nvSpPr>
        <p:spPr/>
        <p:txBody>
          <a:bodyPr/>
          <a:lstStyle/>
          <a:p>
            <a:fld id="{73E0D4BA-8D55-4812-B891-83623AE999B2}" type="slidenum">
              <a:rPr lang="en-US" smtClean="0"/>
              <a:t>53</a:t>
            </a:fld>
            <a:endParaRPr lang="en-US"/>
          </a:p>
        </p:txBody>
      </p:sp>
    </p:spTree>
    <p:extLst>
      <p:ext uri="{BB962C8B-B14F-4D97-AF65-F5344CB8AC3E}">
        <p14:creationId xmlns:p14="http://schemas.microsoft.com/office/powerpoint/2010/main" val="1029793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Vendors will again go with you through the process of defining requirements as they want to make sure they really understand your needs. They will also need to define those requirements more in details, as they need to prepare a “blueprint” for your solution – these is called software specification.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will prevent any potential conflicts early in the process. They will also propose and discuss better or new approaches if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54</a:t>
            </a:fld>
            <a:endParaRPr lang="en-US"/>
          </a:p>
        </p:txBody>
      </p:sp>
    </p:spTree>
    <p:extLst>
      <p:ext uri="{BB962C8B-B14F-4D97-AF65-F5344CB8AC3E}">
        <p14:creationId xmlns:p14="http://schemas.microsoft.com/office/powerpoint/2010/main" val="1877589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Once we have specifications prepared, vendor can start with configuration of the software.</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There will be a lot of work from your end to populate static data templates – list of tests, methods, products, specifications, and all other relevant data, that then normally does not change in the system – that’s why we call it static data or master data and is predefined in the system.</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In this phase also data migration and customizations will be done if needed.</a:t>
            </a: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Once everything is configured, vendor will install the system on a dedicated server.</a:t>
            </a: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Also, users and permissions are defined in this phase, workflows established, electronic signatures are set up, controls and limits for results interpretation and so on.</a:t>
            </a: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Once the system is configured and installed, it is ready to be implemented.</a:t>
            </a: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55</a:t>
            </a:fld>
            <a:endParaRPr lang="en-US"/>
          </a:p>
        </p:txBody>
      </p:sp>
    </p:spTree>
    <p:extLst>
      <p:ext uri="{BB962C8B-B14F-4D97-AF65-F5344CB8AC3E}">
        <p14:creationId xmlns:p14="http://schemas.microsoft.com/office/powerpoint/2010/main" val="3581599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Implementation means the adoption of software in your environment.</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Before you can use the software, you need test it or validate it.</a:t>
            </a: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So here you will need to validate that installation and configuration is done properly, all static data is correct, and everything is properly set up. And you will also need to do some real data testing – Performance qualification.</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Especially in regulated environment this IQ – OQ – PQ validation methodology is required.</a:t>
            </a: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During the implementation phase, vendors will also provide various training and onboarding to really understand the system. </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After implementation phase the system is ready to go live – deployment.</a:t>
            </a: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56</a:t>
            </a:fld>
            <a:endParaRPr lang="en-US"/>
          </a:p>
        </p:txBody>
      </p:sp>
    </p:spTree>
    <p:extLst>
      <p:ext uri="{BB962C8B-B14F-4D97-AF65-F5344CB8AC3E}">
        <p14:creationId xmlns:p14="http://schemas.microsoft.com/office/powerpoint/2010/main" val="2145846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Once your system is deployed you are ready to use the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Vendors will offer different support plans that you can choose, usually some basic support is included in the price, however if you want 24/7 support, this is usually charged extra.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cs typeface="Times New Roman" panose="02020603050405020304" pitchFamily="18" charset="0"/>
              </a:rPr>
              <a:t>Also discuss with vendors about the maintenance, if updates and upgrades are included in price how often they do that- Especially if you are regulated lab you probably know that each major upgrade will also mean re-validation to some extent, so it is always good to plan this in advance.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57</a:t>
            </a:fld>
            <a:endParaRPr lang="en-US"/>
          </a:p>
        </p:txBody>
      </p:sp>
    </p:spTree>
    <p:extLst>
      <p:ext uri="{BB962C8B-B14F-4D97-AF65-F5344CB8AC3E}">
        <p14:creationId xmlns:p14="http://schemas.microsoft.com/office/powerpoint/2010/main" val="1949147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JANA</a:t>
            </a:r>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58</a:t>
            </a:fld>
            <a:endParaRPr lang="en-US"/>
          </a:p>
        </p:txBody>
      </p:sp>
    </p:spTree>
    <p:extLst>
      <p:ext uri="{BB962C8B-B14F-4D97-AF65-F5344CB8AC3E}">
        <p14:creationId xmlns:p14="http://schemas.microsoft.com/office/powerpoint/2010/main" val="4068568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We were contacted by company from Croatia PharmaS that wanted to digitalize their QC laboratory.</a:t>
            </a:r>
          </a:p>
          <a:p>
            <a:pPr marL="0" marR="0">
              <a:lnSpc>
                <a:spcPct val="115000"/>
              </a:lnSpc>
              <a:spcBef>
                <a:spcPts val="0"/>
              </a:spcBef>
              <a:spcAft>
                <a:spcPts val="800"/>
              </a:spcAft>
            </a:pPr>
            <a:endParaRPr lang="en-SI"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They already started discussion with one of the vendors but were not sure if their approach and selection was reasonable and wanted a second opinion.</a:t>
            </a:r>
          </a:p>
          <a:p>
            <a:pPr marL="0" marR="0">
              <a:lnSpc>
                <a:spcPct val="115000"/>
              </a:lnSpc>
              <a:spcBef>
                <a:spcPts val="0"/>
              </a:spcBef>
              <a:spcAft>
                <a:spcPts val="800"/>
              </a:spcAft>
            </a:pPr>
            <a:endParaRPr lang="en-SI"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Therefore, we proposed to start from the beginning.</a:t>
            </a:r>
            <a:endParaRPr lang="en-SI"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59</a:t>
            </a:fld>
            <a:endParaRPr lang="en-US"/>
          </a:p>
        </p:txBody>
      </p:sp>
    </p:spTree>
    <p:extLst>
      <p:ext uri="{BB962C8B-B14F-4D97-AF65-F5344CB8AC3E}">
        <p14:creationId xmlns:p14="http://schemas.microsoft.com/office/powerpoint/2010/main" val="2638337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b="1" kern="100">
                <a:latin typeface="Aptos"/>
                <a:ea typeface="Aptos" panose="020B0004020202020204" pitchFamily="34" charset="0"/>
                <a:cs typeface="Times New Roman" panose="02020603050405020304" pitchFamily="18" charset="0"/>
              </a:rPr>
              <a:t>ČASOVNICA!!!</a:t>
            </a:r>
          </a:p>
          <a:p>
            <a:pPr>
              <a:lnSpc>
                <a:spcPct val="114999"/>
              </a:lnSpc>
              <a:spcAft>
                <a:spcPts val="800"/>
              </a:spcAft>
            </a:pPr>
            <a:endParaRPr lang="en-US" sz="1800" kern="100">
              <a:latin typeface="Aptos"/>
              <a:ea typeface="Aptos" panose="020B0004020202020204" pitchFamily="34" charset="0"/>
              <a:cs typeface="Times New Roman" panose="02020603050405020304" pitchFamily="18" charset="0"/>
            </a:endParaRPr>
          </a:p>
          <a:p>
            <a:pPr>
              <a:lnSpc>
                <a:spcPct val="114999"/>
              </a:lnSpc>
              <a:spcAft>
                <a:spcPts val="800"/>
              </a:spcAft>
            </a:pPr>
            <a:r>
              <a:rPr lang="en-US" sz="1800" kern="100">
                <a:effectLst/>
                <a:latin typeface="Aptos"/>
                <a:ea typeface="Aptos" panose="020B0004020202020204" pitchFamily="34" charset="0"/>
                <a:cs typeface="Times New Roman" panose="02020603050405020304" pitchFamily="18" charset="0"/>
              </a:rPr>
              <a:t>So first we asked them for as much information they can give us about their processes for us to understand what they do and how they do it currently.</a:t>
            </a:r>
            <a:r>
              <a:rPr lang="en-US" sz="1800" kern="100">
                <a:latin typeface="Aptos"/>
                <a:ea typeface="Aptos" panose="020B0004020202020204" pitchFamily="34" charset="0"/>
                <a:cs typeface="Times New Roman" panose="02020603050405020304" pitchFamily="18" charset="0"/>
              </a:rPr>
              <a:t> </a:t>
            </a:r>
            <a:endParaRPr lang="en-US">
              <a:ea typeface="Calibri"/>
              <a:cs typeface="Calibri"/>
            </a:endParaRP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a:effectLst/>
                <a:latin typeface="Aptos"/>
                <a:ea typeface="Aptos" panose="020B0004020202020204" pitchFamily="34" charset="0"/>
                <a:cs typeface="Times New Roman" panose="02020603050405020304" pitchFamily="18" charset="0"/>
              </a:rPr>
              <a:t>We also visited them in their lab where they showed us the processes and described those more in detail.</a:t>
            </a:r>
            <a:r>
              <a:rPr lang="en-US" sz="1800" kern="100">
                <a:latin typeface="Aptos"/>
                <a:ea typeface="Aptos" panose="020B0004020202020204" pitchFamily="34" charset="0"/>
                <a:cs typeface="Times New Roman" panose="02020603050405020304" pitchFamily="18" charset="0"/>
              </a:rPr>
              <a:t> </a:t>
            </a:r>
          </a:p>
          <a:p>
            <a:pPr>
              <a:lnSpc>
                <a:spcPct val="115000"/>
              </a:lnSpc>
              <a:spcAft>
                <a:spcPts val="800"/>
              </a:spcAft>
            </a:pPr>
            <a:endParaRPr lang="en-SI" sz="1800" kern="100">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a:ea typeface="Aptos" panose="020B0004020202020204" pitchFamily="34" charset="0"/>
                <a:cs typeface="Times New Roman" panose="02020603050405020304" pitchFamily="18" charset="0"/>
              </a:rPr>
              <a:t>We mapped the processes where we identified many inefficiencies – those were mostly related to manual paper-based processes.</a:t>
            </a:r>
            <a:r>
              <a:rPr lang="en-US" sz="1800" kern="100">
                <a:latin typeface="Aptos"/>
                <a:ea typeface="Aptos" panose="020B0004020202020204" pitchFamily="34"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a:ea typeface="Aptos" panose="020B0004020202020204" pitchFamily="34" charset="0"/>
                <a:cs typeface="Times New Roman" panose="02020603050405020304" pitchFamily="18" charset="0"/>
              </a:rPr>
              <a:t>We together defined all requirements and prioritize those.</a:t>
            </a:r>
            <a:endParaRPr lang="en-SI" sz="1800" kern="100">
              <a:effectLst/>
              <a:latin typeface="Aptos"/>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a:effectLst/>
                <a:latin typeface="Aptos"/>
                <a:ea typeface="Aptos" panose="020B0004020202020204" pitchFamily="34" charset="0"/>
                <a:cs typeface="Times New Roman" panose="02020603050405020304" pitchFamily="18" charset="0"/>
              </a:rPr>
              <a:t>We identified they mostly need LIMS for sample management and some other functionalities but also some ELN functionalities to replace their analytical diaries. Therefore we decided to look for LIMS platform with additional ELN functionalities.</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a:effectLst/>
                <a:latin typeface="Aptos"/>
                <a:ea typeface="Aptos" panose="020B0004020202020204" pitchFamily="34" charset="0"/>
                <a:cs typeface="Times New Roman" panose="02020603050405020304" pitchFamily="18" charset="0"/>
              </a:rPr>
              <a:t>Based on all information and requirements gathered we started with our internal process of evaluation. So we went through our database of more than 150 different LIMS and ELN solutions and decided to continue with 13 that seemed the most suitable for them. We also included and evaluated this one solution that </a:t>
            </a:r>
            <a:r>
              <a:rPr lang="en-US" sz="1800" kern="100" err="1">
                <a:effectLst/>
                <a:latin typeface="Aptos"/>
                <a:ea typeface="Aptos" panose="020B0004020202020204" pitchFamily="34" charset="0"/>
                <a:cs typeface="Times New Roman" panose="02020603050405020304" pitchFamily="18" charset="0"/>
              </a:rPr>
              <a:t>PharmaS</a:t>
            </a:r>
            <a:r>
              <a:rPr lang="en-US" sz="1800" kern="100">
                <a:effectLst/>
                <a:latin typeface="Aptos"/>
                <a:ea typeface="Aptos" panose="020B0004020202020204" pitchFamily="34" charset="0"/>
                <a:cs typeface="Times New Roman" panose="02020603050405020304" pitchFamily="18" charset="0"/>
              </a:rPr>
              <a:t> already started discussion with.</a:t>
            </a:r>
          </a:p>
          <a:p>
            <a:pPr marL="0" marR="0" lvl="0" indent="0" algn="l" defTabSz="914400" rtl="0" eaLnBrk="1" fontAlgn="auto" latinLnBrk="0" hangingPunct="1">
              <a:lnSpc>
                <a:spcPct val="115000"/>
              </a:lnSpc>
              <a:spcBef>
                <a:spcPts val="0"/>
              </a:spcBef>
              <a:spcAft>
                <a:spcPts val="800"/>
              </a:spcAft>
              <a:buClrTx/>
              <a:buSzTx/>
              <a:buFontTx/>
              <a:buNone/>
              <a:tabLst/>
              <a:defRPr/>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a:ea typeface="Aptos" panose="020B0004020202020204" pitchFamily="34" charset="0"/>
                <a:cs typeface="Times New Roman" panose="02020603050405020304" pitchFamily="18" charset="0"/>
              </a:rPr>
              <a:t>We prepared an RFI document and contacted all those vendors. Additionally, we prepared some relevant questions for them.</a:t>
            </a: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a:effectLst/>
                <a:latin typeface="Aptos"/>
                <a:ea typeface="Aptos" panose="020B0004020202020204" pitchFamily="34" charset="0"/>
                <a:cs typeface="Times New Roman" panose="02020603050405020304" pitchFamily="18" charset="0"/>
              </a:rPr>
              <a:t>Once we gathered all responses, we evaluated each vendor very carefully and decided for 5 most suitable vendors with whom we organized demo meeting.</a:t>
            </a:r>
            <a:r>
              <a:rPr lang="en-US" sz="1800" kern="100">
                <a:latin typeface="Aptos"/>
                <a:ea typeface="Aptos" panose="020B0004020202020204" pitchFamily="34"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a:ea typeface="Aptos" panose="020B0004020202020204" pitchFamily="34" charset="0"/>
                <a:cs typeface="Times New Roman" panose="02020603050405020304" pitchFamily="18" charset="0"/>
              </a:rPr>
              <a:t>On the demo both us and our customer were present to ask them as much as possible.</a:t>
            </a:r>
          </a:p>
          <a:p>
            <a:pPr marL="0" marR="0">
              <a:lnSpc>
                <a:spcPct val="115000"/>
              </a:lnSpc>
              <a:spcBef>
                <a:spcPts val="0"/>
              </a:spcBef>
              <a:spcAft>
                <a:spcPts val="800"/>
              </a:spcAft>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a:ea typeface="Aptos" panose="020B0004020202020204" pitchFamily="34" charset="0"/>
                <a:cs typeface="Times New Roman" panose="02020603050405020304" pitchFamily="18" charset="0"/>
              </a:rPr>
              <a:t>After each demo we also had a quick after demo meeting to again discuss what was heard on the demo and how we feel about their product. We also gathered all information in a table for the final discussion.</a:t>
            </a:r>
            <a:endParaRPr lang="en-SI" sz="1800" kern="100">
              <a:effectLst/>
              <a:latin typeface="Aptos"/>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a:effectLst/>
                <a:latin typeface="Aptos"/>
                <a:ea typeface="Aptos" panose="020B0004020202020204" pitchFamily="34" charset="0"/>
                <a:cs typeface="Times New Roman" panose="02020603050405020304" pitchFamily="18" charset="0"/>
              </a:rPr>
              <a:t>On final discussion we again discuss and evaluated all possibilities and decided for 2 most suitable options.</a:t>
            </a:r>
            <a:r>
              <a:rPr lang="en-US" sz="1800" kern="100">
                <a:latin typeface="Aptos"/>
                <a:ea typeface="Aptos" panose="020B0004020202020204" pitchFamily="34"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Aptos"/>
                <a:ea typeface="Aptos" panose="020B0004020202020204" pitchFamily="34" charset="0"/>
                <a:cs typeface="Times New Roman" panose="02020603050405020304" pitchFamily="18" charset="0"/>
              </a:rPr>
              <a:t>At this point we concluded our project, and </a:t>
            </a:r>
            <a:r>
              <a:rPr lang="en-US" sz="1800" kern="100" err="1">
                <a:effectLst/>
                <a:latin typeface="Aptos"/>
                <a:ea typeface="Aptos" panose="020B0004020202020204" pitchFamily="34" charset="0"/>
                <a:cs typeface="Times New Roman" panose="02020603050405020304" pitchFamily="18" charset="0"/>
              </a:rPr>
              <a:t>PharmaS</a:t>
            </a:r>
            <a:r>
              <a:rPr lang="en-US" sz="1800" kern="100">
                <a:effectLst/>
                <a:latin typeface="Aptos"/>
                <a:ea typeface="Aptos" panose="020B0004020202020204" pitchFamily="34" charset="0"/>
                <a:cs typeface="Times New Roman" panose="02020603050405020304" pitchFamily="18" charset="0"/>
              </a:rPr>
              <a:t> went through another round of demos and additional information gathering to decide for the best solution.</a:t>
            </a:r>
            <a:endParaRPr lang="en-SI" sz="1800" kern="100">
              <a:effectLst/>
              <a:latin typeface="Aptos"/>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60</a:t>
            </a:fld>
            <a:endParaRPr lang="en-US"/>
          </a:p>
        </p:txBody>
      </p:sp>
    </p:spTree>
    <p:extLst>
      <p:ext uri="{BB962C8B-B14F-4D97-AF65-F5344CB8AC3E}">
        <p14:creationId xmlns:p14="http://schemas.microsoft.com/office/powerpoint/2010/main" val="37716202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traps and challenges you need to be aware before you start with your LIMS or ELN selection process as those may heavily affect the success of this process. </a:t>
            </a:r>
          </a:p>
          <a:p>
            <a:endParaRPr lang="en-US"/>
          </a:p>
          <a:p>
            <a:r>
              <a:rPr lang="en-US"/>
              <a:t>Therefore, we would like to address the most important ones.</a:t>
            </a: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62</a:t>
            </a:fld>
            <a:endParaRPr lang="en-US"/>
          </a:p>
        </p:txBody>
      </p:sp>
    </p:spTree>
    <p:extLst>
      <p:ext uri="{BB962C8B-B14F-4D97-AF65-F5344CB8AC3E}">
        <p14:creationId xmlns:p14="http://schemas.microsoft.com/office/powerpoint/2010/main" val="2065835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CE55B-C1D3-31FE-C0AB-CF6A75CC2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600BB4-8BCF-3626-9FEF-3728E3C99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F2614-A028-5F0A-FC75-1E96D836A706}"/>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2FF8B15B-BD39-A837-8D1A-E0BB2AAC314E}"/>
              </a:ext>
            </a:extLst>
          </p:cNvPr>
          <p:cNvSpPr>
            <a:spLocks noGrp="1"/>
          </p:cNvSpPr>
          <p:nvPr>
            <p:ph type="sldNum" sz="quarter" idx="5"/>
          </p:nvPr>
        </p:nvSpPr>
        <p:spPr/>
        <p:txBody>
          <a:bodyPr/>
          <a:lstStyle/>
          <a:p>
            <a:fld id="{73E0D4BA-8D55-4812-B891-83623AE999B2}" type="slidenum">
              <a:rPr lang="en-US" smtClean="0"/>
              <a:t>63</a:t>
            </a:fld>
            <a:endParaRPr lang="en-US"/>
          </a:p>
        </p:txBody>
      </p:sp>
    </p:spTree>
    <p:extLst>
      <p:ext uri="{BB962C8B-B14F-4D97-AF65-F5344CB8AC3E}">
        <p14:creationId xmlns:p14="http://schemas.microsoft.com/office/powerpoint/2010/main" val="304791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we dive into the LIMS and ELN selection and implementation process, lets first briefly discuss on what those two solutions are and what functionalities they provide.</a:t>
            </a:r>
            <a:endParaRPr lang="en-US" sz="1800" b="1" dirty="0"/>
          </a:p>
        </p:txBody>
      </p:sp>
      <p:sp>
        <p:nvSpPr>
          <p:cNvPr id="4" name="Slide Number Placeholder 3"/>
          <p:cNvSpPr>
            <a:spLocks noGrp="1"/>
          </p:cNvSpPr>
          <p:nvPr>
            <p:ph type="sldNum" sz="quarter" idx="5"/>
          </p:nvPr>
        </p:nvSpPr>
        <p:spPr/>
        <p:txBody>
          <a:bodyPr/>
          <a:lstStyle/>
          <a:p>
            <a:fld id="{73E0D4BA-8D55-4812-B891-83623AE999B2}" type="slidenum">
              <a:rPr lang="en-US" smtClean="0"/>
              <a:t>9</a:t>
            </a:fld>
            <a:endParaRPr lang="en-US"/>
          </a:p>
        </p:txBody>
      </p:sp>
    </p:spTree>
    <p:extLst>
      <p:ext uri="{BB962C8B-B14F-4D97-AF65-F5344CB8AC3E}">
        <p14:creationId xmlns:p14="http://schemas.microsoft.com/office/powerpoint/2010/main" val="18100797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4A1EEAAD-C056-47CA-B30E-94E5D57595A2}" type="slidenum">
              <a:rPr lang="en-SI" smtClean="0"/>
              <a:t>64</a:t>
            </a:fld>
            <a:endParaRPr lang="en-SI"/>
          </a:p>
        </p:txBody>
      </p:sp>
    </p:spTree>
    <p:extLst>
      <p:ext uri="{BB962C8B-B14F-4D97-AF65-F5344CB8AC3E}">
        <p14:creationId xmlns:p14="http://schemas.microsoft.com/office/powerpoint/2010/main" val="2868371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65</a:t>
            </a:fld>
            <a:endParaRPr lang="en-US"/>
          </a:p>
        </p:txBody>
      </p:sp>
    </p:spTree>
    <p:extLst>
      <p:ext uri="{BB962C8B-B14F-4D97-AF65-F5344CB8AC3E}">
        <p14:creationId xmlns:p14="http://schemas.microsoft.com/office/powerpoint/2010/main" val="2061306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dirty="0"/>
          </a:p>
        </p:txBody>
      </p:sp>
      <p:sp>
        <p:nvSpPr>
          <p:cNvPr id="4" name="Slide Number Placeholder 3"/>
          <p:cNvSpPr>
            <a:spLocks noGrp="1"/>
          </p:cNvSpPr>
          <p:nvPr>
            <p:ph type="sldNum" sz="quarter" idx="5"/>
          </p:nvPr>
        </p:nvSpPr>
        <p:spPr/>
        <p:txBody>
          <a:bodyPr/>
          <a:lstStyle/>
          <a:p>
            <a:fld id="{73E0D4BA-8D55-4812-B891-83623AE999B2}" type="slidenum">
              <a:rPr lang="en-US" smtClean="0"/>
              <a:t>70</a:t>
            </a:fld>
            <a:endParaRPr lang="en-US"/>
          </a:p>
        </p:txBody>
      </p:sp>
    </p:spTree>
    <p:extLst>
      <p:ext uri="{BB962C8B-B14F-4D97-AF65-F5344CB8AC3E}">
        <p14:creationId xmlns:p14="http://schemas.microsoft.com/office/powerpoint/2010/main" val="3707671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73E0D4BA-8D55-4812-B891-83623AE999B2}" type="slidenum">
              <a:rPr lang="en-US" smtClean="0"/>
              <a:t>71</a:t>
            </a:fld>
            <a:endParaRPr lang="en-US"/>
          </a:p>
        </p:txBody>
      </p:sp>
    </p:spTree>
    <p:extLst>
      <p:ext uri="{BB962C8B-B14F-4D97-AF65-F5344CB8AC3E}">
        <p14:creationId xmlns:p14="http://schemas.microsoft.com/office/powerpoint/2010/main" val="1023512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10</a:t>
            </a:fld>
            <a:endParaRPr lang="en-US"/>
          </a:p>
        </p:txBody>
      </p:sp>
    </p:spTree>
    <p:extLst>
      <p:ext uri="{BB962C8B-B14F-4D97-AF65-F5344CB8AC3E}">
        <p14:creationId xmlns:p14="http://schemas.microsoft.com/office/powerpoint/2010/main" val="359082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LIMS – Laboratory information management system</a:t>
            </a:r>
          </a:p>
          <a:p>
            <a:pPr marL="0" marR="0">
              <a:lnSpc>
                <a:spcPct val="115000"/>
              </a:lnSpc>
              <a:spcBef>
                <a:spcPts val="0"/>
              </a:spcBef>
              <a:spcAft>
                <a:spcPts val="800"/>
              </a:spcAft>
            </a:pPr>
            <a:br>
              <a:rPr lang="en-US"/>
            </a:br>
            <a:r>
              <a:rPr lang="en-US" sz="1200" kern="100">
                <a:effectLst/>
                <a:latin typeface="Aptos" panose="020B0004020202020204" pitchFamily="34" charset="0"/>
                <a:cs typeface="Times New Roman" panose="02020603050405020304" pitchFamily="18" charset="0"/>
              </a:rPr>
              <a:t>M</a:t>
            </a:r>
            <a:r>
              <a:rPr lang="en-US" sz="1200" kern="100">
                <a:effectLst/>
                <a:latin typeface="Aptos" panose="020B0004020202020204" pitchFamily="34" charset="0"/>
                <a:ea typeface="Aptos" panose="020B0004020202020204" pitchFamily="34" charset="0"/>
                <a:cs typeface="Times New Roman" panose="02020603050405020304" pitchFamily="18" charset="0"/>
              </a:rPr>
              <a:t>ost of you that work in any kind of lab are probably familiar with this tool as this is a central platform for many laboratories. The core functionality of every LIMS systems is to track your samples activities and associated data throughout the entire lifecycle from creation of samples, through analyses and results, to reporting and disposal. </a:t>
            </a:r>
            <a:endParaRPr lang="en-SI"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But today those tools offer much more as many laboratories lean toward this all digitalized, integrated and automated environment. </a:t>
            </a:r>
          </a:p>
          <a:p>
            <a:pPr marL="0" marR="0">
              <a:lnSpc>
                <a:spcPct val="115000"/>
              </a:lnSpc>
              <a:spcBef>
                <a:spcPts val="0"/>
              </a:spcBef>
              <a:spcAft>
                <a:spcPts val="80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And LIMS vendors have become aware of that and are therefore providing many other functionalities within those systems. </a:t>
            </a:r>
          </a:p>
          <a:p>
            <a:pPr marL="0" marR="0">
              <a:lnSpc>
                <a:spcPct val="115000"/>
              </a:lnSpc>
              <a:spcBef>
                <a:spcPts val="0"/>
              </a:spcBef>
              <a:spcAft>
                <a:spcPts val="800"/>
              </a:spcAft>
            </a:pPr>
            <a:endParaRPr lang="en-SI"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100">
                <a:effectLst/>
                <a:latin typeface="Aptos" panose="020B0004020202020204" pitchFamily="34" charset="0"/>
                <a:ea typeface="Aptos" panose="020B0004020202020204" pitchFamily="34" charset="0"/>
                <a:cs typeface="Times New Roman" panose="02020603050405020304" pitchFamily="18" charset="0"/>
              </a:rPr>
              <a:t>For example, Inventory management that enables all your consumables and materials to be managed in your LIMS system, instrument management and integrations to gather data automatically and also manage your equipment activities here,. Training and resource management, where you can manage training activities and certificates of your lab personnel, you can plan and schedule your analyses. Then for example thirds party software integration, documentation management, and many others.</a:t>
            </a:r>
          </a:p>
          <a:p>
            <a:pPr marL="0" marR="0">
              <a:lnSpc>
                <a:spcPct val="115000"/>
              </a:lnSpc>
              <a:spcBef>
                <a:spcPts val="0"/>
              </a:spcBef>
              <a:spcAft>
                <a:spcPts val="800"/>
              </a:spcAft>
            </a:pPr>
            <a:endParaRPr lang="en-US" sz="1200" kern="100">
              <a:effectLst/>
              <a:latin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200" kern="100">
                <a:effectLst/>
                <a:latin typeface="Aptos" panose="020B0004020202020204" pitchFamily="34" charset="0"/>
                <a:cs typeface="Times New Roman" panose="02020603050405020304" pitchFamily="18" charset="0"/>
              </a:rPr>
              <a:t>Also, regulatory compliance is crucial for many labs, and many LIMS solutions are suitable for use in regulated environment as they support 21 CFR Part 11 and GxP standards.</a:t>
            </a:r>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11</a:t>
            </a:fld>
            <a:endParaRPr lang="en-US"/>
          </a:p>
        </p:txBody>
      </p:sp>
    </p:spTree>
    <p:extLst>
      <p:ext uri="{BB962C8B-B14F-4D97-AF65-F5344CB8AC3E}">
        <p14:creationId xmlns:p14="http://schemas.microsoft.com/office/powerpoint/2010/main" val="2190580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the other hand, ELN (Electronic lab notebook) resembled a digital version of a traditional laboratory notebook, where you plan and manage your experiments and procedures and capture experiment related observations and results in any type of format – either instrument results, comments and notes, pictures, articles or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Similar to LIMS also ELN systems nowadays provide many other functionalities, like inventory management, training and resources management, integrations with instruments and third-party software and many also offer regulatory compliance.</a:t>
            </a:r>
            <a:endParaRPr lang="en-SI"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12</a:t>
            </a:fld>
            <a:endParaRPr lang="en-US"/>
          </a:p>
        </p:txBody>
      </p:sp>
    </p:spTree>
    <p:extLst>
      <p:ext uri="{BB962C8B-B14F-4D97-AF65-F5344CB8AC3E}">
        <p14:creationId xmlns:p14="http://schemas.microsoft.com/office/powerpoint/2010/main" val="9018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compare LIMS and ELN, there are some distinctive differences.</a:t>
            </a:r>
          </a:p>
          <a:p>
            <a:endParaRPr lang="en-US"/>
          </a:p>
          <a:p>
            <a:r>
              <a:rPr lang="en-US"/>
              <a:t>LIMS focuses on managing samples and data associated with samples while ELN focuses on experiment data is not structured and in any type of format.</a:t>
            </a:r>
          </a:p>
          <a:p>
            <a:endParaRPr lang="en-US"/>
          </a:p>
          <a:p>
            <a:r>
              <a:rPr lang="en-US"/>
              <a:t>Also, the workflows in LIMS are designed to support samples lifecycle, while in ELN this is not the case – here you have experiment-based approach, where you create protocols from templates that those ELN tools provide that are like SOPs that you follow through your experiments.</a:t>
            </a:r>
          </a:p>
          <a:p>
            <a:endParaRPr lang="en-US"/>
          </a:p>
          <a:p>
            <a:r>
              <a:rPr lang="en-US"/>
              <a:t>ELN also puts a strong emphasis on collaboration among researchers, scientists and other stakeholders. On the other hand, LIMS has limited collaboration features, as it focuses more on getting the sample through its lifecycle and obtaining only the required results. </a:t>
            </a:r>
          </a:p>
          <a:p>
            <a:endParaRPr lang="en-US"/>
          </a:p>
          <a:p>
            <a:r>
              <a:rPr lang="en-US"/>
              <a:t>Therefore, LIMS systems are usually found in QA/QC labs, manufacturing and clinical labs, that are often also regulated, while ELN more in non-regulated R&amp;D environment and academia.</a:t>
            </a:r>
          </a:p>
          <a:p>
            <a:endParaRPr lang="en-US"/>
          </a:p>
          <a:p>
            <a:r>
              <a:rPr lang="en-US"/>
              <a:t>Nevertheless, both LIMS and ELN systems can also coexist within the same laboratory – either regulated or research.</a:t>
            </a:r>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13</a:t>
            </a:fld>
            <a:endParaRPr lang="en-US"/>
          </a:p>
        </p:txBody>
      </p:sp>
    </p:spTree>
    <p:extLst>
      <p:ext uri="{BB962C8B-B14F-4D97-AF65-F5344CB8AC3E}">
        <p14:creationId xmlns:p14="http://schemas.microsoft.com/office/powerpoint/2010/main" val="3659246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we take for example a research lab that also deals with samples, then ELN would play a primary function for experiment management and LIMS would be used to manage those samples.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Or If we take QC lab, LIMS system would assume a primary function to seamlessly track large numbers of samples that need to be analyzed and ELN would serve as a supporting system to replace analytical diaries.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 me point out an example what I mean here: When I worked in QC lab that was FDA regulated, we used LIMS to track samples and results, but on the other hand we had to write down manually all the steps of the analysis in analytical diary along with calculations, consumables use and results and then copy those results in LIMS. This was very time consuming and also prone to errors. So, in this case using ELN tool would be quite handy where all the steps are already pre-defined and you just follow step-by-step instructions and enter relevant results and data. And with integration that those system provide; LIMS can automatically receive and associate this data. So, this is an example how those two system can coexist.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Many vendors today also provide this modular platforms, with LIMS functionalities, ELN functionalities and in some cases also some other where they configure the system based on your needs.</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SI" sz="1800" kern="100">
              <a:effectLst/>
              <a:latin typeface="Aptos" panose="020B0004020202020204" pitchFamily="34" charset="0"/>
              <a:ea typeface="Aptos" panose="020B0004020202020204" pitchFamily="34" charset="0"/>
              <a:cs typeface="Times New Roman" panose="02020603050405020304" pitchFamily="18" charset="0"/>
            </a:endParaRPr>
          </a:p>
          <a:p>
            <a:endParaRPr lang="en-SI"/>
          </a:p>
        </p:txBody>
      </p:sp>
      <p:sp>
        <p:nvSpPr>
          <p:cNvPr id="4" name="Slide Number Placeholder 3"/>
          <p:cNvSpPr>
            <a:spLocks noGrp="1"/>
          </p:cNvSpPr>
          <p:nvPr>
            <p:ph type="sldNum" sz="quarter" idx="5"/>
          </p:nvPr>
        </p:nvSpPr>
        <p:spPr/>
        <p:txBody>
          <a:bodyPr/>
          <a:lstStyle/>
          <a:p>
            <a:fld id="{73E0D4BA-8D55-4812-B891-83623AE999B2}" type="slidenum">
              <a:rPr lang="en-US" smtClean="0"/>
              <a:t>14</a:t>
            </a:fld>
            <a:endParaRPr lang="en-US"/>
          </a:p>
        </p:txBody>
      </p:sp>
    </p:spTree>
    <p:extLst>
      <p:ext uri="{BB962C8B-B14F-4D97-AF65-F5344CB8AC3E}">
        <p14:creationId xmlns:p14="http://schemas.microsoft.com/office/powerpoint/2010/main" val="1230086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hasCustomPrompt="1"/>
          </p:nvPr>
        </p:nvSpPr>
        <p:spPr>
          <a:xfrm>
            <a:off x="543818" y="339529"/>
            <a:ext cx="9144000" cy="2054931"/>
          </a:xfrm>
        </p:spPr>
        <p:txBody>
          <a:bodyPr anchor="b" anchorCtr="0"/>
          <a:lstStyle>
            <a:lvl1pPr algn="l">
              <a:lnSpc>
                <a:spcPct val="100000"/>
              </a:lnSpc>
              <a:defRPr sz="6600"/>
            </a:lvl1pPr>
          </a:lstStyle>
          <a:p>
            <a:pPr lvl="0"/>
            <a:r>
              <a:rPr lang="sl-SI"/>
              <a:t>Naslov predavanja</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hasCustomPrompt="1"/>
          </p:nvPr>
        </p:nvSpPr>
        <p:spPr>
          <a:xfrm>
            <a:off x="543818" y="2580909"/>
            <a:ext cx="6541137" cy="946880"/>
          </a:xfrm>
        </p:spPr>
        <p:txBody>
          <a:bodyPr anchor="t" anchorCtr="0">
            <a:normAutofit/>
          </a:bodyPr>
          <a:lstStyle>
            <a:lvl1pPr marL="0" indent="0" algn="l" defTabSz="914400" rtl="0" eaLnBrk="1" latinLnBrk="0" hangingPunct="1">
              <a:buNone/>
              <a:defRPr lang="sl-SI" sz="2800" b="0" kern="1200" dirty="0">
                <a:solidFill>
                  <a:schemeClr val="bg1"/>
                </a:solidFill>
                <a:latin typeface="+mn-lt"/>
                <a:ea typeface="+mn-ea"/>
                <a:cs typeface="+mn-cs"/>
              </a:defRPr>
            </a:lvl1pPr>
          </a:lstStyle>
          <a:p>
            <a:pPr lvl="0"/>
            <a:r>
              <a:rPr lang="sl-SI"/>
              <a:t>Podnaslov predavanja</a:t>
            </a:r>
          </a:p>
        </p:txBody>
      </p:sp>
      <p:pic>
        <p:nvPicPr>
          <p:cNvPr id="7" name="Picture 6" descr="A grey and black sign with a person in a circle&#10;&#10;Description automatically generated">
            <a:extLst>
              <a:ext uri="{FF2B5EF4-FFF2-40B4-BE49-F238E27FC236}">
                <a16:creationId xmlns:a16="http://schemas.microsoft.com/office/drawing/2014/main" id="{3A16BFCE-24A2-2E5B-74D7-23ED44FB3E29}"/>
              </a:ext>
            </a:extLst>
          </p:cNvPr>
          <p:cNvPicPr>
            <a:picLocks noChangeAspect="1"/>
          </p:cNvPicPr>
          <p:nvPr userDrawn="1"/>
        </p:nvPicPr>
        <p:blipFill>
          <a:blip r:embed="rId3"/>
          <a:stretch>
            <a:fillRect/>
          </a:stretch>
        </p:blipFill>
        <p:spPr>
          <a:xfrm>
            <a:off x="782811" y="5432430"/>
            <a:ext cx="1249752" cy="432400"/>
          </a:xfrm>
          <a:prstGeom prst="rect">
            <a:avLst/>
          </a:prstGeom>
        </p:spPr>
      </p:pic>
      <p:sp>
        <p:nvSpPr>
          <p:cNvPr id="14" name="Text Placeholder 13">
            <a:extLst>
              <a:ext uri="{FF2B5EF4-FFF2-40B4-BE49-F238E27FC236}">
                <a16:creationId xmlns:a16="http://schemas.microsoft.com/office/drawing/2014/main" id="{7D529B53-E4B7-DECD-B462-0CB8E3F12F66}"/>
              </a:ext>
            </a:extLst>
          </p:cNvPr>
          <p:cNvSpPr>
            <a:spLocks noGrp="1"/>
          </p:cNvSpPr>
          <p:nvPr>
            <p:ph type="body" sz="quarter" idx="10" hasCustomPrompt="1"/>
          </p:nvPr>
        </p:nvSpPr>
        <p:spPr>
          <a:xfrm>
            <a:off x="543818" y="3677441"/>
            <a:ext cx="6540500" cy="814388"/>
          </a:xfrm>
        </p:spPr>
        <p:txBody>
          <a:bodyPr>
            <a:normAutofit/>
          </a:bodyPr>
          <a:lstStyle>
            <a:lvl1pPr marL="0" indent="0">
              <a:buFont typeface="Arial" panose="020B0604020202020204" pitchFamily="34" charset="0"/>
              <a:buNone/>
              <a:defRPr lang="sl-SI" sz="2000" b="0" kern="1200" dirty="0">
                <a:solidFill>
                  <a:schemeClr val="bg1"/>
                </a:solidFill>
                <a:latin typeface="+mn-lt"/>
                <a:ea typeface="+mn-ea"/>
                <a:cs typeface="+mn-cs"/>
              </a:defRPr>
            </a:lvl1pPr>
          </a:lstStyle>
          <a:p>
            <a:pPr lvl="0"/>
            <a:r>
              <a:rPr lang="sl-SI"/>
              <a:t>Ciljna publika in datum</a:t>
            </a:r>
          </a:p>
        </p:txBody>
      </p:sp>
      <p:sp>
        <p:nvSpPr>
          <p:cNvPr id="16" name="Text Placeholder 15">
            <a:extLst>
              <a:ext uri="{FF2B5EF4-FFF2-40B4-BE49-F238E27FC236}">
                <a16:creationId xmlns:a16="http://schemas.microsoft.com/office/drawing/2014/main" id="{5E72EF10-3963-85CE-5D1B-6F762848E2B8}"/>
              </a:ext>
            </a:extLst>
          </p:cNvPr>
          <p:cNvSpPr>
            <a:spLocks noGrp="1"/>
          </p:cNvSpPr>
          <p:nvPr>
            <p:ph type="body" sz="quarter" idx="11" hasCustomPrompt="1"/>
          </p:nvPr>
        </p:nvSpPr>
        <p:spPr>
          <a:xfrm>
            <a:off x="544512" y="4641481"/>
            <a:ext cx="11251247" cy="790944"/>
          </a:xfrm>
        </p:spPr>
        <p:txBody>
          <a:bodyPr>
            <a:normAutofit/>
          </a:bodyPr>
          <a:lstStyle>
            <a:lvl1pPr marL="0" indent="0">
              <a:buNone/>
              <a:defRPr lang="sl-SI" sz="2000" b="0" kern="1200" dirty="0">
                <a:solidFill>
                  <a:schemeClr val="bg1"/>
                </a:solidFill>
                <a:latin typeface="+mn-lt"/>
                <a:ea typeface="+mn-ea"/>
                <a:cs typeface="+mn-cs"/>
              </a:defRPr>
            </a:lvl1pPr>
          </a:lstStyle>
          <a:p>
            <a:pPr lvl="0"/>
            <a:r>
              <a:rPr lang="sl-SI"/>
              <a:t>Avtor, ustanova</a:t>
            </a:r>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adnja prosojnica">
    <p:bg>
      <p:bgPr>
        <a:solidFill>
          <a:srgbClr val="FFFFFF"/>
        </a:solidFill>
        <a:effectLst/>
      </p:bgPr>
    </p:bg>
    <p:spTree>
      <p:nvGrpSpPr>
        <p:cNvPr id="1" name=""/>
        <p:cNvGrpSpPr/>
        <p:nvPr/>
      </p:nvGrpSpPr>
      <p:grpSpPr>
        <a:xfrm>
          <a:off x="0" y="0"/>
          <a:ext cx="0" cy="0"/>
          <a:chOff x="0" y="0"/>
          <a:chExt cx="0" cy="0"/>
        </a:xfrm>
      </p:grpSpPr>
      <p:pic>
        <p:nvPicPr>
          <p:cNvPr id="4" name="Slika 10" descr="Slika, ki vsebuje besede risanje&#10;&#10;Opis je samodejno ustvarjen">
            <a:extLst>
              <a:ext uri="{FF2B5EF4-FFF2-40B4-BE49-F238E27FC236}">
                <a16:creationId xmlns:a16="http://schemas.microsoft.com/office/drawing/2014/main" id="{204ACE0E-3059-CDA9-50A5-856EF51D3BF3}"/>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6" name="Slika 12" descr="Slika, ki vsebuje besede besedilo, pisava, logotip, grafika&#10;&#10;Opis je samodejno ustvarjen">
            <a:extLst>
              <a:ext uri="{FF2B5EF4-FFF2-40B4-BE49-F238E27FC236}">
                <a16:creationId xmlns:a16="http://schemas.microsoft.com/office/drawing/2014/main" id="{3E681E80-B028-61CB-1B4C-1C5F931804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
        <p:nvSpPr>
          <p:cNvPr id="7" name="PoljeZBesedilom 6">
            <a:extLst>
              <a:ext uri="{FF2B5EF4-FFF2-40B4-BE49-F238E27FC236}">
                <a16:creationId xmlns:a16="http://schemas.microsoft.com/office/drawing/2014/main" id="{C973A8E9-ACF1-6902-26BE-51471E72CA3C}"/>
              </a:ext>
            </a:extLst>
          </p:cNvPr>
          <p:cNvSpPr txBox="1"/>
          <p:nvPr userDrawn="1"/>
        </p:nvSpPr>
        <p:spPr>
          <a:xfrm>
            <a:off x="395416" y="1637271"/>
            <a:ext cx="3861487" cy="738664"/>
          </a:xfrm>
          <a:prstGeom prst="rect">
            <a:avLst/>
          </a:prstGeom>
          <a:noFill/>
        </p:spPr>
        <p:txBody>
          <a:bodyPr wrap="square" rtlCol="0">
            <a:spAutoFit/>
          </a:bodyPr>
          <a:lstStyle/>
          <a:p>
            <a:r>
              <a:rPr lang="sl-SI" sz="1050" b="1">
                <a:solidFill>
                  <a:schemeClr val="tx2">
                    <a:lumMod val="75000"/>
                  </a:schemeClr>
                </a:solidFill>
              </a:rPr>
              <a:t>Centralna tehniška knjižnica Univerze v Ljubljani</a:t>
            </a:r>
            <a:endParaRPr lang="sl-SI" sz="1050">
              <a:solidFill>
                <a:schemeClr val="tx2">
                  <a:lumMod val="75000"/>
                </a:schemeClr>
              </a:solidFill>
            </a:endParaRPr>
          </a:p>
          <a:p>
            <a:r>
              <a:rPr lang="sl-SI" sz="1050" b="1" i="1">
                <a:solidFill>
                  <a:schemeClr val="tx2">
                    <a:lumMod val="75000"/>
                  </a:schemeClr>
                </a:solidFill>
              </a:rPr>
              <a:t>Central </a:t>
            </a:r>
            <a:r>
              <a:rPr lang="sl-SI" sz="1050" b="1" i="1" err="1">
                <a:solidFill>
                  <a:schemeClr val="tx2">
                    <a:lumMod val="75000"/>
                  </a:schemeClr>
                </a:solidFill>
              </a:rPr>
              <a:t>Technical</a:t>
            </a:r>
            <a:r>
              <a:rPr lang="sl-SI" sz="1050" b="1" i="1">
                <a:solidFill>
                  <a:schemeClr val="tx2">
                    <a:lumMod val="75000"/>
                  </a:schemeClr>
                </a:solidFill>
              </a:rPr>
              <a:t> </a:t>
            </a:r>
            <a:r>
              <a:rPr lang="sl-SI" sz="1050" b="1" i="1" err="1">
                <a:solidFill>
                  <a:schemeClr val="tx2">
                    <a:lumMod val="75000"/>
                  </a:schemeClr>
                </a:solidFill>
              </a:rPr>
              <a:t>Library</a:t>
            </a:r>
            <a:r>
              <a:rPr lang="sl-SI" sz="1050" b="1" i="1">
                <a:solidFill>
                  <a:schemeClr val="tx2">
                    <a:lumMod val="75000"/>
                  </a:schemeClr>
                </a:solidFill>
              </a:rPr>
              <a:t> at </a:t>
            </a:r>
            <a:r>
              <a:rPr lang="sl-SI" sz="1050" b="1" i="1" err="1">
                <a:solidFill>
                  <a:schemeClr val="tx2">
                    <a:lumMod val="75000"/>
                  </a:schemeClr>
                </a:solidFill>
              </a:rPr>
              <a:t>the</a:t>
            </a:r>
            <a:r>
              <a:rPr lang="sl-SI" sz="1050" b="1" i="1">
                <a:solidFill>
                  <a:schemeClr val="tx2">
                    <a:lumMod val="75000"/>
                  </a:schemeClr>
                </a:solidFill>
              </a:rPr>
              <a:t> </a:t>
            </a:r>
            <a:r>
              <a:rPr lang="sl-SI" sz="1050" b="1" i="1" err="1">
                <a:solidFill>
                  <a:schemeClr val="tx2">
                    <a:lumMod val="75000"/>
                  </a:schemeClr>
                </a:solidFill>
              </a:rPr>
              <a:t>University</a:t>
            </a:r>
            <a:r>
              <a:rPr lang="sl-SI" sz="1050" b="1" i="1">
                <a:solidFill>
                  <a:schemeClr val="tx2">
                    <a:lumMod val="75000"/>
                  </a:schemeClr>
                </a:solidFill>
              </a:rPr>
              <a:t> </a:t>
            </a:r>
            <a:r>
              <a:rPr lang="sl-SI" sz="1050" b="1" i="1" err="1">
                <a:solidFill>
                  <a:schemeClr val="tx2">
                    <a:lumMod val="75000"/>
                  </a:schemeClr>
                </a:solidFill>
              </a:rPr>
              <a:t>of</a:t>
            </a:r>
            <a:r>
              <a:rPr lang="sl-SI" sz="1050" b="1" i="1">
                <a:solidFill>
                  <a:schemeClr val="tx2">
                    <a:lumMod val="75000"/>
                  </a:schemeClr>
                </a:solidFill>
              </a:rPr>
              <a:t> Ljubljana</a:t>
            </a:r>
            <a:endParaRPr lang="sl-SI" sz="1050">
              <a:solidFill>
                <a:schemeClr val="tx2">
                  <a:lumMod val="75000"/>
                </a:schemeClr>
              </a:solidFill>
            </a:endParaRPr>
          </a:p>
          <a:p>
            <a:r>
              <a:rPr lang="sl-SI" sz="1050">
                <a:solidFill>
                  <a:schemeClr val="tx2">
                    <a:lumMod val="75000"/>
                  </a:schemeClr>
                </a:solidFill>
              </a:rPr>
              <a:t>Trg republike 3, SI-1000 Ljubljana</a:t>
            </a:r>
          </a:p>
          <a:p>
            <a:r>
              <a:rPr lang="sl-SI" sz="1050">
                <a:solidFill>
                  <a:schemeClr val="tx2">
                    <a:lumMod val="75000"/>
                  </a:schemeClr>
                </a:solidFill>
              </a:rPr>
              <a:t>Slovenija / </a:t>
            </a:r>
            <a:r>
              <a:rPr lang="sl-SI" sz="1050" i="1" err="1">
                <a:solidFill>
                  <a:schemeClr val="tx2">
                    <a:lumMod val="75000"/>
                  </a:schemeClr>
                </a:solidFill>
              </a:rPr>
              <a:t>Slovenia</a:t>
            </a:r>
            <a:endParaRPr lang="sl-SI" sz="1050">
              <a:solidFill>
                <a:schemeClr val="tx2">
                  <a:lumMod val="75000"/>
                </a:schemeClr>
              </a:solidFill>
            </a:endParaRPr>
          </a:p>
        </p:txBody>
      </p:sp>
      <p:sp>
        <p:nvSpPr>
          <p:cNvPr id="10" name="Text Placeholder 9">
            <a:extLst>
              <a:ext uri="{FF2B5EF4-FFF2-40B4-BE49-F238E27FC236}">
                <a16:creationId xmlns:a16="http://schemas.microsoft.com/office/drawing/2014/main" id="{EC38B56F-8294-E718-0111-7E3FB3EC41ED}"/>
              </a:ext>
            </a:extLst>
          </p:cNvPr>
          <p:cNvSpPr>
            <a:spLocks noGrp="1"/>
          </p:cNvSpPr>
          <p:nvPr>
            <p:ph type="body" sz="quarter" idx="10" hasCustomPrompt="1"/>
          </p:nvPr>
        </p:nvSpPr>
        <p:spPr>
          <a:xfrm>
            <a:off x="517525" y="3428999"/>
            <a:ext cx="3477420" cy="1809369"/>
          </a:xfrm>
        </p:spPr>
        <p:txBody>
          <a:bodyPr/>
          <a:lstStyle>
            <a:lvl1pPr marL="0" indent="0">
              <a:spcBef>
                <a:spcPts val="300"/>
              </a:spcBef>
              <a:buNone/>
              <a:defRPr lang="sl-SI" altLang="sl-SI" sz="1200" b="0" dirty="0" smtClean="0"/>
            </a:lvl1pPr>
          </a:lstStyle>
          <a:p>
            <a:pPr lvl="0"/>
            <a:r>
              <a:rPr lang="sl-SI"/>
              <a:t>Ime in priimek</a:t>
            </a:r>
          </a:p>
          <a:p>
            <a:pPr lvl="0"/>
            <a:r>
              <a:rPr lang="sl-SI"/>
              <a:t>Ime in priimek</a:t>
            </a:r>
          </a:p>
          <a:p>
            <a:pPr lvl="0"/>
            <a:r>
              <a:rPr lang="sl-SI"/>
              <a:t>Ime in priimek</a:t>
            </a:r>
          </a:p>
          <a:p>
            <a:pPr lvl="0"/>
            <a:r>
              <a:rPr lang="sl-SI"/>
              <a:t>Ime in priimek</a:t>
            </a:r>
          </a:p>
          <a:p>
            <a:pPr lvl="0"/>
            <a:endParaRPr lang="sl-SI"/>
          </a:p>
        </p:txBody>
      </p:sp>
      <p:sp>
        <p:nvSpPr>
          <p:cNvPr id="16" name="Text Placeholder 15">
            <a:extLst>
              <a:ext uri="{FF2B5EF4-FFF2-40B4-BE49-F238E27FC236}">
                <a16:creationId xmlns:a16="http://schemas.microsoft.com/office/drawing/2014/main" id="{F5EFE4D1-F783-3D56-980B-3249A06B3EB1}"/>
              </a:ext>
            </a:extLst>
          </p:cNvPr>
          <p:cNvSpPr>
            <a:spLocks noGrp="1"/>
          </p:cNvSpPr>
          <p:nvPr>
            <p:ph type="body" sz="quarter" idx="11" hasCustomPrompt="1"/>
          </p:nvPr>
        </p:nvSpPr>
        <p:spPr>
          <a:xfrm>
            <a:off x="516732" y="3105531"/>
            <a:ext cx="3478213" cy="296512"/>
          </a:xfrm>
        </p:spPr>
        <p:txBody>
          <a:bodyPr>
            <a:normAutofit/>
          </a:bodyPr>
          <a:lstStyle>
            <a:lvl1pPr marL="0" indent="0">
              <a:buNone/>
              <a:defRPr sz="1400"/>
            </a:lvl1pPr>
          </a:lstStyle>
          <a:p>
            <a:pPr lvl="0"/>
            <a:r>
              <a:rPr lang="sl-SI"/>
              <a:t>Zahvala:</a:t>
            </a:r>
          </a:p>
        </p:txBody>
      </p:sp>
      <p:pic>
        <p:nvPicPr>
          <p:cNvPr id="3" name="Picture 2">
            <a:extLst>
              <a:ext uri="{FF2B5EF4-FFF2-40B4-BE49-F238E27FC236}">
                <a16:creationId xmlns:a16="http://schemas.microsoft.com/office/drawing/2014/main" id="{DED2E625-4C3A-89D9-E514-513934A30DC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732" y="5356267"/>
            <a:ext cx="10180341" cy="1115570"/>
          </a:xfrm>
          <a:prstGeom prst="rect">
            <a:avLst/>
          </a:prstGeom>
        </p:spPr>
      </p:pic>
    </p:spTree>
    <p:extLst>
      <p:ext uri="{BB962C8B-B14F-4D97-AF65-F5344CB8AC3E}">
        <p14:creationId xmlns:p14="http://schemas.microsoft.com/office/powerpoint/2010/main" val="397627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286722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898" y="1112520"/>
            <a:ext cx="2628899" cy="5620702"/>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1112520"/>
            <a:ext cx="7734296" cy="5620071"/>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3417325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One messag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92507"/>
            <a:ext cx="9144000" cy="1909763"/>
          </a:xfrm>
        </p:spPr>
        <p:txBody>
          <a:bodyPr anchor="b">
            <a:normAutofit/>
          </a:bodyPr>
          <a:lstStyle>
            <a:lvl1pPr algn="ctr">
              <a:defRPr sz="5333" b="1">
                <a:solidFill>
                  <a:schemeClr val="tx1"/>
                </a:solidFill>
              </a:defRPr>
            </a:lvl1pPr>
          </a:lstStyle>
          <a:p>
            <a:r>
              <a:rPr lang="en-US"/>
              <a:t>Click to edit Master title style</a:t>
            </a:r>
          </a:p>
        </p:txBody>
      </p:sp>
      <p:sp>
        <p:nvSpPr>
          <p:cNvPr id="3" name="Subtitle 2"/>
          <p:cNvSpPr>
            <a:spLocks noGrp="1"/>
          </p:cNvSpPr>
          <p:nvPr>
            <p:ph type="subTitle" idx="1"/>
          </p:nvPr>
        </p:nvSpPr>
        <p:spPr>
          <a:xfrm>
            <a:off x="1524000" y="4494344"/>
            <a:ext cx="9144000" cy="894867"/>
          </a:xfrm>
        </p:spPr>
        <p:txBody>
          <a:bodyPr/>
          <a:lstStyle>
            <a:lvl1pPr marL="0" indent="0" algn="ctr">
              <a:buNone/>
              <a:defRPr sz="2400">
                <a:solidFill>
                  <a:srgbClr val="00A0B0"/>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0097339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ing ">
    <p:bg>
      <p:bgPr>
        <a:solidFill>
          <a:srgbClr val="282D43"/>
        </a:solidFill>
        <a:effectLst/>
      </p:bgPr>
    </p:bg>
    <p:spTree>
      <p:nvGrpSpPr>
        <p:cNvPr id="1" name=""/>
        <p:cNvGrpSpPr/>
        <p:nvPr/>
      </p:nvGrpSpPr>
      <p:grpSpPr>
        <a:xfrm>
          <a:off x="0" y="0"/>
          <a:ext cx="0" cy="0"/>
          <a:chOff x="0" y="0"/>
          <a:chExt cx="0" cy="0"/>
        </a:xfrm>
      </p:grpSpPr>
      <p:sp>
        <p:nvSpPr>
          <p:cNvPr id="6" name="Google Shape;13;p3">
            <a:extLst>
              <a:ext uri="{FF2B5EF4-FFF2-40B4-BE49-F238E27FC236}">
                <a16:creationId xmlns:a16="http://schemas.microsoft.com/office/drawing/2014/main" id="{4633C565-96CB-47FE-9E8F-C5FFB7C33F56}"/>
              </a:ext>
            </a:extLst>
          </p:cNvPr>
          <p:cNvSpPr/>
          <p:nvPr userDrawn="1"/>
        </p:nvSpPr>
        <p:spPr>
          <a:xfrm>
            <a:off x="7628453" y="0"/>
            <a:ext cx="4617600" cy="6858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14;p3">
            <a:extLst>
              <a:ext uri="{FF2B5EF4-FFF2-40B4-BE49-F238E27FC236}">
                <a16:creationId xmlns:a16="http://schemas.microsoft.com/office/drawing/2014/main" id="{FAC36888-F7A9-4FDA-9782-EBEB2EE42093}"/>
              </a:ext>
            </a:extLst>
          </p:cNvPr>
          <p:cNvSpPr txBox="1">
            <a:spLocks noGrp="1"/>
          </p:cNvSpPr>
          <p:nvPr>
            <p:ph type="ctrTitle"/>
          </p:nvPr>
        </p:nvSpPr>
        <p:spPr>
          <a:xfrm>
            <a:off x="914400" y="2626053"/>
            <a:ext cx="6007200" cy="19104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4000"/>
              <a:buNone/>
              <a:defRPr sz="5333" b="1">
                <a:solidFill>
                  <a:srgbClr val="FFFFFF"/>
                </a:solidFill>
                <a:latin typeface="+mj-lt"/>
                <a:ea typeface="Roboto" panose="02000000000000000000" pitchFamily="2" charset="0"/>
              </a:defRPr>
            </a:lvl1pPr>
            <a:lvl2pPr lvl="1" algn="ctr" rtl="0">
              <a:spcBef>
                <a:spcPts val="0"/>
              </a:spcBef>
              <a:spcAft>
                <a:spcPts val="0"/>
              </a:spcAft>
              <a:buClr>
                <a:srgbClr val="FFFFFF"/>
              </a:buClr>
              <a:buSzPts val="4800"/>
              <a:buNone/>
              <a:defRPr sz="6400">
                <a:solidFill>
                  <a:srgbClr val="FFFFFF"/>
                </a:solidFill>
              </a:defRPr>
            </a:lvl2pPr>
            <a:lvl3pPr lvl="2" algn="ctr" rtl="0">
              <a:spcBef>
                <a:spcPts val="0"/>
              </a:spcBef>
              <a:spcAft>
                <a:spcPts val="0"/>
              </a:spcAft>
              <a:buClr>
                <a:srgbClr val="FFFFFF"/>
              </a:buClr>
              <a:buSzPts val="4800"/>
              <a:buNone/>
              <a:defRPr sz="6400">
                <a:solidFill>
                  <a:srgbClr val="FFFFFF"/>
                </a:solidFill>
              </a:defRPr>
            </a:lvl3pPr>
            <a:lvl4pPr lvl="3" algn="ctr" rtl="0">
              <a:spcBef>
                <a:spcPts val="0"/>
              </a:spcBef>
              <a:spcAft>
                <a:spcPts val="0"/>
              </a:spcAft>
              <a:buClr>
                <a:srgbClr val="FFFFFF"/>
              </a:buClr>
              <a:buSzPts val="4800"/>
              <a:buNone/>
              <a:defRPr sz="6400">
                <a:solidFill>
                  <a:srgbClr val="FFFFFF"/>
                </a:solidFill>
              </a:defRPr>
            </a:lvl4pPr>
            <a:lvl5pPr lvl="4" algn="ctr" rtl="0">
              <a:spcBef>
                <a:spcPts val="0"/>
              </a:spcBef>
              <a:spcAft>
                <a:spcPts val="0"/>
              </a:spcAft>
              <a:buClr>
                <a:srgbClr val="FFFFFF"/>
              </a:buClr>
              <a:buSzPts val="4800"/>
              <a:buNone/>
              <a:defRPr sz="6400">
                <a:solidFill>
                  <a:srgbClr val="FFFFFF"/>
                </a:solidFill>
              </a:defRPr>
            </a:lvl5pPr>
            <a:lvl6pPr lvl="5" algn="ctr" rtl="0">
              <a:spcBef>
                <a:spcPts val="0"/>
              </a:spcBef>
              <a:spcAft>
                <a:spcPts val="0"/>
              </a:spcAft>
              <a:buClr>
                <a:srgbClr val="FFFFFF"/>
              </a:buClr>
              <a:buSzPts val="4800"/>
              <a:buNone/>
              <a:defRPr sz="6400">
                <a:solidFill>
                  <a:srgbClr val="FFFFFF"/>
                </a:solidFill>
              </a:defRPr>
            </a:lvl6pPr>
            <a:lvl7pPr lvl="6" algn="ctr" rtl="0">
              <a:spcBef>
                <a:spcPts val="0"/>
              </a:spcBef>
              <a:spcAft>
                <a:spcPts val="0"/>
              </a:spcAft>
              <a:buClr>
                <a:srgbClr val="FFFFFF"/>
              </a:buClr>
              <a:buSzPts val="4800"/>
              <a:buNone/>
              <a:defRPr sz="6400">
                <a:solidFill>
                  <a:srgbClr val="FFFFFF"/>
                </a:solidFill>
              </a:defRPr>
            </a:lvl7pPr>
            <a:lvl8pPr lvl="7" algn="ctr" rtl="0">
              <a:spcBef>
                <a:spcPts val="0"/>
              </a:spcBef>
              <a:spcAft>
                <a:spcPts val="0"/>
              </a:spcAft>
              <a:buClr>
                <a:srgbClr val="FFFFFF"/>
              </a:buClr>
              <a:buSzPts val="4800"/>
              <a:buNone/>
              <a:defRPr sz="6400">
                <a:solidFill>
                  <a:srgbClr val="FFFFFF"/>
                </a:solidFill>
              </a:defRPr>
            </a:lvl8pPr>
            <a:lvl9pPr lvl="8" algn="ctr" rtl="0">
              <a:spcBef>
                <a:spcPts val="0"/>
              </a:spcBef>
              <a:spcAft>
                <a:spcPts val="0"/>
              </a:spcAft>
              <a:buClr>
                <a:srgbClr val="FFFFFF"/>
              </a:buClr>
              <a:buSzPts val="4800"/>
              <a:buNone/>
              <a:defRPr sz="6400">
                <a:solidFill>
                  <a:srgbClr val="FFFFFF"/>
                </a:solidFill>
              </a:defRPr>
            </a:lvl9pPr>
          </a:lstStyle>
          <a:p>
            <a:endParaRPr/>
          </a:p>
        </p:txBody>
      </p:sp>
      <p:sp>
        <p:nvSpPr>
          <p:cNvPr id="8" name="Google Shape;15;p3">
            <a:extLst>
              <a:ext uri="{FF2B5EF4-FFF2-40B4-BE49-F238E27FC236}">
                <a16:creationId xmlns:a16="http://schemas.microsoft.com/office/drawing/2014/main" id="{FD182507-4B80-4DDF-82BB-CB83603EC7C9}"/>
              </a:ext>
            </a:extLst>
          </p:cNvPr>
          <p:cNvSpPr txBox="1">
            <a:spLocks noGrp="1"/>
          </p:cNvSpPr>
          <p:nvPr>
            <p:ph type="subTitle" idx="1"/>
          </p:nvPr>
        </p:nvSpPr>
        <p:spPr>
          <a:xfrm>
            <a:off x="3484728" y="4536453"/>
            <a:ext cx="3436872" cy="1237672"/>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2200"/>
              <a:buNone/>
              <a:defRPr sz="2667">
                <a:solidFill>
                  <a:schemeClr val="bg1"/>
                </a:solidFill>
                <a:latin typeface="Roboto" panose="02000000000000000000" pitchFamily="2" charset="0"/>
                <a:ea typeface="Roboto" panose="02000000000000000000" pitchFamily="2" charset="0"/>
              </a:defRPr>
            </a:lvl1pPr>
            <a:lvl2pPr lvl="1" rtl="0">
              <a:spcBef>
                <a:spcPts val="0"/>
              </a:spcBef>
              <a:spcAft>
                <a:spcPts val="0"/>
              </a:spcAft>
              <a:buClr>
                <a:schemeClr val="accent4"/>
              </a:buClr>
              <a:buSzPts val="2200"/>
              <a:buNone/>
              <a:defRPr sz="2933">
                <a:solidFill>
                  <a:schemeClr val="accent4"/>
                </a:solidFill>
              </a:defRPr>
            </a:lvl2pPr>
            <a:lvl3pPr lvl="2" rtl="0">
              <a:spcBef>
                <a:spcPts val="0"/>
              </a:spcBef>
              <a:spcAft>
                <a:spcPts val="0"/>
              </a:spcAft>
              <a:buClr>
                <a:schemeClr val="accent4"/>
              </a:buClr>
              <a:buSzPts val="2200"/>
              <a:buNone/>
              <a:defRPr sz="2933">
                <a:solidFill>
                  <a:schemeClr val="accent4"/>
                </a:solidFill>
              </a:defRPr>
            </a:lvl3pPr>
            <a:lvl4pPr lvl="3" rtl="0">
              <a:spcBef>
                <a:spcPts val="0"/>
              </a:spcBef>
              <a:spcAft>
                <a:spcPts val="0"/>
              </a:spcAft>
              <a:buClr>
                <a:schemeClr val="accent4"/>
              </a:buClr>
              <a:buSzPts val="2200"/>
              <a:buNone/>
              <a:defRPr sz="2933">
                <a:solidFill>
                  <a:schemeClr val="accent4"/>
                </a:solidFill>
              </a:defRPr>
            </a:lvl4pPr>
            <a:lvl5pPr lvl="4" rtl="0">
              <a:spcBef>
                <a:spcPts val="0"/>
              </a:spcBef>
              <a:spcAft>
                <a:spcPts val="0"/>
              </a:spcAft>
              <a:buClr>
                <a:schemeClr val="accent4"/>
              </a:buClr>
              <a:buSzPts val="2200"/>
              <a:buNone/>
              <a:defRPr sz="2933">
                <a:solidFill>
                  <a:schemeClr val="accent4"/>
                </a:solidFill>
              </a:defRPr>
            </a:lvl5pPr>
            <a:lvl6pPr lvl="5" rtl="0">
              <a:spcBef>
                <a:spcPts val="0"/>
              </a:spcBef>
              <a:spcAft>
                <a:spcPts val="0"/>
              </a:spcAft>
              <a:buClr>
                <a:schemeClr val="accent4"/>
              </a:buClr>
              <a:buSzPts val="2200"/>
              <a:buNone/>
              <a:defRPr sz="2933">
                <a:solidFill>
                  <a:schemeClr val="accent4"/>
                </a:solidFill>
              </a:defRPr>
            </a:lvl6pPr>
            <a:lvl7pPr lvl="6" rtl="0">
              <a:spcBef>
                <a:spcPts val="0"/>
              </a:spcBef>
              <a:spcAft>
                <a:spcPts val="0"/>
              </a:spcAft>
              <a:buClr>
                <a:schemeClr val="accent4"/>
              </a:buClr>
              <a:buSzPts val="2200"/>
              <a:buNone/>
              <a:defRPr sz="2933">
                <a:solidFill>
                  <a:schemeClr val="accent4"/>
                </a:solidFill>
              </a:defRPr>
            </a:lvl7pPr>
            <a:lvl8pPr lvl="7" rtl="0">
              <a:spcBef>
                <a:spcPts val="0"/>
              </a:spcBef>
              <a:spcAft>
                <a:spcPts val="0"/>
              </a:spcAft>
              <a:buClr>
                <a:schemeClr val="accent4"/>
              </a:buClr>
              <a:buSzPts val="2200"/>
              <a:buNone/>
              <a:defRPr sz="2933">
                <a:solidFill>
                  <a:schemeClr val="accent4"/>
                </a:solidFill>
              </a:defRPr>
            </a:lvl8pPr>
            <a:lvl9pPr lvl="8" rtl="0">
              <a:spcBef>
                <a:spcPts val="0"/>
              </a:spcBef>
              <a:spcAft>
                <a:spcPts val="0"/>
              </a:spcAft>
              <a:buClr>
                <a:schemeClr val="accent4"/>
              </a:buClr>
              <a:buSzPts val="2200"/>
              <a:buNone/>
              <a:defRPr sz="2933">
                <a:solidFill>
                  <a:schemeClr val="accent4"/>
                </a:solidFill>
              </a:defRPr>
            </a:lvl9pPr>
          </a:lstStyle>
          <a:p>
            <a:endParaRPr/>
          </a:p>
        </p:txBody>
      </p:sp>
      <p:pic>
        <p:nvPicPr>
          <p:cNvPr id="9" name="Graphic 8">
            <a:extLst>
              <a:ext uri="{FF2B5EF4-FFF2-40B4-BE49-F238E27FC236}">
                <a16:creationId xmlns:a16="http://schemas.microsoft.com/office/drawing/2014/main" id="{3F6DB2E1-235E-4B38-8FF6-6825EC5BB0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93273" y="314094"/>
            <a:ext cx="5754255" cy="6229813"/>
          </a:xfrm>
          <a:prstGeom prst="rect">
            <a:avLst/>
          </a:prstGeom>
        </p:spPr>
      </p:pic>
      <p:sp>
        <p:nvSpPr>
          <p:cNvPr id="10" name="Rectangle 9">
            <a:extLst>
              <a:ext uri="{FF2B5EF4-FFF2-40B4-BE49-F238E27FC236}">
                <a16:creationId xmlns:a16="http://schemas.microsoft.com/office/drawing/2014/main" id="{94562562-EC0E-4A8A-A475-56D331D6D0CD}"/>
              </a:ext>
            </a:extLst>
          </p:cNvPr>
          <p:cNvSpPr/>
          <p:nvPr userDrawn="1"/>
        </p:nvSpPr>
        <p:spPr>
          <a:xfrm>
            <a:off x="12024381" y="0"/>
            <a:ext cx="221673" cy="6858000"/>
          </a:xfrm>
          <a:prstGeom prst="rect">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p>
        </p:txBody>
      </p:sp>
    </p:spTree>
    <p:extLst>
      <p:ext uri="{BB962C8B-B14F-4D97-AF65-F5344CB8AC3E}">
        <p14:creationId xmlns:p14="http://schemas.microsoft.com/office/powerpoint/2010/main" val="2095586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message slide with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84A3F40-080C-4EED-8CC8-1D805E4F92E8}"/>
              </a:ext>
            </a:extLst>
          </p:cNvPr>
          <p:cNvSpPr>
            <a:spLocks noGrp="1"/>
          </p:cNvSpPr>
          <p:nvPr>
            <p:ph type="pic" sz="quarter" idx="11"/>
          </p:nvPr>
        </p:nvSpPr>
        <p:spPr>
          <a:xfrm>
            <a:off x="0" y="0"/>
            <a:ext cx="12192000" cy="6858000"/>
          </a:xfrm>
        </p:spPr>
        <p:txBody>
          <a:bodyPr/>
          <a:lstStyle>
            <a:lvl1pPr marL="101597" indent="0">
              <a:buNone/>
              <a:defRPr>
                <a:latin typeface="+mj-lt"/>
              </a:defRPr>
            </a:lvl1pPr>
          </a:lstStyle>
          <a:p>
            <a:endParaRPr lang="en-SI"/>
          </a:p>
        </p:txBody>
      </p:sp>
      <p:sp>
        <p:nvSpPr>
          <p:cNvPr id="4" name="Title 1">
            <a:extLst>
              <a:ext uri="{FF2B5EF4-FFF2-40B4-BE49-F238E27FC236}">
                <a16:creationId xmlns:a16="http://schemas.microsoft.com/office/drawing/2014/main" id="{EA2AA0F5-C093-4C42-9C45-75A601261DB3}"/>
              </a:ext>
            </a:extLst>
          </p:cNvPr>
          <p:cNvSpPr>
            <a:spLocks noGrp="1"/>
          </p:cNvSpPr>
          <p:nvPr>
            <p:ph type="title"/>
          </p:nvPr>
        </p:nvSpPr>
        <p:spPr>
          <a:xfrm>
            <a:off x="838202" y="5330471"/>
            <a:ext cx="10515597" cy="583149"/>
          </a:xfrm>
        </p:spPr>
        <p:txBody>
          <a:bodyPr anchor="ctr">
            <a:noAutofit/>
          </a:bodyPr>
          <a:lstStyle>
            <a:lvl1pPr>
              <a:defRPr sz="4267" b="1"/>
            </a:lvl1pPr>
          </a:lstStyle>
          <a:p>
            <a:r>
              <a:rPr lang="en-US"/>
              <a:t>Click to edit Master title style</a:t>
            </a:r>
          </a:p>
        </p:txBody>
      </p:sp>
    </p:spTree>
    <p:extLst>
      <p:ext uri="{BB962C8B-B14F-4D97-AF65-F5344CB8AC3E}">
        <p14:creationId xmlns:p14="http://schemas.microsoft.com/office/powerpoint/2010/main" val="3585756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67" b="1"/>
            </a:lvl1pPr>
          </a:lstStyle>
          <a:p>
            <a:r>
              <a:rPr lang="en-US"/>
              <a:t>Click to edit Master title style</a:t>
            </a:r>
          </a:p>
        </p:txBody>
      </p:sp>
      <p:sp>
        <p:nvSpPr>
          <p:cNvPr id="8" name="Rectangle 7">
            <a:extLst>
              <a:ext uri="{FF2B5EF4-FFF2-40B4-BE49-F238E27FC236}">
                <a16:creationId xmlns:a16="http://schemas.microsoft.com/office/drawing/2014/main" id="{40D862C8-675A-4FAA-91A6-B256D3F2E9C2}"/>
              </a:ext>
            </a:extLst>
          </p:cNvPr>
          <p:cNvSpPr/>
          <p:nvPr userDrawn="1"/>
        </p:nvSpPr>
        <p:spPr>
          <a:xfrm>
            <a:off x="1" y="0"/>
            <a:ext cx="221673" cy="6858000"/>
          </a:xfrm>
          <a:prstGeom prst="rect">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p>
        </p:txBody>
      </p:sp>
      <p:cxnSp>
        <p:nvCxnSpPr>
          <p:cNvPr id="10" name="Straight Connector 9">
            <a:extLst>
              <a:ext uri="{FF2B5EF4-FFF2-40B4-BE49-F238E27FC236}">
                <a16:creationId xmlns:a16="http://schemas.microsoft.com/office/drawing/2014/main" id="{ACB0B174-FB47-4EAB-BDC6-F9C851A59422}"/>
              </a:ext>
            </a:extLst>
          </p:cNvPr>
          <p:cNvCxnSpPr/>
          <p:nvPr userDrawn="1"/>
        </p:nvCxnSpPr>
        <p:spPr>
          <a:xfrm>
            <a:off x="1003732" y="1672373"/>
            <a:ext cx="576000" cy="0"/>
          </a:xfrm>
          <a:prstGeom prst="line">
            <a:avLst/>
          </a:prstGeom>
          <a:ln w="38100">
            <a:solidFill>
              <a:srgbClr val="DA1467"/>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0E0F835A-3189-4D0B-9277-DF31F57068F1}"/>
              </a:ext>
            </a:extLst>
          </p:cNvPr>
          <p:cNvSpPr>
            <a:spLocks noGrp="1"/>
          </p:cNvSpPr>
          <p:nvPr>
            <p:ph idx="11"/>
          </p:nvPr>
        </p:nvSpPr>
        <p:spPr>
          <a:xfrm>
            <a:off x="838203" y="2019863"/>
            <a:ext cx="3228832" cy="4157100"/>
          </a:xfrm>
        </p:spPr>
        <p:txBody>
          <a:bodyPr/>
          <a:lstStyle>
            <a:lvl1pPr marL="287993" indent="-228594">
              <a:lnSpc>
                <a:spcPct val="100000"/>
              </a:lnSpc>
              <a:buSzPct val="80000"/>
              <a:buFontTx/>
              <a:buBlip>
                <a:blip r:embed="rId2"/>
              </a:buBlip>
              <a:defRPr sz="2400">
                <a:solidFill>
                  <a:srgbClr val="282D43"/>
                </a:solidFill>
              </a:defRPr>
            </a:lvl1pPr>
            <a:lvl2pPr marL="719982" indent="-228594">
              <a:lnSpc>
                <a:spcPct val="100000"/>
              </a:lnSpc>
              <a:buSzPct val="80000"/>
              <a:buFontTx/>
              <a:buBlip>
                <a:blip r:embed="rId2"/>
              </a:buBlip>
              <a:defRPr sz="2133">
                <a:solidFill>
                  <a:srgbClr val="282D43"/>
                </a:solidFill>
              </a:defRPr>
            </a:lvl2pPr>
            <a:lvl3pPr marL="1142971" indent="-228594">
              <a:buSzPct val="80000"/>
              <a:buFontTx/>
              <a:buBlip>
                <a:blip r:embed="rId2"/>
              </a:buBlip>
              <a:defRPr>
                <a:solidFill>
                  <a:srgbClr val="282D43"/>
                </a:solidFill>
              </a:defRPr>
            </a:lvl3pPr>
            <a:lvl4pPr marL="1600160" indent="-228594">
              <a:buSzPct val="80000"/>
              <a:buFontTx/>
              <a:buBlip>
                <a:blip r:embed="rId2"/>
              </a:buBlip>
              <a:defRPr sz="1867">
                <a:solidFill>
                  <a:srgbClr val="282D43"/>
                </a:solidFill>
              </a:defRPr>
            </a:lvl4pPr>
            <a:lvl5pPr marL="2057349" indent="-228594">
              <a:buSzPct val="80000"/>
              <a:buFontTx/>
              <a:buBlip>
                <a:blip r:embed="rId2"/>
              </a:buBlip>
              <a:defRPr sz="1867">
                <a:solidFill>
                  <a:srgbClr val="282D43"/>
                </a:solidFill>
              </a:defRPr>
            </a:lvl5pPr>
          </a:lstStyle>
          <a:p>
            <a:pPr lvl="0"/>
            <a:r>
              <a:rPr lang="en-US"/>
              <a:t>Click to edit Master text styles</a:t>
            </a:r>
          </a:p>
          <a:p>
            <a:pPr lvl="1"/>
            <a:r>
              <a:rPr lang="en-US"/>
              <a:t>Second level</a:t>
            </a:r>
          </a:p>
        </p:txBody>
      </p:sp>
      <p:sp>
        <p:nvSpPr>
          <p:cNvPr id="21" name="Content Placeholder 2">
            <a:extLst>
              <a:ext uri="{FF2B5EF4-FFF2-40B4-BE49-F238E27FC236}">
                <a16:creationId xmlns:a16="http://schemas.microsoft.com/office/drawing/2014/main" id="{7F11882C-C3C3-4827-A110-E944D0D92B78}"/>
              </a:ext>
            </a:extLst>
          </p:cNvPr>
          <p:cNvSpPr>
            <a:spLocks noGrp="1"/>
          </p:cNvSpPr>
          <p:nvPr>
            <p:ph idx="12"/>
          </p:nvPr>
        </p:nvSpPr>
        <p:spPr>
          <a:xfrm>
            <a:off x="4481584" y="2019862"/>
            <a:ext cx="3228832" cy="4157100"/>
          </a:xfrm>
        </p:spPr>
        <p:txBody>
          <a:bodyPr/>
          <a:lstStyle>
            <a:lvl1pPr marL="287993" indent="-228594">
              <a:lnSpc>
                <a:spcPct val="100000"/>
              </a:lnSpc>
              <a:buSzPct val="80000"/>
              <a:buFontTx/>
              <a:buBlip>
                <a:blip r:embed="rId2"/>
              </a:buBlip>
              <a:defRPr sz="2400">
                <a:solidFill>
                  <a:srgbClr val="282D43"/>
                </a:solidFill>
              </a:defRPr>
            </a:lvl1pPr>
            <a:lvl2pPr marL="719982" indent="-228594">
              <a:lnSpc>
                <a:spcPct val="100000"/>
              </a:lnSpc>
              <a:buSzPct val="80000"/>
              <a:buFontTx/>
              <a:buBlip>
                <a:blip r:embed="rId2"/>
              </a:buBlip>
              <a:defRPr sz="2133">
                <a:solidFill>
                  <a:srgbClr val="282D43"/>
                </a:solidFill>
              </a:defRPr>
            </a:lvl2pPr>
            <a:lvl3pPr marL="1142971" indent="-228594">
              <a:buSzPct val="80000"/>
              <a:buFontTx/>
              <a:buBlip>
                <a:blip r:embed="rId2"/>
              </a:buBlip>
              <a:defRPr>
                <a:solidFill>
                  <a:srgbClr val="282D43"/>
                </a:solidFill>
              </a:defRPr>
            </a:lvl3pPr>
            <a:lvl4pPr marL="1600160" indent="-228594">
              <a:buSzPct val="80000"/>
              <a:buFontTx/>
              <a:buBlip>
                <a:blip r:embed="rId2"/>
              </a:buBlip>
              <a:defRPr sz="1867">
                <a:solidFill>
                  <a:srgbClr val="282D43"/>
                </a:solidFill>
              </a:defRPr>
            </a:lvl4pPr>
            <a:lvl5pPr marL="2057349" indent="-228594">
              <a:buSzPct val="80000"/>
              <a:buFontTx/>
              <a:buBlip>
                <a:blip r:embed="rId2"/>
              </a:buBlip>
              <a:defRPr sz="1867">
                <a:solidFill>
                  <a:srgbClr val="282D43"/>
                </a:solidFill>
              </a:defRPr>
            </a:lvl5pPr>
          </a:lstStyle>
          <a:p>
            <a:pPr lvl="0"/>
            <a:r>
              <a:rPr lang="en-US"/>
              <a:t>Click to edit Master text styles</a:t>
            </a:r>
          </a:p>
          <a:p>
            <a:pPr lvl="1"/>
            <a:r>
              <a:rPr lang="en-US"/>
              <a:t>Second level</a:t>
            </a:r>
          </a:p>
        </p:txBody>
      </p:sp>
      <p:sp>
        <p:nvSpPr>
          <p:cNvPr id="22" name="Content Placeholder 2">
            <a:extLst>
              <a:ext uri="{FF2B5EF4-FFF2-40B4-BE49-F238E27FC236}">
                <a16:creationId xmlns:a16="http://schemas.microsoft.com/office/drawing/2014/main" id="{F32AC455-51AC-4E69-BC04-C2F9CBB6D18A}"/>
              </a:ext>
            </a:extLst>
          </p:cNvPr>
          <p:cNvSpPr>
            <a:spLocks noGrp="1"/>
          </p:cNvSpPr>
          <p:nvPr>
            <p:ph idx="13"/>
          </p:nvPr>
        </p:nvSpPr>
        <p:spPr>
          <a:xfrm>
            <a:off x="8127727" y="2019862"/>
            <a:ext cx="3228832" cy="4157100"/>
          </a:xfrm>
        </p:spPr>
        <p:txBody>
          <a:bodyPr/>
          <a:lstStyle>
            <a:lvl1pPr marL="287993" indent="-228594">
              <a:lnSpc>
                <a:spcPct val="100000"/>
              </a:lnSpc>
              <a:buSzPct val="80000"/>
              <a:buFontTx/>
              <a:buBlip>
                <a:blip r:embed="rId2"/>
              </a:buBlip>
              <a:defRPr sz="2400">
                <a:solidFill>
                  <a:srgbClr val="282D43"/>
                </a:solidFill>
              </a:defRPr>
            </a:lvl1pPr>
            <a:lvl2pPr marL="719982" indent="-228594">
              <a:lnSpc>
                <a:spcPct val="100000"/>
              </a:lnSpc>
              <a:buSzPct val="80000"/>
              <a:buFontTx/>
              <a:buBlip>
                <a:blip r:embed="rId2"/>
              </a:buBlip>
              <a:defRPr sz="2133">
                <a:solidFill>
                  <a:srgbClr val="282D43"/>
                </a:solidFill>
              </a:defRPr>
            </a:lvl2pPr>
            <a:lvl3pPr marL="1142971" indent="-228594">
              <a:buSzPct val="80000"/>
              <a:buFontTx/>
              <a:buBlip>
                <a:blip r:embed="rId2"/>
              </a:buBlip>
              <a:defRPr>
                <a:solidFill>
                  <a:srgbClr val="282D43"/>
                </a:solidFill>
              </a:defRPr>
            </a:lvl3pPr>
            <a:lvl4pPr marL="1600160" indent="-228594">
              <a:buSzPct val="80000"/>
              <a:buFontTx/>
              <a:buBlip>
                <a:blip r:embed="rId2"/>
              </a:buBlip>
              <a:defRPr sz="1867">
                <a:solidFill>
                  <a:srgbClr val="282D43"/>
                </a:solidFill>
              </a:defRPr>
            </a:lvl4pPr>
            <a:lvl5pPr marL="2057349" indent="-228594">
              <a:buSzPct val="80000"/>
              <a:buFontTx/>
              <a:buBlip>
                <a:blip r:embed="rId2"/>
              </a:buBlip>
              <a:defRPr sz="1867">
                <a:solidFill>
                  <a:srgbClr val="282D43"/>
                </a:solidFill>
              </a:defRPr>
            </a:lvl5pPr>
          </a:lstStyle>
          <a:p>
            <a:pPr lvl="0"/>
            <a:r>
              <a:rPr lang="en-US"/>
              <a:t>Click to edit Master text styles</a:t>
            </a:r>
          </a:p>
          <a:p>
            <a:pPr lvl="1"/>
            <a:r>
              <a:rPr lang="en-US"/>
              <a:t>Second level</a:t>
            </a:r>
          </a:p>
        </p:txBody>
      </p:sp>
      <p:cxnSp>
        <p:nvCxnSpPr>
          <p:cNvPr id="9" name="Straight Connector 8">
            <a:extLst>
              <a:ext uri="{FF2B5EF4-FFF2-40B4-BE49-F238E27FC236}">
                <a16:creationId xmlns:a16="http://schemas.microsoft.com/office/drawing/2014/main" id="{A681B356-4964-4840-9B5E-9FCC773C7BEF}"/>
              </a:ext>
            </a:extLst>
          </p:cNvPr>
          <p:cNvCxnSpPr>
            <a:cxnSpLocks/>
          </p:cNvCxnSpPr>
          <p:nvPr userDrawn="1"/>
        </p:nvCxnSpPr>
        <p:spPr>
          <a:xfrm>
            <a:off x="4276035" y="2019867"/>
            <a:ext cx="0" cy="4176000"/>
          </a:xfrm>
          <a:prstGeom prst="line">
            <a:avLst/>
          </a:prstGeom>
          <a:ln w="38100">
            <a:solidFill>
              <a:srgbClr val="282D43">
                <a:alpha val="5098"/>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AF66DF-1DE3-4A4C-BA4B-C8EB53EFB30D}"/>
              </a:ext>
            </a:extLst>
          </p:cNvPr>
          <p:cNvCxnSpPr>
            <a:cxnSpLocks/>
          </p:cNvCxnSpPr>
          <p:nvPr userDrawn="1"/>
        </p:nvCxnSpPr>
        <p:spPr>
          <a:xfrm>
            <a:off x="7924804" y="2019867"/>
            <a:ext cx="0" cy="4176000"/>
          </a:xfrm>
          <a:prstGeom prst="line">
            <a:avLst/>
          </a:prstGeom>
          <a:ln w="38100">
            <a:solidFill>
              <a:srgbClr val="282D43">
                <a:alpha val="5098"/>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871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arison slide with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4267" b="1"/>
            </a:lvl1pPr>
          </a:lstStyle>
          <a:p>
            <a:r>
              <a:rPr lang="en-US"/>
              <a:t>Click to edit Master title style</a:t>
            </a:r>
          </a:p>
        </p:txBody>
      </p:sp>
      <p:sp>
        <p:nvSpPr>
          <p:cNvPr id="3" name="Text Placeholder 2"/>
          <p:cNvSpPr>
            <a:spLocks noGrp="1"/>
          </p:cNvSpPr>
          <p:nvPr>
            <p:ph type="body" idx="1" hasCustomPrompt="1"/>
          </p:nvPr>
        </p:nvSpPr>
        <p:spPr>
          <a:xfrm>
            <a:off x="839789" y="2019867"/>
            <a:ext cx="5074240" cy="591405"/>
          </a:xfrm>
        </p:spPr>
        <p:txBody>
          <a:bodyPr anchor="b"/>
          <a:lstStyle>
            <a:lvl1pPr marL="0" indent="0">
              <a:buNone/>
              <a:defRPr sz="2400" b="1">
                <a:solidFill>
                  <a:srgbClr val="00A0B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a:t>
            </a:r>
          </a:p>
        </p:txBody>
      </p:sp>
      <p:sp>
        <p:nvSpPr>
          <p:cNvPr id="5" name="Text Placeholder 4"/>
          <p:cNvSpPr>
            <a:spLocks noGrp="1"/>
          </p:cNvSpPr>
          <p:nvPr>
            <p:ph type="body" sz="quarter" idx="3" hasCustomPrompt="1"/>
          </p:nvPr>
        </p:nvSpPr>
        <p:spPr>
          <a:xfrm>
            <a:off x="6277974" y="2019866"/>
            <a:ext cx="5077415" cy="591407"/>
          </a:xfrm>
        </p:spPr>
        <p:txBody>
          <a:bodyPr anchor="b"/>
          <a:lstStyle>
            <a:lvl1pPr marL="0" indent="0">
              <a:buNone/>
              <a:defRPr sz="2400" b="1">
                <a:solidFill>
                  <a:srgbClr val="00A0B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a:t>
            </a:r>
          </a:p>
        </p:txBody>
      </p:sp>
      <p:sp>
        <p:nvSpPr>
          <p:cNvPr id="10" name="Rectangle 9">
            <a:extLst>
              <a:ext uri="{FF2B5EF4-FFF2-40B4-BE49-F238E27FC236}">
                <a16:creationId xmlns:a16="http://schemas.microsoft.com/office/drawing/2014/main" id="{58B7B632-A1C3-4007-9EE2-9A79A0D9A643}"/>
              </a:ext>
            </a:extLst>
          </p:cNvPr>
          <p:cNvSpPr/>
          <p:nvPr userDrawn="1"/>
        </p:nvSpPr>
        <p:spPr>
          <a:xfrm>
            <a:off x="1" y="0"/>
            <a:ext cx="221673" cy="6858000"/>
          </a:xfrm>
          <a:prstGeom prst="rect">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p>
        </p:txBody>
      </p:sp>
      <p:cxnSp>
        <p:nvCxnSpPr>
          <p:cNvPr id="12" name="Straight Connector 11">
            <a:extLst>
              <a:ext uri="{FF2B5EF4-FFF2-40B4-BE49-F238E27FC236}">
                <a16:creationId xmlns:a16="http://schemas.microsoft.com/office/drawing/2014/main" id="{5021CE43-2EEB-44A0-8570-4496310BC125}"/>
              </a:ext>
            </a:extLst>
          </p:cNvPr>
          <p:cNvCxnSpPr/>
          <p:nvPr userDrawn="1"/>
        </p:nvCxnSpPr>
        <p:spPr>
          <a:xfrm>
            <a:off x="1003732" y="1672373"/>
            <a:ext cx="576000" cy="0"/>
          </a:xfrm>
          <a:prstGeom prst="line">
            <a:avLst/>
          </a:prstGeom>
          <a:ln w="38100">
            <a:solidFill>
              <a:srgbClr val="DA1467"/>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E1A270AD-3A5C-408C-8B52-125700E0AD5D}"/>
              </a:ext>
            </a:extLst>
          </p:cNvPr>
          <p:cNvSpPr>
            <a:spLocks noGrp="1"/>
          </p:cNvSpPr>
          <p:nvPr>
            <p:ph idx="13"/>
          </p:nvPr>
        </p:nvSpPr>
        <p:spPr>
          <a:xfrm>
            <a:off x="838200" y="2784143"/>
            <a:ext cx="5075829" cy="3392820"/>
          </a:xfrm>
        </p:spPr>
        <p:txBody>
          <a:bodyPr/>
          <a:lstStyle>
            <a:lvl1pPr marL="287993" indent="-228594">
              <a:lnSpc>
                <a:spcPct val="100000"/>
              </a:lnSpc>
              <a:buSzPct val="80000"/>
              <a:buFontTx/>
              <a:buBlip>
                <a:blip r:embed="rId2"/>
              </a:buBlip>
              <a:defRPr sz="2400">
                <a:solidFill>
                  <a:srgbClr val="282D43"/>
                </a:solidFill>
              </a:defRPr>
            </a:lvl1pPr>
            <a:lvl2pPr marL="719982" indent="-228594">
              <a:lnSpc>
                <a:spcPct val="100000"/>
              </a:lnSpc>
              <a:buSzPct val="80000"/>
              <a:buFontTx/>
              <a:buBlip>
                <a:blip r:embed="rId2"/>
              </a:buBlip>
              <a:defRPr sz="2133">
                <a:solidFill>
                  <a:srgbClr val="282D43"/>
                </a:solidFill>
              </a:defRPr>
            </a:lvl2pPr>
            <a:lvl3pPr marL="1142971" indent="-228594">
              <a:buSzPct val="80000"/>
              <a:buFontTx/>
              <a:buBlip>
                <a:blip r:embed="rId2"/>
              </a:buBlip>
              <a:defRPr>
                <a:solidFill>
                  <a:srgbClr val="282D43"/>
                </a:solidFill>
              </a:defRPr>
            </a:lvl3pPr>
            <a:lvl4pPr marL="1600160" indent="-228594">
              <a:buSzPct val="80000"/>
              <a:buFontTx/>
              <a:buBlip>
                <a:blip r:embed="rId2"/>
              </a:buBlip>
              <a:defRPr sz="1867">
                <a:solidFill>
                  <a:srgbClr val="282D43"/>
                </a:solidFill>
              </a:defRPr>
            </a:lvl4pPr>
            <a:lvl5pPr marL="2057349" indent="-228594">
              <a:buSzPct val="80000"/>
              <a:buFontTx/>
              <a:buBlip>
                <a:blip r:embed="rId2"/>
              </a:buBlip>
              <a:defRPr sz="1867">
                <a:solidFill>
                  <a:srgbClr val="282D43"/>
                </a:solidFill>
              </a:defRPr>
            </a:lvl5pPr>
          </a:lstStyle>
          <a:p>
            <a:pPr lvl="0"/>
            <a:r>
              <a:rPr lang="en-US"/>
              <a:t>Click to edit Master text styles</a:t>
            </a:r>
          </a:p>
          <a:p>
            <a:pPr lvl="1"/>
            <a:r>
              <a:rPr lang="en-US"/>
              <a:t>Second level</a:t>
            </a:r>
          </a:p>
        </p:txBody>
      </p:sp>
      <p:sp>
        <p:nvSpPr>
          <p:cNvPr id="14" name="Content Placeholder 2">
            <a:extLst>
              <a:ext uri="{FF2B5EF4-FFF2-40B4-BE49-F238E27FC236}">
                <a16:creationId xmlns:a16="http://schemas.microsoft.com/office/drawing/2014/main" id="{8EBA3B0D-8EE0-46F6-8D75-E2E7C571C31D}"/>
              </a:ext>
            </a:extLst>
          </p:cNvPr>
          <p:cNvSpPr>
            <a:spLocks noGrp="1"/>
          </p:cNvSpPr>
          <p:nvPr>
            <p:ph idx="14"/>
          </p:nvPr>
        </p:nvSpPr>
        <p:spPr>
          <a:xfrm>
            <a:off x="6277974" y="2784143"/>
            <a:ext cx="5075829" cy="3395852"/>
          </a:xfrm>
        </p:spPr>
        <p:txBody>
          <a:bodyPr/>
          <a:lstStyle>
            <a:lvl1pPr marL="287993" indent="-228594">
              <a:lnSpc>
                <a:spcPct val="100000"/>
              </a:lnSpc>
              <a:buSzPct val="80000"/>
              <a:buFontTx/>
              <a:buBlip>
                <a:blip r:embed="rId2"/>
              </a:buBlip>
              <a:defRPr sz="2400">
                <a:solidFill>
                  <a:srgbClr val="282D43"/>
                </a:solidFill>
              </a:defRPr>
            </a:lvl1pPr>
            <a:lvl2pPr marL="719982" indent="-228594">
              <a:lnSpc>
                <a:spcPct val="100000"/>
              </a:lnSpc>
              <a:buSzPct val="80000"/>
              <a:buFontTx/>
              <a:buBlip>
                <a:blip r:embed="rId2"/>
              </a:buBlip>
              <a:defRPr sz="2133">
                <a:solidFill>
                  <a:srgbClr val="282D43"/>
                </a:solidFill>
              </a:defRPr>
            </a:lvl2pPr>
            <a:lvl3pPr marL="1142971" indent="-228594">
              <a:buSzPct val="80000"/>
              <a:buFontTx/>
              <a:buBlip>
                <a:blip r:embed="rId2"/>
              </a:buBlip>
              <a:defRPr>
                <a:solidFill>
                  <a:srgbClr val="282D43"/>
                </a:solidFill>
              </a:defRPr>
            </a:lvl3pPr>
            <a:lvl4pPr marL="1600160" indent="-228594">
              <a:buSzPct val="80000"/>
              <a:buFontTx/>
              <a:buBlip>
                <a:blip r:embed="rId2"/>
              </a:buBlip>
              <a:defRPr sz="1867">
                <a:solidFill>
                  <a:srgbClr val="282D43"/>
                </a:solidFill>
              </a:defRPr>
            </a:lvl4pPr>
            <a:lvl5pPr marL="2057349" indent="-228594">
              <a:buSzPct val="80000"/>
              <a:buFontTx/>
              <a:buBlip>
                <a:blip r:embed="rId2"/>
              </a:buBlip>
              <a:defRPr sz="1867">
                <a:solidFill>
                  <a:srgbClr val="282D43"/>
                </a:solidFill>
              </a:defRPr>
            </a:lvl5pPr>
          </a:lstStyle>
          <a:p>
            <a:pPr lvl="0"/>
            <a:r>
              <a:rPr lang="en-US"/>
              <a:t>Click to edit Master text styles</a:t>
            </a:r>
          </a:p>
          <a:p>
            <a:pPr lvl="1"/>
            <a:r>
              <a:rPr lang="en-US"/>
              <a:t>Second level</a:t>
            </a:r>
          </a:p>
        </p:txBody>
      </p:sp>
      <p:cxnSp>
        <p:nvCxnSpPr>
          <p:cNvPr id="9" name="Straight Connector 8">
            <a:extLst>
              <a:ext uri="{FF2B5EF4-FFF2-40B4-BE49-F238E27FC236}">
                <a16:creationId xmlns:a16="http://schemas.microsoft.com/office/drawing/2014/main" id="{3111F5C3-0ABE-4A22-A48C-8FA506ACAB78}"/>
              </a:ext>
            </a:extLst>
          </p:cNvPr>
          <p:cNvCxnSpPr>
            <a:cxnSpLocks/>
          </p:cNvCxnSpPr>
          <p:nvPr userDrawn="1"/>
        </p:nvCxnSpPr>
        <p:spPr>
          <a:xfrm>
            <a:off x="6096000" y="2019867"/>
            <a:ext cx="0" cy="4176000"/>
          </a:xfrm>
          <a:prstGeom prst="line">
            <a:avLst/>
          </a:prstGeom>
          <a:ln w="38100">
            <a:solidFill>
              <a:srgbClr val="282D43">
                <a:alpha val="5098"/>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281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19888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hasCustomPrompt="1"/>
          </p:nvPr>
        </p:nvSpPr>
        <p:spPr>
          <a:xfrm>
            <a:off x="838202" y="1078860"/>
            <a:ext cx="11160000" cy="611828"/>
          </a:xfrm>
        </p:spPr>
        <p:txBody>
          <a:bodyPr>
            <a:normAutofit/>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a:xfrm>
            <a:off x="838202" y="1825626"/>
            <a:ext cx="11160000" cy="477329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normAutofit/>
          </a:bodyPr>
          <a:lstStyle>
            <a:lvl1pPr marL="0" indent="0">
              <a:buNone/>
              <a:defRPr lang="sl-SI" sz="3500" b="1" i="0" u="none" strike="noStrike" kern="1200" cap="none" spc="0" baseline="0" dirty="0">
                <a:solidFill>
                  <a:srgbClr val="000000"/>
                </a:solidFill>
                <a:uFillTx/>
                <a:latin typeface="Calibri"/>
                <a:ea typeface="+mn-ea"/>
                <a:cs typeface="+mn-cs"/>
              </a:defRPr>
            </a:lvl1pPr>
          </a:lstStyle>
          <a:p>
            <a:pPr lvl="0"/>
            <a:r>
              <a:rPr lang="sl-SI"/>
              <a:t>Kliknite za urejanje slogov besedila matrice</a:t>
            </a:r>
          </a:p>
        </p:txBody>
      </p:sp>
    </p:spTree>
    <p:extLst>
      <p:ext uri="{BB962C8B-B14F-4D97-AF65-F5344CB8AC3E}">
        <p14:creationId xmlns:p14="http://schemas.microsoft.com/office/powerpoint/2010/main" val="14037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hasCustomPrompt="1"/>
          </p:nvPr>
        </p:nvSpPr>
        <p:spPr>
          <a:xfrm>
            <a:off x="838203" y="1825626"/>
            <a:ext cx="5181603" cy="4750434"/>
          </a:xfrm>
        </p:spPr>
        <p:txBody>
          <a:bodyPr/>
          <a:lstStyle>
            <a:lvl1pPr>
              <a:defRPr/>
            </a:lvl1pPr>
            <a:lvl2pPr>
              <a:defRPr/>
            </a:lvl2pPr>
            <a:lvl3pPr>
              <a:defRPr/>
            </a:lvl3pPr>
            <a:lvl4pPr>
              <a:defRPr/>
            </a:lvl4pPr>
            <a:lvl5pPr>
              <a:defRPr/>
            </a:lvl5pPr>
          </a:lstStyle>
          <a:p>
            <a:pPr lvl="0"/>
            <a:r>
              <a:rPr lang="sl-SI"/>
              <a:t>Prva raven</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hasCustomPrompt="1"/>
          </p:nvPr>
        </p:nvSpPr>
        <p:spPr>
          <a:xfrm>
            <a:off x="6172200" y="1825626"/>
            <a:ext cx="5181603" cy="4750433"/>
          </a:xfrm>
        </p:spPr>
        <p:txBody>
          <a:bodyPr/>
          <a:lstStyle>
            <a:lvl1pPr>
              <a:defRPr/>
            </a:lvl1pPr>
            <a:lvl2pPr>
              <a:defRPr/>
            </a:lvl2pPr>
            <a:lvl3pPr>
              <a:defRPr/>
            </a:lvl3pPr>
            <a:lvl4pPr>
              <a:defRPr/>
            </a:lvl4pPr>
            <a:lvl5pPr>
              <a:defRPr/>
            </a:lvl5pPr>
          </a:lstStyle>
          <a:p>
            <a:pPr lvl="0"/>
            <a:r>
              <a:rPr lang="sl-SI"/>
              <a:t>Prva raven</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469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1069159"/>
            <a:ext cx="11160000" cy="612000"/>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59"/>
            <a:ext cx="5157782" cy="823911"/>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4070988"/>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4070989"/>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71642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Tree>
    <p:extLst>
      <p:ext uri="{BB962C8B-B14F-4D97-AF65-F5344CB8AC3E}">
        <p14:creationId xmlns:p14="http://schemas.microsoft.com/office/powerpoint/2010/main" val="326140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7B8208-6E30-08E6-A84C-C928FCEC86ED}"/>
              </a:ext>
            </a:extLst>
          </p:cNvPr>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1322703"/>
            <a:ext cx="3932240" cy="1496697"/>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5413377"/>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819400"/>
            <a:ext cx="3932240" cy="3581400"/>
          </a:xfrm>
        </p:spPr>
        <p:txBody>
          <a:bodyPr/>
          <a:lstStyle>
            <a:lvl1pPr marL="0" indent="0">
              <a:buNone/>
              <a:defRPr sz="1600"/>
            </a:lvl1pPr>
          </a:lstStyle>
          <a:p>
            <a:pPr lvl="0"/>
            <a:r>
              <a:rPr lang="sl-SI"/>
              <a:t>Kliknite za urejanje slogov besedila matrice</a:t>
            </a:r>
          </a:p>
        </p:txBody>
      </p:sp>
    </p:spTree>
    <p:extLst>
      <p:ext uri="{BB962C8B-B14F-4D97-AF65-F5344CB8AC3E}">
        <p14:creationId xmlns:p14="http://schemas.microsoft.com/office/powerpoint/2010/main" val="252739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1325880"/>
            <a:ext cx="3932240" cy="14976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823480"/>
            <a:ext cx="3932240" cy="3045504"/>
          </a:xfrm>
        </p:spPr>
        <p:txBody>
          <a:bodyPr/>
          <a:lstStyle>
            <a:lvl1pPr marL="0" indent="0">
              <a:buNone/>
              <a:defRPr sz="1600"/>
            </a:lvl1pPr>
          </a:lstStyle>
          <a:p>
            <a:pPr lvl="0"/>
            <a:r>
              <a:rPr lang="sl-SI"/>
              <a:t>Kliknite za urejanje slogov besedila matrice</a:t>
            </a:r>
          </a:p>
        </p:txBody>
      </p:sp>
    </p:spTree>
    <p:extLst>
      <p:ext uri="{BB962C8B-B14F-4D97-AF65-F5344CB8AC3E}">
        <p14:creationId xmlns:p14="http://schemas.microsoft.com/office/powerpoint/2010/main" val="134006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1078860"/>
            <a:ext cx="11160000" cy="611828"/>
          </a:xfrm>
          <a:prstGeom prst="rect">
            <a:avLst/>
          </a:prstGeom>
          <a:noFill/>
          <a:ln>
            <a:noFill/>
          </a:ln>
        </p:spPr>
        <p:txBody>
          <a:bodyPr vert="horz" wrap="square" lIns="91440" tIns="45720" rIns="91440" bIns="45720" anchor="ctr" anchorCtr="0" compatLnSpc="1">
            <a:noAutofit/>
          </a:bodyPr>
          <a:lstStyle/>
          <a:p>
            <a:pPr lvl="0"/>
            <a:r>
              <a:rPr lang="sl-SI"/>
              <a:t>Naslov</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1" y="1825626"/>
            <a:ext cx="11160000" cy="4773293"/>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 id="2147483661" r:id="rId13"/>
    <p:sldLayoutId id="2147483663" r:id="rId14"/>
    <p:sldLayoutId id="2147483664" r:id="rId15"/>
    <p:sldLayoutId id="2147483665" r:id="rId16"/>
    <p:sldLayoutId id="2147483666" r:id="rId17"/>
    <p:sldLayoutId id="2147483667" r:id="rId18"/>
  </p:sldLayoutIdLst>
  <p:txStyles>
    <p:titleStyle>
      <a:lvl1pPr marL="0" marR="0" lvl="0" indent="0" algn="l" defTabSz="914400" rtl="0" fontAlgn="auto" hangingPunct="1">
        <a:lnSpc>
          <a:spcPct val="90000"/>
        </a:lnSpc>
        <a:spcBef>
          <a:spcPts val="0"/>
        </a:spcBef>
        <a:spcAft>
          <a:spcPts val="0"/>
        </a:spcAft>
        <a:buNone/>
        <a:tabLst/>
        <a:defRPr lang="sl-SI" sz="4400" b="1" i="0" u="none" strike="noStrike" kern="1200" cap="none" spc="0" baseline="0" dirty="0">
          <a:solidFill>
            <a:srgbClr val="ED7D31"/>
          </a:solidFill>
          <a:uFillTx/>
          <a:latin typeface="Calibri"/>
          <a:ea typeface="+mn-ea"/>
          <a:cs typeface="Calibri" panose="020F0502020204030204" pitchFamily="34" charset="0"/>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dirty="0">
          <a:solidFill>
            <a:srgbClr val="000000"/>
          </a:solidFill>
          <a:uFillTx/>
          <a:latin typeface="Calibri"/>
          <a:ea typeface="+mn-ea"/>
          <a:cs typeface="+mn-c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dirty="0">
          <a:solidFill>
            <a:srgbClr val="000000"/>
          </a:solidFill>
          <a:uFillTx/>
          <a:latin typeface="Calibri"/>
          <a:ea typeface="+mn-ea"/>
          <a:cs typeface="+mn-c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png"/><Relationship Id="rId21" Type="http://schemas.openxmlformats.org/officeDocument/2006/relationships/image" Target="../media/image41.svg"/><Relationship Id="rId34" Type="http://schemas.openxmlformats.org/officeDocument/2006/relationships/image" Target="../media/image54.png"/><Relationship Id="rId7" Type="http://schemas.openxmlformats.org/officeDocument/2006/relationships/image" Target="../media/image27.jpe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svg"/><Relationship Id="rId38" Type="http://schemas.openxmlformats.org/officeDocument/2006/relationships/image" Target="../media/image58.jpeg"/><Relationship Id="rId2" Type="http://schemas.openxmlformats.org/officeDocument/2006/relationships/notesSlide" Target="../notesSlides/notesSlide5.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png"/><Relationship Id="rId24" Type="http://schemas.openxmlformats.org/officeDocument/2006/relationships/image" Target="../media/image44.sv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png"/><Relationship Id="rId5" Type="http://schemas.openxmlformats.org/officeDocument/2006/relationships/image" Target="../media/image25.jpe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jpeg"/><Relationship Id="rId19" Type="http://schemas.openxmlformats.org/officeDocument/2006/relationships/image" Target="../media/image39.jpeg"/><Relationship Id="rId31" Type="http://schemas.openxmlformats.org/officeDocument/2006/relationships/image" Target="../media/image51.sv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sv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8" Type="http://schemas.openxmlformats.org/officeDocument/2006/relationships/image" Target="../media/image28.jpeg"/><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4.jpeg"/><Relationship Id="rId18" Type="http://schemas.openxmlformats.org/officeDocument/2006/relationships/image" Target="../media/image30.jpeg"/><Relationship Id="rId3" Type="http://schemas.openxmlformats.org/officeDocument/2006/relationships/image" Target="../media/image32.svg"/><Relationship Id="rId21" Type="http://schemas.openxmlformats.org/officeDocument/2006/relationships/image" Target="../media/image59.png"/><Relationship Id="rId7" Type="http://schemas.openxmlformats.org/officeDocument/2006/relationships/image" Target="../media/image36.png"/><Relationship Id="rId12" Type="http://schemas.openxmlformats.org/officeDocument/2006/relationships/image" Target="../media/image72.png"/><Relationship Id="rId17" Type="http://schemas.openxmlformats.org/officeDocument/2006/relationships/image" Target="../media/image29.jpeg"/><Relationship Id="rId2" Type="http://schemas.openxmlformats.org/officeDocument/2006/relationships/image" Target="../media/image31.png"/><Relationship Id="rId16" Type="http://schemas.openxmlformats.org/officeDocument/2006/relationships/image" Target="../media/image28.jpeg"/><Relationship Id="rId20" Type="http://schemas.openxmlformats.org/officeDocument/2006/relationships/image" Target="../media/image58.jpe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57.png"/><Relationship Id="rId5" Type="http://schemas.openxmlformats.org/officeDocument/2006/relationships/image" Target="../media/image34.svg"/><Relationship Id="rId15" Type="http://schemas.openxmlformats.org/officeDocument/2006/relationships/image" Target="../media/image26.jpeg"/><Relationship Id="rId10" Type="http://schemas.openxmlformats.org/officeDocument/2006/relationships/image" Target="../media/image48.png"/><Relationship Id="rId19" Type="http://schemas.openxmlformats.org/officeDocument/2006/relationships/image" Target="../media/image54.png"/><Relationship Id="rId4" Type="http://schemas.openxmlformats.org/officeDocument/2006/relationships/image" Target="../media/image33.png"/><Relationship Id="rId9" Type="http://schemas.openxmlformats.org/officeDocument/2006/relationships/image" Target="../media/image42.png"/><Relationship Id="rId14" Type="http://schemas.openxmlformats.org/officeDocument/2006/relationships/image" Target="../media/image25.jpeg"/><Relationship Id="rId22"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2.png"/><Relationship Id="rId7"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06.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png"/><Relationship Id="rId3" Type="http://schemas.openxmlformats.org/officeDocument/2006/relationships/image" Target="../media/image115.png"/><Relationship Id="rId21" Type="http://schemas.openxmlformats.org/officeDocument/2006/relationships/image" Target="../media/image133.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png"/><Relationship Id="rId2" Type="http://schemas.openxmlformats.org/officeDocument/2006/relationships/notesSlide" Target="../notesSlides/notesSlide43.xml"/><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13.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png"/><Relationship Id="rId10" Type="http://schemas.openxmlformats.org/officeDocument/2006/relationships/image" Target="../media/image122.png"/><Relationship Id="rId19" Type="http://schemas.openxmlformats.org/officeDocument/2006/relationships/image" Target="../media/image131.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hyperlink" Target="http://www.biosistemika.com/" TargetMode="External"/><Relationship Id="rId2" Type="http://schemas.openxmlformats.org/officeDocument/2006/relationships/hyperlink" Target="mailto:jerjavec@biosistemika.com" TargetMode="Externa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B6E7-0B37-3DFE-FCF0-5D4F50A1FDFE}"/>
              </a:ext>
            </a:extLst>
          </p:cNvPr>
          <p:cNvSpPr>
            <a:spLocks noGrp="1"/>
          </p:cNvSpPr>
          <p:nvPr>
            <p:ph type="ctrTitle"/>
          </p:nvPr>
        </p:nvSpPr>
        <p:spPr>
          <a:xfrm>
            <a:off x="637317" y="239429"/>
            <a:ext cx="9144000" cy="2054931"/>
          </a:xfrm>
        </p:spPr>
        <p:txBody>
          <a:bodyPr/>
          <a:lstStyle/>
          <a:p>
            <a:r>
              <a:rPr lang="en-US" dirty="0" err="1"/>
              <a:t>Upravljanje</a:t>
            </a:r>
            <a:r>
              <a:rPr lang="en-US" dirty="0"/>
              <a:t> z </a:t>
            </a:r>
            <a:r>
              <a:rPr lang="en-US" dirty="0" err="1"/>
              <a:t>laboratorijskimi</a:t>
            </a:r>
            <a:r>
              <a:rPr lang="en-US" dirty="0"/>
              <a:t> </a:t>
            </a:r>
            <a:r>
              <a:rPr lang="en-US" dirty="0" err="1"/>
              <a:t>podatki</a:t>
            </a:r>
            <a:endParaRPr lang="sl-SI" dirty="0"/>
          </a:p>
        </p:txBody>
      </p:sp>
      <p:sp>
        <p:nvSpPr>
          <p:cNvPr id="3" name="Subtitle 2">
            <a:extLst>
              <a:ext uri="{FF2B5EF4-FFF2-40B4-BE49-F238E27FC236}">
                <a16:creationId xmlns:a16="http://schemas.microsoft.com/office/drawing/2014/main" id="{86A73BC4-5B0B-6979-87C4-1352BB7EA4D9}"/>
              </a:ext>
            </a:extLst>
          </p:cNvPr>
          <p:cNvSpPr>
            <a:spLocks noGrp="1"/>
          </p:cNvSpPr>
          <p:nvPr>
            <p:ph type="subTitle" idx="1"/>
          </p:nvPr>
        </p:nvSpPr>
        <p:spPr>
          <a:xfrm>
            <a:off x="637317" y="2417025"/>
            <a:ext cx="6541137" cy="946880"/>
          </a:xfrm>
        </p:spPr>
        <p:txBody>
          <a:bodyPr/>
          <a:lstStyle/>
          <a:p>
            <a:r>
              <a:rPr lang="en-US" dirty="0" err="1"/>
              <a:t>Podobnosti</a:t>
            </a:r>
            <a:r>
              <a:rPr lang="en-US" dirty="0"/>
              <a:t> in </a:t>
            </a:r>
            <a:r>
              <a:rPr lang="en-US" dirty="0" err="1"/>
              <a:t>razlike</a:t>
            </a:r>
            <a:r>
              <a:rPr lang="en-US" dirty="0"/>
              <a:t> med LIMS in ELN </a:t>
            </a:r>
            <a:r>
              <a:rPr lang="en-US" dirty="0" err="1"/>
              <a:t>sistemi</a:t>
            </a:r>
            <a:r>
              <a:rPr lang="en-US" dirty="0"/>
              <a:t> </a:t>
            </a:r>
            <a:r>
              <a:rPr lang="en-US" dirty="0" err="1"/>
              <a:t>ter</a:t>
            </a:r>
            <a:r>
              <a:rPr lang="en-US" dirty="0"/>
              <a:t> </a:t>
            </a:r>
            <a:r>
              <a:rPr lang="en-US" dirty="0" err="1"/>
              <a:t>rešitve</a:t>
            </a:r>
            <a:r>
              <a:rPr lang="en-US" dirty="0"/>
              <a:t> </a:t>
            </a:r>
            <a:r>
              <a:rPr lang="en-US" dirty="0" err="1"/>
              <a:t>na</a:t>
            </a:r>
            <a:r>
              <a:rPr lang="en-US" dirty="0"/>
              <a:t> </a:t>
            </a:r>
            <a:r>
              <a:rPr lang="en-US" dirty="0" err="1"/>
              <a:t>trgu</a:t>
            </a:r>
            <a:endParaRPr lang="sl-SI" dirty="0"/>
          </a:p>
        </p:txBody>
      </p:sp>
      <p:sp>
        <p:nvSpPr>
          <p:cNvPr id="8" name="PoljeZBesedilom 7">
            <a:extLst>
              <a:ext uri="{FF2B5EF4-FFF2-40B4-BE49-F238E27FC236}">
                <a16:creationId xmlns:a16="http://schemas.microsoft.com/office/drawing/2014/main" id="{65D931ED-E2E6-450A-9B3F-85A1E5953489}"/>
              </a:ext>
            </a:extLst>
          </p:cNvPr>
          <p:cNvSpPr txBox="1"/>
          <p:nvPr/>
        </p:nvSpPr>
        <p:spPr>
          <a:xfrm>
            <a:off x="637317" y="4285347"/>
            <a:ext cx="7351113" cy="707886"/>
          </a:xfrm>
          <a:prstGeom prst="rect">
            <a:avLst/>
          </a:prstGeom>
          <a:noFill/>
        </p:spPr>
        <p:txBody>
          <a:bodyPr wrap="square" rtlCol="0">
            <a:spAutoFit/>
          </a:bodyPr>
          <a:lstStyle/>
          <a:p>
            <a:r>
              <a:rPr lang="sl-SI" sz="2000" dirty="0">
                <a:solidFill>
                  <a:schemeClr val="bg1"/>
                </a:solidFill>
              </a:rPr>
              <a:t>Ljubljana in </a:t>
            </a:r>
            <a:r>
              <a:rPr lang="sl-SI" sz="2000" dirty="0" err="1">
                <a:solidFill>
                  <a:schemeClr val="bg1"/>
                </a:solidFill>
              </a:rPr>
              <a:t>online</a:t>
            </a:r>
            <a:r>
              <a:rPr lang="sl-SI" sz="2000" dirty="0">
                <a:solidFill>
                  <a:schemeClr val="bg1"/>
                </a:solidFill>
              </a:rPr>
              <a:t>, Centralna tehniška knjižnica Univerze v Ljubljani,</a:t>
            </a:r>
          </a:p>
          <a:p>
            <a:r>
              <a:rPr lang="sl-SI" sz="2000" dirty="0">
                <a:solidFill>
                  <a:schemeClr val="bg1"/>
                </a:solidFill>
              </a:rPr>
              <a:t>Usposabljanje podatkovnih strokovnjakov, 18. – 21. 11. 2024</a:t>
            </a:r>
          </a:p>
        </p:txBody>
      </p:sp>
      <p:pic>
        <p:nvPicPr>
          <p:cNvPr id="9" name="Slika 8">
            <a:extLst>
              <a:ext uri="{FF2B5EF4-FFF2-40B4-BE49-F238E27FC236}">
                <a16:creationId xmlns:a16="http://schemas.microsoft.com/office/drawing/2014/main" id="{17B45880-7AD9-4B0D-8464-B7966FB265B3}"/>
              </a:ext>
            </a:extLst>
          </p:cNvPr>
          <p:cNvPicPr>
            <a:picLocks noChangeAspect="1"/>
          </p:cNvPicPr>
          <p:nvPr/>
        </p:nvPicPr>
        <p:blipFill>
          <a:blip r:embed="rId2"/>
          <a:stretch>
            <a:fillRect/>
          </a:stretch>
        </p:blipFill>
        <p:spPr>
          <a:xfrm>
            <a:off x="6033654" y="5976084"/>
            <a:ext cx="676715" cy="384081"/>
          </a:xfrm>
          <a:prstGeom prst="rect">
            <a:avLst/>
          </a:prstGeom>
        </p:spPr>
      </p:pic>
      <p:sp>
        <p:nvSpPr>
          <p:cNvPr id="12" name="PoljeZBesedilom 11">
            <a:extLst>
              <a:ext uri="{FF2B5EF4-FFF2-40B4-BE49-F238E27FC236}">
                <a16:creationId xmlns:a16="http://schemas.microsoft.com/office/drawing/2014/main" id="{3A3212AD-EC82-4CD4-9A71-E0C17E3EAFDC}"/>
              </a:ext>
            </a:extLst>
          </p:cNvPr>
          <p:cNvSpPr txBox="1"/>
          <p:nvPr/>
        </p:nvSpPr>
        <p:spPr>
          <a:xfrm>
            <a:off x="637317" y="3584987"/>
            <a:ext cx="7351113" cy="400110"/>
          </a:xfrm>
          <a:prstGeom prst="rect">
            <a:avLst/>
          </a:prstGeom>
          <a:noFill/>
        </p:spPr>
        <p:txBody>
          <a:bodyPr wrap="square" rtlCol="0">
            <a:spAutoFit/>
          </a:bodyPr>
          <a:lstStyle/>
          <a:p>
            <a:r>
              <a:rPr lang="sl-SI" sz="2000" dirty="0">
                <a:solidFill>
                  <a:schemeClr val="bg1"/>
                </a:solidFill>
              </a:rPr>
              <a:t>Dr. Jana ERJAVEC, </a:t>
            </a:r>
            <a:r>
              <a:rPr lang="sl-SI" sz="2000" dirty="0" err="1">
                <a:solidFill>
                  <a:schemeClr val="bg1"/>
                </a:solidFill>
              </a:rPr>
              <a:t>BioSistematika</a:t>
            </a:r>
            <a:r>
              <a:rPr lang="sl-SI" sz="2000" dirty="0">
                <a:solidFill>
                  <a:schemeClr val="bg1"/>
                </a:solidFill>
              </a:rPr>
              <a:t> </a:t>
            </a:r>
            <a:r>
              <a:rPr lang="sl-SI" sz="2000" dirty="0" err="1">
                <a:solidFill>
                  <a:schemeClr val="bg1"/>
                </a:solidFill>
              </a:rPr>
              <a:t>d.o.o</a:t>
            </a:r>
            <a:r>
              <a:rPr lang="sl-SI" sz="2000" dirty="0">
                <a:solidFill>
                  <a:schemeClr val="bg1"/>
                </a:solidFill>
              </a:rPr>
              <a:t>.</a:t>
            </a:r>
          </a:p>
        </p:txBody>
      </p:sp>
    </p:spTree>
    <p:extLst>
      <p:ext uri="{BB962C8B-B14F-4D97-AF65-F5344CB8AC3E}">
        <p14:creationId xmlns:p14="http://schemas.microsoft.com/office/powerpoint/2010/main" val="202602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626F9-FF59-5DBA-F0D8-2EAD090C02D6}"/>
              </a:ext>
            </a:extLst>
          </p:cNvPr>
          <p:cNvSpPr>
            <a:spLocks noGrp="1"/>
          </p:cNvSpPr>
          <p:nvPr>
            <p:ph type="title"/>
          </p:nvPr>
        </p:nvSpPr>
        <p:spPr>
          <a:xfrm>
            <a:off x="967596" y="336371"/>
            <a:ext cx="10515600" cy="1325563"/>
          </a:xfrm>
        </p:spPr>
        <p:txBody>
          <a:bodyPr/>
          <a:lstStyle/>
          <a:p>
            <a:r>
              <a:rPr lang="en-US" dirty="0"/>
              <a:t>LIMS &amp; ELN </a:t>
            </a:r>
            <a:r>
              <a:rPr lang="en-US" dirty="0" err="1"/>
              <a:t>ekosistem</a:t>
            </a:r>
            <a:endParaRPr lang="en-SI" dirty="0"/>
          </a:p>
        </p:txBody>
      </p:sp>
      <p:sp>
        <p:nvSpPr>
          <p:cNvPr id="3" name="Content Placeholder 2">
            <a:extLst>
              <a:ext uri="{FF2B5EF4-FFF2-40B4-BE49-F238E27FC236}">
                <a16:creationId xmlns:a16="http://schemas.microsoft.com/office/drawing/2014/main" id="{320B3CC9-6F11-C68A-96DC-F292652B1471}"/>
              </a:ext>
            </a:extLst>
          </p:cNvPr>
          <p:cNvSpPr>
            <a:spLocks noGrp="1"/>
          </p:cNvSpPr>
          <p:nvPr>
            <p:ph idx="1"/>
          </p:nvPr>
        </p:nvSpPr>
        <p:spPr/>
        <p:txBody>
          <a:bodyPr vert="horz" wrap="square" lIns="121920" tIns="60960" rIns="121920" bIns="60960" rtlCol="0" anchor="t" anchorCtr="0" compatLnSpc="1">
            <a:normAutofit/>
          </a:bodyPr>
          <a:lstStyle/>
          <a:p>
            <a:pPr marL="59265" indent="0">
              <a:buNone/>
            </a:pPr>
            <a:endParaRPr lang="en-US" dirty="0">
              <a:ea typeface="Roboto"/>
              <a:cs typeface="Roboto"/>
            </a:endParaRPr>
          </a:p>
          <a:p>
            <a:pPr marL="59399" indent="0">
              <a:buNone/>
            </a:pPr>
            <a:endParaRPr lang="en-SI" dirty="0"/>
          </a:p>
        </p:txBody>
      </p:sp>
      <p:sp>
        <p:nvSpPr>
          <p:cNvPr id="5" name="Content Placeholder 2">
            <a:extLst>
              <a:ext uri="{FF2B5EF4-FFF2-40B4-BE49-F238E27FC236}">
                <a16:creationId xmlns:a16="http://schemas.microsoft.com/office/drawing/2014/main" id="{DE75A7E3-67E1-66EF-8851-44ACD588E5D2}"/>
              </a:ext>
            </a:extLst>
          </p:cNvPr>
          <p:cNvSpPr txBox="1">
            <a:spLocks/>
          </p:cNvSpPr>
          <p:nvPr/>
        </p:nvSpPr>
        <p:spPr>
          <a:xfrm>
            <a:off x="841375" y="2023043"/>
            <a:ext cx="10515600" cy="4157096"/>
          </a:xfrm>
          <a:prstGeom prst="rect">
            <a:avLst/>
          </a:prstGeom>
        </p:spPr>
        <p:txBody>
          <a:bodyPr vert="horz" lIns="121920" tIns="60960" rIns="121920" bIns="60960" rtlCol="0" anchor="t">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9265" indent="0">
              <a:buNone/>
            </a:pPr>
            <a:r>
              <a:rPr lang="en-US" sz="2800" b="1" dirty="0">
                <a:ea typeface="Roboto"/>
                <a:cs typeface="Roboto"/>
              </a:rPr>
              <a:t>200 +</a:t>
            </a:r>
            <a:r>
              <a:rPr lang="en-US" sz="2800" dirty="0">
                <a:ea typeface="Roboto"/>
                <a:cs typeface="Roboto"/>
              </a:rPr>
              <a:t> LIMS and ELN </a:t>
            </a:r>
            <a:r>
              <a:rPr lang="en-US" sz="2800" dirty="0" err="1">
                <a:ea typeface="Roboto"/>
                <a:cs typeface="Roboto"/>
              </a:rPr>
              <a:t>rešitev</a:t>
            </a:r>
            <a:r>
              <a:rPr lang="en-US" sz="2800" dirty="0">
                <a:ea typeface="Roboto"/>
                <a:cs typeface="Roboto"/>
              </a:rPr>
              <a:t> </a:t>
            </a:r>
            <a:r>
              <a:rPr lang="en-US" sz="2800" dirty="0" err="1">
                <a:ea typeface="Roboto"/>
                <a:cs typeface="Roboto"/>
              </a:rPr>
              <a:t>na</a:t>
            </a:r>
            <a:r>
              <a:rPr lang="en-US" sz="2800" dirty="0">
                <a:ea typeface="Roboto"/>
                <a:cs typeface="Roboto"/>
              </a:rPr>
              <a:t> </a:t>
            </a:r>
            <a:r>
              <a:rPr lang="en-US" sz="2800" dirty="0" err="1">
                <a:ea typeface="Roboto"/>
                <a:cs typeface="Roboto"/>
              </a:rPr>
              <a:t>trgu</a:t>
            </a:r>
            <a:endParaRPr lang="en-US" sz="2800" dirty="0"/>
          </a:p>
          <a:p>
            <a:pPr marL="59265" indent="0">
              <a:buNone/>
            </a:pPr>
            <a:endParaRPr lang="en-US" sz="2800" dirty="0">
              <a:ea typeface="+mn-lt"/>
              <a:cs typeface="+mn-lt"/>
            </a:endParaRPr>
          </a:p>
          <a:p>
            <a:pPr marL="59265" indent="0">
              <a:buNone/>
            </a:pPr>
            <a:endParaRPr lang="en-US" sz="2800" dirty="0">
              <a:highlight>
                <a:srgbClr val="FFFF00"/>
              </a:highlight>
              <a:ea typeface="+mn-lt"/>
              <a:cs typeface="+mn-lt"/>
            </a:endParaRPr>
          </a:p>
        </p:txBody>
      </p:sp>
      <p:pic>
        <p:nvPicPr>
          <p:cNvPr id="4" name="Picture 3" descr="A logo with blue and purple text&#10;&#10;Description automatically generated">
            <a:extLst>
              <a:ext uri="{FF2B5EF4-FFF2-40B4-BE49-F238E27FC236}">
                <a16:creationId xmlns:a16="http://schemas.microsoft.com/office/drawing/2014/main" id="{761DA8F4-07AF-CBA3-FCB2-3185325ED1DE}"/>
              </a:ext>
            </a:extLst>
          </p:cNvPr>
          <p:cNvPicPr>
            <a:picLocks noChangeAspect="1"/>
          </p:cNvPicPr>
          <p:nvPr/>
        </p:nvPicPr>
        <p:blipFill rotWithShape="1">
          <a:blip r:embed="rId4"/>
          <a:srcRect t="28358" r="746" b="24855"/>
          <a:stretch/>
        </p:blipFill>
        <p:spPr>
          <a:xfrm>
            <a:off x="572571" y="5655824"/>
            <a:ext cx="1216179" cy="574152"/>
          </a:xfrm>
          <a:prstGeom prst="rect">
            <a:avLst/>
          </a:prstGeom>
        </p:spPr>
      </p:pic>
      <p:pic>
        <p:nvPicPr>
          <p:cNvPr id="6" name="Picture 5" descr="A blue and white logo&#10;&#10;Description automatically generated">
            <a:extLst>
              <a:ext uri="{FF2B5EF4-FFF2-40B4-BE49-F238E27FC236}">
                <a16:creationId xmlns:a16="http://schemas.microsoft.com/office/drawing/2014/main" id="{162F16AB-B925-0CB2-650C-E37A6A3D36C2}"/>
              </a:ext>
            </a:extLst>
          </p:cNvPr>
          <p:cNvPicPr>
            <a:picLocks noChangeAspect="1"/>
          </p:cNvPicPr>
          <p:nvPr/>
        </p:nvPicPr>
        <p:blipFill rotWithShape="1">
          <a:blip r:embed="rId5"/>
          <a:srcRect t="27612" r="746" b="32090"/>
          <a:stretch/>
        </p:blipFill>
        <p:spPr>
          <a:xfrm>
            <a:off x="802089" y="4820377"/>
            <a:ext cx="1216177" cy="494528"/>
          </a:xfrm>
          <a:prstGeom prst="rect">
            <a:avLst/>
          </a:prstGeom>
        </p:spPr>
      </p:pic>
      <p:pic>
        <p:nvPicPr>
          <p:cNvPr id="7" name="Picture 6" descr="A blue and black logo&#10;&#10;Description automatically generated">
            <a:extLst>
              <a:ext uri="{FF2B5EF4-FFF2-40B4-BE49-F238E27FC236}">
                <a16:creationId xmlns:a16="http://schemas.microsoft.com/office/drawing/2014/main" id="{908B493A-DE4D-DAC7-D7D2-2CC72882D70B}"/>
              </a:ext>
            </a:extLst>
          </p:cNvPr>
          <p:cNvPicPr>
            <a:picLocks noChangeAspect="1"/>
          </p:cNvPicPr>
          <p:nvPr/>
        </p:nvPicPr>
        <p:blipFill>
          <a:blip r:embed="rId6"/>
          <a:stretch>
            <a:fillRect/>
          </a:stretch>
        </p:blipFill>
        <p:spPr>
          <a:xfrm>
            <a:off x="646018" y="3140304"/>
            <a:ext cx="867273" cy="850749"/>
          </a:xfrm>
          <a:prstGeom prst="rect">
            <a:avLst/>
          </a:prstGeom>
        </p:spPr>
      </p:pic>
      <p:pic>
        <p:nvPicPr>
          <p:cNvPr id="8" name="Picture 7" descr="A logo for a company&#10;&#10;Description automatically generated">
            <a:extLst>
              <a:ext uri="{FF2B5EF4-FFF2-40B4-BE49-F238E27FC236}">
                <a16:creationId xmlns:a16="http://schemas.microsoft.com/office/drawing/2014/main" id="{578C8D84-FE17-DCAE-91AC-26625899B6CD}"/>
              </a:ext>
            </a:extLst>
          </p:cNvPr>
          <p:cNvPicPr>
            <a:picLocks noChangeAspect="1"/>
          </p:cNvPicPr>
          <p:nvPr/>
        </p:nvPicPr>
        <p:blipFill rotWithShape="1">
          <a:blip r:embed="rId7"/>
          <a:srcRect t="26316" b="28571"/>
          <a:stretch/>
        </p:blipFill>
        <p:spPr>
          <a:xfrm>
            <a:off x="618476" y="4104282"/>
            <a:ext cx="1220545" cy="549465"/>
          </a:xfrm>
          <a:prstGeom prst="rect">
            <a:avLst/>
          </a:prstGeom>
        </p:spPr>
      </p:pic>
      <p:pic>
        <p:nvPicPr>
          <p:cNvPr id="10" name="Picture 9" descr="A blue and white logo&#10;&#10;Description automatically generated">
            <a:extLst>
              <a:ext uri="{FF2B5EF4-FFF2-40B4-BE49-F238E27FC236}">
                <a16:creationId xmlns:a16="http://schemas.microsoft.com/office/drawing/2014/main" id="{B8D87F6C-707B-0CE5-EF76-F3F2F9A63F8F}"/>
              </a:ext>
            </a:extLst>
          </p:cNvPr>
          <p:cNvPicPr>
            <a:picLocks noChangeAspect="1"/>
          </p:cNvPicPr>
          <p:nvPr/>
        </p:nvPicPr>
        <p:blipFill rotWithShape="1">
          <a:blip r:embed="rId8"/>
          <a:srcRect l="12030" t="12687" r="7519" b="12687"/>
          <a:stretch/>
        </p:blipFill>
        <p:spPr>
          <a:xfrm>
            <a:off x="2417896" y="4379704"/>
            <a:ext cx="984309" cy="915793"/>
          </a:xfrm>
          <a:prstGeom prst="rect">
            <a:avLst/>
          </a:prstGeom>
        </p:spPr>
      </p:pic>
      <p:pic>
        <p:nvPicPr>
          <p:cNvPr id="11" name="Picture 10" descr="A logo for a company&#10;&#10;Description automatically generated">
            <a:extLst>
              <a:ext uri="{FF2B5EF4-FFF2-40B4-BE49-F238E27FC236}">
                <a16:creationId xmlns:a16="http://schemas.microsoft.com/office/drawing/2014/main" id="{DC30A0D0-C636-1060-AA7A-622F507E0E59}"/>
              </a:ext>
            </a:extLst>
          </p:cNvPr>
          <p:cNvPicPr>
            <a:picLocks noChangeAspect="1"/>
          </p:cNvPicPr>
          <p:nvPr/>
        </p:nvPicPr>
        <p:blipFill rotWithShape="1">
          <a:blip r:embed="rId9"/>
          <a:srcRect t="22388" r="746" b="23881"/>
          <a:stretch/>
        </p:blipFill>
        <p:spPr>
          <a:xfrm>
            <a:off x="1986401" y="5481390"/>
            <a:ext cx="1216179" cy="659372"/>
          </a:xfrm>
          <a:prstGeom prst="rect">
            <a:avLst/>
          </a:prstGeom>
        </p:spPr>
      </p:pic>
      <p:pic>
        <p:nvPicPr>
          <p:cNvPr id="14" name="Picture 13" descr="A blue and white logo&#10;&#10;Description automatically generated">
            <a:extLst>
              <a:ext uri="{FF2B5EF4-FFF2-40B4-BE49-F238E27FC236}">
                <a16:creationId xmlns:a16="http://schemas.microsoft.com/office/drawing/2014/main" id="{ACC4EFE9-641E-92FA-955A-63BEF1CDFC21}"/>
              </a:ext>
            </a:extLst>
          </p:cNvPr>
          <p:cNvPicPr>
            <a:picLocks noChangeAspect="1"/>
          </p:cNvPicPr>
          <p:nvPr/>
        </p:nvPicPr>
        <p:blipFill rotWithShape="1">
          <a:blip r:embed="rId10"/>
          <a:srcRect t="27612" r="746" b="32836"/>
          <a:stretch/>
        </p:blipFill>
        <p:spPr>
          <a:xfrm>
            <a:off x="3642284" y="4830725"/>
            <a:ext cx="1216179" cy="485369"/>
          </a:xfrm>
          <a:prstGeom prst="rect">
            <a:avLst/>
          </a:prstGeom>
        </p:spPr>
      </p:pic>
      <p:pic>
        <p:nvPicPr>
          <p:cNvPr id="15" name="Graphic 14">
            <a:extLst>
              <a:ext uri="{FF2B5EF4-FFF2-40B4-BE49-F238E27FC236}">
                <a16:creationId xmlns:a16="http://schemas.microsoft.com/office/drawing/2014/main" id="{D20043B4-921F-7CCD-F393-E9AAC40C41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27571" y="4127465"/>
            <a:ext cx="1067116" cy="343547"/>
          </a:xfrm>
          <a:prstGeom prst="rect">
            <a:avLst/>
          </a:prstGeom>
        </p:spPr>
      </p:pic>
      <p:pic>
        <p:nvPicPr>
          <p:cNvPr id="16" name="Graphic 15">
            <a:extLst>
              <a:ext uri="{FF2B5EF4-FFF2-40B4-BE49-F238E27FC236}">
                <a16:creationId xmlns:a16="http://schemas.microsoft.com/office/drawing/2014/main" id="{AACD9F4E-265B-CA13-8C8E-995207B5F5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83054" y="2673462"/>
            <a:ext cx="1251809" cy="462693"/>
          </a:xfrm>
          <a:prstGeom prst="rect">
            <a:avLst/>
          </a:prstGeom>
        </p:spPr>
      </p:pic>
      <p:pic>
        <p:nvPicPr>
          <p:cNvPr id="17" name="Picture 16" descr="A black letter with a white background&#10;&#10;Description automatically generated">
            <a:extLst>
              <a:ext uri="{FF2B5EF4-FFF2-40B4-BE49-F238E27FC236}">
                <a16:creationId xmlns:a16="http://schemas.microsoft.com/office/drawing/2014/main" id="{F2C098FA-D633-B0E1-F849-6644015A0B50}"/>
              </a:ext>
            </a:extLst>
          </p:cNvPr>
          <p:cNvPicPr>
            <a:picLocks noChangeAspect="1"/>
          </p:cNvPicPr>
          <p:nvPr/>
        </p:nvPicPr>
        <p:blipFill>
          <a:blip r:embed="rId15"/>
          <a:stretch>
            <a:fillRect/>
          </a:stretch>
        </p:blipFill>
        <p:spPr>
          <a:xfrm>
            <a:off x="4901861" y="4293231"/>
            <a:ext cx="1257760" cy="247955"/>
          </a:xfrm>
          <a:prstGeom prst="rect">
            <a:avLst/>
          </a:prstGeom>
        </p:spPr>
      </p:pic>
      <p:pic>
        <p:nvPicPr>
          <p:cNvPr id="20" name="Picture 19" descr="A logo with blue circles and text&#10;&#10;Description automatically generated">
            <a:extLst>
              <a:ext uri="{FF2B5EF4-FFF2-40B4-BE49-F238E27FC236}">
                <a16:creationId xmlns:a16="http://schemas.microsoft.com/office/drawing/2014/main" id="{DC66A1FB-C9B0-70F7-6F3A-6A0A66599502}"/>
              </a:ext>
            </a:extLst>
          </p:cNvPr>
          <p:cNvPicPr>
            <a:picLocks noChangeAspect="1"/>
          </p:cNvPicPr>
          <p:nvPr/>
        </p:nvPicPr>
        <p:blipFill>
          <a:blip r:embed="rId16"/>
          <a:stretch>
            <a:fillRect/>
          </a:stretch>
        </p:blipFill>
        <p:spPr>
          <a:xfrm>
            <a:off x="6645638" y="3464770"/>
            <a:ext cx="1104289" cy="838813"/>
          </a:xfrm>
          <a:prstGeom prst="rect">
            <a:avLst/>
          </a:prstGeom>
        </p:spPr>
      </p:pic>
      <p:pic>
        <p:nvPicPr>
          <p:cNvPr id="21" name="Picture 20" descr="A blue text on a black background&#10;&#10;Description automatically generated">
            <a:extLst>
              <a:ext uri="{FF2B5EF4-FFF2-40B4-BE49-F238E27FC236}">
                <a16:creationId xmlns:a16="http://schemas.microsoft.com/office/drawing/2014/main" id="{0681B6B6-72AF-28F5-9A5C-DACAA6FE1475}"/>
              </a:ext>
            </a:extLst>
          </p:cNvPr>
          <p:cNvPicPr>
            <a:picLocks noChangeAspect="1"/>
          </p:cNvPicPr>
          <p:nvPr/>
        </p:nvPicPr>
        <p:blipFill>
          <a:blip r:embed="rId17"/>
          <a:stretch>
            <a:fillRect/>
          </a:stretch>
        </p:blipFill>
        <p:spPr>
          <a:xfrm>
            <a:off x="10495765" y="2109393"/>
            <a:ext cx="1358748" cy="306857"/>
          </a:xfrm>
          <a:prstGeom prst="rect">
            <a:avLst/>
          </a:prstGeom>
        </p:spPr>
      </p:pic>
      <p:pic>
        <p:nvPicPr>
          <p:cNvPr id="23" name="Picture 22" descr="Blue letters on a black background&#10;&#10;Description automatically generated">
            <a:extLst>
              <a:ext uri="{FF2B5EF4-FFF2-40B4-BE49-F238E27FC236}">
                <a16:creationId xmlns:a16="http://schemas.microsoft.com/office/drawing/2014/main" id="{7792B750-7584-8BEB-33E2-4E19F040B614}"/>
              </a:ext>
            </a:extLst>
          </p:cNvPr>
          <p:cNvPicPr>
            <a:picLocks noChangeAspect="1"/>
          </p:cNvPicPr>
          <p:nvPr/>
        </p:nvPicPr>
        <p:blipFill>
          <a:blip r:embed="rId18"/>
          <a:stretch>
            <a:fillRect/>
          </a:stretch>
        </p:blipFill>
        <p:spPr>
          <a:xfrm>
            <a:off x="8143301" y="1921323"/>
            <a:ext cx="1257759" cy="352800"/>
          </a:xfrm>
          <a:prstGeom prst="rect">
            <a:avLst/>
          </a:prstGeom>
        </p:spPr>
      </p:pic>
      <p:pic>
        <p:nvPicPr>
          <p:cNvPr id="24" name="Picture 23" descr="A blue and black logo&#10;&#10;Description automatically generated">
            <a:extLst>
              <a:ext uri="{FF2B5EF4-FFF2-40B4-BE49-F238E27FC236}">
                <a16:creationId xmlns:a16="http://schemas.microsoft.com/office/drawing/2014/main" id="{C9BF6BBD-E8BA-AF53-8748-47C41AA8259B}"/>
              </a:ext>
            </a:extLst>
          </p:cNvPr>
          <p:cNvPicPr>
            <a:picLocks noChangeAspect="1"/>
          </p:cNvPicPr>
          <p:nvPr/>
        </p:nvPicPr>
        <p:blipFill>
          <a:blip r:embed="rId19"/>
          <a:stretch>
            <a:fillRect/>
          </a:stretch>
        </p:blipFill>
        <p:spPr>
          <a:xfrm>
            <a:off x="8296619" y="5936713"/>
            <a:ext cx="951124" cy="493008"/>
          </a:xfrm>
          <a:prstGeom prst="rect">
            <a:avLst/>
          </a:prstGeom>
        </p:spPr>
      </p:pic>
      <p:pic>
        <p:nvPicPr>
          <p:cNvPr id="25" name="Graphic 24">
            <a:extLst>
              <a:ext uri="{FF2B5EF4-FFF2-40B4-BE49-F238E27FC236}">
                <a16:creationId xmlns:a16="http://schemas.microsoft.com/office/drawing/2014/main" id="{21CBCCDA-926B-80EC-6C83-275FE0A2003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572833" y="5996351"/>
            <a:ext cx="1625601" cy="261499"/>
          </a:xfrm>
          <a:prstGeom prst="rect">
            <a:avLst/>
          </a:prstGeom>
        </p:spPr>
      </p:pic>
      <p:pic>
        <p:nvPicPr>
          <p:cNvPr id="12" name="Picture 11" descr="A blue text on a white background&#10;&#10;Description automatically generated">
            <a:extLst>
              <a:ext uri="{FF2B5EF4-FFF2-40B4-BE49-F238E27FC236}">
                <a16:creationId xmlns:a16="http://schemas.microsoft.com/office/drawing/2014/main" id="{D9297122-B7D6-77BB-D0EE-258357694D10}"/>
              </a:ext>
            </a:extLst>
          </p:cNvPr>
          <p:cNvPicPr>
            <a:picLocks noChangeAspect="1"/>
          </p:cNvPicPr>
          <p:nvPr/>
        </p:nvPicPr>
        <p:blipFill>
          <a:blip r:embed="rId22"/>
          <a:stretch>
            <a:fillRect/>
          </a:stretch>
        </p:blipFill>
        <p:spPr>
          <a:xfrm>
            <a:off x="8419918" y="4604684"/>
            <a:ext cx="944085" cy="509377"/>
          </a:xfrm>
          <a:prstGeom prst="rect">
            <a:avLst/>
          </a:prstGeom>
        </p:spPr>
      </p:pic>
      <p:pic>
        <p:nvPicPr>
          <p:cNvPr id="26" name="Graphic 25">
            <a:extLst>
              <a:ext uri="{FF2B5EF4-FFF2-40B4-BE49-F238E27FC236}">
                <a16:creationId xmlns:a16="http://schemas.microsoft.com/office/drawing/2014/main" id="{9CA8F748-1D4E-4058-92FB-D956539D3C0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309445" y="2840911"/>
            <a:ext cx="1313763" cy="437157"/>
          </a:xfrm>
          <a:prstGeom prst="rect">
            <a:avLst/>
          </a:prstGeom>
        </p:spPr>
      </p:pic>
      <p:pic>
        <p:nvPicPr>
          <p:cNvPr id="27" name="Picture 26" descr="A blue and white logo&#10;&#10;Description automatically generated">
            <a:extLst>
              <a:ext uri="{FF2B5EF4-FFF2-40B4-BE49-F238E27FC236}">
                <a16:creationId xmlns:a16="http://schemas.microsoft.com/office/drawing/2014/main" id="{5AC7BBFB-A143-9B40-75F7-43477979A2D7}"/>
              </a:ext>
            </a:extLst>
          </p:cNvPr>
          <p:cNvPicPr>
            <a:picLocks noChangeAspect="1"/>
          </p:cNvPicPr>
          <p:nvPr/>
        </p:nvPicPr>
        <p:blipFill>
          <a:blip r:embed="rId25"/>
          <a:stretch>
            <a:fillRect/>
          </a:stretch>
        </p:blipFill>
        <p:spPr>
          <a:xfrm>
            <a:off x="1989080" y="3568512"/>
            <a:ext cx="1102453" cy="315665"/>
          </a:xfrm>
          <a:prstGeom prst="rect">
            <a:avLst/>
          </a:prstGeom>
        </p:spPr>
      </p:pic>
      <p:pic>
        <p:nvPicPr>
          <p:cNvPr id="28" name="Picture 27" descr="A blue and grey text&#10;&#10;Description automatically generated">
            <a:extLst>
              <a:ext uri="{FF2B5EF4-FFF2-40B4-BE49-F238E27FC236}">
                <a16:creationId xmlns:a16="http://schemas.microsoft.com/office/drawing/2014/main" id="{EC52358E-08CA-EFC2-A687-A75728371450}"/>
              </a:ext>
            </a:extLst>
          </p:cNvPr>
          <p:cNvPicPr>
            <a:picLocks noChangeAspect="1"/>
          </p:cNvPicPr>
          <p:nvPr/>
        </p:nvPicPr>
        <p:blipFill>
          <a:blip r:embed="rId26"/>
          <a:stretch>
            <a:fillRect/>
          </a:stretch>
        </p:blipFill>
        <p:spPr>
          <a:xfrm>
            <a:off x="6226366" y="5756812"/>
            <a:ext cx="1367929" cy="364169"/>
          </a:xfrm>
          <a:prstGeom prst="rect">
            <a:avLst/>
          </a:prstGeom>
        </p:spPr>
      </p:pic>
      <p:pic>
        <p:nvPicPr>
          <p:cNvPr id="29" name="Picture 28" descr="A black background with blue and orange letters&#10;&#10;Description automatically generated">
            <a:extLst>
              <a:ext uri="{FF2B5EF4-FFF2-40B4-BE49-F238E27FC236}">
                <a16:creationId xmlns:a16="http://schemas.microsoft.com/office/drawing/2014/main" id="{CA198C5B-A95C-17EB-DCE7-7CCF4F694993}"/>
              </a:ext>
            </a:extLst>
          </p:cNvPr>
          <p:cNvPicPr>
            <a:picLocks noChangeAspect="1"/>
          </p:cNvPicPr>
          <p:nvPr/>
        </p:nvPicPr>
        <p:blipFill>
          <a:blip r:embed="rId27"/>
          <a:stretch>
            <a:fillRect/>
          </a:stretch>
        </p:blipFill>
        <p:spPr>
          <a:xfrm>
            <a:off x="10897371" y="3055931"/>
            <a:ext cx="906508" cy="960000"/>
          </a:xfrm>
          <a:prstGeom prst="rect">
            <a:avLst/>
          </a:prstGeom>
        </p:spPr>
      </p:pic>
      <p:pic>
        <p:nvPicPr>
          <p:cNvPr id="30" name="Picture 29" descr="A close-up of a logo&#10;&#10;Description automatically generated">
            <a:extLst>
              <a:ext uri="{FF2B5EF4-FFF2-40B4-BE49-F238E27FC236}">
                <a16:creationId xmlns:a16="http://schemas.microsoft.com/office/drawing/2014/main" id="{0A301A4B-420B-D913-EB1B-F0381A4D73BD}"/>
              </a:ext>
            </a:extLst>
          </p:cNvPr>
          <p:cNvPicPr>
            <a:picLocks noChangeAspect="1"/>
          </p:cNvPicPr>
          <p:nvPr/>
        </p:nvPicPr>
        <p:blipFill>
          <a:blip r:embed="rId28"/>
          <a:stretch>
            <a:fillRect/>
          </a:stretch>
        </p:blipFill>
        <p:spPr>
          <a:xfrm>
            <a:off x="9646684" y="5220353"/>
            <a:ext cx="1076345" cy="336000"/>
          </a:xfrm>
          <a:prstGeom prst="rect">
            <a:avLst/>
          </a:prstGeom>
        </p:spPr>
      </p:pic>
      <p:pic>
        <p:nvPicPr>
          <p:cNvPr id="31" name="Picture 30" descr="A green microscope and black text&#10;&#10;Description automatically generated">
            <a:extLst>
              <a:ext uri="{FF2B5EF4-FFF2-40B4-BE49-F238E27FC236}">
                <a16:creationId xmlns:a16="http://schemas.microsoft.com/office/drawing/2014/main" id="{2CE79356-3A5D-7923-2123-21172BF9DFDC}"/>
              </a:ext>
            </a:extLst>
          </p:cNvPr>
          <p:cNvPicPr>
            <a:picLocks noChangeAspect="1"/>
          </p:cNvPicPr>
          <p:nvPr/>
        </p:nvPicPr>
        <p:blipFill>
          <a:blip r:embed="rId29"/>
          <a:stretch>
            <a:fillRect/>
          </a:stretch>
        </p:blipFill>
        <p:spPr>
          <a:xfrm>
            <a:off x="4866855" y="3214898"/>
            <a:ext cx="1252404" cy="404564"/>
          </a:xfrm>
          <a:prstGeom prst="rect">
            <a:avLst/>
          </a:prstGeom>
        </p:spPr>
      </p:pic>
      <p:pic>
        <p:nvPicPr>
          <p:cNvPr id="32" name="Graphic 31">
            <a:extLst>
              <a:ext uri="{FF2B5EF4-FFF2-40B4-BE49-F238E27FC236}">
                <a16:creationId xmlns:a16="http://schemas.microsoft.com/office/drawing/2014/main" id="{C60597BD-EE25-0A4A-29E1-AEB0FCC3668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773746" y="5403889"/>
            <a:ext cx="940567" cy="243751"/>
          </a:xfrm>
          <a:prstGeom prst="rect">
            <a:avLst/>
          </a:prstGeom>
        </p:spPr>
      </p:pic>
      <p:pic>
        <p:nvPicPr>
          <p:cNvPr id="33" name="Graphic 32">
            <a:extLst>
              <a:ext uri="{FF2B5EF4-FFF2-40B4-BE49-F238E27FC236}">
                <a16:creationId xmlns:a16="http://schemas.microsoft.com/office/drawing/2014/main" id="{F94E07DC-CE32-76B9-5AA7-1BAD69A0177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991146" y="4321694"/>
            <a:ext cx="1122948" cy="367633"/>
          </a:xfrm>
          <a:prstGeom prst="rect">
            <a:avLst/>
          </a:prstGeom>
        </p:spPr>
      </p:pic>
      <p:pic>
        <p:nvPicPr>
          <p:cNvPr id="34" name="Picture 33" descr="A logo of a company&#10;&#10;Description automatically generated">
            <a:extLst>
              <a:ext uri="{FF2B5EF4-FFF2-40B4-BE49-F238E27FC236}">
                <a16:creationId xmlns:a16="http://schemas.microsoft.com/office/drawing/2014/main" id="{763403F0-3B4E-F067-1FB9-25AB68D1EB2C}"/>
              </a:ext>
            </a:extLst>
          </p:cNvPr>
          <p:cNvPicPr>
            <a:picLocks noChangeAspect="1"/>
          </p:cNvPicPr>
          <p:nvPr/>
        </p:nvPicPr>
        <p:blipFill>
          <a:blip r:embed="rId34"/>
          <a:stretch>
            <a:fillRect/>
          </a:stretch>
        </p:blipFill>
        <p:spPr>
          <a:xfrm>
            <a:off x="6330261" y="4979977"/>
            <a:ext cx="1063459" cy="298785"/>
          </a:xfrm>
          <a:prstGeom prst="rect">
            <a:avLst/>
          </a:prstGeom>
        </p:spPr>
      </p:pic>
      <p:pic>
        <p:nvPicPr>
          <p:cNvPr id="35" name="Picture 34" descr="A black background with grey letters&#10;&#10;Description automatically generated">
            <a:extLst>
              <a:ext uri="{FF2B5EF4-FFF2-40B4-BE49-F238E27FC236}">
                <a16:creationId xmlns:a16="http://schemas.microsoft.com/office/drawing/2014/main" id="{283CA5FC-921B-F4E2-93DD-EFB18D591438}"/>
              </a:ext>
            </a:extLst>
          </p:cNvPr>
          <p:cNvPicPr>
            <a:picLocks noChangeAspect="1"/>
          </p:cNvPicPr>
          <p:nvPr/>
        </p:nvPicPr>
        <p:blipFill>
          <a:blip r:embed="rId35"/>
          <a:stretch>
            <a:fillRect/>
          </a:stretch>
        </p:blipFill>
        <p:spPr>
          <a:xfrm>
            <a:off x="10534864" y="5897009"/>
            <a:ext cx="1319649" cy="404747"/>
          </a:xfrm>
          <a:prstGeom prst="rect">
            <a:avLst/>
          </a:prstGeom>
        </p:spPr>
      </p:pic>
      <p:pic>
        <p:nvPicPr>
          <p:cNvPr id="38" name="Picture 37" descr="A circular logo with a letter c&#10;&#10;Description automatically generated">
            <a:extLst>
              <a:ext uri="{FF2B5EF4-FFF2-40B4-BE49-F238E27FC236}">
                <a16:creationId xmlns:a16="http://schemas.microsoft.com/office/drawing/2014/main" id="{5F82B403-4D8F-05F8-39BB-5F4F5D17D10E}"/>
              </a:ext>
            </a:extLst>
          </p:cNvPr>
          <p:cNvPicPr>
            <a:picLocks noChangeAspect="1"/>
          </p:cNvPicPr>
          <p:nvPr/>
        </p:nvPicPr>
        <p:blipFill>
          <a:blip r:embed="rId36"/>
          <a:stretch>
            <a:fillRect/>
          </a:stretch>
        </p:blipFill>
        <p:spPr>
          <a:xfrm>
            <a:off x="11360149" y="4653747"/>
            <a:ext cx="480000" cy="498996"/>
          </a:xfrm>
          <a:prstGeom prst="rect">
            <a:avLst/>
          </a:prstGeom>
        </p:spPr>
      </p:pic>
      <p:pic>
        <p:nvPicPr>
          <p:cNvPr id="9" name="Picture 2" descr="New Tech Founder Spotlight: Jacob Lee, Co-Founder and CEO of Genemod - New  Tech Northwest">
            <a:extLst>
              <a:ext uri="{FF2B5EF4-FFF2-40B4-BE49-F238E27FC236}">
                <a16:creationId xmlns:a16="http://schemas.microsoft.com/office/drawing/2014/main" id="{52C698E6-F6D5-5EC1-7438-EA6E48D2AD72}"/>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23919" b="28725"/>
          <a:stretch/>
        </p:blipFill>
        <p:spPr bwMode="auto">
          <a:xfrm>
            <a:off x="8030947" y="3518032"/>
            <a:ext cx="1984474" cy="4698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Waters NuGenesis LMS | Business Engineering Corporation B-EN-G">
            <a:extLst>
              <a:ext uri="{FF2B5EF4-FFF2-40B4-BE49-F238E27FC236}">
                <a16:creationId xmlns:a16="http://schemas.microsoft.com/office/drawing/2014/main" id="{BC4134F8-5691-45B9-66C0-65E61C8C42B3}"/>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t="15106" b="14201"/>
          <a:stretch/>
        </p:blipFill>
        <p:spPr bwMode="auto">
          <a:xfrm>
            <a:off x="3347281" y="3650905"/>
            <a:ext cx="1072870" cy="4304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7 Informatics - PMWC Precision ...">
            <a:extLst>
              <a:ext uri="{FF2B5EF4-FFF2-40B4-BE49-F238E27FC236}">
                <a16:creationId xmlns:a16="http://schemas.microsoft.com/office/drawing/2014/main" id="{E3A8A200-2277-1B84-9A59-1BA889968AC8}"/>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23356" b="20749"/>
          <a:stretch/>
        </p:blipFill>
        <p:spPr bwMode="auto">
          <a:xfrm>
            <a:off x="5299349" y="6245816"/>
            <a:ext cx="1764072" cy="4930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R&amp;D Solution for Digital Transformation">
            <a:extLst>
              <a:ext uri="{FF2B5EF4-FFF2-40B4-BE49-F238E27FC236}">
                <a16:creationId xmlns:a16="http://schemas.microsoft.com/office/drawing/2014/main" id="{48AABA38-ABEF-6CBE-6491-BB9411C53DA3}"/>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653791" y="5993833"/>
            <a:ext cx="1674566" cy="83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03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ow of samples for medical testing">
            <a:extLst>
              <a:ext uri="{FF2B5EF4-FFF2-40B4-BE49-F238E27FC236}">
                <a16:creationId xmlns:a16="http://schemas.microsoft.com/office/drawing/2014/main" id="{AABC3AF2-09FB-2E89-E9D4-EBB401078A65}"/>
              </a:ext>
            </a:extLst>
          </p:cNvPr>
          <p:cNvPicPr>
            <a:picLocks noChangeAspect="1"/>
          </p:cNvPicPr>
          <p:nvPr/>
        </p:nvPicPr>
        <p:blipFill rotWithShape="1">
          <a:blip r:embed="rId3">
            <a:extLst>
              <a:ext uri="{28A0092B-C50C-407E-A947-70E740481C1C}">
                <a14:useLocalDpi xmlns:a14="http://schemas.microsoft.com/office/drawing/2010/main" val="0"/>
              </a:ext>
            </a:extLst>
          </a:blip>
          <a:srcRect r="2" b="5438"/>
          <a:stretch/>
        </p:blipFill>
        <p:spPr>
          <a:xfrm>
            <a:off x="2522357" y="13"/>
            <a:ext cx="9669641" cy="6857987"/>
          </a:xfrm>
          <a:prstGeom prst="rect">
            <a:avLst/>
          </a:prstGeom>
        </p:spPr>
      </p:pic>
      <p:sp>
        <p:nvSpPr>
          <p:cNvPr id="4" name="Title 3">
            <a:extLst>
              <a:ext uri="{FF2B5EF4-FFF2-40B4-BE49-F238E27FC236}">
                <a16:creationId xmlns:a16="http://schemas.microsoft.com/office/drawing/2014/main" id="{9F7E667E-81FB-C305-0EAD-BD7145A7E35E}"/>
              </a:ext>
            </a:extLst>
          </p:cNvPr>
          <p:cNvSpPr>
            <a:spLocks noGrp="1"/>
          </p:cNvSpPr>
          <p:nvPr>
            <p:ph type="title"/>
          </p:nvPr>
        </p:nvSpPr>
        <p:spPr>
          <a:xfrm>
            <a:off x="838201" y="365124"/>
            <a:ext cx="3822188" cy="1899912"/>
          </a:xfrm>
        </p:spPr>
        <p:txBody>
          <a:bodyPr>
            <a:normAutofit/>
          </a:bodyPr>
          <a:lstStyle/>
          <a:p>
            <a:r>
              <a:rPr lang="en-US" sz="4000"/>
              <a:t>LIMS</a:t>
            </a:r>
            <a:endParaRPr lang="en-SI" sz="4000"/>
          </a:p>
        </p:txBody>
      </p:sp>
      <p:sp>
        <p:nvSpPr>
          <p:cNvPr id="5" name="Content Placeholder 4">
            <a:extLst>
              <a:ext uri="{FF2B5EF4-FFF2-40B4-BE49-F238E27FC236}">
                <a16:creationId xmlns:a16="http://schemas.microsoft.com/office/drawing/2014/main" id="{24450A74-16FC-6F9F-23ED-5C39A505D26D}"/>
              </a:ext>
            </a:extLst>
          </p:cNvPr>
          <p:cNvSpPr>
            <a:spLocks noGrp="1"/>
          </p:cNvSpPr>
          <p:nvPr>
            <p:ph idx="1"/>
          </p:nvPr>
        </p:nvSpPr>
        <p:spPr>
          <a:xfrm>
            <a:off x="838201" y="2434200"/>
            <a:ext cx="4448174" cy="3742763"/>
          </a:xfrm>
        </p:spPr>
        <p:txBody>
          <a:bodyPr>
            <a:normAutofit/>
          </a:bodyPr>
          <a:lstStyle/>
          <a:p>
            <a:r>
              <a:rPr lang="en-US" sz="2000" dirty="0"/>
              <a:t>‘Laboratory Information Management system’ = </a:t>
            </a:r>
            <a:r>
              <a:rPr lang="en-US" sz="2000" dirty="0" err="1"/>
              <a:t>Laboratorijski</a:t>
            </a:r>
            <a:r>
              <a:rPr lang="en-US" sz="2000" dirty="0"/>
              <a:t> </a:t>
            </a:r>
            <a:r>
              <a:rPr lang="en-US" sz="2000" dirty="0" err="1"/>
              <a:t>informacijski</a:t>
            </a:r>
            <a:r>
              <a:rPr lang="en-US" sz="2000" dirty="0"/>
              <a:t> system za </a:t>
            </a:r>
            <a:r>
              <a:rPr lang="en-US" sz="2000" dirty="0" err="1"/>
              <a:t>upravljanje</a:t>
            </a:r>
            <a:endParaRPr lang="en-US" sz="2000" dirty="0"/>
          </a:p>
          <a:p>
            <a:r>
              <a:rPr lang="en-US" sz="2000" dirty="0" err="1"/>
              <a:t>Centralizirana</a:t>
            </a:r>
            <a:r>
              <a:rPr lang="en-US" sz="2000" dirty="0"/>
              <a:t> </a:t>
            </a:r>
            <a:r>
              <a:rPr lang="en-US" sz="2000" dirty="0" err="1"/>
              <a:t>platforma</a:t>
            </a:r>
            <a:r>
              <a:rPr lang="en-US" sz="2000" dirty="0"/>
              <a:t> za </a:t>
            </a:r>
            <a:r>
              <a:rPr lang="en-US" sz="2000" dirty="0" err="1"/>
              <a:t>laboratorije</a:t>
            </a:r>
            <a:r>
              <a:rPr lang="en-US" sz="2000" dirty="0"/>
              <a:t> </a:t>
            </a:r>
          </a:p>
          <a:p>
            <a:r>
              <a:rPr lang="en-US" sz="2000" dirty="0" err="1"/>
              <a:t>Upravljanje</a:t>
            </a:r>
            <a:r>
              <a:rPr lang="en-US" sz="2000" dirty="0"/>
              <a:t> z </a:t>
            </a:r>
            <a:r>
              <a:rPr lang="en-US" sz="2000" dirty="0" err="1"/>
              <a:t>vzorci</a:t>
            </a:r>
            <a:r>
              <a:rPr lang="en-US" sz="2000" dirty="0"/>
              <a:t> in </a:t>
            </a:r>
            <a:r>
              <a:rPr lang="en-US" sz="2000" dirty="0" err="1"/>
              <a:t>podatki</a:t>
            </a:r>
            <a:r>
              <a:rPr lang="en-US" sz="2000" dirty="0"/>
              <a:t>, </a:t>
            </a:r>
            <a:r>
              <a:rPr lang="en-US" sz="2000" dirty="0" err="1"/>
              <a:t>vendar</a:t>
            </a:r>
            <a:r>
              <a:rPr lang="en-US" sz="2000" dirty="0"/>
              <a:t> </a:t>
            </a:r>
            <a:r>
              <a:rPr lang="en-US" sz="2000" dirty="0" err="1"/>
              <a:t>tudi</a:t>
            </a:r>
            <a:r>
              <a:rPr lang="en-US" sz="2000" dirty="0"/>
              <a:t> </a:t>
            </a:r>
            <a:r>
              <a:rPr lang="en-US" sz="2000" dirty="0" err="1"/>
              <a:t>mnogo</a:t>
            </a:r>
            <a:r>
              <a:rPr lang="en-US" sz="2000" dirty="0"/>
              <a:t> </a:t>
            </a:r>
            <a:r>
              <a:rPr lang="en-US" sz="2000" dirty="0" err="1"/>
              <a:t>več</a:t>
            </a:r>
            <a:r>
              <a:rPr lang="en-US" sz="2000" dirty="0"/>
              <a:t>!</a:t>
            </a:r>
          </a:p>
          <a:p>
            <a:r>
              <a:rPr lang="en-US" sz="2000" dirty="0"/>
              <a:t>Sample &amp; data management but much more!</a:t>
            </a:r>
          </a:p>
          <a:p>
            <a:r>
              <a:rPr lang="en-US" sz="2000" dirty="0" err="1"/>
              <a:t>Skladnost</a:t>
            </a:r>
            <a:r>
              <a:rPr lang="en-US" sz="2000" dirty="0"/>
              <a:t> s </a:t>
            </a:r>
            <a:r>
              <a:rPr lang="en-US" sz="2000" dirty="0" err="1"/>
              <a:t>predpisi</a:t>
            </a:r>
            <a:r>
              <a:rPr lang="en-US" sz="2000" dirty="0"/>
              <a:t> in </a:t>
            </a:r>
            <a:r>
              <a:rPr lang="en-US" sz="2000" dirty="0" err="1"/>
              <a:t>regulativami</a:t>
            </a:r>
            <a:endParaRPr lang="en-US" sz="2000" dirty="0"/>
          </a:p>
        </p:txBody>
      </p:sp>
    </p:spTree>
    <p:extLst>
      <p:ext uri="{BB962C8B-B14F-4D97-AF65-F5344CB8AC3E}">
        <p14:creationId xmlns:p14="http://schemas.microsoft.com/office/powerpoint/2010/main" val="792621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rson holding tablet in dairy factory">
            <a:extLst>
              <a:ext uri="{FF2B5EF4-FFF2-40B4-BE49-F238E27FC236}">
                <a16:creationId xmlns:a16="http://schemas.microsoft.com/office/drawing/2014/main" id="{3DBA39B6-3B6E-2D00-E794-71B451D85B9F}"/>
              </a:ext>
            </a:extLst>
          </p:cNvPr>
          <p:cNvPicPr>
            <a:picLocks noChangeAspect="1"/>
          </p:cNvPicPr>
          <p:nvPr/>
        </p:nvPicPr>
        <p:blipFill rotWithShape="1">
          <a:blip r:embed="rId3">
            <a:extLst>
              <a:ext uri="{28A0092B-C50C-407E-A947-70E740481C1C}">
                <a14:useLocalDpi xmlns:a14="http://schemas.microsoft.com/office/drawing/2010/main" val="0"/>
              </a:ext>
            </a:extLst>
          </a:blip>
          <a:srcRect r="25624" b="1"/>
          <a:stretch/>
        </p:blipFill>
        <p:spPr>
          <a:xfrm>
            <a:off x="27" y="13"/>
            <a:ext cx="9669616" cy="6857987"/>
          </a:xfrm>
          <a:prstGeom prst="rect">
            <a:avLst/>
          </a:prstGeom>
          <a:effectLst>
            <a:softEdge rad="1016000"/>
          </a:effectLst>
        </p:spPr>
      </p:pic>
      <p:sp>
        <p:nvSpPr>
          <p:cNvPr id="2" name="Title 1">
            <a:extLst>
              <a:ext uri="{FF2B5EF4-FFF2-40B4-BE49-F238E27FC236}">
                <a16:creationId xmlns:a16="http://schemas.microsoft.com/office/drawing/2014/main" id="{402F46D2-64F3-6792-CAE3-02173FC2D4C9}"/>
              </a:ext>
            </a:extLst>
          </p:cNvPr>
          <p:cNvSpPr>
            <a:spLocks noGrp="1"/>
          </p:cNvSpPr>
          <p:nvPr>
            <p:ph type="title"/>
          </p:nvPr>
        </p:nvSpPr>
        <p:spPr>
          <a:xfrm>
            <a:off x="7531610" y="803207"/>
            <a:ext cx="3822189" cy="1899912"/>
          </a:xfrm>
        </p:spPr>
        <p:txBody>
          <a:bodyPr>
            <a:normAutofit/>
          </a:bodyPr>
          <a:lstStyle/>
          <a:p>
            <a:r>
              <a:rPr lang="en-US" sz="4000" dirty="0"/>
              <a:t>ELN</a:t>
            </a:r>
            <a:endParaRPr lang="en-SI" sz="4000" dirty="0"/>
          </a:p>
        </p:txBody>
      </p:sp>
      <p:sp>
        <p:nvSpPr>
          <p:cNvPr id="3" name="Content Placeholder 2">
            <a:extLst>
              <a:ext uri="{FF2B5EF4-FFF2-40B4-BE49-F238E27FC236}">
                <a16:creationId xmlns:a16="http://schemas.microsoft.com/office/drawing/2014/main" id="{B01D5E37-1E10-F6F1-0846-88B82F71DA2C}"/>
              </a:ext>
            </a:extLst>
          </p:cNvPr>
          <p:cNvSpPr>
            <a:spLocks noGrp="1"/>
          </p:cNvSpPr>
          <p:nvPr>
            <p:ph idx="1"/>
          </p:nvPr>
        </p:nvSpPr>
        <p:spPr>
          <a:xfrm>
            <a:off x="7531610" y="2434200"/>
            <a:ext cx="3822189" cy="3742763"/>
          </a:xfrm>
        </p:spPr>
        <p:txBody>
          <a:bodyPr>
            <a:normAutofit/>
          </a:bodyPr>
          <a:lstStyle/>
          <a:p>
            <a:r>
              <a:rPr lang="en-US" sz="2000" dirty="0"/>
              <a:t>‘Electronic Lab Notebook’ = </a:t>
            </a:r>
            <a:r>
              <a:rPr lang="en-US" sz="2000" dirty="0" err="1"/>
              <a:t>elektronski</a:t>
            </a:r>
            <a:r>
              <a:rPr lang="en-US" sz="2000" dirty="0"/>
              <a:t> </a:t>
            </a:r>
            <a:r>
              <a:rPr lang="en-US" sz="2000" dirty="0" err="1"/>
              <a:t>laboratorijski</a:t>
            </a:r>
            <a:r>
              <a:rPr lang="en-US" sz="2000" dirty="0"/>
              <a:t> </a:t>
            </a:r>
            <a:r>
              <a:rPr lang="en-US" sz="2000" dirty="0" err="1"/>
              <a:t>dnevnik</a:t>
            </a:r>
            <a:endParaRPr lang="en-US" sz="2000" dirty="0"/>
          </a:p>
          <a:p>
            <a:r>
              <a:rPr lang="en-US" sz="2000" dirty="0" err="1"/>
              <a:t>Podoben</a:t>
            </a:r>
            <a:r>
              <a:rPr lang="en-US" sz="2000" dirty="0"/>
              <a:t> je </a:t>
            </a:r>
            <a:r>
              <a:rPr lang="en-US" sz="2000" dirty="0" err="1"/>
              <a:t>tradicionalnemu</a:t>
            </a:r>
            <a:r>
              <a:rPr lang="en-US" sz="2000" dirty="0"/>
              <a:t>, </a:t>
            </a:r>
            <a:r>
              <a:rPr lang="en-US" sz="2000" dirty="0" err="1"/>
              <a:t>papirnatemu</a:t>
            </a:r>
            <a:r>
              <a:rPr lang="en-US" sz="2000" dirty="0"/>
              <a:t> </a:t>
            </a:r>
            <a:r>
              <a:rPr lang="en-US" sz="2000" dirty="0" err="1"/>
              <a:t>laboratorijskemu</a:t>
            </a:r>
            <a:r>
              <a:rPr lang="en-US" sz="2000" dirty="0"/>
              <a:t> </a:t>
            </a:r>
            <a:r>
              <a:rPr lang="en-US" sz="2000" dirty="0" err="1"/>
              <a:t>dnevniku</a:t>
            </a:r>
            <a:endParaRPr lang="en-US" sz="2000" dirty="0"/>
          </a:p>
          <a:p>
            <a:r>
              <a:rPr lang="en-US" sz="2000" dirty="0" err="1"/>
              <a:t>Vodenje</a:t>
            </a:r>
            <a:r>
              <a:rPr lang="en-US" sz="2000" dirty="0"/>
              <a:t> </a:t>
            </a:r>
            <a:r>
              <a:rPr lang="en-US" sz="2000" dirty="0" err="1"/>
              <a:t>eksperimentov</a:t>
            </a:r>
            <a:r>
              <a:rPr lang="en-US" sz="2000" dirty="0"/>
              <a:t> z </a:t>
            </a:r>
            <a:r>
              <a:rPr lang="en-US" sz="2000" dirty="0" err="1"/>
              <a:t>dodatnimi</a:t>
            </a:r>
            <a:r>
              <a:rPr lang="en-US" sz="2000" dirty="0"/>
              <a:t> </a:t>
            </a:r>
            <a:r>
              <a:rPr lang="en-US" sz="2000" dirty="0" err="1"/>
              <a:t>funcionalnostmi</a:t>
            </a:r>
            <a:endParaRPr lang="en-US" sz="2000" dirty="0"/>
          </a:p>
          <a:p>
            <a:r>
              <a:rPr lang="en-US" sz="2000" dirty="0" err="1"/>
              <a:t>Skladnost</a:t>
            </a:r>
            <a:r>
              <a:rPr lang="en-US" sz="2000" dirty="0"/>
              <a:t> s </a:t>
            </a:r>
            <a:r>
              <a:rPr lang="en-US" sz="2000" dirty="0" err="1"/>
              <a:t>predpisi</a:t>
            </a:r>
            <a:r>
              <a:rPr lang="en-US" sz="2000" dirty="0"/>
              <a:t> in </a:t>
            </a:r>
            <a:r>
              <a:rPr lang="en-US" sz="2000" dirty="0" err="1"/>
              <a:t>regulativami</a:t>
            </a:r>
            <a:endParaRPr lang="en-US" sz="2000" dirty="0"/>
          </a:p>
          <a:p>
            <a:pPr lvl="1"/>
            <a:endParaRPr lang="en-US" sz="2000" dirty="0"/>
          </a:p>
          <a:p>
            <a:endParaRPr lang="en-SI" sz="2000" dirty="0"/>
          </a:p>
        </p:txBody>
      </p:sp>
      <p:pic>
        <p:nvPicPr>
          <p:cNvPr id="4" name="Google Shape;350;p36">
            <a:extLst>
              <a:ext uri="{FF2B5EF4-FFF2-40B4-BE49-F238E27FC236}">
                <a16:creationId xmlns:a16="http://schemas.microsoft.com/office/drawing/2014/main" id="{4A6C72A7-F0E6-99EA-4CDE-CF8770867DFD}"/>
              </a:ext>
            </a:extLst>
          </p:cNvPr>
          <p:cNvPicPr preferRelativeResize="0"/>
          <p:nvPr/>
        </p:nvPicPr>
        <p:blipFill>
          <a:blip r:embed="rId4">
            <a:alphaModFix/>
          </a:blip>
          <a:stretch>
            <a:fillRect/>
          </a:stretch>
        </p:blipFill>
        <p:spPr>
          <a:xfrm>
            <a:off x="10153877" y="6366352"/>
            <a:ext cx="1844325" cy="317436"/>
          </a:xfrm>
          <a:prstGeom prst="rect">
            <a:avLst/>
          </a:prstGeom>
          <a:noFill/>
          <a:ln>
            <a:noFill/>
          </a:ln>
        </p:spPr>
      </p:pic>
    </p:spTree>
    <p:extLst>
      <p:ext uri="{BB962C8B-B14F-4D97-AF65-F5344CB8AC3E}">
        <p14:creationId xmlns:p14="http://schemas.microsoft.com/office/powerpoint/2010/main" val="3495522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5">
            <a:extLst>
              <a:ext uri="{FF2B5EF4-FFF2-40B4-BE49-F238E27FC236}">
                <a16:creationId xmlns:a16="http://schemas.microsoft.com/office/drawing/2014/main" id="{13979B82-E5D2-E440-F03D-FB0AB9D653F5}"/>
              </a:ext>
            </a:extLst>
          </p:cNvPr>
          <p:cNvSpPr/>
          <p:nvPr/>
        </p:nvSpPr>
        <p:spPr>
          <a:xfrm>
            <a:off x="1244040" y="4755080"/>
            <a:ext cx="2880000" cy="528000"/>
          </a:xfrm>
          <a:prstGeom prst="homePlat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867" dirty="0">
                <a:ea typeface="Roboto"/>
                <a:cs typeface="Roboto"/>
              </a:rPr>
              <a:t>   </a:t>
            </a:r>
          </a:p>
        </p:txBody>
      </p:sp>
      <p:sp>
        <p:nvSpPr>
          <p:cNvPr id="28" name="Rectangle 27">
            <a:extLst>
              <a:ext uri="{FF2B5EF4-FFF2-40B4-BE49-F238E27FC236}">
                <a16:creationId xmlns:a16="http://schemas.microsoft.com/office/drawing/2014/main" id="{A4C2D636-B826-CF88-ECE0-58767D2D988E}"/>
              </a:ext>
            </a:extLst>
          </p:cNvPr>
          <p:cNvSpPr/>
          <p:nvPr/>
        </p:nvSpPr>
        <p:spPr>
          <a:xfrm>
            <a:off x="8075453" y="1985030"/>
            <a:ext cx="2768924" cy="4306853"/>
          </a:xfrm>
          <a:prstGeom prst="rect">
            <a:avLst/>
          </a:prstGeom>
          <a:solidFill>
            <a:schemeClr val="bg2">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sl-SI" sz="1867" dirty="0">
              <a:ea typeface="Roboto"/>
              <a:cs typeface="Roboto"/>
            </a:endParaRPr>
          </a:p>
        </p:txBody>
      </p:sp>
      <p:sp>
        <p:nvSpPr>
          <p:cNvPr id="27" name="Rectangle 26">
            <a:extLst>
              <a:ext uri="{FF2B5EF4-FFF2-40B4-BE49-F238E27FC236}">
                <a16:creationId xmlns:a16="http://schemas.microsoft.com/office/drawing/2014/main" id="{D5BAC91E-AD29-4437-3A01-55185F0D63F2}"/>
              </a:ext>
            </a:extLst>
          </p:cNvPr>
          <p:cNvSpPr/>
          <p:nvPr/>
        </p:nvSpPr>
        <p:spPr>
          <a:xfrm>
            <a:off x="4834933" y="1985030"/>
            <a:ext cx="2768924" cy="4306853"/>
          </a:xfrm>
          <a:prstGeom prst="rect">
            <a:avLst/>
          </a:prstGeom>
          <a:solidFill>
            <a:schemeClr val="bg2">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sl-SI" sz="1867" dirty="0">
              <a:ea typeface="Roboto"/>
              <a:cs typeface="Roboto"/>
            </a:endParaRPr>
          </a:p>
        </p:txBody>
      </p:sp>
      <p:sp>
        <p:nvSpPr>
          <p:cNvPr id="6" name="Rectangle 5">
            <a:extLst>
              <a:ext uri="{FF2B5EF4-FFF2-40B4-BE49-F238E27FC236}">
                <a16:creationId xmlns:a16="http://schemas.microsoft.com/office/drawing/2014/main" id="{11AE904D-2B87-1376-F8EE-89999F9ACDEB}"/>
              </a:ext>
            </a:extLst>
          </p:cNvPr>
          <p:cNvSpPr/>
          <p:nvPr/>
        </p:nvSpPr>
        <p:spPr>
          <a:xfrm>
            <a:off x="1259984" y="2748607"/>
            <a:ext cx="2880000" cy="528000"/>
          </a:xfrm>
          <a:prstGeom prst="homePlat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867" dirty="0">
                <a:ea typeface="Roboto"/>
                <a:cs typeface="Roboto"/>
              </a:rPr>
              <a:t>   </a:t>
            </a:r>
          </a:p>
        </p:txBody>
      </p:sp>
      <p:sp>
        <p:nvSpPr>
          <p:cNvPr id="5" name="Title 1">
            <a:extLst>
              <a:ext uri="{FF2B5EF4-FFF2-40B4-BE49-F238E27FC236}">
                <a16:creationId xmlns:a16="http://schemas.microsoft.com/office/drawing/2014/main" id="{9CBF2B2B-FA08-F9BF-CB11-FB3D93FF2D01}"/>
              </a:ext>
            </a:extLst>
          </p:cNvPr>
          <p:cNvSpPr txBox="1">
            <a:spLocks/>
          </p:cNvSpPr>
          <p:nvPr/>
        </p:nvSpPr>
        <p:spPr>
          <a:xfrm>
            <a:off x="838200" y="365125"/>
            <a:ext cx="10515600" cy="1325563"/>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200" b="1" kern="1200">
                <a:solidFill>
                  <a:srgbClr val="282D43"/>
                </a:solidFill>
                <a:latin typeface="+mj-lt"/>
                <a:ea typeface="+mj-ea"/>
                <a:cs typeface="+mj-cs"/>
              </a:defRPr>
            </a:lvl1pPr>
          </a:lstStyle>
          <a:p>
            <a:r>
              <a:rPr lang="en-US" sz="4267" dirty="0" err="1"/>
              <a:t>Razlike</a:t>
            </a:r>
            <a:r>
              <a:rPr lang="en-US" sz="4267" dirty="0"/>
              <a:t> med LIMS in ELN </a:t>
            </a:r>
            <a:r>
              <a:rPr lang="en-US" sz="4267" dirty="0" err="1"/>
              <a:t>rešitvemi</a:t>
            </a:r>
            <a:endParaRPr lang="en-US" sz="4267" b="0" dirty="0">
              <a:solidFill>
                <a:srgbClr val="000000"/>
              </a:solidFill>
            </a:endParaRPr>
          </a:p>
        </p:txBody>
      </p:sp>
      <p:sp>
        <p:nvSpPr>
          <p:cNvPr id="7" name="Rectangle 6">
            <a:extLst>
              <a:ext uri="{FF2B5EF4-FFF2-40B4-BE49-F238E27FC236}">
                <a16:creationId xmlns:a16="http://schemas.microsoft.com/office/drawing/2014/main" id="{E7F68F10-9BBA-EAC6-8ECC-311A24479190}"/>
              </a:ext>
            </a:extLst>
          </p:cNvPr>
          <p:cNvSpPr/>
          <p:nvPr/>
        </p:nvSpPr>
        <p:spPr>
          <a:xfrm>
            <a:off x="4834933" y="1990769"/>
            <a:ext cx="2768923" cy="587567"/>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sl-SI" sz="1867" dirty="0">
                <a:ea typeface="Roboto"/>
                <a:cs typeface="Roboto"/>
              </a:rPr>
              <a:t>LIMS</a:t>
            </a:r>
          </a:p>
        </p:txBody>
      </p:sp>
      <p:sp>
        <p:nvSpPr>
          <p:cNvPr id="9" name="Rectangle 8">
            <a:extLst>
              <a:ext uri="{FF2B5EF4-FFF2-40B4-BE49-F238E27FC236}">
                <a16:creationId xmlns:a16="http://schemas.microsoft.com/office/drawing/2014/main" id="{B9B1B93A-5106-DD67-968B-31242A5927A5}"/>
              </a:ext>
            </a:extLst>
          </p:cNvPr>
          <p:cNvSpPr/>
          <p:nvPr/>
        </p:nvSpPr>
        <p:spPr>
          <a:xfrm>
            <a:off x="8075456" y="1990769"/>
            <a:ext cx="2768923" cy="587567"/>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121920" tIns="60960" rIns="121920" bIns="60960" rtlCol="0" anchor="ctr"/>
          <a:lstStyle/>
          <a:p>
            <a:pPr algn="ctr"/>
            <a:r>
              <a:rPr lang="sl-SI" sz="1867" dirty="0">
                <a:ea typeface="Roboto"/>
                <a:cs typeface="Roboto"/>
              </a:rPr>
              <a:t>ELN</a:t>
            </a:r>
            <a:endParaRPr lang="sl-SI" sz="2400" dirty="0"/>
          </a:p>
        </p:txBody>
      </p:sp>
      <p:sp>
        <p:nvSpPr>
          <p:cNvPr id="14" name="TextBox 13">
            <a:extLst>
              <a:ext uri="{FF2B5EF4-FFF2-40B4-BE49-F238E27FC236}">
                <a16:creationId xmlns:a16="http://schemas.microsoft.com/office/drawing/2014/main" id="{3305AC0F-D361-ED48-A2F2-210725B3A667}"/>
              </a:ext>
            </a:extLst>
          </p:cNvPr>
          <p:cNvSpPr txBox="1"/>
          <p:nvPr/>
        </p:nvSpPr>
        <p:spPr>
          <a:xfrm>
            <a:off x="4839587" y="2714084"/>
            <a:ext cx="2768923" cy="656421"/>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p>
            <a:r>
              <a:rPr lang="sl-SI" sz="1333" dirty="0">
                <a:ea typeface="Roboto"/>
                <a:cs typeface="Roboto"/>
              </a:rPr>
              <a:t>Upravljanje vzorcev in podatkov, povezanih z vzorci</a:t>
            </a:r>
          </a:p>
        </p:txBody>
      </p:sp>
      <p:sp>
        <p:nvSpPr>
          <p:cNvPr id="15" name="TextBox 14">
            <a:extLst>
              <a:ext uri="{FF2B5EF4-FFF2-40B4-BE49-F238E27FC236}">
                <a16:creationId xmlns:a16="http://schemas.microsoft.com/office/drawing/2014/main" id="{E1845343-4E42-158B-D469-133BB2426C3E}"/>
              </a:ext>
            </a:extLst>
          </p:cNvPr>
          <p:cNvSpPr txBox="1"/>
          <p:nvPr/>
        </p:nvSpPr>
        <p:spPr>
          <a:xfrm>
            <a:off x="8075451" y="2611523"/>
            <a:ext cx="2706164" cy="861542"/>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defPPr>
              <a:defRPr lang="en-US"/>
            </a:defPPr>
            <a:lvl1pPr>
              <a:defRPr sz="1000">
                <a:ea typeface="Roboto"/>
                <a:cs typeface="Roboto"/>
              </a:defRPr>
            </a:lvl1pPr>
          </a:lstStyle>
          <a:p>
            <a:r>
              <a:rPr lang="sl-SI" sz="1333" dirty="0"/>
              <a:t>Organizacija in dokumentacija raziskovalnih in znanstvenih podatkov v digitalin obliki</a:t>
            </a:r>
          </a:p>
        </p:txBody>
      </p:sp>
      <p:sp>
        <p:nvSpPr>
          <p:cNvPr id="16" name="TextBox 15">
            <a:extLst>
              <a:ext uri="{FF2B5EF4-FFF2-40B4-BE49-F238E27FC236}">
                <a16:creationId xmlns:a16="http://schemas.microsoft.com/office/drawing/2014/main" id="{3223571B-84F6-F495-4861-85EB3268904C}"/>
              </a:ext>
            </a:extLst>
          </p:cNvPr>
          <p:cNvSpPr txBox="1"/>
          <p:nvPr/>
        </p:nvSpPr>
        <p:spPr>
          <a:xfrm>
            <a:off x="4844429" y="3734219"/>
            <a:ext cx="2768923" cy="656421"/>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defPPr>
              <a:defRPr lang="en-US"/>
            </a:defPPr>
            <a:lvl1pPr>
              <a:defRPr sz="1000">
                <a:ea typeface="Roboto"/>
                <a:cs typeface="Roboto"/>
              </a:defRPr>
            </a:lvl1pPr>
          </a:lstStyle>
          <a:p>
            <a:r>
              <a:rPr lang="sl-SI" sz="1333" dirty="0"/>
              <a:t>Avtomatizacija procesov vzorčenja in sledenja</a:t>
            </a:r>
          </a:p>
        </p:txBody>
      </p:sp>
      <p:sp>
        <p:nvSpPr>
          <p:cNvPr id="17" name="TextBox 16">
            <a:extLst>
              <a:ext uri="{FF2B5EF4-FFF2-40B4-BE49-F238E27FC236}">
                <a16:creationId xmlns:a16="http://schemas.microsoft.com/office/drawing/2014/main" id="{DE3BCB2E-4469-78E8-BB9F-C1A325C808EF}"/>
              </a:ext>
            </a:extLst>
          </p:cNvPr>
          <p:cNvSpPr txBox="1"/>
          <p:nvPr/>
        </p:nvSpPr>
        <p:spPr>
          <a:xfrm>
            <a:off x="4839587" y="4754355"/>
            <a:ext cx="2656127" cy="656421"/>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p>
            <a:r>
              <a:rPr lang="sl-SI" sz="1333" dirty="0">
                <a:ea typeface="Roboto"/>
                <a:cs typeface="Roboto"/>
              </a:rPr>
              <a:t>Strukturirani podatki</a:t>
            </a:r>
            <a:r>
              <a:rPr lang="en-US" sz="1333" dirty="0">
                <a:ea typeface="Roboto"/>
                <a:cs typeface="Roboto"/>
              </a:rPr>
              <a:t>, </a:t>
            </a:r>
            <a:r>
              <a:rPr lang="en-US" sz="1333" dirty="0" err="1">
                <a:ea typeface="Roboto"/>
                <a:cs typeface="Roboto"/>
              </a:rPr>
              <a:t>osredotočeni</a:t>
            </a:r>
            <a:r>
              <a:rPr lang="en-US" sz="1333" dirty="0">
                <a:ea typeface="Roboto"/>
                <a:cs typeface="Roboto"/>
              </a:rPr>
              <a:t> </a:t>
            </a:r>
            <a:r>
              <a:rPr lang="en-US" sz="1333" dirty="0" err="1">
                <a:ea typeface="Roboto"/>
                <a:cs typeface="Roboto"/>
              </a:rPr>
              <a:t>na</a:t>
            </a:r>
            <a:r>
              <a:rPr lang="sl-SI" sz="1333" dirty="0">
                <a:ea typeface="Roboto"/>
                <a:cs typeface="Roboto"/>
              </a:rPr>
              <a:t> </a:t>
            </a:r>
            <a:r>
              <a:rPr lang="sl-SI" sz="1333" dirty="0" err="1">
                <a:ea typeface="Roboto"/>
                <a:cs typeface="Roboto"/>
              </a:rPr>
              <a:t>vzorc</a:t>
            </a:r>
            <a:r>
              <a:rPr lang="en-US" sz="1333" dirty="0">
                <a:ea typeface="Roboto"/>
                <a:cs typeface="Roboto"/>
              </a:rPr>
              <a:t>e</a:t>
            </a:r>
            <a:endParaRPr lang="sl-SI" sz="1333" dirty="0">
              <a:ea typeface="Roboto"/>
              <a:cs typeface="Roboto"/>
            </a:endParaRPr>
          </a:p>
        </p:txBody>
      </p:sp>
      <p:sp>
        <p:nvSpPr>
          <p:cNvPr id="18" name="TextBox 17">
            <a:extLst>
              <a:ext uri="{FF2B5EF4-FFF2-40B4-BE49-F238E27FC236}">
                <a16:creationId xmlns:a16="http://schemas.microsoft.com/office/drawing/2014/main" id="{5A76BF77-90C7-61C7-A72C-E4F7C6406349}"/>
              </a:ext>
            </a:extLst>
          </p:cNvPr>
          <p:cNvSpPr txBox="1"/>
          <p:nvPr/>
        </p:nvSpPr>
        <p:spPr>
          <a:xfrm>
            <a:off x="8104650" y="4701431"/>
            <a:ext cx="2813517" cy="656421"/>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p>
            <a:r>
              <a:rPr lang="en-US" sz="1333" dirty="0" err="1">
                <a:ea typeface="Roboto"/>
                <a:cs typeface="Roboto"/>
              </a:rPr>
              <a:t>Nestrukturirani</a:t>
            </a:r>
            <a:r>
              <a:rPr lang="en-US" sz="1333" dirty="0">
                <a:ea typeface="Roboto"/>
                <a:cs typeface="Roboto"/>
              </a:rPr>
              <a:t> </a:t>
            </a:r>
            <a:r>
              <a:rPr lang="en-US" sz="1333" dirty="0" err="1">
                <a:ea typeface="Roboto"/>
                <a:cs typeface="Roboto"/>
              </a:rPr>
              <a:t>podatki</a:t>
            </a:r>
            <a:r>
              <a:rPr lang="en-US" sz="1333" dirty="0">
                <a:ea typeface="Roboto"/>
                <a:cs typeface="Roboto"/>
              </a:rPr>
              <a:t>, </a:t>
            </a:r>
            <a:r>
              <a:rPr lang="en-US" sz="1333" dirty="0" err="1">
                <a:ea typeface="Roboto"/>
                <a:cs typeface="Roboto"/>
              </a:rPr>
              <a:t>osredotočeni</a:t>
            </a:r>
            <a:r>
              <a:rPr lang="en-US" sz="1333" dirty="0">
                <a:ea typeface="Roboto"/>
                <a:cs typeface="Roboto"/>
              </a:rPr>
              <a:t> </a:t>
            </a:r>
            <a:r>
              <a:rPr lang="en-US" sz="1333" dirty="0" err="1">
                <a:ea typeface="Roboto"/>
                <a:cs typeface="Roboto"/>
              </a:rPr>
              <a:t>na</a:t>
            </a:r>
            <a:r>
              <a:rPr lang="en-US" sz="1333" dirty="0">
                <a:ea typeface="Roboto"/>
                <a:cs typeface="Roboto"/>
              </a:rPr>
              <a:t> </a:t>
            </a:r>
            <a:r>
              <a:rPr lang="en-US" sz="1333" dirty="0" err="1">
                <a:ea typeface="Roboto"/>
                <a:cs typeface="Roboto"/>
              </a:rPr>
              <a:t>poskus</a:t>
            </a:r>
            <a:r>
              <a:rPr lang="en-US" sz="1333" dirty="0">
                <a:ea typeface="Roboto"/>
                <a:cs typeface="Roboto"/>
              </a:rPr>
              <a:t> </a:t>
            </a:r>
            <a:r>
              <a:rPr lang="en-US" sz="1333" dirty="0" err="1">
                <a:ea typeface="Roboto"/>
                <a:cs typeface="Roboto"/>
              </a:rPr>
              <a:t>ali</a:t>
            </a:r>
            <a:r>
              <a:rPr lang="en-US" sz="1333" dirty="0">
                <a:ea typeface="Roboto"/>
                <a:cs typeface="Roboto"/>
              </a:rPr>
              <a:t> </a:t>
            </a:r>
            <a:r>
              <a:rPr lang="en-US" sz="1333" dirty="0" err="1">
                <a:ea typeface="Roboto"/>
                <a:cs typeface="Roboto"/>
              </a:rPr>
              <a:t>raziskavo</a:t>
            </a:r>
            <a:endParaRPr lang="sl-SI" sz="1333" dirty="0">
              <a:ea typeface="Roboto"/>
              <a:cs typeface="Roboto"/>
            </a:endParaRPr>
          </a:p>
        </p:txBody>
      </p:sp>
      <p:sp>
        <p:nvSpPr>
          <p:cNvPr id="19" name="TextBox 18">
            <a:extLst>
              <a:ext uri="{FF2B5EF4-FFF2-40B4-BE49-F238E27FC236}">
                <a16:creationId xmlns:a16="http://schemas.microsoft.com/office/drawing/2014/main" id="{38EBCEDA-2B86-19F8-488A-2DBC6A7D5483}"/>
              </a:ext>
            </a:extLst>
          </p:cNvPr>
          <p:cNvSpPr txBox="1"/>
          <p:nvPr/>
        </p:nvSpPr>
        <p:spPr>
          <a:xfrm>
            <a:off x="8104649" y="3681741"/>
            <a:ext cx="2524699" cy="656421"/>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p>
            <a:r>
              <a:rPr lang="sl-SI" sz="1333" dirty="0">
                <a:ea typeface="Roboto"/>
                <a:cs typeface="Roboto"/>
              </a:rPr>
              <a:t>Poenostavljeno dokumentiranje poskusov in raziskav</a:t>
            </a:r>
          </a:p>
        </p:txBody>
      </p:sp>
      <p:sp>
        <p:nvSpPr>
          <p:cNvPr id="20" name="TextBox 19">
            <a:extLst>
              <a:ext uri="{FF2B5EF4-FFF2-40B4-BE49-F238E27FC236}">
                <a16:creationId xmlns:a16="http://schemas.microsoft.com/office/drawing/2014/main" id="{1891725A-D68D-91C8-7E6F-9752AAF70B20}"/>
              </a:ext>
            </a:extLst>
          </p:cNvPr>
          <p:cNvSpPr txBox="1"/>
          <p:nvPr/>
        </p:nvSpPr>
        <p:spPr>
          <a:xfrm>
            <a:off x="8136412" y="5828921"/>
            <a:ext cx="3657600" cy="451302"/>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defPPr>
              <a:defRPr lang="en-US"/>
            </a:defPPr>
            <a:lvl1pPr>
              <a:defRPr sz="1000">
                <a:ea typeface="Roboto"/>
                <a:cs typeface="Roboto"/>
              </a:defRPr>
            </a:lvl1pPr>
          </a:lstStyle>
          <a:p>
            <a:r>
              <a:rPr lang="sl-SI" sz="1333" dirty="0"/>
              <a:t>Poudarek na sodelovanju</a:t>
            </a:r>
          </a:p>
        </p:txBody>
      </p:sp>
      <p:sp>
        <p:nvSpPr>
          <p:cNvPr id="21" name="TextBox 20">
            <a:extLst>
              <a:ext uri="{FF2B5EF4-FFF2-40B4-BE49-F238E27FC236}">
                <a16:creationId xmlns:a16="http://schemas.microsoft.com/office/drawing/2014/main" id="{0AAE4367-1C8A-4D87-6E81-1280931221C7}"/>
              </a:ext>
            </a:extLst>
          </p:cNvPr>
          <p:cNvSpPr txBox="1"/>
          <p:nvPr/>
        </p:nvSpPr>
        <p:spPr>
          <a:xfrm>
            <a:off x="4862584" y="5662374"/>
            <a:ext cx="2524699" cy="656421"/>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p>
            <a:r>
              <a:rPr lang="sl-SI" sz="1333" dirty="0">
                <a:ea typeface="Roboto"/>
                <a:cs typeface="Roboto"/>
              </a:rPr>
              <a:t>Omejene možnosti za sodelovanje</a:t>
            </a:r>
          </a:p>
        </p:txBody>
      </p:sp>
      <p:pic>
        <p:nvPicPr>
          <p:cNvPr id="3" name="Graphic 2" descr="Lightbulb with solid fill">
            <a:extLst>
              <a:ext uri="{FF2B5EF4-FFF2-40B4-BE49-F238E27FC236}">
                <a16:creationId xmlns:a16="http://schemas.microsoft.com/office/drawing/2014/main" id="{C3034E1E-A6DD-B2D6-35E6-6CF48F3327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1029" y="2785479"/>
            <a:ext cx="480000" cy="480000"/>
          </a:xfrm>
          <a:prstGeom prst="rect">
            <a:avLst/>
          </a:prstGeom>
        </p:spPr>
      </p:pic>
      <p:sp>
        <p:nvSpPr>
          <p:cNvPr id="29" name="TextBox 28">
            <a:extLst>
              <a:ext uri="{FF2B5EF4-FFF2-40B4-BE49-F238E27FC236}">
                <a16:creationId xmlns:a16="http://schemas.microsoft.com/office/drawing/2014/main" id="{F749421D-0F76-2E5D-26B6-C5B91528F129}"/>
              </a:ext>
            </a:extLst>
          </p:cNvPr>
          <p:cNvSpPr txBox="1"/>
          <p:nvPr/>
        </p:nvSpPr>
        <p:spPr>
          <a:xfrm>
            <a:off x="1946109" y="2760999"/>
            <a:ext cx="2180676" cy="512857"/>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defPPr>
              <a:defRPr lang="en-US"/>
            </a:defPPr>
            <a:lvl1pPr>
              <a:defRPr sz="1000">
                <a:ea typeface="Roboto"/>
                <a:cs typeface="Roboto"/>
              </a:defRPr>
            </a:lvl1pPr>
          </a:lstStyle>
          <a:p>
            <a:r>
              <a:rPr lang="sl-SI" sz="1733" dirty="0">
                <a:solidFill>
                  <a:schemeClr val="bg2"/>
                </a:solidFill>
              </a:rPr>
              <a:t>NAMEN</a:t>
            </a:r>
          </a:p>
        </p:txBody>
      </p:sp>
      <p:sp>
        <p:nvSpPr>
          <p:cNvPr id="30" name="Rectangle 5">
            <a:extLst>
              <a:ext uri="{FF2B5EF4-FFF2-40B4-BE49-F238E27FC236}">
                <a16:creationId xmlns:a16="http://schemas.microsoft.com/office/drawing/2014/main" id="{13FB7B6B-6B1E-D33E-6C10-C02457994100}"/>
              </a:ext>
            </a:extLst>
          </p:cNvPr>
          <p:cNvSpPr/>
          <p:nvPr/>
        </p:nvSpPr>
        <p:spPr>
          <a:xfrm>
            <a:off x="1244040" y="3722723"/>
            <a:ext cx="2880000" cy="528000"/>
          </a:xfrm>
          <a:prstGeom prst="homePlat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867" dirty="0">
                <a:ea typeface="Roboto"/>
                <a:cs typeface="Roboto"/>
              </a:rPr>
              <a:t>   </a:t>
            </a:r>
          </a:p>
        </p:txBody>
      </p:sp>
      <p:sp>
        <p:nvSpPr>
          <p:cNvPr id="32" name="TextBox 31">
            <a:extLst>
              <a:ext uri="{FF2B5EF4-FFF2-40B4-BE49-F238E27FC236}">
                <a16:creationId xmlns:a16="http://schemas.microsoft.com/office/drawing/2014/main" id="{098DE913-6125-56BC-6A84-17D7635C5B82}"/>
              </a:ext>
            </a:extLst>
          </p:cNvPr>
          <p:cNvSpPr txBox="1"/>
          <p:nvPr/>
        </p:nvSpPr>
        <p:spPr>
          <a:xfrm>
            <a:off x="1946109" y="3728703"/>
            <a:ext cx="2180676" cy="512857"/>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defPPr>
              <a:defRPr lang="en-US"/>
            </a:defPPr>
            <a:lvl1pPr>
              <a:defRPr sz="1000">
                <a:ea typeface="Roboto"/>
                <a:cs typeface="Roboto"/>
              </a:defRPr>
            </a:lvl1pPr>
          </a:lstStyle>
          <a:p>
            <a:r>
              <a:rPr lang="sl-SI" sz="1733" dirty="0">
                <a:solidFill>
                  <a:schemeClr val="bg2"/>
                </a:solidFill>
              </a:rPr>
              <a:t>DELOVNI PROCES</a:t>
            </a:r>
          </a:p>
        </p:txBody>
      </p:sp>
      <p:sp>
        <p:nvSpPr>
          <p:cNvPr id="33" name="Rectangle 5">
            <a:extLst>
              <a:ext uri="{FF2B5EF4-FFF2-40B4-BE49-F238E27FC236}">
                <a16:creationId xmlns:a16="http://schemas.microsoft.com/office/drawing/2014/main" id="{F08ABD05-72FF-3707-D25E-CE14C220CD81}"/>
              </a:ext>
            </a:extLst>
          </p:cNvPr>
          <p:cNvSpPr/>
          <p:nvPr/>
        </p:nvSpPr>
        <p:spPr>
          <a:xfrm>
            <a:off x="1244040" y="5771200"/>
            <a:ext cx="2880000" cy="528000"/>
          </a:xfrm>
          <a:prstGeom prst="homePlat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867" dirty="0">
                <a:ea typeface="Roboto"/>
                <a:cs typeface="Roboto"/>
              </a:rPr>
              <a:t>   </a:t>
            </a:r>
          </a:p>
        </p:txBody>
      </p:sp>
      <p:sp>
        <p:nvSpPr>
          <p:cNvPr id="35" name="TextBox 34">
            <a:extLst>
              <a:ext uri="{FF2B5EF4-FFF2-40B4-BE49-F238E27FC236}">
                <a16:creationId xmlns:a16="http://schemas.microsoft.com/office/drawing/2014/main" id="{CD2924E7-5CF3-1E37-4EB4-BF16B456B65D}"/>
              </a:ext>
            </a:extLst>
          </p:cNvPr>
          <p:cNvSpPr txBox="1"/>
          <p:nvPr/>
        </p:nvSpPr>
        <p:spPr>
          <a:xfrm>
            <a:off x="1946109" y="4759907"/>
            <a:ext cx="2180676" cy="512857"/>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defPPr>
              <a:defRPr lang="en-US"/>
            </a:defPPr>
            <a:lvl1pPr>
              <a:defRPr sz="1000">
                <a:ea typeface="Roboto"/>
                <a:cs typeface="Roboto"/>
              </a:defRPr>
            </a:lvl1pPr>
          </a:lstStyle>
          <a:p>
            <a:r>
              <a:rPr lang="sl-SI" sz="1733" dirty="0">
                <a:solidFill>
                  <a:schemeClr val="bg2"/>
                </a:solidFill>
              </a:rPr>
              <a:t>TIP PODATKOV</a:t>
            </a:r>
          </a:p>
        </p:txBody>
      </p:sp>
      <p:sp>
        <p:nvSpPr>
          <p:cNvPr id="38" name="TextBox 37">
            <a:extLst>
              <a:ext uri="{FF2B5EF4-FFF2-40B4-BE49-F238E27FC236}">
                <a16:creationId xmlns:a16="http://schemas.microsoft.com/office/drawing/2014/main" id="{028671C4-9EB0-4077-B4DB-EDEF1F568DC0}"/>
              </a:ext>
            </a:extLst>
          </p:cNvPr>
          <p:cNvSpPr txBox="1"/>
          <p:nvPr/>
        </p:nvSpPr>
        <p:spPr>
          <a:xfrm>
            <a:off x="1917714" y="5779026"/>
            <a:ext cx="2180676" cy="512857"/>
          </a:xfrm>
          <a:prstGeom prst="rect">
            <a:avLst/>
          </a:prstGeom>
          <a:noFill/>
          <a:ln>
            <a:noFill/>
          </a:ln>
        </p:spPr>
        <p:txBody>
          <a:bodyPr rot="0" spcFirstLastPara="1" vertOverflow="overflow" horzOverflow="overflow" vert="horz" wrap="square" lIns="121900" tIns="121900" rIns="121900" bIns="121900" numCol="1" spcCol="0" rtlCol="0" fromWordArt="0" anchor="b" anchorCtr="0" forceAA="0" compatLnSpc="1">
            <a:prstTxWarp prst="textNoShape">
              <a:avLst/>
            </a:prstTxWarp>
            <a:spAutoFit/>
          </a:bodyPr>
          <a:lstStyle>
            <a:defPPr>
              <a:defRPr lang="en-US"/>
            </a:defPPr>
            <a:lvl1pPr>
              <a:defRPr sz="1000">
                <a:ea typeface="Roboto"/>
                <a:cs typeface="Roboto"/>
              </a:defRPr>
            </a:lvl1pPr>
          </a:lstStyle>
          <a:p>
            <a:r>
              <a:rPr lang="sl-SI" sz="1733" dirty="0">
                <a:solidFill>
                  <a:schemeClr val="bg2"/>
                </a:solidFill>
              </a:rPr>
              <a:t>SODELOVANJE</a:t>
            </a:r>
          </a:p>
        </p:txBody>
      </p:sp>
      <p:pic>
        <p:nvPicPr>
          <p:cNvPr id="40" name="Graphic 39" descr="Arrow circle with solid fill">
            <a:extLst>
              <a:ext uri="{FF2B5EF4-FFF2-40B4-BE49-F238E27FC236}">
                <a16:creationId xmlns:a16="http://schemas.microsoft.com/office/drawing/2014/main" id="{433866EF-7BDF-5E10-BEF3-9EE2FC2E6C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0041" y="3725108"/>
            <a:ext cx="528000" cy="528000"/>
          </a:xfrm>
          <a:prstGeom prst="rect">
            <a:avLst/>
          </a:prstGeom>
        </p:spPr>
      </p:pic>
      <p:pic>
        <p:nvPicPr>
          <p:cNvPr id="44" name="Graphic 43" descr="Research with solid fill">
            <a:extLst>
              <a:ext uri="{FF2B5EF4-FFF2-40B4-BE49-F238E27FC236}">
                <a16:creationId xmlns:a16="http://schemas.microsoft.com/office/drawing/2014/main" id="{4AAD2A03-754B-BC9E-F1F2-83ECC453D8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4057" y="4787995"/>
            <a:ext cx="480000" cy="480000"/>
          </a:xfrm>
          <a:prstGeom prst="rect">
            <a:avLst/>
          </a:prstGeom>
        </p:spPr>
      </p:pic>
      <p:pic>
        <p:nvPicPr>
          <p:cNvPr id="46" name="Graphic 45" descr="Group brainstorm with solid fill">
            <a:extLst>
              <a:ext uri="{FF2B5EF4-FFF2-40B4-BE49-F238E27FC236}">
                <a16:creationId xmlns:a16="http://schemas.microsoft.com/office/drawing/2014/main" id="{B43E74CE-8AF6-3C9A-835D-015F996975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4789" y="5788136"/>
            <a:ext cx="480000" cy="480000"/>
          </a:xfrm>
          <a:prstGeom prst="rect">
            <a:avLst/>
          </a:prstGeom>
        </p:spPr>
      </p:pic>
    </p:spTree>
    <p:extLst>
      <p:ext uri="{BB962C8B-B14F-4D97-AF65-F5344CB8AC3E}">
        <p14:creationId xmlns:p14="http://schemas.microsoft.com/office/powerpoint/2010/main" val="904452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44A225-24C5-35C1-3C59-4FB760AC284D}"/>
              </a:ext>
            </a:extLst>
          </p:cNvPr>
          <p:cNvSpPr>
            <a:spLocks noGrp="1"/>
          </p:cNvSpPr>
          <p:nvPr>
            <p:ph idx="1"/>
          </p:nvPr>
        </p:nvSpPr>
        <p:spPr>
          <a:xfrm>
            <a:off x="838200" y="2019868"/>
            <a:ext cx="5562600" cy="4157096"/>
          </a:xfrm>
        </p:spPr>
        <p:txBody>
          <a:bodyPr>
            <a:normAutofit/>
          </a:bodyPr>
          <a:lstStyle/>
          <a:p>
            <a:r>
              <a:rPr lang="en-US" sz="2667" dirty="0" err="1"/>
              <a:t>Raziskovalni</a:t>
            </a:r>
            <a:r>
              <a:rPr lang="en-US" sz="2667" dirty="0"/>
              <a:t> </a:t>
            </a:r>
            <a:r>
              <a:rPr lang="en-US" sz="2667" dirty="0" err="1"/>
              <a:t>laboratoriji</a:t>
            </a:r>
            <a:r>
              <a:rPr lang="en-US" sz="2667" dirty="0"/>
              <a:t> = </a:t>
            </a:r>
            <a:r>
              <a:rPr lang="en-US" sz="2667" dirty="0" err="1"/>
              <a:t>primarna</a:t>
            </a:r>
            <a:r>
              <a:rPr lang="en-US" sz="2667" dirty="0"/>
              <a:t> </a:t>
            </a:r>
            <a:r>
              <a:rPr lang="en-US" sz="2667" dirty="0" err="1"/>
              <a:t>uporaba</a:t>
            </a:r>
            <a:r>
              <a:rPr lang="en-US" sz="2667" dirty="0"/>
              <a:t> ELN, z </a:t>
            </a:r>
            <a:r>
              <a:rPr lang="en-US" sz="2667" dirty="0" err="1"/>
              <a:t>podporo</a:t>
            </a:r>
            <a:r>
              <a:rPr lang="en-US" sz="2667" dirty="0"/>
              <a:t> LIMS</a:t>
            </a:r>
          </a:p>
          <a:p>
            <a:r>
              <a:rPr lang="en-US" sz="2667" dirty="0"/>
              <a:t>QC </a:t>
            </a:r>
            <a:r>
              <a:rPr lang="en-US" sz="2667" dirty="0" err="1"/>
              <a:t>laboratoriji</a:t>
            </a:r>
            <a:r>
              <a:rPr lang="en-US" sz="2667" dirty="0"/>
              <a:t> = </a:t>
            </a:r>
            <a:r>
              <a:rPr lang="en-US" sz="2667" dirty="0" err="1"/>
              <a:t>primarna</a:t>
            </a:r>
            <a:r>
              <a:rPr lang="en-US" sz="2667" dirty="0"/>
              <a:t> </a:t>
            </a:r>
            <a:r>
              <a:rPr lang="en-US" sz="2667" dirty="0" err="1"/>
              <a:t>uporaba</a:t>
            </a:r>
            <a:r>
              <a:rPr lang="en-US" sz="2667" dirty="0"/>
              <a:t> LIMS, s </a:t>
            </a:r>
            <a:r>
              <a:rPr lang="en-US" sz="2667" dirty="0" err="1"/>
              <a:t>podporo</a:t>
            </a:r>
            <a:r>
              <a:rPr lang="en-US" sz="2667" dirty="0"/>
              <a:t> ELN</a:t>
            </a:r>
          </a:p>
          <a:p>
            <a:r>
              <a:rPr lang="en-US" sz="2667" dirty="0"/>
              <a:t>Trend </a:t>
            </a:r>
            <a:r>
              <a:rPr lang="en-US" sz="2667" dirty="0" err="1"/>
              <a:t>modularnih</a:t>
            </a:r>
            <a:r>
              <a:rPr lang="en-US" sz="2667" dirty="0"/>
              <a:t> platform</a:t>
            </a:r>
          </a:p>
          <a:p>
            <a:pPr lvl="1"/>
            <a:r>
              <a:rPr lang="en-US" sz="2133" dirty="0"/>
              <a:t>LIMS + ELN </a:t>
            </a:r>
            <a:r>
              <a:rPr lang="en-US" sz="2133" dirty="0" err="1"/>
              <a:t>funcionalnosti</a:t>
            </a:r>
            <a:r>
              <a:rPr lang="en-US" sz="2133" dirty="0"/>
              <a:t> + </a:t>
            </a:r>
            <a:r>
              <a:rPr lang="en-US" sz="2133" dirty="0" err="1"/>
              <a:t>ostale</a:t>
            </a:r>
            <a:r>
              <a:rPr lang="en-US" sz="2133" dirty="0"/>
              <a:t> </a:t>
            </a:r>
            <a:r>
              <a:rPr lang="en-US" sz="2133" dirty="0" err="1"/>
              <a:t>rešitve</a:t>
            </a:r>
            <a:r>
              <a:rPr lang="en-US" sz="2133" dirty="0"/>
              <a:t> (LES, SDMS)</a:t>
            </a:r>
          </a:p>
          <a:p>
            <a:pPr lvl="1"/>
            <a:endParaRPr lang="en-US" sz="2133" dirty="0"/>
          </a:p>
          <a:p>
            <a:pPr marL="491388" lvl="1" indent="0">
              <a:buNone/>
            </a:pPr>
            <a:endParaRPr lang="en-US" sz="2133" dirty="0"/>
          </a:p>
          <a:p>
            <a:pPr marL="491388" lvl="1" indent="0">
              <a:buNone/>
            </a:pPr>
            <a:endParaRPr lang="en-US" sz="2133" dirty="0"/>
          </a:p>
          <a:p>
            <a:pPr lvl="1"/>
            <a:endParaRPr lang="en-US" sz="2133" dirty="0"/>
          </a:p>
          <a:p>
            <a:pPr marL="491388" lvl="1" indent="0">
              <a:buNone/>
            </a:pPr>
            <a:endParaRPr lang="en-US" sz="2133" dirty="0"/>
          </a:p>
        </p:txBody>
      </p:sp>
      <p:sp>
        <p:nvSpPr>
          <p:cNvPr id="2" name="Title 1">
            <a:extLst>
              <a:ext uri="{FF2B5EF4-FFF2-40B4-BE49-F238E27FC236}">
                <a16:creationId xmlns:a16="http://schemas.microsoft.com/office/drawing/2014/main" id="{648B699C-FECB-9E15-EBBE-FAB1D06DD670}"/>
              </a:ext>
            </a:extLst>
          </p:cNvPr>
          <p:cNvSpPr>
            <a:spLocks noGrp="1"/>
          </p:cNvSpPr>
          <p:nvPr>
            <p:ph type="title"/>
          </p:nvPr>
        </p:nvSpPr>
        <p:spPr/>
        <p:txBody>
          <a:bodyPr>
            <a:normAutofit fontScale="90000"/>
          </a:bodyPr>
          <a:lstStyle/>
          <a:p>
            <a:r>
              <a:rPr lang="en-US" dirty="0" err="1"/>
              <a:t>Soobstoj</a:t>
            </a:r>
            <a:r>
              <a:rPr lang="en-US" dirty="0"/>
              <a:t> LIMS in ELN </a:t>
            </a:r>
            <a:r>
              <a:rPr lang="en-US" dirty="0" err="1"/>
              <a:t>rešitev</a:t>
            </a:r>
            <a:endParaRPr lang="en-SI" dirty="0"/>
          </a:p>
        </p:txBody>
      </p:sp>
      <p:pic>
        <p:nvPicPr>
          <p:cNvPr id="5" name="Picture 4" descr="A group of people in lab coats looking at a computer screen&#10;&#10;Description automatically generated">
            <a:extLst>
              <a:ext uri="{FF2B5EF4-FFF2-40B4-BE49-F238E27FC236}">
                <a16:creationId xmlns:a16="http://schemas.microsoft.com/office/drawing/2014/main" id="{64BF8C02-8D1A-28C9-F65F-ACBDAC6CB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2019868"/>
            <a:ext cx="5562600" cy="3707035"/>
          </a:xfrm>
          <a:prstGeom prst="rect">
            <a:avLst/>
          </a:prstGeom>
          <a:ln>
            <a:noFill/>
          </a:ln>
          <a:effectLst>
            <a:outerShdw blurRad="292100" dist="139700" dir="2700000" algn="tl" rotWithShape="0">
              <a:srgbClr val="333333">
                <a:alpha val="65000"/>
              </a:srgbClr>
            </a:outerShdw>
          </a:effectLst>
        </p:spPr>
      </p:pic>
      <p:pic>
        <p:nvPicPr>
          <p:cNvPr id="4" name="Google Shape;350;p36">
            <a:extLst>
              <a:ext uri="{FF2B5EF4-FFF2-40B4-BE49-F238E27FC236}">
                <a16:creationId xmlns:a16="http://schemas.microsoft.com/office/drawing/2014/main" id="{F4A0E6D2-035C-2FE5-13CA-58EF5AA9F6A8}"/>
              </a:ext>
            </a:extLst>
          </p:cNvPr>
          <p:cNvPicPr preferRelativeResize="0"/>
          <p:nvPr/>
        </p:nvPicPr>
        <p:blipFill>
          <a:blip r:embed="rId4">
            <a:alphaModFix/>
          </a:blip>
          <a:stretch>
            <a:fillRect/>
          </a:stretch>
        </p:blipFill>
        <p:spPr>
          <a:xfrm>
            <a:off x="10153877" y="6366352"/>
            <a:ext cx="1844325" cy="317436"/>
          </a:xfrm>
          <a:prstGeom prst="rect">
            <a:avLst/>
          </a:prstGeom>
          <a:noFill/>
          <a:ln>
            <a:noFill/>
          </a:ln>
        </p:spPr>
      </p:pic>
    </p:spTree>
    <p:extLst>
      <p:ext uri="{BB962C8B-B14F-4D97-AF65-F5344CB8AC3E}">
        <p14:creationId xmlns:p14="http://schemas.microsoft.com/office/powerpoint/2010/main" val="2678739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DC11-B0FA-2126-0CA8-7CA0D605D7EE}"/>
              </a:ext>
            </a:extLst>
          </p:cNvPr>
          <p:cNvSpPr>
            <a:spLocks noGrp="1"/>
          </p:cNvSpPr>
          <p:nvPr>
            <p:ph type="title"/>
          </p:nvPr>
        </p:nvSpPr>
        <p:spPr/>
        <p:txBody>
          <a:bodyPr/>
          <a:lstStyle/>
          <a:p>
            <a:r>
              <a:rPr lang="en-US" dirty="0" err="1"/>
              <a:t>Ponudniki</a:t>
            </a:r>
            <a:r>
              <a:rPr lang="en-US" dirty="0"/>
              <a:t> LIMS in ELN </a:t>
            </a:r>
            <a:r>
              <a:rPr lang="en-US" dirty="0" err="1"/>
              <a:t>rešitev</a:t>
            </a:r>
            <a:endParaRPr lang="en-SI" dirty="0"/>
          </a:p>
        </p:txBody>
      </p:sp>
      <p:sp>
        <p:nvSpPr>
          <p:cNvPr id="3" name="Content Placeholder 2">
            <a:extLst>
              <a:ext uri="{FF2B5EF4-FFF2-40B4-BE49-F238E27FC236}">
                <a16:creationId xmlns:a16="http://schemas.microsoft.com/office/drawing/2014/main" id="{D2A84574-79F7-6D10-3B0E-04B2B7397FC0}"/>
              </a:ext>
            </a:extLst>
          </p:cNvPr>
          <p:cNvSpPr>
            <a:spLocks noGrp="1"/>
          </p:cNvSpPr>
          <p:nvPr>
            <p:ph idx="1"/>
          </p:nvPr>
        </p:nvSpPr>
        <p:spPr/>
        <p:txBody>
          <a:bodyPr>
            <a:normAutofit/>
          </a:bodyPr>
          <a:lstStyle/>
          <a:p>
            <a:r>
              <a:rPr lang="en-US" sz="4400" b="1" dirty="0"/>
              <a:t>ELN</a:t>
            </a:r>
            <a:endParaRPr lang="en-SI" sz="4400" b="1" dirty="0"/>
          </a:p>
        </p:txBody>
      </p:sp>
      <p:sp>
        <p:nvSpPr>
          <p:cNvPr id="4" name="Content Placeholder 3">
            <a:extLst>
              <a:ext uri="{FF2B5EF4-FFF2-40B4-BE49-F238E27FC236}">
                <a16:creationId xmlns:a16="http://schemas.microsoft.com/office/drawing/2014/main" id="{DE12665B-5A73-2F43-2F8E-1530E57BCCC4}"/>
              </a:ext>
            </a:extLst>
          </p:cNvPr>
          <p:cNvSpPr>
            <a:spLocks noGrp="1"/>
          </p:cNvSpPr>
          <p:nvPr>
            <p:ph idx="2"/>
          </p:nvPr>
        </p:nvSpPr>
        <p:spPr/>
        <p:txBody>
          <a:bodyPr>
            <a:normAutofit/>
          </a:bodyPr>
          <a:lstStyle/>
          <a:p>
            <a:r>
              <a:rPr lang="en-US" sz="4400" b="1" dirty="0"/>
              <a:t>LIMS</a:t>
            </a:r>
            <a:endParaRPr lang="en-SI" sz="4400" b="1" dirty="0"/>
          </a:p>
        </p:txBody>
      </p:sp>
      <p:pic>
        <p:nvPicPr>
          <p:cNvPr id="5" name="Graphic 4">
            <a:extLst>
              <a:ext uri="{FF2B5EF4-FFF2-40B4-BE49-F238E27FC236}">
                <a16:creationId xmlns:a16="http://schemas.microsoft.com/office/drawing/2014/main" id="{E6F626DC-0E40-4707-C7F7-DBA3DC4FD2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8024" y="6055404"/>
            <a:ext cx="1853542" cy="596729"/>
          </a:xfrm>
          <a:prstGeom prst="rect">
            <a:avLst/>
          </a:prstGeom>
        </p:spPr>
      </p:pic>
      <p:pic>
        <p:nvPicPr>
          <p:cNvPr id="6" name="Graphic 5">
            <a:extLst>
              <a:ext uri="{FF2B5EF4-FFF2-40B4-BE49-F238E27FC236}">
                <a16:creationId xmlns:a16="http://schemas.microsoft.com/office/drawing/2014/main" id="{9257F1E3-0AC4-61ED-29F9-6460D9BEB8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025" y="5237486"/>
            <a:ext cx="1941090" cy="717465"/>
          </a:xfrm>
          <a:prstGeom prst="rect">
            <a:avLst/>
          </a:prstGeom>
        </p:spPr>
      </p:pic>
      <p:pic>
        <p:nvPicPr>
          <p:cNvPr id="7" name="Picture 6" descr="A black letter with a white background&#10;&#10;Description automatically generated">
            <a:extLst>
              <a:ext uri="{FF2B5EF4-FFF2-40B4-BE49-F238E27FC236}">
                <a16:creationId xmlns:a16="http://schemas.microsoft.com/office/drawing/2014/main" id="{55B47E27-FD2A-6CE7-6733-F5C45AF88AA8}"/>
              </a:ext>
            </a:extLst>
          </p:cNvPr>
          <p:cNvPicPr>
            <a:picLocks noChangeAspect="1"/>
          </p:cNvPicPr>
          <p:nvPr/>
        </p:nvPicPr>
        <p:blipFill>
          <a:blip r:embed="rId6"/>
          <a:stretch>
            <a:fillRect/>
          </a:stretch>
        </p:blipFill>
        <p:spPr>
          <a:xfrm>
            <a:off x="3623554" y="3916150"/>
            <a:ext cx="1880624" cy="370746"/>
          </a:xfrm>
          <a:prstGeom prst="rect">
            <a:avLst/>
          </a:prstGeom>
        </p:spPr>
      </p:pic>
      <p:pic>
        <p:nvPicPr>
          <p:cNvPr id="8" name="Picture 7" descr="A logo with blue circles and text&#10;&#10;Description automatically generated">
            <a:extLst>
              <a:ext uri="{FF2B5EF4-FFF2-40B4-BE49-F238E27FC236}">
                <a16:creationId xmlns:a16="http://schemas.microsoft.com/office/drawing/2014/main" id="{6DFCD40B-ABD6-DC6A-99B4-01455F2CDB4F}"/>
              </a:ext>
            </a:extLst>
          </p:cNvPr>
          <p:cNvPicPr>
            <a:picLocks noChangeAspect="1"/>
          </p:cNvPicPr>
          <p:nvPr/>
        </p:nvPicPr>
        <p:blipFill>
          <a:blip r:embed="rId7"/>
          <a:stretch>
            <a:fillRect/>
          </a:stretch>
        </p:blipFill>
        <p:spPr>
          <a:xfrm>
            <a:off x="948025" y="3564425"/>
            <a:ext cx="1511022" cy="1147766"/>
          </a:xfrm>
          <a:prstGeom prst="rect">
            <a:avLst/>
          </a:prstGeom>
        </p:spPr>
      </p:pic>
      <p:pic>
        <p:nvPicPr>
          <p:cNvPr id="9" name="Picture 8" descr="A blue text on a black background&#10;&#10;Description automatically generated">
            <a:extLst>
              <a:ext uri="{FF2B5EF4-FFF2-40B4-BE49-F238E27FC236}">
                <a16:creationId xmlns:a16="http://schemas.microsoft.com/office/drawing/2014/main" id="{1B5A12E4-AE43-FC2B-862F-E7118DB84193}"/>
              </a:ext>
            </a:extLst>
          </p:cNvPr>
          <p:cNvPicPr>
            <a:picLocks noChangeAspect="1"/>
          </p:cNvPicPr>
          <p:nvPr/>
        </p:nvPicPr>
        <p:blipFill>
          <a:blip r:embed="rId8"/>
          <a:stretch>
            <a:fillRect/>
          </a:stretch>
        </p:blipFill>
        <p:spPr>
          <a:xfrm>
            <a:off x="3687593" y="5786430"/>
            <a:ext cx="1945085" cy="439274"/>
          </a:xfrm>
          <a:prstGeom prst="rect">
            <a:avLst/>
          </a:prstGeom>
        </p:spPr>
      </p:pic>
      <p:pic>
        <p:nvPicPr>
          <p:cNvPr id="10" name="Picture 9" descr="A blue text on a white background&#10;&#10;Description automatically generated">
            <a:extLst>
              <a:ext uri="{FF2B5EF4-FFF2-40B4-BE49-F238E27FC236}">
                <a16:creationId xmlns:a16="http://schemas.microsoft.com/office/drawing/2014/main" id="{EA091764-AA55-1750-E3FC-A0A6E955E1E6}"/>
              </a:ext>
            </a:extLst>
          </p:cNvPr>
          <p:cNvPicPr>
            <a:picLocks noChangeAspect="1"/>
          </p:cNvPicPr>
          <p:nvPr/>
        </p:nvPicPr>
        <p:blipFill>
          <a:blip r:embed="rId9"/>
          <a:stretch>
            <a:fillRect/>
          </a:stretch>
        </p:blipFill>
        <p:spPr>
          <a:xfrm>
            <a:off x="948025" y="2534701"/>
            <a:ext cx="1740440" cy="939047"/>
          </a:xfrm>
          <a:prstGeom prst="rect">
            <a:avLst/>
          </a:prstGeom>
        </p:spPr>
      </p:pic>
      <p:pic>
        <p:nvPicPr>
          <p:cNvPr id="11" name="Picture 10" descr="A close-up of a logo&#10;&#10;Description automatically generated">
            <a:extLst>
              <a:ext uri="{FF2B5EF4-FFF2-40B4-BE49-F238E27FC236}">
                <a16:creationId xmlns:a16="http://schemas.microsoft.com/office/drawing/2014/main" id="{B26695F9-10FC-1DB2-F9EE-B391988ECEEE}"/>
              </a:ext>
            </a:extLst>
          </p:cNvPr>
          <p:cNvPicPr>
            <a:picLocks noChangeAspect="1"/>
          </p:cNvPicPr>
          <p:nvPr/>
        </p:nvPicPr>
        <p:blipFill>
          <a:blip r:embed="rId10"/>
          <a:stretch>
            <a:fillRect/>
          </a:stretch>
        </p:blipFill>
        <p:spPr>
          <a:xfrm>
            <a:off x="3687594" y="3061189"/>
            <a:ext cx="1612071" cy="503236"/>
          </a:xfrm>
          <a:prstGeom prst="rect">
            <a:avLst/>
          </a:prstGeom>
        </p:spPr>
      </p:pic>
      <p:pic>
        <p:nvPicPr>
          <p:cNvPr id="1026" name="Picture 2" descr="New Tech Founder Spotlight: Jacob Lee, Co-Founder and CEO of Genemod - New  Tech Northwest">
            <a:extLst>
              <a:ext uri="{FF2B5EF4-FFF2-40B4-BE49-F238E27FC236}">
                <a16:creationId xmlns:a16="http://schemas.microsoft.com/office/drawing/2014/main" id="{42C42BE8-20AC-9635-E440-B8E705C14C7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919" b="28725"/>
          <a:stretch/>
        </p:blipFill>
        <p:spPr bwMode="auto">
          <a:xfrm>
            <a:off x="712438" y="4487201"/>
            <a:ext cx="2454255" cy="5811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ispot.io - Creative Destruction Lab">
            <a:extLst>
              <a:ext uri="{FF2B5EF4-FFF2-40B4-BE49-F238E27FC236}">
                <a16:creationId xmlns:a16="http://schemas.microsoft.com/office/drawing/2014/main" id="{1ABDAC9F-5065-2971-EC04-ECFBBDEFBAA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2352" b="26099"/>
          <a:stretch/>
        </p:blipFill>
        <p:spPr bwMode="auto">
          <a:xfrm>
            <a:off x="3326633" y="4358918"/>
            <a:ext cx="2382227" cy="12279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logo with blue and purple text&#10;&#10;Description automatically generated">
            <a:extLst>
              <a:ext uri="{FF2B5EF4-FFF2-40B4-BE49-F238E27FC236}">
                <a16:creationId xmlns:a16="http://schemas.microsoft.com/office/drawing/2014/main" id="{B4037FA8-9C0C-123B-589E-FA489A92BFE0}"/>
              </a:ext>
            </a:extLst>
          </p:cNvPr>
          <p:cNvPicPr>
            <a:picLocks noChangeAspect="1"/>
          </p:cNvPicPr>
          <p:nvPr/>
        </p:nvPicPr>
        <p:blipFill rotWithShape="1">
          <a:blip r:embed="rId13"/>
          <a:srcRect t="28358" r="746" b="24855"/>
          <a:stretch/>
        </p:blipFill>
        <p:spPr>
          <a:xfrm>
            <a:off x="9889374" y="4815548"/>
            <a:ext cx="1894115" cy="894202"/>
          </a:xfrm>
          <a:prstGeom prst="rect">
            <a:avLst/>
          </a:prstGeom>
        </p:spPr>
      </p:pic>
      <p:pic>
        <p:nvPicPr>
          <p:cNvPr id="13" name="Picture 12" descr="A blue and white logo&#10;&#10;Description automatically generated">
            <a:extLst>
              <a:ext uri="{FF2B5EF4-FFF2-40B4-BE49-F238E27FC236}">
                <a16:creationId xmlns:a16="http://schemas.microsoft.com/office/drawing/2014/main" id="{E59B4F57-C57B-DD11-603C-9A87574B8A82}"/>
              </a:ext>
            </a:extLst>
          </p:cNvPr>
          <p:cNvPicPr>
            <a:picLocks noChangeAspect="1"/>
          </p:cNvPicPr>
          <p:nvPr/>
        </p:nvPicPr>
        <p:blipFill rotWithShape="1">
          <a:blip r:embed="rId14"/>
          <a:srcRect t="27612" r="746" b="32090"/>
          <a:stretch/>
        </p:blipFill>
        <p:spPr>
          <a:xfrm>
            <a:off x="6405935" y="4337946"/>
            <a:ext cx="1572810" cy="639544"/>
          </a:xfrm>
          <a:prstGeom prst="rect">
            <a:avLst/>
          </a:prstGeom>
        </p:spPr>
      </p:pic>
      <p:pic>
        <p:nvPicPr>
          <p:cNvPr id="14" name="Picture 13" descr="A blue and black logo&#10;&#10;Description automatically generated">
            <a:extLst>
              <a:ext uri="{FF2B5EF4-FFF2-40B4-BE49-F238E27FC236}">
                <a16:creationId xmlns:a16="http://schemas.microsoft.com/office/drawing/2014/main" id="{B3D2FFB7-6399-F7AC-894B-DD9B58FE8A72}"/>
              </a:ext>
            </a:extLst>
          </p:cNvPr>
          <p:cNvPicPr>
            <a:picLocks noChangeAspect="1"/>
          </p:cNvPicPr>
          <p:nvPr/>
        </p:nvPicPr>
        <p:blipFill>
          <a:blip r:embed="rId15"/>
          <a:stretch>
            <a:fillRect/>
          </a:stretch>
        </p:blipFill>
        <p:spPr>
          <a:xfrm>
            <a:off x="6469617" y="2831727"/>
            <a:ext cx="1485264" cy="1456965"/>
          </a:xfrm>
          <a:prstGeom prst="rect">
            <a:avLst/>
          </a:prstGeom>
        </p:spPr>
      </p:pic>
      <p:pic>
        <p:nvPicPr>
          <p:cNvPr id="15" name="Picture 14" descr="A blue and white logo&#10;&#10;Description automatically generated">
            <a:extLst>
              <a:ext uri="{FF2B5EF4-FFF2-40B4-BE49-F238E27FC236}">
                <a16:creationId xmlns:a16="http://schemas.microsoft.com/office/drawing/2014/main" id="{7F960C4B-5E82-4BAF-62EC-927B2544B132}"/>
              </a:ext>
            </a:extLst>
          </p:cNvPr>
          <p:cNvPicPr>
            <a:picLocks noChangeAspect="1"/>
          </p:cNvPicPr>
          <p:nvPr/>
        </p:nvPicPr>
        <p:blipFill rotWithShape="1">
          <a:blip r:embed="rId16"/>
          <a:srcRect l="12030" t="12687" r="7519" b="12687"/>
          <a:stretch/>
        </p:blipFill>
        <p:spPr>
          <a:xfrm>
            <a:off x="8187285" y="2877823"/>
            <a:ext cx="1403636" cy="1305931"/>
          </a:xfrm>
          <a:prstGeom prst="rect">
            <a:avLst/>
          </a:prstGeom>
        </p:spPr>
      </p:pic>
      <p:pic>
        <p:nvPicPr>
          <p:cNvPr id="16" name="Picture 15" descr="A logo for a company&#10;&#10;Description automatically generated">
            <a:extLst>
              <a:ext uri="{FF2B5EF4-FFF2-40B4-BE49-F238E27FC236}">
                <a16:creationId xmlns:a16="http://schemas.microsoft.com/office/drawing/2014/main" id="{A0ED8F1F-EFEF-FA8F-5F8E-AC5BD746F8BE}"/>
              </a:ext>
            </a:extLst>
          </p:cNvPr>
          <p:cNvPicPr>
            <a:picLocks noChangeAspect="1"/>
          </p:cNvPicPr>
          <p:nvPr/>
        </p:nvPicPr>
        <p:blipFill rotWithShape="1">
          <a:blip r:embed="rId17"/>
          <a:srcRect t="22388" r="746" b="23881"/>
          <a:stretch/>
        </p:blipFill>
        <p:spPr>
          <a:xfrm>
            <a:off x="7913585" y="4226081"/>
            <a:ext cx="1904486" cy="1032549"/>
          </a:xfrm>
          <a:prstGeom prst="rect">
            <a:avLst/>
          </a:prstGeom>
        </p:spPr>
      </p:pic>
      <p:pic>
        <p:nvPicPr>
          <p:cNvPr id="17" name="Picture 16" descr="A blue and white logo&#10;&#10;Description automatically generated">
            <a:extLst>
              <a:ext uri="{FF2B5EF4-FFF2-40B4-BE49-F238E27FC236}">
                <a16:creationId xmlns:a16="http://schemas.microsoft.com/office/drawing/2014/main" id="{D225D8D5-C3C6-67A6-21E0-3497D224F6A7}"/>
              </a:ext>
            </a:extLst>
          </p:cNvPr>
          <p:cNvPicPr>
            <a:picLocks noChangeAspect="1"/>
          </p:cNvPicPr>
          <p:nvPr/>
        </p:nvPicPr>
        <p:blipFill rotWithShape="1">
          <a:blip r:embed="rId18"/>
          <a:srcRect t="27612" r="746" b="32836"/>
          <a:stretch/>
        </p:blipFill>
        <p:spPr>
          <a:xfrm>
            <a:off x="9937908" y="5748492"/>
            <a:ext cx="1966447" cy="784796"/>
          </a:xfrm>
          <a:prstGeom prst="rect">
            <a:avLst/>
          </a:prstGeom>
        </p:spPr>
      </p:pic>
      <p:pic>
        <p:nvPicPr>
          <p:cNvPr id="18" name="Picture 17" descr="A logo of a company&#10;&#10;Description automatically generated">
            <a:extLst>
              <a:ext uri="{FF2B5EF4-FFF2-40B4-BE49-F238E27FC236}">
                <a16:creationId xmlns:a16="http://schemas.microsoft.com/office/drawing/2014/main" id="{B130BFD9-EADF-7C3A-5ED7-334CF4346A80}"/>
              </a:ext>
            </a:extLst>
          </p:cNvPr>
          <p:cNvPicPr>
            <a:picLocks noChangeAspect="1"/>
          </p:cNvPicPr>
          <p:nvPr/>
        </p:nvPicPr>
        <p:blipFill>
          <a:blip r:embed="rId19"/>
          <a:stretch>
            <a:fillRect/>
          </a:stretch>
        </p:blipFill>
        <p:spPr>
          <a:xfrm>
            <a:off x="9957141" y="4226823"/>
            <a:ext cx="1727560" cy="485368"/>
          </a:xfrm>
          <a:prstGeom prst="rect">
            <a:avLst/>
          </a:prstGeom>
        </p:spPr>
      </p:pic>
      <p:cxnSp>
        <p:nvCxnSpPr>
          <p:cNvPr id="20" name="Straight Connector 19">
            <a:extLst>
              <a:ext uri="{FF2B5EF4-FFF2-40B4-BE49-F238E27FC236}">
                <a16:creationId xmlns:a16="http://schemas.microsoft.com/office/drawing/2014/main" id="{FC96BB9D-DA09-FB36-BAA0-FCC0F80A6421}"/>
              </a:ext>
            </a:extLst>
          </p:cNvPr>
          <p:cNvCxnSpPr>
            <a:cxnSpLocks/>
          </p:cNvCxnSpPr>
          <p:nvPr/>
        </p:nvCxnSpPr>
        <p:spPr>
          <a:xfrm>
            <a:off x="5868800" y="2033081"/>
            <a:ext cx="0" cy="4307765"/>
          </a:xfrm>
          <a:prstGeom prst="line">
            <a:avLst/>
          </a:prstGeom>
        </p:spPr>
        <p:style>
          <a:lnRef idx="1">
            <a:schemeClr val="dk1"/>
          </a:lnRef>
          <a:fillRef idx="0">
            <a:schemeClr val="dk1"/>
          </a:fillRef>
          <a:effectRef idx="0">
            <a:schemeClr val="dk1"/>
          </a:effectRef>
          <a:fontRef idx="minor">
            <a:schemeClr val="tx1"/>
          </a:fontRef>
        </p:style>
      </p:cxnSp>
      <p:pic>
        <p:nvPicPr>
          <p:cNvPr id="1030" name="Picture 6" descr="Waters NuGenesis LMS | Business Engineering Corporation B-EN-G">
            <a:extLst>
              <a:ext uri="{FF2B5EF4-FFF2-40B4-BE49-F238E27FC236}">
                <a16:creationId xmlns:a16="http://schemas.microsoft.com/office/drawing/2014/main" id="{29895ACB-D45D-B135-35F7-F0E4C0A9CFB8}"/>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5106" b="14201"/>
          <a:stretch/>
        </p:blipFill>
        <p:spPr bwMode="auto">
          <a:xfrm>
            <a:off x="9667878" y="3133401"/>
            <a:ext cx="1776943" cy="7129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L7 Informatics - PMWC Precision ...">
            <a:extLst>
              <a:ext uri="{FF2B5EF4-FFF2-40B4-BE49-F238E27FC236}">
                <a16:creationId xmlns:a16="http://schemas.microsoft.com/office/drawing/2014/main" id="{13ACAD2D-D37D-6820-CE39-B89AA1A6196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3356" b="20749"/>
          <a:stretch/>
        </p:blipFill>
        <p:spPr bwMode="auto">
          <a:xfrm>
            <a:off x="8173836" y="5293422"/>
            <a:ext cx="1764072" cy="4930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amp;D Solution for Digital Transformation">
            <a:extLst>
              <a:ext uri="{FF2B5EF4-FFF2-40B4-BE49-F238E27FC236}">
                <a16:creationId xmlns:a16="http://schemas.microsoft.com/office/drawing/2014/main" id="{C8862A87-D0AE-5DE0-9459-14E3AA214AE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88210" y="5138072"/>
            <a:ext cx="1674566" cy="837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208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D24B-9223-B6E0-C3C7-71791979BC50}"/>
              </a:ext>
            </a:extLst>
          </p:cNvPr>
          <p:cNvSpPr>
            <a:spLocks noGrp="1"/>
          </p:cNvSpPr>
          <p:nvPr>
            <p:ph type="ctrTitle"/>
          </p:nvPr>
        </p:nvSpPr>
        <p:spPr/>
        <p:txBody>
          <a:bodyPr/>
          <a:lstStyle/>
          <a:p>
            <a:r>
              <a:rPr lang="en-US" sz="5300" dirty="0" err="1">
                <a:cs typeface="Calibri"/>
              </a:rPr>
              <a:t>Elektronski</a:t>
            </a:r>
            <a:r>
              <a:rPr lang="en-US" sz="5300" dirty="0">
                <a:cs typeface="Calibri"/>
              </a:rPr>
              <a:t> </a:t>
            </a:r>
            <a:r>
              <a:rPr lang="en-US" sz="5300" dirty="0" err="1">
                <a:cs typeface="Calibri"/>
              </a:rPr>
              <a:t>Laboratorijski</a:t>
            </a:r>
            <a:r>
              <a:rPr lang="en-US" sz="5300" dirty="0">
                <a:cs typeface="Calibri"/>
              </a:rPr>
              <a:t> </a:t>
            </a:r>
            <a:r>
              <a:rPr lang="en-US" sz="5300" dirty="0" err="1">
                <a:cs typeface="Calibri"/>
              </a:rPr>
              <a:t>Dnevnik</a:t>
            </a:r>
            <a:r>
              <a:rPr lang="en-US" sz="5300" dirty="0">
                <a:cs typeface="Calibri"/>
              </a:rPr>
              <a:t> (ELN)</a:t>
            </a:r>
            <a:endParaRPr lang="en-US" dirty="0"/>
          </a:p>
        </p:txBody>
      </p:sp>
      <p:sp>
        <p:nvSpPr>
          <p:cNvPr id="3" name="Subtitle 2">
            <a:extLst>
              <a:ext uri="{FF2B5EF4-FFF2-40B4-BE49-F238E27FC236}">
                <a16:creationId xmlns:a16="http://schemas.microsoft.com/office/drawing/2014/main" id="{14E0DE02-8017-3018-681D-1D0A1BBB2CC2}"/>
              </a:ext>
            </a:extLst>
          </p:cNvPr>
          <p:cNvSpPr>
            <a:spLocks noGrp="1"/>
          </p:cNvSpPr>
          <p:nvPr>
            <p:ph type="subTitle" idx="1"/>
          </p:nvPr>
        </p:nvSpPr>
        <p:spPr/>
        <p:txBody>
          <a:bodyPr/>
          <a:lstStyle/>
          <a:p>
            <a:endParaRPr lang="en-US" dirty="0">
              <a:cs typeface="Calibri"/>
            </a:endParaRPr>
          </a:p>
        </p:txBody>
      </p:sp>
    </p:spTree>
    <p:extLst>
      <p:ext uri="{BB962C8B-B14F-4D97-AF65-F5344CB8AC3E}">
        <p14:creationId xmlns:p14="http://schemas.microsoft.com/office/powerpoint/2010/main" val="3522978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C5E6D-7BF7-7AAE-29B9-303E5B1B8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BA2B2-E42D-11F8-4CFA-74E6CDC716CD}"/>
              </a:ext>
            </a:extLst>
          </p:cNvPr>
          <p:cNvSpPr>
            <a:spLocks noGrp="1"/>
          </p:cNvSpPr>
          <p:nvPr>
            <p:ph type="title"/>
          </p:nvPr>
        </p:nvSpPr>
        <p:spPr/>
        <p:txBody>
          <a:bodyPr>
            <a:normAutofit fontScale="90000"/>
          </a:bodyPr>
          <a:lstStyle/>
          <a:p>
            <a:r>
              <a:rPr lang="en-US" dirty="0"/>
              <a:t>ELN </a:t>
            </a:r>
            <a:r>
              <a:rPr lang="en-US" dirty="0" err="1"/>
              <a:t>eksperiment</a:t>
            </a:r>
            <a:endParaRPr lang="en-SI" dirty="0"/>
          </a:p>
        </p:txBody>
      </p:sp>
      <p:pic>
        <p:nvPicPr>
          <p:cNvPr id="6" name="Picture 5" descr="A screenshot of a computer&#10;&#10;Description automatically generated">
            <a:extLst>
              <a:ext uri="{FF2B5EF4-FFF2-40B4-BE49-F238E27FC236}">
                <a16:creationId xmlns:a16="http://schemas.microsoft.com/office/drawing/2014/main" id="{4A21FCDA-A876-7AF9-E288-724A9A487922}"/>
              </a:ext>
            </a:extLst>
          </p:cNvPr>
          <p:cNvPicPr>
            <a:picLocks noChangeAspect="1"/>
          </p:cNvPicPr>
          <p:nvPr/>
        </p:nvPicPr>
        <p:blipFill>
          <a:blip r:embed="rId2"/>
          <a:stretch>
            <a:fillRect/>
          </a:stretch>
        </p:blipFill>
        <p:spPr>
          <a:xfrm>
            <a:off x="152400" y="1068979"/>
            <a:ext cx="12039600" cy="5764724"/>
          </a:xfrm>
          <a:prstGeom prst="rect">
            <a:avLst/>
          </a:prstGeom>
        </p:spPr>
      </p:pic>
    </p:spTree>
    <p:extLst>
      <p:ext uri="{BB962C8B-B14F-4D97-AF65-F5344CB8AC3E}">
        <p14:creationId xmlns:p14="http://schemas.microsoft.com/office/powerpoint/2010/main" val="595006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52300-3DE4-AA48-2625-A79777972AEE}"/>
              </a:ext>
            </a:extLst>
          </p:cNvPr>
          <p:cNvSpPr>
            <a:spLocks noGrp="1"/>
          </p:cNvSpPr>
          <p:nvPr>
            <p:ph type="title"/>
          </p:nvPr>
        </p:nvSpPr>
        <p:spPr/>
        <p:txBody>
          <a:bodyPr>
            <a:normAutofit fontScale="90000"/>
          </a:bodyPr>
          <a:lstStyle/>
          <a:p>
            <a:r>
              <a:rPr lang="en-US" dirty="0"/>
              <a:t>ELN </a:t>
            </a:r>
            <a:r>
              <a:rPr lang="en-US" dirty="0" err="1"/>
              <a:t>upravljanje</a:t>
            </a:r>
            <a:r>
              <a:rPr lang="en-US" dirty="0"/>
              <a:t> </a:t>
            </a:r>
            <a:r>
              <a:rPr lang="en-US" dirty="0" err="1"/>
              <a:t>zalog</a:t>
            </a:r>
            <a:endParaRPr lang="en-SI" dirty="0"/>
          </a:p>
        </p:txBody>
      </p:sp>
      <p:sp>
        <p:nvSpPr>
          <p:cNvPr id="3" name="Content Placeholder 2">
            <a:extLst>
              <a:ext uri="{FF2B5EF4-FFF2-40B4-BE49-F238E27FC236}">
                <a16:creationId xmlns:a16="http://schemas.microsoft.com/office/drawing/2014/main" id="{4EA5AEC5-A31B-013A-2FD3-101D9B8838BC}"/>
              </a:ext>
            </a:extLst>
          </p:cNvPr>
          <p:cNvSpPr>
            <a:spLocks noGrp="1"/>
          </p:cNvSpPr>
          <p:nvPr>
            <p:ph idx="1"/>
          </p:nvPr>
        </p:nvSpPr>
        <p:spPr/>
        <p:txBody>
          <a:bodyPr/>
          <a:lstStyle/>
          <a:p>
            <a:r>
              <a:rPr lang="en-US" dirty="0"/>
              <a:t>screenshot</a:t>
            </a:r>
            <a:endParaRPr lang="en-SI" dirty="0"/>
          </a:p>
        </p:txBody>
      </p:sp>
      <p:pic>
        <p:nvPicPr>
          <p:cNvPr id="4" name="Picture 3" descr="A screenshot of a computer&#10;&#10;Description automatically generated">
            <a:extLst>
              <a:ext uri="{FF2B5EF4-FFF2-40B4-BE49-F238E27FC236}">
                <a16:creationId xmlns:a16="http://schemas.microsoft.com/office/drawing/2014/main" id="{4FA0518B-0F97-D8A4-1D74-7D1B279D94A2}"/>
              </a:ext>
            </a:extLst>
          </p:cNvPr>
          <p:cNvPicPr>
            <a:picLocks noChangeAspect="1"/>
          </p:cNvPicPr>
          <p:nvPr/>
        </p:nvPicPr>
        <p:blipFill>
          <a:blip r:embed="rId2"/>
          <a:stretch>
            <a:fillRect/>
          </a:stretch>
        </p:blipFill>
        <p:spPr>
          <a:xfrm>
            <a:off x="212203" y="1073659"/>
            <a:ext cx="11767595" cy="5781338"/>
          </a:xfrm>
          <a:prstGeom prst="rect">
            <a:avLst/>
          </a:prstGeom>
        </p:spPr>
      </p:pic>
    </p:spTree>
    <p:extLst>
      <p:ext uri="{BB962C8B-B14F-4D97-AF65-F5344CB8AC3E}">
        <p14:creationId xmlns:p14="http://schemas.microsoft.com/office/powerpoint/2010/main" val="108997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1AB96-0638-C12A-7B5B-B4CA9D9BF793}"/>
              </a:ext>
            </a:extLst>
          </p:cNvPr>
          <p:cNvSpPr>
            <a:spLocks noGrp="1"/>
          </p:cNvSpPr>
          <p:nvPr>
            <p:ph type="title"/>
          </p:nvPr>
        </p:nvSpPr>
        <p:spPr/>
        <p:txBody>
          <a:bodyPr/>
          <a:lstStyle/>
          <a:p>
            <a:r>
              <a:rPr lang="en-US" dirty="0" err="1"/>
              <a:t>Protokoli</a:t>
            </a:r>
            <a:endParaRPr lang="en-SI" dirty="0"/>
          </a:p>
        </p:txBody>
      </p:sp>
      <p:sp>
        <p:nvSpPr>
          <p:cNvPr id="3" name="Content Placeholder 2">
            <a:extLst>
              <a:ext uri="{FF2B5EF4-FFF2-40B4-BE49-F238E27FC236}">
                <a16:creationId xmlns:a16="http://schemas.microsoft.com/office/drawing/2014/main" id="{54EBCC81-E0C1-08A3-5D83-09189D52E8A6}"/>
              </a:ext>
            </a:extLst>
          </p:cNvPr>
          <p:cNvSpPr txBox="1">
            <a:spLocks/>
          </p:cNvSpPr>
          <p:nvPr/>
        </p:nvSpPr>
        <p:spPr>
          <a:xfrm>
            <a:off x="838202" y="1825626"/>
            <a:ext cx="11160000" cy="4773293"/>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dirty="0">
                <a:solidFill>
                  <a:srgbClr val="000000"/>
                </a:solidFill>
                <a:uFillTx/>
                <a:latin typeface="Calibri"/>
                <a:ea typeface="+mn-ea"/>
                <a:cs typeface="+mn-c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dirty="0">
                <a:solidFill>
                  <a:srgbClr val="000000"/>
                </a:solidFill>
                <a:uFillTx/>
                <a:latin typeface="Calibri"/>
                <a:ea typeface="+mn-ea"/>
                <a:cs typeface="+mn-c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screenshot</a:t>
            </a:r>
            <a:endParaRPr lang="en-SI"/>
          </a:p>
        </p:txBody>
      </p:sp>
      <p:pic>
        <p:nvPicPr>
          <p:cNvPr id="4" name="Picture 3" descr="A screenshot of a computer&#10;&#10;Description automatically generated">
            <a:extLst>
              <a:ext uri="{FF2B5EF4-FFF2-40B4-BE49-F238E27FC236}">
                <a16:creationId xmlns:a16="http://schemas.microsoft.com/office/drawing/2014/main" id="{759E2CF6-A789-B75D-E5FA-BE4ED9DD4ED3}"/>
              </a:ext>
            </a:extLst>
          </p:cNvPr>
          <p:cNvPicPr>
            <a:picLocks noChangeAspect="1"/>
          </p:cNvPicPr>
          <p:nvPr/>
        </p:nvPicPr>
        <p:blipFill>
          <a:blip r:embed="rId2"/>
          <a:stretch>
            <a:fillRect/>
          </a:stretch>
        </p:blipFill>
        <p:spPr>
          <a:xfrm>
            <a:off x="0" y="294295"/>
            <a:ext cx="12192000" cy="6269409"/>
          </a:xfrm>
          <a:prstGeom prst="rect">
            <a:avLst/>
          </a:prstGeom>
        </p:spPr>
      </p:pic>
    </p:spTree>
    <p:extLst>
      <p:ext uri="{BB962C8B-B14F-4D97-AF65-F5344CB8AC3E}">
        <p14:creationId xmlns:p14="http://schemas.microsoft.com/office/powerpoint/2010/main" val="881046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1161-6681-C06D-50E8-0803082B2F3A}"/>
              </a:ext>
            </a:extLst>
          </p:cNvPr>
          <p:cNvSpPr>
            <a:spLocks noGrp="1"/>
          </p:cNvSpPr>
          <p:nvPr>
            <p:ph type="title"/>
          </p:nvPr>
        </p:nvSpPr>
        <p:spPr/>
        <p:txBody>
          <a:bodyPr>
            <a:normAutofit fontScale="90000"/>
          </a:bodyPr>
          <a:lstStyle/>
          <a:p>
            <a:r>
              <a:rPr lang="sl-SI"/>
              <a:t>Agenda</a:t>
            </a:r>
            <a:endParaRPr lang="LID4096"/>
          </a:p>
        </p:txBody>
      </p:sp>
      <p:cxnSp>
        <p:nvCxnSpPr>
          <p:cNvPr id="5" name="Straight Connector 4">
            <a:extLst>
              <a:ext uri="{FF2B5EF4-FFF2-40B4-BE49-F238E27FC236}">
                <a16:creationId xmlns:a16="http://schemas.microsoft.com/office/drawing/2014/main" id="{4ECA92F5-5F58-1EA9-2979-1B8194B14655}"/>
              </a:ext>
            </a:extLst>
          </p:cNvPr>
          <p:cNvCxnSpPr>
            <a:cxnSpLocks/>
          </p:cNvCxnSpPr>
          <p:nvPr/>
        </p:nvCxnSpPr>
        <p:spPr>
          <a:xfrm>
            <a:off x="2425831" y="2118036"/>
            <a:ext cx="0" cy="4272603"/>
          </a:xfrm>
          <a:prstGeom prst="line">
            <a:avLst/>
          </a:prstGeom>
          <a:ln w="38100">
            <a:solidFill>
              <a:srgbClr val="E2E7EB"/>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D293C18E-7BD9-BDF3-1F89-F0DC8C8FBEDF}"/>
              </a:ext>
            </a:extLst>
          </p:cNvPr>
          <p:cNvSpPr txBox="1">
            <a:spLocks/>
          </p:cNvSpPr>
          <p:nvPr/>
        </p:nvSpPr>
        <p:spPr>
          <a:xfrm>
            <a:off x="932207" y="2233543"/>
            <a:ext cx="1493624" cy="4157096"/>
          </a:xfrm>
          <a:prstGeom prst="rect">
            <a:avLst/>
          </a:prstGeom>
        </p:spPr>
        <p:txBody>
          <a:bodyPr vert="horz" lIns="121920" tIns="60960" rIns="121920" bIns="60960" rtlCol="0">
            <a:normAutofit fontScale="92500" lnSpcReduction="10000"/>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9399" indent="0" algn="r">
              <a:buNone/>
            </a:pPr>
            <a:r>
              <a:rPr lang="en-US" sz="2800" dirty="0"/>
              <a:t>1</a:t>
            </a:r>
          </a:p>
          <a:p>
            <a:pPr marL="668983" indent="-609585" algn="r">
              <a:buFont typeface="+mj-lt"/>
              <a:buAutoNum type="arabicPeriod"/>
            </a:pPr>
            <a:endParaRPr lang="sl-SI" sz="2800" dirty="0"/>
          </a:p>
          <a:p>
            <a:pPr marL="59399" indent="0" algn="r">
              <a:buNone/>
            </a:pPr>
            <a:r>
              <a:rPr lang="en-US" sz="2800" dirty="0"/>
              <a:t>2</a:t>
            </a:r>
            <a:endParaRPr lang="sl-SI" sz="2800" dirty="0"/>
          </a:p>
          <a:p>
            <a:pPr marL="668983" indent="-609585" algn="r">
              <a:buFont typeface="+mj-lt"/>
              <a:buAutoNum type="arabicPeriod"/>
            </a:pPr>
            <a:endParaRPr lang="en-US" sz="2800" dirty="0"/>
          </a:p>
          <a:p>
            <a:pPr marL="59399" indent="0" algn="r">
              <a:buNone/>
            </a:pPr>
            <a:r>
              <a:rPr lang="en-US" sz="2800" dirty="0"/>
              <a:t>3</a:t>
            </a:r>
          </a:p>
          <a:p>
            <a:pPr marL="59399" indent="0" algn="r">
              <a:buNone/>
            </a:pPr>
            <a:endParaRPr lang="sl-SI" sz="2800" dirty="0"/>
          </a:p>
          <a:p>
            <a:pPr marL="59399" indent="0" algn="r">
              <a:buNone/>
            </a:pPr>
            <a:r>
              <a:rPr lang="en-US" sz="2800" dirty="0"/>
              <a:t>4</a:t>
            </a:r>
          </a:p>
          <a:p>
            <a:pPr marL="59399" indent="0" algn="r">
              <a:buNone/>
            </a:pPr>
            <a:endParaRPr lang="en-US" sz="2800" dirty="0"/>
          </a:p>
          <a:p>
            <a:pPr marL="59399" indent="0" algn="r">
              <a:buNone/>
            </a:pPr>
            <a:r>
              <a:rPr lang="en-US" sz="2800" dirty="0"/>
              <a:t>5</a:t>
            </a:r>
            <a:endParaRPr lang="LID4096" sz="2800" dirty="0"/>
          </a:p>
        </p:txBody>
      </p:sp>
      <p:sp>
        <p:nvSpPr>
          <p:cNvPr id="9" name="Content Placeholder 2">
            <a:extLst>
              <a:ext uri="{FF2B5EF4-FFF2-40B4-BE49-F238E27FC236}">
                <a16:creationId xmlns:a16="http://schemas.microsoft.com/office/drawing/2014/main" id="{4479AB5C-D29C-D0A8-F127-72852A3F2330}"/>
              </a:ext>
            </a:extLst>
          </p:cNvPr>
          <p:cNvSpPr txBox="1">
            <a:spLocks/>
          </p:cNvSpPr>
          <p:nvPr/>
        </p:nvSpPr>
        <p:spPr>
          <a:xfrm>
            <a:off x="2936747" y="2233543"/>
            <a:ext cx="7684572" cy="4157096"/>
          </a:xfrm>
          <a:prstGeom prst="rect">
            <a:avLst/>
          </a:prstGeom>
        </p:spPr>
        <p:txBody>
          <a:bodyPr vert="horz" lIns="121920" tIns="60960" rIns="121920" bIns="60960" rtlCol="0" anchor="t">
            <a:normAutofit fontScale="92500" lnSpcReduction="10000"/>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9265" indent="0">
              <a:buNone/>
            </a:pPr>
            <a:r>
              <a:rPr lang="en-US" sz="2800" dirty="0">
                <a:ea typeface="Roboto"/>
                <a:cs typeface="Roboto"/>
              </a:rPr>
              <a:t>Kaj je </a:t>
            </a:r>
            <a:r>
              <a:rPr lang="en-US" sz="2800" dirty="0" err="1">
                <a:ea typeface="Roboto"/>
                <a:cs typeface="Roboto"/>
              </a:rPr>
              <a:t>digitalizacija</a:t>
            </a:r>
            <a:r>
              <a:rPr lang="en-US" sz="2800" dirty="0">
                <a:ea typeface="Roboto"/>
                <a:cs typeface="Roboto"/>
              </a:rPr>
              <a:t>? </a:t>
            </a:r>
            <a:r>
              <a:rPr lang="en-US" sz="2800" dirty="0" err="1">
                <a:ea typeface="Roboto"/>
                <a:cs typeface="Roboto"/>
              </a:rPr>
              <a:t>Prednosti</a:t>
            </a:r>
            <a:r>
              <a:rPr lang="en-US" sz="2800" dirty="0">
                <a:ea typeface="Roboto"/>
                <a:cs typeface="Roboto"/>
              </a:rPr>
              <a:t> in </a:t>
            </a:r>
            <a:r>
              <a:rPr lang="en-US" sz="2800" dirty="0" err="1">
                <a:ea typeface="Roboto"/>
                <a:cs typeface="Roboto"/>
              </a:rPr>
              <a:t>pasti</a:t>
            </a:r>
            <a:r>
              <a:rPr lang="en-US" sz="2800" dirty="0">
                <a:ea typeface="Roboto"/>
                <a:cs typeface="Roboto"/>
              </a:rPr>
              <a:t> </a:t>
            </a:r>
            <a:r>
              <a:rPr lang="en-US" sz="2800" dirty="0" err="1">
                <a:ea typeface="Roboto"/>
                <a:cs typeface="Roboto"/>
              </a:rPr>
              <a:t>digitalizacije</a:t>
            </a:r>
            <a:r>
              <a:rPr lang="en-US" sz="2800" dirty="0">
                <a:ea typeface="Roboto"/>
                <a:cs typeface="Roboto"/>
              </a:rPr>
              <a:t>.</a:t>
            </a:r>
            <a:endParaRPr lang="sl-SI" sz="2800" dirty="0">
              <a:ea typeface="Roboto"/>
              <a:cs typeface="Roboto"/>
            </a:endParaRPr>
          </a:p>
          <a:p>
            <a:pPr marL="668983" indent="-609585">
              <a:buFont typeface="+mj-lt"/>
              <a:buAutoNum type="arabicPeriod"/>
            </a:pPr>
            <a:endParaRPr lang="en-US" sz="2800" dirty="0"/>
          </a:p>
          <a:p>
            <a:pPr marL="59265" indent="0">
              <a:buNone/>
            </a:pPr>
            <a:r>
              <a:rPr lang="en-US" sz="2800" dirty="0"/>
              <a:t>Kaj so ELN in LIMS </a:t>
            </a:r>
            <a:r>
              <a:rPr lang="en-US" sz="2800" dirty="0" err="1"/>
              <a:t>sistemi</a:t>
            </a:r>
            <a:r>
              <a:rPr lang="en-US" sz="2800" dirty="0"/>
              <a:t>? </a:t>
            </a:r>
            <a:r>
              <a:rPr lang="en-US" sz="2800" dirty="0" err="1"/>
              <a:t>Katere</a:t>
            </a:r>
            <a:r>
              <a:rPr lang="en-US" sz="2800" dirty="0"/>
              <a:t> </a:t>
            </a:r>
            <a:r>
              <a:rPr lang="en-US" sz="2800" dirty="0" err="1"/>
              <a:t>rešitve</a:t>
            </a:r>
            <a:r>
              <a:rPr lang="en-US" sz="2800" dirty="0"/>
              <a:t> </a:t>
            </a:r>
            <a:r>
              <a:rPr lang="en-US" sz="2800" dirty="0" err="1"/>
              <a:t>poznamo</a:t>
            </a:r>
            <a:r>
              <a:rPr lang="en-US" sz="2800" dirty="0"/>
              <a:t>?</a:t>
            </a:r>
          </a:p>
          <a:p>
            <a:pPr marL="668983" indent="-609585">
              <a:buFont typeface="+mj-lt"/>
              <a:buAutoNum type="arabicPeriod"/>
            </a:pPr>
            <a:endParaRPr lang="sl-SI" sz="2800" dirty="0"/>
          </a:p>
          <a:p>
            <a:pPr marL="59265" indent="0">
              <a:buNone/>
            </a:pPr>
            <a:r>
              <a:rPr lang="en-US" sz="2800" dirty="0" err="1"/>
              <a:t>Kako</a:t>
            </a:r>
            <a:r>
              <a:rPr lang="en-US" sz="2800" dirty="0"/>
              <a:t> </a:t>
            </a:r>
            <a:r>
              <a:rPr lang="en-US" sz="2800" dirty="0" err="1"/>
              <a:t>identificiramo</a:t>
            </a:r>
            <a:r>
              <a:rPr lang="en-US" sz="2800" dirty="0"/>
              <a:t> in </a:t>
            </a:r>
            <a:r>
              <a:rPr lang="en-US" sz="2800" dirty="0" err="1"/>
              <a:t>zapišemo</a:t>
            </a:r>
            <a:r>
              <a:rPr lang="en-US" sz="2800" dirty="0"/>
              <a:t> </a:t>
            </a:r>
            <a:r>
              <a:rPr lang="en-US" sz="2800" dirty="0" err="1"/>
              <a:t>uporabniške</a:t>
            </a:r>
            <a:r>
              <a:rPr lang="en-US" sz="2800" dirty="0"/>
              <a:t> </a:t>
            </a:r>
            <a:r>
              <a:rPr lang="en-US" sz="2800" dirty="0" err="1"/>
              <a:t>zahteve</a:t>
            </a:r>
            <a:endParaRPr lang="sl-SI" sz="2800" dirty="0"/>
          </a:p>
          <a:p>
            <a:pPr marL="59265" indent="0">
              <a:buNone/>
            </a:pPr>
            <a:endParaRPr lang="en-US" sz="2800" dirty="0"/>
          </a:p>
          <a:p>
            <a:pPr marL="59265" indent="0">
              <a:buNone/>
            </a:pPr>
            <a:r>
              <a:rPr lang="en-US" sz="2800" dirty="0" err="1"/>
              <a:t>Vodenje</a:t>
            </a:r>
            <a:r>
              <a:rPr lang="en-US" sz="2800" dirty="0"/>
              <a:t> </a:t>
            </a:r>
            <a:r>
              <a:rPr lang="en-US" sz="2800" dirty="0" err="1"/>
              <a:t>projektov</a:t>
            </a:r>
            <a:r>
              <a:rPr lang="en-US" sz="2800" dirty="0"/>
              <a:t> </a:t>
            </a:r>
            <a:r>
              <a:rPr lang="en-US" sz="2800" dirty="0" err="1"/>
              <a:t>digitalizacije</a:t>
            </a:r>
            <a:r>
              <a:rPr lang="en-US" sz="2800" dirty="0"/>
              <a:t> – </a:t>
            </a:r>
            <a:r>
              <a:rPr lang="en-US" sz="2800" dirty="0" err="1"/>
              <a:t>priložnosti</a:t>
            </a:r>
            <a:r>
              <a:rPr lang="en-US" sz="2800" dirty="0"/>
              <a:t> in </a:t>
            </a:r>
            <a:r>
              <a:rPr lang="en-US" sz="2800" dirty="0" err="1"/>
              <a:t>pasti</a:t>
            </a:r>
            <a:r>
              <a:rPr lang="en-US" sz="2800" dirty="0"/>
              <a:t>.</a:t>
            </a:r>
            <a:endParaRPr lang="en-US" sz="2800" dirty="0">
              <a:ea typeface="Roboto"/>
              <a:cs typeface="Roboto"/>
            </a:endParaRPr>
          </a:p>
          <a:p>
            <a:pPr marL="59399" indent="0">
              <a:buNone/>
            </a:pPr>
            <a:endParaRPr lang="en-US" sz="2800" dirty="0"/>
          </a:p>
          <a:p>
            <a:pPr marL="59265" indent="0">
              <a:buNone/>
            </a:pPr>
            <a:r>
              <a:rPr lang="en-US" sz="2800" dirty="0" err="1"/>
              <a:t>Vprašanja</a:t>
            </a:r>
            <a:r>
              <a:rPr lang="en-US" sz="2800" dirty="0"/>
              <a:t> in </a:t>
            </a:r>
            <a:r>
              <a:rPr lang="en-US" sz="2800" dirty="0" err="1"/>
              <a:t>odgovori</a:t>
            </a:r>
            <a:endParaRPr lang="LID4096" sz="2800" dirty="0">
              <a:ea typeface="Roboto"/>
              <a:cs typeface="Roboto"/>
            </a:endParaRPr>
          </a:p>
        </p:txBody>
      </p:sp>
      <p:pic>
        <p:nvPicPr>
          <p:cNvPr id="3" name="Google Shape;350;p36">
            <a:extLst>
              <a:ext uri="{FF2B5EF4-FFF2-40B4-BE49-F238E27FC236}">
                <a16:creationId xmlns:a16="http://schemas.microsoft.com/office/drawing/2014/main" id="{1BE27ABE-53ED-FABE-8AF3-2DBC27915696}"/>
              </a:ext>
            </a:extLst>
          </p:cNvPr>
          <p:cNvPicPr preferRelativeResize="0"/>
          <p:nvPr/>
        </p:nvPicPr>
        <p:blipFill>
          <a:blip r:embed="rId4">
            <a:alphaModFix/>
          </a:blip>
          <a:stretch>
            <a:fillRect/>
          </a:stretch>
        </p:blipFill>
        <p:spPr>
          <a:xfrm>
            <a:off x="10153877" y="6366352"/>
            <a:ext cx="1844325" cy="317436"/>
          </a:xfrm>
          <a:prstGeom prst="rect">
            <a:avLst/>
          </a:prstGeom>
          <a:noFill/>
          <a:ln>
            <a:noFill/>
          </a:ln>
        </p:spPr>
      </p:pic>
    </p:spTree>
    <p:extLst>
      <p:ext uri="{BB962C8B-B14F-4D97-AF65-F5344CB8AC3E}">
        <p14:creationId xmlns:p14="http://schemas.microsoft.com/office/powerpoint/2010/main" val="1214449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E2AF4-3F7B-E3FB-79DA-9F16B9B80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52338-5A7B-A123-5A60-7CDAC9A9FAB4}"/>
              </a:ext>
            </a:extLst>
          </p:cNvPr>
          <p:cNvSpPr>
            <a:spLocks noGrp="1"/>
          </p:cNvSpPr>
          <p:nvPr>
            <p:ph type="title"/>
          </p:nvPr>
        </p:nvSpPr>
        <p:spPr/>
        <p:txBody>
          <a:bodyPr>
            <a:normAutofit fontScale="90000"/>
          </a:bodyPr>
          <a:lstStyle/>
          <a:p>
            <a:r>
              <a:rPr lang="en-US" dirty="0" err="1"/>
              <a:t>Elektronski</a:t>
            </a:r>
            <a:r>
              <a:rPr lang="en-US" dirty="0"/>
              <a:t> </a:t>
            </a:r>
            <a:r>
              <a:rPr lang="en-US" dirty="0" err="1"/>
              <a:t>podpisi</a:t>
            </a:r>
            <a:r>
              <a:rPr lang="en-US" dirty="0"/>
              <a:t> in </a:t>
            </a:r>
            <a:r>
              <a:rPr lang="en-US" dirty="0" err="1"/>
              <a:t>sledenje</a:t>
            </a:r>
            <a:r>
              <a:rPr lang="en-US" dirty="0"/>
              <a:t> </a:t>
            </a:r>
            <a:r>
              <a:rPr lang="en-US" dirty="0" err="1"/>
              <a:t>sprememb</a:t>
            </a:r>
            <a:endParaRPr lang="en-SI" dirty="0"/>
          </a:p>
        </p:txBody>
      </p:sp>
      <p:sp>
        <p:nvSpPr>
          <p:cNvPr id="3" name="Content Placeholder 2">
            <a:extLst>
              <a:ext uri="{FF2B5EF4-FFF2-40B4-BE49-F238E27FC236}">
                <a16:creationId xmlns:a16="http://schemas.microsoft.com/office/drawing/2014/main" id="{42FFAFE3-CF65-02F0-98B0-CA80B3903C7A}"/>
              </a:ext>
            </a:extLst>
          </p:cNvPr>
          <p:cNvSpPr>
            <a:spLocks noGrp="1"/>
          </p:cNvSpPr>
          <p:nvPr>
            <p:ph idx="1"/>
          </p:nvPr>
        </p:nvSpPr>
        <p:spPr/>
        <p:txBody>
          <a:bodyPr/>
          <a:lstStyle/>
          <a:p>
            <a:r>
              <a:rPr lang="en-US" dirty="0"/>
              <a:t>screenshot</a:t>
            </a:r>
            <a:endParaRPr lang="en-SI" dirty="0"/>
          </a:p>
        </p:txBody>
      </p:sp>
      <p:pic>
        <p:nvPicPr>
          <p:cNvPr id="4" name="Picture 3" descr="A screenshot of a computer&#10;&#10;Description automatically generated">
            <a:extLst>
              <a:ext uri="{FF2B5EF4-FFF2-40B4-BE49-F238E27FC236}">
                <a16:creationId xmlns:a16="http://schemas.microsoft.com/office/drawing/2014/main" id="{689ACAA9-83D8-A910-7901-16E8398726BA}"/>
              </a:ext>
            </a:extLst>
          </p:cNvPr>
          <p:cNvPicPr>
            <a:picLocks noChangeAspect="1"/>
          </p:cNvPicPr>
          <p:nvPr/>
        </p:nvPicPr>
        <p:blipFill>
          <a:blip r:embed="rId2"/>
          <a:stretch>
            <a:fillRect/>
          </a:stretch>
        </p:blipFill>
        <p:spPr>
          <a:xfrm>
            <a:off x="0" y="394751"/>
            <a:ext cx="12202885" cy="6460384"/>
          </a:xfrm>
          <a:prstGeom prst="rect">
            <a:avLst/>
          </a:prstGeom>
        </p:spPr>
      </p:pic>
    </p:spTree>
    <p:extLst>
      <p:ext uri="{BB962C8B-B14F-4D97-AF65-F5344CB8AC3E}">
        <p14:creationId xmlns:p14="http://schemas.microsoft.com/office/powerpoint/2010/main" val="1920647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9112B926-F6A7-9FF2-8A8A-03184A3ED62C}"/>
              </a:ext>
            </a:extLst>
          </p:cNvPr>
          <p:cNvPicPr>
            <a:picLocks noGrp="1" noChangeAspect="1"/>
          </p:cNvPicPr>
          <p:nvPr>
            <p:ph idx="1"/>
          </p:nvPr>
        </p:nvPicPr>
        <p:blipFill>
          <a:blip r:embed="rId2"/>
          <a:stretch>
            <a:fillRect/>
          </a:stretch>
        </p:blipFill>
        <p:spPr>
          <a:xfrm>
            <a:off x="112277" y="911226"/>
            <a:ext cx="11969592" cy="5948950"/>
          </a:xfrm>
        </p:spPr>
      </p:pic>
    </p:spTree>
    <p:extLst>
      <p:ext uri="{BB962C8B-B14F-4D97-AF65-F5344CB8AC3E}">
        <p14:creationId xmlns:p14="http://schemas.microsoft.com/office/powerpoint/2010/main" val="3690275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screenshot of a computer&#10;&#10;Description automatically generated">
            <a:extLst>
              <a:ext uri="{FF2B5EF4-FFF2-40B4-BE49-F238E27FC236}">
                <a16:creationId xmlns:a16="http://schemas.microsoft.com/office/drawing/2014/main" id="{793C3AAA-F99D-21AF-3A67-54784146C122}"/>
              </a:ext>
            </a:extLst>
          </p:cNvPr>
          <p:cNvPicPr>
            <a:picLocks noGrp="1" noChangeAspect="1"/>
          </p:cNvPicPr>
          <p:nvPr>
            <p:ph type="pic" sz="quarter" idx="11"/>
          </p:nvPr>
        </p:nvPicPr>
        <p:blipFill>
          <a:blip r:embed="rId2"/>
          <a:srcRect l="6348" r="6348"/>
          <a:stretch/>
        </p:blipFill>
        <p:spPr>
          <a:xfrm>
            <a:off x="0" y="435371"/>
            <a:ext cx="12192000" cy="5987257"/>
          </a:xfrm>
        </p:spPr>
      </p:pic>
    </p:spTree>
    <p:extLst>
      <p:ext uri="{BB962C8B-B14F-4D97-AF65-F5344CB8AC3E}">
        <p14:creationId xmlns:p14="http://schemas.microsoft.com/office/powerpoint/2010/main" val="2193092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8956AECB-0E85-A646-9ED7-E0D1A7FA7F0F}"/>
              </a:ext>
            </a:extLst>
          </p:cNvPr>
          <p:cNvPicPr>
            <a:picLocks noChangeAspect="1"/>
          </p:cNvPicPr>
          <p:nvPr/>
        </p:nvPicPr>
        <p:blipFill>
          <a:blip r:embed="rId2"/>
          <a:stretch>
            <a:fillRect/>
          </a:stretch>
        </p:blipFill>
        <p:spPr>
          <a:xfrm>
            <a:off x="0" y="266044"/>
            <a:ext cx="12192000" cy="5999340"/>
          </a:xfrm>
          <a:prstGeom prst="rect">
            <a:avLst/>
          </a:prstGeom>
        </p:spPr>
      </p:pic>
    </p:spTree>
    <p:extLst>
      <p:ext uri="{BB962C8B-B14F-4D97-AF65-F5344CB8AC3E}">
        <p14:creationId xmlns:p14="http://schemas.microsoft.com/office/powerpoint/2010/main" val="4242260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047B362-F40E-5064-DABD-69F381A10E6B}"/>
              </a:ext>
            </a:extLst>
          </p:cNvPr>
          <p:cNvPicPr>
            <a:picLocks noChangeAspect="1"/>
          </p:cNvPicPr>
          <p:nvPr/>
        </p:nvPicPr>
        <p:blipFill>
          <a:blip r:embed="rId2"/>
          <a:stretch>
            <a:fillRect/>
          </a:stretch>
        </p:blipFill>
        <p:spPr>
          <a:xfrm>
            <a:off x="0" y="109143"/>
            <a:ext cx="12192000" cy="5964800"/>
          </a:xfrm>
          <a:prstGeom prst="rect">
            <a:avLst/>
          </a:prstGeom>
        </p:spPr>
      </p:pic>
    </p:spTree>
    <p:extLst>
      <p:ext uri="{BB962C8B-B14F-4D97-AF65-F5344CB8AC3E}">
        <p14:creationId xmlns:p14="http://schemas.microsoft.com/office/powerpoint/2010/main" val="2936324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6DD4B84A-660C-E71A-4CD4-6FF1F1359633}"/>
              </a:ext>
            </a:extLst>
          </p:cNvPr>
          <p:cNvPicPr>
            <a:picLocks noChangeAspect="1"/>
          </p:cNvPicPr>
          <p:nvPr/>
        </p:nvPicPr>
        <p:blipFill>
          <a:blip r:embed="rId2"/>
          <a:stretch>
            <a:fillRect/>
          </a:stretch>
        </p:blipFill>
        <p:spPr>
          <a:xfrm>
            <a:off x="0" y="4284"/>
            <a:ext cx="12192000" cy="5954083"/>
          </a:xfrm>
          <a:prstGeom prst="rect">
            <a:avLst/>
          </a:prstGeom>
        </p:spPr>
      </p:pic>
    </p:spTree>
    <p:extLst>
      <p:ext uri="{BB962C8B-B14F-4D97-AF65-F5344CB8AC3E}">
        <p14:creationId xmlns:p14="http://schemas.microsoft.com/office/powerpoint/2010/main" val="1143514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9B90AA1A-9946-89A3-B4B6-4D1B3C04A0D6}"/>
              </a:ext>
            </a:extLst>
          </p:cNvPr>
          <p:cNvPicPr>
            <a:picLocks noChangeAspect="1"/>
          </p:cNvPicPr>
          <p:nvPr/>
        </p:nvPicPr>
        <p:blipFill>
          <a:blip r:embed="rId2"/>
          <a:stretch>
            <a:fillRect/>
          </a:stretch>
        </p:blipFill>
        <p:spPr>
          <a:xfrm>
            <a:off x="0" y="430600"/>
            <a:ext cx="12192000" cy="5996800"/>
          </a:xfrm>
          <a:prstGeom prst="rect">
            <a:avLst/>
          </a:prstGeom>
        </p:spPr>
      </p:pic>
    </p:spTree>
    <p:extLst>
      <p:ext uri="{BB962C8B-B14F-4D97-AF65-F5344CB8AC3E}">
        <p14:creationId xmlns:p14="http://schemas.microsoft.com/office/powerpoint/2010/main" val="913978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0EFE0-4F4D-D9DE-05A8-64C768CEFAE4}"/>
              </a:ext>
            </a:extLst>
          </p:cNvPr>
          <p:cNvSpPr>
            <a:spLocks noGrp="1"/>
          </p:cNvSpPr>
          <p:nvPr>
            <p:ph type="ctrTitle"/>
          </p:nvPr>
        </p:nvSpPr>
        <p:spPr/>
        <p:txBody>
          <a:bodyPr/>
          <a:lstStyle/>
          <a:p>
            <a:r>
              <a:rPr lang="en-US" sz="5300" dirty="0" err="1">
                <a:cs typeface="Calibri"/>
              </a:rPr>
              <a:t>Laboratorijski</a:t>
            </a:r>
            <a:r>
              <a:rPr lang="en-US" sz="5300" dirty="0">
                <a:cs typeface="Calibri"/>
              </a:rPr>
              <a:t> </a:t>
            </a:r>
            <a:r>
              <a:rPr lang="en-US" sz="5300" dirty="0" err="1">
                <a:cs typeface="Calibri"/>
              </a:rPr>
              <a:t>informacijski</a:t>
            </a:r>
            <a:r>
              <a:rPr lang="en-US" sz="5300" dirty="0">
                <a:cs typeface="Calibri"/>
              </a:rPr>
              <a:t> </a:t>
            </a:r>
            <a:r>
              <a:rPr lang="en-US" sz="5300" dirty="0" err="1">
                <a:cs typeface="Calibri"/>
              </a:rPr>
              <a:t>sistem</a:t>
            </a:r>
            <a:r>
              <a:rPr lang="en-US" sz="5300" dirty="0">
                <a:cs typeface="Calibri"/>
              </a:rPr>
              <a:t> (LIMS)</a:t>
            </a:r>
            <a:endParaRPr lang="en-US" dirty="0"/>
          </a:p>
        </p:txBody>
      </p:sp>
    </p:spTree>
    <p:extLst>
      <p:ext uri="{BB962C8B-B14F-4D97-AF65-F5344CB8AC3E}">
        <p14:creationId xmlns:p14="http://schemas.microsoft.com/office/powerpoint/2010/main" val="1373572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CE58743-7E95-CAC4-9140-AC1C1DF78EB5}"/>
              </a:ext>
            </a:extLst>
          </p:cNvPr>
          <p:cNvPicPr>
            <a:picLocks noChangeAspect="1"/>
          </p:cNvPicPr>
          <p:nvPr/>
        </p:nvPicPr>
        <p:blipFill>
          <a:blip r:embed="rId2"/>
          <a:stretch>
            <a:fillRect/>
          </a:stretch>
        </p:blipFill>
        <p:spPr>
          <a:xfrm>
            <a:off x="1840366" y="537482"/>
            <a:ext cx="8141153" cy="5783035"/>
          </a:xfrm>
          <a:prstGeom prst="rect">
            <a:avLst/>
          </a:prstGeom>
        </p:spPr>
      </p:pic>
    </p:spTree>
    <p:extLst>
      <p:ext uri="{BB962C8B-B14F-4D97-AF65-F5344CB8AC3E}">
        <p14:creationId xmlns:p14="http://schemas.microsoft.com/office/powerpoint/2010/main" val="3771454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0158C315-660D-C2C4-2D4D-05E10A33C2C2}"/>
              </a:ext>
            </a:extLst>
          </p:cNvPr>
          <p:cNvPicPr>
            <a:picLocks noChangeAspect="1"/>
          </p:cNvPicPr>
          <p:nvPr/>
        </p:nvPicPr>
        <p:blipFill>
          <a:blip r:embed="rId2"/>
          <a:stretch>
            <a:fillRect/>
          </a:stretch>
        </p:blipFill>
        <p:spPr>
          <a:xfrm>
            <a:off x="178934" y="206829"/>
            <a:ext cx="11823246" cy="6433456"/>
          </a:xfrm>
          <a:prstGeom prst="rect">
            <a:avLst/>
          </a:prstGeom>
        </p:spPr>
      </p:pic>
    </p:spTree>
    <p:extLst>
      <p:ext uri="{BB962C8B-B14F-4D97-AF65-F5344CB8AC3E}">
        <p14:creationId xmlns:p14="http://schemas.microsoft.com/office/powerpoint/2010/main" val="16235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717A-1741-0053-7FAE-AB4667EB8421}"/>
              </a:ext>
            </a:extLst>
          </p:cNvPr>
          <p:cNvSpPr>
            <a:spLocks noGrp="1"/>
          </p:cNvSpPr>
          <p:nvPr>
            <p:ph type="title"/>
          </p:nvPr>
        </p:nvSpPr>
        <p:spPr/>
        <p:txBody>
          <a:bodyPr>
            <a:normAutofit fontScale="90000"/>
          </a:bodyPr>
          <a:lstStyle/>
          <a:p>
            <a:r>
              <a:rPr lang="en-US" dirty="0"/>
              <a:t>Od </a:t>
            </a:r>
            <a:r>
              <a:rPr lang="en-US" dirty="0" err="1"/>
              <a:t>papirja</a:t>
            </a:r>
            <a:r>
              <a:rPr lang="en-US" dirty="0"/>
              <a:t> do </a:t>
            </a:r>
            <a:r>
              <a:rPr lang="en-US" dirty="0" err="1"/>
              <a:t>digitalnega</a:t>
            </a:r>
            <a:endParaRPr lang="LID4096" dirty="0"/>
          </a:p>
        </p:txBody>
      </p:sp>
      <p:grpSp>
        <p:nvGrpSpPr>
          <p:cNvPr id="14" name="Group 13">
            <a:extLst>
              <a:ext uri="{FF2B5EF4-FFF2-40B4-BE49-F238E27FC236}">
                <a16:creationId xmlns:a16="http://schemas.microsoft.com/office/drawing/2014/main" id="{036648EB-1497-0DEA-E824-D8AFC5546D17}"/>
              </a:ext>
            </a:extLst>
          </p:cNvPr>
          <p:cNvGrpSpPr/>
          <p:nvPr/>
        </p:nvGrpSpPr>
        <p:grpSpPr>
          <a:xfrm>
            <a:off x="1579621" y="1960913"/>
            <a:ext cx="9032759" cy="4531964"/>
            <a:chOff x="2023621" y="1646793"/>
            <a:chExt cx="8104468" cy="4510238"/>
          </a:xfrm>
        </p:grpSpPr>
        <p:pic>
          <p:nvPicPr>
            <p:cNvPr id="6" name="Picture 2" descr="http://40.media.tumblr.com/tumblr_m4t0evqdDI1rrjpupo1_1280.jpg">
              <a:extLst>
                <a:ext uri="{FF2B5EF4-FFF2-40B4-BE49-F238E27FC236}">
                  <a16:creationId xmlns:a16="http://schemas.microsoft.com/office/drawing/2014/main" id="{923B3DDB-43D2-9EFA-F077-2D0094970AB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354"/>
            <a:stretch/>
          </p:blipFill>
          <p:spPr bwMode="auto">
            <a:xfrm>
              <a:off x="2023621" y="1646793"/>
              <a:ext cx="4067820" cy="2570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FF5629-CB29-16B2-1C92-C224DDF52A49}"/>
                </a:ext>
              </a:extLst>
            </p:cNvPr>
            <p:cNvPicPr>
              <a:picLocks noChangeAspect="1"/>
            </p:cNvPicPr>
            <p:nvPr/>
          </p:nvPicPr>
          <p:blipFill rotWithShape="1">
            <a:blip r:embed="rId4">
              <a:extLst>
                <a:ext uri="{28A0092B-C50C-407E-A947-70E740481C1C}">
                  <a14:useLocalDpi xmlns:a14="http://schemas.microsoft.com/office/drawing/2010/main" val="0"/>
                </a:ext>
              </a:extLst>
            </a:blip>
            <a:srcRect l="1968" t="2589" b="1618"/>
            <a:stretch/>
          </p:blipFill>
          <p:spPr>
            <a:xfrm>
              <a:off x="2839742" y="4446862"/>
              <a:ext cx="2301533" cy="1710169"/>
            </a:xfrm>
            <a:prstGeom prst="rect">
              <a:avLst/>
            </a:prstGeom>
          </p:spPr>
        </p:pic>
        <p:pic>
          <p:nvPicPr>
            <p:cNvPr id="8" name="Picture 7">
              <a:extLst>
                <a:ext uri="{FF2B5EF4-FFF2-40B4-BE49-F238E27FC236}">
                  <a16:creationId xmlns:a16="http://schemas.microsoft.com/office/drawing/2014/main" id="{9495E44D-0012-DE22-924F-7B20F2888C8E}"/>
                </a:ext>
              </a:extLst>
            </p:cNvPr>
            <p:cNvPicPr>
              <a:picLocks noChangeAspect="1"/>
            </p:cNvPicPr>
            <p:nvPr/>
          </p:nvPicPr>
          <p:blipFill rotWithShape="1">
            <a:blip r:embed="rId5">
              <a:extLst>
                <a:ext uri="{28A0092B-C50C-407E-A947-70E740481C1C}">
                  <a14:useLocalDpi xmlns:a14="http://schemas.microsoft.com/office/drawing/2010/main" val="0"/>
                </a:ext>
              </a:extLst>
            </a:blip>
            <a:srcRect l="11140" r="10873"/>
            <a:stretch/>
          </p:blipFill>
          <p:spPr>
            <a:xfrm>
              <a:off x="6365968" y="1646793"/>
              <a:ext cx="3762120" cy="2570900"/>
            </a:xfrm>
            <a:prstGeom prst="rect">
              <a:avLst/>
            </a:prstGeom>
          </p:spPr>
        </p:pic>
        <p:grpSp>
          <p:nvGrpSpPr>
            <p:cNvPr id="9" name="Group 8">
              <a:extLst>
                <a:ext uri="{FF2B5EF4-FFF2-40B4-BE49-F238E27FC236}">
                  <a16:creationId xmlns:a16="http://schemas.microsoft.com/office/drawing/2014/main" id="{05965FA2-533B-7872-9E70-6762AD73D4EC}"/>
                </a:ext>
              </a:extLst>
            </p:cNvPr>
            <p:cNvGrpSpPr/>
            <p:nvPr/>
          </p:nvGrpSpPr>
          <p:grpSpPr>
            <a:xfrm>
              <a:off x="7050726" y="4533565"/>
              <a:ext cx="2513796" cy="1567378"/>
              <a:chOff x="5946810" y="4471314"/>
              <a:chExt cx="2952328" cy="1979721"/>
            </a:xfrm>
          </p:grpSpPr>
          <p:sp>
            <p:nvSpPr>
              <p:cNvPr id="10" name="Flowchart: Process 9">
                <a:extLst>
                  <a:ext uri="{FF2B5EF4-FFF2-40B4-BE49-F238E27FC236}">
                    <a16:creationId xmlns:a16="http://schemas.microsoft.com/office/drawing/2014/main" id="{E6AEA021-1C83-AC46-8525-8F4452AB33C5}"/>
                  </a:ext>
                </a:extLst>
              </p:cNvPr>
              <p:cNvSpPr/>
              <p:nvPr/>
            </p:nvSpPr>
            <p:spPr>
              <a:xfrm>
                <a:off x="5946810" y="4471314"/>
                <a:ext cx="2952328" cy="1979721"/>
              </a:xfrm>
              <a:prstGeom prst="flowChartProcess">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2400"/>
              </a:p>
            </p:txBody>
          </p:sp>
          <p:pic>
            <p:nvPicPr>
              <p:cNvPr id="11" name="Picture 10">
                <a:extLst>
                  <a:ext uri="{FF2B5EF4-FFF2-40B4-BE49-F238E27FC236}">
                    <a16:creationId xmlns:a16="http://schemas.microsoft.com/office/drawing/2014/main" id="{7439E785-E14A-49AC-1368-524C766D3185}"/>
                  </a:ext>
                </a:extLst>
              </p:cNvPr>
              <p:cNvPicPr>
                <a:picLocks noChangeAspect="1"/>
              </p:cNvPicPr>
              <p:nvPr/>
            </p:nvPicPr>
            <p:blipFill rotWithShape="1">
              <a:blip r:embed="rId6">
                <a:extLst>
                  <a:ext uri="{28A0092B-C50C-407E-A947-70E740481C1C}">
                    <a14:useLocalDpi xmlns:a14="http://schemas.microsoft.com/office/drawing/2010/main" val="0"/>
                  </a:ext>
                </a:extLst>
              </a:blip>
              <a:srcRect l="-153" r="116" b="2114"/>
              <a:stretch/>
            </p:blipFill>
            <p:spPr>
              <a:xfrm>
                <a:off x="6028882" y="4546651"/>
                <a:ext cx="2780696" cy="1790379"/>
              </a:xfrm>
              <a:prstGeom prst="rect">
                <a:avLst/>
              </a:prstGeom>
            </p:spPr>
          </p:pic>
        </p:grpSp>
        <p:sp>
          <p:nvSpPr>
            <p:cNvPr id="12" name="TextBox 11">
              <a:extLst>
                <a:ext uri="{FF2B5EF4-FFF2-40B4-BE49-F238E27FC236}">
                  <a16:creationId xmlns:a16="http://schemas.microsoft.com/office/drawing/2014/main" id="{D85AE722-698F-B6B8-8928-D4383902994B}"/>
                </a:ext>
              </a:extLst>
            </p:cNvPr>
            <p:cNvSpPr txBox="1"/>
            <p:nvPr/>
          </p:nvSpPr>
          <p:spPr>
            <a:xfrm>
              <a:off x="4832583" y="3667784"/>
              <a:ext cx="1164814" cy="500356"/>
            </a:xfrm>
            <a:prstGeom prst="rect">
              <a:avLst/>
            </a:prstGeom>
            <a:solidFill>
              <a:srgbClr val="585858">
                <a:alpha val="49804"/>
              </a:srgbClr>
            </a:solidFill>
          </p:spPr>
          <p:txBody>
            <a:bodyPr wrap="square" rtlCol="0">
              <a:spAutoFit/>
            </a:bodyPr>
            <a:lstStyle/>
            <a:p>
              <a:pPr algn="r"/>
              <a:r>
                <a:rPr lang="sl-SI" sz="2667">
                  <a:solidFill>
                    <a:schemeClr val="bg1"/>
                  </a:solidFill>
                </a:rPr>
                <a:t>1900</a:t>
              </a:r>
              <a:endParaRPr lang="en-GB" sz="2667">
                <a:solidFill>
                  <a:schemeClr val="bg1"/>
                </a:solidFill>
              </a:endParaRPr>
            </a:p>
          </p:txBody>
        </p:sp>
        <p:sp>
          <p:nvSpPr>
            <p:cNvPr id="13" name="TextBox 12">
              <a:extLst>
                <a:ext uri="{FF2B5EF4-FFF2-40B4-BE49-F238E27FC236}">
                  <a16:creationId xmlns:a16="http://schemas.microsoft.com/office/drawing/2014/main" id="{C9813CDD-FE06-9B03-9291-DE30E6DC8AEB}"/>
                </a:ext>
              </a:extLst>
            </p:cNvPr>
            <p:cNvSpPr txBox="1"/>
            <p:nvPr/>
          </p:nvSpPr>
          <p:spPr>
            <a:xfrm>
              <a:off x="8666628" y="3688205"/>
              <a:ext cx="1461461" cy="459452"/>
            </a:xfrm>
            <a:prstGeom prst="rect">
              <a:avLst/>
            </a:prstGeom>
            <a:solidFill>
              <a:srgbClr val="585858">
                <a:alpha val="49804"/>
              </a:srgbClr>
            </a:solidFill>
          </p:spPr>
          <p:txBody>
            <a:bodyPr wrap="square" rtlCol="0">
              <a:spAutoFit/>
            </a:bodyPr>
            <a:lstStyle/>
            <a:p>
              <a:pPr algn="r"/>
              <a:r>
                <a:rPr lang="sl-SI" sz="2400">
                  <a:solidFill>
                    <a:schemeClr val="bg1"/>
                  </a:solidFill>
                </a:rPr>
                <a:t>2022</a:t>
              </a:r>
              <a:endParaRPr lang="en-GB" sz="2400">
                <a:solidFill>
                  <a:schemeClr val="bg1"/>
                </a:solidFill>
              </a:endParaRPr>
            </a:p>
          </p:txBody>
        </p:sp>
      </p:grpSp>
      <p:pic>
        <p:nvPicPr>
          <p:cNvPr id="3" name="Google Shape;350;p36">
            <a:extLst>
              <a:ext uri="{FF2B5EF4-FFF2-40B4-BE49-F238E27FC236}">
                <a16:creationId xmlns:a16="http://schemas.microsoft.com/office/drawing/2014/main" id="{924DE3C5-AE33-3CE5-2158-3D1485B4D0DB}"/>
              </a:ext>
            </a:extLst>
          </p:cNvPr>
          <p:cNvPicPr preferRelativeResize="0"/>
          <p:nvPr/>
        </p:nvPicPr>
        <p:blipFill>
          <a:blip r:embed="rId7">
            <a:alphaModFix/>
          </a:blip>
          <a:stretch>
            <a:fillRect/>
          </a:stretch>
        </p:blipFill>
        <p:spPr>
          <a:xfrm>
            <a:off x="10153877" y="6366352"/>
            <a:ext cx="1844325" cy="317436"/>
          </a:xfrm>
          <a:prstGeom prst="rect">
            <a:avLst/>
          </a:prstGeom>
          <a:noFill/>
          <a:ln>
            <a:noFill/>
          </a:ln>
        </p:spPr>
      </p:pic>
    </p:spTree>
    <p:extLst>
      <p:ext uri="{BB962C8B-B14F-4D97-AF65-F5344CB8AC3E}">
        <p14:creationId xmlns:p14="http://schemas.microsoft.com/office/powerpoint/2010/main" val="2488110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2BDD0D30-5DE9-2E38-72E4-5E1D033DCF00}"/>
              </a:ext>
            </a:extLst>
          </p:cNvPr>
          <p:cNvPicPr>
            <a:picLocks noChangeAspect="1"/>
          </p:cNvPicPr>
          <p:nvPr/>
        </p:nvPicPr>
        <p:blipFill>
          <a:blip r:embed="rId2"/>
          <a:stretch>
            <a:fillRect/>
          </a:stretch>
        </p:blipFill>
        <p:spPr>
          <a:xfrm>
            <a:off x="1119868" y="619806"/>
            <a:ext cx="9026978" cy="6140903"/>
          </a:xfrm>
          <a:prstGeom prst="rect">
            <a:avLst/>
          </a:prstGeom>
        </p:spPr>
      </p:pic>
    </p:spTree>
    <p:extLst>
      <p:ext uri="{BB962C8B-B14F-4D97-AF65-F5344CB8AC3E}">
        <p14:creationId xmlns:p14="http://schemas.microsoft.com/office/powerpoint/2010/main" val="1152602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1FAE900A-6CAC-BD26-F3DB-1D95758A5A1F}"/>
              </a:ext>
            </a:extLst>
          </p:cNvPr>
          <p:cNvPicPr>
            <a:picLocks noChangeAspect="1"/>
          </p:cNvPicPr>
          <p:nvPr/>
        </p:nvPicPr>
        <p:blipFill>
          <a:blip r:embed="rId2"/>
          <a:stretch>
            <a:fillRect/>
          </a:stretch>
        </p:blipFill>
        <p:spPr>
          <a:xfrm>
            <a:off x="1562100" y="395288"/>
            <a:ext cx="9067800" cy="6067425"/>
          </a:xfrm>
          <a:prstGeom prst="rect">
            <a:avLst/>
          </a:prstGeom>
        </p:spPr>
      </p:pic>
    </p:spTree>
    <p:extLst>
      <p:ext uri="{BB962C8B-B14F-4D97-AF65-F5344CB8AC3E}">
        <p14:creationId xmlns:p14="http://schemas.microsoft.com/office/powerpoint/2010/main" val="528918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AD4B26-89DC-476C-B70D-2AD242C2B299}"/>
              </a:ext>
            </a:extLst>
          </p:cNvPr>
          <p:cNvSpPr>
            <a:spLocks noGrp="1"/>
          </p:cNvSpPr>
          <p:nvPr>
            <p:ph type="ctrTitle"/>
          </p:nvPr>
        </p:nvSpPr>
        <p:spPr>
          <a:xfrm>
            <a:off x="914400" y="4012841"/>
            <a:ext cx="6007200" cy="1910400"/>
          </a:xfrm>
        </p:spPr>
        <p:txBody>
          <a:bodyPr/>
          <a:lstStyle/>
          <a:p>
            <a:r>
              <a:rPr lang="en-US" dirty="0" err="1">
                <a:ea typeface="Roboto"/>
              </a:rPr>
              <a:t>Proces</a:t>
            </a:r>
            <a:r>
              <a:rPr lang="en-US" dirty="0">
                <a:ea typeface="Roboto"/>
              </a:rPr>
              <a:t> </a:t>
            </a:r>
            <a:r>
              <a:rPr lang="en-US" dirty="0" err="1">
                <a:ea typeface="Roboto"/>
              </a:rPr>
              <a:t>izbora</a:t>
            </a:r>
            <a:r>
              <a:rPr lang="en-US" dirty="0">
                <a:ea typeface="Roboto"/>
              </a:rPr>
              <a:t> LIMS/ELN </a:t>
            </a:r>
            <a:r>
              <a:rPr lang="en-US" dirty="0" err="1">
                <a:ea typeface="Roboto"/>
              </a:rPr>
              <a:t>rešitve</a:t>
            </a:r>
            <a:endParaRPr lang="en-US" dirty="0">
              <a:ea typeface="Roboto"/>
            </a:endParaRPr>
          </a:p>
        </p:txBody>
      </p:sp>
      <p:sp>
        <p:nvSpPr>
          <p:cNvPr id="5" name="TextBox 4">
            <a:extLst>
              <a:ext uri="{FF2B5EF4-FFF2-40B4-BE49-F238E27FC236}">
                <a16:creationId xmlns:a16="http://schemas.microsoft.com/office/drawing/2014/main" id="{8CFDE075-1974-45D5-A7F7-30894D8B5947}"/>
              </a:ext>
            </a:extLst>
          </p:cNvPr>
          <p:cNvSpPr txBox="1"/>
          <p:nvPr/>
        </p:nvSpPr>
        <p:spPr>
          <a:xfrm>
            <a:off x="5208496" y="752281"/>
            <a:ext cx="1713105" cy="2062103"/>
          </a:xfrm>
          <a:prstGeom prst="rect">
            <a:avLst/>
          </a:prstGeom>
          <a:noFill/>
        </p:spPr>
        <p:txBody>
          <a:bodyPr wrap="square">
            <a:spAutoFit/>
          </a:bodyPr>
          <a:lstStyle/>
          <a:p>
            <a:r>
              <a:rPr lang="en-US" sz="12800" b="1">
                <a:solidFill>
                  <a:srgbClr val="DA1467"/>
                </a:solidFill>
              </a:rPr>
              <a:t>2</a:t>
            </a:r>
            <a:r>
              <a:rPr lang="en" sz="12800" b="1">
                <a:solidFill>
                  <a:srgbClr val="DA1467"/>
                </a:solidFill>
              </a:rPr>
              <a:t>.</a:t>
            </a:r>
            <a:endParaRPr lang="en-US" sz="12800" b="1"/>
          </a:p>
        </p:txBody>
      </p:sp>
    </p:spTree>
    <p:extLst>
      <p:ext uri="{BB962C8B-B14F-4D97-AF65-F5344CB8AC3E}">
        <p14:creationId xmlns:p14="http://schemas.microsoft.com/office/powerpoint/2010/main" val="2276652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5"/>
          <p:cNvSpPr txBox="1"/>
          <p:nvPr/>
        </p:nvSpPr>
        <p:spPr>
          <a:xfrm>
            <a:off x="618367" y="253767"/>
            <a:ext cx="8840800" cy="646290"/>
          </a:xfrm>
          <a:prstGeom prst="rect">
            <a:avLst/>
          </a:prstGeom>
          <a:noFill/>
          <a:ln>
            <a:noFill/>
          </a:ln>
        </p:spPr>
        <p:txBody>
          <a:bodyPr spcFirstLastPara="1" wrap="square" lIns="91433" tIns="45700" rIns="91433" bIns="45700" anchor="t" anchorCtr="0">
            <a:spAutoFit/>
          </a:bodyPr>
          <a:lstStyle/>
          <a:p>
            <a:r>
              <a:rPr lang="en" sz="3600" b="1" dirty="0">
                <a:solidFill>
                  <a:srgbClr val="FF6600"/>
                </a:solidFill>
                <a:latin typeface="Inter"/>
                <a:ea typeface="Inter"/>
                <a:cs typeface="Inter"/>
                <a:sym typeface="Inter"/>
              </a:rPr>
              <a:t>Upravljanje sprememb</a:t>
            </a:r>
            <a:endParaRPr sz="1467" dirty="0">
              <a:solidFill>
                <a:srgbClr val="FF6600"/>
              </a:solidFill>
            </a:endParaRPr>
          </a:p>
        </p:txBody>
      </p:sp>
      <p:sp>
        <p:nvSpPr>
          <p:cNvPr id="328" name="Google Shape;328;p35"/>
          <p:cNvSpPr txBox="1"/>
          <p:nvPr/>
        </p:nvSpPr>
        <p:spPr>
          <a:xfrm>
            <a:off x="729967" y="1249700"/>
            <a:ext cx="10694400" cy="338514"/>
          </a:xfrm>
          <a:prstGeom prst="rect">
            <a:avLst/>
          </a:prstGeom>
          <a:solidFill>
            <a:srgbClr val="385A8E"/>
          </a:solidFill>
          <a:ln>
            <a:noFill/>
          </a:ln>
        </p:spPr>
        <p:txBody>
          <a:bodyPr spcFirstLastPara="1" wrap="square" lIns="91433" tIns="45700" rIns="91433" bIns="45700" anchor="t" anchorCtr="0">
            <a:spAutoFit/>
          </a:bodyPr>
          <a:lstStyle/>
          <a:p>
            <a:r>
              <a:rPr lang="en" sz="1600" b="1" dirty="0">
                <a:solidFill>
                  <a:srgbClr val="FFFFFF"/>
                </a:solidFill>
                <a:latin typeface="Inter"/>
                <a:ea typeface="Inter"/>
                <a:cs typeface="Inter"/>
                <a:sym typeface="Inter"/>
              </a:rPr>
              <a:t>Upravljanje sprememb je proces načrtovanja, izvajanja in utrjevanja sprememb v organizaciji.</a:t>
            </a:r>
            <a:endParaRPr sz="1600" b="1" dirty="0">
              <a:solidFill>
                <a:srgbClr val="FFFFFF"/>
              </a:solidFill>
              <a:latin typeface="Inter"/>
              <a:ea typeface="Inter"/>
              <a:cs typeface="Inter"/>
              <a:sym typeface="Inter"/>
            </a:endParaRPr>
          </a:p>
        </p:txBody>
      </p:sp>
      <p:sp>
        <p:nvSpPr>
          <p:cNvPr id="329" name="Google Shape;329;p35"/>
          <p:cNvSpPr txBox="1"/>
          <p:nvPr/>
        </p:nvSpPr>
        <p:spPr>
          <a:xfrm>
            <a:off x="778579" y="2192021"/>
            <a:ext cx="4864800" cy="3046948"/>
          </a:xfrm>
          <a:prstGeom prst="rect">
            <a:avLst/>
          </a:prstGeom>
          <a:noFill/>
          <a:ln>
            <a:noFill/>
          </a:ln>
        </p:spPr>
        <p:txBody>
          <a:bodyPr spcFirstLastPara="1" wrap="square" lIns="91433" tIns="45700" rIns="91433" bIns="45700" anchor="t" anchorCtr="0">
            <a:spAutoFit/>
          </a:bodyPr>
          <a:lstStyle/>
          <a:p>
            <a:pPr marL="609585" indent="-423323">
              <a:buClr>
                <a:srgbClr val="111111"/>
              </a:buClr>
              <a:buSzPts val="1400"/>
              <a:buFont typeface="Inter"/>
              <a:buChar char="➔"/>
            </a:pPr>
            <a:r>
              <a:rPr lang="en-US" sz="2400" dirty="0" err="1">
                <a:solidFill>
                  <a:srgbClr val="111111"/>
                </a:solidFill>
                <a:latin typeface="Inter"/>
                <a:ea typeface="Inter"/>
                <a:cs typeface="Inter"/>
                <a:sym typeface="Inter"/>
              </a:rPr>
              <a:t>Vodstvo</a:t>
            </a:r>
            <a:r>
              <a:rPr lang="en-US" sz="2400" dirty="0">
                <a:solidFill>
                  <a:srgbClr val="111111"/>
                </a:solidFill>
                <a:latin typeface="Inter"/>
                <a:ea typeface="Inter"/>
                <a:cs typeface="Inter"/>
                <a:sym typeface="Inter"/>
              </a:rPr>
              <a:t> </a:t>
            </a:r>
            <a:r>
              <a:rPr lang="en-US" sz="2400" dirty="0" err="1">
                <a:solidFill>
                  <a:srgbClr val="111111"/>
                </a:solidFill>
                <a:latin typeface="Inter"/>
                <a:ea typeface="Inter"/>
                <a:cs typeface="Inter"/>
                <a:sym typeface="Inter"/>
              </a:rPr>
              <a:t>vzpostavi</a:t>
            </a:r>
            <a:r>
              <a:rPr lang="en-US" sz="2400" dirty="0">
                <a:solidFill>
                  <a:srgbClr val="111111"/>
                </a:solidFill>
                <a:latin typeface="Inter"/>
                <a:ea typeface="Inter"/>
                <a:cs typeface="Inter"/>
                <a:sym typeface="Inter"/>
              </a:rPr>
              <a:t> </a:t>
            </a:r>
            <a:r>
              <a:rPr lang="en-US" sz="2400" dirty="0" err="1">
                <a:solidFill>
                  <a:srgbClr val="111111"/>
                </a:solidFill>
                <a:latin typeface="Inter"/>
                <a:ea typeface="Inter"/>
                <a:cs typeface="Inter"/>
                <a:sym typeface="Inter"/>
              </a:rPr>
              <a:t>jasno</a:t>
            </a:r>
            <a:r>
              <a:rPr lang="en-US" sz="2400" dirty="0">
                <a:solidFill>
                  <a:srgbClr val="111111"/>
                </a:solidFill>
                <a:latin typeface="Inter"/>
                <a:ea typeface="Inter"/>
                <a:cs typeface="Inter"/>
                <a:sym typeface="Inter"/>
              </a:rPr>
              <a:t> </a:t>
            </a:r>
            <a:r>
              <a:rPr lang="en-US" sz="2400" dirty="0" err="1">
                <a:solidFill>
                  <a:srgbClr val="111111"/>
                </a:solidFill>
                <a:latin typeface="Inter"/>
                <a:ea typeface="Inter"/>
                <a:cs typeface="Inter"/>
                <a:sym typeface="Inter"/>
              </a:rPr>
              <a:t>vizijo</a:t>
            </a:r>
            <a:r>
              <a:rPr lang="en-US" sz="2400" dirty="0">
                <a:solidFill>
                  <a:srgbClr val="111111"/>
                </a:solidFill>
                <a:latin typeface="Inter"/>
                <a:ea typeface="Inter"/>
                <a:cs typeface="Inter"/>
                <a:sym typeface="Inter"/>
              </a:rPr>
              <a:t> in </a:t>
            </a:r>
            <a:r>
              <a:rPr lang="en-US" sz="2400" dirty="0" err="1">
                <a:solidFill>
                  <a:srgbClr val="111111"/>
                </a:solidFill>
                <a:latin typeface="Inter"/>
                <a:ea typeface="Inter"/>
                <a:cs typeface="Inter"/>
                <a:sym typeface="Inter"/>
              </a:rPr>
              <a:t>cilje</a:t>
            </a:r>
            <a:endParaRPr sz="2400" dirty="0">
              <a:solidFill>
                <a:srgbClr val="111111"/>
              </a:solidFill>
              <a:latin typeface="Inter"/>
              <a:ea typeface="Inter"/>
              <a:cs typeface="Inter"/>
              <a:sym typeface="Inter"/>
            </a:endParaRPr>
          </a:p>
          <a:p>
            <a:pPr marL="609585" indent="-423323">
              <a:buClr>
                <a:srgbClr val="0B9EAD"/>
              </a:buClr>
              <a:buSzPts val="1400"/>
              <a:buFont typeface="Inter"/>
              <a:buChar char="➔"/>
            </a:pPr>
            <a:r>
              <a:rPr lang="en-US" sz="2400" dirty="0">
                <a:solidFill>
                  <a:srgbClr val="0B9EAD"/>
                </a:solidFill>
                <a:latin typeface="Inter"/>
                <a:ea typeface="Inter"/>
                <a:cs typeface="Inter"/>
                <a:sym typeface="Inter"/>
              </a:rPr>
              <a:t>K</a:t>
            </a:r>
            <a:r>
              <a:rPr lang="en" sz="2400" dirty="0">
                <a:solidFill>
                  <a:srgbClr val="0B9EAD"/>
                </a:solidFill>
                <a:latin typeface="Inter"/>
                <a:ea typeface="Inter"/>
                <a:cs typeface="Inter"/>
                <a:sym typeface="Inter"/>
              </a:rPr>
              <a:t>omunikacija je odločilna!</a:t>
            </a:r>
            <a:endParaRPr sz="2400" dirty="0">
              <a:solidFill>
                <a:srgbClr val="0B9EAD"/>
              </a:solidFill>
              <a:latin typeface="Inter"/>
              <a:ea typeface="Inter"/>
              <a:cs typeface="Inter"/>
              <a:sym typeface="Inter"/>
            </a:endParaRPr>
          </a:p>
          <a:p>
            <a:pPr marL="609585" indent="-423323">
              <a:buClr>
                <a:srgbClr val="111111"/>
              </a:buClr>
              <a:buSzPts val="1400"/>
              <a:buFont typeface="Inter"/>
              <a:buChar char="➔"/>
            </a:pPr>
            <a:r>
              <a:rPr lang="en-US" sz="2400" dirty="0" err="1">
                <a:solidFill>
                  <a:srgbClr val="111111"/>
                </a:solidFill>
                <a:latin typeface="Inter"/>
                <a:ea typeface="Inter"/>
                <a:cs typeface="Inter"/>
                <a:sym typeface="Inter"/>
              </a:rPr>
              <a:t>Vključenost</a:t>
            </a:r>
            <a:r>
              <a:rPr lang="en-US" sz="2400" dirty="0">
                <a:solidFill>
                  <a:srgbClr val="111111"/>
                </a:solidFill>
                <a:latin typeface="Inter"/>
                <a:ea typeface="Inter"/>
                <a:cs typeface="Inter"/>
                <a:sym typeface="Inter"/>
              </a:rPr>
              <a:t> </a:t>
            </a:r>
            <a:r>
              <a:rPr lang="en-US" sz="2400" dirty="0" err="1">
                <a:solidFill>
                  <a:srgbClr val="111111"/>
                </a:solidFill>
                <a:latin typeface="Inter"/>
                <a:ea typeface="Inter"/>
                <a:cs typeface="Inter"/>
                <a:sym typeface="Inter"/>
              </a:rPr>
              <a:t>vseh</a:t>
            </a:r>
            <a:r>
              <a:rPr lang="en-US" sz="2400" dirty="0">
                <a:solidFill>
                  <a:srgbClr val="111111"/>
                </a:solidFill>
                <a:latin typeface="Inter"/>
                <a:ea typeface="Inter"/>
                <a:cs typeface="Inter"/>
                <a:sym typeface="Inter"/>
              </a:rPr>
              <a:t> </a:t>
            </a:r>
            <a:r>
              <a:rPr lang="en-US" sz="2400" dirty="0" err="1">
                <a:solidFill>
                  <a:srgbClr val="111111"/>
                </a:solidFill>
                <a:latin typeface="Inter"/>
                <a:ea typeface="Inter"/>
                <a:cs typeface="Inter"/>
                <a:sym typeface="Inter"/>
              </a:rPr>
              <a:t>deležnikov</a:t>
            </a:r>
            <a:endParaRPr sz="2400" dirty="0">
              <a:solidFill>
                <a:srgbClr val="111111"/>
              </a:solidFill>
              <a:latin typeface="Inter"/>
              <a:ea typeface="Inter"/>
              <a:cs typeface="Inter"/>
              <a:sym typeface="Inter"/>
            </a:endParaRPr>
          </a:p>
          <a:p>
            <a:pPr marL="609585" indent="-423323">
              <a:buClr>
                <a:srgbClr val="111111"/>
              </a:buClr>
              <a:buSzPts val="1400"/>
              <a:buFont typeface="Inter"/>
              <a:buChar char="➔"/>
            </a:pPr>
            <a:r>
              <a:rPr lang="en" sz="2400" dirty="0">
                <a:solidFill>
                  <a:srgbClr val="111111"/>
                </a:solidFill>
                <a:latin typeface="Inter"/>
                <a:ea typeface="Inter"/>
                <a:cs typeface="Inter"/>
                <a:sym typeface="Inter"/>
              </a:rPr>
              <a:t>Vzpodbujanje zaposlenih k prispevanju lastnih idej</a:t>
            </a:r>
          </a:p>
          <a:p>
            <a:pPr marL="609585" indent="-423323">
              <a:buClr>
                <a:srgbClr val="111111"/>
              </a:buClr>
              <a:buSzPts val="1400"/>
              <a:buFont typeface="Inter"/>
              <a:buChar char="➔"/>
            </a:pPr>
            <a:r>
              <a:rPr lang="en" sz="2400" dirty="0">
                <a:solidFill>
                  <a:srgbClr val="111111"/>
                </a:solidFill>
                <a:latin typeface="Inter"/>
                <a:ea typeface="Inter"/>
                <a:cs typeface="Inter"/>
                <a:sym typeface="Inter"/>
              </a:rPr>
              <a:t>Ključna je vzpostavitev digitalne kulture</a:t>
            </a:r>
            <a:endParaRPr sz="2400" dirty="0">
              <a:solidFill>
                <a:srgbClr val="111111"/>
              </a:solidFill>
              <a:latin typeface="Inter"/>
              <a:ea typeface="Inter"/>
              <a:cs typeface="Inter"/>
              <a:sym typeface="Inter"/>
            </a:endParaRPr>
          </a:p>
        </p:txBody>
      </p:sp>
      <p:pic>
        <p:nvPicPr>
          <p:cNvPr id="330" name="Google Shape;330;p35"/>
          <p:cNvPicPr preferRelativeResize="0"/>
          <p:nvPr/>
        </p:nvPicPr>
        <p:blipFill>
          <a:blip r:embed="rId3">
            <a:alphaModFix/>
          </a:blip>
          <a:stretch>
            <a:fillRect/>
          </a:stretch>
        </p:blipFill>
        <p:spPr>
          <a:xfrm>
            <a:off x="5728067" y="2079467"/>
            <a:ext cx="5864467" cy="3822167"/>
          </a:xfrm>
          <a:prstGeom prst="rect">
            <a:avLst/>
          </a:prstGeom>
          <a:noFill/>
          <a:ln>
            <a:noFill/>
          </a:ln>
        </p:spPr>
      </p:pic>
      <p:sp>
        <p:nvSpPr>
          <p:cNvPr id="331" name="Google Shape;331;p35"/>
          <p:cNvSpPr txBox="1"/>
          <p:nvPr/>
        </p:nvSpPr>
        <p:spPr>
          <a:xfrm>
            <a:off x="5643379" y="2618525"/>
            <a:ext cx="2090000" cy="1461200"/>
          </a:xfrm>
          <a:prstGeom prst="rect">
            <a:avLst/>
          </a:prstGeom>
          <a:noFill/>
          <a:ln>
            <a:noFill/>
          </a:ln>
        </p:spPr>
        <p:txBody>
          <a:bodyPr spcFirstLastPara="1" wrap="square" lIns="121900" tIns="121900" rIns="121900" bIns="121900" anchor="ctr" anchorCtr="0">
            <a:noAutofit/>
          </a:bodyPr>
          <a:lstStyle/>
          <a:p>
            <a:r>
              <a:rPr lang="en" sz="2400"/>
              <a:t> </a:t>
            </a:r>
            <a:endParaRPr sz="2400"/>
          </a:p>
        </p:txBody>
      </p:sp>
      <p:pic>
        <p:nvPicPr>
          <p:cNvPr id="332" name="Google Shape;332;p35"/>
          <p:cNvPicPr preferRelativeResize="0"/>
          <p:nvPr/>
        </p:nvPicPr>
        <p:blipFill>
          <a:blip r:embed="rId4">
            <a:alphaModFix/>
          </a:blip>
          <a:stretch>
            <a:fillRect/>
          </a:stretch>
        </p:blipFill>
        <p:spPr>
          <a:xfrm>
            <a:off x="9650434" y="6351400"/>
            <a:ext cx="2328167" cy="3944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4"/>
          <p:cNvSpPr/>
          <p:nvPr/>
        </p:nvSpPr>
        <p:spPr>
          <a:xfrm>
            <a:off x="1068433" y="1469167"/>
            <a:ext cx="3577600" cy="646400"/>
          </a:xfrm>
          <a:prstGeom prst="round1Rect">
            <a:avLst>
              <a:gd name="adj" fmla="val 16667"/>
            </a:avLst>
          </a:prstGeom>
          <a:solidFill>
            <a:srgbClr val="999999"/>
          </a:solidFill>
          <a:ln>
            <a:noFill/>
          </a:ln>
        </p:spPr>
        <p:txBody>
          <a:bodyPr spcFirstLastPara="1" wrap="square" lIns="121900" tIns="121900" rIns="121900" bIns="121900" anchor="ctr" anchorCtr="0">
            <a:noAutofit/>
          </a:bodyPr>
          <a:lstStyle/>
          <a:p>
            <a:pPr algn="ctr"/>
            <a:endParaRPr sz="2400"/>
          </a:p>
        </p:txBody>
      </p:sp>
      <p:sp>
        <p:nvSpPr>
          <p:cNvPr id="310" name="Google Shape;310;p34"/>
          <p:cNvSpPr txBox="1"/>
          <p:nvPr/>
        </p:nvSpPr>
        <p:spPr>
          <a:xfrm>
            <a:off x="455081" y="319081"/>
            <a:ext cx="8840800" cy="646290"/>
          </a:xfrm>
          <a:prstGeom prst="rect">
            <a:avLst/>
          </a:prstGeom>
          <a:noFill/>
          <a:ln>
            <a:noFill/>
          </a:ln>
        </p:spPr>
        <p:txBody>
          <a:bodyPr spcFirstLastPara="1" wrap="square" lIns="91433" tIns="45700" rIns="91433" bIns="45700" anchor="t" anchorCtr="0">
            <a:spAutoFit/>
          </a:bodyPr>
          <a:lstStyle/>
          <a:p>
            <a:r>
              <a:rPr lang="en" sz="3600" b="1" dirty="0" err="1">
                <a:solidFill>
                  <a:srgbClr val="FF6600"/>
                </a:solidFill>
                <a:latin typeface="Inter"/>
                <a:sym typeface="Inter"/>
              </a:rPr>
              <a:t>Odpor</a:t>
            </a:r>
            <a:r>
              <a:rPr lang="en" sz="3600" b="1" dirty="0">
                <a:solidFill>
                  <a:srgbClr val="FF6600"/>
                </a:solidFill>
                <a:latin typeface="Inter"/>
                <a:sym typeface="Inter"/>
              </a:rPr>
              <a:t> </a:t>
            </a:r>
            <a:r>
              <a:rPr lang="en" sz="3600" b="1" dirty="0" err="1">
                <a:solidFill>
                  <a:srgbClr val="FF6600"/>
                </a:solidFill>
                <a:latin typeface="Inter"/>
                <a:sym typeface="Inter"/>
              </a:rPr>
              <a:t>uporabnikov</a:t>
            </a:r>
            <a:r>
              <a:rPr lang="en" sz="3600" b="1" dirty="0">
                <a:solidFill>
                  <a:srgbClr val="FF6600"/>
                </a:solidFill>
                <a:latin typeface="Inter"/>
                <a:sym typeface="Inter"/>
              </a:rPr>
              <a:t> (User resistance)</a:t>
            </a:r>
            <a:endParaRPr sz="1467" dirty="0">
              <a:solidFill>
                <a:srgbClr val="FF6600"/>
              </a:solidFill>
            </a:endParaRPr>
          </a:p>
        </p:txBody>
      </p:sp>
      <p:sp>
        <p:nvSpPr>
          <p:cNvPr id="311" name="Google Shape;311;p34"/>
          <p:cNvSpPr txBox="1"/>
          <p:nvPr/>
        </p:nvSpPr>
        <p:spPr>
          <a:xfrm>
            <a:off x="1221233" y="1556367"/>
            <a:ext cx="3532000" cy="505804"/>
          </a:xfrm>
          <a:prstGeom prst="rect">
            <a:avLst/>
          </a:prstGeom>
          <a:noFill/>
          <a:ln>
            <a:noFill/>
          </a:ln>
        </p:spPr>
        <p:txBody>
          <a:bodyPr spcFirstLastPara="1" wrap="square" lIns="121900" tIns="121900" rIns="121900" bIns="121900" anchor="t" anchorCtr="0">
            <a:spAutoFit/>
          </a:bodyPr>
          <a:lstStyle/>
          <a:p>
            <a:pPr marL="67732" algn="just">
              <a:lnSpc>
                <a:spcPct val="115000"/>
              </a:lnSpc>
            </a:pPr>
            <a:r>
              <a:rPr lang="en" sz="1467" b="1" dirty="0">
                <a:solidFill>
                  <a:schemeClr val="lt1"/>
                </a:solidFill>
                <a:latin typeface="Inter"/>
                <a:ea typeface="Inter"/>
                <a:cs typeface="Inter"/>
                <a:sym typeface="Inter"/>
              </a:rPr>
              <a:t>“Nočem sprememb ker”:​</a:t>
            </a:r>
            <a:endParaRPr sz="1467" b="1" dirty="0">
              <a:solidFill>
                <a:schemeClr val="lt1"/>
              </a:solidFill>
              <a:highlight>
                <a:srgbClr val="FFFFFF"/>
              </a:highlight>
              <a:latin typeface="Inter"/>
              <a:ea typeface="Inter"/>
              <a:cs typeface="Inter"/>
              <a:sym typeface="Inter"/>
            </a:endParaRPr>
          </a:p>
        </p:txBody>
      </p:sp>
      <p:sp>
        <p:nvSpPr>
          <p:cNvPr id="312" name="Google Shape;312;p34"/>
          <p:cNvSpPr/>
          <p:nvPr/>
        </p:nvSpPr>
        <p:spPr>
          <a:xfrm>
            <a:off x="4448400" y="4157967"/>
            <a:ext cx="3701600" cy="858800"/>
          </a:xfrm>
          <a:prstGeom prst="wedgeRoundRectCallout">
            <a:avLst>
              <a:gd name="adj1" fmla="val -72162"/>
              <a:gd name="adj2" fmla="val 2375"/>
              <a:gd name="adj3" fmla="val 0"/>
            </a:avLst>
          </a:prstGeom>
          <a:solidFill>
            <a:srgbClr val="C9DAF8"/>
          </a:solidFill>
          <a:ln>
            <a:noFill/>
          </a:ln>
        </p:spPr>
        <p:txBody>
          <a:bodyPr spcFirstLastPara="1" wrap="square" lIns="121900" tIns="121900" rIns="121900" bIns="121900" anchor="ctr" anchorCtr="0">
            <a:noAutofit/>
          </a:bodyPr>
          <a:lstStyle/>
          <a:p>
            <a:r>
              <a:rPr lang="en" sz="1333" dirty="0">
                <a:solidFill>
                  <a:srgbClr val="111111"/>
                </a:solidFill>
                <a:latin typeface="Inter"/>
                <a:ea typeface="Inter"/>
                <a:cs typeface="Inter"/>
                <a:sym typeface="Inter"/>
              </a:rPr>
              <a:t>S trenutnim sistemom sem zadovoljen.</a:t>
            </a:r>
            <a:endParaRPr sz="1333" dirty="0">
              <a:latin typeface="Inter"/>
              <a:ea typeface="Inter"/>
              <a:cs typeface="Inter"/>
              <a:sym typeface="Inter"/>
            </a:endParaRPr>
          </a:p>
        </p:txBody>
      </p:sp>
      <p:sp>
        <p:nvSpPr>
          <p:cNvPr id="313" name="Google Shape;313;p34"/>
          <p:cNvSpPr/>
          <p:nvPr/>
        </p:nvSpPr>
        <p:spPr>
          <a:xfrm>
            <a:off x="8181433" y="2999600"/>
            <a:ext cx="3701600" cy="858800"/>
          </a:xfrm>
          <a:prstGeom prst="wedgeRoundRectCallout">
            <a:avLst>
              <a:gd name="adj1" fmla="val -57552"/>
              <a:gd name="adj2" fmla="val 68386"/>
              <a:gd name="adj3" fmla="val 0"/>
            </a:avLst>
          </a:prstGeom>
          <a:solidFill>
            <a:srgbClr val="C9DAF8"/>
          </a:solidFill>
          <a:ln>
            <a:noFill/>
          </a:ln>
        </p:spPr>
        <p:txBody>
          <a:bodyPr spcFirstLastPara="1" wrap="square" lIns="121900" tIns="121900" rIns="121900" bIns="121900" anchor="ctr" anchorCtr="0">
            <a:noAutofit/>
          </a:bodyPr>
          <a:lstStyle/>
          <a:p>
            <a:r>
              <a:rPr lang="en" sz="1333" dirty="0">
                <a:solidFill>
                  <a:srgbClr val="111111"/>
                </a:solidFill>
                <a:latin typeface="Inter"/>
                <a:ea typeface="Inter"/>
                <a:cs typeface="Inter"/>
                <a:sym typeface="Inter"/>
              </a:rPr>
              <a:t>Sem sodeloval/-a pri vzpostavitvi trenutnega sistema, ki deluje dobro. Ne vidim nobene potrebe da se ga spreminja.</a:t>
            </a:r>
            <a:endParaRPr sz="1333" dirty="0">
              <a:latin typeface="Inter"/>
              <a:ea typeface="Inter"/>
              <a:cs typeface="Inter"/>
              <a:sym typeface="Inter"/>
            </a:endParaRPr>
          </a:p>
        </p:txBody>
      </p:sp>
      <p:sp>
        <p:nvSpPr>
          <p:cNvPr id="314" name="Google Shape;314;p34"/>
          <p:cNvSpPr/>
          <p:nvPr/>
        </p:nvSpPr>
        <p:spPr>
          <a:xfrm>
            <a:off x="3171733" y="5458767"/>
            <a:ext cx="3701600" cy="858800"/>
          </a:xfrm>
          <a:prstGeom prst="wedgeRoundRectCallout">
            <a:avLst>
              <a:gd name="adj1" fmla="val -44632"/>
              <a:gd name="adj2" fmla="val -77996"/>
              <a:gd name="adj3" fmla="val 0"/>
            </a:avLst>
          </a:prstGeom>
          <a:solidFill>
            <a:srgbClr val="C9DAF8"/>
          </a:solidFill>
          <a:ln>
            <a:noFill/>
          </a:ln>
        </p:spPr>
        <p:txBody>
          <a:bodyPr spcFirstLastPara="1" wrap="square" lIns="121900" tIns="121900" rIns="121900" bIns="121900" anchor="ctr" anchorCtr="0">
            <a:noAutofit/>
          </a:bodyPr>
          <a:lstStyle/>
          <a:p>
            <a:pPr>
              <a:lnSpc>
                <a:spcPct val="115000"/>
              </a:lnSpc>
            </a:pPr>
            <a:r>
              <a:rPr lang="en" sz="1333" dirty="0">
                <a:solidFill>
                  <a:srgbClr val="111111"/>
                </a:solidFill>
                <a:latin typeface="Inter"/>
                <a:ea typeface="Inter"/>
                <a:cs typeface="Inter"/>
                <a:sym typeface="Inter"/>
              </a:rPr>
              <a:t>Nimam se časa ukvarjati s spremembami, moj urnik je že tako poln.</a:t>
            </a:r>
            <a:endParaRPr sz="1333" dirty="0">
              <a:latin typeface="Inter"/>
              <a:ea typeface="Inter"/>
              <a:cs typeface="Inter"/>
              <a:sym typeface="Inter"/>
            </a:endParaRPr>
          </a:p>
        </p:txBody>
      </p:sp>
      <p:sp>
        <p:nvSpPr>
          <p:cNvPr id="315" name="Google Shape;315;p34"/>
          <p:cNvSpPr/>
          <p:nvPr/>
        </p:nvSpPr>
        <p:spPr>
          <a:xfrm>
            <a:off x="8372233" y="4868200"/>
            <a:ext cx="3701600" cy="858800"/>
          </a:xfrm>
          <a:prstGeom prst="wedgeRoundRectCallout">
            <a:avLst>
              <a:gd name="adj1" fmla="val -67603"/>
              <a:gd name="adj2" fmla="val 90747"/>
              <a:gd name="adj3" fmla="val 0"/>
            </a:avLst>
          </a:prstGeom>
          <a:solidFill>
            <a:srgbClr val="C9DAF8"/>
          </a:solidFill>
          <a:ln>
            <a:noFill/>
          </a:ln>
        </p:spPr>
        <p:txBody>
          <a:bodyPr spcFirstLastPara="1" wrap="square" lIns="121900" tIns="121900" rIns="121900" bIns="121900" anchor="ctr" anchorCtr="0">
            <a:noAutofit/>
          </a:bodyPr>
          <a:lstStyle/>
          <a:p>
            <a:pPr>
              <a:lnSpc>
                <a:spcPct val="115000"/>
              </a:lnSpc>
            </a:pPr>
            <a:r>
              <a:rPr lang="en" sz="1333" dirty="0">
                <a:solidFill>
                  <a:srgbClr val="111111"/>
                </a:solidFill>
                <a:latin typeface="Inter"/>
                <a:ea typeface="Inter"/>
                <a:cs typeface="Inter"/>
                <a:sym typeface="Inter"/>
              </a:rPr>
              <a:t>Nov sistem izgleda zapleten in bi potreboval/-a veliko časa da se ga naučim uporabljati.</a:t>
            </a:r>
            <a:endParaRPr sz="1333" dirty="0">
              <a:latin typeface="Inter"/>
              <a:ea typeface="Inter"/>
              <a:cs typeface="Inter"/>
              <a:sym typeface="Inter"/>
            </a:endParaRPr>
          </a:p>
        </p:txBody>
      </p:sp>
      <p:sp>
        <p:nvSpPr>
          <p:cNvPr id="316" name="Google Shape;316;p34"/>
          <p:cNvSpPr/>
          <p:nvPr/>
        </p:nvSpPr>
        <p:spPr>
          <a:xfrm>
            <a:off x="7637667" y="1556367"/>
            <a:ext cx="3701600" cy="858800"/>
          </a:xfrm>
          <a:prstGeom prst="wedgeRoundRectCallout">
            <a:avLst>
              <a:gd name="adj1" fmla="val -53686"/>
              <a:gd name="adj2" fmla="val 88697"/>
              <a:gd name="adj3" fmla="val 0"/>
            </a:avLst>
          </a:prstGeom>
          <a:solidFill>
            <a:srgbClr val="C9DAF8"/>
          </a:solidFill>
          <a:ln>
            <a:noFill/>
          </a:ln>
        </p:spPr>
        <p:txBody>
          <a:bodyPr spcFirstLastPara="1" wrap="square" lIns="121900" tIns="121900" rIns="121900" bIns="121900" anchor="ctr" anchorCtr="0">
            <a:noAutofit/>
          </a:bodyPr>
          <a:lstStyle/>
          <a:p>
            <a:pPr>
              <a:lnSpc>
                <a:spcPct val="115000"/>
              </a:lnSpc>
            </a:pPr>
            <a:r>
              <a:rPr lang="en" sz="1333" dirty="0">
                <a:solidFill>
                  <a:srgbClr val="111111"/>
                </a:solidFill>
                <a:latin typeface="Inter"/>
                <a:ea typeface="Inter"/>
                <a:cs typeface="Inter"/>
                <a:sym typeface="Inter"/>
              </a:rPr>
              <a:t>Ne zaupam ljudem ki uvajajo spremembe. Ne poznajo nas, in ne razumejo kako delamo.</a:t>
            </a:r>
            <a:endParaRPr sz="1333" dirty="0">
              <a:latin typeface="Inter"/>
              <a:ea typeface="Inter"/>
              <a:cs typeface="Inter"/>
              <a:sym typeface="Inter"/>
            </a:endParaRPr>
          </a:p>
        </p:txBody>
      </p:sp>
      <p:sp>
        <p:nvSpPr>
          <p:cNvPr id="317" name="Google Shape;317;p34"/>
          <p:cNvSpPr/>
          <p:nvPr/>
        </p:nvSpPr>
        <p:spPr>
          <a:xfrm>
            <a:off x="3936067" y="2857167"/>
            <a:ext cx="3701600" cy="858800"/>
          </a:xfrm>
          <a:prstGeom prst="wedgeRoundRectCallout">
            <a:avLst>
              <a:gd name="adj1" fmla="val -73012"/>
              <a:gd name="adj2" fmla="val 9436"/>
              <a:gd name="adj3" fmla="val 0"/>
            </a:avLst>
          </a:prstGeom>
          <a:solidFill>
            <a:srgbClr val="C9DAF8"/>
          </a:solidFill>
          <a:ln>
            <a:noFill/>
          </a:ln>
        </p:spPr>
        <p:txBody>
          <a:bodyPr spcFirstLastPara="1" wrap="square" lIns="121900" tIns="121900" rIns="121900" bIns="121900" anchor="ctr" anchorCtr="0">
            <a:noAutofit/>
          </a:bodyPr>
          <a:lstStyle/>
          <a:p>
            <a:pPr>
              <a:lnSpc>
                <a:spcPct val="115000"/>
              </a:lnSpc>
            </a:pPr>
            <a:r>
              <a:rPr lang="en-US" sz="1333" dirty="0" err="1">
                <a:solidFill>
                  <a:srgbClr val="111111"/>
                </a:solidFill>
                <a:latin typeface="Inter"/>
                <a:ea typeface="Inter"/>
                <a:cs typeface="Inter"/>
                <a:sym typeface="Inter"/>
              </a:rPr>
              <a:t>Kako</a:t>
            </a:r>
            <a:r>
              <a:rPr lang="en-US" sz="1333" dirty="0">
                <a:solidFill>
                  <a:srgbClr val="111111"/>
                </a:solidFill>
                <a:latin typeface="Inter"/>
                <a:ea typeface="Inter"/>
                <a:cs typeface="Inter"/>
                <a:sym typeface="Inter"/>
              </a:rPr>
              <a:t> mi </a:t>
            </a:r>
            <a:r>
              <a:rPr lang="en-US" sz="1333" dirty="0" err="1">
                <a:solidFill>
                  <a:srgbClr val="111111"/>
                </a:solidFill>
                <a:latin typeface="Inter"/>
                <a:ea typeface="Inter"/>
                <a:cs typeface="Inter"/>
                <a:sym typeface="Inter"/>
              </a:rPr>
              <a:t>bo</a:t>
            </a:r>
            <a:r>
              <a:rPr lang="en-US" sz="1333" dirty="0">
                <a:solidFill>
                  <a:srgbClr val="111111"/>
                </a:solidFill>
                <a:latin typeface="Inter"/>
                <a:ea typeface="Inter"/>
                <a:cs typeface="Inter"/>
                <a:sym typeface="Inter"/>
              </a:rPr>
              <a:t> </a:t>
            </a:r>
            <a:r>
              <a:rPr lang="en-US" sz="1333" dirty="0" err="1">
                <a:solidFill>
                  <a:srgbClr val="111111"/>
                </a:solidFill>
                <a:latin typeface="Inter"/>
                <a:ea typeface="Inter"/>
                <a:cs typeface="Inter"/>
                <a:sym typeface="Inter"/>
              </a:rPr>
              <a:t>nov</a:t>
            </a:r>
            <a:r>
              <a:rPr lang="en-US" sz="1333" dirty="0">
                <a:solidFill>
                  <a:srgbClr val="111111"/>
                </a:solidFill>
                <a:latin typeface="Inter"/>
                <a:ea typeface="Inter"/>
                <a:cs typeface="Inter"/>
                <a:sym typeface="Inter"/>
              </a:rPr>
              <a:t> </a:t>
            </a:r>
            <a:r>
              <a:rPr lang="en-US" sz="1333" dirty="0" err="1">
                <a:solidFill>
                  <a:srgbClr val="111111"/>
                </a:solidFill>
                <a:latin typeface="Inter"/>
                <a:ea typeface="Inter"/>
                <a:cs typeface="Inter"/>
                <a:sym typeface="Inter"/>
              </a:rPr>
              <a:t>sistem</a:t>
            </a:r>
            <a:r>
              <a:rPr lang="en-US" sz="1333" dirty="0">
                <a:solidFill>
                  <a:srgbClr val="111111"/>
                </a:solidFill>
                <a:latin typeface="Inter"/>
                <a:ea typeface="Inter"/>
                <a:cs typeface="Inter"/>
                <a:sym typeface="Inter"/>
              </a:rPr>
              <a:t> </a:t>
            </a:r>
            <a:r>
              <a:rPr lang="en-US" sz="1333" dirty="0" err="1">
                <a:solidFill>
                  <a:srgbClr val="111111"/>
                </a:solidFill>
                <a:latin typeface="Inter"/>
                <a:ea typeface="Inter"/>
                <a:cs typeface="Inter"/>
                <a:sym typeface="Inter"/>
              </a:rPr>
              <a:t>koristil</a:t>
            </a:r>
            <a:r>
              <a:rPr lang="en-US" sz="1333" dirty="0">
                <a:solidFill>
                  <a:srgbClr val="111111"/>
                </a:solidFill>
                <a:latin typeface="Inter"/>
                <a:ea typeface="Inter"/>
                <a:cs typeface="Inter"/>
                <a:sym typeface="Inter"/>
              </a:rPr>
              <a:t>? Res ne </a:t>
            </a:r>
            <a:r>
              <a:rPr lang="en-US" sz="1333" dirty="0" err="1">
                <a:solidFill>
                  <a:srgbClr val="111111"/>
                </a:solidFill>
                <a:latin typeface="Inter"/>
                <a:ea typeface="Inter"/>
                <a:cs typeface="Inter"/>
                <a:sym typeface="Inter"/>
              </a:rPr>
              <a:t>vidim</a:t>
            </a:r>
            <a:r>
              <a:rPr lang="en-US" sz="1333" dirty="0">
                <a:solidFill>
                  <a:srgbClr val="111111"/>
                </a:solidFill>
                <a:latin typeface="Inter"/>
                <a:ea typeface="Inter"/>
                <a:cs typeface="Inter"/>
                <a:sym typeface="Inter"/>
              </a:rPr>
              <a:t> </a:t>
            </a:r>
            <a:r>
              <a:rPr lang="en-US" sz="1333" dirty="0" err="1">
                <a:solidFill>
                  <a:srgbClr val="111111"/>
                </a:solidFill>
                <a:latin typeface="Inter"/>
                <a:ea typeface="Inter"/>
                <a:cs typeface="Inter"/>
                <a:sym typeface="Inter"/>
              </a:rPr>
              <a:t>dodane</a:t>
            </a:r>
            <a:r>
              <a:rPr lang="en-US" sz="1333" dirty="0">
                <a:solidFill>
                  <a:srgbClr val="111111"/>
                </a:solidFill>
                <a:latin typeface="Inter"/>
                <a:ea typeface="Inter"/>
                <a:cs typeface="Inter"/>
                <a:sym typeface="Inter"/>
              </a:rPr>
              <a:t> </a:t>
            </a:r>
            <a:r>
              <a:rPr lang="en-US" sz="1333" dirty="0" err="1">
                <a:solidFill>
                  <a:srgbClr val="111111"/>
                </a:solidFill>
                <a:latin typeface="Inter"/>
                <a:ea typeface="Inter"/>
                <a:cs typeface="Inter"/>
                <a:sym typeface="Inter"/>
              </a:rPr>
              <a:t>vrednosti</a:t>
            </a:r>
            <a:r>
              <a:rPr lang="en-US" sz="1333" dirty="0">
                <a:solidFill>
                  <a:srgbClr val="111111"/>
                </a:solidFill>
                <a:latin typeface="Inter"/>
                <a:ea typeface="Inter"/>
                <a:cs typeface="Inter"/>
                <a:sym typeface="Inter"/>
              </a:rPr>
              <a:t> v </a:t>
            </a:r>
            <a:r>
              <a:rPr lang="en-US" sz="1333" dirty="0" err="1">
                <a:solidFill>
                  <a:srgbClr val="111111"/>
                </a:solidFill>
                <a:latin typeface="Inter"/>
                <a:ea typeface="Inter"/>
                <a:cs typeface="Inter"/>
                <a:sym typeface="Inter"/>
              </a:rPr>
              <a:t>tem</a:t>
            </a:r>
            <a:r>
              <a:rPr lang="en-US" sz="1333" dirty="0">
                <a:solidFill>
                  <a:srgbClr val="111111"/>
                </a:solidFill>
                <a:latin typeface="Inter"/>
                <a:ea typeface="Inter"/>
                <a:cs typeface="Inter"/>
                <a:sym typeface="Inter"/>
              </a:rPr>
              <a:t>.</a:t>
            </a:r>
            <a:endParaRPr sz="1333" dirty="0">
              <a:latin typeface="Inter"/>
              <a:ea typeface="Inter"/>
              <a:cs typeface="Inter"/>
              <a:sym typeface="Inter"/>
            </a:endParaRPr>
          </a:p>
          <a:p>
            <a:endParaRPr sz="1333" dirty="0">
              <a:solidFill>
                <a:srgbClr val="111111"/>
              </a:solidFill>
              <a:latin typeface="Inter"/>
              <a:ea typeface="Inter"/>
              <a:cs typeface="Inter"/>
              <a:sym typeface="Inter"/>
            </a:endParaRPr>
          </a:p>
        </p:txBody>
      </p:sp>
      <p:grpSp>
        <p:nvGrpSpPr>
          <p:cNvPr id="318" name="Google Shape;318;p34"/>
          <p:cNvGrpSpPr/>
          <p:nvPr/>
        </p:nvGrpSpPr>
        <p:grpSpPr>
          <a:xfrm>
            <a:off x="677333" y="1251033"/>
            <a:ext cx="726800" cy="726800"/>
            <a:chOff x="1023150" y="1602700"/>
            <a:chExt cx="545100" cy="545100"/>
          </a:xfrm>
        </p:grpSpPr>
        <p:sp>
          <p:nvSpPr>
            <p:cNvPr id="319" name="Google Shape;319;p34"/>
            <p:cNvSpPr/>
            <p:nvPr/>
          </p:nvSpPr>
          <p:spPr>
            <a:xfrm>
              <a:off x="1023150" y="1602700"/>
              <a:ext cx="545100" cy="545100"/>
            </a:xfrm>
            <a:prstGeom prst="ellipse">
              <a:avLst/>
            </a:prstGeom>
            <a:solidFill>
              <a:srgbClr val="666666"/>
            </a:solidFill>
            <a:ln>
              <a:noFill/>
            </a:ln>
          </p:spPr>
          <p:txBody>
            <a:bodyPr spcFirstLastPara="1" wrap="square" lIns="121900" tIns="121900" rIns="121900" bIns="121900" anchor="ctr" anchorCtr="0">
              <a:noAutofit/>
            </a:bodyPr>
            <a:lstStyle/>
            <a:p>
              <a:pPr algn="ctr"/>
              <a:endParaRPr sz="2400"/>
            </a:p>
          </p:txBody>
        </p:sp>
        <p:pic>
          <p:nvPicPr>
            <p:cNvPr id="320" name="Google Shape;320;p34"/>
            <p:cNvPicPr preferRelativeResize="0"/>
            <p:nvPr/>
          </p:nvPicPr>
          <p:blipFill>
            <a:blip r:embed="rId3">
              <a:alphaModFix/>
            </a:blip>
            <a:stretch>
              <a:fillRect/>
            </a:stretch>
          </p:blipFill>
          <p:spPr>
            <a:xfrm>
              <a:off x="1119800" y="1740952"/>
              <a:ext cx="351804" cy="338700"/>
            </a:xfrm>
            <a:prstGeom prst="rect">
              <a:avLst/>
            </a:prstGeom>
            <a:noFill/>
            <a:ln>
              <a:noFill/>
            </a:ln>
          </p:spPr>
        </p:pic>
      </p:grpSp>
      <p:sp>
        <p:nvSpPr>
          <p:cNvPr id="321" name="Google Shape;321;p34"/>
          <p:cNvSpPr/>
          <p:nvPr/>
        </p:nvSpPr>
        <p:spPr>
          <a:xfrm flipH="1">
            <a:off x="735254" y="2717231"/>
            <a:ext cx="2212580" cy="3600351"/>
          </a:xfrm>
          <a:custGeom>
            <a:avLst/>
            <a:gdLst/>
            <a:ahLst/>
            <a:cxnLst/>
            <a:rect l="l" t="t" r="r" b="b"/>
            <a:pathLst>
              <a:path w="1630894" h="2653821" extrusionOk="0">
                <a:moveTo>
                  <a:pt x="1630894" y="0"/>
                </a:moveTo>
                <a:lnTo>
                  <a:pt x="0" y="0"/>
                </a:lnTo>
                <a:lnTo>
                  <a:pt x="0" y="2653821"/>
                </a:lnTo>
                <a:lnTo>
                  <a:pt x="1630894" y="2653821"/>
                </a:lnTo>
                <a:lnTo>
                  <a:pt x="1630894" y="0"/>
                </a:lnTo>
                <a:close/>
              </a:path>
            </a:pathLst>
          </a:custGeom>
          <a:blipFill rotWithShape="1">
            <a:blip r:embed="rId4">
              <a:alphaModFix/>
            </a:blip>
            <a:stretch>
              <a:fillRect/>
            </a:stretch>
          </a:blipFill>
          <a:ln>
            <a:noFill/>
          </a:ln>
        </p:spPr>
        <p:txBody>
          <a:bodyPr/>
          <a:lstStyle/>
          <a:p>
            <a:endParaRPr lang="en-SI"/>
          </a:p>
        </p:txBody>
      </p:sp>
      <p:pic>
        <p:nvPicPr>
          <p:cNvPr id="322" name="Google Shape;322;p34"/>
          <p:cNvPicPr preferRelativeResize="0"/>
          <p:nvPr/>
        </p:nvPicPr>
        <p:blipFill>
          <a:blip r:embed="rId5">
            <a:alphaModFix/>
          </a:blip>
          <a:stretch>
            <a:fillRect/>
          </a:stretch>
        </p:blipFill>
        <p:spPr>
          <a:xfrm>
            <a:off x="9650434" y="6351400"/>
            <a:ext cx="2328167" cy="39446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52BD-0434-8892-809B-1EBF4CCD683E}"/>
              </a:ext>
            </a:extLst>
          </p:cNvPr>
          <p:cNvSpPr>
            <a:spLocks noGrp="1"/>
          </p:cNvSpPr>
          <p:nvPr>
            <p:ph type="title"/>
          </p:nvPr>
        </p:nvSpPr>
        <p:spPr>
          <a:xfrm>
            <a:off x="785812" y="342305"/>
            <a:ext cx="10515600" cy="1325563"/>
          </a:xfrm>
        </p:spPr>
        <p:txBody>
          <a:bodyPr/>
          <a:lstStyle/>
          <a:p>
            <a:r>
              <a:rPr lang="en-US" dirty="0" err="1">
                <a:ea typeface="Roboto"/>
                <a:cs typeface="Roboto"/>
              </a:rPr>
              <a:t>Proces</a:t>
            </a:r>
            <a:r>
              <a:rPr lang="en-US" dirty="0">
                <a:ea typeface="Roboto"/>
                <a:cs typeface="Roboto"/>
              </a:rPr>
              <a:t> </a:t>
            </a:r>
            <a:r>
              <a:rPr lang="en-US" dirty="0" err="1">
                <a:ea typeface="Roboto"/>
                <a:cs typeface="Roboto"/>
              </a:rPr>
              <a:t>izbire</a:t>
            </a:r>
            <a:r>
              <a:rPr lang="en-US" dirty="0">
                <a:ea typeface="Roboto"/>
                <a:cs typeface="Roboto"/>
              </a:rPr>
              <a:t> LIMS/ELN </a:t>
            </a:r>
            <a:r>
              <a:rPr lang="en-US" dirty="0" err="1">
                <a:ea typeface="Roboto"/>
                <a:cs typeface="Roboto"/>
              </a:rPr>
              <a:t>rešitve</a:t>
            </a:r>
            <a:endParaRPr lang="en-US" dirty="0">
              <a:ea typeface="Roboto"/>
              <a:cs typeface="Roboto"/>
            </a:endParaRPr>
          </a:p>
        </p:txBody>
      </p:sp>
      <p:sp>
        <p:nvSpPr>
          <p:cNvPr id="11" name="Block Arc 10">
            <a:extLst>
              <a:ext uri="{FF2B5EF4-FFF2-40B4-BE49-F238E27FC236}">
                <a16:creationId xmlns:a16="http://schemas.microsoft.com/office/drawing/2014/main" id="{68E9E68F-596B-1F23-F025-575A4C94C063}"/>
              </a:ext>
            </a:extLst>
          </p:cNvPr>
          <p:cNvSpPr/>
          <p:nvPr/>
        </p:nvSpPr>
        <p:spPr>
          <a:xfrm rot="10800000">
            <a:off x="634263" y="3255105"/>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12" name="Block Arc 11">
            <a:extLst>
              <a:ext uri="{FF2B5EF4-FFF2-40B4-BE49-F238E27FC236}">
                <a16:creationId xmlns:a16="http://schemas.microsoft.com/office/drawing/2014/main" id="{0B85D5CC-7B54-D1D6-8EC6-D88E88B0991C}"/>
              </a:ext>
            </a:extLst>
          </p:cNvPr>
          <p:cNvSpPr/>
          <p:nvPr/>
        </p:nvSpPr>
        <p:spPr>
          <a:xfrm>
            <a:off x="2464055" y="2887805"/>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1" name="Block Arc 40">
            <a:extLst>
              <a:ext uri="{FF2B5EF4-FFF2-40B4-BE49-F238E27FC236}">
                <a16:creationId xmlns:a16="http://schemas.microsoft.com/office/drawing/2014/main" id="{EF7FDE30-4DF1-6EA7-7B3A-32ADBB921C48}"/>
              </a:ext>
            </a:extLst>
          </p:cNvPr>
          <p:cNvSpPr/>
          <p:nvPr/>
        </p:nvSpPr>
        <p:spPr>
          <a:xfrm rot="10800000">
            <a:off x="4293848" y="3255105"/>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2" name="Block Arc 41">
            <a:extLst>
              <a:ext uri="{FF2B5EF4-FFF2-40B4-BE49-F238E27FC236}">
                <a16:creationId xmlns:a16="http://schemas.microsoft.com/office/drawing/2014/main" id="{ABD05CCD-F556-1A79-0F10-A8CAD42CD092}"/>
              </a:ext>
            </a:extLst>
          </p:cNvPr>
          <p:cNvSpPr/>
          <p:nvPr/>
        </p:nvSpPr>
        <p:spPr>
          <a:xfrm>
            <a:off x="6123639" y="2887805"/>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3" name="Block Arc 42">
            <a:extLst>
              <a:ext uri="{FF2B5EF4-FFF2-40B4-BE49-F238E27FC236}">
                <a16:creationId xmlns:a16="http://schemas.microsoft.com/office/drawing/2014/main" id="{A6E15434-7A3A-D4B5-87B4-6B27BC53F370}"/>
              </a:ext>
            </a:extLst>
          </p:cNvPr>
          <p:cNvSpPr/>
          <p:nvPr/>
        </p:nvSpPr>
        <p:spPr>
          <a:xfrm rot="10800000">
            <a:off x="7953432" y="3255107"/>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4" name="Rectangle 43">
            <a:extLst>
              <a:ext uri="{FF2B5EF4-FFF2-40B4-BE49-F238E27FC236}">
                <a16:creationId xmlns:a16="http://schemas.microsoft.com/office/drawing/2014/main" id="{2CE41A5F-8534-155B-7490-40785C979E32}"/>
              </a:ext>
            </a:extLst>
          </p:cNvPr>
          <p:cNvSpPr/>
          <p:nvPr/>
        </p:nvSpPr>
        <p:spPr>
          <a:xfrm>
            <a:off x="424470" y="3856986"/>
            <a:ext cx="8019041" cy="326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p>
        </p:txBody>
      </p:sp>
      <p:cxnSp>
        <p:nvCxnSpPr>
          <p:cNvPr id="20" name="Straight Arrow Connector 19">
            <a:extLst>
              <a:ext uri="{FF2B5EF4-FFF2-40B4-BE49-F238E27FC236}">
                <a16:creationId xmlns:a16="http://schemas.microsoft.com/office/drawing/2014/main" id="{9EC1E0EE-BFDC-55CA-5B50-35A84A95BF42}"/>
              </a:ext>
            </a:extLst>
          </p:cNvPr>
          <p:cNvCxnSpPr>
            <a:cxnSpLocks/>
          </p:cNvCxnSpPr>
          <p:nvPr/>
        </p:nvCxnSpPr>
        <p:spPr>
          <a:xfrm flipV="1">
            <a:off x="2127232" y="4022303"/>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18E98DC-834C-889C-B26D-42C665981497}"/>
              </a:ext>
            </a:extLst>
          </p:cNvPr>
          <p:cNvCxnSpPr>
            <a:cxnSpLocks/>
          </p:cNvCxnSpPr>
          <p:nvPr/>
        </p:nvCxnSpPr>
        <p:spPr>
          <a:xfrm flipV="1">
            <a:off x="3933847" y="4015805"/>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DA7B34F-C409-13AA-2B00-B2C5DD5A6009}"/>
              </a:ext>
            </a:extLst>
          </p:cNvPr>
          <p:cNvCxnSpPr>
            <a:cxnSpLocks/>
          </p:cNvCxnSpPr>
          <p:nvPr/>
        </p:nvCxnSpPr>
        <p:spPr>
          <a:xfrm flipV="1">
            <a:off x="5740461" y="4009308"/>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3DCC41B-B939-9AB3-6D8D-28DB1AD1FDE6}"/>
              </a:ext>
            </a:extLst>
          </p:cNvPr>
          <p:cNvCxnSpPr>
            <a:cxnSpLocks/>
          </p:cNvCxnSpPr>
          <p:nvPr/>
        </p:nvCxnSpPr>
        <p:spPr>
          <a:xfrm flipV="1">
            <a:off x="7548400" y="4005416"/>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sp>
        <p:nvSpPr>
          <p:cNvPr id="57" name="Block Arc 56">
            <a:extLst>
              <a:ext uri="{FF2B5EF4-FFF2-40B4-BE49-F238E27FC236}">
                <a16:creationId xmlns:a16="http://schemas.microsoft.com/office/drawing/2014/main" id="{616A6F6B-F2FA-9A6D-1A9E-EC697B57E7D3}"/>
              </a:ext>
            </a:extLst>
          </p:cNvPr>
          <p:cNvSpPr/>
          <p:nvPr/>
        </p:nvSpPr>
        <p:spPr>
          <a:xfrm>
            <a:off x="9783223" y="2895012"/>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cxnSp>
        <p:nvCxnSpPr>
          <p:cNvPr id="58" name="Straight Arrow Connector 57">
            <a:extLst>
              <a:ext uri="{FF2B5EF4-FFF2-40B4-BE49-F238E27FC236}">
                <a16:creationId xmlns:a16="http://schemas.microsoft.com/office/drawing/2014/main" id="{186F5B88-2AA0-5604-C20A-A895B785D5A2}"/>
              </a:ext>
            </a:extLst>
          </p:cNvPr>
          <p:cNvCxnSpPr>
            <a:cxnSpLocks/>
          </p:cNvCxnSpPr>
          <p:nvPr/>
        </p:nvCxnSpPr>
        <p:spPr>
          <a:xfrm flipV="1">
            <a:off x="9446400" y="4029509"/>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A259CCB-77B9-170F-B50D-13C4A2261B33}"/>
              </a:ext>
            </a:extLst>
          </p:cNvPr>
          <p:cNvSpPr txBox="1"/>
          <p:nvPr/>
        </p:nvSpPr>
        <p:spPr>
          <a:xfrm flipH="1">
            <a:off x="544057" y="5542407"/>
            <a:ext cx="1919999" cy="584775"/>
          </a:xfrm>
          <a:prstGeom prst="rect">
            <a:avLst/>
          </a:prstGeom>
          <a:noFill/>
        </p:spPr>
        <p:txBody>
          <a:bodyPr wrap="square" rtlCol="0">
            <a:spAutoFit/>
          </a:bodyPr>
          <a:lstStyle/>
          <a:p>
            <a:pPr algn="ctr"/>
            <a:r>
              <a:rPr lang="en-US" sz="1600" dirty="0" err="1">
                <a:solidFill>
                  <a:schemeClr val="accent1"/>
                </a:solidFill>
              </a:rPr>
              <a:t>Ovrednotenje</a:t>
            </a:r>
            <a:r>
              <a:rPr lang="en-US" sz="1600" dirty="0">
                <a:solidFill>
                  <a:schemeClr val="accent1"/>
                </a:solidFill>
              </a:rPr>
              <a:t> </a:t>
            </a:r>
            <a:r>
              <a:rPr lang="en-US" sz="1600" dirty="0" err="1">
                <a:solidFill>
                  <a:schemeClr val="accent1"/>
                </a:solidFill>
              </a:rPr>
              <a:t>procesov</a:t>
            </a:r>
            <a:endParaRPr lang="en-SI" sz="1600" dirty="0">
              <a:solidFill>
                <a:schemeClr val="accent1"/>
              </a:solidFill>
            </a:endParaRPr>
          </a:p>
        </p:txBody>
      </p:sp>
      <p:sp>
        <p:nvSpPr>
          <p:cNvPr id="67" name="TextBox 66">
            <a:extLst>
              <a:ext uri="{FF2B5EF4-FFF2-40B4-BE49-F238E27FC236}">
                <a16:creationId xmlns:a16="http://schemas.microsoft.com/office/drawing/2014/main" id="{78BB6F1A-ED4C-7CDC-5B01-32406940C2CF}"/>
              </a:ext>
            </a:extLst>
          </p:cNvPr>
          <p:cNvSpPr txBox="1"/>
          <p:nvPr/>
        </p:nvSpPr>
        <p:spPr>
          <a:xfrm flipH="1">
            <a:off x="2464055" y="2173006"/>
            <a:ext cx="1919999" cy="338554"/>
          </a:xfrm>
          <a:prstGeom prst="rect">
            <a:avLst/>
          </a:prstGeom>
          <a:noFill/>
        </p:spPr>
        <p:txBody>
          <a:bodyPr wrap="square" rtlCol="0">
            <a:spAutoFit/>
          </a:bodyPr>
          <a:lstStyle/>
          <a:p>
            <a:pPr algn="ctr"/>
            <a:r>
              <a:rPr lang="en-US" sz="1600" dirty="0" err="1">
                <a:solidFill>
                  <a:schemeClr val="accent1"/>
                </a:solidFill>
              </a:rPr>
              <a:t>Določanje</a:t>
            </a:r>
            <a:r>
              <a:rPr lang="en-US" sz="1600" dirty="0">
                <a:solidFill>
                  <a:schemeClr val="accent1"/>
                </a:solidFill>
              </a:rPr>
              <a:t> </a:t>
            </a:r>
            <a:r>
              <a:rPr lang="en-US" sz="1600" dirty="0" err="1">
                <a:solidFill>
                  <a:schemeClr val="accent1"/>
                </a:solidFill>
              </a:rPr>
              <a:t>zahtev</a:t>
            </a:r>
            <a:endParaRPr lang="en-US" sz="1600" dirty="0">
              <a:solidFill>
                <a:schemeClr val="accent1"/>
              </a:solidFill>
            </a:endParaRPr>
          </a:p>
        </p:txBody>
      </p:sp>
      <p:sp>
        <p:nvSpPr>
          <p:cNvPr id="68" name="TextBox 67">
            <a:extLst>
              <a:ext uri="{FF2B5EF4-FFF2-40B4-BE49-F238E27FC236}">
                <a16:creationId xmlns:a16="http://schemas.microsoft.com/office/drawing/2014/main" id="{0D70FF08-199C-D522-F65E-3D260AE37F2C}"/>
              </a:ext>
            </a:extLst>
          </p:cNvPr>
          <p:cNvSpPr txBox="1"/>
          <p:nvPr/>
        </p:nvSpPr>
        <p:spPr>
          <a:xfrm flipH="1">
            <a:off x="4293845" y="5542407"/>
            <a:ext cx="1920001" cy="338554"/>
          </a:xfrm>
          <a:prstGeom prst="rect">
            <a:avLst/>
          </a:prstGeom>
          <a:noFill/>
        </p:spPr>
        <p:txBody>
          <a:bodyPr wrap="square" rtlCol="0">
            <a:spAutoFit/>
          </a:bodyPr>
          <a:lstStyle/>
          <a:p>
            <a:pPr algn="ctr"/>
            <a:r>
              <a:rPr lang="en-US" sz="1600" dirty="0" err="1">
                <a:solidFill>
                  <a:schemeClr val="accent1"/>
                </a:solidFill>
              </a:rPr>
              <a:t>Zbiranje</a:t>
            </a:r>
            <a:r>
              <a:rPr lang="en-US" sz="1600" dirty="0">
                <a:solidFill>
                  <a:schemeClr val="accent1"/>
                </a:solidFill>
              </a:rPr>
              <a:t> </a:t>
            </a:r>
            <a:r>
              <a:rPr lang="en-US" sz="1600" dirty="0" err="1">
                <a:solidFill>
                  <a:schemeClr val="accent1"/>
                </a:solidFill>
              </a:rPr>
              <a:t>informacij</a:t>
            </a:r>
            <a:endParaRPr lang="en-US" sz="1600" dirty="0">
              <a:solidFill>
                <a:schemeClr val="accent1"/>
              </a:solidFill>
            </a:endParaRPr>
          </a:p>
        </p:txBody>
      </p:sp>
      <p:sp>
        <p:nvSpPr>
          <p:cNvPr id="69" name="TextBox 68">
            <a:extLst>
              <a:ext uri="{FF2B5EF4-FFF2-40B4-BE49-F238E27FC236}">
                <a16:creationId xmlns:a16="http://schemas.microsoft.com/office/drawing/2014/main" id="{B2C6E657-8787-5E3A-2842-9334975A3B2D}"/>
              </a:ext>
            </a:extLst>
          </p:cNvPr>
          <p:cNvSpPr txBox="1"/>
          <p:nvPr/>
        </p:nvSpPr>
        <p:spPr>
          <a:xfrm flipH="1">
            <a:off x="7953430" y="5622582"/>
            <a:ext cx="1920001" cy="584775"/>
          </a:xfrm>
          <a:prstGeom prst="rect">
            <a:avLst/>
          </a:prstGeom>
          <a:noFill/>
        </p:spPr>
        <p:txBody>
          <a:bodyPr wrap="square" rtlCol="0">
            <a:spAutoFit/>
          </a:bodyPr>
          <a:lstStyle/>
          <a:p>
            <a:pPr algn="ctr"/>
            <a:r>
              <a:rPr lang="en-US" sz="1600" dirty="0" err="1">
                <a:solidFill>
                  <a:schemeClr val="accent1"/>
                </a:solidFill>
              </a:rPr>
              <a:t>Organizacija</a:t>
            </a:r>
            <a:r>
              <a:rPr lang="en-US" sz="1600" dirty="0">
                <a:solidFill>
                  <a:schemeClr val="accent1"/>
                </a:solidFill>
              </a:rPr>
              <a:t> demo </a:t>
            </a:r>
            <a:r>
              <a:rPr lang="en-US" sz="1600" dirty="0" err="1">
                <a:solidFill>
                  <a:schemeClr val="accent1"/>
                </a:solidFill>
              </a:rPr>
              <a:t>sestankov</a:t>
            </a:r>
            <a:endParaRPr lang="en-US" sz="1600" dirty="0">
              <a:solidFill>
                <a:schemeClr val="accent1"/>
              </a:solidFill>
            </a:endParaRPr>
          </a:p>
        </p:txBody>
      </p:sp>
      <p:sp>
        <p:nvSpPr>
          <p:cNvPr id="70" name="TextBox 69">
            <a:extLst>
              <a:ext uri="{FF2B5EF4-FFF2-40B4-BE49-F238E27FC236}">
                <a16:creationId xmlns:a16="http://schemas.microsoft.com/office/drawing/2014/main" id="{C75A36BE-1B44-747D-53C2-CEFF0FC2376E}"/>
              </a:ext>
            </a:extLst>
          </p:cNvPr>
          <p:cNvSpPr txBox="1"/>
          <p:nvPr/>
        </p:nvSpPr>
        <p:spPr>
          <a:xfrm flipH="1">
            <a:off x="6123641" y="2062213"/>
            <a:ext cx="1919999" cy="584775"/>
          </a:xfrm>
          <a:prstGeom prst="rect">
            <a:avLst/>
          </a:prstGeom>
          <a:noFill/>
        </p:spPr>
        <p:txBody>
          <a:bodyPr wrap="square" rtlCol="0">
            <a:spAutoFit/>
          </a:bodyPr>
          <a:lstStyle/>
          <a:p>
            <a:pPr algn="ctr"/>
            <a:r>
              <a:rPr lang="en-US" sz="1600" dirty="0" err="1">
                <a:solidFill>
                  <a:schemeClr val="accent1"/>
                </a:solidFill>
              </a:rPr>
              <a:t>Vrednotenje</a:t>
            </a:r>
            <a:r>
              <a:rPr lang="en-US" sz="1600" dirty="0">
                <a:solidFill>
                  <a:schemeClr val="accent1"/>
                </a:solidFill>
              </a:rPr>
              <a:t> </a:t>
            </a:r>
            <a:r>
              <a:rPr lang="en-US" sz="1600" dirty="0" err="1">
                <a:solidFill>
                  <a:schemeClr val="accent1"/>
                </a:solidFill>
              </a:rPr>
              <a:t>zbranih</a:t>
            </a:r>
            <a:r>
              <a:rPr lang="en-US" sz="1600" dirty="0">
                <a:solidFill>
                  <a:schemeClr val="accent1"/>
                </a:solidFill>
              </a:rPr>
              <a:t> </a:t>
            </a:r>
            <a:r>
              <a:rPr lang="en-US" sz="1600" dirty="0" err="1">
                <a:solidFill>
                  <a:schemeClr val="accent1"/>
                </a:solidFill>
              </a:rPr>
              <a:t>informacij</a:t>
            </a:r>
            <a:endParaRPr lang="en-US" sz="1600" dirty="0">
              <a:solidFill>
                <a:schemeClr val="accent1"/>
              </a:solidFill>
            </a:endParaRPr>
          </a:p>
        </p:txBody>
      </p:sp>
      <p:sp>
        <p:nvSpPr>
          <p:cNvPr id="71" name="TextBox 70">
            <a:extLst>
              <a:ext uri="{FF2B5EF4-FFF2-40B4-BE49-F238E27FC236}">
                <a16:creationId xmlns:a16="http://schemas.microsoft.com/office/drawing/2014/main" id="{B90F419A-9BE4-E275-8673-59A5D90F0E59}"/>
              </a:ext>
            </a:extLst>
          </p:cNvPr>
          <p:cNvSpPr txBox="1"/>
          <p:nvPr/>
        </p:nvSpPr>
        <p:spPr>
          <a:xfrm flipH="1">
            <a:off x="9783223" y="2049897"/>
            <a:ext cx="1919999" cy="584775"/>
          </a:xfrm>
          <a:prstGeom prst="rect">
            <a:avLst/>
          </a:prstGeom>
          <a:noFill/>
        </p:spPr>
        <p:txBody>
          <a:bodyPr wrap="square" rtlCol="0">
            <a:spAutoFit/>
          </a:bodyPr>
          <a:lstStyle/>
          <a:p>
            <a:pPr algn="ctr"/>
            <a:r>
              <a:rPr lang="en-US" sz="1600" dirty="0" err="1">
                <a:solidFill>
                  <a:schemeClr val="accent1"/>
                </a:solidFill>
              </a:rPr>
              <a:t>Končna</a:t>
            </a:r>
            <a:r>
              <a:rPr lang="en-US" sz="1600" dirty="0">
                <a:solidFill>
                  <a:schemeClr val="accent1"/>
                </a:solidFill>
              </a:rPr>
              <a:t> ocean in </a:t>
            </a:r>
            <a:r>
              <a:rPr lang="en-US" sz="1600" dirty="0" err="1">
                <a:solidFill>
                  <a:schemeClr val="accent1"/>
                </a:solidFill>
              </a:rPr>
              <a:t>izbor</a:t>
            </a:r>
            <a:r>
              <a:rPr lang="en-US" sz="1600" dirty="0">
                <a:solidFill>
                  <a:schemeClr val="accent1"/>
                </a:solidFill>
              </a:rPr>
              <a:t> </a:t>
            </a:r>
            <a:r>
              <a:rPr lang="en-US" sz="1600" dirty="0" err="1">
                <a:solidFill>
                  <a:schemeClr val="accent1"/>
                </a:solidFill>
              </a:rPr>
              <a:t>rešitve</a:t>
            </a:r>
            <a:endParaRPr lang="en-US" sz="1600" dirty="0">
              <a:solidFill>
                <a:schemeClr val="accent1"/>
              </a:solidFill>
            </a:endParaRPr>
          </a:p>
        </p:txBody>
      </p:sp>
      <p:pic>
        <p:nvPicPr>
          <p:cNvPr id="3" name="Picture 2" descr="A blue line drawing of a paper with arrows and a clock&#10;&#10;Description automatically generated">
            <a:extLst>
              <a:ext uri="{FF2B5EF4-FFF2-40B4-BE49-F238E27FC236}">
                <a16:creationId xmlns:a16="http://schemas.microsoft.com/office/drawing/2014/main" id="{5318630F-98EA-128B-34E1-623A82BD68A3}"/>
              </a:ext>
            </a:extLst>
          </p:cNvPr>
          <p:cNvPicPr>
            <a:picLocks noChangeAspect="1"/>
          </p:cNvPicPr>
          <p:nvPr/>
        </p:nvPicPr>
        <p:blipFill>
          <a:blip r:embed="rId3"/>
          <a:stretch>
            <a:fillRect/>
          </a:stretch>
        </p:blipFill>
        <p:spPr>
          <a:xfrm>
            <a:off x="3054351" y="3683000"/>
            <a:ext cx="739776" cy="739776"/>
          </a:xfrm>
          <a:prstGeom prst="rect">
            <a:avLst/>
          </a:prstGeom>
        </p:spPr>
      </p:pic>
      <p:pic>
        <p:nvPicPr>
          <p:cNvPr id="4" name="Picture 3" descr="A magnifying glass on a paper&#10;&#10;Description automatically generated">
            <a:extLst>
              <a:ext uri="{FF2B5EF4-FFF2-40B4-BE49-F238E27FC236}">
                <a16:creationId xmlns:a16="http://schemas.microsoft.com/office/drawing/2014/main" id="{88BE660F-D26D-3BE3-AE59-439B6437F96F}"/>
              </a:ext>
            </a:extLst>
          </p:cNvPr>
          <p:cNvPicPr>
            <a:picLocks noChangeAspect="1"/>
          </p:cNvPicPr>
          <p:nvPr/>
        </p:nvPicPr>
        <p:blipFill>
          <a:blip r:embed="rId4"/>
          <a:stretch>
            <a:fillRect/>
          </a:stretch>
        </p:blipFill>
        <p:spPr>
          <a:xfrm>
            <a:off x="1216026" y="3683000"/>
            <a:ext cx="758825" cy="739776"/>
          </a:xfrm>
          <a:prstGeom prst="rect">
            <a:avLst/>
          </a:prstGeom>
        </p:spPr>
      </p:pic>
      <p:pic>
        <p:nvPicPr>
          <p:cNvPr id="5" name="Picture 4" descr="A clipboard with check marks&#10;&#10;Description automatically generated">
            <a:extLst>
              <a:ext uri="{FF2B5EF4-FFF2-40B4-BE49-F238E27FC236}">
                <a16:creationId xmlns:a16="http://schemas.microsoft.com/office/drawing/2014/main" id="{DAB34EC0-8657-E216-60C7-7D5DBC5A9AB6}"/>
              </a:ext>
            </a:extLst>
          </p:cNvPr>
          <p:cNvPicPr>
            <a:picLocks noChangeAspect="1"/>
          </p:cNvPicPr>
          <p:nvPr/>
        </p:nvPicPr>
        <p:blipFill>
          <a:blip r:embed="rId5"/>
          <a:stretch>
            <a:fillRect/>
          </a:stretch>
        </p:blipFill>
        <p:spPr>
          <a:xfrm>
            <a:off x="10519464" y="3676267"/>
            <a:ext cx="679451" cy="688976"/>
          </a:xfrm>
          <a:prstGeom prst="rect">
            <a:avLst/>
          </a:prstGeom>
        </p:spPr>
      </p:pic>
      <p:pic>
        <p:nvPicPr>
          <p:cNvPr id="6" name="Picture 5" descr="A person in a computer&#10;&#10;Description automatically generated">
            <a:extLst>
              <a:ext uri="{FF2B5EF4-FFF2-40B4-BE49-F238E27FC236}">
                <a16:creationId xmlns:a16="http://schemas.microsoft.com/office/drawing/2014/main" id="{0DB33DB7-665C-57B7-0601-6A78485B148A}"/>
              </a:ext>
            </a:extLst>
          </p:cNvPr>
          <p:cNvPicPr>
            <a:picLocks noChangeAspect="1"/>
          </p:cNvPicPr>
          <p:nvPr/>
        </p:nvPicPr>
        <p:blipFill>
          <a:blip r:embed="rId6"/>
          <a:stretch>
            <a:fillRect/>
          </a:stretch>
        </p:blipFill>
        <p:spPr>
          <a:xfrm>
            <a:off x="8480885" y="3508720"/>
            <a:ext cx="860425" cy="860425"/>
          </a:xfrm>
          <a:prstGeom prst="rect">
            <a:avLst/>
          </a:prstGeom>
        </p:spPr>
      </p:pic>
      <p:pic>
        <p:nvPicPr>
          <p:cNvPr id="8" name="Picture 7" descr="A group of people with their heads in front of them&#10;&#10;Description automatically generated">
            <a:extLst>
              <a:ext uri="{FF2B5EF4-FFF2-40B4-BE49-F238E27FC236}">
                <a16:creationId xmlns:a16="http://schemas.microsoft.com/office/drawing/2014/main" id="{0EA0C1DA-86E7-EF44-CA21-CDC494EEC885}"/>
              </a:ext>
            </a:extLst>
          </p:cNvPr>
          <p:cNvPicPr>
            <a:picLocks noChangeAspect="1"/>
          </p:cNvPicPr>
          <p:nvPr/>
        </p:nvPicPr>
        <p:blipFill>
          <a:blip r:embed="rId7"/>
          <a:stretch>
            <a:fillRect/>
          </a:stretch>
        </p:blipFill>
        <p:spPr>
          <a:xfrm>
            <a:off x="4842219" y="3624741"/>
            <a:ext cx="812800" cy="803276"/>
          </a:xfrm>
          <a:prstGeom prst="rect">
            <a:avLst/>
          </a:prstGeom>
        </p:spPr>
      </p:pic>
      <p:pic>
        <p:nvPicPr>
          <p:cNvPr id="10" name="Picture 9">
            <a:extLst>
              <a:ext uri="{FF2B5EF4-FFF2-40B4-BE49-F238E27FC236}">
                <a16:creationId xmlns:a16="http://schemas.microsoft.com/office/drawing/2014/main" id="{46D54DDF-396B-1BAD-DE57-02F2034A4FAD}"/>
              </a:ext>
            </a:extLst>
          </p:cNvPr>
          <p:cNvPicPr>
            <a:picLocks noChangeAspect="1"/>
          </p:cNvPicPr>
          <p:nvPr/>
        </p:nvPicPr>
        <p:blipFill>
          <a:blip r:embed="rId8"/>
          <a:stretch>
            <a:fillRect/>
          </a:stretch>
        </p:blipFill>
        <p:spPr>
          <a:xfrm>
            <a:off x="6712945" y="3659206"/>
            <a:ext cx="747396" cy="737871"/>
          </a:xfrm>
          <a:prstGeom prst="rect">
            <a:avLst/>
          </a:prstGeom>
        </p:spPr>
      </p:pic>
      <p:pic>
        <p:nvPicPr>
          <p:cNvPr id="7" name="Google Shape;350;p36">
            <a:extLst>
              <a:ext uri="{FF2B5EF4-FFF2-40B4-BE49-F238E27FC236}">
                <a16:creationId xmlns:a16="http://schemas.microsoft.com/office/drawing/2014/main" id="{D1D64571-9889-3123-2F1A-C308BCAD2DF8}"/>
              </a:ext>
            </a:extLst>
          </p:cNvPr>
          <p:cNvPicPr preferRelativeResize="0"/>
          <p:nvPr/>
        </p:nvPicPr>
        <p:blipFill>
          <a:blip r:embed="rId9">
            <a:alphaModFix/>
          </a:blip>
          <a:stretch>
            <a:fillRect/>
          </a:stretch>
        </p:blipFill>
        <p:spPr>
          <a:xfrm>
            <a:off x="10153877" y="6366352"/>
            <a:ext cx="1844325" cy="317436"/>
          </a:xfrm>
          <a:prstGeom prst="rect">
            <a:avLst/>
          </a:prstGeom>
          <a:noFill/>
          <a:ln>
            <a:noFill/>
          </a:ln>
        </p:spPr>
      </p:pic>
    </p:spTree>
    <p:extLst>
      <p:ext uri="{BB962C8B-B14F-4D97-AF65-F5344CB8AC3E}">
        <p14:creationId xmlns:p14="http://schemas.microsoft.com/office/powerpoint/2010/main" val="37246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6"/>
          <p:cNvSpPr txBox="1"/>
          <p:nvPr/>
        </p:nvSpPr>
        <p:spPr>
          <a:xfrm>
            <a:off x="620001" y="396016"/>
            <a:ext cx="8840800" cy="646290"/>
          </a:xfrm>
          <a:prstGeom prst="rect">
            <a:avLst/>
          </a:prstGeom>
          <a:noFill/>
          <a:ln>
            <a:noFill/>
          </a:ln>
        </p:spPr>
        <p:txBody>
          <a:bodyPr spcFirstLastPara="1" wrap="square" lIns="91433" tIns="45700" rIns="91433" bIns="45700" anchor="t" anchorCtr="0">
            <a:spAutoFit/>
          </a:bodyPr>
          <a:lstStyle/>
          <a:p>
            <a:r>
              <a:rPr lang="en" sz="3600" b="1" dirty="0">
                <a:solidFill>
                  <a:srgbClr val="FF6600"/>
                </a:solidFill>
                <a:latin typeface="Inter"/>
                <a:ea typeface="Inter"/>
                <a:cs typeface="Inter"/>
                <a:sym typeface="Inter"/>
              </a:rPr>
              <a:t>Metodologija digizalizacije</a:t>
            </a:r>
            <a:endParaRPr sz="1467" dirty="0">
              <a:solidFill>
                <a:srgbClr val="FF6600"/>
              </a:solidFill>
            </a:endParaRPr>
          </a:p>
        </p:txBody>
      </p:sp>
      <p:pic>
        <p:nvPicPr>
          <p:cNvPr id="338" name="Google Shape;338;p36"/>
          <p:cNvPicPr preferRelativeResize="0"/>
          <p:nvPr/>
        </p:nvPicPr>
        <p:blipFill>
          <a:blip r:embed="rId3">
            <a:alphaModFix/>
          </a:blip>
          <a:stretch>
            <a:fillRect/>
          </a:stretch>
        </p:blipFill>
        <p:spPr>
          <a:xfrm>
            <a:off x="4031533" y="6161534"/>
            <a:ext cx="1715600" cy="342900"/>
          </a:xfrm>
          <a:prstGeom prst="rect">
            <a:avLst/>
          </a:prstGeom>
          <a:noFill/>
          <a:ln>
            <a:noFill/>
          </a:ln>
        </p:spPr>
      </p:pic>
      <p:grpSp>
        <p:nvGrpSpPr>
          <p:cNvPr id="339" name="Google Shape;339;p36"/>
          <p:cNvGrpSpPr/>
          <p:nvPr/>
        </p:nvGrpSpPr>
        <p:grpSpPr>
          <a:xfrm>
            <a:off x="592585" y="1798301"/>
            <a:ext cx="10985316" cy="3466667"/>
            <a:chOff x="368238" y="1348725"/>
            <a:chExt cx="8238987" cy="2600001"/>
          </a:xfrm>
        </p:grpSpPr>
        <p:sp>
          <p:nvSpPr>
            <p:cNvPr id="340" name="Google Shape;340;p36"/>
            <p:cNvSpPr/>
            <p:nvPr/>
          </p:nvSpPr>
          <p:spPr>
            <a:xfrm>
              <a:off x="368238" y="1348725"/>
              <a:ext cx="1666800" cy="1081500"/>
            </a:xfrm>
            <a:prstGeom prst="chevron">
              <a:avLst>
                <a:gd name="adj" fmla="val 21820"/>
              </a:avLst>
            </a:prstGeom>
            <a:solidFill>
              <a:srgbClr val="76A5AF"/>
            </a:solidFill>
            <a:ln w="12700" cap="flat" cmpd="sng">
              <a:solidFill>
                <a:srgbClr val="FFFFFF"/>
              </a:solidFill>
              <a:prstDash val="solid"/>
              <a:miter lim="800000"/>
              <a:headEnd type="none" w="sm" len="sm"/>
              <a:tailEnd type="none" w="sm" len="sm"/>
            </a:ln>
          </p:spPr>
          <p:txBody>
            <a:bodyPr spcFirstLastPara="1" wrap="square" lIns="91433" tIns="91433" rIns="91433" bIns="91433" anchor="ctr" anchorCtr="0">
              <a:noAutofit/>
            </a:bodyPr>
            <a:lstStyle/>
            <a:p>
              <a:r>
                <a:rPr lang="en" sz="1600" dirty="0">
                  <a:solidFill>
                    <a:srgbClr val="FFFFFF"/>
                  </a:solidFill>
                </a:rPr>
                <a:t>Ocena trenutnega stanja tehnologije in procesov</a:t>
              </a:r>
              <a:endParaRPr sz="1600" dirty="0">
                <a:solidFill>
                  <a:srgbClr val="FFFFFF"/>
                </a:solidFill>
              </a:endParaRPr>
            </a:p>
          </p:txBody>
        </p:sp>
        <p:sp>
          <p:nvSpPr>
            <p:cNvPr id="341" name="Google Shape;341;p36"/>
            <p:cNvSpPr/>
            <p:nvPr/>
          </p:nvSpPr>
          <p:spPr>
            <a:xfrm>
              <a:off x="1876188" y="1348725"/>
              <a:ext cx="1742400" cy="1081500"/>
            </a:xfrm>
            <a:prstGeom prst="chevron">
              <a:avLst>
                <a:gd name="adj" fmla="val 21820"/>
              </a:avLst>
            </a:prstGeom>
            <a:solidFill>
              <a:srgbClr val="666666"/>
            </a:solidFill>
            <a:ln w="12700" cap="flat" cmpd="sng">
              <a:solidFill>
                <a:srgbClr val="FFFFFF"/>
              </a:solidFill>
              <a:prstDash val="solid"/>
              <a:miter lim="800000"/>
              <a:headEnd type="none" w="sm" len="sm"/>
              <a:tailEnd type="none" w="sm" len="sm"/>
            </a:ln>
          </p:spPr>
          <p:txBody>
            <a:bodyPr spcFirstLastPara="1" wrap="square" lIns="91433" tIns="91433" rIns="91433" bIns="91433" anchor="ctr" anchorCtr="0">
              <a:noAutofit/>
            </a:bodyPr>
            <a:lstStyle/>
            <a:p>
              <a:r>
                <a:rPr lang="en" sz="1600" dirty="0">
                  <a:solidFill>
                    <a:srgbClr val="FFFFFF"/>
                  </a:solidFill>
                </a:rPr>
                <a:t>Analiza ustreznosti in vrzeli</a:t>
              </a:r>
              <a:endParaRPr sz="1600" dirty="0">
                <a:solidFill>
                  <a:srgbClr val="FFFFFF"/>
                </a:solidFill>
              </a:endParaRPr>
            </a:p>
          </p:txBody>
        </p:sp>
        <p:sp>
          <p:nvSpPr>
            <p:cNvPr id="342" name="Google Shape;342;p36"/>
            <p:cNvSpPr/>
            <p:nvPr/>
          </p:nvSpPr>
          <p:spPr>
            <a:xfrm>
              <a:off x="3467438" y="1348725"/>
              <a:ext cx="1707300" cy="1081500"/>
            </a:xfrm>
            <a:prstGeom prst="chevron">
              <a:avLst>
                <a:gd name="adj" fmla="val 21820"/>
              </a:avLst>
            </a:prstGeom>
            <a:solidFill>
              <a:srgbClr val="434343"/>
            </a:solidFill>
            <a:ln w="12700" cap="flat" cmpd="sng">
              <a:solidFill>
                <a:srgbClr val="FFFFFF"/>
              </a:solidFill>
              <a:prstDash val="solid"/>
              <a:miter lim="800000"/>
              <a:headEnd type="none" w="sm" len="sm"/>
              <a:tailEnd type="none" w="sm" len="sm"/>
            </a:ln>
          </p:spPr>
          <p:txBody>
            <a:bodyPr spcFirstLastPara="1" wrap="square" lIns="91433" tIns="91433" rIns="91433" bIns="91433" anchor="ctr" anchorCtr="0">
              <a:noAutofit/>
            </a:bodyPr>
            <a:lstStyle/>
            <a:p>
              <a:r>
                <a:rPr lang="en" sz="1600" dirty="0">
                  <a:solidFill>
                    <a:srgbClr val="FFFFFF"/>
                  </a:solidFill>
                </a:rPr>
                <a:t>Iskanje rešitev</a:t>
              </a:r>
              <a:endParaRPr sz="1600" dirty="0">
                <a:solidFill>
                  <a:srgbClr val="FFFFFF"/>
                </a:solidFill>
              </a:endParaRPr>
            </a:p>
          </p:txBody>
        </p:sp>
        <p:sp>
          <p:nvSpPr>
            <p:cNvPr id="343" name="Google Shape;343;p36"/>
            <p:cNvSpPr/>
            <p:nvPr/>
          </p:nvSpPr>
          <p:spPr>
            <a:xfrm>
              <a:off x="5017563" y="1348725"/>
              <a:ext cx="1666800" cy="1081500"/>
            </a:xfrm>
            <a:prstGeom prst="chevron">
              <a:avLst>
                <a:gd name="adj" fmla="val 21820"/>
              </a:avLst>
            </a:prstGeom>
            <a:solidFill>
              <a:srgbClr val="00A0B0"/>
            </a:solidFill>
            <a:ln w="12700" cap="flat" cmpd="sng">
              <a:solidFill>
                <a:srgbClr val="FFFFFF"/>
              </a:solidFill>
              <a:prstDash val="solid"/>
              <a:miter lim="800000"/>
              <a:headEnd type="none" w="sm" len="sm"/>
              <a:tailEnd type="none" w="sm" len="sm"/>
            </a:ln>
          </p:spPr>
          <p:txBody>
            <a:bodyPr spcFirstLastPara="1" wrap="square" lIns="91433" tIns="91433" rIns="91433" bIns="91433" anchor="ctr" anchorCtr="0">
              <a:noAutofit/>
            </a:bodyPr>
            <a:lstStyle/>
            <a:p>
              <a:r>
                <a:rPr lang="en" sz="1600" dirty="0">
                  <a:solidFill>
                    <a:srgbClr val="FFFFFF"/>
                  </a:solidFill>
                </a:rPr>
                <a:t>Načrt implementacije</a:t>
              </a:r>
              <a:endParaRPr sz="1600" dirty="0">
                <a:solidFill>
                  <a:srgbClr val="FFFFFF"/>
                </a:solidFill>
              </a:endParaRPr>
            </a:p>
          </p:txBody>
        </p:sp>
        <p:sp>
          <p:nvSpPr>
            <p:cNvPr id="344" name="Google Shape;344;p36"/>
            <p:cNvSpPr/>
            <p:nvPr/>
          </p:nvSpPr>
          <p:spPr>
            <a:xfrm>
              <a:off x="6533325" y="1348725"/>
              <a:ext cx="2073900" cy="1081500"/>
            </a:xfrm>
            <a:prstGeom prst="chevron">
              <a:avLst>
                <a:gd name="adj" fmla="val 21820"/>
              </a:avLst>
            </a:prstGeom>
            <a:solidFill>
              <a:srgbClr val="282D43"/>
            </a:solidFill>
            <a:ln w="12700" cap="flat" cmpd="sng">
              <a:solidFill>
                <a:srgbClr val="FFFFFF"/>
              </a:solidFill>
              <a:prstDash val="solid"/>
              <a:miter lim="800000"/>
              <a:headEnd type="none" w="sm" len="sm"/>
              <a:tailEnd type="none" w="sm" len="sm"/>
            </a:ln>
          </p:spPr>
          <p:txBody>
            <a:bodyPr spcFirstLastPara="1" wrap="square" lIns="91433" tIns="91433" rIns="91433" bIns="91433" anchor="ctr" anchorCtr="0">
              <a:noAutofit/>
            </a:bodyPr>
            <a:lstStyle/>
            <a:p>
              <a:r>
                <a:rPr lang="en" sz="1600">
                  <a:solidFill>
                    <a:srgbClr val="FFFFFF"/>
                  </a:solidFill>
                </a:rPr>
                <a:t>Post-implementation Training, Monitoring and Improvements</a:t>
              </a:r>
              <a:endParaRPr sz="1600">
                <a:solidFill>
                  <a:srgbClr val="FFFFFF"/>
                </a:solidFill>
              </a:endParaRPr>
            </a:p>
          </p:txBody>
        </p:sp>
        <p:sp>
          <p:nvSpPr>
            <p:cNvPr id="345" name="Google Shape;345;p36"/>
            <p:cNvSpPr txBox="1"/>
            <p:nvPr/>
          </p:nvSpPr>
          <p:spPr>
            <a:xfrm>
              <a:off x="388800" y="2494800"/>
              <a:ext cx="1317900" cy="530788"/>
            </a:xfrm>
            <a:prstGeom prst="rect">
              <a:avLst/>
            </a:prstGeom>
            <a:noFill/>
            <a:ln w="9525" cap="flat" cmpd="sng">
              <a:solidFill>
                <a:srgbClr val="385A8E"/>
              </a:solidFill>
              <a:prstDash val="lgDashDot"/>
              <a:round/>
              <a:headEnd type="none" w="sm" len="sm"/>
              <a:tailEnd type="none" w="sm" len="sm"/>
            </a:ln>
          </p:spPr>
          <p:txBody>
            <a:bodyPr spcFirstLastPara="1" wrap="square" lIns="91433" tIns="45700" rIns="91433" bIns="45700" anchor="t" anchorCtr="0">
              <a:spAutoFit/>
            </a:bodyPr>
            <a:lstStyle/>
            <a:p>
              <a:pPr>
                <a:lnSpc>
                  <a:spcPct val="150000"/>
                </a:lnSpc>
              </a:pPr>
              <a:r>
                <a:rPr lang="en"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Popis</a:t>
              </a:r>
              <a:r>
                <a:rPr lang="en-US"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procesov</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Pogovori z deležniki</a:t>
              </a:r>
              <a:endParaRPr sz="1333" dirty="0">
                <a:solidFill>
                  <a:schemeClr val="dk1"/>
                </a:solidFill>
                <a:latin typeface="Inter"/>
                <a:ea typeface="Inter"/>
                <a:cs typeface="Inter"/>
                <a:sym typeface="Inter"/>
              </a:endParaRPr>
            </a:p>
          </p:txBody>
        </p:sp>
        <p:sp>
          <p:nvSpPr>
            <p:cNvPr id="346" name="Google Shape;346;p36"/>
            <p:cNvSpPr txBox="1"/>
            <p:nvPr/>
          </p:nvSpPr>
          <p:spPr>
            <a:xfrm>
              <a:off x="1908025" y="2494800"/>
              <a:ext cx="1438800" cy="992357"/>
            </a:xfrm>
            <a:prstGeom prst="rect">
              <a:avLst/>
            </a:prstGeom>
            <a:noFill/>
            <a:ln w="9525" cap="flat" cmpd="sng">
              <a:solidFill>
                <a:srgbClr val="385A8E"/>
              </a:solidFill>
              <a:prstDash val="lgDashDot"/>
              <a:round/>
              <a:headEnd type="none" w="sm" len="sm"/>
              <a:tailEnd type="none" w="sm" len="sm"/>
            </a:ln>
          </p:spPr>
          <p:txBody>
            <a:bodyPr spcFirstLastPara="1" wrap="square" lIns="91433" tIns="45700" rIns="91433" bIns="45700" anchor="t" anchorCtr="0">
              <a:spAutoFit/>
            </a:bodyPr>
            <a:lstStyle/>
            <a:p>
              <a:pPr>
                <a:lnSpc>
                  <a:spcPct val="150000"/>
                </a:lnSpc>
              </a:pPr>
              <a:r>
                <a:rPr lang="en-US"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Določitev</a:t>
              </a:r>
              <a:r>
                <a:rPr lang="en-US"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že</a:t>
              </a:r>
              <a:r>
                <a:rPr lang="en-US"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ustreznih</a:t>
              </a:r>
              <a:r>
                <a:rPr lang="en-US"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procesov</a:t>
              </a:r>
              <a:endParaRPr lang="en-US"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Identif</a:t>
              </a:r>
              <a:r>
                <a:rPr lang="en-US" sz="1333" dirty="0" err="1">
                  <a:solidFill>
                    <a:schemeClr val="dk1"/>
                  </a:solidFill>
                  <a:latin typeface="Inter"/>
                  <a:ea typeface="Inter"/>
                  <a:cs typeface="Inter"/>
                  <a:sym typeface="Inter"/>
                </a:rPr>
                <a:t>ikacija</a:t>
              </a:r>
              <a:r>
                <a:rPr lang="en-US"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vrzeli</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Identifikacija ozkih grl</a:t>
              </a:r>
              <a:endParaRPr sz="1333" dirty="0">
                <a:solidFill>
                  <a:schemeClr val="dk1"/>
                </a:solidFill>
                <a:latin typeface="Inter"/>
                <a:ea typeface="Inter"/>
                <a:cs typeface="Inter"/>
                <a:sym typeface="Inter"/>
              </a:endParaRPr>
            </a:p>
          </p:txBody>
        </p:sp>
        <p:sp>
          <p:nvSpPr>
            <p:cNvPr id="347" name="Google Shape;347;p36"/>
            <p:cNvSpPr txBox="1"/>
            <p:nvPr/>
          </p:nvSpPr>
          <p:spPr>
            <a:xfrm>
              <a:off x="3467450" y="2494800"/>
              <a:ext cx="1523400" cy="1223142"/>
            </a:xfrm>
            <a:prstGeom prst="rect">
              <a:avLst/>
            </a:prstGeom>
            <a:noFill/>
            <a:ln w="9525" cap="flat" cmpd="sng">
              <a:solidFill>
                <a:srgbClr val="385A8E"/>
              </a:solidFill>
              <a:prstDash val="lgDashDot"/>
              <a:round/>
              <a:headEnd type="none" w="sm" len="sm"/>
              <a:tailEnd type="none" w="sm" len="sm"/>
            </a:ln>
          </p:spPr>
          <p:txBody>
            <a:bodyPr spcFirstLastPara="1" wrap="square" lIns="91433" tIns="45700" rIns="91433" bIns="45700" anchor="t" anchorCtr="0">
              <a:spAutoFit/>
            </a:bodyPr>
            <a:lstStyle/>
            <a:p>
              <a:pPr>
                <a:lnSpc>
                  <a:spcPct val="150000"/>
                </a:lnSpc>
              </a:pPr>
              <a:r>
                <a:rPr lang="en" sz="1333" dirty="0">
                  <a:solidFill>
                    <a:schemeClr val="dk1"/>
                  </a:solidFill>
                  <a:latin typeface="Inter"/>
                  <a:ea typeface="Inter"/>
                  <a:cs typeface="Inter"/>
                  <a:sym typeface="Inter"/>
                </a:rPr>
                <a:t>- Zahteve</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Proračun</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Časovnica</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Kontaktiranje ponudnikov</a:t>
              </a:r>
              <a:endParaRPr sz="1333" dirty="0">
                <a:solidFill>
                  <a:schemeClr val="dk1"/>
                </a:solidFill>
                <a:latin typeface="Inter"/>
                <a:ea typeface="Inter"/>
                <a:cs typeface="Inter"/>
                <a:sym typeface="Inter"/>
              </a:endParaRPr>
            </a:p>
          </p:txBody>
        </p:sp>
        <p:sp>
          <p:nvSpPr>
            <p:cNvPr id="348" name="Google Shape;348;p36"/>
            <p:cNvSpPr txBox="1"/>
            <p:nvPr/>
          </p:nvSpPr>
          <p:spPr>
            <a:xfrm>
              <a:off x="5111475" y="2494800"/>
              <a:ext cx="1317900" cy="992357"/>
            </a:xfrm>
            <a:prstGeom prst="rect">
              <a:avLst/>
            </a:prstGeom>
            <a:noFill/>
            <a:ln w="9525" cap="flat" cmpd="sng">
              <a:solidFill>
                <a:srgbClr val="385A8E"/>
              </a:solidFill>
              <a:prstDash val="lgDashDot"/>
              <a:round/>
              <a:headEnd type="none" w="sm" len="sm"/>
              <a:tailEnd type="none" w="sm" len="sm"/>
            </a:ln>
          </p:spPr>
          <p:txBody>
            <a:bodyPr spcFirstLastPara="1" wrap="square" lIns="91433" tIns="45700" rIns="91433" bIns="45700" anchor="t" anchorCtr="0">
              <a:spAutoFit/>
            </a:bodyPr>
            <a:lstStyle/>
            <a:p>
              <a:pPr>
                <a:lnSpc>
                  <a:spcPct val="150000"/>
                </a:lnSpc>
              </a:pPr>
              <a:r>
                <a:rPr lang="en" sz="1333" dirty="0">
                  <a:solidFill>
                    <a:schemeClr val="dk1"/>
                  </a:solidFill>
                  <a:latin typeface="Inter"/>
                  <a:ea typeface="Inter"/>
                  <a:cs typeface="Inter"/>
                  <a:sym typeface="Inter"/>
                </a:rPr>
                <a:t>- Ekipa</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Mejniki/vmesni rezultati</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Metrike uspešnosti</a:t>
              </a:r>
              <a:endParaRPr sz="1333" dirty="0">
                <a:solidFill>
                  <a:schemeClr val="dk1"/>
                </a:solidFill>
                <a:latin typeface="Inter"/>
                <a:ea typeface="Inter"/>
                <a:cs typeface="Inter"/>
                <a:sym typeface="Inter"/>
              </a:endParaRPr>
            </a:p>
          </p:txBody>
        </p:sp>
        <p:sp>
          <p:nvSpPr>
            <p:cNvPr id="349" name="Google Shape;349;p36"/>
            <p:cNvSpPr txBox="1"/>
            <p:nvPr/>
          </p:nvSpPr>
          <p:spPr>
            <a:xfrm>
              <a:off x="6639825" y="2494800"/>
              <a:ext cx="1552200" cy="1453926"/>
            </a:xfrm>
            <a:prstGeom prst="rect">
              <a:avLst/>
            </a:prstGeom>
            <a:noFill/>
            <a:ln w="9525" cap="flat" cmpd="sng">
              <a:solidFill>
                <a:srgbClr val="385A8E"/>
              </a:solidFill>
              <a:prstDash val="lgDashDot"/>
              <a:round/>
              <a:headEnd type="none" w="sm" len="sm"/>
              <a:tailEnd type="none" w="sm" len="sm"/>
            </a:ln>
          </p:spPr>
          <p:txBody>
            <a:bodyPr spcFirstLastPara="1" wrap="square" lIns="91433" tIns="45700" rIns="91433" bIns="45700" anchor="t" anchorCtr="0">
              <a:spAutoFit/>
            </a:bodyPr>
            <a:lstStyle/>
            <a:p>
              <a:pPr>
                <a:lnSpc>
                  <a:spcPct val="150000"/>
                </a:lnSpc>
              </a:pPr>
              <a:r>
                <a:rPr lang="en"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Usposabljanje</a:t>
              </a:r>
              <a:r>
                <a:rPr lang="en-US"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uporabnikov</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Mehanizem za povratne informacije</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Spremljanje</a:t>
              </a:r>
              <a:r>
                <a:rPr lang="en-US" sz="1333" dirty="0">
                  <a:solidFill>
                    <a:schemeClr val="dk1"/>
                  </a:solidFill>
                  <a:latin typeface="Inter"/>
                  <a:ea typeface="Inter"/>
                  <a:cs typeface="Inter"/>
                  <a:sym typeface="Inter"/>
                </a:rPr>
                <a:t> </a:t>
              </a:r>
              <a:r>
                <a:rPr lang="en-US" sz="1333" dirty="0" err="1">
                  <a:solidFill>
                    <a:schemeClr val="dk1"/>
                  </a:solidFill>
                  <a:latin typeface="Inter"/>
                  <a:ea typeface="Inter"/>
                  <a:cs typeface="Inter"/>
                  <a:sym typeface="Inter"/>
                </a:rPr>
                <a:t>napredka</a:t>
              </a:r>
              <a:endParaRPr sz="1333" dirty="0">
                <a:solidFill>
                  <a:schemeClr val="dk1"/>
                </a:solidFill>
                <a:latin typeface="Inter"/>
                <a:ea typeface="Inter"/>
                <a:cs typeface="Inter"/>
                <a:sym typeface="Inter"/>
              </a:endParaRPr>
            </a:p>
            <a:p>
              <a:pPr>
                <a:lnSpc>
                  <a:spcPct val="150000"/>
                </a:lnSpc>
              </a:pPr>
              <a:r>
                <a:rPr lang="en" sz="1333" dirty="0">
                  <a:solidFill>
                    <a:schemeClr val="dk1"/>
                  </a:solidFill>
                  <a:latin typeface="Inter"/>
                  <a:ea typeface="Inter"/>
                  <a:cs typeface="Inter"/>
                  <a:sym typeface="Inter"/>
                </a:rPr>
                <a:t>- Izboljšave</a:t>
              </a:r>
              <a:endParaRPr sz="1333" dirty="0">
                <a:solidFill>
                  <a:schemeClr val="dk1"/>
                </a:solidFill>
                <a:latin typeface="Inter"/>
                <a:ea typeface="Inter"/>
                <a:cs typeface="Inter"/>
                <a:sym typeface="Inter"/>
              </a:endParaRPr>
            </a:p>
          </p:txBody>
        </p:sp>
      </p:grpSp>
      <p:pic>
        <p:nvPicPr>
          <p:cNvPr id="350" name="Google Shape;350;p36"/>
          <p:cNvPicPr preferRelativeResize="0"/>
          <p:nvPr/>
        </p:nvPicPr>
        <p:blipFill>
          <a:blip r:embed="rId4">
            <a:alphaModFix/>
          </a:blip>
          <a:stretch>
            <a:fillRect/>
          </a:stretch>
        </p:blipFill>
        <p:spPr>
          <a:xfrm>
            <a:off x="9650434" y="6351400"/>
            <a:ext cx="2328167" cy="3944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4F152-ED97-9405-6850-76FE3DCBBB0B}"/>
              </a:ext>
            </a:extLst>
          </p:cNvPr>
          <p:cNvSpPr>
            <a:spLocks noGrp="1"/>
          </p:cNvSpPr>
          <p:nvPr>
            <p:ph type="ctrTitle"/>
          </p:nvPr>
        </p:nvSpPr>
        <p:spPr/>
        <p:txBody>
          <a:bodyPr/>
          <a:lstStyle/>
          <a:p>
            <a:r>
              <a:rPr lang="en-US" dirty="0" err="1"/>
              <a:t>Postopek</a:t>
            </a:r>
            <a:r>
              <a:rPr lang="en-US" dirty="0"/>
              <a:t> </a:t>
            </a:r>
            <a:r>
              <a:rPr lang="en-US" dirty="0" err="1"/>
              <a:t>izbora</a:t>
            </a:r>
            <a:r>
              <a:rPr lang="en-US" dirty="0"/>
              <a:t> LIMS </a:t>
            </a:r>
            <a:r>
              <a:rPr lang="en-US" dirty="0" err="1"/>
              <a:t>ali</a:t>
            </a:r>
            <a:r>
              <a:rPr lang="en-US" dirty="0"/>
              <a:t> ELN </a:t>
            </a:r>
            <a:r>
              <a:rPr lang="en-US" dirty="0" err="1"/>
              <a:t>ponudnika</a:t>
            </a:r>
            <a:endParaRPr lang="en-SI" dirty="0"/>
          </a:p>
        </p:txBody>
      </p:sp>
    </p:spTree>
    <p:extLst>
      <p:ext uri="{BB962C8B-B14F-4D97-AF65-F5344CB8AC3E}">
        <p14:creationId xmlns:p14="http://schemas.microsoft.com/office/powerpoint/2010/main" val="1112718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6"/>
            <a:ext cx="7661365" cy="2636317"/>
          </a:xfrm>
          <a:prstGeom prst="rect">
            <a:avLst/>
          </a:prstGeom>
        </p:spPr>
        <p:txBody>
          <a:bodyPr vert="horz" lIns="121920" tIns="60960" rIns="121920" bIns="60960" rtlCol="0">
            <a:normAutofit lnSpcReduction="10000"/>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l-SI" sz="2800" dirty="0"/>
              <a:t>Ocenite trenutno stanje</a:t>
            </a:r>
          </a:p>
          <a:p>
            <a:pPr lvl="1"/>
            <a:r>
              <a:rPr lang="sl-SI" sz="2400" dirty="0"/>
              <a:t>Pogovori z deležniki</a:t>
            </a:r>
          </a:p>
          <a:p>
            <a:pPr lvl="1"/>
            <a:r>
              <a:rPr lang="sl-SI" sz="2400" dirty="0"/>
              <a:t>Popis procesov</a:t>
            </a:r>
          </a:p>
          <a:p>
            <a:r>
              <a:rPr lang="sl-SI" sz="2800" dirty="0"/>
              <a:t>Analiza ustreznosti in vrzeli</a:t>
            </a:r>
          </a:p>
          <a:p>
            <a:pPr lvl="1"/>
            <a:r>
              <a:rPr lang="sl-SI" sz="2400" dirty="0"/>
              <a:t>Definiranje, kaj želite doseči</a:t>
            </a:r>
          </a:p>
          <a:p>
            <a:pPr lvl="1"/>
            <a:r>
              <a:rPr lang="sl-SI" sz="2400" dirty="0"/>
              <a:t>Identifikacija ozkih grl in neučinkovitosti</a:t>
            </a:r>
            <a:endParaRPr lang="sl-SI" sz="2133" dirty="0"/>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a:xfrm>
            <a:off x="620488" y="1100631"/>
            <a:ext cx="11160000" cy="611828"/>
          </a:xfrm>
        </p:spPr>
        <p:txBody>
          <a:bodyPr>
            <a:normAutofit fontScale="90000"/>
          </a:bodyPr>
          <a:lstStyle/>
          <a:p>
            <a:r>
              <a:rPr lang="en-US" dirty="0" err="1"/>
              <a:t>Ovrednotenje</a:t>
            </a:r>
            <a:r>
              <a:rPr lang="en-US" dirty="0"/>
              <a:t> </a:t>
            </a:r>
            <a:r>
              <a:rPr lang="en-US" dirty="0" err="1"/>
              <a:t>procesov</a:t>
            </a:r>
            <a:endParaRPr lang="en-SI" dirty="0"/>
          </a:p>
        </p:txBody>
      </p:sp>
      <p:sp>
        <p:nvSpPr>
          <p:cNvPr id="10" name="Rectangle 9">
            <a:extLst>
              <a:ext uri="{FF2B5EF4-FFF2-40B4-BE49-F238E27FC236}">
                <a16:creationId xmlns:a16="http://schemas.microsoft.com/office/drawing/2014/main" id="{B89BC91E-5EC5-290F-55C1-4159DA714906}"/>
              </a:ext>
            </a:extLst>
          </p:cNvPr>
          <p:cNvSpPr/>
          <p:nvPr/>
        </p:nvSpPr>
        <p:spPr>
          <a:xfrm>
            <a:off x="921658" y="1941207"/>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solidFill>
              </a:rPr>
              <a:t>Ovrednotenje procesov</a:t>
            </a:r>
          </a:p>
        </p:txBody>
      </p:sp>
      <p:sp>
        <p:nvSpPr>
          <p:cNvPr id="11" name="Rectangle 10">
            <a:extLst>
              <a:ext uri="{FF2B5EF4-FFF2-40B4-BE49-F238E27FC236}">
                <a16:creationId xmlns:a16="http://schemas.microsoft.com/office/drawing/2014/main" id="{004F13C9-E486-43CD-CAF2-322EE5755BD6}"/>
              </a:ext>
            </a:extLst>
          </p:cNvPr>
          <p:cNvSpPr/>
          <p:nvPr/>
        </p:nvSpPr>
        <p:spPr>
          <a:xfrm>
            <a:off x="609602" y="2597251"/>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Določanje zahtev</a:t>
            </a:r>
          </a:p>
        </p:txBody>
      </p:sp>
      <p:sp>
        <p:nvSpPr>
          <p:cNvPr id="12" name="Rectangle 11">
            <a:extLst>
              <a:ext uri="{FF2B5EF4-FFF2-40B4-BE49-F238E27FC236}">
                <a16:creationId xmlns:a16="http://schemas.microsoft.com/office/drawing/2014/main" id="{204D8544-BB1D-6306-65C4-B9D856581939}"/>
              </a:ext>
            </a:extLst>
          </p:cNvPr>
          <p:cNvSpPr/>
          <p:nvPr/>
        </p:nvSpPr>
        <p:spPr>
          <a:xfrm>
            <a:off x="621212" y="3253295"/>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Zbiranje informacij</a:t>
            </a:r>
          </a:p>
        </p:txBody>
      </p:sp>
      <p:sp>
        <p:nvSpPr>
          <p:cNvPr id="13" name="Rectangle 12">
            <a:extLst>
              <a:ext uri="{FF2B5EF4-FFF2-40B4-BE49-F238E27FC236}">
                <a16:creationId xmlns:a16="http://schemas.microsoft.com/office/drawing/2014/main" id="{2886E41F-9F8B-D339-4B92-9F8C919A6AB9}"/>
              </a:ext>
            </a:extLst>
          </p:cNvPr>
          <p:cNvSpPr/>
          <p:nvPr/>
        </p:nvSpPr>
        <p:spPr>
          <a:xfrm>
            <a:off x="621212" y="3909339"/>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Vrednotenje zbranih informacij</a:t>
            </a:r>
          </a:p>
        </p:txBody>
      </p:sp>
      <p:sp>
        <p:nvSpPr>
          <p:cNvPr id="14" name="Rectangle 13">
            <a:extLst>
              <a:ext uri="{FF2B5EF4-FFF2-40B4-BE49-F238E27FC236}">
                <a16:creationId xmlns:a16="http://schemas.microsoft.com/office/drawing/2014/main" id="{C87269FD-8F48-62B3-CC15-2E2E56CEE0F9}"/>
              </a:ext>
            </a:extLst>
          </p:cNvPr>
          <p:cNvSpPr/>
          <p:nvPr/>
        </p:nvSpPr>
        <p:spPr>
          <a:xfrm>
            <a:off x="621212" y="4565383"/>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Demo sestanki</a:t>
            </a:r>
          </a:p>
        </p:txBody>
      </p:sp>
      <p:sp>
        <p:nvSpPr>
          <p:cNvPr id="4" name="Rectangle 3">
            <a:extLst>
              <a:ext uri="{FF2B5EF4-FFF2-40B4-BE49-F238E27FC236}">
                <a16:creationId xmlns:a16="http://schemas.microsoft.com/office/drawing/2014/main" id="{3F12440B-D03D-B573-1661-683A1DCB4E40}"/>
              </a:ext>
            </a:extLst>
          </p:cNvPr>
          <p:cNvSpPr/>
          <p:nvPr/>
        </p:nvSpPr>
        <p:spPr>
          <a:xfrm>
            <a:off x="621210" y="522142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Končna ocena</a:t>
            </a:r>
          </a:p>
        </p:txBody>
      </p:sp>
      <p:pic>
        <p:nvPicPr>
          <p:cNvPr id="5" name="Google Shape;375;p38">
            <a:extLst>
              <a:ext uri="{FF2B5EF4-FFF2-40B4-BE49-F238E27FC236}">
                <a16:creationId xmlns:a16="http://schemas.microsoft.com/office/drawing/2014/main" id="{F6AAB172-F9F6-602C-38CC-63AF32BB2840}"/>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3045364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aphicFrame>
        <p:nvGraphicFramePr>
          <p:cNvPr id="364" name="Google Shape;364;p38"/>
          <p:cNvGraphicFramePr/>
          <p:nvPr>
            <p:extLst>
              <p:ext uri="{D42A27DB-BD31-4B8C-83A1-F6EECF244321}">
                <p14:modId xmlns:p14="http://schemas.microsoft.com/office/powerpoint/2010/main" val="2852697007"/>
              </p:ext>
            </p:extLst>
          </p:nvPr>
        </p:nvGraphicFramePr>
        <p:xfrm>
          <a:off x="462933" y="2155941"/>
          <a:ext cx="11499334" cy="3360563"/>
        </p:xfrm>
        <a:graphic>
          <a:graphicData uri="http://schemas.openxmlformats.org/drawingml/2006/table">
            <a:tbl>
              <a:tblPr>
                <a:noFill/>
              </a:tblPr>
              <a:tblGrid>
                <a:gridCol w="2666067">
                  <a:extLst>
                    <a:ext uri="{9D8B030D-6E8A-4147-A177-3AD203B41FA5}">
                      <a16:colId xmlns:a16="http://schemas.microsoft.com/office/drawing/2014/main" val="20000"/>
                    </a:ext>
                  </a:extLst>
                </a:gridCol>
                <a:gridCol w="2628200">
                  <a:extLst>
                    <a:ext uri="{9D8B030D-6E8A-4147-A177-3AD203B41FA5}">
                      <a16:colId xmlns:a16="http://schemas.microsoft.com/office/drawing/2014/main" val="20001"/>
                    </a:ext>
                  </a:extLst>
                </a:gridCol>
                <a:gridCol w="3620567">
                  <a:extLst>
                    <a:ext uri="{9D8B030D-6E8A-4147-A177-3AD203B41FA5}">
                      <a16:colId xmlns:a16="http://schemas.microsoft.com/office/drawing/2014/main" val="20002"/>
                    </a:ext>
                  </a:extLst>
                </a:gridCol>
                <a:gridCol w="2584500">
                  <a:extLst>
                    <a:ext uri="{9D8B030D-6E8A-4147-A177-3AD203B41FA5}">
                      <a16:colId xmlns:a16="http://schemas.microsoft.com/office/drawing/2014/main" val="20003"/>
                    </a:ext>
                  </a:extLst>
                </a:gridCol>
              </a:tblGrid>
              <a:tr h="463764">
                <a:tc>
                  <a:txBody>
                    <a:bodyPr/>
                    <a:lstStyle/>
                    <a:p>
                      <a:pPr marL="50800" marR="54864" lvl="0" indent="0" algn="ctr" rtl="0">
                        <a:lnSpc>
                          <a:spcPct val="115000"/>
                        </a:lnSpc>
                        <a:spcBef>
                          <a:spcPts val="1200"/>
                        </a:spcBef>
                        <a:spcAft>
                          <a:spcPts val="1200"/>
                        </a:spcAft>
                        <a:buNone/>
                      </a:pPr>
                      <a:endParaRPr sz="1300">
                        <a:solidFill>
                          <a:srgbClr val="FFFFFF"/>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A0B0"/>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385A8E"/>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3C6DB8"/>
                    </a:solidFill>
                  </a:tcPr>
                </a:tc>
                <a:tc>
                  <a:txBody>
                    <a:bodyPr/>
                    <a:lstStyle/>
                    <a:p>
                      <a:pPr marL="0" marR="54864" lvl="0" indent="0" algn="l"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7BABF5"/>
                    </a:solidFill>
                  </a:tcPr>
                </a:tc>
                <a:extLst>
                  <a:ext uri="{0D108BD9-81ED-4DB2-BD59-A6C34878D82A}">
                    <a16:rowId xmlns:a16="http://schemas.microsoft.com/office/drawing/2014/main" val="10000"/>
                  </a:ext>
                </a:extLst>
              </a:tr>
              <a:tr h="680900">
                <a:tc>
                  <a:txBody>
                    <a:bodyPr/>
                    <a:lstStyle/>
                    <a:p>
                      <a:pPr marL="50800" marR="54864" lvl="0" indent="0" algn="ctr" rtl="0">
                        <a:lnSpc>
                          <a:spcPct val="115000"/>
                        </a:lnSpc>
                        <a:spcBef>
                          <a:spcPts val="1200"/>
                        </a:spcBef>
                        <a:spcAft>
                          <a:spcPts val="1200"/>
                        </a:spcAft>
                        <a:buClr>
                          <a:schemeClr val="dk1"/>
                        </a:buClr>
                        <a:buSzPts val="1100"/>
                        <a:buFont typeface="Arial"/>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0" marR="54864" lvl="0" indent="0" algn="l"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extLst>
                  <a:ext uri="{0D108BD9-81ED-4DB2-BD59-A6C34878D82A}">
                    <a16:rowId xmlns:a16="http://schemas.microsoft.com/office/drawing/2014/main" val="10001"/>
                  </a:ext>
                </a:extLst>
              </a:tr>
              <a:tr h="657433">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extLst>
                  <a:ext uri="{0D108BD9-81ED-4DB2-BD59-A6C34878D82A}">
                    <a16:rowId xmlns:a16="http://schemas.microsoft.com/office/drawing/2014/main" val="10002"/>
                  </a:ext>
                </a:extLst>
              </a:tr>
              <a:tr h="626733">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extLst>
                  <a:ext uri="{0D108BD9-81ED-4DB2-BD59-A6C34878D82A}">
                    <a16:rowId xmlns:a16="http://schemas.microsoft.com/office/drawing/2014/main" val="10003"/>
                  </a:ext>
                </a:extLst>
              </a:tr>
              <a:tr h="931733">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tc>
                  <a:txBody>
                    <a:bodyPr/>
                    <a:lstStyle/>
                    <a:p>
                      <a:pPr marL="50800" marR="54864" lvl="0" indent="0" algn="ctr" rtl="0">
                        <a:lnSpc>
                          <a:spcPct val="115000"/>
                        </a:lnSpc>
                        <a:spcBef>
                          <a:spcPts val="1200"/>
                        </a:spcBef>
                        <a:spcAft>
                          <a:spcPts val="1200"/>
                        </a:spcAft>
                        <a:buNone/>
                      </a:pPr>
                      <a:endParaRPr sz="1100">
                        <a:solidFill>
                          <a:srgbClr val="282D43"/>
                        </a:solidFill>
                        <a:latin typeface="Inter"/>
                        <a:ea typeface="Inter"/>
                        <a:cs typeface="Inter"/>
                        <a:sym typeface="Inter"/>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0F0F6"/>
                    </a:solidFill>
                  </a:tcPr>
                </a:tc>
                <a:extLst>
                  <a:ext uri="{0D108BD9-81ED-4DB2-BD59-A6C34878D82A}">
                    <a16:rowId xmlns:a16="http://schemas.microsoft.com/office/drawing/2014/main" val="10004"/>
                  </a:ext>
                </a:extLst>
              </a:tr>
            </a:tbl>
          </a:graphicData>
        </a:graphic>
      </p:graphicFrame>
      <p:grpSp>
        <p:nvGrpSpPr>
          <p:cNvPr id="365" name="Google Shape;365;p38"/>
          <p:cNvGrpSpPr/>
          <p:nvPr/>
        </p:nvGrpSpPr>
        <p:grpSpPr>
          <a:xfrm>
            <a:off x="618367" y="1909729"/>
            <a:ext cx="11379133" cy="963028"/>
            <a:chOff x="483400" y="1341050"/>
            <a:chExt cx="8534350" cy="722271"/>
          </a:xfrm>
        </p:grpSpPr>
        <p:sp>
          <p:nvSpPr>
            <p:cNvPr id="366" name="Google Shape;366;p38"/>
            <p:cNvSpPr txBox="1"/>
            <p:nvPr/>
          </p:nvSpPr>
          <p:spPr>
            <a:xfrm>
              <a:off x="483400" y="1341050"/>
              <a:ext cx="1588800" cy="704778"/>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600" b="1" dirty="0">
                  <a:solidFill>
                    <a:srgbClr val="FFFFFF"/>
                  </a:solidFill>
                  <a:latin typeface="Inter"/>
                  <a:ea typeface="Inter"/>
                  <a:cs typeface="Inter"/>
                  <a:sym typeface="Inter"/>
                </a:rPr>
                <a:t>Trenutno stanje</a:t>
              </a:r>
              <a:endParaRPr sz="1600" dirty="0"/>
            </a:p>
          </p:txBody>
        </p:sp>
        <p:sp>
          <p:nvSpPr>
            <p:cNvPr id="367" name="Google Shape;367;p38"/>
            <p:cNvSpPr txBox="1"/>
            <p:nvPr/>
          </p:nvSpPr>
          <p:spPr>
            <a:xfrm>
              <a:off x="2512925" y="1341050"/>
              <a:ext cx="1473900" cy="704778"/>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600" b="1" dirty="0">
                  <a:solidFill>
                    <a:srgbClr val="FFFFFF"/>
                  </a:solidFill>
                  <a:latin typeface="Inter"/>
                  <a:ea typeface="Inter"/>
                  <a:cs typeface="Inter"/>
                  <a:sym typeface="Inter"/>
                </a:rPr>
                <a:t>Ciljno stanje</a:t>
              </a:r>
              <a:endParaRPr sz="1600" dirty="0"/>
            </a:p>
          </p:txBody>
        </p:sp>
        <p:sp>
          <p:nvSpPr>
            <p:cNvPr id="368" name="Google Shape;368;p38"/>
            <p:cNvSpPr txBox="1"/>
            <p:nvPr/>
          </p:nvSpPr>
          <p:spPr>
            <a:xfrm>
              <a:off x="5160783" y="1358543"/>
              <a:ext cx="1767000" cy="704778"/>
            </a:xfrm>
            <a:prstGeom prst="rect">
              <a:avLst/>
            </a:prstGeom>
            <a:noFill/>
            <a:ln>
              <a:noFill/>
            </a:ln>
          </p:spPr>
          <p:txBody>
            <a:bodyPr spcFirstLastPara="1" wrap="square" lIns="121900" tIns="121900" rIns="121900" bIns="121900" anchor="t" anchorCtr="0">
              <a:spAutoFit/>
            </a:bodyPr>
            <a:lstStyle/>
            <a:p>
              <a:pPr marR="73150">
                <a:lnSpc>
                  <a:spcPct val="115000"/>
                </a:lnSpc>
                <a:spcBef>
                  <a:spcPts val="1600"/>
                </a:spcBef>
                <a:spcAft>
                  <a:spcPts val="1600"/>
                </a:spcAft>
              </a:pPr>
              <a:r>
                <a:rPr lang="en" sz="1600" b="1" dirty="0">
                  <a:solidFill>
                    <a:srgbClr val="FFFFFF"/>
                  </a:solidFill>
                  <a:latin typeface="Inter"/>
                  <a:ea typeface="Inter"/>
                  <a:cs typeface="Inter"/>
                  <a:sym typeface="Inter"/>
                </a:rPr>
                <a:t>Opis vrzeli</a:t>
              </a:r>
              <a:endParaRPr sz="1600" dirty="0"/>
            </a:p>
          </p:txBody>
        </p:sp>
        <p:sp>
          <p:nvSpPr>
            <p:cNvPr id="369" name="Google Shape;369;p38"/>
            <p:cNvSpPr txBox="1"/>
            <p:nvPr/>
          </p:nvSpPr>
          <p:spPr>
            <a:xfrm>
              <a:off x="7496450" y="1341050"/>
              <a:ext cx="1521300" cy="704778"/>
            </a:xfrm>
            <a:prstGeom prst="rect">
              <a:avLst/>
            </a:prstGeom>
            <a:noFill/>
            <a:ln>
              <a:noFill/>
            </a:ln>
          </p:spPr>
          <p:txBody>
            <a:bodyPr spcFirstLastPara="1" wrap="square" lIns="121900" tIns="121900" rIns="121900" bIns="121900" anchor="t" anchorCtr="0">
              <a:spAutoFit/>
            </a:bodyPr>
            <a:lstStyle/>
            <a:p>
              <a:pPr marR="73150">
                <a:lnSpc>
                  <a:spcPct val="115000"/>
                </a:lnSpc>
                <a:spcBef>
                  <a:spcPts val="1600"/>
                </a:spcBef>
                <a:spcAft>
                  <a:spcPts val="1600"/>
                </a:spcAft>
              </a:pPr>
              <a:r>
                <a:rPr lang="en" sz="1600" b="1" dirty="0">
                  <a:solidFill>
                    <a:srgbClr val="FFFFFF"/>
                  </a:solidFill>
                  <a:latin typeface="Inter"/>
                  <a:ea typeface="Inter"/>
                  <a:cs typeface="Inter"/>
                  <a:sym typeface="Inter"/>
                </a:rPr>
                <a:t>Rešitev​</a:t>
              </a:r>
              <a:endParaRPr sz="1600" dirty="0"/>
            </a:p>
          </p:txBody>
        </p:sp>
      </p:grpSp>
      <p:grpSp>
        <p:nvGrpSpPr>
          <p:cNvPr id="370" name="Google Shape;370;p38"/>
          <p:cNvGrpSpPr/>
          <p:nvPr/>
        </p:nvGrpSpPr>
        <p:grpSpPr>
          <a:xfrm>
            <a:off x="538353" y="2427353"/>
            <a:ext cx="11280148" cy="1122081"/>
            <a:chOff x="355364" y="1705700"/>
            <a:chExt cx="8460111" cy="841561"/>
          </a:xfrm>
        </p:grpSpPr>
        <p:sp>
          <p:nvSpPr>
            <p:cNvPr id="371" name="Google Shape;371;p38"/>
            <p:cNvSpPr txBox="1"/>
            <p:nvPr/>
          </p:nvSpPr>
          <p:spPr>
            <a:xfrm>
              <a:off x="355364" y="1736300"/>
              <a:ext cx="1815361"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Raziskovalni podatki so shranjenji na skupnem omrežju.</a:t>
              </a:r>
              <a:r>
                <a:rPr lang="en" sz="1200" dirty="0">
                  <a:solidFill>
                    <a:srgbClr val="282D43"/>
                  </a:solidFill>
                  <a:latin typeface="Inter"/>
                  <a:ea typeface="Inter"/>
                  <a:cs typeface="Inter"/>
                  <a:sym typeface="Inter"/>
                </a:rPr>
                <a:t>​</a:t>
              </a:r>
              <a:endParaRPr sz="1200" dirty="0"/>
            </a:p>
          </p:txBody>
        </p:sp>
        <p:sp>
          <p:nvSpPr>
            <p:cNvPr id="372" name="Google Shape;372;p38"/>
            <p:cNvSpPr txBox="1"/>
            <p:nvPr/>
          </p:nvSpPr>
          <p:spPr>
            <a:xfrm>
              <a:off x="2303288" y="1705700"/>
              <a:ext cx="1749000"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Hramba podatkov neposredno v ELN ali LIMS.</a:t>
              </a:r>
              <a:endParaRPr sz="1200" dirty="0"/>
            </a:p>
          </p:txBody>
        </p:sp>
        <p:sp>
          <p:nvSpPr>
            <p:cNvPr id="373" name="Google Shape;373;p38"/>
            <p:cNvSpPr txBox="1"/>
            <p:nvPr/>
          </p:nvSpPr>
          <p:spPr>
            <a:xfrm>
              <a:off x="4132401" y="1736300"/>
              <a:ext cx="2977800"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Skupno omrežje ne zagotavlja ustreznega nadzora dostopa in vodenja projektov.</a:t>
              </a:r>
              <a:endParaRPr sz="1200" dirty="0"/>
            </a:p>
          </p:txBody>
        </p:sp>
        <p:sp>
          <p:nvSpPr>
            <p:cNvPr id="374" name="Google Shape;374;p38"/>
            <p:cNvSpPr txBox="1"/>
            <p:nvPr/>
          </p:nvSpPr>
          <p:spPr>
            <a:xfrm>
              <a:off x="6980975" y="1736300"/>
              <a:ext cx="1834500" cy="651686"/>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Implementacija ELN</a:t>
              </a:r>
              <a:r>
                <a:rPr lang="en" sz="1200" dirty="0">
                  <a:solidFill>
                    <a:srgbClr val="282D43"/>
                  </a:solidFill>
                  <a:latin typeface="Inter"/>
                  <a:ea typeface="Inter"/>
                  <a:cs typeface="Inter"/>
                  <a:sym typeface="Inter"/>
                </a:rPr>
                <a:t> ali LIMS.</a:t>
              </a:r>
              <a:endParaRPr sz="1200" dirty="0"/>
            </a:p>
          </p:txBody>
        </p:sp>
      </p:grpSp>
      <p:pic>
        <p:nvPicPr>
          <p:cNvPr id="375" name="Google Shape;375;p38"/>
          <p:cNvPicPr preferRelativeResize="0"/>
          <p:nvPr/>
        </p:nvPicPr>
        <p:blipFill>
          <a:blip r:embed="rId3">
            <a:alphaModFix/>
          </a:blip>
          <a:stretch>
            <a:fillRect/>
          </a:stretch>
        </p:blipFill>
        <p:spPr>
          <a:xfrm>
            <a:off x="9650434" y="6351400"/>
            <a:ext cx="2328167" cy="394467"/>
          </a:xfrm>
          <a:prstGeom prst="rect">
            <a:avLst/>
          </a:prstGeom>
          <a:noFill/>
          <a:ln>
            <a:noFill/>
          </a:ln>
        </p:spPr>
      </p:pic>
      <p:grpSp>
        <p:nvGrpSpPr>
          <p:cNvPr id="376" name="Google Shape;376;p38"/>
          <p:cNvGrpSpPr/>
          <p:nvPr/>
        </p:nvGrpSpPr>
        <p:grpSpPr>
          <a:xfrm>
            <a:off x="451569" y="3112914"/>
            <a:ext cx="11522061" cy="1112881"/>
            <a:chOff x="272375" y="2121050"/>
            <a:chExt cx="8641546" cy="834661"/>
          </a:xfrm>
        </p:grpSpPr>
        <p:sp>
          <p:nvSpPr>
            <p:cNvPr id="377" name="Google Shape;377;p38"/>
            <p:cNvSpPr txBox="1"/>
            <p:nvPr/>
          </p:nvSpPr>
          <p:spPr>
            <a:xfrm>
              <a:off x="272375" y="2144750"/>
              <a:ext cx="2095800"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US" sz="1200" dirty="0" err="1">
                  <a:solidFill>
                    <a:schemeClr val="dk1"/>
                  </a:solidFill>
                  <a:latin typeface="Inter"/>
                  <a:ea typeface="Inter"/>
                  <a:cs typeface="Inter"/>
                  <a:sym typeface="Inter"/>
                </a:rPr>
                <a:t>Rezervacija</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opreme</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vzame</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preveč</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časa</a:t>
              </a:r>
              <a:r>
                <a:rPr lang="en-US" sz="1200" dirty="0">
                  <a:solidFill>
                    <a:schemeClr val="dk1"/>
                  </a:solidFill>
                  <a:latin typeface="Inter"/>
                  <a:ea typeface="Inter"/>
                  <a:cs typeface="Inter"/>
                  <a:sym typeface="Inter"/>
                </a:rPr>
                <a:t> in </a:t>
              </a:r>
              <a:r>
                <a:rPr lang="en-US" sz="1200" dirty="0" err="1">
                  <a:solidFill>
                    <a:schemeClr val="dk1"/>
                  </a:solidFill>
                  <a:latin typeface="Inter"/>
                  <a:ea typeface="Inter"/>
                  <a:cs typeface="Inter"/>
                  <a:sym typeface="Inter"/>
                </a:rPr>
                <a:t>ni</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digitalizirana</a:t>
              </a:r>
              <a:r>
                <a:rPr lang="en-US" sz="1200" dirty="0">
                  <a:solidFill>
                    <a:schemeClr val="dk1"/>
                  </a:solidFill>
                  <a:latin typeface="Inter"/>
                  <a:ea typeface="Inter"/>
                  <a:cs typeface="Inter"/>
                  <a:sym typeface="Inter"/>
                </a:rPr>
                <a:t>.</a:t>
              </a:r>
              <a:endParaRPr sz="1200" dirty="0"/>
            </a:p>
          </p:txBody>
        </p:sp>
        <p:sp>
          <p:nvSpPr>
            <p:cNvPr id="378" name="Google Shape;378;p38"/>
            <p:cNvSpPr txBox="1"/>
            <p:nvPr/>
          </p:nvSpPr>
          <p:spPr>
            <a:xfrm>
              <a:off x="2298350" y="2150425"/>
              <a:ext cx="1929000" cy="651686"/>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Digitalizirana rezervacija opreme.</a:t>
              </a:r>
              <a:endParaRPr sz="1200" dirty="0"/>
            </a:p>
          </p:txBody>
        </p:sp>
        <p:sp>
          <p:nvSpPr>
            <p:cNvPr id="379" name="Google Shape;379;p38"/>
            <p:cNvSpPr txBox="1"/>
            <p:nvPr/>
          </p:nvSpPr>
          <p:spPr>
            <a:xfrm>
              <a:off x="4171292" y="2122026"/>
              <a:ext cx="2868202"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Rezervacije se ne morejo izvajati na daljavo, kar ni optimalno.</a:t>
              </a:r>
              <a:r>
                <a:rPr lang="en" sz="1200" dirty="0">
                  <a:solidFill>
                    <a:srgbClr val="282D43"/>
                  </a:solidFill>
                  <a:latin typeface="Inter"/>
                  <a:ea typeface="Inter"/>
                  <a:cs typeface="Inter"/>
                  <a:sym typeface="Inter"/>
                </a:rPr>
                <a:t>​</a:t>
              </a:r>
              <a:endParaRPr sz="1200" dirty="0"/>
            </a:p>
          </p:txBody>
        </p:sp>
        <p:sp>
          <p:nvSpPr>
            <p:cNvPr id="380" name="Google Shape;380;p38"/>
            <p:cNvSpPr txBox="1"/>
            <p:nvPr/>
          </p:nvSpPr>
          <p:spPr>
            <a:xfrm>
              <a:off x="6984921" y="2121050"/>
              <a:ext cx="1929000"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Implementacija deljenih ali skupnih koledarjev za opremo.</a:t>
              </a:r>
              <a:endParaRPr sz="1200" dirty="0"/>
            </a:p>
          </p:txBody>
        </p:sp>
      </p:grpSp>
      <p:grpSp>
        <p:nvGrpSpPr>
          <p:cNvPr id="381" name="Google Shape;381;p38"/>
          <p:cNvGrpSpPr/>
          <p:nvPr/>
        </p:nvGrpSpPr>
        <p:grpSpPr>
          <a:xfrm>
            <a:off x="549716" y="3625704"/>
            <a:ext cx="11426143" cy="1293647"/>
            <a:chOff x="321150" y="2554412"/>
            <a:chExt cx="8569607" cy="970235"/>
          </a:xfrm>
        </p:grpSpPr>
        <p:sp>
          <p:nvSpPr>
            <p:cNvPr id="382" name="Google Shape;382;p38"/>
            <p:cNvSpPr txBox="1"/>
            <p:nvPr/>
          </p:nvSpPr>
          <p:spPr>
            <a:xfrm>
              <a:off x="321150" y="2634050"/>
              <a:ext cx="1981200" cy="651686"/>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Podatki se prenašajo z USB ključki.</a:t>
              </a:r>
              <a:endParaRPr sz="1200" dirty="0"/>
            </a:p>
          </p:txBody>
        </p:sp>
        <p:sp>
          <p:nvSpPr>
            <p:cNvPr id="383" name="Google Shape;383;p38"/>
            <p:cNvSpPr txBox="1"/>
            <p:nvPr/>
          </p:nvSpPr>
          <p:spPr>
            <a:xfrm>
              <a:off x="2172001" y="2627398"/>
              <a:ext cx="2185111"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US" sz="1200" dirty="0" err="1">
                  <a:solidFill>
                    <a:schemeClr val="dk1"/>
                  </a:solidFill>
                  <a:latin typeface="Inter"/>
                  <a:ea typeface="Inter"/>
                  <a:cs typeface="Inter"/>
                  <a:sym typeface="Inter"/>
                </a:rPr>
                <a:t>Samodejni</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prenos</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podatkov</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iz</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naprav</a:t>
              </a:r>
              <a:r>
                <a:rPr lang="en-US" sz="1200" dirty="0">
                  <a:solidFill>
                    <a:schemeClr val="dk1"/>
                  </a:solidFill>
                  <a:latin typeface="Inter"/>
                  <a:ea typeface="Inter"/>
                  <a:cs typeface="Inter"/>
                  <a:sym typeface="Inter"/>
                </a:rPr>
                <a:t> v </a:t>
              </a:r>
              <a:r>
                <a:rPr lang="en-US" sz="1200" dirty="0" err="1">
                  <a:solidFill>
                    <a:schemeClr val="dk1"/>
                  </a:solidFill>
                  <a:latin typeface="Inter"/>
                  <a:ea typeface="Inter"/>
                  <a:cs typeface="Inter"/>
                  <a:sym typeface="Inter"/>
                </a:rPr>
                <a:t>hrambo</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podatkov</a:t>
              </a:r>
              <a:r>
                <a:rPr lang="en-US" sz="1200" dirty="0">
                  <a:solidFill>
                    <a:schemeClr val="dk1"/>
                  </a:solidFill>
                  <a:latin typeface="Inter"/>
                  <a:ea typeface="Inter"/>
                  <a:cs typeface="Inter"/>
                  <a:sym typeface="Inter"/>
                </a:rPr>
                <a:t>.​</a:t>
              </a:r>
              <a:endParaRPr lang="en-US" sz="1200" dirty="0"/>
            </a:p>
          </p:txBody>
        </p:sp>
        <p:sp>
          <p:nvSpPr>
            <p:cNvPr id="384" name="Google Shape;384;p38"/>
            <p:cNvSpPr txBox="1"/>
            <p:nvPr/>
          </p:nvSpPr>
          <p:spPr>
            <a:xfrm>
              <a:off x="4327200" y="2634050"/>
              <a:ext cx="2267700"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Ročno prenašanje podatkov je tveganje za integriteto podatkov, in je neučinkovito.</a:t>
              </a:r>
              <a:endParaRPr sz="1200" dirty="0"/>
            </a:p>
          </p:txBody>
        </p:sp>
        <p:sp>
          <p:nvSpPr>
            <p:cNvPr id="385" name="Google Shape;385;p38"/>
            <p:cNvSpPr txBox="1"/>
            <p:nvPr/>
          </p:nvSpPr>
          <p:spPr>
            <a:xfrm>
              <a:off x="6891769" y="2554412"/>
              <a:ext cx="1998988" cy="970235"/>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US" sz="1200" dirty="0" err="1">
                  <a:solidFill>
                    <a:schemeClr val="dk1"/>
                  </a:solidFill>
                  <a:latin typeface="Inter"/>
                  <a:ea typeface="Inter"/>
                  <a:cs typeface="Inter"/>
                  <a:sym typeface="Inter"/>
                </a:rPr>
                <a:t>Implementacija</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programske</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opreme</a:t>
              </a:r>
              <a:r>
                <a:rPr lang="en-US" sz="1200" dirty="0">
                  <a:solidFill>
                    <a:schemeClr val="dk1"/>
                  </a:solidFill>
                  <a:latin typeface="Inter"/>
                  <a:ea typeface="Inter"/>
                  <a:cs typeface="Inter"/>
                  <a:sym typeface="Inter"/>
                </a:rPr>
                <a:t> ki </a:t>
              </a:r>
              <a:r>
                <a:rPr lang="en-US" sz="1200" dirty="0" err="1">
                  <a:solidFill>
                    <a:schemeClr val="dk1"/>
                  </a:solidFill>
                  <a:latin typeface="Inter"/>
                  <a:ea typeface="Inter"/>
                  <a:cs typeface="Inter"/>
                  <a:sym typeface="Inter"/>
                </a:rPr>
                <a:t>omogoča</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samodejni</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prenos</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podatkov</a:t>
              </a:r>
              <a:r>
                <a:rPr lang="en-US" sz="1200" dirty="0">
                  <a:solidFill>
                    <a:schemeClr val="dk1"/>
                  </a:solidFill>
                  <a:latin typeface="Inter"/>
                  <a:ea typeface="Inter"/>
                  <a:cs typeface="Inter"/>
                  <a:sym typeface="Inter"/>
                </a:rPr>
                <a:t> v </a:t>
              </a:r>
              <a:r>
                <a:rPr lang="en-US" sz="1200" dirty="0" err="1">
                  <a:solidFill>
                    <a:schemeClr val="dk1"/>
                  </a:solidFill>
                  <a:latin typeface="Inter"/>
                  <a:ea typeface="Inter"/>
                  <a:cs typeface="Inter"/>
                  <a:sym typeface="Inter"/>
                </a:rPr>
                <a:t>centralni</a:t>
              </a:r>
              <a:r>
                <a:rPr lang="en-US" sz="1200" dirty="0">
                  <a:solidFill>
                    <a:schemeClr val="dk1"/>
                  </a:solidFill>
                  <a:latin typeface="Inter"/>
                  <a:ea typeface="Inter"/>
                  <a:cs typeface="Inter"/>
                  <a:sym typeface="Inter"/>
                </a:rPr>
                <a:t> </a:t>
              </a:r>
              <a:r>
                <a:rPr lang="en-US" sz="1200" dirty="0" err="1">
                  <a:solidFill>
                    <a:schemeClr val="dk1"/>
                  </a:solidFill>
                  <a:latin typeface="Inter"/>
                  <a:ea typeface="Inter"/>
                  <a:cs typeface="Inter"/>
                  <a:sym typeface="Inter"/>
                </a:rPr>
                <a:t>sistem</a:t>
              </a:r>
              <a:r>
                <a:rPr lang="en-US" sz="1200" dirty="0">
                  <a:solidFill>
                    <a:schemeClr val="dk1"/>
                  </a:solidFill>
                  <a:latin typeface="Inter"/>
                  <a:ea typeface="Inter"/>
                  <a:cs typeface="Inter"/>
                  <a:sym typeface="Inter"/>
                </a:rPr>
                <a:t>.</a:t>
              </a:r>
              <a:r>
                <a:rPr lang="en-US" sz="1200" dirty="0">
                  <a:solidFill>
                    <a:srgbClr val="282D43"/>
                  </a:solidFill>
                  <a:latin typeface="Inter"/>
                  <a:ea typeface="Inter"/>
                  <a:cs typeface="Inter"/>
                  <a:sym typeface="Inter"/>
                </a:rPr>
                <a:t>​</a:t>
              </a:r>
              <a:endParaRPr lang="en-US" sz="1200" dirty="0"/>
            </a:p>
          </p:txBody>
        </p:sp>
      </p:grpSp>
      <p:grpSp>
        <p:nvGrpSpPr>
          <p:cNvPr id="386" name="Google Shape;386;p38"/>
          <p:cNvGrpSpPr/>
          <p:nvPr/>
        </p:nvGrpSpPr>
        <p:grpSpPr>
          <a:xfrm>
            <a:off x="462933" y="4288104"/>
            <a:ext cx="11625266" cy="1506013"/>
            <a:chOff x="298800" y="3052550"/>
            <a:chExt cx="8718949" cy="1129510"/>
          </a:xfrm>
        </p:grpSpPr>
        <p:sp>
          <p:nvSpPr>
            <p:cNvPr id="387" name="Google Shape;387;p38"/>
            <p:cNvSpPr txBox="1"/>
            <p:nvPr/>
          </p:nvSpPr>
          <p:spPr>
            <a:xfrm>
              <a:off x="6922937" y="3211825"/>
              <a:ext cx="2094812"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Definiranje strategije za uporabo digitalnih orodij.</a:t>
              </a:r>
              <a:r>
                <a:rPr lang="en" sz="1200" dirty="0">
                  <a:solidFill>
                    <a:srgbClr val="282D43"/>
                  </a:solidFill>
                  <a:latin typeface="Inter"/>
                  <a:ea typeface="Inter"/>
                  <a:cs typeface="Inter"/>
                  <a:sym typeface="Inter"/>
                </a:rPr>
                <a:t>​</a:t>
              </a:r>
              <a:endParaRPr sz="1200" dirty="0"/>
            </a:p>
          </p:txBody>
        </p:sp>
        <p:sp>
          <p:nvSpPr>
            <p:cNvPr id="388" name="Google Shape;388;p38"/>
            <p:cNvSpPr txBox="1"/>
            <p:nvPr/>
          </p:nvSpPr>
          <p:spPr>
            <a:xfrm>
              <a:off x="4269500" y="3052550"/>
              <a:ext cx="2766900" cy="1129510"/>
            </a:xfrm>
            <a:prstGeom prst="rect">
              <a:avLst/>
            </a:prstGeom>
            <a:noFill/>
            <a:ln>
              <a:noFill/>
            </a:ln>
          </p:spPr>
          <p:txBody>
            <a:bodyPr spcFirstLastPara="1" wrap="square" lIns="121900" tIns="121900" rIns="121900" bIns="121900" anchor="t" anchorCtr="0">
              <a:spAutoFit/>
            </a:bodyPr>
            <a:lstStyle/>
            <a:p>
              <a:pPr marR="73150" algn="ctr">
                <a:lnSpc>
                  <a:spcPct val="115000"/>
                </a:lnSpc>
                <a:spcBef>
                  <a:spcPts val="1600"/>
                </a:spcBef>
                <a:spcAft>
                  <a:spcPts val="1600"/>
                </a:spcAft>
              </a:pPr>
              <a:r>
                <a:rPr lang="en" sz="1200" dirty="0">
                  <a:solidFill>
                    <a:schemeClr val="dk1"/>
                  </a:solidFill>
                  <a:latin typeface="Inter"/>
                  <a:ea typeface="Inter"/>
                  <a:cs typeface="Inter"/>
                  <a:sym typeface="Inter"/>
                </a:rPr>
                <a:t>Zaposleni v laboratoriju, ki so sodelovali pri pilotni postavitvi digitalizacije, so orodja nehali uporabljati po koncu testnega obdobja. Večina jih nerada uporablja digitalna orodja.</a:t>
              </a:r>
              <a:endParaRPr sz="1200" dirty="0">
                <a:solidFill>
                  <a:schemeClr val="dk1"/>
                </a:solidFill>
              </a:endParaRPr>
            </a:p>
          </p:txBody>
        </p:sp>
        <p:sp>
          <p:nvSpPr>
            <p:cNvPr id="389" name="Google Shape;389;p38"/>
            <p:cNvSpPr txBox="1"/>
            <p:nvPr/>
          </p:nvSpPr>
          <p:spPr>
            <a:xfrm>
              <a:off x="2358500" y="3151675"/>
              <a:ext cx="1911000"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ea typeface="Inter"/>
                  <a:cs typeface="Inter"/>
                  <a:sym typeface="Inter"/>
                </a:rPr>
                <a:t>Sprejemanje in uporaba digitalnih orodji v laboratoriju je 100%.</a:t>
              </a:r>
              <a:r>
                <a:rPr lang="en" sz="1200" dirty="0">
                  <a:solidFill>
                    <a:srgbClr val="282D43"/>
                  </a:solidFill>
                  <a:latin typeface="Inter"/>
                  <a:ea typeface="Inter"/>
                  <a:cs typeface="Inter"/>
                  <a:sym typeface="Inter"/>
                </a:rPr>
                <a:t>​</a:t>
              </a:r>
              <a:endParaRPr sz="1200" dirty="0"/>
            </a:p>
          </p:txBody>
        </p:sp>
        <p:sp>
          <p:nvSpPr>
            <p:cNvPr id="390" name="Google Shape;390;p38"/>
            <p:cNvSpPr txBox="1"/>
            <p:nvPr/>
          </p:nvSpPr>
          <p:spPr>
            <a:xfrm>
              <a:off x="298800" y="3151675"/>
              <a:ext cx="2025900" cy="810961"/>
            </a:xfrm>
            <a:prstGeom prst="rect">
              <a:avLst/>
            </a:prstGeom>
            <a:noFill/>
            <a:ln>
              <a:noFill/>
            </a:ln>
          </p:spPr>
          <p:txBody>
            <a:bodyPr spcFirstLastPara="1" wrap="square" lIns="121900" tIns="121900" rIns="121900" bIns="121900" anchor="t" anchorCtr="0">
              <a:spAutoFit/>
            </a:bodyPr>
            <a:lstStyle/>
            <a:p>
              <a:pPr marL="67732" marR="73150" algn="ctr">
                <a:lnSpc>
                  <a:spcPct val="115000"/>
                </a:lnSpc>
                <a:spcBef>
                  <a:spcPts val="1600"/>
                </a:spcBef>
                <a:spcAft>
                  <a:spcPts val="1600"/>
                </a:spcAft>
              </a:pPr>
              <a:r>
                <a:rPr lang="en" sz="1200" dirty="0">
                  <a:solidFill>
                    <a:schemeClr val="dk1"/>
                  </a:solidFill>
                  <a:latin typeface="Inter"/>
                  <a:sym typeface="Inter"/>
                </a:rPr>
                <a:t>Sprejemanje in uporaba digitalnih orodji v laboratoriju sta nizka.</a:t>
              </a:r>
              <a:endParaRPr sz="1200" dirty="0"/>
            </a:p>
          </p:txBody>
        </p:sp>
      </p:grpSp>
      <p:sp>
        <p:nvSpPr>
          <p:cNvPr id="391" name="Google Shape;391;p38"/>
          <p:cNvSpPr txBox="1"/>
          <p:nvPr/>
        </p:nvSpPr>
        <p:spPr>
          <a:xfrm>
            <a:off x="455081" y="1075153"/>
            <a:ext cx="8840800" cy="646290"/>
          </a:xfrm>
          <a:prstGeom prst="rect">
            <a:avLst/>
          </a:prstGeom>
          <a:noFill/>
          <a:ln>
            <a:noFill/>
          </a:ln>
        </p:spPr>
        <p:txBody>
          <a:bodyPr spcFirstLastPara="1" wrap="square" lIns="91433" tIns="45700" rIns="91433" bIns="45700" anchor="t" anchorCtr="0">
            <a:spAutoFit/>
          </a:bodyPr>
          <a:lstStyle/>
          <a:p>
            <a:r>
              <a:rPr lang="en-US" sz="3600" b="1" dirty="0">
                <a:solidFill>
                  <a:srgbClr val="FF6600"/>
                </a:solidFill>
                <a:latin typeface="Inter"/>
                <a:ea typeface="Inter"/>
                <a:cs typeface="Inter"/>
                <a:sym typeface="Inter"/>
              </a:rPr>
              <a:t>Analiza </a:t>
            </a:r>
            <a:r>
              <a:rPr lang="en-US" sz="3600" b="1" dirty="0" err="1">
                <a:solidFill>
                  <a:srgbClr val="FF6600"/>
                </a:solidFill>
                <a:latin typeface="Inter"/>
                <a:ea typeface="Inter"/>
                <a:cs typeface="Inter"/>
                <a:sym typeface="Inter"/>
              </a:rPr>
              <a:t>ustreznosti</a:t>
            </a:r>
            <a:r>
              <a:rPr lang="en-US" sz="3600" b="1" dirty="0">
                <a:solidFill>
                  <a:srgbClr val="FF6600"/>
                </a:solidFill>
                <a:latin typeface="Inter"/>
                <a:ea typeface="Inter"/>
                <a:cs typeface="Inter"/>
                <a:sym typeface="Inter"/>
              </a:rPr>
              <a:t> in </a:t>
            </a:r>
            <a:r>
              <a:rPr lang="en-US" sz="3600" b="1" dirty="0" err="1">
                <a:solidFill>
                  <a:srgbClr val="FF6600"/>
                </a:solidFill>
                <a:latin typeface="Inter"/>
                <a:ea typeface="Inter"/>
                <a:cs typeface="Inter"/>
                <a:sym typeface="Inter"/>
              </a:rPr>
              <a:t>vrzeli</a:t>
            </a:r>
            <a:r>
              <a:rPr lang="en-US" sz="3600" b="1" dirty="0">
                <a:solidFill>
                  <a:srgbClr val="FF6600"/>
                </a:solidFill>
                <a:latin typeface="Inter"/>
                <a:ea typeface="Inter"/>
                <a:cs typeface="Inter"/>
                <a:sym typeface="Inter"/>
              </a:rPr>
              <a:t> – primer</a:t>
            </a:r>
            <a:endParaRPr lang="en-US" sz="3600" b="1" dirty="0">
              <a:solidFill>
                <a:srgbClr val="FF6600"/>
              </a:solidFill>
              <a:latin typeface="Inter"/>
              <a:ea typeface="Inter"/>
              <a:cs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08825-834E-B450-3F35-29FE8FE10BE1}"/>
              </a:ext>
            </a:extLst>
          </p:cNvPr>
          <p:cNvSpPr>
            <a:spLocks noGrp="1"/>
          </p:cNvSpPr>
          <p:nvPr>
            <p:ph type="title"/>
          </p:nvPr>
        </p:nvSpPr>
        <p:spPr/>
        <p:txBody>
          <a:bodyPr>
            <a:normAutofit fontScale="90000"/>
          </a:bodyPr>
          <a:lstStyle/>
          <a:p>
            <a:r>
              <a:rPr lang="en-US" dirty="0"/>
              <a:t>Kaj je </a:t>
            </a:r>
            <a:r>
              <a:rPr lang="en-US" dirty="0" err="1"/>
              <a:t>digitalizacija</a:t>
            </a:r>
            <a:r>
              <a:rPr lang="en-US" dirty="0"/>
              <a:t>?</a:t>
            </a:r>
            <a:endParaRPr lang="en-SI" dirty="0"/>
          </a:p>
        </p:txBody>
      </p:sp>
      <p:pic>
        <p:nvPicPr>
          <p:cNvPr id="3074" name="Picture 2">
            <a:extLst>
              <a:ext uri="{FF2B5EF4-FFF2-40B4-BE49-F238E27FC236}">
                <a16:creationId xmlns:a16="http://schemas.microsoft.com/office/drawing/2014/main" id="{FB4B226D-3F73-EC3C-16A2-D59AC7034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087" y="1904999"/>
            <a:ext cx="8204886" cy="4615248"/>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350;p36">
            <a:extLst>
              <a:ext uri="{FF2B5EF4-FFF2-40B4-BE49-F238E27FC236}">
                <a16:creationId xmlns:a16="http://schemas.microsoft.com/office/drawing/2014/main" id="{392A89FF-8A7E-03DB-46D5-356006F7C655}"/>
              </a:ext>
            </a:extLst>
          </p:cNvPr>
          <p:cNvPicPr preferRelativeResize="0"/>
          <p:nvPr/>
        </p:nvPicPr>
        <p:blipFill>
          <a:blip r:embed="rId3">
            <a:alphaModFix/>
          </a:blip>
          <a:stretch>
            <a:fillRect/>
          </a:stretch>
        </p:blipFill>
        <p:spPr>
          <a:xfrm>
            <a:off x="10153877" y="6366352"/>
            <a:ext cx="1844325" cy="317436"/>
          </a:xfrm>
          <a:prstGeom prst="rect">
            <a:avLst/>
          </a:prstGeom>
          <a:noFill/>
          <a:ln>
            <a:noFill/>
          </a:ln>
        </p:spPr>
      </p:pic>
    </p:spTree>
    <p:extLst>
      <p:ext uri="{BB962C8B-B14F-4D97-AF65-F5344CB8AC3E}">
        <p14:creationId xmlns:p14="http://schemas.microsoft.com/office/powerpoint/2010/main" val="3104306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Ovrednotenje</a:t>
            </a:r>
            <a:r>
              <a:rPr lang="en-US" dirty="0"/>
              <a:t> </a:t>
            </a:r>
            <a:r>
              <a:rPr lang="en-US" dirty="0" err="1"/>
              <a:t>procesov</a:t>
            </a:r>
            <a:endParaRPr lang="en-SI" dirty="0"/>
          </a:p>
        </p:txBody>
      </p:sp>
      <p:pic>
        <p:nvPicPr>
          <p:cNvPr id="6146" name="Picture 2">
            <a:extLst>
              <a:ext uri="{FF2B5EF4-FFF2-40B4-BE49-F238E27FC236}">
                <a16:creationId xmlns:a16="http://schemas.microsoft.com/office/drawing/2014/main" id="{A139A202-94C3-CA99-7F44-BC6F255790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7" t="24482" r="7187" b="1089"/>
          <a:stretch/>
        </p:blipFill>
        <p:spPr bwMode="auto">
          <a:xfrm>
            <a:off x="3029323" y="1690688"/>
            <a:ext cx="8893930" cy="44277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2C34CD9-0702-9B2C-1698-C076453CB145}"/>
              </a:ext>
            </a:extLst>
          </p:cNvPr>
          <p:cNvSpPr/>
          <p:nvPr/>
        </p:nvSpPr>
        <p:spPr>
          <a:xfrm>
            <a:off x="1150258" y="1956722"/>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solidFill>
              </a:rPr>
              <a:t>Ovrednotenje procesov</a:t>
            </a:r>
          </a:p>
        </p:txBody>
      </p:sp>
      <p:sp>
        <p:nvSpPr>
          <p:cNvPr id="5" name="Rectangle 4">
            <a:extLst>
              <a:ext uri="{FF2B5EF4-FFF2-40B4-BE49-F238E27FC236}">
                <a16:creationId xmlns:a16="http://schemas.microsoft.com/office/drawing/2014/main" id="{BAA1A9A8-9C6E-139E-9BC4-0F1BADDCD20C}"/>
              </a:ext>
            </a:extLst>
          </p:cNvPr>
          <p:cNvSpPr/>
          <p:nvPr/>
        </p:nvSpPr>
        <p:spPr>
          <a:xfrm>
            <a:off x="838202" y="261276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Določanje zahtev</a:t>
            </a:r>
          </a:p>
        </p:txBody>
      </p:sp>
      <p:sp>
        <p:nvSpPr>
          <p:cNvPr id="6" name="Rectangle 5">
            <a:extLst>
              <a:ext uri="{FF2B5EF4-FFF2-40B4-BE49-F238E27FC236}">
                <a16:creationId xmlns:a16="http://schemas.microsoft.com/office/drawing/2014/main" id="{8C162E54-1202-8C04-5DF1-8A2BF3657FC1}"/>
              </a:ext>
            </a:extLst>
          </p:cNvPr>
          <p:cNvSpPr/>
          <p:nvPr/>
        </p:nvSpPr>
        <p:spPr>
          <a:xfrm>
            <a:off x="849812" y="3268810"/>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Zbiranje informacij</a:t>
            </a:r>
          </a:p>
        </p:txBody>
      </p:sp>
      <p:sp>
        <p:nvSpPr>
          <p:cNvPr id="7" name="Rectangle 6">
            <a:extLst>
              <a:ext uri="{FF2B5EF4-FFF2-40B4-BE49-F238E27FC236}">
                <a16:creationId xmlns:a16="http://schemas.microsoft.com/office/drawing/2014/main" id="{F6EE58FC-9CA1-D7E5-90C1-A129AD70B7A7}"/>
              </a:ext>
            </a:extLst>
          </p:cNvPr>
          <p:cNvSpPr/>
          <p:nvPr/>
        </p:nvSpPr>
        <p:spPr>
          <a:xfrm>
            <a:off x="849812" y="3924854"/>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Vrednotenje zbranih informacij</a:t>
            </a:r>
          </a:p>
        </p:txBody>
      </p:sp>
      <p:sp>
        <p:nvSpPr>
          <p:cNvPr id="8" name="Rectangle 7">
            <a:extLst>
              <a:ext uri="{FF2B5EF4-FFF2-40B4-BE49-F238E27FC236}">
                <a16:creationId xmlns:a16="http://schemas.microsoft.com/office/drawing/2014/main" id="{CED1F7FE-C7E5-2E07-AF86-285987E2EB76}"/>
              </a:ext>
            </a:extLst>
          </p:cNvPr>
          <p:cNvSpPr/>
          <p:nvPr/>
        </p:nvSpPr>
        <p:spPr>
          <a:xfrm>
            <a:off x="849812" y="4580898"/>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Demo sestanki</a:t>
            </a:r>
          </a:p>
        </p:txBody>
      </p:sp>
      <p:sp>
        <p:nvSpPr>
          <p:cNvPr id="9" name="Rectangle 8">
            <a:extLst>
              <a:ext uri="{FF2B5EF4-FFF2-40B4-BE49-F238E27FC236}">
                <a16:creationId xmlns:a16="http://schemas.microsoft.com/office/drawing/2014/main" id="{3848BB9A-BFCD-394A-C1FD-90F746D767A3}"/>
              </a:ext>
            </a:extLst>
          </p:cNvPr>
          <p:cNvSpPr/>
          <p:nvPr/>
        </p:nvSpPr>
        <p:spPr>
          <a:xfrm>
            <a:off x="849810" y="5236941"/>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Končna ocena</a:t>
            </a:r>
          </a:p>
        </p:txBody>
      </p:sp>
      <p:pic>
        <p:nvPicPr>
          <p:cNvPr id="4" name="Google Shape;375;p38">
            <a:extLst>
              <a:ext uri="{FF2B5EF4-FFF2-40B4-BE49-F238E27FC236}">
                <a16:creationId xmlns:a16="http://schemas.microsoft.com/office/drawing/2014/main" id="{93393F4C-4B99-D09F-0447-606ADD09A590}"/>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7304956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5"/>
            <a:ext cx="8185694" cy="3895624"/>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l-SI" sz="2800" dirty="0"/>
              <a:t>Zahteve = </a:t>
            </a:r>
            <a:r>
              <a:rPr lang="sl-SI" sz="2800" i="1" dirty="0"/>
              <a:t>Kaj potrebujem?</a:t>
            </a:r>
          </a:p>
          <a:p>
            <a:r>
              <a:rPr lang="sl-SI" sz="2800" dirty="0"/>
              <a:t>Zahteve skupine</a:t>
            </a:r>
          </a:p>
          <a:p>
            <a:pPr lvl="1"/>
            <a:r>
              <a:rPr lang="sl-SI" sz="2400" dirty="0"/>
              <a:t>Splošne zahteve</a:t>
            </a:r>
          </a:p>
          <a:p>
            <a:pPr lvl="1"/>
            <a:r>
              <a:rPr lang="sl-SI" sz="2400" dirty="0"/>
              <a:t>Zahteve procesov</a:t>
            </a:r>
          </a:p>
          <a:p>
            <a:pPr lvl="1"/>
            <a:r>
              <a:rPr lang="sl-SI" sz="2400" dirty="0"/>
              <a:t>Tehnične zahteve</a:t>
            </a:r>
          </a:p>
          <a:p>
            <a:r>
              <a:rPr lang="sl-SI" sz="2800" dirty="0"/>
              <a:t>Ciljno stanje!</a:t>
            </a:r>
          </a:p>
          <a:p>
            <a:r>
              <a:rPr lang="sl-SI" sz="2800" dirty="0" err="1"/>
              <a:t>Prioritizacija</a:t>
            </a:r>
            <a:r>
              <a:rPr lang="sl-SI" sz="2800" dirty="0"/>
              <a:t> = </a:t>
            </a:r>
            <a:r>
              <a:rPr lang="sl-SI" sz="2800" i="1" dirty="0"/>
              <a:t>Kako pomembna je določena zahteva?</a:t>
            </a:r>
          </a:p>
          <a:p>
            <a:pPr lvl="1"/>
            <a:r>
              <a:rPr lang="sl-SI" sz="2400" dirty="0"/>
              <a:t>Nujno, </a:t>
            </a:r>
            <a:r>
              <a:rPr lang="sl-SI" sz="2400" dirty="0" err="1"/>
              <a:t>zaželjeno</a:t>
            </a:r>
            <a:r>
              <a:rPr lang="sl-SI" sz="2400" dirty="0"/>
              <a:t> ali opcijsko</a:t>
            </a:r>
          </a:p>
        </p:txBody>
      </p:sp>
      <p:sp>
        <p:nvSpPr>
          <p:cNvPr id="18" name="Content Placeholder 2">
            <a:extLst>
              <a:ext uri="{FF2B5EF4-FFF2-40B4-BE49-F238E27FC236}">
                <a16:creationId xmlns:a16="http://schemas.microsoft.com/office/drawing/2014/main" id="{27DF3D8D-942C-DEA0-759B-B60171C8691F}"/>
              </a:ext>
            </a:extLst>
          </p:cNvPr>
          <p:cNvSpPr txBox="1">
            <a:spLocks/>
          </p:cNvSpPr>
          <p:nvPr/>
        </p:nvSpPr>
        <p:spPr>
          <a:xfrm>
            <a:off x="3385092" y="3868698"/>
            <a:ext cx="7063376" cy="2636317"/>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Določanje</a:t>
            </a:r>
            <a:r>
              <a:rPr lang="en-US" dirty="0"/>
              <a:t> </a:t>
            </a:r>
            <a:r>
              <a:rPr lang="en-US" dirty="0" err="1"/>
              <a:t>zahtev</a:t>
            </a:r>
            <a:endParaRPr lang="en-US" dirty="0"/>
          </a:p>
        </p:txBody>
      </p:sp>
      <p:sp>
        <p:nvSpPr>
          <p:cNvPr id="10" name="Rectangle 9">
            <a:extLst>
              <a:ext uri="{FF2B5EF4-FFF2-40B4-BE49-F238E27FC236}">
                <a16:creationId xmlns:a16="http://schemas.microsoft.com/office/drawing/2014/main" id="{B89BC91E-5EC5-290F-55C1-4159DA714906}"/>
              </a:ext>
            </a:extLst>
          </p:cNvPr>
          <p:cNvSpPr/>
          <p:nvPr/>
        </p:nvSpPr>
        <p:spPr>
          <a:xfrm>
            <a:off x="621209" y="194120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Ovrednotenje</a:t>
            </a:r>
            <a:r>
              <a:rPr lang="en-US" sz="1600" b="1" dirty="0">
                <a:solidFill>
                  <a:schemeClr val="bg1">
                    <a:lumMod val="50000"/>
                  </a:schemeClr>
                </a:solidFill>
              </a:rPr>
              <a:t> </a:t>
            </a:r>
            <a:r>
              <a:rPr lang="en-US" sz="1600" b="1" dirty="0" err="1">
                <a:solidFill>
                  <a:schemeClr val="bg1">
                    <a:lumMod val="50000"/>
                  </a:schemeClr>
                </a:solidFill>
              </a:rPr>
              <a:t>procesov</a:t>
            </a:r>
            <a:endParaRPr lang="en-SI" sz="1600" b="1" dirty="0">
              <a:solidFill>
                <a:schemeClr val="bg1">
                  <a:lumMod val="50000"/>
                </a:schemeClr>
              </a:solidFill>
            </a:endParaRPr>
          </a:p>
        </p:txBody>
      </p:sp>
      <p:sp>
        <p:nvSpPr>
          <p:cNvPr id="11" name="Rectangle 10">
            <a:extLst>
              <a:ext uri="{FF2B5EF4-FFF2-40B4-BE49-F238E27FC236}">
                <a16:creationId xmlns:a16="http://schemas.microsoft.com/office/drawing/2014/main" id="{004F13C9-E486-43CD-CAF2-322EE5755BD6}"/>
              </a:ext>
            </a:extLst>
          </p:cNvPr>
          <p:cNvSpPr/>
          <p:nvPr/>
        </p:nvSpPr>
        <p:spPr>
          <a:xfrm>
            <a:off x="917482" y="2597249"/>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Določanje</a:t>
            </a:r>
            <a:r>
              <a:rPr lang="en-US" sz="1600" b="1" dirty="0">
                <a:solidFill>
                  <a:schemeClr val="bg1"/>
                </a:solidFill>
              </a:rPr>
              <a:t> </a:t>
            </a:r>
            <a:r>
              <a:rPr lang="en-US" sz="1600" b="1" dirty="0" err="1">
                <a:solidFill>
                  <a:schemeClr val="bg1"/>
                </a:solidFill>
              </a:rPr>
              <a:t>zahtev</a:t>
            </a:r>
            <a:endParaRPr lang="en-SI" sz="1600" b="1" dirty="0">
              <a:solidFill>
                <a:schemeClr val="bg1"/>
              </a:solidFill>
            </a:endParaRPr>
          </a:p>
        </p:txBody>
      </p:sp>
      <p:sp>
        <p:nvSpPr>
          <p:cNvPr id="12" name="Rectangle 11">
            <a:extLst>
              <a:ext uri="{FF2B5EF4-FFF2-40B4-BE49-F238E27FC236}">
                <a16:creationId xmlns:a16="http://schemas.microsoft.com/office/drawing/2014/main" id="{204D8544-BB1D-6306-65C4-B9D856581939}"/>
              </a:ext>
            </a:extLst>
          </p:cNvPr>
          <p:cNvSpPr/>
          <p:nvPr/>
        </p:nvSpPr>
        <p:spPr>
          <a:xfrm>
            <a:off x="621212" y="3253295"/>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Zbiranje</a:t>
            </a:r>
            <a:r>
              <a:rPr lang="en-US" sz="1600" b="1" dirty="0">
                <a:solidFill>
                  <a:schemeClr val="bg1">
                    <a:lumMod val="50000"/>
                  </a:schemeClr>
                </a:solidFill>
              </a:rPr>
              <a:t> </a:t>
            </a:r>
            <a:r>
              <a:rPr lang="en-US" sz="1600" b="1" dirty="0" err="1">
                <a:solidFill>
                  <a:schemeClr val="bg1">
                    <a:lumMod val="50000"/>
                  </a:schemeClr>
                </a:solidFill>
              </a:rPr>
              <a:t>informacij</a:t>
            </a:r>
            <a:endParaRPr lang="en-SI" sz="1600" b="1" dirty="0">
              <a:solidFill>
                <a:schemeClr val="bg1">
                  <a:lumMod val="50000"/>
                </a:schemeClr>
              </a:solidFill>
            </a:endParaRPr>
          </a:p>
        </p:txBody>
      </p:sp>
      <p:sp>
        <p:nvSpPr>
          <p:cNvPr id="13" name="Rectangle 12">
            <a:extLst>
              <a:ext uri="{FF2B5EF4-FFF2-40B4-BE49-F238E27FC236}">
                <a16:creationId xmlns:a16="http://schemas.microsoft.com/office/drawing/2014/main" id="{2886E41F-9F8B-D339-4B92-9F8C919A6AB9}"/>
              </a:ext>
            </a:extLst>
          </p:cNvPr>
          <p:cNvSpPr/>
          <p:nvPr/>
        </p:nvSpPr>
        <p:spPr>
          <a:xfrm>
            <a:off x="621212" y="3909339"/>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Vrednotenje zbranih informacij</a:t>
            </a:r>
          </a:p>
        </p:txBody>
      </p:sp>
      <p:sp>
        <p:nvSpPr>
          <p:cNvPr id="14" name="Rectangle 13">
            <a:extLst>
              <a:ext uri="{FF2B5EF4-FFF2-40B4-BE49-F238E27FC236}">
                <a16:creationId xmlns:a16="http://schemas.microsoft.com/office/drawing/2014/main" id="{C87269FD-8F48-62B3-CC15-2E2E56CEE0F9}"/>
              </a:ext>
            </a:extLst>
          </p:cNvPr>
          <p:cNvSpPr/>
          <p:nvPr/>
        </p:nvSpPr>
        <p:spPr>
          <a:xfrm>
            <a:off x="621212" y="4565383"/>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50000"/>
                  </a:schemeClr>
                </a:solidFill>
              </a:rPr>
              <a:t>Demo </a:t>
            </a:r>
            <a:r>
              <a:rPr lang="en-US" sz="1600" b="1" dirty="0" err="1">
                <a:solidFill>
                  <a:schemeClr val="bg1">
                    <a:lumMod val="50000"/>
                  </a:schemeClr>
                </a:solidFill>
              </a:rPr>
              <a:t>sestanki</a:t>
            </a:r>
            <a:endParaRPr lang="en-SI" sz="1600" b="1" dirty="0">
              <a:solidFill>
                <a:schemeClr val="bg1">
                  <a:lumMod val="50000"/>
                </a:schemeClr>
              </a:solidFill>
            </a:endParaRPr>
          </a:p>
        </p:txBody>
      </p:sp>
      <p:sp>
        <p:nvSpPr>
          <p:cNvPr id="4" name="Rectangle 3">
            <a:extLst>
              <a:ext uri="{FF2B5EF4-FFF2-40B4-BE49-F238E27FC236}">
                <a16:creationId xmlns:a16="http://schemas.microsoft.com/office/drawing/2014/main" id="{3F12440B-D03D-B573-1661-683A1DCB4E40}"/>
              </a:ext>
            </a:extLst>
          </p:cNvPr>
          <p:cNvSpPr/>
          <p:nvPr/>
        </p:nvSpPr>
        <p:spPr>
          <a:xfrm>
            <a:off x="621210" y="522142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Končna</a:t>
            </a:r>
            <a:r>
              <a:rPr lang="en-US" sz="1600" b="1" dirty="0">
                <a:solidFill>
                  <a:schemeClr val="bg1">
                    <a:lumMod val="50000"/>
                  </a:schemeClr>
                </a:solidFill>
              </a:rPr>
              <a:t> </a:t>
            </a:r>
            <a:r>
              <a:rPr lang="en-US" sz="1600" b="1" dirty="0" err="1">
                <a:solidFill>
                  <a:schemeClr val="bg1">
                    <a:lumMod val="50000"/>
                  </a:schemeClr>
                </a:solidFill>
              </a:rPr>
              <a:t>ocena</a:t>
            </a:r>
            <a:endParaRPr lang="en-SI" sz="1600" b="1" dirty="0">
              <a:solidFill>
                <a:schemeClr val="bg1">
                  <a:lumMod val="50000"/>
                </a:schemeClr>
              </a:solidFill>
            </a:endParaRPr>
          </a:p>
        </p:txBody>
      </p:sp>
      <p:pic>
        <p:nvPicPr>
          <p:cNvPr id="3" name="Google Shape;375;p38">
            <a:extLst>
              <a:ext uri="{FF2B5EF4-FFF2-40B4-BE49-F238E27FC236}">
                <a16:creationId xmlns:a16="http://schemas.microsoft.com/office/drawing/2014/main" id="{302EE39A-8F04-B802-0FEE-27C1E2065506}"/>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10440007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20885"/>
            <a:ext cx="7661365" cy="3895624"/>
          </a:xfrm>
          <a:prstGeom prst="rect">
            <a:avLst/>
          </a:prstGeom>
        </p:spPr>
        <p:txBody>
          <a:bodyPr vert="horz" lIns="121920" tIns="60960" rIns="121920" bIns="60960" rtlCol="0" anchor="t">
            <a:normAutofit lnSpcReduction="10000"/>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7859"/>
            <a:r>
              <a:rPr lang="sl-SI" sz="2800" dirty="0"/>
              <a:t>Veliko ponudnikov na trgu</a:t>
            </a:r>
          </a:p>
          <a:p>
            <a:pPr marL="287859"/>
            <a:r>
              <a:rPr lang="sl-SI" sz="2800" dirty="0"/>
              <a:t>Najprej se odločite, katera orodja potrebujete </a:t>
            </a:r>
            <a:r>
              <a:rPr lang="sl-SI" sz="2800" dirty="0">
                <a:sym typeface="Wingdings" panose="05000000000000000000" pitchFamily="2" charset="2"/>
              </a:rPr>
              <a:t></a:t>
            </a:r>
            <a:br>
              <a:rPr lang="sl-SI" sz="2800" dirty="0">
                <a:sym typeface="Wingdings" panose="05000000000000000000" pitchFamily="2" charset="2"/>
              </a:rPr>
            </a:br>
            <a:r>
              <a:rPr lang="sl-SI" sz="2800" dirty="0"/>
              <a:t>LIMS / ELN / oboje?</a:t>
            </a:r>
            <a:endParaRPr lang="sl-SI" sz="2800" dirty="0">
              <a:ea typeface="Roboto"/>
              <a:cs typeface="Roboto"/>
            </a:endParaRPr>
          </a:p>
          <a:p>
            <a:pPr marL="287859"/>
            <a:r>
              <a:rPr lang="sl-SI" sz="2800" dirty="0"/>
              <a:t>Ustvari bazo podatkov (npr. Excel tabela)</a:t>
            </a:r>
            <a:endParaRPr lang="sl-SI" sz="2800" dirty="0">
              <a:ea typeface="Roboto"/>
              <a:cs typeface="Roboto"/>
            </a:endParaRPr>
          </a:p>
          <a:p>
            <a:pPr marL="719649" lvl="1"/>
            <a:r>
              <a:rPr lang="sl-SI" sz="2400" dirty="0"/>
              <a:t>Zberite čim več informacij,</a:t>
            </a:r>
            <a:endParaRPr lang="sl-SI" sz="2400" dirty="0">
              <a:ea typeface="Roboto"/>
              <a:cs typeface="Roboto"/>
            </a:endParaRPr>
          </a:p>
          <a:p>
            <a:pPr marL="719649" lvl="1"/>
            <a:r>
              <a:rPr lang="sl-SI" sz="2400" dirty="0"/>
              <a:t>Strukturirajte zbrane informacije (npr. lokacija, funkcionalnosti, </a:t>
            </a:r>
            <a:r>
              <a:rPr lang="sl-SI" sz="2400" dirty="0" err="1"/>
              <a:t>process</a:t>
            </a:r>
            <a:r>
              <a:rPr lang="sl-SI" sz="2400" dirty="0"/>
              <a:t> namestitve in implementacije, cenovni model, integracije, uporabniška izkušnja in vmesnik, itd.)</a:t>
            </a:r>
            <a:endParaRPr lang="sl-SI" sz="2400" dirty="0">
              <a:ea typeface="Roboto"/>
              <a:cs typeface="Roboto"/>
            </a:endParaRPr>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Zbiranje</a:t>
            </a:r>
            <a:r>
              <a:rPr lang="en-US" dirty="0"/>
              <a:t> </a:t>
            </a:r>
            <a:r>
              <a:rPr lang="en-US" dirty="0" err="1"/>
              <a:t>informacij</a:t>
            </a:r>
            <a:endParaRPr lang="en-SI" dirty="0"/>
          </a:p>
        </p:txBody>
      </p:sp>
      <p:sp>
        <p:nvSpPr>
          <p:cNvPr id="10" name="Rectangle 9">
            <a:extLst>
              <a:ext uri="{FF2B5EF4-FFF2-40B4-BE49-F238E27FC236}">
                <a16:creationId xmlns:a16="http://schemas.microsoft.com/office/drawing/2014/main" id="{B89BC91E-5EC5-290F-55C1-4159DA714906}"/>
              </a:ext>
            </a:extLst>
          </p:cNvPr>
          <p:cNvSpPr/>
          <p:nvPr/>
        </p:nvSpPr>
        <p:spPr>
          <a:xfrm>
            <a:off x="621209" y="194120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Ovrednotenje</a:t>
            </a:r>
            <a:r>
              <a:rPr lang="en-US" sz="1600" b="1" dirty="0">
                <a:solidFill>
                  <a:schemeClr val="bg1">
                    <a:lumMod val="50000"/>
                  </a:schemeClr>
                </a:solidFill>
              </a:rPr>
              <a:t> </a:t>
            </a:r>
            <a:r>
              <a:rPr lang="en-US" sz="1600" b="1" dirty="0" err="1">
                <a:solidFill>
                  <a:schemeClr val="bg1">
                    <a:lumMod val="50000"/>
                  </a:schemeClr>
                </a:solidFill>
              </a:rPr>
              <a:t>procesov</a:t>
            </a:r>
            <a:endParaRPr lang="en-SI" sz="1600" b="1" dirty="0">
              <a:solidFill>
                <a:schemeClr val="bg1">
                  <a:lumMod val="50000"/>
                </a:schemeClr>
              </a:solidFill>
            </a:endParaRPr>
          </a:p>
        </p:txBody>
      </p:sp>
      <p:sp>
        <p:nvSpPr>
          <p:cNvPr id="11" name="Rectangle 10">
            <a:extLst>
              <a:ext uri="{FF2B5EF4-FFF2-40B4-BE49-F238E27FC236}">
                <a16:creationId xmlns:a16="http://schemas.microsoft.com/office/drawing/2014/main" id="{004F13C9-E486-43CD-CAF2-322EE5755BD6}"/>
              </a:ext>
            </a:extLst>
          </p:cNvPr>
          <p:cNvSpPr/>
          <p:nvPr/>
        </p:nvSpPr>
        <p:spPr>
          <a:xfrm>
            <a:off x="621208" y="260623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Določanje zahtev</a:t>
            </a:r>
          </a:p>
        </p:txBody>
      </p:sp>
      <p:sp>
        <p:nvSpPr>
          <p:cNvPr id="12" name="Rectangle 11">
            <a:extLst>
              <a:ext uri="{FF2B5EF4-FFF2-40B4-BE49-F238E27FC236}">
                <a16:creationId xmlns:a16="http://schemas.microsoft.com/office/drawing/2014/main" id="{204D8544-BB1D-6306-65C4-B9D856581939}"/>
              </a:ext>
            </a:extLst>
          </p:cNvPr>
          <p:cNvSpPr/>
          <p:nvPr/>
        </p:nvSpPr>
        <p:spPr>
          <a:xfrm>
            <a:off x="917482" y="3253294"/>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Zbiranje</a:t>
            </a:r>
            <a:r>
              <a:rPr lang="en-US" sz="1600" b="1" dirty="0">
                <a:solidFill>
                  <a:schemeClr val="bg1"/>
                </a:solidFill>
              </a:rPr>
              <a:t> </a:t>
            </a:r>
            <a:r>
              <a:rPr lang="en-US" sz="1600" b="1" dirty="0" err="1">
                <a:solidFill>
                  <a:schemeClr val="bg1"/>
                </a:solidFill>
              </a:rPr>
              <a:t>informacij</a:t>
            </a:r>
            <a:endParaRPr lang="en-US" sz="1600" b="1" dirty="0">
              <a:solidFill>
                <a:schemeClr val="bg1"/>
              </a:solidFill>
            </a:endParaRPr>
          </a:p>
        </p:txBody>
      </p:sp>
      <p:sp>
        <p:nvSpPr>
          <p:cNvPr id="13" name="Rectangle 12">
            <a:extLst>
              <a:ext uri="{FF2B5EF4-FFF2-40B4-BE49-F238E27FC236}">
                <a16:creationId xmlns:a16="http://schemas.microsoft.com/office/drawing/2014/main" id="{2886E41F-9F8B-D339-4B92-9F8C919A6AB9}"/>
              </a:ext>
            </a:extLst>
          </p:cNvPr>
          <p:cNvSpPr/>
          <p:nvPr/>
        </p:nvSpPr>
        <p:spPr>
          <a:xfrm>
            <a:off x="621212" y="3909339"/>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Vrednotenje zbranih informacij</a:t>
            </a:r>
          </a:p>
        </p:txBody>
      </p:sp>
      <p:sp>
        <p:nvSpPr>
          <p:cNvPr id="14" name="Rectangle 13">
            <a:extLst>
              <a:ext uri="{FF2B5EF4-FFF2-40B4-BE49-F238E27FC236}">
                <a16:creationId xmlns:a16="http://schemas.microsoft.com/office/drawing/2014/main" id="{C87269FD-8F48-62B3-CC15-2E2E56CEE0F9}"/>
              </a:ext>
            </a:extLst>
          </p:cNvPr>
          <p:cNvSpPr/>
          <p:nvPr/>
        </p:nvSpPr>
        <p:spPr>
          <a:xfrm>
            <a:off x="621212" y="4565383"/>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50000"/>
                  </a:schemeClr>
                </a:solidFill>
              </a:rPr>
              <a:t>Demo </a:t>
            </a:r>
            <a:r>
              <a:rPr lang="en-US" sz="1600" b="1" dirty="0" err="1">
                <a:solidFill>
                  <a:schemeClr val="bg1">
                    <a:lumMod val="50000"/>
                  </a:schemeClr>
                </a:solidFill>
              </a:rPr>
              <a:t>sestanki</a:t>
            </a:r>
            <a:endParaRPr lang="en-SI" sz="1600" b="1" dirty="0">
              <a:solidFill>
                <a:schemeClr val="bg1">
                  <a:lumMod val="50000"/>
                </a:schemeClr>
              </a:solidFill>
            </a:endParaRPr>
          </a:p>
        </p:txBody>
      </p:sp>
      <p:sp>
        <p:nvSpPr>
          <p:cNvPr id="4" name="Rectangle 3">
            <a:extLst>
              <a:ext uri="{FF2B5EF4-FFF2-40B4-BE49-F238E27FC236}">
                <a16:creationId xmlns:a16="http://schemas.microsoft.com/office/drawing/2014/main" id="{3F12440B-D03D-B573-1661-683A1DCB4E40}"/>
              </a:ext>
            </a:extLst>
          </p:cNvPr>
          <p:cNvSpPr/>
          <p:nvPr/>
        </p:nvSpPr>
        <p:spPr>
          <a:xfrm>
            <a:off x="621210" y="522142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Končna</a:t>
            </a:r>
            <a:r>
              <a:rPr lang="en-US" sz="1600" b="1" dirty="0">
                <a:solidFill>
                  <a:schemeClr val="bg1">
                    <a:lumMod val="50000"/>
                  </a:schemeClr>
                </a:solidFill>
              </a:rPr>
              <a:t> </a:t>
            </a:r>
            <a:r>
              <a:rPr lang="en-US" sz="1600" b="1" dirty="0" err="1">
                <a:solidFill>
                  <a:schemeClr val="bg1">
                    <a:lumMod val="50000"/>
                  </a:schemeClr>
                </a:solidFill>
              </a:rPr>
              <a:t>ocena</a:t>
            </a:r>
            <a:endParaRPr lang="en-SI" sz="1600" b="1" dirty="0">
              <a:solidFill>
                <a:schemeClr val="bg1">
                  <a:lumMod val="50000"/>
                </a:schemeClr>
              </a:solidFill>
            </a:endParaRPr>
          </a:p>
        </p:txBody>
      </p:sp>
      <p:pic>
        <p:nvPicPr>
          <p:cNvPr id="3" name="Google Shape;375;p38">
            <a:extLst>
              <a:ext uri="{FF2B5EF4-FFF2-40B4-BE49-F238E27FC236}">
                <a16:creationId xmlns:a16="http://schemas.microsoft.com/office/drawing/2014/main" id="{FC3F7027-4B3D-029B-E1CB-43E33CFD987C}"/>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39989424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5"/>
            <a:ext cx="7661365" cy="3895624"/>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err="1"/>
              <a:t>Preglejte</a:t>
            </a:r>
            <a:r>
              <a:rPr lang="en-US" sz="2800" dirty="0"/>
              <a:t> in </a:t>
            </a:r>
            <a:r>
              <a:rPr lang="en-US" sz="2800" dirty="0" err="1"/>
              <a:t>izberite</a:t>
            </a:r>
            <a:r>
              <a:rPr lang="en-US" sz="2800" dirty="0"/>
              <a:t> 10-15 </a:t>
            </a:r>
            <a:r>
              <a:rPr lang="en-US" sz="2800" dirty="0" err="1"/>
              <a:t>potencialnih</a:t>
            </a:r>
            <a:r>
              <a:rPr lang="en-US" sz="2800" dirty="0"/>
              <a:t> </a:t>
            </a:r>
            <a:r>
              <a:rPr lang="en-US" sz="2800" dirty="0" err="1"/>
              <a:t>rešitev</a:t>
            </a:r>
            <a:endParaRPr lang="en-US" sz="2800" dirty="0"/>
          </a:p>
          <a:p>
            <a:r>
              <a:rPr lang="en-US" sz="2800" dirty="0" err="1"/>
              <a:t>Ponudnikom</a:t>
            </a:r>
            <a:r>
              <a:rPr lang="en-US" sz="2800" dirty="0"/>
              <a:t> </a:t>
            </a:r>
            <a:r>
              <a:rPr lang="en-US" sz="2800" dirty="0" err="1"/>
              <a:t>pošljite</a:t>
            </a:r>
            <a:r>
              <a:rPr lang="en-US" sz="2800" dirty="0"/>
              <a:t> </a:t>
            </a:r>
            <a:r>
              <a:rPr lang="en-US" sz="2800" dirty="0" err="1"/>
              <a:t>obrazec</a:t>
            </a:r>
            <a:r>
              <a:rPr lang="en-US" sz="2800" dirty="0"/>
              <a:t> RFI (</a:t>
            </a:r>
            <a:r>
              <a:rPr lang="en-US" sz="2800" dirty="0" err="1"/>
              <a:t>zahteva</a:t>
            </a:r>
            <a:r>
              <a:rPr lang="en-US" sz="2800" dirty="0"/>
              <a:t> za </a:t>
            </a:r>
            <a:r>
              <a:rPr lang="en-US" sz="2800" dirty="0" err="1"/>
              <a:t>informacije</a:t>
            </a:r>
            <a:r>
              <a:rPr lang="en-US" sz="2800" dirty="0"/>
              <a:t>)</a:t>
            </a:r>
          </a:p>
          <a:p>
            <a:r>
              <a:rPr lang="en-US" sz="2800" dirty="0" err="1"/>
              <a:t>Zberite</a:t>
            </a:r>
            <a:r>
              <a:rPr lang="en-US" sz="2800" dirty="0"/>
              <a:t> </a:t>
            </a:r>
            <a:r>
              <a:rPr lang="en-US" sz="2800" dirty="0" err="1"/>
              <a:t>odgovore</a:t>
            </a:r>
            <a:r>
              <a:rPr lang="en-US" sz="2800" dirty="0"/>
              <a:t> </a:t>
            </a:r>
            <a:r>
              <a:rPr lang="en-US" sz="2800" dirty="0" err="1"/>
              <a:t>ponudnikov</a:t>
            </a:r>
            <a:r>
              <a:rPr lang="en-US" sz="2800" dirty="0"/>
              <a:t> in </a:t>
            </a:r>
            <a:r>
              <a:rPr lang="en-US" sz="2800" dirty="0" err="1"/>
              <a:t>jih</a:t>
            </a:r>
            <a:r>
              <a:rPr lang="en-US" sz="2800" dirty="0"/>
              <a:t> </a:t>
            </a:r>
            <a:r>
              <a:rPr lang="en-US" sz="2800" dirty="0" err="1"/>
              <a:t>ovrednotite</a:t>
            </a:r>
            <a:endParaRPr lang="en-US" sz="2800" dirty="0"/>
          </a:p>
          <a:p>
            <a:r>
              <a:rPr lang="en-US" sz="2800" dirty="0" err="1"/>
              <a:t>Izberite</a:t>
            </a:r>
            <a:r>
              <a:rPr lang="en-US" sz="2800" dirty="0"/>
              <a:t> 3-5 </a:t>
            </a:r>
            <a:r>
              <a:rPr lang="en-US" sz="2800" dirty="0" err="1"/>
              <a:t>ponudnikov</a:t>
            </a:r>
            <a:r>
              <a:rPr lang="en-US" sz="2800" dirty="0"/>
              <a:t> in </a:t>
            </a:r>
            <a:r>
              <a:rPr lang="en-US" sz="2800" dirty="0" err="1"/>
              <a:t>organizirajte</a:t>
            </a:r>
            <a:r>
              <a:rPr lang="en-US" sz="2800" dirty="0"/>
              <a:t> demo </a:t>
            </a:r>
            <a:r>
              <a:rPr lang="en-US" sz="2800" dirty="0" err="1"/>
              <a:t>sestanke</a:t>
            </a:r>
            <a:endParaRPr lang="en-US" sz="2800" dirty="0"/>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Vrednotenje</a:t>
            </a:r>
            <a:r>
              <a:rPr lang="en-US" dirty="0"/>
              <a:t> </a:t>
            </a:r>
            <a:r>
              <a:rPr lang="en-US" dirty="0" err="1"/>
              <a:t>zbranih</a:t>
            </a:r>
            <a:r>
              <a:rPr lang="en-US" dirty="0"/>
              <a:t> </a:t>
            </a:r>
            <a:r>
              <a:rPr lang="en-US" dirty="0" err="1"/>
              <a:t>informacij</a:t>
            </a:r>
            <a:endParaRPr lang="en-US" dirty="0"/>
          </a:p>
        </p:txBody>
      </p:sp>
      <p:sp>
        <p:nvSpPr>
          <p:cNvPr id="10" name="Rectangle 9">
            <a:extLst>
              <a:ext uri="{FF2B5EF4-FFF2-40B4-BE49-F238E27FC236}">
                <a16:creationId xmlns:a16="http://schemas.microsoft.com/office/drawing/2014/main" id="{B89BC91E-5EC5-290F-55C1-4159DA714906}"/>
              </a:ext>
            </a:extLst>
          </p:cNvPr>
          <p:cNvSpPr/>
          <p:nvPr/>
        </p:nvSpPr>
        <p:spPr>
          <a:xfrm>
            <a:off x="621209" y="194120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Ovrednotenje</a:t>
            </a:r>
            <a:r>
              <a:rPr lang="en-US" sz="1600" b="1" dirty="0">
                <a:solidFill>
                  <a:schemeClr val="bg1">
                    <a:lumMod val="50000"/>
                  </a:schemeClr>
                </a:solidFill>
              </a:rPr>
              <a:t> </a:t>
            </a:r>
            <a:r>
              <a:rPr lang="en-US" sz="1600" b="1" dirty="0" err="1">
                <a:solidFill>
                  <a:schemeClr val="bg1">
                    <a:lumMod val="50000"/>
                  </a:schemeClr>
                </a:solidFill>
              </a:rPr>
              <a:t>procesov</a:t>
            </a:r>
            <a:endParaRPr lang="en-SI" sz="1600" b="1" dirty="0">
              <a:solidFill>
                <a:schemeClr val="bg1">
                  <a:lumMod val="50000"/>
                </a:schemeClr>
              </a:solidFill>
            </a:endParaRPr>
          </a:p>
        </p:txBody>
      </p:sp>
      <p:sp>
        <p:nvSpPr>
          <p:cNvPr id="11" name="Rectangle 10">
            <a:extLst>
              <a:ext uri="{FF2B5EF4-FFF2-40B4-BE49-F238E27FC236}">
                <a16:creationId xmlns:a16="http://schemas.microsoft.com/office/drawing/2014/main" id="{004F13C9-E486-43CD-CAF2-322EE5755BD6}"/>
              </a:ext>
            </a:extLst>
          </p:cNvPr>
          <p:cNvSpPr/>
          <p:nvPr/>
        </p:nvSpPr>
        <p:spPr>
          <a:xfrm>
            <a:off x="621208" y="260623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Določanje zahtev</a:t>
            </a:r>
          </a:p>
        </p:txBody>
      </p:sp>
      <p:sp>
        <p:nvSpPr>
          <p:cNvPr id="12" name="Rectangle 11">
            <a:extLst>
              <a:ext uri="{FF2B5EF4-FFF2-40B4-BE49-F238E27FC236}">
                <a16:creationId xmlns:a16="http://schemas.microsoft.com/office/drawing/2014/main" id="{204D8544-BB1D-6306-65C4-B9D856581939}"/>
              </a:ext>
            </a:extLst>
          </p:cNvPr>
          <p:cNvSpPr/>
          <p:nvPr/>
        </p:nvSpPr>
        <p:spPr>
          <a:xfrm>
            <a:off x="621208" y="326710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Zbiranje</a:t>
            </a:r>
            <a:r>
              <a:rPr lang="en-US" sz="1600" b="1" dirty="0">
                <a:solidFill>
                  <a:schemeClr val="bg1">
                    <a:lumMod val="50000"/>
                  </a:schemeClr>
                </a:solidFill>
              </a:rPr>
              <a:t> </a:t>
            </a:r>
            <a:r>
              <a:rPr lang="en-US" sz="1600" b="1" dirty="0" err="1">
                <a:solidFill>
                  <a:schemeClr val="bg1">
                    <a:lumMod val="50000"/>
                  </a:schemeClr>
                </a:solidFill>
              </a:rPr>
              <a:t>informacij</a:t>
            </a:r>
            <a:endParaRPr lang="en-SI" sz="1600" b="1" dirty="0">
              <a:solidFill>
                <a:schemeClr val="bg1">
                  <a:lumMod val="50000"/>
                </a:schemeClr>
              </a:solidFill>
            </a:endParaRPr>
          </a:p>
        </p:txBody>
      </p:sp>
      <p:sp>
        <p:nvSpPr>
          <p:cNvPr id="13" name="Rectangle 12">
            <a:extLst>
              <a:ext uri="{FF2B5EF4-FFF2-40B4-BE49-F238E27FC236}">
                <a16:creationId xmlns:a16="http://schemas.microsoft.com/office/drawing/2014/main" id="{2886E41F-9F8B-D339-4B92-9F8C919A6AB9}"/>
              </a:ext>
            </a:extLst>
          </p:cNvPr>
          <p:cNvSpPr/>
          <p:nvPr/>
        </p:nvSpPr>
        <p:spPr>
          <a:xfrm>
            <a:off x="917482" y="3909341"/>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Vrednotenje</a:t>
            </a:r>
            <a:r>
              <a:rPr lang="en-US" sz="1600" b="1" dirty="0">
                <a:solidFill>
                  <a:schemeClr val="bg1"/>
                </a:solidFill>
              </a:rPr>
              <a:t> </a:t>
            </a:r>
            <a:r>
              <a:rPr lang="en-US" sz="1600" b="1" dirty="0" err="1">
                <a:solidFill>
                  <a:schemeClr val="bg1"/>
                </a:solidFill>
              </a:rPr>
              <a:t>zbranih</a:t>
            </a:r>
            <a:r>
              <a:rPr lang="en-US" sz="1600" b="1" dirty="0">
                <a:solidFill>
                  <a:schemeClr val="bg1"/>
                </a:solidFill>
              </a:rPr>
              <a:t> </a:t>
            </a:r>
            <a:r>
              <a:rPr lang="en-US" sz="1600" b="1" dirty="0" err="1">
                <a:solidFill>
                  <a:schemeClr val="bg1"/>
                </a:solidFill>
              </a:rPr>
              <a:t>informacij</a:t>
            </a:r>
            <a:endParaRPr lang="en-US" sz="1600" b="1" dirty="0">
              <a:solidFill>
                <a:schemeClr val="bg1"/>
              </a:solidFill>
            </a:endParaRPr>
          </a:p>
        </p:txBody>
      </p:sp>
      <p:sp>
        <p:nvSpPr>
          <p:cNvPr id="14" name="Rectangle 13">
            <a:extLst>
              <a:ext uri="{FF2B5EF4-FFF2-40B4-BE49-F238E27FC236}">
                <a16:creationId xmlns:a16="http://schemas.microsoft.com/office/drawing/2014/main" id="{C87269FD-8F48-62B3-CC15-2E2E56CEE0F9}"/>
              </a:ext>
            </a:extLst>
          </p:cNvPr>
          <p:cNvSpPr/>
          <p:nvPr/>
        </p:nvSpPr>
        <p:spPr>
          <a:xfrm>
            <a:off x="621212" y="4565383"/>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50000"/>
                  </a:schemeClr>
                </a:solidFill>
              </a:rPr>
              <a:t>Demo </a:t>
            </a:r>
            <a:r>
              <a:rPr lang="en-US" sz="1600" b="1" dirty="0" err="1">
                <a:solidFill>
                  <a:schemeClr val="bg1">
                    <a:lumMod val="50000"/>
                  </a:schemeClr>
                </a:solidFill>
              </a:rPr>
              <a:t>sestanki</a:t>
            </a:r>
            <a:endParaRPr lang="en-SI" sz="1600" b="1" dirty="0">
              <a:solidFill>
                <a:schemeClr val="bg1">
                  <a:lumMod val="50000"/>
                </a:schemeClr>
              </a:solidFill>
            </a:endParaRPr>
          </a:p>
        </p:txBody>
      </p:sp>
      <p:sp>
        <p:nvSpPr>
          <p:cNvPr id="4" name="Rectangle 3">
            <a:extLst>
              <a:ext uri="{FF2B5EF4-FFF2-40B4-BE49-F238E27FC236}">
                <a16:creationId xmlns:a16="http://schemas.microsoft.com/office/drawing/2014/main" id="{3F12440B-D03D-B573-1661-683A1DCB4E40}"/>
              </a:ext>
            </a:extLst>
          </p:cNvPr>
          <p:cNvSpPr/>
          <p:nvPr/>
        </p:nvSpPr>
        <p:spPr>
          <a:xfrm>
            <a:off x="621210" y="522142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Končna</a:t>
            </a:r>
            <a:r>
              <a:rPr lang="en-US" sz="1600" b="1" dirty="0">
                <a:solidFill>
                  <a:schemeClr val="bg1">
                    <a:lumMod val="50000"/>
                  </a:schemeClr>
                </a:solidFill>
              </a:rPr>
              <a:t> </a:t>
            </a:r>
            <a:r>
              <a:rPr lang="en-US" sz="1600" b="1" dirty="0" err="1">
                <a:solidFill>
                  <a:schemeClr val="bg1">
                    <a:lumMod val="50000"/>
                  </a:schemeClr>
                </a:solidFill>
              </a:rPr>
              <a:t>ocena</a:t>
            </a:r>
            <a:endParaRPr lang="en-SI" sz="1600" b="1" dirty="0">
              <a:solidFill>
                <a:schemeClr val="bg1">
                  <a:lumMod val="50000"/>
                </a:schemeClr>
              </a:solidFill>
            </a:endParaRPr>
          </a:p>
        </p:txBody>
      </p:sp>
      <p:pic>
        <p:nvPicPr>
          <p:cNvPr id="3" name="Google Shape;375;p38">
            <a:extLst>
              <a:ext uri="{FF2B5EF4-FFF2-40B4-BE49-F238E27FC236}">
                <a16:creationId xmlns:a16="http://schemas.microsoft.com/office/drawing/2014/main" id="{C6632991-C406-94A3-3206-52F5031F4F9A}"/>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27819435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5"/>
            <a:ext cx="7661365" cy="3895624"/>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t>Max 1,5 – 2h</a:t>
            </a:r>
          </a:p>
          <a:p>
            <a:r>
              <a:rPr lang="en-US" sz="2800" dirty="0" err="1"/>
              <a:t>Kakšna</a:t>
            </a:r>
            <a:r>
              <a:rPr lang="en-US" sz="2800" dirty="0"/>
              <a:t> je </a:t>
            </a:r>
            <a:r>
              <a:rPr lang="en-US" sz="2800" dirty="0" err="1"/>
              <a:t>uporabniška</a:t>
            </a:r>
            <a:r>
              <a:rPr lang="en-US" sz="2800" dirty="0"/>
              <a:t> </a:t>
            </a:r>
            <a:r>
              <a:rPr lang="en-US" sz="2800" dirty="0" err="1"/>
              <a:t>izkušnja</a:t>
            </a:r>
            <a:r>
              <a:rPr lang="en-US" sz="2800" dirty="0"/>
              <a:t> s </a:t>
            </a:r>
            <a:r>
              <a:rPr lang="en-US" sz="2800" dirty="0" err="1"/>
              <a:t>programsko</a:t>
            </a:r>
            <a:r>
              <a:rPr lang="en-US" sz="2800" dirty="0"/>
              <a:t> </a:t>
            </a:r>
            <a:r>
              <a:rPr lang="en-US" sz="2800" dirty="0" err="1"/>
              <a:t>opremo</a:t>
            </a:r>
            <a:r>
              <a:rPr lang="en-US" sz="2800" dirty="0"/>
              <a:t> je </a:t>
            </a:r>
            <a:r>
              <a:rPr lang="en-US" sz="2800" dirty="0" err="1"/>
              <a:t>zelo</a:t>
            </a:r>
            <a:r>
              <a:rPr lang="en-US" sz="2800" dirty="0"/>
              <a:t> </a:t>
            </a:r>
            <a:r>
              <a:rPr lang="en-US" sz="2800" dirty="0" err="1"/>
              <a:t>pomembno</a:t>
            </a:r>
            <a:r>
              <a:rPr lang="en-US" sz="2800" dirty="0"/>
              <a:t> – </a:t>
            </a:r>
            <a:r>
              <a:rPr lang="en-US" sz="2800" dirty="0" err="1"/>
              <a:t>uporabljali</a:t>
            </a:r>
            <a:r>
              <a:rPr lang="en-US" sz="2800" dirty="0"/>
              <a:t> jo </a:t>
            </a:r>
            <a:r>
              <a:rPr lang="en-US" sz="2800" dirty="0" err="1"/>
              <a:t>boste</a:t>
            </a:r>
            <a:r>
              <a:rPr lang="en-US" sz="2800" dirty="0"/>
              <a:t> </a:t>
            </a:r>
            <a:r>
              <a:rPr lang="en-US" sz="2800" dirty="0" err="1"/>
              <a:t>vsak</a:t>
            </a:r>
            <a:r>
              <a:rPr lang="en-US" sz="2800" dirty="0"/>
              <a:t> dan</a:t>
            </a:r>
          </a:p>
          <a:p>
            <a:r>
              <a:rPr lang="en-US" sz="2800" dirty="0" err="1"/>
              <a:t>Vtisi</a:t>
            </a:r>
            <a:r>
              <a:rPr lang="en-US" sz="2800" dirty="0"/>
              <a:t> in </a:t>
            </a:r>
            <a:r>
              <a:rPr lang="en-US" sz="2800" dirty="0" err="1"/>
              <a:t>vrednotenje</a:t>
            </a:r>
            <a:r>
              <a:rPr lang="en-US" sz="2800" dirty="0"/>
              <a:t> </a:t>
            </a:r>
            <a:r>
              <a:rPr lang="en-US" sz="2800" dirty="0" err="1"/>
              <a:t>rešitev</a:t>
            </a:r>
            <a:r>
              <a:rPr lang="en-US" sz="2800" dirty="0"/>
              <a:t> po </a:t>
            </a:r>
            <a:r>
              <a:rPr lang="en-US" sz="2800" dirty="0" err="1"/>
              <a:t>končanem</a:t>
            </a:r>
            <a:r>
              <a:rPr lang="en-US" sz="2800" dirty="0"/>
              <a:t> demo </a:t>
            </a:r>
            <a:r>
              <a:rPr lang="en-US" sz="2800" dirty="0" err="1"/>
              <a:t>sestanku</a:t>
            </a:r>
            <a:endParaRPr lang="en-US" sz="2800" dirty="0"/>
          </a:p>
          <a:p>
            <a:r>
              <a:rPr lang="en-US" sz="2800" dirty="0"/>
              <a:t>Ne </a:t>
            </a:r>
            <a:r>
              <a:rPr lang="en-US" sz="2800" dirty="0" err="1"/>
              <a:t>pozabite</a:t>
            </a:r>
            <a:r>
              <a:rPr lang="en-US" sz="2800" dirty="0"/>
              <a:t> </a:t>
            </a:r>
            <a:r>
              <a:rPr lang="en-US" sz="2800" dirty="0" err="1"/>
              <a:t>zapisati</a:t>
            </a:r>
            <a:r>
              <a:rPr lang="en-US" sz="2800" dirty="0"/>
              <a:t> </a:t>
            </a:r>
            <a:r>
              <a:rPr lang="en-US" sz="2800" dirty="0" err="1"/>
              <a:t>vseh</a:t>
            </a:r>
            <a:r>
              <a:rPr lang="en-US" sz="2800" dirty="0"/>
              <a:t> </a:t>
            </a:r>
            <a:r>
              <a:rPr lang="en-US" sz="2800" dirty="0" err="1"/>
              <a:t>relevantnih</a:t>
            </a:r>
            <a:r>
              <a:rPr lang="en-US" sz="2800" dirty="0"/>
              <a:t> </a:t>
            </a:r>
            <a:r>
              <a:rPr lang="en-US" sz="2800" dirty="0" err="1"/>
              <a:t>informacij</a:t>
            </a:r>
            <a:r>
              <a:rPr lang="en-US" sz="2800" dirty="0"/>
              <a:t> in </a:t>
            </a:r>
            <a:r>
              <a:rPr lang="en-US" sz="2800" dirty="0" err="1"/>
              <a:t>komentarjev</a:t>
            </a:r>
            <a:r>
              <a:rPr lang="en-US" sz="2800" dirty="0"/>
              <a:t> o demo </a:t>
            </a:r>
            <a:r>
              <a:rPr lang="en-US" sz="2800" dirty="0" err="1"/>
              <a:t>sestanku</a:t>
            </a:r>
            <a:endParaRPr lang="en-US" sz="2800" dirty="0"/>
          </a:p>
        </p:txBody>
      </p:sp>
      <p:sp>
        <p:nvSpPr>
          <p:cNvPr id="18" name="Content Placeholder 2">
            <a:extLst>
              <a:ext uri="{FF2B5EF4-FFF2-40B4-BE49-F238E27FC236}">
                <a16:creationId xmlns:a16="http://schemas.microsoft.com/office/drawing/2014/main" id="{27DF3D8D-942C-DEA0-759B-B60171C8691F}"/>
              </a:ext>
            </a:extLst>
          </p:cNvPr>
          <p:cNvSpPr txBox="1">
            <a:spLocks/>
          </p:cNvSpPr>
          <p:nvPr/>
        </p:nvSpPr>
        <p:spPr>
          <a:xfrm>
            <a:off x="3385092" y="3868698"/>
            <a:ext cx="7063376" cy="2636317"/>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a:t>Demo </a:t>
            </a:r>
            <a:r>
              <a:rPr lang="en-US" dirty="0" err="1"/>
              <a:t>sestanki</a:t>
            </a:r>
            <a:endParaRPr lang="en-SI" dirty="0"/>
          </a:p>
        </p:txBody>
      </p:sp>
      <p:sp>
        <p:nvSpPr>
          <p:cNvPr id="10" name="Rectangle 9">
            <a:extLst>
              <a:ext uri="{FF2B5EF4-FFF2-40B4-BE49-F238E27FC236}">
                <a16:creationId xmlns:a16="http://schemas.microsoft.com/office/drawing/2014/main" id="{B89BC91E-5EC5-290F-55C1-4159DA714906}"/>
              </a:ext>
            </a:extLst>
          </p:cNvPr>
          <p:cNvSpPr/>
          <p:nvPr/>
        </p:nvSpPr>
        <p:spPr>
          <a:xfrm>
            <a:off x="621209" y="194120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Ovrednotenje</a:t>
            </a:r>
            <a:r>
              <a:rPr lang="en-US" sz="1600" b="1" dirty="0">
                <a:solidFill>
                  <a:schemeClr val="bg1">
                    <a:lumMod val="50000"/>
                  </a:schemeClr>
                </a:solidFill>
              </a:rPr>
              <a:t> </a:t>
            </a:r>
            <a:r>
              <a:rPr lang="en-US" sz="1600" b="1" dirty="0" err="1">
                <a:solidFill>
                  <a:schemeClr val="bg1">
                    <a:lumMod val="50000"/>
                  </a:schemeClr>
                </a:solidFill>
              </a:rPr>
              <a:t>procesov</a:t>
            </a:r>
            <a:endParaRPr lang="en-SI" sz="1600" b="1" dirty="0">
              <a:solidFill>
                <a:schemeClr val="bg1">
                  <a:lumMod val="50000"/>
                </a:schemeClr>
              </a:solidFill>
            </a:endParaRPr>
          </a:p>
        </p:txBody>
      </p:sp>
      <p:sp>
        <p:nvSpPr>
          <p:cNvPr id="11" name="Rectangle 10">
            <a:extLst>
              <a:ext uri="{FF2B5EF4-FFF2-40B4-BE49-F238E27FC236}">
                <a16:creationId xmlns:a16="http://schemas.microsoft.com/office/drawing/2014/main" id="{004F13C9-E486-43CD-CAF2-322EE5755BD6}"/>
              </a:ext>
            </a:extLst>
          </p:cNvPr>
          <p:cNvSpPr/>
          <p:nvPr/>
        </p:nvSpPr>
        <p:spPr>
          <a:xfrm>
            <a:off x="621208" y="260623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Določanje zahtev</a:t>
            </a:r>
          </a:p>
        </p:txBody>
      </p:sp>
      <p:sp>
        <p:nvSpPr>
          <p:cNvPr id="12" name="Rectangle 11">
            <a:extLst>
              <a:ext uri="{FF2B5EF4-FFF2-40B4-BE49-F238E27FC236}">
                <a16:creationId xmlns:a16="http://schemas.microsoft.com/office/drawing/2014/main" id="{204D8544-BB1D-6306-65C4-B9D856581939}"/>
              </a:ext>
            </a:extLst>
          </p:cNvPr>
          <p:cNvSpPr/>
          <p:nvPr/>
        </p:nvSpPr>
        <p:spPr>
          <a:xfrm>
            <a:off x="621208" y="326710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Zbiranje</a:t>
            </a:r>
            <a:r>
              <a:rPr lang="en-US" sz="1600" b="1" dirty="0">
                <a:solidFill>
                  <a:schemeClr val="bg1">
                    <a:lumMod val="50000"/>
                  </a:schemeClr>
                </a:solidFill>
              </a:rPr>
              <a:t> </a:t>
            </a:r>
            <a:r>
              <a:rPr lang="en-US" sz="1600" b="1" dirty="0" err="1">
                <a:solidFill>
                  <a:schemeClr val="bg1">
                    <a:lumMod val="50000"/>
                  </a:schemeClr>
                </a:solidFill>
              </a:rPr>
              <a:t>informacij</a:t>
            </a:r>
            <a:endParaRPr lang="en-SI" sz="1600" b="1" dirty="0">
              <a:solidFill>
                <a:schemeClr val="bg1">
                  <a:lumMod val="50000"/>
                </a:schemeClr>
              </a:solidFill>
            </a:endParaRPr>
          </a:p>
        </p:txBody>
      </p:sp>
      <p:sp>
        <p:nvSpPr>
          <p:cNvPr id="13" name="Rectangle 12">
            <a:extLst>
              <a:ext uri="{FF2B5EF4-FFF2-40B4-BE49-F238E27FC236}">
                <a16:creationId xmlns:a16="http://schemas.microsoft.com/office/drawing/2014/main" id="{2886E41F-9F8B-D339-4B92-9F8C919A6AB9}"/>
              </a:ext>
            </a:extLst>
          </p:cNvPr>
          <p:cNvSpPr/>
          <p:nvPr/>
        </p:nvSpPr>
        <p:spPr>
          <a:xfrm>
            <a:off x="621206" y="3921479"/>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Vrednotenje zbranih informacij</a:t>
            </a:r>
          </a:p>
        </p:txBody>
      </p:sp>
      <p:sp>
        <p:nvSpPr>
          <p:cNvPr id="14" name="Rectangle 13">
            <a:extLst>
              <a:ext uri="{FF2B5EF4-FFF2-40B4-BE49-F238E27FC236}">
                <a16:creationId xmlns:a16="http://schemas.microsoft.com/office/drawing/2014/main" id="{C87269FD-8F48-62B3-CC15-2E2E56CEE0F9}"/>
              </a:ext>
            </a:extLst>
          </p:cNvPr>
          <p:cNvSpPr/>
          <p:nvPr/>
        </p:nvSpPr>
        <p:spPr>
          <a:xfrm>
            <a:off x="917482" y="4571453"/>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Demo </a:t>
            </a:r>
            <a:r>
              <a:rPr lang="en-US" sz="1600" b="1" dirty="0" err="1">
                <a:solidFill>
                  <a:schemeClr val="bg1"/>
                </a:solidFill>
              </a:rPr>
              <a:t>sestanki</a:t>
            </a:r>
            <a:endParaRPr lang="en-US" sz="1600" b="1" dirty="0">
              <a:solidFill>
                <a:schemeClr val="bg1"/>
              </a:solidFill>
            </a:endParaRPr>
          </a:p>
        </p:txBody>
      </p:sp>
      <p:sp>
        <p:nvSpPr>
          <p:cNvPr id="4" name="Rectangle 3">
            <a:extLst>
              <a:ext uri="{FF2B5EF4-FFF2-40B4-BE49-F238E27FC236}">
                <a16:creationId xmlns:a16="http://schemas.microsoft.com/office/drawing/2014/main" id="{3F12440B-D03D-B573-1661-683A1DCB4E40}"/>
              </a:ext>
            </a:extLst>
          </p:cNvPr>
          <p:cNvSpPr/>
          <p:nvPr/>
        </p:nvSpPr>
        <p:spPr>
          <a:xfrm>
            <a:off x="621210" y="522142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Končna</a:t>
            </a:r>
            <a:r>
              <a:rPr lang="en-US" sz="1600" b="1" dirty="0">
                <a:solidFill>
                  <a:schemeClr val="bg1">
                    <a:lumMod val="50000"/>
                  </a:schemeClr>
                </a:solidFill>
              </a:rPr>
              <a:t> </a:t>
            </a:r>
            <a:r>
              <a:rPr lang="en-US" sz="1600" b="1" dirty="0" err="1">
                <a:solidFill>
                  <a:schemeClr val="bg1">
                    <a:lumMod val="50000"/>
                  </a:schemeClr>
                </a:solidFill>
              </a:rPr>
              <a:t>ocena</a:t>
            </a:r>
            <a:endParaRPr lang="en-SI" sz="1600" b="1" dirty="0">
              <a:solidFill>
                <a:schemeClr val="bg1">
                  <a:lumMod val="50000"/>
                </a:schemeClr>
              </a:solidFill>
            </a:endParaRPr>
          </a:p>
        </p:txBody>
      </p:sp>
      <p:pic>
        <p:nvPicPr>
          <p:cNvPr id="3" name="Google Shape;375;p38">
            <a:extLst>
              <a:ext uri="{FF2B5EF4-FFF2-40B4-BE49-F238E27FC236}">
                <a16:creationId xmlns:a16="http://schemas.microsoft.com/office/drawing/2014/main" id="{28A09375-1C58-EF3A-64B2-2938C9B956D2}"/>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176918930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5"/>
            <a:ext cx="7661365" cy="3895624"/>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err="1"/>
              <a:t>Ponovni</a:t>
            </a:r>
            <a:r>
              <a:rPr lang="en-US" sz="2800" dirty="0"/>
              <a:t> </a:t>
            </a:r>
            <a:r>
              <a:rPr lang="en-US" sz="2800" dirty="0" err="1"/>
              <a:t>pregled</a:t>
            </a:r>
            <a:r>
              <a:rPr lang="en-US" sz="2800" dirty="0"/>
              <a:t> </a:t>
            </a:r>
            <a:r>
              <a:rPr lang="en-US" sz="2800" dirty="0" err="1"/>
              <a:t>vseh</a:t>
            </a:r>
            <a:r>
              <a:rPr lang="en-US" sz="2800" dirty="0"/>
              <a:t> </a:t>
            </a:r>
            <a:r>
              <a:rPr lang="en-US" sz="2800" dirty="0" err="1"/>
              <a:t>zbranih</a:t>
            </a:r>
            <a:r>
              <a:rPr lang="en-US" sz="2800" dirty="0"/>
              <a:t> </a:t>
            </a:r>
            <a:r>
              <a:rPr lang="en-US" sz="2800" dirty="0" err="1"/>
              <a:t>informacij</a:t>
            </a:r>
            <a:endParaRPr lang="en-US" sz="2800" dirty="0"/>
          </a:p>
          <a:p>
            <a:r>
              <a:rPr lang="en-US" sz="2800" dirty="0" err="1"/>
              <a:t>Izberite</a:t>
            </a:r>
            <a:r>
              <a:rPr lang="en-US" sz="2800" dirty="0"/>
              <a:t> 2 </a:t>
            </a:r>
            <a:r>
              <a:rPr lang="en-US" sz="2800" dirty="0" err="1"/>
              <a:t>najbolj</a:t>
            </a:r>
            <a:r>
              <a:rPr lang="en-US" sz="2800" dirty="0"/>
              <a:t> </a:t>
            </a:r>
            <a:r>
              <a:rPr lang="en-US" sz="2800" dirty="0" err="1"/>
              <a:t>primerna</a:t>
            </a:r>
            <a:r>
              <a:rPr lang="en-US" sz="2800" dirty="0"/>
              <a:t> </a:t>
            </a:r>
            <a:r>
              <a:rPr lang="en-US" sz="2800" dirty="0" err="1"/>
              <a:t>ponudnika</a:t>
            </a:r>
            <a:endParaRPr lang="en-US" sz="2800" dirty="0"/>
          </a:p>
          <a:p>
            <a:pPr lvl="1"/>
            <a:r>
              <a:rPr lang="en-US" sz="2400" dirty="0"/>
              <a:t>Po </a:t>
            </a:r>
            <a:r>
              <a:rPr lang="en-US" sz="2400" dirty="0" err="1"/>
              <a:t>potrebi</a:t>
            </a:r>
            <a:r>
              <a:rPr lang="en-US" sz="2400" dirty="0"/>
              <a:t> </a:t>
            </a:r>
            <a:r>
              <a:rPr lang="en-US" sz="2400" dirty="0" err="1"/>
              <a:t>organizirajte</a:t>
            </a:r>
            <a:r>
              <a:rPr lang="en-US" sz="2400" dirty="0"/>
              <a:t> </a:t>
            </a:r>
            <a:r>
              <a:rPr lang="en-US" sz="2400" dirty="0" err="1"/>
              <a:t>še</a:t>
            </a:r>
            <a:r>
              <a:rPr lang="en-US" sz="2400" dirty="0"/>
              <a:t> </a:t>
            </a:r>
            <a:r>
              <a:rPr lang="en-US" sz="2400" dirty="0" err="1"/>
              <a:t>en</a:t>
            </a:r>
            <a:r>
              <a:rPr lang="en-US" sz="2400" dirty="0"/>
              <a:t> </a:t>
            </a:r>
            <a:r>
              <a:rPr lang="en-US" sz="2400" dirty="0" err="1"/>
              <a:t>sestanek</a:t>
            </a:r>
            <a:r>
              <a:rPr lang="en-US" sz="2400" dirty="0"/>
              <a:t> za </a:t>
            </a:r>
            <a:r>
              <a:rPr lang="en-US" sz="2400" dirty="0" err="1"/>
              <a:t>podrobno</a:t>
            </a:r>
            <a:r>
              <a:rPr lang="en-US" sz="2400" dirty="0"/>
              <a:t> </a:t>
            </a:r>
            <a:r>
              <a:rPr lang="en-US" sz="2400" dirty="0" err="1"/>
              <a:t>demonstracijo</a:t>
            </a:r>
            <a:r>
              <a:rPr lang="en-US" sz="2400" dirty="0"/>
              <a:t> </a:t>
            </a:r>
            <a:r>
              <a:rPr lang="en-US" sz="2400" dirty="0" err="1"/>
              <a:t>na</a:t>
            </a:r>
            <a:r>
              <a:rPr lang="en-US" sz="2400" dirty="0"/>
              <a:t> </a:t>
            </a:r>
            <a:r>
              <a:rPr lang="en-US" sz="2400" dirty="0" err="1"/>
              <a:t>primeru</a:t>
            </a:r>
            <a:r>
              <a:rPr lang="en-US" sz="2400" dirty="0"/>
              <a:t> </a:t>
            </a:r>
            <a:r>
              <a:rPr lang="en-US" sz="2400" dirty="0" err="1"/>
              <a:t>uporabe</a:t>
            </a:r>
            <a:r>
              <a:rPr lang="en-US" sz="2400" dirty="0"/>
              <a:t> </a:t>
            </a:r>
            <a:r>
              <a:rPr lang="en-US" sz="2400" dirty="0" err="1"/>
              <a:t>vaših</a:t>
            </a:r>
            <a:r>
              <a:rPr lang="en-US" sz="2400" dirty="0"/>
              <a:t> </a:t>
            </a:r>
            <a:r>
              <a:rPr lang="en-US" sz="2400" dirty="0" err="1"/>
              <a:t>podatkov</a:t>
            </a:r>
            <a:endParaRPr lang="en-US" sz="2400" dirty="0"/>
          </a:p>
          <a:p>
            <a:pPr lvl="1"/>
            <a:r>
              <a:rPr lang="en-US" sz="2400" dirty="0" err="1"/>
              <a:t>Napišite</a:t>
            </a:r>
            <a:r>
              <a:rPr lang="en-US" sz="2400" dirty="0"/>
              <a:t> </a:t>
            </a:r>
            <a:r>
              <a:rPr lang="en-US" sz="2400" dirty="0" err="1"/>
              <a:t>vsa</a:t>
            </a:r>
            <a:r>
              <a:rPr lang="en-US" sz="2400" dirty="0"/>
              <a:t> </a:t>
            </a:r>
            <a:r>
              <a:rPr lang="en-US" sz="2400" dirty="0" err="1"/>
              <a:t>preostala</a:t>
            </a:r>
            <a:r>
              <a:rPr lang="en-US" sz="2400" dirty="0"/>
              <a:t> </a:t>
            </a:r>
            <a:r>
              <a:rPr lang="en-US" sz="2400" dirty="0" err="1"/>
              <a:t>odprta</a:t>
            </a:r>
            <a:r>
              <a:rPr lang="en-US" sz="2400" dirty="0"/>
              <a:t> </a:t>
            </a:r>
            <a:r>
              <a:rPr lang="en-US" sz="2400" dirty="0" err="1"/>
              <a:t>vprašanja</a:t>
            </a:r>
            <a:endParaRPr lang="en-US" sz="2400" dirty="0"/>
          </a:p>
          <a:p>
            <a:pPr lvl="1"/>
            <a:r>
              <a:rPr lang="en-US" sz="2400" dirty="0" err="1"/>
              <a:t>Odločite</a:t>
            </a:r>
            <a:r>
              <a:rPr lang="en-US" sz="2400" dirty="0"/>
              <a:t> se za </a:t>
            </a:r>
            <a:r>
              <a:rPr lang="en-US" sz="2400" dirty="0" err="1"/>
              <a:t>eno</a:t>
            </a:r>
            <a:r>
              <a:rPr lang="en-US" sz="2400" dirty="0"/>
              <a:t> </a:t>
            </a:r>
            <a:r>
              <a:rPr lang="en-US" sz="2400" dirty="0" err="1"/>
              <a:t>rešitev</a:t>
            </a:r>
            <a:endParaRPr lang="en-US" sz="2400" dirty="0"/>
          </a:p>
        </p:txBody>
      </p:sp>
      <p:sp>
        <p:nvSpPr>
          <p:cNvPr id="18" name="Content Placeholder 2">
            <a:extLst>
              <a:ext uri="{FF2B5EF4-FFF2-40B4-BE49-F238E27FC236}">
                <a16:creationId xmlns:a16="http://schemas.microsoft.com/office/drawing/2014/main" id="{27DF3D8D-942C-DEA0-759B-B60171C8691F}"/>
              </a:ext>
            </a:extLst>
          </p:cNvPr>
          <p:cNvSpPr txBox="1">
            <a:spLocks/>
          </p:cNvSpPr>
          <p:nvPr/>
        </p:nvSpPr>
        <p:spPr>
          <a:xfrm>
            <a:off x="3385092" y="3868698"/>
            <a:ext cx="7063376" cy="2636317"/>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2000"/>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Končna</a:t>
            </a:r>
            <a:r>
              <a:rPr lang="en-US" dirty="0"/>
              <a:t> </a:t>
            </a:r>
            <a:r>
              <a:rPr lang="en-US" dirty="0" err="1"/>
              <a:t>ocena</a:t>
            </a:r>
            <a:endParaRPr lang="en-SI" dirty="0"/>
          </a:p>
        </p:txBody>
      </p:sp>
      <p:sp>
        <p:nvSpPr>
          <p:cNvPr id="10" name="Rectangle 9">
            <a:extLst>
              <a:ext uri="{FF2B5EF4-FFF2-40B4-BE49-F238E27FC236}">
                <a16:creationId xmlns:a16="http://schemas.microsoft.com/office/drawing/2014/main" id="{B89BC91E-5EC5-290F-55C1-4159DA714906}"/>
              </a:ext>
            </a:extLst>
          </p:cNvPr>
          <p:cNvSpPr/>
          <p:nvPr/>
        </p:nvSpPr>
        <p:spPr>
          <a:xfrm>
            <a:off x="621209" y="194120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Ovrednotenje</a:t>
            </a:r>
            <a:r>
              <a:rPr lang="en-US" sz="1600" b="1" dirty="0">
                <a:solidFill>
                  <a:schemeClr val="bg1">
                    <a:lumMod val="50000"/>
                  </a:schemeClr>
                </a:solidFill>
              </a:rPr>
              <a:t> </a:t>
            </a:r>
            <a:r>
              <a:rPr lang="en-US" sz="1600" b="1" dirty="0" err="1">
                <a:solidFill>
                  <a:schemeClr val="bg1">
                    <a:lumMod val="50000"/>
                  </a:schemeClr>
                </a:solidFill>
              </a:rPr>
              <a:t>procesov</a:t>
            </a:r>
            <a:endParaRPr lang="en-SI" sz="1600" b="1" dirty="0">
              <a:solidFill>
                <a:schemeClr val="bg1">
                  <a:lumMod val="50000"/>
                </a:schemeClr>
              </a:solidFill>
            </a:endParaRPr>
          </a:p>
        </p:txBody>
      </p:sp>
      <p:sp>
        <p:nvSpPr>
          <p:cNvPr id="11" name="Rectangle 10">
            <a:extLst>
              <a:ext uri="{FF2B5EF4-FFF2-40B4-BE49-F238E27FC236}">
                <a16:creationId xmlns:a16="http://schemas.microsoft.com/office/drawing/2014/main" id="{004F13C9-E486-43CD-CAF2-322EE5755BD6}"/>
              </a:ext>
            </a:extLst>
          </p:cNvPr>
          <p:cNvSpPr/>
          <p:nvPr/>
        </p:nvSpPr>
        <p:spPr>
          <a:xfrm>
            <a:off x="621208" y="260623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Določanje zahtev</a:t>
            </a:r>
          </a:p>
        </p:txBody>
      </p:sp>
      <p:sp>
        <p:nvSpPr>
          <p:cNvPr id="12" name="Rectangle 11">
            <a:extLst>
              <a:ext uri="{FF2B5EF4-FFF2-40B4-BE49-F238E27FC236}">
                <a16:creationId xmlns:a16="http://schemas.microsoft.com/office/drawing/2014/main" id="{204D8544-BB1D-6306-65C4-B9D856581939}"/>
              </a:ext>
            </a:extLst>
          </p:cNvPr>
          <p:cNvSpPr/>
          <p:nvPr/>
        </p:nvSpPr>
        <p:spPr>
          <a:xfrm>
            <a:off x="621208" y="326710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Zbiranje</a:t>
            </a:r>
            <a:r>
              <a:rPr lang="en-US" sz="1600" b="1" dirty="0">
                <a:solidFill>
                  <a:schemeClr val="bg1">
                    <a:lumMod val="50000"/>
                  </a:schemeClr>
                </a:solidFill>
              </a:rPr>
              <a:t> </a:t>
            </a:r>
            <a:r>
              <a:rPr lang="en-US" sz="1600" b="1" dirty="0" err="1">
                <a:solidFill>
                  <a:schemeClr val="bg1">
                    <a:lumMod val="50000"/>
                  </a:schemeClr>
                </a:solidFill>
              </a:rPr>
              <a:t>informacij</a:t>
            </a:r>
            <a:endParaRPr lang="en-SI" sz="1600" b="1" dirty="0">
              <a:solidFill>
                <a:schemeClr val="bg1">
                  <a:lumMod val="50000"/>
                </a:schemeClr>
              </a:solidFill>
            </a:endParaRPr>
          </a:p>
        </p:txBody>
      </p:sp>
      <p:sp>
        <p:nvSpPr>
          <p:cNvPr id="13" name="Rectangle 12">
            <a:extLst>
              <a:ext uri="{FF2B5EF4-FFF2-40B4-BE49-F238E27FC236}">
                <a16:creationId xmlns:a16="http://schemas.microsoft.com/office/drawing/2014/main" id="{2886E41F-9F8B-D339-4B92-9F8C919A6AB9}"/>
              </a:ext>
            </a:extLst>
          </p:cNvPr>
          <p:cNvSpPr/>
          <p:nvPr/>
        </p:nvSpPr>
        <p:spPr>
          <a:xfrm>
            <a:off x="621206" y="3921479"/>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Vrednotenje zbranih informacij</a:t>
            </a:r>
          </a:p>
        </p:txBody>
      </p:sp>
      <p:sp>
        <p:nvSpPr>
          <p:cNvPr id="14" name="Rectangle 13">
            <a:extLst>
              <a:ext uri="{FF2B5EF4-FFF2-40B4-BE49-F238E27FC236}">
                <a16:creationId xmlns:a16="http://schemas.microsoft.com/office/drawing/2014/main" id="{C87269FD-8F48-62B3-CC15-2E2E56CEE0F9}"/>
              </a:ext>
            </a:extLst>
          </p:cNvPr>
          <p:cNvSpPr/>
          <p:nvPr/>
        </p:nvSpPr>
        <p:spPr>
          <a:xfrm>
            <a:off x="621206" y="4575851"/>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lumMod val="50000"/>
                  </a:schemeClr>
                </a:solidFill>
              </a:rPr>
              <a:t>Demo </a:t>
            </a:r>
            <a:r>
              <a:rPr lang="en-US" sz="1600" b="1" dirty="0" err="1">
                <a:solidFill>
                  <a:schemeClr val="bg1">
                    <a:lumMod val="50000"/>
                  </a:schemeClr>
                </a:solidFill>
              </a:rPr>
              <a:t>sestanki</a:t>
            </a:r>
            <a:endParaRPr lang="en-SI" sz="1600" b="1" dirty="0">
              <a:solidFill>
                <a:schemeClr val="bg1">
                  <a:lumMod val="50000"/>
                </a:schemeClr>
              </a:solidFill>
            </a:endParaRPr>
          </a:p>
        </p:txBody>
      </p:sp>
      <p:sp>
        <p:nvSpPr>
          <p:cNvPr id="4" name="Rectangle 3">
            <a:extLst>
              <a:ext uri="{FF2B5EF4-FFF2-40B4-BE49-F238E27FC236}">
                <a16:creationId xmlns:a16="http://schemas.microsoft.com/office/drawing/2014/main" id="{3F12440B-D03D-B573-1661-683A1DCB4E40}"/>
              </a:ext>
            </a:extLst>
          </p:cNvPr>
          <p:cNvSpPr/>
          <p:nvPr/>
        </p:nvSpPr>
        <p:spPr>
          <a:xfrm>
            <a:off x="917482" y="5221426"/>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Končna</a:t>
            </a:r>
            <a:r>
              <a:rPr lang="en-US" sz="1600" b="1" dirty="0">
                <a:solidFill>
                  <a:schemeClr val="bg1"/>
                </a:solidFill>
              </a:rPr>
              <a:t> </a:t>
            </a:r>
            <a:r>
              <a:rPr lang="en-US" sz="1600" b="1" dirty="0" err="1">
                <a:solidFill>
                  <a:schemeClr val="bg1"/>
                </a:solidFill>
              </a:rPr>
              <a:t>ocena</a:t>
            </a:r>
            <a:endParaRPr lang="en-US" sz="1600" b="1" dirty="0">
              <a:solidFill>
                <a:schemeClr val="bg1"/>
              </a:solidFill>
            </a:endParaRPr>
          </a:p>
        </p:txBody>
      </p:sp>
      <p:pic>
        <p:nvPicPr>
          <p:cNvPr id="3" name="Google Shape;375;p38">
            <a:extLst>
              <a:ext uri="{FF2B5EF4-FFF2-40B4-BE49-F238E27FC236}">
                <a16:creationId xmlns:a16="http://schemas.microsoft.com/office/drawing/2014/main" id="{88C7A53F-64F4-FD63-8F83-B5E3C4C2BEB1}"/>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22091812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AD4B26-89DC-476C-B70D-2AD242C2B299}"/>
              </a:ext>
            </a:extLst>
          </p:cNvPr>
          <p:cNvSpPr>
            <a:spLocks noGrp="1"/>
          </p:cNvSpPr>
          <p:nvPr>
            <p:ph type="ctrTitle"/>
          </p:nvPr>
        </p:nvSpPr>
        <p:spPr>
          <a:xfrm>
            <a:off x="914400" y="4012841"/>
            <a:ext cx="6007200" cy="1910400"/>
          </a:xfrm>
        </p:spPr>
        <p:txBody>
          <a:bodyPr/>
          <a:lstStyle/>
          <a:p>
            <a:r>
              <a:rPr lang="en-US" dirty="0" err="1"/>
              <a:t>Študija</a:t>
            </a:r>
            <a:r>
              <a:rPr lang="en-US" dirty="0"/>
              <a:t> </a:t>
            </a:r>
            <a:r>
              <a:rPr lang="en-US" dirty="0" err="1"/>
              <a:t>primera</a:t>
            </a:r>
            <a:r>
              <a:rPr lang="en-US" dirty="0"/>
              <a:t>: </a:t>
            </a:r>
            <a:r>
              <a:rPr lang="en-US" dirty="0" err="1"/>
              <a:t>Proces</a:t>
            </a:r>
            <a:r>
              <a:rPr lang="en-US" dirty="0"/>
              <a:t> </a:t>
            </a:r>
            <a:r>
              <a:rPr lang="en-US" dirty="0" err="1"/>
              <a:t>izbire</a:t>
            </a:r>
            <a:r>
              <a:rPr lang="en-US" dirty="0"/>
              <a:t> LIMS</a:t>
            </a:r>
          </a:p>
        </p:txBody>
      </p:sp>
    </p:spTree>
    <p:extLst>
      <p:ext uri="{BB962C8B-B14F-4D97-AF65-F5344CB8AC3E}">
        <p14:creationId xmlns:p14="http://schemas.microsoft.com/office/powerpoint/2010/main" val="2242152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BEFF62-59DE-4AA6-E0E7-9C8462DCC8F1}"/>
              </a:ext>
            </a:extLst>
          </p:cNvPr>
          <p:cNvSpPr>
            <a:spLocks noGrp="1"/>
          </p:cNvSpPr>
          <p:nvPr>
            <p:ph type="title"/>
          </p:nvPr>
        </p:nvSpPr>
        <p:spPr/>
        <p:txBody>
          <a:bodyPr>
            <a:normAutofit fontScale="90000"/>
          </a:bodyPr>
          <a:lstStyle/>
          <a:p>
            <a:r>
              <a:rPr lang="en-US" dirty="0" err="1"/>
              <a:t>Študija</a:t>
            </a:r>
            <a:r>
              <a:rPr lang="en-US" dirty="0"/>
              <a:t> </a:t>
            </a:r>
            <a:r>
              <a:rPr lang="en-US" dirty="0" err="1"/>
              <a:t>primera</a:t>
            </a:r>
            <a:r>
              <a:rPr lang="en-US" dirty="0"/>
              <a:t>: </a:t>
            </a:r>
            <a:r>
              <a:rPr lang="en-US" dirty="0" err="1"/>
              <a:t>Proces</a:t>
            </a:r>
            <a:r>
              <a:rPr lang="en-US" dirty="0"/>
              <a:t> </a:t>
            </a:r>
            <a:r>
              <a:rPr lang="en-US" dirty="0" err="1"/>
              <a:t>izbire</a:t>
            </a:r>
            <a:r>
              <a:rPr lang="en-US" dirty="0"/>
              <a:t> LIMS</a:t>
            </a:r>
            <a:endParaRPr lang="en-SI" dirty="0"/>
          </a:p>
        </p:txBody>
      </p:sp>
      <p:sp>
        <p:nvSpPr>
          <p:cNvPr id="5" name="Content Placeholder 4">
            <a:extLst>
              <a:ext uri="{FF2B5EF4-FFF2-40B4-BE49-F238E27FC236}">
                <a16:creationId xmlns:a16="http://schemas.microsoft.com/office/drawing/2014/main" id="{C1C8F53D-2C54-1C98-3FC3-35B9EC5A2C4D}"/>
              </a:ext>
            </a:extLst>
          </p:cNvPr>
          <p:cNvSpPr>
            <a:spLocks noGrp="1"/>
          </p:cNvSpPr>
          <p:nvPr>
            <p:ph idx="1"/>
          </p:nvPr>
        </p:nvSpPr>
        <p:spPr>
          <a:xfrm>
            <a:off x="838200" y="2302722"/>
            <a:ext cx="10515600" cy="3874241"/>
          </a:xfrm>
        </p:spPr>
        <p:txBody>
          <a:bodyPr vert="horz" wrap="square" lIns="121920" tIns="60960" rIns="121920" bIns="60960" rtlCol="0" anchor="t" anchorCtr="0" compatLnSpc="1">
            <a:normAutofit/>
          </a:bodyPr>
          <a:lstStyle/>
          <a:p>
            <a:pPr marL="287859"/>
            <a:r>
              <a:rPr lang="en-US" b="1" dirty="0" err="1"/>
              <a:t>Stranka</a:t>
            </a:r>
            <a:r>
              <a:rPr lang="en-US" b="1" dirty="0"/>
              <a:t>: </a:t>
            </a:r>
            <a:r>
              <a:rPr lang="en-US" dirty="0" err="1"/>
              <a:t>PharmaS</a:t>
            </a:r>
            <a:endParaRPr lang="en-US" dirty="0">
              <a:ea typeface="Roboto"/>
              <a:cs typeface="Roboto"/>
            </a:endParaRPr>
          </a:p>
          <a:p>
            <a:pPr marL="287859"/>
            <a:r>
              <a:rPr lang="en-US" b="1" dirty="0" err="1"/>
              <a:t>Stanje</a:t>
            </a:r>
            <a:r>
              <a:rPr lang="en-US" b="1" dirty="0"/>
              <a:t>: </a:t>
            </a:r>
            <a:r>
              <a:rPr lang="en-US" dirty="0"/>
              <a:t>QC </a:t>
            </a:r>
            <a:r>
              <a:rPr lang="en-US" dirty="0" err="1"/>
              <a:t>laboratorij</a:t>
            </a:r>
            <a:r>
              <a:rPr lang="en-US" dirty="0"/>
              <a:t> (</a:t>
            </a:r>
            <a:r>
              <a:rPr lang="en-US" dirty="0" err="1"/>
              <a:t>reguliran</a:t>
            </a:r>
            <a:r>
              <a:rPr lang="en-US" dirty="0"/>
              <a:t>), ki se </a:t>
            </a:r>
            <a:r>
              <a:rPr lang="en-US" dirty="0" err="1"/>
              <a:t>želi</a:t>
            </a:r>
            <a:r>
              <a:rPr lang="en-US" dirty="0"/>
              <a:t> </a:t>
            </a:r>
            <a:r>
              <a:rPr lang="en-US" dirty="0" err="1"/>
              <a:t>digitalizirati</a:t>
            </a:r>
            <a:endParaRPr lang="en-US" dirty="0"/>
          </a:p>
          <a:p>
            <a:pPr marL="287859"/>
            <a:r>
              <a:rPr lang="en-US" b="1" dirty="0" err="1">
                <a:ea typeface="Roboto"/>
                <a:cs typeface="Roboto"/>
              </a:rPr>
              <a:t>Izzivi</a:t>
            </a:r>
            <a:r>
              <a:rPr lang="en-US" dirty="0">
                <a:ea typeface="Roboto"/>
                <a:cs typeface="Roboto"/>
              </a:rPr>
              <a:t>: </a:t>
            </a:r>
          </a:p>
          <a:p>
            <a:pPr marL="719849" lvl="1"/>
            <a:r>
              <a:rPr lang="en-US" dirty="0" err="1">
                <a:ea typeface="Roboto"/>
                <a:cs typeface="Roboto"/>
              </a:rPr>
              <a:t>Procesi</a:t>
            </a:r>
            <a:r>
              <a:rPr lang="en-US" dirty="0">
                <a:ea typeface="Roboto"/>
                <a:cs typeface="Roboto"/>
              </a:rPr>
              <a:t> </a:t>
            </a:r>
            <a:r>
              <a:rPr lang="en-US" dirty="0" err="1">
                <a:ea typeface="Roboto"/>
                <a:cs typeface="Roboto"/>
              </a:rPr>
              <a:t>na</a:t>
            </a:r>
            <a:r>
              <a:rPr lang="en-US" dirty="0">
                <a:ea typeface="Roboto"/>
                <a:cs typeface="Roboto"/>
              </a:rPr>
              <a:t> </a:t>
            </a:r>
            <a:r>
              <a:rPr lang="en-US" dirty="0" err="1">
                <a:ea typeface="Roboto"/>
                <a:cs typeface="Roboto"/>
              </a:rPr>
              <a:t>papirju</a:t>
            </a:r>
            <a:r>
              <a:rPr lang="en-US" dirty="0">
                <a:ea typeface="Roboto"/>
                <a:cs typeface="Roboto"/>
              </a:rPr>
              <a:t> = </a:t>
            </a:r>
            <a:r>
              <a:rPr lang="en-US" dirty="0" err="1">
                <a:ea typeface="Roboto"/>
                <a:cs typeface="Roboto"/>
              </a:rPr>
              <a:t>neučinkovitost</a:t>
            </a:r>
            <a:r>
              <a:rPr lang="en-US" dirty="0">
                <a:ea typeface="Roboto"/>
                <a:cs typeface="Roboto"/>
              </a:rPr>
              <a:t> in </a:t>
            </a:r>
            <a:r>
              <a:rPr lang="en-US" dirty="0" err="1">
                <a:ea typeface="Roboto"/>
                <a:cs typeface="Roboto"/>
              </a:rPr>
              <a:t>težave</a:t>
            </a:r>
            <a:r>
              <a:rPr lang="en-US" dirty="0">
                <a:ea typeface="Roboto"/>
                <a:cs typeface="Roboto"/>
              </a:rPr>
              <a:t> s </a:t>
            </a:r>
            <a:r>
              <a:rPr lang="en-US" dirty="0" err="1">
                <a:ea typeface="Roboto"/>
                <a:cs typeface="Roboto"/>
              </a:rPr>
              <a:t>skladnostjo</a:t>
            </a:r>
            <a:r>
              <a:rPr lang="en-US" dirty="0">
                <a:ea typeface="Roboto"/>
                <a:cs typeface="Roboto"/>
              </a:rPr>
              <a:t> (compliance)</a:t>
            </a:r>
          </a:p>
          <a:p>
            <a:pPr marL="719849" lvl="1"/>
            <a:r>
              <a:rPr lang="en-US" dirty="0" err="1">
                <a:ea typeface="Roboto"/>
                <a:cs typeface="Roboto"/>
              </a:rPr>
              <a:t>Pomanjkanje</a:t>
            </a:r>
            <a:r>
              <a:rPr lang="en-US" dirty="0">
                <a:ea typeface="Roboto"/>
                <a:cs typeface="Roboto"/>
              </a:rPr>
              <a:t> </a:t>
            </a:r>
            <a:r>
              <a:rPr lang="en-US" dirty="0" err="1">
                <a:ea typeface="Roboto"/>
                <a:cs typeface="Roboto"/>
              </a:rPr>
              <a:t>izkušenj</a:t>
            </a:r>
            <a:r>
              <a:rPr lang="en-US" dirty="0">
                <a:ea typeface="Roboto"/>
                <a:cs typeface="Roboto"/>
              </a:rPr>
              <a:t> </a:t>
            </a:r>
            <a:r>
              <a:rPr lang="en-US" dirty="0" err="1">
                <a:ea typeface="Roboto"/>
                <a:cs typeface="Roboto"/>
              </a:rPr>
              <a:t>pri</a:t>
            </a:r>
            <a:r>
              <a:rPr lang="en-US" dirty="0">
                <a:ea typeface="Roboto"/>
                <a:cs typeface="Roboto"/>
              </a:rPr>
              <a:t> </a:t>
            </a:r>
            <a:r>
              <a:rPr lang="en-US" dirty="0" err="1">
                <a:ea typeface="Roboto"/>
                <a:cs typeface="Roboto"/>
              </a:rPr>
              <a:t>postopku</a:t>
            </a:r>
            <a:r>
              <a:rPr lang="en-US" dirty="0">
                <a:ea typeface="Roboto"/>
                <a:cs typeface="Roboto"/>
              </a:rPr>
              <a:t> </a:t>
            </a:r>
            <a:r>
              <a:rPr lang="en-US" dirty="0" err="1">
                <a:ea typeface="Roboto"/>
                <a:cs typeface="Roboto"/>
              </a:rPr>
              <a:t>izbire</a:t>
            </a:r>
            <a:r>
              <a:rPr lang="en-US" dirty="0">
                <a:ea typeface="Roboto"/>
                <a:cs typeface="Roboto"/>
              </a:rPr>
              <a:t> LIMS/ELN</a:t>
            </a:r>
          </a:p>
          <a:p>
            <a:pPr marL="262649"/>
            <a:r>
              <a:rPr lang="en-US" b="1" dirty="0" err="1"/>
              <a:t>Cilj</a:t>
            </a:r>
            <a:r>
              <a:rPr lang="en-US" b="1" dirty="0"/>
              <a:t>: </a:t>
            </a:r>
            <a:r>
              <a:rPr lang="en-US" dirty="0" err="1"/>
              <a:t>izboljšanje</a:t>
            </a:r>
            <a:r>
              <a:rPr lang="en-US" dirty="0"/>
              <a:t> </a:t>
            </a:r>
            <a:r>
              <a:rPr lang="en-US" dirty="0" err="1"/>
              <a:t>učinkovitosti</a:t>
            </a:r>
            <a:r>
              <a:rPr lang="en-US" dirty="0"/>
              <a:t> z </a:t>
            </a:r>
            <a:r>
              <a:rPr lang="en-US" dirty="0" err="1"/>
              <a:t>najbolj</a:t>
            </a:r>
            <a:r>
              <a:rPr lang="en-US" dirty="0"/>
              <a:t> </a:t>
            </a:r>
            <a:r>
              <a:rPr lang="en-US" dirty="0" err="1"/>
              <a:t>primerno</a:t>
            </a:r>
            <a:r>
              <a:rPr lang="en-US" dirty="0"/>
              <a:t> </a:t>
            </a:r>
            <a:r>
              <a:rPr lang="en-US" dirty="0" err="1"/>
              <a:t>rešitvijo</a:t>
            </a:r>
            <a:r>
              <a:rPr lang="en-US" dirty="0"/>
              <a:t> LIMS </a:t>
            </a:r>
            <a:r>
              <a:rPr lang="en-US" dirty="0" err="1"/>
              <a:t>ali</a:t>
            </a:r>
            <a:r>
              <a:rPr lang="en-US" dirty="0"/>
              <a:t> ELN</a:t>
            </a:r>
            <a:endParaRPr lang="en-US" dirty="0">
              <a:highlight>
                <a:srgbClr val="FFFF00"/>
              </a:highlight>
              <a:ea typeface="Roboto"/>
              <a:cs typeface="Roboto"/>
            </a:endParaRPr>
          </a:p>
        </p:txBody>
      </p:sp>
      <p:pic>
        <p:nvPicPr>
          <p:cNvPr id="2" name="Picture 1">
            <a:extLst>
              <a:ext uri="{FF2B5EF4-FFF2-40B4-BE49-F238E27FC236}">
                <a16:creationId xmlns:a16="http://schemas.microsoft.com/office/drawing/2014/main" id="{B485953F-0AD3-F3BA-B65F-250EC87117E5}"/>
              </a:ext>
            </a:extLst>
          </p:cNvPr>
          <p:cNvPicPr>
            <a:picLocks noChangeAspect="1"/>
          </p:cNvPicPr>
          <p:nvPr/>
        </p:nvPicPr>
        <p:blipFill>
          <a:blip r:embed="rId3"/>
          <a:stretch>
            <a:fillRect/>
          </a:stretch>
        </p:blipFill>
        <p:spPr>
          <a:xfrm>
            <a:off x="9053465" y="1078860"/>
            <a:ext cx="2944737" cy="538713"/>
          </a:xfrm>
          <a:prstGeom prst="rect">
            <a:avLst/>
          </a:prstGeom>
        </p:spPr>
      </p:pic>
      <p:pic>
        <p:nvPicPr>
          <p:cNvPr id="3" name="Google Shape;375;p38">
            <a:extLst>
              <a:ext uri="{FF2B5EF4-FFF2-40B4-BE49-F238E27FC236}">
                <a16:creationId xmlns:a16="http://schemas.microsoft.com/office/drawing/2014/main" id="{41E83D87-04BC-2386-6171-F08945F2DA84}"/>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2394293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58AC-4A59-FB08-1A81-5FE6028C1706}"/>
              </a:ext>
            </a:extLst>
          </p:cNvPr>
          <p:cNvSpPr>
            <a:spLocks noGrp="1"/>
          </p:cNvSpPr>
          <p:nvPr>
            <p:ph type="title"/>
          </p:nvPr>
        </p:nvSpPr>
        <p:spPr/>
        <p:txBody>
          <a:bodyPr>
            <a:normAutofit fontScale="90000"/>
          </a:bodyPr>
          <a:lstStyle/>
          <a:p>
            <a:r>
              <a:rPr lang="en-US" dirty="0" err="1"/>
              <a:t>Kako</a:t>
            </a:r>
            <a:r>
              <a:rPr lang="en-US" dirty="0"/>
              <a:t> </a:t>
            </a:r>
            <a:r>
              <a:rPr lang="en-US" dirty="0" err="1"/>
              <a:t>smo</a:t>
            </a:r>
            <a:r>
              <a:rPr lang="en-US" dirty="0"/>
              <a:t> se </a:t>
            </a:r>
            <a:r>
              <a:rPr lang="en-US" dirty="0" err="1"/>
              <a:t>lotili</a:t>
            </a:r>
            <a:r>
              <a:rPr lang="en-US" dirty="0"/>
              <a:t> </a:t>
            </a:r>
            <a:r>
              <a:rPr lang="en-US" dirty="0" err="1"/>
              <a:t>projekta</a:t>
            </a:r>
            <a:r>
              <a:rPr lang="en-US" dirty="0"/>
              <a:t>?</a:t>
            </a:r>
            <a:endParaRPr lang="en-SI" dirty="0"/>
          </a:p>
        </p:txBody>
      </p:sp>
      <p:graphicFrame>
        <p:nvGraphicFramePr>
          <p:cNvPr id="6" name="Content Placeholder 5">
            <a:extLst>
              <a:ext uri="{FF2B5EF4-FFF2-40B4-BE49-F238E27FC236}">
                <a16:creationId xmlns:a16="http://schemas.microsoft.com/office/drawing/2014/main" id="{0E270489-9814-8E93-5B8C-5DD4B68FF663}"/>
              </a:ext>
            </a:extLst>
          </p:cNvPr>
          <p:cNvGraphicFramePr>
            <a:graphicFrameLocks noGrp="1"/>
          </p:cNvGraphicFramePr>
          <p:nvPr>
            <p:ph idx="1"/>
            <p:extLst>
              <p:ext uri="{D42A27DB-BD31-4B8C-83A1-F6EECF244321}">
                <p14:modId xmlns:p14="http://schemas.microsoft.com/office/powerpoint/2010/main" val="1729701613"/>
              </p:ext>
            </p:extLst>
          </p:nvPr>
        </p:nvGraphicFramePr>
        <p:xfrm>
          <a:off x="344557" y="2040837"/>
          <a:ext cx="11542644" cy="2319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10EA3848-7F6B-5A09-DDA2-CC687172A515}"/>
              </a:ext>
            </a:extLst>
          </p:cNvPr>
          <p:cNvSpPr txBox="1"/>
          <p:nvPr/>
        </p:nvSpPr>
        <p:spPr>
          <a:xfrm>
            <a:off x="838201" y="4710113"/>
            <a:ext cx="7961244" cy="1559722"/>
          </a:xfrm>
          <a:prstGeom prst="rect">
            <a:avLst/>
          </a:prstGeom>
          <a:noFill/>
          <a:ln>
            <a:noFill/>
          </a:ln>
        </p:spPr>
        <p:txBody>
          <a:bodyPr wrap="square" lIns="121920" tIns="60960" rIns="121920" bIns="60960" anchor="t">
            <a:spAutoFit/>
          </a:bodyPr>
          <a:lstStyle/>
          <a:p>
            <a:r>
              <a:rPr lang="en-US" sz="1867" u="sng" dirty="0"/>
              <a:t>BioSistemika je </a:t>
            </a:r>
            <a:r>
              <a:rPr lang="en-US" sz="1867" u="sng" dirty="0" err="1"/>
              <a:t>izvedla</a:t>
            </a:r>
            <a:r>
              <a:rPr lang="en-US" sz="1867" u="sng" dirty="0"/>
              <a:t>:</a:t>
            </a:r>
            <a:r>
              <a:rPr lang="en-SI" sz="1867" b="1" u="sng" dirty="0">
                <a:solidFill>
                  <a:srgbClr val="FFFFFF"/>
                </a:solidFill>
                <a:latin typeface="Roboto"/>
                <a:ea typeface="Roboto"/>
                <a:cs typeface="Roboto"/>
              </a:rPr>
              <a:t> </a:t>
            </a:r>
            <a:endParaRPr lang="en-US" sz="1867" b="1" u="sng" dirty="0">
              <a:solidFill>
                <a:srgbClr val="FFFFFF"/>
              </a:solidFill>
              <a:latin typeface="Roboto"/>
              <a:ea typeface="Roboto"/>
              <a:cs typeface="Roboto"/>
            </a:endParaRPr>
          </a:p>
          <a:p>
            <a:r>
              <a:rPr lang="en-US" sz="1867" b="1" dirty="0">
                <a:solidFill>
                  <a:srgbClr val="00A0B0"/>
                </a:solidFill>
                <a:latin typeface="Roboto"/>
                <a:ea typeface="Roboto"/>
                <a:cs typeface="Roboto"/>
              </a:rPr>
              <a:t> </a:t>
            </a:r>
            <a:r>
              <a:rPr lang="en-SI" sz="1867" b="1" dirty="0">
                <a:solidFill>
                  <a:srgbClr val="00A0B0"/>
                </a:solidFill>
                <a:latin typeface="Roboto"/>
                <a:ea typeface="Roboto"/>
                <a:cs typeface="Roboto"/>
              </a:rPr>
              <a:t>✔</a:t>
            </a:r>
            <a:r>
              <a:rPr lang="en-US" sz="1867" b="1" dirty="0">
                <a:solidFill>
                  <a:srgbClr val="00A0B0"/>
                </a:solidFill>
                <a:latin typeface="Roboto"/>
                <a:ea typeface="Roboto"/>
                <a:cs typeface="Roboto"/>
              </a:rPr>
              <a:t> </a:t>
            </a:r>
            <a:r>
              <a:rPr lang="en-US" sz="1867" dirty="0" err="1">
                <a:ea typeface="Roboto"/>
                <a:cs typeface="Roboto"/>
              </a:rPr>
              <a:t>obrazec</a:t>
            </a:r>
            <a:r>
              <a:rPr lang="en-US" sz="1867" b="1" dirty="0">
                <a:solidFill>
                  <a:srgbClr val="00A0B0"/>
                </a:solidFill>
                <a:ea typeface="Roboto"/>
                <a:cs typeface="Roboto"/>
              </a:rPr>
              <a:t> </a:t>
            </a:r>
            <a:r>
              <a:rPr lang="en-US" sz="1867" dirty="0"/>
              <a:t>RFI (request for information)</a:t>
            </a:r>
            <a:endParaRPr lang="en-US" sz="1867" dirty="0">
              <a:ea typeface="Roboto"/>
              <a:cs typeface="Roboto"/>
            </a:endParaRPr>
          </a:p>
          <a:p>
            <a:r>
              <a:rPr lang="en-SI" sz="1867" b="1" dirty="0">
                <a:solidFill>
                  <a:srgbClr val="FFFFFF"/>
                </a:solidFill>
                <a:latin typeface="Roboto"/>
                <a:ea typeface="Roboto"/>
                <a:cs typeface="Roboto"/>
              </a:rPr>
              <a:t> </a:t>
            </a:r>
            <a:r>
              <a:rPr lang="en-SI" sz="1867" b="1" dirty="0">
                <a:solidFill>
                  <a:srgbClr val="00A0B0"/>
                </a:solidFill>
                <a:latin typeface="Roboto"/>
                <a:ea typeface="Roboto"/>
                <a:cs typeface="Roboto"/>
              </a:rPr>
              <a:t>✔</a:t>
            </a:r>
            <a:r>
              <a:rPr lang="en-US" sz="1867" b="1" dirty="0">
                <a:solidFill>
                  <a:srgbClr val="00A0B0"/>
                </a:solidFill>
                <a:latin typeface="Roboto"/>
                <a:ea typeface="Roboto"/>
                <a:cs typeface="Roboto"/>
              </a:rPr>
              <a:t> </a:t>
            </a:r>
            <a:r>
              <a:rPr lang="en-US" sz="1867" dirty="0" err="1"/>
              <a:t>končna</a:t>
            </a:r>
            <a:r>
              <a:rPr lang="en-US" sz="1867" dirty="0"/>
              <a:t> </a:t>
            </a:r>
            <a:r>
              <a:rPr lang="en-US" sz="1867" dirty="0" err="1"/>
              <a:t>tabela</a:t>
            </a:r>
            <a:r>
              <a:rPr lang="en-US" sz="1867" dirty="0"/>
              <a:t> </a:t>
            </a:r>
            <a:r>
              <a:rPr lang="en-US" sz="1867" dirty="0" err="1"/>
              <a:t>zbranih</a:t>
            </a:r>
            <a:r>
              <a:rPr lang="en-US" sz="1867" dirty="0"/>
              <a:t> </a:t>
            </a:r>
            <a:r>
              <a:rPr lang="en-US" sz="1867" dirty="0" err="1"/>
              <a:t>informacij</a:t>
            </a:r>
            <a:endParaRPr lang="en-US" sz="1867" dirty="0"/>
          </a:p>
          <a:p>
            <a:r>
              <a:rPr lang="en-US" sz="1867" b="1" dirty="0">
                <a:solidFill>
                  <a:srgbClr val="00A0B0"/>
                </a:solidFill>
                <a:latin typeface="Roboto"/>
                <a:ea typeface="Roboto"/>
                <a:cs typeface="Roboto"/>
              </a:rPr>
              <a:t> </a:t>
            </a:r>
            <a:r>
              <a:rPr lang="en-SI" sz="1867" b="1" dirty="0">
                <a:solidFill>
                  <a:srgbClr val="00A0B0"/>
                </a:solidFill>
                <a:latin typeface="Roboto"/>
                <a:ea typeface="Roboto"/>
                <a:cs typeface="Roboto"/>
              </a:rPr>
              <a:t>✔ </a:t>
            </a:r>
            <a:r>
              <a:rPr lang="en-US" sz="1867" dirty="0" err="1"/>
              <a:t>poročilo</a:t>
            </a:r>
            <a:r>
              <a:rPr lang="en-US" sz="1867" dirty="0"/>
              <a:t> </a:t>
            </a:r>
            <a:r>
              <a:rPr lang="en-US" sz="1867" dirty="0" err="1"/>
              <a:t>projekta</a:t>
            </a:r>
            <a:r>
              <a:rPr lang="en-US" sz="1867" dirty="0"/>
              <a:t> (</a:t>
            </a:r>
            <a:r>
              <a:rPr lang="en-US" sz="1867" dirty="0" err="1"/>
              <a:t>metodologija</a:t>
            </a:r>
            <a:r>
              <a:rPr lang="en-US" sz="1867" dirty="0"/>
              <a:t> in </a:t>
            </a:r>
            <a:r>
              <a:rPr lang="en-US" sz="1867" dirty="0" err="1"/>
              <a:t>opis</a:t>
            </a:r>
            <a:r>
              <a:rPr lang="en-US" sz="1867" dirty="0"/>
              <a:t> </a:t>
            </a:r>
            <a:r>
              <a:rPr lang="en-US" sz="1867" dirty="0" err="1"/>
              <a:t>najbolj</a:t>
            </a:r>
            <a:r>
              <a:rPr lang="en-US" sz="1867" dirty="0"/>
              <a:t> </a:t>
            </a:r>
            <a:r>
              <a:rPr lang="en-US" sz="1867" dirty="0" err="1"/>
              <a:t>ustreznih</a:t>
            </a:r>
            <a:r>
              <a:rPr lang="en-US" sz="1867" dirty="0"/>
              <a:t> </a:t>
            </a:r>
            <a:r>
              <a:rPr lang="en-US" sz="1867" dirty="0" err="1"/>
              <a:t>rešitev</a:t>
            </a:r>
            <a:r>
              <a:rPr lang="en-US" sz="1867" dirty="0"/>
              <a:t>)</a:t>
            </a:r>
            <a:endParaRPr lang="en-US" sz="1867" dirty="0">
              <a:ea typeface="Roboto"/>
              <a:cs typeface="Roboto"/>
            </a:endParaRPr>
          </a:p>
          <a:p>
            <a:r>
              <a:rPr lang="en-SI" sz="1867" dirty="0"/>
              <a:t> </a:t>
            </a:r>
            <a:r>
              <a:rPr lang="en-SI" sz="1867" b="1" dirty="0">
                <a:solidFill>
                  <a:srgbClr val="00A0B0"/>
                </a:solidFill>
                <a:latin typeface="Roboto"/>
                <a:ea typeface="Roboto"/>
                <a:cs typeface="Roboto"/>
              </a:rPr>
              <a:t>✔</a:t>
            </a:r>
            <a:r>
              <a:rPr lang="en-US" sz="1867" dirty="0"/>
              <a:t> </a:t>
            </a:r>
            <a:r>
              <a:rPr lang="en-US" sz="1867" dirty="0" err="1"/>
              <a:t>povzetek</a:t>
            </a:r>
            <a:endParaRPr lang="en-US" sz="1867" dirty="0">
              <a:ea typeface="Roboto"/>
              <a:cs typeface="Roboto"/>
            </a:endParaRPr>
          </a:p>
        </p:txBody>
      </p:sp>
      <p:pic>
        <p:nvPicPr>
          <p:cNvPr id="4" name="Picture 3">
            <a:extLst>
              <a:ext uri="{FF2B5EF4-FFF2-40B4-BE49-F238E27FC236}">
                <a16:creationId xmlns:a16="http://schemas.microsoft.com/office/drawing/2014/main" id="{0ACAA0DE-7990-6A81-8AE1-D37A74FA8ADD}"/>
              </a:ext>
            </a:extLst>
          </p:cNvPr>
          <p:cNvPicPr>
            <a:picLocks noChangeAspect="1"/>
          </p:cNvPicPr>
          <p:nvPr/>
        </p:nvPicPr>
        <p:blipFill>
          <a:blip r:embed="rId8"/>
          <a:stretch>
            <a:fillRect/>
          </a:stretch>
        </p:blipFill>
        <p:spPr>
          <a:xfrm>
            <a:off x="9053465" y="1057692"/>
            <a:ext cx="2944737" cy="538713"/>
          </a:xfrm>
          <a:prstGeom prst="rect">
            <a:avLst/>
          </a:prstGeom>
        </p:spPr>
      </p:pic>
      <p:pic>
        <p:nvPicPr>
          <p:cNvPr id="3" name="Google Shape;375;p38">
            <a:extLst>
              <a:ext uri="{FF2B5EF4-FFF2-40B4-BE49-F238E27FC236}">
                <a16:creationId xmlns:a16="http://schemas.microsoft.com/office/drawing/2014/main" id="{97315A0B-CA28-5ABB-6889-295ECF51F67F}"/>
              </a:ext>
            </a:extLst>
          </p:cNvPr>
          <p:cNvPicPr preferRelativeResize="0"/>
          <p:nvPr/>
        </p:nvPicPr>
        <p:blipFill>
          <a:blip r:embed="rId9">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41788259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9159A-3C6B-94E7-BB68-545798631797}"/>
              </a:ext>
            </a:extLst>
          </p:cNvPr>
          <p:cNvSpPr>
            <a:spLocks noGrp="1"/>
          </p:cNvSpPr>
          <p:nvPr>
            <p:ph type="title"/>
          </p:nvPr>
        </p:nvSpPr>
        <p:spPr/>
        <p:txBody>
          <a:bodyPr>
            <a:normAutofit fontScale="90000"/>
          </a:bodyPr>
          <a:lstStyle/>
          <a:p>
            <a:r>
              <a:rPr lang="en-US" sz="4400" dirty="0" err="1"/>
              <a:t>Končna</a:t>
            </a:r>
            <a:r>
              <a:rPr lang="en-US" sz="4400" dirty="0"/>
              <a:t> </a:t>
            </a:r>
            <a:r>
              <a:rPr lang="en-US" sz="4400" dirty="0" err="1"/>
              <a:t>tabela</a:t>
            </a:r>
            <a:r>
              <a:rPr lang="en-US" sz="4400" dirty="0"/>
              <a:t> </a:t>
            </a:r>
            <a:r>
              <a:rPr lang="en-US" sz="4400" dirty="0" err="1"/>
              <a:t>zbranih</a:t>
            </a:r>
            <a:r>
              <a:rPr lang="en-US" sz="4400" dirty="0"/>
              <a:t> </a:t>
            </a:r>
            <a:r>
              <a:rPr lang="en-US" sz="4400" dirty="0" err="1"/>
              <a:t>informacij</a:t>
            </a:r>
            <a:r>
              <a:rPr lang="en-US" sz="4400" dirty="0"/>
              <a:t> </a:t>
            </a:r>
          </a:p>
        </p:txBody>
      </p:sp>
      <p:sp>
        <p:nvSpPr>
          <p:cNvPr id="3" name="Content Placeholder 2">
            <a:extLst>
              <a:ext uri="{FF2B5EF4-FFF2-40B4-BE49-F238E27FC236}">
                <a16:creationId xmlns:a16="http://schemas.microsoft.com/office/drawing/2014/main" id="{6C6193D3-4A40-385B-EF2B-6D08B27B673E}"/>
              </a:ext>
            </a:extLst>
          </p:cNvPr>
          <p:cNvSpPr>
            <a:spLocks noGrp="1"/>
          </p:cNvSpPr>
          <p:nvPr>
            <p:ph idx="1"/>
          </p:nvPr>
        </p:nvSpPr>
        <p:spPr>
          <a:xfrm>
            <a:off x="838200" y="1805172"/>
            <a:ext cx="7582787" cy="4886251"/>
          </a:xfrm>
        </p:spPr>
        <p:txBody>
          <a:bodyPr numCol="3">
            <a:normAutofit/>
          </a:bodyPr>
          <a:lstStyle/>
          <a:p>
            <a:r>
              <a:rPr lang="en-US" sz="1467" dirty="0"/>
              <a:t>Vendor (software provider)</a:t>
            </a:r>
          </a:p>
          <a:p>
            <a:r>
              <a:rPr lang="en-US" sz="1467" dirty="0"/>
              <a:t>Product</a:t>
            </a:r>
          </a:p>
          <a:p>
            <a:r>
              <a:rPr lang="en-US" sz="1467" dirty="0"/>
              <a:t>Location</a:t>
            </a:r>
          </a:p>
          <a:p>
            <a:r>
              <a:rPr lang="en-US" sz="1467" dirty="0"/>
              <a:t>Website</a:t>
            </a:r>
          </a:p>
          <a:p>
            <a:r>
              <a:rPr lang="en-US" sz="1467" dirty="0"/>
              <a:t>Software type</a:t>
            </a:r>
          </a:p>
          <a:p>
            <a:r>
              <a:rPr lang="en-US" sz="1467" dirty="0"/>
              <a:t>Lab size</a:t>
            </a:r>
          </a:p>
          <a:p>
            <a:r>
              <a:rPr lang="en-US" sz="1467" dirty="0"/>
              <a:t>Compliance</a:t>
            </a:r>
          </a:p>
          <a:p>
            <a:r>
              <a:rPr lang="en-US" sz="1467" dirty="0"/>
              <a:t>Support</a:t>
            </a:r>
          </a:p>
          <a:p>
            <a:r>
              <a:rPr lang="en-US" sz="1467" dirty="0"/>
              <a:t>Deployment</a:t>
            </a:r>
          </a:p>
          <a:p>
            <a:r>
              <a:rPr lang="en-US" sz="1467" dirty="0"/>
              <a:t>Implementation process</a:t>
            </a:r>
          </a:p>
          <a:p>
            <a:r>
              <a:rPr lang="en-US" sz="1467" dirty="0"/>
              <a:t>User experience (UX)</a:t>
            </a:r>
          </a:p>
          <a:p>
            <a:r>
              <a:rPr lang="en-US" sz="1467" dirty="0"/>
              <a:t>User interface (UI)</a:t>
            </a:r>
          </a:p>
          <a:p>
            <a:r>
              <a:rPr lang="en-US" sz="1467" dirty="0"/>
              <a:t>Active directory / SSO</a:t>
            </a:r>
          </a:p>
          <a:p>
            <a:r>
              <a:rPr lang="en-US" sz="1467" dirty="0"/>
              <a:t>Sample management</a:t>
            </a:r>
          </a:p>
          <a:p>
            <a:r>
              <a:rPr lang="en-US" sz="1467" dirty="0"/>
              <a:t>Sample barcodes and RFID support</a:t>
            </a:r>
          </a:p>
          <a:p>
            <a:r>
              <a:rPr lang="en-US" sz="1467" dirty="0"/>
              <a:t>Inventory management</a:t>
            </a:r>
          </a:p>
          <a:p>
            <a:r>
              <a:rPr lang="en-US" sz="1467" dirty="0"/>
              <a:t>Ability to re-test samples</a:t>
            </a:r>
          </a:p>
          <a:p>
            <a:r>
              <a:rPr lang="en-US" sz="1467" dirty="0"/>
              <a:t>Excel calculations</a:t>
            </a:r>
          </a:p>
          <a:p>
            <a:r>
              <a:rPr lang="en-US" sz="1467" dirty="0"/>
              <a:t>Reports / CoA generation</a:t>
            </a:r>
          </a:p>
          <a:p>
            <a:r>
              <a:rPr lang="en-US" sz="1467" dirty="0"/>
              <a:t>SAP integration</a:t>
            </a:r>
          </a:p>
          <a:p>
            <a:r>
              <a:rPr lang="en-US" sz="1467" dirty="0"/>
              <a:t>Empower integration</a:t>
            </a:r>
          </a:p>
          <a:p>
            <a:r>
              <a:rPr lang="en-US" sz="1467" dirty="0"/>
              <a:t>Instrument integration</a:t>
            </a:r>
          </a:p>
          <a:p>
            <a:r>
              <a:rPr lang="en-US" sz="1467" dirty="0"/>
              <a:t>Instrument management</a:t>
            </a:r>
          </a:p>
          <a:p>
            <a:r>
              <a:rPr lang="en-US" sz="1467" dirty="0"/>
              <a:t>Statistical data processing</a:t>
            </a:r>
          </a:p>
          <a:p>
            <a:r>
              <a:rPr lang="en-US" sz="1467" dirty="0"/>
              <a:t>Planning / scheduling module</a:t>
            </a:r>
          </a:p>
          <a:p>
            <a:r>
              <a:rPr lang="en-US" sz="1467" dirty="0"/>
              <a:t>Dashboard functionalities</a:t>
            </a:r>
          </a:p>
          <a:p>
            <a:r>
              <a:rPr lang="en-US" sz="1467" dirty="0"/>
              <a:t>ELN/LES</a:t>
            </a:r>
          </a:p>
          <a:p>
            <a:r>
              <a:rPr lang="en-US" sz="1467" dirty="0"/>
              <a:t>Mobile devices</a:t>
            </a:r>
          </a:p>
          <a:p>
            <a:r>
              <a:rPr lang="en-US" sz="1467" dirty="0"/>
              <a:t>Document management</a:t>
            </a:r>
          </a:p>
          <a:p>
            <a:r>
              <a:rPr lang="en-US" sz="1467" dirty="0"/>
              <a:t>Competency management</a:t>
            </a:r>
          </a:p>
          <a:p>
            <a:r>
              <a:rPr lang="en-US" sz="1467" dirty="0"/>
              <a:t>Interesting features</a:t>
            </a:r>
          </a:p>
          <a:p>
            <a:r>
              <a:rPr lang="en-US" sz="1467" dirty="0"/>
              <a:t>Comments</a:t>
            </a:r>
          </a:p>
          <a:p>
            <a:r>
              <a:rPr lang="en-US" sz="1467" dirty="0"/>
              <a:t>Pricing (for X users)</a:t>
            </a:r>
          </a:p>
          <a:p>
            <a:r>
              <a:rPr lang="en-US" sz="1467" dirty="0"/>
              <a:t>BioSistemika recommendation</a:t>
            </a:r>
          </a:p>
          <a:p>
            <a:r>
              <a:rPr lang="en-US" sz="1467" dirty="0"/>
              <a:t>Comments after demo meetings</a:t>
            </a:r>
          </a:p>
          <a:p>
            <a:r>
              <a:rPr lang="en-US" sz="1467" dirty="0"/>
              <a:t>Final decision</a:t>
            </a:r>
          </a:p>
        </p:txBody>
      </p:sp>
      <p:pic>
        <p:nvPicPr>
          <p:cNvPr id="8" name="Picture 7">
            <a:extLst>
              <a:ext uri="{FF2B5EF4-FFF2-40B4-BE49-F238E27FC236}">
                <a16:creationId xmlns:a16="http://schemas.microsoft.com/office/drawing/2014/main" id="{4E2EFFA1-9FF5-C1AF-3215-E032F76AD8D3}"/>
              </a:ext>
            </a:extLst>
          </p:cNvPr>
          <p:cNvPicPr>
            <a:picLocks noChangeAspect="1"/>
          </p:cNvPicPr>
          <p:nvPr/>
        </p:nvPicPr>
        <p:blipFill rotWithShape="1">
          <a:blip r:embed="rId3"/>
          <a:srcRect l="3651" r="1746"/>
          <a:stretch/>
        </p:blipFill>
        <p:spPr>
          <a:xfrm rot="332391">
            <a:off x="8322359" y="4429042"/>
            <a:ext cx="3609859" cy="1894013"/>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053A3EE1-E388-5981-5D9F-B0AA4EAB63AC}"/>
              </a:ext>
            </a:extLst>
          </p:cNvPr>
          <p:cNvPicPr>
            <a:picLocks noChangeAspect="1"/>
          </p:cNvPicPr>
          <p:nvPr/>
        </p:nvPicPr>
        <p:blipFill>
          <a:blip r:embed="rId4"/>
          <a:stretch>
            <a:fillRect/>
          </a:stretch>
        </p:blipFill>
        <p:spPr>
          <a:xfrm rot="21292835">
            <a:off x="8479102" y="1833631"/>
            <a:ext cx="3296377" cy="2069120"/>
          </a:xfrm>
          <a:prstGeom prst="rect">
            <a:avLst/>
          </a:prstGeom>
          <a:effectLst>
            <a:outerShdw blurRad="50800" dist="38100" algn="l" rotWithShape="0">
              <a:prstClr val="black">
                <a:alpha val="40000"/>
              </a:prstClr>
            </a:outerShdw>
          </a:effectLst>
        </p:spPr>
      </p:pic>
      <p:pic>
        <p:nvPicPr>
          <p:cNvPr id="5" name="Picture 4">
            <a:extLst>
              <a:ext uri="{FF2B5EF4-FFF2-40B4-BE49-F238E27FC236}">
                <a16:creationId xmlns:a16="http://schemas.microsoft.com/office/drawing/2014/main" id="{1C2D71D4-861E-4DBD-25A7-69DBEB5F3911}"/>
              </a:ext>
            </a:extLst>
          </p:cNvPr>
          <p:cNvPicPr>
            <a:picLocks noChangeAspect="1"/>
          </p:cNvPicPr>
          <p:nvPr/>
        </p:nvPicPr>
        <p:blipFill>
          <a:blip r:embed="rId5"/>
          <a:stretch>
            <a:fillRect/>
          </a:stretch>
        </p:blipFill>
        <p:spPr>
          <a:xfrm>
            <a:off x="8916483" y="1078860"/>
            <a:ext cx="2944737" cy="538713"/>
          </a:xfrm>
          <a:prstGeom prst="rect">
            <a:avLst/>
          </a:prstGeom>
        </p:spPr>
      </p:pic>
    </p:spTree>
    <p:extLst>
      <p:ext uri="{BB962C8B-B14F-4D97-AF65-F5344CB8AC3E}">
        <p14:creationId xmlns:p14="http://schemas.microsoft.com/office/powerpoint/2010/main" val="2728298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A192-4DC1-3A59-9205-CC626C02926B}"/>
              </a:ext>
            </a:extLst>
          </p:cNvPr>
          <p:cNvSpPr>
            <a:spLocks noGrp="1"/>
          </p:cNvSpPr>
          <p:nvPr>
            <p:ph type="title"/>
          </p:nvPr>
        </p:nvSpPr>
        <p:spPr/>
        <p:txBody>
          <a:bodyPr>
            <a:normAutofit fontScale="90000"/>
          </a:bodyPr>
          <a:lstStyle/>
          <a:p>
            <a:r>
              <a:rPr lang="en-US" dirty="0" err="1"/>
              <a:t>Prednosti</a:t>
            </a:r>
            <a:r>
              <a:rPr lang="en-US" dirty="0"/>
              <a:t> </a:t>
            </a:r>
            <a:r>
              <a:rPr lang="en-US" dirty="0" err="1"/>
              <a:t>digitalizacije</a:t>
            </a:r>
            <a:endParaRPr lang="en-SI" dirty="0"/>
          </a:p>
        </p:txBody>
      </p:sp>
      <p:sp>
        <p:nvSpPr>
          <p:cNvPr id="4" name="Rectangle 1">
            <a:extLst>
              <a:ext uri="{FF2B5EF4-FFF2-40B4-BE49-F238E27FC236}">
                <a16:creationId xmlns:a16="http://schemas.microsoft.com/office/drawing/2014/main" id="{530501FF-0179-1430-D1E4-9EE7CEDE60F6}"/>
              </a:ext>
            </a:extLst>
          </p:cNvPr>
          <p:cNvSpPr>
            <a:spLocks noGrp="1" noChangeArrowheads="1"/>
          </p:cNvSpPr>
          <p:nvPr>
            <p:ph idx="1"/>
          </p:nvPr>
        </p:nvSpPr>
        <p:spPr bwMode="auto">
          <a:xfrm>
            <a:off x="838202" y="2265388"/>
            <a:ext cx="4825937"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ts val="600"/>
              </a:spcBef>
              <a:spcAft>
                <a:spcPts val="600"/>
              </a:spcAft>
              <a:buClrTx/>
              <a:buSzTx/>
              <a:buFont typeface="+mj-lt"/>
              <a:buAutoNum type="arabicPeriod"/>
              <a:tabLst/>
            </a:pPr>
            <a:r>
              <a:rPr kumimoji="0" lang="en-SI" altLang="en-SI" sz="1800" b="0" i="0" u="none" strike="noStrike" cap="none" normalizeH="0" baseline="0" dirty="0" err="1">
                <a:ln>
                  <a:noFill/>
                </a:ln>
                <a:solidFill>
                  <a:schemeClr val="tx1"/>
                </a:solidFill>
                <a:effectLst/>
                <a:latin typeface="+mn-lt"/>
              </a:rPr>
              <a:t>Povečana</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produktivnost</a:t>
            </a:r>
            <a:endParaRPr kumimoji="0" lang="en-SI" altLang="en-SI" sz="1800"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ts val="600"/>
              </a:spcBef>
              <a:spcAft>
                <a:spcPts val="600"/>
              </a:spcAft>
              <a:buClrTx/>
              <a:buSzTx/>
              <a:buFont typeface="+mj-lt"/>
              <a:buAutoNum type="arabicPeriod"/>
              <a:tabLst/>
            </a:pPr>
            <a:r>
              <a:rPr kumimoji="0" lang="en-SI" altLang="en-SI" sz="1800" b="0" i="0" u="none" strike="noStrike" cap="none" normalizeH="0" baseline="0" dirty="0" err="1">
                <a:ln>
                  <a:noFill/>
                </a:ln>
                <a:solidFill>
                  <a:schemeClr val="tx1"/>
                </a:solidFill>
                <a:effectLst/>
                <a:latin typeface="+mn-lt"/>
              </a:rPr>
              <a:t>Večja</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natančnost</a:t>
            </a:r>
            <a:r>
              <a:rPr kumimoji="0" lang="en-SI" altLang="en-SI" sz="1800" b="0" i="0" u="none" strike="noStrike" cap="none" normalizeH="0" baseline="0" dirty="0">
                <a:ln>
                  <a:noFill/>
                </a:ln>
                <a:solidFill>
                  <a:schemeClr val="tx1"/>
                </a:solidFill>
                <a:effectLst/>
                <a:latin typeface="+mn-lt"/>
              </a:rPr>
              <a:t> in </a:t>
            </a:r>
            <a:r>
              <a:rPr kumimoji="0" lang="en-SI" altLang="en-SI" sz="1800" b="0" i="0" u="none" strike="noStrike" cap="none" normalizeH="0" baseline="0" dirty="0" err="1">
                <a:ln>
                  <a:noFill/>
                </a:ln>
                <a:solidFill>
                  <a:schemeClr val="tx1"/>
                </a:solidFill>
                <a:effectLst/>
                <a:latin typeface="+mn-lt"/>
              </a:rPr>
              <a:t>doslednost</a:t>
            </a:r>
            <a:endParaRPr kumimoji="0" lang="en-SI" altLang="en-SI" sz="1800"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ts val="600"/>
              </a:spcBef>
              <a:spcAft>
                <a:spcPts val="600"/>
              </a:spcAft>
              <a:buClrTx/>
              <a:buSzTx/>
              <a:buFont typeface="+mj-lt"/>
              <a:buAutoNum type="arabicPeriod"/>
              <a:tabLst/>
            </a:pPr>
            <a:r>
              <a:rPr kumimoji="0" lang="en-SI" altLang="en-SI" sz="1800" b="0" i="0" u="none" strike="noStrike" cap="none" normalizeH="0" baseline="0" dirty="0" err="1">
                <a:ln>
                  <a:noFill/>
                </a:ln>
                <a:solidFill>
                  <a:schemeClr val="tx1"/>
                </a:solidFill>
                <a:effectLst/>
                <a:latin typeface="+mn-lt"/>
              </a:rPr>
              <a:t>Izboljšano</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upravljanje</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podatkov</a:t>
            </a:r>
            <a:endParaRPr kumimoji="0" lang="en-SI" altLang="en-SI" sz="1800"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ts val="600"/>
              </a:spcBef>
              <a:spcAft>
                <a:spcPts val="600"/>
              </a:spcAft>
              <a:buClrTx/>
              <a:buSzTx/>
              <a:buFont typeface="+mj-lt"/>
              <a:buAutoNum type="arabicPeriod"/>
              <a:tabLst/>
            </a:pPr>
            <a:r>
              <a:rPr kumimoji="0" lang="en-SI" altLang="en-SI" sz="1800" b="0" i="0" u="none" strike="noStrike" cap="none" normalizeH="0" baseline="0" dirty="0" err="1">
                <a:ln>
                  <a:noFill/>
                </a:ln>
                <a:solidFill>
                  <a:schemeClr val="tx1"/>
                </a:solidFill>
                <a:effectLst/>
                <a:latin typeface="+mn-lt"/>
              </a:rPr>
              <a:t>Lažje</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sledenje</a:t>
            </a:r>
            <a:r>
              <a:rPr kumimoji="0" lang="en-SI" altLang="en-SI" sz="1800" b="0" i="0" u="none" strike="noStrike" cap="none" normalizeH="0" baseline="0" dirty="0">
                <a:ln>
                  <a:noFill/>
                </a:ln>
                <a:solidFill>
                  <a:schemeClr val="tx1"/>
                </a:solidFill>
                <a:effectLst/>
                <a:latin typeface="+mn-lt"/>
              </a:rPr>
              <a:t> in </a:t>
            </a:r>
            <a:r>
              <a:rPr kumimoji="0" lang="en-SI" altLang="en-SI" sz="1800" b="0" i="0" u="none" strike="noStrike" cap="none" normalizeH="0" baseline="0" dirty="0" err="1">
                <a:ln>
                  <a:noFill/>
                </a:ln>
                <a:solidFill>
                  <a:schemeClr val="tx1"/>
                </a:solidFill>
                <a:effectLst/>
                <a:latin typeface="+mn-lt"/>
              </a:rPr>
              <a:t>skladnost</a:t>
            </a:r>
            <a:endParaRPr kumimoji="0" lang="en-SI" altLang="en-SI" sz="1800"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ts val="600"/>
              </a:spcBef>
              <a:spcAft>
                <a:spcPts val="600"/>
              </a:spcAft>
              <a:buClrTx/>
              <a:buSzTx/>
              <a:buFont typeface="+mj-lt"/>
              <a:buAutoNum type="arabicPeriod"/>
              <a:tabLst/>
            </a:pPr>
            <a:r>
              <a:rPr kumimoji="0" lang="en-SI" altLang="en-SI" sz="1800" b="0" i="0" u="none" strike="noStrike" cap="none" normalizeH="0" baseline="0" dirty="0" err="1">
                <a:ln>
                  <a:noFill/>
                </a:ln>
                <a:solidFill>
                  <a:schemeClr val="tx1"/>
                </a:solidFill>
                <a:effectLst/>
                <a:latin typeface="+mn-lt"/>
              </a:rPr>
              <a:t>Hitrejše</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odločanje</a:t>
            </a:r>
            <a:endParaRPr kumimoji="0" lang="en-SI" altLang="en-SI" sz="1800"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ts val="600"/>
              </a:spcBef>
              <a:spcAft>
                <a:spcPts val="600"/>
              </a:spcAft>
              <a:buClrTx/>
              <a:buSzTx/>
              <a:buFont typeface="+mj-lt"/>
              <a:buAutoNum type="arabicPeriod"/>
              <a:tabLst/>
            </a:pPr>
            <a:r>
              <a:rPr kumimoji="0" lang="en-SI" altLang="en-SI" sz="1800" b="0" i="0" u="none" strike="noStrike" cap="none" normalizeH="0" baseline="0" dirty="0" err="1">
                <a:ln>
                  <a:noFill/>
                </a:ln>
                <a:solidFill>
                  <a:schemeClr val="tx1"/>
                </a:solidFill>
                <a:effectLst/>
                <a:latin typeface="+mn-lt"/>
              </a:rPr>
              <a:t>Večja</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varnost</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podatkov</a:t>
            </a:r>
            <a:endParaRPr kumimoji="0" lang="en-SI" altLang="en-SI" sz="1800"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ts val="600"/>
              </a:spcBef>
              <a:spcAft>
                <a:spcPts val="600"/>
              </a:spcAft>
              <a:buClrTx/>
              <a:buSzTx/>
              <a:buFont typeface="+mj-lt"/>
              <a:buAutoNum type="arabicPeriod"/>
              <a:tabLst/>
            </a:pPr>
            <a:r>
              <a:rPr kumimoji="0" lang="en-SI" altLang="en-SI" sz="1800" b="0" i="0" u="none" strike="noStrike" cap="none" normalizeH="0" baseline="0" dirty="0" err="1">
                <a:ln>
                  <a:noFill/>
                </a:ln>
                <a:solidFill>
                  <a:schemeClr val="tx1"/>
                </a:solidFill>
                <a:effectLst/>
                <a:latin typeface="+mn-lt"/>
              </a:rPr>
              <a:t>Bolje</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povezani</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sistemi</a:t>
            </a:r>
            <a:r>
              <a:rPr kumimoji="0" lang="en-SI" altLang="en-SI" sz="1800" b="0" i="0" u="none" strike="noStrike" cap="none" normalizeH="0" baseline="0" dirty="0">
                <a:ln>
                  <a:noFill/>
                </a:ln>
                <a:solidFill>
                  <a:schemeClr val="tx1"/>
                </a:solidFill>
                <a:effectLst/>
                <a:latin typeface="+mn-lt"/>
              </a:rPr>
              <a:t> in </a:t>
            </a:r>
            <a:r>
              <a:rPr kumimoji="0" lang="en-SI" altLang="en-SI" sz="1800" b="0" i="0" u="none" strike="noStrike" cap="none" normalizeH="0" baseline="0" dirty="0" err="1">
                <a:ln>
                  <a:noFill/>
                </a:ln>
                <a:solidFill>
                  <a:schemeClr val="tx1"/>
                </a:solidFill>
                <a:effectLst/>
                <a:latin typeface="+mn-lt"/>
              </a:rPr>
              <a:t>integracija</a:t>
            </a:r>
            <a:r>
              <a:rPr kumimoji="0" lang="en-SI" altLang="en-SI" sz="1800" b="0" i="0" u="none" strike="noStrike" cap="none" normalizeH="0" baseline="0" dirty="0">
                <a:ln>
                  <a:noFill/>
                </a:ln>
                <a:solidFill>
                  <a:schemeClr val="tx1"/>
                </a:solidFill>
                <a:effectLst/>
                <a:latin typeface="+mn-lt"/>
              </a:rPr>
              <a:t> </a:t>
            </a:r>
            <a:r>
              <a:rPr kumimoji="0" lang="en-SI" altLang="en-SI" sz="1800" b="0" i="0" u="none" strike="noStrike" cap="none" normalizeH="0" baseline="0" dirty="0" err="1">
                <a:ln>
                  <a:noFill/>
                </a:ln>
                <a:solidFill>
                  <a:schemeClr val="tx1"/>
                </a:solidFill>
                <a:effectLst/>
                <a:latin typeface="+mn-lt"/>
              </a:rPr>
              <a:t>podatkov</a:t>
            </a:r>
            <a:r>
              <a:rPr kumimoji="0" lang="en-SI" altLang="en-SI" sz="1800" b="0" i="0" u="none" strike="noStrike" cap="none" normalizeH="0" baseline="0" dirty="0">
                <a:ln>
                  <a:noFill/>
                </a:ln>
                <a:solidFill>
                  <a:schemeClr val="tx1"/>
                </a:solidFill>
                <a:effectLst/>
                <a:latin typeface="+mn-lt"/>
              </a:rPr>
              <a:t> </a:t>
            </a:r>
          </a:p>
        </p:txBody>
      </p:sp>
      <p:pic>
        <p:nvPicPr>
          <p:cNvPr id="3" name="Google Shape;350;p36">
            <a:extLst>
              <a:ext uri="{FF2B5EF4-FFF2-40B4-BE49-F238E27FC236}">
                <a16:creationId xmlns:a16="http://schemas.microsoft.com/office/drawing/2014/main" id="{BF926A4F-6DA6-6531-93A4-1D3AD436FCB1}"/>
              </a:ext>
            </a:extLst>
          </p:cNvPr>
          <p:cNvPicPr preferRelativeResize="0"/>
          <p:nvPr/>
        </p:nvPicPr>
        <p:blipFill>
          <a:blip r:embed="rId2">
            <a:alphaModFix/>
          </a:blip>
          <a:stretch>
            <a:fillRect/>
          </a:stretch>
        </p:blipFill>
        <p:spPr>
          <a:xfrm>
            <a:off x="10153877" y="6366352"/>
            <a:ext cx="1844325" cy="317436"/>
          </a:xfrm>
          <a:prstGeom prst="rect">
            <a:avLst/>
          </a:prstGeom>
          <a:noFill/>
          <a:ln>
            <a:noFill/>
          </a:ln>
        </p:spPr>
      </p:pic>
    </p:spTree>
    <p:extLst>
      <p:ext uri="{BB962C8B-B14F-4D97-AF65-F5344CB8AC3E}">
        <p14:creationId xmlns:p14="http://schemas.microsoft.com/office/powerpoint/2010/main" val="1845534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AD4B26-89DC-476C-B70D-2AD242C2B299}"/>
              </a:ext>
            </a:extLst>
          </p:cNvPr>
          <p:cNvSpPr>
            <a:spLocks noGrp="1"/>
          </p:cNvSpPr>
          <p:nvPr>
            <p:ph type="ctrTitle"/>
          </p:nvPr>
        </p:nvSpPr>
        <p:spPr>
          <a:xfrm>
            <a:off x="914400" y="4012841"/>
            <a:ext cx="6007200" cy="1910400"/>
          </a:xfrm>
        </p:spPr>
        <p:txBody>
          <a:bodyPr/>
          <a:lstStyle/>
          <a:p>
            <a:r>
              <a:rPr lang="en-US" dirty="0" err="1">
                <a:ea typeface="Roboto"/>
              </a:rPr>
              <a:t>Postopek</a:t>
            </a:r>
            <a:r>
              <a:rPr lang="en-US" dirty="0">
                <a:ea typeface="Roboto"/>
              </a:rPr>
              <a:t> </a:t>
            </a:r>
            <a:r>
              <a:rPr lang="en-US" dirty="0" err="1">
                <a:ea typeface="Roboto"/>
              </a:rPr>
              <a:t>implementacije</a:t>
            </a:r>
            <a:r>
              <a:rPr lang="en-US" dirty="0">
                <a:ea typeface="Roboto"/>
              </a:rPr>
              <a:t> </a:t>
            </a:r>
            <a:r>
              <a:rPr lang="en-US" dirty="0" err="1">
                <a:ea typeface="Roboto"/>
              </a:rPr>
              <a:t>programske</a:t>
            </a:r>
            <a:r>
              <a:rPr lang="en-US" dirty="0">
                <a:ea typeface="Roboto"/>
              </a:rPr>
              <a:t> </a:t>
            </a:r>
            <a:r>
              <a:rPr lang="en-US" dirty="0" err="1">
                <a:ea typeface="Roboto"/>
              </a:rPr>
              <a:t>opreme</a:t>
            </a:r>
            <a:endParaRPr lang="en-US" dirty="0">
              <a:ea typeface="Roboto"/>
            </a:endParaRPr>
          </a:p>
        </p:txBody>
      </p:sp>
      <p:sp>
        <p:nvSpPr>
          <p:cNvPr id="5" name="TextBox 4">
            <a:extLst>
              <a:ext uri="{FF2B5EF4-FFF2-40B4-BE49-F238E27FC236}">
                <a16:creationId xmlns:a16="http://schemas.microsoft.com/office/drawing/2014/main" id="{8CFDE075-1974-45D5-A7F7-30894D8B5947}"/>
              </a:ext>
            </a:extLst>
          </p:cNvPr>
          <p:cNvSpPr txBox="1"/>
          <p:nvPr/>
        </p:nvSpPr>
        <p:spPr>
          <a:xfrm>
            <a:off x="5208496" y="752281"/>
            <a:ext cx="1713105" cy="2062103"/>
          </a:xfrm>
          <a:prstGeom prst="rect">
            <a:avLst/>
          </a:prstGeom>
          <a:noFill/>
        </p:spPr>
        <p:txBody>
          <a:bodyPr wrap="square">
            <a:spAutoFit/>
          </a:bodyPr>
          <a:lstStyle/>
          <a:p>
            <a:r>
              <a:rPr lang="en-US" sz="12800" b="1">
                <a:solidFill>
                  <a:srgbClr val="DA1467"/>
                </a:solidFill>
              </a:rPr>
              <a:t>3</a:t>
            </a:r>
            <a:r>
              <a:rPr lang="en" sz="12800" b="1">
                <a:solidFill>
                  <a:srgbClr val="DA1467"/>
                </a:solidFill>
              </a:rPr>
              <a:t>.</a:t>
            </a:r>
            <a:endParaRPr lang="en-US" sz="12800" b="1"/>
          </a:p>
        </p:txBody>
      </p:sp>
    </p:spTree>
    <p:extLst>
      <p:ext uri="{BB962C8B-B14F-4D97-AF65-F5344CB8AC3E}">
        <p14:creationId xmlns:p14="http://schemas.microsoft.com/office/powerpoint/2010/main" val="3572424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oad leading to mountains&#10;&#10;Description automatically generated">
            <a:extLst>
              <a:ext uri="{FF2B5EF4-FFF2-40B4-BE49-F238E27FC236}">
                <a16:creationId xmlns:a16="http://schemas.microsoft.com/office/drawing/2014/main" id="{529264D2-78C3-38F4-5040-794637747655}"/>
              </a:ext>
            </a:extLst>
          </p:cNvPr>
          <p:cNvPicPr>
            <a:picLocks noChangeAspect="1"/>
          </p:cNvPicPr>
          <p:nvPr/>
        </p:nvPicPr>
        <p:blipFill rotWithShape="1">
          <a:blip r:embed="rId3">
            <a:extLst>
              <a:ext uri="{28A0092B-C50C-407E-A947-70E740481C1C}">
                <a14:useLocalDpi xmlns:a14="http://schemas.microsoft.com/office/drawing/2010/main" val="0"/>
              </a:ext>
            </a:extLst>
          </a:blip>
          <a:srcRect t="1765"/>
          <a:stretch/>
        </p:blipFill>
        <p:spPr>
          <a:xfrm>
            <a:off x="27" y="1282"/>
            <a:ext cx="12191973" cy="6856719"/>
          </a:xfrm>
          <a:prstGeom prst="rect">
            <a:avLst/>
          </a:prstGeom>
        </p:spPr>
      </p:pic>
    </p:spTree>
    <p:extLst>
      <p:ext uri="{BB962C8B-B14F-4D97-AF65-F5344CB8AC3E}">
        <p14:creationId xmlns:p14="http://schemas.microsoft.com/office/powerpoint/2010/main" val="347562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552BD-0434-8892-809B-1EBF4CCD683E}"/>
              </a:ext>
            </a:extLst>
          </p:cNvPr>
          <p:cNvSpPr>
            <a:spLocks noGrp="1"/>
          </p:cNvSpPr>
          <p:nvPr>
            <p:ph type="title"/>
          </p:nvPr>
        </p:nvSpPr>
        <p:spPr/>
        <p:txBody>
          <a:bodyPr>
            <a:normAutofit fontScale="90000"/>
          </a:bodyPr>
          <a:lstStyle/>
          <a:p>
            <a:r>
              <a:rPr lang="en-US" dirty="0" err="1">
                <a:ea typeface="Roboto"/>
                <a:cs typeface="Roboto"/>
              </a:rPr>
              <a:t>Postopek</a:t>
            </a:r>
            <a:r>
              <a:rPr lang="en-US" dirty="0">
                <a:ea typeface="Roboto"/>
                <a:cs typeface="Roboto"/>
              </a:rPr>
              <a:t> </a:t>
            </a:r>
            <a:r>
              <a:rPr lang="en-US" dirty="0" err="1">
                <a:ea typeface="Roboto"/>
                <a:cs typeface="Roboto"/>
              </a:rPr>
              <a:t>implementacije</a:t>
            </a:r>
            <a:r>
              <a:rPr lang="en-US" dirty="0">
                <a:ea typeface="Roboto"/>
                <a:cs typeface="Roboto"/>
              </a:rPr>
              <a:t> </a:t>
            </a:r>
            <a:r>
              <a:rPr lang="en-US" dirty="0" err="1">
                <a:ea typeface="Roboto"/>
                <a:cs typeface="Roboto"/>
              </a:rPr>
              <a:t>programske</a:t>
            </a:r>
            <a:r>
              <a:rPr lang="en-US" dirty="0">
                <a:ea typeface="Roboto"/>
                <a:cs typeface="Roboto"/>
              </a:rPr>
              <a:t> </a:t>
            </a:r>
            <a:r>
              <a:rPr lang="en-US" dirty="0" err="1">
                <a:ea typeface="Roboto"/>
                <a:cs typeface="Roboto"/>
              </a:rPr>
              <a:t>opreme</a:t>
            </a:r>
            <a:endParaRPr lang="en-US" dirty="0">
              <a:ea typeface="Roboto"/>
              <a:cs typeface="Roboto"/>
            </a:endParaRPr>
          </a:p>
        </p:txBody>
      </p:sp>
      <p:sp>
        <p:nvSpPr>
          <p:cNvPr id="11" name="Block Arc 10">
            <a:extLst>
              <a:ext uri="{FF2B5EF4-FFF2-40B4-BE49-F238E27FC236}">
                <a16:creationId xmlns:a16="http://schemas.microsoft.com/office/drawing/2014/main" id="{68E9E68F-596B-1F23-F025-575A4C94C063}"/>
              </a:ext>
            </a:extLst>
          </p:cNvPr>
          <p:cNvSpPr/>
          <p:nvPr/>
        </p:nvSpPr>
        <p:spPr>
          <a:xfrm rot="10800000">
            <a:off x="1574063" y="3318831"/>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12" name="Block Arc 11">
            <a:extLst>
              <a:ext uri="{FF2B5EF4-FFF2-40B4-BE49-F238E27FC236}">
                <a16:creationId xmlns:a16="http://schemas.microsoft.com/office/drawing/2014/main" id="{0B85D5CC-7B54-D1D6-8EC6-D88E88B0991C}"/>
              </a:ext>
            </a:extLst>
          </p:cNvPr>
          <p:cNvSpPr/>
          <p:nvPr/>
        </p:nvSpPr>
        <p:spPr>
          <a:xfrm>
            <a:off x="3403855" y="2951532"/>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1" name="Block Arc 40">
            <a:extLst>
              <a:ext uri="{FF2B5EF4-FFF2-40B4-BE49-F238E27FC236}">
                <a16:creationId xmlns:a16="http://schemas.microsoft.com/office/drawing/2014/main" id="{EF7FDE30-4DF1-6EA7-7B3A-32ADBB921C48}"/>
              </a:ext>
            </a:extLst>
          </p:cNvPr>
          <p:cNvSpPr/>
          <p:nvPr/>
        </p:nvSpPr>
        <p:spPr>
          <a:xfrm rot="10800000">
            <a:off x="5233648" y="3318831"/>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2" name="Block Arc 41">
            <a:extLst>
              <a:ext uri="{FF2B5EF4-FFF2-40B4-BE49-F238E27FC236}">
                <a16:creationId xmlns:a16="http://schemas.microsoft.com/office/drawing/2014/main" id="{ABD05CCD-F556-1A79-0F10-A8CAD42CD092}"/>
              </a:ext>
            </a:extLst>
          </p:cNvPr>
          <p:cNvSpPr/>
          <p:nvPr/>
        </p:nvSpPr>
        <p:spPr>
          <a:xfrm>
            <a:off x="7063439" y="2951532"/>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3" name="Block Arc 42">
            <a:extLst>
              <a:ext uri="{FF2B5EF4-FFF2-40B4-BE49-F238E27FC236}">
                <a16:creationId xmlns:a16="http://schemas.microsoft.com/office/drawing/2014/main" id="{A6E15434-7A3A-D4B5-87B4-6B27BC53F370}"/>
              </a:ext>
            </a:extLst>
          </p:cNvPr>
          <p:cNvSpPr/>
          <p:nvPr/>
        </p:nvSpPr>
        <p:spPr>
          <a:xfrm rot="10800000">
            <a:off x="8893232" y="3318833"/>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4" name="Rectangle 43">
            <a:extLst>
              <a:ext uri="{FF2B5EF4-FFF2-40B4-BE49-F238E27FC236}">
                <a16:creationId xmlns:a16="http://schemas.microsoft.com/office/drawing/2014/main" id="{2CE41A5F-8534-155B-7490-40785C979E32}"/>
              </a:ext>
            </a:extLst>
          </p:cNvPr>
          <p:cNvSpPr/>
          <p:nvPr/>
        </p:nvSpPr>
        <p:spPr>
          <a:xfrm>
            <a:off x="1364271" y="3911532"/>
            <a:ext cx="6702832" cy="33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p>
        </p:txBody>
      </p:sp>
      <p:cxnSp>
        <p:nvCxnSpPr>
          <p:cNvPr id="20" name="Straight Arrow Connector 19">
            <a:extLst>
              <a:ext uri="{FF2B5EF4-FFF2-40B4-BE49-F238E27FC236}">
                <a16:creationId xmlns:a16="http://schemas.microsoft.com/office/drawing/2014/main" id="{9EC1E0EE-BFDC-55CA-5B50-35A84A95BF42}"/>
              </a:ext>
            </a:extLst>
          </p:cNvPr>
          <p:cNvCxnSpPr>
            <a:cxnSpLocks/>
          </p:cNvCxnSpPr>
          <p:nvPr/>
        </p:nvCxnSpPr>
        <p:spPr>
          <a:xfrm flipV="1">
            <a:off x="3067032" y="4086028"/>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18E98DC-834C-889C-B26D-42C665981497}"/>
              </a:ext>
            </a:extLst>
          </p:cNvPr>
          <p:cNvCxnSpPr>
            <a:cxnSpLocks/>
          </p:cNvCxnSpPr>
          <p:nvPr/>
        </p:nvCxnSpPr>
        <p:spPr>
          <a:xfrm flipV="1">
            <a:off x="4873647" y="4079532"/>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DA7B34F-C409-13AA-2B00-B2C5DD5A6009}"/>
              </a:ext>
            </a:extLst>
          </p:cNvPr>
          <p:cNvCxnSpPr>
            <a:cxnSpLocks/>
          </p:cNvCxnSpPr>
          <p:nvPr/>
        </p:nvCxnSpPr>
        <p:spPr>
          <a:xfrm flipV="1">
            <a:off x="6680261" y="4073033"/>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3DCC41B-B939-9AB3-6D8D-28DB1AD1FDE6}"/>
              </a:ext>
            </a:extLst>
          </p:cNvPr>
          <p:cNvCxnSpPr>
            <a:cxnSpLocks/>
          </p:cNvCxnSpPr>
          <p:nvPr/>
        </p:nvCxnSpPr>
        <p:spPr>
          <a:xfrm flipV="1">
            <a:off x="8488200" y="4069141"/>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CA259CCB-77B9-170F-B50D-13C4A2261B33}"/>
              </a:ext>
            </a:extLst>
          </p:cNvPr>
          <p:cNvSpPr txBox="1"/>
          <p:nvPr/>
        </p:nvSpPr>
        <p:spPr>
          <a:xfrm flipH="1">
            <a:off x="1483857" y="5606134"/>
            <a:ext cx="1919999" cy="338554"/>
          </a:xfrm>
          <a:prstGeom prst="rect">
            <a:avLst/>
          </a:prstGeom>
          <a:noFill/>
        </p:spPr>
        <p:txBody>
          <a:bodyPr wrap="square" rtlCol="0">
            <a:spAutoFit/>
          </a:bodyPr>
          <a:lstStyle/>
          <a:p>
            <a:pPr algn="ctr"/>
            <a:r>
              <a:rPr lang="en-US" sz="1600" dirty="0" err="1">
                <a:solidFill>
                  <a:schemeClr val="accent1"/>
                </a:solidFill>
              </a:rPr>
              <a:t>Opredelitev</a:t>
            </a:r>
            <a:r>
              <a:rPr lang="en-US" sz="1600" dirty="0">
                <a:solidFill>
                  <a:schemeClr val="accent1"/>
                </a:solidFill>
              </a:rPr>
              <a:t> </a:t>
            </a:r>
            <a:r>
              <a:rPr lang="en-US" sz="1600" dirty="0" err="1">
                <a:solidFill>
                  <a:schemeClr val="accent1"/>
                </a:solidFill>
              </a:rPr>
              <a:t>obsega</a:t>
            </a:r>
            <a:endParaRPr lang="en-US" sz="1600" dirty="0">
              <a:solidFill>
                <a:schemeClr val="accent1"/>
              </a:solidFill>
            </a:endParaRPr>
          </a:p>
        </p:txBody>
      </p:sp>
      <p:sp>
        <p:nvSpPr>
          <p:cNvPr id="67" name="TextBox 66">
            <a:extLst>
              <a:ext uri="{FF2B5EF4-FFF2-40B4-BE49-F238E27FC236}">
                <a16:creationId xmlns:a16="http://schemas.microsoft.com/office/drawing/2014/main" id="{78BB6F1A-ED4C-7CDC-5B01-32406940C2CF}"/>
              </a:ext>
            </a:extLst>
          </p:cNvPr>
          <p:cNvSpPr txBox="1"/>
          <p:nvPr/>
        </p:nvSpPr>
        <p:spPr>
          <a:xfrm flipH="1">
            <a:off x="3403855" y="2236731"/>
            <a:ext cx="1919999" cy="338554"/>
          </a:xfrm>
          <a:prstGeom prst="rect">
            <a:avLst/>
          </a:prstGeom>
          <a:noFill/>
        </p:spPr>
        <p:txBody>
          <a:bodyPr wrap="square" rtlCol="0">
            <a:spAutoFit/>
          </a:bodyPr>
          <a:lstStyle/>
          <a:p>
            <a:pPr algn="ctr"/>
            <a:r>
              <a:rPr lang="en-US" sz="1600" dirty="0" err="1">
                <a:solidFill>
                  <a:schemeClr val="accent1"/>
                </a:solidFill>
              </a:rPr>
              <a:t>Specifikacije</a:t>
            </a:r>
            <a:endParaRPr lang="en-US" sz="1600" dirty="0">
              <a:solidFill>
                <a:schemeClr val="accent1"/>
              </a:solidFill>
            </a:endParaRPr>
          </a:p>
        </p:txBody>
      </p:sp>
      <p:sp>
        <p:nvSpPr>
          <p:cNvPr id="68" name="TextBox 67">
            <a:extLst>
              <a:ext uri="{FF2B5EF4-FFF2-40B4-BE49-F238E27FC236}">
                <a16:creationId xmlns:a16="http://schemas.microsoft.com/office/drawing/2014/main" id="{0D70FF08-199C-D522-F65E-3D260AE37F2C}"/>
              </a:ext>
            </a:extLst>
          </p:cNvPr>
          <p:cNvSpPr txBox="1"/>
          <p:nvPr/>
        </p:nvSpPr>
        <p:spPr>
          <a:xfrm flipH="1">
            <a:off x="5233645" y="5606134"/>
            <a:ext cx="1920001" cy="338554"/>
          </a:xfrm>
          <a:prstGeom prst="rect">
            <a:avLst/>
          </a:prstGeom>
          <a:noFill/>
        </p:spPr>
        <p:txBody>
          <a:bodyPr wrap="square" rtlCol="0">
            <a:spAutoFit/>
          </a:bodyPr>
          <a:lstStyle/>
          <a:p>
            <a:pPr algn="ctr"/>
            <a:r>
              <a:rPr lang="en-US" sz="1600" dirty="0" err="1">
                <a:solidFill>
                  <a:schemeClr val="accent1"/>
                </a:solidFill>
              </a:rPr>
              <a:t>Konfiguracija</a:t>
            </a:r>
            <a:endParaRPr lang="en-US" sz="1600" dirty="0">
              <a:solidFill>
                <a:schemeClr val="accent1"/>
              </a:solidFill>
            </a:endParaRPr>
          </a:p>
        </p:txBody>
      </p:sp>
      <p:sp>
        <p:nvSpPr>
          <p:cNvPr id="69" name="TextBox 68">
            <a:extLst>
              <a:ext uri="{FF2B5EF4-FFF2-40B4-BE49-F238E27FC236}">
                <a16:creationId xmlns:a16="http://schemas.microsoft.com/office/drawing/2014/main" id="{B2C6E657-8787-5E3A-2842-9334975A3B2D}"/>
              </a:ext>
            </a:extLst>
          </p:cNvPr>
          <p:cNvSpPr txBox="1"/>
          <p:nvPr/>
        </p:nvSpPr>
        <p:spPr>
          <a:xfrm flipH="1">
            <a:off x="8893230" y="5686307"/>
            <a:ext cx="1920001" cy="338554"/>
          </a:xfrm>
          <a:prstGeom prst="rect">
            <a:avLst/>
          </a:prstGeom>
          <a:noFill/>
        </p:spPr>
        <p:txBody>
          <a:bodyPr wrap="square" rtlCol="0">
            <a:spAutoFit/>
          </a:bodyPr>
          <a:lstStyle/>
          <a:p>
            <a:pPr algn="ctr"/>
            <a:r>
              <a:rPr lang="en-US" sz="1600" dirty="0" err="1">
                <a:solidFill>
                  <a:schemeClr val="accent1"/>
                </a:solidFill>
              </a:rPr>
              <a:t>Namestitev</a:t>
            </a:r>
            <a:r>
              <a:rPr lang="en-US" sz="1600" dirty="0">
                <a:solidFill>
                  <a:schemeClr val="accent1"/>
                </a:solidFill>
              </a:rPr>
              <a:t> </a:t>
            </a:r>
            <a:r>
              <a:rPr lang="en-US" sz="1600" dirty="0" err="1">
                <a:solidFill>
                  <a:schemeClr val="accent1"/>
                </a:solidFill>
              </a:rPr>
              <a:t>rešitve</a:t>
            </a:r>
            <a:endParaRPr lang="en-US" sz="1600" dirty="0">
              <a:solidFill>
                <a:schemeClr val="accent1"/>
              </a:solidFill>
            </a:endParaRPr>
          </a:p>
        </p:txBody>
      </p:sp>
      <p:sp>
        <p:nvSpPr>
          <p:cNvPr id="70" name="TextBox 69">
            <a:extLst>
              <a:ext uri="{FF2B5EF4-FFF2-40B4-BE49-F238E27FC236}">
                <a16:creationId xmlns:a16="http://schemas.microsoft.com/office/drawing/2014/main" id="{C75A36BE-1B44-747D-53C2-CEFF0FC2376E}"/>
              </a:ext>
            </a:extLst>
          </p:cNvPr>
          <p:cNvSpPr txBox="1"/>
          <p:nvPr/>
        </p:nvSpPr>
        <p:spPr>
          <a:xfrm flipH="1">
            <a:off x="7063441" y="2236731"/>
            <a:ext cx="1919999" cy="338554"/>
          </a:xfrm>
          <a:prstGeom prst="rect">
            <a:avLst/>
          </a:prstGeom>
          <a:noFill/>
        </p:spPr>
        <p:txBody>
          <a:bodyPr wrap="square" rtlCol="0">
            <a:spAutoFit/>
          </a:bodyPr>
          <a:lstStyle/>
          <a:p>
            <a:pPr algn="ctr"/>
            <a:r>
              <a:rPr lang="en-US" sz="1600" dirty="0" err="1">
                <a:solidFill>
                  <a:schemeClr val="accent1"/>
                </a:solidFill>
              </a:rPr>
              <a:t>Implementacija</a:t>
            </a:r>
            <a:endParaRPr lang="en-US" sz="1600" dirty="0">
              <a:solidFill>
                <a:schemeClr val="accent1"/>
              </a:solidFill>
            </a:endParaRPr>
          </a:p>
        </p:txBody>
      </p:sp>
      <p:pic>
        <p:nvPicPr>
          <p:cNvPr id="3" name="Picture 2" descr="A computer with gears on it&#10;&#10;Description automatically generated">
            <a:extLst>
              <a:ext uri="{FF2B5EF4-FFF2-40B4-BE49-F238E27FC236}">
                <a16:creationId xmlns:a16="http://schemas.microsoft.com/office/drawing/2014/main" id="{5783CE6D-0735-8BF6-53BD-A92DD081BE18}"/>
              </a:ext>
            </a:extLst>
          </p:cNvPr>
          <p:cNvPicPr>
            <a:picLocks noChangeAspect="1"/>
          </p:cNvPicPr>
          <p:nvPr/>
        </p:nvPicPr>
        <p:blipFill>
          <a:blip r:embed="rId3"/>
          <a:stretch>
            <a:fillRect/>
          </a:stretch>
        </p:blipFill>
        <p:spPr>
          <a:xfrm>
            <a:off x="5816601" y="3658557"/>
            <a:ext cx="758825" cy="758825"/>
          </a:xfrm>
          <a:prstGeom prst="rect">
            <a:avLst/>
          </a:prstGeom>
        </p:spPr>
      </p:pic>
      <p:pic>
        <p:nvPicPr>
          <p:cNvPr id="4" name="Picture 3" descr="A clipboard with a gear and checklist&#10;&#10;Description automatically generated">
            <a:extLst>
              <a:ext uri="{FF2B5EF4-FFF2-40B4-BE49-F238E27FC236}">
                <a16:creationId xmlns:a16="http://schemas.microsoft.com/office/drawing/2014/main" id="{9B3144A8-A9E9-BA7D-328E-E7274E434B21}"/>
              </a:ext>
            </a:extLst>
          </p:cNvPr>
          <p:cNvPicPr>
            <a:picLocks noChangeAspect="1"/>
          </p:cNvPicPr>
          <p:nvPr/>
        </p:nvPicPr>
        <p:blipFill>
          <a:blip r:embed="rId4"/>
          <a:stretch>
            <a:fillRect/>
          </a:stretch>
        </p:blipFill>
        <p:spPr>
          <a:xfrm>
            <a:off x="3993001" y="3680855"/>
            <a:ext cx="827491" cy="799949"/>
          </a:xfrm>
          <a:prstGeom prst="rect">
            <a:avLst/>
          </a:prstGeom>
        </p:spPr>
      </p:pic>
      <p:pic>
        <p:nvPicPr>
          <p:cNvPr id="5" name="Picture 4">
            <a:extLst>
              <a:ext uri="{FF2B5EF4-FFF2-40B4-BE49-F238E27FC236}">
                <a16:creationId xmlns:a16="http://schemas.microsoft.com/office/drawing/2014/main" id="{7EA2B9D5-FB9A-05F7-8A4E-4FC635B7F8E0}"/>
              </a:ext>
            </a:extLst>
          </p:cNvPr>
          <p:cNvPicPr>
            <a:picLocks noChangeAspect="1"/>
          </p:cNvPicPr>
          <p:nvPr/>
        </p:nvPicPr>
        <p:blipFill>
          <a:blip r:embed="rId5"/>
          <a:stretch>
            <a:fillRect/>
          </a:stretch>
        </p:blipFill>
        <p:spPr>
          <a:xfrm>
            <a:off x="2101775" y="3690038"/>
            <a:ext cx="772407" cy="772407"/>
          </a:xfrm>
          <a:prstGeom prst="rect">
            <a:avLst/>
          </a:prstGeom>
        </p:spPr>
      </p:pic>
      <p:pic>
        <p:nvPicPr>
          <p:cNvPr id="6" name="Picture 5" descr="A black and blue outline of a rocket&#10;&#10;Description automatically generated">
            <a:extLst>
              <a:ext uri="{FF2B5EF4-FFF2-40B4-BE49-F238E27FC236}">
                <a16:creationId xmlns:a16="http://schemas.microsoft.com/office/drawing/2014/main" id="{AB8CD14E-3AE5-8287-B261-45317FA4FFD1}"/>
              </a:ext>
            </a:extLst>
          </p:cNvPr>
          <p:cNvPicPr>
            <a:picLocks noChangeAspect="1"/>
          </p:cNvPicPr>
          <p:nvPr/>
        </p:nvPicPr>
        <p:blipFill>
          <a:blip r:embed="rId6"/>
          <a:stretch>
            <a:fillRect/>
          </a:stretch>
        </p:blipFill>
        <p:spPr>
          <a:xfrm>
            <a:off x="9510618" y="3690041"/>
            <a:ext cx="799948" cy="799948"/>
          </a:xfrm>
          <a:prstGeom prst="rect">
            <a:avLst/>
          </a:prstGeom>
        </p:spPr>
      </p:pic>
      <p:pic>
        <p:nvPicPr>
          <p:cNvPr id="9" name="Picture 8">
            <a:extLst>
              <a:ext uri="{FF2B5EF4-FFF2-40B4-BE49-F238E27FC236}">
                <a16:creationId xmlns:a16="http://schemas.microsoft.com/office/drawing/2014/main" id="{490AF342-27A3-B564-E3CA-767A141FB5CB}"/>
              </a:ext>
            </a:extLst>
          </p:cNvPr>
          <p:cNvPicPr>
            <a:picLocks noChangeAspect="1"/>
          </p:cNvPicPr>
          <p:nvPr/>
        </p:nvPicPr>
        <p:blipFill>
          <a:blip r:embed="rId7"/>
          <a:stretch>
            <a:fillRect/>
          </a:stretch>
        </p:blipFill>
        <p:spPr>
          <a:xfrm>
            <a:off x="7649378" y="3686749"/>
            <a:ext cx="747396" cy="737871"/>
          </a:xfrm>
          <a:prstGeom prst="rect">
            <a:avLst/>
          </a:prstGeom>
        </p:spPr>
      </p:pic>
      <p:pic>
        <p:nvPicPr>
          <p:cNvPr id="7" name="Google Shape;375;p38">
            <a:extLst>
              <a:ext uri="{FF2B5EF4-FFF2-40B4-BE49-F238E27FC236}">
                <a16:creationId xmlns:a16="http://schemas.microsoft.com/office/drawing/2014/main" id="{8A20F449-D3C8-70A4-D1A3-A3533EF25B38}"/>
              </a:ext>
            </a:extLst>
          </p:cNvPr>
          <p:cNvPicPr preferRelativeResize="0"/>
          <p:nvPr/>
        </p:nvPicPr>
        <p:blipFill>
          <a:blip r:embed="rId8">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1798063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5"/>
            <a:ext cx="7661365" cy="4129395"/>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l-SI" sz="2800" dirty="0"/>
              <a:t>Trajanje: 4 - 24 mesecev</a:t>
            </a:r>
          </a:p>
          <a:p>
            <a:r>
              <a:rPr lang="sl-SI" sz="2800" dirty="0"/>
              <a:t>Dvostranski projekt!</a:t>
            </a:r>
          </a:p>
          <a:p>
            <a:r>
              <a:rPr lang="sl-SI" sz="2800" dirty="0"/>
              <a:t>Projektna ekipa:</a:t>
            </a:r>
          </a:p>
          <a:p>
            <a:pPr lvl="1"/>
            <a:r>
              <a:rPr lang="sl-SI" sz="2400" dirty="0"/>
              <a:t>Ponudnik: PM, inženirji, </a:t>
            </a:r>
            <a:r>
              <a:rPr lang="sl-SI" sz="2400" dirty="0" err="1"/>
              <a:t>znantveni</a:t>
            </a:r>
            <a:r>
              <a:rPr lang="sl-SI" sz="2400" dirty="0"/>
              <a:t> sodelavci</a:t>
            </a:r>
          </a:p>
          <a:p>
            <a:pPr lvl="1"/>
            <a:r>
              <a:rPr lang="sl-SI" sz="2400" dirty="0"/>
              <a:t>Laboratorij: vodja </a:t>
            </a:r>
            <a:r>
              <a:rPr lang="sl-SI" sz="2400" dirty="0" err="1"/>
              <a:t>laboratorijs</a:t>
            </a:r>
            <a:r>
              <a:rPr lang="sl-SI" sz="2400" dirty="0"/>
              <a:t>, IT služba, laboratorijski tehniki</a:t>
            </a:r>
          </a:p>
          <a:p>
            <a:r>
              <a:rPr lang="en-US" sz="2800" dirty="0" err="1"/>
              <a:t>Definiranje</a:t>
            </a:r>
            <a:r>
              <a:rPr lang="en-US" sz="2800" dirty="0"/>
              <a:t> </a:t>
            </a:r>
            <a:r>
              <a:rPr lang="en-US" sz="2800" dirty="0" err="1"/>
              <a:t>obsega</a:t>
            </a:r>
            <a:r>
              <a:rPr lang="en-US" sz="2800" dirty="0"/>
              <a:t> in </a:t>
            </a:r>
            <a:r>
              <a:rPr lang="en-US" sz="2800" dirty="0" err="1"/>
              <a:t>omejitev</a:t>
            </a:r>
            <a:r>
              <a:rPr lang="en-US" sz="2800" dirty="0"/>
              <a:t> </a:t>
            </a:r>
            <a:r>
              <a:rPr lang="en-US" sz="2800" dirty="0" err="1"/>
              <a:t>projekta</a:t>
            </a:r>
            <a:endParaRPr lang="sl-SI" sz="2800" dirty="0"/>
          </a:p>
          <a:p>
            <a:r>
              <a:rPr lang="sl-SI" sz="2800" dirty="0"/>
              <a:t>Načrt uvajanja programske opreme</a:t>
            </a:r>
          </a:p>
          <a:p>
            <a:endParaRPr lang="en-US" sz="2000" dirty="0"/>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Opredelitev</a:t>
            </a:r>
            <a:r>
              <a:rPr lang="en-US" dirty="0"/>
              <a:t> </a:t>
            </a:r>
            <a:r>
              <a:rPr lang="en-US" dirty="0" err="1"/>
              <a:t>obsega</a:t>
            </a:r>
            <a:endParaRPr lang="en-SI" dirty="0"/>
          </a:p>
        </p:txBody>
      </p:sp>
      <p:sp>
        <p:nvSpPr>
          <p:cNvPr id="10" name="Rectangle 9">
            <a:extLst>
              <a:ext uri="{FF2B5EF4-FFF2-40B4-BE49-F238E27FC236}">
                <a16:creationId xmlns:a16="http://schemas.microsoft.com/office/drawing/2014/main" id="{B89BC91E-5EC5-290F-55C1-4159DA714906}"/>
              </a:ext>
            </a:extLst>
          </p:cNvPr>
          <p:cNvSpPr/>
          <p:nvPr/>
        </p:nvSpPr>
        <p:spPr>
          <a:xfrm>
            <a:off x="934358" y="2258707"/>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Opredelitev</a:t>
            </a:r>
            <a:r>
              <a:rPr lang="en-US" sz="1600" b="1" dirty="0">
                <a:solidFill>
                  <a:schemeClr val="bg1"/>
                </a:solidFill>
              </a:rPr>
              <a:t> </a:t>
            </a:r>
            <a:r>
              <a:rPr lang="en-US" sz="1600" b="1" dirty="0" err="1">
                <a:solidFill>
                  <a:schemeClr val="bg1"/>
                </a:solidFill>
              </a:rPr>
              <a:t>obsega</a:t>
            </a:r>
            <a:endParaRPr lang="en-SI" sz="1600" b="1" dirty="0">
              <a:solidFill>
                <a:schemeClr val="bg1"/>
              </a:solidFill>
            </a:endParaRPr>
          </a:p>
        </p:txBody>
      </p:sp>
      <p:sp>
        <p:nvSpPr>
          <p:cNvPr id="11" name="Rectangle 10">
            <a:extLst>
              <a:ext uri="{FF2B5EF4-FFF2-40B4-BE49-F238E27FC236}">
                <a16:creationId xmlns:a16="http://schemas.microsoft.com/office/drawing/2014/main" id="{004F13C9-E486-43CD-CAF2-322EE5755BD6}"/>
              </a:ext>
            </a:extLst>
          </p:cNvPr>
          <p:cNvSpPr/>
          <p:nvPr/>
        </p:nvSpPr>
        <p:spPr>
          <a:xfrm>
            <a:off x="633912" y="2914751"/>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Specifikacije</a:t>
            </a:r>
            <a:endParaRPr lang="en-SI" sz="1600" b="1" dirty="0">
              <a:solidFill>
                <a:schemeClr val="bg1">
                  <a:lumMod val="50000"/>
                </a:schemeClr>
              </a:solidFill>
            </a:endParaRPr>
          </a:p>
        </p:txBody>
      </p:sp>
      <p:sp>
        <p:nvSpPr>
          <p:cNvPr id="12" name="Rectangle 11">
            <a:extLst>
              <a:ext uri="{FF2B5EF4-FFF2-40B4-BE49-F238E27FC236}">
                <a16:creationId xmlns:a16="http://schemas.microsoft.com/office/drawing/2014/main" id="{204D8544-BB1D-6306-65C4-B9D856581939}"/>
              </a:ext>
            </a:extLst>
          </p:cNvPr>
          <p:cNvSpPr/>
          <p:nvPr/>
        </p:nvSpPr>
        <p:spPr>
          <a:xfrm>
            <a:off x="633912" y="3570795"/>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Konfiguracija</a:t>
            </a:r>
            <a:endParaRPr lang="en-SI" sz="1600" b="1" dirty="0">
              <a:solidFill>
                <a:schemeClr val="bg1">
                  <a:lumMod val="50000"/>
                </a:schemeClr>
              </a:solidFill>
            </a:endParaRPr>
          </a:p>
        </p:txBody>
      </p:sp>
      <p:sp>
        <p:nvSpPr>
          <p:cNvPr id="13" name="Rectangle 12">
            <a:extLst>
              <a:ext uri="{FF2B5EF4-FFF2-40B4-BE49-F238E27FC236}">
                <a16:creationId xmlns:a16="http://schemas.microsoft.com/office/drawing/2014/main" id="{2886E41F-9F8B-D339-4B92-9F8C919A6AB9}"/>
              </a:ext>
            </a:extLst>
          </p:cNvPr>
          <p:cNvSpPr/>
          <p:nvPr/>
        </p:nvSpPr>
        <p:spPr>
          <a:xfrm>
            <a:off x="633912" y="4226839"/>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Implementacija</a:t>
            </a:r>
            <a:endParaRPr lang="en-SI" sz="1600" b="1" dirty="0">
              <a:solidFill>
                <a:schemeClr val="bg1">
                  <a:lumMod val="50000"/>
                </a:schemeClr>
              </a:solidFill>
            </a:endParaRPr>
          </a:p>
        </p:txBody>
      </p:sp>
      <p:sp>
        <p:nvSpPr>
          <p:cNvPr id="14" name="Rectangle 13">
            <a:extLst>
              <a:ext uri="{FF2B5EF4-FFF2-40B4-BE49-F238E27FC236}">
                <a16:creationId xmlns:a16="http://schemas.microsoft.com/office/drawing/2014/main" id="{C87269FD-8F48-62B3-CC15-2E2E56CEE0F9}"/>
              </a:ext>
            </a:extLst>
          </p:cNvPr>
          <p:cNvSpPr/>
          <p:nvPr/>
        </p:nvSpPr>
        <p:spPr>
          <a:xfrm>
            <a:off x="633912" y="4882883"/>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Namestitev</a:t>
            </a:r>
            <a:r>
              <a:rPr lang="en-US" sz="1600" b="1" dirty="0">
                <a:solidFill>
                  <a:schemeClr val="bg1">
                    <a:lumMod val="50000"/>
                  </a:schemeClr>
                </a:solidFill>
              </a:rPr>
              <a:t> </a:t>
            </a:r>
            <a:r>
              <a:rPr lang="en-US" sz="1600" b="1" dirty="0" err="1">
                <a:solidFill>
                  <a:schemeClr val="bg1">
                    <a:lumMod val="50000"/>
                  </a:schemeClr>
                </a:solidFill>
              </a:rPr>
              <a:t>rešitve</a:t>
            </a:r>
            <a:endParaRPr lang="en-US" sz="1600" b="1" dirty="0">
              <a:solidFill>
                <a:schemeClr val="bg1">
                  <a:lumMod val="50000"/>
                </a:schemeClr>
              </a:solidFill>
            </a:endParaRPr>
          </a:p>
        </p:txBody>
      </p:sp>
      <p:pic>
        <p:nvPicPr>
          <p:cNvPr id="3" name="Google Shape;375;p38">
            <a:extLst>
              <a:ext uri="{FF2B5EF4-FFF2-40B4-BE49-F238E27FC236}">
                <a16:creationId xmlns:a16="http://schemas.microsoft.com/office/drawing/2014/main" id="{423B0A19-6C51-32BC-0DEA-903CD3644292}"/>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37820779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5"/>
            <a:ext cx="7661365" cy="4129395"/>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err="1"/>
              <a:t>Podrobna</a:t>
            </a:r>
            <a:r>
              <a:rPr lang="en-US" sz="2800" dirty="0"/>
              <a:t> </a:t>
            </a:r>
            <a:r>
              <a:rPr lang="en-US" sz="2800" dirty="0" err="1"/>
              <a:t>definicija</a:t>
            </a:r>
            <a:r>
              <a:rPr lang="en-US" sz="2800" dirty="0"/>
              <a:t> </a:t>
            </a:r>
            <a:r>
              <a:rPr lang="en-US" sz="2800" dirty="0" err="1"/>
              <a:t>zahtev</a:t>
            </a:r>
            <a:r>
              <a:rPr lang="en-US" sz="2800" dirty="0"/>
              <a:t> </a:t>
            </a:r>
            <a:r>
              <a:rPr lang="en-US" sz="2800" dirty="0" err="1"/>
              <a:t>programske</a:t>
            </a:r>
            <a:r>
              <a:rPr lang="en-US" sz="2800" dirty="0"/>
              <a:t> </a:t>
            </a:r>
            <a:r>
              <a:rPr lang="en-US" sz="2800" dirty="0" err="1"/>
              <a:t>opreme</a:t>
            </a:r>
            <a:endParaRPr lang="en-US" sz="2800" dirty="0"/>
          </a:p>
          <a:p>
            <a:r>
              <a:rPr lang="en-US" sz="2800" dirty="0" err="1"/>
              <a:t>Specifikacije</a:t>
            </a:r>
            <a:r>
              <a:rPr lang="en-US" sz="2800" dirty="0"/>
              <a:t> = “</a:t>
            </a:r>
            <a:r>
              <a:rPr lang="en-US" sz="2800" dirty="0" err="1"/>
              <a:t>načrt</a:t>
            </a:r>
            <a:r>
              <a:rPr lang="en-US" sz="2800" dirty="0"/>
              <a:t>” </a:t>
            </a:r>
            <a:r>
              <a:rPr lang="en-US" sz="2800" dirty="0" err="1"/>
              <a:t>sistema</a:t>
            </a:r>
            <a:endParaRPr lang="en-US" sz="2800" dirty="0"/>
          </a:p>
          <a:p>
            <a:pPr lvl="1"/>
            <a:r>
              <a:rPr lang="en-US" sz="2400" dirty="0" err="1"/>
              <a:t>Potrebno</a:t>
            </a:r>
            <a:r>
              <a:rPr lang="en-US" sz="2400" dirty="0"/>
              <a:t> </a:t>
            </a:r>
            <a:r>
              <a:rPr lang="en-US" sz="2400" dirty="0" err="1"/>
              <a:t>proaktivno</a:t>
            </a:r>
            <a:r>
              <a:rPr lang="en-US" sz="2400" dirty="0"/>
              <a:t> </a:t>
            </a:r>
            <a:r>
              <a:rPr lang="en-US" sz="2400" dirty="0" err="1"/>
              <a:t>vključevanje</a:t>
            </a:r>
            <a:r>
              <a:rPr lang="en-US" sz="2400" dirty="0"/>
              <a:t> </a:t>
            </a:r>
            <a:r>
              <a:rPr lang="en-US" sz="2400" dirty="0" err="1"/>
              <a:t>obeh</a:t>
            </a:r>
            <a:r>
              <a:rPr lang="en-US" sz="2400" dirty="0"/>
              <a:t> strain</a:t>
            </a:r>
          </a:p>
          <a:p>
            <a:pPr lvl="1"/>
            <a:r>
              <a:rPr lang="en-US" sz="2400" dirty="0" err="1"/>
              <a:t>Že</a:t>
            </a:r>
            <a:r>
              <a:rPr lang="en-US" sz="2400" dirty="0"/>
              <a:t> </a:t>
            </a:r>
            <a:r>
              <a:rPr lang="en-US" sz="2400" dirty="0" err="1"/>
              <a:t>na</a:t>
            </a:r>
            <a:r>
              <a:rPr lang="en-US" sz="2400" dirty="0"/>
              <a:t> </a:t>
            </a:r>
            <a:r>
              <a:rPr lang="en-US" sz="2400" dirty="0" err="1"/>
              <a:t>začetku</a:t>
            </a:r>
            <a:r>
              <a:rPr lang="en-US" sz="2400" dirty="0"/>
              <a:t> </a:t>
            </a:r>
            <a:r>
              <a:rPr lang="en-US" sz="2400" dirty="0" err="1"/>
              <a:t>procesa</a:t>
            </a:r>
            <a:r>
              <a:rPr lang="en-US" sz="2400" dirty="0"/>
              <a:t> </a:t>
            </a:r>
            <a:r>
              <a:rPr lang="en-US" sz="2400" dirty="0" err="1"/>
              <a:t>preprečite</a:t>
            </a:r>
            <a:r>
              <a:rPr lang="en-US" sz="2400" dirty="0"/>
              <a:t> </a:t>
            </a:r>
            <a:r>
              <a:rPr lang="en-US" sz="2400" dirty="0" err="1"/>
              <a:t>morebitne</a:t>
            </a:r>
            <a:r>
              <a:rPr lang="en-US" sz="2400" dirty="0"/>
              <a:t> </a:t>
            </a:r>
            <a:r>
              <a:rPr lang="en-US" sz="2400" dirty="0" err="1"/>
              <a:t>nejasnosti</a:t>
            </a:r>
            <a:r>
              <a:rPr lang="en-US" sz="2400" dirty="0"/>
              <a:t> in </a:t>
            </a:r>
            <a:r>
              <a:rPr lang="en-US" sz="2400" dirty="0" err="1"/>
              <a:t>konflikte</a:t>
            </a:r>
            <a:endParaRPr lang="en-US" sz="2400" dirty="0"/>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Specifikacije</a:t>
            </a:r>
            <a:endParaRPr lang="en-SI" dirty="0"/>
          </a:p>
        </p:txBody>
      </p:sp>
      <p:sp>
        <p:nvSpPr>
          <p:cNvPr id="10" name="Rectangle 9">
            <a:extLst>
              <a:ext uri="{FF2B5EF4-FFF2-40B4-BE49-F238E27FC236}">
                <a16:creationId xmlns:a16="http://schemas.microsoft.com/office/drawing/2014/main" id="{B89BC91E-5EC5-290F-55C1-4159DA714906}"/>
              </a:ext>
            </a:extLst>
          </p:cNvPr>
          <p:cNvSpPr/>
          <p:nvPr/>
        </p:nvSpPr>
        <p:spPr>
          <a:xfrm>
            <a:off x="633910" y="225870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Opredelitev</a:t>
            </a:r>
            <a:r>
              <a:rPr lang="en-US" sz="1600" b="1" dirty="0">
                <a:solidFill>
                  <a:schemeClr val="bg1">
                    <a:lumMod val="50000"/>
                  </a:schemeClr>
                </a:solidFill>
              </a:rPr>
              <a:t> </a:t>
            </a:r>
            <a:r>
              <a:rPr lang="en-US" sz="1600" b="1" dirty="0" err="1">
                <a:solidFill>
                  <a:schemeClr val="bg1">
                    <a:lumMod val="50000"/>
                  </a:schemeClr>
                </a:solidFill>
              </a:rPr>
              <a:t>obsega</a:t>
            </a:r>
            <a:endParaRPr lang="en-SI" sz="1600" b="1" dirty="0">
              <a:solidFill>
                <a:schemeClr val="bg1">
                  <a:lumMod val="50000"/>
                </a:schemeClr>
              </a:solidFill>
            </a:endParaRPr>
          </a:p>
        </p:txBody>
      </p:sp>
      <p:sp>
        <p:nvSpPr>
          <p:cNvPr id="11" name="Rectangle 10">
            <a:extLst>
              <a:ext uri="{FF2B5EF4-FFF2-40B4-BE49-F238E27FC236}">
                <a16:creationId xmlns:a16="http://schemas.microsoft.com/office/drawing/2014/main" id="{004F13C9-E486-43CD-CAF2-322EE5755BD6}"/>
              </a:ext>
            </a:extLst>
          </p:cNvPr>
          <p:cNvSpPr/>
          <p:nvPr/>
        </p:nvSpPr>
        <p:spPr>
          <a:xfrm>
            <a:off x="934358" y="2914751"/>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Specifikacije</a:t>
            </a:r>
            <a:endParaRPr lang="en-SI" sz="1600" b="1" dirty="0">
              <a:solidFill>
                <a:schemeClr val="bg1"/>
              </a:solidFill>
            </a:endParaRPr>
          </a:p>
        </p:txBody>
      </p:sp>
      <p:sp>
        <p:nvSpPr>
          <p:cNvPr id="12" name="Rectangle 11">
            <a:extLst>
              <a:ext uri="{FF2B5EF4-FFF2-40B4-BE49-F238E27FC236}">
                <a16:creationId xmlns:a16="http://schemas.microsoft.com/office/drawing/2014/main" id="{204D8544-BB1D-6306-65C4-B9D856581939}"/>
              </a:ext>
            </a:extLst>
          </p:cNvPr>
          <p:cNvSpPr/>
          <p:nvPr/>
        </p:nvSpPr>
        <p:spPr>
          <a:xfrm>
            <a:off x="633912" y="3570795"/>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Konfiguracija</a:t>
            </a:r>
            <a:endParaRPr lang="en-SI" sz="1600" b="1" dirty="0">
              <a:solidFill>
                <a:schemeClr val="bg1">
                  <a:lumMod val="50000"/>
                </a:schemeClr>
              </a:solidFill>
            </a:endParaRPr>
          </a:p>
        </p:txBody>
      </p:sp>
      <p:sp>
        <p:nvSpPr>
          <p:cNvPr id="13" name="Rectangle 12">
            <a:extLst>
              <a:ext uri="{FF2B5EF4-FFF2-40B4-BE49-F238E27FC236}">
                <a16:creationId xmlns:a16="http://schemas.microsoft.com/office/drawing/2014/main" id="{2886E41F-9F8B-D339-4B92-9F8C919A6AB9}"/>
              </a:ext>
            </a:extLst>
          </p:cNvPr>
          <p:cNvSpPr/>
          <p:nvPr/>
        </p:nvSpPr>
        <p:spPr>
          <a:xfrm>
            <a:off x="633912" y="4226839"/>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Implementacija</a:t>
            </a:r>
            <a:endParaRPr lang="en-SI" sz="1600" b="1" dirty="0">
              <a:solidFill>
                <a:schemeClr val="bg1">
                  <a:lumMod val="50000"/>
                </a:schemeClr>
              </a:solidFill>
            </a:endParaRPr>
          </a:p>
        </p:txBody>
      </p:sp>
      <p:sp>
        <p:nvSpPr>
          <p:cNvPr id="14" name="Rectangle 13">
            <a:extLst>
              <a:ext uri="{FF2B5EF4-FFF2-40B4-BE49-F238E27FC236}">
                <a16:creationId xmlns:a16="http://schemas.microsoft.com/office/drawing/2014/main" id="{C87269FD-8F48-62B3-CC15-2E2E56CEE0F9}"/>
              </a:ext>
            </a:extLst>
          </p:cNvPr>
          <p:cNvSpPr/>
          <p:nvPr/>
        </p:nvSpPr>
        <p:spPr>
          <a:xfrm>
            <a:off x="633912" y="4882883"/>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Namestitev</a:t>
            </a:r>
            <a:r>
              <a:rPr lang="en-US" sz="1600" b="1" dirty="0">
                <a:solidFill>
                  <a:schemeClr val="bg1">
                    <a:lumMod val="50000"/>
                  </a:schemeClr>
                </a:solidFill>
              </a:rPr>
              <a:t> </a:t>
            </a:r>
            <a:r>
              <a:rPr lang="en-US" sz="1600" b="1" dirty="0" err="1">
                <a:solidFill>
                  <a:schemeClr val="bg1">
                    <a:lumMod val="50000"/>
                  </a:schemeClr>
                </a:solidFill>
              </a:rPr>
              <a:t>rešitve</a:t>
            </a:r>
            <a:endParaRPr lang="en-US" sz="1600" b="1" dirty="0">
              <a:solidFill>
                <a:schemeClr val="bg1">
                  <a:lumMod val="50000"/>
                </a:schemeClr>
              </a:solidFill>
            </a:endParaRPr>
          </a:p>
        </p:txBody>
      </p:sp>
      <p:pic>
        <p:nvPicPr>
          <p:cNvPr id="3" name="Google Shape;375;p38">
            <a:extLst>
              <a:ext uri="{FF2B5EF4-FFF2-40B4-BE49-F238E27FC236}">
                <a16:creationId xmlns:a16="http://schemas.microsoft.com/office/drawing/2014/main" id="{BC9D2ACE-CCD4-E8D2-68E5-6E1146BEB3A2}"/>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23457486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5"/>
            <a:ext cx="7661365" cy="4129395"/>
          </a:xfrm>
          <a:prstGeom prst="rect">
            <a:avLst/>
          </a:prstGeom>
          <a:solidFill>
            <a:schemeClr val="bg1"/>
          </a:solidFill>
          <a:ln>
            <a:solidFill>
              <a:schemeClr val="bg1"/>
            </a:solidFill>
          </a:ln>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err="1"/>
              <a:t>Izpolnitev</a:t>
            </a:r>
            <a:r>
              <a:rPr lang="en-US" sz="2800" dirty="0"/>
              <a:t> </a:t>
            </a:r>
            <a:r>
              <a:rPr lang="en-US" sz="2800" dirty="0" err="1"/>
              <a:t>predlog</a:t>
            </a:r>
            <a:r>
              <a:rPr lang="en-US" sz="2800" dirty="0"/>
              <a:t> </a:t>
            </a:r>
            <a:r>
              <a:rPr lang="en-US" sz="2800" dirty="0" err="1"/>
              <a:t>statičnih</a:t>
            </a:r>
            <a:r>
              <a:rPr lang="en-US" sz="2800" dirty="0"/>
              <a:t> (master) </a:t>
            </a:r>
            <a:r>
              <a:rPr lang="en-US" sz="2800" dirty="0" err="1"/>
              <a:t>podatkov</a:t>
            </a:r>
            <a:endParaRPr lang="en-US" sz="2800" dirty="0"/>
          </a:p>
          <a:p>
            <a:pPr lvl="1"/>
            <a:r>
              <a:rPr lang="sl-SI" sz="2100" dirty="0"/>
              <a:t>Seznam testov, metod, produktov, parametrov, speficikacij,</a:t>
            </a:r>
            <a:r>
              <a:rPr lang="en-US" sz="2100" dirty="0"/>
              <a:t> </a:t>
            </a:r>
            <a:r>
              <a:rPr lang="sl-SI" sz="2100" dirty="0"/>
              <a:t>lokacij,…</a:t>
            </a:r>
          </a:p>
          <a:p>
            <a:pPr lvl="1"/>
            <a:r>
              <a:rPr lang="sl-SI" sz="2400" dirty="0"/>
              <a:t>Ta naloga lahko vzame precej časa</a:t>
            </a:r>
          </a:p>
          <a:p>
            <a:r>
              <a:rPr lang="sl-SI" sz="2800" dirty="0"/>
              <a:t>Individualno prilagojene možnosti, migracija podatkov</a:t>
            </a:r>
          </a:p>
          <a:p>
            <a:r>
              <a:rPr lang="sl-SI" sz="2800" dirty="0"/>
              <a:t>Vpeljava uporabnikov, dovoljenj, e-podpisov, delovnih procesov, omejitev, izračunov, integracij, itd.</a:t>
            </a:r>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Konfiguracija</a:t>
            </a:r>
            <a:endParaRPr lang="en-SI" dirty="0"/>
          </a:p>
        </p:txBody>
      </p:sp>
      <p:sp>
        <p:nvSpPr>
          <p:cNvPr id="10" name="Rectangle 9">
            <a:extLst>
              <a:ext uri="{FF2B5EF4-FFF2-40B4-BE49-F238E27FC236}">
                <a16:creationId xmlns:a16="http://schemas.microsoft.com/office/drawing/2014/main" id="{B89BC91E-5EC5-290F-55C1-4159DA714906}"/>
              </a:ext>
            </a:extLst>
          </p:cNvPr>
          <p:cNvSpPr/>
          <p:nvPr/>
        </p:nvSpPr>
        <p:spPr>
          <a:xfrm>
            <a:off x="633912" y="225870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Opredelitev obsega</a:t>
            </a:r>
          </a:p>
        </p:txBody>
      </p:sp>
      <p:sp>
        <p:nvSpPr>
          <p:cNvPr id="11" name="Rectangle 10">
            <a:extLst>
              <a:ext uri="{FF2B5EF4-FFF2-40B4-BE49-F238E27FC236}">
                <a16:creationId xmlns:a16="http://schemas.microsoft.com/office/drawing/2014/main" id="{004F13C9-E486-43CD-CAF2-322EE5755BD6}"/>
              </a:ext>
            </a:extLst>
          </p:cNvPr>
          <p:cNvSpPr/>
          <p:nvPr/>
        </p:nvSpPr>
        <p:spPr>
          <a:xfrm>
            <a:off x="633912" y="2914751"/>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Specifikacije</a:t>
            </a:r>
          </a:p>
        </p:txBody>
      </p:sp>
      <p:sp>
        <p:nvSpPr>
          <p:cNvPr id="12" name="Rectangle 11">
            <a:extLst>
              <a:ext uri="{FF2B5EF4-FFF2-40B4-BE49-F238E27FC236}">
                <a16:creationId xmlns:a16="http://schemas.microsoft.com/office/drawing/2014/main" id="{204D8544-BB1D-6306-65C4-B9D856581939}"/>
              </a:ext>
            </a:extLst>
          </p:cNvPr>
          <p:cNvSpPr/>
          <p:nvPr/>
        </p:nvSpPr>
        <p:spPr>
          <a:xfrm>
            <a:off x="934358" y="3570795"/>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solidFill>
              </a:rPr>
              <a:t>Konfiguracija</a:t>
            </a:r>
          </a:p>
        </p:txBody>
      </p:sp>
      <p:sp>
        <p:nvSpPr>
          <p:cNvPr id="13" name="Rectangle 12">
            <a:extLst>
              <a:ext uri="{FF2B5EF4-FFF2-40B4-BE49-F238E27FC236}">
                <a16:creationId xmlns:a16="http://schemas.microsoft.com/office/drawing/2014/main" id="{2886E41F-9F8B-D339-4B92-9F8C919A6AB9}"/>
              </a:ext>
            </a:extLst>
          </p:cNvPr>
          <p:cNvSpPr/>
          <p:nvPr/>
        </p:nvSpPr>
        <p:spPr>
          <a:xfrm>
            <a:off x="633912" y="4226839"/>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Implementacija</a:t>
            </a:r>
          </a:p>
        </p:txBody>
      </p:sp>
      <p:sp>
        <p:nvSpPr>
          <p:cNvPr id="14" name="Rectangle 13">
            <a:extLst>
              <a:ext uri="{FF2B5EF4-FFF2-40B4-BE49-F238E27FC236}">
                <a16:creationId xmlns:a16="http://schemas.microsoft.com/office/drawing/2014/main" id="{C87269FD-8F48-62B3-CC15-2E2E56CEE0F9}"/>
              </a:ext>
            </a:extLst>
          </p:cNvPr>
          <p:cNvSpPr/>
          <p:nvPr/>
        </p:nvSpPr>
        <p:spPr>
          <a:xfrm>
            <a:off x="633912" y="4882883"/>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600" b="1" dirty="0">
                <a:solidFill>
                  <a:schemeClr val="bg1">
                    <a:lumMod val="50000"/>
                  </a:schemeClr>
                </a:solidFill>
              </a:rPr>
              <a:t>Namestitev rešitve</a:t>
            </a:r>
          </a:p>
        </p:txBody>
      </p:sp>
      <p:pic>
        <p:nvPicPr>
          <p:cNvPr id="3" name="Google Shape;375;p38">
            <a:extLst>
              <a:ext uri="{FF2B5EF4-FFF2-40B4-BE49-F238E27FC236}">
                <a16:creationId xmlns:a16="http://schemas.microsoft.com/office/drawing/2014/main" id="{36C56DDA-B407-676D-0C9B-9E388F838F41}"/>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14937816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5"/>
            <a:ext cx="8172994" cy="4129395"/>
          </a:xfrm>
          <a:prstGeom prst="rect">
            <a:avLst/>
          </a:prstGeom>
        </p:spPr>
        <p:txBody>
          <a:bodyPr vert="horz" lIns="121920" tIns="60960" rIns="121920" bIns="60960" rtlCol="0">
            <a:normAutofit fontScale="92500"/>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l-SI" sz="2800" dirty="0"/>
              <a:t>Implementacija = vpeljava programske opreme</a:t>
            </a:r>
          </a:p>
          <a:p>
            <a:r>
              <a:rPr lang="sl-SI" sz="2800" dirty="0"/>
              <a:t>ko je programska oprema konfigurirana in instalirana</a:t>
            </a:r>
          </a:p>
          <a:p>
            <a:r>
              <a:rPr lang="sl-SI" sz="2800" dirty="0"/>
              <a:t>Programska oprema mora biti testirana (</a:t>
            </a:r>
            <a:r>
              <a:rPr lang="sl-SI" sz="2800" dirty="0" err="1"/>
              <a:t>validirana</a:t>
            </a:r>
            <a:r>
              <a:rPr lang="sl-SI" sz="2800" dirty="0"/>
              <a:t>)</a:t>
            </a:r>
          </a:p>
          <a:p>
            <a:pPr lvl="1"/>
            <a:r>
              <a:rPr lang="sl-SI" sz="2400" dirty="0"/>
              <a:t>Kvalifikacija namestitve (ang. </a:t>
            </a:r>
            <a:r>
              <a:rPr lang="sl-SI" sz="2400" dirty="0" err="1"/>
              <a:t>installation</a:t>
            </a:r>
            <a:r>
              <a:rPr lang="sl-SI" sz="2400" dirty="0"/>
              <a:t> </a:t>
            </a:r>
            <a:r>
              <a:rPr lang="sl-SI" sz="2400" dirty="0" err="1"/>
              <a:t>qualification</a:t>
            </a:r>
            <a:r>
              <a:rPr lang="sl-SI" sz="2400" dirty="0"/>
              <a:t>) – (IQ)</a:t>
            </a:r>
          </a:p>
          <a:p>
            <a:pPr lvl="1"/>
            <a:r>
              <a:rPr lang="sl-SI" sz="2400" dirty="0"/>
              <a:t>Kvalifikacija obratovanja (ang. </a:t>
            </a:r>
            <a:r>
              <a:rPr lang="sl-SI" sz="2400" dirty="0" err="1"/>
              <a:t>operation</a:t>
            </a:r>
            <a:r>
              <a:rPr lang="sl-SI" sz="2400" dirty="0"/>
              <a:t> </a:t>
            </a:r>
            <a:r>
              <a:rPr lang="sl-SI" sz="2400" dirty="0" err="1"/>
              <a:t>qualification</a:t>
            </a:r>
            <a:r>
              <a:rPr lang="sl-SI" sz="2400" dirty="0"/>
              <a:t>) – (OQ)</a:t>
            </a:r>
          </a:p>
          <a:p>
            <a:pPr lvl="1"/>
            <a:r>
              <a:rPr lang="sl-SI" sz="2400" dirty="0"/>
              <a:t>Kvalifikacija delovanja (ang. </a:t>
            </a:r>
            <a:r>
              <a:rPr lang="sl-SI" sz="2400" dirty="0" err="1"/>
              <a:t>performance</a:t>
            </a:r>
            <a:r>
              <a:rPr lang="sl-SI" sz="2400" dirty="0"/>
              <a:t> </a:t>
            </a:r>
            <a:r>
              <a:rPr lang="sl-SI" sz="2400" dirty="0" err="1"/>
              <a:t>qualification</a:t>
            </a:r>
            <a:r>
              <a:rPr lang="sl-SI" sz="2400" dirty="0"/>
              <a:t>) – (PQ) </a:t>
            </a:r>
          </a:p>
          <a:p>
            <a:r>
              <a:rPr lang="sl-SI" sz="2800" dirty="0"/>
              <a:t>Ponudnik zagotavlja usposabljanje in uvajanje uporabnikov</a:t>
            </a:r>
          </a:p>
          <a:p>
            <a:pPr lvl="1"/>
            <a:r>
              <a:rPr lang="sl-SI" sz="2400" dirty="0"/>
              <a:t>Običajno pristop z usposabljanjem “trenerjev”</a:t>
            </a:r>
          </a:p>
          <a:p>
            <a:endParaRPr lang="en-US" sz="2000" dirty="0"/>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Implementacija</a:t>
            </a:r>
            <a:endParaRPr lang="en-SI" dirty="0"/>
          </a:p>
        </p:txBody>
      </p:sp>
      <p:sp>
        <p:nvSpPr>
          <p:cNvPr id="10" name="Rectangle 9">
            <a:extLst>
              <a:ext uri="{FF2B5EF4-FFF2-40B4-BE49-F238E27FC236}">
                <a16:creationId xmlns:a16="http://schemas.microsoft.com/office/drawing/2014/main" id="{B89BC91E-5EC5-290F-55C1-4159DA714906}"/>
              </a:ext>
            </a:extLst>
          </p:cNvPr>
          <p:cNvSpPr/>
          <p:nvPr/>
        </p:nvSpPr>
        <p:spPr>
          <a:xfrm>
            <a:off x="633910" y="2253726"/>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Opredelitev</a:t>
            </a:r>
            <a:r>
              <a:rPr lang="en-US" sz="1600" b="1" dirty="0">
                <a:solidFill>
                  <a:schemeClr val="bg1">
                    <a:lumMod val="50000"/>
                  </a:schemeClr>
                </a:solidFill>
              </a:rPr>
              <a:t> </a:t>
            </a:r>
            <a:r>
              <a:rPr lang="en-US" sz="1600" b="1" dirty="0" err="1">
                <a:solidFill>
                  <a:schemeClr val="bg1">
                    <a:lumMod val="50000"/>
                  </a:schemeClr>
                </a:solidFill>
              </a:rPr>
              <a:t>obsega</a:t>
            </a:r>
            <a:endParaRPr lang="en-SI" sz="1600" b="1" dirty="0">
              <a:solidFill>
                <a:schemeClr val="bg1">
                  <a:lumMod val="50000"/>
                </a:schemeClr>
              </a:solidFill>
            </a:endParaRPr>
          </a:p>
        </p:txBody>
      </p:sp>
      <p:sp>
        <p:nvSpPr>
          <p:cNvPr id="11" name="Rectangle 10">
            <a:extLst>
              <a:ext uri="{FF2B5EF4-FFF2-40B4-BE49-F238E27FC236}">
                <a16:creationId xmlns:a16="http://schemas.microsoft.com/office/drawing/2014/main" id="{004F13C9-E486-43CD-CAF2-322EE5755BD6}"/>
              </a:ext>
            </a:extLst>
          </p:cNvPr>
          <p:cNvSpPr/>
          <p:nvPr/>
        </p:nvSpPr>
        <p:spPr>
          <a:xfrm>
            <a:off x="633912" y="2914751"/>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Specifikacije</a:t>
            </a:r>
            <a:endParaRPr lang="en-SI" sz="1600" b="1" dirty="0">
              <a:solidFill>
                <a:schemeClr val="bg1">
                  <a:lumMod val="50000"/>
                </a:schemeClr>
              </a:solidFill>
            </a:endParaRPr>
          </a:p>
        </p:txBody>
      </p:sp>
      <p:sp>
        <p:nvSpPr>
          <p:cNvPr id="12" name="Rectangle 11">
            <a:extLst>
              <a:ext uri="{FF2B5EF4-FFF2-40B4-BE49-F238E27FC236}">
                <a16:creationId xmlns:a16="http://schemas.microsoft.com/office/drawing/2014/main" id="{204D8544-BB1D-6306-65C4-B9D856581939}"/>
              </a:ext>
            </a:extLst>
          </p:cNvPr>
          <p:cNvSpPr/>
          <p:nvPr/>
        </p:nvSpPr>
        <p:spPr>
          <a:xfrm>
            <a:off x="633912" y="3570795"/>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Konfiguracija</a:t>
            </a:r>
            <a:endParaRPr lang="en-SI" sz="1600" b="1" dirty="0">
              <a:solidFill>
                <a:schemeClr val="bg1">
                  <a:lumMod val="50000"/>
                </a:schemeClr>
              </a:solidFill>
            </a:endParaRPr>
          </a:p>
        </p:txBody>
      </p:sp>
      <p:sp>
        <p:nvSpPr>
          <p:cNvPr id="13" name="Rectangle 12">
            <a:extLst>
              <a:ext uri="{FF2B5EF4-FFF2-40B4-BE49-F238E27FC236}">
                <a16:creationId xmlns:a16="http://schemas.microsoft.com/office/drawing/2014/main" id="{2886E41F-9F8B-D339-4B92-9F8C919A6AB9}"/>
              </a:ext>
            </a:extLst>
          </p:cNvPr>
          <p:cNvSpPr/>
          <p:nvPr/>
        </p:nvSpPr>
        <p:spPr>
          <a:xfrm>
            <a:off x="934357" y="4231821"/>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Implementacija</a:t>
            </a:r>
            <a:endParaRPr lang="en-SI" sz="1600" b="1" dirty="0">
              <a:solidFill>
                <a:schemeClr val="bg1"/>
              </a:solidFill>
            </a:endParaRPr>
          </a:p>
        </p:txBody>
      </p:sp>
      <p:sp>
        <p:nvSpPr>
          <p:cNvPr id="14" name="Rectangle 13">
            <a:extLst>
              <a:ext uri="{FF2B5EF4-FFF2-40B4-BE49-F238E27FC236}">
                <a16:creationId xmlns:a16="http://schemas.microsoft.com/office/drawing/2014/main" id="{C87269FD-8F48-62B3-CC15-2E2E56CEE0F9}"/>
              </a:ext>
            </a:extLst>
          </p:cNvPr>
          <p:cNvSpPr/>
          <p:nvPr/>
        </p:nvSpPr>
        <p:spPr>
          <a:xfrm>
            <a:off x="633912" y="4882883"/>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Namestitev</a:t>
            </a:r>
            <a:r>
              <a:rPr lang="en-US" sz="1600" b="1" dirty="0">
                <a:solidFill>
                  <a:schemeClr val="bg1">
                    <a:lumMod val="50000"/>
                  </a:schemeClr>
                </a:solidFill>
              </a:rPr>
              <a:t> </a:t>
            </a:r>
            <a:r>
              <a:rPr lang="en-US" sz="1600" b="1" dirty="0" err="1">
                <a:solidFill>
                  <a:schemeClr val="bg1">
                    <a:lumMod val="50000"/>
                  </a:schemeClr>
                </a:solidFill>
              </a:rPr>
              <a:t>rešitve</a:t>
            </a:r>
            <a:endParaRPr lang="en-US" sz="1600" b="1" dirty="0">
              <a:solidFill>
                <a:schemeClr val="bg1">
                  <a:lumMod val="50000"/>
                </a:schemeClr>
              </a:solidFill>
            </a:endParaRPr>
          </a:p>
        </p:txBody>
      </p:sp>
      <p:pic>
        <p:nvPicPr>
          <p:cNvPr id="3" name="Google Shape;375;p38">
            <a:extLst>
              <a:ext uri="{FF2B5EF4-FFF2-40B4-BE49-F238E27FC236}">
                <a16:creationId xmlns:a16="http://schemas.microsoft.com/office/drawing/2014/main" id="{73B0F483-A9F1-74B3-0C6F-B34DBF9849AB}"/>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395542542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75060A9C-8CAC-4E55-6E6D-452241CFB84A}"/>
              </a:ext>
            </a:extLst>
          </p:cNvPr>
          <p:cNvSpPr txBox="1">
            <a:spLocks/>
          </p:cNvSpPr>
          <p:nvPr/>
        </p:nvSpPr>
        <p:spPr>
          <a:xfrm>
            <a:off x="3385094" y="1941205"/>
            <a:ext cx="7661365" cy="4129395"/>
          </a:xfrm>
          <a:prstGeom prst="rect">
            <a:avLst/>
          </a:prstGeom>
        </p:spPr>
        <p:txBody>
          <a:bodyPr vert="horz" lIns="121920" tIns="60960" rIns="121920" bIns="60960" rtlCol="0">
            <a:normAutofit/>
          </a:bodyPr>
          <a:lstStyle>
            <a:lvl1pPr marL="216000" indent="-171450" algn="l" defTabSz="685800" rtl="0" eaLnBrk="1" latinLnBrk="0" hangingPunct="1">
              <a:lnSpc>
                <a:spcPct val="100000"/>
              </a:lnSpc>
              <a:spcBef>
                <a:spcPts val="750"/>
              </a:spcBef>
              <a:buSzPct val="80000"/>
              <a:buFontTx/>
              <a:buBlip>
                <a:blip r:embed="rId3"/>
              </a:buBlip>
              <a:defRPr sz="2100" kern="1200">
                <a:solidFill>
                  <a:srgbClr val="282D43"/>
                </a:solidFill>
                <a:latin typeface="+mn-lt"/>
                <a:ea typeface="+mn-ea"/>
                <a:cs typeface="+mn-cs"/>
              </a:defRPr>
            </a:lvl1pPr>
            <a:lvl2pPr marL="540000" indent="-171450" algn="l" defTabSz="685800" rtl="0" eaLnBrk="1" latinLnBrk="0" hangingPunct="1">
              <a:lnSpc>
                <a:spcPct val="100000"/>
              </a:lnSpc>
              <a:spcBef>
                <a:spcPts val="375"/>
              </a:spcBef>
              <a:buSzPct val="80000"/>
              <a:buFontTx/>
              <a:buBlip>
                <a:blip r:embed="rId3"/>
              </a:buBlip>
              <a:defRPr sz="1800" kern="1200">
                <a:solidFill>
                  <a:srgbClr val="282D43"/>
                </a:solidFill>
                <a:latin typeface="+mn-lt"/>
                <a:ea typeface="+mn-ea"/>
                <a:cs typeface="+mn-cs"/>
              </a:defRPr>
            </a:lvl2pPr>
            <a:lvl3pPr marL="857250" indent="-171450" algn="l" defTabSz="685800" rtl="0" eaLnBrk="1" latinLnBrk="0" hangingPunct="1">
              <a:lnSpc>
                <a:spcPct val="100000"/>
              </a:lnSpc>
              <a:spcBef>
                <a:spcPts val="375"/>
              </a:spcBef>
              <a:buSzPct val="80000"/>
              <a:buFontTx/>
              <a:buBlip>
                <a:blip r:embed="rId3"/>
              </a:buBlip>
              <a:defRPr sz="1500" kern="1200">
                <a:solidFill>
                  <a:srgbClr val="282D43"/>
                </a:solidFill>
                <a:latin typeface="+mn-lt"/>
                <a:ea typeface="+mn-ea"/>
                <a:cs typeface="+mn-cs"/>
              </a:defRPr>
            </a:lvl3pPr>
            <a:lvl4pPr marL="12001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4pPr>
            <a:lvl5pPr marL="1543050" indent="-171450" algn="l" defTabSz="685800" rtl="0" eaLnBrk="1" latinLnBrk="0" hangingPunct="1">
              <a:lnSpc>
                <a:spcPct val="90000"/>
              </a:lnSpc>
              <a:spcBef>
                <a:spcPts val="375"/>
              </a:spcBef>
              <a:buSzPct val="80000"/>
              <a:buFontTx/>
              <a:buBlip>
                <a:blip r:embed="rId3"/>
              </a:buBlip>
              <a:defRPr sz="1400" kern="1200">
                <a:solidFill>
                  <a:srgbClr val="282D43"/>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err="1"/>
              <a:t>Namestitev</a:t>
            </a:r>
            <a:r>
              <a:rPr lang="en-US" sz="2800" dirty="0"/>
              <a:t> </a:t>
            </a:r>
            <a:r>
              <a:rPr lang="en-US" sz="2800" dirty="0" err="1"/>
              <a:t>rešitve</a:t>
            </a:r>
            <a:r>
              <a:rPr lang="en-US" sz="2800" dirty="0"/>
              <a:t> = </a:t>
            </a:r>
            <a:r>
              <a:rPr lang="en-US" sz="2800" dirty="0" err="1"/>
              <a:t>zagon</a:t>
            </a:r>
            <a:r>
              <a:rPr lang="en-US" sz="2800" dirty="0"/>
              <a:t> </a:t>
            </a:r>
            <a:r>
              <a:rPr lang="en-US" sz="2800" dirty="0" err="1"/>
              <a:t>sistema</a:t>
            </a:r>
            <a:endParaRPr lang="en-US" sz="2800" dirty="0"/>
          </a:p>
          <a:p>
            <a:r>
              <a:rPr lang="en-US" sz="2800" dirty="0"/>
              <a:t>Ko je </a:t>
            </a:r>
            <a:r>
              <a:rPr lang="en-US" sz="2800" dirty="0" err="1"/>
              <a:t>sistem</a:t>
            </a:r>
            <a:r>
              <a:rPr lang="en-US" sz="2800" dirty="0"/>
              <a:t> </a:t>
            </a:r>
            <a:r>
              <a:rPr lang="en-US" sz="2800" dirty="0" err="1"/>
              <a:t>validiran</a:t>
            </a:r>
            <a:r>
              <a:rPr lang="en-US" sz="2800" dirty="0"/>
              <a:t> in </a:t>
            </a:r>
            <a:r>
              <a:rPr lang="en-US" sz="2800" dirty="0" err="1"/>
              <a:t>ekipa</a:t>
            </a:r>
            <a:r>
              <a:rPr lang="en-US" sz="2800" dirty="0"/>
              <a:t> </a:t>
            </a:r>
            <a:r>
              <a:rPr lang="en-US" sz="2800" dirty="0" err="1"/>
              <a:t>usposobljena</a:t>
            </a:r>
            <a:r>
              <a:rPr lang="en-US" sz="2800" dirty="0"/>
              <a:t> za </a:t>
            </a:r>
            <a:r>
              <a:rPr lang="en-US" sz="2800" dirty="0" err="1"/>
              <a:t>uporabo</a:t>
            </a:r>
            <a:endParaRPr lang="en-US" sz="2800" dirty="0"/>
          </a:p>
          <a:p>
            <a:r>
              <a:rPr lang="en-US" sz="2800" dirty="0" err="1"/>
              <a:t>Podpora</a:t>
            </a:r>
            <a:r>
              <a:rPr lang="en-US" sz="2800" dirty="0"/>
              <a:t> in </a:t>
            </a:r>
            <a:r>
              <a:rPr lang="en-US" sz="2800" dirty="0" err="1"/>
              <a:t>vzdrževanje</a:t>
            </a:r>
            <a:endParaRPr lang="en-US" sz="2800" dirty="0"/>
          </a:p>
          <a:p>
            <a:pPr lvl="1"/>
            <a:r>
              <a:rPr lang="en-US" sz="2400" dirty="0" err="1"/>
              <a:t>Različni</a:t>
            </a:r>
            <a:r>
              <a:rPr lang="en-US" sz="2400" dirty="0"/>
              <a:t> </a:t>
            </a:r>
            <a:r>
              <a:rPr lang="en-US" sz="2400" dirty="0" err="1"/>
              <a:t>načrti</a:t>
            </a:r>
            <a:r>
              <a:rPr lang="en-US" sz="2400" dirty="0"/>
              <a:t> in </a:t>
            </a:r>
            <a:r>
              <a:rPr lang="en-US" sz="2400" dirty="0" err="1"/>
              <a:t>možnosti</a:t>
            </a:r>
            <a:r>
              <a:rPr lang="en-US" sz="2400" dirty="0"/>
              <a:t> za </a:t>
            </a:r>
            <a:r>
              <a:rPr lang="en-US" sz="2400" dirty="0" err="1"/>
              <a:t>podporo</a:t>
            </a:r>
            <a:endParaRPr lang="en-US" sz="2400" dirty="0"/>
          </a:p>
          <a:p>
            <a:pPr lvl="1"/>
            <a:r>
              <a:rPr lang="en-US" sz="2400" dirty="0" err="1"/>
              <a:t>Posodobitve</a:t>
            </a:r>
            <a:r>
              <a:rPr lang="en-US" sz="2400" dirty="0"/>
              <a:t> in </a:t>
            </a:r>
            <a:r>
              <a:rPr lang="en-US" sz="2400" dirty="0" err="1"/>
              <a:t>nadgradnje</a:t>
            </a:r>
            <a:endParaRPr lang="en-US" sz="2400" dirty="0"/>
          </a:p>
          <a:p>
            <a:endParaRPr lang="en-US" sz="2000" dirty="0"/>
          </a:p>
        </p:txBody>
      </p:sp>
      <p:sp>
        <p:nvSpPr>
          <p:cNvPr id="2" name="Title 1">
            <a:extLst>
              <a:ext uri="{FF2B5EF4-FFF2-40B4-BE49-F238E27FC236}">
                <a16:creationId xmlns:a16="http://schemas.microsoft.com/office/drawing/2014/main" id="{3A2527AD-5F51-C77D-E25E-0E06516D618F}"/>
              </a:ext>
            </a:extLst>
          </p:cNvPr>
          <p:cNvSpPr>
            <a:spLocks noGrp="1"/>
          </p:cNvSpPr>
          <p:nvPr>
            <p:ph type="title"/>
          </p:nvPr>
        </p:nvSpPr>
        <p:spPr/>
        <p:txBody>
          <a:bodyPr>
            <a:normAutofit fontScale="90000"/>
          </a:bodyPr>
          <a:lstStyle/>
          <a:p>
            <a:r>
              <a:rPr lang="en-US" dirty="0" err="1"/>
              <a:t>Namestitev</a:t>
            </a:r>
            <a:r>
              <a:rPr lang="en-US" dirty="0"/>
              <a:t> </a:t>
            </a:r>
            <a:r>
              <a:rPr lang="en-US" dirty="0" err="1"/>
              <a:t>rešitve</a:t>
            </a:r>
            <a:endParaRPr lang="en-SI" dirty="0"/>
          </a:p>
        </p:txBody>
      </p:sp>
      <p:sp>
        <p:nvSpPr>
          <p:cNvPr id="10" name="Rectangle 9">
            <a:extLst>
              <a:ext uri="{FF2B5EF4-FFF2-40B4-BE49-F238E27FC236}">
                <a16:creationId xmlns:a16="http://schemas.microsoft.com/office/drawing/2014/main" id="{B89BC91E-5EC5-290F-55C1-4159DA714906}"/>
              </a:ext>
            </a:extLst>
          </p:cNvPr>
          <p:cNvSpPr/>
          <p:nvPr/>
        </p:nvSpPr>
        <p:spPr>
          <a:xfrm>
            <a:off x="633912" y="2258707"/>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Opredelitev</a:t>
            </a:r>
            <a:r>
              <a:rPr lang="en-US" sz="1600" b="1" dirty="0">
                <a:solidFill>
                  <a:schemeClr val="bg1">
                    <a:lumMod val="50000"/>
                  </a:schemeClr>
                </a:solidFill>
              </a:rPr>
              <a:t> </a:t>
            </a:r>
            <a:r>
              <a:rPr lang="en-US" sz="1600" b="1" dirty="0" err="1">
                <a:solidFill>
                  <a:schemeClr val="bg1">
                    <a:lumMod val="50000"/>
                  </a:schemeClr>
                </a:solidFill>
              </a:rPr>
              <a:t>obsega</a:t>
            </a:r>
            <a:endParaRPr lang="en-SI" sz="1600" b="1" dirty="0">
              <a:solidFill>
                <a:schemeClr val="bg1">
                  <a:lumMod val="50000"/>
                </a:schemeClr>
              </a:solidFill>
            </a:endParaRPr>
          </a:p>
        </p:txBody>
      </p:sp>
      <p:sp>
        <p:nvSpPr>
          <p:cNvPr id="11" name="Rectangle 10">
            <a:extLst>
              <a:ext uri="{FF2B5EF4-FFF2-40B4-BE49-F238E27FC236}">
                <a16:creationId xmlns:a16="http://schemas.microsoft.com/office/drawing/2014/main" id="{004F13C9-E486-43CD-CAF2-322EE5755BD6}"/>
              </a:ext>
            </a:extLst>
          </p:cNvPr>
          <p:cNvSpPr/>
          <p:nvPr/>
        </p:nvSpPr>
        <p:spPr>
          <a:xfrm>
            <a:off x="633912" y="2914751"/>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Specifikacije</a:t>
            </a:r>
            <a:endParaRPr lang="en-SI" sz="1600" b="1" dirty="0">
              <a:solidFill>
                <a:schemeClr val="bg1">
                  <a:lumMod val="50000"/>
                </a:schemeClr>
              </a:solidFill>
            </a:endParaRPr>
          </a:p>
        </p:txBody>
      </p:sp>
      <p:sp>
        <p:nvSpPr>
          <p:cNvPr id="12" name="Rectangle 11">
            <a:extLst>
              <a:ext uri="{FF2B5EF4-FFF2-40B4-BE49-F238E27FC236}">
                <a16:creationId xmlns:a16="http://schemas.microsoft.com/office/drawing/2014/main" id="{204D8544-BB1D-6306-65C4-B9D856581939}"/>
              </a:ext>
            </a:extLst>
          </p:cNvPr>
          <p:cNvSpPr/>
          <p:nvPr/>
        </p:nvSpPr>
        <p:spPr>
          <a:xfrm>
            <a:off x="633912" y="3570795"/>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Konfiguracija</a:t>
            </a:r>
            <a:endParaRPr lang="en-SI" sz="1600" b="1" dirty="0">
              <a:solidFill>
                <a:schemeClr val="bg1">
                  <a:lumMod val="50000"/>
                </a:schemeClr>
              </a:solidFill>
            </a:endParaRPr>
          </a:p>
        </p:txBody>
      </p:sp>
      <p:sp>
        <p:nvSpPr>
          <p:cNvPr id="13" name="Rectangle 12">
            <a:extLst>
              <a:ext uri="{FF2B5EF4-FFF2-40B4-BE49-F238E27FC236}">
                <a16:creationId xmlns:a16="http://schemas.microsoft.com/office/drawing/2014/main" id="{2886E41F-9F8B-D339-4B92-9F8C919A6AB9}"/>
              </a:ext>
            </a:extLst>
          </p:cNvPr>
          <p:cNvSpPr/>
          <p:nvPr/>
        </p:nvSpPr>
        <p:spPr>
          <a:xfrm>
            <a:off x="633912" y="4226839"/>
            <a:ext cx="1764937" cy="61540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lumMod val="50000"/>
                  </a:schemeClr>
                </a:solidFill>
              </a:rPr>
              <a:t>Implementacija</a:t>
            </a:r>
            <a:endParaRPr lang="en-SI" sz="1600" b="1" dirty="0">
              <a:solidFill>
                <a:schemeClr val="bg1">
                  <a:lumMod val="50000"/>
                </a:schemeClr>
              </a:solidFill>
            </a:endParaRPr>
          </a:p>
        </p:txBody>
      </p:sp>
      <p:sp>
        <p:nvSpPr>
          <p:cNvPr id="14" name="Rectangle 13">
            <a:extLst>
              <a:ext uri="{FF2B5EF4-FFF2-40B4-BE49-F238E27FC236}">
                <a16:creationId xmlns:a16="http://schemas.microsoft.com/office/drawing/2014/main" id="{C87269FD-8F48-62B3-CC15-2E2E56CEE0F9}"/>
              </a:ext>
            </a:extLst>
          </p:cNvPr>
          <p:cNvSpPr/>
          <p:nvPr/>
        </p:nvSpPr>
        <p:spPr>
          <a:xfrm>
            <a:off x="934358" y="4882883"/>
            <a:ext cx="1764937" cy="615404"/>
          </a:xfrm>
          <a:prstGeom prst="rect">
            <a:avLst/>
          </a:prstGeom>
          <a:solidFill>
            <a:srgbClr val="00A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bg1"/>
                </a:solidFill>
              </a:rPr>
              <a:t>Namestitev</a:t>
            </a:r>
            <a:r>
              <a:rPr lang="en-US" sz="1600" b="1" dirty="0">
                <a:solidFill>
                  <a:schemeClr val="bg1"/>
                </a:solidFill>
              </a:rPr>
              <a:t> </a:t>
            </a:r>
            <a:r>
              <a:rPr lang="en-US" sz="1600" b="1" dirty="0" err="1">
                <a:solidFill>
                  <a:schemeClr val="bg1"/>
                </a:solidFill>
              </a:rPr>
              <a:t>rešitve</a:t>
            </a:r>
            <a:endParaRPr lang="en-US" sz="1600" b="1" dirty="0">
              <a:solidFill>
                <a:schemeClr val="bg1"/>
              </a:solidFill>
            </a:endParaRPr>
          </a:p>
        </p:txBody>
      </p:sp>
      <p:pic>
        <p:nvPicPr>
          <p:cNvPr id="3" name="Google Shape;375;p38">
            <a:extLst>
              <a:ext uri="{FF2B5EF4-FFF2-40B4-BE49-F238E27FC236}">
                <a16:creationId xmlns:a16="http://schemas.microsoft.com/office/drawing/2014/main" id="{F488ACDD-DAFE-5187-A801-D92E143585F6}"/>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395008413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AD4B26-89DC-476C-B70D-2AD242C2B299}"/>
              </a:ext>
            </a:extLst>
          </p:cNvPr>
          <p:cNvSpPr>
            <a:spLocks noGrp="1"/>
          </p:cNvSpPr>
          <p:nvPr>
            <p:ph type="ctrTitle"/>
          </p:nvPr>
        </p:nvSpPr>
        <p:spPr>
          <a:xfrm>
            <a:off x="768865" y="4012841"/>
            <a:ext cx="6152735" cy="1910400"/>
          </a:xfrm>
        </p:spPr>
        <p:txBody>
          <a:bodyPr/>
          <a:lstStyle/>
          <a:p>
            <a:r>
              <a:rPr lang="en-US"/>
              <a:t>Case study: Implementation process</a:t>
            </a:r>
          </a:p>
        </p:txBody>
      </p:sp>
    </p:spTree>
    <p:extLst>
      <p:ext uri="{BB962C8B-B14F-4D97-AF65-F5344CB8AC3E}">
        <p14:creationId xmlns:p14="http://schemas.microsoft.com/office/powerpoint/2010/main" val="2542015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BEFF62-59DE-4AA6-E0E7-9C8462DCC8F1}"/>
              </a:ext>
            </a:extLst>
          </p:cNvPr>
          <p:cNvSpPr>
            <a:spLocks noGrp="1"/>
          </p:cNvSpPr>
          <p:nvPr>
            <p:ph type="title"/>
          </p:nvPr>
        </p:nvSpPr>
        <p:spPr/>
        <p:txBody>
          <a:bodyPr>
            <a:normAutofit fontScale="90000"/>
          </a:bodyPr>
          <a:lstStyle/>
          <a:p>
            <a:r>
              <a:rPr lang="en-US"/>
              <a:t>Case study: </a:t>
            </a:r>
            <a:br>
              <a:rPr lang="en-US"/>
            </a:br>
            <a:r>
              <a:rPr lang="en-US"/>
              <a:t>LIMS selection and implementation</a:t>
            </a:r>
            <a:endParaRPr lang="en-SI"/>
          </a:p>
        </p:txBody>
      </p:sp>
      <p:sp>
        <p:nvSpPr>
          <p:cNvPr id="5" name="Content Placeholder 4">
            <a:extLst>
              <a:ext uri="{FF2B5EF4-FFF2-40B4-BE49-F238E27FC236}">
                <a16:creationId xmlns:a16="http://schemas.microsoft.com/office/drawing/2014/main" id="{C1C8F53D-2C54-1C98-3FC3-35B9EC5A2C4D}"/>
              </a:ext>
            </a:extLst>
          </p:cNvPr>
          <p:cNvSpPr>
            <a:spLocks noGrp="1"/>
          </p:cNvSpPr>
          <p:nvPr>
            <p:ph idx="1"/>
          </p:nvPr>
        </p:nvSpPr>
        <p:spPr>
          <a:xfrm>
            <a:off x="838200" y="2302722"/>
            <a:ext cx="10515600" cy="3874241"/>
          </a:xfrm>
        </p:spPr>
        <p:txBody>
          <a:bodyPr vert="horz" wrap="square" lIns="121920" tIns="60960" rIns="121920" bIns="60960" rtlCol="0" anchor="t" anchorCtr="0" compatLnSpc="1">
            <a:normAutofit/>
          </a:bodyPr>
          <a:lstStyle/>
          <a:p>
            <a:pPr marL="287859"/>
            <a:r>
              <a:rPr lang="en-US" b="1"/>
              <a:t>Client</a:t>
            </a:r>
            <a:r>
              <a:rPr lang="en-US"/>
              <a:t>: Undisclosed</a:t>
            </a:r>
            <a:endParaRPr lang="en-US">
              <a:ea typeface="Roboto"/>
              <a:cs typeface="Roboto"/>
            </a:endParaRPr>
          </a:p>
          <a:p>
            <a:pPr marL="287859"/>
            <a:r>
              <a:rPr lang="en-US" b="1"/>
              <a:t>Situation</a:t>
            </a:r>
            <a:r>
              <a:rPr lang="en-US"/>
              <a:t>: Fast growing CRO</a:t>
            </a:r>
            <a:endParaRPr lang="en-US">
              <a:ea typeface="Roboto"/>
              <a:cs typeface="Roboto"/>
            </a:endParaRPr>
          </a:p>
          <a:p>
            <a:pPr marL="287859"/>
            <a:r>
              <a:rPr lang="en-US" b="1"/>
              <a:t>Challenge</a:t>
            </a:r>
            <a:r>
              <a:rPr lang="en-US"/>
              <a:t>: Selection of a central laboratory management platform with many integrations </a:t>
            </a:r>
            <a:endParaRPr lang="en-US">
              <a:highlight>
                <a:srgbClr val="FFFF00"/>
              </a:highlight>
              <a:ea typeface="Roboto"/>
              <a:cs typeface="Roboto"/>
            </a:endParaRPr>
          </a:p>
        </p:txBody>
      </p:sp>
      <p:pic>
        <p:nvPicPr>
          <p:cNvPr id="2" name="Picture 1" descr="A blue and black folder with text&#10;&#10;Description automatically generated">
            <a:extLst>
              <a:ext uri="{FF2B5EF4-FFF2-40B4-BE49-F238E27FC236}">
                <a16:creationId xmlns:a16="http://schemas.microsoft.com/office/drawing/2014/main" id="{09933F20-476F-9C64-1C0E-3892447F7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5012" y="245051"/>
            <a:ext cx="782856" cy="782856"/>
          </a:xfrm>
          <a:prstGeom prst="rect">
            <a:avLst/>
          </a:prstGeom>
        </p:spPr>
      </p:pic>
    </p:spTree>
    <p:extLst>
      <p:ext uri="{BB962C8B-B14F-4D97-AF65-F5344CB8AC3E}">
        <p14:creationId xmlns:p14="http://schemas.microsoft.com/office/powerpoint/2010/main" val="46804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5CDA-1A77-3D28-5F6F-13C5F94F441B}"/>
              </a:ext>
            </a:extLst>
          </p:cNvPr>
          <p:cNvSpPr>
            <a:spLocks noGrp="1"/>
          </p:cNvSpPr>
          <p:nvPr>
            <p:ph type="title"/>
          </p:nvPr>
        </p:nvSpPr>
        <p:spPr/>
        <p:txBody>
          <a:bodyPr>
            <a:normAutofit fontScale="90000"/>
          </a:bodyPr>
          <a:lstStyle/>
          <a:p>
            <a:r>
              <a:rPr lang="en-US" dirty="0"/>
              <a:t>FAIR</a:t>
            </a:r>
            <a:endParaRPr lang="en-SI" dirty="0"/>
          </a:p>
        </p:txBody>
      </p:sp>
      <p:sp>
        <p:nvSpPr>
          <p:cNvPr id="3" name="Content Placeholder 2">
            <a:extLst>
              <a:ext uri="{FF2B5EF4-FFF2-40B4-BE49-F238E27FC236}">
                <a16:creationId xmlns:a16="http://schemas.microsoft.com/office/drawing/2014/main" id="{C0FECD37-6BDF-42D3-2BEB-26B37A6FFA26}"/>
              </a:ext>
            </a:extLst>
          </p:cNvPr>
          <p:cNvSpPr>
            <a:spLocks noGrp="1"/>
          </p:cNvSpPr>
          <p:nvPr>
            <p:ph idx="1"/>
          </p:nvPr>
        </p:nvSpPr>
        <p:spPr>
          <a:xfrm>
            <a:off x="838202" y="2224461"/>
            <a:ext cx="3470740" cy="2688008"/>
          </a:xfrm>
        </p:spPr>
        <p:txBody>
          <a:bodyPr>
            <a:normAutofit fontScale="92500"/>
          </a:bodyPr>
          <a:lstStyle/>
          <a:p>
            <a:r>
              <a:rPr lang="en-US" b="1" dirty="0"/>
              <a:t>F</a:t>
            </a:r>
            <a:r>
              <a:rPr lang="en-US" dirty="0"/>
              <a:t>indable = </a:t>
            </a:r>
            <a:r>
              <a:rPr lang="en-US" dirty="0" err="1"/>
              <a:t>najdljivo</a:t>
            </a:r>
            <a:endParaRPr lang="en-US" dirty="0"/>
          </a:p>
          <a:p>
            <a:r>
              <a:rPr lang="en-US" b="1" dirty="0"/>
              <a:t>A</a:t>
            </a:r>
            <a:r>
              <a:rPr lang="en-US" dirty="0"/>
              <a:t>ccessible = </a:t>
            </a:r>
            <a:r>
              <a:rPr lang="en-US" dirty="0" err="1"/>
              <a:t>dostopno</a:t>
            </a:r>
            <a:endParaRPr lang="en-US" dirty="0"/>
          </a:p>
          <a:p>
            <a:r>
              <a:rPr lang="en-US" b="1" dirty="0"/>
              <a:t>I</a:t>
            </a:r>
            <a:r>
              <a:rPr lang="en-US" dirty="0"/>
              <a:t>nteroperable = </a:t>
            </a:r>
            <a:r>
              <a:rPr lang="en-US" dirty="0" err="1"/>
              <a:t>interoperabilno</a:t>
            </a:r>
            <a:r>
              <a:rPr lang="en-US" dirty="0"/>
              <a:t> </a:t>
            </a:r>
          </a:p>
          <a:p>
            <a:r>
              <a:rPr lang="en-US" b="1" dirty="0"/>
              <a:t>R</a:t>
            </a:r>
            <a:r>
              <a:rPr lang="en-US" dirty="0"/>
              <a:t>eusable = </a:t>
            </a:r>
            <a:r>
              <a:rPr lang="en-US" dirty="0" err="1"/>
              <a:t>vnovična</a:t>
            </a:r>
            <a:r>
              <a:rPr lang="en-US" dirty="0"/>
              <a:t> </a:t>
            </a:r>
            <a:r>
              <a:rPr lang="en-US" dirty="0" err="1"/>
              <a:t>uporabno</a:t>
            </a:r>
            <a:endParaRPr lang="en-SI" dirty="0"/>
          </a:p>
        </p:txBody>
      </p:sp>
      <p:pic>
        <p:nvPicPr>
          <p:cNvPr id="7" name="Picture 6">
            <a:extLst>
              <a:ext uri="{FF2B5EF4-FFF2-40B4-BE49-F238E27FC236}">
                <a16:creationId xmlns:a16="http://schemas.microsoft.com/office/drawing/2014/main" id="{3B60EDC1-3236-B8FF-A05F-96FDCA43799F}"/>
              </a:ext>
            </a:extLst>
          </p:cNvPr>
          <p:cNvPicPr>
            <a:picLocks noChangeAspect="1"/>
          </p:cNvPicPr>
          <p:nvPr/>
        </p:nvPicPr>
        <p:blipFill>
          <a:blip r:embed="rId2"/>
          <a:srcRect r="29290"/>
          <a:stretch/>
        </p:blipFill>
        <p:spPr>
          <a:xfrm>
            <a:off x="4308942" y="1690688"/>
            <a:ext cx="6899741" cy="4088452"/>
          </a:xfrm>
          <a:prstGeom prst="rect">
            <a:avLst/>
          </a:prstGeom>
        </p:spPr>
      </p:pic>
      <p:pic>
        <p:nvPicPr>
          <p:cNvPr id="4" name="Google Shape;350;p36">
            <a:extLst>
              <a:ext uri="{FF2B5EF4-FFF2-40B4-BE49-F238E27FC236}">
                <a16:creationId xmlns:a16="http://schemas.microsoft.com/office/drawing/2014/main" id="{0E6393C3-D31E-D933-9A28-82B055278EA8}"/>
              </a:ext>
            </a:extLst>
          </p:cNvPr>
          <p:cNvPicPr preferRelativeResize="0"/>
          <p:nvPr/>
        </p:nvPicPr>
        <p:blipFill>
          <a:blip r:embed="rId3">
            <a:alphaModFix/>
          </a:blip>
          <a:stretch>
            <a:fillRect/>
          </a:stretch>
        </p:blipFill>
        <p:spPr>
          <a:xfrm>
            <a:off x="10153877" y="6366352"/>
            <a:ext cx="1844325" cy="317436"/>
          </a:xfrm>
          <a:prstGeom prst="rect">
            <a:avLst/>
          </a:prstGeom>
          <a:noFill/>
          <a:ln>
            <a:noFill/>
          </a:ln>
        </p:spPr>
      </p:pic>
    </p:spTree>
    <p:extLst>
      <p:ext uri="{BB962C8B-B14F-4D97-AF65-F5344CB8AC3E}">
        <p14:creationId xmlns:p14="http://schemas.microsoft.com/office/powerpoint/2010/main" val="3400744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58AC-4A59-FB08-1A81-5FE6028C1706}"/>
              </a:ext>
            </a:extLst>
          </p:cNvPr>
          <p:cNvSpPr>
            <a:spLocks noGrp="1"/>
          </p:cNvSpPr>
          <p:nvPr>
            <p:ph type="title"/>
          </p:nvPr>
        </p:nvSpPr>
        <p:spPr/>
        <p:txBody>
          <a:bodyPr>
            <a:normAutofit fontScale="90000"/>
          </a:bodyPr>
          <a:lstStyle/>
          <a:p>
            <a:r>
              <a:rPr lang="en-US"/>
              <a:t>How we approached the project?</a:t>
            </a:r>
            <a:endParaRPr lang="en-SI"/>
          </a:p>
        </p:txBody>
      </p:sp>
      <p:graphicFrame>
        <p:nvGraphicFramePr>
          <p:cNvPr id="6" name="Content Placeholder 5">
            <a:extLst>
              <a:ext uri="{FF2B5EF4-FFF2-40B4-BE49-F238E27FC236}">
                <a16:creationId xmlns:a16="http://schemas.microsoft.com/office/drawing/2014/main" id="{0E270489-9814-8E93-5B8C-5DD4B68FF663}"/>
              </a:ext>
            </a:extLst>
          </p:cNvPr>
          <p:cNvGraphicFramePr>
            <a:graphicFrameLocks noGrp="1"/>
          </p:cNvGraphicFramePr>
          <p:nvPr>
            <p:ph idx="1"/>
          </p:nvPr>
        </p:nvGraphicFramePr>
        <p:xfrm>
          <a:off x="344557" y="2040837"/>
          <a:ext cx="9094719" cy="2319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10EA3848-7F6B-5A09-DDA2-CC687172A515}"/>
              </a:ext>
            </a:extLst>
          </p:cNvPr>
          <p:cNvSpPr txBox="1"/>
          <p:nvPr/>
        </p:nvSpPr>
        <p:spPr>
          <a:xfrm>
            <a:off x="911293" y="4710113"/>
            <a:ext cx="7961244" cy="1559722"/>
          </a:xfrm>
          <a:prstGeom prst="rect">
            <a:avLst/>
          </a:prstGeom>
          <a:noFill/>
          <a:ln>
            <a:noFill/>
          </a:ln>
        </p:spPr>
        <p:txBody>
          <a:bodyPr wrap="square" lIns="121920" tIns="60960" rIns="121920" bIns="60960" anchor="t">
            <a:spAutoFit/>
          </a:bodyPr>
          <a:lstStyle/>
          <a:p>
            <a:r>
              <a:rPr lang="en-US" sz="1867" u="sng" err="1"/>
              <a:t>BioSistemika</a:t>
            </a:r>
            <a:r>
              <a:rPr lang="en-US" sz="1867" u="sng"/>
              <a:t> delivered:</a:t>
            </a:r>
            <a:r>
              <a:rPr lang="en-SI" sz="1867" b="1" u="sng">
                <a:solidFill>
                  <a:srgbClr val="FFFFFF"/>
                </a:solidFill>
                <a:latin typeface="Roboto"/>
                <a:ea typeface="Roboto"/>
                <a:cs typeface="Roboto"/>
              </a:rPr>
              <a:t> </a:t>
            </a:r>
            <a:endParaRPr lang="en-US" sz="1867" b="1" u="sng">
              <a:solidFill>
                <a:srgbClr val="FFFFFF"/>
              </a:solidFill>
              <a:latin typeface="Roboto"/>
              <a:ea typeface="Roboto"/>
              <a:cs typeface="Roboto"/>
            </a:endParaRPr>
          </a:p>
          <a:p>
            <a:r>
              <a:rPr lang="en-US" sz="1867" b="1">
                <a:solidFill>
                  <a:srgbClr val="00A0B0"/>
                </a:solidFill>
                <a:latin typeface="Roboto"/>
                <a:ea typeface="Roboto"/>
                <a:cs typeface="Roboto"/>
              </a:rPr>
              <a:t>   </a:t>
            </a:r>
            <a:r>
              <a:rPr lang="en-SI" sz="1867" b="1">
                <a:solidFill>
                  <a:srgbClr val="00A0B0"/>
                </a:solidFill>
                <a:latin typeface="Roboto"/>
                <a:ea typeface="Roboto"/>
                <a:cs typeface="Roboto"/>
              </a:rPr>
              <a:t>✔</a:t>
            </a:r>
            <a:r>
              <a:rPr lang="en-US" sz="1867" b="1">
                <a:solidFill>
                  <a:srgbClr val="00A0B0"/>
                </a:solidFill>
                <a:latin typeface="Roboto"/>
                <a:ea typeface="Roboto"/>
                <a:cs typeface="Roboto"/>
              </a:rPr>
              <a:t>  </a:t>
            </a:r>
            <a:r>
              <a:rPr lang="en-US" sz="1867"/>
              <a:t>RFI (request for information)</a:t>
            </a:r>
            <a:endParaRPr lang="en-US" sz="1867">
              <a:ea typeface="Roboto"/>
              <a:cs typeface="Roboto"/>
            </a:endParaRPr>
          </a:p>
          <a:p>
            <a:r>
              <a:rPr lang="en-SI" sz="1867" b="1">
                <a:solidFill>
                  <a:srgbClr val="FFFFFF"/>
                </a:solidFill>
                <a:latin typeface="Roboto"/>
                <a:ea typeface="Roboto"/>
                <a:cs typeface="Roboto"/>
              </a:rPr>
              <a:t> </a:t>
            </a:r>
            <a:r>
              <a:rPr lang="en-US" sz="1867" b="1">
                <a:solidFill>
                  <a:srgbClr val="FFFFFF"/>
                </a:solidFill>
                <a:latin typeface="Roboto"/>
                <a:ea typeface="Roboto"/>
                <a:cs typeface="Roboto"/>
              </a:rPr>
              <a:t>  </a:t>
            </a:r>
            <a:r>
              <a:rPr lang="en-SI" sz="1867" b="1">
                <a:solidFill>
                  <a:srgbClr val="00A0B0"/>
                </a:solidFill>
                <a:latin typeface="Roboto"/>
                <a:ea typeface="Roboto"/>
                <a:cs typeface="Roboto"/>
              </a:rPr>
              <a:t>✔</a:t>
            </a:r>
            <a:r>
              <a:rPr lang="en-US" sz="1867" b="1">
                <a:solidFill>
                  <a:srgbClr val="00A0B0"/>
                </a:solidFill>
                <a:latin typeface="Roboto"/>
                <a:ea typeface="Roboto"/>
                <a:cs typeface="Roboto"/>
              </a:rPr>
              <a:t>  </a:t>
            </a:r>
            <a:r>
              <a:rPr lang="en-US" sz="1867"/>
              <a:t>Final evaluation table</a:t>
            </a:r>
            <a:endParaRPr lang="en-US" sz="1867">
              <a:ea typeface="Roboto"/>
              <a:cs typeface="Roboto"/>
            </a:endParaRPr>
          </a:p>
          <a:p>
            <a:r>
              <a:rPr lang="en-US" sz="1867" b="1">
                <a:solidFill>
                  <a:srgbClr val="00A0B0"/>
                </a:solidFill>
                <a:latin typeface="Roboto"/>
                <a:ea typeface="Roboto"/>
                <a:cs typeface="Roboto"/>
              </a:rPr>
              <a:t>   </a:t>
            </a:r>
            <a:r>
              <a:rPr lang="en-SI" sz="1867" b="1">
                <a:solidFill>
                  <a:srgbClr val="00A0B0"/>
                </a:solidFill>
                <a:latin typeface="Roboto"/>
                <a:ea typeface="Roboto"/>
                <a:cs typeface="Roboto"/>
              </a:rPr>
              <a:t>✔ </a:t>
            </a:r>
            <a:r>
              <a:rPr lang="en-US" sz="1867" b="1">
                <a:solidFill>
                  <a:srgbClr val="00A0B0"/>
                </a:solidFill>
                <a:latin typeface="Roboto"/>
                <a:ea typeface="Roboto"/>
                <a:cs typeface="Roboto"/>
              </a:rPr>
              <a:t> </a:t>
            </a:r>
            <a:r>
              <a:rPr lang="en-US" sz="1867"/>
              <a:t>Project report (methodology with shortlisted solutions description)</a:t>
            </a:r>
            <a:endParaRPr lang="en-US" sz="1867">
              <a:ea typeface="Roboto"/>
              <a:cs typeface="Roboto"/>
            </a:endParaRPr>
          </a:p>
          <a:p>
            <a:r>
              <a:rPr lang="en-SI" sz="1867"/>
              <a:t> </a:t>
            </a:r>
            <a:r>
              <a:rPr lang="en-US" sz="1867"/>
              <a:t>  </a:t>
            </a:r>
            <a:r>
              <a:rPr lang="en-SI" sz="1867" b="1">
                <a:solidFill>
                  <a:srgbClr val="00A0B0"/>
                </a:solidFill>
                <a:latin typeface="Roboto"/>
                <a:ea typeface="Roboto"/>
                <a:cs typeface="Roboto"/>
              </a:rPr>
              <a:t>✔</a:t>
            </a:r>
            <a:r>
              <a:rPr lang="en-US" sz="1867" b="1">
                <a:solidFill>
                  <a:srgbClr val="00A0B0"/>
                </a:solidFill>
                <a:latin typeface="Roboto"/>
                <a:ea typeface="Roboto"/>
                <a:cs typeface="Roboto"/>
              </a:rPr>
              <a:t> </a:t>
            </a:r>
            <a:r>
              <a:rPr lang="en-US" sz="1867"/>
              <a:t> Executive summary</a:t>
            </a:r>
            <a:endParaRPr lang="en-US" sz="1867">
              <a:ea typeface="Roboto"/>
              <a:cs typeface="Roboto"/>
            </a:endParaRPr>
          </a:p>
        </p:txBody>
      </p:sp>
      <p:graphicFrame>
        <p:nvGraphicFramePr>
          <p:cNvPr id="214" name="Content Placeholder 5">
            <a:extLst>
              <a:ext uri="{FF2B5EF4-FFF2-40B4-BE49-F238E27FC236}">
                <a16:creationId xmlns:a16="http://schemas.microsoft.com/office/drawing/2014/main" id="{DFC15538-A097-39A8-BADC-EEAB08D88C76}"/>
              </a:ext>
            </a:extLst>
          </p:cNvPr>
          <p:cNvGraphicFramePr>
            <a:graphicFrameLocks/>
          </p:cNvGraphicFramePr>
          <p:nvPr/>
        </p:nvGraphicFramePr>
        <p:xfrm>
          <a:off x="9396833" y="1955177"/>
          <a:ext cx="2636769" cy="24905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01D1CC59-9FD7-F7CE-C77D-71E4C9CA19E0}"/>
              </a:ext>
            </a:extLst>
          </p:cNvPr>
          <p:cNvSpPr txBox="1"/>
          <p:nvPr/>
        </p:nvSpPr>
        <p:spPr>
          <a:xfrm>
            <a:off x="1302578" y="3475674"/>
            <a:ext cx="1684463" cy="574644"/>
          </a:xfrm>
          <a:prstGeom prst="rect">
            <a:avLst/>
          </a:prstGeom>
          <a:noFill/>
          <a:ln>
            <a:noFill/>
          </a:ln>
        </p:spPr>
        <p:txBody>
          <a:bodyPr wrap="square" lIns="121920" tIns="60960" rIns="121920" bIns="60960" anchor="t">
            <a:spAutoFit/>
          </a:bodyPr>
          <a:lstStyle/>
          <a:p>
            <a:pPr lvl="0" algn="ctr"/>
            <a:r>
              <a:rPr lang="en-US" sz="1467"/>
              <a:t>Requirements definition</a:t>
            </a:r>
            <a:endParaRPr lang="en-SI" sz="1467"/>
          </a:p>
        </p:txBody>
      </p:sp>
      <p:sp>
        <p:nvSpPr>
          <p:cNvPr id="5" name="TextBox 4">
            <a:extLst>
              <a:ext uri="{FF2B5EF4-FFF2-40B4-BE49-F238E27FC236}">
                <a16:creationId xmlns:a16="http://schemas.microsoft.com/office/drawing/2014/main" id="{46EFA1E5-8AF4-EF66-CD9D-CDA5E87A22C1}"/>
              </a:ext>
            </a:extLst>
          </p:cNvPr>
          <p:cNvSpPr txBox="1"/>
          <p:nvPr/>
        </p:nvSpPr>
        <p:spPr>
          <a:xfrm>
            <a:off x="3656432" y="3475673"/>
            <a:ext cx="1684461" cy="769634"/>
          </a:xfrm>
          <a:prstGeom prst="rect">
            <a:avLst/>
          </a:prstGeom>
          <a:noFill/>
          <a:ln>
            <a:noFill/>
          </a:ln>
        </p:spPr>
        <p:txBody>
          <a:bodyPr wrap="square">
            <a:spAutoFit/>
          </a:bodyPr>
          <a:lstStyle/>
          <a:p>
            <a:pPr lvl="0" algn="ctr"/>
            <a:r>
              <a:rPr lang="en-US" sz="1467"/>
              <a:t>Responses gathered and evaluated</a:t>
            </a:r>
            <a:endParaRPr lang="en-SI" sz="1467"/>
          </a:p>
        </p:txBody>
      </p:sp>
      <p:sp>
        <p:nvSpPr>
          <p:cNvPr id="9" name="TextBox 8">
            <a:extLst>
              <a:ext uri="{FF2B5EF4-FFF2-40B4-BE49-F238E27FC236}">
                <a16:creationId xmlns:a16="http://schemas.microsoft.com/office/drawing/2014/main" id="{C6E96FEF-FB2D-0303-919D-55DBF576209E}"/>
              </a:ext>
            </a:extLst>
          </p:cNvPr>
          <p:cNvSpPr txBox="1"/>
          <p:nvPr/>
        </p:nvSpPr>
        <p:spPr>
          <a:xfrm>
            <a:off x="7406640" y="2430939"/>
            <a:ext cx="1320800" cy="543867"/>
          </a:xfrm>
          <a:prstGeom prst="rect">
            <a:avLst/>
          </a:prstGeom>
          <a:noFill/>
          <a:ln>
            <a:noFill/>
          </a:ln>
        </p:spPr>
        <p:txBody>
          <a:bodyPr wrap="square">
            <a:spAutoFit/>
          </a:bodyPr>
          <a:lstStyle/>
          <a:p>
            <a:pPr lvl="0" algn="ctr"/>
            <a:r>
              <a:rPr lang="en-US" sz="1467"/>
              <a:t>Final evaluation</a:t>
            </a:r>
            <a:endParaRPr lang="en-SI" sz="1467"/>
          </a:p>
        </p:txBody>
      </p:sp>
      <p:pic>
        <p:nvPicPr>
          <p:cNvPr id="4" name="Picture 3" descr="A blue and black folder with text&#10;&#10;Description automatically generated">
            <a:extLst>
              <a:ext uri="{FF2B5EF4-FFF2-40B4-BE49-F238E27FC236}">
                <a16:creationId xmlns:a16="http://schemas.microsoft.com/office/drawing/2014/main" id="{F9EFFABC-9AFC-351A-7C32-4832231FA1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5012" y="245051"/>
            <a:ext cx="782856" cy="782856"/>
          </a:xfrm>
          <a:prstGeom prst="rect">
            <a:avLst/>
          </a:prstGeom>
        </p:spPr>
      </p:pic>
    </p:spTree>
    <p:extLst>
      <p:ext uri="{BB962C8B-B14F-4D97-AF65-F5344CB8AC3E}">
        <p14:creationId xmlns:p14="http://schemas.microsoft.com/office/powerpoint/2010/main" val="2867082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A7D3C-03B9-52FB-3DA2-51C8447E8D56}"/>
              </a:ext>
            </a:extLst>
          </p:cNvPr>
          <p:cNvSpPr>
            <a:spLocks noGrp="1"/>
          </p:cNvSpPr>
          <p:nvPr>
            <p:ph type="title"/>
          </p:nvPr>
        </p:nvSpPr>
        <p:spPr/>
        <p:txBody>
          <a:bodyPr>
            <a:normAutofit fontScale="90000"/>
          </a:bodyPr>
          <a:lstStyle/>
          <a:p>
            <a:r>
              <a:rPr lang="sl-SI"/>
              <a:t>Implementation challenges</a:t>
            </a:r>
            <a:endParaRPr lang="en-SI"/>
          </a:p>
        </p:txBody>
      </p:sp>
      <p:sp>
        <p:nvSpPr>
          <p:cNvPr id="3" name="Content Placeholder 2">
            <a:extLst>
              <a:ext uri="{FF2B5EF4-FFF2-40B4-BE49-F238E27FC236}">
                <a16:creationId xmlns:a16="http://schemas.microsoft.com/office/drawing/2014/main" id="{FC86B572-D92B-EA54-CB0E-84FD549616F8}"/>
              </a:ext>
            </a:extLst>
          </p:cNvPr>
          <p:cNvSpPr>
            <a:spLocks noGrp="1"/>
          </p:cNvSpPr>
          <p:nvPr>
            <p:ph idx="11"/>
          </p:nvPr>
        </p:nvSpPr>
        <p:spPr/>
        <p:txBody>
          <a:bodyPr/>
          <a:lstStyle/>
          <a:p>
            <a:pPr marL="59399" indent="0">
              <a:buNone/>
            </a:pPr>
            <a:r>
              <a:rPr lang="en-US" sz="2667" b="1">
                <a:solidFill>
                  <a:schemeClr val="accent2"/>
                </a:solidFill>
              </a:rPr>
              <a:t>Company profile</a:t>
            </a:r>
          </a:p>
          <a:p>
            <a:r>
              <a:rPr lang="en-US"/>
              <a:t>Startup, CRO</a:t>
            </a:r>
          </a:p>
          <a:p>
            <a:r>
              <a:rPr lang="en-US"/>
              <a:t>50 employees</a:t>
            </a:r>
          </a:p>
          <a:p>
            <a:r>
              <a:rPr lang="en-US" b="1"/>
              <a:t>Team in favor of digitalization</a:t>
            </a:r>
          </a:p>
          <a:p>
            <a:r>
              <a:rPr lang="en-US"/>
              <a:t>Selection and deployment of a central laboratory system</a:t>
            </a:r>
          </a:p>
          <a:p>
            <a:endParaRPr lang="en-SI"/>
          </a:p>
        </p:txBody>
      </p:sp>
      <p:sp>
        <p:nvSpPr>
          <p:cNvPr id="4" name="Content Placeholder 3">
            <a:extLst>
              <a:ext uri="{FF2B5EF4-FFF2-40B4-BE49-F238E27FC236}">
                <a16:creationId xmlns:a16="http://schemas.microsoft.com/office/drawing/2014/main" id="{5BF3F2B7-730A-90A3-A642-02262523811C}"/>
              </a:ext>
            </a:extLst>
          </p:cNvPr>
          <p:cNvSpPr>
            <a:spLocks noGrp="1"/>
          </p:cNvSpPr>
          <p:nvPr>
            <p:ph idx="12"/>
          </p:nvPr>
        </p:nvSpPr>
        <p:spPr/>
        <p:txBody>
          <a:bodyPr/>
          <a:lstStyle/>
          <a:p>
            <a:pPr marL="59399" indent="0">
              <a:buNone/>
            </a:pPr>
            <a:r>
              <a:rPr lang="en-US" sz="2667" b="1">
                <a:solidFill>
                  <a:schemeClr val="accent3"/>
                </a:solidFill>
              </a:rPr>
              <a:t>Challenge</a:t>
            </a:r>
            <a:endParaRPr lang="en-US" b="1">
              <a:solidFill>
                <a:schemeClr val="accent3"/>
              </a:solidFill>
            </a:endParaRPr>
          </a:p>
          <a:p>
            <a:r>
              <a:rPr lang="en-US"/>
              <a:t>Budget</a:t>
            </a:r>
          </a:p>
          <a:p>
            <a:r>
              <a:rPr lang="en-US" b="1"/>
              <a:t>Limited human resources</a:t>
            </a:r>
          </a:p>
          <a:p>
            <a:r>
              <a:rPr lang="en-US"/>
              <a:t>Timeline</a:t>
            </a:r>
            <a:br>
              <a:rPr lang="en-US"/>
            </a:br>
            <a:r>
              <a:rPr lang="en-US"/>
              <a:t>(6 months)</a:t>
            </a:r>
          </a:p>
          <a:p>
            <a:endParaRPr lang="en-SI"/>
          </a:p>
        </p:txBody>
      </p:sp>
      <p:sp>
        <p:nvSpPr>
          <p:cNvPr id="5" name="Content Placeholder 4">
            <a:extLst>
              <a:ext uri="{FF2B5EF4-FFF2-40B4-BE49-F238E27FC236}">
                <a16:creationId xmlns:a16="http://schemas.microsoft.com/office/drawing/2014/main" id="{0D9C7752-C9AF-CDCA-2730-A89D8BF43C96}"/>
              </a:ext>
            </a:extLst>
          </p:cNvPr>
          <p:cNvSpPr>
            <a:spLocks noGrp="1"/>
          </p:cNvSpPr>
          <p:nvPr>
            <p:ph idx="13"/>
          </p:nvPr>
        </p:nvSpPr>
        <p:spPr/>
        <p:txBody>
          <a:bodyPr>
            <a:normAutofit lnSpcReduction="10000"/>
          </a:bodyPr>
          <a:lstStyle/>
          <a:p>
            <a:pPr marL="59399" indent="0">
              <a:buNone/>
            </a:pPr>
            <a:r>
              <a:rPr lang="en-US" sz="2533" b="1">
                <a:solidFill>
                  <a:schemeClr val="tx2">
                    <a:lumMod val="60000"/>
                    <a:lumOff val="40000"/>
                  </a:schemeClr>
                </a:solidFill>
              </a:rPr>
              <a:t>Outcome</a:t>
            </a:r>
            <a:endParaRPr lang="en-US" b="1">
              <a:solidFill>
                <a:schemeClr val="tx2">
                  <a:lumMod val="60000"/>
                  <a:lumOff val="40000"/>
                </a:schemeClr>
              </a:solidFill>
            </a:endParaRPr>
          </a:p>
          <a:p>
            <a:r>
              <a:rPr lang="en-US"/>
              <a:t>LIMS selection</a:t>
            </a:r>
            <a:br>
              <a:rPr lang="en-US"/>
            </a:br>
            <a:r>
              <a:rPr lang="en-US"/>
              <a:t>on-time</a:t>
            </a:r>
          </a:p>
          <a:p>
            <a:r>
              <a:rPr lang="en-US" b="1"/>
              <a:t>8 months delay in implementation</a:t>
            </a:r>
          </a:p>
          <a:p>
            <a:r>
              <a:rPr lang="en-US"/>
              <a:t>After 12 months not all requirements fully implemented</a:t>
            </a:r>
          </a:p>
          <a:p>
            <a:r>
              <a:rPr lang="en-US"/>
              <a:t>After 18 months LIMS fully implemented</a:t>
            </a:r>
          </a:p>
          <a:p>
            <a:endParaRPr lang="en-SI"/>
          </a:p>
        </p:txBody>
      </p:sp>
      <p:pic>
        <p:nvPicPr>
          <p:cNvPr id="6" name="Picture 5" descr="A blue and black folder with text&#10;&#10;Description automatically generated">
            <a:extLst>
              <a:ext uri="{FF2B5EF4-FFF2-40B4-BE49-F238E27FC236}">
                <a16:creationId xmlns:a16="http://schemas.microsoft.com/office/drawing/2014/main" id="{931204DA-E8F5-E5B1-BFCB-204539F57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5012" y="245051"/>
            <a:ext cx="782856" cy="782856"/>
          </a:xfrm>
          <a:prstGeom prst="rect">
            <a:avLst/>
          </a:prstGeom>
        </p:spPr>
      </p:pic>
    </p:spTree>
    <p:extLst>
      <p:ext uri="{BB962C8B-B14F-4D97-AF65-F5344CB8AC3E}">
        <p14:creationId xmlns:p14="http://schemas.microsoft.com/office/powerpoint/2010/main" val="2030182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AD4B26-89DC-476C-B70D-2AD242C2B299}"/>
              </a:ext>
            </a:extLst>
          </p:cNvPr>
          <p:cNvSpPr>
            <a:spLocks noGrp="1"/>
          </p:cNvSpPr>
          <p:nvPr>
            <p:ph type="ctrTitle"/>
          </p:nvPr>
        </p:nvSpPr>
        <p:spPr>
          <a:xfrm>
            <a:off x="914400" y="4012841"/>
            <a:ext cx="6007200" cy="1910400"/>
          </a:xfrm>
        </p:spPr>
        <p:txBody>
          <a:bodyPr/>
          <a:lstStyle/>
          <a:p>
            <a:r>
              <a:rPr lang="en-US" dirty="0" err="1"/>
              <a:t>Nasveti</a:t>
            </a:r>
            <a:endParaRPr lang="en-US" dirty="0"/>
          </a:p>
        </p:txBody>
      </p:sp>
      <p:sp>
        <p:nvSpPr>
          <p:cNvPr id="5" name="TextBox 4">
            <a:extLst>
              <a:ext uri="{FF2B5EF4-FFF2-40B4-BE49-F238E27FC236}">
                <a16:creationId xmlns:a16="http://schemas.microsoft.com/office/drawing/2014/main" id="{8CFDE075-1974-45D5-A7F7-30894D8B5947}"/>
              </a:ext>
            </a:extLst>
          </p:cNvPr>
          <p:cNvSpPr txBox="1"/>
          <p:nvPr/>
        </p:nvSpPr>
        <p:spPr>
          <a:xfrm>
            <a:off x="5208496" y="752281"/>
            <a:ext cx="1713105" cy="2062103"/>
          </a:xfrm>
          <a:prstGeom prst="rect">
            <a:avLst/>
          </a:prstGeom>
          <a:noFill/>
        </p:spPr>
        <p:txBody>
          <a:bodyPr wrap="square">
            <a:spAutoFit/>
          </a:bodyPr>
          <a:lstStyle/>
          <a:p>
            <a:r>
              <a:rPr lang="en-US" sz="12800" b="1">
                <a:solidFill>
                  <a:srgbClr val="DA1467"/>
                </a:solidFill>
              </a:rPr>
              <a:t>4</a:t>
            </a:r>
            <a:r>
              <a:rPr lang="en" sz="12800" b="1">
                <a:solidFill>
                  <a:srgbClr val="DA1467"/>
                </a:solidFill>
              </a:rPr>
              <a:t>.</a:t>
            </a:r>
            <a:endParaRPr lang="en-US" sz="12800" b="1"/>
          </a:p>
        </p:txBody>
      </p:sp>
    </p:spTree>
    <p:extLst>
      <p:ext uri="{BB962C8B-B14F-4D97-AF65-F5344CB8AC3E}">
        <p14:creationId xmlns:p14="http://schemas.microsoft.com/office/powerpoint/2010/main" val="1986307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D54F7-1C17-892B-D7D2-7AC10A228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FCC5D-A256-10D3-890C-8B12CD383C69}"/>
              </a:ext>
            </a:extLst>
          </p:cNvPr>
          <p:cNvSpPr>
            <a:spLocks noGrp="1"/>
          </p:cNvSpPr>
          <p:nvPr>
            <p:ph type="title"/>
          </p:nvPr>
        </p:nvSpPr>
        <p:spPr>
          <a:xfrm>
            <a:off x="785812" y="342305"/>
            <a:ext cx="10515600" cy="1325563"/>
          </a:xfrm>
        </p:spPr>
        <p:txBody>
          <a:bodyPr/>
          <a:lstStyle/>
          <a:p>
            <a:r>
              <a:rPr lang="en-US" dirty="0" err="1">
                <a:ea typeface="Roboto"/>
                <a:cs typeface="Roboto"/>
              </a:rPr>
              <a:t>Proces</a:t>
            </a:r>
            <a:r>
              <a:rPr lang="en-US" dirty="0">
                <a:ea typeface="Roboto"/>
                <a:cs typeface="Roboto"/>
              </a:rPr>
              <a:t> </a:t>
            </a:r>
            <a:r>
              <a:rPr lang="en-US" dirty="0" err="1">
                <a:ea typeface="Roboto"/>
                <a:cs typeface="Roboto"/>
              </a:rPr>
              <a:t>izbire</a:t>
            </a:r>
            <a:r>
              <a:rPr lang="en-US" dirty="0">
                <a:ea typeface="Roboto"/>
                <a:cs typeface="Roboto"/>
              </a:rPr>
              <a:t> LIMS/ELN </a:t>
            </a:r>
            <a:r>
              <a:rPr lang="en-US" dirty="0" err="1">
                <a:ea typeface="Roboto"/>
                <a:cs typeface="Roboto"/>
              </a:rPr>
              <a:t>rešitve</a:t>
            </a:r>
            <a:endParaRPr lang="en-US" dirty="0">
              <a:ea typeface="Roboto"/>
              <a:cs typeface="Roboto"/>
            </a:endParaRPr>
          </a:p>
        </p:txBody>
      </p:sp>
      <p:sp>
        <p:nvSpPr>
          <p:cNvPr id="11" name="Block Arc 10">
            <a:extLst>
              <a:ext uri="{FF2B5EF4-FFF2-40B4-BE49-F238E27FC236}">
                <a16:creationId xmlns:a16="http://schemas.microsoft.com/office/drawing/2014/main" id="{FD57231D-4BE3-BC31-2DE0-20E305031A09}"/>
              </a:ext>
            </a:extLst>
          </p:cNvPr>
          <p:cNvSpPr/>
          <p:nvPr/>
        </p:nvSpPr>
        <p:spPr>
          <a:xfrm rot="10800000">
            <a:off x="634263" y="3255105"/>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12" name="Block Arc 11">
            <a:extLst>
              <a:ext uri="{FF2B5EF4-FFF2-40B4-BE49-F238E27FC236}">
                <a16:creationId xmlns:a16="http://schemas.microsoft.com/office/drawing/2014/main" id="{B4AF068B-6A55-124D-0F73-0C25C5186984}"/>
              </a:ext>
            </a:extLst>
          </p:cNvPr>
          <p:cNvSpPr/>
          <p:nvPr/>
        </p:nvSpPr>
        <p:spPr>
          <a:xfrm>
            <a:off x="2464055" y="2887805"/>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1" name="Block Arc 40">
            <a:extLst>
              <a:ext uri="{FF2B5EF4-FFF2-40B4-BE49-F238E27FC236}">
                <a16:creationId xmlns:a16="http://schemas.microsoft.com/office/drawing/2014/main" id="{9F86BCCB-9A4B-FC6C-F6FA-A947F6B8AA63}"/>
              </a:ext>
            </a:extLst>
          </p:cNvPr>
          <p:cNvSpPr/>
          <p:nvPr/>
        </p:nvSpPr>
        <p:spPr>
          <a:xfrm rot="10800000">
            <a:off x="4293848" y="3255105"/>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2" name="Block Arc 41">
            <a:extLst>
              <a:ext uri="{FF2B5EF4-FFF2-40B4-BE49-F238E27FC236}">
                <a16:creationId xmlns:a16="http://schemas.microsoft.com/office/drawing/2014/main" id="{B11EF82C-34BC-1F1B-D839-28F9C0208D47}"/>
              </a:ext>
            </a:extLst>
          </p:cNvPr>
          <p:cNvSpPr/>
          <p:nvPr/>
        </p:nvSpPr>
        <p:spPr>
          <a:xfrm>
            <a:off x="6123639" y="2887805"/>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3" name="Block Arc 42">
            <a:extLst>
              <a:ext uri="{FF2B5EF4-FFF2-40B4-BE49-F238E27FC236}">
                <a16:creationId xmlns:a16="http://schemas.microsoft.com/office/drawing/2014/main" id="{95E8B64A-3F97-A807-A78F-FFB23989B317}"/>
              </a:ext>
            </a:extLst>
          </p:cNvPr>
          <p:cNvSpPr/>
          <p:nvPr/>
        </p:nvSpPr>
        <p:spPr>
          <a:xfrm rot="10800000">
            <a:off x="7953432" y="3255107"/>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sp>
        <p:nvSpPr>
          <p:cNvPr id="44" name="Rectangle 43">
            <a:extLst>
              <a:ext uri="{FF2B5EF4-FFF2-40B4-BE49-F238E27FC236}">
                <a16:creationId xmlns:a16="http://schemas.microsoft.com/office/drawing/2014/main" id="{9120BA35-EE84-00FB-D0FE-5C14743632F9}"/>
              </a:ext>
            </a:extLst>
          </p:cNvPr>
          <p:cNvSpPr/>
          <p:nvPr/>
        </p:nvSpPr>
        <p:spPr>
          <a:xfrm>
            <a:off x="424470" y="3856986"/>
            <a:ext cx="8019041" cy="326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p>
        </p:txBody>
      </p:sp>
      <p:cxnSp>
        <p:nvCxnSpPr>
          <p:cNvPr id="20" name="Straight Arrow Connector 19">
            <a:extLst>
              <a:ext uri="{FF2B5EF4-FFF2-40B4-BE49-F238E27FC236}">
                <a16:creationId xmlns:a16="http://schemas.microsoft.com/office/drawing/2014/main" id="{7E9B4D0A-15E9-D9D6-5189-8744D1D57825}"/>
              </a:ext>
            </a:extLst>
          </p:cNvPr>
          <p:cNvCxnSpPr>
            <a:cxnSpLocks/>
          </p:cNvCxnSpPr>
          <p:nvPr/>
        </p:nvCxnSpPr>
        <p:spPr>
          <a:xfrm flipV="1">
            <a:off x="2127232" y="4022303"/>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0A20272-29C8-F3A5-CFC2-8D35FE8A5016}"/>
              </a:ext>
            </a:extLst>
          </p:cNvPr>
          <p:cNvCxnSpPr>
            <a:cxnSpLocks/>
          </p:cNvCxnSpPr>
          <p:nvPr/>
        </p:nvCxnSpPr>
        <p:spPr>
          <a:xfrm flipV="1">
            <a:off x="3933847" y="4015805"/>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660AC53-2DCE-5C1A-FCAA-1B610C40DA78}"/>
              </a:ext>
            </a:extLst>
          </p:cNvPr>
          <p:cNvCxnSpPr>
            <a:cxnSpLocks/>
          </p:cNvCxnSpPr>
          <p:nvPr/>
        </p:nvCxnSpPr>
        <p:spPr>
          <a:xfrm flipV="1">
            <a:off x="5740461" y="4009308"/>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A7D570D-00BD-EE8E-7106-EF4949D1A1F4}"/>
              </a:ext>
            </a:extLst>
          </p:cNvPr>
          <p:cNvCxnSpPr>
            <a:cxnSpLocks/>
          </p:cNvCxnSpPr>
          <p:nvPr/>
        </p:nvCxnSpPr>
        <p:spPr>
          <a:xfrm flipV="1">
            <a:off x="7548400" y="4005416"/>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sp>
        <p:nvSpPr>
          <p:cNvPr id="57" name="Block Arc 56">
            <a:extLst>
              <a:ext uri="{FF2B5EF4-FFF2-40B4-BE49-F238E27FC236}">
                <a16:creationId xmlns:a16="http://schemas.microsoft.com/office/drawing/2014/main" id="{0A296E74-1BF5-256E-471A-F57AB6150547}"/>
              </a:ext>
            </a:extLst>
          </p:cNvPr>
          <p:cNvSpPr/>
          <p:nvPr/>
        </p:nvSpPr>
        <p:spPr>
          <a:xfrm>
            <a:off x="9783223" y="2895012"/>
            <a:ext cx="1920000" cy="1920000"/>
          </a:xfrm>
          <a:prstGeom prst="blockArc">
            <a:avLst>
              <a:gd name="adj1" fmla="val 10800000"/>
              <a:gd name="adj2" fmla="val 2"/>
              <a:gd name="adj3" fmla="val 5611"/>
            </a:avLst>
          </a:prstGeom>
          <a:solidFill>
            <a:srgbClr val="00A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I" sz="2400">
              <a:solidFill>
                <a:schemeClr val="tx1"/>
              </a:solidFill>
            </a:endParaRPr>
          </a:p>
        </p:txBody>
      </p:sp>
      <p:cxnSp>
        <p:nvCxnSpPr>
          <p:cNvPr id="58" name="Straight Arrow Connector 57">
            <a:extLst>
              <a:ext uri="{FF2B5EF4-FFF2-40B4-BE49-F238E27FC236}">
                <a16:creationId xmlns:a16="http://schemas.microsoft.com/office/drawing/2014/main" id="{67BD6EE9-44F4-6F46-25C8-B21CD838456E}"/>
              </a:ext>
            </a:extLst>
          </p:cNvPr>
          <p:cNvCxnSpPr>
            <a:cxnSpLocks/>
          </p:cNvCxnSpPr>
          <p:nvPr/>
        </p:nvCxnSpPr>
        <p:spPr>
          <a:xfrm flipV="1">
            <a:off x="9446400" y="4029509"/>
            <a:ext cx="720000" cy="0"/>
          </a:xfrm>
          <a:prstGeom prst="straightConnector1">
            <a:avLst/>
          </a:prstGeom>
          <a:ln w="57150">
            <a:solidFill>
              <a:srgbClr val="DA1467"/>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7F3865B-6FCA-61BA-638F-E3B20E80556B}"/>
              </a:ext>
            </a:extLst>
          </p:cNvPr>
          <p:cNvSpPr txBox="1"/>
          <p:nvPr/>
        </p:nvSpPr>
        <p:spPr>
          <a:xfrm flipH="1">
            <a:off x="544057" y="5542407"/>
            <a:ext cx="1919999" cy="584775"/>
          </a:xfrm>
          <a:prstGeom prst="rect">
            <a:avLst/>
          </a:prstGeom>
          <a:noFill/>
        </p:spPr>
        <p:txBody>
          <a:bodyPr wrap="square" rtlCol="0">
            <a:spAutoFit/>
          </a:bodyPr>
          <a:lstStyle/>
          <a:p>
            <a:pPr algn="ctr"/>
            <a:r>
              <a:rPr lang="en-US" sz="1600" dirty="0" err="1">
                <a:solidFill>
                  <a:schemeClr val="accent1"/>
                </a:solidFill>
              </a:rPr>
              <a:t>Ovrednotenje</a:t>
            </a:r>
            <a:r>
              <a:rPr lang="en-US" sz="1600" dirty="0">
                <a:solidFill>
                  <a:schemeClr val="accent1"/>
                </a:solidFill>
              </a:rPr>
              <a:t> </a:t>
            </a:r>
            <a:r>
              <a:rPr lang="en-US" sz="1600" dirty="0" err="1">
                <a:solidFill>
                  <a:schemeClr val="accent1"/>
                </a:solidFill>
              </a:rPr>
              <a:t>procesov</a:t>
            </a:r>
            <a:endParaRPr lang="en-SI" sz="1600" dirty="0">
              <a:solidFill>
                <a:schemeClr val="accent1"/>
              </a:solidFill>
            </a:endParaRPr>
          </a:p>
        </p:txBody>
      </p:sp>
      <p:sp>
        <p:nvSpPr>
          <p:cNvPr id="67" name="TextBox 66">
            <a:extLst>
              <a:ext uri="{FF2B5EF4-FFF2-40B4-BE49-F238E27FC236}">
                <a16:creationId xmlns:a16="http://schemas.microsoft.com/office/drawing/2014/main" id="{BDAF8C54-688C-AC5B-9D3E-25E70A45B183}"/>
              </a:ext>
            </a:extLst>
          </p:cNvPr>
          <p:cNvSpPr txBox="1"/>
          <p:nvPr/>
        </p:nvSpPr>
        <p:spPr>
          <a:xfrm flipH="1">
            <a:off x="2464055" y="2173006"/>
            <a:ext cx="1919999" cy="338554"/>
          </a:xfrm>
          <a:prstGeom prst="rect">
            <a:avLst/>
          </a:prstGeom>
          <a:noFill/>
        </p:spPr>
        <p:txBody>
          <a:bodyPr wrap="square" rtlCol="0">
            <a:spAutoFit/>
          </a:bodyPr>
          <a:lstStyle/>
          <a:p>
            <a:pPr algn="ctr"/>
            <a:r>
              <a:rPr lang="en-US" sz="1600" dirty="0" err="1">
                <a:solidFill>
                  <a:schemeClr val="accent1"/>
                </a:solidFill>
              </a:rPr>
              <a:t>Določanje</a:t>
            </a:r>
            <a:r>
              <a:rPr lang="en-US" sz="1600" dirty="0">
                <a:solidFill>
                  <a:schemeClr val="accent1"/>
                </a:solidFill>
              </a:rPr>
              <a:t> </a:t>
            </a:r>
            <a:r>
              <a:rPr lang="en-US" sz="1600" dirty="0" err="1">
                <a:solidFill>
                  <a:schemeClr val="accent1"/>
                </a:solidFill>
              </a:rPr>
              <a:t>zahtev</a:t>
            </a:r>
            <a:endParaRPr lang="en-US" sz="1600" dirty="0">
              <a:solidFill>
                <a:schemeClr val="accent1"/>
              </a:solidFill>
            </a:endParaRPr>
          </a:p>
        </p:txBody>
      </p:sp>
      <p:sp>
        <p:nvSpPr>
          <p:cNvPr id="68" name="TextBox 67">
            <a:extLst>
              <a:ext uri="{FF2B5EF4-FFF2-40B4-BE49-F238E27FC236}">
                <a16:creationId xmlns:a16="http://schemas.microsoft.com/office/drawing/2014/main" id="{663E4934-C137-DE45-A747-94DBEB28806E}"/>
              </a:ext>
            </a:extLst>
          </p:cNvPr>
          <p:cNvSpPr txBox="1"/>
          <p:nvPr/>
        </p:nvSpPr>
        <p:spPr>
          <a:xfrm flipH="1">
            <a:off x="4293845" y="5542407"/>
            <a:ext cx="1920001" cy="338554"/>
          </a:xfrm>
          <a:prstGeom prst="rect">
            <a:avLst/>
          </a:prstGeom>
          <a:noFill/>
        </p:spPr>
        <p:txBody>
          <a:bodyPr wrap="square" rtlCol="0">
            <a:spAutoFit/>
          </a:bodyPr>
          <a:lstStyle/>
          <a:p>
            <a:pPr algn="ctr"/>
            <a:r>
              <a:rPr lang="en-US" sz="1600" dirty="0" err="1">
                <a:solidFill>
                  <a:schemeClr val="accent1"/>
                </a:solidFill>
              </a:rPr>
              <a:t>Zbiranje</a:t>
            </a:r>
            <a:r>
              <a:rPr lang="en-US" sz="1600" dirty="0">
                <a:solidFill>
                  <a:schemeClr val="accent1"/>
                </a:solidFill>
              </a:rPr>
              <a:t> </a:t>
            </a:r>
            <a:r>
              <a:rPr lang="en-US" sz="1600" dirty="0" err="1">
                <a:solidFill>
                  <a:schemeClr val="accent1"/>
                </a:solidFill>
              </a:rPr>
              <a:t>informacij</a:t>
            </a:r>
            <a:endParaRPr lang="en-US" sz="1600" dirty="0">
              <a:solidFill>
                <a:schemeClr val="accent1"/>
              </a:solidFill>
            </a:endParaRPr>
          </a:p>
        </p:txBody>
      </p:sp>
      <p:sp>
        <p:nvSpPr>
          <p:cNvPr id="69" name="TextBox 68">
            <a:extLst>
              <a:ext uri="{FF2B5EF4-FFF2-40B4-BE49-F238E27FC236}">
                <a16:creationId xmlns:a16="http://schemas.microsoft.com/office/drawing/2014/main" id="{993C0E80-E80D-A151-6B7A-DEA704C9A936}"/>
              </a:ext>
            </a:extLst>
          </p:cNvPr>
          <p:cNvSpPr txBox="1"/>
          <p:nvPr/>
        </p:nvSpPr>
        <p:spPr>
          <a:xfrm flipH="1">
            <a:off x="7953430" y="5622582"/>
            <a:ext cx="1920001" cy="584775"/>
          </a:xfrm>
          <a:prstGeom prst="rect">
            <a:avLst/>
          </a:prstGeom>
          <a:noFill/>
        </p:spPr>
        <p:txBody>
          <a:bodyPr wrap="square" rtlCol="0">
            <a:spAutoFit/>
          </a:bodyPr>
          <a:lstStyle/>
          <a:p>
            <a:pPr algn="ctr"/>
            <a:r>
              <a:rPr lang="en-US" sz="1600" dirty="0" err="1">
                <a:solidFill>
                  <a:schemeClr val="accent1"/>
                </a:solidFill>
              </a:rPr>
              <a:t>Organizacija</a:t>
            </a:r>
            <a:r>
              <a:rPr lang="en-US" sz="1600" dirty="0">
                <a:solidFill>
                  <a:schemeClr val="accent1"/>
                </a:solidFill>
              </a:rPr>
              <a:t> demo </a:t>
            </a:r>
            <a:r>
              <a:rPr lang="en-US" sz="1600" dirty="0" err="1">
                <a:solidFill>
                  <a:schemeClr val="accent1"/>
                </a:solidFill>
              </a:rPr>
              <a:t>sestankov</a:t>
            </a:r>
            <a:endParaRPr lang="en-US" sz="1600" dirty="0">
              <a:solidFill>
                <a:schemeClr val="accent1"/>
              </a:solidFill>
            </a:endParaRPr>
          </a:p>
        </p:txBody>
      </p:sp>
      <p:sp>
        <p:nvSpPr>
          <p:cNvPr id="70" name="TextBox 69">
            <a:extLst>
              <a:ext uri="{FF2B5EF4-FFF2-40B4-BE49-F238E27FC236}">
                <a16:creationId xmlns:a16="http://schemas.microsoft.com/office/drawing/2014/main" id="{08086BCD-F927-3B33-9F1C-74D5A4D80B4E}"/>
              </a:ext>
            </a:extLst>
          </p:cNvPr>
          <p:cNvSpPr txBox="1"/>
          <p:nvPr/>
        </p:nvSpPr>
        <p:spPr>
          <a:xfrm flipH="1">
            <a:off x="6123641" y="2062213"/>
            <a:ext cx="1919999" cy="584775"/>
          </a:xfrm>
          <a:prstGeom prst="rect">
            <a:avLst/>
          </a:prstGeom>
          <a:noFill/>
        </p:spPr>
        <p:txBody>
          <a:bodyPr wrap="square" rtlCol="0">
            <a:spAutoFit/>
          </a:bodyPr>
          <a:lstStyle/>
          <a:p>
            <a:pPr algn="ctr"/>
            <a:r>
              <a:rPr lang="en-US" sz="1600" dirty="0" err="1">
                <a:solidFill>
                  <a:schemeClr val="accent1"/>
                </a:solidFill>
              </a:rPr>
              <a:t>Vrednotenje</a:t>
            </a:r>
            <a:r>
              <a:rPr lang="en-US" sz="1600" dirty="0">
                <a:solidFill>
                  <a:schemeClr val="accent1"/>
                </a:solidFill>
              </a:rPr>
              <a:t> </a:t>
            </a:r>
            <a:r>
              <a:rPr lang="en-US" sz="1600" dirty="0" err="1">
                <a:solidFill>
                  <a:schemeClr val="accent1"/>
                </a:solidFill>
              </a:rPr>
              <a:t>zbranih</a:t>
            </a:r>
            <a:r>
              <a:rPr lang="en-US" sz="1600" dirty="0">
                <a:solidFill>
                  <a:schemeClr val="accent1"/>
                </a:solidFill>
              </a:rPr>
              <a:t> </a:t>
            </a:r>
            <a:r>
              <a:rPr lang="en-US" sz="1600" dirty="0" err="1">
                <a:solidFill>
                  <a:schemeClr val="accent1"/>
                </a:solidFill>
              </a:rPr>
              <a:t>informacij</a:t>
            </a:r>
            <a:endParaRPr lang="en-US" sz="1600" dirty="0">
              <a:solidFill>
                <a:schemeClr val="accent1"/>
              </a:solidFill>
            </a:endParaRPr>
          </a:p>
        </p:txBody>
      </p:sp>
      <p:sp>
        <p:nvSpPr>
          <p:cNvPr id="71" name="TextBox 70">
            <a:extLst>
              <a:ext uri="{FF2B5EF4-FFF2-40B4-BE49-F238E27FC236}">
                <a16:creationId xmlns:a16="http://schemas.microsoft.com/office/drawing/2014/main" id="{68E7A64F-DFD0-63C2-2032-30B4E03A4E56}"/>
              </a:ext>
            </a:extLst>
          </p:cNvPr>
          <p:cNvSpPr txBox="1"/>
          <p:nvPr/>
        </p:nvSpPr>
        <p:spPr>
          <a:xfrm flipH="1">
            <a:off x="9783223" y="2049897"/>
            <a:ext cx="1919999" cy="584775"/>
          </a:xfrm>
          <a:prstGeom prst="rect">
            <a:avLst/>
          </a:prstGeom>
          <a:noFill/>
        </p:spPr>
        <p:txBody>
          <a:bodyPr wrap="square" rtlCol="0">
            <a:spAutoFit/>
          </a:bodyPr>
          <a:lstStyle/>
          <a:p>
            <a:pPr algn="ctr"/>
            <a:r>
              <a:rPr lang="en-US" sz="1600" dirty="0" err="1">
                <a:solidFill>
                  <a:schemeClr val="accent1"/>
                </a:solidFill>
              </a:rPr>
              <a:t>Končna</a:t>
            </a:r>
            <a:r>
              <a:rPr lang="en-US" sz="1600" dirty="0">
                <a:solidFill>
                  <a:schemeClr val="accent1"/>
                </a:solidFill>
              </a:rPr>
              <a:t> ocean in </a:t>
            </a:r>
            <a:r>
              <a:rPr lang="en-US" sz="1600" dirty="0" err="1">
                <a:solidFill>
                  <a:schemeClr val="accent1"/>
                </a:solidFill>
              </a:rPr>
              <a:t>izbor</a:t>
            </a:r>
            <a:r>
              <a:rPr lang="en-US" sz="1600" dirty="0">
                <a:solidFill>
                  <a:schemeClr val="accent1"/>
                </a:solidFill>
              </a:rPr>
              <a:t> </a:t>
            </a:r>
            <a:r>
              <a:rPr lang="en-US" sz="1600" dirty="0" err="1">
                <a:solidFill>
                  <a:schemeClr val="accent1"/>
                </a:solidFill>
              </a:rPr>
              <a:t>rešitve</a:t>
            </a:r>
            <a:endParaRPr lang="en-US" sz="1600" dirty="0">
              <a:solidFill>
                <a:schemeClr val="accent1"/>
              </a:solidFill>
            </a:endParaRPr>
          </a:p>
        </p:txBody>
      </p:sp>
      <p:pic>
        <p:nvPicPr>
          <p:cNvPr id="3" name="Picture 2" descr="A blue line drawing of a paper with arrows and a clock&#10;&#10;Description automatically generated">
            <a:extLst>
              <a:ext uri="{FF2B5EF4-FFF2-40B4-BE49-F238E27FC236}">
                <a16:creationId xmlns:a16="http://schemas.microsoft.com/office/drawing/2014/main" id="{D861E77E-DA66-A69C-5092-08AD57036F11}"/>
              </a:ext>
            </a:extLst>
          </p:cNvPr>
          <p:cNvPicPr>
            <a:picLocks noChangeAspect="1"/>
          </p:cNvPicPr>
          <p:nvPr/>
        </p:nvPicPr>
        <p:blipFill>
          <a:blip r:embed="rId3"/>
          <a:stretch>
            <a:fillRect/>
          </a:stretch>
        </p:blipFill>
        <p:spPr>
          <a:xfrm>
            <a:off x="3054351" y="3683000"/>
            <a:ext cx="739776" cy="739776"/>
          </a:xfrm>
          <a:prstGeom prst="rect">
            <a:avLst/>
          </a:prstGeom>
        </p:spPr>
      </p:pic>
      <p:pic>
        <p:nvPicPr>
          <p:cNvPr id="4" name="Picture 3" descr="A magnifying glass on a paper&#10;&#10;Description automatically generated">
            <a:extLst>
              <a:ext uri="{FF2B5EF4-FFF2-40B4-BE49-F238E27FC236}">
                <a16:creationId xmlns:a16="http://schemas.microsoft.com/office/drawing/2014/main" id="{31D8B68C-1375-BF5D-9DF2-E9F2B99EF7E8}"/>
              </a:ext>
            </a:extLst>
          </p:cNvPr>
          <p:cNvPicPr>
            <a:picLocks noChangeAspect="1"/>
          </p:cNvPicPr>
          <p:nvPr/>
        </p:nvPicPr>
        <p:blipFill>
          <a:blip r:embed="rId4"/>
          <a:stretch>
            <a:fillRect/>
          </a:stretch>
        </p:blipFill>
        <p:spPr>
          <a:xfrm>
            <a:off x="1216026" y="3683000"/>
            <a:ext cx="758825" cy="739776"/>
          </a:xfrm>
          <a:prstGeom prst="rect">
            <a:avLst/>
          </a:prstGeom>
        </p:spPr>
      </p:pic>
      <p:pic>
        <p:nvPicPr>
          <p:cNvPr id="5" name="Picture 4" descr="A clipboard with check marks&#10;&#10;Description automatically generated">
            <a:extLst>
              <a:ext uri="{FF2B5EF4-FFF2-40B4-BE49-F238E27FC236}">
                <a16:creationId xmlns:a16="http://schemas.microsoft.com/office/drawing/2014/main" id="{0DEF1460-4232-5203-7A96-CD3D75154A4C}"/>
              </a:ext>
            </a:extLst>
          </p:cNvPr>
          <p:cNvPicPr>
            <a:picLocks noChangeAspect="1"/>
          </p:cNvPicPr>
          <p:nvPr/>
        </p:nvPicPr>
        <p:blipFill>
          <a:blip r:embed="rId5"/>
          <a:stretch>
            <a:fillRect/>
          </a:stretch>
        </p:blipFill>
        <p:spPr>
          <a:xfrm>
            <a:off x="10519464" y="3676267"/>
            <a:ext cx="679451" cy="688976"/>
          </a:xfrm>
          <a:prstGeom prst="rect">
            <a:avLst/>
          </a:prstGeom>
        </p:spPr>
      </p:pic>
      <p:pic>
        <p:nvPicPr>
          <p:cNvPr id="6" name="Picture 5" descr="A person in a computer&#10;&#10;Description automatically generated">
            <a:extLst>
              <a:ext uri="{FF2B5EF4-FFF2-40B4-BE49-F238E27FC236}">
                <a16:creationId xmlns:a16="http://schemas.microsoft.com/office/drawing/2014/main" id="{DA0A558B-2D69-EB16-3B35-3B72CE5E67CF}"/>
              </a:ext>
            </a:extLst>
          </p:cNvPr>
          <p:cNvPicPr>
            <a:picLocks noChangeAspect="1"/>
          </p:cNvPicPr>
          <p:nvPr/>
        </p:nvPicPr>
        <p:blipFill>
          <a:blip r:embed="rId6"/>
          <a:stretch>
            <a:fillRect/>
          </a:stretch>
        </p:blipFill>
        <p:spPr>
          <a:xfrm>
            <a:off x="8480885" y="3508720"/>
            <a:ext cx="860425" cy="860425"/>
          </a:xfrm>
          <a:prstGeom prst="rect">
            <a:avLst/>
          </a:prstGeom>
        </p:spPr>
      </p:pic>
      <p:pic>
        <p:nvPicPr>
          <p:cNvPr id="8" name="Picture 7" descr="A group of people with their heads in front of them&#10;&#10;Description automatically generated">
            <a:extLst>
              <a:ext uri="{FF2B5EF4-FFF2-40B4-BE49-F238E27FC236}">
                <a16:creationId xmlns:a16="http://schemas.microsoft.com/office/drawing/2014/main" id="{A148D8D9-146D-85AC-62B4-6D996F7D29FA}"/>
              </a:ext>
            </a:extLst>
          </p:cNvPr>
          <p:cNvPicPr>
            <a:picLocks noChangeAspect="1"/>
          </p:cNvPicPr>
          <p:nvPr/>
        </p:nvPicPr>
        <p:blipFill>
          <a:blip r:embed="rId7"/>
          <a:stretch>
            <a:fillRect/>
          </a:stretch>
        </p:blipFill>
        <p:spPr>
          <a:xfrm>
            <a:off x="4842219" y="3624741"/>
            <a:ext cx="812800" cy="803276"/>
          </a:xfrm>
          <a:prstGeom prst="rect">
            <a:avLst/>
          </a:prstGeom>
        </p:spPr>
      </p:pic>
      <p:pic>
        <p:nvPicPr>
          <p:cNvPr id="10" name="Picture 9">
            <a:extLst>
              <a:ext uri="{FF2B5EF4-FFF2-40B4-BE49-F238E27FC236}">
                <a16:creationId xmlns:a16="http://schemas.microsoft.com/office/drawing/2014/main" id="{92F073A9-0795-0240-9155-6DC05961EFAE}"/>
              </a:ext>
            </a:extLst>
          </p:cNvPr>
          <p:cNvPicPr>
            <a:picLocks noChangeAspect="1"/>
          </p:cNvPicPr>
          <p:nvPr/>
        </p:nvPicPr>
        <p:blipFill>
          <a:blip r:embed="rId8"/>
          <a:stretch>
            <a:fillRect/>
          </a:stretch>
        </p:blipFill>
        <p:spPr>
          <a:xfrm>
            <a:off x="6712945" y="3659206"/>
            <a:ext cx="747396" cy="737871"/>
          </a:xfrm>
          <a:prstGeom prst="rect">
            <a:avLst/>
          </a:prstGeom>
        </p:spPr>
      </p:pic>
      <p:pic>
        <p:nvPicPr>
          <p:cNvPr id="7" name="Google Shape;375;p38">
            <a:extLst>
              <a:ext uri="{FF2B5EF4-FFF2-40B4-BE49-F238E27FC236}">
                <a16:creationId xmlns:a16="http://schemas.microsoft.com/office/drawing/2014/main" id="{7073AD36-116D-97E4-CE9E-CE194894B089}"/>
              </a:ext>
            </a:extLst>
          </p:cNvPr>
          <p:cNvPicPr preferRelativeResize="0"/>
          <p:nvPr/>
        </p:nvPicPr>
        <p:blipFill>
          <a:blip r:embed="rId9">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2328429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52407B-7B53-EC1F-304F-46DB03B38A69}"/>
              </a:ext>
            </a:extLst>
          </p:cNvPr>
          <p:cNvSpPr>
            <a:spLocks noGrp="1"/>
          </p:cNvSpPr>
          <p:nvPr>
            <p:ph type="title"/>
          </p:nvPr>
        </p:nvSpPr>
        <p:spPr>
          <a:xfrm>
            <a:off x="839788" y="365125"/>
            <a:ext cx="9005961" cy="1325563"/>
          </a:xfrm>
        </p:spPr>
        <p:txBody>
          <a:bodyPr/>
          <a:lstStyle/>
          <a:p>
            <a:r>
              <a:rPr lang="en-US" dirty="0" err="1"/>
              <a:t>Izzivi</a:t>
            </a:r>
            <a:r>
              <a:rPr lang="sl-SI" dirty="0"/>
              <a:t>: </a:t>
            </a:r>
            <a:r>
              <a:rPr lang="en-US" dirty="0"/>
              <a:t>male in </a:t>
            </a:r>
            <a:r>
              <a:rPr lang="en-US" dirty="0" err="1"/>
              <a:t>srednje</a:t>
            </a:r>
            <a:r>
              <a:rPr lang="en-US" dirty="0"/>
              <a:t> </a:t>
            </a:r>
            <a:r>
              <a:rPr lang="en-US" dirty="0" err="1"/>
              <a:t>organizacije</a:t>
            </a:r>
            <a:r>
              <a:rPr lang="en-US" dirty="0"/>
              <a:t> (MSP)</a:t>
            </a:r>
            <a:r>
              <a:rPr lang="sl-SI" dirty="0"/>
              <a:t> </a:t>
            </a:r>
            <a:r>
              <a:rPr lang="sl-SI" dirty="0" err="1"/>
              <a:t>vs</a:t>
            </a:r>
            <a:r>
              <a:rPr lang="sl-SI" dirty="0"/>
              <a:t> </a:t>
            </a:r>
            <a:r>
              <a:rPr lang="en-US" dirty="0" err="1"/>
              <a:t>velike</a:t>
            </a:r>
            <a:r>
              <a:rPr lang="en-US" dirty="0"/>
              <a:t> </a:t>
            </a:r>
            <a:r>
              <a:rPr lang="en-US" dirty="0" err="1"/>
              <a:t>organizacije</a:t>
            </a:r>
            <a:endParaRPr lang="LID4096" dirty="0"/>
          </a:p>
        </p:txBody>
      </p:sp>
      <p:sp>
        <p:nvSpPr>
          <p:cNvPr id="3" name="Označba mesta besedila 2">
            <a:extLst>
              <a:ext uri="{FF2B5EF4-FFF2-40B4-BE49-F238E27FC236}">
                <a16:creationId xmlns:a16="http://schemas.microsoft.com/office/drawing/2014/main" id="{ECCFB131-7FB1-204F-69AF-640A65071043}"/>
              </a:ext>
            </a:extLst>
          </p:cNvPr>
          <p:cNvSpPr>
            <a:spLocks noGrp="1"/>
          </p:cNvSpPr>
          <p:nvPr>
            <p:ph type="body" idx="1"/>
          </p:nvPr>
        </p:nvSpPr>
        <p:spPr/>
        <p:txBody>
          <a:bodyPr>
            <a:normAutofit/>
          </a:bodyPr>
          <a:lstStyle/>
          <a:p>
            <a:r>
              <a:rPr lang="en-US" sz="2667" dirty="0"/>
              <a:t>MSP</a:t>
            </a:r>
            <a:endParaRPr lang="LID4096" sz="2667" dirty="0"/>
          </a:p>
        </p:txBody>
      </p:sp>
      <p:sp>
        <p:nvSpPr>
          <p:cNvPr id="4" name="Označba mesta besedila 3">
            <a:extLst>
              <a:ext uri="{FF2B5EF4-FFF2-40B4-BE49-F238E27FC236}">
                <a16:creationId xmlns:a16="http://schemas.microsoft.com/office/drawing/2014/main" id="{679F6130-15A3-8B0A-BEA6-20B4F638F8D5}"/>
              </a:ext>
            </a:extLst>
          </p:cNvPr>
          <p:cNvSpPr>
            <a:spLocks noGrp="1"/>
          </p:cNvSpPr>
          <p:nvPr>
            <p:ph type="body" sz="quarter" idx="3"/>
          </p:nvPr>
        </p:nvSpPr>
        <p:spPr/>
        <p:txBody>
          <a:bodyPr>
            <a:normAutofit/>
          </a:bodyPr>
          <a:lstStyle/>
          <a:p>
            <a:r>
              <a:rPr lang="en-US" sz="2667" dirty="0" err="1"/>
              <a:t>Velike</a:t>
            </a:r>
            <a:r>
              <a:rPr lang="en-US" sz="2667" dirty="0"/>
              <a:t> </a:t>
            </a:r>
            <a:r>
              <a:rPr lang="en-US" sz="2667" dirty="0" err="1"/>
              <a:t>organizacije</a:t>
            </a:r>
            <a:endParaRPr lang="LID4096" sz="2667" dirty="0"/>
          </a:p>
        </p:txBody>
      </p:sp>
      <p:sp>
        <p:nvSpPr>
          <p:cNvPr id="5" name="Označba mesta vsebine 4">
            <a:extLst>
              <a:ext uri="{FF2B5EF4-FFF2-40B4-BE49-F238E27FC236}">
                <a16:creationId xmlns:a16="http://schemas.microsoft.com/office/drawing/2014/main" id="{515836A1-7AC6-B57B-3775-D3304B0F8D35}"/>
              </a:ext>
            </a:extLst>
          </p:cNvPr>
          <p:cNvSpPr>
            <a:spLocks noGrp="1"/>
          </p:cNvSpPr>
          <p:nvPr>
            <p:ph idx="13"/>
          </p:nvPr>
        </p:nvSpPr>
        <p:spPr/>
        <p:txBody>
          <a:bodyPr vert="horz" wrap="square" lIns="121920" tIns="60960" rIns="121920" bIns="60960" rtlCol="0" anchor="t" anchorCtr="0" compatLnSpc="1">
            <a:normAutofit/>
          </a:bodyPr>
          <a:lstStyle/>
          <a:p>
            <a:pPr marL="287859"/>
            <a:r>
              <a:rPr lang="en-US" dirty="0" err="1"/>
              <a:t>Sredstva</a:t>
            </a:r>
            <a:r>
              <a:rPr lang="en-US" dirty="0"/>
              <a:t> in </a:t>
            </a:r>
            <a:r>
              <a:rPr lang="en-US" dirty="0" err="1"/>
              <a:t>znanje</a:t>
            </a:r>
            <a:endParaRPr lang="sl-SI" dirty="0">
              <a:ea typeface="Roboto"/>
              <a:cs typeface="Roboto"/>
            </a:endParaRPr>
          </a:p>
          <a:p>
            <a:r>
              <a:rPr lang="en-US" dirty="0" err="1"/>
              <a:t>Proračun</a:t>
            </a:r>
            <a:r>
              <a:rPr lang="en-US" dirty="0"/>
              <a:t> </a:t>
            </a:r>
            <a:endParaRPr lang="sl-SI" dirty="0"/>
          </a:p>
          <a:p>
            <a:pPr marL="287859"/>
            <a:r>
              <a:rPr lang="en-US" dirty="0" err="1"/>
              <a:t>Skladnost</a:t>
            </a:r>
            <a:r>
              <a:rPr lang="en-US" dirty="0"/>
              <a:t> s </a:t>
            </a:r>
            <a:r>
              <a:rPr lang="en-US" dirty="0" err="1"/>
              <a:t>predpisi</a:t>
            </a:r>
            <a:r>
              <a:rPr lang="en-US" dirty="0"/>
              <a:t> in </a:t>
            </a:r>
            <a:r>
              <a:rPr lang="en-US" dirty="0" err="1"/>
              <a:t>regulativami</a:t>
            </a:r>
            <a:endParaRPr lang="en-US" dirty="0"/>
          </a:p>
          <a:p>
            <a:pPr marL="287859"/>
            <a:r>
              <a:rPr lang="en-US" dirty="0" err="1"/>
              <a:t>Odpor</a:t>
            </a:r>
            <a:r>
              <a:rPr lang="en-US" dirty="0"/>
              <a:t> in </a:t>
            </a:r>
            <a:r>
              <a:rPr lang="en-US" dirty="0" err="1"/>
              <a:t>nesprejemanje</a:t>
            </a:r>
            <a:r>
              <a:rPr lang="en-US" dirty="0"/>
              <a:t> s </a:t>
            </a:r>
            <a:r>
              <a:rPr lang="en-US" dirty="0" err="1"/>
              <a:t>strani</a:t>
            </a:r>
            <a:r>
              <a:rPr lang="en-US" dirty="0"/>
              <a:t> </a:t>
            </a:r>
            <a:r>
              <a:rPr lang="en-US" dirty="0" err="1"/>
              <a:t>uporabnikov</a:t>
            </a:r>
            <a:endParaRPr lang="en-US" dirty="0"/>
          </a:p>
          <a:p>
            <a:r>
              <a:rPr lang="en-US" dirty="0" err="1"/>
              <a:t>Ljudje</a:t>
            </a:r>
            <a:endParaRPr lang="LID4096" dirty="0"/>
          </a:p>
        </p:txBody>
      </p:sp>
      <p:sp>
        <p:nvSpPr>
          <p:cNvPr id="6" name="Označba mesta vsebine 5">
            <a:extLst>
              <a:ext uri="{FF2B5EF4-FFF2-40B4-BE49-F238E27FC236}">
                <a16:creationId xmlns:a16="http://schemas.microsoft.com/office/drawing/2014/main" id="{FCB47668-044C-45D4-6EDE-EA3572C00901}"/>
              </a:ext>
            </a:extLst>
          </p:cNvPr>
          <p:cNvSpPr>
            <a:spLocks noGrp="1"/>
          </p:cNvSpPr>
          <p:nvPr>
            <p:ph idx="14"/>
          </p:nvPr>
        </p:nvSpPr>
        <p:spPr/>
        <p:txBody>
          <a:bodyPr vert="horz" wrap="square" lIns="121920" tIns="60960" rIns="121920" bIns="60960" rtlCol="0" anchor="t" anchorCtr="0" compatLnSpc="1">
            <a:normAutofit lnSpcReduction="10000"/>
          </a:bodyPr>
          <a:lstStyle/>
          <a:p>
            <a:pPr marL="287859"/>
            <a:r>
              <a:rPr lang="en-US" dirty="0" err="1"/>
              <a:t>Manj</a:t>
            </a:r>
            <a:r>
              <a:rPr lang="en-US" dirty="0"/>
              <a:t> </a:t>
            </a:r>
            <a:r>
              <a:rPr lang="en-US" dirty="0" err="1"/>
              <a:t>agilne</a:t>
            </a:r>
            <a:r>
              <a:rPr lang="en-US" dirty="0"/>
              <a:t> (dobro </a:t>
            </a:r>
            <a:r>
              <a:rPr lang="en-US" dirty="0" err="1"/>
              <a:t>uveljavljeni</a:t>
            </a:r>
            <a:r>
              <a:rPr lang="en-US" dirty="0"/>
              <a:t> </a:t>
            </a:r>
            <a:r>
              <a:rPr lang="en-US" dirty="0" err="1"/>
              <a:t>procesi</a:t>
            </a:r>
            <a:r>
              <a:rPr lang="en-US" dirty="0"/>
              <a:t>)</a:t>
            </a:r>
          </a:p>
          <a:p>
            <a:pPr marL="287859"/>
            <a:r>
              <a:rPr lang="sl-SI" dirty="0" err="1"/>
              <a:t>Less</a:t>
            </a:r>
            <a:r>
              <a:rPr lang="sl-SI" dirty="0"/>
              <a:t> </a:t>
            </a:r>
            <a:r>
              <a:rPr lang="sl-SI" dirty="0" err="1"/>
              <a:t>agile</a:t>
            </a:r>
            <a:r>
              <a:rPr lang="sl-SI" dirty="0"/>
              <a:t> (</a:t>
            </a:r>
            <a:r>
              <a:rPr lang="sl-SI" dirty="0" err="1"/>
              <a:t>processes</a:t>
            </a:r>
            <a:r>
              <a:rPr lang="sl-SI" dirty="0"/>
              <a:t> are </a:t>
            </a:r>
            <a:r>
              <a:rPr lang="sl-SI" dirty="0" err="1"/>
              <a:t>well</a:t>
            </a:r>
            <a:r>
              <a:rPr lang="sl-SI" dirty="0"/>
              <a:t> </a:t>
            </a:r>
            <a:r>
              <a:rPr lang="sl-SI" dirty="0" err="1"/>
              <a:t>established</a:t>
            </a:r>
            <a:r>
              <a:rPr lang="sl-SI" dirty="0"/>
              <a:t>)</a:t>
            </a:r>
            <a:endParaRPr lang="en-US" dirty="0"/>
          </a:p>
          <a:p>
            <a:pPr marL="287859"/>
            <a:r>
              <a:rPr lang="en-US" dirty="0" err="1"/>
              <a:t>Prejšnji</a:t>
            </a:r>
            <a:r>
              <a:rPr lang="en-US" dirty="0"/>
              <a:t> </a:t>
            </a:r>
            <a:r>
              <a:rPr lang="en-US" dirty="0" err="1"/>
              <a:t>sistemi</a:t>
            </a:r>
            <a:endParaRPr lang="sl-SI" dirty="0">
              <a:ea typeface="Roboto"/>
              <a:cs typeface="Roboto"/>
            </a:endParaRPr>
          </a:p>
          <a:p>
            <a:pPr marL="287859"/>
            <a:r>
              <a:rPr lang="en-US" dirty="0" err="1"/>
              <a:t>Podatki</a:t>
            </a:r>
            <a:r>
              <a:rPr lang="en-US" dirty="0"/>
              <a:t> </a:t>
            </a:r>
            <a:r>
              <a:rPr lang="en-US" dirty="0" err="1"/>
              <a:t>iz</a:t>
            </a:r>
            <a:r>
              <a:rPr lang="en-US" dirty="0"/>
              <a:t> </a:t>
            </a:r>
            <a:r>
              <a:rPr lang="en-US" dirty="0" err="1"/>
              <a:t>prejšnjih</a:t>
            </a:r>
            <a:r>
              <a:rPr lang="en-US" dirty="0"/>
              <a:t> </a:t>
            </a:r>
            <a:r>
              <a:rPr lang="en-US" dirty="0" err="1"/>
              <a:t>sistemov</a:t>
            </a:r>
            <a:endParaRPr lang="sl-SI" dirty="0">
              <a:ea typeface="Roboto"/>
              <a:cs typeface="Roboto"/>
            </a:endParaRPr>
          </a:p>
          <a:p>
            <a:pPr marL="287859"/>
            <a:r>
              <a:rPr lang="en-US" dirty="0" err="1"/>
              <a:t>Skladnost</a:t>
            </a:r>
            <a:r>
              <a:rPr lang="en-US" dirty="0"/>
              <a:t> s </a:t>
            </a:r>
            <a:r>
              <a:rPr lang="en-US" dirty="0" err="1"/>
              <a:t>predpisi</a:t>
            </a:r>
            <a:r>
              <a:rPr lang="en-US" dirty="0"/>
              <a:t> in </a:t>
            </a:r>
            <a:r>
              <a:rPr lang="en-US" dirty="0" err="1"/>
              <a:t>regulativami</a:t>
            </a:r>
            <a:endParaRPr lang="en-US" dirty="0">
              <a:ea typeface="Roboto"/>
              <a:cs typeface="Roboto"/>
            </a:endParaRPr>
          </a:p>
          <a:p>
            <a:r>
              <a:rPr lang="en-US" dirty="0" err="1"/>
              <a:t>Ljudje</a:t>
            </a:r>
            <a:endParaRPr lang="sl-SI" dirty="0"/>
          </a:p>
          <a:p>
            <a:pPr marL="59265" indent="0">
              <a:buNone/>
            </a:pPr>
            <a:endParaRPr lang="LID4096" dirty="0">
              <a:ea typeface="Roboto"/>
              <a:cs typeface="Roboto"/>
            </a:endParaRPr>
          </a:p>
        </p:txBody>
      </p:sp>
      <p:pic>
        <p:nvPicPr>
          <p:cNvPr id="7" name="Google Shape;375;p38">
            <a:extLst>
              <a:ext uri="{FF2B5EF4-FFF2-40B4-BE49-F238E27FC236}">
                <a16:creationId xmlns:a16="http://schemas.microsoft.com/office/drawing/2014/main" id="{0F8E1EBF-9EDE-BD61-D055-77DF1BA7D143}"/>
              </a:ext>
            </a:extLst>
          </p:cNvPr>
          <p:cNvPicPr preferRelativeResize="0"/>
          <p:nvPr/>
        </p:nvPicPr>
        <p:blipFill>
          <a:blip r:embed="rId3">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478117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FAB2-5F4A-AE8B-5D45-3B2B17991B7E}"/>
              </a:ext>
            </a:extLst>
          </p:cNvPr>
          <p:cNvSpPr>
            <a:spLocks noGrp="1"/>
          </p:cNvSpPr>
          <p:nvPr>
            <p:ph type="title"/>
          </p:nvPr>
        </p:nvSpPr>
        <p:spPr/>
        <p:txBody>
          <a:bodyPr>
            <a:normAutofit fontScale="90000"/>
          </a:bodyPr>
          <a:lstStyle/>
          <a:p>
            <a:r>
              <a:rPr lang="en-US" dirty="0">
                <a:ea typeface="Roboto"/>
                <a:cs typeface="Roboto"/>
              </a:rPr>
              <a:t>Ne </a:t>
            </a:r>
            <a:r>
              <a:rPr lang="en-US" dirty="0" err="1">
                <a:ea typeface="Roboto"/>
                <a:cs typeface="Roboto"/>
              </a:rPr>
              <a:t>izpustite</a:t>
            </a:r>
            <a:r>
              <a:rPr lang="en-US" dirty="0">
                <a:ea typeface="Roboto"/>
                <a:cs typeface="Roboto"/>
              </a:rPr>
              <a:t>!</a:t>
            </a:r>
            <a:endParaRPr lang="en-US" dirty="0"/>
          </a:p>
        </p:txBody>
      </p:sp>
      <p:sp>
        <p:nvSpPr>
          <p:cNvPr id="3" name="Content Placeholder 2">
            <a:extLst>
              <a:ext uri="{FF2B5EF4-FFF2-40B4-BE49-F238E27FC236}">
                <a16:creationId xmlns:a16="http://schemas.microsoft.com/office/drawing/2014/main" id="{2BE7A5DD-EEC1-FEBD-D11B-F5C4DCCCEBB8}"/>
              </a:ext>
            </a:extLst>
          </p:cNvPr>
          <p:cNvSpPr>
            <a:spLocks noGrp="1"/>
          </p:cNvSpPr>
          <p:nvPr>
            <p:ph idx="1"/>
          </p:nvPr>
        </p:nvSpPr>
        <p:spPr>
          <a:xfrm>
            <a:off x="838201" y="2019868"/>
            <a:ext cx="5010151" cy="4157096"/>
          </a:xfrm>
        </p:spPr>
        <p:txBody>
          <a:bodyPr vert="horz" wrap="square" lIns="121920" tIns="60960" rIns="121920" bIns="60960" rtlCol="0" anchor="t" anchorCtr="0" compatLnSpc="1">
            <a:normAutofit/>
          </a:bodyPr>
          <a:lstStyle/>
          <a:p>
            <a:pPr marL="287859"/>
            <a:r>
              <a:rPr lang="en-US" dirty="0" err="1">
                <a:ea typeface="Roboto"/>
                <a:cs typeface="Roboto"/>
              </a:rPr>
              <a:t>Definiranje</a:t>
            </a:r>
            <a:r>
              <a:rPr lang="en-US" dirty="0">
                <a:ea typeface="Roboto"/>
                <a:cs typeface="Roboto"/>
              </a:rPr>
              <a:t> </a:t>
            </a:r>
            <a:r>
              <a:rPr lang="en-US" dirty="0" err="1">
                <a:ea typeface="Roboto"/>
                <a:cs typeface="Roboto"/>
              </a:rPr>
              <a:t>zahtev</a:t>
            </a:r>
            <a:r>
              <a:rPr lang="en-US" dirty="0">
                <a:ea typeface="Roboto"/>
                <a:cs typeface="Roboto"/>
              </a:rPr>
              <a:t> in </a:t>
            </a:r>
            <a:r>
              <a:rPr lang="en-US" dirty="0" err="1">
                <a:ea typeface="Roboto"/>
                <a:cs typeface="Roboto"/>
              </a:rPr>
              <a:t>mapiranje</a:t>
            </a:r>
            <a:r>
              <a:rPr lang="en-US" dirty="0">
                <a:ea typeface="Roboto"/>
                <a:cs typeface="Roboto"/>
              </a:rPr>
              <a:t> </a:t>
            </a:r>
            <a:r>
              <a:rPr lang="en-US" dirty="0" err="1">
                <a:ea typeface="Roboto"/>
                <a:cs typeface="Roboto"/>
              </a:rPr>
              <a:t>procesov</a:t>
            </a:r>
            <a:endParaRPr lang="en-US" dirty="0">
              <a:ea typeface="Roboto"/>
              <a:cs typeface="Roboto"/>
            </a:endParaRPr>
          </a:p>
          <a:p>
            <a:pPr marL="719649" lvl="1"/>
            <a:r>
              <a:rPr lang="en-US" dirty="0" err="1">
                <a:ea typeface="Roboto"/>
                <a:cs typeface="Roboto"/>
              </a:rPr>
              <a:t>Če</a:t>
            </a:r>
            <a:r>
              <a:rPr lang="en-US" dirty="0">
                <a:ea typeface="Roboto"/>
                <a:cs typeface="Roboto"/>
              </a:rPr>
              <a:t> ne </a:t>
            </a:r>
            <a:r>
              <a:rPr lang="en-US" dirty="0" err="1">
                <a:ea typeface="Roboto"/>
                <a:cs typeface="Roboto"/>
              </a:rPr>
              <a:t>veste</a:t>
            </a:r>
            <a:r>
              <a:rPr lang="en-US" dirty="0">
                <a:ea typeface="Roboto"/>
                <a:cs typeface="Roboto"/>
              </a:rPr>
              <a:t> </a:t>
            </a:r>
            <a:r>
              <a:rPr lang="en-US" dirty="0" err="1">
                <a:ea typeface="Roboto"/>
                <a:cs typeface="Roboto"/>
              </a:rPr>
              <a:t>kaj</a:t>
            </a:r>
            <a:r>
              <a:rPr lang="en-US" dirty="0">
                <a:ea typeface="Roboto"/>
                <a:cs typeface="Roboto"/>
              </a:rPr>
              <a:t> </a:t>
            </a:r>
            <a:r>
              <a:rPr lang="en-US" dirty="0" err="1">
                <a:ea typeface="Roboto"/>
                <a:cs typeface="Roboto"/>
              </a:rPr>
              <a:t>potrebujete</a:t>
            </a:r>
            <a:r>
              <a:rPr lang="en-US" dirty="0">
                <a:ea typeface="Roboto"/>
                <a:cs typeface="Roboto"/>
              </a:rPr>
              <a:t>, </a:t>
            </a:r>
            <a:r>
              <a:rPr lang="en-US" dirty="0" err="1">
                <a:ea typeface="Roboto"/>
                <a:cs typeface="Roboto"/>
              </a:rPr>
              <a:t>kako</a:t>
            </a:r>
            <a:r>
              <a:rPr lang="en-US" dirty="0">
                <a:ea typeface="Roboto"/>
                <a:cs typeface="Roboto"/>
              </a:rPr>
              <a:t> </a:t>
            </a:r>
            <a:r>
              <a:rPr lang="en-US" dirty="0" err="1">
                <a:ea typeface="Roboto"/>
                <a:cs typeface="Roboto"/>
              </a:rPr>
              <a:t>bo</a:t>
            </a:r>
            <a:r>
              <a:rPr lang="en-US" dirty="0">
                <a:ea typeface="Roboto"/>
                <a:cs typeface="Roboto"/>
              </a:rPr>
              <a:t> to </a:t>
            </a:r>
            <a:r>
              <a:rPr lang="en-US" dirty="0" err="1">
                <a:ea typeface="Roboto"/>
                <a:cs typeface="Roboto"/>
              </a:rPr>
              <a:t>vedel</a:t>
            </a:r>
            <a:r>
              <a:rPr lang="en-US" dirty="0">
                <a:ea typeface="Roboto"/>
                <a:cs typeface="Roboto"/>
              </a:rPr>
              <a:t> </a:t>
            </a:r>
            <a:r>
              <a:rPr lang="en-US" dirty="0" err="1">
                <a:ea typeface="Roboto"/>
                <a:cs typeface="Roboto"/>
              </a:rPr>
              <a:t>ponudnik</a:t>
            </a:r>
            <a:r>
              <a:rPr lang="en-US" dirty="0">
                <a:ea typeface="Roboto"/>
                <a:cs typeface="Roboto"/>
              </a:rPr>
              <a:t>?</a:t>
            </a:r>
          </a:p>
          <a:p>
            <a:pPr marL="719649" lvl="1"/>
            <a:r>
              <a:rPr lang="en-US" dirty="0" err="1">
                <a:ea typeface="Roboto"/>
                <a:cs typeface="Roboto"/>
              </a:rPr>
              <a:t>Tvegate</a:t>
            </a:r>
            <a:r>
              <a:rPr lang="en-US" dirty="0">
                <a:ea typeface="Roboto"/>
                <a:cs typeface="Roboto"/>
              </a:rPr>
              <a:t> </a:t>
            </a:r>
            <a:r>
              <a:rPr lang="en-US" dirty="0" err="1">
                <a:ea typeface="Roboto"/>
                <a:cs typeface="Roboto"/>
              </a:rPr>
              <a:t>izbiro</a:t>
            </a:r>
            <a:r>
              <a:rPr lang="en-US" dirty="0">
                <a:ea typeface="Roboto"/>
                <a:cs typeface="Roboto"/>
              </a:rPr>
              <a:t> </a:t>
            </a:r>
            <a:r>
              <a:rPr lang="en-US" dirty="0" err="1">
                <a:ea typeface="Roboto"/>
                <a:cs typeface="Roboto"/>
              </a:rPr>
              <a:t>napačne</a:t>
            </a:r>
            <a:r>
              <a:rPr lang="en-US" dirty="0">
                <a:ea typeface="Roboto"/>
                <a:cs typeface="Roboto"/>
              </a:rPr>
              <a:t> </a:t>
            </a:r>
            <a:r>
              <a:rPr lang="en-US" dirty="0" err="1">
                <a:ea typeface="Roboto"/>
                <a:cs typeface="Roboto"/>
              </a:rPr>
              <a:t>rešitve</a:t>
            </a:r>
            <a:r>
              <a:rPr lang="en-US" dirty="0">
                <a:ea typeface="Roboto"/>
                <a:cs typeface="Roboto"/>
              </a:rPr>
              <a:t>.</a:t>
            </a:r>
          </a:p>
          <a:p>
            <a:pPr marL="719649" lvl="1"/>
            <a:r>
              <a:rPr lang="en-US" dirty="0" err="1">
                <a:ea typeface="Roboto"/>
                <a:cs typeface="Roboto"/>
              </a:rPr>
              <a:t>Konfiguracija</a:t>
            </a:r>
            <a:r>
              <a:rPr lang="en-US" dirty="0">
                <a:ea typeface="Roboto"/>
                <a:cs typeface="Roboto"/>
              </a:rPr>
              <a:t> in </a:t>
            </a:r>
            <a:r>
              <a:rPr lang="en-US" dirty="0" err="1">
                <a:ea typeface="Roboto"/>
                <a:cs typeface="Roboto"/>
              </a:rPr>
              <a:t>proces</a:t>
            </a:r>
            <a:r>
              <a:rPr lang="en-US" dirty="0">
                <a:ea typeface="Roboto"/>
                <a:cs typeface="Roboto"/>
              </a:rPr>
              <a:t> </a:t>
            </a:r>
            <a:r>
              <a:rPr lang="en-US" dirty="0" err="1">
                <a:ea typeface="Roboto"/>
                <a:cs typeface="Roboto"/>
              </a:rPr>
              <a:t>implementacije</a:t>
            </a:r>
            <a:r>
              <a:rPr lang="en-US" dirty="0">
                <a:ea typeface="Roboto"/>
                <a:cs typeface="Roboto"/>
              </a:rPr>
              <a:t> </a:t>
            </a:r>
            <a:r>
              <a:rPr lang="en-US" dirty="0" err="1">
                <a:ea typeface="Roboto"/>
                <a:cs typeface="Roboto"/>
              </a:rPr>
              <a:t>bosta</a:t>
            </a:r>
            <a:r>
              <a:rPr lang="en-US" dirty="0">
                <a:ea typeface="Roboto"/>
                <a:cs typeface="Roboto"/>
              </a:rPr>
              <a:t> </a:t>
            </a:r>
            <a:r>
              <a:rPr lang="en-US" dirty="0" err="1">
                <a:ea typeface="Roboto"/>
                <a:cs typeface="Roboto"/>
              </a:rPr>
              <a:t>počasnejša</a:t>
            </a:r>
            <a:r>
              <a:rPr lang="en-US" dirty="0">
                <a:ea typeface="Roboto"/>
                <a:cs typeface="Roboto"/>
              </a:rPr>
              <a:t>.</a:t>
            </a:r>
          </a:p>
          <a:p>
            <a:pPr marL="491049" lvl="1" indent="0">
              <a:buNone/>
            </a:pPr>
            <a:endParaRPr lang="en-US" dirty="0">
              <a:ea typeface="Roboto"/>
              <a:cs typeface="Roboto"/>
            </a:endParaRPr>
          </a:p>
          <a:p>
            <a:pPr marL="719649" lvl="1"/>
            <a:endParaRPr lang="en-US" dirty="0">
              <a:ea typeface="Roboto"/>
              <a:cs typeface="Roboto"/>
            </a:endParaRPr>
          </a:p>
        </p:txBody>
      </p:sp>
      <p:pic>
        <p:nvPicPr>
          <p:cNvPr id="11" name="Picture 10" descr="Person stepping in stairs">
            <a:extLst>
              <a:ext uri="{FF2B5EF4-FFF2-40B4-BE49-F238E27FC236}">
                <a16:creationId xmlns:a16="http://schemas.microsoft.com/office/drawing/2014/main" id="{1A774F04-EDB4-E145-59F2-CAE97CDAC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2" y="2019869"/>
            <a:ext cx="5562599" cy="3716975"/>
          </a:xfrm>
          <a:prstGeom prst="rect">
            <a:avLst/>
          </a:prstGeom>
        </p:spPr>
      </p:pic>
      <p:pic>
        <p:nvPicPr>
          <p:cNvPr id="4" name="Google Shape;375;p38">
            <a:extLst>
              <a:ext uri="{FF2B5EF4-FFF2-40B4-BE49-F238E27FC236}">
                <a16:creationId xmlns:a16="http://schemas.microsoft.com/office/drawing/2014/main" id="{9444AF26-3BED-055F-5577-B0975896486C}"/>
              </a:ext>
            </a:extLst>
          </p:cNvPr>
          <p:cNvPicPr preferRelativeResize="0"/>
          <p:nvPr/>
        </p:nvPicPr>
        <p:blipFill>
          <a:blip r:embed="rId4">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31709483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FAB2-5F4A-AE8B-5D45-3B2B17991B7E}"/>
              </a:ext>
            </a:extLst>
          </p:cNvPr>
          <p:cNvSpPr>
            <a:spLocks noGrp="1"/>
          </p:cNvSpPr>
          <p:nvPr>
            <p:ph type="title"/>
          </p:nvPr>
        </p:nvSpPr>
        <p:spPr/>
        <p:txBody>
          <a:bodyPr>
            <a:normAutofit fontScale="90000"/>
          </a:bodyPr>
          <a:lstStyle/>
          <a:p>
            <a:r>
              <a:rPr lang="en-US" dirty="0" err="1">
                <a:ea typeface="Roboto"/>
                <a:cs typeface="Roboto"/>
              </a:rPr>
              <a:t>Izogibajte</a:t>
            </a:r>
            <a:r>
              <a:rPr lang="en-US" dirty="0">
                <a:ea typeface="Roboto"/>
                <a:cs typeface="Roboto"/>
              </a:rPr>
              <a:t> se </a:t>
            </a:r>
            <a:r>
              <a:rPr lang="en-US" dirty="0" err="1">
                <a:ea typeface="Roboto"/>
                <a:cs typeface="Roboto"/>
              </a:rPr>
              <a:t>ljubezni</a:t>
            </a:r>
            <a:r>
              <a:rPr lang="en-US" dirty="0">
                <a:ea typeface="Roboto"/>
                <a:cs typeface="Roboto"/>
              </a:rPr>
              <a:t> </a:t>
            </a:r>
            <a:r>
              <a:rPr lang="en-US" dirty="0" err="1">
                <a:ea typeface="Roboto"/>
                <a:cs typeface="Roboto"/>
              </a:rPr>
              <a:t>na</a:t>
            </a:r>
            <a:r>
              <a:rPr lang="en-US" dirty="0">
                <a:ea typeface="Roboto"/>
                <a:cs typeface="Roboto"/>
              </a:rPr>
              <a:t> </a:t>
            </a:r>
            <a:r>
              <a:rPr lang="en-US" dirty="0" err="1">
                <a:ea typeface="Roboto"/>
                <a:cs typeface="Roboto"/>
              </a:rPr>
              <a:t>prvi</a:t>
            </a:r>
            <a:r>
              <a:rPr lang="en-US" dirty="0">
                <a:ea typeface="Roboto"/>
                <a:cs typeface="Roboto"/>
              </a:rPr>
              <a:t> </a:t>
            </a:r>
            <a:r>
              <a:rPr lang="en-US" dirty="0" err="1">
                <a:ea typeface="Roboto"/>
                <a:cs typeface="Roboto"/>
              </a:rPr>
              <a:t>pogled</a:t>
            </a:r>
            <a:endParaRPr lang="en-US" dirty="0"/>
          </a:p>
        </p:txBody>
      </p:sp>
      <p:sp>
        <p:nvSpPr>
          <p:cNvPr id="3" name="Content Placeholder 2">
            <a:extLst>
              <a:ext uri="{FF2B5EF4-FFF2-40B4-BE49-F238E27FC236}">
                <a16:creationId xmlns:a16="http://schemas.microsoft.com/office/drawing/2014/main" id="{2BE7A5DD-EEC1-FEBD-D11B-F5C4DCCCEBB8}"/>
              </a:ext>
            </a:extLst>
          </p:cNvPr>
          <p:cNvSpPr>
            <a:spLocks noGrp="1"/>
          </p:cNvSpPr>
          <p:nvPr>
            <p:ph idx="1"/>
          </p:nvPr>
        </p:nvSpPr>
        <p:spPr>
          <a:xfrm>
            <a:off x="838201" y="2019868"/>
            <a:ext cx="5732303" cy="4157096"/>
          </a:xfrm>
        </p:spPr>
        <p:txBody>
          <a:bodyPr vert="horz" wrap="square" lIns="121920" tIns="60960" rIns="121920" bIns="60960" rtlCol="0" anchor="t" anchorCtr="0" compatLnSpc="1">
            <a:normAutofit/>
          </a:bodyPr>
          <a:lstStyle/>
          <a:p>
            <a:pPr marL="287859"/>
            <a:r>
              <a:rPr lang="sl-SI" dirty="0">
                <a:ea typeface="Roboto"/>
                <a:cs typeface="Roboto"/>
              </a:rPr>
              <a:t>Ne odločite se za prvo odločitev ki vam je všeč</a:t>
            </a:r>
          </a:p>
          <a:p>
            <a:pPr marL="719649" lvl="1"/>
            <a:r>
              <a:rPr lang="sl-SI" dirty="0">
                <a:ea typeface="Roboto"/>
                <a:cs typeface="Roboto"/>
              </a:rPr>
              <a:t>Naj vaša odločitev ne temelji na dobrem prodajnem govoru</a:t>
            </a:r>
          </a:p>
          <a:p>
            <a:pPr marL="719649" lvl="1"/>
            <a:r>
              <a:rPr lang="sl-SI" dirty="0">
                <a:ea typeface="Roboto"/>
                <a:cs typeface="Roboto"/>
              </a:rPr>
              <a:t>Ne odločite se </a:t>
            </a:r>
            <a:r>
              <a:rPr lang="en-US" dirty="0" err="1">
                <a:ea typeface="Roboto"/>
                <a:cs typeface="Roboto"/>
              </a:rPr>
              <a:t>izključno</a:t>
            </a:r>
            <a:r>
              <a:rPr lang="sl-SI" dirty="0">
                <a:ea typeface="Roboto"/>
                <a:cs typeface="Roboto"/>
              </a:rPr>
              <a:t> </a:t>
            </a:r>
            <a:r>
              <a:rPr lang="en-US" dirty="0" err="1">
                <a:ea typeface="Roboto"/>
                <a:cs typeface="Roboto"/>
              </a:rPr>
              <a:t>zaradi</a:t>
            </a:r>
            <a:r>
              <a:rPr lang="en-US" dirty="0">
                <a:ea typeface="Roboto"/>
                <a:cs typeface="Roboto"/>
              </a:rPr>
              <a:t> </a:t>
            </a:r>
            <a:r>
              <a:rPr lang="sl-SI" dirty="0">
                <a:ea typeface="Roboto"/>
                <a:cs typeface="Roboto"/>
              </a:rPr>
              <a:t>dobrega uporabniškega vmesnika/uporabniške izkušnje</a:t>
            </a:r>
          </a:p>
          <a:p>
            <a:pPr marL="491054" lvl="1" indent="0">
              <a:buNone/>
            </a:pPr>
            <a:endParaRPr lang="en-US" dirty="0">
              <a:ea typeface="Roboto"/>
              <a:cs typeface="Roboto"/>
            </a:endParaRPr>
          </a:p>
          <a:p>
            <a:pPr marL="491054" lvl="1" indent="0">
              <a:buNone/>
            </a:pPr>
            <a:endParaRPr lang="en-US" dirty="0">
              <a:ea typeface="Roboto"/>
              <a:cs typeface="Roboto"/>
            </a:endParaRPr>
          </a:p>
          <a:p>
            <a:pPr marL="719649" lvl="1"/>
            <a:endParaRPr lang="en-US" dirty="0">
              <a:ea typeface="Roboto"/>
              <a:cs typeface="Roboto"/>
            </a:endParaRPr>
          </a:p>
          <a:p>
            <a:pPr marL="719649" lvl="1"/>
            <a:endParaRPr lang="en-US" dirty="0">
              <a:ea typeface="Roboto"/>
              <a:cs typeface="Roboto"/>
            </a:endParaRPr>
          </a:p>
        </p:txBody>
      </p:sp>
      <p:pic>
        <p:nvPicPr>
          <p:cNvPr id="10" name="Picture 9" descr="A person and person shaking hands&#10;&#10;Description automatically generated">
            <a:extLst>
              <a:ext uri="{FF2B5EF4-FFF2-40B4-BE49-F238E27FC236}">
                <a16:creationId xmlns:a16="http://schemas.microsoft.com/office/drawing/2014/main" id="{67FDC07B-872A-286F-A4FD-4ACAD603D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1573" y="2019863"/>
            <a:ext cx="5560427" cy="370695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D02537A5-5B9D-C9BC-8569-3FC2E525760E}"/>
              </a:ext>
            </a:extLst>
          </p:cNvPr>
          <p:cNvSpPr txBox="1"/>
          <p:nvPr/>
        </p:nvSpPr>
        <p:spPr>
          <a:xfrm>
            <a:off x="8551333" y="5726814"/>
            <a:ext cx="3640667" cy="307777"/>
          </a:xfrm>
          <a:prstGeom prst="rect">
            <a:avLst/>
          </a:prstGeom>
          <a:noFill/>
          <a:ln>
            <a:noFill/>
          </a:ln>
        </p:spPr>
        <p:txBody>
          <a:bodyPr wrap="square">
            <a:spAutoFit/>
          </a:bodyPr>
          <a:lstStyle/>
          <a:p>
            <a:pPr algn="r"/>
            <a:r>
              <a:rPr lang="en-US" sz="1400" dirty="0">
                <a:solidFill>
                  <a:schemeClr val="bg2">
                    <a:lumMod val="75000"/>
                  </a:schemeClr>
                </a:solidFill>
              </a:rPr>
              <a:t>Image by </a:t>
            </a:r>
            <a:r>
              <a:rPr lang="en-US" sz="1400" dirty="0" err="1">
                <a:solidFill>
                  <a:schemeClr val="bg2">
                    <a:lumMod val="75000"/>
                  </a:schemeClr>
                </a:solidFill>
              </a:rPr>
              <a:t>Fauxels</a:t>
            </a:r>
            <a:r>
              <a:rPr lang="en-US" sz="1400" dirty="0">
                <a:solidFill>
                  <a:schemeClr val="bg2">
                    <a:lumMod val="75000"/>
                  </a:schemeClr>
                </a:solidFill>
              </a:rPr>
              <a:t> from </a:t>
            </a:r>
            <a:r>
              <a:rPr lang="en-US" sz="1400" dirty="0" err="1">
                <a:solidFill>
                  <a:schemeClr val="bg2">
                    <a:lumMod val="75000"/>
                  </a:schemeClr>
                </a:solidFill>
              </a:rPr>
              <a:t>Pexels</a:t>
            </a:r>
            <a:endParaRPr lang="en-SI" sz="1400" dirty="0">
              <a:solidFill>
                <a:schemeClr val="bg2">
                  <a:lumMod val="75000"/>
                </a:schemeClr>
              </a:solidFill>
            </a:endParaRPr>
          </a:p>
        </p:txBody>
      </p:sp>
      <p:pic>
        <p:nvPicPr>
          <p:cNvPr id="4" name="Google Shape;375;p38">
            <a:extLst>
              <a:ext uri="{FF2B5EF4-FFF2-40B4-BE49-F238E27FC236}">
                <a16:creationId xmlns:a16="http://schemas.microsoft.com/office/drawing/2014/main" id="{5C79C8E0-1BA5-5E3F-E9A1-622B105CC979}"/>
              </a:ext>
            </a:extLst>
          </p:cNvPr>
          <p:cNvPicPr preferRelativeResize="0"/>
          <p:nvPr/>
        </p:nvPicPr>
        <p:blipFill>
          <a:blip r:embed="rId3">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778910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FAB2-5F4A-AE8B-5D45-3B2B17991B7E}"/>
              </a:ext>
            </a:extLst>
          </p:cNvPr>
          <p:cNvSpPr>
            <a:spLocks noGrp="1"/>
          </p:cNvSpPr>
          <p:nvPr>
            <p:ph type="title"/>
          </p:nvPr>
        </p:nvSpPr>
        <p:spPr/>
        <p:txBody>
          <a:bodyPr>
            <a:normAutofit fontScale="90000"/>
          </a:bodyPr>
          <a:lstStyle/>
          <a:p>
            <a:r>
              <a:rPr lang="en-US" dirty="0" err="1">
                <a:ea typeface="Roboto"/>
                <a:cs typeface="Roboto"/>
              </a:rPr>
              <a:t>Analizirajte</a:t>
            </a:r>
            <a:r>
              <a:rPr lang="en-US" dirty="0">
                <a:ea typeface="Roboto"/>
                <a:cs typeface="Roboto"/>
              </a:rPr>
              <a:t>, </a:t>
            </a:r>
            <a:r>
              <a:rPr lang="en-US" dirty="0" err="1">
                <a:ea typeface="Roboto"/>
                <a:cs typeface="Roboto"/>
              </a:rPr>
              <a:t>preden</a:t>
            </a:r>
            <a:r>
              <a:rPr lang="en-US" dirty="0">
                <a:ea typeface="Roboto"/>
                <a:cs typeface="Roboto"/>
              </a:rPr>
              <a:t> se </a:t>
            </a:r>
            <a:r>
              <a:rPr lang="en-US" dirty="0" err="1">
                <a:ea typeface="Roboto"/>
                <a:cs typeface="Roboto"/>
              </a:rPr>
              <a:t>odločite</a:t>
            </a:r>
            <a:endParaRPr lang="en-US" dirty="0"/>
          </a:p>
        </p:txBody>
      </p:sp>
      <p:sp>
        <p:nvSpPr>
          <p:cNvPr id="3" name="Content Placeholder 2">
            <a:extLst>
              <a:ext uri="{FF2B5EF4-FFF2-40B4-BE49-F238E27FC236}">
                <a16:creationId xmlns:a16="http://schemas.microsoft.com/office/drawing/2014/main" id="{2BE7A5DD-EEC1-FEBD-D11B-F5C4DCCCEBB8}"/>
              </a:ext>
            </a:extLst>
          </p:cNvPr>
          <p:cNvSpPr>
            <a:spLocks noGrp="1"/>
          </p:cNvSpPr>
          <p:nvPr>
            <p:ph idx="1"/>
          </p:nvPr>
        </p:nvSpPr>
        <p:spPr>
          <a:xfrm>
            <a:off x="838201" y="2019867"/>
            <a:ext cx="5621497" cy="4838133"/>
          </a:xfrm>
        </p:spPr>
        <p:txBody>
          <a:bodyPr vert="horz" wrap="square" lIns="121920" tIns="60960" rIns="121920" bIns="60960" rtlCol="0" anchor="t" anchorCtr="0" compatLnSpc="1">
            <a:normAutofit/>
          </a:bodyPr>
          <a:lstStyle/>
          <a:p>
            <a:pPr marL="287859"/>
            <a:r>
              <a:rPr lang="en-US" dirty="0">
                <a:ea typeface="Roboto"/>
                <a:cs typeface="Roboto"/>
              </a:rPr>
              <a:t>Ne </a:t>
            </a:r>
            <a:r>
              <a:rPr lang="en-US" dirty="0" err="1">
                <a:ea typeface="Roboto"/>
                <a:cs typeface="Roboto"/>
              </a:rPr>
              <a:t>sprejemajte</a:t>
            </a:r>
            <a:r>
              <a:rPr lang="en-US" dirty="0">
                <a:ea typeface="Roboto"/>
                <a:cs typeface="Roboto"/>
              </a:rPr>
              <a:t> </a:t>
            </a:r>
            <a:r>
              <a:rPr lang="en-US" dirty="0" err="1">
                <a:ea typeface="Roboto"/>
                <a:cs typeface="Roboto"/>
              </a:rPr>
              <a:t>odločitev</a:t>
            </a:r>
            <a:r>
              <a:rPr lang="en-US" dirty="0">
                <a:ea typeface="Roboto"/>
                <a:cs typeface="Roboto"/>
              </a:rPr>
              <a:t> </a:t>
            </a:r>
            <a:r>
              <a:rPr lang="en-US" dirty="0" err="1">
                <a:ea typeface="Roboto"/>
                <a:cs typeface="Roboto"/>
              </a:rPr>
              <a:t>brez</a:t>
            </a:r>
            <a:r>
              <a:rPr lang="en-US" dirty="0">
                <a:ea typeface="Roboto"/>
                <a:cs typeface="Roboto"/>
              </a:rPr>
              <a:t> </a:t>
            </a:r>
            <a:r>
              <a:rPr lang="en-US" dirty="0" err="1">
                <a:ea typeface="Roboto"/>
                <a:cs typeface="Roboto"/>
              </a:rPr>
              <a:t>zadostnih</a:t>
            </a:r>
            <a:r>
              <a:rPr lang="en-US" dirty="0">
                <a:ea typeface="Roboto"/>
                <a:cs typeface="Roboto"/>
              </a:rPr>
              <a:t> </a:t>
            </a:r>
            <a:r>
              <a:rPr lang="en-US" dirty="0" err="1">
                <a:ea typeface="Roboto"/>
                <a:cs typeface="Roboto"/>
              </a:rPr>
              <a:t>informacij</a:t>
            </a:r>
            <a:endParaRPr lang="en-US" dirty="0">
              <a:ea typeface="Roboto"/>
              <a:cs typeface="Roboto"/>
            </a:endParaRPr>
          </a:p>
          <a:p>
            <a:pPr marL="719649" lvl="1"/>
            <a:r>
              <a:rPr lang="en-US" dirty="0">
                <a:ea typeface="Roboto"/>
                <a:cs typeface="Roboto"/>
              </a:rPr>
              <a:t>Ne </a:t>
            </a:r>
            <a:r>
              <a:rPr lang="en-US" dirty="0" err="1">
                <a:ea typeface="Roboto"/>
                <a:cs typeface="Roboto"/>
              </a:rPr>
              <a:t>izbirajte</a:t>
            </a:r>
            <a:r>
              <a:rPr lang="en-US" dirty="0">
                <a:ea typeface="Roboto"/>
                <a:cs typeface="Roboto"/>
              </a:rPr>
              <a:t> </a:t>
            </a:r>
            <a:r>
              <a:rPr lang="en-US" dirty="0" err="1">
                <a:ea typeface="Roboto"/>
                <a:cs typeface="Roboto"/>
              </a:rPr>
              <a:t>zgolj</a:t>
            </a:r>
            <a:r>
              <a:rPr lang="en-US" dirty="0">
                <a:ea typeface="Roboto"/>
                <a:cs typeface="Roboto"/>
              </a:rPr>
              <a:t> </a:t>
            </a:r>
            <a:r>
              <a:rPr lang="en-US" dirty="0" err="1">
                <a:ea typeface="Roboto"/>
                <a:cs typeface="Roboto"/>
              </a:rPr>
              <a:t>na</a:t>
            </a:r>
            <a:r>
              <a:rPr lang="en-US" dirty="0">
                <a:ea typeface="Roboto"/>
                <a:cs typeface="Roboto"/>
              </a:rPr>
              <a:t> </a:t>
            </a:r>
            <a:r>
              <a:rPr lang="en-US" dirty="0" err="1">
                <a:ea typeface="Roboto"/>
                <a:cs typeface="Roboto"/>
              </a:rPr>
              <a:t>podlagi</a:t>
            </a:r>
            <a:r>
              <a:rPr lang="en-US" dirty="0">
                <a:ea typeface="Roboto"/>
                <a:cs typeface="Roboto"/>
              </a:rPr>
              <a:t> </a:t>
            </a:r>
            <a:r>
              <a:rPr lang="en-US" dirty="0" err="1">
                <a:ea typeface="Roboto"/>
                <a:cs typeface="Roboto"/>
              </a:rPr>
              <a:t>vašega</a:t>
            </a:r>
            <a:r>
              <a:rPr lang="en-US" dirty="0">
                <a:ea typeface="Roboto"/>
                <a:cs typeface="Roboto"/>
              </a:rPr>
              <a:t> </a:t>
            </a:r>
            <a:r>
              <a:rPr lang="en-US" dirty="0" err="1">
                <a:ea typeface="Roboto"/>
                <a:cs typeface="Roboto"/>
              </a:rPr>
              <a:t>proračuna</a:t>
            </a:r>
            <a:endParaRPr lang="en-US" dirty="0">
              <a:ea typeface="Roboto"/>
              <a:cs typeface="Roboto"/>
            </a:endParaRPr>
          </a:p>
          <a:p>
            <a:pPr marL="719649" lvl="1"/>
            <a:r>
              <a:rPr lang="en-US" dirty="0" err="1">
                <a:ea typeface="Roboto"/>
                <a:cs typeface="Roboto"/>
              </a:rPr>
              <a:t>Poskrbite</a:t>
            </a:r>
            <a:r>
              <a:rPr lang="en-US" dirty="0">
                <a:ea typeface="Roboto"/>
                <a:cs typeface="Roboto"/>
              </a:rPr>
              <a:t> da so v </a:t>
            </a:r>
            <a:r>
              <a:rPr lang="en-US" dirty="0" err="1">
                <a:ea typeface="Roboto"/>
                <a:cs typeface="Roboto"/>
              </a:rPr>
              <a:t>razpravo</a:t>
            </a:r>
            <a:r>
              <a:rPr lang="en-US" dirty="0">
                <a:ea typeface="Roboto"/>
                <a:cs typeface="Roboto"/>
              </a:rPr>
              <a:t> </a:t>
            </a:r>
            <a:r>
              <a:rPr lang="en-US" dirty="0" err="1">
                <a:ea typeface="Roboto"/>
                <a:cs typeface="Roboto"/>
              </a:rPr>
              <a:t>vključeni</a:t>
            </a:r>
            <a:r>
              <a:rPr lang="en-US" dirty="0">
                <a:ea typeface="Roboto"/>
                <a:cs typeface="Roboto"/>
              </a:rPr>
              <a:t> </a:t>
            </a:r>
            <a:r>
              <a:rPr lang="en-US" dirty="0" err="1">
                <a:ea typeface="Roboto"/>
                <a:cs typeface="Roboto"/>
              </a:rPr>
              <a:t>vsi</a:t>
            </a:r>
            <a:r>
              <a:rPr lang="en-US" dirty="0">
                <a:ea typeface="Roboto"/>
                <a:cs typeface="Roboto"/>
              </a:rPr>
              <a:t> </a:t>
            </a:r>
            <a:r>
              <a:rPr lang="en-US" dirty="0" err="1">
                <a:ea typeface="Roboto"/>
                <a:cs typeface="Roboto"/>
              </a:rPr>
              <a:t>deležniki</a:t>
            </a:r>
            <a:r>
              <a:rPr lang="en-US" dirty="0">
                <a:ea typeface="Roboto"/>
                <a:cs typeface="Roboto"/>
              </a:rPr>
              <a:t> in </a:t>
            </a:r>
            <a:r>
              <a:rPr lang="en-US" dirty="0" err="1">
                <a:ea typeface="Roboto"/>
                <a:cs typeface="Roboto"/>
              </a:rPr>
              <a:t>poslušajte</a:t>
            </a:r>
            <a:r>
              <a:rPr lang="en-US" dirty="0">
                <a:ea typeface="Roboto"/>
                <a:cs typeface="Roboto"/>
              </a:rPr>
              <a:t> </a:t>
            </a:r>
            <a:r>
              <a:rPr lang="en-US" dirty="0" err="1">
                <a:ea typeface="Roboto"/>
                <a:cs typeface="Roboto"/>
              </a:rPr>
              <a:t>njihova</a:t>
            </a:r>
            <a:r>
              <a:rPr lang="en-US" dirty="0">
                <a:ea typeface="Roboto"/>
                <a:cs typeface="Roboto"/>
              </a:rPr>
              <a:t> </a:t>
            </a:r>
            <a:r>
              <a:rPr lang="en-US" dirty="0" err="1">
                <a:ea typeface="Roboto"/>
                <a:cs typeface="Roboto"/>
              </a:rPr>
              <a:t>mnenja</a:t>
            </a:r>
            <a:endParaRPr lang="en-US" dirty="0">
              <a:ea typeface="Roboto"/>
              <a:cs typeface="Roboto"/>
            </a:endParaRPr>
          </a:p>
          <a:p>
            <a:pPr marL="719649" lvl="1"/>
            <a:r>
              <a:rPr lang="en-US" dirty="0" err="1">
                <a:ea typeface="Roboto"/>
                <a:cs typeface="Roboto"/>
              </a:rPr>
              <a:t>Upoštevajte</a:t>
            </a:r>
            <a:r>
              <a:rPr lang="en-US" dirty="0">
                <a:ea typeface="Roboto"/>
                <a:cs typeface="Roboto"/>
              </a:rPr>
              <a:t>, </a:t>
            </a:r>
            <a:r>
              <a:rPr lang="en-US" dirty="0" err="1">
                <a:ea typeface="Roboto"/>
                <a:cs typeface="Roboto"/>
              </a:rPr>
              <a:t>kako</a:t>
            </a:r>
            <a:r>
              <a:rPr lang="en-US" dirty="0">
                <a:ea typeface="Roboto"/>
                <a:cs typeface="Roboto"/>
              </a:rPr>
              <a:t> se </a:t>
            </a:r>
            <a:r>
              <a:rPr lang="en-US" dirty="0" err="1">
                <a:ea typeface="Roboto"/>
                <a:cs typeface="Roboto"/>
              </a:rPr>
              <a:t>bo</a:t>
            </a:r>
            <a:r>
              <a:rPr lang="en-US" dirty="0">
                <a:ea typeface="Roboto"/>
                <a:cs typeface="Roboto"/>
              </a:rPr>
              <a:t> </a:t>
            </a:r>
            <a:r>
              <a:rPr lang="en-US" dirty="0" err="1">
                <a:ea typeface="Roboto"/>
                <a:cs typeface="Roboto"/>
              </a:rPr>
              <a:t>vaš</a:t>
            </a:r>
            <a:r>
              <a:rPr lang="en-US" dirty="0">
                <a:ea typeface="Roboto"/>
                <a:cs typeface="Roboto"/>
              </a:rPr>
              <a:t> </a:t>
            </a:r>
            <a:r>
              <a:rPr lang="en-US" dirty="0" err="1">
                <a:ea typeface="Roboto"/>
                <a:cs typeface="Roboto"/>
              </a:rPr>
              <a:t>laboratorij</a:t>
            </a:r>
            <a:r>
              <a:rPr lang="en-US" dirty="0">
                <a:ea typeface="Roboto"/>
                <a:cs typeface="Roboto"/>
              </a:rPr>
              <a:t> in </a:t>
            </a:r>
            <a:r>
              <a:rPr lang="en-US" dirty="0" err="1">
                <a:ea typeface="Roboto"/>
                <a:cs typeface="Roboto"/>
              </a:rPr>
              <a:t>organizacija</a:t>
            </a:r>
            <a:r>
              <a:rPr lang="en-US" dirty="0">
                <a:ea typeface="Roboto"/>
                <a:cs typeface="Roboto"/>
              </a:rPr>
              <a:t> </a:t>
            </a:r>
            <a:r>
              <a:rPr lang="en-US" dirty="0" err="1">
                <a:ea typeface="Roboto"/>
                <a:cs typeface="Roboto"/>
              </a:rPr>
              <a:t>razvijala</a:t>
            </a:r>
            <a:r>
              <a:rPr lang="en-US" dirty="0">
                <a:ea typeface="Roboto"/>
                <a:cs typeface="Roboto"/>
              </a:rPr>
              <a:t> </a:t>
            </a:r>
            <a:r>
              <a:rPr lang="en-US" dirty="0" err="1">
                <a:ea typeface="Roboto"/>
                <a:cs typeface="Roboto"/>
              </a:rPr>
              <a:t>skozi</a:t>
            </a:r>
            <a:r>
              <a:rPr lang="en-US" dirty="0">
                <a:ea typeface="Roboto"/>
                <a:cs typeface="Roboto"/>
              </a:rPr>
              <a:t> </a:t>
            </a:r>
            <a:r>
              <a:rPr lang="en-US" dirty="0" err="1">
                <a:ea typeface="Roboto"/>
                <a:cs typeface="Roboto"/>
              </a:rPr>
              <a:t>čas</a:t>
            </a:r>
            <a:r>
              <a:rPr lang="en-US" dirty="0">
                <a:ea typeface="Roboto"/>
                <a:cs typeface="Roboto"/>
              </a:rPr>
              <a:t> – </a:t>
            </a:r>
            <a:r>
              <a:rPr lang="en-US" dirty="0" err="1">
                <a:ea typeface="Roboto"/>
                <a:cs typeface="Roboto"/>
              </a:rPr>
              <a:t>iščete</a:t>
            </a:r>
            <a:r>
              <a:rPr lang="en-US" dirty="0">
                <a:ea typeface="Roboto"/>
                <a:cs typeface="Roboto"/>
              </a:rPr>
              <a:t> </a:t>
            </a:r>
            <a:r>
              <a:rPr lang="en-US" dirty="0" err="1">
                <a:ea typeface="Roboto"/>
                <a:cs typeface="Roboto"/>
              </a:rPr>
              <a:t>dolgoročno</a:t>
            </a:r>
            <a:r>
              <a:rPr lang="en-US" dirty="0">
                <a:ea typeface="Roboto"/>
                <a:cs typeface="Roboto"/>
              </a:rPr>
              <a:t> </a:t>
            </a:r>
            <a:r>
              <a:rPr lang="en-US" dirty="0" err="1">
                <a:ea typeface="Roboto"/>
                <a:cs typeface="Roboto"/>
              </a:rPr>
              <a:t>rešitev</a:t>
            </a:r>
            <a:r>
              <a:rPr lang="en-US" dirty="0">
                <a:ea typeface="Roboto"/>
                <a:cs typeface="Roboto"/>
              </a:rPr>
              <a:t>.</a:t>
            </a:r>
          </a:p>
          <a:p>
            <a:pPr marL="719649" lvl="1"/>
            <a:endParaRPr lang="en-US" dirty="0">
              <a:ea typeface="Roboto"/>
              <a:cs typeface="Roboto"/>
            </a:endParaRPr>
          </a:p>
          <a:p>
            <a:pPr marL="719649" lvl="1"/>
            <a:endParaRPr lang="en-US" dirty="0">
              <a:ea typeface="Roboto"/>
              <a:cs typeface="Roboto"/>
            </a:endParaRPr>
          </a:p>
        </p:txBody>
      </p:sp>
      <p:pic>
        <p:nvPicPr>
          <p:cNvPr id="15" name="Picture 14" descr="A group of people sitting on a couch looking at a tablet&#10;&#10;Description automatically generated">
            <a:extLst>
              <a:ext uri="{FF2B5EF4-FFF2-40B4-BE49-F238E27FC236}">
                <a16:creationId xmlns:a16="http://schemas.microsoft.com/office/drawing/2014/main" id="{C33A7467-B8BD-BC8B-7018-114FC17C620D}"/>
              </a:ext>
            </a:extLst>
          </p:cNvPr>
          <p:cNvPicPr>
            <a:picLocks noChangeAspect="1"/>
          </p:cNvPicPr>
          <p:nvPr/>
        </p:nvPicPr>
        <p:blipFill rotWithShape="1">
          <a:blip r:embed="rId2">
            <a:extLst>
              <a:ext uri="{28A0092B-C50C-407E-A947-70E740481C1C}">
                <a14:useLocalDpi xmlns:a14="http://schemas.microsoft.com/office/drawing/2010/main" val="0"/>
              </a:ext>
            </a:extLst>
          </a:blip>
          <a:srcRect l="5694" r="8014" b="-1208"/>
          <a:stretch/>
        </p:blipFill>
        <p:spPr>
          <a:xfrm>
            <a:off x="6570504" y="2019863"/>
            <a:ext cx="5621497" cy="3706951"/>
          </a:xfrm>
          <a:prstGeom prst="rect">
            <a:avLst/>
          </a:prstGeom>
          <a:ln>
            <a:noFill/>
          </a:ln>
          <a:effectLst>
            <a:outerShdw blurRad="292100" dist="139700" dir="2700000" algn="tl" rotWithShape="0">
              <a:srgbClr val="333333">
                <a:alpha val="65000"/>
              </a:srgbClr>
            </a:outerShdw>
          </a:effectLst>
        </p:spPr>
      </p:pic>
      <p:pic>
        <p:nvPicPr>
          <p:cNvPr id="4" name="Google Shape;375;p38">
            <a:extLst>
              <a:ext uri="{FF2B5EF4-FFF2-40B4-BE49-F238E27FC236}">
                <a16:creationId xmlns:a16="http://schemas.microsoft.com/office/drawing/2014/main" id="{7CAE4467-988F-25F7-97B3-BCD9CC8D6C3D}"/>
              </a:ext>
            </a:extLst>
          </p:cNvPr>
          <p:cNvPicPr preferRelativeResize="0"/>
          <p:nvPr/>
        </p:nvPicPr>
        <p:blipFill>
          <a:blip r:embed="rId3">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36603834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FAB2-5F4A-AE8B-5D45-3B2B17991B7E}"/>
              </a:ext>
            </a:extLst>
          </p:cNvPr>
          <p:cNvSpPr>
            <a:spLocks noGrp="1"/>
          </p:cNvSpPr>
          <p:nvPr>
            <p:ph type="title"/>
          </p:nvPr>
        </p:nvSpPr>
        <p:spPr/>
        <p:txBody>
          <a:bodyPr>
            <a:normAutofit fontScale="90000"/>
          </a:bodyPr>
          <a:lstStyle/>
          <a:p>
            <a:r>
              <a:rPr lang="en-US" dirty="0">
                <a:ea typeface="Roboto"/>
                <a:cs typeface="Roboto"/>
              </a:rPr>
              <a:t>Ne </a:t>
            </a:r>
            <a:r>
              <a:rPr lang="en-US" dirty="0" err="1">
                <a:ea typeface="Roboto"/>
                <a:cs typeface="Roboto"/>
              </a:rPr>
              <a:t>obupajte</a:t>
            </a:r>
            <a:r>
              <a:rPr lang="en-US" dirty="0">
                <a:ea typeface="Roboto"/>
                <a:cs typeface="Roboto"/>
              </a:rPr>
              <a:t> tik pred </a:t>
            </a:r>
            <a:r>
              <a:rPr lang="en-US" dirty="0" err="1">
                <a:ea typeface="Roboto"/>
                <a:cs typeface="Roboto"/>
              </a:rPr>
              <a:t>ciljno</a:t>
            </a:r>
            <a:r>
              <a:rPr lang="en-US" dirty="0">
                <a:ea typeface="Roboto"/>
                <a:cs typeface="Roboto"/>
              </a:rPr>
              <a:t> </a:t>
            </a:r>
            <a:r>
              <a:rPr lang="en-US" dirty="0" err="1">
                <a:ea typeface="Roboto"/>
                <a:cs typeface="Roboto"/>
              </a:rPr>
              <a:t>črto</a:t>
            </a:r>
            <a:endParaRPr lang="en-US" dirty="0"/>
          </a:p>
        </p:txBody>
      </p:sp>
      <p:sp>
        <p:nvSpPr>
          <p:cNvPr id="3" name="Content Placeholder 2">
            <a:extLst>
              <a:ext uri="{FF2B5EF4-FFF2-40B4-BE49-F238E27FC236}">
                <a16:creationId xmlns:a16="http://schemas.microsoft.com/office/drawing/2014/main" id="{2BE7A5DD-EEC1-FEBD-D11B-F5C4DCCCEBB8}"/>
              </a:ext>
            </a:extLst>
          </p:cNvPr>
          <p:cNvSpPr>
            <a:spLocks noGrp="1"/>
          </p:cNvSpPr>
          <p:nvPr>
            <p:ph idx="1"/>
          </p:nvPr>
        </p:nvSpPr>
        <p:spPr>
          <a:xfrm>
            <a:off x="838200" y="2019868"/>
            <a:ext cx="9999133" cy="4157096"/>
          </a:xfrm>
        </p:spPr>
        <p:txBody>
          <a:bodyPr vert="horz" wrap="square" lIns="121920" tIns="60960" rIns="121920" bIns="60960" rtlCol="0" anchor="t" anchorCtr="0" compatLnSpc="1">
            <a:normAutofit/>
          </a:bodyPr>
          <a:lstStyle/>
          <a:p>
            <a:pPr marL="59265" indent="0">
              <a:buNone/>
            </a:pPr>
            <a:r>
              <a:rPr lang="en-US" dirty="0" err="1">
                <a:ea typeface="Roboto"/>
                <a:cs typeface="Roboto"/>
              </a:rPr>
              <a:t>Konfiguracija</a:t>
            </a:r>
            <a:r>
              <a:rPr lang="en-US" dirty="0">
                <a:ea typeface="Roboto"/>
                <a:cs typeface="Roboto"/>
              </a:rPr>
              <a:t>, </a:t>
            </a:r>
            <a:r>
              <a:rPr lang="en-US" dirty="0" err="1">
                <a:ea typeface="Roboto"/>
                <a:cs typeface="Roboto"/>
              </a:rPr>
              <a:t>implementacija</a:t>
            </a:r>
            <a:r>
              <a:rPr lang="en-US" dirty="0">
                <a:ea typeface="Roboto"/>
                <a:cs typeface="Roboto"/>
              </a:rPr>
              <a:t> in </a:t>
            </a:r>
            <a:r>
              <a:rPr lang="en-US" dirty="0" err="1">
                <a:ea typeface="Roboto"/>
                <a:cs typeface="Roboto"/>
              </a:rPr>
              <a:t>vpeljava</a:t>
            </a:r>
            <a:r>
              <a:rPr lang="en-US" dirty="0">
                <a:ea typeface="Roboto"/>
                <a:cs typeface="Roboto"/>
              </a:rPr>
              <a:t> so </a:t>
            </a:r>
            <a:r>
              <a:rPr lang="en-US" dirty="0" err="1">
                <a:ea typeface="Roboto"/>
                <a:cs typeface="Roboto"/>
              </a:rPr>
              <a:t>ključnega</a:t>
            </a:r>
            <a:r>
              <a:rPr lang="en-US" dirty="0">
                <a:ea typeface="Roboto"/>
                <a:cs typeface="Roboto"/>
              </a:rPr>
              <a:t> </a:t>
            </a:r>
            <a:r>
              <a:rPr lang="en-US" dirty="0" err="1">
                <a:ea typeface="Roboto"/>
                <a:cs typeface="Roboto"/>
              </a:rPr>
              <a:t>pomena</a:t>
            </a:r>
            <a:r>
              <a:rPr lang="en-US" dirty="0">
                <a:ea typeface="Roboto"/>
                <a:cs typeface="Roboto"/>
              </a:rPr>
              <a:t>.</a:t>
            </a:r>
          </a:p>
          <a:p>
            <a:pPr marL="719649" lvl="1"/>
            <a:endParaRPr lang="en-US" dirty="0">
              <a:ea typeface="Roboto"/>
              <a:cs typeface="Roboto"/>
            </a:endParaRPr>
          </a:p>
          <a:p>
            <a:pPr marL="719649" lvl="1"/>
            <a:endParaRPr lang="en-US" dirty="0">
              <a:ea typeface="Roboto"/>
              <a:cs typeface="Roboto"/>
            </a:endParaRPr>
          </a:p>
          <a:p>
            <a:pPr marL="719649" lvl="1"/>
            <a:endParaRPr lang="en-US" dirty="0">
              <a:ea typeface="Roboto"/>
              <a:cs typeface="Roboto"/>
            </a:endParaRPr>
          </a:p>
        </p:txBody>
      </p:sp>
      <p:sp>
        <p:nvSpPr>
          <p:cNvPr id="9" name="TextBox 8">
            <a:extLst>
              <a:ext uri="{FF2B5EF4-FFF2-40B4-BE49-F238E27FC236}">
                <a16:creationId xmlns:a16="http://schemas.microsoft.com/office/drawing/2014/main" id="{F85469DC-90AF-394F-28D2-57C2CF885638}"/>
              </a:ext>
            </a:extLst>
          </p:cNvPr>
          <p:cNvSpPr txBox="1"/>
          <p:nvPr/>
        </p:nvSpPr>
        <p:spPr>
          <a:xfrm>
            <a:off x="342901" y="3078051"/>
            <a:ext cx="5334885" cy="3123099"/>
          </a:xfrm>
          <a:prstGeom prst="rect">
            <a:avLst/>
          </a:prstGeom>
          <a:noFill/>
          <a:ln>
            <a:noFill/>
          </a:ln>
        </p:spPr>
        <p:txBody>
          <a:bodyPr wrap="square">
            <a:spAutoFit/>
          </a:bodyPr>
          <a:lstStyle/>
          <a:p>
            <a:pPr marL="719649" lvl="1">
              <a:lnSpc>
                <a:spcPts val="4000"/>
              </a:lnSpc>
            </a:pPr>
            <a:r>
              <a:rPr lang="en-SI" sz="2400" b="1" dirty="0">
                <a:solidFill>
                  <a:srgbClr val="00A0B0"/>
                </a:solidFill>
                <a:latin typeface="Roboto"/>
                <a:ea typeface="Roboto"/>
                <a:cs typeface="Roboto"/>
              </a:rPr>
              <a:t>✔</a:t>
            </a:r>
            <a:r>
              <a:rPr lang="en-US" sz="2400" b="1" dirty="0">
                <a:solidFill>
                  <a:srgbClr val="00A0B0"/>
                </a:solidFill>
                <a:latin typeface="Roboto"/>
                <a:ea typeface="Roboto"/>
                <a:cs typeface="Roboto"/>
              </a:rPr>
              <a:t>  </a:t>
            </a:r>
            <a:r>
              <a:rPr lang="en-US" sz="2400" dirty="0" err="1">
                <a:ea typeface="Roboto"/>
                <a:cs typeface="Roboto"/>
              </a:rPr>
              <a:t>določite</a:t>
            </a:r>
            <a:r>
              <a:rPr lang="en-US" sz="2400" dirty="0">
                <a:ea typeface="Roboto"/>
                <a:cs typeface="Roboto"/>
              </a:rPr>
              <a:t> </a:t>
            </a:r>
            <a:r>
              <a:rPr lang="en-US" sz="2400" dirty="0" err="1">
                <a:ea typeface="Roboto"/>
                <a:cs typeface="Roboto"/>
              </a:rPr>
              <a:t>odgovorno</a:t>
            </a:r>
            <a:r>
              <a:rPr lang="en-US" sz="2400" dirty="0">
                <a:ea typeface="Roboto"/>
                <a:cs typeface="Roboto"/>
              </a:rPr>
              <a:t> </a:t>
            </a:r>
            <a:r>
              <a:rPr lang="en-US" sz="2400" dirty="0" err="1">
                <a:ea typeface="Roboto"/>
                <a:cs typeface="Roboto"/>
              </a:rPr>
              <a:t>osebo</a:t>
            </a:r>
            <a:endParaRPr lang="en-US" sz="2400" dirty="0">
              <a:ea typeface="Roboto"/>
              <a:cs typeface="Roboto"/>
            </a:endParaRPr>
          </a:p>
          <a:p>
            <a:pPr marL="719649" lvl="1">
              <a:lnSpc>
                <a:spcPts val="4000"/>
              </a:lnSpc>
            </a:pPr>
            <a:r>
              <a:rPr lang="en-SI" sz="2400" b="1" dirty="0">
                <a:solidFill>
                  <a:srgbClr val="00A0B0"/>
                </a:solidFill>
                <a:latin typeface="Roboto"/>
                <a:ea typeface="Roboto"/>
                <a:cs typeface="Roboto"/>
              </a:rPr>
              <a:t>✔</a:t>
            </a:r>
            <a:r>
              <a:rPr lang="en-US" sz="2400" b="1" dirty="0">
                <a:solidFill>
                  <a:srgbClr val="00A0B0"/>
                </a:solidFill>
                <a:latin typeface="Roboto"/>
                <a:ea typeface="Roboto"/>
                <a:cs typeface="Roboto"/>
              </a:rPr>
              <a:t>  </a:t>
            </a:r>
            <a:r>
              <a:rPr lang="en-US" sz="2400" dirty="0" err="1">
                <a:ea typeface="Roboto"/>
                <a:cs typeface="Roboto"/>
              </a:rPr>
              <a:t>določite</a:t>
            </a:r>
            <a:r>
              <a:rPr lang="en-US" sz="2400" dirty="0">
                <a:ea typeface="Roboto"/>
                <a:cs typeface="Roboto"/>
              </a:rPr>
              <a:t> </a:t>
            </a:r>
            <a:r>
              <a:rPr lang="en-US" sz="2400" dirty="0" err="1">
                <a:ea typeface="Roboto"/>
                <a:cs typeface="Roboto"/>
              </a:rPr>
              <a:t>projekto</a:t>
            </a:r>
            <a:r>
              <a:rPr lang="en-US" sz="2400" dirty="0">
                <a:ea typeface="Roboto"/>
                <a:cs typeface="Roboto"/>
              </a:rPr>
              <a:t> </a:t>
            </a:r>
            <a:r>
              <a:rPr lang="en-US" sz="2400" dirty="0" err="1">
                <a:ea typeface="Roboto"/>
                <a:cs typeface="Roboto"/>
              </a:rPr>
              <a:t>skupino</a:t>
            </a:r>
            <a:endParaRPr lang="en-US" sz="2400" dirty="0">
              <a:ea typeface="Roboto"/>
              <a:cs typeface="Roboto"/>
            </a:endParaRPr>
          </a:p>
          <a:p>
            <a:pPr marL="719649" lvl="1">
              <a:lnSpc>
                <a:spcPts val="4000"/>
              </a:lnSpc>
            </a:pPr>
            <a:r>
              <a:rPr lang="en-SI" sz="2400" b="1" dirty="0">
                <a:solidFill>
                  <a:srgbClr val="00A0B0"/>
                </a:solidFill>
                <a:latin typeface="Roboto"/>
                <a:ea typeface="Roboto"/>
                <a:cs typeface="Roboto"/>
              </a:rPr>
              <a:t>✔</a:t>
            </a:r>
            <a:r>
              <a:rPr lang="en-US" sz="2400" b="1" dirty="0">
                <a:solidFill>
                  <a:srgbClr val="00A0B0"/>
                </a:solidFill>
                <a:latin typeface="Roboto"/>
                <a:ea typeface="Roboto"/>
                <a:cs typeface="Roboto"/>
              </a:rPr>
              <a:t>  </a:t>
            </a:r>
            <a:r>
              <a:rPr lang="en-US" sz="2400" dirty="0" err="1">
                <a:ea typeface="Roboto"/>
                <a:cs typeface="Roboto"/>
              </a:rPr>
              <a:t>jasno</a:t>
            </a:r>
            <a:r>
              <a:rPr lang="en-US" sz="2400" dirty="0">
                <a:ea typeface="Roboto"/>
                <a:cs typeface="Roboto"/>
              </a:rPr>
              <a:t> </a:t>
            </a:r>
            <a:r>
              <a:rPr lang="en-US" sz="2400" dirty="0" err="1">
                <a:ea typeface="Roboto"/>
                <a:cs typeface="Roboto"/>
              </a:rPr>
              <a:t>določite</a:t>
            </a:r>
            <a:r>
              <a:rPr lang="en-US" sz="2400" dirty="0">
                <a:ea typeface="Roboto"/>
                <a:cs typeface="Roboto"/>
              </a:rPr>
              <a:t> </a:t>
            </a:r>
            <a:r>
              <a:rPr lang="en-US" sz="2400" dirty="0" err="1">
                <a:ea typeface="Roboto"/>
                <a:cs typeface="Roboto"/>
              </a:rPr>
              <a:t>časovnico</a:t>
            </a:r>
            <a:r>
              <a:rPr lang="en-US" sz="2400" dirty="0">
                <a:ea typeface="Roboto"/>
                <a:cs typeface="Roboto"/>
              </a:rPr>
              <a:t> in </a:t>
            </a:r>
            <a:r>
              <a:rPr lang="en-US" sz="2400" dirty="0" err="1">
                <a:ea typeface="Roboto"/>
                <a:cs typeface="Roboto"/>
              </a:rPr>
              <a:t>cilje</a:t>
            </a:r>
            <a:endParaRPr lang="en-US" sz="2400" dirty="0">
              <a:ea typeface="Roboto"/>
              <a:cs typeface="Roboto"/>
            </a:endParaRPr>
          </a:p>
          <a:p>
            <a:pPr marL="719649" lvl="1">
              <a:lnSpc>
                <a:spcPts val="4000"/>
              </a:lnSpc>
            </a:pPr>
            <a:r>
              <a:rPr lang="en-SI" sz="2400" b="1" dirty="0">
                <a:solidFill>
                  <a:srgbClr val="00A0B0"/>
                </a:solidFill>
                <a:latin typeface="Roboto"/>
                <a:ea typeface="Roboto"/>
                <a:cs typeface="Roboto"/>
              </a:rPr>
              <a:t>✔</a:t>
            </a:r>
            <a:r>
              <a:rPr lang="en-US" sz="2400" b="1" dirty="0">
                <a:solidFill>
                  <a:srgbClr val="00A0B0"/>
                </a:solidFill>
                <a:latin typeface="Roboto"/>
                <a:ea typeface="Roboto"/>
                <a:cs typeface="Roboto"/>
              </a:rPr>
              <a:t>  </a:t>
            </a:r>
            <a:r>
              <a:rPr lang="en-US" sz="2400" dirty="0" err="1">
                <a:ea typeface="Roboto"/>
                <a:cs typeface="Roboto"/>
              </a:rPr>
              <a:t>zagotovite</a:t>
            </a:r>
            <a:r>
              <a:rPr lang="en-US" sz="2400" dirty="0">
                <a:ea typeface="Roboto"/>
                <a:cs typeface="Roboto"/>
              </a:rPr>
              <a:t> </a:t>
            </a:r>
            <a:r>
              <a:rPr lang="en-US" sz="2400" dirty="0" err="1">
                <a:ea typeface="Roboto"/>
                <a:cs typeface="Roboto"/>
              </a:rPr>
              <a:t>usposabljanje</a:t>
            </a:r>
            <a:endParaRPr lang="en-US" sz="2400" dirty="0">
              <a:ea typeface="Roboto"/>
              <a:cs typeface="Roboto"/>
            </a:endParaRPr>
          </a:p>
          <a:p>
            <a:pPr marL="719649" lvl="1">
              <a:lnSpc>
                <a:spcPts val="4000"/>
              </a:lnSpc>
            </a:pPr>
            <a:r>
              <a:rPr lang="en-SI" sz="2400" b="1" dirty="0">
                <a:solidFill>
                  <a:srgbClr val="00A0B0"/>
                </a:solidFill>
                <a:latin typeface="Roboto"/>
                <a:ea typeface="Roboto"/>
                <a:cs typeface="Roboto"/>
              </a:rPr>
              <a:t>✔ </a:t>
            </a:r>
            <a:r>
              <a:rPr lang="en-US" sz="2400" dirty="0" err="1">
                <a:ea typeface="Roboto"/>
                <a:cs typeface="Roboto"/>
              </a:rPr>
              <a:t>vzpostavite</a:t>
            </a:r>
            <a:r>
              <a:rPr lang="en-US" sz="2400" dirty="0">
                <a:ea typeface="Roboto"/>
                <a:cs typeface="Roboto"/>
              </a:rPr>
              <a:t> </a:t>
            </a:r>
            <a:r>
              <a:rPr lang="en-US" sz="2400" dirty="0" err="1">
                <a:ea typeface="Roboto"/>
                <a:cs typeface="Roboto"/>
              </a:rPr>
              <a:t>mehanizme</a:t>
            </a:r>
            <a:r>
              <a:rPr lang="en-US" sz="2400" dirty="0">
                <a:ea typeface="Roboto"/>
                <a:cs typeface="Roboto"/>
              </a:rPr>
              <a:t> </a:t>
            </a:r>
            <a:r>
              <a:rPr lang="en-US" sz="2400" dirty="0" err="1">
                <a:ea typeface="Roboto"/>
                <a:cs typeface="Roboto"/>
              </a:rPr>
              <a:t>zbiranja</a:t>
            </a:r>
            <a:r>
              <a:rPr lang="en-US" sz="2400" dirty="0">
                <a:ea typeface="Roboto"/>
                <a:cs typeface="Roboto"/>
              </a:rPr>
              <a:t> </a:t>
            </a:r>
            <a:r>
              <a:rPr lang="en-US" sz="2400" dirty="0" err="1">
                <a:ea typeface="Roboto"/>
                <a:cs typeface="Roboto"/>
              </a:rPr>
              <a:t>povratnih</a:t>
            </a:r>
            <a:r>
              <a:rPr lang="en-US" sz="2400" dirty="0">
                <a:ea typeface="Roboto"/>
                <a:cs typeface="Roboto"/>
              </a:rPr>
              <a:t> </a:t>
            </a:r>
            <a:r>
              <a:rPr lang="en-US" sz="2400" dirty="0" err="1">
                <a:ea typeface="Roboto"/>
                <a:cs typeface="Roboto"/>
              </a:rPr>
              <a:t>informacij</a:t>
            </a:r>
            <a:endParaRPr lang="en-US" sz="2400" dirty="0">
              <a:ea typeface="Roboto"/>
              <a:cs typeface="Roboto"/>
            </a:endParaRPr>
          </a:p>
        </p:txBody>
      </p:sp>
      <p:sp>
        <p:nvSpPr>
          <p:cNvPr id="10" name="TextBox 9">
            <a:extLst>
              <a:ext uri="{FF2B5EF4-FFF2-40B4-BE49-F238E27FC236}">
                <a16:creationId xmlns:a16="http://schemas.microsoft.com/office/drawing/2014/main" id="{96F3DB42-77CC-3D0A-A92C-390D39A2116E}"/>
              </a:ext>
            </a:extLst>
          </p:cNvPr>
          <p:cNvSpPr txBox="1"/>
          <p:nvPr/>
        </p:nvSpPr>
        <p:spPr>
          <a:xfrm>
            <a:off x="5574018" y="3078051"/>
            <a:ext cx="6004149" cy="2097177"/>
          </a:xfrm>
          <a:prstGeom prst="rect">
            <a:avLst/>
          </a:prstGeom>
          <a:noFill/>
          <a:ln>
            <a:noFill/>
          </a:ln>
        </p:spPr>
        <p:txBody>
          <a:bodyPr wrap="square">
            <a:spAutoFit/>
          </a:bodyPr>
          <a:lstStyle/>
          <a:p>
            <a:pPr marL="719649" lvl="1">
              <a:lnSpc>
                <a:spcPts val="4000"/>
              </a:lnSpc>
            </a:pPr>
            <a:r>
              <a:rPr lang="en-SI" sz="2400" b="1" dirty="0">
                <a:solidFill>
                  <a:srgbClr val="00A0B0"/>
                </a:solidFill>
                <a:latin typeface="Roboto"/>
                <a:ea typeface="Roboto"/>
                <a:cs typeface="Roboto"/>
              </a:rPr>
              <a:t>✔</a:t>
            </a:r>
            <a:r>
              <a:rPr lang="en-US" sz="2400" b="1" dirty="0">
                <a:solidFill>
                  <a:srgbClr val="00A0B0"/>
                </a:solidFill>
                <a:latin typeface="Roboto"/>
                <a:ea typeface="Roboto"/>
                <a:cs typeface="Roboto"/>
              </a:rPr>
              <a:t>  </a:t>
            </a:r>
            <a:r>
              <a:rPr lang="en-US" sz="2400" dirty="0" err="1">
                <a:ea typeface="Roboto"/>
                <a:cs typeface="Roboto"/>
              </a:rPr>
              <a:t>merite</a:t>
            </a:r>
            <a:r>
              <a:rPr lang="en-US" sz="2400" dirty="0">
                <a:ea typeface="Roboto"/>
                <a:cs typeface="Roboto"/>
              </a:rPr>
              <a:t> </a:t>
            </a:r>
            <a:r>
              <a:rPr lang="en-US" sz="2400" dirty="0" err="1">
                <a:ea typeface="Roboto"/>
                <a:cs typeface="Roboto"/>
              </a:rPr>
              <a:t>uspešnost</a:t>
            </a:r>
            <a:endParaRPr lang="en-US" sz="2400" dirty="0">
              <a:ea typeface="Roboto"/>
              <a:cs typeface="Roboto"/>
            </a:endParaRPr>
          </a:p>
          <a:p>
            <a:pPr marL="719649" lvl="1">
              <a:lnSpc>
                <a:spcPts val="4000"/>
              </a:lnSpc>
            </a:pPr>
            <a:r>
              <a:rPr lang="en-SI" sz="2400" b="1" dirty="0">
                <a:solidFill>
                  <a:srgbClr val="00A0B0"/>
                </a:solidFill>
                <a:latin typeface="Roboto"/>
                <a:ea typeface="Roboto"/>
                <a:cs typeface="Roboto"/>
              </a:rPr>
              <a:t>✔</a:t>
            </a:r>
            <a:r>
              <a:rPr lang="en-US" sz="2400" b="1" dirty="0">
                <a:solidFill>
                  <a:srgbClr val="00A0B0"/>
                </a:solidFill>
                <a:latin typeface="Roboto"/>
                <a:ea typeface="Roboto"/>
                <a:cs typeface="Roboto"/>
              </a:rPr>
              <a:t>  </a:t>
            </a:r>
            <a:r>
              <a:rPr lang="en-US" sz="2400" dirty="0" err="1">
                <a:ea typeface="Roboto"/>
                <a:cs typeface="Roboto"/>
              </a:rPr>
              <a:t>praznujte</a:t>
            </a:r>
            <a:r>
              <a:rPr lang="en-US" sz="2400" dirty="0">
                <a:ea typeface="Roboto"/>
                <a:cs typeface="Roboto"/>
              </a:rPr>
              <a:t> </a:t>
            </a:r>
            <a:r>
              <a:rPr lang="en-US" sz="2400" dirty="0" err="1">
                <a:ea typeface="Roboto"/>
                <a:cs typeface="Roboto"/>
              </a:rPr>
              <a:t>majhne</a:t>
            </a:r>
            <a:r>
              <a:rPr lang="en-US" sz="2400" dirty="0">
                <a:ea typeface="Roboto"/>
                <a:cs typeface="Roboto"/>
              </a:rPr>
              <a:t> in </a:t>
            </a:r>
            <a:r>
              <a:rPr lang="en-US" sz="2400" dirty="0" err="1">
                <a:ea typeface="Roboto"/>
                <a:cs typeface="Roboto"/>
              </a:rPr>
              <a:t>velike</a:t>
            </a:r>
            <a:r>
              <a:rPr lang="en-US" sz="2400" dirty="0">
                <a:ea typeface="Roboto"/>
                <a:cs typeface="Roboto"/>
              </a:rPr>
              <a:t> </a:t>
            </a:r>
            <a:r>
              <a:rPr lang="en-US" sz="2400" dirty="0" err="1">
                <a:ea typeface="Roboto"/>
                <a:cs typeface="Roboto"/>
              </a:rPr>
              <a:t>uspehe</a:t>
            </a:r>
            <a:r>
              <a:rPr lang="en-US" sz="2400" dirty="0">
                <a:ea typeface="Roboto"/>
                <a:cs typeface="Roboto"/>
              </a:rPr>
              <a:t> </a:t>
            </a:r>
          </a:p>
          <a:p>
            <a:pPr marL="719649" lvl="1">
              <a:lnSpc>
                <a:spcPts val="4000"/>
              </a:lnSpc>
            </a:pPr>
            <a:r>
              <a:rPr lang="en-SI" sz="2400" b="1" dirty="0">
                <a:solidFill>
                  <a:srgbClr val="00A0B0"/>
                </a:solidFill>
                <a:latin typeface="Roboto"/>
                <a:ea typeface="Roboto"/>
                <a:cs typeface="Roboto"/>
              </a:rPr>
              <a:t>✔</a:t>
            </a:r>
            <a:r>
              <a:rPr lang="en-US" sz="2400" b="1" dirty="0">
                <a:solidFill>
                  <a:srgbClr val="00A0B0"/>
                </a:solidFill>
                <a:latin typeface="Roboto"/>
                <a:ea typeface="Roboto"/>
                <a:cs typeface="Roboto"/>
              </a:rPr>
              <a:t>  </a:t>
            </a:r>
            <a:r>
              <a:rPr lang="en-US" sz="2400" dirty="0" err="1">
                <a:ea typeface="Roboto"/>
                <a:cs typeface="Roboto"/>
              </a:rPr>
              <a:t>integrirajte</a:t>
            </a:r>
            <a:r>
              <a:rPr lang="en-US" sz="2400" dirty="0">
                <a:ea typeface="Roboto"/>
                <a:cs typeface="Roboto"/>
              </a:rPr>
              <a:t> </a:t>
            </a:r>
            <a:r>
              <a:rPr lang="en-US" sz="2400" dirty="0" err="1">
                <a:ea typeface="Roboto"/>
                <a:cs typeface="Roboto"/>
              </a:rPr>
              <a:t>nov</a:t>
            </a:r>
            <a:r>
              <a:rPr lang="en-US" sz="2400" dirty="0">
                <a:ea typeface="Roboto"/>
                <a:cs typeface="Roboto"/>
              </a:rPr>
              <a:t> </a:t>
            </a:r>
            <a:r>
              <a:rPr lang="en-US" sz="2400" dirty="0" err="1">
                <a:ea typeface="Roboto"/>
                <a:cs typeface="Roboto"/>
              </a:rPr>
              <a:t>sistem</a:t>
            </a:r>
            <a:r>
              <a:rPr lang="en-US" sz="2400" dirty="0">
                <a:ea typeface="Roboto"/>
                <a:cs typeface="Roboto"/>
              </a:rPr>
              <a:t> v </a:t>
            </a:r>
            <a:r>
              <a:rPr lang="en-US" sz="2400" dirty="0" err="1">
                <a:ea typeface="Roboto"/>
                <a:cs typeface="Roboto"/>
              </a:rPr>
              <a:t>poslovne</a:t>
            </a:r>
            <a:r>
              <a:rPr lang="en-US" sz="2400" dirty="0">
                <a:ea typeface="Roboto"/>
                <a:cs typeface="Roboto"/>
              </a:rPr>
              <a:t> </a:t>
            </a:r>
            <a:r>
              <a:rPr lang="en-US" sz="2400" dirty="0" err="1">
                <a:ea typeface="Roboto"/>
                <a:cs typeface="Roboto"/>
              </a:rPr>
              <a:t>procese</a:t>
            </a:r>
            <a:endParaRPr lang="en-US" sz="2400" dirty="0">
              <a:ea typeface="Roboto"/>
              <a:cs typeface="Roboto"/>
            </a:endParaRPr>
          </a:p>
        </p:txBody>
      </p:sp>
      <p:pic>
        <p:nvPicPr>
          <p:cNvPr id="4" name="Google Shape;375;p38">
            <a:extLst>
              <a:ext uri="{FF2B5EF4-FFF2-40B4-BE49-F238E27FC236}">
                <a16:creationId xmlns:a16="http://schemas.microsoft.com/office/drawing/2014/main" id="{8B5B8C8A-88C2-6FD9-2430-3C70CA2C6C26}"/>
              </a:ext>
            </a:extLst>
          </p:cNvPr>
          <p:cNvPicPr preferRelativeResize="0"/>
          <p:nvPr/>
        </p:nvPicPr>
        <p:blipFill>
          <a:blip r:embed="rId2">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27693603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0FAB2-5F4A-AE8B-5D45-3B2B17991B7E}"/>
              </a:ext>
            </a:extLst>
          </p:cNvPr>
          <p:cNvSpPr>
            <a:spLocks noGrp="1"/>
          </p:cNvSpPr>
          <p:nvPr>
            <p:ph type="title"/>
          </p:nvPr>
        </p:nvSpPr>
        <p:spPr/>
        <p:txBody>
          <a:bodyPr>
            <a:normAutofit fontScale="90000"/>
          </a:bodyPr>
          <a:lstStyle/>
          <a:p>
            <a:r>
              <a:rPr lang="en-US" dirty="0">
                <a:ea typeface="Roboto"/>
                <a:cs typeface="Roboto"/>
              </a:rPr>
              <a:t>Je </a:t>
            </a:r>
            <a:r>
              <a:rPr lang="en-US" dirty="0" err="1">
                <a:ea typeface="Roboto"/>
                <a:cs typeface="Roboto"/>
              </a:rPr>
              <a:t>čas</a:t>
            </a:r>
            <a:r>
              <a:rPr lang="en-US" dirty="0">
                <a:ea typeface="Roboto"/>
                <a:cs typeface="Roboto"/>
              </a:rPr>
              <a:t> (</a:t>
            </a:r>
            <a:r>
              <a:rPr lang="en-US" dirty="0" err="1">
                <a:ea typeface="Roboto"/>
                <a:cs typeface="Roboto"/>
              </a:rPr>
              <a:t>samo</a:t>
            </a:r>
            <a:r>
              <a:rPr lang="en-US" dirty="0">
                <a:ea typeface="Roboto"/>
                <a:cs typeface="Roboto"/>
              </a:rPr>
              <a:t>) denar?</a:t>
            </a:r>
            <a:endParaRPr lang="en-US" dirty="0"/>
          </a:p>
        </p:txBody>
      </p:sp>
      <p:sp>
        <p:nvSpPr>
          <p:cNvPr id="3" name="Content Placeholder 2">
            <a:extLst>
              <a:ext uri="{FF2B5EF4-FFF2-40B4-BE49-F238E27FC236}">
                <a16:creationId xmlns:a16="http://schemas.microsoft.com/office/drawing/2014/main" id="{2BE7A5DD-EEC1-FEBD-D11B-F5C4DCCCEBB8}"/>
              </a:ext>
            </a:extLst>
          </p:cNvPr>
          <p:cNvSpPr>
            <a:spLocks noGrp="1"/>
          </p:cNvSpPr>
          <p:nvPr>
            <p:ph idx="1"/>
          </p:nvPr>
        </p:nvSpPr>
        <p:spPr>
          <a:xfrm>
            <a:off x="838201" y="2019868"/>
            <a:ext cx="5010151" cy="4157096"/>
          </a:xfrm>
        </p:spPr>
        <p:txBody>
          <a:bodyPr vert="horz" wrap="square" lIns="121920" tIns="60960" rIns="121920" bIns="60960" rtlCol="0" anchor="t" anchorCtr="0" compatLnSpc="1">
            <a:normAutofit/>
          </a:bodyPr>
          <a:lstStyle/>
          <a:p>
            <a:pPr marL="287859"/>
            <a:r>
              <a:rPr lang="sl-SI" dirty="0">
                <a:ea typeface="Roboto"/>
                <a:cs typeface="Roboto"/>
              </a:rPr>
              <a:t>Vnaprej načrtujte projekt izbire in implementacije ELN/LIMS</a:t>
            </a:r>
          </a:p>
          <a:p>
            <a:pPr marL="719649" lvl="1"/>
            <a:r>
              <a:rPr lang="sl-SI" dirty="0">
                <a:ea typeface="Roboto"/>
                <a:cs typeface="Roboto"/>
              </a:rPr>
              <a:t>Realistične </a:t>
            </a:r>
            <a:r>
              <a:rPr lang="sl-SI" dirty="0" err="1">
                <a:ea typeface="Roboto"/>
                <a:cs typeface="Roboto"/>
              </a:rPr>
              <a:t>časovnice</a:t>
            </a:r>
            <a:r>
              <a:rPr lang="sl-SI" dirty="0">
                <a:ea typeface="Roboto"/>
                <a:cs typeface="Roboto"/>
              </a:rPr>
              <a:t> so najmanj 6 mesecev</a:t>
            </a:r>
          </a:p>
          <a:p>
            <a:pPr marL="719649" lvl="1"/>
            <a:r>
              <a:rPr lang="sl-SI" dirty="0">
                <a:ea typeface="Roboto"/>
                <a:cs typeface="Roboto"/>
              </a:rPr>
              <a:t>Za trajanje projekta sprostite vsaj 50% časa projektnega vodje</a:t>
            </a:r>
          </a:p>
          <a:p>
            <a:pPr marL="719649" lvl="1"/>
            <a:r>
              <a:rPr lang="sl-SI" dirty="0">
                <a:ea typeface="Roboto"/>
                <a:cs typeface="Roboto"/>
              </a:rPr>
              <a:t>Zaposlite nove talente</a:t>
            </a:r>
          </a:p>
          <a:p>
            <a:pPr marL="719649" lvl="1"/>
            <a:r>
              <a:rPr lang="sl-SI" dirty="0">
                <a:ea typeface="Roboto"/>
                <a:cs typeface="Roboto"/>
              </a:rPr>
              <a:t>Sodelujte z zunanjimi strokovnjaki</a:t>
            </a:r>
          </a:p>
          <a:p>
            <a:pPr marL="719649" lvl="1"/>
            <a:endParaRPr lang="en-US" dirty="0">
              <a:ea typeface="Roboto"/>
              <a:cs typeface="Roboto"/>
            </a:endParaRPr>
          </a:p>
        </p:txBody>
      </p:sp>
      <p:pic>
        <p:nvPicPr>
          <p:cNvPr id="10" name="Picture 9" descr="A hourglass with red sand&#10;&#10;Description automatically generated">
            <a:extLst>
              <a:ext uri="{FF2B5EF4-FFF2-40B4-BE49-F238E27FC236}">
                <a16:creationId xmlns:a16="http://schemas.microsoft.com/office/drawing/2014/main" id="{6FAA5DF8-2342-B79C-8AB8-B85EFE3C2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837" y="2019862"/>
            <a:ext cx="5621496" cy="423808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7DA9CB0-B982-8EA6-FC53-073726C9D5BD}"/>
              </a:ext>
            </a:extLst>
          </p:cNvPr>
          <p:cNvSpPr txBox="1"/>
          <p:nvPr/>
        </p:nvSpPr>
        <p:spPr>
          <a:xfrm>
            <a:off x="8508991" y="2019862"/>
            <a:ext cx="3640667" cy="307777"/>
          </a:xfrm>
          <a:prstGeom prst="rect">
            <a:avLst/>
          </a:prstGeom>
          <a:noFill/>
          <a:ln>
            <a:noFill/>
          </a:ln>
        </p:spPr>
        <p:txBody>
          <a:bodyPr wrap="square">
            <a:spAutoFit/>
          </a:bodyPr>
          <a:lstStyle/>
          <a:p>
            <a:pPr algn="r"/>
            <a:r>
              <a:rPr lang="en-US" sz="1400" dirty="0">
                <a:solidFill>
                  <a:schemeClr val="bg2">
                    <a:lumMod val="75000"/>
                  </a:schemeClr>
                </a:solidFill>
              </a:rPr>
              <a:t>Image by Nile from </a:t>
            </a:r>
            <a:r>
              <a:rPr lang="en-US" sz="1400" dirty="0" err="1">
                <a:solidFill>
                  <a:schemeClr val="bg2">
                    <a:lumMod val="75000"/>
                  </a:schemeClr>
                </a:solidFill>
              </a:rPr>
              <a:t>Pixabay</a:t>
            </a:r>
            <a:endParaRPr lang="en-SI" sz="1400" dirty="0">
              <a:solidFill>
                <a:schemeClr val="bg2">
                  <a:lumMod val="75000"/>
                </a:schemeClr>
              </a:solidFill>
            </a:endParaRPr>
          </a:p>
        </p:txBody>
      </p:sp>
      <p:pic>
        <p:nvPicPr>
          <p:cNvPr id="4" name="Google Shape;375;p38">
            <a:extLst>
              <a:ext uri="{FF2B5EF4-FFF2-40B4-BE49-F238E27FC236}">
                <a16:creationId xmlns:a16="http://schemas.microsoft.com/office/drawing/2014/main" id="{DF645DA7-E89C-D549-02B7-DE6F7188BAC3}"/>
              </a:ext>
            </a:extLst>
          </p:cNvPr>
          <p:cNvPicPr preferRelativeResize="0"/>
          <p:nvPr/>
        </p:nvPicPr>
        <p:blipFill>
          <a:blip r:embed="rId3">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1598238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52DB-7A82-DEE2-2120-071025B31E86}"/>
              </a:ext>
            </a:extLst>
          </p:cNvPr>
          <p:cNvSpPr>
            <a:spLocks noGrp="1"/>
          </p:cNvSpPr>
          <p:nvPr>
            <p:ph type="title"/>
          </p:nvPr>
        </p:nvSpPr>
        <p:spPr/>
        <p:txBody>
          <a:bodyPr>
            <a:normAutofit fontScale="90000"/>
          </a:bodyPr>
          <a:lstStyle/>
          <a:p>
            <a:r>
              <a:rPr lang="en-US" dirty="0"/>
              <a:t>FAIR</a:t>
            </a:r>
            <a:endParaRPr lang="en-SI" dirty="0"/>
          </a:p>
        </p:txBody>
      </p:sp>
      <p:pic>
        <p:nvPicPr>
          <p:cNvPr id="5" name="Picture 4">
            <a:extLst>
              <a:ext uri="{FF2B5EF4-FFF2-40B4-BE49-F238E27FC236}">
                <a16:creationId xmlns:a16="http://schemas.microsoft.com/office/drawing/2014/main" id="{361D14CB-89F8-ED3A-C034-11022393F71A}"/>
              </a:ext>
            </a:extLst>
          </p:cNvPr>
          <p:cNvPicPr>
            <a:picLocks noChangeAspect="1"/>
          </p:cNvPicPr>
          <p:nvPr/>
        </p:nvPicPr>
        <p:blipFill>
          <a:blip r:embed="rId2"/>
          <a:stretch>
            <a:fillRect/>
          </a:stretch>
        </p:blipFill>
        <p:spPr>
          <a:xfrm>
            <a:off x="712003" y="1782937"/>
            <a:ext cx="10767993" cy="3292125"/>
          </a:xfrm>
          <a:prstGeom prst="rect">
            <a:avLst/>
          </a:prstGeom>
        </p:spPr>
      </p:pic>
      <p:pic>
        <p:nvPicPr>
          <p:cNvPr id="3" name="Google Shape;350;p36">
            <a:extLst>
              <a:ext uri="{FF2B5EF4-FFF2-40B4-BE49-F238E27FC236}">
                <a16:creationId xmlns:a16="http://schemas.microsoft.com/office/drawing/2014/main" id="{2FEEB9F1-E02F-B986-7F49-51E72EB86C47}"/>
              </a:ext>
            </a:extLst>
          </p:cNvPr>
          <p:cNvPicPr preferRelativeResize="0"/>
          <p:nvPr/>
        </p:nvPicPr>
        <p:blipFill>
          <a:blip r:embed="rId3">
            <a:alphaModFix/>
          </a:blip>
          <a:stretch>
            <a:fillRect/>
          </a:stretch>
        </p:blipFill>
        <p:spPr>
          <a:xfrm>
            <a:off x="10153877" y="6366352"/>
            <a:ext cx="1844325" cy="317436"/>
          </a:xfrm>
          <a:prstGeom prst="rect">
            <a:avLst/>
          </a:prstGeom>
          <a:noFill/>
          <a:ln>
            <a:noFill/>
          </a:ln>
        </p:spPr>
      </p:pic>
    </p:spTree>
    <p:extLst>
      <p:ext uri="{BB962C8B-B14F-4D97-AF65-F5344CB8AC3E}">
        <p14:creationId xmlns:p14="http://schemas.microsoft.com/office/powerpoint/2010/main" val="2764366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C8C8-CD74-0215-5198-27EBC4A295CC}"/>
              </a:ext>
            </a:extLst>
          </p:cNvPr>
          <p:cNvSpPr>
            <a:spLocks noGrp="1"/>
          </p:cNvSpPr>
          <p:nvPr>
            <p:ph type="title"/>
          </p:nvPr>
        </p:nvSpPr>
        <p:spPr/>
        <p:txBody>
          <a:bodyPr>
            <a:normAutofit fontScale="90000"/>
          </a:bodyPr>
          <a:lstStyle/>
          <a:p>
            <a:r>
              <a:rPr lang="en-US" dirty="0" err="1"/>
              <a:t>Več</a:t>
            </a:r>
            <a:r>
              <a:rPr lang="en-US" dirty="0"/>
              <a:t> o </a:t>
            </a:r>
            <a:r>
              <a:rPr lang="en-US" dirty="0" err="1"/>
              <a:t>tem</a:t>
            </a:r>
            <a:r>
              <a:rPr lang="en-US" dirty="0"/>
              <a:t> </a:t>
            </a:r>
            <a:r>
              <a:rPr lang="en-US" dirty="0" err="1"/>
              <a:t>lahko</a:t>
            </a:r>
            <a:r>
              <a:rPr lang="en-US" dirty="0"/>
              <a:t> </a:t>
            </a:r>
            <a:r>
              <a:rPr lang="en-US" dirty="0" err="1"/>
              <a:t>izveste</a:t>
            </a:r>
            <a:r>
              <a:rPr lang="en-US" dirty="0"/>
              <a:t>…</a:t>
            </a:r>
            <a:endParaRPr lang="en-SI" dirty="0"/>
          </a:p>
        </p:txBody>
      </p:sp>
      <p:sp>
        <p:nvSpPr>
          <p:cNvPr id="3" name="Content Placeholder 2">
            <a:extLst>
              <a:ext uri="{FF2B5EF4-FFF2-40B4-BE49-F238E27FC236}">
                <a16:creationId xmlns:a16="http://schemas.microsoft.com/office/drawing/2014/main" id="{C2E892C1-2752-44B7-9E70-35F5536FE571}"/>
              </a:ext>
            </a:extLst>
          </p:cNvPr>
          <p:cNvSpPr>
            <a:spLocks noGrp="1"/>
          </p:cNvSpPr>
          <p:nvPr>
            <p:ph idx="1"/>
          </p:nvPr>
        </p:nvSpPr>
        <p:spPr>
          <a:xfrm>
            <a:off x="519882" y="2019868"/>
            <a:ext cx="11319905" cy="4157096"/>
          </a:xfrm>
        </p:spPr>
        <p:txBody>
          <a:bodyPr/>
          <a:lstStyle/>
          <a:p>
            <a:pPr marL="59399" indent="0">
              <a:buNone/>
            </a:pPr>
            <a:r>
              <a:rPr lang="en-US" dirty="0"/>
              <a:t>S </a:t>
            </a:r>
            <a:r>
              <a:rPr lang="en-US" dirty="0" err="1"/>
              <a:t>prebiranjem</a:t>
            </a:r>
            <a:r>
              <a:rPr lang="en-US" dirty="0"/>
              <a:t> </a:t>
            </a:r>
            <a:r>
              <a:rPr lang="en-US" dirty="0" err="1"/>
              <a:t>naših</a:t>
            </a:r>
            <a:r>
              <a:rPr lang="en-US" dirty="0"/>
              <a:t> blog </a:t>
            </a:r>
            <a:r>
              <a:rPr lang="en-US" dirty="0" err="1"/>
              <a:t>člankov</a:t>
            </a:r>
            <a:r>
              <a:rPr lang="en-US" dirty="0"/>
              <a:t>:                      Ali </a:t>
            </a:r>
            <a:r>
              <a:rPr lang="en-US" dirty="0" err="1"/>
              <a:t>vodnika</a:t>
            </a:r>
            <a:r>
              <a:rPr lang="en-US" dirty="0"/>
              <a:t> za </a:t>
            </a:r>
            <a:r>
              <a:rPr lang="en-US" dirty="0" err="1"/>
              <a:t>izbiro</a:t>
            </a:r>
            <a:r>
              <a:rPr lang="en-US" dirty="0"/>
              <a:t> LIMS/ELN:</a:t>
            </a:r>
            <a:endParaRPr lang="en-SI" dirty="0"/>
          </a:p>
        </p:txBody>
      </p:sp>
      <p:pic>
        <p:nvPicPr>
          <p:cNvPr id="9" name="Picture 8">
            <a:extLst>
              <a:ext uri="{FF2B5EF4-FFF2-40B4-BE49-F238E27FC236}">
                <a16:creationId xmlns:a16="http://schemas.microsoft.com/office/drawing/2014/main" id="{DC9B55DD-F2A2-5955-BDB3-439012E4E7A8}"/>
              </a:ext>
            </a:extLst>
          </p:cNvPr>
          <p:cNvPicPr>
            <a:picLocks noChangeAspect="1"/>
          </p:cNvPicPr>
          <p:nvPr/>
        </p:nvPicPr>
        <p:blipFill>
          <a:blip r:embed="rId3"/>
          <a:stretch>
            <a:fillRect/>
          </a:stretch>
        </p:blipFill>
        <p:spPr>
          <a:xfrm rot="20793479">
            <a:off x="787939" y="3076659"/>
            <a:ext cx="2135389" cy="255789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7C2A742-85CF-15EC-1C67-9AADDD01DFA5}"/>
              </a:ext>
            </a:extLst>
          </p:cNvPr>
          <p:cNvPicPr>
            <a:picLocks noChangeAspect="1"/>
          </p:cNvPicPr>
          <p:nvPr/>
        </p:nvPicPr>
        <p:blipFill>
          <a:blip r:embed="rId4"/>
          <a:stretch>
            <a:fillRect/>
          </a:stretch>
        </p:blipFill>
        <p:spPr>
          <a:xfrm>
            <a:off x="2873065" y="2751108"/>
            <a:ext cx="2161327" cy="257273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9866BD30-007B-5A27-1031-1B92C9DB977D}"/>
              </a:ext>
            </a:extLst>
          </p:cNvPr>
          <p:cNvPicPr>
            <a:picLocks noChangeAspect="1"/>
          </p:cNvPicPr>
          <p:nvPr/>
        </p:nvPicPr>
        <p:blipFill>
          <a:blip r:embed="rId5"/>
          <a:stretch>
            <a:fillRect/>
          </a:stretch>
        </p:blipFill>
        <p:spPr>
          <a:xfrm rot="972388">
            <a:off x="4764699" y="3116237"/>
            <a:ext cx="2184927" cy="262543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B8E6D1A-3106-3455-FBB6-2F43BEE765E4}"/>
              </a:ext>
            </a:extLst>
          </p:cNvPr>
          <p:cNvPicPr>
            <a:picLocks noChangeAspect="1"/>
          </p:cNvPicPr>
          <p:nvPr/>
        </p:nvPicPr>
        <p:blipFill rotWithShape="1">
          <a:blip r:embed="rId6"/>
          <a:srcRect t="2507" b="5505"/>
          <a:stretch/>
        </p:blipFill>
        <p:spPr>
          <a:xfrm>
            <a:off x="8334895" y="2751108"/>
            <a:ext cx="2442591" cy="3259907"/>
          </a:xfrm>
          <a:prstGeom prst="rect">
            <a:avLst/>
          </a:prstGeom>
          <a:ln>
            <a:noFill/>
          </a:ln>
          <a:effectLst>
            <a:outerShdw blurRad="292100" dist="139700" dir="2700000" algn="tl" rotWithShape="0">
              <a:srgbClr val="333333">
                <a:alpha val="65000"/>
              </a:srgbClr>
            </a:outerShdw>
          </a:effectLst>
        </p:spPr>
      </p:pic>
      <p:pic>
        <p:nvPicPr>
          <p:cNvPr id="5" name="Google Shape;375;p38">
            <a:extLst>
              <a:ext uri="{FF2B5EF4-FFF2-40B4-BE49-F238E27FC236}">
                <a16:creationId xmlns:a16="http://schemas.microsoft.com/office/drawing/2014/main" id="{ACCB3BC2-C313-28DE-9FB7-825D9F8270C4}"/>
              </a:ext>
            </a:extLst>
          </p:cNvPr>
          <p:cNvPicPr preferRelativeResize="0"/>
          <p:nvPr/>
        </p:nvPicPr>
        <p:blipFill>
          <a:blip r:embed="rId7">
            <a:alphaModFix/>
          </a:blip>
          <a:stretch>
            <a:fillRect/>
          </a:stretch>
        </p:blipFill>
        <p:spPr>
          <a:xfrm>
            <a:off x="9650434" y="6351400"/>
            <a:ext cx="2328167" cy="394467"/>
          </a:xfrm>
          <a:prstGeom prst="rect">
            <a:avLst/>
          </a:prstGeom>
          <a:noFill/>
          <a:ln>
            <a:noFill/>
          </a:ln>
        </p:spPr>
      </p:pic>
    </p:spTree>
    <p:extLst>
      <p:ext uri="{BB962C8B-B14F-4D97-AF65-F5344CB8AC3E}">
        <p14:creationId xmlns:p14="http://schemas.microsoft.com/office/powerpoint/2010/main" val="21182291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47A09-17B7-B4EC-9252-56DF9B4C3462}"/>
              </a:ext>
            </a:extLst>
          </p:cNvPr>
          <p:cNvSpPr>
            <a:spLocks noGrp="1"/>
          </p:cNvSpPr>
          <p:nvPr>
            <p:ph type="ctrTitle"/>
          </p:nvPr>
        </p:nvSpPr>
        <p:spPr>
          <a:xfrm>
            <a:off x="1427987" y="322777"/>
            <a:ext cx="9144000" cy="1802860"/>
          </a:xfrm>
        </p:spPr>
        <p:txBody>
          <a:bodyPr>
            <a:noAutofit/>
          </a:bodyPr>
          <a:lstStyle/>
          <a:p>
            <a:r>
              <a:rPr lang="en-US" sz="3733" dirty="0" err="1"/>
              <a:t>BioSistemika</a:t>
            </a:r>
            <a:r>
              <a:rPr lang="en-US" sz="3733" dirty="0"/>
              <a:t> </a:t>
            </a:r>
            <a:r>
              <a:rPr lang="en-US" sz="3733" dirty="0" err="1"/>
              <a:t>partnerji</a:t>
            </a:r>
            <a:br>
              <a:rPr lang="en-US" sz="3733" dirty="0"/>
            </a:br>
            <a:r>
              <a:rPr lang="sl-SI" sz="3733" b="0" i="1" dirty="0"/>
              <a:t> </a:t>
            </a:r>
            <a:endParaRPr lang="LID4096" sz="3733" b="0" i="1" dirty="0"/>
          </a:p>
        </p:txBody>
      </p:sp>
      <p:pic>
        <p:nvPicPr>
          <p:cNvPr id="5" name="Picture 4" descr="A picture containing logo&#10;&#10;Description automatically generated">
            <a:extLst>
              <a:ext uri="{FF2B5EF4-FFF2-40B4-BE49-F238E27FC236}">
                <a16:creationId xmlns:a16="http://schemas.microsoft.com/office/drawing/2014/main" id="{7951315A-D82B-7D5B-C1B4-C3C8A109E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4" y="4768817"/>
            <a:ext cx="1727205" cy="537512"/>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22CE12BB-E1FF-A235-6C87-C6F4B40E0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0653" y="4822870"/>
            <a:ext cx="1768172" cy="474753"/>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25FB5BE4-DB64-9D14-6DC1-E4CA796E2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2488" y="2669614"/>
            <a:ext cx="705011" cy="697925"/>
          </a:xfrm>
          <a:prstGeom prst="rect">
            <a:avLst/>
          </a:prstGeom>
        </p:spPr>
      </p:pic>
      <p:pic>
        <p:nvPicPr>
          <p:cNvPr id="13" name="Picture 12" descr="Icon&#10;&#10;Description automatically generated">
            <a:extLst>
              <a:ext uri="{FF2B5EF4-FFF2-40B4-BE49-F238E27FC236}">
                <a16:creationId xmlns:a16="http://schemas.microsoft.com/office/drawing/2014/main" id="{7A25EAB9-E2D0-857A-3998-7CCB34DBB1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2548" y="3916337"/>
            <a:ext cx="1625603" cy="239776"/>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AD651EB7-927A-45C1-E479-9701DF5F4F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9469" y="2850430"/>
            <a:ext cx="1564643" cy="349505"/>
          </a:xfrm>
          <a:prstGeom prst="rect">
            <a:avLst/>
          </a:prstGeom>
        </p:spPr>
      </p:pic>
      <p:pic>
        <p:nvPicPr>
          <p:cNvPr id="21" name="Picture 20" descr="Text&#10;&#10;Description automatically generated">
            <a:extLst>
              <a:ext uri="{FF2B5EF4-FFF2-40B4-BE49-F238E27FC236}">
                <a16:creationId xmlns:a16="http://schemas.microsoft.com/office/drawing/2014/main" id="{3114F699-75C7-C964-9B60-36B9AEDB80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5667" y="2667551"/>
            <a:ext cx="1225292" cy="609335"/>
          </a:xfrm>
          <a:prstGeom prst="rect">
            <a:avLst/>
          </a:prstGeom>
        </p:spPr>
      </p:pic>
      <p:pic>
        <p:nvPicPr>
          <p:cNvPr id="23" name="Picture 22" descr="A picture containing text, clipart, sign&#10;&#10;Description automatically generated">
            <a:extLst>
              <a:ext uri="{FF2B5EF4-FFF2-40B4-BE49-F238E27FC236}">
                <a16:creationId xmlns:a16="http://schemas.microsoft.com/office/drawing/2014/main" id="{CA3B691F-8986-8052-E75A-C08B7ECCA6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2757" y="5927334"/>
            <a:ext cx="1454915" cy="422657"/>
          </a:xfrm>
          <a:prstGeom prst="rect">
            <a:avLst/>
          </a:prstGeom>
        </p:spPr>
      </p:pic>
      <p:pic>
        <p:nvPicPr>
          <p:cNvPr id="29" name="Picture 28" descr="Icon&#10;&#10;Description automatically generated">
            <a:extLst>
              <a:ext uri="{FF2B5EF4-FFF2-40B4-BE49-F238E27FC236}">
                <a16:creationId xmlns:a16="http://schemas.microsoft.com/office/drawing/2014/main" id="{6BC4846E-561D-7A16-12B2-0282E0F78D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8636" y="4940171"/>
            <a:ext cx="1589027" cy="251968"/>
          </a:xfrm>
          <a:prstGeom prst="rect">
            <a:avLst/>
          </a:prstGeom>
        </p:spPr>
      </p:pic>
      <p:pic>
        <p:nvPicPr>
          <p:cNvPr id="31" name="Picture 30" descr="Text&#10;&#10;Description automatically generated">
            <a:extLst>
              <a:ext uri="{FF2B5EF4-FFF2-40B4-BE49-F238E27FC236}">
                <a16:creationId xmlns:a16="http://schemas.microsoft.com/office/drawing/2014/main" id="{BE7C423E-461A-D4D0-B8A3-129726FC29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487" y="5876534"/>
            <a:ext cx="1435536" cy="488693"/>
          </a:xfrm>
          <a:prstGeom prst="rect">
            <a:avLst/>
          </a:prstGeom>
        </p:spPr>
      </p:pic>
      <p:pic>
        <p:nvPicPr>
          <p:cNvPr id="33" name="Picture 32" descr="A picture containing graphical user interface&#10;&#10;Description automatically generated">
            <a:extLst>
              <a:ext uri="{FF2B5EF4-FFF2-40B4-BE49-F238E27FC236}">
                <a16:creationId xmlns:a16="http://schemas.microsoft.com/office/drawing/2014/main" id="{D8E4F697-7305-3267-82F8-3B83BFB8AE6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0947" y="5876534"/>
            <a:ext cx="1877572" cy="499873"/>
          </a:xfrm>
          <a:prstGeom prst="rect">
            <a:avLst/>
          </a:prstGeom>
        </p:spPr>
      </p:pic>
      <p:pic>
        <p:nvPicPr>
          <p:cNvPr id="35" name="Picture 34" descr="A black and white logo&#10;&#10;Description automatically generated with low confidence">
            <a:extLst>
              <a:ext uri="{FF2B5EF4-FFF2-40B4-BE49-F238E27FC236}">
                <a16:creationId xmlns:a16="http://schemas.microsoft.com/office/drawing/2014/main" id="{7D4A48C7-0476-5AE8-6DCB-4634ADA7AB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89036" y="5856697"/>
            <a:ext cx="1080008" cy="563928"/>
          </a:xfrm>
          <a:prstGeom prst="rect">
            <a:avLst/>
          </a:prstGeom>
        </p:spPr>
      </p:pic>
      <p:pic>
        <p:nvPicPr>
          <p:cNvPr id="37" name="Picture 36" descr="Logo, company name&#10;&#10;Description automatically generated">
            <a:extLst>
              <a:ext uri="{FF2B5EF4-FFF2-40B4-BE49-F238E27FC236}">
                <a16:creationId xmlns:a16="http://schemas.microsoft.com/office/drawing/2014/main" id="{E213CB6F-35E9-4A92-18FD-962B76CD41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48259" y="5819816"/>
            <a:ext cx="1247584" cy="585523"/>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6475D46A-A462-283B-14C8-DDD0E48D47B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487" y="2873211"/>
            <a:ext cx="1696519" cy="263459"/>
          </a:xfrm>
          <a:prstGeom prst="rect">
            <a:avLst/>
          </a:prstGeom>
        </p:spPr>
      </p:pic>
      <p:pic>
        <p:nvPicPr>
          <p:cNvPr id="43" name="Picture 42" descr="Icon&#10;&#10;Description automatically generated">
            <a:extLst>
              <a:ext uri="{FF2B5EF4-FFF2-40B4-BE49-F238E27FC236}">
                <a16:creationId xmlns:a16="http://schemas.microsoft.com/office/drawing/2014/main" id="{B0B04A59-159B-4E09-4C0B-21D5BD58E1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9487" y="3800311"/>
            <a:ext cx="1641860" cy="316992"/>
          </a:xfrm>
          <a:prstGeom prst="rect">
            <a:avLst/>
          </a:prstGeom>
        </p:spPr>
      </p:pic>
      <p:pic>
        <p:nvPicPr>
          <p:cNvPr id="45" name="Picture 44" descr="A black and white sign&#10;&#10;Description automatically generated with low confidence">
            <a:extLst>
              <a:ext uri="{FF2B5EF4-FFF2-40B4-BE49-F238E27FC236}">
                <a16:creationId xmlns:a16="http://schemas.microsoft.com/office/drawing/2014/main" id="{FA21EB71-6C54-38EF-8642-FF30BA1AE50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9049" y="4934175"/>
            <a:ext cx="1812548" cy="321056"/>
          </a:xfrm>
          <a:prstGeom prst="rect">
            <a:avLst/>
          </a:prstGeom>
        </p:spPr>
      </p:pic>
      <p:pic>
        <p:nvPicPr>
          <p:cNvPr id="47" name="Picture 46" descr="A picture containing text, bottle, sign&#10;&#10;Description automatically generated">
            <a:extLst>
              <a:ext uri="{FF2B5EF4-FFF2-40B4-BE49-F238E27FC236}">
                <a16:creationId xmlns:a16="http://schemas.microsoft.com/office/drawing/2014/main" id="{DED07913-4169-6CF7-4A6B-525B12CC5C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15749" y="4825532"/>
            <a:ext cx="1264767" cy="532533"/>
          </a:xfrm>
          <a:prstGeom prst="rect">
            <a:avLst/>
          </a:prstGeom>
        </p:spPr>
      </p:pic>
      <p:pic>
        <p:nvPicPr>
          <p:cNvPr id="49" name="Picture 48" descr="A picture containing text, tableware, clipart, dishware&#10;&#10;Description automatically generated">
            <a:extLst>
              <a:ext uri="{FF2B5EF4-FFF2-40B4-BE49-F238E27FC236}">
                <a16:creationId xmlns:a16="http://schemas.microsoft.com/office/drawing/2014/main" id="{6FCFDDBD-4413-0E3A-3EBC-DB6416077B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17809" y="3920707"/>
            <a:ext cx="1674372" cy="296672"/>
          </a:xfrm>
          <a:prstGeom prst="rect">
            <a:avLst/>
          </a:prstGeom>
        </p:spPr>
      </p:pic>
      <p:pic>
        <p:nvPicPr>
          <p:cNvPr id="51" name="Picture 50" descr="Icon&#10;&#10;Description automatically generated with low confidence">
            <a:extLst>
              <a:ext uri="{FF2B5EF4-FFF2-40B4-BE49-F238E27FC236}">
                <a16:creationId xmlns:a16="http://schemas.microsoft.com/office/drawing/2014/main" id="{06DAA973-7A69-C081-1FFD-331B913DCCD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752243" y="3713793"/>
            <a:ext cx="1106743" cy="625385"/>
          </a:xfrm>
          <a:prstGeom prst="rect">
            <a:avLst/>
          </a:prstGeom>
        </p:spPr>
      </p:pic>
      <p:pic>
        <p:nvPicPr>
          <p:cNvPr id="57" name="Picture 56" descr="Text&#10;&#10;Description automatically generated with low confidence">
            <a:extLst>
              <a:ext uri="{FF2B5EF4-FFF2-40B4-BE49-F238E27FC236}">
                <a16:creationId xmlns:a16="http://schemas.microsoft.com/office/drawing/2014/main" id="{5C7F407B-98D9-DEBA-106C-55B1B495D44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845033" y="5868396"/>
            <a:ext cx="1686564" cy="548641"/>
          </a:xfrm>
          <a:prstGeom prst="rect">
            <a:avLst/>
          </a:prstGeom>
        </p:spPr>
      </p:pic>
      <p:pic>
        <p:nvPicPr>
          <p:cNvPr id="4" name="Picture 3" descr="A black and grey logo&#10;&#10;Description automatically generated">
            <a:extLst>
              <a:ext uri="{FF2B5EF4-FFF2-40B4-BE49-F238E27FC236}">
                <a16:creationId xmlns:a16="http://schemas.microsoft.com/office/drawing/2014/main" id="{3C329CF6-D97A-0EBD-E0EF-F43B4328F02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43866" y="3736267"/>
            <a:ext cx="1135409" cy="596091"/>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5441E3B1-ABF0-655E-D3E9-A2A78ACC8C9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989715" y="2647829"/>
            <a:ext cx="1689109" cy="723904"/>
          </a:xfrm>
          <a:prstGeom prst="rect">
            <a:avLst/>
          </a:prstGeom>
        </p:spPr>
      </p:pic>
    </p:spTree>
    <p:extLst>
      <p:ext uri="{BB962C8B-B14F-4D97-AF65-F5344CB8AC3E}">
        <p14:creationId xmlns:p14="http://schemas.microsoft.com/office/powerpoint/2010/main" val="25316169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A74BEE-B816-F4B3-5511-F8CB48D02324}"/>
              </a:ext>
            </a:extLst>
          </p:cNvPr>
          <p:cNvSpPr>
            <a:spLocks noGrp="1"/>
          </p:cNvSpPr>
          <p:nvPr>
            <p:ph type="body" sz="quarter" idx="10"/>
          </p:nvPr>
        </p:nvSpPr>
        <p:spPr/>
        <p:txBody>
          <a:bodyPr/>
          <a:lstStyle/>
          <a:p>
            <a:r>
              <a:rPr lang="en-US" sz="1800" dirty="0"/>
              <a:t>Dr. Jana Erjavec</a:t>
            </a:r>
          </a:p>
          <a:p>
            <a:r>
              <a:rPr lang="en-US" sz="1800" dirty="0">
                <a:hlinkClick r:id="rId2"/>
              </a:rPr>
              <a:t>jerjavec@biosistemika.com</a:t>
            </a:r>
            <a:endParaRPr lang="en-US" sz="1800" dirty="0"/>
          </a:p>
          <a:p>
            <a:endParaRPr lang="en-US" sz="1800" dirty="0"/>
          </a:p>
          <a:p>
            <a:endParaRPr lang="en-US" sz="1800" dirty="0"/>
          </a:p>
          <a:p>
            <a:endParaRPr lang="en-US" sz="1800" dirty="0"/>
          </a:p>
          <a:p>
            <a:r>
              <a:rPr lang="en-US" sz="1800" dirty="0">
                <a:hlinkClick r:id="rId3"/>
              </a:rPr>
              <a:t>www.biosistemika.com</a:t>
            </a:r>
            <a:endParaRPr lang="en-US" sz="1800" dirty="0"/>
          </a:p>
          <a:p>
            <a:endParaRPr lang="en-US" sz="1800" dirty="0"/>
          </a:p>
          <a:p>
            <a:endParaRPr lang="sl-SI" dirty="0"/>
          </a:p>
        </p:txBody>
      </p:sp>
      <p:sp>
        <p:nvSpPr>
          <p:cNvPr id="3" name="Text Placeholder 2">
            <a:extLst>
              <a:ext uri="{FF2B5EF4-FFF2-40B4-BE49-F238E27FC236}">
                <a16:creationId xmlns:a16="http://schemas.microsoft.com/office/drawing/2014/main" id="{C3C208D7-EA75-F065-E98B-631C1BBBBB3A}"/>
              </a:ext>
            </a:extLst>
          </p:cNvPr>
          <p:cNvSpPr>
            <a:spLocks noGrp="1"/>
          </p:cNvSpPr>
          <p:nvPr>
            <p:ph type="body" sz="quarter" idx="11"/>
          </p:nvPr>
        </p:nvSpPr>
        <p:spPr>
          <a:xfrm>
            <a:off x="515939" y="2969344"/>
            <a:ext cx="3478213" cy="250512"/>
          </a:xfrm>
        </p:spPr>
        <p:txBody>
          <a:bodyPr>
            <a:noAutofit/>
          </a:bodyPr>
          <a:lstStyle/>
          <a:p>
            <a:r>
              <a:rPr lang="en-US" sz="2400" b="1" dirty="0" err="1"/>
              <a:t>Hvala</a:t>
            </a:r>
            <a:r>
              <a:rPr lang="en-US" sz="2400" b="1" dirty="0"/>
              <a:t> za </a:t>
            </a:r>
            <a:r>
              <a:rPr lang="en-US" sz="2400" b="1" dirty="0" err="1"/>
              <a:t>vašo</a:t>
            </a:r>
            <a:r>
              <a:rPr lang="en-US" sz="2400" b="1" dirty="0"/>
              <a:t> </a:t>
            </a:r>
            <a:r>
              <a:rPr lang="en-US" sz="2400" b="1" dirty="0" err="1"/>
              <a:t>pozornost</a:t>
            </a:r>
            <a:r>
              <a:rPr lang="en-US" sz="2400" b="1" dirty="0"/>
              <a:t>!</a:t>
            </a:r>
            <a:endParaRPr lang="sl-SI" sz="2400" b="1" dirty="0"/>
          </a:p>
        </p:txBody>
      </p:sp>
      <p:pic>
        <p:nvPicPr>
          <p:cNvPr id="4" name="Google Shape;375;p38">
            <a:extLst>
              <a:ext uri="{FF2B5EF4-FFF2-40B4-BE49-F238E27FC236}">
                <a16:creationId xmlns:a16="http://schemas.microsoft.com/office/drawing/2014/main" id="{DF67F062-35C2-CF86-A25E-7CD1E713784B}"/>
              </a:ext>
            </a:extLst>
          </p:cNvPr>
          <p:cNvPicPr preferRelativeResize="0"/>
          <p:nvPr/>
        </p:nvPicPr>
        <p:blipFill>
          <a:blip r:embed="rId4">
            <a:alphaModFix/>
          </a:blip>
          <a:stretch>
            <a:fillRect/>
          </a:stretch>
        </p:blipFill>
        <p:spPr>
          <a:xfrm>
            <a:off x="515939" y="4434167"/>
            <a:ext cx="2328167" cy="394467"/>
          </a:xfrm>
          <a:prstGeom prst="rect">
            <a:avLst/>
          </a:prstGeom>
          <a:noFill/>
          <a:ln>
            <a:noFill/>
          </a:ln>
        </p:spPr>
      </p:pic>
    </p:spTree>
    <p:extLst>
      <p:ext uri="{BB962C8B-B14F-4D97-AF65-F5344CB8AC3E}">
        <p14:creationId xmlns:p14="http://schemas.microsoft.com/office/powerpoint/2010/main" val="2206767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3"/>
          <p:cNvSpPr/>
          <p:nvPr/>
        </p:nvSpPr>
        <p:spPr>
          <a:xfrm>
            <a:off x="2147367" y="2287233"/>
            <a:ext cx="5109600" cy="4336400"/>
          </a:xfrm>
          <a:prstGeom prst="rect">
            <a:avLst/>
          </a:prstGeom>
          <a:solidFill>
            <a:srgbClr val="F0F0F6"/>
          </a:solidFill>
          <a:ln>
            <a:noFill/>
          </a:ln>
        </p:spPr>
        <p:txBody>
          <a:bodyPr spcFirstLastPara="1" wrap="square" lIns="121900" tIns="121900" rIns="121900" bIns="121900" anchor="ctr" anchorCtr="0">
            <a:noAutofit/>
          </a:bodyPr>
          <a:lstStyle/>
          <a:p>
            <a:pPr algn="ctr"/>
            <a:endParaRPr sz="1333">
              <a:solidFill>
                <a:srgbClr val="111111"/>
              </a:solidFill>
              <a:latin typeface="Inter"/>
              <a:ea typeface="Inter"/>
              <a:cs typeface="Inter"/>
              <a:sym typeface="Inter"/>
            </a:endParaRPr>
          </a:p>
        </p:txBody>
      </p:sp>
      <p:sp>
        <p:nvSpPr>
          <p:cNvPr id="288" name="Google Shape;288;p33"/>
          <p:cNvSpPr txBox="1"/>
          <p:nvPr/>
        </p:nvSpPr>
        <p:spPr>
          <a:xfrm>
            <a:off x="618367" y="253767"/>
            <a:ext cx="9462000" cy="646290"/>
          </a:xfrm>
          <a:prstGeom prst="rect">
            <a:avLst/>
          </a:prstGeom>
          <a:noFill/>
          <a:ln>
            <a:noFill/>
          </a:ln>
        </p:spPr>
        <p:txBody>
          <a:bodyPr spcFirstLastPara="1" wrap="square" lIns="91433" tIns="45700" rIns="91433" bIns="45700" anchor="t" anchorCtr="0">
            <a:spAutoFit/>
          </a:bodyPr>
          <a:lstStyle/>
          <a:p>
            <a:r>
              <a:rPr lang="en" sz="3600" b="1" dirty="0">
                <a:solidFill>
                  <a:srgbClr val="104DA9"/>
                </a:solidFill>
                <a:latin typeface="Inter"/>
                <a:ea typeface="Inter"/>
                <a:cs typeface="Inter"/>
                <a:sym typeface="Inter"/>
              </a:rPr>
              <a:t>Zakaj toliko projektov digitalizacije ni uspešnih?</a:t>
            </a:r>
            <a:endParaRPr sz="1467" dirty="0"/>
          </a:p>
        </p:txBody>
      </p:sp>
      <p:sp>
        <p:nvSpPr>
          <p:cNvPr id="289" name="Google Shape;289;p33"/>
          <p:cNvSpPr txBox="1"/>
          <p:nvPr/>
        </p:nvSpPr>
        <p:spPr>
          <a:xfrm>
            <a:off x="5749544" y="3947725"/>
            <a:ext cx="1830800" cy="1518800"/>
          </a:xfrm>
          <a:prstGeom prst="rect">
            <a:avLst/>
          </a:prstGeom>
          <a:noFill/>
          <a:ln>
            <a:noFill/>
          </a:ln>
        </p:spPr>
        <p:txBody>
          <a:bodyPr spcFirstLastPara="1" wrap="square" lIns="121900" tIns="121900" rIns="121900" bIns="121900" anchor="ctr" anchorCtr="0">
            <a:noAutofit/>
          </a:bodyPr>
          <a:lstStyle/>
          <a:p>
            <a:r>
              <a:rPr lang="en" sz="2400"/>
              <a:t> </a:t>
            </a:r>
            <a:endParaRPr sz="2400"/>
          </a:p>
        </p:txBody>
      </p:sp>
      <p:grpSp>
        <p:nvGrpSpPr>
          <p:cNvPr id="290" name="Google Shape;290;p33"/>
          <p:cNvGrpSpPr/>
          <p:nvPr/>
        </p:nvGrpSpPr>
        <p:grpSpPr>
          <a:xfrm>
            <a:off x="799200" y="1306633"/>
            <a:ext cx="8205184" cy="5420222"/>
            <a:chOff x="1209000" y="1132375"/>
            <a:chExt cx="6153888" cy="4065166"/>
          </a:xfrm>
        </p:grpSpPr>
        <p:sp>
          <p:nvSpPr>
            <p:cNvPr id="291" name="Google Shape;291;p33"/>
            <p:cNvSpPr txBox="1"/>
            <p:nvPr/>
          </p:nvSpPr>
          <p:spPr>
            <a:xfrm>
              <a:off x="1209000" y="2361950"/>
              <a:ext cx="1668300" cy="338476"/>
            </a:xfrm>
            <a:prstGeom prst="rect">
              <a:avLst/>
            </a:prstGeom>
            <a:noFill/>
            <a:ln>
              <a:noFill/>
            </a:ln>
          </p:spPr>
          <p:txBody>
            <a:bodyPr spcFirstLastPara="1" wrap="square" lIns="121900" tIns="121900" rIns="121900" bIns="121900" anchor="t" anchorCtr="0">
              <a:spAutoFit/>
            </a:bodyPr>
            <a:lstStyle/>
            <a:p>
              <a:pPr algn="ctr"/>
              <a:r>
                <a:rPr lang="en" sz="1333" b="1" dirty="0">
                  <a:solidFill>
                    <a:srgbClr val="104DA9"/>
                  </a:solidFill>
                  <a:latin typeface="Inter"/>
                  <a:ea typeface="Inter"/>
                  <a:cs typeface="Inter"/>
                  <a:sym typeface="Inter"/>
                </a:rPr>
                <a:t>Pomanjkanje jasne vizije</a:t>
              </a:r>
              <a:endParaRPr sz="1333" b="1" dirty="0">
                <a:solidFill>
                  <a:srgbClr val="104DA9"/>
                </a:solidFill>
                <a:latin typeface="Inter"/>
                <a:ea typeface="Inter"/>
                <a:cs typeface="Inter"/>
                <a:sym typeface="Inter"/>
              </a:endParaRPr>
            </a:p>
          </p:txBody>
        </p:sp>
        <p:pic>
          <p:nvPicPr>
            <p:cNvPr id="292" name="Google Shape;292;p33" descr="Free photo closeup view of beach viewed from the lenses of black glasses"/>
            <p:cNvPicPr preferRelativeResize="0"/>
            <p:nvPr/>
          </p:nvPicPr>
          <p:blipFill rotWithShape="1">
            <a:blip r:embed="rId3">
              <a:alphaModFix/>
            </a:blip>
            <a:srcRect l="12545" r="12553"/>
            <a:stretch/>
          </p:blipFill>
          <p:spPr>
            <a:xfrm>
              <a:off x="1397950" y="1175825"/>
              <a:ext cx="1220100" cy="1217700"/>
            </a:xfrm>
            <a:prstGeom prst="ellipse">
              <a:avLst/>
            </a:prstGeom>
            <a:noFill/>
            <a:ln>
              <a:noFill/>
            </a:ln>
          </p:spPr>
        </p:pic>
        <p:sp>
          <p:nvSpPr>
            <p:cNvPr id="293" name="Google Shape;293;p33"/>
            <p:cNvSpPr txBox="1"/>
            <p:nvPr/>
          </p:nvSpPr>
          <p:spPr>
            <a:xfrm>
              <a:off x="5147688" y="2233050"/>
              <a:ext cx="2215200" cy="338476"/>
            </a:xfrm>
            <a:prstGeom prst="rect">
              <a:avLst/>
            </a:prstGeom>
            <a:noFill/>
            <a:ln>
              <a:noFill/>
            </a:ln>
          </p:spPr>
          <p:txBody>
            <a:bodyPr spcFirstLastPara="1" wrap="square" lIns="121900" tIns="121900" rIns="121900" bIns="121900" anchor="t" anchorCtr="0">
              <a:spAutoFit/>
            </a:bodyPr>
            <a:lstStyle/>
            <a:p>
              <a:pPr algn="ctr"/>
              <a:r>
                <a:rPr lang="en" sz="1333" b="1" dirty="0">
                  <a:solidFill>
                    <a:srgbClr val="104DA9"/>
                  </a:solidFill>
                  <a:latin typeface="Inter"/>
                  <a:ea typeface="Inter"/>
                  <a:cs typeface="Inter"/>
                  <a:sym typeface="Inter"/>
                </a:rPr>
                <a:t>Pomanjkanje strategije in ciljev</a:t>
              </a:r>
              <a:endParaRPr sz="1600" b="1" dirty="0">
                <a:solidFill>
                  <a:srgbClr val="104DA9"/>
                </a:solidFill>
                <a:highlight>
                  <a:schemeClr val="lt1"/>
                </a:highlight>
                <a:latin typeface="Inter"/>
                <a:ea typeface="Inter"/>
                <a:cs typeface="Inter"/>
                <a:sym typeface="Inter"/>
              </a:endParaRPr>
            </a:p>
          </p:txBody>
        </p:sp>
        <p:pic>
          <p:nvPicPr>
            <p:cNvPr id="294" name="Google Shape;294;p33" descr="Free photo business strategy success target goals."/>
            <p:cNvPicPr preferRelativeResize="0"/>
            <p:nvPr/>
          </p:nvPicPr>
          <p:blipFill rotWithShape="1">
            <a:blip r:embed="rId4">
              <a:alphaModFix/>
            </a:blip>
            <a:srcRect l="12292" r="15186"/>
            <a:stretch/>
          </p:blipFill>
          <p:spPr>
            <a:xfrm>
              <a:off x="5357325" y="1132375"/>
              <a:ext cx="1170900" cy="1139100"/>
            </a:xfrm>
            <a:prstGeom prst="ellipse">
              <a:avLst/>
            </a:prstGeom>
            <a:noFill/>
            <a:ln>
              <a:noFill/>
            </a:ln>
          </p:spPr>
        </p:pic>
        <p:sp>
          <p:nvSpPr>
            <p:cNvPr id="295" name="Google Shape;295;p33"/>
            <p:cNvSpPr txBox="1"/>
            <p:nvPr/>
          </p:nvSpPr>
          <p:spPr>
            <a:xfrm>
              <a:off x="2683175" y="4781425"/>
              <a:ext cx="2657700" cy="338476"/>
            </a:xfrm>
            <a:prstGeom prst="rect">
              <a:avLst/>
            </a:prstGeom>
            <a:noFill/>
            <a:ln>
              <a:noFill/>
            </a:ln>
          </p:spPr>
          <p:txBody>
            <a:bodyPr spcFirstLastPara="1" wrap="square" lIns="121900" tIns="121900" rIns="121900" bIns="121900" anchor="t" anchorCtr="0">
              <a:spAutoFit/>
            </a:bodyPr>
            <a:lstStyle/>
            <a:p>
              <a:pPr algn="ctr"/>
              <a:r>
                <a:rPr lang="en" sz="1333" b="1" dirty="0">
                  <a:solidFill>
                    <a:srgbClr val="104DA9"/>
                  </a:solidFill>
                  <a:latin typeface="Inter"/>
                  <a:ea typeface="Inter"/>
                  <a:cs typeface="Inter"/>
                  <a:sym typeface="Inter"/>
                </a:rPr>
                <a:t>Brez/prenizek proračun</a:t>
              </a:r>
              <a:endParaRPr sz="1600" b="1" dirty="0">
                <a:solidFill>
                  <a:srgbClr val="104DA9"/>
                </a:solidFill>
                <a:highlight>
                  <a:schemeClr val="lt1"/>
                </a:highlight>
                <a:latin typeface="Inter"/>
                <a:ea typeface="Inter"/>
                <a:cs typeface="Inter"/>
                <a:sym typeface="Inter"/>
              </a:endParaRPr>
            </a:p>
          </p:txBody>
        </p:sp>
        <p:pic>
          <p:nvPicPr>
            <p:cNvPr id="296" name="Google Shape;296;p33"/>
            <p:cNvPicPr preferRelativeResize="0"/>
            <p:nvPr/>
          </p:nvPicPr>
          <p:blipFill rotWithShape="1">
            <a:blip r:embed="rId5">
              <a:alphaModFix/>
            </a:blip>
            <a:srcRect l="14594" r="19189"/>
            <a:stretch/>
          </p:blipFill>
          <p:spPr>
            <a:xfrm>
              <a:off x="3519300" y="3848205"/>
              <a:ext cx="986700" cy="973500"/>
            </a:xfrm>
            <a:prstGeom prst="ellipse">
              <a:avLst/>
            </a:prstGeom>
            <a:noFill/>
            <a:ln>
              <a:noFill/>
            </a:ln>
          </p:spPr>
        </p:pic>
        <p:sp>
          <p:nvSpPr>
            <p:cNvPr id="297" name="Google Shape;297;p33"/>
            <p:cNvSpPr txBox="1"/>
            <p:nvPr/>
          </p:nvSpPr>
          <p:spPr>
            <a:xfrm>
              <a:off x="1216025" y="4547275"/>
              <a:ext cx="1947600" cy="338476"/>
            </a:xfrm>
            <a:prstGeom prst="rect">
              <a:avLst/>
            </a:prstGeom>
            <a:noFill/>
            <a:ln>
              <a:noFill/>
            </a:ln>
          </p:spPr>
          <p:txBody>
            <a:bodyPr spcFirstLastPara="1" wrap="square" lIns="121900" tIns="121900" rIns="121900" bIns="121900" anchor="t" anchorCtr="0">
              <a:spAutoFit/>
            </a:bodyPr>
            <a:lstStyle/>
            <a:p>
              <a:pPr algn="ctr"/>
              <a:r>
                <a:rPr lang="en" sz="1333" b="1" dirty="0">
                  <a:solidFill>
                    <a:srgbClr val="104DA9"/>
                  </a:solidFill>
                  <a:latin typeface="Inter"/>
                  <a:ea typeface="Inter"/>
                  <a:cs typeface="Inter"/>
                  <a:sym typeface="Inter"/>
                </a:rPr>
                <a:t>Pomanjkanje sredstev in orodij</a:t>
              </a:r>
              <a:endParaRPr sz="1600" b="1" dirty="0">
                <a:solidFill>
                  <a:srgbClr val="104DA9"/>
                </a:solidFill>
                <a:highlight>
                  <a:schemeClr val="lt1"/>
                </a:highlight>
                <a:latin typeface="Inter"/>
                <a:ea typeface="Inter"/>
                <a:cs typeface="Inter"/>
                <a:sym typeface="Inter"/>
              </a:endParaRPr>
            </a:p>
          </p:txBody>
        </p:sp>
        <p:sp>
          <p:nvSpPr>
            <p:cNvPr id="298" name="Google Shape;298;p33"/>
            <p:cNvSpPr txBox="1"/>
            <p:nvPr/>
          </p:nvSpPr>
          <p:spPr>
            <a:xfrm>
              <a:off x="5071825" y="4705225"/>
              <a:ext cx="2215200" cy="492316"/>
            </a:xfrm>
            <a:prstGeom prst="rect">
              <a:avLst/>
            </a:prstGeom>
            <a:noFill/>
            <a:ln>
              <a:noFill/>
            </a:ln>
          </p:spPr>
          <p:txBody>
            <a:bodyPr spcFirstLastPara="1" wrap="square" lIns="121900" tIns="121900" rIns="121900" bIns="121900" anchor="t" anchorCtr="0">
              <a:spAutoFit/>
            </a:bodyPr>
            <a:lstStyle/>
            <a:p>
              <a:pPr algn="ctr"/>
              <a:r>
                <a:rPr lang="en" sz="1333" b="1" dirty="0">
                  <a:solidFill>
                    <a:srgbClr val="104DA9"/>
                  </a:solidFill>
                  <a:latin typeface="Inter"/>
                  <a:ea typeface="Inter"/>
                  <a:cs typeface="Inter"/>
                  <a:sym typeface="Inter"/>
                </a:rPr>
                <a:t>Odpor in nesprejemanje s strani uporabnikov</a:t>
              </a:r>
              <a:endParaRPr sz="1600" b="1" dirty="0">
                <a:solidFill>
                  <a:srgbClr val="104DA9"/>
                </a:solidFill>
                <a:highlight>
                  <a:schemeClr val="lt1"/>
                </a:highlight>
                <a:latin typeface="Inter"/>
                <a:ea typeface="Inter"/>
                <a:cs typeface="Inter"/>
                <a:sym typeface="Inter"/>
              </a:endParaRPr>
            </a:p>
          </p:txBody>
        </p:sp>
        <p:pic>
          <p:nvPicPr>
            <p:cNvPr id="299" name="Google Shape;299;p33"/>
            <p:cNvPicPr preferRelativeResize="0"/>
            <p:nvPr/>
          </p:nvPicPr>
          <p:blipFill rotWithShape="1">
            <a:blip r:embed="rId6">
              <a:alphaModFix/>
            </a:blip>
            <a:srcRect l="21725" r="18573"/>
            <a:stretch/>
          </p:blipFill>
          <p:spPr>
            <a:xfrm>
              <a:off x="1696475" y="3583075"/>
              <a:ext cx="986700" cy="964200"/>
            </a:xfrm>
            <a:prstGeom prst="ellipse">
              <a:avLst/>
            </a:prstGeom>
            <a:noFill/>
            <a:ln>
              <a:noFill/>
            </a:ln>
          </p:spPr>
        </p:pic>
        <p:pic>
          <p:nvPicPr>
            <p:cNvPr id="300" name="Google Shape;300;p33" descr="Free Revolution Protest vector and picture"/>
            <p:cNvPicPr preferRelativeResize="0"/>
            <p:nvPr/>
          </p:nvPicPr>
          <p:blipFill rotWithShape="1">
            <a:blip r:embed="rId7">
              <a:alphaModFix/>
            </a:blip>
            <a:srcRect l="27765" r="29838"/>
            <a:stretch/>
          </p:blipFill>
          <p:spPr>
            <a:xfrm>
              <a:off x="5273975" y="3104307"/>
              <a:ext cx="1668300" cy="1632300"/>
            </a:xfrm>
            <a:prstGeom prst="ellipse">
              <a:avLst/>
            </a:prstGeom>
            <a:noFill/>
            <a:ln>
              <a:noFill/>
            </a:ln>
          </p:spPr>
        </p:pic>
        <p:grpSp>
          <p:nvGrpSpPr>
            <p:cNvPr id="301" name="Google Shape;301;p33"/>
            <p:cNvGrpSpPr/>
            <p:nvPr/>
          </p:nvGrpSpPr>
          <p:grpSpPr>
            <a:xfrm>
              <a:off x="2512025" y="2101938"/>
              <a:ext cx="3000000" cy="1621807"/>
              <a:chOff x="2512025" y="1873338"/>
              <a:chExt cx="3000000" cy="1621807"/>
            </a:xfrm>
          </p:grpSpPr>
          <p:sp>
            <p:nvSpPr>
              <p:cNvPr id="302" name="Google Shape;302;p33"/>
              <p:cNvSpPr txBox="1"/>
              <p:nvPr/>
            </p:nvSpPr>
            <p:spPr>
              <a:xfrm>
                <a:off x="3362300" y="3187350"/>
                <a:ext cx="1373100" cy="307795"/>
              </a:xfrm>
              <a:prstGeom prst="rect">
                <a:avLst/>
              </a:prstGeom>
              <a:noFill/>
              <a:ln>
                <a:noFill/>
              </a:ln>
            </p:spPr>
            <p:txBody>
              <a:bodyPr spcFirstLastPara="1" wrap="square" lIns="121900" tIns="121900" rIns="121900" bIns="121900" anchor="t" anchorCtr="0">
                <a:spAutoFit/>
              </a:bodyPr>
              <a:lstStyle/>
              <a:p>
                <a:r>
                  <a:rPr lang="en" sz="1067" i="1">
                    <a:solidFill>
                      <a:srgbClr val="282D43"/>
                    </a:solidFill>
                    <a:latin typeface="Inter"/>
                    <a:ea typeface="Inter"/>
                    <a:cs typeface="Inter"/>
                    <a:sym typeface="Inter"/>
                  </a:rPr>
                  <a:t>*McKinsey 2019, 2021</a:t>
                </a:r>
                <a:r>
                  <a:rPr lang="en" sz="1067" i="1">
                    <a:solidFill>
                      <a:schemeClr val="dk1"/>
                    </a:solidFill>
                    <a:latin typeface="Inter"/>
                    <a:ea typeface="Inter"/>
                    <a:cs typeface="Inter"/>
                    <a:sym typeface="Inter"/>
                  </a:rPr>
                  <a:t>​</a:t>
                </a:r>
                <a:endParaRPr sz="1067" i="1">
                  <a:latin typeface="Inter"/>
                  <a:ea typeface="Inter"/>
                  <a:cs typeface="Inter"/>
                  <a:sym typeface="Inter"/>
                </a:endParaRPr>
              </a:p>
            </p:txBody>
          </p:sp>
          <p:sp>
            <p:nvSpPr>
              <p:cNvPr id="303" name="Google Shape;303;p33"/>
              <p:cNvSpPr txBox="1"/>
              <p:nvPr/>
            </p:nvSpPr>
            <p:spPr>
              <a:xfrm>
                <a:off x="2512025" y="1873338"/>
                <a:ext cx="3000000" cy="1123691"/>
              </a:xfrm>
              <a:prstGeom prst="rect">
                <a:avLst/>
              </a:prstGeom>
              <a:noFill/>
              <a:ln>
                <a:noFill/>
              </a:ln>
            </p:spPr>
            <p:txBody>
              <a:bodyPr spcFirstLastPara="1" wrap="square" lIns="121900" tIns="121900" rIns="121900" bIns="121900" anchor="t" anchorCtr="0">
                <a:spAutoFit/>
              </a:bodyPr>
              <a:lstStyle/>
              <a:p>
                <a:pPr algn="ctr">
                  <a:lnSpc>
                    <a:spcPct val="112500"/>
                  </a:lnSpc>
                </a:pPr>
                <a:r>
                  <a:rPr lang="en" sz="4800" b="1" dirty="0">
                    <a:solidFill>
                      <a:srgbClr val="00A0B0"/>
                    </a:solidFill>
                    <a:latin typeface="Inter"/>
                    <a:ea typeface="Inter"/>
                    <a:cs typeface="Inter"/>
                    <a:sym typeface="Inter"/>
                  </a:rPr>
                  <a:t>70%</a:t>
                </a:r>
                <a:r>
                  <a:rPr lang="en" sz="4800" b="1" dirty="0">
                    <a:solidFill>
                      <a:srgbClr val="282D43"/>
                    </a:solidFill>
                    <a:latin typeface="Inter"/>
                    <a:ea typeface="Inter"/>
                    <a:cs typeface="Inter"/>
                    <a:sym typeface="Inter"/>
                  </a:rPr>
                  <a:t> </a:t>
                </a:r>
                <a:r>
                  <a:rPr lang="en-US" sz="2400" b="1" dirty="0" err="1">
                    <a:solidFill>
                      <a:srgbClr val="282D43"/>
                    </a:solidFill>
                    <a:latin typeface="Inter"/>
                    <a:ea typeface="Inter"/>
                    <a:cs typeface="Inter"/>
                    <a:sym typeface="Inter"/>
                  </a:rPr>
                  <a:t>projektov</a:t>
                </a:r>
                <a:r>
                  <a:rPr lang="en-US" sz="2400" b="1" dirty="0">
                    <a:solidFill>
                      <a:srgbClr val="282D43"/>
                    </a:solidFill>
                    <a:latin typeface="Inter"/>
                    <a:ea typeface="Inter"/>
                    <a:cs typeface="Inter"/>
                    <a:sym typeface="Inter"/>
                  </a:rPr>
                  <a:t> </a:t>
                </a:r>
                <a:r>
                  <a:rPr lang="en-US" sz="2400" b="1" dirty="0" err="1">
                    <a:solidFill>
                      <a:srgbClr val="282D43"/>
                    </a:solidFill>
                    <a:latin typeface="Inter"/>
                    <a:ea typeface="Inter"/>
                    <a:cs typeface="Inter"/>
                    <a:sym typeface="Inter"/>
                  </a:rPr>
                  <a:t>digitalizacije</a:t>
                </a:r>
                <a:r>
                  <a:rPr lang="en-US" sz="2400" b="1" dirty="0">
                    <a:solidFill>
                      <a:srgbClr val="282D43"/>
                    </a:solidFill>
                    <a:latin typeface="Inter"/>
                    <a:ea typeface="Inter"/>
                    <a:cs typeface="Inter"/>
                    <a:sym typeface="Inter"/>
                  </a:rPr>
                  <a:t> ne </a:t>
                </a:r>
                <a:r>
                  <a:rPr lang="en-US" sz="2400" b="1" dirty="0" err="1">
                    <a:solidFill>
                      <a:srgbClr val="282D43"/>
                    </a:solidFill>
                    <a:latin typeface="Inter"/>
                    <a:ea typeface="Inter"/>
                    <a:cs typeface="Inter"/>
                    <a:sym typeface="Inter"/>
                  </a:rPr>
                  <a:t>uspe</a:t>
                </a:r>
                <a:endParaRPr sz="2400" b="1" dirty="0">
                  <a:solidFill>
                    <a:srgbClr val="104DA9"/>
                  </a:solidFill>
                  <a:latin typeface="Inter"/>
                  <a:ea typeface="Inter"/>
                  <a:cs typeface="Inter"/>
                  <a:sym typeface="Inter"/>
                </a:endParaRPr>
              </a:p>
            </p:txBody>
          </p:sp>
        </p:grpSp>
      </p:grpSp>
      <p:pic>
        <p:nvPicPr>
          <p:cNvPr id="304" name="Google Shape;304;p33"/>
          <p:cNvPicPr preferRelativeResize="0"/>
          <p:nvPr/>
        </p:nvPicPr>
        <p:blipFill>
          <a:blip r:embed="rId8">
            <a:alphaModFix/>
          </a:blip>
          <a:stretch>
            <a:fillRect/>
          </a:stretch>
        </p:blipFill>
        <p:spPr>
          <a:xfrm>
            <a:off x="9650434" y="6351400"/>
            <a:ext cx="2328167" cy="3944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AD4B26-89DC-476C-B70D-2AD242C2B299}"/>
              </a:ext>
            </a:extLst>
          </p:cNvPr>
          <p:cNvSpPr>
            <a:spLocks noGrp="1"/>
          </p:cNvSpPr>
          <p:nvPr>
            <p:ph type="ctrTitle"/>
          </p:nvPr>
        </p:nvSpPr>
        <p:spPr>
          <a:xfrm>
            <a:off x="297712" y="4012841"/>
            <a:ext cx="6623888" cy="1910400"/>
          </a:xfrm>
        </p:spPr>
        <p:txBody>
          <a:bodyPr/>
          <a:lstStyle/>
          <a:p>
            <a:r>
              <a:rPr lang="en-US" dirty="0"/>
              <a:t>O LIMS in ELN </a:t>
            </a:r>
            <a:r>
              <a:rPr lang="en-US" dirty="0" err="1"/>
              <a:t>orodjih</a:t>
            </a:r>
            <a:endParaRPr lang="en-US" dirty="0"/>
          </a:p>
        </p:txBody>
      </p:sp>
      <p:sp>
        <p:nvSpPr>
          <p:cNvPr id="5" name="TextBox 4">
            <a:extLst>
              <a:ext uri="{FF2B5EF4-FFF2-40B4-BE49-F238E27FC236}">
                <a16:creationId xmlns:a16="http://schemas.microsoft.com/office/drawing/2014/main" id="{8CFDE075-1974-45D5-A7F7-30894D8B5947}"/>
              </a:ext>
            </a:extLst>
          </p:cNvPr>
          <p:cNvSpPr txBox="1"/>
          <p:nvPr/>
        </p:nvSpPr>
        <p:spPr>
          <a:xfrm>
            <a:off x="5208496" y="752281"/>
            <a:ext cx="1713105" cy="2062103"/>
          </a:xfrm>
          <a:prstGeom prst="rect">
            <a:avLst/>
          </a:prstGeom>
          <a:noFill/>
        </p:spPr>
        <p:txBody>
          <a:bodyPr wrap="square">
            <a:spAutoFit/>
          </a:bodyPr>
          <a:lstStyle/>
          <a:p>
            <a:r>
              <a:rPr lang="en" sz="12800" b="1">
                <a:solidFill>
                  <a:srgbClr val="DA1467"/>
                </a:solidFill>
              </a:rPr>
              <a:t>1.</a:t>
            </a:r>
            <a:endParaRPr lang="en-US" sz="12800" b="1"/>
          </a:p>
        </p:txBody>
      </p:sp>
    </p:spTree>
    <p:extLst>
      <p:ext uri="{BB962C8B-B14F-4D97-AF65-F5344CB8AC3E}">
        <p14:creationId xmlns:p14="http://schemas.microsoft.com/office/powerpoint/2010/main" val="768700444"/>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TotalTime>
  <Words>5899</Words>
  <Application>Microsoft Office PowerPoint</Application>
  <PresentationFormat>Širokozaslonsko</PresentationFormat>
  <Paragraphs>757</Paragraphs>
  <Slides>72</Slides>
  <Notes>43</Notes>
  <HiddenSlides>4</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72</vt:i4>
      </vt:variant>
    </vt:vector>
  </HeadingPairs>
  <TitlesOfParts>
    <vt:vector size="79" baseType="lpstr">
      <vt:lpstr>Aptos</vt:lpstr>
      <vt:lpstr>Arial</vt:lpstr>
      <vt:lpstr>Calibri</vt:lpstr>
      <vt:lpstr>Calibri Light</vt:lpstr>
      <vt:lpstr>Inter</vt:lpstr>
      <vt:lpstr>Roboto</vt:lpstr>
      <vt:lpstr>Officeova tema</vt:lpstr>
      <vt:lpstr>Upravljanje z laboratorijskimi podatki</vt:lpstr>
      <vt:lpstr>Agenda</vt:lpstr>
      <vt:lpstr>Od papirja do digitalnega</vt:lpstr>
      <vt:lpstr>Kaj je digitalizacija?</vt:lpstr>
      <vt:lpstr>Prednosti digitalizacije</vt:lpstr>
      <vt:lpstr>FAIR</vt:lpstr>
      <vt:lpstr>FAIR</vt:lpstr>
      <vt:lpstr>PowerPointova predstavitev</vt:lpstr>
      <vt:lpstr>O LIMS in ELN orodjih</vt:lpstr>
      <vt:lpstr>LIMS &amp; ELN ekosistem</vt:lpstr>
      <vt:lpstr>LIMS</vt:lpstr>
      <vt:lpstr>ELN</vt:lpstr>
      <vt:lpstr>PowerPointova predstavitev</vt:lpstr>
      <vt:lpstr>Soobstoj LIMS in ELN rešitev</vt:lpstr>
      <vt:lpstr>Ponudniki LIMS in ELN rešitev</vt:lpstr>
      <vt:lpstr>Elektronski Laboratorijski Dnevnik (ELN)</vt:lpstr>
      <vt:lpstr>ELN eksperiment</vt:lpstr>
      <vt:lpstr>ELN upravljanje zalog</vt:lpstr>
      <vt:lpstr>Protokoli</vt:lpstr>
      <vt:lpstr>Elektronski podpisi in sledenje sprememb</vt:lpstr>
      <vt:lpstr>PowerPointova predstavitev</vt:lpstr>
      <vt:lpstr>PowerPointova predstavitev</vt:lpstr>
      <vt:lpstr>PowerPointova predstavitev</vt:lpstr>
      <vt:lpstr>PowerPointova predstavitev</vt:lpstr>
      <vt:lpstr>PowerPointova predstavitev</vt:lpstr>
      <vt:lpstr>PowerPointova predstavitev</vt:lpstr>
      <vt:lpstr>Laboratorijski informacijski sistem (LIMS)</vt:lpstr>
      <vt:lpstr>PowerPointova predstavitev</vt:lpstr>
      <vt:lpstr>PowerPointova predstavitev</vt:lpstr>
      <vt:lpstr>PowerPointova predstavitev</vt:lpstr>
      <vt:lpstr>PowerPointova predstavitev</vt:lpstr>
      <vt:lpstr>Proces izbora LIMS/ELN rešitve</vt:lpstr>
      <vt:lpstr>PowerPointova predstavitev</vt:lpstr>
      <vt:lpstr>PowerPointova predstavitev</vt:lpstr>
      <vt:lpstr>Proces izbire LIMS/ELN rešitve</vt:lpstr>
      <vt:lpstr>PowerPointova predstavitev</vt:lpstr>
      <vt:lpstr>Postopek izbora LIMS ali ELN ponudnika</vt:lpstr>
      <vt:lpstr>Ovrednotenje procesov</vt:lpstr>
      <vt:lpstr>PowerPointova predstavitev</vt:lpstr>
      <vt:lpstr>Ovrednotenje procesov</vt:lpstr>
      <vt:lpstr>Določanje zahtev</vt:lpstr>
      <vt:lpstr>Zbiranje informacij</vt:lpstr>
      <vt:lpstr>Vrednotenje zbranih informacij</vt:lpstr>
      <vt:lpstr>Demo sestanki</vt:lpstr>
      <vt:lpstr>Končna ocena</vt:lpstr>
      <vt:lpstr>Študija primera: Proces izbire LIMS</vt:lpstr>
      <vt:lpstr>Študija primera: Proces izbire LIMS</vt:lpstr>
      <vt:lpstr>Kako smo se lotili projekta?</vt:lpstr>
      <vt:lpstr>Končna tabela zbranih informacij </vt:lpstr>
      <vt:lpstr>Postopek implementacije programske opreme</vt:lpstr>
      <vt:lpstr>PowerPointova predstavitev</vt:lpstr>
      <vt:lpstr>Postopek implementacije programske opreme</vt:lpstr>
      <vt:lpstr>Opredelitev obsega</vt:lpstr>
      <vt:lpstr>Specifikacije</vt:lpstr>
      <vt:lpstr>Konfiguracija</vt:lpstr>
      <vt:lpstr>Implementacija</vt:lpstr>
      <vt:lpstr>Namestitev rešitve</vt:lpstr>
      <vt:lpstr>Case study: Implementation process</vt:lpstr>
      <vt:lpstr>Case study:  LIMS selection and implementation</vt:lpstr>
      <vt:lpstr>How we approached the project?</vt:lpstr>
      <vt:lpstr>Implementation challenges</vt:lpstr>
      <vt:lpstr>Nasveti</vt:lpstr>
      <vt:lpstr>Proces izbire LIMS/ELN rešitve</vt:lpstr>
      <vt:lpstr>Izzivi: male in srednje organizacije (MSP) vs velike organizacije</vt:lpstr>
      <vt:lpstr>Ne izpustite!</vt:lpstr>
      <vt:lpstr>Izogibajte se ljubezni na prvi pogled</vt:lpstr>
      <vt:lpstr>Analizirajte, preden se odločite</vt:lpstr>
      <vt:lpstr>Ne obupajte tik pred ciljno črto</vt:lpstr>
      <vt:lpstr>Je čas (samo) denar?</vt:lpstr>
      <vt:lpstr>Več o tem lahko izveste…</vt:lpstr>
      <vt:lpstr>BioSistemika partnerji  </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Zala</cp:lastModifiedBy>
  <cp:revision>91</cp:revision>
  <dcterms:created xsi:type="dcterms:W3CDTF">2023-09-11T08:00:44Z</dcterms:created>
  <dcterms:modified xsi:type="dcterms:W3CDTF">2025-03-07T13:58:18Z</dcterms:modified>
</cp:coreProperties>
</file>