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347" r:id="rId4"/>
    <p:sldId id="338" r:id="rId5"/>
    <p:sldId id="339" r:id="rId6"/>
    <p:sldId id="340" r:id="rId7"/>
    <p:sldId id="341" r:id="rId8"/>
    <p:sldId id="346" r:id="rId9"/>
    <p:sldId id="342" r:id="rId10"/>
    <p:sldId id="359" r:id="rId11"/>
    <p:sldId id="361" r:id="rId12"/>
    <p:sldId id="372" r:id="rId13"/>
    <p:sldId id="373" r:id="rId14"/>
    <p:sldId id="374" r:id="rId15"/>
    <p:sldId id="375" r:id="rId16"/>
    <p:sldId id="385" r:id="rId17"/>
    <p:sldId id="377" r:id="rId18"/>
    <p:sldId id="376" r:id="rId19"/>
    <p:sldId id="379" r:id="rId20"/>
    <p:sldId id="380" r:id="rId21"/>
    <p:sldId id="381" r:id="rId22"/>
    <p:sldId id="370" r:id="rId23"/>
    <p:sldId id="343" r:id="rId24"/>
    <p:sldId id="367" r:id="rId25"/>
    <p:sldId id="382" r:id="rId26"/>
    <p:sldId id="383" r:id="rId27"/>
    <p:sldId id="384" r:id="rId28"/>
    <p:sldId id="369" r:id="rId29"/>
    <p:sldId id="366" r:id="rId30"/>
    <p:sldId id="364" r:id="rId31"/>
    <p:sldId id="386" r:id="rId32"/>
    <p:sldId id="368" r:id="rId33"/>
    <p:sldId id="258" r:id="rId34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06EDBE2-55C4-EF54-7BAE-3B720ECCEE49}" name="Katja Meden" initials="KM" userId="Katja Meden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60"/>
    <p:restoredTop sz="94719"/>
  </p:normalViewPr>
  <p:slideViewPr>
    <p:cSldViewPr snapToGrid="0">
      <p:cViewPr varScale="1">
        <p:scale>
          <a:sx n="117" d="100"/>
          <a:sy n="117" d="100"/>
        </p:scale>
        <p:origin x="715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2258B-9669-1341-8A43-3F71CE03E648}" type="datetimeFigureOut">
              <a:rPr lang="aa-ET" smtClean="0"/>
              <a:t>01/23/2025</a:t>
            </a:fld>
            <a:endParaRPr lang="aa-E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a-E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aa-E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aa-E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7E31F9-4EB8-F945-A896-B59042B22CD7}" type="slidenum">
              <a:rPr lang="aa-ET" smtClean="0"/>
              <a:t>‹#›</a:t>
            </a:fld>
            <a:endParaRPr lang="aa-ET"/>
          </a:p>
        </p:txBody>
      </p:sp>
    </p:spTree>
    <p:extLst>
      <p:ext uri="{BB962C8B-B14F-4D97-AF65-F5344CB8AC3E}">
        <p14:creationId xmlns:p14="http://schemas.microsoft.com/office/powerpoint/2010/main" val="201334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book/en/v2/Getting-Started-What-is-Git?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37004-5A40-4254-28A5-8AA5B31B5B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5EDC030F-3CF8-8D96-22BC-6E2A806C7C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CEB9857A-7E82-5356-0204-FDB504A7B8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4F091CEE-76EB-AE74-A0AB-CF6682CBF3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6953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5E77BD-B8BE-20C8-3304-655294C3FB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771F16BA-7B08-1B4C-90FB-D230704152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1A68539C-6F47-56A9-4310-8B70E36E18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DD8550D2-7DD6-8414-CEAC-A949AD1A3C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19369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b="0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“Git doesn’t think of or store its data this way [as a set of files and the changes made to each file]. Instead, Git thinks of its data more like a series of snapshots of a </a:t>
            </a:r>
            <a:r>
              <a:rPr lang="en-GB" sz="1200" b="1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miniature filesystem</a:t>
            </a:r>
            <a:r>
              <a:rPr lang="en-GB" sz="1200" b="0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. </a:t>
            </a:r>
          </a:p>
          <a:p>
            <a:pPr algn="ctr"/>
            <a:r>
              <a:rPr lang="en-GB" sz="1200" b="0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With Git, every time you commit, or save the state of your project, Git basically takes a picture of what all your files look like at that moment and stores a reference to that </a:t>
            </a:r>
            <a:r>
              <a:rPr lang="en-GB" sz="1200" b="1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snapshot</a:t>
            </a:r>
            <a:r>
              <a:rPr lang="en-GB" sz="1200" b="0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. To be efficient, if files have not changed, Git doesn’t store the file again, just a link to the previous identical file it has already stored. Git thinks about its data more like a </a:t>
            </a:r>
            <a:r>
              <a:rPr lang="en-GB" sz="1200" b="1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stream of snapshots</a:t>
            </a:r>
            <a:r>
              <a:rPr lang="en-GB" sz="1200" b="0" i="0" u="none" strike="noStrike" dirty="0">
                <a:solidFill>
                  <a:srgbClr val="4E443C"/>
                </a:solidFill>
                <a:effectLst/>
                <a:latin typeface="Arial" panose="020B0604020202020204" pitchFamily="34" charset="0"/>
              </a:rPr>
              <a:t>.”</a:t>
            </a:r>
          </a:p>
          <a:p>
            <a:pPr algn="ctr"/>
            <a:endParaRPr lang="en-GB" sz="1200" dirty="0">
              <a:solidFill>
                <a:srgbClr val="4E443C"/>
              </a:solidFill>
              <a:latin typeface="Arial" panose="020B0604020202020204" pitchFamily="34" charset="0"/>
            </a:endParaRPr>
          </a:p>
          <a:p>
            <a:pPr algn="ctr"/>
            <a:endParaRPr lang="en-GB" sz="1200" dirty="0">
              <a:solidFill>
                <a:srgbClr val="4E443C"/>
              </a:solidFill>
              <a:latin typeface="Arial" panose="020B0604020202020204" pitchFamily="34" charset="0"/>
            </a:endParaRPr>
          </a:p>
          <a:p>
            <a:pPr algn="r"/>
            <a:r>
              <a:rPr lang="en-GB" sz="900" b="0" dirty="0">
                <a:solidFill>
                  <a:srgbClr val="4E443C"/>
                </a:solidFill>
                <a:effectLst/>
              </a:rPr>
              <a:t>1.3 Getting Started - What is Git?. Pro Git (2024). </a:t>
            </a:r>
            <a:r>
              <a:rPr lang="en-GB" sz="900" b="0" dirty="0">
                <a:solidFill>
                  <a:srgbClr val="4E443C"/>
                </a:solidFill>
                <a:effectLst/>
                <a:hlinkClick r:id="rId3"/>
              </a:rPr>
              <a:t>https://git-scm.com/book/en/v2/Getting-Started-What-is-Git%3F</a:t>
            </a:r>
            <a:r>
              <a:rPr lang="en-GB" sz="900" b="0" dirty="0">
                <a:solidFill>
                  <a:srgbClr val="4E443C"/>
                </a:solidFill>
                <a:effectLst/>
              </a:rPr>
              <a:t> </a:t>
            </a:r>
          </a:p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10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0001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3F02D-E2B0-4E4E-A95A-B4CDD165AB0F}" type="slidenum">
              <a:rPr lang="sl-SI" smtClean="0"/>
              <a:t>14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70417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AD56-0F65-E44D-C63F-03142B53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049C3054-37F5-08BB-9756-AEDD88816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DECEAB95-237D-8EB0-FEC5-C99C79678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9A0ECBF-85EA-232E-535F-C17CEA53C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3686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42AD56-0F65-E44D-C63F-03142B53A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>
            <a:extLst>
              <a:ext uri="{FF2B5EF4-FFF2-40B4-BE49-F238E27FC236}">
                <a16:creationId xmlns:a16="http://schemas.microsoft.com/office/drawing/2014/main" id="{049C3054-37F5-08BB-9756-AEDD88816C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>
            <a:extLst>
              <a:ext uri="{FF2B5EF4-FFF2-40B4-BE49-F238E27FC236}">
                <a16:creationId xmlns:a16="http://schemas.microsoft.com/office/drawing/2014/main" id="{DECEAB95-237D-8EB0-FEC5-C99C79678C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79A0ECBF-85EA-232E-535F-C17CEA53C6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3F02D-E2B0-4E4E-A95A-B4CDD165AB0F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498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93015DE-0B6A-4359-812D-714F1AA52190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3" y="1122361"/>
            <a:ext cx="91440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A3FFA1B1-761E-455F-85C3-BD95F8B5C94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3" y="3602041"/>
            <a:ext cx="9144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5CC7255-5AA2-4378-9CF9-ECFE96A6A1B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E5E055D-6D05-40EA-9F93-B544AFDE4082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DCB3195-0FD7-4625-B013-8130A892C80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C114E7A-079C-40A3-A800-C5A99E3761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0A02BD-3EF9-49DB-AD0A-68D8D5506561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831401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686450-8FDB-4C58-A6C2-FE19DA0D5B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BD1BB774-C9DD-477C-8C53-849B6ABD575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25EF94A-C79C-47DC-80C2-3B4C960842C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0D6EDD-130D-4ABB-BF5B-109C925EC4C7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F99A3A2-6A88-4E5C-B1EC-914E51EC29D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6F524C7E-4E7A-4108-8731-99D5305A737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5DE3B24-1BB6-40FE-9B30-FD564B795AA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722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3755000-2520-4BA9-8D93-D3E354E43D94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8724903" y="365129"/>
            <a:ext cx="2628899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FF454-37FA-46C2-9824-D845E464EE3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838203" y="365129"/>
            <a:ext cx="7734296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5980DAA-A8A8-48DC-A67F-4AFFD90D5DE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DF6EE2-C634-4FFE-92C3-B41739EBCD38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D610F78-5FD8-4ECA-BE77-FBBC17FBDAA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F651D5A-E25A-4951-92D2-D0DD027F218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716E6A3-B88E-447E-A820-282CE1BD249A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17325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E6CF85C-EEE3-47CC-8CBE-00AF9F96B6E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633A5AD-F352-44FD-AE74-7203961DF29D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A0850A0-FCA2-427A-B5AB-B7506D28CAF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DBE3943-9763-4A72-AC18-9601F43E0680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19168F2-D441-4A66-A59A-000A363A653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D45D5C8-6F9D-47CA-AF36-9AF3DA75D4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A0EFE42-92AD-42D5-BE90-88AC7DBFDD23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01788873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E54183-9CD4-4062-B57D-617AE26F4B5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47" y="1709735"/>
            <a:ext cx="105156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067F894-40D7-43DB-9053-AA67169B86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1847" y="4589465"/>
            <a:ext cx="105156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37A99F-7EBA-4022-B4A8-AA7B721DE2C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8EF71D-2B66-4DE4-BE54-BFDB71FD4AB3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A9F0F64-EBEF-4D8B-9E18-A7E9D88871E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CA42EB3C-C4BE-44F2-AF12-0B20547AEF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7FF7150-F341-476F-AC6C-3B00EDCBCFC2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037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DFEF52-04EF-46E3-8445-9939C429C33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91FC91AD-32FC-4E39-837E-24B8763B3D3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3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C7448A1A-8B33-48C3-920D-DB46DCEB974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172200" y="1825627"/>
            <a:ext cx="5181603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F43985FA-45A7-4F58-8C56-2C493CFD92C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F9B99C9-D072-4BF9-90C3-BFE5BEB17D70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E8B6395-DC4D-40EB-8E08-9D084B6707F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8D154CE-84E4-47B3-ABB8-3188177D08C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65E26CE-CEB9-4DBC-BD39-BB279A1A0D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4694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25580F-5ED2-4C33-B3B7-BF285CF7AC3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365129"/>
            <a:ext cx="105156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AB74DCE-081C-474C-9E6B-42E0A91B223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9784" y="1681160"/>
            <a:ext cx="5157782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FCBE6D20-4742-46EF-9CBD-5375FC0ECFB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839784" y="2505071"/>
            <a:ext cx="5157782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4A401FE-13BF-41B6-A4A1-77B753582EB1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6172200" y="1681160"/>
            <a:ext cx="5183184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1DBE898F-EFB4-4D7F-B4E1-888032A6EBA1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6172200" y="2505071"/>
            <a:ext cx="5183184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899EFC8-98F4-4772-8EDA-460387F043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68B20F-246A-43D6-B537-B7537966D313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D9B19811-8415-49F3-9154-05A93D34F1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80426345-1C3E-49E5-85B5-78C46BFEB6E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CB4BDF0-9E83-47ED-B205-2E4AFA5B5A7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71642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89A1017-E92F-444E-A06B-4279CB0E5D6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5EC025A8-E2B2-4B86-83D0-AA7EC3439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3AB420C-E2E0-4EF2-85FC-58CC6CDF8E4A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BAFB69F0-3D8B-4FDC-81AA-B64FFD1FF7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58ED3B58-444C-4FE7-8B4A-35D52C16871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9E6D11-F17D-4D9E-890C-C441F2E0F260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140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EA0658B4-97DB-45BB-9817-05B1B0BABB7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2C35104-CDBA-40FA-A4AE-0E23E626B30E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E4E4BA2-EB71-4FB7-91B8-E4219CD274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1E1767CA-417E-4649-9B95-BE2E27816C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F83BA7-4006-4A92-965F-51F5FAD39B08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6086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DFE992C-1B72-45AA-8F41-865405FDD48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1F67724-0150-42F1-A96C-80D97B037B1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DE07904A-61BD-4B3B-97CA-20307400394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916CE77-74E0-4C5C-9F40-F10C0577B8E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DB63948-B7EA-473B-B8E0-5D0BA74970DB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F0B17CCA-5C46-4953-B4D8-6CD7D022134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738DC75-CDBF-45CC-9A14-F142839839B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572751-0683-41E3-8EC9-C7F3342E4C87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2739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EE3247A-0C9E-49AC-B824-F80FB4FE1B1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4" y="457200"/>
            <a:ext cx="3932240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C1D222B3-ADB9-4ACD-819A-BD41309E623A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5183184" y="987423"/>
            <a:ext cx="6172200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568388EF-2BCD-418C-83CB-44041CFC9CB2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839784" y="2057400"/>
            <a:ext cx="3932240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7215F192-2977-4E91-A69F-578EEA2D02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5C8B4B9-5DC2-46DD-B6FB-42E15E682593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455641E2-225B-4EEE-B460-60456FFEABD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C9EFBD8-424F-468B-8A9B-9FD938A3387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BF8481C-9189-4038-86C9-B779C873B355}" type="slidenum"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40062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C329FD34-FFB4-4621-9FA2-6D2C1E445D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3" y="365129"/>
            <a:ext cx="10515600" cy="132555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EC28FE4-624E-43B4-92B6-BA969C819F8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3" y="1825627"/>
            <a:ext cx="10515600" cy="43513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6D58191-7847-47AC-B6C5-3DDDD0C2647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382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4D7A32EC-3369-4484-9134-60114E730D0D}" type="datetime1">
              <a:rPr lang="sl-SI"/>
              <a:pPr lvl="0"/>
              <a:t>23. 01. 2025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83C46E3-CBC0-4CAA-B156-80CAECE1297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4038603" y="6356351"/>
            <a:ext cx="41148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5DBB5AC-5EC4-4EFF-9BCB-0ABBC65979D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610603" y="6356351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sl-SI" sz="1200" b="0" i="0" u="none" strike="noStrike" kern="1200" cap="none" spc="0" baseline="0">
                <a:solidFill>
                  <a:srgbClr val="898989"/>
                </a:solidFill>
                <a:uFillTx/>
                <a:latin typeface="Calibri"/>
              </a:defRPr>
            </a:lvl1pPr>
          </a:lstStyle>
          <a:p>
            <a:pPr lvl="0"/>
            <a:fld id="{A48CAC56-222E-481C-88B5-B266649B0792}" type="slidenum"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sl-SI" sz="4400" b="0" i="0" u="none" strike="noStrike" kern="1200" cap="none" spc="0" baseline="0">
          <a:solidFill>
            <a:srgbClr val="000000"/>
          </a:solidFill>
          <a:uFillTx/>
          <a:latin typeface="Calibri Light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sl-SI" sz="2800" b="0" i="0" u="none" strike="noStrike" kern="1200" cap="none" spc="0" baseline="0">
          <a:solidFill>
            <a:srgbClr val="000000"/>
          </a:solidFill>
          <a:uFillTx/>
          <a:latin typeface="Calibri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sl-SI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downloads/gui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e9lnsKot_SQ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downloads" TargetMode="External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e9lnsKot_SQ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git-scm.com/book/en/v2/Git-Basics-Getting-a-Git-Repository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9lnsKot_SQ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it-scm.com/downloads/gu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lnsKot_SQ" TargetMode="Externa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9lnsKot_SQ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8JJ101D3knE" TargetMode="Externa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lnsKot_SQ" TargetMode="Externa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lnsKot_SQ" TargetMode="External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lnsKot_SQ" TargetMode="Externa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e9lnsKot_SQ" TargetMode="Externa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eetikakaushik2020.medium.com/the-ultimate-git-github-cheatsheet-fe7f30f8ede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ithub.com/en/issues" TargetMode="External"/><Relationship Id="rId7" Type="http://schemas.openxmlformats.org/officeDocument/2006/relationships/hyperlink" Target="https://github.com/clarin-eric/ParlaMint" TargetMode="External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hyperlink" Target="https://docs.github.com/en/actions" TargetMode="External"/><Relationship Id="rId4" Type="http://schemas.openxmlformats.org/officeDocument/2006/relationships/hyperlink" Target="https://docs.github.com/en/pages/getting-started-with-github-pages/about-github-page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ithub.com/clarin-eric/ParlaMin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github.com/clarin-eric/ParlaMint" TargetMode="Externa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larin-eric.github.io/ParlaMint/" TargetMode="External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eeksforgeeks.org/difference-between-gitlab-and-github/" TargetMode="Externa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-scm.com/downloads/guis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s://github.com/maniramakumar/the-best-git-books/tree/master" TargetMode="External"/><Relationship Id="rId13" Type="http://schemas.openxmlformats.org/officeDocument/2006/relationships/hyperlink" Target="https://code.visualstudio.com/docs/sourcecontrol/overview" TargetMode="External"/><Relationship Id="rId3" Type="http://schemas.openxmlformats.org/officeDocument/2006/relationships/hyperlink" Target="https://www.geeksforgeeks.org/difference-between-gitlab-and-github/" TargetMode="External"/><Relationship Id="rId7" Type="http://schemas.openxmlformats.org/officeDocument/2006/relationships/hyperlink" Target="https://medium.com/remote-engineering-academy/git-the-superstar-version-control-system-2382951dfc15" TargetMode="External"/><Relationship Id="rId12" Type="http://schemas.openxmlformats.org/officeDocument/2006/relationships/hyperlink" Target="https://medium.com/@le_moment_it/what-is-the-best-git-client-3e394c6c1b4d" TargetMode="External"/><Relationship Id="rId2" Type="http://schemas.openxmlformats.org/officeDocument/2006/relationships/hyperlink" Target="https://git-scm.com/book/en/v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eetikakaushik2020.medium.com/the-ultimate-git-github-cheatsheet-fe7f30f8ede" TargetMode="External"/><Relationship Id="rId11" Type="http://schemas.openxmlformats.org/officeDocument/2006/relationships/hyperlink" Target="https://www.w3schools.com/git/" TargetMode="External"/><Relationship Id="rId5" Type="http://schemas.openxmlformats.org/officeDocument/2006/relationships/hyperlink" Target="https://docs.github.com/en" TargetMode="External"/><Relationship Id="rId15" Type="http://schemas.openxmlformats.org/officeDocument/2006/relationships/hyperlink" Target="https://clarin-eric.github.io/ParlaMint/" TargetMode="External"/><Relationship Id="rId10" Type="http://schemas.openxmlformats.org/officeDocument/2006/relationships/hyperlink" Target="https://www.youtube.com/watch?v=e9lnsKot_SQ" TargetMode="External"/><Relationship Id="rId4" Type="http://schemas.openxmlformats.org/officeDocument/2006/relationships/hyperlink" Target="https://git-scm.com/docs" TargetMode="External"/><Relationship Id="rId9" Type="http://schemas.openxmlformats.org/officeDocument/2006/relationships/hyperlink" Target="https://www.youtube.com/watch?v=8JJ101D3knE" TargetMode="External"/><Relationship Id="rId14" Type="http://schemas.openxmlformats.org/officeDocument/2006/relationships/hyperlink" Target="https://github.com/clarin-eric/ParlaMint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remote-engineering-academy/git-the-superstar-version-control-system-2382951dfc15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remote-engineering-academy/git-the-superstar-version-control-system-2382951dfc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medium.com/remote-engineering-academy/git-the-superstar-version-control-system-2382951dfc1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pps/desktop" TargetMode="External"/><Relationship Id="rId2" Type="http://schemas.openxmlformats.org/officeDocument/2006/relationships/hyperlink" Target="https://code.visualstudio.com/docs/sourcecontrol/overvie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086E02C-9871-4B45-B3D4-498E4602A668}"/>
              </a:ext>
            </a:extLst>
          </p:cNvPr>
          <p:cNvSpPr txBox="1"/>
          <p:nvPr/>
        </p:nvSpPr>
        <p:spPr>
          <a:xfrm>
            <a:off x="689685" y="471199"/>
            <a:ext cx="98063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Verzioniranje in uporaba Git, GitHub/GitLab </a:t>
            </a:r>
            <a:endParaRPr lang="pl-PL" sz="6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5587F738-3333-4A3F-A998-8DCD9BD4340D}"/>
              </a:ext>
            </a:extLst>
          </p:cNvPr>
          <p:cNvSpPr txBox="1"/>
          <p:nvPr/>
        </p:nvSpPr>
        <p:spPr>
          <a:xfrm>
            <a:off x="716850" y="2831506"/>
            <a:ext cx="74054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Katja MEDEN, mag. inf. in zal. štud., Institut Jožef Stefan in Inštitut za novejšo zgodovino</a:t>
            </a:r>
          </a:p>
        </p:txBody>
      </p:sp>
      <p:pic>
        <p:nvPicPr>
          <p:cNvPr id="5" name="Picture 2" descr="A grey and black sign with a person in a circle&#10;&#10;Description automatically generated">
            <a:extLst>
              <a:ext uri="{FF2B5EF4-FFF2-40B4-BE49-F238E27FC236}">
                <a16:creationId xmlns:a16="http://schemas.microsoft.com/office/drawing/2014/main" id="{2A8A4F45-1473-49FE-A9EB-C9A4537BC3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671" y="5333460"/>
            <a:ext cx="1249752" cy="43240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17B88C5F-A841-4B2E-9A16-EC58162B0D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654" y="5976084"/>
            <a:ext cx="676715" cy="384081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D640E699-9ABB-455A-BCD4-2E370C62AD75}"/>
              </a:ext>
            </a:extLst>
          </p:cNvPr>
          <p:cNvSpPr txBox="1"/>
          <p:nvPr/>
        </p:nvSpPr>
        <p:spPr>
          <a:xfrm>
            <a:off x="716850" y="3960708"/>
            <a:ext cx="7351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dirty="0">
                <a:solidFill>
                  <a:schemeClr val="bg1"/>
                </a:solidFill>
              </a:rPr>
              <a:t>Ljubljana in </a:t>
            </a:r>
            <a:r>
              <a:rPr lang="sl-SI" sz="2000" dirty="0" err="1">
                <a:solidFill>
                  <a:schemeClr val="bg1"/>
                </a:solidFill>
              </a:rPr>
              <a:t>online</a:t>
            </a:r>
            <a:r>
              <a:rPr lang="sl-SI" sz="2000" dirty="0">
                <a:solidFill>
                  <a:schemeClr val="bg1"/>
                </a:solidFill>
              </a:rPr>
              <a:t>, Centralna tehniška knjižnica Univerze v Ljubljani,</a:t>
            </a:r>
          </a:p>
          <a:p>
            <a:r>
              <a:rPr lang="sl-SI" sz="2000" dirty="0">
                <a:solidFill>
                  <a:schemeClr val="bg1"/>
                </a:solidFill>
              </a:rPr>
              <a:t>Usposabljanje podatkovnih strokovnjakov, 18. – 21. 11. 2024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02231-5261-08D0-42BC-D32F4B4912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CC2F15DB-3C66-734D-9B51-23119D4F8A4E}"/>
              </a:ext>
            </a:extLst>
          </p:cNvPr>
          <p:cNvSpPr txBox="1">
            <a:spLocks/>
          </p:cNvSpPr>
          <p:nvPr/>
        </p:nvSpPr>
        <p:spPr>
          <a:xfrm>
            <a:off x="875734" y="1808268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sz="1600" dirty="0">
              <a:hlinkClick r:id="rId3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9274630-137C-5572-0E7A-4D1CBE2A4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9" y="482709"/>
            <a:ext cx="10515600" cy="1325559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ED7D31"/>
                </a:solidFill>
                <a:latin typeface="Calibri"/>
              </a:rPr>
              <a:t>Git – slovarček osnovnih terminov/konceptov</a:t>
            </a:r>
            <a:endParaRPr lang="aa-ET" sz="3600" b="1" dirty="0">
              <a:solidFill>
                <a:schemeClr val="accent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6DEEBB-B1B4-EBF3-D02F-EAE2F8D4E150}"/>
              </a:ext>
            </a:extLst>
          </p:cNvPr>
          <p:cNvSpPr txBox="1"/>
          <p:nvPr/>
        </p:nvSpPr>
        <p:spPr>
          <a:xfrm>
            <a:off x="766006" y="1808268"/>
            <a:ext cx="10550260" cy="5152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 err="1"/>
              <a:t>Working</a:t>
            </a:r>
            <a:r>
              <a:rPr lang="sl-SI" sz="2000" b="1" dirty="0"/>
              <a:t> </a:t>
            </a:r>
            <a:r>
              <a:rPr lang="sl-SI" sz="2000" b="1" dirty="0" err="1"/>
              <a:t>directory</a:t>
            </a:r>
            <a:r>
              <a:rPr lang="sl-SI" sz="2000" b="1" dirty="0"/>
              <a:t> / Delovni direktorij = </a:t>
            </a:r>
            <a:r>
              <a:rPr lang="sl-SI" sz="2000" dirty="0"/>
              <a:t>Direktorij (mapa) v lokalnem računalniku v katerem urejamo datoteke</a:t>
            </a:r>
            <a:endParaRPr lang="sl-S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 err="1"/>
              <a:t>Local</a:t>
            </a:r>
            <a:r>
              <a:rPr lang="sl-SI" sz="2000" b="1" dirty="0"/>
              <a:t> </a:t>
            </a:r>
            <a:r>
              <a:rPr lang="sl-SI" sz="2000" b="1" dirty="0" err="1"/>
              <a:t>Repository</a:t>
            </a:r>
            <a:r>
              <a:rPr lang="sl-SI" sz="2000" b="1" dirty="0"/>
              <a:t> (repo)/ Lokalni repozitorij </a:t>
            </a:r>
            <a:r>
              <a:rPr lang="aa-ET" sz="2000" b="1" dirty="0"/>
              <a:t>= </a:t>
            </a:r>
            <a:r>
              <a:rPr lang="sl-SI" sz="2000" dirty="0"/>
              <a:t>lokalni repozitorij</a:t>
            </a:r>
            <a:r>
              <a:rPr lang="aa-ET" sz="2000" dirty="0"/>
              <a:t>, v kater</a:t>
            </a:r>
            <a:r>
              <a:rPr lang="sl-SI" sz="2000" dirty="0"/>
              <a:t>i so</a:t>
            </a:r>
            <a:r>
              <a:rPr lang="aa-ET" sz="2000" dirty="0"/>
              <a:t> shranj</a:t>
            </a:r>
            <a:r>
              <a:rPr lang="sl-SI" sz="2000" dirty="0"/>
              <a:t>ene</a:t>
            </a:r>
            <a:r>
              <a:rPr lang="aa-ET" sz="2000" dirty="0"/>
              <a:t> </a:t>
            </a:r>
            <a:r>
              <a:rPr lang="sl-SI" sz="2000" dirty="0"/>
              <a:t>oddane </a:t>
            </a:r>
            <a:r>
              <a:rPr lang="aa-ET" sz="2000" dirty="0"/>
              <a:t>spremembe</a:t>
            </a:r>
            <a:r>
              <a:rPr lang="sl-SI" sz="20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Remote repository/Oddaljeni repozitorij</a:t>
            </a:r>
            <a:r>
              <a:rPr lang="sl-SI" sz="2000" dirty="0"/>
              <a:t> =  Repozitorij/Strežnik (npr. GitHub, BitBucket), ki se ga uporablja za deljenje in varnostno kopiranje/hrambo podatkov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Git </a:t>
            </a:r>
            <a:r>
              <a:rPr lang="sl-SI" sz="2000" b="1" dirty="0" err="1"/>
              <a:t>directory</a:t>
            </a:r>
            <a:r>
              <a:rPr lang="sl-SI" sz="2000" b="1" dirty="0"/>
              <a:t>/direktorij Git </a:t>
            </a:r>
            <a:r>
              <a:rPr lang="sl-SI" sz="2000" dirty="0"/>
              <a:t>= V direktoriju Git so shranjeni metapodatki in zbirka podatkov o projektu.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Staging area = </a:t>
            </a:r>
            <a:r>
              <a:rPr lang="sl-SI" sz="2000" dirty="0"/>
              <a:t>začasna faza,</a:t>
            </a:r>
            <a:r>
              <a:rPr lang="sl-SI" sz="2000" b="1" dirty="0"/>
              <a:t> </a:t>
            </a:r>
            <a:r>
              <a:rPr lang="sl-SI" sz="2000" dirty="0"/>
              <a:t>ki hrani informacije o tem, kaj bo vključeno v naslednjo oddajo (commit).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aa-ET" sz="2000" b="1" dirty="0"/>
              <a:t>Commit</a:t>
            </a:r>
            <a:r>
              <a:rPr lang="aa-ET" sz="2000" dirty="0"/>
              <a:t> = </a:t>
            </a:r>
            <a:r>
              <a:rPr lang="sl-SI" sz="2000" dirty="0"/>
              <a:t>Posnetek trenutnega stanja datotek v projektu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Push(ing) = </a:t>
            </a:r>
            <a:r>
              <a:rPr lang="sl-SI" sz="2000" dirty="0"/>
              <a:t>Prenos sprememb iz lokalnega repozitorija v oddaljeni repozitorij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b="1" dirty="0"/>
              <a:t>Pull(ing) = </a:t>
            </a:r>
            <a:r>
              <a:rPr lang="sl-SI" sz="2000" dirty="0"/>
              <a:t>Prenos vsebin iz oddaljenega repozitorija v lokalni repozitorij, s tem posodobimo lokalni repozitorij tako, da se ujema s stanjem oddaljenega repozitorija.</a:t>
            </a:r>
            <a:endParaRPr lang="sl-SI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a-ET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aa-ET" sz="2000" dirty="0"/>
          </a:p>
        </p:txBody>
      </p:sp>
    </p:spTree>
    <p:extLst>
      <p:ext uri="{BB962C8B-B14F-4D97-AF65-F5344CB8AC3E}">
        <p14:creationId xmlns:p14="http://schemas.microsoft.com/office/powerpoint/2010/main" val="3667069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F954B6B-E14B-53DA-93A9-FCA06CFA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299" y="58827"/>
            <a:ext cx="10515600" cy="1325559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Git - shema</a:t>
            </a:r>
            <a:endParaRPr lang="aa-ET" sz="4000" b="1" dirty="0">
              <a:solidFill>
                <a:schemeClr val="accent2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729" y="1318635"/>
            <a:ext cx="7078063" cy="1390844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271" y="2990089"/>
            <a:ext cx="2576166" cy="20575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54310" y="2990089"/>
            <a:ext cx="2288631" cy="2057532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5938" y="2990089"/>
            <a:ext cx="2211846" cy="20575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19657" y="2992868"/>
            <a:ext cx="2193587" cy="2054753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8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  <p:sp>
        <p:nvSpPr>
          <p:cNvPr id="10" name="PoljeZBesedilom 9"/>
          <p:cNvSpPr txBox="1"/>
          <p:nvPr/>
        </p:nvSpPr>
        <p:spPr>
          <a:xfrm>
            <a:off x="567559" y="5423338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2"/>
                </a:solidFill>
              </a:rPr>
              <a:t>Delovni direktorij </a:t>
            </a:r>
            <a:r>
              <a:rPr lang="sl-SI" sz="1200" dirty="0">
                <a:solidFill>
                  <a:schemeClr val="accent2"/>
                </a:solidFill>
              </a:rPr>
              <a:t>(</a:t>
            </a:r>
            <a:r>
              <a:rPr lang="sl-SI" sz="1200" dirty="0" err="1">
                <a:solidFill>
                  <a:schemeClr val="accent2"/>
                </a:solidFill>
              </a:rPr>
              <a:t>Working</a:t>
            </a:r>
            <a:r>
              <a:rPr lang="sl-SI" sz="1200" dirty="0">
                <a:solidFill>
                  <a:schemeClr val="accent2"/>
                </a:solidFill>
              </a:rPr>
              <a:t> </a:t>
            </a:r>
            <a:r>
              <a:rPr lang="sl-SI" sz="1200" dirty="0" err="1">
                <a:solidFill>
                  <a:schemeClr val="accent2"/>
                </a:solidFill>
              </a:rPr>
              <a:t>Directory</a:t>
            </a:r>
            <a:r>
              <a:rPr lang="sl-SI" sz="1200" dirty="0">
                <a:solidFill>
                  <a:schemeClr val="accent2"/>
                </a:solidFill>
              </a:rPr>
              <a:t>):</a:t>
            </a:r>
            <a:r>
              <a:rPr lang="sl-SI" sz="1200" dirty="0"/>
              <a:t> naš lokalni direktorij, znotraj katerega urejamo datoteke </a:t>
            </a:r>
          </a:p>
        </p:txBody>
      </p:sp>
      <p:sp>
        <p:nvSpPr>
          <p:cNvPr id="14" name="PoljeZBesedilom 13"/>
          <p:cNvSpPr txBox="1"/>
          <p:nvPr/>
        </p:nvSpPr>
        <p:spPr>
          <a:xfrm>
            <a:off x="3574321" y="5423338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 err="1">
                <a:solidFill>
                  <a:schemeClr val="accent2"/>
                </a:solidFill>
              </a:rPr>
              <a:t>Staging</a:t>
            </a:r>
            <a:r>
              <a:rPr lang="sl-SI" sz="1200" b="1" dirty="0">
                <a:solidFill>
                  <a:schemeClr val="accent2"/>
                </a:solidFill>
              </a:rPr>
              <a:t> area</a:t>
            </a:r>
            <a:r>
              <a:rPr lang="sl-SI" sz="1200" dirty="0">
                <a:solidFill>
                  <a:schemeClr val="accent2"/>
                </a:solidFill>
              </a:rPr>
              <a:t> (</a:t>
            </a:r>
            <a:r>
              <a:rPr lang="sl-SI" sz="1200" dirty="0" err="1">
                <a:solidFill>
                  <a:schemeClr val="accent2"/>
                </a:solidFill>
              </a:rPr>
              <a:t>index</a:t>
            </a:r>
            <a:r>
              <a:rPr lang="sl-SI" sz="1200" dirty="0">
                <a:solidFill>
                  <a:schemeClr val="accent2"/>
                </a:solidFill>
              </a:rPr>
              <a:t>): </a:t>
            </a:r>
            <a:r>
              <a:rPr lang="sl-SI" sz="1200" dirty="0"/>
              <a:t>začasna faza,</a:t>
            </a:r>
            <a:r>
              <a:rPr lang="sl-SI" sz="1200" b="1" dirty="0"/>
              <a:t> </a:t>
            </a:r>
            <a:r>
              <a:rPr lang="sl-SI" sz="1200" dirty="0"/>
              <a:t>ki hrani informacije o tem, kaj bo vključeno v naslednjo oddajo (</a:t>
            </a:r>
            <a:r>
              <a:rPr lang="sl-SI" sz="1200" dirty="0" err="1"/>
              <a:t>commit</a:t>
            </a:r>
            <a:r>
              <a:rPr lang="sl-SI" sz="1200" dirty="0"/>
              <a:t>).</a:t>
            </a:r>
          </a:p>
        </p:txBody>
      </p:sp>
      <p:sp>
        <p:nvSpPr>
          <p:cNvPr id="15" name="PoljeZBesedilom 14"/>
          <p:cNvSpPr txBox="1"/>
          <p:nvPr/>
        </p:nvSpPr>
        <p:spPr>
          <a:xfrm>
            <a:off x="6406859" y="5423337"/>
            <a:ext cx="2648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2"/>
                </a:solidFill>
              </a:rPr>
              <a:t>Lokalni repozitorij</a:t>
            </a:r>
            <a:r>
              <a:rPr lang="sl-SI" sz="1200" dirty="0"/>
              <a:t>: repozitorij, v katerem so shranjeni posnetki trenutnega stanja naših datotek (lokalna naprava)</a:t>
            </a:r>
          </a:p>
        </p:txBody>
      </p:sp>
      <p:sp>
        <p:nvSpPr>
          <p:cNvPr id="17" name="PoljeZBesedilom 16"/>
          <p:cNvSpPr txBox="1"/>
          <p:nvPr/>
        </p:nvSpPr>
        <p:spPr>
          <a:xfrm>
            <a:off x="9055466" y="5423337"/>
            <a:ext cx="2648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200" b="1" dirty="0">
                <a:solidFill>
                  <a:schemeClr val="accent2"/>
                </a:solidFill>
              </a:rPr>
              <a:t>Oddaljeni repozitorij</a:t>
            </a:r>
            <a:r>
              <a:rPr lang="sl-SI" sz="1200" dirty="0"/>
              <a:t>: Repozitorij, (npr. GitHub/BitBucket), v katerem delimo in hranimo naše podatke</a:t>
            </a:r>
          </a:p>
        </p:txBody>
      </p:sp>
    </p:spTree>
    <p:extLst>
      <p:ext uri="{BB962C8B-B14F-4D97-AF65-F5344CB8AC3E}">
        <p14:creationId xmlns:p14="http://schemas.microsoft.com/office/powerpoint/2010/main" val="1145416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11" name="PoljeZBesedilom 10"/>
          <p:cNvSpPr txBox="1"/>
          <p:nvPr/>
        </p:nvSpPr>
        <p:spPr>
          <a:xfrm>
            <a:off x="614854" y="902725"/>
            <a:ext cx="30427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/>
              <a:t>Inštalacija </a:t>
            </a:r>
            <a:r>
              <a:rPr lang="sl-SI" dirty="0" err="1"/>
              <a:t>Gita</a:t>
            </a:r>
            <a:r>
              <a:rPr lang="sl-SI" dirty="0"/>
              <a:t>: </a:t>
            </a:r>
            <a:r>
              <a:rPr lang="sl-SI" dirty="0">
                <a:hlinkClick r:id="rId3"/>
              </a:rPr>
              <a:t>https://git-scm.com/downloads</a:t>
            </a:r>
            <a:r>
              <a:rPr lang="sl-SI" dirty="0"/>
              <a:t> </a:t>
            </a:r>
          </a:p>
          <a:p>
            <a:r>
              <a:rPr lang="sl-SI" dirty="0"/>
              <a:t>Začetek: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Inicializacija novega lokalnega repozitorija, </a:t>
            </a:r>
            <a:r>
              <a:rPr lang="sl-SI" b="1" dirty="0"/>
              <a:t>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u="sng" dirty="0">
                <a:hlinkClick r:id="rId4"/>
              </a:rPr>
              <a:t>Kloniranje obstoječega oddaljenega repozitorija</a:t>
            </a:r>
            <a:endParaRPr lang="en-GB" u="sng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 rotWithShape="1">
          <a:blip r:embed="rId5"/>
          <a:srcRect l="2620" t="602"/>
          <a:stretch/>
        </p:blipFill>
        <p:spPr>
          <a:xfrm>
            <a:off x="4575841" y="1676399"/>
            <a:ext cx="7369511" cy="4497785"/>
          </a:xfrm>
          <a:prstGeom prst="rect">
            <a:avLst/>
          </a:prstGeom>
        </p:spPr>
      </p:pic>
      <p:sp>
        <p:nvSpPr>
          <p:cNvPr id="18" name="PoljeZBesedilom 17"/>
          <p:cNvSpPr txBox="1"/>
          <p:nvPr/>
        </p:nvSpPr>
        <p:spPr>
          <a:xfrm>
            <a:off x="614854" y="3310947"/>
            <a:ext cx="32441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u="sng" dirty="0">
                <a:solidFill>
                  <a:schemeClr val="accent2"/>
                </a:solidFill>
              </a:rPr>
              <a:t>Oddaljeni -&gt; Lokalni repozitorij: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Prenos/kloniranje obstoječega oddaljenega repozitorija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dirty="0"/>
              <a:t>Prenos tako podatkov (datotek) kot celotne zgodovine sprememb</a:t>
            </a:r>
            <a:endParaRPr lang="en-GB" dirty="0"/>
          </a:p>
        </p:txBody>
      </p:sp>
      <p:sp>
        <p:nvSpPr>
          <p:cNvPr id="8" name="PoljeZBesedilom 7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6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633518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8971" y="1513115"/>
            <a:ext cx="7669494" cy="4688597"/>
          </a:xfrm>
          <a:prstGeom prst="rect">
            <a:avLst/>
          </a:prstGeom>
        </p:spPr>
      </p:pic>
      <p:sp>
        <p:nvSpPr>
          <p:cNvPr id="10" name="PoljeZBesedilom 9"/>
          <p:cNvSpPr txBox="1"/>
          <p:nvPr/>
        </p:nvSpPr>
        <p:spPr>
          <a:xfrm>
            <a:off x="620196" y="1760872"/>
            <a:ext cx="290611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chemeClr val="accent2"/>
                </a:solidFill>
              </a:rPr>
              <a:t>Lokalni repozitorij -&gt; Delovni direktorij: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Spremembe in nadaljnje delo poteka v delovnem direktoriju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Tu razvijamo svojo kodo/podatke (lokalno delovno okolje)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4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46279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3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947" y="1332186"/>
            <a:ext cx="8090320" cy="4900065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509087" y="1009185"/>
            <a:ext cx="27341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chemeClr val="accent2"/>
                </a:solidFill>
              </a:rPr>
              <a:t>Delovni direktorij -&gt; Staging Area: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Ko zaključimo z delom, nove spremembe začasno dodamo v Staging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Tu lahko preverimo/se odločimo, katere datoteke bomo dodali v commit.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Neke vrste kontrolna točka preden naše spremembe oddamo (</a:t>
            </a:r>
            <a:r>
              <a:rPr lang="sl-SI" sz="2000" dirty="0" err="1"/>
              <a:t>commit</a:t>
            </a:r>
            <a:r>
              <a:rPr lang="sl-SI" sz="2000" dirty="0"/>
              <a:t>)</a:t>
            </a:r>
          </a:p>
        </p:txBody>
      </p:sp>
      <p:sp>
        <p:nvSpPr>
          <p:cNvPr id="6" name="PoljeZBesedilom 5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5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034722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140" y="1164771"/>
            <a:ext cx="7583300" cy="5055533"/>
          </a:xfrm>
          <a:prstGeom prst="rect">
            <a:avLst/>
          </a:prstGeom>
        </p:spPr>
      </p:pic>
      <p:sp>
        <p:nvSpPr>
          <p:cNvPr id="16" name="PoljeZBesedilom 15"/>
          <p:cNvSpPr txBox="1"/>
          <p:nvPr/>
        </p:nvSpPr>
        <p:spPr>
          <a:xfrm>
            <a:off x="494382" y="1300520"/>
            <a:ext cx="325030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chemeClr val="accent2"/>
                </a:solidFill>
              </a:rPr>
              <a:t>Staging Area -&gt; Lokalni repozitorij: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Git commit: Spremembe iz </a:t>
            </a:r>
            <a:r>
              <a:rPr lang="sl-SI" sz="2000" dirty="0" err="1"/>
              <a:t>Staging</a:t>
            </a:r>
            <a:r>
              <a:rPr lang="sl-SI" sz="2000" dirty="0"/>
              <a:t> area shrani v lokalni repozitorij (snapshot)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S tem ustvari trajni zapis (</a:t>
            </a:r>
            <a:r>
              <a:rPr lang="sl-SI" sz="2000" dirty="0" err="1"/>
              <a:t>commit</a:t>
            </a:r>
            <a:r>
              <a:rPr lang="sl-SI" sz="2000" dirty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 err="1"/>
              <a:t>Commit</a:t>
            </a:r>
            <a:r>
              <a:rPr lang="sl-SI" sz="2000" dirty="0"/>
              <a:t> vsebuje različne (meta)podatke (ID, sporočilo, datum in avtor </a:t>
            </a:r>
            <a:r>
              <a:rPr lang="sl-SI" sz="2000" dirty="0" err="1"/>
              <a:t>commita</a:t>
            </a:r>
            <a:r>
              <a:rPr lang="sl-SI" sz="2000" dirty="0"/>
              <a:t>, celotni posnetek sprememb)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l-SI" sz="2000" dirty="0"/>
          </a:p>
        </p:txBody>
      </p:sp>
      <p:sp>
        <p:nvSpPr>
          <p:cNvPr id="6" name="PoljeZBesedilom 5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4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944364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16E9B7-3BD8-254C-A40C-C140CFF819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9A763CB7-921B-487A-F51D-ACD02F7FDC80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grpSp>
        <p:nvGrpSpPr>
          <p:cNvPr id="13" name="Skupina 12">
            <a:extLst>
              <a:ext uri="{FF2B5EF4-FFF2-40B4-BE49-F238E27FC236}">
                <a16:creationId xmlns:a16="http://schemas.microsoft.com/office/drawing/2014/main" id="{10842A64-D1B5-A7ED-F9C0-8299713A2B5E}"/>
              </a:ext>
            </a:extLst>
          </p:cNvPr>
          <p:cNvGrpSpPr/>
          <p:nvPr/>
        </p:nvGrpSpPr>
        <p:grpSpPr>
          <a:xfrm>
            <a:off x="2416629" y="1088572"/>
            <a:ext cx="7977996" cy="4920343"/>
            <a:chOff x="4770040" y="2025959"/>
            <a:chExt cx="7021938" cy="4077958"/>
          </a:xfrm>
        </p:grpSpPr>
        <p:pic>
          <p:nvPicPr>
            <p:cNvPr id="14" name="Picture 12">
              <a:extLst>
                <a:ext uri="{FF2B5EF4-FFF2-40B4-BE49-F238E27FC236}">
                  <a16:creationId xmlns:a16="http://schemas.microsoft.com/office/drawing/2014/main" id="{B64E96C3-1DF8-C7D7-6E87-A054C04CE3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70040" y="2025959"/>
              <a:ext cx="7021938" cy="4077958"/>
            </a:xfrm>
            <a:prstGeom prst="rect">
              <a:avLst/>
            </a:prstGeom>
          </p:spPr>
        </p:pic>
        <p:pic>
          <p:nvPicPr>
            <p:cNvPr id="15" name="Picture 11">
              <a:extLst>
                <a:ext uri="{FF2B5EF4-FFF2-40B4-BE49-F238E27FC236}">
                  <a16:creationId xmlns:a16="http://schemas.microsoft.com/office/drawing/2014/main" id="{498A6586-D969-8235-FA90-11A15E4C4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88821" y="3243110"/>
              <a:ext cx="2474571" cy="2664039"/>
            </a:xfrm>
            <a:prstGeom prst="rect">
              <a:avLst/>
            </a:prstGeom>
          </p:spPr>
        </p:pic>
      </p:grpSp>
      <p:sp>
        <p:nvSpPr>
          <p:cNvPr id="6" name="PoljeZBesedilom 5"/>
          <p:cNvSpPr txBox="1"/>
          <p:nvPr/>
        </p:nvSpPr>
        <p:spPr>
          <a:xfrm>
            <a:off x="7963877" y="6142892"/>
            <a:ext cx="38451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Arhiv avtorice, </a:t>
            </a:r>
          </a:p>
          <a:p>
            <a:pPr algn="r"/>
            <a:r>
              <a:rPr lang="en-GB" sz="1000" dirty="0" err="1"/>
              <a:t>Hamedani</a:t>
            </a:r>
            <a:r>
              <a:rPr lang="sl-SI" sz="1000" dirty="0"/>
              <a:t>, M</a:t>
            </a:r>
            <a:r>
              <a:rPr lang="en-GB" sz="1000" dirty="0"/>
              <a:t>. (2020). </a:t>
            </a:r>
            <a:r>
              <a:rPr lang="en-GB" sz="1000" i="1" dirty="0"/>
              <a:t>Git Tutorial for Beginners: Learn Git in 1 Hour</a:t>
            </a:r>
            <a:r>
              <a:rPr lang="en-GB" sz="1000" dirty="0"/>
              <a:t>. </a:t>
            </a:r>
            <a:r>
              <a:rPr lang="en-GB" sz="1000" dirty="0" err="1"/>
              <a:t>Dostopno</a:t>
            </a:r>
            <a:r>
              <a:rPr lang="en-GB" sz="1000" dirty="0"/>
              <a:t> </a:t>
            </a:r>
            <a:r>
              <a:rPr lang="en-GB" sz="1000" dirty="0" err="1"/>
              <a:t>na</a:t>
            </a:r>
            <a:r>
              <a:rPr lang="en-GB" sz="1000" dirty="0"/>
              <a:t>: </a:t>
            </a:r>
            <a:r>
              <a:rPr lang="en-GB" sz="1000" u="sng" dirty="0">
                <a:hlinkClick r:id="rId5"/>
              </a:rPr>
              <a:t>https://www.youtube.com/watch?v=8JJ101D3knE</a:t>
            </a:r>
            <a:r>
              <a:rPr lang="en-GB" sz="1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0145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grpSp>
        <p:nvGrpSpPr>
          <p:cNvPr id="10" name="Skupina 9"/>
          <p:cNvGrpSpPr/>
          <p:nvPr/>
        </p:nvGrpSpPr>
        <p:grpSpPr>
          <a:xfrm>
            <a:off x="4322493" y="1802173"/>
            <a:ext cx="7532539" cy="4250284"/>
            <a:chOff x="4477407" y="2001809"/>
            <a:chExt cx="7038108" cy="3851473"/>
          </a:xfrm>
        </p:grpSpPr>
        <p:pic>
          <p:nvPicPr>
            <p:cNvPr id="3" name="Slika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77407" y="2001809"/>
              <a:ext cx="7038108" cy="3851473"/>
            </a:xfrm>
            <a:prstGeom prst="rect">
              <a:avLst/>
            </a:prstGeom>
          </p:spPr>
        </p:pic>
        <p:sp>
          <p:nvSpPr>
            <p:cNvPr id="4" name="Pravokotnik 3"/>
            <p:cNvSpPr/>
            <p:nvPr/>
          </p:nvSpPr>
          <p:spPr>
            <a:xfrm>
              <a:off x="10996448" y="5199013"/>
              <a:ext cx="519067" cy="654269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PoljeZBesedilom 13"/>
          <p:cNvSpPr txBox="1"/>
          <p:nvPr/>
        </p:nvSpPr>
        <p:spPr>
          <a:xfrm>
            <a:off x="554682" y="1690062"/>
            <a:ext cx="34186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chemeClr val="accent2"/>
                </a:solidFill>
              </a:rPr>
              <a:t>Lokalni repozitorij -&gt; Oddaljeni repozitorij: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Na tej točki so spremembe shranjene v našem lokalnem repozitoriju/lokalnem računalniku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Naše spremembe lahko potisnemo (git push) tudi v oddaljeni repozitorij (npr. strežnik, GitHub, BitBucket…) 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3720" y="3001131"/>
            <a:ext cx="751854" cy="855736"/>
          </a:xfrm>
          <a:prstGeom prst="rect">
            <a:avLst/>
          </a:prstGeom>
        </p:spPr>
      </p:pic>
      <p:sp>
        <p:nvSpPr>
          <p:cNvPr id="9" name="PoljeZBesedilom 8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5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33989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grpSp>
        <p:nvGrpSpPr>
          <p:cNvPr id="12" name="Skupina 11"/>
          <p:cNvGrpSpPr/>
          <p:nvPr/>
        </p:nvGrpSpPr>
        <p:grpSpPr>
          <a:xfrm>
            <a:off x="4422228" y="1726324"/>
            <a:ext cx="7536868" cy="4255396"/>
            <a:chOff x="1694793" y="1316421"/>
            <a:chExt cx="8711400" cy="4633768"/>
          </a:xfrm>
        </p:grpSpPr>
        <p:grpSp>
          <p:nvGrpSpPr>
            <p:cNvPr id="5" name="Skupina 4"/>
            <p:cNvGrpSpPr/>
            <p:nvPr/>
          </p:nvGrpSpPr>
          <p:grpSpPr>
            <a:xfrm>
              <a:off x="1694793" y="1316421"/>
              <a:ext cx="8711400" cy="4633768"/>
              <a:chOff x="3952790" y="1497724"/>
              <a:chExt cx="7588520" cy="4255396"/>
            </a:xfrm>
          </p:grpSpPr>
          <p:pic>
            <p:nvPicPr>
              <p:cNvPr id="4" name="Slika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52790" y="1497724"/>
                <a:ext cx="7588520" cy="4255396"/>
              </a:xfrm>
              <a:prstGeom prst="rect">
                <a:avLst/>
              </a:prstGeom>
            </p:spPr>
          </p:pic>
          <p:sp>
            <p:nvSpPr>
              <p:cNvPr id="8" name="Pravokotnik 7"/>
              <p:cNvSpPr/>
              <p:nvPr/>
            </p:nvSpPr>
            <p:spPr>
              <a:xfrm>
                <a:off x="10943899" y="4981903"/>
                <a:ext cx="597411" cy="771217"/>
              </a:xfrm>
              <a:prstGeom prst="rect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pic>
          <p:nvPicPr>
            <p:cNvPr id="11" name="Slika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28014" y="2728304"/>
              <a:ext cx="809738" cy="905001"/>
            </a:xfrm>
            <a:prstGeom prst="rect">
              <a:avLst/>
            </a:prstGeom>
          </p:spPr>
        </p:pic>
      </p:grpSp>
      <p:sp>
        <p:nvSpPr>
          <p:cNvPr id="13" name="PoljeZBesedilom 12"/>
          <p:cNvSpPr txBox="1"/>
          <p:nvPr/>
        </p:nvSpPr>
        <p:spPr>
          <a:xfrm>
            <a:off x="374960" y="1859794"/>
            <a:ext cx="3473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000" b="1" u="sng" dirty="0">
                <a:solidFill>
                  <a:schemeClr val="accent2"/>
                </a:solidFill>
              </a:rPr>
              <a:t>Oddaljeni repozitorij -&gt; Lokalni repozitorij: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Komunikacija z oddaljenim repozitorijem poteka dvosmerno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Podatke lahko tudi povlečemo (git pull) v naš lokalni repozitorij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5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40592360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9557" y="1200530"/>
            <a:ext cx="6177955" cy="1610212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5814" y="3208975"/>
            <a:ext cx="5650343" cy="2911833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486114" y="1149413"/>
            <a:ext cx="34736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Git omogoča, da lahko naše delo poteka v ločenih vejah (</a:t>
            </a:r>
            <a:r>
              <a:rPr lang="sl-SI" sz="2000" dirty="0" err="1"/>
              <a:t>branches</a:t>
            </a:r>
            <a:r>
              <a:rPr lang="sl-SI" sz="2000" dirty="0"/>
              <a:t>):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Določene funkcionalnosti tako lahko razvijamo ločeno od naše glavne (main) veje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Spremembe iz ločenih vej lahko potem združimo nazaj v glavno vejo.</a:t>
            </a:r>
          </a:p>
        </p:txBody>
      </p:sp>
      <p:sp>
        <p:nvSpPr>
          <p:cNvPr id="8" name="PoljeZBesedilom 7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5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3257224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051279"/>
            <a:ext cx="10515600" cy="817418"/>
          </a:xfrm>
        </p:spPr>
        <p:txBody>
          <a:bodyPr>
            <a:normAutofit/>
          </a:bodyPr>
          <a:lstStyle/>
          <a:p>
            <a:pPr lvl="0"/>
            <a:r>
              <a:rPr lang="sl-SI" sz="5000" b="1" dirty="0">
                <a:solidFill>
                  <a:srgbClr val="ED7D31"/>
                </a:solidFill>
                <a:latin typeface="Calibri"/>
              </a:rPr>
              <a:t>Kazalo vsebine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24D56B7-D1B7-4CCA-BF5C-3AC0A84F4FE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389871"/>
            <a:ext cx="10842880" cy="341685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sl-SI" sz="2000" dirty="0"/>
              <a:t>Nadzor različic (version control systems)/Verzioniranje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Zakaj nadzor različic?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Lokalni, centralizirani in distribuirani sistemi nadzora različic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000" dirty="0"/>
              <a:t>Git – osnovni koncepti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Osnovni termini in koncepti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Git delotok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000" dirty="0"/>
              <a:t>GitHub in GitLab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(Git in) GitHub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l-SI" sz="2000" dirty="0"/>
              <a:t>(GitHub in) GitLab</a:t>
            </a:r>
          </a:p>
          <a:p>
            <a:pPr marL="342900" indent="-342900">
              <a:buFont typeface="+mj-lt"/>
              <a:buAutoNum type="arabicPeriod"/>
            </a:pPr>
            <a:r>
              <a:rPr lang="sl-SI" sz="2000" dirty="0"/>
              <a:t>Povzetki in zaključki</a:t>
            </a:r>
          </a:p>
          <a:p>
            <a:pPr marL="342900" indent="-342900">
              <a:buFont typeface="+mj-lt"/>
              <a:buAutoNum type="arabicPeriod"/>
            </a:pPr>
            <a:endParaRPr lang="sl-SI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l-SI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72" y="3676738"/>
            <a:ext cx="4098771" cy="2915359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3526" y="1330121"/>
            <a:ext cx="6744237" cy="420680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33400" y="780081"/>
            <a:ext cx="34736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Med sodelovanjem lahko pride do konfliktov pri spremembah datotek: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Take konflikte je potrebno razrešiti preden lahko svoje spremembe pošljemo nazaj v repozitorij.</a:t>
            </a:r>
          </a:p>
        </p:txBody>
      </p:sp>
      <p:sp>
        <p:nvSpPr>
          <p:cNvPr id="10" name="PoljeZBesedilom 9"/>
          <p:cNvSpPr txBox="1"/>
          <p:nvPr/>
        </p:nvSpPr>
        <p:spPr>
          <a:xfrm>
            <a:off x="6406859" y="6353051"/>
            <a:ext cx="55246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Lam, S. (2023). </a:t>
            </a:r>
            <a:r>
              <a:rPr lang="sl-SI" sz="1000" i="1" dirty="0"/>
              <a:t>How </a:t>
            </a:r>
            <a:r>
              <a:rPr lang="sl-SI" sz="1000" i="1" dirty="0" err="1"/>
              <a:t>Git</a:t>
            </a:r>
            <a:r>
              <a:rPr lang="sl-SI" sz="1000" i="1" dirty="0"/>
              <a:t> Works: Explained in 4 </a:t>
            </a:r>
            <a:r>
              <a:rPr lang="sl-SI" sz="1000" i="1" dirty="0" err="1"/>
              <a:t>Minutes</a:t>
            </a:r>
            <a:r>
              <a:rPr lang="sl-SI" sz="1000" dirty="0"/>
              <a:t>. Dostopno na: </a:t>
            </a:r>
            <a:r>
              <a:rPr lang="sl-SI" sz="1000" u="sng" dirty="0">
                <a:hlinkClick r:id="rId5"/>
              </a:rPr>
              <a:t>https://www.youtube.com/watch?v=e9lnsKot_SQ</a:t>
            </a:r>
            <a:r>
              <a:rPr lang="sl-SI" sz="1000" dirty="0"/>
              <a:t> </a:t>
            </a:r>
            <a:endParaRPr lang="en-GB" sz="1000" dirty="0"/>
          </a:p>
          <a:p>
            <a:pPr algn="r"/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10230967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7FB8-89BF-C9AD-AB17-45F6BC8074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9EE64C5-AD49-4797-A8E7-1E0CB47EC106}"/>
              </a:ext>
            </a:extLst>
          </p:cNvPr>
          <p:cNvSpPr txBox="1">
            <a:spLocks/>
          </p:cNvSpPr>
          <p:nvPr/>
        </p:nvSpPr>
        <p:spPr>
          <a:xfrm>
            <a:off x="276988" y="2057354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242" y="471148"/>
            <a:ext cx="9870044" cy="4843314"/>
          </a:xfrm>
          <a:prstGeom prst="rect">
            <a:avLst/>
          </a:prstGeom>
        </p:spPr>
      </p:pic>
      <p:sp>
        <p:nvSpPr>
          <p:cNvPr id="5" name="PoljeZBesedilom 4"/>
          <p:cNvSpPr txBox="1"/>
          <p:nvPr/>
        </p:nvSpPr>
        <p:spPr>
          <a:xfrm>
            <a:off x="9131537" y="6416431"/>
            <a:ext cx="2211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Arhiv avtorice</a:t>
            </a:r>
            <a:endParaRPr lang="en-GB" sz="10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1460" y="1786926"/>
            <a:ext cx="7673125" cy="464090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17402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3379D-83C2-BBCF-4BA6-89F97A00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5154239-B156-679A-F4A2-C850B52C9F4D}"/>
              </a:ext>
            </a:extLst>
          </p:cNvPr>
          <p:cNvSpPr txBox="1"/>
          <p:nvPr/>
        </p:nvSpPr>
        <p:spPr>
          <a:xfrm>
            <a:off x="896101" y="2066204"/>
            <a:ext cx="1039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Git, </a:t>
            </a:r>
            <a:r>
              <a:rPr kumimoji="0" lang="sl-SI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GitHub</a:t>
            </a: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in </a:t>
            </a:r>
            <a:r>
              <a:rPr kumimoji="0" lang="sl-SI" sz="6000" b="1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GitLab</a:t>
            </a:r>
            <a:endParaRPr kumimoji="0" lang="sl-SI" sz="6000" b="1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509E5B-F122-9D9E-139C-9D3DF3DC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649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10813E-E226-2078-B10B-311EEB6411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A2EAE11-E12F-168E-49CC-679597391B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594662"/>
            <a:ext cx="10465067" cy="903366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Git vs. GitHub – …”GitHub is to Git, what Facebook is to your actual face”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9EDF2A99-7AAB-3E55-03BD-A9109F31173C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B593685F-47CB-AB47-CE7B-2D3262DBA588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4" name="Picture 2" descr="it vs. GitHub">
            <a:extLst>
              <a:ext uri="{FF2B5EF4-FFF2-40B4-BE49-F238E27FC236}">
                <a16:creationId xmlns:a16="http://schemas.microsoft.com/office/drawing/2014/main" id="{C43A1C6D-C47E-5A8E-8432-5D05E7422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610" y="2039156"/>
            <a:ext cx="5363616" cy="365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jeZBesedilom 5"/>
          <p:cNvSpPr txBox="1"/>
          <p:nvPr/>
        </p:nvSpPr>
        <p:spPr>
          <a:xfrm>
            <a:off x="518619" y="1953644"/>
            <a:ext cx="526688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Spletna storitev, ki omogoča gostovanje Git repozitorijev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Omogoča: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Sodelovanje med razvijalci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Hrambo in delitev našega dela z drugimi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Uporabniški (grafični) vmesnik, ki olajša delo z </a:t>
            </a:r>
            <a:r>
              <a:rPr lang="sl-SI" sz="2000" dirty="0" err="1"/>
              <a:t>repozitoriji</a:t>
            </a:r>
            <a:endParaRPr lang="sl-S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Lažje </a:t>
            </a:r>
            <a:r>
              <a:rPr lang="aa-ET" sz="2000" dirty="0"/>
              <a:t>pregledovanje</a:t>
            </a:r>
            <a:r>
              <a:rPr lang="sl-SI" sz="2000" dirty="0"/>
              <a:t> kode </a:t>
            </a:r>
            <a:r>
              <a:rPr lang="aa-ET" sz="2000" dirty="0"/>
              <a:t>(posameznih commit-ov, vej, </a:t>
            </a:r>
            <a:r>
              <a:rPr lang="sl-SI" sz="2000" dirty="0"/>
              <a:t>mejnikov </a:t>
            </a:r>
            <a:r>
              <a:rPr lang="aa-ET" sz="2000" dirty="0"/>
              <a:t>in sprememb v kodi)</a:t>
            </a:r>
            <a:r>
              <a:rPr lang="sl-SI" sz="2000" dirty="0"/>
              <a:t> </a:t>
            </a:r>
            <a:r>
              <a:rPr lang="aa-ET" sz="2000" dirty="0"/>
              <a:t>v primerjavi z Gitom </a:t>
            </a:r>
            <a:endParaRPr lang="sl-S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Dodatne funkcionalnosti, ki nadgradijo osnovne funkcije </a:t>
            </a:r>
            <a:r>
              <a:rPr lang="sl-SI" sz="2000" dirty="0" err="1"/>
              <a:t>Gita</a:t>
            </a:r>
            <a:endParaRPr lang="sl-SI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GB" sz="2000" dirty="0"/>
          </a:p>
        </p:txBody>
      </p:sp>
      <p:sp>
        <p:nvSpPr>
          <p:cNvPr id="9" name="PoljeZBesedilom 8"/>
          <p:cNvSpPr txBox="1"/>
          <p:nvPr/>
        </p:nvSpPr>
        <p:spPr>
          <a:xfrm>
            <a:off x="6525538" y="5841136"/>
            <a:ext cx="53918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1000" dirty="0"/>
          </a:p>
          <a:p>
            <a:pPr algn="r"/>
            <a:r>
              <a:rPr lang="en-GB" sz="1000" dirty="0"/>
              <a:t>Kaushik</a:t>
            </a:r>
            <a:r>
              <a:rPr lang="sl-SI" sz="1000" dirty="0"/>
              <a:t>, G. (2020). </a:t>
            </a:r>
            <a:r>
              <a:rPr lang="en-GB" sz="1000" dirty="0"/>
              <a:t>The Ultimate Git &amp; GitHub </a:t>
            </a:r>
            <a:r>
              <a:rPr lang="en-GB" sz="1000" dirty="0" err="1"/>
              <a:t>Cheatsheet</a:t>
            </a:r>
            <a:r>
              <a:rPr lang="sl-SI" sz="1000" dirty="0"/>
              <a:t>. Dostopno na: </a:t>
            </a:r>
            <a:r>
              <a:rPr lang="sl-SI" sz="1000" dirty="0">
                <a:hlinkClick r:id="rId4"/>
              </a:rPr>
              <a:t>https://geetikakaushik2020.medium.com/the-ultimate-git-github-cheatsheet-fe7f30f8ede</a:t>
            </a:r>
            <a:r>
              <a:rPr lang="sl-SI" sz="1000" dirty="0"/>
              <a:t> 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78172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8B83C-BE7A-561C-C80D-B3CE8996D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7CAB618D-49C3-C24D-F334-5EF3F0A5D0C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858B024C-DAAF-6E27-42FF-123730CDCFEF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BD6968A-D127-A452-882C-F88BFA289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742" y="159334"/>
            <a:ext cx="10515600" cy="1325559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GitHub funkcionalnosti</a:t>
            </a:r>
            <a:endParaRPr lang="aa-ET" sz="4000" b="1" dirty="0">
              <a:solidFill>
                <a:schemeClr val="accent2"/>
              </a:solidFill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5CE3A7ED-A432-5CF8-E07A-A69ACD1001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742" y="1579043"/>
            <a:ext cx="2936525" cy="4658305"/>
          </a:xfrm>
        </p:spPr>
        <p:txBody>
          <a:bodyPr>
            <a:noAutofit/>
          </a:bodyPr>
          <a:lstStyle/>
          <a:p>
            <a:r>
              <a:rPr lang="aa-ET" sz="2000" dirty="0">
                <a:hlinkClick r:id="rId3"/>
              </a:rPr>
              <a:t>GitHub Issues </a:t>
            </a:r>
            <a:r>
              <a:rPr lang="aa-ET" sz="2000" dirty="0"/>
              <a:t>(pogovori o in sledenje napakam, možnih izboljšavah itd. v repozitoriju/kodi, navezava na posamezne commite)</a:t>
            </a:r>
          </a:p>
          <a:p>
            <a:r>
              <a:rPr lang="aa-ET" sz="2000" dirty="0">
                <a:hlinkClick r:id="rId4"/>
              </a:rPr>
              <a:t>GitHub Pages </a:t>
            </a:r>
            <a:r>
              <a:rPr lang="aa-ET" sz="2000" dirty="0"/>
              <a:t>(možnost dodajanja dokumentacije)</a:t>
            </a:r>
          </a:p>
          <a:p>
            <a:r>
              <a:rPr lang="aa-ET" sz="2000" u="sng" dirty="0">
                <a:hlinkClick r:id="rId5"/>
              </a:rPr>
              <a:t>CI</a:t>
            </a:r>
            <a:r>
              <a:rPr lang="sl-SI" sz="2000" u="sng" dirty="0">
                <a:hlinkClick r:id="rId5"/>
              </a:rPr>
              <a:t>/CD, </a:t>
            </a:r>
            <a:r>
              <a:rPr lang="aa-ET" sz="2000" u="sng" dirty="0">
                <a:hlinkClick r:id="rId5"/>
              </a:rPr>
              <a:t>GitHub </a:t>
            </a:r>
            <a:r>
              <a:rPr lang="sl-SI" sz="2000" u="sng" dirty="0">
                <a:hlinkClick r:id="rId5"/>
              </a:rPr>
              <a:t>A</a:t>
            </a:r>
            <a:r>
              <a:rPr lang="aa-ET" sz="2000" u="sng" dirty="0">
                <a:hlinkClick r:id="rId5"/>
              </a:rPr>
              <a:t>ctions</a:t>
            </a:r>
            <a:r>
              <a:rPr lang="sl-SI" sz="2000" dirty="0"/>
              <a:t>: omogočajo avtomatizacijo in izvedbo delotokov (workflows) za razvoj programske opreme</a:t>
            </a:r>
            <a:endParaRPr lang="aa-ET" sz="2000" dirty="0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73717" y="1579043"/>
            <a:ext cx="8364056" cy="45641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oljeZBesedilom 1"/>
          <p:cNvSpPr txBox="1"/>
          <p:nvPr/>
        </p:nvSpPr>
        <p:spPr>
          <a:xfrm>
            <a:off x="7348543" y="6307174"/>
            <a:ext cx="468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900" dirty="0"/>
              <a:t>Erjavec, T., et </a:t>
            </a:r>
            <a:r>
              <a:rPr lang="sl-SI" sz="900" dirty="0" err="1"/>
              <a:t>al</a:t>
            </a:r>
            <a:r>
              <a:rPr lang="sl-SI" sz="900" dirty="0"/>
              <a:t>. (2024). </a:t>
            </a:r>
            <a:r>
              <a:rPr lang="en-GB" sz="900" i="1" dirty="0"/>
              <a:t>ParlaMint: Comparable Parliamentary Corpora</a:t>
            </a:r>
            <a:r>
              <a:rPr lang="sl-SI" sz="900" dirty="0"/>
              <a:t>. Dostopno na: </a:t>
            </a:r>
            <a:r>
              <a:rPr lang="sl-SI" sz="900" dirty="0">
                <a:hlinkClick r:id="rId7"/>
              </a:rPr>
              <a:t>https://github.com/clarin-eric/ParlaMint</a:t>
            </a:r>
            <a:r>
              <a:rPr lang="sl-SI" sz="900" dirty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693729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6D236-2159-A6A8-5882-7EAF253D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D43851F-86CF-5D6C-F056-46E640021C3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A0C8708-3010-D82D-DAE3-067CEEABB825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F2E844-453F-024D-2330-06EC01C5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20" y="302730"/>
            <a:ext cx="11353797" cy="60034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PoljeZBesedilom 5"/>
          <p:cNvSpPr txBox="1"/>
          <p:nvPr/>
        </p:nvSpPr>
        <p:spPr>
          <a:xfrm>
            <a:off x="7348543" y="6307174"/>
            <a:ext cx="4689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900" dirty="0"/>
              <a:t>Erjavec, T., et </a:t>
            </a:r>
            <a:r>
              <a:rPr lang="sl-SI" sz="900" dirty="0" err="1"/>
              <a:t>al</a:t>
            </a:r>
            <a:r>
              <a:rPr lang="sl-SI" sz="900" dirty="0"/>
              <a:t>. (2024). </a:t>
            </a:r>
            <a:r>
              <a:rPr lang="en-GB" sz="900" i="1" dirty="0"/>
              <a:t>ParlaMint: Comparable Parliamentary Corpora</a:t>
            </a:r>
            <a:r>
              <a:rPr lang="sl-SI" sz="900" dirty="0"/>
              <a:t>. Dostopno na: </a:t>
            </a:r>
            <a:r>
              <a:rPr lang="sl-SI" sz="900" dirty="0">
                <a:hlinkClick r:id="rId4"/>
              </a:rPr>
              <a:t>https://github.com/clarin-eric/ParlaMint</a:t>
            </a:r>
            <a:r>
              <a:rPr lang="sl-SI" sz="900" dirty="0"/>
              <a:t> 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817973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6D236-2159-A6A8-5882-7EAF253D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D43851F-86CF-5D6C-F056-46E640021C3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A0C8708-3010-D82D-DAE3-067CEEABB825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C2CAC0-8E03-D813-208B-C6B9D2D2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138" y="-40627"/>
            <a:ext cx="10515600" cy="1325559"/>
          </a:xfrm>
        </p:spPr>
        <p:txBody>
          <a:bodyPr>
            <a:normAutofit/>
          </a:bodyPr>
          <a:lstStyle/>
          <a:p>
            <a:r>
              <a:rPr lang="sl-SI" sz="3600" b="1" dirty="0" err="1">
                <a:solidFill>
                  <a:srgbClr val="ED7D31"/>
                </a:solidFill>
                <a:latin typeface="Calibri"/>
              </a:rPr>
              <a:t>GitHub</a:t>
            </a:r>
            <a:r>
              <a:rPr lang="sl-SI" sz="36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3600" b="1" dirty="0" err="1">
                <a:solidFill>
                  <a:srgbClr val="ED7D31"/>
                </a:solidFill>
                <a:latin typeface="Calibri"/>
              </a:rPr>
              <a:t>Issues</a:t>
            </a:r>
            <a:endParaRPr lang="aa-ET" sz="3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F2E844-453F-024D-2330-06EC01C5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8665AB16-5337-30D7-641D-7768C32E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477" y="1099486"/>
            <a:ext cx="8384603" cy="36423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Slika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2781" y="2163914"/>
            <a:ext cx="6546487" cy="463111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PoljeZBesedilom 8"/>
          <p:cNvSpPr txBox="1"/>
          <p:nvPr/>
        </p:nvSpPr>
        <p:spPr>
          <a:xfrm>
            <a:off x="111497" y="6372302"/>
            <a:ext cx="468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800" dirty="0"/>
              <a:t>Erjavec, T., et </a:t>
            </a:r>
            <a:r>
              <a:rPr lang="sl-SI" sz="800" dirty="0" err="1"/>
              <a:t>al</a:t>
            </a:r>
            <a:r>
              <a:rPr lang="sl-SI" sz="800" dirty="0"/>
              <a:t>. (2024). </a:t>
            </a:r>
            <a:r>
              <a:rPr lang="en-GB" sz="800" i="1" dirty="0"/>
              <a:t>ParlaMint: Comparable Parliamentary Corpora</a:t>
            </a:r>
            <a:r>
              <a:rPr lang="sl-SI" sz="800" dirty="0"/>
              <a:t>. Dostopno na: </a:t>
            </a:r>
            <a:r>
              <a:rPr lang="sl-SI" sz="800" dirty="0">
                <a:hlinkClick r:id="rId5"/>
              </a:rPr>
              <a:t>https://github.com/clarin-eric/ParlaMint</a:t>
            </a:r>
            <a:r>
              <a:rPr lang="sl-SI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676255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D6D236-2159-A6A8-5882-7EAF253D6D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D43851F-86CF-5D6C-F056-46E640021C3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A0C8708-3010-D82D-DAE3-067CEEABB825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6C2CAC0-8E03-D813-208B-C6B9D2D24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709" y="131697"/>
            <a:ext cx="10515600" cy="1325559"/>
          </a:xfrm>
        </p:spPr>
        <p:txBody>
          <a:bodyPr>
            <a:normAutofit/>
          </a:bodyPr>
          <a:lstStyle/>
          <a:p>
            <a:r>
              <a:rPr lang="sl-SI" sz="3600" b="1" dirty="0" err="1">
                <a:solidFill>
                  <a:srgbClr val="ED7D31"/>
                </a:solidFill>
                <a:latin typeface="Calibri"/>
              </a:rPr>
              <a:t>GitHub</a:t>
            </a:r>
            <a:r>
              <a:rPr lang="sl-SI" sz="3600" b="1" dirty="0">
                <a:solidFill>
                  <a:srgbClr val="ED7D31"/>
                </a:solidFill>
                <a:latin typeface="Calibri"/>
              </a:rPr>
              <a:t> </a:t>
            </a:r>
            <a:r>
              <a:rPr lang="sl-SI" sz="3600" b="1" dirty="0" err="1">
                <a:solidFill>
                  <a:srgbClr val="ED7D31"/>
                </a:solidFill>
                <a:latin typeface="Calibri"/>
              </a:rPr>
              <a:t>Pages</a:t>
            </a:r>
            <a:endParaRPr lang="aa-ET" sz="3600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0F2E844-453F-024D-2330-06EC01C54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a-ET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l="426" r="-1"/>
          <a:stretch/>
        </p:blipFill>
        <p:spPr>
          <a:xfrm>
            <a:off x="704007" y="2052688"/>
            <a:ext cx="10830290" cy="4530273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709" y="1328687"/>
            <a:ext cx="10696094" cy="724001"/>
          </a:xfrm>
          <a:prstGeom prst="rect">
            <a:avLst/>
          </a:prstGeom>
        </p:spPr>
      </p:pic>
      <p:sp>
        <p:nvSpPr>
          <p:cNvPr id="8" name="PoljeZBesedilom 7"/>
          <p:cNvSpPr txBox="1"/>
          <p:nvPr/>
        </p:nvSpPr>
        <p:spPr>
          <a:xfrm>
            <a:off x="7228115" y="6471468"/>
            <a:ext cx="4689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800" dirty="0"/>
              <a:t>Erjavec, T., et </a:t>
            </a:r>
            <a:r>
              <a:rPr lang="sl-SI" sz="800" dirty="0" err="1"/>
              <a:t>al</a:t>
            </a:r>
            <a:r>
              <a:rPr lang="sl-SI" sz="800" dirty="0"/>
              <a:t>. (2024). </a:t>
            </a:r>
            <a:r>
              <a:rPr lang="sl-SI" sz="800" i="1" dirty="0" err="1"/>
              <a:t>The</a:t>
            </a:r>
            <a:r>
              <a:rPr lang="sl-SI" sz="800" i="1" dirty="0"/>
              <a:t> </a:t>
            </a:r>
            <a:r>
              <a:rPr lang="sl-SI" sz="800" i="1" dirty="0" err="1"/>
              <a:t>structure</a:t>
            </a:r>
            <a:r>
              <a:rPr lang="sl-SI" sz="800" i="1" dirty="0"/>
              <a:t> </a:t>
            </a:r>
            <a:r>
              <a:rPr lang="sl-SI" sz="800" i="1" dirty="0" err="1"/>
              <a:t>and</a:t>
            </a:r>
            <a:r>
              <a:rPr lang="sl-SI" sz="800" i="1" dirty="0"/>
              <a:t> </a:t>
            </a:r>
            <a:r>
              <a:rPr lang="sl-SI" sz="800" i="1" dirty="0" err="1"/>
              <a:t>encoding</a:t>
            </a:r>
            <a:r>
              <a:rPr lang="sl-SI" sz="800" i="1" dirty="0"/>
              <a:t> </a:t>
            </a:r>
            <a:r>
              <a:rPr lang="sl-SI" sz="800" i="1" dirty="0" err="1"/>
              <a:t>of</a:t>
            </a:r>
            <a:r>
              <a:rPr lang="sl-SI" sz="800" i="1" dirty="0"/>
              <a:t> ParlaMint </a:t>
            </a:r>
            <a:r>
              <a:rPr lang="sl-SI" sz="800" i="1" dirty="0" err="1"/>
              <a:t>corpora</a:t>
            </a:r>
            <a:r>
              <a:rPr lang="sl-SI" sz="800" dirty="0"/>
              <a:t>. Dostopno na: </a:t>
            </a:r>
            <a:r>
              <a:rPr lang="sl-SI" sz="800" dirty="0">
                <a:hlinkClick r:id="rId5"/>
              </a:rPr>
              <a:t>https://clarin-eric.github.io/ParlaMint/</a:t>
            </a:r>
            <a:r>
              <a:rPr lang="sl-SI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13210533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FD7B72-791C-D555-EA86-25E0EEDE1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A5E87230-7A29-832E-9545-5A992A7357D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576BBE7-94AF-4197-BA6A-F84C5E3E6120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27823FE-8553-C609-26E0-DECB5A948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068" y="293019"/>
            <a:ext cx="10515600" cy="1325559"/>
          </a:xfrm>
        </p:spPr>
        <p:txBody>
          <a:bodyPr>
            <a:normAutofit/>
          </a:bodyPr>
          <a:lstStyle/>
          <a:p>
            <a:r>
              <a:rPr lang="sl-SI" b="1" dirty="0">
                <a:solidFill>
                  <a:srgbClr val="ED7D31"/>
                </a:solidFill>
                <a:latin typeface="Calibri"/>
              </a:rPr>
              <a:t>GitHub in GitLab</a:t>
            </a:r>
            <a:endParaRPr lang="aa-ET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19409BE-9562-C103-7C54-5FD552F64A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35" y="1911597"/>
            <a:ext cx="4257736" cy="4351336"/>
          </a:xfrm>
        </p:spPr>
        <p:txBody>
          <a:bodyPr>
            <a:normAutofit fontScale="92500" lnSpcReduction="20000"/>
          </a:bodyPr>
          <a:lstStyle/>
          <a:p>
            <a:r>
              <a:rPr lang="aa-ET" sz="2200" dirty="0"/>
              <a:t>GitLab je</a:t>
            </a:r>
            <a:r>
              <a:rPr lang="sl-SI" sz="2200" dirty="0"/>
              <a:t> </a:t>
            </a:r>
            <a:r>
              <a:rPr lang="en-GB" sz="2200" dirty="0" err="1"/>
              <a:t>odprtokodna</a:t>
            </a:r>
            <a:r>
              <a:rPr lang="en-GB" sz="2200" dirty="0"/>
              <a:t> </a:t>
            </a:r>
            <a:r>
              <a:rPr lang="en-GB" sz="2200" dirty="0" err="1"/>
              <a:t>platforma</a:t>
            </a:r>
            <a:r>
              <a:rPr lang="en-GB" sz="2200" dirty="0"/>
              <a:t> </a:t>
            </a:r>
            <a:r>
              <a:rPr lang="en-GB" sz="2200" dirty="0" err="1"/>
              <a:t>za</a:t>
            </a:r>
            <a:r>
              <a:rPr lang="en-GB" sz="2200" dirty="0"/>
              <a:t> </a:t>
            </a:r>
            <a:r>
              <a:rPr lang="en-GB" sz="2200" dirty="0" err="1"/>
              <a:t>celovit</a:t>
            </a:r>
            <a:r>
              <a:rPr lang="en-GB" sz="2200" dirty="0"/>
              <a:t> </a:t>
            </a:r>
            <a:r>
              <a:rPr lang="en-GB" sz="2200" dirty="0" err="1"/>
              <a:t>razvoj</a:t>
            </a:r>
            <a:r>
              <a:rPr lang="en-GB" sz="2200" dirty="0"/>
              <a:t> </a:t>
            </a:r>
            <a:r>
              <a:rPr lang="en-GB" sz="2200" dirty="0" err="1"/>
              <a:t>programske</a:t>
            </a:r>
            <a:r>
              <a:rPr lang="en-GB" sz="2200" dirty="0"/>
              <a:t> </a:t>
            </a:r>
            <a:r>
              <a:rPr lang="en-GB" sz="2200" dirty="0" err="1"/>
              <a:t>opreme</a:t>
            </a:r>
            <a:r>
              <a:rPr lang="en-GB" sz="2200" dirty="0"/>
              <a:t> </a:t>
            </a:r>
            <a:r>
              <a:rPr lang="sl-SI" sz="2200" dirty="0"/>
              <a:t>podoben servis kot GitHub.</a:t>
            </a:r>
          </a:p>
          <a:p>
            <a:r>
              <a:rPr lang="sl-SI" sz="2200" dirty="0"/>
              <a:t>Omogoča:</a:t>
            </a:r>
          </a:p>
          <a:p>
            <a:pPr lvl="1"/>
            <a:r>
              <a:rPr lang="sl-SI" sz="1900" dirty="0"/>
              <a:t>Gostovanje </a:t>
            </a:r>
            <a:r>
              <a:rPr lang="sl-SI" sz="1900" dirty="0" err="1"/>
              <a:t>repozitorijev</a:t>
            </a:r>
            <a:r>
              <a:rPr lang="sl-SI" sz="1900" dirty="0"/>
              <a:t> Git (in </a:t>
            </a:r>
            <a:r>
              <a:rPr lang="en-GB" sz="1900" dirty="0" err="1"/>
              <a:t>nadzor</a:t>
            </a:r>
            <a:r>
              <a:rPr lang="en-GB" sz="1900" dirty="0"/>
              <a:t> </a:t>
            </a:r>
            <a:r>
              <a:rPr lang="en-GB" sz="1900" dirty="0" err="1"/>
              <a:t>različic</a:t>
            </a:r>
            <a:r>
              <a:rPr lang="sl-SI" sz="1900" dirty="0"/>
              <a:t>), ki pa je le del platforme</a:t>
            </a:r>
          </a:p>
          <a:p>
            <a:pPr lvl="1"/>
            <a:r>
              <a:rPr lang="sl-SI" sz="1900" dirty="0"/>
              <a:t>Omogoča </a:t>
            </a:r>
            <a:r>
              <a:rPr lang="en-GB" sz="1900" dirty="0" err="1"/>
              <a:t>sledenj</a:t>
            </a:r>
            <a:r>
              <a:rPr lang="sl-SI" sz="1900" dirty="0"/>
              <a:t>u</a:t>
            </a:r>
            <a:r>
              <a:rPr lang="en-GB" sz="1900" dirty="0"/>
              <a:t> </a:t>
            </a:r>
            <a:r>
              <a:rPr lang="en-GB" sz="1900" dirty="0" err="1"/>
              <a:t>težavam</a:t>
            </a:r>
            <a:r>
              <a:rPr lang="en-GB" sz="1900" dirty="0"/>
              <a:t>, </a:t>
            </a:r>
            <a:r>
              <a:rPr lang="en-GB" sz="1900" dirty="0" err="1"/>
              <a:t>pregledovanje</a:t>
            </a:r>
            <a:r>
              <a:rPr lang="en-GB" sz="1900" dirty="0"/>
              <a:t> </a:t>
            </a:r>
            <a:r>
              <a:rPr lang="en-GB" sz="1900" dirty="0" err="1"/>
              <a:t>kode</a:t>
            </a:r>
            <a:r>
              <a:rPr lang="sl-SI" sz="1900" dirty="0"/>
              <a:t>, analize repozitorija, </a:t>
            </a:r>
            <a:r>
              <a:rPr lang="sl-SI" sz="1900" dirty="0" err="1"/>
              <a:t>delotoka</a:t>
            </a:r>
            <a:r>
              <a:rPr lang="sl-SI" sz="1900" dirty="0"/>
              <a:t>…</a:t>
            </a:r>
          </a:p>
          <a:p>
            <a:pPr lvl="1"/>
            <a:r>
              <a:rPr lang="sl-SI" sz="1900" dirty="0"/>
              <a:t>Omogoča boljši nadzor nad dostopom do repozitorija in boljšo varnost</a:t>
            </a:r>
          </a:p>
          <a:p>
            <a:r>
              <a:rPr lang="sl-SI" sz="2200" dirty="0"/>
              <a:t>V nasprotju z GitHub-om:</a:t>
            </a:r>
          </a:p>
          <a:p>
            <a:pPr lvl="1"/>
            <a:r>
              <a:rPr lang="sl-SI" sz="1900" dirty="0"/>
              <a:t>GitLab je odprtokoden</a:t>
            </a:r>
          </a:p>
          <a:p>
            <a:pPr lvl="1"/>
            <a:r>
              <a:rPr lang="sl-SI" sz="1900" dirty="0"/>
              <a:t>Inštaliramo si lahko svoj GitLab, z GitHub-om to ni možno</a:t>
            </a:r>
          </a:p>
          <a:p>
            <a:pPr lvl="2"/>
            <a:endParaRPr lang="aa-ET" sz="1600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1" y="5584452"/>
            <a:ext cx="776934" cy="77693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D468AAB4-59F2-7AF5-0EDA-FFDC4A846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9308" y="0"/>
            <a:ext cx="6842692" cy="6858000"/>
          </a:xfrm>
          <a:prstGeom prst="rect">
            <a:avLst/>
          </a:prstGeom>
        </p:spPr>
      </p:pic>
      <p:sp>
        <p:nvSpPr>
          <p:cNvPr id="2" name="PoljeZBesedilom 1"/>
          <p:cNvSpPr txBox="1"/>
          <p:nvPr/>
        </p:nvSpPr>
        <p:spPr>
          <a:xfrm>
            <a:off x="481502" y="6461210"/>
            <a:ext cx="4776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800" dirty="0"/>
              <a:t>Difference Between GitLab and GitHub</a:t>
            </a:r>
            <a:r>
              <a:rPr lang="sl-SI" sz="800" dirty="0"/>
              <a:t>. (</a:t>
            </a:r>
            <a:r>
              <a:rPr lang="sl-SI" sz="800" dirty="0" err="1"/>
              <a:t>n.d</a:t>
            </a:r>
            <a:r>
              <a:rPr lang="sl-SI" sz="800" dirty="0"/>
              <a:t>.). Dostopno na: </a:t>
            </a:r>
            <a:r>
              <a:rPr lang="sl-SI" sz="800" dirty="0">
                <a:hlinkClick r:id="rId5"/>
              </a:rPr>
              <a:t>https://www.geeksforgeeks.org/difference-between-gitlab-and-github/</a:t>
            </a:r>
            <a:r>
              <a:rPr lang="sl-SI" sz="800" dirty="0"/>
              <a:t> 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5039078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A3817B-DF44-DDCF-FC9E-74FB4FACB9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1">
            <a:extLst>
              <a:ext uri="{FF2B5EF4-FFF2-40B4-BE49-F238E27FC236}">
                <a16:creationId xmlns:a16="http://schemas.microsoft.com/office/drawing/2014/main" id="{B9D0F49D-9D9D-DB09-E42C-957ACF7F69B3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4F03A0E6-1EED-A55C-9542-5956EDB9D315}"/>
              </a:ext>
            </a:extLst>
          </p:cNvPr>
          <p:cNvSpPr txBox="1">
            <a:spLocks/>
          </p:cNvSpPr>
          <p:nvPr/>
        </p:nvSpPr>
        <p:spPr>
          <a:xfrm>
            <a:off x="915490" y="2295285"/>
            <a:ext cx="4655578" cy="2752336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hlinkClick r:id="rId2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9" y="201417"/>
            <a:ext cx="9167969" cy="4846204"/>
          </a:xfrm>
          <a:prstGeom prst="rect">
            <a:avLst/>
          </a:prstGeom>
          <a:ln>
            <a:solidFill>
              <a:srgbClr val="7030A0"/>
            </a:solidFill>
          </a:ln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2901" y="3671453"/>
            <a:ext cx="9476978" cy="3106186"/>
          </a:xfrm>
          <a:prstGeom prst="rect">
            <a:avLst/>
          </a:prstGeom>
          <a:ln>
            <a:solidFill>
              <a:srgbClr val="7030A0"/>
            </a:solidFill>
          </a:ln>
        </p:spPr>
      </p:pic>
      <p:sp>
        <p:nvSpPr>
          <p:cNvPr id="6" name="PoljeZBesedilom 5"/>
          <p:cNvSpPr txBox="1"/>
          <p:nvPr/>
        </p:nvSpPr>
        <p:spPr>
          <a:xfrm>
            <a:off x="249299" y="6531418"/>
            <a:ext cx="2211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00" dirty="0"/>
              <a:t>Arhiv avtorice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29744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62F315-B6ED-B962-778E-6904D8A91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B39FFE3E-B5AB-7D18-BFE1-D7CC422A59E9}"/>
              </a:ext>
            </a:extLst>
          </p:cNvPr>
          <p:cNvSpPr txBox="1"/>
          <p:nvPr/>
        </p:nvSpPr>
        <p:spPr>
          <a:xfrm>
            <a:off x="1242230" y="1951672"/>
            <a:ext cx="103997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Nadzor različic/Verzioniranje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Kaj je Git?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9AC51F7A-B4E5-8A9B-37C8-3DC580B9EE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91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1F3379D-83C2-BBCF-4BA6-89F97A00B9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55154239-B156-679A-F4A2-C850B52C9F4D}"/>
              </a:ext>
            </a:extLst>
          </p:cNvPr>
          <p:cNvSpPr txBox="1"/>
          <p:nvPr/>
        </p:nvSpPr>
        <p:spPr>
          <a:xfrm>
            <a:off x="896101" y="2066204"/>
            <a:ext cx="1039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Povzetki in zaključki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509E5B-F122-9D9E-139C-9D3DF3DC88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003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181F1F-70F8-5C9D-F2B5-E44248986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6FC59819-26F1-9A8F-D4C6-65F2911DF3E9}"/>
              </a:ext>
            </a:extLst>
          </p:cNvPr>
          <p:cNvSpPr txBox="1">
            <a:spLocks/>
          </p:cNvSpPr>
          <p:nvPr/>
        </p:nvSpPr>
        <p:spPr>
          <a:xfrm>
            <a:off x="838200" y="1676711"/>
            <a:ext cx="10515600" cy="483013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Git je </a:t>
            </a:r>
            <a:r>
              <a:rPr lang="en-US" sz="2200" dirty="0" err="1"/>
              <a:t>najbolj</a:t>
            </a:r>
            <a:r>
              <a:rPr lang="en-US" sz="2200" dirty="0"/>
              <a:t> </a:t>
            </a:r>
            <a:r>
              <a:rPr lang="en-US" sz="2200" dirty="0" err="1"/>
              <a:t>popularen</a:t>
            </a:r>
            <a:r>
              <a:rPr lang="en-US" sz="2200" dirty="0"/>
              <a:t> </a:t>
            </a:r>
            <a:r>
              <a:rPr lang="en-US" sz="2200" dirty="0" err="1"/>
              <a:t>distribuiran</a:t>
            </a:r>
            <a:r>
              <a:rPr lang="en-US" sz="2200" dirty="0"/>
              <a:t> sistem </a:t>
            </a:r>
            <a:r>
              <a:rPr lang="en-US" sz="2200" dirty="0" err="1"/>
              <a:t>nadzora</a:t>
            </a:r>
            <a:r>
              <a:rPr lang="en-US" sz="2200" dirty="0"/>
              <a:t> </a:t>
            </a:r>
            <a:r>
              <a:rPr lang="en-US" sz="2200" dirty="0" err="1"/>
              <a:t>različic</a:t>
            </a:r>
            <a:r>
              <a:rPr lang="en-US" sz="2200" dirty="0"/>
              <a:t> in </a:t>
            </a:r>
            <a:r>
              <a:rPr lang="sl-SI" sz="2200" dirty="0"/>
              <a:t>omogoča sledenje spremembam v kodi/datotekah</a:t>
            </a:r>
          </a:p>
          <a:p>
            <a:pPr lvl="1"/>
            <a:r>
              <a:rPr lang="sl-SI" sz="1900" dirty="0"/>
              <a:t>Lokalni sistem, sodelovanje med razvijalci</a:t>
            </a:r>
          </a:p>
          <a:p>
            <a:pPr lvl="1"/>
            <a:r>
              <a:rPr lang="sl-SI" sz="1900" dirty="0"/>
              <a:t>Fleksibilen sistem, vendar tudi precej kompleksen</a:t>
            </a:r>
          </a:p>
          <a:p>
            <a:r>
              <a:rPr lang="sl-SI" sz="2200" dirty="0"/>
              <a:t>Razumevanje </a:t>
            </a:r>
            <a:r>
              <a:rPr lang="sl-SI" sz="2200" dirty="0" err="1"/>
              <a:t>delotoka</a:t>
            </a:r>
            <a:r>
              <a:rPr lang="sl-SI" sz="2200" dirty="0"/>
              <a:t> sistema Git je ključen za uspešno delo:</a:t>
            </a:r>
          </a:p>
          <a:p>
            <a:pPr lvl="1"/>
            <a:r>
              <a:rPr lang="sl-SI" sz="2100" dirty="0"/>
              <a:t>Git je možno uporabljati na različne načine</a:t>
            </a:r>
          </a:p>
          <a:p>
            <a:r>
              <a:rPr lang="sl-SI" sz="2200" dirty="0"/>
              <a:t>GitHub je spletni servis, ki še olajša sodelovanje med razvijalci:</a:t>
            </a:r>
          </a:p>
          <a:p>
            <a:pPr lvl="1"/>
            <a:r>
              <a:rPr lang="sl-SI" sz="1900" dirty="0"/>
              <a:t>Uporabniku prijazen vmesnik</a:t>
            </a:r>
          </a:p>
          <a:p>
            <a:pPr lvl="1"/>
            <a:r>
              <a:rPr lang="sl-SI" sz="1900" dirty="0"/>
              <a:t>Lažji pregled nad kodo in posameznimi commiti</a:t>
            </a:r>
          </a:p>
          <a:p>
            <a:pPr lvl="1"/>
            <a:r>
              <a:rPr lang="sl-SI" sz="1900" dirty="0"/>
              <a:t>Omogoča dodatne funkcionalnosti kot so GitHub Issues, Pages in Actions</a:t>
            </a:r>
          </a:p>
          <a:p>
            <a:r>
              <a:rPr lang="sl-SI" sz="2200" dirty="0"/>
              <a:t>GitLab je podoben GitHubu, vendar se v nasprotju z </a:t>
            </a:r>
            <a:r>
              <a:rPr lang="sl-SI" sz="2200" dirty="0" err="1"/>
              <a:t>GitHubom</a:t>
            </a:r>
            <a:r>
              <a:rPr lang="sl-SI" sz="2200" dirty="0"/>
              <a:t> osredotoča na celovit razvoj programske opreme: </a:t>
            </a:r>
          </a:p>
          <a:p>
            <a:pPr lvl="1"/>
            <a:r>
              <a:rPr lang="sl-SI" sz="1900" dirty="0"/>
              <a:t>Nadzor različic in gostovanje </a:t>
            </a:r>
            <a:r>
              <a:rPr lang="sl-SI" sz="1900" dirty="0" err="1"/>
              <a:t>repozitorijev</a:t>
            </a:r>
            <a:r>
              <a:rPr lang="sl-SI" sz="1900" dirty="0"/>
              <a:t> Git sta le del platforme</a:t>
            </a:r>
          </a:p>
          <a:p>
            <a:pPr lvl="1"/>
            <a:r>
              <a:rPr lang="sl-SI" sz="1900" dirty="0"/>
              <a:t>Omogoča dodatne funkcije (analize repozitorija, </a:t>
            </a:r>
            <a:r>
              <a:rPr lang="sl-SI" sz="1900" dirty="0" err="1"/>
              <a:t>delotoka</a:t>
            </a:r>
            <a:r>
              <a:rPr lang="sl-SI" sz="1900" dirty="0"/>
              <a:t>…)</a:t>
            </a:r>
          </a:p>
          <a:p>
            <a:pPr lvl="1"/>
            <a:r>
              <a:rPr lang="sl-SI" sz="1900" dirty="0"/>
              <a:t>Omogoča boljši nadzor nad dostopom in boljšo varnost</a:t>
            </a:r>
          </a:p>
          <a:p>
            <a:pPr marL="0" indent="0">
              <a:buNone/>
            </a:pPr>
            <a:endParaRPr lang="sl-SI" sz="1900" dirty="0"/>
          </a:p>
          <a:p>
            <a:endParaRPr lang="en-US" sz="1800" dirty="0">
              <a:hlinkClick r:id="rId2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FFC482C-4847-713E-A493-97D44C12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92" y="351152"/>
            <a:ext cx="10515600" cy="1325559"/>
          </a:xfrm>
        </p:spPr>
        <p:txBody>
          <a:bodyPr>
            <a:normAutofit/>
          </a:bodyPr>
          <a:lstStyle/>
          <a:p>
            <a:r>
              <a:rPr lang="sl-SI" sz="3600" b="1" dirty="0">
                <a:solidFill>
                  <a:srgbClr val="ED7D31"/>
                </a:solidFill>
                <a:latin typeface="Calibri"/>
              </a:rPr>
              <a:t>Git, GitHub in GitLab</a:t>
            </a:r>
            <a:endParaRPr lang="aa-ET" sz="3600" b="1" dirty="0">
              <a:solidFill>
                <a:schemeClr val="accent2"/>
              </a:solidFill>
            </a:endParaRPr>
          </a:p>
        </p:txBody>
      </p:sp>
      <p:sp>
        <p:nvSpPr>
          <p:cNvPr id="10" name="Označba mesta vsebine 3">
            <a:extLst>
              <a:ext uri="{FF2B5EF4-FFF2-40B4-BE49-F238E27FC236}">
                <a16:creationId xmlns:a16="http://schemas.microsoft.com/office/drawing/2014/main" id="{8D25276A-AFC9-11DE-A11D-ED6ECFA3E5FD}"/>
              </a:ext>
            </a:extLst>
          </p:cNvPr>
          <p:cNvSpPr txBox="1">
            <a:spLocks/>
          </p:cNvSpPr>
          <p:nvPr/>
        </p:nvSpPr>
        <p:spPr>
          <a:xfrm>
            <a:off x="594592" y="2060456"/>
            <a:ext cx="9123566" cy="4351338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556674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110A27-3EEE-A4FE-7491-CB5EDAFD81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značba mesta vsebine 3">
            <a:extLst>
              <a:ext uri="{FF2B5EF4-FFF2-40B4-BE49-F238E27FC236}">
                <a16:creationId xmlns:a16="http://schemas.microsoft.com/office/drawing/2014/main" id="{7CBB5F96-7819-D40B-9525-DCE13E2F72FC}"/>
              </a:ext>
            </a:extLst>
          </p:cNvPr>
          <p:cNvSpPr txBox="1">
            <a:spLocks/>
          </p:cNvSpPr>
          <p:nvPr/>
        </p:nvSpPr>
        <p:spPr>
          <a:xfrm>
            <a:off x="594592" y="2060456"/>
            <a:ext cx="9123566" cy="4351338"/>
          </a:xfrm>
          <a:prstGeom prst="rect">
            <a:avLst/>
          </a:prstGeom>
        </p:spPr>
        <p:txBody>
          <a:bodyPr/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sz="16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9396DF6-2DB0-9ECA-1193-0E43D663A5FB}"/>
              </a:ext>
            </a:extLst>
          </p:cNvPr>
          <p:cNvGrpSpPr/>
          <p:nvPr/>
        </p:nvGrpSpPr>
        <p:grpSpPr>
          <a:xfrm>
            <a:off x="2837326" y="686954"/>
            <a:ext cx="6099750" cy="5796343"/>
            <a:chOff x="6605436" y="1313460"/>
            <a:chExt cx="4576913" cy="6341321"/>
          </a:xfrm>
        </p:grpSpPr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C6E424E-60DD-A601-C8BE-7A0A15649C73}"/>
                </a:ext>
              </a:extLst>
            </p:cNvPr>
            <p:cNvSpPr/>
            <p:nvPr/>
          </p:nvSpPr>
          <p:spPr>
            <a:xfrm>
              <a:off x="6605436" y="1313460"/>
              <a:ext cx="4576913" cy="6341321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  <a:tint val="66000"/>
                    <a:satMod val="160000"/>
                  </a:schemeClr>
                </a:gs>
                <a:gs pos="50000">
                  <a:schemeClr val="accent2">
                    <a:lumMod val="60000"/>
                    <a:lumOff val="40000"/>
                    <a:tint val="44500"/>
                    <a:satMod val="160000"/>
                  </a:schemeClr>
                </a:gs>
                <a:gs pos="100000">
                  <a:schemeClr val="accent2">
                    <a:lumMod val="60000"/>
                    <a:lumOff val="40000"/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aa-ET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8F39FB5-6373-004C-9C57-D6BD2116D686}"/>
                </a:ext>
              </a:extLst>
            </p:cNvPr>
            <p:cNvSpPr txBox="1"/>
            <p:nvPr/>
          </p:nvSpPr>
          <p:spPr>
            <a:xfrm>
              <a:off x="7030393" y="1631800"/>
              <a:ext cx="3110948" cy="387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aa-ET" sz="1600" u="sng" dirty="0"/>
                <a:t>Priročne povezave in reference: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26A231-CFF6-F63F-8320-3A8C4CC677FC}"/>
                </a:ext>
              </a:extLst>
            </p:cNvPr>
            <p:cNvSpPr txBox="1"/>
            <p:nvPr/>
          </p:nvSpPr>
          <p:spPr>
            <a:xfrm>
              <a:off x="7030393" y="2128928"/>
              <a:ext cx="3727000" cy="5101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l-SI" sz="900" u="sng" dirty="0"/>
                <a:t>Reference/Literatura</a:t>
              </a:r>
              <a:r>
                <a:rPr lang="sl-SI" sz="900" dirty="0"/>
                <a:t>: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/>
                <a:t>Chacon</a:t>
              </a:r>
              <a:r>
                <a:rPr lang="sl-SI" sz="900" dirty="0"/>
                <a:t>, S.</a:t>
              </a:r>
              <a:r>
                <a:rPr lang="en-GB" sz="900" dirty="0"/>
                <a:t> and Straub</a:t>
              </a:r>
              <a:r>
                <a:rPr lang="sl-SI" sz="900" dirty="0"/>
                <a:t>, B</a:t>
              </a:r>
              <a:r>
                <a:rPr lang="en-GB" sz="900" dirty="0"/>
                <a:t>. (2024). </a:t>
              </a:r>
              <a:r>
                <a:rPr lang="en-GB" sz="900" i="1" dirty="0"/>
                <a:t>Pro Git – Everything you need to know about Git.</a:t>
              </a:r>
              <a:r>
                <a:rPr lang="en-GB" sz="900" dirty="0"/>
                <a:t> </a:t>
              </a:r>
              <a:r>
                <a:rPr lang="sl-SI" sz="900" dirty="0"/>
                <a:t>Dostopno na: </a:t>
              </a:r>
              <a:r>
                <a:rPr lang="en-GB" sz="900" u="sng" dirty="0">
                  <a:hlinkClick r:id="rId2"/>
                </a:rPr>
                <a:t>https://git-scm.com/book/en/v2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/>
                <a:t>Difference Between GitLab and GitHub</a:t>
              </a:r>
              <a:r>
                <a:rPr lang="sl-SI" sz="900" dirty="0"/>
                <a:t>. (</a:t>
              </a:r>
              <a:r>
                <a:rPr lang="sl-SI" sz="900" dirty="0" err="1"/>
                <a:t>n.d</a:t>
              </a:r>
              <a:r>
                <a:rPr lang="sl-SI" sz="900" dirty="0"/>
                <a:t>.). Dostopno na: </a:t>
              </a:r>
              <a:r>
                <a:rPr lang="sl-SI" sz="900" u="sng" dirty="0">
                  <a:hlinkClick r:id="rId3"/>
                </a:rPr>
                <a:t>https://www.geeksforgeeks.org/difference-between-gitlab-and-github/</a:t>
              </a:r>
              <a:r>
                <a:rPr lang="sl-SI" sz="900" dirty="0"/>
                <a:t> 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/>
                <a:t>Git Reference (</a:t>
              </a:r>
              <a:r>
                <a:rPr lang="en-GB" sz="900" dirty="0" err="1"/>
                <a:t>n.d.</a:t>
              </a:r>
              <a:r>
                <a:rPr lang="en-GB" sz="900" dirty="0"/>
                <a:t>)</a:t>
              </a:r>
              <a:r>
                <a:rPr lang="en-GB" sz="900" u="sng" dirty="0"/>
                <a:t>. </a:t>
              </a:r>
              <a:r>
                <a:rPr lang="en-GB" sz="900" u="sng" dirty="0" err="1"/>
                <a:t>Dostopno</a:t>
              </a:r>
              <a:r>
                <a:rPr lang="en-GB" sz="900" u="sng" dirty="0"/>
                <a:t> </a:t>
              </a:r>
              <a:r>
                <a:rPr lang="en-GB" sz="900" u="sng" dirty="0" err="1"/>
                <a:t>na</a:t>
              </a:r>
              <a:r>
                <a:rPr lang="en-GB" sz="900" u="sng" dirty="0"/>
                <a:t>: </a:t>
              </a:r>
              <a:r>
                <a:rPr lang="en-GB" sz="900" u="sng" dirty="0">
                  <a:hlinkClick r:id="rId4"/>
                </a:rPr>
                <a:t>https://git-scm.com/docs</a:t>
              </a:r>
              <a:r>
                <a:rPr lang="sl-SI" sz="900" u="sng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 err="1"/>
                <a:t>GitHub</a:t>
              </a:r>
              <a:r>
                <a:rPr lang="sl-SI" sz="900" dirty="0"/>
                <a:t>. (</a:t>
              </a:r>
              <a:r>
                <a:rPr lang="sl-SI" sz="900" dirty="0" err="1"/>
                <a:t>n.d</a:t>
              </a:r>
              <a:r>
                <a:rPr lang="sl-SI" sz="900" dirty="0"/>
                <a:t>.). </a:t>
              </a:r>
              <a:r>
                <a:rPr lang="en-GB" sz="900" dirty="0"/>
                <a:t>GitHub </a:t>
              </a:r>
              <a:r>
                <a:rPr lang="en-GB" sz="900" u="sng" dirty="0">
                  <a:hlinkClick r:id="rId5"/>
                </a:rPr>
                <a:t>Docs</a:t>
              </a:r>
              <a:r>
                <a:rPr lang="en-GB" sz="900" dirty="0"/>
                <a:t>. </a:t>
              </a:r>
              <a:r>
                <a:rPr lang="en-GB" sz="900" dirty="0" err="1"/>
                <a:t>Dostopno</a:t>
              </a:r>
              <a:r>
                <a:rPr lang="en-GB" sz="900" dirty="0"/>
                <a:t> </a:t>
              </a:r>
              <a:r>
                <a:rPr lang="en-GB" sz="900" dirty="0" err="1"/>
                <a:t>na</a:t>
              </a:r>
              <a:r>
                <a:rPr lang="en-GB" sz="900" dirty="0"/>
                <a:t>: </a:t>
              </a:r>
              <a:r>
                <a:rPr lang="en-GB" sz="900" u="sng" dirty="0">
                  <a:hlinkClick r:id="rId5"/>
                </a:rPr>
                <a:t>https://docs.github.com/en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/>
                <a:t>Kaushik</a:t>
              </a:r>
              <a:r>
                <a:rPr lang="sl-SI" sz="900" dirty="0"/>
                <a:t>, G. (2020). </a:t>
              </a:r>
              <a:r>
                <a:rPr lang="en-GB" sz="900" dirty="0"/>
                <a:t>The Ultimate Git &amp; GitHub </a:t>
              </a:r>
              <a:r>
                <a:rPr lang="en-GB" sz="900" dirty="0" err="1"/>
                <a:t>Cheatsheet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6"/>
                </a:rPr>
                <a:t>https://geetikakaushik2020.medium.com/the-ultimate-git-github-cheatsheet-fe7f30f8ede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 err="1"/>
                <a:t>Kelmendi</a:t>
              </a:r>
              <a:r>
                <a:rPr lang="sl-SI" sz="900" dirty="0"/>
                <a:t>, D. (2017). </a:t>
              </a:r>
              <a:r>
                <a:rPr lang="en-GB" sz="900" i="1" dirty="0"/>
                <a:t>Git — the superstar version control system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7"/>
                </a:rPr>
                <a:t>https://medium.com/remote-engineering-academy/git-the-superstar-version-control-system-2382951dfc15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 err="1"/>
                <a:t>The</a:t>
              </a:r>
              <a:r>
                <a:rPr lang="sl-SI" sz="900" dirty="0"/>
                <a:t> </a:t>
              </a:r>
              <a:r>
                <a:rPr lang="sl-SI" sz="900" dirty="0" err="1"/>
                <a:t>Best</a:t>
              </a:r>
              <a:r>
                <a:rPr lang="sl-SI" sz="900" dirty="0"/>
                <a:t> </a:t>
              </a:r>
              <a:r>
                <a:rPr lang="sl-SI" sz="900" dirty="0" err="1"/>
                <a:t>Git</a:t>
              </a:r>
              <a:r>
                <a:rPr lang="sl-SI" sz="900" dirty="0"/>
                <a:t> </a:t>
              </a:r>
              <a:r>
                <a:rPr lang="sl-SI" sz="900" dirty="0" err="1"/>
                <a:t>Books</a:t>
              </a:r>
              <a:r>
                <a:rPr lang="sl-SI" sz="900" u="sng" dirty="0"/>
                <a:t>. (</a:t>
              </a:r>
              <a:r>
                <a:rPr lang="sl-SI" sz="900" u="sng" dirty="0" err="1"/>
                <a:t>n.d</a:t>
              </a:r>
              <a:r>
                <a:rPr lang="sl-SI" sz="900" u="sng" dirty="0"/>
                <a:t>.). Dostopno na:</a:t>
              </a:r>
              <a:r>
                <a:rPr lang="sl-SI" sz="900" dirty="0"/>
                <a:t> </a:t>
              </a:r>
              <a:r>
                <a:rPr lang="sl-SI" sz="900" u="sng" dirty="0">
                  <a:hlinkClick r:id="rId8"/>
                </a:rPr>
                <a:t>https://github.com/maniramakumar/the-best-git-books/tree/master</a:t>
              </a:r>
              <a:r>
                <a:rPr lang="sl-SI" sz="900" u="sng" dirty="0"/>
                <a:t> </a:t>
              </a:r>
              <a:endParaRPr lang="en-GB" sz="900" dirty="0"/>
            </a:p>
            <a:p>
              <a:r>
                <a:rPr lang="aa-ET" sz="900" dirty="0"/>
                <a:t> </a:t>
              </a:r>
              <a:endParaRPr lang="en-GB" sz="900" dirty="0"/>
            </a:p>
            <a:p>
              <a:r>
                <a:rPr lang="sl-SI" sz="900" u="sng" dirty="0"/>
                <a:t>Video posnetki /</a:t>
              </a:r>
              <a:r>
                <a:rPr lang="sl-SI" sz="900" u="sng" dirty="0" err="1"/>
                <a:t>Tutorials</a:t>
              </a:r>
              <a:r>
                <a:rPr lang="sl-SI" sz="900" u="sng" dirty="0"/>
                <a:t>: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 err="1"/>
                <a:t>Hamedani</a:t>
              </a:r>
              <a:r>
                <a:rPr lang="sl-SI" sz="900" dirty="0"/>
                <a:t>, M</a:t>
              </a:r>
              <a:r>
                <a:rPr lang="en-GB" sz="900" dirty="0"/>
                <a:t>. (2020). </a:t>
              </a:r>
              <a:r>
                <a:rPr lang="en-GB" sz="900" i="1" dirty="0"/>
                <a:t>Git Tutorial for Beginners: Learn Git in 1 Hour</a:t>
              </a:r>
              <a:r>
                <a:rPr lang="en-GB" sz="900" dirty="0"/>
                <a:t>. </a:t>
              </a:r>
              <a:r>
                <a:rPr lang="en-GB" sz="900" dirty="0" err="1"/>
                <a:t>Dostopno</a:t>
              </a:r>
              <a:r>
                <a:rPr lang="en-GB" sz="900" dirty="0"/>
                <a:t> </a:t>
              </a:r>
              <a:r>
                <a:rPr lang="en-GB" sz="900" dirty="0" err="1"/>
                <a:t>na</a:t>
              </a:r>
              <a:r>
                <a:rPr lang="en-GB" sz="900" dirty="0"/>
                <a:t>: </a:t>
              </a:r>
              <a:r>
                <a:rPr lang="en-GB" sz="900" u="sng" dirty="0">
                  <a:hlinkClick r:id="rId9"/>
                </a:rPr>
                <a:t>https://www.youtube.com/watch?v=8JJ101D3knE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/>
                <a:t>Lam, S. (2023). </a:t>
              </a:r>
              <a:r>
                <a:rPr lang="sl-SI" sz="900" i="1" dirty="0"/>
                <a:t>How </a:t>
              </a:r>
              <a:r>
                <a:rPr lang="sl-SI" sz="900" i="1" dirty="0" err="1"/>
                <a:t>Git</a:t>
              </a:r>
              <a:r>
                <a:rPr lang="sl-SI" sz="900" i="1" dirty="0"/>
                <a:t> Works: </a:t>
              </a:r>
              <a:r>
                <a:rPr lang="sl-SI" sz="900" i="1" u="sng" dirty="0">
                  <a:hlinkClick r:id="rId10"/>
                </a:rPr>
                <a:t>Explained</a:t>
              </a:r>
              <a:r>
                <a:rPr lang="sl-SI" sz="900" i="1" dirty="0"/>
                <a:t> in 4 </a:t>
              </a:r>
              <a:r>
                <a:rPr lang="sl-SI" sz="900" i="1" u="sng" dirty="0" err="1">
                  <a:hlinkClick r:id="rId10"/>
                </a:rPr>
                <a:t>Minutes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10"/>
                </a:rPr>
                <a:t>https://www.youtube.com/watch?v=e9lnsKot_SQ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/>
                <a:t>W3C </a:t>
              </a:r>
              <a:r>
                <a:rPr lang="sl-SI" sz="900" dirty="0" err="1"/>
                <a:t>Schools</a:t>
              </a:r>
              <a:r>
                <a:rPr lang="sl-SI" sz="900" dirty="0"/>
                <a:t>. (</a:t>
              </a:r>
              <a:r>
                <a:rPr lang="sl-SI" sz="900" dirty="0" err="1"/>
                <a:t>n.d</a:t>
              </a:r>
              <a:r>
                <a:rPr lang="sl-SI" sz="900" dirty="0"/>
                <a:t>.). </a:t>
              </a:r>
              <a:r>
                <a:rPr lang="sl-SI" sz="900" i="1" u="sng" dirty="0" err="1">
                  <a:hlinkClick r:id="rId11"/>
                </a:rPr>
                <a:t>Git</a:t>
              </a:r>
              <a:r>
                <a:rPr lang="sl-SI" sz="900" i="1" u="sng" dirty="0">
                  <a:hlinkClick r:id="rId11"/>
                </a:rPr>
                <a:t> </a:t>
              </a:r>
              <a:r>
                <a:rPr lang="sl-SI" sz="900" i="1" dirty="0" err="1"/>
                <a:t>Tutorial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11"/>
                </a:rPr>
                <a:t>https://www.w3schools.com/git/</a:t>
              </a:r>
              <a:r>
                <a:rPr lang="sl-SI" sz="900" dirty="0"/>
                <a:t> </a:t>
              </a:r>
              <a:endParaRPr lang="en-GB" sz="900" dirty="0"/>
            </a:p>
            <a:p>
              <a:endParaRPr lang="sl-SI" sz="900" u="sng" dirty="0"/>
            </a:p>
            <a:p>
              <a:r>
                <a:rPr lang="sl-SI" sz="900" u="sng" dirty="0"/>
                <a:t>Kodni urejevalniki in </a:t>
              </a:r>
              <a:r>
                <a:rPr lang="sl-SI" sz="900" u="sng" dirty="0" err="1"/>
                <a:t>Git</a:t>
              </a:r>
              <a:r>
                <a:rPr lang="sl-SI" sz="900" u="sng" dirty="0"/>
                <a:t> Integracije: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/>
                <a:t>Le Moment It. (2023). </a:t>
              </a:r>
              <a:r>
                <a:rPr lang="en-GB" sz="900" u="sng" dirty="0">
                  <a:hlinkClick r:id="rId12"/>
                </a:rPr>
                <a:t>What is the best GIT </a:t>
              </a:r>
              <a:r>
                <a:rPr lang="en-GB" sz="900" dirty="0"/>
                <a:t>client? </a:t>
              </a:r>
              <a:r>
                <a:rPr lang="en-GB" sz="900" dirty="0" err="1"/>
                <a:t>Dostopno</a:t>
              </a:r>
              <a:r>
                <a:rPr lang="en-GB" sz="900" dirty="0"/>
                <a:t> </a:t>
              </a:r>
              <a:r>
                <a:rPr lang="en-GB" sz="900" dirty="0" err="1"/>
                <a:t>na</a:t>
              </a:r>
              <a:r>
                <a:rPr lang="en-GB" sz="900" dirty="0"/>
                <a:t>: </a:t>
              </a:r>
              <a:r>
                <a:rPr lang="en-GB" sz="900" u="sng" dirty="0">
                  <a:hlinkClick r:id="rId12"/>
                </a:rPr>
                <a:t>https://medium.com/@le_moment_it/what-is-the-best-git-client-3e394c6c1b4d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en-GB" sz="900" dirty="0"/>
                <a:t>Using Git source control in VS </a:t>
              </a:r>
              <a:r>
                <a:rPr lang="en-GB" sz="900" dirty="0">
                  <a:hlinkClick r:id="rId13"/>
                </a:rPr>
                <a:t>Code</a:t>
              </a:r>
              <a:r>
                <a:rPr lang="en-GB" sz="900" dirty="0"/>
                <a:t>. (</a:t>
              </a:r>
              <a:r>
                <a:rPr lang="en-GB" sz="900" dirty="0" err="1"/>
                <a:t>n.d.</a:t>
              </a:r>
              <a:r>
                <a:rPr lang="en-GB" sz="900" dirty="0"/>
                <a:t>). </a:t>
              </a:r>
              <a:r>
                <a:rPr lang="en-GB" sz="900" dirty="0" err="1"/>
                <a:t>Dostopno</a:t>
              </a:r>
              <a:r>
                <a:rPr lang="en-GB" sz="900" dirty="0"/>
                <a:t> </a:t>
              </a:r>
              <a:r>
                <a:rPr lang="en-GB" sz="900" dirty="0" err="1"/>
                <a:t>na</a:t>
              </a:r>
              <a:r>
                <a:rPr lang="en-GB" sz="900" u="sng" dirty="0"/>
                <a:t>: </a:t>
              </a:r>
              <a:r>
                <a:rPr lang="en-GB" sz="900" u="sng" dirty="0">
                  <a:hlinkClick r:id="rId13"/>
                </a:rPr>
                <a:t>https://code.visualstudio.com/docs/sourcecontrol/overview</a:t>
              </a:r>
              <a:r>
                <a:rPr lang="sl-SI" sz="900" u="sng" dirty="0"/>
                <a:t> </a:t>
              </a:r>
              <a:endParaRPr lang="en-GB" sz="900" dirty="0"/>
            </a:p>
            <a:p>
              <a:endParaRPr lang="sl-SI" sz="900" u="sng" dirty="0"/>
            </a:p>
            <a:p>
              <a:r>
                <a:rPr lang="sl-SI" sz="900" u="sng" dirty="0"/>
                <a:t>Primeri v predstavitvi: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/>
                <a:t>Erjavec, T., et </a:t>
              </a:r>
              <a:r>
                <a:rPr lang="sl-SI" sz="900" dirty="0" err="1"/>
                <a:t>al</a:t>
              </a:r>
              <a:r>
                <a:rPr lang="sl-SI" sz="900" dirty="0"/>
                <a:t>. (2024). </a:t>
              </a:r>
              <a:r>
                <a:rPr lang="en-GB" sz="900" i="1" dirty="0"/>
                <a:t>ParlaMint: Comparable Parliamentary Corpora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14"/>
                </a:rPr>
                <a:t>https://github.com/clarin-eric/ParlaMint</a:t>
              </a:r>
              <a:r>
                <a:rPr lang="sl-SI" sz="900" dirty="0"/>
                <a:t> </a:t>
              </a:r>
              <a:endParaRPr lang="en-GB" sz="900" dirty="0"/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sl-SI" sz="900" dirty="0"/>
                <a:t>Erjavec, T., et </a:t>
              </a:r>
              <a:r>
                <a:rPr lang="sl-SI" sz="900" dirty="0" err="1"/>
                <a:t>al</a:t>
              </a:r>
              <a:r>
                <a:rPr lang="sl-SI" sz="900" dirty="0"/>
                <a:t>. (2024). </a:t>
              </a:r>
              <a:r>
                <a:rPr lang="sl-SI" sz="900" i="1" dirty="0" err="1"/>
                <a:t>The</a:t>
              </a:r>
              <a:r>
                <a:rPr lang="sl-SI" sz="900" i="1" dirty="0"/>
                <a:t> </a:t>
              </a:r>
              <a:r>
                <a:rPr lang="sl-SI" sz="900" i="1" dirty="0" err="1"/>
                <a:t>structure</a:t>
              </a:r>
              <a:r>
                <a:rPr lang="sl-SI" sz="900" i="1" dirty="0"/>
                <a:t> </a:t>
              </a:r>
              <a:r>
                <a:rPr lang="sl-SI" sz="900" i="1" dirty="0" err="1"/>
                <a:t>and</a:t>
              </a:r>
              <a:r>
                <a:rPr lang="sl-SI" sz="900" i="1" dirty="0"/>
                <a:t> </a:t>
              </a:r>
              <a:r>
                <a:rPr lang="sl-SI" sz="900" i="1" dirty="0" err="1"/>
                <a:t>encoding</a:t>
              </a:r>
              <a:r>
                <a:rPr lang="sl-SI" sz="900" i="1" dirty="0"/>
                <a:t> </a:t>
              </a:r>
              <a:r>
                <a:rPr lang="sl-SI" sz="900" i="1" dirty="0" err="1"/>
                <a:t>of</a:t>
              </a:r>
              <a:r>
                <a:rPr lang="sl-SI" sz="900" i="1" dirty="0"/>
                <a:t> ParlaMint </a:t>
              </a:r>
              <a:r>
                <a:rPr lang="sl-SI" sz="900" i="1" dirty="0" err="1"/>
                <a:t>corpora</a:t>
              </a:r>
              <a:r>
                <a:rPr lang="sl-SI" sz="900" dirty="0"/>
                <a:t>. Dostopno na: </a:t>
              </a:r>
              <a:r>
                <a:rPr lang="sl-SI" sz="900" u="sng" dirty="0">
                  <a:hlinkClick r:id="rId15"/>
                </a:rPr>
                <a:t>https://clarin-eric.github.io/ParlaMint</a:t>
              </a:r>
              <a:endParaRPr lang="en-GB" sz="900" dirty="0"/>
            </a:p>
          </p:txBody>
        </p:sp>
      </p:grpSp>
      <p:sp>
        <p:nvSpPr>
          <p:cNvPr id="12" name="PoljeZBesedilom 11"/>
          <p:cNvSpPr txBox="1"/>
          <p:nvPr/>
        </p:nvSpPr>
        <p:spPr>
          <a:xfrm>
            <a:off x="7348543" y="6307174"/>
            <a:ext cx="468923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2421831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E69BB9CC-8F38-4572-9940-700D79739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416" y="3298392"/>
            <a:ext cx="271151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Uredniški odbor:</a:t>
            </a:r>
            <a:br>
              <a:rPr kumimoji="0" lang="sl-SI" altLang="sl-SI" sz="1200" b="1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Tea Romih, CTK (odgovorna urednica)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Barbara </a:t>
            </a:r>
            <a:r>
              <a:rPr kumimoji="0" lang="sl-SI" altLang="sl-SI" sz="1200" b="0" u="none" strike="noStrike" cap="none" normalizeH="0" baseline="0" dirty="0" err="1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Bradaš</a:t>
            </a: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Premrl, ZRS Koper</a:t>
            </a:r>
            <a:b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Brina Klemenčič, UKM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Mojca Kotar, UL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l-SI" altLang="sl-SI" sz="1200" b="0" u="none" strike="noStrike" cap="none" normalizeH="0" baseline="0" dirty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dr. Miha Peče, ZRC SAZU</a:t>
            </a: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5668CD8-8DE2-4813-9EC2-574C2532AD96}"/>
              </a:ext>
            </a:extLst>
          </p:cNvPr>
          <p:cNvSpPr txBox="1"/>
          <p:nvPr/>
        </p:nvSpPr>
        <p:spPr>
          <a:xfrm>
            <a:off x="395416" y="1637271"/>
            <a:ext cx="38614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1050" b="1" dirty="0">
                <a:solidFill>
                  <a:schemeClr val="tx2">
                    <a:lumMod val="75000"/>
                  </a:schemeClr>
                </a:solidFill>
              </a:rPr>
              <a:t>Centralna tehniška knjižnica Univerze v Ljubljani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Central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Technical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Library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at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the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University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sl-SI" sz="1050" b="1" i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sl-SI" sz="1050" b="1" i="1" dirty="0">
                <a:solidFill>
                  <a:schemeClr val="tx2">
                    <a:lumMod val="75000"/>
                  </a:schemeClr>
                </a:solidFill>
              </a:rPr>
              <a:t> Ljubljana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Trg republike 3, SI-1000 Ljubljana</a:t>
            </a:r>
          </a:p>
          <a:p>
            <a:r>
              <a:rPr lang="sl-SI" sz="1050" dirty="0">
                <a:solidFill>
                  <a:schemeClr val="tx2">
                    <a:lumMod val="75000"/>
                  </a:schemeClr>
                </a:solidFill>
              </a:rPr>
              <a:t>Slovenija / </a:t>
            </a:r>
            <a:r>
              <a:rPr lang="sl-SI" sz="1050" i="1" dirty="0" err="1">
                <a:solidFill>
                  <a:schemeClr val="tx2">
                    <a:lumMod val="75000"/>
                  </a:schemeClr>
                </a:solidFill>
              </a:rPr>
              <a:t>Slovenia</a:t>
            </a:r>
            <a:endParaRPr lang="sl-SI" sz="1050" dirty="0">
              <a:solidFill>
                <a:schemeClr val="tx2">
                  <a:lumMod val="75000"/>
                </a:schemeClr>
              </a:solidFill>
            </a:endParaRPr>
          </a:p>
          <a:p>
            <a:endParaRPr lang="sl-SI" sz="1200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6CEE1A64-F3F7-40C5-A68D-FACA85877FC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6562" y="5247140"/>
            <a:ext cx="10009549" cy="1096854"/>
          </a:xfrm>
          <a:prstGeom prst="rect">
            <a:avLst/>
          </a:prstGeom>
        </p:spPr>
      </p:pic>
      <p:pic>
        <p:nvPicPr>
          <p:cNvPr id="11" name="Slika 10" descr="Slika, ki vsebuje besede risanje&#10;&#10;Opis je samodejno ustvarjen">
            <a:extLst>
              <a:ext uri="{FF2B5EF4-FFF2-40B4-BE49-F238E27FC236}">
                <a16:creationId xmlns:a16="http://schemas.microsoft.com/office/drawing/2014/main" id="{06864DC4-23FD-46A2-AD61-F5FBC9462B0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23" r="22131"/>
          <a:stretch/>
        </p:blipFill>
        <p:spPr>
          <a:xfrm>
            <a:off x="5233087" y="0"/>
            <a:ext cx="6958914" cy="5184456"/>
          </a:xfrm>
          <a:prstGeom prst="rect">
            <a:avLst/>
          </a:prstGeom>
        </p:spPr>
      </p:pic>
      <p:pic>
        <p:nvPicPr>
          <p:cNvPr id="13" name="Slika 12" descr="Slika, ki vsebuje besede besedilo, pisava, logotip, grafika&#10;&#10;Opis je samodejno ustvarjen">
            <a:extLst>
              <a:ext uri="{FF2B5EF4-FFF2-40B4-BE49-F238E27FC236}">
                <a16:creationId xmlns:a16="http://schemas.microsoft.com/office/drawing/2014/main" id="{ECC3BBAC-891A-4B83-95E1-D7A0D63C4C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32" y="706065"/>
            <a:ext cx="2468880" cy="7132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226C1E8-11D6-CDDD-75E6-C77E8EE302B2}"/>
              </a:ext>
            </a:extLst>
          </p:cNvPr>
          <p:cNvSpPr txBox="1"/>
          <p:nvPr/>
        </p:nvSpPr>
        <p:spPr>
          <a:xfrm>
            <a:off x="5334000" y="1314105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l-SI" sz="4800" b="1" dirty="0">
                <a:solidFill>
                  <a:srgbClr val="ED7D31"/>
                </a:solidFill>
              </a:rPr>
              <a:t>Hvala za pozornost</a:t>
            </a:r>
            <a:r>
              <a:rPr lang="en-US" sz="4800" b="1" dirty="0">
                <a:solidFill>
                  <a:srgbClr val="ED7D31"/>
                </a:solidFill>
              </a:rPr>
              <a:t>!</a:t>
            </a:r>
            <a:endParaRPr lang="sl-SI" sz="4800" dirty="0"/>
          </a:p>
        </p:txBody>
      </p:sp>
    </p:spTree>
    <p:extLst>
      <p:ext uri="{BB962C8B-B14F-4D97-AF65-F5344CB8AC3E}">
        <p14:creationId xmlns:p14="http://schemas.microsoft.com/office/powerpoint/2010/main" val="29034026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CB10361-9BB7-4F13-8E65-67713434E45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2956" y="927189"/>
            <a:ext cx="8470389" cy="903366"/>
          </a:xfrm>
        </p:spPr>
        <p:txBody>
          <a:bodyPr>
            <a:normAutofit fontScale="90000"/>
          </a:bodyPr>
          <a:lstStyle/>
          <a:p>
            <a:r>
              <a:rPr lang="sl-SI" sz="5000" b="1" dirty="0">
                <a:solidFill>
                  <a:srgbClr val="ED7D31"/>
                </a:solidFill>
                <a:latin typeface="Calibri"/>
              </a:rPr>
              <a:t>Nadzor različic/Verzioniranje</a:t>
            </a:r>
            <a:br>
              <a:rPr lang="sl-SI" sz="5000" b="1" dirty="0">
                <a:solidFill>
                  <a:srgbClr val="ED7D31"/>
                </a:solidFill>
                <a:latin typeface="Calibri"/>
              </a:rPr>
            </a:br>
            <a:endParaRPr lang="sl-SI" sz="5000" b="1" dirty="0">
              <a:solidFill>
                <a:srgbClr val="ED7D31"/>
              </a:solidFill>
              <a:latin typeface="Calibri"/>
            </a:endParaRP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A9562970-6910-4154-A181-B1BA07AA3270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624EABF5-3A0D-4DAB-A7D8-55B3F221EF92}"/>
              </a:ext>
            </a:extLst>
          </p:cNvPr>
          <p:cNvSpPr/>
          <p:nvPr/>
        </p:nvSpPr>
        <p:spPr>
          <a:xfrm>
            <a:off x="663064" y="1677770"/>
            <a:ext cx="52453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Nadzor različic (ang. Version Control, VC): sistem, ki zapisuje spremembe datotek in omogoča sledenje vsaki verziji projektnih datotek…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Izvorno namenjen nadzoru različic programske kode, vendar primeren tudi za besedile datoteke (.txt, .csv, .tsv, .html, .xml ...)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Sledi lahko tudi binanim datotekam (npr. Word, Excel, vendar tu ne sledi razlikam v vsebini)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l-SI" sz="2000" dirty="0"/>
              <a:t>Vrste VC: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Lokalni sistemi nadzora različic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Centraliziran sistemi nadzora različic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sl-SI" sz="2000" dirty="0"/>
              <a:t>Distribuirani sistemi nadzora različic</a:t>
            </a:r>
            <a:endParaRPr lang="sl-SI" sz="4000" dirty="0"/>
          </a:p>
        </p:txBody>
      </p:sp>
      <p:pic>
        <p:nvPicPr>
          <p:cNvPr id="6" name="Content Placeholder 7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068170" y="2615091"/>
            <a:ext cx="5929067" cy="3293087"/>
          </a:xfrm>
          <a:prstGeom prst="rect">
            <a:avLst/>
          </a:prstGeom>
        </p:spPr>
      </p:pic>
      <p:sp>
        <p:nvSpPr>
          <p:cNvPr id="4" name="PoljeZBesedilom 3"/>
          <p:cNvSpPr txBox="1"/>
          <p:nvPr/>
        </p:nvSpPr>
        <p:spPr>
          <a:xfrm>
            <a:off x="9456615" y="6119446"/>
            <a:ext cx="22117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l-SI" sz="1000" dirty="0"/>
              <a:t>Arhiv avtorice</a:t>
            </a:r>
            <a:endParaRPr lang="en-GB" sz="1000" dirty="0"/>
          </a:p>
        </p:txBody>
      </p:sp>
    </p:spTree>
    <p:extLst>
      <p:ext uri="{BB962C8B-B14F-4D97-AF65-F5344CB8AC3E}">
        <p14:creationId xmlns:p14="http://schemas.microsoft.com/office/powerpoint/2010/main" val="570376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4207CA-62F1-C3F4-7966-E08AF271CC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E68D83C-9BAC-6AB2-BCC9-42FDED2DBD7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623" y="997471"/>
            <a:ext cx="8470389" cy="903366"/>
          </a:xfrm>
        </p:spPr>
        <p:txBody>
          <a:bodyPr>
            <a:norm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Lokalni sistem nadzora različic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1BD476E0-D39B-EE58-B0E7-64D383CF5091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endParaRPr lang="sl-SI" sz="1050" dirty="0"/>
          </a:p>
          <a:p>
            <a:pPr lvl="1"/>
            <a:endParaRPr lang="sl-SI" sz="2400" dirty="0">
              <a:solidFill>
                <a:srgbClr val="002060"/>
              </a:solidFill>
            </a:endParaRPr>
          </a:p>
          <a:p>
            <a:pPr marL="342900" indent="-342900">
              <a:buFontTx/>
              <a:buChar char="-"/>
            </a:pPr>
            <a:endParaRPr lang="sl-SI" sz="2400" dirty="0"/>
          </a:p>
          <a:p>
            <a:pPr marL="342900" indent="-342900">
              <a:buFontTx/>
              <a:buChar char="-"/>
            </a:pPr>
            <a:endParaRPr lang="sl-SI" sz="2400" dirty="0"/>
          </a:p>
          <a:p>
            <a:endParaRPr lang="sl-SI" sz="2400" dirty="0"/>
          </a:p>
          <a:p>
            <a:endParaRPr lang="sl-SI" sz="2400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A98B3BB9-12A9-7966-2E37-520241ACB19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866467" y="2098506"/>
            <a:ext cx="4790546" cy="4089928"/>
          </a:xfrm>
          <a:prstGeom prst="rect">
            <a:avLst/>
          </a:prstGeom>
        </p:spPr>
      </p:pic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A60CBD9A-25FF-015E-0386-DB4CA1B29F43}"/>
              </a:ext>
            </a:extLst>
          </p:cNvPr>
          <p:cNvSpPr txBox="1">
            <a:spLocks/>
          </p:cNvSpPr>
          <p:nvPr/>
        </p:nvSpPr>
        <p:spPr>
          <a:xfrm>
            <a:off x="898557" y="2260191"/>
            <a:ext cx="509947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err="1"/>
              <a:t>Zapisovanje</a:t>
            </a:r>
            <a:r>
              <a:rPr lang="en-GB" sz="2400" dirty="0"/>
              <a:t> in </a:t>
            </a:r>
            <a:r>
              <a:rPr lang="en-GB" sz="2400" dirty="0" err="1"/>
              <a:t>sledenje</a:t>
            </a:r>
            <a:r>
              <a:rPr lang="en-GB" sz="2400" dirty="0"/>
              <a:t> </a:t>
            </a:r>
            <a:r>
              <a:rPr lang="en-GB" sz="2400" dirty="0" err="1"/>
              <a:t>različicam</a:t>
            </a:r>
            <a:r>
              <a:rPr lang="en-GB" sz="2400" dirty="0"/>
              <a:t> </a:t>
            </a:r>
            <a:r>
              <a:rPr lang="en-GB" sz="2400" dirty="0" err="1"/>
              <a:t>datotek</a:t>
            </a:r>
            <a:r>
              <a:rPr lang="en-GB" sz="2400" dirty="0"/>
              <a:t> </a:t>
            </a:r>
            <a:r>
              <a:rPr lang="en-GB" sz="2400" dirty="0" err="1"/>
              <a:t>na</a:t>
            </a:r>
            <a:r>
              <a:rPr lang="en-GB" sz="2400" dirty="0"/>
              <a:t> </a:t>
            </a:r>
            <a:r>
              <a:rPr lang="en-GB" sz="2400" dirty="0" err="1"/>
              <a:t>lokalni</a:t>
            </a:r>
            <a:r>
              <a:rPr lang="en-GB" sz="2400" dirty="0"/>
              <a:t> </a:t>
            </a:r>
            <a:r>
              <a:rPr lang="en-GB" sz="2400" dirty="0" err="1"/>
              <a:t>računalnik</a:t>
            </a:r>
            <a:endParaRPr lang="en-GB" sz="2400" dirty="0"/>
          </a:p>
          <a:p>
            <a:r>
              <a:rPr lang="en-GB" sz="2400" dirty="0" err="1">
                <a:solidFill>
                  <a:schemeClr val="accent2"/>
                </a:solidFill>
              </a:rPr>
              <a:t>Prednosti</a:t>
            </a:r>
            <a:r>
              <a:rPr lang="en-GB" sz="2400" dirty="0"/>
              <a:t>: </a:t>
            </a:r>
            <a:r>
              <a:rPr lang="en-GB" sz="2400" dirty="0" err="1"/>
              <a:t>avtomatsko</a:t>
            </a:r>
            <a:r>
              <a:rPr lang="en-GB" sz="2400" dirty="0"/>
              <a:t> </a:t>
            </a:r>
            <a:r>
              <a:rPr lang="en-GB" sz="2400" dirty="0" err="1"/>
              <a:t>sledenje</a:t>
            </a:r>
            <a:r>
              <a:rPr lang="en-GB" sz="2400" dirty="0"/>
              <a:t> </a:t>
            </a:r>
            <a:r>
              <a:rPr lang="en-GB" sz="2400" dirty="0" err="1"/>
              <a:t>spremembam</a:t>
            </a:r>
            <a:r>
              <a:rPr lang="en-GB" sz="2400" dirty="0"/>
              <a:t> </a:t>
            </a:r>
          </a:p>
          <a:p>
            <a:r>
              <a:rPr lang="en-GB" sz="2400" dirty="0" err="1">
                <a:solidFill>
                  <a:schemeClr val="accent2"/>
                </a:solidFill>
              </a:rPr>
              <a:t>Slabosti</a:t>
            </a:r>
            <a:r>
              <a:rPr lang="en-GB" sz="2400" dirty="0"/>
              <a:t>: </a:t>
            </a:r>
            <a:r>
              <a:rPr lang="en-GB" sz="2400" dirty="0" err="1"/>
              <a:t>Samo</a:t>
            </a:r>
            <a:r>
              <a:rPr lang="en-GB" sz="2400" dirty="0"/>
              <a:t> </a:t>
            </a:r>
            <a:r>
              <a:rPr lang="en-GB" sz="2400" dirty="0" err="1"/>
              <a:t>en</a:t>
            </a:r>
            <a:r>
              <a:rPr lang="en-GB" sz="2400" dirty="0"/>
              <a:t> </a:t>
            </a:r>
            <a:r>
              <a:rPr lang="en-GB" sz="2400" dirty="0" err="1"/>
              <a:t>uporabnik</a:t>
            </a:r>
            <a:r>
              <a:rPr lang="en-GB" sz="2400" dirty="0"/>
              <a:t>, </a:t>
            </a:r>
            <a:r>
              <a:rPr lang="en-GB" sz="2400" dirty="0" err="1"/>
              <a:t>sodelovanje</a:t>
            </a:r>
            <a:r>
              <a:rPr lang="en-GB" sz="2400" dirty="0"/>
              <a:t> </a:t>
            </a:r>
            <a:r>
              <a:rPr lang="en-GB" sz="2400" dirty="0" err="1"/>
              <a:t>ni</a:t>
            </a:r>
            <a:r>
              <a:rPr lang="en-GB" sz="2400" dirty="0"/>
              <a:t> </a:t>
            </a:r>
            <a:r>
              <a:rPr lang="en-GB" sz="2400" dirty="0" err="1"/>
              <a:t>mogoče</a:t>
            </a:r>
            <a:endParaRPr lang="en-GB" sz="2400" dirty="0"/>
          </a:p>
          <a:p>
            <a:endParaRPr lang="en-GB" sz="2400" dirty="0"/>
          </a:p>
          <a:p>
            <a:pPr marL="0" indent="0">
              <a:buFont typeface="Arial" pitchFamily="34"/>
              <a:buNone/>
            </a:pPr>
            <a:endParaRPr lang="en-GB" sz="2400" dirty="0"/>
          </a:p>
        </p:txBody>
      </p:sp>
      <p:sp>
        <p:nvSpPr>
          <p:cNvPr id="3" name="PoljeZBesedilom 2"/>
          <p:cNvSpPr txBox="1"/>
          <p:nvPr/>
        </p:nvSpPr>
        <p:spPr>
          <a:xfrm>
            <a:off x="7221414" y="6340144"/>
            <a:ext cx="456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Kelmendi</a:t>
            </a:r>
            <a:r>
              <a:rPr lang="sl-SI" sz="800" dirty="0"/>
              <a:t>, D. (2017). </a:t>
            </a:r>
            <a:r>
              <a:rPr lang="en-GB" sz="800" i="1" dirty="0"/>
              <a:t>Git — the superstar version control system</a:t>
            </a:r>
            <a:r>
              <a:rPr lang="sl-SI" sz="800" dirty="0"/>
              <a:t>. Dostopno na: </a:t>
            </a:r>
            <a:r>
              <a:rPr lang="sl-SI" sz="800" dirty="0">
                <a:hlinkClick r:id="rId3"/>
              </a:rPr>
              <a:t>https://medium.com/remote-engineering-academy/git-the-superstar-version-control-system-2382951dfc15</a:t>
            </a:r>
            <a:r>
              <a:rPr lang="sl-SI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11816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79F7E3-3665-6C01-A55C-FD70EB2B22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9894F5D-C1A7-8D4C-7AAE-A12AC1261FA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623" y="997471"/>
            <a:ext cx="8470389" cy="903366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Centralizirani sistemi nadzora različic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50CB3F4B-43EE-3C23-B8ED-4F7F4AE724F5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4BD4CF76-5B1C-00FB-6912-1E83E8C5FA5B}"/>
              </a:ext>
            </a:extLst>
          </p:cNvPr>
          <p:cNvSpPr txBox="1">
            <a:spLocks/>
          </p:cNvSpPr>
          <p:nvPr/>
        </p:nvSpPr>
        <p:spPr>
          <a:xfrm>
            <a:off x="837412" y="2001371"/>
            <a:ext cx="4684177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ang. Centralized Version Control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 (centralni) strežnik, ki hrani vse različice datotek in omogoča odjem teh datotek posameznim klientom (uporabnikom).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Prednosti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 Omogoča sodelovanje med razvijalci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Slabosti</a:t>
            </a: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možnost izgube podatkov v primeru okvare diska na strežniku; nedelujoč strežnik - onemogočeno delo in sodelovanje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 centraliziranega sistema: Subversion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Označba mesta vsebine 3">
            <a:extLst>
              <a:ext uri="{FF2B5EF4-FFF2-40B4-BE49-F238E27FC236}">
                <a16:creationId xmlns:a16="http://schemas.microsoft.com/office/drawing/2014/main" id="{7241B131-5066-F1E6-8C64-C24D203B4FE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330150" y="2295285"/>
            <a:ext cx="5024438" cy="3491984"/>
          </a:xfrm>
          <a:prstGeom prst="rect">
            <a:avLst/>
          </a:prstGeom>
        </p:spPr>
      </p:pic>
      <p:sp>
        <p:nvSpPr>
          <p:cNvPr id="6" name="PoljeZBesedilom 5"/>
          <p:cNvSpPr txBox="1"/>
          <p:nvPr/>
        </p:nvSpPr>
        <p:spPr>
          <a:xfrm>
            <a:off x="7205783" y="6184335"/>
            <a:ext cx="456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Kelmendi</a:t>
            </a:r>
            <a:r>
              <a:rPr lang="sl-SI" sz="800" dirty="0"/>
              <a:t>, D. (2017). </a:t>
            </a:r>
            <a:r>
              <a:rPr lang="en-GB" sz="800" i="1" dirty="0"/>
              <a:t>Git — the superstar version control system</a:t>
            </a:r>
            <a:r>
              <a:rPr lang="sl-SI" sz="800" dirty="0"/>
              <a:t>. Dostopno na: </a:t>
            </a:r>
            <a:r>
              <a:rPr lang="sl-SI" sz="800" dirty="0">
                <a:hlinkClick r:id="rId4"/>
              </a:rPr>
              <a:t>https://medium.com/remote-engineering-academy/git-the-superstar-version-control-system-2382951dfc15</a:t>
            </a:r>
            <a:r>
              <a:rPr lang="sl-SI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81865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FEEEA7-F877-5D04-4BE6-E3DBEF5750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6AA33A1-07AA-7476-C300-730509DA9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27623" y="997471"/>
            <a:ext cx="8470389" cy="903366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Distribuirani sistemi nadzora različic</a:t>
            </a:r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6BF32909-44CA-792E-6649-0076EA9678F2}"/>
              </a:ext>
            </a:extLst>
          </p:cNvPr>
          <p:cNvSpPr txBox="1"/>
          <p:nvPr/>
        </p:nvSpPr>
        <p:spPr>
          <a:xfrm>
            <a:off x="742956" y="4562715"/>
            <a:ext cx="11174389" cy="4849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38A39380-F7BC-8017-5F67-04AB14A4CA8D}"/>
              </a:ext>
            </a:extLst>
          </p:cNvPr>
          <p:cNvSpPr txBox="1">
            <a:spLocks/>
          </p:cNvSpPr>
          <p:nvPr/>
        </p:nvSpPr>
        <p:spPr>
          <a:xfrm>
            <a:off x="915489" y="2055799"/>
            <a:ext cx="5811882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ang. Distributed Version Control System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Celotna zgodovina sprememb datotek je zrcaljena na lokalnem računalniku vsakega uporabnika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Prednost: vsaka kopija = varnostna kopija vseh podatkov, omogočeno delo brez povezave (offline)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Primeri distribuiranega sistema: Git, Mercurial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r>
              <a:rPr kumimoji="0" 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Git kot najbolj pribljubljen sistem nadzora različic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 pitchFamily="34"/>
              <a:buChar char="•"/>
              <a:tabLst/>
              <a:defRPr/>
            </a:pPr>
            <a:endParaRPr kumimoji="0" lang="sl-SI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Označba mesta vsebine 4">
            <a:extLst>
              <a:ext uri="{FF2B5EF4-FFF2-40B4-BE49-F238E27FC236}">
                <a16:creationId xmlns:a16="http://schemas.microsoft.com/office/drawing/2014/main" id="{7FB04B9B-84AD-5C16-146C-C90F981F1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00" y="1752473"/>
            <a:ext cx="3633367" cy="435133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ZBesedilom 7"/>
          <p:cNvSpPr txBox="1"/>
          <p:nvPr/>
        </p:nvSpPr>
        <p:spPr>
          <a:xfrm>
            <a:off x="7297690" y="6321903"/>
            <a:ext cx="456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800" dirty="0" err="1"/>
              <a:t>Kelmendi</a:t>
            </a:r>
            <a:r>
              <a:rPr lang="sl-SI" sz="800" dirty="0"/>
              <a:t>, D. (2017). </a:t>
            </a:r>
            <a:r>
              <a:rPr lang="en-GB" sz="800" i="1" dirty="0"/>
              <a:t>Git — the superstar version control system</a:t>
            </a:r>
            <a:r>
              <a:rPr lang="sl-SI" sz="800" dirty="0"/>
              <a:t>. Dostopno na: </a:t>
            </a:r>
            <a:r>
              <a:rPr lang="sl-SI" sz="800" dirty="0">
                <a:hlinkClick r:id="rId4"/>
              </a:rPr>
              <a:t>https://medium.com/remote-engineering-academy/git-the-superstar-version-control-system-2382951dfc15</a:t>
            </a:r>
            <a:r>
              <a:rPr lang="sl-SI" sz="800" dirty="0"/>
              <a:t> 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252613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903CDE-C8BC-D1C2-638B-BC5B833CD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8FF9D16B-6ACC-AD6A-0F5F-4B7074CFC871}"/>
              </a:ext>
            </a:extLst>
          </p:cNvPr>
          <p:cNvSpPr txBox="1"/>
          <p:nvPr/>
        </p:nvSpPr>
        <p:spPr>
          <a:xfrm>
            <a:off x="896101" y="2066204"/>
            <a:ext cx="103997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0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Git - Osnovni koncepti 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6372CB59-8AE2-9735-5C66-17DACC9201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77" y="4983346"/>
            <a:ext cx="941394" cy="33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416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3D2574-E738-A4DA-F54C-A1C45E318C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7384D2-E232-959F-B182-FDED7EF38E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2590" y="391910"/>
            <a:ext cx="8470389" cy="903366"/>
          </a:xfrm>
        </p:spPr>
        <p:txBody>
          <a:bodyPr>
            <a:noAutofit/>
          </a:bodyPr>
          <a:lstStyle/>
          <a:p>
            <a:r>
              <a:rPr lang="sl-SI" sz="4000" b="1" dirty="0">
                <a:solidFill>
                  <a:srgbClr val="ED7D31"/>
                </a:solidFill>
                <a:latin typeface="Calibri"/>
              </a:rPr>
              <a:t>Git</a:t>
            </a:r>
          </a:p>
        </p:txBody>
      </p:sp>
      <p:sp>
        <p:nvSpPr>
          <p:cNvPr id="7" name="Označba mesta vsebine 4">
            <a:extLst>
              <a:ext uri="{FF2B5EF4-FFF2-40B4-BE49-F238E27FC236}">
                <a16:creationId xmlns:a16="http://schemas.microsoft.com/office/drawing/2014/main" id="{2D028642-5741-E8EF-0B37-55D92E3E1F23}"/>
              </a:ext>
            </a:extLst>
          </p:cNvPr>
          <p:cNvSpPr txBox="1">
            <a:spLocks/>
          </p:cNvSpPr>
          <p:nvPr/>
        </p:nvSpPr>
        <p:spPr>
          <a:xfrm>
            <a:off x="712949" y="1383602"/>
            <a:ext cx="10882761" cy="5082488"/>
          </a:xfrm>
          <a:prstGeom prst="rect">
            <a:avLst/>
          </a:prstGeom>
        </p:spPr>
        <p:txBody>
          <a:bodyPr>
            <a:noAutofit/>
          </a:bodyPr>
          <a:lstStyle>
            <a:lvl1pPr marL="228600" marR="0" lvl="0" indent="-228600" algn="l" defTabSz="914400" rtl="0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  <a:lvl2pPr marL="685800" marR="0" lvl="1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4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2pPr>
            <a:lvl3pPr marL="1143000" marR="0" lvl="2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20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3pPr>
            <a:lvl4pPr marL="1600200" marR="0" lvl="3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4pPr>
            <a:lvl5pPr marL="2057400" marR="0" lvl="4" indent="-228600" algn="l" defTabSz="914400" rtl="0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ct val="100000"/>
              <a:buFont typeface="Arial" pitchFamily="34"/>
              <a:buChar char="•"/>
              <a:tabLst/>
              <a:defRPr lang="sl-SI" sz="18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err="1"/>
              <a:t>Najbolj</a:t>
            </a:r>
            <a:r>
              <a:rPr lang="en-US" sz="2400" dirty="0"/>
              <a:t> </a:t>
            </a:r>
            <a:r>
              <a:rPr lang="en-US" sz="2400" dirty="0" err="1"/>
              <a:t>razširjen</a:t>
            </a:r>
            <a:r>
              <a:rPr lang="en-US" sz="2400" dirty="0"/>
              <a:t> </a:t>
            </a:r>
            <a:r>
              <a:rPr lang="en-US" sz="2400" dirty="0" err="1"/>
              <a:t>distribuiran</a:t>
            </a:r>
            <a:r>
              <a:rPr lang="en-US" sz="2400" dirty="0"/>
              <a:t> </a:t>
            </a:r>
            <a:r>
              <a:rPr lang="en-US" sz="2400" dirty="0" err="1"/>
              <a:t>sistem</a:t>
            </a:r>
            <a:r>
              <a:rPr lang="en-US" sz="2400" dirty="0"/>
              <a:t> </a:t>
            </a:r>
            <a:r>
              <a:rPr lang="en-US" sz="2400" dirty="0" err="1"/>
              <a:t>nadzora</a:t>
            </a:r>
            <a:r>
              <a:rPr lang="en-US" sz="2400" dirty="0"/>
              <a:t> </a:t>
            </a:r>
            <a:r>
              <a:rPr lang="en-US" sz="2400" dirty="0" err="1"/>
              <a:t>različic</a:t>
            </a:r>
            <a:endParaRPr lang="en-US" sz="2400" dirty="0"/>
          </a:p>
          <a:p>
            <a:r>
              <a:rPr lang="en-US" sz="2400" dirty="0" err="1"/>
              <a:t>Brezplačen</a:t>
            </a:r>
            <a:r>
              <a:rPr lang="en-US" sz="2400" dirty="0"/>
              <a:t>, </a:t>
            </a:r>
            <a:r>
              <a:rPr lang="en-US" sz="2400" dirty="0" err="1"/>
              <a:t>hiter</a:t>
            </a:r>
            <a:r>
              <a:rPr lang="en-US" sz="2400" dirty="0"/>
              <a:t>, </a:t>
            </a:r>
            <a:r>
              <a:rPr lang="en-US" sz="2400" dirty="0" err="1"/>
              <a:t>odprtokoden</a:t>
            </a:r>
            <a:endParaRPr lang="sl-SI" sz="2400" dirty="0"/>
          </a:p>
          <a:p>
            <a:r>
              <a:rPr lang="en-US" sz="2400" dirty="0" err="1"/>
              <a:t>Omogoča</a:t>
            </a:r>
            <a:r>
              <a:rPr lang="en-US" sz="2400" dirty="0"/>
              <a:t>:</a:t>
            </a:r>
          </a:p>
          <a:p>
            <a:pPr lvl="1"/>
            <a:r>
              <a:rPr lang="en-US" sz="1800" dirty="0" err="1"/>
              <a:t>Sledenje</a:t>
            </a:r>
            <a:r>
              <a:rPr lang="en-US" sz="1800" dirty="0"/>
              <a:t> </a:t>
            </a:r>
            <a:r>
              <a:rPr lang="en-US" sz="1800" dirty="0" err="1"/>
              <a:t>spremembam</a:t>
            </a:r>
            <a:r>
              <a:rPr lang="en-US" sz="1800" dirty="0"/>
              <a:t> v </a:t>
            </a:r>
            <a:r>
              <a:rPr lang="en-US" sz="1800" dirty="0" err="1"/>
              <a:t>datotekah</a:t>
            </a:r>
            <a:r>
              <a:rPr lang="sl-SI" sz="1800" dirty="0"/>
              <a:t>/projektu</a:t>
            </a:r>
            <a:endParaRPr lang="en-US" sz="1800" dirty="0"/>
          </a:p>
          <a:p>
            <a:pPr lvl="1"/>
            <a:r>
              <a:rPr lang="en-US" sz="1800" dirty="0" err="1"/>
              <a:t>Podpora</a:t>
            </a:r>
            <a:r>
              <a:rPr lang="en-US" sz="1800" dirty="0"/>
              <a:t> </a:t>
            </a:r>
            <a:r>
              <a:rPr lang="en-US" sz="1800" dirty="0" err="1"/>
              <a:t>vejam</a:t>
            </a:r>
            <a:r>
              <a:rPr lang="en-US" sz="1800" dirty="0"/>
              <a:t> (branches), </a:t>
            </a:r>
            <a:r>
              <a:rPr lang="en-US" sz="1800" dirty="0" err="1"/>
              <a:t>npr</a:t>
            </a:r>
            <a:r>
              <a:rPr lang="en-US" sz="1800" dirty="0"/>
              <a:t>. “</a:t>
            </a:r>
            <a:r>
              <a:rPr lang="en-US" sz="1800" dirty="0" err="1"/>
              <a:t>razvoj</a:t>
            </a:r>
            <a:r>
              <a:rPr lang="en-US" sz="1800" dirty="0"/>
              <a:t>” in “</a:t>
            </a:r>
            <a:r>
              <a:rPr lang="en-US" sz="1800" dirty="0" err="1"/>
              <a:t>uporaba</a:t>
            </a:r>
            <a:r>
              <a:rPr lang="en-US" sz="1800" dirty="0"/>
              <a:t>”, </a:t>
            </a:r>
            <a:r>
              <a:rPr lang="en-US" sz="1800" dirty="0" err="1"/>
              <a:t>njihovo</a:t>
            </a:r>
            <a:r>
              <a:rPr lang="en-US" sz="1800" dirty="0"/>
              <a:t> </a:t>
            </a:r>
            <a:r>
              <a:rPr lang="en-US" sz="1800" dirty="0" err="1"/>
              <a:t>združevanje</a:t>
            </a:r>
            <a:r>
              <a:rPr lang="en-US" sz="1800" dirty="0"/>
              <a:t> </a:t>
            </a:r>
            <a:r>
              <a:rPr lang="en-US" sz="1800" dirty="0" err="1"/>
              <a:t>itd</a:t>
            </a:r>
            <a:r>
              <a:rPr lang="en-US" sz="1800" dirty="0"/>
              <a:t>.</a:t>
            </a:r>
          </a:p>
          <a:p>
            <a:pPr lvl="1"/>
            <a:r>
              <a:rPr lang="en-US" sz="1800" dirty="0" err="1"/>
              <a:t>Označevanje</a:t>
            </a:r>
            <a:r>
              <a:rPr lang="en-US" sz="1800" dirty="0"/>
              <a:t> </a:t>
            </a:r>
            <a:r>
              <a:rPr lang="en-US" sz="1800" dirty="0" err="1"/>
              <a:t>konfliktov</a:t>
            </a:r>
            <a:r>
              <a:rPr lang="en-US" sz="1800" dirty="0"/>
              <a:t> med </a:t>
            </a:r>
            <a:r>
              <a:rPr lang="en-US" sz="1800" dirty="0" err="1"/>
              <a:t>različicami</a:t>
            </a:r>
            <a:endParaRPr lang="en-US" sz="1800" dirty="0"/>
          </a:p>
          <a:p>
            <a:pPr lvl="1"/>
            <a:r>
              <a:rPr lang="en-US" sz="1800" dirty="0" err="1"/>
              <a:t>Sodelovanje</a:t>
            </a:r>
            <a:r>
              <a:rPr lang="en-US" sz="1800" dirty="0"/>
              <a:t> med </a:t>
            </a:r>
            <a:r>
              <a:rPr lang="en-US" sz="1800" dirty="0" err="1"/>
              <a:t>razvijalci</a:t>
            </a:r>
            <a:endParaRPr lang="en-US" sz="1800" dirty="0"/>
          </a:p>
          <a:p>
            <a:r>
              <a:rPr lang="en-US" sz="2400" dirty="0" err="1"/>
              <a:t>Kako</a:t>
            </a:r>
            <a:r>
              <a:rPr lang="en-US" sz="2400" dirty="0"/>
              <a:t> </a:t>
            </a:r>
            <a:r>
              <a:rPr lang="en-US" sz="2400" dirty="0" err="1"/>
              <a:t>lahko</a:t>
            </a:r>
            <a:r>
              <a:rPr lang="en-US" sz="2400" dirty="0"/>
              <a:t> </a:t>
            </a:r>
            <a:r>
              <a:rPr lang="en-US" sz="2400" dirty="0" err="1"/>
              <a:t>uporabljamo</a:t>
            </a:r>
            <a:r>
              <a:rPr lang="en-US" sz="2400" dirty="0"/>
              <a:t> Git?</a:t>
            </a:r>
          </a:p>
          <a:p>
            <a:pPr lvl="1"/>
            <a:r>
              <a:rPr lang="en-US" sz="1800" dirty="0" err="1"/>
              <a:t>Ukazna</a:t>
            </a:r>
            <a:r>
              <a:rPr lang="en-US" sz="1800" dirty="0"/>
              <a:t> </a:t>
            </a:r>
            <a:r>
              <a:rPr lang="en-US" sz="1800" dirty="0" err="1"/>
              <a:t>vrstica</a:t>
            </a:r>
            <a:r>
              <a:rPr lang="en-US" sz="1800" dirty="0"/>
              <a:t> (Terminal/CMD/Git Bash)</a:t>
            </a:r>
          </a:p>
          <a:p>
            <a:pPr lvl="1"/>
            <a:r>
              <a:rPr lang="en-US" sz="1800" dirty="0" err="1"/>
              <a:t>Integracija</a:t>
            </a:r>
            <a:r>
              <a:rPr lang="en-US" sz="1800" dirty="0"/>
              <a:t> Git v </a:t>
            </a:r>
            <a:r>
              <a:rPr lang="en-US" sz="1800" dirty="0" err="1"/>
              <a:t>obstoječih</a:t>
            </a:r>
            <a:r>
              <a:rPr lang="en-US" sz="1800" dirty="0"/>
              <a:t> </a:t>
            </a:r>
            <a:r>
              <a:rPr lang="en-US" sz="1800" dirty="0" err="1"/>
              <a:t>urejevalnikih</a:t>
            </a:r>
            <a:r>
              <a:rPr lang="en-US" sz="1800" dirty="0"/>
              <a:t> </a:t>
            </a:r>
            <a:r>
              <a:rPr lang="en-US" sz="1800" dirty="0" err="1"/>
              <a:t>kode</a:t>
            </a:r>
            <a:r>
              <a:rPr lang="sl-SI" sz="1800" dirty="0"/>
              <a:t> (npr. </a:t>
            </a:r>
            <a:r>
              <a:rPr lang="sl-SI" sz="1800" dirty="0">
                <a:hlinkClick r:id="rId2"/>
              </a:rPr>
              <a:t>Visual Studio </a:t>
            </a:r>
            <a:r>
              <a:rPr lang="sl-SI" sz="1800" dirty="0" err="1">
                <a:hlinkClick r:id="rId2"/>
              </a:rPr>
              <a:t>Code</a:t>
            </a:r>
            <a:r>
              <a:rPr lang="sl-SI" sz="1800" dirty="0"/>
              <a:t>)</a:t>
            </a:r>
            <a:endParaRPr lang="en-US" sz="1800" dirty="0"/>
          </a:p>
          <a:p>
            <a:pPr lvl="1"/>
            <a:r>
              <a:rPr lang="en-US" sz="1800" dirty="0" err="1"/>
              <a:t>Namenski</a:t>
            </a:r>
            <a:r>
              <a:rPr lang="en-US" sz="1800" dirty="0"/>
              <a:t> </a:t>
            </a:r>
            <a:r>
              <a:rPr lang="en-US" sz="1800" dirty="0" err="1"/>
              <a:t>urejevalniki</a:t>
            </a:r>
            <a:r>
              <a:rPr lang="en-US" sz="1800" dirty="0"/>
              <a:t> (</a:t>
            </a:r>
            <a:r>
              <a:rPr lang="en-US" sz="1800" dirty="0" err="1"/>
              <a:t>npr</a:t>
            </a:r>
            <a:r>
              <a:rPr lang="en-US" sz="1800" dirty="0"/>
              <a:t>. </a:t>
            </a:r>
            <a:r>
              <a:rPr lang="en-US" sz="1800" dirty="0">
                <a:hlinkClick r:id="rId3"/>
              </a:rPr>
              <a:t>GitHub Desktop</a:t>
            </a:r>
            <a:r>
              <a:rPr lang="en-US" sz="1800" dirty="0"/>
              <a:t>)</a:t>
            </a:r>
          </a:p>
          <a:p>
            <a:r>
              <a:rPr lang="en-US" sz="2400" dirty="0" err="1"/>
              <a:t>Slabosti</a:t>
            </a:r>
            <a:r>
              <a:rPr lang="en-US" sz="2400" dirty="0"/>
              <a:t>:</a:t>
            </a:r>
          </a:p>
          <a:p>
            <a:pPr lvl="1"/>
            <a:r>
              <a:rPr lang="en-US" sz="1800" dirty="0" err="1"/>
              <a:t>Kompleksna</a:t>
            </a:r>
            <a:r>
              <a:rPr lang="en-US" sz="1800" dirty="0"/>
              <a:t> </a:t>
            </a:r>
            <a:r>
              <a:rPr lang="en-US" sz="1800" dirty="0" err="1"/>
              <a:t>arhitektura</a:t>
            </a:r>
            <a:r>
              <a:rPr lang="en-US" sz="1800" dirty="0"/>
              <a:t> Gita, </a:t>
            </a:r>
            <a:r>
              <a:rPr lang="en-US" sz="1800" dirty="0" err="1"/>
              <a:t>težave</a:t>
            </a:r>
            <a:r>
              <a:rPr lang="en-US" sz="1800" dirty="0"/>
              <a:t> </a:t>
            </a:r>
            <a:r>
              <a:rPr lang="en-US" sz="1800" dirty="0" err="1"/>
              <a:t>pri</a:t>
            </a:r>
            <a:r>
              <a:rPr lang="en-US" sz="1800" dirty="0"/>
              <a:t> </a:t>
            </a:r>
            <a:r>
              <a:rPr lang="sl-SI" sz="1800" dirty="0"/>
              <a:t>mejnih </a:t>
            </a:r>
            <a:r>
              <a:rPr lang="en-US" sz="1800" dirty="0" err="1"/>
              <a:t>primerih</a:t>
            </a:r>
            <a:endParaRPr lang="sl-SI" sz="1800" dirty="0"/>
          </a:p>
          <a:p>
            <a:pPr lvl="1"/>
            <a:r>
              <a:rPr lang="en-US" sz="1800" dirty="0" err="1"/>
              <a:t>Napredna</a:t>
            </a:r>
            <a:r>
              <a:rPr lang="en-US" sz="1800" dirty="0"/>
              <a:t> </a:t>
            </a:r>
            <a:r>
              <a:rPr lang="en-US" sz="1800" dirty="0" err="1"/>
              <a:t>uporaba</a:t>
            </a:r>
            <a:r>
              <a:rPr lang="en-US" sz="1800" dirty="0"/>
              <a:t> </a:t>
            </a:r>
            <a:r>
              <a:rPr lang="en-US" sz="1800" dirty="0" err="1"/>
              <a:t>sistema</a:t>
            </a:r>
            <a:r>
              <a:rPr lang="en-US" sz="1800" dirty="0"/>
              <a:t> </a:t>
            </a:r>
            <a:r>
              <a:rPr lang="en-US" sz="1800" dirty="0" err="1"/>
              <a:t>Git</a:t>
            </a:r>
            <a:r>
              <a:rPr lang="en-US" sz="1800" dirty="0"/>
              <a:t> </a:t>
            </a:r>
            <a:r>
              <a:rPr lang="en-US" sz="1800" dirty="0" err="1"/>
              <a:t>zahteva</a:t>
            </a:r>
            <a:r>
              <a:rPr lang="en-US" sz="1800" dirty="0"/>
              <a:t> </a:t>
            </a:r>
            <a:r>
              <a:rPr lang="en-US" sz="1800" dirty="0" err="1"/>
              <a:t>poglobljeno</a:t>
            </a:r>
            <a:r>
              <a:rPr lang="en-US" sz="1800" dirty="0"/>
              <a:t> </a:t>
            </a:r>
            <a:r>
              <a:rPr lang="en-US" sz="1800" dirty="0" err="1"/>
              <a:t>razumevanje</a:t>
            </a:r>
            <a:r>
              <a:rPr lang="en-US" sz="1800" dirty="0"/>
              <a:t> </a:t>
            </a:r>
            <a:r>
              <a:rPr lang="en-US" sz="1800" dirty="0" err="1"/>
              <a:t>njegovega</a:t>
            </a:r>
            <a:r>
              <a:rPr lang="en-US" sz="1800" dirty="0"/>
              <a:t> </a:t>
            </a:r>
            <a:r>
              <a:rPr lang="en-US" sz="1800" dirty="0" err="1"/>
              <a:t>notranjega</a:t>
            </a:r>
            <a:r>
              <a:rPr lang="en-US" sz="1800" dirty="0"/>
              <a:t> </a:t>
            </a:r>
            <a:r>
              <a:rPr lang="en-US" sz="1800" dirty="0" err="1"/>
              <a:t>delovanja</a:t>
            </a:r>
            <a:endParaRPr lang="en-US" sz="1800" dirty="0"/>
          </a:p>
        </p:txBody>
      </p:sp>
      <p:pic>
        <p:nvPicPr>
          <p:cNvPr id="1026" name="Picture 2" descr="https://git-scm.com/images/logo@2x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7431" y="391910"/>
            <a:ext cx="1779845" cy="74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50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</TotalTime>
  <Words>2543</Words>
  <Application>Microsoft Office PowerPoint</Application>
  <PresentationFormat>Širokozaslonsko</PresentationFormat>
  <Paragraphs>251</Paragraphs>
  <Slides>33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Officeova tema</vt:lpstr>
      <vt:lpstr>PowerPointova predstavitev</vt:lpstr>
      <vt:lpstr>Kazalo vsebine</vt:lpstr>
      <vt:lpstr>PowerPointova predstavitev</vt:lpstr>
      <vt:lpstr>Nadzor različic/Verzioniranje </vt:lpstr>
      <vt:lpstr>Lokalni sistem nadzora različic</vt:lpstr>
      <vt:lpstr>Centralizirani sistemi nadzora različic</vt:lpstr>
      <vt:lpstr>Distribuirani sistemi nadzora različic</vt:lpstr>
      <vt:lpstr>PowerPointova predstavitev</vt:lpstr>
      <vt:lpstr>Git</vt:lpstr>
      <vt:lpstr>Git – slovarček osnovnih terminov/konceptov</vt:lpstr>
      <vt:lpstr>Git - shema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Git vs. GitHub – …”GitHub is to Git, what Facebook is to your actual face”</vt:lpstr>
      <vt:lpstr>GitHub funkcionalnosti</vt:lpstr>
      <vt:lpstr>PowerPointova predstavitev</vt:lpstr>
      <vt:lpstr>GitHub Issues</vt:lpstr>
      <vt:lpstr>GitHub Pages</vt:lpstr>
      <vt:lpstr>GitHub in GitLab</vt:lpstr>
      <vt:lpstr>PowerPointova predstavitev</vt:lpstr>
      <vt:lpstr>PowerPointova predstavitev</vt:lpstr>
      <vt:lpstr>Git, GitHub in GitLab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Tomas Bercic</dc:creator>
  <cp:lastModifiedBy>Zala</cp:lastModifiedBy>
  <cp:revision>29</cp:revision>
  <dcterms:created xsi:type="dcterms:W3CDTF">2023-09-11T08:00:44Z</dcterms:created>
  <dcterms:modified xsi:type="dcterms:W3CDTF">2025-01-23T12:29:06Z</dcterms:modified>
</cp:coreProperties>
</file>