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4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5"/>
  </p:notesMasterIdLst>
  <p:sldIdLst>
    <p:sldId id="30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576" y="1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25BD4-A917-459F-8573-967B23F80A9F}" type="datetimeFigureOut">
              <a:rPr lang="sl-SI" smtClean="0"/>
              <a:t>22. 04. 2025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37A21-7A81-4B2D-9F4B-2BD3AE45EC1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5210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37A21-7A81-4B2D-9F4B-2BD3AE45EC16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4651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7575" y="241935"/>
            <a:ext cx="4587875" cy="130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7380" y="2213494"/>
            <a:ext cx="4822825" cy="38341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1887200" cy="6654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1887200" cy="66547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0275" y="241935"/>
            <a:ext cx="10331450" cy="130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42975" y="1679955"/>
            <a:ext cx="10134600" cy="4726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0582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helpdesk@arnes.si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helpdesk@arnes.si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ng.si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sling.si/kompetencni-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://www.sling.si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ng.si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21.jpg"/><Relationship Id="rId4" Type="http://schemas.openxmlformats.org/officeDocument/2006/relationships/hyperlink" Target="mailto:podpora@sling.si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2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3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arnes.si" TargetMode="External"/><Relationship Id="rId2" Type="http://schemas.openxmlformats.org/officeDocument/2006/relationships/hyperlink" Target="http://www.arnes.si/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8C32E128-DF75-4D18-9972-1AC107D524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139BC07-4C07-4C8D-A867-36BE7BF62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18" y="5430710"/>
            <a:ext cx="941394" cy="331694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55DB05E7-BEE2-41D6-95A6-26AADE4025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247" y="5974497"/>
            <a:ext cx="674594" cy="383769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1CB7E7E-1ED6-4628-AF0F-2BAD036EA29C}"/>
              </a:ext>
            </a:extLst>
          </p:cNvPr>
          <p:cNvSpPr txBox="1"/>
          <p:nvPr/>
        </p:nvSpPr>
        <p:spPr>
          <a:xfrm>
            <a:off x="725248" y="210439"/>
            <a:ext cx="8418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Storitve ARNES v podporo odprti znanosti</a:t>
            </a:r>
            <a:endParaRPr lang="sl-SI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object 4">
            <a:extLst>
              <a:ext uri="{FF2B5EF4-FFF2-40B4-BE49-F238E27FC236}">
                <a16:creationId xmlns:a16="http://schemas.microsoft.com/office/drawing/2014/main" id="{A82407F6-EB7F-4478-90A7-0BE71386FC97}"/>
              </a:ext>
            </a:extLst>
          </p:cNvPr>
          <p:cNvSpPr txBox="1"/>
          <p:nvPr/>
        </p:nvSpPr>
        <p:spPr>
          <a:xfrm>
            <a:off x="826718" y="2147904"/>
            <a:ext cx="8498552" cy="205505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R="9525" algn="l"/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Marko</a:t>
            </a:r>
            <a:r>
              <a:rPr lang="sl-SI" sz="2000" spc="145" dirty="0">
                <a:solidFill>
                  <a:schemeClr val="bg1"/>
                </a:solidFill>
                <a:latin typeface="Calibri"/>
                <a:cs typeface="Calibri"/>
              </a:rPr>
              <a:t> DROBNJAK</a:t>
            </a:r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,</a:t>
            </a:r>
            <a:r>
              <a:rPr lang="sl-SI" sz="2000" spc="1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Akademska in raziskovalna mreža Slovenije - ARNES</a:t>
            </a:r>
            <a:endParaRPr lang="sl-SI" sz="2000" spc="13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9525" algn="l"/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Damjan</a:t>
            </a:r>
            <a:r>
              <a:rPr lang="sl-SI" sz="2000" spc="160" dirty="0">
                <a:solidFill>
                  <a:schemeClr val="bg1"/>
                </a:solidFill>
                <a:latin typeface="Calibri"/>
                <a:cs typeface="Calibri"/>
              </a:rPr>
              <a:t> HARISCH</a:t>
            </a:r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,</a:t>
            </a:r>
            <a:r>
              <a:rPr lang="sl-SI" sz="2000" spc="1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Akademska in raziskovalna mreža Slovenije - ARNES</a:t>
            </a:r>
            <a:endParaRPr lang="sl-SI" sz="2000" spc="145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9525" algn="l"/>
            <a:r>
              <a:rPr lang="sl-SI" sz="2000" spc="-10" dirty="0">
                <a:solidFill>
                  <a:schemeClr val="bg1"/>
                </a:solidFill>
                <a:latin typeface="Calibri"/>
                <a:cs typeface="Calibri"/>
              </a:rPr>
              <a:t>Mihael </a:t>
            </a:r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DIMEC,</a:t>
            </a: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Akademska in raziskovalna mreža Slovenije - ARNES</a:t>
            </a:r>
            <a:endParaRPr lang="sl-SI" sz="2000" spc="135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9525" algn="l"/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Urša</a:t>
            </a:r>
            <a:r>
              <a:rPr lang="sl-SI" sz="20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VODOPIVEC,</a:t>
            </a:r>
            <a:r>
              <a:rPr lang="sl-SI" sz="2000" spc="1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Akademska in raziskovalna mreža Slovenije - ARNES</a:t>
            </a:r>
            <a:endParaRPr lang="sl-SI" sz="2000" spc="11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R="9525" algn="l"/>
            <a:r>
              <a:rPr lang="sl-SI" sz="2000" dirty="0">
                <a:solidFill>
                  <a:schemeClr val="bg1"/>
                </a:solidFill>
                <a:latin typeface="Calibri"/>
                <a:cs typeface="Calibri"/>
              </a:rPr>
              <a:t>Aleksander</a:t>
            </a:r>
            <a:r>
              <a:rPr lang="sl-SI" sz="2000" spc="15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sl-SI" sz="2000" spc="-10" dirty="0">
                <a:solidFill>
                  <a:schemeClr val="bg1"/>
                </a:solidFill>
                <a:latin typeface="Calibri"/>
                <a:cs typeface="Calibri"/>
              </a:rPr>
              <a:t>MIHIČANAC, </a:t>
            </a:r>
            <a:r>
              <a:rPr lang="sl-SI" sz="2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Akademska in raziskovalna mreža Slovenije - ARNES</a:t>
            </a:r>
            <a:endParaRPr lang="sl-SI" sz="20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89560">
              <a:lnSpc>
                <a:spcPct val="100000"/>
              </a:lnSpc>
              <a:spcBef>
                <a:spcPts val="825"/>
              </a:spcBef>
            </a:pPr>
            <a:endParaRPr lang="sl-SI" sz="2000" b="1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C1EC5BE1-4472-4AD0-B5FD-029385A2FFE8}"/>
              </a:ext>
            </a:extLst>
          </p:cNvPr>
          <p:cNvSpPr txBox="1"/>
          <p:nvPr/>
        </p:nvSpPr>
        <p:spPr>
          <a:xfrm>
            <a:off x="725248" y="3995884"/>
            <a:ext cx="7656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/>
              </a:rPr>
              <a:t>,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Centralna tehniška knjižnica Univerze v Ljubljani, Predstavitev za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konzorcijske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partnerje in širšo javnost, 23. 11. 2023</a:t>
            </a:r>
          </a:p>
        </p:txBody>
      </p:sp>
    </p:spTree>
    <p:extLst>
      <p:ext uri="{BB962C8B-B14F-4D97-AF65-F5344CB8AC3E}">
        <p14:creationId xmlns:p14="http://schemas.microsoft.com/office/powerpoint/2010/main" val="1197679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8393" rIns="0" bIns="0" rtlCol="0">
            <a:spAutoFit/>
          </a:bodyPr>
          <a:lstStyle/>
          <a:p>
            <a:pPr marR="5080">
              <a:lnSpc>
                <a:spcPts val="3010"/>
              </a:lnSpc>
              <a:spcBef>
                <a:spcPts val="470"/>
              </a:spcBef>
            </a:pPr>
            <a:r>
              <a:rPr sz="2750" spc="-509" dirty="0"/>
              <a:t>Uredba</a:t>
            </a:r>
            <a:r>
              <a:rPr sz="2750" spc="-270" dirty="0"/>
              <a:t> </a:t>
            </a:r>
            <a:r>
              <a:rPr sz="2750" spc="-470" dirty="0"/>
              <a:t>o</a:t>
            </a:r>
            <a:r>
              <a:rPr sz="2750" spc="-285" dirty="0"/>
              <a:t> </a:t>
            </a:r>
            <a:r>
              <a:rPr sz="2750" spc="-480" dirty="0"/>
              <a:t>izvajanju</a:t>
            </a:r>
            <a:r>
              <a:rPr sz="2750" spc="-275" dirty="0"/>
              <a:t> </a:t>
            </a:r>
            <a:r>
              <a:rPr sz="2750" spc="-445" dirty="0"/>
              <a:t>znanstvenoraziskovalnega</a:t>
            </a:r>
            <a:r>
              <a:rPr sz="2750" spc="-350" dirty="0"/>
              <a:t> </a:t>
            </a:r>
            <a:r>
              <a:rPr sz="2750" spc="-465" dirty="0"/>
              <a:t>dela</a:t>
            </a:r>
            <a:r>
              <a:rPr sz="2750" spc="-245" dirty="0"/>
              <a:t> </a:t>
            </a:r>
            <a:r>
              <a:rPr sz="2750" spc="-450" dirty="0"/>
              <a:t>v</a:t>
            </a:r>
            <a:r>
              <a:rPr sz="2750" spc="-320" dirty="0"/>
              <a:t> </a:t>
            </a:r>
            <a:r>
              <a:rPr sz="2750" spc="-415" dirty="0"/>
              <a:t>skladu</a:t>
            </a:r>
            <a:r>
              <a:rPr sz="2750" spc="-285" dirty="0"/>
              <a:t> </a:t>
            </a:r>
            <a:r>
              <a:rPr sz="2750" spc="-555" dirty="0"/>
              <a:t>z</a:t>
            </a:r>
            <a:r>
              <a:rPr sz="2750" spc="-285" dirty="0"/>
              <a:t> </a:t>
            </a:r>
            <a:r>
              <a:rPr sz="2750" spc="-365" dirty="0"/>
              <a:t>na</a:t>
            </a:r>
            <a:r>
              <a:rPr sz="2750" spc="-365" dirty="0">
                <a:latin typeface="Calibri"/>
                <a:cs typeface="Calibri"/>
              </a:rPr>
              <a:t>č</a:t>
            </a:r>
            <a:r>
              <a:rPr sz="2750" spc="-365" dirty="0"/>
              <a:t>eli</a:t>
            </a:r>
            <a:r>
              <a:rPr sz="2750" spc="-254" dirty="0"/>
              <a:t> </a:t>
            </a:r>
            <a:r>
              <a:rPr sz="2750" spc="-505" dirty="0"/>
              <a:t>odprte</a:t>
            </a:r>
            <a:r>
              <a:rPr sz="2750" spc="-275" dirty="0"/>
              <a:t> </a:t>
            </a:r>
            <a:r>
              <a:rPr sz="2750" spc="-455" dirty="0"/>
              <a:t>znanosti,</a:t>
            </a:r>
            <a:r>
              <a:rPr sz="2750" spc="-265" dirty="0"/>
              <a:t> </a:t>
            </a:r>
            <a:r>
              <a:rPr sz="2750" spc="-625" dirty="0"/>
              <a:t>2023</a:t>
            </a:r>
            <a:r>
              <a:rPr sz="2750" spc="-245" dirty="0"/>
              <a:t> </a:t>
            </a:r>
            <a:r>
              <a:rPr sz="2750" spc="-615" dirty="0"/>
              <a:t>+ </a:t>
            </a:r>
            <a:r>
              <a:rPr sz="2750" spc="-405" dirty="0"/>
              <a:t>Akcijski</a:t>
            </a:r>
            <a:r>
              <a:rPr sz="2750" spc="-270" dirty="0"/>
              <a:t> </a:t>
            </a:r>
            <a:r>
              <a:rPr sz="2750" spc="-395" dirty="0"/>
              <a:t>na</a:t>
            </a:r>
            <a:r>
              <a:rPr sz="2750" spc="-395" dirty="0">
                <a:latin typeface="Calibri"/>
                <a:cs typeface="Calibri"/>
              </a:rPr>
              <a:t>č</a:t>
            </a:r>
            <a:r>
              <a:rPr sz="2750" spc="-395" dirty="0"/>
              <a:t>rt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2975" y="1746948"/>
            <a:ext cx="10250805" cy="4345305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355600" marR="43815" indent="-343535">
              <a:lnSpc>
                <a:spcPct val="69800"/>
              </a:lnSpc>
              <a:spcBef>
                <a:spcPts val="905"/>
              </a:spcBef>
              <a:buFont typeface="Arial MT"/>
              <a:buChar char="•"/>
              <a:tabLst>
                <a:tab pos="355600" algn="l"/>
              </a:tabLst>
            </a:pPr>
            <a:r>
              <a:rPr sz="2150" b="1" spc="-345" dirty="0">
                <a:solidFill>
                  <a:srgbClr val="F05821"/>
                </a:solidFill>
                <a:latin typeface="Trebuchet MS"/>
                <a:cs typeface="Trebuchet MS"/>
              </a:rPr>
              <a:t>Nacionalna</a:t>
            </a:r>
            <a:r>
              <a:rPr sz="215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infrastruktura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85" dirty="0">
                <a:solidFill>
                  <a:srgbClr val="F05821"/>
                </a:solidFill>
                <a:latin typeface="Trebuchet MS"/>
                <a:cs typeface="Trebuchet MS"/>
              </a:rPr>
              <a:t>odprte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45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r>
              <a:rPr sz="215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20" dirty="0">
                <a:solidFill>
                  <a:srgbClr val="F05821"/>
                </a:solidFill>
                <a:latin typeface="Trebuchet MS"/>
                <a:cs typeface="Trebuchet MS"/>
              </a:rPr>
              <a:t>mora</a:t>
            </a:r>
            <a:r>
              <a:rPr sz="215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0" dirty="0">
                <a:solidFill>
                  <a:srgbClr val="F05821"/>
                </a:solidFill>
                <a:latin typeface="Trebuchet MS"/>
                <a:cs typeface="Trebuchet MS"/>
              </a:rPr>
              <a:t>delovati</a:t>
            </a:r>
            <a:r>
              <a:rPr sz="215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25" dirty="0">
                <a:solidFill>
                  <a:srgbClr val="F05821"/>
                </a:solidFill>
                <a:latin typeface="Trebuchet MS"/>
                <a:cs typeface="Trebuchet MS"/>
              </a:rPr>
              <a:t>skladu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145" dirty="0">
                <a:solidFill>
                  <a:srgbClr val="F05821"/>
                </a:solidFill>
                <a:latin typeface="Trebuchet MS"/>
                <a:cs typeface="Trebuchet MS"/>
              </a:rPr>
              <a:t>s</a:t>
            </a:r>
            <a:r>
              <a:rPr sz="215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275" dirty="0">
                <a:solidFill>
                  <a:srgbClr val="F05821"/>
                </a:solidFill>
                <a:latin typeface="Trebuchet MS"/>
                <a:cs typeface="Trebuchet MS"/>
              </a:rPr>
              <a:t>priporo</a:t>
            </a:r>
            <a:r>
              <a:rPr sz="2150" b="1" spc="-27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150" b="1" spc="-275" dirty="0">
                <a:solidFill>
                  <a:srgbClr val="F05821"/>
                </a:solidFill>
                <a:latin typeface="Trebuchet MS"/>
                <a:cs typeface="Trebuchet MS"/>
              </a:rPr>
              <a:t>ili</a:t>
            </a:r>
            <a:r>
              <a:rPr sz="21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45" dirty="0">
                <a:solidFill>
                  <a:srgbClr val="F05821"/>
                </a:solidFill>
                <a:latin typeface="Trebuchet MS"/>
                <a:cs typeface="Trebuchet MS"/>
              </a:rPr>
              <a:t>evropskega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0" dirty="0">
                <a:solidFill>
                  <a:srgbClr val="F05821"/>
                </a:solidFill>
                <a:latin typeface="Trebuchet MS"/>
                <a:cs typeface="Trebuchet MS"/>
              </a:rPr>
              <a:t>oblaka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85" dirty="0">
                <a:solidFill>
                  <a:srgbClr val="F05821"/>
                </a:solidFill>
                <a:latin typeface="Trebuchet MS"/>
                <a:cs typeface="Trebuchet MS"/>
              </a:rPr>
              <a:t>odprte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znanosti </a:t>
            </a:r>
            <a:r>
              <a:rPr sz="2150" b="1" spc="-285" dirty="0">
                <a:solidFill>
                  <a:srgbClr val="F05821"/>
                </a:solidFill>
                <a:latin typeface="Trebuchet MS"/>
                <a:cs typeface="Trebuchet MS"/>
              </a:rPr>
              <a:t>(EOSC)</a:t>
            </a:r>
            <a:r>
              <a:rPr sz="21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05" dirty="0">
                <a:solidFill>
                  <a:srgbClr val="F05821"/>
                </a:solidFill>
                <a:latin typeface="Trebuchet MS"/>
                <a:cs typeface="Trebuchet MS"/>
              </a:rPr>
              <a:t>ter</a:t>
            </a:r>
            <a:r>
              <a:rPr sz="215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05" dirty="0">
                <a:solidFill>
                  <a:srgbClr val="F05821"/>
                </a:solidFill>
                <a:latin typeface="Trebuchet MS"/>
                <a:cs typeface="Trebuchet MS"/>
              </a:rPr>
              <a:t>biti</a:t>
            </a:r>
            <a:r>
              <a:rPr sz="21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60" dirty="0">
                <a:solidFill>
                  <a:srgbClr val="F05821"/>
                </a:solidFill>
                <a:latin typeface="Trebuchet MS"/>
                <a:cs typeface="Trebuchet MS"/>
              </a:rPr>
              <a:t>povezljiva</a:t>
            </a:r>
            <a:r>
              <a:rPr sz="215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34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215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70" dirty="0">
                <a:solidFill>
                  <a:srgbClr val="F05821"/>
                </a:solidFill>
                <a:latin typeface="Trebuchet MS"/>
                <a:cs typeface="Trebuchet MS"/>
              </a:rPr>
              <a:t>ustreznimi</a:t>
            </a:r>
            <a:r>
              <a:rPr sz="2150" b="1" spc="-1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0" dirty="0">
                <a:solidFill>
                  <a:srgbClr val="F05821"/>
                </a:solidFill>
                <a:latin typeface="Trebuchet MS"/>
                <a:cs typeface="Trebuchet MS"/>
              </a:rPr>
              <a:t>evropskimi</a:t>
            </a:r>
            <a:r>
              <a:rPr sz="21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15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05" dirty="0">
                <a:solidFill>
                  <a:srgbClr val="F05821"/>
                </a:solidFill>
                <a:latin typeface="Trebuchet MS"/>
                <a:cs typeface="Trebuchet MS"/>
              </a:rPr>
              <a:t>mednarodnimi</a:t>
            </a:r>
            <a:r>
              <a:rPr sz="2150" b="1" spc="-1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60" dirty="0">
                <a:solidFill>
                  <a:srgbClr val="F05821"/>
                </a:solidFill>
                <a:latin typeface="Trebuchet MS"/>
                <a:cs typeface="Trebuchet MS"/>
              </a:rPr>
              <a:t>infrastrukturami.</a:t>
            </a:r>
            <a:r>
              <a:rPr sz="2150" b="1" spc="-1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spc="-345" dirty="0">
                <a:solidFill>
                  <a:srgbClr val="F05821"/>
                </a:solidFill>
                <a:latin typeface="Trebuchet MS"/>
                <a:cs typeface="Trebuchet MS"/>
              </a:rPr>
              <a:t>Sestavljajo</a:t>
            </a:r>
            <a:r>
              <a:rPr sz="2150" spc="-1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spc="-434" dirty="0">
                <a:solidFill>
                  <a:srgbClr val="F05821"/>
                </a:solidFill>
                <a:latin typeface="Trebuchet MS"/>
                <a:cs typeface="Trebuchet MS"/>
              </a:rPr>
              <a:t>jo:</a:t>
            </a:r>
            <a:endParaRPr sz="2150">
              <a:latin typeface="Trebuchet MS"/>
              <a:cs typeface="Trebuchet MS"/>
            </a:endParaRPr>
          </a:p>
          <a:p>
            <a:pPr marL="812800" lvl="1" indent="-342900">
              <a:lnSpc>
                <a:spcPts val="2160"/>
              </a:lnSpc>
              <a:spcBef>
                <a:spcPts val="45"/>
              </a:spcBef>
              <a:buFont typeface="Arial MT"/>
              <a:buChar char="•"/>
              <a:tabLst>
                <a:tab pos="812800" algn="l"/>
              </a:tabLst>
            </a:pPr>
            <a:r>
              <a:rPr sz="1850" dirty="0">
                <a:latin typeface="Calibri"/>
                <a:cs typeface="Calibri"/>
              </a:rPr>
              <a:t>področna</a:t>
            </a:r>
            <a:r>
              <a:rPr sz="1850" spc="10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in</a:t>
            </a:r>
            <a:r>
              <a:rPr sz="1850" spc="10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splošna</a:t>
            </a:r>
            <a:r>
              <a:rPr sz="1850" spc="1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podatkovna</a:t>
            </a:r>
            <a:r>
              <a:rPr sz="1850" spc="1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središča</a:t>
            </a:r>
            <a:r>
              <a:rPr sz="1850" spc="10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</a:t>
            </a:r>
            <a:r>
              <a:rPr sz="1850" spc="114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zaupanja</a:t>
            </a:r>
            <a:r>
              <a:rPr sz="1850" spc="3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vrednimi</a:t>
            </a:r>
            <a:r>
              <a:rPr sz="1850" spc="4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repozitoriji;</a:t>
            </a:r>
            <a:endParaRPr sz="1850">
              <a:latin typeface="Calibri"/>
              <a:cs typeface="Calibri"/>
            </a:endParaRPr>
          </a:p>
          <a:p>
            <a:pPr marL="813435" marR="593090" lvl="1" indent="-343535">
              <a:lnSpc>
                <a:spcPct val="71000"/>
              </a:lnSpc>
              <a:spcBef>
                <a:spcPts val="585"/>
              </a:spcBef>
              <a:buFont typeface="Arial MT"/>
              <a:buChar char="•"/>
              <a:tabLst>
                <a:tab pos="813435" algn="l"/>
              </a:tabLst>
            </a:pPr>
            <a:r>
              <a:rPr sz="1850" dirty="0">
                <a:latin typeface="Calibri"/>
                <a:cs typeface="Calibri"/>
              </a:rPr>
              <a:t>zaupanja</a:t>
            </a:r>
            <a:r>
              <a:rPr sz="1850" spc="12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vredni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repozitoriji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organizacij</a:t>
            </a:r>
            <a:r>
              <a:rPr sz="1850" spc="3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za</a:t>
            </a:r>
            <a:r>
              <a:rPr sz="1850" spc="12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hrambo</a:t>
            </a:r>
            <a:r>
              <a:rPr sz="1850" spc="10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odprtodostopnih</a:t>
            </a:r>
            <a:r>
              <a:rPr sz="1850" spc="1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znanstvenih</a:t>
            </a:r>
            <a:r>
              <a:rPr sz="1850" spc="11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publikacij, </a:t>
            </a:r>
            <a:r>
              <a:rPr sz="1850" dirty="0">
                <a:latin typeface="Calibri"/>
                <a:cs typeface="Calibri"/>
              </a:rPr>
              <a:t>raziskovalnih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podatkov</a:t>
            </a:r>
            <a:r>
              <a:rPr sz="1850" spc="6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in</a:t>
            </a:r>
            <a:r>
              <a:rPr sz="1850" spc="8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drugih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rezultatov</a:t>
            </a:r>
            <a:r>
              <a:rPr sz="1850" spc="7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raziskav;</a:t>
            </a:r>
            <a:endParaRPr sz="1850">
              <a:latin typeface="Calibri"/>
              <a:cs typeface="Calibri"/>
            </a:endParaRPr>
          </a:p>
          <a:p>
            <a:pPr marL="812800" lvl="1" indent="-342900">
              <a:lnSpc>
                <a:spcPts val="2045"/>
              </a:lnSpc>
              <a:buFont typeface="Arial MT"/>
              <a:buChar char="•"/>
              <a:tabLst>
                <a:tab pos="812800" algn="l"/>
              </a:tabLst>
            </a:pPr>
            <a:r>
              <a:rPr sz="1850" dirty="0">
                <a:latin typeface="Calibri"/>
                <a:cs typeface="Calibri"/>
              </a:rPr>
              <a:t>odprtodostopne</a:t>
            </a:r>
            <a:r>
              <a:rPr sz="1850" spc="9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znanstvene</a:t>
            </a:r>
            <a:r>
              <a:rPr sz="1850" spc="18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založniške</a:t>
            </a:r>
            <a:r>
              <a:rPr sz="1850" spc="9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platforme;</a:t>
            </a:r>
            <a:endParaRPr sz="1850">
              <a:latin typeface="Calibri"/>
              <a:cs typeface="Calibri"/>
            </a:endParaRPr>
          </a:p>
          <a:p>
            <a:pPr marL="812800" lvl="1" indent="-342900">
              <a:lnSpc>
                <a:spcPts val="2105"/>
              </a:lnSpc>
              <a:buFont typeface="Arial MT"/>
              <a:buChar char="•"/>
              <a:tabLst>
                <a:tab pos="812800" algn="l"/>
              </a:tabLst>
            </a:pPr>
            <a:r>
              <a:rPr sz="1850" dirty="0">
                <a:latin typeface="Calibri"/>
                <a:cs typeface="Calibri"/>
              </a:rPr>
              <a:t>odprtodostopne</a:t>
            </a:r>
            <a:r>
              <a:rPr sz="1850" spc="13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znanstvene</a:t>
            </a:r>
            <a:r>
              <a:rPr sz="1850" spc="229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revije;</a:t>
            </a:r>
            <a:endParaRPr sz="1850">
              <a:latin typeface="Calibri"/>
              <a:cs typeface="Calibri"/>
            </a:endParaRPr>
          </a:p>
          <a:p>
            <a:pPr marL="812800" lvl="1" indent="-342900">
              <a:lnSpc>
                <a:spcPts val="1839"/>
              </a:lnSpc>
              <a:buFont typeface="Arial MT"/>
              <a:buChar char="•"/>
              <a:tabLst>
                <a:tab pos="812800" algn="l"/>
              </a:tabLst>
            </a:pPr>
            <a:r>
              <a:rPr sz="1850" dirty="0">
                <a:latin typeface="Calibri"/>
                <a:cs typeface="Calibri"/>
              </a:rPr>
              <a:t>druge</a:t>
            </a:r>
            <a:r>
              <a:rPr sz="1850" spc="13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digitalne</a:t>
            </a:r>
            <a:r>
              <a:rPr sz="1850" spc="4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storitve</a:t>
            </a:r>
            <a:r>
              <a:rPr sz="1850" spc="5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in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viri,</a:t>
            </a:r>
            <a:r>
              <a:rPr sz="1850" spc="6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potrebni</a:t>
            </a:r>
            <a:r>
              <a:rPr sz="1850" spc="10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oziroma</a:t>
            </a:r>
            <a:r>
              <a:rPr sz="1850" spc="9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nastali</a:t>
            </a:r>
            <a:r>
              <a:rPr sz="1850" spc="2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znanstvenoraziskovalnem</a:t>
            </a:r>
            <a:r>
              <a:rPr sz="1850" spc="9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delu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skladu</a:t>
            </a:r>
            <a:endParaRPr sz="1850">
              <a:latin typeface="Calibri"/>
              <a:cs typeface="Calibri"/>
            </a:endParaRPr>
          </a:p>
          <a:p>
            <a:pPr marL="813435">
              <a:lnSpc>
                <a:spcPts val="1900"/>
              </a:lnSpc>
            </a:pPr>
            <a:r>
              <a:rPr sz="1850" dirty="0">
                <a:latin typeface="Calibri"/>
                <a:cs typeface="Calibri"/>
              </a:rPr>
              <a:t>z</a:t>
            </a:r>
            <a:r>
              <a:rPr sz="1850" spc="7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načeli</a:t>
            </a:r>
            <a:r>
              <a:rPr sz="1850" spc="8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odprte</a:t>
            </a:r>
            <a:r>
              <a:rPr sz="1850" spc="2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znanosti.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60"/>
              </a:spcBef>
            </a:pPr>
            <a:endParaRPr sz="1850">
              <a:latin typeface="Calibri"/>
              <a:cs typeface="Calibri"/>
            </a:endParaRPr>
          </a:p>
          <a:p>
            <a:pPr marL="353060" marR="3865245" indent="-340995" algn="just">
              <a:lnSpc>
                <a:spcPct val="100200"/>
              </a:lnSpc>
              <a:buFont typeface="Trebuchet MS"/>
              <a:buChar char="•"/>
              <a:tabLst>
                <a:tab pos="355600" algn="l"/>
              </a:tabLst>
            </a:pP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Akcijski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000" b="1" spc="-2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rt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5" dirty="0">
                <a:solidFill>
                  <a:srgbClr val="F05821"/>
                </a:solidFill>
                <a:latin typeface="Trebuchet MS"/>
                <a:cs typeface="Trebuchet MS"/>
              </a:rPr>
              <a:t>odprto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znanost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izvedbo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5" dirty="0">
                <a:solidFill>
                  <a:srgbClr val="F05821"/>
                </a:solidFill>
                <a:latin typeface="Trebuchet MS"/>
                <a:cs typeface="Trebuchet MS"/>
              </a:rPr>
              <a:t>ukrepa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20" dirty="0">
                <a:solidFill>
                  <a:srgbClr val="F05821"/>
                </a:solidFill>
                <a:latin typeface="Trebuchet MS"/>
                <a:cs typeface="Trebuchet MS"/>
              </a:rPr>
              <a:t>6.2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ReZrIS30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predvideva</a:t>
            </a:r>
            <a:r>
              <a:rPr sz="2000" b="1" spc="-190" dirty="0">
                <a:solidFill>
                  <a:srgbClr val="F05821"/>
                </a:solidFill>
                <a:latin typeface="Trebuchet MS"/>
                <a:cs typeface="Trebuchet MS"/>
              </a:rPr>
              <a:t> 	</a:t>
            </a:r>
            <a:r>
              <a:rPr sz="2000" b="1" spc="-310" dirty="0">
                <a:solidFill>
                  <a:srgbClr val="F05821"/>
                </a:solidFill>
                <a:latin typeface="Trebuchet MS"/>
                <a:cs typeface="Trebuchet MS"/>
              </a:rPr>
              <a:t>aktivnosti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kazalnike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5" dirty="0">
                <a:solidFill>
                  <a:srgbClr val="F05821"/>
                </a:solidFill>
                <a:latin typeface="Trebuchet MS"/>
                <a:cs typeface="Trebuchet MS"/>
              </a:rPr>
              <a:t>izvedbo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90" dirty="0">
                <a:solidFill>
                  <a:srgbClr val="F05821"/>
                </a:solidFill>
                <a:latin typeface="Trebuchet MS"/>
                <a:cs typeface="Trebuchet MS"/>
              </a:rPr>
              <a:t>Ukrepa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20" dirty="0">
                <a:solidFill>
                  <a:srgbClr val="F05821"/>
                </a:solidFill>
                <a:latin typeface="Trebuchet MS"/>
                <a:cs typeface="Trebuchet MS"/>
              </a:rPr>
              <a:t>6.2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50" dirty="0">
                <a:solidFill>
                  <a:srgbClr val="F05821"/>
                </a:solidFill>
                <a:latin typeface="Trebuchet MS"/>
                <a:cs typeface="Trebuchet MS"/>
              </a:rPr>
              <a:t>2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odprta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znanost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izboljšanje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	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kakovosti,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u</a:t>
            </a:r>
            <a:r>
              <a:rPr sz="2000" b="1" spc="-29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inkovitosti</a:t>
            </a:r>
            <a:r>
              <a:rPr sz="200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odzivnosti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raziskav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iz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RISS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59" dirty="0">
                <a:solidFill>
                  <a:srgbClr val="F05821"/>
                </a:solidFill>
                <a:latin typeface="Trebuchet MS"/>
                <a:cs typeface="Trebuchet MS"/>
              </a:rPr>
              <a:t>2030</a:t>
            </a:r>
            <a:endParaRPr sz="2000">
              <a:latin typeface="Trebuchet MS"/>
              <a:cs typeface="Trebuchet MS"/>
            </a:endParaRPr>
          </a:p>
          <a:p>
            <a:pPr marL="813435" marR="3234690" lvl="1" indent="-343535">
              <a:lnSpc>
                <a:spcPct val="100800"/>
              </a:lnSpc>
              <a:spcBef>
                <a:spcPts val="185"/>
              </a:spcBef>
              <a:buChar char="•"/>
              <a:tabLst>
                <a:tab pos="813435" algn="l"/>
              </a:tabLst>
            </a:pPr>
            <a:r>
              <a:rPr sz="1800" spc="-20" dirty="0">
                <a:latin typeface="Calibri"/>
                <a:cs typeface="Calibri"/>
              </a:rPr>
              <a:t>Vzpostavitev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podatkovnega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oz.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podatkovnih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centrov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za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dolgotrajno </a:t>
            </a:r>
            <a:r>
              <a:rPr sz="1800" dirty="0">
                <a:latin typeface="Calibri"/>
                <a:cs typeface="Calibri"/>
              </a:rPr>
              <a:t>hrambo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raziskovalnih</a:t>
            </a:r>
            <a:r>
              <a:rPr sz="1800" spc="-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podatkov.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1842135"/>
            <a:ext cx="1861820" cy="1052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035"/>
              </a:lnSpc>
              <a:spcBef>
                <a:spcPts val="105"/>
              </a:spcBef>
            </a:pPr>
            <a:r>
              <a:rPr sz="3600" spc="-440" dirty="0">
                <a:solidFill>
                  <a:srgbClr val="FFFFFF"/>
                </a:solidFill>
                <a:latin typeface="Trebuchet MS"/>
                <a:cs typeface="Trebuchet MS"/>
              </a:rPr>
              <a:t>OBSTOJE</a:t>
            </a:r>
            <a:r>
              <a:rPr sz="3600" spc="-440" dirty="0">
                <a:solidFill>
                  <a:srgbClr val="FFFFFF"/>
                </a:solidFill>
                <a:latin typeface="Calibri"/>
                <a:cs typeface="Calibri"/>
              </a:rPr>
              <a:t>Č</a:t>
            </a:r>
            <a:r>
              <a:rPr sz="3600" spc="-44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ts val="4035"/>
              </a:lnSpc>
            </a:pPr>
            <a:r>
              <a:rPr sz="3600" spc="-440" dirty="0">
                <a:solidFill>
                  <a:srgbClr val="FFFFFF"/>
                </a:solidFill>
                <a:latin typeface="Trebuchet MS"/>
                <a:cs typeface="Trebuchet MS"/>
              </a:rPr>
              <a:t>REŠıTVE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4605" y="1785302"/>
            <a:ext cx="3977640" cy="227266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3200"/>
              </a:lnSpc>
              <a:spcBef>
                <a:spcPts val="385"/>
              </a:spcBef>
            </a:pPr>
            <a:r>
              <a:rPr sz="3200" b="0" i="1" dirty="0">
                <a:latin typeface="Calibri"/>
                <a:cs typeface="Calibri"/>
              </a:rPr>
              <a:t>Paleta</a:t>
            </a:r>
            <a:r>
              <a:rPr sz="3200" b="0" i="1" spc="-150" dirty="0">
                <a:latin typeface="Calibri"/>
                <a:cs typeface="Calibri"/>
              </a:rPr>
              <a:t> </a:t>
            </a:r>
            <a:r>
              <a:rPr sz="3200" b="0" i="1" spc="-35" dirty="0">
                <a:latin typeface="Calibri"/>
                <a:cs typeface="Calibri"/>
              </a:rPr>
              <a:t>storitev,</a:t>
            </a:r>
            <a:r>
              <a:rPr sz="3200" b="0" i="1" spc="-145" dirty="0">
                <a:latin typeface="Calibri"/>
                <a:cs typeface="Calibri"/>
              </a:rPr>
              <a:t> </a:t>
            </a:r>
            <a:r>
              <a:rPr sz="3200" b="0" i="1" spc="-25" dirty="0">
                <a:latin typeface="Calibri"/>
                <a:cs typeface="Calibri"/>
              </a:rPr>
              <a:t>ki </a:t>
            </a:r>
            <a:r>
              <a:rPr sz="3200" b="0" i="1" dirty="0">
                <a:latin typeface="Calibri"/>
                <a:cs typeface="Calibri"/>
              </a:rPr>
              <a:t>omogočajo</a:t>
            </a:r>
            <a:r>
              <a:rPr sz="3200" b="0" i="1" spc="-15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pokrivanje </a:t>
            </a:r>
            <a:r>
              <a:rPr sz="3200" b="0" i="1" dirty="0">
                <a:latin typeface="Calibri"/>
                <a:cs typeface="Calibri"/>
              </a:rPr>
              <a:t>celotnega</a:t>
            </a:r>
            <a:r>
              <a:rPr sz="3200" b="0" i="1" spc="-12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spektra </a:t>
            </a:r>
            <a:r>
              <a:rPr sz="2750" b="0" i="1" spc="-10" dirty="0">
                <a:latin typeface="Calibri"/>
                <a:cs typeface="Calibri"/>
              </a:rPr>
              <a:t>znanostvenoraziskovalnega </a:t>
            </a:r>
            <a:r>
              <a:rPr sz="3200" b="0" i="1" spc="-20" dirty="0">
                <a:latin typeface="Calibri"/>
                <a:cs typeface="Calibri"/>
              </a:rPr>
              <a:t>dela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50" dirty="0"/>
              <a:t>Gostovanje</a:t>
            </a:r>
            <a:r>
              <a:rPr sz="4400" spc="-530" dirty="0"/>
              <a:t> </a:t>
            </a:r>
            <a:r>
              <a:rPr sz="4400" spc="-770" dirty="0"/>
              <a:t>infrastrukture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699323"/>
            <a:ext cx="7602855" cy="43630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spc="-415" dirty="0">
                <a:solidFill>
                  <a:srgbClr val="F05821"/>
                </a:solidFill>
                <a:latin typeface="Trebuchet MS"/>
                <a:cs typeface="Trebuchet MS"/>
              </a:rPr>
              <a:t>strežnik</a:t>
            </a:r>
            <a:r>
              <a:rPr sz="26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50" dirty="0">
                <a:solidFill>
                  <a:srgbClr val="F05821"/>
                </a:solidFill>
                <a:latin typeface="Trebuchet MS"/>
                <a:cs typeface="Trebuchet MS"/>
              </a:rPr>
              <a:t>po</a:t>
            </a:r>
            <a:r>
              <a:rPr sz="26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550" dirty="0">
                <a:solidFill>
                  <a:srgbClr val="F05821"/>
                </a:solidFill>
                <a:latin typeface="Trebuchet MS"/>
                <a:cs typeface="Trebuchet MS"/>
              </a:rPr>
              <a:t>meri</a:t>
            </a:r>
            <a:endParaRPr sz="2600">
              <a:latin typeface="Trebuchet MS"/>
              <a:cs typeface="Trebuchet MS"/>
            </a:endParaRPr>
          </a:p>
          <a:p>
            <a:pPr marL="673100" lvl="1" indent="-228600">
              <a:lnSpc>
                <a:spcPts val="2530"/>
              </a:lnSpc>
              <a:spcBef>
                <a:spcPts val="3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Upravljanje</a:t>
            </a:r>
            <a:r>
              <a:rPr sz="2150" spc="9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z</a:t>
            </a:r>
            <a:r>
              <a:rPr sz="2150" spc="1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virtualnimi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viri</a:t>
            </a:r>
            <a:r>
              <a:rPr sz="2150" spc="-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za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oblikovanje</a:t>
            </a:r>
            <a:r>
              <a:rPr sz="2150" spc="1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strežnikov:</a:t>
            </a:r>
            <a:endParaRPr sz="2150">
              <a:latin typeface="Calibri"/>
              <a:cs typeface="Calibri"/>
            </a:endParaRPr>
          </a:p>
          <a:p>
            <a:pPr marL="1130935" lvl="2" indent="-228600">
              <a:lnSpc>
                <a:spcPts val="1845"/>
              </a:lnSpc>
              <a:buFont typeface="Arial MT"/>
              <a:buChar char="•"/>
              <a:tabLst>
                <a:tab pos="1130935" algn="l"/>
              </a:tabLst>
            </a:pPr>
            <a:r>
              <a:rPr sz="1850" dirty="0">
                <a:latin typeface="Calibri"/>
                <a:cs typeface="Calibri"/>
              </a:rPr>
              <a:t>Kvote</a:t>
            </a:r>
            <a:r>
              <a:rPr sz="1850" spc="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za</a:t>
            </a:r>
            <a:r>
              <a:rPr sz="1850" spc="-3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daljši</a:t>
            </a:r>
            <a:r>
              <a:rPr sz="1850" spc="-1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ali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krajši</a:t>
            </a:r>
            <a:r>
              <a:rPr sz="1850" spc="65" dirty="0">
                <a:latin typeface="Calibri"/>
                <a:cs typeface="Calibri"/>
              </a:rPr>
              <a:t> </a:t>
            </a:r>
            <a:r>
              <a:rPr sz="1850" spc="-25" dirty="0">
                <a:latin typeface="Calibri"/>
                <a:cs typeface="Calibri"/>
              </a:rPr>
              <a:t>čas</a:t>
            </a:r>
            <a:endParaRPr sz="1850">
              <a:latin typeface="Calibri"/>
              <a:cs typeface="Calibri"/>
            </a:endParaRPr>
          </a:p>
          <a:p>
            <a:pPr marR="34290" algn="ctr">
              <a:lnSpc>
                <a:spcPts val="1839"/>
              </a:lnSpc>
            </a:pPr>
            <a:r>
              <a:rPr sz="1850" dirty="0">
                <a:latin typeface="Calibri"/>
                <a:cs typeface="Calibri"/>
              </a:rPr>
              <a:t>2vCPU/4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GB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RAM/40</a:t>
            </a:r>
            <a:r>
              <a:rPr sz="1850" spc="14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GB</a:t>
            </a:r>
            <a:r>
              <a:rPr sz="1850" spc="10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-</a:t>
            </a:r>
            <a:r>
              <a:rPr sz="1850" spc="10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8vCPU/16</a:t>
            </a:r>
            <a:r>
              <a:rPr sz="1850" spc="14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GB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RAM/250</a:t>
            </a:r>
            <a:r>
              <a:rPr sz="1850" spc="55" dirty="0">
                <a:latin typeface="Calibri"/>
                <a:cs typeface="Calibri"/>
              </a:rPr>
              <a:t> </a:t>
            </a:r>
            <a:r>
              <a:rPr sz="1850" spc="-25" dirty="0">
                <a:latin typeface="Calibri"/>
                <a:cs typeface="Calibri"/>
              </a:rPr>
              <a:t>GB,</a:t>
            </a:r>
            <a:endParaRPr sz="1850">
              <a:latin typeface="Calibri"/>
              <a:cs typeface="Calibri"/>
            </a:endParaRPr>
          </a:p>
          <a:p>
            <a:pPr marL="1130935" lvl="2" indent="-228600">
              <a:lnSpc>
                <a:spcPts val="2105"/>
              </a:lnSpc>
              <a:buFont typeface="Arial MT"/>
              <a:buChar char="•"/>
              <a:tabLst>
                <a:tab pos="1130935" algn="l"/>
              </a:tabLst>
            </a:pPr>
            <a:r>
              <a:rPr sz="1850" dirty="0">
                <a:latin typeface="Calibri"/>
                <a:cs typeface="Calibri"/>
              </a:rPr>
              <a:t>Kmalu</a:t>
            </a:r>
            <a:r>
              <a:rPr sz="1850" spc="9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tudi</a:t>
            </a:r>
            <a:r>
              <a:rPr sz="1850" spc="14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SSD-</a:t>
            </a:r>
            <a:r>
              <a:rPr sz="1850" spc="-10" dirty="0">
                <a:latin typeface="Calibri"/>
                <a:cs typeface="Calibri"/>
              </a:rPr>
              <a:t>diski,</a:t>
            </a:r>
            <a:endParaRPr sz="1850">
              <a:latin typeface="Calibri"/>
              <a:cs typeface="Calibri"/>
            </a:endParaRPr>
          </a:p>
          <a:p>
            <a:pPr marL="1130935" lvl="2" indent="-228600">
              <a:lnSpc>
                <a:spcPts val="2065"/>
              </a:lnSpc>
              <a:buFont typeface="Arial MT"/>
              <a:buChar char="•"/>
              <a:tabLst>
                <a:tab pos="1130935" algn="l"/>
              </a:tabLst>
            </a:pPr>
            <a:r>
              <a:rPr sz="1850" dirty="0">
                <a:latin typeface="Calibri"/>
                <a:cs typeface="Calibri"/>
              </a:rPr>
              <a:t>Izbor</a:t>
            </a:r>
            <a:r>
              <a:rPr sz="1850" spc="9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operacijskega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sistema</a:t>
            </a:r>
            <a:r>
              <a:rPr sz="1850" spc="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(Linux/Windows).</a:t>
            </a:r>
            <a:endParaRPr sz="1850">
              <a:latin typeface="Calibri"/>
              <a:cs typeface="Calibri"/>
            </a:endParaRPr>
          </a:p>
          <a:p>
            <a:pPr marL="355600" indent="-342900">
              <a:lnSpc>
                <a:spcPts val="3025"/>
              </a:lnSpc>
              <a:buFont typeface="Arial MT"/>
              <a:buChar char="•"/>
              <a:tabLst>
                <a:tab pos="355600" algn="l"/>
              </a:tabLst>
            </a:pPr>
            <a:r>
              <a:rPr sz="2600" b="1" spc="-525" dirty="0">
                <a:solidFill>
                  <a:srgbClr val="F05821"/>
                </a:solidFill>
                <a:latin typeface="Trebuchet MS"/>
                <a:cs typeface="Trebuchet MS"/>
              </a:rPr>
              <a:t>Hramba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80" dirty="0">
                <a:solidFill>
                  <a:srgbClr val="F05821"/>
                </a:solidFill>
                <a:latin typeface="Trebuchet MS"/>
                <a:cs typeface="Trebuchet MS"/>
              </a:rPr>
              <a:t>podatkov</a:t>
            </a:r>
            <a:endParaRPr sz="2600">
              <a:latin typeface="Trebuchet MS"/>
              <a:cs typeface="Trebuchet MS"/>
            </a:endParaRPr>
          </a:p>
          <a:p>
            <a:pPr marL="673100" lvl="1" indent="-228600">
              <a:lnSpc>
                <a:spcPts val="2455"/>
              </a:lnSpc>
              <a:spcBef>
                <a:spcPts val="3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150" b="1" spc="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150" b="1" dirty="0">
                <a:solidFill>
                  <a:srgbClr val="F05821"/>
                </a:solidFill>
                <a:latin typeface="Calibri"/>
                <a:cs typeface="Calibri"/>
              </a:rPr>
              <a:t>Shramba</a:t>
            </a:r>
            <a:r>
              <a:rPr sz="2150" b="1" spc="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za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podatke</a:t>
            </a:r>
            <a:r>
              <a:rPr sz="2150" spc="2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oz.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varnostne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kopije</a:t>
            </a:r>
            <a:r>
              <a:rPr sz="2150" spc="11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(nekaj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10 </a:t>
            </a:r>
            <a:r>
              <a:rPr sz="2150" spc="-25" dirty="0">
                <a:latin typeface="Calibri"/>
                <a:cs typeface="Calibri"/>
              </a:rPr>
              <a:t>TB)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365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Protokol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S3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(spletni</a:t>
            </a:r>
            <a:r>
              <a:rPr sz="2150" spc="-10" dirty="0">
                <a:latin typeface="Calibri"/>
                <a:cs typeface="Calibri"/>
              </a:rPr>
              <a:t> vmesnik)</a:t>
            </a:r>
            <a:endParaRPr sz="2150">
              <a:latin typeface="Calibri"/>
              <a:cs typeface="Calibri"/>
            </a:endParaRPr>
          </a:p>
          <a:p>
            <a:pPr marL="355600" indent="-342900">
              <a:lnSpc>
                <a:spcPts val="3030"/>
              </a:lnSpc>
              <a:buFont typeface="Arial MT"/>
              <a:buChar char="•"/>
              <a:tabLst>
                <a:tab pos="355600" algn="l"/>
              </a:tabLst>
            </a:pPr>
            <a:r>
              <a:rPr sz="2600" b="1" spc="-495" dirty="0">
                <a:solidFill>
                  <a:srgbClr val="F05821"/>
                </a:solidFill>
                <a:latin typeface="Trebuchet MS"/>
                <a:cs typeface="Trebuchet MS"/>
              </a:rPr>
              <a:t>Možna</a:t>
            </a:r>
            <a:r>
              <a:rPr sz="26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55" dirty="0">
                <a:solidFill>
                  <a:srgbClr val="F05821"/>
                </a:solidFill>
                <a:latin typeface="Trebuchet MS"/>
                <a:cs typeface="Trebuchet MS"/>
              </a:rPr>
              <a:t>kombinacija</a:t>
            </a:r>
            <a:r>
              <a:rPr sz="26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505" dirty="0">
                <a:solidFill>
                  <a:srgbClr val="F05821"/>
                </a:solidFill>
                <a:latin typeface="Trebuchet MS"/>
                <a:cs typeface="Trebuchet MS"/>
              </a:rPr>
              <a:t>obeh</a:t>
            </a:r>
            <a:r>
              <a:rPr sz="26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30" dirty="0">
                <a:solidFill>
                  <a:srgbClr val="F05821"/>
                </a:solidFill>
                <a:latin typeface="Trebuchet MS"/>
                <a:cs typeface="Trebuchet MS"/>
              </a:rPr>
              <a:t>storitev</a:t>
            </a:r>
            <a:endParaRPr sz="2600">
              <a:latin typeface="Trebuchet MS"/>
              <a:cs typeface="Trebuchet MS"/>
            </a:endParaRPr>
          </a:p>
          <a:p>
            <a:pPr marL="673100" marR="1283335" lvl="1" indent="-228600">
              <a:lnSpc>
                <a:spcPts val="2410"/>
              </a:lnSpc>
              <a:spcBef>
                <a:spcPts val="254"/>
              </a:spcBef>
              <a:buFont typeface="Arial MT"/>
              <a:buChar char="•"/>
              <a:tabLst>
                <a:tab pos="902335" algn="l"/>
              </a:tabLst>
            </a:pPr>
            <a:r>
              <a:rPr sz="2150" dirty="0">
                <a:latin typeface="Calibri"/>
                <a:cs typeface="Calibri"/>
                <a:hlinkClick r:id="rId2"/>
              </a:rPr>
              <a:t>helpdesk@arnes.si</a:t>
            </a:r>
            <a:r>
              <a:rPr sz="2150" spc="9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-</a:t>
            </a:r>
            <a:r>
              <a:rPr sz="2150" spc="13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individualna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obravnava</a:t>
            </a:r>
            <a:r>
              <a:rPr sz="2150" spc="15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glede 	</a:t>
            </a:r>
            <a:r>
              <a:rPr sz="2150" dirty="0">
                <a:latin typeface="Calibri"/>
                <a:cs typeface="Calibri"/>
              </a:rPr>
              <a:t>na</a:t>
            </a:r>
            <a:r>
              <a:rPr sz="2150" spc="4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potrebe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145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Pooblastilo</a:t>
            </a:r>
            <a:r>
              <a:rPr sz="2150" spc="2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</a:t>
            </a:r>
            <a:r>
              <a:rPr sz="2150" spc="5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Portalu</a:t>
            </a:r>
            <a:r>
              <a:rPr sz="2150" spc="4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članic</a:t>
            </a:r>
            <a:r>
              <a:rPr sz="2150" spc="4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ali</a:t>
            </a:r>
            <a:r>
              <a:rPr sz="2150" spc="1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obrazec</a:t>
            </a:r>
            <a:endParaRPr sz="2150">
              <a:latin typeface="Calibri"/>
              <a:cs typeface="Calibri"/>
            </a:endParaRPr>
          </a:p>
          <a:p>
            <a:pPr marL="902335">
              <a:lnSpc>
                <a:spcPts val="2455"/>
              </a:lnSpc>
            </a:pPr>
            <a:r>
              <a:rPr sz="2150" dirty="0">
                <a:latin typeface="Calibri"/>
                <a:cs typeface="Calibri"/>
              </a:rPr>
              <a:t>(izbor</a:t>
            </a:r>
            <a:r>
              <a:rPr sz="2150" spc="8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in</a:t>
            </a:r>
            <a:r>
              <a:rPr sz="2150" spc="8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namen/utemeljitev)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635" dirty="0"/>
              <a:t>E-</a:t>
            </a:r>
            <a:r>
              <a:rPr sz="4400" spc="-780" dirty="0"/>
              <a:t>identiteta</a:t>
            </a:r>
            <a:r>
              <a:rPr sz="4400" spc="-515" dirty="0"/>
              <a:t> </a:t>
            </a:r>
            <a:r>
              <a:rPr sz="4400" spc="-715" dirty="0"/>
              <a:t>in</a:t>
            </a:r>
            <a:r>
              <a:rPr sz="4400" spc="-520" dirty="0"/>
              <a:t> </a:t>
            </a:r>
            <a:r>
              <a:rPr sz="4400" spc="-785" dirty="0"/>
              <a:t>e-</a:t>
            </a:r>
            <a:r>
              <a:rPr sz="4400" spc="-705" dirty="0"/>
              <a:t>pošta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693307"/>
            <a:ext cx="10050145" cy="460375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45" dirty="0">
                <a:solidFill>
                  <a:srgbClr val="F05821"/>
                </a:solidFill>
                <a:latin typeface="Trebuchet MS"/>
                <a:cs typeface="Trebuchet MS"/>
              </a:rPr>
              <a:t>Enostaven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34" dirty="0">
                <a:solidFill>
                  <a:srgbClr val="F05821"/>
                </a:solidFill>
                <a:latin typeface="Trebuchet MS"/>
                <a:cs typeface="Trebuchet MS"/>
              </a:rPr>
              <a:t>dostop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75" dirty="0">
                <a:solidFill>
                  <a:srgbClr val="F05821"/>
                </a:solidFill>
                <a:latin typeface="Trebuchet MS"/>
                <a:cs typeface="Trebuchet MS"/>
              </a:rPr>
              <a:t>do</a:t>
            </a:r>
            <a:r>
              <a:rPr sz="2750" b="1" spc="-3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20" dirty="0">
                <a:solidFill>
                  <a:srgbClr val="F05821"/>
                </a:solidFill>
                <a:latin typeface="Trebuchet MS"/>
                <a:cs typeface="Trebuchet MS"/>
              </a:rPr>
              <a:t>vseh</a:t>
            </a:r>
            <a:r>
              <a:rPr sz="2750" b="1" spc="-3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25" dirty="0">
                <a:solidFill>
                  <a:srgbClr val="F05821"/>
                </a:solidFill>
                <a:latin typeface="Trebuchet MS"/>
                <a:cs typeface="Trebuchet MS"/>
              </a:rPr>
              <a:t>storitev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55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275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65" dirty="0">
                <a:solidFill>
                  <a:srgbClr val="F05821"/>
                </a:solidFill>
                <a:latin typeface="Trebuchet MS"/>
                <a:cs typeface="Trebuchet MS"/>
              </a:rPr>
              <a:t>e-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identiteto</a:t>
            </a:r>
            <a:endParaRPr sz="2750">
              <a:latin typeface="Trebuchet MS"/>
              <a:cs typeface="Trebuchet MS"/>
            </a:endParaRPr>
          </a:p>
          <a:p>
            <a:pPr marL="671830" lvl="1" indent="-227329">
              <a:lnSpc>
                <a:spcPts val="2755"/>
              </a:lnSpc>
              <a:spcBef>
                <a:spcPts val="50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dirty="0">
                <a:latin typeface="Calibri"/>
                <a:cs typeface="Calibri"/>
              </a:rPr>
              <a:t>Uporabite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digitalno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identiteto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vaše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ustanove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dostop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vseh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storitev</a:t>
            </a:r>
            <a:endParaRPr sz="2400">
              <a:latin typeface="Calibri"/>
              <a:cs typeface="Calibri"/>
            </a:endParaRPr>
          </a:p>
          <a:p>
            <a:pPr marL="673735">
              <a:lnSpc>
                <a:spcPts val="2755"/>
              </a:lnSpc>
            </a:pPr>
            <a:r>
              <a:rPr sz="2400" spc="-10" dirty="0">
                <a:latin typeface="Calibri"/>
                <a:cs typeface="Calibri"/>
              </a:rPr>
              <a:t>federacije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05821"/>
                </a:solidFill>
                <a:latin typeface="Calibri"/>
                <a:cs typeface="Calibri"/>
              </a:rPr>
              <a:t>ArnesAAI</a:t>
            </a:r>
            <a:r>
              <a:rPr sz="2400" b="1" spc="-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05821"/>
                </a:solidFill>
                <a:latin typeface="Calibri"/>
                <a:cs typeface="Calibri"/>
              </a:rPr>
              <a:t>eduGAIN</a:t>
            </a:r>
            <a:r>
              <a:rPr sz="2400" b="1" spc="-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ter</a:t>
            </a:r>
            <a:r>
              <a:rPr sz="2400" spc="-10" dirty="0">
                <a:latin typeface="Calibri"/>
                <a:cs typeface="Calibri"/>
              </a:rPr>
              <a:t> skupnih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virov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5" dirty="0">
                <a:latin typeface="Calibri"/>
                <a:cs typeface="Calibri"/>
              </a:rPr>
              <a:t>(npr.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DiKUL,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eduroam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…).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505" dirty="0">
                <a:solidFill>
                  <a:srgbClr val="F05821"/>
                </a:solidFill>
                <a:latin typeface="Trebuchet MS"/>
                <a:cs typeface="Trebuchet MS"/>
              </a:rPr>
              <a:t>Varen</a:t>
            </a:r>
            <a:r>
              <a:rPr sz="275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05" dirty="0">
                <a:solidFill>
                  <a:srgbClr val="F05821"/>
                </a:solidFill>
                <a:latin typeface="Trebuchet MS"/>
                <a:cs typeface="Trebuchet MS"/>
              </a:rPr>
              <a:t>e-</a:t>
            </a: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predal:</a:t>
            </a:r>
            <a:r>
              <a:rPr sz="275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20" dirty="0">
                <a:solidFill>
                  <a:srgbClr val="F05821"/>
                </a:solidFill>
                <a:latin typeface="Trebuchet MS"/>
                <a:cs typeface="Trebuchet MS"/>
              </a:rPr>
              <a:t>@guest.arnes.si</a:t>
            </a:r>
            <a:endParaRPr sz="2750">
              <a:latin typeface="Trebuchet MS"/>
              <a:cs typeface="Trebuchet MS"/>
            </a:endParaRPr>
          </a:p>
          <a:p>
            <a:pPr marL="672465" marR="5080" lvl="1" indent="-227965">
              <a:lnSpc>
                <a:spcPts val="2550"/>
              </a:lnSpc>
              <a:spcBef>
                <a:spcPts val="940"/>
              </a:spcBef>
              <a:buFont typeface="Arial MT"/>
              <a:buChar char="•"/>
              <a:tabLst>
                <a:tab pos="673735" algn="l"/>
              </a:tabLst>
            </a:pPr>
            <a:r>
              <a:rPr sz="2400" dirty="0">
                <a:latin typeface="Calibri"/>
                <a:cs typeface="Calibri"/>
              </a:rPr>
              <a:t>Pridobite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e-poštni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račun,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vam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omogoča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uporabo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20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GB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velikega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e-</a:t>
            </a:r>
            <a:r>
              <a:rPr sz="2400" spc="-10" dirty="0">
                <a:latin typeface="Calibri"/>
                <a:cs typeface="Calibri"/>
              </a:rPr>
              <a:t>predala 	</a:t>
            </a:r>
            <a:r>
              <a:rPr sz="2400" dirty="0">
                <a:latin typeface="Calibri"/>
                <a:cs typeface="Calibri"/>
              </a:rPr>
              <a:t>pri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Arnesu.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170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spc="-10" dirty="0">
                <a:latin typeface="Calibri"/>
                <a:cs typeface="Calibri"/>
              </a:rPr>
              <a:t>2FA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+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captcha</a:t>
            </a:r>
            <a:endParaRPr sz="2400">
              <a:latin typeface="Calibri"/>
              <a:cs typeface="Calibri"/>
            </a:endParaRPr>
          </a:p>
          <a:p>
            <a:pPr marL="671830" lvl="1" indent="-227329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dirty="0">
                <a:latin typeface="Calibri"/>
                <a:cs typeface="Calibri"/>
              </a:rPr>
              <a:t>Lastna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domena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organizacije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5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45" dirty="0">
                <a:solidFill>
                  <a:srgbClr val="F05821"/>
                </a:solidFill>
                <a:latin typeface="Trebuchet MS"/>
                <a:cs typeface="Trebuchet MS"/>
              </a:rPr>
              <a:t>En</a:t>
            </a:r>
            <a:r>
              <a:rPr sz="275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90" dirty="0">
                <a:solidFill>
                  <a:srgbClr val="F05821"/>
                </a:solidFill>
                <a:latin typeface="Trebuchet MS"/>
                <a:cs typeface="Trebuchet MS"/>
              </a:rPr>
              <a:t>e-</a:t>
            </a:r>
            <a:r>
              <a:rPr sz="2750" b="1" spc="-395" dirty="0">
                <a:solidFill>
                  <a:srgbClr val="F05821"/>
                </a:solidFill>
                <a:latin typeface="Trebuchet MS"/>
                <a:cs typeface="Trebuchet MS"/>
              </a:rPr>
              <a:t>naslov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1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750" b="1" spc="-3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05" dirty="0">
                <a:solidFill>
                  <a:srgbClr val="F05821"/>
                </a:solidFill>
                <a:latin typeface="Trebuchet MS"/>
                <a:cs typeface="Trebuchet MS"/>
              </a:rPr>
              <a:t>ve</a:t>
            </a:r>
            <a:r>
              <a:rPr sz="2750" b="1" spc="-40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405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95" dirty="0">
                <a:solidFill>
                  <a:srgbClr val="F05821"/>
                </a:solidFill>
                <a:latin typeface="Trebuchet MS"/>
                <a:cs typeface="Trebuchet MS"/>
              </a:rPr>
              <a:t>število</a:t>
            </a:r>
            <a:r>
              <a:rPr sz="2750" b="1" spc="-3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20" dirty="0">
                <a:solidFill>
                  <a:srgbClr val="F05821"/>
                </a:solidFill>
                <a:latin typeface="Trebuchet MS"/>
                <a:cs typeface="Trebuchet MS"/>
              </a:rPr>
              <a:t>prejemnikov</a:t>
            </a:r>
            <a:endParaRPr sz="2750">
              <a:latin typeface="Trebuchet MS"/>
              <a:cs typeface="Trebuchet MS"/>
            </a:endParaRPr>
          </a:p>
          <a:p>
            <a:pPr marL="671830" lvl="1" indent="-227329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spc="-10" dirty="0">
                <a:latin typeface="Calibri"/>
                <a:cs typeface="Calibri"/>
              </a:rPr>
              <a:t>Ustvarite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e-</a:t>
            </a:r>
            <a:r>
              <a:rPr sz="2400" dirty="0">
                <a:latin typeface="Calibri"/>
                <a:cs typeface="Calibri"/>
              </a:rPr>
              <a:t>naslov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posredujte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sporočilo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vsem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prejemnikom,</a:t>
            </a:r>
            <a:endParaRPr sz="2400">
              <a:latin typeface="Calibri"/>
              <a:cs typeface="Calibri"/>
            </a:endParaRPr>
          </a:p>
          <a:p>
            <a:pPr marL="902335">
              <a:lnSpc>
                <a:spcPct val="100000"/>
              </a:lnSpc>
              <a:spcBef>
                <a:spcPts val="275"/>
              </a:spcBef>
            </a:pPr>
            <a:r>
              <a:rPr sz="2400" dirty="0">
                <a:latin typeface="Calibri"/>
                <a:cs typeface="Calibri"/>
              </a:rPr>
              <a:t>ki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zbrani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05821"/>
                </a:solidFill>
                <a:latin typeface="Calibri"/>
                <a:cs typeface="Calibri"/>
              </a:rPr>
              <a:t>Distribucijskem</a:t>
            </a:r>
            <a:r>
              <a:rPr sz="2400" b="1" spc="-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05821"/>
                </a:solidFill>
                <a:latin typeface="Calibri"/>
                <a:cs typeface="Calibri"/>
              </a:rPr>
              <a:t>seznamu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670" dirty="0"/>
              <a:t>spletno</a:t>
            </a:r>
            <a:r>
              <a:rPr sz="4400" spc="-535" dirty="0"/>
              <a:t> </a:t>
            </a:r>
            <a:r>
              <a:rPr sz="4400" spc="-735" dirty="0"/>
              <a:t>stran,</a:t>
            </a:r>
            <a:r>
              <a:rPr sz="4400" spc="-475" dirty="0"/>
              <a:t> </a:t>
            </a:r>
            <a:r>
              <a:rPr sz="4400" spc="-745" dirty="0"/>
              <a:t>prosim</a:t>
            </a:r>
            <a:r>
              <a:rPr sz="4400" spc="-515" dirty="0"/>
              <a:t> </a:t>
            </a:r>
            <a:r>
              <a:rPr sz="4400" spc="-409" dirty="0"/>
              <a:t>…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695824"/>
            <a:ext cx="9453880" cy="430593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0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390" dirty="0">
                <a:solidFill>
                  <a:srgbClr val="F05821"/>
                </a:solidFill>
                <a:latin typeface="Trebuchet MS"/>
                <a:cs typeface="Trebuchet MS"/>
              </a:rPr>
              <a:t>spletiš</a:t>
            </a:r>
            <a:r>
              <a:rPr sz="3200" b="1" spc="-3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3200" b="1" spc="-390" dirty="0">
                <a:solidFill>
                  <a:srgbClr val="F05821"/>
                </a:solidFill>
                <a:latin typeface="Trebuchet MS"/>
                <a:cs typeface="Trebuchet MS"/>
              </a:rPr>
              <a:t>e</a:t>
            </a:r>
            <a:r>
              <a:rPr sz="3200" b="1" spc="-40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645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3200" b="1" spc="-3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470" dirty="0">
                <a:solidFill>
                  <a:srgbClr val="F05821"/>
                </a:solidFill>
                <a:latin typeface="Trebuchet MS"/>
                <a:cs typeface="Trebuchet MS"/>
              </a:rPr>
              <a:t>vašo</a:t>
            </a:r>
            <a:r>
              <a:rPr sz="3200" b="1" spc="-3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525" dirty="0">
                <a:solidFill>
                  <a:srgbClr val="F05821"/>
                </a:solidFill>
                <a:latin typeface="Trebuchet MS"/>
                <a:cs typeface="Trebuchet MS"/>
              </a:rPr>
              <a:t>vsebino</a:t>
            </a:r>
            <a:endParaRPr sz="3200">
              <a:latin typeface="Trebuchet MS"/>
              <a:cs typeface="Trebuchet MS"/>
            </a:endParaRPr>
          </a:p>
          <a:p>
            <a:pPr marL="672465" marR="5080" lvl="1" indent="-227965">
              <a:lnSpc>
                <a:spcPct val="92200"/>
              </a:lnSpc>
              <a:spcBef>
                <a:spcPts val="700"/>
              </a:spcBef>
              <a:buFont typeface="Arial MT"/>
              <a:buChar char="•"/>
              <a:tabLst>
                <a:tab pos="673735" algn="l"/>
              </a:tabLst>
            </a:pPr>
            <a:r>
              <a:rPr sz="2750" dirty="0">
                <a:latin typeface="Calibri"/>
                <a:cs typeface="Calibri"/>
              </a:rPr>
              <a:t>Z</a:t>
            </a:r>
            <a:r>
              <a:rPr sz="2750" spc="65" dirty="0"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750" b="1" spc="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Spletom</a:t>
            </a:r>
            <a:r>
              <a:rPr sz="2750" dirty="0">
                <a:latin typeface="Calibri"/>
                <a:cs typeface="Calibri"/>
              </a:rPr>
              <a:t>,</a:t>
            </a:r>
            <a:r>
              <a:rPr sz="2750" spc="7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ki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temelji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na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platformi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WordPress,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lahko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spc="-25" dirty="0">
                <a:latin typeface="Calibri"/>
                <a:cs typeface="Calibri"/>
              </a:rPr>
              <a:t>na 	</a:t>
            </a:r>
            <a:r>
              <a:rPr sz="2750" dirty="0">
                <a:latin typeface="Calibri"/>
                <a:cs typeface="Calibri"/>
              </a:rPr>
              <a:t>enostaven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način</a:t>
            </a:r>
            <a:r>
              <a:rPr sz="2750" spc="4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ustvarite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spletišče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predstavitvijo</a:t>
            </a:r>
            <a:r>
              <a:rPr sz="2750" spc="11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projekta, 	</a:t>
            </a:r>
            <a:r>
              <a:rPr sz="2750" dirty="0">
                <a:latin typeface="Calibri"/>
                <a:cs typeface="Calibri"/>
              </a:rPr>
              <a:t>raziskave ali</a:t>
            </a:r>
            <a:r>
              <a:rPr sz="2750" spc="-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svojega</a:t>
            </a:r>
            <a:r>
              <a:rPr sz="2750" spc="-1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dela.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500" dirty="0">
                <a:solidFill>
                  <a:srgbClr val="F05821"/>
                </a:solidFill>
                <a:latin typeface="Trebuchet MS"/>
                <a:cs typeface="Trebuchet MS"/>
              </a:rPr>
              <a:t>Analitika</a:t>
            </a:r>
            <a:r>
              <a:rPr sz="3200" b="1" spc="-3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525" dirty="0">
                <a:solidFill>
                  <a:srgbClr val="F05821"/>
                </a:solidFill>
                <a:latin typeface="Trebuchet MS"/>
                <a:cs typeface="Trebuchet MS"/>
              </a:rPr>
              <a:t>spletnega</a:t>
            </a:r>
            <a:r>
              <a:rPr sz="3200" b="1" spc="-3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595" dirty="0">
                <a:solidFill>
                  <a:srgbClr val="F05821"/>
                </a:solidFill>
                <a:latin typeface="Trebuchet MS"/>
                <a:cs typeface="Trebuchet MS"/>
              </a:rPr>
              <a:t>mesta</a:t>
            </a:r>
            <a:endParaRPr sz="3200">
              <a:latin typeface="Trebuchet MS"/>
              <a:cs typeface="Trebuchet MS"/>
            </a:endParaRPr>
          </a:p>
          <a:p>
            <a:pPr marL="673100" lvl="1" indent="-228600">
              <a:lnSpc>
                <a:spcPct val="100000"/>
              </a:lnSpc>
              <a:spcBef>
                <a:spcPts val="590"/>
              </a:spcBef>
              <a:buFont typeface="Arial MT"/>
              <a:buChar char="•"/>
              <a:tabLst>
                <a:tab pos="673100" algn="l"/>
              </a:tabLst>
            </a:pPr>
            <a:r>
              <a:rPr sz="2750" dirty="0">
                <a:latin typeface="Calibri"/>
                <a:cs typeface="Calibri"/>
              </a:rPr>
              <a:t>Spremljajte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statistiko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spletišča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z</a:t>
            </a:r>
            <a:r>
              <a:rPr sz="2750" spc="60" dirty="0"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750" b="1" spc="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F05821"/>
                </a:solidFill>
                <a:latin typeface="Calibri"/>
                <a:cs typeface="Calibri"/>
              </a:rPr>
              <a:t>Analitiko</a:t>
            </a:r>
            <a:r>
              <a:rPr sz="2750" spc="-10" dirty="0">
                <a:latin typeface="Calibri"/>
                <a:cs typeface="Calibri"/>
              </a:rPr>
              <a:t>.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459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spc="-505" dirty="0">
                <a:solidFill>
                  <a:srgbClr val="F05821"/>
                </a:solidFill>
                <a:latin typeface="Trebuchet MS"/>
                <a:cs typeface="Trebuchet MS"/>
              </a:rPr>
              <a:t>Brezpla</a:t>
            </a:r>
            <a:r>
              <a:rPr sz="3200" b="1" spc="-50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3200" b="1" spc="-505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3200" b="1" spc="-3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495" dirty="0">
                <a:solidFill>
                  <a:srgbClr val="F05821"/>
                </a:solidFill>
                <a:latin typeface="Trebuchet MS"/>
                <a:cs typeface="Trebuchet MS"/>
              </a:rPr>
              <a:t>registracija</a:t>
            </a:r>
            <a:r>
              <a:rPr sz="3200" b="1" spc="-3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665" dirty="0">
                <a:solidFill>
                  <a:srgbClr val="F05821"/>
                </a:solidFill>
                <a:latin typeface="Trebuchet MS"/>
                <a:cs typeface="Trebuchet MS"/>
              </a:rPr>
              <a:t>domene</a:t>
            </a:r>
            <a:r>
              <a:rPr sz="3200" b="1" spc="-3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3200" b="1" spc="-434" dirty="0">
                <a:solidFill>
                  <a:srgbClr val="F05821"/>
                </a:solidFill>
                <a:latin typeface="Trebuchet MS"/>
                <a:cs typeface="Trebuchet MS"/>
              </a:rPr>
              <a:t>.si</a:t>
            </a:r>
            <a:endParaRPr sz="3200">
              <a:latin typeface="Trebuchet MS"/>
              <a:cs typeface="Trebuchet MS"/>
            </a:endParaRPr>
          </a:p>
          <a:p>
            <a:pPr marL="672465" marR="1528445" lvl="1" indent="-227965">
              <a:lnSpc>
                <a:spcPct val="107000"/>
              </a:lnSpc>
              <a:spcBef>
                <a:spcPts val="210"/>
              </a:spcBef>
              <a:buFont typeface="Arial MT"/>
              <a:buChar char="•"/>
              <a:tabLst>
                <a:tab pos="902335" algn="l"/>
              </a:tabLst>
            </a:pPr>
            <a:r>
              <a:rPr sz="2750" dirty="0">
                <a:latin typeface="Calibri"/>
                <a:cs typeface="Calibri"/>
              </a:rPr>
              <a:t>Oblikujte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spletno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identiteto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in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prek</a:t>
            </a:r>
            <a:r>
              <a:rPr sz="2750" spc="7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svoje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ustanove 	</a:t>
            </a:r>
            <a:r>
              <a:rPr sz="2750" dirty="0">
                <a:latin typeface="Calibri"/>
                <a:cs typeface="Calibri"/>
              </a:rPr>
              <a:t>registrirajte</a:t>
            </a:r>
            <a:r>
              <a:rPr sz="2750" spc="8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domeno</a:t>
            </a:r>
            <a:r>
              <a:rPr sz="2750" spc="55" dirty="0">
                <a:latin typeface="Calibri"/>
                <a:cs typeface="Calibri"/>
              </a:rPr>
              <a:t> </a:t>
            </a:r>
            <a:r>
              <a:rPr sz="2750" b="1" spc="-20" dirty="0">
                <a:solidFill>
                  <a:srgbClr val="F05821"/>
                </a:solidFill>
                <a:latin typeface="Calibri"/>
                <a:cs typeface="Calibri"/>
              </a:rPr>
              <a:t>.si</a:t>
            </a:r>
            <a:r>
              <a:rPr sz="2750" spc="-20" dirty="0">
                <a:latin typeface="Calibri"/>
                <a:cs typeface="Calibri"/>
              </a:rPr>
              <a:t>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360" dirty="0"/>
              <a:t>…</a:t>
            </a:r>
            <a:r>
              <a:rPr sz="4400" spc="-540" dirty="0"/>
              <a:t> </a:t>
            </a:r>
            <a:r>
              <a:rPr sz="4400" spc="-735" dirty="0"/>
              <a:t>prosim</a:t>
            </a:r>
            <a:r>
              <a:rPr sz="4400" spc="-590" dirty="0"/>
              <a:t> </a:t>
            </a:r>
            <a:r>
              <a:rPr sz="4400" spc="-830" dirty="0"/>
              <a:t>za</a:t>
            </a:r>
            <a:r>
              <a:rPr sz="4400" spc="-530" dirty="0"/>
              <a:t> </a:t>
            </a:r>
            <a:r>
              <a:rPr sz="4400" spc="-605" dirty="0"/>
              <a:t>še</a:t>
            </a:r>
            <a:r>
              <a:rPr sz="4400" spc="-530" dirty="0"/>
              <a:t> </a:t>
            </a:r>
            <a:r>
              <a:rPr sz="4400" spc="-565" dirty="0"/>
              <a:t>ve</a:t>
            </a:r>
            <a:r>
              <a:rPr sz="4400" spc="-565" dirty="0">
                <a:latin typeface="Calibri"/>
                <a:cs typeface="Calibri"/>
              </a:rPr>
              <a:t>č</a:t>
            </a:r>
            <a:r>
              <a:rPr sz="4400" spc="-200" dirty="0">
                <a:latin typeface="Calibri"/>
                <a:cs typeface="Calibri"/>
              </a:rPr>
              <a:t> </a:t>
            </a:r>
            <a:r>
              <a:rPr sz="4400" spc="-715" dirty="0"/>
              <a:t>spletnih</a:t>
            </a:r>
            <a:r>
              <a:rPr sz="4400" spc="-545" dirty="0"/>
              <a:t> </a:t>
            </a:r>
            <a:r>
              <a:rPr sz="4400" spc="-715" dirty="0"/>
              <a:t>storitev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354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3000" spc="-575" dirty="0"/>
              <a:t>Deljenje</a:t>
            </a:r>
            <a:r>
              <a:rPr sz="3000" spc="-340" dirty="0"/>
              <a:t> </a:t>
            </a:r>
            <a:r>
              <a:rPr sz="3000" spc="-560" dirty="0"/>
              <a:t>datotek</a:t>
            </a:r>
            <a:r>
              <a:rPr sz="3000" spc="-335" dirty="0"/>
              <a:t> </a:t>
            </a:r>
            <a:r>
              <a:rPr sz="3000" spc="-535" dirty="0"/>
              <a:t>do</a:t>
            </a:r>
            <a:r>
              <a:rPr sz="3000" spc="-360" dirty="0"/>
              <a:t> </a:t>
            </a:r>
            <a:r>
              <a:rPr sz="3000" spc="-695" dirty="0"/>
              <a:t>100</a:t>
            </a:r>
            <a:r>
              <a:rPr sz="3000" spc="-335" dirty="0"/>
              <a:t> </a:t>
            </a:r>
            <a:r>
              <a:rPr sz="3000" spc="-480" dirty="0"/>
              <a:t>GB</a:t>
            </a:r>
            <a:endParaRPr sz="3000"/>
          </a:p>
          <a:p>
            <a:pPr marL="673100" lvl="1" indent="-228600">
              <a:lnSpc>
                <a:spcPts val="2590"/>
              </a:lnSpc>
              <a:buFont typeface="Arial MT"/>
              <a:buChar char="•"/>
              <a:tabLst>
                <a:tab pos="673100" algn="l"/>
              </a:tabLst>
            </a:pPr>
            <a:r>
              <a:rPr sz="2600" spc="-10" dirty="0">
                <a:latin typeface="Calibri"/>
                <a:cs typeface="Calibri"/>
              </a:rPr>
              <a:t>Enostavno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varno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pošljite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velike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datoteke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prek</a:t>
            </a:r>
            <a:r>
              <a:rPr sz="2600" spc="-1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spleta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z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aplikacijo</a:t>
            </a:r>
            <a:endParaRPr sz="2600">
              <a:latin typeface="Calibri"/>
              <a:cs typeface="Calibri"/>
            </a:endParaRPr>
          </a:p>
          <a:p>
            <a:pPr marL="673735">
              <a:lnSpc>
                <a:spcPts val="2465"/>
              </a:lnSpc>
            </a:pPr>
            <a:r>
              <a:rPr sz="2600" dirty="0">
                <a:latin typeface="Calibri"/>
                <a:cs typeface="Calibri"/>
              </a:rPr>
              <a:t>Arnes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Filesender</a:t>
            </a:r>
            <a:r>
              <a:rPr sz="2600" b="0" spc="-1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ts val="3354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spc="-525" dirty="0"/>
              <a:t>Organiziranje</a:t>
            </a:r>
            <a:r>
              <a:rPr sz="3000" spc="-285" dirty="0"/>
              <a:t> </a:t>
            </a:r>
            <a:r>
              <a:rPr sz="3000" spc="-490" dirty="0"/>
              <a:t>sestankov</a:t>
            </a:r>
            <a:endParaRPr sz="3000"/>
          </a:p>
          <a:p>
            <a:pPr marL="673735" marR="1143635" lvl="1" indent="-229235">
              <a:lnSpc>
                <a:spcPct val="69900"/>
              </a:lnSpc>
              <a:spcBef>
                <a:spcPts val="875"/>
              </a:spcBef>
              <a:buFont typeface="Arial MT"/>
              <a:buChar char="•"/>
              <a:tabLst>
                <a:tab pos="673735" algn="l"/>
              </a:tabLst>
            </a:pPr>
            <a:r>
              <a:rPr sz="2600" dirty="0">
                <a:latin typeface="Calibri"/>
                <a:cs typeface="Calibri"/>
              </a:rPr>
              <a:t>Orodje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600" b="1" spc="-10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Planer</a:t>
            </a:r>
            <a:r>
              <a:rPr sz="2600" b="1" spc="-6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vam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poenostavi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organizacijo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dogodkov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in </a:t>
            </a:r>
            <a:r>
              <a:rPr sz="2600" dirty="0">
                <a:latin typeface="Calibri"/>
                <a:cs typeface="Calibri"/>
              </a:rPr>
              <a:t>usklajevanje</a:t>
            </a:r>
            <a:r>
              <a:rPr sz="2600" spc="-1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sestankov.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ts val="3245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spc="-484" dirty="0"/>
              <a:t>Brezpla</a:t>
            </a:r>
            <a:r>
              <a:rPr sz="3000" spc="-484" dirty="0">
                <a:latin typeface="Calibri"/>
                <a:cs typeface="Calibri"/>
              </a:rPr>
              <a:t>č</a:t>
            </a:r>
            <a:r>
              <a:rPr sz="3000" spc="-484" dirty="0"/>
              <a:t>ne</a:t>
            </a:r>
            <a:r>
              <a:rPr sz="3000" spc="-340" dirty="0"/>
              <a:t> </a:t>
            </a:r>
            <a:r>
              <a:rPr sz="3000" spc="-585" dirty="0"/>
              <a:t>napredne</a:t>
            </a:r>
            <a:r>
              <a:rPr sz="3000" spc="-340" dirty="0"/>
              <a:t> </a:t>
            </a:r>
            <a:r>
              <a:rPr sz="3000" spc="-520" dirty="0"/>
              <a:t>spletne</a:t>
            </a:r>
            <a:r>
              <a:rPr sz="3000" spc="-340" dirty="0"/>
              <a:t> </a:t>
            </a:r>
            <a:r>
              <a:rPr sz="3000" spc="-600" dirty="0"/>
              <a:t>ankete</a:t>
            </a:r>
            <a:endParaRPr sz="3000">
              <a:latin typeface="Calibri"/>
              <a:cs typeface="Calibri"/>
            </a:endParaRPr>
          </a:p>
          <a:p>
            <a:pPr marL="673100" marR="5080" lvl="1" indent="-228600">
              <a:lnSpc>
                <a:spcPts val="2700"/>
              </a:lnSpc>
              <a:spcBef>
                <a:spcPts val="305"/>
              </a:spcBef>
              <a:buFont typeface="Arial MT"/>
              <a:buChar char="•"/>
              <a:tabLst>
                <a:tab pos="902335" algn="l"/>
              </a:tabLst>
            </a:pPr>
            <a:r>
              <a:rPr sz="2600" spc="-10" dirty="0">
                <a:latin typeface="Calibri"/>
                <a:cs typeface="Calibri"/>
              </a:rPr>
              <a:t>Uporabite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orodje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600" b="1" spc="-8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1KA</a:t>
            </a:r>
            <a:r>
              <a:rPr sz="2600" b="1" spc="-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izvedite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spletne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ankete,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samoevalvacije 	</a:t>
            </a:r>
            <a:r>
              <a:rPr sz="2600" dirty="0">
                <a:latin typeface="Calibri"/>
                <a:cs typeface="Calibri"/>
              </a:rPr>
              <a:t>ali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tajna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glasovanja.</a:t>
            </a:r>
            <a:endParaRPr sz="2600">
              <a:latin typeface="Calibri"/>
              <a:cs typeface="Calibri"/>
            </a:endParaRPr>
          </a:p>
          <a:p>
            <a:pPr marL="355600" indent="-342900">
              <a:lnSpc>
                <a:spcPts val="3160"/>
              </a:lnSpc>
              <a:buFont typeface="Arial MT"/>
              <a:buChar char="•"/>
              <a:tabLst>
                <a:tab pos="355600" algn="l"/>
              </a:tabLst>
            </a:pPr>
            <a:r>
              <a:rPr sz="3000" spc="-509" dirty="0"/>
              <a:t>Spletne</a:t>
            </a:r>
            <a:r>
              <a:rPr sz="3000" spc="-330" dirty="0"/>
              <a:t> </a:t>
            </a:r>
            <a:r>
              <a:rPr sz="3000" spc="-425" dirty="0"/>
              <a:t>u</a:t>
            </a:r>
            <a:r>
              <a:rPr sz="3000" spc="-425" dirty="0">
                <a:latin typeface="Calibri"/>
                <a:cs typeface="Calibri"/>
              </a:rPr>
              <a:t>č</a:t>
            </a:r>
            <a:r>
              <a:rPr sz="3000" spc="-425" dirty="0"/>
              <a:t>ilnice</a:t>
            </a:r>
            <a:r>
              <a:rPr sz="3000" spc="-330" dirty="0"/>
              <a:t> </a:t>
            </a:r>
            <a:r>
              <a:rPr sz="3000" spc="-535" dirty="0"/>
              <a:t>Moodle</a:t>
            </a:r>
            <a:endParaRPr sz="3000">
              <a:latin typeface="Calibri"/>
              <a:cs typeface="Calibri"/>
            </a:endParaRPr>
          </a:p>
          <a:p>
            <a:pPr marL="673100" lvl="1" indent="-228600">
              <a:lnSpc>
                <a:spcPts val="2890"/>
              </a:lnSpc>
              <a:buFont typeface="Arial MT"/>
              <a:buChar char="•"/>
              <a:tabLst>
                <a:tab pos="673100" algn="l"/>
              </a:tabLst>
            </a:pP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600" b="1" spc="-11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F05821"/>
                </a:solidFill>
                <a:latin typeface="Calibri"/>
                <a:cs typeface="Calibri"/>
              </a:rPr>
              <a:t>Učilnice</a:t>
            </a:r>
            <a:r>
              <a:rPr sz="2600" b="1" spc="-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–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velik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sistem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(pretežno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šole)</a:t>
            </a:r>
            <a:endParaRPr sz="2600">
              <a:latin typeface="Calibri"/>
              <a:cs typeface="Calibri"/>
            </a:endParaRPr>
          </a:p>
          <a:p>
            <a:pPr marL="1130935" lvl="2" indent="-228600">
              <a:lnSpc>
                <a:spcPts val="2360"/>
              </a:lnSpc>
              <a:buFont typeface="Arial MT"/>
              <a:buChar char="•"/>
              <a:tabLst>
                <a:tab pos="1130935" algn="l"/>
              </a:tabLst>
            </a:pPr>
            <a:r>
              <a:rPr sz="2150" dirty="0">
                <a:latin typeface="Calibri"/>
                <a:cs typeface="Calibri"/>
              </a:rPr>
              <a:t>vtičniki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se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dograjujejo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postopoma</a:t>
            </a:r>
            <a:r>
              <a:rPr sz="2150" spc="4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(H5P,</a:t>
            </a:r>
            <a:r>
              <a:rPr sz="2150" spc="1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DPV).</a:t>
            </a:r>
            <a:endParaRPr sz="2150">
              <a:latin typeface="Calibri"/>
              <a:cs typeface="Calibri"/>
            </a:endParaRPr>
          </a:p>
          <a:p>
            <a:pPr marL="1130935" lvl="2" indent="-228600">
              <a:lnSpc>
                <a:spcPts val="2455"/>
              </a:lnSpc>
              <a:buFont typeface="Arial MT"/>
              <a:buChar char="•"/>
              <a:tabLst>
                <a:tab pos="1130935" algn="l"/>
              </a:tabLst>
            </a:pPr>
            <a:r>
              <a:rPr sz="2150" dirty="0">
                <a:latin typeface="Calibri"/>
                <a:cs typeface="Calibri"/>
              </a:rPr>
              <a:t>integracija</a:t>
            </a:r>
            <a:r>
              <a:rPr sz="2150" spc="5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z</a:t>
            </a:r>
            <a:r>
              <a:rPr sz="2150" spc="1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ostalimi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storitvami.</a:t>
            </a:r>
            <a:endParaRPr sz="21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25" dirty="0"/>
              <a:t>Ve</a:t>
            </a:r>
            <a:r>
              <a:rPr sz="4400" spc="-725" dirty="0">
                <a:latin typeface="Calibri"/>
                <a:cs typeface="Calibri"/>
              </a:rPr>
              <a:t>č</a:t>
            </a:r>
            <a:r>
              <a:rPr sz="4400" spc="-725" dirty="0"/>
              <a:t>predstavnostne</a:t>
            </a:r>
            <a:r>
              <a:rPr sz="4400" spc="-509" dirty="0"/>
              <a:t> </a:t>
            </a:r>
            <a:r>
              <a:rPr sz="4400" spc="-725" dirty="0"/>
              <a:t>storitve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20"/>
              </a:spcBef>
              <a:buFont typeface="Arial MT"/>
              <a:buChar char="•"/>
              <a:tabLst>
                <a:tab pos="355600" algn="l"/>
              </a:tabLst>
            </a:pPr>
            <a:r>
              <a:rPr spc="-545" dirty="0"/>
              <a:t>Nalaganje</a:t>
            </a:r>
            <a:r>
              <a:rPr spc="-405" dirty="0"/>
              <a:t> </a:t>
            </a:r>
            <a:r>
              <a:rPr spc="-545" dirty="0"/>
              <a:t>video</a:t>
            </a:r>
            <a:r>
              <a:rPr spc="-370" dirty="0"/>
              <a:t> </a:t>
            </a:r>
            <a:r>
              <a:rPr spc="-509" dirty="0"/>
              <a:t>vsebin</a:t>
            </a:r>
            <a:r>
              <a:rPr spc="-440" dirty="0"/>
              <a:t> </a:t>
            </a:r>
            <a:r>
              <a:rPr spc="-484" dirty="0"/>
              <a:t>in</a:t>
            </a:r>
            <a:r>
              <a:rPr spc="-365" dirty="0"/>
              <a:t> </a:t>
            </a:r>
            <a:r>
              <a:rPr spc="-509" dirty="0"/>
              <a:t>prenosi</a:t>
            </a:r>
            <a:r>
              <a:rPr spc="-420" dirty="0"/>
              <a:t> </a:t>
            </a:r>
            <a:r>
              <a:rPr spc="-525" dirty="0"/>
              <a:t>v</a:t>
            </a:r>
            <a:r>
              <a:rPr spc="-405" dirty="0"/>
              <a:t> </a:t>
            </a:r>
            <a:r>
              <a:rPr spc="-550" dirty="0"/>
              <a:t>živo</a:t>
            </a:r>
          </a:p>
          <a:p>
            <a:pPr marL="812800" lvl="1" indent="-342900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812800" algn="l"/>
              </a:tabLst>
            </a:pPr>
            <a:r>
              <a:rPr sz="2750" b="1" spc="-434" dirty="0">
                <a:solidFill>
                  <a:srgbClr val="F05821"/>
                </a:solidFill>
                <a:latin typeface="Trebuchet MS"/>
                <a:cs typeface="Trebuchet MS"/>
              </a:rPr>
              <a:t>video.arnes.si</a:t>
            </a:r>
            <a:endParaRPr sz="2750">
              <a:latin typeface="Trebuchet MS"/>
              <a:cs typeface="Trebuchet MS"/>
            </a:endParaRPr>
          </a:p>
          <a:p>
            <a:pPr marL="672465" lvl="1" indent="-227965">
              <a:lnSpc>
                <a:spcPct val="100000"/>
              </a:lnSpc>
              <a:spcBef>
                <a:spcPts val="535"/>
              </a:spcBef>
              <a:buFont typeface="Arial MT"/>
              <a:buChar char="•"/>
              <a:tabLst>
                <a:tab pos="672465" algn="l"/>
                <a:tab pos="7749540" algn="l"/>
              </a:tabLst>
            </a:pP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API</a:t>
            </a:r>
            <a:r>
              <a:rPr sz="2750" b="1" spc="-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za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zaščiten</a:t>
            </a:r>
            <a:r>
              <a:rPr sz="2750" spc="3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dostop</a:t>
            </a:r>
            <a:r>
              <a:rPr sz="2750" spc="10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(le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preko</a:t>
            </a:r>
            <a:r>
              <a:rPr sz="2750" spc="2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vašega</a:t>
            </a:r>
            <a:r>
              <a:rPr sz="2750" spc="15" dirty="0"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portala)</a:t>
            </a:r>
            <a:r>
              <a:rPr sz="2750" dirty="0">
                <a:latin typeface="Calibri"/>
                <a:cs typeface="Calibri"/>
              </a:rPr>
              <a:t>	</a:t>
            </a:r>
            <a:r>
              <a:rPr sz="2750" spc="-10" dirty="0">
                <a:latin typeface="Calibri"/>
                <a:cs typeface="Calibri"/>
              </a:rPr>
              <a:t>[BSF]</a:t>
            </a:r>
            <a:endParaRPr sz="275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672465" algn="l"/>
              </a:tabLst>
            </a:pPr>
            <a:r>
              <a:rPr sz="2750" b="1" dirty="0">
                <a:latin typeface="Calibri"/>
                <a:cs typeface="Calibri"/>
              </a:rPr>
              <a:t>Vas</a:t>
            </a:r>
            <a:r>
              <a:rPr sz="2750" b="1" spc="10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zanima</a:t>
            </a:r>
            <a:r>
              <a:rPr sz="2750" b="1" spc="6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ZOOM</a:t>
            </a:r>
            <a:r>
              <a:rPr sz="2750" b="1" spc="6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vtičnik</a:t>
            </a:r>
            <a:r>
              <a:rPr sz="2750" b="1" spc="1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za</a:t>
            </a:r>
            <a:r>
              <a:rPr sz="2750" b="1" spc="60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snemanje</a:t>
            </a:r>
            <a:r>
              <a:rPr sz="2750" b="1" spc="3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direktno</a:t>
            </a:r>
            <a:r>
              <a:rPr sz="2750" b="1" spc="15" dirty="0">
                <a:latin typeface="Calibri"/>
                <a:cs typeface="Calibri"/>
              </a:rPr>
              <a:t> </a:t>
            </a:r>
            <a:r>
              <a:rPr sz="2750" b="1" dirty="0">
                <a:latin typeface="Calibri"/>
                <a:cs typeface="Calibri"/>
              </a:rPr>
              <a:t>na</a:t>
            </a:r>
            <a:r>
              <a:rPr sz="2750" b="1" spc="200" dirty="0"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750" b="1" spc="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F05821"/>
                </a:solidFill>
                <a:latin typeface="Calibri"/>
                <a:cs typeface="Calibri"/>
              </a:rPr>
              <a:t>Video</a:t>
            </a:r>
            <a:r>
              <a:rPr sz="2750" b="1" spc="-10" dirty="0">
                <a:latin typeface="Calibri"/>
                <a:cs typeface="Calibri"/>
              </a:rPr>
              <a:t>?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355600" algn="l"/>
              </a:tabLst>
            </a:pPr>
            <a:r>
              <a:rPr spc="-550" dirty="0"/>
              <a:t>Videokonferen</a:t>
            </a:r>
            <a:r>
              <a:rPr spc="-550" dirty="0">
                <a:latin typeface="Calibri"/>
                <a:cs typeface="Calibri"/>
              </a:rPr>
              <a:t>č</a:t>
            </a:r>
            <a:r>
              <a:rPr spc="-550" dirty="0"/>
              <a:t>na</a:t>
            </a:r>
            <a:r>
              <a:rPr spc="-365" dirty="0"/>
              <a:t> </a:t>
            </a:r>
            <a:r>
              <a:rPr spc="-570" dirty="0"/>
              <a:t>orodja</a:t>
            </a:r>
          </a:p>
          <a:p>
            <a:pPr marL="673100" lvl="1" indent="-228600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673100" algn="l"/>
              </a:tabLst>
            </a:pPr>
            <a:r>
              <a:rPr sz="2750" dirty="0">
                <a:latin typeface="Calibri"/>
                <a:cs typeface="Calibri"/>
              </a:rPr>
              <a:t>Enostavni</a:t>
            </a:r>
            <a:r>
              <a:rPr sz="2750" spc="3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videokonferenčni</a:t>
            </a:r>
            <a:r>
              <a:rPr sz="2750" spc="40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sistem</a:t>
            </a:r>
            <a:r>
              <a:rPr sz="2750" spc="90" dirty="0"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r>
              <a:rPr sz="2750" b="1" spc="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dirty="0">
                <a:solidFill>
                  <a:srgbClr val="F05821"/>
                </a:solidFill>
                <a:latin typeface="Calibri"/>
                <a:cs typeface="Calibri"/>
              </a:rPr>
              <a:t>VID</a:t>
            </a:r>
            <a:r>
              <a:rPr sz="2750" b="1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latin typeface="Calibri"/>
                <a:cs typeface="Calibri"/>
              </a:rPr>
              <a:t>(Jitsi)</a:t>
            </a:r>
            <a:endParaRPr sz="2750">
              <a:latin typeface="Calibri"/>
              <a:cs typeface="Calibri"/>
            </a:endParaRPr>
          </a:p>
          <a:p>
            <a:pPr marL="902335">
              <a:lnSpc>
                <a:spcPct val="100000"/>
              </a:lnSpc>
              <a:spcBef>
                <a:spcPts val="229"/>
              </a:spcBef>
            </a:pP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brez</a:t>
            </a:r>
            <a:r>
              <a:rPr sz="275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uporabniškega</a:t>
            </a:r>
            <a:r>
              <a:rPr sz="275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računa</a:t>
            </a:r>
            <a:r>
              <a:rPr sz="275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in</a:t>
            </a:r>
            <a:r>
              <a:rPr sz="275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brez</a:t>
            </a:r>
            <a:r>
              <a:rPr sz="2750" b="0" spc="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dirty="0">
                <a:solidFill>
                  <a:srgbClr val="000000"/>
                </a:solidFill>
                <a:latin typeface="Calibri"/>
                <a:cs typeface="Calibri"/>
              </a:rPr>
              <a:t>časovne</a:t>
            </a:r>
            <a:r>
              <a:rPr sz="2750" b="0" spc="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750" b="0" spc="-10" dirty="0">
                <a:solidFill>
                  <a:srgbClr val="000000"/>
                </a:solidFill>
                <a:latin typeface="Calibri"/>
                <a:cs typeface="Calibri"/>
              </a:rPr>
              <a:t>omejitve</a:t>
            </a:r>
            <a:r>
              <a:rPr sz="2400" b="0" spc="-1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672465" algn="l"/>
              </a:tabLst>
            </a:pPr>
            <a:r>
              <a:rPr sz="2750" dirty="0">
                <a:latin typeface="Calibri"/>
                <a:cs typeface="Calibri"/>
              </a:rPr>
              <a:t>Videokonferenčni</a:t>
            </a:r>
            <a:r>
              <a:rPr sz="2750" spc="5" dirty="0">
                <a:latin typeface="Calibri"/>
                <a:cs typeface="Calibri"/>
              </a:rPr>
              <a:t> </a:t>
            </a:r>
            <a:r>
              <a:rPr sz="2750" dirty="0">
                <a:latin typeface="Calibri"/>
                <a:cs typeface="Calibri"/>
              </a:rPr>
              <a:t>sistem</a:t>
            </a:r>
            <a:r>
              <a:rPr sz="2750" spc="100" dirty="0">
                <a:latin typeface="Calibri"/>
                <a:cs typeface="Calibri"/>
              </a:rPr>
              <a:t> </a:t>
            </a:r>
            <a:r>
              <a:rPr sz="2750" b="1" spc="-10" dirty="0">
                <a:solidFill>
                  <a:srgbClr val="F05821"/>
                </a:solidFill>
                <a:latin typeface="Calibri"/>
                <a:cs typeface="Calibri"/>
              </a:rPr>
              <a:t>Pexip</a:t>
            </a:r>
            <a:r>
              <a:rPr sz="2750" spc="-10" dirty="0">
                <a:latin typeface="Calibri"/>
                <a:cs typeface="Calibri"/>
              </a:rPr>
              <a:t>:</a:t>
            </a:r>
            <a:endParaRPr sz="2750">
              <a:latin typeface="Calibri"/>
              <a:cs typeface="Calibri"/>
            </a:endParaRPr>
          </a:p>
          <a:p>
            <a:pPr marL="1130300" lvl="2" indent="-227965">
              <a:lnSpc>
                <a:spcPct val="100000"/>
              </a:lnSpc>
              <a:spcBef>
                <a:spcPts val="204"/>
              </a:spcBef>
              <a:buFont typeface="Arial MT"/>
              <a:buChar char="•"/>
              <a:tabLst>
                <a:tab pos="1130300" algn="l"/>
              </a:tabLst>
            </a:pPr>
            <a:r>
              <a:rPr sz="2400" dirty="0">
                <a:latin typeface="Calibri"/>
                <a:cs typeface="Calibri"/>
              </a:rPr>
              <a:t>dostop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VK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sisteme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H323/SIP,</a:t>
            </a:r>
            <a:endParaRPr sz="2400">
              <a:latin typeface="Calibri"/>
              <a:cs typeface="Calibri"/>
            </a:endParaRPr>
          </a:p>
          <a:p>
            <a:pPr marL="1129665" lvl="2" indent="-227329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1129665" algn="l"/>
              </a:tabLst>
            </a:pPr>
            <a:r>
              <a:rPr sz="2400" dirty="0">
                <a:latin typeface="Calibri"/>
                <a:cs typeface="Calibri"/>
              </a:rPr>
              <a:t>v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kombinaciji 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prenosom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živo,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full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HD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...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10" dirty="0"/>
              <a:t>Storitve</a:t>
            </a:r>
            <a:r>
              <a:rPr sz="4400" spc="-520" dirty="0"/>
              <a:t> </a:t>
            </a:r>
            <a:r>
              <a:rPr sz="4400" spc="-795" dirty="0"/>
              <a:t>GÉANT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699323"/>
            <a:ext cx="9658350" cy="4817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319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700" b="1" spc="-480" dirty="0">
                <a:solidFill>
                  <a:srgbClr val="F05821"/>
                </a:solidFill>
                <a:latin typeface="Trebuchet MS"/>
                <a:cs typeface="Trebuchet MS"/>
              </a:rPr>
              <a:t>Trusted</a:t>
            </a:r>
            <a:r>
              <a:rPr sz="27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5" dirty="0">
                <a:solidFill>
                  <a:srgbClr val="F05821"/>
                </a:solidFill>
                <a:latin typeface="Trebuchet MS"/>
                <a:cs typeface="Trebuchet MS"/>
              </a:rPr>
              <a:t>Certificate</a:t>
            </a:r>
            <a:r>
              <a:rPr sz="27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5" dirty="0">
                <a:solidFill>
                  <a:srgbClr val="F05821"/>
                </a:solidFill>
                <a:latin typeface="Trebuchet MS"/>
                <a:cs typeface="Trebuchet MS"/>
              </a:rPr>
              <a:t>Service</a:t>
            </a:r>
            <a:endParaRPr sz="2700">
              <a:latin typeface="Trebuchet MS"/>
              <a:cs typeface="Trebuchet MS"/>
            </a:endParaRPr>
          </a:p>
          <a:p>
            <a:pPr marL="672465" lvl="1" indent="-227965">
              <a:lnSpc>
                <a:spcPts val="2675"/>
              </a:lnSpc>
              <a:buFont typeface="Arial MT"/>
              <a:buChar char="•"/>
              <a:tabLst>
                <a:tab pos="672465" algn="l"/>
              </a:tabLst>
            </a:pPr>
            <a:r>
              <a:rPr sz="2400" dirty="0">
                <a:latin typeface="Calibri"/>
                <a:cs typeface="Calibri"/>
              </a:rPr>
              <a:t>Overjena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digitalna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strežniška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potrdila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preko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pooblaščene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osebe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(UL)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ts val="2515"/>
              </a:lnSpc>
              <a:buFont typeface="Arial MT"/>
              <a:buChar char="•"/>
              <a:tabLst>
                <a:tab pos="672465" algn="l"/>
              </a:tabLst>
            </a:pPr>
            <a:r>
              <a:rPr sz="2400" dirty="0">
                <a:latin typeface="Calibri"/>
                <a:cs typeface="Calibri"/>
              </a:rPr>
              <a:t>Osebni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certifikati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(za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varno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e-</a:t>
            </a:r>
            <a:r>
              <a:rPr sz="2400" spc="-10" dirty="0">
                <a:latin typeface="Calibri"/>
                <a:cs typeface="Calibri"/>
              </a:rPr>
              <a:t>pošto)</a:t>
            </a:r>
            <a:endParaRPr sz="2400">
              <a:latin typeface="Calibri"/>
              <a:cs typeface="Calibri"/>
            </a:endParaRPr>
          </a:p>
          <a:p>
            <a:pPr marL="671830" lvl="1" indent="-227329">
              <a:lnSpc>
                <a:spcPts val="2555"/>
              </a:lnSpc>
              <a:buFont typeface="Arial MT"/>
              <a:buChar char="•"/>
              <a:tabLst>
                <a:tab pos="671830" algn="l"/>
              </a:tabLst>
            </a:pPr>
            <a:r>
              <a:rPr sz="2400" dirty="0">
                <a:latin typeface="Calibri"/>
                <a:cs typeface="Calibri"/>
              </a:rPr>
              <a:t>Code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signing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certifikati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ts val="3070"/>
              </a:lnSpc>
              <a:buFont typeface="Arial MT"/>
              <a:buChar char="•"/>
              <a:tabLst>
                <a:tab pos="355600" algn="l"/>
              </a:tabLst>
            </a:pPr>
            <a:r>
              <a:rPr sz="2700" b="1" spc="-425" dirty="0">
                <a:solidFill>
                  <a:srgbClr val="F05821"/>
                </a:solidFill>
                <a:latin typeface="Trebuchet MS"/>
                <a:cs typeface="Trebuchet MS"/>
              </a:rPr>
              <a:t>OCRE</a:t>
            </a:r>
            <a:r>
              <a:rPr sz="27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520" dirty="0">
                <a:solidFill>
                  <a:srgbClr val="F05821"/>
                </a:solidFill>
                <a:latin typeface="Trebuchet MS"/>
                <a:cs typeface="Trebuchet MS"/>
              </a:rPr>
              <a:t>(Open</a:t>
            </a:r>
            <a:r>
              <a:rPr sz="27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09" dirty="0">
                <a:solidFill>
                  <a:srgbClr val="F05821"/>
                </a:solidFill>
                <a:latin typeface="Trebuchet MS"/>
                <a:cs typeface="Trebuchet MS"/>
              </a:rPr>
              <a:t>Clouds</a:t>
            </a:r>
            <a:r>
              <a:rPr sz="27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9" dirty="0">
                <a:solidFill>
                  <a:srgbClr val="F05821"/>
                </a:solidFill>
                <a:latin typeface="Trebuchet MS"/>
                <a:cs typeface="Trebuchet MS"/>
              </a:rPr>
              <a:t>for</a:t>
            </a:r>
            <a:r>
              <a:rPr sz="27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9" dirty="0">
                <a:solidFill>
                  <a:srgbClr val="F05821"/>
                </a:solidFill>
                <a:latin typeface="Trebuchet MS"/>
                <a:cs typeface="Trebuchet MS"/>
              </a:rPr>
              <a:t>Research</a:t>
            </a:r>
            <a:r>
              <a:rPr sz="27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84" dirty="0">
                <a:solidFill>
                  <a:srgbClr val="F05821"/>
                </a:solidFill>
                <a:latin typeface="Trebuchet MS"/>
                <a:cs typeface="Trebuchet MS"/>
              </a:rPr>
              <a:t>Environments)</a:t>
            </a:r>
            <a:endParaRPr sz="2700">
              <a:latin typeface="Trebuchet MS"/>
              <a:cs typeface="Trebuchet MS"/>
            </a:endParaRPr>
          </a:p>
          <a:p>
            <a:pPr marL="672465" lvl="1" indent="-227965">
              <a:lnSpc>
                <a:spcPts val="2410"/>
              </a:lnSpc>
              <a:buFont typeface="Arial MT"/>
              <a:buChar char="•"/>
              <a:tabLst>
                <a:tab pos="672465" algn="l"/>
              </a:tabLst>
            </a:pPr>
            <a:r>
              <a:rPr sz="2400" dirty="0">
                <a:latin typeface="Calibri"/>
                <a:cs typeface="Calibri"/>
              </a:rPr>
              <a:t>Popusti,</a:t>
            </a:r>
            <a:r>
              <a:rPr sz="2400" spc="-1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poenostavljeno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naročanje,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prilagoditev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raziskovalnemu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prostoru</a:t>
            </a:r>
            <a:endParaRPr sz="2400">
              <a:latin typeface="Calibri"/>
              <a:cs typeface="Calibri"/>
            </a:endParaRPr>
          </a:p>
          <a:p>
            <a:pPr marL="673735">
              <a:lnSpc>
                <a:spcPts val="2290"/>
              </a:lnSpc>
            </a:pPr>
            <a:r>
              <a:rPr sz="2400" dirty="0">
                <a:latin typeface="Calibri"/>
                <a:cs typeface="Calibri"/>
              </a:rPr>
              <a:t>(AAI)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...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ts val="2715"/>
              </a:lnSpc>
              <a:buFont typeface="Arial MT"/>
              <a:buChar char="•"/>
              <a:tabLst>
                <a:tab pos="672465" algn="l"/>
                <a:tab pos="6457315" algn="l"/>
              </a:tabLst>
            </a:pPr>
            <a:r>
              <a:rPr sz="2400" dirty="0">
                <a:latin typeface="Calibri"/>
                <a:cs typeface="Calibri"/>
              </a:rPr>
              <a:t>Globalni</a:t>
            </a:r>
            <a:r>
              <a:rPr sz="2400" spc="-114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lokalni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ponudniki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oblačnih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storitev</a:t>
            </a:r>
            <a:r>
              <a:rPr sz="2400" dirty="0">
                <a:latin typeface="Calibri"/>
                <a:cs typeface="Calibri"/>
              </a:rPr>
              <a:t>	</a:t>
            </a:r>
            <a:r>
              <a:rPr sz="2400" spc="-25" dirty="0">
                <a:latin typeface="Calibri"/>
                <a:cs typeface="Calibri"/>
              </a:rPr>
              <a:t>...</a:t>
            </a:r>
            <a:endParaRPr sz="2400">
              <a:latin typeface="Calibri"/>
              <a:cs typeface="Calibri"/>
            </a:endParaRPr>
          </a:p>
          <a:p>
            <a:pPr marL="902335">
              <a:lnSpc>
                <a:spcPts val="1320"/>
              </a:lnSpc>
              <a:spcBef>
                <a:spcPts val="275"/>
              </a:spcBef>
            </a:pP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https://clouds.geant.org/geant-cloud-catalogue/geant-cloud-catalogue-ocre/</a:t>
            </a:r>
            <a:endParaRPr sz="1200">
              <a:latin typeface="Calibri"/>
              <a:cs typeface="Calibri"/>
            </a:endParaRPr>
          </a:p>
          <a:p>
            <a:pPr marL="355600" indent="-342900">
              <a:lnSpc>
                <a:spcPts val="3080"/>
              </a:lnSpc>
              <a:buFont typeface="Arial MT"/>
              <a:buChar char="•"/>
              <a:tabLst>
                <a:tab pos="355600" algn="l"/>
              </a:tabLst>
            </a:pPr>
            <a:r>
              <a:rPr sz="2700" b="1" spc="-480" dirty="0">
                <a:solidFill>
                  <a:srgbClr val="F05821"/>
                </a:solidFill>
                <a:latin typeface="Trebuchet MS"/>
                <a:cs typeface="Trebuchet MS"/>
              </a:rPr>
              <a:t>events.geant.org</a:t>
            </a:r>
            <a:endParaRPr sz="2700">
              <a:latin typeface="Trebuchet MS"/>
              <a:cs typeface="Trebuchet MS"/>
            </a:endParaRPr>
          </a:p>
          <a:p>
            <a:pPr marL="672465" lvl="1" indent="-227965">
              <a:lnSpc>
                <a:spcPts val="2725"/>
              </a:lnSpc>
              <a:buFont typeface="Arial MT"/>
              <a:buChar char="•"/>
              <a:tabLst>
                <a:tab pos="672465" algn="l"/>
              </a:tabLst>
            </a:pPr>
            <a:r>
              <a:rPr sz="2400" dirty="0">
                <a:latin typeface="Calibri"/>
                <a:cs typeface="Calibri"/>
              </a:rPr>
              <a:t>Indico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sistem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upravljanje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dogodkov:</a:t>
            </a:r>
            <a:endParaRPr sz="2400">
              <a:latin typeface="Calibri"/>
              <a:cs typeface="Calibri"/>
            </a:endParaRPr>
          </a:p>
          <a:p>
            <a:pPr marL="228600" marR="3445510" lvl="2" indent="-228600" algn="ctr">
              <a:lnSpc>
                <a:spcPts val="2215"/>
              </a:lnSpc>
              <a:buFont typeface="Arial MT"/>
              <a:buChar char="•"/>
              <a:tabLst>
                <a:tab pos="228600" algn="l"/>
              </a:tabLst>
            </a:pPr>
            <a:r>
              <a:rPr sz="2000" dirty="0">
                <a:latin typeface="Calibri"/>
                <a:cs typeface="Calibri"/>
              </a:rPr>
              <a:t>koledar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dogodkov,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zanimivih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skupnost</a:t>
            </a:r>
            <a:endParaRPr sz="2000">
              <a:latin typeface="Calibri"/>
              <a:cs typeface="Calibri"/>
            </a:endParaRPr>
          </a:p>
          <a:p>
            <a:pPr marR="3388360" algn="ctr">
              <a:lnSpc>
                <a:spcPts val="2215"/>
              </a:lnSpc>
            </a:pPr>
            <a:r>
              <a:rPr sz="2000" spc="-10" dirty="0">
                <a:latin typeface="Calibri"/>
                <a:cs typeface="Calibri"/>
              </a:rPr>
              <a:t>(nekateri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povsem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odprti),</a:t>
            </a:r>
            <a:endParaRPr sz="2000">
              <a:latin typeface="Calibri"/>
              <a:cs typeface="Calibri"/>
            </a:endParaRPr>
          </a:p>
          <a:p>
            <a:pPr marL="1130935" marR="5481955" lvl="2" indent="-229235">
              <a:lnSpc>
                <a:spcPts val="2180"/>
              </a:lnSpc>
              <a:spcBef>
                <a:spcPts val="145"/>
              </a:spcBef>
              <a:buFont typeface="Arial MT"/>
              <a:buChar char="•"/>
              <a:tabLst>
                <a:tab pos="1817370" algn="l"/>
              </a:tabLst>
            </a:pPr>
            <a:r>
              <a:rPr sz="2000" spc="-10" dirty="0">
                <a:latin typeface="Calibri"/>
                <a:cs typeface="Calibri"/>
              </a:rPr>
              <a:t>upravljanje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lastnega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dogodka 	</a:t>
            </a:r>
            <a:r>
              <a:rPr sz="2000" dirty="0">
                <a:latin typeface="Calibri"/>
                <a:cs typeface="Calibri"/>
              </a:rPr>
              <a:t>(z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digitalno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identiteto).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5080"/>
              </a:lnSpc>
              <a:spcBef>
                <a:spcPts val="130"/>
              </a:spcBef>
            </a:pPr>
            <a:r>
              <a:rPr sz="4400" spc="-800" dirty="0"/>
              <a:t>Upravljanje</a:t>
            </a:r>
            <a:r>
              <a:rPr sz="4400" spc="-520" dirty="0"/>
              <a:t> </a:t>
            </a:r>
            <a:r>
              <a:rPr sz="4400" spc="-705" dirty="0"/>
              <a:t>storitev</a:t>
            </a:r>
            <a:r>
              <a:rPr sz="4400" spc="-520" dirty="0"/>
              <a:t> </a:t>
            </a:r>
            <a:r>
              <a:rPr sz="4400" spc="-700" dirty="0"/>
              <a:t>in</a:t>
            </a:r>
            <a:endParaRPr sz="4400"/>
          </a:p>
          <a:p>
            <a:pPr>
              <a:lnSpc>
                <a:spcPts val="5080"/>
              </a:lnSpc>
            </a:pPr>
            <a:r>
              <a:rPr sz="4400" spc="-685" dirty="0"/>
              <a:t>pooblaš</a:t>
            </a:r>
            <a:r>
              <a:rPr sz="4400" spc="-685" dirty="0">
                <a:latin typeface="Calibri"/>
                <a:cs typeface="Calibri"/>
              </a:rPr>
              <a:t>č</a:t>
            </a:r>
            <a:r>
              <a:rPr sz="4400" spc="-685" dirty="0"/>
              <a:t>ene</a:t>
            </a:r>
            <a:r>
              <a:rPr sz="4400" spc="-495" dirty="0"/>
              <a:t> </a:t>
            </a:r>
            <a:r>
              <a:rPr sz="4400" spc="-780" dirty="0"/>
              <a:t>osebe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2975" y="1746948"/>
            <a:ext cx="7946390" cy="45694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ts val="2530"/>
              </a:lnSpc>
              <a:spcBef>
                <a:spcPts val="125"/>
              </a:spcBef>
              <a:buFont typeface="Arial MT"/>
              <a:buChar char="•"/>
              <a:tabLst>
                <a:tab pos="355600" algn="l"/>
              </a:tabLst>
            </a:pPr>
            <a:r>
              <a:rPr sz="2150" b="1" spc="-330" dirty="0">
                <a:solidFill>
                  <a:srgbClr val="F05821"/>
                </a:solidFill>
                <a:latin typeface="Trebuchet MS"/>
                <a:cs typeface="Trebuchet MS"/>
              </a:rPr>
              <a:t>„Tehni</a:t>
            </a:r>
            <a:r>
              <a:rPr sz="2150" b="1" spc="-33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150" b="1" spc="-330" dirty="0">
                <a:solidFill>
                  <a:srgbClr val="F05821"/>
                </a:solidFill>
                <a:latin typeface="Trebuchet MS"/>
                <a:cs typeface="Trebuchet MS"/>
              </a:rPr>
              <a:t>ni</a:t>
            </a:r>
            <a:r>
              <a:rPr sz="21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05" dirty="0">
                <a:solidFill>
                  <a:srgbClr val="F05821"/>
                </a:solidFill>
                <a:latin typeface="Trebuchet MS"/>
                <a:cs typeface="Trebuchet MS"/>
              </a:rPr>
              <a:t>kontakt“</a:t>
            </a:r>
            <a:r>
              <a:rPr sz="215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45" dirty="0">
                <a:solidFill>
                  <a:srgbClr val="F05821"/>
                </a:solidFill>
                <a:latin typeface="Trebuchet MS"/>
                <a:cs typeface="Trebuchet MS"/>
              </a:rPr>
              <a:t>=</a:t>
            </a:r>
            <a:r>
              <a:rPr sz="215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25" dirty="0">
                <a:solidFill>
                  <a:srgbClr val="F05821"/>
                </a:solidFill>
                <a:latin typeface="Trebuchet MS"/>
                <a:cs typeface="Trebuchet MS"/>
              </a:rPr>
              <a:t>„pooblaš</a:t>
            </a:r>
            <a:r>
              <a:rPr sz="2150" b="1" spc="-32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150" b="1" spc="-325" dirty="0">
                <a:solidFill>
                  <a:srgbClr val="F05821"/>
                </a:solidFill>
                <a:latin typeface="Trebuchet MS"/>
                <a:cs typeface="Trebuchet MS"/>
              </a:rPr>
              <a:t>ena</a:t>
            </a:r>
            <a:r>
              <a:rPr sz="215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80" dirty="0">
                <a:solidFill>
                  <a:srgbClr val="F05821"/>
                </a:solidFill>
                <a:latin typeface="Trebuchet MS"/>
                <a:cs typeface="Trebuchet MS"/>
              </a:rPr>
              <a:t>oseba“</a:t>
            </a:r>
            <a:endParaRPr sz="2150">
              <a:latin typeface="Trebuchet MS"/>
              <a:cs typeface="Trebuchet MS"/>
            </a:endParaRPr>
          </a:p>
          <a:p>
            <a:pPr marL="673100" lvl="1" indent="-228600">
              <a:lnSpc>
                <a:spcPts val="2235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10" dirty="0">
                <a:latin typeface="Calibri"/>
                <a:cs typeface="Calibri"/>
              </a:rPr>
              <a:t>Pravice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upravljanje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storitvijo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29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25" dirty="0">
                <a:latin typeface="Calibri"/>
                <a:cs typeface="Calibri"/>
              </a:rPr>
              <a:t>Včasih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vsaki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storitvi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posebej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55"/>
              </a:spcBef>
              <a:buFont typeface="Arial MT"/>
              <a:buChar char="•"/>
              <a:tabLst>
                <a:tab pos="355600" algn="l"/>
              </a:tabLst>
            </a:pPr>
            <a:r>
              <a:rPr sz="2150" b="1" spc="-28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150" b="1" spc="-280" dirty="0">
                <a:solidFill>
                  <a:srgbClr val="F05821"/>
                </a:solidFill>
                <a:latin typeface="Trebuchet MS"/>
                <a:cs typeface="Trebuchet MS"/>
              </a:rPr>
              <a:t>lanstvo</a:t>
            </a:r>
            <a:r>
              <a:rPr sz="215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15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25" dirty="0">
                <a:solidFill>
                  <a:srgbClr val="F05821"/>
                </a:solidFill>
                <a:latin typeface="Trebuchet MS"/>
                <a:cs typeface="Trebuchet MS"/>
              </a:rPr>
              <a:t>omrežju</a:t>
            </a:r>
            <a:r>
              <a:rPr sz="215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endParaRPr sz="2150">
              <a:latin typeface="Trebuchet MS"/>
              <a:cs typeface="Trebuchet MS"/>
            </a:endParaRPr>
          </a:p>
          <a:p>
            <a:pPr marL="355600" indent="-342900">
              <a:lnSpc>
                <a:spcPts val="2290"/>
              </a:lnSpc>
              <a:spcBef>
                <a:spcPts val="42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Calibri"/>
                <a:cs typeface="Calibri"/>
              </a:rPr>
              <a:t>Podpisan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Sporazum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članstvu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(v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omrežju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ARNES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ArnesAAI/eduGAIN)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18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10" dirty="0">
                <a:latin typeface="Calibri"/>
                <a:cs typeface="Calibri"/>
              </a:rPr>
              <a:t>Pooblaščene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osebe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organizacijo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29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10" dirty="0">
                <a:latin typeface="Calibri"/>
                <a:cs typeface="Calibri"/>
              </a:rPr>
              <a:t>Pooblaščene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osebe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posamezno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storitev/enoto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(članica,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lab,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projekt)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530"/>
              </a:lnSpc>
              <a:spcBef>
                <a:spcPts val="150"/>
              </a:spcBef>
              <a:buFont typeface="Arial MT"/>
              <a:buChar char="•"/>
              <a:tabLst>
                <a:tab pos="355600" algn="l"/>
              </a:tabLst>
            </a:pPr>
            <a:r>
              <a:rPr sz="2150" b="1" spc="-380" dirty="0">
                <a:solidFill>
                  <a:srgbClr val="F05821"/>
                </a:solidFill>
                <a:latin typeface="Trebuchet MS"/>
                <a:cs typeface="Trebuchet MS"/>
              </a:rPr>
              <a:t>Upravljanje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40" dirty="0">
                <a:solidFill>
                  <a:srgbClr val="F05821"/>
                </a:solidFill>
                <a:latin typeface="Trebuchet MS"/>
                <a:cs typeface="Trebuchet MS"/>
              </a:rPr>
              <a:t>storitev</a:t>
            </a:r>
            <a:r>
              <a:rPr sz="2150" b="1" spc="-2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5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15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40" dirty="0">
                <a:solidFill>
                  <a:srgbClr val="F05821"/>
                </a:solidFill>
                <a:latin typeface="Trebuchet MS"/>
                <a:cs typeface="Trebuchet MS"/>
              </a:rPr>
              <a:t>Portalu</a:t>
            </a:r>
            <a:r>
              <a:rPr sz="215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27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150" b="1" spc="-270" dirty="0">
                <a:solidFill>
                  <a:srgbClr val="F05821"/>
                </a:solidFill>
                <a:latin typeface="Trebuchet MS"/>
                <a:cs typeface="Trebuchet MS"/>
              </a:rPr>
              <a:t>lanic</a:t>
            </a:r>
            <a:endParaRPr sz="2150">
              <a:latin typeface="Trebuchet MS"/>
              <a:cs typeface="Trebuchet MS"/>
            </a:endParaRPr>
          </a:p>
          <a:p>
            <a:pPr marL="444500">
              <a:lnSpc>
                <a:spcPts val="2240"/>
              </a:lnSpc>
            </a:pPr>
            <a:r>
              <a:rPr sz="2000" b="1" u="sng" spc="-10" dirty="0">
                <a:solidFill>
                  <a:srgbClr val="F05821"/>
                </a:solidFill>
                <a:uFill>
                  <a:solidFill>
                    <a:srgbClr val="F05821"/>
                  </a:solidFill>
                </a:uFill>
                <a:latin typeface="Calibri"/>
                <a:cs typeface="Calibri"/>
              </a:rPr>
              <a:t>portal.arnes.si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175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20" dirty="0">
                <a:latin typeface="Calibri"/>
                <a:cs typeface="Calibri"/>
              </a:rPr>
              <a:t>Vstop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digitalno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identiteto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18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dirty="0">
                <a:latin typeface="Calibri"/>
                <a:cs typeface="Calibri"/>
              </a:rPr>
              <a:t>Pregled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oz.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naročanje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storitve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29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10" dirty="0">
                <a:latin typeface="Calibri"/>
                <a:cs typeface="Calibri"/>
              </a:rPr>
              <a:t>Osnova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dostop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storitve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(pravice)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565"/>
              </a:lnSpc>
              <a:spcBef>
                <a:spcPts val="80"/>
              </a:spcBef>
              <a:buFont typeface="Arial MT"/>
              <a:buChar char="•"/>
              <a:tabLst>
                <a:tab pos="355600" algn="l"/>
              </a:tabLst>
            </a:pPr>
            <a:r>
              <a:rPr sz="2150" b="1" spc="-365" dirty="0">
                <a:solidFill>
                  <a:srgbClr val="F05821"/>
                </a:solidFill>
                <a:latin typeface="Trebuchet MS"/>
                <a:cs typeface="Trebuchet MS"/>
              </a:rPr>
              <a:t>Komunikacija</a:t>
            </a:r>
            <a:r>
              <a:rPr sz="215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434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215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150" b="1" spc="-390" dirty="0">
                <a:solidFill>
                  <a:srgbClr val="F05821"/>
                </a:solidFill>
                <a:latin typeface="Trebuchet MS"/>
                <a:cs typeface="Trebuchet MS"/>
              </a:rPr>
              <a:t>Arnesom</a:t>
            </a:r>
            <a:endParaRPr sz="2150">
              <a:latin typeface="Trebuchet MS"/>
              <a:cs typeface="Trebuchet MS"/>
            </a:endParaRPr>
          </a:p>
          <a:p>
            <a:pPr marL="444500">
              <a:lnSpc>
                <a:spcPts val="2275"/>
              </a:lnSpc>
            </a:pPr>
            <a:r>
              <a:rPr sz="2000" b="1" u="sng" spc="-10" dirty="0">
                <a:solidFill>
                  <a:srgbClr val="F05821"/>
                </a:solidFill>
                <a:uFill>
                  <a:solidFill>
                    <a:srgbClr val="F05821"/>
                  </a:solidFill>
                </a:uFill>
                <a:latin typeface="Calibri"/>
                <a:cs typeface="Calibri"/>
                <a:hlinkClick r:id="rId2"/>
              </a:rPr>
              <a:t>helpdesk@arnes.si</a:t>
            </a:r>
            <a:endParaRPr sz="2000">
              <a:latin typeface="Calibri"/>
              <a:cs typeface="Calibri"/>
            </a:endParaRPr>
          </a:p>
          <a:p>
            <a:pPr marL="673100" lvl="1" indent="-228600">
              <a:lnSpc>
                <a:spcPts val="2290"/>
              </a:lnSpc>
              <a:buFont typeface="Arial MT"/>
              <a:buChar char="•"/>
              <a:tabLst>
                <a:tab pos="673100" algn="l"/>
              </a:tabLst>
            </a:pPr>
            <a:r>
              <a:rPr sz="2000" spc="-45" dirty="0">
                <a:latin typeface="Tahoma"/>
                <a:cs typeface="Tahoma"/>
              </a:rPr>
              <a:t>Namensko</a:t>
            </a:r>
            <a:r>
              <a:rPr sz="2000" spc="-1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pri</a:t>
            </a:r>
            <a:r>
              <a:rPr sz="2000" spc="-170" dirty="0">
                <a:latin typeface="Tahoma"/>
                <a:cs typeface="Tahoma"/>
              </a:rPr>
              <a:t> </a:t>
            </a:r>
            <a:r>
              <a:rPr sz="2000" spc="-35" dirty="0">
                <a:latin typeface="Tahoma"/>
                <a:cs typeface="Tahoma"/>
              </a:rPr>
              <a:t>posameznih</a:t>
            </a:r>
            <a:r>
              <a:rPr sz="2000" spc="-170" dirty="0">
                <a:latin typeface="Tahoma"/>
                <a:cs typeface="Tahoma"/>
              </a:rPr>
              <a:t> </a:t>
            </a:r>
            <a:r>
              <a:rPr sz="2000" spc="-35" dirty="0">
                <a:latin typeface="Tahoma"/>
                <a:cs typeface="Tahoma"/>
              </a:rPr>
              <a:t>storitvah</a:t>
            </a:r>
            <a:r>
              <a:rPr sz="2000" spc="-17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(mail)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50" dirty="0"/>
              <a:t>Razvoj/na</a:t>
            </a:r>
            <a:r>
              <a:rPr sz="4400" spc="-750" dirty="0">
                <a:latin typeface="Calibri"/>
                <a:cs typeface="Calibri"/>
              </a:rPr>
              <a:t>č</a:t>
            </a:r>
            <a:r>
              <a:rPr sz="4400" spc="-750" dirty="0"/>
              <a:t>rti/ideje</a:t>
            </a:r>
            <a:r>
              <a:rPr sz="4400" spc="-515" dirty="0"/>
              <a:t> </a:t>
            </a:r>
            <a:r>
              <a:rPr sz="4400" spc="-25" dirty="0"/>
              <a:t>–</a:t>
            </a:r>
            <a:r>
              <a:rPr sz="4400" spc="-525" dirty="0"/>
              <a:t> </a:t>
            </a:r>
            <a:r>
              <a:rPr sz="4400" spc="-770" dirty="0"/>
              <a:t>potrebe?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75" y="1718373"/>
            <a:ext cx="8570595" cy="42411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ts val="2935"/>
              </a:lnSpc>
              <a:spcBef>
                <a:spcPts val="125"/>
              </a:spcBef>
              <a:buFont typeface="Arial MT"/>
              <a:buChar char="•"/>
              <a:tabLst>
                <a:tab pos="355600" algn="l"/>
              </a:tabLst>
            </a:pPr>
            <a:r>
              <a:rPr sz="2450" b="1" spc="-400" dirty="0">
                <a:solidFill>
                  <a:srgbClr val="F05821"/>
                </a:solidFill>
                <a:latin typeface="Trebuchet MS"/>
                <a:cs typeface="Trebuchet MS"/>
              </a:rPr>
              <a:t>GPU</a:t>
            </a:r>
            <a:r>
              <a:rPr sz="2450" b="1" spc="-3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285" dirty="0">
                <a:solidFill>
                  <a:srgbClr val="F05821"/>
                </a:solidFill>
                <a:latin typeface="Trebuchet MS"/>
                <a:cs typeface="Trebuchet MS"/>
              </a:rPr>
              <a:t>as</a:t>
            </a:r>
            <a:r>
              <a:rPr sz="245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05" dirty="0">
                <a:solidFill>
                  <a:srgbClr val="F05821"/>
                </a:solidFill>
                <a:latin typeface="Trebuchet MS"/>
                <a:cs typeface="Trebuchet MS"/>
              </a:rPr>
              <a:t>a</a:t>
            </a:r>
            <a:r>
              <a:rPr sz="245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95" dirty="0">
                <a:solidFill>
                  <a:srgbClr val="F05821"/>
                </a:solidFill>
                <a:latin typeface="Trebuchet MS"/>
                <a:cs typeface="Trebuchet MS"/>
              </a:rPr>
              <a:t>Service</a:t>
            </a:r>
            <a:endParaRPr sz="2450">
              <a:latin typeface="Trebuchet MS"/>
              <a:cs typeface="Trebuchet MS"/>
            </a:endParaRPr>
          </a:p>
          <a:p>
            <a:pPr marL="673100" lvl="1" indent="-228600">
              <a:lnSpc>
                <a:spcPts val="2450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Izven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HPC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gruče,</a:t>
            </a:r>
            <a:r>
              <a:rPr sz="2150" spc="8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spletni</a:t>
            </a:r>
            <a:r>
              <a:rPr sz="2150" spc="5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vmesnik,</a:t>
            </a:r>
            <a:r>
              <a:rPr sz="2150" spc="8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Jupyter?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455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Kakšne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so</a:t>
            </a:r>
            <a:r>
              <a:rPr sz="2150" spc="10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potrebe,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primeri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rabe,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obseg?</a:t>
            </a:r>
            <a:endParaRPr sz="2150">
              <a:latin typeface="Calibri"/>
              <a:cs typeface="Calibri"/>
            </a:endParaRPr>
          </a:p>
          <a:p>
            <a:pPr marL="355600" indent="-342900">
              <a:lnSpc>
                <a:spcPts val="2900"/>
              </a:lnSpc>
              <a:spcBef>
                <a:spcPts val="50"/>
              </a:spcBef>
              <a:buFont typeface="Arial MT"/>
              <a:buChar char="•"/>
              <a:tabLst>
                <a:tab pos="355600" algn="l"/>
              </a:tabLst>
            </a:pPr>
            <a:r>
              <a:rPr sz="2450" b="1" spc="-400" dirty="0">
                <a:solidFill>
                  <a:srgbClr val="F05821"/>
                </a:solidFill>
                <a:latin typeface="Trebuchet MS"/>
                <a:cs typeface="Trebuchet MS"/>
              </a:rPr>
              <a:t>Repozitoriji</a:t>
            </a:r>
            <a:r>
              <a:rPr sz="245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5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05" dirty="0">
                <a:solidFill>
                  <a:srgbClr val="F05821"/>
                </a:solidFill>
                <a:latin typeface="Trebuchet MS"/>
                <a:cs typeface="Trebuchet MS"/>
              </a:rPr>
              <a:t>arhiviranje</a:t>
            </a:r>
            <a:r>
              <a:rPr sz="24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15" dirty="0">
                <a:solidFill>
                  <a:srgbClr val="F05821"/>
                </a:solidFill>
                <a:latin typeface="Trebuchet MS"/>
                <a:cs typeface="Trebuchet MS"/>
              </a:rPr>
              <a:t>podatkov</a:t>
            </a:r>
            <a:r>
              <a:rPr sz="24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65" dirty="0">
                <a:solidFill>
                  <a:srgbClr val="F05821"/>
                </a:solidFill>
                <a:latin typeface="Trebuchet MS"/>
                <a:cs typeface="Trebuchet MS"/>
              </a:rPr>
              <a:t>(cold</a:t>
            </a:r>
            <a:r>
              <a:rPr sz="245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65" dirty="0">
                <a:solidFill>
                  <a:srgbClr val="F05821"/>
                </a:solidFill>
                <a:latin typeface="Trebuchet MS"/>
                <a:cs typeface="Trebuchet MS"/>
              </a:rPr>
              <a:t>storage)</a:t>
            </a:r>
            <a:r>
              <a:rPr sz="245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00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60" dirty="0">
                <a:solidFill>
                  <a:srgbClr val="F05821"/>
                </a:solidFill>
                <a:latin typeface="Trebuchet MS"/>
                <a:cs typeface="Trebuchet MS"/>
              </a:rPr>
              <a:t>skladu</a:t>
            </a:r>
            <a:r>
              <a:rPr sz="245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95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245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32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450" b="1" spc="-32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50" b="1" spc="-320" dirty="0">
                <a:solidFill>
                  <a:srgbClr val="F05821"/>
                </a:solidFill>
                <a:latin typeface="Trebuchet MS"/>
                <a:cs typeface="Trebuchet MS"/>
              </a:rPr>
              <a:t>eli</a:t>
            </a:r>
            <a:r>
              <a:rPr sz="24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40" dirty="0">
                <a:solidFill>
                  <a:srgbClr val="F05821"/>
                </a:solidFill>
                <a:latin typeface="Trebuchet MS"/>
                <a:cs typeface="Trebuchet MS"/>
              </a:rPr>
              <a:t>odprte</a:t>
            </a:r>
            <a:r>
              <a:rPr sz="24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00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endParaRPr sz="2450">
              <a:latin typeface="Trebuchet MS"/>
              <a:cs typeface="Trebuchet MS"/>
            </a:endParaRPr>
          </a:p>
          <a:p>
            <a:pPr marL="673100" lvl="1" indent="-228600">
              <a:lnSpc>
                <a:spcPts val="2410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spc="-10" dirty="0">
                <a:latin typeface="Calibri"/>
                <a:cs typeface="Calibri"/>
              </a:rPr>
              <a:t>Repozitoriji?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365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Arhiviranje</a:t>
            </a:r>
            <a:r>
              <a:rPr sz="2150" spc="3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večje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količine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podatkov?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440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Kakšne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so</a:t>
            </a:r>
            <a:r>
              <a:rPr sz="2150" spc="10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potrebe,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primeri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rabe,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obseg?</a:t>
            </a:r>
            <a:endParaRPr sz="2150">
              <a:latin typeface="Calibri"/>
              <a:cs typeface="Calibri"/>
            </a:endParaRPr>
          </a:p>
          <a:p>
            <a:pPr marL="355600" indent="-342900">
              <a:lnSpc>
                <a:spcPts val="2885"/>
              </a:lnSpc>
              <a:buFont typeface="Arial MT"/>
              <a:buChar char="•"/>
              <a:tabLst>
                <a:tab pos="355600" algn="l"/>
              </a:tabLst>
            </a:pPr>
            <a:r>
              <a:rPr sz="2450" b="1" spc="-380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45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45" dirty="0">
                <a:solidFill>
                  <a:srgbClr val="F05821"/>
                </a:solidFill>
                <a:latin typeface="Trebuchet MS"/>
                <a:cs typeface="Trebuchet MS"/>
              </a:rPr>
              <a:t>Mapa</a:t>
            </a:r>
            <a:endParaRPr sz="2450">
              <a:latin typeface="Trebuchet MS"/>
              <a:cs typeface="Trebuchet MS"/>
            </a:endParaRPr>
          </a:p>
          <a:p>
            <a:pPr marL="673100" lvl="1" indent="-228600">
              <a:lnSpc>
                <a:spcPts val="2485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„Nextcloud“</a:t>
            </a:r>
            <a:r>
              <a:rPr sz="2150" spc="9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storitev?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ts val="2440"/>
              </a:lnSpc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Kakšne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so</a:t>
            </a:r>
            <a:r>
              <a:rPr sz="2150" spc="10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potrebe,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primeri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rabe,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obseg?</a:t>
            </a:r>
            <a:endParaRPr sz="2150">
              <a:latin typeface="Calibri"/>
              <a:cs typeface="Calibri"/>
            </a:endParaRPr>
          </a:p>
          <a:p>
            <a:pPr marL="355600" indent="-342900">
              <a:lnSpc>
                <a:spcPts val="2890"/>
              </a:lnSpc>
              <a:buFont typeface="Arial MT"/>
              <a:buChar char="•"/>
              <a:tabLst>
                <a:tab pos="355600" algn="l"/>
              </a:tabLst>
            </a:pPr>
            <a:r>
              <a:rPr sz="2450" b="1" spc="-455" dirty="0">
                <a:solidFill>
                  <a:srgbClr val="F05821"/>
                </a:solidFill>
                <a:latin typeface="Trebuchet MS"/>
                <a:cs typeface="Trebuchet MS"/>
              </a:rPr>
              <a:t>Snemanje</a:t>
            </a:r>
            <a:r>
              <a:rPr sz="245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50" b="1" spc="-445" dirty="0">
                <a:solidFill>
                  <a:srgbClr val="F05821"/>
                </a:solidFill>
                <a:latin typeface="Trebuchet MS"/>
                <a:cs typeface="Trebuchet MS"/>
              </a:rPr>
              <a:t>predavanj</a:t>
            </a:r>
            <a:endParaRPr sz="2450">
              <a:latin typeface="Trebuchet MS"/>
              <a:cs typeface="Trebuchet MS"/>
            </a:endParaRPr>
          </a:p>
          <a:p>
            <a:pPr marL="812800" lvl="1" indent="-342900">
              <a:lnSpc>
                <a:spcPts val="2165"/>
              </a:lnSpc>
              <a:spcBef>
                <a:spcPts val="135"/>
              </a:spcBef>
              <a:buFont typeface="Arial MT"/>
              <a:buChar char="•"/>
              <a:tabLst>
                <a:tab pos="812800" algn="l"/>
              </a:tabLst>
            </a:pPr>
            <a:r>
              <a:rPr sz="1850" spc="-10" dirty="0">
                <a:latin typeface="Calibri"/>
                <a:cs typeface="Calibri"/>
              </a:rPr>
              <a:t>Testiramo</a:t>
            </a:r>
            <a:r>
              <a:rPr sz="1850" spc="5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sistem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za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avtomatizacijo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snemanja</a:t>
            </a:r>
            <a:r>
              <a:rPr sz="1850" spc="75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predavanj,</a:t>
            </a:r>
            <a:endParaRPr sz="1850">
              <a:latin typeface="Calibri"/>
              <a:cs typeface="Calibri"/>
            </a:endParaRPr>
          </a:p>
          <a:p>
            <a:pPr marL="902335">
              <a:lnSpc>
                <a:spcPts val="2165"/>
              </a:lnSpc>
            </a:pPr>
            <a:r>
              <a:rPr sz="1850" dirty="0">
                <a:latin typeface="Calibri"/>
                <a:cs typeface="Calibri"/>
              </a:rPr>
              <a:t>zanima</a:t>
            </a:r>
            <a:r>
              <a:rPr sz="1850" spc="6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nas</a:t>
            </a:r>
            <a:r>
              <a:rPr sz="1850" spc="80" dirty="0">
                <a:latin typeface="Calibri"/>
                <a:cs typeface="Calibri"/>
              </a:rPr>
              <a:t> </a:t>
            </a:r>
            <a:r>
              <a:rPr sz="1850" dirty="0">
                <a:latin typeface="Calibri"/>
                <a:cs typeface="Calibri"/>
              </a:rPr>
              <a:t>vaš</a:t>
            </a:r>
            <a:r>
              <a:rPr sz="1850" spc="80" dirty="0">
                <a:latin typeface="Calibri"/>
                <a:cs typeface="Calibri"/>
              </a:rPr>
              <a:t> </a:t>
            </a:r>
            <a:r>
              <a:rPr sz="1850" spc="-10" dirty="0">
                <a:latin typeface="Calibri"/>
                <a:cs typeface="Calibri"/>
              </a:rPr>
              <a:t>interes?</a:t>
            </a:r>
            <a:endParaRPr sz="18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1887200" cy="66547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56855" y="3617277"/>
            <a:ext cx="3782060" cy="29013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96670" marR="5080" indent="1102360">
              <a:lnSpc>
                <a:spcPts val="2550"/>
              </a:lnSpc>
              <a:spcBef>
                <a:spcPts val="459"/>
              </a:spcBef>
            </a:pP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Storitve</a:t>
            </a:r>
            <a:r>
              <a:rPr sz="24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Arnes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podporo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odprti</a:t>
            </a:r>
            <a:r>
              <a:rPr sz="24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endParaRPr sz="2400" dirty="0">
              <a:latin typeface="Trebuchet MS"/>
              <a:cs typeface="Trebuchet MS"/>
            </a:endParaRPr>
          </a:p>
          <a:p>
            <a:pPr marR="5715" algn="r">
              <a:lnSpc>
                <a:spcPts val="2290"/>
              </a:lnSpc>
              <a:spcBef>
                <a:spcPts val="1745"/>
              </a:spcBef>
            </a:pPr>
            <a:r>
              <a:rPr sz="2000" spc="-10" dirty="0">
                <a:latin typeface="Calibri"/>
                <a:cs typeface="Calibri"/>
              </a:rPr>
              <a:t>Podpora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uvajanju</a:t>
            </a:r>
            <a:endParaRPr sz="2000" dirty="0">
              <a:latin typeface="Calibri"/>
              <a:cs typeface="Calibri"/>
            </a:endParaRPr>
          </a:p>
          <a:p>
            <a:pPr marR="5715" algn="r">
              <a:lnSpc>
                <a:spcPts val="2140"/>
              </a:lnSpc>
            </a:pPr>
            <a:r>
              <a:rPr sz="2000" dirty="0">
                <a:latin typeface="Calibri"/>
                <a:cs typeface="Calibri"/>
              </a:rPr>
              <a:t>načel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odprte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znanosti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v</a:t>
            </a:r>
            <a:endParaRPr sz="2000" dirty="0">
              <a:latin typeface="Calibri"/>
              <a:cs typeface="Calibri"/>
            </a:endParaRPr>
          </a:p>
          <a:p>
            <a:pPr marR="5715" algn="r">
              <a:lnSpc>
                <a:spcPts val="2140"/>
              </a:lnSpc>
            </a:pPr>
            <a:r>
              <a:rPr sz="2000" spc="-10" dirty="0">
                <a:latin typeface="Calibri"/>
                <a:cs typeface="Calibri"/>
              </a:rPr>
              <a:t>Sloveniji</a:t>
            </a:r>
            <a:endParaRPr sz="2000" dirty="0">
              <a:latin typeface="Calibri"/>
              <a:cs typeface="Calibri"/>
            </a:endParaRPr>
          </a:p>
          <a:p>
            <a:pPr marR="8890" algn="r">
              <a:lnSpc>
                <a:spcPts val="2290"/>
              </a:lnSpc>
            </a:pPr>
            <a:r>
              <a:rPr sz="2000" i="1" spc="-10" dirty="0">
                <a:latin typeface="Calibri"/>
                <a:cs typeface="Calibri"/>
              </a:rPr>
              <a:t>SPOZNAJ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2000" dirty="0">
              <a:latin typeface="Calibri"/>
              <a:cs typeface="Calibri"/>
            </a:endParaRPr>
          </a:p>
          <a:p>
            <a:pPr marR="9525" algn="r">
              <a:lnSpc>
                <a:spcPts val="1795"/>
              </a:lnSpc>
            </a:pPr>
            <a:r>
              <a:rPr sz="1550" dirty="0">
                <a:latin typeface="Calibri"/>
                <a:cs typeface="Calibri"/>
              </a:rPr>
              <a:t>Marko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Drobnjak,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Damjan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Harisch,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Mihael</a:t>
            </a:r>
            <a:endParaRPr sz="1550" dirty="0">
              <a:latin typeface="Calibri"/>
              <a:cs typeface="Calibri"/>
            </a:endParaRPr>
          </a:p>
          <a:p>
            <a:pPr marR="11430" algn="r">
              <a:lnSpc>
                <a:spcPts val="1795"/>
              </a:lnSpc>
            </a:pPr>
            <a:r>
              <a:rPr sz="1550" dirty="0">
                <a:latin typeface="Calibri"/>
                <a:cs typeface="Calibri"/>
              </a:rPr>
              <a:t>Dimec,</a:t>
            </a:r>
            <a:r>
              <a:rPr sz="1550" spc="1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Urša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Vodopivec,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Aleksander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Mihičinac</a:t>
            </a:r>
            <a:endParaRPr sz="155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18343" y="1819275"/>
            <a:ext cx="15208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i="1" dirty="0">
                <a:latin typeface="Calibri"/>
                <a:cs typeface="Calibri"/>
              </a:rPr>
              <a:t>23.</a:t>
            </a:r>
            <a:r>
              <a:rPr sz="1500" i="1" spc="-25" dirty="0">
                <a:latin typeface="Calibri"/>
                <a:cs typeface="Calibri"/>
              </a:rPr>
              <a:t> </a:t>
            </a:r>
            <a:r>
              <a:rPr sz="1500" i="1" dirty="0">
                <a:latin typeface="Calibri"/>
                <a:cs typeface="Calibri"/>
              </a:rPr>
              <a:t>november</a:t>
            </a:r>
            <a:r>
              <a:rPr sz="1500" i="1" spc="-70" dirty="0">
                <a:latin typeface="Calibri"/>
                <a:cs typeface="Calibri"/>
              </a:rPr>
              <a:t> </a:t>
            </a:r>
            <a:r>
              <a:rPr sz="1500" i="1" spc="-20" dirty="0">
                <a:latin typeface="Calibri"/>
                <a:cs typeface="Calibri"/>
              </a:rPr>
              <a:t>2023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2485136"/>
            <a:ext cx="4032250" cy="84074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415"/>
              </a:spcBef>
            </a:pPr>
            <a:r>
              <a:rPr sz="2750" spc="-415" dirty="0">
                <a:solidFill>
                  <a:srgbClr val="FFFFFF"/>
                </a:solidFill>
                <a:latin typeface="Trebuchet MS"/>
                <a:cs typeface="Trebuchet MS"/>
              </a:rPr>
              <a:t>OD</a:t>
            </a:r>
            <a:r>
              <a:rPr sz="275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400" dirty="0">
                <a:solidFill>
                  <a:srgbClr val="FFFFFF"/>
                </a:solidFill>
                <a:latin typeface="Trebuchet MS"/>
                <a:cs typeface="Trebuchet MS"/>
              </a:rPr>
              <a:t>PODATKOV</a:t>
            </a:r>
            <a:r>
              <a:rPr sz="2750" spc="-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40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275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405" dirty="0">
                <a:solidFill>
                  <a:srgbClr val="FFFFFF"/>
                </a:solidFill>
                <a:latin typeface="Trebuchet MS"/>
                <a:cs typeface="Trebuchet MS"/>
              </a:rPr>
              <a:t>REZULTATOV</a:t>
            </a:r>
            <a:r>
              <a:rPr sz="2750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50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2750" spc="-355" dirty="0">
                <a:solidFill>
                  <a:srgbClr val="FFFFFF"/>
                </a:solidFill>
                <a:latin typeface="Trebuchet MS"/>
                <a:cs typeface="Trebuchet MS"/>
              </a:rPr>
              <a:t>POMO</a:t>
            </a:r>
            <a:r>
              <a:rPr sz="2750" spc="-355" dirty="0">
                <a:solidFill>
                  <a:srgbClr val="FFFFFF"/>
                </a:solidFill>
                <a:latin typeface="Calibri"/>
                <a:cs typeface="Calibri"/>
              </a:rPr>
              <a:t>Č</a:t>
            </a:r>
            <a:r>
              <a:rPr sz="2750" spc="-355" dirty="0">
                <a:solidFill>
                  <a:srgbClr val="FFFFFF"/>
                </a:solidFill>
                <a:latin typeface="Trebuchet MS"/>
                <a:cs typeface="Trebuchet MS"/>
              </a:rPr>
              <a:t>JO</a:t>
            </a:r>
            <a:r>
              <a:rPr sz="275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750" spc="-345" dirty="0">
                <a:solidFill>
                  <a:srgbClr val="FFFFFF"/>
                </a:solidFill>
                <a:latin typeface="Trebuchet MS"/>
                <a:cs typeface="Trebuchet MS"/>
              </a:rPr>
              <a:t>SUPERRA</a:t>
            </a:r>
            <a:r>
              <a:rPr sz="2750" spc="-345" dirty="0">
                <a:solidFill>
                  <a:srgbClr val="FFFFFF"/>
                </a:solidFill>
                <a:latin typeface="Calibri"/>
                <a:cs typeface="Calibri"/>
              </a:rPr>
              <a:t>Č</a:t>
            </a:r>
            <a:r>
              <a:rPr sz="2750" spc="-345" dirty="0">
                <a:solidFill>
                  <a:srgbClr val="FFFFFF"/>
                </a:solidFill>
                <a:latin typeface="Trebuchet MS"/>
                <a:cs typeface="Trebuchet MS"/>
              </a:rPr>
              <a:t>UNALNIKA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4605" y="1785302"/>
            <a:ext cx="3931285" cy="183388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509"/>
              </a:spcBef>
            </a:pPr>
            <a:r>
              <a:rPr sz="3200" b="0" i="1" dirty="0">
                <a:latin typeface="Calibri"/>
                <a:cs typeface="Calibri"/>
              </a:rPr>
              <a:t>SLING</a:t>
            </a:r>
            <a:r>
              <a:rPr sz="3200" b="0" i="1" spc="-13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računske</a:t>
            </a:r>
            <a:r>
              <a:rPr sz="3200" b="0" i="1" spc="-10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gruče </a:t>
            </a:r>
            <a:r>
              <a:rPr sz="3200" b="0" i="1" dirty="0">
                <a:latin typeface="Calibri"/>
                <a:cs typeface="Calibri"/>
              </a:rPr>
              <a:t>kot</a:t>
            </a:r>
            <a:r>
              <a:rPr sz="3200" b="0" i="1" spc="-11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trden</a:t>
            </a:r>
            <a:r>
              <a:rPr sz="3200" b="0" i="1" spc="-6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most</a:t>
            </a:r>
            <a:r>
              <a:rPr sz="3200" b="0" i="1" spc="-85" dirty="0">
                <a:latin typeface="Calibri"/>
                <a:cs typeface="Calibri"/>
              </a:rPr>
              <a:t> </a:t>
            </a:r>
            <a:r>
              <a:rPr sz="3200" b="0" i="1" spc="-50" dirty="0">
                <a:latin typeface="Calibri"/>
                <a:cs typeface="Calibri"/>
              </a:rPr>
              <a:t>z </a:t>
            </a:r>
            <a:r>
              <a:rPr sz="3200" b="0" i="1" spc="-10" dirty="0">
                <a:latin typeface="Calibri"/>
                <a:cs typeface="Calibri"/>
              </a:rPr>
              <a:t>znanstveno- raziskovalno</a:t>
            </a:r>
            <a:r>
              <a:rPr sz="3200" b="0" i="1" spc="-105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skupnostjo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01350" y="781050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625" dirty="0"/>
              <a:t>Izhodiš</a:t>
            </a:r>
            <a:r>
              <a:rPr sz="4400" spc="-625" dirty="0">
                <a:latin typeface="Calibri"/>
                <a:cs typeface="Calibri"/>
              </a:rPr>
              <a:t>č</a:t>
            </a:r>
            <a:r>
              <a:rPr sz="4400" spc="-625" dirty="0"/>
              <a:t>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2975" y="1693307"/>
            <a:ext cx="3260090" cy="2133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Podatki</a:t>
            </a:r>
            <a:endParaRPr sz="2750">
              <a:latin typeface="Trebuchet MS"/>
              <a:cs typeface="Trebuchet MS"/>
            </a:endParaRPr>
          </a:p>
          <a:p>
            <a:pPr marL="671830" lvl="1" indent="-227329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dirty="0">
                <a:latin typeface="Calibri"/>
                <a:cs typeface="Calibri"/>
              </a:rPr>
              <a:t>Vir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raziskovanja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spc="-20" dirty="0">
                <a:latin typeface="Calibri"/>
                <a:cs typeface="Calibri"/>
              </a:rPr>
              <a:t>Rezultat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raziskovanja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dirty="0">
                <a:latin typeface="Calibri"/>
                <a:cs typeface="Calibri"/>
              </a:rPr>
              <a:t>Odprti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podatki</a:t>
            </a:r>
            <a:endParaRPr sz="2400">
              <a:latin typeface="Calibri"/>
              <a:cs typeface="Calibri"/>
            </a:endParaRPr>
          </a:p>
          <a:p>
            <a:pPr marL="671830" lvl="1" indent="-227329">
              <a:lnSpc>
                <a:spcPct val="100000"/>
              </a:lnSpc>
              <a:spcBef>
                <a:spcPts val="195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spc="-25" dirty="0">
                <a:latin typeface="Calibri"/>
                <a:cs typeface="Calibri"/>
              </a:rPr>
              <a:t>Veliko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76750" y="781050"/>
            <a:ext cx="7277100" cy="4857750"/>
            <a:chOff x="4476750" y="781050"/>
            <a:chExt cx="7277100" cy="48577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76750" y="1828800"/>
              <a:ext cx="3238500" cy="3810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3754" y="5423534"/>
            <a:ext cx="229552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latin typeface="Calibri"/>
                <a:cs typeface="Calibri"/>
              </a:rPr>
              <a:t>Slika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je</a:t>
            </a:r>
            <a:r>
              <a:rPr sz="950" spc="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bila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ustvarjena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z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Bing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Image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spc="-10" dirty="0">
                <a:latin typeface="Calibri"/>
                <a:cs typeface="Calibri"/>
              </a:rPr>
              <a:t>Creator.</a:t>
            </a:r>
            <a:endParaRPr sz="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95" dirty="0"/>
              <a:t>Obdelava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693307"/>
            <a:ext cx="3520440" cy="95059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Podatki</a:t>
            </a:r>
            <a:endParaRPr sz="2750">
              <a:latin typeface="Trebuchet MS"/>
              <a:cs typeface="Trebuchet MS"/>
            </a:endParaRPr>
          </a:p>
          <a:p>
            <a:pPr marL="671830" lvl="1" indent="-227329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spc="-10" dirty="0">
                <a:latin typeface="Calibri"/>
                <a:cs typeface="Calibri"/>
              </a:rPr>
              <a:t>Superračunalniki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(HPC)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3754" y="5423534"/>
            <a:ext cx="229552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latin typeface="Calibri"/>
                <a:cs typeface="Calibri"/>
              </a:rPr>
              <a:t>Slika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je</a:t>
            </a:r>
            <a:r>
              <a:rPr sz="950" spc="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bila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ustvarjena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z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Bing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Image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spc="-10" dirty="0">
                <a:latin typeface="Calibri"/>
                <a:cs typeface="Calibri"/>
              </a:rPr>
              <a:t>Creator.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76750" y="781050"/>
            <a:ext cx="7277100" cy="4857750"/>
            <a:chOff x="4476750" y="781050"/>
            <a:chExt cx="7277100" cy="48577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6750" y="1828800"/>
              <a:ext cx="3238500" cy="38100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10" dirty="0"/>
              <a:t>Superra</a:t>
            </a:r>
            <a:r>
              <a:rPr sz="4400" spc="-710" dirty="0">
                <a:latin typeface="Calibri"/>
                <a:cs typeface="Calibri"/>
              </a:rPr>
              <a:t>č</a:t>
            </a:r>
            <a:r>
              <a:rPr sz="4400" spc="-710" dirty="0"/>
              <a:t>unalniki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2975" y="1765680"/>
            <a:ext cx="109982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25" dirty="0">
                <a:solidFill>
                  <a:srgbClr val="F05821"/>
                </a:solidFill>
                <a:latin typeface="Trebuchet MS"/>
                <a:cs typeface="Trebuchet MS"/>
              </a:rPr>
              <a:t>Zakaj?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03754" y="5423534"/>
            <a:ext cx="2295525" cy="1739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latin typeface="Calibri"/>
                <a:cs typeface="Calibri"/>
              </a:rPr>
              <a:t>Slika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je</a:t>
            </a:r>
            <a:r>
              <a:rPr sz="950" spc="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bila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ustvarjena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z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Bing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Image</a:t>
            </a:r>
            <a:r>
              <a:rPr sz="950" spc="120" dirty="0">
                <a:latin typeface="Calibri"/>
                <a:cs typeface="Calibri"/>
              </a:rPr>
              <a:t> </a:t>
            </a:r>
            <a:r>
              <a:rPr sz="950" spc="-10" dirty="0">
                <a:latin typeface="Calibri"/>
                <a:cs typeface="Calibri"/>
              </a:rPr>
              <a:t>Creator.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76750" y="781050"/>
            <a:ext cx="7277100" cy="4886325"/>
            <a:chOff x="4476750" y="781050"/>
            <a:chExt cx="7277100" cy="48863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76750" y="1828800"/>
              <a:ext cx="3238500" cy="38385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819" dirty="0"/>
              <a:t>Kje</a:t>
            </a:r>
            <a:r>
              <a:rPr sz="4400" spc="-500" dirty="0"/>
              <a:t> </a:t>
            </a:r>
            <a:r>
              <a:rPr sz="4400" spc="-535" dirty="0"/>
              <a:t>so</a:t>
            </a:r>
            <a:r>
              <a:rPr sz="4400" spc="-509" dirty="0"/>
              <a:t> </a:t>
            </a:r>
            <a:r>
              <a:rPr sz="4400" spc="-670" dirty="0"/>
              <a:t>superra</a:t>
            </a:r>
            <a:r>
              <a:rPr sz="4400" spc="-670" dirty="0">
                <a:latin typeface="Calibri"/>
                <a:cs typeface="Calibri"/>
              </a:rPr>
              <a:t>č</a:t>
            </a:r>
            <a:r>
              <a:rPr sz="4400" spc="-670" dirty="0"/>
              <a:t>unalniki?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04839" y="2231211"/>
            <a:ext cx="5076190" cy="269113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spc="-415" dirty="0">
                <a:solidFill>
                  <a:srgbClr val="F05821"/>
                </a:solidFill>
                <a:latin typeface="Trebuchet MS"/>
                <a:cs typeface="Trebuchet MS"/>
              </a:rPr>
              <a:t>Slovenija</a:t>
            </a:r>
            <a:r>
              <a:rPr sz="26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380" dirty="0">
                <a:solidFill>
                  <a:srgbClr val="F05821"/>
                </a:solidFill>
                <a:latin typeface="Trebuchet MS"/>
                <a:cs typeface="Trebuchet MS"/>
              </a:rPr>
              <a:t>(doc.sling.si):</a:t>
            </a:r>
            <a:endParaRPr sz="2600">
              <a:latin typeface="Trebuchet MS"/>
              <a:cs typeface="Trebuchet MS"/>
            </a:endParaRPr>
          </a:p>
          <a:p>
            <a:pPr marL="673735" lvl="1" indent="-229235">
              <a:lnSpc>
                <a:spcPct val="100000"/>
              </a:lnSpc>
              <a:spcBef>
                <a:spcPts val="260"/>
              </a:spcBef>
              <a:buFont typeface="Arial MT"/>
              <a:buChar char="•"/>
              <a:tabLst>
                <a:tab pos="673735" algn="l"/>
              </a:tabLst>
            </a:pPr>
            <a:r>
              <a:rPr sz="2150" dirty="0">
                <a:latin typeface="Calibri"/>
                <a:cs typeface="Calibri"/>
              </a:rPr>
              <a:t>Univerza</a:t>
            </a:r>
            <a:r>
              <a:rPr sz="2150" spc="1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</a:t>
            </a:r>
            <a:r>
              <a:rPr sz="2150" spc="8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Mariboru</a:t>
            </a:r>
            <a:r>
              <a:rPr sz="2150" spc="7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(Maister)</a:t>
            </a:r>
            <a:endParaRPr sz="2150">
              <a:latin typeface="Calibri"/>
              <a:cs typeface="Calibri"/>
            </a:endParaRPr>
          </a:p>
          <a:p>
            <a:pPr marL="673735" lvl="1" indent="-229235">
              <a:lnSpc>
                <a:spcPct val="100000"/>
              </a:lnSpc>
              <a:spcBef>
                <a:spcPts val="45"/>
              </a:spcBef>
              <a:buFont typeface="Arial MT"/>
              <a:buChar char="•"/>
              <a:tabLst>
                <a:tab pos="673735" algn="l"/>
              </a:tabLst>
            </a:pPr>
            <a:r>
              <a:rPr sz="2150" dirty="0">
                <a:latin typeface="Calibri"/>
                <a:cs typeface="Calibri"/>
              </a:rPr>
              <a:t>Institut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"Jožef</a:t>
            </a:r>
            <a:r>
              <a:rPr sz="2150" spc="2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Stefan„</a:t>
            </a:r>
            <a:r>
              <a:rPr sz="2150" spc="75" dirty="0">
                <a:latin typeface="Calibri"/>
                <a:cs typeface="Calibri"/>
              </a:rPr>
              <a:t> </a:t>
            </a:r>
            <a:r>
              <a:rPr sz="2150" spc="-20" dirty="0">
                <a:latin typeface="Calibri"/>
                <a:cs typeface="Calibri"/>
              </a:rPr>
              <a:t>(NSC)</a:t>
            </a:r>
            <a:endParaRPr sz="2150">
              <a:latin typeface="Calibri"/>
              <a:cs typeface="Calibri"/>
            </a:endParaRPr>
          </a:p>
          <a:p>
            <a:pPr marL="673735" lvl="1" indent="-229235">
              <a:lnSpc>
                <a:spcPct val="100000"/>
              </a:lnSpc>
              <a:spcBef>
                <a:spcPts val="55"/>
              </a:spcBef>
              <a:buFont typeface="Arial MT"/>
              <a:buChar char="•"/>
              <a:tabLst>
                <a:tab pos="673735" algn="l"/>
              </a:tabLst>
            </a:pPr>
            <a:r>
              <a:rPr sz="2150" spc="-10" dirty="0">
                <a:latin typeface="Calibri"/>
                <a:cs typeface="Calibri"/>
              </a:rPr>
              <a:t>Arnes</a:t>
            </a:r>
            <a:endParaRPr sz="2150">
              <a:latin typeface="Calibri"/>
              <a:cs typeface="Calibri"/>
            </a:endParaRPr>
          </a:p>
          <a:p>
            <a:pPr marL="673735" lvl="1" indent="-229235">
              <a:lnSpc>
                <a:spcPts val="2340"/>
              </a:lnSpc>
              <a:spcBef>
                <a:spcPts val="45"/>
              </a:spcBef>
              <a:buFont typeface="Arial MT"/>
              <a:buChar char="•"/>
              <a:tabLst>
                <a:tab pos="673735" algn="l"/>
              </a:tabLst>
            </a:pPr>
            <a:r>
              <a:rPr sz="2150" dirty="0">
                <a:latin typeface="Calibri"/>
                <a:cs typeface="Calibri"/>
              </a:rPr>
              <a:t>Fakulteta</a:t>
            </a:r>
            <a:r>
              <a:rPr sz="2150" spc="3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za</a:t>
            </a:r>
            <a:r>
              <a:rPr sz="2150" spc="4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informacijske</a:t>
            </a:r>
            <a:r>
              <a:rPr sz="2150" spc="1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študije</a:t>
            </a:r>
            <a:r>
              <a:rPr sz="2150" spc="10" dirty="0">
                <a:latin typeface="Calibri"/>
                <a:cs typeface="Calibri"/>
              </a:rPr>
              <a:t> </a:t>
            </a:r>
            <a:r>
              <a:rPr sz="2150" spc="-20" dirty="0">
                <a:latin typeface="Calibri"/>
                <a:cs typeface="Calibri"/>
              </a:rPr>
              <a:t>Novo</a:t>
            </a:r>
            <a:endParaRPr sz="2150">
              <a:latin typeface="Calibri"/>
              <a:cs typeface="Calibri"/>
            </a:endParaRPr>
          </a:p>
          <a:p>
            <a:pPr marL="673735">
              <a:lnSpc>
                <a:spcPts val="2340"/>
              </a:lnSpc>
            </a:pPr>
            <a:r>
              <a:rPr sz="2150" dirty="0">
                <a:latin typeface="Calibri"/>
                <a:cs typeface="Calibri"/>
              </a:rPr>
              <a:t>mesto</a:t>
            </a:r>
            <a:r>
              <a:rPr sz="2150" spc="4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(Trdina)</a:t>
            </a:r>
            <a:endParaRPr sz="2150">
              <a:latin typeface="Calibri"/>
              <a:cs typeface="Calibri"/>
            </a:endParaRPr>
          </a:p>
          <a:p>
            <a:pPr marL="673735" marR="925194" lvl="1" indent="-229235">
              <a:lnSpc>
                <a:spcPts val="2100"/>
              </a:lnSpc>
              <a:spcBef>
                <a:spcPts val="520"/>
              </a:spcBef>
              <a:buFont typeface="Arial MT"/>
              <a:buChar char="•"/>
              <a:tabLst>
                <a:tab pos="673735" algn="l"/>
              </a:tabLst>
            </a:pPr>
            <a:r>
              <a:rPr sz="2150" dirty="0">
                <a:latin typeface="Calibri"/>
                <a:cs typeface="Calibri"/>
              </a:rPr>
              <a:t>Institut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informacijskih</a:t>
            </a:r>
            <a:r>
              <a:rPr sz="2150" spc="114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znanosti </a:t>
            </a:r>
            <a:r>
              <a:rPr sz="2150" dirty="0">
                <a:latin typeface="Calibri"/>
                <a:cs typeface="Calibri"/>
              </a:rPr>
              <a:t>(EuroHPC</a:t>
            </a:r>
            <a:r>
              <a:rPr sz="2150" spc="130" dirty="0">
                <a:latin typeface="Calibri"/>
                <a:cs typeface="Calibri"/>
              </a:rPr>
              <a:t> </a:t>
            </a:r>
            <a:r>
              <a:rPr sz="2150" spc="-20" dirty="0">
                <a:latin typeface="Calibri"/>
                <a:cs typeface="Calibri"/>
              </a:rPr>
              <a:t>Vega)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</a:tabLst>
            </a:pPr>
            <a:r>
              <a:rPr spc="-440" dirty="0"/>
              <a:t>Evropa</a:t>
            </a:r>
            <a:r>
              <a:rPr spc="-300" dirty="0"/>
              <a:t> </a:t>
            </a:r>
            <a:r>
              <a:rPr spc="-455" dirty="0"/>
              <a:t>(eurohpc-</a:t>
            </a:r>
            <a:r>
              <a:rPr spc="-490" dirty="0"/>
              <a:t>ju.europa.eu):</a:t>
            </a:r>
          </a:p>
          <a:p>
            <a:pPr marL="673100" lvl="1" indent="-228600">
              <a:lnSpc>
                <a:spcPct val="100000"/>
              </a:lnSpc>
              <a:spcBef>
                <a:spcPts val="560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LUMI</a:t>
            </a:r>
            <a:r>
              <a:rPr sz="2150" spc="5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(375</a:t>
            </a:r>
            <a:r>
              <a:rPr sz="2150" spc="9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LEONARDO</a:t>
            </a:r>
            <a:r>
              <a:rPr sz="2150" spc="9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(249</a:t>
            </a:r>
            <a:r>
              <a:rPr sz="2150" spc="14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34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MARENOSTRUM</a:t>
            </a:r>
            <a:r>
              <a:rPr sz="2150" spc="15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5</a:t>
            </a:r>
            <a:r>
              <a:rPr sz="2150" spc="8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(205</a:t>
            </a:r>
            <a:r>
              <a:rPr sz="2150" spc="8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VEGA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(6,9</a:t>
            </a:r>
            <a:r>
              <a:rPr sz="2150" spc="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MELUXINA</a:t>
            </a:r>
            <a:r>
              <a:rPr sz="2150" spc="12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(12,8</a:t>
            </a:r>
            <a:r>
              <a:rPr sz="2150" spc="4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350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KAROLINA</a:t>
            </a:r>
            <a:r>
              <a:rPr sz="2150" spc="12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(9,6</a:t>
            </a:r>
            <a:r>
              <a:rPr sz="2150" spc="5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DISCOVERER</a:t>
            </a:r>
            <a:r>
              <a:rPr sz="2150" spc="5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(4,5</a:t>
            </a:r>
            <a:r>
              <a:rPr sz="2150" spc="15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DEUCALION</a:t>
            </a:r>
            <a:r>
              <a:rPr sz="2150" spc="14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(7,2</a:t>
            </a:r>
            <a:r>
              <a:rPr sz="2150" spc="7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petaflopsov)</a:t>
            </a:r>
            <a:endParaRPr sz="21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350"/>
              </a:spcBef>
              <a:buFont typeface="Arial MT"/>
              <a:buChar char="•"/>
              <a:tabLst>
                <a:tab pos="673100" algn="l"/>
              </a:tabLst>
            </a:pPr>
            <a:r>
              <a:rPr sz="2150" dirty="0">
                <a:latin typeface="Calibri"/>
                <a:cs typeface="Calibri"/>
              </a:rPr>
              <a:t>JUPITER</a:t>
            </a:r>
            <a:r>
              <a:rPr sz="2150" spc="10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(1</a:t>
            </a:r>
            <a:r>
              <a:rPr sz="2150" spc="30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eksaflop)</a:t>
            </a:r>
            <a:endParaRPr sz="21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00150"/>
            <a:ext cx="2647949" cy="13335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096000" y="781050"/>
            <a:ext cx="5657850" cy="1590675"/>
            <a:chOff x="6096000" y="781050"/>
            <a:chExt cx="5657850" cy="15906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362075"/>
              <a:ext cx="2028825" cy="10096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10" dirty="0"/>
              <a:t>Superra</a:t>
            </a:r>
            <a:r>
              <a:rPr sz="4400" spc="-710" dirty="0">
                <a:latin typeface="Calibri"/>
                <a:cs typeface="Calibri"/>
              </a:rPr>
              <a:t>č</a:t>
            </a:r>
            <a:r>
              <a:rPr sz="4400" spc="-710" dirty="0"/>
              <a:t>unalniki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38200" y="781050"/>
            <a:ext cx="10915650" cy="4876800"/>
            <a:chOff x="838200" y="781050"/>
            <a:chExt cx="10915650" cy="48768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00" y="1695450"/>
              <a:ext cx="7019925" cy="39624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75" y="260985"/>
            <a:ext cx="4079240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0" dirty="0"/>
              <a:t>Kakšen</a:t>
            </a:r>
            <a:r>
              <a:rPr sz="4400" spc="-535" dirty="0"/>
              <a:t> </a:t>
            </a:r>
            <a:r>
              <a:rPr sz="4400" spc="-680" dirty="0"/>
              <a:t>ra</a:t>
            </a:r>
            <a:r>
              <a:rPr sz="4400" spc="-680" dirty="0">
                <a:latin typeface="Calibri"/>
                <a:cs typeface="Calibri"/>
              </a:rPr>
              <a:t>č</a:t>
            </a:r>
            <a:r>
              <a:rPr sz="4400" spc="-680" dirty="0"/>
              <a:t>unalnik</a:t>
            </a:r>
            <a:r>
              <a:rPr sz="4400" spc="-545" dirty="0"/>
              <a:t> </a:t>
            </a:r>
            <a:r>
              <a:rPr sz="4400" spc="-875" dirty="0"/>
              <a:t>je </a:t>
            </a:r>
            <a:r>
              <a:rPr sz="4400" spc="-625" dirty="0"/>
              <a:t>"exascale"</a:t>
            </a:r>
            <a:r>
              <a:rPr sz="4400" spc="-525" dirty="0"/>
              <a:t> </a:t>
            </a:r>
            <a:r>
              <a:rPr sz="4400" spc="-645" dirty="0"/>
              <a:t>ra</a:t>
            </a:r>
            <a:r>
              <a:rPr sz="4400" spc="-645" dirty="0">
                <a:latin typeface="Calibri"/>
                <a:cs typeface="Calibri"/>
              </a:rPr>
              <a:t>č</a:t>
            </a:r>
            <a:r>
              <a:rPr sz="4400" spc="-645" dirty="0"/>
              <a:t>unalnik?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75" y="1693307"/>
            <a:ext cx="3209925" cy="292544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0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05" dirty="0">
                <a:solidFill>
                  <a:srgbClr val="F05821"/>
                </a:solidFill>
                <a:latin typeface="Trebuchet MS"/>
                <a:cs typeface="Trebuchet MS"/>
              </a:rPr>
              <a:t>Eksaflop</a:t>
            </a:r>
            <a:endParaRPr sz="2750">
              <a:latin typeface="Trebuchet MS"/>
              <a:cs typeface="Trebuchet MS"/>
            </a:endParaRPr>
          </a:p>
          <a:p>
            <a:pPr marL="671830" lvl="1" indent="-227329">
              <a:lnSpc>
                <a:spcPts val="2755"/>
              </a:lnSpc>
              <a:spcBef>
                <a:spcPts val="50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spc="-10" dirty="0">
                <a:latin typeface="Calibri"/>
                <a:cs typeface="Calibri"/>
              </a:rPr>
              <a:t>"Exascale"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so</a:t>
            </a:r>
            <a:endParaRPr sz="2400">
              <a:latin typeface="Calibri"/>
              <a:cs typeface="Calibri"/>
            </a:endParaRPr>
          </a:p>
          <a:p>
            <a:pPr marL="673735" marR="126364">
              <a:lnSpc>
                <a:spcPct val="90000"/>
              </a:lnSpc>
              <a:spcBef>
                <a:spcPts val="165"/>
              </a:spcBef>
            </a:pPr>
            <a:r>
              <a:rPr sz="2400" spc="-10" dirty="0">
                <a:latin typeface="Calibri"/>
                <a:cs typeface="Calibri"/>
              </a:rPr>
              <a:t>superračunalniki,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ki </a:t>
            </a:r>
            <a:r>
              <a:rPr sz="2400" dirty="0">
                <a:latin typeface="Calibri"/>
                <a:cs typeface="Calibri"/>
              </a:rPr>
              <a:t>lahko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izračunajo </a:t>
            </a:r>
            <a:r>
              <a:rPr sz="2400" dirty="0">
                <a:latin typeface="Calibri"/>
                <a:cs typeface="Calibri"/>
              </a:rPr>
              <a:t>najmanj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1018</a:t>
            </a:r>
            <a:endParaRPr sz="2400">
              <a:latin typeface="Calibri"/>
              <a:cs typeface="Calibri"/>
            </a:endParaRPr>
          </a:p>
          <a:p>
            <a:pPr marL="673735">
              <a:lnSpc>
                <a:spcPts val="2425"/>
              </a:lnSpc>
            </a:pPr>
            <a:r>
              <a:rPr sz="2400" dirty="0">
                <a:latin typeface="Calibri"/>
                <a:cs typeface="Calibri"/>
              </a:rPr>
              <a:t>operacij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plavajočo</a:t>
            </a:r>
            <a:endParaRPr sz="2400">
              <a:latin typeface="Calibri"/>
              <a:cs typeface="Calibri"/>
            </a:endParaRPr>
          </a:p>
          <a:p>
            <a:pPr marL="673735">
              <a:lnSpc>
                <a:spcPts val="2590"/>
              </a:lnSpc>
            </a:pPr>
            <a:r>
              <a:rPr sz="2400" spc="-10" dirty="0">
                <a:latin typeface="Calibri"/>
                <a:cs typeface="Calibri"/>
              </a:rPr>
              <a:t>vejico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sekundo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(1</a:t>
            </a:r>
            <a:endParaRPr sz="2400">
              <a:latin typeface="Calibri"/>
              <a:cs typeface="Calibri"/>
            </a:endParaRPr>
          </a:p>
          <a:p>
            <a:pPr marL="673735">
              <a:lnSpc>
                <a:spcPts val="2720"/>
              </a:lnSpc>
            </a:pPr>
            <a:r>
              <a:rPr sz="2400" spc="-10" dirty="0">
                <a:latin typeface="Calibri"/>
                <a:cs typeface="Calibri"/>
              </a:rPr>
              <a:t>exaFLOPS).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03754" y="5290248"/>
            <a:ext cx="2295525" cy="174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950" dirty="0">
                <a:latin typeface="Calibri"/>
                <a:cs typeface="Calibri"/>
              </a:rPr>
              <a:t>Slika</a:t>
            </a:r>
            <a:r>
              <a:rPr sz="950" spc="110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je</a:t>
            </a:r>
            <a:r>
              <a:rPr sz="950" spc="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bila</a:t>
            </a:r>
            <a:r>
              <a:rPr sz="950" spc="114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ustvarjena</a:t>
            </a:r>
            <a:r>
              <a:rPr sz="950" spc="110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z</a:t>
            </a:r>
            <a:r>
              <a:rPr sz="950" spc="3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Bing</a:t>
            </a:r>
            <a:r>
              <a:rPr sz="950" spc="125" dirty="0">
                <a:latin typeface="Calibri"/>
                <a:cs typeface="Calibri"/>
              </a:rPr>
              <a:t> </a:t>
            </a:r>
            <a:r>
              <a:rPr sz="950" dirty="0">
                <a:latin typeface="Calibri"/>
                <a:cs typeface="Calibri"/>
              </a:rPr>
              <a:t>Image</a:t>
            </a:r>
            <a:r>
              <a:rPr sz="950" spc="125" dirty="0">
                <a:latin typeface="Calibri"/>
                <a:cs typeface="Calibri"/>
              </a:rPr>
              <a:t> </a:t>
            </a:r>
            <a:r>
              <a:rPr sz="950" spc="-10" dirty="0">
                <a:latin typeface="Calibri"/>
                <a:cs typeface="Calibri"/>
              </a:rPr>
              <a:t>Creator.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76750" y="781050"/>
            <a:ext cx="7277100" cy="4724400"/>
            <a:chOff x="4476750" y="781050"/>
            <a:chExt cx="7277100" cy="47244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6750" y="1828800"/>
              <a:ext cx="3238500" cy="36766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55" dirty="0"/>
              <a:t>EuroHPC</a:t>
            </a:r>
            <a:r>
              <a:rPr sz="4400" spc="-495" dirty="0"/>
              <a:t> </a:t>
            </a:r>
            <a:r>
              <a:rPr sz="4400" spc="-780" dirty="0"/>
              <a:t>Vega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37423"/>
            <a:ext cx="3447415" cy="349186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marR="80645" indent="-343535">
              <a:lnSpc>
                <a:spcPct val="72000"/>
              </a:lnSpc>
              <a:spcBef>
                <a:spcPts val="80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10" dirty="0">
                <a:solidFill>
                  <a:srgbClr val="F05821"/>
                </a:solidFill>
                <a:latin typeface="Trebuchet MS"/>
                <a:cs typeface="Trebuchet MS"/>
              </a:rPr>
              <a:t>Institut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informacijskih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0" dirty="0">
                <a:solidFill>
                  <a:srgbClr val="F05821"/>
                </a:solidFill>
                <a:latin typeface="Trebuchet MS"/>
                <a:cs typeface="Trebuchet MS"/>
              </a:rPr>
              <a:t>(IZUM)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Mariboru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420" dirty="0">
                <a:solidFill>
                  <a:srgbClr val="F05821"/>
                </a:solidFill>
                <a:latin typeface="Trebuchet MS"/>
                <a:cs typeface="Trebuchet MS"/>
              </a:rPr>
              <a:t>6,9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petaflopsov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10" dirty="0">
                <a:solidFill>
                  <a:srgbClr val="F05821"/>
                </a:solidFill>
                <a:latin typeface="Trebuchet MS"/>
                <a:cs typeface="Trebuchet MS"/>
              </a:rPr>
              <a:t>Prvi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operativni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EuroHPC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5" dirty="0">
                <a:solidFill>
                  <a:srgbClr val="F05821"/>
                </a:solidFill>
                <a:latin typeface="Trebuchet MS"/>
                <a:cs typeface="Trebuchet MS"/>
              </a:rPr>
              <a:t>JU</a:t>
            </a:r>
            <a:r>
              <a:rPr sz="20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sistem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ATOS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Sequana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45" dirty="0">
                <a:solidFill>
                  <a:srgbClr val="F05821"/>
                </a:solidFill>
                <a:latin typeface="Trebuchet MS"/>
                <a:cs typeface="Trebuchet MS"/>
              </a:rPr>
              <a:t>XH2000</a:t>
            </a:r>
            <a:endParaRPr sz="2000">
              <a:latin typeface="Trebuchet MS"/>
              <a:cs typeface="Trebuchet MS"/>
            </a:endParaRPr>
          </a:p>
          <a:p>
            <a:pPr marL="355600" marR="5080" indent="-343535">
              <a:lnSpc>
                <a:spcPct val="65700"/>
              </a:lnSpc>
              <a:spcBef>
                <a:spcPts val="120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445" dirty="0">
                <a:solidFill>
                  <a:srgbClr val="F05821"/>
                </a:solidFill>
                <a:latin typeface="Trebuchet MS"/>
                <a:cs typeface="Trebuchet MS"/>
              </a:rPr>
              <a:t>1.020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ra</a:t>
            </a:r>
            <a:r>
              <a:rPr sz="2000" b="1" spc="-28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unskih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60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2000" b="1" spc="-26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60" dirty="0">
                <a:solidFill>
                  <a:srgbClr val="F05821"/>
                </a:solidFill>
                <a:latin typeface="Trebuchet MS"/>
                <a:cs typeface="Trebuchet MS"/>
              </a:rPr>
              <a:t>,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Infiniband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90" dirty="0">
                <a:solidFill>
                  <a:srgbClr val="F05821"/>
                </a:solidFill>
                <a:latin typeface="Trebuchet MS"/>
                <a:cs typeface="Trebuchet MS"/>
              </a:rPr>
              <a:t>100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 Gb/s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445" dirty="0">
                <a:solidFill>
                  <a:srgbClr val="F05821"/>
                </a:solidFill>
                <a:latin typeface="Trebuchet MS"/>
                <a:cs typeface="Trebuchet MS"/>
              </a:rPr>
              <a:t>18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60" dirty="0">
                <a:solidFill>
                  <a:srgbClr val="F05821"/>
                </a:solidFill>
                <a:latin typeface="Trebuchet MS"/>
                <a:cs typeface="Trebuchet MS"/>
              </a:rPr>
              <a:t>PB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Large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Capacity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Storage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90" dirty="0">
                <a:solidFill>
                  <a:srgbClr val="F05821"/>
                </a:solidFill>
                <a:latin typeface="Trebuchet MS"/>
                <a:cs typeface="Trebuchet MS"/>
              </a:rPr>
              <a:t>Ceph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450" dirty="0">
                <a:solidFill>
                  <a:srgbClr val="F05821"/>
                </a:solidFill>
                <a:latin typeface="Trebuchet MS"/>
                <a:cs typeface="Trebuchet MS"/>
              </a:rPr>
              <a:t>1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PB</a:t>
            </a:r>
            <a:r>
              <a:rPr sz="2000" b="1" spc="-1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High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80" dirty="0">
                <a:solidFill>
                  <a:srgbClr val="F05821"/>
                </a:solidFill>
                <a:latin typeface="Trebuchet MS"/>
                <a:cs typeface="Trebuchet MS"/>
              </a:rPr>
              <a:t>Performance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Storage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Lustre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Poraba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energije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15" dirty="0">
                <a:solidFill>
                  <a:srgbClr val="F05821"/>
                </a:solidFill>
                <a:latin typeface="Trebuchet MS"/>
                <a:cs typeface="Trebuchet MS"/>
              </a:rPr>
              <a:t>&lt;</a:t>
            </a:r>
            <a:r>
              <a:rPr sz="20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50" dirty="0">
                <a:solidFill>
                  <a:srgbClr val="F05821"/>
                </a:solidFill>
                <a:latin typeface="Trebuchet MS"/>
                <a:cs typeface="Trebuchet MS"/>
              </a:rPr>
              <a:t>1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70" dirty="0">
                <a:solidFill>
                  <a:srgbClr val="F05821"/>
                </a:solidFill>
                <a:latin typeface="Trebuchet MS"/>
                <a:cs typeface="Trebuchet MS"/>
              </a:rPr>
              <a:t>MW,</a:t>
            </a: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55" dirty="0">
                <a:solidFill>
                  <a:srgbClr val="F05821"/>
                </a:solidFill>
                <a:latin typeface="Trebuchet MS"/>
                <a:cs typeface="Trebuchet MS"/>
              </a:rPr>
              <a:t>Hiperpovezanost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45" dirty="0">
                <a:solidFill>
                  <a:srgbClr val="F05821"/>
                </a:solidFill>
                <a:latin typeface="Trebuchet MS"/>
                <a:cs typeface="Trebuchet MS"/>
              </a:rPr>
              <a:t>600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Gb/s</a:t>
            </a:r>
            <a:r>
              <a:rPr sz="2000" b="1" spc="11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50" dirty="0">
                <a:solidFill>
                  <a:srgbClr val="F05821"/>
                </a:solidFill>
                <a:latin typeface="Trebuchet MS"/>
                <a:cs typeface="Trebuchet MS"/>
              </a:rPr>
              <a:t>…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76750" y="781050"/>
            <a:ext cx="7277100" cy="4905375"/>
            <a:chOff x="4476750" y="781050"/>
            <a:chExt cx="7277100" cy="490537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76750" y="1828800"/>
              <a:ext cx="3238500" cy="38576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35" dirty="0"/>
              <a:t>Kdo</a:t>
            </a:r>
            <a:r>
              <a:rPr sz="4400" spc="-530" dirty="0"/>
              <a:t> </a:t>
            </a:r>
            <a:r>
              <a:rPr sz="4400" spc="-740" dirty="0"/>
              <a:t>lahko</a:t>
            </a:r>
            <a:r>
              <a:rPr sz="4400" spc="-545" dirty="0"/>
              <a:t> </a:t>
            </a:r>
            <a:r>
              <a:rPr sz="4400" spc="-775" dirty="0"/>
              <a:t>uporablja</a:t>
            </a:r>
            <a:r>
              <a:rPr sz="4400" spc="-495" dirty="0"/>
              <a:t> </a:t>
            </a:r>
            <a:r>
              <a:rPr sz="4400" spc="-700" dirty="0"/>
              <a:t>superra</a:t>
            </a:r>
            <a:r>
              <a:rPr sz="4400" spc="-700" dirty="0">
                <a:latin typeface="Calibri"/>
                <a:cs typeface="Calibri"/>
              </a:rPr>
              <a:t>č</a:t>
            </a:r>
            <a:r>
              <a:rPr sz="4400" spc="-700" dirty="0"/>
              <a:t>unalnike?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75" y="1722056"/>
            <a:ext cx="6351905" cy="39497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2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Uporabniki/zaposleni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v/na:</a:t>
            </a:r>
            <a:endParaRPr sz="2400">
              <a:latin typeface="Trebuchet MS"/>
              <a:cs typeface="Trebuchet MS"/>
            </a:endParaRPr>
          </a:p>
          <a:p>
            <a:pPr marL="672465" lvl="1" indent="-227965">
              <a:lnSpc>
                <a:spcPct val="100000"/>
              </a:lnSpc>
              <a:spcBef>
                <a:spcPts val="425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spc="-20" dirty="0">
                <a:latin typeface="Calibri"/>
                <a:cs typeface="Calibri"/>
              </a:rPr>
              <a:t>raziskovalnih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organizacijah,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spc="-25" dirty="0">
                <a:latin typeface="Calibri"/>
                <a:cs typeface="Calibri"/>
              </a:rPr>
              <a:t>izobraževalnih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organizacijah,</a:t>
            </a:r>
            <a:endParaRPr sz="2400">
              <a:latin typeface="Calibri"/>
              <a:cs typeface="Calibri"/>
            </a:endParaRPr>
          </a:p>
          <a:p>
            <a:pPr marL="671830" lvl="1" indent="-227329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671830" algn="l"/>
              </a:tabLst>
            </a:pPr>
            <a:r>
              <a:rPr sz="2400" dirty="0">
                <a:latin typeface="Calibri"/>
                <a:cs typeface="Calibri"/>
              </a:rPr>
              <a:t>javnih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storitev,</a:t>
            </a:r>
            <a:endParaRPr sz="2400">
              <a:latin typeface="Calibri"/>
              <a:cs typeface="Calibri"/>
            </a:endParaRPr>
          </a:p>
          <a:p>
            <a:pPr marL="672465" lvl="1" indent="-227965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672465" algn="l"/>
              </a:tabLst>
            </a:pPr>
            <a:r>
              <a:rPr sz="2400" spc="-10" dirty="0">
                <a:latin typeface="Calibri"/>
                <a:cs typeface="Calibri"/>
              </a:rPr>
              <a:t>gospodarstvu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(MSP).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45" dirty="0">
                <a:solidFill>
                  <a:srgbClr val="F05821"/>
                </a:solidFill>
                <a:latin typeface="Trebuchet MS"/>
                <a:cs typeface="Trebuchet MS"/>
              </a:rPr>
              <a:t>Razli</a:t>
            </a:r>
            <a:r>
              <a:rPr sz="2400" b="1" spc="-34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45" dirty="0">
                <a:solidFill>
                  <a:srgbClr val="F05821"/>
                </a:solidFill>
                <a:latin typeface="Trebuchet MS"/>
                <a:cs typeface="Trebuchet MS"/>
              </a:rPr>
              <a:t>ne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vrste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dostopa.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ct val="100000"/>
              </a:lnSpc>
              <a:spcBef>
                <a:spcPts val="450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b="1" spc="-10" dirty="0">
                <a:latin typeface="Calibri"/>
                <a:cs typeface="Calibri"/>
              </a:rPr>
              <a:t>https://video.arnes.si/watch/l8tnqnw3vwkg</a:t>
            </a:r>
            <a:endParaRPr sz="2000">
              <a:latin typeface="Calibri"/>
              <a:cs typeface="Calibri"/>
            </a:endParaRPr>
          </a:p>
          <a:p>
            <a:pPr marL="355600" indent="-342900">
              <a:lnSpc>
                <a:spcPts val="2755"/>
              </a:lnSpc>
              <a:spcBef>
                <a:spcPts val="5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85" dirty="0">
                <a:solidFill>
                  <a:srgbClr val="F05821"/>
                </a:solidFill>
                <a:latin typeface="Trebuchet MS"/>
                <a:cs typeface="Trebuchet MS"/>
              </a:rPr>
              <a:t>Dostop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pravico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uporabe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prosto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dostopnih</a:t>
            </a:r>
            <a:r>
              <a:rPr sz="24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gru</a:t>
            </a:r>
            <a:r>
              <a:rPr sz="2400" b="1" spc="-254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400" b="1" spc="-335" dirty="0">
                <a:solidFill>
                  <a:srgbClr val="F05821"/>
                </a:solidFill>
                <a:latin typeface="Trebuchet MS"/>
                <a:cs typeface="Trebuchet MS"/>
              </a:rPr>
              <a:t>SLING</a:t>
            </a:r>
            <a:r>
              <a:rPr sz="24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9" dirty="0">
                <a:solidFill>
                  <a:srgbClr val="F05821"/>
                </a:solidFill>
                <a:latin typeface="Trebuchet MS"/>
                <a:cs typeface="Trebuchet MS"/>
              </a:rPr>
              <a:t>imajo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ts val="2755"/>
              </a:lnSpc>
            </a:pPr>
            <a:r>
              <a:rPr sz="2400" b="1" spc="-290" dirty="0">
                <a:solidFill>
                  <a:srgbClr val="F05821"/>
                </a:solidFill>
                <a:latin typeface="Trebuchet MS"/>
                <a:cs typeface="Trebuchet MS"/>
              </a:rPr>
              <a:t>vsi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0" dirty="0">
                <a:solidFill>
                  <a:srgbClr val="F05821"/>
                </a:solidFill>
                <a:latin typeface="Trebuchet MS"/>
                <a:cs typeface="Trebuchet MS"/>
              </a:rPr>
              <a:t>tisti,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0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240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75" dirty="0">
                <a:solidFill>
                  <a:srgbClr val="F05821"/>
                </a:solidFill>
                <a:latin typeface="Trebuchet MS"/>
                <a:cs typeface="Trebuchet MS"/>
              </a:rPr>
              <a:t>so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5" dirty="0">
                <a:solidFill>
                  <a:srgbClr val="F05821"/>
                </a:solidFill>
                <a:latin typeface="Trebuchet MS"/>
                <a:cs typeface="Trebuchet MS"/>
              </a:rPr>
              <a:t>upravi</a:t>
            </a:r>
            <a:r>
              <a:rPr sz="2400" b="1" spc="-36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65" dirty="0">
                <a:solidFill>
                  <a:srgbClr val="F05821"/>
                </a:solidFill>
                <a:latin typeface="Trebuchet MS"/>
                <a:cs typeface="Trebuchet MS"/>
              </a:rPr>
              <a:t>eni</a:t>
            </a:r>
            <a:r>
              <a:rPr sz="24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15" dirty="0">
                <a:solidFill>
                  <a:srgbClr val="F05821"/>
                </a:solidFill>
                <a:latin typeface="Trebuchet MS"/>
                <a:cs typeface="Trebuchet MS"/>
              </a:rPr>
              <a:t>do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uporabe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Arnesovih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storitev.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812800" algn="l"/>
              </a:tabLst>
            </a:pPr>
            <a:r>
              <a:rPr sz="1800" b="1" spc="-20" dirty="0">
                <a:latin typeface="Calibri"/>
                <a:cs typeface="Calibri"/>
              </a:rPr>
              <a:t>Več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informacij: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  <a:hlinkClick r:id="rId3"/>
              </a:rPr>
              <a:t>www.sling.si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01350" y="781050"/>
            <a:ext cx="952500" cy="952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173989"/>
            <a:ext cx="4961890" cy="118554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600"/>
              </a:spcBef>
            </a:pPr>
            <a:r>
              <a:rPr sz="3950" spc="-615" dirty="0"/>
              <a:t>Nacionalni</a:t>
            </a:r>
            <a:r>
              <a:rPr sz="3950" spc="-490" dirty="0"/>
              <a:t> </a:t>
            </a:r>
            <a:r>
              <a:rPr sz="3950" spc="-690" dirty="0"/>
              <a:t>kompeten</a:t>
            </a:r>
            <a:r>
              <a:rPr sz="3950" spc="-690" dirty="0">
                <a:latin typeface="Calibri"/>
                <a:cs typeface="Calibri"/>
              </a:rPr>
              <a:t>č</a:t>
            </a:r>
            <a:r>
              <a:rPr sz="3950" spc="-690" dirty="0"/>
              <a:t>ni</a:t>
            </a:r>
            <a:r>
              <a:rPr sz="3950" spc="-415" dirty="0"/>
              <a:t> </a:t>
            </a:r>
            <a:r>
              <a:rPr sz="3950" spc="-750" dirty="0"/>
              <a:t>center za</a:t>
            </a:r>
            <a:r>
              <a:rPr sz="3950" spc="-409" dirty="0"/>
              <a:t> </a:t>
            </a:r>
            <a:r>
              <a:rPr sz="3950" spc="-600" dirty="0"/>
              <a:t>superra</a:t>
            </a:r>
            <a:r>
              <a:rPr sz="3950" spc="-600" dirty="0">
                <a:latin typeface="Calibri"/>
                <a:cs typeface="Calibri"/>
              </a:rPr>
              <a:t>č</a:t>
            </a:r>
            <a:r>
              <a:rPr sz="3950" spc="-600" dirty="0"/>
              <a:t>unalništvo</a:t>
            </a:r>
            <a:r>
              <a:rPr sz="3950" spc="-390" dirty="0"/>
              <a:t> </a:t>
            </a:r>
            <a:r>
              <a:rPr sz="3950" spc="-560" dirty="0"/>
              <a:t>SLING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575" y="1230852"/>
            <a:ext cx="2801620" cy="2405380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2400" b="1" spc="-385" dirty="0">
                <a:latin typeface="Trebuchet MS"/>
                <a:cs typeface="Trebuchet MS"/>
              </a:rPr>
              <a:t>(NCC</a:t>
            </a:r>
            <a:r>
              <a:rPr sz="2400" b="1" spc="-285" dirty="0">
                <a:latin typeface="Trebuchet MS"/>
                <a:cs typeface="Trebuchet MS"/>
              </a:rPr>
              <a:t> </a:t>
            </a:r>
            <a:r>
              <a:rPr sz="2400" b="1" spc="-390" dirty="0">
                <a:latin typeface="Trebuchet MS"/>
                <a:cs typeface="Trebuchet MS"/>
              </a:rPr>
              <a:t>Slovenija)</a:t>
            </a:r>
            <a:endParaRPr sz="2400">
              <a:latin typeface="Trebuchet MS"/>
              <a:cs typeface="Trebuchet MS"/>
            </a:endParaRPr>
          </a:p>
          <a:p>
            <a:pPr marL="381000" indent="-342900">
              <a:lnSpc>
                <a:spcPct val="100000"/>
              </a:lnSpc>
              <a:spcBef>
                <a:spcPts val="745"/>
              </a:spcBef>
              <a:buFont typeface="Arial MT"/>
              <a:buChar char="•"/>
              <a:tabLst>
                <a:tab pos="381000" algn="l"/>
              </a:tabLst>
            </a:pPr>
            <a:r>
              <a:rPr sz="2750" b="1" spc="-490" dirty="0">
                <a:solidFill>
                  <a:srgbClr val="F05821"/>
                </a:solidFill>
                <a:latin typeface="Trebuchet MS"/>
                <a:cs typeface="Trebuchet MS"/>
              </a:rPr>
              <a:t>Izobraževanja</a:t>
            </a:r>
            <a:endParaRPr sz="2750">
              <a:latin typeface="Trebuchet MS"/>
              <a:cs typeface="Trebuchet MS"/>
            </a:endParaRPr>
          </a:p>
          <a:p>
            <a:pPr marL="381000" marR="5080" indent="-343535">
              <a:lnSpc>
                <a:spcPts val="2930"/>
              </a:lnSpc>
              <a:spcBef>
                <a:spcPts val="1240"/>
              </a:spcBef>
              <a:buFont typeface="Arial MT"/>
              <a:buChar char="•"/>
              <a:tabLst>
                <a:tab pos="381000" algn="l"/>
              </a:tabLst>
            </a:pPr>
            <a:r>
              <a:rPr sz="2750" b="1" spc="-470" dirty="0">
                <a:solidFill>
                  <a:srgbClr val="F05821"/>
                </a:solidFill>
                <a:latin typeface="Trebuchet MS"/>
                <a:cs typeface="Trebuchet MS"/>
              </a:rPr>
              <a:t>Svetovanje,</a:t>
            </a:r>
            <a:r>
              <a:rPr sz="2750" b="1" spc="-3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25" dirty="0">
                <a:solidFill>
                  <a:srgbClr val="F05821"/>
                </a:solidFill>
                <a:latin typeface="Trebuchet MS"/>
                <a:cs typeface="Trebuchet MS"/>
              </a:rPr>
              <a:t>pomo</a:t>
            </a:r>
            <a:r>
              <a:rPr sz="2750" b="1" spc="-42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8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spc="-440" dirty="0">
                <a:solidFill>
                  <a:srgbClr val="F05821"/>
                </a:solidFill>
                <a:latin typeface="Trebuchet MS"/>
                <a:cs typeface="Trebuchet MS"/>
              </a:rPr>
              <a:t>in 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podpora</a:t>
            </a:r>
            <a:endParaRPr sz="2750">
              <a:latin typeface="Trebuchet MS"/>
              <a:cs typeface="Trebuchet MS"/>
            </a:endParaRPr>
          </a:p>
          <a:p>
            <a:pPr marL="381000" indent="-342900">
              <a:lnSpc>
                <a:spcPct val="100000"/>
              </a:lnSpc>
              <a:spcBef>
                <a:spcPts val="790"/>
              </a:spcBef>
              <a:buFont typeface="Arial MT"/>
              <a:buChar char="•"/>
              <a:tabLst>
                <a:tab pos="381000" algn="l"/>
              </a:tabLst>
            </a:pPr>
            <a:r>
              <a:rPr sz="2750" b="1" spc="-409" dirty="0">
                <a:solidFill>
                  <a:srgbClr val="F05821"/>
                </a:solidFill>
                <a:latin typeface="Trebuchet MS"/>
                <a:cs typeface="Trebuchet MS"/>
              </a:rPr>
              <a:t>ozaveš</a:t>
            </a:r>
            <a:r>
              <a:rPr sz="2750" b="1" spc="-409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409" dirty="0">
                <a:solidFill>
                  <a:srgbClr val="F05821"/>
                </a:solidFill>
                <a:latin typeface="Trebuchet MS"/>
                <a:cs typeface="Trebuchet MS"/>
              </a:rPr>
              <a:t>anje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0428" y="3673411"/>
            <a:ext cx="2969260" cy="79629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55600" marR="5080" indent="-343535">
              <a:lnSpc>
                <a:spcPts val="1950"/>
              </a:lnSpc>
              <a:spcBef>
                <a:spcPts val="34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b="1" spc="-10" dirty="0">
                <a:latin typeface="Calibri"/>
                <a:cs typeface="Calibri"/>
                <a:hlinkClick r:id="rId2"/>
              </a:rPr>
              <a:t>www.sling.si/kompetencni-</a:t>
            </a:r>
            <a:r>
              <a:rPr sz="1800" b="1" spc="-10" dirty="0">
                <a:latin typeface="Calibri"/>
                <a:cs typeface="Calibri"/>
              </a:rPr>
              <a:t> center/nacionalni- </a:t>
            </a:r>
            <a:r>
              <a:rPr sz="1800" b="1" spc="-20" dirty="0">
                <a:latin typeface="Calibri"/>
                <a:cs typeface="Calibri"/>
              </a:rPr>
              <a:t>kompetencni-</a:t>
            </a:r>
            <a:r>
              <a:rPr sz="1800" b="1" spc="-10" dirty="0">
                <a:latin typeface="Calibri"/>
                <a:cs typeface="Calibri"/>
              </a:rPr>
              <a:t>center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476750" y="781050"/>
            <a:ext cx="7277100" cy="4781550"/>
            <a:chOff x="4476750" y="781050"/>
            <a:chExt cx="7277100" cy="47815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76750" y="1295400"/>
              <a:ext cx="6334125" cy="426720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241935"/>
            <a:ext cx="507809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0" dirty="0"/>
              <a:t>Arnes</a:t>
            </a:r>
            <a:r>
              <a:rPr sz="4400" spc="-505" dirty="0"/>
              <a:t> </a:t>
            </a:r>
            <a:r>
              <a:rPr sz="4400" spc="-25" dirty="0"/>
              <a:t>–</a:t>
            </a:r>
            <a:r>
              <a:rPr sz="4400" spc="-515" dirty="0"/>
              <a:t> </a:t>
            </a:r>
            <a:r>
              <a:rPr sz="4400" spc="-810" dirty="0"/>
              <a:t>Akademska</a:t>
            </a:r>
            <a:r>
              <a:rPr sz="4400" spc="-525" dirty="0"/>
              <a:t> </a:t>
            </a:r>
            <a:r>
              <a:rPr sz="4400" spc="-705" dirty="0"/>
              <a:t>in raziskovalna</a:t>
            </a:r>
            <a:r>
              <a:rPr sz="4400" spc="-540" dirty="0"/>
              <a:t> </a:t>
            </a:r>
            <a:r>
              <a:rPr sz="4400" spc="-935" dirty="0"/>
              <a:t>mreža</a:t>
            </a:r>
            <a:r>
              <a:rPr sz="4400" spc="-475" dirty="0"/>
              <a:t> </a:t>
            </a:r>
            <a:r>
              <a:rPr sz="4400" spc="-725" dirty="0"/>
              <a:t>Slovenije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46948"/>
            <a:ext cx="92011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355600" algn="l"/>
              </a:tabLst>
            </a:pPr>
            <a:r>
              <a:rPr sz="1850" b="1" spc="-320" dirty="0">
                <a:solidFill>
                  <a:srgbClr val="F05821"/>
                </a:solidFill>
                <a:latin typeface="Trebuchet MS"/>
                <a:cs typeface="Trebuchet MS"/>
              </a:rPr>
              <a:t>GÉANT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5028" y="2052002"/>
            <a:ext cx="6558280" cy="17157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dirty="0">
                <a:latin typeface="Calibri"/>
                <a:cs typeface="Calibri"/>
              </a:rPr>
              <a:t>Temeljni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element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evropske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e-</a:t>
            </a:r>
            <a:r>
              <a:rPr sz="1550" spc="-10" dirty="0">
                <a:latin typeface="Calibri"/>
                <a:cs typeface="Calibri"/>
              </a:rPr>
              <a:t>infrastrukture</a:t>
            </a:r>
            <a:endParaRPr sz="1550">
              <a:latin typeface="Calibri"/>
              <a:cs typeface="Calibri"/>
            </a:endParaRPr>
          </a:p>
          <a:p>
            <a:pPr marL="241300" marR="796290" indent="-229235">
              <a:lnSpc>
                <a:spcPct val="72700"/>
              </a:lnSpc>
              <a:spcBef>
                <a:spcPts val="525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dirty="0">
                <a:latin typeface="Calibri"/>
                <a:cs typeface="Calibri"/>
              </a:rPr>
              <a:t>Zagotavlja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vseevropsko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omrežje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za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znanstveno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odličnost,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raziskave, </a:t>
            </a:r>
            <a:r>
              <a:rPr sz="1550" dirty="0">
                <a:latin typeface="Calibri"/>
                <a:cs typeface="Calibri"/>
              </a:rPr>
              <a:t>izobraževanje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inovacije</a:t>
            </a:r>
            <a:endParaRPr sz="1550">
              <a:latin typeface="Calibri"/>
              <a:cs typeface="Calibri"/>
            </a:endParaRPr>
          </a:p>
          <a:p>
            <a:pPr marL="241300" marR="10160" indent="-229235">
              <a:lnSpc>
                <a:spcPct val="72600"/>
              </a:lnSpc>
              <a:spcBef>
                <a:spcPts val="450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dirty="0">
                <a:latin typeface="Calibri"/>
                <a:cs typeface="Calibri"/>
              </a:rPr>
              <a:t>Združuje</a:t>
            </a:r>
            <a:r>
              <a:rPr sz="1550" spc="1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40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evropskih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NREN-ov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(National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Research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Education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Network); </a:t>
            </a:r>
            <a:r>
              <a:rPr sz="1550" dirty="0">
                <a:latin typeface="Calibri"/>
                <a:cs typeface="Calibri"/>
              </a:rPr>
              <a:t>Slovenija: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Arnes</a:t>
            </a:r>
            <a:endParaRPr sz="155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dirty="0">
                <a:latin typeface="Calibri"/>
                <a:cs typeface="Calibri"/>
              </a:rPr>
              <a:t>Povezuje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8.000</a:t>
            </a:r>
            <a:r>
              <a:rPr sz="1550" spc="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raziskovalnih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institucij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Evropi;</a:t>
            </a:r>
            <a:endParaRPr sz="1550">
              <a:latin typeface="Calibri"/>
              <a:cs typeface="Calibri"/>
            </a:endParaRPr>
          </a:p>
          <a:p>
            <a:pPr marL="241300" indent="-228600">
              <a:lnSpc>
                <a:spcPts val="1570"/>
              </a:lnSpc>
              <a:spcBef>
                <a:spcPts val="20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dirty="0">
                <a:latin typeface="Calibri"/>
                <a:cs typeface="Calibri"/>
              </a:rPr>
              <a:t>Skrbi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za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koordinacijo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številnih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storitev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na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nivoju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Evrope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(npr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AAI,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Eduroam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za</a:t>
            </a:r>
            <a:endParaRPr sz="1550">
              <a:latin typeface="Calibri"/>
              <a:cs typeface="Calibri"/>
            </a:endParaRPr>
          </a:p>
          <a:p>
            <a:pPr marL="241300">
              <a:lnSpc>
                <a:spcPts val="1570"/>
              </a:lnSpc>
            </a:pPr>
            <a:r>
              <a:rPr sz="1550" dirty="0">
                <a:latin typeface="Calibri"/>
                <a:cs typeface="Calibri"/>
              </a:rPr>
              <a:t>brezžični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dostop)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42975" y="3745262"/>
            <a:ext cx="6793865" cy="279844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10"/>
              </a:spcBef>
              <a:buFont typeface="Arial MT"/>
              <a:buChar char="•"/>
              <a:tabLst>
                <a:tab pos="355600" algn="l"/>
              </a:tabLst>
            </a:pPr>
            <a:r>
              <a:rPr sz="1850" b="1" spc="-250" dirty="0">
                <a:solidFill>
                  <a:srgbClr val="F05821"/>
                </a:solidFill>
                <a:latin typeface="Trebuchet MS"/>
                <a:cs typeface="Trebuchet MS"/>
              </a:rPr>
              <a:t>EOSC</a:t>
            </a:r>
            <a:r>
              <a:rPr sz="185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b="1" spc="-360" dirty="0">
                <a:solidFill>
                  <a:srgbClr val="F05821"/>
                </a:solidFill>
                <a:latin typeface="Trebuchet MS"/>
                <a:cs typeface="Trebuchet MS"/>
              </a:rPr>
              <a:t>MO</a:t>
            </a:r>
            <a:endParaRPr sz="1850">
              <a:latin typeface="Trebuchet MS"/>
              <a:cs typeface="Trebuchet MS"/>
            </a:endParaRPr>
          </a:p>
          <a:p>
            <a:pPr marL="673100" lvl="1" indent="-228600">
              <a:lnSpc>
                <a:spcPts val="1830"/>
              </a:lnSpc>
              <a:spcBef>
                <a:spcPts val="185"/>
              </a:spcBef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Dan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odprte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znanosti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tripartitni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dogodek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2022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2023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ts val="1830"/>
              </a:lnSpc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Enotni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raziskovalni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prostor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ts val="1830"/>
              </a:lnSpc>
              <a:spcBef>
                <a:spcPts val="20"/>
              </a:spcBef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EOSC</a:t>
            </a:r>
            <a:r>
              <a:rPr sz="1550" spc="30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Node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ts val="1830"/>
              </a:lnSpc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Slovenska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skupnost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odprte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znanosti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–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SSOZ:</a:t>
            </a:r>
            <a:r>
              <a:rPr sz="1550" spc="155" dirty="0"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05821"/>
                </a:solidFill>
                <a:latin typeface="Calibri"/>
                <a:cs typeface="Calibri"/>
              </a:rPr>
              <a:t>odprtaznanost.si</a:t>
            </a: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Arial MT"/>
              <a:buChar char="•"/>
              <a:tabLst>
                <a:tab pos="355600" algn="l"/>
              </a:tabLst>
            </a:pPr>
            <a:r>
              <a:rPr sz="1850" b="1" spc="-29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endParaRPr sz="1850">
              <a:latin typeface="Trebuchet MS"/>
              <a:cs typeface="Trebuchet MS"/>
            </a:endParaRPr>
          </a:p>
          <a:p>
            <a:pPr marL="673100" lvl="1" indent="-228600">
              <a:lnSpc>
                <a:spcPts val="1830"/>
              </a:lnSpc>
              <a:spcBef>
                <a:spcPts val="185"/>
              </a:spcBef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Povezuje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60+</a:t>
            </a:r>
            <a:r>
              <a:rPr sz="1550" spc="4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raziskovalnih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institucij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30+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univerzitetnih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lokacij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Sloveniji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ts val="1830"/>
              </a:lnSpc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Nudi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hitre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povezave</a:t>
            </a:r>
            <a:r>
              <a:rPr sz="1550" spc="15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med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znanstveno-raziskovalnimi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institucijami</a:t>
            </a:r>
            <a:endParaRPr sz="1550">
              <a:latin typeface="Calibri"/>
              <a:cs typeface="Calibri"/>
            </a:endParaRPr>
          </a:p>
          <a:p>
            <a:pPr marL="902335">
              <a:lnSpc>
                <a:spcPts val="1830"/>
              </a:lnSpc>
              <a:spcBef>
                <a:spcPts val="15"/>
              </a:spcBef>
            </a:pPr>
            <a:r>
              <a:rPr sz="1550" dirty="0">
                <a:latin typeface="Calibri"/>
                <a:cs typeface="Calibri"/>
              </a:rPr>
              <a:t>po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svetu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zmogljivostjo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več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100</a:t>
            </a:r>
            <a:r>
              <a:rPr sz="1550" b="1" spc="7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spc="-20" dirty="0">
                <a:solidFill>
                  <a:srgbClr val="F05821"/>
                </a:solidFill>
                <a:latin typeface="Calibri"/>
                <a:cs typeface="Calibri"/>
              </a:rPr>
              <a:t>Gb/s</a:t>
            </a:r>
            <a:r>
              <a:rPr sz="1550" spc="-20" dirty="0">
                <a:latin typeface="Calibri"/>
                <a:cs typeface="Calibri"/>
              </a:rPr>
              <a:t>,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ts val="1830"/>
              </a:lnSpc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SIX.si,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Register.SI,</a:t>
            </a:r>
            <a:r>
              <a:rPr sz="1550" spc="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SI-CERT,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ozaveščanje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(Varninainternetu,</a:t>
            </a:r>
            <a:r>
              <a:rPr sz="1550" spc="12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SAFE.SI)</a:t>
            </a:r>
            <a:endParaRPr sz="1550">
              <a:latin typeface="Calibri"/>
              <a:cs typeface="Calibri"/>
            </a:endParaRPr>
          </a:p>
          <a:p>
            <a:pPr marL="673100" lvl="1" indent="-22860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673100" algn="l"/>
              </a:tabLst>
            </a:pPr>
            <a:r>
              <a:rPr sz="1550" dirty="0">
                <a:latin typeface="Calibri"/>
                <a:cs typeface="Calibri"/>
              </a:rPr>
              <a:t>eduroam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...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0500"/>
            <a:ext cx="2990849" cy="300037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322054" y="1832990"/>
            <a:ext cx="2522220" cy="94297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indent="376555" algn="r">
              <a:lnSpc>
                <a:spcPct val="100800"/>
              </a:lnSpc>
              <a:spcBef>
                <a:spcPts val="85"/>
              </a:spcBef>
            </a:pPr>
            <a:r>
              <a:rPr sz="1200" i="1" spc="-229" dirty="0">
                <a:solidFill>
                  <a:srgbClr val="F05821"/>
                </a:solidFill>
                <a:latin typeface="Arial"/>
                <a:cs typeface="Arial"/>
              </a:rPr>
              <a:t>Arnes</a:t>
            </a:r>
            <a:r>
              <a:rPr sz="1200" i="1" spc="-7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je</a:t>
            </a:r>
            <a:r>
              <a:rPr sz="1200" i="1" spc="-5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5" dirty="0">
                <a:solidFill>
                  <a:srgbClr val="F05821"/>
                </a:solidFill>
                <a:latin typeface="Arial"/>
                <a:cs typeface="Arial"/>
              </a:rPr>
              <a:t>javni</a:t>
            </a:r>
            <a:r>
              <a:rPr sz="1200" i="1" spc="-6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infrastrukturni</a:t>
            </a:r>
            <a:r>
              <a:rPr sz="1200" i="1" spc="-7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15" dirty="0">
                <a:solidFill>
                  <a:srgbClr val="F05821"/>
                </a:solidFill>
                <a:latin typeface="Arial"/>
                <a:cs typeface="Arial"/>
              </a:rPr>
              <a:t>zavod,</a:t>
            </a:r>
            <a:r>
              <a:rPr sz="1200" i="1" spc="-6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65" dirty="0">
                <a:solidFill>
                  <a:srgbClr val="F05821"/>
                </a:solidFill>
                <a:latin typeface="Arial"/>
                <a:cs typeface="Arial"/>
              </a:rPr>
              <a:t>ki</a:t>
            </a:r>
            <a:r>
              <a:rPr sz="1200" i="1" spc="-10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zagotavlja</a:t>
            </a:r>
            <a:r>
              <a:rPr sz="1200" i="1" spc="50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40" dirty="0">
                <a:solidFill>
                  <a:srgbClr val="F05821"/>
                </a:solidFill>
                <a:latin typeface="Arial"/>
                <a:cs typeface="Arial"/>
              </a:rPr>
              <a:t>omrežne</a:t>
            </a:r>
            <a:r>
              <a:rPr sz="1200" i="1" spc="-8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storitve</a:t>
            </a:r>
            <a:r>
              <a:rPr sz="1200" i="1" spc="-9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04" dirty="0">
                <a:solidFill>
                  <a:srgbClr val="F05821"/>
                </a:solidFill>
                <a:latin typeface="Arial"/>
                <a:cs typeface="Arial"/>
              </a:rPr>
              <a:t>organizacijam</a:t>
            </a:r>
            <a:r>
              <a:rPr sz="1200" i="1" spc="-7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10" dirty="0">
                <a:solidFill>
                  <a:srgbClr val="F05821"/>
                </a:solidFill>
                <a:latin typeface="Arial"/>
                <a:cs typeface="Arial"/>
              </a:rPr>
              <a:t>s</a:t>
            </a:r>
            <a:r>
              <a:rPr sz="1200" i="1" spc="-7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5" dirty="0">
                <a:solidFill>
                  <a:srgbClr val="F05821"/>
                </a:solidFill>
                <a:latin typeface="Arial"/>
                <a:cs typeface="Arial"/>
              </a:rPr>
              <a:t>podro</a:t>
            </a:r>
            <a:r>
              <a:rPr sz="1200" i="1" spc="-18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200" i="1" spc="-185" dirty="0">
                <a:solidFill>
                  <a:srgbClr val="F05821"/>
                </a:solidFill>
                <a:latin typeface="Arial"/>
                <a:cs typeface="Arial"/>
              </a:rPr>
              <a:t>ja</a:t>
            </a:r>
            <a:r>
              <a:rPr sz="1200" i="1" spc="-4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75" dirty="0">
                <a:solidFill>
                  <a:srgbClr val="F05821"/>
                </a:solidFill>
                <a:latin typeface="Arial"/>
                <a:cs typeface="Arial"/>
              </a:rPr>
              <a:t>raziskovanja,</a:t>
            </a:r>
            <a:r>
              <a:rPr sz="1200" i="1" spc="50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04" dirty="0">
                <a:solidFill>
                  <a:srgbClr val="F05821"/>
                </a:solidFill>
                <a:latin typeface="Arial"/>
                <a:cs typeface="Arial"/>
              </a:rPr>
              <a:t>izobraževanja</a:t>
            </a:r>
            <a:r>
              <a:rPr sz="1200" i="1" spc="-9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in</a:t>
            </a:r>
            <a:r>
              <a:rPr sz="1200" i="1" spc="-5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5" dirty="0">
                <a:solidFill>
                  <a:srgbClr val="F05821"/>
                </a:solidFill>
                <a:latin typeface="Arial"/>
                <a:cs typeface="Arial"/>
              </a:rPr>
              <a:t>kulture</a:t>
            </a:r>
            <a:r>
              <a:rPr sz="1200" i="1" spc="-114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65" dirty="0">
                <a:solidFill>
                  <a:srgbClr val="F05821"/>
                </a:solidFill>
                <a:latin typeface="Arial"/>
                <a:cs typeface="Arial"/>
              </a:rPr>
              <a:t>ter</a:t>
            </a:r>
            <a:r>
              <a:rPr sz="1200" i="1" spc="-10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25" dirty="0">
                <a:solidFill>
                  <a:srgbClr val="F05821"/>
                </a:solidFill>
                <a:latin typeface="Arial"/>
                <a:cs typeface="Arial"/>
              </a:rPr>
              <a:t>omogo</a:t>
            </a:r>
            <a:r>
              <a:rPr sz="1200" i="1" spc="-22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200" i="1" spc="-225" dirty="0">
                <a:solidFill>
                  <a:srgbClr val="F05821"/>
                </a:solidFill>
                <a:latin typeface="Arial"/>
                <a:cs typeface="Arial"/>
              </a:rPr>
              <a:t>a</a:t>
            </a:r>
            <a:r>
              <a:rPr sz="1200" i="1" spc="-8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45" dirty="0">
                <a:solidFill>
                  <a:srgbClr val="F05821"/>
                </a:solidFill>
                <a:latin typeface="Arial"/>
                <a:cs typeface="Arial"/>
              </a:rPr>
              <a:t>njihovo </a:t>
            </a:r>
            <a:r>
              <a:rPr sz="1200" i="1" spc="-225" dirty="0">
                <a:solidFill>
                  <a:srgbClr val="F05821"/>
                </a:solidFill>
                <a:latin typeface="Arial"/>
                <a:cs typeface="Arial"/>
              </a:rPr>
              <a:t>povezovanje</a:t>
            </a:r>
            <a:r>
              <a:rPr sz="1200" i="1" spc="-7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80" dirty="0">
                <a:solidFill>
                  <a:srgbClr val="F05821"/>
                </a:solidFill>
                <a:latin typeface="Arial"/>
                <a:cs typeface="Arial"/>
              </a:rPr>
              <a:t>in</a:t>
            </a:r>
            <a:r>
              <a:rPr sz="1200" i="1" spc="-3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40" dirty="0">
                <a:solidFill>
                  <a:srgbClr val="F05821"/>
                </a:solidFill>
                <a:latin typeface="Arial"/>
                <a:cs typeface="Arial"/>
              </a:rPr>
              <a:t>medsebojno</a:t>
            </a:r>
            <a:r>
              <a:rPr sz="1200" i="1" spc="-4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10" dirty="0">
                <a:solidFill>
                  <a:srgbClr val="F05821"/>
                </a:solidFill>
                <a:latin typeface="Arial"/>
                <a:cs typeface="Arial"/>
              </a:rPr>
              <a:t>sodelovanje</a:t>
            </a:r>
            <a:r>
              <a:rPr sz="1200" i="1" spc="-5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65" dirty="0">
                <a:solidFill>
                  <a:srgbClr val="F05821"/>
                </a:solidFill>
                <a:latin typeface="Arial"/>
                <a:cs typeface="Arial"/>
              </a:rPr>
              <a:t>ter</a:t>
            </a:r>
            <a:r>
              <a:rPr sz="1200" i="1" spc="-9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90" dirty="0">
                <a:solidFill>
                  <a:srgbClr val="F05821"/>
                </a:solidFill>
                <a:latin typeface="Arial"/>
                <a:cs typeface="Arial"/>
              </a:rPr>
              <a:t>sodelovanje</a:t>
            </a:r>
            <a:endParaRPr sz="1200">
              <a:latin typeface="Arial"/>
              <a:cs typeface="Arial"/>
            </a:endParaRPr>
          </a:p>
          <a:p>
            <a:pPr marR="5080" algn="r">
              <a:lnSpc>
                <a:spcPts val="1430"/>
              </a:lnSpc>
            </a:pPr>
            <a:r>
              <a:rPr sz="1200" i="1" spc="-210" dirty="0">
                <a:solidFill>
                  <a:srgbClr val="F05821"/>
                </a:solidFill>
                <a:latin typeface="Arial"/>
                <a:cs typeface="Arial"/>
              </a:rPr>
              <a:t>s</a:t>
            </a:r>
            <a:r>
              <a:rPr sz="1200" i="1" spc="-8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10" dirty="0">
                <a:solidFill>
                  <a:srgbClr val="F05821"/>
                </a:solidFill>
                <a:latin typeface="Arial"/>
                <a:cs typeface="Arial"/>
              </a:rPr>
              <a:t>sorodnimi</a:t>
            </a:r>
            <a:r>
              <a:rPr sz="1200" i="1" spc="-6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00" dirty="0">
                <a:solidFill>
                  <a:srgbClr val="F05821"/>
                </a:solidFill>
                <a:latin typeface="Arial"/>
                <a:cs typeface="Arial"/>
              </a:rPr>
              <a:t>organizacijami</a:t>
            </a:r>
            <a:r>
              <a:rPr sz="1200" i="1" spc="-105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210" dirty="0">
                <a:solidFill>
                  <a:srgbClr val="F05821"/>
                </a:solidFill>
                <a:latin typeface="Arial"/>
                <a:cs typeface="Arial"/>
              </a:rPr>
              <a:t>v</a:t>
            </a:r>
            <a:r>
              <a:rPr sz="1200" i="1" spc="-8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F05821"/>
                </a:solidFill>
                <a:latin typeface="Arial"/>
                <a:cs typeface="Arial"/>
              </a:rPr>
              <a:t>tujini.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15" dirty="0"/>
              <a:t>NCC</a:t>
            </a:r>
            <a:r>
              <a:rPr sz="4400" spc="-484" dirty="0"/>
              <a:t> </a:t>
            </a:r>
            <a:r>
              <a:rPr sz="4400" spc="-705" dirty="0"/>
              <a:t>Slovenija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17575" y="1676018"/>
            <a:ext cx="3154680" cy="4382770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610"/>
              </a:spcBef>
              <a:buFont typeface="Arial MT"/>
              <a:buChar char="•"/>
              <a:tabLst>
                <a:tab pos="381000" algn="l"/>
              </a:tabLst>
            </a:pPr>
            <a:r>
              <a:rPr sz="3200" b="1" spc="-580" dirty="0">
                <a:solidFill>
                  <a:srgbClr val="F05821"/>
                </a:solidFill>
                <a:latin typeface="Trebuchet MS"/>
                <a:cs typeface="Trebuchet MS"/>
              </a:rPr>
              <a:t>Izobraževanja</a:t>
            </a:r>
            <a:endParaRPr sz="3200">
              <a:latin typeface="Trebuchet MS"/>
              <a:cs typeface="Trebuchet MS"/>
            </a:endParaRPr>
          </a:p>
          <a:p>
            <a:pPr marL="697865" marR="451484" lvl="1" indent="-227965">
              <a:lnSpc>
                <a:spcPts val="3460"/>
              </a:lnSpc>
              <a:spcBef>
                <a:spcPts val="950"/>
              </a:spcBef>
              <a:buFont typeface="Arial MT"/>
              <a:buChar char="•"/>
              <a:tabLst>
                <a:tab pos="699135" algn="l"/>
              </a:tabLst>
            </a:pPr>
            <a:r>
              <a:rPr sz="3200" dirty="0">
                <a:latin typeface="Calibri"/>
                <a:cs typeface="Calibri"/>
              </a:rPr>
              <a:t>Delavnice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in 	</a:t>
            </a:r>
            <a:r>
              <a:rPr sz="3200" spc="-10" dirty="0">
                <a:latin typeface="Calibri"/>
                <a:cs typeface="Calibri"/>
              </a:rPr>
              <a:t>seminarji</a:t>
            </a:r>
            <a:endParaRPr sz="3200">
              <a:latin typeface="Calibri"/>
              <a:cs typeface="Calibri"/>
            </a:endParaRPr>
          </a:p>
          <a:p>
            <a:pPr marL="697865" lvl="1" indent="-227965">
              <a:lnSpc>
                <a:spcPts val="3650"/>
              </a:lnSpc>
              <a:spcBef>
                <a:spcPts val="5"/>
              </a:spcBef>
              <a:buFont typeface="Arial MT"/>
              <a:buChar char="•"/>
              <a:tabLst>
                <a:tab pos="697865" algn="l"/>
              </a:tabLst>
            </a:pPr>
            <a:r>
              <a:rPr sz="3200" dirty="0">
                <a:latin typeface="Calibri"/>
                <a:cs typeface="Calibri"/>
              </a:rPr>
              <a:t>Različni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nivoji</a:t>
            </a:r>
            <a:endParaRPr sz="3200">
              <a:latin typeface="Calibri"/>
              <a:cs typeface="Calibri"/>
            </a:endParaRPr>
          </a:p>
          <a:p>
            <a:pPr marL="699135">
              <a:lnSpc>
                <a:spcPts val="3650"/>
              </a:lnSpc>
            </a:pPr>
            <a:r>
              <a:rPr sz="3200" spc="-10" dirty="0">
                <a:latin typeface="Calibri"/>
                <a:cs typeface="Calibri"/>
              </a:rPr>
              <a:t>(pred)znanja</a:t>
            </a:r>
            <a:endParaRPr sz="3200">
              <a:latin typeface="Calibri"/>
              <a:cs typeface="Calibri"/>
            </a:endParaRPr>
          </a:p>
          <a:p>
            <a:pPr marL="697865" lvl="1" indent="-227965">
              <a:lnSpc>
                <a:spcPct val="100000"/>
              </a:lnSpc>
              <a:spcBef>
                <a:spcPts val="140"/>
              </a:spcBef>
              <a:buFont typeface="Arial MT"/>
              <a:buChar char="•"/>
              <a:tabLst>
                <a:tab pos="697865" algn="l"/>
              </a:tabLst>
            </a:pPr>
            <a:r>
              <a:rPr sz="3200" dirty="0">
                <a:latin typeface="Calibri"/>
                <a:cs typeface="Calibri"/>
              </a:rPr>
              <a:t>SLING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novičnik</a:t>
            </a:r>
            <a:endParaRPr sz="3200">
              <a:latin typeface="Calibri"/>
              <a:cs typeface="Calibri"/>
            </a:endParaRPr>
          </a:p>
          <a:p>
            <a:pPr marL="697865" lvl="1" indent="-227965">
              <a:lnSpc>
                <a:spcPts val="3650"/>
              </a:lnSpc>
              <a:spcBef>
                <a:spcPts val="140"/>
              </a:spcBef>
              <a:buFont typeface="Arial MT"/>
              <a:buChar char="•"/>
              <a:tabLst>
                <a:tab pos="697865" algn="l"/>
              </a:tabLst>
            </a:pPr>
            <a:r>
              <a:rPr sz="3200" spc="-10" dirty="0">
                <a:latin typeface="Calibri"/>
                <a:cs typeface="Calibri"/>
              </a:rPr>
              <a:t>EuroCC</a:t>
            </a:r>
            <a:endParaRPr sz="3200">
              <a:latin typeface="Calibri"/>
              <a:cs typeface="Calibri"/>
            </a:endParaRPr>
          </a:p>
          <a:p>
            <a:pPr marL="699135">
              <a:lnSpc>
                <a:spcPts val="3650"/>
              </a:lnSpc>
            </a:pPr>
            <a:r>
              <a:rPr sz="3200" spc="-10" dirty="0">
                <a:latin typeface="Calibri"/>
                <a:cs typeface="Calibri"/>
              </a:rPr>
              <a:t>izobraževanja</a:t>
            </a:r>
            <a:endParaRPr sz="3200">
              <a:latin typeface="Calibri"/>
              <a:cs typeface="Calibri"/>
            </a:endParaRPr>
          </a:p>
          <a:p>
            <a:pPr marL="240029" indent="-227329">
              <a:lnSpc>
                <a:spcPct val="100000"/>
              </a:lnSpc>
              <a:spcBef>
                <a:spcPts val="490"/>
              </a:spcBef>
              <a:buFont typeface="Arial MT"/>
              <a:buChar char="•"/>
              <a:tabLst>
                <a:tab pos="240029" algn="l"/>
              </a:tabLst>
            </a:pP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indico.ijs.si/category/29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048250" y="781050"/>
            <a:ext cx="6705600" cy="4724400"/>
            <a:chOff x="5048250" y="781050"/>
            <a:chExt cx="6705600" cy="47244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8250" y="1828800"/>
              <a:ext cx="3238500" cy="36766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15" dirty="0"/>
              <a:t>NCC</a:t>
            </a:r>
            <a:r>
              <a:rPr sz="4400" spc="-484" dirty="0"/>
              <a:t> </a:t>
            </a:r>
            <a:r>
              <a:rPr sz="4400" spc="-705" dirty="0"/>
              <a:t>Slovenija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18373"/>
            <a:ext cx="3406775" cy="429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8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445" dirty="0">
                <a:solidFill>
                  <a:srgbClr val="F05821"/>
                </a:solidFill>
                <a:latin typeface="Trebuchet MS"/>
                <a:cs typeface="Trebuchet MS"/>
              </a:rPr>
              <a:t>Dober</a:t>
            </a:r>
            <a:r>
              <a:rPr sz="24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65" dirty="0">
                <a:solidFill>
                  <a:srgbClr val="F05821"/>
                </a:solidFill>
                <a:latin typeface="Trebuchet MS"/>
                <a:cs typeface="Trebuchet MS"/>
              </a:rPr>
              <a:t>glas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15" dirty="0">
                <a:solidFill>
                  <a:srgbClr val="F05821"/>
                </a:solidFill>
                <a:latin typeface="Trebuchet MS"/>
                <a:cs typeface="Trebuchet MS"/>
              </a:rPr>
              <a:t>seže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5" dirty="0">
                <a:solidFill>
                  <a:srgbClr val="F05821"/>
                </a:solidFill>
                <a:latin typeface="Trebuchet MS"/>
                <a:cs typeface="Trebuchet MS"/>
              </a:rPr>
              <a:t>deveto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vas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ts val="2360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spc="-10" dirty="0">
                <a:latin typeface="Calibri"/>
                <a:cs typeface="Calibri"/>
              </a:rPr>
              <a:t>Dogodki:</a:t>
            </a:r>
            <a:endParaRPr sz="2000">
              <a:latin typeface="Calibri"/>
              <a:cs typeface="Calibri"/>
            </a:endParaRPr>
          </a:p>
          <a:p>
            <a:pPr marL="1270635" lvl="2" indent="-342900">
              <a:lnSpc>
                <a:spcPts val="1695"/>
              </a:lnSpc>
              <a:buFont typeface="Arial MT"/>
              <a:buChar char="•"/>
              <a:tabLst>
                <a:tab pos="1270635" algn="l"/>
              </a:tabLst>
            </a:pP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Dan</a:t>
            </a:r>
            <a:r>
              <a:rPr sz="1700" spc="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Slovenskega</a:t>
            </a:r>
            <a:endParaRPr sz="1700">
              <a:latin typeface="Calibri"/>
              <a:cs typeface="Calibri"/>
            </a:endParaRPr>
          </a:p>
          <a:p>
            <a:pPr marL="1270635" marR="15875">
              <a:lnSpc>
                <a:spcPct val="70000"/>
              </a:lnSpc>
              <a:spcBef>
                <a:spcPts val="305"/>
              </a:spcBef>
            </a:pP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superračunalniškega </a:t>
            </a: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omrežja</a:t>
            </a:r>
            <a:r>
              <a:rPr sz="1700" spc="-5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(16.</a:t>
            </a:r>
            <a:r>
              <a:rPr sz="1700" spc="-3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november)</a:t>
            </a:r>
            <a:endParaRPr sz="1700">
              <a:latin typeface="Calibri"/>
              <a:cs typeface="Calibri"/>
            </a:endParaRPr>
          </a:p>
          <a:p>
            <a:pPr marL="1270635" marR="534670" lvl="2" indent="-342900">
              <a:lnSpc>
                <a:spcPct val="70000"/>
              </a:lnSpc>
              <a:spcBef>
                <a:spcPts val="525"/>
              </a:spcBef>
              <a:buFont typeface="Arial MT"/>
              <a:buChar char="•"/>
              <a:tabLst>
                <a:tab pos="1270635" algn="l"/>
              </a:tabLst>
            </a:pP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Dnevi</a:t>
            </a:r>
            <a:r>
              <a:rPr sz="1700" spc="1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odprtih</a:t>
            </a:r>
            <a:r>
              <a:rPr sz="1700" spc="-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05821"/>
                </a:solidFill>
                <a:latin typeface="Calibri"/>
                <a:cs typeface="Calibri"/>
              </a:rPr>
              <a:t>vrat </a:t>
            </a: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slovenskih</a:t>
            </a:r>
            <a:endParaRPr sz="1700">
              <a:latin typeface="Calibri"/>
              <a:cs typeface="Calibri"/>
            </a:endParaRPr>
          </a:p>
          <a:p>
            <a:pPr marL="1270635">
              <a:lnSpc>
                <a:spcPts val="1120"/>
              </a:lnSpc>
            </a:pP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superračunalniških</a:t>
            </a:r>
            <a:endParaRPr sz="1700">
              <a:latin typeface="Calibri"/>
              <a:cs typeface="Calibri"/>
            </a:endParaRPr>
          </a:p>
          <a:p>
            <a:pPr marL="1270635">
              <a:lnSpc>
                <a:spcPts val="1425"/>
              </a:lnSpc>
            </a:pP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centrov</a:t>
            </a:r>
            <a:r>
              <a:rPr sz="1700" spc="-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F05821"/>
                </a:solidFill>
                <a:latin typeface="Calibri"/>
                <a:cs typeface="Calibri"/>
              </a:rPr>
              <a:t>ali</a:t>
            </a:r>
            <a:r>
              <a:rPr sz="1700" spc="-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spc="-20" dirty="0">
                <a:solidFill>
                  <a:srgbClr val="F05821"/>
                </a:solidFill>
                <a:latin typeface="Calibri"/>
                <a:cs typeface="Calibri"/>
              </a:rPr>
              <a:t>Dnevi</a:t>
            </a:r>
            <a:endParaRPr sz="1700">
              <a:latin typeface="Calibri"/>
              <a:cs typeface="Calibri"/>
            </a:endParaRPr>
          </a:p>
          <a:p>
            <a:pPr marL="1270635">
              <a:lnSpc>
                <a:spcPts val="1614"/>
              </a:lnSpc>
            </a:pP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"exascale"</a:t>
            </a:r>
            <a:r>
              <a:rPr sz="1700" spc="-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</a:rPr>
              <a:t>računalništva</a:t>
            </a:r>
            <a:endParaRPr sz="1700">
              <a:latin typeface="Calibri"/>
              <a:cs typeface="Calibri"/>
            </a:endParaRPr>
          </a:p>
          <a:p>
            <a:pPr marL="342900" marR="1028700" lvl="1" indent="-342900" algn="r">
              <a:lnSpc>
                <a:spcPts val="2245"/>
              </a:lnSpc>
              <a:buFont typeface="Arial MT"/>
              <a:buChar char="•"/>
              <a:tabLst>
                <a:tab pos="342900" algn="l"/>
              </a:tabLst>
            </a:pPr>
            <a:r>
              <a:rPr sz="2000" dirty="0">
                <a:latin typeface="Calibri"/>
                <a:cs typeface="Calibri"/>
              </a:rPr>
              <a:t>Spletno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mesto:</a:t>
            </a:r>
            <a:endParaRPr sz="2000">
              <a:latin typeface="Calibri"/>
              <a:cs typeface="Calibri"/>
            </a:endParaRPr>
          </a:p>
          <a:p>
            <a:pPr marL="342265" marR="1035685" lvl="2" indent="-342265" algn="r">
              <a:lnSpc>
                <a:spcPts val="1885"/>
              </a:lnSpc>
              <a:buFont typeface="Arial MT"/>
              <a:buChar char="•"/>
              <a:tabLst>
                <a:tab pos="342265" algn="l"/>
              </a:tabLst>
            </a:pPr>
            <a:r>
              <a:rPr sz="1700" spc="-10" dirty="0">
                <a:solidFill>
                  <a:srgbClr val="F05821"/>
                </a:solidFill>
                <a:latin typeface="Calibri"/>
                <a:cs typeface="Calibri"/>
                <a:hlinkClick r:id="rId2"/>
              </a:rPr>
              <a:t>www.sling.si</a:t>
            </a:r>
            <a:endParaRPr sz="1700">
              <a:latin typeface="Calibri"/>
              <a:cs typeface="Calibri"/>
            </a:endParaRPr>
          </a:p>
          <a:p>
            <a:pPr marL="813435" marR="1056640" lvl="1" indent="-343535">
              <a:lnSpc>
                <a:spcPct val="68900"/>
              </a:lnSpc>
              <a:spcBef>
                <a:spcPts val="630"/>
              </a:spcBef>
              <a:buFont typeface="Arial MT"/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SLING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novičnik (mesečno)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ts val="2140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Družbena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omrežja:</a:t>
            </a:r>
            <a:endParaRPr sz="2000">
              <a:latin typeface="Calibri"/>
              <a:cs typeface="Calibri"/>
            </a:endParaRPr>
          </a:p>
          <a:p>
            <a:pPr marL="1270635" lvl="2" indent="-342900">
              <a:lnSpc>
                <a:spcPts val="1885"/>
              </a:lnSpc>
              <a:buFont typeface="Arial MT"/>
              <a:buChar char="•"/>
              <a:tabLst>
                <a:tab pos="1270635" algn="l"/>
              </a:tabLst>
            </a:pPr>
            <a:r>
              <a:rPr sz="1700" dirty="0">
                <a:latin typeface="Calibri"/>
                <a:cs typeface="Calibri"/>
              </a:rPr>
              <a:t>LinkedIn,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X,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Facebook</a:t>
            </a:r>
            <a:endParaRPr sz="1700">
              <a:latin typeface="Calibri"/>
              <a:cs typeface="Calibri"/>
            </a:endParaRPr>
          </a:p>
          <a:p>
            <a:pPr marL="813435" marR="560705" lvl="1" indent="-343535">
              <a:lnSpc>
                <a:spcPct val="65700"/>
              </a:lnSpc>
              <a:spcBef>
                <a:spcPts val="705"/>
              </a:spcBef>
              <a:buFont typeface="Arial MT"/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Zgodbe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uspehu</a:t>
            </a:r>
            <a:r>
              <a:rPr sz="2000" spc="-25" dirty="0">
                <a:latin typeface="Calibri"/>
                <a:cs typeface="Calibri"/>
              </a:rPr>
              <a:t> in </a:t>
            </a:r>
            <a:r>
              <a:rPr sz="2000" dirty="0">
                <a:latin typeface="Calibri"/>
                <a:cs typeface="Calibri"/>
              </a:rPr>
              <a:t>primeri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uporabe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76800" y="781050"/>
            <a:ext cx="6877050" cy="4781550"/>
            <a:chOff x="4876800" y="781050"/>
            <a:chExt cx="6877050" cy="478155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6800" y="1828800"/>
              <a:ext cx="3238500" cy="37338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7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615" dirty="0"/>
              <a:t>Še</a:t>
            </a:r>
            <a:r>
              <a:rPr sz="4400" spc="-565" dirty="0"/>
              <a:t> </a:t>
            </a:r>
            <a:r>
              <a:rPr sz="4400" spc="-560" dirty="0"/>
              <a:t>ve</a:t>
            </a:r>
            <a:r>
              <a:rPr sz="4400" spc="-560" dirty="0">
                <a:latin typeface="Calibri"/>
                <a:cs typeface="Calibri"/>
              </a:rPr>
              <a:t>č</a:t>
            </a:r>
            <a:r>
              <a:rPr sz="4400" spc="-210" dirty="0">
                <a:latin typeface="Calibri"/>
                <a:cs typeface="Calibri"/>
              </a:rPr>
              <a:t> </a:t>
            </a:r>
            <a:r>
              <a:rPr sz="4400" spc="-760" dirty="0"/>
              <a:t>informacij</a:t>
            </a:r>
            <a:r>
              <a:rPr sz="4400" spc="-515" dirty="0"/>
              <a:t> </a:t>
            </a:r>
            <a:r>
              <a:rPr sz="4400" spc="-680" dirty="0"/>
              <a:t>in</a:t>
            </a:r>
            <a:r>
              <a:rPr sz="4400" spc="-560" dirty="0"/>
              <a:t> </a:t>
            </a:r>
            <a:r>
              <a:rPr sz="4400" spc="-795" dirty="0"/>
              <a:t>podpora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75" y="1699323"/>
            <a:ext cx="3996690" cy="3415029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355600" marR="473709" indent="-343535" algn="just">
              <a:lnSpc>
                <a:spcPct val="74100"/>
              </a:lnSpc>
              <a:spcBef>
                <a:spcPts val="940"/>
              </a:spcBef>
              <a:buFont typeface="Arial MT"/>
              <a:buChar char="•"/>
              <a:tabLst>
                <a:tab pos="355600" algn="l"/>
              </a:tabLst>
            </a:pPr>
            <a:r>
              <a:rPr sz="2700" b="1" spc="-805" dirty="0">
                <a:solidFill>
                  <a:srgbClr val="F05821"/>
                </a:solidFill>
                <a:latin typeface="Trebuchet MS"/>
                <a:cs typeface="Trebuchet MS"/>
              </a:rPr>
              <a:t>Dan</a:t>
            </a:r>
            <a:r>
              <a:rPr sz="2700" b="1" spc="6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30" dirty="0">
                <a:solidFill>
                  <a:srgbClr val="F05821"/>
                </a:solidFill>
                <a:latin typeface="Trebuchet MS"/>
                <a:cs typeface="Trebuchet MS"/>
              </a:rPr>
              <a:t>Slovenskega </a:t>
            </a:r>
            <a:r>
              <a:rPr sz="2700" b="1" spc="-425" dirty="0">
                <a:solidFill>
                  <a:srgbClr val="F05821"/>
                </a:solidFill>
                <a:latin typeface="Trebuchet MS"/>
                <a:cs typeface="Trebuchet MS"/>
              </a:rPr>
              <a:t>superra</a:t>
            </a:r>
            <a:r>
              <a:rPr sz="2700" b="1" spc="-42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00" b="1" spc="-425" dirty="0">
                <a:solidFill>
                  <a:srgbClr val="F05821"/>
                </a:solidFill>
                <a:latin typeface="Trebuchet MS"/>
                <a:cs typeface="Trebuchet MS"/>
              </a:rPr>
              <a:t>unalniškega</a:t>
            </a:r>
            <a:r>
              <a:rPr sz="27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565" dirty="0">
                <a:solidFill>
                  <a:srgbClr val="F05821"/>
                </a:solidFill>
                <a:latin typeface="Trebuchet MS"/>
                <a:cs typeface="Trebuchet MS"/>
              </a:rPr>
              <a:t>omrežja</a:t>
            </a:r>
            <a:endParaRPr sz="2700">
              <a:latin typeface="Trebuchet MS"/>
              <a:cs typeface="Trebuchet MS"/>
            </a:endParaRPr>
          </a:p>
          <a:p>
            <a:pPr marL="810895" lvl="1" indent="-340995" algn="just">
              <a:lnSpc>
                <a:spcPts val="2255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b="1" spc="-530" dirty="0">
                <a:latin typeface="Trebuchet MS"/>
                <a:cs typeface="Trebuchet MS"/>
              </a:rPr>
              <a:t>16.</a:t>
            </a:r>
            <a:r>
              <a:rPr sz="2400" b="1" spc="-260" dirty="0">
                <a:latin typeface="Trebuchet MS"/>
                <a:cs typeface="Trebuchet MS"/>
              </a:rPr>
              <a:t> </a:t>
            </a:r>
            <a:r>
              <a:rPr sz="2400" b="1" spc="-480" dirty="0">
                <a:latin typeface="Trebuchet MS"/>
                <a:cs typeface="Trebuchet MS"/>
              </a:rPr>
              <a:t>november</a:t>
            </a:r>
            <a:r>
              <a:rPr sz="2400" b="1" spc="-285" dirty="0">
                <a:latin typeface="Trebuchet MS"/>
                <a:cs typeface="Trebuchet MS"/>
              </a:rPr>
              <a:t> </a:t>
            </a:r>
            <a:r>
              <a:rPr sz="2400" b="1" spc="-575" dirty="0">
                <a:latin typeface="Trebuchet MS"/>
                <a:cs typeface="Trebuchet MS"/>
              </a:rPr>
              <a:t>2023</a:t>
            </a:r>
            <a:endParaRPr sz="2400">
              <a:latin typeface="Trebuchet MS"/>
              <a:cs typeface="Trebuchet MS"/>
            </a:endParaRPr>
          </a:p>
          <a:p>
            <a:pPr marL="810895" lvl="1" indent="-340995" algn="just">
              <a:lnSpc>
                <a:spcPts val="2705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b="1" spc="-430" dirty="0">
                <a:latin typeface="Trebuchet MS"/>
                <a:cs typeface="Trebuchet MS"/>
              </a:rPr>
              <a:t>https://indico.ijs.si/event/1821/</a:t>
            </a:r>
            <a:endParaRPr sz="2400">
              <a:latin typeface="Trebuchet MS"/>
              <a:cs typeface="Trebuchet MS"/>
            </a:endParaRPr>
          </a:p>
          <a:p>
            <a:pPr marL="355600" marR="5080" indent="-343535" algn="just">
              <a:lnSpc>
                <a:spcPct val="71800"/>
              </a:lnSpc>
              <a:spcBef>
                <a:spcPts val="900"/>
              </a:spcBef>
              <a:buFont typeface="Arial MT"/>
              <a:buChar char="•"/>
              <a:tabLst>
                <a:tab pos="355600" algn="l"/>
              </a:tabLst>
            </a:pPr>
            <a:r>
              <a:rPr sz="2700" b="1" spc="-450" dirty="0">
                <a:solidFill>
                  <a:srgbClr val="F05821"/>
                </a:solidFill>
                <a:latin typeface="Trebuchet MS"/>
                <a:cs typeface="Trebuchet MS"/>
              </a:rPr>
              <a:t>Postopek</a:t>
            </a:r>
            <a:r>
              <a:rPr sz="2700" b="1" spc="-3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45" dirty="0">
                <a:solidFill>
                  <a:srgbClr val="F05821"/>
                </a:solidFill>
                <a:latin typeface="Trebuchet MS"/>
                <a:cs typeface="Trebuchet MS"/>
              </a:rPr>
              <a:t>dostopa</a:t>
            </a:r>
            <a:r>
              <a:rPr sz="27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05821"/>
                </a:solidFill>
                <a:latin typeface="Trebuchet MS"/>
                <a:cs typeface="Trebuchet MS"/>
              </a:rPr>
              <a:t>–</a:t>
            </a:r>
            <a:r>
              <a:rPr sz="2700" b="1" spc="-3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9" dirty="0">
                <a:solidFill>
                  <a:srgbClr val="F05821"/>
                </a:solidFill>
                <a:latin typeface="Trebuchet MS"/>
                <a:cs typeface="Trebuchet MS"/>
              </a:rPr>
              <a:t>odprti</a:t>
            </a:r>
            <a:r>
              <a:rPr sz="27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34" dirty="0">
                <a:solidFill>
                  <a:srgbClr val="F05821"/>
                </a:solidFill>
                <a:latin typeface="Trebuchet MS"/>
                <a:cs typeface="Trebuchet MS"/>
              </a:rPr>
              <a:t>dostop</a:t>
            </a:r>
            <a:r>
              <a:rPr sz="270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509" dirty="0">
                <a:solidFill>
                  <a:srgbClr val="F05821"/>
                </a:solidFill>
                <a:latin typeface="Trebuchet MS"/>
                <a:cs typeface="Trebuchet MS"/>
              </a:rPr>
              <a:t>(kmalu</a:t>
            </a:r>
            <a:r>
              <a:rPr sz="27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509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7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u="sng" spc="-450" dirty="0">
                <a:solidFill>
                  <a:srgbClr val="F05821"/>
                </a:solidFill>
                <a:uFill>
                  <a:solidFill>
                    <a:srgbClr val="F05821"/>
                  </a:solidFill>
                </a:uFill>
                <a:latin typeface="Trebuchet MS"/>
                <a:cs typeface="Trebuchet MS"/>
                <a:hlinkClick r:id="rId3"/>
              </a:rPr>
              <a:t>www.sling.si</a:t>
            </a:r>
            <a:r>
              <a:rPr sz="2700" b="1" spc="-3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10" dirty="0">
                <a:solidFill>
                  <a:srgbClr val="F05821"/>
                </a:solidFill>
                <a:latin typeface="Trebuchet MS"/>
                <a:cs typeface="Trebuchet MS"/>
              </a:rPr>
              <a:t>–</a:t>
            </a:r>
            <a:r>
              <a:rPr sz="2700" b="1" spc="-3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95" dirty="0">
                <a:solidFill>
                  <a:srgbClr val="F05821"/>
                </a:solidFill>
                <a:latin typeface="Trebuchet MS"/>
                <a:cs typeface="Trebuchet MS"/>
              </a:rPr>
              <a:t>obrazec</a:t>
            </a:r>
            <a:r>
              <a:rPr sz="27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50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700" b="1" spc="-3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55" dirty="0">
                <a:solidFill>
                  <a:srgbClr val="F05821"/>
                </a:solidFill>
                <a:latin typeface="Trebuchet MS"/>
                <a:cs typeface="Trebuchet MS"/>
              </a:rPr>
              <a:t>brezpla</a:t>
            </a:r>
            <a:r>
              <a:rPr sz="2700" b="1" spc="-45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00" b="1" spc="-455" dirty="0">
                <a:solidFill>
                  <a:srgbClr val="F05821"/>
                </a:solidFill>
                <a:latin typeface="Trebuchet MS"/>
                <a:cs typeface="Trebuchet MS"/>
              </a:rPr>
              <a:t>en</a:t>
            </a:r>
            <a:r>
              <a:rPr sz="27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34" dirty="0">
                <a:solidFill>
                  <a:srgbClr val="F05821"/>
                </a:solidFill>
                <a:latin typeface="Trebuchet MS"/>
                <a:cs typeface="Trebuchet MS"/>
              </a:rPr>
              <a:t>dostop)</a:t>
            </a:r>
            <a:endParaRPr sz="2700">
              <a:latin typeface="Trebuchet MS"/>
              <a:cs typeface="Trebuchet MS"/>
            </a:endParaRPr>
          </a:p>
          <a:p>
            <a:pPr marL="354965" indent="-342265" algn="just">
              <a:lnSpc>
                <a:spcPts val="3010"/>
              </a:lnSpc>
              <a:spcBef>
                <a:spcPts val="70"/>
              </a:spcBef>
              <a:buFont typeface="Arial MT"/>
              <a:buChar char="•"/>
              <a:tabLst>
                <a:tab pos="354965" algn="l"/>
              </a:tabLst>
            </a:pPr>
            <a:r>
              <a:rPr sz="2700" b="1" spc="-480" dirty="0">
                <a:solidFill>
                  <a:srgbClr val="F05821"/>
                </a:solidFill>
                <a:latin typeface="Trebuchet MS"/>
                <a:cs typeface="Trebuchet MS"/>
              </a:rPr>
              <a:t>Svetovanje,</a:t>
            </a:r>
            <a:r>
              <a:rPr sz="270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45" dirty="0">
                <a:solidFill>
                  <a:srgbClr val="F05821"/>
                </a:solidFill>
                <a:latin typeface="Trebuchet MS"/>
                <a:cs typeface="Trebuchet MS"/>
              </a:rPr>
              <a:t>pomo</a:t>
            </a:r>
            <a:r>
              <a:rPr sz="2700" b="1" spc="-44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00" b="1" spc="-11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00" b="1" spc="-4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700" b="1" spc="-3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00" b="1" spc="-480" dirty="0">
                <a:solidFill>
                  <a:srgbClr val="F05821"/>
                </a:solidFill>
                <a:latin typeface="Trebuchet MS"/>
                <a:cs typeface="Trebuchet MS"/>
              </a:rPr>
              <a:t>podora</a:t>
            </a:r>
            <a:endParaRPr sz="2700">
              <a:latin typeface="Trebuchet MS"/>
              <a:cs typeface="Trebuchet MS"/>
            </a:endParaRPr>
          </a:p>
          <a:p>
            <a:pPr marL="810895" lvl="1" indent="-340995" algn="just">
              <a:lnSpc>
                <a:spcPts val="2450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b="1" spc="-365" dirty="0">
                <a:latin typeface="Trebuchet MS"/>
                <a:cs typeface="Trebuchet MS"/>
                <a:hlinkClick r:id="rId4"/>
              </a:rPr>
              <a:t>podpora@sling.si</a:t>
            </a:r>
            <a:endParaRPr sz="2400">
              <a:latin typeface="Trebuchet MS"/>
              <a:cs typeface="Trebuchet MS"/>
            </a:endParaRPr>
          </a:p>
          <a:p>
            <a:pPr marL="810895" lvl="1" indent="-340995" algn="just">
              <a:lnSpc>
                <a:spcPts val="2680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b="1" spc="-409" dirty="0">
                <a:latin typeface="Trebuchet MS"/>
                <a:cs typeface="Trebuchet MS"/>
                <a:hlinkClick r:id="rId3"/>
              </a:rPr>
              <a:t>www.sling.si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476875" y="781050"/>
            <a:ext cx="6276975" cy="3476625"/>
            <a:chOff x="5476875" y="781050"/>
            <a:chExt cx="6276975" cy="3476625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6875" y="1695450"/>
              <a:ext cx="3343275" cy="256222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801350" y="781050"/>
              <a:ext cx="952500" cy="9525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1887200" cy="66547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19747" y="2235835"/>
            <a:ext cx="3687445" cy="154813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3750"/>
              </a:lnSpc>
              <a:spcBef>
                <a:spcPts val="705"/>
              </a:spcBef>
            </a:pPr>
            <a:r>
              <a:rPr sz="3600" spc="-475" dirty="0">
                <a:solidFill>
                  <a:srgbClr val="FFFFFF"/>
                </a:solidFill>
                <a:latin typeface="Trebuchet MS"/>
                <a:cs typeface="Trebuchet MS"/>
              </a:rPr>
              <a:t>OPTI</a:t>
            </a:r>
            <a:r>
              <a:rPr sz="3600" spc="-475" dirty="0">
                <a:solidFill>
                  <a:srgbClr val="FFFFFF"/>
                </a:solidFill>
                <a:latin typeface="Calibri"/>
                <a:cs typeface="Calibri"/>
              </a:rPr>
              <a:t>Č</a:t>
            </a:r>
            <a:r>
              <a:rPr sz="3600" spc="-475" dirty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r>
              <a:rPr sz="3600" spc="-3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520" dirty="0">
                <a:solidFill>
                  <a:srgbClr val="FFFFFF"/>
                </a:solidFill>
                <a:latin typeface="Trebuchet MS"/>
                <a:cs typeface="Trebuchet MS"/>
              </a:rPr>
              <a:t>HRBTENICA</a:t>
            </a:r>
            <a:r>
              <a:rPr sz="3600" spc="-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600" dirty="0">
                <a:solidFill>
                  <a:srgbClr val="FFFFFF"/>
                </a:solidFill>
                <a:latin typeface="Trebuchet MS"/>
                <a:cs typeface="Trebuchet MS"/>
              </a:rPr>
              <a:t>ZA </a:t>
            </a:r>
            <a:r>
              <a:rPr sz="3600" spc="-550" dirty="0">
                <a:solidFill>
                  <a:srgbClr val="FFFFFF"/>
                </a:solidFill>
                <a:latin typeface="Trebuchet MS"/>
                <a:cs typeface="Trebuchet MS"/>
              </a:rPr>
              <a:t>ZNANOST</a:t>
            </a:r>
            <a:r>
              <a:rPr sz="36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51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ts val="3879"/>
              </a:lnSpc>
            </a:pPr>
            <a:r>
              <a:rPr sz="3600" spc="-434" dirty="0">
                <a:solidFill>
                  <a:srgbClr val="FFFFFF"/>
                </a:solidFill>
                <a:latin typeface="Trebuchet MS"/>
                <a:cs typeface="Trebuchet MS"/>
              </a:rPr>
              <a:t>ızobRAžEVANJE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4605" y="1785302"/>
            <a:ext cx="4022725" cy="95631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565"/>
              </a:spcBef>
            </a:pPr>
            <a:r>
              <a:rPr sz="3200" i="1" spc="-10" dirty="0">
                <a:solidFill>
                  <a:srgbClr val="F05821"/>
                </a:solidFill>
                <a:latin typeface="Calibri"/>
                <a:cs typeface="Calibri"/>
              </a:rPr>
              <a:t>Posodobitev</a:t>
            </a:r>
            <a:r>
              <a:rPr sz="3200" i="1" spc="-1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3200" i="1" spc="-10" dirty="0">
                <a:solidFill>
                  <a:srgbClr val="F05821"/>
                </a:solidFill>
                <a:latin typeface="Calibri"/>
                <a:cs typeface="Calibri"/>
              </a:rPr>
              <a:t>optične </a:t>
            </a:r>
            <a:r>
              <a:rPr sz="3200" i="1" dirty="0">
                <a:solidFill>
                  <a:srgbClr val="F05821"/>
                </a:solidFill>
                <a:latin typeface="Calibri"/>
                <a:cs typeface="Calibri"/>
              </a:rPr>
              <a:t>hrbtenice</a:t>
            </a:r>
            <a:r>
              <a:rPr sz="3200" i="1" spc="-1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rgbClr val="F05821"/>
                </a:solidFill>
                <a:latin typeface="Calibri"/>
                <a:cs typeface="Calibri"/>
              </a:rPr>
              <a:t>omrežja</a:t>
            </a:r>
            <a:r>
              <a:rPr sz="3200" i="1" spc="-11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3200" i="1" spc="-10" dirty="0">
                <a:solidFill>
                  <a:srgbClr val="F05821"/>
                </a:solidFill>
                <a:latin typeface="Calibri"/>
                <a:cs typeface="Calibri"/>
              </a:rPr>
              <a:t>Arnes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648080"/>
            <a:ext cx="6557009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90" dirty="0"/>
              <a:t>Posodobitev</a:t>
            </a:r>
            <a:r>
              <a:rPr spc="-430" dirty="0"/>
              <a:t> </a:t>
            </a:r>
            <a:r>
              <a:rPr spc="-555" dirty="0"/>
              <a:t>opti</a:t>
            </a:r>
            <a:r>
              <a:rPr spc="-555" dirty="0">
                <a:latin typeface="Calibri"/>
                <a:cs typeface="Calibri"/>
              </a:rPr>
              <a:t>č</a:t>
            </a:r>
            <a:r>
              <a:rPr spc="-555" dirty="0"/>
              <a:t>ne</a:t>
            </a:r>
            <a:r>
              <a:rPr spc="-434" dirty="0"/>
              <a:t> </a:t>
            </a:r>
            <a:r>
              <a:rPr spc="-655" dirty="0"/>
              <a:t>hrbtenice</a:t>
            </a:r>
            <a:r>
              <a:rPr spc="-434" dirty="0"/>
              <a:t> </a:t>
            </a:r>
            <a:r>
              <a:rPr spc="-730" dirty="0"/>
              <a:t>omrežja</a:t>
            </a:r>
            <a:r>
              <a:rPr spc="-355" dirty="0"/>
              <a:t> </a:t>
            </a:r>
            <a:r>
              <a:rPr spc="-610" dirty="0"/>
              <a:t>Arnes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42975" y="1505648"/>
            <a:ext cx="10136505" cy="46189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55600" marR="5080" indent="-343535">
              <a:lnSpc>
                <a:spcPts val="2180"/>
              </a:lnSpc>
              <a:spcBef>
                <a:spcPts val="3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95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letu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59" dirty="0">
                <a:solidFill>
                  <a:srgbClr val="F05821"/>
                </a:solidFill>
                <a:latin typeface="Trebuchet MS"/>
                <a:cs typeface="Trebuchet MS"/>
              </a:rPr>
              <a:t>2023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izvedel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29" dirty="0">
                <a:solidFill>
                  <a:srgbClr val="F05821"/>
                </a:solidFill>
                <a:latin typeface="Trebuchet MS"/>
                <a:cs typeface="Trebuchet MS"/>
              </a:rPr>
              <a:t>ve</a:t>
            </a:r>
            <a:r>
              <a:rPr sz="2000" b="1" spc="-229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javnih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naro</a:t>
            </a:r>
            <a:r>
              <a:rPr sz="2000" b="1" spc="-26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il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dolgoro</a:t>
            </a:r>
            <a:r>
              <a:rPr sz="2000" b="1" spc="-30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ne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0" dirty="0">
                <a:solidFill>
                  <a:srgbClr val="F05821"/>
                </a:solidFill>
                <a:latin typeface="Trebuchet MS"/>
                <a:cs typeface="Trebuchet MS"/>
              </a:rPr>
              <a:t>(IRU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-</a:t>
            </a:r>
            <a:r>
              <a:rPr sz="20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Indefeasible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Right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of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Use)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dobo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45" dirty="0">
                <a:solidFill>
                  <a:srgbClr val="F05821"/>
                </a:solidFill>
                <a:latin typeface="Trebuchet MS"/>
                <a:cs typeface="Trebuchet MS"/>
              </a:rPr>
              <a:t>15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5" dirty="0">
                <a:solidFill>
                  <a:srgbClr val="F05821"/>
                </a:solidFill>
                <a:latin typeface="Trebuchet MS"/>
                <a:cs typeface="Trebuchet MS"/>
              </a:rPr>
              <a:t>let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kratkoro</a:t>
            </a:r>
            <a:r>
              <a:rPr sz="2000" b="1" spc="-34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ne, 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mese</a:t>
            </a:r>
            <a:r>
              <a:rPr sz="2000" b="1" spc="-34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40" dirty="0">
                <a:solidFill>
                  <a:srgbClr val="F05821"/>
                </a:solidFill>
                <a:latin typeface="Trebuchet MS"/>
                <a:cs typeface="Trebuchet MS"/>
              </a:rPr>
              <a:t>ne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15" dirty="0">
                <a:solidFill>
                  <a:srgbClr val="F05821"/>
                </a:solidFill>
                <a:latin typeface="Trebuchet MS"/>
                <a:cs typeface="Trebuchet MS"/>
              </a:rPr>
              <a:t>najeme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opti</a:t>
            </a:r>
            <a:r>
              <a:rPr sz="2000" b="1" spc="-2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nih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0" dirty="0">
                <a:solidFill>
                  <a:srgbClr val="F05821"/>
                </a:solidFill>
                <a:latin typeface="Trebuchet MS"/>
                <a:cs typeface="Trebuchet MS"/>
              </a:rPr>
              <a:t>vlaken.</a:t>
            </a:r>
            <a:endParaRPr sz="2000">
              <a:latin typeface="Trebuchet MS"/>
              <a:cs typeface="Trebuchet MS"/>
            </a:endParaRPr>
          </a:p>
          <a:p>
            <a:pPr marL="355600" marR="347345" indent="-343535">
              <a:lnSpc>
                <a:spcPts val="2180"/>
              </a:lnSpc>
              <a:spcBef>
                <a:spcPts val="9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55" dirty="0">
                <a:solidFill>
                  <a:srgbClr val="F05821"/>
                </a:solidFill>
                <a:latin typeface="Trebuchet MS"/>
                <a:cs typeface="Trebuchet MS"/>
              </a:rPr>
              <a:t>Glede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0" dirty="0">
                <a:solidFill>
                  <a:srgbClr val="F05821"/>
                </a:solidFill>
                <a:latin typeface="Trebuchet MS"/>
                <a:cs typeface="Trebuchet MS"/>
              </a:rPr>
              <a:t>predhodno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topologijo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opti</a:t>
            </a:r>
            <a:r>
              <a:rPr sz="2000" b="1" spc="-30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00" dirty="0">
                <a:solidFill>
                  <a:srgbClr val="F05821"/>
                </a:solidFill>
                <a:latin typeface="Trebuchet MS"/>
                <a:cs typeface="Trebuchet MS"/>
              </a:rPr>
              <a:t>nega</a:t>
            </a:r>
            <a:r>
              <a:rPr sz="2000" b="1" spc="-1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hrbteni</a:t>
            </a:r>
            <a:r>
              <a:rPr sz="2000" b="1" spc="-33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nega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5" dirty="0">
                <a:solidFill>
                  <a:srgbClr val="F05821"/>
                </a:solidFill>
                <a:latin typeface="Trebuchet MS"/>
                <a:cs typeface="Trebuchet MS"/>
              </a:rPr>
              <a:t>omrežja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smo</a:t>
            </a:r>
            <a:r>
              <a:rPr sz="20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izboljšali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zanesljivost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60" dirty="0">
                <a:solidFill>
                  <a:srgbClr val="F05821"/>
                </a:solidFill>
                <a:latin typeface="Trebuchet MS"/>
                <a:cs typeface="Trebuchet MS"/>
              </a:rPr>
              <a:t>delovanja,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95" dirty="0">
                <a:solidFill>
                  <a:srgbClr val="F05821"/>
                </a:solidFill>
                <a:latin typeface="Trebuchet MS"/>
                <a:cs typeface="Trebuchet MS"/>
              </a:rPr>
              <a:t>ker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29" dirty="0">
                <a:solidFill>
                  <a:srgbClr val="F05821"/>
                </a:solidFill>
                <a:latin typeface="Trebuchet MS"/>
                <a:cs typeface="Trebuchet MS"/>
              </a:rPr>
              <a:t>so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05" dirty="0">
                <a:solidFill>
                  <a:srgbClr val="F05821"/>
                </a:solidFill>
                <a:latin typeface="Trebuchet MS"/>
                <a:cs typeface="Trebuchet MS"/>
              </a:rPr>
              <a:t>vsa </a:t>
            </a:r>
            <a:r>
              <a:rPr sz="2000" b="1" spc="-254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2000" b="1" spc="-254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54" dirty="0">
                <a:solidFill>
                  <a:srgbClr val="F05821"/>
                </a:solidFill>
                <a:latin typeface="Trebuchet MS"/>
                <a:cs typeface="Trebuchet MS"/>
              </a:rPr>
              <a:t>a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sedaj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eni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60" dirty="0">
                <a:solidFill>
                  <a:srgbClr val="F05821"/>
                </a:solidFill>
                <a:latin typeface="Trebuchet MS"/>
                <a:cs typeface="Trebuchet MS"/>
              </a:rPr>
              <a:t>ali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54" dirty="0">
                <a:solidFill>
                  <a:srgbClr val="F05821"/>
                </a:solidFill>
                <a:latin typeface="Trebuchet MS"/>
                <a:cs typeface="Trebuchet MS"/>
              </a:rPr>
              <a:t>ve</a:t>
            </a:r>
            <a:r>
              <a:rPr sz="2000" b="1" spc="-254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opti</a:t>
            </a:r>
            <a:r>
              <a:rPr sz="2000" b="1" spc="-2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nih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90" dirty="0">
                <a:solidFill>
                  <a:srgbClr val="F05821"/>
                </a:solidFill>
                <a:latin typeface="Trebuchet MS"/>
                <a:cs typeface="Trebuchet MS"/>
              </a:rPr>
              <a:t>zankah.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235"/>
              </a:spcBef>
              <a:buClr>
                <a:srgbClr val="F05821"/>
              </a:buClr>
              <a:buFont typeface="Arial MT"/>
              <a:buChar char="•"/>
            </a:pPr>
            <a:endParaRPr sz="2000">
              <a:latin typeface="Trebuchet MS"/>
              <a:cs typeface="Trebuchet MS"/>
            </a:endParaRPr>
          </a:p>
          <a:p>
            <a:pPr marL="813435" marR="3156585" lvl="1" indent="-343535">
              <a:lnSpc>
                <a:spcPct val="100000"/>
              </a:lnSpc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V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uporabo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smo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dobili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optična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vlakna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10" dirty="0">
                <a:latin typeface="Calibri"/>
                <a:cs typeface="Calibri"/>
              </a:rPr>
              <a:t> infrastrukturi </a:t>
            </a:r>
            <a:r>
              <a:rPr sz="2000" dirty="0">
                <a:latin typeface="Calibri"/>
                <a:cs typeface="Calibri"/>
              </a:rPr>
              <a:t>različnih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ponudnikov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(Telekom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Slovenije,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Stelkom,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SŽ,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DARS, </a:t>
            </a:r>
            <a:r>
              <a:rPr sz="2000" dirty="0">
                <a:latin typeface="Calibri"/>
                <a:cs typeface="Calibri"/>
              </a:rPr>
              <a:t>Softnet,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T-2),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kar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pomeni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ločenost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optične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infrastrukture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 </a:t>
            </a:r>
            <a:r>
              <a:rPr sz="2000" dirty="0">
                <a:latin typeface="Calibri"/>
                <a:cs typeface="Calibri"/>
              </a:rPr>
              <a:t>manjša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verjetnost,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vzdrževalna </a:t>
            </a:r>
            <a:r>
              <a:rPr sz="2000" dirty="0">
                <a:latin typeface="Calibri"/>
                <a:cs typeface="Calibri"/>
              </a:rPr>
              <a:t>dela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enega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ponudnika </a:t>
            </a:r>
            <a:r>
              <a:rPr sz="2000" dirty="0">
                <a:latin typeface="Calibri"/>
                <a:cs typeface="Calibri"/>
              </a:rPr>
              <a:t>vplivala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optično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infrastrukturo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drugega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ponudnika.</a:t>
            </a:r>
            <a:endParaRPr sz="2000">
              <a:latin typeface="Calibri"/>
              <a:cs typeface="Calibri"/>
            </a:endParaRPr>
          </a:p>
          <a:p>
            <a:pPr marL="813435" marR="3602990" lvl="1" indent="-343535">
              <a:lnSpc>
                <a:spcPct val="100000"/>
              </a:lnSpc>
              <a:spcBef>
                <a:spcPts val="15"/>
              </a:spcBef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Omrežje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ARNES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tudi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neposredno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(CBF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Cross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Border </a:t>
            </a:r>
            <a:r>
              <a:rPr sz="2000" dirty="0">
                <a:latin typeface="Calibri"/>
                <a:cs typeface="Calibri"/>
              </a:rPr>
              <a:t>Fiber)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povezano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Italijo,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omrežje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GARR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(Italjanski </a:t>
            </a:r>
            <a:r>
              <a:rPr sz="2000" spc="-20" dirty="0">
                <a:latin typeface="Calibri"/>
                <a:cs typeface="Calibri"/>
              </a:rPr>
              <a:t>“Arnes”)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mejnem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prehodu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Fernetiče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mejnem </a:t>
            </a:r>
            <a:r>
              <a:rPr sz="2000" dirty="0">
                <a:latin typeface="Calibri"/>
                <a:cs typeface="Calibri"/>
              </a:rPr>
              <a:t>prehodu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Gorica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Gorica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(Rožna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dolina).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9338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-590" dirty="0"/>
              <a:t>Posodobitev</a:t>
            </a:r>
            <a:r>
              <a:rPr spc="-430" dirty="0"/>
              <a:t> </a:t>
            </a:r>
            <a:r>
              <a:rPr spc="-555" dirty="0"/>
              <a:t>opti</a:t>
            </a:r>
            <a:r>
              <a:rPr spc="-555" dirty="0">
                <a:latin typeface="Calibri"/>
                <a:cs typeface="Calibri"/>
              </a:rPr>
              <a:t>č</a:t>
            </a:r>
            <a:r>
              <a:rPr spc="-555" dirty="0"/>
              <a:t>ne</a:t>
            </a:r>
            <a:r>
              <a:rPr spc="-434" dirty="0"/>
              <a:t> </a:t>
            </a:r>
            <a:r>
              <a:rPr spc="-655" dirty="0"/>
              <a:t>hrbtenice</a:t>
            </a:r>
            <a:r>
              <a:rPr spc="-434" dirty="0"/>
              <a:t> </a:t>
            </a:r>
            <a:r>
              <a:rPr spc="-730" dirty="0"/>
              <a:t>omrežja</a:t>
            </a:r>
            <a:r>
              <a:rPr spc="-355" dirty="0"/>
              <a:t> </a:t>
            </a:r>
            <a:r>
              <a:rPr spc="-610" dirty="0"/>
              <a:t>Arnes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1657286"/>
            <a:ext cx="11930380" cy="4900930"/>
            <a:chOff x="0" y="1657286"/>
            <a:chExt cx="11930380" cy="49009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57286"/>
              <a:ext cx="5986526" cy="490067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24550" y="1657286"/>
              <a:ext cx="6005576" cy="490067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84785" y="2284031"/>
            <a:ext cx="2014855" cy="5600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550" b="1" spc="-260" dirty="0">
                <a:solidFill>
                  <a:srgbClr val="F05821"/>
                </a:solidFill>
                <a:latin typeface="Trebuchet MS"/>
                <a:cs typeface="Trebuchet MS"/>
              </a:rPr>
              <a:t>Pred</a:t>
            </a:r>
            <a:r>
              <a:rPr sz="1550" b="1" spc="-1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85" dirty="0">
                <a:solidFill>
                  <a:srgbClr val="F05821"/>
                </a:solidFill>
                <a:latin typeface="Trebuchet MS"/>
                <a:cs typeface="Trebuchet MS"/>
              </a:rPr>
              <a:t>letom</a:t>
            </a:r>
            <a:r>
              <a:rPr sz="155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350" dirty="0">
                <a:solidFill>
                  <a:srgbClr val="F05821"/>
                </a:solidFill>
                <a:latin typeface="Trebuchet MS"/>
                <a:cs typeface="Trebuchet MS"/>
              </a:rPr>
              <a:t>2023</a:t>
            </a:r>
            <a:endParaRPr sz="1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550" dirty="0">
                <a:latin typeface="Calibri"/>
                <a:cs typeface="Calibri"/>
              </a:rPr>
              <a:t>(označene</a:t>
            </a:r>
            <a:r>
              <a:rPr sz="1550" spc="21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rizične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točke)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13804" y="2284031"/>
            <a:ext cx="1532890" cy="56007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550" b="1" spc="-280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155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75" dirty="0">
                <a:solidFill>
                  <a:srgbClr val="F05821"/>
                </a:solidFill>
                <a:latin typeface="Trebuchet MS"/>
                <a:cs typeface="Trebuchet MS"/>
              </a:rPr>
              <a:t>letu</a:t>
            </a:r>
            <a:r>
              <a:rPr sz="1550" b="1" spc="-1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355" dirty="0">
                <a:solidFill>
                  <a:srgbClr val="F05821"/>
                </a:solidFill>
                <a:latin typeface="Trebuchet MS"/>
                <a:cs typeface="Trebuchet MS"/>
              </a:rPr>
              <a:t>2023</a:t>
            </a:r>
            <a:endParaRPr sz="1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1550" dirty="0">
                <a:latin typeface="Calibri"/>
                <a:cs typeface="Calibri"/>
              </a:rPr>
              <a:t>(brez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rizičnih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spc="-20" dirty="0">
                <a:latin typeface="Calibri"/>
                <a:cs typeface="Calibri"/>
              </a:rPr>
              <a:t>točk)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648080"/>
            <a:ext cx="65690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90" dirty="0"/>
              <a:t>Posodobitev</a:t>
            </a:r>
            <a:r>
              <a:rPr spc="-420" dirty="0"/>
              <a:t> </a:t>
            </a:r>
            <a:r>
              <a:rPr spc="-555" dirty="0"/>
              <a:t>opti</a:t>
            </a:r>
            <a:r>
              <a:rPr spc="-555" dirty="0">
                <a:latin typeface="Calibri"/>
                <a:cs typeface="Calibri"/>
              </a:rPr>
              <a:t>č</a:t>
            </a:r>
            <a:r>
              <a:rPr spc="-555" dirty="0"/>
              <a:t>ne</a:t>
            </a:r>
            <a:r>
              <a:rPr spc="-390" dirty="0"/>
              <a:t> </a:t>
            </a:r>
            <a:r>
              <a:rPr spc="-655" dirty="0"/>
              <a:t>hrbtenice</a:t>
            </a:r>
            <a:r>
              <a:rPr spc="-400" dirty="0"/>
              <a:t> </a:t>
            </a:r>
            <a:r>
              <a:rPr spc="-730" dirty="0"/>
              <a:t>omrežja</a:t>
            </a:r>
            <a:r>
              <a:rPr spc="-400" dirty="0"/>
              <a:t> </a:t>
            </a:r>
            <a:r>
              <a:rPr spc="-605" dirty="0"/>
              <a:t>Arnes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42975" y="1324673"/>
            <a:ext cx="10186670" cy="5361305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5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65" dirty="0">
                <a:solidFill>
                  <a:srgbClr val="F05821"/>
                </a:solidFill>
                <a:latin typeface="Trebuchet MS"/>
                <a:cs typeface="Trebuchet MS"/>
              </a:rPr>
              <a:t>Povezave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59" dirty="0">
                <a:solidFill>
                  <a:srgbClr val="F05821"/>
                </a:solidFill>
                <a:latin typeface="Trebuchet MS"/>
                <a:cs typeface="Trebuchet MS"/>
              </a:rPr>
              <a:t>med</a:t>
            </a:r>
            <a:r>
              <a:rPr sz="2000" b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50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2000" b="1" spc="-25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50" dirty="0">
                <a:solidFill>
                  <a:srgbClr val="F05821"/>
                </a:solidFill>
                <a:latin typeface="Trebuchet MS"/>
                <a:cs typeface="Trebuchet MS"/>
              </a:rPr>
              <a:t>i</a:t>
            </a:r>
            <a:r>
              <a:rPr sz="2000" b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000" b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29" dirty="0">
                <a:solidFill>
                  <a:srgbClr val="F05821"/>
                </a:solidFill>
                <a:latin typeface="Trebuchet MS"/>
                <a:cs typeface="Trebuchet MS"/>
              </a:rPr>
              <a:t>so</a:t>
            </a:r>
            <a:r>
              <a:rPr sz="200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0" dirty="0">
                <a:solidFill>
                  <a:srgbClr val="F05821"/>
                </a:solidFill>
                <a:latin typeface="Trebuchet MS"/>
                <a:cs typeface="Trebuchet MS"/>
              </a:rPr>
              <a:t>dvovlakenska.</a:t>
            </a:r>
            <a:endParaRPr sz="2000">
              <a:latin typeface="Trebuchet MS"/>
              <a:cs typeface="Trebuchet MS"/>
            </a:endParaRPr>
          </a:p>
          <a:p>
            <a:pPr marL="355600" marR="5080" indent="-343535">
              <a:lnSpc>
                <a:spcPts val="2100"/>
              </a:lnSpc>
              <a:spcBef>
                <a:spcPts val="10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b="1" spc="-355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opti</a:t>
            </a:r>
            <a:r>
              <a:rPr sz="2000" b="1" spc="-2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0" dirty="0">
                <a:solidFill>
                  <a:srgbClr val="F05821"/>
                </a:solidFill>
                <a:latin typeface="Trebuchet MS"/>
                <a:cs typeface="Trebuchet MS"/>
              </a:rPr>
              <a:t>no</a:t>
            </a:r>
            <a:r>
              <a:rPr sz="20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5" dirty="0">
                <a:solidFill>
                  <a:srgbClr val="F05821"/>
                </a:solidFill>
                <a:latin typeface="Trebuchet MS"/>
                <a:cs typeface="Trebuchet MS"/>
              </a:rPr>
              <a:t>infrastrukturo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34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priklju</a:t>
            </a:r>
            <a:r>
              <a:rPr sz="2000" b="1" spc="-32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320" dirty="0">
                <a:solidFill>
                  <a:srgbClr val="F05821"/>
                </a:solidFill>
                <a:latin typeface="Trebuchet MS"/>
                <a:cs typeface="Trebuchet MS"/>
              </a:rPr>
              <a:t>ena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0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5" dirty="0">
                <a:solidFill>
                  <a:srgbClr val="F05821"/>
                </a:solidFill>
                <a:latin typeface="Trebuchet MS"/>
                <a:cs typeface="Trebuchet MS"/>
              </a:rPr>
              <a:t>DWDM</a:t>
            </a:r>
            <a:r>
              <a:rPr sz="20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5" dirty="0">
                <a:solidFill>
                  <a:srgbClr val="F05821"/>
                </a:solidFill>
                <a:latin typeface="Trebuchet MS"/>
                <a:cs typeface="Trebuchet MS"/>
              </a:rPr>
              <a:t>oprema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ali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30" dirty="0">
                <a:solidFill>
                  <a:srgbClr val="F05821"/>
                </a:solidFill>
                <a:latin typeface="Trebuchet MS"/>
                <a:cs typeface="Trebuchet MS"/>
              </a:rPr>
              <a:t>zmogljivi</a:t>
            </a:r>
            <a:r>
              <a:rPr sz="20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0" dirty="0">
                <a:solidFill>
                  <a:srgbClr val="F05821"/>
                </a:solidFill>
                <a:latin typeface="Trebuchet MS"/>
                <a:cs typeface="Trebuchet MS"/>
              </a:rPr>
              <a:t>usmerjevalniki,</a:t>
            </a:r>
            <a:r>
              <a:rPr sz="20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0" dirty="0">
                <a:solidFill>
                  <a:srgbClr val="F05821"/>
                </a:solidFill>
                <a:latin typeface="Trebuchet MS"/>
                <a:cs typeface="Trebuchet MS"/>
              </a:rPr>
              <a:t>kar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omogo</a:t>
            </a:r>
            <a:r>
              <a:rPr sz="2000" b="1" spc="-29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a</a:t>
            </a:r>
            <a:r>
              <a:rPr sz="20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10" dirty="0">
                <a:solidFill>
                  <a:srgbClr val="F05821"/>
                </a:solidFill>
                <a:latin typeface="Trebuchet MS"/>
                <a:cs typeface="Trebuchet MS"/>
              </a:rPr>
              <a:t>hitrosti</a:t>
            </a:r>
            <a:r>
              <a:rPr sz="20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5" dirty="0">
                <a:solidFill>
                  <a:srgbClr val="F05821"/>
                </a:solidFill>
                <a:latin typeface="Trebuchet MS"/>
                <a:cs typeface="Trebuchet MS"/>
              </a:rPr>
              <a:t>posameznih </a:t>
            </a:r>
            <a:r>
              <a:rPr sz="2000" b="1" spc="-365" dirty="0">
                <a:solidFill>
                  <a:srgbClr val="F05821"/>
                </a:solidFill>
                <a:latin typeface="Trebuchet MS"/>
                <a:cs typeface="Trebuchet MS"/>
              </a:rPr>
              <a:t>povezav</a:t>
            </a:r>
            <a:r>
              <a:rPr sz="20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tudi</a:t>
            </a:r>
            <a:r>
              <a:rPr sz="200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do</a:t>
            </a:r>
            <a:r>
              <a:rPr sz="20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400" dirty="0">
                <a:solidFill>
                  <a:srgbClr val="F05821"/>
                </a:solidFill>
                <a:latin typeface="Trebuchet MS"/>
                <a:cs typeface="Trebuchet MS"/>
              </a:rPr>
              <a:t>400Gb/s.</a:t>
            </a:r>
            <a:endParaRPr sz="2000">
              <a:latin typeface="Trebuchet MS"/>
              <a:cs typeface="Trebuchet MS"/>
            </a:endParaRPr>
          </a:p>
          <a:p>
            <a:pPr marL="812800" lvl="1" indent="-342900">
              <a:lnSpc>
                <a:spcPts val="2290"/>
              </a:lnSpc>
              <a:spcBef>
                <a:spcPts val="434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DWDM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oprema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omogoča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tudi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40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x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400Gb/s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povezave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dvema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vozliščema,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kjer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je</a:t>
            </a:r>
            <a:endParaRPr sz="2000">
              <a:latin typeface="Calibri"/>
              <a:cs typeface="Calibri"/>
            </a:endParaRPr>
          </a:p>
          <a:p>
            <a:pPr marL="813435">
              <a:lnSpc>
                <a:spcPts val="2290"/>
              </a:lnSpc>
            </a:pPr>
            <a:r>
              <a:rPr sz="2000" dirty="0">
                <a:latin typeface="Calibri"/>
                <a:cs typeface="Calibri"/>
              </a:rPr>
              <a:t>nameščena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taka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oprema.</a:t>
            </a:r>
            <a:endParaRPr sz="200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1270635" algn="l"/>
              </a:tabLst>
            </a:pP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Povezava</a:t>
            </a:r>
            <a:r>
              <a:rPr sz="1550" b="1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do</a:t>
            </a:r>
            <a:r>
              <a:rPr sz="1550" b="1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končne</a:t>
            </a:r>
            <a:r>
              <a:rPr sz="1550" b="1" spc="1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lokacije</a:t>
            </a:r>
            <a:r>
              <a:rPr sz="1550" b="1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posledično</a:t>
            </a:r>
            <a:r>
              <a:rPr sz="1550" b="1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zahteva</a:t>
            </a:r>
            <a:r>
              <a:rPr sz="1550" b="1" spc="17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ustrezno</a:t>
            </a:r>
            <a:r>
              <a:rPr sz="1550" b="1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zmogljivo</a:t>
            </a:r>
            <a:r>
              <a:rPr sz="1550" b="1" spc="1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F05821"/>
                </a:solidFill>
                <a:latin typeface="Calibri"/>
                <a:cs typeface="Calibri"/>
              </a:rPr>
              <a:t>opremo.</a:t>
            </a:r>
            <a:endParaRPr sz="1550">
              <a:latin typeface="Calibri"/>
              <a:cs typeface="Calibri"/>
            </a:endParaRPr>
          </a:p>
          <a:p>
            <a:pPr marL="355600" indent="-342900">
              <a:lnSpc>
                <a:spcPts val="1630"/>
              </a:lnSpc>
              <a:spcBef>
                <a:spcPts val="990"/>
              </a:spcBef>
              <a:buFont typeface="Trebuchet MS"/>
              <a:buChar char="•"/>
              <a:tabLst>
                <a:tab pos="355600" algn="l"/>
              </a:tabLst>
            </a:pPr>
            <a:r>
              <a:rPr sz="1400" b="1" dirty="0">
                <a:solidFill>
                  <a:srgbClr val="F05821"/>
                </a:solidFill>
                <a:latin typeface="Trebuchet MS"/>
                <a:cs typeface="Trebuchet MS"/>
              </a:rPr>
              <a:t>s</a:t>
            </a:r>
            <a:r>
              <a:rPr sz="1400" b="1" spc="-11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priklopi</a:t>
            </a:r>
            <a:r>
              <a:rPr sz="1400" b="1" spc="-1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7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400" b="1" spc="-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15" dirty="0">
                <a:solidFill>
                  <a:srgbClr val="F05821"/>
                </a:solidFill>
                <a:latin typeface="Trebuchet MS"/>
                <a:cs typeface="Trebuchet MS"/>
              </a:rPr>
              <a:t>naša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1400" b="1" spc="-18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a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9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90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1400" b="1" spc="-1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190" dirty="0">
                <a:solidFill>
                  <a:srgbClr val="F05821"/>
                </a:solidFill>
                <a:latin typeface="Trebuchet MS"/>
                <a:cs typeface="Trebuchet MS"/>
              </a:rPr>
              <a:t>e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GÉANT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1400" b="1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50" dirty="0">
                <a:solidFill>
                  <a:srgbClr val="F05821"/>
                </a:solidFill>
                <a:latin typeface="Trebuchet MS"/>
                <a:cs typeface="Trebuchet MS"/>
              </a:rPr>
              <a:t>Ljubljani</a:t>
            </a:r>
            <a:r>
              <a:rPr sz="1400" b="1" spc="-1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35" dirty="0">
                <a:solidFill>
                  <a:srgbClr val="F05821"/>
                </a:solidFill>
                <a:latin typeface="Trebuchet MS"/>
                <a:cs typeface="Trebuchet MS"/>
              </a:rPr>
              <a:t>omogo</a:t>
            </a:r>
            <a:r>
              <a:rPr sz="1400" b="1" spc="-23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235" dirty="0">
                <a:solidFill>
                  <a:srgbClr val="F05821"/>
                </a:solidFill>
                <a:latin typeface="Trebuchet MS"/>
                <a:cs typeface="Trebuchet MS"/>
              </a:rPr>
              <a:t>amo</a:t>
            </a:r>
            <a:r>
              <a:rPr sz="1400" b="1" spc="-1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tudi</a:t>
            </a:r>
            <a:r>
              <a:rPr sz="1400" b="1" spc="-20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lo</a:t>
            </a:r>
            <a:r>
              <a:rPr sz="1400" b="1" spc="-22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ene</a:t>
            </a:r>
            <a:r>
              <a:rPr sz="1400" b="1" spc="-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65" dirty="0">
                <a:solidFill>
                  <a:srgbClr val="F05821"/>
                </a:solidFill>
                <a:latin typeface="Trebuchet MS"/>
                <a:cs typeface="Trebuchet MS"/>
              </a:rPr>
              <a:t>povezave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6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1400" b="1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70" dirty="0">
                <a:solidFill>
                  <a:srgbClr val="F05821"/>
                </a:solidFill>
                <a:latin typeface="Trebuchet MS"/>
                <a:cs typeface="Trebuchet MS"/>
              </a:rPr>
              <a:t>razne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50" dirty="0">
                <a:solidFill>
                  <a:srgbClr val="F05821"/>
                </a:solidFill>
                <a:latin typeface="Trebuchet MS"/>
                <a:cs typeface="Trebuchet MS"/>
              </a:rPr>
              <a:t>(znanstvene)</a:t>
            </a:r>
            <a:endParaRPr sz="1400">
              <a:latin typeface="Trebuchet MS"/>
              <a:cs typeface="Trebuchet MS"/>
            </a:endParaRPr>
          </a:p>
          <a:p>
            <a:pPr marL="355600">
              <a:lnSpc>
                <a:spcPts val="1630"/>
              </a:lnSpc>
            </a:pPr>
            <a:r>
              <a:rPr sz="1400" b="1" spc="-265" dirty="0">
                <a:solidFill>
                  <a:srgbClr val="F05821"/>
                </a:solidFill>
                <a:latin typeface="Trebuchet MS"/>
                <a:cs typeface="Trebuchet MS"/>
              </a:rPr>
              <a:t>projekte:</a:t>
            </a:r>
            <a:endParaRPr sz="1400">
              <a:latin typeface="Trebuchet MS"/>
              <a:cs typeface="Trebuchet MS"/>
            </a:endParaRPr>
          </a:p>
          <a:p>
            <a:pPr marL="812800" lvl="1" indent="-342900">
              <a:lnSpc>
                <a:spcPct val="100000"/>
              </a:lnSpc>
              <a:spcBef>
                <a:spcPts val="125"/>
              </a:spcBef>
              <a:buFont typeface="Trebuchet MS"/>
              <a:buChar char="•"/>
              <a:tabLst>
                <a:tab pos="812800" algn="l"/>
              </a:tabLst>
            </a:pPr>
            <a:r>
              <a:rPr sz="1400" b="1" spc="-260" dirty="0">
                <a:latin typeface="Trebuchet MS"/>
                <a:cs typeface="Trebuchet MS"/>
              </a:rPr>
              <a:t>LHCone</a:t>
            </a:r>
            <a:r>
              <a:rPr sz="1400" b="1" spc="-165" dirty="0">
                <a:latin typeface="Trebuchet MS"/>
                <a:cs typeface="Trebuchet MS"/>
              </a:rPr>
              <a:t> </a:t>
            </a:r>
            <a:r>
              <a:rPr sz="1400" b="1" spc="-190" dirty="0">
                <a:latin typeface="Trebuchet MS"/>
                <a:cs typeface="Trebuchet MS"/>
              </a:rPr>
              <a:t>lo</a:t>
            </a:r>
            <a:r>
              <a:rPr sz="1400" b="1" spc="-190" dirty="0">
                <a:latin typeface="Calibri"/>
                <a:cs typeface="Calibri"/>
              </a:rPr>
              <a:t>č</a:t>
            </a:r>
            <a:r>
              <a:rPr sz="1400" b="1" spc="-190" dirty="0">
                <a:latin typeface="Trebuchet MS"/>
                <a:cs typeface="Trebuchet MS"/>
              </a:rPr>
              <a:t>en</a:t>
            </a:r>
            <a:r>
              <a:rPr sz="1400" b="1" spc="-135" dirty="0">
                <a:latin typeface="Trebuchet MS"/>
                <a:cs typeface="Trebuchet MS"/>
              </a:rPr>
              <a:t> </a:t>
            </a:r>
            <a:r>
              <a:rPr sz="1400" b="1" spc="-295" dirty="0">
                <a:latin typeface="Trebuchet MS"/>
                <a:cs typeface="Trebuchet MS"/>
              </a:rPr>
              <a:t>promet</a:t>
            </a:r>
            <a:endParaRPr sz="1400">
              <a:latin typeface="Trebuchet MS"/>
              <a:cs typeface="Trebuchet MS"/>
            </a:endParaRPr>
          </a:p>
          <a:p>
            <a:pPr marL="812800" lvl="1" indent="-342900">
              <a:lnSpc>
                <a:spcPts val="1664"/>
              </a:lnSpc>
              <a:spcBef>
                <a:spcPts val="120"/>
              </a:spcBef>
              <a:buFont typeface="Calibri"/>
              <a:buChar char="•"/>
              <a:tabLst>
                <a:tab pos="812800" algn="l"/>
              </a:tabLst>
            </a:pPr>
            <a:r>
              <a:rPr sz="1400" b="1" spc="-10" dirty="0">
                <a:latin typeface="Calibri"/>
                <a:cs typeface="Calibri"/>
              </a:rPr>
              <a:t>Povezava</a:t>
            </a:r>
            <a:r>
              <a:rPr sz="1400" b="1" spc="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superračunalnika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VEGA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Mariboru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(ločen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HPC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promet)</a:t>
            </a:r>
            <a:endParaRPr sz="1400">
              <a:latin typeface="Calibri"/>
              <a:cs typeface="Calibri"/>
            </a:endParaRPr>
          </a:p>
          <a:p>
            <a:pPr marL="812800" lvl="1" indent="-342900">
              <a:lnSpc>
                <a:spcPts val="1650"/>
              </a:lnSpc>
              <a:buChar char="•"/>
              <a:tabLst>
                <a:tab pos="812800" algn="l"/>
              </a:tabLst>
            </a:pPr>
            <a:r>
              <a:rPr sz="1400" spc="-10" dirty="0">
                <a:latin typeface="Calibri"/>
                <a:cs typeface="Calibri"/>
              </a:rPr>
              <a:t>Povezava </a:t>
            </a:r>
            <a:r>
              <a:rPr sz="1400" dirty="0">
                <a:latin typeface="Calibri"/>
                <a:cs typeface="Calibri"/>
              </a:rPr>
              <a:t>v</a:t>
            </a:r>
            <a:r>
              <a:rPr sz="1400" spc="-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omrežje</a:t>
            </a:r>
            <a:r>
              <a:rPr sz="1400" spc="-10" dirty="0">
                <a:latin typeface="Calibri"/>
                <a:cs typeface="Calibri"/>
              </a:rPr>
              <a:t> EUMETCAST</a:t>
            </a:r>
            <a:r>
              <a:rPr sz="1400" spc="-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(GÉANT)</a:t>
            </a:r>
            <a:endParaRPr sz="1400">
              <a:latin typeface="Calibri"/>
              <a:cs typeface="Calibri"/>
            </a:endParaRPr>
          </a:p>
          <a:p>
            <a:pPr marL="812800" lvl="1" indent="-342900">
              <a:lnSpc>
                <a:spcPts val="1664"/>
              </a:lnSpc>
              <a:buFont typeface="Calibri"/>
              <a:buChar char="•"/>
              <a:tabLst>
                <a:tab pos="812800" algn="l"/>
              </a:tabLst>
            </a:pPr>
            <a:r>
              <a:rPr sz="1400" b="1" spc="-10" dirty="0">
                <a:latin typeface="Calibri"/>
                <a:cs typeface="Calibri"/>
              </a:rPr>
              <a:t>Povezava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Univerze </a:t>
            </a:r>
            <a:r>
              <a:rPr sz="1400" b="1" dirty="0">
                <a:latin typeface="Calibri"/>
                <a:cs typeface="Calibri"/>
              </a:rPr>
              <a:t>v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30" dirty="0">
                <a:latin typeface="Calibri"/>
                <a:cs typeface="Calibri"/>
              </a:rPr>
              <a:t>Trstu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(omrežje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GARR)</a:t>
            </a:r>
            <a:endParaRPr sz="1400">
              <a:latin typeface="Calibri"/>
              <a:cs typeface="Calibri"/>
            </a:endParaRPr>
          </a:p>
          <a:p>
            <a:pPr marL="812800" lvl="1" indent="-342900">
              <a:lnSpc>
                <a:spcPts val="1664"/>
              </a:lnSpc>
              <a:spcBef>
                <a:spcPts val="50"/>
              </a:spcBef>
              <a:buFont typeface="Calibri"/>
              <a:buChar char="•"/>
              <a:tabLst>
                <a:tab pos="812800" algn="l"/>
              </a:tabLst>
            </a:pPr>
            <a:r>
              <a:rPr sz="1400" b="1" spc="-20" dirty="0">
                <a:latin typeface="Calibri"/>
                <a:cs typeface="Calibri"/>
              </a:rPr>
              <a:t>Povezavo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</a:t>
            </a:r>
            <a:r>
              <a:rPr sz="1400" b="1" spc="-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omrežje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GÉANT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za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mednarodne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namenske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povezave</a:t>
            </a:r>
            <a:endParaRPr sz="1400">
              <a:latin typeface="Calibri"/>
              <a:cs typeface="Calibri"/>
            </a:endParaRPr>
          </a:p>
          <a:p>
            <a:pPr marL="1270635" lvl="2" indent="-342900">
              <a:lnSpc>
                <a:spcPts val="1664"/>
              </a:lnSpc>
              <a:buChar char="•"/>
              <a:tabLst>
                <a:tab pos="1270635" algn="l"/>
              </a:tabLst>
            </a:pP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GÉANT</a:t>
            </a:r>
            <a:r>
              <a:rPr sz="1400" spc="-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F05821"/>
                </a:solidFill>
                <a:latin typeface="Calibri"/>
                <a:cs typeface="Calibri"/>
              </a:rPr>
              <a:t>Point-</a:t>
            </a:r>
            <a:r>
              <a:rPr sz="1400" spc="-10" dirty="0">
                <a:solidFill>
                  <a:srgbClr val="F05821"/>
                </a:solidFill>
                <a:latin typeface="Calibri"/>
                <a:cs typeface="Calibri"/>
              </a:rPr>
              <a:t>to-</a:t>
            </a: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Point</a:t>
            </a:r>
            <a:r>
              <a:rPr sz="1400" spc="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Services</a:t>
            </a:r>
            <a:r>
              <a:rPr sz="1400" spc="3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05821"/>
                </a:solidFill>
                <a:latin typeface="Calibri"/>
                <a:cs typeface="Calibri"/>
              </a:rPr>
              <a:t>https://network.geant.org/geant-point-to-point/</a:t>
            </a:r>
            <a:endParaRPr sz="1400">
              <a:latin typeface="Calibri"/>
              <a:cs typeface="Calibri"/>
            </a:endParaRPr>
          </a:p>
          <a:p>
            <a:pPr marL="1727835" lvl="3" indent="-342265">
              <a:lnSpc>
                <a:spcPts val="1664"/>
              </a:lnSpc>
              <a:spcBef>
                <a:spcPts val="45"/>
              </a:spcBef>
              <a:buChar char="•"/>
              <a:tabLst>
                <a:tab pos="1727835" algn="l"/>
              </a:tabLst>
            </a:pPr>
            <a:r>
              <a:rPr sz="1400" dirty="0">
                <a:latin typeface="Calibri"/>
                <a:cs typeface="Calibri"/>
              </a:rPr>
              <a:t>GÉANT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Managed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Wavelength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Service</a:t>
            </a:r>
            <a:endParaRPr sz="1400">
              <a:latin typeface="Calibri"/>
              <a:cs typeface="Calibri"/>
            </a:endParaRPr>
          </a:p>
          <a:p>
            <a:pPr marL="1727835" lvl="3" indent="-342265">
              <a:lnSpc>
                <a:spcPts val="1655"/>
              </a:lnSpc>
              <a:buChar char="•"/>
              <a:tabLst>
                <a:tab pos="1727835" algn="l"/>
              </a:tabLst>
            </a:pPr>
            <a:r>
              <a:rPr sz="1400" dirty="0">
                <a:latin typeface="Calibri"/>
                <a:cs typeface="Calibri"/>
              </a:rPr>
              <a:t>GÉANT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Guaranteed </a:t>
            </a:r>
            <a:r>
              <a:rPr sz="1400" dirty="0">
                <a:latin typeface="Calibri"/>
                <a:cs typeface="Calibri"/>
              </a:rPr>
              <a:t>Bandwidth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Service</a:t>
            </a:r>
            <a:endParaRPr sz="1400">
              <a:latin typeface="Calibri"/>
              <a:cs typeface="Calibri"/>
            </a:endParaRPr>
          </a:p>
          <a:p>
            <a:pPr marL="1727835" lvl="3" indent="-342265">
              <a:lnSpc>
                <a:spcPts val="1664"/>
              </a:lnSpc>
              <a:buChar char="•"/>
              <a:tabLst>
                <a:tab pos="1727835" algn="l"/>
              </a:tabLst>
            </a:pPr>
            <a:r>
              <a:rPr sz="1400" dirty="0">
                <a:latin typeface="Calibri"/>
                <a:cs typeface="Calibri"/>
              </a:rPr>
              <a:t>GÉANT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Open</a:t>
            </a:r>
            <a:endParaRPr sz="1400">
              <a:latin typeface="Calibri"/>
              <a:cs typeface="Calibri"/>
            </a:endParaRPr>
          </a:p>
          <a:p>
            <a:pPr marL="1270635" lvl="2" indent="-342900">
              <a:lnSpc>
                <a:spcPts val="1664"/>
              </a:lnSpc>
              <a:spcBef>
                <a:spcPts val="50"/>
              </a:spcBef>
              <a:buChar char="•"/>
              <a:tabLst>
                <a:tab pos="1270635" algn="l"/>
              </a:tabLst>
            </a:pP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GÉANT</a:t>
            </a:r>
            <a:r>
              <a:rPr sz="1400" spc="-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VPN</a:t>
            </a:r>
            <a:r>
              <a:rPr sz="1400" spc="-2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05821"/>
                </a:solidFill>
                <a:latin typeface="Calibri"/>
                <a:cs typeface="Calibri"/>
              </a:rPr>
              <a:t>Services</a:t>
            </a:r>
            <a:r>
              <a:rPr sz="1400" spc="37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05821"/>
                </a:solidFill>
                <a:latin typeface="Calibri"/>
                <a:cs typeface="Calibri"/>
              </a:rPr>
              <a:t>https://network.geant.org/vpn-services/</a:t>
            </a:r>
            <a:endParaRPr sz="1400">
              <a:latin typeface="Calibri"/>
              <a:cs typeface="Calibri"/>
            </a:endParaRPr>
          </a:p>
          <a:p>
            <a:pPr marL="812800" indent="-342900">
              <a:lnSpc>
                <a:spcPts val="1664"/>
              </a:lnSpc>
              <a:buFont typeface="Calibri"/>
              <a:buChar char="•"/>
              <a:tabLst>
                <a:tab pos="812800" algn="l"/>
              </a:tabLst>
            </a:pPr>
            <a:r>
              <a:rPr sz="1400" b="1" dirty="0">
                <a:latin typeface="Calibri"/>
                <a:cs typeface="Calibri"/>
              </a:rPr>
              <a:t>Quantum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Key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Distribution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the</a:t>
            </a:r>
            <a:r>
              <a:rPr sz="1400" b="1" spc="-8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GÉANT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network</a:t>
            </a:r>
            <a:endParaRPr sz="1400">
              <a:latin typeface="Calibri"/>
              <a:cs typeface="Calibri"/>
            </a:endParaRPr>
          </a:p>
          <a:p>
            <a:pPr marL="1270635" marR="3171190" lvl="1" indent="-342900">
              <a:lnSpc>
                <a:spcPts val="1650"/>
              </a:lnSpc>
              <a:spcBef>
                <a:spcPts val="125"/>
              </a:spcBef>
              <a:buChar char="•"/>
              <a:tabLst>
                <a:tab pos="1270635" algn="l"/>
              </a:tabLst>
            </a:pPr>
            <a:r>
              <a:rPr sz="1400" spc="-10" dirty="0">
                <a:latin typeface="Calibri"/>
                <a:cs typeface="Calibri"/>
              </a:rPr>
              <a:t>https://connect.geant.org/2023/03/15/quantum-</a:t>
            </a:r>
            <a:r>
              <a:rPr sz="1400" spc="-25" dirty="0">
                <a:latin typeface="Calibri"/>
                <a:cs typeface="Calibri"/>
              </a:rPr>
              <a:t>key-</a:t>
            </a:r>
            <a:r>
              <a:rPr sz="1400" spc="-10" dirty="0">
                <a:latin typeface="Calibri"/>
                <a:cs typeface="Calibri"/>
              </a:rPr>
              <a:t>distribution-in-the-geant- network-is-it-possible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75" y="463549"/>
            <a:ext cx="656907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90" dirty="0"/>
              <a:t>Posodobitev</a:t>
            </a:r>
            <a:r>
              <a:rPr spc="-420" dirty="0"/>
              <a:t> </a:t>
            </a:r>
            <a:r>
              <a:rPr spc="-555" dirty="0"/>
              <a:t>opti</a:t>
            </a:r>
            <a:r>
              <a:rPr spc="-555" dirty="0">
                <a:latin typeface="Calibri"/>
                <a:cs typeface="Calibri"/>
              </a:rPr>
              <a:t>č</a:t>
            </a:r>
            <a:r>
              <a:rPr spc="-555" dirty="0"/>
              <a:t>ne</a:t>
            </a:r>
            <a:r>
              <a:rPr spc="-390" dirty="0"/>
              <a:t> </a:t>
            </a:r>
            <a:r>
              <a:rPr spc="-655" dirty="0"/>
              <a:t>hrbtenice</a:t>
            </a:r>
            <a:r>
              <a:rPr spc="-400" dirty="0"/>
              <a:t> </a:t>
            </a:r>
            <a:r>
              <a:rPr spc="-730" dirty="0"/>
              <a:t>omrežja</a:t>
            </a:r>
            <a:r>
              <a:rPr spc="-400" dirty="0"/>
              <a:t> </a:t>
            </a:r>
            <a:r>
              <a:rPr spc="-605" dirty="0"/>
              <a:t>Arnes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47419" y="1436687"/>
            <a:ext cx="10474325" cy="4467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ts val="2715"/>
              </a:lnSpc>
              <a:spcBef>
                <a:spcPts val="100"/>
              </a:spcBef>
              <a:buFont typeface="Arial MT"/>
              <a:buChar char="•"/>
              <a:tabLst>
                <a:tab pos="381000" algn="l"/>
              </a:tabLst>
            </a:pPr>
            <a:r>
              <a:rPr sz="2400" b="1" dirty="0">
                <a:solidFill>
                  <a:srgbClr val="F05821"/>
                </a:solidFill>
                <a:latin typeface="Trebuchet MS"/>
                <a:cs typeface="Trebuchet MS"/>
              </a:rPr>
              <a:t>s</a:t>
            </a:r>
            <a:r>
              <a:rPr sz="24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priklopi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7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naša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2400" b="1" spc="-30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a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4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vozliš</a:t>
            </a:r>
            <a:r>
              <a:rPr sz="2400" b="1" spc="-31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e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GÉANT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Ljubljani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omogo</a:t>
            </a:r>
            <a:r>
              <a:rPr sz="2400" b="1" spc="-409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amo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tudi</a:t>
            </a:r>
            <a:r>
              <a:rPr sz="240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5" dirty="0">
                <a:solidFill>
                  <a:srgbClr val="F05821"/>
                </a:solidFill>
                <a:latin typeface="Trebuchet MS"/>
                <a:cs typeface="Trebuchet MS"/>
              </a:rPr>
              <a:t>lo</a:t>
            </a:r>
            <a:r>
              <a:rPr sz="2400" b="1" spc="-35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55" dirty="0">
                <a:solidFill>
                  <a:srgbClr val="F05821"/>
                </a:solidFill>
                <a:latin typeface="Trebuchet MS"/>
                <a:cs typeface="Trebuchet MS"/>
              </a:rPr>
              <a:t>ene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5" dirty="0">
                <a:solidFill>
                  <a:srgbClr val="F05821"/>
                </a:solidFill>
                <a:latin typeface="Trebuchet MS"/>
                <a:cs typeface="Trebuchet MS"/>
              </a:rPr>
              <a:t>povezave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9" dirty="0">
                <a:solidFill>
                  <a:srgbClr val="F05821"/>
                </a:solidFill>
                <a:latin typeface="Trebuchet MS"/>
                <a:cs typeface="Trebuchet MS"/>
              </a:rPr>
              <a:t>razne</a:t>
            </a:r>
            <a:endParaRPr sz="2400">
              <a:latin typeface="Trebuchet MS"/>
              <a:cs typeface="Trebuchet MS"/>
            </a:endParaRPr>
          </a:p>
          <a:p>
            <a:pPr marL="381000">
              <a:lnSpc>
                <a:spcPts val="2715"/>
              </a:lnSpc>
            </a:pP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(znanstvene)</a:t>
            </a:r>
            <a:r>
              <a:rPr sz="24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5" dirty="0">
                <a:solidFill>
                  <a:srgbClr val="F05821"/>
                </a:solidFill>
                <a:latin typeface="Trebuchet MS"/>
                <a:cs typeface="Trebuchet MS"/>
              </a:rPr>
              <a:t>projekte:</a:t>
            </a:r>
            <a:endParaRPr sz="2400">
              <a:latin typeface="Trebuchet MS"/>
              <a:cs typeface="Trebuchet MS"/>
            </a:endParaRPr>
          </a:p>
          <a:p>
            <a:pPr marL="298450" indent="-285750">
              <a:lnSpc>
                <a:spcPct val="100000"/>
              </a:lnSpc>
              <a:spcBef>
                <a:spcPts val="2660"/>
              </a:spcBef>
              <a:buFont typeface="Arial MT"/>
              <a:buChar char="•"/>
              <a:tabLst>
                <a:tab pos="298450" algn="l"/>
              </a:tabLst>
            </a:pPr>
            <a:r>
              <a:rPr sz="1550" dirty="0">
                <a:latin typeface="Calibri"/>
                <a:cs typeface="Calibri"/>
              </a:rPr>
              <a:t>Nekaj</a:t>
            </a:r>
            <a:r>
              <a:rPr sz="1550" spc="8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GÉANT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referenc</a:t>
            </a:r>
            <a:r>
              <a:rPr sz="1550" spc="114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projektov: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UP2U</a:t>
            </a:r>
            <a:r>
              <a:rPr sz="1550" spc="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–</a:t>
            </a:r>
            <a:r>
              <a:rPr sz="1550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Up</a:t>
            </a:r>
            <a:r>
              <a:rPr sz="1550" spc="5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45" dirty="0">
                <a:solidFill>
                  <a:srgbClr val="F05821"/>
                </a:solidFill>
                <a:latin typeface="Calibri"/>
                <a:cs typeface="Calibri"/>
              </a:rPr>
              <a:t>To</a:t>
            </a:r>
            <a:r>
              <a:rPr sz="1550" spc="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University</a:t>
            </a:r>
            <a:endParaRPr sz="1550">
              <a:latin typeface="Calibri"/>
              <a:cs typeface="Calibri"/>
            </a:endParaRPr>
          </a:p>
          <a:p>
            <a:pPr marL="1213485" lvl="2" indent="-28575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1213485" algn="l"/>
              </a:tabLst>
            </a:pPr>
            <a:r>
              <a:rPr sz="1550" dirty="0">
                <a:latin typeface="Calibri"/>
                <a:cs typeface="Calibri"/>
              </a:rPr>
              <a:t>The</a:t>
            </a:r>
            <a:r>
              <a:rPr sz="1550" spc="5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key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objective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of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14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project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is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to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bridge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the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gap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between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secondary</a:t>
            </a:r>
            <a:r>
              <a:rPr sz="1550" spc="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schools</a:t>
            </a:r>
            <a:r>
              <a:rPr sz="1550" spc="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and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higher</a:t>
            </a:r>
            <a:r>
              <a:rPr sz="1550" spc="1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education</a:t>
            </a:r>
            <a:endParaRPr sz="1550">
              <a:latin typeface="Calibri"/>
              <a:cs typeface="Calibri"/>
            </a:endParaRPr>
          </a:p>
          <a:p>
            <a:pPr marL="1213485" lvl="2" indent="-28575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1213485" algn="l"/>
              </a:tabLst>
            </a:pPr>
            <a:r>
              <a:rPr sz="1550" dirty="0">
                <a:latin typeface="Calibri"/>
                <a:cs typeface="Calibri"/>
              </a:rPr>
              <a:t>https://geant.org/up2u-up-to-</a:t>
            </a:r>
            <a:r>
              <a:rPr sz="1550" spc="-10" dirty="0">
                <a:latin typeface="Calibri"/>
                <a:cs typeface="Calibri"/>
              </a:rPr>
              <a:t>university/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298450" algn="l"/>
              </a:tabLst>
            </a:pPr>
            <a:r>
              <a:rPr sz="1550" spc="-10" dirty="0">
                <a:latin typeface="Calibri"/>
                <a:cs typeface="Calibri"/>
              </a:rPr>
              <a:t>FED4FIRE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Federation</a:t>
            </a:r>
            <a:r>
              <a:rPr sz="1550" spc="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for</a:t>
            </a:r>
            <a:r>
              <a:rPr sz="15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Future</a:t>
            </a:r>
            <a:r>
              <a:rPr sz="1550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Internet</a:t>
            </a:r>
            <a:r>
              <a:rPr sz="1550" spc="10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Research</a:t>
            </a:r>
            <a:r>
              <a:rPr sz="1550" spc="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and</a:t>
            </a:r>
            <a:r>
              <a:rPr sz="1550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Experimentation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https://geant.org/fed4fire/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298450" algn="l"/>
              </a:tabLst>
            </a:pPr>
            <a:r>
              <a:rPr sz="1550" spc="-10" dirty="0">
                <a:latin typeface="Calibri"/>
                <a:cs typeface="Calibri"/>
              </a:rPr>
              <a:t>AENEAS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Advanced</a:t>
            </a:r>
            <a:r>
              <a:rPr sz="1550" spc="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European</a:t>
            </a:r>
            <a:r>
              <a:rPr sz="1550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Network</a:t>
            </a:r>
            <a:r>
              <a:rPr sz="1550" spc="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of</a:t>
            </a:r>
            <a:r>
              <a:rPr sz="1550" spc="1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e-Infrastructures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for</a:t>
            </a:r>
            <a:r>
              <a:rPr sz="15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Astronomy</a:t>
            </a:r>
            <a:r>
              <a:rPr sz="1550" spc="1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with</a:t>
            </a:r>
            <a:r>
              <a:rPr sz="1550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the</a:t>
            </a:r>
            <a:r>
              <a:rPr sz="1550" spc="1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25" dirty="0">
                <a:solidFill>
                  <a:srgbClr val="F05821"/>
                </a:solidFill>
                <a:latin typeface="Calibri"/>
                <a:cs typeface="Calibri"/>
              </a:rPr>
              <a:t>SKA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https://geant.org/aeneas/</a:t>
            </a:r>
            <a:endParaRPr sz="155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298450" algn="l"/>
              </a:tabLst>
            </a:pPr>
            <a:r>
              <a:rPr sz="1550" spc="-10" dirty="0">
                <a:latin typeface="Calibri"/>
                <a:cs typeface="Calibri"/>
              </a:rPr>
              <a:t>OpenCloudMesh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Interconnected,</a:t>
            </a:r>
            <a:r>
              <a:rPr sz="1550" spc="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secure</a:t>
            </a:r>
            <a:r>
              <a:rPr sz="1550" spc="6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private.</a:t>
            </a:r>
            <a:r>
              <a:rPr sz="1550" spc="8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OpenCloudMesh</a:t>
            </a:r>
            <a:r>
              <a:rPr sz="1550" spc="10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is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a</a:t>
            </a:r>
            <a:r>
              <a:rPr sz="1550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joint</a:t>
            </a:r>
            <a:r>
              <a:rPr sz="1550" spc="10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international</a:t>
            </a:r>
            <a:r>
              <a:rPr sz="1550" spc="1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initiative</a:t>
            </a:r>
            <a:r>
              <a:rPr sz="1550" spc="6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under</a:t>
            </a:r>
            <a:r>
              <a:rPr sz="1550" spc="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GÉANT,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which</a:t>
            </a:r>
            <a:r>
              <a:rPr sz="1550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is</a:t>
            </a:r>
            <a:r>
              <a:rPr sz="1550" spc="18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being</a:t>
            </a:r>
            <a:r>
              <a:rPr sz="1550" spc="114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project-</a:t>
            </a:r>
            <a:endParaRPr sz="1550">
              <a:latin typeface="Calibri"/>
              <a:cs typeface="Calibri"/>
            </a:endParaRPr>
          </a:p>
          <a:p>
            <a:pPr marL="756285">
              <a:lnSpc>
                <a:spcPct val="100000"/>
              </a:lnSpc>
              <a:spcBef>
                <a:spcPts val="20"/>
              </a:spcBef>
            </a:pP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managed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jointly</a:t>
            </a:r>
            <a:r>
              <a:rPr sz="1550" spc="1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by</a:t>
            </a:r>
            <a:r>
              <a:rPr sz="1550" spc="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ownCloud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Inc.,</a:t>
            </a:r>
            <a:r>
              <a:rPr sz="1550" spc="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CERN</a:t>
            </a:r>
            <a:r>
              <a:rPr sz="1550" spc="1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dirty="0">
                <a:solidFill>
                  <a:srgbClr val="F05821"/>
                </a:solidFill>
                <a:latin typeface="Calibri"/>
                <a:cs typeface="Calibri"/>
              </a:rPr>
              <a:t>and</a:t>
            </a:r>
            <a:r>
              <a:rPr sz="15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GÉANT.</a:t>
            </a:r>
            <a:endParaRPr sz="1550">
              <a:latin typeface="Calibri"/>
              <a:cs typeface="Calibri"/>
            </a:endParaRPr>
          </a:p>
          <a:p>
            <a:pPr marL="755650" lvl="1" indent="-285750">
              <a:lnSpc>
                <a:spcPct val="100000"/>
              </a:lnSpc>
              <a:spcBef>
                <a:spcPts val="90"/>
              </a:spcBef>
              <a:buFont typeface="Arial MT"/>
              <a:buChar char="•"/>
              <a:tabLst>
                <a:tab pos="755650" algn="l"/>
              </a:tabLst>
            </a:pPr>
            <a:r>
              <a:rPr sz="1550" spc="-10" dirty="0">
                <a:solidFill>
                  <a:srgbClr val="F05821"/>
                </a:solidFill>
                <a:latin typeface="Calibri"/>
                <a:cs typeface="Calibri"/>
              </a:rPr>
              <a:t>https://geant.org/opencloudmesh/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08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-705" dirty="0"/>
              <a:t>omrežje</a:t>
            </a:r>
            <a:r>
              <a:rPr spc="-385" dirty="0"/>
              <a:t> </a:t>
            </a:r>
            <a:r>
              <a:rPr spc="-645" dirty="0"/>
              <a:t>GÉANT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81025" y="1133474"/>
            <a:ext cx="11401425" cy="5724525"/>
            <a:chOff x="581025" y="1133474"/>
            <a:chExt cx="11401425" cy="57245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1100" y="1143000"/>
              <a:ext cx="6991350" cy="49434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025" y="1133474"/>
              <a:ext cx="4057650" cy="57245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4930"/>
              </a:lnSpc>
              <a:spcBef>
                <a:spcPts val="130"/>
              </a:spcBef>
            </a:pPr>
            <a:r>
              <a:rPr sz="4400" spc="-715" dirty="0"/>
              <a:t>Posodobitev</a:t>
            </a:r>
            <a:r>
              <a:rPr sz="4400" spc="-535" dirty="0"/>
              <a:t> </a:t>
            </a:r>
            <a:r>
              <a:rPr sz="4400" spc="-695" dirty="0"/>
              <a:t>opti</a:t>
            </a:r>
            <a:r>
              <a:rPr sz="4400" spc="-695" dirty="0">
                <a:latin typeface="Calibri"/>
                <a:cs typeface="Calibri"/>
              </a:rPr>
              <a:t>č</a:t>
            </a:r>
            <a:r>
              <a:rPr sz="4400" spc="-695" dirty="0"/>
              <a:t>ne</a:t>
            </a:r>
            <a:endParaRPr sz="4400">
              <a:latin typeface="Calibri"/>
              <a:cs typeface="Calibri"/>
            </a:endParaRPr>
          </a:p>
          <a:p>
            <a:pPr>
              <a:lnSpc>
                <a:spcPts val="4930"/>
              </a:lnSpc>
            </a:pPr>
            <a:r>
              <a:rPr sz="4400" spc="-800" dirty="0"/>
              <a:t>hrbtenice</a:t>
            </a:r>
            <a:r>
              <a:rPr sz="4400" spc="-505" dirty="0"/>
              <a:t> </a:t>
            </a:r>
            <a:r>
              <a:rPr sz="4400" spc="-890" dirty="0"/>
              <a:t>omrežja</a:t>
            </a:r>
            <a:r>
              <a:rPr sz="4400" spc="-500" dirty="0"/>
              <a:t> </a:t>
            </a:r>
            <a:r>
              <a:rPr sz="4400" spc="-750" dirty="0"/>
              <a:t>Arnes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593200"/>
            <a:ext cx="8346440" cy="398907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165"/>
              </a:spcBef>
              <a:buFont typeface="Arial MT"/>
              <a:buChar char="•"/>
              <a:tabLst>
                <a:tab pos="354965" algn="l"/>
              </a:tabLst>
            </a:pPr>
            <a:r>
              <a:rPr sz="3600" b="1" spc="-680" dirty="0">
                <a:solidFill>
                  <a:srgbClr val="F05821"/>
                </a:solidFill>
                <a:latin typeface="Trebuchet MS"/>
                <a:cs typeface="Trebuchet MS"/>
              </a:rPr>
              <a:t>Povzetek</a:t>
            </a:r>
            <a:endParaRPr sz="3600">
              <a:latin typeface="Trebuchet MS"/>
              <a:cs typeface="Trebuchet MS"/>
            </a:endParaRPr>
          </a:p>
          <a:p>
            <a:pPr marL="1268095" lvl="1" indent="-340360" algn="just">
              <a:lnSpc>
                <a:spcPts val="2715"/>
              </a:lnSpc>
              <a:spcBef>
                <a:spcPts val="710"/>
              </a:spcBef>
              <a:buFont typeface="Arial MT"/>
              <a:buChar char="•"/>
              <a:tabLst>
                <a:tab pos="1268095" algn="l"/>
              </a:tabLst>
            </a:pPr>
            <a:r>
              <a:rPr sz="2400" dirty="0">
                <a:latin typeface="Calibri"/>
                <a:cs typeface="Calibri"/>
              </a:rPr>
              <a:t>Optično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omrežje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Arnes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omogoča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zelo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hitre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zmogljive</a:t>
            </a:r>
            <a:endParaRPr sz="2400">
              <a:latin typeface="Calibri"/>
              <a:cs typeface="Calibri"/>
            </a:endParaRPr>
          </a:p>
          <a:p>
            <a:pPr marL="1270635" algn="just">
              <a:lnSpc>
                <a:spcPts val="2715"/>
              </a:lnSpc>
            </a:pPr>
            <a:r>
              <a:rPr sz="2400" dirty="0">
                <a:latin typeface="Calibri"/>
                <a:cs typeface="Calibri"/>
              </a:rPr>
              <a:t>prenose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podatkov.</a:t>
            </a:r>
            <a:endParaRPr sz="2400">
              <a:latin typeface="Calibri"/>
              <a:cs typeface="Calibri"/>
            </a:endParaRPr>
          </a:p>
          <a:p>
            <a:pPr marL="1268095" lvl="1" indent="-340360" algn="just">
              <a:lnSpc>
                <a:spcPts val="2755"/>
              </a:lnSpc>
              <a:spcBef>
                <a:spcPts val="200"/>
              </a:spcBef>
              <a:buFont typeface="Arial MT"/>
              <a:buChar char="•"/>
              <a:tabLst>
                <a:tab pos="1268095" algn="l"/>
              </a:tabLst>
            </a:pPr>
            <a:r>
              <a:rPr sz="2400" dirty="0">
                <a:latin typeface="Calibri"/>
                <a:cs typeface="Calibri"/>
              </a:rPr>
              <a:t>Preko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omrežja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GÉANT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omogočamo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povezljivost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Evropi</a:t>
            </a:r>
            <a:endParaRPr sz="2400">
              <a:latin typeface="Calibri"/>
              <a:cs typeface="Calibri"/>
            </a:endParaRPr>
          </a:p>
          <a:p>
            <a:pPr marL="1270635" algn="just">
              <a:lnSpc>
                <a:spcPts val="2755"/>
              </a:lnSpc>
            </a:pPr>
            <a:r>
              <a:rPr sz="2400" dirty="0">
                <a:latin typeface="Calibri"/>
                <a:cs typeface="Calibri"/>
              </a:rPr>
              <a:t>in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tudi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izven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Evrope.</a:t>
            </a:r>
            <a:endParaRPr sz="2400">
              <a:latin typeface="Calibri"/>
              <a:cs typeface="Calibri"/>
            </a:endParaRPr>
          </a:p>
          <a:p>
            <a:pPr marL="1268095" lvl="1" indent="-340360" algn="just">
              <a:lnSpc>
                <a:spcPts val="2755"/>
              </a:lnSpc>
              <a:spcBef>
                <a:spcPts val="200"/>
              </a:spcBef>
              <a:buFont typeface="Arial MT"/>
              <a:buChar char="•"/>
              <a:tabLst>
                <a:tab pos="1268095" algn="l"/>
              </a:tabLst>
            </a:pPr>
            <a:r>
              <a:rPr sz="2400" spc="-10" dirty="0">
                <a:latin typeface="Calibri"/>
                <a:cs typeface="Calibri"/>
              </a:rPr>
              <a:t>Realizacije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velikokrat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niso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čisto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enostavne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lahko</a:t>
            </a:r>
            <a:endParaRPr sz="2400">
              <a:latin typeface="Calibri"/>
              <a:cs typeface="Calibri"/>
            </a:endParaRPr>
          </a:p>
          <a:p>
            <a:pPr marL="1270635" algn="just">
              <a:lnSpc>
                <a:spcPts val="2755"/>
              </a:lnSpc>
            </a:pPr>
            <a:r>
              <a:rPr sz="2400" dirty="0">
                <a:latin typeface="Calibri"/>
                <a:cs typeface="Calibri"/>
              </a:rPr>
              <a:t>tehnično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omejene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povezane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dodatnimi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stroški.</a:t>
            </a:r>
            <a:endParaRPr sz="2400">
              <a:latin typeface="Calibri"/>
              <a:cs typeface="Calibri"/>
            </a:endParaRPr>
          </a:p>
          <a:p>
            <a:pPr marL="1268095" marR="67945" lvl="1" indent="-340360" algn="just">
              <a:lnSpc>
                <a:spcPct val="90000"/>
              </a:lnSpc>
              <a:spcBef>
                <a:spcPts val="484"/>
              </a:spcBef>
              <a:buFont typeface="Arial MT"/>
              <a:buChar char="•"/>
              <a:tabLst>
                <a:tab pos="1270635" algn="l"/>
              </a:tabLst>
            </a:pPr>
            <a:r>
              <a:rPr sz="2400" dirty="0">
                <a:latin typeface="Calibri"/>
                <a:cs typeface="Calibri"/>
              </a:rPr>
              <a:t>Če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imate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prijavljate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projekt,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zahteva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povezljivost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na 	</a:t>
            </a:r>
            <a:r>
              <a:rPr sz="2400" dirty="0">
                <a:latin typeface="Calibri"/>
                <a:cs typeface="Calibri"/>
              </a:rPr>
              <a:t>področju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Slovenije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ali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izven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Slovenije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posvetujte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tudi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z 	</a:t>
            </a:r>
            <a:r>
              <a:rPr sz="2400" spc="-10" dirty="0">
                <a:latin typeface="Calibri"/>
                <a:cs typeface="Calibri"/>
              </a:rPr>
              <a:t>nami.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1887200" cy="66547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19747" y="2080005"/>
            <a:ext cx="2421255" cy="10610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075"/>
              </a:lnSpc>
              <a:spcBef>
                <a:spcPts val="105"/>
              </a:spcBef>
            </a:pPr>
            <a:r>
              <a:rPr sz="3600" spc="-575" dirty="0">
                <a:solidFill>
                  <a:srgbClr val="FFFFFF"/>
                </a:solidFill>
                <a:latin typeface="Trebuchet MS"/>
                <a:cs typeface="Trebuchet MS"/>
              </a:rPr>
              <a:t>Vsebina</a:t>
            </a:r>
            <a:r>
              <a:rPr sz="36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640" dirty="0">
                <a:solidFill>
                  <a:srgbClr val="FFFFFF"/>
                </a:solidFill>
                <a:latin typeface="Trebuchet MS"/>
                <a:cs typeface="Trebuchet MS"/>
              </a:rPr>
              <a:t>današnje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ts val="4075"/>
              </a:lnSpc>
            </a:pPr>
            <a:r>
              <a:rPr sz="3600" spc="-645" dirty="0">
                <a:solidFill>
                  <a:srgbClr val="FFFFFF"/>
                </a:solidFill>
                <a:latin typeface="Trebuchet MS"/>
                <a:cs typeface="Trebuchet MS"/>
              </a:rPr>
              <a:t>predstavitve: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634605" y="1109916"/>
            <a:ext cx="3000375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69900" algn="l"/>
              </a:tabLst>
            </a:pPr>
            <a:r>
              <a:rPr sz="1850" b="0" spc="-355" dirty="0">
                <a:latin typeface="Trebuchet MS"/>
                <a:cs typeface="Trebuchet MS"/>
              </a:rPr>
              <a:t>1.</a:t>
            </a:r>
            <a:r>
              <a:rPr sz="1850" b="0" dirty="0">
                <a:latin typeface="Trebuchet MS"/>
                <a:cs typeface="Trebuchet MS"/>
              </a:rPr>
              <a:t>	</a:t>
            </a:r>
            <a:r>
              <a:rPr sz="1850" b="0" spc="-260" dirty="0">
                <a:latin typeface="Trebuchet MS"/>
                <a:cs typeface="Trebuchet MS"/>
              </a:rPr>
              <a:t>NACIONALNA</a:t>
            </a:r>
            <a:r>
              <a:rPr sz="1850" b="0" spc="-175" dirty="0">
                <a:latin typeface="Trebuchet MS"/>
                <a:cs typeface="Trebuchet MS"/>
              </a:rPr>
              <a:t> </a:t>
            </a:r>
            <a:r>
              <a:rPr sz="1850" b="0" spc="-225" dirty="0">
                <a:latin typeface="Trebuchet MS"/>
                <a:cs typeface="Trebuchet MS"/>
              </a:rPr>
              <a:t>INFRASTRUKTURA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4605" y="1415097"/>
            <a:ext cx="3776345" cy="220027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99135" marR="83185" indent="-229235">
              <a:lnSpc>
                <a:spcPct val="66800"/>
              </a:lnSpc>
              <a:spcBef>
                <a:spcPts val="700"/>
              </a:spcBef>
              <a:buFont typeface="Arial MT"/>
              <a:buChar char="•"/>
              <a:tabLst>
                <a:tab pos="699135" algn="l"/>
              </a:tabLst>
            </a:pPr>
            <a:r>
              <a:rPr sz="1500" dirty="0">
                <a:latin typeface="Calibri"/>
                <a:cs typeface="Calibri"/>
              </a:rPr>
              <a:t>Umeščanje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nacionalne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infrastrukture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50" dirty="0">
                <a:latin typeface="Calibri"/>
                <a:cs typeface="Calibri"/>
              </a:rPr>
              <a:t>v </a:t>
            </a:r>
            <a:r>
              <a:rPr sz="1500" spc="-10" dirty="0">
                <a:latin typeface="Calibri"/>
                <a:cs typeface="Calibri"/>
              </a:rPr>
              <a:t>kontekst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skozi</a:t>
            </a:r>
            <a:r>
              <a:rPr sz="1500" spc="-6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delovanje</a:t>
            </a:r>
            <a:r>
              <a:rPr sz="1500" spc="-8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Arnesa</a:t>
            </a:r>
            <a:endParaRPr sz="15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325"/>
              </a:spcBef>
              <a:buAutoNum type="arabicPeriod" startAt="2"/>
              <a:tabLst>
                <a:tab pos="469900" algn="l"/>
              </a:tabLst>
            </a:pPr>
            <a:r>
              <a:rPr sz="1850" spc="-204" dirty="0">
                <a:solidFill>
                  <a:srgbClr val="F05821"/>
                </a:solidFill>
                <a:latin typeface="Trebuchet MS"/>
                <a:cs typeface="Trebuchet MS"/>
              </a:rPr>
              <a:t>OBSTOJE</a:t>
            </a:r>
            <a:r>
              <a:rPr sz="1850" spc="-204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850" spc="-204" dirty="0">
                <a:solidFill>
                  <a:srgbClr val="F05821"/>
                </a:solidFill>
                <a:latin typeface="Trebuchet MS"/>
                <a:cs typeface="Trebuchet MS"/>
              </a:rPr>
              <a:t>E</a:t>
            </a:r>
            <a:r>
              <a:rPr sz="1850" spc="-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60" dirty="0">
                <a:solidFill>
                  <a:srgbClr val="F05821"/>
                </a:solidFill>
                <a:latin typeface="Trebuchet MS"/>
                <a:cs typeface="Trebuchet MS"/>
              </a:rPr>
              <a:t>REŠıTVE</a:t>
            </a:r>
            <a:endParaRPr sz="1850">
              <a:latin typeface="Trebuchet MS"/>
              <a:cs typeface="Trebuchet MS"/>
            </a:endParaRPr>
          </a:p>
          <a:p>
            <a:pPr marL="698500" lvl="1" indent="-228600">
              <a:lnSpc>
                <a:spcPts val="1540"/>
              </a:lnSpc>
              <a:spcBef>
                <a:spcPts val="10"/>
              </a:spcBef>
              <a:buFont typeface="Arial MT"/>
              <a:buChar char="•"/>
              <a:tabLst>
                <a:tab pos="698500" algn="l"/>
              </a:tabLst>
            </a:pPr>
            <a:r>
              <a:rPr sz="1500" dirty="0">
                <a:latin typeface="Calibri"/>
                <a:cs typeface="Calibri"/>
              </a:rPr>
              <a:t>Paleta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storitev,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ki</a:t>
            </a:r>
            <a:r>
              <a:rPr sz="1500" spc="-8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omogočajo</a:t>
            </a:r>
            <a:r>
              <a:rPr sz="1500" spc="-3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pokrivanje</a:t>
            </a:r>
            <a:endParaRPr sz="1500">
              <a:latin typeface="Calibri"/>
              <a:cs typeface="Calibri"/>
            </a:endParaRPr>
          </a:p>
          <a:p>
            <a:pPr marL="699135" marR="598805">
              <a:lnSpc>
                <a:spcPct val="71000"/>
              </a:lnSpc>
              <a:spcBef>
                <a:spcPts val="260"/>
              </a:spcBef>
            </a:pPr>
            <a:r>
              <a:rPr sz="1500" dirty="0">
                <a:latin typeface="Calibri"/>
                <a:cs typeface="Calibri"/>
              </a:rPr>
              <a:t>celotnega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spektra znanostvenoraziskovalnega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dela</a:t>
            </a:r>
            <a:endParaRPr sz="1500">
              <a:latin typeface="Calibri"/>
              <a:cs typeface="Calibri"/>
            </a:endParaRPr>
          </a:p>
          <a:p>
            <a:pPr marL="469900" marR="589915" indent="-457834">
              <a:lnSpc>
                <a:spcPct val="74400"/>
              </a:lnSpc>
              <a:spcBef>
                <a:spcPts val="819"/>
              </a:spcBef>
              <a:buAutoNum type="arabicPeriod" startAt="3"/>
              <a:tabLst>
                <a:tab pos="469900" algn="l"/>
              </a:tabLst>
            </a:pPr>
            <a:r>
              <a:rPr sz="1850" spc="-275" dirty="0">
                <a:solidFill>
                  <a:srgbClr val="F05821"/>
                </a:solidFill>
                <a:latin typeface="Trebuchet MS"/>
                <a:cs typeface="Trebuchet MS"/>
              </a:rPr>
              <a:t>OD</a:t>
            </a:r>
            <a:r>
              <a:rPr sz="1850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85" dirty="0">
                <a:solidFill>
                  <a:srgbClr val="F05821"/>
                </a:solidFill>
                <a:latin typeface="Trebuchet MS"/>
                <a:cs typeface="Trebuchet MS"/>
              </a:rPr>
              <a:t>PODATKOV</a:t>
            </a:r>
            <a:r>
              <a:rPr sz="1850" spc="-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80" dirty="0">
                <a:solidFill>
                  <a:srgbClr val="F05821"/>
                </a:solidFill>
                <a:latin typeface="Trebuchet MS"/>
                <a:cs typeface="Trebuchet MS"/>
              </a:rPr>
              <a:t>DO</a:t>
            </a:r>
            <a:r>
              <a:rPr sz="1850" spc="-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75" dirty="0">
                <a:solidFill>
                  <a:srgbClr val="F05821"/>
                </a:solidFill>
                <a:latin typeface="Trebuchet MS"/>
                <a:cs typeface="Trebuchet MS"/>
              </a:rPr>
              <a:t>REZULTATOV</a:t>
            </a:r>
            <a:r>
              <a:rPr sz="1850" spc="-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50" dirty="0">
                <a:solidFill>
                  <a:srgbClr val="F05821"/>
                </a:solidFill>
                <a:latin typeface="Trebuchet MS"/>
                <a:cs typeface="Trebuchet MS"/>
              </a:rPr>
              <a:t>S </a:t>
            </a:r>
            <a:r>
              <a:rPr sz="1850" spc="-240" dirty="0">
                <a:solidFill>
                  <a:srgbClr val="F05821"/>
                </a:solidFill>
                <a:latin typeface="Trebuchet MS"/>
                <a:cs typeface="Trebuchet MS"/>
              </a:rPr>
              <a:t>POMO</a:t>
            </a:r>
            <a:r>
              <a:rPr sz="1850" spc="-24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850" spc="-240" dirty="0">
                <a:solidFill>
                  <a:srgbClr val="F05821"/>
                </a:solidFill>
                <a:latin typeface="Trebuchet MS"/>
                <a:cs typeface="Trebuchet MS"/>
              </a:rPr>
              <a:t>JO</a:t>
            </a:r>
            <a:r>
              <a:rPr sz="1850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160" dirty="0">
                <a:solidFill>
                  <a:srgbClr val="F05821"/>
                </a:solidFill>
                <a:latin typeface="Trebuchet MS"/>
                <a:cs typeface="Trebuchet MS"/>
              </a:rPr>
              <a:t>SUPERRA</a:t>
            </a:r>
            <a:r>
              <a:rPr sz="1850" spc="-16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850" spc="-160" dirty="0">
                <a:solidFill>
                  <a:srgbClr val="F05821"/>
                </a:solidFill>
                <a:latin typeface="Trebuchet MS"/>
                <a:cs typeface="Trebuchet MS"/>
              </a:rPr>
              <a:t>UNALNIKA</a:t>
            </a:r>
            <a:endParaRPr sz="1850">
              <a:latin typeface="Trebuchet MS"/>
              <a:cs typeface="Trebuchet MS"/>
            </a:endParaRPr>
          </a:p>
          <a:p>
            <a:pPr marL="699135" marR="106680" lvl="1" indent="-229235">
              <a:lnSpc>
                <a:spcPct val="70900"/>
              </a:lnSpc>
              <a:spcBef>
                <a:spcPts val="530"/>
              </a:spcBef>
              <a:buFont typeface="Arial MT"/>
              <a:buChar char="•"/>
              <a:tabLst>
                <a:tab pos="699135" algn="l"/>
              </a:tabLst>
            </a:pPr>
            <a:r>
              <a:rPr sz="1500" dirty="0">
                <a:latin typeface="Calibri"/>
                <a:cs typeface="Calibri"/>
              </a:rPr>
              <a:t>SLING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računske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gruče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kot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trden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most</a:t>
            </a:r>
            <a:r>
              <a:rPr sz="1500" spc="-65" dirty="0">
                <a:latin typeface="Calibri"/>
                <a:cs typeface="Calibri"/>
              </a:rPr>
              <a:t> </a:t>
            </a:r>
            <a:r>
              <a:rPr sz="1500" spc="-50" dirty="0">
                <a:latin typeface="Calibri"/>
                <a:cs typeface="Calibri"/>
              </a:rPr>
              <a:t>z </a:t>
            </a:r>
            <a:r>
              <a:rPr sz="1500" spc="-10" dirty="0">
                <a:latin typeface="Calibri"/>
                <a:cs typeface="Calibri"/>
              </a:rPr>
              <a:t>znanstveno-raziskovalno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skupnostjo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4605" y="3628072"/>
            <a:ext cx="3448050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69900" algn="l"/>
              </a:tabLst>
            </a:pPr>
            <a:r>
              <a:rPr sz="1850" spc="-355" dirty="0">
                <a:solidFill>
                  <a:srgbClr val="F05821"/>
                </a:solidFill>
                <a:latin typeface="Trebuchet MS"/>
                <a:cs typeface="Trebuchet MS"/>
              </a:rPr>
              <a:t>4.</a:t>
            </a:r>
            <a:r>
              <a:rPr sz="1850" dirty="0">
                <a:solidFill>
                  <a:srgbClr val="F05821"/>
                </a:solidFill>
                <a:latin typeface="Trebuchet MS"/>
                <a:cs typeface="Trebuchet MS"/>
              </a:rPr>
              <a:t>	</a:t>
            </a:r>
            <a:r>
              <a:rPr sz="1850" spc="-225" dirty="0">
                <a:solidFill>
                  <a:srgbClr val="F05821"/>
                </a:solidFill>
                <a:latin typeface="Trebuchet MS"/>
                <a:cs typeface="Trebuchet MS"/>
              </a:rPr>
              <a:t>OPTI</a:t>
            </a:r>
            <a:r>
              <a:rPr sz="1850" spc="-22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850" spc="-225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850" spc="-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45" dirty="0">
                <a:solidFill>
                  <a:srgbClr val="F05821"/>
                </a:solidFill>
                <a:latin typeface="Trebuchet MS"/>
                <a:cs typeface="Trebuchet MS"/>
              </a:rPr>
              <a:t>HRBTENICA</a:t>
            </a:r>
            <a:r>
              <a:rPr sz="1850" spc="-1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7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1850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54" dirty="0">
                <a:solidFill>
                  <a:srgbClr val="F05821"/>
                </a:solidFill>
                <a:latin typeface="Trebuchet MS"/>
                <a:cs typeface="Trebuchet MS"/>
              </a:rPr>
              <a:t>ZNANOST</a:t>
            </a:r>
            <a:r>
              <a:rPr sz="1850" spc="-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10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92058" y="3795307"/>
            <a:ext cx="3293110" cy="73596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1850" spc="-130" dirty="0">
                <a:solidFill>
                  <a:srgbClr val="F05821"/>
                </a:solidFill>
                <a:latin typeface="Trebuchet MS"/>
                <a:cs typeface="Trebuchet MS"/>
              </a:rPr>
              <a:t>ızobRAžEVANJE</a:t>
            </a:r>
            <a:endParaRPr sz="1850">
              <a:latin typeface="Trebuchet MS"/>
              <a:cs typeface="Trebuchet MS"/>
            </a:endParaRPr>
          </a:p>
          <a:p>
            <a:pPr marL="241300" indent="-228600">
              <a:lnSpc>
                <a:spcPts val="1500"/>
              </a:lnSpc>
              <a:spcBef>
                <a:spcPts val="160"/>
              </a:spcBef>
              <a:buFont typeface="Arial MT"/>
              <a:buChar char="•"/>
              <a:tabLst>
                <a:tab pos="241300" algn="l"/>
              </a:tabLst>
            </a:pPr>
            <a:r>
              <a:rPr sz="1500" spc="-10" dirty="0">
                <a:latin typeface="Calibri"/>
                <a:cs typeface="Calibri"/>
              </a:rPr>
              <a:t>Posodobitev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optične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hrbtenice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omrežja</a:t>
            </a:r>
            <a:endParaRPr sz="1500">
              <a:latin typeface="Calibri"/>
              <a:cs typeface="Calibri"/>
            </a:endParaRPr>
          </a:p>
          <a:p>
            <a:pPr marL="241300">
              <a:lnSpc>
                <a:spcPts val="1500"/>
              </a:lnSpc>
            </a:pPr>
            <a:r>
              <a:rPr sz="1500" spc="-10" dirty="0">
                <a:latin typeface="Calibri"/>
                <a:cs typeface="Calibri"/>
              </a:rPr>
              <a:t>Arnes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34605" y="4534217"/>
            <a:ext cx="3608704" cy="3117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69900" algn="l"/>
              </a:tabLst>
            </a:pPr>
            <a:r>
              <a:rPr sz="1850" spc="-355" dirty="0">
                <a:solidFill>
                  <a:srgbClr val="F05821"/>
                </a:solidFill>
                <a:latin typeface="Trebuchet MS"/>
                <a:cs typeface="Trebuchet MS"/>
              </a:rPr>
              <a:t>5.</a:t>
            </a:r>
            <a:r>
              <a:rPr sz="1850" dirty="0">
                <a:solidFill>
                  <a:srgbClr val="F05821"/>
                </a:solidFill>
                <a:latin typeface="Trebuchet MS"/>
                <a:cs typeface="Trebuchet MS"/>
              </a:rPr>
              <a:t>	</a:t>
            </a:r>
            <a:r>
              <a:rPr sz="1850" spc="-265" dirty="0">
                <a:solidFill>
                  <a:srgbClr val="F05821"/>
                </a:solidFill>
                <a:latin typeface="Trebuchet MS"/>
                <a:cs typeface="Trebuchet MS"/>
              </a:rPr>
              <a:t>PODATKOVNI</a:t>
            </a:r>
            <a:r>
              <a:rPr sz="1850" spc="-1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40" dirty="0">
                <a:solidFill>
                  <a:srgbClr val="F05821"/>
                </a:solidFill>
                <a:latin typeface="Trebuchet MS"/>
                <a:cs typeface="Trebuchet MS"/>
              </a:rPr>
              <a:t>CENTRI</a:t>
            </a:r>
            <a:r>
              <a:rPr sz="1850" spc="-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95" dirty="0">
                <a:solidFill>
                  <a:srgbClr val="F05821"/>
                </a:solidFill>
                <a:latin typeface="Trebuchet MS"/>
                <a:cs typeface="Trebuchet MS"/>
              </a:rPr>
              <a:t>KOT</a:t>
            </a:r>
            <a:r>
              <a:rPr sz="1850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270" dirty="0">
                <a:solidFill>
                  <a:srgbClr val="F05821"/>
                </a:solidFill>
                <a:latin typeface="Trebuchet MS"/>
                <a:cs typeface="Trebuchet MS"/>
              </a:rPr>
              <a:t>NACIONALNA</a:t>
            </a:r>
            <a:endParaRPr sz="185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34605" y="4710977"/>
            <a:ext cx="3524250" cy="129857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1850" spc="-250" dirty="0">
                <a:solidFill>
                  <a:srgbClr val="F05821"/>
                </a:solidFill>
                <a:latin typeface="Trebuchet MS"/>
                <a:cs typeface="Trebuchet MS"/>
              </a:rPr>
              <a:t>INFRASTRUKTURA</a:t>
            </a:r>
            <a:r>
              <a:rPr sz="1850" spc="-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850" spc="-150" dirty="0">
                <a:solidFill>
                  <a:srgbClr val="F05821"/>
                </a:solidFill>
                <a:latin typeface="Trebuchet MS"/>
                <a:cs typeface="Trebuchet MS"/>
              </a:rPr>
              <a:t>PRIHODNOSTI</a:t>
            </a:r>
            <a:endParaRPr sz="1850">
              <a:latin typeface="Trebuchet MS"/>
              <a:cs typeface="Trebuchet MS"/>
            </a:endParaRPr>
          </a:p>
          <a:p>
            <a:pPr marL="698500" indent="-228600">
              <a:lnSpc>
                <a:spcPct val="100000"/>
              </a:lnSpc>
              <a:spcBef>
                <a:spcPts val="160"/>
              </a:spcBef>
              <a:buFont typeface="Arial MT"/>
              <a:buChar char="•"/>
              <a:tabLst>
                <a:tab pos="698500" algn="l"/>
              </a:tabLst>
            </a:pPr>
            <a:r>
              <a:rPr sz="1500" dirty="0">
                <a:latin typeface="Calibri"/>
                <a:cs typeface="Calibri"/>
              </a:rPr>
              <a:t>Izgradnja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novih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podatkovnih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centrov</a:t>
            </a:r>
            <a:endParaRPr sz="15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75"/>
              </a:spcBef>
              <a:buAutoNum type="arabicPeriod" startAt="6"/>
              <a:tabLst>
                <a:tab pos="469900" algn="l"/>
              </a:tabLst>
            </a:pPr>
            <a:r>
              <a:rPr sz="1850" spc="-300" dirty="0">
                <a:solidFill>
                  <a:srgbClr val="F05821"/>
                </a:solidFill>
                <a:latin typeface="Trebuchet MS"/>
                <a:cs typeface="Trebuchet MS"/>
              </a:rPr>
              <a:t>HACKATHON</a:t>
            </a:r>
            <a:endParaRPr sz="1850">
              <a:latin typeface="Trebuchet MS"/>
              <a:cs typeface="Trebuchet MS"/>
            </a:endParaRPr>
          </a:p>
          <a:p>
            <a:pPr marL="698500" lvl="1" indent="-228600">
              <a:lnSpc>
                <a:spcPts val="1540"/>
              </a:lnSpc>
              <a:spcBef>
                <a:spcPts val="160"/>
              </a:spcBef>
              <a:buFont typeface="Arial MT"/>
              <a:buChar char="•"/>
              <a:tabLst>
                <a:tab pos="698500" algn="l"/>
              </a:tabLst>
            </a:pPr>
            <a:r>
              <a:rPr sz="1500" dirty="0">
                <a:latin typeface="Calibri"/>
                <a:cs typeface="Calibri"/>
              </a:rPr>
              <a:t>Odprti</a:t>
            </a:r>
            <a:r>
              <a:rPr sz="1500" spc="-5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podatki,</a:t>
            </a:r>
            <a:r>
              <a:rPr sz="1500" spc="-4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odprta</a:t>
            </a:r>
            <a:r>
              <a:rPr sz="1500" spc="-5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znanost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spc="-25" dirty="0">
                <a:latin typeface="Calibri"/>
                <a:cs typeface="Calibri"/>
              </a:rPr>
              <a:t>in</a:t>
            </a:r>
            <a:endParaRPr sz="1500">
              <a:latin typeface="Calibri"/>
              <a:cs typeface="Calibri"/>
            </a:endParaRPr>
          </a:p>
          <a:p>
            <a:pPr marR="647065" algn="ctr">
              <a:lnSpc>
                <a:spcPts val="1540"/>
              </a:lnSpc>
            </a:pPr>
            <a:r>
              <a:rPr sz="1500" spc="-10" dirty="0">
                <a:latin typeface="Calibri"/>
                <a:cs typeface="Calibri"/>
              </a:rPr>
              <a:t>superračunalništvo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2113661"/>
            <a:ext cx="3488054" cy="1833880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12700" marR="5080">
              <a:lnSpc>
                <a:spcPts val="3450"/>
              </a:lnSpc>
              <a:spcBef>
                <a:spcPts val="570"/>
              </a:spcBef>
            </a:pPr>
            <a:r>
              <a:rPr sz="3200" spc="-490" dirty="0">
                <a:solidFill>
                  <a:srgbClr val="FFFFFF"/>
                </a:solidFill>
                <a:latin typeface="Trebuchet MS"/>
                <a:cs typeface="Trebuchet MS"/>
              </a:rPr>
              <a:t>PODATKOVNI</a:t>
            </a:r>
            <a:r>
              <a:rPr sz="32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425" dirty="0">
                <a:solidFill>
                  <a:srgbClr val="FFFFFF"/>
                </a:solidFill>
                <a:latin typeface="Trebuchet MS"/>
                <a:cs typeface="Trebuchet MS"/>
              </a:rPr>
              <a:t>CENTRI</a:t>
            </a:r>
            <a:r>
              <a:rPr sz="320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200" spc="-565" dirty="0">
                <a:solidFill>
                  <a:srgbClr val="FFFFFF"/>
                </a:solidFill>
                <a:latin typeface="Trebuchet MS"/>
                <a:cs typeface="Trebuchet MS"/>
              </a:rPr>
              <a:t>KOT </a:t>
            </a:r>
            <a:r>
              <a:rPr sz="3200" spc="-495" dirty="0">
                <a:solidFill>
                  <a:srgbClr val="FFFFFF"/>
                </a:solidFill>
                <a:latin typeface="Trebuchet MS"/>
                <a:cs typeface="Trebuchet MS"/>
              </a:rPr>
              <a:t>NACIONALNA </a:t>
            </a:r>
            <a:r>
              <a:rPr sz="3200" spc="-455" dirty="0">
                <a:solidFill>
                  <a:srgbClr val="FFFFFF"/>
                </a:solidFill>
                <a:latin typeface="Trebuchet MS"/>
                <a:cs typeface="Trebuchet MS"/>
              </a:rPr>
              <a:t>INFRASTRUKTURA </a:t>
            </a:r>
            <a:r>
              <a:rPr sz="3200" spc="-450" dirty="0">
                <a:solidFill>
                  <a:srgbClr val="FFFFFF"/>
                </a:solidFill>
                <a:latin typeface="Trebuchet MS"/>
                <a:cs typeface="Trebuchet MS"/>
              </a:rPr>
              <a:t>PRIHODNOSTI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4605" y="1785302"/>
            <a:ext cx="3394075" cy="93726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685"/>
              </a:spcBef>
            </a:pPr>
            <a:r>
              <a:rPr sz="3200" b="0" i="1" dirty="0">
                <a:latin typeface="Calibri"/>
                <a:cs typeface="Calibri"/>
              </a:rPr>
              <a:t>Izgradnja</a:t>
            </a:r>
            <a:r>
              <a:rPr sz="3200" b="0" i="1" spc="-145" dirty="0">
                <a:latin typeface="Calibri"/>
                <a:cs typeface="Calibri"/>
              </a:rPr>
              <a:t> </a:t>
            </a:r>
            <a:r>
              <a:rPr sz="3200" b="0" i="1" spc="-20" dirty="0">
                <a:latin typeface="Calibri"/>
                <a:cs typeface="Calibri"/>
              </a:rPr>
              <a:t>novih </a:t>
            </a:r>
            <a:r>
              <a:rPr sz="3200" b="0" i="1" spc="-10" dirty="0">
                <a:latin typeface="Calibri"/>
                <a:cs typeface="Calibri"/>
              </a:rPr>
              <a:t>podatkovnih</a:t>
            </a:r>
            <a:r>
              <a:rPr sz="3200" b="0" i="1" spc="-13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centrov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3425" y="6153150"/>
            <a:ext cx="3105150" cy="5143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241935"/>
            <a:ext cx="458787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75523"/>
            <a:ext cx="10124440" cy="37014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080" indent="-343535">
              <a:lnSpc>
                <a:spcPts val="2550"/>
              </a:lnSpc>
              <a:spcBef>
                <a:spcPts val="459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projekt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5" dirty="0">
                <a:solidFill>
                  <a:srgbClr val="F05821"/>
                </a:solidFill>
                <a:latin typeface="Trebuchet MS"/>
                <a:cs typeface="Trebuchet MS"/>
              </a:rPr>
              <a:t>»Digitalizacija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odprto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znanost</a:t>
            </a:r>
            <a:r>
              <a:rPr sz="2400" b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5" dirty="0">
                <a:solidFill>
                  <a:srgbClr val="F05821"/>
                </a:solidFill>
                <a:latin typeface="Trebuchet MS"/>
                <a:cs typeface="Trebuchet MS"/>
              </a:rPr>
              <a:t>–</a:t>
            </a:r>
            <a:r>
              <a:rPr sz="24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vzpostavitev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podatkovnega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0" dirty="0">
                <a:solidFill>
                  <a:srgbClr val="F05821"/>
                </a:solidFill>
                <a:latin typeface="Trebuchet MS"/>
                <a:cs typeface="Trebuchet MS"/>
              </a:rPr>
              <a:t>centra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(repozitorija)</a:t>
            </a:r>
            <a:r>
              <a:rPr sz="240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in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vzpostavitev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podatkovnega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0" dirty="0">
                <a:solidFill>
                  <a:srgbClr val="F05821"/>
                </a:solidFill>
                <a:latin typeface="Trebuchet MS"/>
                <a:cs typeface="Trebuchet MS"/>
              </a:rPr>
              <a:t>centra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(repozitorija)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II«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ts val="2720"/>
              </a:lnSpc>
              <a:spcBef>
                <a:spcPts val="475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dirty="0">
                <a:latin typeface="Calibri"/>
                <a:cs typeface="Calibri"/>
              </a:rPr>
              <a:t>Cilj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projekta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vzpostaviti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dva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repozitorija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podatke,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dostopne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skladu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z</a:t>
            </a:r>
            <a:endParaRPr sz="2400">
              <a:latin typeface="Calibri"/>
              <a:cs typeface="Calibri"/>
            </a:endParaRPr>
          </a:p>
          <a:p>
            <a:pPr marL="813435">
              <a:lnSpc>
                <a:spcPts val="2720"/>
              </a:lnSpc>
            </a:pPr>
            <a:r>
              <a:rPr sz="2400" dirty="0">
                <a:latin typeface="Calibri"/>
                <a:cs typeface="Calibri"/>
              </a:rPr>
              <a:t>načeli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odprtega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dostopa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raziskovalnih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podatkov.</a:t>
            </a:r>
            <a:endParaRPr sz="24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75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dirty="0">
                <a:latin typeface="Calibri"/>
                <a:cs typeface="Calibri"/>
              </a:rPr>
              <a:t>Arnes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tako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pripravlja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projekt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izgradnje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dveh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podatkovnih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centrov.</a:t>
            </a:r>
            <a:endParaRPr sz="2400">
              <a:latin typeface="Calibri"/>
              <a:cs typeface="Calibri"/>
            </a:endParaRPr>
          </a:p>
          <a:p>
            <a:pPr marL="812800" lvl="1" indent="-342900">
              <a:lnSpc>
                <a:spcPts val="2720"/>
              </a:lnSpc>
              <a:spcBef>
                <a:spcPts val="195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dirty="0">
                <a:latin typeface="Calibri"/>
                <a:cs typeface="Calibri"/>
              </a:rPr>
              <a:t>Projekt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sofinancirata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Republika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Slovenija,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Ministrstvo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visoko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šolstvo,</a:t>
            </a:r>
            <a:endParaRPr sz="2400">
              <a:latin typeface="Calibri"/>
              <a:cs typeface="Calibri"/>
            </a:endParaRPr>
          </a:p>
          <a:p>
            <a:pPr marL="813435">
              <a:lnSpc>
                <a:spcPts val="2720"/>
              </a:lnSpc>
            </a:pPr>
            <a:r>
              <a:rPr sz="2400" dirty="0">
                <a:latin typeface="Calibri"/>
                <a:cs typeface="Calibri"/>
              </a:rPr>
              <a:t>znanost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inovacije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Evropska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unija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NextGenerationEU.</a:t>
            </a:r>
            <a:endParaRPr sz="24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70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dirty="0">
                <a:latin typeface="Calibri"/>
                <a:cs typeface="Calibri"/>
              </a:rPr>
              <a:t>Sredstva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morajo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biti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porabljena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sredine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leta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2026.</a:t>
            </a:r>
            <a:endParaRPr sz="2400">
              <a:latin typeface="Calibri"/>
              <a:cs typeface="Calibri"/>
            </a:endParaRPr>
          </a:p>
          <a:p>
            <a:pPr marL="812800" lvl="1" indent="-342900">
              <a:lnSpc>
                <a:spcPts val="2720"/>
              </a:lnSpc>
              <a:spcBef>
                <a:spcPts val="200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spc="-10" dirty="0">
                <a:latin typeface="Calibri"/>
                <a:cs typeface="Calibri"/>
              </a:rPr>
              <a:t>Načrtovana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podatkovna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centra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rešujeta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infrastrukturne</a:t>
            </a:r>
            <a:endParaRPr sz="2400">
              <a:latin typeface="Calibri"/>
              <a:cs typeface="Calibri"/>
            </a:endParaRPr>
          </a:p>
          <a:p>
            <a:pPr marL="813435">
              <a:lnSpc>
                <a:spcPts val="2720"/>
              </a:lnSpc>
            </a:pPr>
            <a:r>
              <a:rPr sz="2400" spc="-10" dirty="0">
                <a:latin typeface="Calibri"/>
                <a:cs typeface="Calibri"/>
              </a:rPr>
              <a:t>zahteve</a:t>
            </a:r>
            <a:r>
              <a:rPr sz="2400" spc="-20" dirty="0">
                <a:latin typeface="Calibri"/>
                <a:cs typeface="Calibri"/>
              </a:rPr>
              <a:t> raziskovalne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skupnosti.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43425" y="6153150"/>
            <a:ext cx="3105150" cy="5143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7575" y="241935"/>
            <a:ext cx="458787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746630"/>
            <a:ext cx="10239375" cy="42741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3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7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750" b="1" spc="-47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470" dirty="0">
                <a:solidFill>
                  <a:srgbClr val="F05821"/>
                </a:solidFill>
                <a:latin typeface="Trebuchet MS"/>
                <a:cs typeface="Trebuchet MS"/>
              </a:rPr>
              <a:t>rtujemo</a:t>
            </a:r>
            <a:r>
              <a:rPr sz="2750" b="1" spc="-3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5" dirty="0">
                <a:solidFill>
                  <a:srgbClr val="F05821"/>
                </a:solidFill>
                <a:latin typeface="Trebuchet MS"/>
                <a:cs typeface="Trebuchet MS"/>
              </a:rPr>
              <a:t>naslednje</a:t>
            </a:r>
            <a:r>
              <a:rPr sz="275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9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750" b="1" spc="-3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390" dirty="0">
                <a:solidFill>
                  <a:srgbClr val="F05821"/>
                </a:solidFill>
                <a:latin typeface="Trebuchet MS"/>
                <a:cs typeface="Trebuchet MS"/>
              </a:rPr>
              <a:t>ine</a:t>
            </a:r>
            <a:r>
              <a:rPr sz="275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95" dirty="0">
                <a:solidFill>
                  <a:srgbClr val="F05821"/>
                </a:solidFill>
                <a:latin typeface="Trebuchet MS"/>
                <a:cs typeface="Trebuchet MS"/>
              </a:rPr>
              <a:t>uporabe:</a:t>
            </a:r>
            <a:endParaRPr sz="2750">
              <a:latin typeface="Trebuchet MS"/>
              <a:cs typeface="Trebuchet MS"/>
            </a:endParaRPr>
          </a:p>
          <a:p>
            <a:pPr marL="810895" marR="410209" lvl="1" indent="-340995" algn="just">
              <a:lnSpc>
                <a:spcPct val="78200"/>
              </a:lnSpc>
              <a:spcBef>
                <a:spcPts val="755"/>
              </a:spcBef>
              <a:buFont typeface="Arial MT"/>
              <a:buChar char="•"/>
              <a:tabLst>
                <a:tab pos="813435" algn="l"/>
              </a:tabLst>
            </a:pPr>
            <a:r>
              <a:rPr sz="2400" dirty="0">
                <a:latin typeface="Calibri"/>
                <a:cs typeface="Calibri"/>
              </a:rPr>
              <a:t>V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centru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postavljena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oprema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trajno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hrambo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raziskovalnih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 	</a:t>
            </a:r>
            <a:r>
              <a:rPr sz="2400" dirty="0">
                <a:latin typeface="Calibri"/>
                <a:cs typeface="Calibri"/>
              </a:rPr>
              <a:t>JRO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univerz.</a:t>
            </a:r>
            <a:endParaRPr sz="2400">
              <a:latin typeface="Calibri"/>
              <a:cs typeface="Calibri"/>
            </a:endParaRPr>
          </a:p>
          <a:p>
            <a:pPr marL="810895" lvl="1" indent="-340995" algn="just">
              <a:lnSpc>
                <a:spcPts val="2540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dirty="0">
                <a:latin typeface="Calibri"/>
                <a:cs typeface="Calibri"/>
              </a:rPr>
              <a:t>V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centru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imel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Arnes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opremo,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ki</a:t>
            </a:r>
            <a:r>
              <a:rPr sz="2400" spc="-10" dirty="0">
                <a:latin typeface="Calibri"/>
                <a:cs typeface="Calibri"/>
              </a:rPr>
              <a:t> zagotavlja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storitve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IKT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raziskovalni </a:t>
            </a:r>
            <a:r>
              <a:rPr sz="2400" spc="-25" dirty="0">
                <a:latin typeface="Calibri"/>
                <a:cs typeface="Calibri"/>
              </a:rPr>
              <a:t>in</a:t>
            </a:r>
            <a:endParaRPr sz="2400">
              <a:latin typeface="Calibri"/>
              <a:cs typeface="Calibri"/>
            </a:endParaRPr>
          </a:p>
          <a:p>
            <a:pPr marL="813435" algn="just">
              <a:lnSpc>
                <a:spcPts val="2555"/>
              </a:lnSpc>
            </a:pPr>
            <a:r>
              <a:rPr sz="2400" spc="-20" dirty="0">
                <a:latin typeface="Calibri"/>
                <a:cs typeface="Calibri"/>
              </a:rPr>
              <a:t>izobraževalni</a:t>
            </a:r>
            <a:r>
              <a:rPr sz="2400" spc="-10" dirty="0">
                <a:latin typeface="Calibri"/>
                <a:cs typeface="Calibri"/>
              </a:rPr>
              <a:t> sferi.</a:t>
            </a:r>
            <a:endParaRPr sz="2400">
              <a:latin typeface="Calibri"/>
              <a:cs typeface="Calibri"/>
            </a:endParaRPr>
          </a:p>
          <a:p>
            <a:pPr marL="810895" lvl="1" indent="-340995" algn="just">
              <a:lnSpc>
                <a:spcPts val="2815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dirty="0">
                <a:latin typeface="Calibri"/>
                <a:cs typeface="Calibri"/>
              </a:rPr>
              <a:t>V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center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bodo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lahko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JRO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univerze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postavili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svojo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IKT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opremo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(gostovanje).</a:t>
            </a:r>
            <a:endParaRPr sz="2400">
              <a:latin typeface="Calibri"/>
              <a:cs typeface="Calibri"/>
            </a:endParaRPr>
          </a:p>
          <a:p>
            <a:pPr marL="810895" lvl="1" indent="-340995" algn="just">
              <a:lnSpc>
                <a:spcPts val="2555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dirty="0">
                <a:latin typeface="Calibri"/>
                <a:cs typeface="Calibri"/>
              </a:rPr>
              <a:t>V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center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mogoče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potrebi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skladu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nacionalno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strategijo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načrti</a:t>
            </a:r>
            <a:endParaRPr sz="2400">
              <a:latin typeface="Calibri"/>
              <a:cs typeface="Calibri"/>
            </a:endParaRPr>
          </a:p>
          <a:p>
            <a:pPr marL="813435" marR="1951355" algn="just">
              <a:lnSpc>
                <a:spcPct val="79600"/>
              </a:lnSpc>
              <a:spcBef>
                <a:spcPts val="310"/>
              </a:spcBef>
            </a:pPr>
            <a:r>
              <a:rPr sz="2400" dirty="0">
                <a:latin typeface="Calibri"/>
                <a:cs typeface="Calibri"/>
              </a:rPr>
              <a:t>za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uporabo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odprtih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znanstvenih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postaviti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tudi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novi </a:t>
            </a:r>
            <a:r>
              <a:rPr sz="2400" spc="-10" dirty="0">
                <a:latin typeface="Calibri"/>
                <a:cs typeface="Calibri"/>
              </a:rPr>
              <a:t>superračunalnik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sorodno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eksperimentalno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ali</a:t>
            </a:r>
            <a:r>
              <a:rPr sz="2400" spc="-10" dirty="0">
                <a:latin typeface="Calibri"/>
                <a:cs typeface="Calibri"/>
              </a:rPr>
              <a:t> raziskovalno opremo.</a:t>
            </a:r>
            <a:endParaRPr sz="2400">
              <a:latin typeface="Calibri"/>
              <a:cs typeface="Calibri"/>
            </a:endParaRPr>
          </a:p>
          <a:p>
            <a:pPr marL="1266825" marR="3825240" lvl="2" indent="-339090" algn="just">
              <a:lnSpc>
                <a:spcPct val="78200"/>
              </a:lnSpc>
              <a:spcBef>
                <a:spcPts val="600"/>
              </a:spcBef>
              <a:buFont typeface="Arial MT"/>
              <a:buChar char="•"/>
              <a:tabLst>
                <a:tab pos="1270635" algn="l"/>
              </a:tabLst>
            </a:pPr>
            <a:r>
              <a:rPr sz="2000" dirty="0">
                <a:latin typeface="Calibri"/>
                <a:cs typeface="Calibri"/>
              </a:rPr>
              <a:t>Primer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projekta,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lahko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bil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vključen: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45" dirty="0">
                <a:latin typeface="Calibri"/>
                <a:cs typeface="Calibri"/>
              </a:rPr>
              <a:t>DC-</a:t>
            </a:r>
            <a:r>
              <a:rPr sz="2000" spc="-10" dirty="0">
                <a:latin typeface="Calibri"/>
                <a:cs typeface="Calibri"/>
              </a:rPr>
              <a:t>Power 	</a:t>
            </a:r>
            <a:r>
              <a:rPr sz="2000" spc="-50" dirty="0">
                <a:latin typeface="Calibri"/>
                <a:cs typeface="Calibri"/>
              </a:rPr>
              <a:t>(dr.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Boris Sučić, </a:t>
            </a:r>
            <a:r>
              <a:rPr sz="2000" spc="-20" dirty="0">
                <a:latin typeface="Calibri"/>
                <a:cs typeface="Calibri"/>
              </a:rPr>
              <a:t>IJS).</a:t>
            </a:r>
            <a:endParaRPr sz="2000">
              <a:latin typeface="Calibri"/>
              <a:cs typeface="Calibri"/>
            </a:endParaRPr>
          </a:p>
          <a:p>
            <a:pPr marL="810895" lvl="1" indent="-340995" algn="just">
              <a:lnSpc>
                <a:spcPts val="2860"/>
              </a:lnSpc>
              <a:buFont typeface="Arial MT"/>
              <a:buChar char="•"/>
              <a:tabLst>
                <a:tab pos="810895" algn="l"/>
              </a:tabLst>
            </a:pPr>
            <a:r>
              <a:rPr sz="2400" dirty="0">
                <a:latin typeface="Calibri"/>
                <a:cs typeface="Calibri"/>
              </a:rPr>
              <a:t>Center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omogočal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koristno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uporabo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odvečne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toplote.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3425" y="6153150"/>
            <a:ext cx="3105150" cy="5143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142875" y="1981200"/>
            <a:ext cx="11925300" cy="4686300"/>
            <a:chOff x="142875" y="1981200"/>
            <a:chExt cx="11925300" cy="468630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75" y="1981200"/>
              <a:ext cx="6276975" cy="398145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62725" y="1981200"/>
              <a:ext cx="5505450" cy="23431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43425" y="6153150"/>
              <a:ext cx="3105150" cy="5143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473435" y="1552892"/>
            <a:ext cx="104648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i="1" spc="-254" dirty="0">
                <a:solidFill>
                  <a:srgbClr val="F05821"/>
                </a:solidFill>
                <a:latin typeface="Arial"/>
                <a:cs typeface="Arial"/>
              </a:rPr>
              <a:t>Okolica</a:t>
            </a:r>
            <a:r>
              <a:rPr sz="1550" i="1" spc="-7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550" i="1" spc="-215" dirty="0">
                <a:solidFill>
                  <a:srgbClr val="F05821"/>
                </a:solidFill>
                <a:latin typeface="Arial"/>
                <a:cs typeface="Arial"/>
              </a:rPr>
              <a:t>Ljubljane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grpSp>
        <p:nvGrpSpPr>
          <p:cNvPr id="4" name="object 4"/>
          <p:cNvGrpSpPr/>
          <p:nvPr/>
        </p:nvGrpSpPr>
        <p:grpSpPr>
          <a:xfrm>
            <a:off x="276225" y="2390775"/>
            <a:ext cx="11639550" cy="4276725"/>
            <a:chOff x="276225" y="2390775"/>
            <a:chExt cx="11639550" cy="427672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6225" y="2390775"/>
              <a:ext cx="5572125" cy="31623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53175" y="2438400"/>
              <a:ext cx="5562600" cy="31146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43425" y="6153150"/>
              <a:ext cx="3105150" cy="5143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0478134" y="1552892"/>
            <a:ext cx="103759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i="1" spc="-254" dirty="0">
                <a:solidFill>
                  <a:srgbClr val="F05821"/>
                </a:solidFill>
                <a:latin typeface="Arial"/>
                <a:cs typeface="Arial"/>
              </a:rPr>
              <a:t>Okolica</a:t>
            </a:r>
            <a:r>
              <a:rPr sz="1550" i="1" spc="-7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550" i="1" spc="-240" dirty="0">
                <a:solidFill>
                  <a:srgbClr val="F05821"/>
                </a:solidFill>
                <a:latin typeface="Arial"/>
                <a:cs typeface="Arial"/>
              </a:rPr>
              <a:t>Maribora</a:t>
            </a:r>
            <a:endParaRPr sz="15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575" y="241935"/>
            <a:ext cx="458787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2124075" y="1695450"/>
            <a:ext cx="7962900" cy="4972050"/>
            <a:chOff x="2124075" y="1695450"/>
            <a:chExt cx="7962900" cy="49720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24075" y="1695450"/>
              <a:ext cx="7962900" cy="39719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43425" y="6153150"/>
              <a:ext cx="3105150" cy="5143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528934" y="1571942"/>
            <a:ext cx="938530" cy="24320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00" i="1" spc="-245" dirty="0">
                <a:solidFill>
                  <a:srgbClr val="F05821"/>
                </a:solidFill>
                <a:latin typeface="Arial"/>
                <a:cs typeface="Arial"/>
              </a:rPr>
              <a:t>Primer</a:t>
            </a:r>
            <a:r>
              <a:rPr sz="1400" i="1" spc="-130" dirty="0">
                <a:solidFill>
                  <a:srgbClr val="F05821"/>
                </a:solidFill>
                <a:latin typeface="Arial"/>
                <a:cs typeface="Arial"/>
              </a:rPr>
              <a:t> </a:t>
            </a:r>
            <a:r>
              <a:rPr sz="1400" i="1" spc="-200" dirty="0">
                <a:solidFill>
                  <a:srgbClr val="F05821"/>
                </a:solidFill>
                <a:latin typeface="Arial"/>
                <a:cs typeface="Arial"/>
              </a:rPr>
              <a:t>notranjosti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0275" y="241935"/>
            <a:ext cx="4562475" cy="130175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>
              <a:lnSpc>
                <a:spcPts val="4730"/>
              </a:lnSpc>
              <a:spcBef>
                <a:spcPts val="745"/>
              </a:spcBef>
            </a:pPr>
            <a:r>
              <a:rPr sz="4400" spc="-735" dirty="0"/>
              <a:t>Izgradnja</a:t>
            </a:r>
            <a:r>
              <a:rPr sz="4400" spc="-545" dirty="0"/>
              <a:t> </a:t>
            </a:r>
            <a:r>
              <a:rPr sz="4400" spc="-740" dirty="0"/>
              <a:t>novih</a:t>
            </a:r>
            <a:r>
              <a:rPr sz="4400" spc="-550" dirty="0"/>
              <a:t> </a:t>
            </a:r>
            <a:r>
              <a:rPr sz="4400" spc="-735" dirty="0"/>
              <a:t>Arnesovih </a:t>
            </a:r>
            <a:r>
              <a:rPr sz="4400" spc="-770" dirty="0"/>
              <a:t>podatkovnih</a:t>
            </a:r>
            <a:r>
              <a:rPr sz="4400" spc="-530" dirty="0"/>
              <a:t> </a:t>
            </a:r>
            <a:r>
              <a:rPr sz="4400" spc="-795" dirty="0"/>
              <a:t>centrov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727898"/>
            <a:ext cx="9761220" cy="397827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353060" marR="5080" indent="-340995" algn="just">
              <a:lnSpc>
                <a:spcPct val="70400"/>
              </a:lnSpc>
              <a:spcBef>
                <a:spcPts val="95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i="1" spc="-480" dirty="0">
                <a:solidFill>
                  <a:srgbClr val="F05821"/>
                </a:solidFill>
                <a:latin typeface="Trebuchet MS"/>
                <a:cs typeface="Trebuchet MS"/>
              </a:rPr>
              <a:t>Gradnja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0" dirty="0">
                <a:solidFill>
                  <a:srgbClr val="F05821"/>
                </a:solidFill>
                <a:latin typeface="Trebuchet MS"/>
                <a:cs typeface="Trebuchet MS"/>
              </a:rPr>
              <a:t>podatkovnih</a:t>
            </a:r>
            <a:r>
              <a:rPr sz="2400" b="1" i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45" dirty="0">
                <a:solidFill>
                  <a:srgbClr val="F05821"/>
                </a:solidFill>
                <a:latin typeface="Trebuchet MS"/>
                <a:cs typeface="Trebuchet MS"/>
              </a:rPr>
              <a:t>centrov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509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0" dirty="0">
                <a:solidFill>
                  <a:srgbClr val="F05821"/>
                </a:solidFill>
                <a:latin typeface="Trebuchet MS"/>
                <a:cs typeface="Trebuchet MS"/>
              </a:rPr>
              <a:t>korak</a:t>
            </a:r>
            <a:r>
              <a:rPr sz="2400" b="1" i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6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5" dirty="0">
                <a:solidFill>
                  <a:srgbClr val="F05821"/>
                </a:solidFill>
                <a:latin typeface="Trebuchet MS"/>
                <a:cs typeface="Trebuchet MS"/>
              </a:rPr>
              <a:t>smeri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45" dirty="0">
                <a:solidFill>
                  <a:srgbClr val="F05821"/>
                </a:solidFill>
                <a:latin typeface="Trebuchet MS"/>
                <a:cs typeface="Trebuchet MS"/>
              </a:rPr>
              <a:t>strategije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0" dirty="0">
                <a:solidFill>
                  <a:srgbClr val="F05821"/>
                </a:solidFill>
                <a:latin typeface="Trebuchet MS"/>
                <a:cs typeface="Trebuchet MS"/>
              </a:rPr>
              <a:t>Arnesa,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0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0" dirty="0">
                <a:solidFill>
                  <a:srgbClr val="F05821"/>
                </a:solidFill>
                <a:latin typeface="Trebuchet MS"/>
                <a:cs typeface="Trebuchet MS"/>
              </a:rPr>
              <a:t>kot</a:t>
            </a:r>
            <a:r>
              <a:rPr sz="2400" b="1" i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5" dirty="0">
                <a:solidFill>
                  <a:srgbClr val="F05821"/>
                </a:solidFill>
                <a:latin typeface="Trebuchet MS"/>
                <a:cs typeface="Trebuchet MS"/>
              </a:rPr>
              <a:t>javni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30" dirty="0">
                <a:solidFill>
                  <a:srgbClr val="F05821"/>
                </a:solidFill>
                <a:latin typeface="Trebuchet MS"/>
                <a:cs typeface="Trebuchet MS"/>
              </a:rPr>
              <a:t>infrastrukturni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90" dirty="0">
                <a:solidFill>
                  <a:srgbClr val="F05821"/>
                </a:solidFill>
                <a:latin typeface="Trebuchet MS"/>
                <a:cs typeface="Trebuchet MS"/>
              </a:rPr>
              <a:t>zavod</a:t>
            </a:r>
            <a:r>
              <a:rPr sz="2400" b="1" i="1" spc="-240" dirty="0">
                <a:solidFill>
                  <a:srgbClr val="F05821"/>
                </a:solidFill>
                <a:latin typeface="Trebuchet MS"/>
                <a:cs typeface="Trebuchet MS"/>
              </a:rPr>
              <a:t> 	</a:t>
            </a:r>
            <a:r>
              <a:rPr sz="2400" b="1" i="1" spc="-450" dirty="0">
                <a:solidFill>
                  <a:srgbClr val="F05821"/>
                </a:solidFill>
                <a:latin typeface="Trebuchet MS"/>
                <a:cs typeface="Trebuchet MS"/>
              </a:rPr>
              <a:t>gradi,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65" dirty="0">
                <a:solidFill>
                  <a:srgbClr val="F05821"/>
                </a:solidFill>
                <a:latin typeface="Trebuchet MS"/>
                <a:cs typeface="Trebuchet MS"/>
              </a:rPr>
              <a:t>vzdržuje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1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i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70" dirty="0">
                <a:solidFill>
                  <a:srgbClr val="F05821"/>
                </a:solidFill>
                <a:latin typeface="Trebuchet MS"/>
                <a:cs typeface="Trebuchet MS"/>
              </a:rPr>
              <a:t>upravlja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34" dirty="0">
                <a:solidFill>
                  <a:srgbClr val="F05821"/>
                </a:solidFill>
                <a:latin typeface="Trebuchet MS"/>
                <a:cs typeface="Trebuchet MS"/>
              </a:rPr>
              <a:t>infrastrukturo,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0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5" dirty="0">
                <a:solidFill>
                  <a:srgbClr val="F05821"/>
                </a:solidFill>
                <a:latin typeface="Trebuchet MS"/>
                <a:cs typeface="Trebuchet MS"/>
              </a:rPr>
              <a:t>povezuje</a:t>
            </a:r>
            <a:r>
              <a:rPr sz="2400" b="1" i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34" dirty="0">
                <a:solidFill>
                  <a:srgbClr val="F05821"/>
                </a:solidFill>
                <a:latin typeface="Trebuchet MS"/>
                <a:cs typeface="Trebuchet MS"/>
              </a:rPr>
              <a:t>univerze,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30" dirty="0">
                <a:solidFill>
                  <a:srgbClr val="F05821"/>
                </a:solidFill>
                <a:latin typeface="Trebuchet MS"/>
                <a:cs typeface="Trebuchet MS"/>
              </a:rPr>
              <a:t>inštitute,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30" dirty="0">
                <a:solidFill>
                  <a:srgbClr val="F05821"/>
                </a:solidFill>
                <a:latin typeface="Trebuchet MS"/>
                <a:cs typeface="Trebuchet MS"/>
              </a:rPr>
              <a:t>raziskovalne</a:t>
            </a:r>
            <a:r>
              <a:rPr sz="2400" b="1" i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59" dirty="0">
                <a:solidFill>
                  <a:srgbClr val="F05821"/>
                </a:solidFill>
                <a:latin typeface="Trebuchet MS"/>
                <a:cs typeface="Trebuchet MS"/>
              </a:rPr>
              <a:t>laboratorije,</a:t>
            </a:r>
            <a:r>
              <a:rPr sz="2400" b="1" i="1" spc="-370" dirty="0">
                <a:solidFill>
                  <a:srgbClr val="F05821"/>
                </a:solidFill>
                <a:latin typeface="Trebuchet MS"/>
                <a:cs typeface="Trebuchet MS"/>
              </a:rPr>
              <a:t> 	</a:t>
            </a:r>
            <a:r>
              <a:rPr sz="2400" b="1" i="1" spc="-484" dirty="0">
                <a:solidFill>
                  <a:srgbClr val="F05821"/>
                </a:solidFill>
                <a:latin typeface="Trebuchet MS"/>
                <a:cs typeface="Trebuchet MS"/>
              </a:rPr>
              <a:t>muzeje,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380" dirty="0">
                <a:solidFill>
                  <a:srgbClr val="F05821"/>
                </a:solidFill>
                <a:latin typeface="Trebuchet MS"/>
                <a:cs typeface="Trebuchet MS"/>
              </a:rPr>
              <a:t>šole,</a:t>
            </a:r>
            <a:r>
              <a:rPr sz="2400" b="1" i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500" dirty="0">
                <a:solidFill>
                  <a:srgbClr val="F05821"/>
                </a:solidFill>
                <a:latin typeface="Trebuchet MS"/>
                <a:cs typeface="Trebuchet MS"/>
              </a:rPr>
              <a:t>baze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70" dirty="0">
                <a:solidFill>
                  <a:srgbClr val="F05821"/>
                </a:solidFill>
                <a:latin typeface="Trebuchet MS"/>
                <a:cs typeface="Trebuchet MS"/>
              </a:rPr>
              <a:t>podatkov</a:t>
            </a:r>
            <a:r>
              <a:rPr sz="2400" b="1" i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37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i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5" dirty="0">
                <a:solidFill>
                  <a:srgbClr val="F05821"/>
                </a:solidFill>
                <a:latin typeface="Trebuchet MS"/>
                <a:cs typeface="Trebuchet MS"/>
              </a:rPr>
              <a:t>digitalne</a:t>
            </a:r>
            <a:r>
              <a:rPr sz="2400" b="1" i="1" spc="-1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i="1" spc="-425" dirty="0">
                <a:solidFill>
                  <a:srgbClr val="F05821"/>
                </a:solidFill>
                <a:latin typeface="Trebuchet MS"/>
                <a:cs typeface="Trebuchet MS"/>
              </a:rPr>
              <a:t>knjižnice.</a:t>
            </a:r>
            <a:endParaRPr sz="2400">
              <a:latin typeface="Trebuchet MS"/>
              <a:cs typeface="Trebuchet MS"/>
            </a:endParaRPr>
          </a:p>
          <a:p>
            <a:pPr marL="353695" indent="-340995" algn="just">
              <a:lnSpc>
                <a:spcPts val="2880"/>
              </a:lnSpc>
              <a:spcBef>
                <a:spcPts val="50"/>
              </a:spcBef>
              <a:buFont typeface="Arial MT"/>
              <a:buChar char="•"/>
              <a:tabLst>
                <a:tab pos="353695" algn="l"/>
              </a:tabLst>
            </a:pP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Povzetek: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ts val="2290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spc="-10" dirty="0">
                <a:latin typeface="Calibri"/>
                <a:cs typeface="Calibri"/>
              </a:rPr>
              <a:t>Vzpostavljena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trajna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hramba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raziskovalnih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podatkov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JRO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univerz.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ts val="1950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Omogočili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bomo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gostovanje </a:t>
            </a:r>
            <a:r>
              <a:rPr sz="2000" dirty="0">
                <a:latin typeface="Calibri"/>
                <a:cs typeface="Calibri"/>
              </a:rPr>
              <a:t>vaše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opreme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novo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izgrajenem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podatkovnem</a:t>
            </a:r>
            <a:endParaRPr sz="2000">
              <a:latin typeface="Calibri"/>
              <a:cs typeface="Calibri"/>
            </a:endParaRPr>
          </a:p>
          <a:p>
            <a:pPr marL="813435">
              <a:lnSpc>
                <a:spcPts val="1950"/>
              </a:lnSpc>
            </a:pPr>
            <a:r>
              <a:rPr sz="2000" dirty="0">
                <a:latin typeface="Calibri"/>
                <a:cs typeface="Calibri"/>
              </a:rPr>
              <a:t>centru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(DC).</a:t>
            </a:r>
            <a:endParaRPr sz="2000">
              <a:latin typeface="Calibri"/>
              <a:cs typeface="Calibri"/>
            </a:endParaRPr>
          </a:p>
          <a:p>
            <a:pPr marL="813435" marR="4170045" lvl="1" indent="-343535">
              <a:lnSpc>
                <a:spcPct val="68900"/>
              </a:lnSpc>
              <a:spcBef>
                <a:spcPts val="635"/>
              </a:spcBef>
              <a:buFont typeface="Arial MT"/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Omogočili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bomo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gostovanje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opremi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Arnesa (kot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že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sedaj,</a:t>
            </a:r>
            <a:r>
              <a:rPr sz="2000" spc="-8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vendar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novem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DC).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ts val="1845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spc="-10" dirty="0">
                <a:latin typeface="Calibri"/>
                <a:cs typeface="Calibri"/>
              </a:rPr>
              <a:t>Pripravili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bomo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prostor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bodoči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novi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superračunalnik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sorodno</a:t>
            </a:r>
            <a:endParaRPr sz="2000">
              <a:latin typeface="Calibri"/>
              <a:cs typeface="Calibri"/>
            </a:endParaRPr>
          </a:p>
          <a:p>
            <a:pPr marL="813435">
              <a:lnSpc>
                <a:spcPts val="1689"/>
              </a:lnSpc>
            </a:pPr>
            <a:r>
              <a:rPr sz="2000" spc="-10" dirty="0">
                <a:latin typeface="Calibri"/>
                <a:cs typeface="Calibri"/>
              </a:rPr>
              <a:t>eksperimentalno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ali</a:t>
            </a:r>
            <a:endParaRPr sz="2000">
              <a:latin typeface="Calibri"/>
              <a:cs typeface="Calibri"/>
            </a:endParaRPr>
          </a:p>
          <a:p>
            <a:pPr marL="813435">
              <a:lnSpc>
                <a:spcPts val="1914"/>
              </a:lnSpc>
            </a:pPr>
            <a:r>
              <a:rPr sz="2000" spc="-10" dirty="0">
                <a:latin typeface="Calibri"/>
                <a:cs typeface="Calibri"/>
              </a:rPr>
              <a:t>raziskovalno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opremo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ts val="1955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spc="-10" dirty="0">
                <a:latin typeface="Calibri"/>
                <a:cs typeface="Calibri"/>
              </a:rPr>
              <a:t>Projekt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vključuje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koristno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uporabo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odvečne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toplote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</a:t>
            </a:r>
            <a:endParaRPr sz="2000">
              <a:latin typeface="Calibri"/>
              <a:cs typeface="Calibri"/>
            </a:endParaRPr>
          </a:p>
          <a:p>
            <a:pPr marL="813435" marR="4855845">
              <a:lnSpc>
                <a:spcPct val="68900"/>
              </a:lnSpc>
              <a:spcBef>
                <a:spcPts val="409"/>
              </a:spcBef>
            </a:pPr>
            <a:r>
              <a:rPr sz="2000" dirty="0">
                <a:latin typeface="Calibri"/>
                <a:cs typeface="Calibri"/>
              </a:rPr>
              <a:t>uporabo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alternativnih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energetskih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virov (fotovoltaika,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podtalnica</a:t>
            </a:r>
            <a:r>
              <a:rPr sz="2000" spc="-9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...).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43425" y="6153150"/>
            <a:ext cx="3105150" cy="5143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2327020"/>
            <a:ext cx="189928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-610" dirty="0">
                <a:solidFill>
                  <a:srgbClr val="FFFFFF"/>
                </a:solidFill>
                <a:latin typeface="Trebuchet MS"/>
                <a:cs typeface="Trebuchet MS"/>
              </a:rPr>
              <a:t>HACKATHON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4605" y="1785302"/>
            <a:ext cx="3727450" cy="1395095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12700" marR="5080">
              <a:lnSpc>
                <a:spcPct val="89900"/>
              </a:lnSpc>
              <a:spcBef>
                <a:spcPts val="515"/>
              </a:spcBef>
            </a:pPr>
            <a:r>
              <a:rPr sz="3200" b="0" i="1" dirty="0">
                <a:latin typeface="Calibri"/>
                <a:cs typeface="Calibri"/>
              </a:rPr>
              <a:t>Odprti</a:t>
            </a:r>
            <a:r>
              <a:rPr sz="3200" b="0" i="1" spc="-65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podatki,</a:t>
            </a:r>
            <a:r>
              <a:rPr sz="3200" b="0" i="1" spc="-65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odprta </a:t>
            </a:r>
            <a:r>
              <a:rPr sz="3200" b="0" i="1" dirty="0">
                <a:latin typeface="Calibri"/>
                <a:cs typeface="Calibri"/>
              </a:rPr>
              <a:t>znanost</a:t>
            </a:r>
            <a:r>
              <a:rPr sz="3200" b="0" i="1" spc="-125" dirty="0">
                <a:latin typeface="Calibri"/>
                <a:cs typeface="Calibri"/>
              </a:rPr>
              <a:t> </a:t>
            </a:r>
            <a:r>
              <a:rPr sz="3200" b="0" i="1" spc="-25" dirty="0">
                <a:latin typeface="Calibri"/>
                <a:cs typeface="Calibri"/>
              </a:rPr>
              <a:t>in </a:t>
            </a:r>
            <a:r>
              <a:rPr sz="3200" b="0" i="1" spc="-10" dirty="0">
                <a:latin typeface="Calibri"/>
                <a:cs typeface="Calibri"/>
              </a:rPr>
              <a:t>superračunalništvo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20" dirty="0"/>
              <a:t>Labirint</a:t>
            </a:r>
            <a:r>
              <a:rPr sz="4400" spc="-560" dirty="0"/>
              <a:t> </a:t>
            </a:r>
            <a:r>
              <a:rPr sz="4400" spc="-815" dirty="0"/>
              <a:t>odprte</a:t>
            </a:r>
            <a:r>
              <a:rPr sz="4400" spc="-545" dirty="0"/>
              <a:t> </a:t>
            </a:r>
            <a:r>
              <a:rPr sz="4400" spc="-730" dirty="0"/>
              <a:t>znanosti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75523"/>
            <a:ext cx="10332720" cy="374332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419734" indent="-343535">
              <a:lnSpc>
                <a:spcPct val="90000"/>
              </a:lnSpc>
              <a:spcBef>
                <a:spcPts val="39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Kako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5" dirty="0">
                <a:solidFill>
                  <a:srgbClr val="F05821"/>
                </a:solidFill>
                <a:latin typeface="Trebuchet MS"/>
                <a:cs typeface="Trebuchet MS"/>
              </a:rPr>
              <a:t>pospešiti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5" dirty="0">
                <a:solidFill>
                  <a:srgbClr val="F05821"/>
                </a:solidFill>
                <a:latin typeface="Trebuchet MS"/>
                <a:cs typeface="Trebuchet MS"/>
              </a:rPr>
              <a:t>prehod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novo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realnost</a:t>
            </a:r>
            <a:r>
              <a:rPr sz="24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motivirati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najmlajše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generacije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75" dirty="0">
                <a:solidFill>
                  <a:srgbClr val="F05821"/>
                </a:solidFill>
                <a:latin typeface="Trebuchet MS"/>
                <a:cs typeface="Trebuchet MS"/>
              </a:rPr>
              <a:t>ter</a:t>
            </a:r>
            <a:r>
              <a:rPr sz="24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80" dirty="0">
                <a:solidFill>
                  <a:srgbClr val="F05821"/>
                </a:solidFill>
                <a:latin typeface="Trebuchet MS"/>
                <a:cs typeface="Trebuchet MS"/>
              </a:rPr>
              <a:t>že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uveljavljene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5" dirty="0">
                <a:solidFill>
                  <a:srgbClr val="F05821"/>
                </a:solidFill>
                <a:latin typeface="Trebuchet MS"/>
                <a:cs typeface="Trebuchet MS"/>
              </a:rPr>
              <a:t>akterje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iz znanstvenoraziskovalnega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5" dirty="0">
                <a:solidFill>
                  <a:srgbClr val="F05821"/>
                </a:solidFill>
                <a:latin typeface="Trebuchet MS"/>
                <a:cs typeface="Trebuchet MS"/>
              </a:rPr>
              <a:t>podro</a:t>
            </a:r>
            <a:r>
              <a:rPr sz="2400" b="1" spc="-37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75" dirty="0">
                <a:solidFill>
                  <a:srgbClr val="F05821"/>
                </a:solidFill>
                <a:latin typeface="Trebuchet MS"/>
                <a:cs typeface="Trebuchet MS"/>
              </a:rPr>
              <a:t>ja,</a:t>
            </a:r>
            <a:r>
              <a:rPr sz="240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15" dirty="0">
                <a:solidFill>
                  <a:srgbClr val="F05821"/>
                </a:solidFill>
                <a:latin typeface="Trebuchet MS"/>
                <a:cs typeface="Trebuchet MS"/>
              </a:rPr>
              <a:t>da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skupaj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tvorijo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25" dirty="0">
                <a:solidFill>
                  <a:srgbClr val="F05821"/>
                </a:solidFill>
                <a:latin typeface="Trebuchet MS"/>
                <a:cs typeface="Trebuchet MS"/>
              </a:rPr>
              <a:t>še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5" dirty="0">
                <a:solidFill>
                  <a:srgbClr val="F05821"/>
                </a:solidFill>
                <a:latin typeface="Trebuchet MS"/>
                <a:cs typeface="Trebuchet MS"/>
              </a:rPr>
              <a:t>nikoli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15" dirty="0">
                <a:solidFill>
                  <a:srgbClr val="F05821"/>
                </a:solidFill>
                <a:latin typeface="Trebuchet MS"/>
                <a:cs typeface="Trebuchet MS"/>
              </a:rPr>
              <a:t>videno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30" dirty="0">
                <a:solidFill>
                  <a:srgbClr val="F05821"/>
                </a:solidFill>
                <a:latin typeface="Trebuchet MS"/>
                <a:cs typeface="Trebuchet MS"/>
              </a:rPr>
              <a:t>kriti</a:t>
            </a:r>
            <a:r>
              <a:rPr sz="2400" b="1" spc="-33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30" dirty="0">
                <a:solidFill>
                  <a:srgbClr val="F05821"/>
                </a:solidFill>
                <a:latin typeface="Trebuchet MS"/>
                <a:cs typeface="Trebuchet MS"/>
              </a:rPr>
              <a:t>no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0" dirty="0">
                <a:solidFill>
                  <a:srgbClr val="F05821"/>
                </a:solidFill>
                <a:latin typeface="Trebuchet MS"/>
                <a:cs typeface="Trebuchet MS"/>
              </a:rPr>
              <a:t>maso,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0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240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bo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znala pokazati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5" dirty="0">
                <a:solidFill>
                  <a:srgbClr val="F05821"/>
                </a:solidFill>
                <a:latin typeface="Trebuchet MS"/>
                <a:cs typeface="Trebuchet MS"/>
              </a:rPr>
              <a:t>pravo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pot?</a:t>
            </a:r>
            <a:endParaRPr sz="2400">
              <a:latin typeface="Trebuchet MS"/>
              <a:cs typeface="Trebuchet MS"/>
            </a:endParaRPr>
          </a:p>
          <a:p>
            <a:pPr marL="813435" marR="5080" lvl="1" indent="-343535">
              <a:lnSpc>
                <a:spcPts val="2180"/>
              </a:lnSpc>
              <a:spcBef>
                <a:spcPts val="630"/>
              </a:spcBef>
              <a:buFont typeface="Arial MT"/>
              <a:buChar char="•"/>
              <a:tabLst>
                <a:tab pos="813435" algn="l"/>
              </a:tabLst>
            </a:pPr>
            <a:r>
              <a:rPr sz="2000" b="1" spc="-345" dirty="0">
                <a:latin typeface="Trebuchet MS"/>
                <a:cs typeface="Trebuchet MS"/>
              </a:rPr>
              <a:t>Pot</a:t>
            </a:r>
            <a:r>
              <a:rPr sz="2000" b="1" spc="-210" dirty="0">
                <a:latin typeface="Trebuchet MS"/>
                <a:cs typeface="Trebuchet MS"/>
              </a:rPr>
              <a:t> </a:t>
            </a:r>
            <a:r>
              <a:rPr sz="2000" b="1" spc="-305" dirty="0">
                <a:latin typeface="Trebuchet MS"/>
                <a:cs typeface="Trebuchet MS"/>
              </a:rPr>
              <a:t>skozi</a:t>
            </a:r>
            <a:r>
              <a:rPr sz="2000" b="1" spc="-285" dirty="0">
                <a:latin typeface="Trebuchet MS"/>
                <a:cs typeface="Trebuchet MS"/>
              </a:rPr>
              <a:t> </a:t>
            </a:r>
            <a:r>
              <a:rPr sz="2000" b="1" spc="-310" dirty="0">
                <a:latin typeface="Trebuchet MS"/>
                <a:cs typeface="Trebuchet MS"/>
              </a:rPr>
              <a:t>labirint</a:t>
            </a:r>
            <a:r>
              <a:rPr sz="2000" b="1" spc="-280" dirty="0">
                <a:latin typeface="Trebuchet MS"/>
                <a:cs typeface="Trebuchet MS"/>
              </a:rPr>
              <a:t> </a:t>
            </a:r>
            <a:r>
              <a:rPr sz="2000" b="1" spc="-365" dirty="0">
                <a:latin typeface="Trebuchet MS"/>
                <a:cs typeface="Trebuchet MS"/>
              </a:rPr>
              <a:t>odprte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-335" dirty="0">
                <a:latin typeface="Trebuchet MS"/>
                <a:cs typeface="Trebuchet MS"/>
              </a:rPr>
              <a:t>znanosti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-340" dirty="0">
                <a:latin typeface="Trebuchet MS"/>
                <a:cs typeface="Trebuchet MS"/>
              </a:rPr>
              <a:t>ob</a:t>
            </a:r>
            <a:r>
              <a:rPr sz="2000" b="1" spc="-275" dirty="0">
                <a:latin typeface="Trebuchet MS"/>
                <a:cs typeface="Trebuchet MS"/>
              </a:rPr>
              <a:t> </a:t>
            </a:r>
            <a:r>
              <a:rPr sz="2000" b="1" spc="-355" dirty="0">
                <a:latin typeface="Trebuchet MS"/>
                <a:cs typeface="Trebuchet MS"/>
              </a:rPr>
              <a:t>upoštevanje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-270" dirty="0">
                <a:latin typeface="Trebuchet MS"/>
                <a:cs typeface="Trebuchet MS"/>
              </a:rPr>
              <a:t>na</a:t>
            </a:r>
            <a:r>
              <a:rPr sz="2000" b="1" spc="-270" dirty="0">
                <a:latin typeface="Calibri"/>
                <a:cs typeface="Calibri"/>
              </a:rPr>
              <a:t>č</a:t>
            </a:r>
            <a:r>
              <a:rPr sz="2000" b="1" spc="-270" dirty="0">
                <a:latin typeface="Trebuchet MS"/>
                <a:cs typeface="Trebuchet MS"/>
              </a:rPr>
              <a:t>el</a:t>
            </a:r>
            <a:r>
              <a:rPr sz="2000" b="1" spc="-280" dirty="0">
                <a:latin typeface="Trebuchet MS"/>
                <a:cs typeface="Trebuchet MS"/>
              </a:rPr>
              <a:t> </a:t>
            </a:r>
            <a:r>
              <a:rPr sz="2000" b="1" spc="-365" dirty="0">
                <a:latin typeface="Trebuchet MS"/>
                <a:cs typeface="Trebuchet MS"/>
              </a:rPr>
              <a:t>odprte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340" dirty="0">
                <a:latin typeface="Trebuchet MS"/>
                <a:cs typeface="Trebuchet MS"/>
              </a:rPr>
              <a:t>znanosti,</a:t>
            </a:r>
            <a:r>
              <a:rPr sz="2000" b="1" spc="-204" dirty="0">
                <a:latin typeface="Trebuchet MS"/>
                <a:cs typeface="Trebuchet MS"/>
              </a:rPr>
              <a:t> </a:t>
            </a:r>
            <a:r>
              <a:rPr sz="2000" b="1" spc="-350" dirty="0">
                <a:latin typeface="Trebuchet MS"/>
                <a:cs typeface="Trebuchet MS"/>
              </a:rPr>
              <a:t>odprtih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355" dirty="0">
                <a:latin typeface="Trebuchet MS"/>
                <a:cs typeface="Trebuchet MS"/>
              </a:rPr>
              <a:t>podatkov</a:t>
            </a:r>
            <a:r>
              <a:rPr sz="2000" b="1" spc="-275" dirty="0">
                <a:latin typeface="Trebuchet MS"/>
                <a:cs typeface="Trebuchet MS"/>
              </a:rPr>
              <a:t> </a:t>
            </a:r>
            <a:r>
              <a:rPr sz="2000" b="1" spc="-305" dirty="0">
                <a:latin typeface="Trebuchet MS"/>
                <a:cs typeface="Trebuchet MS"/>
              </a:rPr>
              <a:t>in</a:t>
            </a:r>
            <a:r>
              <a:rPr sz="2000" b="1" spc="-195" dirty="0">
                <a:latin typeface="Trebuchet MS"/>
                <a:cs typeface="Trebuchet MS"/>
              </a:rPr>
              <a:t> </a:t>
            </a:r>
            <a:r>
              <a:rPr sz="2000" b="1" spc="-390" dirty="0">
                <a:latin typeface="Trebuchet MS"/>
                <a:cs typeface="Trebuchet MS"/>
              </a:rPr>
              <a:t>namenske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350" dirty="0">
                <a:latin typeface="Trebuchet MS"/>
                <a:cs typeface="Trebuchet MS"/>
              </a:rPr>
              <a:t>infrastrukture,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360" dirty="0">
                <a:latin typeface="Trebuchet MS"/>
                <a:cs typeface="Trebuchet MS"/>
              </a:rPr>
              <a:t>ki </a:t>
            </a:r>
            <a:r>
              <a:rPr sz="2000" b="1" spc="-320" dirty="0">
                <a:latin typeface="Trebuchet MS"/>
                <a:cs typeface="Trebuchet MS"/>
              </a:rPr>
              <a:t>vklju</a:t>
            </a:r>
            <a:r>
              <a:rPr sz="2000" b="1" spc="-320" dirty="0">
                <a:latin typeface="Calibri"/>
                <a:cs typeface="Calibri"/>
              </a:rPr>
              <a:t>č</a:t>
            </a:r>
            <a:r>
              <a:rPr sz="2000" b="1" spc="-320" dirty="0">
                <a:latin typeface="Trebuchet MS"/>
                <a:cs typeface="Trebuchet MS"/>
              </a:rPr>
              <a:t>uje</a:t>
            </a:r>
            <a:r>
              <a:rPr sz="2000" b="1" spc="-275" dirty="0">
                <a:latin typeface="Trebuchet MS"/>
                <a:cs typeface="Trebuchet MS"/>
              </a:rPr>
              <a:t> </a:t>
            </a:r>
            <a:r>
              <a:rPr sz="2000" b="1" spc="-355" dirty="0">
                <a:latin typeface="Trebuchet MS"/>
                <a:cs typeface="Trebuchet MS"/>
              </a:rPr>
              <a:t>repozitorije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370" dirty="0">
                <a:latin typeface="Trebuchet MS"/>
                <a:cs typeface="Trebuchet MS"/>
              </a:rPr>
              <a:t>kot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345" dirty="0">
                <a:latin typeface="Trebuchet MS"/>
                <a:cs typeface="Trebuchet MS"/>
              </a:rPr>
              <a:t>tudi</a:t>
            </a:r>
            <a:r>
              <a:rPr sz="2000" b="1" spc="-200" dirty="0">
                <a:latin typeface="Trebuchet MS"/>
                <a:cs typeface="Trebuchet MS"/>
              </a:rPr>
              <a:t> </a:t>
            </a:r>
            <a:r>
              <a:rPr sz="2000" b="1" spc="-310" dirty="0">
                <a:latin typeface="Trebuchet MS"/>
                <a:cs typeface="Trebuchet MS"/>
              </a:rPr>
              <a:t>slovensko</a:t>
            </a:r>
            <a:r>
              <a:rPr sz="2000" b="1" spc="-190" dirty="0">
                <a:latin typeface="Trebuchet MS"/>
                <a:cs typeface="Trebuchet MS"/>
              </a:rPr>
              <a:t> </a:t>
            </a:r>
            <a:r>
              <a:rPr sz="2000" b="1" spc="-310" dirty="0">
                <a:latin typeface="Trebuchet MS"/>
                <a:cs typeface="Trebuchet MS"/>
              </a:rPr>
              <a:t>superra</a:t>
            </a:r>
            <a:r>
              <a:rPr sz="2000" b="1" spc="-310" dirty="0">
                <a:latin typeface="Calibri"/>
                <a:cs typeface="Calibri"/>
              </a:rPr>
              <a:t>č</a:t>
            </a:r>
            <a:r>
              <a:rPr sz="2000" b="1" spc="-310" dirty="0">
                <a:latin typeface="Trebuchet MS"/>
                <a:cs typeface="Trebuchet MS"/>
              </a:rPr>
              <a:t>unalniško</a:t>
            </a:r>
            <a:r>
              <a:rPr sz="2000" b="1" spc="-270" dirty="0">
                <a:latin typeface="Trebuchet MS"/>
                <a:cs typeface="Trebuchet MS"/>
              </a:rPr>
              <a:t> </a:t>
            </a:r>
            <a:r>
              <a:rPr sz="2000" b="1" spc="-425" dirty="0">
                <a:latin typeface="Trebuchet MS"/>
                <a:cs typeface="Trebuchet MS"/>
              </a:rPr>
              <a:t>omrežje.</a:t>
            </a:r>
            <a:endParaRPr sz="2000">
              <a:latin typeface="Trebuchet MS"/>
              <a:cs typeface="Trebuchet MS"/>
            </a:endParaRPr>
          </a:p>
          <a:p>
            <a:pPr lvl="1">
              <a:lnSpc>
                <a:spcPct val="100000"/>
              </a:lnSpc>
              <a:spcBef>
                <a:spcPts val="2070"/>
              </a:spcBef>
              <a:buFont typeface="Arial MT"/>
              <a:buChar char="•"/>
            </a:pPr>
            <a:endParaRPr sz="20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 MT"/>
              <a:buChar char="•"/>
              <a:tabLst>
                <a:tab pos="355600" algn="l"/>
              </a:tabLst>
            </a:pP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Resolucija</a:t>
            </a:r>
            <a:r>
              <a:rPr sz="1400" b="1" spc="-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o</a:t>
            </a:r>
            <a:r>
              <a:rPr sz="14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znanstvenoraziskovalni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9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400" b="1" spc="-2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inovacijski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15" dirty="0">
                <a:solidFill>
                  <a:srgbClr val="F05821"/>
                </a:solidFill>
                <a:latin typeface="Trebuchet MS"/>
                <a:cs typeface="Trebuchet MS"/>
              </a:rPr>
              <a:t>strategiji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Slovenije</a:t>
            </a:r>
            <a:r>
              <a:rPr sz="1400" b="1" spc="-1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310" dirty="0">
                <a:solidFill>
                  <a:srgbClr val="F05821"/>
                </a:solidFill>
                <a:latin typeface="Trebuchet MS"/>
                <a:cs typeface="Trebuchet MS"/>
              </a:rPr>
              <a:t>2030</a:t>
            </a:r>
            <a:r>
              <a:rPr sz="1400" b="1" spc="-1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20" dirty="0">
                <a:solidFill>
                  <a:srgbClr val="F05821"/>
                </a:solidFill>
                <a:latin typeface="Trebuchet MS"/>
                <a:cs typeface="Trebuchet MS"/>
              </a:rPr>
              <a:t>(ReZrIS30)</a:t>
            </a:r>
            <a:endParaRPr sz="1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875"/>
              </a:spcBef>
              <a:buFont typeface="Arial MT"/>
              <a:buChar char="•"/>
              <a:tabLst>
                <a:tab pos="355600" algn="l"/>
              </a:tabLst>
            </a:pP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Zakon</a:t>
            </a:r>
            <a:r>
              <a:rPr sz="1400" b="1" spc="-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o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35" dirty="0">
                <a:solidFill>
                  <a:srgbClr val="F05821"/>
                </a:solidFill>
                <a:latin typeface="Trebuchet MS"/>
                <a:cs typeface="Trebuchet MS"/>
              </a:rPr>
              <a:t>znanstvenoraziskovalni</a:t>
            </a:r>
            <a:r>
              <a:rPr sz="1400" b="1" spc="-1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0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inovacijski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dejavnosti</a:t>
            </a:r>
            <a:r>
              <a:rPr sz="1400" b="1" spc="-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65" dirty="0">
                <a:solidFill>
                  <a:srgbClr val="F05821"/>
                </a:solidFill>
                <a:latin typeface="Trebuchet MS"/>
                <a:cs typeface="Trebuchet MS"/>
              </a:rPr>
              <a:t>(ZZrID)</a:t>
            </a:r>
            <a:endParaRPr sz="1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875"/>
              </a:spcBef>
              <a:buFont typeface="Arial MT"/>
              <a:buChar char="•"/>
              <a:tabLst>
                <a:tab pos="355600" algn="l"/>
              </a:tabLst>
            </a:pPr>
            <a:r>
              <a:rPr sz="1400" b="1" spc="-270" dirty="0">
                <a:solidFill>
                  <a:srgbClr val="F05821"/>
                </a:solidFill>
                <a:latin typeface="Trebuchet MS"/>
                <a:cs typeface="Trebuchet MS"/>
              </a:rPr>
              <a:t>Uredba</a:t>
            </a:r>
            <a:r>
              <a:rPr sz="1400" b="1" spc="-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o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izvajanju</a:t>
            </a:r>
            <a:r>
              <a:rPr sz="1400" b="1" spc="-2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35" dirty="0">
                <a:solidFill>
                  <a:srgbClr val="F05821"/>
                </a:solidFill>
                <a:latin typeface="Trebuchet MS"/>
                <a:cs typeface="Trebuchet MS"/>
              </a:rPr>
              <a:t>znanstvenoraziskovalnega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dela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skladu</a:t>
            </a:r>
            <a:r>
              <a:rPr sz="1400" b="1" spc="-1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75" dirty="0">
                <a:solidFill>
                  <a:srgbClr val="F05821"/>
                </a:solidFill>
                <a:latin typeface="Trebuchet MS"/>
                <a:cs typeface="Trebuchet MS"/>
              </a:rPr>
              <a:t>z</a:t>
            </a:r>
            <a:r>
              <a:rPr sz="1400" b="1" spc="-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9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400" b="1" spc="-1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190" dirty="0">
                <a:solidFill>
                  <a:srgbClr val="F05821"/>
                </a:solidFill>
                <a:latin typeface="Trebuchet MS"/>
                <a:cs typeface="Trebuchet MS"/>
              </a:rPr>
              <a:t>eli</a:t>
            </a:r>
            <a:r>
              <a:rPr sz="1400" b="1" spc="-1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60" dirty="0">
                <a:solidFill>
                  <a:srgbClr val="F05821"/>
                </a:solidFill>
                <a:latin typeface="Trebuchet MS"/>
                <a:cs typeface="Trebuchet MS"/>
              </a:rPr>
              <a:t>odprte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85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endParaRPr sz="1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869"/>
              </a:spcBef>
              <a:buFont typeface="Arial MT"/>
              <a:buChar char="•"/>
              <a:tabLst>
                <a:tab pos="355600" algn="l"/>
              </a:tabLst>
            </a:pP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Akcijski</a:t>
            </a:r>
            <a:r>
              <a:rPr sz="1400" b="1" spc="-1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400" b="1" spc="-21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rt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6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odprto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znanost</a:t>
            </a:r>
            <a:r>
              <a:rPr sz="14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6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izvedbo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54" dirty="0">
                <a:solidFill>
                  <a:srgbClr val="F05821"/>
                </a:solidFill>
                <a:latin typeface="Trebuchet MS"/>
                <a:cs typeface="Trebuchet MS"/>
              </a:rPr>
              <a:t>ukrepa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305" dirty="0">
                <a:solidFill>
                  <a:srgbClr val="F05821"/>
                </a:solidFill>
                <a:latin typeface="Trebuchet MS"/>
                <a:cs typeface="Trebuchet MS"/>
              </a:rPr>
              <a:t>6.2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95" dirty="0">
                <a:solidFill>
                  <a:srgbClr val="F05821"/>
                </a:solidFill>
                <a:latin typeface="Trebuchet MS"/>
                <a:cs typeface="Trebuchet MS"/>
              </a:rPr>
              <a:t>ReZrIS3)</a:t>
            </a:r>
            <a:endParaRPr sz="1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800"/>
              </a:spcBef>
              <a:buFont typeface="Arial MT"/>
              <a:buChar char="•"/>
              <a:tabLst>
                <a:tab pos="355600" algn="l"/>
              </a:tabLst>
            </a:pP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1400" b="1" spc="-21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rt</a:t>
            </a:r>
            <a:r>
              <a:rPr sz="1400" b="1" spc="-1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54" dirty="0">
                <a:solidFill>
                  <a:srgbClr val="F05821"/>
                </a:solidFill>
                <a:latin typeface="Trebuchet MS"/>
                <a:cs typeface="Trebuchet MS"/>
              </a:rPr>
              <a:t>razvoja</a:t>
            </a:r>
            <a:r>
              <a:rPr sz="1400" b="1" spc="-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raziskovalne</a:t>
            </a:r>
            <a:r>
              <a:rPr sz="1400" b="1" spc="-1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infrastrukture</a:t>
            </a:r>
            <a:r>
              <a:rPr sz="1400" b="1" spc="-1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330" dirty="0">
                <a:solidFill>
                  <a:srgbClr val="F05821"/>
                </a:solidFill>
                <a:latin typeface="Trebuchet MS"/>
                <a:cs typeface="Trebuchet MS"/>
              </a:rPr>
              <a:t>2030</a:t>
            </a:r>
            <a:r>
              <a:rPr sz="1400" b="1" spc="-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(NRRI</a:t>
            </a:r>
            <a:r>
              <a:rPr sz="1400" b="1" spc="-1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325" dirty="0">
                <a:solidFill>
                  <a:srgbClr val="F05821"/>
                </a:solidFill>
                <a:latin typeface="Trebuchet MS"/>
                <a:cs typeface="Trebuchet MS"/>
              </a:rPr>
              <a:t>2030)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-370" dirty="0"/>
              <a:t>sPRožILEc</a:t>
            </a:r>
            <a:r>
              <a:rPr spc="-440" dirty="0"/>
              <a:t> </a:t>
            </a:r>
            <a:r>
              <a:rPr spc="-535" dirty="0"/>
              <a:t>VERIžNE</a:t>
            </a:r>
            <a:r>
              <a:rPr spc="-465" dirty="0"/>
              <a:t> </a:t>
            </a:r>
            <a:r>
              <a:rPr spc="-470" dirty="0"/>
              <a:t>REAKcIJE</a:t>
            </a:r>
            <a:r>
              <a:rPr spc="-459" dirty="0"/>
              <a:t> </a:t>
            </a:r>
            <a:r>
              <a:rPr spc="-740" dirty="0"/>
              <a:t>=</a:t>
            </a:r>
            <a:r>
              <a:rPr spc="-425" dirty="0"/>
              <a:t> </a:t>
            </a:r>
            <a:r>
              <a:rPr spc="-585" dirty="0"/>
              <a:t>HAcKATHoN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42975" y="1713842"/>
            <a:ext cx="9948545" cy="1264285"/>
          </a:xfrm>
          <a:prstGeom prst="rect">
            <a:avLst/>
          </a:prstGeom>
        </p:spPr>
        <p:txBody>
          <a:bodyPr vert="horz" wrap="square" lIns="0" tIns="7747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1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34" dirty="0">
                <a:solidFill>
                  <a:srgbClr val="F05821"/>
                </a:solidFill>
                <a:latin typeface="Trebuchet MS"/>
                <a:cs typeface="Trebuchet MS"/>
              </a:rPr>
              <a:t>Kot</a:t>
            </a:r>
            <a:r>
              <a:rPr sz="275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izziv,</a:t>
            </a:r>
            <a:r>
              <a:rPr sz="275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40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75" dirty="0">
                <a:solidFill>
                  <a:srgbClr val="F05821"/>
                </a:solidFill>
                <a:latin typeface="Trebuchet MS"/>
                <a:cs typeface="Trebuchet MS"/>
              </a:rPr>
              <a:t>bo</a:t>
            </a:r>
            <a:r>
              <a:rPr sz="2750" b="1" spc="-3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65" dirty="0">
                <a:solidFill>
                  <a:srgbClr val="F05821"/>
                </a:solidFill>
                <a:latin typeface="Trebuchet MS"/>
                <a:cs typeface="Trebuchet MS"/>
              </a:rPr>
              <a:t>pokazal,</a:t>
            </a:r>
            <a:r>
              <a:rPr sz="2750" b="1" spc="-3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0" dirty="0">
                <a:solidFill>
                  <a:srgbClr val="F05821"/>
                </a:solidFill>
                <a:latin typeface="Trebuchet MS"/>
                <a:cs typeface="Trebuchet MS"/>
              </a:rPr>
              <a:t>kako</a:t>
            </a:r>
            <a:r>
              <a:rPr sz="2750" b="1" spc="-3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5" dirty="0">
                <a:solidFill>
                  <a:srgbClr val="F05821"/>
                </a:solidFill>
                <a:latin typeface="Trebuchet MS"/>
                <a:cs typeface="Trebuchet MS"/>
              </a:rPr>
              <a:t>skupaj,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05" dirty="0">
                <a:solidFill>
                  <a:srgbClr val="F05821"/>
                </a:solidFill>
                <a:latin typeface="Trebuchet MS"/>
                <a:cs typeface="Trebuchet MS"/>
              </a:rPr>
              <a:t>drzno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1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75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5" dirty="0">
                <a:solidFill>
                  <a:srgbClr val="F05821"/>
                </a:solidFill>
                <a:latin typeface="Trebuchet MS"/>
                <a:cs typeface="Trebuchet MS"/>
              </a:rPr>
              <a:t>inovativno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00" dirty="0">
                <a:solidFill>
                  <a:srgbClr val="F05821"/>
                </a:solidFill>
                <a:latin typeface="Trebuchet MS"/>
                <a:cs typeface="Trebuchet MS"/>
              </a:rPr>
              <a:t>vstopiti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0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750" b="1" spc="-3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0" dirty="0">
                <a:solidFill>
                  <a:srgbClr val="F05821"/>
                </a:solidFill>
                <a:latin typeface="Trebuchet MS"/>
                <a:cs typeface="Trebuchet MS"/>
              </a:rPr>
              <a:t>novo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85" dirty="0">
                <a:solidFill>
                  <a:srgbClr val="F05821"/>
                </a:solidFill>
                <a:latin typeface="Trebuchet MS"/>
                <a:cs typeface="Trebuchet MS"/>
              </a:rPr>
              <a:t>realnost</a:t>
            </a:r>
            <a:r>
              <a:rPr sz="2750" b="1" spc="-385" dirty="0">
                <a:solidFill>
                  <a:srgbClr val="F05821"/>
                </a:solidFill>
                <a:latin typeface="Calibri"/>
                <a:cs typeface="Calibri"/>
              </a:rPr>
              <a:t>.</a:t>
            </a:r>
            <a:endParaRPr sz="2750">
              <a:latin typeface="Calibri"/>
              <a:cs typeface="Calibri"/>
            </a:endParaRPr>
          </a:p>
          <a:p>
            <a:pPr marL="812800" lvl="1" indent="-342900">
              <a:lnSpc>
                <a:spcPts val="2755"/>
              </a:lnSpc>
              <a:spcBef>
                <a:spcPts val="430"/>
              </a:spcBef>
              <a:buFont typeface="Arial MT"/>
              <a:buChar char="•"/>
              <a:tabLst>
                <a:tab pos="812800" algn="l"/>
              </a:tabLst>
            </a:pPr>
            <a:r>
              <a:rPr sz="2400" b="1" dirty="0">
                <a:latin typeface="Calibri"/>
                <a:cs typeface="Calibri"/>
              </a:rPr>
              <a:t>Naslavljanje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UNESCOVIH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ciljev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za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ozaveščanje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odprtih</a:t>
            </a:r>
            <a:r>
              <a:rPr sz="2400" b="1" spc="-10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podatkih,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odprti</a:t>
            </a:r>
            <a:endParaRPr sz="2400">
              <a:latin typeface="Calibri"/>
              <a:cs typeface="Calibri"/>
            </a:endParaRPr>
          </a:p>
          <a:p>
            <a:pPr marL="813435">
              <a:lnSpc>
                <a:spcPts val="2755"/>
              </a:lnSpc>
            </a:pPr>
            <a:r>
              <a:rPr sz="2400" b="1" dirty="0">
                <a:latin typeface="Calibri"/>
                <a:cs typeface="Calibri"/>
              </a:rPr>
              <a:t>znanosti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10" dirty="0">
                <a:latin typeface="Calibri"/>
                <a:cs typeface="Calibri"/>
              </a:rPr>
              <a:t> superračunalništvu.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43075" y="3533775"/>
            <a:ext cx="2956560" cy="29622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1832610"/>
            <a:ext cx="2749550" cy="10617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>
              <a:lnSpc>
                <a:spcPts val="3829"/>
              </a:lnSpc>
              <a:spcBef>
                <a:spcPts val="640"/>
              </a:spcBef>
            </a:pPr>
            <a:r>
              <a:rPr sz="3600" spc="-570" dirty="0">
                <a:solidFill>
                  <a:srgbClr val="FFFFFF"/>
                </a:solidFill>
                <a:latin typeface="Trebuchet MS"/>
                <a:cs typeface="Trebuchet MS"/>
              </a:rPr>
              <a:t>NACIONALNA </a:t>
            </a:r>
            <a:r>
              <a:rPr sz="3600" spc="-525" dirty="0">
                <a:solidFill>
                  <a:srgbClr val="FFFFFF"/>
                </a:solidFill>
                <a:latin typeface="Trebuchet MS"/>
                <a:cs typeface="Trebuchet MS"/>
              </a:rPr>
              <a:t>INFRASTRUKTURA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34605" y="1785302"/>
            <a:ext cx="3973829" cy="183388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509"/>
              </a:spcBef>
            </a:pPr>
            <a:r>
              <a:rPr sz="3200" b="0" i="1" dirty="0">
                <a:latin typeface="Calibri"/>
                <a:cs typeface="Calibri"/>
              </a:rPr>
              <a:t>Umeščanje</a:t>
            </a:r>
            <a:r>
              <a:rPr sz="3200" b="0" i="1" spc="-105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nacionalne infrastrukture</a:t>
            </a:r>
            <a:r>
              <a:rPr sz="3200" b="0" i="1" spc="-60" dirty="0">
                <a:latin typeface="Calibri"/>
                <a:cs typeface="Calibri"/>
              </a:rPr>
              <a:t> </a:t>
            </a:r>
            <a:r>
              <a:rPr sz="3200" b="0" i="1" spc="-50" dirty="0">
                <a:latin typeface="Calibri"/>
                <a:cs typeface="Calibri"/>
              </a:rPr>
              <a:t>v </a:t>
            </a:r>
            <a:r>
              <a:rPr sz="3200" b="0" i="1" spc="-20" dirty="0">
                <a:latin typeface="Calibri"/>
                <a:cs typeface="Calibri"/>
              </a:rPr>
              <a:t>kontekst</a:t>
            </a:r>
            <a:r>
              <a:rPr sz="3200" b="0" i="1" spc="-13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skozi</a:t>
            </a:r>
            <a:r>
              <a:rPr sz="3200" b="0" i="1" spc="-135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delovanje Arnesa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-625" dirty="0"/>
              <a:t>Pridružite</a:t>
            </a:r>
            <a:r>
              <a:rPr spc="-420" dirty="0"/>
              <a:t> </a:t>
            </a:r>
            <a:r>
              <a:rPr spc="-495" dirty="0"/>
              <a:t>se</a:t>
            </a:r>
            <a:r>
              <a:rPr spc="-455" dirty="0"/>
              <a:t> </a:t>
            </a:r>
            <a:r>
              <a:rPr spc="-775" dirty="0"/>
              <a:t>nam</a:t>
            </a:r>
            <a:r>
              <a:rPr spc="-445" dirty="0"/>
              <a:t> </a:t>
            </a:r>
            <a:r>
              <a:rPr spc="-655" dirty="0"/>
              <a:t>na</a:t>
            </a:r>
            <a:r>
              <a:rPr spc="-405" dirty="0"/>
              <a:t> </a:t>
            </a:r>
            <a:r>
              <a:rPr spc="-665" dirty="0"/>
              <a:t>Arnesovem</a:t>
            </a:r>
            <a:r>
              <a:rPr spc="-400" dirty="0"/>
              <a:t> </a:t>
            </a:r>
            <a:r>
              <a:rPr spc="-590" dirty="0"/>
              <a:t>vseslovenskem</a:t>
            </a:r>
            <a:r>
              <a:rPr spc="-434" dirty="0"/>
              <a:t> </a:t>
            </a:r>
            <a:r>
              <a:rPr spc="-655" dirty="0"/>
              <a:t>hackathonu</a:t>
            </a:r>
            <a:r>
              <a:rPr spc="-409" dirty="0"/>
              <a:t> </a:t>
            </a:r>
            <a:r>
              <a:rPr spc="-370" dirty="0"/>
              <a:t>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42975" y="1775523"/>
            <a:ext cx="10022205" cy="7353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55600" marR="5080" indent="-343535">
              <a:lnSpc>
                <a:spcPts val="2700"/>
              </a:lnSpc>
              <a:spcBef>
                <a:spcPts val="34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ste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pripravljeni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5" dirty="0">
                <a:solidFill>
                  <a:srgbClr val="F05821"/>
                </a:solidFill>
                <a:latin typeface="Trebuchet MS"/>
                <a:cs typeface="Trebuchet MS"/>
              </a:rPr>
              <a:t>raziskati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potencial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podatkovnih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4" dirty="0">
                <a:solidFill>
                  <a:srgbClr val="F05821"/>
                </a:solidFill>
                <a:latin typeface="Trebuchet MS"/>
                <a:cs typeface="Trebuchet MS"/>
              </a:rPr>
              <a:t>baz</a:t>
            </a:r>
            <a:r>
              <a:rPr sz="24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slovenskih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podjetij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raziskovalnih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inštitucij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45" dirty="0">
                <a:solidFill>
                  <a:srgbClr val="F05821"/>
                </a:solidFill>
                <a:latin typeface="Trebuchet MS"/>
                <a:cs typeface="Trebuchet MS"/>
              </a:rPr>
              <a:t>jih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uporabiti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6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reševanje</a:t>
            </a:r>
            <a:r>
              <a:rPr sz="24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najkompleksnejših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družbenih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izzivov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175" dirty="0">
                <a:solidFill>
                  <a:srgbClr val="F05821"/>
                </a:solidFill>
                <a:latin typeface="Trebuchet MS"/>
                <a:cs typeface="Trebuchet MS"/>
              </a:rPr>
              <a:t>s</a:t>
            </a:r>
            <a:r>
              <a:rPr sz="24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pomo</a:t>
            </a:r>
            <a:r>
              <a:rPr sz="2400" b="1" spc="-38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jo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525" dirty="0">
                <a:solidFill>
                  <a:srgbClr val="F05821"/>
                </a:solidFill>
                <a:latin typeface="Trebuchet MS"/>
                <a:cs typeface="Trebuchet MS"/>
              </a:rPr>
              <a:t>umetne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inteligence?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7651" y="3219132"/>
            <a:ext cx="3477260" cy="5143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>
              <a:lnSpc>
                <a:spcPct val="105000"/>
              </a:lnSpc>
              <a:spcBef>
                <a:spcPts val="35"/>
              </a:spcBef>
            </a:pPr>
            <a:r>
              <a:rPr sz="1550" dirty="0">
                <a:latin typeface="Calibri"/>
                <a:cs typeface="Calibri"/>
              </a:rPr>
              <a:t>Študentke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7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študenti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prve,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druge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6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tretje </a:t>
            </a:r>
            <a:r>
              <a:rPr sz="1550" dirty="0">
                <a:latin typeface="Calibri"/>
                <a:cs typeface="Calibri"/>
              </a:rPr>
              <a:t>bolonjske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stopnje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23975" y="3390900"/>
            <a:ext cx="342900" cy="2790825"/>
          </a:xfrm>
          <a:custGeom>
            <a:avLst/>
            <a:gdLst/>
            <a:ahLst/>
            <a:cxnLst/>
            <a:rect l="l" t="t" r="r" b="b"/>
            <a:pathLst>
              <a:path w="342900" h="2790825">
                <a:moveTo>
                  <a:pt x="81661" y="1499870"/>
                </a:moveTo>
                <a:lnTo>
                  <a:pt x="77470" y="1498600"/>
                </a:lnTo>
                <a:lnTo>
                  <a:pt x="70993" y="1498600"/>
                </a:lnTo>
                <a:lnTo>
                  <a:pt x="66802" y="1499870"/>
                </a:lnTo>
                <a:lnTo>
                  <a:pt x="66802" y="1522730"/>
                </a:lnTo>
                <a:lnTo>
                  <a:pt x="70993" y="1525270"/>
                </a:lnTo>
                <a:lnTo>
                  <a:pt x="77470" y="1525270"/>
                </a:lnTo>
                <a:lnTo>
                  <a:pt x="81661" y="1522730"/>
                </a:lnTo>
                <a:lnTo>
                  <a:pt x="81661" y="1499870"/>
                </a:lnTo>
                <a:close/>
              </a:path>
              <a:path w="342900" h="2790825">
                <a:moveTo>
                  <a:pt x="81661" y="1454150"/>
                </a:moveTo>
                <a:lnTo>
                  <a:pt x="77470" y="1452880"/>
                </a:lnTo>
                <a:lnTo>
                  <a:pt x="70993" y="1452880"/>
                </a:lnTo>
                <a:lnTo>
                  <a:pt x="66802" y="1454150"/>
                </a:lnTo>
                <a:lnTo>
                  <a:pt x="66802" y="1477010"/>
                </a:lnTo>
                <a:lnTo>
                  <a:pt x="70993" y="1479550"/>
                </a:lnTo>
                <a:lnTo>
                  <a:pt x="77470" y="1479550"/>
                </a:lnTo>
                <a:lnTo>
                  <a:pt x="81661" y="1477010"/>
                </a:lnTo>
                <a:lnTo>
                  <a:pt x="81661" y="1454150"/>
                </a:lnTo>
                <a:close/>
              </a:path>
              <a:path w="342900" h="2790825">
                <a:moveTo>
                  <a:pt x="81661" y="1408430"/>
                </a:moveTo>
                <a:lnTo>
                  <a:pt x="77470" y="1404620"/>
                </a:lnTo>
                <a:lnTo>
                  <a:pt x="70993" y="1404620"/>
                </a:lnTo>
                <a:lnTo>
                  <a:pt x="66802" y="1408430"/>
                </a:lnTo>
                <a:lnTo>
                  <a:pt x="66802" y="1431290"/>
                </a:lnTo>
                <a:lnTo>
                  <a:pt x="70993" y="1433830"/>
                </a:lnTo>
                <a:lnTo>
                  <a:pt x="77470" y="1433830"/>
                </a:lnTo>
                <a:lnTo>
                  <a:pt x="81661" y="1431290"/>
                </a:lnTo>
                <a:lnTo>
                  <a:pt x="81661" y="1408430"/>
                </a:lnTo>
                <a:close/>
              </a:path>
              <a:path w="342900" h="2790825">
                <a:moveTo>
                  <a:pt x="81661" y="1362710"/>
                </a:moveTo>
                <a:lnTo>
                  <a:pt x="77470" y="1358900"/>
                </a:lnTo>
                <a:lnTo>
                  <a:pt x="70993" y="1358900"/>
                </a:lnTo>
                <a:lnTo>
                  <a:pt x="66802" y="1362710"/>
                </a:lnTo>
                <a:lnTo>
                  <a:pt x="66802" y="1385570"/>
                </a:lnTo>
                <a:lnTo>
                  <a:pt x="70993" y="1388110"/>
                </a:lnTo>
                <a:lnTo>
                  <a:pt x="77470" y="1388110"/>
                </a:lnTo>
                <a:lnTo>
                  <a:pt x="81661" y="1385570"/>
                </a:lnTo>
                <a:lnTo>
                  <a:pt x="81661" y="1362710"/>
                </a:lnTo>
                <a:close/>
              </a:path>
              <a:path w="342900" h="2790825">
                <a:moveTo>
                  <a:pt x="81661" y="1316990"/>
                </a:moveTo>
                <a:lnTo>
                  <a:pt x="77470" y="1313180"/>
                </a:lnTo>
                <a:lnTo>
                  <a:pt x="70993" y="1313180"/>
                </a:lnTo>
                <a:lnTo>
                  <a:pt x="66802" y="1316990"/>
                </a:lnTo>
                <a:lnTo>
                  <a:pt x="66802" y="1337310"/>
                </a:lnTo>
                <a:lnTo>
                  <a:pt x="70993" y="1342390"/>
                </a:lnTo>
                <a:lnTo>
                  <a:pt x="77470" y="1342390"/>
                </a:lnTo>
                <a:lnTo>
                  <a:pt x="81661" y="1337310"/>
                </a:lnTo>
                <a:lnTo>
                  <a:pt x="81661" y="1316990"/>
                </a:lnTo>
                <a:close/>
              </a:path>
              <a:path w="342900" h="2790825">
                <a:moveTo>
                  <a:pt x="81661" y="1271270"/>
                </a:moveTo>
                <a:lnTo>
                  <a:pt x="77470" y="1266190"/>
                </a:lnTo>
                <a:lnTo>
                  <a:pt x="70993" y="1266190"/>
                </a:lnTo>
                <a:lnTo>
                  <a:pt x="66802" y="1271270"/>
                </a:lnTo>
                <a:lnTo>
                  <a:pt x="66802" y="1291590"/>
                </a:lnTo>
                <a:lnTo>
                  <a:pt x="70993" y="1295400"/>
                </a:lnTo>
                <a:lnTo>
                  <a:pt x="77470" y="1295400"/>
                </a:lnTo>
                <a:lnTo>
                  <a:pt x="81661" y="1291590"/>
                </a:lnTo>
                <a:lnTo>
                  <a:pt x="81661" y="1271270"/>
                </a:lnTo>
                <a:close/>
              </a:path>
              <a:path w="342900" h="2790825">
                <a:moveTo>
                  <a:pt x="117729" y="1499870"/>
                </a:moveTo>
                <a:lnTo>
                  <a:pt x="115697" y="1498600"/>
                </a:lnTo>
                <a:lnTo>
                  <a:pt x="107188" y="1498600"/>
                </a:lnTo>
                <a:lnTo>
                  <a:pt x="105029" y="1499870"/>
                </a:lnTo>
                <a:lnTo>
                  <a:pt x="105029" y="1522730"/>
                </a:lnTo>
                <a:lnTo>
                  <a:pt x="107188" y="1525270"/>
                </a:lnTo>
                <a:lnTo>
                  <a:pt x="115697" y="1525270"/>
                </a:lnTo>
                <a:lnTo>
                  <a:pt x="117729" y="1522730"/>
                </a:lnTo>
                <a:lnTo>
                  <a:pt x="117729" y="1499870"/>
                </a:lnTo>
                <a:close/>
              </a:path>
              <a:path w="342900" h="2790825">
                <a:moveTo>
                  <a:pt x="117729" y="1454150"/>
                </a:moveTo>
                <a:lnTo>
                  <a:pt x="115697" y="1452880"/>
                </a:lnTo>
                <a:lnTo>
                  <a:pt x="107188" y="1452880"/>
                </a:lnTo>
                <a:lnTo>
                  <a:pt x="105029" y="1454150"/>
                </a:lnTo>
                <a:lnTo>
                  <a:pt x="105029" y="1477010"/>
                </a:lnTo>
                <a:lnTo>
                  <a:pt x="107188" y="1479550"/>
                </a:lnTo>
                <a:lnTo>
                  <a:pt x="115697" y="1479550"/>
                </a:lnTo>
                <a:lnTo>
                  <a:pt x="117729" y="1477010"/>
                </a:lnTo>
                <a:lnTo>
                  <a:pt x="117729" y="1454150"/>
                </a:lnTo>
                <a:close/>
              </a:path>
              <a:path w="342900" h="2790825">
                <a:moveTo>
                  <a:pt x="117729" y="1408430"/>
                </a:moveTo>
                <a:lnTo>
                  <a:pt x="115697" y="1404620"/>
                </a:lnTo>
                <a:lnTo>
                  <a:pt x="107188" y="1404620"/>
                </a:lnTo>
                <a:lnTo>
                  <a:pt x="105029" y="1408430"/>
                </a:lnTo>
                <a:lnTo>
                  <a:pt x="105029" y="1431290"/>
                </a:lnTo>
                <a:lnTo>
                  <a:pt x="107188" y="1433830"/>
                </a:lnTo>
                <a:lnTo>
                  <a:pt x="115697" y="1433830"/>
                </a:lnTo>
                <a:lnTo>
                  <a:pt x="117729" y="1431290"/>
                </a:lnTo>
                <a:lnTo>
                  <a:pt x="117729" y="1408430"/>
                </a:lnTo>
                <a:close/>
              </a:path>
              <a:path w="342900" h="2790825">
                <a:moveTo>
                  <a:pt x="117729" y="1362710"/>
                </a:moveTo>
                <a:lnTo>
                  <a:pt x="115697" y="1358900"/>
                </a:lnTo>
                <a:lnTo>
                  <a:pt x="107188" y="1358900"/>
                </a:lnTo>
                <a:lnTo>
                  <a:pt x="105029" y="1362710"/>
                </a:lnTo>
                <a:lnTo>
                  <a:pt x="105029" y="1385570"/>
                </a:lnTo>
                <a:lnTo>
                  <a:pt x="107188" y="1388110"/>
                </a:lnTo>
                <a:lnTo>
                  <a:pt x="115697" y="1388110"/>
                </a:lnTo>
                <a:lnTo>
                  <a:pt x="117729" y="1385570"/>
                </a:lnTo>
                <a:lnTo>
                  <a:pt x="117729" y="1362710"/>
                </a:lnTo>
                <a:close/>
              </a:path>
              <a:path w="342900" h="2790825">
                <a:moveTo>
                  <a:pt x="117729" y="1316990"/>
                </a:moveTo>
                <a:lnTo>
                  <a:pt x="115697" y="1313180"/>
                </a:lnTo>
                <a:lnTo>
                  <a:pt x="107188" y="1313180"/>
                </a:lnTo>
                <a:lnTo>
                  <a:pt x="105029" y="1316990"/>
                </a:lnTo>
                <a:lnTo>
                  <a:pt x="105029" y="1337310"/>
                </a:lnTo>
                <a:lnTo>
                  <a:pt x="107188" y="1342390"/>
                </a:lnTo>
                <a:lnTo>
                  <a:pt x="115697" y="1342390"/>
                </a:lnTo>
                <a:lnTo>
                  <a:pt x="117729" y="1337310"/>
                </a:lnTo>
                <a:lnTo>
                  <a:pt x="117729" y="1316990"/>
                </a:lnTo>
                <a:close/>
              </a:path>
              <a:path w="342900" h="2790825">
                <a:moveTo>
                  <a:pt x="117729" y="1271270"/>
                </a:moveTo>
                <a:lnTo>
                  <a:pt x="115697" y="1266190"/>
                </a:lnTo>
                <a:lnTo>
                  <a:pt x="107188" y="1266190"/>
                </a:lnTo>
                <a:lnTo>
                  <a:pt x="105029" y="1271270"/>
                </a:lnTo>
                <a:lnTo>
                  <a:pt x="105029" y="1291590"/>
                </a:lnTo>
                <a:lnTo>
                  <a:pt x="107188" y="1295400"/>
                </a:lnTo>
                <a:lnTo>
                  <a:pt x="115697" y="1295400"/>
                </a:lnTo>
                <a:lnTo>
                  <a:pt x="117729" y="1291590"/>
                </a:lnTo>
                <a:lnTo>
                  <a:pt x="117729" y="1271270"/>
                </a:lnTo>
                <a:close/>
              </a:path>
              <a:path w="342900" h="2790825">
                <a:moveTo>
                  <a:pt x="126492" y="191643"/>
                </a:moveTo>
                <a:lnTo>
                  <a:pt x="122174" y="189611"/>
                </a:lnTo>
                <a:lnTo>
                  <a:pt x="117856" y="189611"/>
                </a:lnTo>
                <a:lnTo>
                  <a:pt x="113538" y="191643"/>
                </a:lnTo>
                <a:lnTo>
                  <a:pt x="113538" y="197993"/>
                </a:lnTo>
                <a:lnTo>
                  <a:pt x="117856" y="200025"/>
                </a:lnTo>
                <a:lnTo>
                  <a:pt x="122174" y="200025"/>
                </a:lnTo>
                <a:lnTo>
                  <a:pt x="126492" y="197993"/>
                </a:lnTo>
                <a:lnTo>
                  <a:pt x="126492" y="191643"/>
                </a:lnTo>
                <a:close/>
              </a:path>
              <a:path w="342900" h="2790825">
                <a:moveTo>
                  <a:pt x="126492" y="168795"/>
                </a:moveTo>
                <a:lnTo>
                  <a:pt x="122174" y="166624"/>
                </a:lnTo>
                <a:lnTo>
                  <a:pt x="117856" y="166624"/>
                </a:lnTo>
                <a:lnTo>
                  <a:pt x="113538" y="168795"/>
                </a:lnTo>
                <a:lnTo>
                  <a:pt x="113538" y="175006"/>
                </a:lnTo>
                <a:lnTo>
                  <a:pt x="117856" y="177165"/>
                </a:lnTo>
                <a:lnTo>
                  <a:pt x="122174" y="177165"/>
                </a:lnTo>
                <a:lnTo>
                  <a:pt x="126492" y="175006"/>
                </a:lnTo>
                <a:lnTo>
                  <a:pt x="126492" y="168795"/>
                </a:lnTo>
                <a:close/>
              </a:path>
              <a:path w="342900" h="2790825">
                <a:moveTo>
                  <a:pt x="126492" y="147955"/>
                </a:moveTo>
                <a:lnTo>
                  <a:pt x="122174" y="143764"/>
                </a:lnTo>
                <a:lnTo>
                  <a:pt x="117856" y="143764"/>
                </a:lnTo>
                <a:lnTo>
                  <a:pt x="113538" y="147955"/>
                </a:lnTo>
                <a:lnTo>
                  <a:pt x="113538" y="152158"/>
                </a:lnTo>
                <a:lnTo>
                  <a:pt x="117856" y="156210"/>
                </a:lnTo>
                <a:lnTo>
                  <a:pt x="122174" y="156210"/>
                </a:lnTo>
                <a:lnTo>
                  <a:pt x="126492" y="152158"/>
                </a:lnTo>
                <a:lnTo>
                  <a:pt x="126492" y="147955"/>
                </a:lnTo>
                <a:close/>
              </a:path>
              <a:path w="342900" h="2790825">
                <a:moveTo>
                  <a:pt x="126492" y="124968"/>
                </a:moveTo>
                <a:lnTo>
                  <a:pt x="122174" y="122936"/>
                </a:lnTo>
                <a:lnTo>
                  <a:pt x="117856" y="122936"/>
                </a:lnTo>
                <a:lnTo>
                  <a:pt x="113538" y="124968"/>
                </a:lnTo>
                <a:lnTo>
                  <a:pt x="113538" y="131318"/>
                </a:lnTo>
                <a:lnTo>
                  <a:pt x="117856" y="133350"/>
                </a:lnTo>
                <a:lnTo>
                  <a:pt x="122174" y="133350"/>
                </a:lnTo>
                <a:lnTo>
                  <a:pt x="126492" y="131318"/>
                </a:lnTo>
                <a:lnTo>
                  <a:pt x="126492" y="124968"/>
                </a:lnTo>
                <a:close/>
              </a:path>
              <a:path w="342900" h="2790825">
                <a:moveTo>
                  <a:pt x="126492" y="102108"/>
                </a:moveTo>
                <a:lnTo>
                  <a:pt x="122174" y="99949"/>
                </a:lnTo>
                <a:lnTo>
                  <a:pt x="117856" y="99949"/>
                </a:lnTo>
                <a:lnTo>
                  <a:pt x="113538" y="102108"/>
                </a:lnTo>
                <a:lnTo>
                  <a:pt x="113538" y="108331"/>
                </a:lnTo>
                <a:lnTo>
                  <a:pt x="117856" y="110490"/>
                </a:lnTo>
                <a:lnTo>
                  <a:pt x="122174" y="110490"/>
                </a:lnTo>
                <a:lnTo>
                  <a:pt x="126492" y="108331"/>
                </a:lnTo>
                <a:lnTo>
                  <a:pt x="126492" y="102108"/>
                </a:lnTo>
                <a:close/>
              </a:path>
              <a:path w="342900" h="2790825">
                <a:moveTo>
                  <a:pt x="155956" y="1499870"/>
                </a:moveTo>
                <a:lnTo>
                  <a:pt x="151765" y="1498600"/>
                </a:lnTo>
                <a:lnTo>
                  <a:pt x="145415" y="1498600"/>
                </a:lnTo>
                <a:lnTo>
                  <a:pt x="141097" y="1499870"/>
                </a:lnTo>
                <a:lnTo>
                  <a:pt x="141097" y="1522730"/>
                </a:lnTo>
                <a:lnTo>
                  <a:pt x="145415" y="1525270"/>
                </a:lnTo>
                <a:lnTo>
                  <a:pt x="151765" y="1525270"/>
                </a:lnTo>
                <a:lnTo>
                  <a:pt x="155956" y="1522730"/>
                </a:lnTo>
                <a:lnTo>
                  <a:pt x="155956" y="1499870"/>
                </a:lnTo>
                <a:close/>
              </a:path>
              <a:path w="342900" h="2790825">
                <a:moveTo>
                  <a:pt x="155956" y="1454150"/>
                </a:moveTo>
                <a:lnTo>
                  <a:pt x="151765" y="1452880"/>
                </a:lnTo>
                <a:lnTo>
                  <a:pt x="145415" y="1452880"/>
                </a:lnTo>
                <a:lnTo>
                  <a:pt x="141097" y="1454150"/>
                </a:lnTo>
                <a:lnTo>
                  <a:pt x="141097" y="1477010"/>
                </a:lnTo>
                <a:lnTo>
                  <a:pt x="145415" y="1479550"/>
                </a:lnTo>
                <a:lnTo>
                  <a:pt x="151765" y="1479550"/>
                </a:lnTo>
                <a:lnTo>
                  <a:pt x="155956" y="1477010"/>
                </a:lnTo>
                <a:lnTo>
                  <a:pt x="155956" y="1454150"/>
                </a:lnTo>
                <a:close/>
              </a:path>
              <a:path w="342900" h="2790825">
                <a:moveTo>
                  <a:pt x="155956" y="1408430"/>
                </a:moveTo>
                <a:lnTo>
                  <a:pt x="151765" y="1404620"/>
                </a:lnTo>
                <a:lnTo>
                  <a:pt x="145415" y="1404620"/>
                </a:lnTo>
                <a:lnTo>
                  <a:pt x="141097" y="1408430"/>
                </a:lnTo>
                <a:lnTo>
                  <a:pt x="141097" y="1431290"/>
                </a:lnTo>
                <a:lnTo>
                  <a:pt x="145415" y="1433830"/>
                </a:lnTo>
                <a:lnTo>
                  <a:pt x="151765" y="1433830"/>
                </a:lnTo>
                <a:lnTo>
                  <a:pt x="155956" y="1431290"/>
                </a:lnTo>
                <a:lnTo>
                  <a:pt x="155956" y="1408430"/>
                </a:lnTo>
                <a:close/>
              </a:path>
              <a:path w="342900" h="2790825">
                <a:moveTo>
                  <a:pt x="155956" y="1362710"/>
                </a:moveTo>
                <a:lnTo>
                  <a:pt x="151765" y="1358900"/>
                </a:lnTo>
                <a:lnTo>
                  <a:pt x="145415" y="1358900"/>
                </a:lnTo>
                <a:lnTo>
                  <a:pt x="141097" y="1362710"/>
                </a:lnTo>
                <a:lnTo>
                  <a:pt x="141097" y="1385570"/>
                </a:lnTo>
                <a:lnTo>
                  <a:pt x="145415" y="1388110"/>
                </a:lnTo>
                <a:lnTo>
                  <a:pt x="151765" y="1388110"/>
                </a:lnTo>
                <a:lnTo>
                  <a:pt x="155956" y="1385570"/>
                </a:lnTo>
                <a:lnTo>
                  <a:pt x="155956" y="1362710"/>
                </a:lnTo>
                <a:close/>
              </a:path>
              <a:path w="342900" h="2790825">
                <a:moveTo>
                  <a:pt x="155956" y="1316990"/>
                </a:moveTo>
                <a:lnTo>
                  <a:pt x="151765" y="1313180"/>
                </a:lnTo>
                <a:lnTo>
                  <a:pt x="145415" y="1313180"/>
                </a:lnTo>
                <a:lnTo>
                  <a:pt x="141097" y="1316990"/>
                </a:lnTo>
                <a:lnTo>
                  <a:pt x="141097" y="1337310"/>
                </a:lnTo>
                <a:lnTo>
                  <a:pt x="145415" y="1342390"/>
                </a:lnTo>
                <a:lnTo>
                  <a:pt x="151765" y="1342390"/>
                </a:lnTo>
                <a:lnTo>
                  <a:pt x="155956" y="1337310"/>
                </a:lnTo>
                <a:lnTo>
                  <a:pt x="155956" y="1316990"/>
                </a:lnTo>
                <a:close/>
              </a:path>
              <a:path w="342900" h="2790825">
                <a:moveTo>
                  <a:pt x="155956" y="1271270"/>
                </a:moveTo>
                <a:lnTo>
                  <a:pt x="151765" y="1266190"/>
                </a:lnTo>
                <a:lnTo>
                  <a:pt x="145415" y="1266190"/>
                </a:lnTo>
                <a:lnTo>
                  <a:pt x="141097" y="1271270"/>
                </a:lnTo>
                <a:lnTo>
                  <a:pt x="141097" y="1291590"/>
                </a:lnTo>
                <a:lnTo>
                  <a:pt x="145415" y="1295400"/>
                </a:lnTo>
                <a:lnTo>
                  <a:pt x="151765" y="1295400"/>
                </a:lnTo>
                <a:lnTo>
                  <a:pt x="155956" y="1291590"/>
                </a:lnTo>
                <a:lnTo>
                  <a:pt x="155956" y="1271270"/>
                </a:lnTo>
                <a:close/>
              </a:path>
              <a:path w="342900" h="2790825">
                <a:moveTo>
                  <a:pt x="192151" y="1499870"/>
                </a:moveTo>
                <a:lnTo>
                  <a:pt x="189992" y="1498600"/>
                </a:lnTo>
                <a:lnTo>
                  <a:pt x="181483" y="1498600"/>
                </a:lnTo>
                <a:lnTo>
                  <a:pt x="179324" y="1499870"/>
                </a:lnTo>
                <a:lnTo>
                  <a:pt x="179324" y="1522730"/>
                </a:lnTo>
                <a:lnTo>
                  <a:pt x="181483" y="1525270"/>
                </a:lnTo>
                <a:lnTo>
                  <a:pt x="189992" y="1525270"/>
                </a:lnTo>
                <a:lnTo>
                  <a:pt x="192151" y="1522730"/>
                </a:lnTo>
                <a:lnTo>
                  <a:pt x="192151" y="1499870"/>
                </a:lnTo>
                <a:close/>
              </a:path>
              <a:path w="342900" h="2790825">
                <a:moveTo>
                  <a:pt x="192151" y="1454150"/>
                </a:moveTo>
                <a:lnTo>
                  <a:pt x="189992" y="1452880"/>
                </a:lnTo>
                <a:lnTo>
                  <a:pt x="181483" y="1452880"/>
                </a:lnTo>
                <a:lnTo>
                  <a:pt x="179324" y="1454150"/>
                </a:lnTo>
                <a:lnTo>
                  <a:pt x="179324" y="1477010"/>
                </a:lnTo>
                <a:lnTo>
                  <a:pt x="181483" y="1479550"/>
                </a:lnTo>
                <a:lnTo>
                  <a:pt x="189992" y="1479550"/>
                </a:lnTo>
                <a:lnTo>
                  <a:pt x="192151" y="1477010"/>
                </a:lnTo>
                <a:lnTo>
                  <a:pt x="192151" y="1454150"/>
                </a:lnTo>
                <a:close/>
              </a:path>
              <a:path w="342900" h="2790825">
                <a:moveTo>
                  <a:pt x="192151" y="1408430"/>
                </a:moveTo>
                <a:lnTo>
                  <a:pt x="189992" y="1404620"/>
                </a:lnTo>
                <a:lnTo>
                  <a:pt x="181483" y="1404620"/>
                </a:lnTo>
                <a:lnTo>
                  <a:pt x="179324" y="1408430"/>
                </a:lnTo>
                <a:lnTo>
                  <a:pt x="179324" y="1431290"/>
                </a:lnTo>
                <a:lnTo>
                  <a:pt x="181483" y="1433830"/>
                </a:lnTo>
                <a:lnTo>
                  <a:pt x="189992" y="1433830"/>
                </a:lnTo>
                <a:lnTo>
                  <a:pt x="192151" y="1431290"/>
                </a:lnTo>
                <a:lnTo>
                  <a:pt x="192151" y="1408430"/>
                </a:lnTo>
                <a:close/>
              </a:path>
              <a:path w="342900" h="2790825">
                <a:moveTo>
                  <a:pt x="192151" y="1362710"/>
                </a:moveTo>
                <a:lnTo>
                  <a:pt x="189992" y="1358900"/>
                </a:lnTo>
                <a:lnTo>
                  <a:pt x="181483" y="1358900"/>
                </a:lnTo>
                <a:lnTo>
                  <a:pt x="179324" y="1362710"/>
                </a:lnTo>
                <a:lnTo>
                  <a:pt x="179324" y="1385570"/>
                </a:lnTo>
                <a:lnTo>
                  <a:pt x="181483" y="1388110"/>
                </a:lnTo>
                <a:lnTo>
                  <a:pt x="189992" y="1388110"/>
                </a:lnTo>
                <a:lnTo>
                  <a:pt x="192151" y="1385570"/>
                </a:lnTo>
                <a:lnTo>
                  <a:pt x="192151" y="1362710"/>
                </a:lnTo>
                <a:close/>
              </a:path>
              <a:path w="342900" h="2790825">
                <a:moveTo>
                  <a:pt x="192151" y="1316990"/>
                </a:moveTo>
                <a:lnTo>
                  <a:pt x="189992" y="1313180"/>
                </a:lnTo>
                <a:lnTo>
                  <a:pt x="181483" y="1313180"/>
                </a:lnTo>
                <a:lnTo>
                  <a:pt x="179324" y="1316990"/>
                </a:lnTo>
                <a:lnTo>
                  <a:pt x="179324" y="1337310"/>
                </a:lnTo>
                <a:lnTo>
                  <a:pt x="181483" y="1342390"/>
                </a:lnTo>
                <a:lnTo>
                  <a:pt x="189992" y="1342390"/>
                </a:lnTo>
                <a:lnTo>
                  <a:pt x="192151" y="1337310"/>
                </a:lnTo>
                <a:lnTo>
                  <a:pt x="192151" y="1316990"/>
                </a:lnTo>
                <a:close/>
              </a:path>
              <a:path w="342900" h="2790825">
                <a:moveTo>
                  <a:pt x="192151" y="1271270"/>
                </a:moveTo>
                <a:lnTo>
                  <a:pt x="189992" y="1266190"/>
                </a:lnTo>
                <a:lnTo>
                  <a:pt x="181483" y="1266190"/>
                </a:lnTo>
                <a:lnTo>
                  <a:pt x="179324" y="1271270"/>
                </a:lnTo>
                <a:lnTo>
                  <a:pt x="179324" y="1291590"/>
                </a:lnTo>
                <a:lnTo>
                  <a:pt x="181483" y="1295400"/>
                </a:lnTo>
                <a:lnTo>
                  <a:pt x="189992" y="1295400"/>
                </a:lnTo>
                <a:lnTo>
                  <a:pt x="192151" y="1291590"/>
                </a:lnTo>
                <a:lnTo>
                  <a:pt x="192151" y="1271270"/>
                </a:lnTo>
                <a:close/>
              </a:path>
              <a:path w="342900" h="2790825">
                <a:moveTo>
                  <a:pt x="192532" y="2740825"/>
                </a:moveTo>
                <a:lnTo>
                  <a:pt x="188214" y="2736646"/>
                </a:lnTo>
                <a:lnTo>
                  <a:pt x="138811" y="2736646"/>
                </a:lnTo>
                <a:lnTo>
                  <a:pt x="136652" y="2740825"/>
                </a:lnTo>
                <a:lnTo>
                  <a:pt x="136652" y="2747073"/>
                </a:lnTo>
                <a:lnTo>
                  <a:pt x="138811" y="2751239"/>
                </a:lnTo>
                <a:lnTo>
                  <a:pt x="188214" y="2751239"/>
                </a:lnTo>
                <a:lnTo>
                  <a:pt x="192532" y="2747073"/>
                </a:lnTo>
                <a:lnTo>
                  <a:pt x="192532" y="2740825"/>
                </a:lnTo>
                <a:close/>
              </a:path>
              <a:path w="342900" h="2790825">
                <a:moveTo>
                  <a:pt x="269875" y="2482456"/>
                </a:moveTo>
                <a:lnTo>
                  <a:pt x="267982" y="2472398"/>
                </a:lnTo>
                <a:lnTo>
                  <a:pt x="266395" y="2469946"/>
                </a:lnTo>
                <a:lnTo>
                  <a:pt x="262864" y="2464485"/>
                </a:lnTo>
                <a:lnTo>
                  <a:pt x="255346" y="2459317"/>
                </a:lnTo>
                <a:lnTo>
                  <a:pt x="246253" y="2457450"/>
                </a:lnTo>
                <a:lnTo>
                  <a:pt x="82931" y="2457450"/>
                </a:lnTo>
                <a:lnTo>
                  <a:pt x="72580" y="2459317"/>
                </a:lnTo>
                <a:lnTo>
                  <a:pt x="64414" y="2464485"/>
                </a:lnTo>
                <a:lnTo>
                  <a:pt x="59067" y="2472398"/>
                </a:lnTo>
                <a:lnTo>
                  <a:pt x="57150" y="2482456"/>
                </a:lnTo>
                <a:lnTo>
                  <a:pt x="57150" y="2765818"/>
                </a:lnTo>
                <a:lnTo>
                  <a:pt x="59067" y="2775889"/>
                </a:lnTo>
                <a:lnTo>
                  <a:pt x="64414" y="2783802"/>
                </a:lnTo>
                <a:lnTo>
                  <a:pt x="72580" y="2788970"/>
                </a:lnTo>
                <a:lnTo>
                  <a:pt x="82931" y="2790825"/>
                </a:lnTo>
                <a:lnTo>
                  <a:pt x="246253" y="2790825"/>
                </a:lnTo>
                <a:lnTo>
                  <a:pt x="255346" y="2788970"/>
                </a:lnTo>
                <a:lnTo>
                  <a:pt x="262864" y="2783802"/>
                </a:lnTo>
                <a:lnTo>
                  <a:pt x="266395" y="2778328"/>
                </a:lnTo>
                <a:lnTo>
                  <a:pt x="267982" y="2775889"/>
                </a:lnTo>
                <a:lnTo>
                  <a:pt x="269875" y="2765818"/>
                </a:lnTo>
                <a:lnTo>
                  <a:pt x="269875" y="2672054"/>
                </a:lnTo>
                <a:lnTo>
                  <a:pt x="267716" y="2669971"/>
                </a:lnTo>
                <a:lnTo>
                  <a:pt x="259080" y="2669971"/>
                </a:lnTo>
                <a:lnTo>
                  <a:pt x="256921" y="2672054"/>
                </a:lnTo>
                <a:lnTo>
                  <a:pt x="256921" y="2772067"/>
                </a:lnTo>
                <a:lnTo>
                  <a:pt x="252603" y="2778328"/>
                </a:lnTo>
                <a:lnTo>
                  <a:pt x="76454" y="2778328"/>
                </a:lnTo>
                <a:lnTo>
                  <a:pt x="70104" y="2772067"/>
                </a:lnTo>
                <a:lnTo>
                  <a:pt x="70104" y="2476208"/>
                </a:lnTo>
                <a:lnTo>
                  <a:pt x="76454" y="2469946"/>
                </a:lnTo>
                <a:lnTo>
                  <a:pt x="252603" y="2469946"/>
                </a:lnTo>
                <a:lnTo>
                  <a:pt x="256921" y="2476208"/>
                </a:lnTo>
                <a:lnTo>
                  <a:pt x="256921" y="2499118"/>
                </a:lnTo>
                <a:lnTo>
                  <a:pt x="259080" y="2503284"/>
                </a:lnTo>
                <a:lnTo>
                  <a:pt x="267716" y="2503284"/>
                </a:lnTo>
                <a:lnTo>
                  <a:pt x="269875" y="2499118"/>
                </a:lnTo>
                <a:lnTo>
                  <a:pt x="269875" y="2482456"/>
                </a:lnTo>
                <a:close/>
              </a:path>
              <a:path w="342900" h="2790825">
                <a:moveTo>
                  <a:pt x="302120" y="2601214"/>
                </a:moveTo>
                <a:lnTo>
                  <a:pt x="299974" y="2597048"/>
                </a:lnTo>
                <a:lnTo>
                  <a:pt x="192532" y="2597048"/>
                </a:lnTo>
                <a:lnTo>
                  <a:pt x="188214" y="2601214"/>
                </a:lnTo>
                <a:lnTo>
                  <a:pt x="188214" y="2607462"/>
                </a:lnTo>
                <a:lnTo>
                  <a:pt x="192532" y="2611640"/>
                </a:lnTo>
                <a:lnTo>
                  <a:pt x="299974" y="2611640"/>
                </a:lnTo>
                <a:lnTo>
                  <a:pt x="302120" y="2607462"/>
                </a:lnTo>
                <a:lnTo>
                  <a:pt x="302120" y="2601214"/>
                </a:lnTo>
                <a:close/>
              </a:path>
              <a:path w="342900" h="2790825">
                <a:moveTo>
                  <a:pt x="302120" y="2563711"/>
                </a:moveTo>
                <a:lnTo>
                  <a:pt x="299974" y="2561628"/>
                </a:lnTo>
                <a:lnTo>
                  <a:pt x="192532" y="2561628"/>
                </a:lnTo>
                <a:lnTo>
                  <a:pt x="188214" y="2563711"/>
                </a:lnTo>
                <a:lnTo>
                  <a:pt x="188214" y="2572042"/>
                </a:lnTo>
                <a:lnTo>
                  <a:pt x="192532" y="2574125"/>
                </a:lnTo>
                <a:lnTo>
                  <a:pt x="299974" y="2574125"/>
                </a:lnTo>
                <a:lnTo>
                  <a:pt x="302120" y="2572042"/>
                </a:lnTo>
                <a:lnTo>
                  <a:pt x="302120" y="2563711"/>
                </a:lnTo>
                <a:close/>
              </a:path>
              <a:path w="342900" h="2790825">
                <a:moveTo>
                  <a:pt x="302120" y="208419"/>
                </a:moveTo>
                <a:lnTo>
                  <a:pt x="299974" y="206248"/>
                </a:lnTo>
                <a:lnTo>
                  <a:pt x="280797" y="206248"/>
                </a:lnTo>
                <a:lnTo>
                  <a:pt x="280797" y="93726"/>
                </a:lnTo>
                <a:lnTo>
                  <a:pt x="280797" y="83312"/>
                </a:lnTo>
                <a:lnTo>
                  <a:pt x="267843" y="83312"/>
                </a:lnTo>
                <a:lnTo>
                  <a:pt x="267843" y="93726"/>
                </a:lnTo>
                <a:lnTo>
                  <a:pt x="267843" y="206248"/>
                </a:lnTo>
                <a:lnTo>
                  <a:pt x="246507" y="206248"/>
                </a:lnTo>
                <a:lnTo>
                  <a:pt x="246507" y="93726"/>
                </a:lnTo>
                <a:lnTo>
                  <a:pt x="267843" y="93726"/>
                </a:lnTo>
                <a:lnTo>
                  <a:pt x="267843" y="83312"/>
                </a:lnTo>
                <a:lnTo>
                  <a:pt x="246507" y="83312"/>
                </a:lnTo>
                <a:lnTo>
                  <a:pt x="246507" y="77089"/>
                </a:lnTo>
                <a:lnTo>
                  <a:pt x="246507" y="66675"/>
                </a:lnTo>
                <a:lnTo>
                  <a:pt x="233553" y="66675"/>
                </a:lnTo>
                <a:lnTo>
                  <a:pt x="233553" y="77089"/>
                </a:lnTo>
                <a:lnTo>
                  <a:pt x="233553" y="206248"/>
                </a:lnTo>
                <a:lnTo>
                  <a:pt x="212217" y="206248"/>
                </a:lnTo>
                <a:lnTo>
                  <a:pt x="212217" y="116713"/>
                </a:lnTo>
                <a:lnTo>
                  <a:pt x="212217" y="77089"/>
                </a:lnTo>
                <a:lnTo>
                  <a:pt x="233553" y="77089"/>
                </a:lnTo>
                <a:lnTo>
                  <a:pt x="233553" y="66675"/>
                </a:lnTo>
                <a:lnTo>
                  <a:pt x="199263" y="66675"/>
                </a:lnTo>
                <a:lnTo>
                  <a:pt x="199263" y="106299"/>
                </a:lnTo>
                <a:lnTo>
                  <a:pt x="199263" y="116713"/>
                </a:lnTo>
                <a:lnTo>
                  <a:pt x="199263" y="206248"/>
                </a:lnTo>
                <a:lnTo>
                  <a:pt x="177927" y="206248"/>
                </a:lnTo>
                <a:lnTo>
                  <a:pt x="177927" y="149987"/>
                </a:lnTo>
                <a:lnTo>
                  <a:pt x="177927" y="139573"/>
                </a:lnTo>
                <a:lnTo>
                  <a:pt x="177927" y="116713"/>
                </a:lnTo>
                <a:lnTo>
                  <a:pt x="199263" y="116713"/>
                </a:lnTo>
                <a:lnTo>
                  <a:pt x="199263" y="106299"/>
                </a:lnTo>
                <a:lnTo>
                  <a:pt x="164973" y="106299"/>
                </a:lnTo>
                <a:lnTo>
                  <a:pt x="164973" y="139573"/>
                </a:lnTo>
                <a:lnTo>
                  <a:pt x="164973" y="149987"/>
                </a:lnTo>
                <a:lnTo>
                  <a:pt x="164973" y="206248"/>
                </a:lnTo>
                <a:lnTo>
                  <a:pt x="143637" y="206248"/>
                </a:lnTo>
                <a:lnTo>
                  <a:pt x="143637" y="149987"/>
                </a:lnTo>
                <a:lnTo>
                  <a:pt x="164973" y="149987"/>
                </a:lnTo>
                <a:lnTo>
                  <a:pt x="164973" y="139573"/>
                </a:lnTo>
                <a:lnTo>
                  <a:pt x="143637" y="139573"/>
                </a:lnTo>
                <a:lnTo>
                  <a:pt x="143637" y="93726"/>
                </a:lnTo>
                <a:lnTo>
                  <a:pt x="143637" y="83312"/>
                </a:lnTo>
                <a:lnTo>
                  <a:pt x="130683" y="83312"/>
                </a:lnTo>
                <a:lnTo>
                  <a:pt x="130683" y="99949"/>
                </a:lnTo>
                <a:lnTo>
                  <a:pt x="130683" y="110490"/>
                </a:lnTo>
                <a:lnTo>
                  <a:pt x="128524" y="110490"/>
                </a:lnTo>
                <a:lnTo>
                  <a:pt x="126492" y="114554"/>
                </a:lnTo>
                <a:lnTo>
                  <a:pt x="126492" y="118745"/>
                </a:lnTo>
                <a:lnTo>
                  <a:pt x="128524" y="122936"/>
                </a:lnTo>
                <a:lnTo>
                  <a:pt x="130683" y="122936"/>
                </a:lnTo>
                <a:lnTo>
                  <a:pt x="130683" y="133350"/>
                </a:lnTo>
                <a:lnTo>
                  <a:pt x="128524" y="133350"/>
                </a:lnTo>
                <a:lnTo>
                  <a:pt x="126492" y="135382"/>
                </a:lnTo>
                <a:lnTo>
                  <a:pt x="126492" y="141744"/>
                </a:lnTo>
                <a:lnTo>
                  <a:pt x="128524" y="143764"/>
                </a:lnTo>
                <a:lnTo>
                  <a:pt x="130683" y="143764"/>
                </a:lnTo>
                <a:lnTo>
                  <a:pt x="130683" y="156210"/>
                </a:lnTo>
                <a:lnTo>
                  <a:pt x="128524" y="156210"/>
                </a:lnTo>
                <a:lnTo>
                  <a:pt x="126492" y="158381"/>
                </a:lnTo>
                <a:lnTo>
                  <a:pt x="126492" y="164592"/>
                </a:lnTo>
                <a:lnTo>
                  <a:pt x="128524" y="166624"/>
                </a:lnTo>
                <a:lnTo>
                  <a:pt x="130683" y="166624"/>
                </a:lnTo>
                <a:lnTo>
                  <a:pt x="130683" y="177165"/>
                </a:lnTo>
                <a:lnTo>
                  <a:pt x="128524" y="177165"/>
                </a:lnTo>
                <a:lnTo>
                  <a:pt x="126492" y="181229"/>
                </a:lnTo>
                <a:lnTo>
                  <a:pt x="126492" y="185432"/>
                </a:lnTo>
                <a:lnTo>
                  <a:pt x="128524" y="189611"/>
                </a:lnTo>
                <a:lnTo>
                  <a:pt x="130683" y="189611"/>
                </a:lnTo>
                <a:lnTo>
                  <a:pt x="130683" y="200025"/>
                </a:lnTo>
                <a:lnTo>
                  <a:pt x="128524" y="200025"/>
                </a:lnTo>
                <a:lnTo>
                  <a:pt x="126492" y="202069"/>
                </a:lnTo>
                <a:lnTo>
                  <a:pt x="126492" y="206248"/>
                </a:lnTo>
                <a:lnTo>
                  <a:pt x="113538" y="206248"/>
                </a:lnTo>
                <a:lnTo>
                  <a:pt x="113538" y="202069"/>
                </a:lnTo>
                <a:lnTo>
                  <a:pt x="111379" y="200025"/>
                </a:lnTo>
                <a:lnTo>
                  <a:pt x="109347" y="200025"/>
                </a:lnTo>
                <a:lnTo>
                  <a:pt x="109347" y="189611"/>
                </a:lnTo>
                <a:lnTo>
                  <a:pt x="111379" y="189611"/>
                </a:lnTo>
                <a:lnTo>
                  <a:pt x="113538" y="185432"/>
                </a:lnTo>
                <a:lnTo>
                  <a:pt x="113538" y="181229"/>
                </a:lnTo>
                <a:lnTo>
                  <a:pt x="111379" y="177165"/>
                </a:lnTo>
                <a:lnTo>
                  <a:pt x="109347" y="177165"/>
                </a:lnTo>
                <a:lnTo>
                  <a:pt x="109347" y="166624"/>
                </a:lnTo>
                <a:lnTo>
                  <a:pt x="111379" y="166624"/>
                </a:lnTo>
                <a:lnTo>
                  <a:pt x="113538" y="164592"/>
                </a:lnTo>
                <a:lnTo>
                  <a:pt x="113538" y="158381"/>
                </a:lnTo>
                <a:lnTo>
                  <a:pt x="111379" y="156210"/>
                </a:lnTo>
                <a:lnTo>
                  <a:pt x="109347" y="156210"/>
                </a:lnTo>
                <a:lnTo>
                  <a:pt x="109347" y="143764"/>
                </a:lnTo>
                <a:lnTo>
                  <a:pt x="111379" y="143764"/>
                </a:lnTo>
                <a:lnTo>
                  <a:pt x="113538" y="141744"/>
                </a:lnTo>
                <a:lnTo>
                  <a:pt x="113538" y="135382"/>
                </a:lnTo>
                <a:lnTo>
                  <a:pt x="111379" y="133350"/>
                </a:lnTo>
                <a:lnTo>
                  <a:pt x="109347" y="133350"/>
                </a:lnTo>
                <a:lnTo>
                  <a:pt x="109347" y="127127"/>
                </a:lnTo>
                <a:lnTo>
                  <a:pt x="109347" y="122936"/>
                </a:lnTo>
                <a:lnTo>
                  <a:pt x="111379" y="122936"/>
                </a:lnTo>
                <a:lnTo>
                  <a:pt x="113538" y="118745"/>
                </a:lnTo>
                <a:lnTo>
                  <a:pt x="113538" y="114554"/>
                </a:lnTo>
                <a:lnTo>
                  <a:pt x="111379" y="110490"/>
                </a:lnTo>
                <a:lnTo>
                  <a:pt x="109347" y="110490"/>
                </a:lnTo>
                <a:lnTo>
                  <a:pt x="109347" y="99949"/>
                </a:lnTo>
                <a:lnTo>
                  <a:pt x="111379" y="99949"/>
                </a:lnTo>
                <a:lnTo>
                  <a:pt x="113538" y="97917"/>
                </a:lnTo>
                <a:lnTo>
                  <a:pt x="113538" y="93726"/>
                </a:lnTo>
                <a:lnTo>
                  <a:pt x="126492" y="93726"/>
                </a:lnTo>
                <a:lnTo>
                  <a:pt x="126492" y="97917"/>
                </a:lnTo>
                <a:lnTo>
                  <a:pt x="128524" y="99949"/>
                </a:lnTo>
                <a:lnTo>
                  <a:pt x="130683" y="99949"/>
                </a:lnTo>
                <a:lnTo>
                  <a:pt x="130683" y="83312"/>
                </a:lnTo>
                <a:lnTo>
                  <a:pt x="96393" y="83312"/>
                </a:lnTo>
                <a:lnTo>
                  <a:pt x="96393" y="116713"/>
                </a:lnTo>
                <a:lnTo>
                  <a:pt x="96393" y="127127"/>
                </a:lnTo>
                <a:lnTo>
                  <a:pt x="96393" y="206248"/>
                </a:lnTo>
                <a:lnTo>
                  <a:pt x="75057" y="206248"/>
                </a:lnTo>
                <a:lnTo>
                  <a:pt x="75057" y="127127"/>
                </a:lnTo>
                <a:lnTo>
                  <a:pt x="96393" y="127127"/>
                </a:lnTo>
                <a:lnTo>
                  <a:pt x="96393" y="116713"/>
                </a:lnTo>
                <a:lnTo>
                  <a:pt x="62103" y="116713"/>
                </a:lnTo>
                <a:lnTo>
                  <a:pt x="62103" y="206248"/>
                </a:lnTo>
                <a:lnTo>
                  <a:pt x="42799" y="206248"/>
                </a:lnTo>
                <a:lnTo>
                  <a:pt x="40767" y="208419"/>
                </a:lnTo>
                <a:lnTo>
                  <a:pt x="40767" y="214630"/>
                </a:lnTo>
                <a:lnTo>
                  <a:pt x="42799" y="216662"/>
                </a:lnTo>
                <a:lnTo>
                  <a:pt x="299974" y="216662"/>
                </a:lnTo>
                <a:lnTo>
                  <a:pt x="302120" y="214630"/>
                </a:lnTo>
                <a:lnTo>
                  <a:pt x="302120" y="208419"/>
                </a:lnTo>
                <a:close/>
              </a:path>
              <a:path w="342900" h="2790825">
                <a:moveTo>
                  <a:pt x="311023" y="1518920"/>
                </a:moveTo>
                <a:lnTo>
                  <a:pt x="306832" y="1515110"/>
                </a:lnTo>
                <a:lnTo>
                  <a:pt x="253746" y="1515110"/>
                </a:lnTo>
                <a:lnTo>
                  <a:pt x="251587" y="1518920"/>
                </a:lnTo>
                <a:lnTo>
                  <a:pt x="251587" y="1525270"/>
                </a:lnTo>
                <a:lnTo>
                  <a:pt x="253746" y="1529080"/>
                </a:lnTo>
                <a:lnTo>
                  <a:pt x="306832" y="1529080"/>
                </a:lnTo>
                <a:lnTo>
                  <a:pt x="311023" y="1525270"/>
                </a:lnTo>
                <a:lnTo>
                  <a:pt x="311023" y="1518920"/>
                </a:lnTo>
                <a:close/>
              </a:path>
              <a:path w="342900" h="2790825">
                <a:moveTo>
                  <a:pt x="311023" y="1483360"/>
                </a:moveTo>
                <a:lnTo>
                  <a:pt x="306832" y="1480820"/>
                </a:lnTo>
                <a:lnTo>
                  <a:pt x="253746" y="1480820"/>
                </a:lnTo>
                <a:lnTo>
                  <a:pt x="251587" y="1483360"/>
                </a:lnTo>
                <a:lnTo>
                  <a:pt x="251587" y="1492250"/>
                </a:lnTo>
                <a:lnTo>
                  <a:pt x="253746" y="1493520"/>
                </a:lnTo>
                <a:lnTo>
                  <a:pt x="306832" y="1493520"/>
                </a:lnTo>
                <a:lnTo>
                  <a:pt x="311023" y="1492250"/>
                </a:lnTo>
                <a:lnTo>
                  <a:pt x="311023" y="1483360"/>
                </a:lnTo>
                <a:close/>
              </a:path>
              <a:path w="342900" h="2790825">
                <a:moveTo>
                  <a:pt x="311023" y="1450340"/>
                </a:moveTo>
                <a:lnTo>
                  <a:pt x="306832" y="1447800"/>
                </a:lnTo>
                <a:lnTo>
                  <a:pt x="253746" y="1447800"/>
                </a:lnTo>
                <a:lnTo>
                  <a:pt x="251587" y="1450340"/>
                </a:lnTo>
                <a:lnTo>
                  <a:pt x="251587" y="1459230"/>
                </a:lnTo>
                <a:lnTo>
                  <a:pt x="253746" y="1460500"/>
                </a:lnTo>
                <a:lnTo>
                  <a:pt x="306832" y="1460500"/>
                </a:lnTo>
                <a:lnTo>
                  <a:pt x="311023" y="1459230"/>
                </a:lnTo>
                <a:lnTo>
                  <a:pt x="311023" y="1450340"/>
                </a:lnTo>
                <a:close/>
              </a:path>
              <a:path w="342900" h="2790825">
                <a:moveTo>
                  <a:pt x="311023" y="1417320"/>
                </a:moveTo>
                <a:lnTo>
                  <a:pt x="306832" y="1412240"/>
                </a:lnTo>
                <a:lnTo>
                  <a:pt x="253746" y="1412240"/>
                </a:lnTo>
                <a:lnTo>
                  <a:pt x="251587" y="1417320"/>
                </a:lnTo>
                <a:lnTo>
                  <a:pt x="251587" y="1423670"/>
                </a:lnTo>
                <a:lnTo>
                  <a:pt x="253746" y="1427480"/>
                </a:lnTo>
                <a:lnTo>
                  <a:pt x="306832" y="1427480"/>
                </a:lnTo>
                <a:lnTo>
                  <a:pt x="311023" y="1423670"/>
                </a:lnTo>
                <a:lnTo>
                  <a:pt x="311023" y="1417320"/>
                </a:lnTo>
                <a:close/>
              </a:path>
              <a:path w="342900" h="2790825">
                <a:moveTo>
                  <a:pt x="311023" y="1383030"/>
                </a:moveTo>
                <a:lnTo>
                  <a:pt x="306832" y="1379220"/>
                </a:lnTo>
                <a:lnTo>
                  <a:pt x="253746" y="1379220"/>
                </a:lnTo>
                <a:lnTo>
                  <a:pt x="251587" y="1383030"/>
                </a:lnTo>
                <a:lnTo>
                  <a:pt x="251587" y="1389380"/>
                </a:lnTo>
                <a:lnTo>
                  <a:pt x="253746" y="1394460"/>
                </a:lnTo>
                <a:lnTo>
                  <a:pt x="306832" y="1394460"/>
                </a:lnTo>
                <a:lnTo>
                  <a:pt x="311023" y="1389380"/>
                </a:lnTo>
                <a:lnTo>
                  <a:pt x="311023" y="1383030"/>
                </a:lnTo>
                <a:close/>
              </a:path>
              <a:path w="342900" h="2790825">
                <a:moveTo>
                  <a:pt x="311023" y="1347470"/>
                </a:moveTo>
                <a:lnTo>
                  <a:pt x="306832" y="1346200"/>
                </a:lnTo>
                <a:lnTo>
                  <a:pt x="253746" y="1346200"/>
                </a:lnTo>
                <a:lnTo>
                  <a:pt x="251587" y="1347470"/>
                </a:lnTo>
                <a:lnTo>
                  <a:pt x="251587" y="1356360"/>
                </a:lnTo>
                <a:lnTo>
                  <a:pt x="253746" y="1358900"/>
                </a:lnTo>
                <a:lnTo>
                  <a:pt x="306832" y="1358900"/>
                </a:lnTo>
                <a:lnTo>
                  <a:pt x="311023" y="1356360"/>
                </a:lnTo>
                <a:lnTo>
                  <a:pt x="311023" y="1347470"/>
                </a:lnTo>
                <a:close/>
              </a:path>
              <a:path w="342900" h="2790825">
                <a:moveTo>
                  <a:pt x="342900" y="2544965"/>
                </a:moveTo>
                <a:lnTo>
                  <a:pt x="340639" y="2534577"/>
                </a:lnTo>
                <a:lnTo>
                  <a:pt x="337667" y="2530373"/>
                </a:lnTo>
                <a:lnTo>
                  <a:pt x="334543" y="2525953"/>
                </a:lnTo>
                <a:lnTo>
                  <a:pt x="329933" y="2522905"/>
                </a:lnTo>
                <a:lnTo>
                  <a:pt x="329933" y="2538704"/>
                </a:lnTo>
                <a:lnTo>
                  <a:pt x="329933" y="2632468"/>
                </a:lnTo>
                <a:lnTo>
                  <a:pt x="323583" y="2638717"/>
                </a:lnTo>
                <a:lnTo>
                  <a:pt x="237617" y="2638717"/>
                </a:lnTo>
                <a:lnTo>
                  <a:pt x="235458" y="2640800"/>
                </a:lnTo>
                <a:lnTo>
                  <a:pt x="233299" y="2640800"/>
                </a:lnTo>
                <a:lnTo>
                  <a:pt x="205359" y="2667889"/>
                </a:lnTo>
                <a:lnTo>
                  <a:pt x="205359" y="2642908"/>
                </a:lnTo>
                <a:lnTo>
                  <a:pt x="201041" y="2640800"/>
                </a:lnTo>
                <a:lnTo>
                  <a:pt x="179578" y="2640800"/>
                </a:lnTo>
                <a:lnTo>
                  <a:pt x="179578" y="2638717"/>
                </a:lnTo>
                <a:lnTo>
                  <a:pt x="173228" y="2638717"/>
                </a:lnTo>
                <a:lnTo>
                  <a:pt x="164592" y="2632468"/>
                </a:lnTo>
                <a:lnTo>
                  <a:pt x="164592" y="2538704"/>
                </a:lnTo>
                <a:lnTo>
                  <a:pt x="173228" y="2530373"/>
                </a:lnTo>
                <a:lnTo>
                  <a:pt x="323583" y="2530373"/>
                </a:lnTo>
                <a:lnTo>
                  <a:pt x="329933" y="2538704"/>
                </a:lnTo>
                <a:lnTo>
                  <a:pt x="329933" y="2522905"/>
                </a:lnTo>
                <a:lnTo>
                  <a:pt x="325640" y="2520061"/>
                </a:lnTo>
                <a:lnTo>
                  <a:pt x="314960" y="2517876"/>
                </a:lnTo>
                <a:lnTo>
                  <a:pt x="179578" y="2517876"/>
                </a:lnTo>
                <a:lnTo>
                  <a:pt x="168884" y="2520061"/>
                </a:lnTo>
                <a:lnTo>
                  <a:pt x="159981" y="2525953"/>
                </a:lnTo>
                <a:lnTo>
                  <a:pt x="153885" y="2534577"/>
                </a:lnTo>
                <a:lnTo>
                  <a:pt x="151638" y="2544965"/>
                </a:lnTo>
                <a:lnTo>
                  <a:pt x="151638" y="2624137"/>
                </a:lnTo>
                <a:lnTo>
                  <a:pt x="153885" y="2635732"/>
                </a:lnTo>
                <a:lnTo>
                  <a:pt x="159981" y="2644978"/>
                </a:lnTo>
                <a:lnTo>
                  <a:pt x="168884" y="2651099"/>
                </a:lnTo>
                <a:lnTo>
                  <a:pt x="179578" y="2653309"/>
                </a:lnTo>
                <a:lnTo>
                  <a:pt x="190373" y="2653309"/>
                </a:lnTo>
                <a:lnTo>
                  <a:pt x="190373" y="2686647"/>
                </a:lnTo>
                <a:lnTo>
                  <a:pt x="194691" y="2690812"/>
                </a:lnTo>
                <a:lnTo>
                  <a:pt x="201041" y="2690812"/>
                </a:lnTo>
                <a:lnTo>
                  <a:pt x="203200" y="2688729"/>
                </a:lnTo>
                <a:lnTo>
                  <a:pt x="225983" y="2667889"/>
                </a:lnTo>
                <a:lnTo>
                  <a:pt x="241935" y="2653309"/>
                </a:lnTo>
                <a:lnTo>
                  <a:pt x="314960" y="2653309"/>
                </a:lnTo>
                <a:lnTo>
                  <a:pt x="325640" y="2651099"/>
                </a:lnTo>
                <a:lnTo>
                  <a:pt x="334543" y="2644978"/>
                </a:lnTo>
                <a:lnTo>
                  <a:pt x="340639" y="2635732"/>
                </a:lnTo>
                <a:lnTo>
                  <a:pt x="342900" y="2624137"/>
                </a:lnTo>
                <a:lnTo>
                  <a:pt x="342900" y="2544965"/>
                </a:lnTo>
                <a:close/>
              </a:path>
              <a:path w="342900" h="2790825">
                <a:moveTo>
                  <a:pt x="342900" y="1314450"/>
                </a:moveTo>
                <a:lnTo>
                  <a:pt x="340741" y="1313180"/>
                </a:lnTo>
                <a:lnTo>
                  <a:pt x="330200" y="1313180"/>
                </a:lnTo>
                <a:lnTo>
                  <a:pt x="330200" y="1325880"/>
                </a:lnTo>
                <a:lnTo>
                  <a:pt x="330200" y="1550670"/>
                </a:lnTo>
                <a:lnTo>
                  <a:pt x="232410" y="1550670"/>
                </a:lnTo>
                <a:lnTo>
                  <a:pt x="232410" y="1325880"/>
                </a:lnTo>
                <a:lnTo>
                  <a:pt x="330200" y="1325880"/>
                </a:lnTo>
                <a:lnTo>
                  <a:pt x="330200" y="1313180"/>
                </a:lnTo>
                <a:lnTo>
                  <a:pt x="232410" y="1313180"/>
                </a:lnTo>
                <a:lnTo>
                  <a:pt x="232410" y="1242060"/>
                </a:lnTo>
                <a:lnTo>
                  <a:pt x="232410" y="1231900"/>
                </a:lnTo>
                <a:lnTo>
                  <a:pt x="228219" y="1229360"/>
                </a:lnTo>
                <a:lnTo>
                  <a:pt x="217551" y="1229360"/>
                </a:lnTo>
                <a:lnTo>
                  <a:pt x="217551" y="1242060"/>
                </a:lnTo>
                <a:lnTo>
                  <a:pt x="217551" y="1550670"/>
                </a:lnTo>
                <a:lnTo>
                  <a:pt x="41275" y="1550670"/>
                </a:lnTo>
                <a:lnTo>
                  <a:pt x="41275" y="1242060"/>
                </a:lnTo>
                <a:lnTo>
                  <a:pt x="217551" y="1242060"/>
                </a:lnTo>
                <a:lnTo>
                  <a:pt x="217551" y="1229360"/>
                </a:lnTo>
                <a:lnTo>
                  <a:pt x="30734" y="1229360"/>
                </a:lnTo>
                <a:lnTo>
                  <a:pt x="28575" y="1231900"/>
                </a:lnTo>
                <a:lnTo>
                  <a:pt x="28575" y="1560830"/>
                </a:lnTo>
                <a:lnTo>
                  <a:pt x="30734" y="1562100"/>
                </a:lnTo>
                <a:lnTo>
                  <a:pt x="340741" y="1562100"/>
                </a:lnTo>
                <a:lnTo>
                  <a:pt x="342900" y="1560830"/>
                </a:lnTo>
                <a:lnTo>
                  <a:pt x="342900" y="1550670"/>
                </a:lnTo>
                <a:lnTo>
                  <a:pt x="342900" y="1325880"/>
                </a:lnTo>
                <a:lnTo>
                  <a:pt x="342900" y="1314450"/>
                </a:lnTo>
                <a:close/>
              </a:path>
              <a:path w="342900" h="2790825">
                <a:moveTo>
                  <a:pt x="342900" y="22860"/>
                </a:moveTo>
                <a:lnTo>
                  <a:pt x="332232" y="22860"/>
                </a:lnTo>
                <a:lnTo>
                  <a:pt x="332232" y="33274"/>
                </a:lnTo>
                <a:lnTo>
                  <a:pt x="332232" y="243840"/>
                </a:lnTo>
                <a:lnTo>
                  <a:pt x="10668" y="243840"/>
                </a:lnTo>
                <a:lnTo>
                  <a:pt x="10668" y="33274"/>
                </a:lnTo>
                <a:lnTo>
                  <a:pt x="332232" y="33274"/>
                </a:lnTo>
                <a:lnTo>
                  <a:pt x="332232" y="22860"/>
                </a:lnTo>
                <a:lnTo>
                  <a:pt x="177927" y="22860"/>
                </a:lnTo>
                <a:lnTo>
                  <a:pt x="177927" y="2032"/>
                </a:lnTo>
                <a:lnTo>
                  <a:pt x="173609" y="0"/>
                </a:lnTo>
                <a:lnTo>
                  <a:pt x="169291" y="0"/>
                </a:lnTo>
                <a:lnTo>
                  <a:pt x="164973" y="2032"/>
                </a:lnTo>
                <a:lnTo>
                  <a:pt x="164973" y="22860"/>
                </a:lnTo>
                <a:lnTo>
                  <a:pt x="0" y="22860"/>
                </a:lnTo>
                <a:lnTo>
                  <a:pt x="0" y="256286"/>
                </a:lnTo>
                <a:lnTo>
                  <a:pt x="158623" y="256286"/>
                </a:lnTo>
                <a:lnTo>
                  <a:pt x="85725" y="324993"/>
                </a:lnTo>
                <a:lnTo>
                  <a:pt x="85725" y="329184"/>
                </a:lnTo>
                <a:lnTo>
                  <a:pt x="87884" y="331343"/>
                </a:lnTo>
                <a:lnTo>
                  <a:pt x="87884" y="333375"/>
                </a:lnTo>
                <a:lnTo>
                  <a:pt x="94361" y="333375"/>
                </a:lnTo>
                <a:lnTo>
                  <a:pt x="164973" y="262509"/>
                </a:lnTo>
                <a:lnTo>
                  <a:pt x="164973" y="318770"/>
                </a:lnTo>
                <a:lnTo>
                  <a:pt x="169291" y="322961"/>
                </a:lnTo>
                <a:lnTo>
                  <a:pt x="173609" y="322961"/>
                </a:lnTo>
                <a:lnTo>
                  <a:pt x="177927" y="318770"/>
                </a:lnTo>
                <a:lnTo>
                  <a:pt x="177927" y="262509"/>
                </a:lnTo>
                <a:lnTo>
                  <a:pt x="248539" y="333375"/>
                </a:lnTo>
                <a:lnTo>
                  <a:pt x="255016" y="333375"/>
                </a:lnTo>
                <a:lnTo>
                  <a:pt x="255016" y="331343"/>
                </a:lnTo>
                <a:lnTo>
                  <a:pt x="257175" y="329184"/>
                </a:lnTo>
                <a:lnTo>
                  <a:pt x="257175" y="324993"/>
                </a:lnTo>
                <a:lnTo>
                  <a:pt x="190868" y="262509"/>
                </a:lnTo>
                <a:lnTo>
                  <a:pt x="184277" y="256286"/>
                </a:lnTo>
                <a:lnTo>
                  <a:pt x="342900" y="256286"/>
                </a:lnTo>
                <a:lnTo>
                  <a:pt x="342900" y="243840"/>
                </a:lnTo>
                <a:lnTo>
                  <a:pt x="342900" y="33274"/>
                </a:lnTo>
                <a:lnTo>
                  <a:pt x="342900" y="228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87651" y="4510468"/>
            <a:ext cx="3844925" cy="18135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70"/>
              </a:spcBef>
            </a:pPr>
            <a:r>
              <a:rPr sz="1550" dirty="0">
                <a:latin typeface="Calibri"/>
                <a:cs typeface="Calibri"/>
              </a:rPr>
              <a:t>Izvajanje</a:t>
            </a:r>
            <a:r>
              <a:rPr sz="1550" spc="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tečajev</a:t>
            </a:r>
            <a:r>
              <a:rPr sz="1550" spc="13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predavanj</a:t>
            </a:r>
            <a:r>
              <a:rPr sz="1550" spc="75" dirty="0">
                <a:latin typeface="Calibri"/>
                <a:cs typeface="Calibri"/>
              </a:rPr>
              <a:t> </a:t>
            </a:r>
            <a:r>
              <a:rPr sz="1550" spc="-25" dirty="0">
                <a:latin typeface="Calibri"/>
                <a:cs typeface="Calibri"/>
              </a:rPr>
              <a:t>za </a:t>
            </a:r>
            <a:r>
              <a:rPr sz="1550" dirty="0">
                <a:latin typeface="Calibri"/>
                <a:cs typeface="Calibri"/>
              </a:rPr>
              <a:t>opolnomočenje</a:t>
            </a:r>
            <a:r>
              <a:rPr sz="1550" spc="18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udeležencev</a:t>
            </a:r>
            <a:r>
              <a:rPr sz="1550" spc="19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vseh</a:t>
            </a:r>
            <a:r>
              <a:rPr sz="1550" spc="17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znanstvenih disciplin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60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550" dirty="0">
                <a:latin typeface="Calibri"/>
                <a:cs typeface="Calibri"/>
              </a:rPr>
              <a:t>Odprti</a:t>
            </a:r>
            <a:r>
              <a:rPr sz="1550" spc="105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za</a:t>
            </a:r>
            <a:r>
              <a:rPr sz="1550" spc="1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predloge,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zgodbo</a:t>
            </a:r>
            <a:r>
              <a:rPr sz="1550" spc="110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pišemo</a:t>
            </a: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550" dirty="0">
                <a:latin typeface="Calibri"/>
                <a:cs typeface="Calibri"/>
              </a:rPr>
              <a:t>transparentno</a:t>
            </a:r>
            <a:r>
              <a:rPr sz="1550" spc="16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in</a:t>
            </a:r>
            <a:r>
              <a:rPr sz="1550" spc="95" dirty="0">
                <a:latin typeface="Calibri"/>
                <a:cs typeface="Calibri"/>
              </a:rPr>
              <a:t> </a:t>
            </a:r>
            <a:r>
              <a:rPr sz="1550" spc="-10" dirty="0">
                <a:latin typeface="Calibri"/>
                <a:cs typeface="Calibri"/>
              </a:rPr>
              <a:t>vključujoče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00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pc="-625" dirty="0"/>
              <a:t>Pridružite</a:t>
            </a:r>
            <a:r>
              <a:rPr spc="-420" dirty="0"/>
              <a:t> </a:t>
            </a:r>
            <a:r>
              <a:rPr spc="-495" dirty="0"/>
              <a:t>se</a:t>
            </a:r>
            <a:r>
              <a:rPr spc="-455" dirty="0"/>
              <a:t> </a:t>
            </a:r>
            <a:r>
              <a:rPr spc="-775" dirty="0"/>
              <a:t>nam</a:t>
            </a:r>
            <a:r>
              <a:rPr spc="-445" dirty="0"/>
              <a:t> </a:t>
            </a:r>
            <a:r>
              <a:rPr spc="-655" dirty="0"/>
              <a:t>na</a:t>
            </a:r>
            <a:r>
              <a:rPr spc="-405" dirty="0"/>
              <a:t> </a:t>
            </a:r>
            <a:r>
              <a:rPr spc="-665" dirty="0"/>
              <a:t>Arnesovem</a:t>
            </a:r>
            <a:r>
              <a:rPr spc="-400" dirty="0"/>
              <a:t> </a:t>
            </a:r>
            <a:r>
              <a:rPr spc="-590" dirty="0"/>
              <a:t>vseslovenskem</a:t>
            </a:r>
            <a:r>
              <a:rPr spc="-434" dirty="0"/>
              <a:t> </a:t>
            </a:r>
            <a:r>
              <a:rPr spc="-655" dirty="0"/>
              <a:t>hackathonu</a:t>
            </a:r>
            <a:r>
              <a:rPr spc="-409" dirty="0"/>
              <a:t> </a:t>
            </a:r>
            <a:r>
              <a:rPr spc="-370" dirty="0"/>
              <a:t>…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42975" y="1746630"/>
            <a:ext cx="10284460" cy="20516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indent="-342900">
              <a:lnSpc>
                <a:spcPts val="2925"/>
              </a:lnSpc>
              <a:spcBef>
                <a:spcPts val="13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45" dirty="0">
                <a:solidFill>
                  <a:srgbClr val="F05821"/>
                </a:solidFill>
                <a:latin typeface="Trebuchet MS"/>
                <a:cs typeface="Trebuchet MS"/>
              </a:rPr>
              <a:t>Pripravite</a:t>
            </a:r>
            <a:r>
              <a:rPr sz="2750" b="1" spc="-3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60" dirty="0">
                <a:solidFill>
                  <a:srgbClr val="F05821"/>
                </a:solidFill>
                <a:latin typeface="Trebuchet MS"/>
                <a:cs typeface="Trebuchet MS"/>
              </a:rPr>
              <a:t>se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potovanje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0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15" dirty="0">
                <a:solidFill>
                  <a:srgbClr val="F05821"/>
                </a:solidFill>
                <a:latin typeface="Trebuchet MS"/>
                <a:cs typeface="Trebuchet MS"/>
              </a:rPr>
              <a:t>svet</a:t>
            </a:r>
            <a:r>
              <a:rPr sz="275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65" dirty="0">
                <a:solidFill>
                  <a:srgbClr val="F05821"/>
                </a:solidFill>
                <a:latin typeface="Trebuchet MS"/>
                <a:cs typeface="Trebuchet MS"/>
              </a:rPr>
              <a:t>odprtih</a:t>
            </a:r>
            <a:r>
              <a:rPr sz="27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podatkov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15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7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30" dirty="0">
                <a:solidFill>
                  <a:srgbClr val="F05821"/>
                </a:solidFill>
                <a:latin typeface="Trebuchet MS"/>
                <a:cs typeface="Trebuchet MS"/>
              </a:rPr>
              <a:t>izkoristite</a:t>
            </a:r>
            <a:r>
              <a:rPr sz="275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90" dirty="0">
                <a:solidFill>
                  <a:srgbClr val="F05821"/>
                </a:solidFill>
                <a:latin typeface="Trebuchet MS"/>
                <a:cs typeface="Trebuchet MS"/>
              </a:rPr>
              <a:t>mo</a:t>
            </a:r>
            <a:r>
              <a:rPr sz="2750" b="1" spc="-39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b="1" spc="-570" dirty="0">
                <a:solidFill>
                  <a:srgbClr val="F05821"/>
                </a:solidFill>
                <a:latin typeface="Trebuchet MS"/>
                <a:cs typeface="Trebuchet MS"/>
              </a:rPr>
              <a:t>umetne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5" dirty="0">
                <a:solidFill>
                  <a:srgbClr val="F05821"/>
                </a:solidFill>
                <a:latin typeface="Trebuchet MS"/>
                <a:cs typeface="Trebuchet MS"/>
              </a:rPr>
              <a:t>inteligence</a:t>
            </a:r>
            <a:endParaRPr sz="2750">
              <a:latin typeface="Trebuchet MS"/>
              <a:cs typeface="Trebuchet MS"/>
            </a:endParaRPr>
          </a:p>
          <a:p>
            <a:pPr marL="355600">
              <a:lnSpc>
                <a:spcPts val="2925"/>
              </a:lnSpc>
            </a:pPr>
            <a:r>
              <a:rPr sz="2750" b="1" spc="-515" dirty="0">
                <a:solidFill>
                  <a:srgbClr val="F05821"/>
                </a:solidFill>
                <a:latin typeface="Trebuchet MS"/>
                <a:cs typeface="Trebuchet MS"/>
              </a:rPr>
              <a:t>za</a:t>
            </a:r>
            <a:r>
              <a:rPr sz="275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reševanje</a:t>
            </a:r>
            <a:r>
              <a:rPr sz="275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0" dirty="0">
                <a:solidFill>
                  <a:srgbClr val="F05821"/>
                </a:solidFill>
                <a:latin typeface="Trebuchet MS"/>
                <a:cs typeface="Trebuchet MS"/>
              </a:rPr>
              <a:t>kompleksnih</a:t>
            </a:r>
            <a:r>
              <a:rPr sz="275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00" dirty="0">
                <a:solidFill>
                  <a:srgbClr val="F05821"/>
                </a:solidFill>
                <a:latin typeface="Trebuchet MS"/>
                <a:cs typeface="Trebuchet MS"/>
              </a:rPr>
              <a:t>družbenih</a:t>
            </a:r>
            <a:r>
              <a:rPr sz="275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65" dirty="0">
                <a:solidFill>
                  <a:srgbClr val="F05821"/>
                </a:solidFill>
                <a:latin typeface="Trebuchet MS"/>
                <a:cs typeface="Trebuchet MS"/>
              </a:rPr>
              <a:t>izzivov.</a:t>
            </a:r>
            <a:endParaRPr sz="2750">
              <a:latin typeface="Trebuchet MS"/>
              <a:cs typeface="Trebuchet MS"/>
            </a:endParaRPr>
          </a:p>
          <a:p>
            <a:pPr marL="813435" marR="5080" lvl="1" indent="-343535">
              <a:lnSpc>
                <a:spcPct val="80800"/>
              </a:lnSpc>
              <a:spcBef>
                <a:spcPts val="755"/>
              </a:spcBef>
              <a:buFont typeface="Arial MT"/>
              <a:buChar char="•"/>
              <a:tabLst>
                <a:tab pos="813435" algn="l"/>
              </a:tabLst>
            </a:pPr>
            <a:r>
              <a:rPr sz="2400" dirty="0">
                <a:latin typeface="Calibri"/>
                <a:cs typeface="Calibri"/>
              </a:rPr>
              <a:t>Odprta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znanost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postaja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nova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paradigma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raziskovalnega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prostora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hkrati </a:t>
            </a:r>
            <a:r>
              <a:rPr sz="2400" dirty="0">
                <a:latin typeface="Calibri"/>
                <a:cs typeface="Calibri"/>
              </a:rPr>
              <a:t>tudi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nacionalna</a:t>
            </a:r>
            <a:r>
              <a:rPr sz="2400" spc="-10" dirty="0">
                <a:latin typeface="Calibri"/>
                <a:cs typeface="Calibri"/>
              </a:rPr>
              <a:t> prioriteta.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Odprti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podatki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postali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ključni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vir za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raziskovalce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financerje.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Ob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soočanju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velikimi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količinami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podatkov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družbenimi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izzivi </a:t>
            </a:r>
            <a:r>
              <a:rPr sz="2400" dirty="0">
                <a:latin typeface="Calibri"/>
                <a:cs typeface="Calibri"/>
              </a:rPr>
              <a:t>je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omejena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računska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moč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lahko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ovira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za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doseganje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znanstvenih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prebojev.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87475" y="4330700"/>
            <a:ext cx="3305175" cy="16040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42900" marR="1451610" indent="-342900" algn="r">
              <a:lnSpc>
                <a:spcPts val="3190"/>
              </a:lnSpc>
              <a:spcBef>
                <a:spcPts val="130"/>
              </a:spcBef>
              <a:buFont typeface="Arial MT"/>
              <a:buChar char="•"/>
              <a:tabLst>
                <a:tab pos="342900" algn="l"/>
              </a:tabLst>
            </a:pP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Zakaj</a:t>
            </a:r>
            <a:r>
              <a:rPr sz="2750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bi</a:t>
            </a:r>
            <a:r>
              <a:rPr sz="2750" spc="3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spc="-25" dirty="0">
                <a:solidFill>
                  <a:srgbClr val="F05821"/>
                </a:solidFill>
                <a:latin typeface="Calibri"/>
                <a:cs typeface="Calibri"/>
              </a:rPr>
              <a:t>se</a:t>
            </a:r>
            <a:endParaRPr sz="2750">
              <a:latin typeface="Calibri"/>
              <a:cs typeface="Calibri"/>
            </a:endParaRPr>
          </a:p>
          <a:p>
            <a:pPr marR="1503045" algn="r">
              <a:lnSpc>
                <a:spcPts val="3040"/>
              </a:lnSpc>
            </a:pPr>
            <a:r>
              <a:rPr sz="2750" spc="-10" dirty="0">
                <a:solidFill>
                  <a:srgbClr val="F05821"/>
                </a:solidFill>
                <a:latin typeface="Calibri"/>
                <a:cs typeface="Calibri"/>
              </a:rPr>
              <a:t>pridružili?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ts val="3005"/>
              </a:lnSpc>
              <a:buFont typeface="Arial MT"/>
              <a:buChar char="•"/>
              <a:tabLst>
                <a:tab pos="355600" algn="l"/>
              </a:tabLst>
            </a:pP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Kdo</a:t>
            </a:r>
            <a:r>
              <a:rPr sz="2750" spc="5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se</a:t>
            </a:r>
            <a:r>
              <a:rPr sz="2750" spc="1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lahko</a:t>
            </a:r>
            <a:r>
              <a:rPr sz="2750" spc="2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spc="-10" dirty="0">
                <a:solidFill>
                  <a:srgbClr val="F05821"/>
                </a:solidFill>
                <a:latin typeface="Calibri"/>
                <a:cs typeface="Calibri"/>
              </a:rPr>
              <a:t>prijavi?</a:t>
            </a:r>
            <a:endParaRPr sz="2750">
              <a:latin typeface="Calibri"/>
              <a:cs typeface="Calibri"/>
            </a:endParaRPr>
          </a:p>
          <a:p>
            <a:pPr marL="355600" indent="-342900">
              <a:lnSpc>
                <a:spcPts val="3150"/>
              </a:lnSpc>
              <a:buFont typeface="Arial MT"/>
              <a:buChar char="•"/>
              <a:tabLst>
                <a:tab pos="355600" algn="l"/>
              </a:tabLst>
            </a:pP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Kdaj,</a:t>
            </a:r>
            <a:r>
              <a:rPr sz="2750" spc="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kje</a:t>
            </a:r>
            <a:r>
              <a:rPr sz="2750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dirty="0">
                <a:solidFill>
                  <a:srgbClr val="F05821"/>
                </a:solidFill>
                <a:latin typeface="Calibri"/>
                <a:cs typeface="Calibri"/>
              </a:rPr>
              <a:t>in</a:t>
            </a:r>
            <a:r>
              <a:rPr sz="2750" spc="2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750" spc="-20" dirty="0">
                <a:solidFill>
                  <a:srgbClr val="F05821"/>
                </a:solidFill>
                <a:latin typeface="Calibri"/>
                <a:cs typeface="Calibri"/>
              </a:rPr>
              <a:t>kako?</a:t>
            </a:r>
            <a:endParaRPr sz="27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4621" y="4903152"/>
            <a:ext cx="2486025" cy="5638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920"/>
              </a:lnSpc>
              <a:spcBef>
                <a:spcPts val="125"/>
              </a:spcBef>
            </a:pPr>
            <a:r>
              <a:rPr sz="1700" spc="-10" dirty="0">
                <a:latin typeface="Calibri"/>
                <a:cs typeface="Calibri"/>
              </a:rPr>
              <a:t>odprtaznanost.si/hackathon</a:t>
            </a:r>
            <a:endParaRPr sz="1700">
              <a:latin typeface="Calibri"/>
              <a:cs typeface="Calibri"/>
            </a:endParaRPr>
          </a:p>
          <a:p>
            <a:pPr marL="812800" indent="-342900">
              <a:lnSpc>
                <a:spcPts val="2280"/>
              </a:lnSpc>
              <a:buFont typeface="Arial MT"/>
              <a:buChar char="•"/>
              <a:tabLst>
                <a:tab pos="812800" algn="l"/>
              </a:tabLst>
            </a:pPr>
            <a:r>
              <a:rPr sz="2000" spc="-35" dirty="0">
                <a:latin typeface="Calibri"/>
                <a:cs typeface="Calibri"/>
              </a:rPr>
              <a:t>Tekmovalec/-</a:t>
            </a:r>
            <a:r>
              <a:rPr sz="2000" spc="-25" dirty="0">
                <a:latin typeface="Calibri"/>
                <a:cs typeface="Calibri"/>
              </a:rPr>
              <a:t>ka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172075" y="5408929"/>
            <a:ext cx="2682875" cy="1155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4965" indent="-342265">
              <a:lnSpc>
                <a:spcPts val="2250"/>
              </a:lnSpc>
              <a:spcBef>
                <a:spcPts val="12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Skrbnik/-</a:t>
            </a:r>
            <a:r>
              <a:rPr sz="2000" dirty="0">
                <a:latin typeface="Calibri"/>
                <a:cs typeface="Calibri"/>
              </a:rPr>
              <a:t>ca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podatkov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ts val="214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Član/-</a:t>
            </a:r>
            <a:r>
              <a:rPr sz="2000" dirty="0">
                <a:latin typeface="Calibri"/>
                <a:cs typeface="Calibri"/>
              </a:rPr>
              <a:t>ica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komisije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ts val="218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Calibri"/>
                <a:cs typeface="Calibri"/>
              </a:rPr>
              <a:t>Mentor/-</a:t>
            </a:r>
            <a:r>
              <a:rPr sz="2000" spc="-25" dirty="0">
                <a:latin typeface="Calibri"/>
                <a:cs typeface="Calibri"/>
              </a:rPr>
              <a:t>ica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ts val="229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Calibri"/>
                <a:cs typeface="Calibri"/>
              </a:rPr>
              <a:t>Sponzor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oz.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podpornik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2080005"/>
            <a:ext cx="2831465" cy="10515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4035"/>
              </a:lnSpc>
              <a:spcBef>
                <a:spcPts val="105"/>
              </a:spcBef>
            </a:pPr>
            <a:r>
              <a:rPr sz="3600" spc="-615" dirty="0">
                <a:solidFill>
                  <a:srgbClr val="FFFFFF"/>
                </a:solidFill>
                <a:latin typeface="Trebuchet MS"/>
                <a:cs typeface="Trebuchet MS"/>
              </a:rPr>
              <a:t>Pridružite</a:t>
            </a:r>
            <a:r>
              <a:rPr sz="36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47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3600" spc="-2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770" dirty="0">
                <a:solidFill>
                  <a:srgbClr val="FFFFFF"/>
                </a:solidFill>
                <a:latin typeface="Trebuchet MS"/>
                <a:cs typeface="Trebuchet MS"/>
              </a:rPr>
              <a:t>nam</a:t>
            </a:r>
            <a:r>
              <a:rPr sz="3600" spc="-2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spc="-635" dirty="0">
                <a:solidFill>
                  <a:srgbClr val="FFFFFF"/>
                </a:solidFill>
                <a:latin typeface="Trebuchet MS"/>
                <a:cs typeface="Trebuchet MS"/>
              </a:rPr>
              <a:t>na</a:t>
            </a:r>
            <a:endParaRPr sz="3600">
              <a:latin typeface="Trebuchet MS"/>
              <a:cs typeface="Trebuchet MS"/>
            </a:endParaRPr>
          </a:p>
          <a:p>
            <a:pPr marL="12700">
              <a:lnSpc>
                <a:spcPts val="4035"/>
              </a:lnSpc>
            </a:pPr>
            <a:r>
              <a:rPr sz="3600" b="1" spc="-655" dirty="0">
                <a:solidFill>
                  <a:srgbClr val="FFFFFF"/>
                </a:solidFill>
                <a:latin typeface="Trebuchet MS"/>
                <a:cs typeface="Trebuchet MS"/>
              </a:rPr>
              <a:t>Mreži</a:t>
            </a:r>
            <a:r>
              <a:rPr sz="3600" b="1" spc="-4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680" dirty="0">
                <a:solidFill>
                  <a:srgbClr val="FFFFFF"/>
                </a:solidFill>
                <a:latin typeface="Trebuchet MS"/>
                <a:cs typeface="Trebuchet MS"/>
              </a:rPr>
              <a:t>znanja</a:t>
            </a:r>
            <a:r>
              <a:rPr sz="3600" b="1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3600" b="1" spc="-840" dirty="0">
                <a:solidFill>
                  <a:srgbClr val="FFFFFF"/>
                </a:solidFill>
                <a:latin typeface="Trebuchet MS"/>
                <a:cs typeface="Trebuchet MS"/>
              </a:rPr>
              <a:t>2024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09205" y="1735454"/>
            <a:ext cx="3093720" cy="191071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27965" marR="30480" indent="-227965" algn="r">
              <a:lnSpc>
                <a:spcPct val="100000"/>
              </a:lnSpc>
              <a:spcBef>
                <a:spcPts val="440"/>
              </a:spcBef>
              <a:buFont typeface="Arial MT"/>
              <a:buChar char="•"/>
              <a:tabLst>
                <a:tab pos="227965" algn="l"/>
              </a:tabLst>
            </a:pPr>
            <a:r>
              <a:rPr sz="2750" spc="-405" dirty="0">
                <a:solidFill>
                  <a:srgbClr val="F05821"/>
                </a:solidFill>
                <a:latin typeface="Trebuchet MS"/>
                <a:cs typeface="Trebuchet MS"/>
              </a:rPr>
              <a:t>Dan</a:t>
            </a:r>
            <a:r>
              <a:rPr sz="2775" spc="-607" baseline="24024" dirty="0">
                <a:solidFill>
                  <a:srgbClr val="F05821"/>
                </a:solidFill>
                <a:latin typeface="Trebuchet MS"/>
                <a:cs typeface="Trebuchet MS"/>
              </a:rPr>
              <a:t>3</a:t>
            </a:r>
            <a:r>
              <a:rPr sz="2775" spc="97" baseline="2402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509" dirty="0">
                <a:solidFill>
                  <a:srgbClr val="F05821"/>
                </a:solidFill>
                <a:latin typeface="Trebuchet MS"/>
                <a:cs typeface="Trebuchet MS"/>
              </a:rPr>
              <a:t>odprte</a:t>
            </a:r>
            <a:r>
              <a:rPr sz="2750" spc="-2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440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r>
              <a:rPr sz="2750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445" dirty="0">
                <a:solidFill>
                  <a:srgbClr val="F05821"/>
                </a:solidFill>
                <a:latin typeface="Trebuchet MS"/>
                <a:cs typeface="Trebuchet MS"/>
              </a:rPr>
              <a:t>2024</a:t>
            </a:r>
            <a:endParaRPr sz="2750">
              <a:latin typeface="Trebuchet MS"/>
              <a:cs typeface="Trebuchet MS"/>
            </a:endParaRPr>
          </a:p>
          <a:p>
            <a:pPr marL="227965" marR="126364" lvl="1" indent="-227965" algn="r">
              <a:lnSpc>
                <a:spcPct val="100000"/>
              </a:lnSpc>
              <a:spcBef>
                <a:spcPts val="280"/>
              </a:spcBef>
              <a:buFont typeface="Arial MT"/>
              <a:buChar char="•"/>
              <a:tabLst>
                <a:tab pos="227965" algn="l"/>
              </a:tabLst>
            </a:pPr>
            <a:r>
              <a:rPr sz="2400" spc="-270" dirty="0">
                <a:latin typeface="Trebuchet MS"/>
                <a:cs typeface="Trebuchet MS"/>
              </a:rPr>
              <a:t>EOSC</a:t>
            </a:r>
            <a:r>
              <a:rPr sz="2400" spc="-145" dirty="0">
                <a:latin typeface="Trebuchet MS"/>
                <a:cs typeface="Trebuchet MS"/>
              </a:rPr>
              <a:t> </a:t>
            </a:r>
            <a:r>
              <a:rPr sz="2400" spc="-434" dirty="0">
                <a:latin typeface="Trebuchet MS"/>
                <a:cs typeface="Trebuchet MS"/>
              </a:rPr>
              <a:t>tripartitni</a:t>
            </a:r>
            <a:r>
              <a:rPr sz="2400" spc="-155" dirty="0">
                <a:latin typeface="Trebuchet MS"/>
                <a:cs typeface="Trebuchet MS"/>
              </a:rPr>
              <a:t> </a:t>
            </a:r>
            <a:r>
              <a:rPr sz="2400" spc="-440" dirty="0">
                <a:latin typeface="Trebuchet MS"/>
                <a:cs typeface="Trebuchet MS"/>
              </a:rPr>
              <a:t>dogodek</a:t>
            </a:r>
            <a:endParaRPr sz="2400">
              <a:latin typeface="Trebuchet MS"/>
              <a:cs typeface="Trebuchet MS"/>
            </a:endParaRPr>
          </a:p>
          <a:p>
            <a:pPr marL="266065" indent="-227965">
              <a:lnSpc>
                <a:spcPct val="100000"/>
              </a:lnSpc>
              <a:spcBef>
                <a:spcPts val="750"/>
              </a:spcBef>
              <a:buFont typeface="Arial MT"/>
              <a:buChar char="•"/>
              <a:tabLst>
                <a:tab pos="266065" algn="l"/>
              </a:tabLst>
            </a:pPr>
            <a:r>
              <a:rPr sz="2750" spc="-445" dirty="0">
                <a:solidFill>
                  <a:srgbClr val="F05821"/>
                </a:solidFill>
                <a:latin typeface="Trebuchet MS"/>
                <a:cs typeface="Trebuchet MS"/>
              </a:rPr>
              <a:t>Dan</a:t>
            </a:r>
            <a:r>
              <a:rPr sz="2750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430" dirty="0">
                <a:solidFill>
                  <a:srgbClr val="F05821"/>
                </a:solidFill>
                <a:latin typeface="Trebuchet MS"/>
                <a:cs typeface="Trebuchet MS"/>
              </a:rPr>
              <a:t>superra</a:t>
            </a:r>
            <a:r>
              <a:rPr sz="2750" spc="-43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spc="-430" dirty="0">
                <a:solidFill>
                  <a:srgbClr val="F05821"/>
                </a:solidFill>
                <a:latin typeface="Trebuchet MS"/>
                <a:cs typeface="Trebuchet MS"/>
              </a:rPr>
              <a:t>unalništva</a:t>
            </a:r>
            <a:endParaRPr sz="2750">
              <a:latin typeface="Trebuchet MS"/>
              <a:cs typeface="Trebuchet MS"/>
            </a:endParaRPr>
          </a:p>
          <a:p>
            <a:pPr marL="266065" indent="-227965">
              <a:lnSpc>
                <a:spcPct val="100000"/>
              </a:lnSpc>
              <a:spcBef>
                <a:spcPts val="685"/>
              </a:spcBef>
              <a:buFont typeface="Arial MT"/>
              <a:buChar char="•"/>
              <a:tabLst>
                <a:tab pos="266065" algn="l"/>
              </a:tabLst>
            </a:pPr>
            <a:r>
              <a:rPr sz="2750" spc="-445" dirty="0">
                <a:solidFill>
                  <a:srgbClr val="F05821"/>
                </a:solidFill>
                <a:latin typeface="Trebuchet MS"/>
                <a:cs typeface="Trebuchet MS"/>
              </a:rPr>
              <a:t>Dan</a:t>
            </a:r>
            <a:r>
              <a:rPr sz="2750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395" dirty="0">
                <a:solidFill>
                  <a:srgbClr val="F05821"/>
                </a:solidFill>
                <a:latin typeface="Trebuchet MS"/>
                <a:cs typeface="Trebuchet MS"/>
              </a:rPr>
              <a:t>ob</a:t>
            </a:r>
            <a:r>
              <a:rPr sz="2750" spc="-39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spc="-395" dirty="0">
                <a:solidFill>
                  <a:srgbClr val="F05821"/>
                </a:solidFill>
                <a:latin typeface="Trebuchet MS"/>
                <a:cs typeface="Trebuchet MS"/>
              </a:rPr>
              <a:t>anske</a:t>
            </a:r>
            <a:r>
              <a:rPr sz="2750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spc="-445" dirty="0">
                <a:solidFill>
                  <a:srgbClr val="F05821"/>
                </a:solidFill>
                <a:latin typeface="Trebuchet MS"/>
                <a:cs typeface="Trebuchet MS"/>
              </a:rPr>
              <a:t>znanosti</a:t>
            </a:r>
            <a:endParaRPr sz="2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747" y="2317368"/>
            <a:ext cx="154495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00" spc="-550" dirty="0">
                <a:solidFill>
                  <a:srgbClr val="FFFFFF"/>
                </a:solidFill>
                <a:latin typeface="Trebuchet MS"/>
                <a:cs typeface="Trebuchet MS"/>
              </a:rPr>
              <a:t>Vprašanja?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4605" y="1692772"/>
            <a:ext cx="1638935" cy="1037590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780"/>
              </a:spcBef>
              <a:buFont typeface="Arial MT"/>
              <a:buChar char="•"/>
              <a:tabLst>
                <a:tab pos="240665" algn="l"/>
              </a:tabLst>
            </a:pPr>
            <a:r>
              <a:rPr sz="2750" u="sng" spc="-509" dirty="0">
                <a:solidFill>
                  <a:srgbClr val="F05821"/>
                </a:solidFill>
                <a:uFill>
                  <a:solidFill>
                    <a:srgbClr val="F05821"/>
                  </a:solidFill>
                </a:uFill>
                <a:latin typeface="Trebuchet MS"/>
                <a:cs typeface="Trebuchet MS"/>
                <a:hlinkClick r:id="rId2"/>
              </a:rPr>
              <a:t>www.arnes.si</a:t>
            </a:r>
            <a:endParaRPr sz="275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680"/>
              </a:spcBef>
              <a:buFont typeface="Arial MT"/>
              <a:buChar char="•"/>
              <a:tabLst>
                <a:tab pos="240665" algn="l"/>
              </a:tabLst>
            </a:pPr>
            <a:r>
              <a:rPr sz="2750" u="sng" spc="-480" dirty="0">
                <a:solidFill>
                  <a:srgbClr val="F05821"/>
                </a:solidFill>
                <a:uFill>
                  <a:solidFill>
                    <a:srgbClr val="F05821"/>
                  </a:solidFill>
                </a:uFill>
                <a:latin typeface="Trebuchet MS"/>
                <a:cs typeface="Trebuchet MS"/>
              </a:rPr>
              <a:t>moj.arnes.si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92058" y="3291903"/>
            <a:ext cx="3442335" cy="99060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41300" marR="5080" indent="-229235">
              <a:lnSpc>
                <a:spcPts val="1650"/>
              </a:lnSpc>
              <a:spcBef>
                <a:spcPts val="355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spc="-220" dirty="0">
                <a:latin typeface="Trebuchet MS"/>
                <a:cs typeface="Trebuchet MS"/>
              </a:rPr>
              <a:t>Pišite</a:t>
            </a:r>
            <a:r>
              <a:rPr sz="1550" spc="-114" dirty="0">
                <a:latin typeface="Trebuchet MS"/>
                <a:cs typeface="Trebuchet MS"/>
              </a:rPr>
              <a:t> </a:t>
            </a:r>
            <a:r>
              <a:rPr sz="1550" spc="-310" dirty="0">
                <a:latin typeface="Trebuchet MS"/>
                <a:cs typeface="Trebuchet MS"/>
              </a:rPr>
              <a:t>nam</a:t>
            </a:r>
            <a:r>
              <a:rPr sz="1550" spc="-90" dirty="0">
                <a:latin typeface="Trebuchet MS"/>
                <a:cs typeface="Trebuchet MS"/>
              </a:rPr>
              <a:t> </a:t>
            </a:r>
            <a:r>
              <a:rPr sz="1550" spc="-254" dirty="0">
                <a:latin typeface="Trebuchet MS"/>
                <a:cs typeface="Trebuchet MS"/>
              </a:rPr>
              <a:t>na</a:t>
            </a:r>
            <a:r>
              <a:rPr sz="1550" spc="-150" dirty="0">
                <a:latin typeface="Trebuchet MS"/>
                <a:cs typeface="Trebuchet MS"/>
              </a:rPr>
              <a:t> </a:t>
            </a:r>
            <a:r>
              <a:rPr sz="1550" u="sng" spc="-38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550" u="sng" spc="-2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  <a:hlinkClick r:id="rId3"/>
              </a:rPr>
              <a:t>helpdesk@arnes.si</a:t>
            </a:r>
            <a:r>
              <a:rPr sz="1550" spc="-85" dirty="0">
                <a:latin typeface="Trebuchet MS"/>
                <a:cs typeface="Trebuchet MS"/>
              </a:rPr>
              <a:t> </a:t>
            </a:r>
            <a:r>
              <a:rPr sz="1550" spc="-229" dirty="0">
                <a:latin typeface="Trebuchet MS"/>
                <a:cs typeface="Trebuchet MS"/>
              </a:rPr>
              <a:t>ali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-204" dirty="0">
                <a:latin typeface="Trebuchet MS"/>
                <a:cs typeface="Trebuchet MS"/>
              </a:rPr>
              <a:t>nas</a:t>
            </a:r>
            <a:r>
              <a:rPr sz="1550" spc="-125" dirty="0">
                <a:latin typeface="Trebuchet MS"/>
                <a:cs typeface="Trebuchet MS"/>
              </a:rPr>
              <a:t> </a:t>
            </a:r>
            <a:r>
              <a:rPr sz="1550" spc="-225" dirty="0">
                <a:latin typeface="Trebuchet MS"/>
                <a:cs typeface="Trebuchet MS"/>
              </a:rPr>
              <a:t>pokli</a:t>
            </a:r>
            <a:r>
              <a:rPr sz="1550" spc="-225" dirty="0">
                <a:latin typeface="Calibri"/>
                <a:cs typeface="Calibri"/>
              </a:rPr>
              <a:t>č</a:t>
            </a:r>
            <a:r>
              <a:rPr sz="1550" spc="-225" dirty="0">
                <a:latin typeface="Trebuchet MS"/>
                <a:cs typeface="Trebuchet MS"/>
              </a:rPr>
              <a:t>ite</a:t>
            </a:r>
            <a:r>
              <a:rPr sz="1550" spc="-30" dirty="0">
                <a:latin typeface="Trebuchet MS"/>
                <a:cs typeface="Trebuchet MS"/>
              </a:rPr>
              <a:t> </a:t>
            </a:r>
            <a:r>
              <a:rPr sz="1550" spc="-315" dirty="0">
                <a:latin typeface="Trebuchet MS"/>
                <a:cs typeface="Trebuchet MS"/>
              </a:rPr>
              <a:t>na</a:t>
            </a:r>
            <a:r>
              <a:rPr sz="1550" spc="-240" dirty="0">
                <a:latin typeface="Trebuchet MS"/>
                <a:cs typeface="Trebuchet MS"/>
              </a:rPr>
              <a:t> </a:t>
            </a:r>
            <a:r>
              <a:rPr sz="1550" u="sng" spc="-2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01</a:t>
            </a:r>
            <a:r>
              <a:rPr sz="1550" u="sng" spc="-13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550" u="sng" spc="-2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479</a:t>
            </a:r>
            <a:r>
              <a:rPr sz="1550" u="sng" spc="-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550" u="sng" spc="-2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88</a:t>
            </a:r>
            <a:r>
              <a:rPr sz="1550" u="sng" spc="-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550" u="sng" spc="-2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00</a:t>
            </a:r>
            <a:r>
              <a:rPr sz="1550" spc="-25" dirty="0">
                <a:latin typeface="Trebuchet MS"/>
                <a:cs typeface="Trebuchet MS"/>
              </a:rPr>
              <a:t>.</a:t>
            </a:r>
            <a:endParaRPr sz="1550">
              <a:latin typeface="Trebuchet MS"/>
              <a:cs typeface="Trebuchet MS"/>
            </a:endParaRPr>
          </a:p>
          <a:p>
            <a:pPr marL="241300" indent="-228600">
              <a:lnSpc>
                <a:spcPts val="1830"/>
              </a:lnSpc>
              <a:spcBef>
                <a:spcPts val="375"/>
              </a:spcBef>
              <a:buFont typeface="Arial MT"/>
              <a:buChar char="•"/>
              <a:tabLst>
                <a:tab pos="241300" algn="l"/>
              </a:tabLst>
            </a:pPr>
            <a:r>
              <a:rPr sz="1550" spc="-260" dirty="0">
                <a:latin typeface="Trebuchet MS"/>
                <a:cs typeface="Trebuchet MS"/>
              </a:rPr>
              <a:t>Podpora,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-265" dirty="0">
                <a:latin typeface="Trebuchet MS"/>
                <a:cs typeface="Trebuchet MS"/>
              </a:rPr>
              <a:t>svetovanje,</a:t>
            </a:r>
            <a:r>
              <a:rPr sz="1550" spc="-135" dirty="0">
                <a:latin typeface="Trebuchet MS"/>
                <a:cs typeface="Trebuchet MS"/>
              </a:rPr>
              <a:t> </a:t>
            </a:r>
            <a:r>
              <a:rPr sz="1550" spc="-254" dirty="0">
                <a:latin typeface="Trebuchet MS"/>
                <a:cs typeface="Trebuchet MS"/>
              </a:rPr>
              <a:t>prilagajanje</a:t>
            </a:r>
            <a:r>
              <a:rPr sz="1550" spc="-135" dirty="0">
                <a:latin typeface="Trebuchet MS"/>
                <a:cs typeface="Trebuchet MS"/>
              </a:rPr>
              <a:t> </a:t>
            </a:r>
            <a:r>
              <a:rPr sz="1550" spc="-300" dirty="0">
                <a:latin typeface="Trebuchet MS"/>
                <a:cs typeface="Trebuchet MS"/>
              </a:rPr>
              <a:t>potrebam,</a:t>
            </a:r>
            <a:endParaRPr sz="1550">
              <a:latin typeface="Trebuchet MS"/>
              <a:cs typeface="Trebuchet MS"/>
            </a:endParaRPr>
          </a:p>
          <a:p>
            <a:pPr marL="241300">
              <a:lnSpc>
                <a:spcPts val="1830"/>
              </a:lnSpc>
            </a:pPr>
            <a:r>
              <a:rPr sz="1550" spc="-254" dirty="0">
                <a:latin typeface="Trebuchet MS"/>
                <a:cs typeface="Trebuchet MS"/>
              </a:rPr>
              <a:t>izobraževanja</a:t>
            </a:r>
            <a:r>
              <a:rPr sz="1550" spc="-40" dirty="0">
                <a:latin typeface="Trebuchet MS"/>
                <a:cs typeface="Trebuchet MS"/>
              </a:rPr>
              <a:t> </a:t>
            </a:r>
            <a:r>
              <a:rPr sz="1550" spc="-250" dirty="0">
                <a:latin typeface="Trebuchet MS"/>
                <a:cs typeface="Trebuchet MS"/>
              </a:rPr>
              <a:t>(spletni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-240" dirty="0">
                <a:latin typeface="Trebuchet MS"/>
                <a:cs typeface="Trebuchet MS"/>
              </a:rPr>
              <a:t>te</a:t>
            </a:r>
            <a:r>
              <a:rPr sz="1550" spc="-240" dirty="0">
                <a:latin typeface="Calibri"/>
                <a:cs typeface="Calibri"/>
              </a:rPr>
              <a:t>č</a:t>
            </a:r>
            <a:r>
              <a:rPr sz="1550" spc="-240" dirty="0">
                <a:latin typeface="Trebuchet MS"/>
                <a:cs typeface="Trebuchet MS"/>
              </a:rPr>
              <a:t>aji,</a:t>
            </a:r>
            <a:r>
              <a:rPr sz="1550" spc="-50" dirty="0">
                <a:latin typeface="Trebuchet MS"/>
                <a:cs typeface="Trebuchet MS"/>
              </a:rPr>
              <a:t> </a:t>
            </a:r>
            <a:r>
              <a:rPr sz="1550" spc="-265" dirty="0">
                <a:latin typeface="Trebuchet MS"/>
                <a:cs typeface="Trebuchet MS"/>
              </a:rPr>
              <a:t>delavnice).</a:t>
            </a:r>
            <a:endParaRPr sz="15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ts val="5005"/>
              </a:lnSpc>
              <a:spcBef>
                <a:spcPts val="130"/>
              </a:spcBef>
            </a:pPr>
            <a:r>
              <a:rPr sz="4400" spc="-735" dirty="0"/>
              <a:t>Nacionalna</a:t>
            </a:r>
            <a:r>
              <a:rPr sz="4400" spc="-505" dirty="0"/>
              <a:t> </a:t>
            </a:r>
            <a:r>
              <a:rPr sz="4400" spc="-760" dirty="0"/>
              <a:t>infrastruktura</a:t>
            </a:r>
            <a:endParaRPr sz="4400"/>
          </a:p>
          <a:p>
            <a:pPr>
              <a:lnSpc>
                <a:spcPts val="5005"/>
              </a:lnSpc>
            </a:pPr>
            <a:r>
              <a:rPr sz="4400" spc="-830" dirty="0"/>
              <a:t>za</a:t>
            </a:r>
            <a:r>
              <a:rPr sz="4400" spc="-520" dirty="0"/>
              <a:t> </a:t>
            </a:r>
            <a:r>
              <a:rPr sz="4400" spc="-775" dirty="0"/>
              <a:t>odprto</a:t>
            </a:r>
            <a:r>
              <a:rPr sz="4400" spc="-575" dirty="0"/>
              <a:t> </a:t>
            </a:r>
            <a:r>
              <a:rPr sz="4400" spc="-745" dirty="0"/>
              <a:t>znanost</a:t>
            </a:r>
            <a:r>
              <a:rPr sz="4400" spc="-540" dirty="0"/>
              <a:t> </a:t>
            </a:r>
            <a:r>
              <a:rPr sz="4400" spc="-725" dirty="0"/>
              <a:t>v</a:t>
            </a:r>
            <a:r>
              <a:rPr sz="4400" spc="-515" dirty="0"/>
              <a:t> </a:t>
            </a:r>
            <a:r>
              <a:rPr sz="4400" spc="-775" dirty="0"/>
              <a:t>kontekstu: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683956"/>
            <a:ext cx="9925685" cy="299212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19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Evropskega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raziskovalnega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5" dirty="0">
                <a:solidFill>
                  <a:srgbClr val="F05821"/>
                </a:solidFill>
                <a:latin typeface="Trebuchet MS"/>
                <a:cs typeface="Trebuchet MS"/>
              </a:rPr>
              <a:t>prostora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(European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Research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4" dirty="0">
                <a:solidFill>
                  <a:srgbClr val="F05821"/>
                </a:solidFill>
                <a:latin typeface="Trebuchet MS"/>
                <a:cs typeface="Trebuchet MS"/>
              </a:rPr>
              <a:t>Area</a:t>
            </a:r>
            <a:r>
              <a:rPr sz="2400" b="1" spc="-1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25" dirty="0">
                <a:solidFill>
                  <a:srgbClr val="F05821"/>
                </a:solidFill>
                <a:latin typeface="Trebuchet MS"/>
                <a:cs typeface="Trebuchet MS"/>
              </a:rPr>
              <a:t>–</a:t>
            </a:r>
            <a:r>
              <a:rPr sz="24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60" dirty="0">
                <a:solidFill>
                  <a:srgbClr val="F05821"/>
                </a:solidFill>
                <a:latin typeface="Trebuchet MS"/>
                <a:cs typeface="Trebuchet MS"/>
              </a:rPr>
              <a:t>ERA)</a:t>
            </a:r>
            <a:r>
              <a:rPr sz="24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5" dirty="0">
                <a:latin typeface="Trebuchet MS"/>
                <a:cs typeface="Trebuchet MS"/>
              </a:rPr>
              <a:t>in</a:t>
            </a:r>
            <a:endParaRPr sz="2400">
              <a:latin typeface="Trebuchet MS"/>
              <a:cs typeface="Trebuchet MS"/>
            </a:endParaRPr>
          </a:p>
          <a:p>
            <a:pPr marL="355600" marR="5080" indent="-343535">
              <a:lnSpc>
                <a:spcPts val="2560"/>
              </a:lnSpc>
              <a:spcBef>
                <a:spcPts val="10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Strategic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Research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and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0" dirty="0">
                <a:solidFill>
                  <a:srgbClr val="F05821"/>
                </a:solidFill>
                <a:latin typeface="Trebuchet MS"/>
                <a:cs typeface="Trebuchet MS"/>
              </a:rPr>
              <a:t>Innovation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15" dirty="0">
                <a:solidFill>
                  <a:srgbClr val="F05821"/>
                </a:solidFill>
                <a:latin typeface="Trebuchet MS"/>
                <a:cs typeface="Trebuchet MS"/>
              </a:rPr>
              <a:t>Agenda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25" dirty="0">
                <a:solidFill>
                  <a:srgbClr val="F05821"/>
                </a:solidFill>
                <a:latin typeface="Trebuchet MS"/>
                <a:cs typeface="Trebuchet MS"/>
              </a:rPr>
              <a:t>(SRIA)</a:t>
            </a:r>
            <a:r>
              <a:rPr sz="2400" b="1" spc="-3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of</a:t>
            </a:r>
            <a:r>
              <a:rPr sz="24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70" dirty="0">
                <a:solidFill>
                  <a:srgbClr val="F05821"/>
                </a:solidFill>
                <a:latin typeface="Trebuchet MS"/>
                <a:cs typeface="Trebuchet MS"/>
              </a:rPr>
              <a:t>the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30" dirty="0">
                <a:solidFill>
                  <a:srgbClr val="F05821"/>
                </a:solidFill>
                <a:latin typeface="Trebuchet MS"/>
                <a:cs typeface="Trebuchet MS"/>
              </a:rPr>
              <a:t>European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75" dirty="0">
                <a:solidFill>
                  <a:srgbClr val="F05821"/>
                </a:solidFill>
                <a:latin typeface="Trebuchet MS"/>
                <a:cs typeface="Trebuchet MS"/>
              </a:rPr>
              <a:t>Open</a:t>
            </a:r>
            <a:r>
              <a:rPr sz="24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0" dirty="0">
                <a:solidFill>
                  <a:srgbClr val="F05821"/>
                </a:solidFill>
                <a:latin typeface="Trebuchet MS"/>
                <a:cs typeface="Trebuchet MS"/>
              </a:rPr>
              <a:t>Science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Cloud</a:t>
            </a:r>
            <a:r>
              <a:rPr sz="2400" b="1" spc="-2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0" dirty="0">
                <a:solidFill>
                  <a:srgbClr val="F05821"/>
                </a:solidFill>
                <a:latin typeface="Trebuchet MS"/>
                <a:cs typeface="Trebuchet MS"/>
              </a:rPr>
              <a:t>(EOSC)</a:t>
            </a:r>
            <a:r>
              <a:rPr sz="2400" b="1" spc="-1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latin typeface="Trebuchet MS"/>
                <a:cs typeface="Trebuchet MS"/>
              </a:rPr>
              <a:t>ter</a:t>
            </a:r>
            <a:r>
              <a:rPr sz="2400" b="1" spc="-280" dirty="0">
                <a:latin typeface="Trebuchet MS"/>
                <a:cs typeface="Trebuchet MS"/>
              </a:rPr>
              <a:t> </a:t>
            </a:r>
            <a:r>
              <a:rPr sz="2400" b="1" spc="-445" dirty="0">
                <a:latin typeface="Trebuchet MS"/>
                <a:cs typeface="Trebuchet MS"/>
              </a:rPr>
              <a:t>v </a:t>
            </a:r>
            <a:r>
              <a:rPr sz="2400" b="1" spc="-365" dirty="0">
                <a:latin typeface="Trebuchet MS"/>
                <a:cs typeface="Trebuchet MS"/>
              </a:rPr>
              <a:t>skladu</a:t>
            </a:r>
            <a:r>
              <a:rPr sz="2400" b="1" spc="-320" dirty="0">
                <a:latin typeface="Trebuchet MS"/>
                <a:cs typeface="Trebuchet MS"/>
              </a:rPr>
              <a:t> </a:t>
            </a:r>
            <a:r>
              <a:rPr sz="2400" b="1" spc="-434" dirty="0">
                <a:latin typeface="Trebuchet MS"/>
                <a:cs typeface="Trebuchet MS"/>
              </a:rPr>
              <a:t>z:</a:t>
            </a:r>
            <a:endParaRPr sz="2400">
              <a:latin typeface="Trebuchet MS"/>
              <a:cs typeface="Trebuchet MS"/>
            </a:endParaRPr>
          </a:p>
          <a:p>
            <a:pPr marL="812800" lvl="1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Resolucijo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znanstvenoraziskovalni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inovacijski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strategiji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Slovenije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2030</a:t>
            </a:r>
            <a:r>
              <a:rPr sz="2000" spc="-10" dirty="0">
                <a:latin typeface="Calibri"/>
                <a:cs typeface="Calibri"/>
              </a:rPr>
              <a:t> (ReZrIS30),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Zakonom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znanstvenoraziskovalni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inovacijski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dejavnosti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(ZZrID),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Uredbo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izvajanju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znanstvenoraziskovalnega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dela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skladu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načeli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odprte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znanosti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in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305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Akcijskim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načrtom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odprto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znanost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izvedbo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ukrepa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6.2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ReZrIS30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ter</a:t>
            </a:r>
            <a:endParaRPr sz="2000">
              <a:latin typeface="Calibri"/>
              <a:cs typeface="Calibri"/>
            </a:endParaRPr>
          </a:p>
          <a:p>
            <a:pPr marL="812800" lvl="1" indent="-342900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812800" algn="l"/>
              </a:tabLst>
            </a:pPr>
            <a:r>
              <a:rPr sz="2000" dirty="0">
                <a:latin typeface="Calibri"/>
                <a:cs typeface="Calibri"/>
              </a:rPr>
              <a:t>Načrtom </a:t>
            </a:r>
            <a:r>
              <a:rPr sz="2000" spc="-10" dirty="0">
                <a:latin typeface="Calibri"/>
                <a:cs typeface="Calibri"/>
              </a:rPr>
              <a:t>razvoja</a:t>
            </a:r>
            <a:r>
              <a:rPr sz="2000" spc="-25" dirty="0">
                <a:latin typeface="Calibri"/>
                <a:cs typeface="Calibri"/>
              </a:rPr>
              <a:t> raziskovalne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infrastrukture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2030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(NRRI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2030).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35" dirty="0"/>
              <a:t>Arnesova</a:t>
            </a:r>
            <a:r>
              <a:rPr sz="4400" spc="-509" dirty="0"/>
              <a:t> </a:t>
            </a:r>
            <a:r>
              <a:rPr sz="4400" spc="-785" dirty="0"/>
              <a:t>podpora</a:t>
            </a:r>
            <a:r>
              <a:rPr sz="4400" spc="-540" dirty="0"/>
              <a:t> </a:t>
            </a:r>
            <a:r>
              <a:rPr sz="4400" spc="-685" dirty="0"/>
              <a:t>raziskovalni</a:t>
            </a:r>
            <a:r>
              <a:rPr sz="4400" spc="-540" dirty="0"/>
              <a:t> </a:t>
            </a:r>
            <a:r>
              <a:rPr sz="4400" spc="-745" dirty="0"/>
              <a:t>dejavnosti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746630"/>
            <a:ext cx="10151110" cy="473456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355600" marR="363220" indent="-343535">
              <a:lnSpc>
                <a:spcPct val="77000"/>
              </a:lnSpc>
              <a:spcBef>
                <a:spcPts val="844"/>
              </a:spcBef>
              <a:buFont typeface="Arial MT"/>
              <a:buChar char="•"/>
              <a:tabLst>
                <a:tab pos="355600" algn="l"/>
              </a:tabLst>
            </a:pPr>
            <a:r>
              <a:rPr sz="2600" b="1" spc="-38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600" b="1" spc="-38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600" b="1" spc="-380" dirty="0">
                <a:solidFill>
                  <a:srgbClr val="F05821"/>
                </a:solidFill>
                <a:latin typeface="Trebuchet MS"/>
                <a:cs typeface="Trebuchet MS"/>
              </a:rPr>
              <a:t>rt</a:t>
            </a:r>
            <a:r>
              <a:rPr sz="2600" b="1" spc="-2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80" dirty="0">
                <a:solidFill>
                  <a:srgbClr val="F05821"/>
                </a:solidFill>
                <a:latin typeface="Trebuchet MS"/>
                <a:cs typeface="Trebuchet MS"/>
              </a:rPr>
              <a:t>razvoja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30" dirty="0">
                <a:solidFill>
                  <a:srgbClr val="F05821"/>
                </a:solidFill>
                <a:latin typeface="Trebuchet MS"/>
                <a:cs typeface="Trebuchet MS"/>
              </a:rPr>
              <a:t>raziskovalne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50" dirty="0">
                <a:solidFill>
                  <a:srgbClr val="F05821"/>
                </a:solidFill>
                <a:latin typeface="Trebuchet MS"/>
                <a:cs typeface="Trebuchet MS"/>
              </a:rPr>
              <a:t>infrastrukture</a:t>
            </a:r>
            <a:r>
              <a:rPr sz="26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590" dirty="0">
                <a:solidFill>
                  <a:srgbClr val="F05821"/>
                </a:solidFill>
                <a:latin typeface="Trebuchet MS"/>
                <a:cs typeface="Trebuchet MS"/>
              </a:rPr>
              <a:t>2030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375" dirty="0">
                <a:solidFill>
                  <a:srgbClr val="F05821"/>
                </a:solidFill>
                <a:latin typeface="Trebuchet MS"/>
                <a:cs typeface="Trebuchet MS"/>
              </a:rPr>
              <a:t>(NRRI</a:t>
            </a:r>
            <a:r>
              <a:rPr sz="2600" b="1" spc="-3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545" dirty="0">
                <a:solidFill>
                  <a:srgbClr val="F05821"/>
                </a:solidFill>
                <a:latin typeface="Trebuchet MS"/>
                <a:cs typeface="Trebuchet MS"/>
              </a:rPr>
              <a:t>2030)</a:t>
            </a:r>
            <a:r>
              <a:rPr sz="26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30" dirty="0">
                <a:solidFill>
                  <a:srgbClr val="F05821"/>
                </a:solidFill>
                <a:latin typeface="Trebuchet MS"/>
                <a:cs typeface="Trebuchet MS"/>
              </a:rPr>
              <a:t>iz</a:t>
            </a:r>
            <a:r>
              <a:rPr sz="260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55" dirty="0">
                <a:solidFill>
                  <a:srgbClr val="F05821"/>
                </a:solidFill>
                <a:latin typeface="Trebuchet MS"/>
                <a:cs typeface="Trebuchet MS"/>
              </a:rPr>
              <a:t>leta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590" dirty="0">
                <a:solidFill>
                  <a:srgbClr val="F05821"/>
                </a:solidFill>
                <a:latin typeface="Trebuchet MS"/>
                <a:cs typeface="Trebuchet MS"/>
              </a:rPr>
              <a:t>2022</a:t>
            </a:r>
            <a:r>
              <a:rPr sz="2600" b="1" spc="-3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34" dirty="0">
                <a:solidFill>
                  <a:srgbClr val="F05821"/>
                </a:solidFill>
                <a:latin typeface="Trebuchet MS"/>
                <a:cs typeface="Trebuchet MS"/>
              </a:rPr>
              <a:t>definira</a:t>
            </a:r>
            <a:r>
              <a:rPr sz="26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34" dirty="0">
                <a:solidFill>
                  <a:srgbClr val="F05821"/>
                </a:solidFill>
                <a:latin typeface="Trebuchet MS"/>
                <a:cs typeface="Trebuchet MS"/>
              </a:rPr>
              <a:t>raziskovalno </a:t>
            </a:r>
            <a:r>
              <a:rPr sz="2600" b="1" spc="-445" dirty="0">
                <a:solidFill>
                  <a:srgbClr val="F05821"/>
                </a:solidFill>
                <a:latin typeface="Trebuchet MS"/>
                <a:cs typeface="Trebuchet MS"/>
              </a:rPr>
              <a:t>infrastrukturno</a:t>
            </a:r>
            <a:r>
              <a:rPr sz="26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75" dirty="0">
                <a:solidFill>
                  <a:srgbClr val="F05821"/>
                </a:solidFill>
                <a:latin typeface="Trebuchet MS"/>
                <a:cs typeface="Trebuchet MS"/>
              </a:rPr>
              <a:t>kot</a:t>
            </a:r>
            <a:r>
              <a:rPr sz="26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20" dirty="0">
                <a:solidFill>
                  <a:srgbClr val="F05821"/>
                </a:solidFill>
                <a:latin typeface="Trebuchet MS"/>
                <a:cs typeface="Trebuchet MS"/>
              </a:rPr>
              <a:t>zmogljivosti,</a:t>
            </a:r>
            <a:r>
              <a:rPr sz="26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40" dirty="0">
                <a:solidFill>
                  <a:srgbClr val="F05821"/>
                </a:solidFill>
                <a:latin typeface="Trebuchet MS"/>
                <a:cs typeface="Trebuchet MS"/>
              </a:rPr>
              <a:t>vire</a:t>
            </a:r>
            <a:r>
              <a:rPr sz="26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355" dirty="0">
                <a:solidFill>
                  <a:srgbClr val="F05821"/>
                </a:solidFill>
                <a:latin typeface="Trebuchet MS"/>
                <a:cs typeface="Trebuchet MS"/>
              </a:rPr>
              <a:t>ali</a:t>
            </a:r>
            <a:r>
              <a:rPr sz="2600" b="1" spc="-25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25" dirty="0">
                <a:solidFill>
                  <a:srgbClr val="F05821"/>
                </a:solidFill>
                <a:latin typeface="Trebuchet MS"/>
                <a:cs typeface="Trebuchet MS"/>
              </a:rPr>
              <a:t>storitve</a:t>
            </a:r>
            <a:r>
              <a:rPr sz="260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59" dirty="0">
                <a:solidFill>
                  <a:srgbClr val="F05821"/>
                </a:solidFill>
                <a:latin typeface="Trebuchet MS"/>
                <a:cs typeface="Trebuchet MS"/>
              </a:rPr>
              <a:t>posebne</a:t>
            </a:r>
            <a:r>
              <a:rPr sz="260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600" b="1" spc="-495" dirty="0">
                <a:solidFill>
                  <a:srgbClr val="F05821"/>
                </a:solidFill>
                <a:latin typeface="Trebuchet MS"/>
                <a:cs typeface="Trebuchet MS"/>
              </a:rPr>
              <a:t>narave,</a:t>
            </a:r>
            <a:endParaRPr sz="2600">
              <a:latin typeface="Trebuchet MS"/>
              <a:cs typeface="Trebuchet MS"/>
            </a:endParaRPr>
          </a:p>
          <a:p>
            <a:pPr marL="812800" lvl="1" indent="-342900">
              <a:lnSpc>
                <a:spcPct val="100000"/>
              </a:lnSpc>
              <a:spcBef>
                <a:spcPts val="260"/>
              </a:spcBef>
              <a:buFont typeface="Arial MT"/>
              <a:buChar char="•"/>
              <a:tabLst>
                <a:tab pos="812800" algn="l"/>
              </a:tabLst>
            </a:pPr>
            <a:r>
              <a:rPr sz="2150" dirty="0">
                <a:latin typeface="Calibri"/>
                <a:cs typeface="Calibri"/>
              </a:rPr>
              <a:t>ki</a:t>
            </a:r>
            <a:r>
              <a:rPr sz="2150" spc="10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podpirajo</a:t>
            </a:r>
            <a:r>
              <a:rPr sz="2150" spc="14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vrhunske</a:t>
            </a:r>
            <a:r>
              <a:rPr sz="2150" spc="4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raziskovalne</a:t>
            </a:r>
            <a:r>
              <a:rPr sz="2150" spc="5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dejavnosti</a:t>
            </a:r>
            <a:r>
              <a:rPr sz="2150" spc="2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na</a:t>
            </a:r>
            <a:r>
              <a:rPr sz="2150" spc="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njihovih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področjih</a:t>
            </a:r>
            <a:r>
              <a:rPr sz="2150" spc="60" dirty="0">
                <a:latin typeface="Calibri"/>
                <a:cs typeface="Calibri"/>
              </a:rPr>
              <a:t> </a:t>
            </a:r>
            <a:r>
              <a:rPr sz="2150" dirty="0">
                <a:latin typeface="Calibri"/>
                <a:cs typeface="Calibri"/>
              </a:rPr>
              <a:t>in</a:t>
            </a:r>
            <a:r>
              <a:rPr sz="2150" spc="65" dirty="0">
                <a:latin typeface="Calibri"/>
                <a:cs typeface="Calibri"/>
              </a:rPr>
              <a:t> </a:t>
            </a:r>
            <a:r>
              <a:rPr sz="2150" spc="-10" dirty="0">
                <a:latin typeface="Calibri"/>
                <a:cs typeface="Calibri"/>
              </a:rPr>
              <a:t>vključujejo:</a:t>
            </a:r>
            <a:endParaRPr sz="215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125"/>
              </a:spcBef>
              <a:buFont typeface="Arial MT"/>
              <a:buChar char="•"/>
              <a:tabLst>
                <a:tab pos="1270635" algn="l"/>
              </a:tabLst>
            </a:pP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večjo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znanstveno</a:t>
            </a:r>
            <a:r>
              <a:rPr sz="1850" spc="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opremo,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na</a:t>
            </a:r>
            <a:r>
              <a:rPr sz="1850" spc="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znanju</a:t>
            </a:r>
            <a:r>
              <a:rPr sz="1850" spc="8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temelječe</a:t>
            </a:r>
            <a:r>
              <a:rPr sz="1850" spc="1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vire</a:t>
            </a:r>
            <a:r>
              <a:rPr sz="1850" spc="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(zbirke,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arhive</a:t>
            </a:r>
            <a:r>
              <a:rPr sz="1850" spc="13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in</a:t>
            </a:r>
            <a:r>
              <a:rPr sz="1850" spc="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znanstvene</a:t>
            </a:r>
            <a:r>
              <a:rPr sz="1850" spc="5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05821"/>
                </a:solidFill>
                <a:latin typeface="Calibri"/>
                <a:cs typeface="Calibri"/>
              </a:rPr>
              <a:t>podatke);</a:t>
            </a:r>
            <a:endParaRPr sz="185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270635" algn="l"/>
              </a:tabLst>
            </a:pP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e-infrastrukture</a:t>
            </a:r>
            <a:r>
              <a:rPr sz="1850" spc="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(podatkovne</a:t>
            </a:r>
            <a:r>
              <a:rPr sz="18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in</a:t>
            </a:r>
            <a:r>
              <a:rPr sz="1850" spc="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računske</a:t>
            </a:r>
            <a:r>
              <a:rPr sz="1850" spc="1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sisteme</a:t>
            </a:r>
            <a:r>
              <a:rPr sz="1850" spc="9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in</a:t>
            </a:r>
            <a:r>
              <a:rPr sz="1850" spc="4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mreže)</a:t>
            </a:r>
            <a:r>
              <a:rPr sz="1850" spc="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spc="-20" dirty="0">
                <a:solidFill>
                  <a:srgbClr val="F05821"/>
                </a:solidFill>
                <a:latin typeface="Calibri"/>
                <a:cs typeface="Calibri"/>
              </a:rPr>
              <a:t>ter;</a:t>
            </a:r>
            <a:endParaRPr sz="185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1270635" algn="l"/>
              </a:tabLst>
            </a:pP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druga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orodja,</a:t>
            </a:r>
            <a:r>
              <a:rPr sz="1850" spc="5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bistvena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za</a:t>
            </a:r>
            <a:r>
              <a:rPr sz="1850" spc="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doseganje</a:t>
            </a:r>
            <a:r>
              <a:rPr sz="1850" spc="114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odličnosti</a:t>
            </a:r>
            <a:r>
              <a:rPr sz="1850" spc="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v</a:t>
            </a:r>
            <a:r>
              <a:rPr sz="1850" spc="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raziskavah</a:t>
            </a:r>
            <a:r>
              <a:rPr sz="1850" spc="6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dirty="0">
                <a:solidFill>
                  <a:srgbClr val="F05821"/>
                </a:solidFill>
                <a:latin typeface="Calibri"/>
                <a:cs typeface="Calibri"/>
              </a:rPr>
              <a:t>in</a:t>
            </a:r>
            <a:r>
              <a:rPr sz="1850" spc="6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850" spc="-10" dirty="0">
                <a:solidFill>
                  <a:srgbClr val="F05821"/>
                </a:solidFill>
                <a:latin typeface="Calibri"/>
                <a:cs typeface="Calibri"/>
              </a:rPr>
              <a:t>inovacijah.</a:t>
            </a: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Trebuchet MS"/>
              <a:buChar char="•"/>
              <a:tabLst>
                <a:tab pos="355600" algn="l"/>
              </a:tabLst>
            </a:pPr>
            <a:r>
              <a:rPr sz="2000" b="1" spc="-325" dirty="0">
                <a:solidFill>
                  <a:srgbClr val="F05821"/>
                </a:solidFill>
                <a:latin typeface="Trebuchet MS"/>
                <a:cs typeface="Trebuchet MS"/>
              </a:rPr>
              <a:t>Raziskovalne</a:t>
            </a:r>
            <a:r>
              <a:rPr sz="2000" b="1" spc="-2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45" dirty="0">
                <a:solidFill>
                  <a:srgbClr val="F05821"/>
                </a:solidFill>
                <a:latin typeface="Trebuchet MS"/>
                <a:cs typeface="Trebuchet MS"/>
              </a:rPr>
              <a:t>infrastrukture</a:t>
            </a:r>
            <a:r>
              <a:rPr sz="2000" b="1" spc="-2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229" dirty="0">
                <a:solidFill>
                  <a:srgbClr val="F05821"/>
                </a:solidFill>
                <a:latin typeface="Trebuchet MS"/>
                <a:cs typeface="Trebuchet MS"/>
              </a:rPr>
              <a:t>so</a:t>
            </a:r>
            <a:r>
              <a:rPr sz="2000" b="1" spc="-1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55" dirty="0">
                <a:solidFill>
                  <a:srgbClr val="F05821"/>
                </a:solidFill>
                <a:latin typeface="Trebuchet MS"/>
                <a:cs typeface="Trebuchet MS"/>
              </a:rPr>
              <a:t>definirane</a:t>
            </a:r>
            <a:r>
              <a:rPr sz="2000" b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000" b="1" spc="-375" dirty="0">
                <a:solidFill>
                  <a:srgbClr val="F05821"/>
                </a:solidFill>
                <a:latin typeface="Trebuchet MS"/>
                <a:cs typeface="Trebuchet MS"/>
              </a:rPr>
              <a:t>kot:</a:t>
            </a:r>
            <a:endParaRPr sz="2000">
              <a:latin typeface="Trebuchet MS"/>
              <a:cs typeface="Trebuchet MS"/>
            </a:endParaRPr>
          </a:p>
          <a:p>
            <a:pPr marL="813435" marR="3174365" indent="-343535">
              <a:lnSpc>
                <a:spcPct val="100000"/>
              </a:lnSpc>
              <a:spcBef>
                <a:spcPts val="305"/>
              </a:spcBef>
            </a:pP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raziskovalne</a:t>
            </a:r>
            <a:r>
              <a:rPr sz="2000" spc="-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postavitve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zbirke,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knjižnice,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05821"/>
                </a:solidFill>
                <a:latin typeface="Calibri"/>
                <a:cs typeface="Calibri"/>
              </a:rPr>
              <a:t>baze</a:t>
            </a:r>
            <a:r>
              <a:rPr sz="2000" spc="-9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podatkov</a:t>
            </a:r>
            <a:r>
              <a:rPr sz="2000" spc="-10" dirty="0">
                <a:latin typeface="Calibri"/>
                <a:cs typeface="Calibri"/>
              </a:rPr>
              <a:t>, </a:t>
            </a:r>
            <a:r>
              <a:rPr sz="2000" dirty="0">
                <a:latin typeface="Calibri"/>
                <a:cs typeface="Calibri"/>
              </a:rPr>
              <a:t>biološki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arhivi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zbirke,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visokozmogljiva</a:t>
            </a:r>
            <a:r>
              <a:rPr sz="2000" spc="-3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oziroma širokopasovna</a:t>
            </a:r>
            <a:r>
              <a:rPr sz="2000" spc="-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komunikacijska</a:t>
            </a:r>
            <a:r>
              <a:rPr sz="2000" spc="-7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05821"/>
                </a:solidFill>
                <a:latin typeface="Calibri"/>
                <a:cs typeface="Calibri"/>
              </a:rPr>
              <a:t>omrežja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raziskovalna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plovila, teleskopi,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satelitske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letalske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opazovalne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zmogljivosti, </a:t>
            </a:r>
            <a:r>
              <a:rPr sz="2000" dirty="0">
                <a:solidFill>
                  <a:srgbClr val="F05821"/>
                </a:solidFill>
                <a:latin typeface="Calibri"/>
                <a:cs typeface="Calibri"/>
              </a:rPr>
              <a:t>mreže</a:t>
            </a:r>
            <a:r>
              <a:rPr sz="2000" spc="-45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05821"/>
                </a:solidFill>
                <a:latin typeface="Calibri"/>
                <a:cs typeface="Calibri"/>
              </a:rPr>
              <a:t>računskih</a:t>
            </a:r>
            <a:r>
              <a:rPr sz="2000" spc="-8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05821"/>
                </a:solidFill>
                <a:latin typeface="Calibri"/>
                <a:cs typeface="Calibri"/>
              </a:rPr>
              <a:t>zmogljivosti</a:t>
            </a:r>
            <a:r>
              <a:rPr sz="2000" spc="-3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05821"/>
                </a:solidFill>
                <a:latin typeface="Calibri"/>
                <a:cs typeface="Calibri"/>
              </a:rPr>
              <a:t>(HPC)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čiste</a:t>
            </a:r>
            <a:r>
              <a:rPr sz="2000" spc="-10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sobe,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obalne opazovalne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postaje,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sinhrotroni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pospeševalniki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ipd.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695" dirty="0"/>
              <a:t>Raziskovalna</a:t>
            </a:r>
            <a:r>
              <a:rPr sz="4400" spc="-535" dirty="0"/>
              <a:t> </a:t>
            </a:r>
            <a:r>
              <a:rPr sz="4400" spc="-750" dirty="0"/>
              <a:t>infrastruktura</a:t>
            </a:r>
            <a:r>
              <a:rPr sz="4400" spc="-465" dirty="0"/>
              <a:t> </a:t>
            </a:r>
            <a:r>
              <a:rPr sz="4400" spc="-875" dirty="0"/>
              <a:t>je</a:t>
            </a:r>
            <a:r>
              <a:rPr sz="4400" spc="-520" dirty="0"/>
              <a:t> </a:t>
            </a:r>
            <a:r>
              <a:rPr sz="4400" spc="-735" dirty="0"/>
              <a:t>nacionalnega</a:t>
            </a:r>
            <a:r>
              <a:rPr sz="4400" spc="-465" dirty="0"/>
              <a:t> </a:t>
            </a:r>
            <a:r>
              <a:rPr sz="4400" spc="-919" dirty="0"/>
              <a:t>pomena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942975" y="1775523"/>
            <a:ext cx="10158095" cy="22117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197485" indent="-343535">
              <a:lnSpc>
                <a:spcPts val="2550"/>
              </a:lnSpc>
              <a:spcBef>
                <a:spcPts val="459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Resolucija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9" dirty="0">
                <a:solidFill>
                  <a:srgbClr val="F05821"/>
                </a:solidFill>
                <a:latin typeface="Trebuchet MS"/>
                <a:cs typeface="Trebuchet MS"/>
              </a:rPr>
              <a:t>o</a:t>
            </a:r>
            <a:r>
              <a:rPr sz="2400" b="1" spc="-31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znanstvenoraziskovalni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400" b="1" spc="-3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55" dirty="0">
                <a:solidFill>
                  <a:srgbClr val="F05821"/>
                </a:solidFill>
                <a:latin typeface="Trebuchet MS"/>
                <a:cs typeface="Trebuchet MS"/>
              </a:rPr>
              <a:t>inovacijski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75" dirty="0">
                <a:solidFill>
                  <a:srgbClr val="F05821"/>
                </a:solidFill>
                <a:latin typeface="Trebuchet MS"/>
                <a:cs typeface="Trebuchet MS"/>
              </a:rPr>
              <a:t>strategiji</a:t>
            </a:r>
            <a:r>
              <a:rPr sz="2400" b="1" spc="-24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Slovenije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555" dirty="0">
                <a:solidFill>
                  <a:srgbClr val="F05821"/>
                </a:solidFill>
                <a:latin typeface="Trebuchet MS"/>
                <a:cs typeface="Trebuchet MS"/>
              </a:rPr>
              <a:t>2030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(ReZrIS30),</a:t>
            </a:r>
            <a:r>
              <a:rPr sz="2400" b="1" spc="-2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20" dirty="0">
                <a:solidFill>
                  <a:srgbClr val="F05821"/>
                </a:solidFill>
                <a:latin typeface="Trebuchet MS"/>
                <a:cs typeface="Trebuchet MS"/>
              </a:rPr>
              <a:t>sprejeta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95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400" b="1" spc="-2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5" dirty="0">
                <a:solidFill>
                  <a:srgbClr val="F05821"/>
                </a:solidFill>
                <a:latin typeface="Trebuchet MS"/>
                <a:cs typeface="Trebuchet MS"/>
              </a:rPr>
              <a:t>letu </a:t>
            </a:r>
            <a:r>
              <a:rPr sz="2400" b="1" spc="-530" dirty="0">
                <a:solidFill>
                  <a:srgbClr val="F05821"/>
                </a:solidFill>
                <a:latin typeface="Trebuchet MS"/>
                <a:cs typeface="Trebuchet MS"/>
              </a:rPr>
              <a:t>2022,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35" dirty="0">
                <a:solidFill>
                  <a:srgbClr val="F05821"/>
                </a:solidFill>
                <a:latin typeface="Trebuchet MS"/>
                <a:cs typeface="Trebuchet MS"/>
              </a:rPr>
              <a:t>vidi</a:t>
            </a:r>
            <a:r>
              <a:rPr sz="2400" b="1" spc="-3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380" dirty="0">
                <a:solidFill>
                  <a:srgbClr val="F05821"/>
                </a:solidFill>
                <a:latin typeface="Trebuchet MS"/>
                <a:cs typeface="Trebuchet MS"/>
              </a:rPr>
              <a:t>raziskovalno</a:t>
            </a:r>
            <a:r>
              <a:rPr sz="2400" b="1" spc="-30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05" dirty="0">
                <a:solidFill>
                  <a:srgbClr val="F05821"/>
                </a:solidFill>
                <a:latin typeface="Trebuchet MS"/>
                <a:cs typeface="Trebuchet MS"/>
              </a:rPr>
              <a:t>infrastrukturo</a:t>
            </a:r>
            <a:r>
              <a:rPr sz="2400" b="1" spc="-229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400" b="1" spc="-450" dirty="0">
                <a:solidFill>
                  <a:srgbClr val="F05821"/>
                </a:solidFill>
                <a:latin typeface="Trebuchet MS"/>
                <a:cs typeface="Trebuchet MS"/>
              </a:rPr>
              <a:t>kot:</a:t>
            </a:r>
            <a:endParaRPr sz="2400">
              <a:latin typeface="Trebuchet MS"/>
              <a:cs typeface="Trebuchet MS"/>
            </a:endParaRPr>
          </a:p>
          <a:p>
            <a:pPr marL="813435" marR="5080" lvl="1" indent="-343535">
              <a:lnSpc>
                <a:spcPct val="89200"/>
              </a:lnSpc>
              <a:spcBef>
                <a:spcPts val="830"/>
              </a:spcBef>
              <a:buFont typeface="Arial MT"/>
              <a:buChar char="•"/>
              <a:tabLst>
                <a:tab pos="813435" algn="l"/>
              </a:tabLst>
            </a:pPr>
            <a:r>
              <a:rPr sz="2000" dirty="0">
                <a:latin typeface="Calibri"/>
                <a:cs typeface="Calibri"/>
              </a:rPr>
              <a:t>eno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izmed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ključnih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področij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za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razvoj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znanosti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raziskav,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sicer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obliki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zagotavljanja </a:t>
            </a:r>
            <a:r>
              <a:rPr sz="2000" dirty="0">
                <a:latin typeface="Calibri"/>
                <a:cs typeface="Calibri"/>
              </a:rPr>
              <a:t>dostopa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vrhunske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mednarodne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raziskovalne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infrastrukture,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tehnološke,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podjetniško- inovacijske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infrastrukture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e-</a:t>
            </a:r>
            <a:r>
              <a:rPr sz="2000" spc="-10" dirty="0">
                <a:latin typeface="Calibri"/>
                <a:cs typeface="Calibri"/>
              </a:rPr>
              <a:t>infrastrukture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ter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njihovega</a:t>
            </a:r>
            <a:r>
              <a:rPr sz="2000" spc="-10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sprotnega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posodabljanja.</a:t>
            </a:r>
            <a:endParaRPr sz="200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1270635" algn="l"/>
              </a:tabLst>
            </a:pPr>
            <a:r>
              <a:rPr sz="1550" b="1" spc="-10" dirty="0">
                <a:solidFill>
                  <a:srgbClr val="F05821"/>
                </a:solidFill>
                <a:latin typeface="Calibri"/>
                <a:cs typeface="Calibri"/>
              </a:rPr>
              <a:t>GÉANT</a:t>
            </a:r>
            <a:endParaRPr sz="1550">
              <a:latin typeface="Calibri"/>
              <a:cs typeface="Calibri"/>
            </a:endParaRPr>
          </a:p>
          <a:p>
            <a:pPr marL="1270635" lvl="2" indent="-342900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1270635" algn="l"/>
              </a:tabLst>
            </a:pPr>
            <a:r>
              <a:rPr sz="1550" b="1" dirty="0">
                <a:solidFill>
                  <a:srgbClr val="F05821"/>
                </a:solidFill>
                <a:latin typeface="Calibri"/>
                <a:cs typeface="Calibri"/>
              </a:rPr>
              <a:t>EOSC</a:t>
            </a:r>
            <a:r>
              <a:rPr sz="1550" b="1" spc="100" dirty="0">
                <a:solidFill>
                  <a:srgbClr val="F05821"/>
                </a:solidFill>
                <a:latin typeface="Calibri"/>
                <a:cs typeface="Calibri"/>
              </a:rPr>
              <a:t> </a:t>
            </a:r>
            <a:r>
              <a:rPr sz="1550" b="1" spc="-20" dirty="0">
                <a:solidFill>
                  <a:srgbClr val="F05821"/>
                </a:solidFill>
                <a:latin typeface="Calibri"/>
                <a:cs typeface="Calibri"/>
              </a:rPr>
              <a:t>NODE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42975" y="4580572"/>
            <a:ext cx="6624955" cy="14452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52425" indent="-339725" algn="just">
              <a:lnSpc>
                <a:spcPct val="100000"/>
              </a:lnSpc>
              <a:spcBef>
                <a:spcPts val="125"/>
              </a:spcBef>
              <a:buFont typeface="Trebuchet MS"/>
              <a:buChar char="•"/>
              <a:tabLst>
                <a:tab pos="352425" algn="l"/>
              </a:tabLst>
            </a:pPr>
            <a:r>
              <a:rPr sz="1550" b="1" spc="-245" dirty="0">
                <a:solidFill>
                  <a:srgbClr val="F05821"/>
                </a:solidFill>
                <a:latin typeface="Trebuchet MS"/>
                <a:cs typeface="Trebuchet MS"/>
              </a:rPr>
              <a:t>Prav</a:t>
            </a:r>
            <a:r>
              <a:rPr sz="1550" b="1" spc="-1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54" dirty="0">
                <a:solidFill>
                  <a:srgbClr val="F05821"/>
                </a:solidFill>
                <a:latin typeface="Trebuchet MS"/>
                <a:cs typeface="Trebuchet MS"/>
              </a:rPr>
              <a:t>zaradi</a:t>
            </a:r>
            <a:r>
              <a:rPr sz="1550" b="1" spc="-11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54" dirty="0">
                <a:solidFill>
                  <a:srgbClr val="F05821"/>
                </a:solidFill>
                <a:latin typeface="Trebuchet MS"/>
                <a:cs typeface="Trebuchet MS"/>
              </a:rPr>
              <a:t>tega</a:t>
            </a:r>
            <a:r>
              <a:rPr sz="1550" b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300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1550" b="1" spc="-1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45" dirty="0">
                <a:solidFill>
                  <a:srgbClr val="F05821"/>
                </a:solidFill>
                <a:latin typeface="Trebuchet MS"/>
                <a:cs typeface="Trebuchet MS"/>
              </a:rPr>
              <a:t>pri</a:t>
            </a:r>
            <a:r>
              <a:rPr sz="1550" b="1" spc="-11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75" dirty="0">
                <a:solidFill>
                  <a:srgbClr val="F05821"/>
                </a:solidFill>
                <a:latin typeface="Trebuchet MS"/>
                <a:cs typeface="Trebuchet MS"/>
              </a:rPr>
              <a:t>razvoju</a:t>
            </a:r>
            <a:r>
              <a:rPr sz="155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50" dirty="0">
                <a:solidFill>
                  <a:srgbClr val="F05821"/>
                </a:solidFill>
                <a:latin typeface="Trebuchet MS"/>
                <a:cs typeface="Trebuchet MS"/>
              </a:rPr>
              <a:t>znanstvenoraziskovalne</a:t>
            </a:r>
            <a:r>
              <a:rPr sz="1550" b="1" spc="-18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4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550" b="1" spc="-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45" dirty="0">
                <a:solidFill>
                  <a:srgbClr val="F05821"/>
                </a:solidFill>
                <a:latin typeface="Trebuchet MS"/>
                <a:cs typeface="Trebuchet MS"/>
              </a:rPr>
              <a:t>inovacijske</a:t>
            </a:r>
            <a:r>
              <a:rPr sz="1550" b="1" spc="-1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50" dirty="0">
                <a:solidFill>
                  <a:srgbClr val="F05821"/>
                </a:solidFill>
                <a:latin typeface="Trebuchet MS"/>
                <a:cs typeface="Trebuchet MS"/>
              </a:rPr>
              <a:t>dejavnosti</a:t>
            </a:r>
            <a:r>
              <a:rPr sz="1550" b="1" spc="-12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285" dirty="0">
                <a:solidFill>
                  <a:srgbClr val="F05821"/>
                </a:solidFill>
                <a:latin typeface="Trebuchet MS"/>
                <a:cs typeface="Trebuchet MS"/>
              </a:rPr>
              <a:t>treba</a:t>
            </a:r>
            <a:r>
              <a:rPr sz="1550" b="1" spc="-1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550" b="1" spc="-170" dirty="0">
                <a:solidFill>
                  <a:srgbClr val="F05821"/>
                </a:solidFill>
                <a:latin typeface="Trebuchet MS"/>
                <a:cs typeface="Trebuchet MS"/>
              </a:rPr>
              <a:t>obravnavati:</a:t>
            </a:r>
            <a:endParaRPr sz="1550">
              <a:latin typeface="Trebuchet MS"/>
              <a:cs typeface="Trebuchet MS"/>
            </a:endParaRPr>
          </a:p>
          <a:p>
            <a:pPr marL="355600" marR="5080" algn="just">
              <a:lnSpc>
                <a:spcPct val="105000"/>
              </a:lnSpc>
            </a:pPr>
            <a:r>
              <a:rPr sz="1550" b="1" i="1" spc="-315" dirty="0">
                <a:latin typeface="Trebuchet MS"/>
                <a:cs typeface="Trebuchet MS"/>
              </a:rPr>
              <a:t>krepitev</a:t>
            </a:r>
            <a:r>
              <a:rPr sz="1550" b="1" i="1" spc="195" dirty="0">
                <a:latin typeface="Trebuchet MS"/>
                <a:cs typeface="Trebuchet MS"/>
              </a:rPr>
              <a:t> </a:t>
            </a:r>
            <a:r>
              <a:rPr sz="1550" b="1" i="1" spc="-484" dirty="0">
                <a:latin typeface="Trebuchet MS"/>
                <a:cs typeface="Trebuchet MS"/>
              </a:rPr>
              <a:t>in</a:t>
            </a:r>
            <a:r>
              <a:rPr sz="1550" b="1" i="1" spc="370" dirty="0">
                <a:latin typeface="Trebuchet MS"/>
                <a:cs typeface="Trebuchet MS"/>
              </a:rPr>
              <a:t> </a:t>
            </a:r>
            <a:r>
              <a:rPr sz="1550" b="1" i="1" spc="-320" dirty="0">
                <a:latin typeface="Trebuchet MS"/>
                <a:cs typeface="Trebuchet MS"/>
              </a:rPr>
              <a:t>zagotavljanje</a:t>
            </a:r>
            <a:r>
              <a:rPr sz="1550" b="1" i="1" spc="254" dirty="0">
                <a:latin typeface="Trebuchet MS"/>
                <a:cs typeface="Trebuchet MS"/>
              </a:rPr>
              <a:t> </a:t>
            </a:r>
            <a:r>
              <a:rPr sz="1550" b="1" i="1" spc="-330" dirty="0">
                <a:latin typeface="Trebuchet MS"/>
                <a:cs typeface="Trebuchet MS"/>
              </a:rPr>
              <a:t>mednarodne</a:t>
            </a:r>
            <a:r>
              <a:rPr sz="1550" b="1" i="1" spc="215" dirty="0">
                <a:latin typeface="Trebuchet MS"/>
                <a:cs typeface="Trebuchet MS"/>
              </a:rPr>
              <a:t> </a:t>
            </a:r>
            <a:r>
              <a:rPr sz="1550" b="1" i="1" spc="-300" dirty="0">
                <a:latin typeface="Trebuchet MS"/>
                <a:cs typeface="Trebuchet MS"/>
              </a:rPr>
              <a:t>povezanosti</a:t>
            </a:r>
            <a:r>
              <a:rPr sz="1550" b="1" i="1" spc="325" dirty="0">
                <a:latin typeface="Trebuchet MS"/>
                <a:cs typeface="Trebuchet MS"/>
              </a:rPr>
              <a:t> </a:t>
            </a:r>
            <a:r>
              <a:rPr sz="1550" b="1" i="1" spc="-300" dirty="0">
                <a:latin typeface="Trebuchet MS"/>
                <a:cs typeface="Trebuchet MS"/>
              </a:rPr>
              <a:t>infrastruktur</a:t>
            </a:r>
            <a:r>
              <a:rPr sz="1550" b="1" i="1" spc="254" dirty="0">
                <a:latin typeface="Trebuchet MS"/>
                <a:cs typeface="Trebuchet MS"/>
              </a:rPr>
              <a:t> </a:t>
            </a:r>
            <a:r>
              <a:rPr sz="1550" b="1" i="1" spc="-484" dirty="0">
                <a:latin typeface="Trebuchet MS"/>
                <a:cs typeface="Trebuchet MS"/>
              </a:rPr>
              <a:t>in</a:t>
            </a:r>
            <a:r>
              <a:rPr sz="1550" b="1" i="1" spc="370" dirty="0">
                <a:latin typeface="Trebuchet MS"/>
                <a:cs typeface="Trebuchet MS"/>
              </a:rPr>
              <a:t> </a:t>
            </a:r>
            <a:r>
              <a:rPr sz="1550" b="1" i="1" spc="-325" dirty="0">
                <a:latin typeface="Trebuchet MS"/>
                <a:cs typeface="Trebuchet MS"/>
              </a:rPr>
              <a:t>gradnjo</a:t>
            </a:r>
            <a:r>
              <a:rPr sz="1550" b="1" i="1" spc="240" dirty="0">
                <a:latin typeface="Trebuchet MS"/>
                <a:cs typeface="Trebuchet MS"/>
              </a:rPr>
              <a:t> </a:t>
            </a:r>
            <a:r>
              <a:rPr sz="1550" b="1" i="1" spc="-300" dirty="0">
                <a:latin typeface="Trebuchet MS"/>
                <a:cs typeface="Trebuchet MS"/>
              </a:rPr>
              <a:t>lastnih</a:t>
            </a:r>
            <a:r>
              <a:rPr sz="1550" b="1" i="1" spc="245" dirty="0">
                <a:latin typeface="Trebuchet MS"/>
                <a:cs typeface="Trebuchet MS"/>
              </a:rPr>
              <a:t> </a:t>
            </a:r>
            <a:r>
              <a:rPr sz="1550" b="1" i="1" spc="-275" dirty="0">
                <a:latin typeface="Trebuchet MS"/>
                <a:cs typeface="Trebuchet MS"/>
              </a:rPr>
              <a:t>infrastrukturnih</a:t>
            </a:r>
            <a:r>
              <a:rPr sz="1550" b="1" i="1" spc="500" dirty="0">
                <a:latin typeface="Trebuchet MS"/>
                <a:cs typeface="Trebuchet MS"/>
              </a:rPr>
              <a:t> </a:t>
            </a:r>
            <a:r>
              <a:rPr sz="1550" b="1" i="1" spc="-290" dirty="0">
                <a:latin typeface="Trebuchet MS"/>
                <a:cs typeface="Trebuchet MS"/>
              </a:rPr>
              <a:t>zmogljivosti</a:t>
            </a:r>
            <a:r>
              <a:rPr sz="1550" b="1" i="1" spc="170" dirty="0">
                <a:latin typeface="Trebuchet MS"/>
                <a:cs typeface="Trebuchet MS"/>
              </a:rPr>
              <a:t> </a:t>
            </a:r>
            <a:r>
              <a:rPr sz="1550" b="1" i="1" spc="-630" dirty="0">
                <a:latin typeface="Trebuchet MS"/>
                <a:cs typeface="Trebuchet MS"/>
              </a:rPr>
              <a:t>za</a:t>
            </a:r>
            <a:r>
              <a:rPr sz="1550" b="1" i="1" spc="25" dirty="0">
                <a:latin typeface="Trebuchet MS"/>
                <a:cs typeface="Trebuchet MS"/>
              </a:rPr>
              <a:t>  </a:t>
            </a:r>
            <a:r>
              <a:rPr sz="1550" b="1" i="1" spc="-265" dirty="0">
                <a:latin typeface="Trebuchet MS"/>
                <a:cs typeface="Trebuchet MS"/>
              </a:rPr>
              <a:t>privla</a:t>
            </a:r>
            <a:r>
              <a:rPr sz="1550" b="1" i="1" spc="-265" dirty="0">
                <a:latin typeface="Calibri"/>
                <a:cs typeface="Calibri"/>
              </a:rPr>
              <a:t>č</a:t>
            </a:r>
            <a:r>
              <a:rPr sz="1550" b="1" i="1" spc="-265" dirty="0">
                <a:latin typeface="Trebuchet MS"/>
                <a:cs typeface="Trebuchet MS"/>
              </a:rPr>
              <a:t>no</a:t>
            </a:r>
            <a:r>
              <a:rPr sz="1550" b="1" i="1" spc="155" dirty="0">
                <a:latin typeface="Trebuchet MS"/>
                <a:cs typeface="Trebuchet MS"/>
              </a:rPr>
              <a:t> </a:t>
            </a:r>
            <a:r>
              <a:rPr sz="1550" b="1" i="1" spc="-290" dirty="0">
                <a:latin typeface="Trebuchet MS"/>
                <a:cs typeface="Trebuchet MS"/>
              </a:rPr>
              <a:t>raziskovalno</a:t>
            </a:r>
            <a:r>
              <a:rPr sz="1550" b="1" i="1" spc="175" dirty="0">
                <a:latin typeface="Trebuchet MS"/>
                <a:cs typeface="Trebuchet MS"/>
              </a:rPr>
              <a:t> </a:t>
            </a:r>
            <a:r>
              <a:rPr sz="1550" b="1" i="1" spc="-320" dirty="0">
                <a:latin typeface="Trebuchet MS"/>
                <a:cs typeface="Trebuchet MS"/>
              </a:rPr>
              <a:t>okolje</a:t>
            </a:r>
            <a:r>
              <a:rPr sz="1550" b="1" i="1" spc="200" dirty="0">
                <a:latin typeface="Trebuchet MS"/>
                <a:cs typeface="Trebuchet MS"/>
              </a:rPr>
              <a:t> </a:t>
            </a:r>
            <a:r>
              <a:rPr sz="1550" b="1" i="1" spc="-484" dirty="0">
                <a:latin typeface="Trebuchet MS"/>
                <a:cs typeface="Trebuchet MS"/>
              </a:rPr>
              <a:t>in</a:t>
            </a:r>
            <a:r>
              <a:rPr sz="1550" b="1" i="1" spc="370" dirty="0">
                <a:latin typeface="Trebuchet MS"/>
                <a:cs typeface="Trebuchet MS"/>
              </a:rPr>
              <a:t> </a:t>
            </a:r>
            <a:r>
              <a:rPr sz="1550" b="1" i="1" spc="-270" dirty="0">
                <a:latin typeface="Trebuchet MS"/>
                <a:cs typeface="Trebuchet MS"/>
              </a:rPr>
              <a:t>pove</a:t>
            </a:r>
            <a:r>
              <a:rPr sz="1550" b="1" i="1" spc="-270" dirty="0">
                <a:latin typeface="Calibri"/>
                <a:cs typeface="Calibri"/>
              </a:rPr>
              <a:t>č</a:t>
            </a:r>
            <a:r>
              <a:rPr sz="1550" b="1" i="1" spc="-270" dirty="0">
                <a:latin typeface="Trebuchet MS"/>
                <a:cs typeface="Trebuchet MS"/>
              </a:rPr>
              <a:t>ano</a:t>
            </a:r>
            <a:r>
              <a:rPr sz="1550" b="1" i="1" spc="160" dirty="0">
                <a:latin typeface="Trebuchet MS"/>
                <a:cs typeface="Trebuchet MS"/>
              </a:rPr>
              <a:t> </a:t>
            </a:r>
            <a:r>
              <a:rPr sz="1550" b="1" i="1" spc="-300" dirty="0">
                <a:latin typeface="Trebuchet MS"/>
                <a:cs typeface="Trebuchet MS"/>
              </a:rPr>
              <a:t>sodelovanje</a:t>
            </a:r>
            <a:r>
              <a:rPr sz="1550" b="1" i="1" spc="185" dirty="0">
                <a:latin typeface="Trebuchet MS"/>
                <a:cs typeface="Trebuchet MS"/>
              </a:rPr>
              <a:t> </a:t>
            </a:r>
            <a:r>
              <a:rPr sz="1550" b="1" i="1" spc="-450" dirty="0">
                <a:latin typeface="Trebuchet MS"/>
                <a:cs typeface="Trebuchet MS"/>
              </a:rPr>
              <a:t>med</a:t>
            </a:r>
            <a:r>
              <a:rPr sz="1550" b="1" i="1" spc="335" dirty="0">
                <a:latin typeface="Trebuchet MS"/>
                <a:cs typeface="Trebuchet MS"/>
              </a:rPr>
              <a:t> </a:t>
            </a:r>
            <a:r>
              <a:rPr sz="1550" b="1" i="1" spc="-290" dirty="0">
                <a:latin typeface="Trebuchet MS"/>
                <a:cs typeface="Trebuchet MS"/>
              </a:rPr>
              <a:t>raziskovalno</a:t>
            </a:r>
            <a:r>
              <a:rPr sz="1550" b="1" i="1" spc="355" dirty="0">
                <a:latin typeface="Trebuchet MS"/>
                <a:cs typeface="Trebuchet MS"/>
              </a:rPr>
              <a:t> </a:t>
            </a:r>
            <a:r>
              <a:rPr sz="1550" b="1" i="1" spc="-320" dirty="0">
                <a:latin typeface="Trebuchet MS"/>
                <a:cs typeface="Trebuchet MS"/>
              </a:rPr>
              <a:t>sfero</a:t>
            </a:r>
            <a:r>
              <a:rPr sz="1550" b="1" i="1" spc="350" dirty="0">
                <a:latin typeface="Trebuchet MS"/>
                <a:cs typeface="Trebuchet MS"/>
              </a:rPr>
              <a:t> </a:t>
            </a:r>
            <a:r>
              <a:rPr sz="1550" b="1" i="1" spc="-25" dirty="0">
                <a:latin typeface="Trebuchet MS"/>
                <a:cs typeface="Trebuchet MS"/>
              </a:rPr>
              <a:t>in </a:t>
            </a:r>
            <a:r>
              <a:rPr sz="1550" b="1" i="1" spc="-265" dirty="0">
                <a:latin typeface="Trebuchet MS"/>
                <a:cs typeface="Trebuchet MS"/>
              </a:rPr>
              <a:t>gospodarstvom</a:t>
            </a:r>
            <a:r>
              <a:rPr sz="1550" b="1" i="1" spc="-90" dirty="0">
                <a:latin typeface="Trebuchet MS"/>
                <a:cs typeface="Trebuchet MS"/>
              </a:rPr>
              <a:t> </a:t>
            </a:r>
            <a:r>
              <a:rPr sz="1550" b="1" i="1" spc="-315" dirty="0">
                <a:latin typeface="Trebuchet MS"/>
                <a:cs typeface="Trebuchet MS"/>
              </a:rPr>
              <a:t>ter</a:t>
            </a:r>
            <a:r>
              <a:rPr sz="1550" b="1" i="1" spc="-20" dirty="0">
                <a:latin typeface="Trebuchet MS"/>
                <a:cs typeface="Trebuchet MS"/>
              </a:rPr>
              <a:t> </a:t>
            </a:r>
            <a:r>
              <a:rPr sz="1550" b="1" i="1" spc="-225" dirty="0">
                <a:latin typeface="Trebuchet MS"/>
                <a:cs typeface="Trebuchet MS"/>
              </a:rPr>
              <a:t>ve</a:t>
            </a:r>
            <a:r>
              <a:rPr sz="1550" b="1" i="1" spc="-225" dirty="0">
                <a:latin typeface="Calibri"/>
                <a:cs typeface="Calibri"/>
              </a:rPr>
              <a:t>č</a:t>
            </a:r>
            <a:r>
              <a:rPr sz="1550" b="1" i="1" spc="-225" dirty="0">
                <a:latin typeface="Trebuchet MS"/>
                <a:cs typeface="Trebuchet MS"/>
              </a:rPr>
              <a:t>jo</a:t>
            </a:r>
            <a:r>
              <a:rPr sz="1550" b="1" i="1" spc="-100" dirty="0">
                <a:latin typeface="Trebuchet MS"/>
                <a:cs typeface="Trebuchet MS"/>
              </a:rPr>
              <a:t> </a:t>
            </a:r>
            <a:r>
              <a:rPr sz="1550" b="1" i="1" spc="-290" dirty="0">
                <a:latin typeface="Trebuchet MS"/>
                <a:cs typeface="Trebuchet MS"/>
              </a:rPr>
              <a:t>mednarodno</a:t>
            </a:r>
            <a:r>
              <a:rPr sz="1550" b="1" i="1" spc="-25" dirty="0">
                <a:latin typeface="Trebuchet MS"/>
                <a:cs typeface="Trebuchet MS"/>
              </a:rPr>
              <a:t> </a:t>
            </a:r>
            <a:r>
              <a:rPr sz="1550" b="1" i="1" spc="-280" dirty="0">
                <a:latin typeface="Trebuchet MS"/>
                <a:cs typeface="Trebuchet MS"/>
              </a:rPr>
              <a:t>mobilnost.</a:t>
            </a:r>
            <a:endParaRPr sz="1550">
              <a:latin typeface="Trebuchet MS"/>
              <a:cs typeface="Trebuchet MS"/>
            </a:endParaRPr>
          </a:p>
          <a:p>
            <a:pPr marL="815340" lvl="1" indent="-345440" algn="just">
              <a:lnSpc>
                <a:spcPts val="1620"/>
              </a:lnSpc>
              <a:buFont typeface="Trebuchet MS"/>
              <a:buChar char="•"/>
              <a:tabLst>
                <a:tab pos="815340" algn="l"/>
              </a:tabLst>
            </a:pP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1400" b="1" spc="-1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400" b="1" spc="-1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podatkovni</a:t>
            </a:r>
            <a:r>
              <a:rPr sz="1400" b="1" spc="-114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75" dirty="0">
                <a:solidFill>
                  <a:srgbClr val="F05821"/>
                </a:solidFill>
                <a:latin typeface="Trebuchet MS"/>
                <a:cs typeface="Trebuchet MS"/>
              </a:rPr>
              <a:t>centri</a:t>
            </a:r>
            <a:endParaRPr sz="1400">
              <a:latin typeface="Trebuchet MS"/>
              <a:cs typeface="Trebuchet MS"/>
            </a:endParaRPr>
          </a:p>
          <a:p>
            <a:pPr marL="815340" lvl="1" indent="-345440" algn="just">
              <a:lnSpc>
                <a:spcPct val="100000"/>
              </a:lnSpc>
              <a:spcBef>
                <a:spcPts val="125"/>
              </a:spcBef>
              <a:buFont typeface="Trebuchet MS"/>
              <a:buChar char="•"/>
              <a:tabLst>
                <a:tab pos="815340" algn="l"/>
              </a:tabLst>
            </a:pP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Arnes</a:t>
            </a:r>
            <a:r>
              <a:rPr sz="1400" b="1" spc="-1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1400" b="1" spc="-14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obstoje</a:t>
            </a:r>
            <a:r>
              <a:rPr sz="1400" b="1" spc="-220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1400" b="1" spc="-220" dirty="0">
                <a:solidFill>
                  <a:srgbClr val="F05821"/>
                </a:solidFill>
                <a:latin typeface="Trebuchet MS"/>
                <a:cs typeface="Trebuchet MS"/>
              </a:rPr>
              <a:t>e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rešitve</a:t>
            </a:r>
            <a:r>
              <a:rPr sz="1400" b="1" spc="-16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54" dirty="0">
                <a:solidFill>
                  <a:srgbClr val="F05821"/>
                </a:solidFill>
                <a:latin typeface="Trebuchet MS"/>
                <a:cs typeface="Trebuchet MS"/>
              </a:rPr>
              <a:t>kot</a:t>
            </a:r>
            <a:r>
              <a:rPr sz="1400" b="1" spc="-10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0" dirty="0">
                <a:solidFill>
                  <a:srgbClr val="F05821"/>
                </a:solidFill>
                <a:latin typeface="Trebuchet MS"/>
                <a:cs typeface="Trebuchet MS"/>
              </a:rPr>
              <a:t>tudi</a:t>
            </a:r>
            <a:r>
              <a:rPr sz="1400" b="1" spc="-21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54" dirty="0">
                <a:solidFill>
                  <a:srgbClr val="F05821"/>
                </a:solidFill>
                <a:latin typeface="Trebuchet MS"/>
                <a:cs typeface="Trebuchet MS"/>
              </a:rPr>
              <a:t>nove,</a:t>
            </a:r>
            <a:r>
              <a:rPr sz="1400" b="1" spc="-1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45" dirty="0">
                <a:solidFill>
                  <a:srgbClr val="F05821"/>
                </a:solidFill>
                <a:latin typeface="Trebuchet MS"/>
                <a:cs typeface="Trebuchet MS"/>
              </a:rPr>
              <a:t>ki</a:t>
            </a:r>
            <a:r>
              <a:rPr sz="1400" b="1" spc="-1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55" dirty="0">
                <a:solidFill>
                  <a:srgbClr val="F05821"/>
                </a:solidFill>
                <a:latin typeface="Trebuchet MS"/>
                <a:cs typeface="Trebuchet MS"/>
              </a:rPr>
              <a:t>so</a:t>
            </a:r>
            <a:r>
              <a:rPr sz="1400" b="1" spc="-13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229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1400" b="1" spc="-17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1400" b="1" spc="-140" dirty="0">
                <a:solidFill>
                  <a:srgbClr val="F05821"/>
                </a:solidFill>
                <a:latin typeface="Trebuchet MS"/>
                <a:cs typeface="Trebuchet MS"/>
              </a:rPr>
              <a:t>nastajanju</a:t>
            </a:r>
            <a:endParaRPr sz="1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3199"/>
            <a:ext cx="12192000" cy="66547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87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4400" spc="-730" dirty="0"/>
              <a:t>ReZrIS30</a:t>
            </a:r>
            <a:r>
              <a:rPr sz="4400" spc="-515" dirty="0"/>
              <a:t> </a:t>
            </a:r>
            <a:r>
              <a:rPr sz="4400" spc="-710" dirty="0"/>
              <a:t>in</a:t>
            </a:r>
            <a:r>
              <a:rPr sz="4400" spc="-495" dirty="0"/>
              <a:t> </a:t>
            </a:r>
            <a:r>
              <a:rPr sz="4400" spc="-805" dirty="0"/>
              <a:t>preplet</a:t>
            </a:r>
            <a:r>
              <a:rPr sz="4400" spc="-530" dirty="0"/>
              <a:t> </a:t>
            </a:r>
            <a:r>
              <a:rPr sz="4400" spc="-885" dirty="0"/>
              <a:t>z</a:t>
            </a:r>
            <a:r>
              <a:rPr sz="4400" spc="-509" dirty="0"/>
              <a:t> </a:t>
            </a:r>
            <a:r>
              <a:rPr sz="4400" spc="-765" dirty="0"/>
              <a:t>dejavnostjo</a:t>
            </a:r>
            <a:r>
              <a:rPr sz="4400" spc="-500" dirty="0"/>
              <a:t> </a:t>
            </a:r>
            <a:r>
              <a:rPr sz="4400" spc="-740" dirty="0"/>
              <a:t>Arnesa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942975" y="1775205"/>
            <a:ext cx="10021570" cy="8210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55600" indent="-342900">
              <a:lnSpc>
                <a:spcPts val="3115"/>
              </a:lnSpc>
              <a:spcBef>
                <a:spcPts val="130"/>
              </a:spcBef>
              <a:buFont typeface="Arial MT"/>
              <a:buChar char="•"/>
              <a:tabLst>
                <a:tab pos="355600" algn="l"/>
              </a:tabLst>
            </a:pP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Ukrepi</a:t>
            </a:r>
            <a:r>
              <a:rPr sz="27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30" dirty="0">
                <a:solidFill>
                  <a:srgbClr val="F05821"/>
                </a:solidFill>
                <a:latin typeface="Trebuchet MS"/>
                <a:cs typeface="Trebuchet MS"/>
              </a:rPr>
              <a:t>iz</a:t>
            </a:r>
            <a:r>
              <a:rPr sz="2750" b="1" spc="-29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40" dirty="0">
                <a:solidFill>
                  <a:srgbClr val="F05821"/>
                </a:solidFill>
                <a:latin typeface="Trebuchet MS"/>
                <a:cs typeface="Trebuchet MS"/>
              </a:rPr>
              <a:t>ReZrIS30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20" dirty="0">
                <a:solidFill>
                  <a:srgbClr val="F05821"/>
                </a:solidFill>
                <a:latin typeface="Trebuchet MS"/>
                <a:cs typeface="Trebuchet MS"/>
              </a:rPr>
              <a:t>naslavljajo</a:t>
            </a:r>
            <a:r>
              <a:rPr sz="2750" b="1" spc="-35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65" dirty="0">
                <a:solidFill>
                  <a:srgbClr val="F05821"/>
                </a:solidFill>
                <a:latin typeface="Trebuchet MS"/>
                <a:cs typeface="Trebuchet MS"/>
              </a:rPr>
              <a:t>Odli</a:t>
            </a:r>
            <a:r>
              <a:rPr sz="2750" b="1" spc="-365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365" dirty="0">
                <a:solidFill>
                  <a:srgbClr val="F05821"/>
                </a:solidFill>
                <a:latin typeface="Trebuchet MS"/>
                <a:cs typeface="Trebuchet MS"/>
              </a:rPr>
              <a:t>no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0" dirty="0">
                <a:solidFill>
                  <a:srgbClr val="F05821"/>
                </a:solidFill>
                <a:latin typeface="Trebuchet MS"/>
                <a:cs typeface="Trebuchet MS"/>
              </a:rPr>
              <a:t>in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25" dirty="0">
                <a:solidFill>
                  <a:srgbClr val="F05821"/>
                </a:solidFill>
                <a:latin typeface="Trebuchet MS"/>
                <a:cs typeface="Trebuchet MS"/>
              </a:rPr>
              <a:t>mednarodno</a:t>
            </a:r>
            <a:r>
              <a:rPr sz="27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konkuren</a:t>
            </a:r>
            <a:r>
              <a:rPr sz="2750" b="1" spc="-459" dirty="0">
                <a:solidFill>
                  <a:srgbClr val="F05821"/>
                </a:solidFill>
                <a:latin typeface="Calibri"/>
                <a:cs typeface="Calibri"/>
              </a:rPr>
              <a:t>č</a:t>
            </a:r>
            <a:r>
              <a:rPr sz="2750" b="1" spc="-459" dirty="0">
                <a:solidFill>
                  <a:srgbClr val="F05821"/>
                </a:solidFill>
                <a:latin typeface="Trebuchet MS"/>
                <a:cs typeface="Trebuchet MS"/>
              </a:rPr>
              <a:t>no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45" dirty="0">
                <a:solidFill>
                  <a:srgbClr val="F05821"/>
                </a:solidFill>
                <a:latin typeface="Trebuchet MS"/>
                <a:cs typeface="Trebuchet MS"/>
              </a:rPr>
              <a:t>raziskovalno</a:t>
            </a:r>
            <a:endParaRPr sz="2750">
              <a:latin typeface="Trebuchet MS"/>
              <a:cs typeface="Trebuchet MS"/>
            </a:endParaRPr>
          </a:p>
          <a:p>
            <a:pPr marL="355600">
              <a:lnSpc>
                <a:spcPts val="3115"/>
              </a:lnSpc>
            </a:pPr>
            <a:r>
              <a:rPr sz="2750" b="1" spc="-450" dirty="0">
                <a:solidFill>
                  <a:srgbClr val="F05821"/>
                </a:solidFill>
                <a:latin typeface="Trebuchet MS"/>
                <a:cs typeface="Trebuchet MS"/>
              </a:rPr>
              <a:t>infrastrukturo</a:t>
            </a:r>
            <a:r>
              <a:rPr sz="2750" b="1" spc="-29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50" dirty="0">
                <a:solidFill>
                  <a:srgbClr val="F05821"/>
                </a:solidFill>
                <a:latin typeface="Trebuchet MS"/>
                <a:cs typeface="Trebuchet MS"/>
              </a:rPr>
              <a:t>v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05" dirty="0">
                <a:solidFill>
                  <a:srgbClr val="F05821"/>
                </a:solidFill>
                <a:latin typeface="Trebuchet MS"/>
                <a:cs typeface="Trebuchet MS"/>
              </a:rPr>
              <a:t>obliki</a:t>
            </a:r>
            <a:r>
              <a:rPr sz="2750" b="1" spc="-35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cilja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85" dirty="0">
                <a:solidFill>
                  <a:srgbClr val="F05821"/>
                </a:solidFill>
                <a:latin typeface="Trebuchet MS"/>
                <a:cs typeface="Trebuchet MS"/>
              </a:rPr>
              <a:t>4,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15" dirty="0">
                <a:solidFill>
                  <a:srgbClr val="F05821"/>
                </a:solidFill>
                <a:latin typeface="Trebuchet MS"/>
                <a:cs typeface="Trebuchet MS"/>
              </a:rPr>
              <a:t>kjer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35" dirty="0">
                <a:solidFill>
                  <a:srgbClr val="F05821"/>
                </a:solidFill>
                <a:latin typeface="Trebuchet MS"/>
                <a:cs typeface="Trebuchet MS"/>
              </a:rPr>
              <a:t>je</a:t>
            </a:r>
            <a:r>
              <a:rPr sz="2750" b="1" spc="-33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0" dirty="0">
                <a:solidFill>
                  <a:srgbClr val="F05821"/>
                </a:solidFill>
                <a:latin typeface="Trebuchet MS"/>
                <a:cs typeface="Trebuchet MS"/>
              </a:rPr>
              <a:t>na</a:t>
            </a:r>
            <a:r>
              <a:rPr sz="2750" b="1" spc="-26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09" dirty="0">
                <a:solidFill>
                  <a:srgbClr val="F05821"/>
                </a:solidFill>
                <a:latin typeface="Trebuchet MS"/>
                <a:cs typeface="Trebuchet MS"/>
              </a:rPr>
              <a:t>podlagi</a:t>
            </a:r>
            <a:r>
              <a:rPr sz="2750" b="1" spc="-27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09" dirty="0">
                <a:solidFill>
                  <a:srgbClr val="F05821"/>
                </a:solidFill>
                <a:latin typeface="Trebuchet MS"/>
                <a:cs typeface="Trebuchet MS"/>
              </a:rPr>
              <a:t>številnih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500" dirty="0">
                <a:solidFill>
                  <a:srgbClr val="F05821"/>
                </a:solidFill>
                <a:latin typeface="Trebuchet MS"/>
                <a:cs typeface="Trebuchet MS"/>
              </a:rPr>
              <a:t>ukrepov</a:t>
            </a:r>
            <a:r>
              <a:rPr sz="2750" b="1" spc="-325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84" dirty="0">
                <a:solidFill>
                  <a:srgbClr val="F05821"/>
                </a:solidFill>
                <a:latin typeface="Trebuchet MS"/>
                <a:cs typeface="Trebuchet MS"/>
              </a:rPr>
              <a:t>predvideno</a:t>
            </a:r>
            <a:r>
              <a:rPr sz="2750" b="1" spc="-280" dirty="0">
                <a:solidFill>
                  <a:srgbClr val="F05821"/>
                </a:solidFill>
                <a:latin typeface="Trebuchet MS"/>
                <a:cs typeface="Trebuchet MS"/>
              </a:rPr>
              <a:t> </a:t>
            </a:r>
            <a:r>
              <a:rPr sz="2750" b="1" spc="-465" dirty="0">
                <a:solidFill>
                  <a:srgbClr val="F05821"/>
                </a:solidFill>
                <a:latin typeface="Trebuchet MS"/>
                <a:cs typeface="Trebuchet MS"/>
              </a:rPr>
              <a:t>naslednje:</a:t>
            </a:r>
            <a:endParaRPr sz="27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575" y="3428428"/>
            <a:ext cx="6965950" cy="32378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98450" marR="206375" indent="-286385">
              <a:lnSpc>
                <a:spcPct val="100600"/>
              </a:lnSpc>
              <a:spcBef>
                <a:spcPts val="114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4.1: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Krepitev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mehanizmov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dostop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mednarodno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konkurenčne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sodobne raziskovalne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tudi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tehnološke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infrastrukture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ter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gradnja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komplementarnih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nacionalnih infrastrukturnih</a:t>
            </a:r>
            <a:r>
              <a:rPr sz="1400" b="1" spc="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zmogljivosti.</a:t>
            </a:r>
            <a:endParaRPr sz="1400">
              <a:latin typeface="Calibri"/>
              <a:cs typeface="Calibri"/>
            </a:endParaRPr>
          </a:p>
          <a:p>
            <a:pPr marL="298450" marR="604520" indent="-286385">
              <a:lnSpc>
                <a:spcPts val="1650"/>
              </a:lnSpc>
              <a:spcBef>
                <a:spcPts val="13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4.2: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Posodobitev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gradnja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nove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raziskovalne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infrastrukture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prednostnih raziskovalnih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področjih.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ts val="1605"/>
              </a:lnSpc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4.4: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Krepitev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EU-standardih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urejenega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področja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raziskovalnih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infrastruktur,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ki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spc="-35" dirty="0">
                <a:latin typeface="Calibri"/>
                <a:cs typeface="Calibri"/>
              </a:rPr>
              <a:t>bo</a:t>
            </a:r>
            <a:endParaRPr sz="1400">
              <a:latin typeface="Calibri"/>
              <a:cs typeface="Calibri"/>
            </a:endParaRPr>
          </a:p>
          <a:p>
            <a:pPr marL="298450" marR="240665">
              <a:lnSpc>
                <a:spcPts val="1650"/>
              </a:lnSpc>
              <a:spcBef>
                <a:spcPts val="125"/>
              </a:spcBef>
            </a:pPr>
            <a:r>
              <a:rPr sz="1400" b="1" dirty="0">
                <a:latin typeface="Calibri"/>
                <a:cs typeface="Calibri"/>
              </a:rPr>
              <a:t>temeljilo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komplementarnosti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nacionalnih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zmogljivosti</a:t>
            </a:r>
            <a:r>
              <a:rPr sz="1400" b="1" spc="1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mednarodnih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raziskovalnih infrastruktur.</a:t>
            </a:r>
            <a:endParaRPr sz="1400">
              <a:latin typeface="Calibri"/>
              <a:cs typeface="Calibri"/>
            </a:endParaRPr>
          </a:p>
          <a:p>
            <a:pPr marL="298450" marR="17780" indent="-286385">
              <a:lnSpc>
                <a:spcPts val="1650"/>
              </a:lnSpc>
              <a:spcBef>
                <a:spcPts val="80"/>
              </a:spcBef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4.5: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Zagotovitev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pogojev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za delovanje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evropskih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centrov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distribuiranih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raziskovalnih infrastruktur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</a:t>
            </a:r>
            <a:r>
              <a:rPr sz="1400" b="1" spc="-10" dirty="0">
                <a:latin typeface="Calibri"/>
                <a:cs typeface="Calibri"/>
              </a:rPr>
              <a:t> Sloveniji.</a:t>
            </a:r>
            <a:endParaRPr sz="1400">
              <a:latin typeface="Calibri"/>
              <a:cs typeface="Calibri"/>
            </a:endParaRPr>
          </a:p>
          <a:p>
            <a:pPr marL="298450" indent="-285750">
              <a:lnSpc>
                <a:spcPts val="1600"/>
              </a:lnSpc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4.6: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b="1" spc="-20" dirty="0">
                <a:latin typeface="Calibri"/>
                <a:cs typeface="Calibri"/>
              </a:rPr>
              <a:t>Vzpostavitev </a:t>
            </a:r>
            <a:r>
              <a:rPr sz="1400" b="1" spc="-10" dirty="0">
                <a:latin typeface="Calibri"/>
                <a:cs typeface="Calibri"/>
              </a:rPr>
              <a:t>e-infrastrukture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kot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samostojne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infrastrukture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tudi</a:t>
            </a:r>
            <a:r>
              <a:rPr sz="1400" b="1" spc="-5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horizontalne</a:t>
            </a:r>
            <a:endParaRPr sz="1400">
              <a:latin typeface="Calibri"/>
              <a:cs typeface="Calibri"/>
            </a:endParaRPr>
          </a:p>
          <a:p>
            <a:pPr marL="298450">
              <a:lnSpc>
                <a:spcPts val="1664"/>
              </a:lnSpc>
              <a:spcBef>
                <a:spcPts val="50"/>
              </a:spcBef>
            </a:pPr>
            <a:r>
              <a:rPr sz="1400" b="1" dirty="0">
                <a:latin typeface="Calibri"/>
                <a:cs typeface="Calibri"/>
              </a:rPr>
              <a:t>podpore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za</a:t>
            </a:r>
            <a:r>
              <a:rPr sz="1400" b="1" spc="-5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raziskave.</a:t>
            </a:r>
            <a:endParaRPr sz="1400">
              <a:latin typeface="Calibri"/>
              <a:cs typeface="Calibri"/>
            </a:endParaRPr>
          </a:p>
          <a:p>
            <a:pPr marL="298450" marR="290830" indent="-286385">
              <a:lnSpc>
                <a:spcPts val="1730"/>
              </a:lnSpc>
              <a:buFont typeface="Arial MT"/>
              <a:buChar char="•"/>
              <a:tabLst>
                <a:tab pos="298450" algn="l"/>
              </a:tabLst>
            </a:pPr>
            <a:r>
              <a:rPr sz="1400" dirty="0">
                <a:latin typeface="Calibri"/>
                <a:cs typeface="Calibri"/>
              </a:rPr>
              <a:t>Ukrep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4.7: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Nadaljnji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razvoj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in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povezovanje</a:t>
            </a:r>
            <a:r>
              <a:rPr sz="1400" b="1" spc="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skupnosti,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ki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bo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skrbela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za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usklajen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razvoj</a:t>
            </a:r>
            <a:r>
              <a:rPr sz="1400" b="1" spc="1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e- </a:t>
            </a:r>
            <a:r>
              <a:rPr sz="1400" b="1" spc="-10" dirty="0">
                <a:latin typeface="Calibri"/>
                <a:cs typeface="Calibri"/>
              </a:rPr>
              <a:t>infrastrukture</a:t>
            </a:r>
            <a:r>
              <a:rPr sz="1400" b="1" spc="-2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v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Sloveniji.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Ukrep</a:t>
            </a:r>
            <a:r>
              <a:rPr sz="1400" b="1" spc="-4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4.10:</a:t>
            </a:r>
            <a:r>
              <a:rPr sz="1400" b="1" spc="-6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Vzpostavitev </a:t>
            </a:r>
            <a:r>
              <a:rPr sz="1400" b="1" dirty="0">
                <a:latin typeface="Calibri"/>
                <a:cs typeface="Calibri"/>
              </a:rPr>
              <a:t>sistema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upravljanja</a:t>
            </a:r>
            <a:r>
              <a:rPr sz="1400" b="1" spc="-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raziskovalne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spc="-25" dirty="0">
                <a:latin typeface="Calibri"/>
                <a:cs typeface="Calibri"/>
              </a:rPr>
              <a:t>in</a:t>
            </a:r>
            <a:endParaRPr sz="1400">
              <a:latin typeface="Calibri"/>
              <a:cs typeface="Calibri"/>
            </a:endParaRPr>
          </a:p>
          <a:p>
            <a:pPr marL="298450">
              <a:lnSpc>
                <a:spcPts val="1585"/>
              </a:lnSpc>
            </a:pPr>
            <a:r>
              <a:rPr sz="1400" b="1" spc="-10" dirty="0">
                <a:latin typeface="Calibri"/>
                <a:cs typeface="Calibri"/>
              </a:rPr>
              <a:t>tehnološke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infrastrukture </a:t>
            </a:r>
            <a:r>
              <a:rPr sz="1400" b="1" dirty="0">
                <a:latin typeface="Calibri"/>
                <a:cs typeface="Calibri"/>
              </a:rPr>
              <a:t>ob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upoštevanju</a:t>
            </a:r>
            <a:r>
              <a:rPr sz="1400" b="1" spc="-20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pravil</a:t>
            </a:r>
            <a:r>
              <a:rPr sz="1400" b="1" spc="-3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državne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pomoči.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3546</Words>
  <Application>Microsoft Office PowerPoint</Application>
  <PresentationFormat>Širokozaslonsko</PresentationFormat>
  <Paragraphs>467</Paragraphs>
  <Slides>53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53</vt:i4>
      </vt:variant>
    </vt:vector>
  </HeadingPairs>
  <TitlesOfParts>
    <vt:vector size="59" baseType="lpstr">
      <vt:lpstr>Arial</vt:lpstr>
      <vt:lpstr>Arial MT</vt:lpstr>
      <vt:lpstr>Calibri</vt:lpstr>
      <vt:lpstr>Tahoma</vt:lpstr>
      <vt:lpstr>Trebuchet MS</vt:lpstr>
      <vt:lpstr>Office Theme</vt:lpstr>
      <vt:lpstr>PowerPointova predstavitev</vt:lpstr>
      <vt:lpstr>PowerPointova predstavitev</vt:lpstr>
      <vt:lpstr>Arnes – Akademska in raziskovalna mreža Slovenije</vt:lpstr>
      <vt:lpstr>1. NACIONALNA INFRASTRUKTURA</vt:lpstr>
      <vt:lpstr>Umeščanje nacionalne infrastrukture v kontekst skozi delovanje Arnesa</vt:lpstr>
      <vt:lpstr>Nacionalna infrastruktura za odprto znanost v kontekstu:</vt:lpstr>
      <vt:lpstr>Arnesova podpora raziskovalni dejavnosti</vt:lpstr>
      <vt:lpstr>Raziskovalna infrastruktura je nacionalnega pomena</vt:lpstr>
      <vt:lpstr>ReZrIS30 in preplet z dejavnostjo Arnesa</vt:lpstr>
      <vt:lpstr>Uredba o izvajanju znanstvenoraziskovalnega dela v skladu z načeli odprte znanosti, 2023 + Akcijski načrt</vt:lpstr>
      <vt:lpstr>Paleta storitev, ki omogočajo pokrivanje celotnega spektra znanostvenoraziskovalnega dela</vt:lpstr>
      <vt:lpstr>Gostovanje infrastrukture</vt:lpstr>
      <vt:lpstr>E-identiteta in e-pošta</vt:lpstr>
      <vt:lpstr>spletno stran, prosim …</vt:lpstr>
      <vt:lpstr>… prosim za še več spletnih storitev</vt:lpstr>
      <vt:lpstr>Večpredstavnostne storitve</vt:lpstr>
      <vt:lpstr>Storitve GÉANT</vt:lpstr>
      <vt:lpstr>Upravljanje storitev in pooblaščene osebe</vt:lpstr>
      <vt:lpstr>Razvoj/načrti/ideje – potrebe?</vt:lpstr>
      <vt:lpstr>SLING računske gruče kot trden most z znanstveno- raziskovalno skupnostjo</vt:lpstr>
      <vt:lpstr>Izhodišče</vt:lpstr>
      <vt:lpstr>Obdelava</vt:lpstr>
      <vt:lpstr>Superračunalniki</vt:lpstr>
      <vt:lpstr>Kje so superračunalniki?</vt:lpstr>
      <vt:lpstr>Superračunalniki</vt:lpstr>
      <vt:lpstr>Kakšen računalnik je "exascale" računalnik?</vt:lpstr>
      <vt:lpstr>EuroHPC Vega</vt:lpstr>
      <vt:lpstr>Kdo lahko uporablja superračunalnike?</vt:lpstr>
      <vt:lpstr>Nacionalni kompetenčni center za superračunalništvo SLING</vt:lpstr>
      <vt:lpstr>NCC Slovenija</vt:lpstr>
      <vt:lpstr>NCC Slovenija</vt:lpstr>
      <vt:lpstr>Še več informacij in podpora</vt:lpstr>
      <vt:lpstr>PowerPointova predstavitev</vt:lpstr>
      <vt:lpstr>Posodobitev optične hrbtenice omrežja Arnes</vt:lpstr>
      <vt:lpstr>Posodobitev optične hrbtenice omrežja Arnes</vt:lpstr>
      <vt:lpstr>Posodobitev optične hrbtenice omrežja Arnes</vt:lpstr>
      <vt:lpstr>Posodobitev optične hrbtenice omrežja Arnes</vt:lpstr>
      <vt:lpstr>omrežje GÉANT</vt:lpstr>
      <vt:lpstr>Posodobitev optične hrbtenice omrežja Arnes</vt:lpstr>
      <vt:lpstr>Izgradnja novih podatkovnih centrov</vt:lpstr>
      <vt:lpstr>Izgradnja novih Arnesovih podatkovnih centrov</vt:lpstr>
      <vt:lpstr>Izgradnja novih Arnesovih podatkovnih centrov</vt:lpstr>
      <vt:lpstr>Izgradnja novih Arnesovih podatkovnih centrov</vt:lpstr>
      <vt:lpstr>Izgradnja novih Arnesovih podatkovnih centrov</vt:lpstr>
      <vt:lpstr>Izgradnja novih Arnesovih podatkovnih centrov</vt:lpstr>
      <vt:lpstr>Izgradnja novih Arnesovih podatkovnih centrov</vt:lpstr>
      <vt:lpstr>Odprti podatki, odprta znanost in superračunalništvo</vt:lpstr>
      <vt:lpstr>Labirint odprte znanosti</vt:lpstr>
      <vt:lpstr>sPRožILEc VERIžNE REAKcIJE = HAcKATHoN</vt:lpstr>
      <vt:lpstr>Pridružite se nam na Arnesovem vseslovenskem hackathonu …</vt:lpstr>
      <vt:lpstr>Pridružite se nam na Arnesovem vseslovenskem hackathonu …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cp:lastModifiedBy>Kozlica, Kenan</cp:lastModifiedBy>
  <cp:revision>8</cp:revision>
  <dcterms:created xsi:type="dcterms:W3CDTF">2025-03-28T11:26:19Z</dcterms:created>
  <dcterms:modified xsi:type="dcterms:W3CDTF">2025-04-22T10:55:58Z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2025-03-27T00:00:00Z</vt:filetime>
  </property>
  <property fmtid="{D5CDD505-2E9C-101B-9397-08002B2CF9AE}" pid="3" name="LastSaved">
    <vt:filetime>2025-03-28T00:00:00Z</vt:filetime>
  </property>
</Properties>
</file>