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35" r:id="rId2"/>
    <p:sldId id="256" r:id="rId3"/>
    <p:sldId id="340" r:id="rId4"/>
    <p:sldId id="287" r:id="rId5"/>
    <p:sldId id="341" r:id="rId6"/>
    <p:sldId id="351" r:id="rId7"/>
    <p:sldId id="291" r:id="rId8"/>
    <p:sldId id="292" r:id="rId9"/>
    <p:sldId id="343" r:id="rId10"/>
    <p:sldId id="298" r:id="rId11"/>
    <p:sldId id="344" r:id="rId12"/>
    <p:sldId id="272" r:id="rId13"/>
    <p:sldId id="345" r:id="rId14"/>
    <p:sldId id="274" r:id="rId15"/>
    <p:sldId id="346" r:id="rId16"/>
    <p:sldId id="262" r:id="rId17"/>
    <p:sldId id="273" r:id="rId18"/>
    <p:sldId id="311" r:id="rId19"/>
    <p:sldId id="275" r:id="rId20"/>
    <p:sldId id="276" r:id="rId21"/>
    <p:sldId id="347" r:id="rId22"/>
    <p:sldId id="258" r:id="rId23"/>
    <p:sldId id="312" r:id="rId24"/>
    <p:sldId id="334" r:id="rId25"/>
    <p:sldId id="307" r:id="rId26"/>
    <p:sldId id="283" r:id="rId27"/>
    <p:sldId id="317" r:id="rId28"/>
    <p:sldId id="268" r:id="rId29"/>
    <p:sldId id="318" r:id="rId30"/>
    <p:sldId id="285" r:id="rId31"/>
    <p:sldId id="284" r:id="rId32"/>
    <p:sldId id="302" r:id="rId33"/>
    <p:sldId id="265" r:id="rId34"/>
    <p:sldId id="332" r:id="rId35"/>
    <p:sldId id="333" r:id="rId36"/>
    <p:sldId id="349" r:id="rId37"/>
    <p:sldId id="278" r:id="rId38"/>
    <p:sldId id="320" r:id="rId39"/>
    <p:sldId id="319" r:id="rId40"/>
    <p:sldId id="263" r:id="rId41"/>
    <p:sldId id="279" r:id="rId42"/>
    <p:sldId id="280" r:id="rId43"/>
    <p:sldId id="313" r:id="rId44"/>
    <p:sldId id="322" r:id="rId45"/>
    <p:sldId id="296" r:id="rId46"/>
    <p:sldId id="290" r:id="rId47"/>
    <p:sldId id="293" r:id="rId48"/>
    <p:sldId id="328" r:id="rId49"/>
    <p:sldId id="331" r:id="rId50"/>
    <p:sldId id="326" r:id="rId51"/>
    <p:sldId id="288" r:id="rId52"/>
    <p:sldId id="323" r:id="rId53"/>
    <p:sldId id="329" r:id="rId54"/>
    <p:sldId id="330" r:id="rId55"/>
    <p:sldId id="314" r:id="rId56"/>
    <p:sldId id="342" r:id="rId57"/>
    <p:sldId id="336" r:id="rId58"/>
    <p:sldId id="338" r:id="rId59"/>
    <p:sldId id="310" r:id="rId60"/>
    <p:sldId id="28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108" autoAdjust="0"/>
  </p:normalViewPr>
  <p:slideViewPr>
    <p:cSldViewPr>
      <p:cViewPr varScale="1">
        <p:scale>
          <a:sx n="59" d="100"/>
          <a:sy n="59" d="100"/>
        </p:scale>
        <p:origin x="30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D53AA-805B-4409-91C3-73F325B2635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FBB59A08-762B-441A-81F8-C75CC1E4B942}">
      <dgm:prSet phldrT="[besedilo]" custT="1"/>
      <dgm:spPr/>
      <dgm:t>
        <a:bodyPr/>
        <a:lstStyle/>
        <a:p>
          <a:r>
            <a:rPr lang="sl-SI" sz="1400" b="1" dirty="0"/>
            <a:t>Raziskava</a:t>
          </a:r>
        </a:p>
      </dgm:t>
    </dgm:pt>
    <dgm:pt modelId="{440403B8-D3F7-4292-A55A-75E9E84F2FDE}" type="parTrans" cxnId="{38974EBC-8569-461D-9800-9B7A5BF7E81B}">
      <dgm:prSet/>
      <dgm:spPr/>
      <dgm:t>
        <a:bodyPr/>
        <a:lstStyle/>
        <a:p>
          <a:endParaRPr lang="sl-SI"/>
        </a:p>
      </dgm:t>
    </dgm:pt>
    <dgm:pt modelId="{0A557014-1B09-43C6-B536-8C549ADDC4DE}" type="sibTrans" cxnId="{38974EBC-8569-461D-9800-9B7A5BF7E81B}">
      <dgm:prSet/>
      <dgm:spPr/>
      <dgm:t>
        <a:bodyPr/>
        <a:lstStyle/>
        <a:p>
          <a:endParaRPr lang="sl-SI"/>
        </a:p>
      </dgm:t>
    </dgm:pt>
    <dgm:pt modelId="{F44205BE-ACD5-4ABC-9B6C-559025A3A958}">
      <dgm:prSet phldrT="[besedilo]" custT="1"/>
      <dgm:spPr/>
      <dgm:t>
        <a:bodyPr/>
        <a:lstStyle/>
        <a:p>
          <a:r>
            <a:rPr lang="sl-SI" sz="1400" b="1" dirty="0"/>
            <a:t>Objava</a:t>
          </a:r>
        </a:p>
      </dgm:t>
    </dgm:pt>
    <dgm:pt modelId="{FD0AE4B7-DAAF-4179-A13D-FCDD041F0778}" type="parTrans" cxnId="{5FC01B14-F93A-42C7-86B2-28DACC557B67}">
      <dgm:prSet/>
      <dgm:spPr/>
      <dgm:t>
        <a:bodyPr/>
        <a:lstStyle/>
        <a:p>
          <a:endParaRPr lang="sl-SI"/>
        </a:p>
      </dgm:t>
    </dgm:pt>
    <dgm:pt modelId="{A5F6F371-EE57-4A85-931C-4075A14D91FC}" type="sibTrans" cxnId="{5FC01B14-F93A-42C7-86B2-28DACC557B67}">
      <dgm:prSet/>
      <dgm:spPr/>
      <dgm:t>
        <a:bodyPr/>
        <a:lstStyle/>
        <a:p>
          <a:endParaRPr lang="sl-SI"/>
        </a:p>
      </dgm:t>
    </dgm:pt>
    <dgm:pt modelId="{F91545F3-03B3-41F2-88E9-3A6850D17181}">
      <dgm:prSet phldrT="[besedilo]" custT="1"/>
      <dgm:spPr/>
      <dgm:t>
        <a:bodyPr/>
        <a:lstStyle/>
        <a:p>
          <a:r>
            <a:rPr lang="sl-SI" sz="1400" b="1" dirty="0"/>
            <a:t>Posredovanje v Gozd. </a:t>
          </a:r>
          <a:r>
            <a:rPr lang="sl-SI" sz="1400" b="1" dirty="0" err="1"/>
            <a:t>knj</a:t>
          </a:r>
          <a:r>
            <a:rPr lang="sl-SI" sz="1400" b="1" dirty="0"/>
            <a:t>.</a:t>
          </a:r>
          <a:br>
            <a:rPr lang="sl-SI" sz="1400" b="1" dirty="0"/>
          </a:br>
          <a:r>
            <a:rPr lang="sl-SI" sz="1400" b="1" dirty="0"/>
            <a:t> </a:t>
          </a:r>
          <a:r>
            <a:rPr lang="sl-SI" sz="1400" b="1" dirty="0">
              <a:solidFill>
                <a:srgbClr val="FFFF00"/>
              </a:solidFill>
            </a:rPr>
            <a:t>(primarni vir + ključne b. slov./angl. + predlog tipologije)</a:t>
          </a:r>
        </a:p>
      </dgm:t>
    </dgm:pt>
    <dgm:pt modelId="{6FF8FC82-6F1C-436F-B2BB-9CFF63DE909E}" type="parTrans" cxnId="{6D19B252-D9E8-4E67-8922-A32C31F87B87}">
      <dgm:prSet/>
      <dgm:spPr/>
      <dgm:t>
        <a:bodyPr/>
        <a:lstStyle/>
        <a:p>
          <a:endParaRPr lang="sl-SI"/>
        </a:p>
      </dgm:t>
    </dgm:pt>
    <dgm:pt modelId="{1FDAB0A4-DAC7-46E2-95E8-900A702E86DB}" type="sibTrans" cxnId="{6D19B252-D9E8-4E67-8922-A32C31F87B87}">
      <dgm:prSet/>
      <dgm:spPr/>
      <dgm:t>
        <a:bodyPr/>
        <a:lstStyle/>
        <a:p>
          <a:endParaRPr lang="sl-SI"/>
        </a:p>
      </dgm:t>
    </dgm:pt>
    <dgm:pt modelId="{932425C7-9C3E-40F7-93EE-E00CD9A6FE8C}">
      <dgm:prSet custT="1"/>
      <dgm:spPr/>
      <dgm:t>
        <a:bodyPr/>
        <a:lstStyle/>
        <a:p>
          <a:r>
            <a:rPr lang="sl-SI" sz="1200" dirty="0"/>
            <a:t>Avtor delo napiše</a:t>
          </a:r>
        </a:p>
      </dgm:t>
    </dgm:pt>
    <dgm:pt modelId="{6C3CF634-0B34-4A9A-9B4A-22BFFEB21F72}" type="parTrans" cxnId="{F28847EF-EF1B-4C70-B189-E7CB4B7D8144}">
      <dgm:prSet/>
      <dgm:spPr/>
      <dgm:t>
        <a:bodyPr/>
        <a:lstStyle/>
        <a:p>
          <a:endParaRPr lang="sl-SI"/>
        </a:p>
      </dgm:t>
    </dgm:pt>
    <dgm:pt modelId="{B03209C9-7BAE-4765-B9CB-BE51E2C4D7D8}" type="sibTrans" cxnId="{F28847EF-EF1B-4C70-B189-E7CB4B7D8144}">
      <dgm:prSet/>
      <dgm:spPr/>
      <dgm:t>
        <a:bodyPr/>
        <a:lstStyle/>
        <a:p>
          <a:endParaRPr lang="sl-SI"/>
        </a:p>
      </dgm:t>
    </dgm:pt>
    <dgm:pt modelId="{158755CD-C443-4FA3-8B5A-CA99E7888A8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/>
            <a:t>Avtor delo objavi</a:t>
          </a:r>
        </a:p>
      </dgm:t>
    </dgm:pt>
    <dgm:pt modelId="{AC5E0E24-E222-4A2E-95AC-D9B41FF0AE48}" type="parTrans" cxnId="{54A32F26-72FE-49C3-BB6D-CBFA77AA519A}">
      <dgm:prSet/>
      <dgm:spPr/>
      <dgm:t>
        <a:bodyPr/>
        <a:lstStyle/>
        <a:p>
          <a:endParaRPr lang="sl-SI"/>
        </a:p>
      </dgm:t>
    </dgm:pt>
    <dgm:pt modelId="{AD23E1EC-F2E6-4D79-B511-ACA20A3F72E1}" type="sibTrans" cxnId="{54A32F26-72FE-49C3-BB6D-CBFA77AA519A}">
      <dgm:prSet/>
      <dgm:spPr/>
      <dgm:t>
        <a:bodyPr/>
        <a:lstStyle/>
        <a:p>
          <a:endParaRPr lang="sl-SI"/>
        </a:p>
      </dgm:t>
    </dgm:pt>
    <dgm:pt modelId="{B91393EC-2A94-4B68-BE00-5504E8FEF07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/>
            <a:t>Avtor uredi avtorske pravice</a:t>
          </a:r>
        </a:p>
      </dgm:t>
    </dgm:pt>
    <dgm:pt modelId="{FE461A45-3100-4FC1-9D22-0BE603569906}" type="parTrans" cxnId="{80136805-C485-4A9C-AFED-D181E8B51EB7}">
      <dgm:prSet/>
      <dgm:spPr/>
      <dgm:t>
        <a:bodyPr/>
        <a:lstStyle/>
        <a:p>
          <a:endParaRPr lang="sl-SI"/>
        </a:p>
      </dgm:t>
    </dgm:pt>
    <dgm:pt modelId="{76556E14-DC28-4DA5-A61C-02F18D7E588E}" type="sibTrans" cxnId="{80136805-C485-4A9C-AFED-D181E8B51EB7}">
      <dgm:prSet/>
      <dgm:spPr/>
      <dgm:t>
        <a:bodyPr/>
        <a:lstStyle/>
        <a:p>
          <a:endParaRPr lang="sl-SI"/>
        </a:p>
      </dgm:t>
    </dgm:pt>
    <dgm:pt modelId="{68F487B7-9546-43B1-8D74-D12FBC510D3D}">
      <dgm:prSet custT="1"/>
      <dgm:spPr/>
      <dgm:t>
        <a:bodyPr/>
        <a:lstStyle/>
        <a:p>
          <a:r>
            <a:rPr lang="sl-SI" sz="1400" b="1" dirty="0"/>
            <a:t>Vnos v COBISS</a:t>
          </a:r>
        </a:p>
      </dgm:t>
    </dgm:pt>
    <dgm:pt modelId="{5E12F561-8DFF-4CF2-914E-0C2618B24811}" type="parTrans" cxnId="{62A737D8-EB19-4DF4-96CB-97C2867D0153}">
      <dgm:prSet/>
      <dgm:spPr/>
      <dgm:t>
        <a:bodyPr/>
        <a:lstStyle/>
        <a:p>
          <a:endParaRPr lang="sl-SI"/>
        </a:p>
      </dgm:t>
    </dgm:pt>
    <dgm:pt modelId="{5776AF75-E867-411B-930D-A34F86DA59E2}" type="sibTrans" cxnId="{62A737D8-EB19-4DF4-96CB-97C2867D0153}">
      <dgm:prSet/>
      <dgm:spPr/>
      <dgm:t>
        <a:bodyPr/>
        <a:lstStyle/>
        <a:p>
          <a:endParaRPr lang="sl-SI"/>
        </a:p>
      </dgm:t>
    </dgm:pt>
    <dgm:pt modelId="{03641C2C-3CFD-427A-A9FC-7F214C1ADCDB}">
      <dgm:prSet custT="1"/>
      <dgm:spPr/>
      <dgm:t>
        <a:bodyPr/>
        <a:lstStyle/>
        <a:p>
          <a:r>
            <a:rPr lang="sl-SI" sz="1400" b="1" dirty="0"/>
            <a:t>SICRIS</a:t>
          </a:r>
        </a:p>
      </dgm:t>
    </dgm:pt>
    <dgm:pt modelId="{3ECA7639-0207-495B-B4F3-091BC155E673}" type="parTrans" cxnId="{A551F039-DF3D-4297-B681-B802EE7732DD}">
      <dgm:prSet/>
      <dgm:spPr/>
      <dgm:t>
        <a:bodyPr/>
        <a:lstStyle/>
        <a:p>
          <a:endParaRPr lang="sl-SI"/>
        </a:p>
      </dgm:t>
    </dgm:pt>
    <dgm:pt modelId="{A9722725-8AD1-466B-9320-CAD4A47964A8}" type="sibTrans" cxnId="{A551F039-DF3D-4297-B681-B802EE7732DD}">
      <dgm:prSet/>
      <dgm:spPr/>
      <dgm:t>
        <a:bodyPr/>
        <a:lstStyle/>
        <a:p>
          <a:endParaRPr lang="sl-SI"/>
        </a:p>
      </dgm:t>
    </dgm:pt>
    <dgm:pt modelId="{DEDEF79E-59BB-48CB-B310-A29EB89FC72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/>
            <a:t>Knjižničar bibliograf vnese v COBISS bibliografske podatke in osnovno tipologijo</a:t>
          </a:r>
        </a:p>
      </dgm:t>
    </dgm:pt>
    <dgm:pt modelId="{21006EAE-FDF3-401D-9FBD-9EF3A5D61BC2}" type="parTrans" cxnId="{0C275C07-13FE-4889-A29C-BB4A288B3D05}">
      <dgm:prSet/>
      <dgm:spPr/>
      <dgm:t>
        <a:bodyPr/>
        <a:lstStyle/>
        <a:p>
          <a:endParaRPr lang="sl-SI"/>
        </a:p>
      </dgm:t>
    </dgm:pt>
    <dgm:pt modelId="{A705FED7-338C-4A20-9E53-AD4D01759F71}" type="sibTrans" cxnId="{0C275C07-13FE-4889-A29C-BB4A288B3D05}">
      <dgm:prSet/>
      <dgm:spPr/>
      <dgm:t>
        <a:bodyPr/>
        <a:lstStyle/>
        <a:p>
          <a:endParaRPr lang="sl-SI"/>
        </a:p>
      </dgm:t>
    </dgm:pt>
    <dgm:pt modelId="{0E498A55-FCBE-49E7-9AFF-A54808C7C33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sl-SI" sz="1200" b="1" dirty="0"/>
            <a:t> Tiskane objave</a:t>
          </a:r>
          <a:r>
            <a:rPr lang="sl-SI" sz="1200" dirty="0"/>
            <a:t>: </a:t>
          </a:r>
        </a:p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sl-SI" sz="1200" b="1" dirty="0"/>
            <a:t>tiskana verzija</a:t>
          </a:r>
        </a:p>
      </dgm:t>
    </dgm:pt>
    <dgm:pt modelId="{A2979987-5179-4F38-AA6F-024E3D24FD10}" type="parTrans" cxnId="{CF0F5203-3DBF-4EE5-B919-54E4A4713178}">
      <dgm:prSet/>
      <dgm:spPr/>
      <dgm:t>
        <a:bodyPr/>
        <a:lstStyle/>
        <a:p>
          <a:endParaRPr lang="sl-SI"/>
        </a:p>
      </dgm:t>
    </dgm:pt>
    <dgm:pt modelId="{02F0961C-6F27-4D65-886E-ABE0008A1030}" type="sibTrans" cxnId="{CF0F5203-3DBF-4EE5-B919-54E4A4713178}">
      <dgm:prSet/>
      <dgm:spPr/>
      <dgm:t>
        <a:bodyPr/>
        <a:lstStyle/>
        <a:p>
          <a:endParaRPr lang="sl-SI"/>
        </a:p>
      </dgm:t>
    </dgm:pt>
    <dgm:pt modelId="{A10EC4A4-9F88-4268-B8DB-F1C58A698F4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sl-SI" sz="1200" b="1" dirty="0"/>
            <a:t> Spletne objave</a:t>
          </a:r>
          <a:r>
            <a:rPr lang="sl-SI" sz="1200" dirty="0"/>
            <a:t>: </a:t>
          </a:r>
        </a:p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sl-SI" sz="1200" b="1" dirty="0"/>
            <a:t>URL  </a:t>
          </a:r>
          <a:r>
            <a:rPr lang="sl-SI" sz="1200" dirty="0"/>
            <a:t>(pogojno PDF)</a:t>
          </a:r>
        </a:p>
      </dgm:t>
    </dgm:pt>
    <dgm:pt modelId="{8EE8E605-4DF1-4CB7-A6FF-BD77699D51CD}" type="parTrans" cxnId="{6A5DBD5A-F807-42A1-9FF2-5D8AA57CE946}">
      <dgm:prSet/>
      <dgm:spPr/>
      <dgm:t>
        <a:bodyPr/>
        <a:lstStyle/>
        <a:p>
          <a:endParaRPr lang="sl-SI"/>
        </a:p>
      </dgm:t>
    </dgm:pt>
    <dgm:pt modelId="{CA8001CB-87B6-4343-8E93-2CD7E54CAD18}" type="sibTrans" cxnId="{6A5DBD5A-F807-42A1-9FF2-5D8AA57CE946}">
      <dgm:prSet/>
      <dgm:spPr/>
      <dgm:t>
        <a:bodyPr/>
        <a:lstStyle/>
        <a:p>
          <a:endParaRPr lang="sl-SI"/>
        </a:p>
      </dgm:t>
    </dgm:pt>
    <dgm:pt modelId="{5291BE0C-F46C-46EA-AE37-902F8F84437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sl-SI" sz="1200" dirty="0"/>
            <a:t> </a:t>
          </a:r>
          <a:r>
            <a:rPr lang="sl-SI" sz="1200" b="1" dirty="0"/>
            <a:t>Neobjavljena predavanja</a:t>
          </a:r>
          <a:r>
            <a:rPr lang="sl-SI" sz="1200" dirty="0"/>
            <a:t>: URL ali PDF programa, vabila, prezentacija ipd.</a:t>
          </a:r>
        </a:p>
      </dgm:t>
    </dgm:pt>
    <dgm:pt modelId="{BE3EDC9C-B4EF-4EE4-9B8C-67EA6E1B40AF}" type="parTrans" cxnId="{3FBDCC6A-910A-4231-847C-A65FAB8EC390}">
      <dgm:prSet/>
      <dgm:spPr/>
      <dgm:t>
        <a:bodyPr/>
        <a:lstStyle/>
        <a:p>
          <a:endParaRPr lang="sl-SI"/>
        </a:p>
      </dgm:t>
    </dgm:pt>
    <dgm:pt modelId="{2055779A-1559-4B14-B834-EA298FF8E088}" type="sibTrans" cxnId="{3FBDCC6A-910A-4231-847C-A65FAB8EC390}">
      <dgm:prSet/>
      <dgm:spPr/>
      <dgm:t>
        <a:bodyPr/>
        <a:lstStyle/>
        <a:p>
          <a:endParaRPr lang="sl-SI"/>
        </a:p>
      </dgm:t>
    </dgm:pt>
    <dgm:pt modelId="{436FDBF8-D9EA-4004-8BE6-A7B542B64E5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/>
            <a:t>Izpis del s točkovanjem</a:t>
          </a:r>
        </a:p>
      </dgm:t>
    </dgm:pt>
    <dgm:pt modelId="{11FD43B0-4E4B-49BD-B985-A709FAF9C073}" type="parTrans" cxnId="{3FCDBB39-07CD-44B6-861B-5EC92FAB55FC}">
      <dgm:prSet/>
      <dgm:spPr/>
      <dgm:t>
        <a:bodyPr/>
        <a:lstStyle/>
        <a:p>
          <a:endParaRPr lang="sl-SI"/>
        </a:p>
      </dgm:t>
    </dgm:pt>
    <dgm:pt modelId="{4AC737B8-3F8F-4DDE-A193-8848729F4F5B}" type="sibTrans" cxnId="{3FCDBB39-07CD-44B6-861B-5EC92FAB55FC}">
      <dgm:prSet/>
      <dgm:spPr/>
      <dgm:t>
        <a:bodyPr/>
        <a:lstStyle/>
        <a:p>
          <a:endParaRPr lang="sl-SI"/>
        </a:p>
      </dgm:t>
    </dgm:pt>
    <dgm:pt modelId="{F1964BF5-EDFD-411C-9A9D-0FBC6B0AF9BA}" type="pres">
      <dgm:prSet presAssocID="{494D53AA-805B-4409-91C3-73F325B26358}" presName="Name0" presStyleCnt="0">
        <dgm:presLayoutVars>
          <dgm:dir/>
          <dgm:animLvl val="lvl"/>
          <dgm:resizeHandles val="exact"/>
        </dgm:presLayoutVars>
      </dgm:prSet>
      <dgm:spPr/>
    </dgm:pt>
    <dgm:pt modelId="{06E0F79A-109B-4AC7-B72A-B8B42901B94A}" type="pres">
      <dgm:prSet presAssocID="{03641C2C-3CFD-427A-A9FC-7F214C1ADCDB}" presName="boxAndChildren" presStyleCnt="0"/>
      <dgm:spPr/>
    </dgm:pt>
    <dgm:pt modelId="{C48D6E78-0D69-4316-8C3C-9C99F5A09BBC}" type="pres">
      <dgm:prSet presAssocID="{03641C2C-3CFD-427A-A9FC-7F214C1ADCDB}" presName="parentTextBox" presStyleLbl="node1" presStyleIdx="0" presStyleCnt="5"/>
      <dgm:spPr/>
    </dgm:pt>
    <dgm:pt modelId="{8EE3CC09-F72B-4215-BA07-313115299A24}" type="pres">
      <dgm:prSet presAssocID="{03641C2C-3CFD-427A-A9FC-7F214C1ADCDB}" presName="entireBox" presStyleLbl="node1" presStyleIdx="0" presStyleCnt="5"/>
      <dgm:spPr/>
    </dgm:pt>
    <dgm:pt modelId="{EE486FC9-BC3B-46A8-8473-D156916323AB}" type="pres">
      <dgm:prSet presAssocID="{03641C2C-3CFD-427A-A9FC-7F214C1ADCDB}" presName="descendantBox" presStyleCnt="0"/>
      <dgm:spPr/>
    </dgm:pt>
    <dgm:pt modelId="{31171975-C76B-4C3C-BFA9-3268A15208E8}" type="pres">
      <dgm:prSet presAssocID="{436FDBF8-D9EA-4004-8BE6-A7B542B64E5D}" presName="childTextBox" presStyleLbl="fgAccFollowNode1" presStyleIdx="0" presStyleCnt="8" custScaleY="149370">
        <dgm:presLayoutVars>
          <dgm:bulletEnabled val="1"/>
        </dgm:presLayoutVars>
      </dgm:prSet>
      <dgm:spPr/>
    </dgm:pt>
    <dgm:pt modelId="{8CD046A8-C60B-42AF-BC7F-E5A3AB9F1F94}" type="pres">
      <dgm:prSet presAssocID="{5776AF75-E867-411B-930D-A34F86DA59E2}" presName="sp" presStyleCnt="0"/>
      <dgm:spPr/>
    </dgm:pt>
    <dgm:pt modelId="{34EB02A5-CB1B-48DF-BDB2-4ACBCAA7078C}" type="pres">
      <dgm:prSet presAssocID="{68F487B7-9546-43B1-8D74-D12FBC510D3D}" presName="arrowAndChildren" presStyleCnt="0"/>
      <dgm:spPr/>
    </dgm:pt>
    <dgm:pt modelId="{8D60EA4C-F014-4172-81D1-A2C675B34083}" type="pres">
      <dgm:prSet presAssocID="{68F487B7-9546-43B1-8D74-D12FBC510D3D}" presName="parentTextArrow" presStyleLbl="node1" presStyleIdx="0" presStyleCnt="5"/>
      <dgm:spPr/>
    </dgm:pt>
    <dgm:pt modelId="{D26A427C-F5FB-471E-894B-08FAA1771B85}" type="pres">
      <dgm:prSet presAssocID="{68F487B7-9546-43B1-8D74-D12FBC510D3D}" presName="arrow" presStyleLbl="node1" presStyleIdx="1" presStyleCnt="5" custLinFactNeighborX="905" custLinFactNeighborY="2118"/>
      <dgm:spPr/>
    </dgm:pt>
    <dgm:pt modelId="{A8561A85-5680-43FE-83AF-F872D38A7E56}" type="pres">
      <dgm:prSet presAssocID="{68F487B7-9546-43B1-8D74-D12FBC510D3D}" presName="descendantArrow" presStyleCnt="0"/>
      <dgm:spPr/>
    </dgm:pt>
    <dgm:pt modelId="{4AA083BB-24D2-4E7A-B6FC-37156A61423E}" type="pres">
      <dgm:prSet presAssocID="{DEDEF79E-59BB-48CB-B310-A29EB89FC72A}" presName="childTextArrow" presStyleLbl="fgAccFollowNode1" presStyleIdx="1" presStyleCnt="8" custScaleY="149372">
        <dgm:presLayoutVars>
          <dgm:bulletEnabled val="1"/>
        </dgm:presLayoutVars>
      </dgm:prSet>
      <dgm:spPr/>
    </dgm:pt>
    <dgm:pt modelId="{922452B6-B287-4120-99E5-319760236FB7}" type="pres">
      <dgm:prSet presAssocID="{1FDAB0A4-DAC7-46E2-95E8-900A702E86DB}" presName="sp" presStyleCnt="0"/>
      <dgm:spPr/>
    </dgm:pt>
    <dgm:pt modelId="{91D780E5-6108-4DC0-AD9A-450AC132EAA3}" type="pres">
      <dgm:prSet presAssocID="{F91545F3-03B3-41F2-88E9-3A6850D17181}" presName="arrowAndChildren" presStyleCnt="0"/>
      <dgm:spPr/>
    </dgm:pt>
    <dgm:pt modelId="{0416FF8F-B52E-466A-A6E2-AB1074D5F9BE}" type="pres">
      <dgm:prSet presAssocID="{F91545F3-03B3-41F2-88E9-3A6850D17181}" presName="parentTextArrow" presStyleLbl="node1" presStyleIdx="1" presStyleCnt="5"/>
      <dgm:spPr/>
    </dgm:pt>
    <dgm:pt modelId="{50C16456-F934-42F6-925F-C437295A563A}" type="pres">
      <dgm:prSet presAssocID="{F91545F3-03B3-41F2-88E9-3A6850D17181}" presName="arrow" presStyleLbl="node1" presStyleIdx="2" presStyleCnt="5" custScaleY="127492" custLinFactNeighborX="-377" custLinFactNeighborY="2118"/>
      <dgm:spPr/>
    </dgm:pt>
    <dgm:pt modelId="{B5CF1FAE-081B-4901-A091-56091E817549}" type="pres">
      <dgm:prSet presAssocID="{F91545F3-03B3-41F2-88E9-3A6850D17181}" presName="descendantArrow" presStyleCnt="0"/>
      <dgm:spPr/>
    </dgm:pt>
    <dgm:pt modelId="{7A73699F-0CF1-4D4F-81A8-311029B0E497}" type="pres">
      <dgm:prSet presAssocID="{0E498A55-FCBE-49E7-9AFF-A54808C7C332}" presName="childTextArrow" presStyleLbl="fgAccFollowNode1" presStyleIdx="2" presStyleCnt="8" custScaleY="149372">
        <dgm:presLayoutVars>
          <dgm:bulletEnabled val="1"/>
        </dgm:presLayoutVars>
      </dgm:prSet>
      <dgm:spPr/>
    </dgm:pt>
    <dgm:pt modelId="{5E44919B-8A8D-4FB9-9C22-51C6A7091333}" type="pres">
      <dgm:prSet presAssocID="{A10EC4A4-9F88-4268-B8DB-F1C58A698F4F}" presName="childTextArrow" presStyleLbl="fgAccFollowNode1" presStyleIdx="3" presStyleCnt="8" custScaleY="149372">
        <dgm:presLayoutVars>
          <dgm:bulletEnabled val="1"/>
        </dgm:presLayoutVars>
      </dgm:prSet>
      <dgm:spPr/>
    </dgm:pt>
    <dgm:pt modelId="{4F82DA83-1B1E-4F12-882E-E25C5EE2F314}" type="pres">
      <dgm:prSet presAssocID="{5291BE0C-F46C-46EA-AE37-902F8F844372}" presName="childTextArrow" presStyleLbl="fgAccFollowNode1" presStyleIdx="4" presStyleCnt="8" custScaleY="149372">
        <dgm:presLayoutVars>
          <dgm:bulletEnabled val="1"/>
        </dgm:presLayoutVars>
      </dgm:prSet>
      <dgm:spPr/>
    </dgm:pt>
    <dgm:pt modelId="{C58768CD-34CE-4AC6-815F-D532622B0BEE}" type="pres">
      <dgm:prSet presAssocID="{A5F6F371-EE57-4A85-931C-4075A14D91FC}" presName="sp" presStyleCnt="0"/>
      <dgm:spPr/>
    </dgm:pt>
    <dgm:pt modelId="{B676DF96-C8A1-442D-9669-33E084BE3C0A}" type="pres">
      <dgm:prSet presAssocID="{F44205BE-ACD5-4ABC-9B6C-559025A3A958}" presName="arrowAndChildren" presStyleCnt="0"/>
      <dgm:spPr/>
    </dgm:pt>
    <dgm:pt modelId="{96880B34-0889-4E50-8086-76726B114756}" type="pres">
      <dgm:prSet presAssocID="{F44205BE-ACD5-4ABC-9B6C-559025A3A958}" presName="parentTextArrow" presStyleLbl="node1" presStyleIdx="2" presStyleCnt="5"/>
      <dgm:spPr/>
    </dgm:pt>
    <dgm:pt modelId="{C0E0580C-E0F5-4BD0-B33F-7F1FD5024A93}" type="pres">
      <dgm:prSet presAssocID="{F44205BE-ACD5-4ABC-9B6C-559025A3A958}" presName="arrow" presStyleLbl="node1" presStyleIdx="3" presStyleCnt="5"/>
      <dgm:spPr/>
    </dgm:pt>
    <dgm:pt modelId="{83A5195D-15B8-46E1-A64D-661B9282A18F}" type="pres">
      <dgm:prSet presAssocID="{F44205BE-ACD5-4ABC-9B6C-559025A3A958}" presName="descendantArrow" presStyleCnt="0"/>
      <dgm:spPr/>
    </dgm:pt>
    <dgm:pt modelId="{75A0DDAC-F15C-43ED-A41C-E03969FE957B}" type="pres">
      <dgm:prSet presAssocID="{158755CD-C443-4FA3-8B5A-CA99E7888A84}" presName="childTextArrow" presStyleLbl="fgAccFollowNode1" presStyleIdx="5" presStyleCnt="8" custScaleY="149372">
        <dgm:presLayoutVars>
          <dgm:bulletEnabled val="1"/>
        </dgm:presLayoutVars>
      </dgm:prSet>
      <dgm:spPr/>
    </dgm:pt>
    <dgm:pt modelId="{1ACDBA4E-6F7C-4994-A8D5-A8E3BB6F6EE8}" type="pres">
      <dgm:prSet presAssocID="{B91393EC-2A94-4B68-BE00-5504E8FEF07F}" presName="childTextArrow" presStyleLbl="fgAccFollowNode1" presStyleIdx="6" presStyleCnt="8" custScaleX="99882" custScaleY="146057" custLinFactNeighborY="-2498">
        <dgm:presLayoutVars>
          <dgm:bulletEnabled val="1"/>
        </dgm:presLayoutVars>
      </dgm:prSet>
      <dgm:spPr/>
    </dgm:pt>
    <dgm:pt modelId="{02D80A1B-985A-4E2D-B6E1-FE4088864BBA}" type="pres">
      <dgm:prSet presAssocID="{0A557014-1B09-43C6-B536-8C549ADDC4DE}" presName="sp" presStyleCnt="0"/>
      <dgm:spPr/>
    </dgm:pt>
    <dgm:pt modelId="{4E2AC26A-A6B6-4955-9DE2-8015FEF7A734}" type="pres">
      <dgm:prSet presAssocID="{FBB59A08-762B-441A-81F8-C75CC1E4B942}" presName="arrowAndChildren" presStyleCnt="0"/>
      <dgm:spPr/>
    </dgm:pt>
    <dgm:pt modelId="{EC9F68FC-0C1E-4067-A3E2-792A3547B8C7}" type="pres">
      <dgm:prSet presAssocID="{FBB59A08-762B-441A-81F8-C75CC1E4B942}" presName="parentTextArrow" presStyleLbl="node1" presStyleIdx="3" presStyleCnt="5"/>
      <dgm:spPr/>
    </dgm:pt>
    <dgm:pt modelId="{E7DB44F9-F086-444C-B470-F2FCDD0E5F8F}" type="pres">
      <dgm:prSet presAssocID="{FBB59A08-762B-441A-81F8-C75CC1E4B942}" presName="arrow" presStyleLbl="node1" presStyleIdx="4" presStyleCnt="5" custLinFactNeighborX="1399" custLinFactNeighborY="4017"/>
      <dgm:spPr/>
    </dgm:pt>
    <dgm:pt modelId="{6027DE4F-2DF0-469F-B891-C065F7343A9D}" type="pres">
      <dgm:prSet presAssocID="{FBB59A08-762B-441A-81F8-C75CC1E4B942}" presName="descendantArrow" presStyleCnt="0"/>
      <dgm:spPr/>
    </dgm:pt>
    <dgm:pt modelId="{E7BF7151-7AAD-479F-A79F-4567C650F963}" type="pres">
      <dgm:prSet presAssocID="{932425C7-9C3E-40F7-93EE-E00CD9A6FE8C}" presName="childTextArrow" presStyleLbl="fgAccFollowNode1" presStyleIdx="7" presStyleCnt="8" custScaleY="149372" custLinFactNeighborX="2761" custLinFactNeighborY="4176">
        <dgm:presLayoutVars>
          <dgm:bulletEnabled val="1"/>
        </dgm:presLayoutVars>
      </dgm:prSet>
      <dgm:spPr/>
    </dgm:pt>
  </dgm:ptLst>
  <dgm:cxnLst>
    <dgm:cxn modelId="{CF0F5203-3DBF-4EE5-B919-54E4A4713178}" srcId="{F91545F3-03B3-41F2-88E9-3A6850D17181}" destId="{0E498A55-FCBE-49E7-9AFF-A54808C7C332}" srcOrd="0" destOrd="0" parTransId="{A2979987-5179-4F38-AA6F-024E3D24FD10}" sibTransId="{02F0961C-6F27-4D65-886E-ABE0008A1030}"/>
    <dgm:cxn modelId="{80136805-C485-4A9C-AFED-D181E8B51EB7}" srcId="{F44205BE-ACD5-4ABC-9B6C-559025A3A958}" destId="{B91393EC-2A94-4B68-BE00-5504E8FEF07F}" srcOrd="1" destOrd="0" parTransId="{FE461A45-3100-4FC1-9D22-0BE603569906}" sibTransId="{76556E14-DC28-4DA5-A61C-02F18D7E588E}"/>
    <dgm:cxn modelId="{4BB4EE06-3692-46E9-936E-DC61B629A991}" type="presOf" srcId="{68F487B7-9546-43B1-8D74-D12FBC510D3D}" destId="{D26A427C-F5FB-471E-894B-08FAA1771B85}" srcOrd="1" destOrd="0" presId="urn:microsoft.com/office/officeart/2005/8/layout/process4"/>
    <dgm:cxn modelId="{0C275C07-13FE-4889-A29C-BB4A288B3D05}" srcId="{68F487B7-9546-43B1-8D74-D12FBC510D3D}" destId="{DEDEF79E-59BB-48CB-B310-A29EB89FC72A}" srcOrd="0" destOrd="0" parTransId="{21006EAE-FDF3-401D-9FBD-9EF3A5D61BC2}" sibTransId="{A705FED7-338C-4A20-9E53-AD4D01759F71}"/>
    <dgm:cxn modelId="{678B690D-9D69-49B9-8B00-776FC1059647}" type="presOf" srcId="{F91545F3-03B3-41F2-88E9-3A6850D17181}" destId="{50C16456-F934-42F6-925F-C437295A563A}" srcOrd="1" destOrd="0" presId="urn:microsoft.com/office/officeart/2005/8/layout/process4"/>
    <dgm:cxn modelId="{EA566411-1A34-468B-9BBD-E0BFEAD74B38}" type="presOf" srcId="{03641C2C-3CFD-427A-A9FC-7F214C1ADCDB}" destId="{8EE3CC09-F72B-4215-BA07-313115299A24}" srcOrd="1" destOrd="0" presId="urn:microsoft.com/office/officeart/2005/8/layout/process4"/>
    <dgm:cxn modelId="{5FC01B14-F93A-42C7-86B2-28DACC557B67}" srcId="{494D53AA-805B-4409-91C3-73F325B26358}" destId="{F44205BE-ACD5-4ABC-9B6C-559025A3A958}" srcOrd="1" destOrd="0" parTransId="{FD0AE4B7-DAAF-4179-A13D-FCDD041F0778}" sibTransId="{A5F6F371-EE57-4A85-931C-4075A14D91FC}"/>
    <dgm:cxn modelId="{9D951523-9B64-4CDA-9FE5-4021921C7FE9}" type="presOf" srcId="{494D53AA-805B-4409-91C3-73F325B26358}" destId="{F1964BF5-EDFD-411C-9A9D-0FBC6B0AF9BA}" srcOrd="0" destOrd="0" presId="urn:microsoft.com/office/officeart/2005/8/layout/process4"/>
    <dgm:cxn modelId="{54A32F26-72FE-49C3-BB6D-CBFA77AA519A}" srcId="{F44205BE-ACD5-4ABC-9B6C-559025A3A958}" destId="{158755CD-C443-4FA3-8B5A-CA99E7888A84}" srcOrd="0" destOrd="0" parTransId="{AC5E0E24-E222-4A2E-95AC-D9B41FF0AE48}" sibTransId="{AD23E1EC-F2E6-4D79-B511-ACA20A3F72E1}"/>
    <dgm:cxn modelId="{31A7F02B-BBA4-450A-87A9-EF385522710C}" type="presOf" srcId="{5291BE0C-F46C-46EA-AE37-902F8F844372}" destId="{4F82DA83-1B1E-4F12-882E-E25C5EE2F314}" srcOrd="0" destOrd="0" presId="urn:microsoft.com/office/officeart/2005/8/layout/process4"/>
    <dgm:cxn modelId="{D3E2642F-FA88-41B8-8137-CEB8DFA77E64}" type="presOf" srcId="{A10EC4A4-9F88-4268-B8DB-F1C58A698F4F}" destId="{5E44919B-8A8D-4FB9-9C22-51C6A7091333}" srcOrd="0" destOrd="0" presId="urn:microsoft.com/office/officeart/2005/8/layout/process4"/>
    <dgm:cxn modelId="{0190F731-D203-40D0-8E63-C0C0E4A7C60C}" type="presOf" srcId="{436FDBF8-D9EA-4004-8BE6-A7B542B64E5D}" destId="{31171975-C76B-4C3C-BFA9-3268A15208E8}" srcOrd="0" destOrd="0" presId="urn:microsoft.com/office/officeart/2005/8/layout/process4"/>
    <dgm:cxn modelId="{3FCDBB39-07CD-44B6-861B-5EC92FAB55FC}" srcId="{03641C2C-3CFD-427A-A9FC-7F214C1ADCDB}" destId="{436FDBF8-D9EA-4004-8BE6-A7B542B64E5D}" srcOrd="0" destOrd="0" parTransId="{11FD43B0-4E4B-49BD-B985-A709FAF9C073}" sibTransId="{4AC737B8-3F8F-4DDE-A193-8848729F4F5B}"/>
    <dgm:cxn modelId="{A551F039-DF3D-4297-B681-B802EE7732DD}" srcId="{494D53AA-805B-4409-91C3-73F325B26358}" destId="{03641C2C-3CFD-427A-A9FC-7F214C1ADCDB}" srcOrd="4" destOrd="0" parTransId="{3ECA7639-0207-495B-B4F3-091BC155E673}" sibTransId="{A9722725-8AD1-466B-9320-CAD4A47964A8}"/>
    <dgm:cxn modelId="{200A135B-817B-41BD-8743-0ED7D80715EE}" type="presOf" srcId="{F91545F3-03B3-41F2-88E9-3A6850D17181}" destId="{0416FF8F-B52E-466A-A6E2-AB1074D5F9BE}" srcOrd="0" destOrd="0" presId="urn:microsoft.com/office/officeart/2005/8/layout/process4"/>
    <dgm:cxn modelId="{4E66C25D-B707-4DBE-8B59-929272A9F2E7}" type="presOf" srcId="{FBB59A08-762B-441A-81F8-C75CC1E4B942}" destId="{E7DB44F9-F086-444C-B470-F2FCDD0E5F8F}" srcOrd="1" destOrd="0" presId="urn:microsoft.com/office/officeart/2005/8/layout/process4"/>
    <dgm:cxn modelId="{4E2AB666-D89C-4FC4-943F-C6E777C32453}" type="presOf" srcId="{DEDEF79E-59BB-48CB-B310-A29EB89FC72A}" destId="{4AA083BB-24D2-4E7A-B6FC-37156A61423E}" srcOrd="0" destOrd="0" presId="urn:microsoft.com/office/officeart/2005/8/layout/process4"/>
    <dgm:cxn modelId="{65420947-F277-4D2D-9B98-813C8DE4D089}" type="presOf" srcId="{B91393EC-2A94-4B68-BE00-5504E8FEF07F}" destId="{1ACDBA4E-6F7C-4994-A8D5-A8E3BB6F6EE8}" srcOrd="0" destOrd="0" presId="urn:microsoft.com/office/officeart/2005/8/layout/process4"/>
    <dgm:cxn modelId="{11FEDF69-4CB7-4A54-A3E9-829B1520FFE6}" type="presOf" srcId="{FBB59A08-762B-441A-81F8-C75CC1E4B942}" destId="{EC9F68FC-0C1E-4067-A3E2-792A3547B8C7}" srcOrd="0" destOrd="0" presId="urn:microsoft.com/office/officeart/2005/8/layout/process4"/>
    <dgm:cxn modelId="{3FBDCC6A-910A-4231-847C-A65FAB8EC390}" srcId="{F91545F3-03B3-41F2-88E9-3A6850D17181}" destId="{5291BE0C-F46C-46EA-AE37-902F8F844372}" srcOrd="2" destOrd="0" parTransId="{BE3EDC9C-B4EF-4EE4-9B8C-67EA6E1B40AF}" sibTransId="{2055779A-1559-4B14-B834-EA298FF8E088}"/>
    <dgm:cxn modelId="{6D19B252-D9E8-4E67-8922-A32C31F87B87}" srcId="{494D53AA-805B-4409-91C3-73F325B26358}" destId="{F91545F3-03B3-41F2-88E9-3A6850D17181}" srcOrd="2" destOrd="0" parTransId="{6FF8FC82-6F1C-436F-B2BB-9CFF63DE909E}" sibTransId="{1FDAB0A4-DAC7-46E2-95E8-900A702E86DB}"/>
    <dgm:cxn modelId="{56E1B857-C2BC-492B-9242-085157799864}" type="presOf" srcId="{158755CD-C443-4FA3-8B5A-CA99E7888A84}" destId="{75A0DDAC-F15C-43ED-A41C-E03969FE957B}" srcOrd="0" destOrd="0" presId="urn:microsoft.com/office/officeart/2005/8/layout/process4"/>
    <dgm:cxn modelId="{6A5DBD5A-F807-42A1-9FF2-5D8AA57CE946}" srcId="{F91545F3-03B3-41F2-88E9-3A6850D17181}" destId="{A10EC4A4-9F88-4268-B8DB-F1C58A698F4F}" srcOrd="1" destOrd="0" parTransId="{8EE8E605-4DF1-4CB7-A6FF-BD77699D51CD}" sibTransId="{CA8001CB-87B6-4343-8E93-2CD7E54CAD18}"/>
    <dgm:cxn modelId="{D29D1096-0A08-439D-8F74-4323196250A4}" type="presOf" srcId="{03641C2C-3CFD-427A-A9FC-7F214C1ADCDB}" destId="{C48D6E78-0D69-4316-8C3C-9C99F5A09BBC}" srcOrd="0" destOrd="0" presId="urn:microsoft.com/office/officeart/2005/8/layout/process4"/>
    <dgm:cxn modelId="{BD69379B-150A-467A-932D-EE37B3328C4A}" type="presOf" srcId="{F44205BE-ACD5-4ABC-9B6C-559025A3A958}" destId="{C0E0580C-E0F5-4BD0-B33F-7F1FD5024A93}" srcOrd="1" destOrd="0" presId="urn:microsoft.com/office/officeart/2005/8/layout/process4"/>
    <dgm:cxn modelId="{C896819D-7D85-4A6F-8F33-A5EA6E03D191}" type="presOf" srcId="{932425C7-9C3E-40F7-93EE-E00CD9A6FE8C}" destId="{E7BF7151-7AAD-479F-A79F-4567C650F963}" srcOrd="0" destOrd="0" presId="urn:microsoft.com/office/officeart/2005/8/layout/process4"/>
    <dgm:cxn modelId="{28AD14A0-F085-42AC-ACE7-534719DBF948}" type="presOf" srcId="{F44205BE-ACD5-4ABC-9B6C-559025A3A958}" destId="{96880B34-0889-4E50-8086-76726B114756}" srcOrd="0" destOrd="0" presId="urn:microsoft.com/office/officeart/2005/8/layout/process4"/>
    <dgm:cxn modelId="{65671EAE-5942-4D6C-8B05-9CF7CC8F4A90}" type="presOf" srcId="{68F487B7-9546-43B1-8D74-D12FBC510D3D}" destId="{8D60EA4C-F014-4172-81D1-A2C675B34083}" srcOrd="0" destOrd="0" presId="urn:microsoft.com/office/officeart/2005/8/layout/process4"/>
    <dgm:cxn modelId="{38974EBC-8569-461D-9800-9B7A5BF7E81B}" srcId="{494D53AA-805B-4409-91C3-73F325B26358}" destId="{FBB59A08-762B-441A-81F8-C75CC1E4B942}" srcOrd="0" destOrd="0" parTransId="{440403B8-D3F7-4292-A55A-75E9E84F2FDE}" sibTransId="{0A557014-1B09-43C6-B536-8C549ADDC4DE}"/>
    <dgm:cxn modelId="{62A737D8-EB19-4DF4-96CB-97C2867D0153}" srcId="{494D53AA-805B-4409-91C3-73F325B26358}" destId="{68F487B7-9546-43B1-8D74-D12FBC510D3D}" srcOrd="3" destOrd="0" parTransId="{5E12F561-8DFF-4CF2-914E-0C2618B24811}" sibTransId="{5776AF75-E867-411B-930D-A34F86DA59E2}"/>
    <dgm:cxn modelId="{F28847EF-EF1B-4C70-B189-E7CB4B7D8144}" srcId="{FBB59A08-762B-441A-81F8-C75CC1E4B942}" destId="{932425C7-9C3E-40F7-93EE-E00CD9A6FE8C}" srcOrd="0" destOrd="0" parTransId="{6C3CF634-0B34-4A9A-9B4A-22BFFEB21F72}" sibTransId="{B03209C9-7BAE-4765-B9CB-BE51E2C4D7D8}"/>
    <dgm:cxn modelId="{278D52F6-5AAA-4349-BAF8-3D75F5267B64}" type="presOf" srcId="{0E498A55-FCBE-49E7-9AFF-A54808C7C332}" destId="{7A73699F-0CF1-4D4F-81A8-311029B0E497}" srcOrd="0" destOrd="0" presId="urn:microsoft.com/office/officeart/2005/8/layout/process4"/>
    <dgm:cxn modelId="{96B741B8-819B-4405-A5A4-AB617EBBA4E7}" type="presParOf" srcId="{F1964BF5-EDFD-411C-9A9D-0FBC6B0AF9BA}" destId="{06E0F79A-109B-4AC7-B72A-B8B42901B94A}" srcOrd="0" destOrd="0" presId="urn:microsoft.com/office/officeart/2005/8/layout/process4"/>
    <dgm:cxn modelId="{DFECCA94-189C-4709-B38B-DB5DAD48AB46}" type="presParOf" srcId="{06E0F79A-109B-4AC7-B72A-B8B42901B94A}" destId="{C48D6E78-0D69-4316-8C3C-9C99F5A09BBC}" srcOrd="0" destOrd="0" presId="urn:microsoft.com/office/officeart/2005/8/layout/process4"/>
    <dgm:cxn modelId="{FDFE5A6F-D341-4898-A59E-4A4801BEFE97}" type="presParOf" srcId="{06E0F79A-109B-4AC7-B72A-B8B42901B94A}" destId="{8EE3CC09-F72B-4215-BA07-313115299A24}" srcOrd="1" destOrd="0" presId="urn:microsoft.com/office/officeart/2005/8/layout/process4"/>
    <dgm:cxn modelId="{BA212D43-56F7-4FB6-B7BB-6DE8028E172F}" type="presParOf" srcId="{06E0F79A-109B-4AC7-B72A-B8B42901B94A}" destId="{EE486FC9-BC3B-46A8-8473-D156916323AB}" srcOrd="2" destOrd="0" presId="urn:microsoft.com/office/officeart/2005/8/layout/process4"/>
    <dgm:cxn modelId="{C3914A7A-4BF1-4E0A-8776-55E2DA18B659}" type="presParOf" srcId="{EE486FC9-BC3B-46A8-8473-D156916323AB}" destId="{31171975-C76B-4C3C-BFA9-3268A15208E8}" srcOrd="0" destOrd="0" presId="urn:microsoft.com/office/officeart/2005/8/layout/process4"/>
    <dgm:cxn modelId="{F41D1B2F-8FFC-4BB1-AADE-0ACD1B7B149D}" type="presParOf" srcId="{F1964BF5-EDFD-411C-9A9D-0FBC6B0AF9BA}" destId="{8CD046A8-C60B-42AF-BC7F-E5A3AB9F1F94}" srcOrd="1" destOrd="0" presId="urn:microsoft.com/office/officeart/2005/8/layout/process4"/>
    <dgm:cxn modelId="{5BF0FF89-C016-48F1-B12F-7E21B7A9D569}" type="presParOf" srcId="{F1964BF5-EDFD-411C-9A9D-0FBC6B0AF9BA}" destId="{34EB02A5-CB1B-48DF-BDB2-4ACBCAA7078C}" srcOrd="2" destOrd="0" presId="urn:microsoft.com/office/officeart/2005/8/layout/process4"/>
    <dgm:cxn modelId="{5D22AA88-D91F-455B-8EC8-EFCDF5D7123C}" type="presParOf" srcId="{34EB02A5-CB1B-48DF-BDB2-4ACBCAA7078C}" destId="{8D60EA4C-F014-4172-81D1-A2C675B34083}" srcOrd="0" destOrd="0" presId="urn:microsoft.com/office/officeart/2005/8/layout/process4"/>
    <dgm:cxn modelId="{87EE5CE1-A8D2-42BF-A561-AD273E35932D}" type="presParOf" srcId="{34EB02A5-CB1B-48DF-BDB2-4ACBCAA7078C}" destId="{D26A427C-F5FB-471E-894B-08FAA1771B85}" srcOrd="1" destOrd="0" presId="urn:microsoft.com/office/officeart/2005/8/layout/process4"/>
    <dgm:cxn modelId="{C869F8E3-EAC0-43EC-BED2-028901A57345}" type="presParOf" srcId="{34EB02A5-CB1B-48DF-BDB2-4ACBCAA7078C}" destId="{A8561A85-5680-43FE-83AF-F872D38A7E56}" srcOrd="2" destOrd="0" presId="urn:microsoft.com/office/officeart/2005/8/layout/process4"/>
    <dgm:cxn modelId="{ED482E9B-DA2B-4C98-B2FE-C1475F634E1F}" type="presParOf" srcId="{A8561A85-5680-43FE-83AF-F872D38A7E56}" destId="{4AA083BB-24D2-4E7A-B6FC-37156A61423E}" srcOrd="0" destOrd="0" presId="urn:microsoft.com/office/officeart/2005/8/layout/process4"/>
    <dgm:cxn modelId="{1849EE8C-A3DD-40D9-9636-9DF6CB30EAFB}" type="presParOf" srcId="{F1964BF5-EDFD-411C-9A9D-0FBC6B0AF9BA}" destId="{922452B6-B287-4120-99E5-319760236FB7}" srcOrd="3" destOrd="0" presId="urn:microsoft.com/office/officeart/2005/8/layout/process4"/>
    <dgm:cxn modelId="{7DB6EAC8-4059-4AFA-9F3C-F84D952CC3A8}" type="presParOf" srcId="{F1964BF5-EDFD-411C-9A9D-0FBC6B0AF9BA}" destId="{91D780E5-6108-4DC0-AD9A-450AC132EAA3}" srcOrd="4" destOrd="0" presId="urn:microsoft.com/office/officeart/2005/8/layout/process4"/>
    <dgm:cxn modelId="{2011BEA1-2B4A-4F24-A513-21ADD92AB8A5}" type="presParOf" srcId="{91D780E5-6108-4DC0-AD9A-450AC132EAA3}" destId="{0416FF8F-B52E-466A-A6E2-AB1074D5F9BE}" srcOrd="0" destOrd="0" presId="urn:microsoft.com/office/officeart/2005/8/layout/process4"/>
    <dgm:cxn modelId="{C0885A12-2F76-4D1E-AB02-740A882E6AE9}" type="presParOf" srcId="{91D780E5-6108-4DC0-AD9A-450AC132EAA3}" destId="{50C16456-F934-42F6-925F-C437295A563A}" srcOrd="1" destOrd="0" presId="urn:microsoft.com/office/officeart/2005/8/layout/process4"/>
    <dgm:cxn modelId="{F2159CF8-3D2C-47BE-9971-483ADA7C6282}" type="presParOf" srcId="{91D780E5-6108-4DC0-AD9A-450AC132EAA3}" destId="{B5CF1FAE-081B-4901-A091-56091E817549}" srcOrd="2" destOrd="0" presId="urn:microsoft.com/office/officeart/2005/8/layout/process4"/>
    <dgm:cxn modelId="{A6C13A01-D4CD-4343-ABE8-639DBEB51221}" type="presParOf" srcId="{B5CF1FAE-081B-4901-A091-56091E817549}" destId="{7A73699F-0CF1-4D4F-81A8-311029B0E497}" srcOrd="0" destOrd="0" presId="urn:microsoft.com/office/officeart/2005/8/layout/process4"/>
    <dgm:cxn modelId="{4B64532D-692F-4B8A-A2A2-3714D1C01E62}" type="presParOf" srcId="{B5CF1FAE-081B-4901-A091-56091E817549}" destId="{5E44919B-8A8D-4FB9-9C22-51C6A7091333}" srcOrd="1" destOrd="0" presId="urn:microsoft.com/office/officeart/2005/8/layout/process4"/>
    <dgm:cxn modelId="{9917E4BF-8CF8-4E13-BC16-668048C0D2A2}" type="presParOf" srcId="{B5CF1FAE-081B-4901-A091-56091E817549}" destId="{4F82DA83-1B1E-4F12-882E-E25C5EE2F314}" srcOrd="2" destOrd="0" presId="urn:microsoft.com/office/officeart/2005/8/layout/process4"/>
    <dgm:cxn modelId="{2DEDBFBC-D5AF-4D9B-B3F0-55C93A6496E8}" type="presParOf" srcId="{F1964BF5-EDFD-411C-9A9D-0FBC6B0AF9BA}" destId="{C58768CD-34CE-4AC6-815F-D532622B0BEE}" srcOrd="5" destOrd="0" presId="urn:microsoft.com/office/officeart/2005/8/layout/process4"/>
    <dgm:cxn modelId="{2EDB5811-B381-4696-90BA-0482B546FA50}" type="presParOf" srcId="{F1964BF5-EDFD-411C-9A9D-0FBC6B0AF9BA}" destId="{B676DF96-C8A1-442D-9669-33E084BE3C0A}" srcOrd="6" destOrd="0" presId="urn:microsoft.com/office/officeart/2005/8/layout/process4"/>
    <dgm:cxn modelId="{C0E4409B-5071-4847-A833-4522EE382A00}" type="presParOf" srcId="{B676DF96-C8A1-442D-9669-33E084BE3C0A}" destId="{96880B34-0889-4E50-8086-76726B114756}" srcOrd="0" destOrd="0" presId="urn:microsoft.com/office/officeart/2005/8/layout/process4"/>
    <dgm:cxn modelId="{84C50992-6EDF-4D9F-B34B-94B472ADFC43}" type="presParOf" srcId="{B676DF96-C8A1-442D-9669-33E084BE3C0A}" destId="{C0E0580C-E0F5-4BD0-B33F-7F1FD5024A93}" srcOrd="1" destOrd="0" presId="urn:microsoft.com/office/officeart/2005/8/layout/process4"/>
    <dgm:cxn modelId="{D7DD7579-6031-4766-BE8D-FBE4D3884C13}" type="presParOf" srcId="{B676DF96-C8A1-442D-9669-33E084BE3C0A}" destId="{83A5195D-15B8-46E1-A64D-661B9282A18F}" srcOrd="2" destOrd="0" presId="urn:microsoft.com/office/officeart/2005/8/layout/process4"/>
    <dgm:cxn modelId="{A217D220-DA89-4BEE-A3E8-9B399B5458D1}" type="presParOf" srcId="{83A5195D-15B8-46E1-A64D-661B9282A18F}" destId="{75A0DDAC-F15C-43ED-A41C-E03969FE957B}" srcOrd="0" destOrd="0" presId="urn:microsoft.com/office/officeart/2005/8/layout/process4"/>
    <dgm:cxn modelId="{53BDF609-09E5-45B3-AF9F-BDEDF4A8C80B}" type="presParOf" srcId="{83A5195D-15B8-46E1-A64D-661B9282A18F}" destId="{1ACDBA4E-6F7C-4994-A8D5-A8E3BB6F6EE8}" srcOrd="1" destOrd="0" presId="urn:microsoft.com/office/officeart/2005/8/layout/process4"/>
    <dgm:cxn modelId="{0F704ACA-11DD-4AF9-9D00-6C120651E45E}" type="presParOf" srcId="{F1964BF5-EDFD-411C-9A9D-0FBC6B0AF9BA}" destId="{02D80A1B-985A-4E2D-B6E1-FE4088864BBA}" srcOrd="7" destOrd="0" presId="urn:microsoft.com/office/officeart/2005/8/layout/process4"/>
    <dgm:cxn modelId="{42B28EAB-4064-475F-80C3-D84F811E6174}" type="presParOf" srcId="{F1964BF5-EDFD-411C-9A9D-0FBC6B0AF9BA}" destId="{4E2AC26A-A6B6-4955-9DE2-8015FEF7A734}" srcOrd="8" destOrd="0" presId="urn:microsoft.com/office/officeart/2005/8/layout/process4"/>
    <dgm:cxn modelId="{3B928830-4F73-4942-BF84-E96DB0115901}" type="presParOf" srcId="{4E2AC26A-A6B6-4955-9DE2-8015FEF7A734}" destId="{EC9F68FC-0C1E-4067-A3E2-792A3547B8C7}" srcOrd="0" destOrd="0" presId="urn:microsoft.com/office/officeart/2005/8/layout/process4"/>
    <dgm:cxn modelId="{AFA74D13-B0FC-4746-AE79-66C178AD77D6}" type="presParOf" srcId="{4E2AC26A-A6B6-4955-9DE2-8015FEF7A734}" destId="{E7DB44F9-F086-444C-B470-F2FCDD0E5F8F}" srcOrd="1" destOrd="0" presId="urn:microsoft.com/office/officeart/2005/8/layout/process4"/>
    <dgm:cxn modelId="{F42876F6-E8D9-4FCE-8101-1C323EC6DAFD}" type="presParOf" srcId="{4E2AC26A-A6B6-4955-9DE2-8015FEF7A734}" destId="{6027DE4F-2DF0-469F-B891-C065F7343A9D}" srcOrd="2" destOrd="0" presId="urn:microsoft.com/office/officeart/2005/8/layout/process4"/>
    <dgm:cxn modelId="{D5350145-5A70-4CD5-BE6D-38F70DBC1036}" type="presParOf" srcId="{6027DE4F-2DF0-469F-B891-C065F7343A9D}" destId="{E7BF7151-7AAD-479F-A79F-4567C650F9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D53AA-805B-4409-91C3-73F325B26358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F91545F3-03B3-41F2-88E9-3A6850D17181}">
      <dgm:prSet phldrT="[besedilo]" custT="1"/>
      <dgm:spPr/>
      <dgm:t>
        <a:bodyPr/>
        <a:lstStyle/>
        <a:p>
          <a:r>
            <a:rPr lang="sl-SI" sz="1400" dirty="0"/>
            <a:t>Posredovanje v GK</a:t>
          </a:r>
        </a:p>
      </dgm:t>
    </dgm:pt>
    <dgm:pt modelId="{6FF8FC82-6F1C-436F-B2BB-9CFF63DE909E}" type="parTrans" cxnId="{6D19B252-D9E8-4E67-8922-A32C31F87B87}">
      <dgm:prSet/>
      <dgm:spPr/>
      <dgm:t>
        <a:bodyPr/>
        <a:lstStyle/>
        <a:p>
          <a:endParaRPr lang="sl-SI"/>
        </a:p>
      </dgm:t>
    </dgm:pt>
    <dgm:pt modelId="{1FDAB0A4-DAC7-46E2-95E8-900A702E86DB}" type="sibTrans" cxnId="{6D19B252-D9E8-4E67-8922-A32C31F87B87}">
      <dgm:prSet/>
      <dgm:spPr/>
      <dgm:t>
        <a:bodyPr/>
        <a:lstStyle/>
        <a:p>
          <a:endParaRPr lang="sl-SI"/>
        </a:p>
      </dgm:t>
    </dgm:pt>
    <dgm:pt modelId="{68F487B7-9546-43B1-8D74-D12FBC510D3D}">
      <dgm:prSet custT="1"/>
      <dgm:spPr/>
      <dgm:t>
        <a:bodyPr/>
        <a:lstStyle/>
        <a:p>
          <a:r>
            <a:rPr lang="sl-SI" sz="1400" dirty="0"/>
            <a:t>Deponiranje v </a:t>
          </a:r>
          <a:r>
            <a:rPr lang="sl-SI" sz="1400" dirty="0" err="1"/>
            <a:t>repozitorij</a:t>
          </a:r>
          <a:endParaRPr lang="sl-SI" sz="1400" dirty="0"/>
        </a:p>
      </dgm:t>
    </dgm:pt>
    <dgm:pt modelId="{5E12F561-8DFF-4CF2-914E-0C2618B24811}" type="parTrans" cxnId="{62A737D8-EB19-4DF4-96CB-97C2867D0153}">
      <dgm:prSet/>
      <dgm:spPr/>
      <dgm:t>
        <a:bodyPr/>
        <a:lstStyle/>
        <a:p>
          <a:endParaRPr lang="sl-SI"/>
        </a:p>
      </dgm:t>
    </dgm:pt>
    <dgm:pt modelId="{5776AF75-E867-411B-930D-A34F86DA59E2}" type="sibTrans" cxnId="{62A737D8-EB19-4DF4-96CB-97C2867D0153}">
      <dgm:prSet/>
      <dgm:spPr/>
      <dgm:t>
        <a:bodyPr/>
        <a:lstStyle/>
        <a:p>
          <a:endParaRPr lang="sl-SI"/>
        </a:p>
      </dgm:t>
    </dgm:pt>
    <dgm:pt modelId="{DEDEF79E-59BB-48CB-B310-A29EB89FC72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/>
            <a:t>Preverba AP (vir, pogodba </a:t>
          </a:r>
          <a:r>
            <a:rPr lang="sl-SI" sz="1200" dirty="0" err="1"/>
            <a:t>SherpaRomeo</a:t>
          </a:r>
          <a:r>
            <a:rPr lang="sl-SI" sz="1200" dirty="0"/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/>
            <a:t>Preverba različice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>
              <a:solidFill>
                <a:srgbClr val="00B0F0"/>
              </a:solidFill>
            </a:rPr>
            <a:t>Prenos bibliografskih podatkov iz COBISS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/>
            <a:t>Vnos podatkov o projektu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l-SI" sz="1200" dirty="0"/>
            <a:t>Prenos datoteke</a:t>
          </a:r>
        </a:p>
      </dgm:t>
    </dgm:pt>
    <dgm:pt modelId="{21006EAE-FDF3-401D-9FBD-9EF3A5D61BC2}" type="parTrans" cxnId="{0C275C07-13FE-4889-A29C-BB4A288B3D05}">
      <dgm:prSet/>
      <dgm:spPr/>
      <dgm:t>
        <a:bodyPr/>
        <a:lstStyle/>
        <a:p>
          <a:endParaRPr lang="sl-SI"/>
        </a:p>
      </dgm:t>
    </dgm:pt>
    <dgm:pt modelId="{A705FED7-338C-4A20-9E53-AD4D01759F71}" type="sibTrans" cxnId="{0C275C07-13FE-4889-A29C-BB4A288B3D05}">
      <dgm:prSet/>
      <dgm:spPr/>
      <dgm:t>
        <a:bodyPr/>
        <a:lstStyle/>
        <a:p>
          <a:endParaRPr lang="sl-SI"/>
        </a:p>
      </dgm:t>
    </dgm:pt>
    <dgm:pt modelId="{0E498A55-FCBE-49E7-9AFF-A54808C7C33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sl-SI" sz="1200" dirty="0"/>
            <a:t>Izjava</a:t>
          </a:r>
        </a:p>
      </dgm:t>
    </dgm:pt>
    <dgm:pt modelId="{A2979987-5179-4F38-AA6F-024E3D24FD10}" type="parTrans" cxnId="{CF0F5203-3DBF-4EE5-B919-54E4A4713178}">
      <dgm:prSet/>
      <dgm:spPr/>
      <dgm:t>
        <a:bodyPr/>
        <a:lstStyle/>
        <a:p>
          <a:endParaRPr lang="sl-SI"/>
        </a:p>
      </dgm:t>
    </dgm:pt>
    <dgm:pt modelId="{02F0961C-6F27-4D65-886E-ABE0008A1030}" type="sibTrans" cxnId="{CF0F5203-3DBF-4EE5-B919-54E4A4713178}">
      <dgm:prSet/>
      <dgm:spPr/>
      <dgm:t>
        <a:bodyPr/>
        <a:lstStyle/>
        <a:p>
          <a:endParaRPr lang="sl-SI"/>
        </a:p>
      </dgm:t>
    </dgm:pt>
    <dgm:pt modelId="{A10EC4A4-9F88-4268-B8DB-F1C58A698F4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sl-SI" sz="1200" dirty="0"/>
            <a:t> Ustrezna AP različica dokumenta</a:t>
          </a:r>
        </a:p>
      </dgm:t>
    </dgm:pt>
    <dgm:pt modelId="{8EE8E605-4DF1-4CB7-A6FF-BD77699D51CD}" type="parTrans" cxnId="{6A5DBD5A-F807-42A1-9FF2-5D8AA57CE946}">
      <dgm:prSet/>
      <dgm:spPr/>
      <dgm:t>
        <a:bodyPr/>
        <a:lstStyle/>
        <a:p>
          <a:endParaRPr lang="sl-SI"/>
        </a:p>
      </dgm:t>
    </dgm:pt>
    <dgm:pt modelId="{CA8001CB-87B6-4343-8E93-2CD7E54CAD18}" type="sibTrans" cxnId="{6A5DBD5A-F807-42A1-9FF2-5D8AA57CE946}">
      <dgm:prSet/>
      <dgm:spPr/>
      <dgm:t>
        <a:bodyPr/>
        <a:lstStyle/>
        <a:p>
          <a:endParaRPr lang="sl-SI"/>
        </a:p>
      </dgm:t>
    </dgm:pt>
    <dgm:pt modelId="{F1964BF5-EDFD-411C-9A9D-0FBC6B0AF9BA}" type="pres">
      <dgm:prSet presAssocID="{494D53AA-805B-4409-91C3-73F325B26358}" presName="Name0" presStyleCnt="0">
        <dgm:presLayoutVars>
          <dgm:dir/>
          <dgm:animLvl val="lvl"/>
          <dgm:resizeHandles val="exact"/>
        </dgm:presLayoutVars>
      </dgm:prSet>
      <dgm:spPr/>
    </dgm:pt>
    <dgm:pt modelId="{87BC85AD-6698-4231-A821-7E252BA2E0D6}" type="pres">
      <dgm:prSet presAssocID="{68F487B7-9546-43B1-8D74-D12FBC510D3D}" presName="boxAndChildren" presStyleCnt="0"/>
      <dgm:spPr/>
    </dgm:pt>
    <dgm:pt modelId="{C7BAE02B-54CF-47D9-9E5D-40DAA32603A9}" type="pres">
      <dgm:prSet presAssocID="{68F487B7-9546-43B1-8D74-D12FBC510D3D}" presName="parentTextBox" presStyleLbl="node1" presStyleIdx="0" presStyleCnt="2"/>
      <dgm:spPr/>
    </dgm:pt>
    <dgm:pt modelId="{D737CFCE-EA5B-4977-B1D8-1B06FA88B744}" type="pres">
      <dgm:prSet presAssocID="{68F487B7-9546-43B1-8D74-D12FBC510D3D}" presName="entireBox" presStyleLbl="node1" presStyleIdx="0" presStyleCnt="2" custScaleY="71790"/>
      <dgm:spPr/>
    </dgm:pt>
    <dgm:pt modelId="{A731CF58-B35F-439E-8EB1-0B6800074398}" type="pres">
      <dgm:prSet presAssocID="{68F487B7-9546-43B1-8D74-D12FBC510D3D}" presName="descendantBox" presStyleCnt="0"/>
      <dgm:spPr/>
    </dgm:pt>
    <dgm:pt modelId="{EE624205-18BA-4C5A-A012-7F366FF6DFA4}" type="pres">
      <dgm:prSet presAssocID="{DEDEF79E-59BB-48CB-B310-A29EB89FC72A}" presName="childTextBox" presStyleLbl="fgAccFollowNode1" presStyleIdx="0" presStyleCnt="3">
        <dgm:presLayoutVars>
          <dgm:bulletEnabled val="1"/>
        </dgm:presLayoutVars>
      </dgm:prSet>
      <dgm:spPr/>
    </dgm:pt>
    <dgm:pt modelId="{922452B6-B287-4120-99E5-319760236FB7}" type="pres">
      <dgm:prSet presAssocID="{1FDAB0A4-DAC7-46E2-95E8-900A702E86DB}" presName="sp" presStyleCnt="0"/>
      <dgm:spPr/>
    </dgm:pt>
    <dgm:pt modelId="{91D780E5-6108-4DC0-AD9A-450AC132EAA3}" type="pres">
      <dgm:prSet presAssocID="{F91545F3-03B3-41F2-88E9-3A6850D17181}" presName="arrowAndChildren" presStyleCnt="0"/>
      <dgm:spPr/>
    </dgm:pt>
    <dgm:pt modelId="{0416FF8F-B52E-466A-A6E2-AB1074D5F9BE}" type="pres">
      <dgm:prSet presAssocID="{F91545F3-03B3-41F2-88E9-3A6850D17181}" presName="parentTextArrow" presStyleLbl="node1" presStyleIdx="0" presStyleCnt="2"/>
      <dgm:spPr/>
    </dgm:pt>
    <dgm:pt modelId="{50C16456-F934-42F6-925F-C437295A563A}" type="pres">
      <dgm:prSet presAssocID="{F91545F3-03B3-41F2-88E9-3A6850D17181}" presName="arrow" presStyleLbl="node1" presStyleIdx="1" presStyleCnt="2" custScaleY="71790"/>
      <dgm:spPr/>
    </dgm:pt>
    <dgm:pt modelId="{B5CF1FAE-081B-4901-A091-56091E817549}" type="pres">
      <dgm:prSet presAssocID="{F91545F3-03B3-41F2-88E9-3A6850D17181}" presName="descendantArrow" presStyleCnt="0"/>
      <dgm:spPr/>
    </dgm:pt>
    <dgm:pt modelId="{7A73699F-0CF1-4D4F-81A8-311029B0E497}" type="pres">
      <dgm:prSet presAssocID="{0E498A55-FCBE-49E7-9AFF-A54808C7C332}" presName="childTextArrow" presStyleLbl="fgAccFollowNode1" presStyleIdx="1" presStyleCnt="3">
        <dgm:presLayoutVars>
          <dgm:bulletEnabled val="1"/>
        </dgm:presLayoutVars>
      </dgm:prSet>
      <dgm:spPr/>
    </dgm:pt>
    <dgm:pt modelId="{5E44919B-8A8D-4FB9-9C22-51C6A7091333}" type="pres">
      <dgm:prSet presAssocID="{A10EC4A4-9F88-4268-B8DB-F1C58A698F4F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CF0F5203-3DBF-4EE5-B919-54E4A4713178}" srcId="{F91545F3-03B3-41F2-88E9-3A6850D17181}" destId="{0E498A55-FCBE-49E7-9AFF-A54808C7C332}" srcOrd="0" destOrd="0" parTransId="{A2979987-5179-4F38-AA6F-024E3D24FD10}" sibTransId="{02F0961C-6F27-4D65-886E-ABE0008A1030}"/>
    <dgm:cxn modelId="{0C275C07-13FE-4889-A29C-BB4A288B3D05}" srcId="{68F487B7-9546-43B1-8D74-D12FBC510D3D}" destId="{DEDEF79E-59BB-48CB-B310-A29EB89FC72A}" srcOrd="0" destOrd="0" parTransId="{21006EAE-FDF3-401D-9FBD-9EF3A5D61BC2}" sibTransId="{A705FED7-338C-4A20-9E53-AD4D01759F71}"/>
    <dgm:cxn modelId="{678B690D-9D69-49B9-8B00-776FC1059647}" type="presOf" srcId="{F91545F3-03B3-41F2-88E9-3A6850D17181}" destId="{50C16456-F934-42F6-925F-C437295A563A}" srcOrd="1" destOrd="0" presId="urn:microsoft.com/office/officeart/2005/8/layout/process4"/>
    <dgm:cxn modelId="{9D951523-9B64-4CDA-9FE5-4021921C7FE9}" type="presOf" srcId="{494D53AA-805B-4409-91C3-73F325B26358}" destId="{F1964BF5-EDFD-411C-9A9D-0FBC6B0AF9BA}" srcOrd="0" destOrd="0" presId="urn:microsoft.com/office/officeart/2005/8/layout/process4"/>
    <dgm:cxn modelId="{9344B929-9214-47F4-B006-CEAF99240C5D}" type="presOf" srcId="{DEDEF79E-59BB-48CB-B310-A29EB89FC72A}" destId="{EE624205-18BA-4C5A-A012-7F366FF6DFA4}" srcOrd="0" destOrd="0" presId="urn:microsoft.com/office/officeart/2005/8/layout/process4"/>
    <dgm:cxn modelId="{D3E2642F-FA88-41B8-8137-CEB8DFA77E64}" type="presOf" srcId="{A10EC4A4-9F88-4268-B8DB-F1C58A698F4F}" destId="{5E44919B-8A8D-4FB9-9C22-51C6A7091333}" srcOrd="0" destOrd="0" presId="urn:microsoft.com/office/officeart/2005/8/layout/process4"/>
    <dgm:cxn modelId="{200A135B-817B-41BD-8743-0ED7D80715EE}" type="presOf" srcId="{F91545F3-03B3-41F2-88E9-3A6850D17181}" destId="{0416FF8F-B52E-466A-A6E2-AB1074D5F9BE}" srcOrd="0" destOrd="0" presId="urn:microsoft.com/office/officeart/2005/8/layout/process4"/>
    <dgm:cxn modelId="{6D19B252-D9E8-4E67-8922-A32C31F87B87}" srcId="{494D53AA-805B-4409-91C3-73F325B26358}" destId="{F91545F3-03B3-41F2-88E9-3A6850D17181}" srcOrd="0" destOrd="0" parTransId="{6FF8FC82-6F1C-436F-B2BB-9CFF63DE909E}" sibTransId="{1FDAB0A4-DAC7-46E2-95E8-900A702E86DB}"/>
    <dgm:cxn modelId="{DE18B975-27B4-4277-99CB-CEEB735B168E}" type="presOf" srcId="{68F487B7-9546-43B1-8D74-D12FBC510D3D}" destId="{C7BAE02B-54CF-47D9-9E5D-40DAA32603A9}" srcOrd="0" destOrd="0" presId="urn:microsoft.com/office/officeart/2005/8/layout/process4"/>
    <dgm:cxn modelId="{6A5DBD5A-F807-42A1-9FF2-5D8AA57CE946}" srcId="{F91545F3-03B3-41F2-88E9-3A6850D17181}" destId="{A10EC4A4-9F88-4268-B8DB-F1C58A698F4F}" srcOrd="1" destOrd="0" parTransId="{8EE8E605-4DF1-4CB7-A6FF-BD77699D51CD}" sibTransId="{CA8001CB-87B6-4343-8E93-2CD7E54CAD18}"/>
    <dgm:cxn modelId="{7BEA75B1-D56D-4B24-9658-DF5AC1842672}" type="presOf" srcId="{68F487B7-9546-43B1-8D74-D12FBC510D3D}" destId="{D737CFCE-EA5B-4977-B1D8-1B06FA88B744}" srcOrd="1" destOrd="0" presId="urn:microsoft.com/office/officeart/2005/8/layout/process4"/>
    <dgm:cxn modelId="{62A737D8-EB19-4DF4-96CB-97C2867D0153}" srcId="{494D53AA-805B-4409-91C3-73F325B26358}" destId="{68F487B7-9546-43B1-8D74-D12FBC510D3D}" srcOrd="1" destOrd="0" parTransId="{5E12F561-8DFF-4CF2-914E-0C2618B24811}" sibTransId="{5776AF75-E867-411B-930D-A34F86DA59E2}"/>
    <dgm:cxn modelId="{278D52F6-5AAA-4349-BAF8-3D75F5267B64}" type="presOf" srcId="{0E498A55-FCBE-49E7-9AFF-A54808C7C332}" destId="{7A73699F-0CF1-4D4F-81A8-311029B0E497}" srcOrd="0" destOrd="0" presId="urn:microsoft.com/office/officeart/2005/8/layout/process4"/>
    <dgm:cxn modelId="{2AEEA248-6453-47DD-983E-D5D39F99AADA}" type="presParOf" srcId="{F1964BF5-EDFD-411C-9A9D-0FBC6B0AF9BA}" destId="{87BC85AD-6698-4231-A821-7E252BA2E0D6}" srcOrd="0" destOrd="0" presId="urn:microsoft.com/office/officeart/2005/8/layout/process4"/>
    <dgm:cxn modelId="{28F82304-49DF-401A-A7F0-FE009BAF84D0}" type="presParOf" srcId="{87BC85AD-6698-4231-A821-7E252BA2E0D6}" destId="{C7BAE02B-54CF-47D9-9E5D-40DAA32603A9}" srcOrd="0" destOrd="0" presId="urn:microsoft.com/office/officeart/2005/8/layout/process4"/>
    <dgm:cxn modelId="{953A9FEE-400F-44F2-9C25-D1E5A0456FF0}" type="presParOf" srcId="{87BC85AD-6698-4231-A821-7E252BA2E0D6}" destId="{D737CFCE-EA5B-4977-B1D8-1B06FA88B744}" srcOrd="1" destOrd="0" presId="urn:microsoft.com/office/officeart/2005/8/layout/process4"/>
    <dgm:cxn modelId="{2048FCB7-4D1F-4BA1-991E-61761F910A35}" type="presParOf" srcId="{87BC85AD-6698-4231-A821-7E252BA2E0D6}" destId="{A731CF58-B35F-439E-8EB1-0B6800074398}" srcOrd="2" destOrd="0" presId="urn:microsoft.com/office/officeart/2005/8/layout/process4"/>
    <dgm:cxn modelId="{98428A3A-6770-4D7F-A596-E8AB64D32B38}" type="presParOf" srcId="{A731CF58-B35F-439E-8EB1-0B6800074398}" destId="{EE624205-18BA-4C5A-A012-7F366FF6DFA4}" srcOrd="0" destOrd="0" presId="urn:microsoft.com/office/officeart/2005/8/layout/process4"/>
    <dgm:cxn modelId="{1849EE8C-A3DD-40D9-9636-9DF6CB30EAFB}" type="presParOf" srcId="{F1964BF5-EDFD-411C-9A9D-0FBC6B0AF9BA}" destId="{922452B6-B287-4120-99E5-319760236FB7}" srcOrd="1" destOrd="0" presId="urn:microsoft.com/office/officeart/2005/8/layout/process4"/>
    <dgm:cxn modelId="{7DB6EAC8-4059-4AFA-9F3C-F84D952CC3A8}" type="presParOf" srcId="{F1964BF5-EDFD-411C-9A9D-0FBC6B0AF9BA}" destId="{91D780E5-6108-4DC0-AD9A-450AC132EAA3}" srcOrd="2" destOrd="0" presId="urn:microsoft.com/office/officeart/2005/8/layout/process4"/>
    <dgm:cxn modelId="{2011BEA1-2B4A-4F24-A513-21ADD92AB8A5}" type="presParOf" srcId="{91D780E5-6108-4DC0-AD9A-450AC132EAA3}" destId="{0416FF8F-B52E-466A-A6E2-AB1074D5F9BE}" srcOrd="0" destOrd="0" presId="urn:microsoft.com/office/officeart/2005/8/layout/process4"/>
    <dgm:cxn modelId="{C0885A12-2F76-4D1E-AB02-740A882E6AE9}" type="presParOf" srcId="{91D780E5-6108-4DC0-AD9A-450AC132EAA3}" destId="{50C16456-F934-42F6-925F-C437295A563A}" srcOrd="1" destOrd="0" presId="urn:microsoft.com/office/officeart/2005/8/layout/process4"/>
    <dgm:cxn modelId="{F2159CF8-3D2C-47BE-9971-483ADA7C6282}" type="presParOf" srcId="{91D780E5-6108-4DC0-AD9A-450AC132EAA3}" destId="{B5CF1FAE-081B-4901-A091-56091E817549}" srcOrd="2" destOrd="0" presId="urn:microsoft.com/office/officeart/2005/8/layout/process4"/>
    <dgm:cxn modelId="{A6C13A01-D4CD-4343-ABE8-639DBEB51221}" type="presParOf" srcId="{B5CF1FAE-081B-4901-A091-56091E817549}" destId="{7A73699F-0CF1-4D4F-81A8-311029B0E497}" srcOrd="0" destOrd="0" presId="urn:microsoft.com/office/officeart/2005/8/layout/process4"/>
    <dgm:cxn modelId="{4B64532D-692F-4B8A-A2A2-3714D1C01E62}" type="presParOf" srcId="{B5CF1FAE-081B-4901-A091-56091E817549}" destId="{5E44919B-8A8D-4FB9-9C22-51C6A709133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3CC09-F72B-4215-BA07-313115299A24}">
      <dsp:nvSpPr>
        <dsp:cNvPr id="0" name=""/>
        <dsp:cNvSpPr/>
      </dsp:nvSpPr>
      <dsp:spPr>
        <a:xfrm>
          <a:off x="0" y="4973305"/>
          <a:ext cx="5915434" cy="7630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/>
            <a:t>SICRIS</a:t>
          </a:r>
        </a:p>
      </dsp:txBody>
      <dsp:txXfrm>
        <a:off x="0" y="4973305"/>
        <a:ext cx="5915434" cy="412068"/>
      </dsp:txXfrm>
    </dsp:sp>
    <dsp:sp modelId="{31171975-C76B-4C3C-BFA9-3268A15208E8}">
      <dsp:nvSpPr>
        <dsp:cNvPr id="0" name=""/>
        <dsp:cNvSpPr/>
      </dsp:nvSpPr>
      <dsp:spPr>
        <a:xfrm>
          <a:off x="0" y="5283462"/>
          <a:ext cx="5915434" cy="5243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/>
            <a:t>Izpis del s točkovanjem</a:t>
          </a:r>
        </a:p>
      </dsp:txBody>
      <dsp:txXfrm>
        <a:off x="0" y="5283462"/>
        <a:ext cx="5915434" cy="524320"/>
      </dsp:txXfrm>
    </dsp:sp>
    <dsp:sp modelId="{D26A427C-F5FB-471E-894B-08FAA1771B85}">
      <dsp:nvSpPr>
        <dsp:cNvPr id="0" name=""/>
        <dsp:cNvSpPr/>
      </dsp:nvSpPr>
      <dsp:spPr>
        <a:xfrm rot="10800000">
          <a:off x="0" y="3835977"/>
          <a:ext cx="5915434" cy="1173631"/>
        </a:xfrm>
        <a:prstGeom prst="upArrowCallou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/>
            <a:t>Vnos v COBISS</a:t>
          </a:r>
        </a:p>
      </dsp:txBody>
      <dsp:txXfrm rot="-10800000">
        <a:off x="0" y="3835977"/>
        <a:ext cx="5915434" cy="411944"/>
      </dsp:txXfrm>
    </dsp:sp>
    <dsp:sp modelId="{4AA083BB-24D2-4E7A-B6FC-37156A61423E}">
      <dsp:nvSpPr>
        <dsp:cNvPr id="0" name=""/>
        <dsp:cNvSpPr/>
      </dsp:nvSpPr>
      <dsp:spPr>
        <a:xfrm>
          <a:off x="0" y="4136437"/>
          <a:ext cx="5915434" cy="524169"/>
        </a:xfrm>
        <a:prstGeom prst="rect">
          <a:avLst/>
        </a:prstGeom>
        <a:solidFill>
          <a:schemeClr val="accent2">
            <a:tint val="40000"/>
            <a:alpha val="90000"/>
            <a:hueOff val="717974"/>
            <a:satOff val="-625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717974"/>
              <a:satOff val="-62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/>
            <a:t>Knjižničar bibliograf vnese v COBISS bibliografske podatke in osnovno tipologijo</a:t>
          </a:r>
        </a:p>
      </dsp:txBody>
      <dsp:txXfrm>
        <a:off x="0" y="4136437"/>
        <a:ext cx="5915434" cy="524169"/>
      </dsp:txXfrm>
    </dsp:sp>
    <dsp:sp modelId="{50C16456-F934-42F6-925F-C437295A563A}">
      <dsp:nvSpPr>
        <dsp:cNvPr id="0" name=""/>
        <dsp:cNvSpPr/>
      </dsp:nvSpPr>
      <dsp:spPr>
        <a:xfrm rot="10800000">
          <a:off x="0" y="2351137"/>
          <a:ext cx="5915434" cy="1496286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/>
            <a:t>Posredovanje v Gozd. </a:t>
          </a:r>
          <a:r>
            <a:rPr lang="sl-SI" sz="1400" b="1" kern="1200" dirty="0" err="1"/>
            <a:t>knj</a:t>
          </a:r>
          <a:r>
            <a:rPr lang="sl-SI" sz="1400" b="1" kern="1200" dirty="0"/>
            <a:t>.</a:t>
          </a:r>
          <a:br>
            <a:rPr lang="sl-SI" sz="1400" b="1" kern="1200" dirty="0"/>
          </a:br>
          <a:r>
            <a:rPr lang="sl-SI" sz="1400" b="1" kern="1200" dirty="0"/>
            <a:t> </a:t>
          </a:r>
          <a:r>
            <a:rPr lang="sl-SI" sz="1400" b="1" kern="1200" dirty="0">
              <a:solidFill>
                <a:srgbClr val="FFFF00"/>
              </a:solidFill>
            </a:rPr>
            <a:t>(primarni vir + ključne b. slov./angl. + predlog tipologije)</a:t>
          </a:r>
        </a:p>
      </dsp:txBody>
      <dsp:txXfrm rot="-10800000">
        <a:off x="0" y="2351137"/>
        <a:ext cx="5915434" cy="525196"/>
      </dsp:txXfrm>
    </dsp:sp>
    <dsp:sp modelId="{7A73699F-0CF1-4D4F-81A8-311029B0E497}">
      <dsp:nvSpPr>
        <dsp:cNvPr id="0" name=""/>
        <dsp:cNvSpPr/>
      </dsp:nvSpPr>
      <dsp:spPr>
        <a:xfrm>
          <a:off x="2888" y="2812924"/>
          <a:ext cx="1969885" cy="524169"/>
        </a:xfrm>
        <a:prstGeom prst="rect">
          <a:avLst/>
        </a:prstGeom>
        <a:solidFill>
          <a:schemeClr val="accent2">
            <a:tint val="40000"/>
            <a:alpha val="90000"/>
            <a:hueOff val="1435949"/>
            <a:satOff val="-12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35949"/>
              <a:satOff val="-12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sl-SI" sz="1200" b="1" kern="1200" dirty="0"/>
            <a:t> Tiskane objave</a:t>
          </a:r>
          <a:r>
            <a:rPr lang="sl-SI" sz="1200" kern="1200" dirty="0"/>
            <a:t>: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sl-SI" sz="1200" b="1" kern="1200" dirty="0"/>
            <a:t>tiskana verzija</a:t>
          </a:r>
        </a:p>
      </dsp:txBody>
      <dsp:txXfrm>
        <a:off x="2888" y="2812924"/>
        <a:ext cx="1969885" cy="524169"/>
      </dsp:txXfrm>
    </dsp:sp>
    <dsp:sp modelId="{5E44919B-8A8D-4FB9-9C22-51C6A7091333}">
      <dsp:nvSpPr>
        <dsp:cNvPr id="0" name=""/>
        <dsp:cNvSpPr/>
      </dsp:nvSpPr>
      <dsp:spPr>
        <a:xfrm>
          <a:off x="1972774" y="2812924"/>
          <a:ext cx="1969885" cy="524169"/>
        </a:xfrm>
        <a:prstGeom prst="rect">
          <a:avLst/>
        </a:prstGeom>
        <a:solidFill>
          <a:schemeClr val="accent2">
            <a:tint val="40000"/>
            <a:alpha val="90000"/>
            <a:hueOff val="2153923"/>
            <a:satOff val="-1876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153923"/>
              <a:satOff val="-1876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sl-SI" sz="1200" b="1" kern="1200" dirty="0"/>
            <a:t> Spletne objave</a:t>
          </a:r>
          <a:r>
            <a:rPr lang="sl-SI" sz="1200" kern="1200" dirty="0"/>
            <a:t>: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sl-SI" sz="1200" b="1" kern="1200" dirty="0"/>
            <a:t>URL  </a:t>
          </a:r>
          <a:r>
            <a:rPr lang="sl-SI" sz="1200" kern="1200" dirty="0"/>
            <a:t>(pogojno PDF)</a:t>
          </a:r>
        </a:p>
      </dsp:txBody>
      <dsp:txXfrm>
        <a:off x="1972774" y="2812924"/>
        <a:ext cx="1969885" cy="524169"/>
      </dsp:txXfrm>
    </dsp:sp>
    <dsp:sp modelId="{4F82DA83-1B1E-4F12-882E-E25C5EE2F314}">
      <dsp:nvSpPr>
        <dsp:cNvPr id="0" name=""/>
        <dsp:cNvSpPr/>
      </dsp:nvSpPr>
      <dsp:spPr>
        <a:xfrm>
          <a:off x="3942659" y="2812924"/>
          <a:ext cx="1969885" cy="524169"/>
        </a:xfrm>
        <a:prstGeom prst="rect">
          <a:avLst/>
        </a:prstGeom>
        <a:solidFill>
          <a:schemeClr val="accent2">
            <a:tint val="40000"/>
            <a:alpha val="90000"/>
            <a:hueOff val="2871898"/>
            <a:satOff val="-2502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871898"/>
              <a:satOff val="-2502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sl-SI" sz="1200" kern="1200" dirty="0"/>
            <a:t> </a:t>
          </a:r>
          <a:r>
            <a:rPr lang="sl-SI" sz="1200" b="1" kern="1200" dirty="0"/>
            <a:t>Neobjavljena predavanja</a:t>
          </a:r>
          <a:r>
            <a:rPr lang="sl-SI" sz="1200" kern="1200" dirty="0"/>
            <a:t>: URL ali PDF programa, vabila, prezentacija ipd.</a:t>
          </a:r>
        </a:p>
      </dsp:txBody>
      <dsp:txXfrm>
        <a:off x="3942659" y="2812924"/>
        <a:ext cx="1969885" cy="524169"/>
      </dsp:txXfrm>
    </dsp:sp>
    <dsp:sp modelId="{C0E0580C-E0F5-4BD0-B33F-7F1FD5024A93}">
      <dsp:nvSpPr>
        <dsp:cNvPr id="0" name=""/>
        <dsp:cNvSpPr/>
      </dsp:nvSpPr>
      <dsp:spPr>
        <a:xfrm rot="10800000">
          <a:off x="0" y="1164094"/>
          <a:ext cx="5915434" cy="1173631"/>
        </a:xfrm>
        <a:prstGeom prst="upArrowCallou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/>
            <a:t>Objava</a:t>
          </a:r>
        </a:p>
      </dsp:txBody>
      <dsp:txXfrm rot="-10800000">
        <a:off x="0" y="1164094"/>
        <a:ext cx="5915434" cy="411944"/>
      </dsp:txXfrm>
    </dsp:sp>
    <dsp:sp modelId="{75A0DDAC-F15C-43ED-A41C-E03969FE957B}">
      <dsp:nvSpPr>
        <dsp:cNvPr id="0" name=""/>
        <dsp:cNvSpPr/>
      </dsp:nvSpPr>
      <dsp:spPr>
        <a:xfrm>
          <a:off x="1745" y="1489412"/>
          <a:ext cx="2957717" cy="524169"/>
        </a:xfrm>
        <a:prstGeom prst="rect">
          <a:avLst/>
        </a:prstGeom>
        <a:solidFill>
          <a:schemeClr val="accent2">
            <a:tint val="40000"/>
            <a:alpha val="90000"/>
            <a:hueOff val="3589872"/>
            <a:satOff val="-31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589872"/>
              <a:satOff val="-31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/>
            <a:t>Avtor delo objavi</a:t>
          </a:r>
        </a:p>
      </dsp:txBody>
      <dsp:txXfrm>
        <a:off x="1745" y="1489412"/>
        <a:ext cx="2957717" cy="524169"/>
      </dsp:txXfrm>
    </dsp:sp>
    <dsp:sp modelId="{1ACDBA4E-6F7C-4994-A8D5-A8E3BB6F6EE8}">
      <dsp:nvSpPr>
        <dsp:cNvPr id="0" name=""/>
        <dsp:cNvSpPr/>
      </dsp:nvSpPr>
      <dsp:spPr>
        <a:xfrm>
          <a:off x="2959462" y="1486462"/>
          <a:ext cx="2954226" cy="512537"/>
        </a:xfrm>
        <a:prstGeom prst="rect">
          <a:avLst/>
        </a:prstGeom>
        <a:solidFill>
          <a:schemeClr val="accent2">
            <a:tint val="40000"/>
            <a:alpha val="90000"/>
            <a:hueOff val="4307846"/>
            <a:satOff val="-3753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307846"/>
              <a:satOff val="-3753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/>
            <a:t>Avtor uredi avtorske pravice</a:t>
          </a:r>
        </a:p>
      </dsp:txBody>
      <dsp:txXfrm>
        <a:off x="2959462" y="1486462"/>
        <a:ext cx="2954226" cy="512537"/>
      </dsp:txXfrm>
    </dsp:sp>
    <dsp:sp modelId="{E7DB44F9-F086-444C-B470-F2FCDD0E5F8F}">
      <dsp:nvSpPr>
        <dsp:cNvPr id="0" name=""/>
        <dsp:cNvSpPr/>
      </dsp:nvSpPr>
      <dsp:spPr>
        <a:xfrm rot="10800000">
          <a:off x="0" y="49054"/>
          <a:ext cx="5915434" cy="1173631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/>
            <a:t>Raziskava</a:t>
          </a:r>
        </a:p>
      </dsp:txBody>
      <dsp:txXfrm rot="-10800000">
        <a:off x="0" y="49054"/>
        <a:ext cx="5915434" cy="411944"/>
      </dsp:txXfrm>
    </dsp:sp>
    <dsp:sp modelId="{E7BF7151-7AAD-479F-A79F-4567C650F963}">
      <dsp:nvSpPr>
        <dsp:cNvPr id="0" name=""/>
        <dsp:cNvSpPr/>
      </dsp:nvSpPr>
      <dsp:spPr>
        <a:xfrm>
          <a:off x="0" y="341881"/>
          <a:ext cx="5915434" cy="52416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Avtor delo napiše</a:t>
          </a:r>
        </a:p>
      </dsp:txBody>
      <dsp:txXfrm>
        <a:off x="0" y="341881"/>
        <a:ext cx="5915434" cy="524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7CFCE-EA5B-4977-B1D8-1B06FA88B744}">
      <dsp:nvSpPr>
        <dsp:cNvPr id="0" name=""/>
        <dsp:cNvSpPr/>
      </dsp:nvSpPr>
      <dsp:spPr>
        <a:xfrm>
          <a:off x="0" y="1937994"/>
          <a:ext cx="2808310" cy="12772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Deponiranje v </a:t>
          </a:r>
          <a:r>
            <a:rPr lang="sl-SI" sz="1400" kern="1200" dirty="0" err="1"/>
            <a:t>repozitorij</a:t>
          </a:r>
          <a:endParaRPr lang="sl-SI" sz="1400" kern="1200" dirty="0"/>
        </a:p>
      </dsp:txBody>
      <dsp:txXfrm>
        <a:off x="0" y="1937994"/>
        <a:ext cx="2808310" cy="689698"/>
      </dsp:txXfrm>
    </dsp:sp>
    <dsp:sp modelId="{EE624205-18BA-4C5A-A012-7F366FF6DFA4}">
      <dsp:nvSpPr>
        <dsp:cNvPr id="0" name=""/>
        <dsp:cNvSpPr/>
      </dsp:nvSpPr>
      <dsp:spPr>
        <a:xfrm>
          <a:off x="0" y="2612186"/>
          <a:ext cx="2808310" cy="81838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/>
            <a:t>Preverba AP (vir, pogodba </a:t>
          </a:r>
          <a:r>
            <a:rPr lang="sl-SI" sz="1200" kern="1200" dirty="0" err="1"/>
            <a:t>SherpaRomeo</a:t>
          </a:r>
          <a:r>
            <a:rPr lang="sl-SI" sz="1200" kern="1200" dirty="0"/>
            <a:t>)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/>
            <a:t>Preverba različice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>
              <a:solidFill>
                <a:srgbClr val="00B0F0"/>
              </a:solidFill>
            </a:rPr>
            <a:t>Prenos bibliografskih podatkov iz COBISS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/>
            <a:t>Vnos podatkov o projektu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l-SI" sz="1200" kern="1200" dirty="0"/>
            <a:t>Prenos datoteke</a:t>
          </a:r>
        </a:p>
      </dsp:txBody>
      <dsp:txXfrm>
        <a:off x="0" y="2612186"/>
        <a:ext cx="2808310" cy="818388"/>
      </dsp:txXfrm>
    </dsp:sp>
    <dsp:sp modelId="{50C16456-F934-42F6-925F-C437295A563A}">
      <dsp:nvSpPr>
        <dsp:cNvPr id="0" name=""/>
        <dsp:cNvSpPr/>
      </dsp:nvSpPr>
      <dsp:spPr>
        <a:xfrm rot="10800000">
          <a:off x="0" y="317"/>
          <a:ext cx="2808310" cy="1964363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Posredovanje v GK</a:t>
          </a:r>
        </a:p>
      </dsp:txBody>
      <dsp:txXfrm rot="-10800000">
        <a:off x="0" y="317"/>
        <a:ext cx="2808310" cy="689491"/>
      </dsp:txXfrm>
    </dsp:sp>
    <dsp:sp modelId="{7A73699F-0CF1-4D4F-81A8-311029B0E497}">
      <dsp:nvSpPr>
        <dsp:cNvPr id="0" name=""/>
        <dsp:cNvSpPr/>
      </dsp:nvSpPr>
      <dsp:spPr>
        <a:xfrm>
          <a:off x="0" y="574795"/>
          <a:ext cx="1404155" cy="818142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sl-SI" sz="1200" kern="1200" dirty="0"/>
            <a:t>Izjava</a:t>
          </a:r>
        </a:p>
      </dsp:txBody>
      <dsp:txXfrm>
        <a:off x="0" y="574795"/>
        <a:ext cx="1404155" cy="818142"/>
      </dsp:txXfrm>
    </dsp:sp>
    <dsp:sp modelId="{5E44919B-8A8D-4FB9-9C22-51C6A7091333}">
      <dsp:nvSpPr>
        <dsp:cNvPr id="0" name=""/>
        <dsp:cNvSpPr/>
      </dsp:nvSpPr>
      <dsp:spPr>
        <a:xfrm>
          <a:off x="1404155" y="574795"/>
          <a:ext cx="1404155" cy="818142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sl-SI" sz="1200" kern="1200" dirty="0"/>
            <a:t> Ustrezna AP različica dokumenta</a:t>
          </a:r>
        </a:p>
      </dsp:txBody>
      <dsp:txXfrm>
        <a:off x="1404155" y="574795"/>
        <a:ext cx="1404155" cy="81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CC637-7142-4C88-853A-8245B1BFA267}" type="datetimeFigureOut">
              <a:rPr lang="sl-SI" smtClean="0"/>
              <a:t>16. 11. 2023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A72B-C712-463F-B6F7-06DBCBABB5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70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00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8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16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883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984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0832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91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</a:t>
            </a:r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Citation</a:t>
            </a:r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</a:t>
            </a:r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(ESCI)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sl-S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discipline</a:t>
            </a:r>
          </a:p>
          <a:p>
            <a:endParaRPr lang="sl-SI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</a:t>
            </a:r>
            <a:r>
              <a:rPr lang="sl-S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Citation</a:t>
            </a:r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</a:t>
            </a:r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Expanded</a:t>
            </a:r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(SCIE)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sl-S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l-S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</a:t>
            </a:r>
            <a:endParaRPr lang="sl-S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2712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EAD3-D6DF-48CF-A240-0ADBFF33D7E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FEAD3-D6DF-48CF-A240-0ADBFF33D7E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46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60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27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50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303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810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423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10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03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2A72B-C712-463F-B6F7-06DBCBABB5ED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563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6D3E-2945-4D69-A033-716529A1DAA2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114E-67DF-49D5-8A7C-9191B845EFB3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040B-ABF9-4CC9-ADB9-FFCA6E880F38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6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DC64-71AC-4815-8FBE-55F35D288B61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DF85-A0CC-461F-9F1C-5986DF66A7EC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A63-37EE-43AA-A520-99E5B4C4A147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A28E-AF6B-4375-88CA-F4F2FA1FDA56}" type="datetime1">
              <a:rPr lang="en-US" smtClean="0"/>
              <a:t>11/16/2023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2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0E9F-9AF1-47AD-AC8F-10BADC578A56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180F-CD26-4FBD-9A0E-9B777EE168AB}" type="datetime1">
              <a:rPr lang="en-US" smtClean="0"/>
              <a:t>11/16/2023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ED28-4B3D-4067-ACD5-638633920F84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3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8305-CE16-47F7-8D33-336B3D8BA8B2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A27C-F9B2-4AC6-8FCF-050900F05518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546F-92F4-42D9-9660-981F0FB3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ome.izum.si/cobiss/bibliografije/tipologija_slv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lus.cobiss.net/cobiss/si/sl/jc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scopus.com/freelookup/form/author.uri" TargetMode="External"/><Relationship Id="rId4" Type="http://schemas.openxmlformats.org/officeDocument/2006/relationships/hyperlink" Target="https://www.researcherid.com/#rid-for-research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0.jpeg"/><Relationship Id="rId9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hyperlink" Target="https://www.scimagojr.com/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hyperlink" Target="https://beallslist.net/" TargetMode="External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hyperlink" Target="http://www.qoam.eu/" TargetMode="External"/><Relationship Id="rId5" Type="http://schemas.openxmlformats.org/officeDocument/2006/relationships/image" Target="../media/image49.png"/><Relationship Id="rId15" Type="http://schemas.openxmlformats.org/officeDocument/2006/relationships/hyperlink" Target="https://predatoryjournals.com/" TargetMode="External"/><Relationship Id="rId10" Type="http://schemas.openxmlformats.org/officeDocument/2006/relationships/hyperlink" Target="https://doaj.org/" TargetMode="External"/><Relationship Id="rId4" Type="http://schemas.openxmlformats.org/officeDocument/2006/relationships/image" Target="../media/image48.png"/><Relationship Id="rId9" Type="http://schemas.openxmlformats.org/officeDocument/2006/relationships/hyperlink" Target="https://thinkchecksubmit.org/journals/" TargetMode="External"/><Relationship Id="rId14" Type="http://schemas.openxmlformats.org/officeDocument/2006/relationships/hyperlink" Target="https://www.responsiblejournals.org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thinkcheckattend.org/chec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thinkchecksubmit.org/books-and-chapt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ccess.mpg.de/Berlin-Declarati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s://www.uni-lj.si/raziskovalno_in_razvojno_delo/odprta_znanost/" TargetMode="External"/><Relationship Id="rId7" Type="http://schemas.openxmlformats.org/officeDocument/2006/relationships/hyperlink" Target="https://projekt-spoznaj.si/videoposnetki-in-predstavitv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tk.uni-lj.si/odprta-akademija/" TargetMode="External"/><Relationship Id="rId5" Type="http://schemas.openxmlformats.org/officeDocument/2006/relationships/hyperlink" Target="https://dirrosdata.ctk.uni-lj.si/en/" TargetMode="External"/><Relationship Id="rId4" Type="http://schemas.openxmlformats.org/officeDocument/2006/relationships/hyperlink" Target="https://www.uni-lj.si/raziskovalno_in_razvojno_delo/odprta_znanost/arhiv_dogodkov/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zdis.si/Gozdarska-knjiznica/bibliografija-raziskovalce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rs.si/sl/akti/23/prav-sof-ocen-sprem-razisk-dej-jan23.asp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aris-rs.si/sl/akti/23/inc/metod-skupna-23-Priloga1.pdf" TargetMode="External"/><Relationship Id="rId4" Type="http://schemas.openxmlformats.org/officeDocument/2006/relationships/hyperlink" Target="http://www.aris-rs.si/sl/akti/23/metod-skupna-julij23.a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izum.si/cobiss/bibliografije/Dodatna_navodila_za_katalogizacijo.pdf" TargetMode="External"/><Relationship Id="rId2" Type="http://schemas.openxmlformats.org/officeDocument/2006/relationships/hyperlink" Target="http://home.izum.si/cobiss/bibliografije/tipologija_slv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BC95E38-38C9-4679-959D-65050123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770938D-36C8-4655-84C3-F580E3512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1"/>
            <a:ext cx="4608512" cy="65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9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36525"/>
            <a:ext cx="856895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l-PL" sz="3000" dirty="0"/>
              <a:t>Pravilniki s področja vrednotenja objav III</a:t>
            </a:r>
            <a:endParaRPr lang="sl-SI" sz="3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1268760"/>
            <a:ext cx="6275040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hlinkClick r:id="rId2"/>
              </a:rPr>
              <a:t>Merila za volitve v nazive visokošolskih učiteljev, znanstvenih delavcev ter sodelavcev Univerze v Ljubljani</a:t>
            </a:r>
            <a:endParaRPr lang="sl-SI" sz="2400" dirty="0">
              <a:highlight>
                <a:srgbClr val="FFFF00"/>
              </a:highlight>
              <a:hlinkClick r:id="rId2"/>
            </a:endParaRP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10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0D88306-AF1F-4D62-872F-6F3CB6D15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DD7A7B-9E95-4C7C-91B0-3FE6B207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15335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3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36525"/>
            <a:ext cx="856895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l-PL" sz="3000" dirty="0"/>
              <a:t>Izpis bibliogafije in točk</a:t>
            </a:r>
            <a:endParaRPr lang="sl-SI" sz="30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11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0D88306-AF1F-4D62-872F-6F3CB6D15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BBD28-ED85-4A85-B703-85A7841F0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0" y="1056121"/>
            <a:ext cx="7787436" cy="5482767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6C39A2AC-AFDF-4EC2-81D4-D4A8BF94AED0}"/>
              </a:ext>
            </a:extLst>
          </p:cNvPr>
          <p:cNvSpPr/>
          <p:nvPr/>
        </p:nvSpPr>
        <p:spPr>
          <a:xfrm>
            <a:off x="107504" y="4509120"/>
            <a:ext cx="41764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4578A8A3-1E71-413C-8FFF-AFDA474809AA}"/>
              </a:ext>
            </a:extLst>
          </p:cNvPr>
          <p:cNvSpPr/>
          <p:nvPr/>
        </p:nvSpPr>
        <p:spPr>
          <a:xfrm>
            <a:off x="107504" y="5766086"/>
            <a:ext cx="41764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uščica: levo 9">
            <a:extLst>
              <a:ext uri="{FF2B5EF4-FFF2-40B4-BE49-F238E27FC236}">
                <a16:creationId xmlns:a16="http://schemas.microsoft.com/office/drawing/2014/main" id="{3AE75D58-8715-466A-A39B-B0E6DAC66283}"/>
              </a:ext>
            </a:extLst>
          </p:cNvPr>
          <p:cNvSpPr/>
          <p:nvPr/>
        </p:nvSpPr>
        <p:spPr>
          <a:xfrm>
            <a:off x="4853176" y="4243753"/>
            <a:ext cx="3996444" cy="110679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ARIS/SICRIS točke</a:t>
            </a:r>
            <a:endParaRPr lang="sl-SI" sz="1100" dirty="0">
              <a:solidFill>
                <a:schemeClr val="tx1"/>
              </a:solidFill>
            </a:endParaRPr>
          </a:p>
        </p:txBody>
      </p:sp>
      <p:sp>
        <p:nvSpPr>
          <p:cNvPr id="15" name="Puščica: levo 14">
            <a:extLst>
              <a:ext uri="{FF2B5EF4-FFF2-40B4-BE49-F238E27FC236}">
                <a16:creationId xmlns:a16="http://schemas.microsoft.com/office/drawing/2014/main" id="{07754F2C-47DB-4AAC-AACC-7F5225FD59CE}"/>
              </a:ext>
            </a:extLst>
          </p:cNvPr>
          <p:cNvSpPr/>
          <p:nvPr/>
        </p:nvSpPr>
        <p:spPr>
          <a:xfrm>
            <a:off x="4872752" y="5362143"/>
            <a:ext cx="3996444" cy="110679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UL/habilitacijske točke</a:t>
            </a:r>
            <a:endParaRPr lang="sl-SI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/>
          <p:cNvSpPr txBox="1">
            <a:spLocks/>
          </p:cNvSpPr>
          <p:nvPr/>
        </p:nvSpPr>
        <p:spPr>
          <a:xfrm>
            <a:off x="251520" y="476672"/>
            <a:ext cx="84249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dirty="0">
                <a:solidFill>
                  <a:srgbClr val="00B0F0"/>
                </a:solidFill>
              </a:rPr>
              <a:t>Tipologija COBISS</a:t>
            </a:r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16737"/>
              </p:ext>
            </p:extLst>
          </p:nvPr>
        </p:nvGraphicFramePr>
        <p:xfrm>
          <a:off x="268078" y="1256447"/>
          <a:ext cx="8624402" cy="472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86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436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230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Pogoj: objavljeni v reviji z ISSN in izkazanim recenzijskim procesom.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Izjema: lahko </a:t>
                      </a: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predtisk</a:t>
                      </a: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onlinefirst</a:t>
                      </a: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z aktivnim DOI.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023205"/>
                  </a:ext>
                </a:extLst>
              </a:tr>
              <a:tr h="1322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 Izvirni znanstveni članek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Pregledni znanstveni članek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Praviloma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IMRaD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shema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Navedeni viri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DA: izbrani in recenzirani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prispevki v redni številki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NE: tematska št.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NE: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zborniki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točkovanje pomembno: indeksiranje v bazah,  višina IF,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60782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(SCI, SSCI, SCOPUS)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73062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(SCI, SSCI, SCOPUS)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028353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(SCI, SSCI, SCOPUS)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745980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(SCI, SSCI, SCOPUS)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936190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Članki  iz revij indeksiranih v mednarodnih bibliografskih bazah podatkov BIBLIO-A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333326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Revije, ki niso vključene v mednarodne bibliografske baze podatkov, se pa upoštevajo (BIBLIO-B)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164512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 Kratki znanstveni prispevek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80 % </a:t>
                      </a: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Običajno do 3 str.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IMRaD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 pravilo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0267146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49657668-3FC4-44A4-9E6D-B7B1E6AF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12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E59FF5B-ABC4-4D69-B46E-40914516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zn. članki</a:t>
            </a:r>
          </a:p>
        </p:txBody>
      </p:sp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343AD87-7AA9-4EDB-8E71-1864E2E09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8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/>
          <p:cNvSpPr txBox="1">
            <a:spLocks/>
          </p:cNvSpPr>
          <p:nvPr/>
        </p:nvSpPr>
        <p:spPr>
          <a:xfrm>
            <a:off x="251520" y="476672"/>
            <a:ext cx="842493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dirty="0">
                <a:solidFill>
                  <a:srgbClr val="00B0F0"/>
                </a:solidFill>
              </a:rPr>
              <a:t>Tipologija COBISS</a:t>
            </a:r>
            <a:endParaRPr lang="en-US" sz="2000" dirty="0">
              <a:solidFill>
                <a:srgbClr val="00B0F0"/>
              </a:solidFill>
            </a:endParaRP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078" y="1256447"/>
          <a:ext cx="8624402" cy="472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86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436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230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Pogoj: objavljeni v reviji z ISSN in izkazanim recenzijskim procesom.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Izjema: lahko </a:t>
                      </a: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predtisk</a:t>
                      </a: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l-SI" sz="14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onlinefirst</a:t>
                      </a:r>
                      <a:r>
                        <a:rPr lang="sl-SI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z aktivnim DOI.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023205"/>
                  </a:ext>
                </a:extLst>
              </a:tr>
              <a:tr h="1322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 Izvirni znanstveni članek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 Pregledni znanstveni članek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Praviloma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IMRaD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shema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Navedeni viri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DA: izbrani in recenzirani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prispevki v redni številki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NE: tematska št.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NE: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zborniki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točkovanje pomembno: indeksiranje v bazah,  višina IF,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60782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(SCI, SSCI, SCOPUS)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73062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(SCI, SSCI, SCOPUS)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028353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(SCI, SSCI, SCOPUS)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745980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40-60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kvartil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(SCI, SSCI, SCOPUS)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936190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Članki  iz revij indeksiranih v mednarodnih bibliografskih bazah podatkov BIBLIO-A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333326"/>
                  </a:ext>
                </a:extLst>
              </a:tr>
              <a:tr h="219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Revije, ki niso vključene v mednarodne bibliografske baze podatkov, se pa upoštevajo (BIBLIO-B)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164512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 Kratki znanstveni prispevek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80 % </a:t>
                      </a: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Običajno do 3 str.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IMRaD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 pravilo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0267146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49657668-3FC4-44A4-9E6D-B7B1E6AF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13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E59FF5B-ABC4-4D69-B46E-40914516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zn. članki</a:t>
            </a:r>
          </a:p>
        </p:txBody>
      </p:sp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343AD87-7AA9-4EDB-8E71-1864E2E09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A7CD8ED-64D0-4582-966A-969CBEBD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03" y="650777"/>
            <a:ext cx="1026319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značba mesta vsebine 10">
            <a:extLst>
              <a:ext uri="{FF2B5EF4-FFF2-40B4-BE49-F238E27FC236}">
                <a16:creationId xmlns:a16="http://schemas.microsoft.com/office/drawing/2014/main" id="{571C0B33-967E-4EB3-B0D0-486118E87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251631"/>
              </p:ext>
            </p:extLst>
          </p:nvPr>
        </p:nvGraphicFramePr>
        <p:xfrm>
          <a:off x="3347864" y="1670721"/>
          <a:ext cx="5544616" cy="31100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53662938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33022302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49783919"/>
                    </a:ext>
                  </a:extLst>
                </a:gridCol>
              </a:tblGrid>
              <a:tr h="30827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Tipologija UL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Točke UL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0473"/>
                  </a:ext>
                </a:extLst>
              </a:tr>
              <a:tr h="153863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1.1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Članki z recenzijo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84672"/>
                  </a:ext>
                </a:extLst>
              </a:tr>
              <a:tr h="495017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I. skupina (zgornjih 5% najvišje citiranih revij iz posameznega področja; če je na seznamu področja 20 ali manj revij, v to kategorijo sodijo revije na 1. in 2. mestu seznama)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12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7871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1.1.2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II. skupina (SSCI, SCI, AHCI, </a:t>
                      </a:r>
                      <a:r>
                        <a:rPr lang="sl-SI" sz="1400" u="none" strike="noStrike" dirty="0" err="1">
                          <a:effectLst/>
                        </a:rPr>
                        <a:t>Scopus</a:t>
                      </a:r>
                      <a:r>
                        <a:rPr lang="sl-SI" sz="1400" u="none" strike="noStrike" dirty="0">
                          <a:effectLst/>
                        </a:rPr>
                        <a:t> s SNIP&gt;0 (za habilitacijska področja družboslovja in humanistike)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13980"/>
                  </a:ext>
                </a:extLst>
              </a:tr>
              <a:tr h="74763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1.1.3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III. skupina (revije, ki nadomeščajo SSCI, SCI, AHCI, </a:t>
                      </a:r>
                      <a:r>
                        <a:rPr lang="sl-SI" sz="1400" u="none" strike="noStrike" dirty="0" err="1">
                          <a:effectLst/>
                        </a:rPr>
                        <a:t>Scopus</a:t>
                      </a:r>
                      <a:r>
                        <a:rPr lang="sl-SI" sz="1400" u="none" strike="noStrike" dirty="0">
                          <a:effectLst/>
                        </a:rPr>
                        <a:t> s SNIP&gt;0 (za habilitacijska področja družboslovja in humanistike), </a:t>
                      </a:r>
                      <a:r>
                        <a:rPr lang="sl-SI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potreben ročni popravek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77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1.1.4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IV. </a:t>
                      </a:r>
                      <a:r>
                        <a:rPr lang="it-IT" sz="1400" u="none" strike="noStrike" dirty="0" err="1">
                          <a:effectLst/>
                        </a:rPr>
                        <a:t>skupina</a:t>
                      </a:r>
                      <a:r>
                        <a:rPr lang="it-IT" sz="1400" u="none" strike="noStrike" dirty="0">
                          <a:effectLst/>
                        </a:rPr>
                        <a:t> (ostale </a:t>
                      </a:r>
                      <a:r>
                        <a:rPr lang="it-IT" sz="1400" u="none" strike="noStrike" dirty="0" err="1">
                          <a:effectLst/>
                        </a:rPr>
                        <a:t>recenzirane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revije</a:t>
                      </a:r>
                      <a:r>
                        <a:rPr lang="it-IT" sz="1400" u="none" strike="noStrike" dirty="0">
                          <a:effectLst/>
                        </a:rPr>
                        <a:t>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79564"/>
                  </a:ext>
                </a:extLst>
              </a:tr>
              <a:tr h="220184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1.1.5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V. skupina (ostale revije)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9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47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15171"/>
              </p:ext>
            </p:extLst>
          </p:nvPr>
        </p:nvGraphicFramePr>
        <p:xfrm>
          <a:off x="283705" y="1193166"/>
          <a:ext cx="8608775" cy="396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293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823448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690034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436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ISBN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536862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Samostojni znanstveni sestavek ali poglavje v monografski publikaciji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Skupno število točk enega avtorja v eni monografski publikaciji ne sme preseči 80 točk; lahko se točkuje tudi kot zn. članek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573803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100 str. + seznam založb BIBLIO-C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913651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A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30 str.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308540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B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15-29 str.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636410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C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4-14 str.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754017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100 str. + tuja založba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683456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4 str. ali 50 %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979642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100 str. + domača založba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2876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4 str. ali 50 %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893724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20-100 str.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561908"/>
                  </a:ext>
                </a:extLst>
              </a:tr>
              <a:tr h="23322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4 str. ali 50 %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268016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275534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4 str. ali 50 %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616449"/>
                  </a:ext>
                </a:extLst>
              </a:tr>
              <a:tr h="233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 Drugo učno gradivo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706032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236F411-A4D4-40E2-997D-6EE823E5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14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FDEC5C45-2D6F-434B-AE5C-BEED226E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znan. </a:t>
            </a:r>
            <a:r>
              <a:rPr lang="sl-SI" sz="3000" dirty="0" err="1"/>
              <a:t>mon</a:t>
            </a:r>
            <a:r>
              <a:rPr lang="sl-SI" sz="3000" dirty="0"/>
              <a:t>. in  </a:t>
            </a:r>
            <a:r>
              <a:rPr lang="sl-SI" sz="3000" dirty="0" err="1"/>
              <a:t>pogl</a:t>
            </a:r>
            <a:r>
              <a:rPr lang="sl-SI" sz="3000" dirty="0"/>
              <a:t>.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FEFBAA50-C129-487C-A59E-294A8889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2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3705" y="1193166"/>
          <a:ext cx="8608775" cy="396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293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823448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690034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436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ISBN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536862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Samostojni znanstveni sestavek ali poglavje v monografski publikaciji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Skupno število točk enega avtorja v eni monografski publikaciji ne sme preseči 80 točk; lahko se točkuje tudi kot zn. članek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573803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100 str. + seznam založb BIBLIO-C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913651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A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30 str.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308540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B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15-29 str.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636410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C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4-14 str.</a:t>
                      </a:r>
                      <a:endParaRPr lang="sl-SI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754017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100 str. + tuja založba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683456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4 str. ali 50 %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979642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100 str. + domača založba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2876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i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14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4 str. ali 50 %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893724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20-100 str.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561908"/>
                  </a:ext>
                </a:extLst>
              </a:tr>
              <a:tr h="23322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4 str. ali 50 %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268016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 Znanstvena monografija 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275534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4 str. ali 50 %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616449"/>
                  </a:ext>
                </a:extLst>
              </a:tr>
              <a:tr h="233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 Drugo učno gradivo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706032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236F411-A4D4-40E2-997D-6EE823E5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15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FDEC5C45-2D6F-434B-AE5C-BEED226E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znan. </a:t>
            </a:r>
            <a:r>
              <a:rPr lang="sl-SI" sz="3000" dirty="0" err="1"/>
              <a:t>mon</a:t>
            </a:r>
            <a:r>
              <a:rPr lang="sl-SI" sz="3000" dirty="0"/>
              <a:t>. in  </a:t>
            </a:r>
            <a:r>
              <a:rPr lang="sl-SI" sz="3000" dirty="0" err="1"/>
              <a:t>pogl</a:t>
            </a:r>
            <a:r>
              <a:rPr lang="sl-SI" sz="3000" dirty="0"/>
              <a:t>.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FEFBAA50-C129-487C-A59E-294A8889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graphicFrame>
        <p:nvGraphicFramePr>
          <p:cNvPr id="8" name="Označba mesta vsebine 10">
            <a:extLst>
              <a:ext uri="{FF2B5EF4-FFF2-40B4-BE49-F238E27FC236}">
                <a16:creationId xmlns:a16="http://schemas.microsoft.com/office/drawing/2014/main" id="{44D11462-AC4F-4AAC-AA2D-F270B9053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890056"/>
              </p:ext>
            </p:extLst>
          </p:nvPr>
        </p:nvGraphicFramePr>
        <p:xfrm>
          <a:off x="3347864" y="1670721"/>
          <a:ext cx="5544616" cy="162958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53662938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33022302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49783919"/>
                    </a:ext>
                  </a:extLst>
                </a:gridCol>
              </a:tblGrid>
              <a:tr h="30827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Tipologija UL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Točke UL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0473"/>
                  </a:ext>
                </a:extLst>
              </a:tr>
              <a:tr h="153863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1.2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Znanstvene monografije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84672"/>
                  </a:ext>
                </a:extLst>
              </a:tr>
              <a:tr h="80272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1.2.1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Tuje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25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7871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1.2.2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Domače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20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13980"/>
                  </a:ext>
                </a:extLst>
              </a:tr>
              <a:tr h="74763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Poglavja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77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Tuje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79564"/>
                  </a:ext>
                </a:extLst>
              </a:tr>
              <a:tr h="220184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1.3.2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Domače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96917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12E4325C-C674-4CAC-A975-51B3DFDA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03" y="650777"/>
            <a:ext cx="1026319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8419"/>
              </p:ext>
            </p:extLst>
          </p:nvPr>
        </p:nvGraphicFramePr>
        <p:xfrm>
          <a:off x="268078" y="1303279"/>
          <a:ext cx="8624402" cy="5464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12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824943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698547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422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849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 Objavljeni znanstveni prispevek na konferenci (vabljeno predavanje)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Recenziran zbornik (tip. 2.31) mednarodna ali tuja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Recenziran zbornik (tip. 2.32) domača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4 str. (oz. 50 % točk,).</a:t>
                      </a:r>
                      <a:r>
                        <a:rPr lang="sl-SI" sz="1400" dirty="0"/>
                        <a:t> Skupno število točk enega avtorja v enem zborniku ne sme preseči 50 točk. 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251640"/>
                  </a:ext>
                </a:extLst>
              </a:tr>
              <a:tr h="5297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 Objavljeni strokovni prispevek na konferenci (vabljeno predavanje)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508113"/>
                  </a:ext>
                </a:extLst>
              </a:tr>
              <a:tr h="849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 Objavljeni znanstveni prispevek na konferenci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Recenziran zbornik (tip. 2.31) mednarodna ali tuja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Recenziran zbornik (tip. 2.32) domača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konf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4 str. (oz. 50 % točk,).</a:t>
                      </a:r>
                      <a:r>
                        <a:rPr lang="sl-SI" sz="1400" dirty="0"/>
                        <a:t> Skupno število točk enega avtorja v enem zborniku ne sme preseči 50 točk. 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770172"/>
                  </a:ext>
                </a:extLst>
              </a:tr>
              <a:tr h="424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1.09 Objavljeni strokovni prispevek na konferenci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231845"/>
                  </a:ext>
                </a:extLst>
              </a:tr>
              <a:tr h="709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 Objavljeni povzetek znanstvenega prispevka na konferenci (vabljeno predavanje)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123255"/>
                  </a:ext>
                </a:extLst>
              </a:tr>
              <a:tr h="709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 Objavljeni povzetek strokovnega prispevka na konferenci (vabljeno predavanje)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303253"/>
                  </a:ext>
                </a:extLst>
              </a:tr>
              <a:tr h="5297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 Objavljeni povzetek znanstvenega prispevka na konferenci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112133"/>
                  </a:ext>
                </a:extLst>
              </a:tr>
              <a:tr h="404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 Objavljeni povzetek strokovnega prispevka na konferenci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78018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F3F8830-79B2-4036-8265-03D35550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16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6CE053F3-250B-4310-98F8-049C4D57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kongresne objave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47697E9C-AD11-47CB-B1F8-678265EB2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94785"/>
              </p:ext>
            </p:extLst>
          </p:nvPr>
        </p:nvGraphicFramePr>
        <p:xfrm>
          <a:off x="268078" y="1268760"/>
          <a:ext cx="8624402" cy="344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12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698954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447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272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 Strokovni članek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9302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 Poljudni članek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499276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 Samostojni strokovni sestavek ali poglavje v monografski publikaciji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Skupno število avtorja v eni monografski publikaciji ne sme preseči 50 točk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22806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 Strokovni sestavek v slovarju, enciklopediji, leksikonu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36118"/>
                  </a:ext>
                </a:extLst>
              </a:tr>
              <a:tr h="254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 Recenzija, prikaz knjige. kritika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819736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 Predgovor,  spremna beseda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629390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1.21 Polemika, diskusijski prispevek, komentar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483329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 Intervju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468595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 Umetniški sestavek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929478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 Bibliografija, kazalo ipd.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964348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94518227-6F01-4955-B037-A40850C0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17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31A8C262-435D-46A5-9766-0EFB2DE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drugi članki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A50098D-7160-4F64-8034-AFB9F373E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6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23919"/>
              </p:ext>
            </p:extLst>
          </p:nvPr>
        </p:nvGraphicFramePr>
        <p:xfrm>
          <a:off x="283705" y="1193166"/>
          <a:ext cx="8608775" cy="199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293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823448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690034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436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227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 Strokovna monografija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 50 str.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010835"/>
                  </a:ext>
                </a:extLst>
              </a:tr>
              <a:tr h="2224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50 str.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616545"/>
                  </a:ext>
                </a:extLst>
              </a:tr>
              <a:tr h="439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2.03 Univerzitetni visokošolski ali višješolski učbenik z recenzijo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435384"/>
                  </a:ext>
                </a:extLst>
              </a:tr>
              <a:tr h="439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 Srednješolski,  osnovnošolski ali drugi učbenik z recenzijo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588817"/>
                  </a:ext>
                </a:extLst>
              </a:tr>
              <a:tr h="233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 Drugo učno gradivo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706032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236F411-A4D4-40E2-997D-6EE823E5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18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FDEC5C45-2D6F-434B-AE5C-BEED226E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druge </a:t>
            </a:r>
            <a:r>
              <a:rPr lang="sl-SI" sz="3000" dirty="0" err="1"/>
              <a:t>mon</a:t>
            </a:r>
            <a:r>
              <a:rPr lang="sl-SI" sz="3000" dirty="0"/>
              <a:t>.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D2D829B-87EC-48AF-86C7-D55D96780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graphicFrame>
        <p:nvGraphicFramePr>
          <p:cNvPr id="8" name="Označba mesta vsebine 10">
            <a:extLst>
              <a:ext uri="{FF2B5EF4-FFF2-40B4-BE49-F238E27FC236}">
                <a16:creationId xmlns:a16="http://schemas.microsoft.com/office/drawing/2014/main" id="{B6222199-009D-4EFD-B7EA-4DDC528D4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466410"/>
              </p:ext>
            </p:extLst>
          </p:nvPr>
        </p:nvGraphicFramePr>
        <p:xfrm>
          <a:off x="3325245" y="3192671"/>
          <a:ext cx="5559843" cy="260313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095380">
                  <a:extLst>
                    <a:ext uri="{9D8B030D-6E8A-4147-A177-3AD203B41FA5}">
                      <a16:colId xmlns:a16="http://schemas.microsoft.com/office/drawing/2014/main" val="2053662938"/>
                    </a:ext>
                  </a:extLst>
                </a:gridCol>
                <a:gridCol w="3670199">
                  <a:extLst>
                    <a:ext uri="{9D8B030D-6E8A-4147-A177-3AD203B41FA5}">
                      <a16:colId xmlns:a16="http://schemas.microsoft.com/office/drawing/2014/main" val="330223026"/>
                    </a:ext>
                  </a:extLst>
                </a:gridCol>
                <a:gridCol w="794264">
                  <a:extLst>
                    <a:ext uri="{9D8B030D-6E8A-4147-A177-3AD203B41FA5}">
                      <a16:colId xmlns:a16="http://schemas.microsoft.com/office/drawing/2014/main" val="249783919"/>
                    </a:ext>
                  </a:extLst>
                </a:gridCol>
              </a:tblGrid>
              <a:tr h="6216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Tipologija UL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Opis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Točke UL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0473"/>
                  </a:ext>
                </a:extLst>
              </a:tr>
              <a:tr h="98994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Učbeniki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84672"/>
                  </a:ext>
                </a:extLst>
              </a:tr>
              <a:tr h="80272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3.1.1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Univerzitetni učbenik z recenzijo 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7871"/>
                  </a:ext>
                </a:extLst>
              </a:tr>
              <a:tr h="230697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3.1.2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Nova, dopolnjena izdaja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13980"/>
                  </a:ext>
                </a:extLst>
              </a:tr>
              <a:tr h="74763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3.1.3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Ostali </a:t>
                      </a:r>
                      <a:r>
                        <a:rPr lang="sl-SI" sz="1400" u="none" strike="noStrike" dirty="0" err="1">
                          <a:effectLst/>
                        </a:rPr>
                        <a:t>neuniverzitetni</a:t>
                      </a:r>
                      <a:r>
                        <a:rPr lang="sl-SI" sz="1400" u="none" strike="noStrike" dirty="0">
                          <a:effectLst/>
                        </a:rPr>
                        <a:t> recenzirani učbeniki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77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dirty="0">
                          <a:effectLst/>
                        </a:rPr>
                        <a:t>3.1.4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Učni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pripomočki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študijska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gradiva (v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pisni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ali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elektronski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obliki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79564"/>
                  </a:ext>
                </a:extLst>
              </a:tr>
              <a:tr h="220184">
                <a:tc>
                  <a:txBody>
                    <a:bodyPr/>
                    <a:lstStyle/>
                    <a:p>
                      <a:pPr algn="r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Kandidat lahko uveljavlja za en predmet največ dve študijski gradivi (eno za vaje in eno za predavanja). Gradiva za posamezna predavanja pri istem predmetu se ne more obravnavati ločeno. </a:t>
                      </a:r>
                      <a:r>
                        <a:rPr lang="sl-SI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(Ostalo gradivo ročno izloči.)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96917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5A1954C9-77B1-4B03-8EDC-7616B18E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11" y="4745034"/>
            <a:ext cx="1026319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1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88985"/>
              </p:ext>
            </p:extLst>
          </p:nvPr>
        </p:nvGraphicFramePr>
        <p:xfrm>
          <a:off x="268078" y="1294656"/>
          <a:ext cx="8624402" cy="556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12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824943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698547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424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335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2.06 Slovar,  enciklopedija,  leksikon, priročnik,  atlas, zemljevid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215261"/>
                  </a:ext>
                </a:extLst>
              </a:tr>
              <a:tr h="53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2.07 Bibliografija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597067"/>
                  </a:ext>
                </a:extLst>
              </a:tr>
              <a:tr h="55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2.08 Doktorska disertacija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119720"/>
                  </a:ext>
                </a:extLst>
              </a:tr>
              <a:tr h="130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2.09 Magistrsko delo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410392"/>
                  </a:ext>
                </a:extLst>
              </a:tr>
              <a:tr h="133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2.10 Specialistično delo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942222"/>
                  </a:ext>
                </a:extLst>
              </a:tr>
              <a:tr h="135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2.11 Diplomsko delo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941557"/>
                  </a:ext>
                </a:extLst>
              </a:tr>
              <a:tr h="136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2.12 Končno poročilo o rez. raziskav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963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2.13 Elaborat, predštudija,  študija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9731147"/>
                  </a:ext>
                </a:extLst>
              </a:tr>
              <a:tr h="362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 Projektna dokumentacija (idejni projekt, izvedbeni projekt)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493269"/>
                  </a:ext>
                </a:extLst>
              </a:tr>
              <a:tr h="4242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2.15 Izvedensko mnenje, arbitražna odločba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352218"/>
                  </a:ext>
                </a:extLst>
              </a:tr>
              <a:tr h="85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2.16 Umetniško delo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400972"/>
                  </a:ext>
                </a:extLst>
              </a:tr>
              <a:tr h="159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2.17 Katalog razstave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820932"/>
                  </a:ext>
                </a:extLst>
              </a:tr>
              <a:tr h="159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2.18 Raziskovalni ali dokumentarni film, zvočni ali video posnetek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Objava znanstvenih problemov in izsledkov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262328"/>
                  </a:ext>
                </a:extLst>
              </a:tr>
              <a:tr h="167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2.19 Radijska ali televizijska oddaja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Objavljen posnetek (sicer 3.11)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338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 Zaključena znanstvena zbirka podatkov ali korpus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Seznam zaključenih znanstvenih zbirk podatkov (BIBLIO-D)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Druge zbirke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432671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2.21 Programska oprema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2440036"/>
                  </a:ext>
                </a:extLst>
              </a:tr>
              <a:tr h="85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2.23 Patentna prijava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077888"/>
                  </a:ext>
                </a:extLst>
              </a:tr>
              <a:tr h="3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2.24 Patent 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(OSIC)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Patentni uradi, ki izvajajo preizkuse patentne prijave, ne SI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020863"/>
                  </a:ext>
                </a:extLst>
              </a:tr>
              <a:tr h="231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2.24 Patent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Npr. SI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498550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D17EFAF5-ADB8-41A7-872E-38CD5A0B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19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80F3B694-8A61-40DE-B1CB-57B4013F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druge </a:t>
            </a:r>
            <a:r>
              <a:rPr lang="sl-SI" sz="3000" dirty="0" err="1"/>
              <a:t>mon</a:t>
            </a:r>
            <a:r>
              <a:rPr lang="sl-SI" sz="3000" dirty="0"/>
              <a:t>.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1ECB9CB-F9AD-4F81-BA2F-2F4AA9B87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409353"/>
          </a:xfrm>
        </p:spPr>
        <p:txBody>
          <a:bodyPr>
            <a:normAutofit/>
          </a:bodyPr>
          <a:lstStyle/>
          <a:p>
            <a:r>
              <a:rPr lang="pt-BR" b="1" dirty="0"/>
              <a:t>Dobro je vedeti pred </a:t>
            </a:r>
            <a:br>
              <a:rPr lang="sl-SI" b="1" dirty="0"/>
            </a:br>
            <a:r>
              <a:rPr lang="pt-BR" b="1" dirty="0"/>
              <a:t>prvo (ali naslednjo) </a:t>
            </a:r>
            <a:br>
              <a:rPr lang="sl-SI" b="1" dirty="0"/>
            </a:br>
            <a:r>
              <a:rPr lang="pt-BR" b="1" dirty="0"/>
              <a:t>znanstveno objavo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221086"/>
            <a:ext cx="6400800" cy="1296145"/>
          </a:xfrm>
        </p:spPr>
        <p:txBody>
          <a:bodyPr>
            <a:normAutofit/>
          </a:bodyPr>
          <a:lstStyle/>
          <a:p>
            <a:r>
              <a:rPr lang="sl-SI" sz="2000" dirty="0"/>
              <a:t>dr. Maja Peteh</a:t>
            </a:r>
          </a:p>
          <a:p>
            <a:endParaRPr lang="sl-SI" sz="1200" dirty="0"/>
          </a:p>
          <a:p>
            <a:r>
              <a:rPr lang="nb-NO" sz="1200" dirty="0"/>
              <a:t>Kolokvij GIS, Dvorana GIS, ponedeljek, 23. 10. 2023</a:t>
            </a:r>
            <a:endParaRPr lang="en-US" sz="12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30E435E-D167-41EB-BDFF-213193C6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848B047-C441-4AE4-A783-38A7FE5A7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66" y="267716"/>
            <a:ext cx="3149638" cy="9098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09AC53D-B46B-47F6-A204-2CF1EDEED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5097070"/>
            <a:ext cx="1297885" cy="450287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A4B18959-B3BE-489B-8B94-0FC9087FF3F7}"/>
              </a:ext>
            </a:extLst>
          </p:cNvPr>
          <p:cNvSpPr/>
          <p:nvPr/>
        </p:nvSpPr>
        <p:spPr>
          <a:xfrm>
            <a:off x="251520" y="5846241"/>
            <a:ext cx="8666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solidFill>
                  <a:srgbClr val="242424"/>
                </a:solidFill>
                <a:latin typeface="Calibri" panose="020F0502020204030204" pitchFamily="34" charset="0"/>
              </a:rPr>
              <a:t>Dogodek je organiziran v okviru projekta Podpora pri uvajanju načel odprte znanosti v Sloveniji (SPOZNAJ), financiranega s sredstvi Načrta za okrevanje in odpornost.</a:t>
            </a:r>
            <a:endParaRPr lang="sl-SI" sz="1400" dirty="0"/>
          </a:p>
        </p:txBody>
      </p:sp>
      <p:pic>
        <p:nvPicPr>
          <p:cNvPr id="1026" name="Picture 2" descr="https://www.uni-lj.si/mma/logomvzi/2023042809184572/mid/?m=1682666325">
            <a:extLst>
              <a:ext uri="{FF2B5EF4-FFF2-40B4-BE49-F238E27FC236}">
                <a16:creationId xmlns:a16="http://schemas.microsoft.com/office/drawing/2014/main" id="{0B077B09-374C-4C83-A643-358CFDCB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356349"/>
            <a:ext cx="200057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ni-lj.si/mma/logotipnoo/2023042809050054/mid/?m=1682665500">
            <a:extLst>
              <a:ext uri="{FF2B5EF4-FFF2-40B4-BE49-F238E27FC236}">
                <a16:creationId xmlns:a16="http://schemas.microsoft.com/office/drawing/2014/main" id="{F731ADF0-4977-4E1A-A796-8C36E2F1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82" y="6320726"/>
            <a:ext cx="2081808" cy="4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uni-lj.si/mma/logotipnext/2023042809022404/mid/?m=1682665344">
            <a:extLst>
              <a:ext uri="{FF2B5EF4-FFF2-40B4-BE49-F238E27FC236}">
                <a16:creationId xmlns:a16="http://schemas.microsoft.com/office/drawing/2014/main" id="{10B493D9-BB94-42C1-8CCB-116C3B99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65198"/>
            <a:ext cx="1937792" cy="5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6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44817"/>
              </p:ext>
            </p:extLst>
          </p:nvPr>
        </p:nvGraphicFramePr>
        <p:xfrm>
          <a:off x="268078" y="1268760"/>
          <a:ext cx="8624402" cy="579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12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626946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398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3.10 Umetniška poustvaritev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869053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3.11 Radijski ali TV-dogodek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541777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3.12 Razstava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846572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3.14 Predavanje na tuji univerzi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594247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3.15 Prispevek na konferenci brez natisa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078128"/>
                  </a:ext>
                </a:extLst>
              </a:tr>
              <a:tr h="42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3.16 Vabljeno predavanje na konferenci brez natisa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106095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Urednik revije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vsako leto;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60 točk iz uredništva/leto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385418"/>
                  </a:ext>
                </a:extLst>
              </a:tr>
              <a:tr h="386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Revija indeksirana v JCR ali Scopus; glavni urednik, odgovorni urednik, glavni in odgovorni urednik, predsednik uredniškega sveta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056242"/>
                  </a:ext>
                </a:extLst>
              </a:tr>
              <a:tr h="671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Revija indeksirana v JCR ali Scopus; urednik, gostujoči urednik, urednik področja, član uredniškega odbora in vsi drugi tipi uredništev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773195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Urednik monografija, zbornika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60 točk iz uredništva/leto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419179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Seznam založb BIBLIO-C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435101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 pri doktorskih disertacijah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197199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 pri magistrskih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914315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 pri specialističnih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6705840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 pri diplomskih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708031"/>
                  </a:ext>
                </a:extLst>
              </a:tr>
              <a:tr h="217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Prevajalec (na 10 strani)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525953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Somentor pri doktorskih disertacijah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716610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Somentor pri magistrskih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899083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Somentor pri specialističnih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411630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Somentor pri diplomskih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410561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D669A53-3F1D-4499-8172-0A5A50F3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20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EA2822B-1C06-4676-88E0-BD8DF657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izvedena dela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6691B3B-82F2-4F8A-995F-8862ADE65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7F0080F-1D69-4792-9AF2-6815CA8D1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851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D143C0D-04AD-4A6F-8D8C-F2040F4FD3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078" y="1268760"/>
          <a:ext cx="8624402" cy="579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912">
                  <a:extLst>
                    <a:ext uri="{9D8B030D-6E8A-4147-A177-3AD203B41FA5}">
                      <a16:colId xmlns:a16="http://schemas.microsoft.com/office/drawing/2014/main" val="3092027993"/>
                    </a:ext>
                  </a:extLst>
                </a:gridCol>
                <a:gridCol w="626946">
                  <a:extLst>
                    <a:ext uri="{9D8B030D-6E8A-4147-A177-3AD203B41FA5}">
                      <a16:colId xmlns:a16="http://schemas.microsoft.com/office/drawing/2014/main" val="403485264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134185988"/>
                    </a:ext>
                  </a:extLst>
                </a:gridCol>
              </a:tblGrid>
              <a:tr h="398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Tipologija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Točke ARIS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Dodatni pogoj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0455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3.10 Umetniška poustvaritev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869053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3.11 Radijski ali TV-dogodek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541777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3.12 Razstava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846572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3.14 Predavanje na tuji univerzi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594247"/>
                  </a:ext>
                </a:extLst>
              </a:tr>
              <a:tr h="1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3.15 Prispevek na konferenci brez natisa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078128"/>
                  </a:ext>
                </a:extLst>
              </a:tr>
              <a:tr h="426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3.16 Vabljeno predavanje na konferenci brez natisa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106095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Urednik revije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 vsako leto; </a:t>
                      </a:r>
                      <a:r>
                        <a:rPr lang="sl-S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60 točk iz uredništva/leto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385418"/>
                  </a:ext>
                </a:extLst>
              </a:tr>
              <a:tr h="386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Revija indeksirana v JCR ali Scopus; glavni urednik, odgovorni urednik, glavni in odgovorni urednik, predsednik uredniškega sveta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056242"/>
                  </a:ext>
                </a:extLst>
              </a:tr>
              <a:tr h="671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Revija indeksirana v JCR ali Scopus; urednik, gostujoči urednik, urednik področja, član uredniškega odbora in vsi drugi tipi uredništev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773195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Urednik monografija, zbornika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60 točk iz uredništva/leto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419179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Seznam založb BIBLIO-C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435101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 pri doktorskih disertacijah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197199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 pri magistrskih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914315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 pri specialističnih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6705840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Mentor pri diplomskih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7708031"/>
                  </a:ext>
                </a:extLst>
              </a:tr>
              <a:tr h="217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Prevajalec (na 10 strani)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525953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Somentor pri doktorskih disertacijah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716610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Somentor pri magistrskih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899083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Somentor pri specialističnih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411630"/>
                  </a:ext>
                </a:extLst>
              </a:tr>
              <a:tr h="21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Somentor pri diplomskih delih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410561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D669A53-3F1D-4499-8172-0A5A50F3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21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EA2822B-1C06-4676-88E0-BD8DF657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Tipologija COBISS – izvedena dela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6691B3B-82F2-4F8A-995F-8862ADE65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graphicFrame>
        <p:nvGraphicFramePr>
          <p:cNvPr id="8" name="Označba mesta vsebine 10">
            <a:extLst>
              <a:ext uri="{FF2B5EF4-FFF2-40B4-BE49-F238E27FC236}">
                <a16:creationId xmlns:a16="http://schemas.microsoft.com/office/drawing/2014/main" id="{793BAE50-F4EE-4840-A3E6-16784932A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960258"/>
              </p:ext>
            </p:extLst>
          </p:nvPr>
        </p:nvGraphicFramePr>
        <p:xfrm>
          <a:off x="251520" y="1268761"/>
          <a:ext cx="8789647" cy="174661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789647">
                  <a:extLst>
                    <a:ext uri="{9D8B030D-6E8A-4147-A177-3AD203B41FA5}">
                      <a16:colId xmlns:a16="http://schemas.microsoft.com/office/drawing/2014/main" val="2053662938"/>
                    </a:ext>
                  </a:extLst>
                </a:gridCol>
              </a:tblGrid>
              <a:tr h="17825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Pedagoška dejavnost</a:t>
                      </a: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779564"/>
                  </a:ext>
                </a:extLst>
              </a:tr>
              <a:tr h="21830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14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Mednarodni projekti na področju razvoja </a:t>
                      </a:r>
                      <a:r>
                        <a:rPr lang="sl-SI" sz="1400" b="0" kern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kurikulov</a:t>
                      </a:r>
                      <a:r>
                        <a:rPr lang="sl-SI" sz="14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študijskih programov, pedagoških metod itd.</a:t>
                      </a:r>
                      <a:endParaRPr lang="sl-SI" sz="1400" b="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96917"/>
                  </a:ext>
                </a:extLst>
              </a:tr>
              <a:tr h="21830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14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Potrjeno pedagoško delovanje na tuji univerzi</a:t>
                      </a:r>
                      <a:endParaRPr lang="sl-SI" sz="1400" b="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04122"/>
                  </a:ext>
                </a:extLst>
              </a:tr>
              <a:tr h="41929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14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Študentska ocena, povprečna ocena v zgornjih 10% ocenjevalne lestvice na članici, ocena se upošteva pri največ enem predmetu letno</a:t>
                      </a:r>
                      <a:endParaRPr lang="sl-SI" sz="1400" b="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3905"/>
                  </a:ext>
                </a:extLst>
              </a:tr>
              <a:tr h="21830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l-SI" sz="14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Študentska nagrada za pedagoško delo (nagrade opredelijo članice s posebnim pravilnikom)</a:t>
                      </a:r>
                      <a:endParaRPr lang="sl-SI" sz="1400" b="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050" marR="19050" marT="17780" marB="177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07343"/>
                  </a:ext>
                </a:extLst>
              </a:tr>
              <a:tr h="12717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Organizacija poletne šole, seminarja, tekmovanja ...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47" marR="4247" marT="4247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660058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AF52D85B-F9D6-4F77-BD3F-DE80A650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14" y="972897"/>
            <a:ext cx="1026319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36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4438004-0DA8-4CF5-86BF-C594DF9F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3879A71A-735C-4C95-AE54-77DFF6E1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Izpis v bibliografiji SICRIS</a:t>
            </a:r>
            <a:r>
              <a:rPr lang="sl-SI" sz="3000" dirty="0">
                <a:solidFill>
                  <a:schemeClr val="bg1">
                    <a:lumMod val="65000"/>
                  </a:schemeClr>
                </a:solidFill>
              </a:rPr>
              <a:t> (rezultat)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D706E80-3333-409F-B883-EFAFD98A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2" y="2030934"/>
            <a:ext cx="8748464" cy="1624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8C0F8F9-69B3-44C9-A3F6-722AA567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2" y="4353999"/>
            <a:ext cx="8748464" cy="149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00E4C73D-DDFB-42B7-B45A-B0E7FDDC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72" y="1349794"/>
            <a:ext cx="8640960" cy="5760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Primer 1.01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AAB7B0E0-F48B-4B69-9712-1871DF3AAE35}"/>
              </a:ext>
            </a:extLst>
          </p:cNvPr>
          <p:cNvSpPr txBox="1">
            <a:spLocks/>
          </p:cNvSpPr>
          <p:nvPr/>
        </p:nvSpPr>
        <p:spPr>
          <a:xfrm>
            <a:off x="268078" y="3777935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400" dirty="0"/>
              <a:t>Primer 2.01</a:t>
            </a: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B2B60B6-2975-4F28-A5C5-BC46776C4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4438004-0DA8-4CF5-86BF-C594DF9F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3879A71A-735C-4C95-AE54-77DFF6E1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ARIS šifra raziskovalca </a:t>
            </a:r>
            <a:r>
              <a:rPr lang="sl-SI" sz="3000" dirty="0">
                <a:sym typeface="Wingdings" panose="05000000000000000000" pitchFamily="2" charset="2"/>
              </a:rPr>
              <a:t> vnos v CONOR</a:t>
            </a:r>
            <a:r>
              <a:rPr lang="sl-SI" sz="30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(pogoj 1)</a:t>
            </a:r>
            <a:endParaRPr lang="sl-SI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424052-CD11-42EE-B410-E0DEA060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59" y="1115298"/>
            <a:ext cx="8388424" cy="5742702"/>
          </a:xfrm>
          <a:prstGeom prst="rect">
            <a:avLst/>
          </a:prstGeom>
        </p:spPr>
      </p:pic>
      <p:sp>
        <p:nvSpPr>
          <p:cNvPr id="9" name="Ograda vsebine 3">
            <a:extLst>
              <a:ext uri="{FF2B5EF4-FFF2-40B4-BE49-F238E27FC236}">
                <a16:creationId xmlns:a16="http://schemas.microsoft.com/office/drawing/2014/main" id="{D1A83453-F2AF-4888-BF56-9A4CE386FA6B}"/>
              </a:ext>
            </a:extLst>
          </p:cNvPr>
          <p:cNvSpPr txBox="1">
            <a:spLocks/>
          </p:cNvSpPr>
          <p:nvPr/>
        </p:nvSpPr>
        <p:spPr>
          <a:xfrm>
            <a:off x="6156176" y="1594188"/>
            <a:ext cx="2880320" cy="41485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Določen nabor podatkov lahko ažurirate sami.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sym typeface="Wingdings" panose="05000000000000000000" pitchFamily="2" charset="2"/>
              </a:rPr>
              <a:t></a:t>
            </a:r>
            <a:r>
              <a:rPr lang="sl-SI" sz="2400" dirty="0"/>
              <a:t>Š</a:t>
            </a:r>
            <a:r>
              <a:rPr lang="en-US" sz="2400" dirty="0" err="1"/>
              <a:t>ifr</a:t>
            </a:r>
            <a:r>
              <a:rPr lang="sl-SI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raziskovalca</a:t>
            </a:r>
            <a:r>
              <a:rPr lang="en-US" sz="2400" dirty="0"/>
              <a:t> AR</a:t>
            </a:r>
            <a:r>
              <a:rPr lang="sl-SI" sz="2400" dirty="0"/>
              <a:t>I</a:t>
            </a:r>
            <a:r>
              <a:rPr lang="en-US" sz="2400" dirty="0"/>
              <a:t>S</a:t>
            </a:r>
            <a:r>
              <a:rPr lang="sl-SI" sz="2400" dirty="0"/>
              <a:t> </a:t>
            </a:r>
            <a:r>
              <a:rPr lang="en-US" sz="2400" dirty="0" err="1"/>
              <a:t>posredujte</a:t>
            </a:r>
            <a:r>
              <a:rPr lang="en-US" sz="2400" dirty="0"/>
              <a:t> v </a:t>
            </a:r>
            <a:r>
              <a:rPr lang="en-US" sz="2400" dirty="0" err="1"/>
              <a:t>Gozdarsko</a:t>
            </a:r>
            <a:r>
              <a:rPr lang="en-US" sz="2400" dirty="0"/>
              <a:t> </a:t>
            </a:r>
            <a:r>
              <a:rPr lang="en-US" sz="2400" dirty="0" err="1"/>
              <a:t>knjižnico</a:t>
            </a:r>
            <a:r>
              <a:rPr lang="en-US" sz="2400" dirty="0"/>
              <a:t>. </a:t>
            </a: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1400" dirty="0"/>
              <a:t>Različne vrste izpisov: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400" dirty="0"/>
              <a:t>- Bibliografija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400" dirty="0"/>
              <a:t>- Vrednotena bibliografije ‚SICRIS točke‘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400" dirty="0"/>
              <a:t>- Vrednotena bibliografija ‚habilitacija UL/UP…‘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F57E9BCC-D87F-4C80-AEF2-8804B38D8FA7}"/>
              </a:ext>
            </a:extLst>
          </p:cNvPr>
          <p:cNvSpPr/>
          <p:nvPr/>
        </p:nvSpPr>
        <p:spPr>
          <a:xfrm>
            <a:off x="7322790" y="1008421"/>
            <a:ext cx="1692696" cy="445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46F5D57-B9F9-4933-B4EB-10124BE21450}"/>
              </a:ext>
            </a:extLst>
          </p:cNvPr>
          <p:cNvSpPr/>
          <p:nvPr/>
        </p:nvSpPr>
        <p:spPr>
          <a:xfrm>
            <a:off x="4285315" y="1761303"/>
            <a:ext cx="1267071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848CBC62-0F90-4D41-B46B-FE9DA563663E}"/>
              </a:ext>
            </a:extLst>
          </p:cNvPr>
          <p:cNvCxnSpPr>
            <a:cxnSpLocks/>
          </p:cNvCxnSpPr>
          <p:nvPr/>
        </p:nvCxnSpPr>
        <p:spPr>
          <a:xfrm flipH="1" flipV="1">
            <a:off x="4738158" y="2107446"/>
            <a:ext cx="1562034" cy="741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01EB5EE5-0A7E-4AF6-AAB3-F9736908A189}"/>
              </a:ext>
            </a:extLst>
          </p:cNvPr>
          <p:cNvCxnSpPr>
            <a:cxnSpLocks/>
          </p:cNvCxnSpPr>
          <p:nvPr/>
        </p:nvCxnSpPr>
        <p:spPr>
          <a:xfrm flipV="1">
            <a:off x="6553200" y="1454265"/>
            <a:ext cx="1043136" cy="206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AE927B43-F1FE-4C3A-B7FE-099B53F9B5CA}"/>
              </a:ext>
            </a:extLst>
          </p:cNvPr>
          <p:cNvCxnSpPr>
            <a:cxnSpLocks/>
          </p:cNvCxnSpPr>
          <p:nvPr/>
        </p:nvCxnSpPr>
        <p:spPr>
          <a:xfrm flipH="1" flipV="1">
            <a:off x="3608171" y="4602304"/>
            <a:ext cx="2548005" cy="122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C1056D21-1D9F-416E-A04F-435B9E1FAEAE}"/>
              </a:ext>
            </a:extLst>
          </p:cNvPr>
          <p:cNvCxnSpPr>
            <a:cxnSpLocks/>
          </p:cNvCxnSpPr>
          <p:nvPr/>
        </p:nvCxnSpPr>
        <p:spPr>
          <a:xfrm flipH="1">
            <a:off x="4285316" y="5403735"/>
            <a:ext cx="1870860" cy="108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56FECD7F-8037-43E4-AF86-0ED21F413E57}"/>
              </a:ext>
            </a:extLst>
          </p:cNvPr>
          <p:cNvCxnSpPr>
            <a:cxnSpLocks/>
          </p:cNvCxnSpPr>
          <p:nvPr/>
        </p:nvCxnSpPr>
        <p:spPr>
          <a:xfrm flipH="1">
            <a:off x="4124720" y="4295479"/>
            <a:ext cx="20314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BEA1E77-A6CE-486B-90EC-983042D48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3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4438004-0DA8-4CF5-86BF-C594DF9F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3879A71A-735C-4C95-AE54-77DFF6E1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Vnos bibliografskega zapisa o objavi v COBISS</a:t>
            </a:r>
            <a:r>
              <a:rPr lang="sl-SI" sz="30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(pogoj 2)</a:t>
            </a:r>
            <a:endParaRPr lang="sl-SI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E2A7210B-FCE2-7EED-F762-1BC9FF4F6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Po prejemu gradiva, vnos uredi knjižnica.</a:t>
            </a:r>
          </a:p>
          <a:p>
            <a:pPr>
              <a:spcBef>
                <a:spcPts val="0"/>
              </a:spcBef>
            </a:pPr>
            <a:endParaRPr lang="sl-SI" sz="2400" dirty="0"/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99C4C4BF-8A5E-4BEB-AB06-E53D23C20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9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4438004-0DA8-4CF5-86BF-C594DF9F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3879A71A-735C-4C95-AE54-77DFF6E1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Zapisi v formatu COMARC/B (baza COBISS) </a:t>
            </a:r>
            <a:r>
              <a:rPr lang="sl-SI" sz="2400" dirty="0"/>
              <a:t>(zn. članek)</a:t>
            </a:r>
            <a:endParaRPr lang="sl-SI" sz="3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A0E489E-9274-4C9B-A7B8-3B66AD89B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84" y="1080592"/>
            <a:ext cx="8550696" cy="5158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Elipsa 12">
            <a:extLst>
              <a:ext uri="{FF2B5EF4-FFF2-40B4-BE49-F238E27FC236}">
                <a16:creationId xmlns:a16="http://schemas.microsoft.com/office/drawing/2014/main" id="{5119B717-D438-4D06-8AAA-0517B04999D8}"/>
              </a:ext>
            </a:extLst>
          </p:cNvPr>
          <p:cNvSpPr/>
          <p:nvPr/>
        </p:nvSpPr>
        <p:spPr>
          <a:xfrm>
            <a:off x="6858000" y="1271678"/>
            <a:ext cx="1944216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C9E1A764-99D5-48FF-AB65-FC3B73D78E5C}"/>
              </a:ext>
            </a:extLst>
          </p:cNvPr>
          <p:cNvSpPr/>
          <p:nvPr/>
        </p:nvSpPr>
        <p:spPr>
          <a:xfrm>
            <a:off x="5076056" y="1099806"/>
            <a:ext cx="2880320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grada vsebine 3">
            <a:extLst>
              <a:ext uri="{FF2B5EF4-FFF2-40B4-BE49-F238E27FC236}">
                <a16:creationId xmlns:a16="http://schemas.microsoft.com/office/drawing/2014/main" id="{115049FF-26E2-40E4-8C8C-222C6EF9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1959313"/>
            <a:ext cx="3312368" cy="427961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1.01, 1.02, 1.03 </a:t>
            </a:r>
            <a:r>
              <a:rPr lang="sl-SI" sz="2400" dirty="0">
                <a:sym typeface="Wingdings" panose="05000000000000000000" pitchFamily="2" charset="2"/>
              </a:rPr>
              <a:t> </a:t>
            </a:r>
            <a:r>
              <a:rPr lang="sl-SI" sz="2400" dirty="0"/>
              <a:t>Glede na UDK </a:t>
            </a:r>
            <a:r>
              <a:rPr lang="sl-SI" sz="2400" dirty="0" err="1"/>
              <a:t>vrstilec</a:t>
            </a:r>
            <a:r>
              <a:rPr lang="sl-SI" sz="2400" dirty="0"/>
              <a:t> </a:t>
            </a:r>
            <a:r>
              <a:rPr lang="sl-SI" sz="2400" dirty="0">
                <a:sym typeface="Wingdings" panose="05000000000000000000" pitchFamily="2" charset="2"/>
              </a:rPr>
              <a:t> ustrezen </a:t>
            </a:r>
            <a:r>
              <a:rPr lang="sl-SI" sz="2400" dirty="0"/>
              <a:t>OSIC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- preveri zapis,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- preveri članek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- potrdi tipologijo/predlaga spremembo.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Preveri tudi zapis za revijo, indeksiranje revije v bazah …</a:t>
            </a:r>
            <a:endParaRPr lang="en-US" sz="240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3F6390D5-D16A-4610-887A-CF60ADF5B20C}"/>
              </a:ext>
            </a:extLst>
          </p:cNvPr>
          <p:cNvSpPr/>
          <p:nvPr/>
        </p:nvSpPr>
        <p:spPr>
          <a:xfrm>
            <a:off x="4716016" y="4797152"/>
            <a:ext cx="648072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FF0E126-9967-3032-1BD4-E371AAB67F78}"/>
              </a:ext>
            </a:extLst>
          </p:cNvPr>
          <p:cNvSpPr/>
          <p:nvPr/>
        </p:nvSpPr>
        <p:spPr>
          <a:xfrm>
            <a:off x="683568" y="1628800"/>
            <a:ext cx="2016224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2D9231A6-9624-469F-8601-64FC0131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2">
            <a:extLst>
              <a:ext uri="{FF2B5EF4-FFF2-40B4-BE49-F238E27FC236}">
                <a16:creationId xmlns:a16="http://schemas.microsoft.com/office/drawing/2014/main" id="{75E3EAD1-EA3E-4FF9-84AD-93CEAA6ED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144865"/>
              </p:ext>
            </p:extLst>
          </p:nvPr>
        </p:nvGraphicFramePr>
        <p:xfrm>
          <a:off x="5358549" y="1247846"/>
          <a:ext cx="3761043" cy="44668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61043">
                  <a:extLst>
                    <a:ext uri="{9D8B030D-6E8A-4147-A177-3AD203B41FA5}">
                      <a16:colId xmlns:a16="http://schemas.microsoft.com/office/drawing/2014/main" val="3625292398"/>
                    </a:ext>
                  </a:extLst>
                </a:gridCol>
              </a:tblGrid>
              <a:tr h="975544">
                <a:tc>
                  <a:txBody>
                    <a:bodyPr/>
                    <a:lstStyle/>
                    <a:p>
                      <a:r>
                        <a:rPr lang="sl-SI" sz="1800" dirty="0"/>
                        <a:t>Vrednotenje bibliografskih kazalcev raziskovalne uspešnosti po metodologiji ARRS (pravilnik)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02095"/>
                  </a:ext>
                </a:extLst>
              </a:tr>
              <a:tr h="56519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>
                          <a:highlight>
                            <a:srgbClr val="FFFF00"/>
                          </a:highlight>
                        </a:rPr>
                        <a:t>COBISS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939449"/>
                  </a:ext>
                </a:extLst>
              </a:tr>
              <a:tr h="9901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>
                          <a:highlight>
                            <a:srgbClr val="00FF00"/>
                          </a:highlight>
                        </a:rPr>
                        <a:t>JCR in SNIP (članki)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>
                          <a:highlight>
                            <a:srgbClr val="00FF00"/>
                          </a:highlight>
                        </a:rPr>
                        <a:t>Revije (BIBLIO-B)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00FF00"/>
                          </a:highlight>
                        </a:rPr>
                        <a:t>Mednarodne baze podatkov (BIBLIO-A)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78653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Mednarodne založbe (BIBLIO-C)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43953"/>
                  </a:ext>
                </a:extLst>
              </a:tr>
              <a:tr h="56519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Znanstvene zbirke podatkov (BIBLIO-D)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57371"/>
                  </a:ext>
                </a:extLst>
              </a:tr>
              <a:tr h="17171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00FFFF"/>
                          </a:highlight>
                        </a:rPr>
                        <a:t>Algoritem določi točke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1989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FF00FF"/>
                          </a:highlight>
                        </a:rPr>
                        <a:t>Preverba citatov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56935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FE63C9A-2878-4B8F-B3DB-AB6CF300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26</a:t>
            </a:fld>
            <a:endParaRPr lang="en-US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FD102DA-C6B0-47DA-B219-DB41B3668FA4}"/>
              </a:ext>
            </a:extLst>
          </p:cNvPr>
          <p:cNvSpPr/>
          <p:nvPr/>
        </p:nvSpPr>
        <p:spPr>
          <a:xfrm>
            <a:off x="244489" y="1247846"/>
            <a:ext cx="49599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ROBSON, T. </a:t>
            </a:r>
            <a:r>
              <a:rPr lang="sl-SI" dirty="0" err="1">
                <a:highlight>
                  <a:srgbClr val="FFFF00"/>
                </a:highlight>
              </a:rPr>
              <a:t>Matthew</a:t>
            </a:r>
            <a:r>
              <a:rPr lang="sl-SI" dirty="0">
                <a:highlight>
                  <a:srgbClr val="FFFF00"/>
                </a:highlight>
              </a:rPr>
              <a:t>, BENITO GARZÓN, Marta, BOŽIČ, Gregor, KRAIGHER, Hojka, et </a:t>
            </a:r>
            <a:r>
              <a:rPr lang="sl-SI" dirty="0" err="1">
                <a:highlight>
                  <a:srgbClr val="FFFF00"/>
                </a:highlight>
              </a:rPr>
              <a:t>al</a:t>
            </a:r>
            <a:r>
              <a:rPr lang="sl-SI" dirty="0">
                <a:highlight>
                  <a:srgbClr val="FFFF00"/>
                </a:highlight>
              </a:rPr>
              <a:t>. </a:t>
            </a:r>
            <a:r>
              <a:rPr lang="sl-SI" dirty="0" err="1">
                <a:highlight>
                  <a:srgbClr val="FFFF00"/>
                </a:highlight>
              </a:rPr>
              <a:t>Phenotypic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trait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variation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measured</a:t>
            </a:r>
            <a:r>
              <a:rPr lang="sl-SI" dirty="0">
                <a:highlight>
                  <a:srgbClr val="FFFF00"/>
                </a:highlight>
              </a:rPr>
              <a:t> on </a:t>
            </a:r>
            <a:r>
              <a:rPr lang="sl-SI" dirty="0" err="1">
                <a:highlight>
                  <a:srgbClr val="FFFF00"/>
                </a:highlight>
              </a:rPr>
              <a:t>European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genetic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trials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of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Fagus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sylvatica</a:t>
            </a:r>
            <a:r>
              <a:rPr lang="sl-SI" dirty="0">
                <a:highlight>
                  <a:srgbClr val="FFFF00"/>
                </a:highlight>
              </a:rPr>
              <a:t> L. </a:t>
            </a:r>
            <a:r>
              <a:rPr lang="sl-SI" dirty="0" err="1">
                <a:highlight>
                  <a:srgbClr val="FFFF00"/>
                </a:highlight>
              </a:rPr>
              <a:t>Scientific</a:t>
            </a:r>
            <a:r>
              <a:rPr lang="sl-SI" dirty="0">
                <a:highlight>
                  <a:srgbClr val="FFFF00"/>
                </a:highlight>
              </a:rPr>
              <a:t> data, </a:t>
            </a:r>
            <a:r>
              <a:rPr lang="sl-SI" b="1" dirty="0">
                <a:solidFill>
                  <a:srgbClr val="FF0000"/>
                </a:solidFill>
                <a:highlight>
                  <a:srgbClr val="00FF00"/>
                </a:highlight>
              </a:rPr>
              <a:t>ISSN 2052-4463</a:t>
            </a:r>
            <a:r>
              <a:rPr lang="sl-SI" dirty="0">
                <a:highlight>
                  <a:srgbClr val="FFFF00"/>
                </a:highlight>
              </a:rPr>
              <a:t>, 31. Jul. 2018, vol. 5, str. 1-7, zvd., tabele. https://doi.org/10.1038/sdata.2018.149, </a:t>
            </a:r>
            <a:r>
              <a:rPr lang="sl-SI" dirty="0" err="1">
                <a:highlight>
                  <a:srgbClr val="FFFF00"/>
                </a:highlight>
              </a:rPr>
              <a:t>doi</a:t>
            </a:r>
            <a:r>
              <a:rPr lang="sl-SI" dirty="0">
                <a:highlight>
                  <a:srgbClr val="FFFF00"/>
                </a:highlight>
              </a:rPr>
              <a:t>: 10.1038/sdata.2018.149. [COBISS.SI-ID 5157798], </a:t>
            </a:r>
            <a:r>
              <a:rPr lang="sl-SI" dirty="0"/>
              <a:t>[</a:t>
            </a:r>
            <a:r>
              <a:rPr lang="sl-SI" dirty="0">
                <a:highlight>
                  <a:srgbClr val="FF00FF"/>
                </a:highlight>
              </a:rPr>
              <a:t>JCR, SNIP, WoS do 16. 1. 2021: št. citatov (TC): 13, čistih citatov (CI): 12, čistih citatov na avtorja (</a:t>
            </a:r>
            <a:r>
              <a:rPr lang="sl-SI" dirty="0" err="1">
                <a:highlight>
                  <a:srgbClr val="FF00FF"/>
                </a:highlight>
              </a:rPr>
              <a:t>CIAu</a:t>
            </a:r>
            <a:r>
              <a:rPr lang="sl-SI" dirty="0">
                <a:highlight>
                  <a:srgbClr val="FF00FF"/>
                </a:highlight>
              </a:rPr>
              <a:t>): 0.73, </a:t>
            </a:r>
            <a:r>
              <a:rPr lang="sl-SI" dirty="0" err="1">
                <a:highlight>
                  <a:srgbClr val="FF00FF"/>
                </a:highlight>
              </a:rPr>
              <a:t>Scopus</a:t>
            </a:r>
            <a:r>
              <a:rPr lang="sl-SI" dirty="0">
                <a:highlight>
                  <a:srgbClr val="FF00FF"/>
                </a:highlight>
              </a:rPr>
              <a:t> do 29. 2. 2020: št. citatov (TC): 7, čistih citatov (CI): 7, čistih citatov na avtorja (</a:t>
            </a:r>
            <a:r>
              <a:rPr lang="sl-SI" dirty="0" err="1">
                <a:highlight>
                  <a:srgbClr val="FF00FF"/>
                </a:highlight>
              </a:rPr>
              <a:t>CIAu</a:t>
            </a:r>
            <a:r>
              <a:rPr lang="sl-SI" dirty="0">
                <a:highlight>
                  <a:srgbClr val="FF00FF"/>
                </a:highlight>
              </a:rPr>
              <a:t>): 0.43]</a:t>
            </a:r>
          </a:p>
          <a:p>
            <a:r>
              <a:rPr lang="sl-SI" dirty="0">
                <a:highlight>
                  <a:srgbClr val="00FF00"/>
                </a:highlight>
              </a:rPr>
              <a:t>kategorija: 1A1 (Z, A'', A', A1/2); uvrstitev: </a:t>
            </a:r>
            <a:r>
              <a:rPr lang="sl-SI" dirty="0" err="1">
                <a:highlight>
                  <a:srgbClr val="00FF00"/>
                </a:highlight>
              </a:rPr>
              <a:t>Scopus</a:t>
            </a:r>
            <a:r>
              <a:rPr lang="sl-SI" dirty="0">
                <a:highlight>
                  <a:srgbClr val="00FF00"/>
                </a:highlight>
              </a:rPr>
              <a:t> (d), SCI, </a:t>
            </a:r>
            <a:r>
              <a:rPr lang="sl-SI" dirty="0" err="1">
                <a:highlight>
                  <a:srgbClr val="00FF00"/>
                </a:highlight>
              </a:rPr>
              <a:t>Scopus</a:t>
            </a:r>
            <a:r>
              <a:rPr lang="sl-SI" dirty="0">
                <a:highlight>
                  <a:srgbClr val="00FF00"/>
                </a:highlight>
              </a:rPr>
              <a:t>, MBP;</a:t>
            </a:r>
            <a:r>
              <a:rPr lang="sl-SI" dirty="0"/>
              <a:t> tip dela je verificiral OSICB</a:t>
            </a:r>
          </a:p>
          <a:p>
            <a:r>
              <a:rPr lang="sl-SI" dirty="0">
                <a:highlight>
                  <a:srgbClr val="00FFFF"/>
                </a:highlight>
              </a:rPr>
              <a:t>točke: 10.09</a:t>
            </a:r>
            <a:r>
              <a:rPr lang="sl-SI" dirty="0"/>
              <a:t>, št. avtorjev: 44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791F2631-03FE-4C3A-B3B9-BEE57CBB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78" y="128945"/>
            <a:ext cx="862440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Ob zagonu bibliografije SICRIS (vsakokrat) </a:t>
            </a:r>
            <a:r>
              <a:rPr lang="sl-SI" sz="2400" dirty="0"/>
              <a:t>(zn. članek)</a:t>
            </a: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3BBD1145-EBDA-4701-9BF2-3FDE480E0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7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4438004-0DA8-4CF5-86BF-C594DF9F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27</a:t>
            </a:fld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C5DC862-927E-4181-9636-C71B49B5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8" y="1116541"/>
            <a:ext cx="8571122" cy="5239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Ograda vsebine 3">
            <a:extLst>
              <a:ext uri="{FF2B5EF4-FFF2-40B4-BE49-F238E27FC236}">
                <a16:creationId xmlns:a16="http://schemas.microsoft.com/office/drawing/2014/main" id="{EB681DF4-3317-4374-A2A6-57899635AAB2}"/>
              </a:ext>
            </a:extLst>
          </p:cNvPr>
          <p:cNvSpPr txBox="1">
            <a:spLocks/>
          </p:cNvSpPr>
          <p:nvPr/>
        </p:nvSpPr>
        <p:spPr>
          <a:xfrm>
            <a:off x="5580112" y="1959313"/>
            <a:ext cx="3312368" cy="4397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2.01 </a:t>
            </a:r>
            <a:r>
              <a:rPr lang="sl-SI" sz="2400" dirty="0">
                <a:sym typeface="Wingdings" panose="05000000000000000000" pitchFamily="2" charset="2"/>
              </a:rPr>
              <a:t></a:t>
            </a:r>
            <a:r>
              <a:rPr lang="sl-SI" sz="2400" dirty="0"/>
              <a:t>Glede na UDK </a:t>
            </a:r>
            <a:r>
              <a:rPr lang="sl-SI" sz="2400" dirty="0" err="1"/>
              <a:t>vrstilec</a:t>
            </a:r>
            <a:r>
              <a:rPr lang="sl-SI" sz="2400" dirty="0"/>
              <a:t> </a:t>
            </a:r>
            <a:r>
              <a:rPr lang="sl-SI" sz="2400" dirty="0">
                <a:sym typeface="Wingdings" panose="05000000000000000000" pitchFamily="2" charset="2"/>
              </a:rPr>
              <a:t> ustrezen </a:t>
            </a:r>
            <a:r>
              <a:rPr lang="sl-SI" sz="2400" dirty="0"/>
              <a:t>OSIC - preveri zapis,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- pregleda monografijo,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- potrdi tipologijo ali predlaga spremembo.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*zapis še ni bil potrjen</a:t>
            </a:r>
          </a:p>
          <a:p>
            <a:pPr marL="0" indent="0">
              <a:spcBef>
                <a:spcPts val="0"/>
              </a:spcBef>
              <a:buNone/>
            </a:pPr>
            <a:endParaRPr lang="sl-SI" sz="1800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DB5E5856-AEE9-42E5-8F22-2BAB0B242BB0}"/>
              </a:ext>
            </a:extLst>
          </p:cNvPr>
          <p:cNvSpPr/>
          <p:nvPr/>
        </p:nvSpPr>
        <p:spPr>
          <a:xfrm>
            <a:off x="1497658" y="3700127"/>
            <a:ext cx="1944216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916D9878-8F14-43E2-B5CA-B89C1D180482}"/>
              </a:ext>
            </a:extLst>
          </p:cNvPr>
          <p:cNvSpPr/>
          <p:nvPr/>
        </p:nvSpPr>
        <p:spPr>
          <a:xfrm>
            <a:off x="1259632" y="3517565"/>
            <a:ext cx="1944216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aslov 1">
            <a:extLst>
              <a:ext uri="{FF2B5EF4-FFF2-40B4-BE49-F238E27FC236}">
                <a16:creationId xmlns:a16="http://schemas.microsoft.com/office/drawing/2014/main" id="{B102191B-AD87-42EC-A4BA-C145F9736AF6}"/>
              </a:ext>
            </a:extLst>
          </p:cNvPr>
          <p:cNvSpPr txBox="1">
            <a:spLocks/>
          </p:cNvSpPr>
          <p:nvPr/>
        </p:nvSpPr>
        <p:spPr>
          <a:xfrm>
            <a:off x="268078" y="128945"/>
            <a:ext cx="8624402" cy="77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000" dirty="0"/>
              <a:t>Zapisi v formatu COMARC/B (baza COBISS) </a:t>
            </a:r>
            <a:r>
              <a:rPr lang="sl-SI" sz="2400" dirty="0"/>
              <a:t>(zn. </a:t>
            </a:r>
            <a:r>
              <a:rPr lang="sl-SI" sz="2400" dirty="0" err="1"/>
              <a:t>mon</a:t>
            </a:r>
            <a:r>
              <a:rPr lang="sl-SI" sz="2400" dirty="0"/>
              <a:t>.)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6645391-4A9D-432D-A067-C5D74FB8B415}"/>
              </a:ext>
            </a:extLst>
          </p:cNvPr>
          <p:cNvSpPr/>
          <p:nvPr/>
        </p:nvSpPr>
        <p:spPr>
          <a:xfrm>
            <a:off x="791580" y="1275761"/>
            <a:ext cx="2880320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FE74E14-B3D6-41FB-8D02-CEF36235683C}"/>
              </a:ext>
            </a:extLst>
          </p:cNvPr>
          <p:cNvSpPr/>
          <p:nvPr/>
        </p:nvSpPr>
        <p:spPr>
          <a:xfrm>
            <a:off x="6660231" y="1395394"/>
            <a:ext cx="2110035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2D76D88E-2933-4C43-BEE8-DD17F0513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60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2">
            <a:extLst>
              <a:ext uri="{FF2B5EF4-FFF2-40B4-BE49-F238E27FC236}">
                <a16:creationId xmlns:a16="http://schemas.microsoft.com/office/drawing/2014/main" id="{75E3EAD1-EA3E-4FF9-84AD-93CEAA6EDBB8}"/>
              </a:ext>
            </a:extLst>
          </p:cNvPr>
          <p:cNvGraphicFramePr>
            <a:graphicFrameLocks noGrp="1"/>
          </p:cNvGraphicFramePr>
          <p:nvPr/>
        </p:nvGraphicFramePr>
        <p:xfrm>
          <a:off x="5377971" y="1289373"/>
          <a:ext cx="3761043" cy="44668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61043">
                  <a:extLst>
                    <a:ext uri="{9D8B030D-6E8A-4147-A177-3AD203B41FA5}">
                      <a16:colId xmlns:a16="http://schemas.microsoft.com/office/drawing/2014/main" val="3625292398"/>
                    </a:ext>
                  </a:extLst>
                </a:gridCol>
              </a:tblGrid>
              <a:tr h="975544">
                <a:tc>
                  <a:txBody>
                    <a:bodyPr/>
                    <a:lstStyle/>
                    <a:p>
                      <a:r>
                        <a:rPr lang="sl-SI" sz="1800" dirty="0"/>
                        <a:t>Vrednotenje bibliografskih kazalcev raziskovalne uspešnosti po metodologiji ARRS (pravilnik)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02095"/>
                  </a:ext>
                </a:extLst>
              </a:tr>
              <a:tr h="56519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>
                          <a:highlight>
                            <a:srgbClr val="FFFF00"/>
                          </a:highlight>
                        </a:rPr>
                        <a:t>COBISS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939449"/>
                  </a:ext>
                </a:extLst>
              </a:tr>
              <a:tr h="9901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/>
                        <a:t>JCR in SNIP (članki)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/>
                        <a:t>Revije (BIBLIO-B)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Mednarodne baze podatkov (BIBLIO-A)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78653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FF0000"/>
                          </a:highlight>
                        </a:rPr>
                        <a:t>Mednarodne založbe (BIBLIO-C)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43953"/>
                  </a:ext>
                </a:extLst>
              </a:tr>
              <a:tr h="56519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Znanstvene zbirke podatkov (BIBLIO-D)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57371"/>
                  </a:ext>
                </a:extLst>
              </a:tr>
              <a:tr h="17171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00FFFF"/>
                          </a:highlight>
                        </a:rPr>
                        <a:t>Algoritem določi točke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1989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Preverba citatov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56935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FE63C9A-2878-4B8F-B3DB-AB6CF300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28</a:t>
            </a:fld>
            <a:endParaRPr lang="en-US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FD102DA-C6B0-47DA-B219-DB41B3668FA4}"/>
              </a:ext>
            </a:extLst>
          </p:cNvPr>
          <p:cNvSpPr/>
          <p:nvPr/>
        </p:nvSpPr>
        <p:spPr>
          <a:xfrm>
            <a:off x="268078" y="1268760"/>
            <a:ext cx="49599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MRAK, Tanja (avtor, fotograf), GRIČAR, Jožica, KRAIGHER, Hojka (urednik, avtor dodatnega besedila). Atlas </a:t>
            </a:r>
            <a:r>
              <a:rPr lang="sl-SI" dirty="0" err="1">
                <a:highlight>
                  <a:srgbClr val="FFFF00"/>
                </a:highlight>
              </a:rPr>
              <a:t>of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woody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plant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roots</a:t>
            </a:r>
            <a:r>
              <a:rPr lang="sl-SI" dirty="0">
                <a:highlight>
                  <a:srgbClr val="FFFF00"/>
                </a:highlight>
              </a:rPr>
              <a:t> : </a:t>
            </a:r>
            <a:r>
              <a:rPr lang="sl-SI" dirty="0" err="1">
                <a:highlight>
                  <a:srgbClr val="FFFF00"/>
                </a:highlight>
              </a:rPr>
              <a:t>morphology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and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anatomy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with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special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emphasis</a:t>
            </a:r>
            <a:r>
              <a:rPr lang="sl-SI" dirty="0">
                <a:highlight>
                  <a:srgbClr val="FFFF00"/>
                </a:highlight>
              </a:rPr>
              <a:t> on fine </a:t>
            </a:r>
            <a:r>
              <a:rPr lang="sl-SI" dirty="0" err="1">
                <a:highlight>
                  <a:srgbClr val="FFFF00"/>
                </a:highlight>
              </a:rPr>
              <a:t>roots</a:t>
            </a:r>
            <a:r>
              <a:rPr lang="sl-SI" dirty="0">
                <a:highlight>
                  <a:srgbClr val="FFFF00"/>
                </a:highlight>
              </a:rPr>
              <a:t>, (Studia </a:t>
            </a:r>
            <a:r>
              <a:rPr lang="sl-SI" dirty="0" err="1">
                <a:highlight>
                  <a:srgbClr val="FFFF00"/>
                </a:highlight>
              </a:rPr>
              <a:t>Forestalia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Slovenica</a:t>
            </a:r>
            <a:r>
              <a:rPr lang="sl-SI" dirty="0">
                <a:highlight>
                  <a:srgbClr val="FFFF00"/>
                </a:highlight>
              </a:rPr>
              <a:t>, 147). 1st </a:t>
            </a:r>
            <a:r>
              <a:rPr lang="sl-SI" dirty="0" err="1">
                <a:highlight>
                  <a:srgbClr val="FFFF00"/>
                </a:highlight>
              </a:rPr>
              <a:t>ed</a:t>
            </a:r>
            <a:r>
              <a:rPr lang="sl-SI" dirty="0">
                <a:highlight>
                  <a:srgbClr val="FFFF00"/>
                </a:highlight>
              </a:rPr>
              <a:t>. </a:t>
            </a:r>
            <a:r>
              <a:rPr lang="sl-SI" dirty="0">
                <a:highlight>
                  <a:srgbClr val="FF00FF"/>
                </a:highlight>
              </a:rPr>
              <a:t>Ljubljana: </a:t>
            </a:r>
            <a:r>
              <a:rPr lang="sl-SI" dirty="0" err="1">
                <a:highlight>
                  <a:srgbClr val="FF0000"/>
                </a:highlight>
              </a:rPr>
              <a:t>Slovenian</a:t>
            </a:r>
            <a:r>
              <a:rPr lang="sl-SI" dirty="0">
                <a:highlight>
                  <a:srgbClr val="FF0000"/>
                </a:highlight>
              </a:rPr>
              <a:t> </a:t>
            </a:r>
            <a:r>
              <a:rPr lang="sl-SI" dirty="0" err="1">
                <a:highlight>
                  <a:srgbClr val="FF0000"/>
                </a:highlight>
              </a:rPr>
              <a:t>Forestry</a:t>
            </a:r>
            <a:r>
              <a:rPr lang="sl-SI" dirty="0">
                <a:highlight>
                  <a:srgbClr val="FF0000"/>
                </a:highlight>
              </a:rPr>
              <a:t> Institute, </a:t>
            </a:r>
            <a:r>
              <a:rPr lang="sl-SI" dirty="0" err="1">
                <a:highlight>
                  <a:srgbClr val="FF0000"/>
                </a:highlight>
              </a:rPr>
              <a:t>The</a:t>
            </a:r>
            <a:r>
              <a:rPr lang="sl-SI" dirty="0">
                <a:highlight>
                  <a:srgbClr val="FF0000"/>
                </a:highlight>
              </a:rPr>
              <a:t> Silva </a:t>
            </a:r>
            <a:r>
              <a:rPr lang="sl-SI" dirty="0" err="1">
                <a:highlight>
                  <a:srgbClr val="FF0000"/>
                </a:highlight>
              </a:rPr>
              <a:t>Slovenica</a:t>
            </a:r>
            <a:r>
              <a:rPr lang="sl-SI" dirty="0">
                <a:highlight>
                  <a:srgbClr val="FF0000"/>
                </a:highlight>
              </a:rPr>
              <a:t> </a:t>
            </a:r>
            <a:r>
              <a:rPr lang="sl-SI" dirty="0" err="1">
                <a:highlight>
                  <a:srgbClr val="FF0000"/>
                </a:highlight>
              </a:rPr>
              <a:t>Publishing</a:t>
            </a:r>
            <a:r>
              <a:rPr lang="sl-SI" dirty="0">
                <a:highlight>
                  <a:srgbClr val="FF0000"/>
                </a:highlight>
              </a:rPr>
              <a:t> Centre</a:t>
            </a:r>
            <a:r>
              <a:rPr lang="sl-SI" dirty="0">
                <a:highlight>
                  <a:srgbClr val="FFFF00"/>
                </a:highlight>
              </a:rPr>
              <a:t>, 2016. 118 str., </a:t>
            </a:r>
            <a:r>
              <a:rPr lang="sl-SI" dirty="0" err="1">
                <a:highlight>
                  <a:srgbClr val="FFFF00"/>
                </a:highlight>
              </a:rPr>
              <a:t>ilustr</a:t>
            </a:r>
            <a:r>
              <a:rPr lang="sl-SI" dirty="0">
                <a:highlight>
                  <a:srgbClr val="FFFF00"/>
                </a:highlight>
              </a:rPr>
              <a:t>. ISBN 978-961-6993-02-9. [COBISS.SI-ID 283640320]</a:t>
            </a:r>
          </a:p>
          <a:p>
            <a:r>
              <a:rPr lang="sl-SI" dirty="0"/>
              <a:t>kategorija: </a:t>
            </a:r>
            <a:r>
              <a:rPr lang="sl-SI" dirty="0">
                <a:highlight>
                  <a:srgbClr val="00FFFF"/>
                </a:highlight>
              </a:rPr>
              <a:t>2B (Z)</a:t>
            </a:r>
            <a:r>
              <a:rPr lang="sl-SI" dirty="0"/>
              <a:t>; tip dela je verificiral OSICB</a:t>
            </a:r>
          </a:p>
          <a:p>
            <a:r>
              <a:rPr lang="sl-SI" dirty="0">
                <a:highlight>
                  <a:srgbClr val="00FFFF"/>
                </a:highlight>
              </a:rPr>
              <a:t>točke: 50, </a:t>
            </a:r>
            <a:r>
              <a:rPr lang="sl-SI" dirty="0"/>
              <a:t>št. avtorjev: 2/2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B371ECA7-6499-4A63-AA45-B031069E381C}"/>
              </a:ext>
            </a:extLst>
          </p:cNvPr>
          <p:cNvSpPr txBox="1">
            <a:spLocks/>
          </p:cNvSpPr>
          <p:nvPr/>
        </p:nvSpPr>
        <p:spPr>
          <a:xfrm>
            <a:off x="268078" y="128945"/>
            <a:ext cx="8624402" cy="77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000" dirty="0"/>
              <a:t>Ob zagonu bibliografije SICRIS (vsakokrat) </a:t>
            </a:r>
            <a:r>
              <a:rPr lang="sl-SI" sz="2400" dirty="0"/>
              <a:t>(zn. </a:t>
            </a:r>
            <a:r>
              <a:rPr lang="sl-SI" sz="2400" dirty="0" err="1"/>
              <a:t>mon</a:t>
            </a:r>
            <a:r>
              <a:rPr lang="sl-SI" sz="2400" dirty="0"/>
              <a:t>.)</a:t>
            </a: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456E3A60-4F3F-49E6-B081-490834609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5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4438004-0DA8-4CF5-86BF-C594DF9F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29</a:t>
            </a:fld>
            <a:endParaRPr lang="en-US" dirty="0"/>
          </a:p>
        </p:txBody>
      </p:sp>
      <p:sp>
        <p:nvSpPr>
          <p:cNvPr id="18" name="Naslov 1">
            <a:extLst>
              <a:ext uri="{FF2B5EF4-FFF2-40B4-BE49-F238E27FC236}">
                <a16:creationId xmlns:a16="http://schemas.microsoft.com/office/drawing/2014/main" id="{B102191B-AD87-42EC-A4BA-C145F9736AF6}"/>
              </a:ext>
            </a:extLst>
          </p:cNvPr>
          <p:cNvSpPr txBox="1">
            <a:spLocks/>
          </p:cNvSpPr>
          <p:nvPr/>
        </p:nvSpPr>
        <p:spPr>
          <a:xfrm>
            <a:off x="268078" y="128945"/>
            <a:ext cx="8624402" cy="77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000" dirty="0"/>
              <a:t>Zapisi v formatu COMARC/B (baza COBISS) </a:t>
            </a:r>
            <a:r>
              <a:rPr lang="sl-SI" sz="2400" dirty="0"/>
              <a:t>(</a:t>
            </a:r>
            <a:r>
              <a:rPr lang="sl-SI" sz="2400" dirty="0" err="1"/>
              <a:t>pogl</a:t>
            </a:r>
            <a:r>
              <a:rPr lang="sl-SI" sz="2400" dirty="0"/>
              <a:t>.)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24AB055-6CEE-4A85-AFF0-71A8AD4B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01" y="1124744"/>
            <a:ext cx="8595669" cy="5184576"/>
          </a:xfrm>
          <a:prstGeom prst="rect">
            <a:avLst/>
          </a:prstGeom>
        </p:spPr>
      </p:pic>
      <p:sp>
        <p:nvSpPr>
          <p:cNvPr id="13" name="Ograda vsebine 3">
            <a:extLst>
              <a:ext uri="{FF2B5EF4-FFF2-40B4-BE49-F238E27FC236}">
                <a16:creationId xmlns:a16="http://schemas.microsoft.com/office/drawing/2014/main" id="{EB681DF4-3317-4374-A2A6-57899635AAB2}"/>
              </a:ext>
            </a:extLst>
          </p:cNvPr>
          <p:cNvSpPr txBox="1">
            <a:spLocks/>
          </p:cNvSpPr>
          <p:nvPr/>
        </p:nvSpPr>
        <p:spPr>
          <a:xfrm>
            <a:off x="5580112" y="1959313"/>
            <a:ext cx="3312368" cy="4397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dirty="0"/>
              <a:t>1.16 </a:t>
            </a:r>
            <a:r>
              <a:rPr lang="sl-SI" sz="2400" dirty="0">
                <a:sym typeface="Wingdings" panose="05000000000000000000" pitchFamily="2" charset="2"/>
              </a:rPr>
              <a:t></a:t>
            </a:r>
            <a:r>
              <a:rPr lang="sl-SI" sz="2400" dirty="0"/>
              <a:t>Glede na UDK </a:t>
            </a:r>
            <a:r>
              <a:rPr lang="sl-SI" sz="2400" dirty="0" err="1"/>
              <a:t>vrstilec</a:t>
            </a:r>
            <a:r>
              <a:rPr lang="sl-SI" sz="2400" dirty="0"/>
              <a:t> </a:t>
            </a:r>
            <a:r>
              <a:rPr lang="sl-SI" sz="2400" dirty="0">
                <a:sym typeface="Wingdings" panose="05000000000000000000" pitchFamily="2" charset="2"/>
              </a:rPr>
              <a:t> ustrezen </a:t>
            </a:r>
            <a:r>
              <a:rPr lang="sl-SI" sz="2400" dirty="0"/>
              <a:t>OSIC preveri zapis in potrdi tipologijo.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Preveri tudi nadrejen zapis o monografiji!</a:t>
            </a:r>
            <a:endParaRPr lang="en-US" sz="2400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039586E1-A2E8-40A8-840E-9F74352A09D1}"/>
              </a:ext>
            </a:extLst>
          </p:cNvPr>
          <p:cNvSpPr/>
          <p:nvPr/>
        </p:nvSpPr>
        <p:spPr>
          <a:xfrm>
            <a:off x="5593135" y="1077714"/>
            <a:ext cx="2880320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9B3999E7-C928-41A8-87AD-EA7848780187}"/>
              </a:ext>
            </a:extLst>
          </p:cNvPr>
          <p:cNvSpPr/>
          <p:nvPr/>
        </p:nvSpPr>
        <p:spPr>
          <a:xfrm>
            <a:off x="6155208" y="1268450"/>
            <a:ext cx="2880320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C9D5D2F-7D2B-969F-4E5F-4A649BD1D18B}"/>
              </a:ext>
            </a:extLst>
          </p:cNvPr>
          <p:cNvSpPr/>
          <p:nvPr/>
        </p:nvSpPr>
        <p:spPr>
          <a:xfrm>
            <a:off x="251520" y="3068960"/>
            <a:ext cx="2232248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60ADE365-541D-4777-B20A-D6D4E85A5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785402"/>
            <a:ext cx="7507162" cy="837049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3924815" y="857250"/>
            <a:ext cx="5219186" cy="388834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278608" y="1830747"/>
            <a:ext cx="8586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Vodilni partner: Centralna tehniška knjižnica Univerze v Ljubljani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 projekta: 1. 1. 2023 – 30. 6. 2026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Vloga oddana: 23. 2. 2023.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Sklep MVZI o dodelitvi sredstev izdan: 20. 4. 2023.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Pogodba o sofinanciranju podpisana: 2. 8. 2023.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Sredstva skupaj: 4.031.728,66 EUR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500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b="1" dirty="0"/>
              <a:t>21 članic projektnega konzorcija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500" i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sz="1500" i="1" dirty="0"/>
              <a:t>Projekt sofinancirata Ministrstvo za visoko šolstvo, znanost in inovacije ter Evropska unija – </a:t>
            </a:r>
            <a:r>
              <a:rPr lang="sl-SI" sz="1500" i="1" dirty="0" err="1"/>
              <a:t>NextGenerationEU</a:t>
            </a:r>
            <a:r>
              <a:rPr lang="sl-SI" sz="1500" i="1" dirty="0"/>
              <a:t> prek nacionalnega Načrta za okrevanje in odpornost.</a:t>
            </a:r>
            <a:endParaRPr lang="sl-SI" sz="825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6CF936E-94B9-4062-8083-56220CF89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608" y="1111372"/>
            <a:ext cx="8586785" cy="7174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pl-PL" sz="2250" b="1" dirty="0">
                <a:solidFill>
                  <a:srgbClr val="ED7D31"/>
                </a:solidFill>
                <a:latin typeface="Calibri"/>
              </a:rPr>
              <a:t>NOO projekt </a:t>
            </a:r>
            <a:r>
              <a:rPr lang="pl-PL" sz="2250" b="1" u="sng" dirty="0">
                <a:solidFill>
                  <a:srgbClr val="ED7D31"/>
                </a:solidFill>
                <a:latin typeface="Calibri"/>
              </a:rPr>
              <a:t>prilagoditev</a:t>
            </a:r>
            <a:r>
              <a:rPr lang="pl-PL" sz="2250" b="1" dirty="0">
                <a:solidFill>
                  <a:srgbClr val="ED7D31"/>
                </a:solidFill>
                <a:latin typeface="Calibri"/>
              </a:rPr>
              <a:t> javnih raziskovalnih organizacij (JRO) in CTK UL </a:t>
            </a:r>
            <a:r>
              <a:rPr lang="pl-PL" sz="2250" b="1" u="sng" dirty="0">
                <a:solidFill>
                  <a:srgbClr val="ED7D31"/>
                </a:solidFill>
                <a:latin typeface="Calibri"/>
              </a:rPr>
              <a:t>za delo po načelih odprte znanosti</a:t>
            </a:r>
          </a:p>
        </p:txBody>
      </p:sp>
      <p:pic>
        <p:nvPicPr>
          <p:cNvPr id="10" name="Slika 9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6CD7B97-8F8E-4DFD-BC4A-93D1D3698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66" y="267716"/>
            <a:ext cx="3149638" cy="9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2">
            <a:extLst>
              <a:ext uri="{FF2B5EF4-FFF2-40B4-BE49-F238E27FC236}">
                <a16:creationId xmlns:a16="http://schemas.microsoft.com/office/drawing/2014/main" id="{75E3EAD1-EA3E-4FF9-84AD-93CEAA6ED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96618"/>
              </p:ext>
            </p:extLst>
          </p:nvPr>
        </p:nvGraphicFramePr>
        <p:xfrm>
          <a:off x="5358896" y="1340017"/>
          <a:ext cx="3761043" cy="44668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61043">
                  <a:extLst>
                    <a:ext uri="{9D8B030D-6E8A-4147-A177-3AD203B41FA5}">
                      <a16:colId xmlns:a16="http://schemas.microsoft.com/office/drawing/2014/main" val="3625292398"/>
                    </a:ext>
                  </a:extLst>
                </a:gridCol>
              </a:tblGrid>
              <a:tr h="975544">
                <a:tc>
                  <a:txBody>
                    <a:bodyPr/>
                    <a:lstStyle/>
                    <a:p>
                      <a:r>
                        <a:rPr lang="sl-SI" sz="1800" dirty="0"/>
                        <a:t>Vrednotenje bibliografskih kazalcev raziskovalne uspešnosti po metodologiji ARRS (pravilnik)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02095"/>
                  </a:ext>
                </a:extLst>
              </a:tr>
              <a:tr h="56519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>
                          <a:highlight>
                            <a:srgbClr val="FFFF00"/>
                          </a:highlight>
                        </a:rPr>
                        <a:t>COBISS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939449"/>
                  </a:ext>
                </a:extLst>
              </a:tr>
              <a:tr h="9901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/>
                        <a:t>JCR in SNIP (članki)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/>
                        <a:t>Revije (BIBLIO-B)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Mednarodne baze podatkov (BIBLIO-A)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78653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00FF00"/>
                          </a:highlight>
                        </a:rPr>
                        <a:t>Mednarodne založbe (BIBLIO-C)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43953"/>
                  </a:ext>
                </a:extLst>
              </a:tr>
              <a:tr h="56519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Znanstvene zbirke podatkov (BIBLIO-D)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57371"/>
                  </a:ext>
                </a:extLst>
              </a:tr>
              <a:tr h="17171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00FFFF"/>
                          </a:highlight>
                        </a:rPr>
                        <a:t>Algoritem določi točke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1989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FF00FF"/>
                          </a:highlight>
                        </a:rPr>
                        <a:t>Preverba citatov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56935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FE63C9A-2878-4B8F-B3DB-AB6CF300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30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5A96AEEB-791B-45A1-B4B0-5BDACB2EB5F8}"/>
              </a:ext>
            </a:extLst>
          </p:cNvPr>
          <p:cNvSpPr txBox="1">
            <a:spLocks/>
          </p:cNvSpPr>
          <p:nvPr/>
        </p:nvSpPr>
        <p:spPr>
          <a:xfrm>
            <a:off x="268078" y="128945"/>
            <a:ext cx="8624402" cy="77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000" dirty="0"/>
              <a:t>Ob zagonu bibliografije SICRIS (vsakokrat) </a:t>
            </a:r>
            <a:r>
              <a:rPr lang="sl-SI" sz="2400" dirty="0"/>
              <a:t>(</a:t>
            </a:r>
            <a:r>
              <a:rPr lang="sl-SI" sz="2400" dirty="0" err="1"/>
              <a:t>pogl</a:t>
            </a:r>
            <a:r>
              <a:rPr lang="sl-SI" sz="2400" dirty="0"/>
              <a:t>.)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F64EBE8-0352-4ACB-8C2A-C1549896CBF7}"/>
              </a:ext>
            </a:extLst>
          </p:cNvPr>
          <p:cNvSpPr/>
          <p:nvPr/>
        </p:nvSpPr>
        <p:spPr>
          <a:xfrm>
            <a:off x="323528" y="117277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DESLAURIERS, </a:t>
            </a:r>
            <a:r>
              <a:rPr lang="sl-SI" dirty="0" err="1">
                <a:highlight>
                  <a:srgbClr val="FFFF00"/>
                </a:highlight>
              </a:rPr>
              <a:t>Annie</a:t>
            </a:r>
            <a:r>
              <a:rPr lang="sl-SI" dirty="0">
                <a:highlight>
                  <a:srgbClr val="FFFF00"/>
                </a:highlight>
              </a:rPr>
              <a:t>, FONTI, Patrick, ROSSI, </a:t>
            </a:r>
            <a:r>
              <a:rPr lang="sl-SI" dirty="0" err="1">
                <a:highlight>
                  <a:srgbClr val="FFFF00"/>
                </a:highlight>
              </a:rPr>
              <a:t>Sergio</a:t>
            </a:r>
            <a:r>
              <a:rPr lang="sl-SI" dirty="0">
                <a:highlight>
                  <a:srgbClr val="FFFF00"/>
                </a:highlight>
              </a:rPr>
              <a:t>, RATHGEBER, </a:t>
            </a:r>
            <a:r>
              <a:rPr lang="sl-SI" dirty="0" err="1">
                <a:highlight>
                  <a:srgbClr val="FFFF00"/>
                </a:highlight>
              </a:rPr>
              <a:t>Cyrille</a:t>
            </a:r>
            <a:r>
              <a:rPr lang="sl-SI" dirty="0">
                <a:highlight>
                  <a:srgbClr val="FFFF00"/>
                </a:highlight>
              </a:rPr>
              <a:t>, GRIČAR, Jožica. </a:t>
            </a:r>
            <a:r>
              <a:rPr lang="sl-SI" dirty="0" err="1">
                <a:highlight>
                  <a:srgbClr val="FFFF00"/>
                </a:highlight>
              </a:rPr>
              <a:t>Ecophysiology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and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plasticity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of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wood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and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phloem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formation</a:t>
            </a:r>
            <a:r>
              <a:rPr lang="sl-SI" dirty="0">
                <a:highlight>
                  <a:srgbClr val="FFFF00"/>
                </a:highlight>
              </a:rPr>
              <a:t>. V: AMOROSO, </a:t>
            </a:r>
            <a:r>
              <a:rPr lang="sl-SI" dirty="0" err="1">
                <a:highlight>
                  <a:srgbClr val="FFFF00"/>
                </a:highlight>
              </a:rPr>
              <a:t>Mariano</a:t>
            </a:r>
            <a:r>
              <a:rPr lang="sl-SI" dirty="0">
                <a:highlight>
                  <a:srgbClr val="FFFF00"/>
                </a:highlight>
              </a:rPr>
              <a:t> M. (ur.). </a:t>
            </a:r>
            <a:r>
              <a:rPr lang="sl-SI" dirty="0" err="1">
                <a:highlight>
                  <a:srgbClr val="FFFF00"/>
                </a:highlight>
              </a:rPr>
              <a:t>Dendroecology</a:t>
            </a:r>
            <a:r>
              <a:rPr lang="sl-SI" dirty="0">
                <a:highlight>
                  <a:srgbClr val="FFFF00"/>
                </a:highlight>
              </a:rPr>
              <a:t> : </a:t>
            </a:r>
            <a:r>
              <a:rPr lang="sl-SI" dirty="0" err="1">
                <a:highlight>
                  <a:srgbClr val="FFFF00"/>
                </a:highlight>
              </a:rPr>
              <a:t>tree</a:t>
            </a:r>
            <a:r>
              <a:rPr lang="sl-SI" dirty="0">
                <a:highlight>
                  <a:srgbClr val="FFFF00"/>
                </a:highlight>
              </a:rPr>
              <a:t>-ring </a:t>
            </a:r>
            <a:r>
              <a:rPr lang="sl-SI" dirty="0" err="1">
                <a:highlight>
                  <a:srgbClr val="FFFF00"/>
                </a:highlight>
              </a:rPr>
              <a:t>analyses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applied</a:t>
            </a:r>
            <a:r>
              <a:rPr lang="sl-SI" dirty="0">
                <a:highlight>
                  <a:srgbClr val="FFFF00"/>
                </a:highlight>
              </a:rPr>
              <a:t> to </a:t>
            </a:r>
            <a:r>
              <a:rPr lang="sl-SI" dirty="0" err="1">
                <a:highlight>
                  <a:srgbClr val="FFFF00"/>
                </a:highlight>
              </a:rPr>
              <a:t>ecological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studies</a:t>
            </a:r>
            <a:r>
              <a:rPr lang="sl-SI" dirty="0">
                <a:highlight>
                  <a:srgbClr val="FFFF00"/>
                </a:highlight>
              </a:rPr>
              <a:t>. </a:t>
            </a:r>
            <a:r>
              <a:rPr lang="sl-SI" dirty="0" err="1">
                <a:highlight>
                  <a:srgbClr val="FFFF00"/>
                </a:highlight>
              </a:rPr>
              <a:t>Cham</a:t>
            </a:r>
            <a:r>
              <a:rPr lang="sl-SI" dirty="0">
                <a:highlight>
                  <a:srgbClr val="FFFF00"/>
                </a:highlight>
              </a:rPr>
              <a:t>: </a:t>
            </a:r>
            <a:r>
              <a:rPr lang="sl-SI" dirty="0">
                <a:highlight>
                  <a:srgbClr val="00FF00"/>
                </a:highlight>
              </a:rPr>
              <a:t>Springer,</a:t>
            </a:r>
            <a:r>
              <a:rPr lang="sl-SI" dirty="0">
                <a:highlight>
                  <a:srgbClr val="FFFF00"/>
                </a:highlight>
              </a:rPr>
              <a:t> cop. 2017. Str. 13-33, </a:t>
            </a:r>
            <a:r>
              <a:rPr lang="sl-SI" dirty="0" err="1">
                <a:highlight>
                  <a:srgbClr val="FFFF00"/>
                </a:highlight>
              </a:rPr>
              <a:t>ilustr</a:t>
            </a:r>
            <a:r>
              <a:rPr lang="sl-SI" dirty="0">
                <a:highlight>
                  <a:srgbClr val="FFFF00"/>
                </a:highlight>
              </a:rPr>
              <a:t>. </a:t>
            </a:r>
            <a:r>
              <a:rPr lang="sl-SI" dirty="0" err="1">
                <a:highlight>
                  <a:srgbClr val="FFFF00"/>
                </a:highlight>
              </a:rPr>
              <a:t>Ecological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studies</a:t>
            </a:r>
            <a:r>
              <a:rPr lang="sl-SI" dirty="0">
                <a:highlight>
                  <a:srgbClr val="FFFF00"/>
                </a:highlight>
              </a:rPr>
              <a:t>, vol. 231. ISBN 978-3-319-61668-1, ISBN 978-3-319-61669-8. ISSN 0070-8356. https://link.springer.com/book/10.1007%2F978-3-319-61669-8. [COBISS.SI-ID 4999078], </a:t>
            </a:r>
            <a:r>
              <a:rPr lang="sl-SI" dirty="0"/>
              <a:t>[</a:t>
            </a:r>
            <a:r>
              <a:rPr lang="sl-SI" dirty="0" err="1"/>
              <a:t>WoS</a:t>
            </a:r>
            <a:r>
              <a:rPr lang="sl-SI" dirty="0"/>
              <a:t> do 5. 9. 2023: št. citatov (TC): 38, čistih citatov (CI): 33, čistih citatov na avtorja (</a:t>
            </a:r>
            <a:r>
              <a:rPr lang="sl-SI" dirty="0" err="1"/>
              <a:t>CIAu</a:t>
            </a:r>
            <a:r>
              <a:rPr lang="sl-SI" dirty="0"/>
              <a:t>): 6.60]</a:t>
            </a:r>
          </a:p>
          <a:p>
            <a:r>
              <a:rPr lang="sl-SI" dirty="0"/>
              <a:t>kategorija: </a:t>
            </a:r>
            <a:r>
              <a:rPr lang="sl-SI" dirty="0">
                <a:highlight>
                  <a:srgbClr val="00FFFF"/>
                </a:highlight>
              </a:rPr>
              <a:t>3B (Z, A1/2); </a:t>
            </a:r>
            <a:r>
              <a:rPr lang="sl-SI" dirty="0"/>
              <a:t>tip dela je verificiral OSICB</a:t>
            </a:r>
          </a:p>
          <a:p>
            <a:r>
              <a:rPr lang="sl-SI" dirty="0">
                <a:highlight>
                  <a:srgbClr val="00FFFF"/>
                </a:highlight>
              </a:rPr>
              <a:t>točke: 8, št. avtorjev: 5</a:t>
            </a: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9A529A90-2455-48F9-A024-FF509B753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0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vsebine 2"/>
          <p:cNvSpPr txBox="1">
            <a:spLocks/>
          </p:cNvSpPr>
          <p:nvPr/>
        </p:nvSpPr>
        <p:spPr>
          <a:xfrm>
            <a:off x="251520" y="476672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b="1" dirty="0">
                <a:solidFill>
                  <a:srgbClr val="00B0F0"/>
                </a:solidFill>
              </a:rPr>
              <a:t>Izpis bibliografije – 2.20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9" name="Tabela 2">
            <a:extLst>
              <a:ext uri="{FF2B5EF4-FFF2-40B4-BE49-F238E27FC236}">
                <a16:creationId xmlns:a16="http://schemas.microsoft.com/office/drawing/2014/main" id="{75E3EAD1-EA3E-4FF9-84AD-93CEAA6EDBB8}"/>
              </a:ext>
            </a:extLst>
          </p:cNvPr>
          <p:cNvGraphicFramePr>
            <a:graphicFrameLocks noGrp="1"/>
          </p:cNvGraphicFramePr>
          <p:nvPr/>
        </p:nvGraphicFramePr>
        <p:xfrm>
          <a:off x="5304233" y="598551"/>
          <a:ext cx="3761043" cy="44668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61043">
                  <a:extLst>
                    <a:ext uri="{9D8B030D-6E8A-4147-A177-3AD203B41FA5}">
                      <a16:colId xmlns:a16="http://schemas.microsoft.com/office/drawing/2014/main" val="3625292398"/>
                    </a:ext>
                  </a:extLst>
                </a:gridCol>
              </a:tblGrid>
              <a:tr h="975544">
                <a:tc>
                  <a:txBody>
                    <a:bodyPr/>
                    <a:lstStyle/>
                    <a:p>
                      <a:r>
                        <a:rPr lang="sl-SI" sz="1800" dirty="0"/>
                        <a:t>Vrednotenje bibliografskih kazalcev raziskovalne uspešnosti po metodologiji ARRS (pravilnik)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02095"/>
                  </a:ext>
                </a:extLst>
              </a:tr>
              <a:tr h="56519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>
                          <a:highlight>
                            <a:srgbClr val="FFFF00"/>
                          </a:highlight>
                        </a:rPr>
                        <a:t>COBISS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939449"/>
                  </a:ext>
                </a:extLst>
              </a:tr>
              <a:tr h="9901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/>
                        <a:t>JCR in SNIP (članki)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/>
                        <a:t>Revije (BIBLIO-B)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Mednarodne baze podatkov (BIBLIO-A)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78653"/>
                  </a:ext>
                </a:extLst>
              </a:tr>
              <a:tr h="25255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/>
                        <a:t>Mednarodne založbe (BIBLIO-C)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43953"/>
                  </a:ext>
                </a:extLst>
              </a:tr>
              <a:tr h="56519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00FF00"/>
                          </a:highlight>
                        </a:rPr>
                        <a:t>Znanstvene zbirke podatkov (BIBLIO-D)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57371"/>
                  </a:ext>
                </a:extLst>
              </a:tr>
              <a:tr h="17171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00FFFF"/>
                          </a:highlight>
                        </a:rPr>
                        <a:t>Algoritem določi točke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19893"/>
                  </a:ext>
                </a:extLst>
              </a:tr>
              <a:tr h="22285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dirty="0">
                          <a:highlight>
                            <a:srgbClr val="FF00FF"/>
                          </a:highlight>
                        </a:rPr>
                        <a:t>Preverba citatov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56935"/>
                  </a:ext>
                </a:extLst>
              </a:tr>
            </a:tbl>
          </a:graphicData>
        </a:graphic>
      </p:graphicFrame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FE63C9A-2878-4B8F-B3DB-AB6CF300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31</a:t>
            </a:fld>
            <a:endParaRPr lang="en-US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FD102DA-C6B0-47DA-B219-DB41B3668FA4}"/>
              </a:ext>
            </a:extLst>
          </p:cNvPr>
          <p:cNvSpPr/>
          <p:nvPr/>
        </p:nvSpPr>
        <p:spPr>
          <a:xfrm>
            <a:off x="260094" y="1028343"/>
            <a:ext cx="49599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VAUHKONEN, Jari, BERGER, </a:t>
            </a:r>
            <a:r>
              <a:rPr lang="sl-SI" dirty="0" err="1">
                <a:highlight>
                  <a:srgbClr val="FFFF00"/>
                </a:highlight>
              </a:rPr>
              <a:t>Ambros</a:t>
            </a:r>
            <a:r>
              <a:rPr lang="sl-SI" dirty="0">
                <a:highlight>
                  <a:srgbClr val="FFFF00"/>
                </a:highlight>
              </a:rPr>
              <a:t>, GSCHWANTNER, Thomas, SCHADAUER, </a:t>
            </a:r>
            <a:r>
              <a:rPr lang="sl-SI" dirty="0" err="1">
                <a:highlight>
                  <a:srgbClr val="FFFF00"/>
                </a:highlight>
              </a:rPr>
              <a:t>Klemens</a:t>
            </a:r>
            <a:r>
              <a:rPr lang="sl-SI" dirty="0">
                <a:highlight>
                  <a:srgbClr val="FFFF00"/>
                </a:highlight>
              </a:rPr>
              <a:t>, LEJEUNE, </a:t>
            </a:r>
            <a:r>
              <a:rPr lang="sl-SI" dirty="0" err="1">
                <a:highlight>
                  <a:srgbClr val="FFFF00"/>
                </a:highlight>
              </a:rPr>
              <a:t>Philippe</a:t>
            </a:r>
            <a:r>
              <a:rPr lang="sl-SI" dirty="0">
                <a:highlight>
                  <a:srgbClr val="FFFF00"/>
                </a:highlight>
              </a:rPr>
              <a:t>, PERIN, </a:t>
            </a:r>
            <a:r>
              <a:rPr lang="sl-SI" dirty="0" err="1">
                <a:highlight>
                  <a:srgbClr val="FFFF00"/>
                </a:highlight>
              </a:rPr>
              <a:t>Jérôme</a:t>
            </a:r>
            <a:r>
              <a:rPr lang="sl-SI" dirty="0">
                <a:highlight>
                  <a:srgbClr val="FFFF00"/>
                </a:highlight>
              </a:rPr>
              <a:t>, PITCHUGIN, </a:t>
            </a:r>
            <a:r>
              <a:rPr lang="sl-SI" dirty="0" err="1">
                <a:highlight>
                  <a:srgbClr val="FFFF00"/>
                </a:highlight>
              </a:rPr>
              <a:t>Mikhail</a:t>
            </a:r>
            <a:r>
              <a:rPr lang="sl-SI" dirty="0">
                <a:highlight>
                  <a:srgbClr val="FFFF00"/>
                </a:highlight>
              </a:rPr>
              <a:t>, ADOLT, </a:t>
            </a:r>
            <a:r>
              <a:rPr lang="sl-SI" dirty="0" err="1">
                <a:highlight>
                  <a:srgbClr val="FFFF00"/>
                </a:highlight>
              </a:rPr>
              <a:t>Radim</a:t>
            </a:r>
            <a:r>
              <a:rPr lang="sl-SI" dirty="0">
                <a:highlight>
                  <a:srgbClr val="FFFF00"/>
                </a:highlight>
              </a:rPr>
              <a:t>, ZEMAN, Miroslav, KVIST JOHANNSEN, </a:t>
            </a:r>
            <a:r>
              <a:rPr lang="sl-SI" dirty="0" err="1">
                <a:highlight>
                  <a:srgbClr val="FFFF00"/>
                </a:highlight>
              </a:rPr>
              <a:t>Vivian</a:t>
            </a:r>
            <a:r>
              <a:rPr lang="sl-SI" dirty="0">
                <a:highlight>
                  <a:srgbClr val="FFFF00"/>
                </a:highlight>
              </a:rPr>
              <a:t>, SKUDNIK, Mitja, et </a:t>
            </a:r>
            <a:r>
              <a:rPr lang="sl-SI" dirty="0" err="1">
                <a:highlight>
                  <a:srgbClr val="FFFF00"/>
                </a:highlight>
              </a:rPr>
              <a:t>al</a:t>
            </a:r>
            <a:r>
              <a:rPr lang="sl-SI" dirty="0">
                <a:highlight>
                  <a:srgbClr val="FFFF00"/>
                </a:highlight>
              </a:rPr>
              <a:t>.. Data </a:t>
            </a:r>
            <a:r>
              <a:rPr lang="sl-SI" dirty="0" err="1">
                <a:highlight>
                  <a:srgbClr val="FFFF00"/>
                </a:highlight>
              </a:rPr>
              <a:t>from</a:t>
            </a:r>
            <a:r>
              <a:rPr lang="sl-SI" dirty="0">
                <a:highlight>
                  <a:srgbClr val="FFFF00"/>
                </a:highlight>
              </a:rPr>
              <a:t>: </a:t>
            </a:r>
            <a:r>
              <a:rPr lang="sl-SI" dirty="0" err="1">
                <a:highlight>
                  <a:srgbClr val="FFFF00"/>
                </a:highlight>
              </a:rPr>
              <a:t>Harmonised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projections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of</a:t>
            </a:r>
            <a:r>
              <a:rPr lang="sl-SI" dirty="0">
                <a:highlight>
                  <a:srgbClr val="FFFF00"/>
                </a:highlight>
              </a:rPr>
              <a:t> future </a:t>
            </a:r>
            <a:r>
              <a:rPr lang="sl-SI" dirty="0" err="1">
                <a:highlight>
                  <a:srgbClr val="FFFF00"/>
                </a:highlight>
              </a:rPr>
              <a:t>forest</a:t>
            </a:r>
            <a:r>
              <a:rPr lang="sl-SI" dirty="0">
                <a:highlight>
                  <a:srgbClr val="FFFF00"/>
                </a:highlight>
              </a:rPr>
              <a:t> </a:t>
            </a:r>
            <a:r>
              <a:rPr lang="sl-SI" dirty="0" err="1">
                <a:highlight>
                  <a:srgbClr val="FFFF00"/>
                </a:highlight>
              </a:rPr>
              <a:t>resources</a:t>
            </a:r>
            <a:r>
              <a:rPr lang="sl-SI" dirty="0">
                <a:highlight>
                  <a:srgbClr val="FFFF00"/>
                </a:highlight>
              </a:rPr>
              <a:t> in </a:t>
            </a:r>
            <a:r>
              <a:rPr lang="sl-SI" dirty="0" err="1">
                <a:highlight>
                  <a:srgbClr val="FFFF00"/>
                </a:highlight>
              </a:rPr>
              <a:t>Europe</a:t>
            </a:r>
            <a:r>
              <a:rPr lang="sl-SI" dirty="0">
                <a:highlight>
                  <a:srgbClr val="FFFF00"/>
                </a:highlight>
              </a:rPr>
              <a:t>. </a:t>
            </a:r>
            <a:r>
              <a:rPr lang="sl-SI" dirty="0" err="1">
                <a:highlight>
                  <a:srgbClr val="FFFF00"/>
                </a:highlight>
              </a:rPr>
              <a:t>Durham</a:t>
            </a:r>
            <a:r>
              <a:rPr lang="sl-SI" dirty="0">
                <a:highlight>
                  <a:srgbClr val="FFFF00"/>
                </a:highlight>
              </a:rPr>
              <a:t>: </a:t>
            </a:r>
            <a:r>
              <a:rPr lang="sl-SI" dirty="0" err="1">
                <a:highlight>
                  <a:srgbClr val="00FF00"/>
                </a:highlight>
              </a:rPr>
              <a:t>Dryad</a:t>
            </a:r>
            <a:r>
              <a:rPr lang="sl-SI" dirty="0">
                <a:highlight>
                  <a:srgbClr val="FFFF00"/>
                </a:highlight>
              </a:rPr>
              <a:t>, 2019. Podatkovna zbirka. https://doi.org/10.5061/dryad.4t880qh, </a:t>
            </a:r>
            <a:r>
              <a:rPr lang="sl-SI" dirty="0" err="1">
                <a:highlight>
                  <a:srgbClr val="FFFF00"/>
                </a:highlight>
              </a:rPr>
              <a:t>doi</a:t>
            </a:r>
            <a:r>
              <a:rPr lang="sl-SI" dirty="0">
                <a:highlight>
                  <a:srgbClr val="FFFF00"/>
                </a:highlight>
              </a:rPr>
              <a:t>: 10.5061/dryad.4t880qh. [COBISS.SI-ID 5448870]</a:t>
            </a:r>
          </a:p>
          <a:p>
            <a:r>
              <a:rPr lang="sl-SI" dirty="0"/>
              <a:t>kategorija: 2NK (S); tip dela še ni verificiran</a:t>
            </a:r>
          </a:p>
          <a:p>
            <a:r>
              <a:rPr lang="sl-SI" dirty="0">
                <a:highlight>
                  <a:srgbClr val="00FFFF"/>
                </a:highlight>
              </a:rPr>
              <a:t>točke: 0.58</a:t>
            </a:r>
            <a:r>
              <a:rPr lang="sl-SI" dirty="0"/>
              <a:t>, št. avtorjev: 2/54</a:t>
            </a:r>
          </a:p>
          <a:p>
            <a:endParaRPr lang="sl-SI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0D5CA7C8-97D6-4D8B-927C-A405F86A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Ob zagonu bibliografije SICRIS (vsakokrat) </a:t>
            </a:r>
            <a:r>
              <a:rPr lang="sl-SI" sz="2400" dirty="0"/>
              <a:t>(pod. zbirke)</a:t>
            </a:r>
          </a:p>
        </p:txBody>
      </p:sp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ED4FD522-22E9-ABB1-7C95-25770DE27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88" y="5065371"/>
            <a:ext cx="8706891" cy="162838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b="1" dirty="0"/>
              <a:t>Vrste podatkovnih zbirk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Zaupanja vreden področni podatkovni </a:t>
            </a:r>
            <a:r>
              <a:rPr lang="sl-SI" sz="2400" dirty="0" err="1"/>
              <a:t>repozitorij</a:t>
            </a:r>
            <a:r>
              <a:rPr lang="sl-SI" sz="2400" dirty="0"/>
              <a:t> (BIBLIO-D, ima certifikat zaupanja npr. </a:t>
            </a:r>
            <a:r>
              <a:rPr lang="sl-SI" sz="2400" dirty="0" err="1"/>
              <a:t>CoreTrustSeal</a:t>
            </a:r>
            <a:r>
              <a:rPr lang="sl-SI" sz="2400" dirty="0"/>
              <a:t>) 30T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Področni podatkovni </a:t>
            </a:r>
            <a:r>
              <a:rPr lang="sl-SI" sz="2400" dirty="0" err="1"/>
              <a:t>repozitorij</a:t>
            </a:r>
            <a:r>
              <a:rPr lang="sl-SI" sz="2400" dirty="0"/>
              <a:t> 5T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Splošni podatkovni </a:t>
            </a:r>
            <a:r>
              <a:rPr lang="sl-SI" sz="2400" dirty="0" err="1"/>
              <a:t>repozitorij</a:t>
            </a:r>
            <a:r>
              <a:rPr lang="sl-SI" sz="2400" dirty="0"/>
              <a:t> 5T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Institucionalni podatkovni </a:t>
            </a:r>
            <a:r>
              <a:rPr lang="sl-SI" sz="2400" dirty="0" err="1"/>
              <a:t>repozitorij</a:t>
            </a:r>
            <a:r>
              <a:rPr lang="sl-SI" sz="2400" dirty="0"/>
              <a:t> (</a:t>
            </a:r>
            <a:r>
              <a:rPr lang="sl-SI" sz="2400" dirty="0" err="1"/>
              <a:t>DiRROS</a:t>
            </a:r>
            <a:r>
              <a:rPr lang="sl-SI" sz="2400" dirty="0"/>
              <a:t>, RUL) 5T</a:t>
            </a:r>
          </a:p>
        </p:txBody>
      </p:sp>
    </p:spTree>
    <p:extLst>
      <p:ext uri="{BB962C8B-B14F-4D97-AF65-F5344CB8AC3E}">
        <p14:creationId xmlns:p14="http://schemas.microsoft.com/office/powerpoint/2010/main" val="4174177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Ob zagonu bibliografije SICRIS - vrednotenje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l-SI" sz="2400" dirty="0"/>
              <a:t>Točke se delijo med avtorje.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Prevod ali nova izdaja (manj kot 1/3 novega besedila) se točkuje s 50 % točk izvirnika. 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Ponatisi se ne upoštevajo.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Avtor monografije, ki je hkrati njen urednik, lahko prejme uredniške točke le, če ima monografija več kot tri avtorje. 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Točke, ki pripadajo urednikom revij, znanstvenih slovarjev, enciklopedij in leksikonov, se ne delijo.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Točke, ki pripadajo mentorjem in </a:t>
            </a:r>
            <a:r>
              <a:rPr lang="sl-SI" sz="2400" dirty="0" err="1"/>
              <a:t>somentorjem</a:t>
            </a:r>
            <a:r>
              <a:rPr lang="sl-SI" sz="2400" dirty="0"/>
              <a:t>, se ne delijo.</a:t>
            </a:r>
          </a:p>
          <a:p>
            <a:pPr>
              <a:spcBef>
                <a:spcPts val="0"/>
              </a:spcBef>
            </a:pP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32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2C1312F6-C466-46B5-A3A6-D78C93FC4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32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1872207"/>
          </a:xfrm>
        </p:spPr>
        <p:txBody>
          <a:bodyPr>
            <a:normAutofit fontScale="92500" lnSpcReduction="10000"/>
          </a:bodyPr>
          <a:lstStyle/>
          <a:p>
            <a:r>
              <a:rPr lang="sl-SI" sz="2400" dirty="0"/>
              <a:t>Upošteva se leto objave članka in IF/SNIP za leto objave.</a:t>
            </a:r>
          </a:p>
          <a:p>
            <a:r>
              <a:rPr lang="sl-SI" sz="2400" dirty="0"/>
              <a:t>Izjema so objave za tekoče leto, ko še ni podatki. Začasno se uporabljajo podatki za leto prej. Po pridobitvi podatkov se lahko točkovanje spremeni.</a:t>
            </a:r>
          </a:p>
          <a:p>
            <a:r>
              <a:rPr lang="en-US" sz="2400" dirty="0">
                <a:hlinkClick r:id="rId2"/>
              </a:rPr>
              <a:t>https://plus.cobiss.net/cobiss/si/sl/jcr</a:t>
            </a:r>
            <a:r>
              <a:rPr lang="sl-SI" sz="2400" dirty="0"/>
              <a:t> </a:t>
            </a:r>
            <a:endParaRPr lang="en-US" sz="2400" dirty="0"/>
          </a:p>
          <a:p>
            <a:endParaRPr lang="en-US" sz="1400" dirty="0"/>
          </a:p>
        </p:txBody>
      </p:sp>
      <p:sp>
        <p:nvSpPr>
          <p:cNvPr id="15" name="Označba mesta številke diapozitiva 14">
            <a:extLst>
              <a:ext uri="{FF2B5EF4-FFF2-40B4-BE49-F238E27FC236}">
                <a16:creationId xmlns:a16="http://schemas.microsoft.com/office/drawing/2014/main" id="{571930EB-6EEE-45E8-9101-C7ABD3D4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33</a:t>
            </a:fld>
            <a:endParaRPr lang="en-US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0A195397-E9AB-410F-9CB6-31097EAF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Ob zagonu bibliografije SICRIS - vrednotenje glede IF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7F55123-B9ED-458D-A009-95B69FF04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37" y="3335204"/>
            <a:ext cx="7803504" cy="3428542"/>
          </a:xfrm>
          <a:prstGeom prst="rect">
            <a:avLst/>
          </a:prstGeom>
        </p:spPr>
      </p:pic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AFDB32EC-01E6-4C85-BEA3-045D16360DAE}"/>
              </a:ext>
            </a:extLst>
          </p:cNvPr>
          <p:cNvSpPr txBox="1">
            <a:spLocks/>
          </p:cNvSpPr>
          <p:nvPr/>
        </p:nvSpPr>
        <p:spPr>
          <a:xfrm>
            <a:off x="5076057" y="1954039"/>
            <a:ext cx="374441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4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2022:</a:t>
            </a:r>
          </a:p>
          <a:p>
            <a:pPr algn="ctr">
              <a:spcBef>
                <a:spcPts val="0"/>
              </a:spcBef>
            </a:pPr>
            <a:r>
              <a:rPr lang="sl-SI" sz="24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22 slovenskih revij</a:t>
            </a:r>
          </a:p>
          <a:p>
            <a:pPr algn="ctr">
              <a:spcBef>
                <a:spcPts val="0"/>
              </a:spcBef>
            </a:pPr>
            <a:r>
              <a:rPr lang="sl-SI" sz="24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69 revij v kategoriji ‚</a:t>
            </a:r>
            <a:r>
              <a:rPr lang="sl-SI" sz="2400" i="1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forestry</a:t>
            </a:r>
            <a:r>
              <a:rPr lang="sl-SI" sz="24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‘ (</a:t>
            </a:r>
            <a:r>
              <a:rPr lang="sl-SI" sz="2400" i="1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max</a:t>
            </a:r>
            <a:r>
              <a:rPr lang="sl-SI" sz="24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=9,5, min=0,3)</a:t>
            </a:r>
            <a:endParaRPr lang="sl-SI" sz="24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400" dirty="0"/>
          </a:p>
        </p:txBody>
      </p:sp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8AF3EA1-5E0C-44AC-A3B7-681F93F06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56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b="1" dirty="0" err="1"/>
              <a:t>WoS</a:t>
            </a:r>
            <a:r>
              <a:rPr lang="sl-SI" sz="3000" b="1" dirty="0"/>
              <a:t> (</a:t>
            </a:r>
            <a:r>
              <a:rPr lang="sl-SI" sz="3000" b="1" dirty="0" err="1"/>
              <a:t>Clarivate</a:t>
            </a:r>
            <a:r>
              <a:rPr lang="sl-SI" sz="3000" b="1" dirty="0"/>
              <a:t> </a:t>
            </a:r>
            <a:r>
              <a:rPr lang="sl-SI" sz="3000" b="1" dirty="0" err="1"/>
              <a:t>Analytics</a:t>
            </a:r>
            <a:r>
              <a:rPr lang="sl-SI" sz="3000" b="1" dirty="0"/>
              <a:t>)</a:t>
            </a:r>
            <a:r>
              <a:rPr lang="sl-SI" sz="3000" dirty="0"/>
              <a:t>, JCR in IF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5" y="1246624"/>
            <a:ext cx="4716016" cy="34065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Faktor vpliva izračuna aritmetično sredico citatov člankov posamezne revije. Odvisen od zn. področja.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JCR Science </a:t>
            </a:r>
            <a:r>
              <a:rPr lang="sl-SI" sz="2400" dirty="0" err="1"/>
              <a:t>Edition</a:t>
            </a:r>
            <a:r>
              <a:rPr lang="sl-SI" sz="2400" dirty="0"/>
              <a:t> (JCR SE) za področje znanosti in tehnologije (SCI).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JCR Social </a:t>
            </a:r>
            <a:r>
              <a:rPr lang="sl-SI" sz="2400" dirty="0" err="1"/>
              <a:t>Sciences</a:t>
            </a:r>
            <a:r>
              <a:rPr lang="sl-SI" sz="2400" dirty="0"/>
              <a:t> </a:t>
            </a:r>
            <a:r>
              <a:rPr lang="sl-SI" sz="2400" dirty="0" err="1"/>
              <a:t>Edition</a:t>
            </a:r>
            <a:r>
              <a:rPr lang="sl-SI" sz="2400" dirty="0"/>
              <a:t> (JCR SSE) za področje družboslovja (SSCI).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34</a:t>
            </a:fld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7532B81-F80D-4EE9-9702-BDB755A8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5" y="4584444"/>
            <a:ext cx="4300324" cy="1441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F89655E4-7088-40B7-8BCF-7786BBA452BA}"/>
              </a:ext>
            </a:extLst>
          </p:cNvPr>
          <p:cNvSpPr txBox="1">
            <a:spLocks/>
          </p:cNvSpPr>
          <p:nvPr/>
        </p:nvSpPr>
        <p:spPr>
          <a:xfrm>
            <a:off x="4385666" y="6090316"/>
            <a:ext cx="4650829" cy="767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4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sl-SI" sz="2400" i="1" dirty="0">
                <a:solidFill>
                  <a:schemeClr val="bg1">
                    <a:lumMod val="65000"/>
                  </a:schemeClr>
                </a:solidFill>
              </a:rPr>
              <a:t>Preskok iz kvantitativnega v kvalitativno evalvacijo!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400" dirty="0"/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8EB116BB-0DE0-4FB7-BAE1-8682EE0C3D1E}"/>
              </a:ext>
            </a:extLst>
          </p:cNvPr>
          <p:cNvSpPr txBox="1">
            <a:spLocks/>
          </p:cNvSpPr>
          <p:nvPr/>
        </p:nvSpPr>
        <p:spPr>
          <a:xfrm>
            <a:off x="8507760" y="4966261"/>
            <a:ext cx="4320480" cy="175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4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DB38D16-588C-4A5B-BF33-2E5287272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1" y="1246625"/>
            <a:ext cx="4038600" cy="4276725"/>
          </a:xfrm>
          <a:prstGeom prst="rect">
            <a:avLst/>
          </a:prstGeo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38BED57A-16F7-4E1E-8AE3-C6C586D85338}"/>
              </a:ext>
            </a:extLst>
          </p:cNvPr>
          <p:cNvCxnSpPr>
            <a:cxnSpLocks/>
          </p:cNvCxnSpPr>
          <p:nvPr/>
        </p:nvCxnSpPr>
        <p:spPr>
          <a:xfrm>
            <a:off x="3086686" y="1489251"/>
            <a:ext cx="1258907" cy="974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C66DB153-9832-47E0-A1EC-84F73F789A36}"/>
              </a:ext>
            </a:extLst>
          </p:cNvPr>
          <p:cNvSpPr txBox="1">
            <a:spLocks/>
          </p:cNvSpPr>
          <p:nvPr/>
        </p:nvSpPr>
        <p:spPr>
          <a:xfrm>
            <a:off x="291922" y="5747197"/>
            <a:ext cx="4568110" cy="1110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l-SI" sz="1600" b="1" dirty="0"/>
              <a:t>Terminologija! </a:t>
            </a:r>
            <a:r>
              <a:rPr lang="sl-SI" sz="1600" dirty="0"/>
              <a:t>WoS ni več:</a:t>
            </a:r>
          </a:p>
          <a:p>
            <a:pPr>
              <a:spcBef>
                <a:spcPts val="0"/>
              </a:spcBef>
            </a:pPr>
            <a:r>
              <a:rPr lang="sl-SI" sz="1600" dirty="0" err="1"/>
              <a:t>Eugene</a:t>
            </a:r>
            <a:r>
              <a:rPr lang="sl-SI" sz="1600" dirty="0"/>
              <a:t> Garfield, </a:t>
            </a:r>
          </a:p>
          <a:p>
            <a:pPr>
              <a:spcBef>
                <a:spcPts val="0"/>
              </a:spcBef>
            </a:pPr>
            <a:r>
              <a:rPr lang="sl-SI" sz="1600" dirty="0" err="1"/>
              <a:t>Documentation</a:t>
            </a:r>
            <a:r>
              <a:rPr lang="sl-SI" sz="1600" dirty="0"/>
              <a:t>,</a:t>
            </a:r>
          </a:p>
          <a:p>
            <a:pPr>
              <a:spcBef>
                <a:spcPts val="0"/>
              </a:spcBef>
            </a:pPr>
            <a:r>
              <a:rPr lang="sl-SI" sz="1600" dirty="0"/>
              <a:t>Institute </a:t>
            </a:r>
            <a:r>
              <a:rPr lang="sl-SI" sz="1600" dirty="0" err="1"/>
              <a:t>for</a:t>
            </a:r>
            <a:r>
              <a:rPr lang="sl-SI" sz="1600" dirty="0"/>
              <a:t> </a:t>
            </a:r>
            <a:r>
              <a:rPr lang="sl-SI" sz="1600" dirty="0" err="1"/>
              <a:t>Scientific</a:t>
            </a:r>
            <a:r>
              <a:rPr lang="sl-SI" sz="1600" dirty="0"/>
              <a:t> </a:t>
            </a:r>
            <a:r>
              <a:rPr lang="sl-SI" sz="1600" dirty="0" err="1"/>
              <a:t>Information</a:t>
            </a:r>
            <a:r>
              <a:rPr lang="sl-SI" sz="1600" dirty="0"/>
              <a:t> (ISI),</a:t>
            </a:r>
          </a:p>
          <a:p>
            <a:pPr>
              <a:spcBef>
                <a:spcPts val="0"/>
              </a:spcBef>
            </a:pPr>
            <a:r>
              <a:rPr lang="sl-SI" sz="1600" dirty="0"/>
              <a:t>Thomson </a:t>
            </a:r>
            <a:r>
              <a:rPr lang="sl-SI" sz="1600" dirty="0" err="1"/>
              <a:t>Reuters</a:t>
            </a:r>
            <a:r>
              <a:rPr lang="sl-SI" sz="1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400" dirty="0"/>
          </a:p>
        </p:txBody>
      </p: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9247405E-F2B4-4869-B613-0F77294992C7}"/>
              </a:ext>
            </a:extLst>
          </p:cNvPr>
          <p:cNvCxnSpPr>
            <a:cxnSpLocks/>
          </p:cNvCxnSpPr>
          <p:nvPr/>
        </p:nvCxnSpPr>
        <p:spPr>
          <a:xfrm>
            <a:off x="2575977" y="1951494"/>
            <a:ext cx="1852008" cy="1666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Slika 11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75AF523-80C8-47F1-9394-871501060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70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7D31BE-EC3B-4177-BA20-B191B687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CA-A CANCER JOURNAL FOR CLINICIANS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0007-9235/1542-4863</a:t>
            </a:r>
            <a:r>
              <a:rPr lang="sl-SI" sz="2400" dirty="0"/>
              <a:t> (</a:t>
            </a:r>
            <a:r>
              <a:rPr lang="sl-SI" sz="2400" dirty="0" err="1"/>
              <a:t>Wiley</a:t>
            </a:r>
            <a:r>
              <a:rPr lang="sl-SI" sz="2400" dirty="0"/>
              <a:t>)</a:t>
            </a:r>
            <a:endParaRPr lang="pt-BR" sz="2400" dirty="0"/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IF(2022)=254,7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/>
              <a:t>2020-2021</a:t>
            </a: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Število objav: </a:t>
            </a:r>
            <a:r>
              <a:rPr lang="pt-BR" sz="2400" dirty="0"/>
              <a:t>93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P</a:t>
            </a:r>
            <a:r>
              <a:rPr lang="pt-BR" sz="2400" dirty="0"/>
              <a:t>ovprečje</a:t>
            </a:r>
            <a:r>
              <a:rPr lang="sl-SI" sz="2400" dirty="0"/>
              <a:t> citatov:</a:t>
            </a:r>
            <a:r>
              <a:rPr lang="pt-BR" sz="2400" dirty="0"/>
              <a:t> 938</a:t>
            </a:r>
            <a:r>
              <a:rPr lang="sl-SI" sz="2400" dirty="0"/>
              <a:t>,</a:t>
            </a:r>
            <a:r>
              <a:rPr lang="pt-BR" sz="2400" dirty="0"/>
              <a:t>47</a:t>
            </a:r>
            <a:r>
              <a:rPr lang="sl-SI" sz="2400" dirty="0"/>
              <a:t>, od tega</a:t>
            </a: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/>
              <a:t>38 del brez citata</a:t>
            </a:r>
            <a:r>
              <a:rPr lang="sl-SI" sz="2400" dirty="0"/>
              <a:t>,</a:t>
            </a: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/>
              <a:t>5</a:t>
            </a:r>
            <a:r>
              <a:rPr lang="sl-SI" sz="2400" dirty="0"/>
              <a:t>1</a:t>
            </a:r>
            <a:r>
              <a:rPr lang="pt-BR" sz="2400" dirty="0"/>
              <a:t> del povprečno citiranih 31 krat</a:t>
            </a:r>
            <a:r>
              <a:rPr lang="sl-SI" sz="2400" dirty="0"/>
              <a:t>,</a:t>
            </a: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/>
              <a:t>4 dela nad povprečjem (939, 4.189, 26.291, 33.047)</a:t>
            </a:r>
            <a:r>
              <a:rPr lang="sl-SI" sz="2400" dirty="0"/>
              <a:t>,</a:t>
            </a:r>
            <a:endParaRPr lang="pt-BR" sz="2400" dirty="0"/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D3F3C4E-5ABD-4546-B1B3-F147CAFD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35</a:t>
            </a:fld>
            <a:endParaRPr lang="en-US"/>
          </a:p>
        </p:txBody>
      </p:sp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3FC23DB-7F58-4A5E-BE30-6F6EA8B4B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4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značba mesta številke diapozitiva 14">
            <a:extLst>
              <a:ext uri="{FF2B5EF4-FFF2-40B4-BE49-F238E27FC236}">
                <a16:creationId xmlns:a16="http://schemas.microsoft.com/office/drawing/2014/main" id="{571930EB-6EEE-45E8-9101-C7ABD3D4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36</a:t>
            </a:fld>
            <a:endParaRPr lang="en-US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0A195397-E9AB-410F-9CB6-31097EAF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IF JCR</a:t>
            </a:r>
          </a:p>
        </p:txBody>
      </p:sp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8AF3EA1-5E0C-44AC-A3B7-681F93F06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C2B54D2-C465-4E41-B1A6-31A9AB000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71588"/>
            <a:ext cx="4458978" cy="280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B0AC7EF9-2132-441B-AC86-ED11BD3A3E34}"/>
              </a:ext>
            </a:extLst>
          </p:cNvPr>
          <p:cNvSpPr/>
          <p:nvPr/>
        </p:nvSpPr>
        <p:spPr>
          <a:xfrm>
            <a:off x="3131840" y="2434947"/>
            <a:ext cx="648072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A6B2580A-4869-4D44-A067-0AAD0F6B3574}"/>
              </a:ext>
            </a:extLst>
          </p:cNvPr>
          <p:cNvSpPr/>
          <p:nvPr/>
        </p:nvSpPr>
        <p:spPr>
          <a:xfrm>
            <a:off x="251520" y="3598306"/>
            <a:ext cx="4176464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9034D14-06C7-43E8-ACA4-A2CABB876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88" y="1250215"/>
            <a:ext cx="4382655" cy="5203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Elipsa 15">
            <a:extLst>
              <a:ext uri="{FF2B5EF4-FFF2-40B4-BE49-F238E27FC236}">
                <a16:creationId xmlns:a16="http://schemas.microsoft.com/office/drawing/2014/main" id="{7B8EEF93-D29E-480A-A3CC-7AB8C21EA3F4}"/>
              </a:ext>
            </a:extLst>
          </p:cNvPr>
          <p:cNvSpPr/>
          <p:nvPr/>
        </p:nvSpPr>
        <p:spPr>
          <a:xfrm>
            <a:off x="1619672" y="3057973"/>
            <a:ext cx="648072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D1EBFA2E-FB70-4630-86BC-DF85D7225412}"/>
              </a:ext>
            </a:extLst>
          </p:cNvPr>
          <p:cNvSpPr/>
          <p:nvPr/>
        </p:nvSpPr>
        <p:spPr>
          <a:xfrm>
            <a:off x="6402779" y="5494540"/>
            <a:ext cx="648072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2181CC42-9663-45BE-A80D-2D62080968AB}"/>
              </a:ext>
            </a:extLst>
          </p:cNvPr>
          <p:cNvSpPr/>
          <p:nvPr/>
        </p:nvSpPr>
        <p:spPr>
          <a:xfrm>
            <a:off x="5903640" y="3049946"/>
            <a:ext cx="648072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3663F4B3-942C-451B-BDD7-586628B95E13}"/>
              </a:ext>
            </a:extLst>
          </p:cNvPr>
          <p:cNvSpPr/>
          <p:nvPr/>
        </p:nvSpPr>
        <p:spPr>
          <a:xfrm>
            <a:off x="7422132" y="2431005"/>
            <a:ext cx="648072" cy="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0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3528" y="1189770"/>
            <a:ext cx="8363272" cy="10801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300" dirty="0"/>
              <a:t>Vzpostavljena povezave med zapisoma v bazah COBIB.SI in WoS/Scopus. </a:t>
            </a:r>
          </a:p>
          <a:p>
            <a:pPr marL="0" indent="0">
              <a:buNone/>
            </a:pPr>
            <a:r>
              <a:rPr lang="sl-SI" sz="2300" dirty="0"/>
              <a:t>Podatki se ažurirajo mesečno. V izpisu bibliografije je naveden zadnji mesec spremembe podatkov.     </a:t>
            </a:r>
          </a:p>
          <a:p>
            <a:pPr>
              <a:buFontTx/>
              <a:buChar char="-"/>
            </a:pPr>
            <a:endParaRPr lang="sl-SI" sz="1800" dirty="0"/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62F6357-0470-4EDD-9415-632BA772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37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ADDEFFE-6A7B-41AD-B7F2-AA6C3E48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Ob zagonu bibliografije SICRIS - ugotavljanje citatov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C9E13E8C-0504-4ABC-A9CB-5F500E18F11F}"/>
              </a:ext>
            </a:extLst>
          </p:cNvPr>
          <p:cNvSpPr/>
          <p:nvPr/>
        </p:nvSpPr>
        <p:spPr>
          <a:xfrm>
            <a:off x="251520" y="2502461"/>
            <a:ext cx="85759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ROBSON, T. </a:t>
            </a:r>
            <a:r>
              <a:rPr lang="sl-SI" dirty="0" err="1"/>
              <a:t>Matthew</a:t>
            </a:r>
            <a:r>
              <a:rPr lang="sl-SI" dirty="0"/>
              <a:t>, BENITO GARZÓN, Marta, BOŽIČ, Gregor, KRAIGHER, Hojka, et </a:t>
            </a:r>
            <a:r>
              <a:rPr lang="sl-SI" dirty="0" err="1"/>
              <a:t>al</a:t>
            </a:r>
            <a:r>
              <a:rPr lang="sl-SI" dirty="0"/>
              <a:t>. </a:t>
            </a:r>
            <a:r>
              <a:rPr lang="sl-SI" dirty="0" err="1"/>
              <a:t>Phenotypic</a:t>
            </a:r>
            <a:r>
              <a:rPr lang="sl-SI" dirty="0"/>
              <a:t> </a:t>
            </a:r>
            <a:r>
              <a:rPr lang="sl-SI" dirty="0" err="1"/>
              <a:t>trait</a:t>
            </a:r>
            <a:r>
              <a:rPr lang="sl-SI" dirty="0"/>
              <a:t> </a:t>
            </a:r>
            <a:r>
              <a:rPr lang="sl-SI" dirty="0" err="1"/>
              <a:t>variation</a:t>
            </a:r>
            <a:r>
              <a:rPr lang="sl-SI" dirty="0"/>
              <a:t> </a:t>
            </a:r>
            <a:r>
              <a:rPr lang="sl-SI" dirty="0" err="1"/>
              <a:t>measured</a:t>
            </a:r>
            <a:r>
              <a:rPr lang="sl-SI" dirty="0"/>
              <a:t> on </a:t>
            </a:r>
            <a:r>
              <a:rPr lang="sl-SI" dirty="0" err="1"/>
              <a:t>European</a:t>
            </a:r>
            <a:r>
              <a:rPr lang="sl-SI" dirty="0"/>
              <a:t> </a:t>
            </a:r>
            <a:r>
              <a:rPr lang="sl-SI" dirty="0" err="1"/>
              <a:t>genetic</a:t>
            </a:r>
            <a:r>
              <a:rPr lang="sl-SI" dirty="0"/>
              <a:t> </a:t>
            </a:r>
            <a:r>
              <a:rPr lang="sl-SI" dirty="0" err="1"/>
              <a:t>trials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Fagus</a:t>
            </a:r>
            <a:r>
              <a:rPr lang="sl-SI" dirty="0"/>
              <a:t> </a:t>
            </a:r>
            <a:r>
              <a:rPr lang="sl-SI" dirty="0" err="1"/>
              <a:t>sylvatica</a:t>
            </a:r>
            <a:r>
              <a:rPr lang="sl-SI" dirty="0"/>
              <a:t> L. </a:t>
            </a:r>
            <a:r>
              <a:rPr lang="sl-SI" dirty="0" err="1"/>
              <a:t>Scientific</a:t>
            </a:r>
            <a:r>
              <a:rPr lang="sl-SI" dirty="0"/>
              <a:t> data, </a:t>
            </a:r>
            <a:r>
              <a:rPr lang="sl-SI" b="1" dirty="0"/>
              <a:t>ISSN 2052-4463</a:t>
            </a:r>
            <a:r>
              <a:rPr lang="sl-SI" dirty="0"/>
              <a:t>, 31. Jul. 2018, vol. 5, str. 1-7, zvd., tabele. https://doi.org/10.1038/sdata.2018.149, </a:t>
            </a:r>
            <a:r>
              <a:rPr lang="sl-SI" dirty="0" err="1"/>
              <a:t>doi</a:t>
            </a:r>
            <a:r>
              <a:rPr lang="sl-SI" dirty="0"/>
              <a:t>: 10.1038/sdata.2018.149. [COBISS.SI-ID 5157798], [</a:t>
            </a:r>
            <a:r>
              <a:rPr lang="sl-SI" dirty="0">
                <a:highlight>
                  <a:srgbClr val="FF00FF"/>
                </a:highlight>
              </a:rPr>
              <a:t>JCR, SNIP, WoS do 16. 1. 2021: št. citatov (TC): 13, čistih citatov (CI): 12, čistih citatov na avtorja (</a:t>
            </a:r>
            <a:r>
              <a:rPr lang="sl-SI" dirty="0" err="1">
                <a:highlight>
                  <a:srgbClr val="FF00FF"/>
                </a:highlight>
              </a:rPr>
              <a:t>CIAu</a:t>
            </a:r>
            <a:r>
              <a:rPr lang="sl-SI" dirty="0">
                <a:highlight>
                  <a:srgbClr val="FF00FF"/>
                </a:highlight>
              </a:rPr>
              <a:t>): 0.73, </a:t>
            </a:r>
            <a:r>
              <a:rPr lang="sl-SI" dirty="0" err="1">
                <a:highlight>
                  <a:srgbClr val="FF00FF"/>
                </a:highlight>
              </a:rPr>
              <a:t>Scopus</a:t>
            </a:r>
            <a:r>
              <a:rPr lang="sl-SI" dirty="0">
                <a:highlight>
                  <a:srgbClr val="FF00FF"/>
                </a:highlight>
              </a:rPr>
              <a:t> do 29. 2. 2020: št. citatov (TC): 7, čistih citatov (CI): 7, čistih citatov na avtorja (</a:t>
            </a:r>
            <a:r>
              <a:rPr lang="sl-SI" dirty="0" err="1">
                <a:highlight>
                  <a:srgbClr val="FF00FF"/>
                </a:highlight>
              </a:rPr>
              <a:t>CIAu</a:t>
            </a:r>
            <a:r>
              <a:rPr lang="sl-SI" dirty="0">
                <a:highlight>
                  <a:srgbClr val="FF00FF"/>
                </a:highlight>
              </a:rPr>
              <a:t>): 0.43]</a:t>
            </a:r>
          </a:p>
          <a:p>
            <a:r>
              <a:rPr lang="sl-SI" dirty="0"/>
              <a:t>kategorija: 1A1 (Z, A'', A', A1/2); uvrstitev: </a:t>
            </a:r>
            <a:r>
              <a:rPr lang="sl-SI" dirty="0" err="1"/>
              <a:t>Scopus</a:t>
            </a:r>
            <a:r>
              <a:rPr lang="sl-SI" dirty="0"/>
              <a:t> (d), SCI, </a:t>
            </a:r>
            <a:r>
              <a:rPr lang="sl-SI" dirty="0" err="1"/>
              <a:t>Scopus</a:t>
            </a:r>
            <a:r>
              <a:rPr lang="sl-SI" dirty="0"/>
              <a:t>, MBP; tip dela je verificiral OSICB</a:t>
            </a:r>
          </a:p>
          <a:p>
            <a:r>
              <a:rPr lang="sl-SI" dirty="0"/>
              <a:t>točke: 10.09, št. avtorjev: 44</a:t>
            </a: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145CFE3-9BDE-4B46-A906-6D285238F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13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287709" y="1268760"/>
            <a:ext cx="8770015" cy="5184576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sl-SI" sz="2400" b="1" dirty="0"/>
              <a:t>Pred končno objavo preverite!</a:t>
            </a:r>
          </a:p>
          <a:p>
            <a:pPr marL="0" indent="0">
              <a:spcBef>
                <a:spcPts val="0"/>
              </a:spcBef>
              <a:buNone/>
            </a:pPr>
            <a:endParaRPr lang="sl-SI" sz="1500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sl-SI" sz="2400" dirty="0"/>
              <a:t>Navedba imena - vrstni red kot zahtevajo navodila, šumniki.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2. Navedbo afiliacije</a:t>
            </a:r>
          </a:p>
          <a:p>
            <a:pPr>
              <a:spcBef>
                <a:spcPts val="0"/>
              </a:spcBef>
            </a:pPr>
            <a:r>
              <a:rPr lang="sl-SI" sz="2200" dirty="0"/>
              <a:t>Univerza v Ljubljani, Biotehniška fakulteta, </a:t>
            </a:r>
            <a:r>
              <a:rPr lang="sl-SI" sz="2200" dirty="0">
                <a:solidFill>
                  <a:schemeClr val="bg1">
                    <a:lumMod val="75000"/>
                  </a:schemeClr>
                </a:solidFill>
              </a:rPr>
              <a:t>Odd. ... </a:t>
            </a:r>
            <a:r>
              <a:rPr lang="sl-SI" sz="2200" dirty="0"/>
              <a:t>/ </a:t>
            </a:r>
            <a:r>
              <a:rPr lang="sl-SI" sz="2200" dirty="0" err="1"/>
              <a:t>University</a:t>
            </a:r>
            <a:r>
              <a:rPr lang="sl-SI" sz="2200" dirty="0"/>
              <a:t> </a:t>
            </a:r>
            <a:r>
              <a:rPr lang="sl-SI" sz="2200" dirty="0" err="1"/>
              <a:t>of</a:t>
            </a:r>
            <a:r>
              <a:rPr lang="sl-SI" sz="2200" dirty="0"/>
              <a:t> Ljubljana, </a:t>
            </a:r>
            <a:r>
              <a:rPr lang="sl-SI" sz="2200" dirty="0" err="1"/>
              <a:t>Biotechnical</a:t>
            </a:r>
            <a:r>
              <a:rPr lang="sl-SI" sz="2200" dirty="0"/>
              <a:t> </a:t>
            </a:r>
            <a:r>
              <a:rPr lang="sl-SI" sz="2200" dirty="0" err="1"/>
              <a:t>Faculty</a:t>
            </a:r>
            <a:r>
              <a:rPr lang="sl-SI" sz="2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sl-SI" sz="2200" dirty="0" err="1">
                <a:solidFill>
                  <a:schemeClr val="bg1">
                    <a:lumMod val="75000"/>
                  </a:schemeClr>
                </a:solidFill>
              </a:rPr>
              <a:t>Dep</a:t>
            </a:r>
            <a:r>
              <a:rPr lang="sl-SI" sz="2200" dirty="0">
                <a:solidFill>
                  <a:schemeClr val="bg1">
                    <a:lumMod val="75000"/>
                  </a:schemeClr>
                </a:solidFill>
              </a:rPr>
              <a:t>. ... </a:t>
            </a:r>
            <a:r>
              <a:rPr lang="sl-SI" sz="2200" dirty="0"/>
              <a:t>(Sklep Senata UL!);</a:t>
            </a:r>
          </a:p>
          <a:p>
            <a:pPr>
              <a:spcBef>
                <a:spcPts val="0"/>
              </a:spcBef>
            </a:pPr>
            <a:r>
              <a:rPr lang="sl-SI" sz="2200" dirty="0"/>
              <a:t>Gozdarski inštitut Slovenije</a:t>
            </a:r>
            <a:r>
              <a:rPr lang="sl-SI" sz="2200" dirty="0">
                <a:solidFill>
                  <a:schemeClr val="bg1">
                    <a:lumMod val="75000"/>
                  </a:schemeClr>
                </a:solidFill>
              </a:rPr>
              <a:t>, Odd. ... </a:t>
            </a:r>
            <a:r>
              <a:rPr lang="sl-SI" sz="2200" dirty="0"/>
              <a:t>/ </a:t>
            </a:r>
            <a:r>
              <a:rPr lang="sl-SI" sz="2200" dirty="0" err="1"/>
              <a:t>Slovenian</a:t>
            </a:r>
            <a:r>
              <a:rPr lang="sl-SI" sz="2200" dirty="0"/>
              <a:t> </a:t>
            </a:r>
            <a:r>
              <a:rPr lang="sl-SI" sz="2200" dirty="0" err="1"/>
              <a:t>Forestry</a:t>
            </a:r>
            <a:r>
              <a:rPr lang="sl-SI" sz="2200" dirty="0"/>
              <a:t> Institut</a:t>
            </a:r>
            <a:r>
              <a:rPr lang="sl-SI" sz="2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sl-SI" sz="2200" dirty="0" err="1">
                <a:solidFill>
                  <a:schemeClr val="bg1">
                    <a:lumMod val="75000"/>
                  </a:schemeClr>
                </a:solidFill>
              </a:rPr>
              <a:t>Dep</a:t>
            </a:r>
            <a:r>
              <a:rPr lang="sl-SI" sz="2200" dirty="0">
                <a:solidFill>
                  <a:schemeClr val="bg1">
                    <a:lumMod val="75000"/>
                  </a:schemeClr>
                </a:solidFill>
              </a:rPr>
              <a:t>. ...</a:t>
            </a:r>
          </a:p>
          <a:p>
            <a:pPr>
              <a:spcBef>
                <a:spcPts val="0"/>
              </a:spcBef>
            </a:pPr>
            <a:r>
              <a:rPr lang="sl-SI" sz="2200" dirty="0"/>
              <a:t>Če je delo nastalo v sklopu študija, obvezna navedba fakultete!</a:t>
            </a:r>
          </a:p>
          <a:p>
            <a:pPr>
              <a:spcBef>
                <a:spcPts val="0"/>
              </a:spcBef>
            </a:pPr>
            <a:endParaRPr lang="sl-SI" sz="22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3. Navedbo projektov - štirje podatki: 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ime projekta,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številka projekta,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akronim projekta,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financer/ji.</a:t>
            </a:r>
            <a:endParaRPr lang="en-US" sz="24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62F6357-0470-4EDD-9415-632BA772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38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ADDEFFE-6A7B-41AD-B7F2-AA6C3E48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Pravilne navedbe imen, afiliacij, projektov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379F414E-5303-43A0-BCA1-2031C1544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31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3994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l-SI" sz="2400" dirty="0"/>
              <a:t>ORCID </a:t>
            </a:r>
            <a:r>
              <a:rPr lang="sl-SI" sz="2400" dirty="0" err="1"/>
              <a:t>iD</a:t>
            </a:r>
            <a:r>
              <a:rPr lang="sl-SI" sz="2400" dirty="0"/>
              <a:t> </a:t>
            </a:r>
            <a:r>
              <a:rPr lang="sl-SI" sz="2400" dirty="0">
                <a:hlinkClick r:id="rId3"/>
              </a:rPr>
              <a:t>https://orcid.org/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r>
              <a:rPr lang="en-US" sz="2400" dirty="0" err="1"/>
              <a:t>WoS</a:t>
            </a:r>
            <a:r>
              <a:rPr lang="en-US" sz="2400" dirty="0"/>
              <a:t> researcher ID</a:t>
            </a:r>
            <a:r>
              <a:rPr lang="sl-SI" sz="2400" dirty="0"/>
              <a:t> </a:t>
            </a:r>
            <a:r>
              <a:rPr lang="sl-SI" sz="2400" dirty="0">
                <a:hlinkClick r:id="rId4"/>
              </a:rPr>
              <a:t>https://www.researcherid.com/#rid-for-researchers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r>
              <a:rPr lang="en-US" sz="2400" dirty="0"/>
              <a:t>Scopus Author Identifier </a:t>
            </a:r>
            <a:r>
              <a:rPr lang="en-US" sz="2400" dirty="0" err="1"/>
              <a:t>ResearcherI</a:t>
            </a:r>
            <a:r>
              <a:rPr lang="sl-SI" sz="2400" dirty="0"/>
              <a:t>D </a:t>
            </a:r>
            <a:r>
              <a:rPr lang="sl-SI" sz="2400" dirty="0">
                <a:hlinkClick r:id="rId5"/>
              </a:rPr>
              <a:t>https://www.scopus.com/freelookup/form/author.uri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CONOR (uredi knjižnica)</a:t>
            </a:r>
            <a:endParaRPr lang="en-US" sz="24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62F6357-0470-4EDD-9415-632BA772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39</a:t>
            </a:fld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ADDEFFE-6A7B-41AD-B7F2-AA6C3E48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Urejanje enotnega osebnega imena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DB3BFBF1-CAA1-4717-AACB-E93D27097E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0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3924815" y="857250"/>
            <a:ext cx="5219186" cy="3888342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79D312C5-39EC-4A8F-9D2A-1573C2C889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608" y="1071563"/>
            <a:ext cx="8586785" cy="75980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Cilji projekta SPOZNAJ na ravni konzorcija</a:t>
            </a:r>
            <a:endParaRPr lang="sl-SI" sz="3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3AEC3349-E09B-4E2D-95A5-0F90C5203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0035" y="1831372"/>
            <a:ext cx="8586785" cy="3997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l-SI" sz="1800" b="1" dirty="0">
                <a:solidFill>
                  <a:srgbClr val="FF0000"/>
                </a:solidFill>
              </a:rPr>
              <a:t>Dvig zavedanja in razumevanja načel odprte znanosti</a:t>
            </a:r>
            <a:r>
              <a:rPr lang="sl-SI" sz="1800" dirty="0">
                <a:solidFill>
                  <a:srgbClr val="FF0000"/>
                </a:solidFill>
              </a:rPr>
              <a:t>, </a:t>
            </a:r>
            <a:r>
              <a:rPr lang="sl-SI" sz="1800" dirty="0"/>
              <a:t>sodelovanje in mreženje konzorcija z deležniki širšega raziskovalno-inovacijskega okolja.</a:t>
            </a:r>
          </a:p>
          <a:p>
            <a:pPr>
              <a:spcBef>
                <a:spcPts val="0"/>
              </a:spcBef>
            </a:pPr>
            <a:r>
              <a:rPr lang="sl-SI" sz="1800" b="1" dirty="0">
                <a:solidFill>
                  <a:srgbClr val="FF0000"/>
                </a:solidFill>
              </a:rPr>
              <a:t>Predstavitve praks odprte znanosti in deljenja raziskav po načelih FAIR</a:t>
            </a:r>
            <a:r>
              <a:rPr lang="sl-SI" sz="1800" dirty="0"/>
              <a:t> in izboljšanje izrabe institucionalnih in nacionalnih raziskovalnih infrastruktur prek ozaveščanja in izobraževanj.</a:t>
            </a:r>
          </a:p>
          <a:p>
            <a:pPr>
              <a:spcBef>
                <a:spcPts val="0"/>
              </a:spcBef>
            </a:pPr>
            <a:r>
              <a:rPr lang="sl-SI" sz="1800" b="1" dirty="0">
                <a:solidFill>
                  <a:srgbClr val="FF0000"/>
                </a:solidFill>
              </a:rPr>
              <a:t>Izvedba izobraževanj </a:t>
            </a:r>
            <a:r>
              <a:rPr lang="sl-SI" sz="1800" dirty="0"/>
              <a:t>in usposabljanja za podporo delovanju po načelih odprte znanosti.</a:t>
            </a:r>
          </a:p>
          <a:p>
            <a:pPr>
              <a:spcBef>
                <a:spcPts val="0"/>
              </a:spcBef>
            </a:pPr>
            <a:r>
              <a:rPr lang="sl-SI" sz="1800" b="1" dirty="0">
                <a:solidFill>
                  <a:srgbClr val="FF0000"/>
                </a:solidFill>
              </a:rPr>
              <a:t>Priprava priročnikov </a:t>
            </a:r>
            <a:r>
              <a:rPr lang="sl-SI" sz="1800" dirty="0"/>
              <a:t>za delovanje po načelih odprte znanosti s poudarkom na ravnanju z raziskovalnimi podatki.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Izdelana priporočila in predloge za </a:t>
            </a:r>
            <a:r>
              <a:rPr lang="sl-SI" sz="1800" b="1" dirty="0">
                <a:solidFill>
                  <a:srgbClr val="FF0000"/>
                </a:solidFill>
              </a:rPr>
              <a:t>celostno prilagoditev delovanja po načelih odprte znanosti </a:t>
            </a:r>
            <a:r>
              <a:rPr lang="sl-SI" sz="1800" dirty="0"/>
              <a:t>in evalvacije rezultatov končnih prejemnikov.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Evalvacija rezultatov projekta.</a:t>
            </a:r>
          </a:p>
        </p:txBody>
      </p:sp>
      <p:pic>
        <p:nvPicPr>
          <p:cNvPr id="3078" name="Picture 6" descr="FAIR principles - Research - Maastricht University">
            <a:extLst>
              <a:ext uri="{FF2B5EF4-FFF2-40B4-BE49-F238E27FC236}">
                <a16:creationId xmlns:a16="http://schemas.microsoft.com/office/drawing/2014/main" id="{09F6EFE2-A3B5-4C1E-AFD3-ACE7CD1A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4567086"/>
            <a:ext cx="4229099" cy="14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2798482D-C5F9-4B72-9B97-112B02766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66" y="267716"/>
            <a:ext cx="3149638" cy="9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8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221454" y="1125801"/>
            <a:ext cx="432378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/>
              <a:t>Knjižničar bibliograf  ima dovoljenje za vzajemno katalogizacijo v sistemu COBISS (NUK in IZUM)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Spremljanje kakovosti zapisov</a:t>
            </a:r>
          </a:p>
          <a:p>
            <a:pPr marL="0" indent="0">
              <a:buNone/>
            </a:pPr>
            <a:r>
              <a:rPr lang="sl-SI" sz="2000" dirty="0"/>
              <a:t>(IZUM)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Verifikacija tipologije (ARIS - Osrednji specializirani informacijski centri: OSICT, OSICN, OSICB, OSICM OSICD, OSICH).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69" y="3756207"/>
            <a:ext cx="4395793" cy="2988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3EE4C55-5268-449F-A89D-A01D97CF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972824"/>
            <a:ext cx="2736304" cy="1153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5A782FF-3DF4-4E22-86CD-00798201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40</a:t>
            </a:fld>
            <a:endParaRPr lang="en-US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91AA4A7A-084E-4498-9CDE-F0170D0E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15" y="128945"/>
            <a:ext cx="8644265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Nadzor kvalitete vnosov v COBISS in nadzor tipologij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DC840A32-642F-45BC-A82C-77AE7DC8CC31}"/>
              </a:ext>
            </a:extLst>
          </p:cNvPr>
          <p:cNvSpPr/>
          <p:nvPr/>
        </p:nvSpPr>
        <p:spPr>
          <a:xfrm>
            <a:off x="242437" y="2060848"/>
            <a:ext cx="86442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Kvaliteten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bibliografski zapis v sistemu COBISS predstavlja osnovo metapodatkov za prenose v druge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sisteme</a:t>
            </a:r>
            <a:r>
              <a:rPr lang="sl-SI" dirty="0">
                <a:solidFill>
                  <a:srgbClr val="FF0000"/>
                </a:solidFill>
              </a:rPr>
              <a:t>: za gradnjo nacionalne bibliografije, zapisi postanejo predmet izmenjav podatkov med COBISS.SI in vzpostavljenim Nacionalnim portalom odprte znanosti (</a:t>
            </a:r>
            <a:r>
              <a:rPr lang="sl-SI" dirty="0" err="1">
                <a:solidFill>
                  <a:srgbClr val="FF0000"/>
                </a:solidFill>
              </a:rPr>
              <a:t>repozitoriji</a:t>
            </a:r>
            <a:r>
              <a:rPr lang="sl-SI" dirty="0">
                <a:solidFill>
                  <a:srgbClr val="FF0000"/>
                </a:solidFill>
              </a:rPr>
              <a:t>), za mednarodno izmenjavo z </a:t>
            </a:r>
            <a:r>
              <a:rPr lang="sl-SI" dirty="0" err="1">
                <a:solidFill>
                  <a:srgbClr val="FF0000"/>
                </a:solidFill>
              </a:rPr>
              <a:t>WorldCat</a:t>
            </a:r>
            <a:r>
              <a:rPr lang="sl-SI" dirty="0">
                <a:solidFill>
                  <a:srgbClr val="FF0000"/>
                </a:solidFill>
              </a:rPr>
              <a:t> (OCLC), normativni zapisi se izvažajo v VIAF (</a:t>
            </a:r>
            <a:r>
              <a:rPr lang="sl-SI" dirty="0" err="1">
                <a:solidFill>
                  <a:srgbClr val="FF0000"/>
                </a:solidFill>
              </a:rPr>
              <a:t>Virtual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International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Authority</a:t>
            </a:r>
            <a:r>
              <a:rPr lang="sl-SI" dirty="0">
                <a:solidFill>
                  <a:srgbClr val="FF0000"/>
                </a:solidFill>
              </a:rPr>
              <a:t> File), izvoz podatkov v orodja za upravljanje referenc in citiranje. </a:t>
            </a:r>
          </a:p>
        </p:txBody>
      </p:sp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687EDB58-91B0-4F08-BC2B-320EAA293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1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62F6357-0470-4EDD-9415-632BA772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7FF2575-7B08-4322-887E-73578FC21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16284"/>
              </p:ext>
            </p:extLst>
          </p:nvPr>
        </p:nvGraphicFramePr>
        <p:xfrm>
          <a:off x="251520" y="1012137"/>
          <a:ext cx="8620083" cy="58458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1212">
                  <a:extLst>
                    <a:ext uri="{9D8B030D-6E8A-4147-A177-3AD203B41FA5}">
                      <a16:colId xmlns:a16="http://schemas.microsoft.com/office/drawing/2014/main" val="1751992242"/>
                    </a:ext>
                  </a:extLst>
                </a:gridCol>
                <a:gridCol w="7848871">
                  <a:extLst>
                    <a:ext uri="{9D8B030D-6E8A-4147-A177-3AD203B41FA5}">
                      <a16:colId xmlns:a16="http://schemas.microsoft.com/office/drawing/2014/main" val="144809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1400" b="0" dirty="0"/>
                        <a:t>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Mechanisms of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piñon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0" dirty="0"/>
                        <a:t>pine mortality after severe drought </a:t>
                      </a:r>
                      <a:endParaRPr lang="sl-SI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6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WoS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Mechanisms of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pi&lt;remove&gt;on</a:t>
                      </a:r>
                      <a:r>
                        <a:rPr lang="en-US" sz="1600" dirty="0"/>
                        <a:t> pine mortality after severe drought</a:t>
                      </a: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0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COBISS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Mechanisms of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piñon</a:t>
                      </a:r>
                      <a:r>
                        <a:rPr lang="en-US" sz="1600" dirty="0"/>
                        <a:t> pine mortality after severe drought </a:t>
                      </a: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83407"/>
                  </a:ext>
                </a:extLst>
              </a:tr>
              <a:tr h="147820">
                <a:tc>
                  <a:txBody>
                    <a:bodyPr/>
                    <a:lstStyle/>
                    <a:p>
                      <a:endParaRPr lang="sl-SI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047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Diversity, phylogeny and pathogenicity of </a:t>
                      </a:r>
                      <a:r>
                        <a:rPr lang="en-US" sz="1600" dirty="0" err="1"/>
                        <a:t>Botryosphaeriaceae</a:t>
                      </a:r>
                      <a:r>
                        <a:rPr lang="en-US" sz="1600" dirty="0"/>
                        <a:t> 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non-native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/>
                        <a:t>Eucalyptus</a:t>
                      </a:r>
                      <a:r>
                        <a:rPr lang="sl-SI" sz="1600" dirty="0"/>
                        <a:t> 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107060"/>
                  </a:ext>
                </a:extLst>
              </a:tr>
              <a:tr h="146288">
                <a:tc>
                  <a:txBody>
                    <a:bodyPr/>
                    <a:lstStyle/>
                    <a:p>
                      <a:r>
                        <a:rPr lang="sl-SI" sz="1400" dirty="0"/>
                        <a:t>WoS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Diversity, phylogeny and pathogenicity of </a:t>
                      </a:r>
                      <a:r>
                        <a:rPr lang="en-US" sz="1600" dirty="0" err="1"/>
                        <a:t>Botryosphaeriaceae</a:t>
                      </a:r>
                      <a:r>
                        <a:rPr lang="en-US" sz="1600" dirty="0"/>
                        <a:t> on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non</a:t>
                      </a:r>
                      <a:r>
                        <a:rPr lang="sl-SI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native</a:t>
                      </a:r>
                      <a:r>
                        <a:rPr lang="en-US" sz="1600" dirty="0"/>
                        <a:t> Eucalyptus</a:t>
                      </a:r>
                      <a:r>
                        <a:rPr lang="sl-SI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42052"/>
                  </a:ext>
                </a:extLst>
              </a:tr>
              <a:tr h="146288">
                <a:tc>
                  <a:txBody>
                    <a:bodyPr/>
                    <a:lstStyle/>
                    <a:p>
                      <a:r>
                        <a:rPr lang="sl-SI" sz="1400" dirty="0"/>
                        <a:t>COBISS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Diversity, phylogeny and pathogenicity of </a:t>
                      </a:r>
                      <a:r>
                        <a:rPr lang="en-US" sz="1600" dirty="0" err="1"/>
                        <a:t>Botryosphaeriaceae</a:t>
                      </a:r>
                      <a:r>
                        <a:rPr lang="en-US" sz="1600" dirty="0"/>
                        <a:t> on </a:t>
                      </a:r>
                      <a:r>
                        <a:rPr lang="en-US" sz="1600" b="1" dirty="0"/>
                        <a:t>non-native</a:t>
                      </a:r>
                      <a:r>
                        <a:rPr lang="en-US" sz="1600" dirty="0"/>
                        <a:t> Eucalyptus </a:t>
                      </a:r>
                      <a:r>
                        <a:rPr lang="sl-SI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8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l-SI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544622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r>
                        <a:rPr lang="sl-SI" sz="1400" dirty="0"/>
                        <a:t>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Mojca </a:t>
                      </a:r>
                      <a:r>
                        <a:rPr lang="sl-SI" sz="1600" b="1" dirty="0" err="1">
                          <a:solidFill>
                            <a:schemeClr val="tx1"/>
                          </a:solidFill>
                        </a:rPr>
                        <a:t>BavconKralj</a:t>
                      </a:r>
                      <a:endParaRPr lang="sl-SI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168187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r>
                        <a:rPr lang="sl-SI" sz="1400" dirty="0"/>
                        <a:t>WoS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Mojca </a:t>
                      </a:r>
                      <a:r>
                        <a:rPr lang="sl-SI" sz="1600" b="1" dirty="0" err="1">
                          <a:solidFill>
                            <a:schemeClr val="tx1"/>
                          </a:solidFill>
                        </a:rPr>
                        <a:t>BavconKralj</a:t>
                      </a:r>
                      <a:endParaRPr lang="sl-SI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726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COBISS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Izpis: </a:t>
                      </a:r>
                      <a:r>
                        <a:rPr lang="sl-SI" sz="1600" dirty="0">
                          <a:solidFill>
                            <a:srgbClr val="FF0000"/>
                          </a:solidFill>
                        </a:rPr>
                        <a:t>Mojca</a:t>
                      </a:r>
                      <a:r>
                        <a:rPr lang="sl-SI" sz="1600" dirty="0"/>
                        <a:t> </a:t>
                      </a:r>
                      <a:r>
                        <a:rPr lang="sl-SI" sz="1600" b="1" dirty="0">
                          <a:solidFill>
                            <a:srgbClr val="FF0000"/>
                          </a:solidFill>
                        </a:rPr>
                        <a:t>Bavcon Kralj</a:t>
                      </a:r>
                      <a:r>
                        <a:rPr lang="sl-SI" sz="16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l-SI" sz="1600" b="0" dirty="0">
                          <a:solidFill>
                            <a:schemeClr val="tx1"/>
                          </a:solidFill>
                        </a:rPr>
                        <a:t>a najdljivo, normativna baza avtorjev CONOR: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31197"/>
                  </a:ext>
                </a:extLst>
              </a:tr>
              <a:tr h="145110">
                <a:tc>
                  <a:txBody>
                    <a:bodyPr/>
                    <a:lstStyle/>
                    <a:p>
                      <a:endParaRPr lang="sl-SI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62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Citira vir našega avtorja kot ‘</a:t>
                      </a:r>
                      <a:r>
                        <a:rPr lang="sl-SI" sz="1600" dirty="0" err="1"/>
                        <a:t>Online</a:t>
                      </a:r>
                      <a:r>
                        <a:rPr lang="sl-SI" sz="1600" dirty="0"/>
                        <a:t> </a:t>
                      </a:r>
                      <a:r>
                        <a:rPr lang="sl-SI" sz="1600" dirty="0" err="1"/>
                        <a:t>first</a:t>
                      </a:r>
                      <a:r>
                        <a:rPr lang="sl-SI" sz="1600" dirty="0"/>
                        <a:t>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8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WoS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Prepiše citat ‘</a:t>
                      </a:r>
                      <a:r>
                        <a:rPr lang="sl-SI" sz="1600" dirty="0" err="1"/>
                        <a:t>Online</a:t>
                      </a:r>
                      <a:r>
                        <a:rPr lang="sl-SI" sz="1600" dirty="0"/>
                        <a:t> </a:t>
                      </a:r>
                      <a:r>
                        <a:rPr lang="sl-SI" sz="1600" dirty="0" err="1"/>
                        <a:t>first</a:t>
                      </a:r>
                      <a:r>
                        <a:rPr lang="sl-SI" sz="1600" dirty="0"/>
                        <a:t>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03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COBISS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Objava našega avtorja navedena s polnimi podatki </a:t>
                      </a:r>
                      <a:r>
                        <a:rPr lang="sl-SI" sz="16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sl-SI" sz="16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Citati se </a:t>
                      </a:r>
                      <a:r>
                        <a:rPr lang="sl-SI" sz="1600" dirty="0">
                          <a:solidFill>
                            <a:srgbClr val="FF0000"/>
                          </a:solidFill>
                        </a:rPr>
                        <a:t>ne povežejo! </a:t>
                      </a:r>
                    </a:p>
                    <a:p>
                      <a:r>
                        <a:rPr lang="sl-SI" sz="1600" dirty="0"/>
                        <a:t>Javiti: knjižnici ali </a:t>
                      </a:r>
                      <a:r>
                        <a:rPr lang="en-US" sz="1600" dirty="0"/>
                        <a:t>Web of Science: Submit a data change request</a:t>
                      </a:r>
                      <a:endParaRPr lang="sl-S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498606"/>
                  </a:ext>
                </a:extLst>
              </a:tr>
              <a:tr h="158005">
                <a:tc>
                  <a:txBody>
                    <a:bodyPr/>
                    <a:lstStyle/>
                    <a:p>
                      <a:endParaRPr lang="sl-SI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31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Napačna navedba naslova revije, ki ni standardizirano ASL, </a:t>
                      </a:r>
                      <a:r>
                        <a:rPr lang="sl-SI" sz="1600" dirty="0" err="1"/>
                        <a:t>ASetL</a:t>
                      </a:r>
                      <a:r>
                        <a:rPr lang="sl-SI" sz="1600" dirty="0"/>
                        <a:t>, ZBGL, GV, </a:t>
                      </a:r>
                      <a:r>
                        <a:rPr lang="sl-SI" sz="1600" dirty="0" err="1"/>
                        <a:t>GozdV</a:t>
                      </a:r>
                      <a:r>
                        <a:rPr lang="sl-SI" sz="1600" dirty="0"/>
                        <a:t> ipd.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6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400" dirty="0"/>
                        <a:t>WoS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/>
                        <a:t>Prepiše citat  ASL, </a:t>
                      </a:r>
                      <a:r>
                        <a:rPr lang="sl-SI" sz="1600" dirty="0" err="1"/>
                        <a:t>ASetL</a:t>
                      </a:r>
                      <a:r>
                        <a:rPr lang="sl-SI" sz="1600" dirty="0"/>
                        <a:t>, ZBGL ipd.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6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solidFill>
                            <a:srgbClr val="FF0000"/>
                          </a:solidFill>
                        </a:rPr>
                        <a:t>Citati se ne povežejo! Se ne štejejo k reviji</a:t>
                      </a:r>
                      <a:r>
                        <a:rPr lang="sl-SI" sz="1600" dirty="0">
                          <a:solidFill>
                            <a:schemeClr val="tx1"/>
                          </a:solidFill>
                        </a:rPr>
                        <a:t>; p</a:t>
                      </a:r>
                      <a:r>
                        <a:rPr lang="sl-SI" sz="1600" dirty="0"/>
                        <a:t>ravilno </a:t>
                      </a:r>
                      <a:r>
                        <a:rPr lang="sl-SI" sz="1600" dirty="0" err="1"/>
                        <a:t>Acta</a:t>
                      </a:r>
                      <a:r>
                        <a:rPr lang="sl-SI" sz="1600" dirty="0"/>
                        <a:t> </a:t>
                      </a:r>
                      <a:r>
                        <a:rPr lang="sl-SI" sz="1600" dirty="0" err="1"/>
                        <a:t>Silvae</a:t>
                      </a:r>
                      <a:r>
                        <a:rPr lang="sl-SI" sz="1600" dirty="0"/>
                        <a:t> et </a:t>
                      </a:r>
                      <a:r>
                        <a:rPr lang="sl-SI" sz="1600" dirty="0" err="1"/>
                        <a:t>Ligni</a:t>
                      </a:r>
                      <a:r>
                        <a:rPr lang="sl-SI" sz="1600" dirty="0"/>
                        <a:t>, Gozdarski vestnik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48377"/>
                  </a:ext>
                </a:extLst>
              </a:tr>
            </a:tbl>
          </a:graphicData>
        </a:graphic>
      </p:graphicFrame>
      <p:sp>
        <p:nvSpPr>
          <p:cNvPr id="8" name="Naslov 1">
            <a:extLst>
              <a:ext uri="{FF2B5EF4-FFF2-40B4-BE49-F238E27FC236}">
                <a16:creationId xmlns:a16="http://schemas.microsoft.com/office/drawing/2014/main" id="{7E35D1FA-B3EA-45F8-A81E-1E0330E8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l-SI" sz="3000" dirty="0"/>
              <a:t>Ugotavljanje uvrstitve v </a:t>
            </a:r>
            <a:r>
              <a:rPr lang="sl-SI" sz="3000" dirty="0" err="1"/>
              <a:t>WoS</a:t>
            </a:r>
            <a:r>
              <a:rPr lang="sl-SI" sz="3000" dirty="0"/>
              <a:t>/</a:t>
            </a:r>
            <a:r>
              <a:rPr lang="sl-SI" sz="3000" dirty="0" err="1"/>
              <a:t>Scopus</a:t>
            </a:r>
            <a:r>
              <a:rPr lang="sl-SI" sz="3000" dirty="0"/>
              <a:t> in citatov </a:t>
            </a:r>
            <a:br>
              <a:rPr lang="sl-SI" sz="3000" dirty="0"/>
            </a:br>
            <a:r>
              <a:rPr lang="sl-SI" sz="3000" dirty="0"/>
              <a:t>– primeri napak</a:t>
            </a: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DA1A287-626A-4E89-ABD3-647D8F4B8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064E32E9-9769-4504-953B-BA617B2964F1}"/>
              </a:ext>
            </a:extLst>
          </p:cNvPr>
          <p:cNvSpPr/>
          <p:nvPr/>
        </p:nvSpPr>
        <p:spPr>
          <a:xfrm>
            <a:off x="7137027" y="3134865"/>
            <a:ext cx="1734576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sz="1400" dirty="0"/>
              <a:t>Bavcon Kralj, Mojca</a:t>
            </a:r>
          </a:p>
          <a:p>
            <a:r>
              <a:rPr lang="sl-SI" sz="1400" dirty="0"/>
              <a:t>Bavcon Mojca</a:t>
            </a:r>
          </a:p>
          <a:p>
            <a:r>
              <a:rPr lang="sl-SI" sz="1400" dirty="0"/>
              <a:t>Kralj, Mojca Bavcon</a:t>
            </a:r>
          </a:p>
          <a:p>
            <a:r>
              <a:rPr lang="sl-SI" sz="1400" dirty="0"/>
              <a:t>Bavcon Kralj, M.</a:t>
            </a:r>
          </a:p>
          <a:p>
            <a:r>
              <a:rPr lang="sl-SI" sz="1400" dirty="0"/>
              <a:t>Kralj, M. Bavcon</a:t>
            </a:r>
          </a:p>
          <a:p>
            <a:r>
              <a:rPr lang="sl-SI" sz="1400" dirty="0"/>
              <a:t>Kralj, Mojca</a:t>
            </a:r>
          </a:p>
          <a:p>
            <a:r>
              <a:rPr lang="sl-SI" sz="1400" dirty="0" err="1"/>
              <a:t>BavconKralj</a:t>
            </a:r>
            <a:r>
              <a:rPr lang="sl-SI" sz="1400" dirty="0"/>
              <a:t>, M.</a:t>
            </a:r>
            <a:endParaRPr lang="sl-SI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27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662F6357-0470-4EDD-9415-632BA772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AA546F-92F4-42D9-9660-981F0FB3F19C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70E35E-FA44-474D-87AD-DDA9E5E3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0" y="928613"/>
            <a:ext cx="5974680" cy="59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22C7C0C6-C3EA-4023-A1C3-5365CC8E25AF}"/>
              </a:ext>
            </a:extLst>
          </p:cNvPr>
          <p:cNvSpPr/>
          <p:nvPr/>
        </p:nvSpPr>
        <p:spPr>
          <a:xfrm>
            <a:off x="3275856" y="4192018"/>
            <a:ext cx="1512168" cy="47692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4C8CDB3-CEE8-4788-B1D4-2989249FB5A0}"/>
              </a:ext>
            </a:extLst>
          </p:cNvPr>
          <p:cNvSpPr/>
          <p:nvPr/>
        </p:nvSpPr>
        <p:spPr>
          <a:xfrm>
            <a:off x="4572000" y="1885961"/>
            <a:ext cx="1512168" cy="13621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C58A02E-4F26-4962-BFC7-FADD89573ACE}"/>
              </a:ext>
            </a:extLst>
          </p:cNvPr>
          <p:cNvSpPr/>
          <p:nvPr/>
        </p:nvSpPr>
        <p:spPr>
          <a:xfrm>
            <a:off x="6129737" y="1001038"/>
            <a:ext cx="287740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500" dirty="0"/>
              <a:t>[</a:t>
            </a:r>
            <a:r>
              <a:rPr lang="sl-SI" sz="1500" dirty="0" err="1"/>
              <a:t>WoS</a:t>
            </a:r>
            <a:r>
              <a:rPr lang="sl-SI" sz="1500" dirty="0"/>
              <a:t> do 16. 6. 2023: </a:t>
            </a:r>
            <a:r>
              <a:rPr lang="sl-SI" sz="1500" dirty="0">
                <a:highlight>
                  <a:srgbClr val="FFFF00"/>
                </a:highlight>
              </a:rPr>
              <a:t>št. citatov (TC): 1, </a:t>
            </a:r>
            <a:r>
              <a:rPr lang="sl-SI" sz="1500" dirty="0"/>
              <a:t>čistih citatov (CI): 0, čistih citatov na avtorja (</a:t>
            </a:r>
            <a:r>
              <a:rPr lang="sl-SI" sz="1500" dirty="0" err="1"/>
              <a:t>CIAu</a:t>
            </a:r>
            <a:r>
              <a:rPr lang="sl-SI" sz="1500" dirty="0"/>
              <a:t>): 0.00]</a:t>
            </a:r>
          </a:p>
          <a:p>
            <a:r>
              <a:rPr lang="sl-SI" sz="1500" dirty="0"/>
              <a:t>kategorija: 1C (Z); uvrstitev: MBP </a:t>
            </a:r>
            <a:r>
              <a:rPr lang="sl-SI" sz="1500" dirty="0">
                <a:highlight>
                  <a:srgbClr val="FFFF00"/>
                </a:highlight>
              </a:rPr>
              <a:t>(CAB, DOAJ, ESCI</a:t>
            </a:r>
            <a:r>
              <a:rPr lang="sl-SI" sz="1500" dirty="0"/>
              <a:t>); tip dela je verificiral OSICB</a:t>
            </a:r>
          </a:p>
          <a:p>
            <a:r>
              <a:rPr lang="sl-SI" sz="1500" dirty="0"/>
              <a:t>točke: 30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B86DED0E-0EA0-41AA-BBA5-CF0D7D8E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/>
              <a:t>Acta </a:t>
            </a:r>
            <a:r>
              <a:rPr lang="en-US" sz="2400" b="1" dirty="0" err="1"/>
              <a:t>Silvae</a:t>
            </a:r>
            <a:r>
              <a:rPr lang="en-US" sz="2400" b="1" dirty="0"/>
              <a:t> et </a:t>
            </a:r>
            <a:r>
              <a:rPr lang="en-US" sz="2400" b="1" dirty="0" err="1"/>
              <a:t>Ligni</a:t>
            </a:r>
            <a:r>
              <a:rPr lang="en-US" sz="2400" b="1" dirty="0"/>
              <a:t> </a:t>
            </a:r>
            <a:r>
              <a:rPr lang="sl-SI" sz="2400" b="1" dirty="0"/>
              <a:t>-</a:t>
            </a:r>
            <a:r>
              <a:rPr lang="en-US" sz="2400" dirty="0"/>
              <a:t> IF in </a:t>
            </a:r>
            <a:r>
              <a:rPr lang="en-US" sz="2400" dirty="0" err="1"/>
              <a:t>citati</a:t>
            </a:r>
            <a:br>
              <a:rPr lang="sl-SI" sz="2400" dirty="0"/>
            </a:br>
            <a:r>
              <a:rPr lang="sl-SI" sz="2400" dirty="0"/>
              <a:t>Indeksirana v ESCI - </a:t>
            </a:r>
            <a:r>
              <a:rPr lang="sl-SI" sz="2400" dirty="0" err="1"/>
              <a:t>Emerging</a:t>
            </a:r>
            <a:r>
              <a:rPr lang="sl-SI" sz="2400" dirty="0"/>
              <a:t> </a:t>
            </a:r>
            <a:r>
              <a:rPr lang="sl-SI" sz="2400" dirty="0" err="1"/>
              <a:t>Sources</a:t>
            </a:r>
            <a:r>
              <a:rPr lang="sl-SI" sz="2400" dirty="0"/>
              <a:t> </a:t>
            </a:r>
            <a:r>
              <a:rPr lang="sl-SI" sz="2400" dirty="0" err="1"/>
              <a:t>Citation</a:t>
            </a:r>
            <a:r>
              <a:rPr lang="sl-SI" sz="2400" dirty="0"/>
              <a:t> </a:t>
            </a:r>
            <a:r>
              <a:rPr lang="sl-SI" sz="2400" dirty="0" err="1"/>
              <a:t>Index</a:t>
            </a:r>
            <a:endParaRPr lang="sl-SI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7F5389C-C5F8-4F4F-BC31-1CB7A2090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983" y="3032131"/>
            <a:ext cx="3092033" cy="3324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5FB228B4-B055-4AD3-81CB-444F06724D61}"/>
              </a:ext>
            </a:extLst>
          </p:cNvPr>
          <p:cNvSpPr/>
          <p:nvPr/>
        </p:nvSpPr>
        <p:spPr>
          <a:xfrm rot="19604591">
            <a:off x="-313484" y="2329196"/>
            <a:ext cx="91565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Citirajte (</a:t>
            </a:r>
            <a:r>
              <a:rPr lang="sl-SI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n</a:t>
            </a:r>
            <a:r>
              <a:rPr lang="sl-SI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ovejše) </a:t>
            </a:r>
          </a:p>
          <a:p>
            <a:pPr algn="ctr"/>
            <a:r>
              <a:rPr lang="sl-SI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članke iz </a:t>
            </a:r>
            <a:r>
              <a:rPr lang="sl-SI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Acte</a:t>
            </a:r>
            <a:r>
              <a:rPr lang="sl-SI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!</a:t>
            </a:r>
          </a:p>
        </p:txBody>
      </p:sp>
      <p:pic>
        <p:nvPicPr>
          <p:cNvPr id="12" name="Slika 11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D4CD0DA-4F78-416D-971F-FD2270C8F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l-SI" sz="3000" dirty="0"/>
              <a:t>2. Pojav parazitskih založnikov oz. nezaupanja vrednih založniških praks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b="1" dirty="0"/>
              <a:t> Temeljna načela izdajanja znanstvenih revij 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Transparentna uredniška politika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Transparenten in kredibilen recenzijski sistem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Dosledno spoštovanje strukture in tipologije objav (npr. </a:t>
            </a:r>
            <a:r>
              <a:rPr lang="sl-SI" sz="2400" dirty="0" err="1"/>
              <a:t>IMRaD</a:t>
            </a:r>
            <a:r>
              <a:rPr lang="sl-SI" sz="2400" dirty="0"/>
              <a:t>)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(E)-arhiviranje in zagotavljanje trajne e-dostopnosti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Ustrezno urejeno citiranje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Ustrezna </a:t>
            </a:r>
            <a:r>
              <a:rPr lang="sl-SI" sz="2400" dirty="0" err="1"/>
              <a:t>diseminacija</a:t>
            </a:r>
            <a:r>
              <a:rPr lang="sl-SI" sz="2400" dirty="0"/>
              <a:t> (npr. indeksiranje v uveljavljenih/znanih/priznanih bibliografskih zbirkah s kontrolo)</a:t>
            </a:r>
          </a:p>
          <a:p>
            <a:pPr>
              <a:spcBef>
                <a:spcPts val="0"/>
              </a:spcBef>
            </a:pP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solidFill>
                  <a:srgbClr val="FF0000"/>
                </a:solidFill>
              </a:rPr>
              <a:t>Nezaupanja vredni so založniki, ki </a:t>
            </a:r>
            <a:r>
              <a:rPr lang="sl-SI" sz="2400" b="1" u="sng" dirty="0">
                <a:solidFill>
                  <a:srgbClr val="FF0000"/>
                </a:solidFill>
              </a:rPr>
              <a:t>deloma ali v celoti ne upoštevajo </a:t>
            </a:r>
            <a:r>
              <a:rPr lang="sl-SI" sz="2400" dirty="0">
                <a:solidFill>
                  <a:srgbClr val="FF0000"/>
                </a:solidFill>
              </a:rPr>
              <a:t>načel izdajanja znanstvenih del. Glavna značilnost je </a:t>
            </a:r>
            <a:r>
              <a:rPr lang="sl-SI" sz="2400" b="1" dirty="0">
                <a:solidFill>
                  <a:srgbClr val="FF0000"/>
                </a:solidFill>
              </a:rPr>
              <a:t>vprašljiva kakovost ter neurejen recenzentski postopek.</a:t>
            </a:r>
          </a:p>
          <a:p>
            <a:pPr>
              <a:spcBef>
                <a:spcPts val="0"/>
              </a:spcBef>
            </a:pP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43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4383D4C-3D5B-4874-85FB-14D6FC5A7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94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Pozor če: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405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Revija ni indeksirana v bazah s kontrolo vstopa (</a:t>
            </a:r>
            <a:r>
              <a:rPr lang="sl-SI" sz="2400" dirty="0" err="1"/>
              <a:t>WoS</a:t>
            </a:r>
            <a:r>
              <a:rPr lang="sl-SI" sz="2400" dirty="0"/>
              <a:t>, </a:t>
            </a:r>
            <a:r>
              <a:rPr lang="sl-SI" sz="2400" dirty="0" err="1"/>
              <a:t>Scopus</a:t>
            </a:r>
            <a:r>
              <a:rPr lang="sl-SI" sz="2400" dirty="0"/>
              <a:t>, DOAJ)?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Revija zahteva plačilo za oddajo namesto plačila za objavo ali poskuša obdržati avtorske pravice avtorjevih del.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Uredništvo je zelo majhno ali ga sploh ni.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En založnik izda izjemno veliko zbirko novih revij naenkrat.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Revija pravi, da bo številka na voljo ob določenem času, vendar se številka nikoli ne pojavi.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Spletna stran ni profesionalne kakovosti (veliko oglasov, tipkarske napake po celotnem spletnem mestu)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Naslov revije označuje nacionalno ali mednarodno pripadnost, ki se ne ujema z njenim uredništvom ali lokacijo.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V naslovih in povzetkih so bistvene napake.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sl-SI" sz="2400" dirty="0"/>
              <a:t>Vsebina revije se razlikuje od naslova in navedenega obsega.</a:t>
            </a:r>
          </a:p>
          <a:p>
            <a:pPr>
              <a:spcBef>
                <a:spcPts val="0"/>
              </a:spcBef>
            </a:pP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44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D6C7E116-5666-44B0-A05E-8DEF281B4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86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01" y="2102800"/>
            <a:ext cx="7886700" cy="3897950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2" y="1268760"/>
            <a:ext cx="5113658" cy="5308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DF7EFC2-7E3E-4F6A-A5DD-378416D0F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958" y="2708920"/>
            <a:ext cx="5276362" cy="3626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3610FE1D-EB64-474F-8EF3-38CBC3F1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Primer ugrabljene revije I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F8CFA480-B282-4E31-A728-6CC09772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45</a:t>
            </a:fld>
            <a:endParaRPr lang="en-US"/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B3D7B58-4F90-42E4-9D0F-62CDF7E41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55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01" y="2102800"/>
            <a:ext cx="7886700" cy="3897950"/>
          </a:xfrm>
        </p:spPr>
        <p:txBody>
          <a:bodyPr>
            <a:norm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5" y="1166478"/>
            <a:ext cx="6503042" cy="5189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CB92A60-C0CA-41A9-8611-E1A8C6527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18" y="2492897"/>
            <a:ext cx="5257962" cy="3795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C943F6B6-6EAB-4EE2-8C94-42E8DB4F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Primer ugrabljene revije II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275DDEA9-CE50-4ED6-8F0A-883DD31E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46</a:t>
            </a:fld>
            <a:endParaRPr lang="en-US"/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6C36BA3A-E835-4D97-8009-EF62DE9DF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3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4778829" y="955222"/>
            <a:ext cx="3736522" cy="37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2" y="1045745"/>
            <a:ext cx="6093193" cy="2424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2" y="2940809"/>
            <a:ext cx="6549765" cy="3158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82" y="3407283"/>
            <a:ext cx="1052621" cy="7453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043" y="3727067"/>
            <a:ext cx="4552334" cy="2629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978" y="3779934"/>
            <a:ext cx="3083713" cy="745301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6231185" y="999243"/>
            <a:ext cx="3074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Revija je z identičnim naslovom izhajala pri Taylor &amp;Francis do leta 2019, leta 2020 se je preimenovala (nov ISSN).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274A5B34-9949-47CE-B07D-57FFE34DF738}"/>
              </a:ext>
            </a:extLst>
          </p:cNvPr>
          <p:cNvSpPr txBox="1">
            <a:spLocks/>
          </p:cNvSpPr>
          <p:nvPr/>
        </p:nvSpPr>
        <p:spPr>
          <a:xfrm>
            <a:off x="251520" y="128945"/>
            <a:ext cx="8640960" cy="77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000" dirty="0"/>
              <a:t>Primer plenilske revije</a:t>
            </a:r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759CB5CF-8601-4683-8F4B-32D28CB2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47</a:t>
            </a:fld>
            <a:endParaRPr lang="en-US"/>
          </a:p>
        </p:txBody>
      </p:sp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4E11188-204D-47A2-BEFF-E9D14130C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Zavajajoče metrike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97424"/>
            <a:ext cx="8640960" cy="39118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Metrike preverite v COBISS+!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48</a:t>
            </a:fld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E93ADD-4724-4D82-8362-B9F355BD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3095907"/>
            <a:ext cx="8316416" cy="33271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DB62AEC-D257-4381-AAEE-8BC373D3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938569"/>
            <a:ext cx="3239691" cy="157484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2B18F43-6662-493C-958D-53209BDCE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3" y="2953547"/>
            <a:ext cx="1526883" cy="779775"/>
          </a:xfrm>
          <a:prstGeom prst="rect">
            <a:avLst/>
          </a:prstGeom>
        </p:spPr>
      </p:pic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4DB3840-235B-4CE6-8BA2-1B7C7061E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pic>
        <p:nvPicPr>
          <p:cNvPr id="9" name="Označba mesta vsebine 3">
            <a:extLst>
              <a:ext uri="{FF2B5EF4-FFF2-40B4-BE49-F238E27FC236}">
                <a16:creationId xmlns:a16="http://schemas.microsoft.com/office/drawing/2014/main" id="{3672B53B-9A01-4EA8-840E-29B30A8FF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109" y="1319700"/>
            <a:ext cx="1528475" cy="57075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653E494-7413-4F62-95D2-57DF77D73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16" y="1118853"/>
            <a:ext cx="2883567" cy="39660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DF24E4F-CA5A-4E06-AAB8-DFE860248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699" y="988791"/>
            <a:ext cx="2832512" cy="6038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50B002B-611F-4769-A3CB-63B7C3E3C5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4362" y="1003348"/>
            <a:ext cx="1646295" cy="60385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395087C-BFE4-459E-8AE3-DBFA09C86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33" y="1698942"/>
            <a:ext cx="3388479" cy="40692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7320538-3AE4-41B2-A56F-91CD66E263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8679" y="1640126"/>
            <a:ext cx="3093538" cy="3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CEF74E0-62B4-46A2-91EA-BFD40359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49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29F5D1F-D7B0-412C-B55B-D30F4FCA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3" y="1117354"/>
            <a:ext cx="8229600" cy="561170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578DE980-F488-4260-B8D2-52AB94EEEF0F}"/>
              </a:ext>
            </a:extLst>
          </p:cNvPr>
          <p:cNvSpPr txBox="1">
            <a:spLocks/>
          </p:cNvSpPr>
          <p:nvPr/>
        </p:nvSpPr>
        <p:spPr>
          <a:xfrm>
            <a:off x="251520" y="128945"/>
            <a:ext cx="8640960" cy="77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000" dirty="0"/>
              <a:t>Primer sporne revije</a:t>
            </a:r>
          </a:p>
        </p:txBody>
      </p:sp>
      <p:pic>
        <p:nvPicPr>
          <p:cNvPr id="8" name="Slika 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C85870A2-4DA6-4827-A711-DEB963A72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3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3924815" y="857250"/>
            <a:ext cx="5219186" cy="3888342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FC16642D-C080-47C8-A770-84C1F2F99D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461" y="1071563"/>
            <a:ext cx="8623931" cy="75981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Cilji projekta SPOZNAJ na ravni članic konzorcija</a:t>
            </a:r>
            <a:endParaRPr lang="sl-SI" sz="3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F2BAA4E-270F-4FE1-9E1E-55E89AAD48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0035" y="1831372"/>
            <a:ext cx="8586785" cy="39979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l-SI" sz="1800" dirty="0"/>
              <a:t>Načrti za celostno prilagoditev delovanja končnih prejemnikov po načelih odprte znanosti.</a:t>
            </a:r>
          </a:p>
          <a:p>
            <a:pPr>
              <a:spcBef>
                <a:spcPts val="0"/>
              </a:spcBef>
            </a:pPr>
            <a:r>
              <a:rPr lang="sl-SI" sz="1800" b="1" dirty="0">
                <a:solidFill>
                  <a:srgbClr val="FF0000"/>
                </a:solidFill>
              </a:rPr>
              <a:t>Vzpostavljeni podporni mehanizmi in orodja za implementacijo praks odprte znanosti na organizacijah </a:t>
            </a:r>
            <a:r>
              <a:rPr lang="sl-SI" sz="1800" dirty="0"/>
              <a:t>končnih prejemnikov in širše, vključno z zaposlitvijo oseb z veščinami in kompetencami, ki bodo pomagale pri implementaciji praks odprte znanosti na svojih institucijah in širše.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Pilotne uvedbe najpomembnejših prilagoditev izbranih končnih prejemnikov (sprejeti in dopolnjeni pravni akti prilagoditve infrastruktur, vzpostavitev podpornih struktur za podporo delovanju po načelih odprte znanosti, </a:t>
            </a:r>
            <a:r>
              <a:rPr lang="sl-SI" sz="1800" dirty="0" err="1"/>
              <a:t>opolnomočenje</a:t>
            </a:r>
            <a:r>
              <a:rPr lang="sl-SI" sz="1800" dirty="0"/>
              <a:t> osebja).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Evalvacija rezultatov prilagoditev.</a:t>
            </a:r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128EF22-D8AB-4F2E-A4FA-ED82A3E75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66" y="267716"/>
            <a:ext cx="3149638" cy="9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5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2098222"/>
            <a:ext cx="8496945" cy="4017314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4778829" y="955222"/>
            <a:ext cx="3736522" cy="37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84F00E0-6C19-48ED-A4C2-ABC6C7C2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000" dirty="0"/>
              <a:t>Dear estimated professor … we invite … your prominent research</a:t>
            </a:r>
            <a:endParaRPr lang="sl-SI" sz="3000" dirty="0"/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2C501D5F-0FAF-4211-AA12-B3086E95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50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DD989A07-E890-4101-A2A4-F2B2D4152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5D0301E2-8211-4526-A10E-3FACB78724EE}"/>
              </a:ext>
            </a:extLst>
          </p:cNvPr>
          <p:cNvSpPr/>
          <p:nvPr/>
        </p:nvSpPr>
        <p:spPr>
          <a:xfrm rot="19604591">
            <a:off x="-313484" y="2790860"/>
            <a:ext cx="91565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Ne nasedajte!</a:t>
            </a:r>
          </a:p>
        </p:txBody>
      </p:sp>
    </p:spTree>
    <p:extLst>
      <p:ext uri="{BB962C8B-B14F-4D97-AF65-F5344CB8AC3E}">
        <p14:creationId xmlns:p14="http://schemas.microsoft.com/office/powerpoint/2010/main" val="36560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049190B-BD44-434E-9B6D-0CC4A7B81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969" y="1275310"/>
            <a:ext cx="3986992" cy="72783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483EA10-F4D6-4D1F-BE92-77FC3376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95" y="3864424"/>
            <a:ext cx="1538720" cy="51063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8763624-7FEA-429D-BB37-853A3B083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95" y="5149078"/>
            <a:ext cx="2171700" cy="35718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B312FA8-254B-4CD9-97EB-9F22C6E5D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063" y="3400798"/>
            <a:ext cx="3231552" cy="45161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72" y="2862146"/>
            <a:ext cx="3173705" cy="44969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1612" y="4426631"/>
            <a:ext cx="2853587" cy="423616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4518534" y="1330539"/>
            <a:ext cx="4478277" cy="4939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100" dirty="0">
                <a:hlinkClick r:id="rId9"/>
              </a:rPr>
              <a:t>https://thinkchecksubmit.org/journals/</a:t>
            </a:r>
            <a:endParaRPr lang="sl-SI" sz="2100" dirty="0"/>
          </a:p>
          <a:p>
            <a:endParaRPr lang="sl-SI" sz="2100" dirty="0"/>
          </a:p>
          <a:p>
            <a:r>
              <a:rPr lang="sl-SI" sz="2100" dirty="0">
                <a:hlinkClick r:id="rId10"/>
              </a:rPr>
              <a:t>https://doaj.org/</a:t>
            </a:r>
            <a:r>
              <a:rPr lang="sl-SI" sz="2100" dirty="0"/>
              <a:t>   </a:t>
            </a:r>
          </a:p>
          <a:p>
            <a:endParaRPr lang="sl-SI" sz="2100" dirty="0"/>
          </a:p>
          <a:p>
            <a:r>
              <a:rPr lang="sl-SI" sz="2100" dirty="0">
                <a:hlinkClick r:id="rId11"/>
              </a:rPr>
              <a:t>http://www.qoam.eu/</a:t>
            </a:r>
            <a:r>
              <a:rPr lang="sl-SI" sz="2100" dirty="0"/>
              <a:t> </a:t>
            </a:r>
          </a:p>
          <a:p>
            <a:endParaRPr lang="sl-SI" sz="2100" dirty="0"/>
          </a:p>
          <a:p>
            <a:r>
              <a:rPr lang="sl-SI" sz="2100" dirty="0">
                <a:hlinkClick r:id="rId12"/>
              </a:rPr>
              <a:t>https://beallslist.net/</a:t>
            </a:r>
            <a:r>
              <a:rPr lang="sl-SI" sz="2100" dirty="0"/>
              <a:t> </a:t>
            </a:r>
          </a:p>
          <a:p>
            <a:endParaRPr lang="sl-SI" sz="2100" dirty="0"/>
          </a:p>
          <a:p>
            <a:r>
              <a:rPr lang="sl-SI" sz="2100" dirty="0">
                <a:hlinkClick r:id="rId13"/>
              </a:rPr>
              <a:t>https://www.scimagojr.com/</a:t>
            </a:r>
            <a:r>
              <a:rPr lang="sl-SI" sz="2100" dirty="0"/>
              <a:t> </a:t>
            </a:r>
          </a:p>
          <a:p>
            <a:endParaRPr lang="sl-SI" sz="2100" dirty="0"/>
          </a:p>
          <a:p>
            <a:r>
              <a:rPr lang="sl-SI" sz="2100" dirty="0">
                <a:hlinkClick r:id="rId14"/>
              </a:rPr>
              <a:t>https://www.responsiblejournals.org/</a:t>
            </a:r>
            <a:r>
              <a:rPr lang="sl-SI" sz="2100" dirty="0"/>
              <a:t> </a:t>
            </a:r>
          </a:p>
          <a:p>
            <a:endParaRPr lang="sl-SI" sz="2100" dirty="0">
              <a:hlinkClick r:id="rId15"/>
            </a:endParaRPr>
          </a:p>
          <a:p>
            <a:r>
              <a:rPr lang="sl-SI" sz="2100" dirty="0">
                <a:hlinkClick r:id="rId15"/>
              </a:rPr>
              <a:t>https://predatoryjournals.com/</a:t>
            </a:r>
            <a:r>
              <a:rPr lang="sl-SI" sz="2100" dirty="0"/>
              <a:t> </a:t>
            </a:r>
          </a:p>
          <a:p>
            <a:endParaRPr lang="sl-SI" sz="2100" dirty="0"/>
          </a:p>
          <a:p>
            <a:r>
              <a:rPr lang="sl-SI" sz="2100" dirty="0">
                <a:solidFill>
                  <a:srgbClr val="FF0000"/>
                </a:solidFill>
              </a:rPr>
              <a:t>Knjižnica</a:t>
            </a:r>
            <a:r>
              <a:rPr lang="sl-SI" sz="21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l-SI" sz="2100" dirty="0">
              <a:solidFill>
                <a:srgbClr val="FF0000"/>
              </a:solidFill>
            </a:endParaRP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C68FA890-AABF-4652-841F-61AEB3DB0F21}"/>
              </a:ext>
            </a:extLst>
          </p:cNvPr>
          <p:cNvSpPr txBox="1">
            <a:spLocks/>
          </p:cNvSpPr>
          <p:nvPr/>
        </p:nvSpPr>
        <p:spPr>
          <a:xfrm>
            <a:off x="251520" y="128945"/>
            <a:ext cx="8640960" cy="77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000"/>
              <a:t>Pripomočki za ugotavljanje verodostojnosti </a:t>
            </a:r>
            <a:endParaRPr lang="sl-SI" sz="3000" dirty="0"/>
          </a:p>
        </p:txBody>
      </p:sp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322C73D8-9439-4444-B6D5-908FC7C3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51</a:t>
            </a:fld>
            <a:endParaRPr lang="en-US"/>
          </a:p>
        </p:txBody>
      </p:sp>
      <p:pic>
        <p:nvPicPr>
          <p:cNvPr id="18" name="Slika 17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CA3A8701-4CBC-4508-9681-BB66D2A776D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  <p:pic>
        <p:nvPicPr>
          <p:cNvPr id="4098" name="Picture 2" descr="Directory of Open Access Journals - Wikipedia">
            <a:extLst>
              <a:ext uri="{FF2B5EF4-FFF2-40B4-BE49-F238E27FC236}">
                <a16:creationId xmlns:a16="http://schemas.microsoft.com/office/drawing/2014/main" id="{9164EC1A-0B8A-49E2-BF43-908512587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23" y="2043321"/>
            <a:ext cx="2242480" cy="7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3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Kaj če se sporna objava zgodi?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Obravnava spornih objav (metodologija ARIS)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Članki iz lažne revije se na </a:t>
            </a:r>
            <a:r>
              <a:rPr lang="sl-SI" sz="2400" b="1" dirty="0"/>
              <a:t>željo avtorjev lahko zbrišejo ali pa se jim določi tipologija 1.04 </a:t>
            </a:r>
            <a:r>
              <a:rPr lang="sl-SI" sz="2400" dirty="0"/>
              <a:t>– strokovni članek, ker revije nimajo ustreznega recenzentskega sistema.</a:t>
            </a:r>
          </a:p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Članke se veže na pravi ISSN revije - v </a:t>
            </a:r>
            <a:r>
              <a:rPr lang="sl-SI" sz="2400" dirty="0" err="1"/>
              <a:t>COBISSu</a:t>
            </a:r>
            <a:r>
              <a:rPr lang="sl-SI" sz="2400" dirty="0"/>
              <a:t>  izdela bibliografski zapis za lažno revijo (z opombo!) in zanjo pridobi začasno ISSN številko (z opombo!).</a:t>
            </a:r>
          </a:p>
          <a:p>
            <a:pPr>
              <a:spcBef>
                <a:spcPts val="0"/>
              </a:spcBef>
            </a:pP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52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23EFC2B-C457-48CA-9A59-4C92CC09E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4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... o spornih znanstvenih konferencah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l-SI" sz="2400" dirty="0"/>
              <a:t>Preverite organizatorje in sponzorje.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Preverite uredniški odbor, vabljene govornike in program konference.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Preverite konferenčni zbornik. </a:t>
            </a:r>
          </a:p>
          <a:p>
            <a:pPr>
              <a:spcBef>
                <a:spcPts val="0"/>
              </a:spcBef>
            </a:pP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ahoma" panose="020B0604030504040204" pitchFamily="34" charset="0"/>
                <a:hlinkClick r:id="rId2"/>
              </a:rPr>
              <a:t>https://thinkcheckattend.org/check/</a:t>
            </a:r>
            <a:r>
              <a:rPr lang="sl-SI" sz="2400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ahom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53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96925BC-F35E-432C-993C-2ED9082B3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542" y="3464416"/>
            <a:ext cx="2864644" cy="1135856"/>
          </a:xfrm>
          <a:prstGeom prst="rect">
            <a:avLst/>
          </a:prstGeom>
        </p:spPr>
      </p:pic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D282FA76-2F73-459E-A735-66ADA4664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83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l-SI" sz="3000" dirty="0"/>
              <a:t>... o spornih knjigah/poglavjih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Directory of Open Access Books DOAB https://www.doabooks.org/  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Standardi</a:t>
            </a:r>
            <a:r>
              <a:rPr lang="en-US" sz="2400" dirty="0"/>
              <a:t> in </a:t>
            </a:r>
            <a:r>
              <a:rPr lang="en-US" sz="2400" dirty="0" err="1"/>
              <a:t>priporočila</a:t>
            </a:r>
            <a:r>
              <a:rPr lang="en-US" sz="2400" dirty="0"/>
              <a:t> COPE https://publicationethics.org/core-practices.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ahoma" panose="020B0604030504040204" pitchFamily="34" charset="0"/>
                <a:hlinkClick r:id="rId2"/>
              </a:rPr>
              <a:t>https://thinkchecksubmit.org/books-and-chapters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54</a:t>
            </a:fld>
            <a:endParaRPr lang="en-US"/>
          </a:p>
        </p:txBody>
      </p:sp>
      <p:pic>
        <p:nvPicPr>
          <p:cNvPr id="7" name="Označba mesta vsebine 5">
            <a:extLst>
              <a:ext uri="{FF2B5EF4-FFF2-40B4-BE49-F238E27FC236}">
                <a16:creationId xmlns:a16="http://schemas.microsoft.com/office/drawing/2014/main" id="{6FEEB42F-B4F3-44B1-B597-BB34A196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75" y="3822750"/>
            <a:ext cx="3345872" cy="46636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4845611-3C6D-44AB-BAFD-AD6287CE7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289112"/>
            <a:ext cx="1501180" cy="557714"/>
          </a:xfrm>
          <a:prstGeom prst="rect">
            <a:avLst/>
          </a:prstGeom>
        </p:spPr>
      </p:pic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C1C9250C-3EA3-44CC-8F87-596BC8BE6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09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l-PL" sz="3000" dirty="0"/>
              <a:t>3. Pomen objavljanja v odprtem dostopu</a:t>
            </a:r>
            <a:endParaRPr lang="sl-SI" sz="3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l-SI" sz="2400" dirty="0"/>
              <a:t>Takojšnja odprta dostopnost recenziranih člankov in daljših besedil (npr. monografij) preko zaupanja vrednih </a:t>
            </a:r>
            <a:r>
              <a:rPr lang="sl-SI" sz="2400" dirty="0" err="1"/>
              <a:t>repozitorijev</a:t>
            </a:r>
            <a:r>
              <a:rPr lang="sl-SI" sz="2400" dirty="0"/>
              <a:t>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Embargo v </a:t>
            </a:r>
            <a:r>
              <a:rPr lang="sl-SI" sz="2400" dirty="0" err="1"/>
              <a:t>repozitoriju</a:t>
            </a:r>
            <a:r>
              <a:rPr lang="sl-SI" sz="2400" dirty="0"/>
              <a:t> ni dopusten.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Avtorji ali univerza morajo ostati imetniki materialnih avtorskih pravic na odprto dostopnih publikacijah in jih upravljati z licencami CC (na člankih s CC BY 4.0 ali CC BY-SA, na monografijah in drugih daljših besedilih s CC BY-NC ali CC BY-ND).</a:t>
            </a:r>
          </a:p>
          <a:p>
            <a:pPr>
              <a:spcBef>
                <a:spcPts val="0"/>
              </a:spcBef>
            </a:pPr>
            <a:endParaRPr lang="sl-SI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sl-SI" sz="2400" dirty="0">
                <a:solidFill>
                  <a:srgbClr val="FF0000"/>
                </a:solidFill>
              </a:rPr>
              <a:t>Obveznost avtorjev je, da upravljajo svoje avtorske pravice v skladu z načeli odprte znanosti (</a:t>
            </a:r>
            <a:r>
              <a:rPr lang="sl-SI" sz="2400" dirty="0" err="1">
                <a:solidFill>
                  <a:srgbClr val="FF0000"/>
                </a:solidFill>
              </a:rPr>
              <a:t>retain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 err="1">
                <a:solidFill>
                  <a:srgbClr val="FF0000"/>
                </a:solidFill>
              </a:rPr>
              <a:t>right</a:t>
            </a:r>
            <a:r>
              <a:rPr lang="sl-SI" sz="2400" dirty="0">
                <a:solidFill>
                  <a:srgbClr val="FF0000"/>
                </a:solidFill>
              </a:rPr>
              <a:t>). </a:t>
            </a:r>
          </a:p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55</a:t>
            </a:fld>
            <a:endParaRPr lang="en-US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F93C783D-6F32-4DEA-88D3-83E05A12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28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3924815" y="857250"/>
            <a:ext cx="5219186" cy="3888342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678D4DB4-E052-45BF-927A-A39FFEDAA8A5}"/>
              </a:ext>
            </a:extLst>
          </p:cNvPr>
          <p:cNvSpPr txBox="1">
            <a:spLocks/>
          </p:cNvSpPr>
          <p:nvPr/>
        </p:nvSpPr>
        <p:spPr>
          <a:xfrm>
            <a:off x="260035" y="1121569"/>
            <a:ext cx="8623931" cy="59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250" b="1" dirty="0">
                <a:solidFill>
                  <a:srgbClr val="ED7D31"/>
                </a:solidFill>
                <a:latin typeface="Calibri"/>
              </a:rPr>
              <a:t>Pravne podlage za odprto znanost (in s tem za odprti dostop do recenziranih publikacij)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C851749E-051A-4594-87D0-CC9ED19D7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35" y="1717120"/>
            <a:ext cx="1468753" cy="4019311"/>
          </a:xfrm>
        </p:spPr>
        <p:txBody>
          <a:bodyPr>
            <a:normAutofit/>
          </a:bodyPr>
          <a:lstStyle/>
          <a:p>
            <a:r>
              <a:rPr lang="sl-SI" sz="1500" dirty="0">
                <a:highlight>
                  <a:srgbClr val="00FFFF"/>
                </a:highlight>
              </a:rPr>
              <a:t>V Evropskem raziskovalnem prostoru (ERA</a:t>
            </a:r>
            <a:r>
              <a:rPr lang="sl-SI" sz="1500" dirty="0"/>
              <a:t>)</a:t>
            </a:r>
          </a:p>
          <a:p>
            <a:r>
              <a:rPr lang="sl-SI" sz="1500" dirty="0">
                <a:highlight>
                  <a:srgbClr val="C0C0C0"/>
                </a:highlight>
              </a:rPr>
              <a:t>V Sloveniji kot delu </a:t>
            </a:r>
            <a:r>
              <a:rPr lang="sl-SI" sz="1500" dirty="0" err="1">
                <a:highlight>
                  <a:srgbClr val="C0C0C0"/>
                </a:highlight>
              </a:rPr>
              <a:t>ERAe</a:t>
            </a:r>
            <a:endParaRPr lang="sl-SI" sz="1500" dirty="0">
              <a:highlight>
                <a:srgbClr val="C0C0C0"/>
              </a:highlight>
            </a:endParaRPr>
          </a:p>
          <a:p>
            <a:endParaRPr lang="sl-SI" sz="1500" dirty="0"/>
          </a:p>
          <a:p>
            <a:endParaRPr lang="sl-SI" sz="1500" dirty="0"/>
          </a:p>
          <a:p>
            <a:endParaRPr lang="sl-SI" sz="1500" dirty="0"/>
          </a:p>
          <a:p>
            <a:endParaRPr lang="sl-SI" sz="1500" dirty="0">
              <a:highlight>
                <a:srgbClr val="FFFF00"/>
              </a:highlight>
            </a:endParaRPr>
          </a:p>
          <a:p>
            <a:r>
              <a:rPr lang="sl-SI" sz="1500" dirty="0">
                <a:highlight>
                  <a:srgbClr val="FFFF00"/>
                </a:highlight>
              </a:rPr>
              <a:t>Na UL</a:t>
            </a: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398352F-F700-4C57-9DD9-5F2EBFA47B50}"/>
              </a:ext>
            </a:extLst>
          </p:cNvPr>
          <p:cNvSpPr txBox="1">
            <a:spLocks/>
          </p:cNvSpPr>
          <p:nvPr/>
        </p:nvSpPr>
        <p:spPr>
          <a:xfrm>
            <a:off x="1663065" y="1717120"/>
            <a:ext cx="7406640" cy="411218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350" dirty="0">
                <a:highlight>
                  <a:srgbClr val="00FFFF"/>
                </a:highlight>
              </a:rPr>
              <a:t>Obzorje Evropa (okvirni program Evropske unije za raziskave in inovacije za obdobje2021–2027), člen 17 pogodbe o sofinanciranju projekta.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350" dirty="0">
                <a:highlight>
                  <a:srgbClr val="C0C0C0"/>
                </a:highlight>
              </a:rPr>
              <a:t>Resolucija o znanstveno raziskovalni in inovacijski strategiji Slovenije 2030 (ReZrIS30), predvsem poglavje 6.2.Odprta znanost za izboljšanje kakovosti, učinkovitosti in odzivnosti raziskav.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350" dirty="0">
                <a:highlight>
                  <a:srgbClr val="C0C0C0"/>
                </a:highlight>
              </a:rPr>
              <a:t>Zakon o znanstvenoraziskovalni in inovacijski dejavnosti (</a:t>
            </a:r>
            <a:r>
              <a:rPr lang="sl-SI" sz="1350" dirty="0" err="1">
                <a:highlight>
                  <a:srgbClr val="C0C0C0"/>
                </a:highlight>
              </a:rPr>
              <a:t>ZZrID</a:t>
            </a:r>
            <a:r>
              <a:rPr lang="sl-SI" sz="1350" dirty="0">
                <a:highlight>
                  <a:srgbClr val="C0C0C0"/>
                </a:highlight>
              </a:rPr>
              <a:t>) v 41. členu govori o »</a:t>
            </a:r>
            <a:r>
              <a:rPr lang="sl-SI" sz="1350" b="1" dirty="0">
                <a:solidFill>
                  <a:srgbClr val="FF0000"/>
                </a:solidFill>
                <a:highlight>
                  <a:srgbClr val="C0C0C0"/>
                </a:highlight>
              </a:rPr>
              <a:t>odprtem dostopu do vseh recenziranih znanstvenih objav in raziskovalnih podatkov </a:t>
            </a:r>
            <a:r>
              <a:rPr lang="sl-SI" sz="1350" dirty="0">
                <a:solidFill>
                  <a:schemeClr val="tx1"/>
                </a:solidFill>
                <a:highlight>
                  <a:srgbClr val="C0C0C0"/>
                </a:highlight>
              </a:rPr>
              <a:t>ter drugih rezultatov raziskav.</a:t>
            </a:r>
            <a:r>
              <a:rPr lang="sl-SI" sz="1350" dirty="0">
                <a:highlight>
                  <a:srgbClr val="C0C0C0"/>
                </a:highlight>
              </a:rPr>
              <a:t>«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350" dirty="0">
                <a:highlight>
                  <a:srgbClr val="C0C0C0"/>
                </a:highlight>
              </a:rPr>
              <a:t>Uredba o izvajanju znanstvenoraziskovalnega dela v skladu z načeli odprte znanosti v 2. in 3. členu določa zahteve ter izvedbo odprtega dostopa do znanstvenih publikacij.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350" dirty="0">
                <a:highlight>
                  <a:srgbClr val="C0C0C0"/>
                </a:highlight>
              </a:rPr>
              <a:t>Pravilnik o pogojih za izvajanje knjižnične javne službe v členu 45(3) določa, da visokošolska knjižnica »Do zaključnih del visokošolskega študija in objav zaposlenih na visokošolskem zavodu v elektronski obliki praviloma zagotavlja odprti dostop.«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350" dirty="0">
                <a:highlight>
                  <a:srgbClr val="FFFF00"/>
                </a:highlight>
              </a:rPr>
              <a:t>Strategija UL 2022-2027, v kateri je glede Vizije UL do  31. 12. 2027 , v točki 7.2 predvideno, da »raziskovalno delo in širjenje rezultatov raziskav v znanosti in umetnosti potekata po načelih odprte znanosti«. Kazalec uspešnosti RP2K6 je opredeljen </a:t>
            </a:r>
            <a:r>
              <a:rPr lang="sl-SI" sz="1350" b="1" dirty="0">
                <a:highlight>
                  <a:srgbClr val="FFFF00"/>
                </a:highlight>
              </a:rPr>
              <a:t>z 90 % publikacij s tipologijo 1* in 2* ter letnico izdaje 2026 shranjenih v RUL.</a:t>
            </a:r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5CE83EDD-9470-4B52-B4BF-1E2BEC1CF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74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AA9A826-FEC6-4E87-B3CC-8DF605880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035" y="1089721"/>
            <a:ext cx="8623931" cy="107054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sl-SI" sz="2250" b="1" dirty="0">
                <a:solidFill>
                  <a:srgbClr val="ED7D31"/>
                </a:solidFill>
                <a:latin typeface="Calibri"/>
              </a:rPr>
              <a:t>Odprti dostop je treba zagotoviti v skladu z določili v razpisu financerja in v pogodbi o sofinanciranju projekta (npr. Evropske komisije, ARIS), s shranitvijo ustrezne različice članka v </a:t>
            </a:r>
            <a:r>
              <a:rPr lang="sl-SI" sz="2250" b="1" dirty="0" err="1">
                <a:solidFill>
                  <a:srgbClr val="ED7D31"/>
                </a:solidFill>
                <a:latin typeface="Calibri"/>
              </a:rPr>
              <a:t>repozitorij</a:t>
            </a:r>
            <a:r>
              <a:rPr lang="sl-SI" sz="2250" b="1" dirty="0">
                <a:solidFill>
                  <a:srgbClr val="ED7D31"/>
                </a:solidFill>
                <a:latin typeface="Calibri"/>
              </a:rPr>
              <a:t> (RUL/</a:t>
            </a:r>
            <a:r>
              <a:rPr lang="sl-SI" sz="2250" b="1" dirty="0" err="1">
                <a:solidFill>
                  <a:srgbClr val="ED7D31"/>
                </a:solidFill>
                <a:latin typeface="Calibri"/>
              </a:rPr>
              <a:t>DiRROS</a:t>
            </a:r>
            <a:r>
              <a:rPr lang="sl-SI" sz="2250" b="1" dirty="0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1A4E52B3-167E-4DD5-B2F2-A0B087DA00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0035" y="2357438"/>
            <a:ext cx="3811903" cy="34718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1500" b="1" dirty="0"/>
              <a:t>ARIS, Javni razpis za (so)financiranje raziskovalnih projektov za leto 2023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1500" dirty="0"/>
              <a:t>„Skladno z 41. členom Zakona o znanstvenoraziskovalni in inovacijski dejavnosti </a:t>
            </a:r>
            <a:r>
              <a:rPr lang="sl-SI" sz="1500" dirty="0">
                <a:highlight>
                  <a:srgbClr val="FFFF00"/>
                </a:highlight>
              </a:rPr>
              <a:t>morajo biti vse recenzirane znanstvene objave, </a:t>
            </a:r>
            <a:r>
              <a:rPr lang="sl-SI" sz="1500" dirty="0"/>
              <a:t>ki izhajajo iz izvajanja raziskovalnega projekta, </a:t>
            </a:r>
            <a:r>
              <a:rPr lang="sl-SI" sz="1500" dirty="0">
                <a:highlight>
                  <a:srgbClr val="FFFF00"/>
                </a:highlight>
              </a:rPr>
              <a:t>objavljene v odprtem dostopu</a:t>
            </a:r>
            <a:r>
              <a:rPr lang="sl-SI" sz="1500" dirty="0"/>
              <a:t>. Recenzirana znanstvena objava mora vsebovati tudi podatke o (so)financerju ali (so)financerjih ter </a:t>
            </a:r>
            <a:r>
              <a:rPr lang="sl-SI" sz="1500" dirty="0">
                <a:highlight>
                  <a:srgbClr val="FFFF00"/>
                </a:highlight>
              </a:rPr>
              <a:t>številko projekta </a:t>
            </a:r>
            <a:r>
              <a:rPr lang="sl-SI" sz="1500" dirty="0"/>
              <a:t>skladno z 82. členom splošnega akta.“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AEFC7D-B56C-463A-BD9C-90E051EAC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00" y="2880361"/>
            <a:ext cx="4368584" cy="2452853"/>
          </a:xfrm>
          <a:prstGeom prst="rect">
            <a:avLst/>
          </a:prstGeom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BBD8C24D-52E3-48A5-842E-627CAB40E675}"/>
              </a:ext>
            </a:extLst>
          </p:cNvPr>
          <p:cNvSpPr txBox="1">
            <a:spLocks/>
          </p:cNvSpPr>
          <p:nvPr/>
        </p:nvSpPr>
        <p:spPr>
          <a:xfrm>
            <a:off x="4660585" y="2357439"/>
            <a:ext cx="3811903" cy="52292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1500" b="1" dirty="0"/>
              <a:t>Uredba o odprti znanosti</a:t>
            </a: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0E16ECA-E112-4526-B998-6A9D43D63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78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3924815" y="857250"/>
            <a:ext cx="5219186" cy="3888342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2F0FF451-2C6F-4187-9D2E-3427D2EB55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035" y="1028700"/>
            <a:ext cx="8623931" cy="73080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pl-PL" sz="2250" b="1" dirty="0">
                <a:solidFill>
                  <a:srgbClr val="ED7D31"/>
                </a:solidFill>
                <a:latin typeface="Calibri"/>
              </a:rPr>
              <a:t>Izpolnitev določil glede odprte dostopnosti člankov? = Definicija odprtega dostopa do publikacij (uporablja jo tudi Evropska komisija)</a:t>
            </a:r>
            <a:endParaRPr lang="sl-SI" sz="225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CFBACA2-8B20-486B-BB01-2E60D79CBF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7181" y="2030669"/>
            <a:ext cx="8586785" cy="298608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1800" dirty="0">
                <a:highlight>
                  <a:srgbClr val="FFFF00"/>
                </a:highlight>
              </a:rPr>
              <a:t>Brezplačen</a:t>
            </a:r>
            <a:r>
              <a:rPr lang="sl-SI" sz="1800" dirty="0"/>
              <a:t> dostop za bralca.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1800" dirty="0"/>
              <a:t>Podeljena dovoljenja </a:t>
            </a:r>
            <a:r>
              <a:rPr lang="sl-SI" sz="1800" dirty="0">
                <a:highlight>
                  <a:srgbClr val="FFFF00"/>
                </a:highlight>
              </a:rPr>
              <a:t>za nadaljnjo uporabo</a:t>
            </a:r>
            <a:r>
              <a:rPr lang="sl-SI" sz="1800" dirty="0"/>
              <a:t> (licence CC BY).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l-SI" sz="1800" dirty="0"/>
              <a:t>Publikacija in vsa dodatna gradiva so takoj po objavi shranjeni </a:t>
            </a:r>
            <a:r>
              <a:rPr lang="sl-SI" sz="1800" dirty="0">
                <a:highlight>
                  <a:srgbClr val="FFFF00"/>
                </a:highlight>
              </a:rPr>
              <a:t>v vsaj en spletni </a:t>
            </a:r>
            <a:r>
              <a:rPr lang="sl-SI" sz="1800" dirty="0" err="1">
                <a:highlight>
                  <a:srgbClr val="FFFF00"/>
                </a:highlight>
              </a:rPr>
              <a:t>repozitorij</a:t>
            </a:r>
            <a:r>
              <a:rPr lang="sl-SI" sz="1800" dirty="0"/>
              <a:t>, ki omogoča prost dostop, neomejeno distribucijo, </a:t>
            </a:r>
            <a:r>
              <a:rPr lang="sl-SI" sz="1800" dirty="0" err="1"/>
              <a:t>interoperabilnost</a:t>
            </a:r>
            <a:r>
              <a:rPr lang="sl-SI" sz="1800" dirty="0"/>
              <a:t> in trajno hranjenje.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sl-SI" sz="1800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sl-SI" sz="1800" dirty="0"/>
          </a:p>
          <a:p>
            <a:endParaRPr lang="sl-SI" dirty="0"/>
          </a:p>
          <a:p>
            <a:pPr marL="0" indent="0">
              <a:buNone/>
            </a:pPr>
            <a:r>
              <a:rPr lang="en-US" sz="1200" dirty="0" err="1">
                <a:hlinkClick r:id="rId3"/>
              </a:rPr>
              <a:t>BerlinDeclaration</a:t>
            </a:r>
            <a:r>
              <a:rPr lang="en-US" sz="1200" dirty="0">
                <a:hlinkClick r:id="rId3"/>
              </a:rPr>
              <a:t> on Open Access to Knowledge in the Sciences and Humanities, 2003</a:t>
            </a:r>
            <a:endParaRPr lang="sl-SI" sz="1050" dirty="0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9DA68683-1CB7-464A-8977-36D7097A8C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49" y="857250"/>
            <a:ext cx="741851" cy="214313"/>
          </a:xfrm>
          <a:prstGeom prst="rect">
            <a:avLst/>
          </a:prstGeom>
        </p:spPr>
      </p:pic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6521A8C5-7B81-48FA-A93C-98BD570370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5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3924815" y="857250"/>
            <a:ext cx="5219186" cy="3888342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304BB354-6CA7-4069-8375-1DD7FB283418}"/>
              </a:ext>
            </a:extLst>
          </p:cNvPr>
          <p:cNvSpPr txBox="1">
            <a:spLocks/>
          </p:cNvSpPr>
          <p:nvPr/>
        </p:nvSpPr>
        <p:spPr>
          <a:xfrm>
            <a:off x="245708" y="1121568"/>
            <a:ext cx="8623931" cy="69294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250" b="1" dirty="0">
                <a:solidFill>
                  <a:srgbClr val="ED7D31"/>
                </a:solidFill>
                <a:latin typeface="Calibri"/>
              </a:rPr>
              <a:t>Konzorcijske ugodnosti za avtorje</a:t>
            </a:r>
          </a:p>
          <a:p>
            <a:pPr>
              <a:lnSpc>
                <a:spcPct val="100000"/>
              </a:lnSpc>
            </a:pPr>
            <a:r>
              <a:rPr lang="pl-PL" sz="1800" dirty="0">
                <a:solidFill>
                  <a:srgbClr val="ED7D31"/>
                </a:solidFill>
                <a:latin typeface="Calibri"/>
              </a:rPr>
              <a:t>Vavčerji za brezplačne APC-je &amp; popust na APC-je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FB5104FC-1976-43EB-9EEF-69BE9638DD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4362" y="1814512"/>
            <a:ext cx="4297639" cy="377904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1650" dirty="0">
                <a:solidFill>
                  <a:srgbClr val="00B050"/>
                </a:solidFill>
              </a:rPr>
              <a:t>GIS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50" b="1" dirty="0" err="1"/>
              <a:t>Elsevier</a:t>
            </a:r>
            <a:endParaRPr lang="sl-SI" sz="1650" dirty="0"/>
          </a:p>
          <a:p>
            <a:pPr marL="0" indent="0">
              <a:spcBef>
                <a:spcPts val="0"/>
              </a:spcBef>
              <a:buNone/>
            </a:pPr>
            <a:r>
              <a:rPr lang="sl-SI" sz="1650" dirty="0"/>
              <a:t>2023: /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50" b="1" dirty="0" err="1"/>
              <a:t>Froniters</a:t>
            </a:r>
            <a:r>
              <a:rPr lang="sl-SI" sz="165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50" dirty="0"/>
              <a:t>2023: 10 % popust za objavo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50" b="1" dirty="0"/>
              <a:t>Springer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50" dirty="0"/>
              <a:t>(dogovori za 2024)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50" b="1" dirty="0" err="1"/>
              <a:t>Taylor&amp;Francis</a:t>
            </a:r>
            <a:endParaRPr lang="sl-SI" sz="1650" b="1" dirty="0"/>
          </a:p>
          <a:p>
            <a:pPr marL="0" indent="0">
              <a:spcBef>
                <a:spcPts val="0"/>
              </a:spcBef>
              <a:buNone/>
            </a:pPr>
            <a:r>
              <a:rPr lang="sl-SI" sz="1650" dirty="0"/>
              <a:t>2023: 26 vavčerjev za brezplačno objavo v odprtem dostopu, za nadaljnje objave 5% popust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1650" b="1" dirty="0" err="1"/>
              <a:t>Wiley</a:t>
            </a:r>
            <a:endParaRPr lang="sl-SI" sz="1650" dirty="0"/>
          </a:p>
          <a:p>
            <a:pPr marL="0" indent="0">
              <a:spcBef>
                <a:spcPts val="0"/>
              </a:spcBef>
              <a:buNone/>
            </a:pPr>
            <a:r>
              <a:rPr lang="sl-SI" sz="1650" dirty="0"/>
              <a:t>2023: </a:t>
            </a:r>
            <a:r>
              <a:rPr lang="pl-PL" sz="1650" dirty="0"/>
              <a:t>(1+ vavčer za brezplačno objavo v odprtem dostopu, za nadaljnje objave 10% popust)</a:t>
            </a:r>
            <a:endParaRPr lang="sl-SI" sz="1650" dirty="0"/>
          </a:p>
          <a:p>
            <a:pPr marL="0" indent="0">
              <a:spcBef>
                <a:spcPts val="0"/>
              </a:spcBef>
              <a:buNone/>
            </a:pPr>
            <a:endParaRPr lang="sl-SI" sz="18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sl-SI" sz="18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sl-SI" sz="1800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9012DDD-DFD0-44DD-BC0F-28F17E81FE4D}"/>
              </a:ext>
            </a:extLst>
          </p:cNvPr>
          <p:cNvSpPr txBox="1">
            <a:spLocks/>
          </p:cNvSpPr>
          <p:nvPr/>
        </p:nvSpPr>
        <p:spPr>
          <a:xfrm>
            <a:off x="4572000" y="1814512"/>
            <a:ext cx="4297639" cy="377904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normAutofit fontScale="85000"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dirty="0">
                <a:solidFill>
                  <a:srgbClr val="FF0000"/>
                </a:solidFill>
              </a:rPr>
              <a:t>BFGO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b="1" dirty="0" err="1"/>
              <a:t>Elsevier</a:t>
            </a:r>
            <a:endParaRPr lang="sl-SI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dirty="0"/>
              <a:t>2023: 177 vavčerjev za brezplačno objavo v odprtem dostopu, za nadaljnje objave 10% popust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b="1" dirty="0"/>
              <a:t>Oxford </a:t>
            </a:r>
            <a:r>
              <a:rPr lang="sl-SI" sz="1900" b="1" dirty="0" err="1"/>
              <a:t>University</a:t>
            </a:r>
            <a:r>
              <a:rPr lang="sl-SI" sz="1900" b="1" dirty="0"/>
              <a:t> </a:t>
            </a:r>
            <a:r>
              <a:rPr lang="sl-SI" sz="1900" b="1" dirty="0" err="1"/>
              <a:t>Press</a:t>
            </a:r>
            <a:r>
              <a:rPr lang="sl-SI" sz="1900" b="1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dirty="0"/>
              <a:t>2023: 15 vavčerjev za brezplačno objavo v odprtem dostopu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b="1" dirty="0"/>
              <a:t>Springer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dirty="0"/>
              <a:t>2023: 79 vavčerjev za brezplačno objavo v odprtem dostopu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b="1" dirty="0" err="1"/>
              <a:t>Taylor&amp;Francis</a:t>
            </a:r>
            <a:endParaRPr lang="sl-SI" sz="19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dirty="0"/>
              <a:t>2023: 36 vavčerjev za brezplačno objavo v odprtem dostopu, za nadaljnje objave 5% popust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b="1" dirty="0" err="1"/>
              <a:t>Wiley</a:t>
            </a:r>
            <a:endParaRPr lang="sl-SI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900" dirty="0"/>
              <a:t>2023: </a:t>
            </a:r>
            <a:r>
              <a:rPr lang="pl-PL" sz="1900" dirty="0"/>
              <a:t>(72 vavčer za brezplačno objavo v odprtem dostopu, za nadaljnje objave 10% popust)</a:t>
            </a:r>
            <a:endParaRPr lang="sl-SI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1800" dirty="0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2687CF9-F6B5-4EC5-8F35-4EB4FA56C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49" y="857250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3924815" y="857250"/>
            <a:ext cx="5219186" cy="3888342"/>
          </a:xfrm>
          <a:prstGeom prst="rect">
            <a:avLst/>
          </a:prstGeom>
        </p:spPr>
      </p:pic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F2BAA4E-270F-4FE1-9E1E-55E89AAD48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0035" y="1831372"/>
            <a:ext cx="8586785" cy="39979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sl-SI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800" dirty="0"/>
              <a:t>UL – odprta znanost:  </a:t>
            </a:r>
            <a:r>
              <a:rPr lang="sl-SI" sz="1800" dirty="0">
                <a:hlinkClick r:id="rId3"/>
              </a:rPr>
              <a:t>https://www.uni-lj.si/raziskovalno_in_razvojno_delo/odprta_znanost/</a:t>
            </a:r>
            <a:endParaRPr lang="sl-SI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800" dirty="0"/>
              <a:t>Arhiv dogodkov o odprti znanosti: </a:t>
            </a:r>
            <a:r>
              <a:rPr lang="sl-SI" sz="1800" dirty="0">
                <a:hlinkClick r:id="rId4"/>
              </a:rPr>
              <a:t>https://www.uni-lj.si/raziskovalno_in_razvojno_delo/odprta_znanost/arhiv_dogodkov/</a:t>
            </a:r>
            <a:r>
              <a:rPr lang="sl-SI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800" dirty="0" err="1"/>
              <a:t>DiRROS</a:t>
            </a:r>
            <a:r>
              <a:rPr lang="sl-SI" sz="1800" dirty="0"/>
              <a:t> data: </a:t>
            </a:r>
            <a:r>
              <a:rPr lang="sl-SI" sz="1800" dirty="0">
                <a:hlinkClick r:id="rId5"/>
              </a:rPr>
              <a:t>https://dirrosdata.ctk.uni-lj.si/en/</a:t>
            </a:r>
            <a:r>
              <a:rPr lang="sl-SI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1800" dirty="0"/>
              <a:t>Arhiv predstavitev Odprte akademije: </a:t>
            </a:r>
            <a:r>
              <a:rPr lang="sl-SI" sz="1800" dirty="0">
                <a:hlinkClick r:id="rId6"/>
              </a:rPr>
              <a:t>https://www.ctk.uni-lj.si/odprta-akademija/</a:t>
            </a:r>
            <a:r>
              <a:rPr lang="sl-SI" sz="1800" dirty="0"/>
              <a:t> 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Projekt Spoznaj: videoposnetki in predstavitve  </a:t>
            </a:r>
            <a:r>
              <a:rPr lang="sl-SI" sz="1800" dirty="0">
                <a:hlinkClick r:id="rId7"/>
              </a:rPr>
              <a:t>https://projekt-spoznaj.si/videoposnetki-in-predstavitve/</a:t>
            </a:r>
            <a:r>
              <a:rPr lang="sl-SI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1800" dirty="0"/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128EF22-D8AB-4F2E-A4FA-ED82A3E75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66" y="267716"/>
            <a:ext cx="3149638" cy="909895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9DDBFDF0-7107-432D-BA42-0348FF769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461" y="1071563"/>
            <a:ext cx="8623931" cy="75981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pl-PL" sz="3000" b="1" dirty="0">
                <a:solidFill>
                  <a:srgbClr val="ED7D31"/>
                </a:solidFill>
                <a:latin typeface="Calibri"/>
              </a:rPr>
              <a:t>Več o odprti znanosti</a:t>
            </a:r>
            <a:endParaRPr lang="sl-SI" sz="3000" b="1" dirty="0">
              <a:solidFill>
                <a:srgbClr val="ED7D3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8102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36E6A923-7404-4476-A4BF-A13C11800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31975"/>
              </p:ext>
            </p:extLst>
          </p:nvPr>
        </p:nvGraphicFramePr>
        <p:xfrm>
          <a:off x="251520" y="919363"/>
          <a:ext cx="5915434" cy="580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Označba mesta vsebine 5">
            <a:extLst>
              <a:ext uri="{FF2B5EF4-FFF2-40B4-BE49-F238E27FC236}">
                <a16:creationId xmlns:a16="http://schemas.microsoft.com/office/drawing/2014/main" id="{10DBADCD-8913-497F-8CA4-7E3465F6BFBC}"/>
              </a:ext>
            </a:extLst>
          </p:cNvPr>
          <p:cNvGraphicFramePr>
            <a:graphicFrameLocks/>
          </p:cNvGraphicFramePr>
          <p:nvPr/>
        </p:nvGraphicFramePr>
        <p:xfrm>
          <a:off x="6433430" y="3205552"/>
          <a:ext cx="2808311" cy="343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Elipsa 10">
            <a:extLst>
              <a:ext uri="{FF2B5EF4-FFF2-40B4-BE49-F238E27FC236}">
                <a16:creationId xmlns:a16="http://schemas.microsoft.com/office/drawing/2014/main" id="{B0389C97-DD6B-4B1F-A3DE-B0DF1F9B5464}"/>
              </a:ext>
            </a:extLst>
          </p:cNvPr>
          <p:cNvSpPr/>
          <p:nvPr/>
        </p:nvSpPr>
        <p:spPr>
          <a:xfrm>
            <a:off x="-5897" y="4444161"/>
            <a:ext cx="6264696" cy="1296144"/>
          </a:xfrm>
          <a:prstGeom prst="ellipse">
            <a:avLst/>
          </a:prstGeom>
          <a:noFill/>
          <a:ln w="952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7D5A4415-B22E-45DC-A805-01D1C99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60</a:t>
            </a:fld>
            <a:endParaRPr lang="en-US"/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4A14FF78-ABDF-4243-9D86-14536771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712968" cy="79041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l-SI" sz="3300" dirty="0"/>
              <a:t>4. Postopek vnosa v COBISS in </a:t>
            </a:r>
            <a:r>
              <a:rPr lang="sl-SI" sz="3300" dirty="0" err="1"/>
              <a:t>repozitorij</a:t>
            </a:r>
            <a:r>
              <a:rPr lang="sl-SI" sz="3300" dirty="0"/>
              <a:t> </a:t>
            </a:r>
            <a:r>
              <a:rPr lang="sl-SI" sz="1700" dirty="0"/>
              <a:t>(</a:t>
            </a:r>
            <a:r>
              <a:rPr lang="sl-SI" sz="1700" dirty="0" err="1"/>
              <a:t>dCOBISS</a:t>
            </a:r>
            <a:r>
              <a:rPr lang="sl-SI" sz="1700" dirty="0"/>
              <a:t> &amp; </a:t>
            </a:r>
            <a:r>
              <a:rPr lang="sl-SI" sz="1700" dirty="0" err="1"/>
              <a:t>DiRROS</a:t>
            </a:r>
            <a:r>
              <a:rPr lang="sl-SI" sz="1700" dirty="0"/>
              <a:t>/RUL)</a:t>
            </a:r>
          </a:p>
        </p:txBody>
      </p:sp>
      <p:pic>
        <p:nvPicPr>
          <p:cNvPr id="1026" name="Picture 2" descr="Klicaj - www.klarinsvet.si">
            <a:extLst>
              <a:ext uri="{FF2B5EF4-FFF2-40B4-BE49-F238E27FC236}">
                <a16:creationId xmlns:a16="http://schemas.microsoft.com/office/drawing/2014/main" id="{273FB394-519F-433E-B40D-D4DB787E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25" y="1913512"/>
            <a:ext cx="8477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BE5D0980-B996-4919-A141-314167C94087}"/>
              </a:ext>
            </a:extLst>
          </p:cNvPr>
          <p:cNvSpPr/>
          <p:nvPr/>
        </p:nvSpPr>
        <p:spPr>
          <a:xfrm>
            <a:off x="6669795" y="1526184"/>
            <a:ext cx="2474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Obveznost avtorjev je, da upravljajo svoje avtorske pravice v skladu z načeli odprte znanosti (</a:t>
            </a:r>
            <a:r>
              <a:rPr lang="sl-SI" dirty="0" err="1">
                <a:solidFill>
                  <a:srgbClr val="FF0000"/>
                </a:solidFill>
              </a:rPr>
              <a:t>retain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right</a:t>
            </a:r>
            <a:r>
              <a:rPr lang="sl-SI" dirty="0">
                <a:solidFill>
                  <a:srgbClr val="FF0000"/>
                </a:solidFill>
              </a:rPr>
              <a:t>). </a:t>
            </a:r>
          </a:p>
        </p:txBody>
      </p:sp>
      <p:pic>
        <p:nvPicPr>
          <p:cNvPr id="10" name="Slika 9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4058EC4-0611-4650-9547-236E6B4EF3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Pravilniki s področja vrednotenja objav </a:t>
            </a:r>
            <a:br>
              <a:rPr lang="sl-SI" sz="2400" dirty="0"/>
            </a:br>
            <a:r>
              <a:rPr lang="sl-SI" sz="1800" i="1" dirty="0">
                <a:highlight>
                  <a:srgbClr val="FFFF00"/>
                </a:highlight>
              </a:rPr>
              <a:t>(Gozdarska knjižnica / Bibliografija raziskovalcev </a:t>
            </a:r>
            <a:r>
              <a:rPr lang="sl-SI" sz="1800" i="1" dirty="0">
                <a:highlight>
                  <a:srgbClr val="FFFF00"/>
                </a:highlight>
                <a:hlinkClick r:id="rId2"/>
              </a:rPr>
              <a:t>https://www.gozdis.si/Gozdarska-knjiznica/bibliografija-raziskovalcev/</a:t>
            </a:r>
            <a:r>
              <a:rPr lang="sl-SI" sz="1800" i="1" dirty="0">
                <a:highlight>
                  <a:srgbClr val="FFFF00"/>
                </a:highlight>
              </a:rPr>
              <a:t>)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Pojav parazitskih založnikov oz. nezaupanja vrednih založniških praks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Pomen objavljanja v odprtem dostopu</a:t>
            </a:r>
          </a:p>
          <a:p>
            <a:pPr>
              <a:spcBef>
                <a:spcPts val="0"/>
              </a:spcBef>
            </a:pPr>
            <a:r>
              <a:rPr lang="sl-SI" sz="2400" dirty="0"/>
              <a:t>Postopek vnosa podatkov o objavi v COBISS (in SICRIS) in </a:t>
            </a:r>
            <a:r>
              <a:rPr lang="sl-SI" sz="2400" dirty="0" err="1"/>
              <a:t>repozitorij</a:t>
            </a: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7</a:t>
            </a:fld>
            <a:endParaRPr lang="en-US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786E30CD-E34E-48F0-8089-EEB84A2B1D3B}"/>
              </a:ext>
            </a:extLst>
          </p:cNvPr>
          <p:cNvSpPr txBox="1">
            <a:spLocks/>
          </p:cNvSpPr>
          <p:nvPr/>
        </p:nvSpPr>
        <p:spPr>
          <a:xfrm>
            <a:off x="251520" y="175553"/>
            <a:ext cx="8640960" cy="779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000" dirty="0"/>
              <a:t>Vsebina</a:t>
            </a:r>
            <a:endParaRPr lang="sl-SI" sz="3000" dirty="0"/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3A17A77A-EF5E-4DE5-961F-6DF7DC9E7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8945"/>
            <a:ext cx="8640960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l-PL" sz="3000" dirty="0"/>
              <a:t>Pravilniki s področja vrednotenja objav I</a:t>
            </a:r>
            <a:endParaRPr lang="sl-SI" sz="3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80728"/>
            <a:ext cx="4114800" cy="56886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hlinkClick r:id="rId3"/>
              </a:rPr>
              <a:t>Splošni akt o postopkih (so)financiranja in ocenjevanja ter spremljanju izvajanja znanstvenoraziskovalne dejavnosti </a:t>
            </a:r>
            <a:r>
              <a:rPr lang="sl-SI" sz="2400" dirty="0"/>
              <a:t>(2022)</a:t>
            </a:r>
          </a:p>
          <a:p>
            <a:pPr marL="449263" indent="0">
              <a:spcBef>
                <a:spcPts val="0"/>
              </a:spcBef>
              <a:buNone/>
            </a:pPr>
            <a:r>
              <a:rPr lang="sl-SI" sz="2400" dirty="0">
                <a:hlinkClick r:id="rId4"/>
              </a:rPr>
              <a:t>Metodologijo ocenjevanja prijav v postopkih za (so)financiranje znanstvenoraziskovalne dejavnosti</a:t>
            </a:r>
            <a:r>
              <a:rPr lang="sl-SI" sz="2400" dirty="0"/>
              <a:t> </a:t>
            </a:r>
          </a:p>
          <a:p>
            <a:pPr marL="898525" indent="0">
              <a:spcBef>
                <a:spcPts val="0"/>
              </a:spcBef>
              <a:buNone/>
            </a:pPr>
            <a:r>
              <a:rPr lang="sl-SI" sz="2400" dirty="0">
                <a:highlight>
                  <a:srgbClr val="FFFF00"/>
                </a:highlight>
              </a:rPr>
              <a:t>	</a:t>
            </a:r>
            <a:r>
              <a:rPr lang="sl-SI" sz="2400" dirty="0">
                <a:highlight>
                  <a:srgbClr val="FFFF00"/>
                </a:highlight>
                <a:hlinkClick r:id="rId5"/>
              </a:rPr>
              <a:t>Priloga 1 Bibliografska merila znanstvene in strokovne uspešnost</a:t>
            </a:r>
            <a:endParaRPr lang="sl-SI" sz="2400" dirty="0">
              <a:highlight>
                <a:srgbClr val="FFFF00"/>
              </a:highlight>
            </a:endParaRP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8</a:t>
            </a:fld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EDE9282-CFCE-42C6-ACD8-2303E9174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46" y="908720"/>
            <a:ext cx="4095970" cy="5993904"/>
          </a:xfrm>
          <a:prstGeom prst="rect">
            <a:avLst/>
          </a:prstGeom>
        </p:spPr>
      </p:pic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CF69C98-02EC-4041-B8E7-9BA726CB54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4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504B-7B25-463E-78C6-5A12BF3A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36525"/>
            <a:ext cx="8568952" cy="7797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l-PL" sz="3000" dirty="0"/>
              <a:t>Pravilniki s področja vrednotenja objav II</a:t>
            </a:r>
            <a:endParaRPr lang="sl-SI" sz="3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B84AF-B85A-FC9E-56A3-CBC02268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980728"/>
            <a:ext cx="4186808" cy="56886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highlight>
                  <a:srgbClr val="FFFF00"/>
                </a:highlight>
                <a:hlinkClick r:id="rId2"/>
              </a:rPr>
              <a:t>Tipologija dokumentov/del za vodenje bibliografij v sistemu COBISS</a:t>
            </a:r>
            <a:endParaRPr lang="sl-SI" sz="2400" dirty="0"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+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>
                <a:hlinkClick r:id="rId3"/>
              </a:rPr>
              <a:t>Dodatna navodila za katalogizacijo bibliografskih enot, ki se upoštevajo pri vrednotenju raziskovalne uspešnosti</a:t>
            </a:r>
            <a:endParaRPr lang="sl-SI" sz="2400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9A65767-70B7-C0A5-F431-2FA59097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546F-92F4-42D9-9660-981F0FB3F19C}" type="slidenum">
              <a:rPr lang="en-US" smtClean="0"/>
              <a:t>9</a:t>
            </a:fld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4D94E45-2080-434A-8DAA-5B2E08468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980728"/>
            <a:ext cx="4167008" cy="5853459"/>
          </a:xfrm>
          <a:prstGeom prst="rect">
            <a:avLst/>
          </a:prstGeom>
        </p:spPr>
      </p:pic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0D88306-AF1F-4D62-872F-6F3CB6D15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74" y="29368"/>
            <a:ext cx="741851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3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6064</Words>
  <Application>Microsoft Office PowerPoint</Application>
  <PresentationFormat>Diaprojekcija na zaslonu (4:3)</PresentationFormat>
  <Paragraphs>1000</Paragraphs>
  <Slides>60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60</vt:i4>
      </vt:variant>
    </vt:vector>
  </HeadingPairs>
  <TitlesOfParts>
    <vt:vector size="67" baseType="lpstr">
      <vt:lpstr>Batang</vt:lpstr>
      <vt:lpstr>Arial</vt:lpstr>
      <vt:lpstr>Calibri</vt:lpstr>
      <vt:lpstr>Tahoma</vt:lpstr>
      <vt:lpstr>Times New Roman</vt:lpstr>
      <vt:lpstr>Wingdings</vt:lpstr>
      <vt:lpstr>Officeova tema</vt:lpstr>
      <vt:lpstr>PowerPointova predstavitev</vt:lpstr>
      <vt:lpstr>Dobro je vedeti pred  prvo (ali naslednjo)  znanstveno objavo</vt:lpstr>
      <vt:lpstr>NOO projekt prilagoditev javnih raziskovalnih organizacij (JRO) in CTK UL za delo po načelih odprte znanosti</vt:lpstr>
      <vt:lpstr>Cilji projekta SPOZNAJ na ravni konzorcija</vt:lpstr>
      <vt:lpstr>Cilji projekta SPOZNAJ na ravni članic konzorcija</vt:lpstr>
      <vt:lpstr>Več o odprti znanosti</vt:lpstr>
      <vt:lpstr>PowerPointova predstavitev</vt:lpstr>
      <vt:lpstr>Pravilniki s področja vrednotenja objav I</vt:lpstr>
      <vt:lpstr>Pravilniki s področja vrednotenja objav II</vt:lpstr>
      <vt:lpstr>Pravilniki s področja vrednotenja objav III</vt:lpstr>
      <vt:lpstr>Izpis bibliogafije in točk</vt:lpstr>
      <vt:lpstr>Tipologija COBISS – zn. članki</vt:lpstr>
      <vt:lpstr>Tipologija COBISS – zn. članki</vt:lpstr>
      <vt:lpstr>Tipologija COBISS – znan. mon. in  pogl.</vt:lpstr>
      <vt:lpstr>Tipologija COBISS – znan. mon. in  pogl.</vt:lpstr>
      <vt:lpstr>Tipologija COBISS – kongresne objave</vt:lpstr>
      <vt:lpstr>Tipologija COBISS – drugi članki</vt:lpstr>
      <vt:lpstr>Tipologija COBISS – druge mon.</vt:lpstr>
      <vt:lpstr>Tipologija COBISS – druge mon.</vt:lpstr>
      <vt:lpstr>Tipologija COBISS – izvedena dela</vt:lpstr>
      <vt:lpstr>Tipologija COBISS – izvedena dela</vt:lpstr>
      <vt:lpstr>Izpis v bibliografiji SICRIS (rezultat)</vt:lpstr>
      <vt:lpstr>ARIS šifra raziskovalca  vnos v CONOR (pogoj 1)</vt:lpstr>
      <vt:lpstr>Vnos bibliografskega zapisa o objavi v COBISS (pogoj 2)</vt:lpstr>
      <vt:lpstr>Zapisi v formatu COMARC/B (baza COBISS) (zn. članek)</vt:lpstr>
      <vt:lpstr>Ob zagonu bibliografije SICRIS (vsakokrat) (zn. članek)</vt:lpstr>
      <vt:lpstr>PowerPointova predstavitev</vt:lpstr>
      <vt:lpstr>PowerPointova predstavitev</vt:lpstr>
      <vt:lpstr>PowerPointova predstavitev</vt:lpstr>
      <vt:lpstr>PowerPointova predstavitev</vt:lpstr>
      <vt:lpstr>Ob zagonu bibliografije SICRIS (vsakokrat) (pod. zbirke)</vt:lpstr>
      <vt:lpstr>Ob zagonu bibliografije SICRIS - vrednotenje</vt:lpstr>
      <vt:lpstr>Ob zagonu bibliografije SICRIS - vrednotenje glede IF</vt:lpstr>
      <vt:lpstr>WoS (Clarivate Analytics), JCR in IF</vt:lpstr>
      <vt:lpstr>PowerPointova predstavitev</vt:lpstr>
      <vt:lpstr>IF JCR</vt:lpstr>
      <vt:lpstr>Ob zagonu bibliografije SICRIS - ugotavljanje citatov</vt:lpstr>
      <vt:lpstr>Pravilne navedbe imen, afiliacij, projektov</vt:lpstr>
      <vt:lpstr>Urejanje enotnega osebnega imena</vt:lpstr>
      <vt:lpstr>Nadzor kvalitete vnosov v COBISS in nadzor tipologij</vt:lpstr>
      <vt:lpstr>Ugotavljanje uvrstitve v WoS/Scopus in citatov  – primeri napak</vt:lpstr>
      <vt:lpstr>Acta Silvae et Ligni - IF in citati Indeksirana v ESCI - Emerging Sources Citation Index</vt:lpstr>
      <vt:lpstr>2. Pojav parazitskih založnikov oz. nezaupanja vrednih založniških praks</vt:lpstr>
      <vt:lpstr>Pozor če:</vt:lpstr>
      <vt:lpstr>Primer ugrabljene revije I</vt:lpstr>
      <vt:lpstr>Primer ugrabljene revije II</vt:lpstr>
      <vt:lpstr>PowerPointova predstavitev</vt:lpstr>
      <vt:lpstr>Zavajajoče metrike</vt:lpstr>
      <vt:lpstr>PowerPointova predstavitev</vt:lpstr>
      <vt:lpstr>Dear estimated professor … we invite … your prominent research</vt:lpstr>
      <vt:lpstr>PowerPointova predstavitev</vt:lpstr>
      <vt:lpstr>Kaj če se sporna objava zgodi?</vt:lpstr>
      <vt:lpstr>... o spornih znanstvenih konferencah</vt:lpstr>
      <vt:lpstr>... o spornih knjigah/poglavjih</vt:lpstr>
      <vt:lpstr>3. Pomen objavljanja v odprtem dostopu</vt:lpstr>
      <vt:lpstr>PowerPointova predstavitev</vt:lpstr>
      <vt:lpstr>Odprti dostop je treba zagotoviti v skladu z določili v razpisu financerja in v pogodbi o sofinanciranju projekta (npr. Evropske komisije, ARIS), s shranitvijo ustrezne različice članka v repozitorij (RUL/DiRROS)</vt:lpstr>
      <vt:lpstr>Izpolnitev določil glede odprte dostopnosti člankov? = Definicija odprtega dostopa do publikacij (uporablja jo tudi Evropska komisija)</vt:lpstr>
      <vt:lpstr>PowerPointova predstavitev</vt:lpstr>
      <vt:lpstr>4. Postopek vnosa v COBISS in repozitorij (dCOBISS &amp; DiRROS/RUL)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Bibliografija SICRIS  (točke, vse, razen A3)</dc:title>
  <dc:creator>Peteh, Maja</dc:creator>
  <cp:lastModifiedBy>Peteh, Maja</cp:lastModifiedBy>
  <cp:revision>125</cp:revision>
  <dcterms:created xsi:type="dcterms:W3CDTF">2021-02-22T07:38:10Z</dcterms:created>
  <dcterms:modified xsi:type="dcterms:W3CDTF">2023-11-16T06:53:31Z</dcterms:modified>
</cp:coreProperties>
</file>