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2.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3.xml" ContentType="application/vnd.openxmlformats-officedocument.presentationml.notesSlide+xml"/>
  <Override PartName="/ppt/theme/themeOverride26.xml" ContentType="application/vnd.openxmlformats-officedocument.themeOverride+xml"/>
  <Override PartName="/ppt/notesSlides/notesSlide4.xml" ContentType="application/vnd.openxmlformats-officedocument.presentationml.notesSlide+xml"/>
  <Override PartName="/ppt/theme/themeOverride27.xml" ContentType="application/vnd.openxmlformats-officedocument.themeOverride+xml"/>
  <Override PartName="/ppt/notesSlides/notesSlide5.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6.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notesSlides/notesSlide7.xml" ContentType="application/vnd.openxmlformats-officedocument.presentationml.notesSlide+xml"/>
  <Override PartName="/ppt/theme/themeOverride39.xml" ContentType="application/vnd.openxmlformats-officedocument.themeOverride+xml"/>
  <Override PartName="/ppt/notesSlides/notesSlide8.xml" ContentType="application/vnd.openxmlformats-officedocument.presentationml.notesSlide+xml"/>
  <Override PartName="/ppt/theme/themeOverride40.xml" ContentType="application/vnd.openxmlformats-officedocument.themeOverride+xml"/>
  <Override PartName="/ppt/notesSlides/notesSlide9.xml" ContentType="application/vnd.openxmlformats-officedocument.presentationml.notesSlide+xml"/>
  <Override PartName="/ppt/theme/themeOverride41.xml" ContentType="application/vnd.openxmlformats-officedocument.themeOverride+xml"/>
  <Override PartName="/ppt/notesSlides/notesSlide10.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notesSlides/notesSlide11.xml" ContentType="application/vnd.openxmlformats-officedocument.presentationml.notesSlide+xml"/>
  <Override PartName="/ppt/theme/themeOverride45.xml" ContentType="application/vnd.openxmlformats-officedocument.themeOverride+xml"/>
  <Override PartName="/ppt/notesSlides/notesSlide12.xml" ContentType="application/vnd.openxmlformats-officedocument.presentationml.notesSlide+xml"/>
  <Override PartName="/ppt/theme/themeOverride46.xml" ContentType="application/vnd.openxmlformats-officedocument.themeOverride+xml"/>
  <Override PartName="/ppt/notesSlides/notesSlide13.xml" ContentType="application/vnd.openxmlformats-officedocument.presentationml.notesSl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notesSlides/notesSlide14.xml" ContentType="application/vnd.openxmlformats-officedocument.presentationml.notesSlide+xml"/>
  <Override PartName="/ppt/theme/themeOverride52.xml" ContentType="application/vnd.openxmlformats-officedocument.themeOverride+xml"/>
  <Override PartName="/ppt/notesSlides/notesSlide15.xml" ContentType="application/vnd.openxmlformats-officedocument.presentationml.notesSlide+xml"/>
  <Override PartName="/ppt/theme/themeOverride53.xml" ContentType="application/vnd.openxmlformats-officedocument.themeOverride+xml"/>
  <Override PartName="/ppt/theme/themeOverride54.xml" ContentType="application/vnd.openxmlformats-officedocument.themeOverride+xml"/>
  <Override PartName="/ppt/notesSlides/notesSlide16.xml" ContentType="application/vnd.openxmlformats-officedocument.presentationml.notesSl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notesSlides/notesSlide17.xml" ContentType="application/vnd.openxmlformats-officedocument.presentationml.notesSl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notesSlides/notesSlide18.xml" ContentType="application/vnd.openxmlformats-officedocument.presentationml.notesSlide+xml"/>
  <Override PartName="/ppt/theme/themeOverride65.xml" ContentType="application/vnd.openxmlformats-officedocument.themeOverride+xml"/>
  <Override PartName="/ppt/theme/themeOverride66.xml" ContentType="application/vnd.openxmlformats-officedocument.themeOverride+xml"/>
  <Override PartName="/ppt/notesSlides/notesSlide19.xml" ContentType="application/vnd.openxmlformats-officedocument.presentationml.notesSlide+xml"/>
  <Override PartName="/ppt/theme/themeOverride67.xml" ContentType="application/vnd.openxmlformats-officedocument.themeOverride+xml"/>
  <Override PartName="/ppt/notesSlides/notesSlide20.xml" ContentType="application/vnd.openxmlformats-officedocument.presentationml.notesSlide+xml"/>
  <Override PartName="/ppt/theme/themeOverride68.xml" ContentType="application/vnd.openxmlformats-officedocument.themeOverride+xml"/>
  <Override PartName="/ppt/notesSlides/notesSlide21.xml" ContentType="application/vnd.openxmlformats-officedocument.presentationml.notesSlide+xml"/>
  <Override PartName="/ppt/theme/themeOverride69.xml" ContentType="application/vnd.openxmlformats-officedocument.themeOverride+xml"/>
  <Override PartName="/ppt/notesSlides/notesSlide22.xml" ContentType="application/vnd.openxmlformats-officedocument.presentationml.notesSl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notesSlides/notesSlide23.xml" ContentType="application/vnd.openxmlformats-officedocument.presentationml.notesSlide+xml"/>
  <Override PartName="/ppt/theme/themeOverride73.xml" ContentType="application/vnd.openxmlformats-officedocument.themeOverride+xml"/>
  <Override PartName="/ppt/notesSlides/notesSlide24.xml" ContentType="application/vnd.openxmlformats-officedocument.presentationml.notesSlide+xml"/>
  <Override PartName="/ppt/theme/themeOverride74.xml" ContentType="application/vnd.openxmlformats-officedocument.themeOverride+xml"/>
  <Override PartName="/ppt/notesSlides/notesSlide25.xml" ContentType="application/vnd.openxmlformats-officedocument.presentationml.notesSlide+xml"/>
  <Override PartName="/ppt/theme/themeOverride75.xml" ContentType="application/vnd.openxmlformats-officedocument.themeOverride+xml"/>
  <Override PartName="/ppt/notesSlides/notesSlide26.xml" ContentType="application/vnd.openxmlformats-officedocument.presentationml.notesSlide+xml"/>
  <Override PartName="/ppt/theme/themeOverride76.xml" ContentType="application/vnd.openxmlformats-officedocument.themeOverride+xml"/>
  <Override PartName="/ppt/notesSlides/notesSlide27.xml" ContentType="application/vnd.openxmlformats-officedocument.presentationml.notesSl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notesSlides/notesSlide28.xml" ContentType="application/vnd.openxmlformats-officedocument.presentationml.notesSlide+xml"/>
  <Override PartName="/ppt/theme/themeOverride93.xml" ContentType="application/vnd.openxmlformats-officedocument.themeOverride+xml"/>
  <Override PartName="/ppt/theme/themeOverride94.xml" ContentType="application/vnd.openxmlformats-officedocument.themeOverride+xml"/>
  <Override PartName="/ppt/notesSlides/notesSlide29.xml" ContentType="application/vnd.openxmlformats-officedocument.presentationml.notesSlide+xml"/>
  <Override PartName="/ppt/theme/themeOverride95.xml" ContentType="application/vnd.openxmlformats-officedocument.themeOverride+xml"/>
  <Override PartName="/ppt/notesSlides/notesSlide30.xml" ContentType="application/vnd.openxmlformats-officedocument.presentationml.notesSl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notesSlides/notesSlide31.xml" ContentType="application/vnd.openxmlformats-officedocument.presentationml.notesSlid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notesSlides/notesSlide32.xml" ContentType="application/vnd.openxmlformats-officedocument.presentationml.notesSl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notesSlides/notesSlide33.xml" ContentType="application/vnd.openxmlformats-officedocument.presentationml.notesSl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6" r:id="rId2"/>
    <p:sldId id="324" r:id="rId3"/>
    <p:sldId id="326" r:id="rId4"/>
    <p:sldId id="327" r:id="rId5"/>
    <p:sldId id="257" r:id="rId6"/>
    <p:sldId id="424" r:id="rId7"/>
    <p:sldId id="284" r:id="rId8"/>
    <p:sldId id="279" r:id="rId9"/>
    <p:sldId id="425" r:id="rId10"/>
    <p:sldId id="399" r:id="rId11"/>
    <p:sldId id="400" r:id="rId12"/>
    <p:sldId id="426" r:id="rId13"/>
    <p:sldId id="335" r:id="rId14"/>
    <p:sldId id="336" r:id="rId15"/>
    <p:sldId id="435" r:id="rId16"/>
    <p:sldId id="427" r:id="rId17"/>
    <p:sldId id="354" r:id="rId18"/>
    <p:sldId id="428" r:id="rId19"/>
    <p:sldId id="339" r:id="rId20"/>
    <p:sldId id="359" r:id="rId21"/>
    <p:sldId id="429" r:id="rId22"/>
    <p:sldId id="430" r:id="rId23"/>
    <p:sldId id="431" r:id="rId24"/>
    <p:sldId id="432" r:id="rId25"/>
    <p:sldId id="262" r:id="rId26"/>
    <p:sldId id="433" r:id="rId27"/>
    <p:sldId id="260" r:id="rId28"/>
    <p:sldId id="261" r:id="rId29"/>
    <p:sldId id="263" r:id="rId30"/>
    <p:sldId id="265" r:id="rId31"/>
    <p:sldId id="266" r:id="rId32"/>
    <p:sldId id="267" r:id="rId33"/>
    <p:sldId id="276" r:id="rId34"/>
    <p:sldId id="268" r:id="rId35"/>
    <p:sldId id="275" r:id="rId36"/>
    <p:sldId id="360" r:id="rId37"/>
    <p:sldId id="436" r:id="rId38"/>
    <p:sldId id="434" r:id="rId39"/>
    <p:sldId id="437" r:id="rId40"/>
    <p:sldId id="351" r:id="rId41"/>
    <p:sldId id="362" r:id="rId42"/>
    <p:sldId id="365" r:id="rId43"/>
    <p:sldId id="438" r:id="rId44"/>
    <p:sldId id="439" r:id="rId45"/>
    <p:sldId id="440" r:id="rId46"/>
    <p:sldId id="381" r:id="rId47"/>
    <p:sldId id="382" r:id="rId48"/>
    <p:sldId id="383" r:id="rId49"/>
    <p:sldId id="389" r:id="rId50"/>
    <p:sldId id="390" r:id="rId51"/>
    <p:sldId id="391" r:id="rId52"/>
    <p:sldId id="392" r:id="rId53"/>
    <p:sldId id="258" r:id="rId54"/>
    <p:sldId id="364" r:id="rId55"/>
    <p:sldId id="361" r:id="rId56"/>
    <p:sldId id="441" r:id="rId57"/>
    <p:sldId id="442" r:id="rId58"/>
    <p:sldId id="443" r:id="rId59"/>
    <p:sldId id="264" r:id="rId60"/>
    <p:sldId id="444" r:id="rId61"/>
    <p:sldId id="369" r:id="rId62"/>
    <p:sldId id="368" r:id="rId63"/>
    <p:sldId id="445" r:id="rId64"/>
    <p:sldId id="446" r:id="rId65"/>
    <p:sldId id="269" r:id="rId66"/>
    <p:sldId id="270" r:id="rId67"/>
    <p:sldId id="271" r:id="rId68"/>
    <p:sldId id="347" r:id="rId69"/>
    <p:sldId id="338" r:id="rId70"/>
    <p:sldId id="447" r:id="rId71"/>
    <p:sldId id="272" r:id="rId72"/>
    <p:sldId id="353" r:id="rId73"/>
    <p:sldId id="340" r:id="rId74"/>
    <p:sldId id="448" r:id="rId75"/>
    <p:sldId id="341" r:id="rId76"/>
    <p:sldId id="342" r:id="rId77"/>
    <p:sldId id="355" r:id="rId78"/>
    <p:sldId id="343" r:id="rId79"/>
    <p:sldId id="356" r:id="rId80"/>
    <p:sldId id="344" r:id="rId81"/>
    <p:sldId id="357" r:id="rId82"/>
    <p:sldId id="345" r:id="rId83"/>
    <p:sldId id="346" r:id="rId84"/>
    <p:sldId id="298" r:id="rId85"/>
    <p:sldId id="273" r:id="rId86"/>
    <p:sldId id="274" r:id="rId87"/>
    <p:sldId id="449" r:id="rId88"/>
    <p:sldId id="450" r:id="rId89"/>
    <p:sldId id="451" r:id="rId90"/>
    <p:sldId id="278" r:id="rId91"/>
    <p:sldId id="282" r:id="rId92"/>
    <p:sldId id="296" r:id="rId93"/>
    <p:sldId id="297" r:id="rId94"/>
    <p:sldId id="452" r:id="rId95"/>
    <p:sldId id="299" r:id="rId96"/>
    <p:sldId id="300" r:id="rId97"/>
    <p:sldId id="350" r:id="rId98"/>
    <p:sldId id="348" r:id="rId99"/>
    <p:sldId id="366" r:id="rId100"/>
    <p:sldId id="453" r:id="rId101"/>
    <p:sldId id="302" r:id="rId102"/>
    <p:sldId id="303" r:id="rId103"/>
    <p:sldId id="304" r:id="rId104"/>
    <p:sldId id="305" r:id="rId105"/>
    <p:sldId id="367" r:id="rId106"/>
    <p:sldId id="311" r:id="rId107"/>
    <p:sldId id="312" r:id="rId108"/>
    <p:sldId id="313" r:id="rId109"/>
    <p:sldId id="314" r:id="rId110"/>
    <p:sldId id="315" r:id="rId111"/>
    <p:sldId id="316" r:id="rId112"/>
    <p:sldId id="317" r:id="rId113"/>
    <p:sldId id="318" r:id="rId114"/>
    <p:sldId id="319" r:id="rId115"/>
    <p:sldId id="320" r:id="rId116"/>
    <p:sldId id="321" r:id="rId117"/>
    <p:sldId id="454" r:id="rId118"/>
    <p:sldId id="323" r:id="rId119"/>
    <p:sldId id="455" r:id="rId120"/>
    <p:sldId id="325" r:id="rId121"/>
    <p:sldId id="456" r:id="rId122"/>
    <p:sldId id="457" r:id="rId123"/>
    <p:sldId id="328" r:id="rId124"/>
    <p:sldId id="329" r:id="rId125"/>
    <p:sldId id="330" r:id="rId126"/>
    <p:sldId id="331" r:id="rId127"/>
    <p:sldId id="458" r:id="rId128"/>
    <p:sldId id="370" r:id="rId129"/>
    <p:sldId id="371" r:id="rId130"/>
    <p:sldId id="332" r:id="rId131"/>
    <p:sldId id="333" r:id="rId132"/>
    <p:sldId id="334" r:id="rId133"/>
    <p:sldId id="459" r:id="rId13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93"/>
    <a:srgbClr val="125A94"/>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A78D7-4BB9-4527-9FF6-4B56105B7FCF}" v="98" dt="2023-12-06T18:51:15.047"/>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09" autoAdjust="0"/>
    <p:restoredTop sz="80612" autoAdjust="0"/>
  </p:normalViewPr>
  <p:slideViewPr>
    <p:cSldViewPr snapToGrid="0">
      <p:cViewPr varScale="1">
        <p:scale>
          <a:sx n="102" d="100"/>
          <a:sy n="102" d="100"/>
        </p:scale>
        <p:origin x="132" y="144"/>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A996C-2901-4A7A-A971-1CD4EA1AE121}" type="datetimeFigureOut">
              <a:rPr lang="sl-SI" smtClean="0"/>
              <a:t>22. 04. 2025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3F02D-E2B0-4E4E-A95A-B4CDD165AB0F}" type="slidenum">
              <a:rPr lang="sl-SI" smtClean="0"/>
              <a:t>‹#›</a:t>
            </a:fld>
            <a:endParaRPr lang="sl-SI"/>
          </a:p>
        </p:txBody>
      </p:sp>
    </p:spTree>
    <p:extLst>
      <p:ext uri="{BB962C8B-B14F-4D97-AF65-F5344CB8AC3E}">
        <p14:creationId xmlns:p14="http://schemas.microsoft.com/office/powerpoint/2010/main" val="161921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repozitorij.ung.si/info/index.php/slo/" TargetMode="External"/><Relationship Id="rId3" Type="http://schemas.openxmlformats.org/officeDocument/2006/relationships/hyperlink" Target="http://www.emeraldinsight.com/doi/full/10.1108/PROG-02-2014-0005" TargetMode="External"/><Relationship Id="rId7" Type="http://schemas.openxmlformats.org/officeDocument/2006/relationships/hyperlink" Target="http://repozitorij.upr.si/info/index.php/slo/"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k.um.si/info/index.php/slo/" TargetMode="External"/><Relationship Id="rId11" Type="http://schemas.openxmlformats.org/officeDocument/2006/relationships/hyperlink" Target="https://dpv.openscience.si/navodila/" TargetMode="External"/><Relationship Id="rId5" Type="http://schemas.openxmlformats.org/officeDocument/2006/relationships/hyperlink" Target="https://repozitorij.uni-lj.si/info/index.php/slo/" TargetMode="External"/><Relationship Id="rId10" Type="http://schemas.openxmlformats.org/officeDocument/2006/relationships/hyperlink" Target="http://dirros.openscience.si/info/index.php/slo/" TargetMode="External"/><Relationship Id="rId4" Type="http://schemas.openxmlformats.org/officeDocument/2006/relationships/hyperlink" Target="http://www.openscience.si/" TargetMode="External"/><Relationship Id="rId9" Type="http://schemas.openxmlformats.org/officeDocument/2006/relationships/hyperlink" Target="http://revis.openscience.si/info/index.php/sl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a:t>
            </a:fld>
            <a:endParaRPr lang="sl-SI"/>
          </a:p>
        </p:txBody>
      </p:sp>
    </p:spTree>
    <p:extLst>
      <p:ext uri="{BB962C8B-B14F-4D97-AF65-F5344CB8AC3E}">
        <p14:creationId xmlns:p14="http://schemas.microsoft.com/office/powerpoint/2010/main" val="230953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43</a:t>
            </a:fld>
            <a:endParaRPr lang="sl-SI"/>
          </a:p>
        </p:txBody>
      </p:sp>
    </p:spTree>
    <p:extLst>
      <p:ext uri="{BB962C8B-B14F-4D97-AF65-F5344CB8AC3E}">
        <p14:creationId xmlns:p14="http://schemas.microsoft.com/office/powerpoint/2010/main" val="74620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10000"/>
              </a:lnSpc>
              <a:spcAft>
                <a:spcPts val="800"/>
              </a:spcAft>
            </a:pPr>
            <a:r>
              <a:rPr lang="sl-SI" sz="1200" dirty="0">
                <a:effectLst/>
                <a:latin typeface="Calibri" panose="020F0502020204030204" pitchFamily="34" charset="0"/>
                <a:ea typeface="Calibri" panose="020F0502020204030204" pitchFamily="34" charset="0"/>
                <a:cs typeface="Calibri" panose="020F0502020204030204" pitchFamily="34" charset="0"/>
              </a:rPr>
              <a:t>Slovenske univerze so leta 2013 s sofinanciranjem Evropskega sklada za regionalni razvoj in Ministrstva za izobraževanje, znanost in šport vzpostavile nacionalni portal odprte znanosti ter </a:t>
            </a:r>
            <a:r>
              <a:rPr lang="sl-SI" sz="1200" dirty="0" err="1">
                <a:effectLst/>
                <a:latin typeface="Calibri" panose="020F0502020204030204" pitchFamily="34" charset="0"/>
                <a:ea typeface="Calibri" panose="020F0502020204030204" pitchFamily="34" charset="0"/>
                <a:cs typeface="Calibri" panose="020F0502020204030204" pitchFamily="34" charset="0"/>
              </a:rPr>
              <a:t>repozitorije</a:t>
            </a:r>
            <a:r>
              <a:rPr lang="sl-SI" sz="1200" dirty="0">
                <a:effectLst/>
                <a:latin typeface="Calibri" panose="020F0502020204030204" pitchFamily="34" charset="0"/>
                <a:ea typeface="Calibri" panose="020F0502020204030204" pitchFamily="34" charset="0"/>
                <a:cs typeface="Calibri" panose="020F0502020204030204" pitchFamily="34" charset="0"/>
              </a:rPr>
              <a:t> za odprti dostop do zaključnih del študija in rezultatov raziskav raziskovalcev. Uporabnikom z vsega sveta so na voljo dvojezični spletni in mobilni vmesniki in priporočilni sistem. To infrastrukturo smo v letih od 2014 do 2022 dopolnili z </a:t>
            </a:r>
            <a:r>
              <a:rPr lang="sl-SI" sz="1200" dirty="0" err="1">
                <a:effectLst/>
                <a:latin typeface="Calibri" panose="020F0502020204030204" pitchFamily="34" charset="0"/>
                <a:ea typeface="Calibri" panose="020F0502020204030204" pitchFamily="34" charset="0"/>
                <a:cs typeface="Calibri" panose="020F0502020204030204" pitchFamily="34" charset="0"/>
              </a:rPr>
              <a:t>repozitorijema</a:t>
            </a:r>
            <a:r>
              <a:rPr lang="sl-SI" sz="1200" dirty="0">
                <a:effectLst/>
                <a:latin typeface="Calibri" panose="020F0502020204030204" pitchFamily="34" charset="0"/>
                <a:ea typeface="Calibri" panose="020F0502020204030204" pitchFamily="34" charset="0"/>
                <a:cs typeface="Calibri" panose="020F0502020204030204" pitchFamily="34" charset="0"/>
              </a:rPr>
              <a:t> za samostojne raziskovalne organizacije in ostale višješolske in visokošolske inštitucije, nacionalnim strežnikom za dodeljevanje trajnih identifikatorjev in arhivom za </a:t>
            </a:r>
            <a:r>
              <a:rPr lang="sl-SI" sz="1200" dirty="0" err="1">
                <a:effectLst/>
                <a:latin typeface="Calibri" panose="020F0502020204030204" pitchFamily="34" charset="0"/>
                <a:ea typeface="Calibri" panose="020F0502020204030204" pitchFamily="34" charset="0"/>
                <a:cs typeface="Calibri" panose="020F0502020204030204" pitchFamily="34" charset="0"/>
              </a:rPr>
              <a:t>velepodatke</a:t>
            </a:r>
            <a:r>
              <a:rPr lang="sl-SI" sz="1200" dirty="0">
                <a:effectLst/>
                <a:latin typeface="Calibri" panose="020F0502020204030204" pitchFamily="34" charset="0"/>
                <a:ea typeface="Calibri" panose="020F0502020204030204" pitchFamily="34" charset="0"/>
                <a:cs typeface="Calibri" panose="020F0502020204030204" pitchFamily="34" charset="0"/>
              </a:rPr>
              <a:t>. Vključili pa smo tudi več drugih ponudnikov rezultatov njihovih raziskav. Z vzpostavitvijo repozitorijev in nacionalnega portala odprte znanosti je raziskovalcem, študentom, podjetjem in ostalim uporabnikom doma ter po svetu omogočen dostop do raziskovalnih rezultatov slovenskih raziskovalnih organizacij. Raziskovalci imajo na voljo infrastrukturo, ki jim omogoča izpolnjevanje določil o obvezni odprti dostopnosti rezultatov raziskav iz javno financiranih raziskav.</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800"/>
              </a:spcAft>
            </a:pPr>
            <a:r>
              <a:rPr lang="sl-SI" sz="1200" dirty="0">
                <a:effectLst/>
                <a:latin typeface="Calibri" panose="020F0502020204030204" pitchFamily="34" charset="0"/>
                <a:ea typeface="Calibri" panose="020F0502020204030204" pitchFamily="34" charset="0"/>
                <a:cs typeface="Calibri" panose="020F0502020204030204" pitchFamily="34"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200" kern="0" dirty="0">
                <a:effectLst/>
                <a:latin typeface="Calibri" panose="020F0502020204030204" pitchFamily="34" charset="0"/>
                <a:ea typeface="Calibri" panose="020F0502020204030204" pitchFamily="34" charset="0"/>
              </a:rPr>
              <a:t>Podrobnejši opis vzpostavitve nacionalne infrastrukture odprtega dostopa v letu 2013 najdete v članku: Milan Ojsteršek, Janez Brezovnik, Mojca Kotar, Marko Ferme, Goran Hrovat, Albin Bregant, Mladen </a:t>
            </a:r>
            <a:r>
              <a:rPr lang="sl-SI" sz="1200" kern="0" dirty="0" err="1">
                <a:effectLst/>
                <a:latin typeface="Calibri" panose="020F0502020204030204" pitchFamily="34" charset="0"/>
                <a:ea typeface="Calibri" panose="020F0502020204030204" pitchFamily="34" charset="0"/>
              </a:rPr>
              <a:t>Borovič</a:t>
            </a:r>
            <a:r>
              <a:rPr lang="sl-SI" sz="1200" kern="0" dirty="0">
                <a:effectLst/>
                <a:latin typeface="Calibri" panose="020F0502020204030204" pitchFamily="34" charset="0"/>
                <a:ea typeface="Calibri" panose="020F0502020204030204" pitchFamily="34" charset="0"/>
              </a:rPr>
              <a:t>, (2014) </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Establishing</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of</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Slovenian</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open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access</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infrastructure</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technical</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point</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of</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 </a:t>
            </a:r>
            <a:r>
              <a:rPr lang="sl-SI" sz="1200" u="none" strike="noStrike" kern="0" dirty="0" err="1">
                <a:effectLst/>
                <a:latin typeface="Calibri" panose="020F0502020204030204" pitchFamily="34" charset="0"/>
                <a:ea typeface="Calibri" panose="020F0502020204030204" pitchFamily="34" charset="0"/>
                <a:cs typeface="Calibri" panose="020F0502020204030204" pitchFamily="34" charset="0"/>
                <a:hlinkClick r:id="rId3"/>
              </a:rPr>
              <a:t>view</a:t>
            </a:r>
            <a:r>
              <a:rPr lang="sl-SI" sz="1200" u="none" strike="noStrike" kern="0" dirty="0">
                <a:effectLst/>
                <a:latin typeface="Calibri" panose="020F0502020204030204" pitchFamily="34" charset="0"/>
                <a:ea typeface="Calibri" panose="020F0502020204030204" pitchFamily="34" charset="0"/>
                <a:cs typeface="Calibri" panose="020F0502020204030204" pitchFamily="34" charset="0"/>
                <a:hlinkClick r:id="rId3"/>
              </a:rPr>
              <a:t>"</a:t>
            </a:r>
            <a:r>
              <a:rPr lang="sl-SI" sz="1200" kern="0" dirty="0">
                <a:effectLst/>
                <a:latin typeface="Calibri" panose="020F0502020204030204" pitchFamily="34" charset="0"/>
                <a:ea typeface="Calibri" panose="020F0502020204030204" pitchFamily="34" charset="0"/>
              </a:rPr>
              <a:t>, </a:t>
            </a:r>
            <a:r>
              <a:rPr lang="sl-SI" sz="1200" i="1" kern="0" dirty="0">
                <a:effectLst/>
                <a:latin typeface="Calibri" panose="020F0502020204030204" pitchFamily="34" charset="0"/>
                <a:ea typeface="Calibri" panose="020F0502020204030204" pitchFamily="34" charset="0"/>
              </a:rPr>
              <a:t>Program: </a:t>
            </a:r>
            <a:r>
              <a:rPr lang="sl-SI" sz="1200" i="1" kern="0" dirty="0" err="1">
                <a:effectLst/>
                <a:latin typeface="Calibri" panose="020F0502020204030204" pitchFamily="34" charset="0"/>
                <a:ea typeface="Calibri" panose="020F0502020204030204" pitchFamily="34" charset="0"/>
              </a:rPr>
              <a:t>electronic</a:t>
            </a:r>
            <a:r>
              <a:rPr lang="sl-SI" sz="1200" i="1" kern="0" dirty="0">
                <a:effectLst/>
                <a:latin typeface="Calibri" panose="020F0502020204030204" pitchFamily="34" charset="0"/>
                <a:ea typeface="Calibri" panose="020F0502020204030204" pitchFamily="34" charset="0"/>
              </a:rPr>
              <a:t> </a:t>
            </a:r>
            <a:r>
              <a:rPr lang="sl-SI" sz="1200" i="1" kern="0" dirty="0" err="1">
                <a:effectLst/>
                <a:latin typeface="Calibri" panose="020F0502020204030204" pitchFamily="34" charset="0"/>
                <a:ea typeface="Calibri" panose="020F0502020204030204" pitchFamily="34" charset="0"/>
              </a:rPr>
              <a:t>library</a:t>
            </a:r>
            <a:r>
              <a:rPr lang="sl-SI" sz="1200" i="1" kern="0" dirty="0">
                <a:effectLst/>
                <a:latin typeface="Calibri" panose="020F0502020204030204" pitchFamily="34" charset="0"/>
                <a:ea typeface="Calibri" panose="020F0502020204030204" pitchFamily="34" charset="0"/>
              </a:rPr>
              <a:t> </a:t>
            </a:r>
            <a:r>
              <a:rPr lang="sl-SI" sz="1200" i="1" kern="0" dirty="0" err="1">
                <a:effectLst/>
                <a:latin typeface="Calibri" panose="020F0502020204030204" pitchFamily="34" charset="0"/>
                <a:ea typeface="Calibri" panose="020F0502020204030204" pitchFamily="34" charset="0"/>
              </a:rPr>
              <a:t>and</a:t>
            </a:r>
            <a:r>
              <a:rPr lang="sl-SI" sz="1200" i="1" kern="0" dirty="0">
                <a:effectLst/>
                <a:latin typeface="Calibri" panose="020F0502020204030204" pitchFamily="34" charset="0"/>
                <a:ea typeface="Calibri" panose="020F0502020204030204" pitchFamily="34" charset="0"/>
              </a:rPr>
              <a:t> </a:t>
            </a:r>
            <a:r>
              <a:rPr lang="sl-SI" sz="1200" i="1" kern="0" dirty="0" err="1">
                <a:effectLst/>
                <a:latin typeface="Calibri" panose="020F0502020204030204" pitchFamily="34" charset="0"/>
                <a:ea typeface="Calibri" panose="020F0502020204030204" pitchFamily="34" charset="0"/>
              </a:rPr>
              <a:t>information</a:t>
            </a:r>
            <a:r>
              <a:rPr lang="sl-SI" sz="1200" i="1" kern="0" dirty="0">
                <a:effectLst/>
                <a:latin typeface="Calibri" panose="020F0502020204030204" pitchFamily="34" charset="0"/>
                <a:ea typeface="Calibri" panose="020F0502020204030204" pitchFamily="34" charset="0"/>
              </a:rPr>
              <a:t> </a:t>
            </a:r>
            <a:r>
              <a:rPr lang="sl-SI" sz="1200" i="1" kern="0" dirty="0" err="1">
                <a:effectLst/>
                <a:latin typeface="Calibri" panose="020F0502020204030204" pitchFamily="34" charset="0"/>
                <a:ea typeface="Calibri" panose="020F0502020204030204" pitchFamily="34" charset="0"/>
              </a:rPr>
              <a:t>systems</a:t>
            </a:r>
            <a:r>
              <a:rPr lang="sl-SI" sz="1200" kern="0" dirty="0">
                <a:effectLst/>
                <a:latin typeface="Calibri" panose="020F0502020204030204" pitchFamily="34" charset="0"/>
                <a:ea typeface="Calibri" panose="020F0502020204030204" pitchFamily="34" charset="0"/>
              </a:rPr>
              <a:t>, letnik 48 številka: 4, str. 394 – 412.</a:t>
            </a:r>
          </a:p>
          <a:p>
            <a:pPr algn="just">
              <a:lnSpc>
                <a:spcPct val="110000"/>
              </a:lnSpc>
              <a:spcAft>
                <a:spcPts val="800"/>
              </a:spcAft>
            </a:pPr>
            <a:endParaRPr lang="sl-SI" sz="1200" kern="1200" dirty="0">
              <a:solidFill>
                <a:schemeClr val="tx1"/>
              </a:solidFill>
              <a:effectLst/>
              <a:latin typeface="+mn-lt"/>
              <a:ea typeface="+mn-ea"/>
              <a:cs typeface="+mn-cs"/>
            </a:endParaRPr>
          </a:p>
          <a:p>
            <a:pPr algn="just">
              <a:lnSpc>
                <a:spcPct val="110000"/>
              </a:lnSpc>
              <a:spcAft>
                <a:spcPts val="800"/>
              </a:spcAft>
            </a:pPr>
            <a:r>
              <a:rPr lang="sl-SI" sz="1200" kern="1200" dirty="0">
                <a:solidFill>
                  <a:schemeClr val="tx1"/>
                </a:solidFill>
                <a:effectLst/>
                <a:latin typeface="+mn-lt"/>
                <a:ea typeface="+mn-ea"/>
                <a:cs typeface="+mn-cs"/>
              </a:rPr>
              <a:t>Nacionalno infrastrukturo odprtega dostopa sestavljajo </a:t>
            </a:r>
            <a:r>
              <a:rPr lang="sl-SI" sz="1200" b="1" kern="1200" dirty="0">
                <a:solidFill>
                  <a:schemeClr val="tx1"/>
                </a:solidFill>
                <a:effectLst/>
                <a:latin typeface="+mn-lt"/>
                <a:ea typeface="+mn-ea"/>
                <a:cs typeface="+mn-cs"/>
              </a:rPr>
              <a:t>nacionalni portal,</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institucionalni repozitoriji slovenskih univerz</a:t>
            </a:r>
            <a:r>
              <a:rPr lang="sl-SI" sz="1200"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repozitorij</a:t>
            </a:r>
            <a:r>
              <a:rPr lang="sl-SI" sz="1200" b="1" kern="1200" dirty="0">
                <a:solidFill>
                  <a:schemeClr val="tx1"/>
                </a:solidFill>
                <a:effectLst/>
                <a:latin typeface="+mn-lt"/>
                <a:ea typeface="+mn-ea"/>
                <a:cs typeface="+mn-cs"/>
              </a:rPr>
              <a:t> samostojnih visokošolskih in višješolskih organizacij</a:t>
            </a:r>
            <a:r>
              <a:rPr lang="sl-SI" sz="1200" kern="1200" dirty="0">
                <a:solidFill>
                  <a:schemeClr val="tx1"/>
                </a:solidFill>
                <a:effectLst/>
                <a:latin typeface="+mn-lt"/>
                <a:ea typeface="+mn-ea"/>
                <a:cs typeface="+mn-cs"/>
              </a:rPr>
              <a:t> in </a:t>
            </a:r>
            <a:r>
              <a:rPr lang="sl-SI" sz="1200" b="1" kern="1200" dirty="0" err="1">
                <a:solidFill>
                  <a:schemeClr val="tx1"/>
                </a:solidFill>
                <a:effectLst/>
                <a:latin typeface="+mn-lt"/>
                <a:ea typeface="+mn-ea"/>
                <a:cs typeface="+mn-cs"/>
              </a:rPr>
              <a:t>repozitorij</a:t>
            </a:r>
            <a:r>
              <a:rPr lang="sl-SI" sz="1200" b="1" kern="1200" dirty="0">
                <a:solidFill>
                  <a:schemeClr val="tx1"/>
                </a:solidFill>
                <a:effectLst/>
                <a:latin typeface="+mn-lt"/>
                <a:ea typeface="+mn-ea"/>
                <a:cs typeface="+mn-cs"/>
              </a:rPr>
              <a:t> slovenskih raziskovalnih organizacij, ki niso del slovenskih univerz</a:t>
            </a:r>
            <a:r>
              <a:rPr lang="sl-SI" sz="1200" kern="1200" dirty="0">
                <a:solidFill>
                  <a:schemeClr val="tx1"/>
                </a:solidFill>
                <a:effectLst/>
                <a:latin typeface="+mn-lt"/>
                <a:ea typeface="+mn-ea"/>
                <a:cs typeface="+mn-cs"/>
              </a:rPr>
              <a:t>, ki omogočajo dostop do zaključnih del študija in publikacij raziskovalcev ter raziskovalnih podatkov. Uporabnikom z vsega sveta so na voljo dvojezične spletne in mobilne aplikacije, priporočilni sistem ter funkcionalnosti za uporabnike s posebnimi potrebami. Mobilne aplikacije delujejo na operacijskih sistemih Android in </a:t>
            </a:r>
            <a:r>
              <a:rPr lang="sl-SI" sz="1200" kern="1200" dirty="0" err="1">
                <a:solidFill>
                  <a:schemeClr val="tx1"/>
                </a:solidFill>
                <a:effectLst/>
                <a:latin typeface="+mn-lt"/>
                <a:ea typeface="+mn-ea"/>
                <a:cs typeface="+mn-cs"/>
              </a:rPr>
              <a:t>iOS</a:t>
            </a:r>
            <a:r>
              <a:rPr lang="sl-SI" sz="1200" kern="1200" dirty="0">
                <a:solidFill>
                  <a:schemeClr val="tx1"/>
                </a:solidFill>
                <a:effectLst/>
                <a:latin typeface="+mn-lt"/>
                <a:ea typeface="+mn-ea"/>
                <a:cs typeface="+mn-cs"/>
              </a:rPr>
              <a:t>. Uporabnikom je na voljo tudi </a:t>
            </a:r>
            <a:r>
              <a:rPr lang="sl-SI" sz="1200" b="1" kern="1200" dirty="0">
                <a:solidFill>
                  <a:schemeClr val="tx1"/>
                </a:solidFill>
                <a:effectLst/>
                <a:latin typeface="+mn-lt"/>
                <a:ea typeface="+mn-ea"/>
                <a:cs typeface="+mn-cs"/>
              </a:rPr>
              <a:t>sistem za detekcijo podobnih vsebin</a:t>
            </a:r>
            <a:r>
              <a:rPr lang="sl-SI" sz="1200" kern="1200" dirty="0">
                <a:solidFill>
                  <a:schemeClr val="tx1"/>
                </a:solidFill>
                <a:effectLst/>
                <a:latin typeface="+mn-lt"/>
                <a:ea typeface="+mn-ea"/>
                <a:cs typeface="+mn-cs"/>
              </a:rPr>
              <a:t>. V okviru projekta ODUN, katerega smo končali konec avgusta 2013, smo na univerzah vzpostavili pravne podlage, ki omogočajo izvajanje procesov vstavljanja zaključnih nalog študentov in publikacij raziskovalcev. Kompatibilnost repozitorijev univerz s priporočili </a:t>
            </a:r>
            <a:r>
              <a:rPr lang="sl-SI" sz="1200" kern="1200" dirty="0" err="1">
                <a:solidFill>
                  <a:schemeClr val="tx1"/>
                </a:solidFill>
                <a:effectLst/>
                <a:latin typeface="+mn-lt"/>
                <a:ea typeface="+mn-ea"/>
                <a:cs typeface="+mn-cs"/>
              </a:rPr>
              <a:t>OpenAIRE</a:t>
            </a:r>
            <a:r>
              <a:rPr lang="sl-SI" sz="1200" kern="1200" dirty="0">
                <a:solidFill>
                  <a:schemeClr val="tx1"/>
                </a:solidFill>
                <a:effectLst/>
                <a:latin typeface="+mn-lt"/>
                <a:ea typeface="+mn-ea"/>
                <a:cs typeface="+mn-cs"/>
              </a:rPr>
              <a:t> omogoča Evropski komisiji preverjanje izpolnjevanja določil o obvezni odprti dostopnosti vseh objav iz sofinanciranih projektov v okvirnem programu Obzorje 2020. </a:t>
            </a:r>
            <a:r>
              <a:rPr lang="sl-SI" sz="1800" dirty="0">
                <a:effectLst/>
                <a:latin typeface="Calibri" panose="020F0502020204030204" pitchFamily="34" charset="0"/>
                <a:ea typeface="Calibri" panose="020F0502020204030204" pitchFamily="34" charset="0"/>
              </a:rPr>
              <a:t>Vzpostavljena infrastruktura Sloveniji omogoča izvajanje politike odprtega dostopa do rezultatov nacionalno financiranih raziskav, kot se pričakuje od držav članic EU, ki sodelujejo v ERA. </a:t>
            </a:r>
            <a:r>
              <a:rPr lang="sl-SI" sz="1200" kern="1200" dirty="0">
                <a:solidFill>
                  <a:schemeClr val="tx1"/>
                </a:solidFill>
                <a:effectLst/>
                <a:latin typeface="+mn-lt"/>
                <a:ea typeface="+mn-ea"/>
                <a:cs typeface="+mn-cs"/>
              </a:rPr>
              <a:t>Repozitoriji univerz so povezani s COBISS.SI in SICRIS ter so vključeni v evropski portal znanstvenih magistrskih ter doktorskih del DART-</a:t>
            </a:r>
            <a:r>
              <a:rPr lang="sl-SI" sz="1200" kern="1200" dirty="0" err="1">
                <a:solidFill>
                  <a:schemeClr val="tx1"/>
                </a:solidFill>
                <a:effectLst/>
                <a:latin typeface="+mn-lt"/>
                <a:ea typeface="+mn-ea"/>
                <a:cs typeface="+mn-cs"/>
              </a:rPr>
              <a:t>Europe</a:t>
            </a:r>
            <a:r>
              <a:rPr lang="sl-SI" sz="1200" kern="1200" dirty="0">
                <a:solidFill>
                  <a:schemeClr val="tx1"/>
                </a:solidFill>
                <a:effectLst/>
                <a:latin typeface="+mn-lt"/>
                <a:ea typeface="+mn-ea"/>
                <a:cs typeface="+mn-cs"/>
              </a:rPr>
              <a:t> in v različne imenike, </a:t>
            </a:r>
            <a:r>
              <a:rPr lang="sl-SI" sz="1200" kern="1200" dirty="0" err="1">
                <a:solidFill>
                  <a:schemeClr val="tx1"/>
                </a:solidFill>
                <a:effectLst/>
                <a:latin typeface="+mn-lt"/>
                <a:ea typeface="+mn-ea"/>
                <a:cs typeface="+mn-cs"/>
              </a:rPr>
              <a:t>agregatorje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OpenDOAR</a:t>
            </a:r>
            <a:r>
              <a:rPr lang="sl-SI" sz="1200" kern="1200" dirty="0">
                <a:solidFill>
                  <a:schemeClr val="tx1"/>
                </a:solidFill>
                <a:effectLst/>
                <a:latin typeface="+mn-lt"/>
                <a:ea typeface="+mn-ea"/>
                <a:cs typeface="+mn-cs"/>
              </a:rPr>
              <a:t>, ROAR, BASE, </a:t>
            </a:r>
            <a:r>
              <a:rPr lang="sl-SI" sz="1200" kern="1200" dirty="0" err="1">
                <a:solidFill>
                  <a:schemeClr val="tx1"/>
                </a:solidFill>
                <a:effectLst/>
                <a:latin typeface="+mn-lt"/>
                <a:ea typeface="+mn-ea"/>
                <a:cs typeface="+mn-cs"/>
              </a:rPr>
              <a:t>WorldCat</a:t>
            </a:r>
            <a:r>
              <a:rPr lang="sl-SI" sz="1200" kern="1200" dirty="0">
                <a:solidFill>
                  <a:schemeClr val="tx1"/>
                </a:solidFill>
                <a:effectLst/>
                <a:latin typeface="+mn-lt"/>
                <a:ea typeface="+mn-ea"/>
                <a:cs typeface="+mn-cs"/>
              </a:rPr>
              <a:t> …) ter iskalnike. Nacionalni portal agregira vsebine iz repozitorijev in drugih slovenskih zbirk (trenutno iz Digitalne knjižnice Slovenije, VideoLectures.NET, Arhiva družboslovnih podatkov, </a:t>
            </a:r>
            <a:r>
              <a:rPr lang="sl-SI" sz="1200" kern="1200" dirty="0" err="1">
                <a:solidFill>
                  <a:schemeClr val="tx1"/>
                </a:solidFill>
                <a:effectLst/>
                <a:latin typeface="+mn-lt"/>
                <a:ea typeface="+mn-ea"/>
                <a:cs typeface="+mn-cs"/>
              </a:rPr>
              <a:t>repozitorija</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SciVie</a:t>
            </a:r>
            <a:r>
              <a:rPr lang="sl-SI" sz="1200" kern="1200" dirty="0">
                <a:solidFill>
                  <a:schemeClr val="tx1"/>
                </a:solidFill>
                <a:effectLst/>
                <a:latin typeface="+mn-lt"/>
                <a:ea typeface="+mn-ea"/>
                <a:cs typeface="+mn-cs"/>
              </a:rPr>
              <a:t>, Revij</a:t>
            </a:r>
            <a:r>
              <a:rPr lang="sl-SI" sz="1200" kern="1200" baseline="0" dirty="0">
                <a:solidFill>
                  <a:schemeClr val="tx1"/>
                </a:solidFill>
                <a:effectLst/>
                <a:latin typeface="+mn-lt"/>
                <a:ea typeface="+mn-ea"/>
                <a:cs typeface="+mn-cs"/>
              </a:rPr>
              <a:t> ZRC SAZU</a:t>
            </a:r>
            <a:r>
              <a:rPr lang="sl-SI" sz="1200" kern="1200" dirty="0">
                <a:solidFill>
                  <a:schemeClr val="tx1"/>
                </a:solidFill>
                <a:effectLst/>
                <a:latin typeface="+mn-lt"/>
                <a:ea typeface="+mn-ea"/>
                <a:cs typeface="+mn-cs"/>
              </a:rPr>
              <a:t> in Digitalne knjižnice Ministrstva za obrambo) za potrebe skupnega iskalnika, priporočilnega sistema ter detektorja podobnih vsebin. </a:t>
            </a:r>
            <a:r>
              <a:rPr lang="sl-SI" sz="1800" dirty="0" err="1">
                <a:effectLst/>
                <a:latin typeface="Calibri" panose="020F0502020204030204" pitchFamily="34" charset="0"/>
                <a:ea typeface="Calibri" panose="020F0502020204030204" pitchFamily="34" charset="0"/>
                <a:cs typeface="Calibri" panose="020F0502020204030204" pitchFamily="34" charset="0"/>
              </a:rPr>
              <a:t>Repozitorij</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sl-SI" sz="1800" dirty="0" err="1">
                <a:effectLst/>
                <a:latin typeface="Calibri" panose="020F0502020204030204" pitchFamily="34" charset="0"/>
                <a:ea typeface="Calibri" panose="020F0502020204030204" pitchFamily="34" charset="0"/>
                <a:cs typeface="Calibri" panose="020F0502020204030204" pitchFamily="34" charset="0"/>
              </a:rPr>
              <a:t>dCOBISS</a:t>
            </a:r>
            <a:r>
              <a:rPr lang="sl-SI" sz="1800" dirty="0">
                <a:effectLst/>
                <a:latin typeface="Calibri" panose="020F0502020204030204" pitchFamily="34" charset="0"/>
                <a:ea typeface="Calibri" panose="020F0502020204030204" pitchFamily="34" charset="0"/>
                <a:cs typeface="Calibri" panose="020F0502020204030204" pitchFamily="34" charset="0"/>
              </a:rPr>
              <a:t> na podlagi </a:t>
            </a:r>
            <a:r>
              <a:rPr lang="sl-SI" sz="1800" dirty="0" err="1">
                <a:effectLst/>
                <a:latin typeface="Calibri" panose="020F0502020204030204" pitchFamily="34" charset="0"/>
                <a:ea typeface="Calibri" panose="020F0502020204030204" pitchFamily="34" charset="0"/>
                <a:cs typeface="Calibri" panose="020F0502020204030204" pitchFamily="34" charset="0"/>
              </a:rPr>
              <a:t>agregiranih</a:t>
            </a:r>
            <a:r>
              <a:rPr lang="sl-SI" sz="1800" dirty="0">
                <a:effectLst/>
                <a:latin typeface="Calibri" panose="020F0502020204030204" pitchFamily="34" charset="0"/>
                <a:ea typeface="Calibri" panose="020F0502020204030204" pitchFamily="34" charset="0"/>
                <a:cs typeface="Calibri" panose="020F0502020204030204" pitchFamily="34" charset="0"/>
              </a:rPr>
              <a:t> podatkov o odprtih objavah v repozitorijih financerjem omogoča preverjanje skladnosti pogodbenih obveznosti z dejansko odprtostjo znanstvenih objav, omogočil pa bo tudi različne statistične podatke o odprtih znanstvenih objavah (npr. število in vsota plačanih stroškov procesiranja člankov (ang. </a:t>
            </a:r>
            <a:r>
              <a:rPr lang="sl-SI" sz="1800" dirty="0" err="1">
                <a:effectLst/>
                <a:latin typeface="Calibri" panose="020F0502020204030204" pitchFamily="34" charset="0"/>
                <a:ea typeface="Calibri" panose="020F0502020204030204" pitchFamily="34" charset="0"/>
                <a:cs typeface="Calibri" panose="020F0502020204030204" pitchFamily="34" charset="0"/>
              </a:rPr>
              <a:t>Article</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sl-SI" sz="1800" dirty="0" err="1">
                <a:effectLst/>
                <a:latin typeface="Calibri" panose="020F0502020204030204" pitchFamily="34" charset="0"/>
                <a:ea typeface="Calibri" panose="020F0502020204030204" pitchFamily="34" charset="0"/>
                <a:cs typeface="Calibri" panose="020F0502020204030204" pitchFamily="34" charset="0"/>
              </a:rPr>
              <a:t>Processing</a:t>
            </a:r>
            <a:r>
              <a:rPr lang="sl-SI" sz="1800" dirty="0">
                <a:effectLst/>
                <a:latin typeface="Calibri" panose="020F0502020204030204" pitchFamily="34" charset="0"/>
                <a:ea typeface="Calibri" panose="020F0502020204030204" pitchFamily="34" charset="0"/>
                <a:cs typeface="Calibri" panose="020F0502020204030204" pitchFamily="34" charset="0"/>
              </a:rPr>
              <a:t> </a:t>
            </a:r>
            <a:r>
              <a:rPr lang="sl-SI" sz="1800" dirty="0" err="1">
                <a:effectLst/>
                <a:latin typeface="Calibri" panose="020F0502020204030204" pitchFamily="34" charset="0"/>
                <a:ea typeface="Calibri" panose="020F0502020204030204" pitchFamily="34" charset="0"/>
                <a:cs typeface="Calibri" panose="020F0502020204030204" pitchFamily="34" charset="0"/>
              </a:rPr>
              <a:t>Charge</a:t>
            </a:r>
            <a:r>
              <a:rPr lang="sl-SI" sz="1800" dirty="0">
                <a:effectLst/>
                <a:latin typeface="Calibri" panose="020F0502020204030204" pitchFamily="34" charset="0"/>
                <a:ea typeface="Calibri" panose="020F0502020204030204" pitchFamily="34" charset="0"/>
                <a:cs typeface="Calibri" panose="020F0502020204030204" pitchFamily="34" charset="0"/>
              </a:rPr>
              <a:t> – APC), podatke o platformah odprtih objav, podatke o založnikih, podatke o uporabljenih licencah in drugo). V okviru nacionalne infrastrukture odprtega dostopa je vzpostavljena storitev za dodeljevanje trajnih identifikatorjev digitalnih objektov ter arhiv za hranjenje </a:t>
            </a:r>
            <a:r>
              <a:rPr lang="sl-SI" sz="1800" dirty="0" err="1">
                <a:effectLst/>
                <a:latin typeface="Calibri" panose="020F0502020204030204" pitchFamily="34" charset="0"/>
                <a:ea typeface="Calibri" panose="020F0502020204030204" pitchFamily="34" charset="0"/>
                <a:cs typeface="Calibri" panose="020F0502020204030204" pitchFamily="34" charset="0"/>
              </a:rPr>
              <a:t>velepodatkov</a:t>
            </a:r>
            <a:r>
              <a:rPr lang="sl-SI" sz="1800" dirty="0">
                <a:effectLst/>
                <a:latin typeface="Calibri" panose="020F0502020204030204" pitchFamily="34" charset="0"/>
                <a:ea typeface="Calibri" panose="020F0502020204030204" pitchFamily="34" charset="0"/>
                <a:cs typeface="Calibri" panose="020F0502020204030204" pitchFamily="34" charset="0"/>
              </a:rPr>
              <a:t>. Infrastruktura je povezana s slovenskim nacionalnim </a:t>
            </a:r>
            <a:r>
              <a:rPr lang="sl-SI" sz="1800" dirty="0" err="1">
                <a:effectLst/>
                <a:latin typeface="Calibri" panose="020F0502020204030204" pitchFamily="34" charset="0"/>
                <a:ea typeface="Calibri" panose="020F0502020204030204" pitchFamily="34" charset="0"/>
                <a:cs typeface="Calibri" panose="020F0502020204030204" pitchFamily="34" charset="0"/>
              </a:rPr>
              <a:t>superračunalniškim</a:t>
            </a:r>
            <a:r>
              <a:rPr lang="sl-SI" sz="1800" dirty="0">
                <a:effectLst/>
                <a:latin typeface="Calibri" panose="020F0502020204030204" pitchFamily="34" charset="0"/>
                <a:ea typeface="Calibri" panose="020F0502020204030204" pitchFamily="34" charset="0"/>
                <a:cs typeface="Calibri" panose="020F0502020204030204" pitchFamily="34" charset="0"/>
              </a:rPr>
              <a:t> omrežjem SLING, nacionalnim Covid19 portalom in Evropskim Covid19 portalom.</a:t>
            </a: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800" dirty="0" err="1">
                <a:effectLst/>
                <a:latin typeface="Calibri" panose="020F0502020204030204" pitchFamily="34" charset="0"/>
                <a:ea typeface="Times New Roman" panose="02020603050405020304" pitchFamily="18" charset="0"/>
                <a:cs typeface="Calibri" panose="020F0502020204030204" pitchFamily="34" charset="0"/>
              </a:rPr>
              <a:t>dCOBISS</a:t>
            </a:r>
            <a:r>
              <a:rPr lang="sl-SI" sz="1800" dirty="0">
                <a:effectLst/>
                <a:latin typeface="Calibri" panose="020F0502020204030204" pitchFamily="34" charset="0"/>
                <a:ea typeface="Times New Roman" panose="02020603050405020304" pitchFamily="18" charset="0"/>
                <a:cs typeface="Calibri" panose="020F0502020204030204" pitchFamily="34" charset="0"/>
              </a:rPr>
              <a:t>. Dosegljivo na https://blog.cobiss.si/2020/11/16/dcobiss/ [22.6.2021]</a:t>
            </a:r>
            <a:endParaRPr lang="sl-SI" sz="1800" dirty="0">
              <a:effectLst/>
              <a:latin typeface="Calibri" panose="020F0502020204030204" pitchFamily="34" charset="0"/>
              <a:ea typeface="Calibri" panose="020F0502020204030204" pitchFamily="34" charset="0"/>
            </a:endParaRP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Spletne povezave:</a:t>
            </a: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Nacionalni portal: </a:t>
            </a:r>
            <a:r>
              <a:rPr lang="sl-SI" sz="1200" u="sng" kern="1200" dirty="0">
                <a:solidFill>
                  <a:schemeClr val="tx1"/>
                </a:solidFill>
                <a:effectLst/>
                <a:latin typeface="+mn-lt"/>
                <a:ea typeface="+mn-ea"/>
                <a:cs typeface="+mn-cs"/>
                <a:hlinkClick r:id="rId4"/>
              </a:rPr>
              <a:t>http://www.openscience.si/</a:t>
            </a:r>
            <a:endParaRPr lang="sl-SI"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err="1">
                <a:solidFill>
                  <a:schemeClr val="tx1"/>
                </a:solidFill>
                <a:effectLst/>
                <a:latin typeface="+mn-lt"/>
                <a:ea typeface="+mn-ea"/>
                <a:cs typeface="+mn-cs"/>
              </a:rPr>
              <a:t>Repozitorij</a:t>
            </a:r>
            <a:r>
              <a:rPr lang="sl-SI" sz="1200" kern="1200" dirty="0">
                <a:solidFill>
                  <a:schemeClr val="tx1"/>
                </a:solidFill>
                <a:effectLst/>
                <a:latin typeface="+mn-lt"/>
                <a:ea typeface="+mn-ea"/>
                <a:cs typeface="+mn-cs"/>
              </a:rPr>
              <a:t> Univerze v Ljubljani: </a:t>
            </a:r>
            <a:r>
              <a:rPr lang="sl-SI" sz="1200" u="sng" kern="1200" dirty="0">
                <a:solidFill>
                  <a:schemeClr val="tx1"/>
                </a:solidFill>
                <a:effectLst/>
                <a:latin typeface="+mn-lt"/>
                <a:ea typeface="+mn-ea"/>
                <a:cs typeface="+mn-cs"/>
                <a:hlinkClick r:id="rId5"/>
              </a:rPr>
              <a:t>https://repozitorij.uni-lj.si/info/index.php/slo/</a:t>
            </a:r>
            <a:endParaRPr lang="sl-SI"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Digitalna knjižnica Univerze v Mariboru: </a:t>
            </a:r>
            <a:r>
              <a:rPr lang="sl-SI" sz="1200" u="sng" kern="1200" dirty="0">
                <a:solidFill>
                  <a:schemeClr val="tx1"/>
                </a:solidFill>
                <a:effectLst/>
                <a:latin typeface="+mn-lt"/>
                <a:ea typeface="+mn-ea"/>
                <a:cs typeface="+mn-cs"/>
                <a:hlinkClick r:id="rId6"/>
              </a:rPr>
              <a:t>https://dk.um.si/info/index.php/slo/</a:t>
            </a:r>
            <a:r>
              <a:rPr lang="sl-SI"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l-SI" sz="1200" kern="1200" dirty="0" err="1">
                <a:solidFill>
                  <a:schemeClr val="tx1"/>
                </a:solidFill>
                <a:effectLst/>
                <a:latin typeface="+mn-lt"/>
                <a:ea typeface="+mn-ea"/>
                <a:cs typeface="+mn-cs"/>
              </a:rPr>
              <a:t>Repozitorij</a:t>
            </a:r>
            <a:r>
              <a:rPr lang="sl-SI" sz="1200" kern="1200" dirty="0">
                <a:solidFill>
                  <a:schemeClr val="tx1"/>
                </a:solidFill>
                <a:effectLst/>
                <a:latin typeface="+mn-lt"/>
                <a:ea typeface="+mn-ea"/>
                <a:cs typeface="+mn-cs"/>
              </a:rPr>
              <a:t> Univerze na Primorskem: </a:t>
            </a:r>
            <a:r>
              <a:rPr lang="sl-SI" sz="1200" u="sng" kern="1200" dirty="0">
                <a:solidFill>
                  <a:schemeClr val="tx1"/>
                </a:solidFill>
                <a:effectLst/>
                <a:latin typeface="+mn-lt"/>
                <a:ea typeface="+mn-ea"/>
                <a:cs typeface="+mn-cs"/>
                <a:hlinkClick r:id="rId7"/>
              </a:rPr>
              <a:t>http://repozitorij.upr.si/info/index.php/slo/</a:t>
            </a:r>
            <a:r>
              <a:rPr lang="sl-SI"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l-SI" sz="1200" kern="1200" dirty="0" err="1">
                <a:solidFill>
                  <a:schemeClr val="tx1"/>
                </a:solidFill>
                <a:effectLst/>
                <a:latin typeface="+mn-lt"/>
                <a:ea typeface="+mn-ea"/>
                <a:cs typeface="+mn-cs"/>
              </a:rPr>
              <a:t>Repozitorij</a:t>
            </a:r>
            <a:r>
              <a:rPr lang="sl-SI" sz="1200" kern="1200" dirty="0">
                <a:solidFill>
                  <a:schemeClr val="tx1"/>
                </a:solidFill>
                <a:effectLst/>
                <a:latin typeface="+mn-lt"/>
                <a:ea typeface="+mn-ea"/>
                <a:cs typeface="+mn-cs"/>
              </a:rPr>
              <a:t> Univerze v Novi Gorici: </a:t>
            </a:r>
            <a:r>
              <a:rPr lang="sl-SI" sz="1200" u="sng" kern="1200" dirty="0">
                <a:solidFill>
                  <a:schemeClr val="tx1"/>
                </a:solidFill>
                <a:effectLst/>
                <a:latin typeface="+mn-lt"/>
                <a:ea typeface="+mn-ea"/>
                <a:cs typeface="+mn-cs"/>
                <a:hlinkClick r:id="rId8"/>
              </a:rPr>
              <a:t>http://repozitorij.ung.si/info/index.php/slo/</a:t>
            </a:r>
            <a:r>
              <a:rPr lang="sl-SI"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l-SI" sz="1200" kern="1200" dirty="0" err="1">
                <a:solidFill>
                  <a:schemeClr val="tx1"/>
                </a:solidFill>
                <a:effectLst/>
                <a:latin typeface="+mn-lt"/>
                <a:ea typeface="+mn-ea"/>
                <a:cs typeface="+mn-cs"/>
              </a:rPr>
              <a:t>Repozitorij</a:t>
            </a:r>
            <a:r>
              <a:rPr lang="sl-SI" sz="1200" kern="1200" dirty="0">
                <a:solidFill>
                  <a:schemeClr val="tx1"/>
                </a:solidFill>
                <a:effectLst/>
                <a:latin typeface="+mn-lt"/>
                <a:ea typeface="+mn-ea"/>
                <a:cs typeface="+mn-cs"/>
              </a:rPr>
              <a:t> samostojnih visokošolskih in višješolskih organizacij: </a:t>
            </a:r>
            <a:r>
              <a:rPr lang="sl-SI" sz="1200" u="sng" kern="1200" dirty="0">
                <a:solidFill>
                  <a:schemeClr val="tx1"/>
                </a:solidFill>
                <a:effectLst/>
                <a:latin typeface="+mn-lt"/>
                <a:ea typeface="+mn-ea"/>
                <a:cs typeface="+mn-cs"/>
                <a:hlinkClick r:id="rId9"/>
              </a:rPr>
              <a:t>http://revis.openscience.si/info/index.php/slo/</a:t>
            </a:r>
            <a:endParaRPr lang="sl-SI"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err="1">
                <a:solidFill>
                  <a:schemeClr val="tx1"/>
                </a:solidFill>
                <a:effectLst/>
                <a:latin typeface="+mn-lt"/>
                <a:ea typeface="+mn-ea"/>
                <a:cs typeface="+mn-cs"/>
              </a:rPr>
              <a:t>Repozitorij</a:t>
            </a:r>
            <a:r>
              <a:rPr lang="sl-SI" sz="1200" kern="1200" dirty="0">
                <a:solidFill>
                  <a:schemeClr val="tx1"/>
                </a:solidFill>
                <a:effectLst/>
                <a:latin typeface="+mn-lt"/>
                <a:ea typeface="+mn-ea"/>
                <a:cs typeface="+mn-cs"/>
              </a:rPr>
              <a:t> slovenskih raziskovalnih organizacij, ki niso del slovenskih univerz: </a:t>
            </a:r>
            <a:r>
              <a:rPr lang="sl-SI" sz="1200" u="sng" kern="1200" dirty="0">
                <a:solidFill>
                  <a:schemeClr val="tx1"/>
                </a:solidFill>
                <a:effectLst/>
                <a:latin typeface="+mn-lt"/>
                <a:ea typeface="+mn-ea"/>
                <a:cs typeface="+mn-cs"/>
                <a:hlinkClick r:id="rId10"/>
              </a:rPr>
              <a:t>http://dirros.openscience.si/info/index.php/slo/</a:t>
            </a:r>
            <a:endParaRPr lang="sl-SI"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Navodila za uporabo sistema za detekcijo podobnih vsebin najdete na </a:t>
            </a:r>
            <a:r>
              <a:rPr lang="sl-SI" sz="1200" u="sng" kern="1200" dirty="0">
                <a:solidFill>
                  <a:schemeClr val="tx1"/>
                </a:solidFill>
                <a:effectLst/>
                <a:latin typeface="+mn-lt"/>
                <a:ea typeface="+mn-ea"/>
                <a:cs typeface="+mn-cs"/>
                <a:hlinkClick r:id="rId11"/>
              </a:rPr>
              <a:t>https://dpv.openscience.si/navodila/</a:t>
            </a:r>
            <a:r>
              <a:rPr lang="sl-SI"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l-SI" sz="1200" kern="1200" dirty="0">
                <a:solidFill>
                  <a:schemeClr val="tx1"/>
                </a:solidFill>
                <a:effectLst/>
                <a:latin typeface="+mn-lt"/>
                <a:ea typeface="+mn-ea"/>
                <a:cs typeface="+mn-cs"/>
              </a:rPr>
              <a:t> </a:t>
            </a:r>
          </a:p>
          <a:p>
            <a:endParaRPr lang="sl-SI" sz="1200" kern="1200" dirty="0">
              <a:solidFill>
                <a:schemeClr val="tx1"/>
              </a:solidFill>
              <a:effectLst/>
              <a:latin typeface="+mn-lt"/>
              <a:ea typeface="+mn-ea"/>
              <a:cs typeface="+mn-cs"/>
            </a:endParaRPr>
          </a:p>
          <a:p>
            <a:pPr>
              <a:lnSpc>
                <a:spcPct val="107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Najpomembnejše prednosti slovenske infrastrukture pred drugimi nacionalnimi infrastrukturami so:</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Nacionalni pristop k izgradnji nacionalne infrastrukture odprte znanosti in digitalnih objektov FAIR.</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Nacionalna storitev PID.</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Nacionalni arhiv velikih podatkov.</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Za vse vključene inštitucije so pripravljene predloge politik o obveznem izvodu raziskovalnih publikacij, raziskovalnih podatkov, zaključnih del in drugih rezultatov raziskav (programska oprema, delovni postopki, laboratorijski zvezki, e-učna gradiva ...).</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Stalni razvoj in dopolnitve procesov za deponiranje publikacij, zbirk raziskovalnih podatkov in drugih raziskovalnih rezultatov študentov in raziskovalcev v vseh vključenih inštitucijah.</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Repozitoriji univerz uporabljajo lastno programsko opremo, ki je integrirana z informacijskimi in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avtentikacijskimi</a:t>
            </a:r>
            <a:r>
              <a:rPr lang="sl-SI" sz="1800" dirty="0">
                <a:effectLst/>
                <a:latin typeface="Calibri" panose="020F0502020204030204" pitchFamily="34" charset="0"/>
                <a:ea typeface="Calibri" panose="020F0502020204030204" pitchFamily="34" charset="0"/>
                <a:cs typeface="Times New Roman" panose="02020603050405020304" pitchFamily="18" charset="0"/>
              </a:rPr>
              <a:t> sistemi univerz, nacionalnim bibliografskim sistemom COBISS.SI, nacionalnim sistemom za vodenje evidence raziskovalnega dela SICRIS in nacionalnim portalom openscience.si.</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Detektor podobnih vsebin je vključen v proces oddaje zaključnih del študija in v oddajo del raziskovalcev.	</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Priporočilni sistem omogoča priporočanje gradiv znotraj posameznega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repozitorija</a:t>
            </a:r>
            <a:r>
              <a:rPr lang="sl-SI" sz="1800" dirty="0">
                <a:effectLst/>
                <a:latin typeface="Calibri" panose="020F0502020204030204" pitchFamily="34" charset="0"/>
                <a:ea typeface="Calibri" panose="020F0502020204030204" pitchFamily="34" charset="0"/>
                <a:cs typeface="Times New Roman" panose="02020603050405020304" pitchFamily="18" charset="0"/>
              </a:rPr>
              <a:t> in med repozitoriji ter zunanjimi sistemi (VideoLectures.NET, DKMORS in dLib.si).</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Aplikacijski programski vmesnik, ki omogoča uporabo različnih funkcionalnosti repozitorijev.</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Mobilne aplikacije za Android in IOS ter vmesnik HTML5 omogočajo dostop do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irepozitorijev</a:t>
            </a:r>
            <a:r>
              <a:rPr lang="sl-SI" sz="1800" dirty="0">
                <a:effectLst/>
                <a:latin typeface="Calibri" panose="020F0502020204030204" pitchFamily="34" charset="0"/>
                <a:ea typeface="Calibri" panose="020F0502020204030204" pitchFamily="34" charset="0"/>
                <a:cs typeface="Times New Roman" panose="02020603050405020304" pitchFamily="18" charset="0"/>
              </a:rPr>
              <a:t> z mobilnih telefonov in drugih prenosnih naprav.</a:t>
            </a:r>
          </a:p>
          <a:p>
            <a:pPr marL="342900" lvl="0" indent="-342900">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Nacionalna infrastruktura odprtega dostopa je povezana s slovenskim bibliografskim sistemom COBISS.SI. Nacionalni portal in institucionalni repozitoriji izvajajo izmenjavo metapodatkov s COBISS.SI preko Aplikacijsko programskega vmesnika prek vmesne baze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Metadat</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l">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Integracija z nacionalnim informacijskim sistemom za tekoče raziskave SICRIS, ARNES AAI,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Crossref</a:t>
            </a:r>
            <a:r>
              <a:rPr lang="sl-SI" sz="1800" dirty="0">
                <a:effectLst/>
                <a:latin typeface="Calibri" panose="020F0502020204030204" pitchFamily="34" charset="0"/>
                <a:ea typeface="Calibri" panose="020F0502020204030204" pitchFamily="34" charset="0"/>
                <a:cs typeface="Times New Roman" panose="02020603050405020304" pitchFamily="18" charset="0"/>
              </a:rPr>
              <a:t>,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Datacite</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7000"/>
              </a:lnSpc>
              <a:spcAft>
                <a:spcPts val="800"/>
              </a:spcAft>
              <a:buFont typeface="Arial" panose="020B0604020202020204" pitchFamily="34" charset="0"/>
              <a:buChar char="•"/>
              <a:tabLst>
                <a:tab pos="457200" algn="l"/>
              </a:tabLst>
            </a:pPr>
            <a:r>
              <a:rPr lang="sl-SI" sz="1800" dirty="0">
                <a:effectLst/>
                <a:latin typeface="Calibri" panose="020F0502020204030204" pitchFamily="34" charset="0"/>
                <a:ea typeface="Calibri" panose="020F0502020204030204" pitchFamily="34" charset="0"/>
                <a:cs typeface="Times New Roman" panose="02020603050405020304" pitchFamily="18" charset="0"/>
              </a:rPr>
              <a:t>Analitika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odprodostopnih</a:t>
            </a:r>
            <a:r>
              <a:rPr lang="sl-SI" sz="1800" dirty="0">
                <a:effectLst/>
                <a:latin typeface="Calibri" panose="020F0502020204030204" pitchFamily="34" charset="0"/>
                <a:ea typeface="Calibri" panose="020F0502020204030204" pitchFamily="34" charset="0"/>
                <a:cs typeface="Times New Roman" panose="02020603050405020304" pitchFamily="18" charset="0"/>
              </a:rPr>
              <a:t> publikacij in drugih rezultatov raziskav se izvaja preko aplikacijskega programskega vmesnika v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dCOBISS</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46</a:t>
            </a:fld>
            <a:endParaRPr lang="sl-SI"/>
          </a:p>
        </p:txBody>
      </p:sp>
    </p:spTree>
    <p:extLst>
      <p:ext uri="{BB962C8B-B14F-4D97-AF65-F5344CB8AC3E}">
        <p14:creationId xmlns:p14="http://schemas.microsoft.com/office/powerpoint/2010/main" val="294030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228600">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Programska oprema za </a:t>
            </a:r>
            <a:r>
              <a:rPr lang="sl-SI" sz="1200" dirty="0" err="1">
                <a:solidFill>
                  <a:srgbClr val="3C3C3C"/>
                </a:solidFill>
                <a:effectLst/>
                <a:latin typeface="Open Sans" panose="020B0606030504020204" pitchFamily="34" charset="0"/>
                <a:ea typeface="Times New Roman" panose="02020603050405020304" pitchFamily="18" charset="0"/>
              </a:rPr>
              <a:t>repozitorije</a:t>
            </a:r>
            <a:r>
              <a:rPr lang="sl-SI" sz="1200" dirty="0">
                <a:solidFill>
                  <a:srgbClr val="3C3C3C"/>
                </a:solidFill>
                <a:effectLst/>
                <a:latin typeface="Open Sans" panose="020B0606030504020204" pitchFamily="34" charset="0"/>
                <a:ea typeface="Times New Roman" panose="02020603050405020304" pitchFamily="18" charset="0"/>
              </a:rPr>
              <a:t> temelji na programski rešitvi, ki jo uporablja Digitalna knjižnica Univerze v Mariboru in jo je razvil Laboratorij za heterogene računalniške sisteme Univerze v Mariboru. Zaradi vzpostavitve različnih procesov oddaje publikacij s strani študentov in zaposlenih na univerzah je bila bistveno dopolnjena ter nadgrajena z novimi funkcionalnostmi.</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Za potrebe procesov oddaje, hranjenja in katalogizacije digitalnih objektov je vsak institucionalni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univerz v Mariboru, Ljubljani, na Primorskem in v Novi Gorici povezan z </a:t>
            </a:r>
            <a:r>
              <a:rPr lang="sl-SI" sz="1200" dirty="0" err="1">
                <a:solidFill>
                  <a:srgbClr val="3C3C3C"/>
                </a:solidFill>
                <a:effectLst/>
                <a:latin typeface="Open Sans" panose="020B0606030504020204" pitchFamily="34" charset="0"/>
                <a:ea typeface="Times New Roman" panose="02020603050405020304" pitchFamily="18" charset="0"/>
              </a:rPr>
              <a:t>avtentikacijskim</a:t>
            </a:r>
            <a:r>
              <a:rPr lang="sl-SI" sz="1200" dirty="0">
                <a:solidFill>
                  <a:srgbClr val="3C3C3C"/>
                </a:solidFill>
                <a:effectLst/>
                <a:latin typeface="Open Sans" panose="020B0606030504020204" pitchFamily="34" charset="0"/>
                <a:ea typeface="Times New Roman" panose="02020603050405020304" pitchFamily="18" charset="0"/>
              </a:rPr>
              <a:t> sistemom univerze, univerzitetnim visokošolskim informacijskim sistemom in sistemom COBISS.SI. Tudi v </a:t>
            </a:r>
            <a:r>
              <a:rPr lang="sl-SI" sz="1200" dirty="0" err="1">
                <a:solidFill>
                  <a:srgbClr val="3C3C3C"/>
                </a:solidFill>
                <a:effectLst/>
                <a:latin typeface="Open Sans" panose="020B0606030504020204" pitchFamily="34" charset="0"/>
                <a:ea typeface="Times New Roman" panose="02020603050405020304" pitchFamily="18" charset="0"/>
              </a:rPr>
              <a:t>repozitoriju</a:t>
            </a:r>
            <a:r>
              <a:rPr lang="sl-SI" sz="1200" dirty="0">
                <a:solidFill>
                  <a:srgbClr val="3C3C3C"/>
                </a:solidFill>
                <a:effectLst/>
                <a:latin typeface="Open Sans" panose="020B0606030504020204" pitchFamily="34" charset="0"/>
                <a:ea typeface="Times New Roman" panose="02020603050405020304" pitchFamily="18" charset="0"/>
              </a:rPr>
              <a:t> REVIS je kar nekaj inštitucij, ki imajo povezan svoj akademski informacijski sistem z </a:t>
            </a:r>
            <a:r>
              <a:rPr lang="sl-SI" sz="1200" dirty="0" err="1">
                <a:solidFill>
                  <a:srgbClr val="3C3C3C"/>
                </a:solidFill>
                <a:effectLst/>
                <a:latin typeface="Open Sans" panose="020B0606030504020204" pitchFamily="34" charset="0"/>
                <a:ea typeface="Times New Roman" panose="02020603050405020304" pitchFamily="18" charset="0"/>
              </a:rPr>
              <a:t>repozitorijsko</a:t>
            </a:r>
            <a:r>
              <a:rPr lang="sl-SI" sz="1200" dirty="0">
                <a:solidFill>
                  <a:srgbClr val="3C3C3C"/>
                </a:solidFill>
                <a:effectLst/>
                <a:latin typeface="Open Sans" panose="020B0606030504020204" pitchFamily="34" charset="0"/>
                <a:ea typeface="Times New Roman" panose="02020603050405020304" pitchFamily="18" charset="0"/>
              </a:rPr>
              <a:t> programsko opremo. </a:t>
            </a:r>
            <a:endParaRPr lang="sl-SI" sz="1200" dirty="0">
              <a:effectLst/>
              <a:latin typeface="Times New Roman" panose="02020603050405020304" pitchFamily="18" charset="0"/>
              <a:ea typeface="Times New Roman" panose="02020603050405020304" pitchFamily="18" charset="0"/>
            </a:endParaRPr>
          </a:p>
          <a:p>
            <a:pPr marL="228600">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Vsak digitalni objekt dobi nacionalni trajni identifikator (PID) tako da po njegovi katalogizaciji </a:t>
            </a:r>
            <a:r>
              <a:rPr lang="sl-SI" sz="1200" dirty="0" err="1">
                <a:solidFill>
                  <a:srgbClr val="3C3C3C"/>
                </a:solidFill>
                <a:effectLst/>
                <a:latin typeface="Open Sans" panose="020B0606030504020204" pitchFamily="34" charset="0"/>
                <a:ea typeface="Times New Roman" panose="02020603050405020304" pitchFamily="18" charset="0"/>
              </a:rPr>
              <a:t>repozitorijska</a:t>
            </a:r>
            <a:r>
              <a:rPr lang="sl-SI" sz="1200" dirty="0">
                <a:solidFill>
                  <a:srgbClr val="3C3C3C"/>
                </a:solidFill>
                <a:effectLst/>
                <a:latin typeface="Open Sans" panose="020B0606030504020204" pitchFamily="34" charset="0"/>
                <a:ea typeface="Times New Roman" panose="02020603050405020304" pitchFamily="18" charset="0"/>
              </a:rPr>
              <a:t> programska oprema kliče nacionalno storitev, ki vrača trajne identifikatorje. Za dodeljevanje trajnih identifikatorjev uporabljamo </a:t>
            </a:r>
            <a:r>
              <a:rPr lang="sl-SI" sz="1200" dirty="0" err="1">
                <a:solidFill>
                  <a:srgbClr val="3C3C3C"/>
                </a:solidFill>
                <a:effectLst/>
                <a:latin typeface="Open Sans" panose="020B0606030504020204" pitchFamily="34" charset="0"/>
                <a:ea typeface="Times New Roman" panose="02020603050405020304" pitchFamily="18" charset="0"/>
              </a:rPr>
              <a:t>EUDATovo</a:t>
            </a:r>
            <a:r>
              <a:rPr lang="sl-SI" sz="1200" dirty="0">
                <a:solidFill>
                  <a:srgbClr val="3C3C3C"/>
                </a:solidFill>
                <a:effectLst/>
                <a:latin typeface="Open Sans" panose="020B0606030504020204" pitchFamily="34" charset="0"/>
                <a:ea typeface="Times New Roman" panose="02020603050405020304" pitchFamily="18" charset="0"/>
              </a:rPr>
              <a:t> storitev B2Handle.</a:t>
            </a:r>
            <a:endParaRPr lang="sl-SI" sz="1200" dirty="0">
              <a:effectLst/>
              <a:latin typeface="Times New Roman" panose="02020603050405020304" pitchFamily="18" charset="0"/>
              <a:ea typeface="Times New Roman" panose="02020603050405020304" pitchFamily="18" charset="0"/>
            </a:endParaRPr>
          </a:p>
          <a:p>
            <a:pPr marL="228600">
              <a:spcAft>
                <a:spcPts val="1200"/>
              </a:spcAft>
            </a:pPr>
            <a:r>
              <a:rPr lang="sl-SI" sz="1200" dirty="0" err="1">
                <a:solidFill>
                  <a:srgbClr val="3C3C3C"/>
                </a:solidFill>
                <a:effectLst/>
                <a:latin typeface="Open Sans" panose="020B0606030504020204" pitchFamily="34" charset="0"/>
                <a:ea typeface="Times New Roman" panose="02020603050405020304" pitchFamily="18" charset="0"/>
              </a:rPr>
              <a:t>Velepodatke</a:t>
            </a:r>
            <a:r>
              <a:rPr lang="sl-SI" sz="1200" dirty="0">
                <a:solidFill>
                  <a:srgbClr val="3C3C3C"/>
                </a:solidFill>
                <a:effectLst/>
                <a:latin typeface="Open Sans" panose="020B0606030504020204" pitchFamily="34" charset="0"/>
                <a:ea typeface="Times New Roman" panose="02020603050405020304" pitchFamily="18" charset="0"/>
              </a:rPr>
              <a:t> hranijo repozitoriji v arhivu za </a:t>
            </a:r>
            <a:r>
              <a:rPr lang="sl-SI" sz="1200" dirty="0" err="1">
                <a:solidFill>
                  <a:srgbClr val="3C3C3C"/>
                </a:solidFill>
                <a:effectLst/>
                <a:latin typeface="Open Sans" panose="020B0606030504020204" pitchFamily="34" charset="0"/>
                <a:ea typeface="Times New Roman" panose="02020603050405020304" pitchFamily="18" charset="0"/>
              </a:rPr>
              <a:t>velepodatke</a:t>
            </a:r>
            <a:r>
              <a:rPr lang="sl-SI" sz="1200" dirty="0">
                <a:solidFill>
                  <a:srgbClr val="3C3C3C"/>
                </a:solidFill>
                <a:effectLst/>
                <a:latin typeface="Open Sans" panose="020B0606030504020204" pitchFamily="34" charset="0"/>
                <a:ea typeface="Times New Roman" panose="02020603050405020304" pitchFamily="18" charset="0"/>
              </a:rPr>
              <a:t>. Za njihovo arhiviranje uporabljamo </a:t>
            </a:r>
            <a:r>
              <a:rPr lang="sl-SI" sz="1200" dirty="0" err="1">
                <a:solidFill>
                  <a:srgbClr val="3C3C3C"/>
                </a:solidFill>
                <a:effectLst/>
                <a:latin typeface="Open Sans" panose="020B0606030504020204" pitchFamily="34" charset="0"/>
                <a:ea typeface="Times New Roman" panose="02020603050405020304" pitchFamily="18" charset="0"/>
              </a:rPr>
              <a:t>EUDATovo</a:t>
            </a:r>
            <a:r>
              <a:rPr lang="sl-SI" sz="1200" dirty="0">
                <a:solidFill>
                  <a:srgbClr val="3C3C3C"/>
                </a:solidFill>
                <a:effectLst/>
                <a:latin typeface="Open Sans" panose="020B0606030504020204" pitchFamily="34" charset="0"/>
                <a:ea typeface="Times New Roman" panose="02020603050405020304" pitchFamily="18" charset="0"/>
              </a:rPr>
              <a:t> storitev B2Safe. Za prenos podatkov med superračunalniki in arhivi </a:t>
            </a:r>
            <a:r>
              <a:rPr lang="sl-SI" sz="1200" dirty="0" err="1">
                <a:solidFill>
                  <a:srgbClr val="3C3C3C"/>
                </a:solidFill>
                <a:effectLst/>
                <a:latin typeface="Open Sans" panose="020B0606030504020204" pitchFamily="34" charset="0"/>
                <a:ea typeface="Times New Roman" panose="02020603050405020304" pitchFamily="18" charset="0"/>
              </a:rPr>
              <a:t>velepodatkov</a:t>
            </a:r>
            <a:r>
              <a:rPr lang="sl-SI" sz="1200" dirty="0">
                <a:solidFill>
                  <a:srgbClr val="3C3C3C"/>
                </a:solidFill>
                <a:effectLst/>
                <a:latin typeface="Open Sans" panose="020B0606030504020204" pitchFamily="34" charset="0"/>
                <a:ea typeface="Times New Roman" panose="02020603050405020304" pitchFamily="18" charset="0"/>
              </a:rPr>
              <a:t> uporabljamo </a:t>
            </a:r>
            <a:r>
              <a:rPr lang="sl-SI" sz="1200" dirty="0" err="1">
                <a:solidFill>
                  <a:srgbClr val="3C3C3C"/>
                </a:solidFill>
                <a:effectLst/>
                <a:latin typeface="Open Sans" panose="020B0606030504020204" pitchFamily="34" charset="0"/>
                <a:ea typeface="Times New Roman" panose="02020603050405020304" pitchFamily="18" charset="0"/>
              </a:rPr>
              <a:t>EUDATovo</a:t>
            </a:r>
            <a:r>
              <a:rPr lang="sl-SI" sz="1200" dirty="0">
                <a:solidFill>
                  <a:srgbClr val="3C3C3C"/>
                </a:solidFill>
                <a:effectLst/>
                <a:latin typeface="Open Sans" panose="020B0606030504020204" pitchFamily="34" charset="0"/>
                <a:ea typeface="Times New Roman" panose="02020603050405020304" pitchFamily="18" charset="0"/>
              </a:rPr>
              <a:t> storitev B2Stage.</a:t>
            </a:r>
            <a:endParaRPr lang="sl-SI" sz="1200" dirty="0">
              <a:effectLst/>
              <a:latin typeface="Times New Roman" panose="02020603050405020304" pitchFamily="18" charset="0"/>
              <a:ea typeface="Times New Roman" panose="02020603050405020304" pitchFamily="18" charset="0"/>
            </a:endParaRPr>
          </a:p>
          <a:p>
            <a:pPr marL="228600">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Za pohitritev vpisa metapodatkov digitalnih objektov, ki že imajo dodeljen trajni identifikator DOI uporabljamo storitve, ki jih ponujata </a:t>
            </a:r>
            <a:r>
              <a:rPr lang="sl-SI" sz="1200" dirty="0" err="1">
                <a:solidFill>
                  <a:srgbClr val="3C3C3C"/>
                </a:solidFill>
                <a:effectLst/>
                <a:latin typeface="Open Sans" panose="020B0606030504020204" pitchFamily="34" charset="0"/>
                <a:ea typeface="Times New Roman" panose="02020603050405020304" pitchFamily="18" charset="0"/>
              </a:rPr>
              <a:t>Crossref</a:t>
            </a:r>
            <a:r>
              <a:rPr lang="sl-SI" sz="1200" dirty="0">
                <a:solidFill>
                  <a:srgbClr val="3C3C3C"/>
                </a:solidFill>
                <a:effectLst/>
                <a:latin typeface="Open Sans" panose="020B0606030504020204" pitchFamily="34" charset="0"/>
                <a:ea typeface="Times New Roman" panose="02020603050405020304" pitchFamily="18" charset="0"/>
              </a:rPr>
              <a:t> in </a:t>
            </a:r>
            <a:r>
              <a:rPr lang="sl-SI" sz="1200" dirty="0" err="1">
                <a:solidFill>
                  <a:srgbClr val="3C3C3C"/>
                </a:solidFill>
                <a:effectLst/>
                <a:latin typeface="Open Sans" panose="020B0606030504020204" pitchFamily="34" charset="0"/>
                <a:ea typeface="Times New Roman" panose="02020603050405020304" pitchFamily="18" charset="0"/>
              </a:rPr>
              <a:t>Datacite</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Repozitorijska</a:t>
            </a:r>
            <a:r>
              <a:rPr lang="sl-SI" sz="1200" dirty="0">
                <a:solidFill>
                  <a:srgbClr val="3C3C3C"/>
                </a:solidFill>
                <a:effectLst/>
                <a:latin typeface="Open Sans" panose="020B0606030504020204" pitchFamily="34" charset="0"/>
                <a:ea typeface="Times New Roman" panose="02020603050405020304" pitchFamily="18" charset="0"/>
              </a:rPr>
              <a:t> programska oprema kliče storitev tako, da kot vhod v storitev pošlje trajni identifikator DOI, nazaj pa pridobi metapodatke, ki jih hranita o tem digitalnem objektu </a:t>
            </a:r>
            <a:r>
              <a:rPr lang="sl-SI" sz="1200" dirty="0" err="1">
                <a:solidFill>
                  <a:srgbClr val="3C3C3C"/>
                </a:solidFill>
                <a:effectLst/>
                <a:latin typeface="Open Sans" panose="020B0606030504020204" pitchFamily="34" charset="0"/>
                <a:ea typeface="Times New Roman" panose="02020603050405020304" pitchFamily="18" charset="0"/>
              </a:rPr>
              <a:t>Crossref</a:t>
            </a:r>
            <a:r>
              <a:rPr lang="sl-SI" sz="1200" dirty="0">
                <a:solidFill>
                  <a:srgbClr val="3C3C3C"/>
                </a:solidFill>
                <a:effectLst/>
                <a:latin typeface="Open Sans" panose="020B0606030504020204" pitchFamily="34" charset="0"/>
                <a:ea typeface="Times New Roman" panose="02020603050405020304" pitchFamily="18" charset="0"/>
              </a:rPr>
              <a:t> in </a:t>
            </a:r>
            <a:r>
              <a:rPr lang="sl-SI" sz="1200" dirty="0" err="1">
                <a:solidFill>
                  <a:srgbClr val="3C3C3C"/>
                </a:solidFill>
                <a:effectLst/>
                <a:latin typeface="Open Sans" panose="020B0606030504020204" pitchFamily="34" charset="0"/>
                <a:ea typeface="Times New Roman" panose="02020603050405020304" pitchFamily="18" charset="0"/>
              </a:rPr>
              <a:t>Datacite</a:t>
            </a:r>
            <a:r>
              <a:rPr lang="sl-SI" sz="1200" dirty="0">
                <a:solidFill>
                  <a:srgbClr val="3C3C3C"/>
                </a:solidFill>
                <a:effectLst/>
                <a:latin typeface="Open Sans" panose="020B0606030504020204" pitchFamily="34" charset="0"/>
                <a:ea typeface="Times New Roman" panose="02020603050405020304" pitchFamily="18" charset="0"/>
              </a:rPr>
              <a:t>.</a:t>
            </a:r>
            <a:endParaRPr lang="sl-SI" sz="1200" dirty="0">
              <a:effectLst/>
              <a:latin typeface="Times New Roman" panose="02020603050405020304" pitchFamily="18" charset="0"/>
              <a:ea typeface="Times New Roman" panose="02020603050405020304" pitchFamily="18" charset="0"/>
            </a:endParaRPr>
          </a:p>
          <a:p>
            <a:pPr marL="228600">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Za potrebe </a:t>
            </a:r>
            <a:r>
              <a:rPr lang="sl-SI" sz="1200" dirty="0" err="1">
                <a:solidFill>
                  <a:srgbClr val="3C3C3C"/>
                </a:solidFill>
                <a:effectLst/>
                <a:latin typeface="Open Sans" panose="020B0606030504020204" pitchFamily="34" charset="0"/>
                <a:ea typeface="Times New Roman" panose="02020603050405020304" pitchFamily="18" charset="0"/>
              </a:rPr>
              <a:t>agregiranja</a:t>
            </a:r>
            <a:r>
              <a:rPr lang="sl-SI" sz="1200" dirty="0">
                <a:solidFill>
                  <a:srgbClr val="3C3C3C"/>
                </a:solidFill>
                <a:effectLst/>
                <a:latin typeface="Open Sans" panose="020B0606030504020204" pitchFamily="34" charset="0"/>
                <a:ea typeface="Times New Roman" panose="02020603050405020304" pitchFamily="18" charset="0"/>
              </a:rPr>
              <a:t> metapodatkov s strani </a:t>
            </a:r>
            <a:r>
              <a:rPr lang="sl-SI" sz="1200" dirty="0" err="1">
                <a:solidFill>
                  <a:srgbClr val="3C3C3C"/>
                </a:solidFill>
                <a:effectLst/>
                <a:latin typeface="Open Sans" panose="020B0606030504020204" pitchFamily="34" charset="0"/>
                <a:ea typeface="Times New Roman" panose="02020603050405020304" pitchFamily="18" charset="0"/>
              </a:rPr>
              <a:t>OpenAire</a:t>
            </a:r>
            <a:r>
              <a:rPr lang="sl-SI" sz="1200" dirty="0">
                <a:solidFill>
                  <a:srgbClr val="3C3C3C"/>
                </a:solidFill>
                <a:effectLst/>
                <a:latin typeface="Open Sans" panose="020B0606030504020204" pitchFamily="34" charset="0"/>
                <a:ea typeface="Times New Roman" panose="02020603050405020304" pitchFamily="18" charset="0"/>
              </a:rPr>
              <a:t> imamo vzpostavljen storitev OAI-PMH, ki vrača metapodatke po navodilih, ki jih je podal </a:t>
            </a:r>
            <a:r>
              <a:rPr lang="sl-SI" sz="1200" dirty="0" err="1">
                <a:solidFill>
                  <a:srgbClr val="3C3C3C"/>
                </a:solidFill>
                <a:effectLst/>
                <a:latin typeface="Open Sans" panose="020B0606030504020204" pitchFamily="34" charset="0"/>
                <a:ea typeface="Times New Roman" panose="02020603050405020304" pitchFamily="18" charset="0"/>
              </a:rPr>
              <a:t>OpenAire</a:t>
            </a:r>
            <a:r>
              <a:rPr lang="sl-SI" sz="1200" dirty="0">
                <a:solidFill>
                  <a:srgbClr val="3C3C3C"/>
                </a:solidFill>
                <a:effectLst/>
                <a:latin typeface="Open Sans" panose="020B0606030504020204" pitchFamily="34" charset="0"/>
                <a:ea typeface="Times New Roman" panose="02020603050405020304" pitchFamily="18" charset="0"/>
              </a:rPr>
              <a:t>. Preko te storitve agregirajo metapodatke tudi drugi </a:t>
            </a:r>
            <a:r>
              <a:rPr lang="sl-SI" sz="1200" dirty="0" err="1">
                <a:solidFill>
                  <a:srgbClr val="3C3C3C"/>
                </a:solidFill>
                <a:effectLst/>
                <a:latin typeface="Open Sans" panose="020B0606030504020204" pitchFamily="34" charset="0"/>
                <a:ea typeface="Times New Roman" panose="02020603050405020304" pitchFamily="18" charset="0"/>
              </a:rPr>
              <a:t>agregatorji</a:t>
            </a:r>
            <a:r>
              <a:rPr lang="sl-SI" sz="1200" dirty="0">
                <a:solidFill>
                  <a:srgbClr val="3C3C3C"/>
                </a:solidFill>
                <a:effectLst/>
                <a:latin typeface="Open Sans" panose="020B0606030504020204" pitchFamily="34" charset="0"/>
                <a:ea typeface="Times New Roman" panose="02020603050405020304" pitchFamily="18" charset="0"/>
              </a:rPr>
              <a:t> ( </a:t>
            </a:r>
            <a:r>
              <a:rPr lang="sl-SI" sz="1200" dirty="0" err="1">
                <a:solidFill>
                  <a:srgbClr val="3C3C3C"/>
                </a:solidFill>
                <a:effectLst/>
                <a:latin typeface="Open Sans" panose="020B0606030504020204" pitchFamily="34" charset="0"/>
                <a:ea typeface="Times New Roman" panose="02020603050405020304" pitchFamily="18" charset="0"/>
              </a:rPr>
              <a:t>Core</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Dart</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Europe</a:t>
            </a:r>
            <a:r>
              <a:rPr lang="sl-SI" sz="1200" dirty="0">
                <a:solidFill>
                  <a:srgbClr val="3C3C3C"/>
                </a:solidFill>
                <a:effectLst/>
                <a:latin typeface="Open Sans" panose="020B0606030504020204" pitchFamily="34" charset="0"/>
                <a:ea typeface="Times New Roman" panose="02020603050405020304" pitchFamily="18" charset="0"/>
              </a:rPr>
              <a:t>, Base…). Za Google </a:t>
            </a:r>
            <a:r>
              <a:rPr lang="sl-SI" sz="1200" dirty="0" err="1">
                <a:solidFill>
                  <a:srgbClr val="3C3C3C"/>
                </a:solidFill>
                <a:effectLst/>
                <a:latin typeface="Open Sans" panose="020B0606030504020204" pitchFamily="34" charset="0"/>
                <a:ea typeface="Times New Roman" panose="02020603050405020304" pitchFamily="18" charset="0"/>
              </a:rPr>
              <a:t>Scholar</a:t>
            </a:r>
            <a:r>
              <a:rPr lang="sl-SI" sz="1200" dirty="0">
                <a:solidFill>
                  <a:srgbClr val="3C3C3C"/>
                </a:solidFill>
                <a:effectLst/>
                <a:latin typeface="Open Sans" panose="020B0606030504020204" pitchFamily="34" charset="0"/>
                <a:ea typeface="Times New Roman" panose="02020603050405020304" pitchFamily="18" charset="0"/>
              </a:rPr>
              <a:t> in Google </a:t>
            </a:r>
            <a:r>
              <a:rPr lang="sl-SI" sz="1200" dirty="0" err="1">
                <a:solidFill>
                  <a:srgbClr val="3C3C3C"/>
                </a:solidFill>
                <a:effectLst/>
                <a:latin typeface="Open Sans" panose="020B0606030504020204" pitchFamily="34" charset="0"/>
                <a:ea typeface="Times New Roman" panose="02020603050405020304" pitchFamily="18" charset="0"/>
              </a:rPr>
              <a:t>Dataset</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search</a:t>
            </a:r>
            <a:r>
              <a:rPr lang="sl-SI" sz="1200" dirty="0">
                <a:solidFill>
                  <a:srgbClr val="3C3C3C"/>
                </a:solidFill>
                <a:effectLst/>
                <a:latin typeface="Open Sans" panose="020B0606030504020204" pitchFamily="34" charset="0"/>
                <a:ea typeface="Times New Roman" panose="02020603050405020304" pitchFamily="18" charset="0"/>
              </a:rPr>
              <a:t> smo vgradili v spletno stran za posamezne digitalne objekte metapodatke po formatu </a:t>
            </a:r>
            <a:r>
              <a:rPr lang="sl-SI" sz="1200" dirty="0" err="1">
                <a:solidFill>
                  <a:srgbClr val="3C3C3C"/>
                </a:solidFill>
                <a:effectLst/>
                <a:latin typeface="Open Sans" panose="020B0606030504020204" pitchFamily="34" charset="0"/>
                <a:ea typeface="Times New Roman" panose="02020603050405020304" pitchFamily="18" charset="0"/>
              </a:rPr>
              <a:t>Highwire</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press</a:t>
            </a:r>
            <a:r>
              <a:rPr lang="sl-SI" sz="1200" dirty="0">
                <a:solidFill>
                  <a:srgbClr val="3C3C3C"/>
                </a:solidFill>
                <a:effectLst/>
                <a:latin typeface="Open Sans" panose="020B0606030504020204" pitchFamily="34" charset="0"/>
                <a:ea typeface="Times New Roman" panose="02020603050405020304" pitchFamily="18" charset="0"/>
              </a:rPr>
              <a:t> in po specifikaciji Schema.org. </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Na Univerzi v Ljubljani se po shranitvi v njihov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digitalni objekti shranijo še v dokumentni sistem Univerze. Za arhiviranje digitalnih objektov in njihovih metapodatkov se uporablja nacionalni portal in infrastruktura, ki je vzpostavljena na </a:t>
            </a:r>
            <a:r>
              <a:rPr lang="sl-SI" sz="1200" dirty="0" err="1">
                <a:solidFill>
                  <a:srgbClr val="3C3C3C"/>
                </a:solidFill>
                <a:effectLst/>
                <a:latin typeface="Open Sans" panose="020B0606030504020204" pitchFamily="34" charset="0"/>
                <a:ea typeface="Times New Roman" panose="02020603050405020304" pitchFamily="18" charset="0"/>
              </a:rPr>
              <a:t>ARNESu</a:t>
            </a:r>
            <a:r>
              <a:rPr lang="sl-SI" sz="1200" dirty="0">
                <a:solidFill>
                  <a:srgbClr val="3C3C3C"/>
                </a:solidFill>
                <a:effectLst/>
                <a:latin typeface="Open Sans" panose="020B0606030504020204" pitchFamily="34" charset="0"/>
                <a:ea typeface="Times New Roman" panose="02020603050405020304" pitchFamily="18" charset="0"/>
              </a:rPr>
              <a:t> in </a:t>
            </a:r>
            <a:r>
              <a:rPr lang="sl-SI" sz="1200" dirty="0" err="1">
                <a:solidFill>
                  <a:srgbClr val="3C3C3C"/>
                </a:solidFill>
                <a:effectLst/>
                <a:latin typeface="Open Sans" panose="020B0606030504020204" pitchFamily="34" charset="0"/>
                <a:ea typeface="Times New Roman" panose="02020603050405020304" pitchFamily="18" charset="0"/>
              </a:rPr>
              <a:t>IZUMu</a:t>
            </a:r>
            <a:r>
              <a:rPr lang="sl-SI" sz="1200" dirty="0">
                <a:solidFill>
                  <a:srgbClr val="3C3C3C"/>
                </a:solidFill>
                <a:effectLst/>
                <a:latin typeface="Open Sans" panose="020B0606030504020204" pitchFamily="34" charset="0"/>
                <a:ea typeface="Times New Roman" panose="02020603050405020304" pitchFamily="18" charset="0"/>
              </a:rPr>
              <a:t>. </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Repozitoriji pošiljajo v nacionalni portal metapodatke in elektronske verzije digitalnih objektov takoj po izvedeni katalogizaciji v COBISS.SI. Iz nacionalnega portala pa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Univerze v Ljubljani pridobiva metapodatke in elektronske verzije publikacij iz </a:t>
            </a:r>
            <a:r>
              <a:rPr lang="sl-SI" sz="1200" dirty="0" err="1">
                <a:solidFill>
                  <a:srgbClr val="3C3C3C"/>
                </a:solidFill>
                <a:effectLst/>
                <a:latin typeface="Open Sans" panose="020B0606030504020204" pitchFamily="34" charset="0"/>
                <a:ea typeface="Times New Roman" panose="02020603050405020304" pitchFamily="18" charset="0"/>
              </a:rPr>
              <a:t>ePrints.FRI</a:t>
            </a:r>
            <a:r>
              <a:rPr lang="sl-SI" sz="1200" dirty="0">
                <a:solidFill>
                  <a:srgbClr val="3C3C3C"/>
                </a:solidFill>
                <a:effectLst/>
                <a:latin typeface="Open Sans" panose="020B0606030504020204" pitchFamily="34" charset="0"/>
                <a:ea typeface="Times New Roman" panose="02020603050405020304" pitchFamily="18" charset="0"/>
              </a:rPr>
              <a:t>, </a:t>
            </a:r>
            <a:r>
              <a:rPr lang="sl-SI" sz="1200" dirty="0" err="1">
                <a:solidFill>
                  <a:srgbClr val="3C3C3C"/>
                </a:solidFill>
                <a:effectLst/>
                <a:latin typeface="Open Sans" panose="020B0606030504020204" pitchFamily="34" charset="0"/>
                <a:ea typeface="Times New Roman" panose="02020603050405020304" pitchFamily="18" charset="0"/>
              </a:rPr>
              <a:t>PeFprints</a:t>
            </a:r>
            <a:r>
              <a:rPr lang="sl-SI" sz="1200" dirty="0">
                <a:solidFill>
                  <a:srgbClr val="3C3C3C"/>
                </a:solidFill>
                <a:effectLst/>
                <a:latin typeface="Open Sans" panose="020B0606030504020204" pitchFamily="34" charset="0"/>
                <a:ea typeface="Times New Roman" panose="02020603050405020304" pitchFamily="18" charset="0"/>
              </a:rPr>
              <a:t> in ADP. Prav tako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iz nacionalnega portala pridobi dodatne podatke o raziskovalcih in raziskovalnih organizacijah, ki jih slednji črpa iz SICRIS-a.</a:t>
            </a:r>
            <a:endParaRPr lang="sl-SI" sz="1200" dirty="0">
              <a:effectLst/>
              <a:latin typeface="Times New Roman" panose="02020603050405020304" pitchFamily="18" charset="0"/>
              <a:ea typeface="Times New Roman" panose="02020603050405020304" pitchFamily="18" charset="0"/>
            </a:endParaRPr>
          </a:p>
          <a:p>
            <a:pPr marL="228600">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Repozitoriji pošiljajo v </a:t>
            </a:r>
            <a:r>
              <a:rPr lang="sl-SI" sz="1200" dirty="0" err="1">
                <a:solidFill>
                  <a:srgbClr val="3C3C3C"/>
                </a:solidFill>
                <a:effectLst/>
                <a:latin typeface="Open Sans" panose="020B0606030504020204" pitchFamily="34" charset="0"/>
                <a:ea typeface="Times New Roman" panose="02020603050405020304" pitchFamily="18" charset="0"/>
              </a:rPr>
              <a:t>dCOBISS</a:t>
            </a:r>
            <a:r>
              <a:rPr lang="sl-SI" sz="1200" dirty="0">
                <a:solidFill>
                  <a:srgbClr val="3C3C3C"/>
                </a:solidFill>
                <a:effectLst/>
                <a:latin typeface="Open Sans" panose="020B0606030504020204" pitchFamily="34" charset="0"/>
                <a:ea typeface="Times New Roman" panose="02020603050405020304" pitchFamily="18" charset="0"/>
              </a:rPr>
              <a:t> podatke, ki so potrebni za analitiko odprtega dostopa. Podatki, ki jih pošiljajo so vezani na projekte iz katerih je bila financirana raziskava in na plačila APC-jev, ki jih zaračunajo založniki.</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Nacionalni portal izvaja priporočanje gradiv. Ob kliku na dokument v </a:t>
            </a:r>
            <a:r>
              <a:rPr lang="sl-SI" sz="1200" dirty="0" err="1">
                <a:solidFill>
                  <a:srgbClr val="3C3C3C"/>
                </a:solidFill>
                <a:effectLst/>
                <a:latin typeface="Open Sans" panose="020B0606030504020204" pitchFamily="34" charset="0"/>
                <a:ea typeface="Times New Roman" panose="02020603050405020304" pitchFamily="18" charset="0"/>
              </a:rPr>
              <a:t>repozitoriju</a:t>
            </a:r>
            <a:r>
              <a:rPr lang="sl-SI" sz="1200" dirty="0">
                <a:solidFill>
                  <a:srgbClr val="3C3C3C"/>
                </a:solidFill>
                <a:effectLst/>
                <a:latin typeface="Open Sans" panose="020B0606030504020204" pitchFamily="34" charset="0"/>
                <a:ea typeface="Times New Roman" panose="02020603050405020304" pitchFamily="18" charset="0"/>
              </a:rPr>
              <a:t> se iz nacionalnega portala pošlje v institucionalni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seznam podobnih dokumentov. Priporočilo je sestavljeno iz naslovov dokumentov znotraj </a:t>
            </a:r>
            <a:r>
              <a:rPr lang="sl-SI" sz="1200" dirty="0" err="1">
                <a:solidFill>
                  <a:srgbClr val="3C3C3C"/>
                </a:solidFill>
                <a:effectLst/>
                <a:latin typeface="Open Sans" panose="020B0606030504020204" pitchFamily="34" charset="0"/>
                <a:ea typeface="Times New Roman" panose="02020603050405020304" pitchFamily="18" charset="0"/>
              </a:rPr>
              <a:t>repozitorija</a:t>
            </a:r>
            <a:r>
              <a:rPr lang="sl-SI" sz="1200" dirty="0">
                <a:solidFill>
                  <a:srgbClr val="3C3C3C"/>
                </a:solidFill>
                <a:effectLst/>
                <a:latin typeface="Open Sans" panose="020B0606030504020204" pitchFamily="34" charset="0"/>
                <a:ea typeface="Times New Roman" panose="02020603050405020304" pitchFamily="18" charset="0"/>
              </a:rPr>
              <a:t> in naslovov dokumentov v drugih univerzitetnih repozitorijih, dLib.si, Arhiva družboslovnih podatkov CLARIN.si, repozitorijev založnikov revij in monografij, VideoLectures.NET in DKMORS.</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Repozitoriji omogočajo funkcionalnosti, ki so namenjene skrbnikom, in funkcionalnosti, ki so namenjene uporabnikom. Skrbniški del uporabljajo referenti v študijskih referatih, knjižničarji podatkovni svetovalci in skrbniki sistema in je različno zasnovan za posamezne inštitucije. Referenti izvajajo pregled in zaklepanje zaključnih del študentov. Knjižničarji pregledujejo publikacije študentov in zaposlenih, jih katalogizirajo v COBISS-u ter njihove metapodatke iz COBISS.SI prenesejo v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V skrbniškem delu lahko knjižničar metapodatke o publikaciji uvozi iz lokalne baze COBISS.SI in jim doda elektronsko različico publikacije. Na tak način je mogoče v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shraniti tudi publikacije, ki so že katalogizirane v COBISS.SI in zanje obstajajo elektronske različice ter ima univerza zanje ustrezno urejene avtorske pravice.</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Uporabniški del institucionalnega </a:t>
            </a:r>
            <a:r>
              <a:rPr lang="sl-SI" sz="1200" dirty="0" err="1">
                <a:solidFill>
                  <a:srgbClr val="3C3C3C"/>
                </a:solidFill>
                <a:effectLst/>
                <a:latin typeface="Open Sans" panose="020B0606030504020204" pitchFamily="34" charset="0"/>
                <a:ea typeface="Times New Roman" panose="02020603050405020304" pitchFamily="18" charset="0"/>
              </a:rPr>
              <a:t>repozitorija</a:t>
            </a:r>
            <a:r>
              <a:rPr lang="sl-SI" sz="1200" dirty="0">
                <a:solidFill>
                  <a:srgbClr val="3C3C3C"/>
                </a:solidFill>
                <a:effectLst/>
                <a:latin typeface="Open Sans" panose="020B0606030504020204" pitchFamily="34" charset="0"/>
                <a:ea typeface="Times New Roman" panose="02020603050405020304" pitchFamily="18" charset="0"/>
              </a:rPr>
              <a:t> je razdeljen na del, ki je namenjen zainteresirani javnosti, in del, ki je namenjen prijavljenim uporabnikom (študentom in zaposlenim na univerzah; različna zasnova za posamezne univerze). Študenti in zaposleni na univerzah lahko po prijavi oddajo svoja dela v </a:t>
            </a: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ter pregledujejo svoje vsebine (metapodatke in podobna dela, ki jih je našel detektor podobnih vsebin). Del, ki je dostopen zainteresirani javnosti, je dvojezičen (slovenski in angleški uporabniški vmesnik) ter je dostopen preko spleta in na mobilnih platformah (Android in IOS). Spletna različica je prijazna do uporabnikov s posebnimi potrebami in vsebuje glavne značilnosti spletnih aplikacij, ki ustrezajo specifikaciji WAI. Spletni vmesnik omogoča uporabo invalidom z zmanjšano gibalno sposobnostjo in osebam, ki vidijo nekoliko slabše (npr. starejši in slabovidni).</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a:solidFill>
                  <a:srgbClr val="3C3C3C"/>
                </a:solidFill>
                <a:effectLst/>
                <a:latin typeface="Open Sans" panose="020B0606030504020204" pitchFamily="34" charset="0"/>
                <a:ea typeface="Times New Roman" panose="02020603050405020304" pitchFamily="18" charset="0"/>
              </a:rPr>
              <a:t>Programska oprema omogoča enostavno in napredno iskanje ter brskanje. Članica univerze lahko prikaz vključi na svojo spletno stran tako, da kliče ustrezen </a:t>
            </a:r>
            <a:r>
              <a:rPr lang="sl-SI" sz="1200" dirty="0" err="1">
                <a:solidFill>
                  <a:srgbClr val="3C3C3C"/>
                </a:solidFill>
                <a:effectLst/>
                <a:latin typeface="Open Sans" panose="020B0606030504020204" pitchFamily="34" charset="0"/>
                <a:ea typeface="Times New Roman" panose="02020603050405020304" pitchFamily="18" charset="0"/>
              </a:rPr>
              <a:t>JavaScript</a:t>
            </a:r>
            <a:r>
              <a:rPr lang="sl-SI" sz="1200" dirty="0">
                <a:solidFill>
                  <a:srgbClr val="3C3C3C"/>
                </a:solidFill>
                <a:effectLst/>
                <a:latin typeface="Open Sans" panose="020B0606030504020204" pitchFamily="34" charset="0"/>
                <a:ea typeface="Times New Roman" panose="02020603050405020304" pitchFamily="18" charset="0"/>
              </a:rPr>
              <a:t> program ali uporabi </a:t>
            </a:r>
            <a:r>
              <a:rPr lang="sl-SI" sz="1200" dirty="0" err="1">
                <a:solidFill>
                  <a:srgbClr val="3C3C3C"/>
                </a:solidFill>
                <a:effectLst/>
                <a:latin typeface="Open Sans" panose="020B0606030504020204" pitchFamily="34" charset="0"/>
                <a:ea typeface="Times New Roman" panose="02020603050405020304" pitchFamily="18" charset="0"/>
              </a:rPr>
              <a:t>JavaScript</a:t>
            </a:r>
            <a:r>
              <a:rPr lang="sl-SI" sz="1200" dirty="0">
                <a:solidFill>
                  <a:srgbClr val="3C3C3C"/>
                </a:solidFill>
                <a:effectLst/>
                <a:latin typeface="Open Sans" panose="020B0606030504020204" pitchFamily="34" charset="0"/>
                <a:ea typeface="Times New Roman" panose="02020603050405020304" pitchFamily="18" charset="0"/>
              </a:rPr>
              <a:t> API za dostop do enostavnega ali naprednega iskanja ter brskanja po institucionalnem </a:t>
            </a:r>
            <a:r>
              <a:rPr lang="sl-SI" sz="1200" dirty="0" err="1">
                <a:solidFill>
                  <a:srgbClr val="3C3C3C"/>
                </a:solidFill>
                <a:effectLst/>
                <a:latin typeface="Open Sans" panose="020B0606030504020204" pitchFamily="34" charset="0"/>
                <a:ea typeface="Times New Roman" panose="02020603050405020304" pitchFamily="18" charset="0"/>
              </a:rPr>
              <a:t>repozitoriju</a:t>
            </a:r>
            <a:r>
              <a:rPr lang="sl-SI" sz="1200" dirty="0">
                <a:solidFill>
                  <a:srgbClr val="3C3C3C"/>
                </a:solidFill>
                <a:effectLst/>
                <a:latin typeface="Open Sans" panose="020B0606030504020204" pitchFamily="34" charset="0"/>
                <a:ea typeface="Times New Roman" panose="02020603050405020304" pitchFamily="18" charset="0"/>
              </a:rPr>
              <a:t>. Enak API uporabljajo tudi mobilne aplikacije. Članicam univerz in zaposlenim na univerzah je omogočen tudi izvoz metapodatkov o njihovih publikacijah v obliki RSS, JSON in RDF.</a:t>
            </a:r>
            <a:endParaRPr lang="sl-SI" sz="1200" dirty="0">
              <a:effectLst/>
              <a:latin typeface="Times New Roman" panose="02020603050405020304" pitchFamily="18" charset="0"/>
              <a:ea typeface="Times New Roman" panose="02020603050405020304" pitchFamily="18" charset="0"/>
            </a:endParaRPr>
          </a:p>
          <a:p>
            <a:pPr marL="228600" algn="l">
              <a:spcAft>
                <a:spcPts val="1200"/>
              </a:spcAft>
            </a:pPr>
            <a:r>
              <a:rPr lang="sl-SI" sz="1200" dirty="0" err="1">
                <a:solidFill>
                  <a:srgbClr val="3C3C3C"/>
                </a:solidFill>
                <a:effectLst/>
                <a:latin typeface="Open Sans" panose="020B0606030504020204" pitchFamily="34" charset="0"/>
                <a:ea typeface="Times New Roman" panose="02020603050405020304" pitchFamily="18" charset="0"/>
              </a:rPr>
              <a:t>Repozitorij</a:t>
            </a:r>
            <a:r>
              <a:rPr lang="sl-SI" sz="1200" dirty="0">
                <a:solidFill>
                  <a:srgbClr val="3C3C3C"/>
                </a:solidFill>
                <a:effectLst/>
                <a:latin typeface="Open Sans" panose="020B0606030504020204" pitchFamily="34" charset="0"/>
                <a:ea typeface="Times New Roman" panose="02020603050405020304" pitchFamily="18" charset="0"/>
              </a:rPr>
              <a:t> prikazuje različne statistike, s pomočjo katerih lahko za vsako inštitucijo ali posamezno enoto znotraj inštitucije ugotovimo celotno število njenih digitalnih objektov v </a:t>
            </a:r>
            <a:r>
              <a:rPr lang="sl-SI" sz="1200" dirty="0" err="1">
                <a:solidFill>
                  <a:srgbClr val="3C3C3C"/>
                </a:solidFill>
                <a:effectLst/>
                <a:latin typeface="Open Sans" panose="020B0606030504020204" pitchFamily="34" charset="0"/>
                <a:ea typeface="Times New Roman" panose="02020603050405020304" pitchFamily="18" charset="0"/>
              </a:rPr>
              <a:t>repozitoriju</a:t>
            </a:r>
            <a:r>
              <a:rPr lang="sl-SI" sz="1200" dirty="0">
                <a:solidFill>
                  <a:srgbClr val="3C3C3C"/>
                </a:solidFill>
                <a:effectLst/>
                <a:latin typeface="Open Sans" panose="020B0606030504020204" pitchFamily="34" charset="0"/>
                <a:ea typeface="Times New Roman" panose="02020603050405020304" pitchFamily="18" charset="0"/>
              </a:rPr>
              <a:t> in koliko jih je bilo shranjenih v zadnjem obdobju ter število vpogledov v metapodatke in ali prenosov digitalnega objekta. Za fakultete posamezne univerze so zanimive statistike, ki poročajo o številu ogledov in prenosov gradiv fakultete za pretekla leta na letni ravni. Iz statistik mentorjev zaključnih del študija lahko ugotovimo, s katerimi </a:t>
            </a:r>
            <a:r>
              <a:rPr lang="sl-SI" sz="1200" dirty="0" err="1">
                <a:solidFill>
                  <a:srgbClr val="3C3C3C"/>
                </a:solidFill>
                <a:effectLst/>
                <a:latin typeface="Open Sans" panose="020B0606030504020204" pitchFamily="34" charset="0"/>
                <a:ea typeface="Times New Roman" panose="02020603050405020304" pitchFamily="18" charset="0"/>
              </a:rPr>
              <a:t>somentorji</a:t>
            </a:r>
            <a:r>
              <a:rPr lang="sl-SI" sz="1200" dirty="0">
                <a:solidFill>
                  <a:srgbClr val="3C3C3C"/>
                </a:solidFill>
                <a:effectLst/>
                <a:latin typeface="Open Sans" panose="020B0606030504020204" pitchFamily="34" charset="0"/>
                <a:ea typeface="Times New Roman" panose="02020603050405020304" pitchFamily="18" charset="0"/>
              </a:rPr>
              <a:t> slednji sodelujejo in katera zaključna dela študija so študenti izdelali pod njihovim mentorstvom. Zanimiva je tudi statistika, ki na podlagi ključnih besed publikacij mentorja posredno prikaže, s katerimi raziskovalnimi področji se slednji ukvarja in kako se je skozi časovno obdobje spreminjalo njegovo raziskovalno področje.</a:t>
            </a:r>
            <a:endParaRPr lang="sl-SI" sz="1200" dirty="0">
              <a:effectLst/>
              <a:latin typeface="Times New Roman" panose="02020603050405020304" pitchFamily="18" charset="0"/>
              <a:ea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47</a:t>
            </a:fld>
            <a:endParaRPr lang="sl-SI"/>
          </a:p>
        </p:txBody>
      </p:sp>
    </p:spTree>
    <p:extLst>
      <p:ext uri="{BB962C8B-B14F-4D97-AF65-F5344CB8AC3E}">
        <p14:creationId xmlns:p14="http://schemas.microsoft.com/office/powerpoint/2010/main" val="122229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100" dirty="0">
                <a:effectLst/>
                <a:latin typeface="Calibri" panose="020F0502020204030204" pitchFamily="34" charset="0"/>
                <a:ea typeface="Calibri" panose="020F0502020204030204" pitchFamily="34" charset="0"/>
                <a:cs typeface="Times New Roman" panose="02020603050405020304" pitchFamily="18" charset="0"/>
              </a:rPr>
              <a:t>Repozitoriji uporabljajo skupne storitve, ki jih ponuja nacionalni portal. Te storitve so:</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za dodeljevanje trajnega identifikatorja (PID): Vsak digitalni objekt dobi nacionalni trajni identifikator (PID) tako da po njegovi katalogizaciji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repozitorijska</a:t>
            </a:r>
            <a:r>
              <a:rPr lang="sl-SI" sz="1100" dirty="0">
                <a:effectLst/>
                <a:latin typeface="Calibri" panose="020F0502020204030204" pitchFamily="34" charset="0"/>
                <a:ea typeface="Calibri" panose="020F0502020204030204" pitchFamily="34" charset="0"/>
                <a:cs typeface="Times New Roman" panose="02020603050405020304" pitchFamily="18" charset="0"/>
              </a:rPr>
              <a:t> programska oprema kliče nacionalno storitev, ki vrača trajne identifikatorje. Za dodeljevanje trajnih identifikatorjev uporabljamo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dirty="0">
                <a:effectLst/>
                <a:latin typeface="Calibri" panose="020F0502020204030204" pitchFamily="34" charset="0"/>
                <a:ea typeface="Calibri" panose="020F0502020204030204" pitchFamily="34" charset="0"/>
                <a:cs typeface="Times New Roman" panose="02020603050405020304" pitchFamily="18" charset="0"/>
              </a:rPr>
              <a:t> storitev B2Handle.</a:t>
            </a:r>
          </a:p>
          <a:p>
            <a:pPr marL="342900" lvl="0" indent="-342900">
              <a:lnSpc>
                <a:spcPct val="107000"/>
              </a:lnSpc>
              <a:buFont typeface="Symbol" panose="05050102010706020507" pitchFamily="18" charset="2"/>
              <a:buChar char=""/>
            </a:pPr>
            <a:r>
              <a:rPr lang="sl-SI" sz="1100" dirty="0" err="1">
                <a:effectLst/>
                <a:latin typeface="Calibri" panose="020F0502020204030204" pitchFamily="34" charset="0"/>
                <a:ea typeface="Calibri" panose="020F0502020204030204" pitchFamily="34" charset="0"/>
                <a:cs typeface="Times New Roman" panose="02020603050405020304" pitchFamily="18" charset="0"/>
              </a:rPr>
              <a:t>Velepodatkovni</a:t>
            </a:r>
            <a:r>
              <a:rPr lang="sl-SI" sz="1100" dirty="0">
                <a:effectLst/>
                <a:latin typeface="Calibri" panose="020F0502020204030204" pitchFamily="34" charset="0"/>
                <a:ea typeface="Calibri" panose="020F0502020204030204" pitchFamily="34" charset="0"/>
                <a:cs typeface="Times New Roman" panose="02020603050405020304" pitchFamily="18" charset="0"/>
              </a:rPr>
              <a:t> arhiv: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Velepodatke</a:t>
            </a:r>
            <a:r>
              <a:rPr lang="sl-SI" sz="1100" dirty="0">
                <a:effectLst/>
                <a:latin typeface="Calibri" panose="020F0502020204030204" pitchFamily="34" charset="0"/>
                <a:ea typeface="Calibri" panose="020F0502020204030204" pitchFamily="34" charset="0"/>
                <a:cs typeface="Times New Roman" panose="02020603050405020304" pitchFamily="18" charset="0"/>
              </a:rPr>
              <a:t> hranijo repozitoriji v arhivu za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velepodatke</a:t>
            </a:r>
            <a:r>
              <a:rPr lang="sl-SI" sz="1100" dirty="0">
                <a:effectLst/>
                <a:latin typeface="Calibri" panose="020F0502020204030204" pitchFamily="34" charset="0"/>
                <a:ea typeface="Calibri" panose="020F0502020204030204" pitchFamily="34" charset="0"/>
                <a:cs typeface="Times New Roman" panose="02020603050405020304" pitchFamily="18" charset="0"/>
              </a:rPr>
              <a:t>. Za njihovo arhiviranje uporabljamo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dirty="0">
                <a:effectLst/>
                <a:latin typeface="Calibri" panose="020F0502020204030204" pitchFamily="34" charset="0"/>
                <a:ea typeface="Calibri" panose="020F0502020204030204" pitchFamily="34" charset="0"/>
                <a:cs typeface="Times New Roman" panose="02020603050405020304" pitchFamily="18" charset="0"/>
              </a:rPr>
              <a:t> storitev B2Safe. Za prenos podatkov med superračunalniki in arhivi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velepodatkov</a:t>
            </a:r>
            <a:r>
              <a:rPr lang="sl-SI" sz="1100" dirty="0">
                <a:effectLst/>
                <a:latin typeface="Calibri" panose="020F0502020204030204" pitchFamily="34" charset="0"/>
                <a:ea typeface="Calibri" panose="020F0502020204030204" pitchFamily="34" charset="0"/>
                <a:cs typeface="Times New Roman" panose="02020603050405020304" pitchFamily="18" charset="0"/>
              </a:rPr>
              <a:t> uporabljamo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EUDATovo</a:t>
            </a:r>
            <a:r>
              <a:rPr lang="sl-SI" sz="1100" dirty="0">
                <a:effectLst/>
                <a:latin typeface="Calibri" panose="020F0502020204030204" pitchFamily="34" charset="0"/>
                <a:ea typeface="Calibri" panose="020F0502020204030204" pitchFamily="34" charset="0"/>
                <a:cs typeface="Times New Roman" panose="02020603050405020304" pitchFamily="18" charset="0"/>
              </a:rPr>
              <a:t> storitev B2Stage</a:t>
            </a:r>
          </a:p>
          <a:p>
            <a:pPr marL="342900" lvl="0" indent="-342900">
              <a:lnSpc>
                <a:spcPct val="107000"/>
              </a:lnSpc>
              <a:buFont typeface="Symbol" panose="05050102010706020507" pitchFamily="18" charset="2"/>
              <a:buChar char=""/>
            </a:pPr>
            <a:r>
              <a:rPr lang="sl-SI" sz="1100" dirty="0">
                <a:effectLst/>
                <a:latin typeface="Calibri" panose="020F0502020204030204" pitchFamily="34" charset="0"/>
                <a:ea typeface="Calibri" panose="020F0502020204030204" pitchFamily="34" charset="0"/>
                <a:cs typeface="Times New Roman" panose="02020603050405020304" pitchFamily="18" charset="0"/>
              </a:rPr>
              <a:t>Skupne storitve:</a:t>
            </a:r>
          </a:p>
          <a:p>
            <a:pPr marL="742950" lvl="1" indent="-285750">
              <a:lnSpc>
                <a:spcPct val="107000"/>
              </a:lnSpc>
              <a:buFont typeface="Courier New" panose="02070309020205020404" pitchFamily="49" charset="0"/>
              <a:buChar char="o"/>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priporočilnega sistema. Storitev vrača za vsak digitalni objekt najbolj podobne digitalne objekte v istem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repozitoriju</a:t>
            </a:r>
            <a:r>
              <a:rPr lang="sl-SI" sz="1100" dirty="0">
                <a:effectLst/>
                <a:latin typeface="Calibri" panose="020F0502020204030204" pitchFamily="34" charset="0"/>
                <a:ea typeface="Calibri" panose="020F0502020204030204" pitchFamily="34" charset="0"/>
                <a:cs typeface="Times New Roman" panose="02020603050405020304" pitchFamily="18" charset="0"/>
              </a:rPr>
              <a:t> in digitalne objekte iz drugi repozitorijev in zunanjih repozitorijev in arhivov, ki so vključeni v nacionalno infrastrukturo odprtega dostopa.</a:t>
            </a:r>
          </a:p>
          <a:p>
            <a:pPr marL="742950" lvl="1" indent="-285750">
              <a:lnSpc>
                <a:spcPct val="107000"/>
              </a:lnSpc>
              <a:buFont typeface="Courier New" panose="02070309020205020404" pitchFamily="49" charset="0"/>
              <a:buChar char="o"/>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pretvorbe različnih vrst dokumentov v besedilo.</a:t>
            </a:r>
          </a:p>
          <a:p>
            <a:pPr marL="742950" lvl="1" indent="-285750">
              <a:lnSpc>
                <a:spcPct val="107000"/>
              </a:lnSpc>
              <a:buFont typeface="Courier New" panose="02070309020205020404" pitchFamily="49" charset="0"/>
              <a:buChar char="o"/>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optične razpoznave slik in pretvorbo besedila iz slik v tekst.</a:t>
            </a:r>
          </a:p>
          <a:p>
            <a:pPr marL="742950" lvl="1" indent="-285750">
              <a:lnSpc>
                <a:spcPct val="107000"/>
              </a:lnSpc>
              <a:buFont typeface="Courier New" panose="02070309020205020404" pitchFamily="49" charset="0"/>
              <a:buChar char="o"/>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detekcije podobnih vsebin. Storitev za vsak digitalni objekt, ki vsebuje datoteke, iz katerih se da pridobiti tekst, poišče najbolj podobna besedila.</a:t>
            </a:r>
          </a:p>
          <a:p>
            <a:pPr marL="742950" lvl="1" indent="-285750">
              <a:lnSpc>
                <a:spcPct val="107000"/>
              </a:lnSpc>
              <a:spcAft>
                <a:spcPts val="800"/>
              </a:spcAft>
              <a:buFont typeface="Courier New" panose="02070309020205020404" pitchFamily="49" charset="0"/>
              <a:buChar char="o"/>
            </a:pPr>
            <a:r>
              <a:rPr lang="sl-SI" sz="1100" dirty="0">
                <a:effectLst/>
                <a:latin typeface="Calibri" panose="020F0502020204030204" pitchFamily="34" charset="0"/>
                <a:ea typeface="Calibri" panose="020F0502020204030204" pitchFamily="34" charset="0"/>
                <a:cs typeface="Times New Roman" panose="02020603050405020304" pitchFamily="18" charset="0"/>
              </a:rPr>
              <a:t>Storitev za določanje geografskega in časovnega pokritja. Storitev omogoča določitev geografskega in časovnega pokritja, ki ga preko spletne aplikacije določi uporabnik </a:t>
            </a:r>
            <a:r>
              <a:rPr lang="sl-SI" sz="1100" dirty="0" err="1">
                <a:effectLst/>
                <a:latin typeface="Calibri" panose="020F0502020204030204" pitchFamily="34" charset="0"/>
                <a:ea typeface="Calibri" panose="020F0502020204030204" pitchFamily="34" charset="0"/>
                <a:cs typeface="Times New Roman" panose="02020603050405020304" pitchFamily="18" charset="0"/>
              </a:rPr>
              <a:t>repozitorija</a:t>
            </a:r>
            <a:r>
              <a:rPr lang="sl-SI" sz="1100" dirty="0">
                <a:effectLst/>
                <a:latin typeface="Calibri" panose="020F0502020204030204" pitchFamily="34" charset="0"/>
                <a:ea typeface="Calibri" panose="020F0502020204030204" pitchFamily="34" charset="0"/>
                <a:cs typeface="Times New Roman" panose="02020603050405020304" pitchFamily="18" charset="0"/>
              </a:rPr>
              <a:t>. Metapodatki o geografskem in časovnem pokritju se dodajo med metapodatke določenega digitalnega objekta. Storitev je še v testni fazi. </a:t>
            </a:r>
          </a:p>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48</a:t>
            </a:fld>
            <a:endParaRPr lang="sl-SI"/>
          </a:p>
        </p:txBody>
      </p:sp>
    </p:spTree>
    <p:extLst>
      <p:ext uri="{BB962C8B-B14F-4D97-AF65-F5344CB8AC3E}">
        <p14:creationId xmlns:p14="http://schemas.microsoft.com/office/powerpoint/2010/main" val="253078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666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9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AAI pomeni </a:t>
            </a:r>
            <a:r>
              <a:rPr lang="sl-SI" dirty="0" err="1"/>
              <a:t>Avtentikacijska</a:t>
            </a:r>
            <a:r>
              <a:rPr lang="sl-SI" dirty="0"/>
              <a:t> in </a:t>
            </a:r>
            <a:r>
              <a:rPr lang="sl-SI" dirty="0" err="1"/>
              <a:t>Avtorizacijska</a:t>
            </a:r>
            <a:r>
              <a:rPr lang="sl-SI" dirty="0"/>
              <a:t> Infrastruktura.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1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1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ORCID je </a:t>
            </a:r>
            <a:r>
              <a:rPr lang="en-US" dirty="0"/>
              <a:t>Open Researcher and Contributor ID</a:t>
            </a:r>
            <a:r>
              <a:rPr lang="sl-SI"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70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Šifrant metod zbiranja podatkov je iz </a:t>
            </a:r>
            <a:r>
              <a:rPr lang="en-US" dirty="0"/>
              <a:t>DDI Controlled Vocabulary for Mode Of Collection</a:t>
            </a:r>
            <a:r>
              <a:rPr lang="sl-SI" dirty="0"/>
              <a:t> (DDI je Data </a:t>
            </a:r>
            <a:r>
              <a:rPr lang="sl-SI" dirty="0" err="1"/>
              <a:t>Documentation</a:t>
            </a:r>
            <a:r>
              <a:rPr lang="sl-SI" dirty="0"/>
              <a:t> </a:t>
            </a:r>
            <a:r>
              <a:rPr lang="sl-SI" dirty="0" err="1"/>
              <a:t>Initiative</a:t>
            </a:r>
            <a:r>
              <a:rPr lang="sl-SI"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3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35EDFB-00DD-4F08-B5E8-2A6126654FEE}" type="slidenum">
              <a:rPr lang="en-US" altLang="sl-SI" smtClean="0"/>
              <a:pPr>
                <a:spcBef>
                  <a:spcPct val="0"/>
                </a:spcBef>
              </a:pPr>
              <a:t>15</a:t>
            </a:fld>
            <a:endParaRPr lang="en-US" altLang="sl-SI"/>
          </a:p>
        </p:txBody>
      </p:sp>
      <p:sp>
        <p:nvSpPr>
          <p:cNvPr id="100355" name="Rectangle 2"/>
          <p:cNvSpPr>
            <a:spLocks noGrp="1" noRot="1" noChangeAspect="1" noChangeArrowheads="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Lastnosti so binarne relacije.</a:t>
            </a:r>
            <a:endParaRPr lang="en-US" altLang="sl-SI"/>
          </a:p>
        </p:txBody>
      </p:sp>
    </p:spTree>
    <p:extLst>
      <p:ext uri="{BB962C8B-B14F-4D97-AF65-F5344CB8AC3E}">
        <p14:creationId xmlns:p14="http://schemas.microsoft.com/office/powerpoint/2010/main" val="2850635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Šifrant metod zbiranja podatkov je iz </a:t>
            </a:r>
            <a:r>
              <a:rPr lang="en-US" dirty="0"/>
              <a:t>DDI Controlled Vocabulary for Mode Of Collection</a:t>
            </a:r>
            <a:r>
              <a:rPr lang="sl-SI" dirty="0"/>
              <a:t> (DDI je Data </a:t>
            </a:r>
            <a:r>
              <a:rPr lang="sl-SI" dirty="0" err="1"/>
              <a:t>Documentation</a:t>
            </a:r>
            <a:r>
              <a:rPr lang="sl-SI" dirty="0"/>
              <a:t> </a:t>
            </a:r>
            <a:r>
              <a:rPr lang="sl-SI" dirty="0" err="1"/>
              <a:t>Initiative</a:t>
            </a:r>
            <a:r>
              <a:rPr lang="sl-SI"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78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86 licenc; splošne, raziskovalni podatki, programska oprema, in kulturna dediščina.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982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182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43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Izjave pri raziskovalnih podatkih urejajo zaupnost, avtorske pravice in omejitve dostopa do podatkov.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157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254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Šifrant metod zbiranja podatkov je iz </a:t>
            </a:r>
            <a:r>
              <a:rPr lang="en-US" dirty="0"/>
              <a:t>DDI Controlled Vocabulary for Mode Of Collection</a:t>
            </a:r>
            <a:r>
              <a:rPr lang="sl-SI" dirty="0"/>
              <a:t> (DDI je Data </a:t>
            </a:r>
            <a:r>
              <a:rPr lang="sl-SI" dirty="0" err="1"/>
              <a:t>Documentation</a:t>
            </a:r>
            <a:r>
              <a:rPr lang="sl-SI" dirty="0"/>
              <a:t> </a:t>
            </a:r>
            <a:r>
              <a:rPr lang="sl-SI" dirty="0" err="1"/>
              <a:t>Initiative</a:t>
            </a:r>
            <a:r>
              <a:rPr lang="sl-SI" dirty="0"/>
              <a:t>).</a:t>
            </a:r>
          </a:p>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129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435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Gradivo je zaklenjeno, urejanje ni več možno. Prav tako je spremenjeno geslo </a:t>
            </a:r>
            <a:r>
              <a:rPr lang="sl-SI" dirty="0" err="1"/>
              <a:t>iRODS</a:t>
            </a:r>
            <a:r>
              <a:rPr lang="sl-SI" dirty="0"/>
              <a:t> računa, spremembe za uporabnika niso več možne. Če želimo </a:t>
            </a:r>
            <a:r>
              <a:rPr lang="sl-SI" dirty="0" err="1"/>
              <a:t>odklep</a:t>
            </a:r>
            <a:r>
              <a:rPr lang="sl-SI" dirty="0"/>
              <a:t>, javimo to na podporo DKUM.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85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V nadaljevanju 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2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27</a:t>
            </a:fld>
            <a:endParaRPr lang="sl-SI"/>
          </a:p>
        </p:txBody>
      </p:sp>
    </p:spTree>
    <p:extLst>
      <p:ext uri="{BB962C8B-B14F-4D97-AF65-F5344CB8AC3E}">
        <p14:creationId xmlns:p14="http://schemas.microsoft.com/office/powerpoint/2010/main" val="796442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Gradiv „raziskovalni podatki“ je v DKUM trenutno 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9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V nadaljevanju 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211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Če je uporabnik že prijavljen, se znani podatki samodejno vpišejo v obrazec.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44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Urejanje dostopa se ureja v skrbniškem delu, kjer skrbniki dodajo uporabnike, ki lahko imajo dostop. Ti uporabniki morajo v repozitoriju biti prijavljeni vsaj enkrat pred 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C563-F398-4561-8AFC-C47791CB9441}"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81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28</a:t>
            </a:fld>
            <a:endParaRPr lang="sl-SI"/>
          </a:p>
        </p:txBody>
      </p:sp>
    </p:spTree>
    <p:extLst>
      <p:ext uri="{BB962C8B-B14F-4D97-AF65-F5344CB8AC3E}">
        <p14:creationId xmlns:p14="http://schemas.microsoft.com/office/powerpoint/2010/main" val="152401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FAIR digitalni objekti imajo</a:t>
            </a:r>
            <a:r>
              <a:rPr lang="sl-SI" baseline="0" dirty="0"/>
              <a:t> dodeljen trajni identifikator, metapodatke in so zapisani z zaporedjem bitov ter shranjeni v </a:t>
            </a:r>
            <a:r>
              <a:rPr lang="sl-SI" baseline="0" dirty="0" err="1"/>
              <a:t>repozitoriju</a:t>
            </a:r>
            <a:r>
              <a:rPr lang="sl-SI" baseline="0" dirty="0"/>
              <a:t>. Berejo in nad njimi opravljajo različne operacije tako ljudje kot tudi računalniki. Združujejo se lahko v kolekcije. Vsaka kolekcija tudi predstavlja digitalni objekt. Prav tako sami metapodatki predstavljajo digitalni objekt. Vsak digitalni objekt je določenega tipa ( npr. revija, knjiga,  znanstveni članek, datoteka, podatkovni nabor, merilni instrument, senzor, človek, inštitucija, ontologija, besednjak, programska oprema, </a:t>
            </a:r>
            <a:r>
              <a:rPr lang="sl-SI" baseline="0" dirty="0" err="1"/>
              <a:t>repozitorij</a:t>
            </a:r>
            <a:r>
              <a:rPr lang="sl-SI" baseline="0" dirty="0"/>
              <a:t>, storitev, delovni tok…).</a:t>
            </a:r>
            <a:endParaRPr lang="sl-SI" dirty="0"/>
          </a:p>
        </p:txBody>
      </p:sp>
      <p:sp>
        <p:nvSpPr>
          <p:cNvPr id="4" name="Označba mesta številke diapozitiva 3"/>
          <p:cNvSpPr>
            <a:spLocks noGrp="1"/>
          </p:cNvSpPr>
          <p:nvPr>
            <p:ph type="sldNum" sz="quarter" idx="10"/>
          </p:nvPr>
        </p:nvSpPr>
        <p:spPr/>
        <p:txBody>
          <a:bodyPr/>
          <a:lstStyle/>
          <a:p>
            <a:fld id="{4E3126C1-11A3-6A4A-997E-ED144E77282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6622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561b669eb2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561b669eb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40</a:t>
            </a:fld>
            <a:endParaRPr lang="sl-SI"/>
          </a:p>
        </p:txBody>
      </p:sp>
    </p:spTree>
    <p:extLst>
      <p:ext uri="{BB962C8B-B14F-4D97-AF65-F5344CB8AC3E}">
        <p14:creationId xmlns:p14="http://schemas.microsoft.com/office/powerpoint/2010/main" val="3789467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41</a:t>
            </a:fld>
            <a:endParaRPr lang="sl-SI"/>
          </a:p>
        </p:txBody>
      </p:sp>
    </p:spTree>
    <p:extLst>
      <p:ext uri="{BB962C8B-B14F-4D97-AF65-F5344CB8AC3E}">
        <p14:creationId xmlns:p14="http://schemas.microsoft.com/office/powerpoint/2010/main" val="2561841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42</a:t>
            </a:fld>
            <a:endParaRPr lang="sl-SI"/>
          </a:p>
        </p:txBody>
      </p:sp>
    </p:spTree>
    <p:extLst>
      <p:ext uri="{BB962C8B-B14F-4D97-AF65-F5344CB8AC3E}">
        <p14:creationId xmlns:p14="http://schemas.microsoft.com/office/powerpoint/2010/main" val="344390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22. 04. 2025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22. 04. 2025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22. 04. 2025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Graphic 8"/>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77550" y="-130956"/>
            <a:ext cx="26179635" cy="7122307"/>
          </a:xfrm>
          <a:prstGeom prst="rect">
            <a:avLst/>
          </a:prstGeom>
        </p:spPr>
      </p:pic>
    </p:spTree>
    <p:extLst>
      <p:ext uri="{BB962C8B-B14F-4D97-AF65-F5344CB8AC3E}">
        <p14:creationId xmlns:p14="http://schemas.microsoft.com/office/powerpoint/2010/main" val="2330804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subTitle" idx="1"/>
          </p:nvPr>
        </p:nvSpPr>
        <p:spPr>
          <a:xfrm flipH="1">
            <a:off x="728800" y="1740200"/>
            <a:ext cx="10734400" cy="46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600"/>
              <a:buFont typeface="Raleway"/>
              <a:buAutoNum type="arabicPeriod"/>
              <a:defRPr sz="2133"/>
            </a:lvl1pPr>
            <a:lvl2pPr lvl="1" algn="ctr" rtl="0">
              <a:lnSpc>
                <a:spcPct val="100000"/>
              </a:lnSpc>
              <a:spcBef>
                <a:spcPts val="0"/>
              </a:spcBef>
              <a:spcAft>
                <a:spcPts val="0"/>
              </a:spcAft>
              <a:buClr>
                <a:srgbClr val="434343"/>
              </a:buClr>
              <a:buSzPts val="1200"/>
              <a:buFont typeface="Roboto Condensed Light"/>
              <a:buAutoNum type="alphaLcPeriod"/>
              <a:defRPr sz="1600"/>
            </a:lvl2pPr>
            <a:lvl3pPr lvl="2" algn="ctr" rtl="0">
              <a:lnSpc>
                <a:spcPct val="100000"/>
              </a:lnSpc>
              <a:spcBef>
                <a:spcPts val="0"/>
              </a:spcBef>
              <a:spcAft>
                <a:spcPts val="0"/>
              </a:spcAft>
              <a:buClr>
                <a:srgbClr val="434343"/>
              </a:buClr>
              <a:buSzPts val="1200"/>
              <a:buFont typeface="Roboto Condensed Light"/>
              <a:buAutoNum type="romanLcPeriod"/>
              <a:defRPr sz="1600"/>
            </a:lvl3pPr>
            <a:lvl4pPr lvl="3" algn="ctr" rtl="0">
              <a:lnSpc>
                <a:spcPct val="100000"/>
              </a:lnSpc>
              <a:spcBef>
                <a:spcPts val="0"/>
              </a:spcBef>
              <a:spcAft>
                <a:spcPts val="0"/>
              </a:spcAft>
              <a:buClr>
                <a:srgbClr val="434343"/>
              </a:buClr>
              <a:buSzPts val="1200"/>
              <a:buFont typeface="Roboto Condensed Light"/>
              <a:buAutoNum type="arabicPeriod"/>
              <a:defRPr sz="1600"/>
            </a:lvl4pPr>
            <a:lvl5pPr lvl="4" algn="ctr" rtl="0">
              <a:lnSpc>
                <a:spcPct val="100000"/>
              </a:lnSpc>
              <a:spcBef>
                <a:spcPts val="0"/>
              </a:spcBef>
              <a:spcAft>
                <a:spcPts val="0"/>
              </a:spcAft>
              <a:buClr>
                <a:srgbClr val="434343"/>
              </a:buClr>
              <a:buSzPts val="1200"/>
              <a:buFont typeface="Roboto Condensed Light"/>
              <a:buAutoNum type="alphaLcPeriod"/>
              <a:defRPr sz="1600"/>
            </a:lvl5pPr>
            <a:lvl6pPr lvl="5" algn="ctr" rtl="0">
              <a:lnSpc>
                <a:spcPct val="100000"/>
              </a:lnSpc>
              <a:spcBef>
                <a:spcPts val="0"/>
              </a:spcBef>
              <a:spcAft>
                <a:spcPts val="0"/>
              </a:spcAft>
              <a:buClr>
                <a:srgbClr val="434343"/>
              </a:buClr>
              <a:buSzPts val="1200"/>
              <a:buFont typeface="Roboto Condensed Light"/>
              <a:buAutoNum type="romanLcPeriod"/>
              <a:defRPr sz="1600"/>
            </a:lvl6pPr>
            <a:lvl7pPr lvl="6" algn="ctr" rtl="0">
              <a:lnSpc>
                <a:spcPct val="100000"/>
              </a:lnSpc>
              <a:spcBef>
                <a:spcPts val="0"/>
              </a:spcBef>
              <a:spcAft>
                <a:spcPts val="0"/>
              </a:spcAft>
              <a:buClr>
                <a:srgbClr val="434343"/>
              </a:buClr>
              <a:buSzPts val="1200"/>
              <a:buFont typeface="Roboto Condensed Light"/>
              <a:buAutoNum type="arabicPeriod"/>
              <a:defRPr sz="1600"/>
            </a:lvl7pPr>
            <a:lvl8pPr lvl="7" algn="ctr" rtl="0">
              <a:lnSpc>
                <a:spcPct val="100000"/>
              </a:lnSpc>
              <a:spcBef>
                <a:spcPts val="0"/>
              </a:spcBef>
              <a:spcAft>
                <a:spcPts val="0"/>
              </a:spcAft>
              <a:buClr>
                <a:srgbClr val="434343"/>
              </a:buClr>
              <a:buSzPts val="1200"/>
              <a:buFont typeface="Roboto Condensed Light"/>
              <a:buAutoNum type="alphaLcPeriod"/>
              <a:defRPr sz="1600"/>
            </a:lvl8pPr>
            <a:lvl9pPr lvl="8" algn="ctr"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26" name="Google Shape;26;p6"/>
          <p:cNvSpPr txBox="1">
            <a:spLocks noGrp="1"/>
          </p:cNvSpPr>
          <p:nvPr>
            <p:ph type="title"/>
          </p:nvPr>
        </p:nvSpPr>
        <p:spPr>
          <a:xfrm>
            <a:off x="2484800" y="378133"/>
            <a:ext cx="7222400" cy="8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solidFill>
                  <a:schemeClr val="accent2"/>
                </a:solidFill>
              </a:defRPr>
            </a:lvl2pPr>
            <a:lvl3pPr lvl="2" algn="ctr" rtl="0">
              <a:spcBef>
                <a:spcPts val="0"/>
              </a:spcBef>
              <a:spcAft>
                <a:spcPts val="0"/>
              </a:spcAft>
              <a:buNone/>
              <a:defRPr sz="4800">
                <a:solidFill>
                  <a:schemeClr val="accent2"/>
                </a:solidFill>
              </a:defRPr>
            </a:lvl3pPr>
            <a:lvl4pPr lvl="3" algn="ctr" rtl="0">
              <a:spcBef>
                <a:spcPts val="0"/>
              </a:spcBef>
              <a:spcAft>
                <a:spcPts val="0"/>
              </a:spcAft>
              <a:buNone/>
              <a:defRPr sz="4800">
                <a:solidFill>
                  <a:schemeClr val="accent2"/>
                </a:solidFill>
              </a:defRPr>
            </a:lvl4pPr>
            <a:lvl5pPr lvl="4" algn="ctr" rtl="0">
              <a:spcBef>
                <a:spcPts val="0"/>
              </a:spcBef>
              <a:spcAft>
                <a:spcPts val="0"/>
              </a:spcAft>
              <a:buNone/>
              <a:defRPr sz="4800">
                <a:solidFill>
                  <a:schemeClr val="accent2"/>
                </a:solidFill>
              </a:defRPr>
            </a:lvl5pPr>
            <a:lvl6pPr lvl="5" algn="ctr" rtl="0">
              <a:spcBef>
                <a:spcPts val="0"/>
              </a:spcBef>
              <a:spcAft>
                <a:spcPts val="0"/>
              </a:spcAft>
              <a:buNone/>
              <a:defRPr sz="4800">
                <a:solidFill>
                  <a:schemeClr val="accent2"/>
                </a:solidFill>
              </a:defRPr>
            </a:lvl6pPr>
            <a:lvl7pPr lvl="6" algn="ctr" rtl="0">
              <a:spcBef>
                <a:spcPts val="0"/>
              </a:spcBef>
              <a:spcAft>
                <a:spcPts val="0"/>
              </a:spcAft>
              <a:buNone/>
              <a:defRPr sz="4800">
                <a:solidFill>
                  <a:schemeClr val="accent2"/>
                </a:solidFill>
              </a:defRPr>
            </a:lvl7pPr>
            <a:lvl8pPr lvl="7" algn="ctr" rtl="0">
              <a:spcBef>
                <a:spcPts val="0"/>
              </a:spcBef>
              <a:spcAft>
                <a:spcPts val="0"/>
              </a:spcAft>
              <a:buNone/>
              <a:defRPr sz="4800">
                <a:solidFill>
                  <a:schemeClr val="accent2"/>
                </a:solidFill>
              </a:defRPr>
            </a:lvl8pPr>
            <a:lvl9pPr lvl="8" algn="ct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78928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22. 04. 2025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22. 04. 2025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22. 04. 2025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22. 04. 2025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22. 04. 2025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22. 04. 2025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22. 04. 2025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22. 04. 2025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22. 04. 2025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95.xml"/><Relationship Id="rId5" Type="http://schemas.openxmlformats.org/officeDocument/2006/relationships/image" Target="../media/image98.png"/><Relationship Id="rId4" Type="http://schemas.openxmlformats.org/officeDocument/2006/relationships/image" Target="../media/image7.jpeg"/></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6.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7.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8.xml"/><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9.xml"/><Relationship Id="rId4" Type="http://schemas.openxmlformats.org/officeDocument/2006/relationships/image" Target="../media/image10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00.xml"/><Relationship Id="rId4" Type="http://schemas.openxmlformats.org/officeDocument/2006/relationships/image" Target="../media/image7.jpeg"/></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1.xml"/><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2.xml"/><Relationship Id="rId4" Type="http://schemas.openxmlformats.org/officeDocument/2006/relationships/image" Target="../media/image104.png"/></Relationships>
</file>

<file path=ppt/slides/_rels/slide10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3.xml"/><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4.xml"/><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5.xml"/><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6.xml"/><Relationship Id="rId4" Type="http://schemas.openxmlformats.org/officeDocument/2006/relationships/image" Target="../media/image108.png"/></Relationships>
</file>

<file path=ppt/slides/_rels/slide1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7.xml"/><Relationship Id="rId4" Type="http://schemas.openxmlformats.org/officeDocument/2006/relationships/image" Target="../media/image109.png"/></Relationships>
</file>

<file path=ppt/slides/_rels/slide1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08.xml"/><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09.xml"/><Relationship Id="rId5" Type="http://schemas.openxmlformats.org/officeDocument/2006/relationships/image" Target="../media/image111.png"/><Relationship Id="rId4" Type="http://schemas.openxmlformats.org/officeDocument/2006/relationships/image" Target="../media/image7.jpeg"/></Relationships>
</file>

<file path=ppt/slides/_rels/slide1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0.xml"/><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1.xml"/><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2.xml"/><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3.xml"/><Relationship Id="rId4" Type="http://schemas.openxmlformats.org/officeDocument/2006/relationships/image" Target="../media/image115.png"/></Relationships>
</file>

<file path=ppt/slides/_rels/slide1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4.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policy.security.harvard.edu/view-data-security-level" TargetMode="Externa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hyperlink" Target="https://techscience.org/a/2015101601/" TargetMode="External"/><Relationship Id="rId5" Type="http://schemas.openxmlformats.org/officeDocument/2006/relationships/image" Target="../media/image23.png"/><Relationship Id="rId4" Type="http://schemas.openxmlformats.org/officeDocument/2006/relationships/hyperlink" Target="http://datatags.or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5.xml"/><Relationship Id="rId4" Type="http://schemas.openxmlformats.org/officeDocument/2006/relationships/image" Target="../media/image117.png"/></Relationships>
</file>

<file path=ppt/slides/_rels/slide1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6.xml"/><Relationship Id="rId4" Type="http://schemas.openxmlformats.org/officeDocument/2006/relationships/image" Target="../media/image118.png"/></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7.xml"/><Relationship Id="rId4" Type="http://schemas.openxmlformats.org/officeDocument/2006/relationships/image" Target="../media/image119.png"/></Relationships>
</file>

<file path=ppt/slides/_rels/slide1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8.xml"/><Relationship Id="rId4" Type="http://schemas.openxmlformats.org/officeDocument/2006/relationships/image" Target="../media/image120.png"/></Relationships>
</file>

<file path=ppt/slides/_rels/slide1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9.xml"/><Relationship Id="rId4" Type="http://schemas.openxmlformats.org/officeDocument/2006/relationships/image" Target="../media/image121.png"/></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0.xml"/><Relationship Id="rId4" Type="http://schemas.openxmlformats.org/officeDocument/2006/relationships/image" Target="../media/image122.png"/></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1.xml"/><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22.xml"/><Relationship Id="rId5" Type="http://schemas.openxmlformats.org/officeDocument/2006/relationships/image" Target="../media/image124.png"/><Relationship Id="rId4" Type="http://schemas.openxmlformats.org/officeDocument/2006/relationships/image" Target="../media/image7.jpeg"/></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3.xml"/><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4.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hyperlink" Target="http://www.w3.org/TR/skos-primer/" TargetMode="Externa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5.xml"/><Relationship Id="rId4" Type="http://schemas.openxmlformats.org/officeDocument/2006/relationships/image" Target="../media/image125.png"/></Relationships>
</file>

<file path=ppt/slides/_rels/slide1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6.xml"/><Relationship Id="rId4" Type="http://schemas.openxmlformats.org/officeDocument/2006/relationships/image" Target="../media/image126.png"/></Relationships>
</file>

<file path=ppt/slides/_rels/slide1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27.xml"/><Relationship Id="rId4" Type="http://schemas.openxmlformats.org/officeDocument/2006/relationships/image" Target="../media/image127.png"/></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hyperlink" Target="https://github.com/fairgenomes/fairgenomes-semantic-model/blob/main/generated/markdown/fairgenomes-semantic-model.md" TargetMode="Externa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hyperlink" Target="https://www.youtube.com/watch?v=pqV0qp4oisM"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hyperlink" Target="https://www.nlm.nih.gov/research/umls/index.html" TargetMode="External"/><Relationship Id="rId13" Type="http://schemas.openxmlformats.org/officeDocument/2006/relationships/hyperlink" Target="https://finto.fi/en/" TargetMode="External"/><Relationship Id="rId18" Type="http://schemas.openxmlformats.org/officeDocument/2006/relationships/hyperlink" Target="https://fevir.net/resources/CodeSystem/27270" TargetMode="External"/><Relationship Id="rId3" Type="http://schemas.openxmlformats.org/officeDocument/2006/relationships/image" Target="../media/image7.jpeg"/><Relationship Id="rId21" Type="http://schemas.openxmlformats.org/officeDocument/2006/relationships/hyperlink" Target="https://qudt.org/" TargetMode="External"/><Relationship Id="rId7" Type="http://schemas.openxmlformats.org/officeDocument/2006/relationships/hyperlink" Target="https://vocabs.ardc.edu.au/search#!?q=&amp;pp=15&amp;p=1&amp;activeTab=vocabularies" TargetMode="External"/><Relationship Id="rId12" Type="http://schemas.openxmlformats.org/officeDocument/2006/relationships/hyperlink" Target="https://vocab.nerc.ac.uk/" TargetMode="External"/><Relationship Id="rId17" Type="http://schemas.openxmlformats.org/officeDocument/2006/relationships/hyperlink" Target="https://fevir.net/resources/Project/27845" TargetMode="External"/><Relationship Id="rId2" Type="http://schemas.openxmlformats.org/officeDocument/2006/relationships/slideLayout" Target="../slideLayouts/slideLayout2.xml"/><Relationship Id="rId16" Type="http://schemas.openxmlformats.org/officeDocument/2006/relationships/hyperlink" Target="https://ivoa.net/rdf/" TargetMode="External"/><Relationship Id="rId20" Type="http://schemas.openxmlformats.org/officeDocument/2006/relationships/hyperlink" Target="https://ucum.org/ucum" TargetMode="External"/><Relationship Id="rId1" Type="http://schemas.openxmlformats.org/officeDocument/2006/relationships/themeOverride" Target="../theme/themeOverride15.xml"/><Relationship Id="rId6" Type="http://schemas.openxmlformats.org/officeDocument/2006/relationships/hyperlink" Target="https://www.coar-repositories.org/news-updates/what-we-do/controlled-vocabularies/" TargetMode="External"/><Relationship Id="rId11" Type="http://schemas.openxmlformats.org/officeDocument/2006/relationships/hyperlink" Target="https://www.backbonethesaurus.eu/" TargetMode="External"/><Relationship Id="rId24" Type="http://schemas.openxmlformats.org/officeDocument/2006/relationships/hyperlink" Target="https://www.unidata.ucar.edu/software/udunits/" TargetMode="External"/><Relationship Id="rId5" Type="http://schemas.openxmlformats.org/officeDocument/2006/relationships/hyperlink" Target="https://vocabularies.cessda.eu/" TargetMode="External"/><Relationship Id="rId15" Type="http://schemas.openxmlformats.org/officeDocument/2006/relationships/hyperlink" Target="https://lov.linkeddata.es/dataset/lov/" TargetMode="External"/><Relationship Id="rId23" Type="http://schemas.openxmlformats.org/officeDocument/2006/relationships/hyperlink" Target="https://cdd.iec.ch/" TargetMode="External"/><Relationship Id="rId10" Type="http://schemas.openxmlformats.org/officeDocument/2006/relationships/hyperlink" Target="https://harshp.com/dpv/dpv/" TargetMode="External"/><Relationship Id="rId19" Type="http://schemas.openxmlformats.org/officeDocument/2006/relationships/hyperlink" Target="https://www.ivoa.net/documents/VOUnits/20231215/REC-VOUnits-1.1.html" TargetMode="External"/><Relationship Id="rId4" Type="http://schemas.openxmlformats.org/officeDocument/2006/relationships/hyperlink" Target="https://ddialliance.org/controlled-vocabularies" TargetMode="External"/><Relationship Id="rId9" Type="http://schemas.openxmlformats.org/officeDocument/2006/relationships/hyperlink" Target="https://www.getty.edu/research/tools/vocabularies/index.html" TargetMode="External"/><Relationship Id="rId14" Type="http://schemas.openxmlformats.org/officeDocument/2006/relationships/hyperlink" Target="https://op.europa.eu/en/web/eu-vocabularies" TargetMode="External"/><Relationship Id="rId22" Type="http://schemas.openxmlformats.org/officeDocument/2006/relationships/hyperlink" Target="https://github.com/HajoRijgersberg/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agroportal.lirmm.fr/" TargetMode="External"/><Relationship Id="rId3" Type="http://schemas.openxmlformats.org/officeDocument/2006/relationships/image" Target="../media/image7.jpeg"/><Relationship Id="rId7" Type="http://schemas.openxmlformats.org/officeDocument/2006/relationships/hyperlink" Target="http://www.obofoundry.org/" TargetMode="Externa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hyperlink" Target="https://bioportal.bioontology.org/" TargetMode="External"/><Relationship Id="rId11" Type="http://schemas.openxmlformats.org/officeDocument/2006/relationships/hyperlink" Target="http://bartoc.gbv.de/registries" TargetMode="External"/><Relationship Id="rId5" Type="http://schemas.openxmlformats.org/officeDocument/2006/relationships/hyperlink" Target="http://www.oegov.us/" TargetMode="External"/><Relationship Id="rId10" Type="http://schemas.openxmlformats.org/officeDocument/2006/relationships/hyperlink" Target="https://www.ogc.org/docs/is" TargetMode="External"/><Relationship Id="rId4" Type="http://schemas.openxmlformats.org/officeDocument/2006/relationships/hyperlink" Target="https://github.com/SEMICeu" TargetMode="External"/><Relationship Id="rId9" Type="http://schemas.openxmlformats.org/officeDocument/2006/relationships/hyperlink" Target="http://www.sparontologies.net/ontolog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hemeOverride" Target="../theme/themeOverride18.xml"/><Relationship Id="rId4" Type="http://schemas.openxmlformats.org/officeDocument/2006/relationships/hyperlink" Target="https://doi.org/10.5281/zenodo.4420116"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ublincore.org/specifications/dublin-core/dcmi-terms/" TargetMode="External"/><Relationship Id="rId13" Type="http://schemas.openxmlformats.org/officeDocument/2006/relationships/hyperlink" Target="https://joinup.ec.europa.eu/collection/semantic-interoperability-community-semic/solution/statdcat-application-profile-data-portals-europe/release/101" TargetMode="External"/><Relationship Id="rId3" Type="http://schemas.openxmlformats.org/officeDocument/2006/relationships/image" Target="../media/image7.jpeg"/><Relationship Id="rId7" Type="http://schemas.openxmlformats.org/officeDocument/2006/relationships/hyperlink" Target="https://fairsharing.org/" TargetMode="External"/><Relationship Id="rId12" Type="http://schemas.openxmlformats.org/officeDocument/2006/relationships/hyperlink" Target="https://joinup.ec.europa.eu/solution/geodcat-application-profile-data-portals-europe/distribution/geodcat-ap-101-docx" TargetMode="External"/><Relationship Id="rId2" Type="http://schemas.openxmlformats.org/officeDocument/2006/relationships/slideLayout" Target="../slideLayouts/slideLayout2.xml"/><Relationship Id="rId16" Type="http://schemas.openxmlformats.org/officeDocument/2006/relationships/hyperlink" Target="https://bioschemas.org/" TargetMode="External"/><Relationship Id="rId1" Type="http://schemas.openxmlformats.org/officeDocument/2006/relationships/themeOverride" Target="../theme/themeOverride19.xml"/><Relationship Id="rId6" Type="http://schemas.openxmlformats.org/officeDocument/2006/relationships/hyperlink" Target="http://rd-alliance.github.io/metadata-directory/standards/" TargetMode="External"/><Relationship Id="rId11" Type="http://schemas.openxmlformats.org/officeDocument/2006/relationships/hyperlink" Target="https://joinup.ec.europa.eu/collection/semantic-interoperability-community-semic/solution/dcat-application-profile-data-portals-europe" TargetMode="External"/><Relationship Id="rId5" Type="http://schemas.openxmlformats.org/officeDocument/2006/relationships/hyperlink" Target="https://www.dcc.ac.uk/guidance/standards/metadata/list" TargetMode="External"/><Relationship Id="rId15" Type="http://schemas.openxmlformats.org/officeDocument/2006/relationships/hyperlink" Target="https://schema.org/docs/full.html" TargetMode="External"/><Relationship Id="rId10" Type="http://schemas.openxmlformats.org/officeDocument/2006/relationships/hyperlink" Target="https://www.w3.org/TR/vocab-dcat-3/" TargetMode="External"/><Relationship Id="rId4" Type="http://schemas.openxmlformats.org/officeDocument/2006/relationships/hyperlink" Target="https://doi.org/10.15497/RDA00066" TargetMode="External"/><Relationship Id="rId9" Type="http://schemas.openxmlformats.org/officeDocument/2006/relationships/hyperlink" Target="https://schema.datacite.org/meta/kernel-4.5/" TargetMode="External"/><Relationship Id="rId14" Type="http://schemas.openxmlformats.org/officeDocument/2006/relationships/hyperlink" Target="https://ddialliance.org/Specification/DDI-Codebook/2.5/XMLSchema/field_level_documentation.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hyperlink" Target="http://licentia.inria.fr/licenseservice" TargetMode="External"/><Relationship Id="rId4" Type="http://schemas.openxmlformats.org/officeDocument/2006/relationships/hyperlink" Target="https://www.w3.org/ns/odrl/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hyperlink" Target="https://www.veeam.com/blog/321-backup-rule.html"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hdl.handle.net/11356/1244" TargetMode="External"/><Relationship Id="rId13" Type="http://schemas.openxmlformats.org/officeDocument/2006/relationships/hyperlink" Target="https://orcid.org/0000-0003-1743-8300" TargetMode="External"/><Relationship Id="rId18" Type="http://schemas.openxmlformats.org/officeDocument/2006/relationships/hyperlink" Target="https://ev.igsn.org/about-igsns" TargetMode="External"/><Relationship Id="rId3" Type="http://schemas.openxmlformats.org/officeDocument/2006/relationships/image" Target="../media/image7.jpeg"/><Relationship Id="rId21" Type="http://schemas.openxmlformats.org/officeDocument/2006/relationships/hyperlink" Target="https://en.wikipedia.org/wiki/LSID" TargetMode="External"/><Relationship Id="rId7" Type="http://schemas.openxmlformats.org/officeDocument/2006/relationships/hyperlink" Target="https://arxiv.org/abs/2011.10574" TargetMode="External"/><Relationship Id="rId12" Type="http://schemas.openxmlformats.org/officeDocument/2006/relationships/hyperlink" Target="http://www.dlib.si/details/URN:NBN:SI:DOC-ZCQPLPGX" TargetMode="External"/><Relationship Id="rId17" Type="http://schemas.openxmlformats.org/officeDocument/2006/relationships/hyperlink" Target="https://www.grid.ac/institutes/grid.17063.33" TargetMode="External"/><Relationship Id="rId2" Type="http://schemas.openxmlformats.org/officeDocument/2006/relationships/slideLayout" Target="../slideLayouts/slideLayout2.xml"/><Relationship Id="rId16" Type="http://schemas.openxmlformats.org/officeDocument/2006/relationships/hyperlink" Target="https://ror.org/01d5jce07" TargetMode="External"/><Relationship Id="rId20" Type="http://schemas.openxmlformats.org/officeDocument/2006/relationships/hyperlink" Target="https://en.wikipedia.org/wiki/International_Chemical_Identifier" TargetMode="External"/><Relationship Id="rId1" Type="http://schemas.openxmlformats.org/officeDocument/2006/relationships/themeOverride" Target="../theme/themeOverride23.xml"/><Relationship Id="rId6" Type="http://schemas.openxmlformats.org/officeDocument/2006/relationships/hyperlink" Target="https://doi.org/10.13140/2.1.2889.8561" TargetMode="External"/><Relationship Id="rId11" Type="http://schemas.openxmlformats.org/officeDocument/2006/relationships/hyperlink" Target="http://purl.org/coar/resource_type/c_5ce6" TargetMode="External"/><Relationship Id="rId5" Type="http://schemas.openxmlformats.org/officeDocument/2006/relationships/image" Target="../media/image28.png"/><Relationship Id="rId15" Type="http://schemas.openxmlformats.org/officeDocument/2006/relationships/hyperlink" Target="http://www.isni.org/isni/0000000114559647" TargetMode="External"/><Relationship Id="rId10" Type="http://schemas.openxmlformats.org/officeDocument/2006/relationships/hyperlink" Target="http://www.ncbi.nlm.nih.gov/pmc/articles/pmc7204709/" TargetMode="External"/><Relationship Id="rId19" Type="http://schemas.openxmlformats.org/officeDocument/2006/relationships/hyperlink" Target="https://doi.org/10.58052/SSH000SUA" TargetMode="External"/><Relationship Id="rId4" Type="http://schemas.openxmlformats.org/officeDocument/2006/relationships/hyperlink" Target="https://fairsharing.org/search/?q=persistent+identifiers" TargetMode="External"/><Relationship Id="rId9" Type="http://schemas.openxmlformats.org/officeDocument/2006/relationships/hyperlink" Target="https://www.ncbi.nlm.nih.gov/pubmed/32389849" TargetMode="External"/><Relationship Id="rId14" Type="http://schemas.openxmlformats.org/officeDocument/2006/relationships/hyperlink" Target="https://viaf.org/viaf/118892012/" TargetMode="External"/><Relationship Id="rId22" Type="http://schemas.openxmlformats.org/officeDocument/2006/relationships/hyperlink" Target="https://docs.pidinst.org/en/lates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5.xml"/><Relationship Id="rId6" Type="http://schemas.openxmlformats.org/officeDocument/2006/relationships/image" Target="../media/image29.jpeg"/><Relationship Id="rId5" Type="http://schemas.openxmlformats.org/officeDocument/2006/relationships/hyperlink" Target="https://www.force11.org/group/fairgroup/fairprinciples" TargetMode="Externa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www.dona.net/sites/default/files/2018-11/DOIPv2Spec_1.pdf" TargetMode="External"/><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hyperlink" Target="http://doi.org/10.5334/dsj-2020-015" TargetMode="External"/><Relationship Id="rId5" Type="http://schemas.openxmlformats.org/officeDocument/2006/relationships/image" Target="../media/image30.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hemeOverride" Target="../theme/themeOverride28.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29.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30.xml"/><Relationship Id="rId5" Type="http://schemas.openxmlformats.org/officeDocument/2006/relationships/hyperlink" Target="https://doi.org/10.5438/jwvf-8a66"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slideLayout" Target="../slideLayouts/slideLayout13.xml"/><Relationship Id="rId16" Type="http://schemas.openxmlformats.org/officeDocument/2006/relationships/image" Target="../media/image50.png"/><Relationship Id="rId1" Type="http://schemas.openxmlformats.org/officeDocument/2006/relationships/themeOverride" Target="../theme/themeOverride3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7.jpeg"/><Relationship Id="rId9" Type="http://schemas.openxmlformats.org/officeDocument/2006/relationships/image" Target="../media/image43.png"/><Relationship Id="rId1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162/qss_a_00021" TargetMode="External"/><Relationship Id="rId13" Type="http://schemas.openxmlformats.org/officeDocument/2006/relationships/hyperlink" Target="https://scigraph.springernature.com/" TargetMode="External"/><Relationship Id="rId3" Type="http://schemas.openxmlformats.org/officeDocument/2006/relationships/image" Target="../media/image7.jpeg"/><Relationship Id="rId7" Type="http://schemas.openxmlformats.org/officeDocument/2006/relationships/hyperlink" Target="http://opencitations.net/" TargetMode="External"/><Relationship Id="rId12" Type="http://schemas.openxmlformats.org/officeDocument/2006/relationships/hyperlink" Target="https://semanticscholar.org/" TargetMode="Externa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hyperlink" Target="https://www.crossref.org/" TargetMode="External"/><Relationship Id="rId11" Type="http://schemas.openxmlformats.org/officeDocument/2006/relationships/hyperlink" Target="https://docs.openalex.org/" TargetMode="External"/><Relationship Id="rId5" Type="http://schemas.openxmlformats.org/officeDocument/2006/relationships/hyperlink" Target="https://doi.org/10.5438/jwvf-8a66" TargetMode="External"/><Relationship Id="rId15" Type="http://schemas.openxmlformats.org/officeDocument/2006/relationships/hyperlink" Target="https://skg-if.readthedocs.io/" TargetMode="External"/><Relationship Id="rId10" Type="http://schemas.openxmlformats.org/officeDocument/2006/relationships/hyperlink" Target="https://doi.org/10.1145/3360901.3364435" TargetMode="External"/><Relationship Id="rId4" Type="http://schemas.openxmlformats.org/officeDocument/2006/relationships/hyperlink" Target="https://rd-alliance.org/groups/open-science-graphs-fair-data-ig" TargetMode="External"/><Relationship Id="rId9" Type="http://schemas.openxmlformats.org/officeDocument/2006/relationships/hyperlink" Target="https://graph.openaire.eu/" TargetMode="External"/><Relationship Id="rId14" Type="http://schemas.openxmlformats.org/officeDocument/2006/relationships/hyperlink" Target="https://doi.org/10.1162/qss_a_0002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hemeOverride" Target="../theme/themeOverride34.xml"/><Relationship Id="rId5" Type="http://schemas.openxmlformats.org/officeDocument/2006/relationships/image" Target="../media/image54.jpg"/><Relationship Id="rId4" Type="http://schemas.openxmlformats.org/officeDocument/2006/relationships/hyperlink" Target="https://docs.google.com/spreadsheets/d/1iFvBrKj7GI5Iy4seJtgnwsjnXac0OF4k/edit#gid=985952789"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geologija.si/geonetwork/srv/slv/catalog.search#/home" TargetMode="External"/><Relationship Id="rId13" Type="http://schemas.openxmlformats.org/officeDocument/2006/relationships/hyperlink" Target="https://www.clarin.si/info/wp-content/uploads/2021/04/RDA.SI-WG-repozitoriji-v1.1.pdf" TargetMode="External"/><Relationship Id="rId3" Type="http://schemas.openxmlformats.org/officeDocument/2006/relationships/image" Target="../media/image7.jpeg"/><Relationship Id="rId7" Type="http://schemas.openxmlformats.org/officeDocument/2006/relationships/hyperlink" Target="https://www.e-prostor.gov.si/" TargetMode="External"/><Relationship Id="rId12" Type="http://schemas.openxmlformats.org/officeDocument/2006/relationships/hyperlink" Target="https://www.bioportal.si/" TargetMode="External"/><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hyperlink" Target="https://gis.arso.gov.si/geoportal/catalog/main/home.page" TargetMode="External"/><Relationship Id="rId11" Type="http://schemas.openxmlformats.org/officeDocument/2006/relationships/hyperlink" Target="https://podatki.nijz.si/pxweb/sl/NIJZ%20podatkovni%20portal/" TargetMode="External"/><Relationship Id="rId5" Type="http://schemas.openxmlformats.org/officeDocument/2006/relationships/hyperlink" Target="https://pxweb.stat.si/SiStat/sl" TargetMode="External"/><Relationship Id="rId10" Type="http://schemas.openxmlformats.org/officeDocument/2006/relationships/hyperlink" Target="https://www.sistory.si/" TargetMode="External"/><Relationship Id="rId4" Type="http://schemas.openxmlformats.org/officeDocument/2006/relationships/hyperlink" Target="https://podatki.gov.si/" TargetMode="External"/><Relationship Id="rId9" Type="http://schemas.openxmlformats.org/officeDocument/2006/relationships/hyperlink" Target="https://sidih.s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8.xml"/><Relationship Id="rId6" Type="http://schemas.openxmlformats.org/officeDocument/2006/relationships/hyperlink" Target="https://www.clarin.si/repository/xmlui/page/deposit" TargetMode="External"/><Relationship Id="rId5" Type="http://schemas.openxmlformats.org/officeDocument/2006/relationships/hyperlink" Target="https://www.adp.fdv.uni-lj.si/deli/postopek/" TargetMode="External"/><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8" Type="http://schemas.openxmlformats.org/officeDocument/2006/relationships/hyperlink" Target="http://repozitorij.ung.si/" TargetMode="External"/><Relationship Id="rId3" Type="http://schemas.openxmlformats.org/officeDocument/2006/relationships/notesSlide" Target="../notesSlides/notesSlide8.xml"/><Relationship Id="rId7" Type="http://schemas.openxmlformats.org/officeDocument/2006/relationships/hyperlink" Target="https://repozitorij.upr.si/" TargetMode="External"/><Relationship Id="rId2" Type="http://schemas.openxmlformats.org/officeDocument/2006/relationships/slideLayout" Target="../slideLayouts/slideLayout2.xml"/><Relationship Id="rId1" Type="http://schemas.openxmlformats.org/officeDocument/2006/relationships/themeOverride" Target="../theme/themeOverride39.xml"/><Relationship Id="rId6" Type="http://schemas.openxmlformats.org/officeDocument/2006/relationships/hyperlink" Target="http://dk.um.si/" TargetMode="External"/><Relationship Id="rId5" Type="http://schemas.openxmlformats.org/officeDocument/2006/relationships/hyperlink" Target="http://repozitorij.uni-lj.si/" TargetMode="Externa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40.xml"/><Relationship Id="rId6" Type="http://schemas.openxmlformats.org/officeDocument/2006/relationships/hyperlink" Target="http://revis.openscience.si/info/index.php/slo/" TargetMode="External"/><Relationship Id="rId5" Type="http://schemas.openxmlformats.org/officeDocument/2006/relationships/hyperlink" Target="https://dirros.openscience.si/info/index.php/slo/" TargetMode="External"/><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fairsharing.org/search?fairsharingRegistry=Database" TargetMode="External"/><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hyperlink" Target="https://v2.sherpa.ac.uk/opendoar/" TargetMode="External"/><Relationship Id="rId5" Type="http://schemas.openxmlformats.org/officeDocument/2006/relationships/hyperlink" Target="https://www.re3data.org/" TargetMode="Externa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8" Type="http://schemas.openxmlformats.org/officeDocument/2006/relationships/hyperlink" Target="https://www.covid19dataportal.org/" TargetMode="External"/><Relationship Id="rId13" Type="http://schemas.openxmlformats.org/officeDocument/2006/relationships/hyperlink" Target="https://knowledge.figshare.com/about" TargetMode="External"/><Relationship Id="rId3" Type="http://schemas.openxmlformats.org/officeDocument/2006/relationships/image" Target="../media/image7.jpeg"/><Relationship Id="rId7" Type="http://schemas.openxmlformats.org/officeDocument/2006/relationships/hyperlink" Target="https://ega-archive.org/about/ega/" TargetMode="External"/><Relationship Id="rId12" Type="http://schemas.openxmlformats.org/officeDocument/2006/relationships/hyperlink" Target="https://zenodo.org/" TargetMode="Externa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hyperlink" Target="https://www.ebi.ac.uk/" TargetMode="External"/><Relationship Id="rId11" Type="http://schemas.openxmlformats.org/officeDocument/2006/relationships/hyperlink" Target="https://open-research-europe.ec.europa.eu/" TargetMode="External"/><Relationship Id="rId5" Type="http://schemas.openxmlformats.org/officeDocument/2006/relationships/hyperlink" Target="https://www.ebi.ac.uk/empiar/about/" TargetMode="External"/><Relationship Id="rId10" Type="http://schemas.openxmlformats.org/officeDocument/2006/relationships/hyperlink" Target="https://dataverse.harvard.edu/" TargetMode="External"/><Relationship Id="rId4" Type="http://schemas.openxmlformats.org/officeDocument/2006/relationships/hyperlink" Target="https://www.crystallography.net/cod/" TargetMode="External"/><Relationship Id="rId9" Type="http://schemas.openxmlformats.org/officeDocument/2006/relationships/hyperlink" Target="https://www.pangaea.de/" TargetMode="External"/><Relationship Id="rId14" Type="http://schemas.openxmlformats.org/officeDocument/2006/relationships/hyperlink" Target="https://data.mendeley.co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data.mendeley.com/datasets/7wh9xvvmgk/1" TargetMode="External"/><Relationship Id="rId3" Type="http://schemas.openxmlformats.org/officeDocument/2006/relationships/image" Target="../media/image7.jpeg"/><Relationship Id="rId7" Type="http://schemas.openxmlformats.org/officeDocument/2006/relationships/hyperlink" Target="https://www.data-in-brief.com/article/S2352-3409(19)31297-1/fulltext" TargetMode="External"/><Relationship Id="rId2" Type="http://schemas.openxmlformats.org/officeDocument/2006/relationships/slideLayout" Target="../slideLayouts/slideLayout2.xml"/><Relationship Id="rId1" Type="http://schemas.openxmlformats.org/officeDocument/2006/relationships/themeOverride" Target="../theme/themeOverride43.xml"/><Relationship Id="rId6" Type="http://schemas.openxmlformats.org/officeDocument/2006/relationships/hyperlink" Target="https://zenodo.org/records/4420116" TargetMode="External"/><Relationship Id="rId5" Type="http://schemas.openxmlformats.org/officeDocument/2006/relationships/hyperlink" Target="https://dk.um.si/IzpisGradiva.php?id=88038&amp;lang=slv" TargetMode="External"/><Relationship Id="rId4" Type="http://schemas.openxmlformats.org/officeDocument/2006/relationships/hyperlink" Target="https://dk.um.si/IzpisGradiva.php?id=53753&amp;lang=slv"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4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5.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6.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0.xml"/><Relationship Id="rId5" Type="http://schemas.openxmlformats.org/officeDocument/2006/relationships/hyperlink" Target="https://www.loc.gov/standards/premis/" TargetMode="External"/><Relationship Id="rId4" Type="http://schemas.openxmlformats.org/officeDocument/2006/relationships/hyperlink" Target="http://www.oais.info/"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hyperlink" Target="mailto:milan.ojstersek@um.si" TargetMode="External"/><Relationship Id="rId7"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www.sling.si/en/competence-centre/eurocc-2-project/" TargetMode="External"/><Relationship Id="rId5" Type="http://schemas.openxmlformats.org/officeDocument/2006/relationships/image" Target="../media/image5.png"/><Relationship Id="rId4" Type="http://schemas.openxmlformats.org/officeDocument/2006/relationships/hyperlink" Target="mailto:janez.brezovnik@um.si"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52.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3.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54.xml"/><Relationship Id="rId5" Type="http://schemas.openxmlformats.org/officeDocument/2006/relationships/image" Target="../media/image66.png"/><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tiff"/><Relationship Id="rId3" Type="http://schemas.openxmlformats.org/officeDocument/2006/relationships/image" Target="../media/image7.jpeg"/><Relationship Id="rId7" Type="http://schemas.openxmlformats.org/officeDocument/2006/relationships/image" Target="../media/image14.jpeg"/><Relationship Id="rId12" Type="http://schemas.openxmlformats.org/officeDocument/2006/relationships/image" Target="../media/image19.tiff"/><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3.jpeg"/><Relationship Id="rId11" Type="http://schemas.openxmlformats.org/officeDocument/2006/relationships/image" Target="../media/image18.tiff"/><Relationship Id="rId5" Type="http://schemas.openxmlformats.org/officeDocument/2006/relationships/image" Target="../media/image12.jpg"/><Relationship Id="rId15" Type="http://schemas.openxmlformats.org/officeDocument/2006/relationships/image" Target="../media/image22.jpeg"/><Relationship Id="rId10" Type="http://schemas.openxmlformats.org/officeDocument/2006/relationships/image" Target="../media/image17.tiff"/><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6.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57.xml"/><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8.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9.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60.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61.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62.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63.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64.xml"/><Relationship Id="rId5" Type="http://schemas.openxmlformats.org/officeDocument/2006/relationships/image" Target="../media/image75.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65.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66.xml"/><Relationship Id="rId5" Type="http://schemas.openxmlformats.org/officeDocument/2006/relationships/image" Target="../media/image77.png"/><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67.xml"/><Relationship Id="rId5" Type="http://schemas.openxmlformats.org/officeDocument/2006/relationships/image" Target="../media/image77.png"/><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68.xml"/><Relationship Id="rId5" Type="http://schemas.openxmlformats.org/officeDocument/2006/relationships/image" Target="../media/image78.png"/><Relationship Id="rId4" Type="http://schemas.openxmlformats.org/officeDocument/2006/relationships/image" Target="../media/image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69.xml"/><Relationship Id="rId5" Type="http://schemas.openxmlformats.org/officeDocument/2006/relationships/image" Target="../media/image77.png"/><Relationship Id="rId4" Type="http://schemas.openxmlformats.org/officeDocument/2006/relationships/image" Target="../media/image7.jpe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0.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72.xml"/><Relationship Id="rId5" Type="http://schemas.openxmlformats.org/officeDocument/2006/relationships/image" Target="../media/image77.png"/><Relationship Id="rId4" Type="http://schemas.openxmlformats.org/officeDocument/2006/relationships/image" Target="../media/image7.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73.xml"/><Relationship Id="rId5" Type="http://schemas.openxmlformats.org/officeDocument/2006/relationships/image" Target="../media/image81.png"/><Relationship Id="rId4" Type="http://schemas.openxmlformats.org/officeDocument/2006/relationships/image" Target="../media/image7.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74.xml"/><Relationship Id="rId5" Type="http://schemas.openxmlformats.org/officeDocument/2006/relationships/image" Target="../media/image77.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www.loc.gov/preservation/resources/rfs/TOC.html" TargetMode="Externa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hyperlink" Target="http://justsolve.archiveteam.org/index.php/Scientific_Data_formats" TargetMode="External"/><Relationship Id="rId5" Type="http://schemas.openxmlformats.org/officeDocument/2006/relationships/hyperlink" Target="https://www.iana.org/assignments/media-types/media-types.xhtml" TargetMode="External"/><Relationship Id="rId4" Type="http://schemas.openxmlformats.org/officeDocument/2006/relationships/hyperlink" Target="https://datatracker.ietf.org/doc/html/rfc6838"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75.xml"/><Relationship Id="rId5" Type="http://schemas.openxmlformats.org/officeDocument/2006/relationships/image" Target="../media/image82.png"/><Relationship Id="rId4" Type="http://schemas.openxmlformats.org/officeDocument/2006/relationships/image" Target="../media/image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76.xml"/><Relationship Id="rId5" Type="http://schemas.openxmlformats.org/officeDocument/2006/relationships/image" Target="../media/image77.png"/><Relationship Id="rId4" Type="http://schemas.openxmlformats.org/officeDocument/2006/relationships/image" Target="../media/image7.jpeg"/></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7.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8.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9.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1.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2.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3.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5.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6.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7.xml"/><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8.xml"/><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89.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0.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1.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92.xml"/><Relationship Id="rId5" Type="http://schemas.openxmlformats.org/officeDocument/2006/relationships/image" Target="../media/image96.png"/><Relationship Id="rId4" Type="http://schemas.openxmlformats.org/officeDocument/2006/relationships/image" Target="../media/image7.jpeg"/></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93.xml"/><Relationship Id="rId4" Type="http://schemas.openxmlformats.org/officeDocument/2006/relationships/image" Target="../media/image97.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9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805671" y="337204"/>
            <a:ext cx="9965944" cy="2123658"/>
          </a:xfrm>
          <a:prstGeom prst="rect">
            <a:avLst/>
          </a:prstGeom>
          <a:noFill/>
        </p:spPr>
        <p:txBody>
          <a:bodyPr wrap="square" rtlCol="0">
            <a:spAutoFit/>
          </a:bodyPr>
          <a:lstStyle/>
          <a:p>
            <a:r>
              <a:rPr lang="pl-PL" sz="6600" b="1" dirty="0">
                <a:solidFill>
                  <a:schemeClr val="accent2"/>
                </a:solidFill>
                <a:latin typeface="Calibri" panose="020F0502020204030204" pitchFamily="34" charset="0"/>
                <a:cs typeface="Calibri" panose="020F0502020204030204" pitchFamily="34" charset="0"/>
              </a:rPr>
              <a:t>Repozitoriji za raziskovalne podatke</a:t>
            </a:r>
          </a:p>
        </p:txBody>
      </p:sp>
      <p:sp>
        <p:nvSpPr>
          <p:cNvPr id="5" name="PoljeZBesedilom 4">
            <a:extLst>
              <a:ext uri="{FF2B5EF4-FFF2-40B4-BE49-F238E27FC236}">
                <a16:creationId xmlns:a16="http://schemas.microsoft.com/office/drawing/2014/main" id="{7A914838-4BC7-4B68-9AD9-685F2324DE3C}"/>
              </a:ext>
            </a:extLst>
          </p:cNvPr>
          <p:cNvSpPr txBox="1"/>
          <p:nvPr/>
        </p:nvSpPr>
        <p:spPr>
          <a:xfrm>
            <a:off x="821339" y="2767280"/>
            <a:ext cx="8043361" cy="1323439"/>
          </a:xfrm>
          <a:prstGeom prst="rect">
            <a:avLst/>
          </a:prstGeom>
          <a:noFill/>
        </p:spPr>
        <p:txBody>
          <a:bodyPr wrap="square" rtlCol="0">
            <a:spAutoFit/>
          </a:bodyPr>
          <a:lstStyle/>
          <a:p>
            <a:r>
              <a:rPr lang="sl-SI" sz="2000" dirty="0">
                <a:solidFill>
                  <a:schemeClr val="bg1"/>
                </a:solidFill>
              </a:rPr>
              <a:t>prof. dr. Milan OJSTERŠEK, Fakulteta za elektrotehniko, računalništvo in informatiko Univerze v Mariboru</a:t>
            </a:r>
          </a:p>
          <a:p>
            <a:r>
              <a:rPr lang="sl-SI" sz="2000" dirty="0">
                <a:solidFill>
                  <a:schemeClr val="bg1"/>
                </a:solidFill>
              </a:rPr>
              <a:t>mag. Janez BREZOVNIK, Fakulteta za elektrotehniko, računalništvo in informatiko Univerze v Mariboru</a:t>
            </a:r>
          </a:p>
        </p:txBody>
      </p:sp>
      <p:pic>
        <p:nvPicPr>
          <p:cNvPr id="3" name="Picture 2" descr="A grey and black sign with a person in a circle&#10;&#10;Description automatically generated">
            <a:extLst>
              <a:ext uri="{FF2B5EF4-FFF2-40B4-BE49-F238E27FC236}">
                <a16:creationId xmlns:a16="http://schemas.microsoft.com/office/drawing/2014/main" id="{5D0F3FBA-7732-41CE-FE17-8428346FBE57}"/>
              </a:ext>
            </a:extLst>
          </p:cNvPr>
          <p:cNvPicPr>
            <a:picLocks noChangeAspect="1"/>
          </p:cNvPicPr>
          <p:nvPr/>
        </p:nvPicPr>
        <p:blipFill>
          <a:blip r:embed="rId3"/>
          <a:stretch>
            <a:fillRect/>
          </a:stretch>
        </p:blipFill>
        <p:spPr>
          <a:xfrm>
            <a:off x="805671" y="5428056"/>
            <a:ext cx="1249752" cy="432400"/>
          </a:xfrm>
          <a:prstGeom prst="rect">
            <a:avLst/>
          </a:prstGeom>
        </p:spPr>
      </p:pic>
      <p:sp>
        <p:nvSpPr>
          <p:cNvPr id="8" name="Pravokotnik 7">
            <a:extLst>
              <a:ext uri="{FF2B5EF4-FFF2-40B4-BE49-F238E27FC236}">
                <a16:creationId xmlns:a16="http://schemas.microsoft.com/office/drawing/2014/main" id="{E24B31A0-F1E4-4A63-ACD8-2C7EC3105F9F}"/>
              </a:ext>
            </a:extLst>
          </p:cNvPr>
          <p:cNvSpPr/>
          <p:nvPr/>
        </p:nvSpPr>
        <p:spPr>
          <a:xfrm>
            <a:off x="821339" y="4203593"/>
            <a:ext cx="7860748" cy="707886"/>
          </a:xfrm>
          <a:prstGeom prst="rect">
            <a:avLst/>
          </a:prstGeom>
        </p:spPr>
        <p:txBody>
          <a:bodyPr wrap="square">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Centralna tehniška knjižnica Univerze v Ljubljani, Predstavitev za </a:t>
            </a:r>
            <a:r>
              <a:rPr lang="sl-SI"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konzorcijske</a:t>
            </a:r>
            <a:r>
              <a:rPr lang="sl-SI" sz="2000" dirty="0">
                <a:solidFill>
                  <a:schemeClr val="bg1"/>
                </a:solidFill>
                <a:latin typeface="Calibri" panose="020F0502020204030204" pitchFamily="34" charset="0"/>
                <a:ea typeface="Calibri" panose="020F0502020204030204" pitchFamily="34" charset="0"/>
                <a:cs typeface="Calibri" panose="020F0502020204030204" pitchFamily="34" charset="0"/>
              </a:rPr>
              <a:t> partnerje in širšo javnost, </a:t>
            </a:r>
            <a:r>
              <a:rPr lang="sl-SI" sz="2000" dirty="0">
                <a:solidFill>
                  <a:schemeClr val="bg1"/>
                </a:solidFill>
              </a:rPr>
              <a:t>18. 4. 2024</a:t>
            </a:r>
          </a:p>
        </p:txBody>
      </p:sp>
      <p:pic>
        <p:nvPicPr>
          <p:cNvPr id="9" name="Slika 8">
            <a:extLst>
              <a:ext uri="{FF2B5EF4-FFF2-40B4-BE49-F238E27FC236}">
                <a16:creationId xmlns:a16="http://schemas.microsoft.com/office/drawing/2014/main" id="{77923F9F-0CFA-4B62-A54E-4BF787A12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151" y="5914431"/>
            <a:ext cx="674594" cy="3837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000" b="1" dirty="0">
                <a:solidFill>
                  <a:srgbClr val="ED7D31"/>
                </a:solidFill>
                <a:latin typeface="Calibri"/>
              </a:rPr>
              <a:t>Občutljivi podatki</a:t>
            </a:r>
          </a:p>
        </p:txBody>
      </p:sp>
      <p:sp>
        <p:nvSpPr>
          <p:cNvPr id="3" name="Označba mesta vsebine 2"/>
          <p:cNvSpPr>
            <a:spLocks noGrp="1"/>
          </p:cNvSpPr>
          <p:nvPr>
            <p:ph idx="1"/>
          </p:nvPr>
        </p:nvSpPr>
        <p:spPr/>
        <p:txBody>
          <a:bodyPr>
            <a:normAutofit fontScale="92500" lnSpcReduction="20000"/>
          </a:bodyPr>
          <a:lstStyle/>
          <a:p>
            <a:r>
              <a:rPr lang="sl-SI" dirty="0"/>
              <a:t>Občutljivi podatki vsebujejo potencialno identifikacijske informacije o udeležencu raziskave. Gre za podatke o ljudeh ali druge vrste občutljivih podatkov. Te podatke je potrebno spremeniti, preden jih delimo z javnostjo. Pomembno je, da se te spremembe izvedejo zaradi zaščite zaupnosti udeležencev, lokacije ogroženih prostoživečih živali ali iz drugih pomembnih razlogov ( npr. nacionalna varnost, varstvo intelektualne lastnine). </a:t>
            </a:r>
            <a:r>
              <a:rPr lang="sl-SI" b="1" dirty="0"/>
              <a:t>Vendar pa lahko te spremembe vplivajo na podatke do te mere, da ponovljivost ali dodatne nadaljnje raziskave drugih raziskovalcev nad temi podatki niso več možne.</a:t>
            </a:r>
            <a:r>
              <a:rPr lang="sl-SI" dirty="0"/>
              <a:t> </a:t>
            </a:r>
          </a:p>
          <a:p>
            <a:r>
              <a:rPr lang="sl-SI" dirty="0"/>
              <a:t>Morda bi razmislili o ohranitvi več različic podatkov: tiste, ki so primerni za javno objavo, in tiste, ki je primerni za nadaljnje raziskave. Zadnji so na voljo zelo omejenemu številu raziskovalcev, ki imajo za njihovo uporabo ustrezno dovoljenje lastnikov podatkov ali etične komisije iz določenega znanstvenega področja. </a:t>
            </a:r>
          </a:p>
        </p:txBody>
      </p:sp>
    </p:spTree>
    <p:extLst>
      <p:ext uri="{BB962C8B-B14F-4D97-AF65-F5344CB8AC3E}">
        <p14:creationId xmlns:p14="http://schemas.microsoft.com/office/powerpoint/2010/main" val="3310445071"/>
      </p:ext>
    </p:extLst>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C939-6FFF-8508-78C4-8B52B1EE0F79}"/>
              </a:ext>
            </a:extLst>
          </p:cNvPr>
          <p:cNvSpPr>
            <a:spLocks noGrp="1"/>
          </p:cNvSpPr>
          <p:nvPr>
            <p:ph type="title"/>
          </p:nvPr>
        </p:nvSpPr>
        <p:spPr>
          <a:xfrm>
            <a:off x="838203" y="568328"/>
            <a:ext cx="10515600" cy="752471"/>
          </a:xfrm>
        </p:spPr>
        <p:txBody>
          <a:bodyPr>
            <a:normAutofit/>
          </a:bodyPr>
          <a:lstStyle/>
          <a:p>
            <a:r>
              <a:rPr lang="pl-PL" sz="4000" b="1" dirty="0">
                <a:solidFill>
                  <a:srgbClr val="ED7D31"/>
                </a:solidFill>
                <a:latin typeface="Calibri"/>
              </a:rPr>
              <a:t>Dostop do raziskovalnih podatkov v DKUM</a:t>
            </a:r>
          </a:p>
        </p:txBody>
      </p:sp>
      <p:pic>
        <p:nvPicPr>
          <p:cNvPr id="4" name="Picture 3">
            <a:extLst>
              <a:ext uri="{FF2B5EF4-FFF2-40B4-BE49-F238E27FC236}">
                <a16:creationId xmlns:a16="http://schemas.microsoft.com/office/drawing/2014/main" id="{5B735A13-26BA-CD84-F4B2-2B13E7804E5A}"/>
              </a:ext>
            </a:extLst>
          </p:cNvPr>
          <p:cNvPicPr>
            <a:picLocks noChangeAspect="1"/>
          </p:cNvPicPr>
          <p:nvPr/>
        </p:nvPicPr>
        <p:blipFill>
          <a:blip r:embed="rId5"/>
          <a:stretch>
            <a:fillRect/>
          </a:stretch>
        </p:blipFill>
        <p:spPr>
          <a:xfrm>
            <a:off x="2105596" y="1320799"/>
            <a:ext cx="7980809" cy="5537201"/>
          </a:xfrm>
          <a:prstGeom prst="rect">
            <a:avLst/>
          </a:prstGeom>
        </p:spPr>
      </p:pic>
      <p:sp>
        <p:nvSpPr>
          <p:cNvPr id="3" name="Arrow: Right 2">
            <a:extLst>
              <a:ext uri="{FF2B5EF4-FFF2-40B4-BE49-F238E27FC236}">
                <a16:creationId xmlns:a16="http://schemas.microsoft.com/office/drawing/2014/main" id="{D0BD640E-934F-1EF8-7803-057C8FC4585C}"/>
              </a:ext>
            </a:extLst>
          </p:cNvPr>
          <p:cNvSpPr/>
          <p:nvPr/>
        </p:nvSpPr>
        <p:spPr bwMode="auto">
          <a:xfrm>
            <a:off x="1722325" y="4350676"/>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757331526"/>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C9EE-A660-0252-F744-2377FE37CF34}"/>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Javni izpis – zgornji del</a:t>
            </a:r>
          </a:p>
        </p:txBody>
      </p:sp>
      <p:pic>
        <p:nvPicPr>
          <p:cNvPr id="4" name="Picture 3">
            <a:extLst>
              <a:ext uri="{FF2B5EF4-FFF2-40B4-BE49-F238E27FC236}">
                <a16:creationId xmlns:a16="http://schemas.microsoft.com/office/drawing/2014/main" id="{0C479981-2014-A299-BEE0-4B38BC402226}"/>
              </a:ext>
            </a:extLst>
          </p:cNvPr>
          <p:cNvPicPr>
            <a:picLocks noChangeAspect="1"/>
          </p:cNvPicPr>
          <p:nvPr/>
        </p:nvPicPr>
        <p:blipFill>
          <a:blip r:embed="rId4"/>
          <a:stretch>
            <a:fillRect/>
          </a:stretch>
        </p:blipFill>
        <p:spPr>
          <a:xfrm>
            <a:off x="2894337" y="1271098"/>
            <a:ext cx="6403327" cy="5586902"/>
          </a:xfrm>
          <a:prstGeom prst="rect">
            <a:avLst/>
          </a:prstGeom>
        </p:spPr>
      </p:pic>
    </p:spTree>
    <p:extLst>
      <p:ext uri="{BB962C8B-B14F-4D97-AF65-F5344CB8AC3E}">
        <p14:creationId xmlns:p14="http://schemas.microsoft.com/office/powerpoint/2010/main" val="394355048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5DCD34-E92C-72C7-3394-E61C455A1B50}"/>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Javni izpis – spodnji del</a:t>
            </a:r>
          </a:p>
        </p:txBody>
      </p:sp>
      <p:pic>
        <p:nvPicPr>
          <p:cNvPr id="2" name="Picture 1">
            <a:extLst>
              <a:ext uri="{FF2B5EF4-FFF2-40B4-BE49-F238E27FC236}">
                <a16:creationId xmlns:a16="http://schemas.microsoft.com/office/drawing/2014/main" id="{DB3C95CF-140E-9975-0318-6E104B5ABA34}"/>
              </a:ext>
            </a:extLst>
          </p:cNvPr>
          <p:cNvPicPr>
            <a:picLocks noChangeAspect="1"/>
          </p:cNvPicPr>
          <p:nvPr/>
        </p:nvPicPr>
        <p:blipFill>
          <a:blip r:embed="rId4"/>
          <a:stretch>
            <a:fillRect/>
          </a:stretch>
        </p:blipFill>
        <p:spPr>
          <a:xfrm>
            <a:off x="2519276" y="1251243"/>
            <a:ext cx="7153448" cy="5606757"/>
          </a:xfrm>
          <a:prstGeom prst="rect">
            <a:avLst/>
          </a:prstGeom>
        </p:spPr>
      </p:pic>
    </p:spTree>
    <p:extLst>
      <p:ext uri="{BB962C8B-B14F-4D97-AF65-F5344CB8AC3E}">
        <p14:creationId xmlns:p14="http://schemas.microsoft.com/office/powerpoint/2010/main" val="1369696383"/>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2359-8DB6-60C7-2625-04750F8CDB05}"/>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Izpis pogojev uporabe datoteke</a:t>
            </a:r>
          </a:p>
        </p:txBody>
      </p:sp>
      <p:pic>
        <p:nvPicPr>
          <p:cNvPr id="4" name="Picture 3">
            <a:extLst>
              <a:ext uri="{FF2B5EF4-FFF2-40B4-BE49-F238E27FC236}">
                <a16:creationId xmlns:a16="http://schemas.microsoft.com/office/drawing/2014/main" id="{4C344DF8-0CA9-5835-38A8-3CBD96FCD81A}"/>
              </a:ext>
            </a:extLst>
          </p:cNvPr>
          <p:cNvPicPr>
            <a:picLocks noChangeAspect="1"/>
          </p:cNvPicPr>
          <p:nvPr/>
        </p:nvPicPr>
        <p:blipFill>
          <a:blip r:embed="rId4"/>
          <a:stretch>
            <a:fillRect/>
          </a:stretch>
        </p:blipFill>
        <p:spPr>
          <a:xfrm>
            <a:off x="1523603" y="2791913"/>
            <a:ext cx="9144793" cy="1274174"/>
          </a:xfrm>
          <a:prstGeom prst="rect">
            <a:avLst/>
          </a:prstGeom>
        </p:spPr>
      </p:pic>
    </p:spTree>
    <p:extLst>
      <p:ext uri="{BB962C8B-B14F-4D97-AF65-F5344CB8AC3E}">
        <p14:creationId xmlns:p14="http://schemas.microsoft.com/office/powerpoint/2010/main" val="691364594"/>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9AD616-ED01-B238-422F-511C41ECC72F}"/>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Prenos iRODS datoteke</a:t>
            </a:r>
          </a:p>
        </p:txBody>
      </p:sp>
      <p:pic>
        <p:nvPicPr>
          <p:cNvPr id="2" name="Picture 1">
            <a:extLst>
              <a:ext uri="{FF2B5EF4-FFF2-40B4-BE49-F238E27FC236}">
                <a16:creationId xmlns:a16="http://schemas.microsoft.com/office/drawing/2014/main" id="{CD6C168E-FD18-23EA-3250-57B4699AECBB}"/>
              </a:ext>
            </a:extLst>
          </p:cNvPr>
          <p:cNvPicPr>
            <a:picLocks noChangeAspect="1"/>
          </p:cNvPicPr>
          <p:nvPr/>
        </p:nvPicPr>
        <p:blipFill>
          <a:blip r:embed="rId4"/>
          <a:stretch>
            <a:fillRect/>
          </a:stretch>
        </p:blipFill>
        <p:spPr>
          <a:xfrm>
            <a:off x="1523603" y="1633152"/>
            <a:ext cx="9144793" cy="4487045"/>
          </a:xfrm>
          <a:prstGeom prst="rect">
            <a:avLst/>
          </a:prstGeom>
        </p:spPr>
      </p:pic>
    </p:spTree>
    <p:extLst>
      <p:ext uri="{BB962C8B-B14F-4D97-AF65-F5344CB8AC3E}">
        <p14:creationId xmlns:p14="http://schemas.microsoft.com/office/powerpoint/2010/main" val="2027867246"/>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3BAF-7156-A80F-DC95-BD462734E47A}"/>
              </a:ext>
            </a:extLst>
          </p:cNvPr>
          <p:cNvSpPr>
            <a:spLocks noGrp="1"/>
          </p:cNvSpPr>
          <p:nvPr>
            <p:ph type="title"/>
          </p:nvPr>
        </p:nvSpPr>
        <p:spPr>
          <a:xfrm>
            <a:off x="2110509" y="633684"/>
            <a:ext cx="7970982" cy="5268352"/>
          </a:xfrm>
        </p:spPr>
        <p:txBody>
          <a:bodyPr/>
          <a:lstStyle/>
          <a:p>
            <a:pPr algn="ctr"/>
            <a:r>
              <a:rPr lang="sl-SI" sz="5000" b="1" kern="1200" dirty="0">
                <a:solidFill>
                  <a:srgbClr val="ED7D31"/>
                </a:solidFill>
                <a:latin typeface="Calibri"/>
              </a:rPr>
              <a:t>Omejevanje dostopa</a:t>
            </a:r>
          </a:p>
        </p:txBody>
      </p:sp>
      <p:sp>
        <p:nvSpPr>
          <p:cNvPr id="3" name="Footer Placeholder 2">
            <a:extLst>
              <a:ext uri="{FF2B5EF4-FFF2-40B4-BE49-F238E27FC236}">
                <a16:creationId xmlns:a16="http://schemas.microsoft.com/office/drawing/2014/main" id="{4AC44339-3C87-F205-A57A-103123793877}"/>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 </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1081183"/>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FC49-B59F-4D51-F45F-6C4DF2F5E011}"/>
              </a:ext>
            </a:extLst>
          </p:cNvPr>
          <p:cNvSpPr>
            <a:spLocks noGrp="1"/>
          </p:cNvSpPr>
          <p:nvPr>
            <p:ph type="title"/>
          </p:nvPr>
        </p:nvSpPr>
        <p:spPr>
          <a:xfrm>
            <a:off x="838203" y="568328"/>
            <a:ext cx="10515600" cy="752471"/>
          </a:xfrm>
        </p:spPr>
        <p:txBody>
          <a:bodyPr>
            <a:normAutofit/>
          </a:bodyPr>
          <a:lstStyle/>
          <a:p>
            <a:r>
              <a:rPr lang="fi-FI" sz="4000" b="1" dirty="0">
                <a:solidFill>
                  <a:srgbClr val="ED7D31"/>
                </a:solidFill>
                <a:latin typeface="Calibri"/>
              </a:rPr>
              <a:t>Vrsta dostopa – takojšnja javna objava</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takojšnja javna objava</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31A6830F-254C-8EE6-0312-165B5F93DF42}"/>
              </a:ext>
            </a:extLst>
          </p:cNvPr>
          <p:cNvPicPr>
            <a:picLocks noChangeAspect="1"/>
          </p:cNvPicPr>
          <p:nvPr/>
        </p:nvPicPr>
        <p:blipFill>
          <a:blip r:embed="rId4"/>
          <a:stretch>
            <a:fillRect/>
          </a:stretch>
        </p:blipFill>
        <p:spPr>
          <a:xfrm>
            <a:off x="1523603" y="2413928"/>
            <a:ext cx="9144793" cy="2030144"/>
          </a:xfrm>
          <a:prstGeom prst="rect">
            <a:avLst/>
          </a:prstGeom>
        </p:spPr>
      </p:pic>
    </p:spTree>
    <p:extLst>
      <p:ext uri="{BB962C8B-B14F-4D97-AF65-F5344CB8AC3E}">
        <p14:creationId xmlns:p14="http://schemas.microsoft.com/office/powerpoint/2010/main" val="160308932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E58304-ECA8-A477-27DA-F1B96E600CA9}"/>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odlog javne objave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odlog javne objave</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89DB11E3-C46D-46D9-6BA2-F778FE4C4D61}"/>
              </a:ext>
            </a:extLst>
          </p:cNvPr>
          <p:cNvPicPr>
            <a:picLocks noChangeAspect="1"/>
          </p:cNvPicPr>
          <p:nvPr/>
        </p:nvPicPr>
        <p:blipFill>
          <a:blip r:embed="rId4"/>
          <a:stretch>
            <a:fillRect/>
          </a:stretch>
        </p:blipFill>
        <p:spPr>
          <a:xfrm>
            <a:off x="1523603" y="1755503"/>
            <a:ext cx="9144793" cy="3346994"/>
          </a:xfrm>
          <a:prstGeom prst="rect">
            <a:avLst/>
          </a:prstGeom>
        </p:spPr>
      </p:pic>
    </p:spTree>
    <p:extLst>
      <p:ext uri="{BB962C8B-B14F-4D97-AF65-F5344CB8AC3E}">
        <p14:creationId xmlns:p14="http://schemas.microsoft.com/office/powerpoint/2010/main" val="3181483864"/>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B220-26B1-8741-B8CA-970E66B2338A}"/>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odlog javne objave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odlog javne objave</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B76805AF-2304-E524-4A0E-5A3A88A138DD}"/>
              </a:ext>
            </a:extLst>
          </p:cNvPr>
          <p:cNvPicPr>
            <a:picLocks noChangeAspect="1"/>
          </p:cNvPicPr>
          <p:nvPr/>
        </p:nvPicPr>
        <p:blipFill>
          <a:blip r:embed="rId4"/>
          <a:stretch>
            <a:fillRect/>
          </a:stretch>
        </p:blipFill>
        <p:spPr>
          <a:xfrm>
            <a:off x="1621148" y="1536028"/>
            <a:ext cx="8949704" cy="3785944"/>
          </a:xfrm>
          <a:prstGeom prst="rect">
            <a:avLst/>
          </a:prstGeom>
        </p:spPr>
      </p:pic>
    </p:spTree>
    <p:extLst>
      <p:ext uri="{BB962C8B-B14F-4D97-AF65-F5344CB8AC3E}">
        <p14:creationId xmlns:p14="http://schemas.microsoft.com/office/powerpoint/2010/main" val="2926987512"/>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361C5-A60F-F26D-F1C8-896110F3510D}"/>
              </a:ext>
            </a:extLst>
          </p:cNvPr>
          <p:cNvSpPr>
            <a:spLocks noGrp="1"/>
          </p:cNvSpPr>
          <p:nvPr>
            <p:ph type="title"/>
          </p:nvPr>
        </p:nvSpPr>
        <p:spPr>
          <a:xfrm>
            <a:off x="838203" y="568328"/>
            <a:ext cx="10515600" cy="752471"/>
          </a:xfrm>
        </p:spPr>
        <p:txBody>
          <a:bodyPr>
            <a:normAutofit/>
          </a:bodyPr>
          <a:lstStyle/>
          <a:p>
            <a:r>
              <a:rPr lang="pl-PL" sz="4000" b="1" dirty="0">
                <a:solidFill>
                  <a:srgbClr val="ED7D31"/>
                </a:solidFill>
                <a:latin typeface="Calibri"/>
              </a:rPr>
              <a:t>Vrsta dostopa – trajno zaprti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D0FBBB6B-F4FC-BD7E-E563-6E819B355330}"/>
              </a:ext>
            </a:extLst>
          </p:cNvPr>
          <p:cNvPicPr>
            <a:picLocks noChangeAspect="1"/>
          </p:cNvPicPr>
          <p:nvPr/>
        </p:nvPicPr>
        <p:blipFill>
          <a:blip r:embed="rId4"/>
          <a:stretch>
            <a:fillRect/>
          </a:stretch>
        </p:blipFill>
        <p:spPr>
          <a:xfrm>
            <a:off x="1523603" y="2432217"/>
            <a:ext cx="9144793" cy="1993565"/>
          </a:xfrm>
          <a:prstGeom prst="rect">
            <a:avLst/>
          </a:prstGeom>
        </p:spPr>
      </p:pic>
    </p:spTree>
    <p:extLst>
      <p:ext uri="{BB962C8B-B14F-4D97-AF65-F5344CB8AC3E}">
        <p14:creationId xmlns:p14="http://schemas.microsoft.com/office/powerpoint/2010/main" val="237657649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694481" y="365129"/>
            <a:ext cx="9271322" cy="1325559"/>
          </a:xfrm>
        </p:spPr>
        <p:txBody>
          <a:bodyPr>
            <a:noAutofit/>
          </a:bodyPr>
          <a:lstStyle/>
          <a:p>
            <a:r>
              <a:rPr lang="sl-SI" sz="5000" b="1" dirty="0">
                <a:solidFill>
                  <a:srgbClr val="ED7D31"/>
                </a:solidFill>
                <a:latin typeface="Calibri"/>
              </a:rPr>
              <a:t>Posredni in neposredni identifikatorji oseb</a:t>
            </a:r>
          </a:p>
        </p:txBody>
      </p:sp>
      <p:sp>
        <p:nvSpPr>
          <p:cNvPr id="3" name="Označba mesta vsebine 2"/>
          <p:cNvSpPr>
            <a:spLocks noGrp="1"/>
          </p:cNvSpPr>
          <p:nvPr>
            <p:ph idx="1"/>
          </p:nvPr>
        </p:nvSpPr>
        <p:spPr>
          <a:xfrm>
            <a:off x="347241" y="1825627"/>
            <a:ext cx="11215868" cy="4667244"/>
          </a:xfrm>
        </p:spPr>
        <p:txBody>
          <a:bodyPr>
            <a:normAutofit fontScale="77500" lnSpcReduction="20000"/>
          </a:bodyPr>
          <a:lstStyle/>
          <a:p>
            <a:r>
              <a:rPr lang="sl-SI" b="1" dirty="0"/>
              <a:t>Neposredni identifikatorji</a:t>
            </a:r>
            <a:r>
              <a:rPr lang="sl-SI" dirty="0"/>
              <a:t>: ti podatki kažejo neposredno na posameznika in </a:t>
            </a:r>
            <a:r>
              <a:rPr lang="sl-SI" u="sng" dirty="0"/>
              <a:t>so običajno odstranjeni iz podatkovnih naborov, preden jih njihovi lastniki delijo z javnostjo</a:t>
            </a:r>
            <a:r>
              <a:rPr lang="sl-SI" dirty="0"/>
              <a:t>. Ti lahko vključujejo: ime, začetnice, poštni naslov, telefonsko številko, e-poštni naslov, edinstvene identifikacijske številke, kot so EMŠO, davčna številka ali številke vozniškega dovoljenja, identifikatorji vozil, identifikatorji medicinskih pripomočkov, spletni ali IP naslovi, biometrični podatki, fotografije osebe, zvočni posnetki, imena sorodnikov, datumi, specifični za posameznika, na primer datum rojstva, poroke itd.</a:t>
            </a:r>
          </a:p>
          <a:p>
            <a:r>
              <a:rPr lang="sl-SI" b="1" dirty="0"/>
              <a:t>Posredni identifikatorji</a:t>
            </a:r>
            <a:r>
              <a:rPr lang="sl-SI" dirty="0"/>
              <a:t>: ti se lahko sami po sebi zdijo neškodljivi, vendar lahko </a:t>
            </a:r>
            <a:r>
              <a:rPr lang="sl-SI" u="sng" dirty="0"/>
              <a:t>kažejo na posameznika v kombinaciji z drugimi podatki</a:t>
            </a:r>
            <a:r>
              <a:rPr lang="sl-SI" dirty="0"/>
              <a:t>. Priporočeno je, da nabore podatkov, ki vsebujejo tri ali več posrednih identifikatorjev, pregleda neodvisni raziskovalec ali odbor za etiko, da oceni tveganje identifikacije. Vse posredne informacije, ki niso potrebne za analizo, je treba odstraniti. Morda bi bilo smiselno nekatere od teh vrst podatkov predložiti v agregirani obliki (na primer razponi letnih dohodkov namesto natančnih številk). Posredni identifikatorji lahko vključujejo: kraj zdravljenja ali ime zdravnika, spol, redko bolezen ali zdravljenje, občutljive podatke, kot je uporaba prepovedanih drog ali druga "tvegana vedenja", kraj rojstva, socialno-ekonomske podatke, kot so delovno mesto, poklic, letni dohodek, izobrazba, itd., splošni geografski kazalniki, kot so poštna številka prebivališča, sestava gospodinjstva in družine, etnična pripadnost, leto ali starost rojstva, dobesedni odgovori ali prepisi</a:t>
            </a:r>
          </a:p>
        </p:txBody>
      </p:sp>
    </p:spTree>
    <p:extLst>
      <p:ext uri="{BB962C8B-B14F-4D97-AF65-F5344CB8AC3E}">
        <p14:creationId xmlns:p14="http://schemas.microsoft.com/office/powerpoint/2010/main" val="1680992078"/>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1587-5C91-1DA2-27CE-679D8B1E5127}"/>
              </a:ext>
            </a:extLst>
          </p:cNvPr>
          <p:cNvSpPr>
            <a:spLocks noGrp="1"/>
          </p:cNvSpPr>
          <p:nvPr>
            <p:ph type="title"/>
          </p:nvPr>
        </p:nvSpPr>
        <p:spPr>
          <a:xfrm>
            <a:off x="838203" y="568328"/>
            <a:ext cx="10515600" cy="752471"/>
          </a:xfrm>
        </p:spPr>
        <p:txBody>
          <a:bodyPr>
            <a:normAutofit/>
          </a:bodyPr>
          <a:lstStyle/>
          <a:p>
            <a:r>
              <a:rPr lang="pl-PL" sz="4000" b="1" dirty="0">
                <a:solidFill>
                  <a:srgbClr val="ED7D31"/>
                </a:solidFill>
                <a:latin typeface="Calibri"/>
              </a:rPr>
              <a:t>Vrsta dostopa – trajno zaprti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FF32FBD8-6D1E-4BA3-5EE7-586AB400AD77}"/>
              </a:ext>
            </a:extLst>
          </p:cNvPr>
          <p:cNvPicPr>
            <a:picLocks noChangeAspect="1"/>
          </p:cNvPicPr>
          <p:nvPr/>
        </p:nvPicPr>
        <p:blipFill>
          <a:blip r:embed="rId4"/>
          <a:stretch>
            <a:fillRect/>
          </a:stretch>
        </p:blipFill>
        <p:spPr>
          <a:xfrm>
            <a:off x="1663824" y="2514520"/>
            <a:ext cx="8864352" cy="1828959"/>
          </a:xfrm>
          <a:prstGeom prst="rect">
            <a:avLst/>
          </a:prstGeom>
        </p:spPr>
      </p:pic>
    </p:spTree>
    <p:extLst>
      <p:ext uri="{BB962C8B-B14F-4D97-AF65-F5344CB8AC3E}">
        <p14:creationId xmlns:p14="http://schemas.microsoft.com/office/powerpoint/2010/main" val="968703173"/>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24A4-9C35-442E-3A88-8A1D7F1C6B87}"/>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5" name="Picture 4">
            <a:extLst>
              <a:ext uri="{FF2B5EF4-FFF2-40B4-BE49-F238E27FC236}">
                <a16:creationId xmlns:a16="http://schemas.microsoft.com/office/drawing/2014/main" id="{924BF406-EC30-E52F-E724-B2EC03F34721}"/>
              </a:ext>
            </a:extLst>
          </p:cNvPr>
          <p:cNvPicPr>
            <a:picLocks noChangeAspect="1"/>
          </p:cNvPicPr>
          <p:nvPr/>
        </p:nvPicPr>
        <p:blipFill>
          <a:blip r:embed="rId4"/>
          <a:stretch>
            <a:fillRect/>
          </a:stretch>
        </p:blipFill>
        <p:spPr>
          <a:xfrm>
            <a:off x="1523603" y="2432217"/>
            <a:ext cx="9144793" cy="1993565"/>
          </a:xfrm>
          <a:prstGeom prst="rect">
            <a:avLst/>
          </a:prstGeom>
        </p:spPr>
      </p:pic>
      <p:sp>
        <p:nvSpPr>
          <p:cNvPr id="4" name="Arrow: Right 3">
            <a:extLst>
              <a:ext uri="{FF2B5EF4-FFF2-40B4-BE49-F238E27FC236}">
                <a16:creationId xmlns:a16="http://schemas.microsoft.com/office/drawing/2014/main" id="{C07B9AAA-735C-C74F-B3CB-4DF29D49C77F}"/>
              </a:ext>
            </a:extLst>
          </p:cNvPr>
          <p:cNvSpPr/>
          <p:nvPr/>
        </p:nvSpPr>
        <p:spPr bwMode="auto">
          <a:xfrm>
            <a:off x="1236804" y="4067456"/>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134455057"/>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6974-03FD-2944-7C41-FEAD31CD7F13}"/>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66FB2136-04F3-1198-70AB-86710EBF3395}"/>
              </a:ext>
            </a:extLst>
          </p:cNvPr>
          <p:cNvPicPr>
            <a:picLocks noChangeAspect="1"/>
          </p:cNvPicPr>
          <p:nvPr/>
        </p:nvPicPr>
        <p:blipFill>
          <a:blip r:embed="rId4"/>
          <a:stretch>
            <a:fillRect/>
          </a:stretch>
        </p:blipFill>
        <p:spPr>
          <a:xfrm>
            <a:off x="1633341" y="2316383"/>
            <a:ext cx="8925318" cy="2225233"/>
          </a:xfrm>
          <a:prstGeom prst="rect">
            <a:avLst/>
          </a:prstGeom>
        </p:spPr>
      </p:pic>
      <p:sp>
        <p:nvSpPr>
          <p:cNvPr id="5" name="Arrow: Right 4">
            <a:extLst>
              <a:ext uri="{FF2B5EF4-FFF2-40B4-BE49-F238E27FC236}">
                <a16:creationId xmlns:a16="http://schemas.microsoft.com/office/drawing/2014/main" id="{92E6C375-78D7-9D41-7B4F-C111A2DA202F}"/>
              </a:ext>
            </a:extLst>
          </p:cNvPr>
          <p:cNvSpPr/>
          <p:nvPr/>
        </p:nvSpPr>
        <p:spPr bwMode="auto">
          <a:xfrm>
            <a:off x="2426328" y="3986536"/>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2385166788"/>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75D39A-327D-A1D4-DD06-72E168AD5B04}"/>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130A56C8-8A9F-657D-7221-3716ACAABF28}"/>
              </a:ext>
            </a:extLst>
          </p:cNvPr>
          <p:cNvPicPr>
            <a:picLocks noChangeAspect="1"/>
          </p:cNvPicPr>
          <p:nvPr/>
        </p:nvPicPr>
        <p:blipFill>
          <a:blip r:embed="rId4"/>
          <a:stretch>
            <a:fillRect/>
          </a:stretch>
        </p:blipFill>
        <p:spPr>
          <a:xfrm>
            <a:off x="1645534" y="1859144"/>
            <a:ext cx="8900931" cy="3139712"/>
          </a:xfrm>
          <a:prstGeom prst="rect">
            <a:avLst/>
          </a:prstGeom>
        </p:spPr>
      </p:pic>
    </p:spTree>
    <p:extLst>
      <p:ext uri="{BB962C8B-B14F-4D97-AF65-F5344CB8AC3E}">
        <p14:creationId xmlns:p14="http://schemas.microsoft.com/office/powerpoint/2010/main" val="568104032"/>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190B-4B38-4DD4-2C7A-9DD777CAE928}"/>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9338DF84-F569-5713-8DEF-D2A117EBBB9C}"/>
              </a:ext>
            </a:extLst>
          </p:cNvPr>
          <p:cNvPicPr>
            <a:picLocks noChangeAspect="1"/>
          </p:cNvPicPr>
          <p:nvPr/>
        </p:nvPicPr>
        <p:blipFill>
          <a:blip r:embed="rId5"/>
          <a:stretch>
            <a:fillRect/>
          </a:stretch>
        </p:blipFill>
        <p:spPr>
          <a:xfrm>
            <a:off x="2678887" y="1541927"/>
            <a:ext cx="6834226" cy="5316073"/>
          </a:xfrm>
          <a:prstGeom prst="rect">
            <a:avLst/>
          </a:prstGeom>
        </p:spPr>
      </p:pic>
    </p:spTree>
    <p:extLst>
      <p:ext uri="{BB962C8B-B14F-4D97-AF65-F5344CB8AC3E}">
        <p14:creationId xmlns:p14="http://schemas.microsoft.com/office/powerpoint/2010/main" val="4079068925"/>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FBCDD1-7F44-C389-6D83-E047886182B4}"/>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FF6565FD-148C-47D8-6968-1DF22AD074E9}"/>
              </a:ext>
            </a:extLst>
          </p:cNvPr>
          <p:cNvPicPr>
            <a:picLocks noChangeAspect="1"/>
          </p:cNvPicPr>
          <p:nvPr/>
        </p:nvPicPr>
        <p:blipFill>
          <a:blip r:embed="rId4"/>
          <a:stretch>
            <a:fillRect/>
          </a:stretch>
        </p:blipFill>
        <p:spPr>
          <a:xfrm>
            <a:off x="1645534" y="2340769"/>
            <a:ext cx="8900931" cy="2176461"/>
          </a:xfrm>
          <a:prstGeom prst="rect">
            <a:avLst/>
          </a:prstGeom>
        </p:spPr>
      </p:pic>
    </p:spTree>
    <p:extLst>
      <p:ext uri="{BB962C8B-B14F-4D97-AF65-F5344CB8AC3E}">
        <p14:creationId xmlns:p14="http://schemas.microsoft.com/office/powerpoint/2010/main" val="157379940"/>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13FF1-8371-D3CF-7E27-F0D07495CF77}"/>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306E50D6-84C3-63AD-9B79-424F1B4D9D74}"/>
              </a:ext>
            </a:extLst>
          </p:cNvPr>
          <p:cNvPicPr>
            <a:picLocks noChangeAspect="1"/>
          </p:cNvPicPr>
          <p:nvPr/>
        </p:nvPicPr>
        <p:blipFill>
          <a:blip r:embed="rId4"/>
          <a:stretch>
            <a:fillRect/>
          </a:stretch>
        </p:blipFill>
        <p:spPr>
          <a:xfrm>
            <a:off x="1523603" y="1773392"/>
            <a:ext cx="9144793" cy="3749365"/>
          </a:xfrm>
          <a:prstGeom prst="rect">
            <a:avLst/>
          </a:prstGeom>
        </p:spPr>
      </p:pic>
    </p:spTree>
    <p:extLst>
      <p:ext uri="{BB962C8B-B14F-4D97-AF65-F5344CB8AC3E}">
        <p14:creationId xmlns:p14="http://schemas.microsoft.com/office/powerpoint/2010/main" val="4036828278"/>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D999-20F5-A1E3-4F22-E8D1CF65CE17}"/>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Oddaja zaposlenega končana</a:t>
            </a:r>
          </a:p>
        </p:txBody>
      </p:sp>
      <p:pic>
        <p:nvPicPr>
          <p:cNvPr id="4" name="Picture 3">
            <a:extLst>
              <a:ext uri="{FF2B5EF4-FFF2-40B4-BE49-F238E27FC236}">
                <a16:creationId xmlns:a16="http://schemas.microsoft.com/office/drawing/2014/main" id="{77134598-E9A3-B6BC-76D9-9D9015BB9BAC}"/>
              </a:ext>
            </a:extLst>
          </p:cNvPr>
          <p:cNvPicPr>
            <a:picLocks noChangeAspect="1"/>
          </p:cNvPicPr>
          <p:nvPr/>
        </p:nvPicPr>
        <p:blipFill>
          <a:blip r:embed="rId4"/>
          <a:stretch>
            <a:fillRect/>
          </a:stretch>
        </p:blipFill>
        <p:spPr>
          <a:xfrm>
            <a:off x="1252537" y="1695450"/>
            <a:ext cx="9686925" cy="4838700"/>
          </a:xfrm>
          <a:prstGeom prst="rect">
            <a:avLst/>
          </a:prstGeom>
        </p:spPr>
      </p:pic>
      <p:sp>
        <p:nvSpPr>
          <p:cNvPr id="5" name="Rectangle 4">
            <a:extLst>
              <a:ext uri="{FF2B5EF4-FFF2-40B4-BE49-F238E27FC236}">
                <a16:creationId xmlns:a16="http://schemas.microsoft.com/office/drawing/2014/main" id="{444A8CAF-E511-E299-0810-36E3368EE24B}"/>
              </a:ext>
            </a:extLst>
          </p:cNvPr>
          <p:cNvSpPr/>
          <p:nvPr/>
        </p:nvSpPr>
        <p:spPr>
          <a:xfrm>
            <a:off x="4905375" y="5210175"/>
            <a:ext cx="1304925" cy="304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9870"/>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9469-0874-6DDD-960B-CAAA7E45973A}"/>
              </a:ext>
            </a:extLst>
          </p:cNvPr>
          <p:cNvSpPr>
            <a:spLocks noGrp="1"/>
          </p:cNvSpPr>
          <p:nvPr>
            <p:ph type="title"/>
          </p:nvPr>
        </p:nvSpPr>
        <p:spPr>
          <a:xfrm>
            <a:off x="838204" y="568328"/>
            <a:ext cx="9001122"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8EB7AD90-0CB2-6068-33F7-F194252AC999}"/>
              </a:ext>
            </a:extLst>
          </p:cNvPr>
          <p:cNvPicPr>
            <a:picLocks noChangeAspect="1"/>
          </p:cNvPicPr>
          <p:nvPr/>
        </p:nvPicPr>
        <p:blipFill>
          <a:blip r:embed="rId4"/>
          <a:stretch>
            <a:fillRect/>
          </a:stretch>
        </p:blipFill>
        <p:spPr>
          <a:xfrm>
            <a:off x="1523603" y="1814560"/>
            <a:ext cx="9144793" cy="3286029"/>
          </a:xfrm>
          <a:prstGeom prst="rect">
            <a:avLst/>
          </a:prstGeom>
        </p:spPr>
      </p:pic>
    </p:spTree>
    <p:extLst>
      <p:ext uri="{BB962C8B-B14F-4D97-AF65-F5344CB8AC3E}">
        <p14:creationId xmlns:p14="http://schemas.microsoft.com/office/powerpoint/2010/main" val="4081077034"/>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4D8A47-5AE9-3608-865A-40BFCFF80E52}"/>
              </a:ext>
            </a:extLst>
          </p:cNvPr>
          <p:cNvSpPr>
            <a:spLocks noGrp="1"/>
          </p:cNvSpPr>
          <p:nvPr>
            <p:ph type="title"/>
          </p:nvPr>
        </p:nvSpPr>
        <p:spPr>
          <a:xfrm>
            <a:off x="838203" y="568328"/>
            <a:ext cx="9124947"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76A4A365-48A4-2278-2846-66A7A6CC4C31}"/>
              </a:ext>
            </a:extLst>
          </p:cNvPr>
          <p:cNvPicPr>
            <a:picLocks noChangeAspect="1"/>
          </p:cNvPicPr>
          <p:nvPr/>
        </p:nvPicPr>
        <p:blipFill>
          <a:blip r:embed="rId4"/>
          <a:stretch>
            <a:fillRect/>
          </a:stretch>
        </p:blipFill>
        <p:spPr>
          <a:xfrm>
            <a:off x="2738181" y="1076325"/>
            <a:ext cx="6715638" cy="5781675"/>
          </a:xfrm>
          <a:prstGeom prst="rect">
            <a:avLst/>
          </a:prstGeom>
        </p:spPr>
      </p:pic>
    </p:spTree>
    <p:extLst>
      <p:ext uri="{BB962C8B-B14F-4D97-AF65-F5344CB8AC3E}">
        <p14:creationId xmlns:p14="http://schemas.microsoft.com/office/powerpoint/2010/main" val="301520829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888980" cy="1325563"/>
          </a:xfrm>
        </p:spPr>
        <p:txBody>
          <a:bodyPr>
            <a:normAutofit fontScale="90000"/>
          </a:bodyPr>
          <a:lstStyle/>
          <a:p>
            <a:r>
              <a:rPr lang="en-US" sz="5000" b="1" dirty="0" err="1">
                <a:solidFill>
                  <a:srgbClr val="ED7D31"/>
                </a:solidFill>
                <a:latin typeface="Calibri"/>
                <a:hlinkClick r:id="rId4">
                  <a:extLst>
                    <a:ext uri="{A12FA001-AC4F-418D-AE19-62706E023703}">
                      <ahyp:hlinkClr xmlns:ahyp="http://schemas.microsoft.com/office/drawing/2018/hyperlinkcolor" val="tx"/>
                    </a:ext>
                  </a:extLst>
                </a:hlinkClick>
              </a:rPr>
              <a:t>Datatags</a:t>
            </a:r>
            <a:r>
              <a:rPr lang="en-US" sz="5000" b="1" dirty="0">
                <a:solidFill>
                  <a:srgbClr val="ED7D31"/>
                </a:solidFill>
                <a:latin typeface="Calibri"/>
                <a:hlinkClick r:id="rId4">
                  <a:extLst>
                    <a:ext uri="{A12FA001-AC4F-418D-AE19-62706E023703}">
                      <ahyp:hlinkClr xmlns:ahyp="http://schemas.microsoft.com/office/drawing/2018/hyperlinkcolor" val="tx"/>
                    </a:ext>
                  </a:extLst>
                </a:hlinkClick>
              </a:rPr>
              <a:t> </a:t>
            </a:r>
            <a:r>
              <a:rPr lang="sl-SI" sz="5000" b="1" dirty="0">
                <a:solidFill>
                  <a:srgbClr val="ED7D31"/>
                </a:solidFill>
                <a:latin typeface="Calibri"/>
                <a:hlinkClick r:id="rId4">
                  <a:extLst>
                    <a:ext uri="{A12FA001-AC4F-418D-AE19-62706E023703}">
                      <ahyp:hlinkClr xmlns:ahyp="http://schemas.microsoft.com/office/drawing/2018/hyperlinkcolor" val="tx"/>
                    </a:ext>
                  </a:extLst>
                </a:hlinkClick>
              </a:rPr>
              <a:t>– </a:t>
            </a:r>
            <a:r>
              <a:rPr lang="sl-SI" sz="5000" b="1" dirty="0" err="1">
                <a:solidFill>
                  <a:srgbClr val="ED7D31"/>
                </a:solidFill>
                <a:latin typeface="Calibri"/>
                <a:hlinkClick r:id="rId4">
                  <a:extLst>
                    <a:ext uri="{A12FA001-AC4F-418D-AE19-62706E023703}">
                      <ahyp:hlinkClr xmlns:ahyp="http://schemas.microsoft.com/office/drawing/2018/hyperlinkcolor" val="tx"/>
                    </a:ext>
                  </a:extLst>
                </a:hlinkClick>
              </a:rPr>
              <a:t>share</a:t>
            </a:r>
            <a:r>
              <a:rPr lang="sl-SI" sz="5000" b="1" dirty="0">
                <a:solidFill>
                  <a:srgbClr val="ED7D31"/>
                </a:solidFill>
                <a:latin typeface="Calibri"/>
                <a:hlinkClick r:id="rId4">
                  <a:extLst>
                    <a:ext uri="{A12FA001-AC4F-418D-AE19-62706E023703}">
                      <ahyp:hlinkClr xmlns:ahyp="http://schemas.microsoft.com/office/drawing/2018/hyperlinkcolor" val="tx"/>
                    </a:ext>
                  </a:extLst>
                </a:hlinkClick>
              </a:rPr>
              <a:t> </a:t>
            </a:r>
            <a:r>
              <a:rPr lang="sl-SI" sz="5000" b="1" dirty="0" err="1">
                <a:solidFill>
                  <a:srgbClr val="ED7D31"/>
                </a:solidFill>
                <a:latin typeface="Calibri"/>
                <a:hlinkClick r:id="rId4">
                  <a:extLst>
                    <a:ext uri="{A12FA001-AC4F-418D-AE19-62706E023703}">
                      <ahyp:hlinkClr xmlns:ahyp="http://schemas.microsoft.com/office/drawing/2018/hyperlinkcolor" val="tx"/>
                    </a:ext>
                  </a:extLst>
                </a:hlinkClick>
              </a:rPr>
              <a:t>sensitive</a:t>
            </a:r>
            <a:r>
              <a:rPr lang="sl-SI" sz="5000" b="1" dirty="0">
                <a:solidFill>
                  <a:srgbClr val="ED7D31"/>
                </a:solidFill>
                <a:latin typeface="Calibri"/>
                <a:hlinkClick r:id="rId4">
                  <a:extLst>
                    <a:ext uri="{A12FA001-AC4F-418D-AE19-62706E023703}">
                      <ahyp:hlinkClr xmlns:ahyp="http://schemas.microsoft.com/office/drawing/2018/hyperlinkcolor" val="tx"/>
                    </a:ext>
                  </a:extLst>
                </a:hlinkClick>
              </a:rPr>
              <a:t> data </a:t>
            </a:r>
            <a:r>
              <a:rPr lang="sl-SI" sz="5000" b="1" dirty="0" err="1">
                <a:solidFill>
                  <a:srgbClr val="ED7D31"/>
                </a:solidFill>
                <a:latin typeface="Calibri"/>
                <a:hlinkClick r:id="rId4">
                  <a:extLst>
                    <a:ext uri="{A12FA001-AC4F-418D-AE19-62706E023703}">
                      <ahyp:hlinkClr xmlns:ahyp="http://schemas.microsoft.com/office/drawing/2018/hyperlinkcolor" val="tx"/>
                    </a:ext>
                  </a:extLst>
                </a:hlinkClick>
              </a:rPr>
              <a:t>with</a:t>
            </a:r>
            <a:r>
              <a:rPr lang="sl-SI" sz="5000" b="1" dirty="0">
                <a:solidFill>
                  <a:srgbClr val="ED7D31"/>
                </a:solidFill>
                <a:latin typeface="Calibri"/>
                <a:hlinkClick r:id="rId4">
                  <a:extLst>
                    <a:ext uri="{A12FA001-AC4F-418D-AE19-62706E023703}">
                      <ahyp:hlinkClr xmlns:ahyp="http://schemas.microsoft.com/office/drawing/2018/hyperlinkcolor" val="tx"/>
                    </a:ext>
                  </a:extLst>
                </a:hlinkClick>
              </a:rPr>
              <a:t> </a:t>
            </a:r>
            <a:r>
              <a:rPr lang="sl-SI" sz="5000" b="1" dirty="0" err="1">
                <a:solidFill>
                  <a:srgbClr val="ED7D31"/>
                </a:solidFill>
                <a:latin typeface="Calibri"/>
                <a:hlinkClick r:id="rId4">
                  <a:extLst>
                    <a:ext uri="{A12FA001-AC4F-418D-AE19-62706E023703}">
                      <ahyp:hlinkClr xmlns:ahyp="http://schemas.microsoft.com/office/drawing/2018/hyperlinkcolor" val="tx"/>
                    </a:ext>
                  </a:extLst>
                </a:hlinkClick>
              </a:rPr>
              <a:t>confidence</a:t>
            </a:r>
            <a:endParaRPr lang="sl-SI" sz="5000" b="1" dirty="0">
              <a:solidFill>
                <a:srgbClr val="ED7D31"/>
              </a:solidFill>
              <a:latin typeface="Calibri"/>
            </a:endParaRPr>
          </a:p>
        </p:txBody>
      </p:sp>
      <p:pic>
        <p:nvPicPr>
          <p:cNvPr id="7170" name="Picture 2" descr="Thematic Figure.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566055" y="1690688"/>
            <a:ext cx="5663471" cy="3266263"/>
          </a:xfrm>
          <a:prstGeom prst="rect">
            <a:avLst/>
          </a:prstGeom>
          <a:noFill/>
          <a:extLst>
            <a:ext uri="{909E8E84-426E-40DD-AFC4-6F175D3DCCD1}">
              <a14:hiddenFill xmlns:a14="http://schemas.microsoft.com/office/drawing/2010/main">
                <a:solidFill>
                  <a:srgbClr val="FFFFFF"/>
                </a:solidFill>
              </a14:hiddenFill>
            </a:ext>
          </a:extLst>
        </p:spPr>
      </p:pic>
      <p:sp>
        <p:nvSpPr>
          <p:cNvPr id="4" name="Označba mesta datuma 3"/>
          <p:cNvSpPr>
            <a:spLocks noGrp="1"/>
          </p:cNvSpPr>
          <p:nvPr>
            <p:ph type="dt" sz="half" idx="7"/>
          </p:nvPr>
        </p:nvSpPr>
        <p:spPr>
          <a:prstGeom prst="rect">
            <a:avLst/>
          </a:prstGeom>
        </p:spPr>
        <p:txBody>
          <a:bodyPr vert="horz" lIns="91440" tIns="45720" rIns="91440" bIns="45720" rtlCol="0" anchor="ctr"/>
          <a:lstStyle>
            <a:defPPr>
              <a:defRPr lang="sl-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6B1A-8D46-4BB3-BA21-4F5A1AA082F6}" type="datetimeFigureOut">
              <a:rPr lang="sl-SI" smtClean="0"/>
              <a:pPr/>
              <a:t>22. 04. 2025</a:t>
            </a:fld>
            <a:endParaRPr lang="en-GB" dirty="0"/>
          </a:p>
        </p:txBody>
      </p:sp>
      <p:sp>
        <p:nvSpPr>
          <p:cNvPr id="5" name="Označba mesta noge 4"/>
          <p:cNvSpPr>
            <a:spLocks noGrp="1"/>
          </p:cNvSpPr>
          <p:nvPr>
            <p:ph type="ftr" sz="quarter" idx="9"/>
          </p:nvPr>
        </p:nvSpPr>
        <p:spPr>
          <a:prstGeom prst="rect">
            <a:avLst/>
          </a:prstGeom>
        </p:spPr>
        <p:txBody>
          <a:bodyPr vert="horz" lIns="91440" tIns="45720" rIns="91440" bIns="45720" rtlCol="0" anchor="ctr"/>
          <a:lstStyle>
            <a:defPPr>
              <a:defRPr lang="sl-S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Označba mesta številke diapozitiva 5"/>
          <p:cNvSpPr>
            <a:spLocks noGrp="1"/>
          </p:cNvSpPr>
          <p:nvPr>
            <p:ph type="sldNum" sz="quarter" idx="8"/>
          </p:nvPr>
        </p:nvSpPr>
        <p:spPr>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F4C872-8932-43DE-8553-3B87BE716C9C}" type="slidenum">
              <a:rPr lang="sl-SI" smtClean="0"/>
              <a:pPr/>
              <a:t>12</a:t>
            </a:fld>
            <a:endParaRPr lang="en-GB" dirty="0"/>
          </a:p>
        </p:txBody>
      </p:sp>
      <p:sp>
        <p:nvSpPr>
          <p:cNvPr id="7" name="PoljeZBesedilom 6"/>
          <p:cNvSpPr txBox="1"/>
          <p:nvPr/>
        </p:nvSpPr>
        <p:spPr>
          <a:xfrm>
            <a:off x="7229526" y="1903551"/>
            <a:ext cx="3356656" cy="3053400"/>
          </a:xfrm>
          <a:prstGeom prst="rect">
            <a:avLst/>
          </a:prstGeom>
          <a:noFill/>
        </p:spPr>
        <p:txBody>
          <a:bodyPr wrap="square" rtlCol="0">
            <a:spAutoFit/>
          </a:bodyPr>
          <a:lstStyle/>
          <a:p>
            <a:pPr marL="311079" indent="-311079">
              <a:buFont typeface="Arial" panose="020B0604020202020204" pitchFamily="34" charset="0"/>
              <a:buChar char="•"/>
            </a:pPr>
            <a:endParaRPr lang="sl-SI" sz="1452" dirty="0"/>
          </a:p>
          <a:p>
            <a:pPr marL="311079" indent="-311079">
              <a:buFont typeface="Arial" panose="020B0604020202020204" pitchFamily="34" charset="0"/>
              <a:buChar char="•"/>
            </a:pPr>
            <a:endParaRPr lang="sl-SI" sz="1452" dirty="0"/>
          </a:p>
          <a:p>
            <a:r>
              <a:rPr lang="en" sz="1089" dirty="0">
                <a:solidFill>
                  <a:srgbClr val="002060"/>
                </a:solidFill>
              </a:rPr>
              <a:t>Non-confidental information</a:t>
            </a:r>
          </a:p>
          <a:p>
            <a:pPr marL="311079" indent="-311079">
              <a:buFont typeface="Arial" panose="020B0604020202020204" pitchFamily="34" charset="0"/>
              <a:buChar char="•"/>
            </a:pPr>
            <a:endParaRPr lang="en" sz="1089" dirty="0">
              <a:solidFill>
                <a:srgbClr val="002060"/>
              </a:solidFill>
            </a:endParaRPr>
          </a:p>
          <a:p>
            <a:pPr marL="311079" indent="-311079">
              <a:buFont typeface="Arial" panose="020B0604020202020204" pitchFamily="34" charset="0"/>
              <a:buChar char="•"/>
            </a:pPr>
            <a:endParaRPr lang="en" sz="1089" dirty="0">
              <a:solidFill>
                <a:srgbClr val="002060"/>
              </a:solidFill>
            </a:endParaRPr>
          </a:p>
          <a:p>
            <a:r>
              <a:rPr lang="en" sz="1089" dirty="0">
                <a:solidFill>
                  <a:srgbClr val="002060"/>
                </a:solidFill>
              </a:rPr>
              <a:t>Non-confidential information</a:t>
            </a:r>
          </a:p>
          <a:p>
            <a:pPr marL="311079" indent="-311079">
              <a:buFont typeface="Arial" panose="020B0604020202020204" pitchFamily="34" charset="0"/>
              <a:buChar char="•"/>
            </a:pPr>
            <a:endParaRPr lang="en" sz="1089" dirty="0">
              <a:solidFill>
                <a:srgbClr val="002060"/>
              </a:solidFill>
            </a:endParaRPr>
          </a:p>
          <a:p>
            <a:pPr marL="311079" indent="-311079">
              <a:buFont typeface="Arial" panose="020B0604020202020204" pitchFamily="34" charset="0"/>
              <a:buChar char="•"/>
            </a:pPr>
            <a:endParaRPr lang="en" sz="1089" dirty="0">
              <a:solidFill>
                <a:srgbClr val="002060"/>
              </a:solidFill>
            </a:endParaRPr>
          </a:p>
          <a:p>
            <a:r>
              <a:rPr lang="en" sz="1089" dirty="0">
                <a:solidFill>
                  <a:srgbClr val="002060"/>
                </a:solidFill>
              </a:rPr>
              <a:t>Potentially harmful personal information</a:t>
            </a:r>
          </a:p>
          <a:p>
            <a:pPr marL="311079" indent="-311079">
              <a:buFont typeface="Arial" panose="020B0604020202020204" pitchFamily="34" charset="0"/>
              <a:buChar char="•"/>
            </a:pPr>
            <a:endParaRPr lang="en" sz="1089" dirty="0">
              <a:solidFill>
                <a:srgbClr val="002060"/>
              </a:solidFill>
            </a:endParaRPr>
          </a:p>
          <a:p>
            <a:r>
              <a:rPr lang="en" sz="1089" dirty="0">
                <a:solidFill>
                  <a:srgbClr val="002060"/>
                </a:solidFill>
              </a:rPr>
              <a:t>Sensitive personal information</a:t>
            </a:r>
          </a:p>
          <a:p>
            <a:endParaRPr lang="en" sz="1089" dirty="0">
              <a:solidFill>
                <a:srgbClr val="002060"/>
              </a:solidFill>
            </a:endParaRPr>
          </a:p>
          <a:p>
            <a:endParaRPr lang="en" sz="1089" dirty="0">
              <a:solidFill>
                <a:srgbClr val="002060"/>
              </a:solidFill>
            </a:endParaRPr>
          </a:p>
          <a:p>
            <a:r>
              <a:rPr lang="en" sz="1089" dirty="0">
                <a:solidFill>
                  <a:srgbClr val="002060"/>
                </a:solidFill>
              </a:rPr>
              <a:t>Very sensitive personal information</a:t>
            </a:r>
          </a:p>
          <a:p>
            <a:endParaRPr lang="en" sz="1089" dirty="0">
              <a:solidFill>
                <a:srgbClr val="002060"/>
              </a:solidFill>
            </a:endParaRPr>
          </a:p>
          <a:p>
            <a:endParaRPr lang="en" sz="1089" dirty="0">
              <a:solidFill>
                <a:srgbClr val="002060"/>
              </a:solidFill>
            </a:endParaRPr>
          </a:p>
          <a:p>
            <a:r>
              <a:rPr lang="en" sz="1089" dirty="0">
                <a:solidFill>
                  <a:srgbClr val="002060"/>
                </a:solidFill>
              </a:rPr>
              <a:t>Maximum sensitive personal information</a:t>
            </a:r>
          </a:p>
        </p:txBody>
      </p:sp>
      <p:sp>
        <p:nvSpPr>
          <p:cNvPr id="3" name="PoljeZBesedilom 2"/>
          <p:cNvSpPr txBox="1"/>
          <p:nvPr/>
        </p:nvSpPr>
        <p:spPr>
          <a:xfrm>
            <a:off x="388620" y="4967149"/>
            <a:ext cx="10778490" cy="1477328"/>
          </a:xfrm>
          <a:prstGeom prst="rect">
            <a:avLst/>
          </a:prstGeom>
          <a:noFill/>
        </p:spPr>
        <p:txBody>
          <a:bodyPr wrap="square" rtlCol="0">
            <a:spAutoFit/>
          </a:bodyPr>
          <a:lstStyle/>
          <a:p>
            <a:r>
              <a:rPr lang="sl-SI" dirty="0"/>
              <a:t>Vir: </a:t>
            </a:r>
            <a:r>
              <a:rPr lang="en-US" dirty="0"/>
              <a:t>Sweeney L, </a:t>
            </a:r>
            <a:r>
              <a:rPr lang="en-US" dirty="0" err="1"/>
              <a:t>Crosas</a:t>
            </a:r>
            <a:r>
              <a:rPr lang="en-US" dirty="0"/>
              <a:t> M, Bar-Sinai M. Sharing Sensitive Data with Confidence: The </a:t>
            </a:r>
            <a:r>
              <a:rPr lang="en-US" dirty="0" err="1"/>
              <a:t>Datatags</a:t>
            </a:r>
            <a:r>
              <a:rPr lang="en-US" dirty="0"/>
              <a:t> System. </a:t>
            </a:r>
            <a:r>
              <a:rPr lang="en-US" i="1" dirty="0"/>
              <a:t>Technology Science</a:t>
            </a:r>
            <a:r>
              <a:rPr lang="en-US" dirty="0"/>
              <a:t>. 2015101601. October 15, 2015. </a:t>
            </a:r>
            <a:r>
              <a:rPr lang="en-US" dirty="0">
                <a:hlinkClick r:id="rId6"/>
              </a:rPr>
              <a:t>https://techscience.org/a/2015101601/</a:t>
            </a:r>
            <a:endParaRPr lang="sl-SI" dirty="0"/>
          </a:p>
          <a:p>
            <a:endParaRPr lang="sl-SI" dirty="0"/>
          </a:p>
          <a:p>
            <a:r>
              <a:rPr lang="sl-SI" dirty="0"/>
              <a:t>Primer:  Harvard </a:t>
            </a:r>
            <a:r>
              <a:rPr lang="sl-SI" dirty="0" err="1"/>
              <a:t>Information</a:t>
            </a:r>
            <a:r>
              <a:rPr lang="sl-SI" dirty="0"/>
              <a:t> </a:t>
            </a:r>
            <a:r>
              <a:rPr lang="sl-SI" dirty="0" err="1"/>
              <a:t>security</a:t>
            </a:r>
            <a:r>
              <a:rPr lang="sl-SI" dirty="0"/>
              <a:t> </a:t>
            </a:r>
            <a:r>
              <a:rPr lang="sl-SI" dirty="0" err="1"/>
              <a:t>policy</a:t>
            </a:r>
            <a:r>
              <a:rPr lang="sl-SI" dirty="0"/>
              <a:t>, </a:t>
            </a:r>
            <a:r>
              <a:rPr lang="sl-SI" dirty="0" err="1"/>
              <a:t>By</a:t>
            </a:r>
            <a:r>
              <a:rPr lang="sl-SI" dirty="0"/>
              <a:t> data </a:t>
            </a:r>
            <a:r>
              <a:rPr lang="sl-SI" dirty="0" err="1"/>
              <a:t>security</a:t>
            </a:r>
            <a:r>
              <a:rPr lang="sl-SI" dirty="0"/>
              <a:t> </a:t>
            </a:r>
            <a:r>
              <a:rPr lang="sl-SI" dirty="0" err="1"/>
              <a:t>level</a:t>
            </a:r>
            <a:r>
              <a:rPr lang="sl-SI" dirty="0"/>
              <a:t>. Dosegljivo na </a:t>
            </a:r>
            <a:r>
              <a:rPr lang="sl-SI" dirty="0">
                <a:hlinkClick r:id="rId7"/>
              </a:rPr>
              <a:t>https://policy.security.harvard.edu/view-data-security-level</a:t>
            </a:r>
            <a:r>
              <a:rPr lang="sl-SI" dirty="0"/>
              <a:t> </a:t>
            </a:r>
          </a:p>
        </p:txBody>
      </p:sp>
    </p:spTree>
    <p:extLst>
      <p:ext uri="{BB962C8B-B14F-4D97-AF65-F5344CB8AC3E}">
        <p14:creationId xmlns:p14="http://schemas.microsoft.com/office/powerpoint/2010/main" val="3042925042"/>
      </p:ext>
    </p:extLst>
  </p:cSld>
  <p:clrMapOvr>
    <a:overrideClrMapping bg1="lt1" tx1="dk1" bg2="lt2" tx2="dk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C5AB-EB67-E838-EFAA-DE67C61F4E53}"/>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D047F2DA-EAC8-0BD3-644B-BEB80C58E4F1}"/>
              </a:ext>
            </a:extLst>
          </p:cNvPr>
          <p:cNvPicPr>
            <a:picLocks noChangeAspect="1"/>
          </p:cNvPicPr>
          <p:nvPr/>
        </p:nvPicPr>
        <p:blipFill>
          <a:blip r:embed="rId4"/>
          <a:stretch>
            <a:fillRect/>
          </a:stretch>
        </p:blipFill>
        <p:spPr>
          <a:xfrm>
            <a:off x="1649136" y="1502321"/>
            <a:ext cx="8555946" cy="5264759"/>
          </a:xfrm>
          <a:prstGeom prst="rect">
            <a:avLst/>
          </a:prstGeom>
        </p:spPr>
      </p:pic>
    </p:spTree>
    <p:extLst>
      <p:ext uri="{BB962C8B-B14F-4D97-AF65-F5344CB8AC3E}">
        <p14:creationId xmlns:p14="http://schemas.microsoft.com/office/powerpoint/2010/main" val="477465810"/>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26EC84-8EDC-4147-8035-58706CFE2334}"/>
              </a:ext>
            </a:extLst>
          </p:cNvPr>
          <p:cNvSpPr>
            <a:spLocks noGrp="1"/>
          </p:cNvSpPr>
          <p:nvPr>
            <p:ph type="title"/>
          </p:nvPr>
        </p:nvSpPr>
        <p:spPr>
          <a:xfrm>
            <a:off x="838203" y="568328"/>
            <a:ext cx="8991597"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E2251BE6-682E-167C-EC02-90B19C2B565A}"/>
              </a:ext>
            </a:extLst>
          </p:cNvPr>
          <p:cNvPicPr>
            <a:picLocks noChangeAspect="1"/>
          </p:cNvPicPr>
          <p:nvPr/>
        </p:nvPicPr>
        <p:blipFill>
          <a:blip r:embed="rId4"/>
          <a:stretch>
            <a:fillRect/>
          </a:stretch>
        </p:blipFill>
        <p:spPr>
          <a:xfrm>
            <a:off x="1529700" y="1731464"/>
            <a:ext cx="9132600" cy="4176122"/>
          </a:xfrm>
          <a:prstGeom prst="rect">
            <a:avLst/>
          </a:prstGeom>
        </p:spPr>
      </p:pic>
    </p:spTree>
    <p:extLst>
      <p:ext uri="{BB962C8B-B14F-4D97-AF65-F5344CB8AC3E}">
        <p14:creationId xmlns:p14="http://schemas.microsoft.com/office/powerpoint/2010/main" val="1160703822"/>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17A8-51C7-1662-7749-AD829EBC618F}"/>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7A0849E0-5293-87A0-09FA-9872CE230702}"/>
              </a:ext>
            </a:extLst>
          </p:cNvPr>
          <p:cNvPicPr>
            <a:picLocks noChangeAspect="1"/>
          </p:cNvPicPr>
          <p:nvPr/>
        </p:nvPicPr>
        <p:blipFill>
          <a:blip r:embed="rId4"/>
          <a:stretch>
            <a:fillRect/>
          </a:stretch>
        </p:blipFill>
        <p:spPr>
          <a:xfrm>
            <a:off x="1669920" y="2424200"/>
            <a:ext cx="8852159" cy="2371550"/>
          </a:xfrm>
          <a:prstGeom prst="rect">
            <a:avLst/>
          </a:prstGeom>
        </p:spPr>
      </p:pic>
      <p:sp>
        <p:nvSpPr>
          <p:cNvPr id="5" name="Arrow: Right 4">
            <a:extLst>
              <a:ext uri="{FF2B5EF4-FFF2-40B4-BE49-F238E27FC236}">
                <a16:creationId xmlns:a16="http://schemas.microsoft.com/office/drawing/2014/main" id="{E0DE9DD1-CE48-6553-0AC5-566A723E2688}"/>
              </a:ext>
            </a:extLst>
          </p:cNvPr>
          <p:cNvSpPr/>
          <p:nvPr/>
        </p:nvSpPr>
        <p:spPr bwMode="auto">
          <a:xfrm>
            <a:off x="1097265" y="3552825"/>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563325325"/>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AFBA-E4C2-8D5F-A5C7-0F5ADC652D2C}"/>
              </a:ext>
            </a:extLst>
          </p:cNvPr>
          <p:cNvSpPr>
            <a:spLocks noGrp="1"/>
          </p:cNvSpPr>
          <p:nvPr>
            <p:ph type="title"/>
          </p:nvPr>
        </p:nvSpPr>
        <p:spPr>
          <a:xfrm>
            <a:off x="838203" y="568328"/>
            <a:ext cx="9124947"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7" name="Picture 6">
            <a:extLst>
              <a:ext uri="{FF2B5EF4-FFF2-40B4-BE49-F238E27FC236}">
                <a16:creationId xmlns:a16="http://schemas.microsoft.com/office/drawing/2014/main" id="{A76F8D20-037E-E5FE-68E9-A5D385A39C23}"/>
              </a:ext>
            </a:extLst>
          </p:cNvPr>
          <p:cNvPicPr>
            <a:picLocks noChangeAspect="1"/>
          </p:cNvPicPr>
          <p:nvPr/>
        </p:nvPicPr>
        <p:blipFill>
          <a:blip r:embed="rId4"/>
          <a:stretch>
            <a:fillRect/>
          </a:stretch>
        </p:blipFill>
        <p:spPr>
          <a:xfrm>
            <a:off x="1476375" y="1890712"/>
            <a:ext cx="9239250" cy="3076575"/>
          </a:xfrm>
          <a:prstGeom prst="rect">
            <a:avLst/>
          </a:prstGeom>
        </p:spPr>
      </p:pic>
    </p:spTree>
    <p:extLst>
      <p:ext uri="{BB962C8B-B14F-4D97-AF65-F5344CB8AC3E}">
        <p14:creationId xmlns:p14="http://schemas.microsoft.com/office/powerpoint/2010/main" val="2753353078"/>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5494-B148-D1A4-D23C-98B977D7DD90}"/>
              </a:ext>
            </a:extLst>
          </p:cNvPr>
          <p:cNvSpPr>
            <a:spLocks noGrp="1"/>
          </p:cNvSpPr>
          <p:nvPr>
            <p:ph type="title"/>
          </p:nvPr>
        </p:nvSpPr>
        <p:spPr>
          <a:xfrm>
            <a:off x="838203" y="568328"/>
            <a:ext cx="10515600"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66CE93E0-F751-1C31-6B2B-602FA9094D0F}"/>
              </a:ext>
            </a:extLst>
          </p:cNvPr>
          <p:cNvPicPr>
            <a:picLocks noChangeAspect="1"/>
          </p:cNvPicPr>
          <p:nvPr/>
        </p:nvPicPr>
        <p:blipFill>
          <a:blip r:embed="rId4"/>
          <a:stretch>
            <a:fillRect/>
          </a:stretch>
        </p:blipFill>
        <p:spPr>
          <a:xfrm>
            <a:off x="1663824" y="1763867"/>
            <a:ext cx="8864352" cy="3749365"/>
          </a:xfrm>
          <a:prstGeom prst="rect">
            <a:avLst/>
          </a:prstGeom>
        </p:spPr>
      </p:pic>
    </p:spTree>
    <p:extLst>
      <p:ext uri="{BB962C8B-B14F-4D97-AF65-F5344CB8AC3E}">
        <p14:creationId xmlns:p14="http://schemas.microsoft.com/office/powerpoint/2010/main" val="1264837787"/>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E2EF59-6519-85D1-8D8C-EE95FE88CFE0}"/>
              </a:ext>
            </a:extLst>
          </p:cNvPr>
          <p:cNvSpPr>
            <a:spLocks noGrp="1"/>
          </p:cNvSpPr>
          <p:nvPr>
            <p:ph type="title"/>
          </p:nvPr>
        </p:nvSpPr>
        <p:spPr>
          <a:xfrm>
            <a:off x="838203" y="568328"/>
            <a:ext cx="9105897" cy="752471"/>
          </a:xfrm>
        </p:spPr>
        <p:txBody>
          <a:bodyPr>
            <a:normAutofit fontScale="90000"/>
          </a:bodyPr>
          <a:lstStyle/>
          <a:p>
            <a:r>
              <a:rPr lang="pt-BR" sz="4000" b="1" dirty="0">
                <a:solidFill>
                  <a:srgbClr val="ED7D31"/>
                </a:solidFill>
                <a:latin typeface="Calibri"/>
              </a:rPr>
              <a:t>Vrsta dostopa – trajno zaprti dostop, dovoljeni zahtevki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3000C92C-497A-2C36-0785-167A918CBEAB}"/>
              </a:ext>
            </a:extLst>
          </p:cNvPr>
          <p:cNvPicPr>
            <a:picLocks noChangeAspect="1"/>
          </p:cNvPicPr>
          <p:nvPr/>
        </p:nvPicPr>
        <p:blipFill>
          <a:blip r:embed="rId4"/>
          <a:stretch>
            <a:fillRect/>
          </a:stretch>
        </p:blipFill>
        <p:spPr>
          <a:xfrm>
            <a:off x="1694306" y="2130793"/>
            <a:ext cx="8803387" cy="3225064"/>
          </a:xfrm>
          <a:prstGeom prst="rect">
            <a:avLst/>
          </a:prstGeom>
        </p:spPr>
      </p:pic>
    </p:spTree>
    <p:extLst>
      <p:ext uri="{BB962C8B-B14F-4D97-AF65-F5344CB8AC3E}">
        <p14:creationId xmlns:p14="http://schemas.microsoft.com/office/powerpoint/2010/main" val="3030797557"/>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12DD-5407-0FC5-34CD-1F9D1084B4A6}"/>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omejen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omejen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86F601C0-6535-A282-BA34-C71F6DFE8536}"/>
              </a:ext>
            </a:extLst>
          </p:cNvPr>
          <p:cNvPicPr>
            <a:picLocks noChangeAspect="1"/>
          </p:cNvPicPr>
          <p:nvPr/>
        </p:nvPicPr>
        <p:blipFill>
          <a:blip r:embed="rId4"/>
          <a:stretch>
            <a:fillRect/>
          </a:stretch>
        </p:blipFill>
        <p:spPr>
          <a:xfrm>
            <a:off x="1523603" y="2420024"/>
            <a:ext cx="9144793" cy="2017951"/>
          </a:xfrm>
          <a:prstGeom prst="rect">
            <a:avLst/>
          </a:prstGeom>
        </p:spPr>
      </p:pic>
    </p:spTree>
    <p:extLst>
      <p:ext uri="{BB962C8B-B14F-4D97-AF65-F5344CB8AC3E}">
        <p14:creationId xmlns:p14="http://schemas.microsoft.com/office/powerpoint/2010/main" val="723935833"/>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D5430C-578F-DD8D-EEE4-285C8823ACB6}"/>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omejen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omejen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9690639F-851F-C545-7FB3-AED3F2336713}"/>
              </a:ext>
            </a:extLst>
          </p:cNvPr>
          <p:cNvPicPr>
            <a:picLocks noChangeAspect="1"/>
          </p:cNvPicPr>
          <p:nvPr/>
        </p:nvPicPr>
        <p:blipFill>
          <a:blip r:embed="rId5"/>
          <a:stretch>
            <a:fillRect/>
          </a:stretch>
        </p:blipFill>
        <p:spPr>
          <a:xfrm>
            <a:off x="1706499" y="2298094"/>
            <a:ext cx="8779001" cy="2261812"/>
          </a:xfrm>
          <a:prstGeom prst="rect">
            <a:avLst/>
          </a:prstGeom>
        </p:spPr>
      </p:pic>
    </p:spTree>
    <p:extLst>
      <p:ext uri="{BB962C8B-B14F-4D97-AF65-F5344CB8AC3E}">
        <p14:creationId xmlns:p14="http://schemas.microsoft.com/office/powerpoint/2010/main" val="1405816418"/>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17A8-51C7-1662-7749-AD829EBC618F}"/>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a:t>
            </a:r>
            <a:r>
              <a:rPr lang="sl-SI" sz="4000" b="1" dirty="0">
                <a:solidFill>
                  <a:srgbClr val="ED7D31"/>
                </a:solidFill>
                <a:latin typeface="Calibri"/>
              </a:rPr>
              <a:t>omejen dostop</a:t>
            </a:r>
            <a:endParaRPr lang="pt-BR" sz="4000" b="1" dirty="0">
              <a:solidFill>
                <a:srgbClr val="ED7D31"/>
              </a:solidFill>
              <a:latin typeface="Calibri"/>
            </a:endParaRP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7A0849E0-5293-87A0-09FA-9872CE230702}"/>
              </a:ext>
            </a:extLst>
          </p:cNvPr>
          <p:cNvPicPr>
            <a:picLocks noChangeAspect="1"/>
          </p:cNvPicPr>
          <p:nvPr/>
        </p:nvPicPr>
        <p:blipFill>
          <a:blip r:embed="rId4"/>
          <a:stretch>
            <a:fillRect/>
          </a:stretch>
        </p:blipFill>
        <p:spPr>
          <a:xfrm>
            <a:off x="1669920" y="2424200"/>
            <a:ext cx="8852159" cy="2371550"/>
          </a:xfrm>
          <a:prstGeom prst="rect">
            <a:avLst/>
          </a:prstGeom>
        </p:spPr>
      </p:pic>
      <p:sp>
        <p:nvSpPr>
          <p:cNvPr id="5" name="Arrow: Right 4">
            <a:extLst>
              <a:ext uri="{FF2B5EF4-FFF2-40B4-BE49-F238E27FC236}">
                <a16:creationId xmlns:a16="http://schemas.microsoft.com/office/drawing/2014/main" id="{E0DE9DD1-CE48-6553-0AC5-566A723E2688}"/>
              </a:ext>
            </a:extLst>
          </p:cNvPr>
          <p:cNvSpPr/>
          <p:nvPr/>
        </p:nvSpPr>
        <p:spPr bwMode="auto">
          <a:xfrm>
            <a:off x="1097265" y="3552825"/>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12097708"/>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AFBA-E4C2-8D5F-A5C7-0F5ADC652D2C}"/>
              </a:ext>
            </a:extLst>
          </p:cNvPr>
          <p:cNvSpPr>
            <a:spLocks noGrp="1"/>
          </p:cNvSpPr>
          <p:nvPr>
            <p:ph type="title"/>
          </p:nvPr>
        </p:nvSpPr>
        <p:spPr>
          <a:xfrm>
            <a:off x="838203" y="568328"/>
            <a:ext cx="9124947" cy="752471"/>
          </a:xfrm>
        </p:spPr>
        <p:txBody>
          <a:bodyPr>
            <a:normAutofit/>
          </a:bodyPr>
          <a:lstStyle/>
          <a:p>
            <a:r>
              <a:rPr lang="pt-BR" sz="4000" b="1" dirty="0">
                <a:solidFill>
                  <a:srgbClr val="ED7D31"/>
                </a:solidFill>
                <a:latin typeface="Calibri"/>
              </a:rPr>
              <a:t>Vrsta dostopa – </a:t>
            </a:r>
            <a:r>
              <a:rPr lang="sl-SI" sz="4000" b="1" dirty="0">
                <a:solidFill>
                  <a:srgbClr val="ED7D31"/>
                </a:solidFill>
                <a:latin typeface="Calibri"/>
              </a:rPr>
              <a:t>omejen dostop</a:t>
            </a:r>
            <a:endParaRPr lang="pt-BR" sz="4000" b="1" dirty="0">
              <a:solidFill>
                <a:srgbClr val="ED7D31"/>
              </a:solidFill>
              <a:latin typeface="Calibri"/>
            </a:endParaRP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trajno zaprti dostop, dovoljeni zahtevki</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7" name="Picture 6">
            <a:extLst>
              <a:ext uri="{FF2B5EF4-FFF2-40B4-BE49-F238E27FC236}">
                <a16:creationId xmlns:a16="http://schemas.microsoft.com/office/drawing/2014/main" id="{A76F8D20-037E-E5FE-68E9-A5D385A39C23}"/>
              </a:ext>
            </a:extLst>
          </p:cNvPr>
          <p:cNvPicPr>
            <a:picLocks noChangeAspect="1"/>
          </p:cNvPicPr>
          <p:nvPr/>
        </p:nvPicPr>
        <p:blipFill>
          <a:blip r:embed="rId4"/>
          <a:stretch>
            <a:fillRect/>
          </a:stretch>
        </p:blipFill>
        <p:spPr>
          <a:xfrm>
            <a:off x="1476375" y="1890712"/>
            <a:ext cx="9239250" cy="3076575"/>
          </a:xfrm>
          <a:prstGeom prst="rect">
            <a:avLst/>
          </a:prstGeom>
        </p:spPr>
      </p:pic>
    </p:spTree>
    <p:extLst>
      <p:ext uri="{BB962C8B-B14F-4D97-AF65-F5344CB8AC3E}">
        <p14:creationId xmlns:p14="http://schemas.microsoft.com/office/powerpoint/2010/main" val="353293536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a:xfrm>
            <a:off x="861352" y="173831"/>
            <a:ext cx="8618313" cy="1325559"/>
          </a:xfrm>
        </p:spPr>
        <p:txBody>
          <a:bodyPr>
            <a:noAutofit/>
          </a:bodyPr>
          <a:lstStyle/>
          <a:p>
            <a:pPr eaLnBrk="1" hangingPunct="1"/>
            <a:r>
              <a:rPr lang="sl-SI" altLang="sl-SI" sz="4500" b="1" dirty="0">
                <a:solidFill>
                  <a:srgbClr val="ED7D31"/>
                </a:solidFill>
                <a:latin typeface="Calibri"/>
              </a:rPr>
              <a:t>Organiziranje informacij - primer taksonomije živali</a:t>
            </a:r>
          </a:p>
        </p:txBody>
      </p:sp>
      <p:pic>
        <p:nvPicPr>
          <p:cNvPr id="12800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29986" y="1499390"/>
            <a:ext cx="5667375" cy="4608513"/>
          </a:xfrm>
        </p:spPr>
      </p:pic>
      <p:sp>
        <p:nvSpPr>
          <p:cNvPr id="128004" name="TextBox 3"/>
          <p:cNvSpPr txBox="1">
            <a:spLocks noChangeArrowheads="1"/>
          </p:cNvSpPr>
          <p:nvPr/>
        </p:nvSpPr>
        <p:spPr bwMode="auto">
          <a:xfrm>
            <a:off x="7319963" y="5157789"/>
            <a:ext cx="2952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l-SI" altLang="sl-SI">
                <a:latin typeface="Calibri" panose="020F0502020204030204" pitchFamily="34" charset="0"/>
                <a:hlinkClick r:id="rId5"/>
              </a:rPr>
              <a:t>SKOS</a:t>
            </a:r>
            <a:r>
              <a:rPr lang="sl-SI" altLang="sl-SI">
                <a:latin typeface="Calibri" panose="020F0502020204030204" pitchFamily="34" charset="0"/>
              </a:rPr>
              <a:t> – ontologija za opis taksonomij</a:t>
            </a:r>
          </a:p>
          <a:p>
            <a:pPr eaLnBrk="1" hangingPunct="1"/>
            <a:endParaRPr lang="sl-SI" altLang="sl-SI">
              <a:latin typeface="Calibri" panose="020F0502020204030204" pitchFamily="34" charset="0"/>
            </a:endParaRPr>
          </a:p>
        </p:txBody>
      </p:sp>
    </p:spTree>
    <p:extLst>
      <p:ext uri="{BB962C8B-B14F-4D97-AF65-F5344CB8AC3E}">
        <p14:creationId xmlns:p14="http://schemas.microsoft.com/office/powerpoint/2010/main" val="3245633869"/>
      </p:ext>
    </p:extLst>
  </p:cSld>
  <p:clrMapOvr>
    <a:overrideClrMapping bg1="lt1" tx1="dk1" bg2="lt2" tx2="dk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F27F92-9BB7-3CBA-ADFF-66055FC022CB}"/>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omejen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omejen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3E2ECAC4-7E82-AF6E-8E92-829D7E40047A}"/>
              </a:ext>
            </a:extLst>
          </p:cNvPr>
          <p:cNvPicPr>
            <a:picLocks noChangeAspect="1"/>
          </p:cNvPicPr>
          <p:nvPr/>
        </p:nvPicPr>
        <p:blipFill>
          <a:blip r:embed="rId4"/>
          <a:stretch>
            <a:fillRect/>
          </a:stretch>
        </p:blipFill>
        <p:spPr>
          <a:xfrm>
            <a:off x="1669920" y="2127391"/>
            <a:ext cx="8852159" cy="2603218"/>
          </a:xfrm>
          <a:prstGeom prst="rect">
            <a:avLst/>
          </a:prstGeom>
        </p:spPr>
      </p:pic>
    </p:spTree>
    <p:extLst>
      <p:ext uri="{BB962C8B-B14F-4D97-AF65-F5344CB8AC3E}">
        <p14:creationId xmlns:p14="http://schemas.microsoft.com/office/powerpoint/2010/main" val="988447196"/>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7B34-A611-10D2-7C29-41AFAF5E0192}"/>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omejen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omejen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4" name="Picture 3">
            <a:extLst>
              <a:ext uri="{FF2B5EF4-FFF2-40B4-BE49-F238E27FC236}">
                <a16:creationId xmlns:a16="http://schemas.microsoft.com/office/drawing/2014/main" id="{26CE8841-11E8-36C6-CB50-F2A3078DE1EA}"/>
              </a:ext>
            </a:extLst>
          </p:cNvPr>
          <p:cNvPicPr>
            <a:picLocks noChangeAspect="1"/>
          </p:cNvPicPr>
          <p:nvPr/>
        </p:nvPicPr>
        <p:blipFill>
          <a:blip r:embed="rId4"/>
          <a:stretch>
            <a:fillRect/>
          </a:stretch>
        </p:blipFill>
        <p:spPr>
          <a:xfrm>
            <a:off x="1676017" y="1606878"/>
            <a:ext cx="8839966" cy="4139543"/>
          </a:xfrm>
          <a:prstGeom prst="rect">
            <a:avLst/>
          </a:prstGeom>
        </p:spPr>
      </p:pic>
    </p:spTree>
    <p:extLst>
      <p:ext uri="{BB962C8B-B14F-4D97-AF65-F5344CB8AC3E}">
        <p14:creationId xmlns:p14="http://schemas.microsoft.com/office/powerpoint/2010/main" val="3111949025"/>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61EBF1-CB58-2310-BD0D-853CDBA0369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Vrsta dostopa – omejen dostop</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Calibri" pitchFamily="34" charset="0"/>
                <a:ea typeface="+mn-ea"/>
                <a:cs typeface="+mn-cs"/>
              </a:rPr>
              <a:t>Vrsta dostopa – omejen dostop</a:t>
            </a:r>
            <a:endPar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C8A0259-3149-390D-921F-DB4665C061F8}"/>
              </a:ext>
            </a:extLst>
          </p:cNvPr>
          <p:cNvPicPr>
            <a:picLocks noChangeAspect="1"/>
          </p:cNvPicPr>
          <p:nvPr/>
        </p:nvPicPr>
        <p:blipFill>
          <a:blip r:embed="rId4"/>
          <a:stretch>
            <a:fillRect/>
          </a:stretch>
        </p:blipFill>
        <p:spPr>
          <a:xfrm>
            <a:off x="1688210" y="1964679"/>
            <a:ext cx="8815580" cy="3176291"/>
          </a:xfrm>
          <a:prstGeom prst="rect">
            <a:avLst/>
          </a:prstGeom>
        </p:spPr>
      </p:pic>
    </p:spTree>
    <p:extLst>
      <p:ext uri="{BB962C8B-B14F-4D97-AF65-F5344CB8AC3E}">
        <p14:creationId xmlns:p14="http://schemas.microsoft.com/office/powerpoint/2010/main" val="1950342512"/>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37535"/>
            <a:ext cx="10009549" cy="1116065"/>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2" name="Pravokotnik 1">
            <a:extLst>
              <a:ext uri="{FF2B5EF4-FFF2-40B4-BE49-F238E27FC236}">
                <a16:creationId xmlns:a16="http://schemas.microsoft.com/office/drawing/2014/main" id="{73709836-AF44-48B9-B898-6AC8425A1350}"/>
              </a:ext>
            </a:extLst>
          </p:cNvPr>
          <p:cNvSpPr/>
          <p:nvPr/>
        </p:nvSpPr>
        <p:spPr>
          <a:xfrm>
            <a:off x="334310" y="3044279"/>
            <a:ext cx="489877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srgbClr val="ED7D31"/>
                </a:solidFill>
                <a:effectLst/>
                <a:uLnTx/>
                <a:uFillTx/>
                <a:latin typeface="Calibri" panose="020F0502020204030204"/>
                <a:ea typeface="+mn-ea"/>
                <a:cs typeface="+mn-cs"/>
              </a:rPr>
              <a:t>Hvala za pozornost! </a:t>
            </a:r>
            <a:endParaRPr kumimoji="0" lang="sl-SI"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Slika 2">
            <a:extLst>
              <a:ext uri="{FF2B5EF4-FFF2-40B4-BE49-F238E27FC236}">
                <a16:creationId xmlns:a16="http://schemas.microsoft.com/office/drawing/2014/main" id="{B63C2950-B487-4BCF-8856-3BC734D5D27B}"/>
              </a:ext>
            </a:extLst>
          </p:cNvPr>
          <p:cNvPicPr>
            <a:picLocks noChangeAspect="1"/>
          </p:cNvPicPr>
          <p:nvPr/>
        </p:nvPicPr>
        <p:blipFill>
          <a:blip r:embed="rId5"/>
          <a:stretch>
            <a:fillRect/>
          </a:stretch>
        </p:blipFill>
        <p:spPr>
          <a:xfrm>
            <a:off x="10320445" y="5184456"/>
            <a:ext cx="750000" cy="750000"/>
          </a:xfrm>
          <a:prstGeom prst="rect">
            <a:avLst/>
          </a:prstGeom>
        </p:spPr>
      </p:pic>
    </p:spTree>
    <p:extLst>
      <p:ext uri="{BB962C8B-B14F-4D97-AF65-F5344CB8AC3E}">
        <p14:creationId xmlns:p14="http://schemas.microsoft.com/office/powerpoint/2010/main" val="314869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9026" name="Picture 2" descr="http://www.mkbergman.com/wp-content/themes/ai3/images/2007Posts/070501e_SKOS_UK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620713"/>
            <a:ext cx="72009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avokotnik 1"/>
          <p:cNvSpPr/>
          <p:nvPr/>
        </p:nvSpPr>
        <p:spPr>
          <a:xfrm>
            <a:off x="709726" y="135374"/>
            <a:ext cx="6490046" cy="523220"/>
          </a:xfrm>
          <a:prstGeom prst="rect">
            <a:avLst/>
          </a:prstGeom>
        </p:spPr>
        <p:txBody>
          <a:bodyPr wrap="none">
            <a:spAutoFit/>
          </a:bodyPr>
          <a:lstStyle/>
          <a:p>
            <a:r>
              <a:rPr lang="sl-SI" altLang="sl-SI" sz="2800" b="1" dirty="0">
                <a:solidFill>
                  <a:srgbClr val="ED7D31"/>
                </a:solidFill>
              </a:rPr>
              <a:t>Primer tezavra, opisanega s pomočjo SKOS</a:t>
            </a:r>
            <a:endParaRPr lang="en-US" sz="2800" dirty="0"/>
          </a:p>
        </p:txBody>
      </p:sp>
    </p:spTree>
    <p:extLst>
      <p:ext uri="{BB962C8B-B14F-4D97-AF65-F5344CB8AC3E}">
        <p14:creationId xmlns:p14="http://schemas.microsoft.com/office/powerpoint/2010/main" val="406080217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79651" y="1916113"/>
            <a:ext cx="7840663" cy="3962400"/>
            <a:chOff x="529" y="1248"/>
            <a:chExt cx="4940" cy="2496"/>
          </a:xfrm>
        </p:grpSpPr>
        <p:sp>
          <p:nvSpPr>
            <p:cNvPr id="99379" name="Text Box 3"/>
            <p:cNvSpPr txBox="1">
              <a:spLocks noChangeArrowheads="1"/>
            </p:cNvSpPr>
            <p:nvPr/>
          </p:nvSpPr>
          <p:spPr bwMode="auto">
            <a:xfrm>
              <a:off x="529" y="1248"/>
              <a:ext cx="50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b="1"/>
                <a:t>Oseba</a:t>
              </a:r>
              <a:endParaRPr lang="en-GB" altLang="sl-SI" sz="1800" b="1"/>
            </a:p>
          </p:txBody>
        </p:sp>
        <p:sp>
          <p:nvSpPr>
            <p:cNvPr id="99380" name="Text Box 4"/>
            <p:cNvSpPr txBox="1">
              <a:spLocks noChangeArrowheads="1"/>
            </p:cNvSpPr>
            <p:nvPr/>
          </p:nvSpPr>
          <p:spPr bwMode="auto">
            <a:xfrm>
              <a:off x="2880" y="1248"/>
              <a:ext cx="53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b="1"/>
                <a:t>Država</a:t>
              </a:r>
              <a:endParaRPr lang="en-GB" altLang="sl-SI" sz="1800" b="1"/>
            </a:p>
          </p:txBody>
        </p:sp>
        <p:sp>
          <p:nvSpPr>
            <p:cNvPr id="99381" name="Oval 5"/>
            <p:cNvSpPr>
              <a:spLocks noChangeArrowheads="1"/>
            </p:cNvSpPr>
            <p:nvPr/>
          </p:nvSpPr>
          <p:spPr bwMode="auto">
            <a:xfrm>
              <a:off x="768" y="1344"/>
              <a:ext cx="1152" cy="110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01599" tIns="50799" rIns="101599" bIns="5079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endParaRPr lang="en-GB" altLang="sl-SI" sz="1800"/>
            </a:p>
          </p:txBody>
        </p:sp>
        <p:sp>
          <p:nvSpPr>
            <p:cNvPr id="99382" name="Oval 6"/>
            <p:cNvSpPr>
              <a:spLocks noChangeArrowheads="1"/>
            </p:cNvSpPr>
            <p:nvPr/>
          </p:nvSpPr>
          <p:spPr bwMode="auto">
            <a:xfrm>
              <a:off x="2064" y="1344"/>
              <a:ext cx="1152" cy="110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83" name="Text Box 7"/>
            <p:cNvSpPr txBox="1">
              <a:spLocks noChangeArrowheads="1"/>
            </p:cNvSpPr>
            <p:nvPr/>
          </p:nvSpPr>
          <p:spPr bwMode="auto">
            <a:xfrm>
              <a:off x="3697" y="1479"/>
              <a:ext cx="177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a:t>Razred , koncept. kategorija (angl. c</a:t>
              </a:r>
              <a:r>
                <a:rPr lang="en-GB" altLang="sl-SI" sz="1800"/>
                <a:t>lass concept, category, type)</a:t>
              </a:r>
            </a:p>
          </p:txBody>
        </p:sp>
        <p:sp>
          <p:nvSpPr>
            <p:cNvPr id="99384" name="Oval 8"/>
            <p:cNvSpPr>
              <a:spLocks noChangeArrowheads="1"/>
            </p:cNvSpPr>
            <p:nvPr/>
          </p:nvSpPr>
          <p:spPr bwMode="auto">
            <a:xfrm>
              <a:off x="3478" y="1566"/>
              <a:ext cx="192" cy="14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85" name="Oval 9"/>
            <p:cNvSpPr>
              <a:spLocks noChangeArrowheads="1"/>
            </p:cNvSpPr>
            <p:nvPr/>
          </p:nvSpPr>
          <p:spPr bwMode="auto">
            <a:xfrm>
              <a:off x="1392" y="2640"/>
              <a:ext cx="1152" cy="110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86" name="Text Box 10"/>
            <p:cNvSpPr txBox="1">
              <a:spLocks noChangeArrowheads="1"/>
            </p:cNvSpPr>
            <p:nvPr/>
          </p:nvSpPr>
          <p:spPr bwMode="auto">
            <a:xfrm>
              <a:off x="2496" y="3168"/>
              <a:ext cx="408"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b="1"/>
                <a:t>Žival</a:t>
              </a:r>
              <a:endParaRPr lang="en-GB" altLang="sl-SI" sz="1800" b="1"/>
            </a:p>
          </p:txBody>
        </p:sp>
      </p:grpSp>
      <p:grpSp>
        <p:nvGrpSpPr>
          <p:cNvPr id="3" name="Group 11"/>
          <p:cNvGrpSpPr>
            <a:grpSpLocks/>
          </p:cNvGrpSpPr>
          <p:nvPr/>
        </p:nvGrpSpPr>
        <p:grpSpPr bwMode="auto">
          <a:xfrm>
            <a:off x="6961189" y="3284539"/>
            <a:ext cx="3382823" cy="1044575"/>
            <a:chOff x="3425" y="2070"/>
            <a:chExt cx="2130" cy="657"/>
          </a:xfrm>
        </p:grpSpPr>
        <p:sp>
          <p:nvSpPr>
            <p:cNvPr id="99377" name="AutoShape 12"/>
            <p:cNvSpPr>
              <a:spLocks noChangeArrowheads="1"/>
            </p:cNvSpPr>
            <p:nvPr/>
          </p:nvSpPr>
          <p:spPr bwMode="auto">
            <a:xfrm>
              <a:off x="3425" y="2251"/>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78" name="Text Box 13"/>
            <p:cNvSpPr txBox="1">
              <a:spLocks noChangeArrowheads="1"/>
            </p:cNvSpPr>
            <p:nvPr/>
          </p:nvSpPr>
          <p:spPr bwMode="auto">
            <a:xfrm>
              <a:off x="3531" y="2070"/>
              <a:ext cx="2024"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defTabSz="1016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16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16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16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16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16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16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16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16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a:t>Primerek, posameznik, instanca </a:t>
              </a:r>
            </a:p>
            <a:p>
              <a:pPr eaLnBrk="1" hangingPunct="1">
                <a:buFontTx/>
                <a:buNone/>
              </a:pPr>
              <a:r>
                <a:rPr lang="sl-SI" altLang="sl-SI" sz="1800"/>
                <a:t>razreda (angl. i</a:t>
              </a:r>
              <a:r>
                <a:rPr lang="en-GB" altLang="sl-SI" sz="1800"/>
                <a:t>ndividual</a:t>
              </a:r>
              <a:r>
                <a:rPr lang="sl-SI" altLang="sl-SI" sz="1800"/>
                <a:t>.</a:t>
              </a:r>
            </a:p>
            <a:p>
              <a:pPr eaLnBrk="1" hangingPunct="1">
                <a:buFontTx/>
                <a:buNone/>
              </a:pPr>
              <a:r>
                <a:rPr lang="sl-SI" altLang="sl-SI" sz="1800"/>
                <a:t> </a:t>
              </a:r>
              <a:r>
                <a:rPr lang="en-GB" altLang="sl-SI" sz="1800"/>
                <a:t>instance)</a:t>
              </a:r>
            </a:p>
          </p:txBody>
        </p:sp>
      </p:grpSp>
      <p:grpSp>
        <p:nvGrpSpPr>
          <p:cNvPr id="4" name="Group 14"/>
          <p:cNvGrpSpPr>
            <a:grpSpLocks/>
          </p:cNvGrpSpPr>
          <p:nvPr/>
        </p:nvGrpSpPr>
        <p:grpSpPr bwMode="auto">
          <a:xfrm>
            <a:off x="5029200" y="2514600"/>
            <a:ext cx="1828800" cy="1125538"/>
            <a:chOff x="2208" y="1584"/>
            <a:chExt cx="1152" cy="709"/>
          </a:xfrm>
        </p:grpSpPr>
        <p:sp>
          <p:nvSpPr>
            <p:cNvPr id="99369" name="AutoShape 15"/>
            <p:cNvSpPr>
              <a:spLocks noChangeArrowheads="1"/>
            </p:cNvSpPr>
            <p:nvPr/>
          </p:nvSpPr>
          <p:spPr bwMode="auto">
            <a:xfrm>
              <a:off x="2256" y="1776"/>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70" name="AutoShape 16"/>
            <p:cNvSpPr>
              <a:spLocks noChangeArrowheads="1"/>
            </p:cNvSpPr>
            <p:nvPr/>
          </p:nvSpPr>
          <p:spPr bwMode="auto">
            <a:xfrm>
              <a:off x="2736" y="2112"/>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71" name="AutoShape 17"/>
            <p:cNvSpPr>
              <a:spLocks noChangeArrowheads="1"/>
            </p:cNvSpPr>
            <p:nvPr/>
          </p:nvSpPr>
          <p:spPr bwMode="auto">
            <a:xfrm>
              <a:off x="2208" y="1968"/>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72" name="AutoShape 18"/>
            <p:cNvSpPr>
              <a:spLocks noChangeArrowheads="1"/>
            </p:cNvSpPr>
            <p:nvPr/>
          </p:nvSpPr>
          <p:spPr bwMode="auto">
            <a:xfrm>
              <a:off x="2736" y="1584"/>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73" name="Text Box 19"/>
            <p:cNvSpPr txBox="1">
              <a:spLocks noChangeArrowheads="1"/>
            </p:cNvSpPr>
            <p:nvPr/>
          </p:nvSpPr>
          <p:spPr bwMode="auto">
            <a:xfrm>
              <a:off x="2784" y="1584"/>
              <a:ext cx="395"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GB" altLang="sl-SI" sz="1200" i="1"/>
                <a:t>Belgi</a:t>
              </a:r>
              <a:r>
                <a:rPr lang="sl-SI" altLang="sl-SI" sz="1200" i="1"/>
                <a:t>ja</a:t>
              </a:r>
              <a:endParaRPr lang="en-GB" altLang="sl-SI" sz="1200" i="1"/>
            </a:p>
          </p:txBody>
        </p:sp>
        <p:sp>
          <p:nvSpPr>
            <p:cNvPr id="99374" name="Text Box 20"/>
            <p:cNvSpPr txBox="1">
              <a:spLocks noChangeArrowheads="1"/>
            </p:cNvSpPr>
            <p:nvPr/>
          </p:nvSpPr>
          <p:spPr bwMode="auto">
            <a:xfrm>
              <a:off x="2304" y="1776"/>
              <a:ext cx="476"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Paragvaj</a:t>
              </a:r>
              <a:endParaRPr lang="en-GB" altLang="sl-SI" sz="1200" i="1"/>
            </a:p>
          </p:txBody>
        </p:sp>
        <p:sp>
          <p:nvSpPr>
            <p:cNvPr id="99375" name="Text Box 21"/>
            <p:cNvSpPr txBox="1">
              <a:spLocks noChangeArrowheads="1"/>
            </p:cNvSpPr>
            <p:nvPr/>
          </p:nvSpPr>
          <p:spPr bwMode="auto">
            <a:xfrm>
              <a:off x="2784" y="2112"/>
              <a:ext cx="576"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Kitajska</a:t>
              </a:r>
              <a:endParaRPr lang="en-GB" altLang="sl-SI" sz="1200" i="1"/>
            </a:p>
          </p:txBody>
        </p:sp>
        <p:sp>
          <p:nvSpPr>
            <p:cNvPr id="99376" name="Text Box 22"/>
            <p:cNvSpPr txBox="1">
              <a:spLocks noChangeArrowheads="1"/>
            </p:cNvSpPr>
            <p:nvPr/>
          </p:nvSpPr>
          <p:spPr bwMode="auto">
            <a:xfrm>
              <a:off x="2256" y="1968"/>
              <a:ext cx="39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Latvija</a:t>
              </a:r>
              <a:endParaRPr lang="en-GB" altLang="sl-SI" sz="1200" i="1"/>
            </a:p>
          </p:txBody>
        </p:sp>
      </p:grpSp>
      <p:grpSp>
        <p:nvGrpSpPr>
          <p:cNvPr id="5" name="Group 23"/>
          <p:cNvGrpSpPr>
            <a:grpSpLocks/>
          </p:cNvGrpSpPr>
          <p:nvPr/>
        </p:nvGrpSpPr>
        <p:grpSpPr bwMode="auto">
          <a:xfrm>
            <a:off x="2895600" y="2438401"/>
            <a:ext cx="1524000" cy="1355725"/>
            <a:chOff x="864" y="1536"/>
            <a:chExt cx="960" cy="853"/>
          </a:xfrm>
        </p:grpSpPr>
        <p:sp>
          <p:nvSpPr>
            <p:cNvPr id="99359" name="AutoShape 24"/>
            <p:cNvSpPr>
              <a:spLocks noChangeArrowheads="1"/>
            </p:cNvSpPr>
            <p:nvPr/>
          </p:nvSpPr>
          <p:spPr bwMode="auto">
            <a:xfrm>
              <a:off x="912" y="1632"/>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60" name="AutoShape 25"/>
            <p:cNvSpPr>
              <a:spLocks noChangeArrowheads="1"/>
            </p:cNvSpPr>
            <p:nvPr/>
          </p:nvSpPr>
          <p:spPr bwMode="auto">
            <a:xfrm>
              <a:off x="864" y="2064"/>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61" name="AutoShape 26"/>
            <p:cNvSpPr>
              <a:spLocks noChangeArrowheads="1"/>
            </p:cNvSpPr>
            <p:nvPr/>
          </p:nvSpPr>
          <p:spPr bwMode="auto">
            <a:xfrm>
              <a:off x="1248" y="1536"/>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62" name="AutoShape 27"/>
            <p:cNvSpPr>
              <a:spLocks noChangeArrowheads="1"/>
            </p:cNvSpPr>
            <p:nvPr/>
          </p:nvSpPr>
          <p:spPr bwMode="auto">
            <a:xfrm>
              <a:off x="1296" y="1872"/>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63" name="AutoShape 28"/>
            <p:cNvSpPr>
              <a:spLocks noChangeArrowheads="1"/>
            </p:cNvSpPr>
            <p:nvPr/>
          </p:nvSpPr>
          <p:spPr bwMode="auto">
            <a:xfrm>
              <a:off x="1488" y="2160"/>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64" name="Text Box 29"/>
            <p:cNvSpPr txBox="1">
              <a:spLocks noChangeArrowheads="1"/>
            </p:cNvSpPr>
            <p:nvPr/>
          </p:nvSpPr>
          <p:spPr bwMode="auto">
            <a:xfrm>
              <a:off x="1296" y="1536"/>
              <a:ext cx="403"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Gregor</a:t>
              </a:r>
              <a:endParaRPr lang="en-GB" altLang="sl-SI" sz="1200" i="1"/>
            </a:p>
          </p:txBody>
        </p:sp>
        <p:sp>
          <p:nvSpPr>
            <p:cNvPr id="99365" name="Text Box 30"/>
            <p:cNvSpPr txBox="1">
              <a:spLocks noChangeArrowheads="1"/>
            </p:cNvSpPr>
            <p:nvPr/>
          </p:nvSpPr>
          <p:spPr bwMode="auto">
            <a:xfrm>
              <a:off x="1296" y="2208"/>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GB" altLang="sl-SI" sz="1200" i="1"/>
                <a:t>Hai</a:t>
              </a:r>
            </a:p>
          </p:txBody>
        </p:sp>
        <p:sp>
          <p:nvSpPr>
            <p:cNvPr id="99366" name="Text Box 31"/>
            <p:cNvSpPr txBox="1">
              <a:spLocks noChangeArrowheads="1"/>
            </p:cNvSpPr>
            <p:nvPr/>
          </p:nvSpPr>
          <p:spPr bwMode="auto">
            <a:xfrm>
              <a:off x="912" y="1680"/>
              <a:ext cx="43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Grega</a:t>
              </a:r>
              <a:endParaRPr lang="en-GB" altLang="sl-SI" sz="1200" i="1"/>
            </a:p>
          </p:txBody>
        </p:sp>
        <p:sp>
          <p:nvSpPr>
            <p:cNvPr id="99367" name="Text Box 32"/>
            <p:cNvSpPr txBox="1">
              <a:spLocks noChangeArrowheads="1"/>
            </p:cNvSpPr>
            <p:nvPr/>
          </p:nvSpPr>
          <p:spPr bwMode="auto">
            <a:xfrm>
              <a:off x="1344" y="1920"/>
              <a:ext cx="48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Marko</a:t>
              </a:r>
              <a:endParaRPr lang="en-GB" altLang="sl-SI" sz="1200" i="1"/>
            </a:p>
          </p:txBody>
        </p:sp>
        <p:sp>
          <p:nvSpPr>
            <p:cNvPr id="99368" name="Text Box 33"/>
            <p:cNvSpPr txBox="1">
              <a:spLocks noChangeArrowheads="1"/>
            </p:cNvSpPr>
            <p:nvPr/>
          </p:nvSpPr>
          <p:spPr bwMode="auto">
            <a:xfrm>
              <a:off x="920" y="2083"/>
              <a:ext cx="35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Milan</a:t>
              </a:r>
              <a:endParaRPr lang="en-GB" altLang="sl-SI" sz="1200" i="1"/>
            </a:p>
          </p:txBody>
        </p:sp>
      </p:grpSp>
      <p:grpSp>
        <p:nvGrpSpPr>
          <p:cNvPr id="6" name="Group 34"/>
          <p:cNvGrpSpPr>
            <a:grpSpLocks/>
          </p:cNvGrpSpPr>
          <p:nvPr/>
        </p:nvGrpSpPr>
        <p:grpSpPr bwMode="auto">
          <a:xfrm>
            <a:off x="4419600" y="4572000"/>
            <a:ext cx="738188" cy="1125538"/>
            <a:chOff x="1824" y="2880"/>
            <a:chExt cx="466" cy="709"/>
          </a:xfrm>
        </p:grpSpPr>
        <p:sp>
          <p:nvSpPr>
            <p:cNvPr id="99355" name="AutoShape 35"/>
            <p:cNvSpPr>
              <a:spLocks noChangeArrowheads="1"/>
            </p:cNvSpPr>
            <p:nvPr/>
          </p:nvSpPr>
          <p:spPr bwMode="auto">
            <a:xfrm>
              <a:off x="1824" y="3408"/>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56" name="Text Box 36"/>
            <p:cNvSpPr txBox="1">
              <a:spLocks noChangeArrowheads="1"/>
            </p:cNvSpPr>
            <p:nvPr/>
          </p:nvSpPr>
          <p:spPr bwMode="auto">
            <a:xfrm>
              <a:off x="1872" y="3408"/>
              <a:ext cx="30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floki</a:t>
              </a:r>
              <a:endParaRPr lang="en-GB" altLang="sl-SI" sz="1200" i="1"/>
            </a:p>
          </p:txBody>
        </p:sp>
        <p:sp>
          <p:nvSpPr>
            <p:cNvPr id="99357" name="AutoShape 37"/>
            <p:cNvSpPr>
              <a:spLocks noChangeArrowheads="1"/>
            </p:cNvSpPr>
            <p:nvPr/>
          </p:nvSpPr>
          <p:spPr bwMode="auto">
            <a:xfrm>
              <a:off x="1968" y="2880"/>
              <a:ext cx="96" cy="96"/>
            </a:xfrm>
            <a:prstGeom prst="diamond">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sl-SI" sz="1800"/>
            </a:p>
          </p:txBody>
        </p:sp>
        <p:sp>
          <p:nvSpPr>
            <p:cNvPr id="99358" name="Text Box 38"/>
            <p:cNvSpPr txBox="1">
              <a:spLocks noChangeArrowheads="1"/>
            </p:cNvSpPr>
            <p:nvPr/>
          </p:nvSpPr>
          <p:spPr bwMode="auto">
            <a:xfrm>
              <a:off x="2016" y="2880"/>
              <a:ext cx="274"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200" i="1"/>
                <a:t>piki</a:t>
              </a:r>
              <a:endParaRPr lang="en-GB" altLang="sl-SI" sz="1200" i="1"/>
            </a:p>
          </p:txBody>
        </p:sp>
      </p:grpSp>
      <p:grpSp>
        <p:nvGrpSpPr>
          <p:cNvPr id="7" name="Group 39"/>
          <p:cNvGrpSpPr>
            <a:grpSpLocks/>
          </p:cNvGrpSpPr>
          <p:nvPr/>
        </p:nvGrpSpPr>
        <p:grpSpPr bwMode="auto">
          <a:xfrm>
            <a:off x="3581401" y="1901826"/>
            <a:ext cx="2409825" cy="703263"/>
            <a:chOff x="1296" y="1198"/>
            <a:chExt cx="1518" cy="443"/>
          </a:xfrm>
        </p:grpSpPr>
        <p:sp>
          <p:nvSpPr>
            <p:cNvPr id="99353" name="Freeform 40"/>
            <p:cNvSpPr>
              <a:spLocks/>
            </p:cNvSpPr>
            <p:nvPr/>
          </p:nvSpPr>
          <p:spPr bwMode="auto">
            <a:xfrm>
              <a:off x="1296" y="1279"/>
              <a:ext cx="1518" cy="362"/>
            </a:xfrm>
            <a:custGeom>
              <a:avLst/>
              <a:gdLst>
                <a:gd name="T0" fmla="*/ 0 w 1518"/>
                <a:gd name="T1" fmla="*/ 305 h 362"/>
                <a:gd name="T2" fmla="*/ 848 w 1518"/>
                <a:gd name="T3" fmla="*/ 28 h 362"/>
                <a:gd name="T4" fmla="*/ 1340 w 1518"/>
                <a:gd name="T5" fmla="*/ 135 h 362"/>
                <a:gd name="T6" fmla="*/ 1518 w 1518"/>
                <a:gd name="T7" fmla="*/ 362 h 362"/>
                <a:gd name="T8" fmla="*/ 0 60000 65536"/>
                <a:gd name="T9" fmla="*/ 0 60000 65536"/>
                <a:gd name="T10" fmla="*/ 0 60000 65536"/>
                <a:gd name="T11" fmla="*/ 0 60000 65536"/>
                <a:gd name="T12" fmla="*/ 0 w 1518"/>
                <a:gd name="T13" fmla="*/ 0 h 362"/>
                <a:gd name="T14" fmla="*/ 1518 w 1518"/>
                <a:gd name="T15" fmla="*/ 362 h 362"/>
              </a:gdLst>
              <a:ahLst/>
              <a:cxnLst>
                <a:cxn ang="T8">
                  <a:pos x="T0" y="T1"/>
                </a:cxn>
                <a:cxn ang="T9">
                  <a:pos x="T2" y="T3"/>
                </a:cxn>
                <a:cxn ang="T10">
                  <a:pos x="T4" y="T5"/>
                </a:cxn>
                <a:cxn ang="T11">
                  <a:pos x="T6" y="T7"/>
                </a:cxn>
              </a:cxnLst>
              <a:rect l="T12" t="T13" r="T14" b="T15"/>
              <a:pathLst>
                <a:path w="1518" h="362">
                  <a:moveTo>
                    <a:pt x="0" y="305"/>
                  </a:moveTo>
                  <a:cubicBezTo>
                    <a:pt x="141" y="259"/>
                    <a:pt x="625" y="56"/>
                    <a:pt x="848" y="28"/>
                  </a:cubicBezTo>
                  <a:cubicBezTo>
                    <a:pt x="1071" y="0"/>
                    <a:pt x="1228" y="79"/>
                    <a:pt x="1340" y="135"/>
                  </a:cubicBezTo>
                  <a:cubicBezTo>
                    <a:pt x="1452" y="191"/>
                    <a:pt x="1481" y="315"/>
                    <a:pt x="1518" y="362"/>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99354" name="Text Box 41"/>
            <p:cNvSpPr txBox="1">
              <a:spLocks noChangeArrowheads="1"/>
            </p:cNvSpPr>
            <p:nvPr/>
          </p:nvSpPr>
          <p:spPr bwMode="auto">
            <a:xfrm rot="20561318">
              <a:off x="1698" y="1198"/>
              <a:ext cx="3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živi_v</a:t>
              </a:r>
              <a:endParaRPr lang="en-GB" altLang="sl-SI" sz="1400"/>
            </a:p>
          </p:txBody>
        </p:sp>
      </p:grpSp>
      <p:grpSp>
        <p:nvGrpSpPr>
          <p:cNvPr id="8" name="Group 42"/>
          <p:cNvGrpSpPr>
            <a:grpSpLocks/>
          </p:cNvGrpSpPr>
          <p:nvPr/>
        </p:nvGrpSpPr>
        <p:grpSpPr bwMode="auto">
          <a:xfrm>
            <a:off x="3657600" y="2663826"/>
            <a:ext cx="1524000" cy="384175"/>
            <a:chOff x="1344" y="1678"/>
            <a:chExt cx="960" cy="242"/>
          </a:xfrm>
        </p:grpSpPr>
        <p:sp>
          <p:nvSpPr>
            <p:cNvPr id="99351" name="Line 43"/>
            <p:cNvSpPr>
              <a:spLocks noChangeShapeType="1"/>
            </p:cNvSpPr>
            <p:nvPr/>
          </p:nvSpPr>
          <p:spPr bwMode="auto">
            <a:xfrm flipV="1">
              <a:off x="1344" y="1824"/>
              <a:ext cx="960" cy="9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9352" name="Text Box 44"/>
            <p:cNvSpPr txBox="1">
              <a:spLocks noChangeArrowheads="1"/>
            </p:cNvSpPr>
            <p:nvPr/>
          </p:nvSpPr>
          <p:spPr bwMode="auto">
            <a:xfrm rot="21337812">
              <a:off x="1685" y="1678"/>
              <a:ext cx="3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živi_v</a:t>
              </a:r>
              <a:endParaRPr lang="en-GB" altLang="sl-SI" sz="1400"/>
            </a:p>
          </p:txBody>
        </p:sp>
      </p:grpSp>
      <p:grpSp>
        <p:nvGrpSpPr>
          <p:cNvPr id="9" name="Group 45"/>
          <p:cNvGrpSpPr>
            <a:grpSpLocks/>
          </p:cNvGrpSpPr>
          <p:nvPr/>
        </p:nvGrpSpPr>
        <p:grpSpPr bwMode="auto">
          <a:xfrm>
            <a:off x="3948113" y="3460751"/>
            <a:ext cx="2006600" cy="511175"/>
            <a:chOff x="1527" y="2180"/>
            <a:chExt cx="1264" cy="322"/>
          </a:xfrm>
        </p:grpSpPr>
        <p:sp>
          <p:nvSpPr>
            <p:cNvPr id="99349" name="Freeform 46"/>
            <p:cNvSpPr>
              <a:spLocks/>
            </p:cNvSpPr>
            <p:nvPr/>
          </p:nvSpPr>
          <p:spPr bwMode="auto">
            <a:xfrm>
              <a:off x="1527" y="2180"/>
              <a:ext cx="1264" cy="216"/>
            </a:xfrm>
            <a:custGeom>
              <a:avLst/>
              <a:gdLst>
                <a:gd name="T0" fmla="*/ 0 w 1264"/>
                <a:gd name="T1" fmla="*/ 27 h 216"/>
                <a:gd name="T2" fmla="*/ 915 w 1264"/>
                <a:gd name="T3" fmla="*/ 195 h 216"/>
                <a:gd name="T4" fmla="*/ 1167 w 1264"/>
                <a:gd name="T5" fmla="*/ 154 h 216"/>
                <a:gd name="T6" fmla="*/ 1264 w 1264"/>
                <a:gd name="T7" fmla="*/ 0 h 216"/>
                <a:gd name="T8" fmla="*/ 0 60000 65536"/>
                <a:gd name="T9" fmla="*/ 0 60000 65536"/>
                <a:gd name="T10" fmla="*/ 0 60000 65536"/>
                <a:gd name="T11" fmla="*/ 0 60000 65536"/>
                <a:gd name="T12" fmla="*/ 0 w 1264"/>
                <a:gd name="T13" fmla="*/ 0 h 216"/>
                <a:gd name="T14" fmla="*/ 1264 w 1264"/>
                <a:gd name="T15" fmla="*/ 216 h 216"/>
              </a:gdLst>
              <a:ahLst/>
              <a:cxnLst>
                <a:cxn ang="T8">
                  <a:pos x="T0" y="T1"/>
                </a:cxn>
                <a:cxn ang="T9">
                  <a:pos x="T2" y="T3"/>
                </a:cxn>
                <a:cxn ang="T10">
                  <a:pos x="T4" y="T5"/>
                </a:cxn>
                <a:cxn ang="T11">
                  <a:pos x="T6" y="T7"/>
                </a:cxn>
              </a:cxnLst>
              <a:rect l="T12" t="T13" r="T14" b="T15"/>
              <a:pathLst>
                <a:path w="1264" h="216">
                  <a:moveTo>
                    <a:pt x="0" y="27"/>
                  </a:moveTo>
                  <a:cubicBezTo>
                    <a:pt x="152" y="54"/>
                    <a:pt x="721" y="174"/>
                    <a:pt x="915" y="195"/>
                  </a:cubicBezTo>
                  <a:cubicBezTo>
                    <a:pt x="1109" y="216"/>
                    <a:pt x="1109" y="186"/>
                    <a:pt x="1167" y="154"/>
                  </a:cubicBezTo>
                  <a:cubicBezTo>
                    <a:pt x="1225" y="122"/>
                    <a:pt x="1244" y="32"/>
                    <a:pt x="1264" y="0"/>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99350" name="Text Box 47"/>
            <p:cNvSpPr txBox="1">
              <a:spLocks noChangeArrowheads="1"/>
            </p:cNvSpPr>
            <p:nvPr/>
          </p:nvSpPr>
          <p:spPr bwMode="auto">
            <a:xfrm rot="598280">
              <a:off x="1780" y="2302"/>
              <a:ext cx="3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živi_v</a:t>
              </a:r>
              <a:endParaRPr lang="en-GB" altLang="sl-SI" sz="1400"/>
            </a:p>
          </p:txBody>
        </p:sp>
      </p:grpSp>
      <p:grpSp>
        <p:nvGrpSpPr>
          <p:cNvPr id="10" name="Group 48"/>
          <p:cNvGrpSpPr>
            <a:grpSpLocks/>
          </p:cNvGrpSpPr>
          <p:nvPr/>
        </p:nvGrpSpPr>
        <p:grpSpPr bwMode="auto">
          <a:xfrm>
            <a:off x="2971800" y="3352800"/>
            <a:ext cx="1524000" cy="2133600"/>
            <a:chOff x="912" y="2112"/>
            <a:chExt cx="960" cy="1344"/>
          </a:xfrm>
        </p:grpSpPr>
        <p:sp>
          <p:nvSpPr>
            <p:cNvPr id="99347" name="Freeform 49"/>
            <p:cNvSpPr>
              <a:spLocks/>
            </p:cNvSpPr>
            <p:nvPr/>
          </p:nvSpPr>
          <p:spPr bwMode="auto">
            <a:xfrm>
              <a:off x="912" y="2112"/>
              <a:ext cx="960" cy="1344"/>
            </a:xfrm>
            <a:custGeom>
              <a:avLst/>
              <a:gdLst>
                <a:gd name="T0" fmla="*/ 0 w 1006"/>
                <a:gd name="T1" fmla="*/ 0 h 1063"/>
                <a:gd name="T2" fmla="*/ 70 w 1006"/>
                <a:gd name="T3" fmla="*/ 59318 h 1063"/>
                <a:gd name="T4" fmla="*/ 255 w 1006"/>
                <a:gd name="T5" fmla="*/ 103415 h 1063"/>
                <a:gd name="T6" fmla="*/ 394 w 1006"/>
                <a:gd name="T7" fmla="*/ 115833 h 1063"/>
                <a:gd name="T8" fmla="*/ 0 60000 65536"/>
                <a:gd name="T9" fmla="*/ 0 60000 65536"/>
                <a:gd name="T10" fmla="*/ 0 60000 65536"/>
                <a:gd name="T11" fmla="*/ 0 60000 65536"/>
                <a:gd name="T12" fmla="*/ 0 w 1006"/>
                <a:gd name="T13" fmla="*/ 0 h 1063"/>
                <a:gd name="T14" fmla="*/ 1006 w 1006"/>
                <a:gd name="T15" fmla="*/ 1063 h 1063"/>
              </a:gdLst>
              <a:ahLst/>
              <a:cxnLst>
                <a:cxn ang="T8">
                  <a:pos x="T0" y="T1"/>
                </a:cxn>
                <a:cxn ang="T9">
                  <a:pos x="T2" y="T3"/>
                </a:cxn>
                <a:cxn ang="T10">
                  <a:pos x="T4" y="T5"/>
                </a:cxn>
                <a:cxn ang="T11">
                  <a:pos x="T6" y="T7"/>
                </a:cxn>
              </a:cxnLst>
              <a:rect l="T12" t="T13" r="T14" b="T15"/>
              <a:pathLst>
                <a:path w="1006" h="1063">
                  <a:moveTo>
                    <a:pt x="0" y="0"/>
                  </a:moveTo>
                  <a:cubicBezTo>
                    <a:pt x="30" y="91"/>
                    <a:pt x="70" y="386"/>
                    <a:pt x="178" y="544"/>
                  </a:cubicBezTo>
                  <a:cubicBezTo>
                    <a:pt x="286" y="702"/>
                    <a:pt x="511" y="863"/>
                    <a:pt x="649" y="949"/>
                  </a:cubicBezTo>
                  <a:cubicBezTo>
                    <a:pt x="787" y="1035"/>
                    <a:pt x="932" y="1039"/>
                    <a:pt x="1006" y="1063"/>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99348" name="Text Box 50"/>
            <p:cNvSpPr txBox="1">
              <a:spLocks noChangeArrowheads="1"/>
            </p:cNvSpPr>
            <p:nvPr/>
          </p:nvSpPr>
          <p:spPr bwMode="auto">
            <a:xfrm rot="3147770">
              <a:off x="822" y="2850"/>
              <a:ext cx="55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ima_žival</a:t>
              </a:r>
              <a:endParaRPr lang="en-GB" altLang="sl-SI" sz="1400"/>
            </a:p>
          </p:txBody>
        </p:sp>
      </p:grpSp>
      <p:grpSp>
        <p:nvGrpSpPr>
          <p:cNvPr id="11" name="Group 51"/>
          <p:cNvGrpSpPr>
            <a:grpSpLocks/>
          </p:cNvGrpSpPr>
          <p:nvPr/>
        </p:nvGrpSpPr>
        <p:grpSpPr bwMode="auto">
          <a:xfrm>
            <a:off x="3922714" y="3505201"/>
            <a:ext cx="801687" cy="1254125"/>
            <a:chOff x="1511" y="2208"/>
            <a:chExt cx="505" cy="790"/>
          </a:xfrm>
        </p:grpSpPr>
        <p:sp>
          <p:nvSpPr>
            <p:cNvPr id="99345" name="Freeform 52"/>
            <p:cNvSpPr>
              <a:spLocks/>
            </p:cNvSpPr>
            <p:nvPr/>
          </p:nvSpPr>
          <p:spPr bwMode="auto">
            <a:xfrm>
              <a:off x="1536" y="2208"/>
              <a:ext cx="480" cy="720"/>
            </a:xfrm>
            <a:custGeom>
              <a:avLst/>
              <a:gdLst>
                <a:gd name="T0" fmla="*/ 0 w 1006"/>
                <a:gd name="T1" fmla="*/ 0 h 1063"/>
                <a:gd name="T2" fmla="*/ 0 w 1006"/>
                <a:gd name="T3" fmla="*/ 1 h 1063"/>
                <a:gd name="T4" fmla="*/ 0 w 1006"/>
                <a:gd name="T5" fmla="*/ 1 h 1063"/>
                <a:gd name="T6" fmla="*/ 0 w 1006"/>
                <a:gd name="T7" fmla="*/ 1 h 1063"/>
                <a:gd name="T8" fmla="*/ 0 60000 65536"/>
                <a:gd name="T9" fmla="*/ 0 60000 65536"/>
                <a:gd name="T10" fmla="*/ 0 60000 65536"/>
                <a:gd name="T11" fmla="*/ 0 60000 65536"/>
                <a:gd name="T12" fmla="*/ 0 w 1006"/>
                <a:gd name="T13" fmla="*/ 0 h 1063"/>
                <a:gd name="T14" fmla="*/ 1006 w 1006"/>
                <a:gd name="T15" fmla="*/ 1063 h 1063"/>
              </a:gdLst>
              <a:ahLst/>
              <a:cxnLst>
                <a:cxn ang="T8">
                  <a:pos x="T0" y="T1"/>
                </a:cxn>
                <a:cxn ang="T9">
                  <a:pos x="T2" y="T3"/>
                </a:cxn>
                <a:cxn ang="T10">
                  <a:pos x="T4" y="T5"/>
                </a:cxn>
                <a:cxn ang="T11">
                  <a:pos x="T6" y="T7"/>
                </a:cxn>
              </a:cxnLst>
              <a:rect l="T12" t="T13" r="T14" b="T15"/>
              <a:pathLst>
                <a:path w="1006" h="1063">
                  <a:moveTo>
                    <a:pt x="0" y="0"/>
                  </a:moveTo>
                  <a:cubicBezTo>
                    <a:pt x="30" y="91"/>
                    <a:pt x="70" y="386"/>
                    <a:pt x="178" y="544"/>
                  </a:cubicBezTo>
                  <a:cubicBezTo>
                    <a:pt x="286" y="702"/>
                    <a:pt x="511" y="863"/>
                    <a:pt x="649" y="949"/>
                  </a:cubicBezTo>
                  <a:cubicBezTo>
                    <a:pt x="787" y="1035"/>
                    <a:pt x="932" y="1039"/>
                    <a:pt x="1006" y="1063"/>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99346" name="Text Box 53"/>
            <p:cNvSpPr txBox="1">
              <a:spLocks noChangeArrowheads="1"/>
            </p:cNvSpPr>
            <p:nvPr/>
          </p:nvSpPr>
          <p:spPr bwMode="auto">
            <a:xfrm rot="3147770">
              <a:off x="1307" y="2595"/>
              <a:ext cx="60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ima_žival</a:t>
              </a:r>
              <a:endParaRPr lang="en-GB" altLang="sl-SI" sz="1400"/>
            </a:p>
          </p:txBody>
        </p:sp>
      </p:grpSp>
      <p:grpSp>
        <p:nvGrpSpPr>
          <p:cNvPr id="12" name="Group 54"/>
          <p:cNvGrpSpPr>
            <a:grpSpLocks/>
          </p:cNvGrpSpPr>
          <p:nvPr/>
        </p:nvGrpSpPr>
        <p:grpSpPr bwMode="auto">
          <a:xfrm>
            <a:off x="6929438" y="4364009"/>
            <a:ext cx="3414712" cy="1949480"/>
            <a:chOff x="3405" y="2749"/>
            <a:chExt cx="2151" cy="1229"/>
          </a:xfrm>
        </p:grpSpPr>
        <p:sp>
          <p:nvSpPr>
            <p:cNvPr id="99342" name="Text Box 55"/>
            <p:cNvSpPr txBox="1">
              <a:spLocks noChangeArrowheads="1"/>
            </p:cNvSpPr>
            <p:nvPr/>
          </p:nvSpPr>
          <p:spPr bwMode="auto">
            <a:xfrm>
              <a:off x="3648" y="2830"/>
              <a:ext cx="1908"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800"/>
                <a:t>puščica</a:t>
              </a:r>
              <a:r>
                <a:rPr lang="en-GB" altLang="sl-SI" sz="1800"/>
                <a:t> = </a:t>
              </a:r>
              <a:r>
                <a:rPr lang="sl-SI" altLang="sl-SI" sz="1800"/>
                <a:t>relacija, odnos (angl.  relationship)</a:t>
              </a:r>
              <a:endParaRPr lang="en-GB" altLang="sl-SI" sz="1800"/>
            </a:p>
            <a:p>
              <a:pPr eaLnBrk="1" hangingPunct="1">
                <a:buFontTx/>
                <a:buNone/>
              </a:pPr>
              <a:r>
                <a:rPr lang="sl-SI" altLang="sl-SI" sz="1800"/>
                <a:t>oznaka</a:t>
              </a:r>
              <a:r>
                <a:rPr lang="en-GB" altLang="sl-SI" sz="1800"/>
                <a:t> =</a:t>
              </a:r>
              <a:r>
                <a:rPr lang="sl-SI" altLang="sl-SI" sz="1800"/>
                <a:t> lastnost (angl. </a:t>
              </a:r>
              <a:r>
                <a:rPr lang="en-GB" altLang="sl-SI" sz="1800"/>
                <a:t> </a:t>
              </a:r>
              <a:r>
                <a:rPr lang="sl-SI" altLang="sl-SI" sz="1800"/>
                <a:t>p</a:t>
              </a:r>
              <a:r>
                <a:rPr lang="en-GB" altLang="sl-SI" sz="1800"/>
                <a:t>roperty</a:t>
              </a:r>
              <a:r>
                <a:rPr lang="sl-SI" altLang="sl-SI" sz="1800"/>
                <a:t>, slot, relationtype, relation, role, semantic link type, attribute)</a:t>
              </a:r>
              <a:endParaRPr lang="en-GB" altLang="sl-SI" sz="1800"/>
            </a:p>
          </p:txBody>
        </p:sp>
        <p:sp>
          <p:nvSpPr>
            <p:cNvPr id="99343" name="Line 56"/>
            <p:cNvSpPr>
              <a:spLocks noChangeShapeType="1"/>
            </p:cNvSpPr>
            <p:nvPr/>
          </p:nvSpPr>
          <p:spPr bwMode="auto">
            <a:xfrm flipV="1">
              <a:off x="3541" y="2750"/>
              <a:ext cx="155" cy="61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9344" name="Text Box 57"/>
            <p:cNvSpPr txBox="1">
              <a:spLocks noChangeArrowheads="1"/>
            </p:cNvSpPr>
            <p:nvPr/>
          </p:nvSpPr>
          <p:spPr bwMode="auto">
            <a:xfrm rot="16985288">
              <a:off x="3225" y="2929"/>
              <a:ext cx="56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101599" tIns="50799" rIns="101599" bIns="5079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sl-SI" altLang="sl-SI" sz="1400"/>
                <a:t>Ima_žival</a:t>
              </a:r>
              <a:endParaRPr lang="en-GB" altLang="sl-SI" sz="1400"/>
            </a:p>
          </p:txBody>
        </p:sp>
      </p:grpSp>
      <p:sp>
        <p:nvSpPr>
          <p:cNvPr id="65595" name="Rectangle 59"/>
          <p:cNvSpPr>
            <a:spLocks noGrp="1" noChangeArrowheads="1"/>
          </p:cNvSpPr>
          <p:nvPr>
            <p:ph type="title"/>
          </p:nvPr>
        </p:nvSpPr>
        <p:spPr>
          <a:xfrm>
            <a:off x="300651" y="319089"/>
            <a:ext cx="7771130" cy="1079500"/>
          </a:xfrm>
        </p:spPr>
        <p:txBody>
          <a:bodyPr rtlCol="0">
            <a:noAutofit/>
          </a:bodyPr>
          <a:lstStyle/>
          <a:p>
            <a:pPr>
              <a:defRPr/>
            </a:pPr>
            <a:r>
              <a:rPr lang="sl-SI" sz="4500" b="1" dirty="0">
                <a:solidFill>
                  <a:srgbClr val="ED7D31"/>
                </a:solidFill>
                <a:latin typeface="Calibri"/>
              </a:rPr>
              <a:t>Ontologija</a:t>
            </a:r>
            <a:endParaRPr lang="en-GB" sz="4500" b="1" dirty="0">
              <a:solidFill>
                <a:srgbClr val="ED7D31"/>
              </a:solidFill>
              <a:latin typeface="Calibri"/>
            </a:endParaRPr>
          </a:p>
        </p:txBody>
      </p:sp>
      <p:sp>
        <p:nvSpPr>
          <p:cNvPr id="13" name="PoljeZBesedilom 12"/>
          <p:cNvSpPr txBox="1"/>
          <p:nvPr/>
        </p:nvSpPr>
        <p:spPr>
          <a:xfrm>
            <a:off x="351692" y="5697538"/>
            <a:ext cx="3188693" cy="369332"/>
          </a:xfrm>
          <a:prstGeom prst="rect">
            <a:avLst/>
          </a:prstGeom>
          <a:noFill/>
        </p:spPr>
        <p:txBody>
          <a:bodyPr wrap="none" rtlCol="0">
            <a:spAutoFit/>
          </a:bodyPr>
          <a:lstStyle/>
          <a:p>
            <a:r>
              <a:rPr lang="sl-SI" dirty="0"/>
              <a:t>Primer: </a:t>
            </a:r>
            <a:r>
              <a:rPr lang="sl-SI" dirty="0">
                <a:hlinkClick r:id="rId5"/>
              </a:rPr>
              <a:t>ontologija </a:t>
            </a:r>
            <a:r>
              <a:rPr lang="sl-SI" dirty="0" err="1">
                <a:hlinkClick r:id="rId5"/>
              </a:rPr>
              <a:t>FAIRgenomes</a:t>
            </a:r>
            <a:endParaRPr lang="en-US" dirty="0"/>
          </a:p>
        </p:txBody>
      </p:sp>
    </p:spTree>
    <p:extLst>
      <p:ext uri="{BB962C8B-B14F-4D97-AF65-F5344CB8AC3E}">
        <p14:creationId xmlns:p14="http://schemas.microsoft.com/office/powerpoint/2010/main" val="13500533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nodeType="afterGroup">
                            <p:stCondLst>
                              <p:cond delay="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nodeType="afterGroup">
                            <p:stCondLst>
                              <p:cond delay="1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3" y="365129"/>
            <a:ext cx="9069726" cy="1325559"/>
          </a:xfrm>
        </p:spPr>
        <p:txBody>
          <a:bodyPr>
            <a:normAutofit fontScale="90000"/>
          </a:bodyPr>
          <a:lstStyle/>
          <a:p>
            <a:r>
              <a:rPr lang="sl-SI" sz="4500" b="1" dirty="0">
                <a:solidFill>
                  <a:srgbClr val="ED7D31"/>
                </a:solidFill>
                <a:latin typeface="Calibri"/>
              </a:rPr>
              <a:t>Primer pomenskega opisa vročine pacienta</a:t>
            </a:r>
          </a:p>
        </p:txBody>
      </p:sp>
      <p:pic>
        <p:nvPicPr>
          <p:cNvPr id="4" name="Označba mesta vsebine 3"/>
          <p:cNvPicPr>
            <a:picLocks noGrp="1" noChangeAspect="1"/>
          </p:cNvPicPr>
          <p:nvPr>
            <p:ph idx="1"/>
          </p:nvPr>
        </p:nvPicPr>
        <p:blipFill>
          <a:blip r:embed="rId4"/>
          <a:stretch>
            <a:fillRect/>
          </a:stretch>
        </p:blipFill>
        <p:spPr>
          <a:xfrm>
            <a:off x="838200" y="1587358"/>
            <a:ext cx="10515600" cy="4302092"/>
          </a:xfrm>
          <a:prstGeom prst="rect">
            <a:avLst/>
          </a:prstGeom>
        </p:spPr>
      </p:pic>
      <p:sp>
        <p:nvSpPr>
          <p:cNvPr id="5" name="PoljeZBesedilom 4"/>
          <p:cNvSpPr txBox="1"/>
          <p:nvPr/>
        </p:nvSpPr>
        <p:spPr>
          <a:xfrm>
            <a:off x="925830" y="6275070"/>
            <a:ext cx="10012680" cy="646331"/>
          </a:xfrm>
          <a:prstGeom prst="rect">
            <a:avLst/>
          </a:prstGeom>
          <a:noFill/>
        </p:spPr>
        <p:txBody>
          <a:bodyPr wrap="square" rtlCol="0">
            <a:spAutoFit/>
          </a:bodyPr>
          <a:lstStyle/>
          <a:p>
            <a:r>
              <a:rPr lang="sl-SI" dirty="0"/>
              <a:t>Vir: Sabine </a:t>
            </a:r>
            <a:r>
              <a:rPr lang="sl-SI" dirty="0" err="1"/>
              <a:t>Osterle</a:t>
            </a:r>
            <a:r>
              <a:rPr lang="sl-SI" dirty="0"/>
              <a:t>. SPHN Data </a:t>
            </a:r>
            <a:r>
              <a:rPr lang="sl-SI" dirty="0" err="1"/>
              <a:t>Ecosystem</a:t>
            </a:r>
            <a:r>
              <a:rPr lang="sl-SI" dirty="0"/>
              <a:t> </a:t>
            </a:r>
            <a:r>
              <a:rPr lang="sl-SI" dirty="0" err="1"/>
              <a:t>for</a:t>
            </a:r>
            <a:r>
              <a:rPr lang="sl-SI" dirty="0"/>
              <a:t> FAIR Data. Dosegljivo na </a:t>
            </a:r>
            <a:r>
              <a:rPr lang="sl-SI" dirty="0">
                <a:hlinkClick r:id="rId5"/>
              </a:rPr>
              <a:t>https://www.youtube.com/watch?v=pqV0qp4oisM</a:t>
            </a:r>
            <a:r>
              <a:rPr lang="sl-SI" dirty="0"/>
              <a:t> [22. 5. 2022]</a:t>
            </a:r>
          </a:p>
        </p:txBody>
      </p:sp>
    </p:spTree>
    <p:extLst>
      <p:ext uri="{BB962C8B-B14F-4D97-AF65-F5344CB8AC3E}">
        <p14:creationId xmlns:p14="http://schemas.microsoft.com/office/powerpoint/2010/main" val="318386884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noFill/>
          <a:ln>
            <a:noFill/>
          </a:ln>
        </p:spPr>
        <p:txBody>
          <a:bodyPr vert="horz" wrap="square" lIns="91440" tIns="45720" rIns="91440" bIns="45720" anchor="ctr" anchorCtr="0" compatLnSpc="1">
            <a:normAutofit/>
          </a:bodyPr>
          <a:lstStyle/>
          <a:p>
            <a:r>
              <a:rPr lang="sl-SI" sz="4500" b="1" dirty="0">
                <a:solidFill>
                  <a:srgbClr val="ED7D31"/>
                </a:solidFill>
                <a:latin typeface="Calibri"/>
              </a:rPr>
              <a:t>Povezave na kontrolirane besednjake</a:t>
            </a:r>
          </a:p>
        </p:txBody>
      </p:sp>
      <p:sp>
        <p:nvSpPr>
          <p:cNvPr id="3" name="Označba mesta vsebine 2"/>
          <p:cNvSpPr>
            <a:spLocks noGrp="1"/>
          </p:cNvSpPr>
          <p:nvPr>
            <p:ph idx="1"/>
          </p:nvPr>
        </p:nvSpPr>
        <p:spPr>
          <a:xfrm>
            <a:off x="838200" y="1825624"/>
            <a:ext cx="10831830" cy="4838065"/>
          </a:xfrm>
        </p:spPr>
        <p:txBody>
          <a:bodyPr>
            <a:normAutofit fontScale="55000" lnSpcReduction="20000"/>
          </a:bodyPr>
          <a:lstStyle/>
          <a:p>
            <a:pPr fontAlgn="base"/>
            <a:r>
              <a:rPr lang="sl-SI" dirty="0"/>
              <a:t>DDI  </a:t>
            </a:r>
            <a:r>
              <a:rPr lang="sl-SI" dirty="0" err="1"/>
              <a:t>Controlled</a:t>
            </a:r>
            <a:r>
              <a:rPr lang="sl-SI" dirty="0"/>
              <a:t>  </a:t>
            </a:r>
            <a:r>
              <a:rPr lang="sl-SI" dirty="0" err="1"/>
              <a:t>Vocabularies</a:t>
            </a:r>
            <a:r>
              <a:rPr lang="sl-SI" dirty="0"/>
              <a:t>: </a:t>
            </a:r>
            <a:r>
              <a:rPr lang="sl-SI" u="sng" dirty="0">
                <a:hlinkClick r:id="rId4"/>
              </a:rPr>
              <a:t>https://ddialliance.org/controlled-vocabularies</a:t>
            </a:r>
            <a:r>
              <a:rPr lang="sl-SI" dirty="0"/>
              <a:t> </a:t>
            </a:r>
          </a:p>
          <a:p>
            <a:pPr fontAlgn="base"/>
            <a:r>
              <a:rPr lang="sl-SI" dirty="0"/>
              <a:t>CESSDA </a:t>
            </a:r>
            <a:r>
              <a:rPr lang="sl-SI" dirty="0" err="1"/>
              <a:t>vocabularies</a:t>
            </a:r>
            <a:r>
              <a:rPr lang="sl-SI" dirty="0"/>
              <a:t>: </a:t>
            </a:r>
            <a:r>
              <a:rPr lang="sl-SI" u="sng" dirty="0">
                <a:hlinkClick r:id="rId5"/>
              </a:rPr>
              <a:t>https://vocabularies.cessda.eu/</a:t>
            </a:r>
            <a:r>
              <a:rPr lang="sl-SI" dirty="0"/>
              <a:t> </a:t>
            </a:r>
          </a:p>
          <a:p>
            <a:pPr fontAlgn="base"/>
            <a:r>
              <a:rPr lang="sl-SI" dirty="0"/>
              <a:t>COAR </a:t>
            </a:r>
            <a:r>
              <a:rPr lang="sl-SI" dirty="0" err="1"/>
              <a:t>vocabularies</a:t>
            </a:r>
            <a:r>
              <a:rPr lang="sl-SI" dirty="0"/>
              <a:t>: </a:t>
            </a:r>
            <a:r>
              <a:rPr lang="sl-SI" u="sng" dirty="0">
                <a:hlinkClick r:id="rId6"/>
              </a:rPr>
              <a:t>https://www.coar-repositories.org/news-updates/what-we-do/controlled-vocabularies/</a:t>
            </a:r>
            <a:r>
              <a:rPr lang="sl-SI" dirty="0"/>
              <a:t> </a:t>
            </a:r>
          </a:p>
          <a:p>
            <a:pPr fontAlgn="base"/>
            <a:r>
              <a:rPr lang="sl-SI" dirty="0" err="1"/>
              <a:t>Research</a:t>
            </a:r>
            <a:r>
              <a:rPr lang="sl-SI" dirty="0"/>
              <a:t> </a:t>
            </a:r>
            <a:r>
              <a:rPr lang="sl-SI" dirty="0" err="1"/>
              <a:t>vocabularies</a:t>
            </a:r>
            <a:r>
              <a:rPr lang="sl-SI" dirty="0"/>
              <a:t> </a:t>
            </a:r>
            <a:r>
              <a:rPr lang="sl-SI" dirty="0" err="1"/>
              <a:t>Australia</a:t>
            </a:r>
            <a:r>
              <a:rPr lang="sl-SI" dirty="0"/>
              <a:t>: </a:t>
            </a:r>
            <a:r>
              <a:rPr lang="sl-SI" u="sng" dirty="0">
                <a:hlinkClick r:id="rId7"/>
              </a:rPr>
              <a:t>https://vocabs.ardc.edu.au/search#!?q=&amp;pp=15&amp;p=1&amp;activeTab=vocabularies</a:t>
            </a:r>
            <a:r>
              <a:rPr lang="sl-SI" dirty="0"/>
              <a:t> </a:t>
            </a:r>
          </a:p>
          <a:p>
            <a:pPr fontAlgn="base"/>
            <a:r>
              <a:rPr lang="sl-SI" dirty="0" err="1"/>
              <a:t>Unified</a:t>
            </a:r>
            <a:r>
              <a:rPr lang="sl-SI" dirty="0"/>
              <a:t> </a:t>
            </a:r>
            <a:r>
              <a:rPr lang="sl-SI" dirty="0" err="1"/>
              <a:t>Medical</a:t>
            </a:r>
            <a:r>
              <a:rPr lang="sl-SI" dirty="0"/>
              <a:t> </a:t>
            </a:r>
            <a:r>
              <a:rPr lang="sl-SI" dirty="0" err="1"/>
              <a:t>Language</a:t>
            </a:r>
            <a:r>
              <a:rPr lang="sl-SI" dirty="0"/>
              <a:t> </a:t>
            </a:r>
            <a:r>
              <a:rPr lang="sl-SI" dirty="0" err="1"/>
              <a:t>System</a:t>
            </a:r>
            <a:r>
              <a:rPr lang="sl-SI" dirty="0"/>
              <a:t> (UMLS): </a:t>
            </a:r>
            <a:r>
              <a:rPr lang="sl-SI" u="sng" dirty="0">
                <a:hlinkClick r:id="rId8"/>
              </a:rPr>
              <a:t>https://www.nlm.nih.gov/research/umls/index.html</a:t>
            </a:r>
            <a:r>
              <a:rPr lang="sl-SI" dirty="0"/>
              <a:t> </a:t>
            </a:r>
          </a:p>
          <a:p>
            <a:pPr fontAlgn="base"/>
            <a:r>
              <a:rPr lang="sl-SI" dirty="0" err="1"/>
              <a:t>Getty’s</a:t>
            </a:r>
            <a:r>
              <a:rPr lang="sl-SI" dirty="0"/>
              <a:t> </a:t>
            </a:r>
            <a:r>
              <a:rPr lang="sl-SI" dirty="0" err="1"/>
              <a:t>vocabularies</a:t>
            </a:r>
            <a:r>
              <a:rPr lang="sl-SI" dirty="0"/>
              <a:t>: </a:t>
            </a:r>
            <a:r>
              <a:rPr lang="sl-SI" u="sng" dirty="0">
                <a:hlinkClick r:id="rId9"/>
              </a:rPr>
              <a:t>https://www.getty.edu/research/tools/vocabularies/index.html</a:t>
            </a:r>
            <a:r>
              <a:rPr lang="sl-SI" dirty="0"/>
              <a:t> </a:t>
            </a:r>
          </a:p>
          <a:p>
            <a:pPr fontAlgn="base"/>
            <a:r>
              <a:rPr lang="sl-SI" dirty="0"/>
              <a:t>Data </a:t>
            </a:r>
            <a:r>
              <a:rPr lang="sl-SI" dirty="0" err="1"/>
              <a:t>privacy</a:t>
            </a:r>
            <a:r>
              <a:rPr lang="sl-SI" dirty="0"/>
              <a:t> </a:t>
            </a:r>
            <a:r>
              <a:rPr lang="sl-SI" dirty="0" err="1"/>
              <a:t>vocabulary</a:t>
            </a:r>
            <a:r>
              <a:rPr lang="sl-SI" dirty="0"/>
              <a:t>: </a:t>
            </a:r>
            <a:r>
              <a:rPr lang="sl-SI" u="sng" dirty="0">
                <a:hlinkClick r:id="rId10"/>
              </a:rPr>
              <a:t>https://harshp.com/dpv/dpv/</a:t>
            </a:r>
            <a:r>
              <a:rPr lang="sl-SI" dirty="0"/>
              <a:t> </a:t>
            </a:r>
          </a:p>
          <a:p>
            <a:pPr fontAlgn="base"/>
            <a:r>
              <a:rPr lang="sl-SI" dirty="0" err="1"/>
              <a:t>Backbone</a:t>
            </a:r>
            <a:r>
              <a:rPr lang="sl-SI" dirty="0"/>
              <a:t> </a:t>
            </a:r>
            <a:r>
              <a:rPr lang="sl-SI" dirty="0" err="1"/>
              <a:t>thesaurus</a:t>
            </a:r>
            <a:r>
              <a:rPr lang="sl-SI" dirty="0"/>
              <a:t>:</a:t>
            </a:r>
            <a:r>
              <a:rPr lang="sl-SI" u="sng" dirty="0">
                <a:hlinkClick r:id="rId11"/>
              </a:rPr>
              <a:t> https://www.backbonethesaurus.eu/</a:t>
            </a:r>
            <a:endParaRPr lang="sl-SI" dirty="0"/>
          </a:p>
          <a:p>
            <a:pPr fontAlgn="base"/>
            <a:r>
              <a:rPr lang="sl-SI" dirty="0"/>
              <a:t>NERC: </a:t>
            </a:r>
            <a:r>
              <a:rPr lang="sl-SI" u="sng" dirty="0">
                <a:hlinkClick r:id="rId12"/>
              </a:rPr>
              <a:t>https://vocab.nerc.ac.uk/</a:t>
            </a:r>
            <a:endParaRPr lang="sl-SI" dirty="0"/>
          </a:p>
          <a:p>
            <a:pPr fontAlgn="base"/>
            <a:r>
              <a:rPr lang="sl-SI" dirty="0"/>
              <a:t>Finto: </a:t>
            </a:r>
            <a:r>
              <a:rPr lang="sl-SI" u="sng" dirty="0">
                <a:hlinkClick r:id="rId13"/>
              </a:rPr>
              <a:t>https://finto.fi/en/</a:t>
            </a:r>
            <a:endParaRPr lang="sl-SI" dirty="0"/>
          </a:p>
          <a:p>
            <a:pPr fontAlgn="base"/>
            <a:r>
              <a:rPr lang="sl-SI" dirty="0"/>
              <a:t>EU </a:t>
            </a:r>
            <a:r>
              <a:rPr lang="sl-SI" dirty="0" err="1"/>
              <a:t>vocabularies</a:t>
            </a:r>
            <a:r>
              <a:rPr lang="sl-SI" dirty="0"/>
              <a:t>: </a:t>
            </a:r>
            <a:r>
              <a:rPr lang="sl-SI" u="sng" dirty="0">
                <a:hlinkClick r:id="rId14"/>
              </a:rPr>
              <a:t>https://op.europa.eu/en/web/eu-vocabularies</a:t>
            </a:r>
            <a:r>
              <a:rPr lang="sl-SI" dirty="0"/>
              <a:t> </a:t>
            </a:r>
          </a:p>
          <a:p>
            <a:pPr fontAlgn="base"/>
            <a:r>
              <a:rPr lang="sl-SI" dirty="0" err="1"/>
              <a:t>Linked</a:t>
            </a:r>
            <a:r>
              <a:rPr lang="sl-SI" dirty="0"/>
              <a:t> open </a:t>
            </a:r>
            <a:r>
              <a:rPr lang="sl-SI" dirty="0" err="1"/>
              <a:t>vocabularies</a:t>
            </a:r>
            <a:r>
              <a:rPr lang="sl-SI" dirty="0"/>
              <a:t>: </a:t>
            </a:r>
            <a:r>
              <a:rPr lang="sl-SI" u="sng" dirty="0">
                <a:hlinkClick r:id="rId15"/>
              </a:rPr>
              <a:t>https://lov.linkeddata.es/dataset/lov/</a:t>
            </a:r>
            <a:r>
              <a:rPr lang="sl-SI" dirty="0"/>
              <a:t> </a:t>
            </a:r>
          </a:p>
          <a:p>
            <a:pPr fontAlgn="base"/>
            <a:r>
              <a:rPr lang="sl-SI" dirty="0"/>
              <a:t>IVOA </a:t>
            </a:r>
            <a:r>
              <a:rPr lang="sl-SI" dirty="0" err="1"/>
              <a:t>Vocabularies</a:t>
            </a:r>
            <a:r>
              <a:rPr lang="sl-SI" dirty="0"/>
              <a:t>: </a:t>
            </a:r>
            <a:r>
              <a:rPr lang="sl-SI" u="sng" dirty="0">
                <a:hlinkClick r:id="rId16"/>
              </a:rPr>
              <a:t>https://ivoa.net/rdf/</a:t>
            </a:r>
            <a:r>
              <a:rPr lang="sl-SI" dirty="0"/>
              <a:t> (astronomija)</a:t>
            </a:r>
          </a:p>
          <a:p>
            <a:pPr fontAlgn="base"/>
            <a:r>
              <a:rPr lang="sl-SI" dirty="0" err="1"/>
              <a:t>Scientific</a:t>
            </a:r>
            <a:r>
              <a:rPr lang="sl-SI" dirty="0"/>
              <a:t> Evidence </a:t>
            </a:r>
            <a:r>
              <a:rPr lang="sl-SI" dirty="0" err="1"/>
              <a:t>Code</a:t>
            </a:r>
            <a:r>
              <a:rPr lang="sl-SI" dirty="0"/>
              <a:t> </a:t>
            </a:r>
            <a:r>
              <a:rPr lang="sl-SI" dirty="0" err="1"/>
              <a:t>System</a:t>
            </a:r>
            <a:r>
              <a:rPr lang="sl-SI" dirty="0"/>
              <a:t> (SEVCO), </a:t>
            </a:r>
            <a:r>
              <a:rPr lang="sl-SI" u="sng" dirty="0">
                <a:hlinkClick r:id="rId17"/>
              </a:rPr>
              <a:t>https://fevir.net/resources/Project/27845</a:t>
            </a:r>
            <a:r>
              <a:rPr lang="sl-SI" dirty="0"/>
              <a:t> in </a:t>
            </a:r>
            <a:r>
              <a:rPr lang="sl-SI" u="sng" dirty="0">
                <a:hlinkClick r:id="rId18"/>
              </a:rPr>
              <a:t>https://fevir.net/resources/CodeSystem/27270</a:t>
            </a:r>
            <a:r>
              <a:rPr lang="sl-SI" dirty="0"/>
              <a:t> </a:t>
            </a:r>
          </a:p>
          <a:p>
            <a:pPr fontAlgn="base"/>
            <a:r>
              <a:rPr lang="sl-SI" dirty="0"/>
              <a:t>Slovarji merskih enot: </a:t>
            </a:r>
            <a:r>
              <a:rPr lang="sl-SI" dirty="0">
                <a:hlinkClick r:id="rId19"/>
              </a:rPr>
              <a:t>Astronomske merske enote</a:t>
            </a:r>
            <a:r>
              <a:rPr lang="sl-SI" dirty="0"/>
              <a:t>, </a:t>
            </a:r>
            <a:r>
              <a:rPr lang="sl-SI" dirty="0">
                <a:hlinkClick r:id="rId20"/>
              </a:rPr>
              <a:t>UCUM</a:t>
            </a:r>
            <a:r>
              <a:rPr lang="sl-SI" dirty="0"/>
              <a:t>, </a:t>
            </a:r>
            <a:r>
              <a:rPr lang="sl-SI" dirty="0">
                <a:hlinkClick r:id="rId21"/>
              </a:rPr>
              <a:t>QDT</a:t>
            </a:r>
            <a:r>
              <a:rPr lang="sl-SI" dirty="0"/>
              <a:t>, </a:t>
            </a:r>
            <a:r>
              <a:rPr lang="en-US" dirty="0">
                <a:hlinkClick r:id="rId22"/>
              </a:rPr>
              <a:t>OM – Ontology of units of Measure</a:t>
            </a:r>
            <a:r>
              <a:rPr lang="sl-SI" dirty="0"/>
              <a:t>, </a:t>
            </a:r>
            <a:r>
              <a:rPr lang="en-US" dirty="0">
                <a:hlinkClick r:id="rId23"/>
              </a:rPr>
              <a:t>IEC 61360-4 - IEC/SC 3D - Common Data Dictionary</a:t>
            </a:r>
            <a:r>
              <a:rPr lang="sl-SI" b="1" dirty="0"/>
              <a:t>, </a:t>
            </a:r>
            <a:r>
              <a:rPr lang="en-US" dirty="0">
                <a:hlinkClick r:id="rId24"/>
              </a:rPr>
              <a:t>UDUNITS</a:t>
            </a:r>
            <a:endParaRPr lang="en-US" dirty="0"/>
          </a:p>
          <a:p>
            <a:pPr fontAlgn="base"/>
            <a:endParaRPr lang="en-US" dirty="0"/>
          </a:p>
          <a:p>
            <a:pPr fontAlgn="base"/>
            <a:endParaRPr lang="sl-SI" dirty="0"/>
          </a:p>
          <a:p>
            <a:endParaRPr lang="sl-SI" dirty="0"/>
          </a:p>
        </p:txBody>
      </p:sp>
    </p:spTree>
    <p:extLst>
      <p:ext uri="{BB962C8B-B14F-4D97-AF65-F5344CB8AC3E}">
        <p14:creationId xmlns:p14="http://schemas.microsoft.com/office/powerpoint/2010/main" val="295752243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3" y="365129"/>
            <a:ext cx="7970131" cy="1325559"/>
          </a:xfrm>
        </p:spPr>
        <p:txBody>
          <a:bodyPr>
            <a:normAutofit fontScale="90000"/>
          </a:bodyPr>
          <a:lstStyle/>
          <a:p>
            <a:r>
              <a:rPr lang="sl-SI" sz="4500" b="1" dirty="0">
                <a:solidFill>
                  <a:srgbClr val="ED7D31"/>
                </a:solidFill>
                <a:latin typeface="Calibri"/>
              </a:rPr>
              <a:t>Povezave na primere ontologij in standardov za podatke</a:t>
            </a:r>
          </a:p>
        </p:txBody>
      </p:sp>
      <p:sp>
        <p:nvSpPr>
          <p:cNvPr id="3" name="Označba mesta vsebine 2"/>
          <p:cNvSpPr>
            <a:spLocks noGrp="1"/>
          </p:cNvSpPr>
          <p:nvPr>
            <p:ph idx="1"/>
          </p:nvPr>
        </p:nvSpPr>
        <p:spPr/>
        <p:txBody>
          <a:bodyPr>
            <a:normAutofit lnSpcReduction="10000"/>
          </a:bodyPr>
          <a:lstStyle/>
          <a:p>
            <a:pPr fontAlgn="base"/>
            <a:r>
              <a:rPr lang="en-US" dirty="0"/>
              <a:t>EU semantic interoperability community: </a:t>
            </a:r>
            <a:r>
              <a:rPr lang="en-US" u="sng" dirty="0">
                <a:hlinkClick r:id="rId4"/>
              </a:rPr>
              <a:t>https://github.com/SEMICeu</a:t>
            </a:r>
            <a:r>
              <a:rPr lang="en-US" dirty="0"/>
              <a:t> </a:t>
            </a:r>
          </a:p>
          <a:p>
            <a:pPr fontAlgn="base"/>
            <a:r>
              <a:rPr lang="sl-SI" dirty="0"/>
              <a:t>OE-GOV: </a:t>
            </a:r>
            <a:r>
              <a:rPr lang="sl-SI" dirty="0" err="1"/>
              <a:t>Ontologies</a:t>
            </a:r>
            <a:r>
              <a:rPr lang="sl-SI" dirty="0"/>
              <a:t> </a:t>
            </a:r>
            <a:r>
              <a:rPr lang="sl-SI" dirty="0" err="1"/>
              <a:t>for</a:t>
            </a:r>
            <a:r>
              <a:rPr lang="sl-SI" dirty="0"/>
              <a:t> e-</a:t>
            </a:r>
            <a:r>
              <a:rPr lang="sl-SI" dirty="0" err="1"/>
              <a:t>government</a:t>
            </a:r>
            <a:r>
              <a:rPr lang="sl-SI" dirty="0"/>
              <a:t>: </a:t>
            </a:r>
            <a:r>
              <a:rPr lang="sl-SI" dirty="0">
                <a:hlinkClick r:id="rId5"/>
              </a:rPr>
              <a:t>http://www.oegov.us/</a:t>
            </a:r>
            <a:r>
              <a:rPr lang="sl-SI" dirty="0"/>
              <a:t> </a:t>
            </a:r>
          </a:p>
          <a:p>
            <a:pPr fontAlgn="base"/>
            <a:r>
              <a:rPr lang="en-US" dirty="0" err="1"/>
              <a:t>Bioportal</a:t>
            </a:r>
            <a:r>
              <a:rPr lang="en-US" dirty="0"/>
              <a:t>: </a:t>
            </a:r>
            <a:r>
              <a:rPr lang="en-US" u="sng" dirty="0">
                <a:hlinkClick r:id="rId6"/>
              </a:rPr>
              <a:t>https://bioportal.bioontology.org/</a:t>
            </a:r>
            <a:r>
              <a:rPr lang="en-US" dirty="0"/>
              <a:t> </a:t>
            </a:r>
          </a:p>
          <a:p>
            <a:pPr fontAlgn="base"/>
            <a:r>
              <a:rPr lang="en-US" dirty="0"/>
              <a:t>OBO Foundry: </a:t>
            </a:r>
            <a:r>
              <a:rPr lang="en-US" u="sng" dirty="0">
                <a:hlinkClick r:id="rId7"/>
              </a:rPr>
              <a:t>http://www.obofoundry.org/</a:t>
            </a:r>
            <a:endParaRPr lang="en-US" dirty="0"/>
          </a:p>
          <a:p>
            <a:pPr fontAlgn="base"/>
            <a:r>
              <a:rPr lang="en-US" dirty="0" err="1"/>
              <a:t>Agroportal</a:t>
            </a:r>
            <a:r>
              <a:rPr lang="en-US" dirty="0"/>
              <a:t>:</a:t>
            </a:r>
            <a:r>
              <a:rPr lang="en-US" u="sng" dirty="0"/>
              <a:t> </a:t>
            </a:r>
            <a:r>
              <a:rPr lang="en-US" u="sng" dirty="0">
                <a:hlinkClick r:id="rId8"/>
              </a:rPr>
              <a:t>http://agroportal.lirmm.fr/</a:t>
            </a:r>
            <a:r>
              <a:rPr lang="en-US" u="sng" dirty="0"/>
              <a:t> </a:t>
            </a:r>
            <a:endParaRPr lang="en-US" dirty="0"/>
          </a:p>
          <a:p>
            <a:pPr fontAlgn="base"/>
            <a:r>
              <a:rPr lang="en-US" dirty="0"/>
              <a:t>Spar ontologies:</a:t>
            </a:r>
            <a:r>
              <a:rPr lang="en-US" u="sng" dirty="0"/>
              <a:t> </a:t>
            </a:r>
            <a:r>
              <a:rPr lang="en-US" u="sng" dirty="0">
                <a:hlinkClick r:id="rId9"/>
              </a:rPr>
              <a:t>http://www.sparontologies.net/ontologies</a:t>
            </a:r>
            <a:r>
              <a:rPr lang="en-US" u="sng" dirty="0"/>
              <a:t> </a:t>
            </a:r>
            <a:endParaRPr lang="sl-SI" u="sng" dirty="0"/>
          </a:p>
          <a:p>
            <a:pPr fontAlgn="base"/>
            <a:r>
              <a:rPr lang="sl-SI" dirty="0"/>
              <a:t>OGC </a:t>
            </a:r>
            <a:r>
              <a:rPr lang="sl-SI" dirty="0" err="1"/>
              <a:t>standards</a:t>
            </a:r>
            <a:r>
              <a:rPr lang="sl-SI" dirty="0"/>
              <a:t>: </a:t>
            </a:r>
            <a:r>
              <a:rPr lang="sl-SI" dirty="0">
                <a:hlinkClick r:id="rId10"/>
              </a:rPr>
              <a:t>https://www.ogc.org/docs/is</a:t>
            </a:r>
            <a:r>
              <a:rPr lang="sl-SI" dirty="0"/>
              <a:t> </a:t>
            </a:r>
          </a:p>
          <a:p>
            <a:pPr fontAlgn="base"/>
            <a:r>
              <a:rPr lang="sl-SI" dirty="0"/>
              <a:t>BARTOC terminološki registri: </a:t>
            </a:r>
            <a:r>
              <a:rPr lang="sl-SI" dirty="0">
                <a:hlinkClick r:id="rId11"/>
              </a:rPr>
              <a:t>http://bartoc.gbv.de/registries</a:t>
            </a:r>
            <a:r>
              <a:rPr lang="sl-SI" dirty="0"/>
              <a:t> </a:t>
            </a:r>
            <a:endParaRPr lang="en-US" dirty="0"/>
          </a:p>
          <a:p>
            <a:endParaRPr lang="sl-SI" dirty="0"/>
          </a:p>
        </p:txBody>
      </p:sp>
    </p:spTree>
    <p:extLst>
      <p:ext uri="{BB962C8B-B14F-4D97-AF65-F5344CB8AC3E}">
        <p14:creationId xmlns:p14="http://schemas.microsoft.com/office/powerpoint/2010/main" val="156607266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882" name="Naslov 2"/>
          <p:cNvSpPr>
            <a:spLocks noGrp="1"/>
          </p:cNvSpPr>
          <p:nvPr>
            <p:ph type="title"/>
          </p:nvPr>
        </p:nvSpPr>
        <p:spPr/>
        <p:txBody>
          <a:bodyPr>
            <a:normAutofit/>
          </a:bodyPr>
          <a:lstStyle/>
          <a:p>
            <a:r>
              <a:rPr lang="sl-SI" altLang="sl-SI" sz="4100" b="1" dirty="0">
                <a:solidFill>
                  <a:srgbClr val="ED7D31"/>
                </a:solidFill>
                <a:latin typeface="Calibri"/>
              </a:rPr>
              <a:t>Metapodatki</a:t>
            </a:r>
          </a:p>
        </p:txBody>
      </p:sp>
      <p:sp>
        <p:nvSpPr>
          <p:cNvPr id="4" name="Označba mesta vsebine 3"/>
          <p:cNvSpPr>
            <a:spLocks noGrp="1"/>
          </p:cNvSpPr>
          <p:nvPr>
            <p:ph idx="1"/>
          </p:nvPr>
        </p:nvSpPr>
        <p:spPr/>
        <p:txBody>
          <a:bodyPr>
            <a:normAutofit fontScale="92500"/>
          </a:bodyPr>
          <a:lstStyle/>
          <a:p>
            <a:pPr>
              <a:defRPr/>
            </a:pPr>
            <a:r>
              <a:rPr lang="sl-SI" dirty="0"/>
              <a:t>Vsebinski</a:t>
            </a:r>
          </a:p>
          <a:p>
            <a:pPr>
              <a:defRPr/>
            </a:pPr>
            <a:r>
              <a:rPr lang="sl-SI" dirty="0"/>
              <a:t>Strukturni</a:t>
            </a:r>
          </a:p>
          <a:p>
            <a:pPr>
              <a:defRPr/>
            </a:pPr>
            <a:r>
              <a:rPr lang="sl-SI" dirty="0"/>
              <a:t>Skrbniški</a:t>
            </a:r>
          </a:p>
          <a:p>
            <a:pPr>
              <a:defRPr/>
            </a:pPr>
            <a:endParaRPr lang="sl-SI" dirty="0"/>
          </a:p>
          <a:p>
            <a:pPr>
              <a:defRPr/>
            </a:pPr>
            <a:r>
              <a:rPr lang="sl-SI" dirty="0"/>
              <a:t>Bere jih lahko človek ( angl. human </a:t>
            </a:r>
            <a:r>
              <a:rPr lang="sl-SI" dirty="0" err="1"/>
              <a:t>readable</a:t>
            </a:r>
            <a:r>
              <a:rPr lang="sl-SI" dirty="0"/>
              <a:t>)</a:t>
            </a:r>
          </a:p>
          <a:p>
            <a:pPr>
              <a:defRPr/>
            </a:pPr>
            <a:r>
              <a:rPr lang="sl-SI" dirty="0"/>
              <a:t>Strojno berljivi ( angl. </a:t>
            </a:r>
            <a:r>
              <a:rPr lang="sl-SI" dirty="0" err="1"/>
              <a:t>machine</a:t>
            </a:r>
            <a:r>
              <a:rPr lang="sl-SI" dirty="0"/>
              <a:t> </a:t>
            </a:r>
            <a:r>
              <a:rPr lang="sl-SI" dirty="0" err="1"/>
              <a:t>readable</a:t>
            </a:r>
            <a:r>
              <a:rPr lang="sl-SI" dirty="0"/>
              <a:t>)</a:t>
            </a:r>
          </a:p>
          <a:p>
            <a:pPr>
              <a:defRPr/>
            </a:pPr>
            <a:r>
              <a:rPr lang="sl-SI" dirty="0"/>
              <a:t>Strojno izvedljivi (angl. </a:t>
            </a:r>
            <a:r>
              <a:rPr lang="sl-SI" dirty="0" err="1"/>
              <a:t>machine</a:t>
            </a:r>
            <a:r>
              <a:rPr lang="sl-SI" dirty="0"/>
              <a:t> </a:t>
            </a:r>
            <a:r>
              <a:rPr lang="sl-SI" dirty="0" err="1"/>
              <a:t>actionable</a:t>
            </a:r>
            <a:r>
              <a:rPr lang="sl-SI" dirty="0"/>
              <a:t>)</a:t>
            </a:r>
          </a:p>
          <a:p>
            <a:pPr>
              <a:defRPr/>
            </a:pPr>
            <a:endParaRPr lang="sl-SI" dirty="0"/>
          </a:p>
          <a:p>
            <a:pPr marL="0" indent="0">
              <a:buNone/>
              <a:defRPr/>
            </a:pPr>
            <a:r>
              <a:rPr lang="sl-SI" dirty="0"/>
              <a:t>Primeri </a:t>
            </a:r>
            <a:r>
              <a:rPr lang="sl-SI" dirty="0" err="1"/>
              <a:t>metapodatkovnih</a:t>
            </a:r>
            <a:r>
              <a:rPr lang="sl-SI" dirty="0"/>
              <a:t> formatov: DC, COMARC, PREMIS, DCAT, FOAF…</a:t>
            </a:r>
          </a:p>
        </p:txBody>
      </p:sp>
      <p:sp>
        <p:nvSpPr>
          <p:cNvPr id="122884" name="Označba mesta številke diapozitiva 1"/>
          <p:cNvSpPr>
            <a:spLocks noGrp="1"/>
          </p:cNvSpPr>
          <p:nvPr>
            <p:ph type="sldNum" sz="quarter" idx="8"/>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28F4C872-8932-43DE-8553-3B87BE716C9C}" type="slidenum">
              <a:rPr lang="sl-SI" smtClean="0"/>
              <a:pPr>
                <a:spcBef>
                  <a:spcPct val="0"/>
                </a:spcBef>
                <a:buFontTx/>
                <a:buNone/>
              </a:pPr>
              <a:t>19</a:t>
            </a:fld>
            <a:endParaRPr lang="en-US" altLang="sl-SI" sz="1200">
              <a:solidFill>
                <a:srgbClr val="898989"/>
              </a:solidFill>
              <a:latin typeface="Tahoma" panose="020B0604030504040204" pitchFamily="34" charset="0"/>
            </a:endParaRPr>
          </a:p>
        </p:txBody>
      </p:sp>
    </p:spTree>
    <p:extLst>
      <p:ext uri="{BB962C8B-B14F-4D97-AF65-F5344CB8AC3E}">
        <p14:creationId xmlns:p14="http://schemas.microsoft.com/office/powerpoint/2010/main" val="3280575764"/>
      </p:ext>
    </p:extLst>
  </p:cSld>
  <p:clrMapOvr>
    <a:overrideClrMapping bg1="lt1" tx1="dk1" bg2="lt2" tx2="dk2" accent1="accent1" accent2="accent2" accent3="accent3" accent4="accent4" accent5="accent5" accent6="accent6" hlink="hlink" folHlink="folHlink"/>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644421"/>
            <a:ext cx="9033342" cy="817418"/>
          </a:xfrm>
        </p:spPr>
        <p:txBody>
          <a:bodyPr>
            <a:normAutofit/>
          </a:bodyPr>
          <a:lstStyle/>
          <a:p>
            <a:pPr lvl="0"/>
            <a:r>
              <a:rPr lang="sl-SI" sz="5000" b="1" dirty="0">
                <a:solidFill>
                  <a:srgbClr val="ED7D31"/>
                </a:solidFill>
                <a:latin typeface="Calibri"/>
              </a:rPr>
              <a:t>Vsebina</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589D8100-FC12-4A33-93E9-AED45A9AB3CD}"/>
              </a:ext>
            </a:extLst>
          </p:cNvPr>
          <p:cNvSpPr/>
          <p:nvPr/>
        </p:nvSpPr>
        <p:spPr>
          <a:xfrm>
            <a:off x="742955" y="1503562"/>
            <a:ext cx="10637251" cy="2985433"/>
          </a:xfrm>
          <a:prstGeom prst="rect">
            <a:avLst/>
          </a:prstGeom>
        </p:spPr>
        <p:txBody>
          <a:bodyPr wrap="square">
            <a:spAutoFit/>
          </a:bodyPr>
          <a:lstStyle/>
          <a:p>
            <a:pPr marL="514350" indent="-514350">
              <a:buFont typeface="+mj-lt"/>
              <a:buAutoNum type="arabicPeriod"/>
            </a:pPr>
            <a:r>
              <a:rPr lang="sl-SI" sz="2800" dirty="0"/>
              <a:t>Podatki, metapodatki, besednjaki, ontologije.</a:t>
            </a:r>
          </a:p>
          <a:p>
            <a:pPr marL="514350" indent="-514350">
              <a:buFont typeface="+mj-lt"/>
              <a:buAutoNum type="arabicPeriod"/>
            </a:pPr>
            <a:endParaRPr lang="sl-SI" sz="1200" dirty="0"/>
          </a:p>
          <a:p>
            <a:pPr marL="514350" indent="-514350">
              <a:buFont typeface="+mj-lt"/>
              <a:buAutoNum type="arabicPeriod"/>
            </a:pPr>
            <a:r>
              <a:rPr lang="sl-SI" sz="2800" dirty="0"/>
              <a:t>Načela FAIR, trajni identifikatorji in </a:t>
            </a:r>
            <a:r>
              <a:rPr lang="sl-SI" sz="2800" dirty="0" err="1"/>
              <a:t>FAIRifikacija</a:t>
            </a:r>
            <a:r>
              <a:rPr lang="sl-SI" sz="2800" dirty="0"/>
              <a:t> digitalnih objektov.</a:t>
            </a:r>
          </a:p>
          <a:p>
            <a:pPr marL="514350" indent="-514350">
              <a:buFont typeface="+mj-lt"/>
              <a:buAutoNum type="arabicPeriod"/>
            </a:pPr>
            <a:endParaRPr lang="sl-SI" sz="1200" dirty="0"/>
          </a:p>
          <a:p>
            <a:pPr marL="514350" indent="-514350">
              <a:buFont typeface="+mj-lt"/>
              <a:buAutoNum type="arabicPeriod"/>
            </a:pPr>
            <a:r>
              <a:rPr lang="sl-SI" sz="2800" dirty="0"/>
              <a:t>Zaupanja vredni repozitoriji in arhivi za shranjevanje podatkov.</a:t>
            </a:r>
          </a:p>
          <a:p>
            <a:pPr marL="514350" indent="-514350">
              <a:buFont typeface="+mj-lt"/>
              <a:buAutoNum type="arabicPeriod"/>
            </a:pPr>
            <a:endParaRPr lang="sl-SI" sz="1200" dirty="0"/>
          </a:p>
          <a:p>
            <a:pPr marL="514350" indent="-514350">
              <a:buFont typeface="+mj-lt"/>
              <a:buAutoNum type="arabicPeriod"/>
            </a:pPr>
            <a:r>
              <a:rPr lang="sl-SI" sz="2800" dirty="0"/>
              <a:t>Vstavljanje podatkov v </a:t>
            </a:r>
            <a:r>
              <a:rPr lang="sl-SI" sz="2800" dirty="0" err="1"/>
              <a:t>repozitorije</a:t>
            </a:r>
            <a:r>
              <a:rPr lang="sl-SI" sz="2800" dirty="0"/>
              <a:t> nacionalne infrastrukture odprtega dostopa.</a:t>
            </a:r>
          </a:p>
          <a:p>
            <a:pPr marL="514350" indent="-514350">
              <a:buFont typeface="+mj-lt"/>
              <a:buAutoNum type="arabicPeriod"/>
            </a:pPr>
            <a:endParaRPr lang="sl-SI" sz="1200" dirty="0"/>
          </a:p>
        </p:txBody>
      </p:sp>
    </p:spTree>
    <p:extLst>
      <p:ext uri="{BB962C8B-B14F-4D97-AF65-F5344CB8AC3E}">
        <p14:creationId xmlns:p14="http://schemas.microsoft.com/office/powerpoint/2010/main" val="231357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573795" y="334303"/>
            <a:ext cx="8729477" cy="655466"/>
          </a:xfrm>
        </p:spPr>
        <p:txBody>
          <a:bodyPr>
            <a:noAutofit/>
          </a:bodyPr>
          <a:lstStyle/>
          <a:p>
            <a:r>
              <a:rPr lang="en-US" sz="4100" b="1" dirty="0">
                <a:solidFill>
                  <a:srgbClr val="ED7D31"/>
                </a:solidFill>
                <a:latin typeface="Calibri"/>
              </a:rPr>
              <a:t>Meta</a:t>
            </a:r>
            <a:r>
              <a:rPr lang="sl-SI" sz="4100" b="1" dirty="0">
                <a:solidFill>
                  <a:srgbClr val="ED7D31"/>
                </a:solidFill>
                <a:latin typeface="Calibri"/>
              </a:rPr>
              <a:t>podatkovni standardi</a:t>
            </a:r>
          </a:p>
        </p:txBody>
      </p:sp>
      <p:sp>
        <p:nvSpPr>
          <p:cNvPr id="3" name="Označba mesta datuma 2"/>
          <p:cNvSpPr>
            <a:spLocks noGrp="1"/>
          </p:cNvSpPr>
          <p:nvPr>
            <p:ph type="dt" sz="half" idx="7"/>
          </p:nvPr>
        </p:nvSpPr>
        <p:spPr>
          <a:prstGeom prst="rect">
            <a:avLst/>
          </a:prstGeom>
        </p:spPr>
        <p:txBody>
          <a:bodyPr vert="horz" lIns="91440" tIns="45720" rIns="91440" bIns="45720" rtlCol="0" anchor="ctr"/>
          <a:lstStyle>
            <a:defPPr>
              <a:defRPr lang="sl-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Označba mesta noge 3"/>
          <p:cNvSpPr>
            <a:spLocks noGrp="1"/>
          </p:cNvSpPr>
          <p:nvPr>
            <p:ph type="ftr" sz="quarter" idx="9"/>
          </p:nvPr>
        </p:nvSpPr>
        <p:spPr>
          <a:prstGeom prst="rect">
            <a:avLst/>
          </a:prstGeom>
        </p:spPr>
        <p:txBody>
          <a:bodyPr vert="horz" lIns="91440" tIns="45720" rIns="91440" bIns="45720" rtlCol="0" anchor="ctr"/>
          <a:lstStyle>
            <a:defPPr>
              <a:defRPr lang="sl-S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Označba mesta številke diapozitiva 4"/>
          <p:cNvSpPr>
            <a:spLocks noGrp="1"/>
          </p:cNvSpPr>
          <p:nvPr>
            <p:ph type="sldNum" sz="quarter" idx="8"/>
          </p:nvPr>
        </p:nvSpPr>
        <p:spPr>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TextBox 7">
            <a:extLst>
              <a:ext uri="{FF2B5EF4-FFF2-40B4-BE49-F238E27FC236}">
                <a16:creationId xmlns:a16="http://schemas.microsoft.com/office/drawing/2014/main" id="{E12B46AF-60B5-D148-ACE6-8BE269DDB09A}"/>
              </a:ext>
            </a:extLst>
          </p:cNvPr>
          <p:cNvSpPr txBox="1"/>
          <p:nvPr/>
        </p:nvSpPr>
        <p:spPr>
          <a:xfrm>
            <a:off x="471135" y="1042144"/>
            <a:ext cx="1789080" cy="3539430"/>
          </a:xfrm>
          <a:prstGeom prst="rect">
            <a:avLst/>
          </a:prstGeom>
          <a:noFill/>
        </p:spPr>
        <p:txBody>
          <a:bodyPr wrap="none" rtlCol="0">
            <a:spAutoFit/>
          </a:bodyPr>
          <a:lstStyle/>
          <a:p>
            <a:pPr algn="l"/>
            <a:r>
              <a:rPr lang="en-US" sz="1400" dirty="0">
                <a:solidFill>
                  <a:schemeClr val="tx1">
                    <a:lumMod val="75000"/>
                  </a:schemeClr>
                </a:solidFill>
                <a:ea typeface="Source Sans Pro" panose="020B0503030403020204" pitchFamily="34" charset="0"/>
              </a:rPr>
              <a:t>Dublin Core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Title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Creator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Subject</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Description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Publisher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Contributor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Date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Type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Format</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Identifier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Source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Language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Relation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Coverage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Rights</a:t>
            </a:r>
          </a:p>
        </p:txBody>
      </p:sp>
      <p:sp>
        <p:nvSpPr>
          <p:cNvPr id="7" name="TextBox 8">
            <a:extLst>
              <a:ext uri="{FF2B5EF4-FFF2-40B4-BE49-F238E27FC236}">
                <a16:creationId xmlns:a16="http://schemas.microsoft.com/office/drawing/2014/main" id="{AE68C8CD-1674-0A4D-AF8A-3988D93090E9}"/>
              </a:ext>
            </a:extLst>
          </p:cNvPr>
          <p:cNvSpPr txBox="1"/>
          <p:nvPr/>
        </p:nvSpPr>
        <p:spPr>
          <a:xfrm>
            <a:off x="2363349" y="1042144"/>
            <a:ext cx="2330318" cy="4708981"/>
          </a:xfrm>
          <a:prstGeom prst="rect">
            <a:avLst/>
          </a:prstGeom>
          <a:noFill/>
        </p:spPr>
        <p:txBody>
          <a:bodyPr wrap="none" rtlCol="0">
            <a:spAutoFit/>
          </a:bodyPr>
          <a:lstStyle/>
          <a:p>
            <a:pPr algn="l"/>
            <a:r>
              <a:rPr lang="en-US" sz="1400" dirty="0" err="1">
                <a:solidFill>
                  <a:schemeClr val="tx1">
                    <a:lumMod val="75000"/>
                  </a:schemeClr>
                </a:solidFill>
                <a:ea typeface="Source Sans Pro" panose="020B0503030403020204" pitchFamily="34" charset="0"/>
              </a:rPr>
              <a:t>DataCite</a:t>
            </a:r>
            <a:endParaRPr lang="en-US" sz="1400"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Title</a:t>
            </a:r>
            <a:endParaRPr lang="en-US" sz="1400"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Creator</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Publisher</a:t>
            </a:r>
          </a:p>
          <a:p>
            <a:pPr marL="742955" lvl="1" indent="-285752">
              <a:buFont typeface="Arial" panose="020B0604020202020204" pitchFamily="34" charset="0"/>
              <a:buChar char="•"/>
            </a:pPr>
            <a:r>
              <a:rPr lang="en-US" sz="1400" u="sng" dirty="0" err="1">
                <a:solidFill>
                  <a:schemeClr val="tx1">
                    <a:lumMod val="75000"/>
                  </a:schemeClr>
                </a:solidFill>
                <a:ea typeface="Source Sans Pro" panose="020B0503030403020204" pitchFamily="34" charset="0"/>
              </a:rPr>
              <a:t>Identifer</a:t>
            </a:r>
            <a:endParaRPr lang="en-US" sz="1400" u="sng"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Publication Year</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Resource Type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Subject</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Contributor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Date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Related identifier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Description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Geolocation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Language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Alternate identifier</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Size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Format</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Version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Rights</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Funding Reference</a:t>
            </a:r>
          </a:p>
          <a:p>
            <a:pPr marL="742955" lvl="1" indent="-285752">
              <a:buFont typeface="Arial" panose="020B0604020202020204" pitchFamily="34" charset="0"/>
              <a:buChar char="•"/>
            </a:pPr>
            <a:endParaRPr lang="en-US" sz="2000" dirty="0">
              <a:solidFill>
                <a:schemeClr val="tx1">
                  <a:lumMod val="75000"/>
                </a:schemeClr>
              </a:solidFill>
              <a:latin typeface="Source Sans Pro" panose="020B0503030403020204" pitchFamily="34" charset="0"/>
              <a:ea typeface="Source Sans Pro" panose="020B0503030403020204" pitchFamily="34" charset="0"/>
            </a:endParaRPr>
          </a:p>
        </p:txBody>
      </p:sp>
      <p:sp>
        <p:nvSpPr>
          <p:cNvPr id="8" name="TextBox 10">
            <a:extLst>
              <a:ext uri="{FF2B5EF4-FFF2-40B4-BE49-F238E27FC236}">
                <a16:creationId xmlns:a16="http://schemas.microsoft.com/office/drawing/2014/main" id="{E7D861C0-74BF-1D4F-8DA3-B226EAE2C652}"/>
              </a:ext>
            </a:extLst>
          </p:cNvPr>
          <p:cNvSpPr txBox="1"/>
          <p:nvPr/>
        </p:nvSpPr>
        <p:spPr>
          <a:xfrm>
            <a:off x="7630089" y="1208976"/>
            <a:ext cx="2311980" cy="2893100"/>
          </a:xfrm>
          <a:prstGeom prst="rect">
            <a:avLst/>
          </a:prstGeom>
          <a:noFill/>
        </p:spPr>
        <p:txBody>
          <a:bodyPr wrap="none" rtlCol="0">
            <a:spAutoFit/>
          </a:bodyPr>
          <a:lstStyle/>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Includes</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Content Type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Size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Authentications</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Version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Metric</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Same as</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Spatial Coverage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Temporal coverage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Citation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Reference citation</a:t>
            </a:r>
          </a:p>
          <a:p>
            <a:pPr marL="742955" lvl="1" indent="-285752">
              <a:buFont typeface="Arial" panose="020B0604020202020204" pitchFamily="34" charset="0"/>
              <a:buChar char="•"/>
            </a:pPr>
            <a:r>
              <a:rPr lang="sl-SI" sz="1400" dirty="0">
                <a:solidFill>
                  <a:schemeClr val="tx1">
                    <a:lumMod val="75000"/>
                  </a:schemeClr>
                </a:solidFill>
                <a:ea typeface="Source Sans Pro" panose="020B0503030403020204" pitchFamily="34" charset="0"/>
              </a:rPr>
              <a:t>C</a:t>
            </a:r>
            <a:r>
              <a:rPr lang="en-US" sz="1400" dirty="0" err="1">
                <a:solidFill>
                  <a:schemeClr val="tx1">
                    <a:lumMod val="75000"/>
                  </a:schemeClr>
                </a:solidFill>
                <a:ea typeface="Source Sans Pro" panose="020B0503030403020204" pitchFamily="34" charset="0"/>
              </a:rPr>
              <a:t>ompression</a:t>
            </a:r>
            <a:endParaRPr lang="en-US" sz="1400"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endParaRPr lang="en-US" sz="1400" dirty="0">
              <a:solidFill>
                <a:schemeClr val="tx1">
                  <a:lumMod val="75000"/>
                </a:schemeClr>
              </a:solidFill>
              <a:ea typeface="Source Sans Pro" panose="020B0503030403020204" pitchFamily="34" charset="0"/>
            </a:endParaRPr>
          </a:p>
        </p:txBody>
      </p:sp>
      <p:sp>
        <p:nvSpPr>
          <p:cNvPr id="9" name="Text Placeholder 1">
            <a:extLst>
              <a:ext uri="{FF2B5EF4-FFF2-40B4-BE49-F238E27FC236}">
                <a16:creationId xmlns:a16="http://schemas.microsoft.com/office/drawing/2014/main" id="{38F96125-F653-DB46-AB56-68BF03689124}"/>
              </a:ext>
            </a:extLst>
          </p:cNvPr>
          <p:cNvSpPr txBox="1">
            <a:spLocks/>
          </p:cNvSpPr>
          <p:nvPr/>
        </p:nvSpPr>
        <p:spPr>
          <a:xfrm>
            <a:off x="1932112" y="2484451"/>
            <a:ext cx="3964579" cy="313077"/>
          </a:xfrm>
          <a:prstGeom prst="rect">
            <a:avLst/>
          </a:prstGeom>
        </p:spPr>
        <p:txBody>
          <a:bodyPr>
            <a:normAutofit fontScale="85000" lnSpcReduction="20000"/>
          </a:bodyPr>
          <a:lstStyle>
            <a:defPPr marR="0" lvl="0" algn="l" rtl="0">
              <a:lnSpc>
                <a:spcPct val="100000"/>
              </a:lnSpc>
              <a:spcBef>
                <a:spcPts val="0"/>
              </a:spcBef>
              <a:spcAft>
                <a:spcPts val="0"/>
              </a:spcAft>
            </a:defPPr>
            <a:lvl1pPr marL="285750" marR="0" lvl="0" indent="-285750" algn="l" rtl="0">
              <a:lnSpc>
                <a:spcPct val="150000"/>
              </a:lnSpc>
              <a:spcBef>
                <a:spcPts val="0"/>
              </a:spcBef>
              <a:spcAft>
                <a:spcPts val="0"/>
              </a:spcAft>
              <a:buClr>
                <a:srgbClr val="FF6B19"/>
              </a:buClr>
              <a:buSzPct val="70000"/>
              <a:buFont typeface="LucidaGrande" charset="0"/>
              <a:buChar char="▶"/>
              <a:defRPr sz="1543" b="0" i="0" u="none" strike="noStrike" cap="none" baseline="0" dirty="0">
                <a:solidFill>
                  <a:srgbClr val="19317B"/>
                </a:solidFill>
                <a:latin typeface="+mn-lt"/>
                <a:ea typeface="Arial" panose="020B0604020202020204" pitchFamily="34" charset="0"/>
                <a:cs typeface="Arial" panose="020B0604020202020204" pitchFamily="34" charset="0"/>
                <a:sym typeface="Arial"/>
              </a:defRPr>
            </a:lvl1pPr>
            <a:lvl2pPr marL="742950" marR="0" lvl="1" indent="-285750" algn="l" rtl="0">
              <a:lnSpc>
                <a:spcPct val="150000"/>
              </a:lnSpc>
              <a:spcBef>
                <a:spcPts val="0"/>
              </a:spcBef>
              <a:spcAft>
                <a:spcPts val="0"/>
              </a:spcAft>
              <a:buClr>
                <a:srgbClr val="19317B"/>
              </a:buClr>
              <a:buSzPct val="60000"/>
              <a:buFont typeface="LucidaGrande" charset="0"/>
              <a:buChar char="▶"/>
              <a:defRPr sz="1543" b="0" i="0" u="none" strike="noStrike" cap="none">
                <a:solidFill>
                  <a:srgbClr val="19317B"/>
                </a:solidFill>
                <a:latin typeface="Arial"/>
                <a:ea typeface="Arial"/>
                <a:cs typeface="Arial"/>
                <a:sym typeface="Arial"/>
              </a:defRPr>
            </a:lvl2pPr>
            <a:lvl3pPr marL="1200150" marR="0" lvl="2" indent="-285750" algn="l" rtl="0">
              <a:lnSpc>
                <a:spcPct val="150000"/>
              </a:lnSpc>
              <a:spcBef>
                <a:spcPts val="0"/>
              </a:spcBef>
              <a:spcAft>
                <a:spcPts val="0"/>
              </a:spcAft>
              <a:buSzPct val="50000"/>
              <a:buFont typeface="LucidaGrande" charset="0"/>
              <a:buChar char="▶"/>
              <a:defRPr sz="1543" b="0" i="0" u="none" strike="noStrike" cap="none">
                <a:solidFill>
                  <a:srgbClr val="19317B"/>
                </a:solidFill>
                <a:latin typeface="Arial"/>
                <a:ea typeface="Arial"/>
                <a:cs typeface="Arial"/>
                <a:sym typeface="Arial"/>
              </a:defRPr>
            </a:lvl3pPr>
            <a:lvl4pPr marL="1657350" marR="0" lvl="3" indent="-285750" algn="l" defTabSz="914400" rtl="0" eaLnBrk="1" fontAlgn="auto" latinLnBrk="0" hangingPunct="1">
              <a:lnSpc>
                <a:spcPct val="150000"/>
              </a:lnSpc>
              <a:spcBef>
                <a:spcPts val="0"/>
              </a:spcBef>
              <a:spcAft>
                <a:spcPts val="0"/>
              </a:spcAft>
              <a:buClrTx/>
              <a:buSzPct val="40000"/>
              <a:buFont typeface="LucidaGrande" charset="0"/>
              <a:buChar char="▶"/>
              <a:tabLst/>
              <a:defRPr sz="1543" b="0" i="0" u="none" strike="noStrike" cap="none">
                <a:solidFill>
                  <a:srgbClr val="19317B"/>
                </a:solidFill>
                <a:latin typeface="Arial"/>
                <a:ea typeface="Arial"/>
                <a:cs typeface="Arial"/>
                <a:sym typeface="Arial"/>
              </a:defRPr>
            </a:lvl4pPr>
            <a:lvl5pPr marL="0" marR="0" lvl="4" indent="0" algn="l" rtl="0">
              <a:lnSpc>
                <a:spcPct val="100000"/>
              </a:lnSpc>
              <a:spcBef>
                <a:spcPts val="0"/>
              </a:spcBef>
              <a:spcAft>
                <a:spcPts val="0"/>
              </a:spcAft>
              <a:buSzPct val="50000"/>
              <a:buFont typeface="LucidaGrande" charset="0"/>
              <a:buNone/>
              <a:defRPr sz="1543" b="0" i="0" u="none" strike="noStrike" cap="none">
                <a:solidFill>
                  <a:srgbClr val="19317B"/>
                </a:solidFill>
                <a:latin typeface="Arial"/>
                <a:ea typeface="Arial"/>
                <a:cs typeface="Arial"/>
                <a:sym typeface="Arial"/>
              </a:defRPr>
            </a:lvl5pPr>
            <a:lvl6pPr marR="0" lvl="5" algn="l" rtl="0">
              <a:lnSpc>
                <a:spcPct val="100000"/>
              </a:lnSpc>
              <a:spcBef>
                <a:spcPts val="0"/>
              </a:spcBef>
              <a:spcAft>
                <a:spcPts val="0"/>
              </a:spcAft>
              <a:buNone/>
              <a:defRPr sz="1543" b="0" i="0" u="none" strike="noStrike" cap="none">
                <a:solidFill>
                  <a:srgbClr val="000000"/>
                </a:solidFill>
                <a:latin typeface="Arial"/>
                <a:ea typeface="Arial"/>
                <a:cs typeface="Arial"/>
                <a:sym typeface="Arial"/>
              </a:defRPr>
            </a:lvl6pPr>
            <a:lvl7pPr marL="285750" marR="0" lvl="6" indent="-285750" algn="l" rtl="0">
              <a:lnSpc>
                <a:spcPct val="100000"/>
              </a:lnSpc>
              <a:spcBef>
                <a:spcPts val="0"/>
              </a:spcBef>
              <a:spcAft>
                <a:spcPts val="0"/>
              </a:spcAft>
              <a:buSzPct val="50000"/>
              <a:buFont typeface="LucidaGrande" charset="0"/>
              <a:buChar char="▶"/>
              <a:defRPr sz="1543" b="0" i="0" u="none" strike="noStrike" cap="none">
                <a:solidFill>
                  <a:srgbClr val="19317B"/>
                </a:solidFill>
                <a:latin typeface="Arial"/>
                <a:ea typeface="Arial"/>
                <a:cs typeface="Arial"/>
                <a:sym typeface="Arial"/>
              </a:defRPr>
            </a:lvl7pPr>
            <a:lvl8pPr marR="0" lvl="7" algn="l" rtl="0">
              <a:lnSpc>
                <a:spcPct val="100000"/>
              </a:lnSpc>
              <a:spcBef>
                <a:spcPts val="0"/>
              </a:spcBef>
              <a:spcAft>
                <a:spcPts val="0"/>
              </a:spcAft>
              <a:buNone/>
              <a:defRPr sz="154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43" b="0" i="0" u="none" strike="noStrike" cap="none">
                <a:solidFill>
                  <a:srgbClr val="000000"/>
                </a:solidFill>
                <a:latin typeface="Arial"/>
                <a:ea typeface="Arial"/>
                <a:cs typeface="Arial"/>
                <a:sym typeface="Arial"/>
              </a:defRPr>
            </a:lvl9pPr>
          </a:lstStyle>
          <a:p>
            <a:endParaRPr lang="en-US" sz="1400" dirty="0"/>
          </a:p>
        </p:txBody>
      </p:sp>
      <p:sp>
        <p:nvSpPr>
          <p:cNvPr id="10" name="Pravokotnik 9"/>
          <p:cNvSpPr/>
          <p:nvPr/>
        </p:nvSpPr>
        <p:spPr>
          <a:xfrm>
            <a:off x="4693667" y="1022045"/>
            <a:ext cx="4847549" cy="4185761"/>
          </a:xfrm>
          <a:prstGeom prst="rect">
            <a:avLst/>
          </a:prstGeom>
        </p:spPr>
        <p:txBody>
          <a:bodyPr>
            <a:spAutoFit/>
          </a:bodyPr>
          <a:lstStyle/>
          <a:p>
            <a:r>
              <a:rPr lang="en-US" sz="1400" dirty="0">
                <a:solidFill>
                  <a:schemeClr val="tx1">
                    <a:lumMod val="75000"/>
                  </a:schemeClr>
                </a:solidFill>
                <a:ea typeface="Source Sans Pro" panose="020B0503030403020204" pitchFamily="34" charset="0"/>
              </a:rPr>
              <a:t>EDMI</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Name</a:t>
            </a:r>
            <a:endParaRPr lang="en-US" sz="1400"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err="1">
                <a:solidFill>
                  <a:schemeClr val="tx1">
                    <a:lumMod val="75000"/>
                  </a:schemeClr>
                </a:solidFill>
                <a:ea typeface="Source Sans Pro" panose="020B0503030403020204" pitchFamily="34" charset="0"/>
              </a:rPr>
              <a:t>Descri</a:t>
            </a:r>
            <a:r>
              <a:rPr lang="sl-SI" sz="1400" u="sng" dirty="0">
                <a:solidFill>
                  <a:schemeClr val="tx1">
                    <a:lumMod val="75000"/>
                  </a:schemeClr>
                </a:solidFill>
                <a:ea typeface="Source Sans Pro" panose="020B0503030403020204" pitchFamily="34" charset="0"/>
              </a:rPr>
              <a:t>p</a:t>
            </a:r>
            <a:r>
              <a:rPr lang="en-US" sz="1400" u="sng" dirty="0" err="1">
                <a:solidFill>
                  <a:schemeClr val="tx1">
                    <a:lumMod val="75000"/>
                  </a:schemeClr>
                </a:solidFill>
                <a:ea typeface="Source Sans Pro" panose="020B0503030403020204" pitchFamily="34" charset="0"/>
              </a:rPr>
              <a:t>tion</a:t>
            </a:r>
            <a:endParaRPr lang="en-US" sz="1400" u="sng"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Identifier</a:t>
            </a:r>
          </a:p>
          <a:p>
            <a:pPr marL="742955" lvl="1" indent="-285752">
              <a:buFont typeface="Arial" panose="020B0604020202020204" pitchFamily="34" charset="0"/>
              <a:buChar char="•"/>
            </a:pPr>
            <a:r>
              <a:rPr lang="en-US" sz="1400" u="sng" dirty="0" err="1">
                <a:solidFill>
                  <a:schemeClr val="tx1">
                    <a:lumMod val="75000"/>
                  </a:schemeClr>
                </a:solidFill>
                <a:ea typeface="Source Sans Pro" panose="020B0503030403020204" pitchFamily="34" charset="0"/>
              </a:rPr>
              <a:t>url</a:t>
            </a:r>
            <a:endParaRPr lang="en-US" sz="1400" u="sng" dirty="0">
              <a:solidFill>
                <a:schemeClr val="tx1">
                  <a:lumMod val="75000"/>
                </a:schemeClr>
              </a:solidFill>
              <a:ea typeface="Source Sans Pro" panose="020B0503030403020204" pitchFamily="34" charset="0"/>
            </a:endParaRP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Creator</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Date Created</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license</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Data Standard</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Date Modified</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Access URL</a:t>
            </a:r>
          </a:p>
          <a:p>
            <a:pPr marL="742955" lvl="1" indent="-285752">
              <a:buFont typeface="Arial" panose="020B0604020202020204" pitchFamily="34" charset="0"/>
              <a:buChar char="•"/>
            </a:pPr>
            <a:r>
              <a:rPr lang="en-US" sz="1400" u="sng" dirty="0">
                <a:solidFill>
                  <a:schemeClr val="tx1">
                    <a:lumMod val="75000"/>
                  </a:schemeClr>
                </a:solidFill>
                <a:ea typeface="Source Sans Pro" panose="020B0503030403020204" pitchFamily="34" charset="0"/>
              </a:rPr>
              <a:t>Access Interface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Structure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Included In</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Measurement Technique</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Keywords</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Variable Measured</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Format</a:t>
            </a:r>
          </a:p>
          <a:p>
            <a:pPr marL="742955" lvl="1" indent="-285752">
              <a:buFont typeface="Arial" panose="020B0604020202020204" pitchFamily="34" charset="0"/>
              <a:buChar char="•"/>
            </a:pPr>
            <a:r>
              <a:rPr lang="en-US" sz="1400" dirty="0">
                <a:solidFill>
                  <a:schemeClr val="tx1">
                    <a:lumMod val="75000"/>
                  </a:schemeClr>
                </a:solidFill>
                <a:ea typeface="Source Sans Pro" panose="020B0503030403020204" pitchFamily="34" charset="0"/>
              </a:rPr>
              <a:t>Scientific Type</a:t>
            </a:r>
          </a:p>
        </p:txBody>
      </p:sp>
      <p:sp>
        <p:nvSpPr>
          <p:cNvPr id="11" name="PoljeZBesedilom 10">
            <a:extLst>
              <a:ext uri="{FF2B5EF4-FFF2-40B4-BE49-F238E27FC236}">
                <a16:creationId xmlns:a16="http://schemas.microsoft.com/office/drawing/2014/main" id="{B61C9832-B81E-2898-4C95-6B52457EE763}"/>
              </a:ext>
            </a:extLst>
          </p:cNvPr>
          <p:cNvSpPr txBox="1"/>
          <p:nvPr/>
        </p:nvSpPr>
        <p:spPr>
          <a:xfrm>
            <a:off x="526636" y="5406624"/>
            <a:ext cx="10526327" cy="923330"/>
          </a:xfrm>
          <a:prstGeom prst="rect">
            <a:avLst/>
          </a:prstGeom>
          <a:noFill/>
        </p:spPr>
        <p:txBody>
          <a:bodyPr wrap="square" rtlCol="0">
            <a:spAutoFit/>
          </a:bodyPr>
          <a:lstStyle/>
          <a:p>
            <a:r>
              <a:rPr lang="sl-SI" dirty="0"/>
              <a:t>Primerjave in preslikave med </a:t>
            </a:r>
            <a:r>
              <a:rPr lang="sl-SI" dirty="0" err="1"/>
              <a:t>metapodatkovni</a:t>
            </a:r>
            <a:r>
              <a:rPr lang="sl-SI" dirty="0"/>
              <a:t> formati za opis FAIR digitalnih objektov najdete na:</a:t>
            </a:r>
          </a:p>
          <a:p>
            <a:r>
              <a:rPr lang="sl-SI" dirty="0"/>
              <a:t> </a:t>
            </a:r>
            <a:r>
              <a:rPr lang="en-US" dirty="0"/>
              <a:t>Ojsteršek. (2021). Crosswalk of most used metadata schemes and guidelines for metadata interoperability (1.0) [Data set]. </a:t>
            </a:r>
            <a:r>
              <a:rPr lang="en-US" dirty="0" err="1"/>
              <a:t>Zenodo</a:t>
            </a:r>
            <a:r>
              <a:rPr lang="en-US" dirty="0"/>
              <a:t>. </a:t>
            </a:r>
            <a:r>
              <a:rPr lang="en-US" dirty="0">
                <a:hlinkClick r:id="rId4"/>
              </a:rPr>
              <a:t>https://doi.org/10.5281/zenodo.4420116</a:t>
            </a:r>
            <a:r>
              <a:rPr lang="sl-SI" dirty="0"/>
              <a:t> </a:t>
            </a:r>
          </a:p>
        </p:txBody>
      </p:sp>
    </p:spTree>
    <p:extLst>
      <p:ext uri="{BB962C8B-B14F-4D97-AF65-F5344CB8AC3E}">
        <p14:creationId xmlns:p14="http://schemas.microsoft.com/office/powerpoint/2010/main" val="354905281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4100" b="1" dirty="0">
                <a:solidFill>
                  <a:srgbClr val="ED7D31"/>
                </a:solidFill>
                <a:latin typeface="Calibri"/>
              </a:rPr>
              <a:t>Pomembni viri za metapodatke</a:t>
            </a:r>
          </a:p>
        </p:txBody>
      </p:sp>
      <p:sp>
        <p:nvSpPr>
          <p:cNvPr id="3" name="Označba mesta vsebine 2"/>
          <p:cNvSpPr>
            <a:spLocks noGrp="1"/>
          </p:cNvSpPr>
          <p:nvPr>
            <p:ph idx="1"/>
          </p:nvPr>
        </p:nvSpPr>
        <p:spPr/>
        <p:txBody>
          <a:bodyPr>
            <a:normAutofit fontScale="55000" lnSpcReduction="20000"/>
          </a:bodyPr>
          <a:lstStyle/>
          <a:p>
            <a:pPr fontAlgn="base"/>
            <a:r>
              <a:rPr lang="en-US" dirty="0"/>
              <a:t>RDA </a:t>
            </a:r>
            <a:r>
              <a:rPr lang="en-US" u="sng" dirty="0">
                <a:hlinkClick r:id="rId4"/>
              </a:rPr>
              <a:t>Guidelines for publishing structured metadata on the Web</a:t>
            </a:r>
            <a:endParaRPr lang="en-US" dirty="0"/>
          </a:p>
          <a:p>
            <a:pPr fontAlgn="base"/>
            <a:r>
              <a:rPr lang="en-US" dirty="0"/>
              <a:t>DCC list of metadata standards: </a:t>
            </a:r>
            <a:r>
              <a:rPr lang="en-US" u="sng" dirty="0">
                <a:hlinkClick r:id="rId5"/>
              </a:rPr>
              <a:t>https://www.dcc.ac.uk/guidance/standards/metadata/list</a:t>
            </a:r>
            <a:r>
              <a:rPr lang="en-US" dirty="0"/>
              <a:t> </a:t>
            </a:r>
          </a:p>
          <a:p>
            <a:pPr fontAlgn="base"/>
            <a:r>
              <a:rPr lang="en-US" dirty="0"/>
              <a:t>RDA metadata standards catalog: </a:t>
            </a:r>
            <a:r>
              <a:rPr lang="en-US" u="sng" dirty="0">
                <a:hlinkClick r:id="rId6"/>
              </a:rPr>
              <a:t>http://rd-alliance.github.io/metadata-directory/standards/</a:t>
            </a:r>
            <a:r>
              <a:rPr lang="en-US" dirty="0"/>
              <a:t>  </a:t>
            </a:r>
          </a:p>
          <a:p>
            <a:pPr fontAlgn="base"/>
            <a:r>
              <a:rPr lang="en-US" dirty="0" err="1"/>
              <a:t>Fairsharing</a:t>
            </a:r>
            <a:r>
              <a:rPr lang="en-US" dirty="0"/>
              <a:t>: </a:t>
            </a:r>
            <a:r>
              <a:rPr lang="en-US" u="sng" dirty="0">
                <a:hlinkClick r:id="rId7"/>
              </a:rPr>
              <a:t>https://fairsharing.org/</a:t>
            </a:r>
            <a:r>
              <a:rPr lang="en-US" dirty="0"/>
              <a:t> </a:t>
            </a:r>
          </a:p>
          <a:p>
            <a:pPr fontAlgn="base"/>
            <a:r>
              <a:rPr lang="sl-SI" dirty="0"/>
              <a:t>DCMI </a:t>
            </a:r>
            <a:r>
              <a:rPr lang="sl-SI" dirty="0" err="1"/>
              <a:t>Metadata</a:t>
            </a:r>
            <a:r>
              <a:rPr lang="sl-SI" dirty="0"/>
              <a:t> </a:t>
            </a:r>
            <a:r>
              <a:rPr lang="sl-SI" dirty="0" err="1"/>
              <a:t>Terms</a:t>
            </a:r>
            <a:r>
              <a:rPr lang="sl-SI" dirty="0"/>
              <a:t>: </a:t>
            </a:r>
            <a:r>
              <a:rPr lang="sl-SI" u="sng" dirty="0">
                <a:hlinkClick r:id="rId8"/>
              </a:rPr>
              <a:t>https://dublincore.org/specifications/dublin-core/dcmi-terms/</a:t>
            </a:r>
            <a:r>
              <a:rPr lang="sl-SI" dirty="0"/>
              <a:t> </a:t>
            </a:r>
          </a:p>
          <a:p>
            <a:r>
              <a:rPr lang="sl-SI" dirty="0" err="1"/>
              <a:t>DataCite</a:t>
            </a:r>
            <a:r>
              <a:rPr lang="sl-SI" dirty="0"/>
              <a:t> </a:t>
            </a:r>
            <a:r>
              <a:rPr lang="sl-SI" dirty="0" err="1"/>
              <a:t>Metadata</a:t>
            </a:r>
            <a:r>
              <a:rPr lang="sl-SI" dirty="0"/>
              <a:t> </a:t>
            </a:r>
            <a:r>
              <a:rPr lang="sl-SI" dirty="0" err="1"/>
              <a:t>Schema</a:t>
            </a:r>
            <a:r>
              <a:rPr lang="sl-SI" dirty="0"/>
              <a:t> 4.5: </a:t>
            </a:r>
            <a:r>
              <a:rPr lang="sl-SI" u="sng" dirty="0">
                <a:hlinkClick r:id="rId9"/>
              </a:rPr>
              <a:t>https://schema.datacite.org/meta/kernel-4.5/</a:t>
            </a:r>
            <a:r>
              <a:rPr lang="sl-SI" u="sng" dirty="0"/>
              <a:t> </a:t>
            </a:r>
            <a:r>
              <a:rPr lang="sl-SI" dirty="0"/>
              <a:t> </a:t>
            </a:r>
          </a:p>
          <a:p>
            <a:pPr fontAlgn="base"/>
            <a:r>
              <a:rPr lang="en-US" dirty="0"/>
              <a:t>DCAT 3.0: </a:t>
            </a:r>
            <a:r>
              <a:rPr lang="en-US" u="sng" dirty="0">
                <a:hlinkClick r:id="rId10"/>
              </a:rPr>
              <a:t>https://www.w3.org/TR/vocab-dcat-3/</a:t>
            </a:r>
            <a:r>
              <a:rPr lang="sl-SI" u="sng" dirty="0"/>
              <a:t> </a:t>
            </a:r>
            <a:r>
              <a:rPr lang="en-US" dirty="0"/>
              <a:t> </a:t>
            </a:r>
          </a:p>
          <a:p>
            <a:pPr fontAlgn="base"/>
            <a:r>
              <a:rPr lang="en-US" dirty="0"/>
              <a:t>DCAT Application profile for data portals in Europe 2.0.1: </a:t>
            </a:r>
            <a:r>
              <a:rPr lang="en-US" u="sng" dirty="0">
                <a:hlinkClick r:id="rId11"/>
              </a:rPr>
              <a:t>https://joinup.ec.europa.eu/collection/semantic-interoperability-community-semic/solution/dcat-application-profile-data-portals-europe</a:t>
            </a:r>
            <a:r>
              <a:rPr lang="en-US" dirty="0"/>
              <a:t> </a:t>
            </a:r>
          </a:p>
          <a:p>
            <a:pPr fontAlgn="base"/>
            <a:r>
              <a:rPr lang="en-US" dirty="0" err="1"/>
              <a:t>GeoDCAT</a:t>
            </a:r>
            <a:r>
              <a:rPr lang="en-US" dirty="0"/>
              <a:t>-AP 1.0.1 </a:t>
            </a:r>
            <a:r>
              <a:rPr lang="en-US" u="sng" dirty="0">
                <a:hlinkClick r:id="rId12"/>
              </a:rPr>
              <a:t>https://joinup.ec.europa.eu/solution/geodcat-application-profile-data-portals-europe/distribution/geodcat-ap-101-docx</a:t>
            </a:r>
            <a:r>
              <a:rPr lang="en-US" dirty="0"/>
              <a:t> </a:t>
            </a:r>
          </a:p>
          <a:p>
            <a:pPr fontAlgn="base"/>
            <a:r>
              <a:rPr lang="en-US" dirty="0" err="1"/>
              <a:t>StatDCAT</a:t>
            </a:r>
            <a:r>
              <a:rPr lang="en-US" dirty="0"/>
              <a:t>- AP 1.0.1: </a:t>
            </a:r>
            <a:r>
              <a:rPr lang="en-US" u="sng" dirty="0">
                <a:hlinkClick r:id="rId13"/>
              </a:rPr>
              <a:t>https://joinup.ec.europa.eu/collection/semantic-interoperability-community-semic/solution/statdcat-application-profile-data-portals-europe/release/101</a:t>
            </a:r>
            <a:r>
              <a:rPr lang="en-US" dirty="0"/>
              <a:t> </a:t>
            </a:r>
          </a:p>
          <a:p>
            <a:r>
              <a:rPr lang="it-IT" dirty="0"/>
              <a:t>DDI </a:t>
            </a:r>
            <a:r>
              <a:rPr lang="it-IT" dirty="0" err="1"/>
              <a:t>Codebook</a:t>
            </a:r>
            <a:r>
              <a:rPr lang="it-IT" dirty="0"/>
              <a:t> 2.5: </a:t>
            </a:r>
            <a:r>
              <a:rPr lang="it-IT" u="sng" dirty="0">
                <a:hlinkClick r:id="rId14"/>
              </a:rPr>
              <a:t>https://ddialliance.org/Specification/DDI-Codebook/2.5/XMLSchema/field_level_documentation.html</a:t>
            </a:r>
            <a:r>
              <a:rPr lang="it-IT" dirty="0"/>
              <a:t> </a:t>
            </a:r>
            <a:endParaRPr lang="sl-SI" dirty="0"/>
          </a:p>
          <a:p>
            <a:r>
              <a:rPr lang="sl-SI" dirty="0"/>
              <a:t>Schema.org: </a:t>
            </a:r>
            <a:r>
              <a:rPr lang="sl-SI" dirty="0">
                <a:hlinkClick r:id="rId15"/>
              </a:rPr>
              <a:t>https://schema.org/docs/full.html</a:t>
            </a:r>
            <a:r>
              <a:rPr lang="sl-SI" dirty="0"/>
              <a:t> </a:t>
            </a:r>
          </a:p>
          <a:p>
            <a:r>
              <a:rPr lang="sl-SI" dirty="0" err="1"/>
              <a:t>Bioschemas</a:t>
            </a:r>
            <a:r>
              <a:rPr lang="sl-SI" dirty="0"/>
              <a:t>: </a:t>
            </a:r>
            <a:r>
              <a:rPr lang="sl-SI" dirty="0">
                <a:hlinkClick r:id="rId16"/>
              </a:rPr>
              <a:t>https://bioschemas.org/</a:t>
            </a:r>
            <a:r>
              <a:rPr lang="sl-SI" dirty="0"/>
              <a:t> </a:t>
            </a:r>
            <a:endParaRPr lang="it-IT" dirty="0"/>
          </a:p>
          <a:p>
            <a:endParaRPr lang="sl-SI" dirty="0"/>
          </a:p>
        </p:txBody>
      </p:sp>
    </p:spTree>
    <p:extLst>
      <p:ext uri="{BB962C8B-B14F-4D97-AF65-F5344CB8AC3E}">
        <p14:creationId xmlns:p14="http://schemas.microsoft.com/office/powerpoint/2010/main" val="240638032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100" b="1" dirty="0">
                <a:solidFill>
                  <a:srgbClr val="ED7D31"/>
                </a:solidFill>
                <a:latin typeface="Calibri"/>
              </a:rPr>
              <a:t>Objava in deljenje podatkov</a:t>
            </a:r>
          </a:p>
        </p:txBody>
      </p:sp>
      <p:sp>
        <p:nvSpPr>
          <p:cNvPr id="3" name="Označba mesta vsebine 2"/>
          <p:cNvSpPr>
            <a:spLocks noGrp="1"/>
          </p:cNvSpPr>
          <p:nvPr>
            <p:ph idx="1"/>
          </p:nvPr>
        </p:nvSpPr>
        <p:spPr/>
        <p:txBody>
          <a:bodyPr/>
          <a:lstStyle/>
          <a:p>
            <a:r>
              <a:rPr lang="sl-SI" dirty="0"/>
              <a:t>Razrešitev avtorskih pravic.</a:t>
            </a:r>
          </a:p>
          <a:p>
            <a:r>
              <a:rPr lang="sl-SI" dirty="0"/>
              <a:t>Izbira ustrezne licence. Če je možno, uporabite strojno berljive licence, zapisane v </a:t>
            </a:r>
            <a:r>
              <a:rPr lang="sl-SI" dirty="0">
                <a:hlinkClick r:id="rId4"/>
              </a:rPr>
              <a:t>ODRL</a:t>
            </a:r>
            <a:r>
              <a:rPr lang="sl-SI" dirty="0"/>
              <a:t>. Dober primer je storitev </a:t>
            </a:r>
            <a:r>
              <a:rPr lang="sl-SI" dirty="0" err="1">
                <a:hlinkClick r:id="rId5"/>
              </a:rPr>
              <a:t>Licentia</a:t>
            </a:r>
            <a:r>
              <a:rPr lang="sl-SI" dirty="0"/>
              <a:t>, ki omogoča iskanje strojno berljivih licenc.</a:t>
            </a:r>
          </a:p>
          <a:p>
            <a:r>
              <a:rPr lang="sl-SI" dirty="0"/>
              <a:t>Izbira </a:t>
            </a:r>
            <a:r>
              <a:rPr lang="sl-SI" dirty="0" err="1"/>
              <a:t>repozitorija</a:t>
            </a:r>
            <a:r>
              <a:rPr lang="sl-SI" dirty="0"/>
              <a:t>.</a:t>
            </a:r>
          </a:p>
          <a:p>
            <a:r>
              <a:rPr lang="sl-SI" dirty="0"/>
              <a:t>Nadzor nad dostopom do podatkov.</a:t>
            </a:r>
          </a:p>
          <a:p>
            <a:r>
              <a:rPr lang="sl-SI" dirty="0"/>
              <a:t>Promocija podatkov (raziskovalec, knjižnica, </a:t>
            </a:r>
            <a:r>
              <a:rPr lang="sl-SI" dirty="0" err="1"/>
              <a:t>repozitorij</a:t>
            </a:r>
            <a:r>
              <a:rPr lang="sl-SI" dirty="0"/>
              <a:t>, raziskovalna organizacija, financer).</a:t>
            </a:r>
          </a:p>
        </p:txBody>
      </p:sp>
    </p:spTree>
    <p:extLst>
      <p:ext uri="{BB962C8B-B14F-4D97-AF65-F5344CB8AC3E}">
        <p14:creationId xmlns:p14="http://schemas.microsoft.com/office/powerpoint/2010/main" val="238093842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335666" y="0"/>
            <a:ext cx="8137001" cy="821803"/>
          </a:xfrm>
        </p:spPr>
        <p:txBody>
          <a:bodyPr>
            <a:normAutofit fontScale="90000"/>
          </a:bodyPr>
          <a:lstStyle/>
          <a:p>
            <a:br>
              <a:rPr lang="sl-SI" dirty="0"/>
            </a:br>
            <a:r>
              <a:rPr lang="sl-SI" sz="4600" b="1" dirty="0">
                <a:solidFill>
                  <a:srgbClr val="ED7D31"/>
                </a:solidFill>
                <a:latin typeface="Calibri"/>
              </a:rPr>
              <a:t>Primer ustrezno definirane licence</a:t>
            </a:r>
          </a:p>
        </p:txBody>
      </p:sp>
      <p:sp>
        <p:nvSpPr>
          <p:cNvPr id="3" name="Označba mesta vsebine 2"/>
          <p:cNvSpPr>
            <a:spLocks noGrp="1"/>
          </p:cNvSpPr>
          <p:nvPr>
            <p:ph idx="1"/>
          </p:nvPr>
        </p:nvSpPr>
        <p:spPr/>
        <p:txBody>
          <a:bodyPr/>
          <a:lstStyle/>
          <a:p>
            <a:pPr marL="0" indent="0">
              <a:buNone/>
            </a:pPr>
            <a:r>
              <a:rPr lang="sl-SI" dirty="0"/>
              <a:t> </a:t>
            </a:r>
          </a:p>
        </p:txBody>
      </p:sp>
      <p:sp>
        <p:nvSpPr>
          <p:cNvPr id="4" name="Označba mesta datuma 3"/>
          <p:cNvSpPr>
            <a:spLocks noGrp="1"/>
          </p:cNvSpPr>
          <p:nvPr>
            <p:ph type="dt" sz="half" idx="7"/>
          </p:nvPr>
        </p:nvSpPr>
        <p:spPr>
          <a:prstGeom prst="rect">
            <a:avLst/>
          </a:prstGeom>
        </p:spPr>
        <p:txBody>
          <a:bodyPr vert="horz" lIns="91440" tIns="45720" rIns="91440" bIns="45720" rtlCol="0" anchor="ctr"/>
          <a:lstStyle>
            <a:defPPr>
              <a:defRPr lang="sl-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6B1A-8D46-4BB3-BA21-4F5A1AA082F6}" type="datetimeFigureOut">
              <a:rPr lang="sl-SI" smtClean="0"/>
              <a:pPr/>
              <a:t>22. 04. 2025</a:t>
            </a:fld>
            <a:endParaRPr lang="en-GB" dirty="0"/>
          </a:p>
        </p:txBody>
      </p:sp>
      <p:sp>
        <p:nvSpPr>
          <p:cNvPr id="5" name="Označba mesta noge 4"/>
          <p:cNvSpPr>
            <a:spLocks noGrp="1"/>
          </p:cNvSpPr>
          <p:nvPr>
            <p:ph type="ftr" sz="quarter" idx="9"/>
          </p:nvPr>
        </p:nvSpPr>
        <p:spPr>
          <a:prstGeom prst="rect">
            <a:avLst/>
          </a:prstGeom>
        </p:spPr>
        <p:txBody>
          <a:bodyPr vert="horz" lIns="91440" tIns="45720" rIns="91440" bIns="45720" rtlCol="0" anchor="ctr"/>
          <a:lstStyle>
            <a:defPPr>
              <a:defRPr lang="sl-S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Označba mesta številke diapozitiva 5"/>
          <p:cNvSpPr>
            <a:spLocks noGrp="1"/>
          </p:cNvSpPr>
          <p:nvPr>
            <p:ph type="sldNum" sz="quarter" idx="8"/>
          </p:nvPr>
        </p:nvSpPr>
        <p:spPr>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F4C872-8932-43DE-8553-3B87BE716C9C}" type="slidenum">
              <a:rPr lang="sl-SI" smtClean="0"/>
              <a:pPr/>
              <a:t>23</a:t>
            </a:fld>
            <a:endParaRPr lang="en-GB"/>
          </a:p>
        </p:txBody>
      </p:sp>
      <p:pic>
        <p:nvPicPr>
          <p:cNvPr id="7" name="Slika 6"/>
          <p:cNvPicPr>
            <a:picLocks noChangeAspect="1"/>
          </p:cNvPicPr>
          <p:nvPr/>
        </p:nvPicPr>
        <p:blipFill>
          <a:blip r:embed="rId4"/>
          <a:stretch>
            <a:fillRect/>
          </a:stretch>
        </p:blipFill>
        <p:spPr>
          <a:xfrm>
            <a:off x="4593540" y="1142648"/>
            <a:ext cx="4691787" cy="5116703"/>
          </a:xfrm>
          <a:prstGeom prst="rect">
            <a:avLst/>
          </a:prstGeom>
        </p:spPr>
      </p:pic>
    </p:spTree>
    <p:extLst>
      <p:ext uri="{BB962C8B-B14F-4D97-AF65-F5344CB8AC3E}">
        <p14:creationId xmlns:p14="http://schemas.microsoft.com/office/powerpoint/2010/main" val="124164226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231494" y="365129"/>
            <a:ext cx="11122309" cy="861787"/>
          </a:xfrm>
        </p:spPr>
        <p:txBody>
          <a:bodyPr>
            <a:normAutofit/>
          </a:bodyPr>
          <a:lstStyle/>
          <a:p>
            <a:r>
              <a:rPr lang="sl-SI" sz="4100" b="1" dirty="0">
                <a:solidFill>
                  <a:srgbClr val="ED7D31"/>
                </a:solidFill>
                <a:latin typeface="Calibri"/>
              </a:rPr>
              <a:t>Trajno hranjenje rezultatov raziskav</a:t>
            </a:r>
          </a:p>
        </p:txBody>
      </p:sp>
      <p:sp>
        <p:nvSpPr>
          <p:cNvPr id="3" name="Označba mesta vsebine 2"/>
          <p:cNvSpPr>
            <a:spLocks noGrp="1"/>
          </p:cNvSpPr>
          <p:nvPr>
            <p:ph idx="1"/>
          </p:nvPr>
        </p:nvSpPr>
        <p:spPr/>
        <p:txBody>
          <a:bodyPr/>
          <a:lstStyle/>
          <a:p>
            <a:r>
              <a:rPr lang="sl-SI" dirty="0"/>
              <a:t>Kateri podatki imajo dolgotrajno vrednost in naj se hranijo?</a:t>
            </a:r>
          </a:p>
          <a:p>
            <a:r>
              <a:rPr lang="sl-SI" dirty="0"/>
              <a:t>Prenos podatkov v format, ki je neodvisen od trenutne tehnologije.</a:t>
            </a:r>
          </a:p>
          <a:p>
            <a:r>
              <a:rPr lang="sl-SI" dirty="0"/>
              <a:t>Zagotavljanje podatkovnega arhiva po </a:t>
            </a:r>
            <a:r>
              <a:rPr lang="sl-SI" dirty="0">
                <a:hlinkClick r:id="rId4"/>
              </a:rPr>
              <a:t>3-2-1 pravilu arhiviranja</a:t>
            </a:r>
            <a:r>
              <a:rPr lang="sl-SI" dirty="0"/>
              <a:t>.</a:t>
            </a:r>
          </a:p>
          <a:p>
            <a:r>
              <a:rPr lang="sl-SI" dirty="0"/>
              <a:t>Katere podatke je potrebno shraniti ali uničiti zaradi pogodbenih razmerij z dajalci podatkov?</a:t>
            </a:r>
          </a:p>
          <a:p>
            <a:r>
              <a:rPr lang="sl-SI" dirty="0"/>
              <a:t>Kako dolgo naj se podatki hranijo ali ohranjajo?</a:t>
            </a:r>
          </a:p>
          <a:p>
            <a:r>
              <a:rPr lang="sl-SI" dirty="0"/>
              <a:t>Kako bo poskrbljeno za dostop in varnost?</a:t>
            </a:r>
          </a:p>
        </p:txBody>
      </p:sp>
    </p:spTree>
    <p:extLst>
      <p:ext uri="{BB962C8B-B14F-4D97-AF65-F5344CB8AC3E}">
        <p14:creationId xmlns:p14="http://schemas.microsoft.com/office/powerpoint/2010/main" val="251593858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201595" y="337971"/>
            <a:ext cx="10515600" cy="1325559"/>
          </a:xfrm>
        </p:spPr>
        <p:txBody>
          <a:bodyPr/>
          <a:lstStyle/>
          <a:p>
            <a:r>
              <a:rPr lang="sl-SI" sz="4100" b="1" dirty="0">
                <a:solidFill>
                  <a:srgbClr val="ED7D31"/>
                </a:solidFill>
                <a:latin typeface="Calibri"/>
                <a:hlinkClick r:id="rId4">
                  <a:extLst>
                    <a:ext uri="{A12FA001-AC4F-418D-AE19-62706E023703}">
                      <ahyp:hlinkClr xmlns:ahyp="http://schemas.microsoft.com/office/drawing/2018/hyperlinkcolor" val="tx"/>
                    </a:ext>
                  </a:extLst>
                </a:hlinkClick>
              </a:rPr>
              <a:t>Trajni identifikatorji</a:t>
            </a:r>
            <a:endParaRPr lang="sl-SI" sz="4100" b="1" dirty="0">
              <a:solidFill>
                <a:srgbClr val="ED7D31"/>
              </a:solidFill>
              <a:latin typeface="Calibri"/>
            </a:endParaRPr>
          </a:p>
        </p:txBody>
      </p:sp>
      <p:pic>
        <p:nvPicPr>
          <p:cNvPr id="6" name="Označba mesta vsebine 5"/>
          <p:cNvPicPr>
            <a:picLocks noGrp="1" noChangeAspect="1"/>
          </p:cNvPicPr>
          <p:nvPr>
            <p:ph idx="1"/>
          </p:nvPr>
        </p:nvPicPr>
        <p:blipFill>
          <a:blip r:embed="rId5"/>
          <a:stretch>
            <a:fillRect/>
          </a:stretch>
        </p:blipFill>
        <p:spPr>
          <a:xfrm>
            <a:off x="1466293" y="1999964"/>
            <a:ext cx="4786923" cy="2022414"/>
          </a:xfrm>
          <a:prstGeom prst="rect">
            <a:avLst/>
          </a:prstGeom>
        </p:spPr>
      </p:pic>
      <p:sp>
        <p:nvSpPr>
          <p:cNvPr id="7" name="PoljeZBesedilom 6"/>
          <p:cNvSpPr txBox="1"/>
          <p:nvPr/>
        </p:nvSpPr>
        <p:spPr>
          <a:xfrm>
            <a:off x="1451579" y="4168588"/>
            <a:ext cx="5639500" cy="3416320"/>
          </a:xfrm>
          <a:prstGeom prst="rect">
            <a:avLst/>
          </a:prstGeom>
          <a:noFill/>
        </p:spPr>
        <p:txBody>
          <a:bodyPr wrap="square" rtlCol="0">
            <a:spAutoFit/>
          </a:bodyPr>
          <a:lstStyle/>
          <a:p>
            <a:pPr defTabSz="457200"/>
            <a:r>
              <a:rPr lang="sl-SI" dirty="0">
                <a:solidFill>
                  <a:prstClr val="black"/>
                </a:solidFill>
              </a:rPr>
              <a:t>Identifikatorji za digitalne objekte:</a:t>
            </a:r>
            <a:endParaRPr lang="sl-SI" dirty="0">
              <a:solidFill>
                <a:prstClr val="black"/>
              </a:solidFill>
              <a:hlinkClick r:id="rId6"/>
            </a:endParaRPr>
          </a:p>
          <a:p>
            <a:pPr marL="285750" indent="-285750" defTabSz="457200">
              <a:buFont typeface="Arial" panose="020B0604020202020204" pitchFamily="34" charset="0"/>
              <a:buChar char="•"/>
            </a:pPr>
            <a:r>
              <a:rPr lang="sl-SI" dirty="0">
                <a:solidFill>
                  <a:prstClr val="black"/>
                </a:solidFill>
                <a:hlinkClick r:id="rId6"/>
              </a:rPr>
              <a:t>https://doi.org/10.13140/2.1.2889.8561</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hlinkClick r:id="rId7"/>
              </a:rPr>
              <a:t>https://arxiv.org/abs/2011.10574</a:t>
            </a:r>
            <a:r>
              <a:rPr lang="sl-SI" dirty="0">
                <a:solidFill>
                  <a:prstClr val="black"/>
                </a:solidFill>
              </a:rPr>
              <a:t> </a:t>
            </a:r>
          </a:p>
          <a:p>
            <a:pPr marL="285750" indent="-285750" defTabSz="457200">
              <a:buFont typeface="Arial" panose="020B0604020202020204" pitchFamily="34" charset="0"/>
              <a:buChar char="•"/>
            </a:pPr>
            <a:r>
              <a:rPr lang="sl-SI" dirty="0">
                <a:solidFill>
                  <a:prstClr val="black"/>
                </a:solidFill>
                <a:hlinkClick r:id="rId8"/>
              </a:rPr>
              <a:t>http://hdl.handle.net/11356/1244</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rPr>
              <a:t>PMID: </a:t>
            </a:r>
            <a:r>
              <a:rPr lang="sl-SI" dirty="0">
                <a:solidFill>
                  <a:prstClr val="black"/>
                </a:solidFill>
                <a:hlinkClick r:id="rId9"/>
              </a:rPr>
              <a:t>32389849</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rPr>
              <a:t>PMCID: </a:t>
            </a:r>
            <a:r>
              <a:rPr lang="sl-SI" dirty="0">
                <a:solidFill>
                  <a:prstClr val="black"/>
                </a:solidFill>
                <a:hlinkClick r:id="rId10"/>
              </a:rPr>
              <a:t>PMC7204709</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hlinkClick r:id="rId11"/>
              </a:rPr>
              <a:t>http://purl.org/coar/resource_type/c_5ce6</a:t>
            </a:r>
            <a:r>
              <a:rPr lang="sl-SI" dirty="0">
                <a:solidFill>
                  <a:prstClr val="black"/>
                </a:solidFill>
              </a:rPr>
              <a:t> </a:t>
            </a:r>
          </a:p>
          <a:p>
            <a:pPr marL="285750" indent="-285750" defTabSz="457200">
              <a:buFont typeface="Arial" panose="020B0604020202020204" pitchFamily="34" charset="0"/>
              <a:buChar char="•"/>
            </a:pPr>
            <a:r>
              <a:rPr lang="sl-SI" dirty="0">
                <a:solidFill>
                  <a:prstClr val="black"/>
                </a:solidFill>
                <a:hlinkClick r:id="rId12"/>
              </a:rPr>
              <a:t>URN:NBN:SI:DOC-ZCQPLPGX</a:t>
            </a:r>
            <a:endParaRPr lang="sl-SI" dirty="0">
              <a:solidFill>
                <a:prstClr val="black"/>
              </a:solidFill>
            </a:endParaRPr>
          </a:p>
          <a:p>
            <a:pPr marL="285750" indent="-285750" defTabSz="457200">
              <a:buFont typeface="Arial" panose="020B0604020202020204" pitchFamily="34" charset="0"/>
              <a:buChar char="•"/>
            </a:pPr>
            <a:endParaRPr lang="sl-SI" dirty="0">
              <a:solidFill>
                <a:prstClr val="black"/>
              </a:solidFill>
            </a:endParaRPr>
          </a:p>
          <a:p>
            <a:pPr marL="285750" indent="-285750" defTabSz="457200">
              <a:buFont typeface="Arial" panose="020B0604020202020204" pitchFamily="34" charset="0"/>
              <a:buChar char="•"/>
            </a:pPr>
            <a:endParaRPr lang="sl-SI" dirty="0">
              <a:solidFill>
                <a:prstClr val="black"/>
              </a:solidFill>
            </a:endParaRPr>
          </a:p>
          <a:p>
            <a:pPr defTabSz="457200"/>
            <a:br>
              <a:rPr lang="sl-SI" dirty="0">
                <a:solidFill>
                  <a:prstClr val="black"/>
                </a:solidFill>
              </a:rPr>
            </a:br>
            <a:endParaRPr lang="sl-SI" dirty="0">
              <a:solidFill>
                <a:prstClr val="black"/>
              </a:solidFill>
            </a:endParaRPr>
          </a:p>
        </p:txBody>
      </p:sp>
      <p:sp>
        <p:nvSpPr>
          <p:cNvPr id="8" name="PoljeZBesedilom 7"/>
          <p:cNvSpPr txBox="1"/>
          <p:nvPr/>
        </p:nvSpPr>
        <p:spPr>
          <a:xfrm>
            <a:off x="7091079" y="1533843"/>
            <a:ext cx="4854389" cy="4801314"/>
          </a:xfrm>
          <a:prstGeom prst="rect">
            <a:avLst/>
          </a:prstGeom>
          <a:noFill/>
        </p:spPr>
        <p:txBody>
          <a:bodyPr wrap="square" rtlCol="0">
            <a:spAutoFit/>
          </a:bodyPr>
          <a:lstStyle/>
          <a:p>
            <a:pPr defTabSz="457200"/>
            <a:r>
              <a:rPr lang="sl-SI" dirty="0">
                <a:solidFill>
                  <a:prstClr val="black"/>
                </a:solidFill>
              </a:rPr>
              <a:t>Identifikatorji oseb:</a:t>
            </a:r>
            <a:endParaRPr lang="sl-SI" dirty="0">
              <a:solidFill>
                <a:prstClr val="black"/>
              </a:solidFill>
              <a:hlinkClick r:id="rId13"/>
            </a:endParaRPr>
          </a:p>
          <a:p>
            <a:pPr marL="285750" indent="-285750" defTabSz="457200">
              <a:buFont typeface="Arial" panose="020B0604020202020204" pitchFamily="34" charset="0"/>
              <a:buChar char="•"/>
            </a:pPr>
            <a:r>
              <a:rPr lang="sl-SI" dirty="0">
                <a:solidFill>
                  <a:prstClr val="black"/>
                </a:solidFill>
                <a:hlinkClick r:id="rId13"/>
              </a:rPr>
              <a:t>https://orcid.org/0000-0003-1743-8300</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hlinkClick r:id="rId14"/>
              </a:rPr>
              <a:t>https://viaf.org/viaf/118892012/</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hlinkClick r:id="rId15"/>
              </a:rPr>
              <a:t>http://www.isni.org/isni/0000000114559647</a:t>
            </a:r>
            <a:endParaRPr lang="sl-SI" dirty="0">
              <a:solidFill>
                <a:prstClr val="black"/>
              </a:solidFill>
            </a:endParaRPr>
          </a:p>
          <a:p>
            <a:pPr marL="285750" indent="-285750" defTabSz="457200">
              <a:buFont typeface="Arial" panose="020B0604020202020204" pitchFamily="34" charset="0"/>
              <a:buChar char="•"/>
            </a:pPr>
            <a:endParaRPr lang="sl-SI" dirty="0">
              <a:solidFill>
                <a:prstClr val="black"/>
              </a:solidFill>
            </a:endParaRPr>
          </a:p>
          <a:p>
            <a:pPr defTabSz="457200"/>
            <a:r>
              <a:rPr lang="sl-SI" dirty="0">
                <a:solidFill>
                  <a:prstClr val="black"/>
                </a:solidFill>
              </a:rPr>
              <a:t>Identifikatorji organizacij:</a:t>
            </a:r>
            <a:endParaRPr lang="sl-SI" dirty="0">
              <a:solidFill>
                <a:prstClr val="black"/>
              </a:solidFill>
              <a:hlinkClick r:id="rId16"/>
            </a:endParaRPr>
          </a:p>
          <a:p>
            <a:pPr marL="285750" indent="-285750" defTabSz="457200">
              <a:buFont typeface="Arial" panose="020B0604020202020204" pitchFamily="34" charset="0"/>
              <a:buChar char="•"/>
            </a:pPr>
            <a:r>
              <a:rPr lang="sl-SI" dirty="0">
                <a:solidFill>
                  <a:prstClr val="black"/>
                </a:solidFill>
                <a:hlinkClick r:id="rId16"/>
              </a:rPr>
              <a:t>https://ror.org/01d5jce07</a:t>
            </a:r>
            <a:endParaRPr lang="sl-SI" dirty="0">
              <a:solidFill>
                <a:prstClr val="black"/>
              </a:solidFill>
            </a:endParaRPr>
          </a:p>
          <a:p>
            <a:pPr marL="285750" indent="-285750" defTabSz="457200">
              <a:buFont typeface="Arial" panose="020B0604020202020204" pitchFamily="34" charset="0"/>
              <a:buChar char="•"/>
            </a:pPr>
            <a:r>
              <a:rPr lang="sl-SI" dirty="0">
                <a:solidFill>
                  <a:prstClr val="black"/>
                </a:solidFill>
                <a:hlinkClick r:id="rId17"/>
              </a:rPr>
              <a:t>grid.17063.33</a:t>
            </a:r>
            <a:endParaRPr lang="sl-SI" dirty="0">
              <a:solidFill>
                <a:prstClr val="black"/>
              </a:solidFill>
            </a:endParaRPr>
          </a:p>
          <a:p>
            <a:pPr defTabSz="457200"/>
            <a:endParaRPr lang="sl-SI" dirty="0">
              <a:solidFill>
                <a:prstClr val="black"/>
              </a:solidFill>
            </a:endParaRPr>
          </a:p>
          <a:p>
            <a:pPr defTabSz="457200"/>
            <a:r>
              <a:rPr lang="en-US" dirty="0">
                <a:hlinkClick r:id="rId18"/>
              </a:rPr>
              <a:t>International Geo Sample Number (IGSN)</a:t>
            </a:r>
            <a:endParaRPr lang="sl-SI" dirty="0"/>
          </a:p>
          <a:p>
            <a:pPr marL="285750" indent="-285750" defTabSz="457200">
              <a:buFont typeface="Arial" panose="020B0604020202020204" pitchFamily="34" charset="0"/>
              <a:buChar char="•"/>
            </a:pPr>
            <a:r>
              <a:rPr lang="sl-SI" dirty="0"/>
              <a:t> IGSN: </a:t>
            </a:r>
            <a:r>
              <a:rPr lang="en-US" dirty="0">
                <a:hlinkClick r:id="rId19"/>
              </a:rPr>
              <a:t>10.58052/SSH000SUA</a:t>
            </a:r>
            <a:endParaRPr lang="sl-SI" dirty="0"/>
          </a:p>
          <a:p>
            <a:pPr marL="285750" indent="-285750" defTabSz="457200">
              <a:buFont typeface="Arial" panose="020B0604020202020204" pitchFamily="34" charset="0"/>
              <a:buChar char="•"/>
            </a:pPr>
            <a:endParaRPr lang="sl-SI" dirty="0">
              <a:solidFill>
                <a:prstClr val="black"/>
              </a:solidFill>
            </a:endParaRPr>
          </a:p>
          <a:p>
            <a:pPr defTabSz="457200"/>
            <a:r>
              <a:rPr lang="en-US" dirty="0">
                <a:hlinkClick r:id="rId20"/>
              </a:rPr>
              <a:t>International Chemical Identifier</a:t>
            </a:r>
            <a:endParaRPr lang="sl-SI" dirty="0"/>
          </a:p>
          <a:p>
            <a:pPr defTabSz="457200"/>
            <a:endParaRPr lang="sl-SI" dirty="0">
              <a:hlinkClick r:id="rId21"/>
            </a:endParaRPr>
          </a:p>
          <a:p>
            <a:pPr defTabSz="457200"/>
            <a:r>
              <a:rPr lang="en-US" dirty="0">
                <a:hlinkClick r:id="rId21"/>
              </a:rPr>
              <a:t>Life Science Identifiers</a:t>
            </a:r>
            <a:endParaRPr lang="sl-SI" dirty="0"/>
          </a:p>
          <a:p>
            <a:pPr defTabSz="457200"/>
            <a:endParaRPr lang="sl-SI" dirty="0">
              <a:solidFill>
                <a:prstClr val="black"/>
              </a:solidFill>
            </a:endParaRPr>
          </a:p>
          <a:p>
            <a:pPr defTabSz="457200"/>
            <a:r>
              <a:rPr lang="sl-SI" dirty="0">
                <a:solidFill>
                  <a:prstClr val="black"/>
                </a:solidFill>
                <a:hlinkClick r:id="rId22"/>
              </a:rPr>
              <a:t>PID </a:t>
            </a:r>
            <a:r>
              <a:rPr lang="sl-SI" dirty="0" err="1">
                <a:solidFill>
                  <a:prstClr val="black"/>
                </a:solidFill>
                <a:hlinkClick r:id="rId22"/>
              </a:rPr>
              <a:t>for</a:t>
            </a:r>
            <a:r>
              <a:rPr lang="sl-SI" dirty="0">
                <a:solidFill>
                  <a:prstClr val="black"/>
                </a:solidFill>
                <a:hlinkClick r:id="rId22"/>
              </a:rPr>
              <a:t> </a:t>
            </a:r>
            <a:r>
              <a:rPr lang="sl-SI" dirty="0" err="1">
                <a:solidFill>
                  <a:prstClr val="black"/>
                </a:solidFill>
                <a:hlinkClick r:id="rId22"/>
              </a:rPr>
              <a:t>instruments</a:t>
            </a:r>
            <a:endParaRPr lang="sl-SI" dirty="0">
              <a:solidFill>
                <a:prstClr val="black"/>
              </a:solidFill>
            </a:endParaRPr>
          </a:p>
        </p:txBody>
      </p:sp>
    </p:spTree>
    <p:extLst>
      <p:ext uri="{BB962C8B-B14F-4D97-AF65-F5344CB8AC3E}">
        <p14:creationId xmlns:p14="http://schemas.microsoft.com/office/powerpoint/2010/main" val="421090570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100" b="1" dirty="0">
                <a:solidFill>
                  <a:srgbClr val="ED7D31"/>
                </a:solidFill>
                <a:latin typeface="Calibri"/>
              </a:rPr>
              <a:t>Citiranje podatkov</a:t>
            </a:r>
          </a:p>
        </p:txBody>
      </p:sp>
      <p:sp>
        <p:nvSpPr>
          <p:cNvPr id="3" name="Označba mesta vsebine 2"/>
          <p:cNvSpPr>
            <a:spLocks noGrp="1"/>
          </p:cNvSpPr>
          <p:nvPr>
            <p:ph idx="1"/>
          </p:nvPr>
        </p:nvSpPr>
        <p:spPr/>
        <p:txBody>
          <a:bodyPr>
            <a:normAutofit fontScale="77500" lnSpcReduction="20000"/>
          </a:bodyPr>
          <a:lstStyle/>
          <a:p>
            <a:pPr marL="0" indent="0">
              <a:buNone/>
            </a:pPr>
            <a:r>
              <a:rPr lang="sl-SI" b="1" dirty="0"/>
              <a:t>Navedba podatkovnega vira v publikaciji naj v splošnem vključuje naslednje informacije:</a:t>
            </a:r>
            <a:endParaRPr lang="sl-SI" dirty="0"/>
          </a:p>
          <a:p>
            <a:r>
              <a:rPr lang="sl-SI" dirty="0"/>
              <a:t>avtorja oz. avtorje raziskovalnih podatkov,</a:t>
            </a:r>
          </a:p>
          <a:p>
            <a:r>
              <a:rPr lang="sl-SI" dirty="0"/>
              <a:t>ime nabora podatkov,</a:t>
            </a:r>
          </a:p>
          <a:p>
            <a:r>
              <a:rPr lang="sl-SI" dirty="0"/>
              <a:t>producent (ustanova, pod okriljem katere so podatki nastali),</a:t>
            </a:r>
          </a:p>
          <a:p>
            <a:r>
              <a:rPr lang="sl-SI" dirty="0"/>
              <a:t>kraj in leto izdelave podatkovnega nabora,</a:t>
            </a:r>
          </a:p>
          <a:p>
            <a:r>
              <a:rPr lang="sl-SI" dirty="0"/>
              <a:t>verzija podatkovnega nabora,</a:t>
            </a:r>
          </a:p>
          <a:p>
            <a:r>
              <a:rPr lang="sl-SI" dirty="0"/>
              <a:t>distribucija,</a:t>
            </a:r>
          </a:p>
          <a:p>
            <a:r>
              <a:rPr lang="sl-SI" dirty="0"/>
              <a:t>serija, </a:t>
            </a:r>
          </a:p>
          <a:p>
            <a:r>
              <a:rPr lang="sl-SI" dirty="0"/>
              <a:t>kraj in leto objave raziskovalnih podatkov v podatkovnem </a:t>
            </a:r>
            <a:r>
              <a:rPr lang="sl-SI" dirty="0" err="1"/>
              <a:t>repozitoriju</a:t>
            </a:r>
            <a:r>
              <a:rPr lang="sl-SI" dirty="0"/>
              <a:t>,</a:t>
            </a:r>
          </a:p>
          <a:p>
            <a:r>
              <a:rPr lang="sl-SI" dirty="0"/>
              <a:t>podatkovni </a:t>
            </a:r>
            <a:r>
              <a:rPr lang="sl-SI" dirty="0" err="1"/>
              <a:t>repozitorij</a:t>
            </a:r>
            <a:r>
              <a:rPr lang="sl-SI" dirty="0"/>
              <a:t>, kjer do dostopni podatki,</a:t>
            </a:r>
          </a:p>
          <a:p>
            <a:r>
              <a:rPr lang="sl-SI"/>
              <a:t>trajni </a:t>
            </a:r>
            <a:r>
              <a:rPr lang="sl-SI" dirty="0"/>
              <a:t>identifikator.</a:t>
            </a:r>
          </a:p>
        </p:txBody>
      </p:sp>
    </p:spTree>
    <p:extLst>
      <p:ext uri="{BB962C8B-B14F-4D97-AF65-F5344CB8AC3E}">
        <p14:creationId xmlns:p14="http://schemas.microsoft.com/office/powerpoint/2010/main" val="273285964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značba mesta datuma 3"/>
          <p:cNvSpPr>
            <a:spLocks noGrp="1"/>
          </p:cNvSpPr>
          <p:nvPr>
            <p:ph type="dt" sz="half" idx="7"/>
          </p:nvPr>
        </p:nvSpPr>
        <p:spPr>
          <a:prstGeom prst="rect">
            <a:avLst/>
          </a:prstGeom>
        </p:spPr>
        <p:txBody>
          <a:bodyPr vert="horz" lIns="91440" tIns="45720" rIns="91440" bIns="45720" rtlCol="0" anchor="ctr"/>
          <a:lstStyle>
            <a:defPPr>
              <a:defRPr lang="sl-SI"/>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dirty="0">
                <a:solidFill>
                  <a:prstClr val="black">
                    <a:tint val="75000"/>
                  </a:prstClr>
                </a:solidFill>
              </a:rPr>
              <a:t> </a:t>
            </a:r>
            <a:endParaRPr lang="en-GB" dirty="0">
              <a:solidFill>
                <a:prstClr val="black">
                  <a:tint val="75000"/>
                </a:prstClr>
              </a:solidFill>
            </a:endParaRPr>
          </a:p>
        </p:txBody>
      </p:sp>
      <p:sp>
        <p:nvSpPr>
          <p:cNvPr id="5" name="Označba mesta noge 4"/>
          <p:cNvSpPr>
            <a:spLocks noGrp="1"/>
          </p:cNvSpPr>
          <p:nvPr>
            <p:ph type="ftr" sz="quarter" idx="9"/>
          </p:nvPr>
        </p:nvSpPr>
        <p:spPr>
          <a:prstGeom prst="rect">
            <a:avLst/>
          </a:prstGeom>
        </p:spPr>
        <p:txBody>
          <a:bodyPr vert="horz" lIns="91440" tIns="45720" rIns="91440" bIns="45720" rtlCol="0" anchor="ctr"/>
          <a:lstStyle>
            <a:defPPr>
              <a:defRPr lang="sl-SI"/>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dirty="0">
                <a:solidFill>
                  <a:prstClr val="black">
                    <a:tint val="75000"/>
                  </a:prstClr>
                </a:solidFill>
              </a:rPr>
              <a:t> </a:t>
            </a:r>
            <a:endParaRPr lang="en-GB" dirty="0">
              <a:solidFill>
                <a:prstClr val="black">
                  <a:tint val="75000"/>
                </a:prstClr>
              </a:solidFill>
            </a:endParaRPr>
          </a:p>
        </p:txBody>
      </p:sp>
      <p:sp>
        <p:nvSpPr>
          <p:cNvPr id="6" name="Označba mesta številke diapozitiva 5"/>
          <p:cNvSpPr>
            <a:spLocks noGrp="1"/>
          </p:cNvSpPr>
          <p:nvPr>
            <p:ph type="sldNum" sz="quarter" idx="8"/>
          </p:nvPr>
        </p:nvSpPr>
        <p:spPr>
          <a:prstGeom prst="rect">
            <a:avLst/>
          </a:prstGeom>
        </p:spPr>
        <p:txBody>
          <a:bodyPr vert="horz" lIns="91440" tIns="45720" rIns="91440" bIns="45720" rtlCol="0" anchor="t"/>
          <a:lstStyle>
            <a:defPPr>
              <a:defRPr lang="sl-SI"/>
            </a:defPPr>
            <a:lvl1pPr marL="0" algn="r" defTabSz="914400" rtl="0" eaLnBrk="1" latinLnBrk="0" hangingPunct="1">
              <a:defRPr sz="2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l-SI" dirty="0">
                <a:solidFill>
                  <a:srgbClr val="B71E42"/>
                </a:solidFill>
              </a:rPr>
              <a:t> </a:t>
            </a:r>
            <a:endParaRPr lang="en-GB" dirty="0">
              <a:solidFill>
                <a:srgbClr val="B71E42"/>
              </a:solidFill>
            </a:endParaRPr>
          </a:p>
        </p:txBody>
      </p:sp>
      <p:sp>
        <p:nvSpPr>
          <p:cNvPr id="2" name="Naslov 1"/>
          <p:cNvSpPr>
            <a:spLocks noGrp="1"/>
          </p:cNvSpPr>
          <p:nvPr>
            <p:ph type="title" idx="4294967295"/>
          </p:nvPr>
        </p:nvSpPr>
        <p:spPr>
          <a:xfrm>
            <a:off x="384175" y="146050"/>
            <a:ext cx="9118640" cy="1325563"/>
          </a:xfrm>
        </p:spPr>
        <p:txBody>
          <a:bodyPr>
            <a:normAutofit/>
          </a:bodyPr>
          <a:lstStyle/>
          <a:p>
            <a:r>
              <a:rPr lang="en" sz="4100" b="1" dirty="0">
                <a:solidFill>
                  <a:srgbClr val="ED7D31"/>
                </a:solidFill>
                <a:latin typeface="Calibri"/>
              </a:rPr>
              <a:t>FAIR (F</a:t>
            </a:r>
            <a:r>
              <a:rPr lang="sl-SI" sz="4100" b="1" dirty="0">
                <a:solidFill>
                  <a:srgbClr val="ED7D31"/>
                </a:solidFill>
                <a:latin typeface="Calibri"/>
              </a:rPr>
              <a:t>i</a:t>
            </a:r>
            <a:r>
              <a:rPr lang="en" sz="4100" b="1" dirty="0">
                <a:solidFill>
                  <a:srgbClr val="ED7D31"/>
                </a:solidFill>
                <a:latin typeface="Calibri"/>
              </a:rPr>
              <a:t>ndable, Accessible, Interoperable, R</a:t>
            </a:r>
            <a:r>
              <a:rPr lang="sl-SI" sz="4100" b="1" dirty="0" err="1">
                <a:solidFill>
                  <a:srgbClr val="ED7D31"/>
                </a:solidFill>
                <a:latin typeface="Calibri"/>
              </a:rPr>
              <a:t>eusable</a:t>
            </a:r>
            <a:r>
              <a:rPr lang="en" sz="4100" b="1" dirty="0">
                <a:solidFill>
                  <a:srgbClr val="ED7D31"/>
                </a:solidFill>
                <a:latin typeface="Calibri"/>
              </a:rPr>
              <a:t>)</a:t>
            </a:r>
          </a:p>
        </p:txBody>
      </p:sp>
      <p:sp>
        <p:nvSpPr>
          <p:cNvPr id="3" name="Označba mesta vsebine 2"/>
          <p:cNvSpPr>
            <a:spLocks noGrp="1"/>
          </p:cNvSpPr>
          <p:nvPr>
            <p:ph idx="4294967295"/>
          </p:nvPr>
        </p:nvSpPr>
        <p:spPr>
          <a:xfrm>
            <a:off x="6316663" y="1541463"/>
            <a:ext cx="5875337" cy="4655328"/>
          </a:xfrm>
        </p:spPr>
        <p:txBody>
          <a:bodyPr>
            <a:normAutofit fontScale="47500" lnSpcReduction="20000"/>
          </a:bodyPr>
          <a:lstStyle/>
          <a:p>
            <a:r>
              <a:rPr lang="en-US" b="1" dirty="0"/>
              <a:t>To be Findable:</a:t>
            </a:r>
            <a:endParaRPr lang="en-US" dirty="0"/>
          </a:p>
          <a:p>
            <a:r>
              <a:rPr lang="en-US" dirty="0"/>
              <a:t>F1. (meta)data are assigned a </a:t>
            </a:r>
            <a:r>
              <a:rPr lang="en-US" u="sng" dirty="0"/>
              <a:t>globally unique and eternally persistent identifier.</a:t>
            </a:r>
            <a:br>
              <a:rPr lang="en-US" dirty="0"/>
            </a:br>
            <a:r>
              <a:rPr lang="en-US" dirty="0"/>
              <a:t>F2. data are described with </a:t>
            </a:r>
            <a:r>
              <a:rPr lang="en-US" u="sng" dirty="0"/>
              <a:t>rich metadata.</a:t>
            </a:r>
            <a:br>
              <a:rPr lang="en-US" dirty="0"/>
            </a:br>
            <a:r>
              <a:rPr lang="en-US" dirty="0"/>
              <a:t>F3. (meta)data are </a:t>
            </a:r>
            <a:r>
              <a:rPr lang="en-US" u="sng" dirty="0"/>
              <a:t>registered or indexed in a searchable resource.</a:t>
            </a:r>
            <a:br>
              <a:rPr lang="en-US" dirty="0"/>
            </a:br>
            <a:r>
              <a:rPr lang="en-US" dirty="0"/>
              <a:t>F4. metadata </a:t>
            </a:r>
            <a:r>
              <a:rPr lang="en-US" u="sng" dirty="0"/>
              <a:t>specify</a:t>
            </a:r>
            <a:r>
              <a:rPr lang="en-US" dirty="0"/>
              <a:t> the data identifier.</a:t>
            </a:r>
          </a:p>
          <a:p>
            <a:r>
              <a:rPr lang="en-US" b="1" cap="all" dirty="0"/>
              <a:t>TO BE ACCESSIBLE:</a:t>
            </a:r>
          </a:p>
          <a:p>
            <a:r>
              <a:rPr lang="en-US" dirty="0"/>
              <a:t>A1  (meta)data are </a:t>
            </a:r>
            <a:r>
              <a:rPr lang="en-US" u="sng" dirty="0"/>
              <a:t>retrievable by their identifier</a:t>
            </a:r>
            <a:r>
              <a:rPr lang="en-US" dirty="0"/>
              <a:t> using </a:t>
            </a:r>
            <a:r>
              <a:rPr lang="en-US" u="sng" dirty="0"/>
              <a:t>a standardized communications protocol.</a:t>
            </a:r>
            <a:br>
              <a:rPr lang="en-US" dirty="0"/>
            </a:br>
            <a:r>
              <a:rPr lang="en-US" dirty="0"/>
              <a:t>A1.1 the </a:t>
            </a:r>
            <a:r>
              <a:rPr lang="en-US" u="sng" dirty="0"/>
              <a:t>protocol</a:t>
            </a:r>
            <a:r>
              <a:rPr lang="en-US" dirty="0"/>
              <a:t> is open, free, and universally implementable.</a:t>
            </a:r>
            <a:br>
              <a:rPr lang="en-US" dirty="0"/>
            </a:br>
            <a:r>
              <a:rPr lang="en-US" dirty="0"/>
              <a:t>A1.2 the </a:t>
            </a:r>
            <a:r>
              <a:rPr lang="en-US" u="sng" dirty="0"/>
              <a:t>protocol </a:t>
            </a:r>
            <a:r>
              <a:rPr lang="en-US" dirty="0"/>
              <a:t>allows for an authentication and authorization procedure, where necessary.</a:t>
            </a:r>
            <a:br>
              <a:rPr lang="en-US" dirty="0"/>
            </a:br>
            <a:r>
              <a:rPr lang="en-US" dirty="0"/>
              <a:t>A2 </a:t>
            </a:r>
            <a:r>
              <a:rPr lang="en-US" u="sng" dirty="0"/>
              <a:t>metadata are accessible</a:t>
            </a:r>
            <a:r>
              <a:rPr lang="en-US" dirty="0"/>
              <a:t>, even when the data are no longer available.</a:t>
            </a:r>
          </a:p>
          <a:p>
            <a:r>
              <a:rPr lang="en-US" b="1" cap="all" dirty="0"/>
              <a:t>TO BE INTEROPERABLE:</a:t>
            </a:r>
          </a:p>
          <a:p>
            <a:r>
              <a:rPr lang="en-US" dirty="0"/>
              <a:t>I1. (meta)data use a</a:t>
            </a:r>
            <a:r>
              <a:rPr lang="en-US" u="sng" dirty="0"/>
              <a:t> formal, accessible, shared, and broadly applicable language</a:t>
            </a:r>
            <a:r>
              <a:rPr lang="en-US" dirty="0"/>
              <a:t> for knowledge representation.</a:t>
            </a:r>
            <a:br>
              <a:rPr lang="en-US" dirty="0"/>
            </a:br>
            <a:r>
              <a:rPr lang="en-US" dirty="0"/>
              <a:t>I2. (meta)data use </a:t>
            </a:r>
            <a:r>
              <a:rPr lang="en-US" u="sng" dirty="0"/>
              <a:t>vocabularies that follow FAIR principles.</a:t>
            </a:r>
            <a:br>
              <a:rPr lang="en-US" dirty="0"/>
            </a:br>
            <a:r>
              <a:rPr lang="en-US" dirty="0"/>
              <a:t>I3. (meta)data include </a:t>
            </a:r>
            <a:r>
              <a:rPr lang="en-US" u="sng" dirty="0"/>
              <a:t>qualified references</a:t>
            </a:r>
            <a:r>
              <a:rPr lang="en-US" dirty="0"/>
              <a:t> to other (meta)data.</a:t>
            </a:r>
          </a:p>
          <a:p>
            <a:r>
              <a:rPr lang="en-US" b="1" cap="all" dirty="0"/>
              <a:t>TO BE RE-USABLE:</a:t>
            </a:r>
          </a:p>
          <a:p>
            <a:r>
              <a:rPr lang="en-US" dirty="0"/>
              <a:t>R1. meta(data) have a </a:t>
            </a:r>
            <a:r>
              <a:rPr lang="en-US" u="sng" dirty="0"/>
              <a:t>plurality of accurate and relevant attributes.</a:t>
            </a:r>
            <a:br>
              <a:rPr lang="en-US" dirty="0"/>
            </a:br>
            <a:r>
              <a:rPr lang="en-US" dirty="0"/>
              <a:t>R1.1. (meta)data are released with a</a:t>
            </a:r>
            <a:r>
              <a:rPr lang="en-US" u="sng" dirty="0"/>
              <a:t> clear and accessible data usage license.</a:t>
            </a:r>
            <a:br>
              <a:rPr lang="en-US" dirty="0"/>
            </a:br>
            <a:r>
              <a:rPr lang="en-US" dirty="0"/>
              <a:t>R1.2. (meta)data are associated with their </a:t>
            </a:r>
            <a:r>
              <a:rPr lang="en-US" u="sng" dirty="0"/>
              <a:t>provenance.</a:t>
            </a:r>
            <a:br>
              <a:rPr lang="en-US" dirty="0"/>
            </a:br>
            <a:r>
              <a:rPr lang="en-US" dirty="0"/>
              <a:t>R1.3. (meta)data </a:t>
            </a:r>
            <a:r>
              <a:rPr lang="en-US" u="sng" dirty="0"/>
              <a:t>meet domain-relevant community standards.</a:t>
            </a:r>
            <a:endParaRPr lang="en-US" dirty="0"/>
          </a:p>
          <a:p>
            <a:endParaRPr lang="sl-SI" dirty="0"/>
          </a:p>
        </p:txBody>
      </p:sp>
      <p:sp>
        <p:nvSpPr>
          <p:cNvPr id="7" name="PoljeZBesedilom 6"/>
          <p:cNvSpPr txBox="1"/>
          <p:nvPr/>
        </p:nvSpPr>
        <p:spPr>
          <a:xfrm>
            <a:off x="6155054" y="5528018"/>
            <a:ext cx="4466436" cy="427553"/>
          </a:xfrm>
          <a:prstGeom prst="rect">
            <a:avLst/>
          </a:prstGeom>
          <a:noFill/>
        </p:spPr>
        <p:txBody>
          <a:bodyPr wrap="square" rtlCol="0">
            <a:spAutoFit/>
          </a:bodyPr>
          <a:lstStyle/>
          <a:p>
            <a:pPr defTabSz="457200"/>
            <a:r>
              <a:rPr lang="sl-SI" sz="1089" dirty="0">
                <a:solidFill>
                  <a:srgbClr val="002060"/>
                </a:solidFill>
              </a:rPr>
              <a:t>Vir:: </a:t>
            </a:r>
            <a:r>
              <a:rPr lang="sl-SI" sz="1089" dirty="0">
                <a:solidFill>
                  <a:srgbClr val="002060"/>
                </a:solidFill>
                <a:hlinkClick r:id="rId5"/>
              </a:rPr>
              <a:t>https://www.force11.org/group/fairgroup/fairprinciples</a:t>
            </a:r>
            <a:endParaRPr lang="sl-SI" sz="1089" dirty="0">
              <a:solidFill>
                <a:srgbClr val="002060"/>
              </a:solidFill>
            </a:endParaRPr>
          </a:p>
          <a:p>
            <a:pPr defTabSz="457200"/>
            <a:endParaRPr lang="sl-SI" sz="1089" dirty="0">
              <a:solidFill>
                <a:srgbClr val="002060"/>
              </a:solidFill>
            </a:endParaRPr>
          </a:p>
        </p:txBody>
      </p:sp>
      <p:pic>
        <p:nvPicPr>
          <p:cNvPr id="3074" name="Picture 2" descr="https://libereurope.eu/wp-content/uploads/2018/07/LIBER-FAIR-Dat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20" y="1749518"/>
            <a:ext cx="5230167" cy="3886014"/>
          </a:xfrm>
          <a:prstGeom prst="rect">
            <a:avLst/>
          </a:prstGeom>
          <a:noFill/>
          <a:extLst>
            <a:ext uri="{909E8E84-426E-40DD-AFC4-6F175D3DCCD1}">
              <a14:hiddenFill xmlns:a14="http://schemas.microsoft.com/office/drawing/2010/main">
                <a:solidFill>
                  <a:srgbClr val="FFFFFF"/>
                </a:solidFill>
              </a14:hiddenFill>
            </a:ext>
          </a:extLst>
        </p:spPr>
      </p:pic>
      <p:sp>
        <p:nvSpPr>
          <p:cNvPr id="8" name="PoljeZBesedilom 7"/>
          <p:cNvSpPr txBox="1"/>
          <p:nvPr/>
        </p:nvSpPr>
        <p:spPr>
          <a:xfrm>
            <a:off x="640080" y="5950890"/>
            <a:ext cx="4856641" cy="245901"/>
          </a:xfrm>
          <a:prstGeom prst="rect">
            <a:avLst/>
          </a:prstGeom>
          <a:noFill/>
        </p:spPr>
        <p:txBody>
          <a:bodyPr wrap="square" rtlCol="0">
            <a:spAutoFit/>
          </a:bodyPr>
          <a:lstStyle/>
          <a:p>
            <a:pPr defTabSz="457200"/>
            <a:r>
              <a:rPr lang="sl-SI" sz="998" dirty="0">
                <a:solidFill>
                  <a:srgbClr val="002060"/>
                </a:solidFill>
              </a:rPr>
              <a:t>Vir: https://libereurope.eu/blog/2018/07/13/fairdataconsultation/liber-fair-data-2/</a:t>
            </a:r>
          </a:p>
        </p:txBody>
      </p:sp>
    </p:spTree>
    <p:extLst>
      <p:ext uri="{BB962C8B-B14F-4D97-AF65-F5344CB8AC3E}">
        <p14:creationId xmlns:p14="http://schemas.microsoft.com/office/powerpoint/2010/main" val="403796985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506928" y="375115"/>
            <a:ext cx="10515600" cy="1325559"/>
          </a:xfrm>
        </p:spPr>
        <p:txBody>
          <a:bodyPr>
            <a:normAutofit/>
          </a:bodyPr>
          <a:lstStyle/>
          <a:p>
            <a:r>
              <a:rPr lang="sl-SI" sz="4100" b="1" dirty="0">
                <a:solidFill>
                  <a:srgbClr val="ED7D31"/>
                </a:solidFill>
                <a:latin typeface="Calibri"/>
              </a:rPr>
              <a:t>Digitalni</a:t>
            </a:r>
            <a:r>
              <a:rPr lang="sl-SI" dirty="0">
                <a:solidFill>
                  <a:schemeClr val="accent1">
                    <a:lumMod val="75000"/>
                  </a:schemeClr>
                </a:solidFill>
                <a:effectLst>
                  <a:outerShdw blurRad="38100" dist="38100" dir="2700000" algn="tl">
                    <a:srgbClr val="000000">
                      <a:alpha val="43137"/>
                    </a:srgbClr>
                  </a:outerShdw>
                </a:effectLst>
              </a:rPr>
              <a:t> </a:t>
            </a:r>
            <a:r>
              <a:rPr lang="sl-SI" sz="4100" b="1" dirty="0">
                <a:solidFill>
                  <a:srgbClr val="ED7D31"/>
                </a:solidFill>
                <a:latin typeface="Calibri"/>
              </a:rPr>
              <a:t>objekt</a:t>
            </a:r>
          </a:p>
        </p:txBody>
      </p:sp>
      <p:sp>
        <p:nvSpPr>
          <p:cNvPr id="3" name="Označba mesta vsebine 2"/>
          <p:cNvSpPr>
            <a:spLocks noGrp="1"/>
          </p:cNvSpPr>
          <p:nvPr>
            <p:ph idx="1"/>
          </p:nvPr>
        </p:nvSpPr>
        <p:spPr>
          <a:xfrm>
            <a:off x="2453576" y="5716257"/>
            <a:ext cx="4586332" cy="2376350"/>
          </a:xfrm>
        </p:spPr>
        <p:txBody>
          <a:bodyPr/>
          <a:lstStyle/>
          <a:p>
            <a:pPr marL="0" indent="0">
              <a:buNone/>
            </a:pPr>
            <a:r>
              <a:rPr lang="sl-SI" dirty="0"/>
              <a:t> </a:t>
            </a:r>
          </a:p>
        </p:txBody>
      </p:sp>
      <p:pic>
        <p:nvPicPr>
          <p:cNvPr id="1026" name="Picture 2" descr="https://datascience.codata.org/articles/10.5334/dsj-2020-015/dsj-19-1127-g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060" y="2131722"/>
            <a:ext cx="5033381" cy="3217169"/>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816211" y="5520241"/>
            <a:ext cx="9897035" cy="646331"/>
          </a:xfrm>
          <a:prstGeom prst="rect">
            <a:avLst/>
          </a:prstGeom>
          <a:noFill/>
        </p:spPr>
        <p:txBody>
          <a:bodyPr wrap="square" rtlCol="0">
            <a:spAutoFit/>
          </a:bodyPr>
          <a:lstStyle/>
          <a:p>
            <a:pPr defTabSz="457200"/>
            <a:r>
              <a:rPr lang="sl-SI" dirty="0">
                <a:solidFill>
                  <a:prstClr val="black"/>
                </a:solidFill>
              </a:rPr>
              <a:t>Vir: </a:t>
            </a:r>
            <a:r>
              <a:rPr lang="en-US" dirty="0" err="1">
                <a:solidFill>
                  <a:prstClr val="black"/>
                </a:solidFill>
              </a:rPr>
              <a:t>Schwardmann</a:t>
            </a:r>
            <a:r>
              <a:rPr lang="en-US" dirty="0">
                <a:solidFill>
                  <a:prstClr val="black"/>
                </a:solidFill>
              </a:rPr>
              <a:t>, U., 2020. Digital Objects – FAIR Digital Objects: Which Services Are Required?. </a:t>
            </a:r>
            <a:r>
              <a:rPr lang="en-US" i="1" dirty="0">
                <a:solidFill>
                  <a:prstClr val="black"/>
                </a:solidFill>
              </a:rPr>
              <a:t>Data Science Journal</a:t>
            </a:r>
            <a:r>
              <a:rPr lang="en-US" dirty="0">
                <a:solidFill>
                  <a:prstClr val="black"/>
                </a:solidFill>
              </a:rPr>
              <a:t>, 19(1), p.15. DOI: </a:t>
            </a:r>
            <a:r>
              <a:rPr lang="en-US" dirty="0">
                <a:solidFill>
                  <a:prstClr val="black"/>
                </a:solidFill>
                <a:hlinkClick r:id="rId6"/>
              </a:rPr>
              <a:t>http://doi.org/10.5334/dsj-2020-015</a:t>
            </a:r>
            <a:endParaRPr lang="sl-SI" dirty="0">
              <a:solidFill>
                <a:prstClr val="black"/>
              </a:solidFill>
            </a:endParaRPr>
          </a:p>
        </p:txBody>
      </p:sp>
      <p:sp>
        <p:nvSpPr>
          <p:cNvPr id="5" name="PoljeZBesedilom 4"/>
          <p:cNvSpPr txBox="1"/>
          <p:nvPr/>
        </p:nvSpPr>
        <p:spPr>
          <a:xfrm>
            <a:off x="8776446" y="2963930"/>
            <a:ext cx="3065930" cy="954107"/>
          </a:xfrm>
          <a:prstGeom prst="rect">
            <a:avLst/>
          </a:prstGeom>
          <a:noFill/>
        </p:spPr>
        <p:txBody>
          <a:bodyPr wrap="square" rtlCol="0">
            <a:spAutoFit/>
          </a:bodyPr>
          <a:lstStyle/>
          <a:p>
            <a:pPr defTabSz="457200"/>
            <a:r>
              <a:rPr lang="sl-SI" sz="2800" dirty="0" err="1">
                <a:solidFill>
                  <a:prstClr val="black"/>
                </a:solidFill>
                <a:hlinkClick r:id="rId7"/>
              </a:rPr>
              <a:t>Digital</a:t>
            </a:r>
            <a:r>
              <a:rPr lang="sl-SI" sz="2800" dirty="0">
                <a:solidFill>
                  <a:prstClr val="black"/>
                </a:solidFill>
                <a:hlinkClick r:id="rId7"/>
              </a:rPr>
              <a:t> </a:t>
            </a:r>
            <a:r>
              <a:rPr lang="sl-SI" sz="2800" dirty="0" err="1">
                <a:solidFill>
                  <a:prstClr val="black"/>
                </a:solidFill>
                <a:hlinkClick r:id="rId7"/>
              </a:rPr>
              <a:t>Object</a:t>
            </a:r>
            <a:r>
              <a:rPr lang="sl-SI" sz="2800" dirty="0">
                <a:solidFill>
                  <a:prstClr val="black"/>
                </a:solidFill>
                <a:hlinkClick r:id="rId7"/>
              </a:rPr>
              <a:t> </a:t>
            </a:r>
            <a:r>
              <a:rPr lang="sl-SI" sz="2800" dirty="0" err="1">
                <a:solidFill>
                  <a:prstClr val="black"/>
                </a:solidFill>
                <a:hlinkClick r:id="rId7"/>
              </a:rPr>
              <a:t>Interface</a:t>
            </a:r>
            <a:r>
              <a:rPr lang="sl-SI" sz="2800" dirty="0">
                <a:solidFill>
                  <a:prstClr val="black"/>
                </a:solidFill>
                <a:hlinkClick r:id="rId7"/>
              </a:rPr>
              <a:t> </a:t>
            </a:r>
            <a:r>
              <a:rPr lang="sl-SI" sz="2800" dirty="0" err="1">
                <a:solidFill>
                  <a:prstClr val="black"/>
                </a:solidFill>
                <a:hlinkClick r:id="rId7"/>
              </a:rPr>
              <a:t>Protocol</a:t>
            </a:r>
            <a:endParaRPr lang="sl-SI" sz="2800" dirty="0">
              <a:solidFill>
                <a:prstClr val="black"/>
              </a:solidFill>
            </a:endParaRPr>
          </a:p>
        </p:txBody>
      </p:sp>
    </p:spTree>
    <p:extLst>
      <p:ext uri="{BB962C8B-B14F-4D97-AF65-F5344CB8AC3E}">
        <p14:creationId xmlns:p14="http://schemas.microsoft.com/office/powerpoint/2010/main" val="141898716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8872959" cy="1325563"/>
          </a:xfrm>
        </p:spPr>
        <p:txBody>
          <a:bodyPr>
            <a:normAutofit/>
          </a:bodyPr>
          <a:lstStyle/>
          <a:p>
            <a:r>
              <a:rPr lang="sl-SI" sz="4100" b="1" dirty="0">
                <a:solidFill>
                  <a:srgbClr val="ED7D31"/>
                </a:solidFill>
                <a:latin typeface="Calibri"/>
              </a:rPr>
              <a:t>FAIR digitalni objekti in trajni identifikatorji (PID)</a:t>
            </a:r>
            <a:endParaRPr lang="en-GB" sz="4100" b="1" dirty="0">
              <a:solidFill>
                <a:srgbClr val="ED7D31"/>
              </a:solidFill>
              <a:latin typeface="Calibri"/>
            </a:endParaRPr>
          </a:p>
        </p:txBody>
      </p:sp>
      <p:pic>
        <p:nvPicPr>
          <p:cNvPr id="4" name="Picture 2" descr="https://lh5.googleusercontent.com/lkmXaVKXOG_6JSYKTQXXgoCi8-41XxUYHDtrWgLAlAY8wnolkmbVWDVQtKmTwhJQqLHy377r1pVywSQmdzjbt5b-BOd0UtAs665B0EJghY2esIutpOR1F5lrhMtQtDCAHHiR9goVY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77429" y="2030304"/>
            <a:ext cx="4419600"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p:cNvSpPr txBox="1"/>
          <p:nvPr/>
        </p:nvSpPr>
        <p:spPr>
          <a:xfrm>
            <a:off x="1526968" y="5427445"/>
            <a:ext cx="8673935" cy="646331"/>
          </a:xfrm>
          <a:prstGeom prst="rect">
            <a:avLst/>
          </a:prstGeom>
          <a:noFill/>
        </p:spPr>
        <p:txBody>
          <a:bodyPr wrap="square" rtlCol="0">
            <a:spAutoFit/>
          </a:bodyPr>
          <a:lstStyle/>
          <a:p>
            <a:pPr algn="ctr" defTabSz="457200"/>
            <a:r>
              <a:rPr lang="sl-SI" dirty="0">
                <a:solidFill>
                  <a:prstClr val="black"/>
                </a:solidFill>
              </a:rPr>
              <a:t>Vir: </a:t>
            </a:r>
            <a:r>
              <a:rPr lang="en-US" dirty="0">
                <a:solidFill>
                  <a:prstClr val="black"/>
                </a:solidFill>
              </a:rPr>
              <a:t>RDA's Data Foundation &amp; Terminology Group (DFT) 2014: Core Model</a:t>
            </a:r>
          </a:p>
          <a:p>
            <a:pPr defTabSz="457200"/>
            <a:endParaRPr lang="en-GB" dirty="0">
              <a:solidFill>
                <a:prstClr val="black"/>
              </a:solidFill>
            </a:endParaRPr>
          </a:p>
        </p:txBody>
      </p:sp>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690700" y="2116738"/>
            <a:ext cx="3869761" cy="2884655"/>
          </a:xfrm>
          <a:prstGeom prst="rect">
            <a:avLst/>
          </a:prstGeom>
        </p:spPr>
      </p:pic>
    </p:spTree>
    <p:extLst>
      <p:ext uri="{BB962C8B-B14F-4D97-AF65-F5344CB8AC3E}">
        <p14:creationId xmlns:p14="http://schemas.microsoft.com/office/powerpoint/2010/main" val="106157420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000" b="1" dirty="0">
                <a:solidFill>
                  <a:srgbClr val="ED7D31"/>
                </a:solidFill>
                <a:latin typeface="Calibri"/>
              </a:rPr>
              <a:t>Podatki</a:t>
            </a:r>
          </a:p>
        </p:txBody>
      </p:sp>
      <p:pic>
        <p:nvPicPr>
          <p:cNvPr id="4" name="Označba mesta vsebine 3"/>
          <p:cNvPicPr>
            <a:picLocks noGrp="1" noChangeAspect="1"/>
          </p:cNvPicPr>
          <p:nvPr>
            <p:ph idx="1"/>
          </p:nvPr>
        </p:nvPicPr>
        <p:blipFill>
          <a:blip r:embed="rId4"/>
          <a:stretch>
            <a:fillRect/>
          </a:stretch>
        </p:blipFill>
        <p:spPr>
          <a:xfrm>
            <a:off x="689610" y="2286719"/>
            <a:ext cx="10823042" cy="1176571"/>
          </a:xfrm>
          <a:prstGeom prst="rect">
            <a:avLst/>
          </a:prstGeom>
        </p:spPr>
      </p:pic>
    </p:spTree>
    <p:extLst>
      <p:ext uri="{BB962C8B-B14F-4D97-AF65-F5344CB8AC3E}">
        <p14:creationId xmlns:p14="http://schemas.microsoft.com/office/powerpoint/2010/main" val="305553686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94179A0-617E-42F6-B60B-1F985789544B}"/>
              </a:ext>
            </a:extLst>
          </p:cNvPr>
          <p:cNvSpPr/>
          <p:nvPr/>
        </p:nvSpPr>
        <p:spPr>
          <a:xfrm>
            <a:off x="6372608" y="1569786"/>
            <a:ext cx="4670474" cy="3291840"/>
          </a:xfrm>
          <a:prstGeom prst="roundRect">
            <a:avLst>
              <a:gd name="adj" fmla="val 427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l-NL">
              <a:solidFill>
                <a:prstClr val="white"/>
              </a:solidFill>
            </a:endParaRPr>
          </a:p>
        </p:txBody>
      </p:sp>
      <p:pic>
        <p:nvPicPr>
          <p:cNvPr id="12" name="Picture 11">
            <a:extLst>
              <a:ext uri="{FF2B5EF4-FFF2-40B4-BE49-F238E27FC236}">
                <a16:creationId xmlns:a16="http://schemas.microsoft.com/office/drawing/2014/main" id="{5EB5C96F-B54F-4168-918D-31C594FBF724}"/>
              </a:ext>
            </a:extLst>
          </p:cNvPr>
          <p:cNvPicPr>
            <a:picLocks noChangeAspect="1"/>
          </p:cNvPicPr>
          <p:nvPr/>
        </p:nvPicPr>
        <p:blipFill>
          <a:blip r:embed="rId4"/>
          <a:stretch>
            <a:fillRect/>
          </a:stretch>
        </p:blipFill>
        <p:spPr>
          <a:xfrm>
            <a:off x="6765939" y="1782256"/>
            <a:ext cx="3564849" cy="2866899"/>
          </a:xfrm>
          <a:prstGeom prst="rect">
            <a:avLst/>
          </a:prstGeom>
        </p:spPr>
      </p:pic>
      <p:pic>
        <p:nvPicPr>
          <p:cNvPr id="14" name="Picture 13">
            <a:extLst>
              <a:ext uri="{FF2B5EF4-FFF2-40B4-BE49-F238E27FC236}">
                <a16:creationId xmlns:a16="http://schemas.microsoft.com/office/drawing/2014/main" id="{E7FF46EA-7943-4355-B707-B5A74A46F22B}"/>
              </a:ext>
            </a:extLst>
          </p:cNvPr>
          <p:cNvPicPr>
            <a:picLocks noChangeAspect="1"/>
          </p:cNvPicPr>
          <p:nvPr/>
        </p:nvPicPr>
        <p:blipFill>
          <a:blip r:embed="rId5"/>
          <a:stretch>
            <a:fillRect/>
          </a:stretch>
        </p:blipFill>
        <p:spPr>
          <a:xfrm>
            <a:off x="978058" y="1569788"/>
            <a:ext cx="4386375" cy="3291839"/>
          </a:xfrm>
          <a:prstGeom prst="rect">
            <a:avLst/>
          </a:prstGeom>
        </p:spPr>
      </p:pic>
      <p:sp>
        <p:nvSpPr>
          <p:cNvPr id="15" name="TextBox 14">
            <a:extLst>
              <a:ext uri="{FF2B5EF4-FFF2-40B4-BE49-F238E27FC236}">
                <a16:creationId xmlns:a16="http://schemas.microsoft.com/office/drawing/2014/main" id="{3F8346F4-8B1F-4C9B-8723-6AD44F6B6017}"/>
              </a:ext>
            </a:extLst>
          </p:cNvPr>
          <p:cNvSpPr txBox="1"/>
          <p:nvPr/>
        </p:nvSpPr>
        <p:spPr>
          <a:xfrm>
            <a:off x="757245" y="484264"/>
            <a:ext cx="4033476" cy="584775"/>
          </a:xfrm>
          <a:prstGeom prst="rect">
            <a:avLst/>
          </a:prstGeom>
          <a:noFill/>
        </p:spPr>
        <p:txBody>
          <a:bodyPr wrap="none" rtlCol="0">
            <a:spAutoFit/>
          </a:bodyPr>
          <a:lstStyle/>
          <a:p>
            <a:pPr defTabSz="457200"/>
            <a:r>
              <a:rPr lang="sl-SI" sz="3200" b="1" dirty="0">
                <a:solidFill>
                  <a:srgbClr val="ED7D31"/>
                </a:solidFill>
                <a:latin typeface="Calibri"/>
              </a:rPr>
              <a:t>Fizični objekt v muzeju</a:t>
            </a:r>
            <a:endParaRPr lang="nl-NL" sz="3200" b="1" dirty="0">
              <a:solidFill>
                <a:srgbClr val="ED7D31"/>
              </a:solidFill>
              <a:latin typeface="Calibri"/>
            </a:endParaRPr>
          </a:p>
        </p:txBody>
      </p:sp>
      <p:sp>
        <p:nvSpPr>
          <p:cNvPr id="16" name="TextBox 15">
            <a:extLst>
              <a:ext uri="{FF2B5EF4-FFF2-40B4-BE49-F238E27FC236}">
                <a16:creationId xmlns:a16="http://schemas.microsoft.com/office/drawing/2014/main" id="{693CC067-CD56-4206-B280-805935B0539A}"/>
              </a:ext>
            </a:extLst>
          </p:cNvPr>
          <p:cNvSpPr txBox="1"/>
          <p:nvPr/>
        </p:nvSpPr>
        <p:spPr>
          <a:xfrm>
            <a:off x="6103207" y="368849"/>
            <a:ext cx="3797001" cy="1077218"/>
          </a:xfrm>
          <a:prstGeom prst="rect">
            <a:avLst/>
          </a:prstGeom>
          <a:noFill/>
        </p:spPr>
        <p:txBody>
          <a:bodyPr wrap="none" rtlCol="0">
            <a:spAutoFit/>
          </a:bodyPr>
          <a:lstStyle/>
          <a:p>
            <a:pPr algn="ctr" defTabSz="457200"/>
            <a:r>
              <a:rPr lang="sl-SI" sz="3200" b="1" dirty="0">
                <a:solidFill>
                  <a:srgbClr val="ED7D31"/>
                </a:solidFill>
                <a:latin typeface="Calibri"/>
              </a:rPr>
              <a:t>Digitalni nadomestek</a:t>
            </a:r>
            <a:endParaRPr lang="en-US" sz="3200" b="1" dirty="0">
              <a:solidFill>
                <a:srgbClr val="ED7D31"/>
              </a:solidFill>
              <a:latin typeface="Calibri"/>
            </a:endParaRPr>
          </a:p>
          <a:p>
            <a:pPr algn="ctr" defTabSz="457200"/>
            <a:r>
              <a:rPr lang="en-US" sz="3200" b="1" dirty="0">
                <a:solidFill>
                  <a:srgbClr val="ED7D31"/>
                </a:solidFill>
                <a:latin typeface="Calibri"/>
              </a:rPr>
              <a:t> FAIR Digital</a:t>
            </a:r>
            <a:r>
              <a:rPr lang="sl-SI" sz="3200" b="1" dirty="0">
                <a:solidFill>
                  <a:srgbClr val="ED7D31"/>
                </a:solidFill>
                <a:latin typeface="Calibri"/>
              </a:rPr>
              <a:t>ni </a:t>
            </a:r>
            <a:r>
              <a:rPr lang="en-US" sz="3200" b="1" dirty="0" err="1">
                <a:solidFill>
                  <a:srgbClr val="ED7D31"/>
                </a:solidFill>
                <a:latin typeface="Calibri"/>
              </a:rPr>
              <a:t>Obje</a:t>
            </a:r>
            <a:r>
              <a:rPr lang="sl-SI" sz="3200" b="1" dirty="0">
                <a:solidFill>
                  <a:srgbClr val="ED7D31"/>
                </a:solidFill>
                <a:latin typeface="Calibri"/>
              </a:rPr>
              <a:t>k</a:t>
            </a:r>
            <a:r>
              <a:rPr lang="en-US" sz="3200" b="1" dirty="0">
                <a:solidFill>
                  <a:srgbClr val="ED7D31"/>
                </a:solidFill>
                <a:latin typeface="Calibri"/>
              </a:rPr>
              <a:t>t</a:t>
            </a:r>
            <a:endParaRPr lang="nl-NL" sz="3200" b="1" dirty="0">
              <a:solidFill>
                <a:srgbClr val="ED7D31"/>
              </a:solidFill>
              <a:latin typeface="Calibri"/>
            </a:endParaRPr>
          </a:p>
        </p:txBody>
      </p:sp>
      <p:sp>
        <p:nvSpPr>
          <p:cNvPr id="17" name="AutoShape 2" descr="Image result for butterfly specimen museum">
            <a:extLst>
              <a:ext uri="{FF2B5EF4-FFF2-40B4-BE49-F238E27FC236}">
                <a16:creationId xmlns:a16="http://schemas.microsoft.com/office/drawing/2014/main" id="{503218F1-115C-407F-9DEA-A75FE8121D33}"/>
              </a:ext>
            </a:extLst>
          </p:cNvPr>
          <p:cNvSpPr>
            <a:spLocks noChangeAspect="1" noChangeArrowheads="1"/>
          </p:cNvSpPr>
          <p:nvPr/>
        </p:nvSpPr>
        <p:spPr bwMode="auto">
          <a:xfrm>
            <a:off x="5873261" y="35474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nl-NL">
              <a:solidFill>
                <a:prstClr val="black"/>
              </a:solidFill>
            </a:endParaRPr>
          </a:p>
        </p:txBody>
      </p:sp>
      <p:sp>
        <p:nvSpPr>
          <p:cNvPr id="26" name="TextBox 25">
            <a:extLst>
              <a:ext uri="{FF2B5EF4-FFF2-40B4-BE49-F238E27FC236}">
                <a16:creationId xmlns:a16="http://schemas.microsoft.com/office/drawing/2014/main" id="{E8772CB1-2484-437D-A84C-6B3029DC52DF}"/>
              </a:ext>
            </a:extLst>
          </p:cNvPr>
          <p:cNvSpPr txBox="1"/>
          <p:nvPr/>
        </p:nvSpPr>
        <p:spPr>
          <a:xfrm>
            <a:off x="6372608" y="5057990"/>
            <a:ext cx="5074787" cy="1077218"/>
          </a:xfrm>
          <a:prstGeom prst="rect">
            <a:avLst/>
          </a:prstGeom>
          <a:noFill/>
        </p:spPr>
        <p:txBody>
          <a:bodyPr wrap="none" rtlCol="0">
            <a:spAutoFit/>
          </a:bodyPr>
          <a:lstStyle/>
          <a:p>
            <a:pPr defTabSz="457200"/>
            <a:r>
              <a:rPr lang="sl-SI" sz="3200" b="1" dirty="0">
                <a:solidFill>
                  <a:srgbClr val="ED7D31"/>
                </a:solidFill>
                <a:latin typeface="Calibri"/>
              </a:rPr>
              <a:t>Strojno berljiva enota znanja</a:t>
            </a:r>
          </a:p>
          <a:p>
            <a:pPr defTabSz="457200"/>
            <a:r>
              <a:rPr lang="sl-SI" sz="3200" b="1" dirty="0">
                <a:solidFill>
                  <a:srgbClr val="ED7D31"/>
                </a:solidFill>
                <a:latin typeface="Calibri"/>
              </a:rPr>
              <a:t> (angl. </a:t>
            </a:r>
            <a:r>
              <a:rPr lang="en-US" sz="3200" b="1" dirty="0">
                <a:solidFill>
                  <a:srgbClr val="ED7D31"/>
                </a:solidFill>
                <a:latin typeface="Calibri"/>
              </a:rPr>
              <a:t>knowledge unit</a:t>
            </a:r>
            <a:r>
              <a:rPr lang="sl-SI" sz="3200" b="1" dirty="0">
                <a:solidFill>
                  <a:srgbClr val="ED7D31"/>
                </a:solidFill>
                <a:latin typeface="Calibri"/>
              </a:rPr>
              <a:t>)</a:t>
            </a:r>
            <a:r>
              <a:rPr lang="en-US" sz="3200" b="1" dirty="0">
                <a:solidFill>
                  <a:srgbClr val="ED7D31"/>
                </a:solidFill>
                <a:latin typeface="Calibri"/>
              </a:rPr>
              <a:t> </a:t>
            </a:r>
            <a:endParaRPr lang="nl-NL" sz="3200" b="1" dirty="0">
              <a:solidFill>
                <a:srgbClr val="ED7D31"/>
              </a:solidFill>
              <a:latin typeface="Calibri"/>
            </a:endParaRPr>
          </a:p>
        </p:txBody>
      </p:sp>
      <p:sp>
        <p:nvSpPr>
          <p:cNvPr id="2" name="PoljeZBesedilom 1"/>
          <p:cNvSpPr txBox="1"/>
          <p:nvPr/>
        </p:nvSpPr>
        <p:spPr>
          <a:xfrm>
            <a:off x="978058" y="5099593"/>
            <a:ext cx="4173754" cy="646331"/>
          </a:xfrm>
          <a:prstGeom prst="rect">
            <a:avLst/>
          </a:prstGeom>
          <a:noFill/>
        </p:spPr>
        <p:txBody>
          <a:bodyPr wrap="square" rtlCol="0">
            <a:spAutoFit/>
          </a:bodyPr>
          <a:lstStyle/>
          <a:p>
            <a:pPr defTabSz="457200"/>
            <a:r>
              <a:rPr lang="sl-SI" b="1" dirty="0">
                <a:solidFill>
                  <a:prstClr val="white">
                    <a:lumMod val="50000"/>
                  </a:prstClr>
                </a:solidFill>
              </a:rPr>
              <a:t>Vir: </a:t>
            </a:r>
            <a:r>
              <a:rPr lang="en-GB" b="1" dirty="0">
                <a:solidFill>
                  <a:prstClr val="white">
                    <a:lumMod val="50000"/>
                  </a:prstClr>
                </a:solidFill>
              </a:rPr>
              <a:t>Alex </a:t>
            </a:r>
            <a:r>
              <a:rPr lang="en-GB" b="1" dirty="0" err="1">
                <a:solidFill>
                  <a:prstClr val="white">
                    <a:lumMod val="50000"/>
                  </a:prstClr>
                </a:solidFill>
              </a:rPr>
              <a:t>Hardisty</a:t>
            </a:r>
            <a:r>
              <a:rPr lang="sl-SI" b="1" dirty="0">
                <a:solidFill>
                  <a:prstClr val="white">
                    <a:lumMod val="50000"/>
                  </a:prstClr>
                </a:solidFill>
              </a:rPr>
              <a:t> </a:t>
            </a:r>
            <a:r>
              <a:rPr lang="en-US" b="1" dirty="0">
                <a:solidFill>
                  <a:prstClr val="black">
                    <a:lumMod val="50000"/>
                    <a:lumOff val="50000"/>
                  </a:prstClr>
                </a:solidFill>
              </a:rPr>
              <a:t>FAIR Digital Objects as Basic Design Choice and the Need for PIDs</a:t>
            </a:r>
          </a:p>
        </p:txBody>
      </p:sp>
    </p:spTree>
    <p:extLst>
      <p:ext uri="{BB962C8B-B14F-4D97-AF65-F5344CB8AC3E}">
        <p14:creationId xmlns:p14="http://schemas.microsoft.com/office/powerpoint/2010/main" val="3322349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3" name="Connector: Elbow 32">
            <a:extLst>
              <a:ext uri="{FF2B5EF4-FFF2-40B4-BE49-F238E27FC236}">
                <a16:creationId xmlns:a16="http://schemas.microsoft.com/office/drawing/2014/main" id="{09F1A82A-DD45-44EB-BF96-41287C1AACE2}"/>
              </a:ext>
            </a:extLst>
          </p:cNvPr>
          <p:cNvCxnSpPr/>
          <p:nvPr/>
        </p:nvCxnSpPr>
        <p:spPr>
          <a:xfrm>
            <a:off x="6562726" y="3342699"/>
            <a:ext cx="401783" cy="168531"/>
          </a:xfrm>
          <a:prstGeom prst="bentConnector3">
            <a:avLst>
              <a:gd name="adj1" fmla="val -9267"/>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56C71597-DFCF-4584-9936-DD840BDB2072}"/>
              </a:ext>
            </a:extLst>
          </p:cNvPr>
          <p:cNvCxnSpPr>
            <a:cxnSpLocks/>
          </p:cNvCxnSpPr>
          <p:nvPr/>
        </p:nvCxnSpPr>
        <p:spPr>
          <a:xfrm>
            <a:off x="4304955" y="3342698"/>
            <a:ext cx="2659552" cy="295639"/>
          </a:xfrm>
          <a:prstGeom prst="bentConnector3">
            <a:avLst>
              <a:gd name="adj1" fmla="val 30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DE4FC98-2EF0-4118-8FDA-CADA242702D5}"/>
              </a:ext>
            </a:extLst>
          </p:cNvPr>
          <p:cNvCxnSpPr>
            <a:cxnSpLocks/>
            <a:stCxn id="12" idx="2"/>
          </p:cNvCxnSpPr>
          <p:nvPr/>
        </p:nvCxnSpPr>
        <p:spPr>
          <a:xfrm>
            <a:off x="4237366" y="3377357"/>
            <a:ext cx="17065" cy="8819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1DF05B4-500B-447C-B6DC-8BF6A5B745A8}"/>
              </a:ext>
            </a:extLst>
          </p:cNvPr>
          <p:cNvSpPr>
            <a:spLocks noGrp="1"/>
          </p:cNvSpPr>
          <p:nvPr>
            <p:ph type="title" idx="4294967295"/>
          </p:nvPr>
        </p:nvSpPr>
        <p:spPr>
          <a:xfrm>
            <a:off x="287632" y="209425"/>
            <a:ext cx="10515600" cy="1325562"/>
          </a:xfrm>
        </p:spPr>
        <p:txBody>
          <a:bodyPr>
            <a:normAutofit/>
          </a:bodyPr>
          <a:lstStyle/>
          <a:p>
            <a:r>
              <a:rPr lang="sl-SI" sz="4100" b="1" dirty="0">
                <a:solidFill>
                  <a:srgbClr val="ED7D31"/>
                </a:solidFill>
                <a:latin typeface="Calibri"/>
              </a:rPr>
              <a:t>Zgradba digitalnega vzorca</a:t>
            </a:r>
            <a:endParaRPr lang="en-GB" sz="4100" b="1" dirty="0">
              <a:solidFill>
                <a:srgbClr val="ED7D31"/>
              </a:solidFill>
              <a:latin typeface="Calibri"/>
            </a:endParaRPr>
          </a:p>
        </p:txBody>
      </p:sp>
      <p:sp>
        <p:nvSpPr>
          <p:cNvPr id="2" name="Content Placeholder 1">
            <a:extLst>
              <a:ext uri="{FF2B5EF4-FFF2-40B4-BE49-F238E27FC236}">
                <a16:creationId xmlns:a16="http://schemas.microsoft.com/office/drawing/2014/main" id="{1A91E133-6D2D-4212-ADF8-8A7412D5257D}"/>
              </a:ext>
            </a:extLst>
          </p:cNvPr>
          <p:cNvSpPr>
            <a:spLocks noGrp="1"/>
          </p:cNvSpPr>
          <p:nvPr>
            <p:ph idx="4294967295"/>
          </p:nvPr>
        </p:nvSpPr>
        <p:spPr>
          <a:xfrm>
            <a:off x="350838" y="5492750"/>
            <a:ext cx="11841162" cy="857250"/>
          </a:xfrm>
        </p:spPr>
        <p:txBody>
          <a:bodyPr>
            <a:normAutofit/>
          </a:bodyPr>
          <a:lstStyle/>
          <a:p>
            <a:pPr marL="0" indent="0">
              <a:buNone/>
            </a:pPr>
            <a:r>
              <a:rPr lang="sl-SI" sz="1600" b="1" dirty="0">
                <a:solidFill>
                  <a:schemeClr val="bg1">
                    <a:lumMod val="50000"/>
                  </a:schemeClr>
                </a:solidFill>
              </a:rPr>
              <a:t>Vir: </a:t>
            </a:r>
            <a:r>
              <a:rPr lang="en-GB" sz="1600" b="1" dirty="0">
                <a:solidFill>
                  <a:schemeClr val="bg1">
                    <a:lumMod val="50000"/>
                  </a:schemeClr>
                </a:solidFill>
              </a:rPr>
              <a:t>Alex </a:t>
            </a:r>
            <a:r>
              <a:rPr lang="en-GB" sz="1600" b="1" dirty="0" err="1">
                <a:solidFill>
                  <a:schemeClr val="bg1">
                    <a:lumMod val="50000"/>
                  </a:schemeClr>
                </a:solidFill>
              </a:rPr>
              <a:t>Hardisty</a:t>
            </a:r>
            <a:r>
              <a:rPr lang="sl-SI" sz="1600" b="1" dirty="0">
                <a:solidFill>
                  <a:schemeClr val="bg1">
                    <a:lumMod val="50000"/>
                  </a:schemeClr>
                </a:solidFill>
              </a:rPr>
              <a:t> </a:t>
            </a:r>
            <a:r>
              <a:rPr lang="en-US" sz="1600" b="1" dirty="0">
                <a:solidFill>
                  <a:schemeClr val="tx1">
                    <a:lumMod val="50000"/>
                    <a:lumOff val="50000"/>
                  </a:schemeClr>
                </a:solidFill>
              </a:rPr>
              <a:t>FAIR Digital Objects as Basic Design Choice and the Need for PIDs</a:t>
            </a:r>
          </a:p>
        </p:txBody>
      </p:sp>
      <p:grpSp>
        <p:nvGrpSpPr>
          <p:cNvPr id="18" name="Group 17">
            <a:extLst>
              <a:ext uri="{FF2B5EF4-FFF2-40B4-BE49-F238E27FC236}">
                <a16:creationId xmlns:a16="http://schemas.microsoft.com/office/drawing/2014/main" id="{C6639EB0-C221-422A-8671-D09FE32C6B28}"/>
              </a:ext>
            </a:extLst>
          </p:cNvPr>
          <p:cNvGrpSpPr/>
          <p:nvPr/>
        </p:nvGrpSpPr>
        <p:grpSpPr>
          <a:xfrm>
            <a:off x="1587261" y="1573158"/>
            <a:ext cx="8838156" cy="2249688"/>
            <a:chOff x="-20600" y="2136198"/>
            <a:chExt cx="8821700" cy="2383745"/>
          </a:xfrm>
        </p:grpSpPr>
        <p:grpSp>
          <p:nvGrpSpPr>
            <p:cNvPr id="10" name="Group 9">
              <a:extLst>
                <a:ext uri="{FF2B5EF4-FFF2-40B4-BE49-F238E27FC236}">
                  <a16:creationId xmlns:a16="http://schemas.microsoft.com/office/drawing/2014/main" id="{25E567AC-E037-4942-B51B-746F32350D22}"/>
                </a:ext>
              </a:extLst>
            </p:cNvPr>
            <p:cNvGrpSpPr/>
            <p:nvPr/>
          </p:nvGrpSpPr>
          <p:grpSpPr>
            <a:xfrm>
              <a:off x="-20600" y="2136198"/>
              <a:ext cx="8821700" cy="2383745"/>
              <a:chOff x="-20600" y="2136198"/>
              <a:chExt cx="8821700" cy="2383745"/>
            </a:xfrm>
          </p:grpSpPr>
          <p:sp>
            <p:nvSpPr>
              <p:cNvPr id="5" name="Rectangle 4">
                <a:extLst>
                  <a:ext uri="{FF2B5EF4-FFF2-40B4-BE49-F238E27FC236}">
                    <a16:creationId xmlns:a16="http://schemas.microsoft.com/office/drawing/2014/main" id="{63E2F157-6EC1-47E4-8190-2B2E2C823DB7}"/>
                  </a:ext>
                </a:extLst>
              </p:cNvPr>
              <p:cNvSpPr/>
              <p:nvPr/>
            </p:nvSpPr>
            <p:spPr>
              <a:xfrm>
                <a:off x="914400" y="2870489"/>
                <a:ext cx="7886700" cy="16348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6" name="Rectangle 5">
                <a:extLst>
                  <a:ext uri="{FF2B5EF4-FFF2-40B4-BE49-F238E27FC236}">
                    <a16:creationId xmlns:a16="http://schemas.microsoft.com/office/drawing/2014/main" id="{BEA817DD-030F-4016-A9F4-4305955BD606}"/>
                  </a:ext>
                </a:extLst>
              </p:cNvPr>
              <p:cNvSpPr/>
              <p:nvPr/>
            </p:nvSpPr>
            <p:spPr>
              <a:xfrm>
                <a:off x="914400" y="2136198"/>
                <a:ext cx="1089314" cy="734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400" dirty="0">
                    <a:solidFill>
                      <a:prstClr val="white"/>
                    </a:solidFill>
                  </a:rPr>
                  <a:t>PID</a:t>
                </a:r>
              </a:p>
            </p:txBody>
          </p:sp>
          <p:sp>
            <p:nvSpPr>
              <p:cNvPr id="7" name="Rectangle 6">
                <a:extLst>
                  <a:ext uri="{FF2B5EF4-FFF2-40B4-BE49-F238E27FC236}">
                    <a16:creationId xmlns:a16="http://schemas.microsoft.com/office/drawing/2014/main" id="{9FBB47CE-2BE2-49B5-A183-AB58621A936E}"/>
                  </a:ext>
                </a:extLst>
              </p:cNvPr>
              <p:cNvSpPr/>
              <p:nvPr/>
            </p:nvSpPr>
            <p:spPr>
              <a:xfrm>
                <a:off x="2003714" y="2136198"/>
                <a:ext cx="2854036" cy="73429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sl-SI" sz="2000" dirty="0">
                    <a:solidFill>
                      <a:srgbClr val="B71E42">
                        <a:lumMod val="75000"/>
                      </a:srgbClr>
                    </a:solidFill>
                  </a:rPr>
                  <a:t>Osnovne informacije</a:t>
                </a:r>
                <a:br>
                  <a:rPr lang="en-GB" sz="2000" dirty="0">
                    <a:solidFill>
                      <a:srgbClr val="B71E42">
                        <a:lumMod val="75000"/>
                      </a:srgbClr>
                    </a:solidFill>
                  </a:rPr>
                </a:br>
                <a:r>
                  <a:rPr lang="en-GB" sz="1400" dirty="0">
                    <a:solidFill>
                      <a:srgbClr val="B71E42">
                        <a:lumMod val="75000"/>
                      </a:srgbClr>
                    </a:solidFill>
                  </a:rPr>
                  <a:t>(meta</a:t>
                </a:r>
                <a:r>
                  <a:rPr lang="sl-SI" sz="1400" dirty="0">
                    <a:solidFill>
                      <a:srgbClr val="B71E42">
                        <a:lumMod val="75000"/>
                      </a:srgbClr>
                    </a:solidFill>
                  </a:rPr>
                  <a:t>podatki </a:t>
                </a:r>
                <a:r>
                  <a:rPr lang="en-GB" sz="1400" dirty="0">
                    <a:solidFill>
                      <a:srgbClr val="B71E42">
                        <a:lumMod val="75000"/>
                      </a:srgbClr>
                    </a:solidFill>
                  </a:rPr>
                  <a:t> </a:t>
                </a:r>
                <a:r>
                  <a:rPr lang="sl-SI" sz="1400" dirty="0">
                    <a:solidFill>
                      <a:srgbClr val="B71E42">
                        <a:lumMod val="75000"/>
                      </a:srgbClr>
                    </a:solidFill>
                  </a:rPr>
                  <a:t>o vzorcu </a:t>
                </a:r>
                <a:r>
                  <a:rPr lang="en-GB" sz="1400" dirty="0">
                    <a:solidFill>
                      <a:srgbClr val="B71E42">
                        <a:lumMod val="75000"/>
                      </a:srgbClr>
                    </a:solidFill>
                  </a:rPr>
                  <a:t>DO)</a:t>
                </a:r>
                <a:endParaRPr lang="en-GB" sz="2000" dirty="0">
                  <a:solidFill>
                    <a:srgbClr val="B71E42">
                      <a:lumMod val="75000"/>
                    </a:srgbClr>
                  </a:solidFill>
                </a:endParaRPr>
              </a:p>
            </p:txBody>
          </p:sp>
          <p:sp>
            <p:nvSpPr>
              <p:cNvPr id="8" name="Left Brace 7">
                <a:extLst>
                  <a:ext uri="{FF2B5EF4-FFF2-40B4-BE49-F238E27FC236}">
                    <a16:creationId xmlns:a16="http://schemas.microsoft.com/office/drawing/2014/main" id="{822B931D-A1CD-4B33-A4E1-22F0EEFA884C}"/>
                  </a:ext>
                </a:extLst>
              </p:cNvPr>
              <p:cNvSpPr/>
              <p:nvPr/>
            </p:nvSpPr>
            <p:spPr>
              <a:xfrm>
                <a:off x="590549" y="2136198"/>
                <a:ext cx="238125" cy="236912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GB">
                  <a:solidFill>
                    <a:prstClr val="black"/>
                  </a:solidFill>
                </a:endParaRPr>
              </a:p>
            </p:txBody>
          </p:sp>
          <p:sp>
            <p:nvSpPr>
              <p:cNvPr id="9" name="TextBox 8">
                <a:extLst>
                  <a:ext uri="{FF2B5EF4-FFF2-40B4-BE49-F238E27FC236}">
                    <a16:creationId xmlns:a16="http://schemas.microsoft.com/office/drawing/2014/main" id="{8C0FA881-9175-428A-A607-C2AE0C2BB005}"/>
                  </a:ext>
                </a:extLst>
              </p:cNvPr>
              <p:cNvSpPr txBox="1"/>
              <p:nvPr/>
            </p:nvSpPr>
            <p:spPr>
              <a:xfrm>
                <a:off x="-20600" y="2590440"/>
                <a:ext cx="553998" cy="1929503"/>
              </a:xfrm>
              <a:prstGeom prst="rect">
                <a:avLst/>
              </a:prstGeom>
              <a:noFill/>
            </p:spPr>
            <p:txBody>
              <a:bodyPr vert="vert270" wrap="none" rtlCol="0">
                <a:spAutoFit/>
              </a:bodyPr>
              <a:lstStyle/>
              <a:p>
                <a:pPr defTabSz="457200"/>
                <a:r>
                  <a:rPr lang="en-GB" sz="2400" dirty="0">
                    <a:solidFill>
                      <a:prstClr val="black"/>
                    </a:solidFill>
                  </a:rPr>
                  <a:t>DO, = </a:t>
                </a:r>
                <a:r>
                  <a:rPr lang="sl-SI" sz="2400" dirty="0">
                    <a:solidFill>
                      <a:prstClr val="black"/>
                    </a:solidFill>
                  </a:rPr>
                  <a:t>Ovojnica</a:t>
                </a:r>
                <a:endParaRPr lang="en-GB" sz="2400" dirty="0">
                  <a:solidFill>
                    <a:prstClr val="black"/>
                  </a:solidFill>
                </a:endParaRPr>
              </a:p>
            </p:txBody>
          </p:sp>
        </p:grpSp>
        <p:grpSp>
          <p:nvGrpSpPr>
            <p:cNvPr id="15" name="Group 14">
              <a:extLst>
                <a:ext uri="{FF2B5EF4-FFF2-40B4-BE49-F238E27FC236}">
                  <a16:creationId xmlns:a16="http://schemas.microsoft.com/office/drawing/2014/main" id="{B4B809D6-029F-4244-A433-6187A8F1EFB8}"/>
                </a:ext>
              </a:extLst>
            </p:cNvPr>
            <p:cNvGrpSpPr/>
            <p:nvPr/>
          </p:nvGrpSpPr>
          <p:grpSpPr>
            <a:xfrm>
              <a:off x="990600" y="3313617"/>
              <a:ext cx="4357256" cy="734723"/>
              <a:chOff x="1066800" y="3313617"/>
              <a:chExt cx="4357256" cy="734723"/>
            </a:xfrm>
          </p:grpSpPr>
          <p:sp>
            <p:nvSpPr>
              <p:cNvPr id="11" name="Rectangle 10">
                <a:extLst>
                  <a:ext uri="{FF2B5EF4-FFF2-40B4-BE49-F238E27FC236}">
                    <a16:creationId xmlns:a16="http://schemas.microsoft.com/office/drawing/2014/main" id="{DE752ACE-3473-44E5-9CB2-37FB7EF4AD16}"/>
                  </a:ext>
                </a:extLst>
              </p:cNvPr>
              <p:cNvSpPr/>
              <p:nvPr/>
            </p:nvSpPr>
            <p:spPr>
              <a:xfrm>
                <a:off x="1066800" y="3313617"/>
                <a:ext cx="1089314" cy="73429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400" dirty="0">
                    <a:solidFill>
                      <a:prstClr val="white"/>
                    </a:solidFill>
                  </a:rPr>
                  <a:t>PID</a:t>
                </a:r>
                <a:r>
                  <a:rPr lang="en-GB" sz="2400" baseline="-25000" dirty="0">
                    <a:solidFill>
                      <a:prstClr val="white"/>
                    </a:solidFill>
                  </a:rPr>
                  <a:t>1</a:t>
                </a:r>
              </a:p>
            </p:txBody>
          </p:sp>
          <p:sp>
            <p:nvSpPr>
              <p:cNvPr id="12" name="Rectangle 11">
                <a:extLst>
                  <a:ext uri="{FF2B5EF4-FFF2-40B4-BE49-F238E27FC236}">
                    <a16:creationId xmlns:a16="http://schemas.microsoft.com/office/drawing/2014/main" id="{D5F39599-6B78-4E27-B181-89378FF9DCF9}"/>
                  </a:ext>
                </a:extLst>
              </p:cNvPr>
              <p:cNvSpPr/>
              <p:nvPr/>
            </p:nvSpPr>
            <p:spPr>
              <a:xfrm>
                <a:off x="2156114" y="3313617"/>
                <a:ext cx="1089314" cy="73429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400" dirty="0">
                    <a:solidFill>
                      <a:prstClr val="white"/>
                    </a:solidFill>
                  </a:rPr>
                  <a:t>PID</a:t>
                </a:r>
                <a:r>
                  <a:rPr lang="en-GB" sz="2400" baseline="-25000" dirty="0">
                    <a:solidFill>
                      <a:prstClr val="white"/>
                    </a:solidFill>
                  </a:rPr>
                  <a:t>2</a:t>
                </a:r>
              </a:p>
            </p:txBody>
          </p:sp>
          <p:sp>
            <p:nvSpPr>
              <p:cNvPr id="13" name="Rectangle 12">
                <a:extLst>
                  <a:ext uri="{FF2B5EF4-FFF2-40B4-BE49-F238E27FC236}">
                    <a16:creationId xmlns:a16="http://schemas.microsoft.com/office/drawing/2014/main" id="{334CE9DC-64D8-4608-975F-4E2E269BE7D4}"/>
                  </a:ext>
                </a:extLst>
              </p:cNvPr>
              <p:cNvSpPr/>
              <p:nvPr/>
            </p:nvSpPr>
            <p:spPr>
              <a:xfrm>
                <a:off x="3245428" y="3314049"/>
                <a:ext cx="1089314" cy="73429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400" dirty="0">
                    <a:solidFill>
                      <a:prstClr val="white"/>
                    </a:solidFill>
                  </a:rPr>
                  <a:t>PID</a:t>
                </a:r>
                <a:r>
                  <a:rPr lang="en-GB" sz="2400" baseline="-25000" dirty="0">
                    <a:solidFill>
                      <a:prstClr val="white"/>
                    </a:solidFill>
                  </a:rPr>
                  <a:t>…</a:t>
                </a:r>
              </a:p>
            </p:txBody>
          </p:sp>
          <p:sp>
            <p:nvSpPr>
              <p:cNvPr id="14" name="Rectangle 13">
                <a:extLst>
                  <a:ext uri="{FF2B5EF4-FFF2-40B4-BE49-F238E27FC236}">
                    <a16:creationId xmlns:a16="http://schemas.microsoft.com/office/drawing/2014/main" id="{948FDE18-0CCF-4660-A63A-C825F271BB4D}"/>
                  </a:ext>
                </a:extLst>
              </p:cNvPr>
              <p:cNvSpPr/>
              <p:nvPr/>
            </p:nvSpPr>
            <p:spPr>
              <a:xfrm>
                <a:off x="4334742" y="3314048"/>
                <a:ext cx="1089314" cy="73429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400" dirty="0">
                    <a:solidFill>
                      <a:prstClr val="white"/>
                    </a:solidFill>
                  </a:rPr>
                  <a:t>PID</a:t>
                </a:r>
                <a:r>
                  <a:rPr lang="en-GB" sz="2400" baseline="-25000" dirty="0">
                    <a:solidFill>
                      <a:prstClr val="white"/>
                    </a:solidFill>
                  </a:rPr>
                  <a:t>N</a:t>
                </a:r>
              </a:p>
            </p:txBody>
          </p:sp>
        </p:grpSp>
        <p:sp>
          <p:nvSpPr>
            <p:cNvPr id="16" name="Rectangle 15">
              <a:extLst>
                <a:ext uri="{FF2B5EF4-FFF2-40B4-BE49-F238E27FC236}">
                  <a16:creationId xmlns:a16="http://schemas.microsoft.com/office/drawing/2014/main" id="{6093C9AB-9294-4E11-9DA3-15EFD171A756}"/>
                </a:ext>
              </a:extLst>
            </p:cNvPr>
            <p:cNvSpPr/>
            <p:nvPr/>
          </p:nvSpPr>
          <p:spPr>
            <a:xfrm>
              <a:off x="5447432" y="2964007"/>
              <a:ext cx="1089314" cy="1447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defTabSz="457200"/>
              <a:r>
                <a:rPr lang="sl-SI" sz="1100" dirty="0">
                  <a:solidFill>
                    <a:srgbClr val="B71E42">
                      <a:lumMod val="75000"/>
                    </a:srgbClr>
                  </a:solidFill>
                </a:rPr>
                <a:t>metapodatki</a:t>
              </a:r>
              <a:r>
                <a:rPr lang="sl-SI" sz="1100" baseline="-25000" dirty="0">
                  <a:solidFill>
                    <a:srgbClr val="B71E42">
                      <a:lumMod val="75000"/>
                    </a:srgbClr>
                  </a:solidFill>
                </a:rPr>
                <a:t>1</a:t>
              </a:r>
            </a:p>
            <a:p>
              <a:pPr algn="ctr" defTabSz="457200"/>
              <a:r>
                <a:rPr lang="en-GB" sz="1600" baseline="-25000" dirty="0">
                  <a:solidFill>
                    <a:prstClr val="white"/>
                  </a:solidFill>
                </a:rPr>
                <a:t>… … … … </a:t>
              </a:r>
              <a:r>
                <a:rPr lang="sl-SI" sz="1100" dirty="0">
                  <a:solidFill>
                    <a:srgbClr val="B71E42">
                      <a:lumMod val="75000"/>
                    </a:srgbClr>
                  </a:solidFill>
                </a:rPr>
                <a:t>metapodatki</a:t>
              </a:r>
              <a:r>
                <a:rPr lang="en-GB" sz="1100" baseline="-25000" dirty="0">
                  <a:solidFill>
                    <a:srgbClr val="B71E42">
                      <a:lumMod val="75000"/>
                    </a:srgbClr>
                  </a:solidFill>
                </a:rPr>
                <a:t>2</a:t>
              </a:r>
            </a:p>
            <a:p>
              <a:pPr algn="ctr" defTabSz="457200"/>
              <a:r>
                <a:rPr lang="en-GB" sz="1100" baseline="-25000" dirty="0">
                  <a:solidFill>
                    <a:srgbClr val="B71E42">
                      <a:lumMod val="75000"/>
                    </a:srgbClr>
                  </a:solidFill>
                </a:rPr>
                <a:t>… … … … … … …</a:t>
              </a:r>
            </a:p>
            <a:p>
              <a:pPr algn="ctr" defTabSz="457200"/>
              <a:endParaRPr lang="en-GB" sz="1100" baseline="-25000" dirty="0">
                <a:solidFill>
                  <a:srgbClr val="B71E42">
                    <a:lumMod val="75000"/>
                  </a:srgbClr>
                </a:solidFill>
              </a:endParaRPr>
            </a:p>
            <a:p>
              <a:pPr algn="ctr" defTabSz="457200"/>
              <a:r>
                <a:rPr lang="sl-SI" sz="1100" dirty="0">
                  <a:solidFill>
                    <a:srgbClr val="B71E42">
                      <a:lumMod val="75000"/>
                    </a:srgbClr>
                  </a:solidFill>
                </a:rPr>
                <a:t>metapodatki</a:t>
              </a:r>
              <a:r>
                <a:rPr lang="en-GB" sz="1100" baseline="-25000" dirty="0">
                  <a:solidFill>
                    <a:srgbClr val="B71E42">
                      <a:lumMod val="75000"/>
                    </a:srgbClr>
                  </a:solidFill>
                </a:rPr>
                <a:t>N</a:t>
              </a:r>
              <a:endParaRPr lang="en-GB" sz="1400" baseline="-25000" dirty="0">
                <a:solidFill>
                  <a:srgbClr val="B71E42">
                    <a:lumMod val="75000"/>
                  </a:srgbClr>
                </a:solidFill>
              </a:endParaRPr>
            </a:p>
            <a:p>
              <a:pPr algn="ctr" defTabSz="457200"/>
              <a:r>
                <a:rPr lang="en-GB" sz="1600" baseline="-25000" dirty="0">
                  <a:solidFill>
                    <a:prstClr val="white"/>
                  </a:solidFill>
                </a:rPr>
                <a:t>… … …</a:t>
              </a:r>
            </a:p>
          </p:txBody>
        </p:sp>
        <p:sp>
          <p:nvSpPr>
            <p:cNvPr id="17" name="Rectangle 16">
              <a:extLst>
                <a:ext uri="{FF2B5EF4-FFF2-40B4-BE49-F238E27FC236}">
                  <a16:creationId xmlns:a16="http://schemas.microsoft.com/office/drawing/2014/main" id="{9082FCB8-F263-4138-A7DD-C41A5F935544}"/>
                </a:ext>
              </a:extLst>
            </p:cNvPr>
            <p:cNvSpPr/>
            <p:nvPr/>
          </p:nvSpPr>
          <p:spPr>
            <a:xfrm>
              <a:off x="6622472" y="2964007"/>
              <a:ext cx="2069526" cy="1447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defTabSz="457200"/>
              <a:r>
                <a:rPr lang="sl-SI" dirty="0">
                  <a:solidFill>
                    <a:prstClr val="white"/>
                  </a:solidFill>
                </a:rPr>
                <a:t>Vsebina</a:t>
              </a:r>
              <a:endParaRPr lang="en-GB" baseline="-25000" dirty="0">
                <a:solidFill>
                  <a:prstClr val="white"/>
                </a:solidFill>
              </a:endParaRPr>
            </a:p>
            <a:p>
              <a:pPr algn="ctr" defTabSz="457200"/>
              <a:r>
                <a:rPr lang="en-GB" baseline="-25000" dirty="0">
                  <a:solidFill>
                    <a:prstClr val="white"/>
                  </a:solidFill>
                </a:rPr>
                <a:t>… … … … … … …</a:t>
              </a:r>
            </a:p>
            <a:p>
              <a:pPr algn="ctr" defTabSz="457200"/>
              <a:r>
                <a:rPr lang="en-GB" baseline="-25000" dirty="0">
                  <a:solidFill>
                    <a:prstClr val="white"/>
                  </a:solidFill>
                </a:rPr>
                <a:t>… … … … … … …</a:t>
              </a:r>
            </a:p>
            <a:p>
              <a:pPr algn="ctr" defTabSz="457200"/>
              <a:r>
                <a:rPr lang="en-GB" baseline="-25000" dirty="0">
                  <a:solidFill>
                    <a:prstClr val="white"/>
                  </a:solidFill>
                </a:rPr>
                <a:t>… … … … … … …</a:t>
              </a:r>
            </a:p>
            <a:p>
              <a:pPr algn="ctr" defTabSz="457200"/>
              <a:r>
                <a:rPr lang="en-GB" baseline="-25000" dirty="0">
                  <a:solidFill>
                    <a:prstClr val="white"/>
                  </a:solidFill>
                </a:rPr>
                <a:t>… … … … … … …</a:t>
              </a:r>
            </a:p>
            <a:p>
              <a:pPr algn="ctr" defTabSz="457200"/>
              <a:r>
                <a:rPr lang="en-GB" baseline="-25000" dirty="0">
                  <a:solidFill>
                    <a:prstClr val="white"/>
                  </a:solidFill>
                </a:rPr>
                <a:t>… … … … … … …</a:t>
              </a:r>
            </a:p>
            <a:p>
              <a:pPr algn="ctr" defTabSz="457200"/>
              <a:endParaRPr lang="en-GB" baseline="-25000" dirty="0">
                <a:solidFill>
                  <a:prstClr val="white"/>
                </a:solidFill>
              </a:endParaRPr>
            </a:p>
            <a:p>
              <a:pPr algn="ctr" defTabSz="457200"/>
              <a:endParaRPr lang="en-GB" baseline="-25000" dirty="0">
                <a:solidFill>
                  <a:prstClr val="white"/>
                </a:solidFill>
              </a:endParaRPr>
            </a:p>
          </p:txBody>
        </p:sp>
      </p:grpSp>
      <p:cxnSp>
        <p:nvCxnSpPr>
          <p:cNvPr id="3" name="Connector: Elbow 2">
            <a:extLst>
              <a:ext uri="{FF2B5EF4-FFF2-40B4-BE49-F238E27FC236}">
                <a16:creationId xmlns:a16="http://schemas.microsoft.com/office/drawing/2014/main" id="{7B9933FB-14D3-44F9-9853-F9D72EFA2C19}"/>
              </a:ext>
            </a:extLst>
          </p:cNvPr>
          <p:cNvCxnSpPr>
            <a:stCxn id="16" idx="0"/>
            <a:endCxn id="7" idx="3"/>
          </p:cNvCxnSpPr>
          <p:nvPr/>
        </p:nvCxnSpPr>
        <p:spPr>
          <a:xfrm rot="16200000" flipV="1">
            <a:off x="6825561" y="1568807"/>
            <a:ext cx="434757" cy="1136455"/>
          </a:xfrm>
          <a:prstGeom prst="bentConnector2">
            <a:avLst/>
          </a:prstGeom>
          <a:ln w="19050">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6E6D4B-1A36-4571-906C-EBECA59371C3}"/>
              </a:ext>
            </a:extLst>
          </p:cNvPr>
          <p:cNvSpPr/>
          <p:nvPr/>
        </p:nvSpPr>
        <p:spPr>
          <a:xfrm>
            <a:off x="2322195" y="4053218"/>
            <a:ext cx="1463040" cy="326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sl-SI" sz="1200" dirty="0">
                <a:solidFill>
                  <a:prstClr val="white"/>
                </a:solidFill>
              </a:rPr>
              <a:t>Zaporedje bitov</a:t>
            </a:r>
            <a:endParaRPr lang="en-GB" sz="1200" dirty="0">
              <a:solidFill>
                <a:prstClr val="white"/>
              </a:solidFill>
            </a:endParaRPr>
          </a:p>
        </p:txBody>
      </p:sp>
      <p:cxnSp>
        <p:nvCxnSpPr>
          <p:cNvPr id="21" name="Straight Arrow Connector 20">
            <a:extLst>
              <a:ext uri="{FF2B5EF4-FFF2-40B4-BE49-F238E27FC236}">
                <a16:creationId xmlns:a16="http://schemas.microsoft.com/office/drawing/2014/main" id="{A42CEC90-258B-4542-AF35-AA1065D75431}"/>
              </a:ext>
            </a:extLst>
          </p:cNvPr>
          <p:cNvCxnSpPr>
            <a:stCxn id="11" idx="2"/>
            <a:endCxn id="19" idx="0"/>
          </p:cNvCxnSpPr>
          <p:nvPr/>
        </p:nvCxnSpPr>
        <p:spPr>
          <a:xfrm flipH="1">
            <a:off x="3053715" y="3377357"/>
            <a:ext cx="92305" cy="6758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A picture containing clipart&#10;&#10;Description automatically generated">
            <a:extLst>
              <a:ext uri="{FF2B5EF4-FFF2-40B4-BE49-F238E27FC236}">
                <a16:creationId xmlns:a16="http://schemas.microsoft.com/office/drawing/2014/main" id="{439FAC14-8368-44FB-B107-2DE7093A408A}"/>
              </a:ext>
            </a:extLst>
          </p:cNvPr>
          <p:cNvPicPr>
            <a:picLocks noChangeAspect="1"/>
          </p:cNvPicPr>
          <p:nvPr/>
        </p:nvPicPr>
        <p:blipFill>
          <a:blip r:embed="rId4">
            <a:duotone>
              <a:prstClr val="black"/>
              <a:srgbClr val="C39F27">
                <a:tint val="45000"/>
                <a:satMod val="400000"/>
              </a:srgbClr>
            </a:duotone>
            <a:extLst>
              <a:ext uri="{28A0092B-C50C-407E-A947-70E740481C1C}">
                <a14:useLocalDpi xmlns:a14="http://schemas.microsoft.com/office/drawing/2010/main" val="0"/>
              </a:ext>
            </a:extLst>
          </a:blip>
          <a:stretch>
            <a:fillRect/>
          </a:stretch>
        </p:blipFill>
        <p:spPr>
          <a:xfrm>
            <a:off x="3952707" y="4396103"/>
            <a:ext cx="540045" cy="540045"/>
          </a:xfrm>
          <a:prstGeom prst="rect">
            <a:avLst/>
          </a:prstGeom>
        </p:spPr>
      </p:pic>
      <p:pic>
        <p:nvPicPr>
          <p:cNvPr id="26" name="Picture 25">
            <a:extLst>
              <a:ext uri="{FF2B5EF4-FFF2-40B4-BE49-F238E27FC236}">
                <a16:creationId xmlns:a16="http://schemas.microsoft.com/office/drawing/2014/main" id="{863FB451-5C31-489C-8AEA-B5F78BAEA5BA}"/>
              </a:ext>
            </a:extLst>
          </p:cNvPr>
          <p:cNvPicPr>
            <a:picLocks noChangeAspect="1"/>
          </p:cNvPicPr>
          <p:nvPr/>
        </p:nvPicPr>
        <p:blipFill>
          <a:blip r:embed="rId5"/>
          <a:stretch>
            <a:fillRect/>
          </a:stretch>
        </p:blipFill>
        <p:spPr>
          <a:xfrm>
            <a:off x="2607020" y="4537695"/>
            <a:ext cx="752076" cy="564410"/>
          </a:xfrm>
          <a:prstGeom prst="rect">
            <a:avLst/>
          </a:prstGeom>
        </p:spPr>
      </p:pic>
      <p:pic>
        <p:nvPicPr>
          <p:cNvPr id="29" name="Picture 28" descr="A close up of a logo&#10;&#10;Description automatically generated">
            <a:extLst>
              <a:ext uri="{FF2B5EF4-FFF2-40B4-BE49-F238E27FC236}">
                <a16:creationId xmlns:a16="http://schemas.microsoft.com/office/drawing/2014/main" id="{A1A339D4-8294-4845-B230-9D021A4CCDB6}"/>
              </a:ext>
            </a:extLst>
          </p:cNvPr>
          <p:cNvPicPr>
            <a:picLocks noChangeAspect="1"/>
          </p:cNvPicPr>
          <p:nvPr/>
        </p:nvPicPr>
        <p:blipFill>
          <a:blip r:embed="rId6" cstate="print">
            <a:duotone>
              <a:prstClr val="black"/>
              <a:srgbClr val="C39F27">
                <a:tint val="45000"/>
                <a:satMod val="400000"/>
              </a:srgbClr>
            </a:duotone>
            <a:extLst>
              <a:ext uri="{28A0092B-C50C-407E-A947-70E740481C1C}">
                <a14:useLocalDpi xmlns:a14="http://schemas.microsoft.com/office/drawing/2010/main" val="0"/>
              </a:ext>
            </a:extLst>
          </a:blip>
          <a:stretch>
            <a:fillRect/>
          </a:stretch>
        </p:blipFill>
        <p:spPr>
          <a:xfrm>
            <a:off x="4631857" y="4387258"/>
            <a:ext cx="504000" cy="504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EA907285-C98C-4BAD-9FE8-93A21E67783F}"/>
              </a:ext>
            </a:extLst>
          </p:cNvPr>
          <p:cNvPicPr>
            <a:picLocks noChangeAspect="1"/>
          </p:cNvPicPr>
          <p:nvPr/>
        </p:nvPicPr>
        <p:blipFill>
          <a:blip r:embed="rId7" cstate="print">
            <a:duotone>
              <a:prstClr val="black"/>
              <a:srgbClr val="C39F27">
                <a:tint val="45000"/>
                <a:satMod val="400000"/>
              </a:srgbClr>
            </a:duotone>
            <a:extLst>
              <a:ext uri="{28A0092B-C50C-407E-A947-70E740481C1C}">
                <a14:useLocalDpi xmlns:a14="http://schemas.microsoft.com/office/drawing/2010/main" val="0"/>
              </a:ext>
            </a:extLst>
          </a:blip>
          <a:stretch>
            <a:fillRect/>
          </a:stretch>
        </p:blipFill>
        <p:spPr>
          <a:xfrm>
            <a:off x="5293432" y="4396103"/>
            <a:ext cx="504000" cy="504000"/>
          </a:xfrm>
          <a:prstGeom prst="rect">
            <a:avLst/>
          </a:prstGeom>
        </p:spPr>
      </p:pic>
      <p:cxnSp>
        <p:nvCxnSpPr>
          <p:cNvPr id="34" name="Straight Arrow Connector 33">
            <a:extLst>
              <a:ext uri="{FF2B5EF4-FFF2-40B4-BE49-F238E27FC236}">
                <a16:creationId xmlns:a16="http://schemas.microsoft.com/office/drawing/2014/main" id="{4AE5AB1D-0964-44C3-B571-26DF99F930A2}"/>
              </a:ext>
            </a:extLst>
          </p:cNvPr>
          <p:cNvCxnSpPr>
            <a:cxnSpLocks/>
            <a:stCxn id="13" idx="2"/>
          </p:cNvCxnSpPr>
          <p:nvPr/>
        </p:nvCxnSpPr>
        <p:spPr>
          <a:xfrm flipH="1">
            <a:off x="4978202" y="3377765"/>
            <a:ext cx="350510" cy="8815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973AF9F-5C33-49AF-9210-5D90A749E603}"/>
              </a:ext>
            </a:extLst>
          </p:cNvPr>
          <p:cNvCxnSpPr>
            <a:cxnSpLocks/>
            <a:stCxn id="14" idx="2"/>
          </p:cNvCxnSpPr>
          <p:nvPr/>
        </p:nvCxnSpPr>
        <p:spPr>
          <a:xfrm flipH="1">
            <a:off x="5664066" y="3377764"/>
            <a:ext cx="755992" cy="8449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346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100" b="1" dirty="0">
                <a:solidFill>
                  <a:srgbClr val="ED7D31"/>
                </a:solidFill>
                <a:latin typeface="Calibri"/>
              </a:rPr>
              <a:t>PID Graf</a:t>
            </a:r>
          </a:p>
        </p:txBody>
      </p:sp>
      <p:pic>
        <p:nvPicPr>
          <p:cNvPr id="4" name="Označba mesta vsebine 3"/>
          <p:cNvPicPr>
            <a:picLocks noGrp="1" noChangeAspect="1"/>
          </p:cNvPicPr>
          <p:nvPr>
            <p:ph idx="1"/>
          </p:nvPr>
        </p:nvPicPr>
        <p:blipFill>
          <a:blip r:embed="rId4"/>
          <a:stretch>
            <a:fillRect/>
          </a:stretch>
        </p:blipFill>
        <p:spPr>
          <a:xfrm>
            <a:off x="1252607" y="2018962"/>
            <a:ext cx="8696325" cy="2409825"/>
          </a:xfrm>
          <a:prstGeom prst="rect">
            <a:avLst/>
          </a:prstGeom>
        </p:spPr>
      </p:pic>
      <p:sp>
        <p:nvSpPr>
          <p:cNvPr id="5" name="PoljeZBesedilom 4"/>
          <p:cNvSpPr txBox="1"/>
          <p:nvPr/>
        </p:nvSpPr>
        <p:spPr>
          <a:xfrm>
            <a:off x="483080" y="4450782"/>
            <a:ext cx="11881449" cy="2031325"/>
          </a:xfrm>
          <a:prstGeom prst="rect">
            <a:avLst/>
          </a:prstGeom>
          <a:noFill/>
        </p:spPr>
        <p:txBody>
          <a:bodyPr wrap="square" rtlCol="0">
            <a:spAutoFit/>
          </a:bodyPr>
          <a:lstStyle/>
          <a:p>
            <a:pPr defTabSz="457200"/>
            <a:r>
              <a:rPr lang="sl-SI" dirty="0">
                <a:solidFill>
                  <a:prstClr val="black"/>
                </a:solidFill>
              </a:rPr>
              <a:t>A – povezovanje različnih verzij programske opreme</a:t>
            </a:r>
          </a:p>
          <a:p>
            <a:pPr defTabSz="457200"/>
            <a:r>
              <a:rPr lang="sl-SI" dirty="0">
                <a:solidFill>
                  <a:prstClr val="black"/>
                </a:solidFill>
              </a:rPr>
              <a:t>B – podatkovni nabori, ki so shranjeni v istem </a:t>
            </a:r>
            <a:r>
              <a:rPr lang="sl-SI" dirty="0" err="1">
                <a:solidFill>
                  <a:prstClr val="black"/>
                </a:solidFill>
              </a:rPr>
              <a:t>repozitoriju</a:t>
            </a:r>
            <a:endParaRPr lang="sl-SI" dirty="0">
              <a:solidFill>
                <a:prstClr val="black"/>
              </a:solidFill>
            </a:endParaRPr>
          </a:p>
          <a:p>
            <a:pPr defTabSz="457200"/>
            <a:r>
              <a:rPr lang="sl-SI" dirty="0">
                <a:solidFill>
                  <a:prstClr val="black"/>
                </a:solidFill>
              </a:rPr>
              <a:t>C – povezovanje digitalnih objektov določene raziskave</a:t>
            </a:r>
          </a:p>
          <a:p>
            <a:pPr defTabSz="457200"/>
            <a:endParaRPr lang="sl-SI" dirty="0">
              <a:solidFill>
                <a:prstClr val="black"/>
              </a:solidFill>
            </a:endParaRPr>
          </a:p>
          <a:p>
            <a:pPr defTabSz="457200"/>
            <a:r>
              <a:rPr lang="sl-SI" dirty="0">
                <a:solidFill>
                  <a:prstClr val="black"/>
                </a:solidFill>
              </a:rPr>
              <a:t>Vir: Martin </a:t>
            </a:r>
            <a:r>
              <a:rPr lang="sl-SI" dirty="0" err="1">
                <a:solidFill>
                  <a:prstClr val="black"/>
                </a:solidFill>
              </a:rPr>
              <a:t>Fenner</a:t>
            </a:r>
            <a:r>
              <a:rPr lang="sl-SI" dirty="0">
                <a:solidFill>
                  <a:prstClr val="black"/>
                </a:solidFill>
              </a:rPr>
              <a:t> in Amir </a:t>
            </a:r>
            <a:r>
              <a:rPr lang="sl-SI" dirty="0" err="1">
                <a:solidFill>
                  <a:prstClr val="black"/>
                </a:solidFill>
              </a:rPr>
              <a:t>Aryani</a:t>
            </a:r>
            <a:r>
              <a:rPr lang="sl-SI" dirty="0">
                <a:solidFill>
                  <a:prstClr val="black"/>
                </a:solidFill>
              </a:rPr>
              <a:t>. </a:t>
            </a:r>
            <a:r>
              <a:rPr lang="sl-SI" dirty="0" err="1">
                <a:solidFill>
                  <a:prstClr val="black"/>
                </a:solidFill>
              </a:rPr>
              <a:t>Introducing</a:t>
            </a:r>
            <a:r>
              <a:rPr lang="sl-SI" dirty="0">
                <a:solidFill>
                  <a:prstClr val="black"/>
                </a:solidFill>
              </a:rPr>
              <a:t> </a:t>
            </a:r>
            <a:r>
              <a:rPr lang="sl-SI" dirty="0" err="1">
                <a:solidFill>
                  <a:prstClr val="black"/>
                </a:solidFill>
              </a:rPr>
              <a:t>the</a:t>
            </a:r>
            <a:r>
              <a:rPr lang="sl-SI" dirty="0">
                <a:solidFill>
                  <a:prstClr val="black"/>
                </a:solidFill>
              </a:rPr>
              <a:t> PID </a:t>
            </a:r>
            <a:r>
              <a:rPr lang="sl-SI" dirty="0" err="1">
                <a:solidFill>
                  <a:prstClr val="black"/>
                </a:solidFill>
              </a:rPr>
              <a:t>Graph</a:t>
            </a:r>
            <a:r>
              <a:rPr lang="sl-SI" dirty="0">
                <a:solidFill>
                  <a:prstClr val="black"/>
                </a:solidFill>
              </a:rPr>
              <a:t>, </a:t>
            </a:r>
            <a:r>
              <a:rPr lang="sl-SI" dirty="0" err="1">
                <a:solidFill>
                  <a:prstClr val="black"/>
                </a:solidFill>
              </a:rPr>
              <a:t>Datacite</a:t>
            </a:r>
            <a:r>
              <a:rPr lang="sl-SI" dirty="0">
                <a:solidFill>
                  <a:prstClr val="black"/>
                </a:solidFill>
              </a:rPr>
              <a:t> blog. Dosegljivo na </a:t>
            </a:r>
            <a:r>
              <a:rPr lang="sl-SI" dirty="0">
                <a:solidFill>
                  <a:prstClr val="black"/>
                </a:solidFill>
                <a:hlinkClick r:id="rId5"/>
              </a:rPr>
              <a:t>https://doi.org/10.5438/jwvf-8a66</a:t>
            </a:r>
            <a:endParaRPr lang="sl-SI" dirty="0">
              <a:solidFill>
                <a:prstClr val="black"/>
              </a:solidFill>
            </a:endParaRPr>
          </a:p>
          <a:p>
            <a:pPr defTabSz="457200"/>
            <a:r>
              <a:rPr lang="sl-SI" dirty="0">
                <a:solidFill>
                  <a:prstClr val="black"/>
                </a:solidFill>
              </a:rPr>
              <a:t>, </a:t>
            </a:r>
          </a:p>
        </p:txBody>
      </p:sp>
    </p:spTree>
    <p:extLst>
      <p:ext uri="{BB962C8B-B14F-4D97-AF65-F5344CB8AC3E}">
        <p14:creationId xmlns:p14="http://schemas.microsoft.com/office/powerpoint/2010/main" val="12943851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203669" y="376739"/>
            <a:ext cx="9214097" cy="840000"/>
          </a:xfrm>
          <a:prstGeom prst="rect">
            <a:avLst/>
          </a:prstGeom>
        </p:spPr>
        <p:txBody>
          <a:bodyPr spcFirstLastPara="1" vert="horz" wrap="square" lIns="121900" tIns="121900" rIns="121900" bIns="121900" anchor="t" anchorCtr="0" compatLnSpc="1">
            <a:noAutofit/>
          </a:bodyPr>
          <a:lstStyle/>
          <a:p>
            <a:r>
              <a:rPr lang="sl-SI" sz="4100" b="1" dirty="0">
                <a:solidFill>
                  <a:srgbClr val="ED7D31"/>
                </a:solidFill>
                <a:latin typeface="Calibri"/>
              </a:rPr>
              <a:t>Odprto merjenje raziskovalnih rezultatov</a:t>
            </a:r>
          </a:p>
        </p:txBody>
      </p:sp>
      <p:sp>
        <p:nvSpPr>
          <p:cNvPr id="325" name="Google Shape;325;p45"/>
          <p:cNvSpPr txBox="1"/>
          <p:nvPr/>
        </p:nvSpPr>
        <p:spPr>
          <a:xfrm>
            <a:off x="11678477" y="7023223"/>
            <a:ext cx="380800" cy="282000"/>
          </a:xfrm>
          <a:prstGeom prst="rect">
            <a:avLst/>
          </a:prstGeom>
          <a:noFill/>
          <a:ln>
            <a:noFill/>
          </a:ln>
          <a:effectLst>
            <a:outerShdw blurRad="57150" dist="19050" dir="5400000" algn="bl" rotWithShape="0">
              <a:srgbClr val="000000">
                <a:alpha val="50000"/>
              </a:srgbClr>
            </a:outerShdw>
          </a:effectLst>
        </p:spPr>
        <p:txBody>
          <a:bodyPr spcFirstLastPara="1" wrap="square" lIns="68567" tIns="34267" rIns="68567" bIns="34267" anchor="ctr" anchorCtr="0">
            <a:noAutofit/>
          </a:bodyPr>
          <a:lstStyle/>
          <a:p>
            <a:pPr algn="r"/>
            <a:fld id="{00000000-1234-1234-1234-123412341234}" type="slidenum">
              <a:rPr lang="en" sz="1333">
                <a:solidFill>
                  <a:srgbClr val="888888"/>
                </a:solidFill>
                <a:latin typeface="Calibri"/>
                <a:ea typeface="Calibri"/>
                <a:cs typeface="Calibri"/>
                <a:sym typeface="Calibri"/>
              </a:rPr>
              <a:pPr algn="r"/>
              <a:t>33</a:t>
            </a:fld>
            <a:endParaRPr sz="1333">
              <a:solidFill>
                <a:srgbClr val="888888"/>
              </a:solidFill>
              <a:latin typeface="Calibri"/>
              <a:ea typeface="Calibri"/>
              <a:cs typeface="Calibri"/>
              <a:sym typeface="Calibri"/>
            </a:endParaRPr>
          </a:p>
        </p:txBody>
      </p:sp>
      <p:pic>
        <p:nvPicPr>
          <p:cNvPr id="326" name="Google Shape;326;p45"/>
          <p:cNvPicPr preferRelativeResize="0"/>
          <p:nvPr/>
        </p:nvPicPr>
        <p:blipFill>
          <a:blip r:embed="rId5">
            <a:alphaModFix/>
          </a:blip>
          <a:stretch>
            <a:fillRect/>
          </a:stretch>
        </p:blipFill>
        <p:spPr>
          <a:xfrm>
            <a:off x="8022295" y="3462717"/>
            <a:ext cx="3318003" cy="558067"/>
          </a:xfrm>
          <a:prstGeom prst="rect">
            <a:avLst/>
          </a:prstGeom>
          <a:noFill/>
          <a:ln>
            <a:noFill/>
          </a:ln>
          <a:effectLst>
            <a:outerShdw blurRad="57150" dist="19050" dir="5400000" algn="bl" rotWithShape="0">
              <a:srgbClr val="000000">
                <a:alpha val="50000"/>
              </a:srgbClr>
            </a:outerShdw>
          </a:effectLst>
        </p:spPr>
      </p:pic>
      <p:pic>
        <p:nvPicPr>
          <p:cNvPr id="327" name="Google Shape;327;p45"/>
          <p:cNvPicPr preferRelativeResize="0"/>
          <p:nvPr/>
        </p:nvPicPr>
        <p:blipFill>
          <a:blip r:embed="rId6">
            <a:alphaModFix/>
          </a:blip>
          <a:stretch>
            <a:fillRect/>
          </a:stretch>
        </p:blipFill>
        <p:spPr>
          <a:xfrm>
            <a:off x="2455300" y="1522485"/>
            <a:ext cx="1694008" cy="1693967"/>
          </a:xfrm>
          <a:prstGeom prst="rect">
            <a:avLst/>
          </a:prstGeom>
          <a:noFill/>
          <a:ln>
            <a:noFill/>
          </a:ln>
          <a:effectLst>
            <a:outerShdw blurRad="57150" dist="19050" dir="5400000" algn="bl" rotWithShape="0">
              <a:srgbClr val="000000">
                <a:alpha val="50000"/>
              </a:srgbClr>
            </a:outerShdw>
          </a:effectLst>
        </p:spPr>
      </p:pic>
      <p:pic>
        <p:nvPicPr>
          <p:cNvPr id="328" name="Google Shape;328;p45"/>
          <p:cNvPicPr preferRelativeResize="0"/>
          <p:nvPr/>
        </p:nvPicPr>
        <p:blipFill>
          <a:blip r:embed="rId7">
            <a:alphaModFix/>
          </a:blip>
          <a:stretch>
            <a:fillRect/>
          </a:stretch>
        </p:blipFill>
        <p:spPr>
          <a:xfrm>
            <a:off x="5182101" y="4267050"/>
            <a:ext cx="3813435" cy="1271145"/>
          </a:xfrm>
          <a:prstGeom prst="rect">
            <a:avLst/>
          </a:prstGeom>
          <a:noFill/>
          <a:ln>
            <a:noFill/>
          </a:ln>
          <a:effectLst>
            <a:outerShdw blurRad="57150" dist="19050" dir="5400000" algn="bl" rotWithShape="0">
              <a:srgbClr val="000000">
                <a:alpha val="50000"/>
              </a:srgbClr>
            </a:outerShdw>
          </a:effectLst>
        </p:spPr>
      </p:pic>
      <p:pic>
        <p:nvPicPr>
          <p:cNvPr id="329" name="Google Shape;329;p45"/>
          <p:cNvPicPr preferRelativeResize="0"/>
          <p:nvPr/>
        </p:nvPicPr>
        <p:blipFill>
          <a:blip r:embed="rId8">
            <a:alphaModFix/>
          </a:blip>
          <a:stretch>
            <a:fillRect/>
          </a:stretch>
        </p:blipFill>
        <p:spPr>
          <a:xfrm>
            <a:off x="3847253" y="3462718"/>
            <a:ext cx="2248761" cy="1079833"/>
          </a:xfrm>
          <a:prstGeom prst="rect">
            <a:avLst/>
          </a:prstGeom>
          <a:noFill/>
          <a:ln>
            <a:noFill/>
          </a:ln>
          <a:effectLst>
            <a:outerShdw blurRad="57150" dist="19050" dir="5400000" algn="bl" rotWithShape="0">
              <a:srgbClr val="000000">
                <a:alpha val="50000"/>
              </a:srgbClr>
            </a:outerShdw>
          </a:effectLst>
        </p:spPr>
      </p:pic>
      <p:pic>
        <p:nvPicPr>
          <p:cNvPr id="330" name="Google Shape;330;p45"/>
          <p:cNvPicPr preferRelativeResize="0"/>
          <p:nvPr/>
        </p:nvPicPr>
        <p:blipFill>
          <a:blip r:embed="rId9">
            <a:alphaModFix/>
          </a:blip>
          <a:stretch>
            <a:fillRect/>
          </a:stretch>
        </p:blipFill>
        <p:spPr>
          <a:xfrm>
            <a:off x="7558430" y="5247734"/>
            <a:ext cx="3061404" cy="1693967"/>
          </a:xfrm>
          <a:prstGeom prst="rect">
            <a:avLst/>
          </a:prstGeom>
          <a:noFill/>
          <a:ln>
            <a:noFill/>
          </a:ln>
          <a:effectLst>
            <a:outerShdw blurRad="57150" dist="19050" dir="5400000" algn="bl" rotWithShape="0">
              <a:srgbClr val="000000">
                <a:alpha val="50000"/>
              </a:srgbClr>
            </a:outerShdw>
          </a:effectLst>
        </p:spPr>
      </p:pic>
      <p:pic>
        <p:nvPicPr>
          <p:cNvPr id="331" name="Google Shape;331;p45"/>
          <p:cNvPicPr preferRelativeResize="0"/>
          <p:nvPr/>
        </p:nvPicPr>
        <p:blipFill>
          <a:blip r:embed="rId10">
            <a:alphaModFix/>
          </a:blip>
          <a:stretch>
            <a:fillRect/>
          </a:stretch>
        </p:blipFill>
        <p:spPr>
          <a:xfrm>
            <a:off x="4845115" y="5657467"/>
            <a:ext cx="1813952" cy="952500"/>
          </a:xfrm>
          <a:prstGeom prst="rect">
            <a:avLst/>
          </a:prstGeom>
          <a:noFill/>
          <a:ln>
            <a:noFill/>
          </a:ln>
          <a:effectLst>
            <a:outerShdw blurRad="57150" dist="19050" dir="5400000" algn="bl" rotWithShape="0">
              <a:srgbClr val="000000">
                <a:alpha val="50000"/>
              </a:srgbClr>
            </a:outerShdw>
          </a:effectLst>
        </p:spPr>
      </p:pic>
      <p:pic>
        <p:nvPicPr>
          <p:cNvPr id="332" name="Google Shape;332;p45"/>
          <p:cNvPicPr preferRelativeResize="0"/>
          <p:nvPr/>
        </p:nvPicPr>
        <p:blipFill>
          <a:blip r:embed="rId11">
            <a:alphaModFix/>
          </a:blip>
          <a:stretch>
            <a:fillRect/>
          </a:stretch>
        </p:blipFill>
        <p:spPr>
          <a:xfrm>
            <a:off x="1782302" y="3897934"/>
            <a:ext cx="1808151" cy="1271135"/>
          </a:xfrm>
          <a:prstGeom prst="rect">
            <a:avLst/>
          </a:prstGeom>
          <a:noFill/>
          <a:ln>
            <a:noFill/>
          </a:ln>
          <a:effectLst>
            <a:outerShdw blurRad="57150" dist="19050" dir="5400000" algn="bl" rotWithShape="0">
              <a:srgbClr val="000000">
                <a:alpha val="50000"/>
              </a:srgbClr>
            </a:outerShdw>
          </a:effectLst>
        </p:spPr>
      </p:pic>
      <p:pic>
        <p:nvPicPr>
          <p:cNvPr id="333" name="Google Shape;333;p45"/>
          <p:cNvPicPr preferRelativeResize="0"/>
          <p:nvPr/>
        </p:nvPicPr>
        <p:blipFill>
          <a:blip r:embed="rId12">
            <a:alphaModFix/>
          </a:blip>
          <a:stretch>
            <a:fillRect/>
          </a:stretch>
        </p:blipFill>
        <p:spPr>
          <a:xfrm>
            <a:off x="2455303" y="5343701"/>
            <a:ext cx="1324467" cy="1116932"/>
          </a:xfrm>
          <a:prstGeom prst="rect">
            <a:avLst/>
          </a:prstGeom>
          <a:noFill/>
          <a:ln>
            <a:noFill/>
          </a:ln>
          <a:effectLst>
            <a:outerShdw blurRad="57150" dist="19050" dir="5400000" algn="bl" rotWithShape="0">
              <a:srgbClr val="000000">
                <a:alpha val="50000"/>
              </a:srgbClr>
            </a:outerShdw>
          </a:effectLst>
        </p:spPr>
      </p:pic>
      <p:pic>
        <p:nvPicPr>
          <p:cNvPr id="334" name="Google Shape;334;p45"/>
          <p:cNvPicPr preferRelativeResize="0"/>
          <p:nvPr/>
        </p:nvPicPr>
        <p:blipFill>
          <a:blip r:embed="rId13">
            <a:alphaModFix/>
          </a:blip>
          <a:stretch>
            <a:fillRect/>
          </a:stretch>
        </p:blipFill>
        <p:spPr>
          <a:xfrm>
            <a:off x="9835467" y="2548324"/>
            <a:ext cx="2004467" cy="668133"/>
          </a:xfrm>
          <a:prstGeom prst="rect">
            <a:avLst/>
          </a:prstGeom>
          <a:noFill/>
          <a:ln>
            <a:noFill/>
          </a:ln>
          <a:effectLst>
            <a:outerShdw blurRad="57150" dist="19050" dir="5400000" algn="bl" rotWithShape="0">
              <a:srgbClr val="000000">
                <a:alpha val="50000"/>
              </a:srgbClr>
            </a:outerShdw>
          </a:effectLst>
        </p:spPr>
      </p:pic>
      <p:pic>
        <p:nvPicPr>
          <p:cNvPr id="335" name="Google Shape;335;p45"/>
          <p:cNvPicPr preferRelativeResize="0"/>
          <p:nvPr/>
        </p:nvPicPr>
        <p:blipFill>
          <a:blip r:embed="rId14">
            <a:alphaModFix/>
          </a:blip>
          <a:stretch>
            <a:fillRect/>
          </a:stretch>
        </p:blipFill>
        <p:spPr>
          <a:xfrm>
            <a:off x="5182110" y="2278420"/>
            <a:ext cx="2741823" cy="840000"/>
          </a:xfrm>
          <a:prstGeom prst="rect">
            <a:avLst/>
          </a:prstGeom>
          <a:noFill/>
          <a:ln>
            <a:noFill/>
          </a:ln>
          <a:effectLst>
            <a:outerShdw blurRad="57150" dist="19050" dir="5400000" algn="bl" rotWithShape="0">
              <a:srgbClr val="000000">
                <a:alpha val="50000"/>
              </a:srgbClr>
            </a:outerShdw>
          </a:effectLst>
        </p:spPr>
      </p:pic>
      <p:pic>
        <p:nvPicPr>
          <p:cNvPr id="336" name="Google Shape;336;p45"/>
          <p:cNvPicPr preferRelativeResize="0"/>
          <p:nvPr/>
        </p:nvPicPr>
        <p:blipFill>
          <a:blip r:embed="rId15">
            <a:alphaModFix/>
          </a:blip>
          <a:stretch>
            <a:fillRect/>
          </a:stretch>
        </p:blipFill>
        <p:spPr>
          <a:xfrm>
            <a:off x="9417767" y="4267066"/>
            <a:ext cx="2004467" cy="681212"/>
          </a:xfrm>
          <a:prstGeom prst="rect">
            <a:avLst/>
          </a:prstGeom>
          <a:noFill/>
          <a:ln>
            <a:noFill/>
          </a:ln>
          <a:effectLst>
            <a:outerShdw blurRad="57150" dist="19050" dir="5400000" algn="bl" rotWithShape="0">
              <a:srgbClr val="000000">
                <a:alpha val="50000"/>
              </a:srgbClr>
            </a:outerShdw>
          </a:effectLst>
        </p:spPr>
      </p:pic>
      <p:pic>
        <p:nvPicPr>
          <p:cNvPr id="337" name="Google Shape;337;p45"/>
          <p:cNvPicPr preferRelativeResize="0"/>
          <p:nvPr/>
        </p:nvPicPr>
        <p:blipFill>
          <a:blip r:embed="rId16">
            <a:alphaModFix/>
          </a:blip>
          <a:stretch>
            <a:fillRect/>
          </a:stretch>
        </p:blipFill>
        <p:spPr>
          <a:xfrm>
            <a:off x="10662376" y="5194537"/>
            <a:ext cx="1177557" cy="840000"/>
          </a:xfrm>
          <a:prstGeom prst="rect">
            <a:avLst/>
          </a:prstGeom>
          <a:noFill/>
          <a:ln>
            <a:noFill/>
          </a:ln>
          <a:effectLst>
            <a:outerShdw blurRad="57150" dist="19050" dir="5400000" algn="bl" rotWithShape="0">
              <a:srgbClr val="000000">
                <a:alpha val="50000"/>
              </a:srgbClr>
            </a:outerShdw>
          </a:effectLst>
        </p:spPr>
      </p:pic>
      <p:pic>
        <p:nvPicPr>
          <p:cNvPr id="338" name="Google Shape;338;p45"/>
          <p:cNvPicPr preferRelativeResize="0"/>
          <p:nvPr/>
        </p:nvPicPr>
        <p:blipFill>
          <a:blip r:embed="rId17">
            <a:alphaModFix/>
          </a:blip>
          <a:stretch>
            <a:fillRect/>
          </a:stretch>
        </p:blipFill>
        <p:spPr>
          <a:xfrm>
            <a:off x="203683" y="2793431"/>
            <a:ext cx="2132472" cy="952499"/>
          </a:xfrm>
          <a:prstGeom prst="rect">
            <a:avLst/>
          </a:prstGeom>
          <a:noFill/>
          <a:ln>
            <a:noFill/>
          </a:ln>
          <a:effectLst>
            <a:outerShdw blurRad="57150" dist="19050" dir="5400000" algn="bl" rotWithShape="0">
              <a:srgbClr val="000000">
                <a:alpha val="50000"/>
              </a:srgbClr>
            </a:outerShdw>
          </a:effectLst>
        </p:spPr>
      </p:pic>
      <p:pic>
        <p:nvPicPr>
          <p:cNvPr id="339" name="Google Shape;339;p45"/>
          <p:cNvPicPr preferRelativeResize="0"/>
          <p:nvPr/>
        </p:nvPicPr>
        <p:blipFill>
          <a:blip r:embed="rId18">
            <a:alphaModFix/>
          </a:blip>
          <a:stretch>
            <a:fillRect/>
          </a:stretch>
        </p:blipFill>
        <p:spPr>
          <a:xfrm>
            <a:off x="203670" y="5101541"/>
            <a:ext cx="2132500" cy="758032"/>
          </a:xfrm>
          <a:prstGeom prst="rect">
            <a:avLst/>
          </a:prstGeom>
          <a:noFill/>
          <a:ln>
            <a:noFill/>
          </a:ln>
          <a:effectLst>
            <a:outerShdw blurRad="57150" dist="19050" dir="5400000" algn="bl" rotWithShape="0">
              <a:srgbClr val="000000">
                <a:alpha val="50000"/>
              </a:srgbClr>
            </a:outerShdw>
          </a:effectLst>
        </p:spPr>
      </p:pic>
      <p:pic>
        <p:nvPicPr>
          <p:cNvPr id="340" name="Google Shape;340;p45"/>
          <p:cNvPicPr preferRelativeResize="0"/>
          <p:nvPr/>
        </p:nvPicPr>
        <p:blipFill>
          <a:blip r:embed="rId19">
            <a:alphaModFix/>
          </a:blip>
          <a:stretch>
            <a:fillRect/>
          </a:stretch>
        </p:blipFill>
        <p:spPr>
          <a:xfrm>
            <a:off x="8604373" y="1682284"/>
            <a:ext cx="1172700" cy="1008904"/>
          </a:xfrm>
          <a:prstGeom prst="rect">
            <a:avLst/>
          </a:prstGeom>
          <a:noFill/>
          <a:ln>
            <a:noFill/>
          </a:ln>
          <a:effectLst>
            <a:outerShdw blurRad="57150" dist="19050" dir="5400000" algn="bl" rotWithShape="0">
              <a:srgbClr val="000000">
                <a:alpha val="50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753374" y="365129"/>
            <a:ext cx="10600429" cy="1325559"/>
          </a:xfrm>
        </p:spPr>
        <p:txBody>
          <a:bodyPr/>
          <a:lstStyle/>
          <a:p>
            <a:r>
              <a:rPr lang="sl-SI" sz="4100" b="1" dirty="0">
                <a:solidFill>
                  <a:srgbClr val="ED7D31"/>
                </a:solidFill>
                <a:latin typeface="Calibri"/>
              </a:rPr>
              <a:t>Open </a:t>
            </a:r>
            <a:r>
              <a:rPr lang="sl-SI" sz="4100" b="1" dirty="0" err="1">
                <a:solidFill>
                  <a:srgbClr val="ED7D31"/>
                </a:solidFill>
                <a:latin typeface="Calibri"/>
              </a:rPr>
              <a:t>research</a:t>
            </a:r>
            <a:r>
              <a:rPr lang="sl-SI" sz="4100" b="1" dirty="0">
                <a:solidFill>
                  <a:srgbClr val="ED7D31"/>
                </a:solidFill>
                <a:latin typeface="Calibri"/>
              </a:rPr>
              <a:t> </a:t>
            </a:r>
            <a:r>
              <a:rPr lang="sl-SI" sz="4100" b="1" dirty="0" err="1">
                <a:solidFill>
                  <a:srgbClr val="ED7D31"/>
                </a:solidFill>
                <a:latin typeface="Calibri"/>
              </a:rPr>
              <a:t>graphs</a:t>
            </a:r>
            <a:endParaRPr lang="sl-SI" sz="4100" b="1" dirty="0">
              <a:solidFill>
                <a:srgbClr val="ED7D31"/>
              </a:solidFill>
              <a:latin typeface="Calibri"/>
            </a:endParaRPr>
          </a:p>
        </p:txBody>
      </p:sp>
      <p:sp>
        <p:nvSpPr>
          <p:cNvPr id="3" name="Označba mesta vsebine 2"/>
          <p:cNvSpPr>
            <a:spLocks noGrp="1"/>
          </p:cNvSpPr>
          <p:nvPr>
            <p:ph idx="1"/>
          </p:nvPr>
        </p:nvSpPr>
        <p:spPr>
          <a:xfrm>
            <a:off x="838197" y="1690688"/>
            <a:ext cx="10600429" cy="4987904"/>
          </a:xfrm>
        </p:spPr>
        <p:txBody>
          <a:bodyPr>
            <a:normAutofit fontScale="85000" lnSpcReduction="20000"/>
          </a:bodyPr>
          <a:lstStyle/>
          <a:p>
            <a:r>
              <a:rPr lang="en-US" dirty="0">
                <a:hlinkClick r:id="rId4"/>
              </a:rPr>
              <a:t>Research Data Alliance (RDA) Interest Group (IG) on Open Science Graphs</a:t>
            </a:r>
            <a:endParaRPr lang="sl-SI" dirty="0"/>
          </a:p>
          <a:p>
            <a:r>
              <a:rPr lang="sl-SI" dirty="0">
                <a:hlinkClick r:id="rId5"/>
              </a:rPr>
              <a:t>PID </a:t>
            </a:r>
            <a:r>
              <a:rPr lang="sl-SI" dirty="0" err="1">
                <a:hlinkClick r:id="rId5"/>
              </a:rPr>
              <a:t>graph</a:t>
            </a:r>
            <a:endParaRPr lang="sl-SI" dirty="0"/>
          </a:p>
          <a:p>
            <a:r>
              <a:rPr lang="sl-SI" dirty="0" err="1">
                <a:hlinkClick r:id="rId6"/>
              </a:rPr>
              <a:t>Crossref</a:t>
            </a:r>
            <a:endParaRPr lang="sl-SI" dirty="0"/>
          </a:p>
          <a:p>
            <a:r>
              <a:rPr lang="sl-SI" dirty="0" err="1">
                <a:hlinkClick r:id="rId7"/>
              </a:rPr>
              <a:t>OpenCitations</a:t>
            </a:r>
            <a:endParaRPr lang="sl-SI" dirty="0"/>
          </a:p>
          <a:p>
            <a:r>
              <a:rPr lang="sl-SI" dirty="0">
                <a:hlinkClick r:id="rId8"/>
              </a:rPr>
              <a:t>Microsoft </a:t>
            </a:r>
            <a:r>
              <a:rPr lang="sl-SI" dirty="0" err="1">
                <a:hlinkClick r:id="rId8"/>
              </a:rPr>
              <a:t>academic</a:t>
            </a:r>
            <a:r>
              <a:rPr lang="sl-SI" dirty="0">
                <a:hlinkClick r:id="rId8"/>
              </a:rPr>
              <a:t> </a:t>
            </a:r>
            <a:r>
              <a:rPr lang="sl-SI" dirty="0" err="1">
                <a:hlinkClick r:id="rId8"/>
              </a:rPr>
              <a:t>graph</a:t>
            </a:r>
            <a:endParaRPr lang="sl-SI" dirty="0"/>
          </a:p>
          <a:p>
            <a:r>
              <a:rPr lang="sl-SI" dirty="0" err="1">
                <a:hlinkClick r:id="rId9"/>
              </a:rPr>
              <a:t>OpenAire</a:t>
            </a:r>
            <a:r>
              <a:rPr lang="sl-SI" dirty="0">
                <a:hlinkClick r:id="rId9"/>
              </a:rPr>
              <a:t> </a:t>
            </a:r>
            <a:r>
              <a:rPr lang="sl-SI" dirty="0" err="1">
                <a:hlinkClick r:id="rId9"/>
              </a:rPr>
              <a:t>research</a:t>
            </a:r>
            <a:r>
              <a:rPr lang="sl-SI" dirty="0">
                <a:hlinkClick r:id="rId9"/>
              </a:rPr>
              <a:t> </a:t>
            </a:r>
            <a:r>
              <a:rPr lang="sl-SI" dirty="0" err="1">
                <a:hlinkClick r:id="rId9"/>
              </a:rPr>
              <a:t>graph</a:t>
            </a:r>
            <a:endParaRPr lang="sl-SI" dirty="0"/>
          </a:p>
          <a:p>
            <a:r>
              <a:rPr lang="sl-SI" dirty="0">
                <a:hlinkClick r:id="rId10"/>
              </a:rPr>
              <a:t>Open </a:t>
            </a:r>
            <a:r>
              <a:rPr lang="sl-SI" dirty="0" err="1">
                <a:hlinkClick r:id="rId10"/>
              </a:rPr>
              <a:t>research</a:t>
            </a:r>
            <a:r>
              <a:rPr lang="sl-SI" dirty="0">
                <a:hlinkClick r:id="rId10"/>
              </a:rPr>
              <a:t> </a:t>
            </a:r>
            <a:r>
              <a:rPr lang="sl-SI" dirty="0" err="1">
                <a:hlinkClick r:id="rId10"/>
              </a:rPr>
              <a:t>knowledge</a:t>
            </a:r>
            <a:r>
              <a:rPr lang="sl-SI" dirty="0">
                <a:hlinkClick r:id="rId10"/>
              </a:rPr>
              <a:t> </a:t>
            </a:r>
            <a:r>
              <a:rPr lang="sl-SI" dirty="0" err="1">
                <a:hlinkClick r:id="rId10"/>
              </a:rPr>
              <a:t>graph</a:t>
            </a:r>
            <a:endParaRPr lang="sl-SI" dirty="0"/>
          </a:p>
          <a:p>
            <a:r>
              <a:rPr lang="sl-SI" dirty="0" err="1">
                <a:hlinkClick r:id="rId11"/>
              </a:rPr>
              <a:t>OpenAlex</a:t>
            </a:r>
            <a:endParaRPr lang="sl-SI" dirty="0"/>
          </a:p>
          <a:p>
            <a:r>
              <a:rPr lang="sl-SI" dirty="0" err="1">
                <a:hlinkClick r:id="rId12"/>
              </a:rPr>
              <a:t>SemanticScholar</a:t>
            </a:r>
            <a:endParaRPr lang="sl-SI" dirty="0"/>
          </a:p>
          <a:p>
            <a:r>
              <a:rPr lang="sl-SI" dirty="0">
                <a:hlinkClick r:id="rId13"/>
              </a:rPr>
              <a:t>Springer Nature </a:t>
            </a:r>
            <a:r>
              <a:rPr lang="sl-SI" dirty="0" err="1">
                <a:hlinkClick r:id="rId13"/>
              </a:rPr>
              <a:t>SciGraph</a:t>
            </a:r>
            <a:endParaRPr lang="sl-SI" dirty="0"/>
          </a:p>
          <a:p>
            <a:r>
              <a:rPr lang="sl-SI" dirty="0" err="1">
                <a:hlinkClick r:id="rId14"/>
              </a:rPr>
              <a:t>Dimensions</a:t>
            </a:r>
            <a:endParaRPr lang="sl-SI" dirty="0"/>
          </a:p>
          <a:p>
            <a:r>
              <a:rPr lang="en" dirty="0">
                <a:hlinkClick r:id="rId15"/>
              </a:rPr>
              <a:t>Scientific Knowledge Graphs - Interoperability Framework</a:t>
            </a:r>
            <a:endParaRPr lang="sl-SI" dirty="0"/>
          </a:p>
        </p:txBody>
      </p:sp>
    </p:spTree>
    <p:extLst>
      <p:ext uri="{BB962C8B-B14F-4D97-AF65-F5344CB8AC3E}">
        <p14:creationId xmlns:p14="http://schemas.microsoft.com/office/powerpoint/2010/main" val="139104498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100" b="1" dirty="0">
                <a:solidFill>
                  <a:srgbClr val="ED7D31"/>
                </a:solidFill>
                <a:latin typeface="Calibri"/>
              </a:rPr>
              <a:t>Proces </a:t>
            </a:r>
            <a:r>
              <a:rPr lang="sl-SI" sz="4100" b="1" dirty="0" err="1">
                <a:solidFill>
                  <a:srgbClr val="ED7D31"/>
                </a:solidFill>
                <a:latin typeface="Calibri"/>
              </a:rPr>
              <a:t>FAIRifikacije</a:t>
            </a:r>
            <a:endParaRPr lang="sl-SI" sz="4100" b="1" dirty="0">
              <a:solidFill>
                <a:srgbClr val="ED7D31"/>
              </a:solidFill>
              <a:latin typeface="Calibri"/>
            </a:endParaRPr>
          </a:p>
        </p:txBody>
      </p:sp>
      <p:sp>
        <p:nvSpPr>
          <p:cNvPr id="3" name="Označba mesta vsebine 2"/>
          <p:cNvSpPr>
            <a:spLocks noGrp="1"/>
          </p:cNvSpPr>
          <p:nvPr>
            <p:ph idx="1"/>
          </p:nvPr>
        </p:nvSpPr>
        <p:spPr/>
        <p:txBody>
          <a:bodyPr/>
          <a:lstStyle/>
          <a:p>
            <a:r>
              <a:rPr lang="sl-SI" dirty="0"/>
              <a:t>Analiziraj digitalni objekt.</a:t>
            </a:r>
          </a:p>
          <a:p>
            <a:r>
              <a:rPr lang="sl-SI" dirty="0"/>
              <a:t>Definiraj pomenski model.</a:t>
            </a:r>
          </a:p>
          <a:p>
            <a:r>
              <a:rPr lang="sl-SI" dirty="0"/>
              <a:t>Definiraj povezave digitalnega objekta z drugimi digitalnimi objekti.</a:t>
            </a:r>
          </a:p>
          <a:p>
            <a:r>
              <a:rPr lang="sl-SI" dirty="0"/>
              <a:t>Določi licenco in pogoje dostopa.</a:t>
            </a:r>
          </a:p>
          <a:p>
            <a:r>
              <a:rPr lang="sl-SI" dirty="0"/>
              <a:t>Definiraj metapodatke in PID za ta digitalni objekt.</a:t>
            </a:r>
          </a:p>
          <a:p>
            <a:r>
              <a:rPr lang="sl-SI" dirty="0"/>
              <a:t>Publiciraj FAIR digitalni objekt</a:t>
            </a:r>
          </a:p>
        </p:txBody>
      </p:sp>
    </p:spTree>
    <p:extLst>
      <p:ext uri="{BB962C8B-B14F-4D97-AF65-F5344CB8AC3E}">
        <p14:creationId xmlns:p14="http://schemas.microsoft.com/office/powerpoint/2010/main" val="361598650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266218" y="534116"/>
            <a:ext cx="9075094" cy="655466"/>
          </a:xfrm>
        </p:spPr>
        <p:txBody>
          <a:bodyPr>
            <a:noAutofit/>
          </a:bodyPr>
          <a:lstStyle/>
          <a:p>
            <a:r>
              <a:rPr lang="sl-SI" sz="4100" b="1" dirty="0">
                <a:solidFill>
                  <a:srgbClr val="ED7D31"/>
                </a:solidFill>
                <a:latin typeface="Calibri"/>
                <a:hlinkClick r:id="rId4">
                  <a:extLst>
                    <a:ext uri="{A12FA001-AC4F-418D-AE19-62706E023703}">
                      <ahyp:hlinkClr xmlns:ahyp="http://schemas.microsoft.com/office/drawing/2018/hyperlinkcolor" val="tx"/>
                    </a:ext>
                  </a:extLst>
                </a:hlinkClick>
              </a:rPr>
              <a:t>Minimalni nabor metapodatkov za FAIR digitalne objekte</a:t>
            </a:r>
            <a:endParaRPr lang="sl-SI" sz="4100" b="1" dirty="0">
              <a:solidFill>
                <a:srgbClr val="ED7D31"/>
              </a:solidFill>
              <a:latin typeface="Calibri"/>
            </a:endParaRPr>
          </a:p>
        </p:txBody>
      </p:sp>
      <p:sp>
        <p:nvSpPr>
          <p:cNvPr id="3" name="Označba mesta datuma 2"/>
          <p:cNvSpPr>
            <a:spLocks noGrp="1"/>
          </p:cNvSpPr>
          <p:nvPr>
            <p:ph type="dt" sz="half" idx="7"/>
          </p:nvPr>
        </p:nvSpPr>
        <p:spPr>
          <a:prstGeom prst="rect">
            <a:avLst/>
          </a:prstGeom>
        </p:spPr>
        <p:txBody>
          <a:bodyPr vert="horz" lIns="91440" tIns="45720" rIns="91440" bIns="45720" rtlCol="0" anchor="ctr"/>
          <a:lstStyle>
            <a:defPPr>
              <a:defRPr lang="sl-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Označba mesta noge 3"/>
          <p:cNvSpPr>
            <a:spLocks noGrp="1"/>
          </p:cNvSpPr>
          <p:nvPr>
            <p:ph type="ftr" sz="quarter" idx="9"/>
          </p:nvPr>
        </p:nvSpPr>
        <p:spPr>
          <a:prstGeom prst="rect">
            <a:avLst/>
          </a:prstGeom>
        </p:spPr>
        <p:txBody>
          <a:bodyPr vert="horz" lIns="91440" tIns="45720" rIns="91440" bIns="45720" rtlCol="0" anchor="ctr"/>
          <a:lstStyle>
            <a:defPPr>
              <a:defRPr lang="sl-S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Označba mesta številke diapozitiva 4"/>
          <p:cNvSpPr>
            <a:spLocks noGrp="1"/>
          </p:cNvSpPr>
          <p:nvPr>
            <p:ph type="sldNum" sz="quarter" idx="8"/>
          </p:nvPr>
        </p:nvSpPr>
        <p:spPr>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9" name="Slika 8" descr="Slika, ki vsebuje besede besedilo, diagram, posnetek zaslona, načrt&#10;&#10;Opis je samodejno ustvarjen">
            <a:extLst>
              <a:ext uri="{FF2B5EF4-FFF2-40B4-BE49-F238E27FC236}">
                <a16:creationId xmlns:a16="http://schemas.microsoft.com/office/drawing/2014/main" id="{B0969E7D-B474-05A1-429D-FBDDA6B3C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1086" y="1470339"/>
            <a:ext cx="8625929" cy="5387661"/>
          </a:xfrm>
          <a:prstGeom prst="rect">
            <a:avLst/>
          </a:prstGeom>
        </p:spPr>
      </p:pic>
    </p:spTree>
    <p:extLst>
      <p:ext uri="{BB962C8B-B14F-4D97-AF65-F5344CB8AC3E}">
        <p14:creationId xmlns:p14="http://schemas.microsoft.com/office/powerpoint/2010/main" val="220651619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EE1030-C9E1-4387-35DF-BD9124CEB784}"/>
              </a:ext>
            </a:extLst>
          </p:cNvPr>
          <p:cNvSpPr>
            <a:spLocks noGrp="1"/>
          </p:cNvSpPr>
          <p:nvPr>
            <p:ph type="title"/>
          </p:nvPr>
        </p:nvSpPr>
        <p:spPr>
          <a:xfrm>
            <a:off x="706056" y="-82913"/>
            <a:ext cx="10515600" cy="1325559"/>
          </a:xfrm>
        </p:spPr>
        <p:txBody>
          <a:bodyPr/>
          <a:lstStyle/>
          <a:p>
            <a:r>
              <a:rPr lang="sl-SI" sz="4100" b="1" dirty="0">
                <a:solidFill>
                  <a:srgbClr val="ED7D31"/>
                </a:solidFill>
                <a:latin typeface="Calibri"/>
              </a:rPr>
              <a:t>Viri podatkov v Sloveniji</a:t>
            </a:r>
          </a:p>
        </p:txBody>
      </p:sp>
      <p:sp>
        <p:nvSpPr>
          <p:cNvPr id="3" name="Označba mesta vsebine 2">
            <a:extLst>
              <a:ext uri="{FF2B5EF4-FFF2-40B4-BE49-F238E27FC236}">
                <a16:creationId xmlns:a16="http://schemas.microsoft.com/office/drawing/2014/main" id="{A8F1F75F-031B-87C5-63A6-501AE7E0E71A}"/>
              </a:ext>
            </a:extLst>
          </p:cNvPr>
          <p:cNvSpPr>
            <a:spLocks noGrp="1"/>
          </p:cNvSpPr>
          <p:nvPr>
            <p:ph idx="1"/>
          </p:nvPr>
        </p:nvSpPr>
        <p:spPr>
          <a:xfrm>
            <a:off x="838197" y="1326812"/>
            <a:ext cx="10515600" cy="4351336"/>
          </a:xfrm>
        </p:spPr>
        <p:txBody>
          <a:bodyPr>
            <a:normAutofit lnSpcReduction="10000"/>
          </a:bodyPr>
          <a:lstStyle/>
          <a:p>
            <a:r>
              <a:rPr lang="sl-SI" dirty="0">
                <a:hlinkClick r:id="rId4"/>
              </a:rPr>
              <a:t>OPSI - Odprti podatki v Sloveniji</a:t>
            </a:r>
            <a:endParaRPr lang="sl-SI" dirty="0"/>
          </a:p>
          <a:p>
            <a:r>
              <a:rPr lang="sl-SI" dirty="0">
                <a:hlinkClick r:id="rId5"/>
              </a:rPr>
              <a:t>Podatkovna baza </a:t>
            </a:r>
            <a:r>
              <a:rPr lang="sl-SI" dirty="0" err="1">
                <a:hlinkClick r:id="rId5"/>
              </a:rPr>
              <a:t>SiStat</a:t>
            </a:r>
            <a:endParaRPr lang="sl-SI" dirty="0"/>
          </a:p>
          <a:p>
            <a:r>
              <a:rPr lang="sl-SI" dirty="0">
                <a:hlinkClick r:id="rId6"/>
              </a:rPr>
              <a:t>Agencija RS za okolje</a:t>
            </a:r>
            <a:endParaRPr lang="sl-SI" dirty="0"/>
          </a:p>
          <a:p>
            <a:r>
              <a:rPr lang="sl-SI" dirty="0">
                <a:hlinkClick r:id="rId7"/>
              </a:rPr>
              <a:t>E-Prostor</a:t>
            </a:r>
            <a:endParaRPr lang="sl-SI" dirty="0"/>
          </a:p>
          <a:p>
            <a:r>
              <a:rPr lang="sl-SI" dirty="0" err="1">
                <a:hlinkClick r:id="rId8"/>
              </a:rPr>
              <a:t>eGeologija</a:t>
            </a:r>
            <a:endParaRPr lang="sl-SI" dirty="0"/>
          </a:p>
          <a:p>
            <a:r>
              <a:rPr lang="sl-SI" dirty="0">
                <a:hlinkClick r:id="rId9"/>
              </a:rPr>
              <a:t>SI-DIH</a:t>
            </a:r>
            <a:endParaRPr lang="sl-SI" dirty="0"/>
          </a:p>
          <a:p>
            <a:r>
              <a:rPr lang="sl-SI" dirty="0" err="1">
                <a:hlinkClick r:id="rId10"/>
              </a:rPr>
              <a:t>Sistory</a:t>
            </a:r>
            <a:endParaRPr lang="sl-SI" dirty="0"/>
          </a:p>
          <a:p>
            <a:r>
              <a:rPr lang="sl-SI" dirty="0">
                <a:hlinkClick r:id="rId11"/>
              </a:rPr>
              <a:t>Podatkovni portal NIJZ</a:t>
            </a:r>
            <a:endParaRPr lang="sl-SI" dirty="0"/>
          </a:p>
          <a:p>
            <a:r>
              <a:rPr lang="sl-SI" dirty="0" err="1">
                <a:hlinkClick r:id="rId12"/>
              </a:rPr>
              <a:t>BioPortal</a:t>
            </a:r>
            <a:r>
              <a:rPr lang="sl-SI" dirty="0">
                <a:hlinkClick r:id="rId12"/>
              </a:rPr>
              <a:t> (podatkovni portal Centra za kartografijo favne in flore)</a:t>
            </a:r>
            <a:endParaRPr lang="sl-SI" dirty="0"/>
          </a:p>
        </p:txBody>
      </p:sp>
      <p:sp>
        <p:nvSpPr>
          <p:cNvPr id="4" name="PoljeZBesedilom 3">
            <a:extLst>
              <a:ext uri="{FF2B5EF4-FFF2-40B4-BE49-F238E27FC236}">
                <a16:creationId xmlns:a16="http://schemas.microsoft.com/office/drawing/2014/main" id="{06DB7905-577D-66D7-8E8A-7A7088291C19}"/>
              </a:ext>
            </a:extLst>
          </p:cNvPr>
          <p:cNvSpPr txBox="1"/>
          <p:nvPr/>
        </p:nvSpPr>
        <p:spPr>
          <a:xfrm>
            <a:off x="706056" y="5636871"/>
            <a:ext cx="8472668" cy="923330"/>
          </a:xfrm>
          <a:prstGeom prst="rect">
            <a:avLst/>
          </a:prstGeom>
          <a:noFill/>
        </p:spPr>
        <p:txBody>
          <a:bodyPr wrap="square" rtlCol="0">
            <a:spAutoFit/>
          </a:bodyPr>
          <a:lstStyle/>
          <a:p>
            <a:r>
              <a:rPr lang="sl-SI" dirty="0"/>
              <a:t>Več informacij o določenih virih podatkov  najdete na: Katja Meden in Tomaž Erjavec: Pregled slovenskih repozitorijev raziskovalnih podatkov. Dosegljivo na </a:t>
            </a:r>
            <a:r>
              <a:rPr lang="sl-SI" dirty="0">
                <a:hlinkClick r:id="rId13"/>
              </a:rPr>
              <a:t>https://www.clarin.si/info/wp-content/uploads/2021/04/RDA.SI-WG-repozitoriji-v1.1.pdf</a:t>
            </a:r>
            <a:r>
              <a:rPr lang="sl-SI" dirty="0"/>
              <a:t> </a:t>
            </a:r>
          </a:p>
        </p:txBody>
      </p:sp>
    </p:spTree>
    <p:extLst>
      <p:ext uri="{BB962C8B-B14F-4D97-AF65-F5344CB8AC3E}">
        <p14:creationId xmlns:p14="http://schemas.microsoft.com/office/powerpoint/2010/main" val="1156337769"/>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5457DE-4972-6F06-C2EA-3E11DC688414}"/>
              </a:ext>
            </a:extLst>
          </p:cNvPr>
          <p:cNvSpPr>
            <a:spLocks noGrp="1"/>
          </p:cNvSpPr>
          <p:nvPr>
            <p:ph type="title"/>
          </p:nvPr>
        </p:nvSpPr>
        <p:spPr/>
        <p:txBody>
          <a:bodyPr/>
          <a:lstStyle/>
          <a:p>
            <a:r>
              <a:rPr lang="sl-SI" sz="4100" b="1" dirty="0">
                <a:solidFill>
                  <a:srgbClr val="ED7D31"/>
                </a:solidFill>
                <a:latin typeface="Calibri"/>
              </a:rPr>
              <a:t>Osnutek meril ARIS za zaupanja  vredne </a:t>
            </a:r>
            <a:r>
              <a:rPr lang="sl-SI" sz="4100" b="1" dirty="0" err="1">
                <a:solidFill>
                  <a:srgbClr val="ED7D31"/>
                </a:solidFill>
                <a:latin typeface="Calibri"/>
              </a:rPr>
              <a:t>repozitorije</a:t>
            </a:r>
            <a:endParaRPr lang="sl-SI" sz="4100" b="1" dirty="0">
              <a:solidFill>
                <a:srgbClr val="ED7D31"/>
              </a:solidFill>
              <a:latin typeface="Calibri"/>
            </a:endParaRPr>
          </a:p>
        </p:txBody>
      </p:sp>
      <p:pic>
        <p:nvPicPr>
          <p:cNvPr id="4" name="Označba mesta vsebine 3">
            <a:extLst>
              <a:ext uri="{FF2B5EF4-FFF2-40B4-BE49-F238E27FC236}">
                <a16:creationId xmlns:a16="http://schemas.microsoft.com/office/drawing/2014/main" id="{F1026756-EABD-F980-2581-F0D09F317430}"/>
              </a:ext>
            </a:extLst>
          </p:cNvPr>
          <p:cNvPicPr>
            <a:picLocks noGrp="1" noChangeAspect="1"/>
          </p:cNvPicPr>
          <p:nvPr>
            <p:ph idx="1"/>
          </p:nvPr>
        </p:nvPicPr>
        <p:blipFill>
          <a:blip r:embed="rId4"/>
          <a:stretch/>
        </p:blipFill>
        <p:spPr bwMode="auto">
          <a:xfrm>
            <a:off x="838197" y="1690688"/>
            <a:ext cx="9568511" cy="4953438"/>
          </a:xfrm>
          <a:prstGeom prst="rect">
            <a:avLst/>
          </a:prstGeom>
        </p:spPr>
      </p:pic>
    </p:spTree>
    <p:extLst>
      <p:ext uri="{BB962C8B-B14F-4D97-AF65-F5344CB8AC3E}">
        <p14:creationId xmlns:p14="http://schemas.microsoft.com/office/powerpoint/2010/main" val="57563602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25FC0D-B56B-F3A6-5F86-18CA00BB2553}"/>
              </a:ext>
            </a:extLst>
          </p:cNvPr>
          <p:cNvSpPr>
            <a:spLocks noGrp="1"/>
          </p:cNvSpPr>
          <p:nvPr>
            <p:ph type="title"/>
          </p:nvPr>
        </p:nvSpPr>
        <p:spPr>
          <a:xfrm>
            <a:off x="352066" y="330405"/>
            <a:ext cx="10515600" cy="1325559"/>
          </a:xfrm>
        </p:spPr>
        <p:txBody>
          <a:bodyPr/>
          <a:lstStyle/>
          <a:p>
            <a:r>
              <a:rPr lang="sl-SI" sz="4100" b="1" dirty="0">
                <a:solidFill>
                  <a:srgbClr val="ED7D31"/>
                </a:solidFill>
                <a:latin typeface="Calibri"/>
              </a:rPr>
              <a:t>Vrste zaupanja vrednih repozitorijev</a:t>
            </a:r>
          </a:p>
        </p:txBody>
      </p:sp>
      <p:sp>
        <p:nvSpPr>
          <p:cNvPr id="3" name="Označba mesta vsebine 2">
            <a:extLst>
              <a:ext uri="{FF2B5EF4-FFF2-40B4-BE49-F238E27FC236}">
                <a16:creationId xmlns:a16="http://schemas.microsoft.com/office/drawing/2014/main" id="{17FB798B-7B2B-9EF6-FAC3-35C21769A589}"/>
              </a:ext>
            </a:extLst>
          </p:cNvPr>
          <p:cNvSpPr>
            <a:spLocks noGrp="1"/>
          </p:cNvSpPr>
          <p:nvPr>
            <p:ph idx="1"/>
          </p:nvPr>
        </p:nvSpPr>
        <p:spPr/>
        <p:txBody>
          <a:bodyPr/>
          <a:lstStyle/>
          <a:p>
            <a:pPr marL="342900" lvl="0" indent="-342900" algn="just">
              <a:buFont typeface="Symbol" panose="05050102010706020507" pitchFamily="18" charset="2"/>
              <a:buChar char=""/>
            </a:pPr>
            <a:r>
              <a:rPr lang="sl-SI" dirty="0">
                <a:solidFill>
                  <a:schemeClr val="tx1"/>
                </a:solidFill>
                <a:latin typeface="+mn-lt"/>
                <a:ea typeface="+mn-ea"/>
                <a:cs typeface="+mn-cs"/>
              </a:rPr>
              <a:t>Certificirani, certifikat dokazuje, da je </a:t>
            </a:r>
            <a:r>
              <a:rPr lang="sl-SI" dirty="0" err="1">
                <a:solidFill>
                  <a:schemeClr val="tx1"/>
                </a:solidFill>
                <a:latin typeface="+mn-lt"/>
                <a:ea typeface="+mn-ea"/>
                <a:cs typeface="+mn-cs"/>
              </a:rPr>
              <a:t>repozitorij</a:t>
            </a:r>
            <a:r>
              <a:rPr lang="sl-SI" dirty="0">
                <a:solidFill>
                  <a:schemeClr val="tx1"/>
                </a:solidFill>
                <a:latin typeface="+mn-lt"/>
                <a:ea typeface="+mn-ea"/>
                <a:cs typeface="+mn-cs"/>
              </a:rPr>
              <a:t> vreden zaupanja,</a:t>
            </a:r>
          </a:p>
          <a:p>
            <a:pPr marL="342900" lvl="0" indent="-342900" algn="just">
              <a:buFont typeface="Symbol" panose="05050102010706020507" pitchFamily="18" charset="2"/>
              <a:buChar char=""/>
            </a:pPr>
            <a:r>
              <a:rPr lang="sl-SI" dirty="0">
                <a:solidFill>
                  <a:schemeClr val="tx1"/>
                </a:solidFill>
                <a:latin typeface="+mn-lt"/>
                <a:ea typeface="+mn-ea"/>
                <a:cs typeface="+mn-cs"/>
              </a:rPr>
              <a:t>področni, ki jih raziskovalne skupnosti priznavajo in so mednarodno priznani,</a:t>
            </a:r>
          </a:p>
          <a:p>
            <a:pPr marL="342900" lvl="0" indent="-342900" algn="just">
              <a:buFont typeface="Symbol" panose="05050102010706020507" pitchFamily="18" charset="2"/>
              <a:buChar char=""/>
            </a:pPr>
            <a:r>
              <a:rPr lang="sl-SI" dirty="0">
                <a:solidFill>
                  <a:schemeClr val="tx1"/>
                </a:solidFill>
                <a:latin typeface="+mn-lt"/>
                <a:ea typeface="+mn-ea"/>
                <a:cs typeface="+mn-cs"/>
              </a:rPr>
              <a:t>splošni ali institucionalni,</a:t>
            </a:r>
          </a:p>
          <a:p>
            <a:pPr marL="342900" lvl="0" indent="-342900" algn="just">
              <a:buFont typeface="Symbol" panose="05050102010706020507" pitchFamily="18" charset="2"/>
              <a:buChar char=""/>
            </a:pPr>
            <a:r>
              <a:rPr lang="sl-SI" dirty="0">
                <a:solidFill>
                  <a:schemeClr val="tx1"/>
                </a:solidFill>
                <a:latin typeface="+mn-lt"/>
                <a:ea typeface="+mn-ea"/>
                <a:cs typeface="+mn-cs"/>
              </a:rPr>
              <a:t>nacionalni repozitoriji za raziskovalne podatke različnih področij znanosti.</a:t>
            </a:r>
          </a:p>
        </p:txBody>
      </p:sp>
    </p:spTree>
    <p:extLst>
      <p:ext uri="{BB962C8B-B14F-4D97-AF65-F5344CB8AC3E}">
        <p14:creationId xmlns:p14="http://schemas.microsoft.com/office/powerpoint/2010/main" val="377537002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317342" y="353555"/>
            <a:ext cx="10515600" cy="1325559"/>
          </a:xfrm>
        </p:spPr>
        <p:txBody>
          <a:bodyPr/>
          <a:lstStyle/>
          <a:p>
            <a:r>
              <a:rPr lang="sl-SI" sz="5000" b="1" dirty="0">
                <a:solidFill>
                  <a:srgbClr val="ED7D31"/>
                </a:solidFill>
                <a:latin typeface="Calibri"/>
              </a:rPr>
              <a:t>Podatki v človeku razumljivi obliki</a:t>
            </a:r>
          </a:p>
        </p:txBody>
      </p:sp>
      <p:sp>
        <p:nvSpPr>
          <p:cNvPr id="3" name="Označba mesta vsebine 2"/>
          <p:cNvSpPr>
            <a:spLocks noGrp="1"/>
          </p:cNvSpPr>
          <p:nvPr>
            <p:ph idx="1"/>
          </p:nvPr>
        </p:nvSpPr>
        <p:spPr/>
        <p:txBody>
          <a:bodyPr/>
          <a:lstStyle/>
          <a:p>
            <a:pPr marL="0" indent="0">
              <a:buNone/>
            </a:pPr>
            <a:r>
              <a:rPr lang="sl-SI" dirty="0"/>
              <a:t> </a:t>
            </a:r>
          </a:p>
        </p:txBody>
      </p:sp>
      <p:pic>
        <p:nvPicPr>
          <p:cNvPr id="4" name="Slika 3"/>
          <p:cNvPicPr>
            <a:picLocks noChangeAspect="1"/>
          </p:cNvPicPr>
          <p:nvPr/>
        </p:nvPicPr>
        <p:blipFill>
          <a:blip r:embed="rId4"/>
          <a:stretch>
            <a:fillRect/>
          </a:stretch>
        </p:blipFill>
        <p:spPr>
          <a:xfrm>
            <a:off x="0" y="3204259"/>
            <a:ext cx="12192000" cy="2347729"/>
          </a:xfrm>
          <a:prstGeom prst="rect">
            <a:avLst/>
          </a:prstGeom>
        </p:spPr>
      </p:pic>
      <p:sp>
        <p:nvSpPr>
          <p:cNvPr id="5" name="PoljeZBesedilom 4">
            <a:extLst>
              <a:ext uri="{FF2B5EF4-FFF2-40B4-BE49-F238E27FC236}">
                <a16:creationId xmlns:a16="http://schemas.microsoft.com/office/drawing/2014/main" id="{944595B4-7D75-7E0C-43BF-D174752BB6FF}"/>
              </a:ext>
            </a:extLst>
          </p:cNvPr>
          <p:cNvSpPr txBox="1"/>
          <p:nvPr/>
        </p:nvSpPr>
        <p:spPr>
          <a:xfrm>
            <a:off x="1370638" y="2269380"/>
            <a:ext cx="2056973" cy="523220"/>
          </a:xfrm>
          <a:prstGeom prst="rect">
            <a:avLst/>
          </a:prstGeom>
          <a:noFill/>
        </p:spPr>
        <p:txBody>
          <a:bodyPr wrap="none" rtlCol="0">
            <a:spAutoFit/>
          </a:bodyPr>
          <a:lstStyle/>
          <a:p>
            <a:r>
              <a:rPr lang="sl-SI" sz="2800" dirty="0"/>
              <a:t>Metapodatki</a:t>
            </a:r>
          </a:p>
        </p:txBody>
      </p:sp>
      <p:cxnSp>
        <p:nvCxnSpPr>
          <p:cNvPr id="7" name="Raven puščični povezovalnik 6">
            <a:extLst>
              <a:ext uri="{FF2B5EF4-FFF2-40B4-BE49-F238E27FC236}">
                <a16:creationId xmlns:a16="http://schemas.microsoft.com/office/drawing/2014/main" id="{1E14482C-5D07-3714-6F92-3D7A0F2EF1DD}"/>
              </a:ext>
            </a:extLst>
          </p:cNvPr>
          <p:cNvCxnSpPr>
            <a:cxnSpLocks/>
          </p:cNvCxnSpPr>
          <p:nvPr/>
        </p:nvCxnSpPr>
        <p:spPr>
          <a:xfrm>
            <a:off x="2264976" y="2733283"/>
            <a:ext cx="4001675" cy="411659"/>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234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Področni podatkovni repozitoriji v Sloveniji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4" y="2586931"/>
            <a:ext cx="9033340" cy="1600438"/>
          </a:xfrm>
          <a:prstGeom prst="rect">
            <a:avLst/>
          </a:prstGeom>
        </p:spPr>
        <p:txBody>
          <a:bodyPr wrap="square">
            <a:spAutoFit/>
          </a:bodyPr>
          <a:lstStyle/>
          <a:p>
            <a:pPr marL="514350" indent="-514350">
              <a:buFont typeface="+mj-lt"/>
              <a:buAutoNum type="arabicPeriod"/>
            </a:pPr>
            <a:r>
              <a:rPr lang="sl-SI" sz="2800" dirty="0">
                <a:hlinkClick r:id="rId5"/>
              </a:rPr>
              <a:t>Arhiv družboslovnih podatkov (ADP)</a:t>
            </a:r>
            <a:endParaRPr lang="sl-SI" sz="2800" dirty="0"/>
          </a:p>
          <a:p>
            <a:pPr marL="514350" indent="-514350">
              <a:buFont typeface="+mj-lt"/>
              <a:buAutoNum type="arabicPeriod"/>
            </a:pPr>
            <a:endParaRPr lang="sl-SI" sz="1200" dirty="0"/>
          </a:p>
          <a:p>
            <a:pPr marL="514350" indent="-514350">
              <a:buFont typeface="+mj-lt"/>
              <a:buAutoNum type="arabicPeriod"/>
            </a:pPr>
            <a:r>
              <a:rPr lang="sl-SI" sz="2800" dirty="0">
                <a:hlinkClick r:id="rId6"/>
              </a:rPr>
              <a:t>Repozitorij jezikovnih raziskovalnih podatkov (CLARIN.SI)</a:t>
            </a:r>
            <a:endParaRPr lang="sl-SI" sz="2800" dirty="0"/>
          </a:p>
          <a:p>
            <a:pPr marL="514350" indent="-514350">
              <a:buFont typeface="+mj-lt"/>
              <a:buAutoNum type="arabicPeriod"/>
            </a:pPr>
            <a:endParaRPr lang="sl-SI" sz="1200" dirty="0"/>
          </a:p>
          <a:p>
            <a:endParaRPr lang="en-US"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Tree>
    <p:extLst>
      <p:ext uri="{BB962C8B-B14F-4D97-AF65-F5344CB8AC3E}">
        <p14:creationId xmlns:p14="http://schemas.microsoft.com/office/powerpoint/2010/main" val="2953529910"/>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Institucionalni repozitoriji v Sloveniji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oljeZBesedilom 6">
            <a:extLst>
              <a:ext uri="{FF2B5EF4-FFF2-40B4-BE49-F238E27FC236}">
                <a16:creationId xmlns:a16="http://schemas.microsoft.com/office/drawing/2014/main" id="{E5156715-91CA-20A6-42CD-5261E6430D4C}"/>
              </a:ext>
            </a:extLst>
          </p:cNvPr>
          <p:cNvSpPr txBox="1"/>
          <p:nvPr/>
        </p:nvSpPr>
        <p:spPr>
          <a:xfrm>
            <a:off x="1180730" y="2219417"/>
            <a:ext cx="7622664" cy="2369880"/>
          </a:xfrm>
          <a:prstGeom prst="rect">
            <a:avLst/>
          </a:prstGeom>
          <a:noFill/>
        </p:spPr>
        <p:txBody>
          <a:bodyPr wrap="none" rtlCol="0">
            <a:spAutoFit/>
          </a:bodyPr>
          <a:lstStyle/>
          <a:p>
            <a:pPr marL="514350" indent="-514350">
              <a:buFont typeface="+mj-lt"/>
              <a:buAutoNum type="arabicPeriod"/>
            </a:pPr>
            <a:r>
              <a:rPr lang="sl-SI" sz="2800" dirty="0"/>
              <a:t>Repozitorij Univerze v Ljubljani (</a:t>
            </a:r>
            <a:r>
              <a:rPr lang="sl-SI" sz="2800" dirty="0">
                <a:hlinkClick r:id="rId5"/>
              </a:rPr>
              <a:t>RUL</a:t>
            </a:r>
            <a:r>
              <a:rPr lang="sl-SI" sz="2800" dirty="0"/>
              <a:t>) </a:t>
            </a:r>
          </a:p>
          <a:p>
            <a:pPr marL="514350" indent="-514350">
              <a:buFont typeface="+mj-lt"/>
              <a:buAutoNum type="arabicPeriod"/>
            </a:pPr>
            <a:endParaRPr lang="sl-SI" sz="1200" dirty="0"/>
          </a:p>
          <a:p>
            <a:pPr marL="514350" indent="-514350">
              <a:buFont typeface="+mj-lt"/>
              <a:buAutoNum type="arabicPeriod"/>
            </a:pPr>
            <a:r>
              <a:rPr lang="sl-SI" sz="2800" dirty="0"/>
              <a:t>Digitalna knjižnica Univerze v Mariboru (</a:t>
            </a:r>
            <a:r>
              <a:rPr lang="sl-SI" sz="2800" dirty="0">
                <a:hlinkClick r:id="rId6"/>
              </a:rPr>
              <a:t>DKUM</a:t>
            </a:r>
            <a:r>
              <a:rPr lang="sl-SI" sz="2800" dirty="0"/>
              <a:t>)</a:t>
            </a:r>
          </a:p>
          <a:p>
            <a:pPr marL="514350" indent="-514350">
              <a:buFont typeface="+mj-lt"/>
              <a:buAutoNum type="arabicPeriod"/>
            </a:pPr>
            <a:endParaRPr lang="sl-SI" sz="1200" dirty="0"/>
          </a:p>
          <a:p>
            <a:pPr marL="514350" indent="-514350">
              <a:buFont typeface="+mj-lt"/>
              <a:buAutoNum type="arabicPeriod"/>
            </a:pPr>
            <a:r>
              <a:rPr lang="sl-SI" sz="2800" dirty="0"/>
              <a:t>Repozitorij Univerze na Primorskem (</a:t>
            </a:r>
            <a:r>
              <a:rPr lang="sl-SI" sz="2800" dirty="0">
                <a:hlinkClick r:id="rId7"/>
              </a:rPr>
              <a:t>RUP</a:t>
            </a:r>
            <a:r>
              <a:rPr lang="sl-SI" sz="2800" dirty="0"/>
              <a:t>)</a:t>
            </a:r>
          </a:p>
          <a:p>
            <a:pPr marL="514350" indent="-514350">
              <a:buFont typeface="+mj-lt"/>
              <a:buAutoNum type="arabicPeriod"/>
            </a:pPr>
            <a:endParaRPr lang="sl-SI" sz="1200" dirty="0"/>
          </a:p>
          <a:p>
            <a:pPr marL="514350" indent="-514350">
              <a:buFont typeface="+mj-lt"/>
              <a:buAutoNum type="arabicPeriod"/>
            </a:pPr>
            <a:r>
              <a:rPr lang="it-IT" sz="2800" dirty="0"/>
              <a:t>Repozitorij </a:t>
            </a:r>
            <a:r>
              <a:rPr lang="it-IT" sz="2800" dirty="0" err="1"/>
              <a:t>Univerze</a:t>
            </a:r>
            <a:r>
              <a:rPr lang="it-IT" sz="2800" dirty="0"/>
              <a:t> v Novi </a:t>
            </a:r>
            <a:r>
              <a:rPr lang="it-IT" sz="2800" dirty="0" err="1"/>
              <a:t>Gorici</a:t>
            </a:r>
            <a:r>
              <a:rPr lang="sl-SI" sz="2800" dirty="0"/>
              <a:t> (</a:t>
            </a:r>
            <a:r>
              <a:rPr lang="sl-SI" sz="2800" dirty="0">
                <a:hlinkClick r:id="rId8"/>
              </a:rPr>
              <a:t>RUNG</a:t>
            </a:r>
            <a:r>
              <a:rPr lang="it-IT" sz="2800" dirty="0"/>
              <a:t>)</a:t>
            </a:r>
            <a:endParaRPr lang="sl-SI" sz="2800" dirty="0"/>
          </a:p>
        </p:txBody>
      </p:sp>
    </p:spTree>
    <p:extLst>
      <p:ext uri="{BB962C8B-B14F-4D97-AF65-F5344CB8AC3E}">
        <p14:creationId xmlns:p14="http://schemas.microsoft.com/office/powerpoint/2010/main" val="95941371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a:bodyPr>
          <a:lstStyle/>
          <a:p>
            <a:pPr lvl="0"/>
            <a:r>
              <a:rPr lang="sl-SI" sz="4500" b="1" dirty="0" err="1">
                <a:solidFill>
                  <a:srgbClr val="ED7D31"/>
                </a:solidFill>
                <a:latin typeface="Calibri"/>
              </a:rPr>
              <a:t>Večinstitucionalni</a:t>
            </a:r>
            <a:r>
              <a:rPr lang="sl-SI" sz="4500" b="1" dirty="0">
                <a:solidFill>
                  <a:srgbClr val="ED7D31"/>
                </a:solidFill>
                <a:latin typeface="Calibri"/>
              </a:rPr>
              <a:t> repozitoriji</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
        <p:nvSpPr>
          <p:cNvPr id="7" name="PoljeZBesedilom 6">
            <a:extLst>
              <a:ext uri="{FF2B5EF4-FFF2-40B4-BE49-F238E27FC236}">
                <a16:creationId xmlns:a16="http://schemas.microsoft.com/office/drawing/2014/main" id="{E5156715-91CA-20A6-42CD-5261E6430D4C}"/>
              </a:ext>
            </a:extLst>
          </p:cNvPr>
          <p:cNvSpPr txBox="1"/>
          <p:nvPr/>
        </p:nvSpPr>
        <p:spPr>
          <a:xfrm>
            <a:off x="1180729" y="2219417"/>
            <a:ext cx="9802461" cy="2246769"/>
          </a:xfrm>
          <a:prstGeom prst="rect">
            <a:avLst/>
          </a:prstGeom>
          <a:noFill/>
        </p:spPr>
        <p:txBody>
          <a:bodyPr wrap="square" rtlCol="0">
            <a:spAutoFit/>
          </a:bodyPr>
          <a:lstStyle/>
          <a:p>
            <a:pPr marL="514350" indent="-514350">
              <a:buFont typeface="+mj-lt"/>
              <a:buAutoNum type="arabicPeriod"/>
            </a:pPr>
            <a:r>
              <a:rPr lang="sl-SI" sz="2800" dirty="0"/>
              <a:t>Digitalni repozitorij raziskovalnih organizacij Slovenije (</a:t>
            </a:r>
            <a:r>
              <a:rPr lang="sl-SI" sz="2800" dirty="0" err="1">
                <a:hlinkClick r:id="rId5"/>
              </a:rPr>
              <a:t>DiRROS</a:t>
            </a:r>
            <a:r>
              <a:rPr lang="sl-SI" sz="2800" dirty="0"/>
              <a:t>)</a:t>
            </a:r>
          </a:p>
          <a:p>
            <a:pPr marL="514350" indent="-514350">
              <a:buFont typeface="+mj-lt"/>
              <a:buAutoNum type="arabicPeriod"/>
            </a:pPr>
            <a:endParaRPr lang="sl-SI" sz="2800" dirty="0"/>
          </a:p>
          <a:p>
            <a:pPr marL="514350" indent="-514350">
              <a:buFont typeface="+mj-lt"/>
              <a:buAutoNum type="arabicPeriod"/>
            </a:pPr>
            <a:r>
              <a:rPr lang="sl-SI" sz="2800" dirty="0"/>
              <a:t>Repozitorij samostojnih visokošolskih in višješolskih izobraževalnih organizacij (</a:t>
            </a:r>
            <a:r>
              <a:rPr lang="sl-SI" sz="2800" dirty="0" err="1">
                <a:hlinkClick r:id="rId6"/>
              </a:rPr>
              <a:t>ReVIS</a:t>
            </a:r>
            <a:r>
              <a:rPr lang="sl-SI" sz="2800" dirty="0"/>
              <a:t>)</a:t>
            </a:r>
          </a:p>
          <a:p>
            <a:pPr marL="457200" indent="-457200">
              <a:buFont typeface="Arial" panose="020B0604020202020204" pitchFamily="34" charset="0"/>
              <a:buChar char="•"/>
            </a:pPr>
            <a:endParaRPr lang="sl-SI" sz="2800" dirty="0"/>
          </a:p>
        </p:txBody>
      </p:sp>
    </p:spTree>
    <p:extLst>
      <p:ext uri="{BB962C8B-B14F-4D97-AF65-F5344CB8AC3E}">
        <p14:creationId xmlns:p14="http://schemas.microsoft.com/office/powerpoint/2010/main" val="359192745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52833" y="888255"/>
            <a:ext cx="9033341" cy="817418"/>
          </a:xfrm>
        </p:spPr>
        <p:txBody>
          <a:bodyPr>
            <a:normAutofit fontScale="90000"/>
          </a:bodyPr>
          <a:lstStyle/>
          <a:p>
            <a:pPr lvl="0"/>
            <a:r>
              <a:rPr lang="sl-SI" sz="5000" b="1" dirty="0">
                <a:solidFill>
                  <a:srgbClr val="ED7D31"/>
                </a:solidFill>
                <a:latin typeface="Calibri"/>
              </a:rPr>
              <a:t>Kje najti zaupanja vredne podatkovne </a:t>
            </a:r>
            <a:r>
              <a:rPr lang="sl-SI" sz="5000" b="1" dirty="0" err="1">
                <a:solidFill>
                  <a:srgbClr val="ED7D31"/>
                </a:solidFill>
                <a:latin typeface="Calibri"/>
              </a:rPr>
              <a:t>repozitorije</a:t>
            </a:r>
            <a:r>
              <a:rPr lang="sl-SI" sz="5000" b="1" dirty="0">
                <a:solidFill>
                  <a:srgbClr val="ED7D31"/>
                </a:solidFill>
                <a:latin typeface="Calibri"/>
              </a:rPr>
              <a:t> in podatkovne baze podatkov </a:t>
            </a:r>
            <a:r>
              <a:rPr lang="sl-SI" sz="5000" b="1">
                <a:solidFill>
                  <a:srgbClr val="ED7D31"/>
                </a:solidFill>
                <a:latin typeface="Calibri"/>
              </a:rPr>
              <a:t>v tujini?</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4" y="2586931"/>
            <a:ext cx="9033340" cy="1846659"/>
          </a:xfrm>
          <a:prstGeom prst="rect">
            <a:avLst/>
          </a:prstGeom>
        </p:spPr>
        <p:txBody>
          <a:bodyPr wrap="square">
            <a:spAutoFit/>
          </a:bodyPr>
          <a:lstStyle/>
          <a:p>
            <a:pPr marL="514350" indent="-514350">
              <a:buFont typeface="+mj-lt"/>
              <a:buAutoNum type="arabicPeriod"/>
            </a:pPr>
            <a:r>
              <a:rPr lang="sl-SI" sz="2800" dirty="0">
                <a:hlinkClick r:id="rId5"/>
              </a:rPr>
              <a:t>re3data.org</a:t>
            </a:r>
            <a:endParaRPr lang="sl-SI" sz="2800" dirty="0"/>
          </a:p>
          <a:p>
            <a:pPr marL="514350" indent="-514350">
              <a:buFont typeface="+mj-lt"/>
              <a:buAutoNum type="arabicPeriod"/>
            </a:pPr>
            <a:r>
              <a:rPr lang="sl-SI" sz="2800" dirty="0" err="1">
                <a:hlinkClick r:id="rId6"/>
              </a:rPr>
              <a:t>OpenDOAR</a:t>
            </a:r>
            <a:endParaRPr lang="sl-SI" sz="2800" dirty="0"/>
          </a:p>
          <a:p>
            <a:pPr marL="514350" indent="-514350">
              <a:buFont typeface="+mj-lt"/>
              <a:buAutoNum type="arabicPeriod"/>
            </a:pPr>
            <a:r>
              <a:rPr lang="sl-SI" sz="2800" dirty="0">
                <a:hlinkClick r:id="rId7"/>
              </a:rPr>
              <a:t>FAIRsharing.org</a:t>
            </a:r>
            <a:endParaRPr lang="sl-SI" sz="2800" dirty="0"/>
          </a:p>
          <a:p>
            <a:pPr marL="514350" indent="-514350">
              <a:buFont typeface="+mj-lt"/>
              <a:buAutoNum type="arabicPeriod"/>
            </a:pPr>
            <a:endParaRPr lang="sl-SI" sz="1200" dirty="0"/>
          </a:p>
          <a:p>
            <a:endParaRPr lang="en-US" dirty="0"/>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spTree>
    <p:extLst>
      <p:ext uri="{BB962C8B-B14F-4D97-AF65-F5344CB8AC3E}">
        <p14:creationId xmlns:p14="http://schemas.microsoft.com/office/powerpoint/2010/main" val="397786009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2826A8-5BBF-9360-6CD1-090F971E11D0}"/>
              </a:ext>
            </a:extLst>
          </p:cNvPr>
          <p:cNvSpPr>
            <a:spLocks noGrp="1"/>
          </p:cNvSpPr>
          <p:nvPr>
            <p:ph type="title"/>
          </p:nvPr>
        </p:nvSpPr>
        <p:spPr>
          <a:xfrm>
            <a:off x="838203" y="365129"/>
            <a:ext cx="8490992" cy="1325559"/>
          </a:xfrm>
        </p:spPr>
        <p:txBody>
          <a:bodyPr>
            <a:normAutofit fontScale="90000"/>
          </a:bodyPr>
          <a:lstStyle/>
          <a:p>
            <a:r>
              <a:rPr lang="sl-SI" sz="4500" b="1" dirty="0">
                <a:solidFill>
                  <a:srgbClr val="ED7D31"/>
                </a:solidFill>
                <a:latin typeface="Calibri"/>
              </a:rPr>
              <a:t>Primeri podatkovnih baz, podatkovnih arhivov in repozitorijev v tujini</a:t>
            </a:r>
          </a:p>
        </p:txBody>
      </p:sp>
      <p:sp>
        <p:nvSpPr>
          <p:cNvPr id="3" name="Označba mesta vsebine 2">
            <a:extLst>
              <a:ext uri="{FF2B5EF4-FFF2-40B4-BE49-F238E27FC236}">
                <a16:creationId xmlns:a16="http://schemas.microsoft.com/office/drawing/2014/main" id="{BC22B6F5-70C7-6F3C-BAD6-8CD5E25253ED}"/>
              </a:ext>
            </a:extLst>
          </p:cNvPr>
          <p:cNvSpPr>
            <a:spLocks noGrp="1"/>
          </p:cNvSpPr>
          <p:nvPr>
            <p:ph idx="1"/>
          </p:nvPr>
        </p:nvSpPr>
        <p:spPr/>
        <p:txBody>
          <a:bodyPr>
            <a:normAutofit fontScale="85000" lnSpcReduction="20000"/>
          </a:bodyPr>
          <a:lstStyle/>
          <a:p>
            <a:r>
              <a:rPr lang="sl-SI" dirty="0" err="1">
                <a:hlinkClick r:id="rId4">
                  <a:extLst>
                    <a:ext uri="{A12FA001-AC4F-418D-AE19-62706E023703}">
                      <ahyp:hlinkClr xmlns:ahyp="http://schemas.microsoft.com/office/drawing/2018/hyperlinkcolor" val="tx"/>
                    </a:ext>
                  </a:extLst>
                </a:hlinkClick>
              </a:rPr>
              <a:t>Crystallography</a:t>
            </a:r>
            <a:r>
              <a:rPr lang="sl-SI" dirty="0">
                <a:hlinkClick r:id="rId4">
                  <a:extLst>
                    <a:ext uri="{A12FA001-AC4F-418D-AE19-62706E023703}">
                      <ahyp:hlinkClr xmlns:ahyp="http://schemas.microsoft.com/office/drawing/2018/hyperlinkcolor" val="tx"/>
                    </a:ext>
                  </a:extLst>
                </a:hlinkClick>
              </a:rPr>
              <a:t> Open </a:t>
            </a:r>
            <a:r>
              <a:rPr lang="sl-SI" dirty="0" err="1">
                <a:hlinkClick r:id="rId4">
                  <a:extLst>
                    <a:ext uri="{A12FA001-AC4F-418D-AE19-62706E023703}">
                      <ahyp:hlinkClr xmlns:ahyp="http://schemas.microsoft.com/office/drawing/2018/hyperlinkcolor" val="tx"/>
                    </a:ext>
                  </a:extLst>
                </a:hlinkClick>
              </a:rPr>
              <a:t>Database</a:t>
            </a:r>
            <a:endParaRPr lang="sl-SI" dirty="0">
              <a:hlinkClick r:id="rId5">
                <a:extLst>
                  <a:ext uri="{A12FA001-AC4F-418D-AE19-62706E023703}">
                    <ahyp:hlinkClr xmlns:ahyp="http://schemas.microsoft.com/office/drawing/2018/hyperlinkcolor" val="tx"/>
                  </a:ext>
                </a:extLst>
              </a:hlinkClick>
            </a:endParaRPr>
          </a:p>
          <a:p>
            <a:r>
              <a:rPr lang="sl-SI" dirty="0">
                <a:hlinkClick r:id="rId5"/>
              </a:rPr>
              <a:t>EMPIAR</a:t>
            </a:r>
            <a:endParaRPr lang="sl-SI" dirty="0"/>
          </a:p>
          <a:p>
            <a:r>
              <a:rPr lang="sl-SI" dirty="0">
                <a:hlinkClick r:id="rId6"/>
              </a:rPr>
              <a:t>EMBL-EBI</a:t>
            </a:r>
            <a:r>
              <a:rPr lang="sl-SI" dirty="0"/>
              <a:t> </a:t>
            </a:r>
          </a:p>
          <a:p>
            <a:r>
              <a:rPr lang="sl-SI" dirty="0" err="1">
                <a:hlinkClick r:id="rId7"/>
              </a:rPr>
              <a:t>European</a:t>
            </a:r>
            <a:r>
              <a:rPr lang="sl-SI" dirty="0">
                <a:hlinkClick r:id="rId7"/>
              </a:rPr>
              <a:t> genome-</a:t>
            </a:r>
            <a:r>
              <a:rPr lang="sl-SI" dirty="0" err="1">
                <a:hlinkClick r:id="rId7"/>
              </a:rPr>
              <a:t>phenome</a:t>
            </a:r>
            <a:r>
              <a:rPr lang="sl-SI" dirty="0">
                <a:hlinkClick r:id="rId7"/>
              </a:rPr>
              <a:t> </a:t>
            </a:r>
            <a:r>
              <a:rPr lang="sl-SI" dirty="0" err="1">
                <a:hlinkClick r:id="rId7"/>
              </a:rPr>
              <a:t>archive</a:t>
            </a:r>
            <a:endParaRPr lang="sl-SI" dirty="0"/>
          </a:p>
          <a:p>
            <a:r>
              <a:rPr lang="sl-SI" dirty="0">
                <a:hlinkClick r:id="rId8"/>
              </a:rPr>
              <a:t>COVID19 data portal</a:t>
            </a:r>
            <a:endParaRPr lang="sl-SI" dirty="0"/>
          </a:p>
          <a:p>
            <a:r>
              <a:rPr lang="sl-SI" dirty="0" err="1">
                <a:hlinkClick r:id="rId9"/>
              </a:rPr>
              <a:t>Pangea</a:t>
            </a:r>
            <a:endParaRPr lang="sl-SI" dirty="0"/>
          </a:p>
          <a:p>
            <a:r>
              <a:rPr lang="sl-SI" dirty="0">
                <a:hlinkClick r:id="rId10"/>
              </a:rPr>
              <a:t>Harvard </a:t>
            </a:r>
            <a:r>
              <a:rPr lang="sl-SI" dirty="0" err="1">
                <a:hlinkClick r:id="rId10"/>
              </a:rPr>
              <a:t>Dataverse</a:t>
            </a:r>
            <a:endParaRPr lang="sl-SI" dirty="0"/>
          </a:p>
          <a:p>
            <a:r>
              <a:rPr lang="sl-SI" dirty="0">
                <a:hlinkClick r:id="rId11"/>
              </a:rPr>
              <a:t>Open </a:t>
            </a:r>
            <a:r>
              <a:rPr lang="sl-SI" dirty="0" err="1">
                <a:hlinkClick r:id="rId11"/>
              </a:rPr>
              <a:t>research</a:t>
            </a:r>
            <a:r>
              <a:rPr lang="sl-SI" dirty="0">
                <a:hlinkClick r:id="rId11"/>
              </a:rPr>
              <a:t> </a:t>
            </a:r>
            <a:r>
              <a:rPr lang="sl-SI" dirty="0" err="1">
                <a:hlinkClick r:id="rId11"/>
              </a:rPr>
              <a:t>Europe</a:t>
            </a:r>
            <a:endParaRPr lang="sl-SI" dirty="0"/>
          </a:p>
          <a:p>
            <a:r>
              <a:rPr lang="sl-SI" dirty="0" err="1">
                <a:hlinkClick r:id="rId12"/>
              </a:rPr>
              <a:t>Zenodo</a:t>
            </a:r>
            <a:endParaRPr lang="sl-SI" dirty="0"/>
          </a:p>
          <a:p>
            <a:r>
              <a:rPr lang="sl-SI" dirty="0" err="1">
                <a:hlinkClick r:id="rId13"/>
              </a:rPr>
              <a:t>Figshare</a:t>
            </a:r>
            <a:endParaRPr lang="sl-SI" dirty="0"/>
          </a:p>
          <a:p>
            <a:r>
              <a:rPr lang="sl-SI" dirty="0" err="1">
                <a:hlinkClick r:id="rId14"/>
              </a:rPr>
              <a:t>Mendeley</a:t>
            </a:r>
            <a:r>
              <a:rPr lang="sl-SI" dirty="0">
                <a:hlinkClick r:id="rId14"/>
              </a:rPr>
              <a:t> Data</a:t>
            </a:r>
            <a:endParaRPr lang="sl-SI" dirty="0"/>
          </a:p>
        </p:txBody>
      </p:sp>
    </p:spTree>
    <p:extLst>
      <p:ext uri="{BB962C8B-B14F-4D97-AF65-F5344CB8AC3E}">
        <p14:creationId xmlns:p14="http://schemas.microsoft.com/office/powerpoint/2010/main" val="2935647525"/>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A3D10C-1FCD-620B-16C0-CE0CDA213EC9}"/>
              </a:ext>
            </a:extLst>
          </p:cNvPr>
          <p:cNvSpPr>
            <a:spLocks noGrp="1"/>
          </p:cNvSpPr>
          <p:nvPr>
            <p:ph type="title"/>
          </p:nvPr>
        </p:nvSpPr>
        <p:spPr/>
        <p:txBody>
          <a:bodyPr/>
          <a:lstStyle/>
          <a:p>
            <a:r>
              <a:rPr lang="sl-SI" sz="4500" b="1" dirty="0">
                <a:solidFill>
                  <a:srgbClr val="ED7D31"/>
                </a:solidFill>
                <a:latin typeface="Calibri"/>
              </a:rPr>
              <a:t>Primeri objave podatkov</a:t>
            </a:r>
          </a:p>
        </p:txBody>
      </p:sp>
      <p:sp>
        <p:nvSpPr>
          <p:cNvPr id="3" name="Označba mesta vsebine 2">
            <a:extLst>
              <a:ext uri="{FF2B5EF4-FFF2-40B4-BE49-F238E27FC236}">
                <a16:creationId xmlns:a16="http://schemas.microsoft.com/office/drawing/2014/main" id="{C2A18D53-2C0F-8FB0-C078-BEF95BEF0177}"/>
              </a:ext>
            </a:extLst>
          </p:cNvPr>
          <p:cNvSpPr>
            <a:spLocks noGrp="1"/>
          </p:cNvSpPr>
          <p:nvPr>
            <p:ph idx="1"/>
          </p:nvPr>
        </p:nvSpPr>
        <p:spPr/>
        <p:txBody>
          <a:bodyPr/>
          <a:lstStyle/>
          <a:p>
            <a:r>
              <a:rPr lang="pl-PL" i="0" dirty="0">
                <a:solidFill>
                  <a:srgbClr val="4C4C4C"/>
                </a:solidFill>
                <a:effectLst/>
                <a:highlight>
                  <a:srgbClr val="FFFFFF"/>
                </a:highlight>
                <a:latin typeface="+mn-lt"/>
                <a:hlinkClick r:id="rId4"/>
              </a:rPr>
              <a:t>Odprti metapodatki slovenske nacionalne infrastrukture odprtega dostopa</a:t>
            </a:r>
            <a:endParaRPr lang="sl-SI" i="0" dirty="0">
              <a:solidFill>
                <a:srgbClr val="4C4C4C"/>
              </a:solidFill>
              <a:effectLst/>
              <a:highlight>
                <a:srgbClr val="FFFFFF"/>
              </a:highlight>
              <a:latin typeface="+mn-lt"/>
              <a:hlinkClick r:id="rId5"/>
            </a:endParaRPr>
          </a:p>
          <a:p>
            <a:r>
              <a:rPr lang="en-US" i="0" dirty="0">
                <a:solidFill>
                  <a:srgbClr val="4C4C4C"/>
                </a:solidFill>
                <a:effectLst/>
                <a:highlight>
                  <a:srgbClr val="FFFFFF"/>
                </a:highlight>
                <a:latin typeface="+mn-lt"/>
                <a:hlinkClick r:id="rId5"/>
              </a:rPr>
              <a:t>Short example of Biceps Brachii muscle </a:t>
            </a:r>
            <a:r>
              <a:rPr lang="en-US" i="0" dirty="0" err="1">
                <a:solidFill>
                  <a:srgbClr val="4C4C4C"/>
                </a:solidFill>
                <a:effectLst/>
                <a:highlight>
                  <a:srgbClr val="FFFFFF"/>
                </a:highlight>
                <a:latin typeface="+mn-lt"/>
                <a:hlinkClick r:id="rId5"/>
              </a:rPr>
              <a:t>sEMG</a:t>
            </a:r>
            <a:r>
              <a:rPr lang="en-US" i="0" dirty="0">
                <a:solidFill>
                  <a:srgbClr val="4C4C4C"/>
                </a:solidFill>
                <a:effectLst/>
                <a:highlight>
                  <a:srgbClr val="FFFFFF"/>
                </a:highlight>
                <a:latin typeface="+mn-lt"/>
                <a:hlinkClick r:id="rId5"/>
              </a:rPr>
              <a:t> decomposition using the DEMUSE Tool-TEST</a:t>
            </a:r>
            <a:r>
              <a:rPr lang="sl-SI" i="0" dirty="0">
                <a:solidFill>
                  <a:srgbClr val="4C4C4C"/>
                </a:solidFill>
                <a:effectLst/>
                <a:highlight>
                  <a:srgbClr val="FFFFFF"/>
                </a:highlight>
                <a:latin typeface="+mn-lt"/>
              </a:rPr>
              <a:t> </a:t>
            </a:r>
          </a:p>
          <a:p>
            <a:r>
              <a:rPr lang="en-US" i="0" dirty="0">
                <a:solidFill>
                  <a:srgbClr val="000000"/>
                </a:solidFill>
                <a:effectLst/>
                <a:highlight>
                  <a:srgbClr val="FFFFFF"/>
                </a:highlight>
                <a:latin typeface="+mn-lt"/>
                <a:hlinkClick r:id="rId6"/>
              </a:rPr>
              <a:t>Crosswalk of most used metadata schemes and guidelines for metadata interoperability</a:t>
            </a:r>
            <a:endParaRPr lang="sl-SI" i="0" dirty="0">
              <a:solidFill>
                <a:srgbClr val="000000"/>
              </a:solidFill>
              <a:effectLst/>
              <a:highlight>
                <a:srgbClr val="FFFFFF"/>
              </a:highlight>
              <a:latin typeface="+mn-lt"/>
            </a:endParaRPr>
          </a:p>
          <a:p>
            <a:r>
              <a:rPr lang="it-IT" i="0" dirty="0">
                <a:solidFill>
                  <a:srgbClr val="505050"/>
                </a:solidFill>
                <a:effectLst/>
                <a:highlight>
                  <a:srgbClr val="FFFFFF"/>
                </a:highlight>
                <a:latin typeface="+mn-lt"/>
                <a:hlinkClick r:id="rId7"/>
              </a:rPr>
              <a:t>The </a:t>
            </a:r>
            <a:r>
              <a:rPr lang="it-IT" i="0" dirty="0" err="1">
                <a:solidFill>
                  <a:srgbClr val="505050"/>
                </a:solidFill>
                <a:effectLst/>
                <a:highlight>
                  <a:srgbClr val="FFFFFF"/>
                </a:highlight>
                <a:latin typeface="+mn-lt"/>
                <a:hlinkClick r:id="rId7"/>
              </a:rPr>
              <a:t>OpenScience</a:t>
            </a:r>
            <a:r>
              <a:rPr lang="it-IT" i="0" dirty="0">
                <a:solidFill>
                  <a:srgbClr val="505050"/>
                </a:solidFill>
                <a:effectLst/>
                <a:highlight>
                  <a:srgbClr val="FFFFFF"/>
                </a:highlight>
                <a:latin typeface="+mn-lt"/>
                <a:hlinkClick r:id="rId7"/>
              </a:rPr>
              <a:t> Slovenia metadata dataset</a:t>
            </a:r>
            <a:r>
              <a:rPr lang="sl-SI" i="0" dirty="0">
                <a:solidFill>
                  <a:srgbClr val="505050"/>
                </a:solidFill>
                <a:effectLst/>
                <a:highlight>
                  <a:srgbClr val="FFFFFF"/>
                </a:highlight>
                <a:latin typeface="+mn-lt"/>
              </a:rPr>
              <a:t> ( podatkovni članek) in </a:t>
            </a:r>
            <a:r>
              <a:rPr lang="sl-SI" i="0" dirty="0">
                <a:solidFill>
                  <a:srgbClr val="505050"/>
                </a:solidFill>
                <a:effectLst/>
                <a:highlight>
                  <a:srgbClr val="FFFFFF"/>
                </a:highlight>
                <a:latin typeface="+mn-lt"/>
                <a:hlinkClick r:id="rId8"/>
              </a:rPr>
              <a:t>objava podatkov v </a:t>
            </a:r>
            <a:r>
              <a:rPr lang="sl-SI" i="0" dirty="0" err="1">
                <a:solidFill>
                  <a:srgbClr val="505050"/>
                </a:solidFill>
                <a:effectLst/>
                <a:highlight>
                  <a:srgbClr val="FFFFFF"/>
                </a:highlight>
                <a:latin typeface="+mn-lt"/>
                <a:hlinkClick r:id="rId8"/>
              </a:rPr>
              <a:t>Mendeley</a:t>
            </a:r>
            <a:r>
              <a:rPr lang="sl-SI" i="0" dirty="0">
                <a:solidFill>
                  <a:srgbClr val="505050"/>
                </a:solidFill>
                <a:effectLst/>
                <a:highlight>
                  <a:srgbClr val="FFFFFF"/>
                </a:highlight>
                <a:latin typeface="+mn-lt"/>
                <a:hlinkClick r:id="rId8"/>
              </a:rPr>
              <a:t> Data</a:t>
            </a:r>
            <a:endParaRPr lang="en-US" i="0" dirty="0">
              <a:solidFill>
                <a:srgbClr val="000000"/>
              </a:solidFill>
              <a:effectLst/>
              <a:highlight>
                <a:srgbClr val="FFFFFF"/>
              </a:highlight>
              <a:latin typeface="+mn-lt"/>
            </a:endParaRPr>
          </a:p>
          <a:p>
            <a:endParaRPr lang="sl-SI" dirty="0"/>
          </a:p>
        </p:txBody>
      </p:sp>
    </p:spTree>
    <p:extLst>
      <p:ext uri="{BB962C8B-B14F-4D97-AF65-F5344CB8AC3E}">
        <p14:creationId xmlns:p14="http://schemas.microsoft.com/office/powerpoint/2010/main" val="66538486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266119"/>
            <a:ext cx="9033341" cy="817418"/>
          </a:xfrm>
        </p:spPr>
        <p:txBody>
          <a:bodyPr>
            <a:normAutofit/>
          </a:bodyPr>
          <a:lstStyle/>
          <a:p>
            <a:pPr lvl="0"/>
            <a:r>
              <a:rPr lang="pl-PL" sz="5000" b="1" dirty="0">
                <a:solidFill>
                  <a:srgbClr val="ED7D31"/>
                </a:solidFill>
                <a:latin typeface="Calibri"/>
              </a:rPr>
              <a:t>Nacionalni portal odprte znanosti</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5"/>
          <a:stretch>
            <a:fillRect/>
          </a:stretch>
        </p:blipFill>
        <p:spPr>
          <a:xfrm>
            <a:off x="481012" y="5715876"/>
            <a:ext cx="3819525" cy="752475"/>
          </a:xfrm>
          <a:prstGeom prst="rect">
            <a:avLst/>
          </a:prstGeom>
        </p:spPr>
      </p:pic>
      <p:pic>
        <p:nvPicPr>
          <p:cNvPr id="7" name="Slika 6">
            <a:extLst>
              <a:ext uri="{FF2B5EF4-FFF2-40B4-BE49-F238E27FC236}">
                <a16:creationId xmlns:a16="http://schemas.microsoft.com/office/drawing/2014/main" id="{F50BF3AF-2C9F-FE6D-4C56-CBC0953FE9EA}"/>
              </a:ext>
            </a:extLst>
          </p:cNvPr>
          <p:cNvPicPr>
            <a:picLocks noChangeAspect="1"/>
          </p:cNvPicPr>
          <p:nvPr/>
        </p:nvPicPr>
        <p:blipFill>
          <a:blip r:embed="rId6"/>
          <a:stretch>
            <a:fillRect/>
          </a:stretch>
        </p:blipFill>
        <p:spPr>
          <a:xfrm>
            <a:off x="130628" y="1990111"/>
            <a:ext cx="11936252" cy="4152861"/>
          </a:xfrm>
          <a:prstGeom prst="rect">
            <a:avLst/>
          </a:prstGeom>
        </p:spPr>
      </p:pic>
    </p:spTree>
    <p:extLst>
      <p:ext uri="{BB962C8B-B14F-4D97-AF65-F5344CB8AC3E}">
        <p14:creationId xmlns:p14="http://schemas.microsoft.com/office/powerpoint/2010/main" val="119787663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4" y="233035"/>
            <a:ext cx="9033341" cy="817418"/>
          </a:xfrm>
        </p:spPr>
        <p:txBody>
          <a:bodyPr>
            <a:normAutofit/>
          </a:bodyPr>
          <a:lstStyle/>
          <a:p>
            <a:pPr lvl="0"/>
            <a:r>
              <a:rPr lang="pl-PL" sz="5000" b="1" dirty="0">
                <a:solidFill>
                  <a:srgbClr val="ED7D31"/>
                </a:solidFill>
                <a:latin typeface="Calibri"/>
              </a:rPr>
              <a:t>Strukturni diagram repozitorija</a:t>
            </a:r>
            <a:endParaRPr lang="sl-SI" sz="5000" b="1" dirty="0">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5"/>
          <a:stretch>
            <a:fillRect/>
          </a:stretch>
        </p:blipFill>
        <p:spPr>
          <a:xfrm>
            <a:off x="481012" y="5715876"/>
            <a:ext cx="3819525" cy="752475"/>
          </a:xfrm>
          <a:prstGeom prst="rect">
            <a:avLst/>
          </a:prstGeom>
        </p:spPr>
      </p:pic>
      <p:pic>
        <p:nvPicPr>
          <p:cNvPr id="8" name="Slika 7">
            <a:extLst>
              <a:ext uri="{FF2B5EF4-FFF2-40B4-BE49-F238E27FC236}">
                <a16:creationId xmlns:a16="http://schemas.microsoft.com/office/drawing/2014/main" id="{1926C085-CA84-5F08-3586-D79CCDF4FA8F}"/>
              </a:ext>
            </a:extLst>
          </p:cNvPr>
          <p:cNvPicPr>
            <a:picLocks noChangeAspect="1"/>
          </p:cNvPicPr>
          <p:nvPr/>
        </p:nvPicPr>
        <p:blipFill>
          <a:blip r:embed="rId6"/>
          <a:stretch>
            <a:fillRect/>
          </a:stretch>
        </p:blipFill>
        <p:spPr>
          <a:xfrm>
            <a:off x="1666878" y="1705673"/>
            <a:ext cx="8667756" cy="5029092"/>
          </a:xfrm>
          <a:prstGeom prst="rect">
            <a:avLst/>
          </a:prstGeom>
        </p:spPr>
      </p:pic>
    </p:spTree>
    <p:extLst>
      <p:ext uri="{BB962C8B-B14F-4D97-AF65-F5344CB8AC3E}">
        <p14:creationId xmlns:p14="http://schemas.microsoft.com/office/powerpoint/2010/main" val="2348857312"/>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314818" y="498912"/>
            <a:ext cx="9543539" cy="817418"/>
          </a:xfrm>
        </p:spPr>
        <p:txBody>
          <a:bodyPr>
            <a:noAutofit/>
          </a:bodyPr>
          <a:lstStyle/>
          <a:p>
            <a:r>
              <a:rPr lang="sl-SI" b="1" dirty="0">
                <a:solidFill>
                  <a:srgbClr val="ED7D31"/>
                </a:solidFill>
                <a:latin typeface="Calibri"/>
              </a:rPr>
              <a:t>Mrežni diagram skupnih storitev, ki jih ponuja nacionalni portal</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4" name="Pravokotnik 3">
            <a:extLst>
              <a:ext uri="{FF2B5EF4-FFF2-40B4-BE49-F238E27FC236}">
                <a16:creationId xmlns:a16="http://schemas.microsoft.com/office/drawing/2014/main" id="{AEE42DE9-6E8B-496C-8470-19E58356079C}"/>
              </a:ext>
            </a:extLst>
          </p:cNvPr>
          <p:cNvSpPr/>
          <p:nvPr/>
        </p:nvSpPr>
        <p:spPr>
          <a:xfrm>
            <a:off x="742955" y="1716465"/>
            <a:ext cx="9033340" cy="369332"/>
          </a:xfrm>
          <a:prstGeom prst="rect">
            <a:avLst/>
          </a:prstGeom>
        </p:spPr>
        <p:txBody>
          <a:bodyPr wrap="square">
            <a:spAutoFit/>
          </a:bodyPr>
          <a:lstStyle/>
          <a:p>
            <a:endParaRPr lang="en-US"/>
          </a:p>
        </p:txBody>
      </p:sp>
      <p:sp>
        <p:nvSpPr>
          <p:cNvPr id="6" name="Pravokotnik 5">
            <a:extLst>
              <a:ext uri="{FF2B5EF4-FFF2-40B4-BE49-F238E27FC236}">
                <a16:creationId xmlns:a16="http://schemas.microsoft.com/office/drawing/2014/main" id="{65116349-D6C7-41E4-8938-747866C645DB}"/>
              </a:ext>
            </a:extLst>
          </p:cNvPr>
          <p:cNvSpPr/>
          <p:nvPr/>
        </p:nvSpPr>
        <p:spPr>
          <a:xfrm>
            <a:off x="742954" y="5062106"/>
            <a:ext cx="184731" cy="369332"/>
          </a:xfrm>
          <a:prstGeom prst="rect">
            <a:avLst/>
          </a:prstGeom>
        </p:spPr>
        <p:txBody>
          <a:bodyPr wrap="none">
            <a:spAutoFit/>
          </a:bodyPr>
          <a:lstStyle/>
          <a:p>
            <a:endParaRPr lang="sl-SI"/>
          </a:p>
        </p:txBody>
      </p:sp>
      <p:pic>
        <p:nvPicPr>
          <p:cNvPr id="12" name="Slika 11">
            <a:extLst>
              <a:ext uri="{FF2B5EF4-FFF2-40B4-BE49-F238E27FC236}">
                <a16:creationId xmlns:a16="http://schemas.microsoft.com/office/drawing/2014/main" id="{89306995-E7D5-4527-AD58-28FAEF37075E}"/>
              </a:ext>
            </a:extLst>
          </p:cNvPr>
          <p:cNvPicPr>
            <a:picLocks noChangeAspect="1"/>
          </p:cNvPicPr>
          <p:nvPr/>
        </p:nvPicPr>
        <p:blipFill>
          <a:blip r:embed="rId5"/>
          <a:stretch>
            <a:fillRect/>
          </a:stretch>
        </p:blipFill>
        <p:spPr>
          <a:xfrm>
            <a:off x="481012" y="5715876"/>
            <a:ext cx="3819525" cy="752475"/>
          </a:xfrm>
          <a:prstGeom prst="rect">
            <a:avLst/>
          </a:prstGeom>
        </p:spPr>
      </p:pic>
      <p:pic>
        <p:nvPicPr>
          <p:cNvPr id="7" name="Slika 6">
            <a:extLst>
              <a:ext uri="{FF2B5EF4-FFF2-40B4-BE49-F238E27FC236}">
                <a16:creationId xmlns:a16="http://schemas.microsoft.com/office/drawing/2014/main" id="{968D4273-8562-7897-1F67-5D31487F2077}"/>
              </a:ext>
            </a:extLst>
          </p:cNvPr>
          <p:cNvPicPr>
            <a:picLocks noChangeAspect="1"/>
          </p:cNvPicPr>
          <p:nvPr/>
        </p:nvPicPr>
        <p:blipFill>
          <a:blip r:embed="rId6"/>
          <a:stretch>
            <a:fillRect/>
          </a:stretch>
        </p:blipFill>
        <p:spPr>
          <a:xfrm>
            <a:off x="1671695" y="1705673"/>
            <a:ext cx="8848610" cy="5152021"/>
          </a:xfrm>
          <a:prstGeom prst="rect">
            <a:avLst/>
          </a:prstGeom>
        </p:spPr>
      </p:pic>
    </p:spTree>
    <p:extLst>
      <p:ext uri="{BB962C8B-B14F-4D97-AF65-F5344CB8AC3E}">
        <p14:creationId xmlns:p14="http://schemas.microsoft.com/office/powerpoint/2010/main" val="267209857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CFFAF9-2016-FDFE-57E3-46D296022E50}"/>
              </a:ext>
            </a:extLst>
          </p:cNvPr>
          <p:cNvSpPr>
            <a:spLocks noGrp="1"/>
          </p:cNvSpPr>
          <p:nvPr>
            <p:ph type="title"/>
          </p:nvPr>
        </p:nvSpPr>
        <p:spPr>
          <a:xfrm>
            <a:off x="697526" y="482360"/>
            <a:ext cx="9489828" cy="1325559"/>
          </a:xfrm>
        </p:spPr>
        <p:txBody>
          <a:bodyPr>
            <a:normAutofit fontScale="90000"/>
          </a:bodyPr>
          <a:lstStyle/>
          <a:p>
            <a:r>
              <a:rPr lang="sl-SI" sz="4600" b="1" dirty="0">
                <a:solidFill>
                  <a:srgbClr val="ED7D31"/>
                </a:solidFill>
                <a:latin typeface="Calibri"/>
              </a:rPr>
              <a:t>Vzpostavitev</a:t>
            </a:r>
            <a:r>
              <a:rPr lang="sl-SI" sz="4500" b="1" dirty="0">
                <a:solidFill>
                  <a:srgbClr val="ED7D31"/>
                </a:solidFill>
                <a:latin typeface="Calibri"/>
              </a:rPr>
              <a:t> procesov za podporo ravnanju z raziskovalnimi podatki v nacionalni infrastrukturi odprtega dostopa</a:t>
            </a:r>
          </a:p>
        </p:txBody>
      </p:sp>
      <p:sp>
        <p:nvSpPr>
          <p:cNvPr id="3" name="Označba mesta vsebine 2">
            <a:extLst>
              <a:ext uri="{FF2B5EF4-FFF2-40B4-BE49-F238E27FC236}">
                <a16:creationId xmlns:a16="http://schemas.microsoft.com/office/drawing/2014/main" id="{1DE668EA-C842-166F-1D7E-DCE757FE6CC9}"/>
              </a:ext>
            </a:extLst>
          </p:cNvPr>
          <p:cNvSpPr>
            <a:spLocks noGrp="1"/>
          </p:cNvSpPr>
          <p:nvPr>
            <p:ph idx="1"/>
          </p:nvPr>
        </p:nvSpPr>
        <p:spPr>
          <a:xfrm>
            <a:off x="697526" y="2561492"/>
            <a:ext cx="10515600" cy="2747962"/>
          </a:xfrm>
        </p:spPr>
        <p:txBody>
          <a:bodyPr/>
          <a:lstStyle/>
          <a:p>
            <a:r>
              <a:rPr lang="sl-SI" dirty="0">
                <a:solidFill>
                  <a:schemeClr val="tx1"/>
                </a:solidFill>
                <a:latin typeface="+mn-lt"/>
                <a:ea typeface="+mn-ea"/>
                <a:cs typeface="+mn-cs"/>
              </a:rPr>
              <a:t>Aktivnosti pred objavo.</a:t>
            </a:r>
          </a:p>
          <a:p>
            <a:r>
              <a:rPr lang="sl-SI" dirty="0">
                <a:solidFill>
                  <a:schemeClr val="tx1"/>
                </a:solidFill>
                <a:latin typeface="+mn-lt"/>
                <a:ea typeface="+mn-ea"/>
                <a:cs typeface="+mn-cs"/>
              </a:rPr>
              <a:t>Objava v </a:t>
            </a:r>
            <a:r>
              <a:rPr lang="sl-SI" dirty="0" err="1">
                <a:solidFill>
                  <a:schemeClr val="tx1"/>
                </a:solidFill>
                <a:latin typeface="+mn-lt"/>
                <a:ea typeface="+mn-ea"/>
                <a:cs typeface="+mn-cs"/>
              </a:rPr>
              <a:t>repozitoriju</a:t>
            </a:r>
            <a:r>
              <a:rPr lang="sl-SI" dirty="0">
                <a:solidFill>
                  <a:schemeClr val="tx1"/>
                </a:solidFill>
                <a:latin typeface="+mn-lt"/>
                <a:ea typeface="+mn-ea"/>
                <a:cs typeface="+mn-cs"/>
              </a:rPr>
              <a:t> ali arhivu podatkov.</a:t>
            </a:r>
          </a:p>
          <a:p>
            <a:r>
              <a:rPr lang="sl-SI" dirty="0">
                <a:solidFill>
                  <a:schemeClr val="tx1"/>
                </a:solidFill>
                <a:latin typeface="+mn-lt"/>
                <a:ea typeface="+mn-ea"/>
                <a:cs typeface="+mn-cs"/>
              </a:rPr>
              <a:t>Trajno ohranjanje.</a:t>
            </a:r>
            <a:endParaRPr lang="en-US" dirty="0">
              <a:solidFill>
                <a:schemeClr val="tx1"/>
              </a:solidFill>
              <a:latin typeface="+mn-lt"/>
              <a:ea typeface="+mn-ea"/>
              <a:cs typeface="+mn-cs"/>
            </a:endParaRPr>
          </a:p>
          <a:p>
            <a:endParaRPr lang="sl-SI" dirty="0"/>
          </a:p>
        </p:txBody>
      </p:sp>
    </p:spTree>
    <p:extLst>
      <p:ext uri="{BB962C8B-B14F-4D97-AF65-F5344CB8AC3E}">
        <p14:creationId xmlns:p14="http://schemas.microsoft.com/office/powerpoint/2010/main" val="217337179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5000" b="1" dirty="0">
                <a:solidFill>
                  <a:srgbClr val="ED7D31"/>
                </a:solidFill>
                <a:latin typeface="Calibri"/>
              </a:rPr>
              <a:t>Podatki</a:t>
            </a:r>
            <a:endParaRPr lang="en-GB" sz="5000" b="1" dirty="0">
              <a:solidFill>
                <a:srgbClr val="ED7D31"/>
              </a:solidFill>
              <a:latin typeface="Calibri"/>
            </a:endParaRPr>
          </a:p>
        </p:txBody>
      </p:sp>
      <p:sp>
        <p:nvSpPr>
          <p:cNvPr id="3" name="Označba mesta vsebine 2"/>
          <p:cNvSpPr>
            <a:spLocks noGrp="1"/>
          </p:cNvSpPr>
          <p:nvPr>
            <p:ph idx="1"/>
          </p:nvPr>
        </p:nvSpPr>
        <p:spPr>
          <a:xfrm>
            <a:off x="838200" y="1554480"/>
            <a:ext cx="3825240" cy="4983479"/>
          </a:xfrm>
        </p:spPr>
        <p:txBody>
          <a:bodyPr>
            <a:normAutofit fontScale="77500" lnSpcReduction="20000"/>
          </a:bodyPr>
          <a:lstStyle/>
          <a:p>
            <a:r>
              <a:rPr lang="sl-SI" dirty="0"/>
              <a:t>Surovi / Očiščeni</a:t>
            </a:r>
          </a:p>
          <a:p>
            <a:pPr marL="0" indent="0">
              <a:buNone/>
            </a:pPr>
            <a:endParaRPr lang="sl-SI" dirty="0"/>
          </a:p>
          <a:p>
            <a:r>
              <a:rPr lang="sl-SI" dirty="0"/>
              <a:t>Nekontrolirano zbrani </a:t>
            </a:r>
          </a:p>
          <a:p>
            <a:r>
              <a:rPr lang="sl-SI" dirty="0"/>
              <a:t>Eksperimentalni</a:t>
            </a:r>
          </a:p>
          <a:p>
            <a:r>
              <a:rPr lang="sl-SI" dirty="0"/>
              <a:t>Analitični</a:t>
            </a:r>
          </a:p>
          <a:p>
            <a:pPr marL="0" indent="0">
              <a:buNone/>
            </a:pPr>
            <a:endParaRPr lang="sl-SI" dirty="0"/>
          </a:p>
          <a:p>
            <a:r>
              <a:rPr lang="sl-SI" dirty="0"/>
              <a:t>Strukturirani/ Nestrukturirani</a:t>
            </a:r>
          </a:p>
          <a:p>
            <a:r>
              <a:rPr lang="sl-SI" dirty="0"/>
              <a:t>Stisnjeni/</a:t>
            </a:r>
            <a:r>
              <a:rPr lang="sl-SI" dirty="0" err="1"/>
              <a:t>nestisnjeni</a:t>
            </a:r>
            <a:endParaRPr lang="sl-SI" dirty="0"/>
          </a:p>
          <a:p>
            <a:r>
              <a:rPr lang="sl-SI" dirty="0"/>
              <a:t>Odprti/ Omejeno dostopni</a:t>
            </a:r>
          </a:p>
          <a:p>
            <a:r>
              <a:rPr lang="sl-SI" dirty="0"/>
              <a:t>Nepovezani/Povezani</a:t>
            </a:r>
          </a:p>
          <a:p>
            <a:r>
              <a:rPr lang="sl-SI" dirty="0"/>
              <a:t>Občutljivi</a:t>
            </a:r>
          </a:p>
          <a:p>
            <a:r>
              <a:rPr lang="sl-SI" dirty="0"/>
              <a:t>Metapodatki</a:t>
            </a:r>
          </a:p>
          <a:p>
            <a:r>
              <a:rPr lang="sl-SI" dirty="0" err="1"/>
              <a:t>Velepodatki</a:t>
            </a:r>
            <a:endParaRPr lang="en-GB" dirty="0"/>
          </a:p>
        </p:txBody>
      </p:sp>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118" y="276959"/>
            <a:ext cx="7295742" cy="5392322"/>
          </a:xfrm>
          <a:prstGeom prst="rect">
            <a:avLst/>
          </a:prstGeom>
        </p:spPr>
      </p:pic>
      <p:sp>
        <p:nvSpPr>
          <p:cNvPr id="6" name="PoljeZBesedilom 5"/>
          <p:cNvSpPr txBox="1"/>
          <p:nvPr/>
        </p:nvSpPr>
        <p:spPr>
          <a:xfrm>
            <a:off x="4800600" y="5891628"/>
            <a:ext cx="7033260" cy="646331"/>
          </a:xfrm>
          <a:prstGeom prst="rect">
            <a:avLst/>
          </a:prstGeom>
          <a:noFill/>
        </p:spPr>
        <p:txBody>
          <a:bodyPr wrap="square" rtlCol="0">
            <a:spAutoFit/>
          </a:bodyPr>
          <a:lstStyle/>
          <a:p>
            <a:r>
              <a:rPr lang="sl-SI" dirty="0"/>
              <a:t>Vir: https://www.bitmat.it/blog/news/83536/sviluppare-applicazioni-iot-riducendo-costi-e-risorse</a:t>
            </a:r>
            <a:endParaRPr lang="en-GB" dirty="0"/>
          </a:p>
        </p:txBody>
      </p:sp>
    </p:spTree>
    <p:extLst>
      <p:ext uri="{BB962C8B-B14F-4D97-AF65-F5344CB8AC3E}">
        <p14:creationId xmlns:p14="http://schemas.microsoft.com/office/powerpoint/2010/main" val="6092605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485097-794B-3D23-BD74-321D3D5A5D0B}"/>
              </a:ext>
            </a:extLst>
          </p:cNvPr>
          <p:cNvSpPr>
            <a:spLocks noGrp="1"/>
          </p:cNvSpPr>
          <p:nvPr>
            <p:ph type="title"/>
          </p:nvPr>
        </p:nvSpPr>
        <p:spPr>
          <a:xfrm>
            <a:off x="838203" y="222739"/>
            <a:ext cx="9079520" cy="1325559"/>
          </a:xfrm>
        </p:spPr>
        <p:txBody>
          <a:bodyPr>
            <a:normAutofit/>
          </a:bodyPr>
          <a:lstStyle/>
          <a:p>
            <a:r>
              <a:rPr lang="sl-SI" sz="4100" b="1" dirty="0">
                <a:solidFill>
                  <a:srgbClr val="ED7D31"/>
                </a:solidFill>
                <a:latin typeface="Calibri"/>
              </a:rPr>
              <a:t>Faza pred objavo raziskovalnih podatkov in zahtevana dokumentacija</a:t>
            </a:r>
          </a:p>
        </p:txBody>
      </p:sp>
      <p:sp>
        <p:nvSpPr>
          <p:cNvPr id="3" name="Označba mesta vsebine 2">
            <a:extLst>
              <a:ext uri="{FF2B5EF4-FFF2-40B4-BE49-F238E27FC236}">
                <a16:creationId xmlns:a16="http://schemas.microsoft.com/office/drawing/2014/main" id="{6ED62C3E-B1C2-D92F-EFC0-121D7806D108}"/>
              </a:ext>
            </a:extLst>
          </p:cNvPr>
          <p:cNvSpPr>
            <a:spLocks noGrp="1"/>
          </p:cNvSpPr>
          <p:nvPr>
            <p:ph idx="1"/>
          </p:nvPr>
        </p:nvSpPr>
        <p:spPr>
          <a:xfrm>
            <a:off x="838203" y="1825626"/>
            <a:ext cx="10515600" cy="4809635"/>
          </a:xfrm>
        </p:spPr>
        <p:txBody>
          <a:bodyPr>
            <a:normAutofit fontScale="92500" lnSpcReduction="10000"/>
          </a:bodyPr>
          <a:lstStyle/>
          <a:p>
            <a:pPr marL="0" indent="0">
              <a:buNone/>
            </a:pPr>
            <a:r>
              <a:rPr lang="sl-SI" sz="1800" dirty="0"/>
              <a:t>Faza pred objavo raziskovalnih podatkov:</a:t>
            </a:r>
          </a:p>
          <a:p>
            <a:pPr marL="742950" lvl="1" indent="-285750"/>
            <a:r>
              <a:rPr lang="sl-SI" sz="1600" dirty="0"/>
              <a:t>Načrtovanje in iskanje virov podatkov.</a:t>
            </a:r>
          </a:p>
          <a:p>
            <a:pPr marL="742950" lvl="1" indent="-285750"/>
            <a:r>
              <a:rPr lang="sl-SI" sz="1600" dirty="0"/>
              <a:t>Priprava načrta ravnanja z raziskovalnimi podatki, vloge za etično komisijo in predloge za obveščeno soglasje, predloge izjave dajalcev podatkov.</a:t>
            </a:r>
          </a:p>
          <a:p>
            <a:pPr marL="742950" lvl="1" indent="-285750"/>
            <a:r>
              <a:rPr lang="sl-SI" sz="1600" dirty="0"/>
              <a:t>Pridobitev ustreznih izjav in mnenj.</a:t>
            </a:r>
          </a:p>
          <a:p>
            <a:pPr marL="742950" lvl="1" indent="-285750"/>
            <a:r>
              <a:rPr lang="sl-SI" sz="1600" dirty="0"/>
              <a:t>Zbiranje in ustvarjanje.</a:t>
            </a:r>
          </a:p>
          <a:p>
            <a:pPr marL="742950" lvl="1" indent="-285750"/>
            <a:r>
              <a:rPr lang="sl-SI" sz="1600" dirty="0"/>
              <a:t>Obdelava in analiza.</a:t>
            </a:r>
          </a:p>
          <a:p>
            <a:pPr marL="742950" lvl="1" indent="-285750"/>
            <a:r>
              <a:rPr lang="sl-SI" sz="1600" dirty="0"/>
              <a:t>Priprava datotek v ustreznih formatih.</a:t>
            </a:r>
          </a:p>
          <a:p>
            <a:pPr marL="742950" lvl="1" indent="-285750"/>
            <a:r>
              <a:rPr lang="sl-SI" sz="1600" dirty="0"/>
              <a:t>Priprava dokumentacije.</a:t>
            </a:r>
          </a:p>
          <a:p>
            <a:pPr marL="0" indent="0">
              <a:buNone/>
            </a:pPr>
            <a:r>
              <a:rPr lang="sl-SI" sz="1800" dirty="0"/>
              <a:t>Preden raziskovalec zaprosi za objavo nabora raziskovalnih podatkov v </a:t>
            </a:r>
            <a:r>
              <a:rPr lang="sl-SI" sz="1800" dirty="0" err="1"/>
              <a:t>repozitoriju</a:t>
            </a:r>
            <a:r>
              <a:rPr lang="sl-SI" sz="1800" dirty="0"/>
              <a:t> nacionalne </a:t>
            </a:r>
            <a:r>
              <a:rPr lang="sl-SI" sz="1800" dirty="0" err="1"/>
              <a:t>infrastruktureodprtega</a:t>
            </a:r>
            <a:r>
              <a:rPr lang="sl-SI" sz="1800" dirty="0"/>
              <a:t> dostopa, mora imeti:</a:t>
            </a:r>
          </a:p>
          <a:p>
            <a:pPr lvl="1"/>
            <a:r>
              <a:rPr lang="sl-SI" sz="1600" dirty="0"/>
              <a:t>pripravljen načrt ravnanja z raziskovalnimi podatki (če ga zahteva financer ali organizacija, v kateri je zaposlen), </a:t>
            </a:r>
          </a:p>
          <a:p>
            <a:pPr lvl="1"/>
            <a:r>
              <a:rPr lang="sl-SI" sz="1600" dirty="0"/>
              <a:t>metapodatke o naboru raziskovalnih podatkov,</a:t>
            </a:r>
          </a:p>
          <a:p>
            <a:pPr lvl="1"/>
            <a:r>
              <a:rPr lang="sl-SI" sz="1600" dirty="0"/>
              <a:t>dokumentacijo, ki je potrebna za razumevanje in uporabo podatkov,</a:t>
            </a:r>
          </a:p>
          <a:p>
            <a:pPr lvl="1"/>
            <a:r>
              <a:rPr lang="sl-SI" sz="1600" dirty="0"/>
              <a:t>datoteke s podatki v ustreznih formatih,</a:t>
            </a:r>
          </a:p>
          <a:p>
            <a:pPr lvl="1"/>
            <a:r>
              <a:rPr lang="sl-SI" sz="1600" dirty="0"/>
              <a:t>izjave dajalcev podatkov in podpisana obveščena soglasja udeležencev raziskave, </a:t>
            </a:r>
          </a:p>
          <a:p>
            <a:pPr lvl="1"/>
            <a:r>
              <a:rPr lang="sl-SI" sz="1600" dirty="0"/>
              <a:t>definirane licence za uporabo raziskovalnih podatkov,</a:t>
            </a:r>
          </a:p>
          <a:p>
            <a:pPr lvl="1"/>
            <a:r>
              <a:rPr lang="sl-SI" sz="1600" dirty="0"/>
              <a:t>programsko opremo, ki se je uporabila za generiranje ali obdelavo podatkov, če jo je sam izdelal,</a:t>
            </a:r>
          </a:p>
          <a:p>
            <a:pPr lvl="1"/>
            <a:r>
              <a:rPr lang="sl-SI" sz="1600" dirty="0"/>
              <a:t>raziskovalne zabeležke in druge rezultate raziskave, če obstajajo.</a:t>
            </a:r>
          </a:p>
          <a:p>
            <a:endParaRPr lang="sl-SI" dirty="0"/>
          </a:p>
        </p:txBody>
      </p:sp>
    </p:spTree>
    <p:extLst>
      <p:ext uri="{BB962C8B-B14F-4D97-AF65-F5344CB8AC3E}">
        <p14:creationId xmlns:p14="http://schemas.microsoft.com/office/powerpoint/2010/main" val="105660906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11640C-2015-A97E-68A2-A0F6DB559307}"/>
              </a:ext>
            </a:extLst>
          </p:cNvPr>
          <p:cNvSpPr>
            <a:spLocks noGrp="1"/>
          </p:cNvSpPr>
          <p:nvPr>
            <p:ph type="title"/>
          </p:nvPr>
        </p:nvSpPr>
        <p:spPr>
          <a:xfrm>
            <a:off x="838200" y="0"/>
            <a:ext cx="10515600" cy="1325559"/>
          </a:xfrm>
        </p:spPr>
        <p:txBody>
          <a:bodyPr/>
          <a:lstStyle/>
          <a:p>
            <a:r>
              <a:rPr lang="sl-SI" sz="4100" b="1" dirty="0">
                <a:solidFill>
                  <a:srgbClr val="ED7D31"/>
                </a:solidFill>
                <a:latin typeface="Calibri"/>
              </a:rPr>
              <a:t>Faza objave</a:t>
            </a:r>
          </a:p>
        </p:txBody>
      </p:sp>
      <p:sp>
        <p:nvSpPr>
          <p:cNvPr id="3" name="Označba mesta vsebine 2">
            <a:extLst>
              <a:ext uri="{FF2B5EF4-FFF2-40B4-BE49-F238E27FC236}">
                <a16:creationId xmlns:a16="http://schemas.microsoft.com/office/drawing/2014/main" id="{8BDD1495-1AEA-9839-2A7F-11B7B4C53CB0}"/>
              </a:ext>
            </a:extLst>
          </p:cNvPr>
          <p:cNvSpPr>
            <a:spLocks noGrp="1"/>
          </p:cNvSpPr>
          <p:nvPr>
            <p:ph idx="1"/>
          </p:nvPr>
        </p:nvSpPr>
        <p:spPr>
          <a:xfrm>
            <a:off x="838203" y="1825626"/>
            <a:ext cx="10515600" cy="4903419"/>
          </a:xfrm>
        </p:spPr>
        <p:txBody>
          <a:bodyPr>
            <a:normAutofit fontScale="77500" lnSpcReduction="20000"/>
          </a:bodyPr>
          <a:lstStyle/>
          <a:p>
            <a:pPr marL="285750" indent="-285750"/>
            <a:r>
              <a:rPr lang="sl-SI" sz="2800" dirty="0"/>
              <a:t>Raziskovalec vstavi podatkovni nabor in ostale rezultate raziskave v </a:t>
            </a:r>
            <a:r>
              <a:rPr lang="sl-SI" sz="2800" dirty="0" err="1"/>
              <a:t>repozitorij</a:t>
            </a:r>
            <a:r>
              <a:rPr lang="sl-SI" sz="2800" dirty="0"/>
              <a:t> sam ali pa jih vstavi njegov knjižničar. </a:t>
            </a:r>
          </a:p>
          <a:p>
            <a:pPr marL="285750" indent="-285750"/>
            <a:r>
              <a:rPr lang="sl-SI" sz="2800" dirty="0"/>
              <a:t>Knjižničar preveri ustreznost metapodatkov in ali je na voljo ustrezna dokumentacija. </a:t>
            </a:r>
          </a:p>
          <a:p>
            <a:pPr marL="285750" indent="-285750"/>
            <a:r>
              <a:rPr lang="sl-SI" sz="2800" dirty="0"/>
              <a:t>Knjižničar sporoči ustreznemu organu znotraj inštitucije, ki je zadolžen za preverjanje ustreznosti podatkovne objave in drugih rezultatov raziskave, da so podatkovni nabor in ostali rezultati raziskave naloženi. Dostopni so v zaprtem dostopu in so na voljo samo preko povezave, za katero je potrebno imeti geslo, katerega posreduje knjižničar.</a:t>
            </a:r>
          </a:p>
          <a:p>
            <a:pPr marL="285750" indent="-285750"/>
            <a:r>
              <a:rPr lang="sl-SI" sz="2800" dirty="0"/>
              <a:t>Ustrezni organ znotraj inštitucije, ki je zadolžen za preverjanje ustreznosti podatkovne objave, preveri ustreznost vsebine podatkovnega nabora in ostalih rezultatov raziskave. Če je vsebina ustrezna, javi knjižničarju, da se podatkovni nabor in ostali rezultati raziskave lahko objavijo.</a:t>
            </a:r>
          </a:p>
          <a:p>
            <a:pPr marL="285750" indent="-285750"/>
            <a:r>
              <a:rPr lang="sl-SI" sz="2800" dirty="0"/>
              <a:t>Knjižničar, po pozitivnem odgovoru organa znotraj inštitucije, ki je zadolžen za preverjanje ustreznosti podatkovne objave, podatkovni nabor in ostale rezultate raziskave objavi v </a:t>
            </a:r>
            <a:r>
              <a:rPr lang="sl-SI" sz="2800" dirty="0" err="1"/>
              <a:t>repozitoriju</a:t>
            </a:r>
            <a:r>
              <a:rPr lang="sl-SI" sz="2800" dirty="0"/>
              <a:t> in izvede katalogizacijo v COBISS-u.</a:t>
            </a:r>
          </a:p>
          <a:p>
            <a:pPr marL="285750" indent="-285750"/>
            <a:r>
              <a:rPr lang="sl-SI" sz="2800" dirty="0"/>
              <a:t>OSIC znanstvenega področja preveri ustreznost tipologije, metapodatkov in dokumentacije o podatkovnem naboru in ostalih rezultatih raziskav. </a:t>
            </a:r>
            <a:endParaRPr lang="en-US" sz="2800" dirty="0"/>
          </a:p>
        </p:txBody>
      </p:sp>
    </p:spTree>
    <p:extLst>
      <p:ext uri="{BB962C8B-B14F-4D97-AF65-F5344CB8AC3E}">
        <p14:creationId xmlns:p14="http://schemas.microsoft.com/office/powerpoint/2010/main" val="3931471452"/>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98883C-322A-06A5-E8B3-141133F63658}"/>
              </a:ext>
            </a:extLst>
          </p:cNvPr>
          <p:cNvSpPr>
            <a:spLocks noGrp="1"/>
          </p:cNvSpPr>
          <p:nvPr>
            <p:ph type="title"/>
          </p:nvPr>
        </p:nvSpPr>
        <p:spPr>
          <a:xfrm>
            <a:off x="943710" y="0"/>
            <a:ext cx="10515600" cy="1325559"/>
          </a:xfrm>
        </p:spPr>
        <p:txBody>
          <a:bodyPr/>
          <a:lstStyle/>
          <a:p>
            <a:r>
              <a:rPr lang="sl-SI" sz="4100" b="1" dirty="0">
                <a:solidFill>
                  <a:srgbClr val="ED7D31"/>
                </a:solidFill>
                <a:latin typeface="Calibri"/>
              </a:rPr>
              <a:t>Faza trajnega hranjenja</a:t>
            </a:r>
          </a:p>
        </p:txBody>
      </p:sp>
      <p:sp>
        <p:nvSpPr>
          <p:cNvPr id="3" name="Označba mesta vsebine 2">
            <a:extLst>
              <a:ext uri="{FF2B5EF4-FFF2-40B4-BE49-F238E27FC236}">
                <a16:creationId xmlns:a16="http://schemas.microsoft.com/office/drawing/2014/main" id="{8C6E97B6-1337-9258-91B4-F187F9EDD914}"/>
              </a:ext>
            </a:extLst>
          </p:cNvPr>
          <p:cNvSpPr>
            <a:spLocks noGrp="1"/>
          </p:cNvSpPr>
          <p:nvPr>
            <p:ph idx="1"/>
          </p:nvPr>
        </p:nvSpPr>
        <p:spPr/>
        <p:txBody>
          <a:bodyPr/>
          <a:lstStyle/>
          <a:p>
            <a:pPr marL="0" indent="0">
              <a:buNone/>
            </a:pPr>
            <a:r>
              <a:rPr lang="sl-SI" dirty="0"/>
              <a:t>Podatki so lahko hranjeni v različnih formatih in v več verzijah. Pri trajnem hranjenju moramo zagotoviti neodvisnost podatkov od tehnologije. Procese za trajno hranjenje bomo vzpostavili po OAIS referenčnem modelu (</a:t>
            </a:r>
            <a:r>
              <a:rPr lang="sl-SI" dirty="0">
                <a:hlinkClick r:id="rId4"/>
              </a:rPr>
              <a:t>ISO 14721</a:t>
            </a:r>
            <a:r>
              <a:rPr lang="sl-SI" dirty="0"/>
              <a:t>) z uporabo metapodatkov po </a:t>
            </a:r>
            <a:r>
              <a:rPr lang="sl-SI" dirty="0">
                <a:hlinkClick r:id="rId5"/>
              </a:rPr>
              <a:t>PREMIS</a:t>
            </a:r>
            <a:r>
              <a:rPr lang="sl-SI" dirty="0"/>
              <a:t> meta podatkovnem standardu. </a:t>
            </a:r>
            <a:endParaRPr lang="en-US" dirty="0"/>
          </a:p>
          <a:p>
            <a:endParaRPr lang="sl-SI" dirty="0"/>
          </a:p>
        </p:txBody>
      </p:sp>
    </p:spTree>
    <p:extLst>
      <p:ext uri="{BB962C8B-B14F-4D97-AF65-F5344CB8AC3E}">
        <p14:creationId xmlns:p14="http://schemas.microsoft.com/office/powerpoint/2010/main" val="84014587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37535"/>
            <a:ext cx="10009549" cy="1116065"/>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2" name="Pravokotnik 1">
            <a:extLst>
              <a:ext uri="{FF2B5EF4-FFF2-40B4-BE49-F238E27FC236}">
                <a16:creationId xmlns:a16="http://schemas.microsoft.com/office/drawing/2014/main" id="{73709836-AF44-48B9-B898-6AC8425A1350}"/>
              </a:ext>
            </a:extLst>
          </p:cNvPr>
          <p:cNvSpPr/>
          <p:nvPr/>
        </p:nvSpPr>
        <p:spPr>
          <a:xfrm>
            <a:off x="334310" y="3044279"/>
            <a:ext cx="4898777" cy="769441"/>
          </a:xfrm>
          <a:prstGeom prst="rect">
            <a:avLst/>
          </a:prstGeom>
        </p:spPr>
        <p:txBody>
          <a:bodyPr wrap="none">
            <a:spAutoFit/>
          </a:bodyPr>
          <a:lstStyle/>
          <a:p>
            <a:r>
              <a:rPr lang="pl-PL" sz="4400" b="1">
                <a:solidFill>
                  <a:srgbClr val="ED7D31"/>
                </a:solidFill>
              </a:rPr>
              <a:t>Hvala za pozornost! </a:t>
            </a:r>
            <a:endParaRPr lang="sl-SI" sz="4400"/>
          </a:p>
        </p:txBody>
      </p:sp>
      <p:pic>
        <p:nvPicPr>
          <p:cNvPr id="3" name="Slika 2">
            <a:extLst>
              <a:ext uri="{FF2B5EF4-FFF2-40B4-BE49-F238E27FC236}">
                <a16:creationId xmlns:a16="http://schemas.microsoft.com/office/drawing/2014/main" id="{B63C2950-B487-4BCF-8856-3BC734D5D27B}"/>
              </a:ext>
            </a:extLst>
          </p:cNvPr>
          <p:cNvPicPr>
            <a:picLocks noChangeAspect="1"/>
          </p:cNvPicPr>
          <p:nvPr/>
        </p:nvPicPr>
        <p:blipFill>
          <a:blip r:embed="rId5"/>
          <a:stretch>
            <a:fillRect/>
          </a:stretch>
        </p:blipFill>
        <p:spPr>
          <a:xfrm>
            <a:off x="10320445" y="5184456"/>
            <a:ext cx="750000" cy="750000"/>
          </a:xfrm>
          <a:prstGeom prst="rect">
            <a:avLst/>
          </a:prstGeom>
        </p:spPr>
      </p:pic>
    </p:spTree>
    <p:extLst>
      <p:ext uri="{BB962C8B-B14F-4D97-AF65-F5344CB8AC3E}">
        <p14:creationId xmlns:p14="http://schemas.microsoft.com/office/powerpoint/2010/main" val="2903402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725248" y="337204"/>
            <a:ext cx="996594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6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Repozitoriji za raziskovalne podatke</a:t>
            </a:r>
          </a:p>
        </p:txBody>
      </p:sp>
      <p:sp>
        <p:nvSpPr>
          <p:cNvPr id="5" name="PoljeZBesedilom 4">
            <a:extLst>
              <a:ext uri="{FF2B5EF4-FFF2-40B4-BE49-F238E27FC236}">
                <a16:creationId xmlns:a16="http://schemas.microsoft.com/office/drawing/2014/main" id="{7A914838-4BC7-4B68-9AD9-685F2324DE3C}"/>
              </a:ext>
            </a:extLst>
          </p:cNvPr>
          <p:cNvSpPr txBox="1"/>
          <p:nvPr/>
        </p:nvSpPr>
        <p:spPr>
          <a:xfrm>
            <a:off x="805671" y="3072075"/>
            <a:ext cx="53589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rPr>
              <a:t>Milan Ojsteršek in Janez Brezovnik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rPr>
              <a:t>Univerza v Mariboru, Fakulteta za elektrotehniko, računalništvo in informatiko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milan.ojstersek@um.si</a:t>
            </a: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janez.brezovnik@um.si</a:t>
            </a:r>
            <a:r>
              <a:rPr kumimoji="0" lang="sl-SI"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 name="Pravokotnik 1">
            <a:extLst>
              <a:ext uri="{FF2B5EF4-FFF2-40B4-BE49-F238E27FC236}">
                <a16:creationId xmlns:a16="http://schemas.microsoft.com/office/drawing/2014/main" id="{692A8DBF-D361-4DAD-A25F-7FC3DC10BC20}"/>
              </a:ext>
            </a:extLst>
          </p:cNvPr>
          <p:cNvSpPr/>
          <p:nvPr/>
        </p:nvSpPr>
        <p:spPr>
          <a:xfrm>
            <a:off x="805671" y="4680765"/>
            <a:ext cx="662009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prstClr val="white"/>
                </a:solidFill>
                <a:effectLst/>
                <a:uLnTx/>
                <a:uFillTx/>
                <a:latin typeface="Calibri" panose="020F0502020204030204"/>
                <a:ea typeface="+mn-ea"/>
                <a:cs typeface="+mn-cs"/>
              </a:rPr>
              <a:t>18. 4. 2024</a:t>
            </a:r>
          </a:p>
        </p:txBody>
      </p:sp>
      <p:pic>
        <p:nvPicPr>
          <p:cNvPr id="3" name="Picture 2" descr="A grey and black sign with a person in a circle&#10;&#10;Description automatically generated">
            <a:extLst>
              <a:ext uri="{FF2B5EF4-FFF2-40B4-BE49-F238E27FC236}">
                <a16:creationId xmlns:a16="http://schemas.microsoft.com/office/drawing/2014/main" id="{5D0F3FBA-7732-41CE-FE17-8428346FBE57}"/>
              </a:ext>
            </a:extLst>
          </p:cNvPr>
          <p:cNvPicPr>
            <a:picLocks noChangeAspect="1"/>
          </p:cNvPicPr>
          <p:nvPr/>
        </p:nvPicPr>
        <p:blipFill>
          <a:blip r:embed="rId5"/>
          <a:stretch>
            <a:fillRect/>
          </a:stretch>
        </p:blipFill>
        <p:spPr>
          <a:xfrm>
            <a:off x="805671" y="5428056"/>
            <a:ext cx="1249752" cy="432400"/>
          </a:xfrm>
          <a:prstGeom prst="rect">
            <a:avLst/>
          </a:prstGeom>
        </p:spPr>
      </p:pic>
      <p:sp>
        <p:nvSpPr>
          <p:cNvPr id="7" name="PoljeZBesedilom 6">
            <a:extLst>
              <a:ext uri="{FF2B5EF4-FFF2-40B4-BE49-F238E27FC236}">
                <a16:creationId xmlns:a16="http://schemas.microsoft.com/office/drawing/2014/main" id="{81498FEA-B5DC-467F-E7FA-1D0E43DF8460}"/>
              </a:ext>
            </a:extLst>
          </p:cNvPr>
          <p:cNvSpPr txBox="1"/>
          <p:nvPr/>
        </p:nvSpPr>
        <p:spPr>
          <a:xfrm>
            <a:off x="8417998" y="5293150"/>
            <a:ext cx="37740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prstClr val="white"/>
                </a:solidFill>
                <a:effectLst/>
                <a:uLnTx/>
                <a:uFillTx/>
                <a:latin typeface="Calibri" panose="020F0502020204030204"/>
                <a:ea typeface="+mn-ea"/>
                <a:cs typeface="+mn-cs"/>
              </a:rPr>
              <a:t>https://projekt-spoznaj.si/</a:t>
            </a:r>
          </a:p>
        </p:txBody>
      </p:sp>
      <p:pic>
        <p:nvPicPr>
          <p:cNvPr id="6" name="Slika 5" descr="Slika, ki vsebuje besede pisava, grafika, logotip, besedilo&#10;&#10;Opis je samodejno ustvarjen">
            <a:hlinkClick r:id="rId6"/>
            <a:extLst>
              <a:ext uri="{FF2B5EF4-FFF2-40B4-BE49-F238E27FC236}">
                <a16:creationId xmlns:a16="http://schemas.microsoft.com/office/drawing/2014/main" id="{F83A429D-21CA-6A8E-6114-BF80362CE2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6035" y="5732476"/>
            <a:ext cx="914402" cy="917450"/>
          </a:xfrm>
          <a:prstGeom prst="rect">
            <a:avLst/>
          </a:prstGeom>
        </p:spPr>
      </p:pic>
      <p:sp>
        <p:nvSpPr>
          <p:cNvPr id="8" name="PoljeZBesedilom 4">
            <a:extLst>
              <a:ext uri="{FF2B5EF4-FFF2-40B4-BE49-F238E27FC236}">
                <a16:creationId xmlns:a16="http://schemas.microsoft.com/office/drawing/2014/main" id="{669513EE-8DC3-2EE6-FCF5-B497E1381A48}"/>
              </a:ext>
            </a:extLst>
          </p:cNvPr>
          <p:cNvSpPr txBox="1"/>
          <p:nvPr/>
        </p:nvSpPr>
        <p:spPr>
          <a:xfrm>
            <a:off x="771754" y="2376942"/>
            <a:ext cx="10413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dirty="0">
                <a:ln>
                  <a:noFill/>
                </a:ln>
                <a:solidFill>
                  <a:srgbClr val="ED7D31"/>
                </a:solidFill>
                <a:effectLst/>
                <a:uLnTx/>
                <a:uFillTx/>
                <a:latin typeface="Calibri" panose="020F0502020204030204"/>
                <a:ea typeface="+mn-ea"/>
                <a:cs typeface="+mn-cs"/>
              </a:rPr>
              <a:t>Oddaja raziskovalnih podatkov na primeru DKUM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BC28-43B6-5E3F-4305-651EC88B1446}"/>
              </a:ext>
            </a:extLst>
          </p:cNvPr>
          <p:cNvSpPr>
            <a:spLocks noGrp="1"/>
          </p:cNvSpPr>
          <p:nvPr>
            <p:ph type="title"/>
          </p:nvPr>
        </p:nvSpPr>
        <p:spPr>
          <a:xfrm>
            <a:off x="838203" y="1"/>
            <a:ext cx="10515600" cy="1825626"/>
          </a:xfrm>
        </p:spPr>
        <p:txBody>
          <a:bodyPr>
            <a:normAutofit/>
          </a:bodyPr>
          <a:lstStyle/>
          <a:p>
            <a:r>
              <a:rPr lang="sl-SI" sz="4000" b="1" dirty="0">
                <a:solidFill>
                  <a:srgbClr val="ED7D31"/>
                </a:solidFill>
                <a:latin typeface="Calibri"/>
              </a:rPr>
              <a:t>Vsebina</a:t>
            </a:r>
          </a:p>
        </p:txBody>
      </p:sp>
      <p:sp>
        <p:nvSpPr>
          <p:cNvPr id="4" name="Content Placeholder 3">
            <a:extLst>
              <a:ext uri="{FF2B5EF4-FFF2-40B4-BE49-F238E27FC236}">
                <a16:creationId xmlns:a16="http://schemas.microsoft.com/office/drawing/2014/main" id="{5CF87B1A-01F4-0551-0050-8DA56DD183B4}"/>
              </a:ext>
            </a:extLst>
          </p:cNvPr>
          <p:cNvSpPr>
            <a:spLocks noGrp="1"/>
          </p:cNvSpPr>
          <p:nvPr>
            <p:ph idx="1"/>
          </p:nvPr>
        </p:nvSpPr>
        <p:spPr/>
        <p:txBody>
          <a:bodyPr>
            <a:normAutofit/>
          </a:bodyPr>
          <a:lstStyle/>
          <a:p>
            <a:r>
              <a:rPr lang="sl-SI" dirty="0"/>
              <a:t>prijava v repozitorij</a:t>
            </a:r>
          </a:p>
          <a:p>
            <a:r>
              <a:rPr lang="sl-SI" dirty="0"/>
              <a:t>oddaja raziskovalnih podatkov s strani avtorja oz. zaposlenega</a:t>
            </a:r>
          </a:p>
          <a:p>
            <a:r>
              <a:rPr lang="sl-SI" dirty="0"/>
              <a:t>dostop do podatkov s strani uporabnikov</a:t>
            </a:r>
          </a:p>
          <a:p>
            <a:r>
              <a:rPr lang="sl-SI" dirty="0"/>
              <a:t>možnosti omejevanja dostopa do podatkov</a:t>
            </a:r>
          </a:p>
          <a:p>
            <a:endParaRPr lang="sl-SI" dirty="0"/>
          </a:p>
          <a:p>
            <a:endParaRPr lang="sl-SI" dirty="0"/>
          </a:p>
          <a:p>
            <a:r>
              <a:rPr lang="sl-SI" dirty="0"/>
              <a:t>prikazano velja za vse repozitorije nacionalne infrastrukture odprtega dostopa</a:t>
            </a:r>
          </a:p>
          <a:p>
            <a:pPr marL="0" indent="0">
              <a:buNone/>
            </a:pPr>
            <a:endParaRPr lang="sl-SI" dirty="0"/>
          </a:p>
          <a:p>
            <a:pPr marL="0" indent="0">
              <a:buNone/>
            </a:pPr>
            <a:endParaRPr lang="sl-SI" dirty="0"/>
          </a:p>
          <a:p>
            <a:pPr marL="0" indent="0">
              <a:buNone/>
            </a:pPr>
            <a:endParaRPr lang="sl-SI" dirty="0"/>
          </a:p>
        </p:txBody>
      </p:sp>
    </p:spTree>
    <p:extLst>
      <p:ext uri="{BB962C8B-B14F-4D97-AF65-F5344CB8AC3E}">
        <p14:creationId xmlns:p14="http://schemas.microsoft.com/office/powerpoint/2010/main" val="2776282107"/>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3BAF-7156-A80F-DC95-BD462734E47A}"/>
              </a:ext>
            </a:extLst>
          </p:cNvPr>
          <p:cNvSpPr>
            <a:spLocks noGrp="1"/>
          </p:cNvSpPr>
          <p:nvPr>
            <p:ph type="title"/>
          </p:nvPr>
        </p:nvSpPr>
        <p:spPr>
          <a:xfrm>
            <a:off x="2110509" y="633684"/>
            <a:ext cx="7970982" cy="5268352"/>
          </a:xfrm>
        </p:spPr>
        <p:txBody>
          <a:bodyPr/>
          <a:lstStyle/>
          <a:p>
            <a:pPr algn="ctr"/>
            <a:r>
              <a:rPr lang="sl-SI" sz="5000" b="1" kern="1200" dirty="0">
                <a:solidFill>
                  <a:srgbClr val="ED7D31"/>
                </a:solidFill>
                <a:latin typeface="Calibri"/>
              </a:rPr>
              <a:t>Prijava</a:t>
            </a:r>
          </a:p>
        </p:txBody>
      </p:sp>
      <p:sp>
        <p:nvSpPr>
          <p:cNvPr id="3" name="Footer Placeholder 2">
            <a:extLst>
              <a:ext uri="{FF2B5EF4-FFF2-40B4-BE49-F238E27FC236}">
                <a16:creationId xmlns:a16="http://schemas.microsoft.com/office/drawing/2014/main" id="{4AC44339-3C87-F205-A57A-103123793877}"/>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 </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15552265"/>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B3A2CD-692A-46AA-3322-754A818EACCE}"/>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Prijava v DKUM</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1862007-D9F3-4DBF-D554-5D6D6AC2A279}"/>
              </a:ext>
            </a:extLst>
          </p:cNvPr>
          <p:cNvPicPr>
            <a:picLocks noChangeAspect="1"/>
          </p:cNvPicPr>
          <p:nvPr/>
        </p:nvPicPr>
        <p:blipFill>
          <a:blip r:embed="rId4"/>
          <a:stretch>
            <a:fillRect/>
          </a:stretch>
        </p:blipFill>
        <p:spPr>
          <a:xfrm>
            <a:off x="2639928" y="1317273"/>
            <a:ext cx="6912144" cy="5494000"/>
          </a:xfrm>
          <a:prstGeom prst="rect">
            <a:avLst/>
          </a:prstGeom>
        </p:spPr>
      </p:pic>
      <p:sp>
        <p:nvSpPr>
          <p:cNvPr id="2" name="Title 1">
            <a:extLst>
              <a:ext uri="{FF2B5EF4-FFF2-40B4-BE49-F238E27FC236}">
                <a16:creationId xmlns:a16="http://schemas.microsoft.com/office/drawing/2014/main" id="{6EAF8A30-3977-C296-A07C-7A152C589E18}"/>
              </a:ext>
            </a:extLst>
          </p:cNvPr>
          <p:cNvSpPr>
            <a:spLocks noGrp="1"/>
          </p:cNvSpPr>
          <p:nvPr>
            <p:ph type="title"/>
          </p:nvPr>
        </p:nvSpPr>
        <p:spPr>
          <a:xfrm>
            <a:off x="838203" y="568328"/>
            <a:ext cx="10515600" cy="752471"/>
          </a:xfrm>
        </p:spPr>
        <p:txBody>
          <a:bodyPr>
            <a:normAutofit/>
          </a:bodyPr>
          <a:lstStyle/>
          <a:p>
            <a:r>
              <a:rPr lang="sl-SI" sz="4000" b="1" dirty="0">
                <a:solidFill>
                  <a:srgbClr val="ED7D31"/>
                </a:solidFill>
                <a:latin typeface="Calibri"/>
              </a:rPr>
              <a:t>Prijava v DKUM</a:t>
            </a:r>
          </a:p>
        </p:txBody>
      </p:sp>
    </p:spTree>
    <p:extLst>
      <p:ext uri="{BB962C8B-B14F-4D97-AF65-F5344CB8AC3E}">
        <p14:creationId xmlns:p14="http://schemas.microsoft.com/office/powerpoint/2010/main" val="3007591828"/>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3D6081-2234-CE7F-FF72-0FFE8F0C2EB8}"/>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Prijava z digitalno identiteto UM</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4DC005A-9018-5EEA-A5F0-B5FD78CE4DDC}"/>
              </a:ext>
            </a:extLst>
          </p:cNvPr>
          <p:cNvPicPr>
            <a:picLocks noChangeAspect="1"/>
          </p:cNvPicPr>
          <p:nvPr/>
        </p:nvPicPr>
        <p:blipFill>
          <a:blip r:embed="rId5"/>
          <a:stretch>
            <a:fillRect/>
          </a:stretch>
        </p:blipFill>
        <p:spPr>
          <a:xfrm>
            <a:off x="3871980" y="1320798"/>
            <a:ext cx="4448040" cy="5537201"/>
          </a:xfrm>
          <a:prstGeom prst="rect">
            <a:avLst/>
          </a:prstGeom>
        </p:spPr>
      </p:pic>
      <p:sp>
        <p:nvSpPr>
          <p:cNvPr id="2" name="Title 1">
            <a:extLst>
              <a:ext uri="{FF2B5EF4-FFF2-40B4-BE49-F238E27FC236}">
                <a16:creationId xmlns:a16="http://schemas.microsoft.com/office/drawing/2014/main" id="{BB3F7D85-27C7-275D-DE5D-CC0485B5333E}"/>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Prijava z digitalno identiteto</a:t>
            </a:r>
          </a:p>
        </p:txBody>
      </p:sp>
    </p:spTree>
    <p:extLst>
      <p:ext uri="{BB962C8B-B14F-4D97-AF65-F5344CB8AC3E}">
        <p14:creationId xmlns:p14="http://schemas.microsoft.com/office/powerpoint/2010/main" val="2913038042"/>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23EF-1E1C-C8C1-7D44-31D9973FCC6F}"/>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Prijava z digitalno identiteto</a:t>
            </a:r>
          </a:p>
        </p:txBody>
      </p:sp>
      <p:sp>
        <p:nvSpPr>
          <p:cNvPr id="3" name="Footer Placeholder 2">
            <a:extLst>
              <a:ext uri="{FF2B5EF4-FFF2-40B4-BE49-F238E27FC236}">
                <a16:creationId xmlns:a16="http://schemas.microsoft.com/office/drawing/2014/main" id="{BF805424-2595-7520-F2FD-582B9B9EF434}"/>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Prijava z digitalno identiteto UM</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ABF7E47-C214-1744-0AA7-38B2D0656088}"/>
              </a:ext>
            </a:extLst>
          </p:cNvPr>
          <p:cNvPicPr>
            <a:picLocks noChangeAspect="1"/>
          </p:cNvPicPr>
          <p:nvPr/>
        </p:nvPicPr>
        <p:blipFill>
          <a:blip r:embed="rId4"/>
          <a:stretch>
            <a:fillRect/>
          </a:stretch>
        </p:blipFill>
        <p:spPr>
          <a:xfrm>
            <a:off x="3219450" y="1595437"/>
            <a:ext cx="5753100" cy="3667125"/>
          </a:xfrm>
          <a:prstGeom prst="rect">
            <a:avLst/>
          </a:prstGeom>
        </p:spPr>
      </p:pic>
    </p:spTree>
    <p:extLst>
      <p:ext uri="{BB962C8B-B14F-4D97-AF65-F5344CB8AC3E}">
        <p14:creationId xmlns:p14="http://schemas.microsoft.com/office/powerpoint/2010/main" val="28297699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5000" b="1" dirty="0">
                <a:solidFill>
                  <a:srgbClr val="ED7D31"/>
                </a:solidFill>
                <a:latin typeface="Calibri"/>
              </a:rPr>
              <a:t>Viri raziskovalnih podatkov</a:t>
            </a:r>
            <a:endParaRPr lang="en-GB" sz="5000" b="1" dirty="0">
              <a:solidFill>
                <a:srgbClr val="ED7D31"/>
              </a:solidFill>
              <a:latin typeface="Calibri"/>
            </a:endParaRPr>
          </a:p>
        </p:txBody>
      </p:sp>
      <p:sp>
        <p:nvSpPr>
          <p:cNvPr id="3" name="Označba mesta vsebine 2"/>
          <p:cNvSpPr>
            <a:spLocks noGrp="1"/>
          </p:cNvSpPr>
          <p:nvPr>
            <p:ph idx="1"/>
          </p:nvPr>
        </p:nvSpPr>
        <p:spPr>
          <a:xfrm>
            <a:off x="838200" y="1825624"/>
            <a:ext cx="10515600" cy="4867783"/>
          </a:xfrm>
        </p:spPr>
        <p:txBody>
          <a:bodyPr>
            <a:noAutofit/>
          </a:bodyPr>
          <a:lstStyle/>
          <a:p>
            <a:pPr marL="285750" indent="-285750"/>
            <a:r>
              <a:rPr lang="sl-SI" sz="1400" dirty="0"/>
              <a:t>Naprave</a:t>
            </a:r>
          </a:p>
          <a:p>
            <a:pPr marL="285750" indent="-285750"/>
            <a:r>
              <a:rPr lang="sl-SI" sz="1400" dirty="0"/>
              <a:t>Instrumenti</a:t>
            </a:r>
          </a:p>
          <a:p>
            <a:pPr marL="285750" indent="-285750"/>
            <a:r>
              <a:rPr lang="sl-SI" sz="1400" dirty="0"/>
              <a:t>Senzorji</a:t>
            </a:r>
          </a:p>
          <a:p>
            <a:pPr marL="285750" indent="-285750"/>
            <a:r>
              <a:rPr lang="sl-SI" sz="1400" dirty="0"/>
              <a:t>Programska oprema</a:t>
            </a:r>
          </a:p>
          <a:p>
            <a:pPr marL="285750" indent="-285750"/>
            <a:r>
              <a:rPr lang="sl-SI" sz="1400" dirty="0"/>
              <a:t>Ljudje</a:t>
            </a:r>
          </a:p>
          <a:p>
            <a:pPr marL="0" indent="0">
              <a:buNone/>
            </a:pPr>
            <a:endParaRPr lang="sl-SI" sz="1400" dirty="0"/>
          </a:p>
          <a:p>
            <a:r>
              <a:rPr lang="sl-SI" sz="1400" dirty="0"/>
              <a:t>Opazovanja</a:t>
            </a:r>
          </a:p>
          <a:p>
            <a:r>
              <a:rPr lang="sl-SI" sz="1400" dirty="0"/>
              <a:t>Eksperimenti</a:t>
            </a:r>
          </a:p>
          <a:p>
            <a:r>
              <a:rPr lang="sl-SI" sz="1400" dirty="0"/>
              <a:t>Simulacije</a:t>
            </a:r>
          </a:p>
          <a:p>
            <a:r>
              <a:rPr lang="sl-SI" sz="1400" dirty="0"/>
              <a:t>Emulacije</a:t>
            </a:r>
          </a:p>
          <a:p>
            <a:r>
              <a:rPr lang="sl-SI" sz="1400" dirty="0"/>
              <a:t>Ankete</a:t>
            </a:r>
          </a:p>
          <a:p>
            <a:r>
              <a:rPr lang="sl-SI" sz="1400" dirty="0"/>
              <a:t>Intervjuji</a:t>
            </a:r>
          </a:p>
          <a:p>
            <a:r>
              <a:rPr lang="sl-SI" sz="1400" dirty="0"/>
              <a:t>Analiza besedil</a:t>
            </a:r>
          </a:p>
          <a:p>
            <a:r>
              <a:rPr lang="sl-SI" sz="1400" dirty="0"/>
              <a:t>Tekstovno rudarjenje</a:t>
            </a:r>
          </a:p>
          <a:p>
            <a:r>
              <a:rPr lang="sl-SI" sz="1400" dirty="0"/>
              <a:t>…………</a:t>
            </a:r>
            <a:endParaRPr lang="en-GB" sz="1400" dirty="0"/>
          </a:p>
        </p:txBody>
      </p:sp>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4890" y="1801304"/>
            <a:ext cx="2205354" cy="1466216"/>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890" y="3780852"/>
            <a:ext cx="2205354" cy="1470236"/>
          </a:xfrm>
          <a:prstGeom prst="rect">
            <a:avLst/>
          </a:prstGeom>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1820" y="3780852"/>
            <a:ext cx="2181610" cy="1450430"/>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9814" y="1761364"/>
            <a:ext cx="2325787" cy="1546095"/>
          </a:xfrm>
          <a:prstGeom prst="rect">
            <a:avLst/>
          </a:prstGeom>
        </p:spPr>
      </p:pic>
      <p:sp>
        <p:nvSpPr>
          <p:cNvPr id="13" name="AutoShape 2" descr="Rezultat iskanja slik za CERN"/>
          <p:cNvSpPr>
            <a:spLocks noChangeAspect="1" noChangeArrowheads="1"/>
          </p:cNvSpPr>
          <p:nvPr/>
        </p:nvSpPr>
        <p:spPr bwMode="auto">
          <a:xfrm>
            <a:off x="155574" y="-144463"/>
            <a:ext cx="2020697" cy="20207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4" descr="Rezultat iskanja slik za CER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Rezultat iskanja slik za CER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8481" y="1779235"/>
            <a:ext cx="2292335" cy="15282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zultat iskanja slik za digital forensic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5788" y="3780852"/>
            <a:ext cx="1472516" cy="1459895"/>
          </a:xfrm>
          <a:prstGeom prst="rect">
            <a:avLst/>
          </a:prstGeom>
          <a:noFill/>
          <a:extLst>
            <a:ext uri="{909E8E84-426E-40DD-AFC4-6F175D3DCCD1}">
              <a14:hiddenFill xmlns:a14="http://schemas.microsoft.com/office/drawing/2010/main">
                <a:solidFill>
                  <a:srgbClr val="FFFFFF"/>
                </a:solidFill>
              </a14:hiddenFill>
            </a:ext>
          </a:extLst>
        </p:spPr>
      </p:pic>
      <p:pic>
        <p:nvPicPr>
          <p:cNvPr id="15" name="tweet">
            <a:extLst>
              <a:ext uri="{FF2B5EF4-FFF2-40B4-BE49-F238E27FC236}">
                <a16:creationId xmlns:a16="http://schemas.microsoft.com/office/drawing/2014/main" id="{3BB16BD3-65F9-5F4D-8E08-A5337E56AFFE}"/>
              </a:ext>
            </a:extLst>
          </p:cNvPr>
          <p:cNvPicPr>
            <a:picLocks noChangeAspect="1"/>
          </p:cNvPicPr>
          <p:nvPr/>
        </p:nvPicPr>
        <p:blipFill>
          <a:blip r:embed="rId10"/>
          <a:stretch>
            <a:fillRect/>
          </a:stretch>
        </p:blipFill>
        <p:spPr>
          <a:xfrm>
            <a:off x="10769355" y="1966289"/>
            <a:ext cx="1422645" cy="1154114"/>
          </a:xfrm>
          <a:prstGeom prst="rect">
            <a:avLst/>
          </a:prstGeom>
        </p:spPr>
      </p:pic>
      <p:pic>
        <p:nvPicPr>
          <p:cNvPr id="16" name="brick">
            <a:extLst>
              <a:ext uri="{FF2B5EF4-FFF2-40B4-BE49-F238E27FC236}">
                <a16:creationId xmlns:a16="http://schemas.microsoft.com/office/drawing/2014/main" id="{FA0013E6-9ED5-A247-8CFD-E0FC312E2EC9}"/>
              </a:ext>
            </a:extLst>
          </p:cNvPr>
          <p:cNvPicPr>
            <a:picLocks noChangeAspect="1"/>
          </p:cNvPicPr>
          <p:nvPr/>
        </p:nvPicPr>
        <p:blipFill>
          <a:blip r:embed="rId11"/>
          <a:stretch>
            <a:fillRect/>
          </a:stretch>
        </p:blipFill>
        <p:spPr>
          <a:xfrm>
            <a:off x="10414597" y="3693226"/>
            <a:ext cx="1538056" cy="1538056"/>
          </a:xfrm>
          <a:prstGeom prst="rect">
            <a:avLst/>
          </a:prstGeom>
        </p:spPr>
      </p:pic>
      <p:pic>
        <p:nvPicPr>
          <p:cNvPr id="17" name="Picture 25">
            <a:extLst>
              <a:ext uri="{FF2B5EF4-FFF2-40B4-BE49-F238E27FC236}">
                <a16:creationId xmlns:a16="http://schemas.microsoft.com/office/drawing/2014/main" id="{44CDC8B2-14BA-604E-8B17-FD23E11BF38D}"/>
              </a:ext>
            </a:extLst>
          </p:cNvPr>
          <p:cNvPicPr>
            <a:picLocks noChangeAspect="1"/>
          </p:cNvPicPr>
          <p:nvPr/>
        </p:nvPicPr>
        <p:blipFill>
          <a:blip r:embed="rId12"/>
          <a:stretch>
            <a:fillRect/>
          </a:stretch>
        </p:blipFill>
        <p:spPr>
          <a:xfrm>
            <a:off x="3164890" y="5427784"/>
            <a:ext cx="1905308" cy="1265623"/>
          </a:xfrm>
          <a:prstGeom prst="rect">
            <a:avLst/>
          </a:prstGeom>
        </p:spPr>
      </p:pic>
      <p:pic>
        <p:nvPicPr>
          <p:cNvPr id="18" name="Aperol">
            <a:extLst>
              <a:ext uri="{FF2B5EF4-FFF2-40B4-BE49-F238E27FC236}">
                <a16:creationId xmlns:a16="http://schemas.microsoft.com/office/drawing/2014/main" id="{14923699-967A-8F4E-B257-97DAC947CF97}"/>
              </a:ext>
            </a:extLst>
          </p:cNvPr>
          <p:cNvPicPr>
            <a:picLocks noChangeAspect="1"/>
          </p:cNvPicPr>
          <p:nvPr/>
        </p:nvPicPr>
        <p:blipFill>
          <a:blip r:embed="rId13"/>
          <a:stretch>
            <a:fillRect/>
          </a:stretch>
        </p:blipFill>
        <p:spPr>
          <a:xfrm>
            <a:off x="5487638" y="5460921"/>
            <a:ext cx="857254" cy="1265623"/>
          </a:xfrm>
          <a:prstGeom prst="rect">
            <a:avLst/>
          </a:prstGeom>
        </p:spPr>
      </p:pic>
      <p:pic>
        <p:nvPicPr>
          <p:cNvPr id="1026" name="Picture 2" descr="Hrana, ki je ne bi smeli nikoli jest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62332" y="5389294"/>
            <a:ext cx="2439275" cy="136837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Brezplačna fotografija: knjiga, knjige, starih knjig, knjižnem trgu,  društva, Prebrskaj, branje | Hippop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30" name="Picture 6" descr="Brezplačna fotografija: knjiga, knjige, starih knjig, knjižnem trgu,  društva, Prebrskaj, branje | Hippopx"/>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63430" y="5400803"/>
            <a:ext cx="2019576" cy="134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68162"/>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52DB-CAF0-6DB7-8C98-E249CF7BE238}"/>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Prijava z digitalno identiteto</a:t>
            </a:r>
          </a:p>
        </p:txBody>
      </p:sp>
      <p:sp>
        <p:nvSpPr>
          <p:cNvPr id="3" name="Footer Placeholder 2">
            <a:extLst>
              <a:ext uri="{FF2B5EF4-FFF2-40B4-BE49-F238E27FC236}">
                <a16:creationId xmlns:a16="http://schemas.microsoft.com/office/drawing/2014/main" id="{73C80C98-ADF7-C61B-246E-8CE1DE2D06D8}"/>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Prijava z digitalno identiteto UM</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AC0444E-1DA0-B142-ED00-30D3A3B93E34}"/>
              </a:ext>
            </a:extLst>
          </p:cNvPr>
          <p:cNvPicPr>
            <a:picLocks noChangeAspect="1"/>
          </p:cNvPicPr>
          <p:nvPr/>
        </p:nvPicPr>
        <p:blipFill>
          <a:blip r:embed="rId4"/>
          <a:stretch>
            <a:fillRect/>
          </a:stretch>
        </p:blipFill>
        <p:spPr>
          <a:xfrm>
            <a:off x="3242330" y="1629645"/>
            <a:ext cx="5707340" cy="5228355"/>
          </a:xfrm>
          <a:prstGeom prst="rect">
            <a:avLst/>
          </a:prstGeom>
        </p:spPr>
      </p:pic>
    </p:spTree>
    <p:extLst>
      <p:ext uri="{BB962C8B-B14F-4D97-AF65-F5344CB8AC3E}">
        <p14:creationId xmlns:p14="http://schemas.microsoft.com/office/powerpoint/2010/main" val="108426997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B200A-4BD5-5BF3-0955-9A24B38CE3A9}"/>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Stran po prijavi</a:t>
            </a:r>
          </a:p>
        </p:txBody>
      </p:sp>
      <p:sp>
        <p:nvSpPr>
          <p:cNvPr id="3" name="Footer Placeholder 2">
            <a:extLst>
              <a:ext uri="{FF2B5EF4-FFF2-40B4-BE49-F238E27FC236}">
                <a16:creationId xmlns:a16="http://schemas.microsoft.com/office/drawing/2014/main" id="{D6AE9A54-A12A-6EB2-1312-1C4AB271F2CA}"/>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Stran po prijavi</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D5C11F5-23BD-EE4E-0CE8-F63CA7A74477}"/>
              </a:ext>
            </a:extLst>
          </p:cNvPr>
          <p:cNvPicPr>
            <a:picLocks noChangeAspect="1"/>
          </p:cNvPicPr>
          <p:nvPr/>
        </p:nvPicPr>
        <p:blipFill>
          <a:blip r:embed="rId2"/>
          <a:stretch>
            <a:fillRect/>
          </a:stretch>
        </p:blipFill>
        <p:spPr>
          <a:xfrm>
            <a:off x="3020290" y="1562705"/>
            <a:ext cx="6151420" cy="5295295"/>
          </a:xfrm>
          <a:prstGeom prst="rect">
            <a:avLst/>
          </a:prstGeom>
        </p:spPr>
      </p:pic>
    </p:spTree>
    <p:extLst>
      <p:ext uri="{BB962C8B-B14F-4D97-AF65-F5344CB8AC3E}">
        <p14:creationId xmlns:p14="http://schemas.microsoft.com/office/powerpoint/2010/main" val="1932429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3BAF-7156-A80F-DC95-BD462734E47A}"/>
              </a:ext>
            </a:extLst>
          </p:cNvPr>
          <p:cNvSpPr>
            <a:spLocks noGrp="1"/>
          </p:cNvSpPr>
          <p:nvPr>
            <p:ph type="title"/>
          </p:nvPr>
        </p:nvSpPr>
        <p:spPr>
          <a:xfrm>
            <a:off x="2110509" y="633684"/>
            <a:ext cx="7970982" cy="5268352"/>
          </a:xfrm>
        </p:spPr>
        <p:txBody>
          <a:bodyPr/>
          <a:lstStyle/>
          <a:p>
            <a:pPr algn="ctr"/>
            <a:r>
              <a:rPr lang="sl-SI" sz="5000" b="1" kern="1200" dirty="0">
                <a:solidFill>
                  <a:srgbClr val="ED7D31"/>
                </a:solidFill>
                <a:latin typeface="Calibri"/>
              </a:rPr>
              <a:t>Oddaja raziskovalnih podatkov s strani </a:t>
            </a:r>
            <a:br>
              <a:rPr lang="sl-SI" sz="5000" b="1" kern="1200" dirty="0">
                <a:solidFill>
                  <a:srgbClr val="ED7D31"/>
                </a:solidFill>
                <a:latin typeface="Calibri"/>
              </a:rPr>
            </a:br>
            <a:r>
              <a:rPr lang="sl-SI" sz="5000" b="1" kern="1200" dirty="0">
                <a:solidFill>
                  <a:srgbClr val="ED7D31"/>
                </a:solidFill>
                <a:latin typeface="Calibri"/>
              </a:rPr>
              <a:t>avtorja oz. zaposlenega</a:t>
            </a:r>
          </a:p>
        </p:txBody>
      </p:sp>
      <p:sp>
        <p:nvSpPr>
          <p:cNvPr id="3" name="Footer Placeholder 2">
            <a:extLst>
              <a:ext uri="{FF2B5EF4-FFF2-40B4-BE49-F238E27FC236}">
                <a16:creationId xmlns:a16="http://schemas.microsoft.com/office/drawing/2014/main" id="{4AC44339-3C87-F205-A57A-103123793877}"/>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 </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13195603"/>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B200A-4BD5-5BF3-0955-9A24B38CE3A9}"/>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Stran po prijavi</a:t>
            </a:r>
          </a:p>
        </p:txBody>
      </p:sp>
      <p:sp>
        <p:nvSpPr>
          <p:cNvPr id="3" name="Footer Placeholder 2">
            <a:extLst>
              <a:ext uri="{FF2B5EF4-FFF2-40B4-BE49-F238E27FC236}">
                <a16:creationId xmlns:a16="http://schemas.microsoft.com/office/drawing/2014/main" id="{D6AE9A54-A12A-6EB2-1312-1C4AB271F2CA}"/>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Stran po prijavi</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D5C11F5-23BD-EE4E-0CE8-F63CA7A74477}"/>
              </a:ext>
            </a:extLst>
          </p:cNvPr>
          <p:cNvPicPr>
            <a:picLocks noChangeAspect="1"/>
          </p:cNvPicPr>
          <p:nvPr/>
        </p:nvPicPr>
        <p:blipFill>
          <a:blip r:embed="rId4"/>
          <a:stretch>
            <a:fillRect/>
          </a:stretch>
        </p:blipFill>
        <p:spPr>
          <a:xfrm>
            <a:off x="3020290" y="1562705"/>
            <a:ext cx="6151420" cy="5295295"/>
          </a:xfrm>
          <a:prstGeom prst="rect">
            <a:avLst/>
          </a:prstGeom>
        </p:spPr>
      </p:pic>
      <p:sp>
        <p:nvSpPr>
          <p:cNvPr id="2" name="Arrow: Right 1">
            <a:extLst>
              <a:ext uri="{FF2B5EF4-FFF2-40B4-BE49-F238E27FC236}">
                <a16:creationId xmlns:a16="http://schemas.microsoft.com/office/drawing/2014/main" id="{89C7F278-4A7E-3BFE-1C54-F1FC20963E3C}"/>
              </a:ext>
            </a:extLst>
          </p:cNvPr>
          <p:cNvSpPr/>
          <p:nvPr/>
        </p:nvSpPr>
        <p:spPr bwMode="auto">
          <a:xfrm>
            <a:off x="2484577" y="3673764"/>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731698771"/>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E202-B13D-F6A9-AF8E-31B2EFE0442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Oddaja za zaposlene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Oddaja za zaposlene</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2A80F76-1191-6FCE-BF48-2C286A333E52}"/>
              </a:ext>
            </a:extLst>
          </p:cNvPr>
          <p:cNvPicPr>
            <a:picLocks noChangeAspect="1"/>
          </p:cNvPicPr>
          <p:nvPr/>
        </p:nvPicPr>
        <p:blipFill>
          <a:blip r:embed="rId4"/>
          <a:stretch>
            <a:fillRect/>
          </a:stretch>
        </p:blipFill>
        <p:spPr>
          <a:xfrm>
            <a:off x="2414337" y="1529077"/>
            <a:ext cx="7363327" cy="5328923"/>
          </a:xfrm>
          <a:prstGeom prst="rect">
            <a:avLst/>
          </a:prstGeom>
        </p:spPr>
      </p:pic>
    </p:spTree>
    <p:extLst>
      <p:ext uri="{BB962C8B-B14F-4D97-AF65-F5344CB8AC3E}">
        <p14:creationId xmlns:p14="http://schemas.microsoft.com/office/powerpoint/2010/main" val="423951807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281708-CE55-191E-DD9F-2B233D89B1D7}"/>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Izbira tipa novega gradiva</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Izbira tipa novega gradiva</a:t>
            </a:r>
          </a:p>
        </p:txBody>
      </p:sp>
      <p:pic>
        <p:nvPicPr>
          <p:cNvPr id="4" name="Picture 3">
            <a:extLst>
              <a:ext uri="{FF2B5EF4-FFF2-40B4-BE49-F238E27FC236}">
                <a16:creationId xmlns:a16="http://schemas.microsoft.com/office/drawing/2014/main" id="{861B56E7-C0C7-84D7-B166-21CE02B90F97}"/>
              </a:ext>
            </a:extLst>
          </p:cNvPr>
          <p:cNvPicPr>
            <a:picLocks noChangeAspect="1"/>
          </p:cNvPicPr>
          <p:nvPr/>
        </p:nvPicPr>
        <p:blipFill>
          <a:blip r:embed="rId4"/>
          <a:stretch>
            <a:fillRect/>
          </a:stretch>
        </p:blipFill>
        <p:spPr>
          <a:xfrm>
            <a:off x="2351835" y="1543359"/>
            <a:ext cx="7488330" cy="5314641"/>
          </a:xfrm>
          <a:prstGeom prst="rect">
            <a:avLst/>
          </a:prstGeom>
        </p:spPr>
      </p:pic>
      <p:sp>
        <p:nvSpPr>
          <p:cNvPr id="2" name="Arrow: Right 1">
            <a:extLst>
              <a:ext uri="{FF2B5EF4-FFF2-40B4-BE49-F238E27FC236}">
                <a16:creationId xmlns:a16="http://schemas.microsoft.com/office/drawing/2014/main" id="{2D24E772-F076-D7ED-AB84-1BBF53F978B5}"/>
              </a:ext>
            </a:extLst>
          </p:cNvPr>
          <p:cNvSpPr/>
          <p:nvPr/>
        </p:nvSpPr>
        <p:spPr bwMode="auto">
          <a:xfrm>
            <a:off x="2179779" y="5439056"/>
            <a:ext cx="572655" cy="240145"/>
          </a:xfrm>
          <a:prstGeom prst="right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12577767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0A36CF-1B65-E4AB-076F-F4C21BD6398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Koraki oddaje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Koraki oddaje</a:t>
            </a:r>
          </a:p>
        </p:txBody>
      </p:sp>
      <p:pic>
        <p:nvPicPr>
          <p:cNvPr id="2" name="Picture 1">
            <a:extLst>
              <a:ext uri="{FF2B5EF4-FFF2-40B4-BE49-F238E27FC236}">
                <a16:creationId xmlns:a16="http://schemas.microsoft.com/office/drawing/2014/main" id="{F4536F96-30A5-EA91-5E56-595336C511F3}"/>
              </a:ext>
            </a:extLst>
          </p:cNvPr>
          <p:cNvPicPr>
            <a:picLocks noChangeAspect="1"/>
          </p:cNvPicPr>
          <p:nvPr/>
        </p:nvPicPr>
        <p:blipFill>
          <a:blip r:embed="rId4"/>
          <a:stretch>
            <a:fillRect/>
          </a:stretch>
        </p:blipFill>
        <p:spPr>
          <a:xfrm>
            <a:off x="2306529" y="1320799"/>
            <a:ext cx="7578942" cy="5537201"/>
          </a:xfrm>
          <a:prstGeom prst="rect">
            <a:avLst/>
          </a:prstGeom>
        </p:spPr>
      </p:pic>
    </p:spTree>
    <p:extLst>
      <p:ext uri="{BB962C8B-B14F-4D97-AF65-F5344CB8AC3E}">
        <p14:creationId xmlns:p14="http://schemas.microsoft.com/office/powerpoint/2010/main" val="2572389115"/>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09FB-41DF-E5EE-25EB-6F16F2A847F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Vpis metapodatkov</a:t>
            </a:r>
          </a:p>
        </p:txBody>
      </p:sp>
      <p:pic>
        <p:nvPicPr>
          <p:cNvPr id="4" name="Picture 3">
            <a:extLst>
              <a:ext uri="{FF2B5EF4-FFF2-40B4-BE49-F238E27FC236}">
                <a16:creationId xmlns:a16="http://schemas.microsoft.com/office/drawing/2014/main" id="{C5519583-7135-0B9B-0F78-A9A3F185A546}"/>
              </a:ext>
            </a:extLst>
          </p:cNvPr>
          <p:cNvPicPr>
            <a:picLocks noChangeAspect="1"/>
          </p:cNvPicPr>
          <p:nvPr/>
        </p:nvPicPr>
        <p:blipFill>
          <a:blip r:embed="rId4"/>
          <a:stretch>
            <a:fillRect/>
          </a:stretch>
        </p:blipFill>
        <p:spPr>
          <a:xfrm>
            <a:off x="1166813" y="1447800"/>
            <a:ext cx="9858375" cy="5410200"/>
          </a:xfrm>
          <a:prstGeom prst="rect">
            <a:avLst/>
          </a:prstGeom>
        </p:spPr>
      </p:pic>
    </p:spTree>
    <p:extLst>
      <p:ext uri="{BB962C8B-B14F-4D97-AF65-F5344CB8AC3E}">
        <p14:creationId xmlns:p14="http://schemas.microsoft.com/office/powerpoint/2010/main" val="1931097044"/>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9025-54C7-DDCA-E2EA-AD9272F8CE0A}"/>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 vzporedni jezik</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Vpis metapodatkov, vzporedni jezik</a:t>
            </a:r>
          </a:p>
        </p:txBody>
      </p:sp>
      <p:pic>
        <p:nvPicPr>
          <p:cNvPr id="5" name="Picture 4">
            <a:extLst>
              <a:ext uri="{FF2B5EF4-FFF2-40B4-BE49-F238E27FC236}">
                <a16:creationId xmlns:a16="http://schemas.microsoft.com/office/drawing/2014/main" id="{FA1D9C9F-F9B1-B728-B530-B29AFE33CAA9}"/>
              </a:ext>
            </a:extLst>
          </p:cNvPr>
          <p:cNvPicPr>
            <a:picLocks noChangeAspect="1"/>
          </p:cNvPicPr>
          <p:nvPr/>
        </p:nvPicPr>
        <p:blipFill>
          <a:blip r:embed="rId4"/>
          <a:stretch>
            <a:fillRect/>
          </a:stretch>
        </p:blipFill>
        <p:spPr>
          <a:xfrm>
            <a:off x="1200150" y="1728787"/>
            <a:ext cx="9791700" cy="3990975"/>
          </a:xfrm>
          <a:prstGeom prst="rect">
            <a:avLst/>
          </a:prstGeom>
        </p:spPr>
      </p:pic>
    </p:spTree>
    <p:extLst>
      <p:ext uri="{BB962C8B-B14F-4D97-AF65-F5344CB8AC3E}">
        <p14:creationId xmlns:p14="http://schemas.microsoft.com/office/powerpoint/2010/main" val="604020881"/>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337B-90B8-AB6C-9318-F662352C5C6E}"/>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Vpis metapodatkov</a:t>
            </a:r>
          </a:p>
        </p:txBody>
      </p:sp>
      <p:pic>
        <p:nvPicPr>
          <p:cNvPr id="4" name="Picture 3">
            <a:extLst>
              <a:ext uri="{FF2B5EF4-FFF2-40B4-BE49-F238E27FC236}">
                <a16:creationId xmlns:a16="http://schemas.microsoft.com/office/drawing/2014/main" id="{859C370C-403D-4908-C0C3-CC3473F9E4AB}"/>
              </a:ext>
            </a:extLst>
          </p:cNvPr>
          <p:cNvPicPr>
            <a:picLocks noChangeAspect="1"/>
          </p:cNvPicPr>
          <p:nvPr/>
        </p:nvPicPr>
        <p:blipFill>
          <a:blip r:embed="rId5"/>
          <a:stretch>
            <a:fillRect/>
          </a:stretch>
        </p:blipFill>
        <p:spPr>
          <a:xfrm>
            <a:off x="1104900" y="1409700"/>
            <a:ext cx="9982200" cy="5448300"/>
          </a:xfrm>
          <a:prstGeom prst="rect">
            <a:avLst/>
          </a:prstGeom>
        </p:spPr>
      </p:pic>
    </p:spTree>
    <p:extLst>
      <p:ext uri="{BB962C8B-B14F-4D97-AF65-F5344CB8AC3E}">
        <p14:creationId xmlns:p14="http://schemas.microsoft.com/office/powerpoint/2010/main" val="232831094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000" b="1" dirty="0">
                <a:solidFill>
                  <a:srgbClr val="ED7D31"/>
                </a:solidFill>
                <a:latin typeface="Calibri"/>
              </a:rPr>
              <a:t>Tipi podatkov</a:t>
            </a:r>
          </a:p>
        </p:txBody>
      </p:sp>
      <p:sp>
        <p:nvSpPr>
          <p:cNvPr id="3" name="Označba mesta vsebine 2"/>
          <p:cNvSpPr>
            <a:spLocks noGrp="1"/>
          </p:cNvSpPr>
          <p:nvPr>
            <p:ph idx="1"/>
          </p:nvPr>
        </p:nvSpPr>
        <p:spPr/>
        <p:txBody>
          <a:bodyPr/>
          <a:lstStyle/>
          <a:p>
            <a:r>
              <a:rPr lang="sl-SI" dirty="0"/>
              <a:t>Numerični (tabele, rezultati meritev, števci, podatki iz senzorjev…). </a:t>
            </a:r>
          </a:p>
          <a:p>
            <a:r>
              <a:rPr lang="sl-SI" dirty="0"/>
              <a:t>Tekstovni (knjige, zapiski, ankete…).</a:t>
            </a:r>
          </a:p>
          <a:p>
            <a:r>
              <a:rPr lang="sl-SI" dirty="0"/>
              <a:t>Avdio vizualni podatki (slike, zvočni zapisi, video, animacija).</a:t>
            </a:r>
          </a:p>
          <a:p>
            <a:r>
              <a:rPr lang="sl-SI" dirty="0"/>
              <a:t>Prostorski.</a:t>
            </a:r>
          </a:p>
          <a:p>
            <a:r>
              <a:rPr lang="sl-SI" dirty="0"/>
              <a:t>Specifični glede na znanstveno disciplino.</a:t>
            </a:r>
          </a:p>
          <a:p>
            <a:r>
              <a:rPr lang="sl-SI" dirty="0"/>
              <a:t>Specifični glede na merilni instrument ali napravo.</a:t>
            </a:r>
          </a:p>
          <a:p>
            <a:pPr marL="0" indent="0">
              <a:buNone/>
            </a:pPr>
            <a:endParaRPr lang="sl-SI" dirty="0"/>
          </a:p>
        </p:txBody>
      </p:sp>
    </p:spTree>
    <p:extLst>
      <p:ext uri="{BB962C8B-B14F-4D97-AF65-F5344CB8AC3E}">
        <p14:creationId xmlns:p14="http://schemas.microsoft.com/office/powerpoint/2010/main" val="2025630277"/>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23BE-4A03-EC85-C4EA-1904CE50A8D5}"/>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Vpis metapodatkov</a:t>
            </a:r>
          </a:p>
        </p:txBody>
      </p:sp>
      <p:pic>
        <p:nvPicPr>
          <p:cNvPr id="5" name="Picture 4">
            <a:extLst>
              <a:ext uri="{FF2B5EF4-FFF2-40B4-BE49-F238E27FC236}">
                <a16:creationId xmlns:a16="http://schemas.microsoft.com/office/drawing/2014/main" id="{F5402D2C-708E-008C-83C1-E8539068BF81}"/>
              </a:ext>
            </a:extLst>
          </p:cNvPr>
          <p:cNvPicPr>
            <a:picLocks noChangeAspect="1"/>
          </p:cNvPicPr>
          <p:nvPr/>
        </p:nvPicPr>
        <p:blipFill>
          <a:blip r:embed="rId4"/>
          <a:stretch>
            <a:fillRect/>
          </a:stretch>
        </p:blipFill>
        <p:spPr>
          <a:xfrm>
            <a:off x="1957138" y="1501131"/>
            <a:ext cx="8121452" cy="5356869"/>
          </a:xfrm>
          <a:prstGeom prst="rect">
            <a:avLst/>
          </a:prstGeom>
        </p:spPr>
      </p:pic>
    </p:spTree>
    <p:extLst>
      <p:ext uri="{BB962C8B-B14F-4D97-AF65-F5344CB8AC3E}">
        <p14:creationId xmlns:p14="http://schemas.microsoft.com/office/powerpoint/2010/main" val="3020989443"/>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06A4F3-F2B8-4B97-E163-FFEE9A1EC1B9}"/>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Tree>
    <p:extLst>
      <p:ext uri="{BB962C8B-B14F-4D97-AF65-F5344CB8AC3E}">
        <p14:creationId xmlns:p14="http://schemas.microsoft.com/office/powerpoint/2010/main" val="2397736685"/>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EFA2A6-82FA-1407-8DC3-5D151E45BAE9}"/>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
        <p:nvSpPr>
          <p:cNvPr id="4" name="Rectangle 3">
            <a:extLst>
              <a:ext uri="{FF2B5EF4-FFF2-40B4-BE49-F238E27FC236}">
                <a16:creationId xmlns:a16="http://schemas.microsoft.com/office/drawing/2014/main" id="{2CF953BE-814A-64C8-1EC4-2F14A2BC0C25}"/>
              </a:ext>
            </a:extLst>
          </p:cNvPr>
          <p:cNvSpPr/>
          <p:nvPr/>
        </p:nvSpPr>
        <p:spPr bwMode="auto">
          <a:xfrm>
            <a:off x="2245895" y="1330870"/>
            <a:ext cx="7804484" cy="147298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41650633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4BB1-3484-D2C0-CD55-C0E4D88BAA34}"/>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 – licence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licence</a:t>
            </a:r>
          </a:p>
        </p:txBody>
      </p:sp>
      <p:pic>
        <p:nvPicPr>
          <p:cNvPr id="5" name="Picture 4">
            <a:extLst>
              <a:ext uri="{FF2B5EF4-FFF2-40B4-BE49-F238E27FC236}">
                <a16:creationId xmlns:a16="http://schemas.microsoft.com/office/drawing/2014/main" id="{F5273900-F836-EC04-3C48-240F78D4C64F}"/>
              </a:ext>
            </a:extLst>
          </p:cNvPr>
          <p:cNvPicPr>
            <a:picLocks noChangeAspect="1"/>
          </p:cNvPicPr>
          <p:nvPr/>
        </p:nvPicPr>
        <p:blipFill>
          <a:blip r:embed="rId5"/>
          <a:stretch>
            <a:fillRect/>
          </a:stretch>
        </p:blipFill>
        <p:spPr>
          <a:xfrm>
            <a:off x="1620777" y="1558969"/>
            <a:ext cx="8666561" cy="5299031"/>
          </a:xfrm>
          <a:prstGeom prst="rect">
            <a:avLst/>
          </a:prstGeom>
        </p:spPr>
      </p:pic>
    </p:spTree>
    <p:extLst>
      <p:ext uri="{BB962C8B-B14F-4D97-AF65-F5344CB8AC3E}">
        <p14:creationId xmlns:p14="http://schemas.microsoft.com/office/powerpoint/2010/main" val="3154794528"/>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D1D528-522B-9CD5-6C9E-C21F5785032E}"/>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
        <p:nvSpPr>
          <p:cNvPr id="4" name="Rectangle 3">
            <a:extLst>
              <a:ext uri="{FF2B5EF4-FFF2-40B4-BE49-F238E27FC236}">
                <a16:creationId xmlns:a16="http://schemas.microsoft.com/office/drawing/2014/main" id="{2CF953BE-814A-64C8-1EC4-2F14A2BC0C25}"/>
              </a:ext>
            </a:extLst>
          </p:cNvPr>
          <p:cNvSpPr/>
          <p:nvPr/>
        </p:nvSpPr>
        <p:spPr bwMode="auto">
          <a:xfrm>
            <a:off x="2245895" y="2790824"/>
            <a:ext cx="7804484" cy="75397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85896566"/>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E1D5-CB36-5451-7B3C-3F9CC65D6966}"/>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 – projekti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projekti</a:t>
            </a:r>
          </a:p>
        </p:txBody>
      </p:sp>
      <p:pic>
        <p:nvPicPr>
          <p:cNvPr id="7" name="Picture 6">
            <a:extLst>
              <a:ext uri="{FF2B5EF4-FFF2-40B4-BE49-F238E27FC236}">
                <a16:creationId xmlns:a16="http://schemas.microsoft.com/office/drawing/2014/main" id="{EB13B101-3BE5-99E0-3100-16CE1A115730}"/>
              </a:ext>
            </a:extLst>
          </p:cNvPr>
          <p:cNvPicPr>
            <a:picLocks noChangeAspect="1"/>
          </p:cNvPicPr>
          <p:nvPr/>
        </p:nvPicPr>
        <p:blipFill>
          <a:blip r:embed="rId4"/>
          <a:stretch>
            <a:fillRect/>
          </a:stretch>
        </p:blipFill>
        <p:spPr>
          <a:xfrm>
            <a:off x="1147762" y="1752600"/>
            <a:ext cx="9896475" cy="4648200"/>
          </a:xfrm>
          <a:prstGeom prst="rect">
            <a:avLst/>
          </a:prstGeom>
        </p:spPr>
      </p:pic>
    </p:spTree>
    <p:extLst>
      <p:ext uri="{BB962C8B-B14F-4D97-AF65-F5344CB8AC3E}">
        <p14:creationId xmlns:p14="http://schemas.microsoft.com/office/powerpoint/2010/main" val="3326026016"/>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603C-EB12-2B7F-3DF0-5E03D3D087C3}"/>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 – projekti</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projekti</a:t>
            </a:r>
          </a:p>
        </p:txBody>
      </p:sp>
      <p:pic>
        <p:nvPicPr>
          <p:cNvPr id="7" name="Picture 6">
            <a:extLst>
              <a:ext uri="{FF2B5EF4-FFF2-40B4-BE49-F238E27FC236}">
                <a16:creationId xmlns:a16="http://schemas.microsoft.com/office/drawing/2014/main" id="{64131F0C-C3D1-D9A5-ACD3-4418F02A3942}"/>
              </a:ext>
            </a:extLst>
          </p:cNvPr>
          <p:cNvPicPr>
            <a:picLocks noChangeAspect="1"/>
          </p:cNvPicPr>
          <p:nvPr/>
        </p:nvPicPr>
        <p:blipFill>
          <a:blip r:embed="rId4"/>
          <a:stretch>
            <a:fillRect/>
          </a:stretch>
        </p:blipFill>
        <p:spPr>
          <a:xfrm>
            <a:off x="1588168" y="1481159"/>
            <a:ext cx="8764729" cy="5243491"/>
          </a:xfrm>
          <a:prstGeom prst="rect">
            <a:avLst/>
          </a:prstGeom>
        </p:spPr>
      </p:pic>
    </p:spTree>
    <p:extLst>
      <p:ext uri="{BB962C8B-B14F-4D97-AF65-F5344CB8AC3E}">
        <p14:creationId xmlns:p14="http://schemas.microsoft.com/office/powerpoint/2010/main" val="3759970901"/>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7A4830-861A-4B2F-0EE4-6375638ECF5A}"/>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
        <p:nvSpPr>
          <p:cNvPr id="4" name="Rectangle 3">
            <a:extLst>
              <a:ext uri="{FF2B5EF4-FFF2-40B4-BE49-F238E27FC236}">
                <a16:creationId xmlns:a16="http://schemas.microsoft.com/office/drawing/2014/main" id="{2CF953BE-814A-64C8-1EC4-2F14A2BC0C25}"/>
              </a:ext>
            </a:extLst>
          </p:cNvPr>
          <p:cNvSpPr/>
          <p:nvPr/>
        </p:nvSpPr>
        <p:spPr bwMode="auto">
          <a:xfrm>
            <a:off x="2245895" y="3482635"/>
            <a:ext cx="7804484" cy="75397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054694782"/>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C08A-C708-1C53-67F4-0B7C2A0E8BE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Vpis metapodatkov – izjave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izjave</a:t>
            </a:r>
          </a:p>
        </p:txBody>
      </p:sp>
      <p:pic>
        <p:nvPicPr>
          <p:cNvPr id="4" name="Picture 3">
            <a:extLst>
              <a:ext uri="{FF2B5EF4-FFF2-40B4-BE49-F238E27FC236}">
                <a16:creationId xmlns:a16="http://schemas.microsoft.com/office/drawing/2014/main" id="{676F23C1-3BD0-6D47-0ACB-00F6F7A862A3}"/>
              </a:ext>
            </a:extLst>
          </p:cNvPr>
          <p:cNvPicPr>
            <a:picLocks noChangeAspect="1"/>
          </p:cNvPicPr>
          <p:nvPr/>
        </p:nvPicPr>
        <p:blipFill>
          <a:blip r:embed="rId5"/>
          <a:stretch>
            <a:fillRect/>
          </a:stretch>
        </p:blipFill>
        <p:spPr>
          <a:xfrm>
            <a:off x="2069432" y="1551177"/>
            <a:ext cx="7879126" cy="5306823"/>
          </a:xfrm>
          <a:prstGeom prst="rect">
            <a:avLst/>
          </a:prstGeom>
        </p:spPr>
      </p:pic>
    </p:spTree>
    <p:extLst>
      <p:ext uri="{BB962C8B-B14F-4D97-AF65-F5344CB8AC3E}">
        <p14:creationId xmlns:p14="http://schemas.microsoft.com/office/powerpoint/2010/main" val="158476802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35253D-22C8-C653-40FF-A506114A2FBC}"/>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
        <p:nvSpPr>
          <p:cNvPr id="4" name="Rectangle 3">
            <a:extLst>
              <a:ext uri="{FF2B5EF4-FFF2-40B4-BE49-F238E27FC236}">
                <a16:creationId xmlns:a16="http://schemas.microsoft.com/office/drawing/2014/main" id="{2CF953BE-814A-64C8-1EC4-2F14A2BC0C25}"/>
              </a:ext>
            </a:extLst>
          </p:cNvPr>
          <p:cNvSpPr/>
          <p:nvPr/>
        </p:nvSpPr>
        <p:spPr bwMode="auto">
          <a:xfrm>
            <a:off x="2245895" y="4242625"/>
            <a:ext cx="7804484" cy="898368"/>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418273634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000" b="1" dirty="0">
                <a:solidFill>
                  <a:srgbClr val="ED7D31"/>
                </a:solidFill>
                <a:latin typeface="Calibri"/>
              </a:rPr>
              <a:t>Formati datotek</a:t>
            </a:r>
          </a:p>
        </p:txBody>
      </p:sp>
      <p:sp>
        <p:nvSpPr>
          <p:cNvPr id="3" name="Označba mesta vsebine 2"/>
          <p:cNvSpPr>
            <a:spLocks noGrp="1"/>
          </p:cNvSpPr>
          <p:nvPr>
            <p:ph idx="1"/>
          </p:nvPr>
        </p:nvSpPr>
        <p:spPr/>
        <p:txBody>
          <a:bodyPr>
            <a:normAutofit lnSpcReduction="10000"/>
          </a:bodyPr>
          <a:lstStyle/>
          <a:p>
            <a:r>
              <a:rPr lang="sl-SI" dirty="0" err="1"/>
              <a:t>Multipurpose</a:t>
            </a:r>
            <a:r>
              <a:rPr lang="sl-SI" dirty="0"/>
              <a:t> Internet Mail </a:t>
            </a:r>
            <a:r>
              <a:rPr lang="sl-SI" dirty="0" err="1"/>
              <a:t>Extensions</a:t>
            </a:r>
            <a:r>
              <a:rPr lang="sl-SI" dirty="0"/>
              <a:t> (MIME </a:t>
            </a:r>
            <a:r>
              <a:rPr lang="sl-SI" dirty="0" err="1"/>
              <a:t>type</a:t>
            </a:r>
            <a:r>
              <a:rPr lang="sl-SI" dirty="0"/>
              <a:t>) tipi podatkov – standard  </a:t>
            </a:r>
            <a:r>
              <a:rPr lang="sl-SI" u="sng" dirty="0">
                <a:hlinkClick r:id="rId4"/>
              </a:rPr>
              <a:t>RFC 6838</a:t>
            </a:r>
            <a:r>
              <a:rPr lang="sl-SI" u="sng" dirty="0"/>
              <a:t> - </a:t>
            </a:r>
            <a:r>
              <a:rPr lang="sl-SI" u="sng" dirty="0">
                <a:hlinkClick r:id="rId5"/>
              </a:rPr>
              <a:t>https://www.iana.org/assignments/media-types/media-types.xhtml</a:t>
            </a:r>
            <a:r>
              <a:rPr lang="sl-SI" u="sng" dirty="0"/>
              <a:t> </a:t>
            </a:r>
          </a:p>
          <a:p>
            <a:r>
              <a:rPr lang="sl-SI" dirty="0"/>
              <a:t>Domensko specifični formati raziskovalnih podatkov - </a:t>
            </a:r>
            <a:r>
              <a:rPr lang="sl-SI" dirty="0">
                <a:hlinkClick r:id="rId6"/>
              </a:rPr>
              <a:t>http://justsolve.archiveteam.org/index.php/Scientific_Data_formats</a:t>
            </a:r>
            <a:r>
              <a:rPr lang="sl-SI" dirty="0"/>
              <a:t> </a:t>
            </a:r>
          </a:p>
          <a:p>
            <a:r>
              <a:rPr lang="sl-SI" dirty="0"/>
              <a:t>Formati podatkov, ki jih priporoča </a:t>
            </a:r>
            <a:r>
              <a:rPr lang="sl-SI" dirty="0" err="1"/>
              <a:t>Library</a:t>
            </a:r>
            <a:r>
              <a:rPr lang="sl-SI" dirty="0"/>
              <a:t> </a:t>
            </a:r>
            <a:r>
              <a:rPr lang="sl-SI" dirty="0" err="1"/>
              <a:t>of</a:t>
            </a:r>
            <a:r>
              <a:rPr lang="sl-SI" dirty="0"/>
              <a:t> </a:t>
            </a:r>
            <a:r>
              <a:rPr lang="sl-SI" dirty="0" err="1"/>
              <a:t>Congress</a:t>
            </a:r>
            <a:r>
              <a:rPr lang="sl-SI" dirty="0"/>
              <a:t> za trajno hranjenje - </a:t>
            </a:r>
            <a:r>
              <a:rPr lang="sl-SI" dirty="0">
                <a:hlinkClick r:id="rId7"/>
              </a:rPr>
              <a:t>https://www.loc.gov/preservation/resources/rfs/TOC.html</a:t>
            </a:r>
            <a:endParaRPr lang="sl-SI" dirty="0"/>
          </a:p>
          <a:p>
            <a:pPr marL="0" indent="0">
              <a:buNone/>
            </a:pPr>
            <a:endParaRPr lang="sl-SI" dirty="0"/>
          </a:p>
          <a:p>
            <a:pPr marL="0" indent="0">
              <a:buNone/>
            </a:pPr>
            <a:r>
              <a:rPr lang="sl-SI" dirty="0"/>
              <a:t>Delimo jih na </a:t>
            </a:r>
            <a:r>
              <a:rPr lang="sl-SI" b="1" dirty="0"/>
              <a:t>odprte, delno zaprte</a:t>
            </a:r>
            <a:r>
              <a:rPr lang="sl-SI" dirty="0"/>
              <a:t> in </a:t>
            </a:r>
            <a:r>
              <a:rPr lang="sl-SI" b="1" dirty="0"/>
              <a:t>zaprte</a:t>
            </a:r>
            <a:r>
              <a:rPr lang="sl-SI" dirty="0"/>
              <a:t> formate podatkov.</a:t>
            </a:r>
          </a:p>
          <a:p>
            <a:pPr marL="0" indent="0">
              <a:buNone/>
            </a:pPr>
            <a:r>
              <a:rPr lang="sl-SI" dirty="0"/>
              <a:t> </a:t>
            </a:r>
          </a:p>
        </p:txBody>
      </p:sp>
    </p:spTree>
    <p:extLst>
      <p:ext uri="{BB962C8B-B14F-4D97-AF65-F5344CB8AC3E}">
        <p14:creationId xmlns:p14="http://schemas.microsoft.com/office/powerpoint/2010/main" val="2750833554"/>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E8EC-1B1B-B0A4-9B85-8D3E175A98C8}"/>
              </a:ext>
            </a:extLst>
          </p:cNvPr>
          <p:cNvSpPr>
            <a:spLocks noGrp="1"/>
          </p:cNvSpPr>
          <p:nvPr>
            <p:ph type="title"/>
          </p:nvPr>
        </p:nvSpPr>
        <p:spPr>
          <a:xfrm>
            <a:off x="838203" y="568328"/>
            <a:ext cx="10515600" cy="752471"/>
          </a:xfrm>
        </p:spPr>
        <p:txBody>
          <a:bodyPr>
            <a:normAutofit/>
          </a:bodyPr>
          <a:lstStyle/>
          <a:p>
            <a:r>
              <a:rPr lang="pl-PL" sz="4000" b="1" dirty="0">
                <a:solidFill>
                  <a:srgbClr val="ED7D31"/>
                </a:solidFill>
                <a:latin typeface="Calibri"/>
              </a:rPr>
              <a:t>Vpis metapodatkov – metode zbiranja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metode zbiranja podatkov</a:t>
            </a:r>
          </a:p>
        </p:txBody>
      </p:sp>
      <p:pic>
        <p:nvPicPr>
          <p:cNvPr id="5" name="Picture 4">
            <a:extLst>
              <a:ext uri="{FF2B5EF4-FFF2-40B4-BE49-F238E27FC236}">
                <a16:creationId xmlns:a16="http://schemas.microsoft.com/office/drawing/2014/main" id="{CBA1221B-CBC3-1C10-FFD8-9F20F7541FE2}"/>
              </a:ext>
            </a:extLst>
          </p:cNvPr>
          <p:cNvPicPr>
            <a:picLocks noChangeAspect="1"/>
          </p:cNvPicPr>
          <p:nvPr/>
        </p:nvPicPr>
        <p:blipFill>
          <a:blip r:embed="rId5"/>
          <a:stretch>
            <a:fillRect/>
          </a:stretch>
        </p:blipFill>
        <p:spPr>
          <a:xfrm>
            <a:off x="1540042" y="1536864"/>
            <a:ext cx="8999622" cy="5321136"/>
          </a:xfrm>
          <a:prstGeom prst="rect">
            <a:avLst/>
          </a:prstGeom>
        </p:spPr>
      </p:pic>
    </p:spTree>
    <p:extLst>
      <p:ext uri="{BB962C8B-B14F-4D97-AF65-F5344CB8AC3E}">
        <p14:creationId xmlns:p14="http://schemas.microsoft.com/office/powerpoint/2010/main" val="2975827820"/>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6BE740-AEBE-B3CD-BD5D-3FE1DEF0040D}"/>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specifika raziskovalnih podatkov</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specifika raziskovalnih podatkov</a:t>
            </a:r>
          </a:p>
        </p:txBody>
      </p:sp>
      <p:pic>
        <p:nvPicPr>
          <p:cNvPr id="2" name="Picture 1">
            <a:extLst>
              <a:ext uri="{FF2B5EF4-FFF2-40B4-BE49-F238E27FC236}">
                <a16:creationId xmlns:a16="http://schemas.microsoft.com/office/drawing/2014/main" id="{8FF4D70E-FD8E-9C89-149C-17B7EFDE262B}"/>
              </a:ext>
            </a:extLst>
          </p:cNvPr>
          <p:cNvPicPr>
            <a:picLocks noChangeAspect="1"/>
          </p:cNvPicPr>
          <p:nvPr/>
        </p:nvPicPr>
        <p:blipFill>
          <a:blip r:embed="rId5"/>
          <a:stretch>
            <a:fillRect/>
          </a:stretch>
        </p:blipFill>
        <p:spPr>
          <a:xfrm>
            <a:off x="1629780" y="1320341"/>
            <a:ext cx="9038616" cy="5537659"/>
          </a:xfrm>
          <a:prstGeom prst="rect">
            <a:avLst/>
          </a:prstGeom>
        </p:spPr>
      </p:pic>
      <p:sp>
        <p:nvSpPr>
          <p:cNvPr id="4" name="Rectangle 3">
            <a:extLst>
              <a:ext uri="{FF2B5EF4-FFF2-40B4-BE49-F238E27FC236}">
                <a16:creationId xmlns:a16="http://schemas.microsoft.com/office/drawing/2014/main" id="{2CF953BE-814A-64C8-1EC4-2F14A2BC0C25}"/>
              </a:ext>
            </a:extLst>
          </p:cNvPr>
          <p:cNvSpPr/>
          <p:nvPr/>
        </p:nvSpPr>
        <p:spPr bwMode="auto">
          <a:xfrm>
            <a:off x="2245895" y="5073301"/>
            <a:ext cx="7804484" cy="149995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88531749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08DA-8C5D-9844-D92E-5C0C7409ABA4}"/>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stroški objave v odprtem dostopu</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stroški objave v odprtem dostopu</a:t>
            </a:r>
          </a:p>
        </p:txBody>
      </p:sp>
      <p:pic>
        <p:nvPicPr>
          <p:cNvPr id="4" name="Picture 3">
            <a:extLst>
              <a:ext uri="{FF2B5EF4-FFF2-40B4-BE49-F238E27FC236}">
                <a16:creationId xmlns:a16="http://schemas.microsoft.com/office/drawing/2014/main" id="{E3519D3A-445F-C24B-05E9-E60B816C1CE2}"/>
              </a:ext>
            </a:extLst>
          </p:cNvPr>
          <p:cNvPicPr>
            <a:picLocks noChangeAspect="1"/>
          </p:cNvPicPr>
          <p:nvPr/>
        </p:nvPicPr>
        <p:blipFill>
          <a:blip r:embed="rId4"/>
          <a:stretch>
            <a:fillRect/>
          </a:stretch>
        </p:blipFill>
        <p:spPr>
          <a:xfrm>
            <a:off x="1233487" y="2028825"/>
            <a:ext cx="9725025" cy="3238500"/>
          </a:xfrm>
          <a:prstGeom prst="rect">
            <a:avLst/>
          </a:prstGeom>
        </p:spPr>
      </p:pic>
    </p:spTree>
    <p:extLst>
      <p:ext uri="{BB962C8B-B14F-4D97-AF65-F5344CB8AC3E}">
        <p14:creationId xmlns:p14="http://schemas.microsoft.com/office/powerpoint/2010/main" val="164312789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241-D0CB-78EA-32FF-5501E5D0BC9E}"/>
              </a:ext>
            </a:extLst>
          </p:cNvPr>
          <p:cNvSpPr>
            <a:spLocks noGrp="1"/>
          </p:cNvSpPr>
          <p:nvPr>
            <p:ph type="title"/>
          </p:nvPr>
        </p:nvSpPr>
        <p:spPr>
          <a:xfrm>
            <a:off x="838203" y="568328"/>
            <a:ext cx="10515600" cy="752471"/>
          </a:xfrm>
        </p:spPr>
        <p:txBody>
          <a:bodyPr>
            <a:normAutofit fontScale="90000"/>
          </a:bodyPr>
          <a:lstStyle/>
          <a:p>
            <a:r>
              <a:rPr lang="pl-PL" sz="4000" b="1" dirty="0">
                <a:solidFill>
                  <a:srgbClr val="ED7D31"/>
                </a:solidFill>
                <a:latin typeface="Calibri"/>
              </a:rPr>
              <a:t>Vpis metapodatkov – stroški objave v odprtem dostopu</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Vpis metapodatkov – stroški objave v odprtem dostopu</a:t>
            </a:r>
          </a:p>
        </p:txBody>
      </p:sp>
      <p:pic>
        <p:nvPicPr>
          <p:cNvPr id="5" name="Picture 4">
            <a:extLst>
              <a:ext uri="{FF2B5EF4-FFF2-40B4-BE49-F238E27FC236}">
                <a16:creationId xmlns:a16="http://schemas.microsoft.com/office/drawing/2014/main" id="{01DEFE9D-44E6-D945-6772-0634C96C9DF9}"/>
              </a:ext>
            </a:extLst>
          </p:cNvPr>
          <p:cNvPicPr>
            <a:picLocks noChangeAspect="1"/>
          </p:cNvPicPr>
          <p:nvPr/>
        </p:nvPicPr>
        <p:blipFill>
          <a:blip r:embed="rId4"/>
          <a:stretch>
            <a:fillRect/>
          </a:stretch>
        </p:blipFill>
        <p:spPr>
          <a:xfrm>
            <a:off x="1483895" y="1602202"/>
            <a:ext cx="8943473" cy="5255798"/>
          </a:xfrm>
          <a:prstGeom prst="rect">
            <a:avLst/>
          </a:prstGeom>
        </p:spPr>
      </p:pic>
    </p:spTree>
    <p:extLst>
      <p:ext uri="{BB962C8B-B14F-4D97-AF65-F5344CB8AC3E}">
        <p14:creationId xmlns:p14="http://schemas.microsoft.com/office/powerpoint/2010/main" val="1009454350"/>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3B9D1E-ECB6-6CE4-9C4B-CA663447967E}"/>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Koraki oddaje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l-SI" sz="1200" b="0" i="0" u="none" strike="noStrike" kern="1200" cap="none" spc="0" normalizeH="0" baseline="0" noProof="0" dirty="0">
                <a:ln>
                  <a:noFill/>
                </a:ln>
                <a:solidFill>
                  <a:srgbClr val="898989"/>
                </a:solidFill>
                <a:effectLst/>
                <a:uLnTx/>
                <a:uFillTx/>
                <a:latin typeface="Calibri"/>
                <a:ea typeface="+mn-ea"/>
                <a:cs typeface="+mn-cs"/>
              </a:rPr>
              <a:t>Koraki oddaje</a:t>
            </a:r>
            <a:endParaRPr kumimoji="0" lang="en-US" sz="12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B4C6DA-A745-370F-764D-BE833737EF5A}"/>
              </a:ext>
            </a:extLst>
          </p:cNvPr>
          <p:cNvPicPr>
            <a:picLocks noChangeAspect="1"/>
          </p:cNvPicPr>
          <p:nvPr/>
        </p:nvPicPr>
        <p:blipFill>
          <a:blip r:embed="rId4"/>
          <a:stretch>
            <a:fillRect/>
          </a:stretch>
        </p:blipFill>
        <p:spPr>
          <a:xfrm>
            <a:off x="1523603" y="1377221"/>
            <a:ext cx="9144793" cy="5480779"/>
          </a:xfrm>
          <a:prstGeom prst="rect">
            <a:avLst/>
          </a:prstGeom>
        </p:spPr>
      </p:pic>
      <p:sp>
        <p:nvSpPr>
          <p:cNvPr id="4" name="Rectangle 3">
            <a:extLst>
              <a:ext uri="{FF2B5EF4-FFF2-40B4-BE49-F238E27FC236}">
                <a16:creationId xmlns:a16="http://schemas.microsoft.com/office/drawing/2014/main" id="{07FB0A23-42DD-F046-C848-6CE9C0D629A7}"/>
              </a:ext>
            </a:extLst>
          </p:cNvPr>
          <p:cNvSpPr/>
          <p:nvPr/>
        </p:nvSpPr>
        <p:spPr bwMode="auto">
          <a:xfrm>
            <a:off x="2005264" y="4017055"/>
            <a:ext cx="8037094" cy="692696"/>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2853574007"/>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7438-4320-F555-9291-A40476048500}"/>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Prenos datotek</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Prenos datotek</a:t>
            </a:r>
          </a:p>
        </p:txBody>
      </p:sp>
      <p:pic>
        <p:nvPicPr>
          <p:cNvPr id="4" name="Picture 3">
            <a:extLst>
              <a:ext uri="{FF2B5EF4-FFF2-40B4-BE49-F238E27FC236}">
                <a16:creationId xmlns:a16="http://schemas.microsoft.com/office/drawing/2014/main" id="{8E45C63E-0F11-8FA0-8090-0542433FEC6B}"/>
              </a:ext>
            </a:extLst>
          </p:cNvPr>
          <p:cNvPicPr>
            <a:picLocks noChangeAspect="1"/>
          </p:cNvPicPr>
          <p:nvPr/>
        </p:nvPicPr>
        <p:blipFill>
          <a:blip r:embed="rId4"/>
          <a:stretch>
            <a:fillRect/>
          </a:stretch>
        </p:blipFill>
        <p:spPr>
          <a:xfrm>
            <a:off x="1983318" y="1479705"/>
            <a:ext cx="7954766" cy="5292570"/>
          </a:xfrm>
          <a:prstGeom prst="rect">
            <a:avLst/>
          </a:prstGeom>
        </p:spPr>
      </p:pic>
    </p:spTree>
    <p:extLst>
      <p:ext uri="{BB962C8B-B14F-4D97-AF65-F5344CB8AC3E}">
        <p14:creationId xmlns:p14="http://schemas.microsoft.com/office/powerpoint/2010/main" val="375949358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C9F2-9AB1-C1A2-3D24-5C33775F7DDD}"/>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Prenos datotek – prenos izveden</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Prenos datotek – prenos izveden</a:t>
            </a:r>
          </a:p>
        </p:txBody>
      </p:sp>
      <p:pic>
        <p:nvPicPr>
          <p:cNvPr id="6" name="Picture 5">
            <a:extLst>
              <a:ext uri="{FF2B5EF4-FFF2-40B4-BE49-F238E27FC236}">
                <a16:creationId xmlns:a16="http://schemas.microsoft.com/office/drawing/2014/main" id="{E57C34EE-E057-BC9A-90FF-BEFB7FDEA78E}"/>
              </a:ext>
            </a:extLst>
          </p:cNvPr>
          <p:cNvPicPr>
            <a:picLocks noChangeAspect="1"/>
          </p:cNvPicPr>
          <p:nvPr/>
        </p:nvPicPr>
        <p:blipFill>
          <a:blip r:embed="rId4"/>
          <a:stretch>
            <a:fillRect/>
          </a:stretch>
        </p:blipFill>
        <p:spPr>
          <a:xfrm>
            <a:off x="2510589" y="1480126"/>
            <a:ext cx="7091814" cy="5377874"/>
          </a:xfrm>
          <a:prstGeom prst="rect">
            <a:avLst/>
          </a:prstGeom>
        </p:spPr>
      </p:pic>
    </p:spTree>
    <p:extLst>
      <p:ext uri="{BB962C8B-B14F-4D97-AF65-F5344CB8AC3E}">
        <p14:creationId xmlns:p14="http://schemas.microsoft.com/office/powerpoint/2010/main" val="1870159750"/>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47E4C1-4ADD-DA79-CFA7-58AA02C383DB}"/>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Prenos datotek – urejanje datoteke</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Prenos datotek – urejanje datoteke</a:t>
            </a:r>
          </a:p>
        </p:txBody>
      </p:sp>
      <p:pic>
        <p:nvPicPr>
          <p:cNvPr id="2" name="Picture 1">
            <a:extLst>
              <a:ext uri="{FF2B5EF4-FFF2-40B4-BE49-F238E27FC236}">
                <a16:creationId xmlns:a16="http://schemas.microsoft.com/office/drawing/2014/main" id="{F90D4CD6-2CD6-DBEB-E922-2C67CE6E8CB7}"/>
              </a:ext>
            </a:extLst>
          </p:cNvPr>
          <p:cNvPicPr>
            <a:picLocks noChangeAspect="1"/>
          </p:cNvPicPr>
          <p:nvPr/>
        </p:nvPicPr>
        <p:blipFill>
          <a:blip r:embed="rId4"/>
          <a:stretch>
            <a:fillRect/>
          </a:stretch>
        </p:blipFill>
        <p:spPr>
          <a:xfrm>
            <a:off x="2719137" y="1494840"/>
            <a:ext cx="6665495" cy="5363160"/>
          </a:xfrm>
          <a:prstGeom prst="rect">
            <a:avLst/>
          </a:prstGeom>
        </p:spPr>
      </p:pic>
    </p:spTree>
    <p:extLst>
      <p:ext uri="{BB962C8B-B14F-4D97-AF65-F5344CB8AC3E}">
        <p14:creationId xmlns:p14="http://schemas.microsoft.com/office/powerpoint/2010/main" val="2628546378"/>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4017-B8C1-3422-252C-C8037F7E6A07}"/>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Prenos velikih datotek</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Prenos velikih datotek</a:t>
            </a:r>
          </a:p>
        </p:txBody>
      </p:sp>
      <p:pic>
        <p:nvPicPr>
          <p:cNvPr id="4" name="Picture 3">
            <a:extLst>
              <a:ext uri="{FF2B5EF4-FFF2-40B4-BE49-F238E27FC236}">
                <a16:creationId xmlns:a16="http://schemas.microsoft.com/office/drawing/2014/main" id="{6E9EA492-6EC8-1154-D4ED-49A9C416437A}"/>
              </a:ext>
            </a:extLst>
          </p:cNvPr>
          <p:cNvPicPr>
            <a:picLocks noChangeAspect="1"/>
          </p:cNvPicPr>
          <p:nvPr/>
        </p:nvPicPr>
        <p:blipFill>
          <a:blip r:embed="rId4"/>
          <a:stretch>
            <a:fillRect/>
          </a:stretch>
        </p:blipFill>
        <p:spPr>
          <a:xfrm>
            <a:off x="1523603" y="1734942"/>
            <a:ext cx="9144793" cy="3499407"/>
          </a:xfrm>
          <a:prstGeom prst="rect">
            <a:avLst/>
          </a:prstGeom>
        </p:spPr>
      </p:pic>
    </p:spTree>
    <p:extLst>
      <p:ext uri="{BB962C8B-B14F-4D97-AF65-F5344CB8AC3E}">
        <p14:creationId xmlns:p14="http://schemas.microsoft.com/office/powerpoint/2010/main" val="314642703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BC28-43B6-5E3F-4305-651EC88B1446}"/>
              </a:ext>
            </a:extLst>
          </p:cNvPr>
          <p:cNvSpPr>
            <a:spLocks noGrp="1"/>
          </p:cNvSpPr>
          <p:nvPr>
            <p:ph type="title"/>
          </p:nvPr>
        </p:nvSpPr>
        <p:spPr>
          <a:xfrm>
            <a:off x="838203" y="1"/>
            <a:ext cx="10515600" cy="1825626"/>
          </a:xfrm>
        </p:spPr>
        <p:txBody>
          <a:bodyPr>
            <a:normAutofit/>
          </a:bodyPr>
          <a:lstStyle/>
          <a:p>
            <a:r>
              <a:rPr lang="sl-SI" sz="4000" b="1" dirty="0">
                <a:solidFill>
                  <a:srgbClr val="ED7D31"/>
                </a:solidFill>
                <a:latin typeface="Calibri"/>
              </a:rPr>
              <a:t>Prenos velikih datotek</a:t>
            </a:r>
          </a:p>
        </p:txBody>
      </p:sp>
      <p:sp>
        <p:nvSpPr>
          <p:cNvPr id="4" name="Content Placeholder 3">
            <a:extLst>
              <a:ext uri="{FF2B5EF4-FFF2-40B4-BE49-F238E27FC236}">
                <a16:creationId xmlns:a16="http://schemas.microsoft.com/office/drawing/2014/main" id="{5CF87B1A-01F4-0551-0050-8DA56DD183B4}"/>
              </a:ext>
            </a:extLst>
          </p:cNvPr>
          <p:cNvSpPr>
            <a:spLocks noGrp="1"/>
          </p:cNvSpPr>
          <p:nvPr>
            <p:ph idx="1"/>
          </p:nvPr>
        </p:nvSpPr>
        <p:spPr/>
        <p:txBody>
          <a:bodyPr>
            <a:normAutofit/>
          </a:bodyPr>
          <a:lstStyle/>
          <a:p>
            <a:r>
              <a:rPr lang="sl-SI" dirty="0"/>
              <a:t>uporaba </a:t>
            </a:r>
            <a:r>
              <a:rPr lang="sl-SI" dirty="0" err="1"/>
              <a:t>iRODS</a:t>
            </a:r>
            <a:r>
              <a:rPr lang="sl-SI" dirty="0"/>
              <a:t> odjemalca</a:t>
            </a:r>
          </a:p>
          <a:p>
            <a:r>
              <a:rPr lang="sl-SI" dirty="0"/>
              <a:t>program za Linux ukazno vrstico</a:t>
            </a:r>
          </a:p>
          <a:p>
            <a:r>
              <a:rPr lang="sl-SI" dirty="0"/>
              <a:t>uporaba na Windows možna preko vsebnikov, npr. </a:t>
            </a:r>
            <a:r>
              <a:rPr lang="sl-SI" dirty="0" err="1"/>
              <a:t>Docker</a:t>
            </a:r>
            <a:endParaRPr lang="sl-SI" dirty="0"/>
          </a:p>
          <a:p>
            <a:r>
              <a:rPr lang="sl-SI" dirty="0"/>
              <a:t>zahteva osnovno znanje uporabe ukazne vrstice v Linux okoljih</a:t>
            </a:r>
          </a:p>
          <a:p>
            <a:endParaRPr lang="sl-SI" dirty="0"/>
          </a:p>
        </p:txBody>
      </p:sp>
    </p:spTree>
    <p:extLst>
      <p:ext uri="{BB962C8B-B14F-4D97-AF65-F5344CB8AC3E}">
        <p14:creationId xmlns:p14="http://schemas.microsoft.com/office/powerpoint/2010/main" val="181740664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000" b="1" dirty="0">
                <a:solidFill>
                  <a:srgbClr val="ED7D31"/>
                </a:solidFill>
                <a:latin typeface="Calibri"/>
              </a:rPr>
              <a:t>Priporočeni formati datotek</a:t>
            </a:r>
          </a:p>
        </p:txBody>
      </p:sp>
      <p:sp>
        <p:nvSpPr>
          <p:cNvPr id="3" name="Označba mesta vsebine 2"/>
          <p:cNvSpPr>
            <a:spLocks noGrp="1"/>
          </p:cNvSpPr>
          <p:nvPr>
            <p:ph idx="1"/>
          </p:nvPr>
        </p:nvSpPr>
        <p:spPr/>
        <p:txBody>
          <a:bodyPr/>
          <a:lstStyle/>
          <a:p>
            <a:r>
              <a:rPr lang="sl-SI" dirty="0"/>
              <a:t>Slike: JPEG, JPG-2000, PNG, TIFF</a:t>
            </a:r>
          </a:p>
          <a:p>
            <a:r>
              <a:rPr lang="sl-SI" dirty="0"/>
              <a:t>Tekst: </a:t>
            </a:r>
            <a:r>
              <a:rPr lang="sl-SI" dirty="0" err="1"/>
              <a:t>plain</a:t>
            </a:r>
            <a:r>
              <a:rPr lang="sl-SI" dirty="0"/>
              <a:t> </a:t>
            </a:r>
            <a:r>
              <a:rPr lang="sl-SI" dirty="0" err="1"/>
              <a:t>text</a:t>
            </a:r>
            <a:r>
              <a:rPr lang="sl-SI" dirty="0"/>
              <a:t> (TXT), HTML, XML, RDF, PDF/A</a:t>
            </a:r>
          </a:p>
          <a:p>
            <a:r>
              <a:rPr lang="sl-SI" dirty="0"/>
              <a:t>Avdio: AIFF, WAVE, MP3</a:t>
            </a:r>
          </a:p>
          <a:p>
            <a:r>
              <a:rPr lang="sl-SI" dirty="0"/>
              <a:t>Video: MPEG4, JPEG-2000</a:t>
            </a:r>
          </a:p>
          <a:p>
            <a:r>
              <a:rPr lang="sl-SI" dirty="0"/>
              <a:t>Stiskanje in združevanje datotek: TAR, GZIP, ZIP</a:t>
            </a:r>
          </a:p>
          <a:p>
            <a:r>
              <a:rPr lang="sl-SI" dirty="0"/>
              <a:t>Podatkovne baze: JSON, JSON-LD, RDF, XML ali CSV namesto binarnih formatov aplikacij</a:t>
            </a:r>
          </a:p>
        </p:txBody>
      </p:sp>
    </p:spTree>
    <p:extLst>
      <p:ext uri="{BB962C8B-B14F-4D97-AF65-F5344CB8AC3E}">
        <p14:creationId xmlns:p14="http://schemas.microsoft.com/office/powerpoint/2010/main" val="1220856989"/>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E2C5A4-B7BF-F49E-FA39-55E394C714E6}"/>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Navodila iRODS</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Navodila iRODS</a:t>
            </a:r>
          </a:p>
        </p:txBody>
      </p:sp>
      <p:pic>
        <p:nvPicPr>
          <p:cNvPr id="2" name="Picture 1">
            <a:extLst>
              <a:ext uri="{FF2B5EF4-FFF2-40B4-BE49-F238E27FC236}">
                <a16:creationId xmlns:a16="http://schemas.microsoft.com/office/drawing/2014/main" id="{D4C5CE4D-AEF5-9631-1351-476049B5F1FC}"/>
              </a:ext>
            </a:extLst>
          </p:cNvPr>
          <p:cNvPicPr>
            <a:picLocks noChangeAspect="1"/>
          </p:cNvPicPr>
          <p:nvPr/>
        </p:nvPicPr>
        <p:blipFill>
          <a:blip r:embed="rId4"/>
          <a:stretch>
            <a:fillRect/>
          </a:stretch>
        </p:blipFill>
        <p:spPr>
          <a:xfrm>
            <a:off x="2531658" y="1154039"/>
            <a:ext cx="7128684" cy="5703961"/>
          </a:xfrm>
          <a:prstGeom prst="rect">
            <a:avLst/>
          </a:prstGeom>
        </p:spPr>
      </p:pic>
    </p:spTree>
    <p:extLst>
      <p:ext uri="{BB962C8B-B14F-4D97-AF65-F5344CB8AC3E}">
        <p14:creationId xmlns:p14="http://schemas.microsoft.com/office/powerpoint/2010/main" val="313455261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A01D66-ABE8-2C30-E3BF-0759C058F4A8}"/>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Izvedba korakov prenosa preko iRODS</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Calibri"/>
                <a:ea typeface="+mn-ea"/>
                <a:cs typeface="+mn-cs"/>
              </a:rPr>
              <a:t>Izvedba korakov prenosa preko iRODS</a:t>
            </a:r>
          </a:p>
        </p:txBody>
      </p:sp>
      <p:pic>
        <p:nvPicPr>
          <p:cNvPr id="2" name="Picture 1">
            <a:extLst>
              <a:ext uri="{FF2B5EF4-FFF2-40B4-BE49-F238E27FC236}">
                <a16:creationId xmlns:a16="http://schemas.microsoft.com/office/drawing/2014/main" id="{B4EF5255-1F77-F383-AB97-F6135BA859C1}"/>
              </a:ext>
            </a:extLst>
          </p:cNvPr>
          <p:cNvPicPr>
            <a:picLocks noChangeAspect="1"/>
          </p:cNvPicPr>
          <p:nvPr/>
        </p:nvPicPr>
        <p:blipFill>
          <a:blip r:embed="rId4"/>
          <a:stretch>
            <a:fillRect/>
          </a:stretch>
        </p:blipFill>
        <p:spPr>
          <a:xfrm>
            <a:off x="2627937" y="1200150"/>
            <a:ext cx="6936126" cy="5657850"/>
          </a:xfrm>
          <a:prstGeom prst="rect">
            <a:avLst/>
          </a:prstGeom>
        </p:spPr>
      </p:pic>
    </p:spTree>
    <p:extLst>
      <p:ext uri="{BB962C8B-B14F-4D97-AF65-F5344CB8AC3E}">
        <p14:creationId xmlns:p14="http://schemas.microsoft.com/office/powerpoint/2010/main" val="505479086"/>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B754AB-A0B7-D347-DD74-B2A12B86540B}"/>
              </a:ext>
            </a:extLst>
          </p:cNvPr>
          <p:cNvSpPr>
            <a:spLocks noGrp="1"/>
          </p:cNvSpPr>
          <p:nvPr>
            <p:ph type="title"/>
          </p:nvPr>
        </p:nvSpPr>
        <p:spPr>
          <a:xfrm>
            <a:off x="838203" y="568328"/>
            <a:ext cx="10515600" cy="752471"/>
          </a:xfrm>
        </p:spPr>
        <p:txBody>
          <a:bodyPr>
            <a:normAutofit/>
          </a:bodyPr>
          <a:lstStyle/>
          <a:p>
            <a:r>
              <a:rPr lang="da-DK" sz="4000" b="1" dirty="0">
                <a:solidFill>
                  <a:srgbClr val="ED7D31"/>
                </a:solidFill>
                <a:latin typeface="Calibri"/>
              </a:rPr>
              <a:t>Seznam iRODS datotek v DKUM</a:t>
            </a:r>
          </a:p>
        </p:txBody>
      </p:sp>
      <p:sp>
        <p:nvSpPr>
          <p:cNvPr id="3" name="Footer Placeholder 2">
            <a:extLst>
              <a:ext uri="{FF2B5EF4-FFF2-40B4-BE49-F238E27FC236}">
                <a16:creationId xmlns:a16="http://schemas.microsoft.com/office/drawing/2014/main" id="{56955DE5-72B6-50B8-1390-76A86BB5A5EC}"/>
              </a:ext>
            </a:extLst>
          </p:cNvPr>
          <p:cNvSpPr>
            <a:spLocks noGrp="1"/>
          </p:cNvSpPr>
          <p:nvPr>
            <p:ph type="ftr" sz="quarter" idx="9"/>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l-SI" sz="1200" b="0" i="0" u="none" strike="noStrike" kern="1200" cap="none" spc="0" normalizeH="0" baseline="0" noProof="0" dirty="0">
                <a:ln>
                  <a:noFill/>
                </a:ln>
                <a:solidFill>
                  <a:srgbClr val="898989"/>
                </a:solidFill>
                <a:effectLst/>
                <a:uLnTx/>
                <a:uFillTx/>
                <a:latin typeface="Calibri"/>
                <a:ea typeface="+mn-ea"/>
                <a:cs typeface="+mn-cs"/>
              </a:rPr>
              <a:t>Seznam </a:t>
            </a:r>
            <a:r>
              <a:rPr kumimoji="0" lang="sl-SI" sz="1200" b="0" i="0" u="none" strike="noStrike" kern="1200" cap="none" spc="0" normalizeH="0" baseline="0" noProof="0" dirty="0" err="1">
                <a:ln>
                  <a:noFill/>
                </a:ln>
                <a:solidFill>
                  <a:srgbClr val="898989"/>
                </a:solidFill>
                <a:effectLst/>
                <a:uLnTx/>
                <a:uFillTx/>
                <a:latin typeface="Calibri"/>
                <a:ea typeface="+mn-ea"/>
                <a:cs typeface="+mn-cs"/>
              </a:rPr>
              <a:t>iRODS</a:t>
            </a:r>
            <a:r>
              <a:rPr kumimoji="0" lang="sl-SI" sz="1200" b="0" i="0" u="none" strike="noStrike" kern="1200" cap="none" spc="0" normalizeH="0" baseline="0" noProof="0" dirty="0">
                <a:ln>
                  <a:noFill/>
                </a:ln>
                <a:solidFill>
                  <a:srgbClr val="898989"/>
                </a:solidFill>
                <a:effectLst/>
                <a:uLnTx/>
                <a:uFillTx/>
                <a:latin typeface="Calibri"/>
                <a:ea typeface="+mn-ea"/>
                <a:cs typeface="+mn-cs"/>
              </a:rPr>
              <a:t> datotek v DKUM</a:t>
            </a:r>
            <a:endParaRPr kumimoji="0" lang="en-US" sz="1200" b="0" i="0" u="none" strike="noStrike" kern="1200" cap="none" spc="0" normalizeH="0" baseline="0" noProof="0" dirty="0">
              <a:ln>
                <a:noFill/>
              </a:ln>
              <a:solidFill>
                <a:srgbClr val="89898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8CC5669-8B83-F4E0-E24C-1DD498E18078}"/>
              </a:ext>
            </a:extLst>
          </p:cNvPr>
          <p:cNvPicPr>
            <a:picLocks noChangeAspect="1"/>
          </p:cNvPicPr>
          <p:nvPr/>
        </p:nvPicPr>
        <p:blipFill>
          <a:blip r:embed="rId4"/>
          <a:stretch>
            <a:fillRect/>
          </a:stretch>
        </p:blipFill>
        <p:spPr>
          <a:xfrm>
            <a:off x="2132347" y="1314170"/>
            <a:ext cx="7927307" cy="5543830"/>
          </a:xfrm>
          <a:prstGeom prst="rect">
            <a:avLst/>
          </a:prstGeom>
        </p:spPr>
      </p:pic>
    </p:spTree>
    <p:extLst>
      <p:ext uri="{BB962C8B-B14F-4D97-AF65-F5344CB8AC3E}">
        <p14:creationId xmlns:p14="http://schemas.microsoft.com/office/powerpoint/2010/main" val="2485105894"/>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4FA8-B3E2-F493-9BFC-7A469252CF81}"/>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Urejanje zapisa iRODS datoteke v DKUM</a:t>
            </a:r>
          </a:p>
        </p:txBody>
      </p:sp>
      <p:pic>
        <p:nvPicPr>
          <p:cNvPr id="4" name="Picture 3">
            <a:extLst>
              <a:ext uri="{FF2B5EF4-FFF2-40B4-BE49-F238E27FC236}">
                <a16:creationId xmlns:a16="http://schemas.microsoft.com/office/drawing/2014/main" id="{FD133F03-A626-9774-BFFF-9A24E3E4A51C}"/>
              </a:ext>
            </a:extLst>
          </p:cNvPr>
          <p:cNvPicPr>
            <a:picLocks noChangeAspect="1"/>
          </p:cNvPicPr>
          <p:nvPr/>
        </p:nvPicPr>
        <p:blipFill>
          <a:blip r:embed="rId4"/>
          <a:stretch>
            <a:fillRect/>
          </a:stretch>
        </p:blipFill>
        <p:spPr>
          <a:xfrm>
            <a:off x="2217571" y="1298917"/>
            <a:ext cx="7756859" cy="5559083"/>
          </a:xfrm>
          <a:prstGeom prst="rect">
            <a:avLst/>
          </a:prstGeom>
        </p:spPr>
      </p:pic>
    </p:spTree>
    <p:extLst>
      <p:ext uri="{BB962C8B-B14F-4D97-AF65-F5344CB8AC3E}">
        <p14:creationId xmlns:p14="http://schemas.microsoft.com/office/powerpoint/2010/main" val="2017805998"/>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502EFC-1983-0805-664E-D7F3B37A9AD9}"/>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Koraki oddaje</a:t>
            </a:r>
          </a:p>
        </p:txBody>
      </p:sp>
      <p:pic>
        <p:nvPicPr>
          <p:cNvPr id="2" name="Picture 1">
            <a:extLst>
              <a:ext uri="{FF2B5EF4-FFF2-40B4-BE49-F238E27FC236}">
                <a16:creationId xmlns:a16="http://schemas.microsoft.com/office/drawing/2014/main" id="{67B4C6DA-A745-370F-764D-BE833737EF5A}"/>
              </a:ext>
            </a:extLst>
          </p:cNvPr>
          <p:cNvPicPr>
            <a:picLocks noChangeAspect="1"/>
          </p:cNvPicPr>
          <p:nvPr/>
        </p:nvPicPr>
        <p:blipFill>
          <a:blip r:embed="rId4"/>
          <a:stretch>
            <a:fillRect/>
          </a:stretch>
        </p:blipFill>
        <p:spPr>
          <a:xfrm>
            <a:off x="1523603" y="1241060"/>
            <a:ext cx="9144793" cy="5480779"/>
          </a:xfrm>
          <a:prstGeom prst="rect">
            <a:avLst/>
          </a:prstGeom>
        </p:spPr>
      </p:pic>
      <p:sp>
        <p:nvSpPr>
          <p:cNvPr id="4" name="Rectangle 3">
            <a:extLst>
              <a:ext uri="{FF2B5EF4-FFF2-40B4-BE49-F238E27FC236}">
                <a16:creationId xmlns:a16="http://schemas.microsoft.com/office/drawing/2014/main" id="{07FB0A23-42DD-F046-C848-6CE9C0D629A7}"/>
              </a:ext>
            </a:extLst>
          </p:cNvPr>
          <p:cNvSpPr/>
          <p:nvPr/>
        </p:nvSpPr>
        <p:spPr bwMode="auto">
          <a:xfrm>
            <a:off x="2005264" y="5308936"/>
            <a:ext cx="8037094" cy="692696"/>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855214479"/>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ED1F-43E1-280B-0E16-14B6E162E43A}"/>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Potrditev oddaje</a:t>
            </a:r>
          </a:p>
        </p:txBody>
      </p:sp>
      <p:pic>
        <p:nvPicPr>
          <p:cNvPr id="4" name="Picture 3">
            <a:extLst>
              <a:ext uri="{FF2B5EF4-FFF2-40B4-BE49-F238E27FC236}">
                <a16:creationId xmlns:a16="http://schemas.microsoft.com/office/drawing/2014/main" id="{EF2D11D1-BE73-EC0A-AAE0-235BD7D761E9}"/>
              </a:ext>
            </a:extLst>
          </p:cNvPr>
          <p:cNvPicPr>
            <a:picLocks noChangeAspect="1"/>
          </p:cNvPicPr>
          <p:nvPr/>
        </p:nvPicPr>
        <p:blipFill>
          <a:blip r:embed="rId4"/>
          <a:stretch>
            <a:fillRect/>
          </a:stretch>
        </p:blipFill>
        <p:spPr>
          <a:xfrm>
            <a:off x="1129493" y="1553930"/>
            <a:ext cx="9933014" cy="4218220"/>
          </a:xfrm>
          <a:prstGeom prst="rect">
            <a:avLst/>
          </a:prstGeom>
        </p:spPr>
      </p:pic>
    </p:spTree>
    <p:extLst>
      <p:ext uri="{BB962C8B-B14F-4D97-AF65-F5344CB8AC3E}">
        <p14:creationId xmlns:p14="http://schemas.microsoft.com/office/powerpoint/2010/main" val="800603511"/>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A68A97-3A75-9D19-B076-D9564588E9C8}"/>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Oddaja zaposlenega končana</a:t>
            </a:r>
          </a:p>
        </p:txBody>
      </p:sp>
      <p:pic>
        <p:nvPicPr>
          <p:cNvPr id="2" name="Picture 1">
            <a:extLst>
              <a:ext uri="{FF2B5EF4-FFF2-40B4-BE49-F238E27FC236}">
                <a16:creationId xmlns:a16="http://schemas.microsoft.com/office/drawing/2014/main" id="{3F6A5979-D620-C5DD-D706-0AC3105DBF8D}"/>
              </a:ext>
            </a:extLst>
          </p:cNvPr>
          <p:cNvPicPr>
            <a:picLocks noChangeAspect="1"/>
          </p:cNvPicPr>
          <p:nvPr/>
        </p:nvPicPr>
        <p:blipFill>
          <a:blip r:embed="rId4"/>
          <a:stretch>
            <a:fillRect/>
          </a:stretch>
        </p:blipFill>
        <p:spPr>
          <a:xfrm>
            <a:off x="1523603" y="2480990"/>
            <a:ext cx="9144793" cy="1896020"/>
          </a:xfrm>
          <a:prstGeom prst="rect">
            <a:avLst/>
          </a:prstGeom>
        </p:spPr>
      </p:pic>
    </p:spTree>
    <p:extLst>
      <p:ext uri="{BB962C8B-B14F-4D97-AF65-F5344CB8AC3E}">
        <p14:creationId xmlns:p14="http://schemas.microsoft.com/office/powerpoint/2010/main" val="3949075436"/>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176A-F4D2-2183-47E6-AD217DAA362C}"/>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Oddaja zaposlenega končana</a:t>
            </a:r>
          </a:p>
        </p:txBody>
      </p:sp>
      <p:pic>
        <p:nvPicPr>
          <p:cNvPr id="7" name="Picture 6">
            <a:extLst>
              <a:ext uri="{FF2B5EF4-FFF2-40B4-BE49-F238E27FC236}">
                <a16:creationId xmlns:a16="http://schemas.microsoft.com/office/drawing/2014/main" id="{FD39D488-3746-506F-CACB-17C0E5ADFCF3}"/>
              </a:ext>
            </a:extLst>
          </p:cNvPr>
          <p:cNvPicPr>
            <a:picLocks noChangeAspect="1"/>
          </p:cNvPicPr>
          <p:nvPr/>
        </p:nvPicPr>
        <p:blipFill>
          <a:blip r:embed="rId5"/>
          <a:stretch>
            <a:fillRect/>
          </a:stretch>
        </p:blipFill>
        <p:spPr>
          <a:xfrm>
            <a:off x="1123950" y="1571625"/>
            <a:ext cx="9944100" cy="4229100"/>
          </a:xfrm>
          <a:prstGeom prst="rect">
            <a:avLst/>
          </a:prstGeom>
        </p:spPr>
      </p:pic>
    </p:spTree>
    <p:extLst>
      <p:ext uri="{BB962C8B-B14F-4D97-AF65-F5344CB8AC3E}">
        <p14:creationId xmlns:p14="http://schemas.microsoft.com/office/powerpoint/2010/main" val="706483877"/>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3CCE-2062-1A8F-06B6-5F11485B26B2}"/>
              </a:ext>
            </a:extLst>
          </p:cNvPr>
          <p:cNvSpPr>
            <a:spLocks noGrp="1"/>
          </p:cNvSpPr>
          <p:nvPr>
            <p:ph type="title"/>
          </p:nvPr>
        </p:nvSpPr>
        <p:spPr>
          <a:xfrm>
            <a:off x="838203" y="568328"/>
            <a:ext cx="10515600" cy="752471"/>
          </a:xfrm>
        </p:spPr>
        <p:txBody>
          <a:bodyPr>
            <a:normAutofit/>
          </a:bodyPr>
          <a:lstStyle/>
          <a:p>
            <a:r>
              <a:rPr lang="pt-BR" sz="4000" b="1" dirty="0">
                <a:solidFill>
                  <a:srgbClr val="ED7D31"/>
                </a:solidFill>
                <a:latin typeface="Calibri"/>
              </a:rPr>
              <a:t>Obvestilo o objavi dela</a:t>
            </a:r>
          </a:p>
        </p:txBody>
      </p:sp>
      <p:pic>
        <p:nvPicPr>
          <p:cNvPr id="7" name="Picture 6">
            <a:extLst>
              <a:ext uri="{FF2B5EF4-FFF2-40B4-BE49-F238E27FC236}">
                <a16:creationId xmlns:a16="http://schemas.microsoft.com/office/drawing/2014/main" id="{6FF5114F-E25D-318C-2429-BA1F47EDBD9A}"/>
              </a:ext>
            </a:extLst>
          </p:cNvPr>
          <p:cNvPicPr>
            <a:picLocks noChangeAspect="1"/>
          </p:cNvPicPr>
          <p:nvPr/>
        </p:nvPicPr>
        <p:blipFill>
          <a:blip r:embed="rId4"/>
          <a:stretch>
            <a:fillRect/>
          </a:stretch>
        </p:blipFill>
        <p:spPr>
          <a:xfrm>
            <a:off x="1325464" y="1320799"/>
            <a:ext cx="9541073" cy="5537201"/>
          </a:xfrm>
          <a:prstGeom prst="rect">
            <a:avLst/>
          </a:prstGeom>
        </p:spPr>
      </p:pic>
    </p:spTree>
    <p:extLst>
      <p:ext uri="{BB962C8B-B14F-4D97-AF65-F5344CB8AC3E}">
        <p14:creationId xmlns:p14="http://schemas.microsoft.com/office/powerpoint/2010/main" val="1880298208"/>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3BAF-7156-A80F-DC95-BD462734E47A}"/>
              </a:ext>
            </a:extLst>
          </p:cNvPr>
          <p:cNvSpPr>
            <a:spLocks noGrp="1"/>
          </p:cNvSpPr>
          <p:nvPr>
            <p:ph type="title"/>
          </p:nvPr>
        </p:nvSpPr>
        <p:spPr>
          <a:xfrm>
            <a:off x="2110509" y="633684"/>
            <a:ext cx="7970982" cy="5268352"/>
          </a:xfrm>
        </p:spPr>
        <p:txBody>
          <a:bodyPr/>
          <a:lstStyle/>
          <a:p>
            <a:pPr algn="ctr"/>
            <a:r>
              <a:rPr lang="sl-SI" sz="5000" b="1" kern="1200" dirty="0">
                <a:solidFill>
                  <a:srgbClr val="ED7D31"/>
                </a:solidFill>
                <a:latin typeface="Calibri"/>
              </a:rPr>
              <a:t>Javni pogled na gradivo</a:t>
            </a:r>
          </a:p>
        </p:txBody>
      </p:sp>
      <p:sp>
        <p:nvSpPr>
          <p:cNvPr id="3" name="Footer Placeholder 2">
            <a:extLst>
              <a:ext uri="{FF2B5EF4-FFF2-40B4-BE49-F238E27FC236}">
                <a16:creationId xmlns:a16="http://schemas.microsoft.com/office/drawing/2014/main" id="{4AC44339-3C87-F205-A57A-103123793877}"/>
              </a:ext>
            </a:extLst>
          </p:cNvPr>
          <p:cNvSpPr>
            <a:spLocks noGrp="1"/>
          </p:cNvSpPr>
          <p:nvPr>
            <p:ph type="ftr" sz="quarter" idx="9"/>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a:ln>
                  <a:noFill/>
                </a:ln>
                <a:solidFill>
                  <a:srgbClr val="FFFFFF"/>
                </a:solidFill>
                <a:effectLst/>
                <a:uLnTx/>
                <a:uFillTx/>
                <a:latin typeface="Calibri"/>
                <a:ea typeface="+mn-ea"/>
                <a:cs typeface="+mn-cs"/>
              </a:rPr>
              <a:t> </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8732460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1.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2.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4.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5.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6.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7.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8.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9.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2861</TotalTime>
  <Words>7035</Words>
  <Application>Microsoft Office PowerPoint</Application>
  <PresentationFormat>Širokozaslonsko</PresentationFormat>
  <Paragraphs>740</Paragraphs>
  <Slides>133</Slides>
  <Notes>33</Notes>
  <HiddenSlides>0</HiddenSlides>
  <MMClips>0</MMClips>
  <ScaleCrop>false</ScaleCrop>
  <HeadingPairs>
    <vt:vector size="6" baseType="variant">
      <vt:variant>
        <vt:lpstr>Uporabljene pisave</vt:lpstr>
      </vt:variant>
      <vt:variant>
        <vt:i4>12</vt:i4>
      </vt:variant>
      <vt:variant>
        <vt:lpstr>Tema</vt:lpstr>
      </vt:variant>
      <vt:variant>
        <vt:i4>1</vt:i4>
      </vt:variant>
      <vt:variant>
        <vt:lpstr>Naslovi diapozitivov</vt:lpstr>
      </vt:variant>
      <vt:variant>
        <vt:i4>133</vt:i4>
      </vt:variant>
    </vt:vector>
  </HeadingPairs>
  <TitlesOfParts>
    <vt:vector size="146" baseType="lpstr">
      <vt:lpstr>Arial</vt:lpstr>
      <vt:lpstr>Calibri</vt:lpstr>
      <vt:lpstr>Calibri Light</vt:lpstr>
      <vt:lpstr>Courier New</vt:lpstr>
      <vt:lpstr>LucidaGrande</vt:lpstr>
      <vt:lpstr>Open Sans</vt:lpstr>
      <vt:lpstr>Raleway</vt:lpstr>
      <vt:lpstr>Roboto Condensed Light</vt:lpstr>
      <vt:lpstr>Source Sans Pro</vt:lpstr>
      <vt:lpstr>Symbol</vt:lpstr>
      <vt:lpstr>Tahoma</vt:lpstr>
      <vt:lpstr>Times New Roman</vt:lpstr>
      <vt:lpstr>Officeova tema</vt:lpstr>
      <vt:lpstr>PowerPointova predstavitev</vt:lpstr>
      <vt:lpstr>Vsebina</vt:lpstr>
      <vt:lpstr>Podatki</vt:lpstr>
      <vt:lpstr>Podatki v človeku razumljivi obliki</vt:lpstr>
      <vt:lpstr>Podatki</vt:lpstr>
      <vt:lpstr>Viri raziskovalnih podatkov</vt:lpstr>
      <vt:lpstr>Tipi podatkov</vt:lpstr>
      <vt:lpstr>Formati datotek</vt:lpstr>
      <vt:lpstr>Priporočeni formati datotek</vt:lpstr>
      <vt:lpstr>Občutljivi podatki</vt:lpstr>
      <vt:lpstr>Posredni in neposredni identifikatorji oseb</vt:lpstr>
      <vt:lpstr>Datatags – share sensitive data with confidence</vt:lpstr>
      <vt:lpstr>Organiziranje informacij - primer taksonomije živali</vt:lpstr>
      <vt:lpstr>PowerPointova predstavitev</vt:lpstr>
      <vt:lpstr>Ontologija</vt:lpstr>
      <vt:lpstr>Primer pomenskega opisa vročine pacienta</vt:lpstr>
      <vt:lpstr>Povezave na kontrolirane besednjake</vt:lpstr>
      <vt:lpstr>Povezave na primere ontologij in standardov za podatke</vt:lpstr>
      <vt:lpstr>Metapodatki</vt:lpstr>
      <vt:lpstr>Metapodatkovni standardi</vt:lpstr>
      <vt:lpstr>Pomembni viri za metapodatke</vt:lpstr>
      <vt:lpstr>Objava in deljenje podatkov</vt:lpstr>
      <vt:lpstr> Primer ustrezno definirane licence</vt:lpstr>
      <vt:lpstr>Trajno hranjenje rezultatov raziskav</vt:lpstr>
      <vt:lpstr>Trajni identifikatorji</vt:lpstr>
      <vt:lpstr>Citiranje podatkov</vt:lpstr>
      <vt:lpstr>FAIR (Findable, Accessible, Interoperable, Reusable)</vt:lpstr>
      <vt:lpstr>Digitalni objekt</vt:lpstr>
      <vt:lpstr>FAIR digitalni objekti in trajni identifikatorji (PID)</vt:lpstr>
      <vt:lpstr>PowerPointova predstavitev</vt:lpstr>
      <vt:lpstr>Zgradba digitalnega vzorca</vt:lpstr>
      <vt:lpstr>PID Graf</vt:lpstr>
      <vt:lpstr>Odprto merjenje raziskovalnih rezultatov</vt:lpstr>
      <vt:lpstr>Open research graphs</vt:lpstr>
      <vt:lpstr>Proces FAIRifikacije</vt:lpstr>
      <vt:lpstr>Minimalni nabor metapodatkov za FAIR digitalne objekte</vt:lpstr>
      <vt:lpstr>Viri podatkov v Sloveniji</vt:lpstr>
      <vt:lpstr>Osnutek meril ARIS za zaupanja  vredne repozitorije</vt:lpstr>
      <vt:lpstr>Vrste zaupanja vrednih repozitorijev</vt:lpstr>
      <vt:lpstr>Področni podatkovni repozitoriji v Sloveniji</vt:lpstr>
      <vt:lpstr>Institucionalni repozitoriji v Sloveniji</vt:lpstr>
      <vt:lpstr>Večinstitucionalni repozitoriji</vt:lpstr>
      <vt:lpstr>Kje najti zaupanja vredne podatkovne repozitorije in podatkovne baze podatkov v tujini?</vt:lpstr>
      <vt:lpstr>Primeri podatkovnih baz, podatkovnih arhivov in repozitorijev v tujini</vt:lpstr>
      <vt:lpstr>Primeri objave podatkov</vt:lpstr>
      <vt:lpstr>Nacionalni portal odprte znanosti</vt:lpstr>
      <vt:lpstr>Strukturni diagram repozitorija</vt:lpstr>
      <vt:lpstr>Mrežni diagram skupnih storitev, ki jih ponuja nacionalni portal</vt:lpstr>
      <vt:lpstr>Vzpostavitev procesov za podporo ravnanju z raziskovalnimi podatki v nacionalni infrastrukturi odprtega dostopa</vt:lpstr>
      <vt:lpstr>Faza pred objavo raziskovalnih podatkov in zahtevana dokumentacija</vt:lpstr>
      <vt:lpstr>Faza objave</vt:lpstr>
      <vt:lpstr>Faza trajnega hranjenja</vt:lpstr>
      <vt:lpstr>PowerPointova predstavitev</vt:lpstr>
      <vt:lpstr>PowerPointova predstavitev</vt:lpstr>
      <vt:lpstr>Vsebina</vt:lpstr>
      <vt:lpstr>Prijava</vt:lpstr>
      <vt:lpstr>Prijava v DKUM</vt:lpstr>
      <vt:lpstr>Prijava z digitalno identiteto</vt:lpstr>
      <vt:lpstr>Prijava z digitalno identiteto</vt:lpstr>
      <vt:lpstr>Prijava z digitalno identiteto</vt:lpstr>
      <vt:lpstr>Stran po prijavi</vt:lpstr>
      <vt:lpstr>Oddaja raziskovalnih podatkov s strani  avtorja oz. zaposlenega</vt:lpstr>
      <vt:lpstr>Stran po prijavi</vt:lpstr>
      <vt:lpstr>Oddaja za zaposlene</vt:lpstr>
      <vt:lpstr>Izbira tipa novega gradiva</vt:lpstr>
      <vt:lpstr>Koraki oddaje</vt:lpstr>
      <vt:lpstr>Vpis metapodatkov</vt:lpstr>
      <vt:lpstr>Vpis metapodatkov, vzporedni jezik</vt:lpstr>
      <vt:lpstr>Vpis metapodatkov</vt:lpstr>
      <vt:lpstr>Vpis metapodatkov</vt:lpstr>
      <vt:lpstr>Vpis metapodatkov – specifika raziskovalnih podatkov</vt:lpstr>
      <vt:lpstr>Vpis metapodatkov – specifika raziskovalnih podatkov</vt:lpstr>
      <vt:lpstr>Vpis metapodatkov – licence</vt:lpstr>
      <vt:lpstr>Vpis metapodatkov – specifika raziskovalnih podatkov</vt:lpstr>
      <vt:lpstr>Vpis metapodatkov – projekti</vt:lpstr>
      <vt:lpstr>Vpis metapodatkov – projekti</vt:lpstr>
      <vt:lpstr>Vpis metapodatkov – specifika raziskovalnih podatkov</vt:lpstr>
      <vt:lpstr>Vpis metapodatkov – izjave</vt:lpstr>
      <vt:lpstr>Vpis metapodatkov – specifika raziskovalnih podatkov</vt:lpstr>
      <vt:lpstr>Vpis metapodatkov – metode zbiranja podatkov</vt:lpstr>
      <vt:lpstr>Vpis metapodatkov – specifika raziskovalnih podatkov</vt:lpstr>
      <vt:lpstr>Vpis metapodatkov – stroški objave v odprtem dostopu</vt:lpstr>
      <vt:lpstr>Vpis metapodatkov – stroški objave v odprtem dostopu</vt:lpstr>
      <vt:lpstr>Koraki oddaje</vt:lpstr>
      <vt:lpstr>Prenos datotek</vt:lpstr>
      <vt:lpstr>Prenos datotek – prenos izveden</vt:lpstr>
      <vt:lpstr>Prenos datotek – urejanje datoteke</vt:lpstr>
      <vt:lpstr>Prenos velikih datotek</vt:lpstr>
      <vt:lpstr>Prenos velikih datotek</vt:lpstr>
      <vt:lpstr>Navodila iRODS</vt:lpstr>
      <vt:lpstr>Izvedba korakov prenosa preko iRODS</vt:lpstr>
      <vt:lpstr>Seznam iRODS datotek v DKUM</vt:lpstr>
      <vt:lpstr>Urejanje zapisa iRODS datoteke v DKUM</vt:lpstr>
      <vt:lpstr>Koraki oddaje</vt:lpstr>
      <vt:lpstr>Potrditev oddaje</vt:lpstr>
      <vt:lpstr>Oddaja zaposlenega končana</vt:lpstr>
      <vt:lpstr>Oddaja zaposlenega končana</vt:lpstr>
      <vt:lpstr>Obvestilo o objavi dela</vt:lpstr>
      <vt:lpstr>Javni pogled na gradivo</vt:lpstr>
      <vt:lpstr>Dostop do raziskovalnih podatkov v DKUM</vt:lpstr>
      <vt:lpstr>Javni izpis – zgornji del</vt:lpstr>
      <vt:lpstr>Javni izpis – spodnji del</vt:lpstr>
      <vt:lpstr>Izpis pogojev uporabe datoteke</vt:lpstr>
      <vt:lpstr>Prenos iRODS datoteke</vt:lpstr>
      <vt:lpstr>Omejevanje dostopa</vt:lpstr>
      <vt:lpstr>Vrsta dostopa – takojšnja javna objava</vt:lpstr>
      <vt:lpstr>Vrsta dostopa – odlog javne objave</vt:lpstr>
      <vt:lpstr>Vrsta dostopa – odlog javne objave</vt:lpstr>
      <vt:lpstr>Vrsta dostopa – trajno zaprti dostop</vt:lpstr>
      <vt:lpstr>Vrsta dostopa – trajno zaprti dostop</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Oddaja zaposlenega končana</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trajno zaprti dostop, dovoljeni zahtevki</vt:lpstr>
      <vt:lpstr>Vrsta dostopa – omejen dostop</vt:lpstr>
      <vt:lpstr>Vrsta dostopa – omejen dostop</vt:lpstr>
      <vt:lpstr>Vrsta dostopa – omejen dostop</vt:lpstr>
      <vt:lpstr>Vrsta dostopa – omejen dostop</vt:lpstr>
      <vt:lpstr>Vrsta dostopa – omejen dostop</vt:lpstr>
      <vt:lpstr>Vrsta dostopa – omejen dostop</vt:lpstr>
      <vt:lpstr>Vrsta dostopa – omejen dostop</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Kozlica, Kenan</cp:lastModifiedBy>
  <cp:revision>40</cp:revision>
  <dcterms:created xsi:type="dcterms:W3CDTF">2023-09-11T08:00:44Z</dcterms:created>
  <dcterms:modified xsi:type="dcterms:W3CDTF">2025-04-22T11:19:34Z</dcterms:modified>
</cp:coreProperties>
</file>