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24" r:id="rId3"/>
    <p:sldId id="325" r:id="rId4"/>
    <p:sldId id="326" r:id="rId5"/>
    <p:sldId id="355" r:id="rId6"/>
    <p:sldId id="328" r:id="rId7"/>
    <p:sldId id="327" r:id="rId8"/>
    <p:sldId id="329" r:id="rId9"/>
    <p:sldId id="347" r:id="rId10"/>
    <p:sldId id="331" r:id="rId11"/>
    <p:sldId id="330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8" r:id="rId22"/>
    <p:sldId id="341" r:id="rId23"/>
    <p:sldId id="342" r:id="rId24"/>
    <p:sldId id="353" r:id="rId25"/>
    <p:sldId id="343" r:id="rId26"/>
    <p:sldId id="352" r:id="rId27"/>
    <p:sldId id="344" r:id="rId28"/>
    <p:sldId id="346" r:id="rId29"/>
    <p:sldId id="349" r:id="rId30"/>
    <p:sldId id="351" r:id="rId31"/>
    <p:sldId id="350" r:id="rId32"/>
    <p:sldId id="354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258" r:id="rId4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93"/>
    <a:srgbClr val="125A94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88889" autoAdjust="0"/>
  </p:normalViewPr>
  <p:slideViewPr>
    <p:cSldViewPr snapToGrid="0">
      <p:cViewPr varScale="1">
        <p:scale>
          <a:sx n="115" d="100"/>
          <a:sy n="115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800" b="1" i="0" baseline="0">
                <a:effectLst/>
              </a:rPr>
              <a:t>Objave slovenskih avtorjev v MDPI </a:t>
            </a:r>
            <a:endParaRPr lang="sl-SI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7.1715627716192901E-2"/>
          <c:y val="0.24870794420824319"/>
          <c:w val="0.44023926046764544"/>
          <c:h val="0.70924212729594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DC1-4303-B233-6C7D814FD9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DC1-4303-B233-6C7D814FD9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DC1-4303-B233-6C7D814FD9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DC1-4303-B233-6C7D814FD94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DC1-4303-B233-6C7D814FD9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DC1-4303-B233-6C7D814FD94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DC1-4303-B233-6C7D814FD94F}"/>
              </c:ext>
            </c:extLst>
          </c:dPt>
          <c:dLbls>
            <c:dLbl>
              <c:idx val="0"/>
              <c:layout>
                <c:manualLayout>
                  <c:x val="-1.1027903730630735E-2"/>
                  <c:y val="-1.250543903684695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C1-4303-B233-6C7D814FD94F}"/>
                </c:ext>
              </c:extLst>
            </c:dLbl>
            <c:dLbl>
              <c:idx val="1"/>
              <c:layout>
                <c:manualLayout>
                  <c:x val="-9.1581782293526526E-3"/>
                  <c:y val="-8.9361616416910455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C1-4303-B233-6C7D814FD94F}"/>
                </c:ext>
              </c:extLst>
            </c:dLbl>
            <c:dLbl>
              <c:idx val="2"/>
              <c:layout>
                <c:manualLayout>
                  <c:x val="5.630413653431904E-3"/>
                  <c:y val="5.2256141455517668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C1-4303-B233-6C7D814FD94F}"/>
                </c:ext>
              </c:extLst>
            </c:dLbl>
            <c:dLbl>
              <c:idx val="3"/>
              <c:layout>
                <c:manualLayout>
                  <c:x val="-6.7091923460627867E-2"/>
                  <c:y val="7.50720905188172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C1-4303-B233-6C7D814FD94F}"/>
                </c:ext>
              </c:extLst>
            </c:dLbl>
            <c:dLbl>
              <c:idx val="4"/>
              <c:layout>
                <c:manualLayout>
                  <c:x val="-0.12199012643811041"/>
                  <c:y val="-0.1125381905231492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C1-4303-B233-6C7D814FD94F}"/>
                </c:ext>
              </c:extLst>
            </c:dLbl>
            <c:dLbl>
              <c:idx val="6"/>
              <c:layout>
                <c:manualLayout>
                  <c:x val="4.903349560913365E-2"/>
                  <c:y val="0.1230487412199390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C1-4303-B233-6C7D814FD9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'Podatki - MDPI'!$C$176:$C$182</c:f>
              <c:strCache>
                <c:ptCount val="7"/>
                <c:pt idx="0">
                  <c:v>Univerzitetni klinični center Maribor</c:v>
                </c:pt>
                <c:pt idx="1">
                  <c:v>Nacionalni inštitut za biologijo</c:v>
                </c:pt>
                <c:pt idx="2">
                  <c:v>Univerzitetni klinični center Ljubljana</c:v>
                </c:pt>
                <c:pt idx="3">
                  <c:v>Institut "Jožef Stefan"</c:v>
                </c:pt>
                <c:pt idx="4">
                  <c:v>Univerza v Mariboru</c:v>
                </c:pt>
                <c:pt idx="5">
                  <c:v>Univerza v Ljubljani</c:v>
                </c:pt>
                <c:pt idx="6">
                  <c:v>Ostalo (&lt;4 objave na institucijo)</c:v>
                </c:pt>
              </c:strCache>
            </c:strRef>
          </c:cat>
          <c:val>
            <c:numRef>
              <c:f>'Podatki - MDPI'!$D$176:$D$182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2">
                  <c:v>8</c:v>
                </c:pt>
                <c:pt idx="3">
                  <c:v>13</c:v>
                </c:pt>
                <c:pt idx="4">
                  <c:v>45</c:v>
                </c:pt>
                <c:pt idx="5">
                  <c:v>69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DC1-4303-B233-6C7D814FD94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231613749152444"/>
          <c:y val="0.28161665775779943"/>
          <c:w val="0.40872778341532756"/>
          <c:h val="0.6837997132106582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800" b="1">
                <a:solidFill>
                  <a:sysClr val="windowText" lastClr="000000"/>
                </a:solidFill>
              </a:rPr>
              <a:t>Struktura</a:t>
            </a:r>
            <a:r>
              <a:rPr lang="sl-SI" sz="1800" b="1" baseline="0">
                <a:solidFill>
                  <a:sysClr val="windowText" lastClr="000000"/>
                </a:solidFill>
              </a:rPr>
              <a:t> objav</a:t>
            </a:r>
            <a:endParaRPr lang="sl-SI" sz="18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343123359580052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86-4CED-8BC5-330A483D73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86-4CED-8BC5-330A483D73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86-4CED-8BC5-330A483D73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86-4CED-8BC5-330A483D73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86-4CED-8BC5-330A483D739E}"/>
              </c:ext>
            </c:extLst>
          </c:dPt>
          <c:dLbls>
            <c:dLbl>
              <c:idx val="1"/>
              <c:layout>
                <c:manualLayout>
                  <c:x val="9.6607611548556425E-3"/>
                  <c:y val="2.9487459900846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86-4CED-8BC5-330A483D739E}"/>
                </c:ext>
              </c:extLst>
            </c:dLbl>
            <c:dLbl>
              <c:idx val="2"/>
              <c:layout>
                <c:manualLayout>
                  <c:x val="-3.2195975503062117E-4"/>
                  <c:y val="-1.602909011373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86-4CED-8BC5-330A483D739E}"/>
                </c:ext>
              </c:extLst>
            </c:dLbl>
            <c:dLbl>
              <c:idx val="3"/>
              <c:layout>
                <c:manualLayout>
                  <c:x val="-1.6586614173228348E-2"/>
                  <c:y val="4.7954943132108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86-4CED-8BC5-330A483D739E}"/>
                </c:ext>
              </c:extLst>
            </c:dLbl>
            <c:dLbl>
              <c:idx val="4"/>
              <c:layout>
                <c:manualLayout>
                  <c:x val="-3.3333223972003501E-2"/>
                  <c:y val="1.7467556138815982E-2"/>
                </c:manualLayout>
              </c:layout>
              <c:spPr>
                <a:solidFill>
                  <a:schemeClr val="tx1">
                    <a:lumMod val="65000"/>
                    <a:lumOff val="35000"/>
                    <a:alpha val="91000"/>
                  </a:schemeClr>
                </a:solidFill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sl-SI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8055555555555554E-2"/>
                      <c:h val="7.52314814814814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886-4CED-8BC5-330A483D739E}"/>
                </c:ext>
              </c:extLst>
            </c:dLbl>
            <c:spPr>
              <a:solidFill>
                <a:schemeClr val="tx1">
                  <a:lumMod val="65000"/>
                  <a:lumOff val="35000"/>
                  <a:alpha val="91000"/>
                </a:schemeClr>
              </a:solidFill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'Podatki - MDPI'!$N$174:$N$178</c:f>
              <c:strCache>
                <c:ptCount val="5"/>
                <c:pt idx="0">
                  <c:v>Collections</c:v>
                </c:pt>
                <c:pt idx="1">
                  <c:v>Special issue</c:v>
                </c:pt>
                <c:pt idx="2">
                  <c:v>Regular </c:v>
                </c:pt>
                <c:pt idx="3">
                  <c:v>Series</c:v>
                </c:pt>
                <c:pt idx="4">
                  <c:v>Topic</c:v>
                </c:pt>
              </c:strCache>
            </c:strRef>
          </c:cat>
          <c:val>
            <c:numRef>
              <c:f>'Podatki - MDPI'!$O$174:$O$178</c:f>
              <c:numCache>
                <c:formatCode>General</c:formatCode>
                <c:ptCount val="5"/>
                <c:pt idx="0">
                  <c:v>1</c:v>
                </c:pt>
                <c:pt idx="1">
                  <c:v>116</c:v>
                </c:pt>
                <c:pt idx="2">
                  <c:v>11</c:v>
                </c:pt>
                <c:pt idx="3">
                  <c:v>36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886-4CED-8BC5-330A483D7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85000"/>
        </a:schemeClr>
      </a:solidFill>
      <a:round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A996C-2901-4A7A-A971-1CD4EA1AE121}" type="datetimeFigureOut">
              <a:rPr lang="sl-SI" smtClean="0"/>
              <a:t>10. 03. 2025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3F02D-E2B0-4E4E-A95A-B4CDD165AB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9210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953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6309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9732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3547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7737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1422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9408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9197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0673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8118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453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9712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0494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2652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7356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13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3962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7921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81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4130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29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7325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89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6246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70368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4326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0308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5580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90164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7244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74294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93173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39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73869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40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477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6622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234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445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42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6051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8314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3F02D-E2B0-4E4E-A95A-B4CDD165AB0F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0088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5CC7255-5AA2-4378-9CF9-ECFE96A6A1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5E055D-6D05-40EA-9F93-B544AFDE4082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DCB3195-0FD7-4625-B013-8130A892C8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114E7A-079C-40A3-A800-C5A99E3761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0A02BD-3EF9-49DB-AD0A-68D8D550656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8314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25EF94A-C79C-47DC-80C2-3B4C960842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0D6EDD-130D-4ABB-BF5B-109C925EC4C7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F99A3A2-6A88-4E5C-B1EC-914E51EC2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F524C7E-4E7A-4108-8731-99D5305A73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DE3B24-1BB6-40FE-9B30-FD564B795AA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72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5980DAA-A8A8-48DC-A67F-4AFFD90D5D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DF6EE2-C634-4FFE-92C3-B41739EBCD38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D610F78-5FD8-4ECA-BE77-FBBC17FBDA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F651D5A-E25A-4951-92D2-D0DD027F21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6E6A3-B88E-447E-A820-282CE1BD249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732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0850A0-FCA2-427A-B5AB-B7506D28CA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BE3943-9763-4A72-AC18-9601F43E0680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19168F2-D441-4A66-A59A-000A363A6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45D5C8-6F9D-47CA-AF36-9AF3DA75D4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0EFE42-92AD-42D5-BE90-88AC7DBFDD2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78887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037A99F-7EBA-4022-B4A8-AA7B721DE2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8EF71D-2B66-4DE4-BE54-BFDB71FD4AB3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A9F0F64-EBEF-4D8B-9E18-A7E9D88871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42EB3C-C4BE-44F2-AF12-0B20547AEF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FF7150-F341-476F-AC6C-3B00EDCBCFC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3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43985FA-45A7-4F58-8C56-2C493CFD92C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9B99C9-D072-4BF9-90C3-BFE5BEB17D70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E8B6395-DC4D-40EB-8E08-9D084B6707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8D154CE-84E4-47B3-ABB8-3188177D08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5E26CE-CEB9-4DBC-BD39-BB279A1A0D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69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899EFC8-98F4-4772-8EDA-460387F043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68B20F-246A-43D6-B537-B7537966D313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9B19811-8415-49F3-9154-05A93D34F1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80426345-1C3E-49E5-85B5-78C46BFEB6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4BDF0-9E83-47ED-B205-2E4AFA5B5A7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164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EC025A8-E2B2-4B86-83D0-AA7EC34394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AB420C-E2E0-4EF2-85FC-58CC6CDF8E4A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AFB69F0-3D8B-4FDC-81AA-B64FFD1FF7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8ED3B58-444C-4FE7-8B4A-35D52C1687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9E6D11-F17D-4D9E-890C-C441F2E0F2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140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A0658B4-97DB-45BB-9817-05B1B0BABB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C35104-CDBA-40FA-A4AE-0E23E626B30E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E4E4BA2-EB71-4FB7-91B8-E4219CD274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E1767CA-417E-4649-9B95-BE2E27816C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F83BA7-4006-4A92-965F-51F5FAD39B0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8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916CE77-74E0-4C5C-9F40-F10C0577B8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B63948-B7EA-473B-B8E0-5D0BA74970DB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0B17CCA-5C46-4953-B4D8-6CD7D02213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738DC75-CDBF-45CC-9A14-F142839839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572751-0683-41E3-8EC9-C7F3342E4C8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739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7215F192-2977-4E91-A69F-578EEA2D02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C8B4B9-5DC2-46DD-B6FB-42E15E682593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55641E2-225B-4EEE-B460-60456FFEAB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C9EFBD8-424F-468B-8A9B-9FD938A338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8481C-9189-4038-86C9-B779C873B35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006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D58191-7847-47AC-B6C5-3DDDD0C2647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D7A32EC-3369-4484-9134-60114E730D0D}" type="datetime1">
              <a:rPr lang="sl-SI"/>
              <a:pPr lvl="0"/>
              <a:t>10. 03. 2025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3C46E3-CBC0-4CAA-B156-80CAECE1297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DBB5AC-5EC4-4EFF-9BCB-0ABBC65979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48CAC56-222E-481C-88B5-B266649B0792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aj.org/" TargetMode="Externa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2.sherpa.ac.uk/romeo/" TargetMode="External"/><Relationship Id="rId5" Type="http://schemas.openxmlformats.org/officeDocument/2006/relationships/hyperlink" Target="https://doaj.org/" TargetMode="Externa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s://maps.google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gitalcommons.lmu.edu/cgi/viewcontent.cgi?article=1041&amp;context=librarian_pubs" TargetMode="Externa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s://twitter.com/fake_journal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penacessjournal.com/blog/predatory-journals-list/" TargetMode="External"/><Relationship Id="rId5" Type="http://schemas.openxmlformats.org/officeDocument/2006/relationships/hyperlink" Target="https://predatoryreports.org/" TargetMode="External"/><Relationship Id="rId4" Type="http://schemas.openxmlformats.org/officeDocument/2006/relationships/hyperlink" Target="https://beallslist.ne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B978-1-84334-669-2.50017-2" TargetMode="External"/><Relationship Id="rId4" Type="http://schemas.openxmlformats.org/officeDocument/2006/relationships/hyperlink" Target="https://www.jstor.org/stable/4182700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nbrockington.com/2022/11/10/mdpi-journals-2015-2021/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content/article/fast-growing-open-access-journals-stripped-coveted-impact-factors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olocrosetto.wordpress.com/2021/04/12/is-mdpi-a-predatory-publisher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nbrockington.com/2022/11/10/mdpi-journals-2015-2021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x.doi.org/10.1038/489179a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m-assoc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086E02C-9871-4B45-B3D4-498E4602A668}"/>
              </a:ext>
            </a:extLst>
          </p:cNvPr>
          <p:cNvSpPr txBox="1"/>
          <p:nvPr/>
        </p:nvSpPr>
        <p:spPr>
          <a:xfrm>
            <a:off x="725248" y="337204"/>
            <a:ext cx="9965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Nezaupanja vredne založniške prakse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587F738-3333-4A3F-A998-8DCD9BD4340D}"/>
              </a:ext>
            </a:extLst>
          </p:cNvPr>
          <p:cNvSpPr txBox="1"/>
          <p:nvPr/>
        </p:nvSpPr>
        <p:spPr>
          <a:xfrm>
            <a:off x="725248" y="2537824"/>
            <a:ext cx="6943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</a:rPr>
              <a:t>Anomalije založnikov pri znanstvenih objavah v odprtem dostopu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692A8DBF-D361-4DAD-A25F-7FC3DC10BC20}"/>
              </a:ext>
            </a:extLst>
          </p:cNvPr>
          <p:cNvSpPr/>
          <p:nvPr/>
        </p:nvSpPr>
        <p:spPr>
          <a:xfrm>
            <a:off x="725248" y="4102693"/>
            <a:ext cx="7196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</a:rPr>
              <a:t>online</a:t>
            </a:r>
            <a:r>
              <a:rPr lang="sl-SI" sz="2000" dirty="0">
                <a:solidFill>
                  <a:schemeClr val="bg1"/>
                </a:solidFill>
              </a:rPr>
              <a:t>, Centralna tehniška knjižnica Univerze v Ljubljani, Predstavitev za </a:t>
            </a:r>
            <a:r>
              <a:rPr lang="sl-SI" sz="2000" dirty="0" err="1">
                <a:solidFill>
                  <a:schemeClr val="bg1"/>
                </a:solidFill>
              </a:rPr>
              <a:t>konzorcijske</a:t>
            </a:r>
            <a:r>
              <a:rPr lang="sl-SI" sz="2000" dirty="0">
                <a:solidFill>
                  <a:schemeClr val="bg1"/>
                </a:solidFill>
              </a:rPr>
              <a:t> partnerje in širšo javnost, 19. 10. </a:t>
            </a:r>
            <a:r>
              <a:rPr lang="sl-SI" sz="2000">
                <a:solidFill>
                  <a:schemeClr val="bg1"/>
                </a:solidFill>
              </a:rPr>
              <a:t>2023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Picture 2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5D0F3FBA-7732-41CE-FE17-8428346F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48" y="5180483"/>
            <a:ext cx="1249752" cy="43240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4D91B5F-B129-4B8A-A3F9-2E67146C1B56}"/>
              </a:ext>
            </a:extLst>
          </p:cNvPr>
          <p:cNvSpPr txBox="1"/>
          <p:nvPr/>
        </p:nvSpPr>
        <p:spPr>
          <a:xfrm>
            <a:off x="725248" y="3597257"/>
            <a:ext cx="719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mag. Miro PUŠNIK, Centralna tehniška knjižnica Univerze v Ljubljani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FB5C3E2-0F74-43F7-A6A0-45BE17402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962230"/>
            <a:ext cx="676715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Preverjanje oseb, ki sodelujejo pri izdajanju izbrane revije oz. založbe 1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311635"/>
            <a:ext cx="895714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Kot urednik pogosto pojavlja ena in ista oseba, urednik naveden tudi kot lastnik založbe.</a:t>
            </a:r>
          </a:p>
          <a:p>
            <a:endParaRPr lang="sl-SI" sz="1400" dirty="0"/>
          </a:p>
          <a:p>
            <a:r>
              <a:rPr lang="sl-SI" sz="2800" dirty="0"/>
              <a:t>Med revijami iste založbe se podvajajo uredniški odbori.</a:t>
            </a:r>
          </a:p>
          <a:p>
            <a:endParaRPr lang="sl-SI" sz="1400" dirty="0"/>
          </a:p>
          <a:p>
            <a:r>
              <a:rPr lang="sl-SI" sz="2800" dirty="0"/>
              <a:t>Uredniški odbori pogosto niso navedeni.</a:t>
            </a:r>
          </a:p>
          <a:p>
            <a:endParaRPr lang="sl-SI" sz="1400" dirty="0"/>
          </a:p>
          <a:p>
            <a:r>
              <a:rPr lang="sl-SI" sz="2800" dirty="0"/>
              <a:t>Podatki o članih uredniških odborov so pomanjkljivi  (na primer ni  navedeno, s katere institucije prihajajo).</a:t>
            </a:r>
          </a:p>
          <a:p>
            <a:endParaRPr lang="sl-SI" sz="1400" dirty="0"/>
          </a:p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8850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Kriteriji za prepoznavo nezaupanja vrednih založniških praks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035165"/>
            <a:ext cx="895714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Preverjanje oseb, ki sodelujejo pri izdajanju izbrane revije oz. založbe.</a:t>
            </a:r>
          </a:p>
          <a:p>
            <a:r>
              <a:rPr lang="sl-SI" sz="1600" dirty="0"/>
              <a:t> </a:t>
            </a:r>
          </a:p>
          <a:p>
            <a:r>
              <a:rPr lang="sl-SI" sz="2800" dirty="0"/>
              <a:t>Preverjanje organizacijskih vidikov upravljanja revije oz. založbe.</a:t>
            </a:r>
          </a:p>
          <a:p>
            <a:endParaRPr lang="sl-SI" sz="1600" dirty="0"/>
          </a:p>
          <a:p>
            <a:r>
              <a:rPr lang="sl-SI" sz="2800" dirty="0"/>
              <a:t>Integriteta in transparentnost delovanja uredništva.</a:t>
            </a:r>
          </a:p>
          <a:p>
            <a:endParaRPr lang="sl-SI" sz="1600" dirty="0"/>
          </a:p>
          <a:p>
            <a:r>
              <a:rPr lang="sl-SI" sz="2800" dirty="0" err="1"/>
              <a:t>Bibliometrični</a:t>
            </a:r>
            <a:r>
              <a:rPr lang="sl-SI" sz="2800" dirty="0"/>
              <a:t> in bibliografski vidiki.</a:t>
            </a:r>
          </a:p>
          <a:p>
            <a:endParaRPr lang="sl-SI" sz="1600" dirty="0"/>
          </a:p>
          <a:p>
            <a:r>
              <a:rPr lang="sl-SI" sz="2800" dirty="0"/>
              <a:t>Drugo.</a:t>
            </a:r>
          </a:p>
          <a:p>
            <a:endParaRPr lang="sl-SI" sz="1400" dirty="0"/>
          </a:p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50838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Preverjanje oseb, ki sodelujejo pri izdajanju izbrane revije oz. založbe 2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130415"/>
            <a:ext cx="89571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Uredniki in člani uredniških odborov nimajo referenc na področju raziskovalnega dela.</a:t>
            </a:r>
          </a:p>
          <a:p>
            <a:endParaRPr lang="sl-SI" sz="1200" dirty="0"/>
          </a:p>
          <a:p>
            <a:r>
              <a:rPr lang="sl-SI" sz="2800" dirty="0"/>
              <a:t>Uredniški odbori nimajo zadostnega števila članov (na primer le 2 ali 3), pogosto gre tudi za izmišljena imena.</a:t>
            </a:r>
          </a:p>
          <a:p>
            <a:endParaRPr lang="sl-SI" sz="1200" dirty="0"/>
          </a:p>
          <a:p>
            <a:r>
              <a:rPr lang="sl-SI" sz="2800" dirty="0"/>
              <a:t>Pogosto niso navedeni podatki o državi, iz katere izhajajo uredniki, še posebej v primerih, ko je izpostavljena mednarodna naravnanost revije.</a:t>
            </a:r>
          </a:p>
          <a:p>
            <a:endParaRPr lang="sl-SI" sz="1200" dirty="0"/>
          </a:p>
          <a:p>
            <a:r>
              <a:rPr lang="sl-SI" sz="2800" dirty="0"/>
              <a:t>V uredniških odborih so pogosto le moški.</a:t>
            </a:r>
          </a:p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442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Preverjanje organizacijskih vidikov upravljanja revije oz. založbe 1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130415"/>
            <a:ext cx="895714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Očitno je pomanjkanje preglednosti in transparentnosti delovanja (nejasni podatki o naslovu založbe, telefonski kontakti in podobno).</a:t>
            </a:r>
          </a:p>
          <a:p>
            <a:endParaRPr lang="sl-SI" sz="1100" dirty="0"/>
          </a:p>
          <a:p>
            <a:r>
              <a:rPr lang="sl-SI" sz="2000" dirty="0"/>
              <a:t>Manjkajo sistemi za trajno identifikacijo digitalnih objektov ter za upravljanje spletnih povezav (ISSN, DOI, URN in podobno).</a:t>
            </a:r>
          </a:p>
          <a:p>
            <a:endParaRPr lang="sl-SI" sz="1100" dirty="0"/>
          </a:p>
          <a:p>
            <a:r>
              <a:rPr lang="sl-SI" sz="2000" dirty="0"/>
              <a:t>Licenčna politika je nejasna in vsebuje nasprotujoče si klavzule. Licenčne pogodbe ne temeljijo na poznanih standardih objav v odprtem dostopu.</a:t>
            </a:r>
          </a:p>
          <a:p>
            <a:endParaRPr lang="sl-SI" sz="1100" dirty="0"/>
          </a:p>
          <a:p>
            <a:r>
              <a:rPr lang="sl-SI" sz="2000" dirty="0"/>
              <a:t>Pogosto se pojavlja umik že objavljenih del (</a:t>
            </a:r>
            <a:r>
              <a:rPr lang="sl-SI" sz="2000" dirty="0" err="1"/>
              <a:t>retrakcija</a:t>
            </a:r>
            <a:r>
              <a:rPr lang="sl-SI" sz="2000" dirty="0"/>
              <a:t>) iz revije, tudi brez formalnih obrazložitev. Morebitni popravki in pojasnila pogosto niso objavljeni. </a:t>
            </a:r>
          </a:p>
          <a:p>
            <a:endParaRPr lang="sl-SI" sz="1100" dirty="0"/>
          </a:p>
          <a:p>
            <a:r>
              <a:rPr lang="sl-SI" sz="2000" dirty="0"/>
              <a:t>Dela pogosto niso označena z informacijo o statusu objave (na primer značka </a:t>
            </a:r>
            <a:r>
              <a:rPr lang="sl-SI" sz="2000" dirty="0" err="1"/>
              <a:t>crossmark</a:t>
            </a:r>
            <a:r>
              <a:rPr lang="sl-SI" sz="2000" dirty="0"/>
              <a:t>).</a:t>
            </a:r>
          </a:p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92128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Preverjanje organizacijskih vidikov upravljanja revije oz. založbe 2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130415"/>
            <a:ext cx="89571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Spletišča založb vključujejo spletne povezave do uveljavljenih znanstvenih konferenc in znanstvenih združenj, s katerimi sicer nimajo povezave in niso njihove članice. S tem želijo neupravičeno povečati svojo verodostojnost.</a:t>
            </a:r>
          </a:p>
          <a:p>
            <a:endParaRPr lang="sl-SI" sz="1200" dirty="0"/>
          </a:p>
          <a:p>
            <a:r>
              <a:rPr lang="sl-SI" sz="2000" dirty="0"/>
              <a:t>Naslovi revij niso indeksirani v poznanih in verodostojnih bazah podatkov znanstvene periodike  (</a:t>
            </a:r>
            <a:r>
              <a:rPr lang="sl-SI" sz="2000" dirty="0" err="1"/>
              <a:t>Ulrichsweb</a:t>
            </a:r>
            <a:r>
              <a:rPr lang="sl-SI" sz="2000" dirty="0"/>
              <a:t>, DOAJ in drugih).</a:t>
            </a:r>
          </a:p>
          <a:p>
            <a:endParaRPr lang="sl-SI" sz="1200" dirty="0"/>
          </a:p>
          <a:p>
            <a:r>
              <a:rPr lang="sl-SI" sz="2000" dirty="0"/>
              <a:t>Informacije o ceni APC so pomanjkljive in vsebujejo veliko „drobnega tiska“.</a:t>
            </a:r>
          </a:p>
          <a:p>
            <a:endParaRPr lang="sl-SI" sz="1200" dirty="0"/>
          </a:p>
          <a:p>
            <a:r>
              <a:rPr lang="sl-SI" sz="2000" dirty="0"/>
              <a:t>Založbe terjajo plačilo APC in hkrati tudi prenos materialnih avtorskih pravic na založbo. Prenos materialnih avtorskih pravic na založbo terjajo že ob oddaji dela namesto ob sprejemu v objavo, kot je to običajno.</a:t>
            </a:r>
          </a:p>
          <a:p>
            <a:endParaRPr lang="sl-SI" sz="1200" dirty="0"/>
          </a:p>
          <a:p>
            <a:r>
              <a:rPr lang="sl-SI" sz="2000" dirty="0"/>
              <a:t>Spletni iskalniki pogosto ne morejo indeksirati vsebine (na primer članka ni mogoče poiskati z Googlom ali podobnimi orodji). Pogosto so dokumenti  zaščiteni tako, da ni mogoče analizirati plagiatorstva (na primer PDF „</a:t>
            </a:r>
            <a:r>
              <a:rPr lang="sl-SI" sz="2000" dirty="0" err="1"/>
              <a:t>copy</a:t>
            </a:r>
            <a:r>
              <a:rPr lang="sl-SI" sz="2000" dirty="0"/>
              <a:t> </a:t>
            </a:r>
            <a:r>
              <a:rPr lang="sl-SI" sz="2000" dirty="0" err="1"/>
              <a:t>proofs</a:t>
            </a:r>
            <a:r>
              <a:rPr lang="sl-SI" sz="2000" dirty="0"/>
              <a:t>“).</a:t>
            </a:r>
          </a:p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8816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Integriteta in transparentnost 1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130415"/>
            <a:ext cx="8957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 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9B2DE708-9035-4F22-9085-B439C9D8F225}"/>
              </a:ext>
            </a:extLst>
          </p:cNvPr>
          <p:cNvSpPr/>
          <p:nvPr/>
        </p:nvSpPr>
        <p:spPr>
          <a:xfrm>
            <a:off x="742954" y="1893191"/>
            <a:ext cx="90333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Naslov revije ni skladen s poslanstvom revije in znanstvenim področjem, ki ga pokriva ali pa pokriva preširoko področje s ciljem, da bi privabili čim več avtorjev (na primer </a:t>
            </a:r>
            <a:r>
              <a:rPr lang="sl-SI" sz="2400" dirty="0" err="1"/>
              <a:t>Journal</a:t>
            </a:r>
            <a:r>
              <a:rPr lang="sl-SI" sz="2400" dirty="0"/>
              <a:t> </a:t>
            </a:r>
            <a:r>
              <a:rPr lang="sl-SI" sz="2400" dirty="0" err="1"/>
              <a:t>of</a:t>
            </a:r>
            <a:r>
              <a:rPr lang="sl-SI" sz="2400" dirty="0"/>
              <a:t> </a:t>
            </a:r>
            <a:r>
              <a:rPr lang="sl-SI" sz="2400" dirty="0" err="1"/>
              <a:t>Education</a:t>
            </a:r>
            <a:r>
              <a:rPr lang="sl-SI" sz="2400" dirty="0"/>
              <a:t>).</a:t>
            </a:r>
          </a:p>
          <a:p>
            <a:endParaRPr lang="sl-SI" sz="1200" dirty="0"/>
          </a:p>
          <a:p>
            <a:r>
              <a:rPr lang="sl-SI" sz="2400" dirty="0"/>
              <a:t>Založbe v svojih imenih in naslovih revij pogosto uporabljajo besede „</a:t>
            </a:r>
            <a:r>
              <a:rPr lang="sl-SI" sz="2400" dirty="0" err="1"/>
              <a:t>Network</a:t>
            </a:r>
            <a:r>
              <a:rPr lang="sl-SI" sz="2400" dirty="0"/>
              <a:t>“, „Center“, „</a:t>
            </a:r>
            <a:r>
              <a:rPr lang="sl-SI" sz="2400" dirty="0" err="1"/>
              <a:t>Association</a:t>
            </a:r>
            <a:r>
              <a:rPr lang="sl-SI" sz="2400" dirty="0"/>
              <a:t>“, „Institute“ in podobno.</a:t>
            </a:r>
          </a:p>
          <a:p>
            <a:endParaRPr lang="sl-SI" sz="1200" dirty="0"/>
          </a:p>
          <a:p>
            <a:r>
              <a:rPr lang="sl-SI" sz="2400" dirty="0"/>
              <a:t>Založba v naslovu revije kombinira dva ali več  terminov, ki vsebinsko ne sodijo v isti kontekst.</a:t>
            </a:r>
          </a:p>
          <a:p>
            <a:endParaRPr lang="sl-SI" sz="1200" dirty="0"/>
          </a:p>
          <a:p>
            <a:r>
              <a:rPr lang="sl-SI" sz="2400" dirty="0"/>
              <a:t>Naslov revije zavajajoče odraža geografski izvor (npr. </a:t>
            </a:r>
            <a:r>
              <a:rPr lang="sl-SI" sz="2400" dirty="0" err="1"/>
              <a:t>Canadian</a:t>
            </a:r>
            <a:r>
              <a:rPr lang="sl-SI" sz="2400" dirty="0"/>
              <a:t>, izhaja pa v Indiji).</a:t>
            </a:r>
          </a:p>
        </p:txBody>
      </p:sp>
    </p:spTree>
    <p:extLst>
      <p:ext uri="{BB962C8B-B14F-4D97-AF65-F5344CB8AC3E}">
        <p14:creationId xmlns:p14="http://schemas.microsoft.com/office/powerpoint/2010/main" val="19450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Integriteta in transparentnost 2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130415"/>
            <a:ext cx="8957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 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9B2DE708-9035-4F22-9085-B439C9D8F225}"/>
              </a:ext>
            </a:extLst>
          </p:cNvPr>
          <p:cNvSpPr/>
          <p:nvPr/>
        </p:nvSpPr>
        <p:spPr>
          <a:xfrm>
            <a:off x="742954" y="1893191"/>
            <a:ext cx="903334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Založba zavaja s podatki o faktorjih vpliva ter indeksiranjem revij v poznanih citatnih indeksih. Govorimo o t. i. lažnih faktorjih vpliva, kot so na primer </a:t>
            </a:r>
            <a:r>
              <a:rPr lang="sl-SI" sz="2000" dirty="0" err="1"/>
              <a:t>Universal</a:t>
            </a:r>
            <a:r>
              <a:rPr lang="sl-SI" sz="2000" dirty="0"/>
              <a:t> </a:t>
            </a:r>
            <a:r>
              <a:rPr lang="sl-SI" sz="2000" dirty="0" err="1"/>
              <a:t>Impact</a:t>
            </a:r>
            <a:r>
              <a:rPr lang="sl-SI" sz="2000" dirty="0"/>
              <a:t> </a:t>
            </a:r>
            <a:r>
              <a:rPr lang="sl-SI" sz="2000" dirty="0" err="1"/>
              <a:t>Factor</a:t>
            </a:r>
            <a:r>
              <a:rPr lang="sl-SI" sz="2000" dirty="0"/>
              <a:t> (UIF), Global </a:t>
            </a:r>
            <a:r>
              <a:rPr lang="sl-SI" sz="2000" dirty="0" err="1"/>
              <a:t>Impact</a:t>
            </a:r>
            <a:r>
              <a:rPr lang="sl-SI" sz="2000" dirty="0"/>
              <a:t> </a:t>
            </a:r>
            <a:r>
              <a:rPr lang="sl-SI" sz="2000" dirty="0" err="1"/>
              <a:t>Factor</a:t>
            </a:r>
            <a:r>
              <a:rPr lang="sl-SI" sz="2000" dirty="0"/>
              <a:t> (GIF) in </a:t>
            </a:r>
            <a:r>
              <a:rPr lang="sl-SI" sz="2000" dirty="0" err="1"/>
              <a:t>Citefactor</a:t>
            </a:r>
            <a:r>
              <a:rPr lang="sl-SI" sz="2000" dirty="0"/>
              <a:t>, ki pa dejansko nimajo veljave.</a:t>
            </a:r>
          </a:p>
          <a:p>
            <a:endParaRPr lang="sl-SI" sz="1100" dirty="0"/>
          </a:p>
          <a:p>
            <a:r>
              <a:rPr lang="sl-SI" sz="2000" dirty="0"/>
              <a:t>Založbe zavajajo z navedbami o indeksaciji revij v mednarodnih bibliografskih bazah podatkov.</a:t>
            </a:r>
          </a:p>
          <a:p>
            <a:endParaRPr lang="sl-SI" sz="1100" dirty="0"/>
          </a:p>
          <a:p>
            <a:r>
              <a:rPr lang="sl-SI" sz="2000" dirty="0"/>
              <a:t>Založbe pošiljajo zahteve za recenzije posameznikom, nekvalificiranim za izdelavo recenzij, pogosto v obliki masovne nenaročene pošte.</a:t>
            </a:r>
          </a:p>
          <a:p>
            <a:endParaRPr lang="sl-SI" sz="1100" dirty="0"/>
          </a:p>
          <a:p>
            <a:r>
              <a:rPr lang="sl-SI" sz="2000" dirty="0"/>
              <a:t>Založbe prosijo avtorje za predloge možnih recenzentov in jih tudi uporabijo brez preverjanja znanstvene verodostojnosti in konflikta interesov.</a:t>
            </a:r>
          </a:p>
          <a:p>
            <a:endParaRPr lang="sl-SI" sz="1100" dirty="0"/>
          </a:p>
          <a:p>
            <a:r>
              <a:rPr lang="sl-SI" sz="2000" dirty="0"/>
              <a:t>Založbe ne navajajo mehanizmov za preprečevanje in odkrivanje </a:t>
            </a:r>
            <a:r>
              <a:rPr lang="sl-SI" sz="2000" dirty="0" err="1"/>
              <a:t>plagiarizma</a:t>
            </a:r>
            <a:r>
              <a:rPr lang="sl-SI" sz="2000" dirty="0"/>
              <a:t>, </a:t>
            </a:r>
            <a:r>
              <a:rPr lang="sl-SI" sz="2000" dirty="0" err="1"/>
              <a:t>samoplagiarizma</a:t>
            </a:r>
            <a:r>
              <a:rPr lang="sl-SI" sz="2000" dirty="0"/>
              <a:t>, manipulacij z grafičnimi elementi ipd.</a:t>
            </a:r>
          </a:p>
        </p:txBody>
      </p:sp>
    </p:spTree>
    <p:extLst>
      <p:ext uri="{BB962C8B-B14F-4D97-AF65-F5344CB8AC3E}">
        <p14:creationId xmlns:p14="http://schemas.microsoft.com/office/powerpoint/2010/main" val="1331307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Zavajanja s </a:t>
            </a:r>
            <a:r>
              <a:rPr lang="sl-SI" sz="5000" b="1" dirty="0" err="1">
                <a:solidFill>
                  <a:srgbClr val="ED7D31"/>
                </a:solidFill>
                <a:latin typeface="Calibri"/>
              </a:rPr>
              <a:t>citiranostjo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1773255"/>
            <a:ext cx="92297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 err="1"/>
              <a:t>Bibliometrična</a:t>
            </a:r>
            <a:r>
              <a:rPr lang="sl-SI" sz="2400" dirty="0"/>
              <a:t> izoliranost oziroma pogosto citiranje iz manjših, v citatnih indeksih </a:t>
            </a:r>
            <a:r>
              <a:rPr lang="sl-SI" sz="2400" dirty="0" err="1"/>
              <a:t>neindeksiranih</a:t>
            </a:r>
            <a:r>
              <a:rPr lang="sl-SI" sz="2400" dirty="0"/>
              <a:t> znanstvenih revij, pogosta </a:t>
            </a:r>
            <a:r>
              <a:rPr lang="sl-SI" sz="2400" dirty="0" err="1"/>
              <a:t>citiranost</a:t>
            </a:r>
            <a:r>
              <a:rPr lang="sl-SI" sz="2400" dirty="0"/>
              <a:t> iz istega okolja, v katerem izhaja revija (na primer iz iste države, iz revij iste založbe in podobno).</a:t>
            </a:r>
          </a:p>
          <a:p>
            <a:endParaRPr lang="sl-SI" sz="1400" dirty="0"/>
          </a:p>
          <a:p>
            <a:r>
              <a:rPr lang="sl-SI" sz="2400" dirty="0"/>
              <a:t>Pogosto se pojavljajo oblike medsebojnega in krožnega citiranja, t. i. citatni karteli.</a:t>
            </a:r>
          </a:p>
          <a:p>
            <a:endParaRPr lang="sl-SI" sz="1400" dirty="0"/>
          </a:p>
          <a:p>
            <a:r>
              <a:rPr lang="sl-SI" sz="2400" dirty="0"/>
              <a:t>Pojavlja se </a:t>
            </a:r>
            <a:r>
              <a:rPr lang="sl-SI" sz="2400" dirty="0" err="1"/>
              <a:t>samocitiranje</a:t>
            </a:r>
            <a:r>
              <a:rPr lang="sl-SI" sz="2400" dirty="0"/>
              <a:t> na nivoju naslova revije. Če je  revija indeksirana v poznanih citatnih indeksih (faktor vpliva JCR, SJR, SNIP…), se lahko pojavlja nenavadno hitro povečevanje teh faktorjev vpliva.</a:t>
            </a:r>
          </a:p>
          <a:p>
            <a:endParaRPr lang="sl-SI" sz="1400" dirty="0"/>
          </a:p>
          <a:p>
            <a:r>
              <a:rPr lang="sl-SI" sz="2400" dirty="0"/>
              <a:t>Veliko število umetno vstavljenih citatov, ki vsebinsko niso relevantni (t. i. fabricirani citati).</a:t>
            </a:r>
          </a:p>
        </p:txBody>
      </p:sp>
    </p:spTree>
    <p:extLst>
      <p:ext uri="{BB962C8B-B14F-4D97-AF65-F5344CB8AC3E}">
        <p14:creationId xmlns:p14="http://schemas.microsoft.com/office/powerpoint/2010/main" val="386859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Zavajanja s članstvom v mednarodnih združenjih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2137166"/>
            <a:ext cx="922972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/>
              <a:t>Ali je založba članica katere izmed iniciativ </a:t>
            </a:r>
            <a:r>
              <a:rPr lang="sl-SI" sz="2800" dirty="0" err="1"/>
              <a:t>npr</a:t>
            </a:r>
            <a:r>
              <a:rPr lang="sl-SI" sz="28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err="1"/>
              <a:t>Committee</a:t>
            </a:r>
            <a:r>
              <a:rPr lang="sl-SI" sz="2800" dirty="0"/>
              <a:t> on </a:t>
            </a:r>
            <a:r>
              <a:rPr lang="sl-SI" sz="2800" dirty="0" err="1"/>
              <a:t>Publication</a:t>
            </a:r>
            <a:r>
              <a:rPr lang="sl-SI" sz="2800" dirty="0"/>
              <a:t> </a:t>
            </a:r>
            <a:r>
              <a:rPr lang="sl-SI" sz="2800" dirty="0" err="1"/>
              <a:t>Ethics</a:t>
            </a:r>
            <a:r>
              <a:rPr lang="sl-SI" sz="2800" dirty="0"/>
              <a:t> (COPE),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 err="1"/>
              <a:t>Directory</a:t>
            </a:r>
            <a:r>
              <a:rPr lang="sl-SI" sz="2800" dirty="0"/>
              <a:t> </a:t>
            </a:r>
            <a:r>
              <a:rPr lang="sl-SI" sz="2800" dirty="0" err="1"/>
              <a:t>of</a:t>
            </a:r>
            <a:r>
              <a:rPr lang="sl-SI" sz="2800" dirty="0"/>
              <a:t> Open Access </a:t>
            </a:r>
            <a:r>
              <a:rPr lang="sl-SI" sz="2800" dirty="0" err="1"/>
              <a:t>Journals</a:t>
            </a:r>
            <a:r>
              <a:rPr lang="sl-SI" sz="2800" dirty="0"/>
              <a:t> (DOAJ),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Open Access </a:t>
            </a:r>
            <a:r>
              <a:rPr lang="sl-SI" sz="2800" dirty="0" err="1"/>
              <a:t>Scholarly</a:t>
            </a:r>
            <a:r>
              <a:rPr lang="sl-SI" sz="2800" dirty="0"/>
              <a:t> </a:t>
            </a:r>
            <a:r>
              <a:rPr lang="sl-SI" sz="2800" dirty="0" err="1"/>
              <a:t>Publishers</a:t>
            </a:r>
            <a:r>
              <a:rPr lang="sl-SI" sz="2800" dirty="0"/>
              <a:t>’ </a:t>
            </a:r>
            <a:r>
              <a:rPr lang="sl-SI" sz="2800" dirty="0" err="1"/>
              <a:t>Association</a:t>
            </a:r>
            <a:r>
              <a:rPr lang="sl-SI" sz="2800" dirty="0"/>
              <a:t> (OASPA)?</a:t>
            </a:r>
          </a:p>
          <a:p>
            <a:endParaRPr lang="sl-SI" sz="1400" dirty="0"/>
          </a:p>
          <a:p>
            <a:r>
              <a:rPr lang="sl-SI" sz="2800" dirty="0"/>
              <a:t>Ali je revija gostuje na primer na eni izmed spletnih platform INASP  (za revije iz Bangladeša, Nepala, </a:t>
            </a:r>
            <a:r>
              <a:rPr lang="sl-SI" sz="2800" dirty="0" err="1"/>
              <a:t>Šri</a:t>
            </a:r>
            <a:r>
              <a:rPr lang="sl-SI" sz="2800" dirty="0"/>
              <a:t> </a:t>
            </a:r>
            <a:r>
              <a:rPr lang="sl-SI" sz="2800" dirty="0" err="1"/>
              <a:t>Lanke</a:t>
            </a:r>
            <a:r>
              <a:rPr lang="sl-SI" sz="2800" dirty="0"/>
              <a:t>, Srednje Amerike ali Mongolije) ali na </a:t>
            </a:r>
            <a:r>
              <a:rPr lang="sl-SI" sz="2800" dirty="0" err="1"/>
              <a:t>African</a:t>
            </a:r>
            <a:r>
              <a:rPr lang="sl-SI" sz="2800" dirty="0"/>
              <a:t> </a:t>
            </a:r>
            <a:r>
              <a:rPr lang="sl-SI" sz="2800" dirty="0" err="1"/>
              <a:t>Journals</a:t>
            </a:r>
            <a:r>
              <a:rPr lang="sl-SI" sz="2800" dirty="0"/>
              <a:t> </a:t>
            </a:r>
            <a:r>
              <a:rPr lang="sl-SI" sz="2800" dirty="0" err="1"/>
              <a:t>Online</a:t>
            </a:r>
            <a:r>
              <a:rPr lang="sl-SI" sz="2800" dirty="0"/>
              <a:t> (AJOL, za afriške revije)?</a:t>
            </a:r>
          </a:p>
          <a:p>
            <a:endParaRPr lang="sl-SI" sz="1600" dirty="0"/>
          </a:p>
          <a:p>
            <a:r>
              <a:rPr lang="sl-SI" sz="2800" dirty="0"/>
              <a:t>Ali je založba članica katere druge iniciative?</a:t>
            </a:r>
          </a:p>
        </p:txBody>
      </p:sp>
    </p:spTree>
    <p:extLst>
      <p:ext uri="{BB962C8B-B14F-4D97-AF65-F5344CB8AC3E}">
        <p14:creationId xmlns:p14="http://schemas.microsoft.com/office/powerpoint/2010/main" val="254778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482772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 err="1">
                <a:solidFill>
                  <a:srgbClr val="ED7D31"/>
                </a:solidFill>
                <a:latin typeface="Calibri"/>
              </a:rPr>
              <a:t>Zavajajanja</a:t>
            </a:r>
            <a:r>
              <a:rPr lang="sl-SI" sz="5000" b="1" dirty="0">
                <a:solidFill>
                  <a:srgbClr val="ED7D31"/>
                </a:solidFill>
                <a:latin typeface="Calibri"/>
              </a:rPr>
              <a:t> z metrikami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742955" y="1376390"/>
            <a:ext cx="92297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Zavajajoče metrike so pogosto izmišljene metrike z odmevnim poimenovanjem ter pogosto s poimenovanjem, ki spominjajo na kredibilne metrike. </a:t>
            </a:r>
          </a:p>
          <a:p>
            <a:endParaRPr lang="sl-SI" sz="1200" dirty="0"/>
          </a:p>
          <a:p>
            <a:r>
              <a:rPr lang="sl-SI" sz="2400" dirty="0"/>
              <a:t>Spletna stran metrike je </a:t>
            </a:r>
            <a:r>
              <a:rPr lang="sl-SI" sz="2400" dirty="0" err="1"/>
              <a:t>netransparentna</a:t>
            </a:r>
            <a:r>
              <a:rPr lang="sl-SI" sz="2400" dirty="0"/>
              <a:t> in </a:t>
            </a:r>
            <a:r>
              <a:rPr lang="sl-SI" sz="2400" dirty="0" err="1"/>
              <a:t>nenudi</a:t>
            </a:r>
            <a:r>
              <a:rPr lang="sl-SI" sz="2400" dirty="0"/>
              <a:t> podrobnih informacij.</a:t>
            </a:r>
          </a:p>
          <a:p>
            <a:endParaRPr lang="sl-SI" sz="1200" dirty="0"/>
          </a:p>
          <a:p>
            <a:r>
              <a:rPr lang="sl-SI" sz="2400" dirty="0"/>
              <a:t>Upravljavci metrike zahtevajo plačilo za uvrstitev v podatkovno zbirko.</a:t>
            </a:r>
          </a:p>
          <a:p>
            <a:endParaRPr lang="sl-SI" sz="1200" dirty="0"/>
          </a:p>
          <a:p>
            <a:r>
              <a:rPr lang="sl-SI" sz="2400" dirty="0"/>
              <a:t>Vrednosti kazalnikov se za vse revije pogosto vsako leto povečajo. </a:t>
            </a:r>
          </a:p>
          <a:p>
            <a:endParaRPr lang="sl-SI" sz="1200" dirty="0"/>
          </a:p>
          <a:p>
            <a:r>
              <a:rPr lang="sl-SI" sz="2400" dirty="0"/>
              <a:t>Za izračun vrednosti je kot vir podatkov pogosto uporabljan Google </a:t>
            </a:r>
            <a:r>
              <a:rPr lang="sl-SI" sz="2400" dirty="0" err="1"/>
              <a:t>Scholar</a:t>
            </a:r>
            <a:r>
              <a:rPr lang="sl-SI" sz="2400" dirty="0"/>
              <a:t>. </a:t>
            </a:r>
          </a:p>
          <a:p>
            <a:endParaRPr lang="sl-SI" sz="1200" dirty="0"/>
          </a:p>
          <a:p>
            <a:r>
              <a:rPr lang="sl-SI" sz="2400" dirty="0"/>
              <a:t>Pogosta uporaba izraza “</a:t>
            </a:r>
            <a:r>
              <a:rPr lang="sl-SI" sz="2400" dirty="0" err="1"/>
              <a:t>impact</a:t>
            </a:r>
            <a:r>
              <a:rPr lang="sl-SI" sz="2400" dirty="0"/>
              <a:t> </a:t>
            </a:r>
            <a:r>
              <a:rPr lang="sl-SI" sz="2400" dirty="0" err="1"/>
              <a:t>factor</a:t>
            </a:r>
            <a:r>
              <a:rPr lang="sl-SI" sz="2400" dirty="0"/>
              <a:t>” v imenu.</a:t>
            </a:r>
          </a:p>
          <a:p>
            <a:endParaRPr lang="sl-SI" sz="1200" dirty="0"/>
          </a:p>
          <a:p>
            <a:r>
              <a:rPr lang="sl-SI" sz="2400" dirty="0"/>
              <a:t>Metodologije za izračun so pogosto </a:t>
            </a:r>
            <a:r>
              <a:rPr lang="sl-SI" sz="2400" dirty="0" err="1"/>
              <a:t>netransparentne</a:t>
            </a:r>
            <a:r>
              <a:rPr lang="sl-SI" sz="2400" dirty="0"/>
              <a:t> in nekonsistentne. 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407319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1187622"/>
            <a:ext cx="9033342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Vsebina</a:t>
            </a:r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589D8100-FC12-4A33-93E9-AED45A9AB3CD}"/>
              </a:ext>
            </a:extLst>
          </p:cNvPr>
          <p:cNvSpPr/>
          <p:nvPr/>
        </p:nvSpPr>
        <p:spPr>
          <a:xfrm>
            <a:off x="742955" y="1720840"/>
            <a:ext cx="9033341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sz="2800" dirty="0"/>
              <a:t>Kaj so nezaupanja vredne založniške prakse?</a:t>
            </a:r>
          </a:p>
          <a:p>
            <a:pPr marL="514350" indent="-514350">
              <a:buFont typeface="+mj-lt"/>
              <a:buAutoNum type="arabicPeriod"/>
            </a:pPr>
            <a:endParaRPr lang="sl-SI" sz="1200" dirty="0"/>
          </a:p>
          <a:p>
            <a:pPr marL="514350" indent="-514350">
              <a:buFont typeface="+mj-lt"/>
              <a:buAutoNum type="arabicPeriod"/>
            </a:pPr>
            <a:r>
              <a:rPr lang="sl-SI" sz="2800" dirty="0"/>
              <a:t>Okoliščine, v katerih te prakse nastajajo.</a:t>
            </a:r>
          </a:p>
          <a:p>
            <a:pPr marL="514350" indent="-514350">
              <a:buFont typeface="+mj-lt"/>
              <a:buAutoNum type="arabicPeriod"/>
            </a:pPr>
            <a:endParaRPr lang="sl-SI" sz="1200" dirty="0"/>
          </a:p>
          <a:p>
            <a:pPr marL="514350" indent="-514350">
              <a:buFont typeface="+mj-lt"/>
              <a:buAutoNum type="arabicPeriod"/>
            </a:pPr>
            <a:r>
              <a:rPr lang="sl-SI" sz="2800" dirty="0"/>
              <a:t>Plenilske revije, plenilske založbe, ugrabljene revije, lažne metrike, plenilske znanstvene konference.</a:t>
            </a:r>
          </a:p>
          <a:p>
            <a:pPr marL="514350" indent="-514350">
              <a:buFont typeface="+mj-lt"/>
              <a:buAutoNum type="arabicPeriod"/>
            </a:pPr>
            <a:endParaRPr lang="sl-SI" sz="1200" dirty="0"/>
          </a:p>
          <a:p>
            <a:pPr marL="514350" indent="-514350">
              <a:buFont typeface="+mj-lt"/>
              <a:buAutoNum type="arabicPeriod"/>
            </a:pPr>
            <a:r>
              <a:rPr lang="sl-SI" sz="2800" dirty="0"/>
              <a:t>Metode za preverjanje verodostojnosti znanstvenih revij.</a:t>
            </a:r>
          </a:p>
          <a:p>
            <a:pPr marL="514350" indent="-514350">
              <a:buFont typeface="+mj-lt"/>
              <a:buAutoNum type="arabicPeriod"/>
            </a:pPr>
            <a:endParaRPr lang="sl-SI" sz="1200" dirty="0"/>
          </a:p>
          <a:p>
            <a:pPr marL="514350" indent="-514350">
              <a:buFont typeface="+mj-lt"/>
              <a:buAutoNum type="arabicPeriod"/>
            </a:pPr>
            <a:r>
              <a:rPr lang="sl-SI" sz="2800" dirty="0"/>
              <a:t>Orodja preverjanje verodostojnosti znanstvenih revij.</a:t>
            </a:r>
          </a:p>
          <a:p>
            <a:pPr marL="514350" indent="-514350">
              <a:buFont typeface="+mj-lt"/>
              <a:buAutoNum type="arabicPeriod"/>
            </a:pPr>
            <a:endParaRPr lang="sl-SI" sz="1200" dirty="0"/>
          </a:p>
          <a:p>
            <a:pPr marL="514350" indent="-514350">
              <a:buFont typeface="+mj-lt"/>
              <a:buAutoNum type="arabicPeriod"/>
            </a:pPr>
            <a:r>
              <a:rPr lang="sl-SI" sz="2800" dirty="0"/>
              <a:t>Primeri nenavadnih praks nekaterih založb.</a:t>
            </a:r>
          </a:p>
        </p:txBody>
      </p:sp>
    </p:spTree>
    <p:extLst>
      <p:ext uri="{BB962C8B-B14F-4D97-AF65-F5344CB8AC3E}">
        <p14:creationId xmlns:p14="http://schemas.microsoft.com/office/powerpoint/2010/main" val="2313573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690323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Nekateri primeri zavajajočih metrik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pic>
        <p:nvPicPr>
          <p:cNvPr id="6" name="Označba mesta vsebine 3">
            <a:extLst>
              <a:ext uri="{FF2B5EF4-FFF2-40B4-BE49-F238E27FC236}">
                <a16:creationId xmlns:a16="http://schemas.microsoft.com/office/drawing/2014/main" id="{DAF1E2A1-1C9B-4F5E-A832-16F85FA8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44" y="1731238"/>
            <a:ext cx="2192124" cy="8185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910F575-EF29-46B6-B8BC-46B666425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547" y="1731238"/>
            <a:ext cx="5886450" cy="8096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B903915-055A-4181-A9F9-8FE819DDC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059" y="3008030"/>
            <a:ext cx="2466975" cy="9048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3E69B69-7B3F-468D-AAA4-648363F09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214" y="2953560"/>
            <a:ext cx="4333875" cy="92392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EDBCEFD-E913-4AFB-A0D4-38C3F8A42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44" y="4136402"/>
            <a:ext cx="8486775" cy="10191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C9EA98B-939F-403A-B958-581BB8B8A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9752" y="5479188"/>
            <a:ext cx="63150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31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5" y="2622761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r>
              <a:rPr lang="sl-SI" sz="5000" b="1" dirty="0">
                <a:solidFill>
                  <a:srgbClr val="ED7D31"/>
                </a:solidFill>
                <a:latin typeface="Calibri"/>
              </a:rPr>
              <a:t>Orodja za prepoznavo enostavnih dvomljivih praks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819149" y="1892290"/>
            <a:ext cx="8957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4160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690323"/>
            <a:ext cx="9033341" cy="817418"/>
          </a:xfrm>
        </p:spPr>
        <p:txBody>
          <a:bodyPr>
            <a:normAutofit/>
          </a:bodyPr>
          <a:lstStyle/>
          <a:p>
            <a:pPr lvl="0"/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10FF63B-85B3-4738-A408-0CA0384E1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25" y="579144"/>
            <a:ext cx="5895343" cy="107908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74CB506-DF94-4FCF-8034-0FEBA4C0D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25" y="1996664"/>
            <a:ext cx="6543900" cy="458699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F2DEDFF-A8E8-4C91-86CC-F90DD1186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662" y="1658230"/>
            <a:ext cx="4224894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87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690323"/>
            <a:ext cx="9033341" cy="817418"/>
          </a:xfrm>
        </p:spPr>
        <p:txBody>
          <a:bodyPr>
            <a:normAutofit/>
          </a:bodyPr>
          <a:lstStyle/>
          <a:p>
            <a:pPr lvl="0"/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B723F8A-17FA-48C8-A1F0-3F4B96E28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98" y="727100"/>
            <a:ext cx="7739598" cy="4506670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200A073-B4B2-4028-9CE6-F0D3B5297353}"/>
              </a:ext>
            </a:extLst>
          </p:cNvPr>
          <p:cNvSpPr/>
          <p:nvPr/>
        </p:nvSpPr>
        <p:spPr>
          <a:xfrm>
            <a:off x="7143750" y="1703935"/>
            <a:ext cx="4978146" cy="37548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DOAJ - obsežen indek</a:t>
            </a:r>
            <a:r>
              <a:rPr lang="sl-SI" sz="2400" dirty="0">
                <a:latin typeface="Söhne"/>
              </a:rPr>
              <a:t>s odprto dostopnih revij.</a:t>
            </a:r>
          </a:p>
          <a:p>
            <a:endParaRPr lang="sl-SI" sz="900" dirty="0">
              <a:latin typeface="Söhne"/>
            </a:endParaRPr>
          </a:p>
          <a:p>
            <a:r>
              <a:rPr lang="sl-SI" sz="2400" dirty="0">
                <a:latin typeface="Söhne"/>
              </a:rPr>
              <a:t>Filter kakovosti odprto dostopnih revij.</a:t>
            </a:r>
          </a:p>
          <a:p>
            <a:endParaRPr lang="sl-SI" sz="500" dirty="0">
              <a:solidFill>
                <a:srgbClr val="343541"/>
              </a:solidFill>
              <a:latin typeface="Söhne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Cca 19.000 indeksiranih naslovov, od tega cca 12.000 brez plačila APC (diamantne revije).</a:t>
            </a:r>
          </a:p>
          <a:p>
            <a:endParaRPr lang="sl-SI" sz="800" dirty="0">
              <a:solidFill>
                <a:srgbClr val="343541"/>
              </a:solidFill>
              <a:latin typeface="Söhne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Cca 8,8 mio indeksiranih objav.</a:t>
            </a:r>
          </a:p>
          <a:p>
            <a:endParaRPr lang="sl-SI" sz="2400" dirty="0">
              <a:solidFill>
                <a:srgbClr val="343541"/>
              </a:solidFill>
              <a:latin typeface="Söhne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 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EE915C45-5E5C-4E54-901D-39F969E01BF8}"/>
              </a:ext>
            </a:extLst>
          </p:cNvPr>
          <p:cNvSpPr/>
          <p:nvPr/>
        </p:nvSpPr>
        <p:spPr>
          <a:xfrm>
            <a:off x="7143750" y="4864438"/>
            <a:ext cx="2442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solidFill>
                  <a:srgbClr val="343541"/>
                </a:solidFill>
                <a:latin typeface="Söhne"/>
                <a:hlinkClick r:id="rId5"/>
              </a:rPr>
              <a:t>https://doaj.org/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 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560923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793483D-8669-443B-B9F3-E80D7232C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44" y="305314"/>
            <a:ext cx="7400931" cy="636560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690323"/>
            <a:ext cx="9033341" cy="817418"/>
          </a:xfrm>
        </p:spPr>
        <p:txBody>
          <a:bodyPr>
            <a:normAutofit/>
          </a:bodyPr>
          <a:lstStyle/>
          <a:p>
            <a:pPr lvl="0"/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D200A073-B4B2-4028-9CE6-F0D3B5297353}"/>
              </a:ext>
            </a:extLst>
          </p:cNvPr>
          <p:cNvSpPr/>
          <p:nvPr/>
        </p:nvSpPr>
        <p:spPr>
          <a:xfrm>
            <a:off x="7143750" y="1703935"/>
            <a:ext cx="4978146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l-SI" sz="2400" dirty="0" err="1">
                <a:solidFill>
                  <a:srgbClr val="343541"/>
                </a:solidFill>
                <a:latin typeface="Söhne"/>
              </a:rPr>
              <a:t>Sherpa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 Romeo: baza podatkov politik odprtega dostopa založnikov in revij z vsega sveta. Vsakega registriranega založnika ali revijo pregleda in analizira strokovna ekipa, ki po možnosti zagotovi povzetke dovoljenj za </a:t>
            </a:r>
            <a:r>
              <a:rPr lang="sl-SI" sz="2400" dirty="0" err="1">
                <a:solidFill>
                  <a:srgbClr val="343541"/>
                </a:solidFill>
                <a:latin typeface="Söhne"/>
              </a:rPr>
              <a:t>samoarhiviranje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 in pogojev pravic, ki jih imajo avtorji za vsako revijo posebej.</a:t>
            </a:r>
          </a:p>
          <a:p>
            <a:endParaRPr lang="sl-SI" sz="2400" dirty="0">
              <a:solidFill>
                <a:srgbClr val="343541"/>
              </a:solidFill>
              <a:latin typeface="Söhne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 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EE915C45-5E5C-4E54-901D-39F969E01BF8}"/>
              </a:ext>
            </a:extLst>
          </p:cNvPr>
          <p:cNvSpPr/>
          <p:nvPr/>
        </p:nvSpPr>
        <p:spPr>
          <a:xfrm>
            <a:off x="7143750" y="4864438"/>
            <a:ext cx="4233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sz="2400" dirty="0">
              <a:solidFill>
                <a:srgbClr val="343541"/>
              </a:solidFill>
              <a:latin typeface="Söhne"/>
              <a:hlinkClick r:id="rId5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  <a:hlinkClick r:id="rId6"/>
              </a:rPr>
              <a:t>https://v2.sherpa.ac.uk/romeo/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 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881301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690323"/>
            <a:ext cx="9033341" cy="817418"/>
          </a:xfrm>
        </p:spPr>
        <p:txBody>
          <a:bodyPr>
            <a:normAutofit/>
          </a:bodyPr>
          <a:lstStyle/>
          <a:p>
            <a:pPr lvl="0"/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CB7E4A7-B661-48E3-ADD4-9D6B1A3E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" y="2749913"/>
            <a:ext cx="5013960" cy="295922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7339DEF-9CD1-4B22-90B2-45D471630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82" y="2749913"/>
            <a:ext cx="5088616" cy="297065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155DB5D-7950-4AF9-B6EB-EE583E0D3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" y="1364060"/>
            <a:ext cx="1152525" cy="1276350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3FDA44F2-C5C0-4509-8398-7842378EA89B}"/>
              </a:ext>
            </a:extLst>
          </p:cNvPr>
          <p:cNvSpPr/>
          <p:nvPr/>
        </p:nvSpPr>
        <p:spPr>
          <a:xfrm>
            <a:off x="1595437" y="2150423"/>
            <a:ext cx="3531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>
                <a:hlinkClick r:id="rId7"/>
              </a:rPr>
              <a:t>https://maps.google.com/</a:t>
            </a:r>
            <a:r>
              <a:rPr lang="sl-SI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807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690323"/>
            <a:ext cx="9033341" cy="817418"/>
          </a:xfrm>
        </p:spPr>
        <p:txBody>
          <a:bodyPr>
            <a:normAutofit/>
          </a:bodyPr>
          <a:lstStyle/>
          <a:p>
            <a:pPr lvl="0"/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E9664CF-2D4A-4C5A-BB59-E42F4F187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1133475"/>
            <a:ext cx="7273595" cy="4514850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BC545793-0DE3-4F92-AB3D-94935D7B4BB4}"/>
              </a:ext>
            </a:extLst>
          </p:cNvPr>
          <p:cNvSpPr/>
          <p:nvPr/>
        </p:nvSpPr>
        <p:spPr>
          <a:xfrm>
            <a:off x="7530770" y="1507741"/>
            <a:ext cx="4318330" cy="39241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l-SI" sz="2400" dirty="0" err="1">
                <a:solidFill>
                  <a:srgbClr val="343541"/>
                </a:solidFill>
                <a:latin typeface="Söhne"/>
              </a:rPr>
              <a:t>Journal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 </a:t>
            </a:r>
            <a:r>
              <a:rPr lang="sl-SI" sz="2400" dirty="0" err="1">
                <a:solidFill>
                  <a:srgbClr val="343541"/>
                </a:solidFill>
                <a:latin typeface="Söhne"/>
              </a:rPr>
              <a:t>Evaluation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 </a:t>
            </a:r>
            <a:r>
              <a:rPr lang="sl-SI" sz="2400" dirty="0" err="1">
                <a:solidFill>
                  <a:srgbClr val="343541"/>
                </a:solidFill>
                <a:latin typeface="Söhne"/>
              </a:rPr>
              <a:t>Tool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: nabor kriterijev za oceno verodostojnosti znanstvene revije.</a:t>
            </a:r>
          </a:p>
          <a:p>
            <a:endParaRPr lang="sl-SI" sz="2400" dirty="0">
              <a:solidFill>
                <a:srgbClr val="343541"/>
              </a:solidFill>
              <a:latin typeface="Söhne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  <a:hlinkClick r:id="rId5"/>
              </a:rPr>
              <a:t>https://digitalcommons.lmu.edu/cgi/viewcontent.cgi?article=1041&amp;context=librarian_pubs</a:t>
            </a:r>
            <a:r>
              <a:rPr lang="sl-SI" sz="2400" dirty="0">
                <a:solidFill>
                  <a:srgbClr val="343541"/>
                </a:solidFill>
                <a:latin typeface="Söhne"/>
              </a:rPr>
              <a:t>  </a:t>
            </a:r>
          </a:p>
          <a:p>
            <a:endParaRPr lang="sl-SI" sz="900" dirty="0">
              <a:latin typeface="Söhne"/>
            </a:endParaRPr>
          </a:p>
          <a:p>
            <a:endParaRPr lang="sl-SI" sz="2400" dirty="0">
              <a:solidFill>
                <a:srgbClr val="343541"/>
              </a:solidFill>
              <a:latin typeface="Söhne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76509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48277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Nekaj seznamov plenilskih revij in založb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Beallova</a:t>
            </a:r>
            <a:r>
              <a:rPr lang="en-US" sz="2400" dirty="0"/>
              <a:t> </a:t>
            </a:r>
            <a:r>
              <a:rPr lang="en-US" sz="2400" dirty="0" err="1"/>
              <a:t>lista</a:t>
            </a:r>
            <a:r>
              <a:rPr lang="en-US" sz="2400" dirty="0"/>
              <a:t> </a:t>
            </a:r>
          </a:p>
          <a:p>
            <a:r>
              <a:rPr lang="en-US" sz="2400" dirty="0">
                <a:hlinkClick r:id="rId4"/>
              </a:rPr>
              <a:t>https://beallslist.net/</a:t>
            </a:r>
            <a:r>
              <a:rPr lang="sl-SI" sz="2400" dirty="0"/>
              <a:t> </a:t>
            </a:r>
            <a:r>
              <a:rPr lang="en-US" sz="2400" dirty="0"/>
              <a:t> </a:t>
            </a:r>
            <a:r>
              <a:rPr lang="sl-SI" sz="2400" dirty="0"/>
              <a:t>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Predatory Reports </a:t>
            </a:r>
          </a:p>
          <a:p>
            <a:r>
              <a:rPr lang="en-US" sz="2400" dirty="0">
                <a:hlinkClick r:id="rId5"/>
              </a:rPr>
              <a:t>https://predatoryreports.org/</a:t>
            </a:r>
            <a:r>
              <a:rPr lang="sl-SI" sz="2400" dirty="0"/>
              <a:t> 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Open Access Journals </a:t>
            </a:r>
          </a:p>
          <a:p>
            <a:r>
              <a:rPr lang="en-US" sz="2400" dirty="0">
                <a:hlinkClick r:id="rId6"/>
              </a:rPr>
              <a:t>https://www.openacessjournal.com/blog/predatory-journals-list/</a:t>
            </a:r>
            <a:r>
              <a:rPr lang="sl-SI" sz="2400" dirty="0"/>
              <a:t> 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43731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 err="1"/>
              <a:t>Publishing</a:t>
            </a:r>
            <a:r>
              <a:rPr lang="sl-SI" sz="2400" dirty="0"/>
              <a:t> </a:t>
            </a:r>
            <a:r>
              <a:rPr lang="sl-SI" sz="2400" dirty="0" err="1"/>
              <a:t>with</a:t>
            </a:r>
            <a:r>
              <a:rPr lang="sl-SI" sz="2400" dirty="0"/>
              <a:t> </a:t>
            </a:r>
            <a:r>
              <a:rPr lang="sl-SI" sz="2400" dirty="0" err="1"/>
              <a:t>Integrity</a:t>
            </a:r>
            <a:r>
              <a:rPr lang="sl-SI" sz="2400" dirty="0"/>
              <a:t> </a:t>
            </a:r>
          </a:p>
          <a:p>
            <a:r>
              <a:rPr lang="sl-SI" sz="2400" dirty="0">
                <a:hlinkClick r:id="rId7"/>
              </a:rPr>
              <a:t>https://twitter.com/fake_journals</a:t>
            </a:r>
            <a:endParaRPr lang="sl-SI" sz="2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40061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5" y="2622761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r>
              <a:rPr lang="sl-SI" sz="5000" b="1" dirty="0">
                <a:solidFill>
                  <a:srgbClr val="ED7D31"/>
                </a:solidFill>
                <a:latin typeface="Calibri"/>
              </a:rPr>
              <a:t>Kompleksne dvomljive prakse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819149" y="1892290"/>
            <a:ext cx="8957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3722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Nakup avtorstva v zameno za plačilo APC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4D45996-82B7-4301-AC07-4B07FBF00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559" y="1552575"/>
            <a:ext cx="7112670" cy="46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1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1187622"/>
            <a:ext cx="9033342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Kaj so nezaupanja vredne založniške prakse</a:t>
            </a:r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34D85ED2-8D40-4D37-8B79-81EC74FAB2A9}"/>
              </a:ext>
            </a:extLst>
          </p:cNvPr>
          <p:cNvSpPr/>
          <p:nvPr/>
        </p:nvSpPr>
        <p:spPr>
          <a:xfrm>
            <a:off x="847724" y="2005040"/>
            <a:ext cx="892857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Založniške prakse, ki deloma ali v celoti ne upoštevajo načel izdajanja znanstvenih del.</a:t>
            </a:r>
          </a:p>
          <a:p>
            <a:endParaRPr lang="sl-SI" sz="1400" dirty="0"/>
          </a:p>
          <a:p>
            <a:r>
              <a:rPr lang="sl-SI" sz="2400" dirty="0"/>
              <a:t>Štiri temeljna načela znanstvenih revij (</a:t>
            </a:r>
            <a:r>
              <a:rPr lang="sl-SI" sz="2400" dirty="0" err="1"/>
              <a:t>Zuckerman</a:t>
            </a:r>
            <a:r>
              <a:rPr lang="sl-SI" sz="2400" dirty="0"/>
              <a:t>, </a:t>
            </a:r>
            <a:r>
              <a:rPr lang="sl-SI" sz="2400" dirty="0" err="1"/>
              <a:t>Merton</a:t>
            </a:r>
            <a:r>
              <a:rPr lang="sl-SI" sz="2400" dirty="0"/>
              <a:t>, 1971. Minerva, Vol. 9, No. 1 (</a:t>
            </a:r>
            <a:r>
              <a:rPr lang="sl-SI" sz="2400" dirty="0" err="1"/>
              <a:t>January</a:t>
            </a:r>
            <a:r>
              <a:rPr lang="sl-SI" sz="2400" dirty="0"/>
              <a:t> 1971), pp. 66-100 (35 </a:t>
            </a:r>
            <a:r>
              <a:rPr lang="sl-SI" sz="2400" dirty="0" err="1"/>
              <a:t>pages</a:t>
            </a:r>
            <a:r>
              <a:rPr lang="sl-SI" sz="2400" dirty="0"/>
              <a:t>), </a:t>
            </a:r>
          </a:p>
          <a:p>
            <a:r>
              <a:rPr lang="sl-SI" sz="2400" dirty="0">
                <a:hlinkClick r:id="rId4"/>
              </a:rPr>
              <a:t>https://www.jstor.org/stable/41827004</a:t>
            </a:r>
            <a:r>
              <a:rPr lang="sl-SI" sz="2400" dirty="0"/>
              <a:t>; </a:t>
            </a:r>
            <a:r>
              <a:rPr lang="sl-SI" sz="2400" dirty="0" err="1"/>
              <a:t>Mabe</a:t>
            </a:r>
            <a:r>
              <a:rPr lang="sl-SI" sz="2400" dirty="0"/>
              <a:t>, 2012. </a:t>
            </a:r>
            <a:r>
              <a:rPr lang="sl-SI" sz="2400" dirty="0" err="1"/>
              <a:t>Does</a:t>
            </a:r>
            <a:r>
              <a:rPr lang="sl-SI" sz="2400" dirty="0"/>
              <a:t> </a:t>
            </a:r>
            <a:r>
              <a:rPr lang="sl-SI" sz="2400" dirty="0" err="1"/>
              <a:t>journal</a:t>
            </a:r>
            <a:r>
              <a:rPr lang="sl-SI" sz="2400" dirty="0"/>
              <a:t> </a:t>
            </a:r>
            <a:r>
              <a:rPr lang="sl-SI" sz="2400" dirty="0" err="1"/>
              <a:t>publishing</a:t>
            </a:r>
            <a:r>
              <a:rPr lang="sl-SI" sz="2400" dirty="0"/>
              <a:t> </a:t>
            </a:r>
            <a:r>
              <a:rPr lang="sl-SI" sz="2400" dirty="0" err="1"/>
              <a:t>have</a:t>
            </a:r>
            <a:r>
              <a:rPr lang="sl-SI" sz="2400" dirty="0"/>
              <a:t> a future?, </a:t>
            </a:r>
            <a:r>
              <a:rPr lang="sl-SI" sz="2400" dirty="0" err="1"/>
              <a:t>Academic</a:t>
            </a:r>
            <a:r>
              <a:rPr lang="sl-SI" sz="2400" dirty="0"/>
              <a:t> </a:t>
            </a:r>
            <a:r>
              <a:rPr lang="sl-SI" sz="2400" dirty="0" err="1"/>
              <a:t>and</a:t>
            </a:r>
            <a:r>
              <a:rPr lang="sl-SI" sz="2400" dirty="0"/>
              <a:t> Professional </a:t>
            </a:r>
            <a:r>
              <a:rPr lang="sl-SI" sz="2400" dirty="0" err="1"/>
              <a:t>Publishing</a:t>
            </a:r>
            <a:r>
              <a:rPr lang="sl-SI" sz="2400" dirty="0"/>
              <a:t>, str. 413 -440), </a:t>
            </a:r>
            <a:r>
              <a:rPr lang="sl-SI" sz="2400" dirty="0">
                <a:hlinkClick r:id="rId5"/>
              </a:rPr>
              <a:t>https://doi.org/10.1016/B978-1-84334-669-2.50017-2</a:t>
            </a:r>
            <a:r>
              <a:rPr lang="sl-SI" sz="2400" dirty="0"/>
              <a:t>: </a:t>
            </a:r>
          </a:p>
          <a:p>
            <a:endParaRPr lang="sl-SI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2400" dirty="0"/>
              <a:t>urejene avtorske pravice in intelektualna lastnina,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2400" dirty="0"/>
              <a:t>učinkovita </a:t>
            </a:r>
            <a:r>
              <a:rPr lang="sl-SI" sz="2400" dirty="0" err="1"/>
              <a:t>diseminacija</a:t>
            </a:r>
            <a:r>
              <a:rPr lang="sl-SI" sz="2400" dirty="0"/>
              <a:t>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2400" dirty="0"/>
              <a:t>merila kakovosti z ustreznimi recenzijskimi postopki,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2400" dirty="0"/>
              <a:t>ustrezno arhiviranje.</a:t>
            </a:r>
          </a:p>
        </p:txBody>
      </p:sp>
    </p:spTree>
    <p:extLst>
      <p:ext uri="{BB962C8B-B14F-4D97-AF65-F5344CB8AC3E}">
        <p14:creationId xmlns:p14="http://schemas.microsoft.com/office/powerpoint/2010/main" val="1291124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Možnost nakupa avtorstva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E9B1770-6B9E-4D77-866C-E087353C2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4" y="1716465"/>
            <a:ext cx="6486144" cy="47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50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Sporne prakse uredniških odborov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DD9CA60-DE67-4ACC-BAAC-FBE2B67F3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4" y="2084193"/>
            <a:ext cx="4219575" cy="21526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D8000DF-DEE6-48AF-8F0D-0FDE224B1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33" y="4414406"/>
            <a:ext cx="5076825" cy="12954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5B090F0-94FA-4441-B00E-41B0ED71F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000" y="5062106"/>
            <a:ext cx="2714625" cy="13620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9529AD9-D52C-4DB8-9F37-BF422F919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204" y="1852163"/>
            <a:ext cx="5657850" cy="31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7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Problematika posebnih izdaj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E34D6AD-FACD-4553-81CF-79915A10F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4" y="1716465"/>
            <a:ext cx="8282591" cy="4761411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5C0BABF3-30A0-4182-806A-A7A9C421074B}"/>
              </a:ext>
            </a:extLst>
          </p:cNvPr>
          <p:cNvSpPr/>
          <p:nvPr/>
        </p:nvSpPr>
        <p:spPr>
          <a:xfrm>
            <a:off x="8629650" y="1676262"/>
            <a:ext cx="3352800" cy="28161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Urednik in so-urednik posebne izdaje skupaj napisala 26 člankov posebno izdajo.</a:t>
            </a:r>
          </a:p>
          <a:p>
            <a:endParaRPr lang="sl-SI" sz="2400" dirty="0">
              <a:solidFill>
                <a:srgbClr val="343541"/>
              </a:solidFill>
              <a:latin typeface="Söhne"/>
            </a:endParaRPr>
          </a:p>
          <a:p>
            <a:endParaRPr lang="sl-SI" sz="900" dirty="0">
              <a:latin typeface="Söhne"/>
            </a:endParaRPr>
          </a:p>
          <a:p>
            <a:endParaRPr lang="sl-SI" sz="2400" dirty="0">
              <a:solidFill>
                <a:srgbClr val="343541"/>
              </a:solidFill>
              <a:latin typeface="Söhne"/>
            </a:endParaRPr>
          </a:p>
          <a:p>
            <a:r>
              <a:rPr lang="sl-SI" sz="2400" dirty="0">
                <a:solidFill>
                  <a:srgbClr val="343541"/>
                </a:solidFill>
                <a:latin typeface="Söhne"/>
              </a:rPr>
              <a:t> 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62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88255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pl-PL" sz="5000" b="1" dirty="0">
                <a:solidFill>
                  <a:srgbClr val="ED7D31"/>
                </a:solidFill>
                <a:latin typeface="Calibri"/>
              </a:rPr>
              <a:t>FAQ: „Ali je MDPI plenilska založba?“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A5F75CCE-58EC-4161-BBC6-9647E57DE67C}"/>
              </a:ext>
            </a:extLst>
          </p:cNvPr>
          <p:cNvSpPr/>
          <p:nvPr/>
        </p:nvSpPr>
        <p:spPr>
          <a:xfrm>
            <a:off x="742954" y="2004291"/>
            <a:ext cx="90333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Ta razprava poteka že več let, vse odkar je </a:t>
            </a:r>
            <a:r>
              <a:rPr lang="sl-SI" sz="2400" dirty="0" err="1"/>
              <a:t>Jeffrey</a:t>
            </a:r>
            <a:r>
              <a:rPr lang="sl-SI" sz="2400" dirty="0"/>
              <a:t> </a:t>
            </a:r>
            <a:r>
              <a:rPr lang="sl-SI" sz="2400" dirty="0" err="1"/>
              <a:t>Beall</a:t>
            </a:r>
            <a:r>
              <a:rPr lang="sl-SI" sz="2400" dirty="0"/>
              <a:t> omenjeno založbo dodal na svoj seznam. </a:t>
            </a:r>
            <a:endParaRPr lang="sl-SI" sz="2400" dirty="0">
              <a:cs typeface="Calibri"/>
            </a:endParaRPr>
          </a:p>
          <a:p>
            <a:endParaRPr lang="sl-SI" sz="2400" dirty="0">
              <a:cs typeface="Calibri"/>
            </a:endParaRPr>
          </a:p>
          <a:p>
            <a:r>
              <a:rPr lang="sl-SI" sz="2400" dirty="0"/>
              <a:t>Okoliščine ugodne za razcvet tovrstnih založb:</a:t>
            </a:r>
            <a:endParaRPr lang="sl-SI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zahteve financerjev po objavah v odprtem dostopu,</a:t>
            </a:r>
            <a:endParaRPr lang="sl-SI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nenapisano pravilo „</a:t>
            </a:r>
            <a:r>
              <a:rPr lang="sl-SI" sz="2400" dirty="0" err="1"/>
              <a:t>publish</a:t>
            </a:r>
            <a:r>
              <a:rPr lang="sl-SI" sz="2400" dirty="0"/>
              <a:t> </a:t>
            </a:r>
            <a:r>
              <a:rPr lang="sl-SI" sz="2400" dirty="0" err="1"/>
              <a:t>or</a:t>
            </a:r>
            <a:r>
              <a:rPr lang="sl-SI" sz="2400" dirty="0"/>
              <a:t> </a:t>
            </a:r>
            <a:r>
              <a:rPr lang="sl-SI" sz="2400" dirty="0" err="1"/>
              <a:t>perish</a:t>
            </a:r>
            <a:r>
              <a:rPr lang="sl-SI" sz="2400" dirty="0"/>
              <a:t>“ je povezan s hitrostjo objave,</a:t>
            </a:r>
            <a:endParaRPr lang="sl-SI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sistemi vrednotenja pogosto spodbujajo veliko število objav,</a:t>
            </a:r>
            <a:endParaRPr lang="sl-SI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visoke cene za APC v hibridnih revijah,</a:t>
            </a:r>
            <a:endParaRPr lang="sl-SI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/>
              <a:t>nekatere politike (Koalicija S, Obzorje Evropa) ne omogočajo individualnega plačevanja odprtosti v hibridnih revijah.</a:t>
            </a:r>
            <a:endParaRPr lang="sl-SI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472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546710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pl-PL" sz="5000" b="1" dirty="0">
                <a:solidFill>
                  <a:srgbClr val="ED7D31"/>
                </a:solidFill>
                <a:latin typeface="Calibri"/>
              </a:rPr>
              <a:t>Značilnosti MDPI 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8FE7790-4671-4DBC-92B1-D6604E036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951" y="649550"/>
            <a:ext cx="646805" cy="611737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E824CDE7-119A-43EB-B03B-0EA41F63430F}"/>
              </a:ext>
            </a:extLst>
          </p:cNvPr>
          <p:cNvSpPr/>
          <p:nvPr/>
        </p:nvSpPr>
        <p:spPr>
          <a:xfrm>
            <a:off x="742954" y="1426562"/>
            <a:ext cx="9033340" cy="4501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MDPI objavlja številne revije, indeksirane v </a:t>
            </a:r>
            <a:r>
              <a:rPr lang="sl-SI" sz="2000" dirty="0" err="1"/>
              <a:t>Web</a:t>
            </a:r>
            <a:r>
              <a:rPr lang="sl-SI" sz="2000" dirty="0"/>
              <a:t> </a:t>
            </a:r>
            <a:r>
              <a:rPr lang="sl-SI" sz="2000" dirty="0" err="1"/>
              <a:t>of</a:t>
            </a:r>
            <a:r>
              <a:rPr lang="sl-SI" sz="2000" dirty="0"/>
              <a:t> Science, nekatere  z visokim faktorjem vpliva (18 revij ima IF višji od 4). </a:t>
            </a:r>
          </a:p>
          <a:p>
            <a:endParaRPr lang="sl-SI" sz="1200" dirty="0"/>
          </a:p>
          <a:p>
            <a:r>
              <a:rPr lang="sl-SI" sz="2000" dirty="0"/>
              <a:t>Veliko, ali celo večina člankov je kakovostnih. </a:t>
            </a:r>
            <a:endParaRPr lang="sl-SI" sz="2000" dirty="0">
              <a:cs typeface="Calibri"/>
            </a:endParaRPr>
          </a:p>
          <a:p>
            <a:endParaRPr lang="sl-SI" sz="1200" dirty="0"/>
          </a:p>
          <a:p>
            <a:r>
              <a:rPr lang="sl-SI" sz="2000" dirty="0"/>
              <a:t>Med uredniki so ugledni raziskovalci s skoraj vseh področij, ki pogosto poročajo o pozitivnih ocenah. </a:t>
            </a:r>
            <a:endParaRPr lang="sl-SI" sz="2000" dirty="0">
              <a:cs typeface="Calibri"/>
            </a:endParaRPr>
          </a:p>
          <a:p>
            <a:endParaRPr lang="sl-SI" sz="1200" dirty="0"/>
          </a:p>
          <a:p>
            <a:r>
              <a:rPr lang="sl-SI" sz="2000" dirty="0"/>
              <a:t>MDPI v celoti izdaja odprto dostopne revije, zato ne prispeva k zelo donosnem prihodkom in dvojnemu zaračunavanju tradicionalnih založnikov. </a:t>
            </a:r>
            <a:endParaRPr lang="sl-SI" sz="2000" dirty="0">
              <a:cs typeface="Calibri"/>
            </a:endParaRPr>
          </a:p>
          <a:p>
            <a:endParaRPr lang="sl-SI" sz="1200" dirty="0"/>
          </a:p>
          <a:p>
            <a:r>
              <a:rPr lang="sl-SI" sz="2000" dirty="0"/>
              <a:t>Uredništva MDPI delujejo hitro, zanesljivo in strokovno; objava na spletni strani je hitra, učinkovita in nemotena - vse to je težko reči za druge tradicionalne založnike. </a:t>
            </a:r>
            <a:endParaRPr lang="sl-SI" sz="2000" dirty="0">
              <a:cs typeface="Calibri"/>
            </a:endParaRPr>
          </a:p>
          <a:p>
            <a:endParaRPr lang="sl-SI" sz="1000" dirty="0"/>
          </a:p>
          <a:p>
            <a:r>
              <a:rPr lang="sl-SI" sz="2000" dirty="0"/>
              <a:t>Več revij MDPI je vključenih v kriterije, ki jih različne države uporabljajo za najzahtevnejša vrednotenja raziskav in raziskovalcev. </a:t>
            </a:r>
            <a:endParaRPr lang="sl-SI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835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546710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pl-PL" sz="5000" b="1" dirty="0">
                <a:solidFill>
                  <a:srgbClr val="ED7D31"/>
                </a:solidFill>
                <a:latin typeface="Calibri"/>
              </a:rPr>
              <a:t>Značilnosti MDPI 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CE147AC-9883-4408-9778-83CABF066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624" y="619686"/>
            <a:ext cx="585901" cy="532637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2D4CC9C5-EE53-4001-9964-142198927B17}"/>
              </a:ext>
            </a:extLst>
          </p:cNvPr>
          <p:cNvSpPr/>
          <p:nvPr/>
        </p:nvSpPr>
        <p:spPr>
          <a:xfrm>
            <a:off x="742954" y="1474179"/>
            <a:ext cx="903334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Po drugi strani pa je MDPI znan po agresivnem pošiljanju neželene elektronske pošte raziskovalcem za urejanje posebnih izdaj, pogosto z znanstvenih področij, na katerih prejemniki vabil niso aktivni. </a:t>
            </a:r>
          </a:p>
          <a:p>
            <a:endParaRPr lang="sl-SI" sz="1100" dirty="0"/>
          </a:p>
          <a:p>
            <a:r>
              <a:rPr lang="sl-SI" sz="2400" dirty="0"/>
              <a:t>Leta 2018 je celoten uredniški odbor revije </a:t>
            </a:r>
            <a:r>
              <a:rPr lang="sl-SI" sz="2400" i="1" dirty="0" err="1"/>
              <a:t>Nutrients</a:t>
            </a:r>
            <a:r>
              <a:rPr lang="sl-SI" sz="2400" dirty="0"/>
              <a:t>, ene najprestižnejših revij MDPI, množično odstopil zaradi pritiskov založnika, ki je želel znižati kriterije kakovosti, da bi zagotovil več objav.</a:t>
            </a:r>
            <a:endParaRPr lang="sl-SI" sz="2400" dirty="0">
              <a:ea typeface="Calibri"/>
              <a:cs typeface="Calibri"/>
            </a:endParaRPr>
          </a:p>
          <a:p>
            <a:endParaRPr lang="sl-SI" sz="1600" dirty="0"/>
          </a:p>
          <a:p>
            <a:r>
              <a:rPr lang="sl-SI" sz="2400" dirty="0"/>
              <a:t>Težko trdimo oz. z gotovostjo lahko zavrnemo trditev, da je MDP plenilska založba, a številne informacije in okoliščine spodbujajo razmišljanja o tem.</a:t>
            </a:r>
            <a:endParaRPr lang="sl-SI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730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1004047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pl-PL" sz="5000" b="1" dirty="0">
                <a:solidFill>
                  <a:srgbClr val="ED7D31"/>
                </a:solidFill>
                <a:latin typeface="Calibri"/>
              </a:rPr>
              <a:t>Nenavadne prakse v MDPI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2D4CC9C5-EE53-4001-9964-142198927B17}"/>
              </a:ext>
            </a:extLst>
          </p:cNvPr>
          <p:cNvSpPr/>
          <p:nvPr/>
        </p:nvSpPr>
        <p:spPr>
          <a:xfrm>
            <a:off x="652833" y="2105903"/>
            <a:ext cx="90333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Hitra rast števila revij.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Nerazumno veliko število posebnih izdaj.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Nenavadno kratek čas od oddaje do objave.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800" dirty="0"/>
              <a:t>Domneve o nižanju meril kakovosti.</a:t>
            </a:r>
          </a:p>
        </p:txBody>
      </p:sp>
    </p:spTree>
    <p:extLst>
      <p:ext uri="{BB962C8B-B14F-4D97-AF65-F5344CB8AC3E}">
        <p14:creationId xmlns:p14="http://schemas.microsoft.com/office/powerpoint/2010/main" val="218894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869723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pl-PL" sz="5000" b="1" dirty="0">
                <a:solidFill>
                  <a:srgbClr val="ED7D31"/>
                </a:solidFill>
                <a:latin typeface="Calibri"/>
              </a:rPr>
              <a:t>Kako je tako hitra rast števila revij v MDPI mogoča?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2D4CC9C5-EE53-4001-9964-142198927B17}"/>
              </a:ext>
            </a:extLst>
          </p:cNvPr>
          <p:cNvSpPr/>
          <p:nvPr/>
        </p:nvSpPr>
        <p:spPr>
          <a:xfrm>
            <a:off x="5998162" y="1359260"/>
            <a:ext cx="619383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Kadar se nekaj tako hitro proda, je odgovor trivialen: povpraševanje. Po tem, kar prodaja MDPI, je očitno veliko in vedno večje povpraševanje. Toda kaj prodajajo, česar ne prodajajo konkurenti?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MDPI prodaja visoko stopnjo sprejemanja člankov v objavo in zelo hiter čas objave v posebnih številkah, v revijah, ki imajo sorazmerno visok faktor vpliva.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Večina revij MDPI sprejme približno 50 % člankov. Čeprav je to daleč od plenilskih praks (to bi bilo 100 %) in kaže, da revije MDPI članke tudi zavračajo, je stopnja sprejemanja za red velikosti višja kot pri večini klasičnih založb.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Dejavnik vpliva, ki sicer ni na najvišji ravni, a je spodoben in v porastu. 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819DED9-5D8C-4D4B-B58F-3A9C67F31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33" y="2006293"/>
            <a:ext cx="5255207" cy="3005588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B1C57B7A-3610-4F12-8C09-D1ED1C177D9F}"/>
              </a:ext>
            </a:extLst>
          </p:cNvPr>
          <p:cNvSpPr/>
          <p:nvPr/>
        </p:nvSpPr>
        <p:spPr>
          <a:xfrm>
            <a:off x="652833" y="5220053"/>
            <a:ext cx="5251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Vir: </a:t>
            </a:r>
            <a:r>
              <a:rPr lang="sl-SI" sz="1400" dirty="0">
                <a:hlinkClick r:id="rId6"/>
              </a:rPr>
              <a:t>https://danbrockington.com/2022/11/10/mdpi-journals-2015-2021/</a:t>
            </a:r>
            <a:r>
              <a:rPr lang="sl-SI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59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706018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Nerazumno veliko število posebnih izdaj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2D4CC9C5-EE53-4001-9964-142198927B17}"/>
              </a:ext>
            </a:extLst>
          </p:cNvPr>
          <p:cNvSpPr/>
          <p:nvPr/>
        </p:nvSpPr>
        <p:spPr>
          <a:xfrm>
            <a:off x="5998162" y="1359260"/>
            <a:ext cx="619383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Leta 2022 je skoraj 100 revij MDPI, ki imajo faktorje vpliva, objavilo več kot 17.000 posebnih številk, ki so vsebovale 187.000 člankov.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Praktično vsa rast MDPI v zadnjih letih lahko pripišemo posebnim izdajam.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Skeptike skrbi, da je ta praksa še posebej izpostavljena manipulacijam gostujočih urednikov.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Gostujoče urednike ne vabijo uredništva revij temveč založba neposredno z množičnimi vabili.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1FE2C54-E2B5-459E-B200-5F16E6D4E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85" y="1847367"/>
            <a:ext cx="3600450" cy="4267200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DDC25928-DEAC-4A7C-A871-A92501767FDA}"/>
              </a:ext>
            </a:extLst>
          </p:cNvPr>
          <p:cNvSpPr/>
          <p:nvPr/>
        </p:nvSpPr>
        <p:spPr>
          <a:xfrm>
            <a:off x="652833" y="6150767"/>
            <a:ext cx="4342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200" dirty="0"/>
              <a:t>Vir: Science, </a:t>
            </a:r>
            <a:r>
              <a:rPr lang="sl-SI" sz="1200" dirty="0">
                <a:hlinkClick r:id="rId6"/>
              </a:rPr>
              <a:t>https://www.science.org/content/article/fast-growing-open-access-journals-stripped-coveted-impact-factors</a:t>
            </a:r>
            <a:r>
              <a:rPr lang="sl-SI" sz="1200" dirty="0"/>
              <a:t>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890D69F7-80E2-4D1D-92FD-F5611BA301E3}"/>
              </a:ext>
            </a:extLst>
          </p:cNvPr>
          <p:cNvSpPr txBox="1"/>
          <p:nvPr/>
        </p:nvSpPr>
        <p:spPr>
          <a:xfrm>
            <a:off x="5410200" y="5155738"/>
            <a:ext cx="6611112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l-SI" dirty="0"/>
              <a:t>Obsežna mreža posebnih številk zagotavlja, da boste našli posebno številko po vaši meri – v nasprotnem primeru lahko vedno sprejmete povabilo MDPI in si jo prilagodite po lastnih željah. Faktor vpliva izvirnega naslova je visok in vam bo koristil pri vrednotenju vašega dela. </a:t>
            </a:r>
          </a:p>
        </p:txBody>
      </p:sp>
    </p:spTree>
    <p:extLst>
      <p:ext uri="{BB962C8B-B14F-4D97-AF65-F5344CB8AC3E}">
        <p14:creationId xmlns:p14="http://schemas.microsoft.com/office/powerpoint/2010/main" val="1626822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706018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pl-PL" sz="5000" b="1" dirty="0">
                <a:solidFill>
                  <a:srgbClr val="ED7D31"/>
                </a:solidFill>
                <a:latin typeface="Calibri"/>
              </a:rPr>
              <a:t>Nenavadno kratek čas od oddaje do objave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2D4CC9C5-EE53-4001-9964-142198927B17}"/>
              </a:ext>
            </a:extLst>
          </p:cNvPr>
          <p:cNvSpPr/>
          <p:nvPr/>
        </p:nvSpPr>
        <p:spPr>
          <a:xfrm>
            <a:off x="5998162" y="1359260"/>
            <a:ext cx="6193838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V letnem poročilu za leto 2020 MDPI navaja, da je povprečni čas do prve odločitve 20 dni. </a:t>
            </a:r>
          </a:p>
          <a:p>
            <a:endParaRPr lang="sl-SI" sz="2000" dirty="0"/>
          </a:p>
          <a:p>
            <a:r>
              <a:rPr lang="sl-SI" sz="2000" dirty="0"/>
              <a:t>Paolo </a:t>
            </a:r>
            <a:r>
              <a:rPr lang="sl-SI" sz="2000" dirty="0" err="1"/>
              <a:t>Crosetto</a:t>
            </a:r>
            <a:r>
              <a:rPr lang="sl-SI" sz="2000" dirty="0"/>
              <a:t> ugotavlja tri glavne ugotovitve: </a:t>
            </a:r>
            <a:endParaRPr lang="sl-SI" sz="2000" dirty="0">
              <a:cs typeface="Calibri"/>
            </a:endParaRPr>
          </a:p>
          <a:p>
            <a:endParaRPr lang="sl-SI" sz="900" dirty="0"/>
          </a:p>
          <a:p>
            <a:pPr marL="800100" lvl="1" indent="-342900">
              <a:buAutoNum type="arabicPeriod"/>
            </a:pPr>
            <a:r>
              <a:rPr lang="sl-SI" sz="2000" dirty="0"/>
              <a:t>Ni velike razlike med običajnimi, posebnimi izdajami, razdelki in zbirkami. </a:t>
            </a:r>
            <a:endParaRPr lang="sl-SI" sz="2000" dirty="0">
              <a:cs typeface="Calibri"/>
            </a:endParaRPr>
          </a:p>
          <a:p>
            <a:pPr marL="800100" lvl="1" indent="-342900">
              <a:buAutoNum type="arabicPeriod"/>
            </a:pPr>
            <a:r>
              <a:rPr lang="sl-SI" sz="2000" dirty="0"/>
              <a:t>MDPI je uspel prepoloviti čas obdelave od leta 2016 do leta 2020. </a:t>
            </a:r>
            <a:endParaRPr lang="sl-SI" sz="2000" dirty="0">
              <a:cs typeface="Calibri"/>
            </a:endParaRPr>
          </a:p>
          <a:p>
            <a:pPr marL="800100" lvl="1" indent="-342900">
              <a:buAutoNum type="arabicPeriod"/>
            </a:pPr>
            <a:r>
              <a:rPr lang="sl-SI" sz="2000" dirty="0"/>
              <a:t>Poleg skrajševanja povprečnega časa do objave na ravni založbe se zmanjšujejo tudi razlike med posameznimi revijami.</a:t>
            </a:r>
            <a:endParaRPr lang="sl-SI" sz="2000" dirty="0">
              <a:cs typeface="Calibri"/>
            </a:endParaRPr>
          </a:p>
          <a:p>
            <a:endParaRPr lang="sl-SI" sz="800" dirty="0"/>
          </a:p>
          <a:p>
            <a:r>
              <a:rPr lang="sl-SI" sz="2000" dirty="0"/>
              <a:t>Tako je približno 17 % vseh člankov v MDPI v letu 2020 - to je 25.000 člankov -  sprejetih v 20 dneh po oddaji, vključno s popravki. 45 % - to je 66.000 dokumentov - je sprejetih v 30 dneh. </a:t>
            </a:r>
            <a:endParaRPr lang="sl-SI" sz="2000" dirty="0">
              <a:cs typeface="Calibri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922CC87-03D8-4D89-9454-3E354149E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94" y="1880641"/>
            <a:ext cx="5138928" cy="3338280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C1C6277B-29E6-48B2-8B71-B2119B7CF86B}"/>
              </a:ext>
            </a:extLst>
          </p:cNvPr>
          <p:cNvSpPr txBox="1"/>
          <p:nvPr/>
        </p:nvSpPr>
        <p:spPr>
          <a:xfrm>
            <a:off x="652833" y="5186639"/>
            <a:ext cx="505358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l-SI" dirty="0"/>
              <a:t>Hitra obdelava je nedvomno prednost in MDPI je na tem področju odličen. Vendar je skrajšanje časa urednikov in referentov za znanost dobro le, če se lahko kakovost </a:t>
            </a:r>
            <a:r>
              <a:rPr lang="sl-SI" dirty="0" err="1"/>
              <a:t>recenzijskjega</a:t>
            </a:r>
            <a:r>
              <a:rPr lang="sl-SI" dirty="0"/>
              <a:t> pregleda ohrani tudi pri tako hitrem tempu. </a:t>
            </a: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39887220-99CB-4C5B-889D-42BE9639760A}"/>
              </a:ext>
            </a:extLst>
          </p:cNvPr>
          <p:cNvSpPr/>
          <p:nvPr/>
        </p:nvSpPr>
        <p:spPr>
          <a:xfrm>
            <a:off x="6096000" y="6335936"/>
            <a:ext cx="5008757" cy="532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Vir: </a:t>
            </a:r>
            <a:r>
              <a:rPr lang="sl-SI" sz="1400" dirty="0">
                <a:hlinkClick r:id="rId6"/>
              </a:rPr>
              <a:t>https://paolocrosetto.wordpress.com/2021/04/12/is-mdpi-a-predatory-publisher/</a:t>
            </a:r>
            <a:r>
              <a:rPr lang="sl-SI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2151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118762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Temeljna načela izdajanja znanstvenih revij </a:t>
            </a:r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B62316A-4573-44D6-86B6-4BAB0F8E6700}"/>
              </a:ext>
            </a:extLst>
          </p:cNvPr>
          <p:cNvSpPr/>
          <p:nvPr/>
        </p:nvSpPr>
        <p:spPr>
          <a:xfrm>
            <a:off x="857249" y="2005040"/>
            <a:ext cx="8919047" cy="41242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sl-SI" sz="2400" dirty="0"/>
              <a:t>Transparenten in kredibilen recenzijski sistem in uredniška politika.</a:t>
            </a:r>
          </a:p>
          <a:p>
            <a:endParaRPr lang="sl-SI" sz="1400" dirty="0"/>
          </a:p>
          <a:p>
            <a:r>
              <a:rPr lang="sl-SI" sz="2400" dirty="0"/>
              <a:t>Dosledno spoštovanje strukture in tipologije znanstvenih del (npr. IMRAD).</a:t>
            </a:r>
          </a:p>
          <a:p>
            <a:endParaRPr lang="sl-SI" sz="1400" dirty="0"/>
          </a:p>
          <a:p>
            <a:r>
              <a:rPr lang="sl-SI" sz="2400" dirty="0"/>
              <a:t>Transparentna uredništva in uredniška politika.</a:t>
            </a:r>
          </a:p>
          <a:p>
            <a:endParaRPr lang="sl-SI" sz="1400" dirty="0"/>
          </a:p>
          <a:p>
            <a:r>
              <a:rPr lang="sl-SI" sz="2400" dirty="0"/>
              <a:t>Arhiviranje in zagotavljanje trajne dostopnosti.</a:t>
            </a:r>
          </a:p>
          <a:p>
            <a:endParaRPr lang="sl-SI" sz="1400" dirty="0"/>
          </a:p>
          <a:p>
            <a:r>
              <a:rPr lang="sl-SI" sz="2400" dirty="0"/>
              <a:t>Ustrezno urejeno citiranje in navajanje drugih virov. </a:t>
            </a:r>
          </a:p>
          <a:p>
            <a:endParaRPr lang="sl-SI" sz="1400" dirty="0"/>
          </a:p>
          <a:p>
            <a:r>
              <a:rPr lang="sl-SI" sz="2400" dirty="0"/>
              <a:t>Ustrezna </a:t>
            </a:r>
            <a:r>
              <a:rPr lang="sl-SI" sz="2400" dirty="0" err="1"/>
              <a:t>diseminacija</a:t>
            </a:r>
            <a:r>
              <a:rPr lang="sl-SI" sz="2400" dirty="0"/>
              <a:t> (npr. indeksacija v poznanih bibliografskih zbirkah).</a:t>
            </a:r>
          </a:p>
        </p:txBody>
      </p:sp>
    </p:spTree>
    <p:extLst>
      <p:ext uri="{BB962C8B-B14F-4D97-AF65-F5344CB8AC3E}">
        <p14:creationId xmlns:p14="http://schemas.microsoft.com/office/powerpoint/2010/main" val="2110535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706018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pt-BR" sz="5000" b="1" dirty="0">
                <a:solidFill>
                  <a:srgbClr val="ED7D31"/>
                </a:solidFill>
                <a:latin typeface="Calibri"/>
              </a:rPr>
              <a:t>Domneve o nižanju meril kakovosti</a:t>
            </a: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2D4CC9C5-EE53-4001-9964-142198927B17}"/>
              </a:ext>
            </a:extLst>
          </p:cNvPr>
          <p:cNvSpPr/>
          <p:nvPr/>
        </p:nvSpPr>
        <p:spPr>
          <a:xfrm>
            <a:off x="5998163" y="1523088"/>
            <a:ext cx="619383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Rast števila objav je delno posledica nižjih stopenj zavrnitev. Revije z nizkimi stopnjami zavrnitev ustvarjajo večji delež publikacij in prihodkov MDPI. </a:t>
            </a:r>
          </a:p>
          <a:p>
            <a:endParaRPr lang="sl-SI" sz="1100" dirty="0"/>
          </a:p>
          <a:p>
            <a:r>
              <a:rPr lang="sl-SI" sz="2000" dirty="0"/>
              <a:t>Delež zavrnjenega gradiva pri približno 45 % analiziranih revijah MDPI je bil nižji od 40 %. Prispevki v teh revijah predstavljajo skoraj 38 % prihodkov iz pristojbin za objavo. </a:t>
            </a:r>
          </a:p>
          <a:p>
            <a:endParaRPr lang="sl-SI" sz="1200" dirty="0"/>
          </a:p>
          <a:p>
            <a:r>
              <a:rPr lang="sl-SI" sz="2000" dirty="0"/>
              <a:t>Revije z več kot 50 % deležem zavrnjenih prispevkov predstavljajo le nekaj več kot 25 % prihodkov. </a:t>
            </a:r>
          </a:p>
          <a:p>
            <a:endParaRPr lang="sl-SI" sz="1100" dirty="0"/>
          </a:p>
          <a:p>
            <a:r>
              <a:rPr lang="sl-SI" sz="2000" dirty="0"/>
              <a:t>Uvrstitev v </a:t>
            </a:r>
            <a:r>
              <a:rPr lang="sl-SI" sz="2000" dirty="0" err="1"/>
              <a:t>Web</a:t>
            </a:r>
            <a:r>
              <a:rPr lang="sl-SI" sz="2000" dirty="0"/>
              <a:t> </a:t>
            </a:r>
            <a:r>
              <a:rPr lang="sl-SI" sz="2000" dirty="0" err="1"/>
              <a:t>of</a:t>
            </a:r>
            <a:r>
              <a:rPr lang="sl-SI" sz="2000" dirty="0"/>
              <a:t> Science ne vpliva na stopnjo zavrnitve. Povprečna stopnja zavrnitve za revije, ki so uvrščene na seznam </a:t>
            </a:r>
            <a:r>
              <a:rPr lang="sl-SI" sz="2000" dirty="0" err="1"/>
              <a:t>WoS</a:t>
            </a:r>
            <a:r>
              <a:rPr lang="sl-SI" sz="2000" dirty="0"/>
              <a:t>, je bila 42,7 %, za revije, ki niso uvrščene na seznam, pa 41,6 %.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C247623C-6B41-4D84-BD63-69E9E399D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90" y="1523436"/>
            <a:ext cx="5004816" cy="4457176"/>
          </a:xfrm>
          <a:prstGeom prst="rect">
            <a:avLst/>
          </a:prstGeom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A739C552-8EEC-4B62-B34F-597D3CADE08E}"/>
              </a:ext>
            </a:extLst>
          </p:cNvPr>
          <p:cNvSpPr/>
          <p:nvPr/>
        </p:nvSpPr>
        <p:spPr>
          <a:xfrm>
            <a:off x="481012" y="612434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1400" dirty="0"/>
              <a:t>Vir: </a:t>
            </a:r>
            <a:r>
              <a:rPr lang="sl-SI" sz="1400" dirty="0">
                <a:hlinkClick r:id="rId6"/>
              </a:rPr>
              <a:t>https://danbrockington.com/2022/11/10/mdpi-journals-2015-2021/</a:t>
            </a:r>
            <a:r>
              <a:rPr lang="sl-SI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159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2833" y="706018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Slovenske objave v MDPI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E42DE9-6E8B-496C-8470-19E58356079C}"/>
              </a:ext>
            </a:extLst>
          </p:cNvPr>
          <p:cNvSpPr/>
          <p:nvPr/>
        </p:nvSpPr>
        <p:spPr>
          <a:xfrm>
            <a:off x="742955" y="1716465"/>
            <a:ext cx="90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65116349-D6C7-41E4-8938-747866C645DB}"/>
              </a:ext>
            </a:extLst>
          </p:cNvPr>
          <p:cNvSpPr/>
          <p:nvPr/>
        </p:nvSpPr>
        <p:spPr>
          <a:xfrm>
            <a:off x="742954" y="50621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9306995-E7D5-4527-AD58-28FAEF370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" y="5715876"/>
            <a:ext cx="3819525" cy="752475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2D4CC9C5-EE53-4001-9964-142198927B17}"/>
              </a:ext>
            </a:extLst>
          </p:cNvPr>
          <p:cNvSpPr/>
          <p:nvPr/>
        </p:nvSpPr>
        <p:spPr>
          <a:xfrm>
            <a:off x="652833" y="4913181"/>
            <a:ext cx="971989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Podatki objav slovenskih avtorjev v MDPI v drugi polovici leta 2022 in prvi polovici leta 2023.</a:t>
            </a:r>
          </a:p>
          <a:p>
            <a:endParaRPr lang="sl-SI" sz="1100" dirty="0"/>
          </a:p>
          <a:p>
            <a:r>
              <a:rPr lang="sl-SI" sz="2000" dirty="0"/>
              <a:t>169 objav. </a:t>
            </a:r>
          </a:p>
          <a:p>
            <a:endParaRPr lang="sl-SI" sz="1200" dirty="0"/>
          </a:p>
          <a:p>
            <a:r>
              <a:rPr lang="sl-SI" sz="2000" dirty="0"/>
              <a:t>Najvišji APC 3084 EUR, najnižji 144 EUR, povprečen APC 1596 EUR.</a:t>
            </a:r>
          </a:p>
          <a:p>
            <a:endParaRPr lang="sl-SI" sz="1200" dirty="0"/>
          </a:p>
          <a:p>
            <a:r>
              <a:rPr lang="sl-SI" sz="2000" dirty="0"/>
              <a:t>Povprečno število dni od oddaje do sprejema v objavo 41 dni. </a:t>
            </a:r>
          </a:p>
          <a:p>
            <a:endParaRPr lang="sl-SI" sz="2000" dirty="0"/>
          </a:p>
          <a:p>
            <a:endParaRPr lang="sl-SI" sz="2000" dirty="0"/>
          </a:p>
        </p:txBody>
      </p:sp>
      <p:graphicFrame>
        <p:nvGraphicFramePr>
          <p:cNvPr id="10" name="Grafikon 9">
            <a:extLst>
              <a:ext uri="{FF2B5EF4-FFF2-40B4-BE49-F238E27FC236}">
                <a16:creationId xmlns:a16="http://schemas.microsoft.com/office/drawing/2014/main" id="{EF98C0A6-0246-4E82-8020-1165408F5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6485524"/>
              </p:ext>
            </p:extLst>
          </p:nvPr>
        </p:nvGraphicFramePr>
        <p:xfrm>
          <a:off x="742954" y="1840300"/>
          <a:ext cx="4343395" cy="2851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afikon 17">
            <a:extLst>
              <a:ext uri="{FF2B5EF4-FFF2-40B4-BE49-F238E27FC236}">
                <a16:creationId xmlns:a16="http://schemas.microsoft.com/office/drawing/2014/main" id="{BECDEBC5-9B1F-4CEC-A92D-EAB036F225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476830"/>
              </p:ext>
            </p:extLst>
          </p:nvPr>
        </p:nvGraphicFramePr>
        <p:xfrm>
          <a:off x="5204294" y="1837948"/>
          <a:ext cx="4758855" cy="2882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37013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5668CD8-8DE2-4813-9EC2-574C2532AD96}"/>
              </a:ext>
            </a:extLst>
          </p:cNvPr>
          <p:cNvSpPr txBox="1"/>
          <p:nvPr/>
        </p:nvSpPr>
        <p:spPr>
          <a:xfrm>
            <a:off x="395416" y="1637271"/>
            <a:ext cx="386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 dirty="0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 dirty="0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dirty="0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dirty="0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 dirty="0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dirty="0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 dirty="0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dirty="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 dirty="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dirty="0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 dirty="0">
              <a:solidFill>
                <a:schemeClr val="tx2">
                  <a:lumMod val="75000"/>
                </a:schemeClr>
              </a:solidFill>
            </a:endParaRPr>
          </a:p>
          <a:p>
            <a:endParaRPr lang="sl-SI" sz="12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CEE1A64-F3F7-40C5-A68D-FACA85877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237535"/>
            <a:ext cx="10009549" cy="1116065"/>
          </a:xfrm>
          <a:prstGeom prst="rect">
            <a:avLst/>
          </a:prstGeom>
        </p:spPr>
      </p:pic>
      <p:pic>
        <p:nvPicPr>
          <p:cNvPr id="11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06864DC4-23FD-46A2-AD61-F5FBC9462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13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ECC3BBAC-891A-4B83-95E1-D7A0D63C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73709836-AF44-48B9-B898-6AC8425A1350}"/>
              </a:ext>
            </a:extLst>
          </p:cNvPr>
          <p:cNvSpPr/>
          <p:nvPr/>
        </p:nvSpPr>
        <p:spPr>
          <a:xfrm>
            <a:off x="334310" y="3044279"/>
            <a:ext cx="48987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>
                <a:solidFill>
                  <a:srgbClr val="ED7D31"/>
                </a:solidFill>
              </a:rPr>
              <a:t>Hvala za pozornost! </a:t>
            </a:r>
            <a:endParaRPr lang="sl-SI" sz="44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63C2950-B487-4BCF-8856-3BC734D5D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445" y="5184456"/>
            <a:ext cx="750000" cy="7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2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BA1C5F2-656F-48A9-8F94-073C1E6F7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733" y="105717"/>
            <a:ext cx="6865637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1187622"/>
            <a:ext cx="9033342" cy="817418"/>
          </a:xfrm>
        </p:spPr>
        <p:txBody>
          <a:bodyPr>
            <a:normAutofit fontScale="90000"/>
          </a:bodyPr>
          <a:lstStyle/>
          <a:p>
            <a:pPr lvl="0"/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AEA484A8-33DD-46D4-B4F0-4DD13EA50AAF}"/>
              </a:ext>
            </a:extLst>
          </p:cNvPr>
          <p:cNvSpPr/>
          <p:nvPr/>
        </p:nvSpPr>
        <p:spPr>
          <a:xfrm>
            <a:off x="5806370" y="5670378"/>
            <a:ext cx="6096000" cy="923330"/>
          </a:xfrm>
          <a:prstGeom prst="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effectLst>
            <a:glow>
              <a:schemeClr val="accent1"/>
            </a:glow>
            <a:outerShdw dist="50800" sx="1000" sy="1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r>
              <a:rPr lang="sl-SI" dirty="0"/>
              <a:t>Vir: </a:t>
            </a:r>
            <a:r>
              <a:rPr lang="en-US" dirty="0"/>
              <a:t>Predatory publishers are corrupting open access</a:t>
            </a:r>
          </a:p>
          <a:p>
            <a:r>
              <a:rPr lang="en-US" dirty="0"/>
              <a:t>(2012) Nature, 489 (7415), pp. 179</a:t>
            </a:r>
            <a:r>
              <a:rPr lang="sl-SI" dirty="0"/>
              <a:t>. </a:t>
            </a:r>
            <a:r>
              <a:rPr lang="en-US" dirty="0">
                <a:hlinkClick r:id="rId5"/>
              </a:rPr>
              <a:t>https://dx.doi.org/10.1038/489179a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020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Enostavne dvomljive prakse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819149" y="1892290"/>
            <a:ext cx="895714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/>
              <a:t>Plenilske revije: </a:t>
            </a:r>
            <a:r>
              <a:rPr lang="sl-SI" sz="2000" dirty="0"/>
              <a:t>navidezne revije, ki pa nimajo urejenega recenzijskega sistema ali pa je ta neustrezen. Plenilske revije pogosto navajajo neresnične in zavajajoče metrike o svoji vplivnosti. Praviloma so odprte objave v teh revijah povezane z manjšimi stroški za APC-je. </a:t>
            </a:r>
          </a:p>
          <a:p>
            <a:endParaRPr lang="sl-SI" sz="1400" dirty="0"/>
          </a:p>
          <a:p>
            <a:r>
              <a:rPr lang="sl-SI" sz="2000" b="1" dirty="0"/>
              <a:t>Plenilske založbe: </a:t>
            </a:r>
            <a:r>
              <a:rPr lang="sl-SI" sz="2000" dirty="0"/>
              <a:t>založbe, ki izdajajo plenilske revije. </a:t>
            </a:r>
          </a:p>
          <a:p>
            <a:endParaRPr lang="sl-SI" sz="1400" dirty="0"/>
          </a:p>
          <a:p>
            <a:r>
              <a:rPr lang="sl-SI" sz="2000" b="1" dirty="0"/>
              <a:t>Zavajajoče metrike: </a:t>
            </a:r>
            <a:r>
              <a:rPr lang="sl-SI" sz="2000" dirty="0"/>
              <a:t>pogosto izmišljene metrike z odmevnim poimenovanjem ter pogosto s poimenovanjem, ki spominjajo na kredibilne metrike. </a:t>
            </a:r>
          </a:p>
          <a:p>
            <a:endParaRPr lang="sl-SI" sz="1400" dirty="0"/>
          </a:p>
          <a:p>
            <a:r>
              <a:rPr lang="sl-SI" sz="2000" b="1" dirty="0"/>
              <a:t>Plenilske znanstvene konference: </a:t>
            </a:r>
            <a:r>
              <a:rPr lang="sl-SI" sz="2000" dirty="0"/>
              <a:t>konference, pripravljene mimo standardnih postopkov (uredniški odbor, recenzijski pregledi prispevkov…).</a:t>
            </a:r>
          </a:p>
          <a:p>
            <a:endParaRPr lang="sl-SI" sz="1400" dirty="0"/>
          </a:p>
          <a:p>
            <a:r>
              <a:rPr lang="sl-SI" sz="2000" b="1" dirty="0"/>
              <a:t>Ugrabljene revije: </a:t>
            </a:r>
            <a:r>
              <a:rPr lang="sl-SI" sz="2000" dirty="0"/>
              <a:t>zavajajoča spletišča, ki oblikovno predstavljajo kopije izvirne znanstvene revije. </a:t>
            </a:r>
          </a:p>
        </p:txBody>
      </p:sp>
    </p:spTree>
    <p:extLst>
      <p:ext uri="{BB962C8B-B14F-4D97-AF65-F5344CB8AC3E}">
        <p14:creationId xmlns:p14="http://schemas.microsoft.com/office/powerpoint/2010/main" val="393106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6" y="1187622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Trg mednarodne znanstvene periodike</a:t>
            </a:r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endParaRPr lang="sl-SI" sz="5000" b="1" dirty="0">
              <a:solidFill>
                <a:srgbClr val="ED7D31"/>
              </a:solidFill>
              <a:latin typeface="Calibri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819149" y="1892290"/>
            <a:ext cx="8957147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Pred pandemijo je trg mednarodne znanstvene literature obsegal cca 28 milijard dolarjev (v letu 2023 bo predvidoma spet dosegel podoben obseg). </a:t>
            </a:r>
            <a:endParaRPr lang="sl-SI" sz="2000" dirty="0">
              <a:cs typeface="Calibri"/>
            </a:endParaRPr>
          </a:p>
          <a:p>
            <a:endParaRPr lang="sl-SI" sz="1100" dirty="0">
              <a:cs typeface="Calibri"/>
            </a:endParaRPr>
          </a:p>
          <a:p>
            <a:r>
              <a:rPr lang="sl-SI" sz="2000" dirty="0"/>
              <a:t>Letna rast števila objav je cca 5 %.</a:t>
            </a:r>
            <a:endParaRPr lang="sl-SI" sz="2000" dirty="0">
              <a:cs typeface="Calibri"/>
            </a:endParaRPr>
          </a:p>
          <a:p>
            <a:endParaRPr lang="sl-SI" sz="1200" dirty="0"/>
          </a:p>
          <a:p>
            <a:r>
              <a:rPr lang="sl-SI" sz="2000" dirty="0"/>
              <a:t>Založniški modeli z odprtim dostopom rastejo hitreje kot klasični založniški modeli. Predvidena rast prihodkov v obdobju 2019 do 2022 je 11,5 %. </a:t>
            </a:r>
          </a:p>
          <a:p>
            <a:endParaRPr lang="sl-SI" sz="1200" dirty="0">
              <a:cs typeface="Calibri" panose="020F0502020204030204"/>
            </a:endParaRPr>
          </a:p>
          <a:p>
            <a:r>
              <a:rPr lang="sl-SI" sz="2000" dirty="0"/>
              <a:t>Cca 10.000 založb, cca 5.000 vključenih v </a:t>
            </a:r>
            <a:r>
              <a:rPr lang="sl-SI" sz="2000" dirty="0" err="1"/>
              <a:t>Scopus</a:t>
            </a:r>
            <a:r>
              <a:rPr lang="sl-SI" sz="2000" dirty="0"/>
              <a:t>. </a:t>
            </a:r>
            <a:endParaRPr lang="sl-SI" sz="2000" dirty="0">
              <a:cs typeface="Calibri"/>
            </a:endParaRPr>
          </a:p>
          <a:p>
            <a:endParaRPr lang="sl-SI" sz="1200" dirty="0"/>
          </a:p>
          <a:p>
            <a:r>
              <a:rPr lang="sl-SI" sz="2000" dirty="0"/>
              <a:t>Cca 33.000 naslovov znanstvenih revij v angleškem jeziku (cca 9.400 naslovov v drugih jezikih).</a:t>
            </a:r>
            <a:endParaRPr lang="sl-SI" sz="2000" dirty="0">
              <a:cs typeface="Calibri"/>
            </a:endParaRPr>
          </a:p>
          <a:p>
            <a:endParaRPr lang="sl-SI" sz="1200" dirty="0"/>
          </a:p>
          <a:p>
            <a:r>
              <a:rPr lang="sl-SI" sz="2000" dirty="0"/>
              <a:t>Letni prirast novih naslovov cca 3 %. (vir: STM </a:t>
            </a:r>
            <a:r>
              <a:rPr lang="sl-SI" sz="2000" dirty="0" err="1"/>
              <a:t>report</a:t>
            </a:r>
            <a:r>
              <a:rPr lang="sl-SI" sz="2000" dirty="0"/>
              <a:t>, 2018</a:t>
            </a:r>
            <a:r>
              <a:rPr lang="sl-SI" sz="2000" dirty="0">
                <a:ea typeface="+mn-lt"/>
                <a:cs typeface="+mn-lt"/>
              </a:rPr>
              <a:t> </a:t>
            </a:r>
            <a:r>
              <a:rPr lang="sl-SI" sz="2000" dirty="0"/>
              <a:t>in 2021, </a:t>
            </a:r>
            <a:r>
              <a:rPr lang="sl-SI" sz="2000" dirty="0">
                <a:ea typeface="+mn-lt"/>
                <a:cs typeface="+mn-lt"/>
                <a:hlinkClick r:id="rId4"/>
              </a:rPr>
              <a:t>https://www.stm-assoc.org/</a:t>
            </a:r>
            <a:r>
              <a:rPr lang="sl-SI" sz="2000" dirty="0">
                <a:ea typeface="+mn-lt"/>
                <a:cs typeface="+mn-lt"/>
              </a:rPr>
              <a:t>). </a:t>
            </a:r>
            <a:endParaRPr lang="sl-SI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170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2955" y="978072"/>
            <a:ext cx="9033341" cy="817418"/>
          </a:xfrm>
        </p:spPr>
        <p:txBody>
          <a:bodyPr>
            <a:normAutofit/>
          </a:bodyPr>
          <a:lstStyle/>
          <a:p>
            <a:pPr lvl="0"/>
            <a:r>
              <a:rPr lang="sl-SI" sz="5000" b="1" dirty="0">
                <a:solidFill>
                  <a:srgbClr val="ED7D31"/>
                </a:solidFill>
                <a:latin typeface="Calibri"/>
              </a:rPr>
              <a:t>Kompleksne dvomljive prakse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819149" y="1892290"/>
            <a:ext cx="89571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/>
              <a:t>Dvomljive prakse nekaterih založb zlatih revij: </a:t>
            </a:r>
            <a:r>
              <a:rPr lang="sl-SI" sz="2400" dirty="0"/>
              <a:t>pogosta poročila o dvomih, zasnovanih na dvomljivih recenzentskih sistemih, na hitrosti objav in na nižji ceni odprtosti objav.  </a:t>
            </a:r>
          </a:p>
          <a:p>
            <a:endParaRPr lang="sl-SI" sz="1600" dirty="0"/>
          </a:p>
          <a:p>
            <a:r>
              <a:rPr lang="sl-SI" sz="2400" dirty="0"/>
              <a:t>Okoliščine, ki to omogočajo: </a:t>
            </a:r>
          </a:p>
          <a:p>
            <a:endParaRPr lang="sl-SI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/>
              <a:t>zahteve financerjev po odprtosti objav,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/>
              <a:t>upravičenost stroškov za odprte objave le v zlatih revijah,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/>
              <a:t>vrednotenje znanstvenoraziskovalnega dela na podlagi števila objav,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sz="2400" dirty="0"/>
              <a:t>Praviloma nižje stopnje zavrnitve objav pri nekaterih založbah. </a:t>
            </a:r>
          </a:p>
          <a:p>
            <a:endParaRPr lang="sl-SI" sz="1400" dirty="0"/>
          </a:p>
          <a:p>
            <a:r>
              <a:rPr lang="sl-SI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2593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B10361-9BB7-4F13-8E65-67713434E4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1030" y="297707"/>
            <a:ext cx="9033341" cy="817418"/>
          </a:xfrm>
        </p:spPr>
        <p:txBody>
          <a:bodyPr>
            <a:normAutofit fontScale="90000"/>
          </a:bodyPr>
          <a:lstStyle/>
          <a:p>
            <a:pPr lvl="0"/>
            <a:br>
              <a:rPr lang="sl-SI" sz="5000" b="1" dirty="0">
                <a:solidFill>
                  <a:srgbClr val="ED7D31"/>
                </a:solidFill>
                <a:latin typeface="Calibri"/>
              </a:rPr>
            </a:br>
            <a:r>
              <a:rPr lang="sl-SI" sz="5000" b="1" dirty="0">
                <a:solidFill>
                  <a:srgbClr val="ED7D31"/>
                </a:solidFill>
                <a:latin typeface="Calibri"/>
              </a:rPr>
              <a:t>Enostavne dvomljive prakse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A9562970-6910-4154-A181-B1BA07AA3270}"/>
              </a:ext>
            </a:extLst>
          </p:cNvPr>
          <p:cNvSpPr txBox="1"/>
          <p:nvPr/>
        </p:nvSpPr>
        <p:spPr>
          <a:xfrm>
            <a:off x="742956" y="4235239"/>
            <a:ext cx="10515600" cy="484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endParaRPr lang="sl-SI" sz="2400" dirty="0"/>
          </a:p>
          <a:p>
            <a:endParaRPr lang="sl-SI" sz="24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F983053-BDE9-4744-8B1C-78CC3E48E455}"/>
              </a:ext>
            </a:extLst>
          </p:cNvPr>
          <p:cNvSpPr/>
          <p:nvPr/>
        </p:nvSpPr>
        <p:spPr>
          <a:xfrm>
            <a:off x="819149" y="1892290"/>
            <a:ext cx="8957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/>
              <a:t> 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3916726-ADF2-4F46-A7A7-8D3F82F09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98" y="1486469"/>
            <a:ext cx="5382858" cy="47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2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26660</TotalTime>
  <Words>2837</Words>
  <Application>Microsoft Office PowerPoint</Application>
  <PresentationFormat>Širokozaslonsko</PresentationFormat>
  <Paragraphs>354</Paragraphs>
  <Slides>42</Slides>
  <Notes>40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Söhne</vt:lpstr>
      <vt:lpstr>Officeova tema</vt:lpstr>
      <vt:lpstr>PowerPointova predstavitev</vt:lpstr>
      <vt:lpstr>Vsebina </vt:lpstr>
      <vt:lpstr>Kaj so nezaupanja vredne založniške prakse </vt:lpstr>
      <vt:lpstr>Temeljna načela izdajanja znanstvenih revij  </vt:lpstr>
      <vt:lpstr> </vt:lpstr>
      <vt:lpstr>Enostavne dvomljive prakse</vt:lpstr>
      <vt:lpstr>Trg mednarodne znanstvene periodike </vt:lpstr>
      <vt:lpstr>Kompleksne dvomljive prakse</vt:lpstr>
      <vt:lpstr> Enostavne dvomljive prakse</vt:lpstr>
      <vt:lpstr>Preverjanje oseb, ki sodelujejo pri izdajanju izbrane revije oz. založbe 1</vt:lpstr>
      <vt:lpstr>Kriteriji za prepoznavo nezaupanja vrednih založniških praks</vt:lpstr>
      <vt:lpstr>Preverjanje oseb, ki sodelujejo pri izdajanju izbrane revije oz. založbe 2</vt:lpstr>
      <vt:lpstr>Preverjanje organizacijskih vidikov upravljanja revije oz. založbe 1</vt:lpstr>
      <vt:lpstr>Preverjanje organizacijskih vidikov upravljanja revije oz. založbe 2</vt:lpstr>
      <vt:lpstr>Integriteta in transparentnost 1</vt:lpstr>
      <vt:lpstr>Integriteta in transparentnost 2</vt:lpstr>
      <vt:lpstr>Zavajanja s citiranostjo</vt:lpstr>
      <vt:lpstr>Zavajanja s članstvom v mednarodnih združenjih</vt:lpstr>
      <vt:lpstr>Zavajajanja z metrikami</vt:lpstr>
      <vt:lpstr>Nekateri primeri zavajajočih metrik</vt:lpstr>
      <vt:lpstr> Orodja za prepoznavo enostavnih dvomljivih praks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Nekaj seznamov plenilskih revij in založb</vt:lpstr>
      <vt:lpstr> Kompleksne dvomljive prakse</vt:lpstr>
      <vt:lpstr>Nakup avtorstva v zameno za plačilo APC</vt:lpstr>
      <vt:lpstr>Možnost nakupa avtorstva</vt:lpstr>
      <vt:lpstr>Sporne prakse uredniških odborov</vt:lpstr>
      <vt:lpstr>Problematika posebnih izdaj</vt:lpstr>
      <vt:lpstr>FAQ: „Ali je MDPI plenilska založba?“</vt:lpstr>
      <vt:lpstr>Značilnosti MDPI </vt:lpstr>
      <vt:lpstr>Značilnosti MDPI </vt:lpstr>
      <vt:lpstr>Nenavadne prakse v MDPI</vt:lpstr>
      <vt:lpstr>Kako je tako hitra rast števila revij v MDPI mogoča?</vt:lpstr>
      <vt:lpstr>Nerazumno veliko število posebnih izdaj</vt:lpstr>
      <vt:lpstr>Nenavadno kratek čas od oddaje do objave</vt:lpstr>
      <vt:lpstr>Domneve o nižanju meril kakovosti</vt:lpstr>
      <vt:lpstr>Slovenske objave v MDPI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Tomas Bercic</dc:creator>
  <cp:lastModifiedBy>Kozlica, Kenan</cp:lastModifiedBy>
  <cp:revision>144</cp:revision>
  <dcterms:created xsi:type="dcterms:W3CDTF">2023-09-11T08:00:44Z</dcterms:created>
  <dcterms:modified xsi:type="dcterms:W3CDTF">2025-03-10T12:05:17Z</dcterms:modified>
</cp:coreProperties>
</file>