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7" r:id="rId9"/>
    <p:sldId id="266" r:id="rId10"/>
    <p:sldId id="268" r:id="rId11"/>
    <p:sldId id="265" r:id="rId12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849B"/>
    <a:srgbClr val="729883"/>
    <a:srgbClr val="66952E"/>
    <a:srgbClr val="529DB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72924" autoAdjust="0"/>
  </p:normalViewPr>
  <p:slideViewPr>
    <p:cSldViewPr snapToGrid="0">
      <p:cViewPr varScale="1">
        <p:scale>
          <a:sx n="117" d="100"/>
          <a:sy n="117" d="100"/>
        </p:scale>
        <p:origin x="153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182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154E5-744F-B944-B3AD-CA4CFE4B0872}" type="datetimeFigureOut">
              <a:rPr lang="en-SI" smtClean="0"/>
              <a:t>05/12/2025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D881A-738F-2C4B-9195-2FF51AEAB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610789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02225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2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43504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3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509957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4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42759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5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24518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6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16420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3827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D881A-738F-2C4B-9195-2FF51AEABD61}" type="slidenum">
              <a:rPr lang="en-SI" smtClean="0"/>
              <a:t>8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12207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742A219-5962-4012-9F43-4FF7586FEC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4C205B-ADB9-011D-2762-9019B1911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71" y="1322719"/>
            <a:ext cx="9144000" cy="2387600"/>
          </a:xfrm>
        </p:spPr>
        <p:txBody>
          <a:bodyPr lIns="0" tIns="0" rIns="0" bIns="0" anchor="b">
            <a:normAutofit/>
          </a:bodyPr>
          <a:lstStyle>
            <a:lvl1pPr algn="l">
              <a:defRPr sz="4400" b="1">
                <a:solidFill>
                  <a:srgbClr val="34849B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9B95F-65FE-4E22-9DBA-D94F273A0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9471" y="3802394"/>
            <a:ext cx="9144000" cy="1655762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06E14-17A0-98B2-293C-595E1B7A5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9471" y="5093446"/>
            <a:ext cx="2743200" cy="365125"/>
          </a:xfrm>
        </p:spPr>
        <p:txBody>
          <a:bodyPr lIns="0" tIns="0" rIns="0" bIns="0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8D0239B-083F-4239-9EEC-46C6545CEC43}"/>
              </a:ext>
            </a:extLst>
          </p:cNvPr>
          <p:cNvSpPr txBox="1">
            <a:spLocks/>
          </p:cNvSpPr>
          <p:nvPr userDrawn="1"/>
        </p:nvSpPr>
        <p:spPr>
          <a:xfrm>
            <a:off x="942113" y="6367779"/>
            <a:ext cx="10479498" cy="829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Projekt KRPAN - Krepitev Raziskovalne Podpore in Aktivnosti za Napredek na evropskih raziskovalnih projektih sofinancirata Republika Slovenija, Ministrstvo visoko šolstvo, znanost in inovacije ter Evropska unija – </a:t>
            </a:r>
            <a:r>
              <a:rPr kumimoji="0" lang="sl-SI" altLang="sl-SI" sz="1000" b="0" i="0" u="none" strike="noStrike" cap="none" normalizeH="0" baseline="0" dirty="0" err="1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NextGenerationEU</a:t>
            </a: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.</a:t>
            </a: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</a:rPr>
              <a:t> </a:t>
            </a:r>
            <a:endParaRPr kumimoji="0" lang="sl-SI" altLang="sl-SI" sz="1000" b="0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4102B1-419D-4C35-BE89-50076363972D}"/>
              </a:ext>
            </a:extLst>
          </p:cNvPr>
          <p:cNvSpPr/>
          <p:nvPr userDrawn="1"/>
        </p:nvSpPr>
        <p:spPr>
          <a:xfrm>
            <a:off x="998867" y="5432697"/>
            <a:ext cx="10194266" cy="64800"/>
          </a:xfrm>
          <a:prstGeom prst="rect">
            <a:avLst/>
          </a:prstGeom>
          <a:solidFill>
            <a:srgbClr val="34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0A717-5FC0-49C9-B2C1-C93E82E41D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708" y="5608619"/>
            <a:ext cx="10136584" cy="73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8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749D84-2208-4964-BD14-BE86332B9A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A0F583-BE8F-2C19-8F8D-B3F8D738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SI" sz="3600" b="1" kern="1200" dirty="0">
                <a:solidFill>
                  <a:srgbClr val="34849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CA021-6A7E-89DE-1F99-A1F6DBDC0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59A9A-7023-FCA7-F0BC-1653645C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0F956-BD79-2A36-2ECA-F20495025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21680-927E-C7E0-7630-8389E644E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CD05235-E742-F442-9563-060F9CBEAF7E}" type="slidenum">
              <a:rPr lang="en-SI" smtClean="0"/>
              <a:pPr/>
              <a:t>‹#›</a:t>
            </a:fld>
            <a:endParaRPr lang="en-SI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A1D2F9-3F4A-4E2F-B737-7CF1DD03491D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34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2839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41DB93-2D4E-412D-8933-BBE12B73B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8FAE65-89F8-ECD1-63E3-F0D760A73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SI" sz="3600" b="1" kern="1200" dirty="0">
                <a:solidFill>
                  <a:srgbClr val="34849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4627B-0CFD-72EE-BBAC-8A114D8EA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8B7C0-444C-73D0-6536-B4246DBD7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66952E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9E5B3-A5CE-7D54-6071-3D91FBFB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017B9-5257-41CB-B6C2-FE2D27A7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35D7D-A4B6-3226-F13A-4DD1241F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CD05235-E742-F442-9563-060F9CBEAF7E}" type="slidenum">
              <a:rPr lang="en-SI" smtClean="0"/>
              <a:pPr/>
              <a:t>‹#›</a:t>
            </a:fld>
            <a:endParaRPr lang="en-SI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C779E2-083F-4FBC-B8A5-293535A15233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889955-2499-49EC-AB2A-AE502A291E8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20208" y="5980152"/>
            <a:ext cx="765650" cy="81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01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2C51D25-843D-4E37-888A-6EAA4E2A70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5D43A8-D60B-1CF8-F2F4-B2F13FDE8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lang="en-SI" sz="3600" b="1" kern="1200" dirty="0">
                <a:solidFill>
                  <a:srgbClr val="34849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BF366-CB52-A336-906A-F48E5FA81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664CA-B2CE-2659-FD81-6434F8585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383AF-1363-B66A-7E93-ACEBE002F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F1C10-E3F4-7AD9-7C22-BAE6E21DC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A1049-415C-41B8-E2EF-7405FBA2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8A3CE8-0134-7EEF-DA2B-8CA54139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BCC17-2CA2-40D7-3903-44C68C4D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CD05235-E742-F442-9563-060F9CBEAF7E}" type="slidenum">
              <a:rPr lang="en-SI" smtClean="0"/>
              <a:pPr/>
              <a:t>‹#›</a:t>
            </a:fld>
            <a:endParaRPr lang="en-SI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C35139-F068-4886-9566-1AFCC2FF6C22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909F06-6008-49C9-8166-58DFB04C2D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20208" y="5980152"/>
            <a:ext cx="765650" cy="81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6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058C88-D692-4B1E-8392-0C1D6E4670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A0F763-D5F8-91B7-5361-DD697BE5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SI" sz="3600" b="1" kern="1200" dirty="0">
                <a:solidFill>
                  <a:srgbClr val="34849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8F71F-838D-8117-7303-4ADF4B382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9C44D-7B1F-5A4C-88A7-E7FC73F61075}" type="datetimeFigureOut">
              <a:rPr lang="en-SI" smtClean="0"/>
              <a:t>05/12/2025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B3180-8AEA-F077-3330-9BCC19AB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CDBF33-F9C4-00DA-17DA-A61F4DF4D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5235-E742-F442-9563-060F9CBEAF7E}" type="slidenum">
              <a:rPr lang="en-SI" smtClean="0"/>
              <a:t>‹#›</a:t>
            </a:fld>
            <a:endParaRPr lang="en-SI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DDE641-9C2F-4900-B843-623BB1E514C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7716DF-0F2F-4E34-BC0B-A9CD69A817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20208" y="5980152"/>
            <a:ext cx="765650" cy="81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30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3208CC-CD91-4EFC-B87D-AE2CA039BA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EEDB5-6D32-76C6-4383-97E58BBA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9C44D-7B1F-5A4C-88A7-E7FC73F61075}" type="datetimeFigureOut">
              <a:rPr lang="en-SI" smtClean="0"/>
              <a:t>05/12/2025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68FE94-C426-FBEC-E937-52A7F308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A4BC1-0934-B5AA-E8F5-2D0FA850B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5235-E742-F442-9563-060F9CBEAF7E}" type="slidenum">
              <a:rPr lang="en-SI" smtClean="0"/>
              <a:t>‹#›</a:t>
            </a:fld>
            <a:endParaRPr lang="en-S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A0EE8E-E1EC-43A9-99E9-D0920F75D7B4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6695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90A4109-CC94-48B5-853E-8BF13A6E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lang="en-SI" sz="36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6A62F2D-66C0-4FA3-9F21-169C0AC38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24126"/>
            <a:ext cx="5157787" cy="3684588"/>
          </a:xfrm>
        </p:spPr>
        <p:txBody>
          <a:bodyPr/>
          <a:lstStyle>
            <a:lvl1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842DD8E-9DD3-4B2E-9DC4-E610C7F98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24126"/>
            <a:ext cx="5183188" cy="3684588"/>
          </a:xfrm>
        </p:spPr>
        <p:txBody>
          <a:bodyPr/>
          <a:lstStyle>
            <a:lvl1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buClr>
                <a:srgbClr val="529DBA"/>
              </a:buCl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33593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770DA57-DB02-4D75-8309-8345CB61C3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6F445-A7DB-321C-D8B0-416DC3589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ACD4B-48A8-479E-0423-38CA42D06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1C01E-5351-6118-9710-71E04256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48AA2-759F-04C4-7BB2-370F5506A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E4089-469B-5208-4C77-182A8696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CD05235-E742-F442-9563-060F9CBEAF7E}" type="slidenum">
              <a:rPr lang="en-SI" smtClean="0"/>
              <a:pPr/>
              <a:t>‹#›</a:t>
            </a:fld>
            <a:endParaRPr lang="en-SI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50C292-8434-458B-9AE5-55792C3FCADF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6695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2DB7E5E-3B88-4608-8CF6-1CCAB08D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lang="en-SI" sz="36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03348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08C476-6546-4FB1-8AD0-D2346DF01A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721ADC-01F8-5BD2-CE23-09327115A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8036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587BA-B38E-1A7E-A4FA-821C4EF0B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627E9-B315-CB2C-BFC1-1BDB91067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9C44D-7B1F-5A4C-88A7-E7FC73F61075}" type="datetimeFigureOut">
              <a:rPr lang="en-SI" smtClean="0"/>
              <a:t>05/12/2025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EC951-DF80-9DEA-D7FC-5162FF834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E791E-47CE-2A79-CC7B-A9DC69AE2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5235-E742-F442-9563-060F9CBEAF7E}" type="slidenum">
              <a:rPr lang="en-SI" smtClean="0"/>
              <a:t>‹#›</a:t>
            </a:fld>
            <a:endParaRPr lang="en-SI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6554F6-0FFB-466A-8308-A6FA8F789666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34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             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223E5AA-5685-4431-BC45-4D6B39479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lang="en-SI" sz="3600" b="1" kern="1200" dirty="0">
                <a:solidFill>
                  <a:srgbClr val="34849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0721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08C476-6546-4FB1-8AD0-D2346DF01A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45C1B89D-9A90-449F-A46F-B53544022282}"/>
              </a:ext>
            </a:extLst>
          </p:cNvPr>
          <p:cNvSpPr txBox="1">
            <a:spLocks/>
          </p:cNvSpPr>
          <p:nvPr userDrawn="1"/>
        </p:nvSpPr>
        <p:spPr>
          <a:xfrm>
            <a:off x="942113" y="6367779"/>
            <a:ext cx="10479498" cy="829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Projekt KRPAN - Krepitev Raziskovalne Podpore in Aktivnosti za Napredek na evropskih raziskovalnih projektih sofinancirata Republika Slovenija, Ministrstvo visoko šolstvo, znanost in inovacije ter Evropska unija – </a:t>
            </a:r>
            <a:r>
              <a:rPr kumimoji="0" lang="sl-SI" altLang="sl-SI" sz="1000" b="0" i="0" u="none" strike="noStrike" cap="none" normalizeH="0" baseline="0" dirty="0" err="1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NextGenerationEU</a:t>
            </a: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Arial Unicode MS"/>
              </a:rPr>
              <a:t>.</a:t>
            </a:r>
            <a:r>
              <a:rPr kumimoji="0" lang="sl-SI" altLang="sl-SI" sz="1000" b="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</a:rPr>
              <a:t> </a:t>
            </a:r>
            <a:endParaRPr kumimoji="0" lang="sl-SI" altLang="sl-SI" sz="1000" b="0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776FD4-A8D0-40D1-91B4-8742BC2457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708" y="5608619"/>
            <a:ext cx="10136584" cy="73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4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29A0A0-0DE3-68DF-258A-76805677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S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25B27-2CDC-1B80-2AA9-A564BCC95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D6B0D-DB82-6357-6903-A72EEC78E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6B9C44D-7B1F-5A4C-88A7-E7FC73F61075}" type="datetimeFigureOut">
              <a:rPr lang="en-SI" smtClean="0"/>
              <a:pPr/>
              <a:t>05/12/2025</a:t>
            </a:fld>
            <a:endParaRPr lang="en-S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5F5E1-CF63-12C6-6141-7F7770E0CE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5F4E3-AE31-3FED-5B9C-53FA7A934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CD05235-E742-F442-9563-060F9CBEAF7E}" type="slidenum">
              <a:rPr lang="en-SI" smtClean="0"/>
              <a:pPr/>
              <a:t>‹#›</a:t>
            </a:fld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445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SI" sz="3600" b="1" kern="1200" dirty="0">
          <a:solidFill>
            <a:srgbClr val="34849B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29DBA"/>
        </a:buClr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9DBA"/>
        </a:buClr>
        <a:buFont typeface="Arial" panose="020B0604020202020204" pitchFamily="34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9DBA"/>
        </a:buClr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9DBA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9DBA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srs.si/pregledPredpisa?id=ZAKO773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l.wikipedia.org/wiki/Ob&#269;anska_znanost" TargetMode="External"/><Relationship Id="rId5" Type="http://schemas.openxmlformats.org/officeDocument/2006/relationships/hyperlink" Target="https://isjfr.zrc-sazu.si/sl/terminologisce/svetovanje/ljubiteljska-znanost" TargetMode="External"/><Relationship Id="rId4" Type="http://schemas.openxmlformats.org/officeDocument/2006/relationships/hyperlink" Target="https://www.arrs.si/sl/dostop/razpisi/24/razpis-obcanska-znanost-24.as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itizenscience.s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4qzuAqXxVQPSH9iNdfXNU50Pd3wDILz0_IZW-5PPPxoe3Zg/viewfor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e.arnes.si/mailman3/lists/obcanskaznanost.ctk.lists.arnes.s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hyperlink" Target="https://eu-citizen.scienc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hyperlink" Target="mailto:obcanskaznanost@ctk.uni-lj.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77F2ED47-AF4A-41EB-BF01-35C319D37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8748" y="1134609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solidFill>
                  <a:srgbClr val="72988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Mitja V. Iskrić</a:t>
            </a:r>
            <a:br>
              <a:rPr lang="sl-SI" sz="3600" dirty="0">
                <a:solidFill>
                  <a:srgbClr val="72988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sl-SI" sz="1800" dirty="0">
                <a:solidFill>
                  <a:srgbClr val="72988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3600" dirty="0">
                <a:solidFill>
                  <a:srgbClr val="72988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Podpora Mreže občanske znanosti prijaviteljem na evropske razpise</a:t>
            </a:r>
            <a:br>
              <a:rPr lang="sl-SI" sz="1800" dirty="0">
                <a:solidFill>
                  <a:srgbClr val="72988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sz="2800" dirty="0">
              <a:solidFill>
                <a:srgbClr val="729883"/>
              </a:solidFill>
            </a:endParaRPr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5E7BEA7B-2B67-4DF3-8871-32095D094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1250" y="3925640"/>
            <a:ext cx="9144000" cy="133908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Izmenjava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dobrih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praks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na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temo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'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Vključenost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državljanov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civilne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družbe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končnih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uporabnikov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v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evropske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projekte</a:t>
            </a:r>
            <a:r>
              <a:rPr lang="en-US" b="1" dirty="0">
                <a:solidFill>
                  <a:srgbClr val="31849B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‘ </a:t>
            </a:r>
            <a:endParaRPr lang="sl-SI" b="1" dirty="0">
              <a:solidFill>
                <a:srgbClr val="31849B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sl-SI" b="1" dirty="0">
              <a:solidFill>
                <a:srgbClr val="31849B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l-SI" sz="1800" b="1" dirty="0">
                <a:solidFill>
                  <a:srgbClr val="31849B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april 2025</a:t>
            </a:r>
            <a:r>
              <a:rPr lang="sl-SI" sz="18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l-S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EE932C-663D-4E3E-BE2A-0DCFBAB01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70" y="57750"/>
            <a:ext cx="2589360" cy="129468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BBF43F5-492E-43B6-94C4-941D05956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6363" y="208446"/>
            <a:ext cx="5315637" cy="99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2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57A199B-EF7B-4C65-B936-B1BF7194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Zakaj občanska znanost?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EE95ECB-4289-475E-9B5E-BB3C8BD13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97967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Koncept znanstvenoraziskovalnega dela.</a:t>
            </a:r>
          </a:p>
          <a:p>
            <a:pPr marL="0" indent="0">
              <a:buNone/>
            </a:pPr>
            <a:r>
              <a:rPr lang="sl-SI" dirty="0"/>
              <a:t>Odprt dialog med znanstveno in širšo skupnostjo pri družbenem razvoju.</a:t>
            </a:r>
          </a:p>
          <a:p>
            <a:pPr marL="0" indent="0">
              <a:buNone/>
            </a:pPr>
            <a:r>
              <a:rPr lang="sl-SI" dirty="0"/>
              <a:t>Spodbujanje znanstvene odličnosti.</a:t>
            </a:r>
          </a:p>
          <a:p>
            <a:pPr marL="0" indent="0">
              <a:buNone/>
            </a:pPr>
            <a:r>
              <a:rPr lang="sl-SI" dirty="0"/>
              <a:t>Dvigovanje znanstvene pismenosti.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ECD0566-9223-4C61-9116-F98CD3D6523A}"/>
              </a:ext>
            </a:extLst>
          </p:cNvPr>
          <p:cNvSpPr txBox="1"/>
          <p:nvPr/>
        </p:nvSpPr>
        <p:spPr>
          <a:xfrm>
            <a:off x="923192" y="4668715"/>
            <a:ext cx="104306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„</a:t>
            </a:r>
            <a:r>
              <a:rPr lang="sl-SI" sz="2400" i="1" dirty="0"/>
              <a:t>Občanska znanost ne dela občanov boljših raziskovalcev, ampak raziskovalce boljše občane</a:t>
            </a:r>
            <a:r>
              <a:rPr lang="sl-SI" sz="2400" dirty="0"/>
              <a:t>.“ </a:t>
            </a:r>
            <a:r>
              <a:rPr lang="sl-SI" sz="2400" dirty="0" err="1"/>
              <a:t>Tiberius</a:t>
            </a:r>
            <a:r>
              <a:rPr lang="sl-SI" sz="2400" dirty="0"/>
              <a:t> </a:t>
            </a:r>
            <a:r>
              <a:rPr lang="sl-SI" sz="2400" dirty="0" err="1"/>
              <a:t>Ignat</a:t>
            </a: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855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1F2A-BD86-4645-8BDE-2283FDAB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Citizen</a:t>
            </a:r>
            <a:r>
              <a:rPr lang="sl-SI" dirty="0"/>
              <a:t> Science kot občanska znanost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025AE-0B5A-46E9-A7B9-AABF27EBAE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3569" y="1690688"/>
            <a:ext cx="8456371" cy="480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Terminološki prevod termina „</a:t>
            </a:r>
            <a:r>
              <a:rPr lang="sl-SI" dirty="0" err="1"/>
              <a:t>Citizen</a:t>
            </a:r>
            <a:r>
              <a:rPr lang="sl-SI" dirty="0"/>
              <a:t> Science“:</a:t>
            </a:r>
          </a:p>
          <a:p>
            <a:pPr marL="0" indent="0">
              <a:buNone/>
            </a:pPr>
            <a:r>
              <a:rPr lang="sl-SI" dirty="0">
                <a:solidFill>
                  <a:schemeClr val="bg1">
                    <a:lumMod val="50000"/>
                  </a:schemeClr>
                </a:solidFill>
              </a:rPr>
              <a:t>Državljanska znanost? Znanost za državljane? Ljubiteljska? Prostovoljna? Nepoklicna? Javna? Ljudska? Skupnostna?</a:t>
            </a:r>
          </a:p>
          <a:p>
            <a:pPr marL="0" indent="0">
              <a:buNone/>
            </a:pPr>
            <a:r>
              <a:rPr lang="sl-SI" b="1" dirty="0"/>
              <a:t>Občanska znanost </a:t>
            </a:r>
            <a:r>
              <a:rPr lang="sl-SI" dirty="0"/>
              <a:t>(občansko raziskovanje/raziskovalci) upošteva tako individualno, kot kolektivno raven obravnavanja raziskovalne dejavnosti. Dr. Mlinar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Zakon o znanstvenoraziskovalni in inovacijski dejavnosti</a:t>
            </a:r>
            <a:endParaRPr lang="sl-SI" dirty="0"/>
          </a:p>
          <a:p>
            <a:pPr marL="0" indent="0">
              <a:buNone/>
            </a:pPr>
            <a:r>
              <a:rPr lang="sl-SI" dirty="0">
                <a:hlinkClick r:id="rId4"/>
              </a:rPr>
              <a:t>Javni razpis za (so)financiranje izvajanja aktivnosti občanske znanosti v letu 2024 (financiranje v letih 2025 in 2026)</a:t>
            </a:r>
            <a:endParaRPr lang="sl-SI" dirty="0"/>
          </a:p>
          <a:p>
            <a:pPr marL="0" indent="0">
              <a:buNone/>
            </a:pPr>
            <a:r>
              <a:rPr lang="nn-NO" dirty="0">
                <a:hlinkClick r:id="rId5"/>
              </a:rPr>
              <a:t>Inštitut za slovenski jezik Frana Ramovš</a:t>
            </a:r>
            <a:r>
              <a:rPr lang="sl-SI" dirty="0">
                <a:hlinkClick r:id="rId5"/>
              </a:rPr>
              <a:t>a - dodatek</a:t>
            </a:r>
            <a:endParaRPr lang="sl-SI" dirty="0"/>
          </a:p>
          <a:p>
            <a:pPr marL="0" indent="0">
              <a:buNone/>
            </a:pPr>
            <a:r>
              <a:rPr lang="sl-SI" dirty="0">
                <a:hlinkClick r:id="rId6"/>
              </a:rPr>
              <a:t>Wikipedija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806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E336D5-9059-4EA8-8DC4-C534FA1E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Mreža občanske znanosti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7C568-9182-4581-BA8D-5CEF9BF26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24126"/>
            <a:ext cx="9752622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Portal </a:t>
            </a:r>
            <a:r>
              <a:rPr lang="sl-SI" dirty="0">
                <a:hlinkClick r:id="rId3"/>
              </a:rPr>
              <a:t>citizenscience.si</a:t>
            </a:r>
            <a:r>
              <a:rPr lang="sl-SI" dirty="0"/>
              <a:t>:</a:t>
            </a:r>
          </a:p>
          <a:p>
            <a:r>
              <a:rPr lang="sl-SI" dirty="0"/>
              <a:t>novice, </a:t>
            </a:r>
          </a:p>
          <a:p>
            <a:r>
              <a:rPr lang="sl-SI" dirty="0"/>
              <a:t>74 projektov – primeri dobrih praks,</a:t>
            </a:r>
          </a:p>
          <a:p>
            <a:r>
              <a:rPr lang="sl-SI" dirty="0"/>
              <a:t>katalog odprtih raziskovalnih infrastruktur,</a:t>
            </a:r>
          </a:p>
          <a:p>
            <a:r>
              <a:rPr lang="sl-SI" dirty="0"/>
              <a:t>koledar,</a:t>
            </a:r>
          </a:p>
          <a:p>
            <a:r>
              <a:rPr lang="sl-SI" dirty="0"/>
              <a:t>digitalna knjižnica (viri, video, orodja),</a:t>
            </a:r>
          </a:p>
          <a:p>
            <a:r>
              <a:rPr lang="sl-SI" dirty="0"/>
              <a:t>razpisi,…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C7A32C-B4BD-FC22-9B4C-F2B4EF5A6FE4}"/>
              </a:ext>
            </a:extLst>
          </p:cNvPr>
          <p:cNvSpPr txBox="1">
            <a:spLocks/>
          </p:cNvSpPr>
          <p:nvPr/>
        </p:nvSpPr>
        <p:spPr>
          <a:xfrm>
            <a:off x="6096000" y="1720643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529DBA"/>
              </a:buClr>
            </a:pPr>
            <a:endParaRPr lang="en-SI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49F8799C-837B-4EE8-B1AE-195E1DD60B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0003" y="2739539"/>
            <a:ext cx="1644935" cy="1653762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949816D5-91A2-42F9-B7CC-CBB171C58B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33111" y="542299"/>
            <a:ext cx="1247074" cy="9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7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E336D5-9059-4EA8-8DC4-C534FA1E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Delovanje Mreže občanske znanosti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7C568-9182-4581-BA8D-5CEF9BF26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24126"/>
            <a:ext cx="9752622" cy="3684588"/>
          </a:xfrm>
        </p:spPr>
        <p:txBody>
          <a:bodyPr>
            <a:normAutofit/>
          </a:bodyPr>
          <a:lstStyle/>
          <a:p>
            <a:r>
              <a:rPr lang="sl-SI" dirty="0"/>
              <a:t>Neformalna skupina zainteresiranih organizacij in posameznikov s skupnim ciljem delovanja na področju občanske znanosti.</a:t>
            </a:r>
          </a:p>
          <a:p>
            <a:r>
              <a:rPr lang="sl-SI" dirty="0"/>
              <a:t>Povezovanje raziskovalne sfere in javnosti.</a:t>
            </a:r>
          </a:p>
          <a:p>
            <a:r>
              <a:rPr lang="sl-SI" dirty="0"/>
              <a:t>Skupaj načrtujemo skupne dejavnosti kot so iskanje novih projektov, vzdrževanje spletnega mesta, organiziranje dogodkov in usposabljanj, itd. </a:t>
            </a:r>
          </a:p>
          <a:p>
            <a:r>
              <a:rPr lang="sl-SI" dirty="0"/>
              <a:t>Pravilo: odločitve so sprejete sporazumno in ne z glasovanjem.</a:t>
            </a:r>
          </a:p>
          <a:p>
            <a:r>
              <a:rPr lang="sl-SI" dirty="0"/>
              <a:t>Mreža ima trenutno že 60 članov, od univerz, inštitutov, knjižnic, društev, do posameznikov. </a:t>
            </a:r>
            <a:r>
              <a:rPr lang="sl-SI" dirty="0">
                <a:hlinkClick r:id="rId3"/>
              </a:rPr>
              <a:t>Vabljeni tudi vi</a:t>
            </a:r>
            <a:r>
              <a:rPr lang="sl-SI" dirty="0"/>
              <a:t>!</a:t>
            </a:r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C7A32C-B4BD-FC22-9B4C-F2B4EF5A6FE4}"/>
              </a:ext>
            </a:extLst>
          </p:cNvPr>
          <p:cNvSpPr txBox="1">
            <a:spLocks/>
          </p:cNvSpPr>
          <p:nvPr/>
        </p:nvSpPr>
        <p:spPr>
          <a:xfrm>
            <a:off x="6096000" y="1720643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529DBA"/>
              </a:buClr>
            </a:pPr>
            <a:endParaRPr lang="en-SI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79B1FF9-0842-4093-A841-D5D64F3307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8873" y="542299"/>
            <a:ext cx="1247074" cy="9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688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E336D5-9059-4EA8-8DC4-C534FA1E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Sodelovanje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7C568-9182-4581-BA8D-5CEF9BF26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24124"/>
            <a:ext cx="9752622" cy="4910761"/>
          </a:xfrm>
        </p:spPr>
        <p:txBody>
          <a:bodyPr>
            <a:normAutofit lnSpcReduction="10000"/>
          </a:bodyPr>
          <a:lstStyle/>
          <a:p>
            <a:r>
              <a:rPr lang="sl-SI" sz="2600" dirty="0"/>
              <a:t>Dan občanske znanosti (2025 Nova Gorica)</a:t>
            </a:r>
          </a:p>
          <a:p>
            <a:r>
              <a:rPr lang="sl-SI" sz="2600" dirty="0">
                <a:hlinkClick r:id="rId3"/>
              </a:rPr>
              <a:t>e-poštni seznam</a:t>
            </a:r>
            <a:r>
              <a:rPr lang="sl-SI" sz="2600" dirty="0"/>
              <a:t>,</a:t>
            </a:r>
          </a:p>
          <a:p>
            <a:r>
              <a:rPr lang="sl-SI" sz="2600" dirty="0"/>
              <a:t>dogodki,</a:t>
            </a:r>
          </a:p>
          <a:p>
            <a:r>
              <a:rPr lang="sl-SI" sz="2600" dirty="0"/>
              <a:t>delovne skupine (strategija, dan občanske znanosti, knjižnice, promocija,…),</a:t>
            </a:r>
          </a:p>
          <a:p>
            <a:r>
              <a:rPr lang="sl-SI" sz="2600" dirty="0"/>
              <a:t>priročnik: „Načrtovanje in oblikovanje projektov občanske znanosti v 5 – ih korakih“ (tudi tiskana verzija),</a:t>
            </a:r>
          </a:p>
          <a:p>
            <a:r>
              <a:rPr lang="sl-SI" sz="2600" dirty="0" err="1">
                <a:hlinkClick r:id="rId4"/>
              </a:rPr>
              <a:t>eu-citizen.science</a:t>
            </a:r>
            <a:r>
              <a:rPr lang="sl-SI" sz="2600" dirty="0"/>
              <a:t>,</a:t>
            </a:r>
          </a:p>
          <a:p>
            <a:r>
              <a:rPr lang="sl-SI" sz="2600" dirty="0"/>
              <a:t>promocija,</a:t>
            </a:r>
          </a:p>
          <a:p>
            <a:r>
              <a:rPr lang="sl-SI" sz="2600" dirty="0"/>
              <a:t>pridobivanje udeležencev,</a:t>
            </a:r>
          </a:p>
          <a:p>
            <a:r>
              <a:rPr lang="sl-SI" sz="2600" dirty="0"/>
              <a:t>usposabljanje.</a:t>
            </a:r>
            <a:endParaRPr lang="sl-SI" dirty="0"/>
          </a:p>
          <a:p>
            <a:endParaRPr lang="sl-S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C7A32C-B4BD-FC22-9B4C-F2B4EF5A6FE4}"/>
              </a:ext>
            </a:extLst>
          </p:cNvPr>
          <p:cNvSpPr txBox="1">
            <a:spLocks/>
          </p:cNvSpPr>
          <p:nvPr/>
        </p:nvSpPr>
        <p:spPr>
          <a:xfrm>
            <a:off x="6096000" y="1720643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529DBA"/>
              </a:buClr>
            </a:pPr>
            <a:endParaRPr lang="en-SI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170291FE-F957-4F2F-8C81-5D36483DBB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8873" y="542299"/>
            <a:ext cx="1247074" cy="9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169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E336D5-9059-4EA8-8DC4-C534FA1E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Pomoč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7C568-9182-4581-BA8D-5CEF9BF26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24124"/>
            <a:ext cx="9752622" cy="4910761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svetovanje pri načrtovanju občanske raziskave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svetovanje pri izdelavi načrtov ravnanja z raziskovalnimi podatki,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informacijsko svetovanje informacijskih specialistov,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bibliografska obdelava rezultatov raziskave,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storitve </a:t>
            </a:r>
            <a:r>
              <a:rPr lang="sl-SI" sz="2800" dirty="0" err="1"/>
              <a:t>repozitorija</a:t>
            </a:r>
            <a:r>
              <a:rPr lang="sl-SI" sz="2800" dirty="0"/>
              <a:t> </a:t>
            </a:r>
            <a:r>
              <a:rPr lang="sl-SI" sz="2800" dirty="0" err="1"/>
              <a:t>DiRROS</a:t>
            </a:r>
            <a:r>
              <a:rPr lang="sl-SI" sz="2800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storitve učne delavnice (3D tiskanje ter 3D skeniranje),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prostor za sestanke,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 err="1"/>
              <a:t>podcast</a:t>
            </a:r>
            <a:r>
              <a:rPr lang="sl-SI" sz="2800" dirty="0"/>
              <a:t> studio,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promocija projektov,…</a:t>
            </a:r>
          </a:p>
          <a:p>
            <a:endParaRPr lang="sl-S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C7A32C-B4BD-FC22-9B4C-F2B4EF5A6FE4}"/>
              </a:ext>
            </a:extLst>
          </p:cNvPr>
          <p:cNvSpPr txBox="1">
            <a:spLocks/>
          </p:cNvSpPr>
          <p:nvPr/>
        </p:nvSpPr>
        <p:spPr>
          <a:xfrm>
            <a:off x="6096000" y="1720643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529DBA"/>
              </a:buClr>
            </a:pPr>
            <a:endParaRPr lang="en-SI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663F2E5-F23C-4869-B8C5-CF425EFD66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8873" y="542299"/>
            <a:ext cx="1247074" cy="9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92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BCD7F729-412B-46A3-B493-F340FC529AC4}"/>
              </a:ext>
            </a:extLst>
          </p:cNvPr>
          <p:cNvSpPr txBox="1"/>
          <p:nvPr/>
        </p:nvSpPr>
        <p:spPr>
          <a:xfrm>
            <a:off x="480341" y="581935"/>
            <a:ext cx="11231318" cy="14784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1" algn="ctr">
              <a:lnSpc>
                <a:spcPct val="150000"/>
              </a:lnSpc>
              <a:buClr>
                <a:srgbClr val="529DBA"/>
              </a:buClr>
            </a:pPr>
            <a:endParaRPr lang="sl-SI" sz="3200" b="1" dirty="0">
              <a:solidFill>
                <a:srgbClr val="348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>
              <a:lnSpc>
                <a:spcPct val="150000"/>
              </a:lnSpc>
              <a:buClr>
                <a:srgbClr val="529DBA"/>
              </a:buClr>
            </a:pPr>
            <a:r>
              <a:rPr lang="sl-SI" sz="3200" b="1" dirty="0">
                <a:solidFill>
                  <a:srgbClr val="348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Hvala za pozornost!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F5954AF-C641-4490-AB18-3DF4600FB969}"/>
              </a:ext>
            </a:extLst>
          </p:cNvPr>
          <p:cNvSpPr txBox="1"/>
          <p:nvPr/>
        </p:nvSpPr>
        <p:spPr>
          <a:xfrm>
            <a:off x="480341" y="1814170"/>
            <a:ext cx="106680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  <a:p>
            <a:r>
              <a:rPr lang="sl-SI" dirty="0"/>
              <a:t>Na voljo smo vam na:</a:t>
            </a:r>
          </a:p>
          <a:p>
            <a:endParaRPr lang="sl-SI" dirty="0"/>
          </a:p>
          <a:p>
            <a:r>
              <a:rPr lang="sl-SI" dirty="0">
                <a:hlinkClick r:id="rId4"/>
              </a:rPr>
              <a:t>obcanskaznanost@ctk.uni-lj.si</a:t>
            </a:r>
            <a:endParaRPr lang="sl-SI" dirty="0"/>
          </a:p>
          <a:p>
            <a:endParaRPr lang="sl-SI" dirty="0"/>
          </a:p>
          <a:p>
            <a:r>
              <a:rPr lang="sl-SI" dirty="0"/>
              <a:t>Dr. Zarja Muršič (ambasadorka občanske znanosti), Andreja Vovk Iskrić (koordinatorka), Til Mlakar, </a:t>
            </a:r>
            <a:br>
              <a:rPr lang="sl-SI" dirty="0"/>
            </a:br>
            <a:r>
              <a:rPr lang="sl-SI" dirty="0"/>
              <a:t>dr. Uroš Kunaver,… in celotna Mreža!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4AFF20CC-C144-4554-9D38-9D78C13E72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0841" y="3695041"/>
            <a:ext cx="1644935" cy="1653762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F50BC614-DFAB-490A-95AB-92620876F0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0369" y="85291"/>
            <a:ext cx="5315637" cy="993287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622E95EE-222C-459F-B571-870191A2E9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148" y="581934"/>
            <a:ext cx="1810805" cy="91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03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34849B"/>
      </a:dk1>
      <a:lt1>
        <a:srgbClr val="FFFFFF"/>
      </a:lt1>
      <a:dk2>
        <a:srgbClr val="66952E"/>
      </a:dk2>
      <a:lt2>
        <a:srgbClr val="FFFFFF"/>
      </a:lt2>
      <a:accent1>
        <a:srgbClr val="555554"/>
      </a:accent1>
      <a:accent2>
        <a:srgbClr val="F1D379"/>
      </a:accent2>
      <a:accent3>
        <a:srgbClr val="BBD487"/>
      </a:accent3>
      <a:accent4>
        <a:srgbClr val="D5CB85"/>
      </a:accent4>
      <a:accent5>
        <a:srgbClr val="ACCFD8"/>
      </a:accent5>
      <a:accent6>
        <a:srgbClr val="E1F0D8"/>
      </a:accent6>
      <a:hlink>
        <a:srgbClr val="6AC7BE"/>
      </a:hlink>
      <a:folHlink>
        <a:srgbClr val="816038"/>
      </a:folHlink>
    </a:clrScheme>
    <a:fontScheme name="KRPAN_fo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DA5C49DF09DD4A87BCED193C9C1CC5" ma:contentTypeVersion="0" ma:contentTypeDescription="Ustvari nov dokument." ma:contentTypeScope="" ma:versionID="d5f5ddb45bbfce5b2089170e335ee05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17b663fd1b80be86cfdf042115f52f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896F6-B4EA-401D-9FCE-D8B13395CB90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576011B-840E-4BA9-8171-AE11F041F8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92607DE-6FC8-4B1F-B8B8-2784387EF3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</TotalTime>
  <Words>445</Words>
  <Application>Microsoft Office PowerPoint</Application>
  <PresentationFormat>Širokozaslonsko</PresentationFormat>
  <Paragraphs>72</Paragraphs>
  <Slides>8</Slides>
  <Notes>8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Calibri</vt:lpstr>
      <vt:lpstr>Calibri Light</vt:lpstr>
      <vt:lpstr>Office Theme</vt:lpstr>
      <vt:lpstr>Mitja V. Iskrić  Podpora Mreže občanske znanosti prijaviteljem na evropske razpise </vt:lpstr>
      <vt:lpstr>Zakaj občanska znanost?</vt:lpstr>
      <vt:lpstr>Citizen Science kot občanska znanost</vt:lpstr>
      <vt:lpstr>Mreža občanske znanosti</vt:lpstr>
      <vt:lpstr>Delovanje Mreže občanske znanosti</vt:lpstr>
      <vt:lpstr>Sodelovanje</vt:lpstr>
      <vt:lpstr>Pomoč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Strokovna podpora prijavam na razpise ERC na Institutu “Jožef Stefan”</dc:title>
  <dc:creator>Microsoft Office User</dc:creator>
  <cp:lastModifiedBy>Kozlica, Kenan</cp:lastModifiedBy>
  <cp:revision>72</cp:revision>
  <dcterms:created xsi:type="dcterms:W3CDTF">2023-05-25T08:28:33Z</dcterms:created>
  <dcterms:modified xsi:type="dcterms:W3CDTF">2025-05-12T06:46:52Z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0x010100E2DA5C49DF09DD4A87BCED193C9C1CC5</vt:lpwstr>
  </property>
</Properties>
</file>