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1" r:id="rId3"/>
    <p:sldId id="273" r:id="rId4"/>
    <p:sldId id="260" r:id="rId5"/>
    <p:sldId id="261" r:id="rId6"/>
    <p:sldId id="324" r:id="rId7"/>
    <p:sldId id="262" r:id="rId8"/>
    <p:sldId id="265" r:id="rId9"/>
    <p:sldId id="266" r:id="rId10"/>
    <p:sldId id="263" r:id="rId11"/>
    <p:sldId id="308" r:id="rId12"/>
    <p:sldId id="268" r:id="rId13"/>
    <p:sldId id="287" r:id="rId14"/>
    <p:sldId id="271" r:id="rId15"/>
    <p:sldId id="267" r:id="rId16"/>
    <p:sldId id="269" r:id="rId17"/>
    <p:sldId id="270" r:id="rId18"/>
    <p:sldId id="288" r:id="rId19"/>
    <p:sldId id="329" r:id="rId20"/>
    <p:sldId id="330" r:id="rId21"/>
    <p:sldId id="274" r:id="rId22"/>
    <p:sldId id="276" r:id="rId23"/>
    <p:sldId id="275" r:id="rId24"/>
    <p:sldId id="277" r:id="rId25"/>
    <p:sldId id="278" r:id="rId26"/>
    <p:sldId id="279" r:id="rId27"/>
    <p:sldId id="280" r:id="rId28"/>
    <p:sldId id="281" r:id="rId29"/>
    <p:sldId id="282" r:id="rId30"/>
    <p:sldId id="283" r:id="rId31"/>
    <p:sldId id="284" r:id="rId32"/>
    <p:sldId id="285" r:id="rId33"/>
    <p:sldId id="314" r:id="rId34"/>
    <p:sldId id="325" r:id="rId35"/>
    <p:sldId id="289" r:id="rId36"/>
    <p:sldId id="291" r:id="rId37"/>
    <p:sldId id="292" r:id="rId38"/>
    <p:sldId id="315" r:id="rId39"/>
    <p:sldId id="316" r:id="rId40"/>
    <p:sldId id="317" r:id="rId41"/>
    <p:sldId id="337" r:id="rId42"/>
    <p:sldId id="336" r:id="rId43"/>
    <p:sldId id="333" r:id="rId44"/>
    <p:sldId id="332" r:id="rId45"/>
    <p:sldId id="334" r:id="rId46"/>
    <p:sldId id="335" r:id="rId47"/>
    <p:sldId id="296" r:id="rId48"/>
    <p:sldId id="297" r:id="rId49"/>
    <p:sldId id="294" r:id="rId50"/>
    <p:sldId id="299" r:id="rId51"/>
    <p:sldId id="298" r:id="rId52"/>
    <p:sldId id="293" r:id="rId53"/>
    <p:sldId id="323" r:id="rId54"/>
    <p:sldId id="303" r:id="rId55"/>
    <p:sldId id="309" r:id="rId56"/>
    <p:sldId id="319" r:id="rId57"/>
    <p:sldId id="321" r:id="rId58"/>
    <p:sldId id="300" r:id="rId59"/>
    <p:sldId id="301" r:id="rId60"/>
    <p:sldId id="290" r:id="rId61"/>
    <p:sldId id="312" r:id="rId62"/>
    <p:sldId id="313" r:id="rId63"/>
    <p:sldId id="326" r:id="rId64"/>
    <p:sldId id="328" r:id="rId65"/>
    <p:sldId id="310" r:id="rId66"/>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8ADB69-DF88-C76A-CE9B-770CE9D08857}" v="1" dt="2024-04-16T09:36:42.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83" autoAdjust="0"/>
    <p:restoredTop sz="94660"/>
  </p:normalViewPr>
  <p:slideViewPr>
    <p:cSldViewPr snapToGrid="0">
      <p:cViewPr varScale="1">
        <p:scale>
          <a:sx n="107" d="100"/>
          <a:sy n="107" d="100"/>
        </p:scale>
        <p:origin x="9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015DE-0B6A-4359-812D-714F1AA52190}"/>
              </a:ext>
            </a:extLst>
          </p:cNvPr>
          <p:cNvSpPr txBox="1">
            <a:spLocks noGrp="1"/>
          </p:cNvSpPr>
          <p:nvPr>
            <p:ph type="ctrTitle" hasCustomPrompt="1"/>
          </p:nvPr>
        </p:nvSpPr>
        <p:spPr>
          <a:xfrm>
            <a:off x="543818" y="339529"/>
            <a:ext cx="9144000" cy="2054931"/>
          </a:xfrm>
        </p:spPr>
        <p:txBody>
          <a:bodyPr anchor="b" anchorCtr="0"/>
          <a:lstStyle>
            <a:lvl1pPr algn="l">
              <a:lnSpc>
                <a:spcPct val="100000"/>
              </a:lnSpc>
              <a:defRPr sz="6600"/>
            </a:lvl1pPr>
          </a:lstStyle>
          <a:p>
            <a:pPr lvl="0"/>
            <a:r>
              <a:rPr lang="sl-SI"/>
              <a:t>Naslov predavanja</a:t>
            </a:r>
          </a:p>
        </p:txBody>
      </p:sp>
      <p:sp>
        <p:nvSpPr>
          <p:cNvPr id="3" name="Podnaslov 2">
            <a:extLst>
              <a:ext uri="{FF2B5EF4-FFF2-40B4-BE49-F238E27FC236}">
                <a16:creationId xmlns:a16="http://schemas.microsoft.com/office/drawing/2014/main" id="{A3FFA1B1-761E-455F-85C3-BD95F8B5C941}"/>
              </a:ext>
            </a:extLst>
          </p:cNvPr>
          <p:cNvSpPr txBox="1">
            <a:spLocks noGrp="1"/>
          </p:cNvSpPr>
          <p:nvPr>
            <p:ph type="subTitle" idx="1" hasCustomPrompt="1"/>
          </p:nvPr>
        </p:nvSpPr>
        <p:spPr>
          <a:xfrm>
            <a:off x="543818" y="2580909"/>
            <a:ext cx="6541137" cy="946880"/>
          </a:xfrm>
        </p:spPr>
        <p:txBody>
          <a:bodyPr anchor="t" anchorCtr="0">
            <a:normAutofit/>
          </a:bodyPr>
          <a:lstStyle>
            <a:lvl1pPr marL="0" indent="0" algn="l" defTabSz="914400" rtl="0" eaLnBrk="1" latinLnBrk="0" hangingPunct="1">
              <a:buNone/>
              <a:defRPr lang="sl-SI" sz="2800" b="0" kern="1200" dirty="0">
                <a:solidFill>
                  <a:schemeClr val="bg1"/>
                </a:solidFill>
                <a:latin typeface="+mn-lt"/>
                <a:ea typeface="+mn-ea"/>
                <a:cs typeface="+mn-cs"/>
              </a:defRPr>
            </a:lvl1pPr>
          </a:lstStyle>
          <a:p>
            <a:pPr lvl="0"/>
            <a:r>
              <a:rPr lang="sl-SI"/>
              <a:t>Podnaslov predavanja</a:t>
            </a:r>
          </a:p>
        </p:txBody>
      </p:sp>
      <p:pic>
        <p:nvPicPr>
          <p:cNvPr id="7" name="Picture 6" descr="A grey and black sign with a person in a circle&#10;&#10;Description automatically generated">
            <a:extLst>
              <a:ext uri="{FF2B5EF4-FFF2-40B4-BE49-F238E27FC236}">
                <a16:creationId xmlns:a16="http://schemas.microsoft.com/office/drawing/2014/main" id="{3A16BFCE-24A2-2E5B-74D7-23ED44FB3E29}"/>
              </a:ext>
            </a:extLst>
          </p:cNvPr>
          <p:cNvPicPr>
            <a:picLocks noChangeAspect="1"/>
          </p:cNvPicPr>
          <p:nvPr userDrawn="1"/>
        </p:nvPicPr>
        <p:blipFill>
          <a:blip r:embed="rId3"/>
          <a:stretch>
            <a:fillRect/>
          </a:stretch>
        </p:blipFill>
        <p:spPr>
          <a:xfrm>
            <a:off x="782811" y="5432430"/>
            <a:ext cx="1249752" cy="432400"/>
          </a:xfrm>
          <a:prstGeom prst="rect">
            <a:avLst/>
          </a:prstGeom>
        </p:spPr>
      </p:pic>
      <p:sp>
        <p:nvSpPr>
          <p:cNvPr id="14" name="Text Placeholder 13">
            <a:extLst>
              <a:ext uri="{FF2B5EF4-FFF2-40B4-BE49-F238E27FC236}">
                <a16:creationId xmlns:a16="http://schemas.microsoft.com/office/drawing/2014/main" id="{7D529B53-E4B7-DECD-B462-0CB8E3F12F66}"/>
              </a:ext>
            </a:extLst>
          </p:cNvPr>
          <p:cNvSpPr>
            <a:spLocks noGrp="1"/>
          </p:cNvSpPr>
          <p:nvPr>
            <p:ph type="body" sz="quarter" idx="10" hasCustomPrompt="1"/>
          </p:nvPr>
        </p:nvSpPr>
        <p:spPr>
          <a:xfrm>
            <a:off x="543818" y="3677441"/>
            <a:ext cx="6540500" cy="814388"/>
          </a:xfrm>
        </p:spPr>
        <p:txBody>
          <a:bodyPr>
            <a:normAutofit/>
          </a:bodyPr>
          <a:lstStyle>
            <a:lvl1pPr marL="0" indent="0">
              <a:buFont typeface="Arial" panose="020B0604020202020204" pitchFamily="34" charset="0"/>
              <a:buNone/>
              <a:defRPr lang="sl-SI" sz="2000" b="0" kern="1200" dirty="0">
                <a:solidFill>
                  <a:schemeClr val="bg1"/>
                </a:solidFill>
                <a:latin typeface="+mn-lt"/>
                <a:ea typeface="+mn-ea"/>
                <a:cs typeface="+mn-cs"/>
              </a:defRPr>
            </a:lvl1pPr>
          </a:lstStyle>
          <a:p>
            <a:pPr lvl="0"/>
            <a:r>
              <a:rPr lang="sl-SI"/>
              <a:t>Ciljna publika in datum</a:t>
            </a:r>
          </a:p>
        </p:txBody>
      </p:sp>
      <p:sp>
        <p:nvSpPr>
          <p:cNvPr id="16" name="Text Placeholder 15">
            <a:extLst>
              <a:ext uri="{FF2B5EF4-FFF2-40B4-BE49-F238E27FC236}">
                <a16:creationId xmlns:a16="http://schemas.microsoft.com/office/drawing/2014/main" id="{5E72EF10-3963-85CE-5D1B-6F762848E2B8}"/>
              </a:ext>
            </a:extLst>
          </p:cNvPr>
          <p:cNvSpPr>
            <a:spLocks noGrp="1"/>
          </p:cNvSpPr>
          <p:nvPr>
            <p:ph type="body" sz="quarter" idx="11" hasCustomPrompt="1"/>
          </p:nvPr>
        </p:nvSpPr>
        <p:spPr>
          <a:xfrm>
            <a:off x="544512" y="4641481"/>
            <a:ext cx="11251247" cy="790944"/>
          </a:xfrm>
        </p:spPr>
        <p:txBody>
          <a:bodyPr>
            <a:normAutofit/>
          </a:bodyPr>
          <a:lstStyle>
            <a:lvl1pPr marL="0" indent="0">
              <a:buNone/>
              <a:defRPr lang="sl-SI" sz="2000" b="0" kern="1200" dirty="0">
                <a:solidFill>
                  <a:schemeClr val="bg1"/>
                </a:solidFill>
                <a:latin typeface="+mn-lt"/>
                <a:ea typeface="+mn-ea"/>
                <a:cs typeface="+mn-cs"/>
              </a:defRPr>
            </a:lvl1pPr>
          </a:lstStyle>
          <a:p>
            <a:pPr lvl="0"/>
            <a:r>
              <a:rPr lang="sl-SI"/>
              <a:t>Avtor, ustanova</a:t>
            </a:r>
          </a:p>
        </p:txBody>
      </p:sp>
    </p:spTree>
    <p:extLst>
      <p:ext uri="{BB962C8B-B14F-4D97-AF65-F5344CB8AC3E}">
        <p14:creationId xmlns:p14="http://schemas.microsoft.com/office/powerpoint/2010/main" val="27883140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adnja prosojnica">
    <p:bg>
      <p:bgPr>
        <a:solidFill>
          <a:srgbClr val="FFFFFF"/>
        </a:solidFill>
        <a:effectLst/>
      </p:bgPr>
    </p:bg>
    <p:spTree>
      <p:nvGrpSpPr>
        <p:cNvPr id="1" name=""/>
        <p:cNvGrpSpPr/>
        <p:nvPr/>
      </p:nvGrpSpPr>
      <p:grpSpPr>
        <a:xfrm>
          <a:off x="0" y="0"/>
          <a:ext cx="0" cy="0"/>
          <a:chOff x="0" y="0"/>
          <a:chExt cx="0" cy="0"/>
        </a:xfrm>
      </p:grpSpPr>
      <p:pic>
        <p:nvPicPr>
          <p:cNvPr id="4" name="Slika 10" descr="Slika, ki vsebuje besede risanje&#10;&#10;Opis je samodejno ustvarjen">
            <a:extLst>
              <a:ext uri="{FF2B5EF4-FFF2-40B4-BE49-F238E27FC236}">
                <a16:creationId xmlns:a16="http://schemas.microsoft.com/office/drawing/2014/main" id="{204ACE0E-3059-CDA9-50A5-856EF51D3BF3}"/>
              </a:ext>
            </a:extLst>
          </p:cNvPr>
          <p:cNvPicPr>
            <a:picLocks noGrp="1" noRot="1" noChangeAspect="1" noMove="1" noResize="1" noEditPoints="1" noAdjustHandles="1" noChangeArrowheads="1" noChangeShapeType="1" noCrop="1"/>
          </p:cNvPicPr>
          <p:nvPr userDrawn="1"/>
        </p:nvPicPr>
        <p:blipFill rotWithShape="1">
          <a:blip r:embed="rId2" cstate="hqprint">
            <a:extLst>
              <a:ext uri="{28A0092B-C50C-407E-A947-70E740481C1C}">
                <a14:useLocalDpi xmlns:a14="http://schemas.microsoft.com/office/drawing/2010/main" val="0"/>
              </a:ext>
            </a:extLst>
          </a:blip>
          <a:srcRect t="13223" r="22131"/>
          <a:stretch/>
        </p:blipFill>
        <p:spPr>
          <a:xfrm>
            <a:off x="5233087" y="0"/>
            <a:ext cx="6958914" cy="5184456"/>
          </a:xfrm>
          <a:prstGeom prst="rect">
            <a:avLst/>
          </a:prstGeom>
        </p:spPr>
      </p:pic>
      <p:pic>
        <p:nvPicPr>
          <p:cNvPr id="5" name="Slika 8">
            <a:extLst>
              <a:ext uri="{FF2B5EF4-FFF2-40B4-BE49-F238E27FC236}">
                <a16:creationId xmlns:a16="http://schemas.microsoft.com/office/drawing/2014/main" id="{513EDDCD-9F91-AAB2-F992-C44D2DF75715}"/>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416562" y="5238369"/>
            <a:ext cx="10009549" cy="1114396"/>
          </a:xfrm>
          <a:prstGeom prst="rect">
            <a:avLst/>
          </a:prstGeom>
        </p:spPr>
      </p:pic>
      <p:pic>
        <p:nvPicPr>
          <p:cNvPr id="6" name="Slika 12" descr="Slika, ki vsebuje besede besedilo, pisava, logotip, grafika&#10;&#10;Opis je samodejno ustvarjen">
            <a:extLst>
              <a:ext uri="{FF2B5EF4-FFF2-40B4-BE49-F238E27FC236}">
                <a16:creationId xmlns:a16="http://schemas.microsoft.com/office/drawing/2014/main" id="{3E681E80-B028-61CB-1B4C-1C5F931804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6732" y="706065"/>
            <a:ext cx="2468880" cy="713232"/>
          </a:xfrm>
          <a:prstGeom prst="rect">
            <a:avLst/>
          </a:prstGeom>
        </p:spPr>
      </p:pic>
      <p:sp>
        <p:nvSpPr>
          <p:cNvPr id="7" name="PoljeZBesedilom 6">
            <a:extLst>
              <a:ext uri="{FF2B5EF4-FFF2-40B4-BE49-F238E27FC236}">
                <a16:creationId xmlns:a16="http://schemas.microsoft.com/office/drawing/2014/main" id="{C973A8E9-ACF1-6902-26BE-51471E72CA3C}"/>
              </a:ext>
            </a:extLst>
          </p:cNvPr>
          <p:cNvSpPr txBox="1"/>
          <p:nvPr userDrawn="1"/>
        </p:nvSpPr>
        <p:spPr>
          <a:xfrm>
            <a:off x="395416" y="1637271"/>
            <a:ext cx="3861487" cy="738664"/>
          </a:xfrm>
          <a:prstGeom prst="rect">
            <a:avLst/>
          </a:prstGeom>
          <a:noFill/>
        </p:spPr>
        <p:txBody>
          <a:bodyPr wrap="square" rtlCol="0">
            <a:spAutoFit/>
          </a:bodyPr>
          <a:lstStyle/>
          <a:p>
            <a:r>
              <a:rPr lang="sl-SI" sz="1050" b="1">
                <a:solidFill>
                  <a:schemeClr val="tx2">
                    <a:lumMod val="75000"/>
                  </a:schemeClr>
                </a:solidFill>
              </a:rPr>
              <a:t>Centralna tehniška knjižnica Univerze v Ljubljani</a:t>
            </a:r>
            <a:endParaRPr lang="sl-SI" sz="1050">
              <a:solidFill>
                <a:schemeClr val="tx2">
                  <a:lumMod val="75000"/>
                </a:schemeClr>
              </a:solidFill>
            </a:endParaRPr>
          </a:p>
          <a:p>
            <a:r>
              <a:rPr lang="sl-SI" sz="1050" b="1" i="1">
                <a:solidFill>
                  <a:schemeClr val="tx2">
                    <a:lumMod val="75000"/>
                  </a:schemeClr>
                </a:solidFill>
              </a:rPr>
              <a:t>Central </a:t>
            </a:r>
            <a:r>
              <a:rPr lang="sl-SI" sz="1050" b="1" i="1" err="1">
                <a:solidFill>
                  <a:schemeClr val="tx2">
                    <a:lumMod val="75000"/>
                  </a:schemeClr>
                </a:solidFill>
              </a:rPr>
              <a:t>Technical</a:t>
            </a:r>
            <a:r>
              <a:rPr lang="sl-SI" sz="1050" b="1" i="1">
                <a:solidFill>
                  <a:schemeClr val="tx2">
                    <a:lumMod val="75000"/>
                  </a:schemeClr>
                </a:solidFill>
              </a:rPr>
              <a:t> </a:t>
            </a:r>
            <a:r>
              <a:rPr lang="sl-SI" sz="1050" b="1" i="1" err="1">
                <a:solidFill>
                  <a:schemeClr val="tx2">
                    <a:lumMod val="75000"/>
                  </a:schemeClr>
                </a:solidFill>
              </a:rPr>
              <a:t>Library</a:t>
            </a:r>
            <a:r>
              <a:rPr lang="sl-SI" sz="1050" b="1" i="1">
                <a:solidFill>
                  <a:schemeClr val="tx2">
                    <a:lumMod val="75000"/>
                  </a:schemeClr>
                </a:solidFill>
              </a:rPr>
              <a:t> at </a:t>
            </a:r>
            <a:r>
              <a:rPr lang="sl-SI" sz="1050" b="1" i="1" err="1">
                <a:solidFill>
                  <a:schemeClr val="tx2">
                    <a:lumMod val="75000"/>
                  </a:schemeClr>
                </a:solidFill>
              </a:rPr>
              <a:t>the</a:t>
            </a:r>
            <a:r>
              <a:rPr lang="sl-SI" sz="1050" b="1" i="1">
                <a:solidFill>
                  <a:schemeClr val="tx2">
                    <a:lumMod val="75000"/>
                  </a:schemeClr>
                </a:solidFill>
              </a:rPr>
              <a:t> </a:t>
            </a:r>
            <a:r>
              <a:rPr lang="sl-SI" sz="1050" b="1" i="1" err="1">
                <a:solidFill>
                  <a:schemeClr val="tx2">
                    <a:lumMod val="75000"/>
                  </a:schemeClr>
                </a:solidFill>
              </a:rPr>
              <a:t>University</a:t>
            </a:r>
            <a:r>
              <a:rPr lang="sl-SI" sz="1050" b="1" i="1">
                <a:solidFill>
                  <a:schemeClr val="tx2">
                    <a:lumMod val="75000"/>
                  </a:schemeClr>
                </a:solidFill>
              </a:rPr>
              <a:t> </a:t>
            </a:r>
            <a:r>
              <a:rPr lang="sl-SI" sz="1050" b="1" i="1" err="1">
                <a:solidFill>
                  <a:schemeClr val="tx2">
                    <a:lumMod val="75000"/>
                  </a:schemeClr>
                </a:solidFill>
              </a:rPr>
              <a:t>of</a:t>
            </a:r>
            <a:r>
              <a:rPr lang="sl-SI" sz="1050" b="1" i="1">
                <a:solidFill>
                  <a:schemeClr val="tx2">
                    <a:lumMod val="75000"/>
                  </a:schemeClr>
                </a:solidFill>
              </a:rPr>
              <a:t> Ljubljana</a:t>
            </a:r>
            <a:endParaRPr lang="sl-SI" sz="1050">
              <a:solidFill>
                <a:schemeClr val="tx2">
                  <a:lumMod val="75000"/>
                </a:schemeClr>
              </a:solidFill>
            </a:endParaRPr>
          </a:p>
          <a:p>
            <a:r>
              <a:rPr lang="sl-SI" sz="1050">
                <a:solidFill>
                  <a:schemeClr val="tx2">
                    <a:lumMod val="75000"/>
                  </a:schemeClr>
                </a:solidFill>
              </a:rPr>
              <a:t>Trg republike 3, SI-1000 Ljubljana</a:t>
            </a:r>
          </a:p>
          <a:p>
            <a:r>
              <a:rPr lang="sl-SI" sz="1050">
                <a:solidFill>
                  <a:schemeClr val="tx2">
                    <a:lumMod val="75000"/>
                  </a:schemeClr>
                </a:solidFill>
              </a:rPr>
              <a:t>Slovenija / </a:t>
            </a:r>
            <a:r>
              <a:rPr lang="sl-SI" sz="1050" i="1" err="1">
                <a:solidFill>
                  <a:schemeClr val="tx2">
                    <a:lumMod val="75000"/>
                  </a:schemeClr>
                </a:solidFill>
              </a:rPr>
              <a:t>Slovenia</a:t>
            </a:r>
            <a:endParaRPr lang="sl-SI" sz="1050">
              <a:solidFill>
                <a:schemeClr val="tx2">
                  <a:lumMod val="75000"/>
                </a:schemeClr>
              </a:solidFill>
            </a:endParaRPr>
          </a:p>
        </p:txBody>
      </p:sp>
      <p:sp>
        <p:nvSpPr>
          <p:cNvPr id="10" name="Text Placeholder 9">
            <a:extLst>
              <a:ext uri="{FF2B5EF4-FFF2-40B4-BE49-F238E27FC236}">
                <a16:creationId xmlns:a16="http://schemas.microsoft.com/office/drawing/2014/main" id="{EC38B56F-8294-E718-0111-7E3FB3EC41ED}"/>
              </a:ext>
            </a:extLst>
          </p:cNvPr>
          <p:cNvSpPr>
            <a:spLocks noGrp="1"/>
          </p:cNvSpPr>
          <p:nvPr>
            <p:ph type="body" sz="quarter" idx="10" hasCustomPrompt="1"/>
          </p:nvPr>
        </p:nvSpPr>
        <p:spPr>
          <a:xfrm>
            <a:off x="517525" y="3428999"/>
            <a:ext cx="3477420" cy="1809369"/>
          </a:xfrm>
        </p:spPr>
        <p:txBody>
          <a:bodyPr/>
          <a:lstStyle>
            <a:lvl1pPr marL="0" indent="0">
              <a:spcBef>
                <a:spcPts val="300"/>
              </a:spcBef>
              <a:buNone/>
              <a:defRPr lang="sl-SI" altLang="sl-SI" sz="1200" b="0" dirty="0" smtClean="0"/>
            </a:lvl1pPr>
          </a:lstStyle>
          <a:p>
            <a:pPr lvl="0"/>
            <a:r>
              <a:rPr lang="sl-SI"/>
              <a:t>Ime in priimek</a:t>
            </a:r>
          </a:p>
          <a:p>
            <a:pPr lvl="0"/>
            <a:r>
              <a:rPr lang="sl-SI"/>
              <a:t>Ime in priimek</a:t>
            </a:r>
          </a:p>
          <a:p>
            <a:pPr lvl="0"/>
            <a:r>
              <a:rPr lang="sl-SI"/>
              <a:t>Ime in priimek</a:t>
            </a:r>
          </a:p>
          <a:p>
            <a:pPr lvl="0"/>
            <a:r>
              <a:rPr lang="sl-SI"/>
              <a:t>Ime in priimek</a:t>
            </a:r>
          </a:p>
          <a:p>
            <a:pPr lvl="0"/>
            <a:endParaRPr lang="sl-SI"/>
          </a:p>
        </p:txBody>
      </p:sp>
      <p:sp>
        <p:nvSpPr>
          <p:cNvPr id="16" name="Text Placeholder 15">
            <a:extLst>
              <a:ext uri="{FF2B5EF4-FFF2-40B4-BE49-F238E27FC236}">
                <a16:creationId xmlns:a16="http://schemas.microsoft.com/office/drawing/2014/main" id="{F5EFE4D1-F783-3D56-980B-3249A06B3EB1}"/>
              </a:ext>
            </a:extLst>
          </p:cNvPr>
          <p:cNvSpPr>
            <a:spLocks noGrp="1"/>
          </p:cNvSpPr>
          <p:nvPr>
            <p:ph type="body" sz="quarter" idx="11" hasCustomPrompt="1"/>
          </p:nvPr>
        </p:nvSpPr>
        <p:spPr>
          <a:xfrm>
            <a:off x="516732" y="3105531"/>
            <a:ext cx="3478213" cy="296512"/>
          </a:xfrm>
        </p:spPr>
        <p:txBody>
          <a:bodyPr>
            <a:normAutofit/>
          </a:bodyPr>
          <a:lstStyle>
            <a:lvl1pPr marL="0" indent="0">
              <a:buNone/>
              <a:defRPr sz="1400"/>
            </a:lvl1pPr>
          </a:lstStyle>
          <a:p>
            <a:pPr lvl="0"/>
            <a:r>
              <a:rPr lang="sl-SI"/>
              <a:t>Zahvala:</a:t>
            </a:r>
          </a:p>
        </p:txBody>
      </p:sp>
    </p:spTree>
    <p:extLst>
      <p:ext uri="{BB962C8B-B14F-4D97-AF65-F5344CB8AC3E}">
        <p14:creationId xmlns:p14="http://schemas.microsoft.com/office/powerpoint/2010/main" val="397627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86450-8FDB-4C58-A6C2-FE19DA0D5B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BD1BB774-C9DD-477C-8C53-849B6ABD57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86722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3755000-2520-4BA9-8D93-D3E354E43D94}"/>
              </a:ext>
            </a:extLst>
          </p:cNvPr>
          <p:cNvSpPr txBox="1">
            <a:spLocks noGrp="1"/>
          </p:cNvSpPr>
          <p:nvPr>
            <p:ph type="title" orient="vert"/>
          </p:nvPr>
        </p:nvSpPr>
        <p:spPr>
          <a:xfrm>
            <a:off x="8724898" y="1112520"/>
            <a:ext cx="2628899" cy="5620702"/>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098FF454-37FA-46C2-9824-D845E464EE33}"/>
              </a:ext>
            </a:extLst>
          </p:cNvPr>
          <p:cNvSpPr txBox="1">
            <a:spLocks noGrp="1"/>
          </p:cNvSpPr>
          <p:nvPr>
            <p:ph type="body" orient="vert" idx="1"/>
          </p:nvPr>
        </p:nvSpPr>
        <p:spPr>
          <a:xfrm>
            <a:off x="838203" y="1112520"/>
            <a:ext cx="7734296" cy="5620071"/>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41732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6CF85C-EEE3-47CC-8CBE-00AF9F96B6E6}"/>
              </a:ext>
            </a:extLst>
          </p:cNvPr>
          <p:cNvSpPr txBox="1">
            <a:spLocks noGrp="1"/>
          </p:cNvSpPr>
          <p:nvPr>
            <p:ph type="title" hasCustomPrompt="1"/>
          </p:nvPr>
        </p:nvSpPr>
        <p:spPr>
          <a:xfrm>
            <a:off x="838202" y="1078860"/>
            <a:ext cx="11160000" cy="611828"/>
          </a:xfrm>
        </p:spPr>
        <p:txBody>
          <a:bodyPr>
            <a:normAutofit/>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A633A5AD-F352-44FD-AE74-7203961DF29D}"/>
              </a:ext>
            </a:extLst>
          </p:cNvPr>
          <p:cNvSpPr txBox="1">
            <a:spLocks noGrp="1"/>
          </p:cNvSpPr>
          <p:nvPr>
            <p:ph idx="1"/>
          </p:nvPr>
        </p:nvSpPr>
        <p:spPr>
          <a:xfrm>
            <a:off x="838202" y="1825626"/>
            <a:ext cx="11160000" cy="477329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10178887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E54183-9CD4-4062-B57D-617AE26F4B5E}"/>
              </a:ext>
            </a:extLst>
          </p:cNvPr>
          <p:cNvSpPr txBox="1">
            <a:spLocks noGrp="1"/>
          </p:cNvSpPr>
          <p:nvPr>
            <p:ph type="title"/>
          </p:nvPr>
        </p:nvSpPr>
        <p:spPr>
          <a:xfrm>
            <a:off x="831847" y="1709735"/>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067F894-40D7-43DB-9053-AA67169B8641}"/>
              </a:ext>
            </a:extLst>
          </p:cNvPr>
          <p:cNvSpPr txBox="1">
            <a:spLocks noGrp="1"/>
          </p:cNvSpPr>
          <p:nvPr>
            <p:ph type="body" idx="1"/>
          </p:nvPr>
        </p:nvSpPr>
        <p:spPr>
          <a:xfrm>
            <a:off x="831847" y="4589465"/>
            <a:ext cx="10515600" cy="1500182"/>
          </a:xfrm>
        </p:spPr>
        <p:txBody>
          <a:bodyPr>
            <a:normAutofit/>
          </a:bodyPr>
          <a:lstStyle>
            <a:lvl1pPr marL="0" indent="0">
              <a:buNone/>
              <a:defRPr lang="sl-SI" sz="3500" b="1" i="0" u="none" strike="noStrike" kern="1200" cap="none" spc="0" baseline="0" dirty="0">
                <a:solidFill>
                  <a:srgbClr val="000000"/>
                </a:solidFill>
                <a:uFillTx/>
                <a:latin typeface="Calibri"/>
                <a:ea typeface="+mn-ea"/>
                <a:cs typeface="+mn-cs"/>
              </a:defRPr>
            </a:lvl1pPr>
          </a:lstStyle>
          <a:p>
            <a:pPr lvl="0"/>
            <a:r>
              <a:rPr lang="sl-SI"/>
              <a:t>Kliknite za urejanje slogov besedila matrice</a:t>
            </a:r>
          </a:p>
        </p:txBody>
      </p:sp>
    </p:spTree>
    <p:extLst>
      <p:ext uri="{BB962C8B-B14F-4D97-AF65-F5344CB8AC3E}">
        <p14:creationId xmlns:p14="http://schemas.microsoft.com/office/powerpoint/2010/main" val="14037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FEF52-04EF-46E3-8445-9939C429C3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91FC91AD-32FC-4E39-837E-24B8763B3D3E}"/>
              </a:ext>
            </a:extLst>
          </p:cNvPr>
          <p:cNvSpPr txBox="1">
            <a:spLocks noGrp="1"/>
          </p:cNvSpPr>
          <p:nvPr>
            <p:ph idx="1" hasCustomPrompt="1"/>
          </p:nvPr>
        </p:nvSpPr>
        <p:spPr>
          <a:xfrm>
            <a:off x="838203" y="1825626"/>
            <a:ext cx="5181603" cy="4750434"/>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7448A1A-8B33-48C3-920D-DB46DCEB9749}"/>
              </a:ext>
            </a:extLst>
          </p:cNvPr>
          <p:cNvSpPr txBox="1">
            <a:spLocks noGrp="1"/>
          </p:cNvSpPr>
          <p:nvPr>
            <p:ph idx="2" hasCustomPrompt="1"/>
          </p:nvPr>
        </p:nvSpPr>
        <p:spPr>
          <a:xfrm>
            <a:off x="6172200" y="1825626"/>
            <a:ext cx="5181603" cy="4750433"/>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9469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5580F-5ED2-4C33-B3B7-BF285CF7AC34}"/>
              </a:ext>
            </a:extLst>
          </p:cNvPr>
          <p:cNvSpPr txBox="1">
            <a:spLocks noGrp="1"/>
          </p:cNvSpPr>
          <p:nvPr>
            <p:ph type="title"/>
          </p:nvPr>
        </p:nvSpPr>
        <p:spPr>
          <a:xfrm>
            <a:off x="839784" y="1069159"/>
            <a:ext cx="11160000" cy="612000"/>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3AB74DCE-081C-474C-9E6B-42E0A91B2232}"/>
              </a:ext>
            </a:extLst>
          </p:cNvPr>
          <p:cNvSpPr txBox="1">
            <a:spLocks noGrp="1"/>
          </p:cNvSpPr>
          <p:nvPr>
            <p:ph type="body" idx="1"/>
          </p:nvPr>
        </p:nvSpPr>
        <p:spPr>
          <a:xfrm>
            <a:off x="839784" y="1681159"/>
            <a:ext cx="5157782" cy="823911"/>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CBE6D20-4742-46EF-9CBD-5375FC0ECFB3}"/>
              </a:ext>
            </a:extLst>
          </p:cNvPr>
          <p:cNvSpPr txBox="1">
            <a:spLocks noGrp="1"/>
          </p:cNvSpPr>
          <p:nvPr>
            <p:ph idx="2"/>
          </p:nvPr>
        </p:nvSpPr>
        <p:spPr>
          <a:xfrm>
            <a:off x="839784" y="2505071"/>
            <a:ext cx="5157782" cy="4070988"/>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4A401FE-13BF-41B6-A4A1-77B753582EB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DBE898F-EFB4-4D7F-B4E1-888032A6EBA1}"/>
              </a:ext>
            </a:extLst>
          </p:cNvPr>
          <p:cNvSpPr txBox="1">
            <a:spLocks noGrp="1"/>
          </p:cNvSpPr>
          <p:nvPr>
            <p:ph idx="4"/>
          </p:nvPr>
        </p:nvSpPr>
        <p:spPr>
          <a:xfrm>
            <a:off x="6172200" y="2505071"/>
            <a:ext cx="5183184" cy="4070989"/>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97164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A1017-E92F-444E-A06B-4279CB0E5D6B}"/>
              </a:ext>
            </a:extLst>
          </p:cNvPr>
          <p:cNvSpPr txBox="1">
            <a:spLocks noGrp="1"/>
          </p:cNvSpPr>
          <p:nvPr>
            <p:ph type="title"/>
          </p:nvPr>
        </p:nvSpPr>
        <p:spPr/>
        <p:txBody>
          <a:bodyPr/>
          <a:lstStyle>
            <a:lvl1pPr>
              <a:defRPr/>
            </a:lvl1pPr>
          </a:lstStyle>
          <a:p>
            <a:pPr lvl="0"/>
            <a:r>
              <a:rPr lang="sl-SI"/>
              <a:t>Kliknite, če želite urediti slog naslova matrice</a:t>
            </a:r>
          </a:p>
        </p:txBody>
      </p:sp>
    </p:spTree>
    <p:extLst>
      <p:ext uri="{BB962C8B-B14F-4D97-AF65-F5344CB8AC3E}">
        <p14:creationId xmlns:p14="http://schemas.microsoft.com/office/powerpoint/2010/main" val="326140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aze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7B8208-6E30-08E6-A84C-C928FCEC86ED}"/>
              </a:ext>
            </a:extLst>
          </p:cNvPr>
          <p:cNvSpPr>
            <a:spLocks noGrp="1"/>
          </p:cNvSpPr>
          <p:nvPr>
            <p:ph type="title"/>
          </p:nvPr>
        </p:nvSpPr>
        <p:spPr/>
        <p:txBody>
          <a:bodyPr/>
          <a:lstStyle/>
          <a:p>
            <a:r>
              <a:rPr lang="en-US"/>
              <a:t>Click to edit Master title style</a:t>
            </a:r>
            <a:endParaRPr lang="sl-SI"/>
          </a:p>
        </p:txBody>
      </p:sp>
    </p:spTree>
    <p:extLst>
      <p:ext uri="{BB962C8B-B14F-4D97-AF65-F5344CB8AC3E}">
        <p14:creationId xmlns:p14="http://schemas.microsoft.com/office/powerpoint/2010/main" val="336086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E992C-1B72-45AA-8F41-865405FDD483}"/>
              </a:ext>
            </a:extLst>
          </p:cNvPr>
          <p:cNvSpPr txBox="1">
            <a:spLocks noGrp="1"/>
          </p:cNvSpPr>
          <p:nvPr>
            <p:ph type="title"/>
          </p:nvPr>
        </p:nvSpPr>
        <p:spPr>
          <a:xfrm>
            <a:off x="839784" y="1322703"/>
            <a:ext cx="3932240" cy="1496697"/>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C1F67724-0150-42F1-A96C-80D97B037B1A}"/>
              </a:ext>
            </a:extLst>
          </p:cNvPr>
          <p:cNvSpPr txBox="1">
            <a:spLocks noGrp="1"/>
          </p:cNvSpPr>
          <p:nvPr>
            <p:ph idx="1"/>
          </p:nvPr>
        </p:nvSpPr>
        <p:spPr>
          <a:xfrm>
            <a:off x="5183184" y="987423"/>
            <a:ext cx="6172200" cy="5413377"/>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E07904A-61BD-4B3B-97CA-20307400394F}"/>
              </a:ext>
            </a:extLst>
          </p:cNvPr>
          <p:cNvSpPr txBox="1">
            <a:spLocks noGrp="1"/>
          </p:cNvSpPr>
          <p:nvPr>
            <p:ph type="body" idx="2"/>
          </p:nvPr>
        </p:nvSpPr>
        <p:spPr>
          <a:xfrm>
            <a:off x="839784" y="2819400"/>
            <a:ext cx="3932240" cy="3581400"/>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252739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3247A-0C9E-49AC-B824-F80FB4FE1B12}"/>
              </a:ext>
            </a:extLst>
          </p:cNvPr>
          <p:cNvSpPr txBox="1">
            <a:spLocks noGrp="1"/>
          </p:cNvSpPr>
          <p:nvPr>
            <p:ph type="title"/>
          </p:nvPr>
        </p:nvSpPr>
        <p:spPr>
          <a:xfrm>
            <a:off x="839784" y="1325880"/>
            <a:ext cx="3932240" cy="14976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C1D222B3-ADB9-4ACD-819A-BD41309E623A}"/>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568388EF-2BCD-418C-83CB-44041CFC9CB2}"/>
              </a:ext>
            </a:extLst>
          </p:cNvPr>
          <p:cNvSpPr txBox="1">
            <a:spLocks noGrp="1"/>
          </p:cNvSpPr>
          <p:nvPr>
            <p:ph type="body" idx="2"/>
          </p:nvPr>
        </p:nvSpPr>
        <p:spPr>
          <a:xfrm>
            <a:off x="839784" y="2823480"/>
            <a:ext cx="3932240" cy="3045504"/>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134006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329FD34-FFB4-4621-9FA2-6D2C1E445DAC}"/>
              </a:ext>
            </a:extLst>
          </p:cNvPr>
          <p:cNvSpPr txBox="1">
            <a:spLocks noGrp="1"/>
          </p:cNvSpPr>
          <p:nvPr>
            <p:ph type="title"/>
          </p:nvPr>
        </p:nvSpPr>
        <p:spPr>
          <a:xfrm>
            <a:off x="838203" y="1078860"/>
            <a:ext cx="11160000" cy="611828"/>
          </a:xfrm>
          <a:prstGeom prst="rect">
            <a:avLst/>
          </a:prstGeom>
          <a:noFill/>
          <a:ln>
            <a:noFill/>
          </a:ln>
        </p:spPr>
        <p:txBody>
          <a:bodyPr vert="horz" wrap="square" lIns="91440" tIns="45720" rIns="91440" bIns="45720" anchor="ctr" anchorCtr="0" compatLnSpc="1">
            <a:noAutofit/>
          </a:bodyPr>
          <a:lstStyle/>
          <a:p>
            <a:pPr lvl="0"/>
            <a:r>
              <a:rPr lang="sl-SI"/>
              <a:t>Naslov</a:t>
            </a:r>
          </a:p>
        </p:txBody>
      </p:sp>
      <p:sp>
        <p:nvSpPr>
          <p:cNvPr id="3" name="Označba mesta besedila 2">
            <a:extLst>
              <a:ext uri="{FF2B5EF4-FFF2-40B4-BE49-F238E27FC236}">
                <a16:creationId xmlns:a16="http://schemas.microsoft.com/office/drawing/2014/main" id="{2EC28FE4-624E-43B4-92B6-BA969C819F85}"/>
              </a:ext>
            </a:extLst>
          </p:cNvPr>
          <p:cNvSpPr txBox="1">
            <a:spLocks noGrp="1"/>
          </p:cNvSpPr>
          <p:nvPr>
            <p:ph type="body" idx="1"/>
          </p:nvPr>
        </p:nvSpPr>
        <p:spPr>
          <a:xfrm>
            <a:off x="838201" y="1825626"/>
            <a:ext cx="11160000" cy="4773293"/>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8" r:id="rId11"/>
    <p:sldLayoutId id="2147483659" r:id="rId12"/>
  </p:sldLayoutIdLst>
  <p:txStyles>
    <p:titleStyle>
      <a:lvl1pPr marL="0" marR="0" lvl="0" indent="0" algn="l" defTabSz="914400" rtl="0" fontAlgn="auto" hangingPunct="1">
        <a:lnSpc>
          <a:spcPct val="90000"/>
        </a:lnSpc>
        <a:spcBef>
          <a:spcPts val="0"/>
        </a:spcBef>
        <a:spcAft>
          <a:spcPts val="0"/>
        </a:spcAft>
        <a:buNone/>
        <a:tabLst/>
        <a:defRPr lang="sl-SI" sz="4400" b="1" i="0" u="none" strike="noStrike" kern="1200" cap="none" spc="0" baseline="0" dirty="0">
          <a:solidFill>
            <a:srgbClr val="ED7D31"/>
          </a:solidFill>
          <a:uFillTx/>
          <a:latin typeface="Calibri"/>
          <a:ea typeface="+mn-ea"/>
          <a:cs typeface="Calibri" panose="020F0502020204030204" pitchFamily="34" charset="0"/>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dirty="0">
          <a:solidFill>
            <a:srgbClr val="000000"/>
          </a:solidFill>
          <a:uFillTx/>
          <a:latin typeface="Calibri"/>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dirty="0">
          <a:solidFill>
            <a:srgbClr val="000000"/>
          </a:solidFill>
          <a:uFillTx/>
          <a:latin typeface="Calibri"/>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wcrif.org/downloads/former-conferences/2nd-wcri-in-singapore-2010/translations-statements/15-singpore-statement-slovenian-rev/file" TargetMode="External"/><Relationship Id="rId2" Type="http://schemas.openxmlformats.org/officeDocument/2006/relationships/hyperlink" Target="https://www.wcrif.org/statement"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hyperlink" Target="https://www.wcrif.org/documents/299-ss-slovenian-rev/fil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wcrif.org/documents/299-ss-slovenian-rev/fil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llea.org/code-of-conduc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nature.com/articles/nature.2015.17180" TargetMode="External"/><Relationship Id="rId3" Type="http://schemas.openxmlformats.org/officeDocument/2006/relationships/hyperlink" Target="https://www.theguardian.com/science/2014/apr/01/stem-cell-scientist-haruko-obokata-guilty-misconduct-committee" TargetMode="External"/><Relationship Id="rId7" Type="http://schemas.openxmlformats.org/officeDocument/2006/relationships/hyperlink" Target="https://www.nature.com/articles/nature.2014.15715"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www.nature.com/articles/nature12969" TargetMode="External"/><Relationship Id="rId5" Type="http://schemas.openxmlformats.org/officeDocument/2006/relationships/hyperlink" Target="https://www.nature.com/articles/nature12968" TargetMode="External"/><Relationship Id="rId10" Type="http://schemas.openxmlformats.org/officeDocument/2006/relationships/hyperlink" Target="https://en.wikipedia.org/wiki/List_of_scientific_misconduct_incidents" TargetMode="External"/><Relationship Id="rId4" Type="http://schemas.openxmlformats.org/officeDocument/2006/relationships/hyperlink" Target="https://en.wikipedia.org/wiki/Haruko_Obokata" TargetMode="External"/><Relationship Id="rId9" Type="http://schemas.openxmlformats.org/officeDocument/2006/relationships/hyperlink" Target="https://www.nature.com/articles/520600a"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allea.org/code-of-conduc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uradni-list.si/glasilo-uradni-list-rs/celotno-kazalo/202340" TargetMode="External"/><Relationship Id="rId2" Type="http://schemas.openxmlformats.org/officeDocument/2006/relationships/hyperlink" Target="https://www.uradni-list.si/glasilo-uradni-list-rs/celotno-kazalo/2021186"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s://doi.org/10.1007/s11948-021-00310-z"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icmje.org/recommendations/browse/roles-and-responsibilities/defining-the-role-of-authors-and-contributors.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icmje.org/recommendations/browse/roles-and-responsibilities/defining-the-role-of-authors-and-contributors.html"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sakana.ai/ai-scientist/" TargetMode="External"/><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unisafe-gbv.eu/community/"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B6E7-0B37-3DFE-FCF0-5D4F50A1FDFE}"/>
              </a:ext>
            </a:extLst>
          </p:cNvPr>
          <p:cNvSpPr>
            <a:spLocks noGrp="1"/>
          </p:cNvSpPr>
          <p:nvPr>
            <p:ph type="ctrTitle"/>
          </p:nvPr>
        </p:nvSpPr>
        <p:spPr/>
        <p:txBody>
          <a:bodyPr/>
          <a:lstStyle/>
          <a:p>
            <a:r>
              <a:rPr lang="sl-SI" dirty="0"/>
              <a:t>Etika in integriteta v znanosti</a:t>
            </a:r>
          </a:p>
        </p:txBody>
      </p:sp>
      <p:sp>
        <p:nvSpPr>
          <p:cNvPr id="3" name="Subtitle 2">
            <a:extLst>
              <a:ext uri="{FF2B5EF4-FFF2-40B4-BE49-F238E27FC236}">
                <a16:creationId xmlns:a16="http://schemas.microsoft.com/office/drawing/2014/main" id="{86A73BC4-5B0B-6979-87C4-1352BB7EA4D9}"/>
              </a:ext>
            </a:extLst>
          </p:cNvPr>
          <p:cNvSpPr>
            <a:spLocks noGrp="1"/>
          </p:cNvSpPr>
          <p:nvPr>
            <p:ph type="subTitle" idx="1"/>
          </p:nvPr>
        </p:nvSpPr>
        <p:spPr/>
        <p:txBody>
          <a:bodyPr/>
          <a:lstStyle/>
          <a:p>
            <a:r>
              <a:rPr lang="sl-SI" dirty="0"/>
              <a:t>Odgovorna odprta znanost</a:t>
            </a:r>
          </a:p>
        </p:txBody>
      </p:sp>
      <p:sp>
        <p:nvSpPr>
          <p:cNvPr id="5" name="Text Placeholder 4">
            <a:extLst>
              <a:ext uri="{FF2B5EF4-FFF2-40B4-BE49-F238E27FC236}">
                <a16:creationId xmlns:a16="http://schemas.microsoft.com/office/drawing/2014/main" id="{D33710DB-A05F-2081-6422-BE11BBEBF350}"/>
              </a:ext>
            </a:extLst>
          </p:cNvPr>
          <p:cNvSpPr>
            <a:spLocks noGrp="1"/>
          </p:cNvSpPr>
          <p:nvPr>
            <p:ph type="body" sz="quarter" idx="11"/>
          </p:nvPr>
        </p:nvSpPr>
        <p:spPr>
          <a:xfrm>
            <a:off x="543818" y="3318766"/>
            <a:ext cx="11251247" cy="790944"/>
          </a:xfrm>
        </p:spPr>
        <p:txBody>
          <a:bodyPr/>
          <a:lstStyle/>
          <a:p>
            <a:r>
              <a:rPr lang="sl-SI" dirty="0"/>
              <a:t>Urša OPARA KRAŠOVEC, Univerza v Ljubljani</a:t>
            </a:r>
          </a:p>
        </p:txBody>
      </p:sp>
      <p:sp>
        <p:nvSpPr>
          <p:cNvPr id="8" name="PoljeZBesedilom 7">
            <a:extLst>
              <a:ext uri="{FF2B5EF4-FFF2-40B4-BE49-F238E27FC236}">
                <a16:creationId xmlns:a16="http://schemas.microsoft.com/office/drawing/2014/main" id="{9328B815-078D-48E9-8C82-6ACE5CEA79FB}"/>
              </a:ext>
            </a:extLst>
          </p:cNvPr>
          <p:cNvSpPr txBox="1"/>
          <p:nvPr/>
        </p:nvSpPr>
        <p:spPr>
          <a:xfrm>
            <a:off x="543818" y="3911703"/>
            <a:ext cx="7351113" cy="707886"/>
          </a:xfrm>
          <a:prstGeom prst="rect">
            <a:avLst/>
          </a:prstGeom>
          <a:noFill/>
        </p:spPr>
        <p:txBody>
          <a:bodyPr wrap="square" rtlCol="0">
            <a:spAutoFit/>
          </a:bodyPr>
          <a:lstStyle/>
          <a:p>
            <a:r>
              <a:rPr lang="sl-SI" sz="2000" dirty="0">
                <a:solidFill>
                  <a:schemeClr val="bg1"/>
                </a:solidFill>
              </a:rPr>
              <a:t>Ljubljana in </a:t>
            </a:r>
            <a:r>
              <a:rPr lang="sl-SI" sz="2000" dirty="0" err="1">
                <a:solidFill>
                  <a:schemeClr val="bg1"/>
                </a:solidFill>
              </a:rPr>
              <a:t>online</a:t>
            </a:r>
            <a:r>
              <a:rPr lang="sl-SI" sz="2000" dirty="0">
                <a:solidFill>
                  <a:schemeClr val="bg1"/>
                </a:solidFill>
              </a:rPr>
              <a:t>, Centralna tehniška knjižnica Univerze v Ljubljani,</a:t>
            </a:r>
          </a:p>
          <a:p>
            <a:r>
              <a:rPr lang="sl-SI" sz="2000">
                <a:solidFill>
                  <a:schemeClr val="bg1"/>
                </a:solidFill>
              </a:rPr>
              <a:t>Usposabljanje </a:t>
            </a:r>
            <a:r>
              <a:rPr lang="sl-SI" sz="2000" dirty="0">
                <a:solidFill>
                  <a:schemeClr val="bg1"/>
                </a:solidFill>
              </a:rPr>
              <a:t>podatkovnih strokovnjakov, 23. – 26. 9. 2024</a:t>
            </a:r>
          </a:p>
        </p:txBody>
      </p:sp>
      <p:pic>
        <p:nvPicPr>
          <p:cNvPr id="4" name="Slika 3">
            <a:extLst>
              <a:ext uri="{FF2B5EF4-FFF2-40B4-BE49-F238E27FC236}">
                <a16:creationId xmlns:a16="http://schemas.microsoft.com/office/drawing/2014/main" id="{8246B859-0FBC-40BB-9C80-04212569AA6F}"/>
              </a:ext>
            </a:extLst>
          </p:cNvPr>
          <p:cNvPicPr>
            <a:picLocks noChangeAspect="1"/>
          </p:cNvPicPr>
          <p:nvPr/>
        </p:nvPicPr>
        <p:blipFill>
          <a:blip r:embed="rId2"/>
          <a:stretch>
            <a:fillRect/>
          </a:stretch>
        </p:blipFill>
        <p:spPr>
          <a:xfrm>
            <a:off x="6096000" y="5962230"/>
            <a:ext cx="676715" cy="384081"/>
          </a:xfrm>
          <a:prstGeom prst="rect">
            <a:avLst/>
          </a:prstGeom>
        </p:spPr>
      </p:pic>
    </p:spTree>
    <p:extLst>
      <p:ext uri="{BB962C8B-B14F-4D97-AF65-F5344CB8AC3E}">
        <p14:creationId xmlns:p14="http://schemas.microsoft.com/office/powerpoint/2010/main" val="2026024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Raziskovalno okolje</a:t>
            </a:r>
          </a:p>
        </p:txBody>
      </p:sp>
      <p:sp>
        <p:nvSpPr>
          <p:cNvPr id="3" name="Označba mesta vsebine 2"/>
          <p:cNvSpPr>
            <a:spLocks noGrp="1"/>
          </p:cNvSpPr>
          <p:nvPr>
            <p:ph idx="1"/>
          </p:nvPr>
        </p:nvSpPr>
        <p:spPr/>
        <p:txBody>
          <a:bodyPr/>
          <a:lstStyle/>
          <a:p>
            <a:r>
              <a:rPr lang="sl-SI" dirty="0"/>
              <a:t>Raziskovalke in raziskovalci, sodelavke in sodelavci, raziskovalne skupine, </a:t>
            </a:r>
          </a:p>
          <a:p>
            <a:r>
              <a:rPr lang="sl-SI" dirty="0"/>
              <a:t>Raziskovalne organizacije (javne in zasebne),</a:t>
            </a:r>
          </a:p>
          <a:p>
            <a:r>
              <a:rPr lang="sl-SI" dirty="0"/>
              <a:t>Akademije, znanstvena združenja, </a:t>
            </a:r>
          </a:p>
          <a:p>
            <a:endParaRPr lang="sl-SI" dirty="0"/>
          </a:p>
          <a:p>
            <a:r>
              <a:rPr lang="sl-SI" dirty="0"/>
              <a:t>Financerji, agencije za financiranje, ... (npr. ARIS, MVZI, EK)</a:t>
            </a:r>
          </a:p>
          <a:p>
            <a:r>
              <a:rPr lang="sl-SI" dirty="0"/>
              <a:t>Založniki, uredniki</a:t>
            </a:r>
          </a:p>
          <a:p>
            <a:endParaRPr lang="sl-SI" dirty="0"/>
          </a:p>
          <a:p>
            <a:r>
              <a:rPr lang="sl-SI" dirty="0">
                <a:solidFill>
                  <a:schemeClr val="bg1">
                    <a:lumMod val="50000"/>
                  </a:schemeClr>
                </a:solidFill>
              </a:rPr>
              <a:t>Splošna javnost</a:t>
            </a:r>
          </a:p>
          <a:p>
            <a:endParaRPr lang="sl-SI" dirty="0"/>
          </a:p>
        </p:txBody>
      </p:sp>
    </p:spTree>
    <p:extLst>
      <p:ext uri="{BB962C8B-B14F-4D97-AF65-F5344CB8AC3E}">
        <p14:creationId xmlns:p14="http://schemas.microsoft.com/office/powerpoint/2010/main" val="3000588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3100" dirty="0"/>
              <a:t>Povzetek rezultatov ankete o pojavnih oblikah kršenja pravil in vrednot znanosti, </a:t>
            </a:r>
            <a:r>
              <a:rPr lang="sl-SI" sz="2700" i="1" dirty="0"/>
              <a:t>Sašo Dolenc</a:t>
            </a:r>
            <a:r>
              <a:rPr lang="sl-SI" sz="2700" dirty="0"/>
              <a:t>, </a:t>
            </a:r>
            <a:r>
              <a:rPr lang="sl-SI" sz="2700" i="1" dirty="0"/>
              <a:t>Kriminologija slovenske znanosti, </a:t>
            </a:r>
            <a:r>
              <a:rPr lang="sl-SI" sz="2700" i="1" dirty="0" err="1"/>
              <a:t>Kvarkadabra</a:t>
            </a:r>
            <a:r>
              <a:rPr lang="sl-SI" sz="2700" dirty="0"/>
              <a:t>, 14. 1. 2021</a:t>
            </a:r>
            <a:endParaRPr lang="sl-SI" dirty="0"/>
          </a:p>
        </p:txBody>
      </p:sp>
      <p:sp>
        <p:nvSpPr>
          <p:cNvPr id="5" name="Content Placeholder 2"/>
          <p:cNvSpPr>
            <a:spLocks noGrp="1"/>
          </p:cNvSpPr>
          <p:nvPr>
            <p:ph idx="1"/>
          </p:nvPr>
        </p:nvSpPr>
        <p:spPr>
          <a:xfrm>
            <a:off x="838200" y="1825625"/>
            <a:ext cx="10515600" cy="4351338"/>
          </a:xfrm>
        </p:spPr>
        <p:txBody>
          <a:bodyPr>
            <a:normAutofit fontScale="55000" lnSpcReduction="20000"/>
          </a:bodyPr>
          <a:lstStyle/>
          <a:p>
            <a:pPr marL="0" indent="0">
              <a:lnSpc>
                <a:spcPct val="120000"/>
              </a:lnSpc>
              <a:spcBef>
                <a:spcPts val="0"/>
              </a:spcBef>
              <a:buNone/>
            </a:pPr>
            <a:r>
              <a:rPr lang="sl-SI" sz="3200" i="1" dirty="0"/>
              <a:t>Katerim oblikam vedenja znanstvenikov, ki po vašem mnenju niso v skladu z vrednotami znanosti, ste že bili priča?</a:t>
            </a:r>
          </a:p>
          <a:p>
            <a:pPr marL="0" indent="0">
              <a:lnSpc>
                <a:spcPct val="120000"/>
              </a:lnSpc>
              <a:spcBef>
                <a:spcPts val="0"/>
              </a:spcBef>
              <a:buNone/>
            </a:pPr>
            <a:r>
              <a:rPr lang="sl-SI" sz="3200" i="1" dirty="0"/>
              <a:t>Lahko opišete konkreten primer kršitve vrednot in pravil znanosti, ki ga poznate?</a:t>
            </a:r>
          </a:p>
          <a:p>
            <a:pPr marL="0" indent="0">
              <a:lnSpc>
                <a:spcPct val="120000"/>
              </a:lnSpc>
              <a:spcBef>
                <a:spcPts val="0"/>
              </a:spcBef>
              <a:buNone/>
            </a:pPr>
            <a:r>
              <a:rPr lang="pt-BR" sz="3200" i="1" dirty="0"/>
              <a:t>Kako na vaši inštituciji obravnavate kršitve pravil in vrednot?</a:t>
            </a:r>
          </a:p>
          <a:p>
            <a:pPr marL="0" indent="0">
              <a:buNone/>
            </a:pPr>
            <a:endParaRPr lang="sl-SI" dirty="0"/>
          </a:p>
          <a:p>
            <a:pPr marL="0" indent="0">
              <a:lnSpc>
                <a:spcPct val="120000"/>
              </a:lnSpc>
              <a:spcBef>
                <a:spcPts val="0"/>
              </a:spcBef>
              <a:buNone/>
            </a:pPr>
            <a:r>
              <a:rPr lang="sl-SI" sz="3300" u="sng" dirty="0"/>
              <a:t>Večina opozarja predvsem na</a:t>
            </a:r>
            <a:r>
              <a:rPr lang="sl-SI" sz="3300" dirty="0"/>
              <a:t>:</a:t>
            </a:r>
          </a:p>
          <a:p>
            <a:pPr>
              <a:lnSpc>
                <a:spcPct val="120000"/>
              </a:lnSpc>
              <a:spcBef>
                <a:spcPts val="0"/>
              </a:spcBef>
            </a:pPr>
            <a:r>
              <a:rPr lang="sl-SI" sz="3300" dirty="0"/>
              <a:t>najrazličnejše oblike izkoriščanja in oškodovanja MLADIH znanstvenikov in znanstvenic,</a:t>
            </a:r>
          </a:p>
          <a:p>
            <a:pPr>
              <a:lnSpc>
                <a:spcPct val="120000"/>
              </a:lnSpc>
              <a:spcBef>
                <a:spcPts val="0"/>
              </a:spcBef>
            </a:pPr>
            <a:r>
              <a:rPr lang="sl-SI" sz="3300" dirty="0"/>
              <a:t>veliko različnih oblik zlorabe VODSTVENIH položajev v znanosti,</a:t>
            </a:r>
          </a:p>
          <a:p>
            <a:pPr>
              <a:lnSpc>
                <a:spcPct val="120000"/>
              </a:lnSpc>
              <a:spcBef>
                <a:spcPts val="0"/>
              </a:spcBef>
            </a:pPr>
            <a:r>
              <a:rPr lang="sl-SI" sz="3300" dirty="0"/>
              <a:t>goljufanje pri AVTORSTVU raziskav in v procesu objavljanja,</a:t>
            </a:r>
          </a:p>
          <a:p>
            <a:pPr>
              <a:lnSpc>
                <a:spcPct val="120000"/>
              </a:lnSpc>
              <a:spcBef>
                <a:spcPts val="0"/>
              </a:spcBef>
            </a:pPr>
            <a:r>
              <a:rPr lang="sl-SI" sz="3300" dirty="0"/>
              <a:t>toleriranje SLABE in LAŽNE znanosti,</a:t>
            </a:r>
          </a:p>
          <a:p>
            <a:pPr>
              <a:lnSpc>
                <a:spcPct val="120000"/>
              </a:lnSpc>
              <a:spcBef>
                <a:spcPts val="0"/>
              </a:spcBef>
            </a:pPr>
            <a:r>
              <a:rPr lang="sl-SI" sz="3300" dirty="0"/>
              <a:t>neobstoj in neaktivnost MEHANIZMOV ZA OPOZARJANJE na kršitve pravil,</a:t>
            </a:r>
          </a:p>
          <a:p>
            <a:pPr>
              <a:lnSpc>
                <a:spcPct val="120000"/>
              </a:lnSpc>
              <a:spcBef>
                <a:spcPts val="0"/>
              </a:spcBef>
            </a:pPr>
            <a:r>
              <a:rPr lang="sl-SI" sz="3300" dirty="0"/>
              <a:t>razširjenost neformalne kulture SKRIVANJA, pometanja pod preprogo, toleriranja kršitev in kaznovanja žvižgačev.</a:t>
            </a:r>
          </a:p>
          <a:p>
            <a:pPr marL="0" indent="0">
              <a:buNone/>
            </a:pPr>
            <a:endParaRPr lang="sl-SI" dirty="0"/>
          </a:p>
          <a:p>
            <a:pPr marL="0" indent="0">
              <a:buNone/>
            </a:pPr>
            <a:r>
              <a:rPr lang="sl-SI" dirty="0"/>
              <a:t>https://kvarkadabra.net/2021/01/kriminologija-slovenske-znanosti/</a:t>
            </a:r>
          </a:p>
        </p:txBody>
      </p:sp>
    </p:spTree>
    <p:extLst>
      <p:ext uri="{BB962C8B-B14F-4D97-AF65-F5344CB8AC3E}">
        <p14:creationId xmlns:p14="http://schemas.microsoft.com/office/powerpoint/2010/main" val="2780682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Kodeksi, pravilniki, izjave</a:t>
            </a:r>
          </a:p>
        </p:txBody>
      </p:sp>
      <p:sp>
        <p:nvSpPr>
          <p:cNvPr id="3" name="Označba mesta besedila 2"/>
          <p:cNvSpPr>
            <a:spLocks noGrp="1"/>
          </p:cNvSpPr>
          <p:nvPr>
            <p:ph type="body" idx="1"/>
          </p:nvPr>
        </p:nvSpPr>
        <p:spPr/>
        <p:txBody>
          <a:bodyPr/>
          <a:lstStyle/>
          <a:p>
            <a:endParaRPr lang="sl-SI"/>
          </a:p>
        </p:txBody>
      </p:sp>
    </p:spTree>
    <p:extLst>
      <p:ext uri="{BB962C8B-B14F-4D97-AF65-F5344CB8AC3E}">
        <p14:creationId xmlns:p14="http://schemas.microsoft.com/office/powerpoint/2010/main" val="3020644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Kodeksi, pravilniki, izjave</a:t>
            </a:r>
          </a:p>
        </p:txBody>
      </p:sp>
      <p:sp>
        <p:nvSpPr>
          <p:cNvPr id="3" name="Označba mesta besedila 2"/>
          <p:cNvSpPr>
            <a:spLocks noGrp="1"/>
          </p:cNvSpPr>
          <p:nvPr>
            <p:ph type="body" idx="1"/>
          </p:nvPr>
        </p:nvSpPr>
        <p:spPr/>
        <p:txBody>
          <a:bodyPr/>
          <a:lstStyle/>
          <a:p>
            <a:r>
              <a:rPr lang="sl-SI" dirty="0"/>
              <a:t>Globalno</a:t>
            </a:r>
          </a:p>
        </p:txBody>
      </p:sp>
    </p:spTree>
    <p:extLst>
      <p:ext uri="{BB962C8B-B14F-4D97-AF65-F5344CB8AC3E}">
        <p14:creationId xmlns:p14="http://schemas.microsoft.com/office/powerpoint/2010/main" val="38339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WCRI – </a:t>
            </a:r>
            <a:r>
              <a:rPr lang="sl-SI" dirty="0" err="1"/>
              <a:t>World</a:t>
            </a:r>
            <a:r>
              <a:rPr lang="sl-SI" dirty="0"/>
              <a:t> </a:t>
            </a:r>
            <a:r>
              <a:rPr lang="sl-SI" dirty="0" err="1"/>
              <a:t>congress</a:t>
            </a:r>
            <a:r>
              <a:rPr lang="sl-SI" dirty="0"/>
              <a:t> on </a:t>
            </a:r>
            <a:r>
              <a:rPr lang="sl-SI" dirty="0" err="1"/>
              <a:t>research</a:t>
            </a:r>
            <a:r>
              <a:rPr lang="sl-SI" dirty="0"/>
              <a:t> </a:t>
            </a:r>
            <a:r>
              <a:rPr lang="sl-SI" dirty="0" err="1"/>
              <a:t>integrity</a:t>
            </a:r>
            <a:endParaRPr lang="sl-SI" dirty="0"/>
          </a:p>
        </p:txBody>
      </p:sp>
      <p:sp>
        <p:nvSpPr>
          <p:cNvPr id="3" name="Označba mesta vsebine 2"/>
          <p:cNvSpPr>
            <a:spLocks noGrp="1"/>
          </p:cNvSpPr>
          <p:nvPr>
            <p:ph idx="1"/>
          </p:nvPr>
        </p:nvSpPr>
        <p:spPr/>
        <p:txBody>
          <a:bodyPr>
            <a:normAutofit fontScale="85000" lnSpcReduction="20000"/>
          </a:bodyPr>
          <a:lstStyle/>
          <a:p>
            <a:r>
              <a:rPr lang="sl-SI" dirty="0"/>
              <a:t>1</a:t>
            </a:r>
            <a:r>
              <a:rPr lang="sl-SI" baseline="30000" dirty="0"/>
              <a:t>st</a:t>
            </a:r>
            <a:r>
              <a:rPr lang="sl-SI" dirty="0"/>
              <a:t> WCRI, 2007, </a:t>
            </a:r>
            <a:r>
              <a:rPr lang="sl-SI" dirty="0" err="1"/>
              <a:t>Lisbon</a:t>
            </a:r>
            <a:endParaRPr lang="sl-SI" dirty="0"/>
          </a:p>
          <a:p>
            <a:r>
              <a:rPr lang="sl-SI" dirty="0"/>
              <a:t>2</a:t>
            </a:r>
            <a:r>
              <a:rPr lang="sl-SI" baseline="30000" dirty="0"/>
              <a:t>nd</a:t>
            </a:r>
            <a:r>
              <a:rPr lang="sl-SI" dirty="0"/>
              <a:t> WCRI, 2010, </a:t>
            </a:r>
            <a:r>
              <a:rPr lang="sl-SI" dirty="0" err="1"/>
              <a:t>Singapore</a:t>
            </a:r>
            <a:r>
              <a:rPr lang="sl-SI" dirty="0"/>
              <a:t> </a:t>
            </a:r>
            <a:r>
              <a:rPr lang="sl-SI" dirty="0">
                <a:sym typeface="Wingdings" panose="05000000000000000000" pitchFamily="2" charset="2"/>
              </a:rPr>
              <a:t> </a:t>
            </a:r>
            <a:r>
              <a:rPr lang="sl-SI" b="1" dirty="0" err="1">
                <a:solidFill>
                  <a:srgbClr val="C00000"/>
                </a:solidFill>
                <a:sym typeface="Wingdings" panose="05000000000000000000" pitchFamily="2" charset="2"/>
              </a:rPr>
              <a:t>Singapore</a:t>
            </a:r>
            <a:r>
              <a:rPr lang="sl-SI" b="1" dirty="0">
                <a:solidFill>
                  <a:srgbClr val="C00000"/>
                </a:solidFill>
                <a:sym typeface="Wingdings" panose="05000000000000000000" pitchFamily="2" charset="2"/>
              </a:rPr>
              <a:t> </a:t>
            </a:r>
            <a:r>
              <a:rPr lang="sl-SI" b="1" dirty="0" err="1">
                <a:solidFill>
                  <a:srgbClr val="C00000"/>
                </a:solidFill>
                <a:sym typeface="Wingdings" panose="05000000000000000000" pitchFamily="2" charset="2"/>
              </a:rPr>
              <a:t>Statement</a:t>
            </a:r>
            <a:endParaRPr lang="sl-SI" b="1" dirty="0">
              <a:solidFill>
                <a:srgbClr val="C00000"/>
              </a:solidFill>
            </a:endParaRPr>
          </a:p>
          <a:p>
            <a:r>
              <a:rPr lang="sl-SI" dirty="0"/>
              <a:t>3</a:t>
            </a:r>
            <a:r>
              <a:rPr lang="sl-SI" baseline="30000" dirty="0"/>
              <a:t>rd</a:t>
            </a:r>
            <a:r>
              <a:rPr lang="sl-SI" dirty="0"/>
              <a:t> WCRI, 2013, Montreal </a:t>
            </a:r>
            <a:r>
              <a:rPr lang="sl-SI" dirty="0">
                <a:sym typeface="Wingdings" panose="05000000000000000000" pitchFamily="2" charset="2"/>
              </a:rPr>
              <a:t> </a:t>
            </a:r>
            <a:r>
              <a:rPr lang="sl-SI" dirty="0">
                <a:solidFill>
                  <a:srgbClr val="C00000"/>
                </a:solidFill>
                <a:sym typeface="Wingdings" panose="05000000000000000000" pitchFamily="2" charset="2"/>
              </a:rPr>
              <a:t>Montreal </a:t>
            </a:r>
            <a:r>
              <a:rPr lang="sl-SI" dirty="0" err="1">
                <a:solidFill>
                  <a:srgbClr val="C00000"/>
                </a:solidFill>
                <a:sym typeface="Wingdings" panose="05000000000000000000" pitchFamily="2" charset="2"/>
              </a:rPr>
              <a:t>Statement</a:t>
            </a:r>
            <a:r>
              <a:rPr lang="sl-SI" dirty="0">
                <a:solidFill>
                  <a:srgbClr val="C00000"/>
                </a:solidFill>
                <a:sym typeface="Wingdings" panose="05000000000000000000" pitchFamily="2" charset="2"/>
              </a:rPr>
              <a:t> </a:t>
            </a:r>
            <a:r>
              <a:rPr lang="sl-SI" sz="2400" dirty="0">
                <a:solidFill>
                  <a:schemeClr val="tx1"/>
                </a:solidFill>
                <a:sym typeface="Wingdings" panose="05000000000000000000" pitchFamily="2" charset="2"/>
              </a:rPr>
              <a:t>(</a:t>
            </a:r>
            <a:r>
              <a:rPr lang="en-US" sz="2400" dirty="0">
                <a:solidFill>
                  <a:schemeClr val="tx1"/>
                </a:solidFill>
                <a:sym typeface="Wingdings" panose="05000000000000000000" pitchFamily="2" charset="2"/>
              </a:rPr>
              <a:t>Sharing Ethical Principles Through Cultural Diversity</a:t>
            </a:r>
            <a:r>
              <a:rPr lang="sl-SI" sz="2400" dirty="0">
                <a:solidFill>
                  <a:schemeClr val="tx1"/>
                </a:solidFill>
                <a:sym typeface="Wingdings" panose="05000000000000000000" pitchFamily="2" charset="2"/>
              </a:rPr>
              <a:t>)</a:t>
            </a:r>
            <a:endParaRPr lang="sl-SI" dirty="0">
              <a:solidFill>
                <a:schemeClr val="tx1"/>
              </a:solidFill>
            </a:endParaRPr>
          </a:p>
          <a:p>
            <a:r>
              <a:rPr lang="sl-SI" dirty="0"/>
              <a:t>4</a:t>
            </a:r>
            <a:r>
              <a:rPr lang="sl-SI" baseline="30000" dirty="0"/>
              <a:t>th</a:t>
            </a:r>
            <a:r>
              <a:rPr lang="sl-SI" dirty="0"/>
              <a:t> WCRI, 2015, Rio de </a:t>
            </a:r>
            <a:r>
              <a:rPr lang="sl-SI" dirty="0" err="1"/>
              <a:t>Janiero</a:t>
            </a:r>
            <a:endParaRPr lang="sl-SI" dirty="0"/>
          </a:p>
          <a:p>
            <a:r>
              <a:rPr lang="sl-SI" dirty="0"/>
              <a:t>5</a:t>
            </a:r>
            <a:r>
              <a:rPr lang="sl-SI" baseline="30000" dirty="0"/>
              <a:t>th</a:t>
            </a:r>
            <a:r>
              <a:rPr lang="sl-SI" dirty="0"/>
              <a:t> WCRI, 2017, Amsterdam </a:t>
            </a:r>
            <a:r>
              <a:rPr lang="sl-SI" dirty="0">
                <a:sym typeface="Wingdings" panose="05000000000000000000" pitchFamily="2" charset="2"/>
              </a:rPr>
              <a:t> </a:t>
            </a:r>
            <a:r>
              <a:rPr lang="sl-SI" dirty="0">
                <a:solidFill>
                  <a:srgbClr val="C00000"/>
                </a:solidFill>
                <a:sym typeface="Wingdings" panose="05000000000000000000" pitchFamily="2" charset="2"/>
              </a:rPr>
              <a:t>Amsterdam Agenda </a:t>
            </a:r>
            <a:r>
              <a:rPr lang="sl-SI" sz="2400" dirty="0">
                <a:solidFill>
                  <a:schemeClr val="tx1"/>
                </a:solidFill>
                <a:sym typeface="Wingdings" panose="05000000000000000000" pitchFamily="2" charset="2"/>
              </a:rPr>
              <a:t>(</a:t>
            </a:r>
            <a:r>
              <a:rPr lang="en-US" sz="2400" dirty="0">
                <a:solidFill>
                  <a:schemeClr val="tx1"/>
                </a:solidFill>
              </a:rPr>
              <a:t>to </a:t>
            </a:r>
            <a:r>
              <a:rPr lang="en-US" sz="2400" dirty="0"/>
              <a:t>promote discussion and to coordinate efforts to improve research integrity on a global scale</a:t>
            </a:r>
            <a:r>
              <a:rPr lang="sl-SI" sz="2400" dirty="0"/>
              <a:t>)</a:t>
            </a:r>
            <a:endParaRPr lang="sl-SI" sz="2400" dirty="0">
              <a:solidFill>
                <a:srgbClr val="C00000"/>
              </a:solidFill>
            </a:endParaRPr>
          </a:p>
          <a:p>
            <a:r>
              <a:rPr lang="sl-SI" dirty="0"/>
              <a:t>6</a:t>
            </a:r>
            <a:r>
              <a:rPr lang="sl-SI" baseline="30000" dirty="0"/>
              <a:t>th</a:t>
            </a:r>
            <a:r>
              <a:rPr lang="sl-SI" dirty="0"/>
              <a:t> WCRI, 2019, </a:t>
            </a:r>
            <a:r>
              <a:rPr lang="sl-SI" dirty="0" err="1"/>
              <a:t>Hong</a:t>
            </a:r>
            <a:r>
              <a:rPr lang="sl-SI" dirty="0"/>
              <a:t> </a:t>
            </a:r>
            <a:r>
              <a:rPr lang="sl-SI" dirty="0" err="1"/>
              <a:t>Kong</a:t>
            </a:r>
            <a:r>
              <a:rPr lang="sl-SI" dirty="0"/>
              <a:t> </a:t>
            </a:r>
            <a:r>
              <a:rPr lang="sl-SI" dirty="0">
                <a:sym typeface="Wingdings" panose="05000000000000000000" pitchFamily="2" charset="2"/>
              </a:rPr>
              <a:t> </a:t>
            </a:r>
            <a:r>
              <a:rPr lang="sl-SI" dirty="0" err="1">
                <a:solidFill>
                  <a:srgbClr val="C00000"/>
                </a:solidFill>
                <a:sym typeface="Wingdings" panose="05000000000000000000" pitchFamily="2" charset="2"/>
              </a:rPr>
              <a:t>Hong</a:t>
            </a:r>
            <a:r>
              <a:rPr lang="sl-SI" dirty="0">
                <a:solidFill>
                  <a:srgbClr val="C00000"/>
                </a:solidFill>
                <a:sym typeface="Wingdings" panose="05000000000000000000" pitchFamily="2" charset="2"/>
              </a:rPr>
              <a:t> </a:t>
            </a:r>
            <a:r>
              <a:rPr lang="sl-SI" dirty="0" err="1">
                <a:solidFill>
                  <a:srgbClr val="C00000"/>
                </a:solidFill>
                <a:sym typeface="Wingdings" panose="05000000000000000000" pitchFamily="2" charset="2"/>
              </a:rPr>
              <a:t>Kong</a:t>
            </a:r>
            <a:r>
              <a:rPr lang="sl-SI" dirty="0">
                <a:solidFill>
                  <a:srgbClr val="C00000"/>
                </a:solidFill>
                <a:sym typeface="Wingdings" panose="05000000000000000000" pitchFamily="2" charset="2"/>
              </a:rPr>
              <a:t> </a:t>
            </a:r>
            <a:r>
              <a:rPr lang="sl-SI" dirty="0" err="1">
                <a:solidFill>
                  <a:srgbClr val="C00000"/>
                </a:solidFill>
                <a:sym typeface="Wingdings" panose="05000000000000000000" pitchFamily="2" charset="2"/>
              </a:rPr>
              <a:t>Principles</a:t>
            </a:r>
            <a:r>
              <a:rPr lang="sl-SI" dirty="0">
                <a:solidFill>
                  <a:srgbClr val="C00000"/>
                </a:solidFill>
                <a:sym typeface="Wingdings" panose="05000000000000000000" pitchFamily="2" charset="2"/>
              </a:rPr>
              <a:t> </a:t>
            </a:r>
            <a:r>
              <a:rPr lang="sl-SI" sz="2400" dirty="0">
                <a:solidFill>
                  <a:schemeClr val="tx1"/>
                </a:solidFill>
                <a:sym typeface="Wingdings" panose="05000000000000000000" pitchFamily="2" charset="2"/>
              </a:rPr>
              <a:t>(</a:t>
            </a:r>
            <a:r>
              <a:rPr lang="sl-SI" sz="2400" dirty="0" err="1">
                <a:solidFill>
                  <a:schemeClr val="tx1"/>
                </a:solidFill>
              </a:rPr>
              <a:t>for</a:t>
            </a:r>
            <a:r>
              <a:rPr lang="sl-SI" sz="2400" dirty="0">
                <a:solidFill>
                  <a:schemeClr val="tx1"/>
                </a:solidFill>
              </a:rPr>
              <a:t> </a:t>
            </a:r>
            <a:r>
              <a:rPr lang="sl-SI" sz="2400" dirty="0" err="1">
                <a:solidFill>
                  <a:schemeClr val="tx1"/>
                </a:solidFill>
              </a:rPr>
              <a:t>assessing</a:t>
            </a:r>
            <a:r>
              <a:rPr lang="sl-SI" sz="2400" dirty="0">
                <a:solidFill>
                  <a:schemeClr val="tx1"/>
                </a:solidFill>
              </a:rPr>
              <a:t> </a:t>
            </a:r>
            <a:r>
              <a:rPr lang="sl-SI" sz="2400" dirty="0" err="1">
                <a:solidFill>
                  <a:schemeClr val="tx1"/>
                </a:solidFill>
              </a:rPr>
              <a:t>researchers</a:t>
            </a:r>
            <a:r>
              <a:rPr lang="sl-SI" sz="2400" dirty="0">
                <a:solidFill>
                  <a:schemeClr val="tx1"/>
                </a:solidFill>
              </a:rPr>
              <a:t> </a:t>
            </a:r>
            <a:r>
              <a:rPr lang="en-US" sz="2400" dirty="0">
                <a:solidFill>
                  <a:schemeClr val="tx1"/>
                </a:solidFill>
              </a:rPr>
              <a:t>to </a:t>
            </a:r>
            <a:r>
              <a:rPr lang="en-US" sz="2400" dirty="0" err="1">
                <a:solidFill>
                  <a:schemeClr val="tx1"/>
                </a:solidFill>
              </a:rPr>
              <a:t>minimise</a:t>
            </a:r>
            <a:r>
              <a:rPr lang="en-US" sz="2400" dirty="0">
                <a:solidFill>
                  <a:schemeClr val="tx1"/>
                </a:solidFill>
              </a:rPr>
              <a:t> perverse incentives that invite to engage in questionable research practices or worse</a:t>
            </a:r>
            <a:r>
              <a:rPr lang="sl-SI" sz="2400" dirty="0">
                <a:solidFill>
                  <a:schemeClr val="tx1"/>
                </a:solidFill>
              </a:rPr>
              <a:t>)</a:t>
            </a:r>
            <a:endParaRPr lang="sl-SI" dirty="0">
              <a:solidFill>
                <a:schemeClr val="tx1"/>
              </a:solidFill>
            </a:endParaRPr>
          </a:p>
          <a:p>
            <a:r>
              <a:rPr lang="sl-SI" dirty="0"/>
              <a:t>7</a:t>
            </a:r>
            <a:r>
              <a:rPr lang="sl-SI" baseline="30000" dirty="0"/>
              <a:t>th</a:t>
            </a:r>
            <a:r>
              <a:rPr lang="sl-SI" dirty="0"/>
              <a:t> WCRI, 2022, Cape Town </a:t>
            </a:r>
            <a:r>
              <a:rPr lang="sl-SI" dirty="0">
                <a:sym typeface="Wingdings" panose="05000000000000000000" pitchFamily="2" charset="2"/>
              </a:rPr>
              <a:t> </a:t>
            </a:r>
            <a:r>
              <a:rPr lang="sl-SI" dirty="0">
                <a:solidFill>
                  <a:srgbClr val="C00000"/>
                </a:solidFill>
                <a:sym typeface="Wingdings" panose="05000000000000000000" pitchFamily="2" charset="2"/>
              </a:rPr>
              <a:t>Cape Town </a:t>
            </a:r>
            <a:r>
              <a:rPr lang="sl-SI" dirty="0" err="1">
                <a:solidFill>
                  <a:srgbClr val="C00000"/>
                </a:solidFill>
                <a:sym typeface="Wingdings" panose="05000000000000000000" pitchFamily="2" charset="2"/>
              </a:rPr>
              <a:t>Statement</a:t>
            </a:r>
            <a:r>
              <a:rPr lang="sl-SI" dirty="0">
                <a:solidFill>
                  <a:srgbClr val="C00000"/>
                </a:solidFill>
                <a:sym typeface="Wingdings" panose="05000000000000000000" pitchFamily="2" charset="2"/>
              </a:rPr>
              <a:t> </a:t>
            </a:r>
            <a:r>
              <a:rPr lang="sl-SI" sz="2400" dirty="0">
                <a:solidFill>
                  <a:schemeClr val="tx1"/>
                </a:solidFill>
                <a:sym typeface="Wingdings" panose="05000000000000000000" pitchFamily="2" charset="2"/>
              </a:rPr>
              <a:t>(</a:t>
            </a:r>
            <a:r>
              <a:rPr lang="en-US" sz="2400" dirty="0">
                <a:solidFill>
                  <a:schemeClr val="tx1"/>
                </a:solidFill>
              </a:rPr>
              <a:t>through Fairness and Equity advocates for fair practice from conception to implementation of research and provides 20 recommendations aimed at all involved stakeholders</a:t>
            </a:r>
            <a:r>
              <a:rPr lang="sl-SI" sz="2400" dirty="0">
                <a:solidFill>
                  <a:schemeClr val="tx1"/>
                </a:solidFill>
              </a:rPr>
              <a:t>)</a:t>
            </a:r>
          </a:p>
          <a:p>
            <a:r>
              <a:rPr lang="sl-SI" dirty="0"/>
              <a:t>8</a:t>
            </a:r>
            <a:r>
              <a:rPr lang="sl-SI" baseline="30000" dirty="0"/>
              <a:t>th</a:t>
            </a:r>
            <a:r>
              <a:rPr lang="sl-SI" dirty="0"/>
              <a:t> WCRI, 2024, </a:t>
            </a:r>
            <a:r>
              <a:rPr lang="sl-SI" dirty="0" err="1"/>
              <a:t>Athens</a:t>
            </a:r>
            <a:endParaRPr lang="sl-SI" dirty="0"/>
          </a:p>
          <a:p>
            <a:r>
              <a:rPr lang="sl-SI" dirty="0">
                <a:solidFill>
                  <a:schemeClr val="bg1">
                    <a:lumMod val="65000"/>
                  </a:schemeClr>
                </a:solidFill>
              </a:rPr>
              <a:t>9</a:t>
            </a:r>
            <a:r>
              <a:rPr lang="sl-SI" baseline="30000" dirty="0">
                <a:solidFill>
                  <a:schemeClr val="bg1">
                    <a:lumMod val="65000"/>
                  </a:schemeClr>
                </a:solidFill>
              </a:rPr>
              <a:t>th</a:t>
            </a:r>
            <a:r>
              <a:rPr lang="sl-SI" dirty="0">
                <a:solidFill>
                  <a:schemeClr val="bg1">
                    <a:lumMod val="65000"/>
                  </a:schemeClr>
                </a:solidFill>
              </a:rPr>
              <a:t> WCRI, 2026, Vancouver 					</a:t>
            </a:r>
          </a:p>
        </p:txBody>
      </p:sp>
      <p:sp>
        <p:nvSpPr>
          <p:cNvPr id="5" name="PoljeZBesedilom 4"/>
          <p:cNvSpPr txBox="1"/>
          <p:nvPr/>
        </p:nvSpPr>
        <p:spPr>
          <a:xfrm>
            <a:off x="8901405" y="6092890"/>
            <a:ext cx="2698239" cy="400110"/>
          </a:xfrm>
          <a:prstGeom prst="rect">
            <a:avLst/>
          </a:prstGeom>
          <a:noFill/>
        </p:spPr>
        <p:txBody>
          <a:bodyPr wrap="none" rtlCol="0">
            <a:spAutoFit/>
          </a:bodyPr>
          <a:lstStyle/>
          <a:p>
            <a:r>
              <a:rPr lang="sl-SI" sz="2000" b="1" dirty="0"/>
              <a:t>https://www.wcrif.org/</a:t>
            </a:r>
          </a:p>
        </p:txBody>
      </p:sp>
    </p:spTree>
    <p:extLst>
      <p:ext uri="{BB962C8B-B14F-4D97-AF65-F5344CB8AC3E}">
        <p14:creationId xmlns:p14="http://schemas.microsoft.com/office/powerpoint/2010/main" val="811678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Singapurska izjava (2010)</a:t>
            </a:r>
          </a:p>
        </p:txBody>
      </p:sp>
      <p:sp>
        <p:nvSpPr>
          <p:cNvPr id="3" name="Označba mesta vsebine 2"/>
          <p:cNvSpPr>
            <a:spLocks noGrp="1"/>
          </p:cNvSpPr>
          <p:nvPr>
            <p:ph idx="1"/>
          </p:nvPr>
        </p:nvSpPr>
        <p:spPr>
          <a:xfrm>
            <a:off x="838202" y="1825626"/>
            <a:ext cx="6085112" cy="4773293"/>
          </a:xfrm>
        </p:spPr>
        <p:txBody>
          <a:bodyPr>
            <a:normAutofit lnSpcReduction="10000"/>
          </a:bodyPr>
          <a:lstStyle/>
          <a:p>
            <a:pPr algn="just">
              <a:lnSpc>
                <a:spcPct val="100000"/>
              </a:lnSpc>
              <a:spcBef>
                <a:spcPts val="0"/>
              </a:spcBef>
            </a:pPr>
            <a:r>
              <a:rPr lang="sl-SI" dirty="0"/>
              <a:t>prvi kolektivno usklajeni globalni dokument, ki določa načela in odgovornosti v okviru </a:t>
            </a:r>
            <a:r>
              <a:rPr lang="sl-SI" dirty="0" err="1"/>
              <a:t>t.i</a:t>
            </a:r>
            <a:r>
              <a:rPr lang="sl-SI" dirty="0"/>
              <a:t>. raziskovalne integritete in etične znanosti</a:t>
            </a:r>
          </a:p>
          <a:p>
            <a:pPr marL="0" indent="0">
              <a:buNone/>
            </a:pPr>
            <a:endParaRPr lang="sl-SI" dirty="0"/>
          </a:p>
          <a:p>
            <a:pPr marL="0" indent="0">
              <a:buNone/>
            </a:pPr>
            <a:r>
              <a:rPr lang="sl-SI" dirty="0"/>
              <a:t> </a:t>
            </a:r>
          </a:p>
          <a:p>
            <a:pPr marL="0" indent="0">
              <a:buNone/>
            </a:pPr>
            <a:r>
              <a:rPr lang="sl-SI" sz="1800" dirty="0">
                <a:hlinkClick r:id="rId2"/>
              </a:rPr>
              <a:t>https://www.wcrif.org/statement</a:t>
            </a:r>
            <a:endParaRPr lang="sl-SI" sz="1800" dirty="0"/>
          </a:p>
          <a:p>
            <a:pPr marL="0" indent="0">
              <a:buNone/>
            </a:pPr>
            <a:r>
              <a:rPr lang="sl-SI" sz="2400" dirty="0"/>
              <a:t>Slovenski prevod (2014), Komisija za ženske v znanosti pri MIZŠ </a:t>
            </a:r>
          </a:p>
          <a:p>
            <a:pPr marL="0" indent="0">
              <a:buNone/>
            </a:pPr>
            <a:r>
              <a:rPr lang="sl-SI" sz="1800" dirty="0">
                <a:hlinkClick r:id="rId3"/>
              </a:rPr>
              <a:t>https://www.wcrif.org/downloads/former-conferences/2nd-wcri-in-singapore-2010/translations-statements/15-singpore-statement-slovenian-rev/file</a:t>
            </a:r>
            <a:endParaRPr lang="sl-SI" sz="1800" dirty="0"/>
          </a:p>
          <a:p>
            <a:pPr marL="0" indent="0">
              <a:buNone/>
            </a:pPr>
            <a:endParaRPr lang="sl-SI" dirty="0"/>
          </a:p>
        </p:txBody>
      </p:sp>
      <p:pic>
        <p:nvPicPr>
          <p:cNvPr id="5" name="Slika 4"/>
          <p:cNvPicPr>
            <a:picLocks noChangeAspect="1"/>
          </p:cNvPicPr>
          <p:nvPr/>
        </p:nvPicPr>
        <p:blipFill>
          <a:blip r:embed="rId4"/>
          <a:stretch>
            <a:fillRect/>
          </a:stretch>
        </p:blipFill>
        <p:spPr>
          <a:xfrm>
            <a:off x="7128587" y="1037594"/>
            <a:ext cx="3862569" cy="5561325"/>
          </a:xfrm>
          <a:prstGeom prst="rect">
            <a:avLst/>
          </a:prstGeom>
        </p:spPr>
      </p:pic>
    </p:spTree>
    <p:extLst>
      <p:ext uri="{BB962C8B-B14F-4D97-AF65-F5344CB8AC3E}">
        <p14:creationId xmlns:p14="http://schemas.microsoft.com/office/powerpoint/2010/main" val="858674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Singapurska deklaracija z izhodišči za branje (I)</a:t>
            </a:r>
            <a:br>
              <a:rPr lang="sl-SI" dirty="0"/>
            </a:br>
            <a:r>
              <a:rPr lang="sl-SI" sz="3100" b="0" dirty="0"/>
              <a:t>Komisija za ženske v znanosti pri MIZŠ, 2014</a:t>
            </a:r>
          </a:p>
        </p:txBody>
      </p:sp>
      <p:sp>
        <p:nvSpPr>
          <p:cNvPr id="3" name="Označba mesta vsebine 2"/>
          <p:cNvSpPr>
            <a:spLocks noGrp="1"/>
          </p:cNvSpPr>
          <p:nvPr>
            <p:ph idx="1"/>
          </p:nvPr>
        </p:nvSpPr>
        <p:spPr>
          <a:xfrm>
            <a:off x="718457" y="2108717"/>
            <a:ext cx="11279745" cy="4611499"/>
          </a:xfrm>
        </p:spPr>
        <p:txBody>
          <a:bodyPr>
            <a:normAutofit fontScale="92500" lnSpcReduction="10000"/>
          </a:bodyPr>
          <a:lstStyle/>
          <a:p>
            <a:pPr lvl="0"/>
            <a:r>
              <a:rPr lang="sl-SI" sz="2600" dirty="0"/>
              <a:t>Singapurska izjava je prvi kolektivno usklajeni globalni dokument, ki določa načela in odgovornosti v okviru </a:t>
            </a:r>
            <a:r>
              <a:rPr lang="sl-SI" sz="2600" dirty="0" err="1"/>
              <a:t>t.i</a:t>
            </a:r>
            <a:r>
              <a:rPr lang="sl-SI" sz="2600" dirty="0"/>
              <a:t>. raziskovalne integritete in etične znanosti; objavljena je bila 22. septembra 2010 po razpravi na drugi svetovni konferenci o raziskovalni integriteti (WCRI-2) v juliju istega leta v Singapurju;</a:t>
            </a:r>
          </a:p>
          <a:p>
            <a:pPr lvl="0"/>
            <a:r>
              <a:rPr lang="sl-SI" sz="2600" dirty="0"/>
              <a:t>Slovenija zamuja z realizacijo ukrepov, zapisanih v</a:t>
            </a:r>
            <a:r>
              <a:rPr lang="sl-SI" sz="2600" i="1" dirty="0"/>
              <a:t> Resoluciji o raziskovalni in inovacijski strategiji Slovenije (2011–2020)</a:t>
            </a:r>
            <a:r>
              <a:rPr lang="sl-SI" sz="2600" dirty="0"/>
              <a:t>, ki napoveduj</a:t>
            </a:r>
            <a:r>
              <a:rPr lang="sl-SI" sz="2600" i="1" dirty="0"/>
              <a:t>e </a:t>
            </a:r>
            <a:r>
              <a:rPr lang="sl-SI" sz="2600" dirty="0"/>
              <a:t>nacionalni kodeks etike, moralne integritete in dobre prakse v znanosti ter vzpostavitev častnega razsodišča; norme, zapisane v Singapurski izjavi, so izhodišče za javno in strokovne diskusije o navedenih ukrepih; </a:t>
            </a:r>
          </a:p>
          <a:p>
            <a:pPr lvl="0"/>
            <a:r>
              <a:rPr lang="sl-SI" sz="2600" dirty="0"/>
              <a:t>Singapurska izjava je formativni dokument v hitro spreminjajočem se svetu znanosti, zato vključuje nujo revizij; pričetek prve bo v letu 2015 in </a:t>
            </a:r>
            <a:r>
              <a:rPr lang="sl-SI" sz="2600" u="sng" dirty="0"/>
              <a:t>Slovenija je preko Komisije za ženske v znanosti pri Ministrstvu za izobraževanje, znanost in šport RS med pobudnicami novosti na evropski in globalni ravni</a:t>
            </a:r>
            <a:r>
              <a:rPr lang="sl-SI" sz="2600" dirty="0"/>
              <a:t>;</a:t>
            </a:r>
          </a:p>
          <a:p>
            <a:pPr marL="0" indent="0">
              <a:buNone/>
            </a:pPr>
            <a:endParaRPr lang="sl-SI" dirty="0"/>
          </a:p>
        </p:txBody>
      </p:sp>
      <p:sp>
        <p:nvSpPr>
          <p:cNvPr id="4" name="PoljeZBesedilom 3"/>
          <p:cNvSpPr txBox="1"/>
          <p:nvPr/>
        </p:nvSpPr>
        <p:spPr>
          <a:xfrm>
            <a:off x="5411755" y="6307494"/>
            <a:ext cx="7399175" cy="646331"/>
          </a:xfrm>
          <a:prstGeom prst="rect">
            <a:avLst/>
          </a:prstGeom>
          <a:noFill/>
        </p:spPr>
        <p:txBody>
          <a:bodyPr wrap="square" rtlCol="0">
            <a:spAutoFit/>
          </a:bodyPr>
          <a:lstStyle/>
          <a:p>
            <a:r>
              <a:rPr lang="sl-SI" dirty="0">
                <a:hlinkClick r:id="rId2"/>
              </a:rPr>
              <a:t>https://www.wcrif.org/documents/299-ss-slovenian-rev/file</a:t>
            </a:r>
            <a:endParaRPr lang="sl-SI" dirty="0"/>
          </a:p>
          <a:p>
            <a:endParaRPr lang="sl-SI" dirty="0"/>
          </a:p>
        </p:txBody>
      </p:sp>
    </p:spTree>
    <p:extLst>
      <p:ext uri="{BB962C8B-B14F-4D97-AF65-F5344CB8AC3E}">
        <p14:creationId xmlns:p14="http://schemas.microsoft.com/office/powerpoint/2010/main" val="39681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Singapurska deklaracija z izhodišči za branje (II)</a:t>
            </a:r>
            <a:br>
              <a:rPr lang="sl-SI" dirty="0"/>
            </a:br>
            <a:r>
              <a:rPr lang="sl-SI" sz="3100" b="0" dirty="0"/>
              <a:t>Komisija za ženske v znanosti pri MIZŠ, 2014</a:t>
            </a:r>
          </a:p>
        </p:txBody>
      </p:sp>
      <p:sp>
        <p:nvSpPr>
          <p:cNvPr id="3" name="Označba mesta vsebine 2"/>
          <p:cNvSpPr>
            <a:spLocks noGrp="1"/>
          </p:cNvSpPr>
          <p:nvPr>
            <p:ph idx="1"/>
          </p:nvPr>
        </p:nvSpPr>
        <p:spPr>
          <a:xfrm>
            <a:off x="718457" y="2062067"/>
            <a:ext cx="10868297" cy="4236099"/>
          </a:xfrm>
        </p:spPr>
        <p:txBody>
          <a:bodyPr>
            <a:normAutofit/>
          </a:bodyPr>
          <a:lstStyle/>
          <a:p>
            <a:pPr lvl="0"/>
            <a:r>
              <a:rPr lang="sl-SI" sz="2400" dirty="0"/>
              <a:t>pri oblikovanju novih norm predlagamo upoštevanje razmerij moči v znanosti, tako da bo, </a:t>
            </a:r>
          </a:p>
          <a:p>
            <a:pPr marL="0" indent="0">
              <a:buNone/>
            </a:pPr>
            <a:r>
              <a:rPr lang="sl-SI" sz="2000" dirty="0"/>
              <a:t>* razvidno </a:t>
            </a:r>
            <a:r>
              <a:rPr lang="sl-SI" sz="2000" u="sng" dirty="0"/>
              <a:t>izpostavljena tudi posebna odgovornost znanstvenoraziskovalnih in akademskih oblasti na vseh ravneh </a:t>
            </a:r>
            <a:r>
              <a:rPr lang="sl-SI" sz="2000" dirty="0"/>
              <a:t>(od nacionalnih in nadnacionalnih politik  do vodenja projektov v raziskovalni organizaciji ali akademskem raziskovalnem centru);    </a:t>
            </a:r>
          </a:p>
          <a:p>
            <a:pPr marL="0" indent="0">
              <a:buNone/>
            </a:pPr>
            <a:r>
              <a:rPr lang="sl-SI" sz="2000" dirty="0"/>
              <a:t>* </a:t>
            </a:r>
            <a:r>
              <a:rPr lang="sl-SI" sz="2000" u="sng" dirty="0"/>
              <a:t>upravljanje s sfero znanosti enakovredno vključujoče tudi za sedaj robne skupine</a:t>
            </a:r>
            <a:r>
              <a:rPr lang="sl-SI" sz="2000" dirty="0"/>
              <a:t>, ki se vzpostavljajo v </a:t>
            </a:r>
            <a:r>
              <a:rPr lang="sl-SI" sz="2000" dirty="0" err="1"/>
              <a:t>medpresečnosti</a:t>
            </a:r>
            <a:r>
              <a:rPr lang="sl-SI" sz="2000" dirty="0"/>
              <a:t> družbenih delitev po spolu, starosti, razredni in slojni pripadnosti, izobrazbenemu in poklicnemu profilu oz. znanstvenih disciplinah,  delovnemu položaju, telesnim kompetencam in  etniji/nacionalnosti; </a:t>
            </a:r>
          </a:p>
          <a:p>
            <a:pPr marL="0" indent="0">
              <a:buNone/>
            </a:pPr>
            <a:r>
              <a:rPr lang="sl-SI" sz="2000" dirty="0"/>
              <a:t>* preseganje delitve na osnovi etnije/nacionalnosti na globalni ravni naj vključuje tudi </a:t>
            </a:r>
            <a:r>
              <a:rPr lang="sl-SI" sz="2000" u="sng" dirty="0"/>
              <a:t>strateško določilo o razgradnji ovir in privilegijev, izhajajočih iz maternega jezika</a:t>
            </a:r>
            <a:r>
              <a:rPr lang="sl-SI" sz="2000" dirty="0"/>
              <a:t>.     </a:t>
            </a:r>
          </a:p>
        </p:txBody>
      </p:sp>
      <p:sp>
        <p:nvSpPr>
          <p:cNvPr id="4" name="PoljeZBesedilom 3"/>
          <p:cNvSpPr txBox="1"/>
          <p:nvPr/>
        </p:nvSpPr>
        <p:spPr>
          <a:xfrm>
            <a:off x="6092890" y="6211669"/>
            <a:ext cx="7399175" cy="646331"/>
          </a:xfrm>
          <a:prstGeom prst="rect">
            <a:avLst/>
          </a:prstGeom>
          <a:noFill/>
        </p:spPr>
        <p:txBody>
          <a:bodyPr wrap="square" rtlCol="0">
            <a:spAutoFit/>
          </a:bodyPr>
          <a:lstStyle/>
          <a:p>
            <a:r>
              <a:rPr lang="sl-SI" dirty="0">
                <a:hlinkClick r:id="rId2"/>
              </a:rPr>
              <a:t>https://www.wcrif.org/documents/299-ss-slovenian-rev/file</a:t>
            </a:r>
            <a:endParaRPr lang="sl-SI" dirty="0"/>
          </a:p>
          <a:p>
            <a:endParaRPr lang="sl-SI" dirty="0"/>
          </a:p>
        </p:txBody>
      </p:sp>
    </p:spTree>
    <p:extLst>
      <p:ext uri="{BB962C8B-B14F-4D97-AF65-F5344CB8AC3E}">
        <p14:creationId xmlns:p14="http://schemas.microsoft.com/office/powerpoint/2010/main" val="107120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Kodeksi, pravilniki, izjave</a:t>
            </a:r>
          </a:p>
        </p:txBody>
      </p:sp>
      <p:sp>
        <p:nvSpPr>
          <p:cNvPr id="3" name="Označba mesta besedila 2"/>
          <p:cNvSpPr>
            <a:spLocks noGrp="1"/>
          </p:cNvSpPr>
          <p:nvPr>
            <p:ph type="body" idx="1"/>
          </p:nvPr>
        </p:nvSpPr>
        <p:spPr/>
        <p:txBody>
          <a:bodyPr/>
          <a:lstStyle/>
          <a:p>
            <a:r>
              <a:rPr lang="sl-SI" dirty="0"/>
              <a:t>Evropa</a:t>
            </a:r>
          </a:p>
        </p:txBody>
      </p:sp>
    </p:spTree>
    <p:extLst>
      <p:ext uri="{BB962C8B-B14F-4D97-AF65-F5344CB8AC3E}">
        <p14:creationId xmlns:p14="http://schemas.microsoft.com/office/powerpoint/2010/main" val="289119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Evropski kodeks ravnanja za raziskovalno integriteto</a:t>
            </a:r>
          </a:p>
        </p:txBody>
      </p:sp>
      <p:sp>
        <p:nvSpPr>
          <p:cNvPr id="5" name="Content Placeholder 2"/>
          <p:cNvSpPr>
            <a:spLocks noGrp="1"/>
          </p:cNvSpPr>
          <p:nvPr>
            <p:ph idx="1"/>
          </p:nvPr>
        </p:nvSpPr>
        <p:spPr>
          <a:xfrm>
            <a:off x="418011" y="2305824"/>
            <a:ext cx="8247895" cy="4351338"/>
          </a:xfrm>
        </p:spPr>
        <p:txBody>
          <a:bodyPr>
            <a:normAutofit/>
          </a:bodyPr>
          <a:lstStyle/>
          <a:p>
            <a:pPr marL="0" indent="0">
              <a:buNone/>
            </a:pPr>
            <a:endParaRPr lang="sl-SI" sz="2000" dirty="0"/>
          </a:p>
          <a:p>
            <a:pPr marL="0" indent="0">
              <a:buNone/>
            </a:pPr>
            <a:r>
              <a:rPr lang="sl-SI" sz="3200" dirty="0">
                <a:ln w="0"/>
                <a:solidFill>
                  <a:schemeClr val="accent1"/>
                </a:solidFill>
                <a:effectLst>
                  <a:outerShdw blurRad="38100" dist="25400" dir="5400000" algn="ctr" rotWithShape="0">
                    <a:srgbClr val="6E747A">
                      <a:alpha val="43000"/>
                    </a:srgbClr>
                  </a:outerShdw>
                </a:effectLst>
                <a:sym typeface="Wingdings" panose="05000000000000000000" pitchFamily="2" charset="2"/>
              </a:rPr>
              <a:t> p</a:t>
            </a:r>
            <a:r>
              <a:rPr lang="sl-SI" sz="3200" dirty="0">
                <a:ln w="0"/>
                <a:solidFill>
                  <a:schemeClr val="accent1"/>
                </a:solidFill>
                <a:effectLst>
                  <a:outerShdw blurRad="38100" dist="25400" dir="5400000" algn="ctr" rotWithShape="0">
                    <a:srgbClr val="6E747A">
                      <a:alpha val="43000"/>
                    </a:srgbClr>
                  </a:outerShdw>
                </a:effectLst>
              </a:rPr>
              <a:t>reveden v vse evropske jezike (ALLEA 2023) </a:t>
            </a:r>
          </a:p>
          <a:p>
            <a:pPr marL="0" indent="0">
              <a:buNone/>
            </a:pPr>
            <a:r>
              <a:rPr lang="sl-SI" sz="3200" dirty="0">
                <a:ln w="0"/>
                <a:solidFill>
                  <a:schemeClr val="accent1"/>
                </a:solidFill>
                <a:effectLst>
                  <a:outerShdw blurRad="38100" dist="25400" dir="5400000" algn="ctr" rotWithShape="0">
                    <a:srgbClr val="6E747A">
                      <a:alpha val="43000"/>
                    </a:srgbClr>
                  </a:outerShdw>
                </a:effectLst>
                <a:sym typeface="Wingdings" panose="05000000000000000000" pitchFamily="2" charset="2"/>
              </a:rPr>
              <a:t> </a:t>
            </a:r>
            <a:r>
              <a:rPr lang="sl-SI" sz="3200" dirty="0">
                <a:ln w="0"/>
                <a:solidFill>
                  <a:schemeClr val="accent1"/>
                </a:solidFill>
                <a:effectLst>
                  <a:outerShdw blurRad="38100" dist="25400" dir="5400000" algn="ctr" rotWithShape="0">
                    <a:srgbClr val="6E747A">
                      <a:alpha val="43000"/>
                    </a:srgbClr>
                  </a:outerShdw>
                </a:effectLst>
              </a:rPr>
              <a:t>pogodbena obveznost Obzorje Evropa</a:t>
            </a:r>
          </a:p>
          <a:p>
            <a:pPr marL="0" indent="0">
              <a:buNone/>
            </a:pPr>
            <a:r>
              <a:rPr lang="sl-SI" sz="2000" dirty="0">
                <a:hlinkClick r:id="rId2"/>
              </a:rPr>
              <a:t>https://allea.org/code-of-conduct/</a:t>
            </a:r>
            <a:endParaRPr lang="sl-SI" sz="2000" dirty="0"/>
          </a:p>
        </p:txBody>
      </p:sp>
      <p:grpSp>
        <p:nvGrpSpPr>
          <p:cNvPr id="9" name="Skupina 8"/>
          <p:cNvGrpSpPr/>
          <p:nvPr/>
        </p:nvGrpSpPr>
        <p:grpSpPr>
          <a:xfrm>
            <a:off x="8665906" y="1996751"/>
            <a:ext cx="3332296" cy="4354348"/>
            <a:chOff x="8665906" y="1996751"/>
            <a:chExt cx="3332296" cy="4354348"/>
          </a:xfrm>
        </p:grpSpPr>
        <p:pic>
          <p:nvPicPr>
            <p:cNvPr id="7" name="Slika 6"/>
            <p:cNvPicPr>
              <a:picLocks noChangeAspect="1"/>
            </p:cNvPicPr>
            <p:nvPr/>
          </p:nvPicPr>
          <p:blipFill>
            <a:blip r:embed="rId3"/>
            <a:stretch>
              <a:fillRect/>
            </a:stretch>
          </p:blipFill>
          <p:spPr>
            <a:xfrm>
              <a:off x="8665906" y="1996751"/>
              <a:ext cx="3048571" cy="4354348"/>
            </a:xfrm>
            <a:prstGeom prst="rect">
              <a:avLst/>
            </a:prstGeom>
          </p:spPr>
        </p:pic>
        <p:sp>
          <p:nvSpPr>
            <p:cNvPr id="8" name="PoljeZBesedilom 7"/>
            <p:cNvSpPr txBox="1"/>
            <p:nvPr/>
          </p:nvSpPr>
          <p:spPr>
            <a:xfrm>
              <a:off x="10872365" y="5001207"/>
              <a:ext cx="1125837" cy="369332"/>
            </a:xfrm>
            <a:prstGeom prst="rect">
              <a:avLst/>
            </a:prstGeom>
            <a:noFill/>
          </p:spPr>
          <p:txBody>
            <a:bodyPr wrap="square" rtlCol="0">
              <a:spAutoFit/>
            </a:bodyPr>
            <a:lstStyle/>
            <a:p>
              <a:r>
                <a:rPr lang="sl-SI" b="1" dirty="0"/>
                <a:t>2023</a:t>
              </a:r>
            </a:p>
          </p:txBody>
        </p:sp>
      </p:grpSp>
      <p:sp>
        <p:nvSpPr>
          <p:cNvPr id="10" name="PoljeZBesedilom 9"/>
          <p:cNvSpPr txBox="1"/>
          <p:nvPr/>
        </p:nvSpPr>
        <p:spPr>
          <a:xfrm>
            <a:off x="7025951" y="6487885"/>
            <a:ext cx="5281127" cy="338554"/>
          </a:xfrm>
          <a:prstGeom prst="rect">
            <a:avLst/>
          </a:prstGeom>
          <a:noFill/>
        </p:spPr>
        <p:txBody>
          <a:bodyPr wrap="square" rtlCol="0">
            <a:spAutoFit/>
          </a:bodyPr>
          <a:lstStyle/>
          <a:p>
            <a:r>
              <a:rPr lang="sl-SI" sz="1600" i="1" dirty="0"/>
              <a:t>https://www.sazu.si/events/592564a52eb437e706ae5981</a:t>
            </a:r>
          </a:p>
        </p:txBody>
      </p:sp>
    </p:spTree>
    <p:extLst>
      <p:ext uri="{BB962C8B-B14F-4D97-AF65-F5344CB8AC3E}">
        <p14:creationId xmlns:p14="http://schemas.microsoft.com/office/powerpoint/2010/main" val="296770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sl-SI" sz="3600" dirty="0"/>
              <a:t>Primer: </a:t>
            </a:r>
            <a:r>
              <a:rPr lang="sl-SI" sz="3600" dirty="0" err="1"/>
              <a:t>Haruko</a:t>
            </a:r>
            <a:r>
              <a:rPr lang="sl-SI" sz="3600" dirty="0"/>
              <a:t> Obokata - </a:t>
            </a:r>
            <a:r>
              <a:rPr lang="sl-SI" sz="2400" dirty="0"/>
              <a:t>manipulacija slik, neponovljivost rezultatov</a:t>
            </a:r>
          </a:p>
        </p:txBody>
      </p:sp>
      <p:pic>
        <p:nvPicPr>
          <p:cNvPr id="4" name="Content Placeholder 3"/>
          <p:cNvPicPr>
            <a:picLocks noGrp="1" noChangeAspect="1"/>
          </p:cNvPicPr>
          <p:nvPr>
            <p:ph idx="1"/>
          </p:nvPr>
        </p:nvPicPr>
        <p:blipFill rotWithShape="1">
          <a:blip r:embed="rId2"/>
          <a:srcRect l="30102" t="19686" r="26950" b="6413"/>
          <a:stretch/>
        </p:blipFill>
        <p:spPr>
          <a:xfrm>
            <a:off x="8073746" y="1828801"/>
            <a:ext cx="3997934" cy="3869562"/>
          </a:xfrm>
          <a:prstGeom prst="rect">
            <a:avLst/>
          </a:prstGeom>
        </p:spPr>
      </p:pic>
      <p:sp>
        <p:nvSpPr>
          <p:cNvPr id="5" name="TextBox 4"/>
          <p:cNvSpPr txBox="1"/>
          <p:nvPr/>
        </p:nvSpPr>
        <p:spPr>
          <a:xfrm>
            <a:off x="8725420" y="5855551"/>
            <a:ext cx="2855975" cy="369332"/>
          </a:xfrm>
          <a:prstGeom prst="rect">
            <a:avLst/>
          </a:prstGeom>
          <a:noFill/>
        </p:spPr>
        <p:txBody>
          <a:bodyPr wrap="none" rtlCol="0">
            <a:spAutoFit/>
          </a:bodyPr>
          <a:lstStyle/>
          <a:p>
            <a:r>
              <a:rPr lang="sl-SI" dirty="0">
                <a:hlinkClick r:id="rId3"/>
              </a:rPr>
              <a:t>The Guardian, 1st April 2014</a:t>
            </a:r>
            <a:endParaRPr lang="sl-SI" dirty="0"/>
          </a:p>
        </p:txBody>
      </p:sp>
      <p:sp>
        <p:nvSpPr>
          <p:cNvPr id="6" name="TextBox 5"/>
          <p:cNvSpPr txBox="1"/>
          <p:nvPr/>
        </p:nvSpPr>
        <p:spPr>
          <a:xfrm>
            <a:off x="459377" y="1690688"/>
            <a:ext cx="7772400" cy="5078313"/>
          </a:xfrm>
          <a:prstGeom prst="rect">
            <a:avLst/>
          </a:prstGeom>
          <a:noFill/>
        </p:spPr>
        <p:txBody>
          <a:bodyPr wrap="square" rtlCol="0">
            <a:spAutoFit/>
          </a:bodyPr>
          <a:lstStyle/>
          <a:p>
            <a:r>
              <a:rPr lang="sl-SI" b="1" u="sng" dirty="0"/>
              <a:t>Mlada znanstvenica (31): konec kariere, </a:t>
            </a:r>
            <a:r>
              <a:rPr lang="sl-SI" dirty="0">
                <a:hlinkClick r:id="rId4"/>
              </a:rPr>
              <a:t>Wikpedia</a:t>
            </a:r>
            <a:endParaRPr lang="sl-SI" dirty="0"/>
          </a:p>
          <a:p>
            <a:r>
              <a:rPr lang="sl-SI" dirty="0"/>
              <a:t>Vodja raziskovalne enote, </a:t>
            </a:r>
            <a:r>
              <a:rPr lang="en-US" dirty="0"/>
              <a:t>R</a:t>
            </a:r>
            <a:r>
              <a:rPr lang="sl-SI" dirty="0"/>
              <a:t>IKEN</a:t>
            </a:r>
            <a:r>
              <a:rPr lang="en-US" dirty="0"/>
              <a:t> C</a:t>
            </a:r>
            <a:r>
              <a:rPr lang="sl-SI" dirty="0"/>
              <a:t>DB, Kobe, Japonska</a:t>
            </a:r>
          </a:p>
          <a:p>
            <a:r>
              <a:rPr lang="sl-SI" dirty="0">
                <a:hlinkClick r:id="rId5"/>
              </a:rPr>
              <a:t>1Nature, January 2014</a:t>
            </a:r>
            <a:r>
              <a:rPr lang="sl-SI" dirty="0"/>
              <a:t>,  </a:t>
            </a:r>
            <a:r>
              <a:rPr lang="sl-SI" dirty="0">
                <a:hlinkClick r:id="rId6"/>
              </a:rPr>
              <a:t>2Nature, January 2014</a:t>
            </a:r>
            <a:r>
              <a:rPr lang="sl-SI" dirty="0"/>
              <a:t> -</a:t>
            </a:r>
            <a:r>
              <a:rPr lang="en-US" dirty="0"/>
              <a:t> </a:t>
            </a:r>
            <a:r>
              <a:rPr lang="sl-SI" dirty="0"/>
              <a:t>izjemno enostaven način za generiranje STEM celic, ki bi jih lahko vzgojili v tkivo za uporabo kjer koli v telesu. </a:t>
            </a:r>
          </a:p>
          <a:p>
            <a:r>
              <a:rPr lang="sl-SI" b="1" u="sng" dirty="0"/>
              <a:t>Svetovna pozornost</a:t>
            </a:r>
            <a:r>
              <a:rPr lang="sl-SI" dirty="0"/>
              <a:t>: obtožena "neverjetne malomarnosti", ker je "manipulirala slike in plagiirala besedilo</a:t>
            </a:r>
            <a:r>
              <a:rPr lang="en-US" dirty="0"/>
              <a:t>." </a:t>
            </a:r>
            <a:r>
              <a:rPr lang="sl-SI" dirty="0"/>
              <a:t>...</a:t>
            </a:r>
            <a:r>
              <a:rPr lang="en-US" dirty="0"/>
              <a:t> </a:t>
            </a:r>
            <a:r>
              <a:rPr lang="sl-SI" i="1" dirty="0"/>
              <a:t>„</a:t>
            </a:r>
            <a:r>
              <a:rPr lang="en-US" i="1" dirty="0"/>
              <a:t>By stepping into the limelight, she exposed her work to greater scrutiny than it could bear</a:t>
            </a:r>
            <a:r>
              <a:rPr lang="sl-SI" dirty="0"/>
              <a:t>.“</a:t>
            </a:r>
          </a:p>
          <a:p>
            <a:r>
              <a:rPr lang="sl-SI" b="1" u="sng" dirty="0"/>
              <a:t>Mentor: samomor</a:t>
            </a:r>
          </a:p>
          <a:p>
            <a:r>
              <a:rPr lang="en-US" dirty="0" err="1"/>
              <a:t>Sasai</a:t>
            </a:r>
            <a:r>
              <a:rPr lang="sl-SI" dirty="0"/>
              <a:t> (52 let), svetovno priznan znanstvenik, „</a:t>
            </a:r>
            <a:r>
              <a:rPr lang="en-US" dirty="0"/>
              <a:t>A note left by </a:t>
            </a:r>
            <a:r>
              <a:rPr lang="sl-SI" dirty="0"/>
              <a:t>him </a:t>
            </a:r>
            <a:r>
              <a:rPr lang="en-US" dirty="0"/>
              <a:t>before he took his own life blames the storm of media attention around the retraction of two papers for his suicide</a:t>
            </a:r>
            <a:r>
              <a:rPr lang="sl-SI" dirty="0"/>
              <a:t>.“  </a:t>
            </a:r>
            <a:r>
              <a:rPr lang="sl-SI" dirty="0">
                <a:hlinkClick r:id="rId7"/>
              </a:rPr>
              <a:t>Nature, August 2014</a:t>
            </a:r>
            <a:r>
              <a:rPr lang="sl-SI" dirty="0"/>
              <a:t>.</a:t>
            </a:r>
          </a:p>
          <a:p>
            <a:r>
              <a:rPr lang="sl-SI" b="1" dirty="0"/>
              <a:t>Odstop predsednika</a:t>
            </a:r>
            <a:r>
              <a:rPr lang="en-US" b="1" dirty="0"/>
              <a:t> RIKEN </a:t>
            </a:r>
            <a:r>
              <a:rPr lang="sl-SI" b="1" dirty="0"/>
              <a:t>laboratorijev, </a:t>
            </a:r>
            <a:r>
              <a:rPr lang="sl-SI" b="1" dirty="0">
                <a:hlinkClick r:id="rId8"/>
              </a:rPr>
              <a:t>Nature, March 2015</a:t>
            </a:r>
            <a:endParaRPr lang="sl-SI" b="1" dirty="0"/>
          </a:p>
          <a:p>
            <a:endParaRPr lang="sl-SI" b="1" dirty="0"/>
          </a:p>
          <a:p>
            <a:r>
              <a:rPr lang="sl-SI" i="1" dirty="0"/>
              <a:t>„</a:t>
            </a:r>
            <a:r>
              <a:rPr lang="en-US" i="1" dirty="0"/>
              <a:t>How one misconduct case brought a biology institute to its knees</a:t>
            </a:r>
            <a:r>
              <a:rPr lang="sl-SI" b="1" dirty="0"/>
              <a:t>“, </a:t>
            </a:r>
            <a:r>
              <a:rPr lang="sl-SI" b="1" dirty="0">
                <a:hlinkClick r:id="rId9"/>
              </a:rPr>
              <a:t>Nature, April 2015</a:t>
            </a:r>
            <a:endParaRPr lang="sl-SI" b="1" dirty="0"/>
          </a:p>
          <a:p>
            <a:endParaRPr lang="sl-SI" b="1" dirty="0"/>
          </a:p>
          <a:p>
            <a:r>
              <a:rPr lang="en-US" dirty="0">
                <a:hlinkClick r:id="rId10"/>
              </a:rPr>
              <a:t>https://en.wikipedia.org/wiki/List_of_scientific_misconduct_incidents</a:t>
            </a:r>
            <a:endParaRPr lang="sl-SI" dirty="0"/>
          </a:p>
          <a:p>
            <a:endParaRPr lang="sl-SI" dirty="0"/>
          </a:p>
        </p:txBody>
      </p:sp>
    </p:spTree>
    <p:extLst>
      <p:ext uri="{BB962C8B-B14F-4D97-AF65-F5344CB8AC3E}">
        <p14:creationId xmlns:p14="http://schemas.microsoft.com/office/powerpoint/2010/main" val="1907353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Evropski kodeks ravnanja za raziskovalno integriteto</a:t>
            </a:r>
          </a:p>
        </p:txBody>
      </p:sp>
      <p:sp>
        <p:nvSpPr>
          <p:cNvPr id="5" name="Content Placeholder 2"/>
          <p:cNvSpPr>
            <a:spLocks noGrp="1"/>
          </p:cNvSpPr>
          <p:nvPr>
            <p:ph idx="1"/>
          </p:nvPr>
        </p:nvSpPr>
        <p:spPr>
          <a:xfrm>
            <a:off x="707572" y="2093940"/>
            <a:ext cx="11022874" cy="4351338"/>
          </a:xfrm>
        </p:spPr>
        <p:txBody>
          <a:bodyPr>
            <a:normAutofit fontScale="85000" lnSpcReduction="20000"/>
          </a:bodyPr>
          <a:lstStyle/>
          <a:p>
            <a:pPr marL="0" indent="0" algn="just">
              <a:buNone/>
            </a:pPr>
            <a:r>
              <a:rPr lang="sl-SI" sz="3000" dirty="0"/>
              <a:t>Revizija 2023:</a:t>
            </a:r>
          </a:p>
          <a:p>
            <a:pPr algn="just"/>
            <a:r>
              <a:rPr lang="sl-SI" sz="3000" dirty="0"/>
              <a:t>večja ozaveščenost o pomenu raziskovalne kulture pri omogočanju raziskovalne integritete in izvajanju dobrih raziskovalnih praks – večja odgovornost RO za upoštevanje in spodbujanje teh praks in načel, ki jih podpirajo. </a:t>
            </a:r>
          </a:p>
          <a:p>
            <a:pPr algn="just"/>
            <a:r>
              <a:rPr lang="sl-SI" sz="3000" dirty="0"/>
              <a:t>večja občutljivost raziskovalne skupnosti za mehanizme diskriminacije in izključevanja ter odgovornost vseh akterjev za spodbujanje enakosti, raznolikosti in vključevanja. </a:t>
            </a:r>
          </a:p>
          <a:p>
            <a:pPr algn="just"/>
            <a:r>
              <a:rPr lang="sl-SI" sz="3000" dirty="0"/>
              <a:t>upošteva tudi spremembe na področju upravljanja podatkov, Splošno uredbo o varstvu podatkov (GDPR) ter nedavni razvoj na področju odprte znanosti in ocenjevanja raziskav.</a:t>
            </a:r>
            <a:endParaRPr lang="sl-SI" sz="3000" dirty="0">
              <a:hlinkClick r:id="rId2"/>
            </a:endParaRPr>
          </a:p>
          <a:p>
            <a:pPr marL="0" indent="0">
              <a:buNone/>
            </a:pPr>
            <a:endParaRPr lang="sl-SI" sz="2000" dirty="0">
              <a:hlinkClick r:id="rId2"/>
            </a:endParaRPr>
          </a:p>
          <a:p>
            <a:pPr marL="0" indent="0">
              <a:buNone/>
            </a:pPr>
            <a:endParaRPr lang="sl-SI" sz="2000" dirty="0">
              <a:hlinkClick r:id="rId2"/>
            </a:endParaRPr>
          </a:p>
          <a:p>
            <a:pPr marL="0" indent="0">
              <a:buNone/>
            </a:pPr>
            <a:r>
              <a:rPr lang="sl-SI" sz="2000" dirty="0">
                <a:hlinkClick r:id="rId2"/>
              </a:rPr>
              <a:t>https://allea.org/code-of-conduct/#toggle-id-17</a:t>
            </a:r>
          </a:p>
        </p:txBody>
      </p:sp>
    </p:spTree>
    <p:extLst>
      <p:ext uri="{BB962C8B-B14F-4D97-AF65-F5344CB8AC3E}">
        <p14:creationId xmlns:p14="http://schemas.microsoft.com/office/powerpoint/2010/main" val="3174517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Evropski kodeks ravnanja za raziskovalno integriteto</a:t>
            </a:r>
          </a:p>
        </p:txBody>
      </p:sp>
      <p:sp>
        <p:nvSpPr>
          <p:cNvPr id="5" name="Content Placeholder 2"/>
          <p:cNvSpPr>
            <a:spLocks noGrp="1"/>
          </p:cNvSpPr>
          <p:nvPr>
            <p:ph idx="1"/>
          </p:nvPr>
        </p:nvSpPr>
        <p:spPr>
          <a:xfrm>
            <a:off x="707571" y="2093940"/>
            <a:ext cx="10069285" cy="4351338"/>
          </a:xfrm>
        </p:spPr>
        <p:txBody>
          <a:bodyPr>
            <a:normAutofit fontScale="85000" lnSpcReduction="10000"/>
          </a:bodyPr>
          <a:lstStyle/>
          <a:p>
            <a:pPr marL="0" indent="0">
              <a:buNone/>
            </a:pPr>
            <a:r>
              <a:rPr lang="sl-SI" sz="3800" b="1" dirty="0">
                <a:solidFill>
                  <a:srgbClr val="ED7D31"/>
                </a:solidFill>
              </a:rPr>
              <a:t>1</a:t>
            </a:r>
            <a:r>
              <a:rPr lang="en-US" sz="3800" b="1" dirty="0">
                <a:solidFill>
                  <a:srgbClr val="ED7D31"/>
                </a:solidFill>
              </a:rPr>
              <a:t>. </a:t>
            </a:r>
            <a:r>
              <a:rPr lang="sl-SI" sz="3800" b="1" dirty="0">
                <a:solidFill>
                  <a:srgbClr val="ED7D31"/>
                </a:solidFill>
              </a:rPr>
              <a:t>Načela</a:t>
            </a:r>
          </a:p>
          <a:p>
            <a:pPr marL="0" indent="0">
              <a:buNone/>
            </a:pPr>
            <a:r>
              <a:rPr lang="sl-SI" dirty="0"/>
              <a:t>• </a:t>
            </a:r>
            <a:r>
              <a:rPr lang="sl-SI" b="1" dirty="0"/>
              <a:t>Zanesljivost</a:t>
            </a:r>
            <a:r>
              <a:rPr lang="sl-SI" dirty="0"/>
              <a:t> pri zagotavljanju kakovosti raziskav, kar se kaže v zasnovi,</a:t>
            </a:r>
            <a:br>
              <a:rPr lang="sl-SI" dirty="0"/>
            </a:br>
            <a:r>
              <a:rPr lang="sl-SI" dirty="0"/>
              <a:t>metodologiji, analizi in porabi virov.</a:t>
            </a:r>
            <a:br>
              <a:rPr lang="sl-SI" dirty="0"/>
            </a:br>
            <a:r>
              <a:rPr lang="sl-SI" dirty="0"/>
              <a:t>• </a:t>
            </a:r>
            <a:r>
              <a:rPr lang="sl-SI" b="1" dirty="0"/>
              <a:t>Poštenost</a:t>
            </a:r>
            <a:r>
              <a:rPr lang="sl-SI" dirty="0"/>
              <a:t> pri preglednem, pravilnem, popolnem in nepristranskem razvijanju, izvajanju in pregledovanju raziskav ter poročanju in obveščanju o njih.</a:t>
            </a:r>
            <a:br>
              <a:rPr lang="sl-SI" dirty="0"/>
            </a:br>
            <a:r>
              <a:rPr lang="sl-SI" dirty="0"/>
              <a:t>• </a:t>
            </a:r>
            <a:r>
              <a:rPr lang="sl-SI" b="1" dirty="0"/>
              <a:t>Spoštovanje</a:t>
            </a:r>
            <a:r>
              <a:rPr lang="sl-SI" dirty="0"/>
              <a:t> kolegov, udeležencev raziskav, družbe, ekosistemov, kulturne</a:t>
            </a:r>
            <a:br>
              <a:rPr lang="sl-SI" dirty="0"/>
            </a:br>
            <a:r>
              <a:rPr lang="sl-SI" dirty="0"/>
              <a:t>dediščine in okolja.</a:t>
            </a:r>
            <a:br>
              <a:rPr lang="sl-SI" dirty="0"/>
            </a:br>
            <a:r>
              <a:rPr lang="sl-SI" dirty="0"/>
              <a:t>• </a:t>
            </a:r>
            <a:r>
              <a:rPr lang="sl-SI" b="1" dirty="0"/>
              <a:t>Odgovornost</a:t>
            </a:r>
            <a:r>
              <a:rPr lang="sl-SI" dirty="0"/>
              <a:t> za raziskave od zamisli do objave, za njihovo upravljanje in</a:t>
            </a:r>
            <a:br>
              <a:rPr lang="sl-SI" dirty="0"/>
            </a:br>
            <a:r>
              <a:rPr lang="sl-SI" dirty="0"/>
              <a:t>organizacijo, usposabljanje, nadzor in mentorstvo ter njihove širše učinke.</a:t>
            </a:r>
            <a:br>
              <a:rPr lang="en-US" dirty="0"/>
            </a:br>
            <a:endParaRPr lang="sl-SI" dirty="0"/>
          </a:p>
          <a:p>
            <a:pPr marL="0" indent="0">
              <a:lnSpc>
                <a:spcPct val="120000"/>
              </a:lnSpc>
              <a:spcBef>
                <a:spcPts val="0"/>
              </a:spcBef>
              <a:buNone/>
            </a:pPr>
            <a:r>
              <a:rPr lang="en-US" sz="3800" b="1" dirty="0">
                <a:solidFill>
                  <a:srgbClr val="ED7D31"/>
                </a:solidFill>
              </a:rPr>
              <a:t>2. </a:t>
            </a:r>
            <a:r>
              <a:rPr lang="sl-SI" sz="3800" b="1" dirty="0">
                <a:solidFill>
                  <a:srgbClr val="ED7D31"/>
                </a:solidFill>
              </a:rPr>
              <a:t>Dobre raziskovalne prakse</a:t>
            </a:r>
            <a:br>
              <a:rPr lang="en-US" sz="3800" b="1" dirty="0">
                <a:solidFill>
                  <a:srgbClr val="ED7D31"/>
                </a:solidFill>
              </a:rPr>
            </a:br>
            <a:r>
              <a:rPr lang="en-US" sz="3800" b="1" dirty="0">
                <a:solidFill>
                  <a:srgbClr val="ED7D31"/>
                </a:solidFill>
              </a:rPr>
              <a:t>3. </a:t>
            </a:r>
            <a:r>
              <a:rPr lang="sl-SI" sz="3800" b="1" dirty="0">
                <a:solidFill>
                  <a:srgbClr val="ED7D31"/>
                </a:solidFill>
              </a:rPr>
              <a:t>Kršitve raziskovalne integritete</a:t>
            </a:r>
          </a:p>
          <a:p>
            <a:pPr marL="0" indent="0">
              <a:buNone/>
            </a:pPr>
            <a:endParaRPr lang="sl-SI" sz="2000" dirty="0"/>
          </a:p>
        </p:txBody>
      </p:sp>
    </p:spTree>
    <p:extLst>
      <p:ext uri="{BB962C8B-B14F-4D97-AF65-F5344CB8AC3E}">
        <p14:creationId xmlns:p14="http://schemas.microsoft.com/office/powerpoint/2010/main" val="426825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2. Dobre raziskovalne prakse</a:t>
            </a:r>
          </a:p>
        </p:txBody>
      </p:sp>
      <p:sp>
        <p:nvSpPr>
          <p:cNvPr id="3" name="Označba mesta vsebine 2"/>
          <p:cNvSpPr>
            <a:spLocks noGrp="1"/>
          </p:cNvSpPr>
          <p:nvPr>
            <p:ph idx="1"/>
          </p:nvPr>
        </p:nvSpPr>
        <p:spPr/>
        <p:txBody>
          <a:bodyPr>
            <a:normAutofit/>
          </a:bodyPr>
          <a:lstStyle/>
          <a:p>
            <a:pPr marL="0" indent="0">
              <a:buNone/>
            </a:pPr>
            <a:endParaRPr lang="sl-SI" dirty="0"/>
          </a:p>
          <a:p>
            <a:pPr marL="0" indent="0">
              <a:buNone/>
            </a:pPr>
            <a:r>
              <a:rPr lang="sl-SI" dirty="0"/>
              <a:t>Dobre raziskovalne prakse opisujemo v naslednjih okvirih:</a:t>
            </a:r>
          </a:p>
          <a:p>
            <a:pPr marL="457200" lvl="1" indent="0">
              <a:buNone/>
            </a:pPr>
            <a:r>
              <a:rPr lang="sl-SI" u="sng" dirty="0"/>
              <a:t>• Raziskovalno okolje</a:t>
            </a:r>
          </a:p>
          <a:p>
            <a:pPr marL="457200" lvl="1" indent="0">
              <a:buNone/>
            </a:pPr>
            <a:r>
              <a:rPr lang="sl-SI" u="sng" dirty="0"/>
              <a:t>• Usposabljanje, nadzor in mentorstvo</a:t>
            </a:r>
          </a:p>
          <a:p>
            <a:pPr marL="457200" lvl="1" indent="0">
              <a:buNone/>
            </a:pPr>
            <a:r>
              <a:rPr lang="sl-SI" u="sng" dirty="0"/>
              <a:t>• Raziskovalni postopki</a:t>
            </a:r>
          </a:p>
          <a:p>
            <a:pPr marL="457200" lvl="1" indent="0">
              <a:buNone/>
            </a:pPr>
            <a:r>
              <a:rPr lang="sl-SI" dirty="0"/>
              <a:t>• Zaščitni ukrepi</a:t>
            </a:r>
          </a:p>
          <a:p>
            <a:pPr marL="457200" lvl="1" indent="0">
              <a:buNone/>
            </a:pPr>
            <a:r>
              <a:rPr lang="pl-PL" u="sng" dirty="0"/>
              <a:t>• </a:t>
            </a:r>
            <a:r>
              <a:rPr lang="pl-PL" u="sng" dirty="0" err="1"/>
              <a:t>Podatkovne</a:t>
            </a:r>
            <a:r>
              <a:rPr lang="pl-PL" u="sng" dirty="0"/>
              <a:t> </a:t>
            </a:r>
            <a:r>
              <a:rPr lang="pl-PL" u="sng" dirty="0" err="1"/>
              <a:t>prakse</a:t>
            </a:r>
            <a:r>
              <a:rPr lang="pl-PL" u="sng" dirty="0"/>
              <a:t> in </a:t>
            </a:r>
            <a:r>
              <a:rPr lang="pl-PL" u="sng" dirty="0" err="1"/>
              <a:t>upravljanje</a:t>
            </a:r>
            <a:r>
              <a:rPr lang="pl-PL" u="sng" dirty="0"/>
              <a:t> </a:t>
            </a:r>
            <a:r>
              <a:rPr lang="pl-PL" u="sng" dirty="0" err="1"/>
              <a:t>podatkov</a:t>
            </a:r>
            <a:endParaRPr lang="pl-PL" u="sng" dirty="0"/>
          </a:p>
          <a:p>
            <a:pPr marL="457200" lvl="1" indent="0">
              <a:buNone/>
            </a:pPr>
            <a:r>
              <a:rPr lang="sl-SI" u="sng" dirty="0"/>
              <a:t>• Delovno sodelovanje</a:t>
            </a:r>
          </a:p>
          <a:p>
            <a:pPr marL="457200" lvl="1" indent="0">
              <a:buNone/>
            </a:pPr>
            <a:r>
              <a:rPr lang="sl-SI" dirty="0"/>
              <a:t>• Objavljanje in razširjanje rezultatov</a:t>
            </a:r>
          </a:p>
          <a:p>
            <a:pPr marL="457200" lvl="1" indent="0">
              <a:buNone/>
            </a:pPr>
            <a:r>
              <a:rPr lang="sl-SI" dirty="0"/>
              <a:t>• Pregledovanje, ocenjevanje in urejanje</a:t>
            </a:r>
          </a:p>
        </p:txBody>
      </p:sp>
    </p:spTree>
    <p:extLst>
      <p:ext uri="{BB962C8B-B14F-4D97-AF65-F5344CB8AC3E}">
        <p14:creationId xmlns:p14="http://schemas.microsoft.com/office/powerpoint/2010/main" val="3553049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2.1 Raziskovalno okolje</a:t>
            </a:r>
          </a:p>
        </p:txBody>
      </p:sp>
      <p:sp>
        <p:nvSpPr>
          <p:cNvPr id="3" name="Označba mesta vsebine 2"/>
          <p:cNvSpPr>
            <a:spLocks noGrp="1"/>
          </p:cNvSpPr>
          <p:nvPr>
            <p:ph idx="1"/>
          </p:nvPr>
        </p:nvSpPr>
        <p:spPr/>
        <p:txBody>
          <a:bodyPr>
            <a:normAutofit fontScale="85000" lnSpcReduction="10000"/>
          </a:bodyPr>
          <a:lstStyle/>
          <a:p>
            <a:pPr marL="0" indent="0">
              <a:buNone/>
            </a:pPr>
            <a:r>
              <a:rPr lang="sl-SI" dirty="0"/>
              <a:t>• Raziskovalne ustanove in organizacije spodbujajo ozaveščenost ter zagotavljajo</a:t>
            </a:r>
          </a:p>
          <a:p>
            <a:pPr marL="0" indent="0">
              <a:buNone/>
            </a:pPr>
            <a:r>
              <a:rPr lang="sl-SI" dirty="0"/>
              <a:t>prevladujočo kulturo raziskovalne integritete.</a:t>
            </a:r>
          </a:p>
          <a:p>
            <a:pPr marL="0" indent="0">
              <a:buNone/>
            </a:pPr>
            <a:r>
              <a:rPr lang="sl-SI" dirty="0"/>
              <a:t>• Raziskovalne ustanove in organizacije pokažejo vodilno vlogo pri določanju jasnih politik in postopkov o dobrih raziskovalnih praksah ter preglednem in ustreznem obravnavanju kršitev.</a:t>
            </a:r>
          </a:p>
          <a:p>
            <a:pPr marL="0" indent="0">
              <a:buNone/>
            </a:pPr>
            <a:r>
              <a:rPr lang="pl-PL" dirty="0"/>
              <a:t>• </a:t>
            </a:r>
            <a:r>
              <a:rPr lang="pl-PL" u="sng" dirty="0" err="1"/>
              <a:t>Raziskovalne</a:t>
            </a:r>
            <a:r>
              <a:rPr lang="pl-PL" u="sng" dirty="0"/>
              <a:t> </a:t>
            </a:r>
            <a:r>
              <a:rPr lang="pl-PL" u="sng" dirty="0" err="1"/>
              <a:t>ustanove</a:t>
            </a:r>
            <a:r>
              <a:rPr lang="pl-PL" u="sng" dirty="0"/>
              <a:t> in </a:t>
            </a:r>
            <a:r>
              <a:rPr lang="pl-PL" u="sng" dirty="0" err="1"/>
              <a:t>organizacije</a:t>
            </a:r>
            <a:r>
              <a:rPr lang="pl-PL" u="sng" dirty="0"/>
              <a:t> </a:t>
            </a:r>
            <a:r>
              <a:rPr lang="pl-PL" u="sng" dirty="0" err="1"/>
              <a:t>podpirajo</a:t>
            </a:r>
            <a:r>
              <a:rPr lang="pl-PL" u="sng" dirty="0"/>
              <a:t> </a:t>
            </a:r>
            <a:r>
              <a:rPr lang="pl-PL" u="sng" dirty="0" err="1"/>
              <a:t>ustrezno</a:t>
            </a:r>
            <a:r>
              <a:rPr lang="pl-PL" u="sng" dirty="0"/>
              <a:t> infrastrukturo za </a:t>
            </a:r>
            <a:r>
              <a:rPr lang="pl-PL" u="sng" dirty="0" err="1"/>
              <a:t>upravljanje</a:t>
            </a:r>
            <a:endParaRPr lang="pl-PL" u="sng" dirty="0"/>
          </a:p>
          <a:p>
            <a:pPr marL="0" indent="0">
              <a:buNone/>
            </a:pPr>
            <a:r>
              <a:rPr lang="sv-SE" u="sng" dirty="0"/>
              <a:t>in </a:t>
            </a:r>
            <a:r>
              <a:rPr lang="sv-SE" u="sng" dirty="0" err="1"/>
              <a:t>varstvo</a:t>
            </a:r>
            <a:r>
              <a:rPr lang="sv-SE" u="sng" dirty="0"/>
              <a:t> </a:t>
            </a:r>
            <a:r>
              <a:rPr lang="sv-SE" u="sng" dirty="0" err="1"/>
              <a:t>podatkov</a:t>
            </a:r>
            <a:r>
              <a:rPr lang="sv-SE" u="sng" dirty="0"/>
              <a:t> ter </a:t>
            </a:r>
            <a:r>
              <a:rPr lang="sv-SE" u="sng" dirty="0" err="1"/>
              <a:t>raziskovalnih</a:t>
            </a:r>
            <a:r>
              <a:rPr lang="sv-SE" u="sng" dirty="0"/>
              <a:t> materialov v </a:t>
            </a:r>
            <a:r>
              <a:rPr lang="sv-SE" u="sng" dirty="0" err="1"/>
              <a:t>vseh</a:t>
            </a:r>
            <a:r>
              <a:rPr lang="sv-SE" u="sng" dirty="0"/>
              <a:t> </a:t>
            </a:r>
            <a:r>
              <a:rPr lang="sv-SE" u="sng" dirty="0" err="1"/>
              <a:t>oblikah</a:t>
            </a:r>
            <a:r>
              <a:rPr lang="sv-SE" u="sng" dirty="0"/>
              <a:t> </a:t>
            </a:r>
            <a:r>
              <a:rPr lang="sv-SE" dirty="0"/>
              <a:t>(</a:t>
            </a:r>
            <a:r>
              <a:rPr lang="sv-SE" dirty="0" err="1"/>
              <a:t>vključno</a:t>
            </a:r>
            <a:r>
              <a:rPr lang="sv-SE" dirty="0"/>
              <a:t> s </a:t>
            </a:r>
            <a:r>
              <a:rPr lang="sv-SE" dirty="0" err="1"/>
              <a:t>kvalitativnimi</a:t>
            </a:r>
            <a:endParaRPr lang="sv-SE" dirty="0"/>
          </a:p>
          <a:p>
            <a:pPr marL="0" indent="0">
              <a:buNone/>
            </a:pPr>
            <a:r>
              <a:rPr lang="sl-SI" dirty="0"/>
              <a:t>in kvantitativnimi podatki, protokoli, postopki, drugimi raziskovalnimi artefakti in</a:t>
            </a:r>
          </a:p>
          <a:p>
            <a:pPr marL="0" indent="0">
              <a:buNone/>
            </a:pPr>
            <a:r>
              <a:rPr lang="sl-SI" dirty="0"/>
              <a:t>povezanimi metapodatki), </a:t>
            </a:r>
            <a:r>
              <a:rPr lang="sl-SI" u="sng" dirty="0"/>
              <a:t>ki so nujni za ponovljivost, sledljivost in odgovornost</a:t>
            </a:r>
            <a:r>
              <a:rPr lang="sl-SI" dirty="0"/>
              <a:t>.</a:t>
            </a:r>
          </a:p>
          <a:p>
            <a:pPr marL="0" indent="0">
              <a:buNone/>
            </a:pPr>
            <a:r>
              <a:rPr lang="sl-SI" dirty="0"/>
              <a:t>• </a:t>
            </a:r>
            <a:r>
              <a:rPr lang="sl-SI" u="sng" dirty="0"/>
              <a:t>Raziskovalne ustanove in organizacije z najemanjem in podpiranjem raziskovalcev</a:t>
            </a:r>
          </a:p>
          <a:p>
            <a:pPr marL="0" indent="0">
              <a:buNone/>
            </a:pPr>
            <a:r>
              <a:rPr lang="sl-SI" u="sng" dirty="0"/>
              <a:t>nagrajujejo odprte in ponovljive prakse</a:t>
            </a:r>
            <a:r>
              <a:rPr lang="sl-SI" dirty="0"/>
              <a:t>.</a:t>
            </a:r>
          </a:p>
        </p:txBody>
      </p:sp>
    </p:spTree>
    <p:extLst>
      <p:ext uri="{BB962C8B-B14F-4D97-AF65-F5344CB8AC3E}">
        <p14:creationId xmlns:p14="http://schemas.microsoft.com/office/powerpoint/2010/main" val="4124775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2.2 Usposabljanje, nadzor in mentorstvo</a:t>
            </a:r>
          </a:p>
        </p:txBody>
      </p:sp>
      <p:sp>
        <p:nvSpPr>
          <p:cNvPr id="3" name="Označba mesta vsebine 2"/>
          <p:cNvSpPr>
            <a:spLocks noGrp="1"/>
          </p:cNvSpPr>
          <p:nvPr>
            <p:ph idx="1"/>
          </p:nvPr>
        </p:nvSpPr>
        <p:spPr/>
        <p:txBody>
          <a:bodyPr>
            <a:normAutofit fontScale="92500"/>
          </a:bodyPr>
          <a:lstStyle/>
          <a:p>
            <a:r>
              <a:rPr lang="sl-SI" u="sng" dirty="0"/>
              <a:t>Raziskovalne ustanove in organizacije zagotavljajo, da raziskovalci prejmejo temeljito usposabljanje na področju zasnove, metodologije in analize raziskav.</a:t>
            </a:r>
          </a:p>
          <a:p>
            <a:r>
              <a:rPr lang="it-IT" dirty="0" err="1"/>
              <a:t>Raziskovalne</a:t>
            </a:r>
            <a:r>
              <a:rPr lang="it-IT" dirty="0"/>
              <a:t> </a:t>
            </a:r>
            <a:r>
              <a:rPr lang="it-IT" dirty="0" err="1"/>
              <a:t>ustanove</a:t>
            </a:r>
            <a:r>
              <a:rPr lang="it-IT" dirty="0"/>
              <a:t> in </a:t>
            </a:r>
            <a:r>
              <a:rPr lang="it-IT" dirty="0" err="1"/>
              <a:t>organizacije</a:t>
            </a:r>
            <a:r>
              <a:rPr lang="it-IT" dirty="0"/>
              <a:t> </a:t>
            </a:r>
            <a:r>
              <a:rPr lang="it-IT" dirty="0" err="1"/>
              <a:t>razvijajo</a:t>
            </a:r>
            <a:r>
              <a:rPr lang="it-IT" dirty="0"/>
              <a:t> </a:t>
            </a:r>
            <a:r>
              <a:rPr lang="it-IT" dirty="0" err="1"/>
              <a:t>ustrezno</a:t>
            </a:r>
            <a:r>
              <a:rPr lang="it-IT" dirty="0"/>
              <a:t> in </a:t>
            </a:r>
            <a:r>
              <a:rPr lang="it-IT" dirty="0" err="1"/>
              <a:t>primerno</a:t>
            </a:r>
            <a:r>
              <a:rPr lang="sl-SI" dirty="0"/>
              <a:t> usposabljanje na področju etike in raziskovalne integritete, s čimer zagotovijo, da so vsi udeleženci seznanjeni z ustreznimi kodeksi in predpisi.</a:t>
            </a:r>
          </a:p>
          <a:p>
            <a:r>
              <a:rPr lang="sl-SI" dirty="0"/>
              <a:t> Raziskovalci se skozi celotno poklicno pot – od ravni nižjega raziskovalca do ravni višjega raziskovalca – usposabljajo na področju etike in raziskovalne integritete.</a:t>
            </a:r>
          </a:p>
          <a:p>
            <a:r>
              <a:rPr lang="sl-SI" dirty="0"/>
              <a:t>Višji raziskovalci, vodje raziskav in nadzorniki svetujejo svojim članom ekipe ter jim ponujajo posebne napotke in usposabljanje, da pravilno razvijejo, zasnujejo in organizirajo raziskovalno dejavnost ter spodbujajo kulturo raziskovalne integritete.</a:t>
            </a:r>
          </a:p>
        </p:txBody>
      </p:sp>
    </p:spTree>
    <p:extLst>
      <p:ext uri="{BB962C8B-B14F-4D97-AF65-F5344CB8AC3E}">
        <p14:creationId xmlns:p14="http://schemas.microsoft.com/office/powerpoint/2010/main" val="53146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2.3 Raziskovalni postopki</a:t>
            </a:r>
          </a:p>
        </p:txBody>
      </p:sp>
      <p:sp>
        <p:nvSpPr>
          <p:cNvPr id="3" name="Označba mesta vsebine 2"/>
          <p:cNvSpPr>
            <a:spLocks noGrp="1"/>
          </p:cNvSpPr>
          <p:nvPr>
            <p:ph idx="1"/>
          </p:nvPr>
        </p:nvSpPr>
        <p:spPr/>
        <p:txBody>
          <a:bodyPr>
            <a:normAutofit/>
          </a:bodyPr>
          <a:lstStyle/>
          <a:p>
            <a:r>
              <a:rPr lang="sl-SI" dirty="0"/>
              <a:t>Raziskovalci pri razvijanju raziskovalnih zamislih upoštevajo najnovejše dosežke.</a:t>
            </a:r>
          </a:p>
          <a:p>
            <a:r>
              <a:rPr lang="sl-SI" dirty="0"/>
              <a:t>Raziskovalci raziskavo pazljivo in premišljeno zasnujejo, izvedejo, analizirajo </a:t>
            </a:r>
            <a:r>
              <a:rPr lang="sl-SI" u="sng" dirty="0"/>
              <a:t>in dokumentirajo</a:t>
            </a:r>
            <a:r>
              <a:rPr lang="sl-SI" dirty="0"/>
              <a:t>.</a:t>
            </a:r>
          </a:p>
          <a:p>
            <a:r>
              <a:rPr lang="sl-SI" dirty="0"/>
              <a:t>Raziskovalci pravilno in zavestno uporabljajo raziskovalna sredstva.</a:t>
            </a:r>
          </a:p>
          <a:p>
            <a:r>
              <a:rPr lang="sl-SI" dirty="0"/>
              <a:t>Raziskovalci </a:t>
            </a:r>
            <a:r>
              <a:rPr lang="sl-SI" u="sng" dirty="0"/>
              <a:t>odprto</a:t>
            </a:r>
            <a:r>
              <a:rPr lang="sl-SI" dirty="0"/>
              <a:t>, pošteno, </a:t>
            </a:r>
            <a:r>
              <a:rPr lang="sl-SI" u="sng" dirty="0"/>
              <a:t>pregledno</a:t>
            </a:r>
            <a:r>
              <a:rPr lang="sl-SI" dirty="0"/>
              <a:t> in točno </a:t>
            </a:r>
            <a:r>
              <a:rPr lang="sl-SI" u="sng" dirty="0"/>
              <a:t>objavijo rezultate in razlage raziskave ter pri tem upoštevajo zaupnost podatkov ali ugotovitev, če je taka zahteva upravičena</a:t>
            </a:r>
            <a:r>
              <a:rPr lang="sl-SI" dirty="0"/>
              <a:t>.</a:t>
            </a:r>
          </a:p>
          <a:p>
            <a:r>
              <a:rPr lang="sl-SI" dirty="0"/>
              <a:t>Raziskovalci </a:t>
            </a:r>
            <a:r>
              <a:rPr lang="sl-SI" u="sng" dirty="0"/>
              <a:t>o rezultatih poročajo na način</a:t>
            </a:r>
            <a:r>
              <a:rPr lang="sl-SI" dirty="0"/>
              <a:t>, ki je združljiv s standardi stroke, </a:t>
            </a:r>
            <a:r>
              <a:rPr lang="sl-SI" u="sng" dirty="0"/>
              <a:t>da se </a:t>
            </a:r>
            <a:r>
              <a:rPr lang="it-IT" u="sng" dirty="0"/>
              <a:t>ti </a:t>
            </a:r>
            <a:r>
              <a:rPr lang="it-IT" u="sng" dirty="0" err="1"/>
              <a:t>po</a:t>
            </a:r>
            <a:r>
              <a:rPr lang="it-IT" u="sng" dirty="0"/>
              <a:t> </a:t>
            </a:r>
            <a:r>
              <a:rPr lang="it-IT" u="sng" dirty="0" err="1"/>
              <a:t>potrebi</a:t>
            </a:r>
            <a:r>
              <a:rPr lang="it-IT" u="sng" dirty="0"/>
              <a:t> </a:t>
            </a:r>
            <a:r>
              <a:rPr lang="it-IT" u="sng" dirty="0" err="1"/>
              <a:t>lahko</a:t>
            </a:r>
            <a:r>
              <a:rPr lang="it-IT" u="sng" dirty="0"/>
              <a:t> </a:t>
            </a:r>
            <a:r>
              <a:rPr lang="it-IT" u="sng" dirty="0" err="1"/>
              <a:t>preverijo</a:t>
            </a:r>
            <a:r>
              <a:rPr lang="it-IT" u="sng" dirty="0"/>
              <a:t> in </a:t>
            </a:r>
            <a:r>
              <a:rPr lang="it-IT" u="sng" dirty="0" err="1"/>
              <a:t>ponovijo</a:t>
            </a:r>
            <a:r>
              <a:rPr lang="it-IT" dirty="0"/>
              <a:t>.</a:t>
            </a:r>
            <a:endParaRPr lang="sl-SI" dirty="0"/>
          </a:p>
        </p:txBody>
      </p:sp>
    </p:spTree>
    <p:extLst>
      <p:ext uri="{BB962C8B-B14F-4D97-AF65-F5344CB8AC3E}">
        <p14:creationId xmlns:p14="http://schemas.microsoft.com/office/powerpoint/2010/main" val="4143378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2.5 </a:t>
            </a:r>
            <a:r>
              <a:rPr lang="pl-PL" u="sng" dirty="0" err="1"/>
              <a:t>Podatkovne</a:t>
            </a:r>
            <a:r>
              <a:rPr lang="pl-PL" u="sng" dirty="0"/>
              <a:t> </a:t>
            </a:r>
            <a:r>
              <a:rPr lang="pl-PL" u="sng" dirty="0" err="1"/>
              <a:t>prakse</a:t>
            </a:r>
            <a:r>
              <a:rPr lang="pl-PL" u="sng" dirty="0"/>
              <a:t> in </a:t>
            </a:r>
            <a:r>
              <a:rPr lang="pl-PL" u="sng" dirty="0" err="1"/>
              <a:t>upravljanje</a:t>
            </a:r>
            <a:r>
              <a:rPr lang="pl-PL" u="sng" dirty="0"/>
              <a:t> </a:t>
            </a:r>
            <a:r>
              <a:rPr lang="pl-PL" u="sng" dirty="0" err="1"/>
              <a:t>podatkov</a:t>
            </a:r>
            <a:endParaRPr lang="sl-SI" u="sng" dirty="0"/>
          </a:p>
        </p:txBody>
      </p:sp>
      <p:sp>
        <p:nvSpPr>
          <p:cNvPr id="3" name="Označba mesta vsebine 2"/>
          <p:cNvSpPr>
            <a:spLocks noGrp="1"/>
          </p:cNvSpPr>
          <p:nvPr>
            <p:ph idx="1"/>
          </p:nvPr>
        </p:nvSpPr>
        <p:spPr/>
        <p:txBody>
          <a:bodyPr>
            <a:normAutofit fontScale="85000" lnSpcReduction="20000"/>
          </a:bodyPr>
          <a:lstStyle/>
          <a:p>
            <a:r>
              <a:rPr lang="sl-SI" dirty="0"/>
              <a:t>Raziskovalci, raziskovalne ustanove in organizacije ustrezno upravljajo in varujejo vse podatke in raziskovalne materiale, vključno z neobjavljenimi, ter jih razumno obdobje varno shranjujejo.</a:t>
            </a:r>
          </a:p>
          <a:p>
            <a:r>
              <a:rPr lang="sl-SI" dirty="0"/>
              <a:t>Raziskovalci, raziskovalne ustanove in organizacije zagotavljajo, da je zaradi upravljanja podatkov dostop do podatkov čim bolj odprt, pa tudi zaprt, kot je potrebno, ter po potrebi skladen z načeli sprejemljivih (FAIR) podatkov (</a:t>
            </a:r>
            <a:r>
              <a:rPr lang="sl-SI" dirty="0" err="1"/>
              <a:t>Findable</a:t>
            </a:r>
            <a:r>
              <a:rPr lang="sl-SI" dirty="0"/>
              <a:t>, </a:t>
            </a:r>
            <a:r>
              <a:rPr lang="en-US" dirty="0"/>
              <a:t>Accessible, Interoperable and Re-usable – </a:t>
            </a:r>
            <a:r>
              <a:rPr lang="en-US" dirty="0" err="1"/>
              <a:t>ugotovljivost</a:t>
            </a:r>
            <a:r>
              <a:rPr lang="en-US" dirty="0"/>
              <a:t>, </a:t>
            </a:r>
            <a:r>
              <a:rPr lang="en-US" dirty="0" err="1"/>
              <a:t>dostopnost</a:t>
            </a:r>
            <a:r>
              <a:rPr lang="en-US" dirty="0"/>
              <a:t>, </a:t>
            </a:r>
            <a:r>
              <a:rPr lang="en-US" dirty="0" err="1"/>
              <a:t>interoperabilnost</a:t>
            </a:r>
            <a:r>
              <a:rPr lang="sl-SI" dirty="0"/>
              <a:t> in ponovna uporabnost).</a:t>
            </a:r>
          </a:p>
          <a:p>
            <a:r>
              <a:rPr lang="sl-SI" dirty="0"/>
              <a:t>Raziskovalci, raziskovalne ustanove in organizacije zagotavljajo preglednost v zvezi z dostopom do njihovih podatkov in raziskovalnih materialov ali njihovo uporabo.</a:t>
            </a:r>
          </a:p>
          <a:p>
            <a:r>
              <a:rPr lang="sl-SI" dirty="0"/>
              <a:t>Raziskovalci, raziskovalne ustanove in organizacije priznajo podatke kot verodostojne proizvode raziskav, ki jih je mogoče citirati.</a:t>
            </a:r>
          </a:p>
          <a:p>
            <a:r>
              <a:rPr lang="sl-SI" dirty="0"/>
              <a:t>Raziskovalci, raziskovalne ustanove in organizacije zagotavljajo, da je v vse pogodbe ali sporazume, povezane z rezultati raziskav, vključena nepristranska in poštena določba za upravljanje njihove uporabe, lastništva in/ali za njihovo zaščito s pravicami intelektualne lastnine.</a:t>
            </a:r>
          </a:p>
        </p:txBody>
      </p:sp>
    </p:spTree>
    <p:extLst>
      <p:ext uri="{BB962C8B-B14F-4D97-AF65-F5344CB8AC3E}">
        <p14:creationId xmlns:p14="http://schemas.microsoft.com/office/powerpoint/2010/main" val="947824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2.6 Delovno sodelovanje</a:t>
            </a:r>
            <a:endParaRPr lang="sl-SI" u="sng" dirty="0"/>
          </a:p>
        </p:txBody>
      </p:sp>
      <p:sp>
        <p:nvSpPr>
          <p:cNvPr id="3" name="Označba mesta vsebine 2"/>
          <p:cNvSpPr>
            <a:spLocks noGrp="1"/>
          </p:cNvSpPr>
          <p:nvPr>
            <p:ph idx="1"/>
          </p:nvPr>
        </p:nvSpPr>
        <p:spPr/>
        <p:txBody>
          <a:bodyPr>
            <a:normAutofit lnSpcReduction="10000"/>
          </a:bodyPr>
          <a:lstStyle/>
          <a:p>
            <a:r>
              <a:rPr lang="sl-SI" dirty="0"/>
              <a:t>Vsi partnerji v raziskovalnem sodelovanju so odgovorni za integriteto raziskave.</a:t>
            </a:r>
          </a:p>
          <a:p>
            <a:r>
              <a:rPr lang="sl-SI" u="sng" dirty="0"/>
              <a:t>Vsi partnerji v raziskovalnem sodelovanju se na začetku dogovorijo o ciljih raziskave ter postopku čim bolj preglednega in odprtega sporočanja rezultatov raziskav.</a:t>
            </a:r>
          </a:p>
          <a:p>
            <a:r>
              <a:rPr lang="sl-SI" dirty="0"/>
              <a:t>Vsi partnerji se ob začetku sodelovanja formalno dogovorijo o svojih pričakovanjih in standardih glede raziskovalne integritete, zakonih in predpisih, ki se bodo uporabljali, zaščiti intelektualne lastnine sodelavcev ter postopkih za reševanje konfliktov in morebitnih primerih neprimernega vedenja.</a:t>
            </a:r>
          </a:p>
          <a:p>
            <a:r>
              <a:rPr lang="sl-SI" dirty="0"/>
              <a:t>Vsi partnerji v raziskovalnem sodelovanju so ustrezno obveščeni, z njimi pa poteka tudi posvetovanje o predložitvah rezultatov raziskav v objavo.</a:t>
            </a:r>
          </a:p>
        </p:txBody>
      </p:sp>
    </p:spTree>
    <p:extLst>
      <p:ext uri="{BB962C8B-B14F-4D97-AF65-F5344CB8AC3E}">
        <p14:creationId xmlns:p14="http://schemas.microsoft.com/office/powerpoint/2010/main" val="132667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2.7 Objavljanje in razširjanje rezultatov (I)</a:t>
            </a:r>
            <a:endParaRPr lang="sl-SI" u="sng" dirty="0"/>
          </a:p>
        </p:txBody>
      </p:sp>
      <p:sp>
        <p:nvSpPr>
          <p:cNvPr id="3" name="Označba mesta vsebine 2"/>
          <p:cNvSpPr>
            <a:spLocks noGrp="1"/>
          </p:cNvSpPr>
          <p:nvPr>
            <p:ph idx="1"/>
          </p:nvPr>
        </p:nvSpPr>
        <p:spPr/>
        <p:txBody>
          <a:bodyPr>
            <a:normAutofit lnSpcReduction="10000"/>
          </a:bodyPr>
          <a:lstStyle/>
          <a:p>
            <a:r>
              <a:rPr lang="sl-SI" dirty="0"/>
              <a:t>Vsi avtorji so v celoti odgovorni za vsebino objave, razen če ni določeno drugače.</a:t>
            </a:r>
          </a:p>
          <a:p>
            <a:r>
              <a:rPr lang="sl-SI" dirty="0"/>
              <a:t>Vsi avtorji se dogovorijo o zaporedju avtorjev, pri čemer priznajo, da avtorstvo</a:t>
            </a:r>
            <a:r>
              <a:rPr lang="sl-SI" b="1" dirty="0"/>
              <a:t> </a:t>
            </a:r>
            <a:r>
              <a:rPr lang="sl-SI" dirty="0"/>
              <a:t>samo temelji na pomembnem prispevku k zasnovi raziskav, pomembnem zbiranju podatkov oziroma analizi ali razlagi rezultatov.</a:t>
            </a:r>
          </a:p>
          <a:p>
            <a:r>
              <a:rPr lang="sl-SI" u="sng" dirty="0"/>
              <a:t>Avtorji zagotovijo, da je njihovo delo na pravočasen, odprt, pregleden in natančen način na voljo kolegom, razen če ni dogovorjeno drugače</a:t>
            </a:r>
            <a:r>
              <a:rPr lang="sl-SI" dirty="0"/>
              <a:t>, ter da so pri obveščanju širše javnosti in tradicionalnih in družbenih medijev pošteni.</a:t>
            </a:r>
          </a:p>
          <a:p>
            <a:r>
              <a:rPr lang="sl-SI" dirty="0"/>
              <a:t>Avtorji priznajo pomembno delo in intelektualne prispevke drugih, vključno s sodelavci, pomočniki in financerji, ki so ustrezno vplivali na raziskavo, o kateri </a:t>
            </a:r>
            <a:r>
              <a:rPr lang="pt-BR" dirty="0" err="1"/>
              <a:t>poročajo</a:t>
            </a:r>
            <a:r>
              <a:rPr lang="pt-BR" dirty="0"/>
              <a:t>, ter </a:t>
            </a:r>
            <a:r>
              <a:rPr lang="pt-BR" dirty="0" err="1"/>
              <a:t>pravilno</a:t>
            </a:r>
            <a:r>
              <a:rPr lang="pt-BR" dirty="0"/>
              <a:t> </a:t>
            </a:r>
            <a:r>
              <a:rPr lang="pt-BR" dirty="0" err="1"/>
              <a:t>citirajo</a:t>
            </a:r>
            <a:r>
              <a:rPr lang="pt-BR" dirty="0"/>
              <a:t> </a:t>
            </a:r>
            <a:r>
              <a:rPr lang="pt-BR" dirty="0" err="1"/>
              <a:t>povezano</a:t>
            </a:r>
            <a:r>
              <a:rPr lang="pt-BR" dirty="0"/>
              <a:t> </a:t>
            </a:r>
            <a:r>
              <a:rPr lang="pt-BR" dirty="0" err="1"/>
              <a:t>delo</a:t>
            </a:r>
            <a:r>
              <a:rPr lang="pt-BR" dirty="0"/>
              <a:t>.</a:t>
            </a:r>
            <a:endParaRPr lang="sl-SI" dirty="0"/>
          </a:p>
        </p:txBody>
      </p:sp>
    </p:spTree>
    <p:extLst>
      <p:ext uri="{BB962C8B-B14F-4D97-AF65-F5344CB8AC3E}">
        <p14:creationId xmlns:p14="http://schemas.microsoft.com/office/powerpoint/2010/main" val="3332315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2.7 Objavljanje in razširjanje rezultatov (II)</a:t>
            </a:r>
            <a:endParaRPr lang="sl-SI" u="sng" dirty="0"/>
          </a:p>
        </p:txBody>
      </p:sp>
      <p:sp>
        <p:nvSpPr>
          <p:cNvPr id="3" name="Označba mesta vsebine 2"/>
          <p:cNvSpPr>
            <a:spLocks noGrp="1"/>
          </p:cNvSpPr>
          <p:nvPr>
            <p:ph idx="1"/>
          </p:nvPr>
        </p:nvSpPr>
        <p:spPr/>
        <p:txBody>
          <a:bodyPr>
            <a:normAutofit/>
          </a:bodyPr>
          <a:lstStyle/>
          <a:p>
            <a:r>
              <a:rPr lang="sl-SI" dirty="0"/>
              <a:t>Vsi avtorji razkrijejo navzkrižja interesov in finančno podporo ali druge vrste podpore za raziskavo ali objavo njenih rezultatov.</a:t>
            </a:r>
          </a:p>
          <a:p>
            <a:r>
              <a:rPr lang="sl-SI" dirty="0"/>
              <a:t>Avtorji in založniki izdajajo popravke ali umaknejo delo, če je to potrebno, za kar so postopki jasni, in razlogi navedeni, avtorjem pa se priznajo zasluge za objavljanje takojšnjih popravkov po objavi.</a:t>
            </a:r>
          </a:p>
          <a:p>
            <a:r>
              <a:rPr lang="sl-SI" u="sng" dirty="0"/>
              <a:t>Avtorji in založniki štejejo, da so pri objavljanju in razširjanju rezultatov negativni rezultati enako veljavni kot pozitivni.</a:t>
            </a:r>
          </a:p>
          <a:p>
            <a:r>
              <a:rPr lang="it-IT" dirty="0" err="1"/>
              <a:t>Raziskovalci</a:t>
            </a:r>
            <a:r>
              <a:rPr lang="it-IT" dirty="0"/>
              <a:t> se </a:t>
            </a:r>
            <a:r>
              <a:rPr lang="it-IT" dirty="0" err="1"/>
              <a:t>držijo</a:t>
            </a:r>
            <a:r>
              <a:rPr lang="it-IT" dirty="0"/>
              <a:t> </a:t>
            </a:r>
            <a:r>
              <a:rPr lang="it-IT" dirty="0" err="1"/>
              <a:t>istih</a:t>
            </a:r>
            <a:r>
              <a:rPr lang="it-IT" dirty="0"/>
              <a:t> </a:t>
            </a:r>
            <a:r>
              <a:rPr lang="it-IT" dirty="0" err="1"/>
              <a:t>meril</a:t>
            </a:r>
            <a:r>
              <a:rPr lang="it-IT" dirty="0"/>
              <a:t>, </a:t>
            </a:r>
            <a:r>
              <a:rPr lang="it-IT" dirty="0" err="1"/>
              <a:t>kot</a:t>
            </a:r>
            <a:r>
              <a:rPr lang="it-IT" dirty="0"/>
              <a:t> so </a:t>
            </a:r>
            <a:r>
              <a:rPr lang="it-IT" dirty="0" err="1"/>
              <a:t>tista</a:t>
            </a:r>
            <a:r>
              <a:rPr lang="it-IT" dirty="0"/>
              <a:t>, </a:t>
            </a:r>
            <a:r>
              <a:rPr lang="it-IT" dirty="0" err="1"/>
              <a:t>ki</a:t>
            </a:r>
            <a:r>
              <a:rPr lang="it-IT" dirty="0"/>
              <a:t> so </a:t>
            </a:r>
            <a:r>
              <a:rPr lang="it-IT" dirty="0" err="1"/>
              <a:t>podrobno</a:t>
            </a:r>
            <a:r>
              <a:rPr lang="it-IT" dirty="0"/>
              <a:t> </a:t>
            </a:r>
            <a:r>
              <a:rPr lang="it-IT" dirty="0" err="1"/>
              <a:t>opisana</a:t>
            </a:r>
            <a:r>
              <a:rPr lang="it-IT" dirty="0"/>
              <a:t> </a:t>
            </a:r>
            <a:r>
              <a:rPr lang="it-IT" dirty="0" err="1"/>
              <a:t>zgoraj</a:t>
            </a:r>
            <a:r>
              <a:rPr lang="it-IT" dirty="0"/>
              <a:t>, in </a:t>
            </a:r>
            <a:r>
              <a:rPr lang="it-IT" dirty="0" err="1"/>
              <a:t>sicer</a:t>
            </a:r>
            <a:r>
              <a:rPr lang="sl-SI" dirty="0"/>
              <a:t> ne glede na to, ali objavljajo v naročniški reviji, </a:t>
            </a:r>
            <a:r>
              <a:rPr lang="sl-SI" dirty="0" err="1"/>
              <a:t>odprtodostopni</a:t>
            </a:r>
            <a:r>
              <a:rPr lang="sl-SI" dirty="0"/>
              <a:t> reviji ali v kateri koli drugi alternativni obliki objave.</a:t>
            </a:r>
          </a:p>
        </p:txBody>
      </p:sp>
    </p:spTree>
    <p:extLst>
      <p:ext uri="{BB962C8B-B14F-4D97-AF65-F5344CB8AC3E}">
        <p14:creationId xmlns:p14="http://schemas.microsoft.com/office/powerpoint/2010/main" val="4896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Odgovorna odprta znanost</a:t>
            </a:r>
          </a:p>
        </p:txBody>
      </p:sp>
      <p:sp>
        <p:nvSpPr>
          <p:cNvPr id="3" name="Označba mesta vsebine 2"/>
          <p:cNvSpPr>
            <a:spLocks noGrp="1"/>
          </p:cNvSpPr>
          <p:nvPr>
            <p:ph idx="1"/>
          </p:nvPr>
        </p:nvSpPr>
        <p:spPr>
          <a:xfrm>
            <a:off x="838202" y="1690689"/>
            <a:ext cx="10657112" cy="561910"/>
          </a:xfrm>
        </p:spPr>
        <p:txBody>
          <a:bodyPr>
            <a:normAutofit fontScale="92500" lnSpcReduction="10000"/>
          </a:bodyPr>
          <a:lstStyle/>
          <a:p>
            <a:r>
              <a:rPr lang="sl-SI" sz="2000" b="1" dirty="0"/>
              <a:t>UNESCO</a:t>
            </a:r>
            <a:r>
              <a:rPr lang="en-US" sz="2000" dirty="0"/>
              <a:t> </a:t>
            </a:r>
            <a:r>
              <a:rPr lang="en-US" sz="2000" dirty="0" err="1"/>
              <a:t>prvi</a:t>
            </a:r>
            <a:r>
              <a:rPr lang="en-US" sz="2000" dirty="0"/>
              <a:t> </a:t>
            </a:r>
            <a:r>
              <a:rPr lang="en-US" sz="2000" dirty="0" err="1"/>
              <a:t>mednarodni</a:t>
            </a:r>
            <a:r>
              <a:rPr lang="en-US" sz="2000" dirty="0"/>
              <a:t> </a:t>
            </a:r>
            <a:r>
              <a:rPr lang="en-US" sz="2000" dirty="0" err="1"/>
              <a:t>dokument</a:t>
            </a:r>
            <a:r>
              <a:rPr lang="en-US" sz="2000" dirty="0"/>
              <a:t> </a:t>
            </a:r>
            <a:r>
              <a:rPr lang="en-US" sz="2000" dirty="0" err="1"/>
              <a:t>za</a:t>
            </a:r>
            <a:r>
              <a:rPr lang="en-US" sz="2000" dirty="0"/>
              <a:t> </a:t>
            </a:r>
            <a:r>
              <a:rPr lang="en-US" sz="2000" dirty="0" err="1"/>
              <a:t>določanje</a:t>
            </a:r>
            <a:r>
              <a:rPr lang="en-US" sz="2000" dirty="0"/>
              <a:t> </a:t>
            </a:r>
            <a:r>
              <a:rPr lang="en-US" sz="2000" dirty="0" err="1"/>
              <a:t>standardov</a:t>
            </a:r>
            <a:r>
              <a:rPr lang="en-US" sz="2000" dirty="0"/>
              <a:t> </a:t>
            </a:r>
            <a:r>
              <a:rPr lang="en-US" sz="2000" dirty="0" err="1"/>
              <a:t>na</a:t>
            </a:r>
            <a:r>
              <a:rPr lang="en-US" sz="2000" dirty="0"/>
              <a:t> </a:t>
            </a:r>
            <a:r>
              <a:rPr lang="en-US" sz="2000" dirty="0" err="1"/>
              <a:t>področju</a:t>
            </a:r>
            <a:r>
              <a:rPr lang="en-US" sz="2000" dirty="0"/>
              <a:t> </a:t>
            </a:r>
            <a:r>
              <a:rPr lang="sl-SI" sz="2000" dirty="0" err="1"/>
              <a:t>O</a:t>
            </a:r>
            <a:r>
              <a:rPr lang="en-US" sz="2000" dirty="0" err="1"/>
              <a:t>dprte</a:t>
            </a:r>
            <a:r>
              <a:rPr lang="en-US" sz="2000" dirty="0"/>
              <a:t> </a:t>
            </a:r>
            <a:r>
              <a:rPr lang="en-US" sz="2000" dirty="0" err="1"/>
              <a:t>znanosti</a:t>
            </a:r>
            <a:r>
              <a:rPr lang="en-US" sz="2000" dirty="0"/>
              <a:t>, </a:t>
            </a:r>
            <a:r>
              <a:rPr lang="en-US" sz="2000" dirty="0" err="1"/>
              <a:t>ki</a:t>
            </a:r>
            <a:r>
              <a:rPr lang="en-US" sz="2000" dirty="0"/>
              <a:t> </a:t>
            </a:r>
            <a:r>
              <a:rPr lang="en-US" sz="2000" dirty="0" err="1"/>
              <a:t>ga</a:t>
            </a:r>
            <a:r>
              <a:rPr lang="en-US" sz="2000" dirty="0"/>
              <a:t> je </a:t>
            </a:r>
            <a:r>
              <a:rPr lang="en-US" sz="2000" dirty="0" err="1"/>
              <a:t>leta</a:t>
            </a:r>
            <a:r>
              <a:rPr lang="en-US" sz="2000" dirty="0"/>
              <a:t> 2021 </a:t>
            </a:r>
            <a:r>
              <a:rPr lang="en-US" sz="2000" dirty="0" err="1"/>
              <a:t>sprejelo</a:t>
            </a:r>
            <a:r>
              <a:rPr lang="en-US" sz="2000" dirty="0"/>
              <a:t> 193 </a:t>
            </a:r>
            <a:r>
              <a:rPr lang="en-US" sz="2000" dirty="0" err="1"/>
              <a:t>držav</a:t>
            </a:r>
            <a:r>
              <a:rPr lang="en-US" sz="2000" dirty="0"/>
              <a:t>.</a:t>
            </a:r>
            <a:endParaRPr lang="sl-SI" sz="2000" dirty="0"/>
          </a:p>
        </p:txBody>
      </p:sp>
      <p:sp>
        <p:nvSpPr>
          <p:cNvPr id="4" name="PoljeZBesedilom 3"/>
          <p:cNvSpPr txBox="1"/>
          <p:nvPr/>
        </p:nvSpPr>
        <p:spPr>
          <a:xfrm>
            <a:off x="8632969" y="6260365"/>
            <a:ext cx="3236014" cy="338554"/>
          </a:xfrm>
          <a:prstGeom prst="rect">
            <a:avLst/>
          </a:prstGeom>
          <a:noFill/>
        </p:spPr>
        <p:txBody>
          <a:bodyPr wrap="none" rtlCol="0">
            <a:spAutoFit/>
          </a:bodyPr>
          <a:lstStyle/>
          <a:p>
            <a:r>
              <a:rPr lang="sl-SI" sz="1600" dirty="0"/>
              <a:t>https://doi.org/10.54677/UTCD9302</a:t>
            </a:r>
          </a:p>
        </p:txBody>
      </p:sp>
      <p:pic>
        <p:nvPicPr>
          <p:cNvPr id="5" name="Slika 4"/>
          <p:cNvPicPr>
            <a:picLocks noChangeAspect="1"/>
          </p:cNvPicPr>
          <p:nvPr/>
        </p:nvPicPr>
        <p:blipFill rotWithShape="1">
          <a:blip r:embed="rId2"/>
          <a:srcRect l="1302" t="30330" r="47010" b="-1"/>
          <a:stretch/>
        </p:blipFill>
        <p:spPr>
          <a:xfrm>
            <a:off x="8232656" y="2602023"/>
            <a:ext cx="2935799" cy="3096432"/>
          </a:xfrm>
          <a:prstGeom prst="rect">
            <a:avLst/>
          </a:prstGeom>
        </p:spPr>
      </p:pic>
      <p:grpSp>
        <p:nvGrpSpPr>
          <p:cNvPr id="9" name="Skupina 8"/>
          <p:cNvGrpSpPr/>
          <p:nvPr/>
        </p:nvGrpSpPr>
        <p:grpSpPr>
          <a:xfrm>
            <a:off x="2416630" y="2302516"/>
            <a:ext cx="4330904" cy="4361765"/>
            <a:chOff x="2416630" y="2302516"/>
            <a:chExt cx="4330904" cy="4361765"/>
          </a:xfrm>
        </p:grpSpPr>
        <p:pic>
          <p:nvPicPr>
            <p:cNvPr id="6" name="Slika 5"/>
            <p:cNvPicPr>
              <a:picLocks noChangeAspect="1"/>
            </p:cNvPicPr>
            <p:nvPr/>
          </p:nvPicPr>
          <p:blipFill rotWithShape="1">
            <a:blip r:embed="rId2"/>
            <a:srcRect l="52990" t="39035" r="1485" b="2371"/>
            <a:stretch/>
          </p:blipFill>
          <p:spPr>
            <a:xfrm>
              <a:off x="2416630" y="2302516"/>
              <a:ext cx="4330904" cy="4361765"/>
            </a:xfrm>
            <a:prstGeom prst="rect">
              <a:avLst/>
            </a:prstGeom>
          </p:spPr>
        </p:pic>
        <p:sp>
          <p:nvSpPr>
            <p:cNvPr id="8" name="Zaobljeni pravokotnik 7"/>
            <p:cNvSpPr/>
            <p:nvPr/>
          </p:nvSpPr>
          <p:spPr>
            <a:xfrm>
              <a:off x="2416630" y="2302516"/>
              <a:ext cx="4330904" cy="4361765"/>
            </a:xfrm>
            <a:prstGeom prst="roundRect">
              <a:avLst/>
            </a:prstGeom>
            <a:noFill/>
            <a:ln w="5715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spTree>
    <p:extLst>
      <p:ext uri="{BB962C8B-B14F-4D97-AF65-F5344CB8AC3E}">
        <p14:creationId xmlns:p14="http://schemas.microsoft.com/office/powerpoint/2010/main" val="2333615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3. Kršitve raziskovalne integritete (I - IPP)</a:t>
            </a:r>
          </a:p>
        </p:txBody>
      </p:sp>
      <p:sp>
        <p:nvSpPr>
          <p:cNvPr id="3" name="Označba mesta vsebine 2"/>
          <p:cNvSpPr>
            <a:spLocks noGrp="1"/>
          </p:cNvSpPr>
          <p:nvPr>
            <p:ph idx="1"/>
          </p:nvPr>
        </p:nvSpPr>
        <p:spPr/>
        <p:txBody>
          <a:bodyPr>
            <a:normAutofit/>
          </a:bodyPr>
          <a:lstStyle/>
          <a:p>
            <a:pPr marL="0" indent="0">
              <a:buNone/>
            </a:pPr>
            <a:endParaRPr lang="sl-SI" dirty="0"/>
          </a:p>
          <a:p>
            <a:r>
              <a:rPr lang="sl-SI" b="1" i="1" dirty="0"/>
              <a:t>Izmišljanje </a:t>
            </a:r>
            <a:r>
              <a:rPr lang="sl-SI" dirty="0"/>
              <a:t>pomeni izmišljevanje rezultatov in poročanje o njih, kot da bi bili resnični.</a:t>
            </a:r>
          </a:p>
          <a:p>
            <a:r>
              <a:rPr lang="sl-SI" b="1" i="1" dirty="0"/>
              <a:t>Ponarejanje </a:t>
            </a:r>
            <a:r>
              <a:rPr lang="sl-SI" dirty="0"/>
              <a:t>pomeni bodisi manipuliranje z raziskovalnimi materiali, opremo ali postopki bodisi neutemeljeno spreminjanje, izpuščanje ali prikrivanje podatkov ali rezultatov.</a:t>
            </a:r>
          </a:p>
          <a:p>
            <a:r>
              <a:rPr lang="sl-SI" b="1" i="1" dirty="0"/>
              <a:t>Plagiatorstvo </a:t>
            </a:r>
            <a:r>
              <a:rPr lang="sl-SI" dirty="0"/>
              <a:t>je prilastitev dela ali zamisli drugih ljudi, ne da bi ustrezno priznali prvotni vir, s čimer se kršijo pravice prvotnih avtorjev do njihovih intelektualnih rezultatov.</a:t>
            </a:r>
          </a:p>
        </p:txBody>
      </p:sp>
    </p:spTree>
    <p:extLst>
      <p:ext uri="{BB962C8B-B14F-4D97-AF65-F5344CB8AC3E}">
        <p14:creationId xmlns:p14="http://schemas.microsoft.com/office/powerpoint/2010/main" val="1753787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3. Kršitve raziskovalne integritete (II) – nedopustne (škodljive) prakse vključujejo:</a:t>
            </a:r>
          </a:p>
        </p:txBody>
      </p:sp>
      <p:sp>
        <p:nvSpPr>
          <p:cNvPr id="3" name="Označba mesta vsebine 2"/>
          <p:cNvSpPr>
            <a:spLocks noGrp="1"/>
          </p:cNvSpPr>
          <p:nvPr>
            <p:ph idx="1"/>
          </p:nvPr>
        </p:nvSpPr>
        <p:spPr/>
        <p:txBody>
          <a:bodyPr>
            <a:normAutofit fontScale="92500" lnSpcReduction="20000"/>
          </a:bodyPr>
          <a:lstStyle/>
          <a:p>
            <a:pPr marL="0" indent="0">
              <a:buNone/>
            </a:pPr>
            <a:endParaRPr lang="sl-SI" dirty="0"/>
          </a:p>
          <a:p>
            <a:r>
              <a:rPr lang="sl-SI" dirty="0"/>
              <a:t>Manipuliranje avtorstva ali blatenje vloge drugih raziskovalcev v objavi.</a:t>
            </a:r>
          </a:p>
          <a:p>
            <a:r>
              <a:rPr lang="sl-SI" dirty="0"/>
              <a:t>Ponovno objavljanje zajetnih delov prejšnjih objav, vključno s prevodi, brez ustreznega priznanja ali citiranja originala („</a:t>
            </a:r>
            <a:r>
              <a:rPr lang="sl-SI" dirty="0" err="1"/>
              <a:t>samoplagiatorstvo</a:t>
            </a:r>
            <a:r>
              <a:rPr lang="sl-SI" dirty="0"/>
              <a:t>“).</a:t>
            </a:r>
          </a:p>
          <a:p>
            <a:r>
              <a:rPr lang="sl-SI" dirty="0"/>
              <a:t>Selektivno citiranje, da se poudarijo lastne ugotovitve ali izpolnijo želje urednikov, pregledovalcev ali kolegov.</a:t>
            </a:r>
          </a:p>
          <a:p>
            <a:r>
              <a:rPr lang="sl-SI" dirty="0" err="1"/>
              <a:t>Neobjavljanje</a:t>
            </a:r>
            <a:r>
              <a:rPr lang="sl-SI" dirty="0"/>
              <a:t> rezultatov raziskav.</a:t>
            </a:r>
          </a:p>
          <a:p>
            <a:r>
              <a:rPr lang="sl-SI" dirty="0"/>
              <a:t>Dopuščanje, da financerji/sponzorji ogrozijo neodvisnost v raziskovalnem postopku, ali poročanje o rezultatih na način, da se uvedejo ali spodbujajo predsodki.</a:t>
            </a:r>
          </a:p>
          <a:p>
            <a:r>
              <a:rPr lang="sl-SI" dirty="0"/>
              <a:t>Nepotrebno razširitev bibliografije študije.</a:t>
            </a:r>
          </a:p>
          <a:p>
            <a:r>
              <a:rPr lang="sl-SI" dirty="0"/>
              <a:t>Zlonamerno obtoževanje raziskovalca, da se je neprimerno vedel ali zakrivil druge kršitve.</a:t>
            </a:r>
          </a:p>
        </p:txBody>
      </p:sp>
    </p:spTree>
    <p:extLst>
      <p:ext uri="{BB962C8B-B14F-4D97-AF65-F5344CB8AC3E}">
        <p14:creationId xmlns:p14="http://schemas.microsoft.com/office/powerpoint/2010/main" val="3540705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2" y="1078860"/>
            <a:ext cx="11160000" cy="850148"/>
          </a:xfrm>
        </p:spPr>
        <p:txBody>
          <a:bodyPr>
            <a:normAutofit fontScale="90000"/>
          </a:bodyPr>
          <a:lstStyle/>
          <a:p>
            <a:r>
              <a:rPr lang="sl-SI" dirty="0"/>
              <a:t>3. Kršitve raziskovalne integritete (III) – nedopustne (škodljive) prakse vključujejo:</a:t>
            </a:r>
          </a:p>
        </p:txBody>
      </p:sp>
      <p:sp>
        <p:nvSpPr>
          <p:cNvPr id="3" name="Označba mesta vsebine 2"/>
          <p:cNvSpPr>
            <a:spLocks noGrp="1"/>
          </p:cNvSpPr>
          <p:nvPr>
            <p:ph idx="1"/>
          </p:nvPr>
        </p:nvSpPr>
        <p:spPr/>
        <p:txBody>
          <a:bodyPr>
            <a:normAutofit lnSpcReduction="10000"/>
          </a:bodyPr>
          <a:lstStyle/>
          <a:p>
            <a:pPr marL="0" indent="0">
              <a:buNone/>
            </a:pPr>
            <a:endParaRPr lang="sl-SI" dirty="0"/>
          </a:p>
          <a:p>
            <a:r>
              <a:rPr lang="sl-SI" dirty="0"/>
              <a:t>Napačno prikazovanje raziskovalnih dosežkov.</a:t>
            </a:r>
          </a:p>
          <a:p>
            <a:r>
              <a:rPr lang="sl-SI" dirty="0"/>
              <a:t>Pretirano poudarjanje pomena in praktične uporabnosti ugotovitev.</a:t>
            </a:r>
          </a:p>
          <a:p>
            <a:r>
              <a:rPr lang="sl-SI" dirty="0"/>
              <a:t>Zamujanje ali neprimerno oviranje dela drugih raziskovalcev.</a:t>
            </a:r>
          </a:p>
          <a:p>
            <a:r>
              <a:rPr lang="sl-SI" dirty="0"/>
              <a:t>Zloraba nadrejenega položaja za spodbujanje kršitev raziskovalne integritete.</a:t>
            </a:r>
          </a:p>
          <a:p>
            <a:r>
              <a:rPr lang="sl-SI" dirty="0"/>
              <a:t>Neupoštevanje domnevnih kršitev raziskovalne integritete s strani drugih ali prikrivanje neustreznih odzivov na neprimerno vedenje ali druge kršitve s strani ustanov.</a:t>
            </a:r>
          </a:p>
          <a:p>
            <a:r>
              <a:rPr lang="sl-SI" dirty="0"/>
              <a:t>Ustanavljanje ali podpiranje revij, ki ogrožajo nadzor kakovosti raziskav („</a:t>
            </a:r>
            <a:r>
              <a:rPr lang="sl-SI" dirty="0" err="1"/>
              <a:t>predatorske</a:t>
            </a:r>
            <a:r>
              <a:rPr lang="sl-SI" dirty="0"/>
              <a:t> revije“).</a:t>
            </a:r>
          </a:p>
        </p:txBody>
      </p:sp>
    </p:spTree>
    <p:extLst>
      <p:ext uri="{BB962C8B-B14F-4D97-AF65-F5344CB8AC3E}">
        <p14:creationId xmlns:p14="http://schemas.microsoft.com/office/powerpoint/2010/main" val="2167254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ENRIO – </a:t>
            </a:r>
            <a:r>
              <a:rPr lang="sl-SI" sz="4000" dirty="0" err="1"/>
              <a:t>European</a:t>
            </a:r>
            <a:r>
              <a:rPr lang="sl-SI" sz="4000" dirty="0"/>
              <a:t> </a:t>
            </a:r>
            <a:r>
              <a:rPr lang="sl-SI" sz="4000" dirty="0" err="1"/>
              <a:t>network</a:t>
            </a:r>
            <a:r>
              <a:rPr lang="sl-SI" sz="4000" dirty="0"/>
              <a:t> </a:t>
            </a:r>
            <a:r>
              <a:rPr lang="sl-SI" sz="4000" dirty="0" err="1"/>
              <a:t>of</a:t>
            </a:r>
            <a:r>
              <a:rPr lang="sl-SI" sz="4000" dirty="0"/>
              <a:t> </a:t>
            </a:r>
            <a:r>
              <a:rPr lang="sl-SI" sz="4000" dirty="0" err="1"/>
              <a:t>research</a:t>
            </a:r>
            <a:r>
              <a:rPr lang="sl-SI" sz="4000" dirty="0"/>
              <a:t> </a:t>
            </a:r>
            <a:r>
              <a:rPr lang="sl-SI" sz="4000" dirty="0" err="1"/>
              <a:t>integrity</a:t>
            </a:r>
            <a:r>
              <a:rPr lang="sl-SI" sz="4000" dirty="0"/>
              <a:t> </a:t>
            </a:r>
            <a:r>
              <a:rPr lang="sl-SI" sz="4000" dirty="0" err="1"/>
              <a:t>offices</a:t>
            </a:r>
            <a:endParaRPr lang="sl-SI" sz="4000" dirty="0"/>
          </a:p>
        </p:txBody>
      </p:sp>
      <p:pic>
        <p:nvPicPr>
          <p:cNvPr id="4" name="Slika 3"/>
          <p:cNvPicPr>
            <a:picLocks noChangeAspect="1"/>
          </p:cNvPicPr>
          <p:nvPr/>
        </p:nvPicPr>
        <p:blipFill>
          <a:blip r:embed="rId2"/>
          <a:stretch>
            <a:fillRect/>
          </a:stretch>
        </p:blipFill>
        <p:spPr>
          <a:xfrm>
            <a:off x="838202" y="2179529"/>
            <a:ext cx="7744930" cy="3918769"/>
          </a:xfrm>
          <a:prstGeom prst="rect">
            <a:avLst/>
          </a:prstGeom>
        </p:spPr>
      </p:pic>
      <p:sp>
        <p:nvSpPr>
          <p:cNvPr id="5" name="PoljeZBesedilom 4"/>
          <p:cNvSpPr txBox="1"/>
          <p:nvPr/>
        </p:nvSpPr>
        <p:spPr>
          <a:xfrm>
            <a:off x="438411" y="6274923"/>
            <a:ext cx="2324419" cy="369332"/>
          </a:xfrm>
          <a:prstGeom prst="rect">
            <a:avLst/>
          </a:prstGeom>
          <a:noFill/>
        </p:spPr>
        <p:txBody>
          <a:bodyPr wrap="none" rtlCol="0">
            <a:spAutoFit/>
          </a:bodyPr>
          <a:lstStyle/>
          <a:p>
            <a:r>
              <a:rPr lang="sl-SI" dirty="0"/>
              <a:t>https://www.enrio.eu/</a:t>
            </a:r>
          </a:p>
        </p:txBody>
      </p:sp>
      <p:sp>
        <p:nvSpPr>
          <p:cNvPr id="6" name="PoljeZBesedilom 5"/>
          <p:cNvSpPr txBox="1"/>
          <p:nvPr/>
        </p:nvSpPr>
        <p:spPr>
          <a:xfrm>
            <a:off x="9056318" y="2367419"/>
            <a:ext cx="2154477" cy="4062651"/>
          </a:xfrm>
          <a:prstGeom prst="rect">
            <a:avLst/>
          </a:prstGeom>
          <a:noFill/>
        </p:spPr>
        <p:txBody>
          <a:bodyPr wrap="square" rtlCol="0">
            <a:spAutoFit/>
          </a:bodyPr>
          <a:lstStyle/>
          <a:p>
            <a:r>
              <a:rPr lang="sl-SI" sz="2400" b="1" dirty="0"/>
              <a:t>Slovenija</a:t>
            </a:r>
          </a:p>
          <a:p>
            <a:endParaRPr lang="sl-SI" dirty="0"/>
          </a:p>
          <a:p>
            <a:r>
              <a:rPr lang="sl-SI" dirty="0"/>
              <a:t>2014 – 2024 Komisija za ženske v znanosti (enake možnosti)</a:t>
            </a:r>
          </a:p>
          <a:p>
            <a:endParaRPr lang="sl-SI" dirty="0"/>
          </a:p>
          <a:p>
            <a:r>
              <a:rPr lang="sl-SI" dirty="0">
                <a:sym typeface="Wingdings" panose="05000000000000000000" pitchFamily="2" charset="2"/>
              </a:rPr>
              <a:t>2024</a:t>
            </a:r>
          </a:p>
          <a:p>
            <a:r>
              <a:rPr lang="sl-SI" dirty="0">
                <a:sym typeface="Wingdings" panose="05000000000000000000" pitchFamily="2" charset="2"/>
              </a:rPr>
              <a:t>Nacionalni svet za etiko in integriteto v znanosti</a:t>
            </a:r>
          </a:p>
          <a:p>
            <a:endParaRPr lang="sl-SI" dirty="0">
              <a:sym typeface="Wingdings" panose="05000000000000000000" pitchFamily="2" charset="2"/>
            </a:endParaRPr>
          </a:p>
          <a:p>
            <a:r>
              <a:rPr lang="sl-SI" dirty="0">
                <a:sym typeface="Wingdings" panose="05000000000000000000" pitchFamily="2" charset="2"/>
              </a:rPr>
              <a:t>2024</a:t>
            </a:r>
          </a:p>
          <a:p>
            <a:r>
              <a:rPr lang="sl-SI" dirty="0">
                <a:sym typeface="Wingdings" panose="05000000000000000000" pitchFamily="2" charset="2"/>
              </a:rPr>
              <a:t> U. Opara Krašovec</a:t>
            </a:r>
            <a:endParaRPr lang="sl-SI" dirty="0"/>
          </a:p>
        </p:txBody>
      </p:sp>
    </p:spTree>
    <p:extLst>
      <p:ext uri="{BB962C8B-B14F-4D97-AF65-F5344CB8AC3E}">
        <p14:creationId xmlns:p14="http://schemas.microsoft.com/office/powerpoint/2010/main" val="2627356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Zaščita žvižgačev</a:t>
            </a:r>
          </a:p>
        </p:txBody>
      </p:sp>
      <p:sp>
        <p:nvSpPr>
          <p:cNvPr id="3" name="Označba mesta vsebine 2"/>
          <p:cNvSpPr>
            <a:spLocks noGrp="1"/>
          </p:cNvSpPr>
          <p:nvPr>
            <p:ph idx="1"/>
          </p:nvPr>
        </p:nvSpPr>
        <p:spPr>
          <a:xfrm>
            <a:off x="838202" y="1825626"/>
            <a:ext cx="6738255" cy="4773293"/>
          </a:xfrm>
        </p:spPr>
        <p:txBody>
          <a:bodyPr/>
          <a:lstStyle/>
          <a:p>
            <a:endParaRPr lang="sl-SI" dirty="0"/>
          </a:p>
          <a:p>
            <a:endParaRPr lang="sl-SI" dirty="0"/>
          </a:p>
        </p:txBody>
      </p:sp>
      <p:sp>
        <p:nvSpPr>
          <p:cNvPr id="4" name="Označba mesta vsebine 2"/>
          <p:cNvSpPr txBox="1">
            <a:spLocks/>
          </p:cNvSpPr>
          <p:nvPr/>
        </p:nvSpPr>
        <p:spPr>
          <a:xfrm>
            <a:off x="838200" y="1825625"/>
            <a:ext cx="6202680" cy="4351338"/>
          </a:xfrm>
          <a:prstGeom prst="rect">
            <a:avLst/>
          </a:prstGeom>
          <a:noFill/>
          <a:ln>
            <a:noFill/>
          </a:ln>
        </p:spPr>
        <p:txBody>
          <a:bodyPr vert="horz" wrap="square" lIns="91440" tIns="45720" rIns="91440" bIns="45720" anchor="t" anchorCtr="0" compatLnSpc="1">
            <a:normAutofit fontScale="62500" lnSpcReduction="20000"/>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sl-SI" sz="3400" dirty="0"/>
              <a:t>V priročniku so zbrane informacije o dobrih praksah glede zaščite žvižgačev v raziskavah. Namenjen je tako raziskovalnim organizacijam kot tudi raziskovalkam in raziskovalcem ter potencialnim žvižgačkam, žvižgačem.  V priročniku so zbrane smernice kako v raziskovalni organizaciji uvesti sistem za upravljanje žvižgačev. V drugem delu pa premisleki za tiste, ki razmišljajo o prijavi domnevnega napačnega ravnanja pri raziskavah, skupaj z morebitnimi težavami, ki bi se lahko pojavile med samo preiskavo in/ali po njej. </a:t>
            </a:r>
          </a:p>
          <a:p>
            <a:pPr marL="0" indent="0">
              <a:buFont typeface="Arial" pitchFamily="34"/>
              <a:buNone/>
            </a:pPr>
            <a:endParaRPr lang="sl-SI" sz="2000" dirty="0"/>
          </a:p>
          <a:p>
            <a:pPr marL="0" indent="0">
              <a:buFont typeface="Arial" pitchFamily="34"/>
              <a:buNone/>
            </a:pPr>
            <a:endParaRPr lang="sl-SI" sz="2000" dirty="0"/>
          </a:p>
          <a:p>
            <a:pPr marL="0" indent="0">
              <a:buFont typeface="Arial" pitchFamily="34"/>
              <a:buNone/>
            </a:pPr>
            <a:r>
              <a:rPr lang="sl-SI" sz="2000" dirty="0">
                <a:latin typeface="+mj-lt"/>
              </a:rPr>
              <a:t>https://zenodo.org/records/8192478</a:t>
            </a:r>
          </a:p>
        </p:txBody>
      </p:sp>
      <p:pic>
        <p:nvPicPr>
          <p:cNvPr id="5" name="Slika 4"/>
          <p:cNvPicPr>
            <a:picLocks noChangeAspect="1"/>
          </p:cNvPicPr>
          <p:nvPr/>
        </p:nvPicPr>
        <p:blipFill>
          <a:blip r:embed="rId2"/>
          <a:stretch>
            <a:fillRect/>
          </a:stretch>
        </p:blipFill>
        <p:spPr>
          <a:xfrm>
            <a:off x="7576457" y="1078860"/>
            <a:ext cx="4000731" cy="5631961"/>
          </a:xfrm>
          <a:prstGeom prst="rect">
            <a:avLst/>
          </a:prstGeom>
        </p:spPr>
      </p:pic>
    </p:spTree>
    <p:extLst>
      <p:ext uri="{BB962C8B-B14F-4D97-AF65-F5344CB8AC3E}">
        <p14:creationId xmlns:p14="http://schemas.microsoft.com/office/powerpoint/2010/main" val="3197993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Kodeksi, pravilniki, izjave</a:t>
            </a:r>
          </a:p>
        </p:txBody>
      </p:sp>
      <p:sp>
        <p:nvSpPr>
          <p:cNvPr id="3" name="Označba mesta besedila 2"/>
          <p:cNvSpPr>
            <a:spLocks noGrp="1"/>
          </p:cNvSpPr>
          <p:nvPr>
            <p:ph type="body" idx="1"/>
          </p:nvPr>
        </p:nvSpPr>
        <p:spPr/>
        <p:txBody>
          <a:bodyPr/>
          <a:lstStyle/>
          <a:p>
            <a:r>
              <a:rPr lang="sl-SI" dirty="0"/>
              <a:t>Slovenija</a:t>
            </a:r>
          </a:p>
        </p:txBody>
      </p:sp>
    </p:spTree>
    <p:extLst>
      <p:ext uri="{BB962C8B-B14F-4D97-AF65-F5344CB8AC3E}">
        <p14:creationId xmlns:p14="http://schemas.microsoft.com/office/powerpoint/2010/main" val="22161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2008</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3" y="1781632"/>
            <a:ext cx="7643324" cy="2797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jeZBesedilom 3"/>
          <p:cNvSpPr txBox="1"/>
          <p:nvPr/>
        </p:nvSpPr>
        <p:spPr>
          <a:xfrm>
            <a:off x="7543395" y="6117857"/>
            <a:ext cx="3491661" cy="646331"/>
          </a:xfrm>
          <a:prstGeom prst="rect">
            <a:avLst/>
          </a:prstGeom>
          <a:noFill/>
        </p:spPr>
        <p:txBody>
          <a:bodyPr wrap="none" rtlCol="0">
            <a:spAutoFit/>
          </a:bodyPr>
          <a:lstStyle/>
          <a:p>
            <a:r>
              <a:rPr lang="sl-SI" i="1" dirty="0">
                <a:latin typeface="Arabic Typesetting" panose="03020402040406030203" pitchFamily="66" charset="-78"/>
                <a:cs typeface="Arabic Typesetting" panose="03020402040406030203" pitchFamily="66" charset="-78"/>
              </a:rPr>
              <a:t>Boljše je propasti s častjo kot uspeti s prevaro</a:t>
            </a:r>
          </a:p>
          <a:p>
            <a:r>
              <a:rPr lang="sl-SI" i="1" dirty="0">
                <a:latin typeface="Arabic Typesetting" panose="03020402040406030203" pitchFamily="66" charset="-78"/>
                <a:cs typeface="Arabic Typesetting" panose="03020402040406030203" pitchFamily="66" charset="-78"/>
              </a:rPr>
              <a:t>			</a:t>
            </a:r>
            <a:r>
              <a:rPr lang="sl-SI" i="1" dirty="0" err="1">
                <a:latin typeface="Arabic Typesetting" panose="03020402040406030203" pitchFamily="66" charset="-78"/>
                <a:cs typeface="Arabic Typesetting" panose="03020402040406030203" pitchFamily="66" charset="-78"/>
              </a:rPr>
              <a:t>Sofokles</a:t>
            </a:r>
            <a:endParaRPr lang="en-US" i="1" dirty="0">
              <a:latin typeface="Arabic Typesetting" panose="03020402040406030203" pitchFamily="66" charset="-78"/>
              <a:cs typeface="Arabic Typesetting" panose="03020402040406030203" pitchFamily="66" charset="-78"/>
            </a:endParaRPr>
          </a:p>
        </p:txBody>
      </p:sp>
      <p:sp>
        <p:nvSpPr>
          <p:cNvPr id="5" name="PoljeZBesedilom 4"/>
          <p:cNvSpPr txBox="1"/>
          <p:nvPr/>
        </p:nvSpPr>
        <p:spPr>
          <a:xfrm>
            <a:off x="999302" y="4421493"/>
            <a:ext cx="9572281" cy="1384995"/>
          </a:xfrm>
          <a:prstGeom prst="rect">
            <a:avLst/>
          </a:prstGeom>
          <a:noFill/>
        </p:spPr>
        <p:txBody>
          <a:bodyPr wrap="square" rtlCol="0">
            <a:spAutoFit/>
          </a:bodyPr>
          <a:lstStyle/>
          <a:p>
            <a:r>
              <a:rPr lang="sl-SI" sz="2800" i="1" dirty="0">
                <a:latin typeface="Arabic Typesetting" panose="03020402040406030203" pitchFamily="66" charset="-78"/>
                <a:cs typeface="Arabic Typesetting" panose="03020402040406030203" pitchFamily="66" charset="-78"/>
              </a:rPr>
              <a:t>…“</a:t>
            </a:r>
            <a:r>
              <a:rPr lang="sl-SI" sz="2800" b="1" i="1" dirty="0">
                <a:latin typeface="Arabic Typesetting" panose="03020402040406030203" pitchFamily="66" charset="-78"/>
                <a:cs typeface="Arabic Typesetting" panose="03020402040406030203" pitchFamily="66" charset="-78"/>
              </a:rPr>
              <a:t>Predvsem nam ni treba </a:t>
            </a:r>
            <a:r>
              <a:rPr lang="sl-SI" sz="2800" b="1" i="1" dirty="0">
                <a:solidFill>
                  <a:srgbClr val="C00000"/>
                </a:solidFill>
                <a:latin typeface="Arabic Typesetting" panose="03020402040406030203" pitchFamily="66" charset="-78"/>
                <a:cs typeface="Arabic Typesetting" panose="03020402040406030203" pitchFamily="66" charset="-78"/>
              </a:rPr>
              <a:t>čakati  na škandal, </a:t>
            </a:r>
            <a:r>
              <a:rPr lang="sl-SI" sz="2800" b="1" i="1" dirty="0">
                <a:latin typeface="Arabic Typesetting" panose="03020402040406030203" pitchFamily="66" charset="-78"/>
                <a:cs typeface="Arabic Typesetting" panose="03020402040406030203" pitchFamily="66" charset="-78"/>
              </a:rPr>
              <a:t>kakršen je bil povod za nastanek nemškega kodeksa ali ameriških smernic dobre prakse in ukrepanja ob sumu kršitve pravil poštenega ravnanja.“….</a:t>
            </a:r>
            <a:endParaRPr lang="en-US" sz="2800" b="1" i="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081333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3" y="1078860"/>
            <a:ext cx="11160000" cy="675295"/>
          </a:xfrm>
        </p:spPr>
        <p:txBody>
          <a:bodyPr/>
          <a:lstStyle/>
          <a:p>
            <a:r>
              <a:rPr lang="sl-SI" dirty="0"/>
              <a:t>2011</a:t>
            </a:r>
          </a:p>
        </p:txBody>
      </p:sp>
      <p:sp>
        <p:nvSpPr>
          <p:cNvPr id="3" name="PoljeZBesedilom 2"/>
          <p:cNvSpPr txBox="1"/>
          <p:nvPr/>
        </p:nvSpPr>
        <p:spPr>
          <a:xfrm>
            <a:off x="838203" y="1604865"/>
            <a:ext cx="9806473" cy="738664"/>
          </a:xfrm>
          <a:prstGeom prst="rect">
            <a:avLst/>
          </a:prstGeom>
          <a:noFill/>
        </p:spPr>
        <p:txBody>
          <a:bodyPr wrap="square" rtlCol="0">
            <a:spAutoFit/>
          </a:bodyPr>
          <a:lstStyle/>
          <a:p>
            <a:r>
              <a:rPr lang="it-IT" sz="2400" i="1" dirty="0" err="1">
                <a:solidFill>
                  <a:srgbClr val="ED7D31"/>
                </a:solidFill>
              </a:rPr>
              <a:t>Resolucij</a:t>
            </a:r>
            <a:r>
              <a:rPr lang="sl-SI" sz="2400" i="1" dirty="0">
                <a:solidFill>
                  <a:srgbClr val="ED7D31"/>
                </a:solidFill>
              </a:rPr>
              <a:t>a</a:t>
            </a:r>
            <a:r>
              <a:rPr lang="it-IT" sz="2400" i="1" dirty="0">
                <a:solidFill>
                  <a:srgbClr val="ED7D31"/>
                </a:solidFill>
              </a:rPr>
              <a:t> o </a:t>
            </a:r>
            <a:r>
              <a:rPr lang="it-IT" sz="2400" i="1" dirty="0" err="1">
                <a:solidFill>
                  <a:srgbClr val="ED7D31"/>
                </a:solidFill>
              </a:rPr>
              <a:t>Raziskovalni</a:t>
            </a:r>
            <a:r>
              <a:rPr lang="it-IT" sz="2400" i="1" dirty="0">
                <a:solidFill>
                  <a:srgbClr val="ED7D31"/>
                </a:solidFill>
              </a:rPr>
              <a:t> in </a:t>
            </a:r>
            <a:r>
              <a:rPr lang="it-IT" sz="2400" i="1" dirty="0" err="1">
                <a:solidFill>
                  <a:srgbClr val="ED7D31"/>
                </a:solidFill>
              </a:rPr>
              <a:t>inovacijski</a:t>
            </a:r>
            <a:r>
              <a:rPr lang="it-IT" sz="2400" i="1" dirty="0">
                <a:solidFill>
                  <a:srgbClr val="ED7D31"/>
                </a:solidFill>
              </a:rPr>
              <a:t> </a:t>
            </a:r>
            <a:r>
              <a:rPr lang="it-IT" sz="2400" i="1" dirty="0" err="1">
                <a:solidFill>
                  <a:srgbClr val="ED7D31"/>
                </a:solidFill>
              </a:rPr>
              <a:t>strategiji</a:t>
            </a:r>
            <a:r>
              <a:rPr lang="it-IT" sz="2400" i="1" dirty="0">
                <a:solidFill>
                  <a:srgbClr val="ED7D31"/>
                </a:solidFill>
              </a:rPr>
              <a:t> </a:t>
            </a:r>
            <a:r>
              <a:rPr lang="it-IT" sz="2400" i="1" dirty="0" err="1">
                <a:solidFill>
                  <a:srgbClr val="ED7D31"/>
                </a:solidFill>
              </a:rPr>
              <a:t>Slovenije</a:t>
            </a:r>
            <a:r>
              <a:rPr lang="it-IT" sz="2400" i="1" dirty="0">
                <a:solidFill>
                  <a:srgbClr val="ED7D31"/>
                </a:solidFill>
              </a:rPr>
              <a:t> 2011-2020</a:t>
            </a:r>
            <a:r>
              <a:rPr lang="sl-SI" sz="2400" i="1" dirty="0">
                <a:solidFill>
                  <a:srgbClr val="ED7D31"/>
                </a:solidFill>
              </a:rPr>
              <a:t> </a:t>
            </a:r>
          </a:p>
          <a:p>
            <a:r>
              <a:rPr lang="en-US" dirty="0"/>
              <a:t>(</a:t>
            </a:r>
            <a:r>
              <a:rPr lang="pl-PL" dirty="0" err="1"/>
              <a:t>Uradni</a:t>
            </a:r>
            <a:r>
              <a:rPr lang="pl-PL" dirty="0"/>
              <a:t> list RS, </a:t>
            </a:r>
            <a:r>
              <a:rPr lang="pl-PL" dirty="0" err="1"/>
              <a:t>št</a:t>
            </a:r>
            <a:r>
              <a:rPr lang="pl-PL" dirty="0"/>
              <a:t>. 43/2011 z </a:t>
            </a:r>
            <a:r>
              <a:rPr lang="pl-PL" dirty="0" err="1"/>
              <a:t>dne</a:t>
            </a:r>
            <a:r>
              <a:rPr lang="pl-PL" dirty="0"/>
              <a:t> 3. 6. 2011</a:t>
            </a:r>
            <a:r>
              <a:rPr lang="en-US" dirty="0"/>
              <a:t>)</a:t>
            </a:r>
            <a:r>
              <a:rPr lang="sl-SI" i="1" dirty="0">
                <a:solidFill>
                  <a:srgbClr val="C00000"/>
                </a:solidFill>
              </a:rPr>
              <a:t> </a:t>
            </a:r>
            <a:endParaRPr lang="sl-SI" sz="2400" dirty="0"/>
          </a:p>
        </p:txBody>
      </p:sp>
      <p:pic>
        <p:nvPicPr>
          <p:cNvPr id="6" name="Slika 5"/>
          <p:cNvPicPr>
            <a:picLocks noChangeAspect="1"/>
          </p:cNvPicPr>
          <p:nvPr/>
        </p:nvPicPr>
        <p:blipFill>
          <a:blip r:embed="rId2"/>
          <a:stretch>
            <a:fillRect/>
          </a:stretch>
        </p:blipFill>
        <p:spPr>
          <a:xfrm>
            <a:off x="2043482" y="2343529"/>
            <a:ext cx="6708634" cy="4039023"/>
          </a:xfrm>
          <a:prstGeom prst="rect">
            <a:avLst/>
          </a:prstGeom>
        </p:spPr>
      </p:pic>
    </p:spTree>
    <p:extLst>
      <p:ext uri="{BB962C8B-B14F-4D97-AF65-F5344CB8AC3E}">
        <p14:creationId xmlns:p14="http://schemas.microsoft.com/office/powerpoint/2010/main" val="2170589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11631" y="1183362"/>
            <a:ext cx="11160000" cy="998135"/>
          </a:xfrm>
        </p:spPr>
        <p:txBody>
          <a:bodyPr>
            <a:normAutofit/>
          </a:bodyPr>
          <a:lstStyle/>
          <a:p>
            <a:r>
              <a:rPr lang="sl-SI" sz="3200" dirty="0"/>
              <a:t>Vloga nacionalne Komisije za ženske v znanosti – Komisije za enake možnosti pri MVZI (2001 – 2022) </a:t>
            </a:r>
          </a:p>
        </p:txBody>
      </p:sp>
      <p:sp>
        <p:nvSpPr>
          <p:cNvPr id="3" name="Označba mesta vsebine 2"/>
          <p:cNvSpPr>
            <a:spLocks noGrp="1"/>
          </p:cNvSpPr>
          <p:nvPr>
            <p:ph idx="1"/>
          </p:nvPr>
        </p:nvSpPr>
        <p:spPr>
          <a:xfrm>
            <a:off x="511631" y="2181497"/>
            <a:ext cx="11160000" cy="4773293"/>
          </a:xfrm>
        </p:spPr>
        <p:txBody>
          <a:bodyPr>
            <a:normAutofit fontScale="85000" lnSpcReduction="20000"/>
          </a:bodyPr>
          <a:lstStyle/>
          <a:p>
            <a:endParaRPr lang="sl-SI" dirty="0"/>
          </a:p>
          <a:p>
            <a:r>
              <a:rPr lang="sl-SI" dirty="0"/>
              <a:t>Organizacija letnih simpozijev, izobraževanje, priporočila</a:t>
            </a:r>
          </a:p>
          <a:p>
            <a:r>
              <a:rPr lang="sl-SI" dirty="0"/>
              <a:t>Monografija: Ženske v znanosti, ženske za znanost : znanstvene perspektive žensk v Sloveniji in dejavniki sprememb, Urednice: Mirjana Ule, Renata Šribar, Andreja Umek Venturini, 2014, Založba FDV</a:t>
            </a:r>
          </a:p>
          <a:p>
            <a:r>
              <a:rPr lang="sl-SI" dirty="0"/>
              <a:t>Mednarodna konferenca:  </a:t>
            </a:r>
            <a:r>
              <a:rPr lang="sl-SI" b="1" i="1" dirty="0"/>
              <a:t>Perspektive odgovornosti, etike in spolov: nova razmerja v znanosti, </a:t>
            </a:r>
            <a:r>
              <a:rPr lang="sl-SI" i="1" dirty="0"/>
              <a:t>SAZU, 19. september 2014</a:t>
            </a:r>
          </a:p>
          <a:p>
            <a:r>
              <a:rPr lang="sl-SI" dirty="0"/>
              <a:t>Prevod Singapurske izjave z izhodišči za branje</a:t>
            </a:r>
          </a:p>
          <a:p>
            <a:r>
              <a:rPr lang="sl-SI" dirty="0"/>
              <a:t>Članstvo Slovenije v ENRIO (2014 – 2024)</a:t>
            </a:r>
          </a:p>
          <a:p>
            <a:r>
              <a:rPr lang="sl-SI" dirty="0"/>
              <a:t>Priprava izhodišč/zakonske podlage za ustanovitev Nacionalnega sveta za etiko in integriteto v znanosti (</a:t>
            </a:r>
            <a:r>
              <a:rPr lang="sl-SI" dirty="0" err="1"/>
              <a:t>ZZrID</a:t>
            </a:r>
            <a:r>
              <a:rPr lang="sl-SI" dirty="0"/>
              <a:t>)</a:t>
            </a:r>
          </a:p>
          <a:p>
            <a:r>
              <a:rPr lang="sl-SI" dirty="0"/>
              <a:t>…</a:t>
            </a:r>
          </a:p>
          <a:p>
            <a:pPr marL="0" indent="0">
              <a:buNone/>
            </a:pPr>
            <a:r>
              <a:rPr lang="sl-SI" b="1" dirty="0">
                <a:solidFill>
                  <a:srgbClr val="ED7D31"/>
                </a:solidFill>
              </a:rPr>
              <a:t>ENRIO </a:t>
            </a:r>
            <a:r>
              <a:rPr lang="sl-SI" b="1" dirty="0" err="1">
                <a:solidFill>
                  <a:srgbClr val="ED7D31"/>
                </a:solidFill>
              </a:rPr>
              <a:t>Country</a:t>
            </a:r>
            <a:r>
              <a:rPr lang="sl-SI" b="1" dirty="0">
                <a:solidFill>
                  <a:srgbClr val="ED7D31"/>
                </a:solidFill>
              </a:rPr>
              <a:t> </a:t>
            </a:r>
            <a:r>
              <a:rPr lang="sl-SI" b="1" dirty="0" err="1">
                <a:solidFill>
                  <a:srgbClr val="ED7D31"/>
                </a:solidFill>
              </a:rPr>
              <a:t>Reports</a:t>
            </a:r>
            <a:r>
              <a:rPr lang="sl-SI" b="1" dirty="0">
                <a:solidFill>
                  <a:srgbClr val="ED7D31"/>
                </a:solidFill>
              </a:rPr>
              <a:t>, </a:t>
            </a:r>
            <a:r>
              <a:rPr lang="sl-SI" b="1" dirty="0" err="1">
                <a:solidFill>
                  <a:srgbClr val="ED7D31"/>
                </a:solidFill>
              </a:rPr>
              <a:t>Slovenia</a:t>
            </a:r>
            <a:r>
              <a:rPr lang="sl-SI" b="1" dirty="0">
                <a:solidFill>
                  <a:srgbClr val="ED7D31"/>
                </a:solidFill>
              </a:rPr>
              <a:t> (https://www.enrio.eu/country-reports/slovenia/)</a:t>
            </a:r>
          </a:p>
        </p:txBody>
      </p:sp>
    </p:spTree>
    <p:extLst>
      <p:ext uri="{BB962C8B-B14F-4D97-AF65-F5344CB8AC3E}">
        <p14:creationId xmlns:p14="http://schemas.microsoft.com/office/powerpoint/2010/main" val="731712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sl-SI" sz="2800" dirty="0"/>
              <a:t>Zakon o znanstvenoraziskovalni in inovacijski dejavnosti, </a:t>
            </a:r>
            <a:r>
              <a:rPr lang="sl-SI" sz="2800" dirty="0" err="1"/>
              <a:t>ZZrID</a:t>
            </a:r>
            <a:r>
              <a:rPr lang="sl-SI" sz="2800" dirty="0"/>
              <a:t> 2021</a:t>
            </a:r>
          </a:p>
        </p:txBody>
      </p:sp>
      <p:sp>
        <p:nvSpPr>
          <p:cNvPr id="3" name="Označba mesta vsebine 2"/>
          <p:cNvSpPr>
            <a:spLocks noGrp="1"/>
          </p:cNvSpPr>
          <p:nvPr>
            <p:ph idx="1"/>
          </p:nvPr>
        </p:nvSpPr>
        <p:spPr/>
        <p:txBody>
          <a:bodyPr>
            <a:normAutofit fontScale="62500" lnSpcReduction="20000"/>
          </a:bodyPr>
          <a:lstStyle/>
          <a:p>
            <a:r>
              <a:rPr lang="sl-SI" sz="4000" b="1" dirty="0"/>
              <a:t>Etika v znanosti</a:t>
            </a:r>
          </a:p>
          <a:p>
            <a:pPr marL="0" indent="0">
              <a:buNone/>
            </a:pPr>
            <a:r>
              <a:rPr lang="sl-SI" b="1" dirty="0"/>
              <a:t>39. člen Nacionalni svet za etiko in integriteto v znanosti - </a:t>
            </a:r>
            <a:r>
              <a:rPr lang="sl-SI" dirty="0"/>
              <a:t>Za obravnavanje etičnih vprašanj in ravnanj v znanstvenoraziskovalni dejavnosti</a:t>
            </a:r>
            <a:endParaRPr lang="sl-SI" b="1" dirty="0"/>
          </a:p>
          <a:p>
            <a:pPr marL="0" indent="0">
              <a:buNone/>
            </a:pPr>
            <a:endParaRPr lang="sl-SI" dirty="0"/>
          </a:p>
          <a:p>
            <a:pPr marL="0" indent="0">
              <a:buNone/>
            </a:pPr>
            <a:r>
              <a:rPr lang="sl-SI" b="1" dirty="0"/>
              <a:t>(12) Naloge Nacionalnega sveta za etiko in integriteto v znanosti so:</a:t>
            </a:r>
          </a:p>
          <a:p>
            <a:pPr marL="514350" indent="-514350">
              <a:buFont typeface="+mj-lt"/>
              <a:buAutoNum type="arabicPeriod"/>
            </a:pPr>
            <a:r>
              <a:rPr lang="sl-SI" dirty="0"/>
              <a:t>preventivno delovanje in izobraževanje na področju etike in integritete v znanosti z namenom spodbujanja dobrih praks in preprečevanja nepoštenosti;</a:t>
            </a:r>
          </a:p>
          <a:p>
            <a:pPr marL="514350" indent="-514350">
              <a:buFont typeface="+mj-lt"/>
              <a:buAutoNum type="arabicPeriod"/>
            </a:pPr>
            <a:r>
              <a:rPr lang="sl-SI" dirty="0"/>
              <a:t>sprejemanje mnenj o skladnosti ravnanja z etičnimi pravili na lastno pobudo oziroma pobudo organizacij ali posameznikov, kadar to oceni za primerno;</a:t>
            </a:r>
          </a:p>
          <a:p>
            <a:pPr marL="514350" indent="-514350">
              <a:buFont typeface="+mj-lt"/>
              <a:buAutoNum type="arabicPeriod"/>
            </a:pPr>
            <a:r>
              <a:rPr lang="sl-SI" dirty="0"/>
              <a:t>sodelovanje z etičnimi komisijami v raziskovalnih in visokošolskih organizacijah ter oblikovanje svetovalnih mnenj oziroma priporočil k njihovim internim etičnim kodeksom na lastno pobudo oziroma pobudo organizacij, kadar to oceni za primerno;</a:t>
            </a:r>
          </a:p>
          <a:p>
            <a:pPr marL="514350" indent="-514350">
              <a:buFont typeface="+mj-lt"/>
              <a:buAutoNum type="arabicPeriod"/>
            </a:pPr>
            <a:r>
              <a:rPr lang="sl-SI" dirty="0"/>
              <a:t>sodelovanje v mednarodnih omrežjih in združenjih; </a:t>
            </a:r>
            <a:r>
              <a:rPr lang="sl-SI" b="1" dirty="0">
                <a:solidFill>
                  <a:srgbClr val="ED7D31"/>
                </a:solidFill>
                <a:sym typeface="Wingdings" panose="05000000000000000000" pitchFamily="2" charset="2"/>
              </a:rPr>
              <a:t> </a:t>
            </a:r>
            <a:r>
              <a:rPr lang="sl-SI" b="1" dirty="0">
                <a:solidFill>
                  <a:srgbClr val="ED7D31"/>
                </a:solidFill>
              </a:rPr>
              <a:t>(september 2024, članstvo v ENRIO)</a:t>
            </a:r>
          </a:p>
          <a:p>
            <a:pPr marL="514350" indent="-514350">
              <a:buFont typeface="+mj-lt"/>
              <a:buAutoNum type="arabicPeriod"/>
            </a:pPr>
            <a:r>
              <a:rPr lang="sl-SI" dirty="0"/>
              <a:t>spodbujanje raziskovanja in seznanjanja javnosti z vprašanji etike in integritete v znanstvenoraziskovalni dejavnosti;</a:t>
            </a:r>
          </a:p>
          <a:p>
            <a:pPr marL="514350" indent="-514350">
              <a:buFont typeface="+mj-lt"/>
              <a:buAutoNum type="arabicPeriod"/>
            </a:pPr>
            <a:r>
              <a:rPr lang="sl-SI" dirty="0"/>
              <a:t>priprava, sprejem in objava letnega poročila, ki ga v seznanitev predloži ministrstvu, pristojnemu za znanost.</a:t>
            </a:r>
          </a:p>
          <a:p>
            <a:pPr marL="0" indent="0">
              <a:buNone/>
            </a:pPr>
            <a:endParaRPr lang="sl-SI" dirty="0"/>
          </a:p>
          <a:p>
            <a:endParaRPr lang="sl-SI" dirty="0"/>
          </a:p>
        </p:txBody>
      </p:sp>
    </p:spTree>
    <p:extLst>
      <p:ext uri="{BB962C8B-B14F-4D97-AF65-F5344CB8AC3E}">
        <p14:creationId xmlns:p14="http://schemas.microsoft.com/office/powerpoint/2010/main" val="1094568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Etika</a:t>
            </a:r>
          </a:p>
        </p:txBody>
      </p:sp>
      <p:sp>
        <p:nvSpPr>
          <p:cNvPr id="3" name="Označba mesta vsebine 2"/>
          <p:cNvSpPr>
            <a:spLocks noGrp="1"/>
          </p:cNvSpPr>
          <p:nvPr>
            <p:ph idx="1"/>
          </p:nvPr>
        </p:nvSpPr>
        <p:spPr/>
        <p:txBody>
          <a:bodyPr/>
          <a:lstStyle/>
          <a:p>
            <a:r>
              <a:rPr lang="sl-SI" dirty="0"/>
              <a:t>Vključuje pravila ali smernice kaj je dovoljeno, zahtevano in kaj prepovedano (kodeksi)</a:t>
            </a:r>
          </a:p>
          <a:p>
            <a:r>
              <a:rPr lang="sl-SI" dirty="0"/>
              <a:t>Poudarek na razmerju med dolžnostjo in moralo človekovih dejanj</a:t>
            </a:r>
          </a:p>
          <a:p>
            <a:pPr marL="0" indent="0">
              <a:buNone/>
            </a:pPr>
            <a:endParaRPr lang="sl-SI" dirty="0"/>
          </a:p>
          <a:p>
            <a:pPr marL="0" indent="0">
              <a:buNone/>
            </a:pPr>
            <a:r>
              <a:rPr lang="sl-SI" dirty="0"/>
              <a:t>Ravnajte, kot bi želeli, da drugi ravnajo z vami. Ljudi vedno obravnavajte kot cilj, nikoli kot sredstvo za dosego cilja. </a:t>
            </a:r>
          </a:p>
          <a:p>
            <a:pPr marL="0" indent="0">
              <a:buNone/>
            </a:pPr>
            <a:r>
              <a:rPr lang="sl-SI" dirty="0"/>
              <a:t>(deontološka etika, E. Kant)</a:t>
            </a:r>
          </a:p>
          <a:p>
            <a:pPr marL="0" indent="0">
              <a:buNone/>
            </a:pPr>
            <a:endParaRPr lang="sl-SI" dirty="0"/>
          </a:p>
          <a:p>
            <a:pPr marL="0" indent="0">
              <a:buNone/>
            </a:pPr>
            <a:r>
              <a:rPr lang="sl-SI" i="1" dirty="0"/>
              <a:t>D</a:t>
            </a:r>
            <a:r>
              <a:rPr lang="en-US" i="1" dirty="0" err="1"/>
              <a:t>eontolog</a:t>
            </a:r>
            <a:r>
              <a:rPr lang="sl-SI" i="1" dirty="0" err="1"/>
              <a:t>ija</a:t>
            </a:r>
            <a:r>
              <a:rPr lang="sl-SI" i="1" dirty="0"/>
              <a:t>: </a:t>
            </a:r>
            <a:r>
              <a:rPr lang="en-US" i="1" dirty="0" err="1"/>
              <a:t>deon</a:t>
            </a:r>
            <a:r>
              <a:rPr lang="sl-SI" dirty="0"/>
              <a:t> -</a:t>
            </a:r>
            <a:r>
              <a:rPr lang="en-US" dirty="0"/>
              <a:t> “duty,” </a:t>
            </a:r>
            <a:r>
              <a:rPr lang="sl-SI" dirty="0"/>
              <a:t>in</a:t>
            </a:r>
            <a:r>
              <a:rPr lang="en-US" dirty="0"/>
              <a:t> </a:t>
            </a:r>
            <a:r>
              <a:rPr lang="en-US" i="1" dirty="0"/>
              <a:t>logos</a:t>
            </a:r>
            <a:r>
              <a:rPr lang="sl-SI" dirty="0"/>
              <a:t> -</a:t>
            </a:r>
            <a:r>
              <a:rPr lang="en-US" dirty="0"/>
              <a:t>“science.”</a:t>
            </a:r>
            <a:endParaRPr lang="sl-SI" dirty="0"/>
          </a:p>
        </p:txBody>
      </p:sp>
    </p:spTree>
    <p:extLst>
      <p:ext uri="{BB962C8B-B14F-4D97-AF65-F5344CB8AC3E}">
        <p14:creationId xmlns:p14="http://schemas.microsoft.com/office/powerpoint/2010/main" val="2409354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Nacionalni svet za etiko in integriteto v znanosti</a:t>
            </a:r>
          </a:p>
        </p:txBody>
      </p:sp>
      <p:sp>
        <p:nvSpPr>
          <p:cNvPr id="3" name="Označba mesta vsebine 2"/>
          <p:cNvSpPr>
            <a:spLocks noGrp="1"/>
          </p:cNvSpPr>
          <p:nvPr>
            <p:ph idx="1"/>
          </p:nvPr>
        </p:nvSpPr>
        <p:spPr>
          <a:xfrm>
            <a:off x="838202" y="1690688"/>
            <a:ext cx="11160000" cy="4945243"/>
          </a:xfrm>
        </p:spPr>
        <p:txBody>
          <a:bodyPr>
            <a:normAutofit fontScale="92500" lnSpcReduction="10000"/>
          </a:bodyPr>
          <a:lstStyle/>
          <a:p>
            <a:pPr marL="0" indent="0">
              <a:buNone/>
            </a:pPr>
            <a:r>
              <a:rPr lang="sl-SI" sz="2000" dirty="0"/>
              <a:t>Rektorska konferenca Republike Slovenije (RKRS) in Koordinacija samostojnih raziskovalnih inštitutov Slovenije (</a:t>
            </a:r>
            <a:r>
              <a:rPr lang="sl-SI" sz="2000" dirty="0" err="1"/>
              <a:t>KOsRIS</a:t>
            </a:r>
            <a:r>
              <a:rPr lang="sl-SI" sz="2000" dirty="0"/>
              <a:t>) sta skladno z Zakonom o znanstvenoraziskovalni in inovacijski dejavnosti (</a:t>
            </a:r>
            <a:r>
              <a:rPr lang="sl-SI" sz="2000" dirty="0">
                <a:hlinkClick r:id="rId2"/>
              </a:rPr>
              <a:t>Uradni list, 186/21</a:t>
            </a:r>
            <a:r>
              <a:rPr lang="sl-SI" sz="2000" dirty="0"/>
              <a:t> in </a:t>
            </a:r>
            <a:r>
              <a:rPr lang="sl-SI" sz="2000" dirty="0">
                <a:hlinkClick r:id="rId3"/>
              </a:rPr>
              <a:t>40/23</a:t>
            </a:r>
            <a:r>
              <a:rPr lang="sl-SI" sz="2000" dirty="0"/>
              <a:t>) sta na konstitutivni seji </a:t>
            </a:r>
            <a:r>
              <a:rPr lang="sl-SI" sz="2000" b="1" dirty="0">
                <a:solidFill>
                  <a:srgbClr val="ED7D31"/>
                </a:solidFill>
              </a:rPr>
              <a:t>18. oktobra 2023 </a:t>
            </a:r>
            <a:r>
              <a:rPr lang="sl-SI" sz="2000" dirty="0">
                <a:solidFill>
                  <a:schemeClr val="tx1"/>
                </a:solidFill>
              </a:rPr>
              <a:t>vzpostavila </a:t>
            </a:r>
            <a:r>
              <a:rPr lang="sl-SI" sz="2000" b="1" dirty="0">
                <a:solidFill>
                  <a:srgbClr val="ED7D31"/>
                </a:solidFill>
              </a:rPr>
              <a:t>Nacionalni svet za etiko in integriteto v znanosti.</a:t>
            </a:r>
          </a:p>
          <a:p>
            <a:r>
              <a:rPr lang="sl-SI" sz="1500" b="1" dirty="0"/>
              <a:t>Predsednica: </a:t>
            </a:r>
            <a:r>
              <a:rPr lang="sl-SI" sz="1500" dirty="0"/>
              <a:t>Dragica Wedam Lukić, Slovenska akademija znanost in umetnosti (SAZU)</a:t>
            </a:r>
          </a:p>
          <a:p>
            <a:r>
              <a:rPr lang="sl-SI" sz="1500" b="1" dirty="0"/>
              <a:t>Podpredsednik: </a:t>
            </a:r>
            <a:r>
              <a:rPr lang="sl-SI" sz="1500" dirty="0"/>
              <a:t>Rok Benčin, Koordinacija samostojnih raziskovalnih institutov (</a:t>
            </a:r>
            <a:r>
              <a:rPr lang="sl-SI" sz="1500" dirty="0" err="1"/>
              <a:t>KOsRIS</a:t>
            </a:r>
            <a:r>
              <a:rPr lang="sl-SI" sz="1500" dirty="0"/>
              <a:t>)</a:t>
            </a:r>
          </a:p>
          <a:p>
            <a:r>
              <a:rPr lang="sl-SI" sz="1500" b="1" dirty="0"/>
              <a:t>Sekretarka: </a:t>
            </a:r>
            <a:r>
              <a:rPr lang="sl-SI" sz="1500" dirty="0" err="1"/>
              <a:t>Gita</a:t>
            </a:r>
            <a:r>
              <a:rPr lang="sl-SI" sz="1500" dirty="0"/>
              <a:t> Zadnikar, Ministrstvo za visoko šolstvo, znanost in inovacije (MVZI)</a:t>
            </a:r>
          </a:p>
          <a:p>
            <a:r>
              <a:rPr lang="sl-SI" sz="1500" b="1" dirty="0"/>
              <a:t>Članice in člani: </a:t>
            </a:r>
            <a:endParaRPr lang="sl-SI" sz="1500" dirty="0"/>
          </a:p>
          <a:p>
            <a:r>
              <a:rPr lang="sl-SI" sz="1500" dirty="0"/>
              <a:t>Tamara Lah Turnšek, Javna agencija za znanstvenoraziskovalno in inovacijsko dejavnost (ARIS)</a:t>
            </a:r>
          </a:p>
          <a:p>
            <a:r>
              <a:rPr lang="sl-SI" sz="1500" dirty="0"/>
              <a:t>Janez Možina, Inženirska akademije Slovenije (IAS)</a:t>
            </a:r>
          </a:p>
          <a:p>
            <a:r>
              <a:rPr lang="sl-SI" sz="1500" dirty="0"/>
              <a:t>Sara Ahlin Doljak, Rektorska konferenca Republike Slovenije (RKRS)</a:t>
            </a:r>
          </a:p>
          <a:p>
            <a:r>
              <a:rPr lang="sl-SI" sz="1500" dirty="0"/>
              <a:t>Vita </a:t>
            </a:r>
            <a:r>
              <a:rPr lang="sl-SI" sz="1500" dirty="0" err="1"/>
              <a:t>Poštuvan</a:t>
            </a:r>
            <a:r>
              <a:rPr lang="sl-SI" sz="1500" dirty="0"/>
              <a:t>, Rektorska konferenca Republike Slovenije (RKRS)</a:t>
            </a:r>
          </a:p>
          <a:p>
            <a:r>
              <a:rPr lang="sl-SI" sz="1500" dirty="0"/>
              <a:t>Borut </a:t>
            </a:r>
            <a:r>
              <a:rPr lang="sl-SI" sz="1500" dirty="0" err="1"/>
              <a:t>Holcman</a:t>
            </a:r>
            <a:r>
              <a:rPr lang="sl-SI" sz="1500" dirty="0"/>
              <a:t>, Rektorska konferenca Republike Slovenije (RKRS)</a:t>
            </a:r>
          </a:p>
          <a:p>
            <a:r>
              <a:rPr lang="sl-SI" sz="1500" dirty="0"/>
              <a:t>Maja Remškar, Koordinacija samostojnih raziskovalnih institutov (</a:t>
            </a:r>
            <a:r>
              <a:rPr lang="sl-SI" sz="1500" dirty="0" err="1"/>
              <a:t>KOsRIS</a:t>
            </a:r>
            <a:r>
              <a:rPr lang="sl-SI" sz="1500" dirty="0"/>
              <a:t>)</a:t>
            </a:r>
          </a:p>
          <a:p>
            <a:r>
              <a:rPr lang="sl-SI" sz="1500" dirty="0"/>
              <a:t>Miran Gabršček, Koordinacija samostojnih raziskovalnih institutov (</a:t>
            </a:r>
            <a:r>
              <a:rPr lang="sl-SI" sz="1500" dirty="0" err="1"/>
              <a:t>KOsRIS</a:t>
            </a:r>
            <a:r>
              <a:rPr lang="sl-SI" sz="1500" dirty="0"/>
              <a:t>)</a:t>
            </a:r>
          </a:p>
          <a:p>
            <a:r>
              <a:rPr lang="sl-SI" sz="1500" dirty="0"/>
              <a:t>Luka Martin Tomažič, Skupnost samostojnih visokošolskih zavodov (SSVZ)</a:t>
            </a:r>
          </a:p>
          <a:p>
            <a:r>
              <a:rPr lang="sl-SI" sz="1500" dirty="0"/>
              <a:t>Jože Krašovec, Slovenska akademija znanost in umetnosti (SAZU)</a:t>
            </a:r>
          </a:p>
          <a:p>
            <a:endParaRPr lang="sl-SI" dirty="0"/>
          </a:p>
          <a:p>
            <a:endParaRPr lang="sl-SI" dirty="0"/>
          </a:p>
        </p:txBody>
      </p:sp>
      <p:sp>
        <p:nvSpPr>
          <p:cNvPr id="4" name="PoljeZBesedilom 3"/>
          <p:cNvSpPr txBox="1"/>
          <p:nvPr/>
        </p:nvSpPr>
        <p:spPr>
          <a:xfrm>
            <a:off x="1201783" y="6414253"/>
            <a:ext cx="10637520" cy="369332"/>
          </a:xfrm>
          <a:prstGeom prst="rect">
            <a:avLst/>
          </a:prstGeom>
          <a:noFill/>
        </p:spPr>
        <p:txBody>
          <a:bodyPr wrap="square" rtlCol="0">
            <a:spAutoFit/>
          </a:bodyPr>
          <a:lstStyle/>
          <a:p>
            <a:r>
              <a:rPr lang="sl-SI" b="1" dirty="0">
                <a:solidFill>
                  <a:srgbClr val="ED7D31"/>
                </a:solidFill>
              </a:rPr>
              <a:t>https://www.gov.si/novice/2024-03-25-vzpostavljen-nacionalni-svet-za-etiko-in-integriteto-v-znanosti/</a:t>
            </a:r>
          </a:p>
        </p:txBody>
      </p:sp>
    </p:spTree>
    <p:extLst>
      <p:ext uri="{BB962C8B-B14F-4D97-AF65-F5344CB8AC3E}">
        <p14:creationId xmlns:p14="http://schemas.microsoft.com/office/powerpoint/2010/main" val="899762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3. Kongres ENRIO 2025</a:t>
            </a:r>
          </a:p>
        </p:txBody>
      </p:sp>
      <p:sp>
        <p:nvSpPr>
          <p:cNvPr id="3" name="Označba mesta vsebine 2"/>
          <p:cNvSpPr>
            <a:spLocks noGrp="1"/>
          </p:cNvSpPr>
          <p:nvPr>
            <p:ph idx="1"/>
          </p:nvPr>
        </p:nvSpPr>
        <p:spPr/>
        <p:txBody>
          <a:bodyPr/>
          <a:lstStyle/>
          <a:p>
            <a:endParaRPr lang="sl-SI" dirty="0"/>
          </a:p>
          <a:p>
            <a:endParaRPr lang="sl-SI" dirty="0"/>
          </a:p>
          <a:p>
            <a:r>
              <a:rPr lang="sl-SI" dirty="0"/>
              <a:t>22- 24. september 2025</a:t>
            </a:r>
          </a:p>
          <a:p>
            <a:r>
              <a:rPr lang="sl-SI" dirty="0"/>
              <a:t>Univerza v Ljubljani, Pravna fakulteta</a:t>
            </a:r>
          </a:p>
          <a:p>
            <a:endParaRPr lang="sl-SI" dirty="0"/>
          </a:p>
        </p:txBody>
      </p:sp>
    </p:spTree>
    <p:extLst>
      <p:ext uri="{BB962C8B-B14F-4D97-AF65-F5344CB8AC3E}">
        <p14:creationId xmlns:p14="http://schemas.microsoft.com/office/powerpoint/2010/main" val="1699953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Škodljive prakse</a:t>
            </a:r>
          </a:p>
        </p:txBody>
      </p:sp>
      <p:sp>
        <p:nvSpPr>
          <p:cNvPr id="3" name="Označba mesta besedila 2"/>
          <p:cNvSpPr>
            <a:spLocks noGrp="1"/>
          </p:cNvSpPr>
          <p:nvPr>
            <p:ph type="body" idx="1"/>
          </p:nvPr>
        </p:nvSpPr>
        <p:spPr/>
        <p:txBody>
          <a:bodyPr/>
          <a:lstStyle/>
          <a:p>
            <a:endParaRPr lang="sl-SI"/>
          </a:p>
        </p:txBody>
      </p:sp>
    </p:spTree>
    <p:extLst>
      <p:ext uri="{BB962C8B-B14F-4D97-AF65-F5344CB8AC3E}">
        <p14:creationId xmlns:p14="http://schemas.microsoft.com/office/powerpoint/2010/main" val="1550677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Hujše kršitve (IPP) </a:t>
            </a:r>
            <a:r>
              <a:rPr lang="sl-SI" dirty="0" err="1"/>
              <a:t>vs</a:t>
            </a:r>
            <a:r>
              <a:rPr lang="sl-SI" dirty="0"/>
              <a:t>. škodljive prakse</a:t>
            </a:r>
          </a:p>
        </p:txBody>
      </p:sp>
      <p:sp>
        <p:nvSpPr>
          <p:cNvPr id="4" name="Označba mesta vsebine 2"/>
          <p:cNvSpPr txBox="1">
            <a:spLocks/>
          </p:cNvSpPr>
          <p:nvPr/>
        </p:nvSpPr>
        <p:spPr>
          <a:xfrm>
            <a:off x="6438378" y="2401823"/>
            <a:ext cx="5160723" cy="2733848"/>
          </a:xfrm>
          <a:prstGeom prst="rect">
            <a:avLst/>
          </a:prstGeom>
          <a:noFill/>
          <a:ln>
            <a:noFill/>
          </a:ln>
        </p:spPr>
        <p:txBody>
          <a:bodyPr vert="horz" wrap="square" lIns="91440" tIns="45720" rIns="91440" bIns="45720" anchor="t" anchorCtr="0" compatLnSpc="1">
            <a:normAutofit fontScale="92500" lnSpcReduction="10000"/>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itchFamily="34"/>
              <a:buNone/>
            </a:pPr>
            <a:r>
              <a:rPr lang="sl-SI" sz="2400" dirty="0">
                <a:solidFill>
                  <a:schemeClr val="tx1"/>
                </a:solidFill>
              </a:rPr>
              <a:t>Neprimerna ravnanja - škodljive prakse so prevladujoče in pogosto niso sankcionirane, lahko so celo nagrajene.</a:t>
            </a:r>
          </a:p>
          <a:p>
            <a:pPr marL="0" indent="0">
              <a:lnSpc>
                <a:spcPct val="100000"/>
              </a:lnSpc>
              <a:buFont typeface="Arial" pitchFamily="34"/>
              <a:buNone/>
            </a:pPr>
            <a:endParaRPr lang="sl-SI" sz="2400" dirty="0">
              <a:solidFill>
                <a:schemeClr val="tx1"/>
              </a:solidFill>
            </a:endParaRPr>
          </a:p>
          <a:p>
            <a:pPr marL="0" indent="0">
              <a:lnSpc>
                <a:spcPct val="100000"/>
              </a:lnSpc>
              <a:buNone/>
            </a:pPr>
            <a:r>
              <a:rPr lang="sl-SI" sz="2400" dirty="0"/>
              <a:t>Primera:</a:t>
            </a:r>
          </a:p>
          <a:p>
            <a:pPr marL="0" indent="0">
              <a:lnSpc>
                <a:spcPct val="100000"/>
              </a:lnSpc>
              <a:buNone/>
            </a:pPr>
            <a:r>
              <a:rPr lang="sl-SI" sz="2400" dirty="0"/>
              <a:t>Zavajajoča statistična analiza, Škodljive avtorske prakse</a:t>
            </a:r>
          </a:p>
          <a:p>
            <a:pPr marL="0" indent="0">
              <a:lnSpc>
                <a:spcPct val="100000"/>
              </a:lnSpc>
              <a:buNone/>
            </a:pPr>
            <a:endParaRPr lang="sl-SI" sz="2400" dirty="0">
              <a:solidFill>
                <a:schemeClr val="tx1"/>
              </a:solidFill>
            </a:endParaRPr>
          </a:p>
          <a:p>
            <a:pPr marL="0" indent="0">
              <a:lnSpc>
                <a:spcPct val="100000"/>
              </a:lnSpc>
              <a:buFont typeface="Arial" pitchFamily="34"/>
              <a:buNone/>
            </a:pPr>
            <a:endParaRPr lang="sl-SI" sz="2400" dirty="0">
              <a:solidFill>
                <a:schemeClr val="tx1"/>
              </a:solidFill>
            </a:endParaRPr>
          </a:p>
          <a:p>
            <a:pPr marL="0" indent="0">
              <a:lnSpc>
                <a:spcPct val="100000"/>
              </a:lnSpc>
              <a:buFont typeface="Arial" pitchFamily="34"/>
              <a:buNone/>
            </a:pPr>
            <a:endParaRPr lang="sl-SI" sz="2400" dirty="0">
              <a:solidFill>
                <a:schemeClr val="tx1"/>
              </a:solidFill>
            </a:endParaRPr>
          </a:p>
          <a:p>
            <a:pPr marL="0" indent="0">
              <a:lnSpc>
                <a:spcPct val="120000"/>
              </a:lnSpc>
              <a:buFont typeface="Arial" pitchFamily="34"/>
              <a:buNone/>
            </a:pPr>
            <a:endParaRPr lang="sl-SI" sz="3200" dirty="0">
              <a:solidFill>
                <a:schemeClr val="tx1"/>
              </a:solidFill>
            </a:endParaRPr>
          </a:p>
          <a:p>
            <a:pPr marL="0" indent="0">
              <a:lnSpc>
                <a:spcPct val="120000"/>
              </a:lnSpc>
              <a:buFont typeface="Arial" pitchFamily="34"/>
              <a:buNone/>
            </a:pPr>
            <a:endParaRPr lang="sl-SI" sz="3200" dirty="0">
              <a:solidFill>
                <a:schemeClr val="tx1"/>
              </a:solidFill>
            </a:endParaRPr>
          </a:p>
          <a:p>
            <a:pPr marL="0" indent="0">
              <a:lnSpc>
                <a:spcPct val="120000"/>
              </a:lnSpc>
              <a:buFont typeface="Arial" pitchFamily="34"/>
              <a:buNone/>
            </a:pPr>
            <a:endParaRPr lang="sl-SI" sz="3200" dirty="0">
              <a:solidFill>
                <a:schemeClr val="tx1"/>
              </a:solidFill>
            </a:endParaRPr>
          </a:p>
          <a:p>
            <a:pPr marL="0" indent="0">
              <a:lnSpc>
                <a:spcPct val="120000"/>
              </a:lnSpc>
              <a:buFont typeface="Arial" pitchFamily="34"/>
              <a:buNone/>
            </a:pPr>
            <a:endParaRPr lang="sl-SI" dirty="0">
              <a:solidFill>
                <a:schemeClr val="tx1"/>
              </a:solidFill>
            </a:endParaRPr>
          </a:p>
        </p:txBody>
      </p:sp>
      <p:sp>
        <p:nvSpPr>
          <p:cNvPr id="5" name="Pravokotnik 4"/>
          <p:cNvSpPr/>
          <p:nvPr/>
        </p:nvSpPr>
        <p:spPr>
          <a:xfrm>
            <a:off x="2317315" y="3945699"/>
            <a:ext cx="826717" cy="701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ravokotnik 6"/>
          <p:cNvSpPr/>
          <p:nvPr/>
        </p:nvSpPr>
        <p:spPr>
          <a:xfrm>
            <a:off x="3784948" y="2553222"/>
            <a:ext cx="912312" cy="20939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9" name="Raven povezovalnik 8"/>
          <p:cNvCxnSpPr/>
          <p:nvPr/>
        </p:nvCxnSpPr>
        <p:spPr>
          <a:xfrm flipH="1">
            <a:off x="1853852" y="2553222"/>
            <a:ext cx="25052" cy="2093934"/>
          </a:xfrm>
          <a:prstGeom prst="line">
            <a:avLst/>
          </a:prstGeom>
        </p:spPr>
        <p:style>
          <a:lnRef idx="1">
            <a:schemeClr val="dk1"/>
          </a:lnRef>
          <a:fillRef idx="0">
            <a:schemeClr val="dk1"/>
          </a:fillRef>
          <a:effectRef idx="0">
            <a:schemeClr val="dk1"/>
          </a:effectRef>
          <a:fontRef idx="minor">
            <a:schemeClr val="tx1"/>
          </a:fontRef>
        </p:style>
      </p:cxnSp>
      <p:cxnSp>
        <p:nvCxnSpPr>
          <p:cNvPr id="10" name="Raven povezovalnik 9"/>
          <p:cNvCxnSpPr/>
          <p:nvPr/>
        </p:nvCxnSpPr>
        <p:spPr>
          <a:xfrm flipH="1">
            <a:off x="1878904" y="4647156"/>
            <a:ext cx="3206663" cy="1"/>
          </a:xfrm>
          <a:prstGeom prst="line">
            <a:avLst/>
          </a:prstGeom>
        </p:spPr>
        <p:style>
          <a:lnRef idx="1">
            <a:schemeClr val="dk1"/>
          </a:lnRef>
          <a:fillRef idx="0">
            <a:schemeClr val="dk1"/>
          </a:fillRef>
          <a:effectRef idx="0">
            <a:schemeClr val="dk1"/>
          </a:effectRef>
          <a:fontRef idx="minor">
            <a:schemeClr val="tx1"/>
          </a:fontRef>
        </p:style>
      </p:cxnSp>
      <p:sp>
        <p:nvSpPr>
          <p:cNvPr id="13" name="PoljeZBesedilom 12"/>
          <p:cNvSpPr txBox="1"/>
          <p:nvPr/>
        </p:nvSpPr>
        <p:spPr>
          <a:xfrm rot="16200000">
            <a:off x="755732" y="3400133"/>
            <a:ext cx="1757831" cy="400110"/>
          </a:xfrm>
          <a:prstGeom prst="rect">
            <a:avLst/>
          </a:prstGeom>
          <a:noFill/>
        </p:spPr>
        <p:txBody>
          <a:bodyPr wrap="square" rtlCol="0">
            <a:spAutoFit/>
          </a:bodyPr>
          <a:lstStyle/>
          <a:p>
            <a:r>
              <a:rPr lang="sl-SI" sz="2000" dirty="0"/>
              <a:t>Pogostost</a:t>
            </a:r>
          </a:p>
        </p:txBody>
      </p:sp>
      <p:sp>
        <p:nvSpPr>
          <p:cNvPr id="14" name="PoljeZBesedilom 13"/>
          <p:cNvSpPr txBox="1"/>
          <p:nvPr/>
        </p:nvSpPr>
        <p:spPr>
          <a:xfrm>
            <a:off x="2485169" y="4872625"/>
            <a:ext cx="2599558" cy="369332"/>
          </a:xfrm>
          <a:prstGeom prst="rect">
            <a:avLst/>
          </a:prstGeom>
          <a:noFill/>
        </p:spPr>
        <p:txBody>
          <a:bodyPr wrap="none" rtlCol="0">
            <a:spAutoFit/>
          </a:bodyPr>
          <a:lstStyle/>
          <a:p>
            <a:r>
              <a:rPr lang="sl-SI" dirty="0"/>
              <a:t>IPP	Škodljive prakse</a:t>
            </a:r>
          </a:p>
        </p:txBody>
      </p:sp>
      <p:sp>
        <p:nvSpPr>
          <p:cNvPr id="15" name="PoljeZBesedilom 14"/>
          <p:cNvSpPr txBox="1"/>
          <p:nvPr/>
        </p:nvSpPr>
        <p:spPr>
          <a:xfrm>
            <a:off x="601249" y="5698051"/>
            <a:ext cx="11262081" cy="923330"/>
          </a:xfrm>
          <a:prstGeom prst="rect">
            <a:avLst/>
          </a:prstGeom>
          <a:noFill/>
        </p:spPr>
        <p:txBody>
          <a:bodyPr wrap="square" rtlCol="0">
            <a:spAutoFit/>
          </a:bodyPr>
          <a:lstStyle/>
          <a:p>
            <a:r>
              <a:rPr lang="en-US" dirty="0" err="1"/>
              <a:t>Ravn</a:t>
            </a:r>
            <a:r>
              <a:rPr lang="en-US" dirty="0"/>
              <a:t>, T., </a:t>
            </a:r>
            <a:r>
              <a:rPr lang="en-US" dirty="0" err="1"/>
              <a:t>Sørensen</a:t>
            </a:r>
            <a:r>
              <a:rPr lang="en-US" dirty="0"/>
              <a:t>, M.P. Exploring the Gray Area: Similarities and Differences in Questionable Research Practices (QRPs) Across Main Areas of Research. </a:t>
            </a:r>
            <a:r>
              <a:rPr lang="en-US" i="1" dirty="0" err="1"/>
              <a:t>Sci</a:t>
            </a:r>
            <a:r>
              <a:rPr lang="en-US" i="1" dirty="0"/>
              <a:t> </a:t>
            </a:r>
            <a:r>
              <a:rPr lang="en-US" i="1" dirty="0" err="1"/>
              <a:t>Eng</a:t>
            </a:r>
            <a:r>
              <a:rPr lang="en-US" i="1" dirty="0"/>
              <a:t> Ethics</a:t>
            </a:r>
            <a:r>
              <a:rPr lang="en-US" dirty="0"/>
              <a:t> </a:t>
            </a:r>
            <a:r>
              <a:rPr lang="en-US" b="1" dirty="0"/>
              <a:t>27</a:t>
            </a:r>
            <a:r>
              <a:rPr lang="en-US" dirty="0"/>
              <a:t>, 40 (2021). </a:t>
            </a:r>
            <a:r>
              <a:rPr lang="en-US" dirty="0">
                <a:hlinkClick r:id="rId2"/>
              </a:rPr>
              <a:t>https://doi.org/10.1007/s11948-021-00310-z</a:t>
            </a:r>
            <a:r>
              <a:rPr lang="sl-SI" dirty="0"/>
              <a:t>; https://rdcu.be/dU0zD</a:t>
            </a:r>
          </a:p>
        </p:txBody>
      </p:sp>
    </p:spTree>
    <p:extLst>
      <p:ext uri="{BB962C8B-B14F-4D97-AF65-F5344CB8AC3E}">
        <p14:creationId xmlns:p14="http://schemas.microsoft.com/office/powerpoint/2010/main" val="1058407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Vpliv škodljivih praks na</a:t>
            </a:r>
          </a:p>
        </p:txBody>
      </p:sp>
      <p:sp>
        <p:nvSpPr>
          <p:cNvPr id="3" name="Označba mesta vsebine 2"/>
          <p:cNvSpPr>
            <a:spLocks noGrp="1"/>
          </p:cNvSpPr>
          <p:nvPr>
            <p:ph idx="1"/>
          </p:nvPr>
        </p:nvSpPr>
        <p:spPr>
          <a:xfrm>
            <a:off x="387266" y="1838151"/>
            <a:ext cx="5513540" cy="4773293"/>
          </a:xfrm>
        </p:spPr>
        <p:txBody>
          <a:bodyPr/>
          <a:lstStyle/>
          <a:p>
            <a:pPr marL="0" indent="0">
              <a:buNone/>
            </a:pPr>
            <a:r>
              <a:rPr lang="sl-SI" sz="3600" dirty="0">
                <a:solidFill>
                  <a:srgbClr val="ED7D31"/>
                </a:solidFill>
              </a:rPr>
              <a:t>Znanost</a:t>
            </a:r>
          </a:p>
          <a:p>
            <a:r>
              <a:rPr lang="en-US" dirty="0" err="1"/>
              <a:t>Obremenjevanje</a:t>
            </a:r>
            <a:r>
              <a:rPr lang="en-US" dirty="0"/>
              <a:t> literature z </a:t>
            </a:r>
            <a:r>
              <a:rPr lang="en-US" dirty="0" err="1"/>
              <a:t>znanostjo</a:t>
            </a:r>
            <a:r>
              <a:rPr lang="en-US" dirty="0"/>
              <a:t>,</a:t>
            </a:r>
            <a:r>
              <a:rPr lang="sl-SI" dirty="0"/>
              <a:t> </a:t>
            </a:r>
            <a:r>
              <a:rPr lang="en-US" dirty="0" err="1"/>
              <a:t>ki</a:t>
            </a:r>
            <a:r>
              <a:rPr lang="en-US" dirty="0"/>
              <a:t> </a:t>
            </a:r>
            <a:r>
              <a:rPr lang="en-US" dirty="0" err="1"/>
              <a:t>ni</a:t>
            </a:r>
            <a:r>
              <a:rPr lang="en-US" dirty="0"/>
              <a:t> </a:t>
            </a:r>
            <a:r>
              <a:rPr lang="en-US" dirty="0" err="1"/>
              <a:t>niti</a:t>
            </a:r>
            <a:r>
              <a:rPr lang="en-US" dirty="0"/>
              <a:t> </a:t>
            </a:r>
            <a:r>
              <a:rPr lang="en-US" dirty="0" err="1"/>
              <a:t>zanesljiva</a:t>
            </a:r>
            <a:r>
              <a:rPr lang="en-US" dirty="0"/>
              <a:t> </a:t>
            </a:r>
            <a:r>
              <a:rPr lang="en-US" dirty="0" err="1"/>
              <a:t>niti</a:t>
            </a:r>
            <a:r>
              <a:rPr lang="en-US" dirty="0"/>
              <a:t> </a:t>
            </a:r>
            <a:r>
              <a:rPr lang="en-US" dirty="0" err="1"/>
              <a:t>ponovljiva</a:t>
            </a:r>
            <a:r>
              <a:rPr lang="en-US" dirty="0"/>
              <a:t>.</a:t>
            </a:r>
            <a:endParaRPr lang="sl-SI" dirty="0"/>
          </a:p>
          <a:p>
            <a:r>
              <a:rPr lang="en-US" dirty="0" err="1"/>
              <a:t>Izguba</a:t>
            </a:r>
            <a:r>
              <a:rPr lang="en-US" dirty="0"/>
              <a:t> </a:t>
            </a:r>
            <a:r>
              <a:rPr lang="en-US" dirty="0" err="1"/>
              <a:t>zaupanja</a:t>
            </a:r>
            <a:r>
              <a:rPr lang="en-US" dirty="0"/>
              <a:t> v </a:t>
            </a:r>
            <a:r>
              <a:rPr lang="en-US" dirty="0" err="1"/>
              <a:t>znanost</a:t>
            </a:r>
            <a:r>
              <a:rPr lang="en-US" dirty="0"/>
              <a:t> in </a:t>
            </a:r>
            <a:r>
              <a:rPr lang="en-US" dirty="0" err="1"/>
              <a:t>njene</a:t>
            </a:r>
            <a:r>
              <a:rPr lang="en-US" dirty="0"/>
              <a:t> </a:t>
            </a:r>
            <a:r>
              <a:rPr lang="en-US" dirty="0" err="1"/>
              <a:t>ugotovitve</a:t>
            </a:r>
            <a:r>
              <a:rPr lang="sl-SI" dirty="0"/>
              <a:t>.</a:t>
            </a:r>
          </a:p>
          <a:p>
            <a:r>
              <a:rPr lang="sl-SI" dirty="0"/>
              <a:t>N</a:t>
            </a:r>
            <a:r>
              <a:rPr lang="en-US" dirty="0" err="1"/>
              <a:t>apačna</a:t>
            </a:r>
            <a:r>
              <a:rPr lang="en-US" dirty="0"/>
              <a:t> </a:t>
            </a:r>
            <a:r>
              <a:rPr lang="en-US" dirty="0" err="1"/>
              <a:t>dodelitev</a:t>
            </a:r>
            <a:r>
              <a:rPr lang="en-US" dirty="0"/>
              <a:t> </a:t>
            </a:r>
            <a:r>
              <a:rPr lang="en-US" dirty="0" err="1"/>
              <a:t>zaslug</a:t>
            </a:r>
            <a:r>
              <a:rPr lang="en-US" dirty="0"/>
              <a:t>/</a:t>
            </a:r>
            <a:r>
              <a:rPr lang="en-US" dirty="0" err="1"/>
              <a:t>sredstev</a:t>
            </a:r>
            <a:r>
              <a:rPr lang="sl-SI" dirty="0"/>
              <a:t>.</a:t>
            </a:r>
          </a:p>
          <a:p>
            <a:r>
              <a:rPr lang="sl-SI" dirty="0"/>
              <a:t>Z</a:t>
            </a:r>
            <a:r>
              <a:rPr lang="en-US" dirty="0" err="1"/>
              <a:t>apravljanje</a:t>
            </a:r>
            <a:r>
              <a:rPr lang="en-US" dirty="0"/>
              <a:t> </a:t>
            </a:r>
            <a:r>
              <a:rPr lang="en-US" dirty="0" err="1"/>
              <a:t>denarja</a:t>
            </a:r>
            <a:r>
              <a:rPr lang="en-US" dirty="0"/>
              <a:t> in </a:t>
            </a:r>
            <a:r>
              <a:rPr lang="en-US" dirty="0" err="1"/>
              <a:t>virov</a:t>
            </a:r>
            <a:r>
              <a:rPr lang="sl-SI" dirty="0"/>
              <a:t>.</a:t>
            </a:r>
          </a:p>
        </p:txBody>
      </p:sp>
      <p:sp>
        <p:nvSpPr>
          <p:cNvPr id="4" name="Označba mesta vsebine 2"/>
          <p:cNvSpPr txBox="1">
            <a:spLocks/>
          </p:cNvSpPr>
          <p:nvPr/>
        </p:nvSpPr>
        <p:spPr>
          <a:xfrm>
            <a:off x="6026066" y="1838151"/>
            <a:ext cx="5685770" cy="4773293"/>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r>
              <a:rPr lang="sl-SI" sz="3200" dirty="0">
                <a:solidFill>
                  <a:srgbClr val="ED7D31"/>
                </a:solidFill>
              </a:rPr>
              <a:t>Družbo</a:t>
            </a:r>
          </a:p>
          <a:p>
            <a:r>
              <a:rPr lang="sl-SI" dirty="0"/>
              <a:t>Izguba davkoplačevalskega denarja.</a:t>
            </a:r>
          </a:p>
          <a:p>
            <a:r>
              <a:rPr lang="sl-SI" dirty="0"/>
              <a:t>Ni izboljšanja znanja, temveč oviranje zbiranja zanesljivega znanja.</a:t>
            </a:r>
          </a:p>
          <a:p>
            <a:r>
              <a:rPr lang="sl-SI" dirty="0"/>
              <a:t>Negativni učinki na oblikovanje politik in diskurze v družbi ter negativen vpliv na odločevalce, ki se pri svojih poklicnih nalogah zanašajo na znanost.</a:t>
            </a:r>
          </a:p>
        </p:txBody>
      </p:sp>
      <p:cxnSp>
        <p:nvCxnSpPr>
          <p:cNvPr id="6" name="Raven povezovalnik 5"/>
          <p:cNvCxnSpPr/>
          <p:nvPr/>
        </p:nvCxnSpPr>
        <p:spPr>
          <a:xfrm>
            <a:off x="5900806" y="1866052"/>
            <a:ext cx="0" cy="4209071"/>
          </a:xfrm>
          <a:prstGeom prst="line">
            <a:avLst/>
          </a:prstGeom>
          <a:ln w="38100">
            <a:solidFill>
              <a:srgbClr val="ED7D3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909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QRP in statistična analiza</a:t>
            </a:r>
          </a:p>
        </p:txBody>
      </p:sp>
      <p:sp>
        <p:nvSpPr>
          <p:cNvPr id="3" name="Označba mesta vsebine 2"/>
          <p:cNvSpPr>
            <a:spLocks noGrp="1"/>
          </p:cNvSpPr>
          <p:nvPr>
            <p:ph idx="1"/>
          </p:nvPr>
        </p:nvSpPr>
        <p:spPr>
          <a:xfrm>
            <a:off x="838202" y="1825626"/>
            <a:ext cx="11160000" cy="4061607"/>
          </a:xfrm>
        </p:spPr>
        <p:txBody>
          <a:bodyPr>
            <a:normAutofit fontScale="92500" lnSpcReduction="20000"/>
          </a:bodyPr>
          <a:lstStyle/>
          <a:p>
            <a:r>
              <a:rPr lang="sl-SI" b="1" dirty="0" err="1"/>
              <a:t>HARKing</a:t>
            </a:r>
            <a:r>
              <a:rPr lang="sl-SI" b="1" dirty="0"/>
              <a:t> (</a:t>
            </a:r>
            <a:r>
              <a:rPr lang="sl-SI" b="1" dirty="0" err="1"/>
              <a:t>Hypothesizing</a:t>
            </a:r>
            <a:r>
              <a:rPr lang="sl-SI" b="1" dirty="0"/>
              <a:t> </a:t>
            </a:r>
            <a:r>
              <a:rPr lang="sl-SI" b="1" dirty="0" err="1"/>
              <a:t>After</a:t>
            </a:r>
            <a:r>
              <a:rPr lang="sl-SI" b="1" dirty="0"/>
              <a:t> </a:t>
            </a:r>
            <a:r>
              <a:rPr lang="sl-SI" b="1" dirty="0" err="1"/>
              <a:t>the</a:t>
            </a:r>
            <a:r>
              <a:rPr lang="sl-SI" b="1" dirty="0"/>
              <a:t> </a:t>
            </a:r>
            <a:r>
              <a:rPr lang="sl-SI" b="1" dirty="0" err="1"/>
              <a:t>Results</a:t>
            </a:r>
            <a:r>
              <a:rPr lang="sl-SI" b="1" dirty="0"/>
              <a:t> are </a:t>
            </a:r>
            <a:r>
              <a:rPr lang="sl-SI" b="1" dirty="0" err="1"/>
              <a:t>Known</a:t>
            </a:r>
            <a:r>
              <a:rPr lang="sl-SI" b="1" dirty="0"/>
              <a:t>) </a:t>
            </a:r>
            <a:r>
              <a:rPr lang="sl-SI" dirty="0"/>
              <a:t>je predstavitev naknadne hipoteze kot predhodne hipoteze. </a:t>
            </a:r>
          </a:p>
          <a:p>
            <a:r>
              <a:rPr lang="sl-SI" b="1" dirty="0" err="1"/>
              <a:t>Cherry-picking</a:t>
            </a:r>
            <a:r>
              <a:rPr lang="sl-SI" dirty="0"/>
              <a:t> je predstavitev ugodnih dokazov s prikrivanjem neugodnih dokazov. </a:t>
            </a:r>
          </a:p>
          <a:p>
            <a:r>
              <a:rPr lang="sl-SI" b="1" dirty="0"/>
              <a:t>p-</a:t>
            </a:r>
            <a:r>
              <a:rPr lang="sl-SI" b="1" dirty="0" err="1"/>
              <a:t>hacking</a:t>
            </a:r>
            <a:r>
              <a:rPr lang="sl-SI" dirty="0"/>
              <a:t> je vztrajna analiza podatkov z namenom pridobiti statistično pomemben rezultat, običajno v podporo predpostavljeni hipotezi. </a:t>
            </a:r>
          </a:p>
          <a:p>
            <a:r>
              <a:rPr lang="sl-SI" b="1" dirty="0" err="1"/>
              <a:t>Fishing</a:t>
            </a:r>
            <a:r>
              <a:rPr lang="sl-SI" b="1" dirty="0"/>
              <a:t> </a:t>
            </a:r>
            <a:r>
              <a:rPr lang="sl-SI" b="1" dirty="0" err="1"/>
              <a:t>expedition</a:t>
            </a:r>
            <a:r>
              <a:rPr lang="sl-SI" b="1" dirty="0"/>
              <a:t> </a:t>
            </a:r>
            <a:r>
              <a:rPr lang="sl-SI" dirty="0"/>
              <a:t>je neselektivno preizkušanje povezav med različnimi kombinacijami spremenljivk, ne z mislijo na določene hipoteze, temveč z upanjem, da se v podatkih najde nekaj, kar je statistično značilno. </a:t>
            </a:r>
          </a:p>
          <a:p>
            <a:r>
              <a:rPr lang="sl-SI" b="1" dirty="0"/>
              <a:t>Data </a:t>
            </a:r>
            <a:r>
              <a:rPr lang="sl-SI" b="1" dirty="0" err="1"/>
              <a:t>dredging</a:t>
            </a:r>
            <a:r>
              <a:rPr lang="sl-SI" b="1" dirty="0"/>
              <a:t> </a:t>
            </a:r>
            <a:r>
              <a:rPr lang="sl-SI" dirty="0"/>
              <a:t>in </a:t>
            </a:r>
            <a:r>
              <a:rPr lang="sl-SI" b="1" dirty="0"/>
              <a:t>data </a:t>
            </a:r>
            <a:r>
              <a:rPr lang="sl-SI" b="1" dirty="0" err="1"/>
              <a:t>mining</a:t>
            </a:r>
            <a:r>
              <a:rPr lang="sl-SI" dirty="0"/>
              <a:t> opisujeta obsežno testiranje povezav med velikim številom spremenljivk, za katere so na voljo podatki, običajno v podatkovni zbirki.</a:t>
            </a:r>
          </a:p>
        </p:txBody>
      </p:sp>
      <p:sp>
        <p:nvSpPr>
          <p:cNvPr id="4" name="PoljeZBesedilom 3"/>
          <p:cNvSpPr txBox="1"/>
          <p:nvPr/>
        </p:nvSpPr>
        <p:spPr>
          <a:xfrm>
            <a:off x="601250" y="5887233"/>
            <a:ext cx="11173216" cy="646331"/>
          </a:xfrm>
          <a:prstGeom prst="rect">
            <a:avLst/>
          </a:prstGeom>
          <a:noFill/>
        </p:spPr>
        <p:txBody>
          <a:bodyPr wrap="square" rtlCol="0">
            <a:spAutoFit/>
          </a:bodyPr>
          <a:lstStyle/>
          <a:p>
            <a:r>
              <a:rPr lang="sl-SI"/>
              <a:t>Andrade C. HARKing, Cherry-Picking, P-Hacking, Fishing Expeditions, and Data Dredging and Mining as Questionable Research Practices. J Clin Psychiatry. 2021 Feb 18;82(1):20f13804. doi: 10.4088/JCP.20f13804. PMID: 33999541</a:t>
            </a:r>
            <a:endParaRPr lang="sl-SI" dirty="0"/>
          </a:p>
        </p:txBody>
      </p:sp>
    </p:spTree>
    <p:extLst>
      <p:ext uri="{BB962C8B-B14F-4D97-AF65-F5344CB8AC3E}">
        <p14:creationId xmlns:p14="http://schemas.microsoft.com/office/powerpoint/2010/main" val="3996836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0624" y="2769874"/>
            <a:ext cx="11160000" cy="611828"/>
          </a:xfrm>
        </p:spPr>
        <p:txBody>
          <a:bodyPr>
            <a:normAutofit fontScale="90000"/>
          </a:bodyPr>
          <a:lstStyle/>
          <a:p>
            <a:r>
              <a:rPr lang="sl-SI" dirty="0"/>
              <a:t>Manipulacija avtorstva na objavah (projektih)</a:t>
            </a:r>
          </a:p>
        </p:txBody>
      </p:sp>
    </p:spTree>
    <p:extLst>
      <p:ext uri="{BB962C8B-B14F-4D97-AF65-F5344CB8AC3E}">
        <p14:creationId xmlns:p14="http://schemas.microsoft.com/office/powerpoint/2010/main" val="130054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4800" dirty="0" err="1"/>
              <a:t>The</a:t>
            </a:r>
            <a:r>
              <a:rPr lang="sl-SI" sz="4800" dirty="0"/>
              <a:t> Role </a:t>
            </a:r>
            <a:r>
              <a:rPr lang="sl-SI" sz="4800" dirty="0" err="1"/>
              <a:t>of</a:t>
            </a:r>
            <a:r>
              <a:rPr lang="sl-SI" sz="4800" dirty="0"/>
              <a:t> </a:t>
            </a:r>
            <a:r>
              <a:rPr lang="sl-SI" sz="4800" dirty="0" err="1"/>
              <a:t>Authors</a:t>
            </a:r>
            <a:r>
              <a:rPr lang="sl-SI" sz="4800" dirty="0"/>
              <a:t> </a:t>
            </a:r>
            <a:r>
              <a:rPr lang="sl-SI" sz="4800" dirty="0" err="1"/>
              <a:t>and</a:t>
            </a:r>
            <a:r>
              <a:rPr lang="sl-SI" sz="4800" dirty="0"/>
              <a:t> </a:t>
            </a:r>
            <a:r>
              <a:rPr lang="sl-SI" sz="4800" dirty="0" err="1"/>
              <a:t>Contributors</a:t>
            </a:r>
            <a:r>
              <a:rPr lang="sl-SI" sz="4800" dirty="0"/>
              <a:t>: </a:t>
            </a:r>
            <a:br>
              <a:rPr lang="sl-SI" sz="4800" dirty="0"/>
            </a:br>
            <a:r>
              <a:rPr lang="sl-SI" sz="2700" i="1" dirty="0" err="1"/>
              <a:t>International</a:t>
            </a:r>
            <a:r>
              <a:rPr lang="sl-SI" sz="2700" i="1" dirty="0"/>
              <a:t> </a:t>
            </a:r>
            <a:r>
              <a:rPr lang="sl-SI" sz="2700" i="1" dirty="0" err="1"/>
              <a:t>Comittee</a:t>
            </a:r>
            <a:r>
              <a:rPr lang="sl-SI" sz="2700" i="1" dirty="0"/>
              <a:t> </a:t>
            </a:r>
            <a:r>
              <a:rPr lang="sl-SI" sz="2700" i="1" dirty="0" err="1"/>
              <a:t>of</a:t>
            </a:r>
            <a:r>
              <a:rPr lang="sl-SI" sz="2700" i="1" dirty="0"/>
              <a:t> </a:t>
            </a:r>
            <a:r>
              <a:rPr lang="sl-SI" sz="2700" i="1" dirty="0" err="1"/>
              <a:t>Medical</a:t>
            </a:r>
            <a:r>
              <a:rPr lang="sl-SI" sz="2700" i="1" dirty="0"/>
              <a:t> </a:t>
            </a:r>
            <a:r>
              <a:rPr lang="sl-SI" sz="2700" i="1" dirty="0" err="1"/>
              <a:t>Journal</a:t>
            </a:r>
            <a:r>
              <a:rPr lang="sl-SI" sz="2700" i="1" dirty="0"/>
              <a:t> </a:t>
            </a:r>
            <a:r>
              <a:rPr lang="sl-SI" sz="2700" i="1" dirty="0" err="1"/>
              <a:t>Editors</a:t>
            </a:r>
            <a:r>
              <a:rPr lang="sl-SI" sz="2700" i="1" dirty="0"/>
              <a:t> – ICMJE</a:t>
            </a:r>
            <a:endParaRPr lang="sl-SI" sz="2700" dirty="0"/>
          </a:p>
        </p:txBody>
      </p:sp>
      <p:sp>
        <p:nvSpPr>
          <p:cNvPr id="3" name="Označba mesta vsebine 2"/>
          <p:cNvSpPr>
            <a:spLocks noGrp="1"/>
          </p:cNvSpPr>
          <p:nvPr>
            <p:ph idx="1"/>
          </p:nvPr>
        </p:nvSpPr>
        <p:spPr>
          <a:xfrm>
            <a:off x="838202" y="1978090"/>
            <a:ext cx="11160000" cy="4620829"/>
          </a:xfrm>
        </p:spPr>
        <p:txBody>
          <a:bodyPr>
            <a:normAutofit fontScale="77500" lnSpcReduction="20000"/>
          </a:bodyPr>
          <a:lstStyle/>
          <a:p>
            <a:pPr marL="0" indent="0">
              <a:buNone/>
            </a:pPr>
            <a:r>
              <a:rPr lang="sl-SI" b="1" dirty="0">
                <a:solidFill>
                  <a:srgbClr val="C00000"/>
                </a:solidFill>
              </a:rPr>
              <a:t>AUTHOR</a:t>
            </a:r>
            <a:r>
              <a:rPr lang="sl-SI" dirty="0"/>
              <a:t>: to </a:t>
            </a:r>
            <a:r>
              <a:rPr lang="sl-SI" dirty="0" err="1"/>
              <a:t>meet</a:t>
            </a:r>
            <a:r>
              <a:rPr lang="sl-SI" dirty="0"/>
              <a:t> </a:t>
            </a:r>
            <a:r>
              <a:rPr lang="sl-SI" dirty="0" err="1"/>
              <a:t>all</a:t>
            </a:r>
            <a:r>
              <a:rPr lang="sl-SI" dirty="0"/>
              <a:t> 4 </a:t>
            </a:r>
            <a:r>
              <a:rPr lang="sl-SI" dirty="0" err="1"/>
              <a:t>criteria</a:t>
            </a:r>
            <a:endParaRPr lang="sl-SI" dirty="0"/>
          </a:p>
          <a:p>
            <a:r>
              <a:rPr lang="en-US" dirty="0"/>
              <a:t>Substantial contributions to the conception or design of the work; or the acquisition, analysis, or interpretation of data for the work; AND </a:t>
            </a:r>
          </a:p>
          <a:p>
            <a:r>
              <a:rPr lang="en-US" i="1" dirty="0"/>
              <a:t>Drafting the work or revising it critically for important intellectual content; AND </a:t>
            </a:r>
          </a:p>
          <a:p>
            <a:r>
              <a:rPr lang="en-US" i="1" dirty="0"/>
              <a:t>Final approval of the version to be published; AND </a:t>
            </a:r>
          </a:p>
          <a:p>
            <a:r>
              <a:rPr lang="en-US" dirty="0"/>
              <a:t>Agreement to be accountable for all aspects of the work in ensuring that questions related to the accuracy or integrity of any part of the work are appropriately investigated and resolved. </a:t>
            </a:r>
            <a:endParaRPr lang="sl-SI" dirty="0"/>
          </a:p>
          <a:p>
            <a:pPr marL="0" indent="0">
              <a:buNone/>
            </a:pPr>
            <a:endParaRPr lang="sl-SI" dirty="0"/>
          </a:p>
          <a:p>
            <a:pPr marL="0" indent="0">
              <a:buNone/>
            </a:pPr>
            <a:r>
              <a:rPr lang="sl-SI" b="1" dirty="0">
                <a:solidFill>
                  <a:srgbClr val="C00000"/>
                </a:solidFill>
              </a:rPr>
              <a:t>NON-AUTHOR </a:t>
            </a:r>
            <a:r>
              <a:rPr lang="sl-SI" b="1" dirty="0" err="1">
                <a:solidFill>
                  <a:srgbClr val="C00000"/>
                </a:solidFill>
              </a:rPr>
              <a:t>contributor</a:t>
            </a:r>
            <a:r>
              <a:rPr lang="sl-SI" b="1" dirty="0"/>
              <a:t>: </a:t>
            </a:r>
            <a:r>
              <a:rPr lang="en-US" dirty="0"/>
              <a:t>Contributors who meet fewer than all 4 of the above criteria for authorship should not be listed as authors, but they </a:t>
            </a:r>
            <a:r>
              <a:rPr lang="en-US" b="1" u="sng" dirty="0">
                <a:solidFill>
                  <a:srgbClr val="ED7D31"/>
                </a:solidFill>
              </a:rPr>
              <a:t>should be acknowledged</a:t>
            </a:r>
            <a:r>
              <a:rPr lang="en-US" b="1" dirty="0"/>
              <a:t>. </a:t>
            </a:r>
            <a:r>
              <a:rPr lang="en-US" dirty="0"/>
              <a:t>Examples of activities are</a:t>
            </a:r>
            <a:r>
              <a:rPr lang="sl-SI" dirty="0"/>
              <a:t>:</a:t>
            </a:r>
            <a:r>
              <a:rPr lang="en-US" dirty="0"/>
              <a:t> acquisition of funding; general supervision of a research group or general administrative support; and writing assistance, technical editing, language editing, and proofreading.</a:t>
            </a:r>
            <a:endParaRPr lang="sl-SI" dirty="0"/>
          </a:p>
          <a:p>
            <a:pPr marL="0" indent="0">
              <a:buNone/>
            </a:pPr>
            <a:r>
              <a:rPr lang="en-US" sz="1600" dirty="0">
                <a:hlinkClick r:id="rId2"/>
              </a:rPr>
              <a:t>https://www.icmje.org/recommendations/browse/roles-and-responsibilities/defining-the-role-of-authors-and-contributors.html</a:t>
            </a:r>
            <a:endParaRPr lang="sl-SI" sz="1600" dirty="0"/>
          </a:p>
          <a:p>
            <a:pPr marL="0" indent="0">
              <a:buNone/>
            </a:pPr>
            <a:endParaRPr lang="sl-SI" dirty="0"/>
          </a:p>
        </p:txBody>
      </p:sp>
    </p:spTree>
    <p:extLst>
      <p:ext uri="{BB962C8B-B14F-4D97-AF65-F5344CB8AC3E}">
        <p14:creationId xmlns:p14="http://schemas.microsoft.com/office/powerpoint/2010/main" val="6281760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2" y="1078860"/>
            <a:ext cx="7027504" cy="1048520"/>
          </a:xfrm>
        </p:spPr>
        <p:txBody>
          <a:bodyPr>
            <a:noAutofit/>
          </a:bodyPr>
          <a:lstStyle/>
          <a:p>
            <a:r>
              <a:rPr lang="sl-SI" sz="3600" dirty="0" err="1">
                <a:latin typeface="Futura Bk BT" panose="020B0502020204020303" pitchFamily="34" charset="0"/>
              </a:rPr>
              <a:t>The</a:t>
            </a:r>
            <a:r>
              <a:rPr lang="sl-SI" sz="3600" dirty="0">
                <a:latin typeface="Futura Bk BT" panose="020B0502020204020303" pitchFamily="34" charset="0"/>
              </a:rPr>
              <a:t> </a:t>
            </a:r>
            <a:r>
              <a:rPr lang="sl-SI" sz="3600" dirty="0" err="1">
                <a:latin typeface="Futura Bk BT" panose="020B0502020204020303" pitchFamily="34" charset="0"/>
              </a:rPr>
              <a:t>authorship</a:t>
            </a:r>
            <a:r>
              <a:rPr lang="sl-SI" sz="3600" dirty="0">
                <a:latin typeface="Futura Bk BT" panose="020B0502020204020303" pitchFamily="34" charset="0"/>
              </a:rPr>
              <a:t> list on </a:t>
            </a:r>
            <a:r>
              <a:rPr lang="sl-SI" sz="3600" dirty="0" err="1">
                <a:latin typeface="Futura Bk BT" panose="020B0502020204020303" pitchFamily="34" charset="0"/>
              </a:rPr>
              <a:t>scientific</a:t>
            </a:r>
            <a:r>
              <a:rPr lang="sl-SI" sz="3600" dirty="0">
                <a:latin typeface="Futura Bk BT" panose="020B0502020204020303" pitchFamily="34" charset="0"/>
              </a:rPr>
              <a:t> </a:t>
            </a:r>
            <a:r>
              <a:rPr lang="sl-SI" sz="3600" dirty="0" err="1">
                <a:latin typeface="Futura Bk BT" panose="020B0502020204020303" pitchFamily="34" charset="0"/>
              </a:rPr>
              <a:t>contribution</a:t>
            </a:r>
            <a:r>
              <a:rPr lang="sl-SI" sz="3600" dirty="0">
                <a:latin typeface="Futura Bk BT" panose="020B0502020204020303" pitchFamily="34" charset="0"/>
              </a:rPr>
              <a:t>: </a:t>
            </a:r>
            <a:r>
              <a:rPr lang="sl-SI" sz="3600" dirty="0" err="1">
                <a:latin typeface="Futura Bk BT" panose="020B0502020204020303" pitchFamily="34" charset="0"/>
              </a:rPr>
              <a:t>whom</a:t>
            </a:r>
            <a:r>
              <a:rPr lang="sl-SI" sz="3600" dirty="0">
                <a:latin typeface="Futura Bk BT" panose="020B0502020204020303" pitchFamily="34" charset="0"/>
              </a:rPr>
              <a:t> I met?</a:t>
            </a:r>
            <a:endParaRPr lang="en-GB" sz="3600" dirty="0">
              <a:latin typeface="Futura Bk BT" panose="020B0502020204020303" pitchFamily="34" charset="0"/>
            </a:endParaRPr>
          </a:p>
        </p:txBody>
      </p:sp>
      <p:sp>
        <p:nvSpPr>
          <p:cNvPr id="6" name="Ograda vsebine 2"/>
          <p:cNvSpPr txBox="1">
            <a:spLocks/>
          </p:cNvSpPr>
          <p:nvPr/>
        </p:nvSpPr>
        <p:spPr>
          <a:xfrm>
            <a:off x="457199" y="1748993"/>
            <a:ext cx="9138746" cy="4525963"/>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sl-SI" dirty="0"/>
          </a:p>
          <a:p>
            <a:pPr lvl="1"/>
            <a:endParaRPr lang="sl-SI" dirty="0">
              <a:latin typeface="Futura Bk BT" panose="020B0502020204020303" pitchFamily="34" charset="0"/>
            </a:endParaRPr>
          </a:p>
          <a:p>
            <a:pPr lvl="1"/>
            <a:r>
              <a:rPr lang="sl-SI" b="1" dirty="0">
                <a:latin typeface="Futura Bk BT" panose="020B0502020204020303" pitchFamily="34" charset="0"/>
              </a:rPr>
              <a:t>Author 1, Author 2, ... – </a:t>
            </a:r>
            <a:r>
              <a:rPr lang="sl-SI" dirty="0">
                <a:latin typeface="Futura Bk BT" panose="020B0502020204020303" pitchFamily="34" charset="0"/>
              </a:rPr>
              <a:t>the ones who are eligible for authorship</a:t>
            </a:r>
          </a:p>
          <a:p>
            <a:pPr marL="457200" lvl="1" indent="0">
              <a:buNone/>
            </a:pPr>
            <a:endParaRPr lang="sl-SI" dirty="0">
              <a:latin typeface="Futura Bk BT" panose="020B0502020204020303" pitchFamily="34" charset="0"/>
            </a:endParaRPr>
          </a:p>
          <a:p>
            <a:pPr marL="457200" lvl="1" indent="0">
              <a:buNone/>
            </a:pPr>
            <a:r>
              <a:rPr lang="en-US" b="1" i="1" dirty="0">
                <a:solidFill>
                  <a:srgbClr val="C00000"/>
                </a:solidFill>
                <a:latin typeface="Futura Bk BT" panose="020B0502020204020303" pitchFamily="34" charset="0"/>
              </a:rPr>
              <a:t>Authorship as a gift or </a:t>
            </a:r>
            <a:r>
              <a:rPr lang="sl-SI" b="1" i="1" dirty="0">
                <a:solidFill>
                  <a:srgbClr val="C00000"/>
                </a:solidFill>
                <a:latin typeface="Futura Bk BT" panose="020B0502020204020303" pitchFamily="34" charset="0"/>
              </a:rPr>
              <a:t>upon request </a:t>
            </a:r>
            <a:r>
              <a:rPr lang="sl-SI" b="1" dirty="0">
                <a:latin typeface="Futura Bk BT" panose="020B0502020204020303" pitchFamily="34" charset="0"/>
              </a:rPr>
              <a:t>–</a:t>
            </a:r>
            <a:r>
              <a:rPr lang="sl-SI" i="1" dirty="0">
                <a:latin typeface="Futura Bk BT" panose="020B0502020204020303" pitchFamily="34" charset="0"/>
              </a:rPr>
              <a:t> the ones who do not meet authorship criteria</a:t>
            </a:r>
          </a:p>
          <a:p>
            <a:pPr lvl="1">
              <a:lnSpc>
                <a:spcPct val="120000"/>
              </a:lnSpc>
              <a:spcBef>
                <a:spcPts val="1200"/>
              </a:spcBef>
            </a:pPr>
            <a:r>
              <a:rPr lang="sl-SI" b="1" i="1" dirty="0">
                <a:latin typeface="Futura Bk BT" panose="020B0502020204020303" pitchFamily="34" charset="0"/>
              </a:rPr>
              <a:t>„Bossy“ author – upon request </a:t>
            </a:r>
            <a:r>
              <a:rPr lang="sl-SI" i="1" dirty="0">
                <a:latin typeface="Futura Bk BT" panose="020B0502020204020303" pitchFamily="34" charset="0"/>
              </a:rPr>
              <a:t>(department head, editor, ...),</a:t>
            </a:r>
          </a:p>
          <a:p>
            <a:pPr lvl="1">
              <a:lnSpc>
                <a:spcPct val="120000"/>
              </a:lnSpc>
              <a:spcBef>
                <a:spcPts val="1200"/>
              </a:spcBef>
            </a:pPr>
            <a:r>
              <a:rPr lang="sl-SI" b="1" i="1" dirty="0">
                <a:latin typeface="Futura Bk BT" panose="020B0502020204020303" pitchFamily="34" charset="0"/>
              </a:rPr>
              <a:t>Guest author – by invitation </a:t>
            </a:r>
            <a:r>
              <a:rPr lang="sl-SI" i="1" dirty="0">
                <a:latin typeface="Futura Bk BT" panose="020B0502020204020303" pitchFamily="34" charset="0"/>
              </a:rPr>
              <a:t>(a friend, a friend of THE boss, an influential person: a „superstar“, „budget author“ – securing budget for this or for future research, „infrastructure author“ – to get access to the infrastructure, ...</a:t>
            </a:r>
          </a:p>
          <a:p>
            <a:pPr lvl="1">
              <a:lnSpc>
                <a:spcPct val="120000"/>
              </a:lnSpc>
              <a:spcBef>
                <a:spcPts val="1200"/>
              </a:spcBef>
            </a:pPr>
            <a:r>
              <a:rPr lang="sl-SI" b="1" i="1" dirty="0">
                <a:latin typeface="Futura Bk BT" panose="020B0502020204020303" pitchFamily="34" charset="0"/>
              </a:rPr>
              <a:t>Ghost author – no invitation </a:t>
            </a:r>
            <a:r>
              <a:rPr lang="sl-SI" i="1" dirty="0">
                <a:latin typeface="Futura Bk BT" panose="020B0502020204020303" pitchFamily="34" charset="0"/>
              </a:rPr>
              <a:t>(a „superstar“) the one who is unaware on authorship,</a:t>
            </a:r>
            <a:endParaRPr lang="sl-SI" b="1" i="1" dirty="0">
              <a:latin typeface="Futura Bk BT" panose="020B0502020204020303" pitchFamily="34" charset="0"/>
            </a:endParaRPr>
          </a:p>
          <a:p>
            <a:pPr lvl="1"/>
            <a:endParaRPr lang="sl-SI" i="1" dirty="0">
              <a:latin typeface="Futura Bk BT" panose="020B0502020204020303" pitchFamily="34" charset="0"/>
            </a:endParaRPr>
          </a:p>
          <a:p>
            <a:pPr lvl="1"/>
            <a:r>
              <a:rPr lang="sl-SI" b="1" i="1" dirty="0" err="1">
                <a:latin typeface="Futura Bk BT" panose="020B0502020204020303" pitchFamily="34" charset="0"/>
              </a:rPr>
              <a:t>Missing</a:t>
            </a:r>
            <a:r>
              <a:rPr lang="sl-SI" b="1" i="1" dirty="0">
                <a:latin typeface="Futura Bk BT" panose="020B0502020204020303" pitchFamily="34" charset="0"/>
              </a:rPr>
              <a:t> Authors </a:t>
            </a:r>
            <a:r>
              <a:rPr lang="sl-SI" i="1" dirty="0">
                <a:latin typeface="Futura Bk BT" panose="020B0502020204020303" pitchFamily="34" charset="0"/>
              </a:rPr>
              <a:t>– the ones being overlooked although eligible </a:t>
            </a:r>
            <a:r>
              <a:rPr lang="sl-SI" i="1" dirty="0" err="1">
                <a:latin typeface="Futura Bk BT" panose="020B0502020204020303" pitchFamily="34" charset="0"/>
              </a:rPr>
              <a:t>for</a:t>
            </a:r>
            <a:r>
              <a:rPr lang="sl-SI" i="1" dirty="0">
                <a:latin typeface="Futura Bk BT" panose="020B0502020204020303" pitchFamily="34" charset="0"/>
              </a:rPr>
              <a:t> </a:t>
            </a:r>
            <a:r>
              <a:rPr lang="sl-SI" i="1" dirty="0" err="1">
                <a:latin typeface="Futura Bk BT" panose="020B0502020204020303" pitchFamily="34" charset="0"/>
              </a:rPr>
              <a:t>authorship</a:t>
            </a:r>
            <a:endParaRPr lang="sl-SI" i="1" dirty="0">
              <a:latin typeface="Futura Bk BT" panose="020B0502020204020303" pitchFamily="34" charset="0"/>
            </a:endParaRPr>
          </a:p>
          <a:p>
            <a:pPr lvl="1"/>
            <a:endParaRPr lang="sl-SI" i="1" dirty="0">
              <a:latin typeface="Futura Bk BT" panose="020B0502020204020303" pitchFamily="34" charset="0"/>
            </a:endParaRPr>
          </a:p>
          <a:p>
            <a:pPr lvl="1"/>
            <a:r>
              <a:rPr lang="sl-SI" b="1" i="1" dirty="0" err="1">
                <a:solidFill>
                  <a:srgbClr val="ED7D31"/>
                </a:solidFill>
                <a:latin typeface="Futura Bk BT" panose="020B0502020204020303" pitchFamily="34" charset="0"/>
              </a:rPr>
              <a:t>ChatGPT</a:t>
            </a:r>
            <a:r>
              <a:rPr lang="sl-SI" b="1" i="1" dirty="0">
                <a:solidFill>
                  <a:srgbClr val="ED7D31"/>
                </a:solidFill>
                <a:latin typeface="Futura Bk BT" panose="020B0502020204020303" pitchFamily="34" charset="0"/>
              </a:rPr>
              <a:t>!!!</a:t>
            </a:r>
          </a:p>
        </p:txBody>
      </p:sp>
      <p:sp>
        <p:nvSpPr>
          <p:cNvPr id="7" name="Rounded Rectangle 5"/>
          <p:cNvSpPr/>
          <p:nvPr/>
        </p:nvSpPr>
        <p:spPr>
          <a:xfrm>
            <a:off x="750377" y="2574749"/>
            <a:ext cx="8727731" cy="2650758"/>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8" name="Picture 3"/>
          <p:cNvPicPr>
            <a:picLocks noChangeAspect="1"/>
          </p:cNvPicPr>
          <p:nvPr/>
        </p:nvPicPr>
        <p:blipFill>
          <a:blip r:embed="rId2"/>
          <a:stretch>
            <a:fillRect/>
          </a:stretch>
        </p:blipFill>
        <p:spPr>
          <a:xfrm>
            <a:off x="9595945" y="1153589"/>
            <a:ext cx="2355584" cy="2626341"/>
          </a:xfrm>
          <a:prstGeom prst="rect">
            <a:avLst/>
          </a:prstGeom>
        </p:spPr>
      </p:pic>
      <p:sp>
        <p:nvSpPr>
          <p:cNvPr id="9" name="TextBox 7"/>
          <p:cNvSpPr txBox="1"/>
          <p:nvPr/>
        </p:nvSpPr>
        <p:spPr>
          <a:xfrm>
            <a:off x="236002" y="6291849"/>
            <a:ext cx="11211339" cy="338554"/>
          </a:xfrm>
          <a:prstGeom prst="rect">
            <a:avLst/>
          </a:prstGeom>
          <a:noFill/>
        </p:spPr>
        <p:txBody>
          <a:bodyPr wrap="none" rtlCol="0">
            <a:spAutoFit/>
          </a:bodyPr>
          <a:lstStyle/>
          <a:p>
            <a:r>
              <a:rPr lang="sl-SI" sz="1600" dirty="0"/>
              <a:t>Authorship criteria: </a:t>
            </a:r>
            <a:r>
              <a:rPr lang="en-US" sz="1400" dirty="0">
                <a:hlinkClick r:id="rId3"/>
              </a:rPr>
              <a:t>https://www.icmje.org/recommendations/browse/roles-and-responsibilities/defining-the-role-of-authors-and-contributors.html</a:t>
            </a:r>
            <a:endParaRPr lang="sl-SI" dirty="0"/>
          </a:p>
        </p:txBody>
      </p:sp>
      <p:sp>
        <p:nvSpPr>
          <p:cNvPr id="12" name="Elipsa 11"/>
          <p:cNvSpPr/>
          <p:nvPr/>
        </p:nvSpPr>
        <p:spPr>
          <a:xfrm>
            <a:off x="638827" y="5711868"/>
            <a:ext cx="2004165" cy="579981"/>
          </a:xfrm>
          <a:prstGeom prst="ellipse">
            <a:avLst/>
          </a:prstGeom>
          <a:noFill/>
          <a:ln w="412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1507452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Sistem nagrajevanja: avtorstvo</a:t>
            </a:r>
          </a:p>
        </p:txBody>
      </p:sp>
      <p:pic>
        <p:nvPicPr>
          <p:cNvPr id="8" name="Slika 7"/>
          <p:cNvPicPr>
            <a:picLocks noChangeAspect="1"/>
          </p:cNvPicPr>
          <p:nvPr/>
        </p:nvPicPr>
        <p:blipFill>
          <a:blip r:embed="rId2"/>
          <a:stretch>
            <a:fillRect/>
          </a:stretch>
        </p:blipFill>
        <p:spPr>
          <a:xfrm>
            <a:off x="423210" y="2073242"/>
            <a:ext cx="5994992" cy="4186068"/>
          </a:xfrm>
          <a:prstGeom prst="rect">
            <a:avLst/>
          </a:prstGeom>
        </p:spPr>
      </p:pic>
      <p:sp>
        <p:nvSpPr>
          <p:cNvPr id="9" name="PoljeZBesedilom 8"/>
          <p:cNvSpPr txBox="1"/>
          <p:nvPr/>
        </p:nvSpPr>
        <p:spPr>
          <a:xfrm>
            <a:off x="6885992" y="2649894"/>
            <a:ext cx="4039183" cy="2677656"/>
          </a:xfrm>
          <a:prstGeom prst="rect">
            <a:avLst/>
          </a:prstGeom>
          <a:noFill/>
        </p:spPr>
        <p:txBody>
          <a:bodyPr wrap="square" rtlCol="0">
            <a:spAutoFit/>
          </a:bodyPr>
          <a:lstStyle/>
          <a:p>
            <a:pPr marL="285750" indent="-285750">
              <a:buFont typeface="Arial" panose="020B0604020202020204" pitchFamily="34" charset="0"/>
              <a:buChar char="•"/>
            </a:pPr>
            <a:r>
              <a:rPr lang="sl-SI" sz="2400" dirty="0"/>
              <a:t>Avtorstvo je in bo ostalo ključno tudi ob spremembi vrednotenja: prehod iz kvantitativnega na vsebinsko ocenjevanje!</a:t>
            </a:r>
          </a:p>
          <a:p>
            <a:pPr marL="285750" indent="-285750">
              <a:buFont typeface="Arial" panose="020B0604020202020204" pitchFamily="34" charset="0"/>
              <a:buChar char="•"/>
            </a:pPr>
            <a:r>
              <a:rPr lang="sl-SI" sz="2400" dirty="0"/>
              <a:t>Posledice: posameznik in stroka</a:t>
            </a:r>
          </a:p>
        </p:txBody>
      </p:sp>
    </p:spTree>
    <p:extLst>
      <p:ext uri="{BB962C8B-B14F-4D97-AF65-F5344CB8AC3E}">
        <p14:creationId xmlns:p14="http://schemas.microsoft.com/office/powerpoint/2010/main" val="2500613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Integriteta</a:t>
            </a:r>
          </a:p>
        </p:txBody>
      </p:sp>
      <p:sp>
        <p:nvSpPr>
          <p:cNvPr id="3" name="Označba mesta vsebine 2"/>
          <p:cNvSpPr>
            <a:spLocks noGrp="1"/>
          </p:cNvSpPr>
          <p:nvPr>
            <p:ph idx="1"/>
          </p:nvPr>
        </p:nvSpPr>
        <p:spPr/>
        <p:txBody>
          <a:bodyPr/>
          <a:lstStyle/>
          <a:p>
            <a:endParaRPr lang="sl-SI" dirty="0"/>
          </a:p>
          <a:p>
            <a:endParaRPr lang="sl-SI" dirty="0"/>
          </a:p>
          <a:p>
            <a:endParaRPr lang="sl-SI" dirty="0"/>
          </a:p>
          <a:p>
            <a:r>
              <a:rPr lang="sl-SI" dirty="0"/>
              <a:t>»integriteta« je pričakovano delovanje in odgovornost posamezne osebe in organizacij pri preprečevanju in odpravljanju tveganj, da bi bila oblast, funkcija, pooblastilo ali druga pristojnost za odločanje uporabljena v nasprotju z zakonom, pravno dopustnimi cilji in etičnimi kodeksi.</a:t>
            </a:r>
          </a:p>
          <a:p>
            <a:pPr marL="0" indent="0">
              <a:buNone/>
            </a:pPr>
            <a:r>
              <a:rPr lang="sl-SI" sz="2000" dirty="0"/>
              <a:t>Vir: Zakon o integriteti in preprečevanju korupcije (</a:t>
            </a:r>
            <a:r>
              <a:rPr lang="sl-SI" sz="2000" dirty="0" err="1"/>
              <a:t>ZIntPK</a:t>
            </a:r>
            <a:r>
              <a:rPr lang="sl-SI" sz="2000" dirty="0"/>
              <a:t>) </a:t>
            </a:r>
          </a:p>
          <a:p>
            <a:endParaRPr lang="sl-SI" dirty="0"/>
          </a:p>
        </p:txBody>
      </p:sp>
      <p:pic>
        <p:nvPicPr>
          <p:cNvPr id="4" name="Slika 3"/>
          <p:cNvPicPr>
            <a:picLocks noChangeAspect="1"/>
          </p:cNvPicPr>
          <p:nvPr/>
        </p:nvPicPr>
        <p:blipFill>
          <a:blip r:embed="rId2"/>
          <a:stretch>
            <a:fillRect/>
          </a:stretch>
        </p:blipFill>
        <p:spPr>
          <a:xfrm>
            <a:off x="6748236" y="1078860"/>
            <a:ext cx="5114987" cy="1841152"/>
          </a:xfrm>
          <a:prstGeom prst="rect">
            <a:avLst/>
          </a:prstGeom>
        </p:spPr>
      </p:pic>
    </p:spTree>
    <p:extLst>
      <p:ext uri="{BB962C8B-B14F-4D97-AF65-F5344CB8AC3E}">
        <p14:creationId xmlns:p14="http://schemas.microsoft.com/office/powerpoint/2010/main" val="5385006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26235" y="1358778"/>
            <a:ext cx="11160000" cy="611828"/>
          </a:xfrm>
        </p:spPr>
        <p:txBody>
          <a:bodyPr>
            <a:normAutofit fontScale="90000"/>
          </a:bodyPr>
          <a:lstStyle/>
          <a:p>
            <a:r>
              <a:rPr lang="sl-SI" dirty="0" err="1"/>
              <a:t>The</a:t>
            </a:r>
            <a:r>
              <a:rPr lang="sl-SI" dirty="0"/>
              <a:t> AI scientist: </a:t>
            </a:r>
            <a:br>
              <a:rPr lang="sl-SI" dirty="0"/>
            </a:br>
            <a:r>
              <a:rPr lang="en-US" sz="3100" dirty="0"/>
              <a:t>Towards Fully Automated Open-Ended Scientific Discovery</a:t>
            </a:r>
            <a:br>
              <a:rPr lang="en-US" sz="3100" dirty="0"/>
            </a:br>
            <a:endParaRPr lang="sl-SI" dirty="0"/>
          </a:p>
        </p:txBody>
      </p:sp>
      <p:pic>
        <p:nvPicPr>
          <p:cNvPr id="4" name="Slika 3"/>
          <p:cNvPicPr>
            <a:picLocks noChangeAspect="1"/>
          </p:cNvPicPr>
          <p:nvPr/>
        </p:nvPicPr>
        <p:blipFill>
          <a:blip r:embed="rId2"/>
          <a:stretch>
            <a:fillRect/>
          </a:stretch>
        </p:blipFill>
        <p:spPr>
          <a:xfrm>
            <a:off x="1035698" y="2192694"/>
            <a:ext cx="8769018" cy="4133099"/>
          </a:xfrm>
          <a:prstGeom prst="rect">
            <a:avLst/>
          </a:prstGeom>
        </p:spPr>
      </p:pic>
      <p:sp>
        <p:nvSpPr>
          <p:cNvPr id="5" name="PoljeZBesedilom 4"/>
          <p:cNvSpPr txBox="1"/>
          <p:nvPr/>
        </p:nvSpPr>
        <p:spPr>
          <a:xfrm>
            <a:off x="419878" y="6325793"/>
            <a:ext cx="3340359" cy="646331"/>
          </a:xfrm>
          <a:prstGeom prst="rect">
            <a:avLst/>
          </a:prstGeom>
          <a:noFill/>
        </p:spPr>
        <p:txBody>
          <a:bodyPr wrap="square" rtlCol="0">
            <a:spAutoFit/>
          </a:bodyPr>
          <a:lstStyle/>
          <a:p>
            <a:r>
              <a:rPr lang="sl-SI" dirty="0">
                <a:hlinkClick r:id="rId3"/>
              </a:rPr>
              <a:t>https://sakana.ai/ai-scientist/</a:t>
            </a:r>
            <a:endParaRPr lang="sl-SI" dirty="0"/>
          </a:p>
          <a:p>
            <a:endParaRPr lang="sl-SI" dirty="0"/>
          </a:p>
        </p:txBody>
      </p:sp>
      <p:grpSp>
        <p:nvGrpSpPr>
          <p:cNvPr id="9" name="Skupina 8"/>
          <p:cNvGrpSpPr/>
          <p:nvPr/>
        </p:nvGrpSpPr>
        <p:grpSpPr>
          <a:xfrm>
            <a:off x="9974424" y="1353864"/>
            <a:ext cx="1379174" cy="1128080"/>
            <a:chOff x="9974424" y="1353864"/>
            <a:chExt cx="1379174" cy="1128080"/>
          </a:xfrm>
        </p:grpSpPr>
        <p:sp>
          <p:nvSpPr>
            <p:cNvPr id="7" name="Oblak 6"/>
            <p:cNvSpPr/>
            <p:nvPr/>
          </p:nvSpPr>
          <p:spPr>
            <a:xfrm>
              <a:off x="9974424" y="1353864"/>
              <a:ext cx="1379174" cy="112808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PoljeZBesedilom 5"/>
            <p:cNvSpPr txBox="1"/>
            <p:nvPr/>
          </p:nvSpPr>
          <p:spPr>
            <a:xfrm>
              <a:off x="10317900" y="1687071"/>
              <a:ext cx="1035698" cy="461665"/>
            </a:xfrm>
            <a:prstGeom prst="rect">
              <a:avLst/>
            </a:prstGeom>
            <a:noFill/>
          </p:spPr>
          <p:txBody>
            <a:bodyPr wrap="square" rtlCol="0">
              <a:spAutoFit/>
            </a:bodyPr>
            <a:lstStyle/>
            <a:p>
              <a:r>
                <a:rPr lang="sl-SI" sz="2400" b="1" dirty="0">
                  <a:solidFill>
                    <a:srgbClr val="FFFF00"/>
                  </a:solidFill>
                </a:rPr>
                <a:t>15 $</a:t>
              </a:r>
            </a:p>
          </p:txBody>
        </p:sp>
      </p:grpSp>
      <p:sp>
        <p:nvSpPr>
          <p:cNvPr id="8" name="PoljeZBesedilom 7"/>
          <p:cNvSpPr txBox="1"/>
          <p:nvPr/>
        </p:nvSpPr>
        <p:spPr>
          <a:xfrm>
            <a:off x="10086392" y="2771192"/>
            <a:ext cx="1675074" cy="369332"/>
          </a:xfrm>
          <a:prstGeom prst="rect">
            <a:avLst/>
          </a:prstGeom>
          <a:ln w="38100"/>
        </p:spPr>
        <p:style>
          <a:lnRef idx="2">
            <a:schemeClr val="accent2"/>
          </a:lnRef>
          <a:fillRef idx="1">
            <a:schemeClr val="lt1"/>
          </a:fillRef>
          <a:effectRef idx="0">
            <a:schemeClr val="accent2"/>
          </a:effectRef>
          <a:fontRef idx="minor">
            <a:schemeClr val="dk1"/>
          </a:fontRef>
        </p:style>
        <p:txBody>
          <a:bodyPr wrap="none" rtlCol="0">
            <a:spAutoFit/>
          </a:bodyPr>
          <a:lstStyle/>
          <a:p>
            <a:r>
              <a:rPr lang="sl-SI" dirty="0"/>
              <a:t>13. Avgust 2024</a:t>
            </a:r>
          </a:p>
        </p:txBody>
      </p:sp>
    </p:spTree>
    <p:extLst>
      <p:ext uri="{BB962C8B-B14F-4D97-AF65-F5344CB8AC3E}">
        <p14:creationId xmlns:p14="http://schemas.microsoft.com/office/powerpoint/2010/main" val="1333499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UI in (odprta) znanost</a:t>
            </a:r>
          </a:p>
        </p:txBody>
      </p:sp>
      <p:pic>
        <p:nvPicPr>
          <p:cNvPr id="4" name="Slika 3"/>
          <p:cNvPicPr>
            <a:picLocks noChangeAspect="1"/>
          </p:cNvPicPr>
          <p:nvPr/>
        </p:nvPicPr>
        <p:blipFill>
          <a:blip r:embed="rId2"/>
          <a:stretch>
            <a:fillRect/>
          </a:stretch>
        </p:blipFill>
        <p:spPr>
          <a:xfrm>
            <a:off x="838202" y="1909323"/>
            <a:ext cx="2683445" cy="4313068"/>
          </a:xfrm>
          <a:prstGeom prst="rect">
            <a:avLst/>
          </a:prstGeom>
        </p:spPr>
      </p:pic>
      <p:sp>
        <p:nvSpPr>
          <p:cNvPr id="5" name="PoljeZBesedilom 4"/>
          <p:cNvSpPr txBox="1"/>
          <p:nvPr/>
        </p:nvSpPr>
        <p:spPr>
          <a:xfrm>
            <a:off x="838202" y="6334780"/>
            <a:ext cx="3177582" cy="523220"/>
          </a:xfrm>
          <a:prstGeom prst="rect">
            <a:avLst/>
          </a:prstGeom>
          <a:noFill/>
        </p:spPr>
        <p:txBody>
          <a:bodyPr wrap="square" rtlCol="0">
            <a:spAutoFit/>
          </a:bodyPr>
          <a:lstStyle/>
          <a:p>
            <a:r>
              <a:rPr lang="sl-SI" sz="1400" dirty="0"/>
              <a:t>https://www.nature.com/articles/d41586-023-02980-0</a:t>
            </a:r>
          </a:p>
        </p:txBody>
      </p:sp>
      <p:sp>
        <p:nvSpPr>
          <p:cNvPr id="7" name="PoljeZBesedilom 6"/>
          <p:cNvSpPr txBox="1"/>
          <p:nvPr/>
        </p:nvSpPr>
        <p:spPr>
          <a:xfrm>
            <a:off x="6600041" y="5583614"/>
            <a:ext cx="4758612" cy="1015663"/>
          </a:xfrm>
          <a:prstGeom prst="rect">
            <a:avLst/>
          </a:prstGeom>
          <a:noFill/>
          <a:ln w="38100">
            <a:solidFill>
              <a:srgbClr val="ED7D31"/>
            </a:solidFill>
            <a:prstDash val="solid"/>
          </a:ln>
        </p:spPr>
        <p:txBody>
          <a:bodyPr wrap="square" rtlCol="0">
            <a:spAutoFit/>
          </a:bodyPr>
          <a:lstStyle/>
          <a:p>
            <a:r>
              <a:rPr lang="sl-SI" sz="2000" b="1" dirty="0">
                <a:latin typeface="+mj-lt"/>
              </a:rPr>
              <a:t>COARA WG </a:t>
            </a:r>
            <a:r>
              <a:rPr lang="sl-SI" sz="2000" dirty="0">
                <a:latin typeface="+mj-lt"/>
              </a:rPr>
              <a:t>„</a:t>
            </a:r>
            <a:r>
              <a:rPr lang="en-US" sz="2000" dirty="0">
                <a:latin typeface="+mj-lt"/>
              </a:rPr>
              <a:t>Ethics and Research Integrity Policy in Responsible Research</a:t>
            </a:r>
            <a:r>
              <a:rPr lang="sl-SI" sz="2000" dirty="0">
                <a:latin typeface="+mj-lt"/>
              </a:rPr>
              <a:t> </a:t>
            </a:r>
            <a:r>
              <a:rPr lang="en-US" sz="2000" dirty="0">
                <a:latin typeface="+mj-lt"/>
              </a:rPr>
              <a:t>Assessment for Data and Artificial Intelligence (ERIP)</a:t>
            </a:r>
            <a:r>
              <a:rPr lang="sl-SI" sz="2000" dirty="0">
                <a:latin typeface="+mj-lt"/>
              </a:rPr>
              <a:t>“</a:t>
            </a:r>
            <a:endParaRPr lang="sl-SI" dirty="0"/>
          </a:p>
        </p:txBody>
      </p:sp>
      <p:pic>
        <p:nvPicPr>
          <p:cNvPr id="8" name="Slika 7"/>
          <p:cNvPicPr>
            <a:picLocks noChangeAspect="1"/>
          </p:cNvPicPr>
          <p:nvPr/>
        </p:nvPicPr>
        <p:blipFill>
          <a:blip r:embed="rId3"/>
          <a:stretch>
            <a:fillRect/>
          </a:stretch>
        </p:blipFill>
        <p:spPr>
          <a:xfrm>
            <a:off x="3844213" y="2258648"/>
            <a:ext cx="3417828" cy="3122120"/>
          </a:xfrm>
          <a:prstGeom prst="rect">
            <a:avLst/>
          </a:prstGeom>
        </p:spPr>
      </p:pic>
      <p:pic>
        <p:nvPicPr>
          <p:cNvPr id="9" name="Slika 8"/>
          <p:cNvPicPr>
            <a:picLocks noChangeAspect="1"/>
          </p:cNvPicPr>
          <p:nvPr/>
        </p:nvPicPr>
        <p:blipFill>
          <a:blip r:embed="rId4"/>
          <a:stretch>
            <a:fillRect/>
          </a:stretch>
        </p:blipFill>
        <p:spPr>
          <a:xfrm>
            <a:off x="7585807" y="2273718"/>
            <a:ext cx="3366554" cy="3107049"/>
          </a:xfrm>
          <a:prstGeom prst="rect">
            <a:avLst/>
          </a:prstGeom>
        </p:spPr>
      </p:pic>
    </p:spTree>
    <p:extLst>
      <p:ext uri="{BB962C8B-B14F-4D97-AF65-F5344CB8AC3E}">
        <p14:creationId xmlns:p14="http://schemas.microsoft.com/office/powerpoint/2010/main" val="4108312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3055" y="1213798"/>
            <a:ext cx="11160000" cy="611828"/>
          </a:xfrm>
        </p:spPr>
        <p:txBody>
          <a:bodyPr>
            <a:normAutofit fontScale="90000"/>
          </a:bodyPr>
          <a:lstStyle/>
          <a:p>
            <a:r>
              <a:rPr lang="sl-SI" dirty="0"/>
              <a:t>Znanstvena Bolha: </a:t>
            </a:r>
            <a:r>
              <a:rPr lang="sl-SI" sz="3600" dirty="0"/>
              <a:t>kupim - prodam avtorstvo na znanstveni objavi (lažni ali resnični)</a:t>
            </a:r>
            <a:br>
              <a:rPr lang="sl-SI" sz="3600" dirty="0"/>
            </a:br>
            <a:endParaRPr lang="sl-SI" dirty="0"/>
          </a:p>
        </p:txBody>
      </p:sp>
      <p:sp>
        <p:nvSpPr>
          <p:cNvPr id="3" name="Označba mesta vsebine 2"/>
          <p:cNvSpPr>
            <a:spLocks noGrp="1"/>
          </p:cNvSpPr>
          <p:nvPr>
            <p:ph idx="1"/>
          </p:nvPr>
        </p:nvSpPr>
        <p:spPr>
          <a:xfrm>
            <a:off x="838202" y="1825626"/>
            <a:ext cx="6719594" cy="4773293"/>
          </a:xfrm>
        </p:spPr>
        <p:txBody>
          <a:bodyPr>
            <a:normAutofit fontScale="62500" lnSpcReduction="20000"/>
          </a:bodyPr>
          <a:lstStyle/>
          <a:p>
            <a:pPr marL="0" indent="0">
              <a:lnSpc>
                <a:spcPct val="120000"/>
              </a:lnSpc>
              <a:spcBef>
                <a:spcPts val="200"/>
              </a:spcBef>
              <a:buFont typeface="Wingdings 3" charset="2"/>
              <a:buNone/>
            </a:pPr>
            <a:r>
              <a:rPr lang="sl-SI" dirty="0"/>
              <a:t>od nekaj sto do nekaj tisoč evrov, odvisno od mesta avtorja na članku in revije v kateri bo članek objavljen. </a:t>
            </a:r>
          </a:p>
          <a:p>
            <a:pPr marL="0" indent="0">
              <a:buFont typeface="Wingdings 3" charset="2"/>
              <a:buNone/>
            </a:pPr>
            <a:endParaRPr lang="sl-SI" sz="2400" dirty="0"/>
          </a:p>
          <a:p>
            <a:pPr marL="0" indent="0">
              <a:lnSpc>
                <a:spcPct val="120000"/>
              </a:lnSpc>
              <a:spcBef>
                <a:spcPts val="200"/>
              </a:spcBef>
              <a:buFont typeface="Wingdings 3" charset="2"/>
              <a:buNone/>
            </a:pPr>
            <a:r>
              <a:rPr lang="sl-SI" b="1" dirty="0"/>
              <a:t>Razvoj trga:</a:t>
            </a:r>
          </a:p>
          <a:p>
            <a:pPr>
              <a:lnSpc>
                <a:spcPct val="120000"/>
              </a:lnSpc>
              <a:spcBef>
                <a:spcPts val="200"/>
              </a:spcBef>
            </a:pPr>
            <a:r>
              <a:rPr lang="sl-SI" dirty="0"/>
              <a:t>način vrednotenja: število in ne na kakovost objav (zbirateljstvo točk), „</a:t>
            </a:r>
            <a:r>
              <a:rPr lang="sl-SI" dirty="0" err="1"/>
              <a:t>publish</a:t>
            </a:r>
            <a:r>
              <a:rPr lang="sl-SI" dirty="0"/>
              <a:t> </a:t>
            </a:r>
            <a:r>
              <a:rPr lang="sl-SI" dirty="0" err="1"/>
              <a:t>or</a:t>
            </a:r>
            <a:r>
              <a:rPr lang="sl-SI" dirty="0"/>
              <a:t> </a:t>
            </a:r>
            <a:r>
              <a:rPr lang="sl-SI" dirty="0" err="1"/>
              <a:t>perish</a:t>
            </a:r>
            <a:r>
              <a:rPr lang="sl-SI" dirty="0"/>
              <a:t>“,</a:t>
            </a:r>
          </a:p>
          <a:p>
            <a:pPr>
              <a:lnSpc>
                <a:spcPct val="120000"/>
              </a:lnSpc>
              <a:spcBef>
                <a:spcPts val="200"/>
              </a:spcBef>
            </a:pPr>
            <a:r>
              <a:rPr lang="sl-SI" dirty="0"/>
              <a:t>koruptivne prakse znanstvenikov v vlogi urednikov,</a:t>
            </a:r>
          </a:p>
          <a:p>
            <a:pPr>
              <a:lnSpc>
                <a:spcPct val="120000"/>
              </a:lnSpc>
              <a:spcBef>
                <a:spcPts val="200"/>
              </a:spcBef>
            </a:pPr>
            <a:r>
              <a:rPr lang="sl-SI" dirty="0"/>
              <a:t>vpliv zlorabe umetne inteligence za generiranje lažnivih znanstvenih objav,</a:t>
            </a:r>
          </a:p>
          <a:p>
            <a:pPr>
              <a:lnSpc>
                <a:spcPct val="120000"/>
              </a:lnSpc>
              <a:spcBef>
                <a:spcPts val="200"/>
              </a:spcBef>
            </a:pPr>
            <a:r>
              <a:rPr lang="sl-SI" dirty="0"/>
              <a:t>omenja se tudi prodaja avtorstva v zameno za kritje stroška objave založniku.</a:t>
            </a:r>
          </a:p>
          <a:p>
            <a:pPr marL="0" indent="0">
              <a:buFont typeface="Wingdings 3" charset="2"/>
              <a:buNone/>
            </a:pPr>
            <a:endParaRPr lang="sl-SI" sz="2400" dirty="0"/>
          </a:p>
          <a:p>
            <a:pPr marL="0" indent="0">
              <a:lnSpc>
                <a:spcPct val="120000"/>
              </a:lnSpc>
              <a:buFont typeface="Wingdings 3" charset="2"/>
              <a:buNone/>
            </a:pPr>
            <a:r>
              <a:rPr lang="sl-SI" sz="2400" dirty="0"/>
              <a:t>„</a:t>
            </a:r>
            <a:r>
              <a:rPr lang="en-US" sz="2400" dirty="0"/>
              <a:t>In May 2022, Springer Nature retracted a paper for the first time over suspicions that some of the authorships were paid-for, </a:t>
            </a:r>
            <a:r>
              <a:rPr lang="sl-SI" sz="2400" dirty="0"/>
              <a:t>…, </a:t>
            </a:r>
            <a:r>
              <a:rPr lang="en-US" sz="2400" dirty="0"/>
              <a:t>since</a:t>
            </a:r>
            <a:r>
              <a:rPr lang="sl-SI" sz="2400" dirty="0"/>
              <a:t> </a:t>
            </a:r>
            <a:r>
              <a:rPr lang="sl-SI" sz="2400" dirty="0" err="1"/>
              <a:t>then</a:t>
            </a:r>
            <a:r>
              <a:rPr lang="sl-SI" sz="2400" dirty="0"/>
              <a:t> (januar 2023)</a:t>
            </a:r>
            <a:r>
              <a:rPr lang="en-US" sz="2400" dirty="0"/>
              <a:t> retracted 11 papers in a further 5 journals over similar concerns. More investigations are under way</a:t>
            </a:r>
            <a:r>
              <a:rPr lang="sl-SI" sz="2400" dirty="0"/>
              <a:t>.“</a:t>
            </a:r>
          </a:p>
          <a:p>
            <a:endParaRPr lang="sl-SI" dirty="0"/>
          </a:p>
        </p:txBody>
      </p:sp>
      <p:pic>
        <p:nvPicPr>
          <p:cNvPr id="5" name="Slika 4"/>
          <p:cNvPicPr>
            <a:picLocks noChangeAspect="1"/>
          </p:cNvPicPr>
          <p:nvPr/>
        </p:nvPicPr>
        <p:blipFill>
          <a:blip r:embed="rId2"/>
          <a:stretch>
            <a:fillRect/>
          </a:stretch>
        </p:blipFill>
        <p:spPr>
          <a:xfrm>
            <a:off x="7820574" y="1610614"/>
            <a:ext cx="3824279" cy="4416930"/>
          </a:xfrm>
          <a:prstGeom prst="rect">
            <a:avLst/>
          </a:prstGeom>
        </p:spPr>
      </p:pic>
      <p:sp>
        <p:nvSpPr>
          <p:cNvPr id="6" name="PoljeZBesedilom 5"/>
          <p:cNvSpPr txBox="1"/>
          <p:nvPr/>
        </p:nvSpPr>
        <p:spPr>
          <a:xfrm>
            <a:off x="7820574" y="5947469"/>
            <a:ext cx="4142481" cy="553998"/>
          </a:xfrm>
          <a:prstGeom prst="rect">
            <a:avLst/>
          </a:prstGeom>
          <a:noFill/>
        </p:spPr>
        <p:txBody>
          <a:bodyPr wrap="none" rtlCol="0">
            <a:spAutoFit/>
          </a:bodyPr>
          <a:lstStyle/>
          <a:p>
            <a:r>
              <a:rPr lang="sl-SI" sz="1200" dirty="0">
                <a:solidFill>
                  <a:srgbClr val="C00000"/>
                </a:solidFill>
              </a:rPr>
              <a:t>https://www.nature.com/articles/d41586-023-00062-9</a:t>
            </a:r>
          </a:p>
          <a:p>
            <a:endParaRPr lang="sl-SI" dirty="0">
              <a:solidFill>
                <a:srgbClr val="C00000"/>
              </a:solidFill>
            </a:endParaRPr>
          </a:p>
        </p:txBody>
      </p:sp>
    </p:spTree>
    <p:extLst>
      <p:ext uri="{BB962C8B-B14F-4D97-AF65-F5344CB8AC3E}">
        <p14:creationId xmlns:p14="http://schemas.microsoft.com/office/powerpoint/2010/main" val="34503399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50820" y="3038289"/>
            <a:ext cx="11160000" cy="611828"/>
          </a:xfrm>
        </p:spPr>
        <p:txBody>
          <a:bodyPr/>
          <a:lstStyle/>
          <a:p>
            <a:r>
              <a:rPr lang="sl-SI" dirty="0"/>
              <a:t>Raziskovalno okolje – raziskovalna kultura</a:t>
            </a:r>
          </a:p>
        </p:txBody>
      </p:sp>
    </p:spTree>
    <p:extLst>
      <p:ext uri="{BB962C8B-B14F-4D97-AF65-F5344CB8AC3E}">
        <p14:creationId xmlns:p14="http://schemas.microsoft.com/office/powerpoint/2010/main" val="2244599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Raziskovalno okolje - </a:t>
            </a:r>
            <a:r>
              <a:rPr lang="sl-SI" sz="3600" dirty="0"/>
              <a:t>distribucija moči po spolu in starosti</a:t>
            </a:r>
          </a:p>
        </p:txBody>
      </p:sp>
      <p:pic>
        <p:nvPicPr>
          <p:cNvPr id="4" name="Označba mesta vsebine 3"/>
          <p:cNvPicPr>
            <a:picLocks noGrp="1" noChangeAspect="1"/>
          </p:cNvPicPr>
          <p:nvPr>
            <p:ph idx="1"/>
          </p:nvPr>
        </p:nvPicPr>
        <p:blipFill>
          <a:blip r:embed="rId2"/>
          <a:stretch>
            <a:fillRect/>
          </a:stretch>
        </p:blipFill>
        <p:spPr>
          <a:xfrm>
            <a:off x="933053" y="2107411"/>
            <a:ext cx="4886486" cy="3350415"/>
          </a:xfrm>
          <a:prstGeom prst="rect">
            <a:avLst/>
          </a:prstGeom>
        </p:spPr>
      </p:pic>
      <p:pic>
        <p:nvPicPr>
          <p:cNvPr id="6" name="Slika 5"/>
          <p:cNvPicPr>
            <a:picLocks noChangeAspect="1"/>
          </p:cNvPicPr>
          <p:nvPr/>
        </p:nvPicPr>
        <p:blipFill>
          <a:blip r:embed="rId3"/>
          <a:stretch>
            <a:fillRect/>
          </a:stretch>
        </p:blipFill>
        <p:spPr>
          <a:xfrm>
            <a:off x="5819539" y="2176281"/>
            <a:ext cx="5048486" cy="3212673"/>
          </a:xfrm>
          <a:prstGeom prst="rect">
            <a:avLst/>
          </a:prstGeom>
        </p:spPr>
      </p:pic>
      <p:sp>
        <p:nvSpPr>
          <p:cNvPr id="8" name="PoljeZBesedilom 7"/>
          <p:cNvSpPr txBox="1"/>
          <p:nvPr/>
        </p:nvSpPr>
        <p:spPr>
          <a:xfrm>
            <a:off x="504826" y="6096000"/>
            <a:ext cx="4552949" cy="584775"/>
          </a:xfrm>
          <a:prstGeom prst="rect">
            <a:avLst/>
          </a:prstGeom>
          <a:noFill/>
        </p:spPr>
        <p:txBody>
          <a:bodyPr wrap="square" rtlCol="0">
            <a:spAutoFit/>
          </a:bodyPr>
          <a:lstStyle/>
          <a:p>
            <a:r>
              <a:rPr lang="sl-SI" sz="1600" dirty="0"/>
              <a:t>ARIS, Pregledi in analize</a:t>
            </a:r>
          </a:p>
          <a:p>
            <a:r>
              <a:rPr lang="sl-SI" sz="1600" dirty="0"/>
              <a:t>https://www.arrs.si/sl/analize/obseg01/rprog.asp</a:t>
            </a:r>
          </a:p>
        </p:txBody>
      </p:sp>
    </p:spTree>
    <p:extLst>
      <p:ext uri="{BB962C8B-B14F-4D97-AF65-F5344CB8AC3E}">
        <p14:creationId xmlns:p14="http://schemas.microsoft.com/office/powerpoint/2010/main" val="939329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Anketa 2011 – Komisija za ženske v znanosti</a:t>
            </a:r>
          </a:p>
        </p:txBody>
      </p:sp>
      <p:sp>
        <p:nvSpPr>
          <p:cNvPr id="3" name="Označba mesta vsebine 2"/>
          <p:cNvSpPr>
            <a:spLocks noGrp="1"/>
          </p:cNvSpPr>
          <p:nvPr>
            <p:ph idx="1"/>
          </p:nvPr>
        </p:nvSpPr>
        <p:spPr>
          <a:xfrm>
            <a:off x="838201" y="1825626"/>
            <a:ext cx="9781901" cy="956763"/>
          </a:xfrm>
        </p:spPr>
        <p:txBody>
          <a:bodyPr>
            <a:normAutofit/>
          </a:bodyPr>
          <a:lstStyle/>
          <a:p>
            <a:r>
              <a:rPr lang="sl-SI" dirty="0"/>
              <a:t>raziskava o razlikah v delovnih pogojih v znanosti v Sloveniji</a:t>
            </a:r>
          </a:p>
        </p:txBody>
      </p:sp>
      <p:sp>
        <p:nvSpPr>
          <p:cNvPr id="6" name="PoljeZBesedilom 5"/>
          <p:cNvSpPr txBox="1"/>
          <p:nvPr/>
        </p:nvSpPr>
        <p:spPr>
          <a:xfrm>
            <a:off x="838201" y="5956663"/>
            <a:ext cx="10528663" cy="646331"/>
          </a:xfrm>
          <a:prstGeom prst="rect">
            <a:avLst/>
          </a:prstGeom>
          <a:noFill/>
        </p:spPr>
        <p:txBody>
          <a:bodyPr wrap="square" rtlCol="0">
            <a:spAutoFit/>
          </a:bodyPr>
          <a:lstStyle/>
          <a:p>
            <a:r>
              <a:rPr lang="sl-SI" dirty="0"/>
              <a:t>Ženske v znanosti, ženske za znanost : znanstvene perspektive žensk v Sloveniji in dejavniki sprememb, Urednice: Mirjana Ule, Renata Šribar, Andreja Umek Venturini, 2014, Založba FDV</a:t>
            </a:r>
          </a:p>
        </p:txBody>
      </p:sp>
      <p:sp>
        <p:nvSpPr>
          <p:cNvPr id="7" name="PoljeZBesedilom 6"/>
          <p:cNvSpPr txBox="1"/>
          <p:nvPr/>
        </p:nvSpPr>
        <p:spPr>
          <a:xfrm>
            <a:off x="1018903" y="2952206"/>
            <a:ext cx="10371908" cy="1384995"/>
          </a:xfrm>
          <a:prstGeom prst="rect">
            <a:avLst/>
          </a:prstGeom>
          <a:noFill/>
        </p:spPr>
        <p:txBody>
          <a:bodyPr wrap="square" rtlCol="0">
            <a:spAutoFit/>
          </a:bodyPr>
          <a:lstStyle/>
          <a:p>
            <a:r>
              <a:rPr lang="sl-SI" sz="2800" dirty="0"/>
              <a:t>Anketni vprašalnik po e-pošti poslan 4551 doktorjem in doktoricam znanosti. Na anketo je delno ali v celoti odgovorilo 1100 pozvanih. Med anketiranimi je bilo 43 % doktorjev in 57 % doktoric znanosti.</a:t>
            </a:r>
          </a:p>
        </p:txBody>
      </p:sp>
    </p:spTree>
    <p:extLst>
      <p:ext uri="{BB962C8B-B14F-4D97-AF65-F5344CB8AC3E}">
        <p14:creationId xmlns:p14="http://schemas.microsoft.com/office/powerpoint/2010/main" val="10723496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Anketa 2011 – Komisija za ženske v znanosti</a:t>
            </a:r>
          </a:p>
        </p:txBody>
      </p:sp>
      <p:sp>
        <p:nvSpPr>
          <p:cNvPr id="3" name="Označba mesta vsebine 2"/>
          <p:cNvSpPr>
            <a:spLocks noGrp="1"/>
          </p:cNvSpPr>
          <p:nvPr>
            <p:ph idx="1"/>
          </p:nvPr>
        </p:nvSpPr>
        <p:spPr>
          <a:xfrm>
            <a:off x="838201" y="1825626"/>
            <a:ext cx="9781901" cy="956763"/>
          </a:xfrm>
        </p:spPr>
        <p:txBody>
          <a:bodyPr>
            <a:normAutofit/>
          </a:bodyPr>
          <a:lstStyle/>
          <a:p>
            <a:r>
              <a:rPr lang="sl-SI" dirty="0"/>
              <a:t>raziskava o razlikah v delovnih pogojih v znanosti v Sloveniji</a:t>
            </a:r>
          </a:p>
        </p:txBody>
      </p:sp>
      <p:pic>
        <p:nvPicPr>
          <p:cNvPr id="5" name="Slika 4"/>
          <p:cNvPicPr>
            <a:picLocks noChangeAspect="1"/>
          </p:cNvPicPr>
          <p:nvPr/>
        </p:nvPicPr>
        <p:blipFill>
          <a:blip r:embed="rId2"/>
          <a:stretch>
            <a:fillRect/>
          </a:stretch>
        </p:blipFill>
        <p:spPr>
          <a:xfrm>
            <a:off x="1830979" y="2304007"/>
            <a:ext cx="6639852" cy="3372321"/>
          </a:xfrm>
          <a:prstGeom prst="rect">
            <a:avLst/>
          </a:prstGeom>
        </p:spPr>
      </p:pic>
      <p:sp>
        <p:nvSpPr>
          <p:cNvPr id="6" name="PoljeZBesedilom 5"/>
          <p:cNvSpPr txBox="1"/>
          <p:nvPr/>
        </p:nvSpPr>
        <p:spPr>
          <a:xfrm>
            <a:off x="261256" y="6008914"/>
            <a:ext cx="10528663" cy="646331"/>
          </a:xfrm>
          <a:prstGeom prst="rect">
            <a:avLst/>
          </a:prstGeom>
          <a:noFill/>
        </p:spPr>
        <p:txBody>
          <a:bodyPr wrap="square" rtlCol="0">
            <a:spAutoFit/>
          </a:bodyPr>
          <a:lstStyle/>
          <a:p>
            <a:r>
              <a:rPr lang="sl-SI" dirty="0"/>
              <a:t>Ženske v znanosti, ženske za znanost : znanstvene perspektive žensk v Sloveniji in dejavniki sprememb, Urednice: Mirjana Ule, Renata Šribar, Andreja Umek Venturini, 2014, Založba FDV</a:t>
            </a:r>
          </a:p>
        </p:txBody>
      </p:sp>
    </p:spTree>
    <p:extLst>
      <p:ext uri="{BB962C8B-B14F-4D97-AF65-F5344CB8AC3E}">
        <p14:creationId xmlns:p14="http://schemas.microsoft.com/office/powerpoint/2010/main" val="4041819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Anketa 2011 – Komisija za ženske v znanosti</a:t>
            </a:r>
          </a:p>
        </p:txBody>
      </p:sp>
      <p:sp>
        <p:nvSpPr>
          <p:cNvPr id="3" name="Označba mesta vsebine 2"/>
          <p:cNvSpPr>
            <a:spLocks noGrp="1"/>
          </p:cNvSpPr>
          <p:nvPr>
            <p:ph idx="1"/>
          </p:nvPr>
        </p:nvSpPr>
        <p:spPr>
          <a:xfrm>
            <a:off x="838201" y="1825626"/>
            <a:ext cx="9781901" cy="956763"/>
          </a:xfrm>
        </p:spPr>
        <p:txBody>
          <a:bodyPr>
            <a:normAutofit/>
          </a:bodyPr>
          <a:lstStyle/>
          <a:p>
            <a:r>
              <a:rPr lang="sl-SI" dirty="0"/>
              <a:t>raziskava o razlikah v delovnih pogojih v znanosti v Sloveniji</a:t>
            </a:r>
          </a:p>
        </p:txBody>
      </p:sp>
      <p:sp>
        <p:nvSpPr>
          <p:cNvPr id="6" name="PoljeZBesedilom 5"/>
          <p:cNvSpPr txBox="1"/>
          <p:nvPr/>
        </p:nvSpPr>
        <p:spPr>
          <a:xfrm>
            <a:off x="261256" y="6008914"/>
            <a:ext cx="10528663" cy="646331"/>
          </a:xfrm>
          <a:prstGeom prst="rect">
            <a:avLst/>
          </a:prstGeom>
          <a:noFill/>
        </p:spPr>
        <p:txBody>
          <a:bodyPr wrap="square" rtlCol="0">
            <a:spAutoFit/>
          </a:bodyPr>
          <a:lstStyle/>
          <a:p>
            <a:r>
              <a:rPr lang="sl-SI" dirty="0"/>
              <a:t>Ženske v znanosti, ženske za znanost : znanstvene perspektive žensk v Sloveniji in dejavniki sprememb, Urednice: Mirjana Ule, Renata Šribar, Andreja Umek Venturini, 2014, Založba FDV</a:t>
            </a:r>
          </a:p>
        </p:txBody>
      </p:sp>
      <p:pic>
        <p:nvPicPr>
          <p:cNvPr id="7" name="Slika 6"/>
          <p:cNvPicPr>
            <a:picLocks noChangeAspect="1"/>
          </p:cNvPicPr>
          <p:nvPr/>
        </p:nvPicPr>
        <p:blipFill>
          <a:blip r:embed="rId2"/>
          <a:stretch>
            <a:fillRect/>
          </a:stretch>
        </p:blipFill>
        <p:spPr>
          <a:xfrm>
            <a:off x="2467185" y="2379382"/>
            <a:ext cx="6735115" cy="3629532"/>
          </a:xfrm>
          <a:prstGeom prst="rect">
            <a:avLst/>
          </a:prstGeom>
        </p:spPr>
      </p:pic>
    </p:spTree>
    <p:extLst>
      <p:ext uri="{BB962C8B-B14F-4D97-AF65-F5344CB8AC3E}">
        <p14:creationId xmlns:p14="http://schemas.microsoft.com/office/powerpoint/2010/main" val="5661675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2" y="1078860"/>
            <a:ext cx="11160000" cy="1035690"/>
          </a:xfrm>
        </p:spPr>
        <p:txBody>
          <a:bodyPr>
            <a:normAutofit/>
          </a:bodyPr>
          <a:lstStyle/>
          <a:p>
            <a:r>
              <a:rPr lang="sl-SI" dirty="0"/>
              <a:t>Raziskovalno okolje - nasilje na podlagi spola</a:t>
            </a:r>
          </a:p>
        </p:txBody>
      </p:sp>
      <p:sp>
        <p:nvSpPr>
          <p:cNvPr id="3" name="Označba mesta vsebine 2"/>
          <p:cNvSpPr>
            <a:spLocks noGrp="1"/>
          </p:cNvSpPr>
          <p:nvPr>
            <p:ph idx="1"/>
          </p:nvPr>
        </p:nvSpPr>
        <p:spPr>
          <a:xfrm>
            <a:off x="666752" y="2295525"/>
            <a:ext cx="11160000" cy="4429125"/>
          </a:xfrm>
        </p:spPr>
        <p:txBody>
          <a:bodyPr>
            <a:normAutofit fontScale="85000" lnSpcReduction="20000"/>
          </a:bodyPr>
          <a:lstStyle/>
          <a:p>
            <a:r>
              <a:rPr lang="sl-SI" sz="3800" dirty="0" err="1"/>
              <a:t>UniSafe</a:t>
            </a:r>
            <a:r>
              <a:rPr lang="sl-SI" sz="3800" dirty="0"/>
              <a:t> (</a:t>
            </a:r>
            <a:r>
              <a:rPr lang="sl-SI" sz="3800" dirty="0" err="1"/>
              <a:t>Ending</a:t>
            </a:r>
            <a:r>
              <a:rPr lang="sl-SI" sz="3800" dirty="0"/>
              <a:t> </a:t>
            </a:r>
            <a:r>
              <a:rPr lang="sl-SI" sz="3800" dirty="0" err="1"/>
              <a:t>gender-based</a:t>
            </a:r>
            <a:r>
              <a:rPr lang="sl-SI" sz="3800" dirty="0"/>
              <a:t> violence) – Obzorje Evropa</a:t>
            </a:r>
          </a:p>
          <a:p>
            <a:endParaRPr lang="sl-SI" dirty="0"/>
          </a:p>
          <a:p>
            <a:pPr marL="0" indent="0">
              <a:buNone/>
            </a:pPr>
            <a:endParaRPr lang="sl-SI" dirty="0"/>
          </a:p>
          <a:p>
            <a:pPr marL="0" indent="0">
              <a:buNone/>
            </a:pPr>
            <a:r>
              <a:rPr lang="sl-SI" dirty="0"/>
              <a:t>V obdobju januar – maj </a:t>
            </a:r>
            <a:r>
              <a:rPr lang="en-US" dirty="0"/>
              <a:t>2022</a:t>
            </a:r>
            <a:r>
              <a:rPr lang="sl-SI" dirty="0"/>
              <a:t> so v okviru projekta</a:t>
            </a:r>
            <a:r>
              <a:rPr lang="en-US" dirty="0"/>
              <a:t> </a:t>
            </a:r>
            <a:r>
              <a:rPr lang="en-US" dirty="0" err="1"/>
              <a:t>UniSAFE</a:t>
            </a:r>
            <a:r>
              <a:rPr lang="en-US" dirty="0"/>
              <a:t> </a:t>
            </a:r>
            <a:r>
              <a:rPr lang="sl-SI" dirty="0"/>
              <a:t>izvedli raziskavo pri kateri je sodelovalo</a:t>
            </a:r>
            <a:r>
              <a:rPr lang="en-US" dirty="0"/>
              <a:t> </a:t>
            </a:r>
            <a:r>
              <a:rPr lang="en-US" dirty="0">
                <a:hlinkClick r:id="rId2"/>
              </a:rPr>
              <a:t>46 </a:t>
            </a:r>
            <a:r>
              <a:rPr lang="sl-SI" dirty="0">
                <a:hlinkClick r:id="rId2"/>
              </a:rPr>
              <a:t>univerz in raziskovalnih organizacij iz</a:t>
            </a:r>
            <a:r>
              <a:rPr lang="en-US" dirty="0">
                <a:hlinkClick r:id="rId2"/>
              </a:rPr>
              <a:t> 15</a:t>
            </a:r>
            <a:r>
              <a:rPr lang="sl-SI" dirty="0">
                <a:hlinkClick r:id="rId2"/>
              </a:rPr>
              <a:t> držav v Evropi</a:t>
            </a:r>
            <a:r>
              <a:rPr lang="en-US" dirty="0"/>
              <a:t> </a:t>
            </a:r>
            <a:r>
              <a:rPr lang="sl-SI" dirty="0"/>
              <a:t>z namenom zbiranja merljivih dokazov o razširjenosti nasilja na podlagi spola na akademskem in raziskovalnem področju. </a:t>
            </a:r>
          </a:p>
          <a:p>
            <a:pPr marL="0" indent="0">
              <a:buNone/>
            </a:pPr>
            <a:r>
              <a:rPr lang="sl-SI" dirty="0"/>
              <a:t>Z več kot </a:t>
            </a:r>
            <a:r>
              <a:rPr lang="sl-SI" b="1" dirty="0"/>
              <a:t>42 000 odgovori osebja in študentov </a:t>
            </a:r>
            <a:r>
              <a:rPr lang="sl-SI" dirty="0"/>
              <a:t>je raziskava največja doslej izvedena taka raziskava v evropskem raziskovalnem prostoru.</a:t>
            </a:r>
          </a:p>
          <a:p>
            <a:endParaRPr lang="sl-SI" dirty="0"/>
          </a:p>
          <a:p>
            <a:endParaRPr lang="sl-SI" dirty="0"/>
          </a:p>
          <a:p>
            <a:pPr marL="0" indent="0">
              <a:buNone/>
            </a:pPr>
            <a:r>
              <a:rPr lang="sl-SI" sz="2200" dirty="0"/>
              <a:t>https://unisafe-gbv.eu/project-news/results-from-the-largest-european-survey-on-gender-based-violence-in-academia/</a:t>
            </a:r>
          </a:p>
        </p:txBody>
      </p:sp>
    </p:spTree>
    <p:extLst>
      <p:ext uri="{BB962C8B-B14F-4D97-AF65-F5344CB8AC3E}">
        <p14:creationId xmlns:p14="http://schemas.microsoft.com/office/powerpoint/2010/main" val="920253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Raziskovalno okolje – rezultati </a:t>
            </a:r>
            <a:r>
              <a:rPr lang="sl-SI" dirty="0" err="1"/>
              <a:t>UniSafe</a:t>
            </a:r>
            <a:endParaRPr lang="sl-SI" dirty="0"/>
          </a:p>
        </p:txBody>
      </p:sp>
      <p:sp>
        <p:nvSpPr>
          <p:cNvPr id="3" name="Označba mesta vsebine 2"/>
          <p:cNvSpPr>
            <a:spLocks noGrp="1"/>
          </p:cNvSpPr>
          <p:nvPr>
            <p:ph idx="1"/>
          </p:nvPr>
        </p:nvSpPr>
        <p:spPr/>
        <p:txBody>
          <a:bodyPr>
            <a:normAutofit fontScale="85000" lnSpcReduction="20000"/>
          </a:bodyPr>
          <a:lstStyle/>
          <a:p>
            <a:r>
              <a:rPr lang="sl-SI" b="1" dirty="0">
                <a:solidFill>
                  <a:srgbClr val="ED7D31"/>
                </a:solidFill>
              </a:rPr>
              <a:t>≈ 2</a:t>
            </a:r>
            <a:r>
              <a:rPr lang="en-US" b="1" dirty="0">
                <a:solidFill>
                  <a:srgbClr val="ED7D31"/>
                </a:solidFill>
              </a:rPr>
              <a:t> OD </a:t>
            </a:r>
            <a:r>
              <a:rPr lang="sl-SI" b="1" dirty="0">
                <a:solidFill>
                  <a:srgbClr val="ED7D31"/>
                </a:solidFill>
              </a:rPr>
              <a:t>3</a:t>
            </a:r>
            <a:r>
              <a:rPr lang="en-US" b="1" dirty="0">
                <a:solidFill>
                  <a:srgbClr val="ED7D31"/>
                </a:solidFill>
              </a:rPr>
              <a:t> ANKETIRANCEV STA DOŽIVELA NASILJE NA PODLAGI SPOL</a:t>
            </a:r>
            <a:endParaRPr lang="sl-SI" b="1" dirty="0">
              <a:solidFill>
                <a:srgbClr val="ED7D31"/>
              </a:solidFill>
            </a:endParaRPr>
          </a:p>
          <a:p>
            <a:pPr marL="0" indent="0">
              <a:buNone/>
            </a:pPr>
            <a:r>
              <a:rPr lang="sl-SI" dirty="0">
                <a:solidFill>
                  <a:schemeClr val="tx1"/>
                </a:solidFill>
              </a:rPr>
              <a:t>R</a:t>
            </a:r>
            <a:r>
              <a:rPr lang="en-US" dirty="0" err="1">
                <a:solidFill>
                  <a:schemeClr val="tx1"/>
                </a:solidFill>
              </a:rPr>
              <a:t>ezultati</a:t>
            </a:r>
            <a:r>
              <a:rPr lang="en-US" dirty="0">
                <a:solidFill>
                  <a:schemeClr val="tx1"/>
                </a:solidFill>
              </a:rPr>
              <a:t> </a:t>
            </a:r>
            <a:r>
              <a:rPr lang="en-US" dirty="0" err="1">
                <a:solidFill>
                  <a:schemeClr val="tx1"/>
                </a:solidFill>
              </a:rPr>
              <a:t>kažejo</a:t>
            </a:r>
            <a:r>
              <a:rPr lang="en-US" dirty="0">
                <a:solidFill>
                  <a:schemeClr val="tx1"/>
                </a:solidFill>
              </a:rPr>
              <a:t>, da je 62 % </a:t>
            </a:r>
            <a:r>
              <a:rPr lang="en-US" dirty="0" err="1">
                <a:solidFill>
                  <a:schemeClr val="tx1"/>
                </a:solidFill>
              </a:rPr>
              <a:t>anketirancev</a:t>
            </a:r>
            <a:r>
              <a:rPr lang="en-US" dirty="0">
                <a:solidFill>
                  <a:schemeClr val="tx1"/>
                </a:solidFill>
              </a:rPr>
              <a:t> </a:t>
            </a:r>
            <a:r>
              <a:rPr lang="en-US" dirty="0" err="1">
                <a:solidFill>
                  <a:schemeClr val="tx1"/>
                </a:solidFill>
              </a:rPr>
              <a:t>doživelo</a:t>
            </a:r>
            <a:r>
              <a:rPr lang="en-US" dirty="0">
                <a:solidFill>
                  <a:schemeClr val="tx1"/>
                </a:solidFill>
              </a:rPr>
              <a:t> </a:t>
            </a:r>
            <a:r>
              <a:rPr lang="en-US" dirty="0" err="1">
                <a:solidFill>
                  <a:schemeClr val="tx1"/>
                </a:solidFill>
              </a:rPr>
              <a:t>vsaj</a:t>
            </a:r>
            <a:r>
              <a:rPr lang="en-US" dirty="0">
                <a:solidFill>
                  <a:schemeClr val="tx1"/>
                </a:solidFill>
              </a:rPr>
              <a:t> </a:t>
            </a:r>
            <a:r>
              <a:rPr lang="en-US" dirty="0" err="1">
                <a:solidFill>
                  <a:schemeClr val="tx1"/>
                </a:solidFill>
              </a:rPr>
              <a:t>eno</a:t>
            </a:r>
            <a:r>
              <a:rPr lang="en-US" dirty="0">
                <a:solidFill>
                  <a:schemeClr val="tx1"/>
                </a:solidFill>
              </a:rPr>
              <a:t> </a:t>
            </a:r>
            <a:r>
              <a:rPr lang="en-US" dirty="0" err="1">
                <a:solidFill>
                  <a:schemeClr val="tx1"/>
                </a:solidFill>
              </a:rPr>
              <a:t>obliko</a:t>
            </a:r>
            <a:r>
              <a:rPr lang="en-US" dirty="0">
                <a:solidFill>
                  <a:schemeClr val="tx1"/>
                </a:solidFill>
              </a:rPr>
              <a:t> </a:t>
            </a:r>
            <a:r>
              <a:rPr lang="en-US" dirty="0" err="1">
                <a:solidFill>
                  <a:schemeClr val="tx1"/>
                </a:solidFill>
              </a:rPr>
              <a:t>nasilja</a:t>
            </a:r>
            <a:r>
              <a:rPr lang="en-US" dirty="0">
                <a:solidFill>
                  <a:schemeClr val="tx1"/>
                </a:solidFill>
              </a:rPr>
              <a:t> </a:t>
            </a:r>
            <a:r>
              <a:rPr lang="en-US" dirty="0" err="1">
                <a:solidFill>
                  <a:schemeClr val="tx1"/>
                </a:solidFill>
              </a:rPr>
              <a:t>na</a:t>
            </a:r>
            <a:r>
              <a:rPr lang="en-US" dirty="0">
                <a:solidFill>
                  <a:schemeClr val="tx1"/>
                </a:solidFill>
              </a:rPr>
              <a:t> </a:t>
            </a:r>
            <a:r>
              <a:rPr lang="en-US" dirty="0" err="1">
                <a:solidFill>
                  <a:schemeClr val="tx1"/>
                </a:solidFill>
              </a:rPr>
              <a:t>podlagi</a:t>
            </a:r>
            <a:r>
              <a:rPr lang="en-US" dirty="0">
                <a:solidFill>
                  <a:schemeClr val="tx1"/>
                </a:solidFill>
              </a:rPr>
              <a:t> </a:t>
            </a:r>
            <a:r>
              <a:rPr lang="en-US" dirty="0" err="1">
                <a:solidFill>
                  <a:schemeClr val="tx1"/>
                </a:solidFill>
              </a:rPr>
              <a:t>spola</a:t>
            </a:r>
            <a:r>
              <a:rPr lang="sl-SI" dirty="0">
                <a:solidFill>
                  <a:schemeClr val="tx1"/>
                </a:solidFill>
              </a:rPr>
              <a:t> (fizično nasilje, psihično nasilje, ekonomsko nasilje, spolno nasilje, spolno nadlegovanje in spletno nasilje)</a:t>
            </a:r>
            <a:r>
              <a:rPr lang="en-US" dirty="0">
                <a:solidFill>
                  <a:schemeClr val="tx1"/>
                </a:solidFill>
              </a:rPr>
              <a:t> </a:t>
            </a:r>
            <a:r>
              <a:rPr lang="en-US" dirty="0" err="1">
                <a:solidFill>
                  <a:schemeClr val="tx1"/>
                </a:solidFill>
              </a:rPr>
              <a:t>odkar</a:t>
            </a:r>
            <a:r>
              <a:rPr lang="en-US" dirty="0">
                <a:solidFill>
                  <a:schemeClr val="tx1"/>
                </a:solidFill>
              </a:rPr>
              <a:t> so </a:t>
            </a:r>
            <a:r>
              <a:rPr lang="en-US" dirty="0" err="1">
                <a:solidFill>
                  <a:schemeClr val="tx1"/>
                </a:solidFill>
              </a:rPr>
              <a:t>začeli</a:t>
            </a:r>
            <a:r>
              <a:rPr lang="en-US" dirty="0">
                <a:solidFill>
                  <a:schemeClr val="tx1"/>
                </a:solidFill>
              </a:rPr>
              <a:t> </a:t>
            </a:r>
            <a:r>
              <a:rPr lang="en-US" dirty="0" err="1">
                <a:solidFill>
                  <a:schemeClr val="tx1"/>
                </a:solidFill>
              </a:rPr>
              <a:t>delati</a:t>
            </a:r>
            <a:r>
              <a:rPr lang="en-US" dirty="0">
                <a:solidFill>
                  <a:schemeClr val="tx1"/>
                </a:solidFill>
              </a:rPr>
              <a:t> </a:t>
            </a:r>
            <a:r>
              <a:rPr lang="en-US" dirty="0" err="1">
                <a:solidFill>
                  <a:schemeClr val="tx1"/>
                </a:solidFill>
              </a:rPr>
              <a:t>ali</a:t>
            </a:r>
            <a:r>
              <a:rPr lang="en-US" dirty="0">
                <a:solidFill>
                  <a:schemeClr val="tx1"/>
                </a:solidFill>
              </a:rPr>
              <a:t> </a:t>
            </a:r>
            <a:r>
              <a:rPr lang="en-US" dirty="0" err="1">
                <a:solidFill>
                  <a:schemeClr val="tx1"/>
                </a:solidFill>
              </a:rPr>
              <a:t>študirati</a:t>
            </a:r>
            <a:r>
              <a:rPr lang="en-US" dirty="0">
                <a:solidFill>
                  <a:schemeClr val="tx1"/>
                </a:solidFill>
              </a:rPr>
              <a:t> v </a:t>
            </a:r>
            <a:r>
              <a:rPr lang="en-US" dirty="0" err="1">
                <a:solidFill>
                  <a:schemeClr val="tx1"/>
                </a:solidFill>
              </a:rPr>
              <a:t>svoji</a:t>
            </a:r>
            <a:r>
              <a:rPr lang="en-US" dirty="0">
                <a:solidFill>
                  <a:schemeClr val="tx1"/>
                </a:solidFill>
              </a:rPr>
              <a:t> </a:t>
            </a:r>
            <a:r>
              <a:rPr lang="en-US" dirty="0" err="1">
                <a:solidFill>
                  <a:schemeClr val="tx1"/>
                </a:solidFill>
              </a:rPr>
              <a:t>instituciji</a:t>
            </a:r>
            <a:r>
              <a:rPr lang="en-US" dirty="0">
                <a:solidFill>
                  <a:schemeClr val="tx1"/>
                </a:solidFill>
              </a:rPr>
              <a:t>.</a:t>
            </a:r>
            <a:endParaRPr lang="sl-SI" dirty="0">
              <a:solidFill>
                <a:schemeClr val="tx1"/>
              </a:solidFill>
            </a:endParaRPr>
          </a:p>
          <a:p>
            <a:r>
              <a:rPr lang="sl-SI" b="1" dirty="0">
                <a:solidFill>
                  <a:srgbClr val="ED7D31"/>
                </a:solidFill>
              </a:rPr>
              <a:t>≈ </a:t>
            </a:r>
            <a:r>
              <a:rPr lang="en-US" b="1" dirty="0">
                <a:solidFill>
                  <a:srgbClr val="ED7D31"/>
                </a:solidFill>
              </a:rPr>
              <a:t>1 OD 3 ANKETIRANCEV JE DOŽIVEL SPOLNO NADLEGOVANJE</a:t>
            </a:r>
            <a:endParaRPr lang="sl-SI" b="1" dirty="0">
              <a:solidFill>
                <a:srgbClr val="ED7D31"/>
              </a:solidFill>
            </a:endParaRPr>
          </a:p>
          <a:p>
            <a:pPr marL="0" indent="0" algn="just">
              <a:buNone/>
            </a:pPr>
            <a:r>
              <a:rPr lang="en-US" dirty="0" err="1"/>
              <a:t>Psihično</a:t>
            </a:r>
            <a:r>
              <a:rPr lang="en-US" dirty="0"/>
              <a:t> </a:t>
            </a:r>
            <a:r>
              <a:rPr lang="en-US" dirty="0" err="1"/>
              <a:t>nasilje</a:t>
            </a:r>
            <a:r>
              <a:rPr lang="en-US" dirty="0"/>
              <a:t> je </a:t>
            </a:r>
            <a:r>
              <a:rPr lang="en-US" dirty="0" err="1"/>
              <a:t>najpogostejša</a:t>
            </a:r>
            <a:r>
              <a:rPr lang="en-US" dirty="0"/>
              <a:t> </a:t>
            </a:r>
            <a:r>
              <a:rPr lang="en-US" dirty="0" err="1"/>
              <a:t>oblika</a:t>
            </a:r>
            <a:r>
              <a:rPr lang="en-US" dirty="0"/>
              <a:t> </a:t>
            </a:r>
            <a:r>
              <a:rPr lang="en-US" dirty="0" err="1"/>
              <a:t>nasilja</a:t>
            </a:r>
            <a:r>
              <a:rPr lang="en-US" dirty="0"/>
              <a:t> (57 %). </a:t>
            </a:r>
            <a:r>
              <a:rPr lang="en-US" dirty="0" err="1"/>
              <a:t>Poleg</a:t>
            </a:r>
            <a:r>
              <a:rPr lang="en-US" dirty="0"/>
              <a:t> </a:t>
            </a:r>
            <a:r>
              <a:rPr lang="en-US" dirty="0" err="1"/>
              <a:t>tega</a:t>
            </a:r>
            <a:r>
              <a:rPr lang="en-US" dirty="0"/>
              <a:t> </a:t>
            </a:r>
            <a:r>
              <a:rPr lang="en-US" dirty="0" err="1"/>
              <a:t>skoraj</a:t>
            </a:r>
            <a:r>
              <a:rPr lang="en-US" dirty="0"/>
              <a:t> </a:t>
            </a:r>
            <a:r>
              <a:rPr lang="en-US" dirty="0" err="1"/>
              <a:t>vsak</a:t>
            </a:r>
            <a:r>
              <a:rPr lang="en-US" dirty="0"/>
              <a:t> </a:t>
            </a:r>
            <a:r>
              <a:rPr lang="en-US" dirty="0" err="1"/>
              <a:t>tretji</a:t>
            </a:r>
            <a:r>
              <a:rPr lang="en-US" dirty="0"/>
              <a:t> </a:t>
            </a:r>
            <a:r>
              <a:rPr lang="en-US" dirty="0" err="1"/>
              <a:t>študent</a:t>
            </a:r>
            <a:r>
              <a:rPr lang="en-US" dirty="0"/>
              <a:t> in </a:t>
            </a:r>
            <a:r>
              <a:rPr lang="en-US" dirty="0" err="1"/>
              <a:t>zaposleni</a:t>
            </a:r>
            <a:r>
              <a:rPr lang="en-US" dirty="0"/>
              <a:t> </a:t>
            </a:r>
            <a:r>
              <a:rPr lang="en-US" dirty="0" err="1"/>
              <a:t>pravi</a:t>
            </a:r>
            <a:r>
              <a:rPr lang="en-US" dirty="0"/>
              <a:t>, da je v </a:t>
            </a:r>
            <a:r>
              <a:rPr lang="en-US" dirty="0" err="1"/>
              <a:t>svoji</a:t>
            </a:r>
            <a:r>
              <a:rPr lang="en-US" dirty="0"/>
              <a:t> </a:t>
            </a:r>
            <a:r>
              <a:rPr lang="en-US" dirty="0" err="1"/>
              <a:t>instituciji</a:t>
            </a:r>
            <a:r>
              <a:rPr lang="en-US" dirty="0"/>
              <a:t> </a:t>
            </a:r>
            <a:r>
              <a:rPr lang="en-US" dirty="0" err="1"/>
              <a:t>doživel</a:t>
            </a:r>
            <a:r>
              <a:rPr lang="en-US" dirty="0"/>
              <a:t> </a:t>
            </a:r>
            <a:r>
              <a:rPr lang="en-US" dirty="0" err="1"/>
              <a:t>spolno</a:t>
            </a:r>
            <a:r>
              <a:rPr lang="en-US" dirty="0"/>
              <a:t> </a:t>
            </a:r>
            <a:r>
              <a:rPr lang="en-US" dirty="0" err="1"/>
              <a:t>nadlegovanje</a:t>
            </a:r>
            <a:r>
              <a:rPr lang="en-US" dirty="0"/>
              <a:t> (31 %), </a:t>
            </a:r>
            <a:r>
              <a:rPr lang="en-US" dirty="0" err="1"/>
              <a:t>medtem</a:t>
            </a:r>
            <a:r>
              <a:rPr lang="en-US" dirty="0"/>
              <a:t> </a:t>
            </a:r>
            <a:r>
              <a:rPr lang="en-US" dirty="0" err="1"/>
              <a:t>ko</a:t>
            </a:r>
            <a:r>
              <a:rPr lang="en-US" dirty="0"/>
              <a:t> je </a:t>
            </a:r>
            <a:r>
              <a:rPr lang="en-US" dirty="0" err="1"/>
              <a:t>fizično</a:t>
            </a:r>
            <a:r>
              <a:rPr lang="en-US" dirty="0"/>
              <a:t> </a:t>
            </a:r>
            <a:r>
              <a:rPr lang="en-US" dirty="0" err="1"/>
              <a:t>nasilje</a:t>
            </a:r>
            <a:r>
              <a:rPr lang="en-US" dirty="0"/>
              <a:t> </a:t>
            </a:r>
            <a:r>
              <a:rPr lang="en-US" dirty="0" err="1"/>
              <a:t>doživelo</a:t>
            </a:r>
            <a:r>
              <a:rPr lang="en-US" dirty="0"/>
              <a:t> 6 % </a:t>
            </a:r>
            <a:r>
              <a:rPr lang="en-US" dirty="0" err="1"/>
              <a:t>vprašanih</a:t>
            </a:r>
            <a:r>
              <a:rPr lang="en-US" dirty="0"/>
              <a:t>, </a:t>
            </a:r>
            <a:r>
              <a:rPr lang="en-US" dirty="0" err="1"/>
              <a:t>spolno</a:t>
            </a:r>
            <a:r>
              <a:rPr lang="en-US" dirty="0"/>
              <a:t> </a:t>
            </a:r>
            <a:r>
              <a:rPr lang="en-US" dirty="0" err="1"/>
              <a:t>nasilje</a:t>
            </a:r>
            <a:r>
              <a:rPr lang="en-US" dirty="0"/>
              <a:t> pa 3 %. Eden od </a:t>
            </a:r>
            <a:r>
              <a:rPr lang="en-US" dirty="0" err="1"/>
              <a:t>desetih</a:t>
            </a:r>
            <a:r>
              <a:rPr lang="en-US" dirty="0"/>
              <a:t> </a:t>
            </a:r>
            <a:r>
              <a:rPr lang="en-US" dirty="0" err="1"/>
              <a:t>anketirancev</a:t>
            </a:r>
            <a:r>
              <a:rPr lang="en-US" dirty="0"/>
              <a:t> je </a:t>
            </a:r>
            <a:r>
              <a:rPr lang="en-US" dirty="0" err="1"/>
              <a:t>navedel</a:t>
            </a:r>
            <a:r>
              <a:rPr lang="en-US" dirty="0"/>
              <a:t>, da je </a:t>
            </a:r>
            <a:r>
              <a:rPr lang="en-US" dirty="0" err="1"/>
              <a:t>bilo</a:t>
            </a:r>
            <a:r>
              <a:rPr lang="en-US" dirty="0"/>
              <a:t> </a:t>
            </a:r>
            <a:r>
              <a:rPr lang="en-US" dirty="0" err="1"/>
              <a:t>njihovo</a:t>
            </a:r>
            <a:r>
              <a:rPr lang="en-US" dirty="0"/>
              <a:t> </a:t>
            </a:r>
            <a:r>
              <a:rPr lang="en-US" dirty="0" err="1"/>
              <a:t>delo</a:t>
            </a:r>
            <a:r>
              <a:rPr lang="en-US" dirty="0"/>
              <a:t> </a:t>
            </a:r>
            <a:r>
              <a:rPr lang="en-US" dirty="0" err="1"/>
              <a:t>ali</a:t>
            </a:r>
            <a:r>
              <a:rPr lang="en-US" dirty="0"/>
              <a:t> </a:t>
            </a:r>
            <a:r>
              <a:rPr lang="en-US" dirty="0" err="1"/>
              <a:t>študij</a:t>
            </a:r>
            <a:r>
              <a:rPr lang="en-US" dirty="0"/>
              <a:t> </a:t>
            </a:r>
            <a:r>
              <a:rPr lang="en-US" dirty="0" err="1"/>
              <a:t>prizadeto</a:t>
            </a:r>
            <a:r>
              <a:rPr lang="en-US" dirty="0"/>
              <a:t> </a:t>
            </a:r>
            <a:r>
              <a:rPr lang="en-US" dirty="0" err="1"/>
              <a:t>zaradi</a:t>
            </a:r>
            <a:r>
              <a:rPr lang="en-US" dirty="0"/>
              <a:t> </a:t>
            </a:r>
            <a:r>
              <a:rPr lang="en-US" dirty="0" err="1"/>
              <a:t>ekonomskega</a:t>
            </a:r>
            <a:r>
              <a:rPr lang="en-US" dirty="0"/>
              <a:t> </a:t>
            </a:r>
            <a:r>
              <a:rPr lang="en-US" dirty="0" err="1"/>
              <a:t>nasilja</a:t>
            </a:r>
            <a:r>
              <a:rPr lang="en-US" dirty="0"/>
              <a:t>.</a:t>
            </a:r>
            <a:endParaRPr lang="sl-SI" dirty="0"/>
          </a:p>
          <a:p>
            <a:r>
              <a:rPr lang="sl-SI" b="1" dirty="0">
                <a:solidFill>
                  <a:srgbClr val="ED7D31"/>
                </a:solidFill>
              </a:rPr>
              <a:t>NIZKA STOPNJA PRIJAVLJANJA PRIMEROV NASILJA NA PODLAGI SPOLA</a:t>
            </a:r>
          </a:p>
          <a:p>
            <a:pPr marL="0" indent="0" algn="just">
              <a:buNone/>
            </a:pPr>
            <a:r>
              <a:rPr lang="sl-SI" dirty="0"/>
              <a:t>Med anketiranci, ki so doživeli nasilje na podlagi spola, jih je o tem poročalo le 13 %. Skoraj polovica žrtev (47 %) je pojasnila, da so se počutile negotove, ali je bilo vedenje dovolj resno, da ga je treba razkriti. Drug pogost razlog, ki ga je navedlo 31 % žrtev, je, da v času incidenta vedenja niso prepoznale kot dejanje nasilja.</a:t>
            </a:r>
          </a:p>
        </p:txBody>
      </p:sp>
      <p:sp>
        <p:nvSpPr>
          <p:cNvPr id="4" name="PoljeZBesedilom 3"/>
          <p:cNvSpPr txBox="1"/>
          <p:nvPr/>
        </p:nvSpPr>
        <p:spPr>
          <a:xfrm>
            <a:off x="9750489" y="6248666"/>
            <a:ext cx="2003361" cy="276999"/>
          </a:xfrm>
          <a:prstGeom prst="rect">
            <a:avLst/>
          </a:prstGeom>
          <a:noFill/>
        </p:spPr>
        <p:txBody>
          <a:bodyPr wrap="square" rtlCol="0">
            <a:spAutoFit/>
          </a:bodyPr>
          <a:lstStyle/>
          <a:p>
            <a:r>
              <a:rPr lang="en-US" sz="1200" dirty="0"/>
              <a:t>Translated with DeepL.com </a:t>
            </a:r>
            <a:endParaRPr lang="sl-SI" sz="1200" dirty="0"/>
          </a:p>
        </p:txBody>
      </p:sp>
    </p:spTree>
    <p:extLst>
      <p:ext uri="{BB962C8B-B14F-4D97-AF65-F5344CB8AC3E}">
        <p14:creationId xmlns:p14="http://schemas.microsoft.com/office/powerpoint/2010/main" val="2297030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p:txBody>
          <a:bodyPr/>
          <a:lstStyle/>
          <a:p>
            <a:endParaRPr lang="sl-SI" i="1" dirty="0"/>
          </a:p>
          <a:p>
            <a:endParaRPr lang="sl-SI" i="1" dirty="0"/>
          </a:p>
          <a:p>
            <a:r>
              <a:rPr lang="en-US" i="1" dirty="0"/>
              <a:t>In an ideal world, integrity should be a regular element of all aspects of research. In practice, it is too often a topic that gets attention when there is a crisis and then is put on the shelf until the next crisis arises.</a:t>
            </a:r>
            <a:endParaRPr lang="sl-SI" i="1" dirty="0"/>
          </a:p>
          <a:p>
            <a:endParaRPr lang="sl-SI" i="1" dirty="0"/>
          </a:p>
          <a:p>
            <a:pPr marL="0" indent="0">
              <a:buNone/>
            </a:pPr>
            <a:r>
              <a:rPr lang="sl-SI" sz="1800" i="1" dirty="0"/>
              <a:t>N.H. </a:t>
            </a:r>
            <a:r>
              <a:rPr lang="sl-SI" sz="1800" i="1" dirty="0" err="1"/>
              <a:t>Steneck</a:t>
            </a:r>
            <a:r>
              <a:rPr lang="sl-SI" sz="1800" i="1" dirty="0"/>
              <a:t> et </a:t>
            </a:r>
            <a:r>
              <a:rPr lang="sl-SI" sz="1800" i="1" dirty="0" err="1"/>
              <a:t>al</a:t>
            </a:r>
            <a:r>
              <a:rPr lang="sl-SI" sz="1800" i="1" dirty="0"/>
              <a:t>, </a:t>
            </a:r>
            <a:r>
              <a:rPr lang="en-US" sz="1800" b="1" i="1" dirty="0"/>
              <a:t>The origin, objectives and evolution of the World Conferences on Research Integrity</a:t>
            </a:r>
            <a:r>
              <a:rPr lang="sl-SI" sz="1800" b="1" i="1" dirty="0"/>
              <a:t>, </a:t>
            </a:r>
            <a:r>
              <a:rPr lang="sl-SI" sz="1800" i="1" dirty="0" err="1"/>
              <a:t>Geosciences</a:t>
            </a:r>
            <a:r>
              <a:rPr lang="sl-SI" sz="1800" i="1" dirty="0"/>
              <a:t>, First </a:t>
            </a:r>
            <a:r>
              <a:rPr lang="sl-SI" sz="1800" i="1" dirty="0" err="1"/>
              <a:t>Edition</a:t>
            </a:r>
            <a:r>
              <a:rPr lang="sl-SI" sz="1800" i="1" dirty="0"/>
              <a:t>, </a:t>
            </a:r>
            <a:r>
              <a:rPr lang="sl-SI" sz="1800" i="1" dirty="0" err="1"/>
              <a:t>Special</a:t>
            </a:r>
            <a:r>
              <a:rPr lang="sl-SI" sz="1800" i="1" dirty="0"/>
              <a:t> </a:t>
            </a:r>
            <a:r>
              <a:rPr lang="sl-SI" sz="1800" i="1" dirty="0" err="1"/>
              <a:t>Publications</a:t>
            </a:r>
            <a:r>
              <a:rPr lang="sl-SI" sz="1800" i="1" dirty="0"/>
              <a:t> 73, </a:t>
            </a:r>
            <a:r>
              <a:rPr lang="sl-SI" sz="1800" i="1" dirty="0" err="1"/>
              <a:t>Chapter</a:t>
            </a:r>
            <a:r>
              <a:rPr lang="sl-SI" sz="1800" i="1" dirty="0"/>
              <a:t> 1, </a:t>
            </a:r>
            <a:r>
              <a:rPr lang="sl-SI" sz="1800" i="1" dirty="0" err="1"/>
              <a:t>page</a:t>
            </a:r>
            <a:r>
              <a:rPr lang="sl-SI" sz="1800" i="1" dirty="0"/>
              <a:t> 3-14</a:t>
            </a:r>
          </a:p>
        </p:txBody>
      </p:sp>
    </p:spTree>
    <p:extLst>
      <p:ext uri="{BB962C8B-B14F-4D97-AF65-F5344CB8AC3E}">
        <p14:creationId xmlns:p14="http://schemas.microsoft.com/office/powerpoint/2010/main" val="2694299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NEVEDNOST</a:t>
            </a:r>
          </a:p>
        </p:txBody>
      </p:sp>
      <p:sp>
        <p:nvSpPr>
          <p:cNvPr id="3" name="Označba mesta vsebine 2"/>
          <p:cNvSpPr>
            <a:spLocks noGrp="1"/>
          </p:cNvSpPr>
          <p:nvPr>
            <p:ph idx="1"/>
          </p:nvPr>
        </p:nvSpPr>
        <p:spPr/>
        <p:txBody>
          <a:bodyPr>
            <a:normAutofit fontScale="85000" lnSpcReduction="20000"/>
          </a:bodyPr>
          <a:lstStyle/>
          <a:p>
            <a:pPr marL="0" indent="0">
              <a:buNone/>
            </a:pPr>
            <a:r>
              <a:rPr lang="sl-SI" dirty="0"/>
              <a:t>Včasih ne gre za naključni rezultat spregleda – to, česar ne vemo, ni le vrzel v našem znanju!</a:t>
            </a:r>
            <a:endParaRPr lang="sl-SI" b="1" dirty="0">
              <a:solidFill>
                <a:srgbClr val="C00000"/>
              </a:solidFill>
            </a:endParaRPr>
          </a:p>
          <a:p>
            <a:pPr marL="0" indent="0">
              <a:buNone/>
            </a:pPr>
            <a:r>
              <a:rPr lang="sl-SI" b="1" dirty="0">
                <a:solidFill>
                  <a:srgbClr val="ED7D31"/>
                </a:solidFill>
              </a:rPr>
              <a:t>Taka nevednost je pogosto konstruirana, vzdrževana in širjena v svoji povezanosti z avtoriteto </a:t>
            </a:r>
            <a:r>
              <a:rPr lang="sl-SI" dirty="0"/>
              <a:t>– transferjem spoznavanja, dvoma, zaupanja, utišanja in negotovosti. </a:t>
            </a:r>
          </a:p>
          <a:p>
            <a:pPr marL="0" indent="0">
              <a:buNone/>
            </a:pPr>
            <a:r>
              <a:rPr lang="sl-SI" dirty="0"/>
              <a:t>Pojavlja se lahko na različne načine: včasih tisti v središču marginaliziranim ne pustijo vedeti, včasih sami ne vedo za nepravičnost in krivičnost, včasih so ta »neznanja« zavestno </a:t>
            </a:r>
            <a:r>
              <a:rPr lang="sl-SI" dirty="0" err="1"/>
              <a:t>sproducirana</a:t>
            </a:r>
            <a:r>
              <a:rPr lang="sl-SI" dirty="0"/>
              <a:t>, včasih pa nezavedno generirana in vzdrževana. </a:t>
            </a:r>
          </a:p>
          <a:p>
            <a:endParaRPr lang="sl-SI" dirty="0"/>
          </a:p>
          <a:p>
            <a:r>
              <a:rPr lang="sl-SI" b="1" dirty="0">
                <a:solidFill>
                  <a:srgbClr val="ED7D31"/>
                </a:solidFill>
              </a:rPr>
              <a:t>Vemo da ne vemo, a ni nam mar </a:t>
            </a:r>
            <a:r>
              <a:rPr lang="sl-SI" dirty="0"/>
              <a:t>(– to ni povezano z našimi trenutnimi interesi).</a:t>
            </a:r>
          </a:p>
          <a:p>
            <a:r>
              <a:rPr lang="sl-SI" b="1" dirty="0">
                <a:solidFill>
                  <a:srgbClr val="ED7D31"/>
                </a:solidFill>
              </a:rPr>
              <a:t>Niti vemo ne da ne vemo </a:t>
            </a:r>
            <a:r>
              <a:rPr lang="sl-SI" dirty="0"/>
              <a:t>(– trenutni interesi/vednost blokirajo tako vednost).</a:t>
            </a:r>
          </a:p>
          <a:p>
            <a:r>
              <a:rPr lang="sl-SI" b="1" dirty="0">
                <a:solidFill>
                  <a:srgbClr val="ED7D31"/>
                </a:solidFill>
              </a:rPr>
              <a:t>Nočejo da bi vedeli</a:t>
            </a:r>
            <a:r>
              <a:rPr lang="sl-SI" b="1" dirty="0">
                <a:solidFill>
                  <a:srgbClr val="C00000"/>
                </a:solidFill>
              </a:rPr>
              <a:t> </a:t>
            </a:r>
            <a:r>
              <a:rPr lang="sl-SI" dirty="0"/>
              <a:t>(– nevednost določenih skupin se goji sistematično).</a:t>
            </a:r>
          </a:p>
          <a:p>
            <a:r>
              <a:rPr lang="sl-SI" b="1" dirty="0">
                <a:solidFill>
                  <a:srgbClr val="ED7D31"/>
                </a:solidFill>
              </a:rPr>
              <a:t>Hotena nevednost </a:t>
            </a:r>
            <a:r>
              <a:rPr lang="sl-SI" dirty="0"/>
              <a:t>(– ne vedo in nočejo da bi vedeli).</a:t>
            </a:r>
          </a:p>
          <a:p>
            <a:r>
              <a:rPr lang="sl-SI" dirty="0">
                <a:solidFill>
                  <a:srgbClr val="ED7D31"/>
                </a:solidFill>
              </a:rPr>
              <a:t>….</a:t>
            </a:r>
          </a:p>
          <a:p>
            <a:endParaRPr lang="sl-SI" dirty="0"/>
          </a:p>
        </p:txBody>
      </p:sp>
      <p:sp>
        <p:nvSpPr>
          <p:cNvPr id="6" name="PoljeZBesedilom 5"/>
          <p:cNvSpPr txBox="1"/>
          <p:nvPr/>
        </p:nvSpPr>
        <p:spPr>
          <a:xfrm>
            <a:off x="928735" y="6291142"/>
            <a:ext cx="10978934" cy="307777"/>
          </a:xfrm>
          <a:prstGeom prst="rect">
            <a:avLst/>
          </a:prstGeom>
          <a:noFill/>
        </p:spPr>
        <p:txBody>
          <a:bodyPr wrap="square" rtlCol="0">
            <a:spAutoFit/>
          </a:bodyPr>
          <a:lstStyle/>
          <a:p>
            <a:r>
              <a:rPr lang="sl-SI" sz="1400" b="1" i="1" dirty="0" err="1"/>
              <a:t>Tuana</a:t>
            </a:r>
            <a:r>
              <a:rPr lang="sl-SI" sz="1400" b="1" i="1" dirty="0"/>
              <a:t> v Vendramin in Šribar </a:t>
            </a:r>
            <a:r>
              <a:rPr lang="sl-SI" sz="1400" i="1" dirty="0"/>
              <a:t>„</a:t>
            </a:r>
            <a:r>
              <a:rPr lang="en-US" sz="1400" i="1" dirty="0"/>
              <a:t>SPOLI, SEKSUALNOST IN NASILJE SKOZI  NOVE MEDIJE</a:t>
            </a:r>
            <a:r>
              <a:rPr lang="sl-SI" sz="1400" i="1" dirty="0"/>
              <a:t>“, </a:t>
            </a:r>
            <a:r>
              <a:rPr lang="en-US" sz="1200" i="1" dirty="0"/>
              <a:t>DIGITALNA KNJIŽNICA / DISSERTATIONES / 11</a:t>
            </a:r>
            <a:r>
              <a:rPr lang="sl-SI" sz="1200" i="1" dirty="0"/>
              <a:t> </a:t>
            </a:r>
            <a:r>
              <a:rPr lang="en-US" sz="1200" i="1" dirty="0"/>
              <a:t>PEDAGOŠKI INŠTITUT / 2010</a:t>
            </a:r>
            <a:endParaRPr lang="en-US" dirty="0"/>
          </a:p>
        </p:txBody>
      </p:sp>
    </p:spTree>
    <p:extLst>
      <p:ext uri="{BB962C8B-B14F-4D97-AF65-F5344CB8AC3E}">
        <p14:creationId xmlns:p14="http://schemas.microsoft.com/office/powerpoint/2010/main" val="7568987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29977" y="2729881"/>
            <a:ext cx="9631680" cy="1938992"/>
          </a:xfrm>
          <a:prstGeom prst="rect">
            <a:avLst/>
          </a:prstGeom>
          <a:noFill/>
        </p:spPr>
        <p:txBody>
          <a:bodyPr wrap="square" rtlCol="0">
            <a:spAutoFit/>
          </a:bodyPr>
          <a:lstStyle/>
          <a:p>
            <a:r>
              <a:rPr lang="sl-SI" sz="4000" b="1" dirty="0">
                <a:solidFill>
                  <a:srgbClr val="ED7D31"/>
                </a:solidFill>
                <a:latin typeface="+mj-lt"/>
              </a:rPr>
              <a:t>„</a:t>
            </a:r>
            <a:r>
              <a:rPr lang="sl-SI" sz="4000" b="1" dirty="0" err="1">
                <a:solidFill>
                  <a:srgbClr val="ED7D31"/>
                </a:solidFill>
                <a:latin typeface="+mj-lt"/>
              </a:rPr>
              <a:t>From</a:t>
            </a:r>
            <a:r>
              <a:rPr lang="sl-SI" sz="4000" b="1" dirty="0">
                <a:solidFill>
                  <a:srgbClr val="ED7D31"/>
                </a:solidFill>
                <a:latin typeface="+mj-lt"/>
              </a:rPr>
              <a:t> talk to </a:t>
            </a:r>
            <a:r>
              <a:rPr lang="sl-SI" sz="4000" b="1" dirty="0" err="1">
                <a:solidFill>
                  <a:srgbClr val="ED7D31"/>
                </a:solidFill>
                <a:latin typeface="+mj-lt"/>
              </a:rPr>
              <a:t>walk</a:t>
            </a:r>
            <a:r>
              <a:rPr lang="sl-SI" sz="4000" b="1" dirty="0">
                <a:solidFill>
                  <a:srgbClr val="ED7D31"/>
                </a:solidFill>
                <a:latin typeface="+mj-lt"/>
              </a:rPr>
              <a:t>“</a:t>
            </a:r>
          </a:p>
          <a:p>
            <a:r>
              <a:rPr lang="sl-SI" sz="4000" b="1" dirty="0">
                <a:solidFill>
                  <a:srgbClr val="ED7D31"/>
                </a:solidFill>
                <a:latin typeface="+mj-lt"/>
              </a:rPr>
              <a:t>Samoregulacija ne deluje</a:t>
            </a:r>
          </a:p>
          <a:p>
            <a:r>
              <a:rPr lang="sl-SI" sz="4000" b="1" dirty="0">
                <a:solidFill>
                  <a:srgbClr val="ED7D31"/>
                </a:solidFill>
                <a:latin typeface="+mj-lt"/>
              </a:rPr>
              <a:t>Kako do sprememb?</a:t>
            </a:r>
          </a:p>
        </p:txBody>
      </p:sp>
      <p:pic>
        <p:nvPicPr>
          <p:cNvPr id="4" name="Picture 3"/>
          <p:cNvPicPr>
            <a:picLocks noChangeAspect="1"/>
          </p:cNvPicPr>
          <p:nvPr/>
        </p:nvPicPr>
        <p:blipFill>
          <a:blip r:embed="rId2"/>
          <a:stretch>
            <a:fillRect/>
          </a:stretch>
        </p:blipFill>
        <p:spPr>
          <a:xfrm>
            <a:off x="7195291" y="2971958"/>
            <a:ext cx="2355584" cy="2626341"/>
          </a:xfrm>
          <a:prstGeom prst="rect">
            <a:avLst/>
          </a:prstGeom>
        </p:spPr>
      </p:pic>
      <p:sp>
        <p:nvSpPr>
          <p:cNvPr id="5" name="Oblak 4"/>
          <p:cNvSpPr/>
          <p:nvPr/>
        </p:nvSpPr>
        <p:spPr>
          <a:xfrm>
            <a:off x="8826891" y="1292469"/>
            <a:ext cx="2584938" cy="1696915"/>
          </a:xfrm>
          <a:prstGeom prst="cloud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sl-SI" i="1" dirty="0"/>
              <a:t>„non-problem“ </a:t>
            </a:r>
            <a:r>
              <a:rPr lang="sl-SI" i="1" dirty="0" err="1"/>
              <a:t>becomes</a:t>
            </a:r>
            <a:r>
              <a:rPr lang="sl-SI" i="1" dirty="0"/>
              <a:t> </a:t>
            </a:r>
            <a:r>
              <a:rPr lang="sl-SI" i="1" dirty="0" err="1"/>
              <a:t>the</a:t>
            </a:r>
            <a:r>
              <a:rPr lang="sl-SI" i="1" dirty="0"/>
              <a:t> </a:t>
            </a:r>
            <a:r>
              <a:rPr lang="sl-SI" i="1" dirty="0" err="1"/>
              <a:t>biggest</a:t>
            </a:r>
            <a:r>
              <a:rPr lang="sl-SI" i="1" dirty="0"/>
              <a:t> problem</a:t>
            </a:r>
          </a:p>
        </p:txBody>
      </p:sp>
    </p:spTree>
    <p:extLst>
      <p:ext uri="{BB962C8B-B14F-4D97-AF65-F5344CB8AC3E}">
        <p14:creationId xmlns:p14="http://schemas.microsoft.com/office/powerpoint/2010/main" val="580306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4000" dirty="0"/>
              <a:t>Standardi raziskovalnega okolja v katerega smo vpeti</a:t>
            </a:r>
            <a:endParaRPr lang="sl-SI" dirty="0"/>
          </a:p>
        </p:txBody>
      </p:sp>
      <p:sp>
        <p:nvSpPr>
          <p:cNvPr id="3" name="Označba mesta vsebine 2"/>
          <p:cNvSpPr>
            <a:spLocks noGrp="1"/>
          </p:cNvSpPr>
          <p:nvPr>
            <p:ph idx="1"/>
          </p:nvPr>
        </p:nvSpPr>
        <p:spPr>
          <a:xfrm>
            <a:off x="838202" y="1799500"/>
            <a:ext cx="11160000" cy="4773293"/>
          </a:xfrm>
        </p:spPr>
        <p:txBody>
          <a:bodyPr>
            <a:normAutofit fontScale="62500" lnSpcReduction="20000"/>
          </a:bodyPr>
          <a:lstStyle/>
          <a:p>
            <a:pPr marL="0" indent="0">
              <a:buNone/>
            </a:pPr>
            <a:r>
              <a:rPr lang="sl-SI" sz="3800" b="1" u="sng" dirty="0"/>
              <a:t>Raziskovalne institucije </a:t>
            </a:r>
            <a:r>
              <a:rPr lang="sl-SI" sz="3800" b="1" dirty="0"/>
              <a:t>so zavezane </a:t>
            </a:r>
            <a:r>
              <a:rPr lang="sl-SI" sz="3800" dirty="0"/>
              <a:t>(ALLEA Kodeks 2023):</a:t>
            </a:r>
          </a:p>
          <a:p>
            <a:r>
              <a:rPr lang="sl-SI" sz="3800" dirty="0"/>
              <a:t>ustvariti okolje medsebojnega spoštovanja in spodbujati vrednote, kot so pravičnost, raznolikost in vključenost; </a:t>
            </a:r>
          </a:p>
          <a:p>
            <a:r>
              <a:rPr lang="sl-SI" sz="3800" dirty="0"/>
              <a:t>zagotoviti okolje brez nepotrebnih pritiskov na raziskovalke in raziskovalce, kar je osnova za neodvisno delo upoštevajoč načela dobre raziskovalne prakse; </a:t>
            </a:r>
          </a:p>
          <a:p>
            <a:r>
              <a:rPr lang="sl-SI" sz="3800" dirty="0"/>
              <a:t>aktivno podpirati raziskovalke, raziskovalce, ki so deležni groženj, zaščiti prijavitelje neprimernih ravnanj, pri čemer naj upoštevajo, da so raziskovalci na začetku poklicne poti in zaposleni za krajši (določen) čas lahko še posebej ranljivi;</a:t>
            </a:r>
          </a:p>
          <a:p>
            <a:r>
              <a:rPr lang="sl-SI" dirty="0"/>
              <a:t>… .</a:t>
            </a:r>
          </a:p>
          <a:p>
            <a:pPr lvl="8"/>
            <a:endParaRPr lang="sl-SI" sz="3200" dirty="0"/>
          </a:p>
          <a:p>
            <a:pPr marL="3657600" lvl="8" indent="0">
              <a:buNone/>
            </a:pPr>
            <a:endParaRPr lang="sl-SI" sz="2900" dirty="0"/>
          </a:p>
          <a:p>
            <a:pPr marL="3657600" lvl="8" indent="0">
              <a:buNone/>
            </a:pPr>
            <a:r>
              <a:rPr lang="sl-SI" sz="3200" dirty="0">
                <a:sym typeface="Wingdings" panose="05000000000000000000" pitchFamily="2" charset="2"/>
              </a:rPr>
              <a:t> </a:t>
            </a:r>
            <a:r>
              <a:rPr lang="sl-SI" sz="3200" dirty="0"/>
              <a:t>Pravično, odprto in vključujoče okolje</a:t>
            </a:r>
          </a:p>
          <a:p>
            <a:pPr marL="3657600" lvl="8" indent="0">
              <a:buNone/>
            </a:pPr>
            <a:r>
              <a:rPr lang="sl-SI" sz="3200" dirty="0">
                <a:sym typeface="Wingdings" panose="05000000000000000000" pitchFamily="2" charset="2"/>
              </a:rPr>
              <a:t> </a:t>
            </a:r>
            <a:r>
              <a:rPr lang="sl-SI" sz="3200" dirty="0"/>
              <a:t>Odsotnost strahu </a:t>
            </a:r>
          </a:p>
          <a:p>
            <a:pPr lvl="8">
              <a:buFont typeface="Wingdings" panose="05000000000000000000" pitchFamily="2" charset="2"/>
              <a:buChar char="à"/>
            </a:pPr>
            <a:r>
              <a:rPr lang="sl-SI" sz="3200" dirty="0"/>
              <a:t> Odsotnost sabotiranja (zavlačevanja, oviranja) dela drugih</a:t>
            </a:r>
          </a:p>
          <a:p>
            <a:pPr lvl="8">
              <a:buFont typeface="Wingdings" panose="05000000000000000000" pitchFamily="2" charset="2"/>
              <a:buChar char="à"/>
            </a:pPr>
            <a:r>
              <a:rPr lang="sl-SI" sz="3200" dirty="0">
                <a:sym typeface="Wingdings" panose="05000000000000000000" pitchFamily="2" charset="2"/>
              </a:rPr>
              <a:t> </a:t>
            </a:r>
            <a:r>
              <a:rPr lang="sl-SI" sz="3200" dirty="0"/>
              <a:t>Okolje, ki spodbuja prijavljanje neprimernega ravnanja</a:t>
            </a:r>
          </a:p>
          <a:p>
            <a:pPr lvl="8"/>
            <a:r>
              <a:rPr lang="sl-SI" sz="3200" dirty="0"/>
              <a:t>…</a:t>
            </a:r>
          </a:p>
          <a:p>
            <a:endParaRPr lang="sl-SI" dirty="0"/>
          </a:p>
        </p:txBody>
      </p:sp>
      <p:sp>
        <p:nvSpPr>
          <p:cNvPr id="6" name="Zaobljeni pravokotnik 5"/>
          <p:cNvSpPr/>
          <p:nvPr/>
        </p:nvSpPr>
        <p:spPr>
          <a:xfrm>
            <a:off x="4457277" y="4872445"/>
            <a:ext cx="7247044" cy="158285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8008465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p:txBody>
          <a:bodyPr>
            <a:normAutofit lnSpcReduction="10000"/>
          </a:bodyPr>
          <a:lstStyle/>
          <a:p>
            <a:r>
              <a:rPr lang="sl-SI" dirty="0">
                <a:solidFill>
                  <a:schemeClr val="tx1"/>
                </a:solidFill>
              </a:rPr>
              <a:t>Vrednotenje </a:t>
            </a:r>
          </a:p>
          <a:p>
            <a:r>
              <a:rPr lang="sl-SI" dirty="0">
                <a:solidFill>
                  <a:schemeClr val="tx1"/>
                </a:solidFill>
              </a:rPr>
              <a:t>Navzkrižje interesov</a:t>
            </a:r>
          </a:p>
          <a:p>
            <a:r>
              <a:rPr lang="sl-SI" dirty="0">
                <a:solidFill>
                  <a:schemeClr val="tx1"/>
                </a:solidFill>
              </a:rPr>
              <a:t>Mehanizmi diskriminacije</a:t>
            </a:r>
          </a:p>
          <a:p>
            <a:r>
              <a:rPr lang="sl-SI" dirty="0" err="1">
                <a:solidFill>
                  <a:schemeClr val="tx1"/>
                </a:solidFill>
              </a:rPr>
              <a:t>Prekarnost</a:t>
            </a:r>
            <a:endParaRPr lang="sl-SI" dirty="0">
              <a:solidFill>
                <a:schemeClr val="tx1"/>
              </a:solidFill>
            </a:endParaRPr>
          </a:p>
          <a:p>
            <a:r>
              <a:rPr lang="sl-SI" dirty="0">
                <a:solidFill>
                  <a:schemeClr val="tx1"/>
                </a:solidFill>
              </a:rPr>
              <a:t>Prekomerno tekmovanje</a:t>
            </a:r>
          </a:p>
          <a:p>
            <a:r>
              <a:rPr lang="sl-SI" dirty="0">
                <a:solidFill>
                  <a:srgbClr val="ED7D31"/>
                </a:solidFill>
              </a:rPr>
              <a:t>Zaščita žvižgačev</a:t>
            </a:r>
          </a:p>
          <a:p>
            <a:r>
              <a:rPr lang="sl-SI" dirty="0">
                <a:solidFill>
                  <a:schemeClr val="tx1"/>
                </a:solidFill>
              </a:rPr>
              <a:t>…</a:t>
            </a:r>
          </a:p>
          <a:p>
            <a:endParaRPr lang="sl-SI" dirty="0">
              <a:solidFill>
                <a:schemeClr val="tx1"/>
              </a:solidFill>
            </a:endParaRPr>
          </a:p>
          <a:p>
            <a:pPr marL="0" indent="0">
              <a:buNone/>
            </a:pPr>
            <a:r>
              <a:rPr lang="sl-SI" dirty="0">
                <a:solidFill>
                  <a:schemeClr val="tx1"/>
                </a:solidFill>
              </a:rPr>
              <a:t>Zagotoviti transparentnost odločanja</a:t>
            </a:r>
          </a:p>
          <a:p>
            <a:pPr marL="0" indent="0">
              <a:buNone/>
            </a:pPr>
            <a:r>
              <a:rPr lang="sl-SI" dirty="0">
                <a:solidFill>
                  <a:schemeClr val="tx1"/>
                </a:solidFill>
              </a:rPr>
              <a:t>Omejiti vlogo neformalnih omrežij</a:t>
            </a:r>
          </a:p>
          <a:p>
            <a:pPr marL="342900" indent="-342900">
              <a:buFont typeface="Arial" panose="020B0604020202020204" pitchFamily="34" charset="0"/>
              <a:buChar char="•"/>
            </a:pPr>
            <a:endParaRPr lang="sl-SI" dirty="0">
              <a:solidFill>
                <a:schemeClr val="tx1"/>
              </a:solidFill>
            </a:endParaRPr>
          </a:p>
        </p:txBody>
      </p:sp>
      <p:sp>
        <p:nvSpPr>
          <p:cNvPr id="4" name="Naslov 1"/>
          <p:cNvSpPr>
            <a:spLocks noGrp="1"/>
          </p:cNvSpPr>
          <p:nvPr>
            <p:ph type="title"/>
          </p:nvPr>
        </p:nvSpPr>
        <p:spPr>
          <a:xfrm>
            <a:off x="838202" y="1078860"/>
            <a:ext cx="11160000" cy="611828"/>
          </a:xfrm>
        </p:spPr>
        <p:txBody>
          <a:bodyPr>
            <a:noAutofit/>
          </a:bodyPr>
          <a:lstStyle/>
          <a:p>
            <a:r>
              <a:rPr lang="sl-SI" sz="4800" dirty="0"/>
              <a:t>Izzivi</a:t>
            </a:r>
            <a:endParaRPr lang="sl-SI" sz="5400" dirty="0"/>
          </a:p>
        </p:txBody>
      </p:sp>
      <p:sp>
        <p:nvSpPr>
          <p:cNvPr id="5" name="Pravokotnik 4"/>
          <p:cNvSpPr/>
          <p:nvPr/>
        </p:nvSpPr>
        <p:spPr>
          <a:xfrm>
            <a:off x="838202" y="5251269"/>
            <a:ext cx="5876107" cy="1293222"/>
          </a:xfrm>
          <a:prstGeom prst="rect">
            <a:avLst/>
          </a:prstGeom>
          <a:no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0137370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2" y="1078859"/>
            <a:ext cx="11160000" cy="1075617"/>
          </a:xfrm>
        </p:spPr>
        <p:txBody>
          <a:bodyPr>
            <a:normAutofit fontScale="90000"/>
          </a:bodyPr>
          <a:lstStyle/>
          <a:p>
            <a:r>
              <a:rPr lang="sl-SI" dirty="0"/>
              <a:t>Ključen je preplet zagovorništva za</a:t>
            </a:r>
            <a:br>
              <a:rPr lang="sl-SI" dirty="0"/>
            </a:br>
            <a:r>
              <a:rPr lang="sl-SI" dirty="0"/>
              <a:t>ODGOVORNO ODPRTO ZNANOST</a:t>
            </a:r>
          </a:p>
        </p:txBody>
      </p:sp>
      <p:sp>
        <p:nvSpPr>
          <p:cNvPr id="4" name="Označba mesta vsebine 3"/>
          <p:cNvSpPr txBox="1">
            <a:spLocks noGrp="1"/>
          </p:cNvSpPr>
          <p:nvPr>
            <p:ph idx="1"/>
          </p:nvPr>
        </p:nvSpPr>
        <p:spPr>
          <a:xfrm>
            <a:off x="838202" y="1825626"/>
            <a:ext cx="5222964" cy="2821285"/>
          </a:xfrm>
          <a:prstGeom prst="rect">
            <a:avLst/>
          </a:prstGeom>
          <a:noFill/>
        </p:spPr>
        <p:txBody>
          <a:bodyPr wrap="square" rtlCol="0">
            <a:spAutoFit/>
          </a:bodyPr>
          <a:lstStyle/>
          <a:p>
            <a:endParaRPr lang="sl-SI" sz="2400" dirty="0"/>
          </a:p>
          <a:p>
            <a:endParaRPr lang="sl-SI" sz="2400" dirty="0"/>
          </a:p>
          <a:p>
            <a:r>
              <a:rPr lang="sl-SI" dirty="0"/>
              <a:t>Etike in integritete v znanosti</a:t>
            </a:r>
          </a:p>
          <a:p>
            <a:r>
              <a:rPr lang="sl-SI" dirty="0"/>
              <a:t>Odprte znanosti</a:t>
            </a:r>
          </a:p>
          <a:p>
            <a:r>
              <a:rPr lang="sl-SI" dirty="0"/>
              <a:t>Enakosti, raznolikosti in vključenosti v znanosti</a:t>
            </a:r>
          </a:p>
        </p:txBody>
      </p:sp>
      <p:pic>
        <p:nvPicPr>
          <p:cNvPr id="5" name="Slika 4"/>
          <p:cNvPicPr>
            <a:picLocks noChangeAspect="1"/>
          </p:cNvPicPr>
          <p:nvPr/>
        </p:nvPicPr>
        <p:blipFill>
          <a:blip r:embed="rId2"/>
          <a:stretch>
            <a:fillRect/>
          </a:stretch>
        </p:blipFill>
        <p:spPr>
          <a:xfrm>
            <a:off x="8490407" y="1811078"/>
            <a:ext cx="3185381" cy="3203078"/>
          </a:xfrm>
          <a:prstGeom prst="rect">
            <a:avLst/>
          </a:prstGeom>
        </p:spPr>
      </p:pic>
      <p:pic>
        <p:nvPicPr>
          <p:cNvPr id="6" name="Slika 5"/>
          <p:cNvPicPr>
            <a:picLocks noChangeAspect="1"/>
          </p:cNvPicPr>
          <p:nvPr/>
        </p:nvPicPr>
        <p:blipFill>
          <a:blip r:embed="rId3"/>
          <a:stretch>
            <a:fillRect/>
          </a:stretch>
        </p:blipFill>
        <p:spPr>
          <a:xfrm>
            <a:off x="3912139" y="5122021"/>
            <a:ext cx="4298053" cy="1463167"/>
          </a:xfrm>
          <a:prstGeom prst="rect">
            <a:avLst/>
          </a:prstGeom>
        </p:spPr>
      </p:pic>
    </p:spTree>
    <p:extLst>
      <p:ext uri="{BB962C8B-B14F-4D97-AF65-F5344CB8AC3E}">
        <p14:creationId xmlns:p14="http://schemas.microsoft.com/office/powerpoint/2010/main" val="16609229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Hvala za pozornost!</a:t>
            </a:r>
          </a:p>
        </p:txBody>
      </p:sp>
      <p:sp>
        <p:nvSpPr>
          <p:cNvPr id="3" name="Označba mesta vsebine 2"/>
          <p:cNvSpPr>
            <a:spLocks noGrp="1"/>
          </p:cNvSpPr>
          <p:nvPr>
            <p:ph idx="1"/>
          </p:nvPr>
        </p:nvSpPr>
        <p:spPr>
          <a:xfrm>
            <a:off x="1088365" y="1734683"/>
            <a:ext cx="4884387" cy="4773293"/>
          </a:xfrm>
        </p:spPr>
        <p:txBody>
          <a:bodyPr>
            <a:normAutofit/>
          </a:bodyPr>
          <a:lstStyle/>
          <a:p>
            <a:endParaRPr lang="sl-SI" dirty="0"/>
          </a:p>
          <a:p>
            <a:endParaRPr lang="sl-SI" dirty="0"/>
          </a:p>
          <a:p>
            <a:pPr algn="just"/>
            <a:r>
              <a:rPr lang="en-US" sz="1800" b="1" u="sng" dirty="0"/>
              <a:t>A call to those in power positions: </a:t>
            </a:r>
            <a:endParaRPr lang="sl-SI" sz="1800" b="1" u="sng" dirty="0"/>
          </a:p>
          <a:p>
            <a:pPr marL="0" indent="0" algn="just">
              <a:buNone/>
            </a:pPr>
            <a:r>
              <a:rPr lang="en-US" sz="1800" dirty="0"/>
              <a:t>There is still a long and steep way towards fair and inclusive academic culture. If you honestly aim for science to serve societal needs, please do your part to demonstrate that by encouraging and listening to the people who speak up about wrongdoings and protect and acknowledge the whistleblowers as they take each frightening step. In any case, it is safer, faster, less expensive, and much more enjoyable to climb together.</a:t>
            </a:r>
            <a:endParaRPr lang="sl-SI" sz="1800" dirty="0"/>
          </a:p>
          <a:p>
            <a:pPr marL="0" indent="0" algn="just">
              <a:buNone/>
            </a:pPr>
            <a:endParaRPr lang="sl-SI" sz="2600" dirty="0"/>
          </a:p>
          <a:p>
            <a:pPr marL="0" indent="0" algn="just">
              <a:buNone/>
            </a:pPr>
            <a:endParaRPr lang="sl-SI" sz="2600" dirty="0"/>
          </a:p>
        </p:txBody>
      </p:sp>
      <p:pic>
        <p:nvPicPr>
          <p:cNvPr id="4" name="Slika 3"/>
          <p:cNvPicPr>
            <a:picLocks noChangeAspect="1"/>
          </p:cNvPicPr>
          <p:nvPr/>
        </p:nvPicPr>
        <p:blipFill>
          <a:blip r:embed="rId2"/>
          <a:stretch>
            <a:fillRect/>
          </a:stretch>
        </p:blipFill>
        <p:spPr>
          <a:xfrm>
            <a:off x="6728429" y="2142308"/>
            <a:ext cx="4356164" cy="3958045"/>
          </a:xfrm>
          <a:prstGeom prst="rect">
            <a:avLst/>
          </a:prstGeom>
        </p:spPr>
      </p:pic>
      <p:pic>
        <p:nvPicPr>
          <p:cNvPr id="5" name="Slika 4"/>
          <p:cNvPicPr>
            <a:picLocks noChangeAspect="1"/>
          </p:cNvPicPr>
          <p:nvPr/>
        </p:nvPicPr>
        <p:blipFill>
          <a:blip r:embed="rId3"/>
          <a:stretch>
            <a:fillRect/>
          </a:stretch>
        </p:blipFill>
        <p:spPr>
          <a:xfrm>
            <a:off x="7959504" y="5606534"/>
            <a:ext cx="2987299" cy="493819"/>
          </a:xfrm>
          <a:prstGeom prst="rect">
            <a:avLst/>
          </a:prstGeom>
        </p:spPr>
      </p:pic>
      <p:sp>
        <p:nvSpPr>
          <p:cNvPr id="6" name="Rectangle 2"/>
          <p:cNvSpPr>
            <a:spLocks noChangeArrowheads="1"/>
          </p:cNvSpPr>
          <p:nvPr/>
        </p:nvSpPr>
        <p:spPr bwMode="auto">
          <a:xfrm>
            <a:off x="2086677" y="6314554"/>
            <a:ext cx="974677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1600" i="1" dirty="0"/>
              <a:t>ENRIO Handbook on Whistleblower Protection in Research</a:t>
            </a:r>
            <a:r>
              <a:rPr lang="sl-SI" sz="1600" i="1" dirty="0"/>
              <a:t>, 2023,</a:t>
            </a:r>
            <a:r>
              <a:rPr lang="en-US" sz="1600" i="1" dirty="0"/>
              <a:t> </a:t>
            </a:r>
            <a:r>
              <a:rPr lang="en-US" sz="1600" i="1" dirty="0" err="1"/>
              <a:t>Zenodo</a:t>
            </a:r>
            <a:r>
              <a:rPr lang="en-US" sz="1600" i="1" dirty="0"/>
              <a:t>. https://doi.org/10.5281/zenodo.8192478</a:t>
            </a:r>
            <a:endParaRPr kumimoji="0" lang="sl-SI" altLang="sl-SI" sz="1600" b="0" i="1"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51357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Raziskovalna etika</a:t>
            </a:r>
          </a:p>
        </p:txBody>
      </p:sp>
      <p:sp>
        <p:nvSpPr>
          <p:cNvPr id="3" name="Označba mesta vsebine 2"/>
          <p:cNvSpPr>
            <a:spLocks noGrp="1"/>
          </p:cNvSpPr>
          <p:nvPr>
            <p:ph idx="1"/>
          </p:nvPr>
        </p:nvSpPr>
        <p:spPr/>
        <p:txBody>
          <a:bodyPr/>
          <a:lstStyle/>
          <a:p>
            <a:pPr algn="just"/>
            <a:r>
              <a:rPr lang="sl-SI" dirty="0"/>
              <a:t>preučuje etična načela in moralne ali etične izzive, ki se lahko pojavijo </a:t>
            </a:r>
            <a:r>
              <a:rPr lang="sl-SI" u="sng" dirty="0"/>
              <a:t>v raziskovalnem okolju</a:t>
            </a:r>
            <a:r>
              <a:rPr lang="sl-SI" dirty="0"/>
              <a:t>.</a:t>
            </a:r>
          </a:p>
          <a:p>
            <a:pPr marL="0" indent="0" algn="just">
              <a:buNone/>
            </a:pPr>
            <a:endParaRPr lang="sl-SI" dirty="0"/>
          </a:p>
          <a:p>
            <a:pPr algn="just"/>
            <a:r>
              <a:rPr lang="sl-SI" dirty="0"/>
              <a:t>Področje raziskovalne etike naj bi vključevalo spodbujanje raziskav, ki ščitijo interese javnosti, subjektov raziskovanja in samih raziskovalcev.</a:t>
            </a:r>
          </a:p>
          <a:p>
            <a:pPr marL="0" indent="0" algn="just">
              <a:buNone/>
            </a:pPr>
            <a:endParaRPr lang="sl-SI" dirty="0"/>
          </a:p>
          <a:p>
            <a:pPr marL="0" indent="0">
              <a:buNone/>
            </a:pPr>
            <a:r>
              <a:rPr lang="sl-SI" sz="1800" b="1" i="1" dirty="0"/>
              <a:t>Michael </a:t>
            </a:r>
            <a:r>
              <a:rPr lang="sl-SI" sz="1800" b="1" i="1" dirty="0" err="1"/>
              <a:t>Kalichman</a:t>
            </a:r>
            <a:r>
              <a:rPr lang="sl-SI" sz="1800" b="1" i="1" dirty="0"/>
              <a:t>, </a:t>
            </a:r>
            <a:r>
              <a:rPr lang="sl-SI" sz="1800" b="1" i="1" dirty="0" err="1"/>
              <a:t>What</a:t>
            </a:r>
            <a:r>
              <a:rPr lang="sl-SI" sz="1800" b="1" i="1" dirty="0"/>
              <a:t> is </a:t>
            </a:r>
            <a:r>
              <a:rPr lang="sl-SI" sz="1800" b="1" i="1" dirty="0" err="1"/>
              <a:t>research</a:t>
            </a:r>
            <a:r>
              <a:rPr lang="sl-SI" sz="1800" b="1" i="1" dirty="0"/>
              <a:t> </a:t>
            </a:r>
            <a:r>
              <a:rPr lang="sl-SI" sz="1800" b="1" i="1" dirty="0" err="1"/>
              <a:t>ethics</a:t>
            </a:r>
            <a:r>
              <a:rPr lang="sl-SI" sz="1800" b="1" i="1" dirty="0"/>
              <a:t>?</a:t>
            </a:r>
          </a:p>
          <a:p>
            <a:pPr marL="0" indent="0">
              <a:buNone/>
            </a:pPr>
            <a:r>
              <a:rPr lang="sl-SI" sz="1400" dirty="0"/>
              <a:t>https://onlineethics.org/cases/resources-research-ethics-education/introduction-what-research-ethics</a:t>
            </a:r>
          </a:p>
          <a:p>
            <a:endParaRPr lang="sl-SI" dirty="0"/>
          </a:p>
        </p:txBody>
      </p:sp>
    </p:spTree>
    <p:extLst>
      <p:ext uri="{BB962C8B-B14F-4D97-AF65-F5344CB8AC3E}">
        <p14:creationId xmlns:p14="http://schemas.microsoft.com/office/powerpoint/2010/main" val="780988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Raziskovalni procesi</a:t>
            </a:r>
          </a:p>
        </p:txBody>
      </p:sp>
      <p:sp>
        <p:nvSpPr>
          <p:cNvPr id="3" name="TextBox 5"/>
          <p:cNvSpPr txBox="1"/>
          <p:nvPr/>
        </p:nvSpPr>
        <p:spPr>
          <a:xfrm>
            <a:off x="522514" y="1726176"/>
            <a:ext cx="4156166" cy="3416320"/>
          </a:xfrm>
          <a:prstGeom prst="rect">
            <a:avLst/>
          </a:prstGeom>
          <a:noFill/>
        </p:spPr>
        <p:txBody>
          <a:bodyPr wrap="square" rtlCol="0">
            <a:spAutoFit/>
          </a:bodyPr>
          <a:lstStyle/>
          <a:p>
            <a:pPr marL="342900" indent="-342900">
              <a:buFont typeface="Arial" panose="020B0604020202020204" pitchFamily="34" charset="0"/>
              <a:buChar char="•"/>
            </a:pPr>
            <a:r>
              <a:rPr lang="sl-SI" sz="2400" dirty="0"/>
              <a:t>raziskovanje (vključno z načrtovanjem raziskave), poročanje (objave, razširjanje) in vrednotenje raziskav </a:t>
            </a:r>
            <a:r>
              <a:rPr lang="sl-SI" sz="2400" u="sng" dirty="0"/>
              <a:t>na podlagi zanesljivih in odgovornih praks, sprejetih v raziskovalni skupnosti.</a:t>
            </a:r>
          </a:p>
          <a:p>
            <a:endParaRPr lang="sl-SI" sz="2400" dirty="0"/>
          </a:p>
        </p:txBody>
      </p:sp>
      <p:sp>
        <p:nvSpPr>
          <p:cNvPr id="7" name="Horizontal Scroll 1"/>
          <p:cNvSpPr/>
          <p:nvPr/>
        </p:nvSpPr>
        <p:spPr>
          <a:xfrm>
            <a:off x="424225" y="5071409"/>
            <a:ext cx="4289797" cy="1450719"/>
          </a:xfrm>
          <a:prstGeom prst="horizontalScrol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l-SI" sz="3200" b="1" dirty="0">
                <a:ln w="22225">
                  <a:solidFill>
                    <a:schemeClr val="accent2"/>
                  </a:solidFill>
                  <a:prstDash val="solid"/>
                </a:ln>
                <a:solidFill>
                  <a:schemeClr val="accent2">
                    <a:lumMod val="40000"/>
                    <a:lumOff val="60000"/>
                  </a:schemeClr>
                </a:solidFill>
              </a:rPr>
              <a:t>ZAUPANJE</a:t>
            </a:r>
            <a:endParaRPr lang="sl-SI" b="1" dirty="0">
              <a:ln w="22225">
                <a:solidFill>
                  <a:schemeClr val="accent2"/>
                </a:solidFill>
                <a:prstDash val="solid"/>
              </a:ln>
              <a:solidFill>
                <a:schemeClr val="accent2">
                  <a:lumMod val="40000"/>
                  <a:lumOff val="60000"/>
                </a:schemeClr>
              </a:solidFill>
            </a:endParaRPr>
          </a:p>
        </p:txBody>
      </p:sp>
      <p:grpSp>
        <p:nvGrpSpPr>
          <p:cNvPr id="8" name="Skupina 7"/>
          <p:cNvGrpSpPr/>
          <p:nvPr/>
        </p:nvGrpSpPr>
        <p:grpSpPr>
          <a:xfrm>
            <a:off x="5305278" y="1339147"/>
            <a:ext cx="4762454" cy="4184582"/>
            <a:chOff x="3044499" y="1296239"/>
            <a:chExt cx="5290111" cy="4742822"/>
          </a:xfrm>
        </p:grpSpPr>
        <p:pic>
          <p:nvPicPr>
            <p:cNvPr id="9" name="Slika 8"/>
            <p:cNvPicPr>
              <a:picLocks noChangeAspect="1"/>
            </p:cNvPicPr>
            <p:nvPr/>
          </p:nvPicPr>
          <p:blipFill>
            <a:blip r:embed="rId2"/>
            <a:stretch>
              <a:fillRect/>
            </a:stretch>
          </p:blipFill>
          <p:spPr>
            <a:xfrm>
              <a:off x="3044499" y="1668026"/>
              <a:ext cx="5290111" cy="3529384"/>
            </a:xfrm>
            <a:prstGeom prst="rect">
              <a:avLst/>
            </a:prstGeom>
          </p:spPr>
        </p:pic>
        <p:sp>
          <p:nvSpPr>
            <p:cNvPr id="10" name="Elipsa 9"/>
            <p:cNvSpPr/>
            <p:nvPr/>
          </p:nvSpPr>
          <p:spPr>
            <a:xfrm>
              <a:off x="3262877" y="1296239"/>
              <a:ext cx="4813161" cy="474282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b="1">
                <a:ln w="22225">
                  <a:solidFill>
                    <a:schemeClr val="accent2"/>
                  </a:solidFill>
                  <a:prstDash val="solid"/>
                </a:ln>
                <a:solidFill>
                  <a:schemeClr val="accent2">
                    <a:lumMod val="40000"/>
                    <a:lumOff val="60000"/>
                  </a:schemeClr>
                </a:solidFill>
              </a:endParaRPr>
            </a:p>
          </p:txBody>
        </p:sp>
      </p:grpSp>
      <p:grpSp>
        <p:nvGrpSpPr>
          <p:cNvPr id="4" name="Group 8"/>
          <p:cNvGrpSpPr/>
          <p:nvPr/>
        </p:nvGrpSpPr>
        <p:grpSpPr>
          <a:xfrm>
            <a:off x="5136510" y="5502065"/>
            <a:ext cx="5677792" cy="1114475"/>
            <a:chOff x="9412961" y="5717830"/>
            <a:chExt cx="3389333" cy="1114475"/>
          </a:xfrm>
        </p:grpSpPr>
        <p:sp>
          <p:nvSpPr>
            <p:cNvPr id="5" name="TextBox 6"/>
            <p:cNvSpPr txBox="1"/>
            <p:nvPr/>
          </p:nvSpPr>
          <p:spPr>
            <a:xfrm>
              <a:off x="9412961" y="5816642"/>
              <a:ext cx="3258654" cy="1015663"/>
            </a:xfrm>
            <a:prstGeom prst="rect">
              <a:avLst/>
            </a:prstGeom>
            <a:noFill/>
          </p:spPr>
          <p:txBody>
            <a:bodyPr wrap="square" rtlCol="0">
              <a:spAutoFit/>
            </a:bodyPr>
            <a:lstStyle/>
            <a:p>
              <a:r>
                <a:rPr lang="sl-SI" sz="2000" dirty="0"/>
                <a:t>udeleženci raziskav, širša javnost, ekosistemi, kulturna</a:t>
              </a:r>
              <a:br>
                <a:rPr lang="sl-SI" sz="2000" dirty="0"/>
              </a:br>
              <a:r>
                <a:rPr lang="sl-SI" sz="2000" dirty="0"/>
                <a:t>dediščina in okolje, … </a:t>
              </a:r>
            </a:p>
          </p:txBody>
        </p:sp>
        <p:sp>
          <p:nvSpPr>
            <p:cNvPr id="6" name="Rectangle 7"/>
            <p:cNvSpPr/>
            <p:nvPr/>
          </p:nvSpPr>
          <p:spPr>
            <a:xfrm>
              <a:off x="9412962" y="5717830"/>
              <a:ext cx="3389332" cy="914400"/>
            </a:xfrm>
            <a:prstGeom prst="rect">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spTree>
    <p:extLst>
      <p:ext uri="{BB962C8B-B14F-4D97-AF65-F5344CB8AC3E}">
        <p14:creationId xmlns:p14="http://schemas.microsoft.com/office/powerpoint/2010/main" val="2344585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Raziskovalna etika</a:t>
            </a:r>
          </a:p>
        </p:txBody>
      </p:sp>
      <p:sp>
        <p:nvSpPr>
          <p:cNvPr id="3" name="Označba mesta vsebine 2"/>
          <p:cNvSpPr>
            <a:spLocks noGrp="1"/>
          </p:cNvSpPr>
          <p:nvPr>
            <p:ph idx="1"/>
          </p:nvPr>
        </p:nvSpPr>
        <p:spPr>
          <a:xfrm>
            <a:off x="838202" y="1825627"/>
            <a:ext cx="11160000" cy="4155296"/>
          </a:xfrm>
        </p:spPr>
        <p:txBody>
          <a:bodyPr>
            <a:normAutofit/>
          </a:bodyPr>
          <a:lstStyle/>
          <a:p>
            <a:pPr>
              <a:lnSpc>
                <a:spcPct val="120000"/>
              </a:lnSpc>
              <a:spcBef>
                <a:spcPts val="0"/>
              </a:spcBef>
            </a:pPr>
            <a:r>
              <a:rPr lang="sl-SI" sz="2600" dirty="0"/>
              <a:t>etične razsežnosti raziskav niso omejene le na zaščito subjektov raziskav (človeka, živali), ampak so etični izzivi zakoreninjeni v številnih razsežnostih raziskav, vključno z:</a:t>
            </a:r>
          </a:p>
          <a:p>
            <a:pPr marL="457200" lvl="1" indent="0">
              <a:lnSpc>
                <a:spcPct val="120000"/>
              </a:lnSpc>
              <a:spcBef>
                <a:spcPts val="0"/>
              </a:spcBef>
            </a:pPr>
            <a:r>
              <a:rPr lang="sl-SI" dirty="0"/>
              <a:t> </a:t>
            </a:r>
            <a:r>
              <a:rPr lang="sl-SI" sz="2000" dirty="0"/>
              <a:t>Zbiranjem, odprtim dostopom, (ponovno) uporabo in interpretacijo raziskovalnih podatkov. </a:t>
            </a:r>
          </a:p>
          <a:p>
            <a:pPr marL="457200" lvl="1" indent="0">
              <a:lnSpc>
                <a:spcPct val="120000"/>
              </a:lnSpc>
              <a:spcBef>
                <a:spcPts val="0"/>
              </a:spcBef>
            </a:pPr>
            <a:r>
              <a:rPr lang="sl-SI" sz="2000" dirty="0"/>
              <a:t> Metodologijo, izvedbo, poročanjem (komuniciranjem) in pregledom (vrednotenjem) raziskovalnih načrtov, rezultatov, projektov ali objav. </a:t>
            </a:r>
          </a:p>
          <a:p>
            <a:pPr marL="457200" lvl="1" indent="0">
              <a:lnSpc>
                <a:spcPct val="120000"/>
              </a:lnSpc>
              <a:spcBef>
                <a:spcPts val="0"/>
              </a:spcBef>
            </a:pPr>
            <a:r>
              <a:rPr lang="sl-SI" sz="2000" dirty="0"/>
              <a:t> Odnosi med raziskovalci znotraj raziskovalne skupnosti.</a:t>
            </a:r>
          </a:p>
          <a:p>
            <a:pPr marL="457200" lvl="1" indent="0">
              <a:lnSpc>
                <a:spcPct val="120000"/>
              </a:lnSpc>
              <a:spcBef>
                <a:spcPts val="0"/>
              </a:spcBef>
            </a:pPr>
            <a:r>
              <a:rPr lang="sl-SI" sz="2000" dirty="0"/>
              <a:t> Odnosi med raziskovalci in tistimi, na katere bodo njihove raziskave vplivale.</a:t>
            </a:r>
          </a:p>
          <a:p>
            <a:pPr marL="457200" lvl="1" indent="0">
              <a:lnSpc>
                <a:spcPct val="120000"/>
              </a:lnSpc>
              <a:spcBef>
                <a:spcPts val="0"/>
              </a:spcBef>
            </a:pPr>
            <a:r>
              <a:rPr lang="sl-SI" sz="2000" dirty="0"/>
              <a:t> Sredstvi/možnostmi odziva na kršitve ali nedopustne prakse oziroma  ravnanja. </a:t>
            </a:r>
          </a:p>
          <a:p>
            <a:pPr marL="457200" lvl="1" indent="0">
              <a:lnSpc>
                <a:spcPct val="120000"/>
              </a:lnSpc>
              <a:spcBef>
                <a:spcPts val="0"/>
              </a:spcBef>
            </a:pPr>
            <a:r>
              <a:rPr lang="sl-SI" sz="2000" dirty="0"/>
              <a:t> Možnostmi za spodbujanje etičnega ravnanja.</a:t>
            </a:r>
          </a:p>
          <a:p>
            <a:pPr marL="0" indent="0">
              <a:buNone/>
            </a:pPr>
            <a:endParaRPr lang="sl-SI" dirty="0"/>
          </a:p>
        </p:txBody>
      </p:sp>
      <p:sp>
        <p:nvSpPr>
          <p:cNvPr id="4" name="TextBox 4"/>
          <p:cNvSpPr txBox="1"/>
          <p:nvPr/>
        </p:nvSpPr>
        <p:spPr>
          <a:xfrm>
            <a:off x="838199" y="6106510"/>
            <a:ext cx="10044737" cy="523220"/>
          </a:xfrm>
          <a:prstGeom prst="rect">
            <a:avLst/>
          </a:prstGeom>
          <a:noFill/>
        </p:spPr>
        <p:txBody>
          <a:bodyPr wrap="square" rtlCol="0">
            <a:spAutoFit/>
          </a:bodyPr>
          <a:lstStyle/>
          <a:p>
            <a:r>
              <a:rPr lang="sl-SI" sz="1600" b="1" i="1" dirty="0"/>
              <a:t>Michael Kalichman, What is research ethics?</a:t>
            </a:r>
          </a:p>
          <a:p>
            <a:r>
              <a:rPr lang="sl-SI" sz="1200" dirty="0"/>
              <a:t>https://onlineethics.org/cases/resources-research-ethics-education/introduction-what-research-ethics</a:t>
            </a:r>
          </a:p>
        </p:txBody>
      </p:sp>
    </p:spTree>
    <p:extLst>
      <p:ext uri="{BB962C8B-B14F-4D97-AF65-F5344CB8AC3E}">
        <p14:creationId xmlns:p14="http://schemas.microsoft.com/office/powerpoint/2010/main" val="602512108"/>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5907</TotalTime>
  <Words>5571</Words>
  <Application>Microsoft Office PowerPoint</Application>
  <PresentationFormat>Širokozaslonsko</PresentationFormat>
  <Paragraphs>437</Paragraphs>
  <Slides>65</Slides>
  <Notes>0</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65</vt:i4>
      </vt:variant>
    </vt:vector>
  </HeadingPairs>
  <TitlesOfParts>
    <vt:vector size="73" baseType="lpstr">
      <vt:lpstr>Arabic Typesetting</vt:lpstr>
      <vt:lpstr>Arial</vt:lpstr>
      <vt:lpstr>Calibri</vt:lpstr>
      <vt:lpstr>Calibri Light</vt:lpstr>
      <vt:lpstr>Futura Bk BT</vt:lpstr>
      <vt:lpstr>Wingdings</vt:lpstr>
      <vt:lpstr>Wingdings 3</vt:lpstr>
      <vt:lpstr>Officeova tema</vt:lpstr>
      <vt:lpstr>Etika in integriteta v znanosti</vt:lpstr>
      <vt:lpstr>Primer: Haruko Obokata - manipulacija slik, neponovljivost rezultatov</vt:lpstr>
      <vt:lpstr>Odgovorna odprta znanost</vt:lpstr>
      <vt:lpstr>Etika</vt:lpstr>
      <vt:lpstr>Integriteta</vt:lpstr>
      <vt:lpstr>PowerPointova predstavitev</vt:lpstr>
      <vt:lpstr>Raziskovalna etika</vt:lpstr>
      <vt:lpstr>Raziskovalni procesi</vt:lpstr>
      <vt:lpstr>Raziskovalna etika</vt:lpstr>
      <vt:lpstr>Raziskovalno okolje</vt:lpstr>
      <vt:lpstr>Povzetek rezultatov ankete o pojavnih oblikah kršenja pravil in vrednot znanosti, Sašo Dolenc, Kriminologija slovenske znanosti, Kvarkadabra, 14. 1. 2021</vt:lpstr>
      <vt:lpstr>Kodeksi, pravilniki, izjave</vt:lpstr>
      <vt:lpstr>Kodeksi, pravilniki, izjave</vt:lpstr>
      <vt:lpstr>WCRI – World congress on research integrity</vt:lpstr>
      <vt:lpstr>Singapurska izjava (2010)</vt:lpstr>
      <vt:lpstr>Singapurska deklaracija z izhodišči za branje (I) Komisija za ženske v znanosti pri MIZŠ, 2014</vt:lpstr>
      <vt:lpstr>Singapurska deklaracija z izhodišči za branje (II) Komisija za ženske v znanosti pri MIZŠ, 2014</vt:lpstr>
      <vt:lpstr>Kodeksi, pravilniki, izjave</vt:lpstr>
      <vt:lpstr>Evropski kodeks ravnanja za raziskovalno integriteto</vt:lpstr>
      <vt:lpstr>Evropski kodeks ravnanja za raziskovalno integriteto</vt:lpstr>
      <vt:lpstr>Evropski kodeks ravnanja za raziskovalno integriteto</vt:lpstr>
      <vt:lpstr>2. Dobre raziskovalne prakse</vt:lpstr>
      <vt:lpstr>2.1 Raziskovalno okolje</vt:lpstr>
      <vt:lpstr>2.2 Usposabljanje, nadzor in mentorstvo</vt:lpstr>
      <vt:lpstr>2.3 Raziskovalni postopki</vt:lpstr>
      <vt:lpstr>2.5 Podatkovne prakse in upravljanje podatkov</vt:lpstr>
      <vt:lpstr>2.6 Delovno sodelovanje</vt:lpstr>
      <vt:lpstr>2.7 Objavljanje in razširjanje rezultatov (I)</vt:lpstr>
      <vt:lpstr>2.7 Objavljanje in razširjanje rezultatov (II)</vt:lpstr>
      <vt:lpstr>3. Kršitve raziskovalne integritete (I - IPP)</vt:lpstr>
      <vt:lpstr>3. Kršitve raziskovalne integritete (II) – nedopustne (škodljive) prakse vključujejo:</vt:lpstr>
      <vt:lpstr>3. Kršitve raziskovalne integritete (III) – nedopustne (škodljive) prakse vključujejo:</vt:lpstr>
      <vt:lpstr>ENRIO – European network of research integrity offices</vt:lpstr>
      <vt:lpstr>Zaščita žvižgačev</vt:lpstr>
      <vt:lpstr>Kodeksi, pravilniki, izjave</vt:lpstr>
      <vt:lpstr>2008</vt:lpstr>
      <vt:lpstr>2011</vt:lpstr>
      <vt:lpstr>Vloga nacionalne Komisije za ženske v znanosti – Komisije za enake možnosti pri MVZI (2001 – 2022) </vt:lpstr>
      <vt:lpstr>Zakon o znanstvenoraziskovalni in inovacijski dejavnosti, ZZrID 2021</vt:lpstr>
      <vt:lpstr>Nacionalni svet za etiko in integriteto v znanosti</vt:lpstr>
      <vt:lpstr>3. Kongres ENRIO 2025</vt:lpstr>
      <vt:lpstr>Škodljive prakse</vt:lpstr>
      <vt:lpstr>Hujše kršitve (IPP) vs. škodljive prakse</vt:lpstr>
      <vt:lpstr>Vpliv škodljivih praks na</vt:lpstr>
      <vt:lpstr>QRP in statistična analiza</vt:lpstr>
      <vt:lpstr>Manipulacija avtorstva na objavah (projektih)</vt:lpstr>
      <vt:lpstr>The Role of Authors and Contributors:  International Comittee of Medical Journal Editors – ICMJE</vt:lpstr>
      <vt:lpstr>The authorship list on scientific contribution: whom I met?</vt:lpstr>
      <vt:lpstr>Sistem nagrajevanja: avtorstvo</vt:lpstr>
      <vt:lpstr>The AI scientist:  Towards Fully Automated Open-Ended Scientific Discovery </vt:lpstr>
      <vt:lpstr>UI in (odprta) znanost</vt:lpstr>
      <vt:lpstr>Znanstvena Bolha: kupim - prodam avtorstvo na znanstveni objavi (lažni ali resnični) </vt:lpstr>
      <vt:lpstr>Raziskovalno okolje – raziskovalna kultura</vt:lpstr>
      <vt:lpstr>Raziskovalno okolje - distribucija moči po spolu in starosti</vt:lpstr>
      <vt:lpstr>Anketa 2011 – Komisija za ženske v znanosti</vt:lpstr>
      <vt:lpstr>Anketa 2011 – Komisija za ženske v znanosti</vt:lpstr>
      <vt:lpstr>Anketa 2011 – Komisija za ženske v znanosti</vt:lpstr>
      <vt:lpstr>Raziskovalno okolje - nasilje na podlagi spola</vt:lpstr>
      <vt:lpstr>Raziskovalno okolje – rezultati UniSafe</vt:lpstr>
      <vt:lpstr>NEVEDNOST</vt:lpstr>
      <vt:lpstr>PowerPointova predstavitev</vt:lpstr>
      <vt:lpstr>Standardi raziskovalnega okolja v katerega smo vpeti</vt:lpstr>
      <vt:lpstr>Izzivi</vt:lpstr>
      <vt:lpstr>Ključen je preplet zagovorništva za ODGOVORNO ODPRTO ZNANOST</vt:lpstr>
      <vt:lpstr>Hvala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Tomas Bercic</dc:creator>
  <cp:lastModifiedBy>Zala</cp:lastModifiedBy>
  <cp:revision>107</cp:revision>
  <dcterms:created xsi:type="dcterms:W3CDTF">2023-09-11T08:00:44Z</dcterms:created>
  <dcterms:modified xsi:type="dcterms:W3CDTF">2025-01-20T12:15:16Z</dcterms:modified>
</cp:coreProperties>
</file>