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Open Sans" panose="020B0606030504020204" pitchFamily="34" charset="0"/>
      <p:regular r:id="rId25"/>
      <p:bold r:id="rId26"/>
      <p:italic r:id="rId27"/>
      <p:boldItalic r:id="rId28"/>
    </p:embeddedFont>
    <p:embeddedFont>
      <p:font typeface="Play" panose="020B0604020202020204" charset="0"/>
      <p:regular r:id="rId29"/>
      <p:bold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1" roundtripDataSignature="AMtx7mg69Q5u+GU7v87k3J2H7alzgt/bu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2" d="100"/>
          <a:sy n="122" d="100"/>
        </p:scale>
        <p:origin x="11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4" name="Google Shape;184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0f522e18f2_1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6" name="Google Shape;196;g30f522e18f2_1_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g30f522e18f2_1_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8" name="Google Shape;208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0" name="Google Shape;220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1" name="Google Shape;231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30f522e18f2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2" name="Google Shape;242;g30f522e18f2_0_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g30f522e18f2_0_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0f522e18f2_1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3" name="Google Shape;253;g30f522e18f2_1_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g30f522e18f2_1_4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30f522e18f2_1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4" name="Google Shape;264;g30f522e18f2_1_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g30f522e18f2_1_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30f522e18f2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6" name="Google Shape;276;g30f522e18f2_0_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g30f522e18f2_0_3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18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0f522e18f2_1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g30f522e18f2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0" name="Google Shape;160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4" name="Google Shape;24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2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2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l-SI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citizenscience.si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citizenscience.si/en/activities/catalogue-of-projects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3.jpg"/><Relationship Id="rId4" Type="http://schemas.openxmlformats.org/officeDocument/2006/relationships/hyperlink" Target="http://eu-citizen.science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hyperlink" Target="https://www.openaire.eu/blogs/slovenia-government-adopted-the-action-plan-for-open-science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bristolavonriverstrust.org/citizen-science-river-health/" TargetMode="Externa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citizenscience.si" TargetMode="External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citizenscience.si/en/" TargetMode="External"/><Relationship Id="rId5" Type="http://schemas.openxmlformats.org/officeDocument/2006/relationships/image" Target="../media/image3.jpg"/><Relationship Id="rId4" Type="http://schemas.openxmlformats.org/officeDocument/2006/relationships/hyperlink" Target="https://citizenscience.si/en/network/national-event-2024/national-event-2023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" descr="A blue background with white dots&#10;&#10;Description automatically generated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t="54" r="-2" b="-2"/>
          <a:stretch/>
        </p:blipFill>
        <p:spPr>
          <a:xfrm>
            <a:off x="0" y="10"/>
            <a:ext cx="12198588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/>
          <p:cNvSpPr txBox="1"/>
          <p:nvPr/>
        </p:nvSpPr>
        <p:spPr>
          <a:xfrm>
            <a:off x="1133350" y="921375"/>
            <a:ext cx="10457700" cy="52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4500" b="0" i="0" u="none" strike="noStrike" cap="none" baseline="300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CeOS_SE</a:t>
            </a:r>
            <a:endParaRPr sz="2000" b="0" i="0" u="none" strike="noStrike" cap="none" baseline="300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0" b="0" i="0" u="none" strike="noStrike" cap="none" baseline="300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8000" b="1" i="0" u="none" strike="noStrike" cap="none" baseline="300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Citizen Science Network</a:t>
            </a:r>
            <a:br>
              <a:rPr lang="sl-SI" sz="8000" b="1" baseline="300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sl-SI" sz="8000" b="1" i="0" u="none" strike="noStrike" cap="none" baseline="300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in Slovenia</a:t>
            </a:r>
            <a:endParaRPr sz="8000" b="1" baseline="300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aseline="300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Mitja V. Iskrić</a:t>
            </a:r>
            <a:endParaRPr sz="2400" i="0" u="none" strike="noStrike" baseline="300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0" name="Google Shape;90;p1"/>
          <p:cNvSpPr txBox="1"/>
          <p:nvPr/>
        </p:nvSpPr>
        <p:spPr>
          <a:xfrm>
            <a:off x="1133341" y="4977682"/>
            <a:ext cx="55380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200" baseline="300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Zagreb, 30th October, 2024</a:t>
            </a:r>
            <a:endParaRPr sz="2200" b="0" i="0" u="none" strike="noStrike" baseline="300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91" name="Google Shape;91;p1" descr="A close-up of a blue tex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3341" y="5942441"/>
            <a:ext cx="3385432" cy="6251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8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952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sl-SI">
                <a:latin typeface="Open Sans"/>
                <a:ea typeface="Open Sans"/>
                <a:cs typeface="Open Sans"/>
                <a:sym typeface="Open Sans"/>
              </a:rPr>
              <a:t>Network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8" name="Google Shape;188;p8"/>
          <p:cNvSpPr txBox="1">
            <a:spLocks noGrp="1"/>
          </p:cNvSpPr>
          <p:nvPr>
            <p:ph type="body" idx="1"/>
          </p:nvPr>
        </p:nvSpPr>
        <p:spPr>
          <a:xfrm>
            <a:off x="838200" y="1825626"/>
            <a:ext cx="6058989" cy="3558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sl-SI" sz="1800">
                <a:latin typeface="Open Sans"/>
                <a:ea typeface="Open Sans"/>
                <a:cs typeface="Open Sans"/>
                <a:sym typeface="Open Sans"/>
              </a:rPr>
              <a:t>The Citizen science network of Slovenia is an informal network of interested organisations and individuals with the common goal of working in the field of citizen science.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sl-SI" sz="1800">
                <a:latin typeface="Open Sans"/>
                <a:ea typeface="Open Sans"/>
                <a:cs typeface="Open Sans"/>
                <a:sym typeface="Open Sans"/>
              </a:rPr>
              <a:t>We work through regular meetings, where we plan joint activities such as projects updates, website maintenance, events organisation, etc. 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sl-SI" sz="1800">
                <a:latin typeface="Open Sans"/>
                <a:ea typeface="Open Sans"/>
                <a:cs typeface="Open Sans"/>
                <a:sym typeface="Open Sans"/>
              </a:rPr>
              <a:t>An important rule of our community is that decisions are taken by consensus and not by vote. 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sl-SI" sz="1800">
                <a:latin typeface="Open Sans"/>
                <a:ea typeface="Open Sans"/>
                <a:cs typeface="Open Sans"/>
                <a:sym typeface="Open Sans"/>
              </a:rPr>
              <a:t>The network currently has 39 members, from universities to associations and individuals.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89" name="Google Shape;189;p8"/>
          <p:cNvCxnSpPr/>
          <p:nvPr/>
        </p:nvCxnSpPr>
        <p:spPr>
          <a:xfrm>
            <a:off x="0" y="5660264"/>
            <a:ext cx="121920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90" name="Google Shape;190;p8"/>
          <p:cNvSpPr txBox="1"/>
          <p:nvPr/>
        </p:nvSpPr>
        <p:spPr>
          <a:xfrm>
            <a:off x="950824" y="6167950"/>
            <a:ext cx="3002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baseline="30000">
                <a:solidFill>
                  <a:srgbClr val="0B5185"/>
                </a:solidFill>
                <a:latin typeface="Open Sans"/>
                <a:ea typeface="Open Sans"/>
                <a:cs typeface="Open Sans"/>
                <a:sym typeface="Open Sans"/>
              </a:rPr>
              <a:t>CeOS_SE, Zagreb,  30th October,  2024</a:t>
            </a:r>
            <a:endParaRPr sz="1800" baseline="30000">
              <a:solidFill>
                <a:srgbClr val="0B518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91" name="Google Shape;191;p8" descr="A blue and orange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42433" y="5936637"/>
            <a:ext cx="1234737" cy="625166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8"/>
          <p:cNvSpPr txBox="1"/>
          <p:nvPr/>
        </p:nvSpPr>
        <p:spPr>
          <a:xfrm>
            <a:off x="6853918" y="4897963"/>
            <a:ext cx="396294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Source: IRVD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3" name="Google Shape;193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53918" y="1933424"/>
            <a:ext cx="5235830" cy="29911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0f522e18f2_1_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sl-SI">
                <a:latin typeface="Open Sans"/>
                <a:ea typeface="Open Sans"/>
                <a:cs typeface="Open Sans"/>
                <a:sym typeface="Open Sans"/>
              </a:rPr>
              <a:t>Contents on </a:t>
            </a:r>
            <a:r>
              <a:rPr lang="sl-SI" u="sng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citizenscience.si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200" name="Google Shape;200;g30f522e18f2_1_34"/>
          <p:cNvCxnSpPr/>
          <p:nvPr/>
        </p:nvCxnSpPr>
        <p:spPr>
          <a:xfrm>
            <a:off x="0" y="5660264"/>
            <a:ext cx="121920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01" name="Google Shape;201;g30f522e18f2_1_34"/>
          <p:cNvSpPr txBox="1"/>
          <p:nvPr/>
        </p:nvSpPr>
        <p:spPr>
          <a:xfrm>
            <a:off x="950824" y="6167950"/>
            <a:ext cx="2867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baseline="30000">
                <a:solidFill>
                  <a:srgbClr val="0B5185"/>
                </a:solidFill>
                <a:latin typeface="Open Sans"/>
                <a:ea typeface="Open Sans"/>
                <a:cs typeface="Open Sans"/>
                <a:sym typeface="Open Sans"/>
              </a:rPr>
              <a:t>CeOS_SE, Zagreb,  30th October,  2024</a:t>
            </a:r>
            <a:endParaRPr sz="1800" baseline="30000">
              <a:solidFill>
                <a:srgbClr val="0B518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02" name="Google Shape;202;g30f522e18f2_1_34" descr="A blue and orange logo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142433" y="5936637"/>
            <a:ext cx="1234737" cy="625166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g30f522e18f2_1_3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69000" cy="39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37931"/>
              <a:buFont typeface="Arial"/>
              <a:buNone/>
            </a:pPr>
            <a:r>
              <a:rPr lang="sl-SI" sz="2900">
                <a:latin typeface="Open Sans"/>
                <a:ea typeface="Open Sans"/>
                <a:cs typeface="Open Sans"/>
                <a:sym typeface="Open Sans"/>
              </a:rPr>
              <a:t>News</a:t>
            </a:r>
            <a:endParaRPr sz="29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sl-SI" sz="2900">
                <a:latin typeface="Open Sans"/>
                <a:ea typeface="Open Sans"/>
                <a:cs typeface="Open Sans"/>
                <a:sym typeface="Open Sans"/>
              </a:rPr>
              <a:t>Basic information on citizen science</a:t>
            </a:r>
            <a:endParaRPr sz="29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sl-SI" sz="2900">
                <a:latin typeface="Open Sans"/>
                <a:ea typeface="Open Sans"/>
                <a:cs typeface="Open Sans"/>
                <a:sym typeface="Open Sans"/>
              </a:rPr>
              <a:t>Open calls</a:t>
            </a:r>
            <a:endParaRPr sz="29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sl-SI" sz="2900">
                <a:latin typeface="Open Sans"/>
                <a:ea typeface="Open Sans"/>
                <a:cs typeface="Open Sans"/>
                <a:sym typeface="Open Sans"/>
              </a:rPr>
              <a:t>Catalogue of citizen science projects</a:t>
            </a:r>
            <a:endParaRPr sz="29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sl-SI" sz="2900">
                <a:latin typeface="Open Sans"/>
                <a:ea typeface="Open Sans"/>
                <a:cs typeface="Open Sans"/>
                <a:sym typeface="Open Sans"/>
              </a:rPr>
              <a:t>Trainings</a:t>
            </a:r>
            <a:endParaRPr sz="29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sl-SI" sz="2900">
                <a:latin typeface="Open Sans"/>
                <a:ea typeface="Open Sans"/>
                <a:cs typeface="Open Sans"/>
                <a:sym typeface="Open Sans"/>
              </a:rPr>
              <a:t>Inventory of Open infrastructures</a:t>
            </a:r>
            <a:endParaRPr sz="29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sl-SI" sz="2900">
                <a:latin typeface="Open Sans"/>
                <a:ea typeface="Open Sans"/>
                <a:cs typeface="Open Sans"/>
                <a:sym typeface="Open Sans"/>
              </a:rPr>
              <a:t>Toolkit</a:t>
            </a:r>
            <a:endParaRPr sz="29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sl-SI" sz="2900">
                <a:latin typeface="Open Sans"/>
                <a:ea typeface="Open Sans"/>
                <a:cs typeface="Open Sans"/>
                <a:sym typeface="Open Sans"/>
              </a:rPr>
              <a:t>Digital library</a:t>
            </a:r>
            <a:endParaRPr sz="3900"/>
          </a:p>
        </p:txBody>
      </p:sp>
      <p:pic>
        <p:nvPicPr>
          <p:cNvPr id="204" name="Google Shape;204;g30f522e18f2_1_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86025" y="1825625"/>
            <a:ext cx="5305974" cy="3412525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g30f522e18f2_1_34"/>
          <p:cNvSpPr txBox="1"/>
          <p:nvPr/>
        </p:nvSpPr>
        <p:spPr>
          <a:xfrm>
            <a:off x="7055125" y="5293075"/>
            <a:ext cx="2656200" cy="2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500">
                <a:solidFill>
                  <a:schemeClr val="dk1"/>
                </a:solidFill>
              </a:rPr>
              <a:t>Foto: Gašper Lešnik</a:t>
            </a: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sl-SI">
                <a:latin typeface="Open Sans"/>
                <a:ea typeface="Open Sans"/>
                <a:cs typeface="Open Sans"/>
                <a:sym typeface="Open Sans"/>
              </a:rPr>
              <a:t>Catalogue of projects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2" name="Google Shape;212;p12"/>
          <p:cNvSpPr txBox="1">
            <a:spLocks noGrp="1"/>
          </p:cNvSpPr>
          <p:nvPr>
            <p:ph type="body" idx="1"/>
          </p:nvPr>
        </p:nvSpPr>
        <p:spPr>
          <a:xfrm>
            <a:off x="838200" y="1825626"/>
            <a:ext cx="6058989" cy="3558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sl-SI" sz="1800">
                <a:latin typeface="Open Sans"/>
                <a:ea typeface="Open Sans"/>
                <a:cs typeface="Open Sans"/>
                <a:sym typeface="Open Sans"/>
              </a:rPr>
              <a:t>Currently we have 65 </a:t>
            </a:r>
            <a:r>
              <a:rPr lang="sl-SI" sz="1800" u="sng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projects</a:t>
            </a:r>
            <a:r>
              <a:rPr lang="sl-SI" sz="1800">
                <a:latin typeface="Open Sans"/>
                <a:ea typeface="Open Sans"/>
                <a:cs typeface="Open Sans"/>
                <a:sym typeface="Open Sans"/>
              </a:rPr>
              <a:t> in our catalogue in different fields and organised in different ways. 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sl-SI" sz="1800">
                <a:latin typeface="Open Sans"/>
                <a:ea typeface="Open Sans"/>
                <a:cs typeface="Open Sans"/>
                <a:sym typeface="Open Sans"/>
              </a:rPr>
              <a:t>We have decided not to follow the strict principle that the organiser must be a professional researcher, but to welcome any project that works on basic scientific principles. 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sl-SI" sz="1800">
                <a:latin typeface="Open Sans"/>
                <a:ea typeface="Open Sans"/>
                <a:cs typeface="Open Sans"/>
                <a:sym typeface="Open Sans"/>
              </a:rPr>
              <a:t>The projects in our collection are imported to the </a:t>
            </a:r>
            <a:r>
              <a:rPr lang="sl-SI" sz="1800" u="sng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4"/>
              </a:rPr>
              <a:t>eu-citizen.science</a:t>
            </a:r>
            <a:r>
              <a:rPr lang="sl-SI" sz="1800">
                <a:latin typeface="Open Sans"/>
                <a:ea typeface="Open Sans"/>
                <a:cs typeface="Open Sans"/>
                <a:sym typeface="Open Sans"/>
              </a:rPr>
              <a:t> aggregator, which is of great importance for marketing and international cooperation. 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213" name="Google Shape;213;p12"/>
          <p:cNvCxnSpPr/>
          <p:nvPr/>
        </p:nvCxnSpPr>
        <p:spPr>
          <a:xfrm>
            <a:off x="0" y="5660264"/>
            <a:ext cx="121920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14" name="Google Shape;214;p12"/>
          <p:cNvSpPr txBox="1"/>
          <p:nvPr/>
        </p:nvSpPr>
        <p:spPr>
          <a:xfrm>
            <a:off x="950824" y="6167950"/>
            <a:ext cx="2805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baseline="30000">
                <a:solidFill>
                  <a:srgbClr val="0B5185"/>
                </a:solidFill>
                <a:latin typeface="Open Sans"/>
                <a:ea typeface="Open Sans"/>
                <a:cs typeface="Open Sans"/>
                <a:sym typeface="Open Sans"/>
              </a:rPr>
              <a:t>CeOS_SE, Zagreb,  30th October,  2024</a:t>
            </a:r>
            <a:endParaRPr sz="1800" baseline="30000">
              <a:solidFill>
                <a:srgbClr val="0B518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15" name="Google Shape;215;p12" descr="A blue and orange logo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142433" y="5936637"/>
            <a:ext cx="1234737" cy="625166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12"/>
          <p:cNvSpPr txBox="1"/>
          <p:nvPr/>
        </p:nvSpPr>
        <p:spPr>
          <a:xfrm>
            <a:off x="6897189" y="4875590"/>
            <a:ext cx="396294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Source:pexels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7" name="Google Shape;217;p1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964249" y="1756955"/>
            <a:ext cx="5040517" cy="28795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224" name="Google Shape;224;p13"/>
          <p:cNvCxnSpPr/>
          <p:nvPr/>
        </p:nvCxnSpPr>
        <p:spPr>
          <a:xfrm>
            <a:off x="0" y="5660264"/>
            <a:ext cx="121920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25" name="Google Shape;225;p13"/>
          <p:cNvSpPr txBox="1"/>
          <p:nvPr/>
        </p:nvSpPr>
        <p:spPr>
          <a:xfrm>
            <a:off x="950824" y="6167950"/>
            <a:ext cx="2867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baseline="30000">
                <a:solidFill>
                  <a:srgbClr val="0B5185"/>
                </a:solidFill>
                <a:latin typeface="Open Sans"/>
                <a:ea typeface="Open Sans"/>
                <a:cs typeface="Open Sans"/>
                <a:sym typeface="Open Sans"/>
              </a:rPr>
              <a:t>CeOS_SE, Zagreb,  30th October,  2024</a:t>
            </a:r>
            <a:endParaRPr sz="1800" baseline="30000">
              <a:solidFill>
                <a:srgbClr val="0B518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26" name="Google Shape;226;p13" descr="A blue and orange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42433" y="5936637"/>
            <a:ext cx="1234737" cy="625166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3982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pic>
        <p:nvPicPr>
          <p:cNvPr id="228" name="Google Shape;228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13350" y="0"/>
            <a:ext cx="8365299" cy="56391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sl-SI">
                <a:latin typeface="Open Sans"/>
                <a:ea typeface="Open Sans"/>
                <a:cs typeface="Open Sans"/>
                <a:sym typeface="Open Sans"/>
              </a:rPr>
              <a:t>CTK support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5" name="Google Shape;235;p14"/>
          <p:cNvSpPr txBox="1">
            <a:spLocks noGrp="1"/>
          </p:cNvSpPr>
          <p:nvPr>
            <p:ph type="body" idx="1"/>
          </p:nvPr>
        </p:nvSpPr>
        <p:spPr>
          <a:xfrm>
            <a:off x="838201" y="1825626"/>
            <a:ext cx="5921828" cy="3558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sl-SI" sz="3600">
                <a:latin typeface="Calibri"/>
                <a:ea typeface="Calibri"/>
                <a:cs typeface="Calibri"/>
                <a:sym typeface="Calibri"/>
              </a:rPr>
              <a:t>Infrastructure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sl-SI" sz="3600">
                <a:latin typeface="Calibri"/>
                <a:ea typeface="Calibri"/>
                <a:cs typeface="Calibri"/>
                <a:sym typeface="Calibri"/>
              </a:rPr>
              <a:t>Marketing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sl-SI" sz="3600">
                <a:latin typeface="Calibri"/>
                <a:ea typeface="Calibri"/>
                <a:cs typeface="Calibri"/>
                <a:sym typeface="Calibri"/>
              </a:rPr>
              <a:t>Recruitment of citizen scientists for projects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sl-SI" sz="3600">
                <a:latin typeface="Calibri"/>
                <a:ea typeface="Calibri"/>
                <a:cs typeface="Calibri"/>
                <a:sym typeface="Calibri"/>
              </a:rPr>
              <a:t>Training for project managers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sl-SI" sz="3600">
                <a:latin typeface="Calibri"/>
                <a:ea typeface="Calibri"/>
                <a:cs typeface="Calibri"/>
                <a:sym typeface="Calibri"/>
              </a:rPr>
              <a:t>National observatory for citizen science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236" name="Google Shape;236;p14"/>
          <p:cNvCxnSpPr/>
          <p:nvPr/>
        </p:nvCxnSpPr>
        <p:spPr>
          <a:xfrm>
            <a:off x="0" y="5660264"/>
            <a:ext cx="121920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37" name="Google Shape;237;p14"/>
          <p:cNvSpPr txBox="1"/>
          <p:nvPr/>
        </p:nvSpPr>
        <p:spPr>
          <a:xfrm>
            <a:off x="950824" y="6167950"/>
            <a:ext cx="2805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baseline="30000">
                <a:solidFill>
                  <a:srgbClr val="0B5185"/>
                </a:solidFill>
                <a:latin typeface="Open Sans"/>
                <a:ea typeface="Open Sans"/>
                <a:cs typeface="Open Sans"/>
                <a:sym typeface="Open Sans"/>
              </a:rPr>
              <a:t>CeOS_SE, Zagreb,  30th October,  2024</a:t>
            </a:r>
            <a:endParaRPr sz="1800" baseline="30000">
              <a:solidFill>
                <a:srgbClr val="0B518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38" name="Google Shape;238;p14" descr="A blue and orange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42433" y="5936637"/>
            <a:ext cx="1234737" cy="6251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12429" y="1843088"/>
            <a:ext cx="5127170" cy="3437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0f522e18f2_0_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sl-SI">
                <a:latin typeface="Arial"/>
                <a:ea typeface="Arial"/>
                <a:cs typeface="Arial"/>
                <a:sym typeface="Arial"/>
              </a:rPr>
              <a:t>Open infrastructure for research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6" name="Google Shape;246;g30f522e18f2_0_17"/>
          <p:cNvSpPr txBox="1">
            <a:spLocks noGrp="1"/>
          </p:cNvSpPr>
          <p:nvPr>
            <p:ph type="body" idx="1"/>
          </p:nvPr>
        </p:nvSpPr>
        <p:spPr>
          <a:xfrm>
            <a:off x="838201" y="1825626"/>
            <a:ext cx="5921700" cy="355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sl-SI" sz="3600">
                <a:latin typeface="Calibri"/>
                <a:ea typeface="Calibri"/>
                <a:cs typeface="Calibri"/>
                <a:sym typeface="Calibri"/>
              </a:rPr>
              <a:t>Free membership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sl-SI" sz="3600">
                <a:latin typeface="Calibri"/>
                <a:ea typeface="Calibri"/>
                <a:cs typeface="Calibri"/>
                <a:sym typeface="Calibri"/>
              </a:rPr>
              <a:t>Information resources and advice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sl-SI" sz="3600">
                <a:latin typeface="Calibri"/>
                <a:ea typeface="Calibri"/>
                <a:cs typeface="Calibri"/>
                <a:sym typeface="Calibri"/>
              </a:rPr>
              <a:t>Bibliographic support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sl-SI" sz="3600">
                <a:latin typeface="Calibri"/>
                <a:ea typeface="Calibri"/>
                <a:cs typeface="Calibri"/>
                <a:sym typeface="Calibri"/>
              </a:rPr>
              <a:t>Repository DiRROS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sl-SI" sz="3600">
                <a:latin typeface="Calibri"/>
                <a:ea typeface="Calibri"/>
                <a:cs typeface="Calibri"/>
                <a:sym typeface="Calibri"/>
              </a:rPr>
              <a:t>Creative space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sl-SI" sz="3600">
                <a:latin typeface="Calibri"/>
                <a:ea typeface="Calibri"/>
                <a:cs typeface="Calibri"/>
                <a:sym typeface="Calibri"/>
              </a:rPr>
              <a:t>Library of things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sl-SI" sz="3600">
                <a:latin typeface="Calibri"/>
                <a:ea typeface="Calibri"/>
                <a:cs typeface="Calibri"/>
                <a:sym typeface="Calibri"/>
              </a:rPr>
              <a:t>Room for meetings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47" name="Google Shape;247;g30f522e18f2_0_17"/>
          <p:cNvCxnSpPr/>
          <p:nvPr/>
        </p:nvCxnSpPr>
        <p:spPr>
          <a:xfrm>
            <a:off x="0" y="5660264"/>
            <a:ext cx="121920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48" name="Google Shape;248;g30f522e18f2_0_17"/>
          <p:cNvSpPr txBox="1"/>
          <p:nvPr/>
        </p:nvSpPr>
        <p:spPr>
          <a:xfrm>
            <a:off x="950824" y="6167950"/>
            <a:ext cx="2805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baseline="30000">
                <a:solidFill>
                  <a:srgbClr val="0B5185"/>
                </a:solidFill>
                <a:latin typeface="Open Sans"/>
                <a:ea typeface="Open Sans"/>
                <a:cs typeface="Open Sans"/>
                <a:sym typeface="Open Sans"/>
              </a:rPr>
              <a:t>CeOS_SE, Zagreb,  30th October,  2024</a:t>
            </a:r>
            <a:endParaRPr sz="1800" baseline="30000">
              <a:solidFill>
                <a:srgbClr val="0B518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49" name="Google Shape;249;g30f522e18f2_0_17" descr="A blue and orange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42433" y="5936637"/>
            <a:ext cx="1234737" cy="6251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g30f522e18f2_0_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12301" y="1843225"/>
            <a:ext cx="5127299" cy="31090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0f522e18f2_1_4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sl-SI">
                <a:latin typeface="Arial"/>
                <a:ea typeface="Arial"/>
                <a:cs typeface="Arial"/>
                <a:sym typeface="Arial"/>
              </a:rPr>
              <a:t>Future of our Network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57" name="Google Shape;257;g30f522e18f2_1_4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6206700" cy="398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sl-SI" sz="3600">
                <a:latin typeface="Calibri"/>
                <a:ea typeface="Calibri"/>
                <a:cs typeface="Calibri"/>
                <a:sym typeface="Calibri"/>
              </a:rPr>
              <a:t>Comprehensive training program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sl-SI" sz="3600">
                <a:latin typeface="Calibri"/>
                <a:ea typeface="Calibri"/>
                <a:cs typeface="Calibri"/>
                <a:sym typeface="Calibri"/>
              </a:rPr>
              <a:t>Printed guide / toolkit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sl-SI" sz="3600">
                <a:latin typeface="Calibri"/>
                <a:ea typeface="Calibri"/>
                <a:cs typeface="Calibri"/>
                <a:sym typeface="Calibri"/>
              </a:rPr>
              <a:t>Intensive marketing activities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sl-SI" sz="3600">
                <a:latin typeface="Calibri"/>
                <a:ea typeface="Calibri"/>
                <a:cs typeface="Calibri"/>
                <a:sym typeface="Calibri"/>
              </a:rPr>
              <a:t>Overlay journal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sl-SI" sz="3600">
                <a:latin typeface="Calibri"/>
                <a:ea typeface="Calibri"/>
                <a:cs typeface="Calibri"/>
                <a:sym typeface="Calibri"/>
              </a:rPr>
              <a:t>Email newsletter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sl-SI" sz="3600">
                <a:latin typeface="Calibri"/>
                <a:ea typeface="Calibri"/>
                <a:cs typeface="Calibri"/>
                <a:sym typeface="Calibri"/>
              </a:rPr>
              <a:t>Local municipalities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30555"/>
              <a:buFont typeface="Arial"/>
              <a:buNone/>
            </a:pPr>
            <a:r>
              <a:rPr lang="sl-SI" sz="3600">
                <a:latin typeface="Calibri"/>
                <a:ea typeface="Calibri"/>
                <a:cs typeface="Calibri"/>
                <a:sym typeface="Calibri"/>
              </a:rPr>
              <a:t>Private sector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58" name="Google Shape;258;g30f522e18f2_1_44"/>
          <p:cNvCxnSpPr/>
          <p:nvPr/>
        </p:nvCxnSpPr>
        <p:spPr>
          <a:xfrm>
            <a:off x="0" y="5660264"/>
            <a:ext cx="121920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59" name="Google Shape;259;g30f522e18f2_1_44"/>
          <p:cNvSpPr txBox="1"/>
          <p:nvPr/>
        </p:nvSpPr>
        <p:spPr>
          <a:xfrm>
            <a:off x="950824" y="6167950"/>
            <a:ext cx="2805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baseline="30000">
                <a:solidFill>
                  <a:srgbClr val="0B5185"/>
                </a:solidFill>
                <a:latin typeface="Open Sans"/>
                <a:ea typeface="Open Sans"/>
                <a:cs typeface="Open Sans"/>
                <a:sym typeface="Open Sans"/>
              </a:rPr>
              <a:t>CeOS_SE, Zagreb,  30th October,  2024</a:t>
            </a:r>
            <a:endParaRPr sz="1800" baseline="30000">
              <a:solidFill>
                <a:srgbClr val="0B518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60" name="Google Shape;260;g30f522e18f2_1_44" descr="A blue and orange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42433" y="5936637"/>
            <a:ext cx="1234737" cy="6251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g30f522e18f2_1_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97300" y="1843225"/>
            <a:ext cx="4842301" cy="36334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0f522e18f2_1_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sl-SI">
                <a:latin typeface="Open Sans"/>
                <a:ea typeface="Open Sans"/>
                <a:cs typeface="Open Sans"/>
                <a:sym typeface="Open Sans"/>
              </a:rPr>
              <a:t>2nd Citizen science Day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268" name="Google Shape;268;g30f522e18f2_1_17"/>
          <p:cNvCxnSpPr/>
          <p:nvPr/>
        </p:nvCxnSpPr>
        <p:spPr>
          <a:xfrm>
            <a:off x="0" y="5660264"/>
            <a:ext cx="121920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69" name="Google Shape;269;g30f522e18f2_1_17"/>
          <p:cNvSpPr txBox="1"/>
          <p:nvPr/>
        </p:nvSpPr>
        <p:spPr>
          <a:xfrm>
            <a:off x="950824" y="6167950"/>
            <a:ext cx="2867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baseline="30000">
                <a:solidFill>
                  <a:srgbClr val="0B5185"/>
                </a:solidFill>
                <a:latin typeface="Open Sans"/>
                <a:ea typeface="Open Sans"/>
                <a:cs typeface="Open Sans"/>
                <a:sym typeface="Open Sans"/>
              </a:rPr>
              <a:t>CeOS_SE, Zagreb,  30th October,  2024</a:t>
            </a:r>
            <a:endParaRPr sz="1800" baseline="30000">
              <a:solidFill>
                <a:srgbClr val="0B518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70" name="Google Shape;270;g30f522e18f2_1_17" descr="A blue and orange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42433" y="5936637"/>
            <a:ext cx="1234737" cy="625166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g30f522e18f2_1_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39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7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177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177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177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pic>
        <p:nvPicPr>
          <p:cNvPr id="272" name="Google Shape;272;g30f522e18f2_1_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8200" y="1690825"/>
            <a:ext cx="10515599" cy="19203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g30f522e18f2_1_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74425" y="1431424"/>
            <a:ext cx="3722625" cy="3740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30f522e18f2_0_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sl-SI">
                <a:latin typeface="Open Sans"/>
                <a:ea typeface="Open Sans"/>
                <a:cs typeface="Open Sans"/>
                <a:sym typeface="Open Sans"/>
              </a:rPr>
              <a:t>We would love to hear from you!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0" name="Google Shape;280;g30f522e18f2_0_30"/>
          <p:cNvSpPr txBox="1">
            <a:spLocks noGrp="1"/>
          </p:cNvSpPr>
          <p:nvPr>
            <p:ph type="body" idx="1"/>
          </p:nvPr>
        </p:nvSpPr>
        <p:spPr>
          <a:xfrm>
            <a:off x="838201" y="1825626"/>
            <a:ext cx="5921700" cy="355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l-SI" sz="2200" b="1">
                <a:latin typeface="Calibri"/>
                <a:ea typeface="Calibri"/>
                <a:cs typeface="Calibri"/>
                <a:sym typeface="Calibri"/>
              </a:rPr>
              <a:t>Til Mlakar</a:t>
            </a:r>
            <a:r>
              <a:rPr lang="sl-SI" sz="2200">
                <a:latin typeface="Calibri"/>
                <a:ea typeface="Calibri"/>
                <a:cs typeface="Calibri"/>
                <a:sym typeface="Calibri"/>
              </a:rPr>
              <a:t>, CTK, citizen science, website;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sl-SI" sz="2200" b="1">
                <a:latin typeface="Calibri"/>
                <a:ea typeface="Calibri"/>
                <a:cs typeface="Calibri"/>
                <a:sym typeface="Calibri"/>
              </a:rPr>
              <a:t>Mitja V. Iskrić</a:t>
            </a:r>
            <a:r>
              <a:rPr lang="sl-SI" sz="2200">
                <a:latin typeface="Calibri"/>
                <a:ea typeface="Calibri"/>
                <a:cs typeface="Calibri"/>
                <a:sym typeface="Calibri"/>
              </a:rPr>
              <a:t>, CTK, open data, open publications, citizen science, creative space, public relations;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sl-SI" sz="2200" b="1">
                <a:latin typeface="Calibri"/>
                <a:ea typeface="Calibri"/>
                <a:cs typeface="Calibri"/>
                <a:sym typeface="Calibri"/>
              </a:rPr>
              <a:t>Andreja Vovk Iskrić</a:t>
            </a:r>
            <a:r>
              <a:rPr lang="sl-SI" sz="2200">
                <a:latin typeface="Calibri"/>
                <a:ea typeface="Calibri"/>
                <a:cs typeface="Calibri"/>
                <a:sym typeface="Calibri"/>
              </a:rPr>
              <a:t>, Ljubljana City Library, Network coordinator;</a:t>
            </a:r>
            <a:endParaRPr sz="42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81" name="Google Shape;281;g30f522e18f2_0_30"/>
          <p:cNvCxnSpPr/>
          <p:nvPr/>
        </p:nvCxnSpPr>
        <p:spPr>
          <a:xfrm>
            <a:off x="0" y="5660264"/>
            <a:ext cx="121920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82" name="Google Shape;282;g30f522e18f2_0_30"/>
          <p:cNvSpPr txBox="1"/>
          <p:nvPr/>
        </p:nvSpPr>
        <p:spPr>
          <a:xfrm>
            <a:off x="950824" y="6167950"/>
            <a:ext cx="2805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baseline="30000">
                <a:solidFill>
                  <a:srgbClr val="0B5185"/>
                </a:solidFill>
                <a:latin typeface="Open Sans"/>
                <a:ea typeface="Open Sans"/>
                <a:cs typeface="Open Sans"/>
                <a:sym typeface="Open Sans"/>
              </a:rPr>
              <a:t>CeOS_SE, Zagreb,  30th October,  2024</a:t>
            </a:r>
            <a:endParaRPr sz="1800" baseline="30000">
              <a:solidFill>
                <a:srgbClr val="0B518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83" name="Google Shape;283;g30f522e18f2_0_30" descr="A blue and orange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42433" y="5936637"/>
            <a:ext cx="1234737" cy="6251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g30f522e18f2_0_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8188" y="4180300"/>
            <a:ext cx="6524625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g30f522e18f2_0_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99088" y="1458500"/>
            <a:ext cx="3906074" cy="39410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sl-SI">
                <a:latin typeface="Open Sans"/>
                <a:ea typeface="Open Sans"/>
                <a:cs typeface="Open Sans"/>
                <a:sym typeface="Open Sans"/>
              </a:rPr>
              <a:t>Contents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7" name="Google Shape;97;p2"/>
          <p:cNvSpPr txBox="1">
            <a:spLocks noGrp="1"/>
          </p:cNvSpPr>
          <p:nvPr>
            <p:ph type="body" idx="1"/>
          </p:nvPr>
        </p:nvSpPr>
        <p:spPr>
          <a:xfrm>
            <a:off x="838200" y="1518648"/>
            <a:ext cx="6058989" cy="3558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sl-SI">
                <a:latin typeface="Open Sans"/>
                <a:ea typeface="Open Sans"/>
                <a:cs typeface="Open Sans"/>
                <a:sym typeface="Open Sans"/>
              </a:rPr>
              <a:t>How is citizen science supported as public scientific policy in Slovenia?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sl-SI">
                <a:latin typeface="Open Sans"/>
                <a:ea typeface="Open Sans"/>
                <a:cs typeface="Open Sans"/>
                <a:sym typeface="Open Sans"/>
              </a:rPr>
              <a:t>How does the Slovenian Citizen Science Network operate?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sl-SI">
                <a:latin typeface="Open Sans"/>
                <a:ea typeface="Open Sans"/>
                <a:cs typeface="Open Sans"/>
                <a:sym typeface="Open Sans"/>
              </a:rPr>
              <a:t>Future of the Network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98" name="Google Shape;98;p2"/>
          <p:cNvCxnSpPr/>
          <p:nvPr/>
        </p:nvCxnSpPr>
        <p:spPr>
          <a:xfrm>
            <a:off x="0" y="5660264"/>
            <a:ext cx="121920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9" name="Google Shape;99;p2"/>
          <p:cNvSpPr txBox="1"/>
          <p:nvPr/>
        </p:nvSpPr>
        <p:spPr>
          <a:xfrm>
            <a:off x="950824" y="6167950"/>
            <a:ext cx="30009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baseline="30000">
                <a:solidFill>
                  <a:srgbClr val="0B5185"/>
                </a:solidFill>
                <a:latin typeface="Open Sans"/>
                <a:ea typeface="Open Sans"/>
                <a:cs typeface="Open Sans"/>
                <a:sym typeface="Open Sans"/>
              </a:rPr>
              <a:t>CeOS_SE, Zagreb</a:t>
            </a:r>
            <a:r>
              <a:rPr lang="sl-SI" sz="1800" b="0" i="0" u="none" strike="noStrike" baseline="30000">
                <a:solidFill>
                  <a:srgbClr val="0B5185"/>
                </a:solidFill>
                <a:latin typeface="Open Sans"/>
                <a:ea typeface="Open Sans"/>
                <a:cs typeface="Open Sans"/>
                <a:sym typeface="Open Sans"/>
              </a:rPr>
              <a:t>,  30th October,  2024</a:t>
            </a:r>
            <a:endParaRPr sz="1800" b="0" i="0" u="none" strike="noStrike" baseline="30000">
              <a:solidFill>
                <a:srgbClr val="0B518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baseline="30000">
              <a:solidFill>
                <a:srgbClr val="0B518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00" name="Google Shape;100;p2" descr="A blue and orange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42433" y="5936637"/>
            <a:ext cx="1234737" cy="6251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46570" y="1850134"/>
            <a:ext cx="5096062" cy="2911249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2"/>
          <p:cNvSpPr txBox="1"/>
          <p:nvPr/>
        </p:nvSpPr>
        <p:spPr>
          <a:xfrm>
            <a:off x="6689816" y="4892248"/>
            <a:ext cx="610362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sl-SI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Source: Arhiv UKLL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sl-SI">
                <a:latin typeface="Open Sans"/>
                <a:ea typeface="Open Sans"/>
                <a:cs typeface="Open Sans"/>
                <a:sym typeface="Open Sans"/>
              </a:rPr>
              <a:t>Citizen Science as a Science Policy in Slovenia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8" name="Google Shape;108;p4"/>
          <p:cNvSpPr txBox="1">
            <a:spLocks noGrp="1"/>
          </p:cNvSpPr>
          <p:nvPr>
            <p:ph type="body" idx="1"/>
          </p:nvPr>
        </p:nvSpPr>
        <p:spPr>
          <a:xfrm>
            <a:off x="838200" y="1825626"/>
            <a:ext cx="6058989" cy="3558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57894"/>
              <a:buFont typeface="Arial"/>
              <a:buNone/>
            </a:pPr>
            <a:r>
              <a:rPr lang="sl-SI" sz="1900">
                <a:latin typeface="Open Sans"/>
                <a:ea typeface="Open Sans"/>
                <a:cs typeface="Open Sans"/>
                <a:sym typeface="Open Sans"/>
              </a:rPr>
              <a:t>European Union:</a:t>
            </a:r>
            <a:endParaRPr sz="19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57894"/>
              <a:buFont typeface="Arial"/>
              <a:buNone/>
            </a:pPr>
            <a:r>
              <a:rPr lang="sl-SI" sz="1900">
                <a:latin typeface="Open Sans"/>
                <a:ea typeface="Open Sans"/>
                <a:cs typeface="Open Sans"/>
                <a:sym typeface="Open Sans"/>
              </a:rPr>
              <a:t>The European Research Area (ERA) was reformed in 2022 with two important pillars:</a:t>
            </a:r>
            <a:endParaRPr sz="1900">
              <a:latin typeface="Open Sans"/>
              <a:ea typeface="Open Sans"/>
              <a:cs typeface="Open Sans"/>
              <a:sym typeface="Open Sans"/>
            </a:endParaRPr>
          </a:p>
          <a:p>
            <a:pPr marL="469900" lvl="0" indent="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sl-SI" sz="1500">
                <a:latin typeface="Open Sans"/>
                <a:ea typeface="Open Sans"/>
                <a:cs typeface="Open Sans"/>
                <a:sym typeface="Open Sans"/>
              </a:rPr>
              <a:t>Early and open sharing of research results and</a:t>
            </a:r>
            <a:endParaRPr sz="1500">
              <a:latin typeface="Open Sans"/>
              <a:ea typeface="Open Sans"/>
              <a:cs typeface="Open Sans"/>
              <a:sym typeface="Open Sans"/>
            </a:endParaRPr>
          </a:p>
          <a:p>
            <a:pPr marL="469900" lvl="0" indent="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sl-SI" sz="1500">
                <a:latin typeface="Open Sans"/>
                <a:ea typeface="Open Sans"/>
                <a:cs typeface="Open Sans"/>
                <a:sym typeface="Open Sans"/>
              </a:rPr>
              <a:t>Socially engaged science.</a:t>
            </a:r>
            <a:endParaRPr sz="15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57894"/>
              <a:buFont typeface="Arial"/>
              <a:buNone/>
            </a:pPr>
            <a:r>
              <a:rPr lang="sl-SI" sz="1900">
                <a:latin typeface="Open Sans"/>
                <a:ea typeface="Open Sans"/>
                <a:cs typeface="Open Sans"/>
                <a:sym typeface="Open Sans"/>
              </a:rPr>
              <a:t>Slovenia:</a:t>
            </a:r>
            <a:endParaRPr sz="19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57894"/>
              <a:buNone/>
            </a:pPr>
            <a:r>
              <a:rPr lang="sl-SI" sz="1900">
                <a:latin typeface="Open Sans"/>
                <a:ea typeface="Open Sans"/>
                <a:cs typeface="Open Sans"/>
                <a:sym typeface="Open Sans"/>
              </a:rPr>
              <a:t>2021 Act on Scientific Research and Innovation Activities</a:t>
            </a:r>
            <a:endParaRPr sz="19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57894"/>
              <a:buFont typeface="Arial"/>
              <a:buNone/>
            </a:pPr>
            <a:r>
              <a:rPr lang="sl-SI" sz="1900">
                <a:latin typeface="Open Sans"/>
                <a:ea typeface="Open Sans"/>
                <a:cs typeface="Open Sans"/>
                <a:sym typeface="Open Sans"/>
              </a:rPr>
              <a:t>2023 Open Science Decree</a:t>
            </a:r>
            <a:endParaRPr sz="19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57894"/>
              <a:buFont typeface="Arial"/>
              <a:buNone/>
            </a:pPr>
            <a:r>
              <a:rPr lang="sl-SI" sz="1900">
                <a:latin typeface="Open Sans"/>
                <a:ea typeface="Open Sans"/>
                <a:cs typeface="Open Sans"/>
                <a:sym typeface="Open Sans"/>
              </a:rPr>
              <a:t>Both these acts mention citizen science as a public science policy</a:t>
            </a:r>
            <a:endParaRPr sz="1900">
              <a:latin typeface="Open Sans"/>
              <a:ea typeface="Open Sans"/>
              <a:cs typeface="Open Sans"/>
              <a:sym typeface="Open Sans"/>
            </a:endParaRPr>
          </a:p>
          <a:p>
            <a:pPr marL="1778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40000"/>
              <a:buNone/>
            </a:pPr>
            <a:endParaRPr sz="2000"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09" name="Google Shape;109;p4"/>
          <p:cNvCxnSpPr/>
          <p:nvPr/>
        </p:nvCxnSpPr>
        <p:spPr>
          <a:xfrm>
            <a:off x="0" y="5660264"/>
            <a:ext cx="121920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0" name="Google Shape;110;p4"/>
          <p:cNvSpPr txBox="1"/>
          <p:nvPr/>
        </p:nvSpPr>
        <p:spPr>
          <a:xfrm>
            <a:off x="950823" y="6167950"/>
            <a:ext cx="3344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baseline="30000">
                <a:solidFill>
                  <a:srgbClr val="0B5185"/>
                </a:solidFill>
                <a:latin typeface="Open Sans"/>
                <a:ea typeface="Open Sans"/>
                <a:cs typeface="Open Sans"/>
                <a:sym typeface="Open Sans"/>
              </a:rPr>
              <a:t>CeOS_SE, Zagreb,  30th October,  2024</a:t>
            </a:r>
            <a:endParaRPr sz="1800" baseline="30000">
              <a:solidFill>
                <a:srgbClr val="0B518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1" name="Google Shape;111;p4" descr="A blue and orange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42433" y="5936637"/>
            <a:ext cx="1234737" cy="625166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4"/>
          <p:cNvSpPr txBox="1"/>
          <p:nvPr/>
        </p:nvSpPr>
        <p:spPr>
          <a:xfrm>
            <a:off x="6689816" y="4892248"/>
            <a:ext cx="610362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sl-SI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Source: dinalpbear.eu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3" name="Google Shape;113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12281" y="1851748"/>
            <a:ext cx="5109668" cy="29181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sl-SI">
                <a:latin typeface="Open Sans"/>
                <a:ea typeface="Open Sans"/>
                <a:cs typeface="Open Sans"/>
                <a:sym typeface="Open Sans"/>
              </a:rPr>
              <a:t>Open Science in Slovenia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9" name="Google Shape;119;p5"/>
          <p:cNvSpPr txBox="1">
            <a:spLocks noGrp="1"/>
          </p:cNvSpPr>
          <p:nvPr>
            <p:ph type="body" idx="1"/>
          </p:nvPr>
        </p:nvSpPr>
        <p:spPr>
          <a:xfrm>
            <a:off x="838200" y="1825626"/>
            <a:ext cx="6058989" cy="3558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sl-SI" sz="1800">
                <a:latin typeface="Open Sans"/>
                <a:ea typeface="Open Sans"/>
                <a:cs typeface="Open Sans"/>
                <a:sym typeface="Open Sans"/>
              </a:rPr>
              <a:t>The Slovenian legislation requires researchers to share all the results of their scientific work in open access by the FAIR principles.   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sl-SI" sz="1800">
                <a:latin typeface="Open Sans"/>
                <a:ea typeface="Open Sans"/>
                <a:cs typeface="Open Sans"/>
                <a:sym typeface="Open Sans"/>
              </a:rPr>
              <a:t>This requires additional resources from researchers. 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sl-SI" sz="1800">
                <a:latin typeface="Open Sans"/>
                <a:ea typeface="Open Sans"/>
                <a:cs typeface="Open Sans"/>
                <a:sym typeface="Open Sans"/>
              </a:rPr>
              <a:t>This is why the Slovenian Government has adopted an Open Science Action Plan, which provides more than €40 million for this purpose by 2030. 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sl-SI" sz="1800">
                <a:latin typeface="Open Sans"/>
                <a:ea typeface="Open Sans"/>
                <a:cs typeface="Open Sans"/>
                <a:sym typeface="Open Sans"/>
              </a:rPr>
              <a:t>One of the activities (Action 6.2.5) in this Action Plan funded by the Slovenian Government is citizen science. </a:t>
            </a: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20" name="Google Shape;120;p5"/>
          <p:cNvCxnSpPr/>
          <p:nvPr/>
        </p:nvCxnSpPr>
        <p:spPr>
          <a:xfrm>
            <a:off x="0" y="5660264"/>
            <a:ext cx="121920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1" name="Google Shape;121;p5"/>
          <p:cNvSpPr txBox="1"/>
          <p:nvPr/>
        </p:nvSpPr>
        <p:spPr>
          <a:xfrm>
            <a:off x="950823" y="6167950"/>
            <a:ext cx="3251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baseline="30000">
                <a:solidFill>
                  <a:srgbClr val="0B5185"/>
                </a:solidFill>
                <a:latin typeface="Open Sans"/>
                <a:ea typeface="Open Sans"/>
                <a:cs typeface="Open Sans"/>
                <a:sym typeface="Open Sans"/>
              </a:rPr>
              <a:t>CeOS_SE, Zagreb,  30th October,  2024</a:t>
            </a:r>
            <a:endParaRPr sz="1800" baseline="30000">
              <a:solidFill>
                <a:srgbClr val="0B518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22" name="Google Shape;122;p5" descr="A blue and orange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42433" y="5936637"/>
            <a:ext cx="1234737" cy="625166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5"/>
          <p:cNvSpPr txBox="1"/>
          <p:nvPr/>
        </p:nvSpPr>
        <p:spPr>
          <a:xfrm>
            <a:off x="7390856" y="4875590"/>
            <a:ext cx="396294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Source: </a:t>
            </a:r>
            <a:r>
              <a:rPr lang="sl-SI" sz="12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https://www.openaire.eu/blogs/slovenia-government-adopted-the-action-plan-for-open-science</a:t>
            </a:r>
            <a:r>
              <a:rPr lang="sl-SI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4" name="Google Shape;124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052290" y="1254082"/>
            <a:ext cx="3622034" cy="34797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0f522e18f2_1_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sl-SI">
                <a:latin typeface="Open Sans"/>
                <a:ea typeface="Open Sans"/>
                <a:cs typeface="Open Sans"/>
                <a:sym typeface="Open Sans"/>
              </a:rPr>
              <a:t>Funding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0" name="Google Shape;130;g30f522e18f2_1_0"/>
          <p:cNvSpPr txBox="1">
            <a:spLocks noGrp="1"/>
          </p:cNvSpPr>
          <p:nvPr>
            <p:ph type="body" idx="1"/>
          </p:nvPr>
        </p:nvSpPr>
        <p:spPr>
          <a:xfrm>
            <a:off x="838200" y="1825626"/>
            <a:ext cx="6059100" cy="355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l-SI" sz="1800">
                <a:latin typeface="Open Sans"/>
                <a:ea typeface="Open Sans"/>
                <a:cs typeface="Open Sans"/>
                <a:sym typeface="Open Sans"/>
              </a:rPr>
              <a:t>Network's activities (around €70,000 per year), mainly for staff (1 FTE) and overhead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sl-SI" sz="1800">
                <a:latin typeface="Open Sans"/>
                <a:ea typeface="Open Sans"/>
                <a:cs typeface="Open Sans"/>
                <a:sym typeface="Open Sans"/>
              </a:rPr>
              <a:t>The Slovenian Research and Innovation Agency will launch this year its first call for citizen science projects for about 500.000 €</a:t>
            </a:r>
            <a:endParaRPr/>
          </a:p>
        </p:txBody>
      </p:sp>
      <p:cxnSp>
        <p:nvCxnSpPr>
          <p:cNvPr id="131" name="Google Shape;131;g30f522e18f2_1_0"/>
          <p:cNvCxnSpPr/>
          <p:nvPr/>
        </p:nvCxnSpPr>
        <p:spPr>
          <a:xfrm>
            <a:off x="0" y="5660264"/>
            <a:ext cx="121920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2" name="Google Shape;132;g30f522e18f2_1_0"/>
          <p:cNvSpPr txBox="1"/>
          <p:nvPr/>
        </p:nvSpPr>
        <p:spPr>
          <a:xfrm>
            <a:off x="950823" y="6167950"/>
            <a:ext cx="3251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baseline="30000">
                <a:solidFill>
                  <a:srgbClr val="0B5185"/>
                </a:solidFill>
                <a:latin typeface="Open Sans"/>
                <a:ea typeface="Open Sans"/>
                <a:cs typeface="Open Sans"/>
                <a:sym typeface="Open Sans"/>
              </a:rPr>
              <a:t>CeOS_SE, Zagreb,  30th October,  2024</a:t>
            </a:r>
            <a:endParaRPr sz="1800" baseline="30000">
              <a:solidFill>
                <a:srgbClr val="0B518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33" name="Google Shape;133;g30f522e18f2_1_0" descr="A blue and orange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42433" y="5936637"/>
            <a:ext cx="1234737" cy="6251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g30f522e18f2_1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10163" y="1346775"/>
            <a:ext cx="4524375" cy="379095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g30f522e18f2_1_0"/>
          <p:cNvSpPr txBox="1"/>
          <p:nvPr/>
        </p:nvSpPr>
        <p:spPr>
          <a:xfrm>
            <a:off x="7110213" y="5078575"/>
            <a:ext cx="4524300" cy="5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200">
                <a:solidFill>
                  <a:schemeClr val="dk1"/>
                </a:solidFill>
              </a:rPr>
              <a:t>Source:</a:t>
            </a:r>
            <a:r>
              <a:rPr lang="sl-SI" sz="1200">
                <a:solidFill>
                  <a:schemeClr val="dk1"/>
                </a:solidFill>
                <a:uFill>
                  <a:noFill/>
                </a:u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sl-SI" sz="1200" u="sng">
                <a:solidFill>
                  <a:schemeClr val="hlink"/>
                </a:solidFill>
                <a:hlinkClick r:id="rId5"/>
              </a:rPr>
              <a:t>https://bristolavonriverstrust.org/citizen-science-river-health/</a:t>
            </a:r>
            <a:endParaRPr sz="1200" u="sng">
              <a:solidFill>
                <a:schemeClr val="hlink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sl-SI">
                <a:latin typeface="Open Sans"/>
                <a:ea typeface="Open Sans"/>
                <a:cs typeface="Open Sans"/>
                <a:sym typeface="Open Sans"/>
              </a:rPr>
              <a:t>Activities of Central Technical Library at the University of Ljubljana (CTK)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1" name="Google Shape;141;p3"/>
          <p:cNvSpPr txBox="1">
            <a:spLocks noGrp="1"/>
          </p:cNvSpPr>
          <p:nvPr>
            <p:ph type="body" idx="1"/>
          </p:nvPr>
        </p:nvSpPr>
        <p:spPr>
          <a:xfrm>
            <a:off x="838200" y="1962650"/>
            <a:ext cx="4493700" cy="311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sl-SI">
                <a:latin typeface="Open Sans"/>
                <a:ea typeface="Open Sans"/>
                <a:cs typeface="Open Sans"/>
                <a:sym typeface="Open Sans"/>
              </a:rPr>
              <a:t>LIBER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sl-SI">
                <a:latin typeface="Open Sans"/>
                <a:ea typeface="Open Sans"/>
                <a:cs typeface="Open Sans"/>
                <a:sym typeface="Open Sans"/>
              </a:rPr>
              <a:t>ECSA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sl-SI">
                <a:latin typeface="Open Sans"/>
                <a:ea typeface="Open Sans"/>
                <a:cs typeface="Open Sans"/>
                <a:sym typeface="Open Sans"/>
              </a:rPr>
              <a:t>makerspace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sl-SI">
                <a:latin typeface="Open Sans"/>
                <a:ea typeface="Open Sans"/>
                <a:cs typeface="Open Sans"/>
                <a:sym typeface="Open Sans"/>
              </a:rPr>
              <a:t>Focus on Open Science Ljubljana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sl-SI">
                <a:latin typeface="Open Sans"/>
                <a:ea typeface="Open Sans"/>
                <a:cs typeface="Open Sans"/>
                <a:sym typeface="Open Sans"/>
              </a:rPr>
              <a:t>Covid.si (2020)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sl-SI">
                <a:latin typeface="Open Sans"/>
                <a:ea typeface="Open Sans"/>
                <a:cs typeface="Open Sans"/>
                <a:sym typeface="Open Sans"/>
              </a:rPr>
              <a:t>wuhobrani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sl-SI">
                <a:latin typeface="Open Sans"/>
                <a:ea typeface="Open Sans"/>
                <a:cs typeface="Open Sans"/>
                <a:sym typeface="Open Sans"/>
              </a:rPr>
              <a:t>Web events, podcast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42" name="Google Shape;142;p3"/>
          <p:cNvCxnSpPr/>
          <p:nvPr/>
        </p:nvCxnSpPr>
        <p:spPr>
          <a:xfrm>
            <a:off x="0" y="5660264"/>
            <a:ext cx="121920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3" name="Google Shape;143;p3"/>
          <p:cNvSpPr txBox="1"/>
          <p:nvPr/>
        </p:nvSpPr>
        <p:spPr>
          <a:xfrm>
            <a:off x="950823" y="6167950"/>
            <a:ext cx="32409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baseline="30000">
                <a:solidFill>
                  <a:srgbClr val="0B5185"/>
                </a:solidFill>
                <a:latin typeface="Open Sans"/>
                <a:ea typeface="Open Sans"/>
                <a:cs typeface="Open Sans"/>
                <a:sym typeface="Open Sans"/>
              </a:rPr>
              <a:t>CeOS_SE, Zagreb</a:t>
            </a:r>
            <a:r>
              <a:rPr lang="sl-SI" sz="1800" b="0" i="0" u="none" strike="noStrike" baseline="30000">
                <a:solidFill>
                  <a:srgbClr val="0B5185"/>
                </a:solidFill>
                <a:latin typeface="Open Sans"/>
                <a:ea typeface="Open Sans"/>
                <a:cs typeface="Open Sans"/>
                <a:sym typeface="Open Sans"/>
              </a:rPr>
              <a:t>,  30th October,  2024</a:t>
            </a:r>
            <a:endParaRPr sz="1800" b="0" i="0" u="none" strike="noStrike" baseline="30000">
              <a:solidFill>
                <a:srgbClr val="0B518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baseline="30000">
              <a:solidFill>
                <a:srgbClr val="0B518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44" name="Google Shape;144;p3" descr="A blue and orange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42433" y="5936637"/>
            <a:ext cx="1234737" cy="625166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3"/>
          <p:cNvSpPr txBox="1"/>
          <p:nvPr/>
        </p:nvSpPr>
        <p:spPr>
          <a:xfrm>
            <a:off x="6689816" y="4892248"/>
            <a:ext cx="610362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sl-SI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Source: Arhiv </a:t>
            </a:r>
            <a:r>
              <a:rPr lang="sl-SI" sz="1200">
                <a:solidFill>
                  <a:schemeClr val="dk1"/>
                </a:solidFill>
              </a:rPr>
              <a:t>CTK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6" name="Google Shape;146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47025" y="1905850"/>
            <a:ext cx="6279870" cy="27787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sl-SI">
                <a:latin typeface="Open Sans"/>
                <a:ea typeface="Open Sans"/>
                <a:cs typeface="Open Sans"/>
                <a:sym typeface="Open Sans"/>
              </a:rPr>
              <a:t>How we built Citizen Science Network </a:t>
            </a:r>
            <a:endParaRPr/>
          </a:p>
        </p:txBody>
      </p:sp>
      <p:sp>
        <p:nvSpPr>
          <p:cNvPr id="152" name="Google Shape;152;p7"/>
          <p:cNvSpPr txBox="1">
            <a:spLocks noGrp="1"/>
          </p:cNvSpPr>
          <p:nvPr>
            <p:ph type="body" idx="1"/>
          </p:nvPr>
        </p:nvSpPr>
        <p:spPr>
          <a:xfrm>
            <a:off x="838200" y="1825626"/>
            <a:ext cx="6058989" cy="3558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sl-SI" sz="1800">
                <a:latin typeface="Open Sans"/>
                <a:ea typeface="Open Sans"/>
                <a:cs typeface="Open Sans"/>
                <a:sym typeface="Open Sans"/>
              </a:rPr>
              <a:t>As part of this Action Plan, CTK has been tasked with setting up a citizen science network in Slovenia and two years ago, the network was established. 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sl-SI" sz="1800">
                <a:latin typeface="Open Sans"/>
                <a:ea typeface="Open Sans"/>
                <a:cs typeface="Open Sans"/>
                <a:sym typeface="Open Sans"/>
              </a:rPr>
              <a:t>The first activities were:</a:t>
            </a:r>
            <a:endParaRPr/>
          </a:p>
          <a:p>
            <a:pPr marL="228600" lvl="0" indent="-21145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sl-SI" sz="1800">
                <a:latin typeface="Open Sans"/>
                <a:ea typeface="Open Sans"/>
                <a:cs typeface="Open Sans"/>
                <a:sym typeface="Open Sans"/>
              </a:rPr>
              <a:t>looking for interested stakeholders and inviting them as partners, 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marL="228600" lvl="0" indent="-21145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sl-SI" sz="1800">
                <a:latin typeface="Open Sans"/>
                <a:ea typeface="Open Sans"/>
                <a:cs typeface="Open Sans"/>
                <a:sym typeface="Open Sans"/>
              </a:rPr>
              <a:t>setting up a portal </a:t>
            </a:r>
            <a:r>
              <a:rPr lang="sl-SI" sz="1800" u="sng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citizenscience.si</a:t>
            </a:r>
            <a:r>
              <a:rPr lang="sl-SI" sz="1800">
                <a:latin typeface="Open Sans"/>
                <a:ea typeface="Open Sans"/>
                <a:cs typeface="Open Sans"/>
                <a:sym typeface="Open Sans"/>
              </a:rPr>
              <a:t>, 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marL="228600" lvl="0" indent="-21145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sl-SI" sz="1800">
                <a:latin typeface="Open Sans"/>
                <a:ea typeface="Open Sans"/>
                <a:cs typeface="Open Sans"/>
                <a:sym typeface="Open Sans"/>
              </a:rPr>
              <a:t>first hybrid meeting 20th July 2023 (13 partners) 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marL="228600" lvl="0" indent="-21145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Open Sans"/>
              <a:buChar char="•"/>
            </a:pPr>
            <a:r>
              <a:rPr lang="sl-SI" sz="1800">
                <a:latin typeface="Open Sans"/>
                <a:ea typeface="Open Sans"/>
                <a:cs typeface="Open Sans"/>
                <a:sym typeface="Open Sans"/>
              </a:rPr>
              <a:t>network coordinator from Ljubljana City Library (Andreja Vovk Iskrić)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marL="228600" lvl="0" indent="-21145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Open Sans"/>
              <a:buChar char="•"/>
            </a:pPr>
            <a:r>
              <a:rPr lang="sl-SI" sz="1800">
                <a:latin typeface="Open Sans"/>
                <a:ea typeface="Open Sans"/>
                <a:cs typeface="Open Sans"/>
                <a:sym typeface="Open Sans"/>
              </a:rPr>
              <a:t>citizen science ambassador (dr. Zarja Muršič)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marL="228600" lvl="0" indent="-21145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Open Sans"/>
              <a:buChar char="•"/>
            </a:pPr>
            <a:r>
              <a:rPr lang="sl-SI" sz="1800" u="sng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4"/>
              </a:rPr>
              <a:t>1st national event</a:t>
            </a:r>
            <a:r>
              <a:rPr lang="sl-SI" sz="1800">
                <a:latin typeface="Open Sans"/>
                <a:ea typeface="Open Sans"/>
                <a:cs typeface="Open Sans"/>
                <a:sym typeface="Open Sans"/>
              </a:rPr>
              <a:t> 15h November 2023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marL="228600" lvl="0" indent="-21145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Open Sans"/>
              <a:buChar char="•"/>
            </a:pPr>
            <a:r>
              <a:rPr lang="sl-SI" sz="1800">
                <a:latin typeface="Open Sans"/>
                <a:ea typeface="Open Sans"/>
                <a:cs typeface="Open Sans"/>
                <a:sym typeface="Open Sans"/>
              </a:rPr>
              <a:t>workgroups (marketing, event, libraries, handbook, strategy)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53" name="Google Shape;153;p7"/>
          <p:cNvCxnSpPr/>
          <p:nvPr/>
        </p:nvCxnSpPr>
        <p:spPr>
          <a:xfrm>
            <a:off x="0" y="5660264"/>
            <a:ext cx="121920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54" name="Google Shape;154;p7"/>
          <p:cNvSpPr txBox="1"/>
          <p:nvPr/>
        </p:nvSpPr>
        <p:spPr>
          <a:xfrm>
            <a:off x="950823" y="6167950"/>
            <a:ext cx="3168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baseline="30000">
                <a:solidFill>
                  <a:srgbClr val="0B5185"/>
                </a:solidFill>
                <a:latin typeface="Open Sans"/>
                <a:ea typeface="Open Sans"/>
                <a:cs typeface="Open Sans"/>
                <a:sym typeface="Open Sans"/>
              </a:rPr>
              <a:t>CeOS_SE, Zagreb,  30th October,  2024</a:t>
            </a:r>
            <a:endParaRPr sz="1800" baseline="30000">
              <a:solidFill>
                <a:srgbClr val="0B518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55" name="Google Shape;155;p7" descr="A blue and orange logo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142433" y="5936637"/>
            <a:ext cx="1234737" cy="625166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7"/>
          <p:cNvSpPr txBox="1"/>
          <p:nvPr/>
        </p:nvSpPr>
        <p:spPr>
          <a:xfrm>
            <a:off x="6897189" y="5010528"/>
            <a:ext cx="396294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Source: </a:t>
            </a:r>
            <a:r>
              <a:rPr lang="sl-SI" sz="12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https://citizenscience.si/en/</a:t>
            </a:r>
            <a:r>
              <a:rPr lang="sl-SI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7" name="Google Shape;157;p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897189" y="1680381"/>
            <a:ext cx="4748916" cy="31952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sl-SI">
                <a:latin typeface="Open Sans"/>
                <a:ea typeface="Open Sans"/>
                <a:cs typeface="Open Sans"/>
                <a:sym typeface="Open Sans"/>
              </a:rPr>
              <a:t>Key Objectives of Citizen Science Network of Slovenia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4" name="Google Shape;164;p10"/>
          <p:cNvSpPr txBox="1">
            <a:spLocks noGrp="1"/>
          </p:cNvSpPr>
          <p:nvPr>
            <p:ph type="body" idx="1"/>
          </p:nvPr>
        </p:nvSpPr>
        <p:spPr>
          <a:xfrm>
            <a:off x="838201" y="1825626"/>
            <a:ext cx="5836920" cy="3558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sl-SI" sz="1800">
                <a:latin typeface="Open Sans"/>
                <a:ea typeface="Open Sans"/>
                <a:cs typeface="Open Sans"/>
                <a:sym typeface="Open Sans"/>
              </a:rPr>
              <a:t>So what are the key objectives of our portal?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sl-SI" sz="1800">
                <a:latin typeface="Open Sans"/>
                <a:ea typeface="Open Sans"/>
                <a:cs typeface="Open Sans"/>
                <a:sym typeface="Open Sans"/>
              </a:rPr>
              <a:t>To connect the academic community and the public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sl-SI" sz="1800">
                <a:latin typeface="Open Sans"/>
                <a:ea typeface="Open Sans"/>
                <a:cs typeface="Open Sans"/>
                <a:sym typeface="Open Sans"/>
              </a:rPr>
              <a:t>To increase scientific literacy and enable the general public to understand how science works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sl-SI" sz="1800">
                <a:latin typeface="Open Sans"/>
                <a:ea typeface="Open Sans"/>
                <a:cs typeface="Open Sans"/>
                <a:sym typeface="Open Sans"/>
              </a:rPr>
              <a:t>To contribute efforts in improving the world we live in 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65" name="Google Shape;165;p10"/>
          <p:cNvCxnSpPr/>
          <p:nvPr/>
        </p:nvCxnSpPr>
        <p:spPr>
          <a:xfrm>
            <a:off x="0" y="5660264"/>
            <a:ext cx="121920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66" name="Google Shape;166;p10"/>
          <p:cNvSpPr txBox="1"/>
          <p:nvPr/>
        </p:nvSpPr>
        <p:spPr>
          <a:xfrm>
            <a:off x="950824" y="6167950"/>
            <a:ext cx="2877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baseline="30000">
                <a:solidFill>
                  <a:srgbClr val="0B5185"/>
                </a:solidFill>
                <a:latin typeface="Open Sans"/>
                <a:ea typeface="Open Sans"/>
                <a:cs typeface="Open Sans"/>
                <a:sym typeface="Open Sans"/>
              </a:rPr>
              <a:t>CeOS_SE, Zagreb,  30th October,  2024</a:t>
            </a:r>
            <a:endParaRPr sz="1800" baseline="30000">
              <a:solidFill>
                <a:srgbClr val="0B518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67" name="Google Shape;167;p10" descr="A blue and orange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42433" y="5936637"/>
            <a:ext cx="1234737" cy="625166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10"/>
          <p:cNvSpPr txBox="1"/>
          <p:nvPr/>
        </p:nvSpPr>
        <p:spPr>
          <a:xfrm>
            <a:off x="7112726" y="4725368"/>
            <a:ext cx="396294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Source: ZNC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9" name="Google Shape;169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59301" y="1515291"/>
            <a:ext cx="4000500" cy="228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sl-SI">
                <a:latin typeface="Open Sans"/>
                <a:ea typeface="Open Sans"/>
                <a:cs typeface="Open Sans"/>
                <a:sym typeface="Open Sans"/>
              </a:rPr>
              <a:t>Stakeholders</a:t>
            </a:r>
            <a:br>
              <a:rPr lang="sl-SI">
                <a:latin typeface="Open Sans"/>
                <a:ea typeface="Open Sans"/>
                <a:cs typeface="Open Sans"/>
                <a:sym typeface="Open Sans"/>
              </a:rPr>
            </a:b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6" name="Google Shape;176;p9"/>
          <p:cNvSpPr txBox="1">
            <a:spLocks noGrp="1"/>
          </p:cNvSpPr>
          <p:nvPr>
            <p:ph type="body" idx="1"/>
          </p:nvPr>
        </p:nvSpPr>
        <p:spPr>
          <a:xfrm>
            <a:off x="838201" y="1825626"/>
            <a:ext cx="5921828" cy="3558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sl-SI" sz="2100">
                <a:latin typeface="Open Sans"/>
                <a:ea typeface="Open Sans"/>
                <a:cs typeface="Open Sans"/>
                <a:sym typeface="Open Sans"/>
              </a:rPr>
              <a:t>When we designed the citizen science network, we systematically addressed four key stakeholders:</a:t>
            </a:r>
            <a:endParaRPr sz="2100">
              <a:latin typeface="Open Sans"/>
              <a:ea typeface="Open Sans"/>
              <a:cs typeface="Open Sans"/>
              <a:sym typeface="Open Sans"/>
            </a:endParaRPr>
          </a:p>
          <a:p>
            <a:pPr marL="228600" lvl="0" indent="-2476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</a:pPr>
            <a:r>
              <a:rPr lang="sl-SI" sz="2100">
                <a:latin typeface="Open Sans"/>
                <a:ea typeface="Open Sans"/>
                <a:cs typeface="Open Sans"/>
                <a:sym typeface="Open Sans"/>
              </a:rPr>
              <a:t>academic organisations and research institutes</a:t>
            </a:r>
            <a:endParaRPr sz="2100">
              <a:latin typeface="Open Sans"/>
              <a:ea typeface="Open Sans"/>
              <a:cs typeface="Open Sans"/>
              <a:sym typeface="Open Sans"/>
            </a:endParaRPr>
          </a:p>
          <a:p>
            <a:pPr marL="228600" lvl="0" indent="-2476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</a:pPr>
            <a:r>
              <a:rPr lang="sl-SI" sz="2100">
                <a:latin typeface="Open Sans"/>
                <a:ea typeface="Open Sans"/>
                <a:cs typeface="Open Sans"/>
                <a:sym typeface="Open Sans"/>
              </a:rPr>
              <a:t>(scientific) societies</a:t>
            </a:r>
            <a:endParaRPr sz="2100">
              <a:latin typeface="Open Sans"/>
              <a:ea typeface="Open Sans"/>
              <a:cs typeface="Open Sans"/>
              <a:sym typeface="Open Sans"/>
            </a:endParaRPr>
          </a:p>
          <a:p>
            <a:pPr marL="228600" lvl="0" indent="-2476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</a:pPr>
            <a:r>
              <a:rPr lang="sl-SI" sz="2100">
                <a:latin typeface="Open Sans"/>
                <a:ea typeface="Open Sans"/>
                <a:cs typeface="Open Sans"/>
                <a:sym typeface="Open Sans"/>
              </a:rPr>
              <a:t>third age groups</a:t>
            </a:r>
            <a:endParaRPr sz="2100">
              <a:latin typeface="Open Sans"/>
              <a:ea typeface="Open Sans"/>
              <a:cs typeface="Open Sans"/>
              <a:sym typeface="Open Sans"/>
            </a:endParaRPr>
          </a:p>
          <a:p>
            <a:pPr marL="228600" lvl="0" indent="-2476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</a:pPr>
            <a:r>
              <a:rPr lang="sl-SI" sz="2100">
                <a:latin typeface="Open Sans"/>
                <a:ea typeface="Open Sans"/>
                <a:cs typeface="Open Sans"/>
                <a:sym typeface="Open Sans"/>
              </a:rPr>
              <a:t>libraries, with a focus on public libraries</a:t>
            </a:r>
            <a:endParaRPr sz="2100">
              <a:latin typeface="Open Sans"/>
              <a:ea typeface="Open Sans"/>
              <a:cs typeface="Open Sans"/>
              <a:sym typeface="Open Sans"/>
            </a:endParaRPr>
          </a:p>
          <a:p>
            <a:pPr marL="228600" lvl="0" indent="-2476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</a:pPr>
            <a:r>
              <a:rPr lang="sl-SI" sz="2100">
                <a:latin typeface="Open Sans"/>
                <a:ea typeface="Open Sans"/>
                <a:cs typeface="Open Sans"/>
                <a:sym typeface="Open Sans"/>
              </a:rPr>
              <a:t>individuals</a:t>
            </a:r>
            <a:endParaRPr sz="2100"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77" name="Google Shape;177;p9"/>
          <p:cNvCxnSpPr/>
          <p:nvPr/>
        </p:nvCxnSpPr>
        <p:spPr>
          <a:xfrm>
            <a:off x="0" y="5660264"/>
            <a:ext cx="121920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78" name="Google Shape;178;p9"/>
          <p:cNvSpPr txBox="1"/>
          <p:nvPr/>
        </p:nvSpPr>
        <p:spPr>
          <a:xfrm>
            <a:off x="950824" y="6167950"/>
            <a:ext cx="2888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800" baseline="30000">
                <a:solidFill>
                  <a:srgbClr val="0B5185"/>
                </a:solidFill>
                <a:latin typeface="Open Sans"/>
                <a:ea typeface="Open Sans"/>
                <a:cs typeface="Open Sans"/>
                <a:sym typeface="Open Sans"/>
              </a:rPr>
              <a:t>CeOS_SE, Zagreb,  30th October,  2024</a:t>
            </a:r>
            <a:endParaRPr sz="1800" baseline="30000">
              <a:solidFill>
                <a:srgbClr val="0B518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79" name="Google Shape;179;p9" descr="A blue and orange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42433" y="5936637"/>
            <a:ext cx="1234737" cy="625166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9"/>
          <p:cNvSpPr txBox="1"/>
          <p:nvPr/>
        </p:nvSpPr>
        <p:spPr>
          <a:xfrm>
            <a:off x="6897189" y="4875590"/>
            <a:ext cx="396294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Source: Österreich forscht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" name="Google Shape;181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27081" y="1662952"/>
            <a:ext cx="4676150" cy="31174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ova tema">
  <a:themeElements>
    <a:clrScheme name="Pisarna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1008</Words>
  <Application>Microsoft Office PowerPoint</Application>
  <PresentationFormat>Širokozaslonsko</PresentationFormat>
  <Paragraphs>147</Paragraphs>
  <Slides>18</Slides>
  <Notes>18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18</vt:i4>
      </vt:variant>
    </vt:vector>
  </HeadingPairs>
  <TitlesOfParts>
    <vt:vector size="23" baseType="lpstr">
      <vt:lpstr>Open Sans</vt:lpstr>
      <vt:lpstr>Arial</vt:lpstr>
      <vt:lpstr>Play</vt:lpstr>
      <vt:lpstr>Calibri</vt:lpstr>
      <vt:lpstr>Office Theme</vt:lpstr>
      <vt:lpstr>PowerPointova predstavitev</vt:lpstr>
      <vt:lpstr>Contents</vt:lpstr>
      <vt:lpstr>Citizen Science as a Science Policy in Slovenia</vt:lpstr>
      <vt:lpstr>Open Science in Slovenia</vt:lpstr>
      <vt:lpstr>Funding</vt:lpstr>
      <vt:lpstr>Activities of Central Technical Library at the University of Ljubljana (CTK)</vt:lpstr>
      <vt:lpstr>How we built Citizen Science Network </vt:lpstr>
      <vt:lpstr>Key Objectives of Citizen Science Network of Slovenia</vt:lpstr>
      <vt:lpstr>Stakeholders </vt:lpstr>
      <vt:lpstr>Network</vt:lpstr>
      <vt:lpstr>Contents on citizenscience.si</vt:lpstr>
      <vt:lpstr>Catalogue of projects</vt:lpstr>
      <vt:lpstr>PowerPointova predstavitev</vt:lpstr>
      <vt:lpstr>CTK support</vt:lpstr>
      <vt:lpstr>Open infrastructure for research</vt:lpstr>
      <vt:lpstr>Future of our Network</vt:lpstr>
      <vt:lpstr>2nd Citizen science Day</vt:lpstr>
      <vt:lpstr>We would love to hear from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Tomas Bercic</dc:creator>
  <cp:lastModifiedBy>Kozlica, Kenan</cp:lastModifiedBy>
  <cp:revision>1</cp:revision>
  <dcterms:created xsi:type="dcterms:W3CDTF">2024-10-07T09:40:27Z</dcterms:created>
  <dcterms:modified xsi:type="dcterms:W3CDTF">2024-11-22T06:16:10Z</dcterms:modified>
</cp:coreProperties>
</file>