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79" r:id="rId3"/>
    <p:sldId id="340" r:id="rId4"/>
    <p:sldId id="378" r:id="rId5"/>
    <p:sldId id="377" r:id="rId6"/>
    <p:sldId id="339" r:id="rId7"/>
    <p:sldId id="338" r:id="rId8"/>
    <p:sldId id="342" r:id="rId9"/>
    <p:sldId id="343" r:id="rId10"/>
    <p:sldId id="344" r:id="rId11"/>
    <p:sldId id="345" r:id="rId12"/>
    <p:sldId id="341" r:id="rId13"/>
    <p:sldId id="346" r:id="rId14"/>
    <p:sldId id="347" r:id="rId15"/>
    <p:sldId id="348" r:id="rId16"/>
    <p:sldId id="349" r:id="rId17"/>
    <p:sldId id="350" r:id="rId18"/>
    <p:sldId id="352" r:id="rId19"/>
    <p:sldId id="351" r:id="rId20"/>
    <p:sldId id="356" r:id="rId21"/>
    <p:sldId id="357" r:id="rId22"/>
    <p:sldId id="358" r:id="rId23"/>
    <p:sldId id="359" r:id="rId24"/>
    <p:sldId id="360" r:id="rId25"/>
    <p:sldId id="361" r:id="rId26"/>
    <p:sldId id="362" r:id="rId27"/>
    <p:sldId id="363" r:id="rId28"/>
    <p:sldId id="364" r:id="rId29"/>
    <p:sldId id="365" r:id="rId30"/>
    <p:sldId id="366" r:id="rId31"/>
    <p:sldId id="367" r:id="rId32"/>
    <p:sldId id="368" r:id="rId33"/>
    <p:sldId id="370" r:id="rId34"/>
    <p:sldId id="371" r:id="rId35"/>
    <p:sldId id="372" r:id="rId36"/>
    <p:sldId id="373" r:id="rId37"/>
    <p:sldId id="374" r:id="rId38"/>
    <p:sldId id="375" r:id="rId39"/>
    <p:sldId id="369" r:id="rId40"/>
    <p:sldId id="355" r:id="rId41"/>
    <p:sldId id="376" r:id="rId42"/>
    <p:sldId id="258" r:id="rId4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A94"/>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D4BD3-4AA4-4B68-9147-1E16F7F015B3}" type="doc">
      <dgm:prSet loTypeId="urn:microsoft.com/office/officeart/2005/8/layout/pyramid2" loCatId="pyramid" qsTypeId="urn:microsoft.com/office/officeart/2005/8/quickstyle/simple1" qsCatId="simple" csTypeId="urn:microsoft.com/office/officeart/2005/8/colors/accent1_5" csCatId="accent1" phldr="1"/>
      <dgm:spPr/>
      <dgm:t>
        <a:bodyPr/>
        <a:lstStyle/>
        <a:p>
          <a:endParaRPr lang="sl-SI"/>
        </a:p>
      </dgm:t>
    </dgm:pt>
    <dgm:pt modelId="{09F74517-3111-48E9-950F-C72F5EB5F5AF}">
      <dgm:prSet phldrT="[besedilo]"/>
      <dgm:spPr/>
      <dgm:t>
        <a:bodyPr/>
        <a:lstStyle/>
        <a:p>
          <a:r>
            <a:rPr lang="sl-SI"/>
            <a:t>Uredniško delo</a:t>
          </a:r>
        </a:p>
      </dgm:t>
    </dgm:pt>
    <dgm:pt modelId="{60FAC5C9-FCE8-4D26-945A-113358F3D5EC}" type="parTrans" cxnId="{222ABF93-7B57-42F7-B201-F216C94A0504}">
      <dgm:prSet/>
      <dgm:spPr/>
      <dgm:t>
        <a:bodyPr/>
        <a:lstStyle/>
        <a:p>
          <a:endParaRPr lang="sl-SI"/>
        </a:p>
      </dgm:t>
    </dgm:pt>
    <dgm:pt modelId="{1C64B52B-6D11-4FE1-890C-21CCAC510024}" type="sibTrans" cxnId="{222ABF93-7B57-42F7-B201-F216C94A0504}">
      <dgm:prSet/>
      <dgm:spPr/>
      <dgm:t>
        <a:bodyPr/>
        <a:lstStyle/>
        <a:p>
          <a:endParaRPr lang="sl-SI"/>
        </a:p>
      </dgm:t>
    </dgm:pt>
    <dgm:pt modelId="{02CCCD00-9537-4643-A95A-09ED1F00B53E}">
      <dgm:prSet phldrT="[besedilo]"/>
      <dgm:spPr/>
      <dgm:t>
        <a:bodyPr/>
        <a:lstStyle/>
        <a:p>
          <a:r>
            <a:rPr lang="sl-SI"/>
            <a:t>Pisanje člankov</a:t>
          </a:r>
        </a:p>
      </dgm:t>
    </dgm:pt>
    <dgm:pt modelId="{9F129480-0E17-4B90-B45A-73DB3CC70703}" type="parTrans" cxnId="{01072BFB-658A-41B8-AB6E-21E31994E311}">
      <dgm:prSet/>
      <dgm:spPr/>
      <dgm:t>
        <a:bodyPr/>
        <a:lstStyle/>
        <a:p>
          <a:endParaRPr lang="sl-SI"/>
        </a:p>
      </dgm:t>
    </dgm:pt>
    <dgm:pt modelId="{24D905FB-F529-41DC-99F5-A1736B672DA0}" type="sibTrans" cxnId="{01072BFB-658A-41B8-AB6E-21E31994E311}">
      <dgm:prSet/>
      <dgm:spPr/>
      <dgm:t>
        <a:bodyPr/>
        <a:lstStyle/>
        <a:p>
          <a:endParaRPr lang="sl-SI"/>
        </a:p>
      </dgm:t>
    </dgm:pt>
    <dgm:pt modelId="{28F2CDFF-5F66-4F8C-AAE9-CF32F5646EEF}">
      <dgm:prSet phldrT="[besedilo]"/>
      <dgm:spPr/>
      <dgm:t>
        <a:bodyPr/>
        <a:lstStyle/>
        <a:p>
          <a:r>
            <a:rPr lang="sl-SI"/>
            <a:t>Izvajanje raziskav</a:t>
          </a:r>
        </a:p>
      </dgm:t>
    </dgm:pt>
    <dgm:pt modelId="{5A23BA1E-174C-4A1A-9E3F-E0DF850B8CDB}" type="parTrans" cxnId="{EE21D43C-5464-453A-B573-9CF0F4B40A59}">
      <dgm:prSet/>
      <dgm:spPr/>
      <dgm:t>
        <a:bodyPr/>
        <a:lstStyle/>
        <a:p>
          <a:endParaRPr lang="sl-SI"/>
        </a:p>
      </dgm:t>
    </dgm:pt>
    <dgm:pt modelId="{3EA03163-807A-49EA-A93E-03E1F0317C15}" type="sibTrans" cxnId="{EE21D43C-5464-453A-B573-9CF0F4B40A59}">
      <dgm:prSet/>
      <dgm:spPr/>
      <dgm:t>
        <a:bodyPr/>
        <a:lstStyle/>
        <a:p>
          <a:endParaRPr lang="sl-SI"/>
        </a:p>
      </dgm:t>
    </dgm:pt>
    <dgm:pt modelId="{D08FAD4A-83E6-4B57-B233-2FEC08DE761A}">
      <dgm:prSet phldrT="[besedilo]"/>
      <dgm:spPr/>
      <dgm:t>
        <a:bodyPr/>
        <a:lstStyle/>
        <a:p>
          <a:r>
            <a:rPr lang="sl-SI"/>
            <a:t>Recenzentsko delo</a:t>
          </a:r>
        </a:p>
      </dgm:t>
    </dgm:pt>
    <dgm:pt modelId="{3C2D7AF7-B916-4A8B-965D-1021C949054D}" type="parTrans" cxnId="{5EE86E8C-E366-442F-8155-E2719D0FD507}">
      <dgm:prSet/>
      <dgm:spPr/>
      <dgm:t>
        <a:bodyPr/>
        <a:lstStyle/>
        <a:p>
          <a:endParaRPr lang="sl-SI"/>
        </a:p>
      </dgm:t>
    </dgm:pt>
    <dgm:pt modelId="{EA9269CE-82AB-4323-AB98-E8B74603B701}" type="sibTrans" cxnId="{5EE86E8C-E366-442F-8155-E2719D0FD507}">
      <dgm:prSet/>
      <dgm:spPr/>
      <dgm:t>
        <a:bodyPr/>
        <a:lstStyle/>
        <a:p>
          <a:endParaRPr lang="sl-SI"/>
        </a:p>
      </dgm:t>
    </dgm:pt>
    <dgm:pt modelId="{2B17CB6F-51AE-4DEE-A30F-66F0EEF41654}" type="pres">
      <dgm:prSet presAssocID="{EBFD4BD3-4AA4-4B68-9147-1E16F7F015B3}" presName="compositeShape" presStyleCnt="0">
        <dgm:presLayoutVars>
          <dgm:dir/>
          <dgm:resizeHandles/>
        </dgm:presLayoutVars>
      </dgm:prSet>
      <dgm:spPr/>
    </dgm:pt>
    <dgm:pt modelId="{DD0ECD53-46E1-4AB1-83DD-E12224456BA9}" type="pres">
      <dgm:prSet presAssocID="{EBFD4BD3-4AA4-4B68-9147-1E16F7F015B3}" presName="pyramid" presStyleLbl="node1" presStyleIdx="0" presStyleCnt="1"/>
      <dgm:spPr/>
    </dgm:pt>
    <dgm:pt modelId="{6503E1C7-39AC-4E1C-AB05-5423EA99735C}" type="pres">
      <dgm:prSet presAssocID="{EBFD4BD3-4AA4-4B68-9147-1E16F7F015B3}" presName="theList" presStyleCnt="0"/>
      <dgm:spPr/>
    </dgm:pt>
    <dgm:pt modelId="{5998BB38-4395-4D0B-938E-D491E9E2395E}" type="pres">
      <dgm:prSet presAssocID="{09F74517-3111-48E9-950F-C72F5EB5F5AF}" presName="aNode" presStyleLbl="fgAcc1" presStyleIdx="0" presStyleCnt="4" custLinFactNeighborX="-49694" custLinFactNeighborY="86693">
        <dgm:presLayoutVars>
          <dgm:bulletEnabled val="1"/>
        </dgm:presLayoutVars>
      </dgm:prSet>
      <dgm:spPr/>
    </dgm:pt>
    <dgm:pt modelId="{509704F3-AE01-4406-85A2-4576A0D0A52A}" type="pres">
      <dgm:prSet presAssocID="{09F74517-3111-48E9-950F-C72F5EB5F5AF}" presName="aSpace" presStyleCnt="0"/>
      <dgm:spPr/>
    </dgm:pt>
    <dgm:pt modelId="{8E31FD00-534D-4906-B894-A38A60DCB763}" type="pres">
      <dgm:prSet presAssocID="{D08FAD4A-83E6-4B57-B233-2FEC08DE761A}" presName="aNode" presStyleLbl="fgAcc1" presStyleIdx="1" presStyleCnt="4" custLinFactNeighborX="-49694" custLinFactNeighborY="87746">
        <dgm:presLayoutVars>
          <dgm:bulletEnabled val="1"/>
        </dgm:presLayoutVars>
      </dgm:prSet>
      <dgm:spPr/>
    </dgm:pt>
    <dgm:pt modelId="{F18C989D-C580-44A9-B6BD-EAC77E92D797}" type="pres">
      <dgm:prSet presAssocID="{D08FAD4A-83E6-4B57-B233-2FEC08DE761A}" presName="aSpace" presStyleCnt="0"/>
      <dgm:spPr/>
    </dgm:pt>
    <dgm:pt modelId="{545B62C0-CF4C-405B-A246-1226F4B1EAB2}" type="pres">
      <dgm:prSet presAssocID="{02CCCD00-9537-4643-A95A-09ED1F00B53E}" presName="aNode" presStyleLbl="fgAcc1" presStyleIdx="2" presStyleCnt="4" custLinFactNeighborX="-49648" custLinFactNeighborY="68074">
        <dgm:presLayoutVars>
          <dgm:bulletEnabled val="1"/>
        </dgm:presLayoutVars>
      </dgm:prSet>
      <dgm:spPr/>
    </dgm:pt>
    <dgm:pt modelId="{583D2B88-BC53-473C-BD76-E5E5AD9C01B0}" type="pres">
      <dgm:prSet presAssocID="{02CCCD00-9537-4643-A95A-09ED1F00B53E}" presName="aSpace" presStyleCnt="0"/>
      <dgm:spPr/>
    </dgm:pt>
    <dgm:pt modelId="{8EA5B748-C299-4A2D-B7CB-510EAF7F3872}" type="pres">
      <dgm:prSet presAssocID="{28F2CDFF-5F66-4F8C-AAE9-CF32F5646EEF}" presName="aNode" presStyleLbl="fgAcc1" presStyleIdx="3" presStyleCnt="4" custLinFactNeighborX="-49694" custLinFactNeighborY="58521">
        <dgm:presLayoutVars>
          <dgm:bulletEnabled val="1"/>
        </dgm:presLayoutVars>
      </dgm:prSet>
      <dgm:spPr/>
    </dgm:pt>
    <dgm:pt modelId="{526487B7-0D94-4B7D-AD9A-CA9BCFBE2BEC}" type="pres">
      <dgm:prSet presAssocID="{28F2CDFF-5F66-4F8C-AAE9-CF32F5646EEF}" presName="aSpace" presStyleCnt="0"/>
      <dgm:spPr/>
    </dgm:pt>
  </dgm:ptLst>
  <dgm:cxnLst>
    <dgm:cxn modelId="{EE21D43C-5464-453A-B573-9CF0F4B40A59}" srcId="{EBFD4BD3-4AA4-4B68-9147-1E16F7F015B3}" destId="{28F2CDFF-5F66-4F8C-AAE9-CF32F5646EEF}" srcOrd="3" destOrd="0" parTransId="{5A23BA1E-174C-4A1A-9E3F-E0DF850B8CDB}" sibTransId="{3EA03163-807A-49EA-A93E-03E1F0317C15}"/>
    <dgm:cxn modelId="{D3003248-69AA-4596-ADD8-43E4588128A0}" type="presOf" srcId="{EBFD4BD3-4AA4-4B68-9147-1E16F7F015B3}" destId="{2B17CB6F-51AE-4DEE-A30F-66F0EEF41654}" srcOrd="0" destOrd="0" presId="urn:microsoft.com/office/officeart/2005/8/layout/pyramid2"/>
    <dgm:cxn modelId="{BC689069-6358-4A84-BCAB-385430D10BA9}" type="presOf" srcId="{28F2CDFF-5F66-4F8C-AAE9-CF32F5646EEF}" destId="{8EA5B748-C299-4A2D-B7CB-510EAF7F3872}" srcOrd="0" destOrd="0" presId="urn:microsoft.com/office/officeart/2005/8/layout/pyramid2"/>
    <dgm:cxn modelId="{80A1D37D-BD7F-41CB-8484-2C4754DF00D2}" type="presOf" srcId="{09F74517-3111-48E9-950F-C72F5EB5F5AF}" destId="{5998BB38-4395-4D0B-938E-D491E9E2395E}" srcOrd="0" destOrd="0" presId="urn:microsoft.com/office/officeart/2005/8/layout/pyramid2"/>
    <dgm:cxn modelId="{5EE86E8C-E366-442F-8155-E2719D0FD507}" srcId="{EBFD4BD3-4AA4-4B68-9147-1E16F7F015B3}" destId="{D08FAD4A-83E6-4B57-B233-2FEC08DE761A}" srcOrd="1" destOrd="0" parTransId="{3C2D7AF7-B916-4A8B-965D-1021C949054D}" sibTransId="{EA9269CE-82AB-4323-AB98-E8B74603B701}"/>
    <dgm:cxn modelId="{222ABF93-7B57-42F7-B201-F216C94A0504}" srcId="{EBFD4BD3-4AA4-4B68-9147-1E16F7F015B3}" destId="{09F74517-3111-48E9-950F-C72F5EB5F5AF}" srcOrd="0" destOrd="0" parTransId="{60FAC5C9-FCE8-4D26-945A-113358F3D5EC}" sibTransId="{1C64B52B-6D11-4FE1-890C-21CCAC510024}"/>
    <dgm:cxn modelId="{66E5FC9E-EB85-4F7A-8DBF-B6C09B82A5A1}" type="presOf" srcId="{02CCCD00-9537-4643-A95A-09ED1F00B53E}" destId="{545B62C0-CF4C-405B-A246-1226F4B1EAB2}" srcOrd="0" destOrd="0" presId="urn:microsoft.com/office/officeart/2005/8/layout/pyramid2"/>
    <dgm:cxn modelId="{CC7F69CF-9602-4818-AE76-2F19F189A3CD}" type="presOf" srcId="{D08FAD4A-83E6-4B57-B233-2FEC08DE761A}" destId="{8E31FD00-534D-4906-B894-A38A60DCB763}" srcOrd="0" destOrd="0" presId="urn:microsoft.com/office/officeart/2005/8/layout/pyramid2"/>
    <dgm:cxn modelId="{01072BFB-658A-41B8-AB6E-21E31994E311}" srcId="{EBFD4BD3-4AA4-4B68-9147-1E16F7F015B3}" destId="{02CCCD00-9537-4643-A95A-09ED1F00B53E}" srcOrd="2" destOrd="0" parTransId="{9F129480-0E17-4B90-B45A-73DB3CC70703}" sibTransId="{24D905FB-F529-41DC-99F5-A1736B672DA0}"/>
    <dgm:cxn modelId="{D2C636B0-0FD2-48F6-A5B9-B48DEB8844C7}" type="presParOf" srcId="{2B17CB6F-51AE-4DEE-A30F-66F0EEF41654}" destId="{DD0ECD53-46E1-4AB1-83DD-E12224456BA9}" srcOrd="0" destOrd="0" presId="urn:microsoft.com/office/officeart/2005/8/layout/pyramid2"/>
    <dgm:cxn modelId="{03F6EC2F-A820-47C3-A5AA-D3E4B595CDFC}" type="presParOf" srcId="{2B17CB6F-51AE-4DEE-A30F-66F0EEF41654}" destId="{6503E1C7-39AC-4E1C-AB05-5423EA99735C}" srcOrd="1" destOrd="0" presId="urn:microsoft.com/office/officeart/2005/8/layout/pyramid2"/>
    <dgm:cxn modelId="{45738027-6E94-4DA3-B4EC-B68D1382D517}" type="presParOf" srcId="{6503E1C7-39AC-4E1C-AB05-5423EA99735C}" destId="{5998BB38-4395-4D0B-938E-D491E9E2395E}" srcOrd="0" destOrd="0" presId="urn:microsoft.com/office/officeart/2005/8/layout/pyramid2"/>
    <dgm:cxn modelId="{31AF0287-9E69-453B-B215-AA10A3D72C43}" type="presParOf" srcId="{6503E1C7-39AC-4E1C-AB05-5423EA99735C}" destId="{509704F3-AE01-4406-85A2-4576A0D0A52A}" srcOrd="1" destOrd="0" presId="urn:microsoft.com/office/officeart/2005/8/layout/pyramid2"/>
    <dgm:cxn modelId="{F56699D9-D8DA-45D2-95E5-040D40C147A0}" type="presParOf" srcId="{6503E1C7-39AC-4E1C-AB05-5423EA99735C}" destId="{8E31FD00-534D-4906-B894-A38A60DCB763}" srcOrd="2" destOrd="0" presId="urn:microsoft.com/office/officeart/2005/8/layout/pyramid2"/>
    <dgm:cxn modelId="{EADC27E8-CF25-4E66-AE8E-833FF428CBF9}" type="presParOf" srcId="{6503E1C7-39AC-4E1C-AB05-5423EA99735C}" destId="{F18C989D-C580-44A9-B6BD-EAC77E92D797}" srcOrd="3" destOrd="0" presId="urn:microsoft.com/office/officeart/2005/8/layout/pyramid2"/>
    <dgm:cxn modelId="{C70A06F7-B229-4E46-91DE-F4222B2BFFB0}" type="presParOf" srcId="{6503E1C7-39AC-4E1C-AB05-5423EA99735C}" destId="{545B62C0-CF4C-405B-A246-1226F4B1EAB2}" srcOrd="4" destOrd="0" presId="urn:microsoft.com/office/officeart/2005/8/layout/pyramid2"/>
    <dgm:cxn modelId="{B4F68515-DC0B-4FDB-AAAE-1F0F81E4EF9D}" type="presParOf" srcId="{6503E1C7-39AC-4E1C-AB05-5423EA99735C}" destId="{583D2B88-BC53-473C-BD76-E5E5AD9C01B0}" srcOrd="5" destOrd="0" presId="urn:microsoft.com/office/officeart/2005/8/layout/pyramid2"/>
    <dgm:cxn modelId="{C8F5B907-E7F9-4F1C-964F-98F0F4AF58C4}" type="presParOf" srcId="{6503E1C7-39AC-4E1C-AB05-5423EA99735C}" destId="{8EA5B748-C299-4A2D-B7CB-510EAF7F3872}" srcOrd="6" destOrd="0" presId="urn:microsoft.com/office/officeart/2005/8/layout/pyramid2"/>
    <dgm:cxn modelId="{03AA5C83-9D41-4583-9BBB-36E0D21C2E63}" type="presParOf" srcId="{6503E1C7-39AC-4E1C-AB05-5423EA99735C}" destId="{526487B7-0D94-4B7D-AD9A-CA9BCFBE2BEC}"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ECD53-46E1-4AB1-83DD-E12224456BA9}">
      <dsp:nvSpPr>
        <dsp:cNvPr id="0" name=""/>
        <dsp:cNvSpPr/>
      </dsp:nvSpPr>
      <dsp:spPr>
        <a:xfrm>
          <a:off x="670445" y="0"/>
          <a:ext cx="3717310" cy="3717310"/>
        </a:xfrm>
        <a:prstGeom prst="triangl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98BB38-4395-4D0B-938E-D491E9E2395E}">
      <dsp:nvSpPr>
        <dsp:cNvPr id="0" name=""/>
        <dsp:cNvSpPr/>
      </dsp:nvSpPr>
      <dsp:spPr>
        <a:xfrm>
          <a:off x="1328368" y="443690"/>
          <a:ext cx="2416251" cy="660693"/>
        </a:xfrm>
        <a:prstGeom prst="roundRect">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l-SI" sz="2200" kern="1200"/>
            <a:t>Uredniško delo</a:t>
          </a:r>
        </a:p>
      </dsp:txBody>
      <dsp:txXfrm>
        <a:off x="1360620" y="475942"/>
        <a:ext cx="2351747" cy="596189"/>
      </dsp:txXfrm>
    </dsp:sp>
    <dsp:sp modelId="{8E31FD00-534D-4906-B894-A38A60DCB763}">
      <dsp:nvSpPr>
        <dsp:cNvPr id="0" name=""/>
        <dsp:cNvSpPr/>
      </dsp:nvSpPr>
      <dsp:spPr>
        <a:xfrm>
          <a:off x="1328368" y="1187841"/>
          <a:ext cx="2416251" cy="660693"/>
        </a:xfrm>
        <a:prstGeom prst="roundRect">
          <a:avLst/>
        </a:prstGeom>
        <a:solidFill>
          <a:schemeClr val="lt1">
            <a:alpha val="90000"/>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l-SI" sz="2200" kern="1200"/>
            <a:t>Recenzentsko delo</a:t>
          </a:r>
        </a:p>
      </dsp:txBody>
      <dsp:txXfrm>
        <a:off x="1360620" y="1220093"/>
        <a:ext cx="2351747" cy="596189"/>
      </dsp:txXfrm>
    </dsp:sp>
    <dsp:sp modelId="{545B62C0-CF4C-405B-A246-1226F4B1EAB2}">
      <dsp:nvSpPr>
        <dsp:cNvPr id="0" name=""/>
        <dsp:cNvSpPr/>
      </dsp:nvSpPr>
      <dsp:spPr>
        <a:xfrm>
          <a:off x="1329479" y="1914875"/>
          <a:ext cx="2416251" cy="660693"/>
        </a:xfrm>
        <a:prstGeom prst="roundRect">
          <a:avLst/>
        </a:prstGeom>
        <a:solidFill>
          <a:schemeClr val="lt1">
            <a:alpha val="90000"/>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l-SI" sz="2200" kern="1200"/>
            <a:t>Pisanje člankov</a:t>
          </a:r>
        </a:p>
      </dsp:txBody>
      <dsp:txXfrm>
        <a:off x="1361731" y="1947127"/>
        <a:ext cx="2351747" cy="596189"/>
      </dsp:txXfrm>
    </dsp:sp>
    <dsp:sp modelId="{8EA5B748-C299-4A2D-B7CB-510EAF7F3872}">
      <dsp:nvSpPr>
        <dsp:cNvPr id="0" name=""/>
        <dsp:cNvSpPr/>
      </dsp:nvSpPr>
      <dsp:spPr>
        <a:xfrm>
          <a:off x="1328368" y="2650266"/>
          <a:ext cx="2416251" cy="660693"/>
        </a:xfrm>
        <a:prstGeom prst="roundRect">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l-SI" sz="2200" kern="1200"/>
            <a:t>Izvajanje raziskav</a:t>
          </a:r>
        </a:p>
      </dsp:txBody>
      <dsp:txXfrm>
        <a:off x="1360620" y="2682518"/>
        <a:ext cx="2351747" cy="59618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A996C-2901-4A7A-A971-1CD4EA1AE121}" type="datetimeFigureOut">
              <a:rPr lang="sl-SI" smtClean="0"/>
              <a:t>27. 02. 2025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3F02D-E2B0-4E4E-A95A-B4CDD165AB0F}" type="slidenum">
              <a:rPr lang="sl-SI" smtClean="0"/>
              <a:t>‹#›</a:t>
            </a:fld>
            <a:endParaRPr lang="sl-SI"/>
          </a:p>
        </p:txBody>
      </p:sp>
    </p:spTree>
    <p:extLst>
      <p:ext uri="{BB962C8B-B14F-4D97-AF65-F5344CB8AC3E}">
        <p14:creationId xmlns:p14="http://schemas.microsoft.com/office/powerpoint/2010/main" val="1619210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1</a:t>
            </a:fld>
            <a:endParaRPr lang="sl-SI"/>
          </a:p>
        </p:txBody>
      </p:sp>
    </p:spTree>
    <p:extLst>
      <p:ext uri="{BB962C8B-B14F-4D97-AF65-F5344CB8AC3E}">
        <p14:creationId xmlns:p14="http://schemas.microsoft.com/office/powerpoint/2010/main" val="965025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sl-SI"/>
              <a:t>Kliknite, če želite urediti slog naslova matrice</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sl-SI"/>
              <a:t>Kliknite, če želite urediti slog podnaslova matrice</a:t>
            </a:r>
          </a:p>
        </p:txBody>
      </p:sp>
      <p:sp>
        <p:nvSpPr>
          <p:cNvPr id="4" name="Označba mesta datuma 3">
            <a:extLst>
              <a:ext uri="{FF2B5EF4-FFF2-40B4-BE49-F238E27FC236}">
                <a16:creationId xmlns:a16="http://schemas.microsoft.com/office/drawing/2014/main" id="{15CC7255-5AA2-4378-9CF9-ECFE96A6A1BE}"/>
              </a:ext>
            </a:extLst>
          </p:cNvPr>
          <p:cNvSpPr txBox="1">
            <a:spLocks noGrp="1"/>
          </p:cNvSpPr>
          <p:nvPr>
            <p:ph type="dt" sz="half" idx="7"/>
          </p:nvPr>
        </p:nvSpPr>
        <p:spPr/>
        <p:txBody>
          <a:bodyPr/>
          <a:lstStyle>
            <a:lvl1pPr>
              <a:defRPr/>
            </a:lvl1pPr>
          </a:lstStyle>
          <a:p>
            <a:pPr lvl="0"/>
            <a:fld id="{0E5E055D-6D05-40EA-9F93-B544AFDE4082}" type="datetime1">
              <a:rPr lang="sl-SI"/>
              <a:pPr lvl="0"/>
              <a:t>27. 02. 2025</a:t>
            </a:fld>
            <a:endParaRPr lang="sl-SI"/>
          </a:p>
        </p:txBody>
      </p:sp>
      <p:sp>
        <p:nvSpPr>
          <p:cNvPr id="5" name="Označba mesta noge 4">
            <a:extLst>
              <a:ext uri="{FF2B5EF4-FFF2-40B4-BE49-F238E27FC236}">
                <a16:creationId xmlns:a16="http://schemas.microsoft.com/office/drawing/2014/main" id="{FDCB3195-0FD7-4625-B013-8130A892C804}"/>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C114E7A-079C-40A3-A800-C5A99E3761A8}"/>
              </a:ext>
            </a:extLst>
          </p:cNvPr>
          <p:cNvSpPr txBox="1">
            <a:spLocks noGrp="1"/>
          </p:cNvSpPr>
          <p:nvPr>
            <p:ph type="sldNum" sz="quarter" idx="8"/>
          </p:nvPr>
        </p:nvSpPr>
        <p:spPr/>
        <p:txBody>
          <a:bodyPr/>
          <a:lstStyle>
            <a:lvl1pPr>
              <a:defRPr/>
            </a:lvl1pPr>
          </a:lstStyle>
          <a:p>
            <a:pPr lvl="0"/>
            <a:fld id="{1D0A02BD-3EF9-49DB-AD0A-68D8D5506561}" type="slidenum">
              <a:t>‹#›</a:t>
            </a:fld>
            <a:endParaRPr lang="sl-SI"/>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5EF94A-C79C-47DC-80C2-3B4C960842C1}"/>
              </a:ext>
            </a:extLst>
          </p:cNvPr>
          <p:cNvSpPr txBox="1">
            <a:spLocks noGrp="1"/>
          </p:cNvSpPr>
          <p:nvPr>
            <p:ph type="dt" sz="half" idx="7"/>
          </p:nvPr>
        </p:nvSpPr>
        <p:spPr/>
        <p:txBody>
          <a:bodyPr/>
          <a:lstStyle>
            <a:lvl1pPr>
              <a:defRPr/>
            </a:lvl1pPr>
          </a:lstStyle>
          <a:p>
            <a:pPr lvl="0"/>
            <a:fld id="{420D6EDD-130D-4ABB-BF5B-109C925EC4C7}" type="datetime1">
              <a:rPr lang="sl-SI"/>
              <a:pPr lvl="0"/>
              <a:t>27. 02. 2025</a:t>
            </a:fld>
            <a:endParaRPr lang="sl-SI"/>
          </a:p>
        </p:txBody>
      </p:sp>
      <p:sp>
        <p:nvSpPr>
          <p:cNvPr id="5" name="Označba mesta noge 4">
            <a:extLst>
              <a:ext uri="{FF2B5EF4-FFF2-40B4-BE49-F238E27FC236}">
                <a16:creationId xmlns:a16="http://schemas.microsoft.com/office/drawing/2014/main" id="{1F99A3A2-6A88-4E5C-B1EC-914E51EC29D3}"/>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6F524C7E-4E7A-4108-8731-99D5305A737D}"/>
              </a:ext>
            </a:extLst>
          </p:cNvPr>
          <p:cNvSpPr txBox="1">
            <a:spLocks noGrp="1"/>
          </p:cNvSpPr>
          <p:nvPr>
            <p:ph type="sldNum" sz="quarter" idx="8"/>
          </p:nvPr>
        </p:nvSpPr>
        <p:spPr/>
        <p:txBody>
          <a:bodyPr/>
          <a:lstStyle>
            <a:lvl1pPr>
              <a:defRPr/>
            </a:lvl1pPr>
          </a:lstStyle>
          <a:p>
            <a:pPr lvl="0"/>
            <a:fld id="{E5DE3B24-1BB6-40FE-9B30-FD564B795AA8}" type="slidenum">
              <a:t>‹#›</a:t>
            </a:fld>
            <a:endParaRPr lang="sl-SI"/>
          </a:p>
        </p:txBody>
      </p:sp>
    </p:spTree>
    <p:extLst>
      <p:ext uri="{BB962C8B-B14F-4D97-AF65-F5344CB8AC3E}">
        <p14:creationId xmlns:p14="http://schemas.microsoft.com/office/powerpoint/2010/main" val="28672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903" y="365129"/>
            <a:ext cx="2628899" cy="5811834"/>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5980DAA-A8A8-48DC-A67F-4AFFD90D5DE3}"/>
              </a:ext>
            </a:extLst>
          </p:cNvPr>
          <p:cNvSpPr txBox="1">
            <a:spLocks noGrp="1"/>
          </p:cNvSpPr>
          <p:nvPr>
            <p:ph type="dt" sz="half" idx="7"/>
          </p:nvPr>
        </p:nvSpPr>
        <p:spPr/>
        <p:txBody>
          <a:bodyPr/>
          <a:lstStyle>
            <a:lvl1pPr>
              <a:defRPr/>
            </a:lvl1pPr>
          </a:lstStyle>
          <a:p>
            <a:pPr lvl="0"/>
            <a:fld id="{C2DF6EE2-C634-4FFE-92C3-B41739EBCD38}" type="datetime1">
              <a:rPr lang="sl-SI"/>
              <a:pPr lvl="0"/>
              <a:t>27. 02. 2025</a:t>
            </a:fld>
            <a:endParaRPr lang="sl-SI"/>
          </a:p>
        </p:txBody>
      </p:sp>
      <p:sp>
        <p:nvSpPr>
          <p:cNvPr id="5" name="Označba mesta noge 4">
            <a:extLst>
              <a:ext uri="{FF2B5EF4-FFF2-40B4-BE49-F238E27FC236}">
                <a16:creationId xmlns:a16="http://schemas.microsoft.com/office/drawing/2014/main" id="{0D610F78-5FD8-4ECA-BE77-FBBC17FBDAAF}"/>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F651D5A-E25A-4951-92D2-D0DD027F2181}"/>
              </a:ext>
            </a:extLst>
          </p:cNvPr>
          <p:cNvSpPr txBox="1">
            <a:spLocks noGrp="1"/>
          </p:cNvSpPr>
          <p:nvPr>
            <p:ph type="sldNum" sz="quarter" idx="8"/>
          </p:nvPr>
        </p:nvSpPr>
        <p:spPr/>
        <p:txBody>
          <a:bodyPr/>
          <a:lstStyle>
            <a:lvl1pPr>
              <a:defRPr/>
            </a:lvl1pPr>
          </a:lstStyle>
          <a:p>
            <a:pPr lvl="0"/>
            <a:fld id="{C716E6A3-B88E-447E-A820-282CE1BD249A}" type="slidenum">
              <a:t>‹#›</a:t>
            </a:fld>
            <a:endParaRPr lang="sl-SI"/>
          </a:p>
        </p:txBody>
      </p:sp>
    </p:spTree>
    <p:extLst>
      <p:ext uri="{BB962C8B-B14F-4D97-AF65-F5344CB8AC3E}">
        <p14:creationId xmlns:p14="http://schemas.microsoft.com/office/powerpoint/2010/main" val="341732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A0850A0-FCA2-427A-B5AB-B7506D28CAFA}"/>
              </a:ext>
            </a:extLst>
          </p:cNvPr>
          <p:cNvSpPr txBox="1">
            <a:spLocks noGrp="1"/>
          </p:cNvSpPr>
          <p:nvPr>
            <p:ph type="dt" sz="half" idx="7"/>
          </p:nvPr>
        </p:nvSpPr>
        <p:spPr/>
        <p:txBody>
          <a:bodyPr/>
          <a:lstStyle>
            <a:lvl1pPr>
              <a:defRPr/>
            </a:lvl1pPr>
          </a:lstStyle>
          <a:p>
            <a:pPr lvl="0"/>
            <a:fld id="{CDBE3943-9763-4A72-AC18-9601F43E0680}" type="datetime1">
              <a:rPr lang="sl-SI"/>
              <a:pPr lvl="0"/>
              <a:t>27. 02. 2025</a:t>
            </a:fld>
            <a:endParaRPr lang="sl-SI"/>
          </a:p>
        </p:txBody>
      </p:sp>
      <p:sp>
        <p:nvSpPr>
          <p:cNvPr id="5" name="Označba mesta noge 4">
            <a:extLst>
              <a:ext uri="{FF2B5EF4-FFF2-40B4-BE49-F238E27FC236}">
                <a16:creationId xmlns:a16="http://schemas.microsoft.com/office/drawing/2014/main" id="{A19168F2-D441-4A66-A59A-000A363A653D}"/>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9D45D5C8-6F9D-47CA-AF36-9AF3DA75D40D}"/>
              </a:ext>
            </a:extLst>
          </p:cNvPr>
          <p:cNvSpPr txBox="1">
            <a:spLocks noGrp="1"/>
          </p:cNvSpPr>
          <p:nvPr>
            <p:ph type="sldNum" sz="quarter" idx="8"/>
          </p:nvPr>
        </p:nvSpPr>
        <p:spPr/>
        <p:txBody>
          <a:bodyPr/>
          <a:lstStyle>
            <a:lvl1pPr>
              <a:defRPr/>
            </a:lvl1pPr>
          </a:lstStyle>
          <a:p>
            <a:pPr lvl="0"/>
            <a:fld id="{8A0EFE42-92AD-42D5-BE90-88AC7DBFDD23}" type="slidenum">
              <a:t>‹#›</a:t>
            </a:fld>
            <a:endParaRPr lang="sl-SI"/>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6037A99F-7EBA-4022-B4A8-AA7B721DE2CD}"/>
              </a:ext>
            </a:extLst>
          </p:cNvPr>
          <p:cNvSpPr txBox="1">
            <a:spLocks noGrp="1"/>
          </p:cNvSpPr>
          <p:nvPr>
            <p:ph type="dt" sz="half" idx="7"/>
          </p:nvPr>
        </p:nvSpPr>
        <p:spPr/>
        <p:txBody>
          <a:bodyPr/>
          <a:lstStyle>
            <a:lvl1pPr>
              <a:defRPr/>
            </a:lvl1pPr>
          </a:lstStyle>
          <a:p>
            <a:pPr lvl="0"/>
            <a:fld id="{918EF71D-2B66-4DE4-BE54-BFDB71FD4AB3}" type="datetime1">
              <a:rPr lang="sl-SI"/>
              <a:pPr lvl="0"/>
              <a:t>27. 02. 2025</a:t>
            </a:fld>
            <a:endParaRPr lang="sl-SI"/>
          </a:p>
        </p:txBody>
      </p:sp>
      <p:sp>
        <p:nvSpPr>
          <p:cNvPr id="5" name="Označba mesta noge 4">
            <a:extLst>
              <a:ext uri="{FF2B5EF4-FFF2-40B4-BE49-F238E27FC236}">
                <a16:creationId xmlns:a16="http://schemas.microsoft.com/office/drawing/2014/main" id="{0A9F0F64-EBEF-4D8B-9E18-A7E9D88871EE}"/>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CA42EB3C-C4BE-44F2-AF12-0B20547AEF50}"/>
              </a:ext>
            </a:extLst>
          </p:cNvPr>
          <p:cNvSpPr txBox="1">
            <a:spLocks noGrp="1"/>
          </p:cNvSpPr>
          <p:nvPr>
            <p:ph type="sldNum" sz="quarter" idx="8"/>
          </p:nvPr>
        </p:nvSpPr>
        <p:spPr/>
        <p:txBody>
          <a:bodyPr/>
          <a:lstStyle>
            <a:lvl1pPr>
              <a:defRPr/>
            </a:lvl1pPr>
          </a:lstStyle>
          <a:p>
            <a:pPr lvl="0"/>
            <a:fld id="{D7FF7150-F341-476F-AC6C-3B00EDCBCFC2}" type="slidenum">
              <a:t>‹#›</a:t>
            </a:fld>
            <a:endParaRPr lang="sl-SI"/>
          </a:p>
        </p:txBody>
      </p:sp>
    </p:spTree>
    <p:extLst>
      <p:ext uri="{BB962C8B-B14F-4D97-AF65-F5344CB8AC3E}">
        <p14:creationId xmlns:p14="http://schemas.microsoft.com/office/powerpoint/2010/main" val="1403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F43985FA-45A7-4F58-8C56-2C493CFD92CB}"/>
              </a:ext>
            </a:extLst>
          </p:cNvPr>
          <p:cNvSpPr txBox="1">
            <a:spLocks noGrp="1"/>
          </p:cNvSpPr>
          <p:nvPr>
            <p:ph type="dt" sz="half" idx="7"/>
          </p:nvPr>
        </p:nvSpPr>
        <p:spPr/>
        <p:txBody>
          <a:bodyPr/>
          <a:lstStyle>
            <a:lvl1pPr>
              <a:defRPr/>
            </a:lvl1pPr>
          </a:lstStyle>
          <a:p>
            <a:pPr lvl="0"/>
            <a:fld id="{BF9B99C9-D072-4BF9-90C3-BFE5BEB17D70}" type="datetime1">
              <a:rPr lang="sl-SI"/>
              <a:pPr lvl="0"/>
              <a:t>27. 02. 2025</a:t>
            </a:fld>
            <a:endParaRPr lang="sl-SI"/>
          </a:p>
        </p:txBody>
      </p:sp>
      <p:sp>
        <p:nvSpPr>
          <p:cNvPr id="6" name="Označba mesta noge 5">
            <a:extLst>
              <a:ext uri="{FF2B5EF4-FFF2-40B4-BE49-F238E27FC236}">
                <a16:creationId xmlns:a16="http://schemas.microsoft.com/office/drawing/2014/main" id="{CE8B6395-DC4D-40EB-8E08-9D084B6707FC}"/>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88D154CE-84E4-47B3-ABB8-3188177D08C8}"/>
              </a:ext>
            </a:extLst>
          </p:cNvPr>
          <p:cNvSpPr txBox="1">
            <a:spLocks noGrp="1"/>
          </p:cNvSpPr>
          <p:nvPr>
            <p:ph type="sldNum" sz="quarter" idx="8"/>
          </p:nvPr>
        </p:nvSpPr>
        <p:spPr/>
        <p:txBody>
          <a:bodyPr/>
          <a:lstStyle>
            <a:lvl1pPr>
              <a:defRPr/>
            </a:lvl1pPr>
          </a:lstStyle>
          <a:p>
            <a:pPr lvl="0"/>
            <a:fld id="{A65E26CE-CEB9-4DBC-BD39-BB279A1A0D60}" type="slidenum">
              <a:t>‹#›</a:t>
            </a:fld>
            <a:endParaRPr lang="sl-SI"/>
          </a:p>
        </p:txBody>
      </p:sp>
    </p:spTree>
    <p:extLst>
      <p:ext uri="{BB962C8B-B14F-4D97-AF65-F5344CB8AC3E}">
        <p14:creationId xmlns:p14="http://schemas.microsoft.com/office/powerpoint/2010/main" val="9469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365129"/>
            <a:ext cx="10515600" cy="1325559"/>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899EFC8-98F4-4772-8EDA-460387F043E6}"/>
              </a:ext>
            </a:extLst>
          </p:cNvPr>
          <p:cNvSpPr txBox="1">
            <a:spLocks noGrp="1"/>
          </p:cNvSpPr>
          <p:nvPr>
            <p:ph type="dt" sz="half" idx="7"/>
          </p:nvPr>
        </p:nvSpPr>
        <p:spPr/>
        <p:txBody>
          <a:bodyPr/>
          <a:lstStyle>
            <a:lvl1pPr>
              <a:defRPr/>
            </a:lvl1pPr>
          </a:lstStyle>
          <a:p>
            <a:pPr lvl="0"/>
            <a:fld id="{3E68B20F-246A-43D6-B537-B7537966D313}" type="datetime1">
              <a:rPr lang="sl-SI"/>
              <a:pPr lvl="0"/>
              <a:t>27. 02. 2025</a:t>
            </a:fld>
            <a:endParaRPr lang="sl-SI"/>
          </a:p>
        </p:txBody>
      </p:sp>
      <p:sp>
        <p:nvSpPr>
          <p:cNvPr id="8" name="Označba mesta noge 7">
            <a:extLst>
              <a:ext uri="{FF2B5EF4-FFF2-40B4-BE49-F238E27FC236}">
                <a16:creationId xmlns:a16="http://schemas.microsoft.com/office/drawing/2014/main" id="{D9B19811-8415-49F3-9154-05A93D34F164}"/>
              </a:ext>
            </a:extLst>
          </p:cNvPr>
          <p:cNvSpPr txBox="1">
            <a:spLocks noGrp="1"/>
          </p:cNvSpPr>
          <p:nvPr>
            <p:ph type="ftr" sz="quarter" idx="9"/>
          </p:nvPr>
        </p:nvSpPr>
        <p:spPr/>
        <p:txBody>
          <a:bodyPr/>
          <a:lstStyle>
            <a:lvl1pPr>
              <a:defRPr/>
            </a:lvl1pPr>
          </a:lstStyle>
          <a:p>
            <a:pPr lvl="0"/>
            <a:endParaRPr lang="sl-SI"/>
          </a:p>
        </p:txBody>
      </p:sp>
      <p:sp>
        <p:nvSpPr>
          <p:cNvPr id="9" name="Označba mesta številke diapozitiva 8">
            <a:extLst>
              <a:ext uri="{FF2B5EF4-FFF2-40B4-BE49-F238E27FC236}">
                <a16:creationId xmlns:a16="http://schemas.microsoft.com/office/drawing/2014/main" id="{80426345-1C3E-49E5-85B5-78C46BFEB6EF}"/>
              </a:ext>
            </a:extLst>
          </p:cNvPr>
          <p:cNvSpPr txBox="1">
            <a:spLocks noGrp="1"/>
          </p:cNvSpPr>
          <p:nvPr>
            <p:ph type="sldNum" sz="quarter" idx="8"/>
          </p:nvPr>
        </p:nvSpPr>
        <p:spPr/>
        <p:txBody>
          <a:bodyPr/>
          <a:lstStyle>
            <a:lvl1pPr>
              <a:defRPr/>
            </a:lvl1pPr>
          </a:lstStyle>
          <a:p>
            <a:pPr lvl="0"/>
            <a:fld id="{1CB4BDF0-9E83-47ED-B205-2E4AFA5B5A77}" type="slidenum">
              <a:t>‹#›</a:t>
            </a:fld>
            <a:endParaRPr lang="sl-SI"/>
          </a:p>
        </p:txBody>
      </p:sp>
    </p:spTree>
    <p:extLst>
      <p:ext uri="{BB962C8B-B14F-4D97-AF65-F5344CB8AC3E}">
        <p14:creationId xmlns:p14="http://schemas.microsoft.com/office/powerpoint/2010/main" val="9716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datuma 2">
            <a:extLst>
              <a:ext uri="{FF2B5EF4-FFF2-40B4-BE49-F238E27FC236}">
                <a16:creationId xmlns:a16="http://schemas.microsoft.com/office/drawing/2014/main" id="{5EC025A8-E2B2-4B86-83D0-AA7EC34394E8}"/>
              </a:ext>
            </a:extLst>
          </p:cNvPr>
          <p:cNvSpPr txBox="1">
            <a:spLocks noGrp="1"/>
          </p:cNvSpPr>
          <p:nvPr>
            <p:ph type="dt" sz="half" idx="7"/>
          </p:nvPr>
        </p:nvSpPr>
        <p:spPr/>
        <p:txBody>
          <a:bodyPr/>
          <a:lstStyle>
            <a:lvl1pPr>
              <a:defRPr/>
            </a:lvl1pPr>
          </a:lstStyle>
          <a:p>
            <a:pPr lvl="0"/>
            <a:fld id="{D3AB420C-E2E0-4EF2-85FC-58CC6CDF8E4A}" type="datetime1">
              <a:rPr lang="sl-SI"/>
              <a:pPr lvl="0"/>
              <a:t>27. 02. 2025</a:t>
            </a:fld>
            <a:endParaRPr lang="sl-SI"/>
          </a:p>
        </p:txBody>
      </p:sp>
      <p:sp>
        <p:nvSpPr>
          <p:cNvPr id="4" name="Označba mesta noge 3">
            <a:extLst>
              <a:ext uri="{FF2B5EF4-FFF2-40B4-BE49-F238E27FC236}">
                <a16:creationId xmlns:a16="http://schemas.microsoft.com/office/drawing/2014/main" id="{BAFB69F0-3D8B-4FDC-81AA-B64FFD1FF734}"/>
              </a:ext>
            </a:extLst>
          </p:cNvPr>
          <p:cNvSpPr txBox="1">
            <a:spLocks noGrp="1"/>
          </p:cNvSpPr>
          <p:nvPr>
            <p:ph type="ftr" sz="quarter" idx="9"/>
          </p:nvPr>
        </p:nvSpPr>
        <p:spPr/>
        <p:txBody>
          <a:bodyPr/>
          <a:lstStyle>
            <a:lvl1pPr>
              <a:defRPr/>
            </a:lvl1pPr>
          </a:lstStyle>
          <a:p>
            <a:pPr lvl="0"/>
            <a:endParaRPr lang="sl-SI"/>
          </a:p>
        </p:txBody>
      </p:sp>
      <p:sp>
        <p:nvSpPr>
          <p:cNvPr id="5" name="Označba mesta številke diapozitiva 4">
            <a:extLst>
              <a:ext uri="{FF2B5EF4-FFF2-40B4-BE49-F238E27FC236}">
                <a16:creationId xmlns:a16="http://schemas.microsoft.com/office/drawing/2014/main" id="{58ED3B58-444C-4FE7-8B4A-35D52C16871A}"/>
              </a:ext>
            </a:extLst>
          </p:cNvPr>
          <p:cNvSpPr txBox="1">
            <a:spLocks noGrp="1"/>
          </p:cNvSpPr>
          <p:nvPr>
            <p:ph type="sldNum" sz="quarter" idx="8"/>
          </p:nvPr>
        </p:nvSpPr>
        <p:spPr/>
        <p:txBody>
          <a:bodyPr/>
          <a:lstStyle>
            <a:lvl1pPr>
              <a:defRPr/>
            </a:lvl1pPr>
          </a:lstStyle>
          <a:p>
            <a:pPr lvl="0"/>
            <a:fld id="{529E6D11-F17D-4D9E-890C-C441F2E0F260}" type="slidenum">
              <a:t>‹#›</a:t>
            </a:fld>
            <a:endParaRPr lang="sl-SI"/>
          </a:p>
        </p:txBody>
      </p:sp>
    </p:spTree>
    <p:extLst>
      <p:ext uri="{BB962C8B-B14F-4D97-AF65-F5344CB8AC3E}">
        <p14:creationId xmlns:p14="http://schemas.microsoft.com/office/powerpoint/2010/main" val="32614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A0658B4-97DB-45BB-9817-05B1B0BABB78}"/>
              </a:ext>
            </a:extLst>
          </p:cNvPr>
          <p:cNvSpPr txBox="1">
            <a:spLocks noGrp="1"/>
          </p:cNvSpPr>
          <p:nvPr>
            <p:ph type="dt" sz="half" idx="7"/>
          </p:nvPr>
        </p:nvSpPr>
        <p:spPr/>
        <p:txBody>
          <a:bodyPr/>
          <a:lstStyle>
            <a:lvl1pPr>
              <a:defRPr/>
            </a:lvl1pPr>
          </a:lstStyle>
          <a:p>
            <a:pPr lvl="0"/>
            <a:fld id="{C2C35104-CDBA-40FA-A4AE-0E23E626B30E}" type="datetime1">
              <a:rPr lang="sl-SI"/>
              <a:pPr lvl="0"/>
              <a:t>27. 02. 2025</a:t>
            </a:fld>
            <a:endParaRPr lang="sl-SI"/>
          </a:p>
        </p:txBody>
      </p:sp>
      <p:sp>
        <p:nvSpPr>
          <p:cNvPr id="3" name="Označba mesta noge 2">
            <a:extLst>
              <a:ext uri="{FF2B5EF4-FFF2-40B4-BE49-F238E27FC236}">
                <a16:creationId xmlns:a16="http://schemas.microsoft.com/office/drawing/2014/main" id="{8E4E4BA2-EB71-4FB7-91B8-E4219CD274AC}"/>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1E1767CA-417E-4649-9B95-BE2E27816C94}"/>
              </a:ext>
            </a:extLst>
          </p:cNvPr>
          <p:cNvSpPr txBox="1">
            <a:spLocks noGrp="1"/>
          </p:cNvSpPr>
          <p:nvPr>
            <p:ph type="sldNum" sz="quarter" idx="8"/>
          </p:nvPr>
        </p:nvSpPr>
        <p:spPr/>
        <p:txBody>
          <a:bodyPr/>
          <a:lstStyle>
            <a:lvl1pPr>
              <a:defRPr/>
            </a:lvl1pPr>
          </a:lstStyle>
          <a:p>
            <a:pPr lvl="0"/>
            <a:fld id="{40F83BA7-4006-4A92-965F-51F5FAD39B08}" type="slidenum">
              <a:t>‹#›</a:t>
            </a:fld>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A916CE77-74E0-4C5C-9F40-F10C0577B8E6}"/>
              </a:ext>
            </a:extLst>
          </p:cNvPr>
          <p:cNvSpPr txBox="1">
            <a:spLocks noGrp="1"/>
          </p:cNvSpPr>
          <p:nvPr>
            <p:ph type="dt" sz="half" idx="7"/>
          </p:nvPr>
        </p:nvSpPr>
        <p:spPr/>
        <p:txBody>
          <a:bodyPr/>
          <a:lstStyle>
            <a:lvl1pPr>
              <a:defRPr/>
            </a:lvl1pPr>
          </a:lstStyle>
          <a:p>
            <a:pPr lvl="0"/>
            <a:fld id="{DDB63948-B7EA-473B-B8E0-5D0BA74970DB}" type="datetime1">
              <a:rPr lang="sl-SI"/>
              <a:pPr lvl="0"/>
              <a:t>27. 02. 2025</a:t>
            </a:fld>
            <a:endParaRPr lang="sl-SI"/>
          </a:p>
        </p:txBody>
      </p:sp>
      <p:sp>
        <p:nvSpPr>
          <p:cNvPr id="6" name="Označba mesta noge 5">
            <a:extLst>
              <a:ext uri="{FF2B5EF4-FFF2-40B4-BE49-F238E27FC236}">
                <a16:creationId xmlns:a16="http://schemas.microsoft.com/office/drawing/2014/main" id="{F0B17CCA-5C46-4953-B4D8-6CD7D0221341}"/>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F738DC75-CDBF-45CC-9A14-F142839839BE}"/>
              </a:ext>
            </a:extLst>
          </p:cNvPr>
          <p:cNvSpPr txBox="1">
            <a:spLocks noGrp="1"/>
          </p:cNvSpPr>
          <p:nvPr>
            <p:ph type="sldNum" sz="quarter" idx="8"/>
          </p:nvPr>
        </p:nvSpPr>
        <p:spPr/>
        <p:txBody>
          <a:bodyPr/>
          <a:lstStyle>
            <a:lvl1pPr>
              <a:defRPr/>
            </a:lvl1pPr>
          </a:lstStyle>
          <a:p>
            <a:pPr lvl="0"/>
            <a:fld id="{BD572751-0683-41E3-8EC9-C7F3342E4C87}" type="slidenum">
              <a:t>‹#›</a:t>
            </a:fld>
            <a:endParaRPr lang="sl-SI"/>
          </a:p>
        </p:txBody>
      </p:sp>
    </p:spTree>
    <p:extLst>
      <p:ext uri="{BB962C8B-B14F-4D97-AF65-F5344CB8AC3E}">
        <p14:creationId xmlns:p14="http://schemas.microsoft.com/office/powerpoint/2010/main" val="25273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215F192-2977-4E91-A69F-578EEA2D02CF}"/>
              </a:ext>
            </a:extLst>
          </p:cNvPr>
          <p:cNvSpPr txBox="1">
            <a:spLocks noGrp="1"/>
          </p:cNvSpPr>
          <p:nvPr>
            <p:ph type="dt" sz="half" idx="7"/>
          </p:nvPr>
        </p:nvSpPr>
        <p:spPr/>
        <p:txBody>
          <a:bodyPr/>
          <a:lstStyle>
            <a:lvl1pPr>
              <a:defRPr/>
            </a:lvl1pPr>
          </a:lstStyle>
          <a:p>
            <a:pPr lvl="0"/>
            <a:fld id="{C5C8B4B9-5DC2-46DD-B6FB-42E15E682593}" type="datetime1">
              <a:rPr lang="sl-SI"/>
              <a:pPr lvl="0"/>
              <a:t>27. 02. 2025</a:t>
            </a:fld>
            <a:endParaRPr lang="sl-SI"/>
          </a:p>
        </p:txBody>
      </p:sp>
      <p:sp>
        <p:nvSpPr>
          <p:cNvPr id="6" name="Označba mesta noge 5">
            <a:extLst>
              <a:ext uri="{FF2B5EF4-FFF2-40B4-BE49-F238E27FC236}">
                <a16:creationId xmlns:a16="http://schemas.microsoft.com/office/drawing/2014/main" id="{455641E2-225B-4EEE-B460-60456FFEABD5}"/>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2C9EFBD8-424F-468B-8A9B-9FD938A33871}"/>
              </a:ext>
            </a:extLst>
          </p:cNvPr>
          <p:cNvSpPr txBox="1">
            <a:spLocks noGrp="1"/>
          </p:cNvSpPr>
          <p:nvPr>
            <p:ph type="sldNum" sz="quarter" idx="8"/>
          </p:nvPr>
        </p:nvSpPr>
        <p:spPr/>
        <p:txBody>
          <a:bodyPr/>
          <a:lstStyle>
            <a:lvl1pPr>
              <a:defRPr/>
            </a:lvl1pPr>
          </a:lstStyle>
          <a:p>
            <a:pPr lvl="0"/>
            <a:fld id="{6BF8481C-9189-4038-86C9-B779C873B355}" type="slidenum">
              <a:t>‹#›</a:t>
            </a:fld>
            <a:endParaRPr lang="sl-SI"/>
          </a:p>
        </p:txBody>
      </p:sp>
    </p:spTree>
    <p:extLst>
      <p:ext uri="{BB962C8B-B14F-4D97-AF65-F5344CB8AC3E}">
        <p14:creationId xmlns:p14="http://schemas.microsoft.com/office/powerpoint/2010/main" val="134006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D58191-7847-47AC-B6C5-3DDDD0C2647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4D7A32EC-3369-4484-9134-60114E730D0D}" type="datetime1">
              <a:rPr lang="sl-SI"/>
              <a:pPr lvl="0"/>
              <a:t>27. 02. 2025</a:t>
            </a:fld>
            <a:endParaRPr lang="sl-SI"/>
          </a:p>
        </p:txBody>
      </p:sp>
      <p:sp>
        <p:nvSpPr>
          <p:cNvPr id="5" name="Označba mesta noge 4">
            <a:extLst>
              <a:ext uri="{FF2B5EF4-FFF2-40B4-BE49-F238E27FC236}">
                <a16:creationId xmlns:a16="http://schemas.microsoft.com/office/drawing/2014/main" id="{283C46E3-CBC0-4CAA-B156-80CAECE129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endParaRPr lang="sl-SI"/>
          </a:p>
        </p:txBody>
      </p:sp>
      <p:sp>
        <p:nvSpPr>
          <p:cNvPr id="6" name="Označba mesta številke diapozitiva 5">
            <a:extLst>
              <a:ext uri="{FF2B5EF4-FFF2-40B4-BE49-F238E27FC236}">
                <a16:creationId xmlns:a16="http://schemas.microsoft.com/office/drawing/2014/main" id="{95DBB5AC-5EC4-4EFF-9BCB-0ABBC65979D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A48CAC56-222E-481C-88B5-B266649B0792}" type="slidenum">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fair.org/fair-principles/fairification-process/"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pubchem.ncbi.nlm.nih.gov/" TargetMode="External"/><Relationship Id="rId3" Type="http://schemas.openxmlformats.org/officeDocument/2006/relationships/hyperlink" Target="https://www.coretrustseal.org/" TargetMode="External"/><Relationship Id="rId7" Type="http://schemas.openxmlformats.org/officeDocument/2006/relationships/hyperlink" Target="http://www.crystallography.net/"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www.hepdata.com/" TargetMode="External"/><Relationship Id="rId5" Type="http://schemas.openxmlformats.org/officeDocument/2006/relationships/hyperlink" Target="http://www.iso16363.org/" TargetMode="External"/><Relationship Id="rId4" Type="http://schemas.openxmlformats.org/officeDocument/2006/relationships/hyperlink" Target="https://www.en-standard.eu/din-31644-information-und-dokumentation-kriterien-fur-vertrauenswurdige-digitale-langzeitarchive/" TargetMode="External"/><Relationship Id="rId9" Type="http://schemas.openxmlformats.org/officeDocument/2006/relationships/hyperlink" Target="https://zenodo.or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oretrustseal.org/"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dirrosdata.ctk.uni-lj.si/repozitoriji/zaupanja-vredni-repozitoriji/"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irrosdata.ctk.uni-lj.si/raziskovalni-podatki/licenciranje-podatkov/"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ucl.ac.uk/library/open-science-research-support/open-science/8-pillars-open-science"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cessda.e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26493/978-961-293-328-9"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hippocampus.si/ISBN/978-961-293-329-6/index.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coara.eu/"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hyperlink" Target="https://www.ecsa.ngo/"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hyperlink" Target="https://eosc.eu/"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hyperlink" Target="https://eosc.eu/"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hyperlink" Target="https://zenodo.org/record/2316420#.XcWIDdV7nmE"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eosc.eu/" TargetMode="External"/><Relationship Id="rId4" Type="http://schemas.openxmlformats.org/officeDocument/2006/relationships/hyperlink" Target="https://www.openaire.eu/"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eosc.eu/"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hyperlink" Target="https://operas.hypotheses.org/"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hyperlink" Target="https://coar-repositories.org/"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operas.hypotheses.or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operas.hypotheses.org/"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hyperlink" Target="https://eosc.eu/"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terminoloski.slovenscina.eu/slovarji/48/o-slovarju?sentFromEntryId=dictsList"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openscience.si/"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odprtaznanost.si/"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hyperlink" Target="https://terminoloski.slovenscina.eu/slovarji/48/o-slovarju?sentFromEntryId=39024&amp;prevHref=%2Fslovarji%2F48%2Fo-slovarju%3FsentFromEntryId%3D39024"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unesdoc.unesco.org/ark:/48223/pf0000379949/PDF/379949eng.pdf.mult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unesdoc.unesco.org/ark:/48223/pf0000379949/PDF/379949eng.pdf.multi"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F086E02C-9871-4B45-B3D4-498E4602A668}"/>
              </a:ext>
            </a:extLst>
          </p:cNvPr>
          <p:cNvSpPr txBox="1"/>
          <p:nvPr/>
        </p:nvSpPr>
        <p:spPr>
          <a:xfrm>
            <a:off x="641096" y="374227"/>
            <a:ext cx="10399798" cy="1015663"/>
          </a:xfrm>
          <a:prstGeom prst="rect">
            <a:avLst/>
          </a:prstGeom>
          <a:noFill/>
        </p:spPr>
        <p:txBody>
          <a:bodyPr wrap="square" rtlCol="0">
            <a:spAutoFit/>
          </a:bodyPr>
          <a:lstStyle/>
          <a:p>
            <a:r>
              <a:rPr lang="sl-SI" sz="6000" b="1">
                <a:solidFill>
                  <a:schemeClr val="accent2"/>
                </a:solidFill>
                <a:latin typeface="Calibri" panose="020F0502020204030204" pitchFamily="34" charset="0"/>
                <a:cs typeface="Calibri" panose="020F0502020204030204" pitchFamily="34" charset="0"/>
              </a:rPr>
              <a:t>Splošen uvod v odprto znanost</a:t>
            </a:r>
            <a:endParaRPr lang="pl-PL" sz="6000" b="1">
              <a:solidFill>
                <a:schemeClr val="accent2"/>
              </a:solidFill>
              <a:latin typeface="Calibri" panose="020F0502020204030204" pitchFamily="34" charset="0"/>
              <a:cs typeface="Calibri" panose="020F0502020204030204" pitchFamily="34" charset="0"/>
            </a:endParaRPr>
          </a:p>
        </p:txBody>
      </p:sp>
      <p:sp>
        <p:nvSpPr>
          <p:cNvPr id="7" name="PoljeZBesedilom 6">
            <a:extLst>
              <a:ext uri="{FF2B5EF4-FFF2-40B4-BE49-F238E27FC236}">
                <a16:creationId xmlns:a16="http://schemas.microsoft.com/office/drawing/2014/main" id="{5587F738-3333-4A3F-A998-8DCD9BD4340D}"/>
              </a:ext>
            </a:extLst>
          </p:cNvPr>
          <p:cNvSpPr txBox="1"/>
          <p:nvPr/>
        </p:nvSpPr>
        <p:spPr>
          <a:xfrm>
            <a:off x="641095" y="2576370"/>
            <a:ext cx="7919246" cy="369332"/>
          </a:xfrm>
          <a:prstGeom prst="rect">
            <a:avLst/>
          </a:prstGeom>
          <a:solidFill>
            <a:srgbClr val="125A94"/>
          </a:solidFill>
          <a:ln>
            <a:solidFill>
              <a:srgbClr val="125A94"/>
            </a:solidFill>
          </a:ln>
        </p:spPr>
        <p:txBody>
          <a:bodyPr wrap="square" lIns="91440" tIns="45720" rIns="91440" bIns="45720" rtlCol="0" anchor="t">
            <a:spAutoFit/>
          </a:bodyPr>
          <a:lstStyle/>
          <a:p>
            <a:endParaRPr lang="en-US">
              <a:solidFill>
                <a:schemeClr val="bg1"/>
              </a:solidFill>
            </a:endParaRPr>
          </a:p>
        </p:txBody>
      </p:sp>
      <p:sp>
        <p:nvSpPr>
          <p:cNvPr id="5" name="PoljeZBesedilom 4">
            <a:extLst>
              <a:ext uri="{FF2B5EF4-FFF2-40B4-BE49-F238E27FC236}">
                <a16:creationId xmlns:a16="http://schemas.microsoft.com/office/drawing/2014/main" id="{7A914838-4BC7-4B68-9AD9-685F2324DE3C}"/>
              </a:ext>
            </a:extLst>
          </p:cNvPr>
          <p:cNvSpPr txBox="1"/>
          <p:nvPr/>
        </p:nvSpPr>
        <p:spPr>
          <a:xfrm>
            <a:off x="563846" y="2080768"/>
            <a:ext cx="7196619" cy="400110"/>
          </a:xfrm>
          <a:prstGeom prst="rect">
            <a:avLst/>
          </a:prstGeom>
          <a:noFill/>
        </p:spPr>
        <p:txBody>
          <a:bodyPr wrap="square" rtlCol="0">
            <a:spAutoFit/>
          </a:bodyPr>
          <a:lstStyle/>
          <a:p>
            <a:r>
              <a:rPr lang="sl-SI" sz="2000" dirty="0">
                <a:solidFill>
                  <a:schemeClr val="bg1"/>
                </a:solidFill>
              </a:rPr>
              <a:t>mag. Miro PUŠNIK, Centralna tehniška knjižnica Univerze v Ljubljani</a:t>
            </a:r>
          </a:p>
        </p:txBody>
      </p:sp>
      <p:sp>
        <p:nvSpPr>
          <p:cNvPr id="6" name="PoljeZBesedilom 5">
            <a:extLst>
              <a:ext uri="{FF2B5EF4-FFF2-40B4-BE49-F238E27FC236}">
                <a16:creationId xmlns:a16="http://schemas.microsoft.com/office/drawing/2014/main" id="{9F5CCB0C-97C9-4D03-BDDD-099350742AA1}"/>
              </a:ext>
            </a:extLst>
          </p:cNvPr>
          <p:cNvSpPr txBox="1"/>
          <p:nvPr/>
        </p:nvSpPr>
        <p:spPr>
          <a:xfrm>
            <a:off x="563846" y="2945702"/>
            <a:ext cx="7351113" cy="707886"/>
          </a:xfrm>
          <a:prstGeom prst="rect">
            <a:avLst/>
          </a:prstGeom>
          <a:noFill/>
        </p:spPr>
        <p:txBody>
          <a:bodyPr wrap="square" rtlCol="0">
            <a:spAutoFit/>
          </a:bodyPr>
          <a:lstStyle/>
          <a:p>
            <a:r>
              <a:rPr lang="sl-SI" sz="2000" dirty="0">
                <a:solidFill>
                  <a:schemeClr val="bg1"/>
                </a:solidFill>
              </a:rPr>
              <a:t>Ljubljana in </a:t>
            </a:r>
            <a:r>
              <a:rPr lang="sl-SI" sz="2000" dirty="0" err="1">
                <a:solidFill>
                  <a:schemeClr val="bg1"/>
                </a:solidFill>
              </a:rPr>
              <a:t>online</a:t>
            </a:r>
            <a:r>
              <a:rPr lang="sl-SI" sz="2000" dirty="0">
                <a:solidFill>
                  <a:schemeClr val="bg1"/>
                </a:solidFill>
              </a:rPr>
              <a:t>, Centralna tehniška knjižnica Univerze v Ljubljani,</a:t>
            </a:r>
          </a:p>
          <a:p>
            <a:r>
              <a:rPr lang="sl-SI" sz="2000" dirty="0">
                <a:solidFill>
                  <a:schemeClr val="bg1"/>
                </a:solidFill>
              </a:rPr>
              <a:t>Usposabljanje podatkovnih strokovnjakov, 23. – 26. 9. 2024</a:t>
            </a:r>
          </a:p>
        </p:txBody>
      </p:sp>
      <p:pic>
        <p:nvPicPr>
          <p:cNvPr id="3" name="Slika 2">
            <a:extLst>
              <a:ext uri="{FF2B5EF4-FFF2-40B4-BE49-F238E27FC236}">
                <a16:creationId xmlns:a16="http://schemas.microsoft.com/office/drawing/2014/main" id="{E636E98B-C6D2-4A0C-B443-106445C22EE5}"/>
              </a:ext>
            </a:extLst>
          </p:cNvPr>
          <p:cNvPicPr>
            <a:picLocks noChangeAspect="1"/>
          </p:cNvPicPr>
          <p:nvPr/>
        </p:nvPicPr>
        <p:blipFill>
          <a:blip r:embed="rId4"/>
          <a:stretch>
            <a:fillRect/>
          </a:stretch>
        </p:blipFill>
        <p:spPr>
          <a:xfrm>
            <a:off x="712177" y="4983346"/>
            <a:ext cx="941394" cy="331694"/>
          </a:xfrm>
          <a:prstGeom prst="rect">
            <a:avLst/>
          </a:prstGeom>
        </p:spPr>
      </p:pic>
      <p:sp>
        <p:nvSpPr>
          <p:cNvPr id="2" name="AutoShape 2" descr="CTK - Centralna tehniška knjižnica Univerze v Ljubljani">
            <a:extLst>
              <a:ext uri="{FF2B5EF4-FFF2-40B4-BE49-F238E27FC236}">
                <a16:creationId xmlns:a16="http://schemas.microsoft.com/office/drawing/2014/main" id="{AC39A2B9-1EB1-4BFD-9D0A-6ACD0DE61D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I"/>
          </a:p>
        </p:txBody>
      </p:sp>
      <p:pic>
        <p:nvPicPr>
          <p:cNvPr id="12" name="Slika 11">
            <a:extLst>
              <a:ext uri="{FF2B5EF4-FFF2-40B4-BE49-F238E27FC236}">
                <a16:creationId xmlns:a16="http://schemas.microsoft.com/office/drawing/2014/main" id="{F48AAA50-793C-46AD-8B41-FF11C274F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3247" y="5974497"/>
            <a:ext cx="674594" cy="3837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17418"/>
          </a:xfrm>
        </p:spPr>
        <p:txBody>
          <a:bodyPr>
            <a:normAutofit fontScale="90000"/>
          </a:bodyPr>
          <a:lstStyle/>
          <a:p>
            <a:pPr lvl="0"/>
            <a:r>
              <a:rPr lang="sl-SI" sz="5000" b="1">
                <a:solidFill>
                  <a:srgbClr val="ED7D31"/>
                </a:solidFill>
                <a:latin typeface="Calibri"/>
              </a:rPr>
              <a:t>Spodbujevalci sprememb</a:t>
            </a:r>
            <a:br>
              <a:rPr lang="sl-SI" sz="5000" b="1">
                <a:solidFill>
                  <a:srgbClr val="ED7D31"/>
                </a:solidFill>
                <a:latin typeface="Calibri"/>
              </a:rPr>
            </a:br>
            <a:endParaRPr lang="sl-SI" sz="5000" b="1">
              <a:solidFill>
                <a:srgbClr val="ED7D31"/>
              </a:solidFill>
              <a:latin typeface="Calibri"/>
            </a:endParaRPr>
          </a:p>
        </p:txBody>
      </p:sp>
      <p:sp>
        <p:nvSpPr>
          <p:cNvPr id="3" name="Pravokotnik 2">
            <a:extLst>
              <a:ext uri="{FF2B5EF4-FFF2-40B4-BE49-F238E27FC236}">
                <a16:creationId xmlns:a16="http://schemas.microsoft.com/office/drawing/2014/main" id="{43F5E536-FFF1-475D-9DB5-E00F5008219A}"/>
              </a:ext>
            </a:extLst>
          </p:cNvPr>
          <p:cNvSpPr/>
          <p:nvPr/>
        </p:nvSpPr>
        <p:spPr>
          <a:xfrm>
            <a:off x="742956" y="1708940"/>
            <a:ext cx="10926793" cy="3046988"/>
          </a:xfrm>
          <a:prstGeom prst="rect">
            <a:avLst/>
          </a:prstGeom>
        </p:spPr>
        <p:txBody>
          <a:bodyPr wrap="square">
            <a:spAutoFit/>
          </a:bodyPr>
          <a:lstStyle/>
          <a:p>
            <a:r>
              <a:rPr lang="sl-SI" sz="3200"/>
              <a:t>Dva ključna spodbujevalca sprememb v znanstvenem komuniciranju, ki sta vplivala na razvoj odprte znanosti:</a:t>
            </a:r>
          </a:p>
          <a:p>
            <a:endParaRPr lang="sl-SI" sz="3200"/>
          </a:p>
          <a:p>
            <a:pPr marL="457200" indent="-457200">
              <a:buAutoNum type="arabicPeriod"/>
            </a:pPr>
            <a:r>
              <a:rPr lang="sl-SI" sz="3200"/>
              <a:t>Nezadovoljstvo akademske skupnosti z vlogo v znanstvenem komuniciranju</a:t>
            </a:r>
          </a:p>
          <a:p>
            <a:pPr marL="457200" indent="-457200">
              <a:buAutoNum type="arabicPeriod"/>
            </a:pPr>
            <a:r>
              <a:rPr lang="sl-SI" sz="3200"/>
              <a:t>Razvoj javnih politik  </a:t>
            </a:r>
          </a:p>
        </p:txBody>
      </p:sp>
    </p:spTree>
    <p:extLst>
      <p:ext uri="{BB962C8B-B14F-4D97-AF65-F5344CB8AC3E}">
        <p14:creationId xmlns:p14="http://schemas.microsoft.com/office/powerpoint/2010/main" val="895433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17418"/>
          </a:xfrm>
        </p:spPr>
        <p:txBody>
          <a:bodyPr>
            <a:normAutofit fontScale="90000"/>
          </a:bodyPr>
          <a:lstStyle/>
          <a:p>
            <a:pPr lvl="0"/>
            <a:r>
              <a:rPr lang="sl-SI" sz="5000" b="1">
                <a:solidFill>
                  <a:srgbClr val="ED7D31"/>
                </a:solidFill>
                <a:latin typeface="Calibri"/>
              </a:rPr>
              <a:t>Veliki dobički komercialnih založb mednarodne znanstvene literature</a:t>
            </a:r>
            <a:br>
              <a:rPr lang="sl-SI" sz="5000" b="1">
                <a:solidFill>
                  <a:srgbClr val="ED7D31"/>
                </a:solidFill>
                <a:latin typeface="Calibri"/>
              </a:rPr>
            </a:br>
            <a:endParaRPr lang="sl-SI" sz="5000" b="1">
              <a:solidFill>
                <a:srgbClr val="ED7D31"/>
              </a:solidFill>
              <a:latin typeface="Calibri"/>
            </a:endParaRPr>
          </a:p>
        </p:txBody>
      </p:sp>
      <p:sp>
        <p:nvSpPr>
          <p:cNvPr id="3" name="Pravokotnik 2">
            <a:extLst>
              <a:ext uri="{FF2B5EF4-FFF2-40B4-BE49-F238E27FC236}">
                <a16:creationId xmlns:a16="http://schemas.microsoft.com/office/drawing/2014/main" id="{43F5E536-FFF1-475D-9DB5-E00F5008219A}"/>
              </a:ext>
            </a:extLst>
          </p:cNvPr>
          <p:cNvSpPr/>
          <p:nvPr/>
        </p:nvSpPr>
        <p:spPr>
          <a:xfrm>
            <a:off x="742956" y="1708940"/>
            <a:ext cx="10926793" cy="584775"/>
          </a:xfrm>
          <a:prstGeom prst="rect">
            <a:avLst/>
          </a:prstGeom>
        </p:spPr>
        <p:txBody>
          <a:bodyPr wrap="square">
            <a:spAutoFit/>
          </a:bodyPr>
          <a:lstStyle/>
          <a:p>
            <a:endParaRPr lang="sl-SI" sz="3200"/>
          </a:p>
        </p:txBody>
      </p:sp>
      <p:graphicFrame>
        <p:nvGraphicFramePr>
          <p:cNvPr id="4" name="Diagram 3">
            <a:extLst>
              <a:ext uri="{FF2B5EF4-FFF2-40B4-BE49-F238E27FC236}">
                <a16:creationId xmlns:a16="http://schemas.microsoft.com/office/drawing/2014/main" id="{46B90B10-2960-4472-8A82-D401B27C8C64}"/>
              </a:ext>
            </a:extLst>
          </p:cNvPr>
          <p:cNvGraphicFramePr/>
          <p:nvPr>
            <p:extLst>
              <p:ext uri="{D42A27DB-BD31-4B8C-83A1-F6EECF244321}">
                <p14:modId xmlns:p14="http://schemas.microsoft.com/office/powerpoint/2010/main" val="459388052"/>
              </p:ext>
            </p:extLst>
          </p:nvPr>
        </p:nvGraphicFramePr>
        <p:xfrm>
          <a:off x="664233" y="1838102"/>
          <a:ext cx="5615797" cy="3717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ravokotnik 4">
            <a:extLst>
              <a:ext uri="{FF2B5EF4-FFF2-40B4-BE49-F238E27FC236}">
                <a16:creationId xmlns:a16="http://schemas.microsoft.com/office/drawing/2014/main" id="{06E7A723-EC21-4278-BCC8-9C0D8A13DC4D}"/>
              </a:ext>
            </a:extLst>
          </p:cNvPr>
          <p:cNvSpPr/>
          <p:nvPr/>
        </p:nvSpPr>
        <p:spPr>
          <a:xfrm>
            <a:off x="5926890" y="1487413"/>
            <a:ext cx="6096000" cy="5078313"/>
          </a:xfrm>
          <a:prstGeom prst="rect">
            <a:avLst/>
          </a:prstGeom>
        </p:spPr>
        <p:txBody>
          <a:bodyPr>
            <a:spAutoFit/>
          </a:bodyPr>
          <a:lstStyle/>
          <a:p>
            <a:endParaRPr lang="sl-SI"/>
          </a:p>
          <a:p>
            <a:r>
              <a:rPr lang="sl-SI"/>
              <a:t>Mednarodno znanstveno založništvo je skozi leta postala ena najbolj dobičkonosnih branž. Globalna prodaja presega 19 milijard USD. </a:t>
            </a:r>
          </a:p>
          <a:p>
            <a:endParaRPr lang="sl-SI"/>
          </a:p>
          <a:p>
            <a:r>
              <a:rPr lang="sl-SI"/>
              <a:t>Visoke stopnje dobička (npr. okoli 40 %). </a:t>
            </a:r>
          </a:p>
          <a:p>
            <a:endParaRPr lang="sl-SI"/>
          </a:p>
          <a:p>
            <a:r>
              <a:rPr lang="sl-SI"/>
              <a:t>Stroške izdaje mednarodnih znanstvenih revij financirajo javni raziskovalni proračuni. </a:t>
            </a:r>
          </a:p>
          <a:p>
            <a:endParaRPr lang="sl-SI"/>
          </a:p>
          <a:p>
            <a:r>
              <a:rPr lang="sl-SI"/>
              <a:t>Založbe pa so raziskovalnim organizacijam zaračunavajo visoke naročnine. </a:t>
            </a:r>
          </a:p>
          <a:p>
            <a:endParaRPr lang="sl-SI"/>
          </a:p>
          <a:p>
            <a:r>
              <a:rPr lang="sl-SI"/>
              <a:t>Sorazmerno majhni stroški pri izdajanju v digitalnem okolju.  </a:t>
            </a:r>
          </a:p>
          <a:p>
            <a:endParaRPr lang="sl-SI"/>
          </a:p>
          <a:p>
            <a:r>
              <a:rPr lang="sl-SI" b="1"/>
              <a:t>Vse večje zažiranje komercialnih založb v javne raziskovalne proračune je spodbudilo akademsko skupnost k razmišljanju o nujnih spremembah. </a:t>
            </a:r>
          </a:p>
        </p:txBody>
      </p:sp>
      <p:grpSp>
        <p:nvGrpSpPr>
          <p:cNvPr id="6" name="Skupina 5">
            <a:extLst>
              <a:ext uri="{FF2B5EF4-FFF2-40B4-BE49-F238E27FC236}">
                <a16:creationId xmlns:a16="http://schemas.microsoft.com/office/drawing/2014/main" id="{8B6009B2-64E6-4704-A5B5-085366083B14}"/>
              </a:ext>
            </a:extLst>
          </p:cNvPr>
          <p:cNvGrpSpPr/>
          <p:nvPr/>
        </p:nvGrpSpPr>
        <p:grpSpPr>
          <a:xfrm>
            <a:off x="1105862" y="5905033"/>
            <a:ext cx="4020614" cy="660693"/>
            <a:chOff x="2382696" y="372094"/>
            <a:chExt cx="2562655" cy="660693"/>
          </a:xfrm>
        </p:grpSpPr>
        <p:sp>
          <p:nvSpPr>
            <p:cNvPr id="7" name="Pravokotnik: zaokroženi vogali 6">
              <a:extLst>
                <a:ext uri="{FF2B5EF4-FFF2-40B4-BE49-F238E27FC236}">
                  <a16:creationId xmlns:a16="http://schemas.microsoft.com/office/drawing/2014/main" id="{A810DBEB-B366-488E-9AA4-34767539DD41}"/>
                </a:ext>
              </a:extLst>
            </p:cNvPr>
            <p:cNvSpPr/>
            <p:nvPr/>
          </p:nvSpPr>
          <p:spPr>
            <a:xfrm>
              <a:off x="2529100" y="372094"/>
              <a:ext cx="2416251" cy="660693"/>
            </a:xfrm>
            <a:prstGeom prst="roundRect">
              <a:avLst/>
            </a:prstGeom>
            <a:solidFill>
              <a:schemeClr val="lt1">
                <a:hueOff val="0"/>
                <a:satOff val="0"/>
                <a:lumOff val="0"/>
              </a:schemeClr>
            </a:solidFill>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Pravokotnik: zaokroženi vogali 4">
              <a:extLst>
                <a:ext uri="{FF2B5EF4-FFF2-40B4-BE49-F238E27FC236}">
                  <a16:creationId xmlns:a16="http://schemas.microsoft.com/office/drawing/2014/main" id="{853B51A9-0919-4DF0-96FE-D8A2D7E78965}"/>
                </a:ext>
              </a:extLst>
            </p:cNvPr>
            <p:cNvSpPr txBox="1"/>
            <p:nvPr/>
          </p:nvSpPr>
          <p:spPr>
            <a:xfrm>
              <a:off x="2382696" y="420763"/>
              <a:ext cx="2416250" cy="5961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l-SI" sz="2200" kern="1200"/>
                <a:t>Raziskovalci</a:t>
              </a:r>
            </a:p>
          </p:txBody>
        </p:sp>
      </p:grpSp>
      <p:sp>
        <p:nvSpPr>
          <p:cNvPr id="9" name="Puščica: gor 8">
            <a:extLst>
              <a:ext uri="{FF2B5EF4-FFF2-40B4-BE49-F238E27FC236}">
                <a16:creationId xmlns:a16="http://schemas.microsoft.com/office/drawing/2014/main" id="{AEF9B733-E452-4C0E-B572-5FCCBB159C43}"/>
              </a:ext>
            </a:extLst>
          </p:cNvPr>
          <p:cNvSpPr/>
          <p:nvPr/>
        </p:nvSpPr>
        <p:spPr>
          <a:xfrm>
            <a:off x="2983299" y="5282063"/>
            <a:ext cx="398834" cy="519004"/>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255338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17418"/>
          </a:xfrm>
        </p:spPr>
        <p:txBody>
          <a:bodyPr>
            <a:normAutofit fontScale="90000"/>
          </a:bodyPr>
          <a:lstStyle/>
          <a:p>
            <a:pPr lvl="0"/>
            <a:r>
              <a:rPr lang="sl-SI" sz="5000" b="1">
                <a:solidFill>
                  <a:srgbClr val="ED7D31"/>
                </a:solidFill>
                <a:latin typeface="Calibri"/>
              </a:rPr>
              <a:t>Razvoj odprte znanosti</a:t>
            </a:r>
            <a:br>
              <a:rPr lang="sl-SI" sz="5000" b="1">
                <a:solidFill>
                  <a:srgbClr val="ED7D31"/>
                </a:solidFill>
                <a:latin typeface="Calibri"/>
              </a:rPr>
            </a:br>
            <a:endParaRPr lang="sl-SI" sz="5000" b="1">
              <a:solidFill>
                <a:srgbClr val="ED7D31"/>
              </a:solidFill>
              <a:latin typeface="Calibri"/>
            </a:endParaRPr>
          </a:p>
        </p:txBody>
      </p:sp>
      <p:sp>
        <p:nvSpPr>
          <p:cNvPr id="15" name="Pravokotnik 14">
            <a:extLst>
              <a:ext uri="{FF2B5EF4-FFF2-40B4-BE49-F238E27FC236}">
                <a16:creationId xmlns:a16="http://schemas.microsoft.com/office/drawing/2014/main" id="{815D66A8-0CCB-4A28-835F-B491BF12F168}"/>
              </a:ext>
            </a:extLst>
          </p:cNvPr>
          <p:cNvSpPr/>
          <p:nvPr/>
        </p:nvSpPr>
        <p:spPr>
          <a:xfrm>
            <a:off x="742956" y="1456283"/>
            <a:ext cx="9824402" cy="461665"/>
          </a:xfrm>
          <a:prstGeom prst="rect">
            <a:avLst/>
          </a:prstGeom>
        </p:spPr>
        <p:txBody>
          <a:bodyPr wrap="square">
            <a:spAutoFit/>
          </a:bodyPr>
          <a:lstStyle/>
          <a:p>
            <a:endParaRPr lang="sl-SI" sz="2400"/>
          </a:p>
        </p:txBody>
      </p:sp>
      <p:pic>
        <p:nvPicPr>
          <p:cNvPr id="3" name="Slika 2">
            <a:extLst>
              <a:ext uri="{FF2B5EF4-FFF2-40B4-BE49-F238E27FC236}">
                <a16:creationId xmlns:a16="http://schemas.microsoft.com/office/drawing/2014/main" id="{14B32078-09C6-4B62-B8C0-BC759C6E7540}"/>
              </a:ext>
            </a:extLst>
          </p:cNvPr>
          <p:cNvPicPr>
            <a:picLocks noChangeAspect="1"/>
          </p:cNvPicPr>
          <p:nvPr/>
        </p:nvPicPr>
        <p:blipFill>
          <a:blip r:embed="rId3"/>
          <a:stretch>
            <a:fillRect/>
          </a:stretch>
        </p:blipFill>
        <p:spPr>
          <a:xfrm>
            <a:off x="2276397" y="1250977"/>
            <a:ext cx="7639205" cy="5399989"/>
          </a:xfrm>
          <a:prstGeom prst="rect">
            <a:avLst/>
          </a:prstGeom>
        </p:spPr>
      </p:pic>
    </p:spTree>
    <p:extLst>
      <p:ext uri="{BB962C8B-B14F-4D97-AF65-F5344CB8AC3E}">
        <p14:creationId xmlns:p14="http://schemas.microsoft.com/office/powerpoint/2010/main" val="3597863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17418"/>
          </a:xfrm>
        </p:spPr>
        <p:txBody>
          <a:bodyPr>
            <a:normAutofit fontScale="90000"/>
          </a:bodyPr>
          <a:lstStyle/>
          <a:p>
            <a:pPr lvl="0"/>
            <a:r>
              <a:rPr lang="sl-SI" sz="5000" b="1">
                <a:solidFill>
                  <a:srgbClr val="ED7D31"/>
                </a:solidFill>
                <a:latin typeface="Calibri"/>
              </a:rPr>
              <a:t>Nekaj mejnikov pri razvoju</a:t>
            </a:r>
            <a:br>
              <a:rPr lang="sl-SI" sz="5000" b="1">
                <a:solidFill>
                  <a:srgbClr val="ED7D31"/>
                </a:solidFill>
                <a:latin typeface="Calibri"/>
              </a:rPr>
            </a:br>
            <a:r>
              <a:rPr lang="sl-SI" sz="5000" b="1">
                <a:solidFill>
                  <a:srgbClr val="ED7D31"/>
                </a:solidFill>
                <a:latin typeface="Calibri"/>
              </a:rPr>
              <a:t>odprte znanosti 1</a:t>
            </a:r>
            <a:br>
              <a:rPr lang="sl-SI" sz="5000" b="1">
                <a:solidFill>
                  <a:srgbClr val="ED7D31"/>
                </a:solidFill>
                <a:latin typeface="Calibri"/>
              </a:rPr>
            </a:b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5655394"/>
          </a:xfrm>
          <a:prstGeom prst="rect">
            <a:avLst/>
          </a:prstGeom>
        </p:spPr>
        <p:txBody>
          <a:bodyPr wrap="square">
            <a:spAutoFit/>
          </a:bodyPr>
          <a:lstStyle/>
          <a:p>
            <a:r>
              <a:rPr lang="sl-SI" b="1"/>
              <a:t>1991, Arhiv </a:t>
            </a:r>
            <a:r>
              <a:rPr lang="sl-SI" b="1" err="1"/>
              <a:t>prednatisov</a:t>
            </a:r>
            <a:r>
              <a:rPr lang="sl-SI" b="1"/>
              <a:t> </a:t>
            </a:r>
            <a:r>
              <a:rPr lang="sl-SI" b="1" err="1"/>
              <a:t>arXiv</a:t>
            </a:r>
            <a:r>
              <a:rPr lang="sl-SI" b="1"/>
              <a:t>:</a:t>
            </a:r>
            <a:r>
              <a:rPr lang="sl-SI"/>
              <a:t> ustanovil Paul </a:t>
            </a:r>
            <a:r>
              <a:rPr lang="sl-SI" err="1"/>
              <a:t>Ginsparg</a:t>
            </a:r>
            <a:r>
              <a:rPr lang="sl-SI"/>
              <a:t> leta na Nacionalnem laboratoriju Los </a:t>
            </a:r>
            <a:r>
              <a:rPr lang="sl-SI" err="1"/>
              <a:t>Alamos</a:t>
            </a:r>
            <a:r>
              <a:rPr lang="sl-SI"/>
              <a:t> v Novi Mehiki. Sprva je bila baza namenjena zgolj znanstvenim področjem fizike, predvsem osnovnih delcev, kasneje pa tudi nekaterim drugim (matematika, biologija...). </a:t>
            </a:r>
          </a:p>
          <a:p>
            <a:endParaRPr lang="sl-SI" sz="1050"/>
          </a:p>
          <a:p>
            <a:r>
              <a:rPr lang="sl-SI" b="1"/>
              <a:t>2000, PLOS: </a:t>
            </a:r>
            <a:r>
              <a:rPr lang="sl-SI"/>
              <a:t>ustanovljena prva založba </a:t>
            </a:r>
            <a:r>
              <a:rPr lang="sl-SI" err="1"/>
              <a:t>odprtodostopnih</a:t>
            </a:r>
            <a:r>
              <a:rPr lang="sl-SI"/>
              <a:t> revij </a:t>
            </a:r>
            <a:r>
              <a:rPr lang="sl-SI" err="1"/>
              <a:t>Public</a:t>
            </a:r>
            <a:r>
              <a:rPr lang="sl-SI"/>
              <a:t> </a:t>
            </a:r>
            <a:r>
              <a:rPr lang="sl-SI" err="1"/>
              <a:t>Library</a:t>
            </a:r>
            <a:r>
              <a:rPr lang="sl-SI"/>
              <a:t> </a:t>
            </a:r>
            <a:r>
              <a:rPr lang="sl-SI" err="1"/>
              <a:t>of</a:t>
            </a:r>
            <a:r>
              <a:rPr lang="sl-SI"/>
              <a:t> Science.</a:t>
            </a:r>
          </a:p>
          <a:p>
            <a:endParaRPr lang="sl-SI" sz="1100"/>
          </a:p>
          <a:p>
            <a:r>
              <a:rPr lang="sl-SI" b="1"/>
              <a:t>2002, Budimpeška pobuda za odprti dostop (</a:t>
            </a:r>
            <a:r>
              <a:rPr lang="sl-SI" b="1" err="1"/>
              <a:t>Budapest</a:t>
            </a:r>
            <a:r>
              <a:rPr lang="sl-SI" b="1"/>
              <a:t> Open Access </a:t>
            </a:r>
            <a:r>
              <a:rPr lang="sl-SI" b="1" err="1"/>
              <a:t>Initiative</a:t>
            </a:r>
            <a:r>
              <a:rPr lang="sl-SI" b="1"/>
              <a:t>): </a:t>
            </a:r>
            <a:r>
              <a:rPr lang="sl-SI"/>
              <a:t>Budimpeška pobuda za odprti dostop (</a:t>
            </a:r>
            <a:r>
              <a:rPr lang="sl-SI" err="1"/>
              <a:t>Budapest</a:t>
            </a:r>
            <a:r>
              <a:rPr lang="sl-SI"/>
              <a:t> Open Access </a:t>
            </a:r>
            <a:r>
              <a:rPr lang="sl-SI" err="1"/>
              <a:t>Initiative</a:t>
            </a:r>
            <a:r>
              <a:rPr lang="sl-SI"/>
              <a:t>, BOAI) je postavila temelje za globalno gibanje za odprti dostop do znanstvenih raziskav.</a:t>
            </a:r>
          </a:p>
          <a:p>
            <a:endParaRPr lang="sl-SI" sz="1050"/>
          </a:p>
          <a:p>
            <a:r>
              <a:rPr lang="sl-SI" b="1"/>
              <a:t>2003, Izjava iz </a:t>
            </a:r>
            <a:r>
              <a:rPr lang="sl-SI" b="1" err="1"/>
              <a:t>Bethsede</a:t>
            </a:r>
            <a:r>
              <a:rPr lang="sl-SI" b="1"/>
              <a:t>:  </a:t>
            </a:r>
            <a:r>
              <a:rPr lang="sl-SI" err="1"/>
              <a:t>Odprtodostopna</a:t>
            </a:r>
            <a:r>
              <a:rPr lang="sl-SI"/>
              <a:t> revija omogoča "prost, nepreklicen, globalen in trajen dostop ter dovoljenje za kopiranje, uporabo, distribucijo, prenašanje in javno prikazovanje dela ter izdelavo in distribucijo izpeljanih del v katerem koli digitalnem mediju za kateri koli odgovoren namen, ob ustrezni navedbi avtorstva" in pri kateri je vsak članek "takoj ob začetni objavi deponiran v vsaj en </a:t>
            </a:r>
            <a:r>
              <a:rPr lang="sl-SI" err="1"/>
              <a:t>repozitorij</a:t>
            </a:r>
            <a:r>
              <a:rPr lang="sl-SI"/>
              <a:t> na spletu".</a:t>
            </a:r>
          </a:p>
          <a:p>
            <a:endParaRPr lang="sl-SI" sz="1050"/>
          </a:p>
          <a:p>
            <a:r>
              <a:rPr lang="sl-SI" b="1"/>
              <a:t>2003, Berlinska deklaracija o odprtem dostopu: </a:t>
            </a:r>
            <a:r>
              <a:rPr lang="sl-SI"/>
              <a:t>Natančneje opredeli Izjavo iz </a:t>
            </a:r>
            <a:r>
              <a:rPr lang="sl-SI" err="1"/>
              <a:t>Bethsede</a:t>
            </a:r>
            <a:r>
              <a:rPr lang="sl-SI"/>
              <a:t>, še posebej glede standardov za arhiviranje v spletnih </a:t>
            </a:r>
            <a:r>
              <a:rPr lang="sl-SI" err="1"/>
              <a:t>repozitorijih</a:t>
            </a:r>
            <a:r>
              <a:rPr lang="sl-SI"/>
              <a:t>. </a:t>
            </a:r>
          </a:p>
          <a:p>
            <a:endParaRPr lang="sl-SI"/>
          </a:p>
          <a:p>
            <a:endParaRPr lang="sl-SI"/>
          </a:p>
          <a:p>
            <a:endParaRPr lang="sl-SI"/>
          </a:p>
        </p:txBody>
      </p:sp>
    </p:spTree>
    <p:extLst>
      <p:ext uri="{BB962C8B-B14F-4D97-AF65-F5344CB8AC3E}">
        <p14:creationId xmlns:p14="http://schemas.microsoft.com/office/powerpoint/2010/main" val="2249513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17418"/>
          </a:xfrm>
        </p:spPr>
        <p:txBody>
          <a:bodyPr>
            <a:normAutofit fontScale="90000"/>
          </a:bodyPr>
          <a:lstStyle/>
          <a:p>
            <a:pPr lvl="0"/>
            <a:r>
              <a:rPr lang="sl-SI" sz="5000" b="1">
                <a:solidFill>
                  <a:srgbClr val="ED7D31"/>
                </a:solidFill>
                <a:latin typeface="Calibri"/>
              </a:rPr>
              <a:t>Nekaj mejnikov pri razvoju</a:t>
            </a:r>
            <a:br>
              <a:rPr lang="sl-SI" sz="5000" b="1">
                <a:solidFill>
                  <a:srgbClr val="ED7D31"/>
                </a:solidFill>
                <a:latin typeface="Calibri"/>
              </a:rPr>
            </a:br>
            <a:r>
              <a:rPr lang="sl-SI" sz="5000" b="1">
                <a:solidFill>
                  <a:srgbClr val="ED7D31"/>
                </a:solidFill>
                <a:latin typeface="Calibri"/>
              </a:rPr>
              <a:t>odprte znanosti 2</a:t>
            </a:r>
            <a:br>
              <a:rPr lang="sl-SI" sz="5000" b="1">
                <a:solidFill>
                  <a:srgbClr val="ED7D31"/>
                </a:solidFill>
                <a:latin typeface="Calibri"/>
              </a:rPr>
            </a:b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742956" y="1631301"/>
            <a:ext cx="9446073" cy="5078313"/>
          </a:xfrm>
          <a:prstGeom prst="rect">
            <a:avLst/>
          </a:prstGeom>
        </p:spPr>
        <p:txBody>
          <a:bodyPr wrap="square">
            <a:spAutoFit/>
          </a:bodyPr>
          <a:lstStyle/>
          <a:p>
            <a:r>
              <a:rPr lang="sl-SI" b="1"/>
              <a:t>2008, Pilotni projekt odprtega dostopa do znanstvenih objav v FP7: </a:t>
            </a:r>
            <a:r>
              <a:rPr lang="sl-SI"/>
              <a:t>Evropska komisija (EK) je na znanstvenih področjih energetike, ekologije, zdravstva, informatike in komunikacijskih tehnologij, družboslovja in humanistike vpeljala pilotni projekt odprtega dostopa do znanstvenih objav, kjer so avtorji morali arhivirati objave v </a:t>
            </a:r>
            <a:r>
              <a:rPr lang="sl-SI" err="1"/>
              <a:t>repozitorije</a:t>
            </a:r>
            <a:r>
              <a:rPr lang="sl-SI"/>
              <a:t> in se zavzeti za zagotovitev odprtega dostopa v  šestih mesecih od objave (v dvanajstih na področjih družboslovja in humanistike). </a:t>
            </a:r>
            <a:endParaRPr lang="sl-SI" b="1"/>
          </a:p>
          <a:p>
            <a:endParaRPr lang="sl-SI" b="1"/>
          </a:p>
          <a:p>
            <a:r>
              <a:rPr lang="sl-SI" b="1"/>
              <a:t>2012, Priporočilo komisije z dne 17. julija 2012 o dostopu do znanstvenih informacij in njihovem arhiviranju: </a:t>
            </a:r>
            <a:r>
              <a:rPr lang="sl-SI"/>
              <a:t>državam članicam priporoča, naj opredelijo jasne politike za razširjanje in odprt dostop do znanstvenih objav, ki so rezultat javno financiranih raziskav, za razširjanje podatkov, ki so rezultat javno financiranih raziskav, in za odprt dostop do njih. Države članice naj zagotovijo pogoje za arhiviranje in ponovno uporabo znanstvenih informacij ter vzpostavijo ustrezne e-infrastrukture. </a:t>
            </a:r>
          </a:p>
          <a:p>
            <a:endParaRPr lang="sl-SI"/>
          </a:p>
          <a:p>
            <a:r>
              <a:rPr lang="sl-SI" b="1"/>
              <a:t>2014, Pilotni projekt odprtega dostopa do raziskovalnih podatkov v programu Obzorje 2020: </a:t>
            </a:r>
            <a:r>
              <a:rPr lang="sl-SI"/>
              <a:t> zahteve EK, da na nekaterih znanstvenih področjih arhivirajo raziskovalne podatke v </a:t>
            </a:r>
            <a:r>
              <a:rPr lang="sl-SI" err="1"/>
              <a:t>repozitorije</a:t>
            </a:r>
            <a:r>
              <a:rPr lang="sl-SI"/>
              <a:t> in jih odprto delijo. </a:t>
            </a:r>
          </a:p>
          <a:p>
            <a:endParaRPr lang="sl-SI" b="1"/>
          </a:p>
          <a:p>
            <a:r>
              <a:rPr lang="sl-SI" b="1"/>
              <a:t>2017, Deklaracija EOSC in seznam ukrepov: </a:t>
            </a:r>
            <a:r>
              <a:rPr lang="sl-SI"/>
              <a:t>dokument začrta ukrepe, potrebne za vzpostavitev Evropskega oblaka odprte znanosti. </a:t>
            </a:r>
          </a:p>
        </p:txBody>
      </p:sp>
    </p:spTree>
    <p:extLst>
      <p:ext uri="{BB962C8B-B14F-4D97-AF65-F5344CB8AC3E}">
        <p14:creationId xmlns:p14="http://schemas.microsoft.com/office/powerpoint/2010/main" val="66142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17418"/>
          </a:xfrm>
        </p:spPr>
        <p:txBody>
          <a:bodyPr>
            <a:normAutofit fontScale="90000"/>
          </a:bodyPr>
          <a:lstStyle/>
          <a:p>
            <a:pPr lvl="0"/>
            <a:r>
              <a:rPr lang="sl-SI" sz="5000" b="1">
                <a:solidFill>
                  <a:srgbClr val="ED7D31"/>
                </a:solidFill>
                <a:latin typeface="Calibri"/>
              </a:rPr>
              <a:t>Nekaj mejnikov pri razvoju</a:t>
            </a:r>
            <a:br>
              <a:rPr lang="sl-SI" sz="5000" b="1">
                <a:solidFill>
                  <a:srgbClr val="ED7D31"/>
                </a:solidFill>
                <a:latin typeface="Calibri"/>
              </a:rPr>
            </a:br>
            <a:r>
              <a:rPr lang="sl-SI" sz="5000" b="1">
                <a:solidFill>
                  <a:srgbClr val="ED7D31"/>
                </a:solidFill>
                <a:latin typeface="Calibri"/>
              </a:rPr>
              <a:t>odprte znanosti 3</a:t>
            </a:r>
            <a:br>
              <a:rPr lang="sl-SI" sz="5000" b="1">
                <a:solidFill>
                  <a:srgbClr val="ED7D31"/>
                </a:solidFill>
                <a:latin typeface="Calibri"/>
              </a:rPr>
            </a:b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742956" y="1553664"/>
            <a:ext cx="9446073" cy="5078313"/>
          </a:xfrm>
          <a:prstGeom prst="rect">
            <a:avLst/>
          </a:prstGeom>
        </p:spPr>
        <p:txBody>
          <a:bodyPr wrap="square">
            <a:spAutoFit/>
          </a:bodyPr>
          <a:lstStyle/>
          <a:p>
            <a:r>
              <a:rPr lang="sl-SI" b="1"/>
              <a:t>2018, Koalicija S in Načrt S:  </a:t>
            </a:r>
            <a:r>
              <a:rPr lang="sl-SI"/>
              <a:t>4. septembra 2018 je skupina nacionalnih financerjev znanstvenoraziskovalnega dela ob podpori Evropske komisije in Evropskega raziskovalnega sveta (ERC) ustanovila </a:t>
            </a:r>
            <a:r>
              <a:rPr lang="sl-SI" err="1"/>
              <a:t>kOAlicijo</a:t>
            </a:r>
            <a:r>
              <a:rPr lang="sl-SI"/>
              <a:t> S kot pobudo za uresničitev popolnega in takojšnjega odprtega dostopa do raziskovalnih publikacij, ki so jo poimenovali Načrt S. </a:t>
            </a:r>
          </a:p>
          <a:p>
            <a:endParaRPr lang="sl-SI" b="1"/>
          </a:p>
          <a:p>
            <a:r>
              <a:rPr lang="sl-SI" b="1"/>
              <a:t>2020, Priporočilo UNESCO za odprto znanost: </a:t>
            </a:r>
            <a:r>
              <a:rPr lang="sl-SI"/>
              <a:t>priporočilo opredeljuje skupne vrednote in načela za odprto znanost ter konkretne ukrepe za odprt dostop in odprte podatke, s predlogi za približevanje državljanov znanosti in zavezami za olajšanje proizvodnje in širjenja znanstvenega znanja po vsem svetu. Priporočilo je bilo razvito na podlagi regionalno uravnoteženega, vključujočega in transparentnega posvetovalnega postopka.</a:t>
            </a:r>
          </a:p>
          <a:p>
            <a:endParaRPr lang="sl-SI"/>
          </a:p>
          <a:p>
            <a:r>
              <a:rPr lang="sl-SI" b="1"/>
              <a:t>2021, Pakt za raziskave in inovacije ter Reforma ERA: </a:t>
            </a:r>
            <a:r>
              <a:rPr lang="sl-SI"/>
              <a:t>formalni okvir za izvajanje javnih politik na področju znanstvenoraziskovalnega dela v ERA.  </a:t>
            </a:r>
          </a:p>
          <a:p>
            <a:endParaRPr lang="sl-SI"/>
          </a:p>
          <a:p>
            <a:r>
              <a:rPr lang="sl-SI" b="1"/>
              <a:t>2021, Obzorje Evropa: </a:t>
            </a:r>
            <a:r>
              <a:rPr lang="sl-SI"/>
              <a:t>deljenje rezultatov raziskav po načelih FAIR. </a:t>
            </a:r>
          </a:p>
          <a:p>
            <a:endParaRPr lang="sl-SI" b="1"/>
          </a:p>
          <a:p>
            <a:r>
              <a:rPr lang="sl-SI" b="1"/>
              <a:t>2022, Koalicija COARA: </a:t>
            </a:r>
            <a:r>
              <a:rPr lang="sl-SI"/>
              <a:t>skupna platforma za sodelovanje in usklajevanje prizadevanj glede vrednotenja raziskovalne dejavnosti. </a:t>
            </a:r>
          </a:p>
        </p:txBody>
      </p:sp>
    </p:spTree>
    <p:extLst>
      <p:ext uri="{BB962C8B-B14F-4D97-AF65-F5344CB8AC3E}">
        <p14:creationId xmlns:p14="http://schemas.microsoft.com/office/powerpoint/2010/main" val="307096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17418"/>
          </a:xfrm>
        </p:spPr>
        <p:txBody>
          <a:bodyPr>
            <a:normAutofit fontScale="90000"/>
          </a:bodyPr>
          <a:lstStyle/>
          <a:p>
            <a:pPr lvl="0"/>
            <a:r>
              <a:rPr lang="sl-SI" sz="5000" b="1">
                <a:solidFill>
                  <a:srgbClr val="ED7D31"/>
                </a:solidFill>
                <a:latin typeface="Calibri"/>
              </a:rPr>
              <a:t>Razvoj odprte znanosti v Sloveniji 1</a:t>
            </a:r>
            <a:br>
              <a:rPr lang="sl-SI" sz="5000" b="1">
                <a:solidFill>
                  <a:srgbClr val="ED7D31"/>
                </a:solidFill>
                <a:latin typeface="Calibri"/>
              </a:rPr>
            </a:b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742956" y="1553664"/>
            <a:ext cx="9446073" cy="5632311"/>
          </a:xfrm>
          <a:prstGeom prst="rect">
            <a:avLst/>
          </a:prstGeom>
        </p:spPr>
        <p:txBody>
          <a:bodyPr wrap="square">
            <a:spAutoFit/>
          </a:bodyPr>
          <a:lstStyle/>
          <a:p>
            <a:r>
              <a:rPr lang="sl-SI" b="1"/>
              <a:t>1997, Ustanovitev Arhiva družboslovnih podatkov (ADP): </a:t>
            </a:r>
            <a:r>
              <a:rPr lang="sl-SI"/>
              <a:t>vzpostavitev nacionalne področne podatkovne infrastrukture, katere poslanstvo je upravljanje s podatki povezanih storitev za podporo raziskovanju, izobraževanju in za splošno javno korist.</a:t>
            </a:r>
          </a:p>
          <a:p>
            <a:endParaRPr lang="sl-SI" b="1"/>
          </a:p>
          <a:p>
            <a:r>
              <a:rPr lang="sl-SI" b="1"/>
              <a:t>2007, Digitalna knjižnica Univerze v Mariboru, (DKUM): </a:t>
            </a:r>
            <a:r>
              <a:rPr lang="sl-SI"/>
              <a:t>UM širši javnosti omogoči dostop do svojih publikacij.</a:t>
            </a:r>
          </a:p>
          <a:p>
            <a:endParaRPr lang="sl-SI"/>
          </a:p>
          <a:p>
            <a:r>
              <a:rPr lang="sl-SI" b="1"/>
              <a:t>2011, Openaccess.si: </a:t>
            </a:r>
            <a:r>
              <a:rPr lang="sl-SI"/>
              <a:t>informacije o odprti znanosti in z njo povezane aktivnosti v Sloveniji in mednarodni skupnosti.</a:t>
            </a:r>
          </a:p>
          <a:p>
            <a:endParaRPr lang="sl-SI"/>
          </a:p>
          <a:p>
            <a:r>
              <a:rPr lang="sl-SI" b="1"/>
              <a:t>2012 in 2013, Nacionalna infrastruktura odprtega dostopa do zaključnih del študija in objav raziskovalcev: </a:t>
            </a:r>
          </a:p>
          <a:p>
            <a:pPr marL="742950" lvl="1" indent="-285750">
              <a:buFont typeface="Arial" panose="020B0604020202020204" pitchFamily="34" charset="0"/>
              <a:buChar char="•"/>
            </a:pPr>
            <a:r>
              <a:rPr lang="sl-SI"/>
              <a:t>Nacionalni portal odprte znanosti,  </a:t>
            </a:r>
          </a:p>
          <a:p>
            <a:pPr marL="742950" lvl="1" indent="-285750">
              <a:buFont typeface="Arial" panose="020B0604020202020204" pitchFamily="34" charset="0"/>
              <a:buChar char="•"/>
            </a:pPr>
            <a:r>
              <a:rPr lang="sl-SI"/>
              <a:t>nadgrajena je bila Digitalna knjižnica Univerze v Mariboru,  </a:t>
            </a:r>
          </a:p>
          <a:p>
            <a:pPr marL="742950" lvl="1" indent="-285750">
              <a:buFont typeface="Arial" panose="020B0604020202020204" pitchFamily="34" charset="0"/>
              <a:buChar char="•"/>
            </a:pPr>
            <a:r>
              <a:rPr lang="sl-SI" err="1"/>
              <a:t>Repozitorij</a:t>
            </a:r>
            <a:r>
              <a:rPr lang="sl-SI"/>
              <a:t> Univerze v Ljubljani,  </a:t>
            </a:r>
          </a:p>
          <a:p>
            <a:pPr marL="742950" lvl="1" indent="-285750">
              <a:buFont typeface="Arial" panose="020B0604020202020204" pitchFamily="34" charset="0"/>
              <a:buChar char="•"/>
            </a:pPr>
            <a:r>
              <a:rPr lang="sl-SI" err="1"/>
              <a:t>Repozitorij</a:t>
            </a:r>
            <a:r>
              <a:rPr lang="sl-SI"/>
              <a:t> Univerze na Primorskem in </a:t>
            </a:r>
          </a:p>
          <a:p>
            <a:pPr marL="742950" lvl="1" indent="-285750">
              <a:buFont typeface="Arial" panose="020B0604020202020204" pitchFamily="34" charset="0"/>
              <a:buChar char="•"/>
            </a:pPr>
            <a:r>
              <a:rPr lang="sl-SI" err="1"/>
              <a:t>Repozitorij</a:t>
            </a:r>
            <a:r>
              <a:rPr lang="sl-SI"/>
              <a:t> Univerze v Novi Gorici. </a:t>
            </a:r>
          </a:p>
          <a:p>
            <a:endParaRPr lang="sl-SI" b="1"/>
          </a:p>
          <a:p>
            <a:endParaRPr lang="sl-SI" b="1"/>
          </a:p>
          <a:p>
            <a:endParaRPr lang="sl-SI" b="1"/>
          </a:p>
        </p:txBody>
      </p:sp>
    </p:spTree>
    <p:extLst>
      <p:ext uri="{BB962C8B-B14F-4D97-AF65-F5344CB8AC3E}">
        <p14:creationId xmlns:p14="http://schemas.microsoft.com/office/powerpoint/2010/main" val="381043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546465"/>
            <a:ext cx="10574901" cy="817418"/>
          </a:xfrm>
        </p:spPr>
        <p:txBody>
          <a:bodyPr>
            <a:normAutofit fontScale="90000"/>
          </a:bodyPr>
          <a:lstStyle/>
          <a:p>
            <a:pPr lvl="0"/>
            <a:r>
              <a:rPr lang="sl-SI" sz="5000" b="1">
                <a:solidFill>
                  <a:srgbClr val="ED7D31"/>
                </a:solidFill>
                <a:latin typeface="Calibri"/>
              </a:rPr>
              <a:t>Razvoj odprte znanosti v Sloveniji 2</a:t>
            </a:r>
            <a:br>
              <a:rPr lang="sl-SI" sz="5000" b="1">
                <a:solidFill>
                  <a:srgbClr val="ED7D31"/>
                </a:solidFill>
                <a:latin typeface="Calibri"/>
              </a:rPr>
            </a:b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742956" y="1113717"/>
            <a:ext cx="9446073" cy="6186309"/>
          </a:xfrm>
          <a:prstGeom prst="rect">
            <a:avLst/>
          </a:prstGeom>
        </p:spPr>
        <p:txBody>
          <a:bodyPr wrap="square">
            <a:spAutoFit/>
          </a:bodyPr>
          <a:lstStyle/>
          <a:p>
            <a:r>
              <a:rPr lang="sl-SI" b="1"/>
              <a:t>2015, Nacionalna strategija odprtega dostopa do znanstvenih objav in raziskovalnih podatkov v Sloveniji 2015-2020 in leta 2017 še Akcijski načrt izvedbe Nacionalne strategije odprtega dostopa do znanstvenih objav in raziskovalnih podatkov v Sloveniji 2015-2020 (Akcijski načrt 2017):  </a:t>
            </a:r>
            <a:r>
              <a:rPr lang="sl-SI"/>
              <a:t>Določila Strategije so bila usklajena s takratnim Okvirnim programom EU za raziskave in inovacije Obzorje 2020. </a:t>
            </a:r>
          </a:p>
          <a:p>
            <a:endParaRPr lang="sl-SI"/>
          </a:p>
          <a:p>
            <a:r>
              <a:rPr lang="sl-SI" b="1"/>
              <a:t>2021, Zakon o znanstvenoraziskovalni in inovacijski dejavnosti (</a:t>
            </a:r>
            <a:r>
              <a:rPr lang="sl-SI" b="1" err="1"/>
              <a:t>ZZrID</a:t>
            </a:r>
            <a:r>
              <a:rPr lang="sl-SI" b="1"/>
              <a:t>): </a:t>
            </a:r>
            <a:r>
              <a:rPr lang="sl-SI"/>
              <a:t>Delovanje po načelih odprte znanosti postane zakonska zahteva in s tem javna politika v Sloveniji. </a:t>
            </a:r>
          </a:p>
          <a:p>
            <a:endParaRPr lang="sl-SI" b="1"/>
          </a:p>
          <a:p>
            <a:r>
              <a:rPr lang="sl-SI" b="1"/>
              <a:t>2023, Uredba o izvajanju znanstvenoraziskovalnega dela v skladu z načeli odprte znanosti: </a:t>
            </a:r>
            <a:r>
              <a:rPr lang="sl-SI"/>
              <a:t>Izvedbeni akt zakona. </a:t>
            </a:r>
          </a:p>
          <a:p>
            <a:endParaRPr lang="sl-SI" b="1"/>
          </a:p>
          <a:p>
            <a:r>
              <a:rPr lang="sl-SI" b="1"/>
              <a:t>2022, Resolucija o znanstvenoraziskovalni in inovacijski strategiji Slovenije 2030 (ReZrIS30): </a:t>
            </a:r>
            <a:r>
              <a:rPr lang="sl-SI"/>
              <a:t>Ukrep Resolucije 6.2. Odprta znanost za izboljšanje kakovosti, učinkovitosti in odzivnosti raziskav.</a:t>
            </a:r>
          </a:p>
          <a:p>
            <a:endParaRPr lang="sl-SI"/>
          </a:p>
          <a:p>
            <a:r>
              <a:rPr lang="sl-SI" b="1"/>
              <a:t>2023, Akcijski načrt za odprto znanost za izvedbo Ukrepa 6.2: </a:t>
            </a:r>
            <a:r>
              <a:rPr lang="sl-SI"/>
              <a:t>Odprta znanost za izboljšanje kakovosti, učinkovitosti in odzivnosti raziskav v okviru Resolucije o znanstvenoraziskovalni in inovacijski strategiji Slovenije 2030 (ReZrIS30).</a:t>
            </a:r>
          </a:p>
          <a:p>
            <a:endParaRPr lang="sl-SI"/>
          </a:p>
          <a:p>
            <a:r>
              <a:rPr lang="sl-SI" b="1"/>
              <a:t>2023: Projekt SPOZNAJ: </a:t>
            </a:r>
            <a:r>
              <a:rPr lang="sl-SI"/>
              <a:t>institucionalna implementacija načel odprte znanosti v delovanje JRO. </a:t>
            </a:r>
          </a:p>
          <a:p>
            <a:endParaRPr lang="sl-SI" b="1"/>
          </a:p>
          <a:p>
            <a:endParaRPr lang="sl-SI" b="1"/>
          </a:p>
        </p:txBody>
      </p:sp>
    </p:spTree>
    <p:extLst>
      <p:ext uri="{BB962C8B-B14F-4D97-AF65-F5344CB8AC3E}">
        <p14:creationId xmlns:p14="http://schemas.microsoft.com/office/powerpoint/2010/main" val="3758750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17418"/>
          </a:xfrm>
        </p:spPr>
        <p:txBody>
          <a:bodyPr>
            <a:normAutofit fontScale="90000"/>
          </a:bodyPr>
          <a:lstStyle/>
          <a:p>
            <a:pPr lvl="0"/>
            <a:r>
              <a:rPr lang="sl-SI" sz="5000" b="1">
                <a:solidFill>
                  <a:srgbClr val="ED7D31"/>
                </a:solidFill>
                <a:latin typeface="Calibri"/>
              </a:rPr>
              <a:t>Razvoj odprte znanosti v Sloveniji 3</a:t>
            </a:r>
            <a:br>
              <a:rPr lang="sl-SI" sz="5000" b="1">
                <a:solidFill>
                  <a:srgbClr val="ED7D31"/>
                </a:solidFill>
                <a:latin typeface="Calibri"/>
              </a:rPr>
            </a:b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742956" y="1113717"/>
            <a:ext cx="9446073" cy="646331"/>
          </a:xfrm>
          <a:prstGeom prst="rect">
            <a:avLst/>
          </a:prstGeom>
        </p:spPr>
        <p:txBody>
          <a:bodyPr wrap="square">
            <a:spAutoFit/>
          </a:bodyPr>
          <a:lstStyle/>
          <a:p>
            <a:endParaRPr lang="sl-SI" b="1"/>
          </a:p>
          <a:p>
            <a:endParaRPr lang="sl-SI" b="1"/>
          </a:p>
        </p:txBody>
      </p:sp>
      <p:pic>
        <p:nvPicPr>
          <p:cNvPr id="4" name="Slika 3">
            <a:extLst>
              <a:ext uri="{FF2B5EF4-FFF2-40B4-BE49-F238E27FC236}">
                <a16:creationId xmlns:a16="http://schemas.microsoft.com/office/drawing/2014/main" id="{031076A0-7BCE-4634-9A73-EA16311E1B66}"/>
              </a:ext>
            </a:extLst>
          </p:cNvPr>
          <p:cNvPicPr>
            <a:picLocks noChangeAspect="1"/>
          </p:cNvPicPr>
          <p:nvPr/>
        </p:nvPicPr>
        <p:blipFill>
          <a:blip r:embed="rId3"/>
          <a:stretch>
            <a:fillRect/>
          </a:stretch>
        </p:blipFill>
        <p:spPr>
          <a:xfrm>
            <a:off x="874143" y="1487459"/>
            <a:ext cx="6209542" cy="5183723"/>
          </a:xfrm>
          <a:prstGeom prst="rect">
            <a:avLst/>
          </a:prstGeom>
        </p:spPr>
      </p:pic>
      <p:sp>
        <p:nvSpPr>
          <p:cNvPr id="5" name="Pravokotnik 4">
            <a:extLst>
              <a:ext uri="{FF2B5EF4-FFF2-40B4-BE49-F238E27FC236}">
                <a16:creationId xmlns:a16="http://schemas.microsoft.com/office/drawing/2014/main" id="{4A071771-D27D-43D2-9270-D7D079CC8FAF}"/>
              </a:ext>
            </a:extLst>
          </p:cNvPr>
          <p:cNvSpPr/>
          <p:nvPr/>
        </p:nvSpPr>
        <p:spPr>
          <a:xfrm>
            <a:off x="7487947" y="1446635"/>
            <a:ext cx="4129207" cy="646331"/>
          </a:xfrm>
          <a:prstGeom prst="rect">
            <a:avLst/>
          </a:prstGeom>
        </p:spPr>
        <p:txBody>
          <a:bodyPr wrap="none">
            <a:spAutoFit/>
          </a:bodyPr>
          <a:lstStyle/>
          <a:p>
            <a:r>
              <a:rPr lang="sl-SI" sz="3600"/>
              <a:t>Portal Openaccess.si</a:t>
            </a:r>
          </a:p>
        </p:txBody>
      </p:sp>
    </p:spTree>
    <p:extLst>
      <p:ext uri="{BB962C8B-B14F-4D97-AF65-F5344CB8AC3E}">
        <p14:creationId xmlns:p14="http://schemas.microsoft.com/office/powerpoint/2010/main" val="167342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589596"/>
            <a:ext cx="10574901" cy="817418"/>
          </a:xfrm>
        </p:spPr>
        <p:txBody>
          <a:bodyPr>
            <a:normAutofit/>
          </a:bodyPr>
          <a:lstStyle/>
          <a:p>
            <a:pPr lvl="0"/>
            <a:r>
              <a:rPr lang="sl-SI" sz="5000" b="1">
                <a:solidFill>
                  <a:srgbClr val="ED7D31"/>
                </a:solidFill>
                <a:latin typeface="Calibri"/>
              </a:rPr>
              <a:t>Elementi odprte znanosti </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742956" y="1358335"/>
            <a:ext cx="9446073" cy="4154984"/>
          </a:xfrm>
          <a:prstGeom prst="rect">
            <a:avLst/>
          </a:prstGeom>
        </p:spPr>
        <p:txBody>
          <a:bodyPr wrap="square">
            <a:spAutoFit/>
          </a:bodyPr>
          <a:lstStyle/>
          <a:p>
            <a:r>
              <a:rPr lang="sl-SI" sz="2400"/>
              <a:t>Odprti dostop do rezultatov raziskav</a:t>
            </a:r>
          </a:p>
          <a:p>
            <a:endParaRPr lang="sl-SI" sz="2400"/>
          </a:p>
          <a:p>
            <a:r>
              <a:rPr lang="sl-SI" sz="2400"/>
              <a:t>Načela FAIR in FAIR-</a:t>
            </a:r>
            <a:r>
              <a:rPr lang="sl-SI" sz="2400" err="1"/>
              <a:t>fikacija</a:t>
            </a:r>
            <a:r>
              <a:rPr lang="sl-SI" sz="2400"/>
              <a:t> rezultatov raziskav</a:t>
            </a:r>
          </a:p>
          <a:p>
            <a:endParaRPr lang="sl-SI" sz="2400"/>
          </a:p>
          <a:p>
            <a:r>
              <a:rPr lang="sl-SI" sz="2400"/>
              <a:t>Repozitoriji</a:t>
            </a:r>
          </a:p>
          <a:p>
            <a:endParaRPr lang="sl-SI" sz="2400"/>
          </a:p>
          <a:p>
            <a:r>
              <a:rPr lang="sl-SI" sz="2400"/>
              <a:t>Licence </a:t>
            </a:r>
          </a:p>
          <a:p>
            <a:endParaRPr lang="sl-SI" sz="2400"/>
          </a:p>
          <a:p>
            <a:r>
              <a:rPr lang="sl-SI" sz="2400"/>
              <a:t>Trajni identifikatorji digitalnih objektov</a:t>
            </a:r>
          </a:p>
          <a:p>
            <a:endParaRPr lang="sl-SI" sz="2400"/>
          </a:p>
          <a:p>
            <a:r>
              <a:rPr lang="sl-SI" sz="2400"/>
              <a:t>Izjeme pri odprtem deljenju rezultatov raziskav</a:t>
            </a:r>
          </a:p>
        </p:txBody>
      </p:sp>
    </p:spTree>
    <p:extLst>
      <p:ext uri="{BB962C8B-B14F-4D97-AF65-F5344CB8AC3E}">
        <p14:creationId xmlns:p14="http://schemas.microsoft.com/office/powerpoint/2010/main" val="962988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CE05-45AD-B063-D850-568553A5E2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345720-9737-57E6-83B7-95C05998D20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145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1434985"/>
            <a:ext cx="10574901" cy="817418"/>
          </a:xfrm>
        </p:spPr>
        <p:txBody>
          <a:bodyPr>
            <a:normAutofit fontScale="90000"/>
          </a:bodyPr>
          <a:lstStyle/>
          <a:p>
            <a:pPr lvl="0"/>
            <a:r>
              <a:rPr lang="pl-PL" sz="5000" b="1">
                <a:solidFill>
                  <a:srgbClr val="ED7D31"/>
                </a:solidFill>
                <a:latin typeface="Calibri"/>
              </a:rPr>
              <a:t>Odprti dostop do rezultatov </a:t>
            </a:r>
            <a:br>
              <a:rPr lang="pl-PL" sz="5000" b="1">
                <a:solidFill>
                  <a:srgbClr val="ED7D31"/>
                </a:solidFill>
                <a:latin typeface="Calibri"/>
              </a:rPr>
            </a:br>
            <a:r>
              <a:rPr lang="pl-PL" sz="5000" b="1">
                <a:solidFill>
                  <a:srgbClr val="ED7D31"/>
                </a:solidFill>
                <a:latin typeface="Calibri"/>
              </a:rPr>
              <a:t>raziskav</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4" name="Pravokotnik 3">
            <a:extLst>
              <a:ext uri="{FF2B5EF4-FFF2-40B4-BE49-F238E27FC236}">
                <a16:creationId xmlns:a16="http://schemas.microsoft.com/office/drawing/2014/main" id="{4200638F-45F4-47AC-B43F-F80BEEF28123}"/>
              </a:ext>
            </a:extLst>
          </p:cNvPr>
          <p:cNvSpPr/>
          <p:nvPr/>
        </p:nvSpPr>
        <p:spPr>
          <a:xfrm>
            <a:off x="742956" y="2912475"/>
            <a:ext cx="9600116" cy="3416320"/>
          </a:xfrm>
          <a:prstGeom prst="rect">
            <a:avLst/>
          </a:prstGeom>
        </p:spPr>
        <p:txBody>
          <a:bodyPr wrap="square">
            <a:spAutoFit/>
          </a:bodyPr>
          <a:lstStyle/>
          <a:p>
            <a:r>
              <a:rPr lang="sl-SI" sz="2400"/>
              <a:t>Brezplačni dostop do celotne vsebine digitalnih objektov na svetovnem spletu na založnikovi spletni strani ali v </a:t>
            </a:r>
            <a:r>
              <a:rPr lang="sl-SI" sz="2400" err="1"/>
              <a:t>repozitoriju</a:t>
            </a:r>
            <a:r>
              <a:rPr lang="sl-SI" sz="2400"/>
              <a:t>, pri čemer so </a:t>
            </a:r>
            <a:r>
              <a:rPr lang="sl-SI" sz="2400">
                <a:solidFill>
                  <a:srgbClr val="00B0F0"/>
                </a:solidFill>
              </a:rPr>
              <a:t>avtorske pravice urejene v skladu z izbrano licenco</a:t>
            </a:r>
            <a:r>
              <a:rPr lang="sl-SI" sz="2400"/>
              <a:t>.</a:t>
            </a:r>
          </a:p>
          <a:p>
            <a:endParaRPr lang="sl-SI" sz="2400"/>
          </a:p>
          <a:p>
            <a:r>
              <a:rPr lang="sl-SI" sz="2400"/>
              <a:t>Odprti dostop do rezultatov raziskav v obliki znanstvenih člankov, do podatkovnih objav oziroma do raziskovalnih podatkov, do programske opreme </a:t>
            </a:r>
            <a:r>
              <a:rPr lang="sl-SI" sz="2400">
                <a:latin typeface="Calibri" panose="020F0502020204030204" pitchFamily="34" charset="0"/>
                <a:ea typeface="Times New Roman" panose="02020603050405020304" pitchFamily="18" charset="0"/>
                <a:cs typeface="Times New Roman" panose="02020603050405020304" pitchFamily="18" charset="0"/>
              </a:rPr>
              <a:t>in drugih rezultatov raziskav</a:t>
            </a:r>
            <a:r>
              <a:rPr lang="sl-SI" sz="2400"/>
              <a:t>. </a:t>
            </a:r>
          </a:p>
          <a:p>
            <a:endParaRPr lang="sl-SI" sz="2400"/>
          </a:p>
          <a:p>
            <a:endParaRPr lang="sl-SI" sz="2400"/>
          </a:p>
        </p:txBody>
      </p:sp>
    </p:spTree>
    <p:extLst>
      <p:ext uri="{BB962C8B-B14F-4D97-AF65-F5344CB8AC3E}">
        <p14:creationId xmlns:p14="http://schemas.microsoft.com/office/powerpoint/2010/main" val="2417540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82571" y="718993"/>
            <a:ext cx="10574901" cy="817418"/>
          </a:xfrm>
        </p:spPr>
        <p:txBody>
          <a:bodyPr>
            <a:normAutofit fontScale="90000"/>
          </a:bodyPr>
          <a:lstStyle/>
          <a:p>
            <a:pPr lvl="0"/>
            <a:r>
              <a:rPr lang="pl-PL" sz="5000" b="1">
                <a:solidFill>
                  <a:srgbClr val="ED7D31"/>
                </a:solidFill>
                <a:latin typeface="Calibri"/>
              </a:rPr>
              <a:t>Načela FAIR in FAIR-fikacija rezultatov raziskav</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4" name="Pravokotnik 3">
            <a:extLst>
              <a:ext uri="{FF2B5EF4-FFF2-40B4-BE49-F238E27FC236}">
                <a16:creationId xmlns:a16="http://schemas.microsoft.com/office/drawing/2014/main" id="{4200638F-45F4-47AC-B43F-F80BEEF28123}"/>
              </a:ext>
            </a:extLst>
          </p:cNvPr>
          <p:cNvSpPr/>
          <p:nvPr/>
        </p:nvSpPr>
        <p:spPr>
          <a:xfrm>
            <a:off x="742956" y="2912475"/>
            <a:ext cx="9600116" cy="830997"/>
          </a:xfrm>
          <a:prstGeom prst="rect">
            <a:avLst/>
          </a:prstGeom>
        </p:spPr>
        <p:txBody>
          <a:bodyPr wrap="square">
            <a:spAutoFit/>
          </a:bodyPr>
          <a:lstStyle/>
          <a:p>
            <a:endParaRPr lang="sl-SI" sz="2400"/>
          </a:p>
          <a:p>
            <a:endParaRPr lang="sl-SI" sz="2400"/>
          </a:p>
        </p:txBody>
      </p:sp>
      <p:sp>
        <p:nvSpPr>
          <p:cNvPr id="3" name="Pravokotnik 2">
            <a:extLst>
              <a:ext uri="{FF2B5EF4-FFF2-40B4-BE49-F238E27FC236}">
                <a16:creationId xmlns:a16="http://schemas.microsoft.com/office/drawing/2014/main" id="{A475E6A0-49F4-431C-B39F-253442DFC331}"/>
              </a:ext>
            </a:extLst>
          </p:cNvPr>
          <p:cNvSpPr/>
          <p:nvPr/>
        </p:nvSpPr>
        <p:spPr>
          <a:xfrm>
            <a:off x="742956" y="1815320"/>
            <a:ext cx="10093657" cy="4801314"/>
          </a:xfrm>
          <a:prstGeom prst="rect">
            <a:avLst/>
          </a:prstGeom>
        </p:spPr>
        <p:txBody>
          <a:bodyPr wrap="square">
            <a:spAutoFit/>
          </a:bodyPr>
          <a:lstStyle/>
          <a:p>
            <a:r>
              <a:rPr lang="sl-SI"/>
              <a:t>Rezultati raziskav morajo biti objavljeni ali drugače dostopni na način, ki omogoča njihovo </a:t>
            </a:r>
            <a:r>
              <a:rPr lang="sl-SI" err="1"/>
              <a:t>najdljivost</a:t>
            </a:r>
            <a:r>
              <a:rPr lang="sl-SI"/>
              <a:t>, dostopnost, </a:t>
            </a:r>
            <a:r>
              <a:rPr lang="sl-SI" err="1"/>
              <a:t>interoperabilnost</a:t>
            </a:r>
            <a:r>
              <a:rPr lang="sl-SI"/>
              <a:t> ter ponovno  uporabo oz. po načelih FAIR (</a:t>
            </a:r>
            <a:r>
              <a:rPr lang="sl-SI" err="1"/>
              <a:t>Findable</a:t>
            </a:r>
            <a:r>
              <a:rPr lang="sl-SI"/>
              <a:t>, </a:t>
            </a:r>
            <a:r>
              <a:rPr lang="sl-SI" err="1"/>
              <a:t>Accessible</a:t>
            </a:r>
            <a:r>
              <a:rPr lang="sl-SI"/>
              <a:t>, </a:t>
            </a:r>
            <a:r>
              <a:rPr lang="sl-SI" err="1"/>
              <a:t>Interoperable</a:t>
            </a:r>
            <a:r>
              <a:rPr lang="sl-SI"/>
              <a:t>, </a:t>
            </a:r>
            <a:r>
              <a:rPr lang="sl-SI" err="1"/>
              <a:t>Reusable</a:t>
            </a:r>
            <a:r>
              <a:rPr lang="sl-SI"/>
              <a:t>). </a:t>
            </a:r>
          </a:p>
          <a:p>
            <a:endParaRPr lang="sl-SI"/>
          </a:p>
          <a:p>
            <a:r>
              <a:rPr lang="sl-SI"/>
              <a:t>Proces pretvorbe rezultatov raziskav  v obliko, skladno z načeli FAIR, se imenuje </a:t>
            </a:r>
            <a:r>
              <a:rPr lang="sl-SI" err="1"/>
              <a:t>FAIRfikacija</a:t>
            </a:r>
            <a:r>
              <a:rPr lang="sl-SI"/>
              <a:t> in obsega kompleksne naloge:</a:t>
            </a:r>
          </a:p>
          <a:p>
            <a:endParaRPr lang="sl-SI"/>
          </a:p>
          <a:p>
            <a:pPr marL="285750" indent="-285750">
              <a:buFont typeface="Arial" panose="020B0604020202020204" pitchFamily="34" charset="0"/>
              <a:buChar char="•"/>
            </a:pPr>
            <a:r>
              <a:rPr lang="sl-SI"/>
              <a:t>ustvarjanje raziskovalnih podatkov,</a:t>
            </a:r>
          </a:p>
          <a:p>
            <a:pPr marL="285750" indent="-285750">
              <a:buFont typeface="Arial" panose="020B0604020202020204" pitchFamily="34" charset="0"/>
              <a:buChar char="•"/>
            </a:pPr>
            <a:r>
              <a:rPr lang="sl-SI"/>
              <a:t>analiza ustvarjenih podatkov,</a:t>
            </a:r>
          </a:p>
          <a:p>
            <a:pPr marL="285750" indent="-285750">
              <a:buFont typeface="Arial" panose="020B0604020202020204" pitchFamily="34" charset="0"/>
              <a:buChar char="•"/>
            </a:pPr>
            <a:r>
              <a:rPr lang="sl-SI"/>
              <a:t>izbira (ali izdelava) ustreznega semantičnega modela za podatke in metapodatke,</a:t>
            </a:r>
          </a:p>
          <a:p>
            <a:pPr marL="285750" indent="-285750">
              <a:buFont typeface="Arial" panose="020B0604020202020204" pitchFamily="34" charset="0"/>
              <a:buChar char="•"/>
            </a:pPr>
            <a:r>
              <a:rPr lang="sl-SI"/>
              <a:t>zagotavljanje dostopa do podatkov,</a:t>
            </a:r>
          </a:p>
          <a:p>
            <a:pPr marL="285750" indent="-285750">
              <a:buFont typeface="Arial" panose="020B0604020202020204" pitchFamily="34" charset="0"/>
              <a:buChar char="•"/>
            </a:pPr>
            <a:r>
              <a:rPr lang="sl-SI"/>
              <a:t>izbira ustrezne licence za zagotavljanje ponovne uporabe,</a:t>
            </a:r>
          </a:p>
          <a:p>
            <a:pPr marL="285750" indent="-285750">
              <a:buFont typeface="Arial" panose="020B0604020202020204" pitchFamily="34" charset="0"/>
              <a:buChar char="•"/>
            </a:pPr>
            <a:r>
              <a:rPr lang="sl-SI"/>
              <a:t>izdelava obogatenih metapodatkov (z opisom izvora podatkov),</a:t>
            </a:r>
          </a:p>
          <a:p>
            <a:pPr marL="285750" indent="-285750">
              <a:buFont typeface="Arial" panose="020B0604020202020204" pitchFamily="34" charset="0"/>
              <a:buChar char="•"/>
            </a:pPr>
            <a:r>
              <a:rPr lang="sl-SI"/>
              <a:t>objava podatkov skupaj z obogatenimi metapodatki in ustrezno licenco za ponovno uporabo.</a:t>
            </a:r>
          </a:p>
          <a:p>
            <a:endParaRPr lang="sl-SI"/>
          </a:p>
          <a:p>
            <a:r>
              <a:rPr lang="sl-SI"/>
              <a:t>Več o FAIR-</a:t>
            </a:r>
            <a:r>
              <a:rPr lang="sl-SI" err="1"/>
              <a:t>fikaciji</a:t>
            </a:r>
            <a:r>
              <a:rPr lang="sl-SI"/>
              <a:t> na </a:t>
            </a:r>
            <a:r>
              <a:rPr lang="sl-SI">
                <a:hlinkClick r:id="rId3"/>
              </a:rPr>
              <a:t>https://www.go-fair.org/fair-principles/fairification-process/</a:t>
            </a:r>
            <a:r>
              <a:rPr lang="sl-SI"/>
              <a:t>. </a:t>
            </a:r>
          </a:p>
          <a:p>
            <a:endParaRPr lang="sl-SI"/>
          </a:p>
        </p:txBody>
      </p:sp>
    </p:spTree>
    <p:extLst>
      <p:ext uri="{BB962C8B-B14F-4D97-AF65-F5344CB8AC3E}">
        <p14:creationId xmlns:p14="http://schemas.microsoft.com/office/powerpoint/2010/main" val="188661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589596"/>
            <a:ext cx="10574901" cy="817418"/>
          </a:xfrm>
        </p:spPr>
        <p:txBody>
          <a:bodyPr>
            <a:normAutofit/>
          </a:bodyPr>
          <a:lstStyle/>
          <a:p>
            <a:pPr lvl="0"/>
            <a:r>
              <a:rPr lang="sl-SI" sz="5000" b="1">
                <a:solidFill>
                  <a:srgbClr val="ED7D31"/>
                </a:solidFill>
                <a:latin typeface="Calibri"/>
              </a:rPr>
              <a:t>Repozitoriji</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742956" y="1358335"/>
            <a:ext cx="9446073" cy="830997"/>
          </a:xfrm>
          <a:prstGeom prst="rect">
            <a:avLst/>
          </a:prstGeom>
        </p:spPr>
        <p:txBody>
          <a:bodyPr wrap="square">
            <a:spAutoFit/>
          </a:bodyPr>
          <a:lstStyle/>
          <a:p>
            <a:endParaRPr lang="sl-SI" sz="2400"/>
          </a:p>
          <a:p>
            <a:endParaRPr lang="sl-SI" sz="2400"/>
          </a:p>
        </p:txBody>
      </p:sp>
      <p:sp>
        <p:nvSpPr>
          <p:cNvPr id="4" name="Pravokotnik 3">
            <a:extLst>
              <a:ext uri="{FF2B5EF4-FFF2-40B4-BE49-F238E27FC236}">
                <a16:creationId xmlns:a16="http://schemas.microsoft.com/office/drawing/2014/main" id="{107F05E2-E644-4A6C-A0F9-57E4E9406DF7}"/>
              </a:ext>
            </a:extLst>
          </p:cNvPr>
          <p:cNvSpPr/>
          <p:nvPr/>
        </p:nvSpPr>
        <p:spPr>
          <a:xfrm>
            <a:off x="742956" y="1631301"/>
            <a:ext cx="8901376" cy="6463308"/>
          </a:xfrm>
          <a:prstGeom prst="rect">
            <a:avLst/>
          </a:prstGeom>
        </p:spPr>
        <p:txBody>
          <a:bodyPr wrap="square">
            <a:spAutoFit/>
          </a:bodyPr>
          <a:lstStyle/>
          <a:p>
            <a:r>
              <a:rPr lang="sl-SI"/>
              <a:t>Repozitoriji predstavljajo digitalne prostore za shranjevanje digitalnih objektov, opisanih s standardiziranimi metapodatki, ki omogočajo dostop do njih.</a:t>
            </a:r>
          </a:p>
          <a:p>
            <a:endParaRPr lang="sl-SI"/>
          </a:p>
          <a:p>
            <a:r>
              <a:rPr lang="sl-SI"/>
              <a:t>Tipologija repozitorijev:</a:t>
            </a:r>
          </a:p>
          <a:p>
            <a:pPr marL="285750" indent="-285750">
              <a:buFontTx/>
              <a:buChar char="-"/>
            </a:pPr>
            <a:r>
              <a:rPr lang="sl-SI"/>
              <a:t>področni repozitoriji (npr. ADP)</a:t>
            </a:r>
          </a:p>
          <a:p>
            <a:pPr marL="285750" indent="-285750">
              <a:buFontTx/>
              <a:buChar char="-"/>
            </a:pPr>
            <a:r>
              <a:rPr lang="sl-SI"/>
              <a:t>institucionalni repozitoriji (npr. RUL)</a:t>
            </a:r>
          </a:p>
          <a:p>
            <a:pPr marL="285750" indent="-285750">
              <a:buFontTx/>
              <a:buChar char="-"/>
            </a:pPr>
            <a:r>
              <a:rPr lang="sl-SI"/>
              <a:t>splošni repozitoriji (npr. </a:t>
            </a:r>
            <a:r>
              <a:rPr lang="sl-SI" err="1"/>
              <a:t>Zenodo</a:t>
            </a:r>
            <a:r>
              <a:rPr lang="sl-SI"/>
              <a:t>).</a:t>
            </a:r>
          </a:p>
          <a:p>
            <a:pPr marL="285750" indent="-285750">
              <a:buFontTx/>
              <a:buChar char="-"/>
            </a:pPr>
            <a:endParaRPr lang="sl-SI"/>
          </a:p>
          <a:p>
            <a:r>
              <a:rPr lang="sl-SI"/>
              <a:t>Zaupanja vredni repozitoriji so repozitoriji, ki izpolnjujejo določene predpisane kriterije. </a:t>
            </a:r>
          </a:p>
          <a:p>
            <a:endParaRPr lang="sl-SI"/>
          </a:p>
          <a:p>
            <a:pPr fontAlgn="base"/>
            <a:r>
              <a:rPr lang="sl-SI"/>
              <a:t>Kot zaupanja vredne lahko obravnavamo tri skupine repozitorijev:</a:t>
            </a:r>
          </a:p>
          <a:p>
            <a:pPr marL="285750" indent="-285750" fontAlgn="base">
              <a:buFontTx/>
              <a:buChar char="-"/>
            </a:pPr>
            <a:r>
              <a:rPr lang="sl-SI"/>
              <a:t>certificirane </a:t>
            </a:r>
            <a:r>
              <a:rPr lang="sl-SI" err="1"/>
              <a:t>repozitorije</a:t>
            </a:r>
            <a:r>
              <a:rPr lang="sl-SI"/>
              <a:t> (npr. v skladu s certifikati </a:t>
            </a:r>
            <a:r>
              <a:rPr lang="sl-SI" err="1">
                <a:hlinkClick r:id="rId3"/>
              </a:rPr>
              <a:t>CoreTrustSeal</a:t>
            </a:r>
            <a:r>
              <a:rPr lang="sl-SI"/>
              <a:t>, </a:t>
            </a:r>
            <a:r>
              <a:rPr lang="sl-SI">
                <a:hlinkClick r:id="rId4"/>
              </a:rPr>
              <a:t>DIN 31644</a:t>
            </a:r>
            <a:r>
              <a:rPr lang="sl-SI"/>
              <a:t> ali </a:t>
            </a:r>
            <a:r>
              <a:rPr lang="sl-SI">
                <a:hlinkClick r:id="rId5"/>
              </a:rPr>
              <a:t>ISO 16363</a:t>
            </a:r>
            <a:r>
              <a:rPr lang="sl-SI"/>
              <a:t>),</a:t>
            </a:r>
          </a:p>
          <a:p>
            <a:pPr marL="285750" indent="-285750" fontAlgn="base">
              <a:buFontTx/>
              <a:buChar char="-"/>
            </a:pPr>
            <a:r>
              <a:rPr lang="sl-SI"/>
              <a:t>področne </a:t>
            </a:r>
            <a:r>
              <a:rPr lang="sl-SI" err="1"/>
              <a:t>repozitorije</a:t>
            </a:r>
            <a:r>
              <a:rPr lang="sl-SI"/>
              <a:t>, ki jih priznava in uporablja raziskovalna skupnost na določenem znanstvenem področju, npr. </a:t>
            </a:r>
            <a:r>
              <a:rPr lang="sl-SI" err="1">
                <a:hlinkClick r:id="rId6"/>
              </a:rPr>
              <a:t>HEPData</a:t>
            </a:r>
            <a:r>
              <a:rPr lang="sl-SI"/>
              <a:t>, </a:t>
            </a:r>
            <a:r>
              <a:rPr lang="sl-SI" err="1">
                <a:hlinkClick r:id="rId7"/>
              </a:rPr>
              <a:t>Crystallography</a:t>
            </a:r>
            <a:r>
              <a:rPr lang="sl-SI">
                <a:hlinkClick r:id="rId7"/>
              </a:rPr>
              <a:t> Open </a:t>
            </a:r>
            <a:r>
              <a:rPr lang="sl-SI" err="1">
                <a:hlinkClick r:id="rId7"/>
              </a:rPr>
              <a:t>Database</a:t>
            </a:r>
            <a:r>
              <a:rPr lang="sl-SI"/>
              <a:t>, </a:t>
            </a:r>
            <a:r>
              <a:rPr lang="sl-SI" err="1">
                <a:hlinkClick r:id="rId8"/>
              </a:rPr>
              <a:t>PubChem</a:t>
            </a:r>
            <a:r>
              <a:rPr lang="sl-SI"/>
              <a:t> … ),</a:t>
            </a:r>
          </a:p>
          <a:p>
            <a:pPr marL="285750" indent="-285750" fontAlgn="base">
              <a:buFontTx/>
              <a:buChar char="-"/>
            </a:pPr>
            <a:r>
              <a:rPr lang="sl-SI"/>
              <a:t>splošne in institucionalne </a:t>
            </a:r>
            <a:r>
              <a:rPr lang="sl-SI" err="1"/>
              <a:t>repozitorije</a:t>
            </a:r>
            <a:r>
              <a:rPr lang="sl-SI"/>
              <a:t>, ki imajo značilnosti zaupanja vrednih repozitorijev (npr. </a:t>
            </a:r>
            <a:r>
              <a:rPr lang="sl-SI" err="1">
                <a:hlinkClick r:id="rId9"/>
              </a:rPr>
              <a:t>Zenodo</a:t>
            </a:r>
            <a:r>
              <a:rPr lang="sl-SI"/>
              <a:t>).</a:t>
            </a:r>
          </a:p>
          <a:p>
            <a:endParaRPr lang="sl-SI"/>
          </a:p>
          <a:p>
            <a:pPr marL="285750" indent="-285750">
              <a:buFontTx/>
              <a:buChar char="-"/>
            </a:pPr>
            <a:endParaRPr lang="sl-SI"/>
          </a:p>
          <a:p>
            <a:endParaRPr lang="sl-SI"/>
          </a:p>
          <a:p>
            <a:endParaRPr lang="sl-SI"/>
          </a:p>
          <a:p>
            <a:endParaRPr lang="sl-SI"/>
          </a:p>
          <a:p>
            <a:endParaRPr lang="sl-SI"/>
          </a:p>
          <a:p>
            <a:endParaRPr lang="sl-SI"/>
          </a:p>
        </p:txBody>
      </p:sp>
    </p:spTree>
    <p:extLst>
      <p:ext uri="{BB962C8B-B14F-4D97-AF65-F5344CB8AC3E}">
        <p14:creationId xmlns:p14="http://schemas.microsoft.com/office/powerpoint/2010/main" val="29681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589596"/>
            <a:ext cx="10574901" cy="817418"/>
          </a:xfrm>
        </p:spPr>
        <p:txBody>
          <a:bodyPr>
            <a:normAutofit/>
          </a:bodyPr>
          <a:lstStyle/>
          <a:p>
            <a:pPr lvl="0"/>
            <a:r>
              <a:rPr lang="sl-SI" sz="5000" b="1" err="1">
                <a:solidFill>
                  <a:srgbClr val="ED7D31"/>
                </a:solidFill>
                <a:latin typeface="Calibri"/>
              </a:rPr>
              <a:t>Core</a:t>
            </a:r>
            <a:r>
              <a:rPr lang="sl-SI" sz="5000" b="1">
                <a:solidFill>
                  <a:srgbClr val="ED7D31"/>
                </a:solidFill>
                <a:latin typeface="Calibri"/>
              </a:rPr>
              <a:t> </a:t>
            </a:r>
            <a:r>
              <a:rPr lang="sl-SI" sz="5000" b="1" err="1">
                <a:solidFill>
                  <a:srgbClr val="ED7D31"/>
                </a:solidFill>
                <a:latin typeface="Calibri"/>
              </a:rPr>
              <a:t>Trust</a:t>
            </a:r>
            <a:r>
              <a:rPr lang="sl-SI" sz="5000" b="1">
                <a:solidFill>
                  <a:srgbClr val="ED7D31"/>
                </a:solidFill>
                <a:latin typeface="Calibri"/>
              </a:rPr>
              <a:t> </a:t>
            </a:r>
            <a:r>
              <a:rPr lang="sl-SI" sz="5000" b="1" err="1">
                <a:solidFill>
                  <a:srgbClr val="ED7D31"/>
                </a:solidFill>
                <a:latin typeface="Calibri"/>
              </a:rPr>
              <a:t>Seal</a:t>
            </a: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742956" y="1358335"/>
            <a:ext cx="9446073" cy="830997"/>
          </a:xfrm>
          <a:prstGeom prst="rect">
            <a:avLst/>
          </a:prstGeom>
        </p:spPr>
        <p:txBody>
          <a:bodyPr wrap="square">
            <a:spAutoFit/>
          </a:bodyPr>
          <a:lstStyle/>
          <a:p>
            <a:endParaRPr lang="sl-SI" sz="2400"/>
          </a:p>
          <a:p>
            <a:endParaRPr lang="sl-SI" sz="2400"/>
          </a:p>
        </p:txBody>
      </p:sp>
      <p:sp>
        <p:nvSpPr>
          <p:cNvPr id="4" name="Pravokotnik 3">
            <a:extLst>
              <a:ext uri="{FF2B5EF4-FFF2-40B4-BE49-F238E27FC236}">
                <a16:creationId xmlns:a16="http://schemas.microsoft.com/office/drawing/2014/main" id="{107F05E2-E644-4A6C-A0F9-57E4E9406DF7}"/>
              </a:ext>
            </a:extLst>
          </p:cNvPr>
          <p:cNvSpPr/>
          <p:nvPr/>
        </p:nvSpPr>
        <p:spPr>
          <a:xfrm>
            <a:off x="742956" y="1631301"/>
            <a:ext cx="8901376" cy="6186309"/>
          </a:xfrm>
          <a:prstGeom prst="rect">
            <a:avLst/>
          </a:prstGeom>
        </p:spPr>
        <p:txBody>
          <a:bodyPr wrap="square">
            <a:spAutoFit/>
          </a:bodyPr>
          <a:lstStyle/>
          <a:p>
            <a:r>
              <a:rPr lang="sl-SI"/>
              <a:t>1. Poslanstvo</a:t>
            </a:r>
          </a:p>
          <a:p>
            <a:r>
              <a:rPr lang="sl-SI"/>
              <a:t>2. Licence</a:t>
            </a:r>
          </a:p>
          <a:p>
            <a:r>
              <a:rPr lang="sl-SI"/>
              <a:t>3. Stalnost dostopa</a:t>
            </a:r>
          </a:p>
          <a:p>
            <a:r>
              <a:rPr lang="sl-SI"/>
              <a:t>4. Zaupnost in etika</a:t>
            </a:r>
          </a:p>
          <a:p>
            <a:r>
              <a:rPr lang="sl-SI"/>
              <a:t>5. Organizacijska infrastruktura</a:t>
            </a:r>
          </a:p>
          <a:p>
            <a:r>
              <a:rPr lang="sl-SI"/>
              <a:t>6. Strokovno svetovanje</a:t>
            </a:r>
          </a:p>
          <a:p>
            <a:r>
              <a:rPr lang="sl-SI"/>
              <a:t>7. Integriteta in pristnost podatkov</a:t>
            </a:r>
          </a:p>
          <a:p>
            <a:r>
              <a:rPr lang="sl-SI"/>
              <a:t>8. Presoja</a:t>
            </a:r>
          </a:p>
          <a:p>
            <a:r>
              <a:rPr lang="sl-SI"/>
              <a:t>9. Dokumentirani postopki hrambe</a:t>
            </a:r>
          </a:p>
          <a:p>
            <a:r>
              <a:rPr lang="sl-SI"/>
              <a:t>10. Načrt dolgotrajne hrambe podatkov</a:t>
            </a:r>
          </a:p>
          <a:p>
            <a:r>
              <a:rPr lang="sl-SI"/>
              <a:t>11. Kakovost podatkov</a:t>
            </a:r>
          </a:p>
          <a:p>
            <a:r>
              <a:rPr lang="sl-SI"/>
              <a:t>12. Potek dela</a:t>
            </a:r>
          </a:p>
          <a:p>
            <a:r>
              <a:rPr lang="sl-SI"/>
              <a:t>13. Odkrivanje in identifikacija podatkov</a:t>
            </a:r>
          </a:p>
          <a:p>
            <a:r>
              <a:rPr lang="sl-SI"/>
              <a:t>14. Ponovna uporaba podatkov</a:t>
            </a:r>
          </a:p>
          <a:p>
            <a:r>
              <a:rPr lang="sl-SI"/>
              <a:t>15. Tehnična infrastruktura</a:t>
            </a:r>
          </a:p>
          <a:p>
            <a:r>
              <a:rPr lang="sl-SI"/>
              <a:t>16. Varnost</a:t>
            </a:r>
          </a:p>
          <a:p>
            <a:pPr marL="285750" indent="-285750">
              <a:buFontTx/>
              <a:buChar char="-"/>
            </a:pPr>
            <a:endParaRPr lang="sl-SI"/>
          </a:p>
          <a:p>
            <a:endParaRPr lang="sl-SI"/>
          </a:p>
          <a:p>
            <a:endParaRPr lang="sl-SI"/>
          </a:p>
          <a:p>
            <a:endParaRPr lang="sl-SI"/>
          </a:p>
          <a:p>
            <a:endParaRPr lang="sl-SI"/>
          </a:p>
          <a:p>
            <a:endParaRPr lang="sl-SI"/>
          </a:p>
        </p:txBody>
      </p:sp>
      <p:sp>
        <p:nvSpPr>
          <p:cNvPr id="5" name="Pravokotnik 4">
            <a:extLst>
              <a:ext uri="{FF2B5EF4-FFF2-40B4-BE49-F238E27FC236}">
                <a16:creationId xmlns:a16="http://schemas.microsoft.com/office/drawing/2014/main" id="{57A141A1-068C-4CDF-99BE-38251FB57F58}"/>
              </a:ext>
            </a:extLst>
          </p:cNvPr>
          <p:cNvSpPr/>
          <p:nvPr/>
        </p:nvSpPr>
        <p:spPr>
          <a:xfrm>
            <a:off x="5219205" y="5851738"/>
            <a:ext cx="6859442" cy="646331"/>
          </a:xfrm>
          <a:prstGeom prst="rect">
            <a:avLst/>
          </a:prstGeom>
        </p:spPr>
        <p:txBody>
          <a:bodyPr wrap="none">
            <a:spAutoFit/>
          </a:bodyPr>
          <a:lstStyle/>
          <a:p>
            <a:r>
              <a:rPr lang="sl-SI">
                <a:hlinkClick r:id="rId3"/>
              </a:rPr>
              <a:t>https://www.coretrustseal.org/</a:t>
            </a:r>
            <a:endParaRPr lang="sl-SI"/>
          </a:p>
          <a:p>
            <a:r>
              <a:rPr lang="sl-SI">
                <a:hlinkClick r:id="rId4"/>
              </a:rPr>
              <a:t>https://dirrosdata.ctk.uni-lj.si/repozitoriji/zaupanja-vredni-repozitoriji/</a:t>
            </a:r>
            <a:r>
              <a:rPr lang="sl-SI"/>
              <a:t>  </a:t>
            </a:r>
          </a:p>
        </p:txBody>
      </p:sp>
      <p:pic>
        <p:nvPicPr>
          <p:cNvPr id="7" name="Slika 6">
            <a:extLst>
              <a:ext uri="{FF2B5EF4-FFF2-40B4-BE49-F238E27FC236}">
                <a16:creationId xmlns:a16="http://schemas.microsoft.com/office/drawing/2014/main" id="{3B78BB93-546A-4DE0-B6CF-75AEB3BCB4FD}"/>
              </a:ext>
            </a:extLst>
          </p:cNvPr>
          <p:cNvPicPr>
            <a:picLocks noChangeAspect="1"/>
          </p:cNvPicPr>
          <p:nvPr/>
        </p:nvPicPr>
        <p:blipFill>
          <a:blip r:embed="rId5"/>
          <a:stretch>
            <a:fillRect/>
          </a:stretch>
        </p:blipFill>
        <p:spPr>
          <a:xfrm>
            <a:off x="5219205" y="1459985"/>
            <a:ext cx="5941200" cy="4183811"/>
          </a:xfrm>
          <a:prstGeom prst="rect">
            <a:avLst/>
          </a:prstGeom>
        </p:spPr>
      </p:pic>
    </p:spTree>
    <p:extLst>
      <p:ext uri="{BB962C8B-B14F-4D97-AF65-F5344CB8AC3E}">
        <p14:creationId xmlns:p14="http://schemas.microsoft.com/office/powerpoint/2010/main" val="143667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65318" y="540917"/>
            <a:ext cx="9446073" cy="817418"/>
          </a:xfrm>
        </p:spPr>
        <p:txBody>
          <a:bodyPr>
            <a:normAutofit fontScale="90000"/>
          </a:bodyPr>
          <a:lstStyle/>
          <a:p>
            <a:pPr lvl="0"/>
            <a:r>
              <a:rPr lang="sl-SI" sz="5000" b="1">
                <a:solidFill>
                  <a:srgbClr val="ED7D31"/>
                </a:solidFill>
                <a:latin typeface="Calibri"/>
              </a:rPr>
              <a:t>Licence in avtorsko pravna vprašanja </a:t>
            </a:r>
          </a:p>
        </p:txBody>
      </p:sp>
      <p:sp>
        <p:nvSpPr>
          <p:cNvPr id="6" name="Pravokotnik 5">
            <a:extLst>
              <a:ext uri="{FF2B5EF4-FFF2-40B4-BE49-F238E27FC236}">
                <a16:creationId xmlns:a16="http://schemas.microsoft.com/office/drawing/2014/main" id="{CB26C40C-3FC1-49A0-8245-0B223F756F4F}"/>
              </a:ext>
            </a:extLst>
          </p:cNvPr>
          <p:cNvSpPr/>
          <p:nvPr/>
        </p:nvSpPr>
        <p:spPr>
          <a:xfrm>
            <a:off x="665318" y="1441520"/>
            <a:ext cx="10093657" cy="5355312"/>
          </a:xfrm>
          <a:prstGeom prst="rect">
            <a:avLst/>
          </a:prstGeom>
        </p:spPr>
        <p:txBody>
          <a:bodyPr wrap="square">
            <a:spAutoFit/>
          </a:bodyPr>
          <a:lstStyle/>
          <a:p>
            <a:r>
              <a:rPr lang="sl-SI"/>
              <a:t>Za možnost ponovne uporabe rezultatov raziskav je nujno potrebno, da jim dodelimo ustrezno licenco. Praviloma pri ravnanju z raziskovalnimi podatki uporabljamo proste licence, kot so npr. licence Creative Commons. </a:t>
            </a:r>
          </a:p>
          <a:p>
            <a:endParaRPr lang="sl-SI"/>
          </a:p>
          <a:p>
            <a:r>
              <a:rPr lang="sl-SI"/>
              <a:t>Licence Creative Commons so primerne za licenciranje vseh tipov rezultatov raziskav razen programske kode, za katero se uporabljajo namenske odprte licence, kot sta npr. GNU in </a:t>
            </a:r>
            <a:r>
              <a:rPr lang="sl-SI" err="1"/>
              <a:t>Apache</a:t>
            </a:r>
            <a:r>
              <a:rPr lang="sl-SI"/>
              <a:t>. </a:t>
            </a:r>
          </a:p>
          <a:p>
            <a:endParaRPr lang="sl-SI"/>
          </a:p>
          <a:p>
            <a:r>
              <a:rPr lang="sl-SI"/>
              <a:t>S prosto licenco se lahko imetnik avtorskih pravic vnaprej odpove materialnim upravičenjem na določenem avtorskem delu, s čimer uporabnikom omogoči enostavnejšo uporabo rezultatov raziskav. </a:t>
            </a:r>
          </a:p>
          <a:p>
            <a:endParaRPr lang="sl-SI"/>
          </a:p>
          <a:p>
            <a:r>
              <a:rPr lang="sl-SI"/>
              <a:t>CC licence na spletu prepoznamo po naslednjih oznakah:</a:t>
            </a:r>
            <a:br>
              <a:rPr lang="sl-SI"/>
            </a:br>
            <a:r>
              <a:rPr lang="sl-SI"/>
              <a:t>– CC BY – priznanje avtorstva,</a:t>
            </a:r>
            <a:br>
              <a:rPr lang="sl-SI"/>
            </a:br>
            <a:r>
              <a:rPr lang="sl-SI"/>
              <a:t>– CC BY-SA – priznanje avtorstva-deljenje pod enakimi pogoji,</a:t>
            </a:r>
            <a:br>
              <a:rPr lang="sl-SI"/>
            </a:br>
            <a:r>
              <a:rPr lang="sl-SI"/>
              <a:t>– CC BY-ND – priznanje avtorstva-brez predelav,</a:t>
            </a:r>
            <a:br>
              <a:rPr lang="sl-SI"/>
            </a:br>
            <a:r>
              <a:rPr lang="sl-SI"/>
              <a:t>– CC BY-NC – priznanje avtorstva-nekomercialno,</a:t>
            </a:r>
            <a:br>
              <a:rPr lang="sl-SI"/>
            </a:br>
            <a:r>
              <a:rPr lang="sl-SI"/>
              <a:t>– CC BY-NC-SA – priznanje avtorstva-nekomercialno-deljenje pod enakimi pogoji,</a:t>
            </a:r>
            <a:br>
              <a:rPr lang="sl-SI"/>
            </a:br>
            <a:r>
              <a:rPr lang="sl-SI"/>
              <a:t>– CC BY-NC-ND – priznanje avtorstva-nekomercialno-brez predelav.</a:t>
            </a:r>
          </a:p>
          <a:p>
            <a:endParaRPr lang="sl-SI"/>
          </a:p>
          <a:p>
            <a:endParaRPr lang="sl-SI"/>
          </a:p>
        </p:txBody>
      </p:sp>
    </p:spTree>
    <p:extLst>
      <p:ext uri="{BB962C8B-B14F-4D97-AF65-F5344CB8AC3E}">
        <p14:creationId xmlns:p14="http://schemas.microsoft.com/office/powerpoint/2010/main" val="563606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7" y="589596"/>
            <a:ext cx="9315444" cy="817418"/>
          </a:xfrm>
        </p:spPr>
        <p:txBody>
          <a:bodyPr>
            <a:normAutofit fontScale="90000"/>
          </a:bodyPr>
          <a:lstStyle/>
          <a:p>
            <a:pPr lvl="0"/>
            <a:r>
              <a:rPr lang="sl-SI" sz="5000" b="1">
                <a:solidFill>
                  <a:srgbClr val="ED7D31"/>
                </a:solidFill>
                <a:latin typeface="Calibri"/>
              </a:rPr>
              <a:t>Trajni identifikatorji digitalnih objektov</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4" name="Pravokotnik 3">
            <a:extLst>
              <a:ext uri="{FF2B5EF4-FFF2-40B4-BE49-F238E27FC236}">
                <a16:creationId xmlns:a16="http://schemas.microsoft.com/office/drawing/2014/main" id="{AAFF7B15-4B1F-42CE-B965-B5391E1A4489}"/>
              </a:ext>
            </a:extLst>
          </p:cNvPr>
          <p:cNvSpPr/>
          <p:nvPr/>
        </p:nvSpPr>
        <p:spPr>
          <a:xfrm>
            <a:off x="742956" y="1631301"/>
            <a:ext cx="10618033" cy="5355312"/>
          </a:xfrm>
          <a:prstGeom prst="rect">
            <a:avLst/>
          </a:prstGeom>
        </p:spPr>
        <p:txBody>
          <a:bodyPr wrap="square">
            <a:spAutoFit/>
          </a:bodyPr>
          <a:lstStyle/>
          <a:p>
            <a:r>
              <a:rPr lang="sl-SI"/>
              <a:t>Trajni identifikatorji (</a:t>
            </a:r>
            <a:r>
              <a:rPr lang="sl-SI" err="1"/>
              <a:t>persistent</a:t>
            </a:r>
            <a:r>
              <a:rPr lang="sl-SI"/>
              <a:t> </a:t>
            </a:r>
            <a:r>
              <a:rPr lang="sl-SI" err="1"/>
              <a:t>identifiers</a:t>
            </a:r>
            <a:r>
              <a:rPr lang="sl-SI"/>
              <a:t>, PID) predstavljajo enolične in trajne povezave do različnih digitalnih objektov (npr. znanstvenih publikacij, raziskovalnih podatkov, </a:t>
            </a:r>
            <a:r>
              <a:rPr lang="sl-SI" err="1"/>
              <a:t>predregistracijskih</a:t>
            </a:r>
            <a:r>
              <a:rPr lang="sl-SI"/>
              <a:t> poročil ipd.) in tudi ne-digitalnih objektov (npr. afiliacij, projektov, predmetov ipd.).</a:t>
            </a:r>
          </a:p>
          <a:p>
            <a:endParaRPr lang="sl-SI"/>
          </a:p>
          <a:p>
            <a:r>
              <a:rPr lang="sl-SI"/>
              <a:t>Primeri PID-ov za digitalne objekte:</a:t>
            </a:r>
          </a:p>
          <a:p>
            <a:pPr marL="285750" indent="-285750">
              <a:buFontTx/>
              <a:buChar char="-"/>
            </a:pPr>
            <a:r>
              <a:rPr lang="sl-SI" err="1"/>
              <a:t>Digital</a:t>
            </a:r>
            <a:r>
              <a:rPr lang="sl-SI"/>
              <a:t> </a:t>
            </a:r>
            <a:r>
              <a:rPr lang="sl-SI" err="1"/>
              <a:t>Object</a:t>
            </a:r>
            <a:r>
              <a:rPr lang="sl-SI"/>
              <a:t> </a:t>
            </a:r>
            <a:r>
              <a:rPr lang="sl-SI" err="1"/>
              <a:t>Identifier</a:t>
            </a:r>
            <a:r>
              <a:rPr lang="sl-SI"/>
              <a:t> (DOI)</a:t>
            </a:r>
          </a:p>
          <a:p>
            <a:pPr marL="285750" indent="-285750">
              <a:buFontTx/>
              <a:buChar char="-"/>
            </a:pPr>
            <a:r>
              <a:rPr lang="sl-SI" err="1"/>
              <a:t>Handle</a:t>
            </a:r>
            <a:r>
              <a:rPr lang="sl-SI"/>
              <a:t> (HNDL)</a:t>
            </a:r>
          </a:p>
          <a:p>
            <a:pPr marL="285750" indent="-285750">
              <a:buFontTx/>
              <a:buChar char="-"/>
            </a:pPr>
            <a:r>
              <a:rPr lang="sl-SI" err="1"/>
              <a:t>Universal</a:t>
            </a:r>
            <a:r>
              <a:rPr lang="sl-SI"/>
              <a:t> </a:t>
            </a:r>
            <a:r>
              <a:rPr lang="sl-SI" err="1"/>
              <a:t>Resource</a:t>
            </a:r>
            <a:r>
              <a:rPr lang="sl-SI"/>
              <a:t> Name (URN)</a:t>
            </a:r>
          </a:p>
          <a:p>
            <a:pPr marL="285750" indent="-285750">
              <a:buFontTx/>
              <a:buChar char="-"/>
            </a:pPr>
            <a:r>
              <a:rPr lang="sl-SI" err="1"/>
              <a:t>Archival</a:t>
            </a:r>
            <a:r>
              <a:rPr lang="sl-SI"/>
              <a:t> </a:t>
            </a:r>
            <a:r>
              <a:rPr lang="sl-SI" err="1"/>
              <a:t>Resource</a:t>
            </a:r>
            <a:r>
              <a:rPr lang="sl-SI"/>
              <a:t> </a:t>
            </a:r>
            <a:r>
              <a:rPr lang="sl-SI" err="1"/>
              <a:t>Key</a:t>
            </a:r>
            <a:r>
              <a:rPr lang="sl-SI"/>
              <a:t> (ARK)</a:t>
            </a:r>
          </a:p>
          <a:p>
            <a:pPr marL="285750" indent="-285750">
              <a:buFontTx/>
              <a:buChar char="-"/>
            </a:pPr>
            <a:r>
              <a:rPr lang="sl-SI" err="1"/>
              <a:t>Persistent</a:t>
            </a:r>
            <a:r>
              <a:rPr lang="sl-SI"/>
              <a:t> Uniform </a:t>
            </a:r>
            <a:r>
              <a:rPr lang="sl-SI" err="1"/>
              <a:t>Resource</a:t>
            </a:r>
            <a:r>
              <a:rPr lang="sl-SI"/>
              <a:t> </a:t>
            </a:r>
            <a:r>
              <a:rPr lang="sl-SI" err="1"/>
              <a:t>Locator</a:t>
            </a:r>
            <a:r>
              <a:rPr lang="sl-SI"/>
              <a:t> (PURL)</a:t>
            </a:r>
          </a:p>
          <a:p>
            <a:pPr marL="285750" indent="-285750">
              <a:buFontTx/>
              <a:buChar char="-"/>
            </a:pPr>
            <a:endParaRPr lang="sl-SI"/>
          </a:p>
          <a:p>
            <a:r>
              <a:rPr lang="sl-SI"/>
              <a:t>Primeri PID-ov za ne-digitalne objekte:</a:t>
            </a:r>
          </a:p>
          <a:p>
            <a:pPr marL="285750" indent="-285750">
              <a:buFontTx/>
              <a:buChar char="-"/>
            </a:pPr>
            <a:r>
              <a:rPr lang="sl-SI"/>
              <a:t>Open </a:t>
            </a:r>
            <a:r>
              <a:rPr lang="sl-SI" err="1"/>
              <a:t>Researcher</a:t>
            </a:r>
            <a:r>
              <a:rPr lang="sl-SI"/>
              <a:t> </a:t>
            </a:r>
            <a:r>
              <a:rPr lang="sl-SI" err="1"/>
              <a:t>and</a:t>
            </a:r>
            <a:r>
              <a:rPr lang="sl-SI"/>
              <a:t> </a:t>
            </a:r>
            <a:r>
              <a:rPr lang="sl-SI" err="1"/>
              <a:t>Contributor</a:t>
            </a:r>
            <a:r>
              <a:rPr lang="sl-SI"/>
              <a:t> </a:t>
            </a:r>
            <a:r>
              <a:rPr lang="sl-SI" err="1"/>
              <a:t>Identifier</a:t>
            </a:r>
            <a:r>
              <a:rPr lang="sl-SI"/>
              <a:t> (ORCID </a:t>
            </a:r>
            <a:r>
              <a:rPr lang="sl-SI" err="1"/>
              <a:t>iD</a:t>
            </a:r>
            <a:r>
              <a:rPr lang="sl-SI"/>
              <a:t>) – identifikacija avtorjev oz. raziskovalcev</a:t>
            </a:r>
          </a:p>
          <a:p>
            <a:pPr marL="285750" indent="-285750">
              <a:buFontTx/>
              <a:buChar char="-"/>
            </a:pPr>
            <a:r>
              <a:rPr lang="sl-SI" err="1"/>
              <a:t>ResearcherID</a:t>
            </a:r>
            <a:r>
              <a:rPr lang="sl-SI"/>
              <a:t> – identifikacija avtorjev oz. raziskovalcev</a:t>
            </a:r>
          </a:p>
          <a:p>
            <a:pPr marL="285750" indent="-285750">
              <a:buFontTx/>
              <a:buChar char="-"/>
            </a:pPr>
            <a:r>
              <a:rPr lang="sl-SI" err="1"/>
              <a:t>Scopus</a:t>
            </a:r>
            <a:r>
              <a:rPr lang="sl-SI"/>
              <a:t> </a:t>
            </a:r>
            <a:r>
              <a:rPr lang="sl-SI" err="1"/>
              <a:t>Author</a:t>
            </a:r>
            <a:r>
              <a:rPr lang="sl-SI"/>
              <a:t> ID – identifikacija avtorjev oz. raziskovalcev</a:t>
            </a:r>
          </a:p>
          <a:p>
            <a:pPr marL="285750" indent="-285750">
              <a:buFontTx/>
              <a:buChar char="-"/>
            </a:pPr>
            <a:r>
              <a:rPr lang="sl-SI" err="1"/>
              <a:t>Funder</a:t>
            </a:r>
            <a:r>
              <a:rPr lang="sl-SI"/>
              <a:t> ID – identifikacija financerjev</a:t>
            </a:r>
          </a:p>
          <a:p>
            <a:pPr marL="285750" indent="-285750">
              <a:buFontTx/>
              <a:buChar char="-"/>
            </a:pPr>
            <a:r>
              <a:rPr lang="sl-SI"/>
              <a:t>Global </a:t>
            </a:r>
            <a:r>
              <a:rPr lang="sl-SI" err="1"/>
              <a:t>Research</a:t>
            </a:r>
            <a:r>
              <a:rPr lang="sl-SI"/>
              <a:t> </a:t>
            </a:r>
            <a:r>
              <a:rPr lang="sl-SI" err="1"/>
              <a:t>Identifier</a:t>
            </a:r>
            <a:r>
              <a:rPr lang="sl-SI"/>
              <a:t> </a:t>
            </a:r>
            <a:r>
              <a:rPr lang="sl-SI" err="1"/>
              <a:t>Database</a:t>
            </a:r>
            <a:r>
              <a:rPr lang="sl-SI"/>
              <a:t> (GRID) – identifikacija afiliacij</a:t>
            </a:r>
          </a:p>
          <a:p>
            <a:pPr marL="285750" indent="-285750">
              <a:buFontTx/>
              <a:buChar char="-"/>
            </a:pPr>
            <a:r>
              <a:rPr lang="sl-SI" err="1"/>
              <a:t>Persistent</a:t>
            </a:r>
            <a:r>
              <a:rPr lang="sl-SI"/>
              <a:t> </a:t>
            </a:r>
            <a:r>
              <a:rPr lang="sl-SI" err="1"/>
              <a:t>Identifier</a:t>
            </a:r>
            <a:r>
              <a:rPr lang="sl-SI"/>
              <a:t> </a:t>
            </a:r>
            <a:r>
              <a:rPr lang="sl-SI" err="1"/>
              <a:t>of</a:t>
            </a:r>
            <a:r>
              <a:rPr lang="sl-SI"/>
              <a:t> </a:t>
            </a:r>
            <a:r>
              <a:rPr lang="sl-SI" err="1"/>
              <a:t>Instruments</a:t>
            </a:r>
            <a:r>
              <a:rPr lang="sl-SI"/>
              <a:t> (PIDINST) – identifikacija merilnih instrumentov</a:t>
            </a:r>
          </a:p>
          <a:p>
            <a:endParaRPr lang="sl-SI"/>
          </a:p>
        </p:txBody>
      </p:sp>
      <p:sp>
        <p:nvSpPr>
          <p:cNvPr id="5" name="Pravokotnik 4">
            <a:extLst>
              <a:ext uri="{FF2B5EF4-FFF2-40B4-BE49-F238E27FC236}">
                <a16:creationId xmlns:a16="http://schemas.microsoft.com/office/drawing/2014/main" id="{8AB0F766-BFB1-425D-AA24-0E043420E433}"/>
              </a:ext>
            </a:extLst>
          </p:cNvPr>
          <p:cNvSpPr/>
          <p:nvPr/>
        </p:nvSpPr>
        <p:spPr>
          <a:xfrm>
            <a:off x="5989607" y="3278508"/>
            <a:ext cx="6096000" cy="646331"/>
          </a:xfrm>
          <a:prstGeom prst="rect">
            <a:avLst/>
          </a:prstGeom>
        </p:spPr>
        <p:txBody>
          <a:bodyPr>
            <a:spAutoFit/>
          </a:bodyPr>
          <a:lstStyle/>
          <a:p>
            <a:r>
              <a:rPr lang="sl-SI"/>
              <a:t>Podrobneje na </a:t>
            </a:r>
            <a:r>
              <a:rPr lang="sl-SI">
                <a:hlinkClick r:id="rId3"/>
              </a:rPr>
              <a:t>https://dirrosdata.ctk.uni-lj.si/raziskovalni-podatki/licenciranje-podatkov/</a:t>
            </a:r>
            <a:r>
              <a:rPr lang="sl-SI"/>
              <a:t> </a:t>
            </a:r>
          </a:p>
        </p:txBody>
      </p:sp>
    </p:spTree>
    <p:extLst>
      <p:ext uri="{BB962C8B-B14F-4D97-AF65-F5344CB8AC3E}">
        <p14:creationId xmlns:p14="http://schemas.microsoft.com/office/powerpoint/2010/main" val="420403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1043975"/>
            <a:ext cx="10574901" cy="817418"/>
          </a:xfrm>
        </p:spPr>
        <p:txBody>
          <a:bodyPr>
            <a:normAutofit fontScale="90000"/>
          </a:bodyPr>
          <a:lstStyle/>
          <a:p>
            <a:pPr lvl="0"/>
            <a:r>
              <a:rPr lang="sl-SI" sz="5000" b="1">
                <a:solidFill>
                  <a:srgbClr val="ED7D31"/>
                </a:solidFill>
                <a:latin typeface="Calibri"/>
              </a:rPr>
              <a:t>Izjeme pri odprtem deljenju rezultatov raziskav </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2310960"/>
            <a:ext cx="9446073" cy="461665"/>
          </a:xfrm>
          <a:prstGeom prst="rect">
            <a:avLst/>
          </a:prstGeom>
        </p:spPr>
        <p:txBody>
          <a:bodyPr wrap="square">
            <a:spAutoFit/>
          </a:bodyPr>
          <a:lstStyle/>
          <a:p>
            <a:endParaRPr lang="sl-SI" sz="2400"/>
          </a:p>
        </p:txBody>
      </p:sp>
      <p:sp>
        <p:nvSpPr>
          <p:cNvPr id="4" name="Pravokotnik 3">
            <a:extLst>
              <a:ext uri="{FF2B5EF4-FFF2-40B4-BE49-F238E27FC236}">
                <a16:creationId xmlns:a16="http://schemas.microsoft.com/office/drawing/2014/main" id="{C3A02194-5760-4478-8478-E9A494099329}"/>
              </a:ext>
            </a:extLst>
          </p:cNvPr>
          <p:cNvSpPr/>
          <p:nvPr/>
        </p:nvSpPr>
        <p:spPr>
          <a:xfrm>
            <a:off x="808548" y="2448719"/>
            <a:ext cx="9663919" cy="2677656"/>
          </a:xfrm>
          <a:prstGeom prst="rect">
            <a:avLst/>
          </a:prstGeom>
        </p:spPr>
        <p:txBody>
          <a:bodyPr wrap="square">
            <a:spAutoFit/>
          </a:bodyPr>
          <a:lstStyle/>
          <a:p>
            <a:r>
              <a:rPr lang="sl-SI" sz="2800"/>
              <a:t>Dva tipična primera:</a:t>
            </a:r>
          </a:p>
          <a:p>
            <a:endParaRPr lang="sl-SI" sz="2800"/>
          </a:p>
          <a:p>
            <a:pPr marL="285750" indent="-285750">
              <a:buFontTx/>
              <a:buChar char="-"/>
            </a:pPr>
            <a:r>
              <a:rPr lang="sl-SI" sz="2800"/>
              <a:t>ko odprti dostop preprečuje varstvo intelektualne lastnine,</a:t>
            </a:r>
          </a:p>
          <a:p>
            <a:pPr marL="285750" indent="-285750">
              <a:buFontTx/>
              <a:buChar char="-"/>
            </a:pPr>
            <a:r>
              <a:rPr lang="sl-SI" sz="2800"/>
              <a:t>ko je odprti dostop v nasprotju z drugimi zakonskimi predpisi (npr. varstvo osebnih podatkov, varnost oseb ali države ali druge zakonske omejitve).</a:t>
            </a:r>
          </a:p>
        </p:txBody>
      </p:sp>
    </p:spTree>
    <p:extLst>
      <p:ext uri="{BB962C8B-B14F-4D97-AF65-F5344CB8AC3E}">
        <p14:creationId xmlns:p14="http://schemas.microsoft.com/office/powerpoint/2010/main" val="2746188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676124"/>
            <a:ext cx="10574901" cy="817418"/>
          </a:xfrm>
        </p:spPr>
        <p:txBody>
          <a:bodyPr>
            <a:normAutofit/>
          </a:bodyPr>
          <a:lstStyle/>
          <a:p>
            <a:pPr lvl="0"/>
            <a:r>
              <a:rPr lang="sl-SI" sz="5000" b="1">
                <a:solidFill>
                  <a:srgbClr val="ED7D31"/>
                </a:solidFill>
                <a:latin typeface="Calibri"/>
              </a:rPr>
              <a:t>8 stebrov odprte znanosti</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7021"/>
            <a:ext cx="9446073" cy="5262979"/>
          </a:xfrm>
          <a:prstGeom prst="rect">
            <a:avLst/>
          </a:prstGeom>
        </p:spPr>
        <p:txBody>
          <a:bodyPr wrap="square">
            <a:spAutoFit/>
          </a:bodyPr>
          <a:lstStyle/>
          <a:p>
            <a:r>
              <a:rPr lang="sl-SI" sz="2400"/>
              <a:t>Evropska komisija je opredelila osem stebrov za spodbujanje odprte znanosti: </a:t>
            </a:r>
          </a:p>
          <a:p>
            <a:pPr marL="342900" indent="-342900">
              <a:buFontTx/>
              <a:buChar char="-"/>
            </a:pPr>
            <a:r>
              <a:rPr lang="sl-SI" sz="2400"/>
              <a:t>FAIR raziskovalni podatki, </a:t>
            </a:r>
          </a:p>
          <a:p>
            <a:pPr marL="342900" indent="-342900">
              <a:buFontTx/>
              <a:buChar char="-"/>
            </a:pPr>
            <a:r>
              <a:rPr lang="sl-SI" sz="2400"/>
              <a:t>Integriteta v znanstvenoraziskovalnem delu, </a:t>
            </a:r>
          </a:p>
          <a:p>
            <a:pPr marL="342900" indent="-342900">
              <a:buFontTx/>
              <a:buChar char="-"/>
            </a:pPr>
            <a:r>
              <a:rPr lang="sl-SI" sz="2400"/>
              <a:t>metrike naslednje generacije pri vrednotenju znanstvenoraziskovalnega dela, </a:t>
            </a:r>
          </a:p>
          <a:p>
            <a:pPr marL="342900" indent="-342900">
              <a:buFontTx/>
              <a:buChar char="-"/>
            </a:pPr>
            <a:r>
              <a:rPr lang="sl-SI" sz="2400"/>
              <a:t>prihodnost znanstvenega komuniciranja, </a:t>
            </a:r>
          </a:p>
          <a:p>
            <a:pPr marL="342900" indent="-342900">
              <a:buFontTx/>
              <a:buChar char="-"/>
            </a:pPr>
            <a:r>
              <a:rPr lang="sl-SI" sz="2400"/>
              <a:t>občanska znanost, </a:t>
            </a:r>
          </a:p>
          <a:p>
            <a:pPr marL="342900" indent="-342900">
              <a:buFontTx/>
              <a:buChar char="-"/>
            </a:pPr>
            <a:r>
              <a:rPr lang="sl-SI" sz="2400"/>
              <a:t>izobraževanje in veščine, </a:t>
            </a:r>
          </a:p>
          <a:p>
            <a:pPr marL="342900" indent="-342900">
              <a:buFontTx/>
              <a:buChar char="-"/>
            </a:pPr>
            <a:r>
              <a:rPr lang="sl-SI" sz="2400"/>
              <a:t>nagrade in spodbude</a:t>
            </a:r>
          </a:p>
          <a:p>
            <a:pPr marL="342900" indent="-342900">
              <a:buFontTx/>
              <a:buChar char="-"/>
            </a:pPr>
            <a:r>
              <a:rPr lang="sl-SI" sz="2400"/>
              <a:t>evropski oblak za odprto znanost (EOSC).</a:t>
            </a:r>
          </a:p>
          <a:p>
            <a:pPr marL="342900" indent="-342900">
              <a:buFontTx/>
              <a:buChar char="-"/>
            </a:pPr>
            <a:endParaRPr lang="sl-SI" sz="2400"/>
          </a:p>
          <a:p>
            <a:r>
              <a:rPr lang="sl-SI" sz="2400"/>
              <a:t>Več na </a:t>
            </a:r>
            <a:r>
              <a:rPr lang="sl-SI" sz="2400">
                <a:hlinkClick r:id="rId3"/>
              </a:rPr>
              <a:t>https://www.ucl.ac.uk/library/open-science-research-support/open-science/8-pillars-open-science</a:t>
            </a:r>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spTree>
    <p:extLst>
      <p:ext uri="{BB962C8B-B14F-4D97-AF65-F5344CB8AC3E}">
        <p14:creationId xmlns:p14="http://schemas.microsoft.com/office/powerpoint/2010/main" val="3633495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10574901" cy="817418"/>
          </a:xfrm>
        </p:spPr>
        <p:txBody>
          <a:bodyPr>
            <a:normAutofit/>
          </a:bodyPr>
          <a:lstStyle/>
          <a:p>
            <a:pPr lvl="0"/>
            <a:r>
              <a:rPr lang="sl-SI" sz="5000" b="1">
                <a:solidFill>
                  <a:srgbClr val="ED7D31"/>
                </a:solidFill>
                <a:latin typeface="Calibri"/>
              </a:rPr>
              <a:t>Prakse odprte znanosti </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5640006"/>
          </a:xfrm>
          <a:prstGeom prst="rect">
            <a:avLst/>
          </a:prstGeom>
        </p:spPr>
        <p:txBody>
          <a:bodyPr wrap="square">
            <a:spAutoFit/>
          </a:bodyPr>
          <a:lstStyle/>
          <a:p>
            <a:r>
              <a:rPr lang="sl-SI" sz="2000"/>
              <a:t>Odprta znanost zavezuje k takojšnji odprtosti recenziranih publikacij in ravnanju z raziskovalnimi podatki v skladu z načeli FAIR ter načelom naj bodo raziskovalni podatki odprti, kolikor je mogoče, in zaprti le, kolikor je nujno. Priporoča izvajanje tudi drugih praks odprte znanosti.</a:t>
            </a:r>
          </a:p>
          <a:p>
            <a:endParaRPr lang="sl-SI" sz="2000"/>
          </a:p>
          <a:p>
            <a:r>
              <a:rPr lang="sl-SI" sz="2000"/>
              <a:t>Odprte objave znanstvenih del v obliki znanstvenih člankov ali znanstvenih monografij.</a:t>
            </a:r>
          </a:p>
          <a:p>
            <a:endParaRPr lang="sl-SI" sz="1400"/>
          </a:p>
          <a:p>
            <a:r>
              <a:rPr lang="sl-SI" sz="2000"/>
              <a:t>Odprtokodna programska oprema. </a:t>
            </a:r>
          </a:p>
          <a:p>
            <a:endParaRPr lang="sl-SI" sz="1200"/>
          </a:p>
          <a:p>
            <a:r>
              <a:rPr lang="sl-SI" sz="2000"/>
              <a:t>Vrednotenje znanstvenoraziskovalnega dela po načelih odprte znanosti.</a:t>
            </a:r>
          </a:p>
          <a:p>
            <a:endParaRPr lang="sl-SI" sz="1200"/>
          </a:p>
          <a:p>
            <a:r>
              <a:rPr lang="sl-SI" sz="2000"/>
              <a:t>Odprte recenzije. </a:t>
            </a:r>
          </a:p>
          <a:p>
            <a:endParaRPr lang="sl-SI" sz="1200"/>
          </a:p>
          <a:p>
            <a:r>
              <a:rPr lang="sl-SI" sz="2000"/>
              <a:t>Odprto sodelovanje.</a:t>
            </a:r>
          </a:p>
          <a:p>
            <a:endParaRPr lang="sl-SI" sz="1200"/>
          </a:p>
          <a:p>
            <a:r>
              <a:rPr lang="sl-SI" sz="2000"/>
              <a:t>Občanska znanost. </a:t>
            </a:r>
          </a:p>
          <a:p>
            <a:endParaRPr lang="sl-SI" sz="1050"/>
          </a:p>
          <a:p>
            <a:r>
              <a:rPr lang="sl-SI" sz="2000" err="1"/>
              <a:t>Predregistracije</a:t>
            </a:r>
            <a:r>
              <a:rPr lang="sl-SI" sz="2000"/>
              <a:t> in registracijska poročila. </a:t>
            </a:r>
          </a:p>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spTree>
    <p:extLst>
      <p:ext uri="{BB962C8B-B14F-4D97-AF65-F5344CB8AC3E}">
        <p14:creationId xmlns:p14="http://schemas.microsoft.com/office/powerpoint/2010/main" val="3501149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CESSDA</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pic>
        <p:nvPicPr>
          <p:cNvPr id="8" name="Slika 7">
            <a:extLst>
              <a:ext uri="{FF2B5EF4-FFF2-40B4-BE49-F238E27FC236}">
                <a16:creationId xmlns:a16="http://schemas.microsoft.com/office/drawing/2014/main" id="{371186FE-777C-4321-8413-FC3A4DB679FF}"/>
              </a:ext>
            </a:extLst>
          </p:cNvPr>
          <p:cNvPicPr>
            <a:picLocks noChangeAspect="1"/>
          </p:cNvPicPr>
          <p:nvPr/>
        </p:nvPicPr>
        <p:blipFill>
          <a:blip r:embed="rId3"/>
          <a:stretch>
            <a:fillRect/>
          </a:stretch>
        </p:blipFill>
        <p:spPr>
          <a:xfrm>
            <a:off x="826986" y="1831726"/>
            <a:ext cx="6745700" cy="4831380"/>
          </a:xfrm>
          <a:prstGeom prst="rect">
            <a:avLst/>
          </a:prstGeom>
        </p:spPr>
      </p:pic>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4247317"/>
          </a:xfrm>
          <a:prstGeom prst="rect">
            <a:avLst/>
          </a:prstGeom>
        </p:spPr>
        <p:txBody>
          <a:bodyPr wrap="square">
            <a:spAutoFit/>
          </a:bodyPr>
          <a:lstStyle/>
          <a:p>
            <a:r>
              <a:rPr lang="sl-SI" b="1"/>
              <a:t>CESSDA - konzorcij evropskih arhivov družboslovnih podatkov</a:t>
            </a:r>
            <a:r>
              <a:rPr lang="sl-SI"/>
              <a:t>: krovna organizacija evropskih arhivov družboslovnih podatkov. Leta 2013 se je organizacijsko preoblikovala po modelu evropske znanstvene infrastrukturne enote (ERIC) s seznama evropskih prioritet ESFRI (</a:t>
            </a:r>
            <a:r>
              <a:rPr lang="sl-SI" err="1"/>
              <a:t>European</a:t>
            </a:r>
            <a:r>
              <a:rPr lang="sl-SI"/>
              <a:t> </a:t>
            </a:r>
            <a:r>
              <a:rPr lang="sl-SI" err="1"/>
              <a:t>Strategy</a:t>
            </a:r>
            <a:r>
              <a:rPr lang="sl-SI"/>
              <a:t> Forum on </a:t>
            </a:r>
            <a:r>
              <a:rPr lang="sl-SI" err="1"/>
              <a:t>Research</a:t>
            </a:r>
            <a:r>
              <a:rPr lang="sl-SI"/>
              <a:t> </a:t>
            </a:r>
            <a:r>
              <a:rPr lang="sl-SI" err="1"/>
              <a:t>Infrastructures</a:t>
            </a:r>
            <a:r>
              <a:rPr lang="sl-SI"/>
              <a:t>). CESSDA nudi strokovno pomoč svojim članicam, obenem pa preko skupnega portala uporabnikom podatkov daje dostop do gradiv evropskih arhivov. </a:t>
            </a:r>
          </a:p>
          <a:p>
            <a:endParaRPr lang="sl-SI"/>
          </a:p>
          <a:p>
            <a:r>
              <a:rPr lang="sl-SI">
                <a:hlinkClick r:id="rId4"/>
              </a:rPr>
              <a:t>https://www.cessda.eu/</a:t>
            </a:r>
            <a:r>
              <a:rPr lang="sl-SI"/>
              <a:t> </a:t>
            </a:r>
          </a:p>
        </p:txBody>
      </p:sp>
    </p:spTree>
    <p:extLst>
      <p:ext uri="{BB962C8B-B14F-4D97-AF65-F5344CB8AC3E}">
        <p14:creationId xmlns:p14="http://schemas.microsoft.com/office/powerpoint/2010/main" val="194859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39439" y="857015"/>
            <a:ext cx="10574901" cy="817418"/>
          </a:xfrm>
        </p:spPr>
        <p:txBody>
          <a:bodyPr>
            <a:normAutofit/>
          </a:bodyPr>
          <a:lstStyle/>
          <a:p>
            <a:pPr lvl="0"/>
            <a:r>
              <a:rPr lang="sl-SI" sz="5000" b="1">
                <a:solidFill>
                  <a:srgbClr val="ED7D31"/>
                </a:solidFill>
                <a:latin typeface="Calibri"/>
              </a:rPr>
              <a:t>Priročnik Spoznaj FAIR</a:t>
            </a:r>
          </a:p>
        </p:txBody>
      </p:sp>
      <p:sp>
        <p:nvSpPr>
          <p:cNvPr id="10" name="Pravokotnik 9">
            <a:extLst>
              <a:ext uri="{FF2B5EF4-FFF2-40B4-BE49-F238E27FC236}">
                <a16:creationId xmlns:a16="http://schemas.microsoft.com/office/drawing/2014/main" id="{87888D46-DF54-4625-8AAA-D2055491CCAB}"/>
              </a:ext>
            </a:extLst>
          </p:cNvPr>
          <p:cNvSpPr/>
          <p:nvPr/>
        </p:nvSpPr>
        <p:spPr>
          <a:xfrm>
            <a:off x="4451230" y="2268596"/>
            <a:ext cx="7358331" cy="923330"/>
          </a:xfrm>
          <a:prstGeom prst="rect">
            <a:avLst/>
          </a:prstGeom>
        </p:spPr>
        <p:txBody>
          <a:bodyPr wrap="square">
            <a:spAutoFit/>
          </a:bodyPr>
          <a:lstStyle/>
          <a:p>
            <a:r>
              <a:rPr lang="sl-SI"/>
              <a:t>PDF: </a:t>
            </a:r>
            <a:r>
              <a:rPr lang="sl-SI" u="sng">
                <a:hlinkClick r:id="rId3"/>
              </a:rPr>
              <a:t>https://doi.org/10.26493/978-961-293-328-9</a:t>
            </a:r>
            <a:endParaRPr lang="sl-SI"/>
          </a:p>
          <a:p>
            <a:r>
              <a:rPr lang="sl-SI"/>
              <a:t>HTML:  </a:t>
            </a:r>
            <a:r>
              <a:rPr lang="sl-SI" u="sng">
                <a:hlinkClick r:id="rId4"/>
              </a:rPr>
              <a:t>https://www.hippocampus.si/ISBN/978-961-293-329-6/index.html</a:t>
            </a:r>
            <a:endParaRPr lang="sl-SI"/>
          </a:p>
          <a:p>
            <a:endParaRPr lang="sl-SI"/>
          </a:p>
        </p:txBody>
      </p:sp>
      <p:pic>
        <p:nvPicPr>
          <p:cNvPr id="7" name="Slika 6">
            <a:extLst>
              <a:ext uri="{FF2B5EF4-FFF2-40B4-BE49-F238E27FC236}">
                <a16:creationId xmlns:a16="http://schemas.microsoft.com/office/drawing/2014/main" id="{B024FD39-E244-4B59-AE21-1D399653FDF0}"/>
              </a:ext>
            </a:extLst>
          </p:cNvPr>
          <p:cNvPicPr>
            <a:picLocks noChangeAspect="1"/>
          </p:cNvPicPr>
          <p:nvPr/>
        </p:nvPicPr>
        <p:blipFill>
          <a:blip r:embed="rId5"/>
          <a:stretch>
            <a:fillRect/>
          </a:stretch>
        </p:blipFill>
        <p:spPr>
          <a:xfrm>
            <a:off x="779251" y="1674433"/>
            <a:ext cx="3430439" cy="5037388"/>
          </a:xfrm>
          <a:prstGeom prst="rect">
            <a:avLst/>
          </a:prstGeom>
        </p:spPr>
      </p:pic>
    </p:spTree>
    <p:extLst>
      <p:ext uri="{BB962C8B-B14F-4D97-AF65-F5344CB8AC3E}">
        <p14:creationId xmlns:p14="http://schemas.microsoft.com/office/powerpoint/2010/main" val="3733228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a:t>
            </a:r>
            <a:r>
              <a:rPr lang="sl-SI" sz="5000" b="1" err="1">
                <a:solidFill>
                  <a:srgbClr val="ED7D31"/>
                </a:solidFill>
                <a:latin typeface="Calibri"/>
              </a:rPr>
              <a:t>CoARA</a:t>
            </a: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1754326"/>
          </a:xfrm>
          <a:prstGeom prst="rect">
            <a:avLst/>
          </a:prstGeom>
        </p:spPr>
        <p:txBody>
          <a:bodyPr wrap="square">
            <a:spAutoFit/>
          </a:bodyPr>
          <a:lstStyle/>
          <a:p>
            <a:r>
              <a:rPr lang="en-US" b="1" err="1"/>
              <a:t>CoARA</a:t>
            </a:r>
            <a:r>
              <a:rPr lang="sl-SI" b="1"/>
              <a:t>: </a:t>
            </a:r>
            <a:r>
              <a:rPr lang="sl-SI"/>
              <a:t>koalicija financerjev in raziskovalnih organizacij za uvajanje naprednih metrik za vrednotenje znanstvenoraziskovalnega dela</a:t>
            </a:r>
          </a:p>
          <a:p>
            <a:endParaRPr lang="sl-SI"/>
          </a:p>
          <a:p>
            <a:r>
              <a:rPr lang="sl-SI">
                <a:hlinkClick r:id="rId3"/>
              </a:rPr>
              <a:t>https://coara.eu/</a:t>
            </a:r>
            <a:r>
              <a:rPr lang="sl-SI"/>
              <a:t> </a:t>
            </a:r>
          </a:p>
        </p:txBody>
      </p:sp>
      <p:pic>
        <p:nvPicPr>
          <p:cNvPr id="5" name="Slika 4">
            <a:extLst>
              <a:ext uri="{FF2B5EF4-FFF2-40B4-BE49-F238E27FC236}">
                <a16:creationId xmlns:a16="http://schemas.microsoft.com/office/drawing/2014/main" id="{70E5437F-1573-426B-ADDA-1BC3E5912202}"/>
              </a:ext>
            </a:extLst>
          </p:cNvPr>
          <p:cNvPicPr>
            <a:picLocks noChangeAspect="1"/>
          </p:cNvPicPr>
          <p:nvPr/>
        </p:nvPicPr>
        <p:blipFill>
          <a:blip r:embed="rId4"/>
          <a:stretch>
            <a:fillRect/>
          </a:stretch>
        </p:blipFill>
        <p:spPr>
          <a:xfrm>
            <a:off x="856502" y="1825918"/>
            <a:ext cx="6604641" cy="4954903"/>
          </a:xfrm>
          <a:prstGeom prst="rect">
            <a:avLst/>
          </a:prstGeom>
        </p:spPr>
      </p:pic>
    </p:spTree>
    <p:extLst>
      <p:ext uri="{BB962C8B-B14F-4D97-AF65-F5344CB8AC3E}">
        <p14:creationId xmlns:p14="http://schemas.microsoft.com/office/powerpoint/2010/main" val="2386124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ECSA</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2585323"/>
          </a:xfrm>
          <a:prstGeom prst="rect">
            <a:avLst/>
          </a:prstGeom>
        </p:spPr>
        <p:txBody>
          <a:bodyPr wrap="square">
            <a:spAutoFit/>
          </a:bodyPr>
          <a:lstStyle/>
          <a:p>
            <a:r>
              <a:rPr lang="sl-SI" b="1"/>
              <a:t>ECSA - Evropsko združenje občanske znanosti: </a:t>
            </a:r>
            <a:r>
              <a:rPr lang="sl-SI"/>
              <a:t>evropsko strokovno združenje za občansko znanost, ki s svojim delovanjem postavlja strokovne smernice in priporočila za izvajanje projektov občanske znanosti. </a:t>
            </a:r>
          </a:p>
          <a:p>
            <a:endParaRPr lang="sl-SI"/>
          </a:p>
          <a:p>
            <a:r>
              <a:rPr lang="sl-SI">
                <a:hlinkClick r:id="rId3"/>
              </a:rPr>
              <a:t>https://www.ecsa.ngo/</a:t>
            </a:r>
            <a:r>
              <a:rPr lang="sl-SI"/>
              <a:t> </a:t>
            </a:r>
          </a:p>
          <a:p>
            <a:endParaRPr lang="sl-SI"/>
          </a:p>
        </p:txBody>
      </p:sp>
      <p:pic>
        <p:nvPicPr>
          <p:cNvPr id="7" name="Slika 6">
            <a:extLst>
              <a:ext uri="{FF2B5EF4-FFF2-40B4-BE49-F238E27FC236}">
                <a16:creationId xmlns:a16="http://schemas.microsoft.com/office/drawing/2014/main" id="{BAC0B34A-95F7-43DC-BD14-6F2C7DCD5D55}"/>
              </a:ext>
            </a:extLst>
          </p:cNvPr>
          <p:cNvPicPr>
            <a:picLocks noChangeAspect="1"/>
          </p:cNvPicPr>
          <p:nvPr/>
        </p:nvPicPr>
        <p:blipFill>
          <a:blip r:embed="rId4"/>
          <a:stretch>
            <a:fillRect/>
          </a:stretch>
        </p:blipFill>
        <p:spPr>
          <a:xfrm>
            <a:off x="908872" y="1831726"/>
            <a:ext cx="6424497" cy="4300227"/>
          </a:xfrm>
          <a:prstGeom prst="rect">
            <a:avLst/>
          </a:prstGeom>
        </p:spPr>
      </p:pic>
    </p:spTree>
    <p:extLst>
      <p:ext uri="{BB962C8B-B14F-4D97-AF65-F5344CB8AC3E}">
        <p14:creationId xmlns:p14="http://schemas.microsoft.com/office/powerpoint/2010/main" val="262102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EOSC</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3139321"/>
          </a:xfrm>
          <a:prstGeom prst="rect">
            <a:avLst/>
          </a:prstGeom>
        </p:spPr>
        <p:txBody>
          <a:bodyPr wrap="square">
            <a:spAutoFit/>
          </a:bodyPr>
          <a:lstStyle/>
          <a:p>
            <a:r>
              <a:rPr lang="sl-SI" b="1"/>
              <a:t>EOSC – Evropski oblak odprte znanosti:  </a:t>
            </a:r>
            <a:r>
              <a:rPr lang="sl-SI"/>
              <a:t>federacija podatkovnih  infrastruktur, ki zagotavljajo nemoten dostop do </a:t>
            </a:r>
            <a:r>
              <a:rPr lang="sl-SI" err="1"/>
              <a:t>interoperabilnih</a:t>
            </a:r>
            <a:r>
              <a:rPr lang="sl-SI"/>
              <a:t> raziskovalnih del (podatkov, programske opreme) in storitev z dodano vrednostjo za celoten življenjski krog raziskovalnih podatkov, od odkrivanja in rudarjenja do shranjevanja, upravljanja, analize in ponovne uporabe.</a:t>
            </a:r>
          </a:p>
          <a:p>
            <a:endParaRPr lang="sl-SI">
              <a:hlinkClick r:id="rId3"/>
            </a:endParaRPr>
          </a:p>
          <a:p>
            <a:r>
              <a:rPr lang="sl-SI">
                <a:hlinkClick r:id="rId3"/>
              </a:rPr>
              <a:t>https://eosc.eu/</a:t>
            </a:r>
            <a:r>
              <a:rPr lang="sl-SI"/>
              <a:t> </a:t>
            </a:r>
          </a:p>
        </p:txBody>
      </p:sp>
      <p:pic>
        <p:nvPicPr>
          <p:cNvPr id="5" name="Slika 4">
            <a:extLst>
              <a:ext uri="{FF2B5EF4-FFF2-40B4-BE49-F238E27FC236}">
                <a16:creationId xmlns:a16="http://schemas.microsoft.com/office/drawing/2014/main" id="{073AA1A8-7958-410A-AEA6-A6D0FE44D580}"/>
              </a:ext>
            </a:extLst>
          </p:cNvPr>
          <p:cNvPicPr>
            <a:picLocks noChangeAspect="1"/>
          </p:cNvPicPr>
          <p:nvPr/>
        </p:nvPicPr>
        <p:blipFill>
          <a:blip r:embed="rId4"/>
          <a:stretch>
            <a:fillRect/>
          </a:stretch>
        </p:blipFill>
        <p:spPr>
          <a:xfrm>
            <a:off x="874915" y="1828726"/>
            <a:ext cx="6700407" cy="4387361"/>
          </a:xfrm>
          <a:prstGeom prst="rect">
            <a:avLst/>
          </a:prstGeom>
        </p:spPr>
      </p:pic>
    </p:spTree>
    <p:extLst>
      <p:ext uri="{BB962C8B-B14F-4D97-AF65-F5344CB8AC3E}">
        <p14:creationId xmlns:p14="http://schemas.microsoft.com/office/powerpoint/2010/main" val="3127412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a:t>
            </a:r>
            <a:r>
              <a:rPr lang="sl-SI" sz="5000" b="1" err="1">
                <a:solidFill>
                  <a:srgbClr val="ED7D31"/>
                </a:solidFill>
                <a:latin typeface="Calibri"/>
              </a:rPr>
              <a:t>kOAlicija</a:t>
            </a:r>
            <a:r>
              <a:rPr lang="sl-SI" sz="5000" b="1">
                <a:solidFill>
                  <a:srgbClr val="ED7D31"/>
                </a:solidFill>
                <a:latin typeface="Calibri"/>
              </a:rPr>
              <a:t> S</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2585323"/>
          </a:xfrm>
          <a:prstGeom prst="rect">
            <a:avLst/>
          </a:prstGeom>
        </p:spPr>
        <p:txBody>
          <a:bodyPr wrap="square">
            <a:spAutoFit/>
          </a:bodyPr>
          <a:lstStyle/>
          <a:p>
            <a:r>
              <a:rPr lang="sl-SI" b="1" err="1"/>
              <a:t>kOAlicija</a:t>
            </a:r>
            <a:r>
              <a:rPr lang="sl-SI" b="1"/>
              <a:t> S: </a:t>
            </a:r>
            <a:r>
              <a:rPr lang="sl-SI"/>
              <a:t>koalicija financerjev znanstvenoraziskovalne dejavnosti na globalni ravni, ki se zavzema za vzdržen sistem takojšnjega odprtega dostopa do znanstvenih objav. Delovanje </a:t>
            </a:r>
            <a:r>
              <a:rPr lang="sl-SI" err="1"/>
              <a:t>kOAlicije</a:t>
            </a:r>
            <a:r>
              <a:rPr lang="sl-SI"/>
              <a:t> S temelji na Načrtu S. Član </a:t>
            </a:r>
            <a:r>
              <a:rPr lang="sl-SI" err="1"/>
              <a:t>kOAlicije</a:t>
            </a:r>
            <a:r>
              <a:rPr lang="sl-SI"/>
              <a:t> S je tudi ARIS. </a:t>
            </a:r>
          </a:p>
          <a:p>
            <a:endParaRPr lang="sl-SI">
              <a:hlinkClick r:id="rId3"/>
            </a:endParaRPr>
          </a:p>
          <a:p>
            <a:r>
              <a:rPr lang="sl-SI">
                <a:hlinkClick r:id="rId3"/>
              </a:rPr>
              <a:t>https://www.coalition-s.org/</a:t>
            </a:r>
          </a:p>
        </p:txBody>
      </p:sp>
      <p:pic>
        <p:nvPicPr>
          <p:cNvPr id="7" name="Slika 6">
            <a:extLst>
              <a:ext uri="{FF2B5EF4-FFF2-40B4-BE49-F238E27FC236}">
                <a16:creationId xmlns:a16="http://schemas.microsoft.com/office/drawing/2014/main" id="{FD4FB747-C7FB-4492-A1EB-1C7A3D05EB0D}"/>
              </a:ext>
            </a:extLst>
          </p:cNvPr>
          <p:cNvPicPr>
            <a:picLocks noChangeAspect="1"/>
          </p:cNvPicPr>
          <p:nvPr/>
        </p:nvPicPr>
        <p:blipFill>
          <a:blip r:embed="rId4"/>
          <a:stretch>
            <a:fillRect/>
          </a:stretch>
        </p:blipFill>
        <p:spPr>
          <a:xfrm>
            <a:off x="914399" y="1752227"/>
            <a:ext cx="6107502" cy="4220482"/>
          </a:xfrm>
          <a:prstGeom prst="rect">
            <a:avLst/>
          </a:prstGeom>
        </p:spPr>
      </p:pic>
    </p:spTree>
    <p:extLst>
      <p:ext uri="{BB962C8B-B14F-4D97-AF65-F5344CB8AC3E}">
        <p14:creationId xmlns:p14="http://schemas.microsoft.com/office/powerpoint/2010/main" val="3517730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a:t>
            </a:r>
            <a:r>
              <a:rPr lang="sl-SI" sz="5000" b="1" err="1">
                <a:solidFill>
                  <a:srgbClr val="ED7D31"/>
                </a:solidFill>
                <a:latin typeface="Calibri"/>
              </a:rPr>
              <a:t>OpenAIRE</a:t>
            </a: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4524315"/>
          </a:xfrm>
          <a:prstGeom prst="rect">
            <a:avLst/>
          </a:prstGeom>
        </p:spPr>
        <p:txBody>
          <a:bodyPr wrap="square">
            <a:spAutoFit/>
          </a:bodyPr>
          <a:lstStyle/>
          <a:p>
            <a:r>
              <a:rPr lang="sl-SI" b="1" err="1"/>
              <a:t>OpenAIRE</a:t>
            </a:r>
            <a:r>
              <a:rPr lang="sl-SI" b="1"/>
              <a:t>: </a:t>
            </a:r>
            <a:r>
              <a:rPr lang="sl-SI" err="1"/>
              <a:t>OpenAIRE</a:t>
            </a:r>
            <a:r>
              <a:rPr lang="sl-SI"/>
              <a:t> je neprofitna organizacija, katere poslanstvo spodbujanje in izboljšanje odkrivanja, dostopnosti, deljenja, ponovne uporabe, ter spremljanja rezultatov raziskav. Open AIRE upravlja raznolik nabor javnih storitev v podporo odprte znanosti. Med najbolj znanimi so tehnične smernice, zapisane v  </a:t>
            </a:r>
            <a:r>
              <a:rPr lang="sl-SI" i="1" err="1">
                <a:hlinkClick r:id="rId3"/>
              </a:rPr>
              <a:t>OpenAIRE</a:t>
            </a:r>
            <a:r>
              <a:rPr lang="sl-SI" i="1">
                <a:hlinkClick r:id="rId3"/>
              </a:rPr>
              <a:t> </a:t>
            </a:r>
            <a:r>
              <a:rPr lang="sl-SI" i="1" err="1">
                <a:hlinkClick r:id="rId3"/>
              </a:rPr>
              <a:t>Guidelines</a:t>
            </a:r>
            <a:r>
              <a:rPr lang="sl-SI" i="1">
                <a:hlinkClick r:id="rId3"/>
              </a:rPr>
              <a:t> </a:t>
            </a:r>
            <a:r>
              <a:rPr lang="sl-SI" i="1" err="1">
                <a:hlinkClick r:id="rId3"/>
              </a:rPr>
              <a:t>for</a:t>
            </a:r>
            <a:r>
              <a:rPr lang="sl-SI" i="1">
                <a:hlinkClick r:id="rId3"/>
              </a:rPr>
              <a:t> CRIS </a:t>
            </a:r>
            <a:r>
              <a:rPr lang="sl-SI" i="1" err="1">
                <a:hlinkClick r:id="rId3"/>
              </a:rPr>
              <a:t>Managers</a:t>
            </a:r>
            <a:r>
              <a:rPr lang="sl-SI" i="1"/>
              <a:t>, </a:t>
            </a:r>
            <a:r>
              <a:rPr lang="sl-SI"/>
              <a:t>ki zagotavljajo t. i. </a:t>
            </a:r>
            <a:r>
              <a:rPr lang="sl-SI" err="1"/>
              <a:t>OpenAIRE</a:t>
            </a:r>
            <a:r>
              <a:rPr lang="sl-SI"/>
              <a:t> kompatibilnost repozitorijev oz. tehnični standard za povezljivost repozitorijev z informacijskimi sistemi CRIS.</a:t>
            </a:r>
          </a:p>
          <a:p>
            <a:endParaRPr lang="sl-SI"/>
          </a:p>
          <a:p>
            <a:r>
              <a:rPr lang="sl-SI">
                <a:hlinkClick r:id="rId4"/>
              </a:rPr>
              <a:t>https://www.openaire.eu/</a:t>
            </a:r>
            <a:r>
              <a:rPr lang="sl-SI"/>
              <a:t> </a:t>
            </a:r>
          </a:p>
          <a:p>
            <a:endParaRPr lang="sl-SI" b="1">
              <a:hlinkClick r:id="rId5"/>
            </a:endParaRPr>
          </a:p>
        </p:txBody>
      </p:sp>
      <p:pic>
        <p:nvPicPr>
          <p:cNvPr id="5" name="Slika 4">
            <a:extLst>
              <a:ext uri="{FF2B5EF4-FFF2-40B4-BE49-F238E27FC236}">
                <a16:creationId xmlns:a16="http://schemas.microsoft.com/office/drawing/2014/main" id="{3CD26BF6-97B8-4F34-A73D-4267D5D796CD}"/>
              </a:ext>
            </a:extLst>
          </p:cNvPr>
          <p:cNvPicPr>
            <a:picLocks noChangeAspect="1"/>
          </p:cNvPicPr>
          <p:nvPr/>
        </p:nvPicPr>
        <p:blipFill>
          <a:blip r:embed="rId6"/>
          <a:stretch>
            <a:fillRect/>
          </a:stretch>
        </p:blipFill>
        <p:spPr>
          <a:xfrm>
            <a:off x="742956" y="1831726"/>
            <a:ext cx="6869502" cy="2868916"/>
          </a:xfrm>
          <a:prstGeom prst="rect">
            <a:avLst/>
          </a:prstGeom>
        </p:spPr>
      </p:pic>
    </p:spTree>
    <p:extLst>
      <p:ext uri="{BB962C8B-B14F-4D97-AF65-F5344CB8AC3E}">
        <p14:creationId xmlns:p14="http://schemas.microsoft.com/office/powerpoint/2010/main" val="1739987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SPARC </a:t>
            </a:r>
            <a:r>
              <a:rPr lang="sl-SI" sz="5000" b="1" err="1">
                <a:solidFill>
                  <a:srgbClr val="ED7D31"/>
                </a:solidFill>
                <a:latin typeface="Calibri"/>
              </a:rPr>
              <a:t>Europe</a:t>
            </a: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1172694" y="2040028"/>
            <a:ext cx="9663919" cy="523220"/>
          </a:xfrm>
          <a:prstGeom prst="rect">
            <a:avLst/>
          </a:prstGeom>
        </p:spPr>
        <p:txBody>
          <a:bodyPr wrap="square">
            <a:spAutoFit/>
          </a:bodyPr>
          <a:lstStyle/>
          <a:p>
            <a:endParaRPr lang="sl-SI" sz="2800"/>
          </a:p>
        </p:txBody>
      </p:sp>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2308324"/>
          </a:xfrm>
          <a:prstGeom prst="rect">
            <a:avLst/>
          </a:prstGeom>
        </p:spPr>
        <p:txBody>
          <a:bodyPr wrap="square">
            <a:spAutoFit/>
          </a:bodyPr>
          <a:lstStyle/>
          <a:p>
            <a:r>
              <a:rPr lang="sl-SI" b="1"/>
              <a:t>SPARC </a:t>
            </a:r>
            <a:r>
              <a:rPr lang="sl-SI" b="1" err="1"/>
              <a:t>Europe</a:t>
            </a:r>
            <a:r>
              <a:rPr lang="sl-SI" b="1"/>
              <a:t>: </a:t>
            </a:r>
            <a:r>
              <a:rPr lang="sl-SI"/>
              <a:t>mednarodna zveza akademskih in raziskovalnih knjižnic, ki si prizadeva odpraviti neravnovesja v sistemu znanstvenega založništva. SPARC je bil ustanovljen v Ameriki leta 1997. SPARC </a:t>
            </a:r>
            <a:r>
              <a:rPr lang="sl-SI" err="1"/>
              <a:t>Europe</a:t>
            </a:r>
            <a:r>
              <a:rPr lang="sl-SI"/>
              <a:t> je bil ustanovljen leta 2004.</a:t>
            </a:r>
          </a:p>
          <a:p>
            <a:endParaRPr lang="sl-SI"/>
          </a:p>
          <a:p>
            <a:r>
              <a:rPr lang="sl-SI">
                <a:hlinkClick r:id="rId3"/>
              </a:rPr>
              <a:t>https://sparceurope.org/</a:t>
            </a:r>
          </a:p>
        </p:txBody>
      </p:sp>
      <p:pic>
        <p:nvPicPr>
          <p:cNvPr id="7" name="Slika 6">
            <a:extLst>
              <a:ext uri="{FF2B5EF4-FFF2-40B4-BE49-F238E27FC236}">
                <a16:creationId xmlns:a16="http://schemas.microsoft.com/office/drawing/2014/main" id="{303A6A1A-B702-46BE-8AE5-E4327090DE4B}"/>
              </a:ext>
            </a:extLst>
          </p:cNvPr>
          <p:cNvPicPr>
            <a:picLocks noChangeAspect="1"/>
          </p:cNvPicPr>
          <p:nvPr/>
        </p:nvPicPr>
        <p:blipFill>
          <a:blip r:embed="rId4"/>
          <a:stretch>
            <a:fillRect/>
          </a:stretch>
        </p:blipFill>
        <p:spPr>
          <a:xfrm>
            <a:off x="914862" y="1739301"/>
            <a:ext cx="6346334" cy="3702472"/>
          </a:xfrm>
          <a:prstGeom prst="rect">
            <a:avLst/>
          </a:prstGeom>
        </p:spPr>
      </p:pic>
    </p:spTree>
    <p:extLst>
      <p:ext uri="{BB962C8B-B14F-4D97-AF65-F5344CB8AC3E}">
        <p14:creationId xmlns:p14="http://schemas.microsoft.com/office/powerpoint/2010/main" val="3214246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OPERAS</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2031325"/>
          </a:xfrm>
          <a:prstGeom prst="rect">
            <a:avLst/>
          </a:prstGeom>
        </p:spPr>
        <p:txBody>
          <a:bodyPr wrap="square">
            <a:spAutoFit/>
          </a:bodyPr>
          <a:lstStyle/>
          <a:p>
            <a:r>
              <a:rPr lang="sl-SI" b="1"/>
              <a:t>OPERAS: </a:t>
            </a:r>
            <a:r>
              <a:rPr lang="sl-SI"/>
              <a:t>cilj projekta OPERAS je usklajevanje in podpora pri praksah znanstvenega komuniciranja na področju družboslovja in humanistike (SSH), da bi odprta znanost postala standardna praksa.</a:t>
            </a:r>
          </a:p>
          <a:p>
            <a:endParaRPr lang="sl-SI"/>
          </a:p>
          <a:p>
            <a:r>
              <a:rPr lang="sl-SI">
                <a:hlinkClick r:id="rId3"/>
              </a:rPr>
              <a:t>https://operas.hypotheses.org/</a:t>
            </a:r>
            <a:r>
              <a:rPr lang="sl-SI"/>
              <a:t> </a:t>
            </a:r>
          </a:p>
        </p:txBody>
      </p:sp>
      <p:pic>
        <p:nvPicPr>
          <p:cNvPr id="5" name="Slika 4">
            <a:extLst>
              <a:ext uri="{FF2B5EF4-FFF2-40B4-BE49-F238E27FC236}">
                <a16:creationId xmlns:a16="http://schemas.microsoft.com/office/drawing/2014/main" id="{2E781925-2E5F-4250-8B11-1C26E7E61E9E}"/>
              </a:ext>
            </a:extLst>
          </p:cNvPr>
          <p:cNvPicPr>
            <a:picLocks noChangeAspect="1"/>
          </p:cNvPicPr>
          <p:nvPr/>
        </p:nvPicPr>
        <p:blipFill>
          <a:blip r:embed="rId4"/>
          <a:stretch>
            <a:fillRect/>
          </a:stretch>
        </p:blipFill>
        <p:spPr>
          <a:xfrm>
            <a:off x="864554" y="1836434"/>
            <a:ext cx="6535583" cy="3813868"/>
          </a:xfrm>
          <a:prstGeom prst="rect">
            <a:avLst/>
          </a:prstGeom>
        </p:spPr>
      </p:pic>
    </p:spTree>
    <p:extLst>
      <p:ext uri="{BB962C8B-B14F-4D97-AF65-F5344CB8AC3E}">
        <p14:creationId xmlns:p14="http://schemas.microsoft.com/office/powerpoint/2010/main" val="4271893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COAR</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2585323"/>
          </a:xfrm>
          <a:prstGeom prst="rect">
            <a:avLst/>
          </a:prstGeom>
        </p:spPr>
        <p:txBody>
          <a:bodyPr wrap="square">
            <a:spAutoFit/>
          </a:bodyPr>
          <a:lstStyle/>
          <a:p>
            <a:r>
              <a:rPr lang="sl-SI" b="1"/>
              <a:t>COAR: </a:t>
            </a:r>
            <a:r>
              <a:rPr lang="en-US"/>
              <a:t>Confederation of Open Access Repositories </a:t>
            </a:r>
            <a:r>
              <a:rPr lang="sl-SI"/>
              <a:t>je neprofitno združenje, katerega cilj je povečati prepoznavnost in uporabo rezultatov raziskav prek globalnih mrež digitalnih </a:t>
            </a:r>
            <a:r>
              <a:rPr lang="sl-SI" err="1"/>
              <a:t>repozitorijev</a:t>
            </a:r>
            <a:r>
              <a:rPr lang="sl-SI"/>
              <a:t> za odprte dostop do rezultatov raziskav. </a:t>
            </a:r>
          </a:p>
          <a:p>
            <a:endParaRPr lang="sl-SI"/>
          </a:p>
          <a:p>
            <a:r>
              <a:rPr lang="sl-SI">
                <a:hlinkClick r:id="rId3"/>
              </a:rPr>
              <a:t>https://coar-repositories.org/</a:t>
            </a:r>
            <a:r>
              <a:rPr lang="sl-SI"/>
              <a:t> </a:t>
            </a:r>
          </a:p>
          <a:p>
            <a:endParaRPr lang="sl-SI">
              <a:hlinkClick r:id="rId4"/>
            </a:endParaRPr>
          </a:p>
        </p:txBody>
      </p:sp>
      <p:pic>
        <p:nvPicPr>
          <p:cNvPr id="8" name="Slika 7">
            <a:extLst>
              <a:ext uri="{FF2B5EF4-FFF2-40B4-BE49-F238E27FC236}">
                <a16:creationId xmlns:a16="http://schemas.microsoft.com/office/drawing/2014/main" id="{E93514F6-A017-44E5-AE17-025CE02FC1FE}"/>
              </a:ext>
            </a:extLst>
          </p:cNvPr>
          <p:cNvPicPr>
            <a:picLocks noChangeAspect="1"/>
          </p:cNvPicPr>
          <p:nvPr/>
        </p:nvPicPr>
        <p:blipFill>
          <a:blip r:embed="rId5"/>
          <a:stretch>
            <a:fillRect/>
          </a:stretch>
        </p:blipFill>
        <p:spPr>
          <a:xfrm>
            <a:off x="808548" y="1831725"/>
            <a:ext cx="6779627" cy="3180221"/>
          </a:xfrm>
          <a:prstGeom prst="rect">
            <a:avLst/>
          </a:prstGeom>
        </p:spPr>
      </p:pic>
    </p:spTree>
    <p:extLst>
      <p:ext uri="{BB962C8B-B14F-4D97-AF65-F5344CB8AC3E}">
        <p14:creationId xmlns:p14="http://schemas.microsoft.com/office/powerpoint/2010/main" val="2102339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EUA</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08549" y="2018572"/>
            <a:ext cx="9663919" cy="523220"/>
          </a:xfrm>
          <a:prstGeom prst="rect">
            <a:avLst/>
          </a:prstGeom>
        </p:spPr>
        <p:txBody>
          <a:bodyPr wrap="square">
            <a:spAutoFit/>
          </a:bodyPr>
          <a:lstStyle/>
          <a:p>
            <a:endParaRPr lang="sl-SI" sz="2800"/>
          </a:p>
        </p:txBody>
      </p:sp>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2031325"/>
          </a:xfrm>
          <a:prstGeom prst="rect">
            <a:avLst/>
          </a:prstGeom>
        </p:spPr>
        <p:txBody>
          <a:bodyPr wrap="square">
            <a:spAutoFit/>
          </a:bodyPr>
          <a:lstStyle/>
          <a:p>
            <a:r>
              <a:rPr lang="sl-SI" b="1"/>
              <a:t>EUA - </a:t>
            </a:r>
            <a:r>
              <a:rPr lang="en-US" b="1"/>
              <a:t>The European University Association</a:t>
            </a:r>
            <a:r>
              <a:rPr lang="sl-SI" b="1"/>
              <a:t>: </a:t>
            </a:r>
            <a:r>
              <a:rPr lang="sl-SI"/>
              <a:t>združenje več kot 800 evropskih univerz, ki imajo ključni vpliv pri implementaciji načel odprte znanosti v znanstvenoraziskovalno delo. </a:t>
            </a:r>
            <a:endParaRPr lang="sl-SI" b="1"/>
          </a:p>
          <a:p>
            <a:endParaRPr lang="sl-SI"/>
          </a:p>
          <a:p>
            <a:r>
              <a:rPr lang="sl-SI">
                <a:hlinkClick r:id="rId3"/>
              </a:rPr>
              <a:t>https://www.eua.eu/</a:t>
            </a:r>
          </a:p>
        </p:txBody>
      </p:sp>
      <p:pic>
        <p:nvPicPr>
          <p:cNvPr id="5" name="Slika 4">
            <a:extLst>
              <a:ext uri="{FF2B5EF4-FFF2-40B4-BE49-F238E27FC236}">
                <a16:creationId xmlns:a16="http://schemas.microsoft.com/office/drawing/2014/main" id="{554093A0-EA4B-41D9-A95C-187E83407D21}"/>
              </a:ext>
            </a:extLst>
          </p:cNvPr>
          <p:cNvPicPr>
            <a:picLocks noChangeAspect="1"/>
          </p:cNvPicPr>
          <p:nvPr/>
        </p:nvPicPr>
        <p:blipFill>
          <a:blip r:embed="rId4"/>
          <a:stretch>
            <a:fillRect/>
          </a:stretch>
        </p:blipFill>
        <p:spPr>
          <a:xfrm>
            <a:off x="917625" y="1831726"/>
            <a:ext cx="6548779" cy="3645027"/>
          </a:xfrm>
          <a:prstGeom prst="rect">
            <a:avLst/>
          </a:prstGeom>
        </p:spPr>
      </p:pic>
    </p:spTree>
    <p:extLst>
      <p:ext uri="{BB962C8B-B14F-4D97-AF65-F5344CB8AC3E}">
        <p14:creationId xmlns:p14="http://schemas.microsoft.com/office/powerpoint/2010/main" val="854087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08549" y="598810"/>
            <a:ext cx="7809240" cy="817418"/>
          </a:xfrm>
        </p:spPr>
        <p:txBody>
          <a:bodyPr>
            <a:normAutofit fontScale="90000"/>
          </a:bodyPr>
          <a:lstStyle/>
          <a:p>
            <a:pPr lvl="0"/>
            <a:r>
              <a:rPr lang="sl-SI" sz="5000" b="1">
                <a:solidFill>
                  <a:srgbClr val="ED7D31"/>
                </a:solidFill>
                <a:latin typeface="Calibri"/>
              </a:rPr>
              <a:t>Mednarodne strukture odprte znanosti - RDA</a:t>
            </a: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endParaRPr lang="sl-SI"/>
          </a:p>
          <a:p>
            <a:endParaRPr lang="sl-SI"/>
          </a:p>
          <a:p>
            <a:endParaRPr lang="sl-SI"/>
          </a:p>
        </p:txBody>
      </p:sp>
      <p:sp>
        <p:nvSpPr>
          <p:cNvPr id="3" name="Pravokotnik 2">
            <a:extLst>
              <a:ext uri="{FF2B5EF4-FFF2-40B4-BE49-F238E27FC236}">
                <a16:creationId xmlns:a16="http://schemas.microsoft.com/office/drawing/2014/main" id="{EE637E2C-1BAF-4C35-BDFE-3EB1FBEE0A3E}"/>
              </a:ext>
            </a:extLst>
          </p:cNvPr>
          <p:cNvSpPr/>
          <p:nvPr/>
        </p:nvSpPr>
        <p:spPr>
          <a:xfrm>
            <a:off x="808549" y="1416228"/>
            <a:ext cx="9446073" cy="830997"/>
          </a:xfrm>
          <a:prstGeom prst="rect">
            <a:avLst/>
          </a:prstGeom>
        </p:spPr>
        <p:txBody>
          <a:bodyPr wrap="square">
            <a:spAutoFit/>
          </a:bodyPr>
          <a:lstStyle/>
          <a:p>
            <a:endParaRPr lang="sl-SI" sz="2400"/>
          </a:p>
          <a:p>
            <a:r>
              <a:rPr lang="sl-SI" sz="2400"/>
              <a:t> </a:t>
            </a:r>
          </a:p>
        </p:txBody>
      </p:sp>
      <p:sp>
        <p:nvSpPr>
          <p:cNvPr id="4" name="Pravokotnik 3">
            <a:extLst>
              <a:ext uri="{FF2B5EF4-FFF2-40B4-BE49-F238E27FC236}">
                <a16:creationId xmlns:a16="http://schemas.microsoft.com/office/drawing/2014/main" id="{C3A02194-5760-4478-8478-E9A494099329}"/>
              </a:ext>
            </a:extLst>
          </p:cNvPr>
          <p:cNvSpPr/>
          <p:nvPr/>
        </p:nvSpPr>
        <p:spPr>
          <a:xfrm>
            <a:off x="881698" y="2031411"/>
            <a:ext cx="9663919" cy="523220"/>
          </a:xfrm>
          <a:prstGeom prst="rect">
            <a:avLst/>
          </a:prstGeom>
        </p:spPr>
        <p:txBody>
          <a:bodyPr wrap="square">
            <a:spAutoFit/>
          </a:bodyPr>
          <a:lstStyle/>
          <a:p>
            <a:endParaRPr lang="sl-SI" sz="2800"/>
          </a:p>
        </p:txBody>
      </p:sp>
      <p:sp>
        <p:nvSpPr>
          <p:cNvPr id="9" name="Pravokotnik 8">
            <a:extLst>
              <a:ext uri="{FF2B5EF4-FFF2-40B4-BE49-F238E27FC236}">
                <a16:creationId xmlns:a16="http://schemas.microsoft.com/office/drawing/2014/main" id="{20A95727-E0D1-453D-8487-581ACD8EDF9D}"/>
              </a:ext>
            </a:extLst>
          </p:cNvPr>
          <p:cNvSpPr/>
          <p:nvPr/>
        </p:nvSpPr>
        <p:spPr>
          <a:xfrm>
            <a:off x="7793168" y="1831726"/>
            <a:ext cx="4129191" cy="3693319"/>
          </a:xfrm>
          <a:prstGeom prst="rect">
            <a:avLst/>
          </a:prstGeom>
        </p:spPr>
        <p:txBody>
          <a:bodyPr wrap="square">
            <a:spAutoFit/>
          </a:bodyPr>
          <a:lstStyle/>
          <a:p>
            <a:r>
              <a:rPr lang="sl-SI" b="1"/>
              <a:t>RDA - </a:t>
            </a:r>
            <a:r>
              <a:rPr lang="sl-SI" b="1" err="1"/>
              <a:t>Research</a:t>
            </a:r>
            <a:r>
              <a:rPr lang="sl-SI" b="1"/>
              <a:t> Data </a:t>
            </a:r>
            <a:r>
              <a:rPr lang="sl-SI" b="1" err="1"/>
              <a:t>Alliance</a:t>
            </a:r>
            <a:r>
              <a:rPr lang="sl-SI" b="1"/>
              <a:t>: </a:t>
            </a:r>
            <a:r>
              <a:rPr lang="sl-SI"/>
              <a:t>mednarodna organizacija, katere cilj je vzpostaviti mrežo strokovnjakov in infrastruktur, potrebno za odprto izmenjavo in ponovno uporabo podatkov. Združuje podatkovne strokovnjake, raziskovalce, oblikovalce politik in institucije z različnih področij, ki sodelujejo pri oblikovanju okvirov, smernic in najboljših praks za izmenjavo podatkov in </a:t>
            </a:r>
            <a:r>
              <a:rPr lang="sl-SI" err="1"/>
              <a:t>interoperabilnost</a:t>
            </a:r>
            <a:r>
              <a:rPr lang="sl-SI"/>
              <a:t>.</a:t>
            </a:r>
          </a:p>
          <a:p>
            <a:endParaRPr lang="sl-SI">
              <a:hlinkClick r:id="rId3"/>
            </a:endParaRPr>
          </a:p>
          <a:p>
            <a:r>
              <a:rPr lang="sl-SI">
                <a:hlinkClick r:id="rId3"/>
              </a:rPr>
              <a:t>https://www.rd-alliance.org/</a:t>
            </a:r>
          </a:p>
        </p:txBody>
      </p:sp>
      <p:pic>
        <p:nvPicPr>
          <p:cNvPr id="10" name="Slika 9">
            <a:extLst>
              <a:ext uri="{FF2B5EF4-FFF2-40B4-BE49-F238E27FC236}">
                <a16:creationId xmlns:a16="http://schemas.microsoft.com/office/drawing/2014/main" id="{692D9306-7D5E-40F0-9CC1-65AF599E9DC9}"/>
              </a:ext>
            </a:extLst>
          </p:cNvPr>
          <p:cNvPicPr>
            <a:picLocks noChangeAspect="1"/>
          </p:cNvPicPr>
          <p:nvPr/>
        </p:nvPicPr>
        <p:blipFill>
          <a:blip r:embed="rId4"/>
          <a:stretch>
            <a:fillRect/>
          </a:stretch>
        </p:blipFill>
        <p:spPr>
          <a:xfrm>
            <a:off x="782219" y="1906437"/>
            <a:ext cx="6775965" cy="3879668"/>
          </a:xfrm>
          <a:prstGeom prst="rect">
            <a:avLst/>
          </a:prstGeom>
        </p:spPr>
      </p:pic>
    </p:spTree>
    <p:extLst>
      <p:ext uri="{BB962C8B-B14F-4D97-AF65-F5344CB8AC3E}">
        <p14:creationId xmlns:p14="http://schemas.microsoft.com/office/powerpoint/2010/main" val="170485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39439" y="857015"/>
            <a:ext cx="10574901" cy="817418"/>
          </a:xfrm>
        </p:spPr>
        <p:txBody>
          <a:bodyPr>
            <a:normAutofit/>
          </a:bodyPr>
          <a:lstStyle/>
          <a:p>
            <a:pPr lvl="0"/>
            <a:r>
              <a:rPr lang="sl-SI" sz="5000" b="1">
                <a:solidFill>
                  <a:srgbClr val="ED7D31"/>
                </a:solidFill>
                <a:latin typeface="Calibri"/>
              </a:rPr>
              <a:t>Terminološki slovar odprte znanosti </a:t>
            </a:r>
          </a:p>
        </p:txBody>
      </p:sp>
      <p:pic>
        <p:nvPicPr>
          <p:cNvPr id="4" name="Slika 3">
            <a:extLst>
              <a:ext uri="{FF2B5EF4-FFF2-40B4-BE49-F238E27FC236}">
                <a16:creationId xmlns:a16="http://schemas.microsoft.com/office/drawing/2014/main" id="{F80DC722-4585-4D70-8767-B994A5BAC5F2}"/>
              </a:ext>
            </a:extLst>
          </p:cNvPr>
          <p:cNvPicPr>
            <a:picLocks noChangeAspect="1"/>
          </p:cNvPicPr>
          <p:nvPr/>
        </p:nvPicPr>
        <p:blipFill>
          <a:blip r:embed="rId3"/>
          <a:stretch>
            <a:fillRect/>
          </a:stretch>
        </p:blipFill>
        <p:spPr>
          <a:xfrm>
            <a:off x="977660" y="1674433"/>
            <a:ext cx="9796842" cy="3596635"/>
          </a:xfrm>
          <a:prstGeom prst="rect">
            <a:avLst/>
          </a:prstGeom>
        </p:spPr>
      </p:pic>
      <p:sp>
        <p:nvSpPr>
          <p:cNvPr id="8" name="Pravokotnik 7">
            <a:extLst>
              <a:ext uri="{FF2B5EF4-FFF2-40B4-BE49-F238E27FC236}">
                <a16:creationId xmlns:a16="http://schemas.microsoft.com/office/drawing/2014/main" id="{091CAE8A-A7A2-4BAC-8378-7A56F8895539}"/>
              </a:ext>
            </a:extLst>
          </p:cNvPr>
          <p:cNvSpPr/>
          <p:nvPr/>
        </p:nvSpPr>
        <p:spPr>
          <a:xfrm>
            <a:off x="897147" y="5539320"/>
            <a:ext cx="8712679" cy="646331"/>
          </a:xfrm>
          <a:prstGeom prst="rect">
            <a:avLst/>
          </a:prstGeom>
        </p:spPr>
        <p:txBody>
          <a:bodyPr wrap="square">
            <a:spAutoFit/>
          </a:bodyPr>
          <a:lstStyle/>
          <a:p>
            <a:r>
              <a:rPr lang="sl-SI">
                <a:hlinkClick r:id="rId4"/>
              </a:rPr>
              <a:t>https://terminoloski.slovenscina.eu/slovarji/48/o-slovarju?sentFromEntryId=dictsList</a:t>
            </a:r>
            <a:r>
              <a:rPr lang="sl-SI"/>
              <a:t> </a:t>
            </a:r>
          </a:p>
          <a:p>
            <a:endParaRPr lang="sl-SI"/>
          </a:p>
        </p:txBody>
      </p:sp>
    </p:spTree>
    <p:extLst>
      <p:ext uri="{BB962C8B-B14F-4D97-AF65-F5344CB8AC3E}">
        <p14:creationId xmlns:p14="http://schemas.microsoft.com/office/powerpoint/2010/main" val="1858159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7" y="813883"/>
            <a:ext cx="9643248" cy="817418"/>
          </a:xfrm>
        </p:spPr>
        <p:txBody>
          <a:bodyPr>
            <a:normAutofit fontScale="90000"/>
          </a:bodyPr>
          <a:lstStyle/>
          <a:p>
            <a:pPr lvl="0"/>
            <a:r>
              <a:rPr lang="sl-SI" sz="5000" b="1">
                <a:solidFill>
                  <a:srgbClr val="ED7D31"/>
                </a:solidFill>
                <a:latin typeface="Calibri"/>
              </a:rPr>
              <a:t>Slovenija: Nacionalni portal odprte znanosti</a:t>
            </a:r>
            <a:br>
              <a:rPr lang="sl-SI" sz="5000" b="1">
                <a:solidFill>
                  <a:srgbClr val="ED7D31"/>
                </a:solidFill>
                <a:latin typeface="Calibri"/>
              </a:rPr>
            </a:b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Pravokotnik 2">
            <a:extLst>
              <a:ext uri="{FF2B5EF4-FFF2-40B4-BE49-F238E27FC236}">
                <a16:creationId xmlns:a16="http://schemas.microsoft.com/office/drawing/2014/main" id="{EE637E2C-1BAF-4C35-BDFE-3EB1FBEE0A3E}"/>
              </a:ext>
            </a:extLst>
          </p:cNvPr>
          <p:cNvSpPr/>
          <p:nvPr/>
        </p:nvSpPr>
        <p:spPr>
          <a:xfrm>
            <a:off x="742956" y="1113717"/>
            <a:ext cx="94460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ravokotnik 4">
            <a:extLst>
              <a:ext uri="{FF2B5EF4-FFF2-40B4-BE49-F238E27FC236}">
                <a16:creationId xmlns:a16="http://schemas.microsoft.com/office/drawing/2014/main" id="{4A071771-D27D-43D2-9270-D7D079CC8FAF}"/>
              </a:ext>
            </a:extLst>
          </p:cNvPr>
          <p:cNvSpPr/>
          <p:nvPr/>
        </p:nvSpPr>
        <p:spPr>
          <a:xfrm>
            <a:off x="6268915" y="1436882"/>
            <a:ext cx="5461484" cy="53860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1" i="0" u="none" strike="noStrike" kern="1200" cap="none" spc="0" normalizeH="0" baseline="0" noProof="0">
                <a:ln>
                  <a:noFill/>
                </a:ln>
                <a:solidFill>
                  <a:prstClr val="black"/>
                </a:solidFill>
                <a:effectLst/>
                <a:uLnTx/>
                <a:uFillTx/>
                <a:latin typeface="Calibri" panose="020F0502020204030204"/>
                <a:ea typeface="+mn-ea"/>
                <a:cs typeface="+mn-cs"/>
              </a:rPr>
              <a:t>Nacionalni portal odprte znanosti openscience.si: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iskalnik in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agregator</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digitalnih objektov repozitorijev in knjižnic v Sloveniji,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enoten dostop do institucionalnih in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večinstitucionalnih</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repozitorijev in iskanje po vseh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repozitorijih</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hkrati,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a:solidFill>
                  <a:prstClr val="black"/>
                </a:solidFill>
                <a:latin typeface="Calibri" panose="020F0502020204030204"/>
              </a:rPr>
              <a:t>d</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ostop</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do drugih digitalnih vsebin, npr. VideoLectures.NET  in digitalna knjižnica Slovenije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dLib</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repozitorijem</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omogoča skladnost z navodili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OpenAIRE</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raziskovalnim organizacijam omogoča izpolnjevanje določil o obveznem odprtem dostopu do publikacij, nastalih v okviru raziskav, sofinanciranih z javnimi sredstvi,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z njim so repozitoriji univerz in raziskovalnih organizacij najdljivi v mednarodnem iskalniku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OpenAIRE</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povezani s storitvami COBISS.SI in SICRIS,  vključeni v evropski portal magistrskih ter doktorskih del DART-</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Europe</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in v različne spletne imenike,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agregatorje</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ter iskalnike, npr.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OpenDOAR</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Directory</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of</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Open Access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Repositories</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ROAR-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Registry</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of</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Open Access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Repositories</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BASE-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Bielefeld</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Academic</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Search</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1600" b="0" i="0" u="none" strike="noStrike" kern="1200" cap="none" spc="0" normalizeH="0" baseline="0" noProof="0" err="1">
                <a:ln>
                  <a:noFill/>
                </a:ln>
                <a:solidFill>
                  <a:prstClr val="black"/>
                </a:solidFill>
                <a:effectLst/>
                <a:uLnTx/>
                <a:uFillTx/>
                <a:latin typeface="Calibri" panose="020F0502020204030204"/>
                <a:ea typeface="+mn-ea"/>
                <a:cs typeface="+mn-cs"/>
              </a:rPr>
              <a:t>Engine</a:t>
            </a:r>
            <a:r>
              <a:rPr kumimoji="0" lang="sl-SI" sz="1600" b="0" i="0" u="none" strike="noStrike" kern="1200" cap="none" spc="0" normalizeH="0" baseline="0" noProof="0">
                <a:ln>
                  <a:noFill/>
                </a:ln>
                <a:solidFill>
                  <a:prstClr val="black"/>
                </a:solidFill>
                <a:effectLst/>
                <a:uLnTx/>
                <a:uFillTx/>
                <a:latin typeface="Calibri" panose="020F0502020204030204"/>
                <a:ea typeface="+mn-ea"/>
                <a:cs typeface="+mn-cs"/>
              </a:rPr>
              <a:t>  idr. </a:t>
            </a:r>
          </a:p>
          <a:p>
            <a:pPr lvl="0"/>
            <a:endParaRPr lang="sl-SI" sz="2000">
              <a:solidFill>
                <a:prstClr val="black"/>
              </a:solidFill>
            </a:endParaRPr>
          </a:p>
          <a:p>
            <a:pPr lvl="0"/>
            <a:r>
              <a:rPr lang="sl-SI" sz="2000">
                <a:solidFill>
                  <a:prstClr val="black"/>
                </a:solidFill>
                <a:hlinkClick r:id="rId3"/>
              </a:rPr>
              <a:t>https://openscience.si/</a:t>
            </a:r>
            <a:r>
              <a:rPr lang="sl-SI" sz="2000">
                <a:solidFill>
                  <a:prstClr val="black"/>
                </a:solidFill>
              </a:rPr>
              <a:t> </a:t>
            </a:r>
            <a:endParaRPr kumimoji="0" lang="sl-SI"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ECF70551-C14E-4639-AA33-004B32816A3F}"/>
              </a:ext>
            </a:extLst>
          </p:cNvPr>
          <p:cNvPicPr>
            <a:picLocks noChangeAspect="1"/>
          </p:cNvPicPr>
          <p:nvPr/>
        </p:nvPicPr>
        <p:blipFill>
          <a:blip r:embed="rId4"/>
          <a:stretch>
            <a:fillRect/>
          </a:stretch>
        </p:blipFill>
        <p:spPr>
          <a:xfrm>
            <a:off x="742956" y="1436882"/>
            <a:ext cx="5466935" cy="4389544"/>
          </a:xfrm>
          <a:prstGeom prst="rect">
            <a:avLst/>
          </a:prstGeom>
        </p:spPr>
      </p:pic>
      <p:pic>
        <p:nvPicPr>
          <p:cNvPr id="9" name="Slika 8">
            <a:extLst>
              <a:ext uri="{FF2B5EF4-FFF2-40B4-BE49-F238E27FC236}">
                <a16:creationId xmlns:a16="http://schemas.microsoft.com/office/drawing/2014/main" id="{8B35CB4B-CE83-49F6-AC6B-786C19D72A7C}"/>
              </a:ext>
            </a:extLst>
          </p:cNvPr>
          <p:cNvPicPr>
            <a:picLocks noChangeAspect="1"/>
          </p:cNvPicPr>
          <p:nvPr/>
        </p:nvPicPr>
        <p:blipFill>
          <a:blip r:embed="rId5"/>
          <a:stretch>
            <a:fillRect/>
          </a:stretch>
        </p:blipFill>
        <p:spPr>
          <a:xfrm>
            <a:off x="120770" y="2148885"/>
            <a:ext cx="2009955" cy="2549881"/>
          </a:xfrm>
          <a:prstGeom prst="rect">
            <a:avLst/>
          </a:prstGeom>
        </p:spPr>
      </p:pic>
    </p:spTree>
    <p:extLst>
      <p:ext uri="{BB962C8B-B14F-4D97-AF65-F5344CB8AC3E}">
        <p14:creationId xmlns:p14="http://schemas.microsoft.com/office/powerpoint/2010/main" val="776386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10476" y="813883"/>
            <a:ext cx="9643248" cy="817418"/>
          </a:xfrm>
        </p:spPr>
        <p:txBody>
          <a:bodyPr>
            <a:normAutofit fontScale="90000"/>
          </a:bodyPr>
          <a:lstStyle/>
          <a:p>
            <a:pPr lvl="0"/>
            <a:r>
              <a:rPr lang="sl-SI" sz="5000" b="1">
                <a:solidFill>
                  <a:srgbClr val="ED7D31"/>
                </a:solidFill>
                <a:latin typeface="Calibri"/>
              </a:rPr>
              <a:t>Slovenija: Slovenska skupnost odprte znanosti</a:t>
            </a:r>
            <a:br>
              <a:rPr lang="sl-SI" sz="5000" b="1">
                <a:solidFill>
                  <a:srgbClr val="ED7D31"/>
                </a:solidFill>
                <a:latin typeface="Calibri"/>
              </a:rPr>
            </a:br>
            <a:endParaRPr lang="sl-SI" sz="5000" b="1">
              <a:solidFill>
                <a:srgbClr val="ED7D31"/>
              </a:solidFill>
              <a:latin typeface="Calibri"/>
            </a:endParaRPr>
          </a:p>
        </p:txBody>
      </p:sp>
      <p:sp>
        <p:nvSpPr>
          <p:cNvPr id="6" name="Pravokotnik 5">
            <a:extLst>
              <a:ext uri="{FF2B5EF4-FFF2-40B4-BE49-F238E27FC236}">
                <a16:creationId xmlns:a16="http://schemas.microsoft.com/office/drawing/2014/main" id="{CB26C40C-3FC1-49A0-8245-0B223F756F4F}"/>
              </a:ext>
            </a:extLst>
          </p:cNvPr>
          <p:cNvSpPr/>
          <p:nvPr/>
        </p:nvSpPr>
        <p:spPr>
          <a:xfrm>
            <a:off x="742956" y="1631301"/>
            <a:ext cx="1009365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Pravokotnik 2">
            <a:extLst>
              <a:ext uri="{FF2B5EF4-FFF2-40B4-BE49-F238E27FC236}">
                <a16:creationId xmlns:a16="http://schemas.microsoft.com/office/drawing/2014/main" id="{EE637E2C-1BAF-4C35-BDFE-3EB1FBEE0A3E}"/>
              </a:ext>
            </a:extLst>
          </p:cNvPr>
          <p:cNvSpPr/>
          <p:nvPr/>
        </p:nvSpPr>
        <p:spPr>
          <a:xfrm>
            <a:off x="742956" y="1113717"/>
            <a:ext cx="94460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ravokotnik 4">
            <a:extLst>
              <a:ext uri="{FF2B5EF4-FFF2-40B4-BE49-F238E27FC236}">
                <a16:creationId xmlns:a16="http://schemas.microsoft.com/office/drawing/2014/main" id="{4A071771-D27D-43D2-9270-D7D079CC8FAF}"/>
              </a:ext>
            </a:extLst>
          </p:cNvPr>
          <p:cNvSpPr/>
          <p:nvPr/>
        </p:nvSpPr>
        <p:spPr>
          <a:xfrm>
            <a:off x="6268915" y="1436882"/>
            <a:ext cx="5461484"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b="1" i="0" u="none" strike="noStrike" kern="1200" cap="none" spc="0" normalizeH="0" baseline="0" noProof="0">
                <a:ln>
                  <a:noFill/>
                </a:ln>
                <a:solidFill>
                  <a:prstClr val="black"/>
                </a:solidFill>
                <a:effectLst/>
                <a:uLnTx/>
                <a:uFillTx/>
                <a:ea typeface="+mn-ea"/>
                <a:cs typeface="+mn-cs"/>
              </a:rPr>
              <a:t>Slovenska skupnost odprte znanosti:</a:t>
            </a:r>
          </a:p>
          <a:p>
            <a:pPr lvl="0"/>
            <a:endParaRPr lang="sl-SI" b="1">
              <a:solidFill>
                <a:prstClr val="black"/>
              </a:solidFill>
            </a:endParaRPr>
          </a:p>
          <a:p>
            <a:pPr marL="285750" lvl="0" indent="-285750">
              <a:buFontTx/>
              <a:buChar char="-"/>
            </a:pPr>
            <a:r>
              <a:rPr lang="sl-SI">
                <a:solidFill>
                  <a:prstClr val="black"/>
                </a:solidFill>
              </a:rPr>
              <a:t>vzpostavitev zaupanja vrednega okolja z nemotenim dostopom do raziskovalnih rezultatov in </a:t>
            </a:r>
            <a:r>
              <a:rPr lang="sl-SI" err="1">
                <a:solidFill>
                  <a:prstClr val="black"/>
                </a:solidFill>
              </a:rPr>
              <a:t>interoperabilnih</a:t>
            </a:r>
            <a:r>
              <a:rPr lang="sl-SI">
                <a:solidFill>
                  <a:prstClr val="black"/>
                </a:solidFill>
              </a:rPr>
              <a:t> storitev</a:t>
            </a:r>
          </a:p>
          <a:p>
            <a:pPr marL="285750" lvl="0" indent="-285750">
              <a:buFontTx/>
              <a:buChar char="-"/>
            </a:pPr>
            <a:r>
              <a:rPr lang="sl-SI">
                <a:solidFill>
                  <a:prstClr val="black"/>
                </a:solidFill>
              </a:rPr>
              <a:t>širitev skupnosti odprte znanosti in vključevanje novih članov</a:t>
            </a:r>
          </a:p>
          <a:p>
            <a:pPr marL="285750" lvl="0" indent="-285750">
              <a:buFontTx/>
              <a:buChar char="-"/>
            </a:pPr>
            <a:r>
              <a:rPr lang="sl-SI">
                <a:solidFill>
                  <a:prstClr val="black"/>
                </a:solidFill>
              </a:rPr>
              <a:t>spodbujanje razvoja odprte znanosti v Sloveniji in vzajemnega sodelovanja vseh deležnikov</a:t>
            </a:r>
          </a:p>
          <a:p>
            <a:pPr marL="285750" lvl="0" indent="-285750">
              <a:buFontTx/>
              <a:buChar char="-"/>
            </a:pPr>
            <a:r>
              <a:rPr lang="sl-SI">
                <a:solidFill>
                  <a:prstClr val="black"/>
                </a:solidFill>
              </a:rPr>
              <a:t>sooblikovanje strateških dokumentov za razvoj odprte znanosti v Sloveniji</a:t>
            </a:r>
          </a:p>
          <a:p>
            <a:pPr marL="285750" lvl="0" indent="-285750">
              <a:buFontTx/>
              <a:buChar char="-"/>
            </a:pPr>
            <a:r>
              <a:rPr lang="sl-SI"/>
              <a:t>vzpostavitev in vzdrževanje skupnega kataloga certificiranih in drugih </a:t>
            </a:r>
            <a:r>
              <a:rPr lang="sl-SI" b="1"/>
              <a:t>usposabljanj in izobraževanj na področju FAIR in odprte znanosti</a:t>
            </a:r>
            <a:r>
              <a:rPr lang="sl-SI"/>
              <a:t> ter vključitev v mednarodne kataloge</a:t>
            </a:r>
            <a:endParaRPr lang="sl-SI">
              <a:solidFill>
                <a:prstClr val="black"/>
              </a:solidFill>
            </a:endParaRPr>
          </a:p>
        </p:txBody>
      </p:sp>
      <p:pic>
        <p:nvPicPr>
          <p:cNvPr id="7" name="Slika 6">
            <a:extLst>
              <a:ext uri="{FF2B5EF4-FFF2-40B4-BE49-F238E27FC236}">
                <a16:creationId xmlns:a16="http://schemas.microsoft.com/office/drawing/2014/main" id="{970301B5-6071-4965-9F2E-F92EA5DE85F6}"/>
              </a:ext>
            </a:extLst>
          </p:cNvPr>
          <p:cNvPicPr>
            <a:picLocks noChangeAspect="1"/>
          </p:cNvPicPr>
          <p:nvPr/>
        </p:nvPicPr>
        <p:blipFill>
          <a:blip r:embed="rId3"/>
          <a:stretch>
            <a:fillRect/>
          </a:stretch>
        </p:blipFill>
        <p:spPr>
          <a:xfrm>
            <a:off x="810649" y="1631301"/>
            <a:ext cx="5390574" cy="3656450"/>
          </a:xfrm>
          <a:prstGeom prst="rect">
            <a:avLst/>
          </a:prstGeom>
        </p:spPr>
      </p:pic>
      <p:sp>
        <p:nvSpPr>
          <p:cNvPr id="8" name="Pravokotnik 7">
            <a:extLst>
              <a:ext uri="{FF2B5EF4-FFF2-40B4-BE49-F238E27FC236}">
                <a16:creationId xmlns:a16="http://schemas.microsoft.com/office/drawing/2014/main" id="{D4B7E6A5-25FD-48E9-BAE7-91EDDA0E0004}"/>
              </a:ext>
            </a:extLst>
          </p:cNvPr>
          <p:cNvSpPr/>
          <p:nvPr/>
        </p:nvSpPr>
        <p:spPr>
          <a:xfrm>
            <a:off x="6586597" y="5859451"/>
            <a:ext cx="2608535" cy="369332"/>
          </a:xfrm>
          <a:prstGeom prst="rect">
            <a:avLst/>
          </a:prstGeom>
        </p:spPr>
        <p:txBody>
          <a:bodyPr wrap="none">
            <a:spAutoFit/>
          </a:bodyPr>
          <a:lstStyle/>
          <a:p>
            <a:r>
              <a:rPr lang="sl-SI">
                <a:hlinkClick r:id="rId4"/>
              </a:rPr>
              <a:t>https://odprtaznanost.si/</a:t>
            </a:r>
            <a:r>
              <a:rPr lang="sl-SI"/>
              <a:t> </a:t>
            </a:r>
          </a:p>
        </p:txBody>
      </p:sp>
    </p:spTree>
    <p:extLst>
      <p:ext uri="{BB962C8B-B14F-4D97-AF65-F5344CB8AC3E}">
        <p14:creationId xmlns:p14="http://schemas.microsoft.com/office/powerpoint/2010/main" val="3309178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6CEE1A64-F3F7-40C5-A68D-FACA85877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237535"/>
            <a:ext cx="10009549" cy="1116065"/>
          </a:xfrm>
          <a:prstGeom prst="rect">
            <a:avLst/>
          </a:prstGeom>
        </p:spPr>
      </p:pic>
      <p:pic>
        <p:nvPicPr>
          <p:cNvPr id="11" name="Slika 10" descr="Slika, ki vsebuje besede risanje&#10;&#10;Opis je samodejno ustvarjen">
            <a:extLst>
              <a:ext uri="{FF2B5EF4-FFF2-40B4-BE49-F238E27FC236}">
                <a16:creationId xmlns:a16="http://schemas.microsoft.com/office/drawing/2014/main" id="{06864DC4-23FD-46A2-AD61-F5FBC9462B0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13" name="Slika 12" descr="Slika, ki vsebuje besede besedilo, pisava, logotip, grafika&#10;&#10;Opis je samodejno ustvarjen">
            <a:extLst>
              <a:ext uri="{FF2B5EF4-FFF2-40B4-BE49-F238E27FC236}">
                <a16:creationId xmlns:a16="http://schemas.microsoft.com/office/drawing/2014/main" id="{ECC3BBAC-891A-4B83-95E1-D7A0D63C4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
        <p:nvSpPr>
          <p:cNvPr id="2" name="Pravokotnik 1">
            <a:extLst>
              <a:ext uri="{FF2B5EF4-FFF2-40B4-BE49-F238E27FC236}">
                <a16:creationId xmlns:a16="http://schemas.microsoft.com/office/drawing/2014/main" id="{73709836-AF44-48B9-B898-6AC8425A1350}"/>
              </a:ext>
            </a:extLst>
          </p:cNvPr>
          <p:cNvSpPr/>
          <p:nvPr/>
        </p:nvSpPr>
        <p:spPr>
          <a:xfrm>
            <a:off x="334310" y="3044279"/>
            <a:ext cx="4770537" cy="769441"/>
          </a:xfrm>
          <a:prstGeom prst="rect">
            <a:avLst/>
          </a:prstGeom>
        </p:spPr>
        <p:txBody>
          <a:bodyPr wrap="none">
            <a:spAutoFit/>
          </a:bodyPr>
          <a:lstStyle/>
          <a:p>
            <a:r>
              <a:rPr lang="sl-SI" sz="4400" b="1">
                <a:solidFill>
                  <a:srgbClr val="ED7D31"/>
                </a:solidFill>
              </a:rPr>
              <a:t>Hvala za pozornost</a:t>
            </a:r>
            <a:r>
              <a:rPr lang="en-US" sz="4400" b="1">
                <a:solidFill>
                  <a:srgbClr val="ED7D31"/>
                </a:solidFill>
              </a:rPr>
              <a:t>!</a:t>
            </a:r>
            <a:endParaRPr lang="sl-SI" sz="4400"/>
          </a:p>
        </p:txBody>
      </p:sp>
      <p:pic>
        <p:nvPicPr>
          <p:cNvPr id="3" name="Slika 2">
            <a:extLst>
              <a:ext uri="{FF2B5EF4-FFF2-40B4-BE49-F238E27FC236}">
                <a16:creationId xmlns:a16="http://schemas.microsoft.com/office/drawing/2014/main" id="{B63C2950-B487-4BCF-8856-3BC734D5D27B}"/>
              </a:ext>
            </a:extLst>
          </p:cNvPr>
          <p:cNvPicPr>
            <a:picLocks noChangeAspect="1"/>
          </p:cNvPicPr>
          <p:nvPr/>
        </p:nvPicPr>
        <p:blipFill>
          <a:blip r:embed="rId5"/>
          <a:stretch>
            <a:fillRect/>
          </a:stretch>
        </p:blipFill>
        <p:spPr>
          <a:xfrm>
            <a:off x="10320445" y="5184456"/>
            <a:ext cx="750000" cy="750000"/>
          </a:xfrm>
          <a:prstGeom prst="rect">
            <a:avLst/>
          </a:prstGeom>
        </p:spPr>
      </p:pic>
    </p:spTree>
    <p:extLst>
      <p:ext uri="{BB962C8B-B14F-4D97-AF65-F5344CB8AC3E}">
        <p14:creationId xmlns:p14="http://schemas.microsoft.com/office/powerpoint/2010/main" val="2903402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17418"/>
          </a:xfrm>
        </p:spPr>
        <p:txBody>
          <a:bodyPr>
            <a:normAutofit fontScale="90000"/>
          </a:bodyPr>
          <a:lstStyle/>
          <a:p>
            <a:pPr lvl="0"/>
            <a:r>
              <a:rPr lang="sl-SI" sz="5000" b="1">
                <a:solidFill>
                  <a:srgbClr val="ED7D31"/>
                </a:solidFill>
                <a:latin typeface="Calibri"/>
              </a:rPr>
              <a:t>Odprta znanost kot koncept znanstvenoraziskovalnega dela</a:t>
            </a:r>
            <a:br>
              <a:rPr lang="sl-SI" sz="5000" b="1">
                <a:solidFill>
                  <a:srgbClr val="ED7D31"/>
                </a:solidFill>
                <a:latin typeface="Calibri"/>
              </a:rPr>
            </a:br>
            <a:endParaRPr lang="sl-SI"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2418962"/>
            <a:ext cx="5353044" cy="484906"/>
          </a:xfrm>
          <a:prstGeom prst="rect">
            <a:avLst/>
          </a:prstGeom>
          <a:noFill/>
          <a:ln cap="flat">
            <a:noFill/>
          </a:ln>
        </p:spPr>
        <p:txBody>
          <a:bodyPr vert="horz" wrap="square" lIns="91440" tIns="45720" rIns="91440" bIns="45720" anchor="ctr" anchorCtr="0" compatLnSpc="1">
            <a:noAutofit/>
          </a:bodyPr>
          <a:lstStyle/>
          <a:p>
            <a:r>
              <a:rPr lang="sl-SI" sz="1050"/>
              <a:t>Vir: Terminološki slovar odprte znanosti, </a:t>
            </a:r>
            <a:r>
              <a:rPr lang="sl-SI" sz="1050">
                <a:hlinkClick r:id="rId3"/>
              </a:rPr>
              <a:t>https://terminoloski.slovenscina.eu/slovarji/48/o-slovarju?sentFromEntryId=39024&amp;prevHref=%2Fslovarji%2F48%2Fo-slovarju%3FsentFromEntryId%3D39024</a:t>
            </a:r>
            <a:endParaRPr lang="sl-SI" sz="2400"/>
          </a:p>
        </p:txBody>
      </p:sp>
      <p:sp>
        <p:nvSpPr>
          <p:cNvPr id="3" name="Pravokotnik 2">
            <a:extLst>
              <a:ext uri="{FF2B5EF4-FFF2-40B4-BE49-F238E27FC236}">
                <a16:creationId xmlns:a16="http://schemas.microsoft.com/office/drawing/2014/main" id="{624EABF5-3A0D-4DAB-A7D8-55B3F221EF92}"/>
              </a:ext>
            </a:extLst>
          </p:cNvPr>
          <p:cNvSpPr/>
          <p:nvPr/>
        </p:nvSpPr>
        <p:spPr>
          <a:xfrm>
            <a:off x="742956" y="1734819"/>
            <a:ext cx="9811555" cy="1200329"/>
          </a:xfrm>
          <a:prstGeom prst="rect">
            <a:avLst/>
          </a:prstGeom>
        </p:spPr>
        <p:txBody>
          <a:bodyPr wrap="square">
            <a:spAutoFit/>
          </a:bodyPr>
          <a:lstStyle/>
          <a:p>
            <a:r>
              <a:rPr lang="sl-SI"/>
              <a:t>Odprta znanost (ang. Open Science)      znanost, ki temelji na transparentnosti, sodelovanju in deljenju rezultatov znanstvenih raziskav v raziskovalni skupnosti in splošni javnosti.</a:t>
            </a:r>
            <a:endParaRPr lang="sl-SI" sz="1050"/>
          </a:p>
          <a:p>
            <a:pPr marL="457200" indent="-457200">
              <a:buFont typeface="Arial" panose="020B0604020202020204" pitchFamily="34" charset="0"/>
              <a:buChar char="•"/>
            </a:pPr>
            <a:endParaRPr lang="sl-SI" sz="3600"/>
          </a:p>
        </p:txBody>
      </p:sp>
      <p:cxnSp>
        <p:nvCxnSpPr>
          <p:cNvPr id="6" name="Raven puščični povezovalnik 5">
            <a:extLst>
              <a:ext uri="{FF2B5EF4-FFF2-40B4-BE49-F238E27FC236}">
                <a16:creationId xmlns:a16="http://schemas.microsoft.com/office/drawing/2014/main" id="{702427DD-92CD-47B7-828A-E9645616E50C}"/>
              </a:ext>
            </a:extLst>
          </p:cNvPr>
          <p:cNvCxnSpPr>
            <a:cxnSpLocks/>
          </p:cNvCxnSpPr>
          <p:nvPr/>
        </p:nvCxnSpPr>
        <p:spPr>
          <a:xfrm>
            <a:off x="4226944" y="1949568"/>
            <a:ext cx="21566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Pravokotnik 9">
            <a:extLst>
              <a:ext uri="{FF2B5EF4-FFF2-40B4-BE49-F238E27FC236}">
                <a16:creationId xmlns:a16="http://schemas.microsoft.com/office/drawing/2014/main" id="{87888D46-DF54-4625-8AAA-D2055491CCAB}"/>
              </a:ext>
            </a:extLst>
          </p:cNvPr>
          <p:cNvSpPr/>
          <p:nvPr/>
        </p:nvSpPr>
        <p:spPr>
          <a:xfrm>
            <a:off x="742956" y="3289091"/>
            <a:ext cx="9746765" cy="2585323"/>
          </a:xfrm>
          <a:prstGeom prst="rect">
            <a:avLst/>
          </a:prstGeom>
        </p:spPr>
        <p:txBody>
          <a:bodyPr wrap="square">
            <a:spAutoFit/>
          </a:bodyPr>
          <a:lstStyle/>
          <a:p>
            <a:r>
              <a:rPr lang="sl-SI"/>
              <a:t>Odprta znanost       vključujoč koncept znanstvenoraziskovalnega dela, ki združuje različna gibanja in prakse, katerih cilj je, da bi večjezični rezultati raziskav postali odprti, dostopni in ponovno uporabni za vsakogar, da bi se povečalo znanstveno sodelovanje in izmenjava informacij v korist znanosti in družbe ter da bi se procesi ustvarjanja, vrednotenja in razširjanja znanstvenih dosežkov odprli za družbene akterje zunaj akademske skupnosti. Vključuje vsa znanstvena področja in vidike znanstvenih praks, vključno s temeljnimi in uporabnimi raziskavami, naravoslovjem in družboslovjem ter humanistiko, in temelji na naslednjih ključnih stebrih: odprto znanstveno znanje, odprte znanstvene infrastrukture, znanstvena komunikacija, odprto sodelovanje družbenih akterjev in odprt dialog z drugimi sistemi znanja.</a:t>
            </a:r>
          </a:p>
        </p:txBody>
      </p:sp>
      <p:cxnSp>
        <p:nvCxnSpPr>
          <p:cNvPr id="13" name="Raven puščični povezovalnik 12">
            <a:extLst>
              <a:ext uri="{FF2B5EF4-FFF2-40B4-BE49-F238E27FC236}">
                <a16:creationId xmlns:a16="http://schemas.microsoft.com/office/drawing/2014/main" id="{1DFB571E-0198-48BC-8B06-349739990B49}"/>
              </a:ext>
            </a:extLst>
          </p:cNvPr>
          <p:cNvCxnSpPr>
            <a:cxnSpLocks/>
          </p:cNvCxnSpPr>
          <p:nvPr/>
        </p:nvCxnSpPr>
        <p:spPr>
          <a:xfrm>
            <a:off x="2369389" y="3495135"/>
            <a:ext cx="21566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 name="Pravokotnik 13">
            <a:extLst>
              <a:ext uri="{FF2B5EF4-FFF2-40B4-BE49-F238E27FC236}">
                <a16:creationId xmlns:a16="http://schemas.microsoft.com/office/drawing/2014/main" id="{CB3D88E1-BC1F-4BF2-82ED-089F28F38380}"/>
              </a:ext>
            </a:extLst>
          </p:cNvPr>
          <p:cNvSpPr/>
          <p:nvPr/>
        </p:nvSpPr>
        <p:spPr>
          <a:xfrm>
            <a:off x="742956" y="5874414"/>
            <a:ext cx="6096000" cy="430887"/>
          </a:xfrm>
          <a:prstGeom prst="rect">
            <a:avLst/>
          </a:prstGeom>
        </p:spPr>
        <p:txBody>
          <a:bodyPr>
            <a:spAutoFit/>
          </a:bodyPr>
          <a:lstStyle/>
          <a:p>
            <a:r>
              <a:rPr lang="sl-SI" sz="1100"/>
              <a:t>Vir: UNESCO </a:t>
            </a:r>
            <a:r>
              <a:rPr lang="sl-SI" sz="1100" err="1"/>
              <a:t>Recommendation</a:t>
            </a:r>
            <a:r>
              <a:rPr lang="sl-SI" sz="1100"/>
              <a:t> on Open Science OPENSCIENCE, </a:t>
            </a:r>
            <a:r>
              <a:rPr lang="sl-SI" sz="1100">
                <a:hlinkClick r:id="rId4"/>
              </a:rPr>
              <a:t>https://unesdoc.unesco.org/ark:/48223/pf0000379949/PDF/379949eng.pdf.multi</a:t>
            </a:r>
            <a:r>
              <a:rPr lang="sl-SI" sz="1100"/>
              <a:t>  </a:t>
            </a:r>
          </a:p>
        </p:txBody>
      </p:sp>
    </p:spTree>
    <p:extLst>
      <p:ext uri="{BB962C8B-B14F-4D97-AF65-F5344CB8AC3E}">
        <p14:creationId xmlns:p14="http://schemas.microsoft.com/office/powerpoint/2010/main" val="1961596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80910"/>
          </a:xfrm>
        </p:spPr>
        <p:txBody>
          <a:bodyPr>
            <a:normAutofit fontScale="90000"/>
          </a:bodyPr>
          <a:lstStyle/>
          <a:p>
            <a:pPr lvl="0"/>
            <a:r>
              <a:rPr lang="sl-SI" sz="5000" b="1">
                <a:solidFill>
                  <a:srgbClr val="ED7D31"/>
                </a:solidFill>
                <a:latin typeface="Calibri"/>
              </a:rPr>
              <a:t>Temeljne vrednote in načela odprte znanosti</a:t>
            </a:r>
            <a:br>
              <a:rPr lang="sl-SI" sz="5000" b="1">
                <a:solidFill>
                  <a:srgbClr val="ED7D31"/>
                </a:solidFill>
                <a:latin typeface="Calibri"/>
              </a:rPr>
            </a:br>
            <a:endParaRPr lang="sl-SI" sz="5000" b="1">
              <a:solidFill>
                <a:srgbClr val="ED7D31"/>
              </a:solidFill>
              <a:latin typeface="Calibri"/>
            </a:endParaRPr>
          </a:p>
        </p:txBody>
      </p:sp>
      <p:pic>
        <p:nvPicPr>
          <p:cNvPr id="4" name="Slika 3">
            <a:extLst>
              <a:ext uri="{FF2B5EF4-FFF2-40B4-BE49-F238E27FC236}">
                <a16:creationId xmlns:a16="http://schemas.microsoft.com/office/drawing/2014/main" id="{EEF7AD6F-9504-4F15-BC7C-8EDA53B1276B}"/>
              </a:ext>
            </a:extLst>
          </p:cNvPr>
          <p:cNvPicPr>
            <a:picLocks noChangeAspect="1"/>
          </p:cNvPicPr>
          <p:nvPr/>
        </p:nvPicPr>
        <p:blipFill>
          <a:blip r:embed="rId3"/>
          <a:stretch>
            <a:fillRect/>
          </a:stretch>
        </p:blipFill>
        <p:spPr>
          <a:xfrm>
            <a:off x="2146075" y="1537138"/>
            <a:ext cx="7543461" cy="4725639"/>
          </a:xfrm>
          <a:prstGeom prst="rect">
            <a:avLst/>
          </a:prstGeom>
        </p:spPr>
      </p:pic>
      <p:sp>
        <p:nvSpPr>
          <p:cNvPr id="11" name="Pravokotnik 10">
            <a:extLst>
              <a:ext uri="{FF2B5EF4-FFF2-40B4-BE49-F238E27FC236}">
                <a16:creationId xmlns:a16="http://schemas.microsoft.com/office/drawing/2014/main" id="{FF871F81-6996-436A-8B55-944E0F4AC7D9}"/>
              </a:ext>
            </a:extLst>
          </p:cNvPr>
          <p:cNvSpPr/>
          <p:nvPr/>
        </p:nvSpPr>
        <p:spPr>
          <a:xfrm>
            <a:off x="742956" y="6150459"/>
            <a:ext cx="6096000" cy="430887"/>
          </a:xfrm>
          <a:prstGeom prst="rect">
            <a:avLst/>
          </a:prstGeom>
        </p:spPr>
        <p:txBody>
          <a:bodyPr>
            <a:spAutoFit/>
          </a:bodyPr>
          <a:lstStyle/>
          <a:p>
            <a:r>
              <a:rPr lang="sl-SI" sz="1100"/>
              <a:t>Vir: UNESCO </a:t>
            </a:r>
            <a:r>
              <a:rPr lang="sl-SI" sz="1100" err="1"/>
              <a:t>Recommendation</a:t>
            </a:r>
            <a:r>
              <a:rPr lang="sl-SI" sz="1100"/>
              <a:t> on Open Science OPENSCIENCE, </a:t>
            </a:r>
            <a:r>
              <a:rPr lang="sl-SI" sz="1100">
                <a:hlinkClick r:id="rId4"/>
              </a:rPr>
              <a:t>https://unesdoc.unesco.org/ark:/48223/pf0000379949/PDF/379949eng.pdf.multi</a:t>
            </a:r>
            <a:r>
              <a:rPr lang="sl-SI" sz="1100"/>
              <a:t>  </a:t>
            </a:r>
          </a:p>
        </p:txBody>
      </p:sp>
    </p:spTree>
    <p:extLst>
      <p:ext uri="{BB962C8B-B14F-4D97-AF65-F5344CB8AC3E}">
        <p14:creationId xmlns:p14="http://schemas.microsoft.com/office/powerpoint/2010/main" val="2997286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10574901" cy="817418"/>
          </a:xfrm>
        </p:spPr>
        <p:txBody>
          <a:bodyPr>
            <a:normAutofit fontScale="90000"/>
          </a:bodyPr>
          <a:lstStyle/>
          <a:p>
            <a:pPr lvl="0"/>
            <a:r>
              <a:rPr lang="sl-SI" sz="5000" b="1">
                <a:solidFill>
                  <a:srgbClr val="ED7D31"/>
                </a:solidFill>
                <a:latin typeface="Calibri"/>
              </a:rPr>
              <a:t>Cilji odprte znanosti</a:t>
            </a:r>
            <a:br>
              <a:rPr lang="sl-SI" sz="5000" b="1">
                <a:solidFill>
                  <a:srgbClr val="ED7D31"/>
                </a:solidFill>
                <a:latin typeface="Calibri"/>
              </a:rPr>
            </a:br>
            <a:endParaRPr lang="sl-SI" sz="5000" b="1">
              <a:solidFill>
                <a:srgbClr val="ED7D31"/>
              </a:solidFill>
              <a:latin typeface="Calibri"/>
            </a:endParaRPr>
          </a:p>
        </p:txBody>
      </p:sp>
      <p:sp>
        <p:nvSpPr>
          <p:cNvPr id="15" name="Pravokotnik 14">
            <a:extLst>
              <a:ext uri="{FF2B5EF4-FFF2-40B4-BE49-F238E27FC236}">
                <a16:creationId xmlns:a16="http://schemas.microsoft.com/office/drawing/2014/main" id="{815D66A8-0CCB-4A28-835F-B491BF12F168}"/>
              </a:ext>
            </a:extLst>
          </p:cNvPr>
          <p:cNvSpPr/>
          <p:nvPr/>
        </p:nvSpPr>
        <p:spPr>
          <a:xfrm>
            <a:off x="742956" y="1456283"/>
            <a:ext cx="9824402" cy="4801314"/>
          </a:xfrm>
          <a:prstGeom prst="rect">
            <a:avLst/>
          </a:prstGeom>
        </p:spPr>
        <p:txBody>
          <a:bodyPr wrap="square">
            <a:spAutoFit/>
          </a:bodyPr>
          <a:lstStyle/>
          <a:p>
            <a:r>
              <a:rPr lang="sl-SI" sz="2400"/>
              <a:t>Odprta znanost, ki temelji na bistvenih načelih akademske svobode, raziskovalne integritete in znanstvene odličnosti, vzpostavlja novo paradigmo, ki v znanstvenoraziskovalno delo vključuje prakse, ki spodbujajo ponovljivost, preglednost, izmenjavo in sodelovanje.</a:t>
            </a:r>
          </a:p>
          <a:p>
            <a:endParaRPr lang="sl-SI" sz="1600"/>
          </a:p>
          <a:p>
            <a:r>
              <a:rPr lang="sl-SI" sz="2400"/>
              <a:t>Odprtost znanstvenih vsebin, orodij in postopkov.</a:t>
            </a:r>
          </a:p>
          <a:p>
            <a:endParaRPr lang="sl-SI" sz="1400"/>
          </a:p>
          <a:p>
            <a:r>
              <a:rPr lang="sl-SI" sz="2400"/>
              <a:t>Pravično vrednotenje znanstvenoraziskovalnega dela. </a:t>
            </a:r>
          </a:p>
          <a:p>
            <a:endParaRPr lang="sl-SI" sz="1200"/>
          </a:p>
          <a:p>
            <a:r>
              <a:rPr lang="sl-SI" sz="2400"/>
              <a:t>Spodbujanje sodelovanja v akademski skupnosti.</a:t>
            </a:r>
          </a:p>
          <a:p>
            <a:endParaRPr lang="sl-SI"/>
          </a:p>
          <a:p>
            <a:r>
              <a:rPr lang="sl-SI" sz="2400"/>
              <a:t>Približevanje javnosti in akademske skupnosti.</a:t>
            </a:r>
          </a:p>
          <a:p>
            <a:endParaRPr lang="sl-SI" sz="2000"/>
          </a:p>
          <a:p>
            <a:r>
              <a:rPr lang="sl-SI" sz="2400"/>
              <a:t>Pomembnejša vloga znanosti pri reševanju družbenih in globalnih izzivov.</a:t>
            </a:r>
          </a:p>
        </p:txBody>
      </p:sp>
    </p:spTree>
    <p:extLst>
      <p:ext uri="{BB962C8B-B14F-4D97-AF65-F5344CB8AC3E}">
        <p14:creationId xmlns:p14="http://schemas.microsoft.com/office/powerpoint/2010/main" val="570376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9082531" cy="817418"/>
          </a:xfrm>
        </p:spPr>
        <p:txBody>
          <a:bodyPr>
            <a:normAutofit fontScale="90000"/>
          </a:bodyPr>
          <a:lstStyle/>
          <a:p>
            <a:pPr lvl="0"/>
            <a:r>
              <a:rPr lang="sl-SI" sz="5000" b="1">
                <a:solidFill>
                  <a:srgbClr val="ED7D31"/>
                </a:solidFill>
                <a:latin typeface="Calibri"/>
              </a:rPr>
              <a:t>Zgodovina znanstvenega komuniciranja</a:t>
            </a:r>
            <a:br>
              <a:rPr lang="sl-SI" sz="5000" b="1">
                <a:solidFill>
                  <a:srgbClr val="ED7D31"/>
                </a:solidFill>
                <a:latin typeface="Calibri"/>
              </a:rPr>
            </a:br>
            <a:endParaRPr lang="sl-SI" sz="5000" b="1">
              <a:solidFill>
                <a:srgbClr val="ED7D31"/>
              </a:solidFill>
              <a:latin typeface="Calibri"/>
            </a:endParaRPr>
          </a:p>
        </p:txBody>
      </p:sp>
      <p:sp>
        <p:nvSpPr>
          <p:cNvPr id="3" name="Pravokotnik 2">
            <a:extLst>
              <a:ext uri="{FF2B5EF4-FFF2-40B4-BE49-F238E27FC236}">
                <a16:creationId xmlns:a16="http://schemas.microsoft.com/office/drawing/2014/main" id="{43F5E536-FFF1-475D-9DB5-E00F5008219A}"/>
              </a:ext>
            </a:extLst>
          </p:cNvPr>
          <p:cNvSpPr/>
          <p:nvPr/>
        </p:nvSpPr>
        <p:spPr>
          <a:xfrm>
            <a:off x="742956" y="1545037"/>
            <a:ext cx="10926793" cy="4970591"/>
          </a:xfrm>
          <a:prstGeom prst="rect">
            <a:avLst/>
          </a:prstGeom>
        </p:spPr>
        <p:txBody>
          <a:bodyPr wrap="square">
            <a:spAutoFit/>
          </a:bodyPr>
          <a:lstStyle/>
          <a:p>
            <a:r>
              <a:rPr lang="sl-SI" sz="1600" b="1"/>
              <a:t>Antična Grčija in Rim</a:t>
            </a:r>
            <a:r>
              <a:rPr lang="sl-SI" sz="1600"/>
              <a:t>: Znanstvena dognanja so se širila predvsem ustno, preko predavanj in diskusij, npr. v akademiji Platona in liceju Aristotela, praviloma v izbranih družbenih krogih. </a:t>
            </a:r>
          </a:p>
          <a:p>
            <a:endParaRPr lang="sl-SI" sz="1100"/>
          </a:p>
          <a:p>
            <a:r>
              <a:rPr lang="sl-SI" sz="1600" b="1"/>
              <a:t>Srednji vek</a:t>
            </a:r>
            <a:r>
              <a:rPr lang="sl-SI" sz="1600"/>
              <a:t>: Znanstvena dela so se zapisovala in kopirala ročno v samostanih. Širjenje znanja je bilo omejeno na redke rokopise.</a:t>
            </a:r>
          </a:p>
          <a:p>
            <a:endParaRPr lang="sl-SI" sz="1100" b="1"/>
          </a:p>
          <a:p>
            <a:r>
              <a:rPr lang="sl-SI" sz="1600" b="1"/>
              <a:t>Izum tiska (15. stoletje)</a:t>
            </a:r>
            <a:r>
              <a:rPr lang="sl-SI" sz="1600"/>
              <a:t>: Gutenbergov tiskarski stroj (ok. 1440) je omogočil masovno proizvodnjo knjig in širjenje znanstvenih del. To je bistveno pospešilo prenos znanja.</a:t>
            </a:r>
          </a:p>
          <a:p>
            <a:endParaRPr lang="sl-SI" sz="1100" b="1"/>
          </a:p>
          <a:p>
            <a:r>
              <a:rPr lang="sl-SI" sz="1600" b="1"/>
              <a:t>Znanstvene revije (17. stoletje)</a:t>
            </a:r>
            <a:r>
              <a:rPr lang="sl-SI" sz="1600"/>
              <a:t>: Prva znanstvena združenja kot </a:t>
            </a:r>
            <a:r>
              <a:rPr lang="sl-SI" sz="1600" err="1"/>
              <a:t>Royal</a:t>
            </a:r>
            <a:r>
              <a:rPr lang="sl-SI" sz="1600"/>
              <a:t> </a:t>
            </a:r>
            <a:r>
              <a:rPr lang="sl-SI" sz="1600" err="1"/>
              <a:t>Society</a:t>
            </a:r>
            <a:r>
              <a:rPr lang="sl-SI" sz="1600"/>
              <a:t> (1660) in </a:t>
            </a:r>
            <a:r>
              <a:rPr lang="sl-SI" sz="1600" err="1"/>
              <a:t>Académie</a:t>
            </a:r>
            <a:r>
              <a:rPr lang="sl-SI" sz="1600"/>
              <a:t> des </a:t>
            </a:r>
            <a:r>
              <a:rPr lang="sl-SI" sz="1600" err="1"/>
              <a:t>Sciences</a:t>
            </a:r>
            <a:r>
              <a:rPr lang="sl-SI" sz="1600"/>
              <a:t> (1666) ter prve  znanstvene revije kot </a:t>
            </a:r>
            <a:r>
              <a:rPr lang="sl-SI" sz="1600" err="1"/>
              <a:t>Journal</a:t>
            </a:r>
            <a:r>
              <a:rPr lang="sl-SI" sz="1600"/>
              <a:t> des </a:t>
            </a:r>
            <a:r>
              <a:rPr lang="sl-SI" sz="1600" err="1"/>
              <a:t>Sçavans</a:t>
            </a:r>
            <a:r>
              <a:rPr lang="sl-SI" sz="1600"/>
              <a:t> in  </a:t>
            </a:r>
            <a:r>
              <a:rPr lang="sl-SI" sz="1600" err="1"/>
              <a:t>Philosophical</a:t>
            </a:r>
            <a:r>
              <a:rPr lang="sl-SI" sz="1600"/>
              <a:t> </a:t>
            </a:r>
            <a:r>
              <a:rPr lang="sl-SI" sz="1600" err="1"/>
              <a:t>Transactions</a:t>
            </a:r>
            <a:r>
              <a:rPr lang="sl-SI" sz="1600"/>
              <a:t> </a:t>
            </a:r>
            <a:r>
              <a:rPr lang="sl-SI" sz="1600" err="1"/>
              <a:t>of</a:t>
            </a:r>
            <a:r>
              <a:rPr lang="sl-SI" sz="1600"/>
              <a:t> </a:t>
            </a:r>
            <a:r>
              <a:rPr lang="sl-SI" sz="1600" err="1"/>
              <a:t>the</a:t>
            </a:r>
            <a:r>
              <a:rPr lang="sl-SI" sz="1600"/>
              <a:t> </a:t>
            </a:r>
            <a:r>
              <a:rPr lang="sl-SI" sz="1600" err="1"/>
              <a:t>Royal</a:t>
            </a:r>
            <a:r>
              <a:rPr lang="sl-SI" sz="1600"/>
              <a:t> </a:t>
            </a:r>
            <a:r>
              <a:rPr lang="sl-SI" sz="1600" err="1"/>
              <a:t>Society</a:t>
            </a:r>
            <a:r>
              <a:rPr lang="sl-SI" sz="1600"/>
              <a:t> (1665).</a:t>
            </a:r>
          </a:p>
          <a:p>
            <a:endParaRPr lang="sl-SI" sz="1100" b="1"/>
          </a:p>
          <a:p>
            <a:r>
              <a:rPr lang="sl-SI" sz="1600" b="1"/>
              <a:t>18. in 19. stoletje</a:t>
            </a:r>
            <a:r>
              <a:rPr lang="sl-SI" sz="1600"/>
              <a:t>: Ustanavljanje znanstvenih združenj in institucij (kot so nacionalne akademije znanosti, univerze) je omogočilo formalno izmenjavo znanstvenih informacij.</a:t>
            </a:r>
          </a:p>
          <a:p>
            <a:endParaRPr lang="sl-SI" sz="1100"/>
          </a:p>
          <a:p>
            <a:r>
              <a:rPr lang="sl-SI" sz="1600" b="1"/>
              <a:t>20. stoletje</a:t>
            </a:r>
            <a:r>
              <a:rPr lang="sl-SI" sz="1600"/>
              <a:t>: Razvoj tehnologije, kot so radio, televizija in računalniki, je omogočil nove oblike znanstvenega komuniciranja. Internet je prinesel digitalne revije in baze podatkov.</a:t>
            </a:r>
          </a:p>
          <a:p>
            <a:endParaRPr lang="sl-SI" sz="1100" b="1"/>
          </a:p>
          <a:p>
            <a:r>
              <a:rPr lang="sl-SI" sz="1600" b="1"/>
              <a:t>Digitalna revolucija</a:t>
            </a:r>
            <a:r>
              <a:rPr lang="sl-SI" sz="1600"/>
              <a:t>: Internet in digitalne tehnologije so bistveno spremenile znanstveno komuniciranje. Pobude za odprti dostop (open </a:t>
            </a:r>
            <a:r>
              <a:rPr lang="sl-SI" sz="1600" err="1"/>
              <a:t>access</a:t>
            </a:r>
            <a:r>
              <a:rPr lang="sl-SI" sz="1600"/>
              <a:t>), pojav družbenih omrežij in spletnih dnevnikov omogočajo hitrejše in širše deljenje znanstvenih informacij.</a:t>
            </a:r>
          </a:p>
          <a:p>
            <a:endParaRPr lang="sl-SI" sz="1100"/>
          </a:p>
          <a:p>
            <a:r>
              <a:rPr lang="sl-SI" sz="1600" b="1"/>
              <a:t>Prihodnost znanstvenega komuniciranja: </a:t>
            </a:r>
            <a:r>
              <a:rPr lang="sl-SI" sz="1600"/>
              <a:t>Interaktivne in vizualne tehnologije, napredki v umetni inteligenci, ter virtualna resničnost bodo omogočali nove načine predstavljanja in deljenja znanstvenih spoznanj.</a:t>
            </a:r>
          </a:p>
        </p:txBody>
      </p:sp>
    </p:spTree>
    <p:extLst>
      <p:ext uri="{BB962C8B-B14F-4D97-AF65-F5344CB8AC3E}">
        <p14:creationId xmlns:p14="http://schemas.microsoft.com/office/powerpoint/2010/main" val="311704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813883"/>
            <a:ext cx="9039399" cy="817418"/>
          </a:xfrm>
        </p:spPr>
        <p:txBody>
          <a:bodyPr>
            <a:normAutofit fontScale="90000"/>
          </a:bodyPr>
          <a:lstStyle/>
          <a:p>
            <a:pPr lvl="0"/>
            <a:r>
              <a:rPr lang="sl-SI" sz="5000" b="1">
                <a:solidFill>
                  <a:srgbClr val="ED7D31"/>
                </a:solidFill>
                <a:latin typeface="Calibri"/>
              </a:rPr>
              <a:t>Značilnosti znanstvenega komuniciranja</a:t>
            </a:r>
            <a:br>
              <a:rPr lang="sl-SI" sz="5000" b="1">
                <a:solidFill>
                  <a:srgbClr val="ED7D31"/>
                </a:solidFill>
                <a:latin typeface="Calibri"/>
              </a:rPr>
            </a:br>
            <a:endParaRPr lang="sl-SI" sz="5000" b="1">
              <a:solidFill>
                <a:srgbClr val="ED7D31"/>
              </a:solidFill>
              <a:latin typeface="Calibri"/>
            </a:endParaRPr>
          </a:p>
        </p:txBody>
      </p:sp>
      <p:sp>
        <p:nvSpPr>
          <p:cNvPr id="3" name="Pravokotnik 2">
            <a:extLst>
              <a:ext uri="{FF2B5EF4-FFF2-40B4-BE49-F238E27FC236}">
                <a16:creationId xmlns:a16="http://schemas.microsoft.com/office/drawing/2014/main" id="{43F5E536-FFF1-475D-9DB5-E00F5008219A}"/>
              </a:ext>
            </a:extLst>
          </p:cNvPr>
          <p:cNvSpPr/>
          <p:nvPr/>
        </p:nvSpPr>
        <p:spPr>
          <a:xfrm>
            <a:off x="742956" y="1708940"/>
            <a:ext cx="10926793" cy="4893647"/>
          </a:xfrm>
          <a:prstGeom prst="rect">
            <a:avLst/>
          </a:prstGeom>
        </p:spPr>
        <p:txBody>
          <a:bodyPr wrap="square">
            <a:spAutoFit/>
          </a:bodyPr>
          <a:lstStyle/>
          <a:p>
            <a:r>
              <a:rPr lang="sl-SI" sz="2400"/>
              <a:t>Uvedba r</a:t>
            </a:r>
            <a:r>
              <a:rPr lang="en-US" sz="2400" err="1"/>
              <a:t>ecenzijski</a:t>
            </a:r>
            <a:r>
              <a:rPr lang="sl-SI" sz="2400"/>
              <a:t>h</a:t>
            </a:r>
            <a:r>
              <a:rPr lang="en-US" sz="2400"/>
              <a:t> </a:t>
            </a:r>
            <a:r>
              <a:rPr lang="en-US" sz="2400" err="1"/>
              <a:t>pregledov</a:t>
            </a:r>
            <a:r>
              <a:rPr lang="en-US" sz="2400"/>
              <a:t> </a:t>
            </a:r>
            <a:r>
              <a:rPr lang="en-US" sz="2400" err="1"/>
              <a:t>znanstvenih</a:t>
            </a:r>
            <a:r>
              <a:rPr lang="en-US" sz="2400"/>
              <a:t> del</a:t>
            </a:r>
            <a:r>
              <a:rPr lang="sl-SI" sz="2400"/>
              <a:t> (revija </a:t>
            </a:r>
            <a:r>
              <a:rPr lang="sl-SI" sz="2400" err="1"/>
              <a:t>Cell</a:t>
            </a:r>
            <a:r>
              <a:rPr lang="sl-SI" sz="2400"/>
              <a:t>, 1974)</a:t>
            </a:r>
            <a:r>
              <a:rPr lang="en-US" sz="2400"/>
              <a:t>. </a:t>
            </a:r>
            <a:endParaRPr lang="sl-SI" sz="2400"/>
          </a:p>
          <a:p>
            <a:endParaRPr lang="sl-SI" sz="2400"/>
          </a:p>
          <a:p>
            <a:r>
              <a:rPr lang="sl-SI" sz="2400"/>
              <a:t>Elektronsko okolje, ki omogoča objavo neomejenega števila publikacij. </a:t>
            </a:r>
          </a:p>
          <a:p>
            <a:endParaRPr lang="sl-SI"/>
          </a:p>
          <a:p>
            <a:r>
              <a:rPr lang="sl-SI" sz="2400"/>
              <a:t>Uvedba citatnih indeksov in njihova uporaba pri vrednotenju znanstvenoraziskovalnega dela.</a:t>
            </a:r>
          </a:p>
          <a:p>
            <a:endParaRPr lang="sl-SI"/>
          </a:p>
          <a:p>
            <a:r>
              <a:rPr lang="sl-SI" sz="2400"/>
              <a:t>Kvantitativne metode vrednotenja, ki temeljijo na „vplivnosti“ platforme objave in ne na kakovosti dela samega (npr. različni dejavniki vpliva).</a:t>
            </a:r>
          </a:p>
          <a:p>
            <a:endParaRPr lang="sl-SI"/>
          </a:p>
          <a:p>
            <a:r>
              <a:rPr lang="sl-SI" sz="2400"/>
              <a:t>Princip “</a:t>
            </a:r>
            <a:r>
              <a:rPr lang="sl-SI" sz="2400" err="1"/>
              <a:t>publish</a:t>
            </a:r>
            <a:r>
              <a:rPr lang="sl-SI" sz="2400"/>
              <a:t> </a:t>
            </a:r>
            <a:r>
              <a:rPr lang="sl-SI" sz="2400" err="1"/>
              <a:t>or</a:t>
            </a:r>
            <a:r>
              <a:rPr lang="sl-SI" sz="2400"/>
              <a:t> </a:t>
            </a:r>
            <a:r>
              <a:rPr lang="sl-SI" sz="2400" err="1"/>
              <a:t>perish</a:t>
            </a:r>
            <a:r>
              <a:rPr lang="sl-SI" sz="2400"/>
              <a:t>” (</a:t>
            </a:r>
            <a:r>
              <a:rPr lang="sl-SI" sz="2400" err="1"/>
              <a:t>slv</a:t>
            </a:r>
            <a:r>
              <a:rPr lang="sl-SI" sz="2400"/>
              <a:t>. objavljaj ali izgini).</a:t>
            </a:r>
          </a:p>
          <a:p>
            <a:endParaRPr lang="sl-SI"/>
          </a:p>
          <a:p>
            <a:r>
              <a:rPr lang="sl-SI" sz="2400"/>
              <a:t>Spremembe načina financiranja znanstvenoraziskovalnega dela in uveljavitev tako imenovane tekmovalne znanosti.</a:t>
            </a:r>
          </a:p>
        </p:txBody>
      </p:sp>
    </p:spTree>
    <p:extLst>
      <p:ext uri="{BB962C8B-B14F-4D97-AF65-F5344CB8AC3E}">
        <p14:creationId xmlns:p14="http://schemas.microsoft.com/office/powerpoint/2010/main" val="2870485265"/>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3630</Words>
  <Application>Microsoft Office PowerPoint</Application>
  <PresentationFormat>Širokozaslonsko</PresentationFormat>
  <Paragraphs>384</Paragraphs>
  <Slides>42</Slides>
  <Notes>1</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42</vt:i4>
      </vt:variant>
    </vt:vector>
  </HeadingPairs>
  <TitlesOfParts>
    <vt:vector size="46" baseType="lpstr">
      <vt:lpstr>Arial</vt:lpstr>
      <vt:lpstr>Calibri</vt:lpstr>
      <vt:lpstr>Calibri Light</vt:lpstr>
      <vt:lpstr>Officeova tema</vt:lpstr>
      <vt:lpstr>PowerPointova predstavitev</vt:lpstr>
      <vt:lpstr>PowerPointova predstavitev</vt:lpstr>
      <vt:lpstr>Priročnik Spoznaj FAIR</vt:lpstr>
      <vt:lpstr>Terminološki slovar odprte znanosti </vt:lpstr>
      <vt:lpstr>Odprta znanost kot koncept znanstvenoraziskovalnega dela </vt:lpstr>
      <vt:lpstr>Temeljne vrednote in načela odprte znanosti </vt:lpstr>
      <vt:lpstr>Cilji odprte znanosti </vt:lpstr>
      <vt:lpstr>Zgodovina znanstvenega komuniciranja </vt:lpstr>
      <vt:lpstr>Značilnosti znanstvenega komuniciranja </vt:lpstr>
      <vt:lpstr>Spodbujevalci sprememb </vt:lpstr>
      <vt:lpstr>Veliki dobički komercialnih založb mednarodne znanstvene literature </vt:lpstr>
      <vt:lpstr>Razvoj odprte znanosti </vt:lpstr>
      <vt:lpstr>Nekaj mejnikov pri razvoju odprte znanosti 1 </vt:lpstr>
      <vt:lpstr>Nekaj mejnikov pri razvoju odprte znanosti 2 </vt:lpstr>
      <vt:lpstr>Nekaj mejnikov pri razvoju odprte znanosti 3 </vt:lpstr>
      <vt:lpstr>Razvoj odprte znanosti v Sloveniji 1 </vt:lpstr>
      <vt:lpstr>Razvoj odprte znanosti v Sloveniji 2 </vt:lpstr>
      <vt:lpstr>Razvoj odprte znanosti v Sloveniji 3 </vt:lpstr>
      <vt:lpstr>Elementi odprte znanosti </vt:lpstr>
      <vt:lpstr>Odprti dostop do rezultatov  raziskav</vt:lpstr>
      <vt:lpstr>Načela FAIR in FAIR-fikacija rezultatov raziskav</vt:lpstr>
      <vt:lpstr>Repozitoriji</vt:lpstr>
      <vt:lpstr>Core Trust Seal</vt:lpstr>
      <vt:lpstr>Licence in avtorsko pravna vprašanja </vt:lpstr>
      <vt:lpstr>Trajni identifikatorji digitalnih objektov</vt:lpstr>
      <vt:lpstr>Izjeme pri odprtem deljenju rezultatov raziskav </vt:lpstr>
      <vt:lpstr>8 stebrov odprte znanosti</vt:lpstr>
      <vt:lpstr>Prakse odprte znanosti </vt:lpstr>
      <vt:lpstr>Mednarodne strukture odprte znanosti - CESSDA</vt:lpstr>
      <vt:lpstr>Mednarodne strukture odprte znanosti - CoARA</vt:lpstr>
      <vt:lpstr>Mednarodne strukture odprte znanosti - ECSA</vt:lpstr>
      <vt:lpstr>Mednarodne strukture odprte znanosti - EOSC</vt:lpstr>
      <vt:lpstr>Mednarodne strukture odprte znanosti - kOAlicija S</vt:lpstr>
      <vt:lpstr>Mednarodne strukture odprte znanosti - OpenAIRE</vt:lpstr>
      <vt:lpstr>Mednarodne strukture odprte znanosti - SPARC Europe</vt:lpstr>
      <vt:lpstr>Mednarodne strukture odprte znanosti - OPERAS</vt:lpstr>
      <vt:lpstr>Mednarodne strukture odprte znanosti - COAR</vt:lpstr>
      <vt:lpstr>Mednarodne strukture odprte znanosti - EUA</vt:lpstr>
      <vt:lpstr>Mednarodne strukture odprte znanosti - RDA</vt:lpstr>
      <vt:lpstr>Slovenija: Nacionalni portal odprte znanosti </vt:lpstr>
      <vt:lpstr>Slovenija: Slovenska skupnost odprte znanosti </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Zala</cp:lastModifiedBy>
  <cp:revision>9</cp:revision>
  <dcterms:created xsi:type="dcterms:W3CDTF">2023-09-11T08:00:44Z</dcterms:created>
  <dcterms:modified xsi:type="dcterms:W3CDTF">2025-02-27T09:18:39Z</dcterms:modified>
</cp:coreProperties>
</file>