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2" r:id="rId2"/>
    <p:sldId id="264" r:id="rId3"/>
    <p:sldId id="305" r:id="rId4"/>
    <p:sldId id="308" r:id="rId5"/>
    <p:sldId id="312" r:id="rId6"/>
    <p:sldId id="309" r:id="rId7"/>
    <p:sldId id="313" r:id="rId8"/>
    <p:sldId id="314" r:id="rId9"/>
    <p:sldId id="315" r:id="rId10"/>
    <p:sldId id="316" r:id="rId11"/>
    <p:sldId id="317" r:id="rId12"/>
    <p:sldId id="318" r:id="rId13"/>
    <p:sldId id="319" r:id="rId14"/>
    <p:sldId id="320" r:id="rId15"/>
    <p:sldId id="329" r:id="rId16"/>
    <p:sldId id="322" r:id="rId17"/>
    <p:sldId id="323" r:id="rId18"/>
    <p:sldId id="324" r:id="rId19"/>
    <p:sldId id="325" r:id="rId20"/>
    <p:sldId id="326" r:id="rId21"/>
    <p:sldId id="327" r:id="rId22"/>
    <p:sldId id="330" r:id="rId23"/>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13" d="100"/>
          <a:sy n="113" d="100"/>
        </p:scale>
        <p:origin x="510"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hasCustomPrompt="1"/>
          </p:nvPr>
        </p:nvSpPr>
        <p:spPr>
          <a:xfrm>
            <a:off x="543818" y="339529"/>
            <a:ext cx="9144000" cy="2054931"/>
          </a:xfrm>
        </p:spPr>
        <p:txBody>
          <a:bodyPr anchor="b" anchorCtr="0"/>
          <a:lstStyle>
            <a:lvl1pPr algn="l">
              <a:lnSpc>
                <a:spcPct val="100000"/>
              </a:lnSpc>
              <a:defRPr sz="6600"/>
            </a:lvl1pPr>
          </a:lstStyle>
          <a:p>
            <a:pPr lvl="0"/>
            <a:r>
              <a:rPr lang="sl-SI"/>
              <a:t>Naslov predavanja</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hasCustomPrompt="1"/>
          </p:nvPr>
        </p:nvSpPr>
        <p:spPr>
          <a:xfrm>
            <a:off x="543818" y="2580909"/>
            <a:ext cx="6541137" cy="946880"/>
          </a:xfrm>
        </p:spPr>
        <p:txBody>
          <a:bodyPr anchor="t" anchorCtr="0">
            <a:normAutofit/>
          </a:bodyPr>
          <a:lstStyle>
            <a:lvl1pPr marL="0" indent="0" algn="l" defTabSz="914400" rtl="0" eaLnBrk="1" latinLnBrk="0" hangingPunct="1">
              <a:buNone/>
              <a:defRPr lang="sl-SI" sz="2800" b="0" kern="1200" dirty="0">
                <a:solidFill>
                  <a:schemeClr val="bg1"/>
                </a:solidFill>
                <a:latin typeface="+mn-lt"/>
                <a:ea typeface="+mn-ea"/>
                <a:cs typeface="+mn-cs"/>
              </a:defRPr>
            </a:lvl1pPr>
          </a:lstStyle>
          <a:p>
            <a:pPr lvl="0"/>
            <a:r>
              <a:rPr lang="sl-SI"/>
              <a:t>Podnaslov predavanja</a:t>
            </a:r>
          </a:p>
        </p:txBody>
      </p:sp>
      <p:pic>
        <p:nvPicPr>
          <p:cNvPr id="7" name="Picture 6" descr="A grey and black sign with a person in a circle&#10;&#10;Description automatically generated">
            <a:extLst>
              <a:ext uri="{FF2B5EF4-FFF2-40B4-BE49-F238E27FC236}">
                <a16:creationId xmlns:a16="http://schemas.microsoft.com/office/drawing/2014/main" id="{3A16BFCE-24A2-2E5B-74D7-23ED44FB3E29}"/>
              </a:ext>
            </a:extLst>
          </p:cNvPr>
          <p:cNvPicPr>
            <a:picLocks noChangeAspect="1"/>
          </p:cNvPicPr>
          <p:nvPr userDrawn="1"/>
        </p:nvPicPr>
        <p:blipFill>
          <a:blip r:embed="rId3"/>
          <a:stretch>
            <a:fillRect/>
          </a:stretch>
        </p:blipFill>
        <p:spPr>
          <a:xfrm>
            <a:off x="782811" y="5432430"/>
            <a:ext cx="1249752" cy="432400"/>
          </a:xfrm>
          <a:prstGeom prst="rect">
            <a:avLst/>
          </a:prstGeom>
        </p:spPr>
      </p:pic>
      <p:sp>
        <p:nvSpPr>
          <p:cNvPr id="14" name="Text Placeholder 13">
            <a:extLst>
              <a:ext uri="{FF2B5EF4-FFF2-40B4-BE49-F238E27FC236}">
                <a16:creationId xmlns:a16="http://schemas.microsoft.com/office/drawing/2014/main" id="{7D529B53-E4B7-DECD-B462-0CB8E3F12F66}"/>
              </a:ext>
            </a:extLst>
          </p:cNvPr>
          <p:cNvSpPr>
            <a:spLocks noGrp="1"/>
          </p:cNvSpPr>
          <p:nvPr>
            <p:ph type="body" sz="quarter" idx="10" hasCustomPrompt="1"/>
          </p:nvPr>
        </p:nvSpPr>
        <p:spPr>
          <a:xfrm>
            <a:off x="543818" y="3677441"/>
            <a:ext cx="6540500" cy="814388"/>
          </a:xfrm>
        </p:spPr>
        <p:txBody>
          <a:bodyPr>
            <a:normAutofit/>
          </a:bodyPr>
          <a:lstStyle>
            <a:lvl1pPr marL="0" indent="0">
              <a:buFont typeface="Arial" panose="020B0604020202020204" pitchFamily="34" charset="0"/>
              <a:buNone/>
              <a:defRPr lang="sl-SI" sz="2000" b="0" kern="1200" dirty="0">
                <a:solidFill>
                  <a:schemeClr val="bg1"/>
                </a:solidFill>
                <a:latin typeface="+mn-lt"/>
                <a:ea typeface="+mn-ea"/>
                <a:cs typeface="+mn-cs"/>
              </a:defRPr>
            </a:lvl1pPr>
          </a:lstStyle>
          <a:p>
            <a:pPr lvl="0"/>
            <a:r>
              <a:rPr lang="sl-SI"/>
              <a:t>Ciljna publika in datum</a:t>
            </a:r>
          </a:p>
        </p:txBody>
      </p:sp>
      <p:sp>
        <p:nvSpPr>
          <p:cNvPr id="16" name="Text Placeholder 15">
            <a:extLst>
              <a:ext uri="{FF2B5EF4-FFF2-40B4-BE49-F238E27FC236}">
                <a16:creationId xmlns:a16="http://schemas.microsoft.com/office/drawing/2014/main" id="{5E72EF10-3963-85CE-5D1B-6F762848E2B8}"/>
              </a:ext>
            </a:extLst>
          </p:cNvPr>
          <p:cNvSpPr>
            <a:spLocks noGrp="1"/>
          </p:cNvSpPr>
          <p:nvPr>
            <p:ph type="body" sz="quarter" idx="11" hasCustomPrompt="1"/>
          </p:nvPr>
        </p:nvSpPr>
        <p:spPr>
          <a:xfrm>
            <a:off x="544512" y="4641481"/>
            <a:ext cx="11251247" cy="790944"/>
          </a:xfrm>
        </p:spPr>
        <p:txBody>
          <a:bodyPr>
            <a:normAutofit/>
          </a:bodyPr>
          <a:lstStyle>
            <a:lvl1pPr marL="0" indent="0">
              <a:buNone/>
              <a:defRPr lang="sl-SI" sz="2000" b="0" kern="1200" dirty="0">
                <a:solidFill>
                  <a:schemeClr val="bg1"/>
                </a:solidFill>
                <a:latin typeface="+mn-lt"/>
                <a:ea typeface="+mn-ea"/>
                <a:cs typeface="+mn-cs"/>
              </a:defRPr>
            </a:lvl1pPr>
          </a:lstStyle>
          <a:p>
            <a:pPr lvl="0"/>
            <a:r>
              <a:rPr lang="sl-SI"/>
              <a:t>Avtor, ustanova</a:t>
            </a:r>
          </a:p>
        </p:txBody>
      </p:sp>
    </p:spTree>
    <p:extLst>
      <p:ext uri="{BB962C8B-B14F-4D97-AF65-F5344CB8AC3E}">
        <p14:creationId xmlns:p14="http://schemas.microsoft.com/office/powerpoint/2010/main" val="329056699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adnja prosojnica">
    <p:bg>
      <p:bgPr>
        <a:solidFill>
          <a:srgbClr val="FFFFFF"/>
        </a:solidFill>
        <a:effectLst/>
      </p:bgPr>
    </p:bg>
    <p:spTree>
      <p:nvGrpSpPr>
        <p:cNvPr id="1" name=""/>
        <p:cNvGrpSpPr/>
        <p:nvPr/>
      </p:nvGrpSpPr>
      <p:grpSpPr>
        <a:xfrm>
          <a:off x="0" y="0"/>
          <a:ext cx="0" cy="0"/>
          <a:chOff x="0" y="0"/>
          <a:chExt cx="0" cy="0"/>
        </a:xfrm>
      </p:grpSpPr>
      <p:pic>
        <p:nvPicPr>
          <p:cNvPr id="4" name="Slika 10" descr="Slika, ki vsebuje besede risanje&#10;&#10;Opis je samodejno ustvarjen">
            <a:extLst>
              <a:ext uri="{FF2B5EF4-FFF2-40B4-BE49-F238E27FC236}">
                <a16:creationId xmlns:a16="http://schemas.microsoft.com/office/drawing/2014/main" id="{204ACE0E-3059-CDA9-50A5-856EF51D3BF3}"/>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5" name="Slika 8">
            <a:extLst>
              <a:ext uri="{FF2B5EF4-FFF2-40B4-BE49-F238E27FC236}">
                <a16:creationId xmlns:a16="http://schemas.microsoft.com/office/drawing/2014/main" id="{513EDDCD-9F91-AAB2-F992-C44D2DF75715}"/>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rcRect/>
          <a:stretch/>
        </p:blipFill>
        <p:spPr>
          <a:xfrm>
            <a:off x="416562" y="5238369"/>
            <a:ext cx="10009549" cy="1114396"/>
          </a:xfrm>
          <a:prstGeom prst="rect">
            <a:avLst/>
          </a:prstGeom>
        </p:spPr>
      </p:pic>
      <p:pic>
        <p:nvPicPr>
          <p:cNvPr id="6" name="Slika 12" descr="Slika, ki vsebuje besede besedilo, pisava, logotip, grafika&#10;&#10;Opis je samodejno ustvarjen">
            <a:extLst>
              <a:ext uri="{FF2B5EF4-FFF2-40B4-BE49-F238E27FC236}">
                <a16:creationId xmlns:a16="http://schemas.microsoft.com/office/drawing/2014/main" id="{3E681E80-B028-61CB-1B4C-1C5F931804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7" name="PoljeZBesedilom 6">
            <a:extLst>
              <a:ext uri="{FF2B5EF4-FFF2-40B4-BE49-F238E27FC236}">
                <a16:creationId xmlns:a16="http://schemas.microsoft.com/office/drawing/2014/main" id="{C973A8E9-ACF1-6902-26BE-51471E72CA3C}"/>
              </a:ext>
            </a:extLst>
          </p:cNvPr>
          <p:cNvSpPr txBox="1"/>
          <p:nvPr userDrawn="1"/>
        </p:nvSpPr>
        <p:spPr>
          <a:xfrm>
            <a:off x="395416" y="1637271"/>
            <a:ext cx="3861487" cy="738664"/>
          </a:xfrm>
          <a:prstGeom prst="rect">
            <a:avLst/>
          </a:prstGeom>
          <a:noFill/>
        </p:spPr>
        <p:txBody>
          <a:bodyPr wrap="square" rtlCol="0">
            <a:spAutoFit/>
          </a:bodyPr>
          <a:lstStyle/>
          <a:p>
            <a:r>
              <a:rPr lang="sl-SI" sz="1050" b="1">
                <a:solidFill>
                  <a:schemeClr val="tx2">
                    <a:lumMod val="75000"/>
                  </a:schemeClr>
                </a:solidFill>
              </a:rPr>
              <a:t>Centralna tehniška knjižnica Univerze v Ljubljani</a:t>
            </a:r>
            <a:endParaRPr lang="sl-SI" sz="1050">
              <a:solidFill>
                <a:schemeClr val="tx2">
                  <a:lumMod val="75000"/>
                </a:schemeClr>
              </a:solidFill>
            </a:endParaRPr>
          </a:p>
          <a:p>
            <a:r>
              <a:rPr lang="sl-SI" sz="1050" b="1" i="1">
                <a:solidFill>
                  <a:schemeClr val="tx2">
                    <a:lumMod val="75000"/>
                  </a:schemeClr>
                </a:solidFill>
              </a:rPr>
              <a:t>Central </a:t>
            </a:r>
            <a:r>
              <a:rPr lang="sl-SI" sz="1050" b="1" i="1" err="1">
                <a:solidFill>
                  <a:schemeClr val="tx2">
                    <a:lumMod val="75000"/>
                  </a:schemeClr>
                </a:solidFill>
              </a:rPr>
              <a:t>Technical</a:t>
            </a:r>
            <a:r>
              <a:rPr lang="sl-SI" sz="1050" b="1" i="1">
                <a:solidFill>
                  <a:schemeClr val="tx2">
                    <a:lumMod val="75000"/>
                  </a:schemeClr>
                </a:solidFill>
              </a:rPr>
              <a:t> </a:t>
            </a:r>
            <a:r>
              <a:rPr lang="sl-SI" sz="1050" b="1" i="1" err="1">
                <a:solidFill>
                  <a:schemeClr val="tx2">
                    <a:lumMod val="75000"/>
                  </a:schemeClr>
                </a:solidFill>
              </a:rPr>
              <a:t>Library</a:t>
            </a:r>
            <a:r>
              <a:rPr lang="sl-SI" sz="1050" b="1" i="1">
                <a:solidFill>
                  <a:schemeClr val="tx2">
                    <a:lumMod val="75000"/>
                  </a:schemeClr>
                </a:solidFill>
              </a:rPr>
              <a:t> at </a:t>
            </a:r>
            <a:r>
              <a:rPr lang="sl-SI" sz="1050" b="1" i="1" err="1">
                <a:solidFill>
                  <a:schemeClr val="tx2">
                    <a:lumMod val="75000"/>
                  </a:schemeClr>
                </a:solidFill>
              </a:rPr>
              <a:t>the</a:t>
            </a:r>
            <a:r>
              <a:rPr lang="sl-SI" sz="1050" b="1" i="1">
                <a:solidFill>
                  <a:schemeClr val="tx2">
                    <a:lumMod val="75000"/>
                  </a:schemeClr>
                </a:solidFill>
              </a:rPr>
              <a:t> </a:t>
            </a:r>
            <a:r>
              <a:rPr lang="sl-SI" sz="1050" b="1" i="1" err="1">
                <a:solidFill>
                  <a:schemeClr val="tx2">
                    <a:lumMod val="75000"/>
                  </a:schemeClr>
                </a:solidFill>
              </a:rPr>
              <a:t>University</a:t>
            </a:r>
            <a:r>
              <a:rPr lang="sl-SI" sz="1050" b="1" i="1">
                <a:solidFill>
                  <a:schemeClr val="tx2">
                    <a:lumMod val="75000"/>
                  </a:schemeClr>
                </a:solidFill>
              </a:rPr>
              <a:t> </a:t>
            </a:r>
            <a:r>
              <a:rPr lang="sl-SI" sz="1050" b="1" i="1" err="1">
                <a:solidFill>
                  <a:schemeClr val="tx2">
                    <a:lumMod val="75000"/>
                  </a:schemeClr>
                </a:solidFill>
              </a:rPr>
              <a:t>of</a:t>
            </a:r>
            <a:r>
              <a:rPr lang="sl-SI" sz="1050" b="1" i="1">
                <a:solidFill>
                  <a:schemeClr val="tx2">
                    <a:lumMod val="75000"/>
                  </a:schemeClr>
                </a:solidFill>
              </a:rPr>
              <a:t> Ljubljana</a:t>
            </a:r>
            <a:endParaRPr lang="sl-SI" sz="1050">
              <a:solidFill>
                <a:schemeClr val="tx2">
                  <a:lumMod val="75000"/>
                </a:schemeClr>
              </a:solidFill>
            </a:endParaRPr>
          </a:p>
          <a:p>
            <a:r>
              <a:rPr lang="sl-SI" sz="1050">
                <a:solidFill>
                  <a:schemeClr val="tx2">
                    <a:lumMod val="75000"/>
                  </a:schemeClr>
                </a:solidFill>
              </a:rPr>
              <a:t>Trg republike 3, SI-1000 Ljubljana</a:t>
            </a:r>
          </a:p>
          <a:p>
            <a:r>
              <a:rPr lang="sl-SI" sz="1050">
                <a:solidFill>
                  <a:schemeClr val="tx2">
                    <a:lumMod val="75000"/>
                  </a:schemeClr>
                </a:solidFill>
              </a:rPr>
              <a:t>Slovenija / </a:t>
            </a:r>
            <a:r>
              <a:rPr lang="sl-SI" sz="1050" i="1" err="1">
                <a:solidFill>
                  <a:schemeClr val="tx2">
                    <a:lumMod val="75000"/>
                  </a:schemeClr>
                </a:solidFill>
              </a:rPr>
              <a:t>Slovenia</a:t>
            </a:r>
            <a:endParaRPr lang="sl-SI" sz="1050">
              <a:solidFill>
                <a:schemeClr val="tx2">
                  <a:lumMod val="75000"/>
                </a:schemeClr>
              </a:solidFill>
            </a:endParaRPr>
          </a:p>
        </p:txBody>
      </p:sp>
      <p:sp>
        <p:nvSpPr>
          <p:cNvPr id="10" name="Text Placeholder 9">
            <a:extLst>
              <a:ext uri="{FF2B5EF4-FFF2-40B4-BE49-F238E27FC236}">
                <a16:creationId xmlns:a16="http://schemas.microsoft.com/office/drawing/2014/main" id="{EC38B56F-8294-E718-0111-7E3FB3EC41ED}"/>
              </a:ext>
            </a:extLst>
          </p:cNvPr>
          <p:cNvSpPr>
            <a:spLocks noGrp="1"/>
          </p:cNvSpPr>
          <p:nvPr>
            <p:ph type="body" sz="quarter" idx="10" hasCustomPrompt="1"/>
          </p:nvPr>
        </p:nvSpPr>
        <p:spPr>
          <a:xfrm>
            <a:off x="517525" y="3428999"/>
            <a:ext cx="3477420" cy="1809369"/>
          </a:xfrm>
        </p:spPr>
        <p:txBody>
          <a:bodyPr/>
          <a:lstStyle>
            <a:lvl1pPr marL="0" indent="0">
              <a:spcBef>
                <a:spcPts val="300"/>
              </a:spcBef>
              <a:buNone/>
              <a:defRPr lang="sl-SI" altLang="sl-SI" sz="1200" b="0" dirty="0" smtClean="0"/>
            </a:lvl1pPr>
          </a:lstStyle>
          <a:p>
            <a:pPr lvl="0"/>
            <a:r>
              <a:rPr lang="sl-SI"/>
              <a:t>Ime in priimek</a:t>
            </a:r>
          </a:p>
          <a:p>
            <a:pPr lvl="0"/>
            <a:r>
              <a:rPr lang="sl-SI"/>
              <a:t>Ime in priimek</a:t>
            </a:r>
          </a:p>
          <a:p>
            <a:pPr lvl="0"/>
            <a:r>
              <a:rPr lang="sl-SI"/>
              <a:t>Ime in priimek</a:t>
            </a:r>
          </a:p>
          <a:p>
            <a:pPr lvl="0"/>
            <a:r>
              <a:rPr lang="sl-SI"/>
              <a:t>Ime in priimek</a:t>
            </a:r>
          </a:p>
          <a:p>
            <a:pPr lvl="0"/>
            <a:endParaRPr lang="sl-SI"/>
          </a:p>
        </p:txBody>
      </p:sp>
      <p:sp>
        <p:nvSpPr>
          <p:cNvPr id="16" name="Text Placeholder 15">
            <a:extLst>
              <a:ext uri="{FF2B5EF4-FFF2-40B4-BE49-F238E27FC236}">
                <a16:creationId xmlns:a16="http://schemas.microsoft.com/office/drawing/2014/main" id="{F5EFE4D1-F783-3D56-980B-3249A06B3EB1}"/>
              </a:ext>
            </a:extLst>
          </p:cNvPr>
          <p:cNvSpPr>
            <a:spLocks noGrp="1"/>
          </p:cNvSpPr>
          <p:nvPr>
            <p:ph type="body" sz="quarter" idx="11" hasCustomPrompt="1"/>
          </p:nvPr>
        </p:nvSpPr>
        <p:spPr>
          <a:xfrm>
            <a:off x="516732" y="3105531"/>
            <a:ext cx="3478213" cy="296512"/>
          </a:xfrm>
        </p:spPr>
        <p:txBody>
          <a:bodyPr>
            <a:normAutofit/>
          </a:bodyPr>
          <a:lstStyle>
            <a:lvl1pPr marL="0" indent="0">
              <a:buNone/>
              <a:defRPr sz="1400"/>
            </a:lvl1pPr>
          </a:lstStyle>
          <a:p>
            <a:pPr lvl="0"/>
            <a:r>
              <a:rPr lang="sl-SI"/>
              <a:t>Zahvala:</a:t>
            </a:r>
          </a:p>
        </p:txBody>
      </p:sp>
    </p:spTree>
    <p:extLst>
      <p:ext uri="{BB962C8B-B14F-4D97-AF65-F5344CB8AC3E}">
        <p14:creationId xmlns:p14="http://schemas.microsoft.com/office/powerpoint/2010/main" val="2673748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870479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898" y="1112520"/>
            <a:ext cx="2628899" cy="5620702"/>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1112520"/>
            <a:ext cx="7734296" cy="5620071"/>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558738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hasCustomPrompt="1"/>
          </p:nvPr>
        </p:nvSpPr>
        <p:spPr>
          <a:xfrm>
            <a:off x="838202" y="1078860"/>
            <a:ext cx="11160000" cy="611828"/>
          </a:xfrm>
        </p:spPr>
        <p:txBody>
          <a:bodyPr>
            <a:normAutofit/>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a:xfrm>
            <a:off x="838202" y="1825626"/>
            <a:ext cx="11160000" cy="477329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1455817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normAutofit/>
          </a:bodyPr>
          <a:lstStyle>
            <a:lvl1pPr marL="0" indent="0">
              <a:buNone/>
              <a:defRPr lang="sl-SI" sz="3500" b="1" i="0" u="none" strike="noStrike" kern="1200" cap="none" spc="0" baseline="0" dirty="0">
                <a:solidFill>
                  <a:srgbClr val="000000"/>
                </a:solidFill>
                <a:uFillTx/>
                <a:latin typeface="Calibri"/>
                <a:ea typeface="+mn-ea"/>
                <a:cs typeface="+mn-cs"/>
              </a:defRPr>
            </a:lvl1pPr>
          </a:lstStyle>
          <a:p>
            <a:pPr lvl="0"/>
            <a:r>
              <a:rPr lang="sl-SI"/>
              <a:t>Kliknite za urejanje slogov besedila matrice</a:t>
            </a:r>
          </a:p>
        </p:txBody>
      </p:sp>
    </p:spTree>
    <p:extLst>
      <p:ext uri="{BB962C8B-B14F-4D97-AF65-F5344CB8AC3E}">
        <p14:creationId xmlns:p14="http://schemas.microsoft.com/office/powerpoint/2010/main" val="2318399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hasCustomPrompt="1"/>
          </p:nvPr>
        </p:nvSpPr>
        <p:spPr>
          <a:xfrm>
            <a:off x="838203" y="1825626"/>
            <a:ext cx="5181603" cy="4750434"/>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hasCustomPrompt="1"/>
          </p:nvPr>
        </p:nvSpPr>
        <p:spPr>
          <a:xfrm>
            <a:off x="6172200" y="1825626"/>
            <a:ext cx="5181603" cy="4750433"/>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106021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1069159"/>
            <a:ext cx="11160000" cy="612000"/>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59"/>
            <a:ext cx="5157782" cy="823911"/>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4070988"/>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4070989"/>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904483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Tree>
    <p:extLst>
      <p:ext uri="{BB962C8B-B14F-4D97-AF65-F5344CB8AC3E}">
        <p14:creationId xmlns:p14="http://schemas.microsoft.com/office/powerpoint/2010/main" val="3411419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aze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7B8208-6E30-08E6-A84C-C928FCEC86ED}"/>
              </a:ext>
            </a:extLst>
          </p:cNvPr>
          <p:cNvSpPr>
            <a:spLocks noGrp="1"/>
          </p:cNvSpPr>
          <p:nvPr>
            <p:ph type="title"/>
          </p:nvPr>
        </p:nvSpPr>
        <p:spPr/>
        <p:txBody>
          <a:bodyPr/>
          <a:lstStyle/>
          <a:p>
            <a:r>
              <a:rPr lang="en-US"/>
              <a:t>Click to edit Master title style</a:t>
            </a:r>
            <a:endParaRPr lang="sl-SI"/>
          </a:p>
        </p:txBody>
      </p:sp>
    </p:spTree>
    <p:extLst>
      <p:ext uri="{BB962C8B-B14F-4D97-AF65-F5344CB8AC3E}">
        <p14:creationId xmlns:p14="http://schemas.microsoft.com/office/powerpoint/2010/main" val="2785323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1322703"/>
            <a:ext cx="3932240" cy="1496697"/>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5413377"/>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819400"/>
            <a:ext cx="3932240" cy="3581400"/>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1160514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1325880"/>
            <a:ext cx="3932240" cy="14976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823480"/>
            <a:ext cx="3932240" cy="3045504"/>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1130203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1078860"/>
            <a:ext cx="11160000" cy="611828"/>
          </a:xfrm>
          <a:prstGeom prst="rect">
            <a:avLst/>
          </a:prstGeom>
          <a:noFill/>
          <a:ln>
            <a:noFill/>
          </a:ln>
        </p:spPr>
        <p:txBody>
          <a:bodyPr vert="horz" wrap="square" lIns="91440" tIns="45720" rIns="91440" bIns="45720" anchor="ctr" anchorCtr="0" compatLnSpc="1">
            <a:noAutofit/>
          </a:bodyPr>
          <a:lstStyle/>
          <a:p>
            <a:pPr lvl="0"/>
            <a:r>
              <a:rPr lang="sl-SI"/>
              <a:t>Naslov</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1" y="1825626"/>
            <a:ext cx="11160000" cy="4773293"/>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2132648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0" marR="0" lvl="0" indent="0" algn="l" defTabSz="914400" rtl="0" fontAlgn="auto" hangingPunct="1">
        <a:lnSpc>
          <a:spcPct val="90000"/>
        </a:lnSpc>
        <a:spcBef>
          <a:spcPts val="0"/>
        </a:spcBef>
        <a:spcAft>
          <a:spcPts val="0"/>
        </a:spcAft>
        <a:buNone/>
        <a:tabLst/>
        <a:defRPr lang="sl-SI" sz="4400" b="1" i="0" u="none" strike="noStrike" kern="1200" cap="none" spc="0" baseline="0" dirty="0">
          <a:solidFill>
            <a:srgbClr val="ED7D31"/>
          </a:solidFill>
          <a:uFillTx/>
          <a:latin typeface="Calibri"/>
          <a:ea typeface="+mn-ea"/>
          <a:cs typeface="Calibri" panose="020F0502020204030204" pitchFamily="34" charset="0"/>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dirty="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dirty="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8B6E7-0B37-3DFE-FCF0-5D4F50A1FDFE}"/>
              </a:ext>
            </a:extLst>
          </p:cNvPr>
          <p:cNvSpPr>
            <a:spLocks noGrp="1"/>
          </p:cNvSpPr>
          <p:nvPr>
            <p:ph type="ctrTitle"/>
          </p:nvPr>
        </p:nvSpPr>
        <p:spPr>
          <a:xfrm>
            <a:off x="543817" y="254862"/>
            <a:ext cx="9144000" cy="2054931"/>
          </a:xfrm>
        </p:spPr>
        <p:txBody>
          <a:bodyPr/>
          <a:lstStyle/>
          <a:p>
            <a:r>
              <a:rPr lang="sl-SI" sz="5400" dirty="0"/>
              <a:t>Delo podatkovnih strokovnjakov</a:t>
            </a:r>
          </a:p>
        </p:txBody>
      </p:sp>
      <p:sp>
        <p:nvSpPr>
          <p:cNvPr id="3" name="Subtitle 2">
            <a:extLst>
              <a:ext uri="{FF2B5EF4-FFF2-40B4-BE49-F238E27FC236}">
                <a16:creationId xmlns:a16="http://schemas.microsoft.com/office/drawing/2014/main" id="{86A73BC4-5B0B-6979-87C4-1352BB7EA4D9}"/>
              </a:ext>
            </a:extLst>
          </p:cNvPr>
          <p:cNvSpPr>
            <a:spLocks noGrp="1"/>
          </p:cNvSpPr>
          <p:nvPr>
            <p:ph type="subTitle" idx="1"/>
          </p:nvPr>
        </p:nvSpPr>
        <p:spPr>
          <a:xfrm>
            <a:off x="543817" y="2445351"/>
            <a:ext cx="11009085" cy="946880"/>
          </a:xfrm>
        </p:spPr>
        <p:txBody>
          <a:bodyPr>
            <a:normAutofit fontScale="85000" lnSpcReduction="10000"/>
          </a:bodyPr>
          <a:lstStyle/>
          <a:p>
            <a:r>
              <a:rPr lang="sl-SI" dirty="0"/>
              <a:t>10.45 – 11.30: Temeljne naloge podatkovnih strokovnjakov:</a:t>
            </a:r>
          </a:p>
          <a:p>
            <a:r>
              <a:rPr lang="sl-SI" dirty="0"/>
              <a:t>	              </a:t>
            </a:r>
            <a:r>
              <a:rPr lang="sl-SI" sz="2800" dirty="0"/>
              <a:t>Kompetence podatkovnih strokovnjakov in vrste podatkovnih storitev</a:t>
            </a:r>
          </a:p>
          <a:p>
            <a:endParaRPr lang="sl-SI" dirty="0"/>
          </a:p>
          <a:p>
            <a:endParaRPr lang="sl-SI" dirty="0"/>
          </a:p>
        </p:txBody>
      </p:sp>
      <p:sp>
        <p:nvSpPr>
          <p:cNvPr id="10" name="Text Placeholder 4">
            <a:extLst>
              <a:ext uri="{FF2B5EF4-FFF2-40B4-BE49-F238E27FC236}">
                <a16:creationId xmlns:a16="http://schemas.microsoft.com/office/drawing/2014/main" id="{FE625284-6A0E-44FD-A8AC-561C98B7CAA6}"/>
              </a:ext>
            </a:extLst>
          </p:cNvPr>
          <p:cNvSpPr txBox="1">
            <a:spLocks/>
          </p:cNvSpPr>
          <p:nvPr/>
        </p:nvSpPr>
        <p:spPr>
          <a:xfrm>
            <a:off x="543817" y="3440266"/>
            <a:ext cx="11251247" cy="790944"/>
          </a:xfrm>
          <a:prstGeom prst="rect">
            <a:avLst/>
          </a:prstGeom>
          <a:noFill/>
          <a:ln>
            <a:noFill/>
          </a:ln>
        </p:spPr>
        <p:txBody>
          <a:bodyPr vert="horz" wrap="square" lIns="91440" tIns="45720" rIns="91440" bIns="45720" anchor="t" anchorCtr="0" compatLnSpc="1">
            <a:normAutofit/>
          </a:bodyPr>
          <a:lstStyle>
            <a:lvl1pPr marL="0" marR="0" lvl="0" indent="0" algn="l" defTabSz="914400" rtl="0" fontAlgn="auto" hangingPunct="1">
              <a:lnSpc>
                <a:spcPct val="90000"/>
              </a:lnSpc>
              <a:spcBef>
                <a:spcPts val="1000"/>
              </a:spcBef>
              <a:spcAft>
                <a:spcPts val="0"/>
              </a:spcAft>
              <a:buSzPct val="100000"/>
              <a:buFont typeface="Arial" pitchFamily="34"/>
              <a:buNone/>
              <a:tabLst/>
              <a:defRPr lang="sl-SI" sz="2000" b="0" i="0" u="none" strike="noStrike" kern="1200" cap="none" spc="0" baseline="0" dirty="0">
                <a:solidFill>
                  <a:schemeClr val="bg1"/>
                </a:solidFill>
                <a:uFillTx/>
                <a:latin typeface="+mn-lt"/>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dirty="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dirty="0"/>
              <a:t>Bernarda KOREZ, Univerzitetna knjižnica Maribor</a:t>
            </a:r>
          </a:p>
          <a:p>
            <a:r>
              <a:rPr lang="sl-SI" dirty="0"/>
              <a:t>Mag. Dunja LEGAT, Univerzitetna knjižnica Maribor</a:t>
            </a:r>
          </a:p>
        </p:txBody>
      </p:sp>
      <p:sp>
        <p:nvSpPr>
          <p:cNvPr id="11" name="PoljeZBesedilom 10">
            <a:extLst>
              <a:ext uri="{FF2B5EF4-FFF2-40B4-BE49-F238E27FC236}">
                <a16:creationId xmlns:a16="http://schemas.microsoft.com/office/drawing/2014/main" id="{C1A39564-7F59-4A46-90D3-515CCC2291DA}"/>
              </a:ext>
            </a:extLst>
          </p:cNvPr>
          <p:cNvSpPr txBox="1"/>
          <p:nvPr/>
        </p:nvSpPr>
        <p:spPr>
          <a:xfrm>
            <a:off x="543817" y="4318733"/>
            <a:ext cx="7351113" cy="707886"/>
          </a:xfrm>
          <a:prstGeom prst="rect">
            <a:avLst/>
          </a:prstGeom>
          <a:noFill/>
        </p:spPr>
        <p:txBody>
          <a:bodyPr wrap="square" rtlCol="0">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 Centralna tehniška knjižnica Univerze v Ljubljani,</a:t>
            </a:r>
          </a:p>
          <a:p>
            <a:r>
              <a:rPr lang="sl-SI" sz="2000" dirty="0">
                <a:solidFill>
                  <a:schemeClr val="bg1"/>
                </a:solidFill>
              </a:rPr>
              <a:t>Usposabljanje podatkovnih strokovnjakov, 23. – 26. 9. 2024</a:t>
            </a:r>
          </a:p>
        </p:txBody>
      </p:sp>
      <p:pic>
        <p:nvPicPr>
          <p:cNvPr id="6" name="Slika 5">
            <a:extLst>
              <a:ext uri="{FF2B5EF4-FFF2-40B4-BE49-F238E27FC236}">
                <a16:creationId xmlns:a16="http://schemas.microsoft.com/office/drawing/2014/main" id="{C954BC7D-4A7E-4318-8615-6A194E5450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2067" y="5957065"/>
            <a:ext cx="674594" cy="383769"/>
          </a:xfrm>
          <a:prstGeom prst="rect">
            <a:avLst/>
          </a:prstGeom>
        </p:spPr>
      </p:pic>
    </p:spTree>
    <p:extLst>
      <p:ext uri="{BB962C8B-B14F-4D97-AF65-F5344CB8AC3E}">
        <p14:creationId xmlns:p14="http://schemas.microsoft.com/office/powerpoint/2010/main" val="2923710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E8EEDE7-F1F7-A333-BC63-687BE646F8C3}"/>
              </a:ext>
            </a:extLst>
          </p:cNvPr>
          <p:cNvSpPr>
            <a:spLocks noGrp="1"/>
          </p:cNvSpPr>
          <p:nvPr>
            <p:ph type="title"/>
          </p:nvPr>
        </p:nvSpPr>
        <p:spPr>
          <a:xfrm>
            <a:off x="346590" y="364019"/>
            <a:ext cx="11160000" cy="611828"/>
          </a:xfrm>
        </p:spPr>
        <p:txBody>
          <a:bodyPr>
            <a:noAutofit/>
          </a:bodyPr>
          <a:lstStyle/>
          <a:p>
            <a:r>
              <a:rPr lang="sl-SI" sz="2800" dirty="0"/>
              <a:t>Povzetek kompetenc, ki jih naj podatkovni strokovnjak </a:t>
            </a:r>
            <a:br>
              <a:rPr lang="sl-SI" sz="2800" dirty="0"/>
            </a:br>
            <a:r>
              <a:rPr lang="sl-SI" sz="2800" dirty="0"/>
              <a:t>poseduje oz. pridobi v okviru ustreznih usposabljanj</a:t>
            </a:r>
          </a:p>
        </p:txBody>
      </p:sp>
      <p:graphicFrame>
        <p:nvGraphicFramePr>
          <p:cNvPr id="8" name="Tabela 8">
            <a:extLst>
              <a:ext uri="{FF2B5EF4-FFF2-40B4-BE49-F238E27FC236}">
                <a16:creationId xmlns:a16="http://schemas.microsoft.com/office/drawing/2014/main" id="{552DF840-6FC5-D6AA-1112-59BD0615479F}"/>
              </a:ext>
            </a:extLst>
          </p:cNvPr>
          <p:cNvGraphicFramePr>
            <a:graphicFrameLocks noGrp="1"/>
          </p:cNvGraphicFramePr>
          <p:nvPr>
            <p:ph idx="1"/>
          </p:nvPr>
        </p:nvGraphicFramePr>
        <p:xfrm>
          <a:off x="117988" y="1373341"/>
          <a:ext cx="11926528" cy="5394960"/>
        </p:xfrm>
        <a:graphic>
          <a:graphicData uri="http://schemas.openxmlformats.org/drawingml/2006/table">
            <a:tbl>
              <a:tblPr firstRow="1" bandRow="1">
                <a:tableStyleId>{5C22544A-7EE6-4342-B048-85BDC9FD1C3A}</a:tableStyleId>
              </a:tblPr>
              <a:tblGrid>
                <a:gridCol w="2634746">
                  <a:extLst>
                    <a:ext uri="{9D8B030D-6E8A-4147-A177-3AD203B41FA5}">
                      <a16:colId xmlns:a16="http://schemas.microsoft.com/office/drawing/2014/main" val="2620361775"/>
                    </a:ext>
                  </a:extLst>
                </a:gridCol>
                <a:gridCol w="3328518">
                  <a:extLst>
                    <a:ext uri="{9D8B030D-6E8A-4147-A177-3AD203B41FA5}">
                      <a16:colId xmlns:a16="http://schemas.microsoft.com/office/drawing/2014/main" val="2281914250"/>
                    </a:ext>
                  </a:extLst>
                </a:gridCol>
                <a:gridCol w="2993922">
                  <a:extLst>
                    <a:ext uri="{9D8B030D-6E8A-4147-A177-3AD203B41FA5}">
                      <a16:colId xmlns:a16="http://schemas.microsoft.com/office/drawing/2014/main" val="2421090974"/>
                    </a:ext>
                  </a:extLst>
                </a:gridCol>
                <a:gridCol w="2969342">
                  <a:extLst>
                    <a:ext uri="{9D8B030D-6E8A-4147-A177-3AD203B41FA5}">
                      <a16:colId xmlns:a16="http://schemas.microsoft.com/office/drawing/2014/main" val="169527465"/>
                    </a:ext>
                  </a:extLst>
                </a:gridCol>
              </a:tblGrid>
              <a:tr h="370840">
                <a:tc>
                  <a:txBody>
                    <a:bodyPr/>
                    <a:lstStyle/>
                    <a:p>
                      <a:r>
                        <a:rPr lang="sl-SI" dirty="0"/>
                        <a:t>Kompetenčno področje</a:t>
                      </a:r>
                    </a:p>
                  </a:txBody>
                  <a:tcPr/>
                </a:tc>
                <a:tc>
                  <a:txBody>
                    <a:bodyPr/>
                    <a:lstStyle/>
                    <a:p>
                      <a:r>
                        <a:rPr lang="sl-SI" dirty="0"/>
                        <a:t>Politike in strategije</a:t>
                      </a:r>
                    </a:p>
                  </a:txBody>
                  <a:tcPr/>
                </a:tc>
                <a:tc>
                  <a:txBody>
                    <a:bodyPr/>
                    <a:lstStyle/>
                    <a:p>
                      <a:r>
                        <a:rPr lang="sl-SI" dirty="0"/>
                        <a:t>Znanstvenoraziskovalna dejavnost</a:t>
                      </a:r>
                    </a:p>
                  </a:txBody>
                  <a:tcPr/>
                </a:tc>
                <a:tc>
                  <a:txBody>
                    <a:bodyPr/>
                    <a:lstStyle/>
                    <a:p>
                      <a:r>
                        <a:rPr lang="sl-SI" dirty="0"/>
                        <a:t>Infrastruktura</a:t>
                      </a:r>
                    </a:p>
                  </a:txBody>
                  <a:tcPr/>
                </a:tc>
                <a:extLst>
                  <a:ext uri="{0D108BD9-81ED-4DB2-BD59-A6C34878D82A}">
                    <a16:rowId xmlns:a16="http://schemas.microsoft.com/office/drawing/2014/main" val="3632682199"/>
                  </a:ext>
                </a:extLst>
              </a:tr>
              <a:tr h="370840">
                <a:tc>
                  <a:txBody>
                    <a:bodyPr/>
                    <a:lstStyle/>
                    <a:p>
                      <a:r>
                        <a:rPr lang="sl-SI" sz="1800" kern="1200" dirty="0">
                          <a:solidFill>
                            <a:schemeClr val="dk1"/>
                          </a:solidFill>
                          <a:effectLst/>
                          <a:latin typeface="+mn-lt"/>
                          <a:ea typeface="+mn-ea"/>
                          <a:cs typeface="+mn-cs"/>
                        </a:rPr>
                        <a:t>4. Storitve.</a:t>
                      </a:r>
                      <a:endParaRPr lang="sl-SI" dirty="0"/>
                    </a:p>
                  </a:txBody>
                  <a:tcPr/>
                </a:tc>
                <a:tc>
                  <a:txBody>
                    <a:bodyPr/>
                    <a:lstStyle/>
                    <a:p>
                      <a:r>
                        <a:rPr lang="sl-SI" sz="1800" kern="1200" dirty="0">
                          <a:solidFill>
                            <a:schemeClr val="dk1"/>
                          </a:solidFill>
                          <a:effectLst/>
                          <a:latin typeface="+mn-lt"/>
                          <a:ea typeface="+mn-ea"/>
                          <a:cs typeface="+mn-cs"/>
                        </a:rPr>
                        <a:t>- Odgovorni za razpoložljivost ustrezne podpore pri ravnanju z raziskovalnimi podatki, v obliki osebja in storitev, za raziskovalce  organizacije.</a:t>
                      </a:r>
                      <a:endParaRPr lang="sl-SI" sz="1800" dirty="0"/>
                    </a:p>
                    <a:p>
                      <a:endParaRPr lang="sl-SI" sz="1800" dirty="0"/>
                    </a:p>
                  </a:txBody>
                  <a:tcPr/>
                </a:tc>
                <a:tc>
                  <a:txBody>
                    <a:bodyPr/>
                    <a:lstStyle/>
                    <a:p>
                      <a:r>
                        <a:rPr lang="sl-SI" sz="1800" dirty="0"/>
                        <a:t> </a:t>
                      </a:r>
                      <a:r>
                        <a:rPr lang="pl-PL" sz="1800" dirty="0"/>
                        <a:t>- Zagotavljati zadostno in ustrezno podporo za ravnanje z raziskovalnimi podatki za raziskovalce.</a:t>
                      </a:r>
                    </a:p>
                    <a:p>
                      <a:endParaRPr lang="pl-PL" sz="1800" dirty="0"/>
                    </a:p>
                    <a:p>
                      <a:endParaRPr lang="pl-PL" sz="1800" dirty="0"/>
                    </a:p>
                    <a:p>
                      <a:endParaRPr lang="sl-SI" sz="1800" dirty="0"/>
                    </a:p>
                  </a:txBody>
                  <a:tcPr/>
                </a:tc>
                <a:tc>
                  <a:txBody>
                    <a:bodyPr/>
                    <a:lstStyle/>
                    <a:p>
                      <a:r>
                        <a:rPr lang="sl-SI" sz="1800" dirty="0"/>
                        <a:t>- Iskati ustrezne rešitve za trajno skrbništvo digitalnih objektov  objavljenih  odprtih rezultatov raziskav, ki izhajajo iz potreb in zahtev.</a:t>
                      </a:r>
                    </a:p>
                    <a:p>
                      <a:r>
                        <a:rPr lang="sl-SI" sz="1800" dirty="0"/>
                        <a:t>- Identificirati zahteve po ustrezni podatkovni infrastrukturi za ravnanje z raziskovalnimi podatki za raziskovalce in zagotavljanje dostopa do te podatkovne infrastrukture in orodij ter ustrezne podpore za raziskovalce.</a:t>
                      </a:r>
                    </a:p>
                    <a:p>
                      <a:endParaRPr lang="sl-SI" sz="1800" dirty="0"/>
                    </a:p>
                    <a:p>
                      <a:endParaRPr lang="sl-SI" sz="1800" dirty="0"/>
                    </a:p>
                    <a:p>
                      <a:endParaRPr lang="sl-SI" sz="1800" dirty="0"/>
                    </a:p>
                  </a:txBody>
                  <a:tcPr/>
                </a:tc>
                <a:extLst>
                  <a:ext uri="{0D108BD9-81ED-4DB2-BD59-A6C34878D82A}">
                    <a16:rowId xmlns:a16="http://schemas.microsoft.com/office/drawing/2014/main" val="3154679927"/>
                  </a:ext>
                </a:extLst>
              </a:tr>
            </a:tbl>
          </a:graphicData>
        </a:graphic>
      </p:graphicFrame>
    </p:spTree>
    <p:extLst>
      <p:ext uri="{BB962C8B-B14F-4D97-AF65-F5344CB8AC3E}">
        <p14:creationId xmlns:p14="http://schemas.microsoft.com/office/powerpoint/2010/main" val="380267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E8EEDE7-F1F7-A333-BC63-687BE646F8C3}"/>
              </a:ext>
            </a:extLst>
          </p:cNvPr>
          <p:cNvSpPr>
            <a:spLocks noGrp="1"/>
          </p:cNvSpPr>
          <p:nvPr>
            <p:ph type="title"/>
          </p:nvPr>
        </p:nvSpPr>
        <p:spPr>
          <a:xfrm>
            <a:off x="346590" y="364019"/>
            <a:ext cx="11160000" cy="611828"/>
          </a:xfrm>
        </p:spPr>
        <p:txBody>
          <a:bodyPr>
            <a:noAutofit/>
          </a:bodyPr>
          <a:lstStyle/>
          <a:p>
            <a:r>
              <a:rPr lang="sl-SI" sz="2800" dirty="0"/>
              <a:t>Povzetek kompetenc, ki jih naj podatkovni strokovnjak </a:t>
            </a:r>
            <a:br>
              <a:rPr lang="sl-SI" sz="2800" dirty="0"/>
            </a:br>
            <a:r>
              <a:rPr lang="sl-SI" sz="2800" dirty="0"/>
              <a:t>poseduje oz. pridobi v okviru ustreznih usposabljanj</a:t>
            </a:r>
          </a:p>
        </p:txBody>
      </p:sp>
      <p:graphicFrame>
        <p:nvGraphicFramePr>
          <p:cNvPr id="8" name="Tabela 8">
            <a:extLst>
              <a:ext uri="{FF2B5EF4-FFF2-40B4-BE49-F238E27FC236}">
                <a16:creationId xmlns:a16="http://schemas.microsoft.com/office/drawing/2014/main" id="{552DF840-6FC5-D6AA-1112-59BD0615479F}"/>
              </a:ext>
            </a:extLst>
          </p:cNvPr>
          <p:cNvGraphicFramePr>
            <a:graphicFrameLocks noGrp="1"/>
          </p:cNvGraphicFramePr>
          <p:nvPr>
            <p:ph idx="1"/>
          </p:nvPr>
        </p:nvGraphicFramePr>
        <p:xfrm>
          <a:off x="132736" y="1068541"/>
          <a:ext cx="11926528" cy="5608320"/>
        </p:xfrm>
        <a:graphic>
          <a:graphicData uri="http://schemas.openxmlformats.org/drawingml/2006/table">
            <a:tbl>
              <a:tblPr firstRow="1" bandRow="1">
                <a:tableStyleId>{5C22544A-7EE6-4342-B048-85BDC9FD1C3A}</a:tableStyleId>
              </a:tblPr>
              <a:tblGrid>
                <a:gridCol w="2634746">
                  <a:extLst>
                    <a:ext uri="{9D8B030D-6E8A-4147-A177-3AD203B41FA5}">
                      <a16:colId xmlns:a16="http://schemas.microsoft.com/office/drawing/2014/main" val="2620361775"/>
                    </a:ext>
                  </a:extLst>
                </a:gridCol>
                <a:gridCol w="3328518">
                  <a:extLst>
                    <a:ext uri="{9D8B030D-6E8A-4147-A177-3AD203B41FA5}">
                      <a16:colId xmlns:a16="http://schemas.microsoft.com/office/drawing/2014/main" val="2281914250"/>
                    </a:ext>
                  </a:extLst>
                </a:gridCol>
                <a:gridCol w="2993922">
                  <a:extLst>
                    <a:ext uri="{9D8B030D-6E8A-4147-A177-3AD203B41FA5}">
                      <a16:colId xmlns:a16="http://schemas.microsoft.com/office/drawing/2014/main" val="2421090974"/>
                    </a:ext>
                  </a:extLst>
                </a:gridCol>
                <a:gridCol w="2969342">
                  <a:extLst>
                    <a:ext uri="{9D8B030D-6E8A-4147-A177-3AD203B41FA5}">
                      <a16:colId xmlns:a16="http://schemas.microsoft.com/office/drawing/2014/main" val="169527465"/>
                    </a:ext>
                  </a:extLst>
                </a:gridCol>
              </a:tblGrid>
              <a:tr h="370840">
                <a:tc>
                  <a:txBody>
                    <a:bodyPr/>
                    <a:lstStyle/>
                    <a:p>
                      <a:r>
                        <a:rPr lang="sl-SI" dirty="0"/>
                        <a:t>Kompetenčno področje</a:t>
                      </a:r>
                    </a:p>
                  </a:txBody>
                  <a:tcPr/>
                </a:tc>
                <a:tc>
                  <a:txBody>
                    <a:bodyPr/>
                    <a:lstStyle/>
                    <a:p>
                      <a:r>
                        <a:rPr lang="sl-SI" dirty="0"/>
                        <a:t>Politike in strategije</a:t>
                      </a:r>
                    </a:p>
                  </a:txBody>
                  <a:tcPr/>
                </a:tc>
                <a:tc>
                  <a:txBody>
                    <a:bodyPr/>
                    <a:lstStyle/>
                    <a:p>
                      <a:r>
                        <a:rPr lang="sl-SI" dirty="0"/>
                        <a:t>Znanstvenoraziskovalna dejavnost</a:t>
                      </a:r>
                    </a:p>
                  </a:txBody>
                  <a:tcPr/>
                </a:tc>
                <a:tc>
                  <a:txBody>
                    <a:bodyPr/>
                    <a:lstStyle/>
                    <a:p>
                      <a:r>
                        <a:rPr lang="sl-SI" dirty="0"/>
                        <a:t>Infrastruktura</a:t>
                      </a:r>
                    </a:p>
                  </a:txBody>
                  <a:tcPr/>
                </a:tc>
                <a:extLst>
                  <a:ext uri="{0D108BD9-81ED-4DB2-BD59-A6C34878D82A}">
                    <a16:rowId xmlns:a16="http://schemas.microsoft.com/office/drawing/2014/main" val="3632682199"/>
                  </a:ext>
                </a:extLst>
              </a:tr>
              <a:tr h="370840">
                <a:tc>
                  <a:txBody>
                    <a:bodyPr/>
                    <a:lstStyle/>
                    <a:p>
                      <a:r>
                        <a:rPr lang="sl-SI" sz="1800" kern="1200" dirty="0">
                          <a:solidFill>
                            <a:schemeClr val="dk1"/>
                          </a:solidFill>
                          <a:effectLst/>
                          <a:latin typeface="+mn-lt"/>
                          <a:ea typeface="+mn-ea"/>
                          <a:cs typeface="+mn-cs"/>
                        </a:rPr>
                        <a:t>5. Infrastruktura.</a:t>
                      </a:r>
                      <a:endParaRPr lang="sl-SI" dirty="0"/>
                    </a:p>
                  </a:txBody>
                  <a:tcPr/>
                </a:tc>
                <a:tc>
                  <a:txBody>
                    <a:bodyPr/>
                    <a:lstStyle/>
                    <a:p>
                      <a:r>
                        <a:rPr lang="sl-SI" sz="1600" dirty="0"/>
                        <a:t>- Identificirati zahteve po ustrezni podatkovni infrastrukturi za ravnanje z raziskovalnimi podatki v skladu s politiko organizacije in uskladitev z (med)narodno podatkovno infrastrukturo in orodji.</a:t>
                      </a:r>
                    </a:p>
                  </a:txBody>
                  <a:tcPr/>
                </a:tc>
                <a:tc>
                  <a:txBody>
                    <a:bodyPr/>
                    <a:lstStyle/>
                    <a:p>
                      <a:r>
                        <a:rPr lang="sl-SI" sz="1600" dirty="0"/>
                        <a:t> - Poznati potrebe glede podatkovne infrastrukture in orodij za ravnanje z raziskovalnimi podatki in nuditi odporo pri dostopu do podatkovne infrastrukture in orodij za ravnanje z raziskovalnimi podatki.</a:t>
                      </a:r>
                    </a:p>
                    <a:p>
                      <a:r>
                        <a:rPr lang="sl-SI" sz="1600" dirty="0"/>
                        <a:t>- Spremljati potrebe oddelkov ali projektnih skupin glede podatkovne infrastrukture in orodij za ravnanje z raziskovalnimi podatki v skladu s potrebami izraženimi v načrtu ravnanja z raziskovalnimi podatki, vključno s podporo pri zagotavljanju dostopa.</a:t>
                      </a:r>
                      <a:endParaRPr lang="pl-PL" sz="1600" dirty="0"/>
                    </a:p>
                    <a:p>
                      <a:endParaRPr lang="pl-PL" sz="1600" dirty="0"/>
                    </a:p>
                    <a:p>
                      <a:endParaRPr lang="sl-SI" sz="1600" dirty="0"/>
                    </a:p>
                  </a:txBody>
                  <a:tcPr/>
                </a:tc>
                <a:tc>
                  <a:txBody>
                    <a:bodyPr/>
                    <a:lstStyle/>
                    <a:p>
                      <a:r>
                        <a:rPr lang="sl-SI" sz="1600" dirty="0"/>
                        <a:t>- Ugotoviti ustrezne ravni znanja in veščin o podatkovni infrastrukturi in orodjih povezanih z ravnanjem z raziskovalnimi podatki v organizaciji, v oddelkih in med raziskovalci.</a:t>
                      </a:r>
                    </a:p>
                    <a:p>
                      <a:r>
                        <a:rPr lang="sl-SI" sz="1600" dirty="0"/>
                        <a:t>- Prepoznati zahteve po ustrezni podatkovni infrastrukturi in orodjih, ki ustrezajo potrebam raziskovalcev in so skladni s politiko o ravnanju z raziskovalnimi podatki organizacije ter podpirajo načela FAIR in načela odprte znanosti.</a:t>
                      </a:r>
                    </a:p>
                    <a:p>
                      <a:r>
                        <a:rPr lang="sl-SI" sz="1600" dirty="0"/>
                        <a:t>- Izdelati popis razpoložljive  podatkovne infrastrukture in orodij, ki ustrezajo potrebam organizacije.</a:t>
                      </a:r>
                    </a:p>
                    <a:p>
                      <a:endParaRPr lang="sl-SI" sz="1600" dirty="0"/>
                    </a:p>
                  </a:txBody>
                  <a:tcPr/>
                </a:tc>
                <a:extLst>
                  <a:ext uri="{0D108BD9-81ED-4DB2-BD59-A6C34878D82A}">
                    <a16:rowId xmlns:a16="http://schemas.microsoft.com/office/drawing/2014/main" val="3154679927"/>
                  </a:ext>
                </a:extLst>
              </a:tr>
            </a:tbl>
          </a:graphicData>
        </a:graphic>
      </p:graphicFrame>
    </p:spTree>
    <p:extLst>
      <p:ext uri="{BB962C8B-B14F-4D97-AF65-F5344CB8AC3E}">
        <p14:creationId xmlns:p14="http://schemas.microsoft.com/office/powerpoint/2010/main" val="1892575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E8EEDE7-F1F7-A333-BC63-687BE646F8C3}"/>
              </a:ext>
            </a:extLst>
          </p:cNvPr>
          <p:cNvSpPr>
            <a:spLocks noGrp="1"/>
          </p:cNvSpPr>
          <p:nvPr>
            <p:ph type="title"/>
          </p:nvPr>
        </p:nvSpPr>
        <p:spPr>
          <a:xfrm>
            <a:off x="346590" y="364019"/>
            <a:ext cx="11160000" cy="611828"/>
          </a:xfrm>
        </p:spPr>
        <p:txBody>
          <a:bodyPr>
            <a:noAutofit/>
          </a:bodyPr>
          <a:lstStyle/>
          <a:p>
            <a:r>
              <a:rPr lang="sl-SI" sz="2800" dirty="0"/>
              <a:t>Povzetek kompetenc, ki jih naj podatkovni strokovnjak </a:t>
            </a:r>
            <a:br>
              <a:rPr lang="sl-SI" sz="2800" dirty="0"/>
            </a:br>
            <a:r>
              <a:rPr lang="sl-SI" sz="2800" dirty="0"/>
              <a:t>poseduje oz. pridobi v okviru ustreznih usposabljanj</a:t>
            </a:r>
          </a:p>
        </p:txBody>
      </p:sp>
      <p:graphicFrame>
        <p:nvGraphicFramePr>
          <p:cNvPr id="8" name="Tabela 8">
            <a:extLst>
              <a:ext uri="{FF2B5EF4-FFF2-40B4-BE49-F238E27FC236}">
                <a16:creationId xmlns:a16="http://schemas.microsoft.com/office/drawing/2014/main" id="{552DF840-6FC5-D6AA-1112-59BD0615479F}"/>
              </a:ext>
            </a:extLst>
          </p:cNvPr>
          <p:cNvGraphicFramePr>
            <a:graphicFrameLocks noGrp="1"/>
          </p:cNvGraphicFramePr>
          <p:nvPr>
            <p:ph idx="1"/>
          </p:nvPr>
        </p:nvGraphicFramePr>
        <p:xfrm>
          <a:off x="346590" y="1107870"/>
          <a:ext cx="11481616" cy="5669280"/>
        </p:xfrm>
        <a:graphic>
          <a:graphicData uri="http://schemas.openxmlformats.org/drawingml/2006/table">
            <a:tbl>
              <a:tblPr firstRow="1" bandRow="1">
                <a:tableStyleId>{5C22544A-7EE6-4342-B048-85BDC9FD1C3A}</a:tableStyleId>
              </a:tblPr>
              <a:tblGrid>
                <a:gridCol w="2536458">
                  <a:extLst>
                    <a:ext uri="{9D8B030D-6E8A-4147-A177-3AD203B41FA5}">
                      <a16:colId xmlns:a16="http://schemas.microsoft.com/office/drawing/2014/main" val="2620361775"/>
                    </a:ext>
                  </a:extLst>
                </a:gridCol>
                <a:gridCol w="3204350">
                  <a:extLst>
                    <a:ext uri="{9D8B030D-6E8A-4147-A177-3AD203B41FA5}">
                      <a16:colId xmlns:a16="http://schemas.microsoft.com/office/drawing/2014/main" val="2281914250"/>
                    </a:ext>
                  </a:extLst>
                </a:gridCol>
                <a:gridCol w="2882235">
                  <a:extLst>
                    <a:ext uri="{9D8B030D-6E8A-4147-A177-3AD203B41FA5}">
                      <a16:colId xmlns:a16="http://schemas.microsoft.com/office/drawing/2014/main" val="2421090974"/>
                    </a:ext>
                  </a:extLst>
                </a:gridCol>
                <a:gridCol w="2858573">
                  <a:extLst>
                    <a:ext uri="{9D8B030D-6E8A-4147-A177-3AD203B41FA5}">
                      <a16:colId xmlns:a16="http://schemas.microsoft.com/office/drawing/2014/main" val="169527465"/>
                    </a:ext>
                  </a:extLst>
                </a:gridCol>
              </a:tblGrid>
              <a:tr h="370840">
                <a:tc>
                  <a:txBody>
                    <a:bodyPr/>
                    <a:lstStyle/>
                    <a:p>
                      <a:r>
                        <a:rPr lang="sl-SI" dirty="0"/>
                        <a:t>Kompetenčno področje</a:t>
                      </a:r>
                    </a:p>
                  </a:txBody>
                  <a:tcPr/>
                </a:tc>
                <a:tc>
                  <a:txBody>
                    <a:bodyPr/>
                    <a:lstStyle/>
                    <a:p>
                      <a:r>
                        <a:rPr lang="sl-SI" dirty="0"/>
                        <a:t>Politike in strategije</a:t>
                      </a:r>
                    </a:p>
                  </a:txBody>
                  <a:tcPr/>
                </a:tc>
                <a:tc>
                  <a:txBody>
                    <a:bodyPr/>
                    <a:lstStyle/>
                    <a:p>
                      <a:r>
                        <a:rPr lang="sl-SI" dirty="0"/>
                        <a:t>Znanstvenoraziskovalna dejavnost</a:t>
                      </a:r>
                    </a:p>
                  </a:txBody>
                  <a:tcPr/>
                </a:tc>
                <a:tc>
                  <a:txBody>
                    <a:bodyPr/>
                    <a:lstStyle/>
                    <a:p>
                      <a:r>
                        <a:rPr lang="sl-SI" dirty="0"/>
                        <a:t>Infrastruktura</a:t>
                      </a:r>
                    </a:p>
                  </a:txBody>
                  <a:tcPr/>
                </a:tc>
                <a:extLst>
                  <a:ext uri="{0D108BD9-81ED-4DB2-BD59-A6C34878D82A}">
                    <a16:rowId xmlns:a16="http://schemas.microsoft.com/office/drawing/2014/main" val="3632682199"/>
                  </a:ext>
                </a:extLst>
              </a:tr>
              <a:tr h="370840">
                <a:tc>
                  <a:txBody>
                    <a:bodyPr/>
                    <a:lstStyle/>
                    <a:p>
                      <a:r>
                        <a:rPr lang="sl-SI" dirty="0"/>
                        <a:t>6. Upravljanje znanja.</a:t>
                      </a:r>
                    </a:p>
                  </a:txBody>
                  <a:tcPr/>
                </a:tc>
                <a:tc>
                  <a:txBody>
                    <a:bodyPr/>
                    <a:lstStyle/>
                    <a:p>
                      <a:r>
                        <a:rPr lang="sl-SI" sz="1800" dirty="0"/>
                        <a:t>- Poznati ustrezne ravni znanja in veščin na področju ravnanja z raziskovalnimi podatki znotraj organizacije glede skladnosti s politikami o ravnanju z raziskovalnimi podatki organizacije.</a:t>
                      </a:r>
                    </a:p>
                    <a:p>
                      <a:r>
                        <a:rPr lang="sl-SI" sz="1800" dirty="0"/>
                        <a:t>- Oceniti ustrezne ravni znanja in veščin na področju ravnanja z raziskovalnimi podatki znotraj organizacije glede skladnosti s politikami o ravnanju z raziskovalnimi podatki organizacije.</a:t>
                      </a:r>
                    </a:p>
                    <a:p>
                      <a:endParaRPr lang="sl-SI" sz="1800" dirty="0"/>
                    </a:p>
                  </a:txBody>
                  <a:tcPr/>
                </a:tc>
                <a:tc>
                  <a:txBody>
                    <a:bodyPr/>
                    <a:lstStyle/>
                    <a:p>
                      <a:r>
                        <a:rPr lang="pl-PL" sz="1800" dirty="0"/>
                        <a:t>- Vrednotiti ustrezni nivo znanja in veščin na področju ravnanja z raziskovalnimi podatki znotraj oddelka ali projektne skupine, organizacije.</a:t>
                      </a:r>
                    </a:p>
                    <a:p>
                      <a:r>
                        <a:rPr lang="pl-PL" sz="1800" dirty="0"/>
                        <a:t>- V skladu s politiko ravnanja z raziskovalnimi podatki organizacije in drugih odločevalcev (npr. financerja) oceniti ustrezni nivo znanja in veščin na področju ravnanja z raziskovalnimi podatki znotraj oddelka ali projektne skupine. </a:t>
                      </a:r>
                    </a:p>
                    <a:p>
                      <a:endParaRPr lang="pl-PL" sz="1800" dirty="0"/>
                    </a:p>
                    <a:p>
                      <a:endParaRPr lang="sl-SI" sz="1800" dirty="0"/>
                    </a:p>
                  </a:txBody>
                  <a:tcPr/>
                </a:tc>
                <a:tc>
                  <a:txBody>
                    <a:bodyPr/>
                    <a:lstStyle/>
                    <a:p>
                      <a:r>
                        <a:rPr lang="sl-SI" sz="1800" dirty="0"/>
                        <a:t>- Povezovati in usklajevati upravljanje podatkovne infrastrukture in orodij znotraj organizacije z zunanjimi deležniki, kot so npr. (med)narodne skupnosti podatkovnih infrastruktur.</a:t>
                      </a:r>
                    </a:p>
                    <a:p>
                      <a:r>
                        <a:rPr lang="sl-SI" sz="1800" dirty="0"/>
                        <a:t>- Ugotoviti ustrezne ravni znanja in veščin o podatkovni infrastrukturi in orodjih povezanih z ravnanjem z raziskovalnimi podatki v organizaciji, na oddelkih in med raziskovalci.</a:t>
                      </a:r>
                    </a:p>
                    <a:p>
                      <a:endParaRPr lang="sl-SI" sz="1800" dirty="0"/>
                    </a:p>
                  </a:txBody>
                  <a:tcPr/>
                </a:tc>
                <a:extLst>
                  <a:ext uri="{0D108BD9-81ED-4DB2-BD59-A6C34878D82A}">
                    <a16:rowId xmlns:a16="http://schemas.microsoft.com/office/drawing/2014/main" val="3154679927"/>
                  </a:ext>
                </a:extLst>
              </a:tr>
            </a:tbl>
          </a:graphicData>
        </a:graphic>
      </p:graphicFrame>
    </p:spTree>
    <p:extLst>
      <p:ext uri="{BB962C8B-B14F-4D97-AF65-F5344CB8AC3E}">
        <p14:creationId xmlns:p14="http://schemas.microsoft.com/office/powerpoint/2010/main" val="2176635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E8EEDE7-F1F7-A333-BC63-687BE646F8C3}"/>
              </a:ext>
            </a:extLst>
          </p:cNvPr>
          <p:cNvSpPr>
            <a:spLocks noGrp="1"/>
          </p:cNvSpPr>
          <p:nvPr>
            <p:ph type="title"/>
          </p:nvPr>
        </p:nvSpPr>
        <p:spPr>
          <a:xfrm>
            <a:off x="346590" y="364019"/>
            <a:ext cx="11160000" cy="611828"/>
          </a:xfrm>
        </p:spPr>
        <p:txBody>
          <a:bodyPr>
            <a:noAutofit/>
          </a:bodyPr>
          <a:lstStyle/>
          <a:p>
            <a:r>
              <a:rPr lang="sl-SI" sz="2800" dirty="0"/>
              <a:t>Povzetek kompetenc, ki jih naj podatkovni strokovnjak </a:t>
            </a:r>
            <a:br>
              <a:rPr lang="sl-SI" sz="2800" dirty="0"/>
            </a:br>
            <a:r>
              <a:rPr lang="sl-SI" sz="2800" dirty="0"/>
              <a:t>poseduje oz. pridobi v okviru ustreznih usposabljanj</a:t>
            </a:r>
          </a:p>
        </p:txBody>
      </p:sp>
      <p:graphicFrame>
        <p:nvGraphicFramePr>
          <p:cNvPr id="8" name="Tabela 8">
            <a:extLst>
              <a:ext uri="{FF2B5EF4-FFF2-40B4-BE49-F238E27FC236}">
                <a16:creationId xmlns:a16="http://schemas.microsoft.com/office/drawing/2014/main" id="{552DF840-6FC5-D6AA-1112-59BD0615479F}"/>
              </a:ext>
            </a:extLst>
          </p:cNvPr>
          <p:cNvGraphicFramePr>
            <a:graphicFrameLocks noGrp="1"/>
          </p:cNvGraphicFramePr>
          <p:nvPr>
            <p:ph idx="1"/>
          </p:nvPr>
        </p:nvGraphicFramePr>
        <p:xfrm>
          <a:off x="346590" y="1107870"/>
          <a:ext cx="11481616" cy="5120640"/>
        </p:xfrm>
        <a:graphic>
          <a:graphicData uri="http://schemas.openxmlformats.org/drawingml/2006/table">
            <a:tbl>
              <a:tblPr firstRow="1" bandRow="1">
                <a:tableStyleId>{5C22544A-7EE6-4342-B048-85BDC9FD1C3A}</a:tableStyleId>
              </a:tblPr>
              <a:tblGrid>
                <a:gridCol w="2536458">
                  <a:extLst>
                    <a:ext uri="{9D8B030D-6E8A-4147-A177-3AD203B41FA5}">
                      <a16:colId xmlns:a16="http://schemas.microsoft.com/office/drawing/2014/main" val="2620361775"/>
                    </a:ext>
                  </a:extLst>
                </a:gridCol>
                <a:gridCol w="3204350">
                  <a:extLst>
                    <a:ext uri="{9D8B030D-6E8A-4147-A177-3AD203B41FA5}">
                      <a16:colId xmlns:a16="http://schemas.microsoft.com/office/drawing/2014/main" val="2281914250"/>
                    </a:ext>
                  </a:extLst>
                </a:gridCol>
                <a:gridCol w="2882235">
                  <a:extLst>
                    <a:ext uri="{9D8B030D-6E8A-4147-A177-3AD203B41FA5}">
                      <a16:colId xmlns:a16="http://schemas.microsoft.com/office/drawing/2014/main" val="2421090974"/>
                    </a:ext>
                  </a:extLst>
                </a:gridCol>
                <a:gridCol w="2858573">
                  <a:extLst>
                    <a:ext uri="{9D8B030D-6E8A-4147-A177-3AD203B41FA5}">
                      <a16:colId xmlns:a16="http://schemas.microsoft.com/office/drawing/2014/main" val="169527465"/>
                    </a:ext>
                  </a:extLst>
                </a:gridCol>
              </a:tblGrid>
              <a:tr h="370840">
                <a:tc>
                  <a:txBody>
                    <a:bodyPr/>
                    <a:lstStyle/>
                    <a:p>
                      <a:r>
                        <a:rPr lang="sl-SI" dirty="0"/>
                        <a:t>Kompetenčno področje</a:t>
                      </a:r>
                    </a:p>
                  </a:txBody>
                  <a:tcPr/>
                </a:tc>
                <a:tc>
                  <a:txBody>
                    <a:bodyPr/>
                    <a:lstStyle/>
                    <a:p>
                      <a:r>
                        <a:rPr lang="sl-SI" dirty="0"/>
                        <a:t>Politike in strategije</a:t>
                      </a:r>
                    </a:p>
                  </a:txBody>
                  <a:tcPr/>
                </a:tc>
                <a:tc>
                  <a:txBody>
                    <a:bodyPr/>
                    <a:lstStyle/>
                    <a:p>
                      <a:r>
                        <a:rPr lang="sl-SI" dirty="0"/>
                        <a:t>Znanstvenoraziskovalna dejavnost</a:t>
                      </a:r>
                    </a:p>
                  </a:txBody>
                  <a:tcPr/>
                </a:tc>
                <a:tc>
                  <a:txBody>
                    <a:bodyPr/>
                    <a:lstStyle/>
                    <a:p>
                      <a:r>
                        <a:rPr lang="sl-SI" dirty="0"/>
                        <a:t>Infrastruktura</a:t>
                      </a:r>
                    </a:p>
                  </a:txBody>
                  <a:tcPr/>
                </a:tc>
                <a:extLst>
                  <a:ext uri="{0D108BD9-81ED-4DB2-BD59-A6C34878D82A}">
                    <a16:rowId xmlns:a16="http://schemas.microsoft.com/office/drawing/2014/main" val="3632682199"/>
                  </a:ext>
                </a:extLst>
              </a:tr>
              <a:tr h="370840">
                <a:tc>
                  <a:txBody>
                    <a:bodyPr/>
                    <a:lstStyle/>
                    <a:p>
                      <a:r>
                        <a:rPr lang="sl-SI" dirty="0"/>
                        <a:t>7. Omrežje/Povezovanje.</a:t>
                      </a:r>
                    </a:p>
                  </a:txBody>
                  <a:tcPr/>
                </a:tc>
                <a:tc>
                  <a:txBody>
                    <a:bodyPr/>
                    <a:lstStyle/>
                    <a:p>
                      <a:r>
                        <a:rPr lang="sl-SI" sz="1800" dirty="0"/>
                        <a:t>- Organizirati in vzdrževati mrežo deležnikov vključenih v podporne storitve pri ravnanju z raziskovalnimi podatki, usklajenih strokovnih področij ter relevantnih oddelkov in služb znotraj in zunaj organizacije.</a:t>
                      </a:r>
                    </a:p>
                    <a:p>
                      <a:r>
                        <a:rPr lang="sl-SI" sz="1800" dirty="0"/>
                        <a:t>- Širiti mrežo deležnikov vključenih v podporne storitve pri ravnanju z raziskovalnimi podatki, usklajenih strokovnih področij ter relevantnih oddelkov in služb znotraj in zunaj organizacije.</a:t>
                      </a:r>
                    </a:p>
                    <a:p>
                      <a:endParaRPr lang="sl-SI" sz="1800" dirty="0"/>
                    </a:p>
                  </a:txBody>
                  <a:tcPr/>
                </a:tc>
                <a:tc>
                  <a:txBody>
                    <a:bodyPr/>
                    <a:lstStyle/>
                    <a:p>
                      <a:r>
                        <a:rPr lang="pl-PL" sz="1800" dirty="0"/>
                        <a:t>- Povezati in usklajevati deležnike v organizaciji in usklajevanje na področju ravnanja z raziskovalnimi podatki znotraj oddelka ali projektne skupine ter z drugimi deležniki zunaj oddelka ali projektne skupine.</a:t>
                      </a:r>
                    </a:p>
                    <a:p>
                      <a:endParaRPr lang="sl-SI" sz="1800" dirty="0"/>
                    </a:p>
                  </a:txBody>
                  <a:tcPr/>
                </a:tc>
                <a:tc>
                  <a:txBody>
                    <a:bodyPr/>
                    <a:lstStyle/>
                    <a:p>
                      <a:r>
                        <a:rPr lang="sl-SI" sz="1800" dirty="0"/>
                        <a:t>- Identificirati potrebe po ustrezni podatkovnih storitvah, infrastrukturi in orodjih za FAIR in trajno skrbništvo digitalnih objektov organizacije.</a:t>
                      </a:r>
                    </a:p>
                    <a:p>
                      <a:r>
                        <a:rPr lang="sl-SI" sz="1800" dirty="0"/>
                        <a:t>- Povezati in uskladiti upravljanje podatkovne infrastrukture in orodij znotraj ekipe IKT ali organizacije z zunanjimi deležniki, kot so (med)narodne skupnosti podatkovnih infrastruktur.</a:t>
                      </a:r>
                    </a:p>
                    <a:p>
                      <a:endParaRPr lang="sl-SI" sz="1800" dirty="0"/>
                    </a:p>
                  </a:txBody>
                  <a:tcPr/>
                </a:tc>
                <a:extLst>
                  <a:ext uri="{0D108BD9-81ED-4DB2-BD59-A6C34878D82A}">
                    <a16:rowId xmlns:a16="http://schemas.microsoft.com/office/drawing/2014/main" val="3154679927"/>
                  </a:ext>
                </a:extLst>
              </a:tr>
            </a:tbl>
          </a:graphicData>
        </a:graphic>
      </p:graphicFrame>
    </p:spTree>
    <p:extLst>
      <p:ext uri="{BB962C8B-B14F-4D97-AF65-F5344CB8AC3E}">
        <p14:creationId xmlns:p14="http://schemas.microsoft.com/office/powerpoint/2010/main" val="637028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E8EEDE7-F1F7-A333-BC63-687BE646F8C3}"/>
              </a:ext>
            </a:extLst>
          </p:cNvPr>
          <p:cNvSpPr>
            <a:spLocks noGrp="1"/>
          </p:cNvSpPr>
          <p:nvPr>
            <p:ph type="title"/>
          </p:nvPr>
        </p:nvSpPr>
        <p:spPr>
          <a:xfrm>
            <a:off x="346590" y="364019"/>
            <a:ext cx="11160000" cy="611828"/>
          </a:xfrm>
        </p:spPr>
        <p:txBody>
          <a:bodyPr>
            <a:noAutofit/>
          </a:bodyPr>
          <a:lstStyle/>
          <a:p>
            <a:r>
              <a:rPr lang="sl-SI" sz="2800" dirty="0"/>
              <a:t>Povzetek kompetenc, ki jih naj podatkovni strokovnjak </a:t>
            </a:r>
            <a:br>
              <a:rPr lang="sl-SI" sz="2800" dirty="0"/>
            </a:br>
            <a:r>
              <a:rPr lang="sl-SI" sz="2800" dirty="0"/>
              <a:t>poseduje oz. pridobi v okviru ustreznih usposabljanj</a:t>
            </a:r>
          </a:p>
        </p:txBody>
      </p:sp>
      <p:graphicFrame>
        <p:nvGraphicFramePr>
          <p:cNvPr id="8" name="Tabela 8">
            <a:extLst>
              <a:ext uri="{FF2B5EF4-FFF2-40B4-BE49-F238E27FC236}">
                <a16:creationId xmlns:a16="http://schemas.microsoft.com/office/drawing/2014/main" id="{552DF840-6FC5-D6AA-1112-59BD0615479F}"/>
              </a:ext>
            </a:extLst>
          </p:cNvPr>
          <p:cNvGraphicFramePr>
            <a:graphicFrameLocks noGrp="1"/>
          </p:cNvGraphicFramePr>
          <p:nvPr>
            <p:ph idx="1"/>
          </p:nvPr>
        </p:nvGraphicFramePr>
        <p:xfrm>
          <a:off x="355192" y="1314348"/>
          <a:ext cx="11481616" cy="4572000"/>
        </p:xfrm>
        <a:graphic>
          <a:graphicData uri="http://schemas.openxmlformats.org/drawingml/2006/table">
            <a:tbl>
              <a:tblPr firstRow="1" bandRow="1">
                <a:tableStyleId>{5C22544A-7EE6-4342-B048-85BDC9FD1C3A}</a:tableStyleId>
              </a:tblPr>
              <a:tblGrid>
                <a:gridCol w="2536458">
                  <a:extLst>
                    <a:ext uri="{9D8B030D-6E8A-4147-A177-3AD203B41FA5}">
                      <a16:colId xmlns:a16="http://schemas.microsoft.com/office/drawing/2014/main" val="2620361775"/>
                    </a:ext>
                  </a:extLst>
                </a:gridCol>
                <a:gridCol w="3204350">
                  <a:extLst>
                    <a:ext uri="{9D8B030D-6E8A-4147-A177-3AD203B41FA5}">
                      <a16:colId xmlns:a16="http://schemas.microsoft.com/office/drawing/2014/main" val="2281914250"/>
                    </a:ext>
                  </a:extLst>
                </a:gridCol>
                <a:gridCol w="2882235">
                  <a:extLst>
                    <a:ext uri="{9D8B030D-6E8A-4147-A177-3AD203B41FA5}">
                      <a16:colId xmlns:a16="http://schemas.microsoft.com/office/drawing/2014/main" val="2421090974"/>
                    </a:ext>
                  </a:extLst>
                </a:gridCol>
                <a:gridCol w="2858573">
                  <a:extLst>
                    <a:ext uri="{9D8B030D-6E8A-4147-A177-3AD203B41FA5}">
                      <a16:colId xmlns:a16="http://schemas.microsoft.com/office/drawing/2014/main" val="169527465"/>
                    </a:ext>
                  </a:extLst>
                </a:gridCol>
              </a:tblGrid>
              <a:tr h="370840">
                <a:tc>
                  <a:txBody>
                    <a:bodyPr/>
                    <a:lstStyle/>
                    <a:p>
                      <a:r>
                        <a:rPr lang="sl-SI" dirty="0"/>
                        <a:t>Kompetenčno področje</a:t>
                      </a:r>
                    </a:p>
                  </a:txBody>
                  <a:tcPr/>
                </a:tc>
                <a:tc>
                  <a:txBody>
                    <a:bodyPr/>
                    <a:lstStyle/>
                    <a:p>
                      <a:r>
                        <a:rPr lang="sl-SI" dirty="0"/>
                        <a:t>Politike in strategije</a:t>
                      </a:r>
                    </a:p>
                  </a:txBody>
                  <a:tcPr/>
                </a:tc>
                <a:tc>
                  <a:txBody>
                    <a:bodyPr/>
                    <a:lstStyle/>
                    <a:p>
                      <a:r>
                        <a:rPr lang="sl-SI" dirty="0"/>
                        <a:t>Znanstvenoraziskovalna dejavnost</a:t>
                      </a:r>
                    </a:p>
                  </a:txBody>
                  <a:tcPr/>
                </a:tc>
                <a:tc>
                  <a:txBody>
                    <a:bodyPr/>
                    <a:lstStyle/>
                    <a:p>
                      <a:r>
                        <a:rPr lang="sl-SI" dirty="0"/>
                        <a:t>Infrastruktura</a:t>
                      </a:r>
                    </a:p>
                  </a:txBody>
                  <a:tcPr/>
                </a:tc>
                <a:extLst>
                  <a:ext uri="{0D108BD9-81ED-4DB2-BD59-A6C34878D82A}">
                    <a16:rowId xmlns:a16="http://schemas.microsoft.com/office/drawing/2014/main" val="3632682199"/>
                  </a:ext>
                </a:extLst>
              </a:tr>
              <a:tr h="370840">
                <a:tc>
                  <a:txBody>
                    <a:bodyPr/>
                    <a:lstStyle/>
                    <a:p>
                      <a:r>
                        <a:rPr lang="sl-SI" sz="1800" kern="1200" dirty="0">
                          <a:solidFill>
                            <a:schemeClr val="dk1"/>
                          </a:solidFill>
                          <a:effectLst/>
                          <a:latin typeface="+mn-lt"/>
                          <a:ea typeface="+mn-ea"/>
                          <a:cs typeface="+mn-cs"/>
                        </a:rPr>
                        <a:t>8. Trajno skrbništvo.</a:t>
                      </a:r>
                      <a:endParaRPr lang="sl-SI" dirty="0"/>
                    </a:p>
                  </a:txBody>
                  <a:tcPr/>
                </a:tc>
                <a:tc>
                  <a:txBody>
                    <a:bodyPr/>
                    <a:lstStyle/>
                    <a:p>
                      <a:r>
                        <a:rPr lang="sl-SI" sz="1800" dirty="0"/>
                        <a:t>- Prepoznati potrebe po ustrezni podporni in podatkovni infrastrukturi za izvajanje načel FAIR in trajno skrbništvo  digitalnih objektov   organizacije, shranjenih interno in eksterno, ter za vzdržen in legitimen dostop do podatkovnih virov organizacije za zahtevano obdobje. </a:t>
                      </a:r>
                    </a:p>
                  </a:txBody>
                  <a:tcPr/>
                </a:tc>
                <a:tc>
                  <a:txBody>
                    <a:bodyPr/>
                    <a:lstStyle/>
                    <a:p>
                      <a:r>
                        <a:rPr lang="sl-SI" sz="1800" dirty="0"/>
                        <a:t>- Identificirati zahteve po ustrezni podporni in podatkovni infrastrukturi za  izvajanje načel FAIR in trajno skrbništvo  digitalnih objektov  oddelka ali projektne skupine s strani raziskovalcev, vključno s selekcijo podatkov, ter s trajnostnim in legitimnim dostopom do podatkovnih virov oddelka ali projektne skupine v zahtevanem obdobju.</a:t>
                      </a:r>
                    </a:p>
                  </a:txBody>
                  <a:tcPr/>
                </a:tc>
                <a:tc>
                  <a:txBody>
                    <a:bodyPr/>
                    <a:lstStyle/>
                    <a:p>
                      <a:r>
                        <a:rPr lang="sl-SI" sz="1800" dirty="0"/>
                        <a:t>- Svetovati raziskovalcem in drugim deležnikom (vključno s podatkovnimi svetovalci) o rešitvah za arhiviranje, vključno s standardi (meta)podatkov .</a:t>
                      </a:r>
                    </a:p>
                    <a:p>
                      <a:r>
                        <a:rPr lang="sl-SI" sz="1800" dirty="0"/>
                        <a:t>- Identificirati potrebe po ustrezni podatkovni infrastrukturi in orodjih za FAIR in dolgoročno interno in/ali eksterno arhiviranje podatkov organizacije.</a:t>
                      </a:r>
                    </a:p>
                    <a:p>
                      <a:endParaRPr lang="sl-SI" sz="1800" dirty="0"/>
                    </a:p>
                  </a:txBody>
                  <a:tcPr/>
                </a:tc>
                <a:extLst>
                  <a:ext uri="{0D108BD9-81ED-4DB2-BD59-A6C34878D82A}">
                    <a16:rowId xmlns:a16="http://schemas.microsoft.com/office/drawing/2014/main" val="3154679927"/>
                  </a:ext>
                </a:extLst>
              </a:tr>
            </a:tbl>
          </a:graphicData>
        </a:graphic>
      </p:graphicFrame>
    </p:spTree>
    <p:extLst>
      <p:ext uri="{BB962C8B-B14F-4D97-AF65-F5344CB8AC3E}">
        <p14:creationId xmlns:p14="http://schemas.microsoft.com/office/powerpoint/2010/main" val="1413154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FC917ED-C68E-BE68-016B-159A846F5BC4}"/>
              </a:ext>
            </a:extLst>
          </p:cNvPr>
          <p:cNvSpPr>
            <a:spLocks noGrp="1"/>
          </p:cNvSpPr>
          <p:nvPr>
            <p:ph type="title"/>
          </p:nvPr>
        </p:nvSpPr>
        <p:spPr>
          <a:xfrm>
            <a:off x="651389" y="679181"/>
            <a:ext cx="11160000" cy="611828"/>
          </a:xfrm>
        </p:spPr>
        <p:txBody>
          <a:bodyPr>
            <a:normAutofit/>
          </a:bodyPr>
          <a:lstStyle/>
          <a:p>
            <a:r>
              <a:rPr lang="sl-SI" sz="2800" dirty="0"/>
              <a:t>Podporne storitve za zagotavljanje odprtega dostopa</a:t>
            </a:r>
          </a:p>
        </p:txBody>
      </p:sp>
      <p:sp>
        <p:nvSpPr>
          <p:cNvPr id="3" name="Označba mesta vsebine 2">
            <a:extLst>
              <a:ext uri="{FF2B5EF4-FFF2-40B4-BE49-F238E27FC236}">
                <a16:creationId xmlns:a16="http://schemas.microsoft.com/office/drawing/2014/main" id="{F429AF87-67EC-EDE7-2E43-1C0E4D420073}"/>
              </a:ext>
            </a:extLst>
          </p:cNvPr>
          <p:cNvSpPr>
            <a:spLocks noGrp="1"/>
          </p:cNvSpPr>
          <p:nvPr>
            <p:ph idx="1"/>
          </p:nvPr>
        </p:nvSpPr>
        <p:spPr>
          <a:xfrm>
            <a:off x="759544" y="1638813"/>
            <a:ext cx="11160000" cy="4773293"/>
          </a:xfrm>
        </p:spPr>
        <p:txBody>
          <a:bodyPr/>
          <a:lstStyle/>
          <a:p>
            <a:r>
              <a:rPr lang="sl-SI" sz="3200" dirty="0"/>
              <a:t>Podporne storitve za odprti dostop so izključno v domeni knjižnic in so logična nadgradnja portfelja storitev npr. visokošolske knjižnice.</a:t>
            </a:r>
          </a:p>
          <a:p>
            <a:pPr marL="0" indent="0">
              <a:buNone/>
            </a:pPr>
            <a:endParaRPr lang="sl-SI" sz="3200" dirty="0"/>
          </a:p>
          <a:p>
            <a:pPr lvl="1"/>
            <a:r>
              <a:rPr lang="sl-SI" sz="2800" dirty="0"/>
              <a:t>Odprti dostop do rezultatov raziskav, v tem kontekstu do recenziranih znanstvenih publikacij, lahko razumemo kot nadaljnji korak v evoluciji znanstvene komunikacije in nadgradnjo obstoječih storitev lahko razumemo kot nadgradnjo dejavnosti evidence znanstveno raziskovalne dejavnosti akademske skupnosti, ki jo izvajajo npr. bibliografi visokošolskih knjižnic. </a:t>
            </a:r>
          </a:p>
          <a:p>
            <a:endParaRPr lang="sl-SI" dirty="0"/>
          </a:p>
        </p:txBody>
      </p:sp>
    </p:spTree>
    <p:extLst>
      <p:ext uri="{BB962C8B-B14F-4D97-AF65-F5344CB8AC3E}">
        <p14:creationId xmlns:p14="http://schemas.microsoft.com/office/powerpoint/2010/main" val="1222134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67702FD-C743-59C1-9E2F-81F1E1A99ED6}"/>
              </a:ext>
            </a:extLst>
          </p:cNvPr>
          <p:cNvSpPr>
            <a:spLocks noGrp="1"/>
          </p:cNvSpPr>
          <p:nvPr>
            <p:ph type="title"/>
          </p:nvPr>
        </p:nvSpPr>
        <p:spPr>
          <a:xfrm>
            <a:off x="9540265" y="1185695"/>
            <a:ext cx="2216138" cy="4570426"/>
          </a:xfrm>
        </p:spPr>
        <p:txBody>
          <a:bodyPr>
            <a:normAutofit/>
          </a:bodyPr>
          <a:lstStyle/>
          <a:p>
            <a:r>
              <a:rPr lang="sl-SI" sz="2800" b="0" baseline="30000" dirty="0"/>
              <a:t>15</a:t>
            </a:r>
            <a:r>
              <a:rPr lang="sl-SI" sz="2800" dirty="0"/>
              <a:t>Podporne storitve – odprti dostop:</a:t>
            </a:r>
            <a:br>
              <a:rPr lang="sl-SI" sz="2800" dirty="0"/>
            </a:br>
            <a:br>
              <a:rPr lang="sl-SI" sz="2800" dirty="0"/>
            </a:br>
            <a:r>
              <a:rPr lang="sl-SI" sz="2800" b="0" dirty="0">
                <a:solidFill>
                  <a:schemeClr val="tx1"/>
                </a:solidFill>
              </a:rPr>
              <a:t>storitve odprte dostopa so v izključni domeni  knjižnic</a:t>
            </a:r>
          </a:p>
        </p:txBody>
      </p:sp>
      <p:sp>
        <p:nvSpPr>
          <p:cNvPr id="3" name="Označba mesta vsebine 2">
            <a:extLst>
              <a:ext uri="{FF2B5EF4-FFF2-40B4-BE49-F238E27FC236}">
                <a16:creationId xmlns:a16="http://schemas.microsoft.com/office/drawing/2014/main" id="{25775700-BB35-F5CC-B5F6-8E8EED48F88E}"/>
              </a:ext>
            </a:extLst>
          </p:cNvPr>
          <p:cNvSpPr>
            <a:spLocks noGrp="1"/>
          </p:cNvSpPr>
          <p:nvPr>
            <p:ph idx="1"/>
          </p:nvPr>
        </p:nvSpPr>
        <p:spPr>
          <a:xfrm>
            <a:off x="383459" y="1592826"/>
            <a:ext cx="9006348" cy="4717255"/>
          </a:xfrm>
        </p:spPr>
        <p:txBody>
          <a:bodyPr>
            <a:normAutofit/>
          </a:bodyPr>
          <a:lstStyle/>
          <a:p>
            <a:pPr marL="0" indent="0">
              <a:buNone/>
            </a:pPr>
            <a:endParaRPr lang="sl-SI" dirty="0"/>
          </a:p>
          <a:p>
            <a:pPr marL="0" indent="0">
              <a:buNone/>
            </a:pPr>
            <a:endParaRPr lang="sl-SI" dirty="0"/>
          </a:p>
          <a:p>
            <a:pPr marL="0" indent="0">
              <a:buNone/>
            </a:pPr>
            <a:endParaRPr lang="sl-SI" dirty="0"/>
          </a:p>
          <a:p>
            <a:pPr marL="0" indent="0">
              <a:buNone/>
            </a:pPr>
            <a:endParaRPr lang="sl-SI" dirty="0"/>
          </a:p>
        </p:txBody>
      </p:sp>
      <p:graphicFrame>
        <p:nvGraphicFramePr>
          <p:cNvPr id="5" name="Tabela 4">
            <a:extLst>
              <a:ext uri="{FF2B5EF4-FFF2-40B4-BE49-F238E27FC236}">
                <a16:creationId xmlns:a16="http://schemas.microsoft.com/office/drawing/2014/main" id="{F167958F-234C-84F0-F41D-074D002BBB81}"/>
              </a:ext>
            </a:extLst>
          </p:cNvPr>
          <p:cNvGraphicFramePr>
            <a:graphicFrameLocks noGrp="1"/>
          </p:cNvGraphicFramePr>
          <p:nvPr/>
        </p:nvGraphicFramePr>
        <p:xfrm>
          <a:off x="238951" y="206719"/>
          <a:ext cx="8645531" cy="6528379"/>
        </p:xfrm>
        <a:graphic>
          <a:graphicData uri="http://schemas.openxmlformats.org/drawingml/2006/table">
            <a:tbl>
              <a:tblPr firstRow="1" firstCol="1" bandRow="1"/>
              <a:tblGrid>
                <a:gridCol w="1081548">
                  <a:extLst>
                    <a:ext uri="{9D8B030D-6E8A-4147-A177-3AD203B41FA5}">
                      <a16:colId xmlns:a16="http://schemas.microsoft.com/office/drawing/2014/main" val="411757204"/>
                    </a:ext>
                  </a:extLst>
                </a:gridCol>
                <a:gridCol w="2567889">
                  <a:extLst>
                    <a:ext uri="{9D8B030D-6E8A-4147-A177-3AD203B41FA5}">
                      <a16:colId xmlns:a16="http://schemas.microsoft.com/office/drawing/2014/main" val="750027120"/>
                    </a:ext>
                  </a:extLst>
                </a:gridCol>
                <a:gridCol w="1926288">
                  <a:extLst>
                    <a:ext uri="{9D8B030D-6E8A-4147-A177-3AD203B41FA5}">
                      <a16:colId xmlns:a16="http://schemas.microsoft.com/office/drawing/2014/main" val="1244524065"/>
                    </a:ext>
                  </a:extLst>
                </a:gridCol>
                <a:gridCol w="3069806">
                  <a:extLst>
                    <a:ext uri="{9D8B030D-6E8A-4147-A177-3AD203B41FA5}">
                      <a16:colId xmlns:a16="http://schemas.microsoft.com/office/drawing/2014/main" val="3386358462"/>
                    </a:ext>
                  </a:extLst>
                </a:gridCol>
              </a:tblGrid>
              <a:tr h="182587">
                <a:tc gridSpan="4">
                  <a:txBody>
                    <a:bodyPr/>
                    <a:lstStyle/>
                    <a:p>
                      <a:pPr>
                        <a:lnSpc>
                          <a:spcPct val="107000"/>
                        </a:lnSpc>
                        <a:spcAft>
                          <a:spcPts val="800"/>
                        </a:spcAft>
                      </a:pPr>
                      <a:r>
                        <a:rPr lang="sl-SI" sz="1100" b="1" dirty="0">
                          <a:effectLst/>
                          <a:latin typeface="Calibri" panose="020F0502020204030204" pitchFamily="34" charset="0"/>
                          <a:ea typeface="MS Mincho" panose="02020609040205080304" pitchFamily="49" charset="-128"/>
                          <a:cs typeface="Calibri" panose="020F0502020204030204" pitchFamily="34" charset="0"/>
                        </a:rPr>
                        <a:t>Storitve za podporo odprtemu dostopu</a:t>
                      </a:r>
                      <a:endParaRPr lang="sl-SI" sz="1100" dirty="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a:noFill/>
                    </a:lnL>
                    <a:lnR>
                      <a:noFill/>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3639472287"/>
                  </a:ext>
                </a:extLst>
              </a:tr>
              <a:tr h="182587">
                <a:tc gridSpan="4">
                  <a:txBody>
                    <a:bodyPr/>
                    <a:lstStyle/>
                    <a:p>
                      <a:pPr>
                        <a:lnSpc>
                          <a:spcPct val="107000"/>
                        </a:lnSpc>
                        <a:spcAft>
                          <a:spcPts val="800"/>
                        </a:spcAft>
                      </a:pPr>
                      <a:r>
                        <a:rPr lang="sl-SI" sz="1100" b="1">
                          <a:solidFill>
                            <a:srgbClr val="000000"/>
                          </a:solidFill>
                          <a:effectLst/>
                          <a:latin typeface="Calibri" panose="020F0502020204030204" pitchFamily="34" charset="0"/>
                          <a:ea typeface="MS Mincho" panose="02020609040205080304" pitchFamily="49" charset="-128"/>
                          <a:cs typeface="Calibri" panose="020F0502020204030204" pitchFamily="34" charset="0"/>
                        </a:rPr>
                        <a:t>Napredna stopnja</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a:noFill/>
                    </a:lnL>
                    <a:lnR>
                      <a:noFill/>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FFE599"/>
                    </a:solidFill>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649340001"/>
                  </a:ext>
                </a:extLst>
              </a:tr>
              <a:tr h="373628">
                <a:tc>
                  <a:txBody>
                    <a:bodyPr/>
                    <a:lstStyle/>
                    <a:p>
                      <a:pPr>
                        <a:lnSpc>
                          <a:spcPct val="107000"/>
                        </a:lnSpc>
                        <a:spcAft>
                          <a:spcPts val="800"/>
                        </a:spcAft>
                      </a:pPr>
                      <a:r>
                        <a:rPr lang="sl-SI" sz="1100">
                          <a:effectLst/>
                          <a:latin typeface="Calibri" panose="020F0502020204030204" pitchFamily="34" charset="0"/>
                          <a:ea typeface="MS Mincho" panose="02020609040205080304" pitchFamily="49" charset="-128"/>
                          <a:cs typeface="Calibri" panose="020F0502020204030204" pitchFamily="34" charset="0"/>
                        </a:rPr>
                        <a:t> </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a:noFill/>
                    </a:lnL>
                    <a:lnR>
                      <a:noFill/>
                    </a:lnR>
                    <a:lnT w="12700" cap="flat" cmpd="sng" algn="ctr">
                      <a:solidFill>
                        <a:srgbClr val="1F4E79"/>
                      </a:solidFill>
                      <a:prstDash val="solid"/>
                      <a:round/>
                      <a:headEnd type="none" w="med" len="med"/>
                      <a:tailEnd type="none" w="med" len="med"/>
                    </a:lnT>
                    <a:lnB>
                      <a:noFill/>
                    </a:lnB>
                  </a:tcPr>
                </a:tc>
                <a:tc>
                  <a:txBody>
                    <a:bodyPr/>
                    <a:lstStyle/>
                    <a:p>
                      <a:pPr algn="ctr">
                        <a:lnSpc>
                          <a:spcPct val="107000"/>
                        </a:lnSpc>
                        <a:spcAft>
                          <a:spcPts val="800"/>
                        </a:spcAft>
                      </a:pPr>
                      <a:r>
                        <a:rPr lang="sl-SI" sz="1100" b="1">
                          <a:effectLst/>
                          <a:latin typeface="Calibri" panose="020F0502020204030204" pitchFamily="34" charset="0"/>
                          <a:ea typeface="MS Mincho" panose="02020609040205080304" pitchFamily="49" charset="-128"/>
                          <a:cs typeface="Calibri" panose="020F0502020204030204" pitchFamily="34" charset="0"/>
                        </a:rPr>
                        <a:t>Priprava</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a:noFill/>
                    </a:lnL>
                    <a:lnR>
                      <a:noFill/>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lnSpc>
                          <a:spcPct val="107000"/>
                        </a:lnSpc>
                        <a:spcAft>
                          <a:spcPts val="800"/>
                        </a:spcAft>
                      </a:pPr>
                      <a:r>
                        <a:rPr lang="sl-SI" sz="1100" b="1">
                          <a:effectLst/>
                          <a:latin typeface="Calibri" panose="020F0502020204030204" pitchFamily="34" charset="0"/>
                          <a:ea typeface="MS Mincho" panose="02020609040205080304" pitchFamily="49" charset="-128"/>
                          <a:cs typeface="Calibri" panose="020F0502020204030204" pitchFamily="34" charset="0"/>
                        </a:rPr>
                        <a:t>Predložitev / posredovanje / oddaja</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a:noFill/>
                    </a:lnL>
                    <a:lnR>
                      <a:noFill/>
                    </a:lnR>
                    <a:lnT w="12700" cap="flat" cmpd="sng" algn="ctr">
                      <a:solidFill>
                        <a:srgbClr val="1F4E79"/>
                      </a:solidFill>
                      <a:prstDash val="solid"/>
                      <a:round/>
                      <a:headEnd type="none" w="med" len="med"/>
                      <a:tailEnd type="none" w="med" len="med"/>
                    </a:lnT>
                    <a:lnB>
                      <a:noFill/>
                    </a:lnB>
                  </a:tcPr>
                </a:tc>
                <a:tc>
                  <a:txBody>
                    <a:bodyPr/>
                    <a:lstStyle/>
                    <a:p>
                      <a:pPr algn="ctr">
                        <a:lnSpc>
                          <a:spcPct val="107000"/>
                        </a:lnSpc>
                        <a:spcAft>
                          <a:spcPts val="800"/>
                        </a:spcAft>
                      </a:pPr>
                      <a:r>
                        <a:rPr lang="sl-SI" sz="1100" b="1">
                          <a:effectLst/>
                          <a:latin typeface="Calibri" panose="020F0502020204030204" pitchFamily="34" charset="0"/>
                          <a:ea typeface="MS Mincho" panose="02020609040205080304" pitchFamily="49" charset="-128"/>
                          <a:cs typeface="Calibri" panose="020F0502020204030204" pitchFamily="34" charset="0"/>
                        </a:rPr>
                        <a:t>Sprejem in objava</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a:noFill/>
                    </a:lnL>
                    <a:lnR>
                      <a:noFill/>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extLst>
                  <a:ext uri="{0D108BD9-81ED-4DB2-BD59-A6C34878D82A}">
                    <a16:rowId xmlns:a16="http://schemas.microsoft.com/office/drawing/2014/main" val="2395907267"/>
                  </a:ext>
                </a:extLst>
              </a:tr>
              <a:tr h="826048">
                <a:tc rowSpan="2">
                  <a:txBody>
                    <a:bodyPr/>
                    <a:lstStyle/>
                    <a:p>
                      <a:pPr>
                        <a:lnSpc>
                          <a:spcPct val="107000"/>
                        </a:lnSpc>
                        <a:spcAft>
                          <a:spcPts val="800"/>
                        </a:spcAft>
                      </a:pPr>
                      <a:r>
                        <a:rPr lang="sl-SI" sz="1100" b="1" dirty="0">
                          <a:effectLst/>
                          <a:latin typeface="Calibri" panose="020F0502020204030204" pitchFamily="34" charset="0"/>
                          <a:ea typeface="MS Mincho" panose="02020609040205080304" pitchFamily="49" charset="-128"/>
                          <a:cs typeface="Calibri" panose="020F0502020204030204" pitchFamily="34" charset="0"/>
                        </a:rPr>
                        <a:t>Infrastrukture</a:t>
                      </a:r>
                      <a:endParaRPr lang="sl-SI" sz="1100" dirty="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a:noFill/>
                    </a:lnL>
                    <a:lnR w="12700" cap="flat" cmpd="sng" algn="ctr">
                      <a:solidFill>
                        <a:srgbClr val="1F4E79"/>
                      </a:solidFill>
                      <a:prstDash val="solid"/>
                      <a:round/>
                      <a:headEnd type="none" w="med" len="med"/>
                      <a:tailEnd type="none" w="med" len="med"/>
                    </a:lnR>
                    <a:lnT>
                      <a:noFill/>
                    </a:lnT>
                    <a:lnB>
                      <a:noFill/>
                    </a:lnB>
                  </a:tcPr>
                </a:tc>
                <a:tc>
                  <a:txBody>
                    <a:bodyPr/>
                    <a:lstStyle/>
                    <a:p>
                      <a:pPr>
                        <a:lnSpc>
                          <a:spcPct val="107000"/>
                        </a:lnSpc>
                        <a:spcAft>
                          <a:spcPts val="800"/>
                        </a:spcAft>
                      </a:pPr>
                      <a:r>
                        <a:rPr lang="sl-SI"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Zahteve za odprti dostop:</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p>
                      <a:pPr>
                        <a:lnSpc>
                          <a:spcPct val="107000"/>
                        </a:lnSpc>
                        <a:spcAft>
                          <a:spcPts val="800"/>
                        </a:spcAft>
                      </a:pPr>
                      <a:r>
                        <a:rPr lang="sl-SI"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Objava zahtev institucije in/ali financerja</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B4C6E7"/>
                    </a:solidFill>
                  </a:tcPr>
                </a:tc>
                <a:tc>
                  <a:txBody>
                    <a:bodyPr/>
                    <a:lstStyle/>
                    <a:p>
                      <a:pPr>
                        <a:lnSpc>
                          <a:spcPct val="107000"/>
                        </a:lnSpc>
                        <a:spcAft>
                          <a:spcPts val="800"/>
                        </a:spcAft>
                      </a:pPr>
                      <a:r>
                        <a:rPr lang="sl-SI" sz="1100">
                          <a:effectLst/>
                          <a:latin typeface="Calibri" panose="020F0502020204030204" pitchFamily="34" charset="0"/>
                          <a:ea typeface="MS Mincho" panose="02020609040205080304" pitchFamily="49" charset="-128"/>
                          <a:cs typeface="Calibri" panose="020F0502020204030204" pitchFamily="34" charset="0"/>
                        </a:rPr>
                        <a:t> </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a:noFill/>
                    </a:lnT>
                    <a:lnB w="12700" cap="flat" cmpd="sng" algn="ctr">
                      <a:solidFill>
                        <a:srgbClr val="1F4E79"/>
                      </a:solidFill>
                      <a:prstDash val="solid"/>
                      <a:round/>
                      <a:headEnd type="none" w="med" len="med"/>
                      <a:tailEnd type="none" w="med" len="med"/>
                    </a:lnB>
                  </a:tcPr>
                </a:tc>
                <a:tc>
                  <a:txBody>
                    <a:bodyPr/>
                    <a:lstStyle/>
                    <a:p>
                      <a:pPr>
                        <a:lnSpc>
                          <a:spcPct val="107000"/>
                        </a:lnSpc>
                        <a:spcAft>
                          <a:spcPts val="800"/>
                        </a:spcAft>
                      </a:pPr>
                      <a:r>
                        <a:rPr lang="sl-SI"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CRIS/repozitorij/odprti arhiv:</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p>
                      <a:pPr>
                        <a:lnSpc>
                          <a:spcPct val="107000"/>
                        </a:lnSpc>
                        <a:spcAft>
                          <a:spcPts val="800"/>
                        </a:spcAft>
                      </a:pPr>
                      <a:r>
                        <a:rPr lang="sl-SI"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Deponiranje postprinta (AAM) v zaprtem dostopu in založnikove različice za članke v odprtem dostopu</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B4C6E7"/>
                    </a:solidFill>
                  </a:tcPr>
                </a:tc>
                <a:extLst>
                  <a:ext uri="{0D108BD9-81ED-4DB2-BD59-A6C34878D82A}">
                    <a16:rowId xmlns:a16="http://schemas.microsoft.com/office/drawing/2014/main" val="840524266"/>
                  </a:ext>
                </a:extLst>
              </a:tr>
              <a:tr h="1080308">
                <a:tc vMerge="1">
                  <a:txBody>
                    <a:bodyPr/>
                    <a:lstStyle/>
                    <a:p>
                      <a:endParaRPr lang="sl-SI"/>
                    </a:p>
                  </a:txBody>
                  <a:tcPr/>
                </a:tc>
                <a:tc>
                  <a:txBody>
                    <a:bodyPr/>
                    <a:lstStyle/>
                    <a:p>
                      <a:pPr>
                        <a:lnSpc>
                          <a:spcPct val="107000"/>
                        </a:lnSpc>
                        <a:spcAft>
                          <a:spcPts val="800"/>
                        </a:spcAft>
                      </a:pPr>
                      <a:r>
                        <a:rPr lang="sl-SI" sz="1100"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Orodja za podporo izbiri časopisa:</a:t>
                      </a:r>
                      <a:endParaRPr lang="sl-SI" sz="1100" dirty="0">
                        <a:effectLst/>
                        <a:latin typeface="Calibri" panose="020F0502020204030204" pitchFamily="34" charset="0"/>
                        <a:ea typeface="MS Mincho" panose="02020609040205080304" pitchFamily="49" charset="-128"/>
                        <a:cs typeface="Times New Roman" panose="02020603050405020304" pitchFamily="18" charset="0"/>
                      </a:endParaRPr>
                    </a:p>
                    <a:p>
                      <a:pPr>
                        <a:lnSpc>
                          <a:spcPct val="107000"/>
                        </a:lnSpc>
                        <a:spcAft>
                          <a:spcPts val="800"/>
                        </a:spcAft>
                      </a:pPr>
                      <a:r>
                        <a:rPr lang="sl-SI" sz="1100"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Journal </a:t>
                      </a:r>
                      <a:r>
                        <a:rPr lang="sl-SI" sz="1100" dirty="0" err="1">
                          <a:solidFill>
                            <a:srgbClr val="000000"/>
                          </a:solidFill>
                          <a:effectLst/>
                          <a:latin typeface="Calibri" panose="020F0502020204030204" pitchFamily="34" charset="0"/>
                          <a:ea typeface="MS Mincho" panose="02020609040205080304" pitchFamily="49" charset="-128"/>
                          <a:cs typeface="Calibri" panose="020F0502020204030204" pitchFamily="34" charset="0"/>
                        </a:rPr>
                        <a:t>Checker</a:t>
                      </a:r>
                      <a:r>
                        <a:rPr lang="sl-SI" sz="1100"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r>
                        <a:rPr lang="sl-SI" sz="1100" dirty="0" err="1">
                          <a:solidFill>
                            <a:srgbClr val="000000"/>
                          </a:solidFill>
                          <a:effectLst/>
                          <a:latin typeface="Calibri" panose="020F0502020204030204" pitchFamily="34" charset="0"/>
                          <a:ea typeface="MS Mincho" panose="02020609040205080304" pitchFamily="49" charset="-128"/>
                          <a:cs typeface="Calibri" panose="020F0502020204030204" pitchFamily="34" charset="0"/>
                        </a:rPr>
                        <a:t>Tool</a:t>
                      </a:r>
                      <a:r>
                        <a:rPr lang="sl-SI" sz="1100"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r>
                        <a:rPr lang="sl-SI" sz="1100" dirty="0" err="1">
                          <a:solidFill>
                            <a:srgbClr val="000000"/>
                          </a:solidFill>
                          <a:effectLst/>
                          <a:latin typeface="Calibri" panose="020F0502020204030204" pitchFamily="34" charset="0"/>
                          <a:ea typeface="MS Mincho" panose="02020609040205080304" pitchFamily="49" charset="-128"/>
                          <a:cs typeface="Calibri" panose="020F0502020204030204" pitchFamily="34" charset="0"/>
                        </a:rPr>
                        <a:t>Manuscript</a:t>
                      </a:r>
                      <a:r>
                        <a:rPr lang="sl-SI" sz="1100"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r>
                        <a:rPr lang="sl-SI" sz="1100" dirty="0" err="1">
                          <a:solidFill>
                            <a:srgbClr val="000000"/>
                          </a:solidFill>
                          <a:effectLst/>
                          <a:latin typeface="Calibri" panose="020F0502020204030204" pitchFamily="34" charset="0"/>
                          <a:ea typeface="MS Mincho" panose="02020609040205080304" pitchFamily="49" charset="-128"/>
                          <a:cs typeface="Calibri" panose="020F0502020204030204" pitchFamily="34" charset="0"/>
                        </a:rPr>
                        <a:t>Matcher</a:t>
                      </a:r>
                      <a:r>
                        <a:rPr lang="sl-SI" sz="1100"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 DOAJ, </a:t>
                      </a:r>
                      <a:r>
                        <a:rPr lang="sl-SI" sz="1100" dirty="0" err="1">
                          <a:solidFill>
                            <a:srgbClr val="000000"/>
                          </a:solidFill>
                          <a:effectLst/>
                          <a:latin typeface="Calibri" panose="020F0502020204030204" pitchFamily="34" charset="0"/>
                          <a:ea typeface="MS Mincho" panose="02020609040205080304" pitchFamily="49" charset="-128"/>
                          <a:cs typeface="Calibri" panose="020F0502020204030204" pitchFamily="34" charset="0"/>
                        </a:rPr>
                        <a:t>Think</a:t>
                      </a:r>
                      <a:r>
                        <a:rPr lang="sl-SI" sz="1100"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r>
                        <a:rPr lang="sl-SI" sz="1100" dirty="0" err="1">
                          <a:solidFill>
                            <a:srgbClr val="000000"/>
                          </a:solidFill>
                          <a:effectLst/>
                          <a:latin typeface="Calibri" panose="020F0502020204030204" pitchFamily="34" charset="0"/>
                          <a:ea typeface="MS Mincho" panose="02020609040205080304" pitchFamily="49" charset="-128"/>
                          <a:cs typeface="Calibri" panose="020F0502020204030204" pitchFamily="34" charset="0"/>
                        </a:rPr>
                        <a:t>Check</a:t>
                      </a:r>
                      <a:r>
                        <a:rPr lang="sl-SI" sz="1100"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r>
                        <a:rPr lang="sl-SI" sz="1100" dirty="0" err="1">
                          <a:solidFill>
                            <a:srgbClr val="000000"/>
                          </a:solidFill>
                          <a:effectLst/>
                          <a:latin typeface="Calibri" panose="020F0502020204030204" pitchFamily="34" charset="0"/>
                          <a:ea typeface="MS Mincho" panose="02020609040205080304" pitchFamily="49" charset="-128"/>
                          <a:cs typeface="Calibri" panose="020F0502020204030204" pitchFamily="34" charset="0"/>
                        </a:rPr>
                        <a:t>Submit</a:t>
                      </a:r>
                      <a:r>
                        <a:rPr lang="sl-SI" sz="1100"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 Journal </a:t>
                      </a:r>
                      <a:r>
                        <a:rPr lang="sl-SI" sz="1100" dirty="0" err="1">
                          <a:solidFill>
                            <a:srgbClr val="000000"/>
                          </a:solidFill>
                          <a:effectLst/>
                          <a:latin typeface="Calibri" panose="020F0502020204030204" pitchFamily="34" charset="0"/>
                          <a:ea typeface="MS Mincho" panose="02020609040205080304" pitchFamily="49" charset="-128"/>
                          <a:cs typeface="Calibri" panose="020F0502020204030204" pitchFamily="34" charset="0"/>
                        </a:rPr>
                        <a:t>Browser</a:t>
                      </a:r>
                      <a:r>
                        <a:rPr lang="sl-SI" sz="1100"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 (NL), seznami nezaupanja vrednih revij in založnikov</a:t>
                      </a:r>
                      <a:endParaRPr lang="sl-SI" sz="1100" dirty="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F7CAAC"/>
                    </a:solidFill>
                  </a:tcPr>
                </a:tc>
                <a:tc gridSpan="2">
                  <a:txBody>
                    <a:bodyPr/>
                    <a:lstStyle/>
                    <a:p>
                      <a:pPr>
                        <a:lnSpc>
                          <a:spcPct val="107000"/>
                        </a:lnSpc>
                        <a:spcAft>
                          <a:spcPts val="800"/>
                        </a:spcAft>
                      </a:pPr>
                      <a:r>
                        <a:rPr lang="sl-SI" sz="1100">
                          <a:effectLst/>
                          <a:latin typeface="Calibri" panose="020F0502020204030204" pitchFamily="34" charset="0"/>
                          <a:ea typeface="MS Mincho" panose="02020609040205080304" pitchFamily="49" charset="-128"/>
                          <a:cs typeface="Calibri" panose="020F0502020204030204" pitchFamily="34" charset="0"/>
                        </a:rPr>
                        <a:t> </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p>
                      <a:pPr>
                        <a:lnSpc>
                          <a:spcPct val="107000"/>
                        </a:lnSpc>
                        <a:spcAft>
                          <a:spcPts val="800"/>
                        </a:spcAft>
                      </a:pPr>
                      <a:r>
                        <a:rPr lang="sl-SI" sz="1100">
                          <a:effectLst/>
                          <a:latin typeface="Calibri" panose="020F0502020204030204" pitchFamily="34" charset="0"/>
                          <a:ea typeface="MS Mincho" panose="02020609040205080304" pitchFamily="49" charset="-128"/>
                          <a:cs typeface="Calibri" panose="020F0502020204030204" pitchFamily="34" charset="0"/>
                        </a:rPr>
                        <a:t> </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p>
                      <a:pPr>
                        <a:lnSpc>
                          <a:spcPct val="107000"/>
                        </a:lnSpc>
                        <a:spcAft>
                          <a:spcPts val="800"/>
                        </a:spcAft>
                      </a:pPr>
                      <a:r>
                        <a:rPr lang="sl-SI"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Platforma za odprto dostopno založništvo za časopise</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p>
                      <a:pPr>
                        <a:lnSpc>
                          <a:spcPct val="107000"/>
                        </a:lnSpc>
                        <a:spcAft>
                          <a:spcPts val="800"/>
                        </a:spcAft>
                      </a:pPr>
                      <a:r>
                        <a:rPr lang="sl-SI" sz="1100">
                          <a:effectLst/>
                          <a:latin typeface="Calibri" panose="020F0502020204030204" pitchFamily="34" charset="0"/>
                          <a:ea typeface="MS Mincho" panose="02020609040205080304" pitchFamily="49" charset="-128"/>
                          <a:cs typeface="Calibri" panose="020F0502020204030204" pitchFamily="34" charset="0"/>
                        </a:rPr>
                        <a:t> </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FFE599"/>
                    </a:solidFill>
                  </a:tcPr>
                </a:tc>
                <a:tc hMerge="1">
                  <a:txBody>
                    <a:bodyPr/>
                    <a:lstStyle/>
                    <a:p>
                      <a:endParaRPr lang="sl-SI"/>
                    </a:p>
                  </a:txBody>
                  <a:tcPr/>
                </a:tc>
                <a:extLst>
                  <a:ext uri="{0D108BD9-81ED-4DB2-BD59-A6C34878D82A}">
                    <a16:rowId xmlns:a16="http://schemas.microsoft.com/office/drawing/2014/main" val="932920696"/>
                  </a:ext>
                </a:extLst>
              </a:tr>
              <a:tr h="368957">
                <a:tc>
                  <a:txBody>
                    <a:bodyPr/>
                    <a:lstStyle/>
                    <a:p>
                      <a:pPr>
                        <a:lnSpc>
                          <a:spcPct val="107000"/>
                        </a:lnSpc>
                        <a:spcAft>
                          <a:spcPts val="800"/>
                        </a:spcAft>
                      </a:pPr>
                      <a:r>
                        <a:rPr lang="sl-SI" sz="1100">
                          <a:effectLst/>
                          <a:latin typeface="Calibri" panose="020F0502020204030204" pitchFamily="34" charset="0"/>
                          <a:ea typeface="MS Mincho" panose="02020609040205080304" pitchFamily="49" charset="-128"/>
                          <a:cs typeface="Calibri" panose="020F0502020204030204" pitchFamily="34" charset="0"/>
                        </a:rPr>
                        <a:t> </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a:noFill/>
                    </a:lnL>
                    <a:lnR w="12700" cap="flat" cmpd="sng" algn="ctr">
                      <a:solidFill>
                        <a:srgbClr val="1F4E79"/>
                      </a:solidFill>
                      <a:prstDash val="solid"/>
                      <a:round/>
                      <a:headEnd type="none" w="med" len="med"/>
                      <a:tailEnd type="none" w="med" len="med"/>
                    </a:lnR>
                    <a:lnT>
                      <a:noFill/>
                    </a:lnT>
                    <a:lnB w="12700" cap="flat" cmpd="sng" algn="ctr">
                      <a:solidFill>
                        <a:srgbClr val="1F4E79"/>
                      </a:solidFill>
                      <a:prstDash val="solid"/>
                      <a:round/>
                      <a:headEnd type="none" w="med" len="med"/>
                      <a:tailEnd type="none" w="med" len="med"/>
                    </a:lnB>
                  </a:tcPr>
                </a:tc>
                <a:tc>
                  <a:txBody>
                    <a:bodyPr/>
                    <a:lstStyle/>
                    <a:p>
                      <a:pPr>
                        <a:lnSpc>
                          <a:spcPct val="107000"/>
                        </a:lnSpc>
                        <a:spcAft>
                          <a:spcPts val="800"/>
                        </a:spcAft>
                      </a:pPr>
                      <a:r>
                        <a:rPr lang="sl-SI" sz="1100" dirty="0" err="1">
                          <a:solidFill>
                            <a:srgbClr val="000000"/>
                          </a:solidFill>
                          <a:effectLst/>
                          <a:latin typeface="Calibri" panose="020F0502020204030204" pitchFamily="34" charset="0"/>
                          <a:ea typeface="MS Mincho" panose="02020609040205080304" pitchFamily="49" charset="-128"/>
                          <a:cs typeface="Calibri" panose="020F0502020204030204" pitchFamily="34" charset="0"/>
                        </a:rPr>
                        <a:t>Predregistracija</a:t>
                      </a:r>
                      <a:r>
                        <a:rPr lang="sl-SI" sz="1100"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 poskusov</a:t>
                      </a:r>
                      <a:endParaRPr lang="sl-SI" sz="1100" dirty="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F7CAAC"/>
                    </a:solidFill>
                  </a:tcPr>
                </a:tc>
                <a:tc gridSpan="2">
                  <a:txBody>
                    <a:bodyPr/>
                    <a:lstStyle/>
                    <a:p>
                      <a:pPr>
                        <a:lnSpc>
                          <a:spcPct val="107000"/>
                        </a:lnSpc>
                        <a:spcAft>
                          <a:spcPts val="800"/>
                        </a:spcAft>
                      </a:pPr>
                      <a:r>
                        <a:rPr lang="sl-SI"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Platforma za odprto dostopno založništvo za monografije</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FFE599"/>
                    </a:solidFill>
                  </a:tcPr>
                </a:tc>
                <a:tc hMerge="1">
                  <a:txBody>
                    <a:bodyPr/>
                    <a:lstStyle/>
                    <a:p>
                      <a:endParaRPr lang="sl-SI"/>
                    </a:p>
                  </a:txBody>
                  <a:tcPr/>
                </a:tc>
                <a:extLst>
                  <a:ext uri="{0D108BD9-81ED-4DB2-BD59-A6C34878D82A}">
                    <a16:rowId xmlns:a16="http://schemas.microsoft.com/office/drawing/2014/main" val="312856985"/>
                  </a:ext>
                </a:extLst>
              </a:tr>
              <a:tr h="202103">
                <a:tc rowSpan="7">
                  <a:txBody>
                    <a:bodyPr/>
                    <a:lstStyle/>
                    <a:p>
                      <a:pPr>
                        <a:lnSpc>
                          <a:spcPct val="107000"/>
                        </a:lnSpc>
                        <a:spcAft>
                          <a:spcPts val="800"/>
                        </a:spcAft>
                      </a:pPr>
                      <a:r>
                        <a:rPr lang="sl-SI" sz="1100" dirty="0">
                          <a:effectLst/>
                          <a:latin typeface="Calibri" panose="020F0502020204030204" pitchFamily="34" charset="0"/>
                          <a:ea typeface="MS Mincho" panose="02020609040205080304" pitchFamily="49" charset="-128"/>
                          <a:cs typeface="Calibri" panose="020F0502020204030204" pitchFamily="34" charset="0"/>
                        </a:rPr>
                        <a:t> </a:t>
                      </a:r>
                      <a:endParaRPr lang="sl-SI" sz="1100" dirty="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a:noFill/>
                    </a:lnL>
                    <a:lnR>
                      <a:noFill/>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nSpc>
                          <a:spcPct val="107000"/>
                        </a:lnSpc>
                        <a:spcAft>
                          <a:spcPts val="800"/>
                        </a:spcAft>
                      </a:pPr>
                      <a:r>
                        <a:rPr lang="sl-SI" sz="1100">
                          <a:effectLst/>
                          <a:latin typeface="Calibri" panose="020F0502020204030204" pitchFamily="34" charset="0"/>
                          <a:ea typeface="MS Mincho" panose="02020609040205080304" pitchFamily="49" charset="-128"/>
                          <a:cs typeface="Calibri" panose="020F0502020204030204" pitchFamily="34" charset="0"/>
                        </a:rPr>
                        <a:t> </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a:noFill/>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nSpc>
                          <a:spcPct val="107000"/>
                        </a:lnSpc>
                        <a:spcAft>
                          <a:spcPts val="800"/>
                        </a:spcAft>
                      </a:pPr>
                      <a:r>
                        <a:rPr lang="sl-SI"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Zaprti dostop_Zeleni OD</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B4C6E7"/>
                    </a:solidFill>
                  </a:tcPr>
                </a:tc>
                <a:tc>
                  <a:txBody>
                    <a:bodyPr/>
                    <a:lstStyle/>
                    <a:p>
                      <a:pPr>
                        <a:lnSpc>
                          <a:spcPct val="107000"/>
                        </a:lnSpc>
                        <a:spcAft>
                          <a:spcPts val="800"/>
                        </a:spcAft>
                      </a:pPr>
                      <a:r>
                        <a:rPr lang="sl-SI" sz="1100">
                          <a:effectLst/>
                          <a:latin typeface="Calibri" panose="020F0502020204030204" pitchFamily="34" charset="0"/>
                          <a:ea typeface="MS Mincho" panose="02020609040205080304" pitchFamily="49" charset="-128"/>
                          <a:cs typeface="Calibri" panose="020F0502020204030204" pitchFamily="34" charset="0"/>
                        </a:rPr>
                        <a:t> </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a:noFill/>
                    </a:lnR>
                    <a:lnT w="12700" cap="flat" cmpd="sng" algn="ctr">
                      <a:solidFill>
                        <a:srgbClr val="1F4E79"/>
                      </a:solidFill>
                      <a:prstDash val="solid"/>
                      <a:round/>
                      <a:headEnd type="none" w="med" len="med"/>
                      <a:tailEnd type="none" w="med" len="med"/>
                    </a:lnT>
                    <a:lnB>
                      <a:noFill/>
                    </a:lnB>
                  </a:tcPr>
                </a:tc>
                <a:extLst>
                  <a:ext uri="{0D108BD9-81ED-4DB2-BD59-A6C34878D82A}">
                    <a16:rowId xmlns:a16="http://schemas.microsoft.com/office/drawing/2014/main" val="3923289531"/>
                  </a:ext>
                </a:extLst>
              </a:tr>
              <a:tr h="822092">
                <a:tc vMerge="1">
                  <a:txBody>
                    <a:bodyPr/>
                    <a:lstStyle/>
                    <a:p>
                      <a:endParaRPr lang="sl-SI"/>
                    </a:p>
                  </a:txBody>
                  <a:tcPr/>
                </a:tc>
                <a:tc>
                  <a:txBody>
                    <a:bodyPr/>
                    <a:lstStyle/>
                    <a:p>
                      <a:pPr>
                        <a:lnSpc>
                          <a:spcPct val="107000"/>
                        </a:lnSpc>
                        <a:spcAft>
                          <a:spcPts val="800"/>
                        </a:spcAft>
                      </a:pPr>
                      <a:r>
                        <a:rPr lang="sl-SI"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Zagovorništvo in informacije o odprtem dostopu: usposabljanja, delavnice za raziskovalce, individualna pomoč knjižničarja</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B4C6E7"/>
                    </a:solidFill>
                  </a:tcPr>
                </a:tc>
                <a:tc>
                  <a:txBody>
                    <a:bodyPr/>
                    <a:lstStyle/>
                    <a:p>
                      <a:pPr>
                        <a:lnSpc>
                          <a:spcPct val="107000"/>
                        </a:lnSpc>
                        <a:spcAft>
                          <a:spcPts val="800"/>
                        </a:spcAft>
                      </a:pPr>
                      <a:r>
                        <a:rPr lang="sl-SI"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Zlati APC časopis – Finančna podpora za plačilo APC, dogovori za članstva, OD skladi</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F7CAAC"/>
                    </a:solidFill>
                  </a:tcPr>
                </a:tc>
                <a:tc>
                  <a:txBody>
                    <a:bodyPr/>
                    <a:lstStyle/>
                    <a:p>
                      <a:pPr>
                        <a:lnSpc>
                          <a:spcPct val="107000"/>
                        </a:lnSpc>
                        <a:spcAft>
                          <a:spcPts val="800"/>
                        </a:spcAft>
                      </a:pPr>
                      <a:r>
                        <a:rPr lang="sl-SI" sz="1100" dirty="0">
                          <a:effectLst/>
                          <a:latin typeface="Calibri" panose="020F0502020204030204" pitchFamily="34" charset="0"/>
                          <a:ea typeface="MS Mincho" panose="02020609040205080304" pitchFamily="49" charset="-128"/>
                          <a:cs typeface="Calibri" panose="020F0502020204030204" pitchFamily="34" charset="0"/>
                        </a:rPr>
                        <a:t> </a:t>
                      </a:r>
                      <a:endParaRPr lang="sl-SI" sz="1100" dirty="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56063886"/>
                  </a:ext>
                </a:extLst>
              </a:tr>
              <a:tr h="564668">
                <a:tc vMerge="1">
                  <a:txBody>
                    <a:bodyPr/>
                    <a:lstStyle/>
                    <a:p>
                      <a:endParaRPr lang="sl-SI"/>
                    </a:p>
                  </a:txBody>
                  <a:tcPr/>
                </a:tc>
                <a:tc>
                  <a:txBody>
                    <a:bodyPr/>
                    <a:lstStyle/>
                    <a:p>
                      <a:pPr>
                        <a:lnSpc>
                          <a:spcPct val="107000"/>
                        </a:lnSpc>
                        <a:spcAft>
                          <a:spcPts val="800"/>
                        </a:spcAft>
                      </a:pPr>
                      <a:r>
                        <a:rPr lang="sl-SI" sz="1100">
                          <a:effectLst/>
                          <a:latin typeface="Calibri" panose="020F0502020204030204" pitchFamily="34" charset="0"/>
                          <a:ea typeface="MS Mincho" panose="02020609040205080304" pitchFamily="49" charset="-128"/>
                          <a:cs typeface="Calibri" panose="020F0502020204030204" pitchFamily="34" charset="0"/>
                        </a:rPr>
                        <a:t> </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a:noFill/>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a:noFill/>
                    </a:lnB>
                  </a:tcPr>
                </a:tc>
                <a:tc>
                  <a:txBody>
                    <a:bodyPr/>
                    <a:lstStyle/>
                    <a:p>
                      <a:pPr>
                        <a:lnSpc>
                          <a:spcPct val="107000"/>
                        </a:lnSpc>
                        <a:spcAft>
                          <a:spcPts val="800"/>
                        </a:spcAft>
                      </a:pPr>
                      <a:r>
                        <a:rPr lang="sl-SI"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Hibridni časopisi: Read &amp; Publish pogodbe, upravljanje z delovnimi procesi</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F7CAAC"/>
                    </a:solidFill>
                  </a:tcPr>
                </a:tc>
                <a:tc>
                  <a:txBody>
                    <a:bodyPr/>
                    <a:lstStyle/>
                    <a:p>
                      <a:pPr>
                        <a:lnSpc>
                          <a:spcPct val="107000"/>
                        </a:lnSpc>
                        <a:spcAft>
                          <a:spcPts val="800"/>
                        </a:spcAft>
                      </a:pPr>
                      <a:r>
                        <a:rPr lang="sl-SI" sz="1100">
                          <a:effectLst/>
                          <a:latin typeface="Calibri" panose="020F0502020204030204" pitchFamily="34" charset="0"/>
                          <a:ea typeface="MS Mincho" panose="02020609040205080304" pitchFamily="49" charset="-128"/>
                          <a:cs typeface="Calibri" panose="020F0502020204030204" pitchFamily="34" charset="0"/>
                        </a:rPr>
                        <a:t> </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10254577"/>
                  </a:ext>
                </a:extLst>
              </a:tr>
              <a:tr h="373628">
                <a:tc vMerge="1">
                  <a:txBody>
                    <a:bodyPr/>
                    <a:lstStyle/>
                    <a:p>
                      <a:endParaRPr lang="sl-SI"/>
                    </a:p>
                  </a:txBody>
                  <a:tcPr/>
                </a:tc>
                <a:tc>
                  <a:txBody>
                    <a:bodyPr/>
                    <a:lstStyle/>
                    <a:p>
                      <a:pPr>
                        <a:lnSpc>
                          <a:spcPct val="107000"/>
                        </a:lnSpc>
                        <a:spcAft>
                          <a:spcPts val="800"/>
                        </a:spcAft>
                      </a:pPr>
                      <a:r>
                        <a:rPr lang="sl-SI" sz="1100">
                          <a:effectLst/>
                          <a:latin typeface="Calibri" panose="020F0502020204030204" pitchFamily="34" charset="0"/>
                          <a:ea typeface="MS Mincho" panose="02020609040205080304" pitchFamily="49" charset="-128"/>
                          <a:cs typeface="Calibri" panose="020F0502020204030204" pitchFamily="34" charset="0"/>
                        </a:rPr>
                        <a:t> </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a:noFill/>
                    </a:lnL>
                    <a:lnR w="12700" cap="flat" cmpd="sng" algn="ctr">
                      <a:solidFill>
                        <a:srgbClr val="1F4E79"/>
                      </a:solidFill>
                      <a:prstDash val="solid"/>
                      <a:round/>
                      <a:headEnd type="none" w="med" len="med"/>
                      <a:tailEnd type="none" w="med" len="med"/>
                    </a:lnR>
                    <a:lnT>
                      <a:noFill/>
                    </a:lnT>
                    <a:lnB>
                      <a:noFill/>
                    </a:lnB>
                  </a:tcPr>
                </a:tc>
                <a:tc>
                  <a:txBody>
                    <a:bodyPr/>
                    <a:lstStyle/>
                    <a:p>
                      <a:pPr>
                        <a:lnSpc>
                          <a:spcPct val="107000"/>
                        </a:lnSpc>
                        <a:spcAft>
                          <a:spcPts val="800"/>
                        </a:spcAft>
                      </a:pPr>
                      <a:r>
                        <a:rPr lang="sl-SI"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Finančna podpora časopisom z diamantnim OD</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F7CAAC"/>
                    </a:solidFill>
                  </a:tcPr>
                </a:tc>
                <a:tc>
                  <a:txBody>
                    <a:bodyPr/>
                    <a:lstStyle/>
                    <a:p>
                      <a:pPr>
                        <a:lnSpc>
                          <a:spcPct val="107000"/>
                        </a:lnSpc>
                        <a:spcAft>
                          <a:spcPts val="800"/>
                        </a:spcAft>
                      </a:pPr>
                      <a:r>
                        <a:rPr lang="sl-SI" sz="1100">
                          <a:effectLst/>
                          <a:latin typeface="Calibri" panose="020F0502020204030204" pitchFamily="34" charset="0"/>
                          <a:ea typeface="MS Mincho" panose="02020609040205080304" pitchFamily="49" charset="-128"/>
                          <a:cs typeface="Calibri" panose="020F0502020204030204" pitchFamily="34" charset="0"/>
                        </a:rPr>
                        <a:t> </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a:noFill/>
                    </a:lnR>
                    <a:lnT>
                      <a:noFill/>
                    </a:lnT>
                    <a:lnB w="12700" cap="flat" cmpd="sng" algn="ctr">
                      <a:solidFill>
                        <a:srgbClr val="1F4E79"/>
                      </a:solidFill>
                      <a:prstDash val="solid"/>
                      <a:round/>
                      <a:headEnd type="none" w="med" len="med"/>
                      <a:tailEnd type="none" w="med" len="med"/>
                    </a:lnB>
                  </a:tcPr>
                </a:tc>
                <a:extLst>
                  <a:ext uri="{0D108BD9-81ED-4DB2-BD59-A6C34878D82A}">
                    <a16:rowId xmlns:a16="http://schemas.microsoft.com/office/drawing/2014/main" val="1316384312"/>
                  </a:ext>
                </a:extLst>
              </a:tr>
              <a:tr h="182587">
                <a:tc vMerge="1">
                  <a:txBody>
                    <a:bodyPr/>
                    <a:lstStyle/>
                    <a:p>
                      <a:endParaRPr lang="sl-SI"/>
                    </a:p>
                  </a:txBody>
                  <a:tcPr/>
                </a:tc>
                <a:tc>
                  <a:txBody>
                    <a:bodyPr/>
                    <a:lstStyle/>
                    <a:p>
                      <a:pPr>
                        <a:lnSpc>
                          <a:spcPct val="107000"/>
                        </a:lnSpc>
                        <a:spcAft>
                          <a:spcPts val="800"/>
                        </a:spcAft>
                      </a:pPr>
                      <a:r>
                        <a:rPr lang="sl-SI" sz="1100" dirty="0">
                          <a:effectLst/>
                          <a:latin typeface="Calibri" panose="020F0502020204030204" pitchFamily="34" charset="0"/>
                          <a:ea typeface="MS Mincho" panose="02020609040205080304" pitchFamily="49" charset="-128"/>
                          <a:cs typeface="Calibri" panose="020F0502020204030204" pitchFamily="34" charset="0"/>
                        </a:rPr>
                        <a:t> </a:t>
                      </a:r>
                      <a:endParaRPr lang="sl-SI" sz="1100" dirty="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a:noFill/>
                    </a:lnL>
                    <a:lnR w="12700" cap="flat" cmpd="sng" algn="ctr">
                      <a:solidFill>
                        <a:srgbClr val="1F4E79"/>
                      </a:solidFill>
                      <a:prstDash val="solid"/>
                      <a:round/>
                      <a:headEnd type="none" w="med" len="med"/>
                      <a:tailEnd type="none" w="med" len="med"/>
                    </a:lnR>
                    <a:lnT>
                      <a:noFill/>
                    </a:lnT>
                    <a:lnB>
                      <a:noFill/>
                    </a:lnB>
                  </a:tcPr>
                </a:tc>
                <a:tc gridSpan="2">
                  <a:txBody>
                    <a:bodyPr/>
                    <a:lstStyle/>
                    <a:p>
                      <a:pPr>
                        <a:lnSpc>
                          <a:spcPct val="107000"/>
                        </a:lnSpc>
                        <a:spcAft>
                          <a:spcPts val="800"/>
                        </a:spcAft>
                      </a:pPr>
                      <a:r>
                        <a:rPr lang="sl-SI"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Tehnična podpora platformam za OD časopise</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FFE599"/>
                    </a:solidFill>
                  </a:tcPr>
                </a:tc>
                <a:tc hMerge="1">
                  <a:txBody>
                    <a:bodyPr/>
                    <a:lstStyle/>
                    <a:p>
                      <a:endParaRPr lang="sl-SI"/>
                    </a:p>
                  </a:txBody>
                  <a:tcPr/>
                </a:tc>
                <a:extLst>
                  <a:ext uri="{0D108BD9-81ED-4DB2-BD59-A6C34878D82A}">
                    <a16:rowId xmlns:a16="http://schemas.microsoft.com/office/drawing/2014/main" val="52789919"/>
                  </a:ext>
                </a:extLst>
              </a:tr>
              <a:tr h="202103">
                <a:tc vMerge="1">
                  <a:txBody>
                    <a:bodyPr/>
                    <a:lstStyle/>
                    <a:p>
                      <a:endParaRPr lang="sl-SI"/>
                    </a:p>
                  </a:txBody>
                  <a:tcPr/>
                </a:tc>
                <a:tc>
                  <a:txBody>
                    <a:bodyPr/>
                    <a:lstStyle/>
                    <a:p>
                      <a:pPr>
                        <a:lnSpc>
                          <a:spcPct val="107000"/>
                        </a:lnSpc>
                        <a:spcAft>
                          <a:spcPts val="800"/>
                        </a:spcAft>
                      </a:pPr>
                      <a:r>
                        <a:rPr lang="sl-SI" sz="1100">
                          <a:effectLst/>
                          <a:latin typeface="Calibri" panose="020F0502020204030204" pitchFamily="34" charset="0"/>
                          <a:ea typeface="MS Mincho" panose="02020609040205080304" pitchFamily="49" charset="-128"/>
                          <a:cs typeface="Calibri" panose="020F0502020204030204" pitchFamily="34" charset="0"/>
                        </a:rPr>
                        <a:t> </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a:noFill/>
                    </a:lnL>
                    <a:lnR w="12700" cap="flat" cmpd="sng" algn="ctr">
                      <a:solidFill>
                        <a:srgbClr val="1F4E79"/>
                      </a:solidFill>
                      <a:prstDash val="solid"/>
                      <a:round/>
                      <a:headEnd type="none" w="med" len="med"/>
                      <a:tailEnd type="none" w="med" len="med"/>
                    </a:lnR>
                    <a:lnT>
                      <a:noFill/>
                    </a:lnT>
                    <a:lnB>
                      <a:noFill/>
                    </a:lnB>
                  </a:tcPr>
                </a:tc>
                <a:tc gridSpan="2">
                  <a:txBody>
                    <a:bodyPr/>
                    <a:lstStyle/>
                    <a:p>
                      <a:pPr>
                        <a:lnSpc>
                          <a:spcPct val="107000"/>
                        </a:lnSpc>
                        <a:spcAft>
                          <a:spcPts val="800"/>
                        </a:spcAft>
                      </a:pPr>
                      <a:r>
                        <a:rPr lang="sl-SI"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Univerzitetne založbe (OD): storitve za časopise in monografije</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FFE599"/>
                    </a:solidFill>
                  </a:tcPr>
                </a:tc>
                <a:tc hMerge="1">
                  <a:txBody>
                    <a:bodyPr/>
                    <a:lstStyle/>
                    <a:p>
                      <a:endParaRPr lang="sl-SI"/>
                    </a:p>
                  </a:txBody>
                  <a:tcPr/>
                </a:tc>
                <a:extLst>
                  <a:ext uri="{0D108BD9-81ED-4DB2-BD59-A6C34878D82A}">
                    <a16:rowId xmlns:a16="http://schemas.microsoft.com/office/drawing/2014/main" val="3084970337"/>
                  </a:ext>
                </a:extLst>
              </a:tr>
              <a:tr h="408765">
                <a:tc vMerge="1">
                  <a:txBody>
                    <a:bodyPr/>
                    <a:lstStyle/>
                    <a:p>
                      <a:endParaRPr lang="sl-SI"/>
                    </a:p>
                  </a:txBody>
                  <a:tcPr/>
                </a:tc>
                <a:tc>
                  <a:txBody>
                    <a:bodyPr/>
                    <a:lstStyle/>
                    <a:p>
                      <a:pPr>
                        <a:lnSpc>
                          <a:spcPct val="107000"/>
                        </a:lnSpc>
                        <a:spcAft>
                          <a:spcPts val="800"/>
                        </a:spcAft>
                      </a:pPr>
                      <a:r>
                        <a:rPr lang="sl-SI" sz="1100">
                          <a:effectLst/>
                          <a:latin typeface="Calibri" panose="020F0502020204030204" pitchFamily="34" charset="0"/>
                          <a:ea typeface="MS Mincho" panose="02020609040205080304" pitchFamily="49" charset="-128"/>
                          <a:cs typeface="Calibri" panose="020F0502020204030204" pitchFamily="34" charset="0"/>
                        </a:rPr>
                        <a:t> </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a:noFill/>
                    </a:lnL>
                    <a:lnR>
                      <a:noFill/>
                    </a:lnR>
                    <a:lnT>
                      <a:noFill/>
                    </a:lnT>
                    <a:lnB w="12700" cap="flat" cmpd="sng" algn="ctr">
                      <a:solidFill>
                        <a:srgbClr val="1F4E79"/>
                      </a:solidFill>
                      <a:prstDash val="solid"/>
                      <a:round/>
                      <a:headEnd type="none" w="med" len="med"/>
                      <a:tailEnd type="none" w="med" len="med"/>
                    </a:lnB>
                  </a:tcPr>
                </a:tc>
                <a:tc>
                  <a:txBody>
                    <a:bodyPr/>
                    <a:lstStyle/>
                    <a:p>
                      <a:pPr>
                        <a:lnSpc>
                          <a:spcPct val="107000"/>
                        </a:lnSpc>
                        <a:spcAft>
                          <a:spcPts val="800"/>
                        </a:spcAft>
                      </a:pPr>
                      <a:r>
                        <a:rPr lang="sl-SI" sz="1100">
                          <a:effectLst/>
                          <a:latin typeface="Calibri" panose="020F0502020204030204" pitchFamily="34" charset="0"/>
                          <a:ea typeface="MS Mincho" panose="02020609040205080304" pitchFamily="49" charset="-128"/>
                          <a:cs typeface="Calibri" panose="020F0502020204030204" pitchFamily="34" charset="0"/>
                        </a:rPr>
                        <a:t> </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a:noFill/>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nSpc>
                          <a:spcPct val="107000"/>
                        </a:lnSpc>
                        <a:spcAft>
                          <a:spcPts val="800"/>
                        </a:spcAft>
                      </a:pPr>
                      <a:r>
                        <a:rPr lang="sl-SI"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Spremljanje odprtega dostopa: poročila prek CRIS/repozitorija za deležnike</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F7CAAC"/>
                    </a:solidFill>
                  </a:tcPr>
                </a:tc>
                <a:extLst>
                  <a:ext uri="{0D108BD9-81ED-4DB2-BD59-A6C34878D82A}">
                    <a16:rowId xmlns:a16="http://schemas.microsoft.com/office/drawing/2014/main" val="4004720007"/>
                  </a:ext>
                </a:extLst>
              </a:tr>
              <a:tr h="182587">
                <a:tc rowSpan="3">
                  <a:txBody>
                    <a:bodyPr/>
                    <a:lstStyle/>
                    <a:p>
                      <a:pPr>
                        <a:lnSpc>
                          <a:spcPct val="107000"/>
                        </a:lnSpc>
                        <a:spcAft>
                          <a:spcPts val="800"/>
                        </a:spcAft>
                      </a:pPr>
                      <a:r>
                        <a:rPr lang="sl-SI" sz="1100" b="1">
                          <a:effectLst/>
                          <a:latin typeface="Calibri" panose="020F0502020204030204" pitchFamily="34" charset="0"/>
                          <a:ea typeface="MS Mincho" panose="02020609040205080304" pitchFamily="49" charset="-128"/>
                          <a:cs typeface="Calibri" panose="020F0502020204030204" pitchFamily="34" charset="0"/>
                        </a:rPr>
                        <a:t>Upravljanje infrastruktur</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a:noFill/>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gridSpan="3">
                  <a:txBody>
                    <a:bodyPr/>
                    <a:lstStyle/>
                    <a:p>
                      <a:pPr>
                        <a:lnSpc>
                          <a:spcPct val="107000"/>
                        </a:lnSpc>
                        <a:spcAft>
                          <a:spcPts val="800"/>
                        </a:spcAft>
                      </a:pPr>
                      <a:r>
                        <a:rPr lang="sl-SI"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Odprti izobraževalni viri, odprti učbeniki in drugo učno gradivo</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D0CECE"/>
                    </a:solidFill>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1677328464"/>
                  </a:ext>
                </a:extLst>
              </a:tr>
              <a:tr h="373628">
                <a:tc vMerge="1">
                  <a:txBody>
                    <a:bodyPr/>
                    <a:lstStyle/>
                    <a:p>
                      <a:endParaRPr lang="sl-SI"/>
                    </a:p>
                  </a:txBody>
                  <a:tcPr/>
                </a:tc>
                <a:tc>
                  <a:txBody>
                    <a:bodyPr/>
                    <a:lstStyle/>
                    <a:p>
                      <a:pPr>
                        <a:lnSpc>
                          <a:spcPct val="107000"/>
                        </a:lnSpc>
                        <a:spcAft>
                          <a:spcPts val="800"/>
                        </a:spcAft>
                      </a:pPr>
                      <a:r>
                        <a:rPr lang="sl-SI"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Upravljanje spletne strani and orodij za izbiro časopisov</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F7CAAC"/>
                    </a:solidFill>
                  </a:tcPr>
                </a:tc>
                <a:tc>
                  <a:txBody>
                    <a:bodyPr/>
                    <a:lstStyle/>
                    <a:p>
                      <a:pPr>
                        <a:lnSpc>
                          <a:spcPct val="107000"/>
                        </a:lnSpc>
                        <a:spcAft>
                          <a:spcPts val="800"/>
                        </a:spcAft>
                      </a:pPr>
                      <a:r>
                        <a:rPr lang="sl-SI" sz="1100">
                          <a:effectLst/>
                          <a:latin typeface="Calibri" panose="020F0502020204030204" pitchFamily="34" charset="0"/>
                          <a:ea typeface="MS Mincho" panose="02020609040205080304" pitchFamily="49" charset="-128"/>
                          <a:cs typeface="Calibri" panose="020F0502020204030204" pitchFamily="34" charset="0"/>
                        </a:rPr>
                        <a:t> </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a:noFill/>
                    </a:lnB>
                  </a:tcPr>
                </a:tc>
                <a:tc>
                  <a:txBody>
                    <a:bodyPr/>
                    <a:lstStyle/>
                    <a:p>
                      <a:pPr>
                        <a:lnSpc>
                          <a:spcPct val="107000"/>
                        </a:lnSpc>
                        <a:spcAft>
                          <a:spcPts val="800"/>
                        </a:spcAft>
                      </a:pPr>
                      <a:r>
                        <a:rPr lang="sl-SI" sz="1100">
                          <a:solidFill>
                            <a:srgbClr val="000000"/>
                          </a:solidFill>
                          <a:effectLst/>
                          <a:latin typeface="Calibri" panose="020F0502020204030204" pitchFamily="34" charset="0"/>
                          <a:ea typeface="MS Mincho" panose="02020609040205080304" pitchFamily="49" charset="-128"/>
                          <a:cs typeface="Calibri" panose="020F0502020204030204" pitchFamily="34" charset="0"/>
                        </a:rPr>
                        <a:t>Upravljanje CRIS/repozitorija</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B4C6E7"/>
                    </a:solidFill>
                  </a:tcPr>
                </a:tc>
                <a:extLst>
                  <a:ext uri="{0D108BD9-81ED-4DB2-BD59-A6C34878D82A}">
                    <a16:rowId xmlns:a16="http://schemas.microsoft.com/office/drawing/2014/main" val="400093474"/>
                  </a:ext>
                </a:extLst>
              </a:tr>
              <a:tr h="202103">
                <a:tc vMerge="1">
                  <a:txBody>
                    <a:bodyPr/>
                    <a:lstStyle/>
                    <a:p>
                      <a:endParaRPr lang="sl-SI"/>
                    </a:p>
                  </a:txBody>
                  <a:tcPr/>
                </a:tc>
                <a:tc>
                  <a:txBody>
                    <a:bodyPr/>
                    <a:lstStyle/>
                    <a:p>
                      <a:pPr>
                        <a:lnSpc>
                          <a:spcPct val="107000"/>
                        </a:lnSpc>
                        <a:spcAft>
                          <a:spcPts val="800"/>
                        </a:spcAft>
                      </a:pPr>
                      <a:r>
                        <a:rPr lang="sl-SI" sz="1100">
                          <a:effectLst/>
                          <a:latin typeface="Calibri" panose="020F0502020204030204" pitchFamily="34" charset="0"/>
                          <a:ea typeface="MS Mincho" panose="02020609040205080304" pitchFamily="49" charset="-128"/>
                          <a:cs typeface="Calibri" panose="020F0502020204030204" pitchFamily="34" charset="0"/>
                        </a:rPr>
                        <a:t> </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a:noFill/>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nSpc>
                          <a:spcPct val="107000"/>
                        </a:lnSpc>
                        <a:spcAft>
                          <a:spcPts val="800"/>
                        </a:spcAft>
                      </a:pPr>
                      <a:r>
                        <a:rPr lang="sl-SI" sz="1100">
                          <a:effectLst/>
                          <a:latin typeface="Calibri" panose="020F0502020204030204" pitchFamily="34" charset="0"/>
                          <a:ea typeface="MS Mincho" panose="02020609040205080304" pitchFamily="49" charset="-128"/>
                          <a:cs typeface="Calibri" panose="020F0502020204030204" pitchFamily="34" charset="0"/>
                        </a:rPr>
                        <a:t> </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a:noFill/>
                    </a:lnL>
                    <a:lnR w="12700" cap="flat" cmpd="sng" algn="ctr">
                      <a:solidFill>
                        <a:srgbClr val="1F4E79"/>
                      </a:solidFill>
                      <a:prstDash val="solid"/>
                      <a:round/>
                      <a:headEnd type="none" w="med" len="med"/>
                      <a:tailEnd type="none" w="med" len="med"/>
                    </a:lnR>
                    <a:lnT>
                      <a:noFill/>
                    </a:lnT>
                    <a:lnB w="12700" cap="flat" cmpd="sng" algn="ctr">
                      <a:solidFill>
                        <a:srgbClr val="1F4E79"/>
                      </a:solidFill>
                      <a:prstDash val="solid"/>
                      <a:round/>
                      <a:headEnd type="none" w="med" len="med"/>
                      <a:tailEnd type="none" w="med" len="med"/>
                    </a:lnB>
                  </a:tcPr>
                </a:tc>
                <a:tc>
                  <a:txBody>
                    <a:bodyPr/>
                    <a:lstStyle/>
                    <a:p>
                      <a:pPr>
                        <a:lnSpc>
                          <a:spcPct val="107000"/>
                        </a:lnSpc>
                        <a:spcAft>
                          <a:spcPts val="800"/>
                        </a:spcAft>
                      </a:pPr>
                      <a:r>
                        <a:rPr lang="sl-SI" sz="1100"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Upravljanje platform za publikacije</a:t>
                      </a:r>
                      <a:endParaRPr lang="sl-SI" sz="1100" dirty="0">
                        <a:effectLst/>
                        <a:latin typeface="Calibri" panose="020F0502020204030204" pitchFamily="34" charset="0"/>
                        <a:ea typeface="MS Mincho" panose="02020609040205080304" pitchFamily="49" charset="-128"/>
                        <a:cs typeface="Times New Roman" panose="02020603050405020304" pitchFamily="18" charset="0"/>
                      </a:endParaRPr>
                    </a:p>
                  </a:txBody>
                  <a:tcPr marL="37963" marR="37963"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FFE599"/>
                    </a:solidFill>
                  </a:tcPr>
                </a:tc>
                <a:extLst>
                  <a:ext uri="{0D108BD9-81ED-4DB2-BD59-A6C34878D82A}">
                    <a16:rowId xmlns:a16="http://schemas.microsoft.com/office/drawing/2014/main" val="3902611983"/>
                  </a:ext>
                </a:extLst>
              </a:tr>
            </a:tbl>
          </a:graphicData>
        </a:graphic>
      </p:graphicFrame>
      <p:sp>
        <p:nvSpPr>
          <p:cNvPr id="7" name="PoljeZBesedilom 6">
            <a:extLst>
              <a:ext uri="{FF2B5EF4-FFF2-40B4-BE49-F238E27FC236}">
                <a16:creationId xmlns:a16="http://schemas.microsoft.com/office/drawing/2014/main" id="{CF6CF9D8-FB00-08E9-47E8-B9618C97E888}"/>
              </a:ext>
            </a:extLst>
          </p:cNvPr>
          <p:cNvSpPr txBox="1"/>
          <p:nvPr/>
        </p:nvSpPr>
        <p:spPr>
          <a:xfrm>
            <a:off x="9534314" y="5848416"/>
            <a:ext cx="2398167" cy="86177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van der Graaf, M. (2023). Open Science Services by Research Libraries: </a:t>
            </a:r>
            <a:r>
              <a:rPr kumimoji="0" lang="en-US" sz="1000" b="0" i="0" u="none" strike="noStrike" kern="1200" cap="none" spc="0" normalizeH="0" baseline="0" noProof="0" dirty="0" err="1">
                <a:ln>
                  <a:noFill/>
                </a:ln>
                <a:solidFill>
                  <a:prstClr val="black"/>
                </a:solidFill>
                <a:effectLst/>
                <a:uLnTx/>
                <a:uFillTx/>
                <a:latin typeface="Calibri" panose="020F0502020204030204"/>
                <a:ea typeface="+mn-ea"/>
                <a:cs typeface="+mn-cs"/>
              </a:rPr>
              <a:t>Organisational</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Perspectives - A LIBER and ADBU Report. </a:t>
            </a:r>
            <a:r>
              <a:rPr kumimoji="0" lang="en-US" sz="1000" b="0" i="0" u="none" strike="noStrike" kern="1200" cap="none" spc="0" normalizeH="0" baseline="0" noProof="0" dirty="0" err="1">
                <a:ln>
                  <a:noFill/>
                </a:ln>
                <a:solidFill>
                  <a:prstClr val="black"/>
                </a:solidFill>
                <a:effectLst/>
                <a:uLnTx/>
                <a:uFillTx/>
                <a:latin typeface="Calibri" panose="020F0502020204030204"/>
                <a:ea typeface="+mn-ea"/>
                <a:cs typeface="+mn-cs"/>
              </a:rPr>
              <a:t>Zenodo</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https://doi.org/10.5281/zenodo.8060243</a:t>
            </a:r>
            <a:endPar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03529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C6CFAA4-8947-FA9A-72B7-A2B1D818C4A0}"/>
              </a:ext>
            </a:extLst>
          </p:cNvPr>
          <p:cNvSpPr>
            <a:spLocks noGrp="1"/>
          </p:cNvSpPr>
          <p:nvPr>
            <p:ph type="title"/>
          </p:nvPr>
        </p:nvSpPr>
        <p:spPr>
          <a:xfrm>
            <a:off x="651389" y="361105"/>
            <a:ext cx="11160000" cy="611828"/>
          </a:xfrm>
        </p:spPr>
        <p:txBody>
          <a:bodyPr>
            <a:normAutofit/>
          </a:bodyPr>
          <a:lstStyle/>
          <a:p>
            <a:r>
              <a:rPr lang="sl-SI" sz="2800" dirty="0"/>
              <a:t>Štiri razvojne stopnje podpornih storitev RDM</a:t>
            </a:r>
          </a:p>
        </p:txBody>
      </p:sp>
      <p:sp>
        <p:nvSpPr>
          <p:cNvPr id="3" name="Označba mesta vsebine 2">
            <a:extLst>
              <a:ext uri="{FF2B5EF4-FFF2-40B4-BE49-F238E27FC236}">
                <a16:creationId xmlns:a16="http://schemas.microsoft.com/office/drawing/2014/main" id="{936E021D-7B4C-1347-05E8-F48B868AD489}"/>
              </a:ext>
            </a:extLst>
          </p:cNvPr>
          <p:cNvSpPr>
            <a:spLocks noGrp="1"/>
          </p:cNvSpPr>
          <p:nvPr>
            <p:ph idx="1"/>
          </p:nvPr>
        </p:nvSpPr>
        <p:spPr>
          <a:xfrm>
            <a:off x="730048" y="1159746"/>
            <a:ext cx="11160000" cy="5152563"/>
          </a:xfrm>
        </p:spPr>
        <p:txBody>
          <a:bodyPr>
            <a:normAutofit fontScale="70000" lnSpcReduction="20000"/>
          </a:bodyPr>
          <a:lstStyle/>
          <a:p>
            <a:pPr marL="0" indent="0">
              <a:buNone/>
            </a:pPr>
            <a:r>
              <a:rPr lang="sl-SI" dirty="0"/>
              <a:t>V študiji (van der Graaf, 2023) so definirali štiri razvojne stopnje:</a:t>
            </a:r>
          </a:p>
          <a:p>
            <a:r>
              <a:rPr lang="sl-SI" b="1" dirty="0"/>
              <a:t>Začetna stopnja: </a:t>
            </a:r>
            <a:r>
              <a:rPr lang="sl-SI" dirty="0"/>
              <a:t>Organizacije, ki financirajo raziskave, vse pogosteje </a:t>
            </a:r>
            <a:r>
              <a:rPr lang="sl-SI" b="1" dirty="0"/>
              <a:t>zahtevajo NRRP </a:t>
            </a:r>
            <a:r>
              <a:rPr lang="sl-SI" dirty="0"/>
              <a:t>za raziskovalne projekte, ki jih financirajo. To je številne knjižnice spodbudilo k razvoju podpornih storitev za pomoč pri pripravi načrtov. Te storitve pogosto dopolnjuje posredovanje obstoječih podatkovnih skladišč in podatkovnih arhivov, v skladu z drugimi tradicionalnimi storitvami posredovanja. Tako se večina knjižničnih storitev začne s storitvami na začetku in na koncu življenjskega kroga podatkov.</a:t>
            </a:r>
          </a:p>
          <a:p>
            <a:r>
              <a:rPr lang="sl-SI" b="1" dirty="0"/>
              <a:t>Razvojna stopnja</a:t>
            </a:r>
            <a:r>
              <a:rPr lang="sl-SI" dirty="0"/>
              <a:t>: Na tej stopnji </a:t>
            </a:r>
            <a:r>
              <a:rPr lang="sl-SI" b="1" dirty="0"/>
              <a:t>storitve pokrivajo celoten življenjski krog podatkov</a:t>
            </a:r>
            <a:r>
              <a:rPr lang="sl-SI" dirty="0"/>
              <a:t>. Podporno infrastrukturo RDM za shranjevanje in deljenje podatkov ter usposabljanje in svetovanje pogosto zagotavlja oddelek za IKT v sodelovanju s knjižnico. Podporne storitve za arhiviranje in objavljanje pogosto zajemajo </a:t>
            </a:r>
            <a:r>
              <a:rPr lang="sl-SI" b="1" dirty="0"/>
              <a:t>institucionalni podatkovni repozitorij </a:t>
            </a:r>
            <a:r>
              <a:rPr lang="sl-SI" dirty="0"/>
              <a:t>(ali institucionalni prostor v nacionalnem repozitoriju) za objavljanje in arhiviranje zbirk podatkov. </a:t>
            </a:r>
          </a:p>
          <a:p>
            <a:r>
              <a:rPr lang="sl-SI" b="1" dirty="0"/>
              <a:t>Razvita stopnja</a:t>
            </a:r>
            <a:r>
              <a:rPr lang="sl-SI" dirty="0"/>
              <a:t>: Na tej stopnji </a:t>
            </a:r>
            <a:r>
              <a:rPr lang="sl-SI" b="1" dirty="0"/>
              <a:t>postanejo svetovalne storitve bolj področno usmerjene</a:t>
            </a:r>
            <a:r>
              <a:rPr lang="sl-SI" dirty="0"/>
              <a:t>. To zahteva podatkovne strokovnjake, ki so vpeti v fakultete in/ali raziskovalne oddelke. V večjih raziskovalnih ustanovah to za storitve RDM vodi do organizacijske strukture služb prve in druge linije. Tudi v večjih ustanovah je na tej stopnji veliko strokovnjakov za podporo RDM, zato knjižnica pogosto zaposli vodjo skupnosti, ki spodbuja sodelovanje in izmenjavo znanja.</a:t>
            </a:r>
          </a:p>
          <a:p>
            <a:r>
              <a:rPr lang="sl-SI" b="1" dirty="0"/>
              <a:t>Napredna stopnja</a:t>
            </a:r>
            <a:r>
              <a:rPr lang="sl-SI" dirty="0"/>
              <a:t>: Storitve v tej napredni fazi </a:t>
            </a:r>
            <a:r>
              <a:rPr lang="sl-SI" b="1" dirty="0"/>
              <a:t>lahko vključujejo zagotavljanje podatkovnih strokovnjakov, ki so "izposojeni" skupinam raziskovalnih projektov in opravljajo operativne naloge. </a:t>
            </a:r>
            <a:r>
              <a:rPr lang="sl-SI" dirty="0"/>
              <a:t>Dodatna storitev je spremljanje arhiviranih/objavljenih zbirk podatkov s strani institucionalnih raziskovalcev. Razvijajo se tudi storitve v zvezi z raziskovalno programsko opremo.</a:t>
            </a:r>
          </a:p>
          <a:p>
            <a:endParaRPr lang="sl-SI" dirty="0"/>
          </a:p>
        </p:txBody>
      </p:sp>
    </p:spTree>
    <p:extLst>
      <p:ext uri="{BB962C8B-B14F-4D97-AF65-F5344CB8AC3E}">
        <p14:creationId xmlns:p14="http://schemas.microsoft.com/office/powerpoint/2010/main" val="30567513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3804608-05A9-E087-63ED-274852AEAAC8}"/>
              </a:ext>
            </a:extLst>
          </p:cNvPr>
          <p:cNvSpPr>
            <a:spLocks noGrp="1"/>
          </p:cNvSpPr>
          <p:nvPr>
            <p:ph type="title"/>
          </p:nvPr>
        </p:nvSpPr>
        <p:spPr>
          <a:xfrm>
            <a:off x="9095320" y="2003322"/>
            <a:ext cx="1958986" cy="2851355"/>
          </a:xfrm>
        </p:spPr>
        <p:txBody>
          <a:bodyPr>
            <a:normAutofit/>
          </a:bodyPr>
          <a:lstStyle/>
          <a:p>
            <a:r>
              <a:rPr lang="sl-SI" sz="2800" b="0" baseline="30000" dirty="0"/>
              <a:t>15</a:t>
            </a:r>
            <a:r>
              <a:rPr lang="sl-SI" sz="2800" dirty="0"/>
              <a:t>Začetna stopnja:</a:t>
            </a:r>
            <a:br>
              <a:rPr lang="sl-SI" sz="2800" dirty="0"/>
            </a:br>
            <a:br>
              <a:rPr lang="sl-SI" sz="2800" dirty="0"/>
            </a:br>
            <a:r>
              <a:rPr lang="sl-SI" sz="2800" dirty="0"/>
              <a:t>podporne storitve RDM</a:t>
            </a:r>
          </a:p>
        </p:txBody>
      </p:sp>
      <p:pic>
        <p:nvPicPr>
          <p:cNvPr id="5" name="Označba mesta vsebine 4">
            <a:extLst>
              <a:ext uri="{FF2B5EF4-FFF2-40B4-BE49-F238E27FC236}">
                <a16:creationId xmlns:a16="http://schemas.microsoft.com/office/drawing/2014/main" id="{52A60973-1937-4E93-7F2B-A5731646290B}"/>
              </a:ext>
            </a:extLst>
          </p:cNvPr>
          <p:cNvPicPr>
            <a:picLocks noGrp="1" noChangeAspect="1"/>
          </p:cNvPicPr>
          <p:nvPr>
            <p:ph idx="1"/>
          </p:nvPr>
        </p:nvPicPr>
        <p:blipFill>
          <a:blip r:embed="rId2"/>
          <a:stretch>
            <a:fillRect/>
          </a:stretch>
        </p:blipFill>
        <p:spPr>
          <a:xfrm>
            <a:off x="823063" y="309888"/>
            <a:ext cx="7652345" cy="6548112"/>
          </a:xfrm>
        </p:spPr>
      </p:pic>
    </p:spTree>
    <p:extLst>
      <p:ext uri="{BB962C8B-B14F-4D97-AF65-F5344CB8AC3E}">
        <p14:creationId xmlns:p14="http://schemas.microsoft.com/office/powerpoint/2010/main" val="18898996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3804608-05A9-E087-63ED-274852AEAAC8}"/>
              </a:ext>
            </a:extLst>
          </p:cNvPr>
          <p:cNvSpPr>
            <a:spLocks noGrp="1"/>
          </p:cNvSpPr>
          <p:nvPr>
            <p:ph type="title"/>
          </p:nvPr>
        </p:nvSpPr>
        <p:spPr>
          <a:xfrm>
            <a:off x="9209982" y="1511709"/>
            <a:ext cx="2283930" cy="3834581"/>
          </a:xfrm>
        </p:spPr>
        <p:txBody>
          <a:bodyPr>
            <a:normAutofit/>
          </a:bodyPr>
          <a:lstStyle/>
          <a:p>
            <a:r>
              <a:rPr lang="sl-SI" sz="2800" b="0" baseline="30000" dirty="0"/>
              <a:t>15</a:t>
            </a:r>
            <a:r>
              <a:rPr lang="sl-SI" sz="2800" dirty="0"/>
              <a:t>Razvojna stopnja:</a:t>
            </a:r>
            <a:br>
              <a:rPr lang="sl-SI" sz="2800" dirty="0"/>
            </a:br>
            <a:br>
              <a:rPr lang="sl-SI" sz="2800" dirty="0"/>
            </a:br>
            <a:r>
              <a:rPr lang="sl-SI" sz="2800" dirty="0"/>
              <a:t>podporne storitve RDM</a:t>
            </a:r>
          </a:p>
        </p:txBody>
      </p:sp>
      <p:pic>
        <p:nvPicPr>
          <p:cNvPr id="7" name="Označba mesta vsebine 6">
            <a:extLst>
              <a:ext uri="{FF2B5EF4-FFF2-40B4-BE49-F238E27FC236}">
                <a16:creationId xmlns:a16="http://schemas.microsoft.com/office/drawing/2014/main" id="{09AE2B8B-5C7E-4803-B7D7-DEB557346213}"/>
              </a:ext>
            </a:extLst>
          </p:cNvPr>
          <p:cNvPicPr>
            <a:picLocks noGrp="1" noChangeAspect="1"/>
          </p:cNvPicPr>
          <p:nvPr>
            <p:ph idx="1"/>
          </p:nvPr>
        </p:nvPicPr>
        <p:blipFill>
          <a:blip r:embed="rId2"/>
          <a:stretch>
            <a:fillRect/>
          </a:stretch>
        </p:blipFill>
        <p:spPr>
          <a:xfrm>
            <a:off x="698088" y="136559"/>
            <a:ext cx="7433189" cy="6721441"/>
          </a:xfrm>
        </p:spPr>
      </p:pic>
    </p:spTree>
    <p:extLst>
      <p:ext uri="{BB962C8B-B14F-4D97-AF65-F5344CB8AC3E}">
        <p14:creationId xmlns:p14="http://schemas.microsoft.com/office/powerpoint/2010/main" val="2916375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2B586C3-656C-80B3-B43F-313C9F695E7B}"/>
              </a:ext>
            </a:extLst>
          </p:cNvPr>
          <p:cNvSpPr>
            <a:spLocks noGrp="1"/>
          </p:cNvSpPr>
          <p:nvPr>
            <p:ph type="title"/>
          </p:nvPr>
        </p:nvSpPr>
        <p:spPr>
          <a:xfrm>
            <a:off x="767082" y="371471"/>
            <a:ext cx="11160000" cy="611828"/>
          </a:xfrm>
        </p:spPr>
        <p:txBody>
          <a:bodyPr>
            <a:normAutofit/>
          </a:bodyPr>
          <a:lstStyle/>
          <a:p>
            <a:r>
              <a:rPr lang="sl-SI" sz="2800" dirty="0"/>
              <a:t>Kompetence podatkovni strokovnjakov</a:t>
            </a:r>
          </a:p>
        </p:txBody>
      </p:sp>
      <p:sp>
        <p:nvSpPr>
          <p:cNvPr id="3" name="Označba mesta vsebine 2">
            <a:extLst>
              <a:ext uri="{FF2B5EF4-FFF2-40B4-BE49-F238E27FC236}">
                <a16:creationId xmlns:a16="http://schemas.microsoft.com/office/drawing/2014/main" id="{9C28C42F-41C2-D67A-CDFB-4BA97B87834C}"/>
              </a:ext>
            </a:extLst>
          </p:cNvPr>
          <p:cNvSpPr>
            <a:spLocks noGrp="1"/>
          </p:cNvSpPr>
          <p:nvPr>
            <p:ph idx="1"/>
          </p:nvPr>
        </p:nvSpPr>
        <p:spPr>
          <a:xfrm>
            <a:off x="767082" y="1274128"/>
            <a:ext cx="11160000" cy="4773293"/>
          </a:xfrm>
        </p:spPr>
        <p:txBody>
          <a:bodyPr>
            <a:normAutofit/>
          </a:bodyPr>
          <a:lstStyle/>
          <a:p>
            <a:pPr marL="0" indent="0">
              <a:buNone/>
            </a:pPr>
            <a:r>
              <a:rPr lang="sl-SI" sz="2400" dirty="0"/>
              <a:t>Da bi odprta znanost postala običajen način izvajanja raziskav v Evropi, potrebujejo raziskovalci in podporno osebje disciplinarne – posebne veščine in širše </a:t>
            </a:r>
            <a:r>
              <a:rPr lang="sl-SI" sz="2400" dirty="0" err="1"/>
              <a:t>meddisciplinarne</a:t>
            </a:r>
            <a:r>
              <a:rPr lang="sl-SI" sz="2400" dirty="0"/>
              <a:t> sposobnosti. Po </a:t>
            </a:r>
            <a:r>
              <a:rPr lang="sl-SI" sz="2400" dirty="0" err="1"/>
              <a:t>Ayris</a:t>
            </a:r>
            <a:r>
              <a:rPr lang="sl-SI" sz="2400" dirty="0"/>
              <a:t> in sod. (2018)</a:t>
            </a:r>
            <a:r>
              <a:rPr lang="sl-SI" sz="2400" baseline="30000" dirty="0"/>
              <a:t>8</a:t>
            </a:r>
            <a:r>
              <a:rPr lang="sl-SI" sz="2400" dirty="0"/>
              <a:t> je Evropska komisija opredelila veščine odprte znanosti na naslednji način:</a:t>
            </a:r>
          </a:p>
          <a:p>
            <a:pPr marL="0" indent="0">
              <a:buNone/>
            </a:pPr>
            <a:endParaRPr lang="sl-SI" sz="2400" dirty="0"/>
          </a:p>
          <a:p>
            <a:pPr lvl="1"/>
            <a:r>
              <a:rPr lang="sl-SI" dirty="0"/>
              <a:t>veščine znanstvenega objavljanja z odprtim dostopom,</a:t>
            </a:r>
          </a:p>
          <a:p>
            <a:pPr lvl="1"/>
            <a:r>
              <a:rPr lang="sl-SI" dirty="0"/>
              <a:t>veščine, povezane z odprtimi raziskovalnimi podatki (ustvarjanje, upravljanje, obdelava, analiza, uporaba, ponovna uporaba, razširjanje),</a:t>
            </a:r>
          </a:p>
          <a:p>
            <a:pPr lvl="1"/>
            <a:r>
              <a:rPr lang="sl-SI" dirty="0"/>
              <a:t>pravne veščine (spoštovanje pravnih omejitev),</a:t>
            </a:r>
          </a:p>
          <a:p>
            <a:pPr lvl="1"/>
            <a:r>
              <a:rPr lang="sl-SI" dirty="0"/>
              <a:t>zavedanje vprašanj v zvezi z raziskovalno integriteto,</a:t>
            </a:r>
          </a:p>
          <a:p>
            <a:pPr lvl="1"/>
            <a:r>
              <a:rPr lang="sl-SI" dirty="0"/>
              <a:t>sposobnost delovanja »onkraj lastnega znanstvenega in disciplinarnega področja«,</a:t>
            </a:r>
          </a:p>
          <a:p>
            <a:pPr lvl="1"/>
            <a:r>
              <a:rPr lang="sl-SI" dirty="0"/>
              <a:t>sposobnost "izvajanja in promocije" občanske znanosti.</a:t>
            </a:r>
          </a:p>
          <a:p>
            <a:endParaRPr lang="sl-SI" dirty="0"/>
          </a:p>
        </p:txBody>
      </p:sp>
    </p:spTree>
    <p:extLst>
      <p:ext uri="{BB962C8B-B14F-4D97-AF65-F5344CB8AC3E}">
        <p14:creationId xmlns:p14="http://schemas.microsoft.com/office/powerpoint/2010/main" val="34785671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3804608-05A9-E087-63ED-274852AEAAC8}"/>
              </a:ext>
            </a:extLst>
          </p:cNvPr>
          <p:cNvSpPr>
            <a:spLocks noGrp="1"/>
          </p:cNvSpPr>
          <p:nvPr>
            <p:ph type="title"/>
          </p:nvPr>
        </p:nvSpPr>
        <p:spPr>
          <a:xfrm>
            <a:off x="9114504" y="1415845"/>
            <a:ext cx="2136446" cy="4365522"/>
          </a:xfrm>
        </p:spPr>
        <p:txBody>
          <a:bodyPr>
            <a:normAutofit/>
          </a:bodyPr>
          <a:lstStyle/>
          <a:p>
            <a:r>
              <a:rPr lang="sl-SI" sz="2800" b="0" baseline="30000" dirty="0"/>
              <a:t>15</a:t>
            </a:r>
            <a:r>
              <a:rPr lang="sl-SI" sz="2800" dirty="0"/>
              <a:t>Razvita stopnja:</a:t>
            </a:r>
            <a:br>
              <a:rPr lang="sl-SI" sz="2800" dirty="0"/>
            </a:br>
            <a:br>
              <a:rPr lang="sl-SI" sz="2800" dirty="0"/>
            </a:br>
            <a:r>
              <a:rPr lang="sl-SI" sz="2800" dirty="0"/>
              <a:t>podporne storitve RDM</a:t>
            </a:r>
          </a:p>
        </p:txBody>
      </p:sp>
      <p:pic>
        <p:nvPicPr>
          <p:cNvPr id="6" name="Označba mesta vsebine 5">
            <a:extLst>
              <a:ext uri="{FF2B5EF4-FFF2-40B4-BE49-F238E27FC236}">
                <a16:creationId xmlns:a16="http://schemas.microsoft.com/office/drawing/2014/main" id="{99752146-3287-52EB-5F1F-2D35376DB179}"/>
              </a:ext>
            </a:extLst>
          </p:cNvPr>
          <p:cNvPicPr>
            <a:picLocks noGrp="1" noChangeAspect="1"/>
          </p:cNvPicPr>
          <p:nvPr>
            <p:ph idx="1"/>
          </p:nvPr>
        </p:nvPicPr>
        <p:blipFill>
          <a:blip r:embed="rId2"/>
          <a:stretch>
            <a:fillRect/>
          </a:stretch>
        </p:blipFill>
        <p:spPr>
          <a:xfrm>
            <a:off x="764070" y="0"/>
            <a:ext cx="7386872" cy="6858000"/>
          </a:xfrm>
        </p:spPr>
      </p:pic>
    </p:spTree>
    <p:extLst>
      <p:ext uri="{BB962C8B-B14F-4D97-AF65-F5344CB8AC3E}">
        <p14:creationId xmlns:p14="http://schemas.microsoft.com/office/powerpoint/2010/main" val="2522171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3804608-05A9-E087-63ED-274852AEAAC8}"/>
              </a:ext>
            </a:extLst>
          </p:cNvPr>
          <p:cNvSpPr>
            <a:spLocks noGrp="1"/>
          </p:cNvSpPr>
          <p:nvPr>
            <p:ph type="title"/>
          </p:nvPr>
        </p:nvSpPr>
        <p:spPr>
          <a:xfrm>
            <a:off x="9085006" y="1435510"/>
            <a:ext cx="2136446" cy="4365522"/>
          </a:xfrm>
        </p:spPr>
        <p:txBody>
          <a:bodyPr>
            <a:normAutofit/>
          </a:bodyPr>
          <a:lstStyle/>
          <a:p>
            <a:r>
              <a:rPr lang="sl-SI" sz="2800" b="0" baseline="30000" dirty="0"/>
              <a:t>15</a:t>
            </a:r>
            <a:r>
              <a:rPr lang="sl-SI" sz="2800" dirty="0"/>
              <a:t>Napredna stopnja:</a:t>
            </a:r>
            <a:br>
              <a:rPr lang="sl-SI" sz="2800" dirty="0"/>
            </a:br>
            <a:br>
              <a:rPr lang="sl-SI" sz="2800" dirty="0"/>
            </a:br>
            <a:r>
              <a:rPr lang="sl-SI" sz="2800" dirty="0"/>
              <a:t>podporne storitve RDM</a:t>
            </a:r>
          </a:p>
        </p:txBody>
      </p:sp>
      <p:sp>
        <p:nvSpPr>
          <p:cNvPr id="4" name="Označba mesta vsebine 3">
            <a:extLst>
              <a:ext uri="{FF2B5EF4-FFF2-40B4-BE49-F238E27FC236}">
                <a16:creationId xmlns:a16="http://schemas.microsoft.com/office/drawing/2014/main" id="{35BADBA0-D80F-6EEF-E756-E46661630F95}"/>
              </a:ext>
            </a:extLst>
          </p:cNvPr>
          <p:cNvSpPr>
            <a:spLocks noGrp="1"/>
          </p:cNvSpPr>
          <p:nvPr>
            <p:ph idx="1"/>
          </p:nvPr>
        </p:nvSpPr>
        <p:spPr>
          <a:xfrm>
            <a:off x="838202" y="1825626"/>
            <a:ext cx="8246804" cy="4773293"/>
          </a:xfrm>
        </p:spPr>
        <p:txBody>
          <a:bodyPr/>
          <a:lstStyle/>
          <a:p>
            <a:endParaRPr lang="sl-SI" dirty="0"/>
          </a:p>
        </p:txBody>
      </p:sp>
      <p:pic>
        <p:nvPicPr>
          <p:cNvPr id="7" name="Slika 6">
            <a:extLst>
              <a:ext uri="{FF2B5EF4-FFF2-40B4-BE49-F238E27FC236}">
                <a16:creationId xmlns:a16="http://schemas.microsoft.com/office/drawing/2014/main" id="{B440F1A9-8B6C-1DFE-4568-49B2A1B677DE}"/>
              </a:ext>
            </a:extLst>
          </p:cNvPr>
          <p:cNvPicPr>
            <a:picLocks noChangeAspect="1"/>
          </p:cNvPicPr>
          <p:nvPr/>
        </p:nvPicPr>
        <p:blipFill>
          <a:blip r:embed="rId2"/>
          <a:stretch>
            <a:fillRect/>
          </a:stretch>
        </p:blipFill>
        <p:spPr>
          <a:xfrm>
            <a:off x="537928" y="0"/>
            <a:ext cx="7524524" cy="6857999"/>
          </a:xfrm>
          <a:prstGeom prst="rect">
            <a:avLst/>
          </a:prstGeom>
        </p:spPr>
      </p:pic>
    </p:spTree>
    <p:extLst>
      <p:ext uri="{BB962C8B-B14F-4D97-AF65-F5344CB8AC3E}">
        <p14:creationId xmlns:p14="http://schemas.microsoft.com/office/powerpoint/2010/main" val="1485268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A74BEE-B816-F4B3-5511-F8CB48D02324}"/>
              </a:ext>
            </a:extLst>
          </p:cNvPr>
          <p:cNvSpPr>
            <a:spLocks noGrp="1"/>
          </p:cNvSpPr>
          <p:nvPr>
            <p:ph type="body" sz="quarter" idx="10"/>
          </p:nvPr>
        </p:nvSpPr>
        <p:spPr>
          <a:xfrm>
            <a:off x="3985404" y="2952421"/>
            <a:ext cx="4641926" cy="1809369"/>
          </a:xfrm>
        </p:spPr>
        <p:txBody>
          <a:bodyPr>
            <a:normAutofit/>
          </a:bodyPr>
          <a:lstStyle/>
          <a:p>
            <a:pPr algn="ctr"/>
            <a:r>
              <a:rPr lang="sl-SI" sz="3200" dirty="0"/>
              <a:t>HVALA ZA POZORNOST</a:t>
            </a:r>
          </a:p>
        </p:txBody>
      </p:sp>
    </p:spTree>
    <p:extLst>
      <p:ext uri="{BB962C8B-B14F-4D97-AF65-F5344CB8AC3E}">
        <p14:creationId xmlns:p14="http://schemas.microsoft.com/office/powerpoint/2010/main" val="2206767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56B855F-ECA9-90B5-6BB6-633379F19046}"/>
              </a:ext>
            </a:extLst>
          </p:cNvPr>
          <p:cNvSpPr>
            <a:spLocks noGrp="1"/>
          </p:cNvSpPr>
          <p:nvPr>
            <p:ph type="title"/>
          </p:nvPr>
        </p:nvSpPr>
        <p:spPr>
          <a:xfrm>
            <a:off x="838202" y="387980"/>
            <a:ext cx="11160000" cy="611828"/>
          </a:xfrm>
        </p:spPr>
        <p:txBody>
          <a:bodyPr>
            <a:normAutofit/>
          </a:bodyPr>
          <a:lstStyle/>
          <a:p>
            <a:r>
              <a:rPr lang="sl-SI" sz="2800" dirty="0"/>
              <a:t>Vizualizacija veščin odprte znanosti (Swiatek in sod., 2020</a:t>
            </a:r>
            <a:r>
              <a:rPr lang="sl-SI" sz="2800" b="0" baseline="30000" dirty="0"/>
              <a:t>13</a:t>
            </a:r>
            <a:r>
              <a:rPr lang="sl-SI" sz="2800" dirty="0"/>
              <a:t>)</a:t>
            </a:r>
          </a:p>
        </p:txBody>
      </p:sp>
      <p:pic>
        <p:nvPicPr>
          <p:cNvPr id="9" name="Označba mesta vsebine 8">
            <a:extLst>
              <a:ext uri="{FF2B5EF4-FFF2-40B4-BE49-F238E27FC236}">
                <a16:creationId xmlns:a16="http://schemas.microsoft.com/office/drawing/2014/main" id="{8157566F-44D4-FDA0-03C4-0C0706CE8281}"/>
              </a:ext>
            </a:extLst>
          </p:cNvPr>
          <p:cNvPicPr>
            <a:picLocks noGrp="1" noChangeAspect="1"/>
          </p:cNvPicPr>
          <p:nvPr>
            <p:ph idx="1"/>
          </p:nvPr>
        </p:nvPicPr>
        <p:blipFill>
          <a:blip r:embed="rId2"/>
          <a:stretch>
            <a:fillRect/>
          </a:stretch>
        </p:blipFill>
        <p:spPr>
          <a:xfrm>
            <a:off x="272800" y="1172929"/>
            <a:ext cx="5341419" cy="4882124"/>
          </a:xfrm>
        </p:spPr>
      </p:pic>
      <p:sp>
        <p:nvSpPr>
          <p:cNvPr id="11" name="PoljeZBesedilom 10">
            <a:extLst>
              <a:ext uri="{FF2B5EF4-FFF2-40B4-BE49-F238E27FC236}">
                <a16:creationId xmlns:a16="http://schemas.microsoft.com/office/drawing/2014/main" id="{8F1B96FA-4610-5006-7602-0A692673AB30}"/>
              </a:ext>
            </a:extLst>
          </p:cNvPr>
          <p:cNvSpPr txBox="1"/>
          <p:nvPr/>
        </p:nvSpPr>
        <p:spPr>
          <a:xfrm>
            <a:off x="5614219" y="999808"/>
            <a:ext cx="6484672" cy="582967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0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Legenda:</a:t>
            </a:r>
            <a:endParaRPr kumimoji="0" lang="sl-SI" sz="11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arenBoth"/>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Znanstveno komuniciranje:</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mj-lt"/>
              <a:buAutoNum type="alphaLcPeriod"/>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Ustvarjaje digitalnih vsebin:</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1143000" marR="0" lvl="2"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Upravljanje in uporaba Institucionalnih repozitorijev</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1143000" marR="0" lvl="2"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Nove strategije odprtega objavljanja (pogodbe, odnosi z založniki, novi modeli financiranja)</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1143000" marR="0" lvl="2"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Odprto dostopno založništvo</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1143000" marR="0" lvl="2"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Pogajanja z založniki za odprti dostop - plačaj za branje/plačaj za objavo</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1143000" marR="0" lvl="2"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Trajni identifikatorji (ORCID, DOI, ISNI, URN, ISBN)</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1143000" marR="0" lvl="2"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Poznavanje možnosti odprtih objav (zelena, zlata, hibridna)</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1143000" marR="0" lvl="2"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Poznavanje obstoječih repozitorijev (članki, podatki, disciplinski, generični)</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mj-lt"/>
              <a:buAutoNum type="alphaLcPeriod"/>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Informacijska in podatkovna pismenost: razvoj in upravljanje informacijskih sistemov raziskovalne dejavnosti (CRIS)</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mj-lt"/>
              <a:buAutoNum type="alphaLcPeriod"/>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Varnost: upravljanje odprte znanosti in politika licenciranja v digitalnem okolju</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arenBoth"/>
              <a:tabLst/>
              <a:defRPr/>
            </a:pPr>
            <a:r>
              <a:rPr kumimoji="0" lang="sl-SI" sz="10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Raziskovalna integriteta (avtorske pravice v digitalnem okolju, raziskovalna integriteta in etika, GDPR)</a:t>
            </a:r>
            <a:endParaRPr kumimoji="0" lang="sl-SI" sz="11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arenBoth"/>
              <a:tabLst/>
              <a:defRPr/>
            </a:pPr>
            <a:r>
              <a:rPr kumimoji="0" lang="sl-SI" sz="10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Občanska znanost (odgovorno raziskovanje in inovacije, odprte licence za občansko znanost, spletni dogodki, množicanje, vključevanje javnosti v raziskovanje)</a:t>
            </a:r>
            <a:endParaRPr kumimoji="0" lang="sl-SI" sz="11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mj-lt"/>
              <a:buAutoNum type="arabicParenBoth"/>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FAIR podatki</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742950" marR="0" lvl="1" indent="-285750" algn="l" defTabSz="914400" rtl="0" eaLnBrk="1" fontAlgn="auto" latinLnBrk="0" hangingPunct="1">
              <a:lnSpc>
                <a:spcPct val="107000"/>
              </a:lnSpc>
              <a:spcBef>
                <a:spcPts val="0"/>
              </a:spcBef>
              <a:spcAft>
                <a:spcPts val="0"/>
              </a:spcAft>
              <a:buClrTx/>
              <a:buSzTx/>
              <a:buFont typeface="+mj-lt"/>
              <a:buAutoNum type="alphaLcPeriod"/>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Ustvarjanje digitalnih vsebin</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1143000" marR="0" lvl="2"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Metapodatki za digitalne zbirke in podatkovne nize</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1143000" marR="0" lvl="2"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Znanje o povezanih podatkih</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1143000" marR="0" lvl="2"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Deponiranje, shranjevanje, arhiviranje in trajno hranjenje podatkov</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1143000" marR="0" lvl="2"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Skrb za podatke in interoperabilnost</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1143000" marR="0" lvl="2"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Načrtovanje ravnanja s podatki</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1143000" marR="0" lvl="2"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Poznavanje programske opreme za obdelavo podatkov</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1143000" marR="0" lvl="2"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Urejanje in objavljanje podatkov</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1143000" marR="0" lvl="2"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Poznavanje politik o ravnanju s podatki (institucionalne/nacionalne/financerjev)</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1143000" marR="0" lvl="2"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Poznavanje načel FAIR</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742950" marR="0" lvl="1" indent="-285750" algn="l" defTabSz="914400" rtl="0" eaLnBrk="1" fontAlgn="auto" latinLnBrk="0" hangingPunct="1">
              <a:lnSpc>
                <a:spcPct val="107000"/>
              </a:lnSpc>
              <a:spcBef>
                <a:spcPts val="0"/>
              </a:spcBef>
              <a:spcAft>
                <a:spcPts val="0"/>
              </a:spcAft>
              <a:buClrTx/>
              <a:buSzTx/>
              <a:buFont typeface="+mj-lt"/>
              <a:buAutoNum type="alphaLcPeriod"/>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Informacijska in podatkovna pismenost</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1143000" marR="0" lvl="2"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Analiza podatkov in vizualizacija</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1143000" marR="0" lvl="2"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Podatkovno in besedilno rudarjenje</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1143000" marR="0" lvl="2"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Iskanje po odprtih virih podatkov</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1143000" marR="0" lvl="2"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Upravljanje naborov velikih podatkov</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1143000" marR="0" lvl="2"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sl-SI" sz="10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Ponovljivost in ponovna uporaba podatkov</a:t>
            </a:r>
            <a:endParaRPr kumimoji="0" lang="sl-SI" sz="11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mj-lt"/>
              <a:buAutoNum type="arabicParenBoth"/>
              <a:tabLst/>
              <a:defRPr/>
            </a:pPr>
            <a:r>
              <a:rPr kumimoji="0" lang="sl-SI" sz="10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Vrednotenje znanosti in spodbude (komuniciranje znanosti, promocija prek družbenih omrežij, </a:t>
            </a:r>
            <a:r>
              <a:rPr kumimoji="0" lang="sl-SI" sz="1000" b="0" i="0" u="none" strike="noStrike" kern="1200" cap="none" spc="0" normalizeH="0" baseline="0" noProof="0" dirty="0" err="1">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bibliometrija</a:t>
            </a:r>
            <a:r>
              <a:rPr kumimoji="0" lang="sl-SI" sz="10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 </a:t>
            </a:r>
            <a:r>
              <a:rPr kumimoji="0" lang="sl-SI" sz="1000" b="0" i="0" u="none" strike="noStrike" kern="1200" cap="none" spc="0" normalizeH="0" baseline="0" noProof="0" dirty="0" err="1">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altmetrike</a:t>
            </a:r>
            <a:r>
              <a:rPr kumimoji="0" lang="sl-SI" sz="10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 poročila o znanstvenem in raziskovalnem vpliv)</a:t>
            </a:r>
            <a:endParaRPr kumimoji="0" lang="sl-SI" sz="11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p:txBody>
      </p:sp>
      <p:sp>
        <p:nvSpPr>
          <p:cNvPr id="4" name="PoljeZBesedilom 3">
            <a:extLst>
              <a:ext uri="{FF2B5EF4-FFF2-40B4-BE49-F238E27FC236}">
                <a16:creationId xmlns:a16="http://schemas.microsoft.com/office/drawing/2014/main" id="{ACEA0633-B5EC-CDDA-C481-3B0662BE5F1E}"/>
              </a:ext>
            </a:extLst>
          </p:cNvPr>
          <p:cNvSpPr txBox="1"/>
          <p:nvPr/>
        </p:nvSpPr>
        <p:spPr>
          <a:xfrm>
            <a:off x="93109" y="6228175"/>
            <a:ext cx="5265472"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Swiatek, C., McCaffrey, C., Meyer, T.,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Svenbro</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Brinken</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H., Egerton, F., Wojciechowska, A., &amp; Clavel, K. (2020). LIBER Open Science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Training</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Methods</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and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Practices</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Across</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European</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Research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Libraries</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Survey</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Analysis</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https://doi.org/10.5281/zenodo.3903142 </a:t>
            </a:r>
          </a:p>
        </p:txBody>
      </p:sp>
    </p:spTree>
    <p:extLst>
      <p:ext uri="{BB962C8B-B14F-4D97-AF65-F5344CB8AC3E}">
        <p14:creationId xmlns:p14="http://schemas.microsoft.com/office/powerpoint/2010/main" val="2981915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7419BA2-EB8B-A537-E55B-77E50C2DA4DB}"/>
              </a:ext>
            </a:extLst>
          </p:cNvPr>
          <p:cNvSpPr>
            <a:spLocks noGrp="1"/>
          </p:cNvSpPr>
          <p:nvPr>
            <p:ph type="title"/>
          </p:nvPr>
        </p:nvSpPr>
        <p:spPr>
          <a:xfrm>
            <a:off x="619432" y="302111"/>
            <a:ext cx="11160000" cy="611828"/>
          </a:xfrm>
        </p:spPr>
        <p:txBody>
          <a:bodyPr>
            <a:normAutofit/>
          </a:bodyPr>
          <a:lstStyle/>
          <a:p>
            <a:r>
              <a:rPr lang="pl-PL" sz="2800" dirty="0"/>
              <a:t>Kompetence za odprti dostop – na kratko</a:t>
            </a:r>
            <a:endParaRPr lang="sl-SI" sz="2800" dirty="0"/>
          </a:p>
        </p:txBody>
      </p:sp>
      <p:graphicFrame>
        <p:nvGraphicFramePr>
          <p:cNvPr id="10" name="Označba mesta vsebine 9">
            <a:extLst>
              <a:ext uri="{FF2B5EF4-FFF2-40B4-BE49-F238E27FC236}">
                <a16:creationId xmlns:a16="http://schemas.microsoft.com/office/drawing/2014/main" id="{9D0581AF-B66D-D72F-73A8-559483632C12}"/>
              </a:ext>
            </a:extLst>
          </p:cNvPr>
          <p:cNvGraphicFramePr>
            <a:graphicFrameLocks noGrp="1"/>
          </p:cNvGraphicFramePr>
          <p:nvPr>
            <p:ph idx="1"/>
          </p:nvPr>
        </p:nvGraphicFramePr>
        <p:xfrm>
          <a:off x="619432" y="992137"/>
          <a:ext cx="5987845" cy="5732668"/>
        </p:xfrm>
        <a:graphic>
          <a:graphicData uri="http://schemas.openxmlformats.org/drawingml/2006/table">
            <a:tbl>
              <a:tblPr firstRow="1" firstCol="1" bandRow="1"/>
              <a:tblGrid>
                <a:gridCol w="1620658">
                  <a:extLst>
                    <a:ext uri="{9D8B030D-6E8A-4147-A177-3AD203B41FA5}">
                      <a16:colId xmlns:a16="http://schemas.microsoft.com/office/drawing/2014/main" val="4200801371"/>
                    </a:ext>
                  </a:extLst>
                </a:gridCol>
                <a:gridCol w="4367187">
                  <a:extLst>
                    <a:ext uri="{9D8B030D-6E8A-4147-A177-3AD203B41FA5}">
                      <a16:colId xmlns:a16="http://schemas.microsoft.com/office/drawing/2014/main" val="3151995615"/>
                    </a:ext>
                  </a:extLst>
                </a:gridCol>
              </a:tblGrid>
              <a:tr h="158733">
                <a:tc gridSpan="2">
                  <a:txBody>
                    <a:bodyPr/>
                    <a:lstStyle/>
                    <a:p>
                      <a:pPr algn="l">
                        <a:lnSpc>
                          <a:spcPct val="107000"/>
                        </a:lnSpc>
                        <a:spcAft>
                          <a:spcPts val="800"/>
                        </a:spcAft>
                      </a:pPr>
                      <a:r>
                        <a:rPr lang="sl-SI" sz="800" b="1" dirty="0">
                          <a:solidFill>
                            <a:srgbClr val="FFFFFF"/>
                          </a:solidFill>
                          <a:effectLst/>
                          <a:latin typeface="Calibri" panose="020F0502020204030204" pitchFamily="34" charset="0"/>
                          <a:ea typeface="MS Mincho" panose="02020609040205080304" pitchFamily="49" charset="-128"/>
                          <a:cs typeface="Calibri" panose="020F0502020204030204" pitchFamily="34" charset="0"/>
                        </a:rPr>
                        <a:t>PODROČJA USPOSOBLJENOSTI, POVEZANA S STORITVAMI ODPRTEGA DOSTOPA </a:t>
                      </a:r>
                      <a:endParaRPr lang="sl-SI" sz="900" dirty="0">
                        <a:effectLst/>
                        <a:latin typeface="Calibri" panose="020F0502020204030204" pitchFamily="34" charset="0"/>
                        <a:ea typeface="MS Mincho" panose="02020609040205080304" pitchFamily="49" charset="-128"/>
                        <a:cs typeface="Times New Roman" panose="02020603050405020304" pitchFamily="18" charset="0"/>
                      </a:endParaRPr>
                    </a:p>
                  </a:txBody>
                  <a:tcPr marL="58171" marR="581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5496"/>
                    </a:solidFill>
                  </a:tcPr>
                </a:tc>
                <a:tc hMerge="1">
                  <a:txBody>
                    <a:bodyPr/>
                    <a:lstStyle/>
                    <a:p>
                      <a:endParaRPr lang="sl-SI"/>
                    </a:p>
                  </a:txBody>
                  <a:tcPr/>
                </a:tc>
                <a:extLst>
                  <a:ext uri="{0D108BD9-81ED-4DB2-BD59-A6C34878D82A}">
                    <a16:rowId xmlns:a16="http://schemas.microsoft.com/office/drawing/2014/main" val="999310507"/>
                  </a:ext>
                </a:extLst>
              </a:tr>
              <a:tr h="324842">
                <a:tc>
                  <a:txBody>
                    <a:bodyPr/>
                    <a:lstStyle/>
                    <a:p>
                      <a:pPr algn="l">
                        <a:lnSpc>
                          <a:spcPct val="107000"/>
                        </a:lnSpc>
                        <a:spcAft>
                          <a:spcPts val="800"/>
                        </a:spcAft>
                      </a:pPr>
                      <a:r>
                        <a:rPr lang="sl-SI" sz="800">
                          <a:effectLst/>
                          <a:latin typeface="Calibri" panose="020F0502020204030204" pitchFamily="34" charset="0"/>
                          <a:ea typeface="MS Mincho" panose="02020609040205080304" pitchFamily="49" charset="-128"/>
                          <a:cs typeface="Calibri" panose="020F0502020204030204" pitchFamily="34" charset="0"/>
                        </a:rPr>
                        <a:t>Splošno</a:t>
                      </a:r>
                      <a:endParaRPr lang="sl-SI" sz="900">
                        <a:effectLst/>
                        <a:latin typeface="Calibri" panose="020F0502020204030204" pitchFamily="34" charset="0"/>
                        <a:ea typeface="MS Mincho" panose="02020609040205080304" pitchFamily="49" charset="-128"/>
                        <a:cs typeface="Times New Roman" panose="02020603050405020304" pitchFamily="18" charset="0"/>
                      </a:endParaRPr>
                    </a:p>
                  </a:txBody>
                  <a:tcPr marL="58171" marR="581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07000"/>
                        </a:lnSpc>
                        <a:spcAft>
                          <a:spcPts val="800"/>
                        </a:spcAft>
                        <a:buFont typeface="Calibri" panose="020F0502020204030204" pitchFamily="34" charset="0"/>
                        <a:buChar char="-"/>
                      </a:pPr>
                      <a:r>
                        <a:rPr lang="sl-SI" sz="800" dirty="0">
                          <a:effectLst/>
                          <a:latin typeface="Calibri" panose="020F0502020204030204" pitchFamily="34" charset="0"/>
                          <a:ea typeface="Calibri" panose="020F0502020204030204" pitchFamily="34" charset="0"/>
                          <a:cs typeface="Calibri" panose="020F0502020204030204" pitchFamily="34" charset="0"/>
                        </a:rPr>
                        <a:t>Znanje o strukturah visokošolskega izobraževanja in o tem, kako delujejo raziskave in raziskovalci (izkušnje v raziskovalni dejavnosti so lahko obvezne).</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8171" marR="581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1527333"/>
                  </a:ext>
                </a:extLst>
              </a:tr>
              <a:tr h="989275">
                <a:tc>
                  <a:txBody>
                    <a:bodyPr/>
                    <a:lstStyle/>
                    <a:p>
                      <a:pPr algn="l">
                        <a:lnSpc>
                          <a:spcPct val="107000"/>
                        </a:lnSpc>
                        <a:spcAft>
                          <a:spcPts val="800"/>
                        </a:spcAft>
                      </a:pPr>
                      <a:r>
                        <a:rPr lang="sl-SI" sz="800" dirty="0">
                          <a:effectLst/>
                          <a:latin typeface="Calibri" panose="020F0502020204030204" pitchFamily="34" charset="0"/>
                          <a:ea typeface="MS Mincho" panose="02020609040205080304" pitchFamily="49" charset="-128"/>
                          <a:cs typeface="Calibri" panose="020F0502020204030204" pitchFamily="34" charset="0"/>
                        </a:rPr>
                        <a:t>Povezane s storitvami odprtega dostopa</a:t>
                      </a:r>
                      <a:endParaRPr lang="sl-SI" sz="900" dirty="0">
                        <a:effectLst/>
                        <a:latin typeface="Calibri" panose="020F0502020204030204" pitchFamily="34" charset="0"/>
                        <a:ea typeface="MS Mincho" panose="02020609040205080304" pitchFamily="49" charset="-128"/>
                        <a:cs typeface="Times New Roman" panose="02020603050405020304" pitchFamily="18" charset="0"/>
                      </a:endParaRPr>
                    </a:p>
                  </a:txBody>
                  <a:tcPr marL="58171" marR="581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07000"/>
                        </a:lnSpc>
                        <a:buFont typeface="Calibri" panose="020F0502020204030204" pitchFamily="34" charset="0"/>
                        <a:buChar char="-"/>
                      </a:pPr>
                      <a:r>
                        <a:rPr lang="sl-SI" sz="800" dirty="0">
                          <a:effectLst/>
                          <a:latin typeface="Calibri" panose="020F0502020204030204" pitchFamily="34" charset="0"/>
                          <a:ea typeface="Calibri" panose="020F0502020204030204" pitchFamily="34" charset="0"/>
                          <a:cs typeface="Calibri" panose="020F0502020204030204" pitchFamily="34" charset="0"/>
                        </a:rPr>
                        <a:t>Krajina znanstvenih založnikov (poslovni modeli založnikov; vrste časopisov);</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Calibri" panose="020F0502020204030204" pitchFamily="34" charset="0"/>
                        <a:buChar char="-"/>
                      </a:pPr>
                      <a:r>
                        <a:rPr lang="sl-SI" sz="800" dirty="0">
                          <a:effectLst/>
                          <a:latin typeface="Calibri" panose="020F0502020204030204" pitchFamily="34" charset="0"/>
                          <a:ea typeface="Calibri" panose="020F0502020204030204" pitchFamily="34" charset="0"/>
                          <a:cs typeface="Calibri" panose="020F0502020204030204" pitchFamily="34" charset="0"/>
                        </a:rPr>
                        <a:t>Poznavanje možnosti odprtih objav (diamantni oz. platinasti, zlati, zeleni OD);</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Calibri" panose="020F0502020204030204" pitchFamily="34" charset="0"/>
                        <a:buChar char="-"/>
                      </a:pPr>
                      <a:r>
                        <a:rPr lang="sl-SI" sz="800" dirty="0">
                          <a:effectLst/>
                          <a:latin typeface="Calibri" panose="020F0502020204030204" pitchFamily="34" charset="0"/>
                          <a:ea typeface="Calibri" panose="020F0502020204030204" pitchFamily="34" charset="0"/>
                          <a:cs typeface="Calibri" panose="020F0502020204030204" pitchFamily="34" charset="0"/>
                        </a:rPr>
                        <a:t>Poznavanje odprte znanosti, politik, pravilnikov, zahtev financerjev;</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Calibri" panose="020F0502020204030204" pitchFamily="34" charset="0"/>
                        <a:buChar char="-"/>
                      </a:pPr>
                      <a:r>
                        <a:rPr lang="sl-SI" sz="800" dirty="0">
                          <a:effectLst/>
                          <a:latin typeface="Calibri" panose="020F0502020204030204" pitchFamily="34" charset="0"/>
                          <a:ea typeface="Calibri" panose="020F0502020204030204" pitchFamily="34" charset="0"/>
                          <a:cs typeface="Calibri" panose="020F0502020204030204" pitchFamily="34" charset="0"/>
                        </a:rPr>
                        <a:t>Avtorske pravice in intelektualna lastnina v digitalnem okolju;</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Calibri" panose="020F0502020204030204" pitchFamily="34" charset="0"/>
                        <a:buChar char="-"/>
                      </a:pPr>
                      <a:r>
                        <a:rPr lang="sl-SI" sz="800" dirty="0">
                          <a:effectLst/>
                          <a:latin typeface="Calibri" panose="020F0502020204030204" pitchFamily="34" charset="0"/>
                          <a:ea typeface="Calibri" panose="020F0502020204030204" pitchFamily="34" charset="0"/>
                          <a:cs typeface="Calibri" panose="020F0502020204030204" pitchFamily="34" charset="0"/>
                        </a:rPr>
                        <a:t>Digitalno znanstveno komunikacijsko okolje (agregatorji, iskalniki, strežniki za prednatise, platforme revij, metapodatki, digitalni identifikatorji, metrike itd.).</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8171" marR="581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5911676"/>
                  </a:ext>
                </a:extLst>
              </a:tr>
              <a:tr h="158733">
                <a:tc gridSpan="2">
                  <a:txBody>
                    <a:bodyPr/>
                    <a:lstStyle/>
                    <a:p>
                      <a:pPr algn="l">
                        <a:lnSpc>
                          <a:spcPct val="107000"/>
                        </a:lnSpc>
                        <a:spcAft>
                          <a:spcPts val="800"/>
                        </a:spcAft>
                      </a:pPr>
                      <a:r>
                        <a:rPr lang="sl-SI" sz="800" b="1">
                          <a:solidFill>
                            <a:srgbClr val="FFFFFF"/>
                          </a:solidFill>
                          <a:effectLst/>
                          <a:latin typeface="Calibri" panose="020F0502020204030204" pitchFamily="34" charset="0"/>
                          <a:ea typeface="MS Mincho" panose="02020609040205080304" pitchFamily="49" charset="-128"/>
                          <a:cs typeface="Calibri" panose="020F0502020204030204" pitchFamily="34" charset="0"/>
                        </a:rPr>
                        <a:t>SPECIFIČNA PODROČJA USPOSOBLJENOSTI ZA POSAMEZNO DELOVNO MESTO</a:t>
                      </a:r>
                      <a:endParaRPr lang="sl-SI" sz="900">
                        <a:effectLst/>
                        <a:latin typeface="Calibri" panose="020F0502020204030204" pitchFamily="34" charset="0"/>
                        <a:ea typeface="MS Mincho" panose="02020609040205080304" pitchFamily="49" charset="-128"/>
                        <a:cs typeface="Times New Roman" panose="02020603050405020304" pitchFamily="18" charset="0"/>
                      </a:endParaRPr>
                    </a:p>
                  </a:txBody>
                  <a:tcPr marL="58171" marR="581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5496"/>
                    </a:solidFill>
                  </a:tcPr>
                </a:tc>
                <a:tc hMerge="1">
                  <a:txBody>
                    <a:bodyPr/>
                    <a:lstStyle/>
                    <a:p>
                      <a:endParaRPr lang="sl-SI"/>
                    </a:p>
                  </a:txBody>
                  <a:tcPr/>
                </a:tc>
                <a:extLst>
                  <a:ext uri="{0D108BD9-81ED-4DB2-BD59-A6C34878D82A}">
                    <a16:rowId xmlns:a16="http://schemas.microsoft.com/office/drawing/2014/main" val="1998807263"/>
                  </a:ext>
                </a:extLst>
              </a:tr>
              <a:tr h="823167">
                <a:tc>
                  <a:txBody>
                    <a:bodyPr/>
                    <a:lstStyle/>
                    <a:p>
                      <a:pPr algn="l">
                        <a:lnSpc>
                          <a:spcPct val="107000"/>
                        </a:lnSpc>
                        <a:spcAft>
                          <a:spcPts val="800"/>
                        </a:spcAft>
                      </a:pPr>
                      <a:r>
                        <a:rPr lang="sl-SI" sz="800">
                          <a:effectLst/>
                          <a:latin typeface="Calibri" panose="020F0502020204030204" pitchFamily="34" charset="0"/>
                          <a:ea typeface="MS Mincho" panose="02020609040205080304" pitchFamily="49" charset="-128"/>
                          <a:cs typeface="Calibri" panose="020F0502020204030204" pitchFamily="34" charset="0"/>
                        </a:rPr>
                        <a:t>Knjižničar za podporo znanstveni komunikaciji, podatkovni / digitalni knjižničar, drugi knjižničarji, ki opravljajo izobraževanja</a:t>
                      </a:r>
                      <a:endParaRPr lang="sl-SI" sz="900">
                        <a:effectLst/>
                        <a:latin typeface="Calibri" panose="020F0502020204030204" pitchFamily="34" charset="0"/>
                        <a:ea typeface="MS Mincho" panose="02020609040205080304" pitchFamily="49" charset="-128"/>
                        <a:cs typeface="Times New Roman" panose="02020603050405020304" pitchFamily="18" charset="0"/>
                      </a:endParaRPr>
                    </a:p>
                  </a:txBody>
                  <a:tcPr marL="58171" marR="581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sl-SI" sz="800" dirty="0">
                          <a:effectLst/>
                          <a:latin typeface="Calibri" panose="020F0502020204030204" pitchFamily="34" charset="0"/>
                          <a:ea typeface="MS Mincho" panose="02020609040205080304" pitchFamily="49" charset="-128"/>
                          <a:cs typeface="Calibri" panose="020F0502020204030204" pitchFamily="34" charset="0"/>
                        </a:rPr>
                        <a:t>Glej mehke veščine.</a:t>
                      </a:r>
                      <a:endParaRPr lang="sl-SI" sz="900" dirty="0">
                        <a:effectLst/>
                        <a:latin typeface="Calibri" panose="020F0502020204030204" pitchFamily="34" charset="0"/>
                        <a:ea typeface="MS Mincho" panose="02020609040205080304" pitchFamily="49" charset="-128"/>
                        <a:cs typeface="Times New Roman" panose="02020603050405020304" pitchFamily="18" charset="0"/>
                      </a:endParaRPr>
                    </a:p>
                  </a:txBody>
                  <a:tcPr marL="58171" marR="581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5207574"/>
                  </a:ext>
                </a:extLst>
              </a:tr>
              <a:tr h="324842">
                <a:tc>
                  <a:txBody>
                    <a:bodyPr/>
                    <a:lstStyle/>
                    <a:p>
                      <a:pPr algn="l">
                        <a:lnSpc>
                          <a:spcPct val="107000"/>
                        </a:lnSpc>
                        <a:spcAft>
                          <a:spcPts val="800"/>
                        </a:spcAft>
                      </a:pPr>
                      <a:r>
                        <a:rPr lang="sl-SI" sz="800">
                          <a:effectLst/>
                          <a:latin typeface="Calibri" panose="020F0502020204030204" pitchFamily="34" charset="0"/>
                          <a:ea typeface="MS Mincho" panose="02020609040205080304" pitchFamily="49" charset="-128"/>
                          <a:cs typeface="Calibri" panose="020F0502020204030204" pitchFamily="34" charset="0"/>
                        </a:rPr>
                        <a:t>CRIS in/ali upravljavec repozitorija</a:t>
                      </a:r>
                      <a:endParaRPr lang="sl-SI" sz="900">
                        <a:effectLst/>
                        <a:latin typeface="Calibri" panose="020F0502020204030204" pitchFamily="34" charset="0"/>
                        <a:ea typeface="MS Mincho" panose="02020609040205080304" pitchFamily="49" charset="-128"/>
                        <a:cs typeface="Times New Roman" panose="02020603050405020304" pitchFamily="18" charset="0"/>
                      </a:endParaRPr>
                    </a:p>
                  </a:txBody>
                  <a:tcPr marL="58171" marR="581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07000"/>
                        </a:lnSpc>
                        <a:spcAft>
                          <a:spcPts val="800"/>
                        </a:spcAft>
                        <a:buFont typeface="Calibri" panose="020F0502020204030204" pitchFamily="34" charset="0"/>
                        <a:buChar char="-"/>
                      </a:pPr>
                      <a:r>
                        <a:rPr lang="sl-SI" sz="800" dirty="0">
                          <a:effectLst/>
                          <a:latin typeface="Calibri" panose="020F0502020204030204" pitchFamily="34" charset="0"/>
                          <a:ea typeface="Calibri" panose="020F0502020204030204" pitchFamily="34" charset="0"/>
                          <a:cs typeface="Calibri" panose="020F0502020204030204" pitchFamily="34" charset="0"/>
                        </a:rPr>
                        <a:t>Razvoj, upravljanje in uporaba CRIS/repozitorija: tehnični (ang. </a:t>
                      </a:r>
                      <a:r>
                        <a:rPr lang="sl-SI" sz="800" dirty="0" err="1">
                          <a:effectLst/>
                          <a:latin typeface="Calibri" panose="020F0502020204030204" pitchFamily="34" charset="0"/>
                          <a:ea typeface="Calibri" panose="020F0502020204030204" pitchFamily="34" charset="0"/>
                          <a:cs typeface="Calibri" panose="020F0502020204030204" pitchFamily="34" charset="0"/>
                        </a:rPr>
                        <a:t>technical</a:t>
                      </a:r>
                      <a:r>
                        <a:rPr lang="sl-SI" sz="800" dirty="0">
                          <a:effectLst/>
                          <a:latin typeface="Calibri" panose="020F0502020204030204" pitchFamily="34" charset="0"/>
                          <a:ea typeface="Calibri" panose="020F0502020204030204" pitchFamily="34" charset="0"/>
                          <a:cs typeface="Calibri" panose="020F0502020204030204" pitchFamily="34" charset="0"/>
                        </a:rPr>
                        <a:t> </a:t>
                      </a:r>
                      <a:r>
                        <a:rPr lang="sl-SI" sz="800" dirty="0" err="1">
                          <a:effectLst/>
                          <a:latin typeface="Calibri" panose="020F0502020204030204" pitchFamily="34" charset="0"/>
                          <a:ea typeface="Calibri" panose="020F0502020204030204" pitchFamily="34" charset="0"/>
                          <a:cs typeface="Calibri" panose="020F0502020204030204" pitchFamily="34" charset="0"/>
                        </a:rPr>
                        <a:t>flow</a:t>
                      </a:r>
                      <a:r>
                        <a:rPr lang="sl-SI" sz="800" dirty="0">
                          <a:effectLst/>
                          <a:latin typeface="Calibri" panose="020F0502020204030204" pitchFamily="34" charset="0"/>
                          <a:ea typeface="Calibri" panose="020F0502020204030204" pitchFamily="34" charset="0"/>
                          <a:cs typeface="Calibri" panose="020F0502020204030204" pitchFamily="34" charset="0"/>
                        </a:rPr>
                        <a:t>) in delovni tokovi (ang. </a:t>
                      </a:r>
                      <a:r>
                        <a:rPr lang="sl-SI" sz="800" dirty="0" err="1">
                          <a:effectLst/>
                          <a:latin typeface="Calibri" panose="020F0502020204030204" pitchFamily="34" charset="0"/>
                          <a:ea typeface="Calibri" panose="020F0502020204030204" pitchFamily="34" charset="0"/>
                          <a:cs typeface="Calibri" panose="020F0502020204030204" pitchFamily="34" charset="0"/>
                        </a:rPr>
                        <a:t>Workflow</a:t>
                      </a:r>
                      <a:r>
                        <a:rPr lang="sl-SI" sz="800" dirty="0">
                          <a:effectLst/>
                          <a:latin typeface="Calibri" panose="020F0502020204030204" pitchFamily="34" charset="0"/>
                          <a:ea typeface="Calibri" panose="020F0502020204030204" pitchFamily="34" charset="0"/>
                          <a:cs typeface="Calibri" panose="020F0502020204030204" pitchFamily="34" charset="0"/>
                        </a:rPr>
                        <a:t>).</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8171" marR="581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6666141"/>
                  </a:ext>
                </a:extLst>
              </a:tr>
              <a:tr h="324842">
                <a:tc>
                  <a:txBody>
                    <a:bodyPr/>
                    <a:lstStyle/>
                    <a:p>
                      <a:pPr algn="l">
                        <a:lnSpc>
                          <a:spcPct val="107000"/>
                        </a:lnSpc>
                        <a:spcAft>
                          <a:spcPts val="800"/>
                        </a:spcAft>
                      </a:pPr>
                      <a:r>
                        <a:rPr lang="sl-SI" sz="800">
                          <a:effectLst/>
                          <a:latin typeface="Calibri" panose="020F0502020204030204" pitchFamily="34" charset="0"/>
                          <a:ea typeface="MS Mincho" panose="02020609040205080304" pitchFamily="49" charset="-128"/>
                          <a:cs typeface="Calibri" panose="020F0502020204030204" pitchFamily="34" charset="0"/>
                        </a:rPr>
                        <a:t>Upravljavec sklada za odprti dostop</a:t>
                      </a:r>
                      <a:endParaRPr lang="sl-SI" sz="900">
                        <a:effectLst/>
                        <a:latin typeface="Calibri" panose="020F0502020204030204" pitchFamily="34" charset="0"/>
                        <a:ea typeface="MS Mincho" panose="02020609040205080304" pitchFamily="49" charset="-128"/>
                        <a:cs typeface="Times New Roman" panose="02020603050405020304" pitchFamily="18" charset="0"/>
                      </a:endParaRPr>
                    </a:p>
                  </a:txBody>
                  <a:tcPr marL="58171" marR="581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07000"/>
                        </a:lnSpc>
                        <a:spcAft>
                          <a:spcPts val="800"/>
                        </a:spcAft>
                        <a:buFont typeface="Calibri" panose="020F0502020204030204" pitchFamily="34" charset="0"/>
                        <a:buChar char="-"/>
                      </a:pPr>
                      <a:r>
                        <a:rPr lang="sl-SI" sz="800">
                          <a:effectLst/>
                          <a:latin typeface="Calibri" panose="020F0502020204030204" pitchFamily="34" charset="0"/>
                          <a:ea typeface="Calibri" panose="020F0502020204030204" pitchFamily="34" charset="0"/>
                          <a:cs typeface="Calibri" panose="020F0502020204030204" pitchFamily="34" charset="0"/>
                        </a:rPr>
                        <a:t>Poteki dela, povezani s skladom OD (npr. ugotavljanje upravičenosti avtorjev).</a:t>
                      </a:r>
                      <a:endParaRPr lang="sl-SI" sz="900">
                        <a:effectLst/>
                        <a:latin typeface="Calibri" panose="020F0502020204030204" pitchFamily="34" charset="0"/>
                        <a:ea typeface="Calibri" panose="020F0502020204030204" pitchFamily="34" charset="0"/>
                        <a:cs typeface="Times New Roman" panose="02020603050405020304" pitchFamily="18" charset="0"/>
                      </a:endParaRPr>
                    </a:p>
                  </a:txBody>
                  <a:tcPr marL="58171" marR="581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0050590"/>
                  </a:ext>
                </a:extLst>
              </a:tr>
              <a:tr h="657059">
                <a:tc>
                  <a:txBody>
                    <a:bodyPr/>
                    <a:lstStyle/>
                    <a:p>
                      <a:pPr algn="l">
                        <a:lnSpc>
                          <a:spcPct val="107000"/>
                        </a:lnSpc>
                        <a:spcAft>
                          <a:spcPts val="800"/>
                        </a:spcAft>
                      </a:pPr>
                      <a:r>
                        <a:rPr lang="sl-SI" sz="800" dirty="0">
                          <a:effectLst/>
                          <a:latin typeface="Calibri" panose="020F0502020204030204" pitchFamily="34" charset="0"/>
                          <a:ea typeface="MS Mincho" panose="02020609040205080304" pitchFamily="49" charset="-128"/>
                          <a:cs typeface="Calibri" panose="020F0502020204030204" pitchFamily="34" charset="0"/>
                        </a:rPr>
                        <a:t>Upravljavec licenc </a:t>
                      </a:r>
                      <a:r>
                        <a:rPr lang="sl-SI" sz="800" i="1" dirty="0">
                          <a:effectLst/>
                          <a:latin typeface="Calibri" panose="020F0502020204030204" pitchFamily="34" charset="0"/>
                          <a:ea typeface="MS Mincho" panose="02020609040205080304" pitchFamily="49" charset="-128"/>
                          <a:cs typeface="Calibri" panose="020F0502020204030204" pitchFamily="34" charset="0"/>
                        </a:rPr>
                        <a:t>Read &amp; </a:t>
                      </a:r>
                      <a:r>
                        <a:rPr lang="sl-SI" sz="800" i="1" dirty="0" err="1">
                          <a:effectLst/>
                          <a:latin typeface="Calibri" panose="020F0502020204030204" pitchFamily="34" charset="0"/>
                          <a:ea typeface="MS Mincho" panose="02020609040205080304" pitchFamily="49" charset="-128"/>
                          <a:cs typeface="Calibri" panose="020F0502020204030204" pitchFamily="34" charset="0"/>
                        </a:rPr>
                        <a:t>Publish</a:t>
                      </a:r>
                      <a:endParaRPr lang="sl-SI" sz="900" dirty="0">
                        <a:effectLst/>
                        <a:latin typeface="Calibri" panose="020F0502020204030204" pitchFamily="34" charset="0"/>
                        <a:ea typeface="MS Mincho" panose="02020609040205080304" pitchFamily="49" charset="-128"/>
                        <a:cs typeface="Times New Roman" panose="02020603050405020304" pitchFamily="18" charset="0"/>
                      </a:endParaRPr>
                    </a:p>
                  </a:txBody>
                  <a:tcPr marL="58171" marR="581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07000"/>
                        </a:lnSpc>
                        <a:buFont typeface="Calibri" panose="020F0502020204030204" pitchFamily="34" charset="0"/>
                        <a:buChar char="-"/>
                      </a:pPr>
                      <a:r>
                        <a:rPr lang="sl-SI" sz="800" dirty="0">
                          <a:effectLst/>
                          <a:latin typeface="Calibri" panose="020F0502020204030204" pitchFamily="34" charset="0"/>
                          <a:ea typeface="Calibri" panose="020F0502020204030204" pitchFamily="34" charset="0"/>
                          <a:cs typeface="Calibri" panose="020F0502020204030204" pitchFamily="34" charset="0"/>
                        </a:rPr>
                        <a:t>Pogajalske sposobnosti.</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Calibri" panose="020F0502020204030204" pitchFamily="34" charset="0"/>
                        <a:buChar char="-"/>
                      </a:pPr>
                      <a:r>
                        <a:rPr lang="sl-SI" sz="800" dirty="0">
                          <a:effectLst/>
                          <a:latin typeface="Calibri" panose="020F0502020204030204" pitchFamily="34" charset="0"/>
                          <a:ea typeface="Calibri" panose="020F0502020204030204" pitchFamily="34" charset="0"/>
                          <a:cs typeface="Calibri" panose="020F0502020204030204" pitchFamily="34" charset="0"/>
                        </a:rPr>
                        <a:t>Delovni procesi, povezani s pogodbami </a:t>
                      </a:r>
                      <a:r>
                        <a:rPr lang="sl-SI" sz="800" i="1" dirty="0" err="1">
                          <a:effectLst/>
                          <a:latin typeface="Calibri" panose="020F0502020204030204" pitchFamily="34" charset="0"/>
                          <a:ea typeface="Calibri" panose="020F0502020204030204" pitchFamily="34" charset="0"/>
                          <a:cs typeface="Calibri" panose="020F0502020204030204" pitchFamily="34" charset="0"/>
                        </a:rPr>
                        <a:t>Publish</a:t>
                      </a:r>
                      <a:r>
                        <a:rPr lang="sl-SI" sz="800" i="1" dirty="0">
                          <a:effectLst/>
                          <a:latin typeface="Calibri" panose="020F0502020204030204" pitchFamily="34" charset="0"/>
                          <a:ea typeface="Calibri" panose="020F0502020204030204" pitchFamily="34" charset="0"/>
                          <a:cs typeface="Calibri" panose="020F0502020204030204" pitchFamily="34" charset="0"/>
                        </a:rPr>
                        <a:t> &amp; Read</a:t>
                      </a:r>
                      <a:r>
                        <a:rPr lang="sl-SI" sz="800" dirty="0">
                          <a:effectLst/>
                          <a:latin typeface="Calibri" panose="020F0502020204030204" pitchFamily="34" charset="0"/>
                          <a:ea typeface="Calibri" panose="020F0502020204030204" pitchFamily="34" charset="0"/>
                          <a:cs typeface="Calibri" panose="020F0502020204030204" pitchFamily="34" charset="0"/>
                        </a:rPr>
                        <a:t> (npr. ugotavljanje upravičenosti avtorjev);</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Calibri" panose="020F0502020204030204" pitchFamily="34" charset="0"/>
                        <a:buChar char="-"/>
                      </a:pPr>
                      <a:r>
                        <a:rPr lang="sl-SI" sz="800" dirty="0">
                          <a:effectLst/>
                          <a:latin typeface="Calibri" panose="020F0502020204030204" pitchFamily="34" charset="0"/>
                          <a:ea typeface="Calibri" panose="020F0502020204030204" pitchFamily="34" charset="0"/>
                          <a:cs typeface="Calibri" panose="020F0502020204030204" pitchFamily="34" charset="0"/>
                        </a:rPr>
                        <a:t>Upravljanje licenc/dovoljenj.</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8171" marR="581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9069240"/>
                  </a:ext>
                </a:extLst>
              </a:tr>
              <a:tr h="823167">
                <a:tc>
                  <a:txBody>
                    <a:bodyPr/>
                    <a:lstStyle/>
                    <a:p>
                      <a:pPr algn="l">
                        <a:lnSpc>
                          <a:spcPct val="107000"/>
                        </a:lnSpc>
                        <a:spcAft>
                          <a:spcPts val="800"/>
                        </a:spcAft>
                      </a:pPr>
                      <a:r>
                        <a:rPr lang="sl-SI" sz="800" dirty="0">
                          <a:effectLst/>
                          <a:latin typeface="Calibri" panose="020F0502020204030204" pitchFamily="34" charset="0"/>
                          <a:ea typeface="MS Mincho" panose="02020609040205080304" pitchFamily="49" charset="-128"/>
                          <a:cs typeface="Calibri" panose="020F0502020204030204" pitchFamily="34" charset="0"/>
                        </a:rPr>
                        <a:t>Založnik publikacij v </a:t>
                      </a:r>
                      <a:r>
                        <a:rPr lang="sl-SI" sz="800" dirty="0" err="1">
                          <a:effectLst/>
                          <a:latin typeface="Calibri" panose="020F0502020204030204" pitchFamily="34" charset="0"/>
                          <a:ea typeface="MS Mincho" panose="02020609040205080304" pitchFamily="49" charset="-128"/>
                          <a:cs typeface="Calibri" panose="020F0502020204030204" pitchFamily="34" charset="0"/>
                        </a:rPr>
                        <a:t>diamantnemoz</a:t>
                      </a:r>
                      <a:r>
                        <a:rPr lang="sl-SI" sz="800" dirty="0">
                          <a:effectLst/>
                          <a:latin typeface="Calibri" panose="020F0502020204030204" pitchFamily="34" charset="0"/>
                          <a:ea typeface="MS Mincho" panose="02020609040205080304" pitchFamily="49" charset="-128"/>
                          <a:cs typeface="Calibri" panose="020F0502020204030204" pitchFamily="34" charset="0"/>
                        </a:rPr>
                        <a:t>. </a:t>
                      </a:r>
                      <a:r>
                        <a:rPr lang="sl-SI" sz="800" dirty="0" err="1">
                          <a:effectLst/>
                          <a:latin typeface="Calibri" panose="020F0502020204030204" pitchFamily="34" charset="0"/>
                          <a:ea typeface="MS Mincho" panose="02020609040205080304" pitchFamily="49" charset="-128"/>
                          <a:cs typeface="Calibri" panose="020F0502020204030204" pitchFamily="34" charset="0"/>
                        </a:rPr>
                        <a:t>platinastnem</a:t>
                      </a:r>
                      <a:r>
                        <a:rPr lang="sl-SI" sz="800" dirty="0">
                          <a:effectLst/>
                          <a:latin typeface="Calibri" panose="020F0502020204030204" pitchFamily="34" charset="0"/>
                          <a:ea typeface="MS Mincho" panose="02020609040205080304" pitchFamily="49" charset="-128"/>
                          <a:cs typeface="Calibri" panose="020F0502020204030204" pitchFamily="34" charset="0"/>
                        </a:rPr>
                        <a:t> odprtem dostopu</a:t>
                      </a:r>
                      <a:endParaRPr lang="sl-SI" sz="900" dirty="0">
                        <a:effectLst/>
                        <a:latin typeface="Calibri" panose="020F0502020204030204" pitchFamily="34" charset="0"/>
                        <a:ea typeface="MS Mincho" panose="02020609040205080304" pitchFamily="49" charset="-128"/>
                        <a:cs typeface="Times New Roman" panose="02020603050405020304" pitchFamily="18" charset="0"/>
                      </a:endParaRPr>
                    </a:p>
                  </a:txBody>
                  <a:tcPr marL="58171" marR="581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07000"/>
                        </a:lnSpc>
                        <a:buFont typeface="Calibri" panose="020F0502020204030204" pitchFamily="34" charset="0"/>
                        <a:buChar char="-"/>
                      </a:pPr>
                      <a:r>
                        <a:rPr lang="sl-SI" sz="800" dirty="0">
                          <a:effectLst/>
                          <a:latin typeface="Calibri" panose="020F0502020204030204" pitchFamily="34" charset="0"/>
                          <a:ea typeface="Calibri" panose="020F0502020204030204" pitchFamily="34" charset="0"/>
                          <a:cs typeface="Calibri" panose="020F0502020204030204" pitchFamily="34" charset="0"/>
                        </a:rPr>
                        <a:t>Uredniški delovni tokovi, vključno z avtorskimi in recenzentskimi delovnimi tokovi;</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Calibri" panose="020F0502020204030204" pitchFamily="34" charset="0"/>
                        <a:buChar char="-"/>
                      </a:pPr>
                      <a:r>
                        <a:rPr lang="sl-SI" sz="800" dirty="0">
                          <a:effectLst/>
                          <a:latin typeface="Calibri" panose="020F0502020204030204" pitchFamily="34" charset="0"/>
                          <a:ea typeface="Calibri" panose="020F0502020204030204" pitchFamily="34" charset="0"/>
                          <a:cs typeface="Calibri" panose="020F0502020204030204" pitchFamily="34" charset="0"/>
                        </a:rPr>
                        <a:t> Delovni procesi oblikovanja, preloma;</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Calibri" panose="020F0502020204030204" pitchFamily="34" charset="0"/>
                        <a:buChar char="-"/>
                      </a:pPr>
                      <a:r>
                        <a:rPr lang="sl-SI" sz="800" dirty="0">
                          <a:effectLst/>
                          <a:latin typeface="Calibri" panose="020F0502020204030204" pitchFamily="34" charset="0"/>
                          <a:ea typeface="Calibri" panose="020F0502020204030204" pitchFamily="34" charset="0"/>
                          <a:cs typeface="Calibri" panose="020F0502020204030204" pitchFamily="34" charset="0"/>
                        </a:rPr>
                        <a:t>Delovni procesi izdaje/objave;</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Calibri" panose="020F0502020204030204" pitchFamily="34" charset="0"/>
                        <a:buChar char="-"/>
                      </a:pPr>
                      <a:r>
                        <a:rPr lang="sl-SI" sz="800" dirty="0">
                          <a:effectLst/>
                          <a:latin typeface="Calibri" panose="020F0502020204030204" pitchFamily="34" charset="0"/>
                          <a:ea typeface="Calibri" panose="020F0502020204030204" pitchFamily="34" charset="0"/>
                          <a:cs typeface="Calibri" panose="020F0502020204030204" pitchFamily="34" charset="0"/>
                        </a:rPr>
                        <a:t>Distribucijski kanali za tiskane knjige.</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Calibri" panose="020F0502020204030204" pitchFamily="34" charset="0"/>
                        <a:buChar char="-"/>
                      </a:pPr>
                      <a:r>
                        <a:rPr lang="sl-SI" sz="800" dirty="0">
                          <a:effectLst/>
                          <a:latin typeface="Calibri" panose="020F0502020204030204" pitchFamily="34" charset="0"/>
                          <a:ea typeface="Calibri" panose="020F0502020204030204" pitchFamily="34" charset="0"/>
                          <a:cs typeface="Calibri" panose="020F0502020204030204" pitchFamily="34" charset="0"/>
                        </a:rPr>
                        <a:t>Vodenje kataloga.</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8171" marR="581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916028"/>
                  </a:ext>
                </a:extLst>
              </a:tr>
              <a:tr h="158733">
                <a:tc gridSpan="2">
                  <a:txBody>
                    <a:bodyPr/>
                    <a:lstStyle/>
                    <a:p>
                      <a:pPr algn="l">
                        <a:lnSpc>
                          <a:spcPct val="107000"/>
                        </a:lnSpc>
                        <a:spcAft>
                          <a:spcPts val="800"/>
                        </a:spcAft>
                      </a:pPr>
                      <a:r>
                        <a:rPr lang="sl-SI" sz="800" b="1">
                          <a:solidFill>
                            <a:srgbClr val="FFFFFF"/>
                          </a:solidFill>
                          <a:effectLst/>
                          <a:latin typeface="Calibri" panose="020F0502020204030204" pitchFamily="34" charset="0"/>
                          <a:ea typeface="MS Mincho" panose="02020609040205080304" pitchFamily="49" charset="-128"/>
                          <a:cs typeface="Calibri" panose="020F0502020204030204" pitchFamily="34" charset="0"/>
                        </a:rPr>
                        <a:t>Osebne kompetence/mehke veščine (pomembne za večino teh funkcijskih kategorij, predvsem pa za delo z uporabniki)</a:t>
                      </a:r>
                      <a:endParaRPr lang="sl-SI" sz="900">
                        <a:effectLst/>
                        <a:latin typeface="Calibri" panose="020F0502020204030204" pitchFamily="34" charset="0"/>
                        <a:ea typeface="MS Mincho" panose="02020609040205080304" pitchFamily="49" charset="-128"/>
                        <a:cs typeface="Times New Roman" panose="02020603050405020304" pitchFamily="18" charset="0"/>
                      </a:endParaRPr>
                    </a:p>
                  </a:txBody>
                  <a:tcPr marL="58171" marR="581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5496"/>
                    </a:solidFill>
                  </a:tcPr>
                </a:tc>
                <a:tc hMerge="1">
                  <a:txBody>
                    <a:bodyPr/>
                    <a:lstStyle/>
                    <a:p>
                      <a:endParaRPr lang="sl-SI"/>
                    </a:p>
                  </a:txBody>
                  <a:tcPr/>
                </a:tc>
                <a:extLst>
                  <a:ext uri="{0D108BD9-81ED-4DB2-BD59-A6C34878D82A}">
                    <a16:rowId xmlns:a16="http://schemas.microsoft.com/office/drawing/2014/main" val="3510419253"/>
                  </a:ext>
                </a:extLst>
              </a:tr>
              <a:tr h="989275">
                <a:tc gridSpan="2">
                  <a:txBody>
                    <a:bodyPr/>
                    <a:lstStyle/>
                    <a:p>
                      <a:pPr marL="342900" lvl="0" indent="-342900" algn="l">
                        <a:lnSpc>
                          <a:spcPct val="107000"/>
                        </a:lnSpc>
                        <a:buFont typeface="Calibri" panose="020F0502020204030204" pitchFamily="34" charset="0"/>
                        <a:buChar char="-"/>
                      </a:pPr>
                      <a:r>
                        <a:rPr lang="sl-SI" sz="800" dirty="0">
                          <a:effectLst/>
                          <a:latin typeface="Calibri" panose="020F0502020204030204" pitchFamily="34" charset="0"/>
                          <a:ea typeface="Calibri" panose="020F0502020204030204" pitchFamily="34" charset="0"/>
                          <a:cs typeface="Calibri" panose="020F0502020204030204" pitchFamily="34" charset="0"/>
                        </a:rPr>
                        <a:t>Komunikacijske zmožnosti (vključno z odločnostjo in določeno mero strogosti, ko naletijo na odpor/nenaklonjenost raziskovalcev).</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Calibri" panose="020F0502020204030204" pitchFamily="34" charset="0"/>
                        <a:buChar char="-"/>
                      </a:pPr>
                      <a:r>
                        <a:rPr lang="sl-SI" sz="800" dirty="0">
                          <a:effectLst/>
                          <a:latin typeface="Calibri" panose="020F0502020204030204" pitchFamily="34" charset="0"/>
                          <a:ea typeface="Calibri" panose="020F0502020204030204" pitchFamily="34" charset="0"/>
                          <a:cs typeface="Calibri" panose="020F0502020204030204" pitchFamily="34" charset="0"/>
                        </a:rPr>
                        <a:t>Svetovalne zmožnosti.</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Calibri" panose="020F0502020204030204" pitchFamily="34" charset="0"/>
                        <a:buChar char="-"/>
                      </a:pPr>
                      <a:r>
                        <a:rPr lang="sl-SI" sz="800" dirty="0">
                          <a:effectLst/>
                          <a:latin typeface="Calibri" panose="020F0502020204030204" pitchFamily="34" charset="0"/>
                          <a:ea typeface="Calibri" panose="020F0502020204030204" pitchFamily="34" charset="0"/>
                          <a:cs typeface="Calibri" panose="020F0502020204030204" pitchFamily="34" charset="0"/>
                        </a:rPr>
                        <a:t>Pedagoške zmožnosti.</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Calibri" panose="020F0502020204030204" pitchFamily="34" charset="0"/>
                        <a:buChar char="-"/>
                      </a:pPr>
                      <a:r>
                        <a:rPr lang="sl-SI" sz="800" dirty="0">
                          <a:effectLst/>
                          <a:latin typeface="Calibri" panose="020F0502020204030204" pitchFamily="34" charset="0"/>
                          <a:ea typeface="Calibri" panose="020F0502020204030204" pitchFamily="34" charset="0"/>
                          <a:cs typeface="Calibri" panose="020F0502020204030204" pitchFamily="34" charset="0"/>
                        </a:rPr>
                        <a:t>Storitvena usmerjenost;</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buFont typeface="Calibri" panose="020F0502020204030204" pitchFamily="34" charset="0"/>
                        <a:buChar char="-"/>
                      </a:pPr>
                      <a:r>
                        <a:rPr lang="sl-SI" sz="800" dirty="0">
                          <a:effectLst/>
                          <a:latin typeface="Calibri" panose="020F0502020204030204" pitchFamily="34" charset="0"/>
                          <a:ea typeface="Calibri" panose="020F0502020204030204" pitchFamily="34" charset="0"/>
                          <a:cs typeface="Calibri" panose="020F0502020204030204" pitchFamily="34" charset="0"/>
                        </a:rPr>
                        <a:t>Zmožnost pretvarjanja praktičnih vprašanj v protokole, storitve in politike.</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Calibri" panose="020F0502020204030204" pitchFamily="34" charset="0"/>
                        <a:buChar char="-"/>
                      </a:pPr>
                      <a:r>
                        <a:rPr lang="sl-SI" sz="800" dirty="0">
                          <a:effectLst/>
                          <a:latin typeface="Calibri" panose="020F0502020204030204" pitchFamily="34" charset="0"/>
                          <a:ea typeface="Calibri" panose="020F0502020204030204" pitchFamily="34" charset="0"/>
                          <a:cs typeface="Calibri" panose="020F0502020204030204" pitchFamily="34" charset="0"/>
                        </a:rPr>
                        <a:t>Povezovalna vloga, zmožnost gradnje in vzdrževanja/upravljanja mrež.</a:t>
                      </a:r>
                      <a:endParaRPr lang="sl-SI"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8171" marR="581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l-SI"/>
                    </a:p>
                  </a:txBody>
                  <a:tcPr/>
                </a:tc>
                <a:extLst>
                  <a:ext uri="{0D108BD9-81ED-4DB2-BD59-A6C34878D82A}">
                    <a16:rowId xmlns:a16="http://schemas.microsoft.com/office/drawing/2014/main" val="2852810837"/>
                  </a:ext>
                </a:extLst>
              </a:tr>
            </a:tbl>
          </a:graphicData>
        </a:graphic>
      </p:graphicFrame>
      <p:sp>
        <p:nvSpPr>
          <p:cNvPr id="12" name="PoljeZBesedilom 11">
            <a:extLst>
              <a:ext uri="{FF2B5EF4-FFF2-40B4-BE49-F238E27FC236}">
                <a16:creationId xmlns:a16="http://schemas.microsoft.com/office/drawing/2014/main" id="{A3D036A4-BC8A-9C40-19CA-C59FF5D0727F}"/>
              </a:ext>
            </a:extLst>
          </p:cNvPr>
          <p:cNvSpPr txBox="1"/>
          <p:nvPr/>
        </p:nvSpPr>
        <p:spPr>
          <a:xfrm>
            <a:off x="6717380" y="992137"/>
            <a:ext cx="5367153" cy="5970224"/>
          </a:xfrm>
          <a:prstGeom prst="rect">
            <a:avLst/>
          </a:prstGeom>
          <a:noFill/>
        </p:spPr>
        <p:txBody>
          <a:bodyPr wrap="square">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sl-SI" sz="12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Po van der Graaf (2023) so delovna mesta razvrščena v pet kategorij:</a:t>
            </a:r>
            <a:endParaRPr kumimoji="0" lang="sl-SI" sz="12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228600" marR="0" lvl="0" indent="-228600" algn="just" defTabSz="914400" rtl="0" eaLnBrk="1" fontAlgn="auto" latinLnBrk="0" hangingPunct="1">
              <a:lnSpc>
                <a:spcPct val="107000"/>
              </a:lnSpc>
              <a:spcBef>
                <a:spcPts val="0"/>
              </a:spcBef>
              <a:spcAft>
                <a:spcPts val="800"/>
              </a:spcAft>
              <a:buClrTx/>
              <a:buSzTx/>
              <a:buFont typeface="+mj-lt"/>
              <a:buAutoNum type="arabicPeriod"/>
              <a:tabLst/>
              <a:defRPr/>
            </a:pPr>
            <a:r>
              <a:rPr kumimoji="0" lang="sl-SI" sz="12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Knjižničar za podporo znanstveni komunikaciji, digitalni knjižničar/drugi knjižničarji, ki opravljajo izobraževanja</a:t>
            </a:r>
            <a:r>
              <a:rPr kumimoji="0" lang="sl-SI" sz="12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 raziskovalcem zagotavljajo usposabljanje, delavnice, osebno svetovanje, usmerjanje in priporočila o odprtem dostopu.</a:t>
            </a:r>
            <a:endParaRPr kumimoji="0" lang="sl-SI" sz="12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228600" marR="0" lvl="0" indent="-228600" algn="just" defTabSz="914400" rtl="0" eaLnBrk="1" fontAlgn="auto" latinLnBrk="0" hangingPunct="1">
              <a:lnSpc>
                <a:spcPct val="107000"/>
              </a:lnSpc>
              <a:spcBef>
                <a:spcPts val="0"/>
              </a:spcBef>
              <a:spcAft>
                <a:spcPts val="800"/>
              </a:spcAft>
              <a:buClrTx/>
              <a:buSzTx/>
              <a:buFont typeface="+mj-lt"/>
              <a:buAutoNum type="arabicPeriod"/>
              <a:tabLst/>
              <a:defRPr/>
            </a:pPr>
            <a:r>
              <a:rPr kumimoji="0" lang="sl-SI" sz="12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CRIS in/ali upravljavec repozitorija</a:t>
            </a:r>
            <a:r>
              <a:rPr kumimoji="0" lang="sl-SI" sz="12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 v okviru sistemov CRIS in/ali repozitorija upravlja delovne procese, vključno s spremljanjem in poročanjem o uporabi sistemov.</a:t>
            </a:r>
            <a:endParaRPr kumimoji="0" lang="sl-SI" sz="12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228600" marR="0" lvl="0" indent="-228600" algn="just" defTabSz="914400" rtl="0" eaLnBrk="1" fontAlgn="auto" latinLnBrk="0" hangingPunct="1">
              <a:lnSpc>
                <a:spcPct val="107000"/>
              </a:lnSpc>
              <a:spcBef>
                <a:spcPts val="0"/>
              </a:spcBef>
              <a:spcAft>
                <a:spcPts val="800"/>
              </a:spcAft>
              <a:buClrTx/>
              <a:buSzTx/>
              <a:buFont typeface="+mj-lt"/>
              <a:buAutoNum type="arabicPeriod"/>
              <a:tabLst/>
              <a:defRPr/>
            </a:pPr>
            <a:r>
              <a:rPr kumimoji="0" lang="sl-SI" sz="12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Upravljavec sklada za odprti dostop</a:t>
            </a:r>
            <a:r>
              <a:rPr kumimoji="0" lang="sl-SI" sz="12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 zadolžen je za upravljanje skladov odprtega dostopa, iz katerih institucionalnim avtorjem člankov v skladu z </a:t>
            </a:r>
            <a:r>
              <a:rPr kumimoji="0" lang="sl-SI" sz="1200" b="0" i="1"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merili za upravičenost do sredstev iz sklada </a:t>
            </a:r>
            <a:r>
              <a:rPr kumimoji="0" lang="sl-SI" sz="12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povrnejo stroške APC.</a:t>
            </a:r>
            <a:endParaRPr kumimoji="0" lang="sl-SI" sz="12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228600" marR="0" lvl="0" indent="-228600" algn="just" defTabSz="914400" rtl="0" eaLnBrk="1" fontAlgn="auto" latinLnBrk="0" hangingPunct="1">
              <a:lnSpc>
                <a:spcPct val="107000"/>
              </a:lnSpc>
              <a:spcBef>
                <a:spcPts val="0"/>
              </a:spcBef>
              <a:spcAft>
                <a:spcPts val="800"/>
              </a:spcAft>
              <a:buClrTx/>
              <a:buSzTx/>
              <a:buFont typeface="+mj-lt"/>
              <a:buAutoNum type="arabicPeriod"/>
              <a:tabLst/>
              <a:defRPr/>
            </a:pPr>
            <a:r>
              <a:rPr kumimoji="0" lang="sl-SI" sz="12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Upravljavec licenc/dovoljenj </a:t>
            </a:r>
            <a:r>
              <a:rPr kumimoji="0" lang="sl-SI" sz="1200" b="1" i="1"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Read &amp; </a:t>
            </a:r>
            <a:r>
              <a:rPr kumimoji="0" lang="sl-SI" sz="1200" b="1" i="1" u="none" strike="noStrike" kern="1200" cap="none" spc="0" normalizeH="0" baseline="0" noProof="0" dirty="0" err="1">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P</a:t>
            </a:r>
            <a:r>
              <a:rPr kumimoji="0" lang="sl-SI" sz="1200" b="1" i="0" u="none" strike="noStrike" kern="1200" cap="none" spc="0" normalizeH="0" baseline="0" noProof="0" dirty="0" err="1">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ublish</a:t>
            </a:r>
            <a:r>
              <a:rPr kumimoji="0" lang="sl-SI" sz="12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 upravlja z licencami, ki temeljijo na dogovoru </a:t>
            </a:r>
            <a:r>
              <a:rPr kumimoji="0" lang="sl-SI" sz="1200" b="0" i="1"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Read &amp; </a:t>
            </a:r>
            <a:r>
              <a:rPr kumimoji="0" lang="sl-SI" sz="1200" b="0" i="1" u="none" strike="noStrike" kern="1200" cap="none" spc="0" normalizeH="0" baseline="0" noProof="0" dirty="0" err="1">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Publish</a:t>
            </a:r>
            <a:r>
              <a:rPr kumimoji="0" lang="sl-SI" sz="1200" b="0" i="1"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 </a:t>
            </a:r>
            <a:r>
              <a:rPr kumimoji="0" lang="sl-SI" sz="12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ter je vključen v delovne procese, ki v preoblikovalnim pogodbah določajo upravičenost člankov do objave v odprtem dostopu (za podporo tem delovnim procesom založniki vse pogosteje zagotavljajo administrativne portale).</a:t>
            </a:r>
            <a:endParaRPr kumimoji="0" lang="sl-SI" sz="12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228600" marR="0" lvl="0" indent="-228600" algn="just" defTabSz="914400" rtl="0" eaLnBrk="1" fontAlgn="auto" latinLnBrk="0" hangingPunct="1">
              <a:lnSpc>
                <a:spcPct val="107000"/>
              </a:lnSpc>
              <a:spcBef>
                <a:spcPts val="0"/>
              </a:spcBef>
              <a:spcAft>
                <a:spcPts val="800"/>
              </a:spcAft>
              <a:buClrTx/>
              <a:buSzTx/>
              <a:buFont typeface="+mj-lt"/>
              <a:buAutoNum type="arabicPeriod"/>
              <a:tabLst/>
              <a:defRPr/>
            </a:pPr>
            <a:r>
              <a:rPr kumimoji="0" lang="sl-SI" sz="12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Založnik publikacij v diamantnem odprtem dostopu</a:t>
            </a:r>
            <a:r>
              <a:rPr kumimoji="0" lang="sl-SI" sz="12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Calibri" panose="020F0502020204030204" pitchFamily="34" charset="0"/>
              </a:rPr>
              <a:t>: založnik zalaga in izdaja publikacije pod načelom takojšnje odprte dostopnosti brez stroškov objave. Pri tem lahko izbira med dvema oblikama knjižničnih založniških programov za diamantne oz. platinaste publikacije:</a:t>
            </a:r>
            <a:endParaRPr kumimoji="0" lang="sl-SI" sz="12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800100" marR="0" lvl="1" indent="-342900" algn="just" defTabSz="914400" rtl="0" eaLnBrk="1" fontAlgn="auto" latinLnBrk="0" hangingPunct="1">
              <a:lnSpc>
                <a:spcPct val="107000"/>
              </a:lnSpc>
              <a:spcBef>
                <a:spcPts val="0"/>
              </a:spcBef>
              <a:spcAft>
                <a:spcPts val="0"/>
              </a:spcAft>
              <a:buClrTx/>
              <a:buSzTx/>
              <a:buFont typeface="+mj-lt"/>
              <a:buAutoNum type="alphaLcParenR"/>
              <a:tabLst/>
              <a:defRPr/>
            </a:pPr>
            <a:r>
              <a:rPr kumimoji="0" lang="sl-SI"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založnik sam nudi celovite storitve odprtega dostopa, ki se osredotoča na izdajanje diamantnih oz. platinastih revij in/ali diamantnih oz. platinastih akademskih knjig (monografije, odprti učbeniki itd.);</a:t>
            </a:r>
          </a:p>
          <a:p>
            <a:pPr marL="800100" marR="0" lvl="1" indent="-342900" algn="just" defTabSz="914400" rtl="0" eaLnBrk="1" fontAlgn="auto" latinLnBrk="0" hangingPunct="1">
              <a:lnSpc>
                <a:spcPct val="107000"/>
              </a:lnSpc>
              <a:spcBef>
                <a:spcPts val="0"/>
              </a:spcBef>
              <a:spcAft>
                <a:spcPts val="0"/>
              </a:spcAft>
              <a:buClrTx/>
              <a:buSzTx/>
              <a:buFont typeface="+mj-lt"/>
              <a:buAutoNum type="alphaLcParenR"/>
              <a:tabLst/>
              <a:defRPr/>
            </a:pPr>
            <a:r>
              <a:rPr kumimoji="0" lang="sl-SI"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založnik se poveže s knjižnico, ki nudi platformo za objavo revij v diamantnem oz. platinastem odprtem dostopu, nudi tehnično podporo in podporo pri vzpostavitvi revije; (pri tem se pogosto se pojavi zahteva, da mora biti eden od urednikov revije raziskovalec, ki je zaposlen na instituciji, na kateri se knjižnica nahaja).</a:t>
            </a:r>
          </a:p>
        </p:txBody>
      </p:sp>
    </p:spTree>
    <p:extLst>
      <p:ext uri="{BB962C8B-B14F-4D97-AF65-F5344CB8AC3E}">
        <p14:creationId xmlns:p14="http://schemas.microsoft.com/office/powerpoint/2010/main" val="1640578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B7EA86A-BE4E-6224-FBB7-E3A888DB0EF5}"/>
              </a:ext>
            </a:extLst>
          </p:cNvPr>
          <p:cNvSpPr>
            <a:spLocks noGrp="1"/>
          </p:cNvSpPr>
          <p:nvPr>
            <p:ph type="title"/>
          </p:nvPr>
        </p:nvSpPr>
        <p:spPr>
          <a:xfrm>
            <a:off x="516000" y="432553"/>
            <a:ext cx="11160000" cy="611828"/>
          </a:xfrm>
        </p:spPr>
        <p:txBody>
          <a:bodyPr>
            <a:noAutofit/>
          </a:bodyPr>
          <a:lstStyle/>
          <a:p>
            <a:r>
              <a:rPr lang="pl-PL" sz="2800" dirty="0"/>
              <a:t>Kompetence za ravnanje z raziskovalnimi podatki</a:t>
            </a:r>
            <a:endParaRPr lang="sl-SI" sz="2800" dirty="0"/>
          </a:p>
        </p:txBody>
      </p:sp>
      <p:sp>
        <p:nvSpPr>
          <p:cNvPr id="7" name="PoljeZBesedilom 6">
            <a:extLst>
              <a:ext uri="{FF2B5EF4-FFF2-40B4-BE49-F238E27FC236}">
                <a16:creationId xmlns:a16="http://schemas.microsoft.com/office/drawing/2014/main" id="{752FFEBC-1FA5-CA5C-0841-D47F6B51BBE6}"/>
              </a:ext>
            </a:extLst>
          </p:cNvPr>
          <p:cNvSpPr txBox="1"/>
          <p:nvPr/>
        </p:nvSpPr>
        <p:spPr>
          <a:xfrm>
            <a:off x="653749" y="2810466"/>
            <a:ext cx="3436564" cy="1655518"/>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sl-SI" sz="24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rPr>
              <a:t>Funkcije podatkovnega strokovnjaka in drugih deležnikov (</a:t>
            </a:r>
            <a:r>
              <a:rPr kumimoji="0" lang="sl-SI" sz="2400" b="0" i="0" u="none" strike="noStrike" kern="1200" cap="none" spc="0" normalizeH="0" baseline="0" noProof="0" dirty="0" err="1">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rPr>
              <a:t>Scholtens</a:t>
            </a:r>
            <a:r>
              <a:rPr kumimoji="0" lang="sl-SI" sz="24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rPr>
              <a:t>, 2022, str. 63)</a:t>
            </a:r>
            <a:r>
              <a:rPr kumimoji="0" lang="sl-SI" sz="2400" b="0" i="0" u="none" strike="noStrike" kern="1200" cap="none" spc="0" normalizeH="0" baseline="3000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rPr>
              <a:t>14</a:t>
            </a:r>
          </a:p>
        </p:txBody>
      </p:sp>
      <p:pic>
        <p:nvPicPr>
          <p:cNvPr id="12" name="Označba mesta vsebine 11">
            <a:extLst>
              <a:ext uri="{FF2B5EF4-FFF2-40B4-BE49-F238E27FC236}">
                <a16:creationId xmlns:a16="http://schemas.microsoft.com/office/drawing/2014/main" id="{C576952F-C910-4068-99F8-053B667BD525}"/>
              </a:ext>
            </a:extLst>
          </p:cNvPr>
          <p:cNvPicPr>
            <a:picLocks noGrp="1" noChangeAspect="1"/>
          </p:cNvPicPr>
          <p:nvPr>
            <p:ph idx="1"/>
          </p:nvPr>
        </p:nvPicPr>
        <p:blipFill>
          <a:blip r:embed="rId2"/>
          <a:stretch>
            <a:fillRect/>
          </a:stretch>
        </p:blipFill>
        <p:spPr>
          <a:xfrm>
            <a:off x="4675147" y="891569"/>
            <a:ext cx="6853083" cy="5966431"/>
          </a:xfrm>
        </p:spPr>
      </p:pic>
      <p:sp>
        <p:nvSpPr>
          <p:cNvPr id="14" name="PoljeZBesedilom 13">
            <a:extLst>
              <a:ext uri="{FF2B5EF4-FFF2-40B4-BE49-F238E27FC236}">
                <a16:creationId xmlns:a16="http://schemas.microsoft.com/office/drawing/2014/main" id="{4B528E0F-246E-796D-10EF-F3FE10151DE6}"/>
              </a:ext>
            </a:extLst>
          </p:cNvPr>
          <p:cNvSpPr txBox="1"/>
          <p:nvPr/>
        </p:nvSpPr>
        <p:spPr>
          <a:xfrm>
            <a:off x="98323" y="6071504"/>
            <a:ext cx="609600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14 Salome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Scholtens</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Mijke</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Jetten</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Jasmin Böhmer, Christine Staiger, Inge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Slouwerhof</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Marije van der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Geest</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&amp; Celia W.G. van Gelder. (2022).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Final</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report</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Towards</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FAIR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data</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steward</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as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profession</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for the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lifesciences</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Report</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of a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ZonMw</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funded</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collaborative</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approach</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built</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on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existing</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expertise</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(Različica 4).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Zenodo</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https://doi.org/10.5281/zenodo.7225070</a:t>
            </a:r>
          </a:p>
        </p:txBody>
      </p:sp>
    </p:spTree>
    <p:extLst>
      <p:ext uri="{BB962C8B-B14F-4D97-AF65-F5344CB8AC3E}">
        <p14:creationId xmlns:p14="http://schemas.microsoft.com/office/powerpoint/2010/main" val="3415518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BA987D8-C342-6B55-0C71-3628B377B84E}"/>
              </a:ext>
            </a:extLst>
          </p:cNvPr>
          <p:cNvSpPr>
            <a:spLocks noGrp="1"/>
          </p:cNvSpPr>
          <p:nvPr>
            <p:ph type="title"/>
          </p:nvPr>
        </p:nvSpPr>
        <p:spPr>
          <a:xfrm>
            <a:off x="838202" y="420098"/>
            <a:ext cx="11160000" cy="611828"/>
          </a:xfrm>
        </p:spPr>
        <p:txBody>
          <a:bodyPr>
            <a:normAutofit/>
          </a:bodyPr>
          <a:lstStyle/>
          <a:p>
            <a:r>
              <a:rPr lang="sl-SI" sz="2800" dirty="0"/>
              <a:t>Kompetence za ravnanje z raziskovalnimi podatki</a:t>
            </a:r>
          </a:p>
        </p:txBody>
      </p:sp>
      <p:sp>
        <p:nvSpPr>
          <p:cNvPr id="3" name="Označba mesta vsebine 2">
            <a:extLst>
              <a:ext uri="{FF2B5EF4-FFF2-40B4-BE49-F238E27FC236}">
                <a16:creationId xmlns:a16="http://schemas.microsoft.com/office/drawing/2014/main" id="{61DA6F11-A38F-0199-6EFE-08200CCE64ED}"/>
              </a:ext>
            </a:extLst>
          </p:cNvPr>
          <p:cNvSpPr>
            <a:spLocks noGrp="1"/>
          </p:cNvSpPr>
          <p:nvPr>
            <p:ph idx="1"/>
          </p:nvPr>
        </p:nvSpPr>
        <p:spPr>
          <a:xfrm>
            <a:off x="838202" y="1111046"/>
            <a:ext cx="11160000" cy="5487874"/>
          </a:xfrm>
        </p:spPr>
        <p:txBody>
          <a:bodyPr/>
          <a:lstStyle/>
          <a:p>
            <a:pPr marL="0" indent="0">
              <a:buNone/>
            </a:pPr>
            <a:r>
              <a:rPr lang="sl-SI" sz="2400" dirty="0" err="1"/>
              <a:t>Scholtens</a:t>
            </a:r>
            <a:r>
              <a:rPr lang="sl-SI" sz="2400" dirty="0"/>
              <a:t> in sod. (2019)</a:t>
            </a:r>
            <a:r>
              <a:rPr lang="sl-SI" sz="2400" baseline="30000" dirty="0"/>
              <a:t>11</a:t>
            </a:r>
            <a:r>
              <a:rPr lang="sl-SI" sz="2400" dirty="0"/>
              <a:t> so izpostavili osem kompetenčnih področij  podatkovnih strokovnjakov:</a:t>
            </a:r>
          </a:p>
          <a:p>
            <a:pPr marL="0" indent="0">
              <a:buNone/>
            </a:pPr>
            <a:endParaRPr lang="sl-SI" dirty="0"/>
          </a:p>
        </p:txBody>
      </p:sp>
      <p:graphicFrame>
        <p:nvGraphicFramePr>
          <p:cNvPr id="7" name="Tabela 6">
            <a:extLst>
              <a:ext uri="{FF2B5EF4-FFF2-40B4-BE49-F238E27FC236}">
                <a16:creationId xmlns:a16="http://schemas.microsoft.com/office/drawing/2014/main" id="{07A40421-1F99-EB7D-A539-899103D60457}"/>
              </a:ext>
            </a:extLst>
          </p:cNvPr>
          <p:cNvGraphicFramePr>
            <a:graphicFrameLocks noGrp="1"/>
          </p:cNvGraphicFramePr>
          <p:nvPr/>
        </p:nvGraphicFramePr>
        <p:xfrm>
          <a:off x="1710813" y="1948986"/>
          <a:ext cx="9173496" cy="4488916"/>
        </p:xfrm>
        <a:graphic>
          <a:graphicData uri="http://schemas.openxmlformats.org/drawingml/2006/table">
            <a:tbl>
              <a:tblPr firstRow="1" firstCol="1" bandRow="1">
                <a:tableStyleId>{5C22544A-7EE6-4342-B048-85BDC9FD1C3A}</a:tableStyleId>
              </a:tblPr>
              <a:tblGrid>
                <a:gridCol w="2617768">
                  <a:extLst>
                    <a:ext uri="{9D8B030D-6E8A-4147-A177-3AD203B41FA5}">
                      <a16:colId xmlns:a16="http://schemas.microsoft.com/office/drawing/2014/main" val="2571737466"/>
                    </a:ext>
                  </a:extLst>
                </a:gridCol>
                <a:gridCol w="6555728">
                  <a:extLst>
                    <a:ext uri="{9D8B030D-6E8A-4147-A177-3AD203B41FA5}">
                      <a16:colId xmlns:a16="http://schemas.microsoft.com/office/drawing/2014/main" val="1633623936"/>
                    </a:ext>
                  </a:extLst>
                </a:gridCol>
              </a:tblGrid>
              <a:tr h="258745">
                <a:tc>
                  <a:txBody>
                    <a:bodyPr/>
                    <a:lstStyle/>
                    <a:p>
                      <a:pPr algn="just">
                        <a:lnSpc>
                          <a:spcPct val="107000"/>
                        </a:lnSpc>
                        <a:spcAft>
                          <a:spcPts val="800"/>
                        </a:spcAft>
                      </a:pPr>
                      <a:r>
                        <a:rPr lang="sl-SI" sz="1600" dirty="0">
                          <a:effectLst/>
                        </a:rPr>
                        <a:t>Kompetenčno področje</a:t>
                      </a:r>
                      <a:endParaRPr lang="sl-SI" sz="16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600" dirty="0">
                          <a:effectLst/>
                        </a:rPr>
                        <a:t>Nanaša se na</a:t>
                      </a:r>
                      <a:endParaRPr lang="sl-SI" sz="16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221459477"/>
                  </a:ext>
                </a:extLst>
              </a:tr>
              <a:tr h="529509">
                <a:tc>
                  <a:txBody>
                    <a:bodyPr/>
                    <a:lstStyle/>
                    <a:p>
                      <a:pPr algn="just">
                        <a:lnSpc>
                          <a:spcPct val="107000"/>
                        </a:lnSpc>
                        <a:spcAft>
                          <a:spcPts val="800"/>
                        </a:spcAft>
                      </a:pPr>
                      <a:r>
                        <a:rPr lang="sl-SI" sz="1600">
                          <a:effectLst/>
                        </a:rPr>
                        <a:t>(1) Politika/strategija</a:t>
                      </a:r>
                      <a:endParaRPr lang="sl-SI" sz="16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600" dirty="0">
                          <a:effectLst/>
                        </a:rPr>
                        <a:t>Razvoj, implementacija in spremljanje politike in strategije ravnanja z raziskovalnimi podatki organizacije.</a:t>
                      </a:r>
                      <a:endParaRPr lang="sl-SI" sz="16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784404153"/>
                  </a:ext>
                </a:extLst>
              </a:tr>
              <a:tr h="523608">
                <a:tc>
                  <a:txBody>
                    <a:bodyPr/>
                    <a:lstStyle/>
                    <a:p>
                      <a:pPr algn="just">
                        <a:lnSpc>
                          <a:spcPct val="107000"/>
                        </a:lnSpc>
                        <a:spcAft>
                          <a:spcPts val="800"/>
                        </a:spcAft>
                      </a:pPr>
                      <a:r>
                        <a:rPr lang="sl-SI" sz="1600">
                          <a:effectLst/>
                        </a:rPr>
                        <a:t>(2) Skladnost</a:t>
                      </a:r>
                      <a:endParaRPr lang="sl-SI" sz="16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600" dirty="0">
                          <a:effectLst/>
                        </a:rPr>
                        <a:t>Skladnost s zakonodajnim okvirjem, s splošno uredbo o varstvu podatkov (GDPR) in drugimi ustreznimi pravnimi in etičnimi standardi.</a:t>
                      </a:r>
                      <a:endParaRPr lang="sl-SI" sz="16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812540512"/>
                  </a:ext>
                </a:extLst>
              </a:tr>
              <a:tr h="258745">
                <a:tc>
                  <a:txBody>
                    <a:bodyPr/>
                    <a:lstStyle/>
                    <a:p>
                      <a:pPr algn="just">
                        <a:lnSpc>
                          <a:spcPct val="107000"/>
                        </a:lnSpc>
                        <a:spcAft>
                          <a:spcPts val="800"/>
                        </a:spcAft>
                      </a:pPr>
                      <a:r>
                        <a:rPr lang="sl-SI" sz="1600">
                          <a:effectLst/>
                        </a:rPr>
                        <a:t>(3) Uskladitev z načeli FAIR</a:t>
                      </a:r>
                      <a:endParaRPr lang="sl-SI" sz="16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600" dirty="0">
                          <a:effectLst/>
                        </a:rPr>
                        <a:t>Usklajenost z načeli FAIR in načeli odprte znanosti.</a:t>
                      </a:r>
                      <a:endParaRPr lang="sl-SI" sz="16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484892903"/>
                  </a:ext>
                </a:extLst>
              </a:tr>
              <a:tr h="529509">
                <a:tc>
                  <a:txBody>
                    <a:bodyPr/>
                    <a:lstStyle/>
                    <a:p>
                      <a:pPr algn="just">
                        <a:lnSpc>
                          <a:spcPct val="107000"/>
                        </a:lnSpc>
                        <a:spcAft>
                          <a:spcPts val="800"/>
                        </a:spcAft>
                      </a:pPr>
                      <a:r>
                        <a:rPr lang="sl-SI" sz="1600">
                          <a:effectLst/>
                        </a:rPr>
                        <a:t>(4) Storitve</a:t>
                      </a:r>
                      <a:endParaRPr lang="sl-SI" sz="16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600">
                          <a:effectLst/>
                        </a:rPr>
                        <a:t>Razpoložljivost ustrezne podpore pri ravnanju z raziskovalnimi podatki, osebja ali storitev.</a:t>
                      </a:r>
                      <a:endParaRPr lang="sl-SI" sz="16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87052833"/>
                  </a:ext>
                </a:extLst>
              </a:tr>
              <a:tr h="529509">
                <a:tc>
                  <a:txBody>
                    <a:bodyPr/>
                    <a:lstStyle/>
                    <a:p>
                      <a:pPr marL="0" lvl="0" indent="0" algn="just">
                        <a:lnSpc>
                          <a:spcPct val="107000"/>
                        </a:lnSpc>
                        <a:spcAft>
                          <a:spcPts val="800"/>
                        </a:spcAft>
                        <a:buFont typeface="+mj-lt"/>
                        <a:buNone/>
                      </a:pPr>
                      <a:r>
                        <a:rPr lang="sl-SI" sz="1600" dirty="0">
                          <a:effectLst/>
                        </a:rPr>
                        <a:t>(5) Infrastruktura</a:t>
                      </a:r>
                      <a:endParaRPr lang="sl-SI" sz="16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600" dirty="0">
                          <a:effectLst/>
                        </a:rPr>
                        <a:t>Razpoložljivost ustrezne podatkovne infrastrukture za ravnanje z raziskovalnimi podatki.</a:t>
                      </a:r>
                      <a:endParaRPr lang="sl-SI" sz="16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142830821"/>
                  </a:ext>
                </a:extLst>
              </a:tr>
              <a:tr h="529509">
                <a:tc>
                  <a:txBody>
                    <a:bodyPr/>
                    <a:lstStyle/>
                    <a:p>
                      <a:pPr marL="0" lvl="0" indent="0" algn="just">
                        <a:lnSpc>
                          <a:spcPct val="107000"/>
                        </a:lnSpc>
                        <a:spcAft>
                          <a:spcPts val="800"/>
                        </a:spcAft>
                        <a:buFont typeface="+mj-lt"/>
                        <a:buNone/>
                      </a:pPr>
                      <a:r>
                        <a:rPr lang="sl-SI" sz="1600" dirty="0">
                          <a:effectLst/>
                        </a:rPr>
                        <a:t>(6) Upravljanje znanja</a:t>
                      </a:r>
                      <a:endParaRPr lang="sl-SI" sz="16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600">
                          <a:effectLst/>
                        </a:rPr>
                        <a:t>Ustrezna raven znanja in veščin ravnanja z raziskovalnimi podatki v organizacijah/inštitutih/oddelkih/ali v okviru projektov.</a:t>
                      </a:r>
                      <a:endParaRPr lang="sl-SI" sz="16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741693590"/>
                  </a:ext>
                </a:extLst>
              </a:tr>
              <a:tr h="800273">
                <a:tc>
                  <a:txBody>
                    <a:bodyPr/>
                    <a:lstStyle/>
                    <a:p>
                      <a:pPr marL="0" lvl="0" indent="0" algn="just">
                        <a:lnSpc>
                          <a:spcPct val="107000"/>
                        </a:lnSpc>
                        <a:spcAft>
                          <a:spcPts val="800"/>
                        </a:spcAft>
                        <a:buFont typeface="+mj-lt"/>
                        <a:buNone/>
                      </a:pPr>
                      <a:r>
                        <a:rPr lang="sl-SI" sz="1600" dirty="0">
                          <a:effectLst/>
                        </a:rPr>
                        <a:t>(7) Mreža</a:t>
                      </a:r>
                      <a:endParaRPr lang="sl-SI" sz="16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600">
                          <a:effectLst/>
                        </a:rPr>
                        <a:t>Širjenje in vzdrževanje mreže usklajenih strokovnih področij ter relevantnih oddelkov in služb znotraj in zunaj organizacije glede ravnanja z raziskovalnimi podatki.</a:t>
                      </a:r>
                      <a:endParaRPr lang="sl-SI" sz="16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877314057"/>
                  </a:ext>
                </a:extLst>
              </a:tr>
              <a:tr h="529509">
                <a:tc>
                  <a:txBody>
                    <a:bodyPr/>
                    <a:lstStyle/>
                    <a:p>
                      <a:pPr marL="0" lvl="0" indent="0" algn="just">
                        <a:lnSpc>
                          <a:spcPct val="107000"/>
                        </a:lnSpc>
                        <a:spcAft>
                          <a:spcPts val="800"/>
                        </a:spcAft>
                        <a:buFont typeface="+mj-lt"/>
                        <a:buNone/>
                      </a:pPr>
                      <a:r>
                        <a:rPr lang="sl-SI" sz="1600" dirty="0">
                          <a:effectLst/>
                        </a:rPr>
                        <a:t>(8) Trajno skrbništvo</a:t>
                      </a:r>
                      <a:endParaRPr lang="sl-SI" sz="16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600" dirty="0">
                          <a:effectLst/>
                        </a:rPr>
                        <a:t>Ustrezna podpora in podatkovna infrastruktura za FAIR in trajno skrbništvo podatkov organizacije/oddelka ali projekta.</a:t>
                      </a:r>
                      <a:endParaRPr lang="sl-SI" sz="16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43831215"/>
                  </a:ext>
                </a:extLst>
              </a:tr>
            </a:tbl>
          </a:graphicData>
        </a:graphic>
      </p:graphicFrame>
    </p:spTree>
    <p:extLst>
      <p:ext uri="{BB962C8B-B14F-4D97-AF65-F5344CB8AC3E}">
        <p14:creationId xmlns:p14="http://schemas.microsoft.com/office/powerpoint/2010/main" val="453868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E8EEDE7-F1F7-A333-BC63-687BE646F8C3}"/>
              </a:ext>
            </a:extLst>
          </p:cNvPr>
          <p:cNvSpPr>
            <a:spLocks noGrp="1"/>
          </p:cNvSpPr>
          <p:nvPr>
            <p:ph type="title"/>
          </p:nvPr>
        </p:nvSpPr>
        <p:spPr>
          <a:xfrm>
            <a:off x="346590" y="364019"/>
            <a:ext cx="11160000" cy="611828"/>
          </a:xfrm>
        </p:spPr>
        <p:txBody>
          <a:bodyPr>
            <a:noAutofit/>
          </a:bodyPr>
          <a:lstStyle/>
          <a:p>
            <a:r>
              <a:rPr lang="sl-SI" sz="2800" dirty="0"/>
              <a:t>Povzetek kompetenc, ki jih naj podatkovni strokovnjak</a:t>
            </a:r>
            <a:br>
              <a:rPr lang="sl-SI" sz="2800" dirty="0"/>
            </a:br>
            <a:r>
              <a:rPr lang="sl-SI" sz="2800" dirty="0"/>
              <a:t>poseduje oz. pridobi v okviru ustreznih usposabljanj</a:t>
            </a:r>
          </a:p>
        </p:txBody>
      </p:sp>
      <p:graphicFrame>
        <p:nvGraphicFramePr>
          <p:cNvPr id="8" name="Tabela 8">
            <a:extLst>
              <a:ext uri="{FF2B5EF4-FFF2-40B4-BE49-F238E27FC236}">
                <a16:creationId xmlns:a16="http://schemas.microsoft.com/office/drawing/2014/main" id="{552DF840-6FC5-D6AA-1112-59BD0615479F}"/>
              </a:ext>
            </a:extLst>
          </p:cNvPr>
          <p:cNvGraphicFramePr>
            <a:graphicFrameLocks noGrp="1"/>
          </p:cNvGraphicFramePr>
          <p:nvPr>
            <p:ph idx="1"/>
          </p:nvPr>
        </p:nvGraphicFramePr>
        <p:xfrm>
          <a:off x="117988" y="1373341"/>
          <a:ext cx="11926528" cy="5394960"/>
        </p:xfrm>
        <a:graphic>
          <a:graphicData uri="http://schemas.openxmlformats.org/drawingml/2006/table">
            <a:tbl>
              <a:tblPr firstRow="1" bandRow="1">
                <a:tableStyleId>{5C22544A-7EE6-4342-B048-85BDC9FD1C3A}</a:tableStyleId>
              </a:tblPr>
              <a:tblGrid>
                <a:gridCol w="2634746">
                  <a:extLst>
                    <a:ext uri="{9D8B030D-6E8A-4147-A177-3AD203B41FA5}">
                      <a16:colId xmlns:a16="http://schemas.microsoft.com/office/drawing/2014/main" val="2620361775"/>
                    </a:ext>
                  </a:extLst>
                </a:gridCol>
                <a:gridCol w="3328518">
                  <a:extLst>
                    <a:ext uri="{9D8B030D-6E8A-4147-A177-3AD203B41FA5}">
                      <a16:colId xmlns:a16="http://schemas.microsoft.com/office/drawing/2014/main" val="2281914250"/>
                    </a:ext>
                  </a:extLst>
                </a:gridCol>
                <a:gridCol w="2981632">
                  <a:extLst>
                    <a:ext uri="{9D8B030D-6E8A-4147-A177-3AD203B41FA5}">
                      <a16:colId xmlns:a16="http://schemas.microsoft.com/office/drawing/2014/main" val="2421090974"/>
                    </a:ext>
                  </a:extLst>
                </a:gridCol>
                <a:gridCol w="2981632">
                  <a:extLst>
                    <a:ext uri="{9D8B030D-6E8A-4147-A177-3AD203B41FA5}">
                      <a16:colId xmlns:a16="http://schemas.microsoft.com/office/drawing/2014/main" val="169527465"/>
                    </a:ext>
                  </a:extLst>
                </a:gridCol>
              </a:tblGrid>
              <a:tr h="370840">
                <a:tc>
                  <a:txBody>
                    <a:bodyPr/>
                    <a:lstStyle/>
                    <a:p>
                      <a:r>
                        <a:rPr lang="sl-SI" dirty="0"/>
                        <a:t>Kompetenčno področje</a:t>
                      </a:r>
                    </a:p>
                  </a:txBody>
                  <a:tcPr/>
                </a:tc>
                <a:tc>
                  <a:txBody>
                    <a:bodyPr/>
                    <a:lstStyle/>
                    <a:p>
                      <a:r>
                        <a:rPr lang="sl-SI" dirty="0"/>
                        <a:t>Politike in strategije</a:t>
                      </a:r>
                    </a:p>
                  </a:txBody>
                  <a:tcPr/>
                </a:tc>
                <a:tc>
                  <a:txBody>
                    <a:bodyPr/>
                    <a:lstStyle/>
                    <a:p>
                      <a:r>
                        <a:rPr lang="sl-SI" dirty="0"/>
                        <a:t>Znanstvenoraziskovalna dejavnost</a:t>
                      </a:r>
                    </a:p>
                  </a:txBody>
                  <a:tcPr/>
                </a:tc>
                <a:tc>
                  <a:txBody>
                    <a:bodyPr/>
                    <a:lstStyle/>
                    <a:p>
                      <a:r>
                        <a:rPr lang="sl-SI" dirty="0"/>
                        <a:t>Infrastruktura</a:t>
                      </a:r>
                    </a:p>
                  </a:txBody>
                  <a:tcPr/>
                </a:tc>
                <a:extLst>
                  <a:ext uri="{0D108BD9-81ED-4DB2-BD59-A6C34878D82A}">
                    <a16:rowId xmlns:a16="http://schemas.microsoft.com/office/drawing/2014/main" val="3632682199"/>
                  </a:ext>
                </a:extLst>
              </a:tr>
              <a:tr h="370840">
                <a:tc>
                  <a:txBody>
                    <a:bodyPr/>
                    <a:lstStyle/>
                    <a:p>
                      <a:r>
                        <a:rPr lang="sl-SI" dirty="0"/>
                        <a:t>1. Politika/Strategija.</a:t>
                      </a:r>
                    </a:p>
                  </a:txBody>
                  <a:tcPr/>
                </a:tc>
                <a:tc>
                  <a:txBody>
                    <a:bodyPr/>
                    <a:lstStyle/>
                    <a:p>
                      <a:r>
                        <a:rPr lang="sl-SI" dirty="0"/>
                        <a:t>- Poznati nacionalno zakonodajo in mednarodne usmeritve na področju implementacije načel odprte znanosti  v znanstvenoraziskovalni proces.</a:t>
                      </a:r>
                    </a:p>
                    <a:p>
                      <a:r>
                        <a:rPr lang="sl-SI" dirty="0"/>
                        <a:t>- Svetovati, razvijati, izvajati in spremljati politike in strategije organizacije za ravnanje z raziskovalnimi podatki , ki vključuje celoten življenjski krog raziskovalnih podatkov  in podpira načela FAIR  in odprto znanost, v sodelovanju  z ustreznimi deležniki,  v okviru finančnih in pravnih omejitev,v okviru organizacije in zunaj nje. </a:t>
                      </a:r>
                    </a:p>
                  </a:txBody>
                  <a:tcPr/>
                </a:tc>
                <a:tc>
                  <a:txBody>
                    <a:bodyPr/>
                    <a:lstStyle/>
                    <a:p>
                      <a:r>
                        <a:rPr lang="sl-SI" dirty="0"/>
                        <a:t>- Poznati načela FAIR in načela odprte znanosti, vključno z znanjem o implementaciji in o tem, kako biti skladen z načeli FAIR.</a:t>
                      </a:r>
                    </a:p>
                    <a:p>
                      <a:r>
                        <a:rPr lang="sl-SI" dirty="0"/>
                        <a:t>- Po potrebi razviti oz. pripraviti načrt ravnanja z raziskovalnimi podatki  za oddelke, projekte ali zbirke podatkov, ki je skladen z zahtevami organizacije in odločevalcev (tj. financerjev),  ter je v skladu s politiko ravnanja z raziskovalnimi podatki organizacije ter podpira načela FAIR in načela odprte znanosti.</a:t>
                      </a:r>
                    </a:p>
                  </a:txBody>
                  <a:tcPr/>
                </a:tc>
                <a:tc>
                  <a:txBody>
                    <a:bodyPr/>
                    <a:lstStyle/>
                    <a:p>
                      <a:r>
                        <a:rPr lang="sl-SI" dirty="0"/>
                        <a:t>- Skladno s politikami in strategijami prepoznati zahteve po ustrezni podatkovni infrastrukturi in orodjih, ki se ujemajo s politiko ravnanja z raziskovalnimi podatki organizacije ter podpirajo načela FAIR in načela odprte znanosti.</a:t>
                      </a:r>
                    </a:p>
                    <a:p>
                      <a:endParaRPr lang="sl-SI" dirty="0"/>
                    </a:p>
                    <a:p>
                      <a:endParaRPr lang="sl-SI" dirty="0"/>
                    </a:p>
                    <a:p>
                      <a:endParaRPr lang="sl-SI" dirty="0"/>
                    </a:p>
                  </a:txBody>
                  <a:tcPr/>
                </a:tc>
                <a:extLst>
                  <a:ext uri="{0D108BD9-81ED-4DB2-BD59-A6C34878D82A}">
                    <a16:rowId xmlns:a16="http://schemas.microsoft.com/office/drawing/2014/main" val="3154679927"/>
                  </a:ext>
                </a:extLst>
              </a:tr>
            </a:tbl>
          </a:graphicData>
        </a:graphic>
      </p:graphicFrame>
    </p:spTree>
    <p:extLst>
      <p:ext uri="{BB962C8B-B14F-4D97-AF65-F5344CB8AC3E}">
        <p14:creationId xmlns:p14="http://schemas.microsoft.com/office/powerpoint/2010/main" val="3135021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E8EEDE7-F1F7-A333-BC63-687BE646F8C3}"/>
              </a:ext>
            </a:extLst>
          </p:cNvPr>
          <p:cNvSpPr>
            <a:spLocks noGrp="1"/>
          </p:cNvSpPr>
          <p:nvPr>
            <p:ph type="title"/>
          </p:nvPr>
        </p:nvSpPr>
        <p:spPr>
          <a:xfrm>
            <a:off x="346590" y="364019"/>
            <a:ext cx="11160000" cy="611828"/>
          </a:xfrm>
        </p:spPr>
        <p:txBody>
          <a:bodyPr>
            <a:noAutofit/>
          </a:bodyPr>
          <a:lstStyle/>
          <a:p>
            <a:r>
              <a:rPr lang="sl-SI" sz="2800" dirty="0"/>
              <a:t>Povzetek kompetenc, ki jih naj podatkovni strokovnjak </a:t>
            </a:r>
            <a:br>
              <a:rPr lang="sl-SI" sz="2800" dirty="0"/>
            </a:br>
            <a:r>
              <a:rPr lang="sl-SI" sz="2800" dirty="0"/>
              <a:t>poseduje oz. pridobi v okviru ustreznih usposabljanj</a:t>
            </a:r>
          </a:p>
        </p:txBody>
      </p:sp>
      <p:graphicFrame>
        <p:nvGraphicFramePr>
          <p:cNvPr id="8" name="Tabela 8">
            <a:extLst>
              <a:ext uri="{FF2B5EF4-FFF2-40B4-BE49-F238E27FC236}">
                <a16:creationId xmlns:a16="http://schemas.microsoft.com/office/drawing/2014/main" id="{552DF840-6FC5-D6AA-1112-59BD0615479F}"/>
              </a:ext>
            </a:extLst>
          </p:cNvPr>
          <p:cNvGraphicFramePr>
            <a:graphicFrameLocks noGrp="1"/>
          </p:cNvGraphicFramePr>
          <p:nvPr>
            <p:ph idx="1"/>
          </p:nvPr>
        </p:nvGraphicFramePr>
        <p:xfrm>
          <a:off x="117988" y="1373341"/>
          <a:ext cx="11926528" cy="5364480"/>
        </p:xfrm>
        <a:graphic>
          <a:graphicData uri="http://schemas.openxmlformats.org/drawingml/2006/table">
            <a:tbl>
              <a:tblPr firstRow="1" bandRow="1">
                <a:tableStyleId>{5C22544A-7EE6-4342-B048-85BDC9FD1C3A}</a:tableStyleId>
              </a:tblPr>
              <a:tblGrid>
                <a:gridCol w="2634746">
                  <a:extLst>
                    <a:ext uri="{9D8B030D-6E8A-4147-A177-3AD203B41FA5}">
                      <a16:colId xmlns:a16="http://schemas.microsoft.com/office/drawing/2014/main" val="2620361775"/>
                    </a:ext>
                  </a:extLst>
                </a:gridCol>
                <a:gridCol w="3328518">
                  <a:extLst>
                    <a:ext uri="{9D8B030D-6E8A-4147-A177-3AD203B41FA5}">
                      <a16:colId xmlns:a16="http://schemas.microsoft.com/office/drawing/2014/main" val="2281914250"/>
                    </a:ext>
                  </a:extLst>
                </a:gridCol>
                <a:gridCol w="2981632">
                  <a:extLst>
                    <a:ext uri="{9D8B030D-6E8A-4147-A177-3AD203B41FA5}">
                      <a16:colId xmlns:a16="http://schemas.microsoft.com/office/drawing/2014/main" val="2421090974"/>
                    </a:ext>
                  </a:extLst>
                </a:gridCol>
                <a:gridCol w="2981632">
                  <a:extLst>
                    <a:ext uri="{9D8B030D-6E8A-4147-A177-3AD203B41FA5}">
                      <a16:colId xmlns:a16="http://schemas.microsoft.com/office/drawing/2014/main" val="169527465"/>
                    </a:ext>
                  </a:extLst>
                </a:gridCol>
              </a:tblGrid>
              <a:tr h="370840">
                <a:tc>
                  <a:txBody>
                    <a:bodyPr/>
                    <a:lstStyle/>
                    <a:p>
                      <a:r>
                        <a:rPr lang="sl-SI" dirty="0"/>
                        <a:t>Kompetenčno področje</a:t>
                      </a:r>
                    </a:p>
                  </a:txBody>
                  <a:tcPr/>
                </a:tc>
                <a:tc>
                  <a:txBody>
                    <a:bodyPr/>
                    <a:lstStyle/>
                    <a:p>
                      <a:r>
                        <a:rPr lang="sl-SI" dirty="0"/>
                        <a:t>Politike in strategije</a:t>
                      </a:r>
                    </a:p>
                  </a:txBody>
                  <a:tcPr/>
                </a:tc>
                <a:tc>
                  <a:txBody>
                    <a:bodyPr/>
                    <a:lstStyle/>
                    <a:p>
                      <a:r>
                        <a:rPr lang="sl-SI" dirty="0"/>
                        <a:t>Znanstvenoraziskovalna dejavnost</a:t>
                      </a:r>
                    </a:p>
                  </a:txBody>
                  <a:tcPr/>
                </a:tc>
                <a:tc>
                  <a:txBody>
                    <a:bodyPr/>
                    <a:lstStyle/>
                    <a:p>
                      <a:r>
                        <a:rPr lang="sl-SI" dirty="0"/>
                        <a:t>Infrastruktura</a:t>
                      </a:r>
                    </a:p>
                  </a:txBody>
                  <a:tcPr/>
                </a:tc>
                <a:extLst>
                  <a:ext uri="{0D108BD9-81ED-4DB2-BD59-A6C34878D82A}">
                    <a16:rowId xmlns:a16="http://schemas.microsoft.com/office/drawing/2014/main" val="3632682199"/>
                  </a:ext>
                </a:extLst>
              </a:tr>
              <a:tr h="370840">
                <a:tc>
                  <a:txBody>
                    <a:bodyPr/>
                    <a:lstStyle/>
                    <a:p>
                      <a:r>
                        <a:rPr lang="sl-SI" sz="1800" kern="1200" dirty="0">
                          <a:solidFill>
                            <a:schemeClr val="dk1"/>
                          </a:solidFill>
                          <a:effectLst/>
                          <a:latin typeface="+mn-lt"/>
                          <a:ea typeface="+mn-ea"/>
                          <a:cs typeface="+mn-cs"/>
                        </a:rPr>
                        <a:t>2. Skladnost.</a:t>
                      </a:r>
                      <a:endParaRPr lang="sl-SI" dirty="0"/>
                    </a:p>
                  </a:txBody>
                  <a:tcPr/>
                </a:tc>
                <a:tc>
                  <a:txBody>
                    <a:bodyPr/>
                    <a:lstStyle/>
                    <a:p>
                      <a:r>
                        <a:rPr lang="sl-SI" sz="1600" dirty="0"/>
                        <a:t>- Svetovati in razvijati, spremljati in izvajati politike in strategije ravnanja z raziskovalnimi podatki raziskovalne organizacije.</a:t>
                      </a:r>
                    </a:p>
                    <a:p>
                      <a:r>
                        <a:rPr lang="sl-SI" sz="1600" dirty="0"/>
                        <a:t>- Biti odgovorni za skladnost politik ravnanja z raziskovalnimi podatki s kodeksom etike in integritete za raziskovalce organizacije in s Splošno uredbo o varstvu podatkov (GDPR), kot tudi za stalno usklajevanje s pravnimi in etičnimi standardi.</a:t>
                      </a:r>
                    </a:p>
                    <a:p>
                      <a:endParaRPr lang="sl-SI" sz="1600" dirty="0"/>
                    </a:p>
                    <a:p>
                      <a:endParaRPr lang="sl-SI" sz="1600" dirty="0"/>
                    </a:p>
                  </a:txBody>
                  <a:tcPr/>
                </a:tc>
                <a:tc>
                  <a:txBody>
                    <a:bodyPr/>
                    <a:lstStyle/>
                    <a:p>
                      <a:r>
                        <a:rPr lang="sl-SI" sz="1600" dirty="0"/>
                        <a:t>- Skladno s politikami in strategijami po potrebi razvijati in pripraviti načrt ravnanja z raziskovalnimi podatki, ki so v skladu z zahtevami organizacije in odločevalcev (tj. financerjev) ter je v skladu s politiko ravnanja z raziskovalnimi podatki organizacije ter podpira načela FAIR in načela odprte znanosti.</a:t>
                      </a:r>
                    </a:p>
                    <a:p>
                      <a:r>
                        <a:rPr lang="sl-SI" sz="1600" dirty="0"/>
                        <a:t>- Preverjati skladnost izvedbe projekta oz. zbiranja podatkov z načrtom ravnanja z raziskovalnimi podatki in politikami o ravnanju z raziskovalnimi podatki organizacije, ustreznimi kodeksi ravnanja, zakonodajo in specifičnimi področnimi standardi.</a:t>
                      </a:r>
                    </a:p>
                  </a:txBody>
                  <a:tcPr/>
                </a:tc>
                <a:tc>
                  <a:txBody>
                    <a:bodyPr/>
                    <a:lstStyle/>
                    <a:p>
                      <a:r>
                        <a:rPr lang="sl-SI" sz="1600" dirty="0"/>
                        <a:t>- Skladno s politikami in strategijami prepoznati zahteve po ustrezni podatkovni infrastrukturi in orodjih, ki se ujemajo s politiko ravnanja z raziskovalnimi podatki organizacije ter podpirajo načela FAIR in načela odprte znanosti.</a:t>
                      </a:r>
                    </a:p>
                    <a:p>
                      <a:endParaRPr lang="sl-SI" sz="1600" dirty="0"/>
                    </a:p>
                    <a:p>
                      <a:endParaRPr lang="sl-SI" sz="1600" dirty="0"/>
                    </a:p>
                  </a:txBody>
                  <a:tcPr/>
                </a:tc>
                <a:extLst>
                  <a:ext uri="{0D108BD9-81ED-4DB2-BD59-A6C34878D82A}">
                    <a16:rowId xmlns:a16="http://schemas.microsoft.com/office/drawing/2014/main" val="3154679927"/>
                  </a:ext>
                </a:extLst>
              </a:tr>
            </a:tbl>
          </a:graphicData>
        </a:graphic>
      </p:graphicFrame>
    </p:spTree>
    <p:extLst>
      <p:ext uri="{BB962C8B-B14F-4D97-AF65-F5344CB8AC3E}">
        <p14:creationId xmlns:p14="http://schemas.microsoft.com/office/powerpoint/2010/main" val="1130835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E8EEDE7-F1F7-A333-BC63-687BE646F8C3}"/>
              </a:ext>
            </a:extLst>
          </p:cNvPr>
          <p:cNvSpPr>
            <a:spLocks noGrp="1"/>
          </p:cNvSpPr>
          <p:nvPr>
            <p:ph type="title"/>
          </p:nvPr>
        </p:nvSpPr>
        <p:spPr>
          <a:xfrm>
            <a:off x="346590" y="364019"/>
            <a:ext cx="11160000" cy="611828"/>
          </a:xfrm>
        </p:spPr>
        <p:txBody>
          <a:bodyPr>
            <a:noAutofit/>
          </a:bodyPr>
          <a:lstStyle/>
          <a:p>
            <a:r>
              <a:rPr lang="sl-SI" sz="2800" dirty="0"/>
              <a:t>Povzetek kompetenc, ki jih naj podatkovni strokovnjak </a:t>
            </a:r>
            <a:br>
              <a:rPr lang="sl-SI" sz="2800" dirty="0"/>
            </a:br>
            <a:r>
              <a:rPr lang="sl-SI" sz="2800" dirty="0"/>
              <a:t>poseduje oz. pridobi v okviru ustreznih usposabljanj</a:t>
            </a:r>
          </a:p>
        </p:txBody>
      </p:sp>
      <p:graphicFrame>
        <p:nvGraphicFramePr>
          <p:cNvPr id="8" name="Tabela 8">
            <a:extLst>
              <a:ext uri="{FF2B5EF4-FFF2-40B4-BE49-F238E27FC236}">
                <a16:creationId xmlns:a16="http://schemas.microsoft.com/office/drawing/2014/main" id="{552DF840-6FC5-D6AA-1112-59BD0615479F}"/>
              </a:ext>
            </a:extLst>
          </p:cNvPr>
          <p:cNvGraphicFramePr>
            <a:graphicFrameLocks noGrp="1"/>
          </p:cNvGraphicFramePr>
          <p:nvPr>
            <p:ph idx="1"/>
          </p:nvPr>
        </p:nvGraphicFramePr>
        <p:xfrm>
          <a:off x="117988" y="1373341"/>
          <a:ext cx="11926528" cy="4297680"/>
        </p:xfrm>
        <a:graphic>
          <a:graphicData uri="http://schemas.openxmlformats.org/drawingml/2006/table">
            <a:tbl>
              <a:tblPr firstRow="1" bandRow="1">
                <a:tableStyleId>{5C22544A-7EE6-4342-B048-85BDC9FD1C3A}</a:tableStyleId>
              </a:tblPr>
              <a:tblGrid>
                <a:gridCol w="2634746">
                  <a:extLst>
                    <a:ext uri="{9D8B030D-6E8A-4147-A177-3AD203B41FA5}">
                      <a16:colId xmlns:a16="http://schemas.microsoft.com/office/drawing/2014/main" val="2620361775"/>
                    </a:ext>
                  </a:extLst>
                </a:gridCol>
                <a:gridCol w="3328518">
                  <a:extLst>
                    <a:ext uri="{9D8B030D-6E8A-4147-A177-3AD203B41FA5}">
                      <a16:colId xmlns:a16="http://schemas.microsoft.com/office/drawing/2014/main" val="2281914250"/>
                    </a:ext>
                  </a:extLst>
                </a:gridCol>
                <a:gridCol w="2981632">
                  <a:extLst>
                    <a:ext uri="{9D8B030D-6E8A-4147-A177-3AD203B41FA5}">
                      <a16:colId xmlns:a16="http://schemas.microsoft.com/office/drawing/2014/main" val="2421090974"/>
                    </a:ext>
                  </a:extLst>
                </a:gridCol>
                <a:gridCol w="2981632">
                  <a:extLst>
                    <a:ext uri="{9D8B030D-6E8A-4147-A177-3AD203B41FA5}">
                      <a16:colId xmlns:a16="http://schemas.microsoft.com/office/drawing/2014/main" val="169527465"/>
                    </a:ext>
                  </a:extLst>
                </a:gridCol>
              </a:tblGrid>
              <a:tr h="370840">
                <a:tc>
                  <a:txBody>
                    <a:bodyPr/>
                    <a:lstStyle/>
                    <a:p>
                      <a:r>
                        <a:rPr lang="sl-SI" dirty="0"/>
                        <a:t>Kompetenčno področje</a:t>
                      </a:r>
                    </a:p>
                  </a:txBody>
                  <a:tcPr/>
                </a:tc>
                <a:tc>
                  <a:txBody>
                    <a:bodyPr/>
                    <a:lstStyle/>
                    <a:p>
                      <a:r>
                        <a:rPr lang="sl-SI" dirty="0"/>
                        <a:t>Politike in strategije</a:t>
                      </a:r>
                    </a:p>
                  </a:txBody>
                  <a:tcPr/>
                </a:tc>
                <a:tc>
                  <a:txBody>
                    <a:bodyPr/>
                    <a:lstStyle/>
                    <a:p>
                      <a:r>
                        <a:rPr lang="sl-SI" dirty="0"/>
                        <a:t>Znanstvenoraziskovalna dejavnost</a:t>
                      </a:r>
                    </a:p>
                  </a:txBody>
                  <a:tcPr/>
                </a:tc>
                <a:tc>
                  <a:txBody>
                    <a:bodyPr/>
                    <a:lstStyle/>
                    <a:p>
                      <a:r>
                        <a:rPr lang="sl-SI" dirty="0"/>
                        <a:t>Infrastruktura</a:t>
                      </a:r>
                    </a:p>
                  </a:txBody>
                  <a:tcPr/>
                </a:tc>
                <a:extLst>
                  <a:ext uri="{0D108BD9-81ED-4DB2-BD59-A6C34878D82A}">
                    <a16:rowId xmlns:a16="http://schemas.microsoft.com/office/drawing/2014/main" val="3632682199"/>
                  </a:ext>
                </a:extLst>
              </a:tr>
              <a:tr h="370840">
                <a:tc>
                  <a:txBody>
                    <a:bodyPr/>
                    <a:lstStyle/>
                    <a:p>
                      <a:r>
                        <a:rPr lang="sl-SI" dirty="0"/>
                        <a:t>3. Uskladitev z načeli FAIR.</a:t>
                      </a:r>
                    </a:p>
                  </a:txBody>
                  <a:tcPr/>
                </a:tc>
                <a:tc>
                  <a:txBody>
                    <a:bodyPr/>
                    <a:lstStyle/>
                    <a:p>
                      <a:r>
                        <a:rPr lang="sl-SI" sz="1800" dirty="0"/>
                        <a:t>- Izvajati skladnost politik ravnanja z raziskovalnimi podatki s kodeksom etike in integritete za raziskovalce organizacije in s Splošno uredbo o varstvu podatkov (GDPR),  stalno usklajevanje s pravnimi in etičnimi standardi.</a:t>
                      </a:r>
                    </a:p>
                    <a:p>
                      <a:r>
                        <a:rPr lang="sl-SI" sz="1800" dirty="0"/>
                        <a:t>- Uskladiti politike ravnanja z raziskovalnimi podatki z načeli FAIR in načeli odprte znanosti.</a:t>
                      </a:r>
                    </a:p>
                    <a:p>
                      <a:endParaRPr lang="sl-SI" sz="1800" dirty="0"/>
                    </a:p>
                    <a:p>
                      <a:endParaRPr lang="sl-SI" sz="1800" dirty="0"/>
                    </a:p>
                  </a:txBody>
                  <a:tcPr/>
                </a:tc>
                <a:tc>
                  <a:txBody>
                    <a:bodyPr/>
                    <a:lstStyle/>
                    <a:p>
                      <a:r>
                        <a:rPr lang="sl-SI" sz="1800" dirty="0"/>
                        <a:t>- Preverjati skladnost izvedbe projekta z načrtom ravnanja z raziskovalnimi podatki in s politikami o ravnanju z raziskovalnimi podatki organizacije, ustreznimi kodeksi ravnanja, zakonodajo in specifičnimi področnimi standardi.</a:t>
                      </a:r>
                    </a:p>
                    <a:p>
                      <a:r>
                        <a:rPr lang="sl-SI" sz="1800" dirty="0"/>
                        <a:t>- Uskladiti načrt ravnanja z raziskovalnimi podatki z načeli FAIR in načeli odprte znanosti. </a:t>
                      </a:r>
                    </a:p>
                  </a:txBody>
                  <a:tcPr/>
                </a:tc>
                <a:tc>
                  <a:txBody>
                    <a:bodyPr/>
                    <a:lstStyle/>
                    <a:p>
                      <a:r>
                        <a:rPr lang="sl-SI" sz="1800" dirty="0"/>
                        <a:t>- Izbrati oz. uskladiti podatkovne infrastrukture in orodja, ki so skladna z načeli FAIR in načeli odprte znanosti ter spodbujati in podpirati FAIR podatke.</a:t>
                      </a:r>
                    </a:p>
                    <a:p>
                      <a:endParaRPr lang="sl-SI" sz="1800" dirty="0"/>
                    </a:p>
                    <a:p>
                      <a:endParaRPr lang="sl-SI" sz="1800" dirty="0"/>
                    </a:p>
                    <a:p>
                      <a:endParaRPr lang="sl-SI" sz="1800" dirty="0"/>
                    </a:p>
                  </a:txBody>
                  <a:tcPr/>
                </a:tc>
                <a:extLst>
                  <a:ext uri="{0D108BD9-81ED-4DB2-BD59-A6C34878D82A}">
                    <a16:rowId xmlns:a16="http://schemas.microsoft.com/office/drawing/2014/main" val="3154679927"/>
                  </a:ext>
                </a:extLst>
              </a:tr>
            </a:tbl>
          </a:graphicData>
        </a:graphic>
      </p:graphicFrame>
    </p:spTree>
    <p:extLst>
      <p:ext uri="{BB962C8B-B14F-4D97-AF65-F5344CB8AC3E}">
        <p14:creationId xmlns:p14="http://schemas.microsoft.com/office/powerpoint/2010/main" val="597345529"/>
      </p:ext>
    </p:extLst>
  </p:cSld>
  <p:clrMapOvr>
    <a:masterClrMapping/>
  </p:clrMapOvr>
</p:sld>
</file>

<file path=ppt/theme/theme1.xml><?xml version="1.0" encoding="utf-8"?>
<a:theme xmlns:a="http://schemas.openxmlformats.org/drawingml/2006/main" name="1_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TotalTime>
  <Words>3492</Words>
  <Application>Microsoft Office PowerPoint</Application>
  <PresentationFormat>Širokozaslonsko</PresentationFormat>
  <Paragraphs>275</Paragraphs>
  <Slides>22</Slides>
  <Notes>0</Notes>
  <HiddenSlides>0</HiddenSlides>
  <MMClips>0</MMClips>
  <ScaleCrop>false</ScaleCrop>
  <HeadingPairs>
    <vt:vector size="6" baseType="variant">
      <vt:variant>
        <vt:lpstr>Uporabljene pisave</vt:lpstr>
      </vt:variant>
      <vt:variant>
        <vt:i4>2</vt:i4>
      </vt:variant>
      <vt:variant>
        <vt:lpstr>Tema</vt:lpstr>
      </vt:variant>
      <vt:variant>
        <vt:i4>1</vt:i4>
      </vt:variant>
      <vt:variant>
        <vt:lpstr>Naslovi diapozitivov</vt:lpstr>
      </vt:variant>
      <vt:variant>
        <vt:i4>22</vt:i4>
      </vt:variant>
    </vt:vector>
  </HeadingPairs>
  <TitlesOfParts>
    <vt:vector size="25" baseType="lpstr">
      <vt:lpstr>Arial</vt:lpstr>
      <vt:lpstr>Calibri</vt:lpstr>
      <vt:lpstr>1_Officeova tema</vt:lpstr>
      <vt:lpstr>Delo podatkovnih strokovnjakov</vt:lpstr>
      <vt:lpstr>Kompetence podatkovni strokovnjakov</vt:lpstr>
      <vt:lpstr>Vizualizacija veščin odprte znanosti (Swiatek in sod., 202013)</vt:lpstr>
      <vt:lpstr>Kompetence za odprti dostop – na kratko</vt:lpstr>
      <vt:lpstr>Kompetence za ravnanje z raziskovalnimi podatki</vt:lpstr>
      <vt:lpstr>Kompetence za ravnanje z raziskovalnimi podatki</vt:lpstr>
      <vt:lpstr>Povzetek kompetenc, ki jih naj podatkovni strokovnjak poseduje oz. pridobi v okviru ustreznih usposabljanj</vt:lpstr>
      <vt:lpstr>Povzetek kompetenc, ki jih naj podatkovni strokovnjak  poseduje oz. pridobi v okviru ustreznih usposabljanj</vt:lpstr>
      <vt:lpstr>Povzetek kompetenc, ki jih naj podatkovni strokovnjak  poseduje oz. pridobi v okviru ustreznih usposabljanj</vt:lpstr>
      <vt:lpstr>Povzetek kompetenc, ki jih naj podatkovni strokovnjak  poseduje oz. pridobi v okviru ustreznih usposabljanj</vt:lpstr>
      <vt:lpstr>Povzetek kompetenc, ki jih naj podatkovni strokovnjak  poseduje oz. pridobi v okviru ustreznih usposabljanj</vt:lpstr>
      <vt:lpstr>Povzetek kompetenc, ki jih naj podatkovni strokovnjak  poseduje oz. pridobi v okviru ustreznih usposabljanj</vt:lpstr>
      <vt:lpstr>Povzetek kompetenc, ki jih naj podatkovni strokovnjak  poseduje oz. pridobi v okviru ustreznih usposabljanj</vt:lpstr>
      <vt:lpstr>Povzetek kompetenc, ki jih naj podatkovni strokovnjak  poseduje oz. pridobi v okviru ustreznih usposabljanj</vt:lpstr>
      <vt:lpstr>Podporne storitve za zagotavljanje odprtega dostopa</vt:lpstr>
      <vt:lpstr>15Podporne storitve – odprti dostop:  storitve odprte dostopa so v izključni domeni  knjižnic</vt:lpstr>
      <vt:lpstr>Štiri razvojne stopnje podpornih storitev RDM</vt:lpstr>
      <vt:lpstr>15Začetna stopnja:  podporne storitve RDM</vt:lpstr>
      <vt:lpstr>15Razvojna stopnja:  podporne storitve RDM</vt:lpstr>
      <vt:lpstr>15Razvita stopnja:  podporne storitve RDM</vt:lpstr>
      <vt:lpstr>15Napredna stopnja:  podporne storitve RDM</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Delo podatkovnih strokovnjakov</dc:title>
  <dc:creator>Dunja Legat</dc:creator>
  <cp:lastModifiedBy>Zala</cp:lastModifiedBy>
  <cp:revision>4</cp:revision>
  <dcterms:created xsi:type="dcterms:W3CDTF">2024-09-19T13:06:10Z</dcterms:created>
  <dcterms:modified xsi:type="dcterms:W3CDTF">2025-01-20T12:11:32Z</dcterms:modified>
</cp:coreProperties>
</file>