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4" r:id="rId2"/>
    <p:sldMasterId id="2147483675" r:id="rId3"/>
  </p:sldMasterIdLst>
  <p:notesMasterIdLst>
    <p:notesMasterId r:id="rId18"/>
  </p:notesMasterIdLst>
  <p:sldIdLst>
    <p:sldId id="380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libri Light" panose="020F0302020204030204" pitchFamily="34" charset="0"/>
      <p:regular r:id="rId23"/>
      <p:italic r:id="rId24"/>
    </p:embeddedFont>
    <p:embeddedFont>
      <p:font typeface="Lato" panose="020F0502020204030203" pitchFamily="34" charset="0"/>
      <p:regular r:id="rId25"/>
      <p:bold r:id="rId26"/>
      <p:italic r:id="rId27"/>
      <p:boldItalic r:id="rId28"/>
    </p:embeddedFont>
    <p:embeddedFont>
      <p:font typeface="Open Sans" panose="020B0606030504020204" pitchFamily="34" charset="0"/>
      <p:regular r:id="rId29"/>
    </p:embeddedFont>
    <p:embeddedFont>
      <p:font typeface="Raleway" pitchFamily="2" charset="-18"/>
      <p:regular r:id="rId30"/>
      <p:bold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B63926F-22F9-4A55-BB54-BE43E055A336}">
  <a:tblStyle styleId="{0B63926F-22F9-4A55-BB54-BE43E055A33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7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6.fntdata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7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09955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9b31c8ff75_0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39b31c8ff75_0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9b31c8ff75_0_3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g39b31c8ff75_0_3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9b31c8ff75_0_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g39b31c8ff75_0_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8ddc31fbc6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g38ddc31fbc6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8ddc31fbc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g38ddc31fbc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8ddc31fbc6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g38ddc31fbc6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8ddc31fbc6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g38ddc31fbc6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8ddc31fbc6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g38ddc31fbc6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8ddc31fbc6_0_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g38ddc31fbc6_0_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8ddc31fbc6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g38ddc31fbc6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8ddc31fbc6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g38ddc31fbc6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12192000" cy="650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972600" y="1763267"/>
            <a:ext cx="10250700" cy="2219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972837" y="4230533"/>
            <a:ext cx="10250700" cy="721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1107036" y="5558926"/>
            <a:ext cx="994316" cy="61102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11"/>
          <p:cNvSpPr txBox="1">
            <a:spLocks noGrp="1"/>
          </p:cNvSpPr>
          <p:nvPr>
            <p:ph type="title" hasCustomPrompt="1"/>
          </p:nvPr>
        </p:nvSpPr>
        <p:spPr>
          <a:xfrm>
            <a:off x="972600" y="978600"/>
            <a:ext cx="10251300" cy="165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972600" y="3030517"/>
            <a:ext cx="10251300" cy="2107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vsebina" type="obj">
  <p:cSld name="OBJEC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●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○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○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●"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●"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13" name="Google Shape;113;p20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14" name="Google Shape;114;p2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117" name="Google Shape;117;p2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972600" y="1763267"/>
            <a:ext cx="10251300" cy="2024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22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21" name="Google Shape;121;p22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2" name="Google Shape;122;p22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23" name="Google Shape;123;p2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126" name="Google Shape;126;p2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29" name="Google Shape;129;p24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vsebina" type="obj">
  <p:cSld name="OBJEC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6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6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●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○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○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36" name="Google Shape;136;p26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●"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6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●"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6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e de Texte">
  <p:cSld name="1_Diapositive de Texte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7"/>
          <p:cNvSpPr txBox="1">
            <a:spLocks noGrp="1"/>
          </p:cNvSpPr>
          <p:nvPr>
            <p:ph type="title"/>
          </p:nvPr>
        </p:nvSpPr>
        <p:spPr>
          <a:xfrm>
            <a:off x="831850" y="1306326"/>
            <a:ext cx="105156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1" name="Google Shape;141;p27"/>
          <p:cNvSpPr txBox="1">
            <a:spLocks noGrp="1"/>
          </p:cNvSpPr>
          <p:nvPr>
            <p:ph type="body" idx="1"/>
          </p:nvPr>
        </p:nvSpPr>
        <p:spPr>
          <a:xfrm>
            <a:off x="831850" y="2043951"/>
            <a:ext cx="10515600" cy="34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5CC7255-5AA2-4378-9CF9-ECFE96A6A1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5E055D-6D05-40EA-9F93-B544AFDE4082}" type="datetime1">
              <a:rPr lang="sl-SI"/>
              <a:pPr lvl="0"/>
              <a:t>15. 04. 2026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DCB3195-0FD7-4625-B013-8130A892C80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C114E7A-079C-40A3-A800-C5A99E3761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0A02BD-3EF9-49DB-AD0A-68D8D5506561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29229369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A0850A0-FCA2-427A-B5AB-B7506D28CAF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BE3943-9763-4A72-AC18-9601F43E0680}" type="datetime1">
              <a:rPr lang="sl-SI"/>
              <a:pPr lvl="0"/>
              <a:t>15. 04. 2026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19168F2-D441-4A66-A59A-000A363A65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D45D5C8-6F9D-47CA-AF36-9AF3DA75D4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0EFE42-92AD-42D5-BE90-88AC7DBFDD23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98675042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037A99F-7EBA-4022-B4A8-AA7B721DE2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8EF71D-2B66-4DE4-BE54-BFDB71FD4AB3}" type="datetime1">
              <a:rPr lang="sl-SI"/>
              <a:pPr lvl="0"/>
              <a:t>15. 04. 2026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A9F0F64-EBEF-4D8B-9E18-A7E9D88871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A42EB3C-C4BE-44F2-AF12-0B20547AEF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FF7150-F341-476F-AC6C-3B00EDCBCFC2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56706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F43985FA-45A7-4F58-8C56-2C493CFD92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9B99C9-D072-4BF9-90C3-BFE5BEB17D70}" type="datetime1">
              <a:rPr lang="sl-SI"/>
              <a:pPr lvl="0"/>
              <a:t>15. 04. 2026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E8B6395-DC4D-40EB-8E08-9D084B6707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8D154CE-84E4-47B3-ABB8-3188177D08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5E26CE-CEB9-4DBC-BD39-BB279A1A0D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5698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12192000" cy="65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600" cy="713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972600" y="2771833"/>
            <a:ext cx="10251600" cy="3014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899EFC8-98F4-4772-8EDA-460387F043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68B20F-246A-43D6-B537-B7537966D313}" type="datetime1">
              <a:rPr lang="sl-SI"/>
              <a:pPr lvl="0"/>
              <a:t>15. 04. 2026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D9B19811-8415-49F3-9154-05A93D34F16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80426345-1C3E-49E5-85B5-78C46BFEB6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B4BDF0-9E83-47ED-B205-2E4AFA5B5A7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18255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EC025A8-E2B2-4B86-83D0-AA7EC34394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AB420C-E2E0-4EF2-85FC-58CC6CDF8E4A}" type="datetime1">
              <a:rPr lang="sl-SI"/>
              <a:pPr lvl="0"/>
              <a:t>15. 04. 2026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AFB69F0-3D8B-4FDC-81AA-B64FFD1FF7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8ED3B58-444C-4FE7-8B4A-35D52C1687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9E6D11-F17D-4D9E-890C-C441F2E0F2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383673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EA0658B4-97DB-45BB-9817-05B1B0BABB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C35104-CDBA-40FA-A4AE-0E23E626B30E}" type="datetime1">
              <a:rPr lang="sl-SI"/>
              <a:pPr lvl="0"/>
              <a:t>15. 04. 2026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8E4E4BA2-EB71-4FB7-91B8-E4219CD274A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1767CA-417E-4649-9B95-BE2E27816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F83BA7-4006-4A92-965F-51F5FAD39B0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832223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A916CE77-74E0-4C5C-9F40-F10C0577B8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B63948-B7EA-473B-B8E0-5D0BA74970DB}" type="datetime1">
              <a:rPr lang="sl-SI"/>
              <a:pPr lvl="0"/>
              <a:t>15. 04. 2026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0B17CCA-5C46-4953-B4D8-6CD7D022134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738DC75-CDBF-45CC-9A14-F142839839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572751-0683-41E3-8EC9-C7F3342E4C8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12259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215F192-2977-4E91-A69F-578EEA2D02C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C8B4B9-5DC2-46DD-B6FB-42E15E682593}" type="datetime1">
              <a:rPr lang="sl-SI"/>
              <a:pPr lvl="0"/>
              <a:t>15. 04. 2026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55641E2-225B-4EEE-B460-60456FFEAB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C9EFBD8-424F-468B-8A9B-9FD938A338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F8481C-9189-4038-86C9-B779C873B355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944426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25EF94A-C79C-47DC-80C2-3B4C960842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0D6EDD-130D-4ABB-BF5B-109C925EC4C7}" type="datetime1">
              <a:rPr lang="sl-SI"/>
              <a:pPr lvl="0"/>
              <a:t>15. 04. 2026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F99A3A2-6A88-4E5C-B1EC-914E51EC29D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F524C7E-4E7A-4108-8731-99D5305A7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DE3B24-1BB6-40FE-9B30-FD564B795AA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453048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5980DAA-A8A8-48DC-A67F-4AFFD90D5DE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DF6EE2-C634-4FFE-92C3-B41739EBCD38}" type="datetime1">
              <a:rPr lang="sl-SI"/>
              <a:pPr lvl="0"/>
              <a:t>15. 04. 2026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D610F78-5FD8-4ECA-BE77-FBBC17FBDAA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F651D5A-E25A-4951-92D2-D0DD027F21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16E6A3-B88E-447E-A820-282CE1BD249A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56877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12192000" cy="65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300" cy="713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972434" y="2771833"/>
            <a:ext cx="5032500" cy="3014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6191471" y="2771833"/>
            <a:ext cx="5032500" cy="3014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12192000" cy="65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300" cy="713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12192000" cy="65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973333" y="1758200"/>
            <a:ext cx="4401300" cy="184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961633" y="3708967"/>
            <a:ext cx="4401300" cy="2130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1107036" y="5558926"/>
            <a:ext cx="994316" cy="61102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972600" y="1152400"/>
            <a:ext cx="9361500" cy="3980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973333" y="1758200"/>
            <a:ext cx="4401300" cy="2249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ubTitle" idx="1"/>
          </p:nvPr>
        </p:nvSpPr>
        <p:spPr>
          <a:xfrm>
            <a:off x="966600" y="4215367"/>
            <a:ext cx="4401300" cy="1011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6898967" y="1803500"/>
            <a:ext cx="4499100" cy="403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966600" y="5830068"/>
            <a:ext cx="10263300" cy="614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Char char="●"/>
              <a:defRPr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○"/>
              <a:defRPr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■"/>
              <a:defRPr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●"/>
              <a:defRPr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○"/>
              <a:defRPr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■"/>
              <a:defRPr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●"/>
              <a:defRPr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○"/>
              <a:defRPr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■"/>
              <a:defRPr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6D58191-7847-47AC-B6C5-3DDDD0C2647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D7A32EC-3369-4484-9134-60114E730D0D}" type="datetime1">
              <a:rPr lang="sl-SI"/>
              <a:pPr lvl="0"/>
              <a:t>15. 04. 2026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83C46E3-CBC0-4CAA-B156-80CAECE1297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5DBB5AC-5EC4-4EFF-9BCB-0ABBC65979D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A48CAC56-222E-481C-88B5-B266649B0792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1366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jpg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hypotheses.org/" TargetMode="External"/><Relationship Id="rId13" Type="http://schemas.openxmlformats.org/officeDocument/2006/relationships/hyperlink" Target="https://www.facebook.com/?locale=sl_SI" TargetMode="External"/><Relationship Id="rId18" Type="http://schemas.openxmlformats.org/officeDocument/2006/relationships/hyperlink" Target="https://rescognito.com/" TargetMode="External"/><Relationship Id="rId26" Type="http://schemas.openxmlformats.org/officeDocument/2006/relationships/hyperlink" Target="https://thepund.it/" TargetMode="External"/><Relationship Id="rId3" Type="http://schemas.openxmlformats.org/officeDocument/2006/relationships/image" Target="../media/image6.jpg"/><Relationship Id="rId21" Type="http://schemas.openxmlformats.org/officeDocument/2006/relationships/hyperlink" Target="https://www.scienceopen.com/" TargetMode="External"/><Relationship Id="rId7" Type="http://schemas.openxmlformats.org/officeDocument/2006/relationships/hyperlink" Target="https://www.alternator.science/" TargetMode="External"/><Relationship Id="rId12" Type="http://schemas.openxmlformats.org/officeDocument/2006/relationships/hyperlink" Target="https://stackexchange.com/" TargetMode="External"/><Relationship Id="rId17" Type="http://schemas.openxmlformats.org/officeDocument/2006/relationships/hyperlink" Target="https://publons.com/wos-op/onboard/verify-email/" TargetMode="External"/><Relationship Id="rId25" Type="http://schemas.openxmlformats.org/officeDocument/2006/relationships/hyperlink" Target="http://hypothes.is" TargetMode="External"/><Relationship Id="rId2" Type="http://schemas.openxmlformats.org/officeDocument/2006/relationships/notesSlide" Target="../notesSlides/notesSlide4.xml"/><Relationship Id="rId16" Type="http://schemas.openxmlformats.org/officeDocument/2006/relationships/hyperlink" Target="https://crowdhelix.com/" TargetMode="External"/><Relationship Id="rId20" Type="http://schemas.openxmlformats.org/officeDocument/2006/relationships/hyperlink" Target="https://pubpeer.com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kvarkadabra.net/" TargetMode="External"/><Relationship Id="rId11" Type="http://schemas.openxmlformats.org/officeDocument/2006/relationships/hyperlink" Target="https://www.ted.com/" TargetMode="External"/><Relationship Id="rId24" Type="http://schemas.openxmlformats.org/officeDocument/2006/relationships/hyperlink" Target="https://open-research-europe.ec.europa.eu/" TargetMode="External"/><Relationship Id="rId5" Type="http://schemas.openxmlformats.org/officeDocument/2006/relationships/hyperlink" Target="https://footnotes.zrc-sazu.si/" TargetMode="External"/><Relationship Id="rId15" Type="http://schemas.openxmlformats.org/officeDocument/2006/relationships/hyperlink" Target="https://www.researchgate.net/login" TargetMode="External"/><Relationship Id="rId23" Type="http://schemas.openxmlformats.org/officeDocument/2006/relationships/hyperlink" Target="https://f1000research.com/" TargetMode="External"/><Relationship Id="rId28" Type="http://schemas.openxmlformats.org/officeDocument/2006/relationships/hyperlink" Target="https://www.cos.io/products/osf" TargetMode="External"/><Relationship Id="rId10" Type="http://schemas.openxmlformats.org/officeDocument/2006/relationships/hyperlink" Target="https://aeon.co/" TargetMode="External"/><Relationship Id="rId19" Type="http://schemas.openxmlformats.org/officeDocument/2006/relationships/hyperlink" Target="https://arxiv.org/" TargetMode="External"/><Relationship Id="rId4" Type="http://schemas.openxmlformats.org/officeDocument/2006/relationships/hyperlink" Target="https://vsakdanjik.zrc-sazu.si/" TargetMode="External"/><Relationship Id="rId9" Type="http://schemas.openxmlformats.org/officeDocument/2006/relationships/hyperlink" Target="https://www.scientificamerican.com/" TargetMode="External"/><Relationship Id="rId14" Type="http://schemas.openxmlformats.org/officeDocument/2006/relationships/hyperlink" Target="http://academia.edu" TargetMode="External"/><Relationship Id="rId22" Type="http://schemas.openxmlformats.org/officeDocument/2006/relationships/hyperlink" Target="http://preprints.org" TargetMode="External"/><Relationship Id="rId27" Type="http://schemas.openxmlformats.org/officeDocument/2006/relationships/hyperlink" Target="http://protocols.io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dirrosdata.ctk.uni-lj.si/" TargetMode="External"/><Relationship Id="rId13" Type="http://schemas.openxmlformats.org/officeDocument/2006/relationships/hyperlink" Target="https://figshare.com/" TargetMode="External"/><Relationship Id="rId3" Type="http://schemas.openxmlformats.org/officeDocument/2006/relationships/image" Target="../media/image6.jpg"/><Relationship Id="rId7" Type="http://schemas.openxmlformats.org/officeDocument/2006/relationships/hyperlink" Target="https://www.coretrustseal.org/" TargetMode="External"/><Relationship Id="rId12" Type="http://schemas.openxmlformats.org/officeDocument/2006/relationships/hyperlink" Target="https://hal.science/" TargetMode="External"/><Relationship Id="rId2" Type="http://schemas.openxmlformats.org/officeDocument/2006/relationships/notesSlide" Target="../notesSlides/notesSlide5.xml"/><Relationship Id="rId16" Type="http://schemas.openxmlformats.org/officeDocument/2006/relationships/hyperlink" Target="https://fairsharing.org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rd-alliance.org/" TargetMode="External"/><Relationship Id="rId11" Type="http://schemas.openxmlformats.org/officeDocument/2006/relationships/hyperlink" Target="https://zenodo.org/" TargetMode="External"/><Relationship Id="rId5" Type="http://schemas.openxmlformats.org/officeDocument/2006/relationships/hyperlink" Target="https://www.gov.si/assets/ministrstva/MVZI/Znanost/Dokumenti/Uredba-o-odprti-znanosti-obrazlozitev-clenov-25-10-2023.pdf" TargetMode="External"/><Relationship Id="rId15" Type="http://schemas.openxmlformats.org/officeDocument/2006/relationships/hyperlink" Target="http://re3data.org" TargetMode="External"/><Relationship Id="rId10" Type="http://schemas.openxmlformats.org/officeDocument/2006/relationships/hyperlink" Target="https://www.adp.fdv.uni-lj.si/" TargetMode="External"/><Relationship Id="rId4" Type="http://schemas.openxmlformats.org/officeDocument/2006/relationships/hyperlink" Target="https://pisrs.si/pregledPredpisa?id=URED8793" TargetMode="External"/><Relationship Id="rId9" Type="http://schemas.openxmlformats.org/officeDocument/2006/relationships/hyperlink" Target="http://clarin.si" TargetMode="External"/><Relationship Id="rId14" Type="http://schemas.openxmlformats.org/officeDocument/2006/relationships/hyperlink" Target="https://www.cessda.eu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odprteobjave.si/" TargetMode="External"/><Relationship Id="rId13" Type="http://schemas.openxmlformats.org/officeDocument/2006/relationships/hyperlink" Target="http://home.izum.si/COBISS/bibliografije/Kateg-medn-bibl-baze.html" TargetMode="External"/><Relationship Id="rId3" Type="http://schemas.openxmlformats.org/officeDocument/2006/relationships/image" Target="../media/image6.jpg"/><Relationship Id="rId7" Type="http://schemas.openxmlformats.org/officeDocument/2006/relationships/hyperlink" Target="https://journalcheckertool.org/" TargetMode="External"/><Relationship Id="rId12" Type="http://schemas.openxmlformats.org/officeDocument/2006/relationships/hyperlink" Target="https://ddh.diamas.org/en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openpolicyfinder.jisc.ac.uk/" TargetMode="External"/><Relationship Id="rId11" Type="http://schemas.openxmlformats.org/officeDocument/2006/relationships/hyperlink" Target="https://doaj.org/" TargetMode="External"/><Relationship Id="rId5" Type="http://schemas.openxmlformats.org/officeDocument/2006/relationships/hyperlink" Target="https://cabells.com/solutions/predatory-reports" TargetMode="External"/><Relationship Id="rId15" Type="http://schemas.openxmlformats.org/officeDocument/2006/relationships/image" Target="../media/image7.png"/><Relationship Id="rId10" Type="http://schemas.openxmlformats.org/officeDocument/2006/relationships/hyperlink" Target="https://openapc.net/" TargetMode="External"/><Relationship Id="rId4" Type="http://schemas.openxmlformats.org/officeDocument/2006/relationships/hyperlink" Target="https://thinkchecksubmit.org/" TargetMode="External"/><Relationship Id="rId9" Type="http://schemas.openxmlformats.org/officeDocument/2006/relationships/hyperlink" Target="http://ulrichsweb.serialssolutions.com/" TargetMode="External"/><Relationship Id="rId14" Type="http://schemas.openxmlformats.org/officeDocument/2006/relationships/hyperlink" Target="http://home.izum.si/COBISS/bibliografije/Kateg-revije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eifl.net/resources/eifl-guide-quality-diamond-open-access-publishing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oabooks.org/" TargetMode="External"/><Relationship Id="rId13" Type="http://schemas.openxmlformats.org/officeDocument/2006/relationships/hyperlink" Target="https://pkp.sfu.ca/software/omp/" TargetMode="External"/><Relationship Id="rId3" Type="http://schemas.openxmlformats.org/officeDocument/2006/relationships/image" Target="../media/image6.jpg"/><Relationship Id="rId7" Type="http://schemas.openxmlformats.org/officeDocument/2006/relationships/hyperlink" Target="https://copim.pubpub.org/" TargetMode="External"/><Relationship Id="rId12" Type="http://schemas.openxmlformats.org/officeDocument/2006/relationships/hyperlink" Target="https://pressbooks.com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thoth.pub/" TargetMode="External"/><Relationship Id="rId11" Type="http://schemas.openxmlformats.org/officeDocument/2006/relationships/hyperlink" Target="https://kotahi.community/" TargetMode="External"/><Relationship Id="rId5" Type="http://schemas.openxmlformats.org/officeDocument/2006/relationships/hyperlink" Target="https://www.oabooks-toolkit.org/" TargetMode="External"/><Relationship Id="rId15" Type="http://schemas.openxmlformats.org/officeDocument/2006/relationships/hyperlink" Target="https://manifoldapp.org/" TargetMode="External"/><Relationship Id="rId10" Type="http://schemas.openxmlformats.org/officeDocument/2006/relationships/hyperlink" Target="https://janeway.systems/" TargetMode="External"/><Relationship Id="rId4" Type="http://schemas.openxmlformats.org/officeDocument/2006/relationships/hyperlink" Target="https://diamasproject.eu/" TargetMode="External"/><Relationship Id="rId9" Type="http://schemas.openxmlformats.org/officeDocument/2006/relationships/hyperlink" Target="https://pkp.sfu.ca/software/ojs/" TargetMode="External"/><Relationship Id="rId14" Type="http://schemas.openxmlformats.org/officeDocument/2006/relationships/hyperlink" Target="https://www.fulcrum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086E02C-9871-4B45-B3D4-498E4602A668}"/>
              </a:ext>
            </a:extLst>
          </p:cNvPr>
          <p:cNvSpPr txBox="1"/>
          <p:nvPr/>
        </p:nvSpPr>
        <p:spPr>
          <a:xfrm>
            <a:off x="641095" y="374227"/>
            <a:ext cx="103997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6000" b="1" kern="1200">
                <a:solidFill>
                  <a:srgbClr val="ED7D3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</a:t>
            </a:r>
            <a:r>
              <a:rPr kumimoji="0" lang="sl-SI" sz="6000" b="1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dprto založništvo</a:t>
            </a:r>
            <a:endParaRPr kumimoji="0" lang="pl-PL" sz="6000" b="1" i="0" u="none" strike="noStrike" kern="120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587F738-3333-4A3F-A998-8DCD9BD4340D}"/>
              </a:ext>
            </a:extLst>
          </p:cNvPr>
          <p:cNvSpPr txBox="1"/>
          <p:nvPr/>
        </p:nvSpPr>
        <p:spPr>
          <a:xfrm>
            <a:off x="641095" y="2576370"/>
            <a:ext cx="7919246" cy="369332"/>
          </a:xfrm>
          <a:prstGeom prst="rect">
            <a:avLst/>
          </a:prstGeom>
          <a:solidFill>
            <a:srgbClr val="125A94"/>
          </a:solidFill>
          <a:ln>
            <a:solidFill>
              <a:srgbClr val="125A94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9F5CCB0C-97C9-4D03-BDDD-099350742AA1}"/>
              </a:ext>
            </a:extLst>
          </p:cNvPr>
          <p:cNvSpPr txBox="1"/>
          <p:nvPr/>
        </p:nvSpPr>
        <p:spPr>
          <a:xfrm>
            <a:off x="641095" y="2138915"/>
            <a:ext cx="791924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mag. Aleš POGAČNIK,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Znanstvenoraziskovalni center Slovenske akademije znanosti in umetnosti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Ljubljana in online, Centralna tehniška knjižnica Univerze v Ljubljani,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usposabljanje za podatkovne strokovnjake, </a:t>
            </a:r>
            <a:r>
              <a:rPr lang="sl-SI" sz="2000" kern="120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sl-SI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11. 2025</a:t>
            </a: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E636E98B-C6D2-4A0C-B443-106445C22E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095" y="4983346"/>
            <a:ext cx="941394" cy="3316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4B2EE6-4D80-428D-B393-7CE7D0E392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739" y="5951272"/>
            <a:ext cx="620146" cy="34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681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6"/>
          <p:cNvSpPr/>
          <p:nvPr/>
        </p:nvSpPr>
        <p:spPr>
          <a:xfrm>
            <a:off x="242575" y="807088"/>
            <a:ext cx="2686200" cy="628800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Avtorji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36"/>
          <p:cNvSpPr/>
          <p:nvPr/>
        </p:nvSpPr>
        <p:spPr>
          <a:xfrm>
            <a:off x="3913178" y="764267"/>
            <a:ext cx="2686200" cy="628800"/>
          </a:xfrm>
          <a:prstGeom prst="rect">
            <a:avLst/>
          </a:prstGeom>
          <a:solidFill>
            <a:srgbClr val="6D9EEB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Uredniki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36"/>
          <p:cNvSpPr/>
          <p:nvPr/>
        </p:nvSpPr>
        <p:spPr>
          <a:xfrm>
            <a:off x="8232322" y="764263"/>
            <a:ext cx="2686200" cy="628800"/>
          </a:xfrm>
          <a:prstGeom prst="rect">
            <a:avLst/>
          </a:prstGeom>
          <a:solidFill>
            <a:srgbClr val="00B05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Oblikovanje in prelom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36"/>
          <p:cNvSpPr/>
          <p:nvPr/>
        </p:nvSpPr>
        <p:spPr>
          <a:xfrm>
            <a:off x="3885300" y="2720400"/>
            <a:ext cx="2686200" cy="628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MS Word, LaTeX …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36"/>
          <p:cNvSpPr/>
          <p:nvPr/>
        </p:nvSpPr>
        <p:spPr>
          <a:xfrm>
            <a:off x="3230487" y="1078592"/>
            <a:ext cx="381000" cy="8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36"/>
          <p:cNvSpPr/>
          <p:nvPr/>
        </p:nvSpPr>
        <p:spPr>
          <a:xfrm>
            <a:off x="6829250" y="1078591"/>
            <a:ext cx="447600" cy="8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36"/>
          <p:cNvSpPr/>
          <p:nvPr/>
        </p:nvSpPr>
        <p:spPr>
          <a:xfrm>
            <a:off x="239800" y="3531663"/>
            <a:ext cx="2686200" cy="552600"/>
          </a:xfrm>
          <a:prstGeom prst="rect">
            <a:avLst/>
          </a:prstGeom>
          <a:solidFill>
            <a:srgbClr val="00B05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Tiskana revija/knjiga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36"/>
          <p:cNvSpPr/>
          <p:nvPr/>
        </p:nvSpPr>
        <p:spPr>
          <a:xfrm>
            <a:off x="7389330" y="3488836"/>
            <a:ext cx="1457400" cy="552600"/>
          </a:xfrm>
          <a:prstGeom prst="rect">
            <a:avLst/>
          </a:prstGeom>
          <a:solidFill>
            <a:srgbClr val="0070C0"/>
          </a:solidFill>
          <a:ln w="28575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PDF Web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36"/>
          <p:cNvSpPr/>
          <p:nvPr/>
        </p:nvSpPr>
        <p:spPr>
          <a:xfrm>
            <a:off x="9005777" y="3501623"/>
            <a:ext cx="1457400" cy="552600"/>
          </a:xfrm>
          <a:prstGeom prst="rect">
            <a:avLst/>
          </a:prstGeom>
          <a:solidFill>
            <a:srgbClr val="0070C0"/>
          </a:solidFill>
          <a:ln w="28575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HTML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36"/>
          <p:cNvSpPr/>
          <p:nvPr/>
        </p:nvSpPr>
        <p:spPr>
          <a:xfrm>
            <a:off x="10558789" y="3501623"/>
            <a:ext cx="1457400" cy="552600"/>
          </a:xfrm>
          <a:prstGeom prst="rect">
            <a:avLst/>
          </a:prstGeom>
          <a:solidFill>
            <a:srgbClr val="0070C0"/>
          </a:solidFill>
          <a:ln w="28575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epub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36"/>
          <p:cNvSpPr/>
          <p:nvPr/>
        </p:nvSpPr>
        <p:spPr>
          <a:xfrm>
            <a:off x="8975436" y="2758499"/>
            <a:ext cx="1457400" cy="5526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XML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36"/>
          <p:cNvSpPr txBox="1"/>
          <p:nvPr/>
        </p:nvSpPr>
        <p:spPr>
          <a:xfrm>
            <a:off x="7389325" y="4323475"/>
            <a:ext cx="4629600" cy="646500"/>
          </a:xfrm>
          <a:prstGeom prst="rect">
            <a:avLst/>
          </a:prstGeom>
          <a:solidFill>
            <a:srgbClr val="0097A7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pre-print, (open) post-peer review, augmented/living book  …</a:t>
            </a:r>
            <a:endParaRPr sz="18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36"/>
          <p:cNvSpPr/>
          <p:nvPr/>
        </p:nvSpPr>
        <p:spPr>
          <a:xfrm>
            <a:off x="3887975" y="1944675"/>
            <a:ext cx="2782200" cy="628800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Recenzenti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36"/>
          <p:cNvSpPr/>
          <p:nvPr/>
        </p:nvSpPr>
        <p:spPr>
          <a:xfrm rot="5400000">
            <a:off x="5819186" y="1581735"/>
            <a:ext cx="363000" cy="17430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p36" descr="Slika, ki vsebuje besede besedilo, pisava, logotip, grafika&#10;&#10;Opis je samodejno ustvarje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83000" y="0"/>
            <a:ext cx="1809000" cy="52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36"/>
          <p:cNvSpPr/>
          <p:nvPr/>
        </p:nvSpPr>
        <p:spPr>
          <a:xfrm>
            <a:off x="206399" y="5830575"/>
            <a:ext cx="11779200" cy="628800"/>
          </a:xfrm>
          <a:prstGeom prst="rect">
            <a:avLst/>
          </a:prstGeom>
          <a:solidFill>
            <a:srgbClr val="00B05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Trg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36"/>
          <p:cNvSpPr/>
          <p:nvPr/>
        </p:nvSpPr>
        <p:spPr>
          <a:xfrm>
            <a:off x="3913186" y="41171"/>
            <a:ext cx="2686200" cy="628800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Založbe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36"/>
          <p:cNvSpPr/>
          <p:nvPr/>
        </p:nvSpPr>
        <p:spPr>
          <a:xfrm>
            <a:off x="8232322" y="764263"/>
            <a:ext cx="2686200" cy="628800"/>
          </a:xfrm>
          <a:prstGeom prst="rect">
            <a:avLst/>
          </a:prstGeom>
          <a:solidFill>
            <a:srgbClr val="6D9EEB"/>
          </a:solidFill>
          <a:ln w="28575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Oblikovanje in prelom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36"/>
          <p:cNvSpPr/>
          <p:nvPr/>
        </p:nvSpPr>
        <p:spPr>
          <a:xfrm>
            <a:off x="3885275" y="764275"/>
            <a:ext cx="2810100" cy="1854600"/>
          </a:xfrm>
          <a:prstGeom prst="rect">
            <a:avLst/>
          </a:prstGeom>
          <a:solidFill>
            <a:srgbClr val="0097A7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Raziskovalna skupnost: avtorji, recenzenti, uredniki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36"/>
          <p:cNvSpPr/>
          <p:nvPr/>
        </p:nvSpPr>
        <p:spPr>
          <a:xfrm>
            <a:off x="6756613" y="3780341"/>
            <a:ext cx="447600" cy="8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36"/>
          <p:cNvSpPr/>
          <p:nvPr/>
        </p:nvSpPr>
        <p:spPr>
          <a:xfrm rot="10795392">
            <a:off x="3274064" y="3780362"/>
            <a:ext cx="447600" cy="8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36"/>
          <p:cNvSpPr/>
          <p:nvPr/>
        </p:nvSpPr>
        <p:spPr>
          <a:xfrm>
            <a:off x="3896050" y="3493575"/>
            <a:ext cx="2686200" cy="628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Adobe Indesign, Quark…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36"/>
          <p:cNvSpPr/>
          <p:nvPr/>
        </p:nvSpPr>
        <p:spPr>
          <a:xfrm>
            <a:off x="3871325" y="2690475"/>
            <a:ext cx="2885400" cy="18546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36"/>
          <p:cNvSpPr/>
          <p:nvPr/>
        </p:nvSpPr>
        <p:spPr>
          <a:xfrm>
            <a:off x="206399" y="5830575"/>
            <a:ext cx="11779200" cy="628800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Raziskovalna skupnost: avtorji, recenzenti, uredniki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36"/>
          <p:cNvSpPr/>
          <p:nvPr/>
        </p:nvSpPr>
        <p:spPr>
          <a:xfrm>
            <a:off x="3885275" y="41175"/>
            <a:ext cx="2782200" cy="628800"/>
          </a:xfrm>
          <a:prstGeom prst="rect">
            <a:avLst/>
          </a:prstGeom>
          <a:solidFill>
            <a:srgbClr val="0097A7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Založbe in njihova spletišča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36"/>
          <p:cNvSpPr/>
          <p:nvPr/>
        </p:nvSpPr>
        <p:spPr>
          <a:xfrm>
            <a:off x="239800" y="3531663"/>
            <a:ext cx="2686200" cy="552600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Tiskana revija/knjiga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36"/>
          <p:cNvSpPr/>
          <p:nvPr/>
        </p:nvSpPr>
        <p:spPr>
          <a:xfrm>
            <a:off x="242586" y="41171"/>
            <a:ext cx="2686200" cy="628800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Financerji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36"/>
          <p:cNvSpPr/>
          <p:nvPr/>
        </p:nvSpPr>
        <p:spPr>
          <a:xfrm>
            <a:off x="3230487" y="312667"/>
            <a:ext cx="381000" cy="8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36"/>
          <p:cNvSpPr/>
          <p:nvPr/>
        </p:nvSpPr>
        <p:spPr>
          <a:xfrm>
            <a:off x="3899225" y="4662075"/>
            <a:ext cx="2782200" cy="628800"/>
          </a:xfrm>
          <a:prstGeom prst="rect">
            <a:avLst/>
          </a:prstGeom>
          <a:solidFill>
            <a:srgbClr val="0097A7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Financerji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10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7"/>
          <p:cNvSpPr/>
          <p:nvPr/>
        </p:nvSpPr>
        <p:spPr>
          <a:xfrm>
            <a:off x="242575" y="807088"/>
            <a:ext cx="2686200" cy="628800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Avtorji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37"/>
          <p:cNvSpPr/>
          <p:nvPr/>
        </p:nvSpPr>
        <p:spPr>
          <a:xfrm>
            <a:off x="3913178" y="764267"/>
            <a:ext cx="2686200" cy="628800"/>
          </a:xfrm>
          <a:prstGeom prst="rect">
            <a:avLst/>
          </a:prstGeom>
          <a:solidFill>
            <a:srgbClr val="6D9EEB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Uredniki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37"/>
          <p:cNvSpPr/>
          <p:nvPr/>
        </p:nvSpPr>
        <p:spPr>
          <a:xfrm>
            <a:off x="8232322" y="764263"/>
            <a:ext cx="2686200" cy="628800"/>
          </a:xfrm>
          <a:prstGeom prst="rect">
            <a:avLst/>
          </a:prstGeom>
          <a:solidFill>
            <a:srgbClr val="00B05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Oblikovanje in prelom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37"/>
          <p:cNvSpPr/>
          <p:nvPr/>
        </p:nvSpPr>
        <p:spPr>
          <a:xfrm>
            <a:off x="3885300" y="2720400"/>
            <a:ext cx="2686200" cy="628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MS Word, LaTeX …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37"/>
          <p:cNvSpPr/>
          <p:nvPr/>
        </p:nvSpPr>
        <p:spPr>
          <a:xfrm>
            <a:off x="3230487" y="1078592"/>
            <a:ext cx="381000" cy="8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37"/>
          <p:cNvSpPr/>
          <p:nvPr/>
        </p:nvSpPr>
        <p:spPr>
          <a:xfrm>
            <a:off x="6829250" y="1078591"/>
            <a:ext cx="447600" cy="8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37"/>
          <p:cNvSpPr/>
          <p:nvPr/>
        </p:nvSpPr>
        <p:spPr>
          <a:xfrm>
            <a:off x="239800" y="3531663"/>
            <a:ext cx="2686200" cy="552600"/>
          </a:xfrm>
          <a:prstGeom prst="rect">
            <a:avLst/>
          </a:prstGeom>
          <a:solidFill>
            <a:srgbClr val="00B05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Tiskana revija/knjiga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37"/>
          <p:cNvSpPr/>
          <p:nvPr/>
        </p:nvSpPr>
        <p:spPr>
          <a:xfrm>
            <a:off x="7389330" y="3488836"/>
            <a:ext cx="1457400" cy="552600"/>
          </a:xfrm>
          <a:prstGeom prst="rect">
            <a:avLst/>
          </a:prstGeom>
          <a:solidFill>
            <a:srgbClr val="0070C0"/>
          </a:solidFill>
          <a:ln w="28575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PDF Web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37"/>
          <p:cNvSpPr/>
          <p:nvPr/>
        </p:nvSpPr>
        <p:spPr>
          <a:xfrm>
            <a:off x="9005777" y="3501623"/>
            <a:ext cx="1457400" cy="552600"/>
          </a:xfrm>
          <a:prstGeom prst="rect">
            <a:avLst/>
          </a:prstGeom>
          <a:solidFill>
            <a:srgbClr val="0070C0"/>
          </a:solidFill>
          <a:ln w="28575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HTML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37"/>
          <p:cNvSpPr/>
          <p:nvPr/>
        </p:nvSpPr>
        <p:spPr>
          <a:xfrm>
            <a:off x="10558789" y="3501623"/>
            <a:ext cx="1457400" cy="552600"/>
          </a:xfrm>
          <a:prstGeom prst="rect">
            <a:avLst/>
          </a:prstGeom>
          <a:solidFill>
            <a:srgbClr val="0070C0"/>
          </a:solidFill>
          <a:ln w="28575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epub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37"/>
          <p:cNvSpPr/>
          <p:nvPr/>
        </p:nvSpPr>
        <p:spPr>
          <a:xfrm>
            <a:off x="8975436" y="2758499"/>
            <a:ext cx="1457400" cy="5526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XML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37"/>
          <p:cNvSpPr txBox="1"/>
          <p:nvPr/>
        </p:nvSpPr>
        <p:spPr>
          <a:xfrm>
            <a:off x="7389325" y="4323475"/>
            <a:ext cx="4629600" cy="646500"/>
          </a:xfrm>
          <a:prstGeom prst="rect">
            <a:avLst/>
          </a:prstGeom>
          <a:solidFill>
            <a:srgbClr val="0097A7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sl-SI" sz="18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pre-print, (open) post-peer review, augmented/living book  …</a:t>
            </a:r>
            <a:endParaRPr sz="18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37"/>
          <p:cNvSpPr/>
          <p:nvPr/>
        </p:nvSpPr>
        <p:spPr>
          <a:xfrm>
            <a:off x="3887975" y="1944675"/>
            <a:ext cx="2782200" cy="628800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Recenzenti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37"/>
          <p:cNvSpPr/>
          <p:nvPr/>
        </p:nvSpPr>
        <p:spPr>
          <a:xfrm rot="5400000">
            <a:off x="5819186" y="1581735"/>
            <a:ext cx="363000" cy="17430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1" name="Google Shape;251;p37" descr="Slika, ki vsebuje besede besedilo, pisava, logotip, grafika&#10;&#10;Opis je samodejno ustvarje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83000" y="0"/>
            <a:ext cx="1809000" cy="52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7"/>
          <p:cNvSpPr/>
          <p:nvPr/>
        </p:nvSpPr>
        <p:spPr>
          <a:xfrm>
            <a:off x="3913186" y="41171"/>
            <a:ext cx="2686200" cy="628800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Založbe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37"/>
          <p:cNvSpPr/>
          <p:nvPr/>
        </p:nvSpPr>
        <p:spPr>
          <a:xfrm>
            <a:off x="8232322" y="764263"/>
            <a:ext cx="2686200" cy="628800"/>
          </a:xfrm>
          <a:prstGeom prst="rect">
            <a:avLst/>
          </a:prstGeom>
          <a:solidFill>
            <a:srgbClr val="6D9EEB"/>
          </a:solidFill>
          <a:ln w="28575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Oblikovanje in prelom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37"/>
          <p:cNvSpPr/>
          <p:nvPr/>
        </p:nvSpPr>
        <p:spPr>
          <a:xfrm>
            <a:off x="6756613" y="3780341"/>
            <a:ext cx="447600" cy="8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37"/>
          <p:cNvSpPr/>
          <p:nvPr/>
        </p:nvSpPr>
        <p:spPr>
          <a:xfrm rot="10795392">
            <a:off x="3274064" y="3780362"/>
            <a:ext cx="447600" cy="8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37"/>
          <p:cNvSpPr/>
          <p:nvPr/>
        </p:nvSpPr>
        <p:spPr>
          <a:xfrm>
            <a:off x="3896050" y="3493575"/>
            <a:ext cx="2686200" cy="628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Adobe Indesign, Quark…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37"/>
          <p:cNvSpPr/>
          <p:nvPr/>
        </p:nvSpPr>
        <p:spPr>
          <a:xfrm>
            <a:off x="239800" y="3531663"/>
            <a:ext cx="2686200" cy="552600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Tiskana revija/knjiga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37"/>
          <p:cNvSpPr/>
          <p:nvPr/>
        </p:nvSpPr>
        <p:spPr>
          <a:xfrm>
            <a:off x="242586" y="41171"/>
            <a:ext cx="2686200" cy="628800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Financerji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37"/>
          <p:cNvSpPr/>
          <p:nvPr/>
        </p:nvSpPr>
        <p:spPr>
          <a:xfrm>
            <a:off x="3230487" y="312667"/>
            <a:ext cx="381000" cy="8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37"/>
          <p:cNvSpPr/>
          <p:nvPr/>
        </p:nvSpPr>
        <p:spPr>
          <a:xfrm>
            <a:off x="206399" y="5830575"/>
            <a:ext cx="11779200" cy="628800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Raziskovalna skupnost: avtorji, recenzenti, uredniki, financerji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8"/>
          <p:cNvSpPr/>
          <p:nvPr/>
        </p:nvSpPr>
        <p:spPr>
          <a:xfrm>
            <a:off x="3913178" y="764267"/>
            <a:ext cx="2686200" cy="628800"/>
          </a:xfrm>
          <a:prstGeom prst="rect">
            <a:avLst/>
          </a:prstGeom>
          <a:solidFill>
            <a:srgbClr val="6D9EEB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Uredniki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38"/>
          <p:cNvSpPr/>
          <p:nvPr/>
        </p:nvSpPr>
        <p:spPr>
          <a:xfrm>
            <a:off x="8232322" y="764263"/>
            <a:ext cx="2686200" cy="628800"/>
          </a:xfrm>
          <a:prstGeom prst="rect">
            <a:avLst/>
          </a:prstGeom>
          <a:solidFill>
            <a:srgbClr val="00B05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Oblikovanje in prelom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38"/>
          <p:cNvSpPr/>
          <p:nvPr/>
        </p:nvSpPr>
        <p:spPr>
          <a:xfrm>
            <a:off x="239800" y="3531663"/>
            <a:ext cx="2686200" cy="552600"/>
          </a:xfrm>
          <a:prstGeom prst="rect">
            <a:avLst/>
          </a:prstGeom>
          <a:solidFill>
            <a:srgbClr val="00B05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Tiskana revija/knjiga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38"/>
          <p:cNvSpPr/>
          <p:nvPr/>
        </p:nvSpPr>
        <p:spPr>
          <a:xfrm>
            <a:off x="7389330" y="3488836"/>
            <a:ext cx="1457400" cy="552600"/>
          </a:xfrm>
          <a:prstGeom prst="rect">
            <a:avLst/>
          </a:prstGeom>
          <a:solidFill>
            <a:srgbClr val="0070C0"/>
          </a:solidFill>
          <a:ln w="28575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PDF Web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38"/>
          <p:cNvSpPr/>
          <p:nvPr/>
        </p:nvSpPr>
        <p:spPr>
          <a:xfrm>
            <a:off x="9005777" y="3501623"/>
            <a:ext cx="1457400" cy="552600"/>
          </a:xfrm>
          <a:prstGeom prst="rect">
            <a:avLst/>
          </a:prstGeom>
          <a:solidFill>
            <a:srgbClr val="0070C0"/>
          </a:solidFill>
          <a:ln w="28575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HTML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38"/>
          <p:cNvSpPr/>
          <p:nvPr/>
        </p:nvSpPr>
        <p:spPr>
          <a:xfrm>
            <a:off x="10558789" y="3501623"/>
            <a:ext cx="1457400" cy="552600"/>
          </a:xfrm>
          <a:prstGeom prst="rect">
            <a:avLst/>
          </a:prstGeom>
          <a:solidFill>
            <a:srgbClr val="0070C0"/>
          </a:solidFill>
          <a:ln w="28575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epub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38"/>
          <p:cNvSpPr txBox="1"/>
          <p:nvPr/>
        </p:nvSpPr>
        <p:spPr>
          <a:xfrm>
            <a:off x="7389325" y="4323475"/>
            <a:ext cx="4629600" cy="646500"/>
          </a:xfrm>
          <a:prstGeom prst="rect">
            <a:avLst/>
          </a:prstGeom>
          <a:solidFill>
            <a:srgbClr val="0097A7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sl-SI" sz="18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pre-print, (open) post-peer review, augmented/living book  …</a:t>
            </a:r>
            <a:endParaRPr sz="18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38"/>
          <p:cNvSpPr/>
          <p:nvPr/>
        </p:nvSpPr>
        <p:spPr>
          <a:xfrm>
            <a:off x="3887975" y="1944675"/>
            <a:ext cx="2782200" cy="628800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Recenzenti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38"/>
          <p:cNvSpPr/>
          <p:nvPr/>
        </p:nvSpPr>
        <p:spPr>
          <a:xfrm rot="5400000">
            <a:off x="5819186" y="1581735"/>
            <a:ext cx="363000" cy="17430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4" name="Google Shape;274;p38" descr="Slika, ki vsebuje besede besedilo, pisava, logotip, grafika&#10;&#10;Opis je samodejno ustvarje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83000" y="0"/>
            <a:ext cx="1809000" cy="52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8"/>
          <p:cNvSpPr/>
          <p:nvPr/>
        </p:nvSpPr>
        <p:spPr>
          <a:xfrm>
            <a:off x="3913186" y="41171"/>
            <a:ext cx="2686200" cy="628800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Založbe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38"/>
          <p:cNvSpPr/>
          <p:nvPr/>
        </p:nvSpPr>
        <p:spPr>
          <a:xfrm>
            <a:off x="8232322" y="764263"/>
            <a:ext cx="2686200" cy="628800"/>
          </a:xfrm>
          <a:prstGeom prst="rect">
            <a:avLst/>
          </a:prstGeom>
          <a:solidFill>
            <a:srgbClr val="6D9EEB"/>
          </a:solidFill>
          <a:ln w="28575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Oblikovanje in prelom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38"/>
          <p:cNvSpPr/>
          <p:nvPr/>
        </p:nvSpPr>
        <p:spPr>
          <a:xfrm>
            <a:off x="3885275" y="764275"/>
            <a:ext cx="2810100" cy="1854600"/>
          </a:xfrm>
          <a:prstGeom prst="rect">
            <a:avLst/>
          </a:prstGeom>
          <a:solidFill>
            <a:srgbClr val="0097A7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Raziskovalna skupnost: avtorji, recenzenti, uredniki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38"/>
          <p:cNvSpPr/>
          <p:nvPr/>
        </p:nvSpPr>
        <p:spPr>
          <a:xfrm>
            <a:off x="206399" y="5830575"/>
            <a:ext cx="11779200" cy="628800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Raziskovalna skupnost: avtorji, recenzenti, uredniki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38"/>
          <p:cNvSpPr/>
          <p:nvPr/>
        </p:nvSpPr>
        <p:spPr>
          <a:xfrm>
            <a:off x="3885275" y="41175"/>
            <a:ext cx="2782200" cy="628800"/>
          </a:xfrm>
          <a:prstGeom prst="rect">
            <a:avLst/>
          </a:prstGeom>
          <a:solidFill>
            <a:srgbClr val="0097A7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Založbe in njihova spletišča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38"/>
          <p:cNvSpPr/>
          <p:nvPr/>
        </p:nvSpPr>
        <p:spPr>
          <a:xfrm>
            <a:off x="239800" y="3531663"/>
            <a:ext cx="2686200" cy="552600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Tiskana revija/knjiga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38"/>
          <p:cNvSpPr/>
          <p:nvPr/>
        </p:nvSpPr>
        <p:spPr>
          <a:xfrm>
            <a:off x="3899225" y="4662075"/>
            <a:ext cx="2782200" cy="628800"/>
          </a:xfrm>
          <a:prstGeom prst="rect">
            <a:avLst/>
          </a:prstGeom>
          <a:solidFill>
            <a:srgbClr val="0097A7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Financerji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38"/>
          <p:cNvSpPr/>
          <p:nvPr/>
        </p:nvSpPr>
        <p:spPr>
          <a:xfrm>
            <a:off x="8975436" y="2758499"/>
            <a:ext cx="1457400" cy="5526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XML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9"/>
          <p:cNvSpPr txBox="1">
            <a:spLocks noGrp="1"/>
          </p:cNvSpPr>
          <p:nvPr>
            <p:ph type="title"/>
          </p:nvPr>
        </p:nvSpPr>
        <p:spPr>
          <a:xfrm>
            <a:off x="766378" y="316047"/>
            <a:ext cx="105156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100"/>
              <a:buFont typeface="Calibri"/>
              <a:buNone/>
            </a:pPr>
            <a:r>
              <a:rPr lang="sl-SI" sz="5100">
                <a:solidFill>
                  <a:srgbClr val="ED7D31"/>
                </a:solidFill>
                <a:latin typeface="Calibri"/>
                <a:ea typeface="Calibri"/>
                <a:cs typeface="Calibri"/>
                <a:sym typeface="Calibri"/>
              </a:rPr>
              <a:t>Namesto zaključka</a:t>
            </a:r>
            <a:endParaRPr/>
          </a:p>
        </p:txBody>
      </p:sp>
      <p:pic>
        <p:nvPicPr>
          <p:cNvPr id="288" name="Google Shape;288;p39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4800" y="1432775"/>
            <a:ext cx="8439051" cy="5218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39" title="Chart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8717" y="1283550"/>
            <a:ext cx="8451220" cy="521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0"/>
          <p:cNvSpPr/>
          <p:nvPr/>
        </p:nvSpPr>
        <p:spPr>
          <a:xfrm>
            <a:off x="395416" y="3298392"/>
            <a:ext cx="271151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F4F"/>
              </a:buClr>
              <a:buSzPts val="1200"/>
              <a:buFont typeface="Calibri"/>
              <a:buNone/>
            </a:pPr>
            <a:r>
              <a:rPr lang="sl-SI" sz="1200" b="1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Uredniški odbor:</a:t>
            </a:r>
            <a:br>
              <a:rPr lang="sl-SI" sz="1200" b="1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l-SI" sz="1200" b="0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dr. Tea Romih, CTK (odgovorna urednica)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F4F"/>
              </a:buClr>
              <a:buSzPts val="1200"/>
              <a:buFont typeface="Calibri"/>
              <a:buNone/>
            </a:pPr>
            <a:r>
              <a:rPr lang="sl-SI" sz="1200" b="0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Barbara Bradaš Premrl, ZRS Koper</a:t>
            </a:r>
            <a:br>
              <a:rPr lang="sl-SI" sz="1200" b="0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l-SI" sz="1200" b="0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Brina Klemenčič, UKM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F4F"/>
              </a:buClr>
              <a:buSzPts val="1200"/>
              <a:buFont typeface="Calibri"/>
              <a:buNone/>
            </a:pPr>
            <a:r>
              <a:rPr lang="sl-SI" sz="1200" b="0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dr. Mojca Kotar, UL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F4F"/>
              </a:buClr>
              <a:buSzPts val="1200"/>
              <a:buFont typeface="Calibri"/>
              <a:buNone/>
            </a:pPr>
            <a:r>
              <a:rPr lang="sl-SI" sz="1200" b="0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dr. Miha Peče, ZRC SAZU</a:t>
            </a:r>
            <a:endParaRPr/>
          </a:p>
        </p:txBody>
      </p:sp>
      <p:sp>
        <p:nvSpPr>
          <p:cNvPr id="295" name="Google Shape;295;p40"/>
          <p:cNvSpPr txBox="1"/>
          <p:nvPr/>
        </p:nvSpPr>
        <p:spPr>
          <a:xfrm>
            <a:off x="395416" y="1637271"/>
            <a:ext cx="386148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050" b="1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Centralna tehniška knjižnica Univerze v Ljubljani</a:t>
            </a:r>
            <a:endParaRPr sz="1050">
              <a:solidFill>
                <a:srgbClr val="323F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050" b="1" i="1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Central Technical Library at the University of Ljubljana</a:t>
            </a:r>
            <a:endParaRPr sz="1050">
              <a:solidFill>
                <a:srgbClr val="323F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05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Trg republike 3, SI-1000 Ljubljana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05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Slovenija / </a:t>
            </a:r>
            <a:r>
              <a:rPr lang="sl-SI" sz="1050" i="1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Slovenia</a:t>
            </a:r>
            <a:endParaRPr sz="1050">
              <a:solidFill>
                <a:srgbClr val="323F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6" name="Google Shape;296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6562" y="5247140"/>
            <a:ext cx="10009549" cy="1096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40" descr="Slika, ki vsebuje besede risanje&#10;&#10;Opis je samodejno ustvarjen"/>
          <p:cNvPicPr preferRelativeResize="0"/>
          <p:nvPr/>
        </p:nvPicPr>
        <p:blipFill rotWithShape="1">
          <a:blip r:embed="rId4">
            <a:alphaModFix/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40" descr="Slika, ki vsebuje besede besedilo, pisava, logotip, grafika&#10;&#10;Opis je samodejno ustvarjen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6732" y="706065"/>
            <a:ext cx="2468880" cy="713232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40"/>
          <p:cNvSpPr txBox="1">
            <a:spLocks noGrp="1"/>
          </p:cNvSpPr>
          <p:nvPr>
            <p:ph type="title"/>
          </p:nvPr>
        </p:nvSpPr>
        <p:spPr>
          <a:xfrm>
            <a:off x="4427527" y="2480900"/>
            <a:ext cx="25860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100"/>
              <a:buFont typeface="Calibri"/>
              <a:buNone/>
            </a:pPr>
            <a:r>
              <a:rPr lang="sl-SI" sz="5100">
                <a:solidFill>
                  <a:srgbClr val="ED7D31"/>
                </a:solidFill>
                <a:latin typeface="Calibri"/>
                <a:ea typeface="Calibri"/>
                <a:cs typeface="Calibri"/>
                <a:sym typeface="Calibri"/>
              </a:rPr>
              <a:t>Hvala!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8"/>
          <p:cNvSpPr txBox="1"/>
          <p:nvPr/>
        </p:nvSpPr>
        <p:spPr>
          <a:xfrm>
            <a:off x="768851" y="945175"/>
            <a:ext cx="94437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8000" b="1">
                <a:solidFill>
                  <a:srgbClr val="E69138"/>
                </a:solidFill>
                <a:latin typeface="Calibri"/>
                <a:ea typeface="Calibri"/>
                <a:cs typeface="Calibri"/>
                <a:sym typeface="Calibri"/>
              </a:rPr>
              <a:t>Odprto založništvo</a:t>
            </a:r>
            <a:endParaRPr sz="8000">
              <a:solidFill>
                <a:srgbClr val="E691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8"/>
          <p:cNvSpPr txBox="1"/>
          <p:nvPr/>
        </p:nvSpPr>
        <p:spPr>
          <a:xfrm>
            <a:off x="833127" y="3220288"/>
            <a:ext cx="8737800" cy="21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mag. Aleš Pogačnik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ales.pogacnik@zrc-sazu.si</a:t>
            </a:r>
            <a:br>
              <a:rPr lang="sl-SI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l-SI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ZRC SAZU, vodja in glavni urednik Založbe ZRC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l-SI" sz="2000">
                <a:solidFill>
                  <a:schemeClr val="lt1"/>
                </a:solidFill>
              </a:rPr>
              <a:t>torek 4. november 2025 ob 13:30–14:30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8" name="Google Shape;148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8841" y="5244199"/>
            <a:ext cx="1495308" cy="5201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9"/>
          <p:cNvSpPr txBox="1">
            <a:spLocks noGrp="1"/>
          </p:cNvSpPr>
          <p:nvPr>
            <p:ph type="title"/>
          </p:nvPr>
        </p:nvSpPr>
        <p:spPr>
          <a:xfrm>
            <a:off x="838200" y="1704426"/>
            <a:ext cx="10515600" cy="12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ct val="100000"/>
              <a:buFont typeface="Calibri"/>
              <a:buNone/>
            </a:pPr>
            <a:r>
              <a:rPr lang="sl-SI" sz="5000">
                <a:solidFill>
                  <a:srgbClr val="ED7D31"/>
                </a:solidFill>
                <a:latin typeface="Calibri"/>
                <a:ea typeface="Calibri"/>
                <a:cs typeface="Calibri"/>
                <a:sym typeface="Calibri"/>
              </a:rPr>
              <a:t>Znanstveni prispevek v dobi odprte znanosti: kaj in kje?</a:t>
            </a:r>
            <a:endParaRPr/>
          </a:p>
        </p:txBody>
      </p:sp>
      <p:sp>
        <p:nvSpPr>
          <p:cNvPr id="154" name="Google Shape;154;p29"/>
          <p:cNvSpPr txBox="1">
            <a:spLocks noGrp="1"/>
          </p:cNvSpPr>
          <p:nvPr>
            <p:ph type="body" idx="1"/>
          </p:nvPr>
        </p:nvSpPr>
        <p:spPr>
          <a:xfrm>
            <a:off x="3555050" y="3281975"/>
            <a:ext cx="4680600" cy="30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400">
                <a:latin typeface="Calibri"/>
                <a:ea typeface="Calibri"/>
                <a:cs typeface="Calibri"/>
                <a:sym typeface="Calibri"/>
              </a:rPr>
              <a:t>1. Monografija</a:t>
            </a:r>
            <a:endParaRPr sz="3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l-SI" sz="3400">
                <a:latin typeface="Calibri"/>
                <a:ea typeface="Calibri"/>
                <a:cs typeface="Calibri"/>
                <a:sym typeface="Calibri"/>
              </a:rPr>
              <a:t>2. Članek</a:t>
            </a:r>
            <a:endParaRPr sz="3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l-SI" sz="3400">
                <a:latin typeface="Calibri"/>
                <a:ea typeface="Calibri"/>
                <a:cs typeface="Calibri"/>
                <a:sym typeface="Calibri"/>
              </a:rPr>
              <a:t>3. Raziskovalni podatki</a:t>
            </a:r>
            <a:endParaRPr sz="3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l-SI" sz="3400">
                <a:latin typeface="Calibri"/>
                <a:ea typeface="Calibri"/>
                <a:cs typeface="Calibri"/>
                <a:sym typeface="Calibri"/>
              </a:rPr>
              <a:t>4. Drugo</a:t>
            </a:r>
            <a:endParaRPr sz="3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0"/>
          <p:cNvSpPr txBox="1"/>
          <p:nvPr/>
        </p:nvSpPr>
        <p:spPr>
          <a:xfrm>
            <a:off x="311700" y="1773950"/>
            <a:ext cx="11694000" cy="46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1. Blog (spletni dnevnik), forumi, podkasti:</a:t>
            </a:r>
            <a:endParaRPr sz="18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Calibri"/>
              <a:buChar char="●"/>
            </a:pPr>
            <a:r>
              <a:rPr lang="sl-SI" sz="18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Vsakdanjik</a:t>
            </a:r>
            <a:r>
              <a:rPr lang="sl-SI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(2020), F</a:t>
            </a:r>
            <a:r>
              <a:rPr lang="sl-SI" sz="18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ootNotes</a:t>
            </a:r>
            <a:r>
              <a:rPr lang="sl-SI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(2025); </a:t>
            </a:r>
            <a:r>
              <a:rPr lang="sl-SI" sz="18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Kvarkadabra</a:t>
            </a:r>
            <a:r>
              <a:rPr lang="sl-SI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(1997), </a:t>
            </a:r>
            <a:r>
              <a:rPr lang="sl-SI" sz="18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Alternator</a:t>
            </a:r>
            <a:r>
              <a:rPr lang="sl-SI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(2020)</a:t>
            </a:r>
            <a:r>
              <a:rPr lang="sl-SI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lang="sl-SI" sz="18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Hypotheses</a:t>
            </a:r>
            <a:r>
              <a:rPr lang="sl-SI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(2007)</a:t>
            </a:r>
            <a:endParaRPr sz="18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Calibri"/>
              <a:buChar char="●"/>
            </a:pPr>
            <a:r>
              <a:rPr lang="sl-SI" sz="18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Scientific American</a:t>
            </a:r>
            <a:r>
              <a:rPr lang="sl-SI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(1996), </a:t>
            </a:r>
            <a:r>
              <a:rPr lang="sl-SI" sz="18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Aeon</a:t>
            </a:r>
            <a:r>
              <a:rPr lang="sl-SI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(2012), </a:t>
            </a:r>
            <a:r>
              <a:rPr lang="sl-SI" sz="18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TED</a:t>
            </a:r>
            <a:r>
              <a:rPr lang="sl-SI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(2012); </a:t>
            </a:r>
            <a:r>
              <a:rPr lang="sl-SI" sz="18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StackExchange</a:t>
            </a:r>
            <a:r>
              <a:rPr lang="sl-SI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(2009)</a:t>
            </a:r>
            <a:endParaRPr sz="18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2. Družabna omrežja ipd.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●"/>
            </a:pPr>
            <a:r>
              <a:rPr lang="sl-SI" sz="18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Facebook</a:t>
            </a:r>
            <a:r>
              <a:rPr lang="sl-SI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(2004); </a:t>
            </a:r>
            <a:r>
              <a:rPr lang="sl-SI" sz="18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Academia.edu</a:t>
            </a:r>
            <a:r>
              <a:rPr lang="sl-SI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(2008), </a:t>
            </a:r>
            <a:r>
              <a:rPr lang="sl-SI" sz="18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ResearchGate </a:t>
            </a:r>
            <a:r>
              <a:rPr lang="sl-SI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(2008); </a:t>
            </a:r>
            <a:r>
              <a:rPr lang="sl-SI" sz="18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Crowdhelix</a:t>
            </a:r>
            <a:r>
              <a:rPr lang="sl-SI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(2012); </a:t>
            </a:r>
            <a:r>
              <a:rPr lang="sl-SI" sz="18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Publons </a:t>
            </a:r>
            <a:r>
              <a:rPr lang="sl-SI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(2012), </a:t>
            </a:r>
            <a:r>
              <a:rPr lang="sl-SI" sz="18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Rescognito</a:t>
            </a:r>
            <a:r>
              <a:rPr lang="sl-SI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(2019)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3. Predobjave (</a:t>
            </a:r>
            <a:r>
              <a:rPr lang="sl-SI" sz="1800" i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preprints</a:t>
            </a:r>
            <a:r>
              <a:rPr lang="sl-SI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) in recenzije po objavi (</a:t>
            </a:r>
            <a:r>
              <a:rPr lang="sl-SI" sz="1800" i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post-print reviews </a:t>
            </a:r>
            <a:r>
              <a:rPr lang="sl-SI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ali </a:t>
            </a:r>
            <a:r>
              <a:rPr lang="sl-SI" sz="1800" i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post-publication peer reviews</a:t>
            </a:r>
            <a:r>
              <a:rPr lang="sl-SI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):</a:t>
            </a:r>
            <a:endParaRPr sz="18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Calibri"/>
              <a:buChar char="●"/>
            </a:pPr>
            <a:r>
              <a:rPr lang="sl-SI" sz="18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arXiv</a:t>
            </a:r>
            <a:r>
              <a:rPr lang="sl-SI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(1991), </a:t>
            </a:r>
            <a:r>
              <a:rPr lang="sl-SI" sz="18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PubPeer</a:t>
            </a:r>
            <a:r>
              <a:rPr lang="sl-SI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(2012), </a:t>
            </a:r>
            <a:r>
              <a:rPr lang="sl-SI" sz="18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ScienceOpen</a:t>
            </a:r>
            <a:r>
              <a:rPr lang="sl-SI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(2013), </a:t>
            </a:r>
            <a:r>
              <a:rPr lang="sl-SI" sz="18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Preprints.org</a:t>
            </a:r>
            <a:r>
              <a:rPr lang="sl-SI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(2016);</a:t>
            </a:r>
            <a:endParaRPr sz="18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Calibri"/>
              <a:buChar char="●"/>
            </a:pPr>
            <a:r>
              <a:rPr lang="sl-SI" sz="18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F1000Research</a:t>
            </a:r>
            <a:r>
              <a:rPr lang="sl-SI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(2013), </a:t>
            </a:r>
            <a:r>
              <a:rPr lang="sl-SI" sz="18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Research Europe</a:t>
            </a:r>
            <a:r>
              <a:rPr lang="sl-SI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(2021);</a:t>
            </a:r>
            <a:endParaRPr sz="18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Calibri"/>
              <a:buChar char="●"/>
            </a:pPr>
            <a:r>
              <a:rPr lang="sl-SI" sz="18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Hypothes.is</a:t>
            </a:r>
            <a:r>
              <a:rPr lang="sl-SI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(2011), </a:t>
            </a:r>
            <a:r>
              <a:rPr lang="sl-SI" sz="18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2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Pundit </a:t>
            </a:r>
            <a:r>
              <a:rPr lang="sl-SI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(2012)</a:t>
            </a:r>
            <a:endParaRPr sz="18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4. Eksperimentalni protokoli: </a:t>
            </a:r>
            <a:r>
              <a:rPr lang="sl-SI" sz="18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2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Protocols.io</a:t>
            </a:r>
            <a:r>
              <a:rPr lang="sl-SI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(2012)</a:t>
            </a:r>
            <a:endParaRPr sz="18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sl-SI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5. Predhodna registracija: </a:t>
            </a:r>
            <a:r>
              <a:rPr lang="sl-SI" sz="18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Science Framework</a:t>
            </a:r>
            <a:r>
              <a:rPr lang="sl-SI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(2013)</a:t>
            </a:r>
            <a:endParaRPr sz="18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30"/>
          <p:cNvSpPr txBox="1"/>
          <p:nvPr/>
        </p:nvSpPr>
        <p:spPr>
          <a:xfrm>
            <a:off x="395352" y="562125"/>
            <a:ext cx="43215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Calibri"/>
              <a:buNone/>
            </a:pPr>
            <a:r>
              <a:rPr lang="sl-SI" sz="3500" b="1">
                <a:latin typeface="Calibri"/>
                <a:ea typeface="Calibri"/>
                <a:cs typeface="Calibri"/>
                <a:sym typeface="Calibri"/>
              </a:rPr>
              <a:t>Drugo</a:t>
            </a:r>
            <a:endParaRPr sz="15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1"/>
          <p:cNvSpPr txBox="1"/>
          <p:nvPr/>
        </p:nvSpPr>
        <p:spPr>
          <a:xfrm>
            <a:off x="446975" y="10948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Uredba o izvajanju znanstvenoraziskovalnega dela v skladu z načeli odprte znanosti</a:t>
            </a:r>
            <a:r>
              <a:rPr lang="sl-SI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(29. 5. 2023) in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Obrazložite vsebinskih rešitev Uredbe o izvajanju znanstvenoraziskovalnega dela v skladu z načeli odprte znanosti</a:t>
            </a:r>
            <a:r>
              <a:rPr lang="sl-SI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(25. 10. 2023)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31"/>
          <p:cNvSpPr txBox="1"/>
          <p:nvPr/>
        </p:nvSpPr>
        <p:spPr>
          <a:xfrm>
            <a:off x="395350" y="1845750"/>
            <a:ext cx="8520600" cy="22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083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25"/>
              <a:buChar char="●"/>
            </a:pPr>
            <a:r>
              <a:rPr lang="sl-SI" sz="1925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Morajo biti </a:t>
            </a:r>
            <a:r>
              <a:rPr lang="sl-SI" sz="1925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digitalizirani </a:t>
            </a:r>
            <a:r>
              <a:rPr lang="sl-SI" sz="1925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in opremljeni z metapodatki, zanj mora veljati načelo FAIR (findable, accessible, interoperable, reusable).</a:t>
            </a:r>
            <a:endParaRPr sz="1925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083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25"/>
              <a:buChar char="●"/>
            </a:pPr>
            <a:r>
              <a:rPr lang="sl-SI" sz="1925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Omogočijo </a:t>
            </a:r>
            <a:r>
              <a:rPr lang="sl-SI" sz="1925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ponovitev raziskav</a:t>
            </a:r>
            <a:r>
              <a:rPr lang="sl-SI" sz="1925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925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083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25"/>
              <a:buChar char="●"/>
            </a:pPr>
            <a:r>
              <a:rPr lang="sl-SI" sz="1925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Odgovornost </a:t>
            </a:r>
            <a:r>
              <a:rPr lang="sl-SI" sz="1925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glede presoje /…/ imajo izvajalci/raziskovalci.</a:t>
            </a:r>
            <a:endParaRPr sz="1925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083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25"/>
              <a:buChar char="●"/>
            </a:pPr>
            <a:r>
              <a:rPr lang="sl-SI" sz="1925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Treba je upoštevati tudi </a:t>
            </a:r>
            <a:r>
              <a:rPr lang="sl-SI" sz="1925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področne posebnosti</a:t>
            </a:r>
            <a:r>
              <a:rPr lang="sl-SI" sz="1925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/…/</a:t>
            </a:r>
            <a:endParaRPr sz="1925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083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25"/>
              <a:buFont typeface="Calibri"/>
              <a:buChar char="●"/>
            </a:pPr>
            <a:r>
              <a:rPr lang="sl-SI" sz="1925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Data Management Plan (DMP) / Načrt ravnanja z raziskovalnimi podatki (NRRP)</a:t>
            </a:r>
            <a:endParaRPr sz="1925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31"/>
          <p:cNvSpPr txBox="1"/>
          <p:nvPr/>
        </p:nvSpPr>
        <p:spPr>
          <a:xfrm>
            <a:off x="608950" y="4127850"/>
            <a:ext cx="5448300" cy="572700"/>
          </a:xfrm>
          <a:prstGeom prst="rect">
            <a:avLst/>
          </a:prstGeom>
          <a:solidFill>
            <a:srgbClr val="9E9E9E"/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»Odprti, kolikor je mogoče, zaprti, kolikor je nujno.«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31"/>
          <p:cNvSpPr txBox="1"/>
          <p:nvPr/>
        </p:nvSpPr>
        <p:spPr>
          <a:xfrm>
            <a:off x="446975" y="4849875"/>
            <a:ext cx="8728500" cy="1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Font typeface="Calibri"/>
              <a:buChar char="●"/>
            </a:pPr>
            <a:r>
              <a:rPr lang="sl-SI" sz="19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RDA </a:t>
            </a:r>
            <a:r>
              <a:rPr lang="sl-SI" sz="1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(Research Data Allience, 2013)</a:t>
            </a:r>
            <a:endParaRPr sz="19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Font typeface="Calibri"/>
              <a:buChar char="●"/>
            </a:pPr>
            <a:r>
              <a:rPr lang="sl-SI" sz="1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Trusted repositories / Zaupanja vredni repozitoriji: *</a:t>
            </a:r>
            <a:r>
              <a:rPr lang="sl-SI" sz="19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CoreTrustSeal</a:t>
            </a:r>
            <a:r>
              <a:rPr lang="sl-SI" sz="1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(2017)</a:t>
            </a:r>
            <a:endParaRPr sz="19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Calibri"/>
              <a:buChar char="○"/>
            </a:pPr>
            <a:r>
              <a:rPr lang="sl-SI" sz="16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univerze (2010–2013), </a:t>
            </a:r>
            <a:r>
              <a:rPr lang="sl-SI" sz="16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DiRROS Data</a:t>
            </a:r>
            <a:r>
              <a:rPr lang="sl-SI" sz="16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(2020), *</a:t>
            </a:r>
            <a:r>
              <a:rPr lang="sl-SI" sz="16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CLARIN.SI</a:t>
            </a:r>
            <a:r>
              <a:rPr lang="sl-SI" sz="16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(2014), *</a:t>
            </a:r>
            <a:r>
              <a:rPr lang="sl-SI" sz="16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ADP</a:t>
            </a:r>
            <a:r>
              <a:rPr lang="sl-SI" sz="16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(1997)</a:t>
            </a:r>
            <a:endParaRPr sz="16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Calibri"/>
              <a:buChar char="○"/>
            </a:pPr>
            <a:r>
              <a:rPr lang="sl-SI" sz="16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*</a:t>
            </a:r>
            <a:r>
              <a:rPr lang="sl-SI" sz="16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Zenodo</a:t>
            </a:r>
            <a:r>
              <a:rPr lang="sl-SI" sz="16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(2013), *</a:t>
            </a:r>
            <a:r>
              <a:rPr lang="sl-SI" sz="16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HAL</a:t>
            </a:r>
            <a:r>
              <a:rPr lang="sl-SI" sz="16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(2001); </a:t>
            </a:r>
            <a:r>
              <a:rPr lang="sl-SI" sz="16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Figshare</a:t>
            </a:r>
            <a:r>
              <a:rPr lang="sl-SI" sz="16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(2011)</a:t>
            </a:r>
            <a:endParaRPr sz="16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Calibri"/>
              <a:buChar char="○"/>
            </a:pPr>
            <a:r>
              <a:rPr lang="sl-SI" sz="16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CESSDA</a:t>
            </a:r>
            <a:r>
              <a:rPr lang="sl-SI" sz="16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(1976), </a:t>
            </a:r>
            <a:r>
              <a:rPr lang="sl-SI" sz="16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re3data.org</a:t>
            </a:r>
            <a:r>
              <a:rPr lang="sl-SI" sz="16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(2012), </a:t>
            </a:r>
            <a:r>
              <a:rPr lang="sl-SI" sz="16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FAIRsharing</a:t>
            </a:r>
            <a:r>
              <a:rPr lang="sl-SI" sz="16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(2016)</a:t>
            </a:r>
            <a:endParaRPr sz="16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31"/>
          <p:cNvSpPr txBox="1"/>
          <p:nvPr/>
        </p:nvSpPr>
        <p:spPr>
          <a:xfrm>
            <a:off x="395352" y="562125"/>
            <a:ext cx="43215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Calibri"/>
              <a:buNone/>
            </a:pPr>
            <a:r>
              <a:rPr lang="sl-SI" sz="3500" b="1">
                <a:latin typeface="Calibri"/>
                <a:ea typeface="Calibri"/>
                <a:cs typeface="Calibri"/>
                <a:sym typeface="Calibri"/>
              </a:rPr>
              <a:t>Raziskovalni podatki</a:t>
            </a:r>
            <a:endParaRPr sz="15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2"/>
          <p:cNvSpPr txBox="1"/>
          <p:nvPr/>
        </p:nvSpPr>
        <p:spPr>
          <a:xfrm>
            <a:off x="395350" y="1168875"/>
            <a:ext cx="5937300" cy="55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sl-SI" sz="176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1. Plačljive revije</a:t>
            </a:r>
            <a:endParaRPr sz="176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036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1760"/>
              <a:buFont typeface="Calibri"/>
              <a:buChar char="●"/>
            </a:pPr>
            <a:r>
              <a:rPr lang="sl-SI" sz="176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plenilske revije</a:t>
            </a:r>
            <a:endParaRPr sz="176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2258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80"/>
              <a:buFont typeface="Calibri"/>
              <a:buChar char="○"/>
            </a:pPr>
            <a:r>
              <a:rPr lang="sl-SI" sz="148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Think, Check, Submit</a:t>
            </a:r>
            <a:r>
              <a:rPr lang="sl-SI" sz="148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(2015)</a:t>
            </a:r>
            <a:endParaRPr sz="148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2258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80"/>
              <a:buFont typeface="Calibri"/>
              <a:buChar char="○"/>
            </a:pPr>
            <a:r>
              <a:rPr lang="sl-SI" sz="148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Cabell’s Predatory Reports</a:t>
            </a:r>
            <a:r>
              <a:rPr lang="sl-SI" sz="148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(2020; naslednik Beal’s List, 2008–2017)</a:t>
            </a:r>
            <a:endParaRPr sz="148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036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60"/>
              <a:buFont typeface="Calibri"/>
              <a:buChar char="●"/>
            </a:pPr>
            <a:r>
              <a:rPr lang="sl-SI" sz="176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revije, pri katerih objave (morda) pokriva financer</a:t>
            </a:r>
            <a:endParaRPr sz="176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2258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80"/>
              <a:buFont typeface="Calibri"/>
              <a:buChar char="○"/>
            </a:pPr>
            <a:r>
              <a:rPr lang="sl-SI" sz="148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Policy Finder </a:t>
            </a:r>
            <a:r>
              <a:rPr lang="sl-SI" sz="148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(od 2024, 2003–2024 Sherpa Romeo)</a:t>
            </a:r>
            <a:endParaRPr sz="148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2258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80"/>
              <a:buFont typeface="Calibri"/>
              <a:buChar char="○"/>
            </a:pPr>
            <a:r>
              <a:rPr lang="sl-SI" sz="148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Checker Tool</a:t>
            </a:r>
            <a:r>
              <a:rPr lang="sl-SI" sz="148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(2021, PlanS)</a:t>
            </a:r>
            <a:endParaRPr sz="148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2258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80"/>
              <a:buFont typeface="Calibri"/>
              <a:buChar char="○"/>
            </a:pPr>
            <a:r>
              <a:rPr lang="sl-SI" sz="148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Odprte objave</a:t>
            </a:r>
            <a:r>
              <a:rPr lang="sl-SI" sz="148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(2023)</a:t>
            </a:r>
            <a:endParaRPr sz="148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036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60"/>
              <a:buFont typeface="Calibri"/>
              <a:buChar char="●"/>
            </a:pPr>
            <a:r>
              <a:rPr lang="sl-SI" sz="176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durge revije (komercialnih) založnikov</a:t>
            </a:r>
            <a:endParaRPr sz="176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2258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80"/>
              <a:buFont typeface="Calibri"/>
              <a:buChar char="○"/>
            </a:pPr>
            <a:r>
              <a:rPr lang="sl-SI" sz="148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Ulrichsweb</a:t>
            </a:r>
            <a:r>
              <a:rPr lang="sl-SI" sz="148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(1932, ProQuest)</a:t>
            </a:r>
            <a:endParaRPr sz="148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2258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80"/>
              <a:buFont typeface="Calibri"/>
              <a:buChar char="○"/>
            </a:pPr>
            <a:r>
              <a:rPr lang="sl-SI" sz="148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OpenAPC</a:t>
            </a:r>
            <a:r>
              <a:rPr lang="sl-SI" sz="148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(2014)</a:t>
            </a:r>
            <a:endParaRPr sz="148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sl-SI" sz="176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2. Neplačljive</a:t>
            </a:r>
            <a:endParaRPr sz="176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-34036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1760"/>
              <a:buFont typeface="Calibri"/>
              <a:buChar char="●"/>
            </a:pPr>
            <a:r>
              <a:rPr lang="sl-SI" sz="176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DOAJ </a:t>
            </a:r>
            <a:r>
              <a:rPr lang="sl-SI" sz="176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(Directory of Open Journals, 2003)</a:t>
            </a:r>
            <a:endParaRPr sz="176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-34036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60"/>
              <a:buFont typeface="Calibri"/>
              <a:buChar char="●"/>
            </a:pPr>
            <a:r>
              <a:rPr lang="sl-SI" sz="176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DDH</a:t>
            </a:r>
            <a:r>
              <a:rPr lang="sl-SI" sz="176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(Diamond Discovery Hub, 2025)</a:t>
            </a:r>
            <a:endParaRPr sz="176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l-SI" sz="176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3. Slovenske</a:t>
            </a:r>
            <a:endParaRPr sz="176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-34036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97A7"/>
              </a:buClr>
              <a:buSzPts val="1760"/>
              <a:buFont typeface="Calibri"/>
              <a:buChar char="●"/>
            </a:pPr>
            <a:r>
              <a:rPr lang="sl-SI" sz="176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BIBLIO-A</a:t>
            </a:r>
            <a:endParaRPr sz="1760">
              <a:solidFill>
                <a:srgbClr val="0097A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-34036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97A7"/>
              </a:buClr>
              <a:buSzPts val="1760"/>
              <a:buFont typeface="Calibri"/>
              <a:buChar char="●"/>
            </a:pPr>
            <a:r>
              <a:rPr lang="sl-SI" sz="176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BIBLIO-B</a:t>
            </a:r>
            <a:endParaRPr sz="1760">
              <a:solidFill>
                <a:srgbClr val="0097A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32"/>
          <p:cNvSpPr txBox="1"/>
          <p:nvPr/>
        </p:nvSpPr>
        <p:spPr>
          <a:xfrm>
            <a:off x="6535225" y="4374675"/>
            <a:ext cx="5051100" cy="23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Char char="●"/>
            </a:pPr>
            <a:r>
              <a:rPr lang="sl-SI" sz="1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Trajni identifikator (npr. ISSN).</a:t>
            </a:r>
            <a:endParaRPr sz="1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Char char="●"/>
            </a:pPr>
            <a:r>
              <a:rPr lang="sl-SI" sz="1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Znanstvena revija.</a:t>
            </a:r>
            <a:endParaRPr sz="1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Char char="●"/>
            </a:pPr>
            <a:r>
              <a:rPr lang="sl-SI" sz="1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Odprti dostop (z navedenimi odprtimi licencami).</a:t>
            </a:r>
            <a:endParaRPr sz="1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Char char="●"/>
            </a:pPr>
            <a:r>
              <a:rPr lang="sl-SI" sz="1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Brez pristojbin (za avtorje in bralce).</a:t>
            </a:r>
            <a:endParaRPr sz="1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Char char="●"/>
            </a:pPr>
            <a:r>
              <a:rPr lang="sl-SI" sz="1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Odprtost za vse avtorje (ne le npr. za avtorje lastne ustanove).</a:t>
            </a:r>
            <a:endParaRPr sz="1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Char char="●"/>
            </a:pPr>
            <a:r>
              <a:rPr lang="sl-SI" sz="1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 lasti skupnosti (in ne komercialnih založnikov).</a:t>
            </a:r>
            <a:endParaRPr sz="23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32"/>
          <p:cNvSpPr txBox="1"/>
          <p:nvPr/>
        </p:nvSpPr>
        <p:spPr>
          <a:xfrm>
            <a:off x="6535223" y="3830050"/>
            <a:ext cx="4872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sl-SI" sz="2800">
                <a:latin typeface="Calibri"/>
                <a:ea typeface="Calibri"/>
                <a:cs typeface="Calibri"/>
                <a:sym typeface="Calibri"/>
              </a:rPr>
              <a:t>Kaj je diamantna revija</a:t>
            </a:r>
            <a:endParaRPr sz="1500"/>
          </a:p>
        </p:txBody>
      </p:sp>
      <p:sp>
        <p:nvSpPr>
          <p:cNvPr id="177" name="Google Shape;177;p32"/>
          <p:cNvSpPr txBox="1"/>
          <p:nvPr/>
        </p:nvSpPr>
        <p:spPr>
          <a:xfrm>
            <a:off x="395352" y="562125"/>
            <a:ext cx="43215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Calibri"/>
              <a:buNone/>
            </a:pPr>
            <a:r>
              <a:rPr lang="sl-SI" sz="3500" b="1">
                <a:latin typeface="Calibri"/>
                <a:ea typeface="Calibri"/>
                <a:cs typeface="Calibri"/>
                <a:sym typeface="Calibri"/>
              </a:rPr>
              <a:t>Revije</a:t>
            </a:r>
            <a:endParaRPr sz="1500"/>
          </a:p>
        </p:txBody>
      </p:sp>
      <p:pic>
        <p:nvPicPr>
          <p:cNvPr id="178" name="Google Shape;178;p3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332650" y="195275"/>
            <a:ext cx="3525249" cy="3525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3"/>
          <p:cNvSpPr txBox="1"/>
          <p:nvPr/>
        </p:nvSpPr>
        <p:spPr>
          <a:xfrm>
            <a:off x="431275" y="1750875"/>
            <a:ext cx="5505600" cy="48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sl-SI" sz="1495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sl-SI" sz="1495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Preverljivost</a:t>
            </a:r>
            <a:r>
              <a:rPr lang="sl-SI" sz="1495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: vsako znanstveno delo mora bralcu omogočiti, da bo do enakih zaključkov lahko prišel tudi sam; v njem morata biti jasno opisana uporabljena metodologija in gradivo. </a:t>
            </a:r>
            <a:endParaRPr sz="1495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852"/>
              <a:buNone/>
            </a:pPr>
            <a:r>
              <a:rPr lang="sl-SI" sz="1495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sl-SI" sz="1495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Izvirnost</a:t>
            </a:r>
            <a:r>
              <a:rPr lang="sl-SI" sz="1495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: naslovniki recenzije morajo (iz)vedeti, ali oziroma kako avtor dela povzema stara dognanja, kaj pa je njegov izvirni prispevek. </a:t>
            </a:r>
            <a:endParaRPr sz="1495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852"/>
              <a:buNone/>
            </a:pPr>
            <a:r>
              <a:rPr lang="sl-SI" sz="1495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lang="sl-SI" sz="1495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Argumentiranost</a:t>
            </a:r>
            <a:r>
              <a:rPr lang="sl-SI" sz="1495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: osnovne teze dela morajo biti jasno in nazorno izpeljane, besedilo pa mora biti (tudi jezikovno) razumljivo; praviloma ima znanstveno delo hierarhično urejene (oštevilčene) naslove in predvidljivo strukturo.</a:t>
            </a:r>
            <a:endParaRPr sz="1495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852"/>
              <a:buNone/>
            </a:pPr>
            <a:r>
              <a:rPr lang="sl-SI" sz="1495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lang="sl-SI" sz="1495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Strokovnost</a:t>
            </a:r>
            <a:r>
              <a:rPr lang="sl-SI" sz="1495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: v delu, namenjenem strokovni javnosti, je pomembno, kaj je avtor naredil doslej, kje je deloval, pa tudi to, da uporablja (sodobno) strokovno terminologijo in jezik, ki ga razume njegova ciljna skupina. </a:t>
            </a:r>
            <a:endParaRPr sz="1495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852"/>
              <a:buNone/>
            </a:pPr>
            <a:r>
              <a:rPr lang="sl-SI" sz="1495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lang="sl-SI" sz="1495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Etičnost</a:t>
            </a:r>
            <a:r>
              <a:rPr lang="sl-SI" sz="1495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: to je najbolj ohlapno (univerzalno) načelo, ki ga mnoge znanstvene revije posebej izpostavljajo z Izjavo o etiki objavljanja in zlorabah pri objavljanju (Publication Ethics and Publication Malpractice Statement); povzema ga npr. tudi Evropski kodeks raziskovalne poštenosti </a:t>
            </a:r>
            <a:endParaRPr sz="1495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33"/>
          <p:cNvSpPr txBox="1"/>
          <p:nvPr/>
        </p:nvSpPr>
        <p:spPr>
          <a:xfrm>
            <a:off x="515052" y="1208925"/>
            <a:ext cx="32442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sl-SI" sz="2800">
                <a:latin typeface="Calibri"/>
                <a:ea typeface="Calibri"/>
                <a:cs typeface="Calibri"/>
                <a:sym typeface="Calibri"/>
              </a:rPr>
              <a:t>Kako narediti članek</a:t>
            </a:r>
            <a:endParaRPr sz="1500"/>
          </a:p>
        </p:txBody>
      </p:sp>
      <p:sp>
        <p:nvSpPr>
          <p:cNvPr id="185" name="Google Shape;185;p33"/>
          <p:cNvSpPr txBox="1"/>
          <p:nvPr/>
        </p:nvSpPr>
        <p:spPr>
          <a:xfrm>
            <a:off x="6356525" y="1893750"/>
            <a:ext cx="5254200" cy="30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Calibri"/>
              <a:buAutoNum type="arabicPeriod"/>
            </a:pPr>
            <a:r>
              <a:rPr lang="sl-SI" sz="17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Naslov / </a:t>
            </a:r>
            <a:r>
              <a:rPr lang="sl-SI" sz="1700" i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Title </a:t>
            </a:r>
            <a:endParaRPr sz="1700" i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Calibri"/>
              <a:buAutoNum type="arabicPeriod"/>
            </a:pPr>
            <a:r>
              <a:rPr lang="sl-SI" sz="17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Avtorji / </a:t>
            </a:r>
            <a:r>
              <a:rPr lang="sl-SI" sz="1700" i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Authors</a:t>
            </a:r>
            <a:endParaRPr sz="1700" i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Calibri"/>
              <a:buAutoNum type="arabicPeriod"/>
            </a:pPr>
            <a:r>
              <a:rPr lang="sl-SI" sz="17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Ključne besede / </a:t>
            </a:r>
            <a:r>
              <a:rPr lang="sl-SI" sz="1700" i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Keywords</a:t>
            </a:r>
            <a:r>
              <a:rPr lang="sl-SI" sz="17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7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Calibri"/>
              <a:buAutoNum type="arabicPeriod"/>
            </a:pPr>
            <a:r>
              <a:rPr lang="sl-SI" sz="17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Izvleček / </a:t>
            </a:r>
            <a:r>
              <a:rPr lang="sl-SI" sz="1700" i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Abstract</a:t>
            </a:r>
            <a:endParaRPr sz="1700" i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rabicPeriod"/>
            </a:pPr>
            <a:r>
              <a:rPr lang="sl-SI" sz="17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Uvod / </a:t>
            </a:r>
            <a:r>
              <a:rPr lang="sl-SI" sz="1700" i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Introduction </a:t>
            </a:r>
            <a:r>
              <a:rPr lang="sl-SI" sz="17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= </a:t>
            </a:r>
            <a:r>
              <a:rPr lang="sl-SI" sz="1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 čem govori?</a:t>
            </a:r>
            <a:endParaRPr sz="17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rabicPeriod"/>
            </a:pPr>
            <a:r>
              <a:rPr lang="sl-SI" sz="17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Metode / </a:t>
            </a:r>
            <a:r>
              <a:rPr lang="sl-SI" sz="1700" i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Methods </a:t>
            </a:r>
            <a:r>
              <a:rPr lang="sl-SI" sz="17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= </a:t>
            </a:r>
            <a:r>
              <a:rPr lang="sl-SI" sz="1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Kaj sem naredil?</a:t>
            </a:r>
            <a:endParaRPr sz="17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rabicPeriod"/>
            </a:pPr>
            <a:r>
              <a:rPr lang="sl-SI" sz="17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Rezultati / </a:t>
            </a:r>
            <a:r>
              <a:rPr lang="sl-SI" sz="1700" i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Results </a:t>
            </a:r>
            <a:r>
              <a:rPr lang="sl-SI" sz="17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= </a:t>
            </a:r>
            <a:r>
              <a:rPr lang="sl-SI" sz="1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Kaj sem ugotovil?</a:t>
            </a:r>
            <a:endParaRPr sz="17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rabicPeriod"/>
            </a:pPr>
            <a:r>
              <a:rPr lang="sl-SI" sz="17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Razprava, zaključki, povzetek / </a:t>
            </a:r>
            <a:r>
              <a:rPr lang="sl-SI" sz="1700" i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Discussion, Conclusion, Summary</a:t>
            </a:r>
            <a:r>
              <a:rPr lang="sl-SI" sz="17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= </a:t>
            </a:r>
            <a:r>
              <a:rPr lang="sl-SI" sz="1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Kaj to pomeni?</a:t>
            </a:r>
            <a:endParaRPr sz="17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Calibri"/>
              <a:buAutoNum type="arabicPeriod"/>
            </a:pPr>
            <a:r>
              <a:rPr lang="sl-SI" sz="17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Zahvale / </a:t>
            </a:r>
            <a:r>
              <a:rPr lang="sl-SI" sz="1700" i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Acknowledgements</a:t>
            </a:r>
            <a:endParaRPr sz="1700" i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Calibri"/>
              <a:buAutoNum type="arabicPeriod"/>
            </a:pPr>
            <a:r>
              <a:rPr lang="sl-SI" sz="17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Viri in literatura / </a:t>
            </a:r>
            <a:r>
              <a:rPr lang="sl-SI" sz="1700" i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References</a:t>
            </a:r>
            <a:endParaRPr sz="1700" i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33"/>
          <p:cNvSpPr txBox="1"/>
          <p:nvPr/>
        </p:nvSpPr>
        <p:spPr>
          <a:xfrm>
            <a:off x="6559177" y="1208925"/>
            <a:ext cx="2550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sl-SI" sz="2800">
                <a:latin typeface="Calibri"/>
                <a:ea typeface="Calibri"/>
                <a:cs typeface="Calibri"/>
                <a:sym typeface="Calibri"/>
              </a:rPr>
              <a:t>Struktura članka</a:t>
            </a:r>
            <a:endParaRPr sz="15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4"/>
          <p:cNvSpPr txBox="1"/>
          <p:nvPr/>
        </p:nvSpPr>
        <p:spPr>
          <a:xfrm>
            <a:off x="311700" y="1289150"/>
            <a:ext cx="105987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sl-SI" sz="2800">
                <a:latin typeface="Calibri"/>
                <a:ea typeface="Calibri"/>
                <a:cs typeface="Calibri"/>
                <a:sym typeface="Calibri"/>
              </a:rPr>
              <a:t>Kaj naj vsebujeta domača stran in pdf članka</a:t>
            </a:r>
            <a:endParaRPr sz="1500"/>
          </a:p>
        </p:txBody>
      </p:sp>
      <p:sp>
        <p:nvSpPr>
          <p:cNvPr id="192" name="Google Shape;192;p34"/>
          <p:cNvSpPr txBox="1"/>
          <p:nvPr/>
        </p:nvSpPr>
        <p:spPr>
          <a:xfrm>
            <a:off x="311700" y="1773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00" u="sng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Kakovost publikacij v diamantnem odprtem dostopu: smernice, politike in predloge za založnike revij v diamantnem odprtem dostopu</a:t>
            </a:r>
            <a:r>
              <a:rPr lang="sl-SI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(Kuchma, Ševkušić 2025)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34"/>
          <p:cNvSpPr txBox="1"/>
          <p:nvPr/>
        </p:nvSpPr>
        <p:spPr>
          <a:xfrm>
            <a:off x="311700" y="2444200"/>
            <a:ext cx="11622300" cy="44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97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50"/>
              <a:buFont typeface="Calibri"/>
              <a:buChar char="●"/>
            </a:pPr>
            <a:r>
              <a:rPr lang="sl-SI" sz="175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Naslov revije, letnik, številka, leto izdaje in številka (ali podatek o straneh) članka</a:t>
            </a:r>
            <a:endParaRPr sz="175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97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50"/>
              <a:buFont typeface="Calibri"/>
              <a:buChar char="○"/>
            </a:pPr>
            <a:r>
              <a:rPr lang="sl-SI" sz="175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Spletni in/ali tiskani ISSN revije</a:t>
            </a:r>
            <a:endParaRPr sz="175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97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50"/>
              <a:buFont typeface="Calibri"/>
              <a:buChar char="○"/>
            </a:pPr>
            <a:r>
              <a:rPr lang="sl-SI" sz="175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Ime založnika</a:t>
            </a:r>
            <a:endParaRPr sz="175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97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50"/>
              <a:buChar char="●"/>
            </a:pPr>
            <a:r>
              <a:rPr lang="sl-SI" sz="175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Naslov članka</a:t>
            </a:r>
            <a:r>
              <a:rPr lang="sl-SI" sz="175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(večjezični)</a:t>
            </a:r>
            <a:endParaRPr sz="175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97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50"/>
              <a:buChar char="○"/>
            </a:pPr>
            <a:r>
              <a:rPr lang="sl-SI" sz="175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Povzetek </a:t>
            </a:r>
            <a:r>
              <a:rPr lang="sl-SI" sz="175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(večjezični)</a:t>
            </a:r>
            <a:endParaRPr sz="175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97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50"/>
              <a:buChar char="○"/>
            </a:pPr>
            <a:r>
              <a:rPr lang="sl-SI" sz="175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Ključne besede</a:t>
            </a:r>
            <a:r>
              <a:rPr lang="sl-SI" sz="175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(večjezično)</a:t>
            </a:r>
            <a:endParaRPr sz="175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97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50"/>
              <a:buFont typeface="Calibri"/>
              <a:buChar char="○"/>
            </a:pPr>
            <a:r>
              <a:rPr lang="sl-SI" sz="175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Tip članka (npr. znanstveni članek, študija primera, pregledni članek, ocena, poročilo itd.)</a:t>
            </a:r>
            <a:endParaRPr sz="175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97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50"/>
              <a:buChar char="○"/>
            </a:pPr>
            <a:r>
              <a:rPr lang="sl-SI" sz="175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Trajni identifikator članka</a:t>
            </a:r>
            <a:r>
              <a:rPr lang="sl-SI" sz="175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: DOI (Digital Object Identifier) ali ARK (Archival Resource Key), Handle ali URN</a:t>
            </a:r>
            <a:endParaRPr sz="175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97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50"/>
              <a:buChar char="○"/>
            </a:pPr>
            <a:r>
              <a:rPr lang="sl-SI" sz="175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© copyright</a:t>
            </a:r>
            <a:r>
              <a:rPr lang="sl-SI" sz="175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: kdo je lastnik avtorskih pravic</a:t>
            </a:r>
            <a:endParaRPr sz="175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97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50"/>
              <a:buChar char="○"/>
            </a:pPr>
            <a:r>
              <a:rPr lang="sl-SI" sz="175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Creative Commons</a:t>
            </a:r>
            <a:r>
              <a:rPr lang="sl-SI" sz="175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: pod kakšno licenco</a:t>
            </a:r>
            <a:endParaRPr sz="175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97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50"/>
              <a:buFont typeface="Calibri"/>
              <a:buChar char="●"/>
            </a:pPr>
            <a:r>
              <a:rPr lang="sl-SI" sz="175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Polna imena avtorjev</a:t>
            </a:r>
            <a:endParaRPr sz="175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97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50"/>
              <a:buFont typeface="Calibri"/>
              <a:buChar char="○"/>
            </a:pPr>
            <a:r>
              <a:rPr lang="sl-SI" sz="175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ORCID (Open Researchers and Contributor ID – osebni trajni identifikator)</a:t>
            </a:r>
            <a:endParaRPr sz="175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97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50"/>
              <a:buFont typeface="Calibri"/>
              <a:buChar char="○"/>
            </a:pPr>
            <a:r>
              <a:rPr lang="sl-SI" sz="175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Institucionalna pripadnost avtorjev</a:t>
            </a:r>
            <a:endParaRPr sz="175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97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50"/>
              <a:buFont typeface="Calibri"/>
              <a:buChar char="○"/>
            </a:pPr>
            <a:r>
              <a:rPr lang="sl-SI" sz="175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ROR (Research Organization Registry – trajna identifikacijska oznaka ustanove)</a:t>
            </a:r>
            <a:endParaRPr sz="175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97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50"/>
              <a:buFont typeface="Calibri"/>
              <a:buChar char="○"/>
            </a:pPr>
            <a:r>
              <a:rPr lang="sl-SI" sz="175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Drugi avtorji in njihovi prispevki</a:t>
            </a:r>
            <a:endParaRPr sz="175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97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50"/>
              <a:buFont typeface="Calibri"/>
              <a:buChar char="●"/>
            </a:pPr>
            <a:r>
              <a:rPr lang="sl-SI" sz="175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Informacije o financiranju</a:t>
            </a:r>
            <a:endParaRPr sz="175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97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50"/>
              <a:buFont typeface="Calibri"/>
              <a:buChar char="●"/>
            </a:pPr>
            <a:r>
              <a:rPr lang="sl-SI" sz="175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Izjava o navzkrižju interesov</a:t>
            </a:r>
            <a:endParaRPr sz="175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97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50"/>
              <a:buFont typeface="Calibri"/>
              <a:buChar char="●"/>
            </a:pPr>
            <a:r>
              <a:rPr lang="sl-SI" sz="175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Viri / Literatura</a:t>
            </a:r>
            <a:endParaRPr sz="175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97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50"/>
              <a:buFont typeface="Calibri"/>
              <a:buChar char="○"/>
            </a:pPr>
            <a:r>
              <a:rPr lang="sl-SI" sz="175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Izjava o dostopnosti raziskovalnih podatkov</a:t>
            </a:r>
            <a:endParaRPr sz="175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97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50"/>
              <a:buFont typeface="Calibri"/>
              <a:buChar char="○"/>
            </a:pPr>
            <a:r>
              <a:rPr lang="sl-SI" sz="175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Dodatno gradivo</a:t>
            </a:r>
            <a:endParaRPr sz="175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5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5"/>
          <p:cNvSpPr txBox="1"/>
          <p:nvPr/>
        </p:nvSpPr>
        <p:spPr>
          <a:xfrm>
            <a:off x="395352" y="562125"/>
            <a:ext cx="43215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Calibri"/>
              <a:buNone/>
            </a:pPr>
            <a:r>
              <a:rPr lang="sl-SI" sz="3500" b="1">
                <a:latin typeface="Calibri"/>
                <a:ea typeface="Calibri"/>
                <a:cs typeface="Calibri"/>
                <a:sym typeface="Calibri"/>
              </a:rPr>
              <a:t>Monografije</a:t>
            </a:r>
            <a:endParaRPr sz="1500"/>
          </a:p>
        </p:txBody>
      </p:sp>
      <p:graphicFrame>
        <p:nvGraphicFramePr>
          <p:cNvPr id="199" name="Google Shape;199;p35"/>
          <p:cNvGraphicFramePr/>
          <p:nvPr/>
        </p:nvGraphicFramePr>
        <p:xfrm>
          <a:off x="485700" y="1577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{0B63926F-22F9-4A55-BB54-BE43E055A336}</a:tableStyleId>
              </a:tblPr>
              <a:tblGrid>
                <a:gridCol w="5143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3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b="1" i="1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Članek / Revija</a:t>
                      </a:r>
                      <a:endParaRPr b="1" i="1"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b="1" i="1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Monografija</a:t>
                      </a:r>
                      <a:endParaRPr b="1" i="1"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večina STEM in angleščina</a:t>
                      </a:r>
                      <a:endParaRPr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večina </a:t>
                      </a:r>
                      <a:r>
                        <a:rPr lang="sl-SI" b="1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SSH</a:t>
                      </a: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in </a:t>
                      </a:r>
                      <a:r>
                        <a:rPr lang="sl-SI" b="1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domači jeziki</a:t>
                      </a:r>
                      <a:endParaRPr b="1"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večavtorstvo pogostejše, aktualnejše krajše obdobje</a:t>
                      </a:r>
                      <a:endParaRPr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 povprečju </a:t>
                      </a:r>
                      <a:r>
                        <a:rPr lang="sl-SI" b="1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dolgotrajnejše</a:t>
                      </a: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in enoavtorske</a:t>
                      </a:r>
                      <a:endParaRPr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standarden recenzentski postopek</a:t>
                      </a:r>
                      <a:endParaRPr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nedosleden </a:t>
                      </a:r>
                      <a:r>
                        <a:rPr lang="sl-SI" b="1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recenzentski postopek</a:t>
                      </a:r>
                      <a:endParaRPr b="1"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bibliometrija je močno usidrana</a:t>
                      </a:r>
                      <a:endParaRPr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slaba pokritost z </a:t>
                      </a:r>
                      <a:r>
                        <a:rPr lang="sl-SI" b="1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indeksi </a:t>
                      </a: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 različnimi metrikami</a:t>
                      </a:r>
                      <a:endParaRPr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nepredmeten objekt</a:t>
                      </a:r>
                      <a:endParaRPr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knjiga je </a:t>
                      </a:r>
                      <a:r>
                        <a:rPr lang="sl-SI" b="1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predmet</a:t>
                      </a: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forma in prodaja sta pomembni</a:t>
                      </a:r>
                      <a:endParaRPr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zadošča blagovna znamka (ime/ugled revije)</a:t>
                      </a:r>
                      <a:endParaRPr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b="1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specifičnost </a:t>
                      </a: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pri trženju vsakega naslova</a:t>
                      </a:r>
                      <a:endParaRPr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navadno le eno izhodišče (naročnine, neposredno založnik)</a:t>
                      </a:r>
                      <a:endParaRPr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b="1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raznovrstnost pri distribuciji</a:t>
                      </a: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in prodajnih poteh, malim založnikom distribucija predstavlja problem</a:t>
                      </a:r>
                      <a:endParaRPr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paketna prodaja e-revij in utečena distribucija</a:t>
                      </a:r>
                      <a:endParaRPr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sl-SI" b="1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paketna prodaja</a:t>
                      </a: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je neobstoječa ali redka </a:t>
                      </a:r>
                      <a:endParaRPr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odprti dostop z licencama, kot sta CC BY in CC BY-SA</a:t>
                      </a:r>
                      <a:endParaRPr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b="1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prosti dostop</a:t>
                      </a: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in odprte licence niso tako samoumevne</a:t>
                      </a:r>
                      <a:endParaRPr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u="sng">
                          <a:solidFill>
                            <a:schemeClr val="accent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DIAMAS</a:t>
                      </a: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(2022)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u="sng">
                          <a:solidFill>
                            <a:schemeClr val="accent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OA Books Toolkit</a:t>
                      </a: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(2020); </a:t>
                      </a:r>
                      <a:r>
                        <a:rPr lang="sl-SI" u="sng">
                          <a:solidFill>
                            <a:schemeClr val="accent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Thoth </a:t>
                      </a: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(2021; </a:t>
                      </a:r>
                      <a:r>
                        <a:rPr lang="sl-SI" u="sng">
                          <a:solidFill>
                            <a:schemeClr val="accent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COPIM</a:t>
                      </a: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2019); </a:t>
                      </a:r>
                      <a:r>
                        <a:rPr lang="sl-SI" u="sng">
                          <a:solidFill>
                            <a:schemeClr val="accent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DOAB</a:t>
                      </a: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(2012)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9"/>
                        </a:rPr>
                        <a:t>OJS </a:t>
                      </a: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(2001), </a:t>
                      </a:r>
                      <a:r>
                        <a:rPr lang="sl-SI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0"/>
                        </a:rPr>
                        <a:t>Janeway </a:t>
                      </a: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(2017), </a:t>
                      </a:r>
                      <a:r>
                        <a:rPr lang="sl-SI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1"/>
                        </a:rPr>
                        <a:t>Kotahi </a:t>
                      </a: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(2021) </a:t>
                      </a:r>
                      <a:endParaRPr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2"/>
                        </a:rPr>
                        <a:t>Pressbooks </a:t>
                      </a: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(2011), </a:t>
                      </a:r>
                      <a:r>
                        <a:rPr lang="sl-SI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3"/>
                        </a:rPr>
                        <a:t>OMP </a:t>
                      </a: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(2013), </a:t>
                      </a:r>
                      <a:r>
                        <a:rPr lang="sl-SI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4"/>
                        </a:rPr>
                        <a:t>Fulcrum </a:t>
                      </a: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(2016), </a:t>
                      </a:r>
                      <a:r>
                        <a:rPr lang="sl-SI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5"/>
                        </a:rPr>
                        <a:t>Manifold </a:t>
                      </a:r>
                      <a:r>
                        <a:rPr lang="sl-SI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(2017) </a:t>
                      </a:r>
                      <a:endParaRPr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1439</Words>
  <Application>Microsoft Office PowerPoint</Application>
  <PresentationFormat>Widescreen</PresentationFormat>
  <Paragraphs>196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Lato</vt:lpstr>
      <vt:lpstr>Calibri Light</vt:lpstr>
      <vt:lpstr>Arial</vt:lpstr>
      <vt:lpstr>Open Sans</vt:lpstr>
      <vt:lpstr>Calibri</vt:lpstr>
      <vt:lpstr>Raleway</vt:lpstr>
      <vt:lpstr>Streamline</vt:lpstr>
      <vt:lpstr>Simple Light</vt:lpstr>
      <vt:lpstr>Officeova tema</vt:lpstr>
      <vt:lpstr>PowerPoint Presentation</vt:lpstr>
      <vt:lpstr>PowerPoint Presentation</vt:lpstr>
      <vt:lpstr>Znanstveni prispevek v dobi odprte znanosti: kaj in kje?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Namesto zaključka</vt:lpstr>
      <vt:lpstr>Hvala!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Duško Odić</cp:lastModifiedBy>
  <cp:revision>3</cp:revision>
  <dcterms:modified xsi:type="dcterms:W3CDTF">2026-04-15T09:50:30Z</dcterms:modified>
</cp:coreProperties>
</file>