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75" r:id="rId3"/>
  </p:sldMasterIdLst>
  <p:notesMasterIdLst>
    <p:notesMasterId r:id="rId18"/>
  </p:notesMasterIdLst>
  <p:sldIdLst>
    <p:sldId id="38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</p:embeddedFont>
    <p:embeddedFont>
      <p:font typeface="Raleway" pitchFamily="2" charset="-18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63926F-22F9-4A55-BB54-BE43E055A336}">
  <a:tblStyle styleId="{0B63926F-22F9-4A55-BB54-BE43E055A3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95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b31c8ff75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9b31c8ff75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9b31c8ff75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9b31c8ff75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b31c8ff75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39b31c8ff75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ddc31fbc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38ddc31fbc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ddc31fb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8ddc31fb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ddc31fbc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8ddc31fbc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ddc31fbc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8ddc31fbc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ddc31fbc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8ddc31fbc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ddc31fbc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8ddc31fbc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ddc31fbc6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8ddc31fbc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ddc31fbc6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8ddc31fbc6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exte">
  <p:cSld name="1_Diapositive de Tex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831850" y="1306326"/>
            <a:ext cx="10515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831850" y="2043951"/>
            <a:ext cx="105156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922936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86750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670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569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825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8367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222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225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4442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5304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687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15. 04. 2026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366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ypotheses.org/" TargetMode="External"/><Relationship Id="rId13" Type="http://schemas.openxmlformats.org/officeDocument/2006/relationships/hyperlink" Target="https://www.facebook.com/?locale=sl_SI" TargetMode="External"/><Relationship Id="rId18" Type="http://schemas.openxmlformats.org/officeDocument/2006/relationships/hyperlink" Target="https://rescognito.com/" TargetMode="External"/><Relationship Id="rId26" Type="http://schemas.openxmlformats.org/officeDocument/2006/relationships/hyperlink" Target="https://thepund.it/" TargetMode="External"/><Relationship Id="rId3" Type="http://schemas.openxmlformats.org/officeDocument/2006/relationships/image" Target="../media/image6.jpg"/><Relationship Id="rId21" Type="http://schemas.openxmlformats.org/officeDocument/2006/relationships/hyperlink" Target="https://www.scienceopen.com/" TargetMode="External"/><Relationship Id="rId7" Type="http://schemas.openxmlformats.org/officeDocument/2006/relationships/hyperlink" Target="https://www.alternator.science/" TargetMode="External"/><Relationship Id="rId12" Type="http://schemas.openxmlformats.org/officeDocument/2006/relationships/hyperlink" Target="https://stackexchange.com/" TargetMode="External"/><Relationship Id="rId17" Type="http://schemas.openxmlformats.org/officeDocument/2006/relationships/hyperlink" Target="https://publons.com/wos-op/onboard/verify-email/" TargetMode="External"/><Relationship Id="rId25" Type="http://schemas.openxmlformats.org/officeDocument/2006/relationships/hyperlink" Target="http://hypothes.is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crowdhelix.com/" TargetMode="External"/><Relationship Id="rId20" Type="http://schemas.openxmlformats.org/officeDocument/2006/relationships/hyperlink" Target="https://pubpeer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kvarkadabra.net/" TargetMode="External"/><Relationship Id="rId11" Type="http://schemas.openxmlformats.org/officeDocument/2006/relationships/hyperlink" Target="https://www.ted.com/" TargetMode="External"/><Relationship Id="rId24" Type="http://schemas.openxmlformats.org/officeDocument/2006/relationships/hyperlink" Target="https://open-research-europe.ec.europa.eu/" TargetMode="External"/><Relationship Id="rId5" Type="http://schemas.openxmlformats.org/officeDocument/2006/relationships/hyperlink" Target="https://footnotes.zrc-sazu.si/" TargetMode="External"/><Relationship Id="rId15" Type="http://schemas.openxmlformats.org/officeDocument/2006/relationships/hyperlink" Target="https://www.researchgate.net/login" TargetMode="External"/><Relationship Id="rId23" Type="http://schemas.openxmlformats.org/officeDocument/2006/relationships/hyperlink" Target="https://f1000research.com/" TargetMode="External"/><Relationship Id="rId28" Type="http://schemas.openxmlformats.org/officeDocument/2006/relationships/hyperlink" Target="https://www.cos.io/products/osf" TargetMode="External"/><Relationship Id="rId10" Type="http://schemas.openxmlformats.org/officeDocument/2006/relationships/hyperlink" Target="https://aeon.co/" TargetMode="External"/><Relationship Id="rId19" Type="http://schemas.openxmlformats.org/officeDocument/2006/relationships/hyperlink" Target="https://arxiv.org/" TargetMode="External"/><Relationship Id="rId4" Type="http://schemas.openxmlformats.org/officeDocument/2006/relationships/hyperlink" Target="https://vsakdanjik.zrc-sazu.si/" TargetMode="External"/><Relationship Id="rId9" Type="http://schemas.openxmlformats.org/officeDocument/2006/relationships/hyperlink" Target="https://www.scientificamerican.com/" TargetMode="External"/><Relationship Id="rId14" Type="http://schemas.openxmlformats.org/officeDocument/2006/relationships/hyperlink" Target="http://academia.edu" TargetMode="External"/><Relationship Id="rId22" Type="http://schemas.openxmlformats.org/officeDocument/2006/relationships/hyperlink" Target="http://preprints.org" TargetMode="External"/><Relationship Id="rId27" Type="http://schemas.openxmlformats.org/officeDocument/2006/relationships/hyperlink" Target="http://protocols.io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irrosdata.ctk.uni-lj.si/" TargetMode="External"/><Relationship Id="rId13" Type="http://schemas.openxmlformats.org/officeDocument/2006/relationships/hyperlink" Target="https://figshare.com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www.coretrustseal.org/" TargetMode="External"/><Relationship Id="rId12" Type="http://schemas.openxmlformats.org/officeDocument/2006/relationships/hyperlink" Target="https://hal.science/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fairsharing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d-alliance.org/" TargetMode="External"/><Relationship Id="rId11" Type="http://schemas.openxmlformats.org/officeDocument/2006/relationships/hyperlink" Target="https://zenodo.org/" TargetMode="External"/><Relationship Id="rId5" Type="http://schemas.openxmlformats.org/officeDocument/2006/relationships/hyperlink" Target="https://www.gov.si/assets/ministrstva/MVZI/Znanost/Dokumenti/Uredba-o-odprti-znanosti-obrazlozitev-clenov-25-10-2023.pdf" TargetMode="External"/><Relationship Id="rId15" Type="http://schemas.openxmlformats.org/officeDocument/2006/relationships/hyperlink" Target="http://re3data.org" TargetMode="External"/><Relationship Id="rId10" Type="http://schemas.openxmlformats.org/officeDocument/2006/relationships/hyperlink" Target="https://www.adp.fdv.uni-lj.si/" TargetMode="External"/><Relationship Id="rId4" Type="http://schemas.openxmlformats.org/officeDocument/2006/relationships/hyperlink" Target="https://pisrs.si/pregledPredpisa?id=URED8793" TargetMode="External"/><Relationship Id="rId9" Type="http://schemas.openxmlformats.org/officeDocument/2006/relationships/hyperlink" Target="http://clarin.si" TargetMode="External"/><Relationship Id="rId14" Type="http://schemas.openxmlformats.org/officeDocument/2006/relationships/hyperlink" Target="https://www.cessda.e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dprteobjave.si/" TargetMode="External"/><Relationship Id="rId13" Type="http://schemas.openxmlformats.org/officeDocument/2006/relationships/hyperlink" Target="http://home.izum.si/COBISS/bibliografije/Kateg-medn-bibl-baze.html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journalcheckertool.org/" TargetMode="External"/><Relationship Id="rId12" Type="http://schemas.openxmlformats.org/officeDocument/2006/relationships/hyperlink" Target="https://ddh.diamas.org/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penpolicyfinder.jisc.ac.uk/" TargetMode="External"/><Relationship Id="rId11" Type="http://schemas.openxmlformats.org/officeDocument/2006/relationships/hyperlink" Target="https://doaj.org/" TargetMode="External"/><Relationship Id="rId5" Type="http://schemas.openxmlformats.org/officeDocument/2006/relationships/hyperlink" Target="https://cabells.com/solutions/predatory-reports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openapc.net/" TargetMode="External"/><Relationship Id="rId4" Type="http://schemas.openxmlformats.org/officeDocument/2006/relationships/hyperlink" Target="https://thinkchecksubmit.org/" TargetMode="External"/><Relationship Id="rId9" Type="http://schemas.openxmlformats.org/officeDocument/2006/relationships/hyperlink" Target="http://ulrichsweb.serialssolutions.com/" TargetMode="External"/><Relationship Id="rId14" Type="http://schemas.openxmlformats.org/officeDocument/2006/relationships/hyperlink" Target="http://home.izum.si/COBISS/bibliografije/Kateg-revij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eifl.net/resources/eifl-guide-quality-diamond-open-access-publishi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abooks.org/" TargetMode="External"/><Relationship Id="rId13" Type="http://schemas.openxmlformats.org/officeDocument/2006/relationships/hyperlink" Target="https://pkp.sfu.ca/software/omp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copim.pubpub.org/" TargetMode="External"/><Relationship Id="rId12" Type="http://schemas.openxmlformats.org/officeDocument/2006/relationships/hyperlink" Target="https://pressbook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oth.pub/" TargetMode="External"/><Relationship Id="rId11" Type="http://schemas.openxmlformats.org/officeDocument/2006/relationships/hyperlink" Target="https://kotahi.community/" TargetMode="External"/><Relationship Id="rId5" Type="http://schemas.openxmlformats.org/officeDocument/2006/relationships/hyperlink" Target="https://www.oabooks-toolkit.org/" TargetMode="External"/><Relationship Id="rId15" Type="http://schemas.openxmlformats.org/officeDocument/2006/relationships/hyperlink" Target="https://manifoldapp.org/" TargetMode="External"/><Relationship Id="rId10" Type="http://schemas.openxmlformats.org/officeDocument/2006/relationships/hyperlink" Target="https://janeway.systems/" TargetMode="External"/><Relationship Id="rId4" Type="http://schemas.openxmlformats.org/officeDocument/2006/relationships/hyperlink" Target="https://diamasproject.eu/" TargetMode="External"/><Relationship Id="rId9" Type="http://schemas.openxmlformats.org/officeDocument/2006/relationships/hyperlink" Target="https://pkp.sfu.ca/software/ojs/" TargetMode="External"/><Relationship Id="rId14" Type="http://schemas.openxmlformats.org/officeDocument/2006/relationships/hyperlink" Target="https://www.fulcrum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5" y="374227"/>
            <a:ext cx="10399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6000" b="1" kern="1200">
                <a:solidFill>
                  <a:srgbClr val="ED7D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kumimoji="0" lang="sl-SI" sz="6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dprto založništvo</a:t>
            </a:r>
            <a:endParaRPr kumimoji="0" lang="pl-PL" sz="60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641095" y="2576370"/>
            <a:ext cx="7919246" cy="369332"/>
          </a:xfrm>
          <a:prstGeom prst="rect">
            <a:avLst/>
          </a:prstGeom>
          <a:solidFill>
            <a:srgbClr val="125A94"/>
          </a:solidFill>
          <a:ln>
            <a:solidFill>
              <a:srgbClr val="125A9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F5CCB0C-97C9-4D03-BDDD-099350742AA1}"/>
              </a:ext>
            </a:extLst>
          </p:cNvPr>
          <p:cNvSpPr txBox="1"/>
          <p:nvPr/>
        </p:nvSpPr>
        <p:spPr>
          <a:xfrm>
            <a:off x="641095" y="2138915"/>
            <a:ext cx="7919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mag. Aleš POGAČNIK,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Znanstvenoraziskovalni center Slovenske akademije znanosti in umetnosti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Ljubljana in online, Centralna tehniška knjižnica Univerze v Ljubljani,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usposabljanje za podatkovne strokovnjake, </a:t>
            </a:r>
            <a:r>
              <a:rPr lang="sl-SI" sz="20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sl-SI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11. 2025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36E98B-C6D2-4A0C-B443-106445C2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95" y="4983346"/>
            <a:ext cx="941394" cy="331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4B2EE6-4D80-428D-B393-7CE7D0E39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39" y="5951272"/>
            <a:ext cx="620146" cy="3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8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/>
          <p:nvPr/>
        </p:nvSpPr>
        <p:spPr>
          <a:xfrm>
            <a:off x="242575" y="807088"/>
            <a:ext cx="2686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Avtorji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6"/>
          <p:cNvSpPr/>
          <p:nvPr/>
        </p:nvSpPr>
        <p:spPr>
          <a:xfrm>
            <a:off x="3913178" y="764267"/>
            <a:ext cx="2686200" cy="628800"/>
          </a:xfrm>
          <a:prstGeom prst="rect">
            <a:avLst/>
          </a:prstGeom>
          <a:solidFill>
            <a:srgbClr val="6D9EE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Uredniki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8232322" y="764263"/>
            <a:ext cx="2686200" cy="6288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Oblikovanje in prelom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3885300" y="2720400"/>
            <a:ext cx="2686200" cy="62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Word, LaTeX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6"/>
          <p:cNvSpPr/>
          <p:nvPr/>
        </p:nvSpPr>
        <p:spPr>
          <a:xfrm>
            <a:off x="3230487" y="1078592"/>
            <a:ext cx="381000" cy="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6"/>
          <p:cNvSpPr/>
          <p:nvPr/>
        </p:nvSpPr>
        <p:spPr>
          <a:xfrm>
            <a:off x="6829250" y="1078591"/>
            <a:ext cx="447600" cy="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6"/>
          <p:cNvSpPr/>
          <p:nvPr/>
        </p:nvSpPr>
        <p:spPr>
          <a:xfrm>
            <a:off x="239800" y="3531663"/>
            <a:ext cx="2686200" cy="5526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Tiskana revija/knjiga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6"/>
          <p:cNvSpPr/>
          <p:nvPr/>
        </p:nvSpPr>
        <p:spPr>
          <a:xfrm>
            <a:off x="7389330" y="3488836"/>
            <a:ext cx="1457400" cy="5526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PDF Web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/>
          <p:nvPr/>
        </p:nvSpPr>
        <p:spPr>
          <a:xfrm>
            <a:off x="9005777" y="3501623"/>
            <a:ext cx="1457400" cy="5526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6"/>
          <p:cNvSpPr/>
          <p:nvPr/>
        </p:nvSpPr>
        <p:spPr>
          <a:xfrm>
            <a:off x="10558789" y="3501623"/>
            <a:ext cx="1457400" cy="5526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6"/>
          <p:cNvSpPr/>
          <p:nvPr/>
        </p:nvSpPr>
        <p:spPr>
          <a:xfrm>
            <a:off x="8975436" y="2758499"/>
            <a:ext cx="1457400" cy="552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7389325" y="4323475"/>
            <a:ext cx="4629600" cy="646500"/>
          </a:xfrm>
          <a:prstGeom prst="rect">
            <a:avLst/>
          </a:prstGeom>
          <a:solidFill>
            <a:srgbClr val="0097A7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pre-print, (open) post-peer review, augmented/living book  …</a:t>
            </a: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6"/>
          <p:cNvSpPr/>
          <p:nvPr/>
        </p:nvSpPr>
        <p:spPr>
          <a:xfrm>
            <a:off x="3887975" y="1944675"/>
            <a:ext cx="2782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Recenzenti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6"/>
          <p:cNvSpPr/>
          <p:nvPr/>
        </p:nvSpPr>
        <p:spPr>
          <a:xfrm rot="5400000">
            <a:off x="5819186" y="1581735"/>
            <a:ext cx="363000" cy="1743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6" descr="Slika, ki vsebuje besede besedilo, pisava, logotip, grafika&#10;&#10;Opis je samodejno ustvarj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000" y="0"/>
            <a:ext cx="1809000" cy="5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/>
          <p:nvPr/>
        </p:nvSpPr>
        <p:spPr>
          <a:xfrm>
            <a:off x="206399" y="5830575"/>
            <a:ext cx="11779200" cy="6288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6"/>
          <p:cNvSpPr/>
          <p:nvPr/>
        </p:nvSpPr>
        <p:spPr>
          <a:xfrm>
            <a:off x="3913186" y="41171"/>
            <a:ext cx="2686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Založbe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6"/>
          <p:cNvSpPr/>
          <p:nvPr/>
        </p:nvSpPr>
        <p:spPr>
          <a:xfrm>
            <a:off x="8232322" y="764263"/>
            <a:ext cx="2686200" cy="628800"/>
          </a:xfrm>
          <a:prstGeom prst="rect">
            <a:avLst/>
          </a:prstGeom>
          <a:solidFill>
            <a:srgbClr val="6D9EEB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Oblikovanje in prelom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3885275" y="764275"/>
            <a:ext cx="2810100" cy="1854600"/>
          </a:xfrm>
          <a:prstGeom prst="rect">
            <a:avLst/>
          </a:prstGeom>
          <a:solidFill>
            <a:srgbClr val="0097A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Raziskovalna skupnost: avtorji, recenzenti, uredniki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6"/>
          <p:cNvSpPr/>
          <p:nvPr/>
        </p:nvSpPr>
        <p:spPr>
          <a:xfrm>
            <a:off x="6756613" y="3780341"/>
            <a:ext cx="447600" cy="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/>
          <p:nvPr/>
        </p:nvSpPr>
        <p:spPr>
          <a:xfrm rot="10795392">
            <a:off x="3274064" y="3780362"/>
            <a:ext cx="447600" cy="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3896050" y="3493575"/>
            <a:ext cx="2686200" cy="62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Adobe Indesign, Quark…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3871325" y="2690475"/>
            <a:ext cx="2885400" cy="1854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206399" y="5830575"/>
            <a:ext cx="11779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Raziskovalna skupnost: avtorji, recenzenti, uredniki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6"/>
          <p:cNvSpPr/>
          <p:nvPr/>
        </p:nvSpPr>
        <p:spPr>
          <a:xfrm>
            <a:off x="3885275" y="41175"/>
            <a:ext cx="2782200" cy="628800"/>
          </a:xfrm>
          <a:prstGeom prst="rect">
            <a:avLst/>
          </a:prstGeom>
          <a:solidFill>
            <a:srgbClr val="0097A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Založbe in njihova spletišča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239800" y="3531663"/>
            <a:ext cx="2686200" cy="5526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Tiskana revija/knjiga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242586" y="41171"/>
            <a:ext cx="2686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Financerji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6"/>
          <p:cNvSpPr/>
          <p:nvPr/>
        </p:nvSpPr>
        <p:spPr>
          <a:xfrm>
            <a:off x="3230487" y="312667"/>
            <a:ext cx="381000" cy="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/>
          <p:nvPr/>
        </p:nvSpPr>
        <p:spPr>
          <a:xfrm>
            <a:off x="3899225" y="4662075"/>
            <a:ext cx="2782200" cy="628800"/>
          </a:xfrm>
          <a:prstGeom prst="rect">
            <a:avLst/>
          </a:prstGeom>
          <a:solidFill>
            <a:srgbClr val="0097A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Financerji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/>
          <p:nvPr/>
        </p:nvSpPr>
        <p:spPr>
          <a:xfrm>
            <a:off x="242575" y="807088"/>
            <a:ext cx="2686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Avtorji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7"/>
          <p:cNvSpPr/>
          <p:nvPr/>
        </p:nvSpPr>
        <p:spPr>
          <a:xfrm>
            <a:off x="3913178" y="764267"/>
            <a:ext cx="2686200" cy="628800"/>
          </a:xfrm>
          <a:prstGeom prst="rect">
            <a:avLst/>
          </a:prstGeom>
          <a:solidFill>
            <a:srgbClr val="6D9EE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Uredniki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7"/>
          <p:cNvSpPr/>
          <p:nvPr/>
        </p:nvSpPr>
        <p:spPr>
          <a:xfrm>
            <a:off x="8232322" y="764263"/>
            <a:ext cx="2686200" cy="6288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Oblikovanje in prelom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7"/>
          <p:cNvSpPr/>
          <p:nvPr/>
        </p:nvSpPr>
        <p:spPr>
          <a:xfrm>
            <a:off x="3885300" y="2720400"/>
            <a:ext cx="2686200" cy="62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Word, LaTeX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7"/>
          <p:cNvSpPr/>
          <p:nvPr/>
        </p:nvSpPr>
        <p:spPr>
          <a:xfrm>
            <a:off x="3230487" y="1078592"/>
            <a:ext cx="381000" cy="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7"/>
          <p:cNvSpPr/>
          <p:nvPr/>
        </p:nvSpPr>
        <p:spPr>
          <a:xfrm>
            <a:off x="6829250" y="1078591"/>
            <a:ext cx="447600" cy="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7"/>
          <p:cNvSpPr/>
          <p:nvPr/>
        </p:nvSpPr>
        <p:spPr>
          <a:xfrm>
            <a:off x="239800" y="3531663"/>
            <a:ext cx="2686200" cy="5526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Tiskana revija/knjiga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7"/>
          <p:cNvSpPr/>
          <p:nvPr/>
        </p:nvSpPr>
        <p:spPr>
          <a:xfrm>
            <a:off x="7389330" y="3488836"/>
            <a:ext cx="1457400" cy="5526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PDF Web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7"/>
          <p:cNvSpPr/>
          <p:nvPr/>
        </p:nvSpPr>
        <p:spPr>
          <a:xfrm>
            <a:off x="9005777" y="3501623"/>
            <a:ext cx="1457400" cy="5526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7"/>
          <p:cNvSpPr/>
          <p:nvPr/>
        </p:nvSpPr>
        <p:spPr>
          <a:xfrm>
            <a:off x="10558789" y="3501623"/>
            <a:ext cx="1457400" cy="5526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7"/>
          <p:cNvSpPr/>
          <p:nvPr/>
        </p:nvSpPr>
        <p:spPr>
          <a:xfrm>
            <a:off x="8975436" y="2758499"/>
            <a:ext cx="1457400" cy="552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7"/>
          <p:cNvSpPr txBox="1"/>
          <p:nvPr/>
        </p:nvSpPr>
        <p:spPr>
          <a:xfrm>
            <a:off x="7389325" y="4323475"/>
            <a:ext cx="4629600" cy="646500"/>
          </a:xfrm>
          <a:prstGeom prst="rect">
            <a:avLst/>
          </a:prstGeom>
          <a:solidFill>
            <a:srgbClr val="0097A7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-SI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pre-print, (open) post-peer review, augmented/living book  …</a:t>
            </a: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3887975" y="1944675"/>
            <a:ext cx="2782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Recenzenti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7"/>
          <p:cNvSpPr/>
          <p:nvPr/>
        </p:nvSpPr>
        <p:spPr>
          <a:xfrm rot="5400000">
            <a:off x="5819186" y="1581735"/>
            <a:ext cx="363000" cy="1743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7" descr="Slika, ki vsebuje besede besedilo, pisava, logotip, grafika&#10;&#10;Opis je samodejno ustvarj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000" y="0"/>
            <a:ext cx="1809000" cy="5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/>
          <p:nvPr/>
        </p:nvSpPr>
        <p:spPr>
          <a:xfrm>
            <a:off x="3913186" y="41171"/>
            <a:ext cx="2686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Založbe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8232322" y="764263"/>
            <a:ext cx="2686200" cy="628800"/>
          </a:xfrm>
          <a:prstGeom prst="rect">
            <a:avLst/>
          </a:prstGeom>
          <a:solidFill>
            <a:srgbClr val="6D9EEB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Oblikovanje in prelom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6756613" y="3780341"/>
            <a:ext cx="447600" cy="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7"/>
          <p:cNvSpPr/>
          <p:nvPr/>
        </p:nvSpPr>
        <p:spPr>
          <a:xfrm rot="10795392">
            <a:off x="3274064" y="3780362"/>
            <a:ext cx="447600" cy="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3896050" y="3493575"/>
            <a:ext cx="2686200" cy="628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Adobe Indesign, Quark…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7"/>
          <p:cNvSpPr/>
          <p:nvPr/>
        </p:nvSpPr>
        <p:spPr>
          <a:xfrm>
            <a:off x="239800" y="3531663"/>
            <a:ext cx="2686200" cy="5526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Tiskana revija/knjiga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242586" y="41171"/>
            <a:ext cx="2686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Financerji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3230487" y="312667"/>
            <a:ext cx="381000" cy="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206399" y="5830575"/>
            <a:ext cx="11779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Raziskovalna skupnost: avtorji, recenzenti, uredniki, financerji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/>
          <p:nvPr/>
        </p:nvSpPr>
        <p:spPr>
          <a:xfrm>
            <a:off x="3913178" y="764267"/>
            <a:ext cx="2686200" cy="628800"/>
          </a:xfrm>
          <a:prstGeom prst="rect">
            <a:avLst/>
          </a:prstGeom>
          <a:solidFill>
            <a:srgbClr val="6D9EE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Uredniki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8"/>
          <p:cNvSpPr/>
          <p:nvPr/>
        </p:nvSpPr>
        <p:spPr>
          <a:xfrm>
            <a:off x="8232322" y="764263"/>
            <a:ext cx="2686200" cy="6288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Oblikovanje in prelom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8"/>
          <p:cNvSpPr/>
          <p:nvPr/>
        </p:nvSpPr>
        <p:spPr>
          <a:xfrm>
            <a:off x="239800" y="3531663"/>
            <a:ext cx="2686200" cy="5526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Tiskana revija/knjiga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8"/>
          <p:cNvSpPr/>
          <p:nvPr/>
        </p:nvSpPr>
        <p:spPr>
          <a:xfrm>
            <a:off x="7389330" y="3488836"/>
            <a:ext cx="1457400" cy="5526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PDF Web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8"/>
          <p:cNvSpPr/>
          <p:nvPr/>
        </p:nvSpPr>
        <p:spPr>
          <a:xfrm>
            <a:off x="9005777" y="3501623"/>
            <a:ext cx="1457400" cy="5526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10558789" y="3501623"/>
            <a:ext cx="1457400" cy="5526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7389325" y="4323475"/>
            <a:ext cx="4629600" cy="646500"/>
          </a:xfrm>
          <a:prstGeom prst="rect">
            <a:avLst/>
          </a:prstGeom>
          <a:solidFill>
            <a:srgbClr val="0097A7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-SI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pre-print, (open) post-peer review, augmented/living book  …</a:t>
            </a:r>
            <a:endParaRPr sz="18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8"/>
          <p:cNvSpPr/>
          <p:nvPr/>
        </p:nvSpPr>
        <p:spPr>
          <a:xfrm>
            <a:off x="3887975" y="1944675"/>
            <a:ext cx="2782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Recenzenti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8"/>
          <p:cNvSpPr/>
          <p:nvPr/>
        </p:nvSpPr>
        <p:spPr>
          <a:xfrm rot="5400000">
            <a:off x="5819186" y="1581735"/>
            <a:ext cx="363000" cy="1743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38" descr="Slika, ki vsebuje besede besedilo, pisava, logotip, grafika&#10;&#10;Opis je samodejno ustvarj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000" y="0"/>
            <a:ext cx="1809000" cy="5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/>
          <p:nvPr/>
        </p:nvSpPr>
        <p:spPr>
          <a:xfrm>
            <a:off x="3913186" y="41171"/>
            <a:ext cx="2686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Založbe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8232322" y="764263"/>
            <a:ext cx="2686200" cy="628800"/>
          </a:xfrm>
          <a:prstGeom prst="rect">
            <a:avLst/>
          </a:prstGeom>
          <a:solidFill>
            <a:srgbClr val="6D9EEB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Oblikovanje in prelom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3885275" y="764275"/>
            <a:ext cx="2810100" cy="1854600"/>
          </a:xfrm>
          <a:prstGeom prst="rect">
            <a:avLst/>
          </a:prstGeom>
          <a:solidFill>
            <a:srgbClr val="0097A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Raziskovalna skupnost: avtorji, recenzenti, uredniki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206399" y="5830575"/>
            <a:ext cx="11779200" cy="628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Raziskovalna skupnost: avtorji, recenzenti, uredniki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3885275" y="41175"/>
            <a:ext cx="2782200" cy="628800"/>
          </a:xfrm>
          <a:prstGeom prst="rect">
            <a:avLst/>
          </a:prstGeom>
          <a:solidFill>
            <a:srgbClr val="0097A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Založbe in njihova spletišča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239800" y="3531663"/>
            <a:ext cx="2686200" cy="5526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Tiskana revija/knjiga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3899225" y="4662075"/>
            <a:ext cx="2782200" cy="628800"/>
          </a:xfrm>
          <a:prstGeom prst="rect">
            <a:avLst/>
          </a:prstGeom>
          <a:solidFill>
            <a:srgbClr val="0097A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Financerji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8975436" y="2758499"/>
            <a:ext cx="1457400" cy="552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766378" y="316047"/>
            <a:ext cx="10515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100"/>
              <a:buFont typeface="Calibri"/>
              <a:buNone/>
            </a:pPr>
            <a:r>
              <a:rPr lang="sl-SI" sz="51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Namesto zaključka</a:t>
            </a:r>
            <a:endParaRPr/>
          </a:p>
        </p:txBody>
      </p:sp>
      <p:pic>
        <p:nvPicPr>
          <p:cNvPr id="288" name="Google Shape;288;p3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800" y="1432775"/>
            <a:ext cx="8439051" cy="521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9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717" y="1283550"/>
            <a:ext cx="8451220" cy="5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/>
          <p:nvPr/>
        </p:nvSpPr>
        <p:spPr>
          <a:xfrm>
            <a:off x="395416" y="3298392"/>
            <a:ext cx="27115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200"/>
              <a:buFont typeface="Calibri"/>
              <a:buNone/>
            </a:pPr>
            <a:r>
              <a:rPr lang="sl-SI" sz="1200" b="1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Uredniški odbor:</a:t>
            </a:r>
            <a:br>
              <a:rPr lang="sl-SI" sz="1200" b="1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1200" b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dr. Tea Romih, CTK (odgovorna urednica)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200"/>
              <a:buFont typeface="Calibri"/>
              <a:buNone/>
            </a:pPr>
            <a:r>
              <a:rPr lang="sl-SI" sz="1200" b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Barbara Bradaš Premrl, ZRS Koper</a:t>
            </a:r>
            <a:br>
              <a:rPr lang="sl-SI" sz="1200" b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1200" b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Brina Klemenčič, UKM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200"/>
              <a:buFont typeface="Calibri"/>
              <a:buNone/>
            </a:pPr>
            <a:r>
              <a:rPr lang="sl-SI" sz="1200" b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dr. Mojca Kotar, UL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200"/>
              <a:buFont typeface="Calibri"/>
              <a:buNone/>
            </a:pPr>
            <a:r>
              <a:rPr lang="sl-SI" sz="1200" b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dr. Miha Peče, ZRC SAZU</a:t>
            </a:r>
            <a:endParaRPr/>
          </a:p>
        </p:txBody>
      </p:sp>
      <p:sp>
        <p:nvSpPr>
          <p:cNvPr id="295" name="Google Shape;295;p40"/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5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Centralna tehniška knjižnica Univerze v Ljubljani</a:t>
            </a:r>
            <a:endParaRPr sz="105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50" b="1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Central Technical Library at the University of Ljubljana</a:t>
            </a:r>
            <a:endParaRPr sz="105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5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Trg republike 3, SI-1000 Ljubljana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5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Slovenija / </a:t>
            </a:r>
            <a:r>
              <a:rPr lang="sl-SI" sz="105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Slovenia</a:t>
            </a:r>
            <a:endParaRPr sz="105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562" y="5247140"/>
            <a:ext cx="10009549" cy="109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 descr="Slika, ki vsebuje besede risanje&#10;&#10;Opis je samodejno ustvarjen"/>
          <p:cNvPicPr preferRelativeResize="0"/>
          <p:nvPr/>
        </p:nvPicPr>
        <p:blipFill rotWithShape="1">
          <a:blip r:embed="rId4">
            <a:alphaModFix/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 descr="Slika, ki vsebuje besede besedilo, pisava, logotip, grafika&#10;&#10;Opis je samodejno ustvarj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732" y="706065"/>
            <a:ext cx="2468880" cy="71323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 txBox="1">
            <a:spLocks noGrp="1"/>
          </p:cNvSpPr>
          <p:nvPr>
            <p:ph type="title"/>
          </p:nvPr>
        </p:nvSpPr>
        <p:spPr>
          <a:xfrm>
            <a:off x="4427527" y="2480900"/>
            <a:ext cx="25860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100"/>
              <a:buFont typeface="Calibri"/>
              <a:buNone/>
            </a:pPr>
            <a:r>
              <a:rPr lang="sl-SI" sz="51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Hvala!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/>
        </p:nvSpPr>
        <p:spPr>
          <a:xfrm>
            <a:off x="768851" y="945175"/>
            <a:ext cx="9443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8000" b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Odprto založništvo</a:t>
            </a:r>
            <a:endParaRPr sz="800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833127" y="3220288"/>
            <a:ext cx="8737800" cy="21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mag. Aleš Pogačnik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ales.pogacnik@zrc-sazu.si</a:t>
            </a:r>
            <a:br>
              <a:rPr lang="sl-SI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ZRC SAZU, vodja in glavni urednik Založbe ZRC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sz="2000">
                <a:solidFill>
                  <a:schemeClr val="lt1"/>
                </a:solidFill>
              </a:rPr>
              <a:t>torek 4. november 2025 ob 13:30–14:30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41" y="5244199"/>
            <a:ext cx="1495308" cy="52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838200" y="1704426"/>
            <a:ext cx="10515600" cy="1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00000"/>
              <a:buFont typeface="Calibri"/>
              <a:buNone/>
            </a:pPr>
            <a:r>
              <a:rPr lang="sl-SI" sz="50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Znanstveni prispevek v dobi odprte znanosti: kaj in kje?</a:t>
            </a:r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555050" y="3281975"/>
            <a:ext cx="4680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400">
                <a:latin typeface="Calibri"/>
                <a:ea typeface="Calibri"/>
                <a:cs typeface="Calibri"/>
                <a:sym typeface="Calibri"/>
              </a:rPr>
              <a:t>1. Monografija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-SI" sz="3400">
                <a:latin typeface="Calibri"/>
                <a:ea typeface="Calibri"/>
                <a:cs typeface="Calibri"/>
                <a:sym typeface="Calibri"/>
              </a:rPr>
              <a:t>2. Članek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-SI" sz="3400">
                <a:latin typeface="Calibri"/>
                <a:ea typeface="Calibri"/>
                <a:cs typeface="Calibri"/>
                <a:sym typeface="Calibri"/>
              </a:rPr>
              <a:t>3. Raziskovalni podatki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-SI" sz="3400">
                <a:latin typeface="Calibri"/>
                <a:ea typeface="Calibri"/>
                <a:cs typeface="Calibri"/>
                <a:sym typeface="Calibri"/>
              </a:rPr>
              <a:t>4. Drugo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/>
        </p:nvSpPr>
        <p:spPr>
          <a:xfrm>
            <a:off x="311700" y="1773950"/>
            <a:ext cx="11694000" cy="4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1. Blog (spletni dnevnik), forumi, podkasti: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Vsakdanjik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(2020), F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ootNotes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(2025);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Kvarkadabra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(1997),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Alternator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(2020)</a:t>
            </a:r>
            <a:r>
              <a:rPr lang="sl-SI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Hypotheses</a:t>
            </a:r>
            <a:r>
              <a:rPr lang="sl-SI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(2007)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Scientific American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(1996),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Aeon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(2012),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TED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(2012);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StackExchange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(2009)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Družabna omrežja ipd.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●"/>
            </a:pP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sl-SI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(2004);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Academia.edu</a:t>
            </a:r>
            <a:r>
              <a:rPr lang="sl-SI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(2008),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ResearchGate </a:t>
            </a:r>
            <a:r>
              <a:rPr lang="sl-SI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(2008);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Crowdhelix</a:t>
            </a:r>
            <a:r>
              <a:rPr lang="sl-SI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(2012);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Publons </a:t>
            </a:r>
            <a:r>
              <a:rPr lang="sl-SI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(2012),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Rescognito</a:t>
            </a:r>
            <a:r>
              <a:rPr lang="sl-SI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(2019)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3. Predobjave (</a:t>
            </a:r>
            <a:r>
              <a:rPr lang="sl-SI" sz="18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preprints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 in recenzije po objavi (</a:t>
            </a:r>
            <a:r>
              <a:rPr lang="sl-SI" sz="18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post-print reviews 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ali </a:t>
            </a:r>
            <a:r>
              <a:rPr lang="sl-SI" sz="1800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post-publication peer reviews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(1991),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PubPeer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(2012),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ScienceOpen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(2013),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Preprints.org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(2016);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F1000Research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(2013),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Research Europe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(2021);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Hypothes.is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(2011),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Pundit 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(2012)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4. Eksperimentalni protokoli: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Protocols.io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(2012)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5. Predhodna registracija: </a:t>
            </a:r>
            <a:r>
              <a:rPr lang="sl-SI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Science Framework</a:t>
            </a:r>
            <a:r>
              <a:rPr lang="sl-SI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(2013)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395352" y="562125"/>
            <a:ext cx="432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sl-SI" sz="3500" b="1">
                <a:latin typeface="Calibri"/>
                <a:ea typeface="Calibri"/>
                <a:cs typeface="Calibri"/>
                <a:sym typeface="Calibri"/>
              </a:rPr>
              <a:t>Drugo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/>
        </p:nvSpPr>
        <p:spPr>
          <a:xfrm>
            <a:off x="446975" y="1094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Uredba o izvajanju znanstvenoraziskovalnega dela v skladu z načeli odprte znanosti</a:t>
            </a:r>
            <a:r>
              <a:rPr lang="sl-SI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(29. 5. 2023) 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Obrazložite vsebinskih rešitev Uredbe o izvajanju znanstvenoraziskovalnega dela v skladu z načeli odprte znanosti</a:t>
            </a:r>
            <a:r>
              <a:rPr lang="sl-SI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(25. 10. 2023)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1"/>
          <p:cNvSpPr txBox="1"/>
          <p:nvPr/>
        </p:nvSpPr>
        <p:spPr>
          <a:xfrm>
            <a:off x="395350" y="1845750"/>
            <a:ext cx="8520600" cy="22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08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25"/>
              <a:buChar char="●"/>
            </a:pPr>
            <a:r>
              <a:rPr lang="sl-SI" sz="19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Morajo biti </a:t>
            </a:r>
            <a:r>
              <a:rPr lang="sl-SI" sz="1925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digitalizirani </a:t>
            </a:r>
            <a:r>
              <a:rPr lang="sl-SI" sz="19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 opremljeni z metapodatki, zanj mora veljati načelo FAIR (findable, accessible, interoperable, reusable).</a:t>
            </a:r>
            <a:endParaRPr sz="1925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08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25"/>
              <a:buChar char="●"/>
            </a:pPr>
            <a:r>
              <a:rPr lang="sl-SI" sz="19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Omogočijo </a:t>
            </a:r>
            <a:r>
              <a:rPr lang="sl-SI" sz="1925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ponovitev raziskav</a:t>
            </a:r>
            <a:r>
              <a:rPr lang="sl-SI" sz="19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25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08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25"/>
              <a:buChar char="●"/>
            </a:pPr>
            <a:r>
              <a:rPr lang="sl-SI" sz="1925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Odgovornost </a:t>
            </a:r>
            <a:r>
              <a:rPr lang="sl-SI" sz="19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glede presoje /…/ imajo izvajalci/raziskovalci.</a:t>
            </a:r>
            <a:endParaRPr sz="1925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08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25"/>
              <a:buChar char="●"/>
            </a:pPr>
            <a:r>
              <a:rPr lang="sl-SI" sz="19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Treba je upoštevati tudi </a:t>
            </a:r>
            <a:r>
              <a:rPr lang="sl-SI" sz="1925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področne posebnosti</a:t>
            </a:r>
            <a:r>
              <a:rPr lang="sl-SI" sz="19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/…/</a:t>
            </a:r>
            <a:endParaRPr sz="1925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08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25"/>
              <a:buFont typeface="Calibri"/>
              <a:buChar char="●"/>
            </a:pPr>
            <a:r>
              <a:rPr lang="sl-SI" sz="192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Data Management Plan (DMP) / Načrt ravnanja z raziskovalnimi podatki (NRRP)</a:t>
            </a:r>
            <a:endParaRPr sz="1925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608950" y="4127850"/>
            <a:ext cx="5448300" cy="5727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»Odprti, kolikor je mogoče, zaprti, kolikor je nujno.«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446975" y="4849875"/>
            <a:ext cx="87285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sl-SI" sz="19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RDA </a:t>
            </a:r>
            <a:r>
              <a:rPr lang="sl-SI" sz="1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(Research Data Allience, 2013)</a:t>
            </a:r>
            <a:endParaRPr sz="1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sl-SI" sz="1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Trusted repositories / Zaupanja vredni repozitoriji: *</a:t>
            </a:r>
            <a:r>
              <a:rPr lang="sl-SI" sz="19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CoreTrustSeal</a:t>
            </a:r>
            <a:r>
              <a:rPr lang="sl-SI" sz="1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(2017)</a:t>
            </a:r>
            <a:endParaRPr sz="1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Char char="○"/>
            </a:pP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univerze (2010–2013), </a:t>
            </a:r>
            <a:r>
              <a:rPr lang="sl-SI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DiRROS Data</a:t>
            </a: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(2020), *</a:t>
            </a:r>
            <a:r>
              <a:rPr lang="sl-SI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CLARIN.SI</a:t>
            </a: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(2014), *</a:t>
            </a:r>
            <a:r>
              <a:rPr lang="sl-SI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ADP</a:t>
            </a: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(1997)</a:t>
            </a:r>
            <a:endParaRPr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Char char="○"/>
            </a:pP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sl-SI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(2013), *</a:t>
            </a:r>
            <a:r>
              <a:rPr lang="sl-SI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</a:t>
            </a: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(2001); </a:t>
            </a:r>
            <a:r>
              <a:rPr lang="sl-SI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Figshare</a:t>
            </a: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(2011)</a:t>
            </a:r>
            <a:endParaRPr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Char char="○"/>
            </a:pPr>
            <a:r>
              <a:rPr lang="sl-SI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CESSDA</a:t>
            </a: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(1976), </a:t>
            </a:r>
            <a:r>
              <a:rPr lang="sl-SI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re3data.org</a:t>
            </a: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(2012), </a:t>
            </a:r>
            <a:r>
              <a:rPr lang="sl-SI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FAIRsharing</a:t>
            </a:r>
            <a:r>
              <a:rPr lang="sl-SI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(2016)</a:t>
            </a:r>
            <a:endParaRPr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395352" y="562125"/>
            <a:ext cx="432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sl-SI" sz="3500" b="1">
                <a:latin typeface="Calibri"/>
                <a:ea typeface="Calibri"/>
                <a:cs typeface="Calibri"/>
                <a:sym typeface="Calibri"/>
              </a:rPr>
              <a:t>Raziskovalni podatki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395350" y="1168875"/>
            <a:ext cx="5937300" cy="5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sl-SI" sz="176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1. Plačljive revije</a:t>
            </a:r>
            <a:endParaRPr sz="176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036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Calibri"/>
              <a:buChar char="●"/>
            </a:pPr>
            <a:r>
              <a:rPr lang="sl-SI" sz="176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plenilske revije</a:t>
            </a:r>
            <a:endParaRPr sz="176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2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80"/>
              <a:buFont typeface="Calibri"/>
              <a:buChar char="○"/>
            </a:pPr>
            <a:r>
              <a:rPr lang="sl-SI" sz="148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Think, Check, Submit</a:t>
            </a:r>
            <a:r>
              <a:rPr lang="sl-SI" sz="148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(2015)</a:t>
            </a:r>
            <a:endParaRPr sz="148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2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80"/>
              <a:buFont typeface="Calibri"/>
              <a:buChar char="○"/>
            </a:pPr>
            <a:r>
              <a:rPr lang="sl-SI" sz="148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Cabell’s Predatory Reports</a:t>
            </a:r>
            <a:r>
              <a:rPr lang="sl-SI" sz="148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(2020; naslednik Beal’s List, 2008–2017)</a:t>
            </a:r>
            <a:endParaRPr sz="148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03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Calibri"/>
              <a:buChar char="●"/>
            </a:pPr>
            <a:r>
              <a:rPr lang="sl-SI" sz="176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revije, pri katerih objave (morda) pokriva financer</a:t>
            </a:r>
            <a:endParaRPr sz="176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2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80"/>
              <a:buFont typeface="Calibri"/>
              <a:buChar char="○"/>
            </a:pPr>
            <a:r>
              <a:rPr lang="sl-SI" sz="148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Policy Finder </a:t>
            </a:r>
            <a:r>
              <a:rPr lang="sl-SI" sz="148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(od 2024, 2003–2024 Sherpa Romeo)</a:t>
            </a:r>
            <a:endParaRPr sz="148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2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80"/>
              <a:buFont typeface="Calibri"/>
              <a:buChar char="○"/>
            </a:pPr>
            <a:r>
              <a:rPr lang="sl-SI" sz="148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Checker Tool</a:t>
            </a:r>
            <a:r>
              <a:rPr lang="sl-SI" sz="148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(2021, PlanS)</a:t>
            </a:r>
            <a:endParaRPr sz="148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2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80"/>
              <a:buFont typeface="Calibri"/>
              <a:buChar char="○"/>
            </a:pPr>
            <a:r>
              <a:rPr lang="sl-SI" sz="148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Odprte objave</a:t>
            </a:r>
            <a:r>
              <a:rPr lang="sl-SI" sz="148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(2023)</a:t>
            </a:r>
            <a:endParaRPr sz="148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03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Calibri"/>
              <a:buChar char="●"/>
            </a:pPr>
            <a:r>
              <a:rPr lang="sl-SI" sz="176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durge revije (komercialnih) založnikov</a:t>
            </a:r>
            <a:endParaRPr sz="176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2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80"/>
              <a:buFont typeface="Calibri"/>
              <a:buChar char="○"/>
            </a:pPr>
            <a:r>
              <a:rPr lang="sl-SI" sz="148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Ulrichsweb</a:t>
            </a:r>
            <a:r>
              <a:rPr lang="sl-SI" sz="148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(1932, ProQuest)</a:t>
            </a:r>
            <a:endParaRPr sz="148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25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80"/>
              <a:buFont typeface="Calibri"/>
              <a:buChar char="○"/>
            </a:pPr>
            <a:r>
              <a:rPr lang="sl-SI" sz="148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OpenAPC</a:t>
            </a:r>
            <a:r>
              <a:rPr lang="sl-SI" sz="148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(2014)</a:t>
            </a:r>
            <a:endParaRPr sz="148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sl-SI" sz="176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2. Neplačljive</a:t>
            </a:r>
            <a:endParaRPr sz="176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036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Calibri"/>
              <a:buChar char="●"/>
            </a:pPr>
            <a:r>
              <a:rPr lang="sl-SI" sz="176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DOAJ </a:t>
            </a:r>
            <a:r>
              <a:rPr lang="sl-SI" sz="176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(Directory of Open Journals, 2003)</a:t>
            </a:r>
            <a:endParaRPr sz="176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03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60"/>
              <a:buFont typeface="Calibri"/>
              <a:buChar char="●"/>
            </a:pPr>
            <a:r>
              <a:rPr lang="sl-SI" sz="176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DDH</a:t>
            </a:r>
            <a:r>
              <a:rPr lang="sl-SI" sz="176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(Diamond Discovery Hub, 2025)</a:t>
            </a:r>
            <a:endParaRPr sz="176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-SI" sz="176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3. Slovenske</a:t>
            </a:r>
            <a:endParaRPr sz="176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036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97A7"/>
              </a:buClr>
              <a:buSzPts val="1760"/>
              <a:buFont typeface="Calibri"/>
              <a:buChar char="●"/>
            </a:pPr>
            <a:r>
              <a:rPr lang="sl-SI" sz="176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BIBLIO-A</a:t>
            </a:r>
            <a:endParaRPr sz="1760"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036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760"/>
              <a:buFont typeface="Calibri"/>
              <a:buChar char="●"/>
            </a:pPr>
            <a:r>
              <a:rPr lang="sl-SI" sz="176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BIBLIO-B</a:t>
            </a:r>
            <a:endParaRPr sz="1760">
              <a:solidFill>
                <a:srgbClr val="009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6535225" y="4374675"/>
            <a:ext cx="5051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sl-SI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Trajni identifikator (npr. ISSN).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sl-SI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Znanstvena revija.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sl-SI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Odprti dostop (z navedenimi odprtimi licencami).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sl-SI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Brez pristojbin (za avtorje in bralce).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sl-SI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Odprtost za vse avtorje (ne le npr. za avtorje lastne ustanove).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sl-SI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 lasti skupnosti (in ne komercialnih založnikov).</a:t>
            </a:r>
            <a:endParaRPr sz="23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6535223" y="3830050"/>
            <a:ext cx="4872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Kaj je diamantna revija</a:t>
            </a:r>
            <a:endParaRPr sz="1500"/>
          </a:p>
        </p:txBody>
      </p:sp>
      <p:sp>
        <p:nvSpPr>
          <p:cNvPr id="177" name="Google Shape;177;p32"/>
          <p:cNvSpPr txBox="1"/>
          <p:nvPr/>
        </p:nvSpPr>
        <p:spPr>
          <a:xfrm>
            <a:off x="395352" y="562125"/>
            <a:ext cx="432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sl-SI" sz="3500" b="1">
                <a:latin typeface="Calibri"/>
                <a:ea typeface="Calibri"/>
                <a:cs typeface="Calibri"/>
                <a:sym typeface="Calibri"/>
              </a:rPr>
              <a:t>Revije</a:t>
            </a:r>
            <a:endParaRPr sz="1500"/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332650" y="195275"/>
            <a:ext cx="3525249" cy="352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/>
        </p:nvSpPr>
        <p:spPr>
          <a:xfrm>
            <a:off x="431275" y="1750875"/>
            <a:ext cx="5505600" cy="4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sl-SI" sz="149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sl-SI" sz="1495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Preverljivost</a:t>
            </a:r>
            <a:r>
              <a:rPr lang="sl-SI" sz="149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vsako znanstveno delo mora bralcu omogočiti, da bo do enakih zaključkov lahko prišel tudi sam; v njem morata biti jasno opisana uporabljena metodologija in gradivo. </a:t>
            </a:r>
            <a:endParaRPr sz="1495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sl-SI" sz="149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sl-SI" sz="1495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Izvirnost</a:t>
            </a:r>
            <a:r>
              <a:rPr lang="sl-SI" sz="149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naslovniki recenzije morajo (iz)vedeti, ali oziroma kako avtor dela povzema stara dognanja, kaj pa je njegov izvirni prispevek. </a:t>
            </a:r>
            <a:endParaRPr sz="1495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sl-SI" sz="149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sl-SI" sz="1495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Argumentiranost</a:t>
            </a:r>
            <a:r>
              <a:rPr lang="sl-SI" sz="149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osnovne teze dela morajo biti jasno in nazorno izpeljane, besedilo pa mora biti (tudi jezikovno) razumljivo; praviloma ima znanstveno delo hierarhično urejene (oštevilčene) naslove in predvidljivo strukturo.</a:t>
            </a:r>
            <a:endParaRPr sz="1495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sl-SI" sz="149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sl-SI" sz="1495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Strokovnost</a:t>
            </a:r>
            <a:r>
              <a:rPr lang="sl-SI" sz="149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v delu, namenjenem strokovni javnosti, je pomembno, kaj je avtor naredil doslej, kje je deloval, pa tudi to, da uporablja (sodobno) strokovno terminologijo in jezik, ki ga razume njegova ciljna skupina. </a:t>
            </a:r>
            <a:endParaRPr sz="1495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sl-SI" sz="149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sl-SI" sz="1495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Etičnost</a:t>
            </a:r>
            <a:r>
              <a:rPr lang="sl-SI" sz="1495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to je najbolj ohlapno (univerzalno) načelo, ki ga mnoge znanstvene revije posebej izpostavljajo z Izjavo o etiki objavljanja in zlorabah pri objavljanju (Publication Ethics and Publication Malpractice Statement); povzema ga npr. tudi Evropski kodeks raziskovalne poštenosti </a:t>
            </a:r>
            <a:endParaRPr sz="1495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515052" y="1208925"/>
            <a:ext cx="32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Kako narediti članek</a:t>
            </a:r>
            <a:endParaRPr sz="1500"/>
          </a:p>
        </p:txBody>
      </p:sp>
      <p:sp>
        <p:nvSpPr>
          <p:cNvPr id="185" name="Google Shape;185;p33"/>
          <p:cNvSpPr txBox="1"/>
          <p:nvPr/>
        </p:nvSpPr>
        <p:spPr>
          <a:xfrm>
            <a:off x="6356525" y="1893750"/>
            <a:ext cx="52542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AutoNum type="arabicPeriod"/>
            </a:pP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Naslov / </a:t>
            </a:r>
            <a:r>
              <a:rPr lang="sl-SI" sz="17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Title </a:t>
            </a:r>
            <a:endParaRPr sz="1700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AutoNum type="arabicPeriod"/>
            </a:pP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Avtorji / </a:t>
            </a:r>
            <a:r>
              <a:rPr lang="sl-SI" sz="17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Authors</a:t>
            </a:r>
            <a:endParaRPr sz="1700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AutoNum type="arabicPeriod"/>
            </a:pP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Ključne besede / </a:t>
            </a:r>
            <a:r>
              <a:rPr lang="sl-SI" sz="17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Keywords</a:t>
            </a: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AutoNum type="arabicPeriod"/>
            </a:pP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Izvleček / </a:t>
            </a:r>
            <a:r>
              <a:rPr lang="sl-SI" sz="17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sz="1700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Uvod / </a:t>
            </a:r>
            <a:r>
              <a:rPr lang="sl-SI" sz="17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sl-SI" sz="17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 čem govori?</a:t>
            </a:r>
            <a:endParaRPr sz="17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Metode / </a:t>
            </a:r>
            <a:r>
              <a:rPr lang="sl-SI" sz="17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Methods </a:t>
            </a: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sl-SI" sz="17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Kaj sem naredil?</a:t>
            </a:r>
            <a:endParaRPr sz="17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Rezultati / </a:t>
            </a:r>
            <a:r>
              <a:rPr lang="sl-SI" sz="17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Results </a:t>
            </a: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sl-SI" sz="17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Kaj sem ugotovil?</a:t>
            </a:r>
            <a:endParaRPr sz="17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AutoNum type="arabicPeriod"/>
            </a:pP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Razprava, zaključki, povzetek / </a:t>
            </a:r>
            <a:r>
              <a:rPr lang="sl-SI" sz="17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Discussion, Conclusion, Summary</a:t>
            </a: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sl-SI" sz="17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Kaj to pomeni?</a:t>
            </a:r>
            <a:endParaRPr sz="17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AutoNum type="arabicPeriod"/>
            </a:pP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Zahvale / </a:t>
            </a:r>
            <a:r>
              <a:rPr lang="sl-SI" sz="17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sz="1700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AutoNum type="arabicPeriod"/>
            </a:pPr>
            <a:r>
              <a:rPr lang="sl-SI" sz="1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Viri in literatura / </a:t>
            </a:r>
            <a:r>
              <a:rPr lang="sl-SI" sz="17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1700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6559177" y="1208925"/>
            <a:ext cx="2550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Struktura članka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/>
        </p:nvSpPr>
        <p:spPr>
          <a:xfrm>
            <a:off x="311700" y="1289150"/>
            <a:ext cx="10598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sl-SI" sz="2800">
                <a:latin typeface="Calibri"/>
                <a:ea typeface="Calibri"/>
                <a:cs typeface="Calibri"/>
                <a:sym typeface="Calibri"/>
              </a:rPr>
              <a:t>Kaj naj vsebujeta domača stran in pdf članka</a:t>
            </a:r>
            <a:endParaRPr sz="1500"/>
          </a:p>
        </p:txBody>
      </p:sp>
      <p:sp>
        <p:nvSpPr>
          <p:cNvPr id="192" name="Google Shape;192;p34"/>
          <p:cNvSpPr txBox="1"/>
          <p:nvPr/>
        </p:nvSpPr>
        <p:spPr>
          <a:xfrm>
            <a:off x="311700" y="1773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Kakovost publikacij v diamantnem odprtem dostopu: smernice, politike in predloge za založnike revij v diamantnem odprtem dostopu</a:t>
            </a:r>
            <a:r>
              <a:rPr lang="sl-SI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(Kuchma, Ševkušić 2025)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311700" y="2444200"/>
            <a:ext cx="11622300" cy="4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●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Naslov revije, letnik, številka, leto izdaje in številka (ali podatek o straneh) članka</a:t>
            </a:r>
            <a:endParaRPr sz="175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○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Spletni in/ali tiskani ISSN revije</a:t>
            </a:r>
            <a:endParaRPr sz="175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○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Ime založnika</a:t>
            </a:r>
            <a:endParaRPr sz="175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●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Naslov članka</a:t>
            </a: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(večjezični)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○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Povzetek </a:t>
            </a: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(večjezični)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○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Ključne besede</a:t>
            </a: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(večjezično)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○"/>
            </a:pP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Tip članka (npr. znanstveni članek, študija primera, pregledni članek, ocena, poročilo itd.)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○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Trajni identifikator članka</a:t>
            </a: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DOI (Digital Object Identifier) ali ARK (Archival Resource Key), Handle ali URN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○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copyright</a:t>
            </a: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kdo je lastnik avtorskih pravic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Char char="○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Creative Commons</a:t>
            </a: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pod kakšno licenco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●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Polna imena avtorjev</a:t>
            </a:r>
            <a:endParaRPr sz="175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○"/>
            </a:pP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ORCID (Open Researchers and Contributor ID – osebni trajni identifikator)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○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Institucionalna pripadnost avtorjev</a:t>
            </a:r>
            <a:endParaRPr sz="175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○"/>
            </a:pP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ROR (Research Organization Registry – trajna identifikacijska oznaka ustanove)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○"/>
            </a:pP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Drugi avtorji in njihovi prispevki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●"/>
            </a:pP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Informacije o financiranju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●"/>
            </a:pP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Izjava o navzkrižju interesov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●"/>
            </a:pPr>
            <a:r>
              <a:rPr lang="sl-SI" sz="175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Viri / Literatura</a:t>
            </a:r>
            <a:endParaRPr sz="175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○"/>
            </a:pP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Izjava o dostopnosti raziskovalnih podatkov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97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Calibri"/>
              <a:buChar char="○"/>
            </a:pPr>
            <a:r>
              <a:rPr lang="sl-SI" sz="17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Dodatno gradivo</a:t>
            </a: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/>
        </p:nvSpPr>
        <p:spPr>
          <a:xfrm>
            <a:off x="395352" y="562125"/>
            <a:ext cx="432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sl-SI" sz="3500" b="1">
                <a:latin typeface="Calibri"/>
                <a:ea typeface="Calibri"/>
                <a:cs typeface="Calibri"/>
                <a:sym typeface="Calibri"/>
              </a:rPr>
              <a:t>Monografije</a:t>
            </a:r>
            <a:endParaRPr sz="1500"/>
          </a:p>
        </p:txBody>
      </p:sp>
      <p:graphicFrame>
        <p:nvGraphicFramePr>
          <p:cNvPr id="199" name="Google Shape;199;p35"/>
          <p:cNvGraphicFramePr/>
          <p:nvPr/>
        </p:nvGraphicFramePr>
        <p:xfrm>
          <a:off x="485700" y="157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{0B63926F-22F9-4A55-BB54-BE43E055A336}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i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Članek / Revija</a:t>
                      </a:r>
                      <a:endParaRPr b="1" i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i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Monografija</a:t>
                      </a:r>
                      <a:endParaRPr b="1" i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večina STEM in angleščina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večina </a:t>
                      </a:r>
                      <a:r>
                        <a:rPr lang="sl-SI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SSH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</a:t>
                      </a:r>
                      <a:r>
                        <a:rPr lang="sl-SI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domači jeziki</a:t>
                      </a:r>
                      <a:endParaRPr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večavtorstvo pogostejše, aktualnejše krajše obdobje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 povprečju </a:t>
                      </a:r>
                      <a:r>
                        <a:rPr lang="sl-SI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dolgotrajnejše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enoavtorske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standarden recenzentski postopek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nedosleden </a:t>
                      </a:r>
                      <a:r>
                        <a:rPr lang="sl-SI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recenzentski postopek</a:t>
                      </a:r>
                      <a:endParaRPr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bibliometrija je močno usidrana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slaba pokritost z </a:t>
                      </a:r>
                      <a:r>
                        <a:rPr lang="sl-SI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indeksi 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različnimi metrikami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nepredmeten objekt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knjiga je </a:t>
                      </a:r>
                      <a:r>
                        <a:rPr lang="sl-SI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predmet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forma in prodaja sta pomembni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zadošča blagovna znamka (ime/ugled revije)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specifičnost 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 trženju vsakega naslova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navadno le eno izhodišče (naročnine, neposredno založnik)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raznovrstnost pri distribuciji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prodajnih poteh, malim založnikom distribucija predstavlja problem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paketna prodaja e-revij in utečena distribucija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l-SI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paketna prodaja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je neobstoječa ali redka 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odprti dostop z licencama, kot sta CC BY in CC BY-SA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prosti dostop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odprte licence niso tako samoumevne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DIAMAS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(2022)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OA Books Toolkit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(2020); </a:t>
                      </a:r>
                      <a:r>
                        <a:rPr lang="sl-SI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Thoth 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(2021; </a:t>
                      </a:r>
                      <a:r>
                        <a:rPr lang="sl-SI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COPIM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2019); </a:t>
                      </a:r>
                      <a:r>
                        <a:rPr lang="sl-SI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DOAB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(2012)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OJS 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(2001), </a:t>
                      </a:r>
                      <a:r>
                        <a:rPr lang="sl-SI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/>
                        </a:rPr>
                        <a:t>Janeway 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(2017), </a:t>
                      </a:r>
                      <a:r>
                        <a:rPr lang="sl-SI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/>
                        </a:rPr>
                        <a:t>Kotahi 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(2021) 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Pressbooks 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(2011), </a:t>
                      </a:r>
                      <a:r>
                        <a:rPr lang="sl-SI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/>
                        </a:rPr>
                        <a:t>OMP 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(2013), </a:t>
                      </a:r>
                      <a:r>
                        <a:rPr lang="sl-SI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/>
                        </a:rPr>
                        <a:t>Fulcrum 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(2016), </a:t>
                      </a:r>
                      <a:r>
                        <a:rPr lang="sl-SI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5"/>
                        </a:rPr>
                        <a:t>Manifold </a:t>
                      </a:r>
                      <a:r>
                        <a:rPr lang="sl-SI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(2017) </a:t>
                      </a:r>
                      <a:endParaRPr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1439</Words>
  <Application>Microsoft Office PowerPoint</Application>
  <PresentationFormat>Widescreen</PresentationFormat>
  <Paragraphs>196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Lato</vt:lpstr>
      <vt:lpstr>Calibri Light</vt:lpstr>
      <vt:lpstr>Arial</vt:lpstr>
      <vt:lpstr>Open Sans</vt:lpstr>
      <vt:lpstr>Calibri</vt:lpstr>
      <vt:lpstr>Raleway</vt:lpstr>
      <vt:lpstr>Streamline</vt:lpstr>
      <vt:lpstr>Simple Light</vt:lpstr>
      <vt:lpstr>Officeova tema</vt:lpstr>
      <vt:lpstr>PowerPoint Presentation</vt:lpstr>
      <vt:lpstr>PowerPoint Presentation</vt:lpstr>
      <vt:lpstr>Znanstveni prispevek v dobi odprte znanosti: kaj in kje?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Namesto zaključka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Duško Odić</cp:lastModifiedBy>
  <cp:revision>3</cp:revision>
  <dcterms:modified xsi:type="dcterms:W3CDTF">2026-04-15T09:50:30Z</dcterms:modified>
</cp:coreProperties>
</file>