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8" r:id="rId5"/>
    <p:sldId id="269" r:id="rId6"/>
    <p:sldId id="270" r:id="rId7"/>
    <p:sldId id="271" r:id="rId8"/>
    <p:sldId id="272" r:id="rId9"/>
    <p:sldId id="265" r:id="rId10"/>
    <p:sldId id="266" r:id="rId11"/>
    <p:sldId id="273" r:id="rId12"/>
    <p:sldId id="267" r:id="rId13"/>
    <p:sldId id="257" r:id="rId1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34520B-E8FA-A541-99AE-52281F7B17B5}" v="25" dt="2024-09-11T10:36:57.9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0748"/>
  </p:normalViewPr>
  <p:slideViewPr>
    <p:cSldViewPr snapToGrid="0">
      <p:cViewPr varScale="1">
        <p:scale>
          <a:sx n="102" d="100"/>
          <a:sy n="102" d="100"/>
        </p:scale>
        <p:origin x="9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hasCustomPrompt="1"/>
          </p:nvPr>
        </p:nvSpPr>
        <p:spPr>
          <a:xfrm>
            <a:off x="543818" y="339529"/>
            <a:ext cx="9144000" cy="2054931"/>
          </a:xfrm>
        </p:spPr>
        <p:txBody>
          <a:bodyPr anchor="b" anchorCtr="0"/>
          <a:lstStyle>
            <a:lvl1pPr algn="l">
              <a:lnSpc>
                <a:spcPct val="100000"/>
              </a:lnSpc>
              <a:defRPr sz="6600"/>
            </a:lvl1pPr>
          </a:lstStyle>
          <a:p>
            <a:pPr lvl="0"/>
            <a:r>
              <a:rPr lang="sl-SI"/>
              <a:t>Naslov predavanja</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hasCustomPrompt="1"/>
          </p:nvPr>
        </p:nvSpPr>
        <p:spPr>
          <a:xfrm>
            <a:off x="543818" y="2580909"/>
            <a:ext cx="6541137" cy="946880"/>
          </a:xfrm>
        </p:spPr>
        <p:txBody>
          <a:bodyPr anchor="t" anchorCtr="0">
            <a:normAutofit/>
          </a:bodyPr>
          <a:lstStyle>
            <a:lvl1pPr marL="0" indent="0" algn="l" defTabSz="914400" rtl="0" eaLnBrk="1" latinLnBrk="0" hangingPunct="1">
              <a:buNone/>
              <a:defRPr lang="sl-SI" sz="2800" b="0" kern="1200" dirty="0">
                <a:solidFill>
                  <a:schemeClr val="bg1"/>
                </a:solidFill>
                <a:latin typeface="+mn-lt"/>
                <a:ea typeface="+mn-ea"/>
                <a:cs typeface="+mn-cs"/>
              </a:defRPr>
            </a:lvl1pPr>
          </a:lstStyle>
          <a:p>
            <a:pPr lvl="0"/>
            <a:r>
              <a:rPr lang="sl-SI"/>
              <a:t>Podnaslov predavanja</a:t>
            </a:r>
          </a:p>
        </p:txBody>
      </p:sp>
      <p:pic>
        <p:nvPicPr>
          <p:cNvPr id="7" name="Picture 6" descr="A grey and black sign with a person in a circle&#10;&#10;Description automatically generated">
            <a:extLst>
              <a:ext uri="{FF2B5EF4-FFF2-40B4-BE49-F238E27FC236}">
                <a16:creationId xmlns:a16="http://schemas.microsoft.com/office/drawing/2014/main" id="{3A16BFCE-24A2-2E5B-74D7-23ED44FB3E29}"/>
              </a:ext>
            </a:extLst>
          </p:cNvPr>
          <p:cNvPicPr>
            <a:picLocks noChangeAspect="1"/>
          </p:cNvPicPr>
          <p:nvPr userDrawn="1"/>
        </p:nvPicPr>
        <p:blipFill>
          <a:blip r:embed="rId3"/>
          <a:stretch>
            <a:fillRect/>
          </a:stretch>
        </p:blipFill>
        <p:spPr>
          <a:xfrm>
            <a:off x="782811" y="5432430"/>
            <a:ext cx="1249752" cy="432400"/>
          </a:xfrm>
          <a:prstGeom prst="rect">
            <a:avLst/>
          </a:prstGeom>
        </p:spPr>
      </p:pic>
      <p:sp>
        <p:nvSpPr>
          <p:cNvPr id="14" name="Text Placeholder 13">
            <a:extLst>
              <a:ext uri="{FF2B5EF4-FFF2-40B4-BE49-F238E27FC236}">
                <a16:creationId xmlns:a16="http://schemas.microsoft.com/office/drawing/2014/main" id="{7D529B53-E4B7-DECD-B462-0CB8E3F12F66}"/>
              </a:ext>
            </a:extLst>
          </p:cNvPr>
          <p:cNvSpPr>
            <a:spLocks noGrp="1"/>
          </p:cNvSpPr>
          <p:nvPr>
            <p:ph type="body" sz="quarter" idx="10" hasCustomPrompt="1"/>
          </p:nvPr>
        </p:nvSpPr>
        <p:spPr>
          <a:xfrm>
            <a:off x="543818" y="3677441"/>
            <a:ext cx="6540500" cy="814388"/>
          </a:xfrm>
        </p:spPr>
        <p:txBody>
          <a:bodyPr>
            <a:normAutofit/>
          </a:bodyPr>
          <a:lstStyle>
            <a:lvl1pPr marL="0" indent="0">
              <a:buFont typeface="Arial" panose="020B0604020202020204" pitchFamily="34" charset="0"/>
              <a:buNone/>
              <a:defRPr lang="sl-SI" sz="2000" b="0" kern="1200" dirty="0">
                <a:solidFill>
                  <a:schemeClr val="bg1"/>
                </a:solidFill>
                <a:latin typeface="+mn-lt"/>
                <a:ea typeface="+mn-ea"/>
                <a:cs typeface="+mn-cs"/>
              </a:defRPr>
            </a:lvl1pPr>
          </a:lstStyle>
          <a:p>
            <a:pPr lvl="0"/>
            <a:r>
              <a:rPr lang="sl-SI"/>
              <a:t>Ciljna publika in datum</a:t>
            </a:r>
          </a:p>
        </p:txBody>
      </p:sp>
      <p:sp>
        <p:nvSpPr>
          <p:cNvPr id="16" name="Text Placeholder 15">
            <a:extLst>
              <a:ext uri="{FF2B5EF4-FFF2-40B4-BE49-F238E27FC236}">
                <a16:creationId xmlns:a16="http://schemas.microsoft.com/office/drawing/2014/main" id="{5E72EF10-3963-85CE-5D1B-6F762848E2B8}"/>
              </a:ext>
            </a:extLst>
          </p:cNvPr>
          <p:cNvSpPr>
            <a:spLocks noGrp="1"/>
          </p:cNvSpPr>
          <p:nvPr>
            <p:ph type="body" sz="quarter" idx="11" hasCustomPrompt="1"/>
          </p:nvPr>
        </p:nvSpPr>
        <p:spPr>
          <a:xfrm>
            <a:off x="544512" y="4641481"/>
            <a:ext cx="11251247" cy="790944"/>
          </a:xfrm>
        </p:spPr>
        <p:txBody>
          <a:bodyPr>
            <a:normAutofit/>
          </a:bodyPr>
          <a:lstStyle>
            <a:lvl1pPr marL="0" indent="0">
              <a:buNone/>
              <a:defRPr lang="sl-SI" sz="2000" b="0" kern="1200" dirty="0">
                <a:solidFill>
                  <a:schemeClr val="bg1"/>
                </a:solidFill>
                <a:latin typeface="+mn-lt"/>
                <a:ea typeface="+mn-ea"/>
                <a:cs typeface="+mn-cs"/>
              </a:defRPr>
            </a:lvl1pPr>
          </a:lstStyle>
          <a:p>
            <a:pPr lvl="0"/>
            <a:r>
              <a:rPr lang="sl-SI"/>
              <a:t>Avtor, ustanova</a:t>
            </a:r>
          </a:p>
        </p:txBody>
      </p:sp>
    </p:spTree>
    <p:extLst>
      <p:ext uri="{BB962C8B-B14F-4D97-AF65-F5344CB8AC3E}">
        <p14:creationId xmlns:p14="http://schemas.microsoft.com/office/powerpoint/2010/main" val="27883140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adnja prosojnica">
    <p:bg>
      <p:bgPr>
        <a:solidFill>
          <a:srgbClr val="FFFFFF"/>
        </a:solidFill>
        <a:effectLst/>
      </p:bgPr>
    </p:bg>
    <p:spTree>
      <p:nvGrpSpPr>
        <p:cNvPr id="1" name=""/>
        <p:cNvGrpSpPr/>
        <p:nvPr/>
      </p:nvGrpSpPr>
      <p:grpSpPr>
        <a:xfrm>
          <a:off x="0" y="0"/>
          <a:ext cx="0" cy="0"/>
          <a:chOff x="0" y="0"/>
          <a:chExt cx="0" cy="0"/>
        </a:xfrm>
      </p:grpSpPr>
      <p:pic>
        <p:nvPicPr>
          <p:cNvPr id="4" name="Slika 10" descr="Slika, ki vsebuje besede risanje&#10;&#10;Opis je samodejno ustvarjen">
            <a:extLst>
              <a:ext uri="{FF2B5EF4-FFF2-40B4-BE49-F238E27FC236}">
                <a16:creationId xmlns:a16="http://schemas.microsoft.com/office/drawing/2014/main" id="{204ACE0E-3059-CDA9-50A5-856EF51D3BF3}"/>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t="13223" r="22131"/>
          <a:stretch/>
        </p:blipFill>
        <p:spPr>
          <a:xfrm>
            <a:off x="5233087" y="0"/>
            <a:ext cx="6958914" cy="5184456"/>
          </a:xfrm>
          <a:prstGeom prst="rect">
            <a:avLst/>
          </a:prstGeom>
        </p:spPr>
      </p:pic>
      <p:pic>
        <p:nvPicPr>
          <p:cNvPr id="5" name="Slika 8">
            <a:extLst>
              <a:ext uri="{FF2B5EF4-FFF2-40B4-BE49-F238E27FC236}">
                <a16:creationId xmlns:a16="http://schemas.microsoft.com/office/drawing/2014/main" id="{513EDDCD-9F91-AAB2-F992-C44D2DF75715}"/>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416562" y="5238369"/>
            <a:ext cx="10009549" cy="1114396"/>
          </a:xfrm>
          <a:prstGeom prst="rect">
            <a:avLst/>
          </a:prstGeom>
        </p:spPr>
      </p:pic>
      <p:pic>
        <p:nvPicPr>
          <p:cNvPr id="6" name="Slika 12" descr="Slika, ki vsebuje besede besedilo, pisava, logotip, grafika&#10;&#10;Opis je samodejno ustvarjen">
            <a:extLst>
              <a:ext uri="{FF2B5EF4-FFF2-40B4-BE49-F238E27FC236}">
                <a16:creationId xmlns:a16="http://schemas.microsoft.com/office/drawing/2014/main" id="{3E681E80-B028-61CB-1B4C-1C5F931804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6732" y="706065"/>
            <a:ext cx="2468880" cy="713232"/>
          </a:xfrm>
          <a:prstGeom prst="rect">
            <a:avLst/>
          </a:prstGeom>
        </p:spPr>
      </p:pic>
      <p:sp>
        <p:nvSpPr>
          <p:cNvPr id="7" name="PoljeZBesedilom 6">
            <a:extLst>
              <a:ext uri="{FF2B5EF4-FFF2-40B4-BE49-F238E27FC236}">
                <a16:creationId xmlns:a16="http://schemas.microsoft.com/office/drawing/2014/main" id="{C973A8E9-ACF1-6902-26BE-51471E72CA3C}"/>
              </a:ext>
            </a:extLst>
          </p:cNvPr>
          <p:cNvSpPr txBox="1"/>
          <p:nvPr userDrawn="1"/>
        </p:nvSpPr>
        <p:spPr>
          <a:xfrm>
            <a:off x="395416" y="1637271"/>
            <a:ext cx="3861487" cy="738664"/>
          </a:xfrm>
          <a:prstGeom prst="rect">
            <a:avLst/>
          </a:prstGeom>
          <a:noFill/>
        </p:spPr>
        <p:txBody>
          <a:bodyPr wrap="square" rtlCol="0">
            <a:spAutoFit/>
          </a:bodyPr>
          <a:lstStyle/>
          <a:p>
            <a:r>
              <a:rPr lang="sl-SI" sz="1050" b="1">
                <a:solidFill>
                  <a:schemeClr val="tx2">
                    <a:lumMod val="75000"/>
                  </a:schemeClr>
                </a:solidFill>
              </a:rPr>
              <a:t>Centralna tehniška knjižnica Univerze v Ljubljani</a:t>
            </a:r>
            <a:endParaRPr lang="sl-SI" sz="1050">
              <a:solidFill>
                <a:schemeClr val="tx2">
                  <a:lumMod val="75000"/>
                </a:schemeClr>
              </a:solidFill>
            </a:endParaRPr>
          </a:p>
          <a:p>
            <a:r>
              <a:rPr lang="sl-SI" sz="1050" b="1" i="1">
                <a:solidFill>
                  <a:schemeClr val="tx2">
                    <a:lumMod val="75000"/>
                  </a:schemeClr>
                </a:solidFill>
              </a:rPr>
              <a:t>Central </a:t>
            </a:r>
            <a:r>
              <a:rPr lang="sl-SI" sz="1050" b="1" i="1" err="1">
                <a:solidFill>
                  <a:schemeClr val="tx2">
                    <a:lumMod val="75000"/>
                  </a:schemeClr>
                </a:solidFill>
              </a:rPr>
              <a:t>Technical</a:t>
            </a:r>
            <a:r>
              <a:rPr lang="sl-SI" sz="1050" b="1" i="1">
                <a:solidFill>
                  <a:schemeClr val="tx2">
                    <a:lumMod val="75000"/>
                  </a:schemeClr>
                </a:solidFill>
              </a:rPr>
              <a:t> </a:t>
            </a:r>
            <a:r>
              <a:rPr lang="sl-SI" sz="1050" b="1" i="1" err="1">
                <a:solidFill>
                  <a:schemeClr val="tx2">
                    <a:lumMod val="75000"/>
                  </a:schemeClr>
                </a:solidFill>
              </a:rPr>
              <a:t>Library</a:t>
            </a:r>
            <a:r>
              <a:rPr lang="sl-SI" sz="1050" b="1" i="1">
                <a:solidFill>
                  <a:schemeClr val="tx2">
                    <a:lumMod val="75000"/>
                  </a:schemeClr>
                </a:solidFill>
              </a:rPr>
              <a:t> at </a:t>
            </a:r>
            <a:r>
              <a:rPr lang="sl-SI" sz="1050" b="1" i="1" err="1">
                <a:solidFill>
                  <a:schemeClr val="tx2">
                    <a:lumMod val="75000"/>
                  </a:schemeClr>
                </a:solidFill>
              </a:rPr>
              <a:t>the</a:t>
            </a:r>
            <a:r>
              <a:rPr lang="sl-SI" sz="1050" b="1" i="1">
                <a:solidFill>
                  <a:schemeClr val="tx2">
                    <a:lumMod val="75000"/>
                  </a:schemeClr>
                </a:solidFill>
              </a:rPr>
              <a:t> </a:t>
            </a:r>
            <a:r>
              <a:rPr lang="sl-SI" sz="1050" b="1" i="1" err="1">
                <a:solidFill>
                  <a:schemeClr val="tx2">
                    <a:lumMod val="75000"/>
                  </a:schemeClr>
                </a:solidFill>
              </a:rPr>
              <a:t>University</a:t>
            </a:r>
            <a:r>
              <a:rPr lang="sl-SI" sz="1050" b="1" i="1">
                <a:solidFill>
                  <a:schemeClr val="tx2">
                    <a:lumMod val="75000"/>
                  </a:schemeClr>
                </a:solidFill>
              </a:rPr>
              <a:t> </a:t>
            </a:r>
            <a:r>
              <a:rPr lang="sl-SI" sz="1050" b="1" i="1" err="1">
                <a:solidFill>
                  <a:schemeClr val="tx2">
                    <a:lumMod val="75000"/>
                  </a:schemeClr>
                </a:solidFill>
              </a:rPr>
              <a:t>of</a:t>
            </a:r>
            <a:r>
              <a:rPr lang="sl-SI" sz="1050" b="1" i="1">
                <a:solidFill>
                  <a:schemeClr val="tx2">
                    <a:lumMod val="75000"/>
                  </a:schemeClr>
                </a:solidFill>
              </a:rPr>
              <a:t> Ljubljana</a:t>
            </a:r>
            <a:endParaRPr lang="sl-SI" sz="1050">
              <a:solidFill>
                <a:schemeClr val="tx2">
                  <a:lumMod val="75000"/>
                </a:schemeClr>
              </a:solidFill>
            </a:endParaRPr>
          </a:p>
          <a:p>
            <a:r>
              <a:rPr lang="sl-SI" sz="1050">
                <a:solidFill>
                  <a:schemeClr val="tx2">
                    <a:lumMod val="75000"/>
                  </a:schemeClr>
                </a:solidFill>
              </a:rPr>
              <a:t>Trg republike 3, SI-1000 Ljubljana</a:t>
            </a:r>
          </a:p>
          <a:p>
            <a:r>
              <a:rPr lang="sl-SI" sz="1050">
                <a:solidFill>
                  <a:schemeClr val="tx2">
                    <a:lumMod val="75000"/>
                  </a:schemeClr>
                </a:solidFill>
              </a:rPr>
              <a:t>Slovenija / </a:t>
            </a:r>
            <a:r>
              <a:rPr lang="sl-SI" sz="1050" i="1" err="1">
                <a:solidFill>
                  <a:schemeClr val="tx2">
                    <a:lumMod val="75000"/>
                  </a:schemeClr>
                </a:solidFill>
              </a:rPr>
              <a:t>Slovenia</a:t>
            </a:r>
            <a:endParaRPr lang="sl-SI" sz="1050">
              <a:solidFill>
                <a:schemeClr val="tx2">
                  <a:lumMod val="75000"/>
                </a:schemeClr>
              </a:solidFill>
            </a:endParaRPr>
          </a:p>
        </p:txBody>
      </p:sp>
      <p:sp>
        <p:nvSpPr>
          <p:cNvPr id="10" name="Text Placeholder 9">
            <a:extLst>
              <a:ext uri="{FF2B5EF4-FFF2-40B4-BE49-F238E27FC236}">
                <a16:creationId xmlns:a16="http://schemas.microsoft.com/office/drawing/2014/main" id="{EC38B56F-8294-E718-0111-7E3FB3EC41ED}"/>
              </a:ext>
            </a:extLst>
          </p:cNvPr>
          <p:cNvSpPr>
            <a:spLocks noGrp="1"/>
          </p:cNvSpPr>
          <p:nvPr>
            <p:ph type="body" sz="quarter" idx="10" hasCustomPrompt="1"/>
          </p:nvPr>
        </p:nvSpPr>
        <p:spPr>
          <a:xfrm>
            <a:off x="517525" y="3428999"/>
            <a:ext cx="3477420" cy="1809369"/>
          </a:xfrm>
        </p:spPr>
        <p:txBody>
          <a:bodyPr/>
          <a:lstStyle>
            <a:lvl1pPr marL="0" indent="0">
              <a:spcBef>
                <a:spcPts val="300"/>
              </a:spcBef>
              <a:buNone/>
              <a:defRPr lang="sl-SI" altLang="sl-SI" sz="1200" b="0" dirty="0" smtClean="0"/>
            </a:lvl1pPr>
          </a:lstStyle>
          <a:p>
            <a:pPr lvl="0"/>
            <a:r>
              <a:rPr lang="sl-SI"/>
              <a:t>Ime in priimek</a:t>
            </a:r>
          </a:p>
          <a:p>
            <a:pPr lvl="0"/>
            <a:r>
              <a:rPr lang="sl-SI"/>
              <a:t>Ime in priimek</a:t>
            </a:r>
          </a:p>
          <a:p>
            <a:pPr lvl="0"/>
            <a:r>
              <a:rPr lang="sl-SI"/>
              <a:t>Ime in priimek</a:t>
            </a:r>
          </a:p>
          <a:p>
            <a:pPr lvl="0"/>
            <a:r>
              <a:rPr lang="sl-SI"/>
              <a:t>Ime in priimek</a:t>
            </a:r>
          </a:p>
          <a:p>
            <a:pPr lvl="0"/>
            <a:endParaRPr lang="sl-SI"/>
          </a:p>
        </p:txBody>
      </p:sp>
      <p:sp>
        <p:nvSpPr>
          <p:cNvPr id="16" name="Text Placeholder 15">
            <a:extLst>
              <a:ext uri="{FF2B5EF4-FFF2-40B4-BE49-F238E27FC236}">
                <a16:creationId xmlns:a16="http://schemas.microsoft.com/office/drawing/2014/main" id="{F5EFE4D1-F783-3D56-980B-3249A06B3EB1}"/>
              </a:ext>
            </a:extLst>
          </p:cNvPr>
          <p:cNvSpPr>
            <a:spLocks noGrp="1"/>
          </p:cNvSpPr>
          <p:nvPr>
            <p:ph type="body" sz="quarter" idx="11" hasCustomPrompt="1"/>
          </p:nvPr>
        </p:nvSpPr>
        <p:spPr>
          <a:xfrm>
            <a:off x="516732" y="3105531"/>
            <a:ext cx="3478213" cy="296512"/>
          </a:xfrm>
        </p:spPr>
        <p:txBody>
          <a:bodyPr>
            <a:normAutofit/>
          </a:bodyPr>
          <a:lstStyle>
            <a:lvl1pPr marL="0" indent="0">
              <a:buNone/>
              <a:defRPr sz="1400"/>
            </a:lvl1pPr>
          </a:lstStyle>
          <a:p>
            <a:pPr lvl="0"/>
            <a:r>
              <a:rPr lang="sl-SI"/>
              <a:t>Zahvala:</a:t>
            </a:r>
          </a:p>
        </p:txBody>
      </p:sp>
    </p:spTree>
    <p:extLst>
      <p:ext uri="{BB962C8B-B14F-4D97-AF65-F5344CB8AC3E}">
        <p14:creationId xmlns:p14="http://schemas.microsoft.com/office/powerpoint/2010/main" val="397627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86722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898" y="1112520"/>
            <a:ext cx="2628899" cy="5620702"/>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1112520"/>
            <a:ext cx="7734296" cy="5620071"/>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41732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hasCustomPrompt="1"/>
          </p:nvPr>
        </p:nvSpPr>
        <p:spPr>
          <a:xfrm>
            <a:off x="838202" y="1078860"/>
            <a:ext cx="11160000" cy="611828"/>
          </a:xfrm>
        </p:spPr>
        <p:txBody>
          <a:bodyPr>
            <a:normAutofit/>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a:xfrm>
            <a:off x="838202" y="1825626"/>
            <a:ext cx="11160000" cy="477329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10178887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5"/>
            <a:ext cx="10515600" cy="1500182"/>
          </a:xfrm>
        </p:spPr>
        <p:txBody>
          <a:bodyPr>
            <a:normAutofit/>
          </a:bodyPr>
          <a:lstStyle>
            <a:lvl1pPr marL="0" indent="0">
              <a:buNone/>
              <a:defRPr lang="sl-SI" sz="3500" b="1" i="0" u="none" strike="noStrike" kern="1200" cap="none" spc="0" baseline="0" dirty="0">
                <a:solidFill>
                  <a:srgbClr val="000000"/>
                </a:solidFill>
                <a:uFillTx/>
                <a:latin typeface="Calibri"/>
                <a:ea typeface="+mn-ea"/>
                <a:cs typeface="+mn-cs"/>
              </a:defRPr>
            </a:lvl1pPr>
          </a:lstStyle>
          <a:p>
            <a:pPr lvl="0"/>
            <a:r>
              <a:rPr lang="sl-SI"/>
              <a:t>Kliknite za urejanje slogov besedila matrice</a:t>
            </a:r>
          </a:p>
        </p:txBody>
      </p:sp>
    </p:spTree>
    <p:extLst>
      <p:ext uri="{BB962C8B-B14F-4D97-AF65-F5344CB8AC3E}">
        <p14:creationId xmlns:p14="http://schemas.microsoft.com/office/powerpoint/2010/main" val="14037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hasCustomPrompt="1"/>
          </p:nvPr>
        </p:nvSpPr>
        <p:spPr>
          <a:xfrm>
            <a:off x="838203" y="1825626"/>
            <a:ext cx="5181603" cy="4750434"/>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hasCustomPrompt="1"/>
          </p:nvPr>
        </p:nvSpPr>
        <p:spPr>
          <a:xfrm>
            <a:off x="6172200" y="1825626"/>
            <a:ext cx="5181603" cy="4750433"/>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9469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1069159"/>
            <a:ext cx="11160000" cy="612000"/>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4" y="1681159"/>
            <a:ext cx="5157782" cy="823911"/>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4" y="2505071"/>
            <a:ext cx="5157782" cy="4070988"/>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1"/>
            <a:ext cx="5183184" cy="4070989"/>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97164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a:lvl1pPr>
          </a:lstStyle>
          <a:p>
            <a:pPr lvl="0"/>
            <a:r>
              <a:rPr lang="sl-SI"/>
              <a:t>Kliknite, če želite urediti slog naslova matrice</a:t>
            </a:r>
          </a:p>
        </p:txBody>
      </p:sp>
    </p:spTree>
    <p:extLst>
      <p:ext uri="{BB962C8B-B14F-4D97-AF65-F5344CB8AC3E}">
        <p14:creationId xmlns:p14="http://schemas.microsoft.com/office/powerpoint/2010/main" val="326140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aze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7B8208-6E30-08E6-A84C-C928FCEC86ED}"/>
              </a:ext>
            </a:extLst>
          </p:cNvPr>
          <p:cNvSpPr>
            <a:spLocks noGrp="1"/>
          </p:cNvSpPr>
          <p:nvPr>
            <p:ph type="title"/>
          </p:nvPr>
        </p:nvSpPr>
        <p:spPr/>
        <p:txBody>
          <a:bodyPr/>
          <a:lstStyle/>
          <a:p>
            <a:r>
              <a:rPr lang="en-US"/>
              <a:t>Click to edit Master title style</a:t>
            </a:r>
            <a:endParaRPr lang="sl-SI"/>
          </a:p>
        </p:txBody>
      </p:sp>
    </p:spTree>
    <p:extLst>
      <p:ext uri="{BB962C8B-B14F-4D97-AF65-F5344CB8AC3E}">
        <p14:creationId xmlns:p14="http://schemas.microsoft.com/office/powerpoint/2010/main" val="336086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1322703"/>
            <a:ext cx="3932240" cy="1496697"/>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3"/>
            <a:ext cx="6172200" cy="5413377"/>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819400"/>
            <a:ext cx="3932240" cy="3581400"/>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252739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1325880"/>
            <a:ext cx="3932240" cy="14976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823480"/>
            <a:ext cx="3932240" cy="3045504"/>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134006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1078860"/>
            <a:ext cx="11160000" cy="611828"/>
          </a:xfrm>
          <a:prstGeom prst="rect">
            <a:avLst/>
          </a:prstGeom>
          <a:noFill/>
          <a:ln>
            <a:noFill/>
          </a:ln>
        </p:spPr>
        <p:txBody>
          <a:bodyPr vert="horz" wrap="square" lIns="91440" tIns="45720" rIns="91440" bIns="45720" anchor="ctr" anchorCtr="0" compatLnSpc="1">
            <a:noAutofit/>
          </a:bodyPr>
          <a:lstStyle/>
          <a:p>
            <a:pPr lvl="0"/>
            <a:r>
              <a:rPr lang="sl-SI"/>
              <a:t>Naslov</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1" y="1825626"/>
            <a:ext cx="11160000" cy="4773293"/>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8" r:id="rId11"/>
    <p:sldLayoutId id="2147483659" r:id="rId12"/>
  </p:sldLayoutIdLst>
  <p:txStyles>
    <p:titleStyle>
      <a:lvl1pPr marL="0" marR="0" lvl="0" indent="0" algn="l" defTabSz="914400" rtl="0" fontAlgn="auto" hangingPunct="1">
        <a:lnSpc>
          <a:spcPct val="90000"/>
        </a:lnSpc>
        <a:spcBef>
          <a:spcPts val="0"/>
        </a:spcBef>
        <a:spcAft>
          <a:spcPts val="0"/>
        </a:spcAft>
        <a:buNone/>
        <a:tabLst/>
        <a:defRPr lang="sl-SI" sz="4400" b="1" i="0" u="none" strike="noStrike" kern="1200" cap="none" spc="0" baseline="0" dirty="0">
          <a:solidFill>
            <a:srgbClr val="ED7D31"/>
          </a:solidFill>
          <a:uFillTx/>
          <a:latin typeface="Calibri"/>
          <a:ea typeface="+mn-ea"/>
          <a:cs typeface="Calibri" panose="020F0502020204030204" pitchFamily="34" charset="0"/>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dirty="0">
          <a:solidFill>
            <a:srgbClr val="000000"/>
          </a:solidFill>
          <a:uFillTx/>
          <a:latin typeface="Calibri"/>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dirty="0">
          <a:solidFill>
            <a:srgbClr val="000000"/>
          </a:solidFill>
          <a:uFillTx/>
          <a:latin typeface="Calibri"/>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aaltoresearchservices" TargetMode="External"/><Relationship Id="rId2" Type="http://schemas.openxmlformats.org/officeDocument/2006/relationships/hyperlink" Target="https://www.aalto.fi/en/services/training-in-research-data-management-and-open-science" TargetMode="External"/><Relationship Id="rId1" Type="http://schemas.openxmlformats.org/officeDocument/2006/relationships/slideLayout" Target="../slideLayouts/slideLayout2.xml"/><Relationship Id="rId4" Type="http://schemas.openxmlformats.org/officeDocument/2006/relationships/hyperlink" Target="mailto:researchdata@aalto.fi"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aalto.fi/en/open-science-and-research/aalto-university-open-science-and-research-result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aalto.fi/en/open-science-and-research/aalto-university-open-science-and-research-resul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antti.m.rousi@aalto.fi"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atahub.aalto.fi/en#/" TargetMode="External"/><Relationship Id="rId2" Type="http://schemas.openxmlformats.org/officeDocument/2006/relationships/hyperlink" Target="https://www.aalto.fi/en/node/313631" TargetMode="External"/><Relationship Id="rId1" Type="http://schemas.openxmlformats.org/officeDocument/2006/relationships/slideLayout" Target="../slideLayouts/slideLayout2.xml"/><Relationship Id="rId5" Type="http://schemas.openxmlformats.org/officeDocument/2006/relationships/hyperlink" Target="mailto:researchdata@aalto.fi" TargetMode="External"/><Relationship Id="rId4" Type="http://schemas.openxmlformats.org/officeDocument/2006/relationships/hyperlink" Target="https://www.aalto.fi/en/node/40712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B6E7-0B37-3DFE-FCF0-5D4F50A1FDFE}"/>
              </a:ext>
            </a:extLst>
          </p:cNvPr>
          <p:cNvSpPr>
            <a:spLocks noGrp="1"/>
          </p:cNvSpPr>
          <p:nvPr>
            <p:ph type="ctrTitle"/>
          </p:nvPr>
        </p:nvSpPr>
        <p:spPr/>
        <p:txBody>
          <a:bodyPr/>
          <a:lstStyle/>
          <a:p>
            <a:r>
              <a:rPr lang="sl-SI" sz="6600" b="1" dirty="0">
                <a:solidFill>
                  <a:schemeClr val="accent2"/>
                </a:solidFill>
                <a:latin typeface="Calibri" panose="020F0502020204030204" pitchFamily="34" charset="0"/>
                <a:cs typeface="Calibri" panose="020F0502020204030204" pitchFamily="34" charset="0"/>
              </a:rPr>
              <a:t>The work of data experts in practice</a:t>
            </a:r>
            <a:endParaRPr lang="sl-SI" dirty="0"/>
          </a:p>
        </p:txBody>
      </p:sp>
      <p:sp>
        <p:nvSpPr>
          <p:cNvPr id="3" name="Subtitle 2">
            <a:extLst>
              <a:ext uri="{FF2B5EF4-FFF2-40B4-BE49-F238E27FC236}">
                <a16:creationId xmlns:a16="http://schemas.microsoft.com/office/drawing/2014/main" id="{86A73BC4-5B0B-6979-87C4-1352BB7EA4D9}"/>
              </a:ext>
            </a:extLst>
          </p:cNvPr>
          <p:cNvSpPr>
            <a:spLocks noGrp="1"/>
          </p:cNvSpPr>
          <p:nvPr>
            <p:ph type="subTitle" idx="1"/>
          </p:nvPr>
        </p:nvSpPr>
        <p:spPr/>
        <p:txBody>
          <a:bodyPr/>
          <a:lstStyle/>
          <a:p>
            <a:r>
              <a:rPr lang="sl-SI" dirty="0"/>
              <a:t>Case studies of data stewardship in higher education</a:t>
            </a:r>
          </a:p>
        </p:txBody>
      </p:sp>
      <p:sp>
        <p:nvSpPr>
          <p:cNvPr id="5" name="Text Placeholder 4">
            <a:extLst>
              <a:ext uri="{FF2B5EF4-FFF2-40B4-BE49-F238E27FC236}">
                <a16:creationId xmlns:a16="http://schemas.microsoft.com/office/drawing/2014/main" id="{D33710DB-A05F-2081-6422-BE11BBEBF350}"/>
              </a:ext>
            </a:extLst>
          </p:cNvPr>
          <p:cNvSpPr>
            <a:spLocks noGrp="1"/>
          </p:cNvSpPr>
          <p:nvPr>
            <p:ph type="body" sz="quarter" idx="11"/>
          </p:nvPr>
        </p:nvSpPr>
        <p:spPr>
          <a:xfrm>
            <a:off x="543818" y="3611388"/>
            <a:ext cx="11251247" cy="790944"/>
          </a:xfrm>
        </p:spPr>
        <p:txBody>
          <a:bodyPr>
            <a:normAutofit/>
          </a:bodyPr>
          <a:lstStyle/>
          <a:p>
            <a:r>
              <a:rPr lang="sl-SI" sz="2000" dirty="0" err="1">
                <a:solidFill>
                  <a:schemeClr val="bg1"/>
                </a:solidFill>
              </a:rPr>
              <a:t>Antti</a:t>
            </a:r>
            <a:r>
              <a:rPr lang="sl-SI" sz="2000" dirty="0">
                <a:solidFill>
                  <a:schemeClr val="bg1"/>
                </a:solidFill>
              </a:rPr>
              <a:t> ROUSI, PhD, Aalto Data Agents, Aalto University, </a:t>
            </a:r>
            <a:r>
              <a:rPr lang="sl-SI" sz="2000" dirty="0" err="1">
                <a:solidFill>
                  <a:schemeClr val="bg1"/>
                </a:solidFill>
              </a:rPr>
              <a:t>Finland</a:t>
            </a:r>
            <a:endParaRPr lang="sl-SI" dirty="0"/>
          </a:p>
        </p:txBody>
      </p:sp>
      <p:sp>
        <p:nvSpPr>
          <p:cNvPr id="8" name="PoljeZBesedilom 7">
            <a:extLst>
              <a:ext uri="{FF2B5EF4-FFF2-40B4-BE49-F238E27FC236}">
                <a16:creationId xmlns:a16="http://schemas.microsoft.com/office/drawing/2014/main" id="{2B9ECAC1-BF1D-45EA-9857-244EF0CE4F6B}"/>
              </a:ext>
            </a:extLst>
          </p:cNvPr>
          <p:cNvSpPr txBox="1"/>
          <p:nvPr/>
        </p:nvSpPr>
        <p:spPr>
          <a:xfrm>
            <a:off x="543818" y="4109598"/>
            <a:ext cx="7460594" cy="707886"/>
          </a:xfrm>
          <a:prstGeom prst="rect">
            <a:avLst/>
          </a:prstGeom>
          <a:noFill/>
        </p:spPr>
        <p:txBody>
          <a:bodyPr wrap="square" rtlCol="0">
            <a:spAutoFit/>
          </a:bodyPr>
          <a:lstStyle/>
          <a:p>
            <a:r>
              <a:rPr lang="sl-SI" sz="2000" dirty="0">
                <a:solidFill>
                  <a:schemeClr val="bg1"/>
                </a:solidFill>
              </a:rPr>
              <a:t>Ljubljana </a:t>
            </a:r>
            <a:r>
              <a:rPr lang="sl-SI" sz="2000" dirty="0" err="1">
                <a:solidFill>
                  <a:schemeClr val="bg1"/>
                </a:solidFill>
              </a:rPr>
              <a:t>and</a:t>
            </a:r>
            <a:r>
              <a:rPr lang="sl-SI" sz="2000" dirty="0">
                <a:solidFill>
                  <a:schemeClr val="bg1"/>
                </a:solidFill>
              </a:rPr>
              <a:t> </a:t>
            </a:r>
            <a:r>
              <a:rPr lang="sl-SI" sz="2000" dirty="0" err="1">
                <a:solidFill>
                  <a:schemeClr val="bg1"/>
                </a:solidFill>
              </a:rPr>
              <a:t>online</a:t>
            </a:r>
            <a:r>
              <a:rPr lang="sl-SI" sz="2000" dirty="0">
                <a:solidFill>
                  <a:schemeClr val="bg1"/>
                </a:solidFill>
              </a:rPr>
              <a:t>, Centralna tehniška knjižnica Univerze v Ljubljani,</a:t>
            </a:r>
          </a:p>
          <a:p>
            <a:r>
              <a:rPr lang="sl-SI" sz="2000" dirty="0">
                <a:solidFill>
                  <a:schemeClr val="bg1"/>
                </a:solidFill>
              </a:rPr>
              <a:t>Usposabljanje podatkovnih strokovnjakov, 23. – 26. 9. 2024</a:t>
            </a:r>
          </a:p>
        </p:txBody>
      </p:sp>
      <p:pic>
        <p:nvPicPr>
          <p:cNvPr id="6" name="Slika 5">
            <a:extLst>
              <a:ext uri="{FF2B5EF4-FFF2-40B4-BE49-F238E27FC236}">
                <a16:creationId xmlns:a16="http://schemas.microsoft.com/office/drawing/2014/main" id="{17F86B85-3C8F-4304-8FDB-5227730ED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965532"/>
            <a:ext cx="674594" cy="383769"/>
          </a:xfrm>
          <a:prstGeom prst="rect">
            <a:avLst/>
          </a:prstGeom>
        </p:spPr>
      </p:pic>
    </p:spTree>
    <p:extLst>
      <p:ext uri="{BB962C8B-B14F-4D97-AF65-F5344CB8AC3E}">
        <p14:creationId xmlns:p14="http://schemas.microsoft.com/office/powerpoint/2010/main" val="2026024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a:xfrm>
            <a:off x="516000" y="1079303"/>
            <a:ext cx="11160000" cy="611828"/>
          </a:xfrm>
        </p:spPr>
        <p:txBody>
          <a:bodyPr>
            <a:normAutofit fontScale="90000"/>
          </a:bodyPr>
          <a:lstStyle/>
          <a:p>
            <a:r>
              <a:rPr lang="sl-SI" dirty="0"/>
              <a:t>Aalto Data Agents – OS&amp;RDM webinar series</a:t>
            </a:r>
          </a:p>
        </p:txBody>
      </p:sp>
      <p:sp>
        <p:nvSpPr>
          <p:cNvPr id="3" name="Content Placeholder 2">
            <a:extLst>
              <a:ext uri="{FF2B5EF4-FFF2-40B4-BE49-F238E27FC236}">
                <a16:creationId xmlns:a16="http://schemas.microsoft.com/office/drawing/2014/main" id="{FCF249E0-C552-50C8-C7D8-1DB1BE6FBAF6}"/>
              </a:ext>
            </a:extLst>
          </p:cNvPr>
          <p:cNvSpPr>
            <a:spLocks noGrp="1"/>
          </p:cNvSpPr>
          <p:nvPr>
            <p:ph idx="1"/>
          </p:nvPr>
        </p:nvSpPr>
        <p:spPr>
          <a:xfrm>
            <a:off x="516000" y="2084707"/>
            <a:ext cx="11160000" cy="4773293"/>
          </a:xfrm>
        </p:spPr>
        <p:txBody>
          <a:bodyPr/>
          <a:lstStyle/>
          <a:p>
            <a:pPr marL="0" indent="0">
              <a:buNone/>
            </a:pPr>
            <a:r>
              <a:rPr lang="en-GB" dirty="0">
                <a:hlinkClick r:id="rId2"/>
              </a:rPr>
              <a:t>https://www.aalto.fi/en/services/training-in-research-data-management-and-open-science</a:t>
            </a:r>
            <a:r>
              <a:rPr lang="en-GB" dirty="0"/>
              <a:t>  </a:t>
            </a:r>
          </a:p>
          <a:p>
            <a:pPr marL="0" indent="0">
              <a:buNone/>
            </a:pPr>
            <a:r>
              <a:rPr lang="en-GB" dirty="0"/>
              <a:t>Our training is aimed at researchers, students, and university service staff. Please note that we do not issue participation certificates or study credits (unless stated otherwise). Participation is free. No previous knowledge is needed. For recordings of our webinars, head to our </a:t>
            </a:r>
            <a:r>
              <a:rPr lang="en-GB" dirty="0">
                <a:hlinkClick r:id="rId3"/>
              </a:rPr>
              <a:t>YouTube channel</a:t>
            </a:r>
            <a:r>
              <a:rPr lang="en-GB" dirty="0"/>
              <a:t>. There you will also find links to the slides in the video descriptions. If you have any questions, please contact </a:t>
            </a:r>
            <a:r>
              <a:rPr lang="en-GB" dirty="0">
                <a:hlinkClick r:id="rId4"/>
              </a:rPr>
              <a:t>researchdata@aalto.fi</a:t>
            </a:r>
            <a:r>
              <a:rPr lang="en-GB" dirty="0"/>
              <a:t>.</a:t>
            </a:r>
            <a:endParaRPr lang="sl-SI" dirty="0"/>
          </a:p>
        </p:txBody>
      </p:sp>
    </p:spTree>
    <p:extLst>
      <p:ext uri="{BB962C8B-B14F-4D97-AF65-F5344CB8AC3E}">
        <p14:creationId xmlns:p14="http://schemas.microsoft.com/office/powerpoint/2010/main" val="289422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a:xfrm>
            <a:off x="838202" y="510449"/>
            <a:ext cx="11160000" cy="611828"/>
          </a:xfrm>
        </p:spPr>
        <p:txBody>
          <a:bodyPr>
            <a:normAutofit fontScale="90000"/>
          </a:bodyPr>
          <a:lstStyle/>
          <a:p>
            <a:r>
              <a:rPr lang="sl-SI" dirty="0"/>
              <a:t>Aalto Data Agents and training statistics</a:t>
            </a:r>
          </a:p>
        </p:txBody>
      </p:sp>
      <p:graphicFrame>
        <p:nvGraphicFramePr>
          <p:cNvPr id="4" name="Table 3">
            <a:extLst>
              <a:ext uri="{FF2B5EF4-FFF2-40B4-BE49-F238E27FC236}">
                <a16:creationId xmlns:a16="http://schemas.microsoft.com/office/drawing/2014/main" id="{6D48557D-4BA3-28EB-2C59-9739213B15CB}"/>
              </a:ext>
            </a:extLst>
          </p:cNvPr>
          <p:cNvGraphicFramePr>
            <a:graphicFrameLocks noGrp="1"/>
          </p:cNvGraphicFramePr>
          <p:nvPr>
            <p:extLst>
              <p:ext uri="{D42A27DB-BD31-4B8C-83A1-F6EECF244321}">
                <p14:modId xmlns:p14="http://schemas.microsoft.com/office/powerpoint/2010/main" val="3370382680"/>
              </p:ext>
            </p:extLst>
          </p:nvPr>
        </p:nvGraphicFramePr>
        <p:xfrm>
          <a:off x="838202" y="1400860"/>
          <a:ext cx="9228134" cy="4056280"/>
        </p:xfrm>
        <a:graphic>
          <a:graphicData uri="http://schemas.openxmlformats.org/drawingml/2006/table">
            <a:tbl>
              <a:tblPr/>
              <a:tblGrid>
                <a:gridCol w="5373039">
                  <a:extLst>
                    <a:ext uri="{9D8B030D-6E8A-4147-A177-3AD203B41FA5}">
                      <a16:colId xmlns:a16="http://schemas.microsoft.com/office/drawing/2014/main" val="3004038160"/>
                    </a:ext>
                  </a:extLst>
                </a:gridCol>
                <a:gridCol w="807161">
                  <a:extLst>
                    <a:ext uri="{9D8B030D-6E8A-4147-A177-3AD203B41FA5}">
                      <a16:colId xmlns:a16="http://schemas.microsoft.com/office/drawing/2014/main" val="1595718595"/>
                    </a:ext>
                  </a:extLst>
                </a:gridCol>
                <a:gridCol w="927632">
                  <a:extLst>
                    <a:ext uri="{9D8B030D-6E8A-4147-A177-3AD203B41FA5}">
                      <a16:colId xmlns:a16="http://schemas.microsoft.com/office/drawing/2014/main" val="4172233805"/>
                    </a:ext>
                  </a:extLst>
                </a:gridCol>
                <a:gridCol w="1060151">
                  <a:extLst>
                    <a:ext uri="{9D8B030D-6E8A-4147-A177-3AD203B41FA5}">
                      <a16:colId xmlns:a16="http://schemas.microsoft.com/office/drawing/2014/main" val="2451887254"/>
                    </a:ext>
                  </a:extLst>
                </a:gridCol>
                <a:gridCol w="1060151">
                  <a:extLst>
                    <a:ext uri="{9D8B030D-6E8A-4147-A177-3AD203B41FA5}">
                      <a16:colId xmlns:a16="http://schemas.microsoft.com/office/drawing/2014/main" val="2241582208"/>
                    </a:ext>
                  </a:extLst>
                </a:gridCol>
              </a:tblGrid>
              <a:tr h="488035">
                <a:tc>
                  <a:txBody>
                    <a:bodyPr/>
                    <a:lstStyle/>
                    <a:p>
                      <a:pPr algn="l" fontAlgn="auto"/>
                      <a:r>
                        <a:rPr lang="en-US" sz="2000" b="1" i="0">
                          <a:solidFill>
                            <a:srgbClr val="FFFFFF"/>
                          </a:solidFill>
                          <a:effectLst/>
                          <a:latin typeface="Arial" panose="020B0604020202020204" pitchFamily="34" charset="0"/>
                        </a:rPr>
                        <a:t>​</a:t>
                      </a: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1" i="0">
                          <a:solidFill>
                            <a:srgbClr val="000000"/>
                          </a:solidFill>
                          <a:effectLst/>
                          <a:latin typeface="Calibri" panose="020F0502020204030204" pitchFamily="34" charset="0"/>
                        </a:rPr>
                        <a:t>2020</a:t>
                      </a:r>
                      <a:r>
                        <a:rPr lang="en-US" sz="2000" b="1" i="0">
                          <a:solidFill>
                            <a:srgbClr val="FFFFFF"/>
                          </a:solidFill>
                          <a:effectLst/>
                          <a:latin typeface="Calibri" panose="020F0502020204030204" pitchFamily="34" charset="0"/>
                        </a:rPr>
                        <a:t>​</a:t>
                      </a:r>
                      <a:endParaRPr lang="en-US" sz="2800" b="1" i="0">
                        <a:solidFill>
                          <a:srgbClr val="FFFFFF"/>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1" i="0">
                          <a:solidFill>
                            <a:srgbClr val="000000"/>
                          </a:solidFill>
                          <a:effectLst/>
                          <a:latin typeface="Calibri" panose="020F0502020204030204" pitchFamily="34" charset="0"/>
                        </a:rPr>
                        <a:t>2021</a:t>
                      </a:r>
                      <a:r>
                        <a:rPr lang="en-US" sz="2000" b="1" i="0">
                          <a:solidFill>
                            <a:srgbClr val="FFFFFF"/>
                          </a:solidFill>
                          <a:effectLst/>
                          <a:latin typeface="Calibri" panose="020F0502020204030204" pitchFamily="34" charset="0"/>
                        </a:rPr>
                        <a:t>​</a:t>
                      </a:r>
                      <a:endParaRPr lang="en-US" sz="2800" b="1" i="0">
                        <a:solidFill>
                          <a:srgbClr val="FFFFFF"/>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1" i="0">
                          <a:solidFill>
                            <a:srgbClr val="000000"/>
                          </a:solidFill>
                          <a:effectLst/>
                          <a:latin typeface="Calibri" panose="020F0502020204030204" pitchFamily="34" charset="0"/>
                        </a:rPr>
                        <a:t>2022</a:t>
                      </a:r>
                      <a:r>
                        <a:rPr lang="en-US" sz="2000" b="1" i="0">
                          <a:solidFill>
                            <a:srgbClr val="FFFFFF"/>
                          </a:solidFill>
                          <a:effectLst/>
                          <a:latin typeface="Calibri" panose="020F0502020204030204" pitchFamily="34" charset="0"/>
                        </a:rPr>
                        <a:t>​</a:t>
                      </a:r>
                      <a:endParaRPr lang="en-US" sz="2800" b="1" i="0">
                        <a:solidFill>
                          <a:srgbClr val="FFFFFF"/>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1" i="0">
                          <a:solidFill>
                            <a:srgbClr val="000000"/>
                          </a:solidFill>
                          <a:effectLst/>
                          <a:latin typeface="Calibri" panose="020F0502020204030204" pitchFamily="34" charset="0"/>
                        </a:rPr>
                        <a:t>2023</a:t>
                      </a:r>
                      <a:r>
                        <a:rPr lang="en-US" sz="2000" b="1" i="0">
                          <a:solidFill>
                            <a:srgbClr val="FFFFFF"/>
                          </a:solidFill>
                          <a:effectLst/>
                          <a:latin typeface="Calibri" panose="020F0502020204030204" pitchFamily="34" charset="0"/>
                        </a:rPr>
                        <a:t>​</a:t>
                      </a:r>
                      <a:endParaRPr lang="en-US" sz="2800" b="1" i="0">
                        <a:solidFill>
                          <a:srgbClr val="FFFFFF"/>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extLst>
                  <a:ext uri="{0D108BD9-81ED-4DB2-BD59-A6C34878D82A}">
                    <a16:rowId xmlns:a16="http://schemas.microsoft.com/office/drawing/2014/main" val="1276664414"/>
                  </a:ext>
                </a:extLst>
              </a:tr>
              <a:tr h="488035">
                <a:tc>
                  <a:txBody>
                    <a:bodyPr/>
                    <a:lstStyle/>
                    <a:p>
                      <a:pPr algn="l" fontAlgn="base"/>
                      <a:r>
                        <a:rPr lang="en-US" sz="2000" b="1" i="0">
                          <a:solidFill>
                            <a:srgbClr val="000000"/>
                          </a:solidFill>
                          <a:effectLst/>
                          <a:latin typeface="Calibri" panose="020F0502020204030204" pitchFamily="34" charset="0"/>
                        </a:rPr>
                        <a:t>Number of OS&amp;RDM trainings​</a:t>
                      </a:r>
                      <a:endParaRPr lang="en-US" sz="2800" b="1"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0" i="0">
                          <a:solidFill>
                            <a:srgbClr val="000000"/>
                          </a:solidFill>
                          <a:effectLst/>
                          <a:latin typeface="Calibri" panose="020F0502020204030204" pitchFamily="34" charset="0"/>
                        </a:rPr>
                        <a:t>25​</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0" i="0">
                          <a:solidFill>
                            <a:srgbClr val="000000"/>
                          </a:solidFill>
                          <a:effectLst/>
                          <a:latin typeface="Calibri" panose="020F0502020204030204" pitchFamily="34" charset="0"/>
                        </a:rPr>
                        <a:t>27​</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0" i="0">
                          <a:solidFill>
                            <a:srgbClr val="000000"/>
                          </a:solidFill>
                          <a:effectLst/>
                          <a:latin typeface="Calibri" panose="020F0502020204030204" pitchFamily="34" charset="0"/>
                        </a:rPr>
                        <a:t>31​</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0" i="0">
                          <a:solidFill>
                            <a:srgbClr val="000000"/>
                          </a:solidFill>
                          <a:effectLst/>
                          <a:latin typeface="Calibri" panose="020F0502020204030204" pitchFamily="34" charset="0"/>
                        </a:rPr>
                        <a:t>31​</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extLst>
                  <a:ext uri="{0D108BD9-81ED-4DB2-BD59-A6C34878D82A}">
                    <a16:rowId xmlns:a16="http://schemas.microsoft.com/office/drawing/2014/main" val="3063744828"/>
                  </a:ext>
                </a:extLst>
              </a:tr>
              <a:tr h="488035">
                <a:tc>
                  <a:txBody>
                    <a:bodyPr/>
                    <a:lstStyle/>
                    <a:p>
                      <a:pPr algn="l" fontAlgn="base"/>
                      <a:r>
                        <a:rPr lang="en-US" sz="2000" b="1" i="0">
                          <a:solidFill>
                            <a:srgbClr val="000000"/>
                          </a:solidFill>
                          <a:effectLst/>
                          <a:latin typeface="Calibri" panose="020F0502020204030204" pitchFamily="34" charset="0"/>
                        </a:rPr>
                        <a:t>Number of registrations to OS&amp;RDM trainings​</a:t>
                      </a:r>
                      <a:endParaRPr lang="en-US" sz="2800" b="1"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0" i="0">
                          <a:solidFill>
                            <a:srgbClr val="000000"/>
                          </a:solidFill>
                          <a:effectLst/>
                          <a:latin typeface="Calibri" panose="020F0502020204030204" pitchFamily="34" charset="0"/>
                        </a:rPr>
                        <a:t>421​</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0" i="0">
                          <a:solidFill>
                            <a:srgbClr val="000000"/>
                          </a:solidFill>
                          <a:effectLst/>
                          <a:latin typeface="Calibri" panose="020F0502020204030204" pitchFamily="34" charset="0"/>
                        </a:rPr>
                        <a:t>2092​</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0" i="0">
                          <a:solidFill>
                            <a:srgbClr val="000000"/>
                          </a:solidFill>
                          <a:effectLst/>
                          <a:latin typeface="Calibri" panose="020F0502020204030204" pitchFamily="34" charset="0"/>
                        </a:rPr>
                        <a:t>1672​</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0" i="0">
                          <a:solidFill>
                            <a:srgbClr val="000000"/>
                          </a:solidFill>
                          <a:effectLst/>
                          <a:latin typeface="Calibri" panose="020F0502020204030204" pitchFamily="34" charset="0"/>
                        </a:rPr>
                        <a:t>2032​</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extLst>
                  <a:ext uri="{0D108BD9-81ED-4DB2-BD59-A6C34878D82A}">
                    <a16:rowId xmlns:a16="http://schemas.microsoft.com/office/drawing/2014/main" val="3215356089"/>
                  </a:ext>
                </a:extLst>
              </a:tr>
              <a:tr h="488035">
                <a:tc>
                  <a:txBody>
                    <a:bodyPr/>
                    <a:lstStyle/>
                    <a:p>
                      <a:pPr algn="l" fontAlgn="base"/>
                      <a:r>
                        <a:rPr lang="en-US" sz="2000" b="1" i="0">
                          <a:solidFill>
                            <a:srgbClr val="000000"/>
                          </a:solidFill>
                          <a:effectLst/>
                          <a:latin typeface="Calibri" panose="020F0502020204030204" pitchFamily="34" charset="0"/>
                        </a:rPr>
                        <a:t>RES OS&amp;RDM YouTube channel views​</a:t>
                      </a:r>
                      <a:endParaRPr lang="en-US" sz="2800" b="1"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0" i="0">
                          <a:solidFill>
                            <a:srgbClr val="000000"/>
                          </a:solidFill>
                          <a:effectLst/>
                          <a:latin typeface="Calibri" panose="020F0502020204030204" pitchFamily="34" charset="0"/>
                        </a:rPr>
                        <a:t>159​</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0" i="0">
                          <a:solidFill>
                            <a:srgbClr val="000000"/>
                          </a:solidFill>
                          <a:effectLst/>
                          <a:latin typeface="Calibri" panose="020F0502020204030204" pitchFamily="34" charset="0"/>
                        </a:rPr>
                        <a:t>1200​</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0" i="0">
                          <a:solidFill>
                            <a:srgbClr val="000000"/>
                          </a:solidFill>
                          <a:effectLst/>
                          <a:latin typeface="Calibri" panose="020F0502020204030204" pitchFamily="34" charset="0"/>
                        </a:rPr>
                        <a:t>2000​</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0" i="0">
                          <a:solidFill>
                            <a:srgbClr val="000000"/>
                          </a:solidFill>
                          <a:effectLst/>
                          <a:latin typeface="Calibri" panose="020F0502020204030204" pitchFamily="34" charset="0"/>
                        </a:rPr>
                        <a:t>2600​</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extLst>
                  <a:ext uri="{0D108BD9-81ED-4DB2-BD59-A6C34878D82A}">
                    <a16:rowId xmlns:a16="http://schemas.microsoft.com/office/drawing/2014/main" val="423535239"/>
                  </a:ext>
                </a:extLst>
              </a:tr>
              <a:tr h="915065">
                <a:tc>
                  <a:txBody>
                    <a:bodyPr/>
                    <a:lstStyle/>
                    <a:p>
                      <a:pPr algn="l" fontAlgn="base"/>
                      <a:r>
                        <a:rPr lang="en-US" sz="2000" b="1" i="0" dirty="0">
                          <a:solidFill>
                            <a:srgbClr val="000000"/>
                          </a:solidFill>
                          <a:effectLst/>
                          <a:latin typeface="Calibri" panose="020F0502020204030204" pitchFamily="34" charset="0"/>
                        </a:rPr>
                        <a:t>Curriculum embedded RDM training in PhD methodology courses​</a:t>
                      </a:r>
                      <a:endParaRPr lang="en-US" sz="2800" b="1" i="0" dirty="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l" fontAlgn="base"/>
                      <a:r>
                        <a:rPr lang="en-US" sz="1400" b="0" i="0">
                          <a:solidFill>
                            <a:srgbClr val="000000"/>
                          </a:solidFill>
                          <a:effectLst/>
                          <a:latin typeface="Calibri" panose="020F0502020204030204" pitchFamily="34" charset="0"/>
                        </a:rPr>
                        <a:t>Data not collected​</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l" fontAlgn="base"/>
                      <a:r>
                        <a:rPr lang="en-US" sz="1400" b="0" i="0">
                          <a:solidFill>
                            <a:srgbClr val="000000"/>
                          </a:solidFill>
                          <a:effectLst/>
                          <a:latin typeface="Calibri" panose="020F0502020204030204" pitchFamily="34" charset="0"/>
                        </a:rPr>
                        <a:t>Data not collected​</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0" i="0">
                          <a:solidFill>
                            <a:srgbClr val="000000"/>
                          </a:solidFill>
                          <a:effectLst/>
                          <a:latin typeface="Calibri" panose="020F0502020204030204" pitchFamily="34" charset="0"/>
                        </a:rPr>
                        <a:t>2​</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0" i="0">
                          <a:solidFill>
                            <a:srgbClr val="000000"/>
                          </a:solidFill>
                          <a:effectLst/>
                          <a:latin typeface="Calibri" panose="020F0502020204030204" pitchFamily="34" charset="0"/>
                        </a:rPr>
                        <a:t>2​</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extLst>
                  <a:ext uri="{0D108BD9-81ED-4DB2-BD59-A6C34878D82A}">
                    <a16:rowId xmlns:a16="http://schemas.microsoft.com/office/drawing/2014/main" val="1924808883"/>
                  </a:ext>
                </a:extLst>
              </a:tr>
              <a:tr h="488035">
                <a:tc>
                  <a:txBody>
                    <a:bodyPr/>
                    <a:lstStyle/>
                    <a:p>
                      <a:pPr algn="l" fontAlgn="base"/>
                      <a:r>
                        <a:rPr lang="en-US" sz="2000" b="1" i="0">
                          <a:solidFill>
                            <a:srgbClr val="000000"/>
                          </a:solidFill>
                          <a:effectLst/>
                          <a:latin typeface="Calibri" panose="020F0502020204030204" pitchFamily="34" charset="0"/>
                        </a:rPr>
                        <a:t>Number Code Refinery workshops*​</a:t>
                      </a:r>
                      <a:endParaRPr lang="en-US" sz="2800" b="1"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0" i="0">
                          <a:solidFill>
                            <a:srgbClr val="000000"/>
                          </a:solidFill>
                          <a:effectLst/>
                          <a:latin typeface="Calibri" panose="020F0502020204030204" pitchFamily="34" charset="0"/>
                        </a:rPr>
                        <a:t>4​</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0" i="0">
                          <a:solidFill>
                            <a:srgbClr val="000000"/>
                          </a:solidFill>
                          <a:effectLst/>
                          <a:latin typeface="Calibri" panose="020F0502020204030204" pitchFamily="34" charset="0"/>
                        </a:rPr>
                        <a:t>1​</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0" i="0">
                          <a:solidFill>
                            <a:srgbClr val="000000"/>
                          </a:solidFill>
                          <a:effectLst/>
                          <a:latin typeface="Calibri" panose="020F0502020204030204" pitchFamily="34" charset="0"/>
                        </a:rPr>
                        <a:t>2​</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0" i="0">
                          <a:solidFill>
                            <a:srgbClr val="000000"/>
                          </a:solidFill>
                          <a:effectLst/>
                          <a:latin typeface="Calibri" panose="020F0502020204030204" pitchFamily="34" charset="0"/>
                        </a:rPr>
                        <a:t>3​</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extLst>
                  <a:ext uri="{0D108BD9-81ED-4DB2-BD59-A6C34878D82A}">
                    <a16:rowId xmlns:a16="http://schemas.microsoft.com/office/drawing/2014/main" val="2211303810"/>
                  </a:ext>
                </a:extLst>
              </a:tr>
              <a:tr h="488035">
                <a:tc>
                  <a:txBody>
                    <a:bodyPr/>
                    <a:lstStyle/>
                    <a:p>
                      <a:pPr algn="l" fontAlgn="base"/>
                      <a:r>
                        <a:rPr lang="en-US" sz="2000" b="1" i="0">
                          <a:solidFill>
                            <a:srgbClr val="000000"/>
                          </a:solidFill>
                          <a:effectLst/>
                          <a:latin typeface="Calibri" panose="020F0502020204030204" pitchFamily="34" charset="0"/>
                        </a:rPr>
                        <a:t>Number of registrations to Code Refinery workshops*​</a:t>
                      </a:r>
                      <a:endParaRPr lang="en-US" sz="2800" b="1"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0" i="0">
                          <a:solidFill>
                            <a:srgbClr val="000000"/>
                          </a:solidFill>
                          <a:effectLst/>
                          <a:latin typeface="Calibri" panose="020F0502020204030204" pitchFamily="34" charset="0"/>
                        </a:rPr>
                        <a:t>307​</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0" i="0" dirty="0">
                          <a:solidFill>
                            <a:srgbClr val="000000"/>
                          </a:solidFill>
                          <a:effectLst/>
                          <a:latin typeface="Calibri" panose="020F0502020204030204" pitchFamily="34" charset="0"/>
                        </a:rPr>
                        <a:t>128​</a:t>
                      </a:r>
                      <a:endParaRPr lang="en-US" sz="2800" b="0" i="0" dirty="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0" i="0">
                          <a:solidFill>
                            <a:srgbClr val="000000"/>
                          </a:solidFill>
                          <a:effectLst/>
                          <a:latin typeface="Calibri" panose="020F0502020204030204" pitchFamily="34" charset="0"/>
                        </a:rPr>
                        <a:t>559​</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fontAlgn="base"/>
                      <a:r>
                        <a:rPr lang="en-US" sz="2000" b="0" i="0" dirty="0">
                          <a:solidFill>
                            <a:srgbClr val="000000"/>
                          </a:solidFill>
                          <a:effectLst/>
                          <a:latin typeface="Calibri" panose="020F0502020204030204" pitchFamily="34" charset="0"/>
                        </a:rPr>
                        <a:t>868​</a:t>
                      </a:r>
                      <a:endParaRPr lang="en-US" sz="2800" b="0" i="0" dirty="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extLst>
                  <a:ext uri="{0D108BD9-81ED-4DB2-BD59-A6C34878D82A}">
                    <a16:rowId xmlns:a16="http://schemas.microsoft.com/office/drawing/2014/main" val="651644596"/>
                  </a:ext>
                </a:extLst>
              </a:tr>
            </a:tbl>
          </a:graphicData>
        </a:graphic>
      </p:graphicFrame>
      <p:sp>
        <p:nvSpPr>
          <p:cNvPr id="5" name="Rectangle 1">
            <a:extLst>
              <a:ext uri="{FF2B5EF4-FFF2-40B4-BE49-F238E27FC236}">
                <a16:creationId xmlns:a16="http://schemas.microsoft.com/office/drawing/2014/main" id="{EC0D6F66-0A8B-A545-4C58-2B011542F97A}"/>
              </a:ext>
            </a:extLst>
          </p:cNvPr>
          <p:cNvSpPr>
            <a:spLocks noChangeArrowheads="1"/>
          </p:cNvSpPr>
          <p:nvPr/>
        </p:nvSpPr>
        <p:spPr bwMode="auto">
          <a:xfrm>
            <a:off x="2770188" y="30114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FI" altLang="en-FI" sz="1800" b="0" i="0" u="none" strike="noStrike" cap="none" normalizeH="0" baseline="0">
                <a:ln>
                  <a:noFill/>
                </a:ln>
                <a:solidFill>
                  <a:srgbClr val="000000"/>
                </a:solidFill>
                <a:effectLst/>
                <a:latin typeface="Times"/>
              </a:rPr>
              <a:t> </a:t>
            </a:r>
            <a:endParaRPr kumimoji="0" lang="en-FI" altLang="en-FI"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FI" altLang="en-FI"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AD8B9BC9-64E7-5F86-3E78-7A435929577E}"/>
              </a:ext>
            </a:extLst>
          </p:cNvPr>
          <p:cNvSpPr txBox="1"/>
          <p:nvPr/>
        </p:nvSpPr>
        <p:spPr>
          <a:xfrm>
            <a:off x="838202" y="5657671"/>
            <a:ext cx="9504403" cy="1200329"/>
          </a:xfrm>
          <a:prstGeom prst="rect">
            <a:avLst/>
          </a:prstGeom>
          <a:noFill/>
        </p:spPr>
        <p:txBody>
          <a:bodyPr wrap="square">
            <a:spAutoFit/>
          </a:bodyPr>
          <a:lstStyle/>
          <a:p>
            <a:r>
              <a:rPr lang="en-FI" b="0" i="0" dirty="0">
                <a:effectLst/>
              </a:rPr>
              <a:t>Source: </a:t>
            </a:r>
            <a:r>
              <a:rPr lang="en-GB" b="0" i="0" dirty="0">
                <a:effectLst/>
                <a:hlinkClick r:id="rId2"/>
              </a:rPr>
              <a:t>https://www.aalto.fi/en/open-science-and-research/aalto-university-open-science-and-research-results</a:t>
            </a:r>
            <a:r>
              <a:rPr lang="en-GB" b="0" i="0" dirty="0">
                <a:effectLst/>
              </a:rPr>
              <a:t> </a:t>
            </a:r>
            <a:r>
              <a:rPr lang="en-FI" b="0" i="0" dirty="0">
                <a:effectLst/>
              </a:rPr>
              <a:t> </a:t>
            </a:r>
            <a:r>
              <a:rPr lang="en-FI" b="0" i="0" dirty="0">
                <a:solidFill>
                  <a:srgbClr val="000000"/>
                </a:solidFill>
                <a:effectLst/>
              </a:rPr>
              <a:t> </a:t>
            </a:r>
          </a:p>
          <a:p>
            <a:r>
              <a:rPr lang="en-US" sz="1800" b="0" i="0" u="none" strike="noStrike" dirty="0">
                <a:solidFill>
                  <a:srgbClr val="000000"/>
                </a:solidFill>
                <a:effectLst/>
                <a:highlight>
                  <a:srgbClr val="F5F5F5"/>
                </a:highlight>
              </a:rPr>
              <a:t>*= non-RES initiative, run by Aalto RSEs, funded by </a:t>
            </a:r>
            <a:r>
              <a:rPr lang="en-US" sz="1800" b="0" i="0" u="none" strike="noStrike" dirty="0" err="1">
                <a:solidFill>
                  <a:srgbClr val="000000"/>
                </a:solidFill>
                <a:effectLst/>
                <a:highlight>
                  <a:srgbClr val="F5F5F5"/>
                </a:highlight>
              </a:rPr>
              <a:t>NeIC</a:t>
            </a:r>
            <a:r>
              <a:rPr lang="en-US" sz="1800" b="0" i="0" u="none" strike="noStrike" dirty="0">
                <a:solidFill>
                  <a:srgbClr val="000000"/>
                </a:solidFill>
                <a:effectLst/>
                <a:highlight>
                  <a:srgbClr val="F5F5F5"/>
                </a:highlight>
              </a:rPr>
              <a:t>, data from: https://</a:t>
            </a:r>
            <a:r>
              <a:rPr lang="en-US" sz="1800" b="0" i="0" u="none" strike="noStrike" dirty="0" err="1">
                <a:solidFill>
                  <a:srgbClr val="000000"/>
                </a:solidFill>
                <a:effectLst/>
                <a:highlight>
                  <a:srgbClr val="F5F5F5"/>
                </a:highlight>
              </a:rPr>
              <a:t>coderefinery.org</a:t>
            </a:r>
            <a:r>
              <a:rPr lang="en-US" sz="1800" b="0" i="0" u="none" strike="noStrike" dirty="0">
                <a:solidFill>
                  <a:srgbClr val="000000"/>
                </a:solidFill>
                <a:effectLst/>
                <a:highlight>
                  <a:srgbClr val="F5F5F5"/>
                </a:highlight>
              </a:rPr>
              <a:t>/about/statistics/</a:t>
            </a:r>
            <a:endParaRPr lang="en-FI" dirty="0"/>
          </a:p>
        </p:txBody>
      </p:sp>
    </p:spTree>
    <p:extLst>
      <p:ext uri="{BB962C8B-B14F-4D97-AF65-F5344CB8AC3E}">
        <p14:creationId xmlns:p14="http://schemas.microsoft.com/office/powerpoint/2010/main" val="1231949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a:xfrm>
            <a:off x="654908" y="349811"/>
            <a:ext cx="11160000" cy="611828"/>
          </a:xfrm>
        </p:spPr>
        <p:txBody>
          <a:bodyPr>
            <a:normAutofit fontScale="90000"/>
          </a:bodyPr>
          <a:lstStyle/>
          <a:p>
            <a:r>
              <a:rPr lang="sl-SI" dirty="0"/>
              <a:t>Aalto Data Agents and other statistics</a:t>
            </a:r>
          </a:p>
        </p:txBody>
      </p:sp>
      <p:sp>
        <p:nvSpPr>
          <p:cNvPr id="5" name="Rectangle 1">
            <a:extLst>
              <a:ext uri="{FF2B5EF4-FFF2-40B4-BE49-F238E27FC236}">
                <a16:creationId xmlns:a16="http://schemas.microsoft.com/office/drawing/2014/main" id="{EC0D6F66-0A8B-A545-4C58-2B011542F97A}"/>
              </a:ext>
            </a:extLst>
          </p:cNvPr>
          <p:cNvSpPr>
            <a:spLocks noChangeArrowheads="1"/>
          </p:cNvSpPr>
          <p:nvPr/>
        </p:nvSpPr>
        <p:spPr bwMode="auto">
          <a:xfrm>
            <a:off x="2770188" y="30114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FI" altLang="en-FI" sz="1800" b="0" i="0" u="none" strike="noStrike" cap="none" normalizeH="0" baseline="0">
                <a:ln>
                  <a:noFill/>
                </a:ln>
                <a:solidFill>
                  <a:srgbClr val="000000"/>
                </a:solidFill>
                <a:effectLst/>
                <a:latin typeface="Times"/>
              </a:rPr>
              <a:t> </a:t>
            </a:r>
            <a:endParaRPr kumimoji="0" lang="en-FI" altLang="en-FI"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FI" altLang="en-FI" sz="1800" b="0" i="0" u="none" strike="noStrike" cap="none" normalizeH="0" baseline="0">
              <a:ln>
                <a:noFill/>
              </a:ln>
              <a:solidFill>
                <a:schemeClr val="tx1"/>
              </a:solidFill>
              <a:effectLst/>
              <a:latin typeface="Arial" panose="020B0604020202020204" pitchFamily="34" charset="0"/>
            </a:endParaRPr>
          </a:p>
        </p:txBody>
      </p:sp>
      <p:graphicFrame>
        <p:nvGraphicFramePr>
          <p:cNvPr id="10" name="Table 9">
            <a:extLst>
              <a:ext uri="{FF2B5EF4-FFF2-40B4-BE49-F238E27FC236}">
                <a16:creationId xmlns:a16="http://schemas.microsoft.com/office/drawing/2014/main" id="{28DF69E4-EC52-E195-F159-433D1E3E2BC3}"/>
              </a:ext>
            </a:extLst>
          </p:cNvPr>
          <p:cNvGraphicFramePr>
            <a:graphicFrameLocks noGrp="1"/>
          </p:cNvGraphicFramePr>
          <p:nvPr>
            <p:extLst>
              <p:ext uri="{D42A27DB-BD31-4B8C-83A1-F6EECF244321}">
                <p14:modId xmlns:p14="http://schemas.microsoft.com/office/powerpoint/2010/main" val="1029142032"/>
              </p:ext>
            </p:extLst>
          </p:nvPr>
        </p:nvGraphicFramePr>
        <p:xfrm>
          <a:off x="654908" y="1109925"/>
          <a:ext cx="9823623" cy="4251594"/>
        </p:xfrm>
        <a:graphic>
          <a:graphicData uri="http://schemas.openxmlformats.org/drawingml/2006/table">
            <a:tbl>
              <a:tblPr/>
              <a:tblGrid>
                <a:gridCol w="4342858">
                  <a:extLst>
                    <a:ext uri="{9D8B030D-6E8A-4147-A177-3AD203B41FA5}">
                      <a16:colId xmlns:a16="http://schemas.microsoft.com/office/drawing/2014/main" val="2229363349"/>
                    </a:ext>
                  </a:extLst>
                </a:gridCol>
                <a:gridCol w="1550405">
                  <a:extLst>
                    <a:ext uri="{9D8B030D-6E8A-4147-A177-3AD203B41FA5}">
                      <a16:colId xmlns:a16="http://schemas.microsoft.com/office/drawing/2014/main" val="783190602"/>
                    </a:ext>
                  </a:extLst>
                </a:gridCol>
                <a:gridCol w="1738857">
                  <a:extLst>
                    <a:ext uri="{9D8B030D-6E8A-4147-A177-3AD203B41FA5}">
                      <a16:colId xmlns:a16="http://schemas.microsoft.com/office/drawing/2014/main" val="424898799"/>
                    </a:ext>
                  </a:extLst>
                </a:gridCol>
                <a:gridCol w="1058016">
                  <a:extLst>
                    <a:ext uri="{9D8B030D-6E8A-4147-A177-3AD203B41FA5}">
                      <a16:colId xmlns:a16="http://schemas.microsoft.com/office/drawing/2014/main" val="2707886378"/>
                    </a:ext>
                  </a:extLst>
                </a:gridCol>
                <a:gridCol w="1133487">
                  <a:extLst>
                    <a:ext uri="{9D8B030D-6E8A-4147-A177-3AD203B41FA5}">
                      <a16:colId xmlns:a16="http://schemas.microsoft.com/office/drawing/2014/main" val="3397283297"/>
                    </a:ext>
                  </a:extLst>
                </a:gridCol>
              </a:tblGrid>
              <a:tr h="359368">
                <a:tc>
                  <a:txBody>
                    <a:bodyPr/>
                    <a:lstStyle/>
                    <a:p>
                      <a:pPr algn="l" rtl="0" fontAlgn="auto"/>
                      <a:r>
                        <a:rPr lang="en-US" sz="2000" b="1" i="0">
                          <a:solidFill>
                            <a:srgbClr val="000000"/>
                          </a:solidFill>
                          <a:effectLst/>
                          <a:latin typeface="Calibri" panose="020F0502020204030204" pitchFamily="34" charset="0"/>
                        </a:rPr>
                        <a:t>​</a:t>
                      </a: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fi-FI" sz="2000" b="1" i="0">
                          <a:solidFill>
                            <a:srgbClr val="000000"/>
                          </a:solidFill>
                          <a:effectLst/>
                          <a:latin typeface="Calibri" panose="020F0502020204030204" pitchFamily="34" charset="0"/>
                        </a:rPr>
                        <a:t>2020</a:t>
                      </a:r>
                      <a:r>
                        <a:rPr lang="fi-FI" sz="2000" b="1" i="0">
                          <a:solidFill>
                            <a:srgbClr val="FFFFFF"/>
                          </a:solidFill>
                          <a:effectLst/>
                          <a:latin typeface="Calibri" panose="020F0502020204030204" pitchFamily="34" charset="0"/>
                        </a:rPr>
                        <a:t>​</a:t>
                      </a:r>
                      <a:endParaRPr lang="fi-FI" sz="2800" b="1" i="0">
                        <a:solidFill>
                          <a:srgbClr val="FFFFFF"/>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fi-FI" sz="2000" b="1" i="0">
                          <a:solidFill>
                            <a:srgbClr val="000000"/>
                          </a:solidFill>
                          <a:effectLst/>
                          <a:latin typeface="Calibri" panose="020F0502020204030204" pitchFamily="34" charset="0"/>
                        </a:rPr>
                        <a:t>2021</a:t>
                      </a:r>
                      <a:r>
                        <a:rPr lang="fi-FI" sz="2000" b="1" i="0">
                          <a:solidFill>
                            <a:srgbClr val="FFFFFF"/>
                          </a:solidFill>
                          <a:effectLst/>
                          <a:latin typeface="Calibri" panose="020F0502020204030204" pitchFamily="34" charset="0"/>
                        </a:rPr>
                        <a:t>​</a:t>
                      </a:r>
                      <a:endParaRPr lang="fi-FI" sz="2800" b="1" i="0">
                        <a:solidFill>
                          <a:srgbClr val="FFFFFF"/>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fi-FI" sz="2000" b="1" i="0">
                          <a:solidFill>
                            <a:srgbClr val="000000"/>
                          </a:solidFill>
                          <a:effectLst/>
                          <a:latin typeface="Calibri" panose="020F0502020204030204" pitchFamily="34" charset="0"/>
                        </a:rPr>
                        <a:t>2022</a:t>
                      </a:r>
                      <a:r>
                        <a:rPr lang="fi-FI" sz="2000" b="1" i="0">
                          <a:solidFill>
                            <a:srgbClr val="FFFFFF"/>
                          </a:solidFill>
                          <a:effectLst/>
                          <a:latin typeface="Calibri" panose="020F0502020204030204" pitchFamily="34" charset="0"/>
                        </a:rPr>
                        <a:t>​</a:t>
                      </a:r>
                      <a:endParaRPr lang="fi-FI" sz="2800" b="1" i="0">
                        <a:solidFill>
                          <a:srgbClr val="FFFFFF"/>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fi-FI" sz="2000" b="1" i="0">
                          <a:solidFill>
                            <a:srgbClr val="000000"/>
                          </a:solidFill>
                          <a:effectLst/>
                          <a:latin typeface="Calibri" panose="020F0502020204030204" pitchFamily="34" charset="0"/>
                        </a:rPr>
                        <a:t>2023</a:t>
                      </a:r>
                      <a:r>
                        <a:rPr lang="fi-FI" sz="2000" b="1" i="0">
                          <a:solidFill>
                            <a:srgbClr val="FFFFFF"/>
                          </a:solidFill>
                          <a:effectLst/>
                          <a:latin typeface="Calibri" panose="020F0502020204030204" pitchFamily="34" charset="0"/>
                        </a:rPr>
                        <a:t>​</a:t>
                      </a:r>
                      <a:endParaRPr lang="fi-FI" sz="2800" b="1" i="0">
                        <a:solidFill>
                          <a:srgbClr val="FFFFFF"/>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extLst>
                  <a:ext uri="{0D108BD9-81ED-4DB2-BD59-A6C34878D82A}">
                    <a16:rowId xmlns:a16="http://schemas.microsoft.com/office/drawing/2014/main" val="2618356354"/>
                  </a:ext>
                </a:extLst>
              </a:tr>
              <a:tr h="359368">
                <a:tc>
                  <a:txBody>
                    <a:bodyPr/>
                    <a:lstStyle/>
                    <a:p>
                      <a:pPr algn="l" rtl="0" fontAlgn="base"/>
                      <a:r>
                        <a:rPr lang="en-US" sz="2000" b="1" i="0">
                          <a:solidFill>
                            <a:srgbClr val="000000"/>
                          </a:solidFill>
                          <a:effectLst/>
                          <a:latin typeface="Calibri" panose="020F0502020204030204" pitchFamily="34" charset="0"/>
                        </a:rPr>
                        <a:t>Feature videos​</a:t>
                      </a:r>
                      <a:endParaRPr lang="en-US" sz="2800" b="1"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2000" b="0" i="0">
                          <a:solidFill>
                            <a:srgbClr val="000000"/>
                          </a:solidFill>
                          <a:effectLst/>
                          <a:latin typeface="Calibri" panose="020F0502020204030204" pitchFamily="34" charset="0"/>
                        </a:rPr>
                        <a:t>0​</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2000" b="0" i="0">
                          <a:solidFill>
                            <a:srgbClr val="000000"/>
                          </a:solidFill>
                          <a:effectLst/>
                          <a:latin typeface="Calibri" panose="020F0502020204030204" pitchFamily="34" charset="0"/>
                        </a:rPr>
                        <a:t>0​</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2000" b="0" i="0">
                          <a:solidFill>
                            <a:srgbClr val="000000"/>
                          </a:solidFill>
                          <a:effectLst/>
                          <a:latin typeface="Calibri" panose="020F0502020204030204" pitchFamily="34" charset="0"/>
                        </a:rPr>
                        <a:t>0​</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2000" b="0" i="0">
                          <a:solidFill>
                            <a:srgbClr val="000000"/>
                          </a:solidFill>
                          <a:effectLst/>
                          <a:latin typeface="Calibri" panose="020F0502020204030204" pitchFamily="34" charset="0"/>
                        </a:rPr>
                        <a:t>2​</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extLst>
                  <a:ext uri="{0D108BD9-81ED-4DB2-BD59-A6C34878D82A}">
                    <a16:rowId xmlns:a16="http://schemas.microsoft.com/office/drawing/2014/main" val="435483055"/>
                  </a:ext>
                </a:extLst>
              </a:tr>
              <a:tr h="765916">
                <a:tc>
                  <a:txBody>
                    <a:bodyPr/>
                    <a:lstStyle/>
                    <a:p>
                      <a:pPr algn="l" rtl="0" fontAlgn="base"/>
                      <a:r>
                        <a:rPr lang="en-US" sz="2000" b="1" i="0">
                          <a:solidFill>
                            <a:srgbClr val="000000"/>
                          </a:solidFill>
                          <a:effectLst/>
                          <a:latin typeface="Calibri" panose="020F0502020204030204" pitchFamily="34" charset="0"/>
                        </a:rPr>
                        <a:t>Handbooks, guidelines and SOPs​</a:t>
                      </a:r>
                      <a:endParaRPr lang="en-US" sz="2800" b="1"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1400" b="0" i="0">
                          <a:solidFill>
                            <a:srgbClr val="000000"/>
                          </a:solidFill>
                          <a:effectLst/>
                          <a:latin typeface="Calibri" panose="020F0502020204030204" pitchFamily="34" charset="0"/>
                        </a:rPr>
                        <a:t>Data not collected​</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1400" b="0" i="0">
                          <a:solidFill>
                            <a:srgbClr val="000000"/>
                          </a:solidFill>
                          <a:effectLst/>
                          <a:latin typeface="Calibri" panose="020F0502020204030204" pitchFamily="34" charset="0"/>
                        </a:rPr>
                        <a:t>Data not collected​</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2000" b="0" i="0">
                          <a:solidFill>
                            <a:srgbClr val="000000"/>
                          </a:solidFill>
                          <a:effectLst/>
                          <a:latin typeface="Calibri" panose="020F0502020204030204" pitchFamily="34" charset="0"/>
                        </a:rPr>
                        <a:t>0​</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2000" b="0" i="0">
                          <a:solidFill>
                            <a:srgbClr val="000000"/>
                          </a:solidFill>
                          <a:effectLst/>
                          <a:latin typeface="Calibri" panose="020F0502020204030204" pitchFamily="34" charset="0"/>
                        </a:rPr>
                        <a:t>2​</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extLst>
                  <a:ext uri="{0D108BD9-81ED-4DB2-BD59-A6C34878D82A}">
                    <a16:rowId xmlns:a16="http://schemas.microsoft.com/office/drawing/2014/main" val="1774711336"/>
                  </a:ext>
                </a:extLst>
              </a:tr>
              <a:tr h="407198">
                <a:tc>
                  <a:txBody>
                    <a:bodyPr/>
                    <a:lstStyle/>
                    <a:p>
                      <a:pPr algn="l" rtl="0" fontAlgn="base"/>
                      <a:r>
                        <a:rPr lang="en-US" sz="2000" b="1" i="0">
                          <a:solidFill>
                            <a:srgbClr val="000000"/>
                          </a:solidFill>
                          <a:effectLst/>
                          <a:latin typeface="Calibri" panose="020F0502020204030204" pitchFamily="34" charset="0"/>
                        </a:rPr>
                        <a:t>Documented RG visits​</a:t>
                      </a:r>
                      <a:endParaRPr lang="en-US" sz="2800" b="1"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1400" b="0" i="0">
                          <a:solidFill>
                            <a:srgbClr val="000000"/>
                          </a:solidFill>
                          <a:effectLst/>
                          <a:latin typeface="Calibri" panose="020F0502020204030204" pitchFamily="34" charset="0"/>
                        </a:rPr>
                        <a:t>Data not collected​</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1400" b="0" i="0">
                          <a:solidFill>
                            <a:srgbClr val="000000"/>
                          </a:solidFill>
                          <a:effectLst/>
                          <a:latin typeface="Calibri" panose="020F0502020204030204" pitchFamily="34" charset="0"/>
                        </a:rPr>
                        <a:t>Data not collected​</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2000" b="0" i="0">
                          <a:solidFill>
                            <a:srgbClr val="000000"/>
                          </a:solidFill>
                          <a:effectLst/>
                          <a:latin typeface="Calibri" panose="020F0502020204030204" pitchFamily="34" charset="0"/>
                        </a:rPr>
                        <a:t>4​</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2000" b="0" i="0">
                          <a:solidFill>
                            <a:srgbClr val="000000"/>
                          </a:solidFill>
                          <a:effectLst/>
                          <a:latin typeface="Calibri" panose="020F0502020204030204" pitchFamily="34" charset="0"/>
                        </a:rPr>
                        <a:t>24​</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extLst>
                  <a:ext uri="{0D108BD9-81ED-4DB2-BD59-A6C34878D82A}">
                    <a16:rowId xmlns:a16="http://schemas.microsoft.com/office/drawing/2014/main" val="2803188994"/>
                  </a:ext>
                </a:extLst>
              </a:tr>
              <a:tr h="359368">
                <a:tc>
                  <a:txBody>
                    <a:bodyPr/>
                    <a:lstStyle/>
                    <a:p>
                      <a:pPr algn="l" rtl="0" fontAlgn="base"/>
                      <a:r>
                        <a:rPr lang="en-US" sz="2000" b="1" i="0">
                          <a:solidFill>
                            <a:srgbClr val="000000"/>
                          </a:solidFill>
                          <a:effectLst/>
                          <a:latin typeface="Calibri" panose="020F0502020204030204" pitchFamily="34" charset="0"/>
                        </a:rPr>
                        <a:t>researchdata@aalto.fi solved tickets​</a:t>
                      </a:r>
                      <a:endParaRPr lang="en-US" sz="2800" b="1"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2000" b="0" i="0">
                          <a:solidFill>
                            <a:srgbClr val="000000"/>
                          </a:solidFill>
                          <a:effectLst/>
                          <a:latin typeface="Calibri" panose="020F0502020204030204" pitchFamily="34" charset="0"/>
                        </a:rPr>
                        <a:t>59​</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2000" b="0" i="0">
                          <a:solidFill>
                            <a:srgbClr val="000000"/>
                          </a:solidFill>
                          <a:effectLst/>
                          <a:latin typeface="Calibri" panose="020F0502020204030204" pitchFamily="34" charset="0"/>
                        </a:rPr>
                        <a:t>181​</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2000" b="0" i="0">
                          <a:solidFill>
                            <a:srgbClr val="000000"/>
                          </a:solidFill>
                          <a:effectLst/>
                          <a:latin typeface="Calibri" panose="020F0502020204030204" pitchFamily="34" charset="0"/>
                        </a:rPr>
                        <a:t>180​</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2000" b="0" i="0">
                          <a:solidFill>
                            <a:srgbClr val="000000"/>
                          </a:solidFill>
                          <a:effectLst/>
                          <a:latin typeface="Calibri" panose="020F0502020204030204" pitchFamily="34" charset="0"/>
                        </a:rPr>
                        <a:t>174​</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extLst>
                  <a:ext uri="{0D108BD9-81ED-4DB2-BD59-A6C34878D82A}">
                    <a16:rowId xmlns:a16="http://schemas.microsoft.com/office/drawing/2014/main" val="2412874225"/>
                  </a:ext>
                </a:extLst>
              </a:tr>
              <a:tr h="407198">
                <a:tc>
                  <a:txBody>
                    <a:bodyPr/>
                    <a:lstStyle/>
                    <a:p>
                      <a:pPr algn="l" rtl="0" fontAlgn="base"/>
                      <a:r>
                        <a:rPr lang="en-US" sz="2000" b="1" i="0">
                          <a:solidFill>
                            <a:srgbClr val="000000"/>
                          </a:solidFill>
                          <a:effectLst/>
                          <a:latin typeface="Calibri" panose="020F0502020204030204" pitchFamily="34" charset="0"/>
                        </a:rPr>
                        <a:t>researchdata@aalto.fi commented DMPs​</a:t>
                      </a:r>
                      <a:endParaRPr lang="en-US" sz="2800" b="1"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1400" b="0" i="0">
                          <a:solidFill>
                            <a:srgbClr val="000000"/>
                          </a:solidFill>
                          <a:effectLst/>
                          <a:latin typeface="Calibri" panose="020F0502020204030204" pitchFamily="34" charset="0"/>
                        </a:rPr>
                        <a:t>Data not collected​</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2000" b="0" i="0">
                          <a:solidFill>
                            <a:srgbClr val="000000"/>
                          </a:solidFill>
                          <a:effectLst/>
                          <a:latin typeface="Calibri" panose="020F0502020204030204" pitchFamily="34" charset="0"/>
                        </a:rPr>
                        <a:t>72​</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2000" b="0" i="0">
                          <a:solidFill>
                            <a:srgbClr val="000000"/>
                          </a:solidFill>
                          <a:effectLst/>
                          <a:latin typeface="Calibri" panose="020F0502020204030204" pitchFamily="34" charset="0"/>
                        </a:rPr>
                        <a:t>54​</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2000" b="0" i="0">
                          <a:solidFill>
                            <a:srgbClr val="000000"/>
                          </a:solidFill>
                          <a:effectLst/>
                          <a:latin typeface="Calibri" panose="020F0502020204030204" pitchFamily="34" charset="0"/>
                        </a:rPr>
                        <a:t>71​</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extLst>
                  <a:ext uri="{0D108BD9-81ED-4DB2-BD59-A6C34878D82A}">
                    <a16:rowId xmlns:a16="http://schemas.microsoft.com/office/drawing/2014/main" val="2232236690"/>
                  </a:ext>
                </a:extLst>
              </a:tr>
              <a:tr h="359368">
                <a:tc>
                  <a:txBody>
                    <a:bodyPr/>
                    <a:lstStyle/>
                    <a:p>
                      <a:pPr algn="l" rtl="0" fontAlgn="base"/>
                      <a:r>
                        <a:rPr lang="en-US" sz="2000" b="1" i="0" dirty="0">
                          <a:solidFill>
                            <a:srgbClr val="000000"/>
                          </a:solidFill>
                          <a:effectLst/>
                          <a:latin typeface="Calibri" panose="020F0502020204030204" pitchFamily="34" charset="0"/>
                        </a:rPr>
                        <a:t>Number of ACRIS data sets (metadata)</a:t>
                      </a:r>
                      <a:endParaRPr lang="en-US" sz="2800" b="1" i="0" dirty="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2000" b="0" i="0">
                          <a:solidFill>
                            <a:srgbClr val="000000"/>
                          </a:solidFill>
                          <a:effectLst/>
                          <a:latin typeface="Calibri" panose="020F0502020204030204" pitchFamily="34" charset="0"/>
                        </a:rPr>
                        <a:t>90​</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2000" b="0" i="0">
                          <a:solidFill>
                            <a:srgbClr val="000000"/>
                          </a:solidFill>
                          <a:effectLst/>
                          <a:latin typeface="Calibri" panose="020F0502020204030204" pitchFamily="34" charset="0"/>
                        </a:rPr>
                        <a:t>158​</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2000" b="0" i="0">
                          <a:solidFill>
                            <a:srgbClr val="000000"/>
                          </a:solidFill>
                          <a:effectLst/>
                          <a:latin typeface="Calibri" panose="020F0502020204030204" pitchFamily="34" charset="0"/>
                        </a:rPr>
                        <a:t>155​</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2000" b="0" i="0" dirty="0">
                          <a:solidFill>
                            <a:srgbClr val="000000"/>
                          </a:solidFill>
                          <a:effectLst/>
                          <a:latin typeface="Calibri" panose="020F0502020204030204" pitchFamily="34" charset="0"/>
                        </a:rPr>
                        <a:t>148​</a:t>
                      </a:r>
                      <a:endParaRPr lang="en-US" sz="2800" b="0" i="0" dirty="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extLst>
                  <a:ext uri="{0D108BD9-81ED-4DB2-BD59-A6C34878D82A}">
                    <a16:rowId xmlns:a16="http://schemas.microsoft.com/office/drawing/2014/main" val="3754290304"/>
                  </a:ext>
                </a:extLst>
              </a:tr>
              <a:tr h="359368">
                <a:tc>
                  <a:txBody>
                    <a:bodyPr/>
                    <a:lstStyle/>
                    <a:p>
                      <a:pPr algn="l" rtl="0" fontAlgn="base"/>
                      <a:r>
                        <a:rPr lang="en-US" sz="2000" b="1" i="0" dirty="0">
                          <a:solidFill>
                            <a:srgbClr val="000000"/>
                          </a:solidFill>
                          <a:effectLst/>
                          <a:latin typeface="Calibri" panose="020F0502020204030204" pitchFamily="34" charset="0"/>
                        </a:rPr>
                        <a:t>Number of ACRIS software (metadata)</a:t>
                      </a:r>
                      <a:endParaRPr lang="en-US" sz="2800" b="1" i="0" dirty="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2000" b="0" i="0">
                          <a:solidFill>
                            <a:srgbClr val="000000"/>
                          </a:solidFill>
                          <a:effectLst/>
                          <a:latin typeface="Calibri" panose="020F0502020204030204" pitchFamily="34" charset="0"/>
                        </a:rPr>
                        <a:t>12​</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2000" b="0" i="0">
                          <a:solidFill>
                            <a:srgbClr val="000000"/>
                          </a:solidFill>
                          <a:effectLst/>
                          <a:latin typeface="Calibri" panose="020F0502020204030204" pitchFamily="34" charset="0"/>
                        </a:rPr>
                        <a:t>34​</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2000" b="0" i="0">
                          <a:solidFill>
                            <a:srgbClr val="000000"/>
                          </a:solidFill>
                          <a:effectLst/>
                          <a:latin typeface="Calibri" panose="020F0502020204030204" pitchFamily="34" charset="0"/>
                        </a:rPr>
                        <a:t>43​</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2000" b="0" i="0">
                          <a:solidFill>
                            <a:srgbClr val="000000"/>
                          </a:solidFill>
                          <a:effectLst/>
                          <a:latin typeface="Calibri" panose="020F0502020204030204" pitchFamily="34" charset="0"/>
                        </a:rPr>
                        <a:t>26​</a:t>
                      </a:r>
                      <a:endParaRPr lang="en-US" sz="2800" b="0" i="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extLst>
                  <a:ext uri="{0D108BD9-81ED-4DB2-BD59-A6C34878D82A}">
                    <a16:rowId xmlns:a16="http://schemas.microsoft.com/office/drawing/2014/main" val="2956412265"/>
                  </a:ext>
                </a:extLst>
              </a:tr>
              <a:tr h="359368">
                <a:tc>
                  <a:txBody>
                    <a:bodyPr/>
                    <a:lstStyle/>
                    <a:p>
                      <a:pPr algn="l" rtl="0" fontAlgn="base"/>
                      <a:r>
                        <a:rPr lang="en-US" sz="2000" b="1" i="0" dirty="0">
                          <a:solidFill>
                            <a:srgbClr val="000000"/>
                          </a:solidFill>
                          <a:effectLst/>
                          <a:latin typeface="Calibri" panose="020F0502020204030204" pitchFamily="34" charset="0"/>
                        </a:rPr>
                        <a:t>Data Hub Data Sources**​</a:t>
                      </a:r>
                      <a:endParaRPr lang="en-US" sz="2800" b="1" i="0" dirty="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auto"/>
                      <a:r>
                        <a:rPr lang="en-US" sz="2000" b="0" i="0">
                          <a:solidFill>
                            <a:srgbClr val="000000"/>
                          </a:solidFill>
                          <a:effectLst/>
                          <a:latin typeface="Calibri" panose="020F0502020204030204" pitchFamily="34" charset="0"/>
                        </a:rPr>
                        <a:t>​</a:t>
                      </a: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auto"/>
                      <a:r>
                        <a:rPr lang="en-US" sz="2000" b="0" i="0">
                          <a:solidFill>
                            <a:srgbClr val="000000"/>
                          </a:solidFill>
                          <a:effectLst/>
                          <a:latin typeface="Calibri" panose="020F0502020204030204" pitchFamily="34" charset="0"/>
                        </a:rPr>
                        <a:t>​</a:t>
                      </a: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auto"/>
                      <a:r>
                        <a:rPr lang="en-US" sz="2000" b="0" i="0">
                          <a:solidFill>
                            <a:srgbClr val="000000"/>
                          </a:solidFill>
                          <a:effectLst/>
                          <a:latin typeface="Calibri" panose="020F0502020204030204" pitchFamily="34" charset="0"/>
                        </a:rPr>
                        <a:t>​</a:t>
                      </a: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tc>
                  <a:txBody>
                    <a:bodyPr/>
                    <a:lstStyle/>
                    <a:p>
                      <a:pPr algn="r" rtl="0" fontAlgn="base"/>
                      <a:r>
                        <a:rPr lang="en-US" sz="2000" b="0" i="0" dirty="0">
                          <a:solidFill>
                            <a:srgbClr val="000000"/>
                          </a:solidFill>
                          <a:effectLst/>
                          <a:latin typeface="Calibri" panose="020F0502020204030204" pitchFamily="34" charset="0"/>
                        </a:rPr>
                        <a:t>51​</a:t>
                      </a:r>
                      <a:endParaRPr lang="en-US" sz="2800" b="0" i="0" dirty="0">
                        <a:solidFill>
                          <a:srgbClr val="000000"/>
                        </a:solidFill>
                        <a:effectLst/>
                      </a:endParaRPr>
                    </a:p>
                  </a:txBody>
                  <a:tcPr anchor="b">
                    <a:lnL w="12700" cap="flat" cmpd="sng" algn="ctr">
                      <a:solidFill>
                        <a:srgbClr val="0C0C0C"/>
                      </a:solidFill>
                      <a:prstDash val="solid"/>
                      <a:round/>
                      <a:headEnd type="none" w="med" len="med"/>
                      <a:tailEnd type="none" w="med" len="med"/>
                    </a:lnL>
                    <a:lnR w="12700" cap="flat" cmpd="sng" algn="ctr">
                      <a:solidFill>
                        <a:srgbClr val="0C0C0C"/>
                      </a:solidFill>
                      <a:prstDash val="solid"/>
                      <a:round/>
                      <a:headEnd type="none" w="med" len="med"/>
                      <a:tailEnd type="none" w="med" len="med"/>
                    </a:lnR>
                    <a:lnT w="12700" cap="flat" cmpd="sng" algn="ctr">
                      <a:solidFill>
                        <a:srgbClr val="0C0C0C"/>
                      </a:solidFill>
                      <a:prstDash val="solid"/>
                      <a:round/>
                      <a:headEnd type="none" w="med" len="med"/>
                      <a:tailEnd type="none" w="med" len="med"/>
                    </a:lnT>
                    <a:lnB w="12700" cap="flat" cmpd="sng" algn="ctr">
                      <a:solidFill>
                        <a:srgbClr val="0C0C0C"/>
                      </a:solidFill>
                      <a:prstDash val="solid"/>
                      <a:round/>
                      <a:headEnd type="none" w="med" len="med"/>
                      <a:tailEnd type="none" w="med" len="med"/>
                    </a:lnB>
                    <a:noFill/>
                  </a:tcPr>
                </a:tc>
                <a:extLst>
                  <a:ext uri="{0D108BD9-81ED-4DB2-BD59-A6C34878D82A}">
                    <a16:rowId xmlns:a16="http://schemas.microsoft.com/office/drawing/2014/main" val="254124447"/>
                  </a:ext>
                </a:extLst>
              </a:tr>
            </a:tbl>
          </a:graphicData>
        </a:graphic>
      </p:graphicFrame>
      <p:sp>
        <p:nvSpPr>
          <p:cNvPr id="12" name="TextBox 11">
            <a:extLst>
              <a:ext uri="{FF2B5EF4-FFF2-40B4-BE49-F238E27FC236}">
                <a16:creationId xmlns:a16="http://schemas.microsoft.com/office/drawing/2014/main" id="{5960C345-BF3F-286C-73E7-727C814D308B}"/>
              </a:ext>
            </a:extLst>
          </p:cNvPr>
          <p:cNvSpPr txBox="1"/>
          <p:nvPr/>
        </p:nvSpPr>
        <p:spPr>
          <a:xfrm>
            <a:off x="1384172" y="6119405"/>
            <a:ext cx="7482016" cy="369332"/>
          </a:xfrm>
          <a:prstGeom prst="rect">
            <a:avLst/>
          </a:prstGeom>
          <a:noFill/>
        </p:spPr>
        <p:txBody>
          <a:bodyPr wrap="square">
            <a:spAutoFit/>
          </a:bodyPr>
          <a:lstStyle/>
          <a:p>
            <a:r>
              <a:rPr lang="en-FI" b="0" i="0" dirty="0">
                <a:solidFill>
                  <a:srgbClr val="000000"/>
                </a:solidFill>
                <a:effectLst/>
                <a:latin typeface="Times"/>
              </a:rPr>
              <a:t> </a:t>
            </a:r>
            <a:endParaRPr lang="en-FI" dirty="0"/>
          </a:p>
        </p:txBody>
      </p:sp>
      <p:sp>
        <p:nvSpPr>
          <p:cNvPr id="14" name="TextBox 13">
            <a:extLst>
              <a:ext uri="{FF2B5EF4-FFF2-40B4-BE49-F238E27FC236}">
                <a16:creationId xmlns:a16="http://schemas.microsoft.com/office/drawing/2014/main" id="{D05C8ABB-D3D7-7C08-9E2A-E307718D526E}"/>
              </a:ext>
            </a:extLst>
          </p:cNvPr>
          <p:cNvSpPr txBox="1"/>
          <p:nvPr/>
        </p:nvSpPr>
        <p:spPr>
          <a:xfrm>
            <a:off x="654907" y="5657740"/>
            <a:ext cx="9391135" cy="1200329"/>
          </a:xfrm>
          <a:prstGeom prst="rect">
            <a:avLst/>
          </a:prstGeom>
          <a:noFill/>
        </p:spPr>
        <p:txBody>
          <a:bodyPr wrap="square">
            <a:spAutoFit/>
          </a:bodyPr>
          <a:lstStyle/>
          <a:p>
            <a:r>
              <a:rPr lang="en-FI" b="0" i="0" dirty="0">
                <a:effectLst/>
                <a:latin typeface="Calibri" panose="020F0502020204030204" pitchFamily="34" charset="0"/>
                <a:cs typeface="Calibri" panose="020F0502020204030204" pitchFamily="34" charset="0"/>
              </a:rPr>
              <a:t>Source: </a:t>
            </a:r>
            <a:r>
              <a:rPr lang="en-GB" b="0" i="0" dirty="0">
                <a:effectLst/>
                <a:latin typeface="Calibri" panose="020F0502020204030204" pitchFamily="34" charset="0"/>
                <a:cs typeface="Calibri" panose="020F0502020204030204" pitchFamily="34" charset="0"/>
                <a:hlinkClick r:id="rId2"/>
              </a:rPr>
              <a:t>https://www.aalto.fi/en/open-science-and-research/aalto-university-open-science-and-research-results</a:t>
            </a:r>
            <a:r>
              <a:rPr lang="en-GB" b="0" i="0" dirty="0">
                <a:effectLst/>
                <a:latin typeface="Calibri" panose="020F0502020204030204" pitchFamily="34" charset="0"/>
                <a:cs typeface="Calibri" panose="020F0502020204030204" pitchFamily="34" charset="0"/>
              </a:rPr>
              <a:t> </a:t>
            </a:r>
            <a:r>
              <a:rPr lang="en-FI" b="0" i="0"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highlight>
                <a:srgbClr val="F5F5F5"/>
              </a:highlight>
              <a:latin typeface="Calibri" panose="020F0502020204030204" pitchFamily="34" charset="0"/>
              <a:cs typeface="Calibri" panose="020F0502020204030204" pitchFamily="34" charset="0"/>
            </a:endParaRPr>
          </a:p>
          <a:p>
            <a:r>
              <a:rPr lang="en-US" sz="1800" b="0" i="0" u="none" strike="noStrike" dirty="0">
                <a:solidFill>
                  <a:srgbClr val="000000"/>
                </a:solidFill>
                <a:effectLst/>
                <a:highlight>
                  <a:srgbClr val="F5F5F5"/>
                </a:highlight>
                <a:latin typeface="Calibri" panose="020F0502020204030204" pitchFamily="34" charset="0"/>
                <a:cs typeface="Calibri" panose="020F0502020204030204" pitchFamily="34" charset="0"/>
              </a:rPr>
              <a:t>*Data collection for 2023 still ongoing **Non-RES initiative, led by Dept. of Finance, data source: https://</a:t>
            </a:r>
            <a:r>
              <a:rPr lang="en-US" sz="1800" b="0" i="0" u="none" strike="noStrike" dirty="0" err="1">
                <a:solidFill>
                  <a:srgbClr val="000000"/>
                </a:solidFill>
                <a:effectLst/>
                <a:highlight>
                  <a:srgbClr val="F5F5F5"/>
                </a:highlight>
                <a:latin typeface="Calibri" panose="020F0502020204030204" pitchFamily="34" charset="0"/>
                <a:cs typeface="Calibri" panose="020F0502020204030204" pitchFamily="34" charset="0"/>
              </a:rPr>
              <a:t>datahub.aalto.fi</a:t>
            </a:r>
            <a:r>
              <a:rPr lang="en-US" sz="1800" b="0" i="0" u="none" strike="noStrike" dirty="0">
                <a:solidFill>
                  <a:srgbClr val="000000"/>
                </a:solidFill>
                <a:effectLst/>
                <a:highlight>
                  <a:srgbClr val="F5F5F5"/>
                </a:highlight>
                <a:latin typeface="Calibri" panose="020F0502020204030204" pitchFamily="34" charset="0"/>
                <a:cs typeface="Calibri" panose="020F0502020204030204" pitchFamily="34" charset="0"/>
              </a:rPr>
              <a:t>/</a:t>
            </a:r>
            <a:r>
              <a:rPr lang="en-US" sz="1800" b="0" i="0" u="none" strike="noStrike" dirty="0" err="1">
                <a:solidFill>
                  <a:srgbClr val="000000"/>
                </a:solidFill>
                <a:effectLst/>
                <a:highlight>
                  <a:srgbClr val="F5F5F5"/>
                </a:highlight>
                <a:latin typeface="Calibri" panose="020F0502020204030204" pitchFamily="34" charset="0"/>
                <a:cs typeface="Calibri" panose="020F0502020204030204" pitchFamily="34" charset="0"/>
              </a:rPr>
              <a:t>en</a:t>
            </a:r>
            <a:r>
              <a:rPr lang="en-US" sz="1800" b="0" i="0" u="none" strike="noStrike" dirty="0">
                <a:solidFill>
                  <a:srgbClr val="000000"/>
                </a:solidFill>
                <a:effectLst/>
                <a:highlight>
                  <a:srgbClr val="F5F5F5"/>
                </a:highlight>
                <a:latin typeface="Calibri" panose="020F0502020204030204" pitchFamily="34" charset="0"/>
                <a:cs typeface="Calibri" panose="020F0502020204030204" pitchFamily="34" charset="0"/>
              </a:rPr>
              <a:t>  </a:t>
            </a:r>
            <a:r>
              <a:rPr lang="en-US" sz="1800" b="0" i="0" dirty="0">
                <a:solidFill>
                  <a:srgbClr val="000000"/>
                </a:solidFill>
                <a:effectLst/>
                <a:highlight>
                  <a:srgbClr val="F5F5F5"/>
                </a:highlight>
                <a:latin typeface="Calibri" panose="020F0502020204030204" pitchFamily="34" charset="0"/>
                <a:cs typeface="Calibri" panose="020F0502020204030204" pitchFamily="34" charset="0"/>
              </a:rPr>
              <a:t>​</a:t>
            </a:r>
            <a:endParaRPr lang="en-FI"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1618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A74BEE-B816-F4B3-5511-F8CB48D02324}"/>
              </a:ext>
            </a:extLst>
          </p:cNvPr>
          <p:cNvSpPr>
            <a:spLocks noGrp="1"/>
          </p:cNvSpPr>
          <p:nvPr>
            <p:ph type="body" sz="quarter" idx="10"/>
          </p:nvPr>
        </p:nvSpPr>
        <p:spPr>
          <a:xfrm>
            <a:off x="406314" y="2675237"/>
            <a:ext cx="3477420" cy="1809369"/>
          </a:xfrm>
        </p:spPr>
        <p:txBody>
          <a:bodyPr/>
          <a:lstStyle/>
          <a:p>
            <a:r>
              <a:rPr lang="sl-SI" sz="1200" dirty="0">
                <a:solidFill>
                  <a:schemeClr val="tx1"/>
                </a:solidFill>
              </a:rPr>
              <a:t>Antti Rousi, PhD, Aalto Data Agents, Aalto University, Finland, </a:t>
            </a:r>
            <a:r>
              <a:rPr lang="sl-SI" sz="1200" dirty="0">
                <a:solidFill>
                  <a:schemeClr val="tx1"/>
                </a:solidFill>
                <a:hlinkClick r:id="rId2">
                  <a:extLst>
                    <a:ext uri="{A12FA001-AC4F-418D-AE19-62706E023703}">
                      <ahyp:hlinkClr xmlns:ahyp="http://schemas.microsoft.com/office/drawing/2018/hyperlinkcolor" val="tx"/>
                    </a:ext>
                  </a:extLst>
                </a:hlinkClick>
              </a:rPr>
              <a:t>antti.m.rousi@aalto.fi</a:t>
            </a:r>
            <a:endParaRPr lang="sl-SI" sz="1200" dirty="0">
              <a:solidFill>
                <a:schemeClr val="tx1"/>
              </a:solidFill>
            </a:endParaRPr>
          </a:p>
          <a:p>
            <a:r>
              <a:rPr lang="sl-SI" sz="1200" dirty="0">
                <a:solidFill>
                  <a:schemeClr val="tx1"/>
                </a:solidFill>
              </a:rPr>
              <a:t>https://orcid.org/0000-0002-4184-7035 </a:t>
            </a:r>
          </a:p>
          <a:p>
            <a:endParaRPr lang="sl-SI" dirty="0"/>
          </a:p>
        </p:txBody>
      </p:sp>
    </p:spTree>
    <p:extLst>
      <p:ext uri="{BB962C8B-B14F-4D97-AF65-F5344CB8AC3E}">
        <p14:creationId xmlns:p14="http://schemas.microsoft.com/office/powerpoint/2010/main" val="2206767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a:xfrm>
            <a:off x="838202" y="1320598"/>
            <a:ext cx="11160000" cy="611828"/>
          </a:xfrm>
        </p:spPr>
        <p:txBody>
          <a:bodyPr>
            <a:normAutofit fontScale="90000"/>
          </a:bodyPr>
          <a:lstStyle/>
          <a:p>
            <a:r>
              <a:rPr lang="sl-SI" dirty="0"/>
              <a:t>Contents of the presentation</a:t>
            </a:r>
          </a:p>
        </p:txBody>
      </p:sp>
      <p:sp>
        <p:nvSpPr>
          <p:cNvPr id="3" name="Content Placeholder 2">
            <a:extLst>
              <a:ext uri="{FF2B5EF4-FFF2-40B4-BE49-F238E27FC236}">
                <a16:creationId xmlns:a16="http://schemas.microsoft.com/office/drawing/2014/main" id="{FCF249E0-C552-50C8-C7D8-1DB1BE6FBAF6}"/>
              </a:ext>
            </a:extLst>
          </p:cNvPr>
          <p:cNvSpPr>
            <a:spLocks noGrp="1"/>
          </p:cNvSpPr>
          <p:nvPr>
            <p:ph idx="1"/>
          </p:nvPr>
        </p:nvSpPr>
        <p:spPr>
          <a:xfrm>
            <a:off x="838202" y="2351144"/>
            <a:ext cx="6666184" cy="4773293"/>
          </a:xfrm>
        </p:spPr>
        <p:txBody>
          <a:bodyPr/>
          <a:lstStyle/>
          <a:p>
            <a:r>
              <a:rPr lang="en-GB" b="1" dirty="0"/>
              <a:t>Data stewardship: case studies from North-American, Dutch, and Finnish universities (Rousi, Boehm &amp; Wang, 2024) </a:t>
            </a:r>
          </a:p>
          <a:p>
            <a:r>
              <a:rPr lang="en-GB" b="1" dirty="0"/>
              <a:t>The work of Aalto Data Agents</a:t>
            </a:r>
          </a:p>
          <a:p>
            <a:endParaRPr lang="sl-SI" dirty="0"/>
          </a:p>
        </p:txBody>
      </p:sp>
    </p:spTree>
    <p:extLst>
      <p:ext uri="{BB962C8B-B14F-4D97-AF65-F5344CB8AC3E}">
        <p14:creationId xmlns:p14="http://schemas.microsoft.com/office/powerpoint/2010/main" val="27616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a:xfrm>
            <a:off x="340306" y="287621"/>
            <a:ext cx="11160000" cy="611828"/>
          </a:xfrm>
        </p:spPr>
        <p:txBody>
          <a:bodyPr>
            <a:noAutofit/>
          </a:bodyPr>
          <a:lstStyle/>
          <a:p>
            <a:r>
              <a:rPr lang="en-GB" sz="2400" b="1" dirty="0"/>
              <a:t>Data stewardship: case studies from </a:t>
            </a:r>
            <a:br>
              <a:rPr lang="en-GB" sz="2400" b="1" dirty="0"/>
            </a:br>
            <a:r>
              <a:rPr lang="en-GB" sz="2400" b="1" dirty="0"/>
              <a:t>North-American, Dutch, and Finnish universities</a:t>
            </a:r>
            <a:endParaRPr lang="sl-SI" sz="2400" dirty="0"/>
          </a:p>
        </p:txBody>
      </p:sp>
      <p:graphicFrame>
        <p:nvGraphicFramePr>
          <p:cNvPr id="6" name="Content Placeholder 5">
            <a:extLst>
              <a:ext uri="{FF2B5EF4-FFF2-40B4-BE49-F238E27FC236}">
                <a16:creationId xmlns:a16="http://schemas.microsoft.com/office/drawing/2014/main" id="{4050A090-8577-3C12-4B51-3C3669C6921D}"/>
              </a:ext>
            </a:extLst>
          </p:cNvPr>
          <p:cNvGraphicFramePr>
            <a:graphicFrameLocks noGrp="1"/>
          </p:cNvGraphicFramePr>
          <p:nvPr>
            <p:ph idx="1"/>
            <p:extLst>
              <p:ext uri="{D42A27DB-BD31-4B8C-83A1-F6EECF244321}">
                <p14:modId xmlns:p14="http://schemas.microsoft.com/office/powerpoint/2010/main" val="1105215927"/>
              </p:ext>
            </p:extLst>
          </p:nvPr>
        </p:nvGraphicFramePr>
        <p:xfrm>
          <a:off x="340306" y="1019001"/>
          <a:ext cx="9497756" cy="5351780"/>
        </p:xfrm>
        <a:graphic>
          <a:graphicData uri="http://schemas.openxmlformats.org/drawingml/2006/table">
            <a:tbl>
              <a:tblPr>
                <a:tableStyleId>{5C22544A-7EE6-4342-B048-85BDC9FD1C3A}</a:tableStyleId>
              </a:tblPr>
              <a:tblGrid>
                <a:gridCol w="1029261">
                  <a:extLst>
                    <a:ext uri="{9D8B030D-6E8A-4147-A177-3AD203B41FA5}">
                      <a16:colId xmlns:a16="http://schemas.microsoft.com/office/drawing/2014/main" val="1243143070"/>
                    </a:ext>
                  </a:extLst>
                </a:gridCol>
                <a:gridCol w="1098211">
                  <a:extLst>
                    <a:ext uri="{9D8B030D-6E8A-4147-A177-3AD203B41FA5}">
                      <a16:colId xmlns:a16="http://schemas.microsoft.com/office/drawing/2014/main" val="417021115"/>
                    </a:ext>
                  </a:extLst>
                </a:gridCol>
                <a:gridCol w="3590241">
                  <a:extLst>
                    <a:ext uri="{9D8B030D-6E8A-4147-A177-3AD203B41FA5}">
                      <a16:colId xmlns:a16="http://schemas.microsoft.com/office/drawing/2014/main" val="3910606642"/>
                    </a:ext>
                  </a:extLst>
                </a:gridCol>
                <a:gridCol w="1564880">
                  <a:extLst>
                    <a:ext uri="{9D8B030D-6E8A-4147-A177-3AD203B41FA5}">
                      <a16:colId xmlns:a16="http://schemas.microsoft.com/office/drawing/2014/main" val="2697743662"/>
                    </a:ext>
                  </a:extLst>
                </a:gridCol>
                <a:gridCol w="2215163">
                  <a:extLst>
                    <a:ext uri="{9D8B030D-6E8A-4147-A177-3AD203B41FA5}">
                      <a16:colId xmlns:a16="http://schemas.microsoft.com/office/drawing/2014/main" val="3284437904"/>
                    </a:ext>
                  </a:extLst>
                </a:gridCol>
              </a:tblGrid>
              <a:tr h="578334">
                <a:tc>
                  <a:txBody>
                    <a:bodyPr/>
                    <a:lstStyle/>
                    <a:p>
                      <a:pPr algn="just">
                        <a:lnSpc>
                          <a:spcPct val="115000"/>
                        </a:lnSpc>
                      </a:pPr>
                      <a:r>
                        <a:rPr lang="en-GB" sz="1400" kern="100">
                          <a:effectLst/>
                        </a:rPr>
                        <a:t>Institution</a:t>
                      </a:r>
                      <a:endParaRPr lang="en-FI" sz="2400" kern="100">
                        <a:effectLst/>
                        <a:latin typeface="Arial" panose="020B0604020202020204" pitchFamily="34" charset="0"/>
                        <a:ea typeface="Arial" panose="020B0604020202020204" pitchFamily="34" charset="0"/>
                      </a:endParaRPr>
                    </a:p>
                  </a:txBody>
                  <a:tcPr marL="63500" marR="63500" marT="63500" marB="63500"/>
                </a:tc>
                <a:tc>
                  <a:txBody>
                    <a:bodyPr/>
                    <a:lstStyle/>
                    <a:p>
                      <a:pPr algn="just">
                        <a:lnSpc>
                          <a:spcPct val="115000"/>
                        </a:lnSpc>
                      </a:pPr>
                      <a:r>
                        <a:rPr lang="en-GB" sz="1400" kern="100" dirty="0">
                          <a:effectLst/>
                        </a:rPr>
                        <a:t>Country</a:t>
                      </a:r>
                      <a:endParaRPr lang="en-FI" sz="2400" kern="100" dirty="0">
                        <a:effectLst/>
                        <a:latin typeface="Arial" panose="020B0604020202020204" pitchFamily="34" charset="0"/>
                        <a:ea typeface="Arial" panose="020B0604020202020204" pitchFamily="34" charset="0"/>
                      </a:endParaRPr>
                    </a:p>
                  </a:txBody>
                  <a:tcPr marL="63500" marR="63500" marT="63500" marB="63500"/>
                </a:tc>
                <a:tc>
                  <a:txBody>
                    <a:bodyPr/>
                    <a:lstStyle/>
                    <a:p>
                      <a:pPr algn="just">
                        <a:lnSpc>
                          <a:spcPct val="115000"/>
                        </a:lnSpc>
                      </a:pPr>
                      <a:r>
                        <a:rPr lang="en-GB" sz="1400" kern="100">
                          <a:effectLst/>
                        </a:rPr>
                        <a:t>Brief description</a:t>
                      </a:r>
                      <a:endParaRPr lang="en-FI" sz="2400" kern="100">
                        <a:effectLst/>
                        <a:latin typeface="Arial" panose="020B0604020202020204" pitchFamily="34" charset="0"/>
                        <a:ea typeface="Arial" panose="020B0604020202020204" pitchFamily="34" charset="0"/>
                      </a:endParaRPr>
                    </a:p>
                  </a:txBody>
                  <a:tcPr marL="63500" marR="63500" marT="63500" marB="63500"/>
                </a:tc>
                <a:tc>
                  <a:txBody>
                    <a:bodyPr/>
                    <a:lstStyle/>
                    <a:p>
                      <a:pPr algn="just">
                        <a:lnSpc>
                          <a:spcPct val="115000"/>
                        </a:lnSpc>
                      </a:pPr>
                      <a:r>
                        <a:rPr lang="en-GB" sz="1400" kern="100">
                          <a:effectLst/>
                        </a:rPr>
                        <a:t>Number of personnel</a:t>
                      </a:r>
                      <a:endParaRPr lang="en-FI" sz="2400" kern="100">
                        <a:effectLst/>
                        <a:latin typeface="Arial" panose="020B0604020202020204" pitchFamily="34" charset="0"/>
                        <a:ea typeface="Arial" panose="020B0604020202020204" pitchFamily="34" charset="0"/>
                      </a:endParaRPr>
                    </a:p>
                  </a:txBody>
                  <a:tcPr marL="63500" marR="63500" marT="63500" marB="63500"/>
                </a:tc>
                <a:tc>
                  <a:txBody>
                    <a:bodyPr/>
                    <a:lstStyle/>
                    <a:p>
                      <a:pPr algn="just">
                        <a:lnSpc>
                          <a:spcPct val="115000"/>
                        </a:lnSpc>
                      </a:pPr>
                      <a:r>
                        <a:rPr lang="en-GB" sz="1400" kern="100">
                          <a:effectLst/>
                        </a:rPr>
                        <a:t>Number of students</a:t>
                      </a:r>
                      <a:endParaRPr lang="en-FI" sz="2400" kern="10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4235701017"/>
                  </a:ext>
                </a:extLst>
              </a:tr>
              <a:tr h="1757212">
                <a:tc>
                  <a:txBody>
                    <a:bodyPr/>
                    <a:lstStyle/>
                    <a:p>
                      <a:pPr algn="just">
                        <a:lnSpc>
                          <a:spcPct val="115000"/>
                        </a:lnSpc>
                      </a:pPr>
                      <a:r>
                        <a:rPr lang="en-GB" sz="1400" kern="100">
                          <a:effectLst/>
                        </a:rPr>
                        <a:t>Purdue University</a:t>
                      </a:r>
                      <a:endParaRPr lang="en-FI" sz="2400" kern="100">
                        <a:effectLst/>
                        <a:latin typeface="Arial" panose="020B0604020202020204" pitchFamily="34" charset="0"/>
                        <a:ea typeface="Arial" panose="020B0604020202020204" pitchFamily="34" charset="0"/>
                      </a:endParaRPr>
                    </a:p>
                  </a:txBody>
                  <a:tcPr marL="63500" marR="63500" marT="63500" marB="63500"/>
                </a:tc>
                <a:tc>
                  <a:txBody>
                    <a:bodyPr/>
                    <a:lstStyle/>
                    <a:p>
                      <a:pPr algn="just">
                        <a:lnSpc>
                          <a:spcPct val="115000"/>
                        </a:lnSpc>
                      </a:pPr>
                      <a:r>
                        <a:rPr lang="en-GB" sz="1400" kern="100">
                          <a:effectLst/>
                        </a:rPr>
                        <a:t>United States</a:t>
                      </a:r>
                      <a:endParaRPr lang="en-FI" sz="2400" kern="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pPr>
                      <a:r>
                        <a:rPr lang="en-GB" sz="1400" kern="100" dirty="0">
                          <a:effectLst/>
                        </a:rPr>
                        <a:t>Public Land Grant Institution in West Lafayette, Indiana, founded in 1896. It is renowned for engineering and a focus on federally funded research and industry. Purdue has 13 colleges each with multiple departments. Subjects range from STEM to Liberal Arts, to Agriculture, and include a school of Exploratory Studies.</a:t>
                      </a:r>
                      <a:endParaRPr lang="en-FI" sz="2400" kern="100" dirty="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pPr>
                      <a:r>
                        <a:rPr lang="en-GB" sz="1400" kern="100" dirty="0">
                          <a:effectLst/>
                        </a:rPr>
                        <a:t>Personnel 2022: 10,056 (Faculty 1978; Staff 8078)</a:t>
                      </a:r>
                      <a:endParaRPr lang="en-FI" sz="2400" kern="100" dirty="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pPr>
                      <a:r>
                        <a:rPr lang="en-GB" sz="1400" kern="100">
                          <a:effectLst/>
                        </a:rPr>
                        <a:t>Students population 2022: 41,000 (Undergrad 75%; Grad 25%)</a:t>
                      </a:r>
                      <a:endParaRPr lang="en-FI" sz="2400" kern="10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033973407"/>
                  </a:ext>
                </a:extLst>
              </a:tr>
              <a:tr h="1325793">
                <a:tc>
                  <a:txBody>
                    <a:bodyPr/>
                    <a:lstStyle/>
                    <a:p>
                      <a:pPr algn="just">
                        <a:lnSpc>
                          <a:spcPct val="115000"/>
                        </a:lnSpc>
                      </a:pPr>
                      <a:r>
                        <a:rPr lang="en-GB" sz="1400" kern="100">
                          <a:effectLst/>
                        </a:rPr>
                        <a:t>Delft Technical University</a:t>
                      </a:r>
                      <a:endParaRPr lang="en-FI" sz="2400" kern="100">
                        <a:effectLst/>
                        <a:latin typeface="Arial" panose="020B0604020202020204" pitchFamily="34" charset="0"/>
                        <a:ea typeface="Arial" panose="020B0604020202020204" pitchFamily="34" charset="0"/>
                      </a:endParaRPr>
                    </a:p>
                  </a:txBody>
                  <a:tcPr marL="63500" marR="63500" marT="63500" marB="63500"/>
                </a:tc>
                <a:tc>
                  <a:txBody>
                    <a:bodyPr/>
                    <a:lstStyle/>
                    <a:p>
                      <a:pPr algn="just">
                        <a:lnSpc>
                          <a:spcPct val="115000"/>
                        </a:lnSpc>
                      </a:pPr>
                      <a:r>
                        <a:rPr lang="en-GB" sz="1400" kern="100" dirty="0">
                          <a:effectLst/>
                        </a:rPr>
                        <a:t>The Netherlands</a:t>
                      </a:r>
                      <a:endParaRPr lang="en-FI" sz="2400" kern="100" dirty="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pPr>
                      <a:r>
                        <a:rPr lang="en-GB" sz="1400" kern="100">
                          <a:effectLst/>
                        </a:rPr>
                        <a:t>Founded in 1842, oldest and largest technical university in The Netherlands. It has 8 faculties across science, engineering and design, as well as social science and humanities groups embedded in these faculties.</a:t>
                      </a:r>
                      <a:endParaRPr lang="en-FI" sz="2400" kern="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pPr>
                      <a:r>
                        <a:rPr lang="en-GB" sz="1400" kern="100">
                          <a:effectLst/>
                        </a:rPr>
                        <a:t>Personnel 2022: 6,648 of which 62% scientific staff</a:t>
                      </a:r>
                      <a:endParaRPr lang="en-FI" sz="2400" kern="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pPr>
                      <a:r>
                        <a:rPr lang="en-GB" sz="1400" kern="100" dirty="0">
                          <a:effectLst/>
                        </a:rPr>
                        <a:t>Student population 2022: 27,079</a:t>
                      </a:r>
                      <a:endParaRPr lang="en-FI" sz="2400" kern="100" dirty="0">
                        <a:effectLst/>
                      </a:endParaRPr>
                    </a:p>
                    <a:p>
                      <a:pPr>
                        <a:lnSpc>
                          <a:spcPct val="115000"/>
                        </a:lnSpc>
                      </a:pPr>
                      <a:r>
                        <a:rPr lang="en-GB" sz="1400" kern="100" dirty="0">
                          <a:effectLst/>
                        </a:rPr>
                        <a:t>(Bachelor and Master’s level students)</a:t>
                      </a:r>
                      <a:endParaRPr lang="en-FI" sz="2400" kern="1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38235939"/>
                  </a:ext>
                </a:extLst>
              </a:tr>
              <a:tr h="1526848">
                <a:tc>
                  <a:txBody>
                    <a:bodyPr/>
                    <a:lstStyle/>
                    <a:p>
                      <a:pPr algn="just">
                        <a:lnSpc>
                          <a:spcPct val="115000"/>
                        </a:lnSpc>
                      </a:pPr>
                      <a:r>
                        <a:rPr lang="en-GB" sz="1400" kern="100">
                          <a:effectLst/>
                        </a:rPr>
                        <a:t>Aalto University</a:t>
                      </a:r>
                      <a:endParaRPr lang="en-FI" sz="2400" kern="100">
                        <a:effectLst/>
                        <a:latin typeface="Arial" panose="020B0604020202020204" pitchFamily="34" charset="0"/>
                        <a:ea typeface="Arial" panose="020B0604020202020204" pitchFamily="34" charset="0"/>
                      </a:endParaRPr>
                    </a:p>
                  </a:txBody>
                  <a:tcPr marL="63500" marR="63500" marT="63500" marB="63500"/>
                </a:tc>
                <a:tc>
                  <a:txBody>
                    <a:bodyPr/>
                    <a:lstStyle/>
                    <a:p>
                      <a:pPr algn="just">
                        <a:lnSpc>
                          <a:spcPct val="115000"/>
                        </a:lnSpc>
                      </a:pPr>
                      <a:r>
                        <a:rPr lang="en-GB" sz="1400" kern="100" dirty="0">
                          <a:effectLst/>
                        </a:rPr>
                        <a:t>Finland</a:t>
                      </a:r>
                      <a:endParaRPr lang="en-FI" sz="2400" kern="100" dirty="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pPr>
                      <a:r>
                        <a:rPr lang="en-GB" sz="1400" kern="100">
                          <a:effectLst/>
                        </a:rPr>
                        <a:t>Formed in 2010 through the merger of Helsinki University of Technology, Helsinki School of Business and University of Arts and Design. Aalto has four schools that focus on technical sciences, one school for business and management and one for arts and design.</a:t>
                      </a:r>
                      <a:endParaRPr lang="en-FI" sz="2400" kern="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pPr>
                      <a:r>
                        <a:rPr lang="en-GB" sz="1400" kern="100">
                          <a:effectLst/>
                        </a:rPr>
                        <a:t>Personnel 2022: 4751, 59% of them were employed in teaching and research positions</a:t>
                      </a:r>
                      <a:endParaRPr lang="en-FI" sz="2400" kern="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pPr>
                      <a:r>
                        <a:rPr lang="en-GB" sz="1400" kern="100" dirty="0">
                          <a:effectLst/>
                        </a:rPr>
                        <a:t>Student population 2022: 13 000 (Bachelor and Master’s level students)</a:t>
                      </a:r>
                      <a:endParaRPr lang="en-FI" sz="2400" kern="1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442114843"/>
                  </a:ext>
                </a:extLst>
              </a:tr>
            </a:tbl>
          </a:graphicData>
        </a:graphic>
      </p:graphicFrame>
      <p:sp>
        <p:nvSpPr>
          <p:cNvPr id="7" name="Content Placeholder 2">
            <a:extLst>
              <a:ext uri="{FF2B5EF4-FFF2-40B4-BE49-F238E27FC236}">
                <a16:creationId xmlns:a16="http://schemas.microsoft.com/office/drawing/2014/main" id="{6AD958E6-FA21-39E4-3CE2-3F80B304326B}"/>
              </a:ext>
            </a:extLst>
          </p:cNvPr>
          <p:cNvSpPr txBox="1">
            <a:spLocks/>
          </p:cNvSpPr>
          <p:nvPr/>
        </p:nvSpPr>
        <p:spPr>
          <a:xfrm>
            <a:off x="232275" y="6370781"/>
            <a:ext cx="7160044" cy="1340582"/>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Source: Rousi, Boehm &amp; Wang, 2024, CC-BY </a:t>
            </a:r>
          </a:p>
        </p:txBody>
      </p:sp>
    </p:spTree>
    <p:extLst>
      <p:ext uri="{BB962C8B-B14F-4D97-AF65-F5344CB8AC3E}">
        <p14:creationId xmlns:p14="http://schemas.microsoft.com/office/powerpoint/2010/main" val="377429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a:xfrm>
            <a:off x="340306" y="287621"/>
            <a:ext cx="11160000" cy="611828"/>
          </a:xfrm>
        </p:spPr>
        <p:txBody>
          <a:bodyPr>
            <a:noAutofit/>
          </a:bodyPr>
          <a:lstStyle/>
          <a:p>
            <a:r>
              <a:rPr lang="en-GB" sz="2400" b="1" dirty="0"/>
              <a:t>Data stewardship: case studies from </a:t>
            </a:r>
            <a:br>
              <a:rPr lang="en-GB" sz="2400" b="1" dirty="0"/>
            </a:br>
            <a:r>
              <a:rPr lang="en-GB" sz="2400" b="1" dirty="0"/>
              <a:t>North-American, Dutch, and Finnish universities</a:t>
            </a:r>
            <a:endParaRPr lang="sl-SI" sz="2400" dirty="0"/>
          </a:p>
        </p:txBody>
      </p:sp>
      <p:sp>
        <p:nvSpPr>
          <p:cNvPr id="7" name="Content Placeholder 2">
            <a:extLst>
              <a:ext uri="{FF2B5EF4-FFF2-40B4-BE49-F238E27FC236}">
                <a16:creationId xmlns:a16="http://schemas.microsoft.com/office/drawing/2014/main" id="{6AD958E6-FA21-39E4-3CE2-3F80B304326B}"/>
              </a:ext>
            </a:extLst>
          </p:cNvPr>
          <p:cNvSpPr txBox="1">
            <a:spLocks/>
          </p:cNvSpPr>
          <p:nvPr/>
        </p:nvSpPr>
        <p:spPr>
          <a:xfrm>
            <a:off x="243292" y="6187709"/>
            <a:ext cx="7160044" cy="1340582"/>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Source: Rousi, Boehm &amp; Wang, 2024, CC-BY </a:t>
            </a:r>
          </a:p>
        </p:txBody>
      </p:sp>
      <p:graphicFrame>
        <p:nvGraphicFramePr>
          <p:cNvPr id="5" name="Content Placeholder 4">
            <a:extLst>
              <a:ext uri="{FF2B5EF4-FFF2-40B4-BE49-F238E27FC236}">
                <a16:creationId xmlns:a16="http://schemas.microsoft.com/office/drawing/2014/main" id="{B2EFA623-0E4A-2A2B-C45E-BB1224283709}"/>
              </a:ext>
            </a:extLst>
          </p:cNvPr>
          <p:cNvGraphicFramePr>
            <a:graphicFrameLocks noGrp="1"/>
          </p:cNvGraphicFramePr>
          <p:nvPr>
            <p:ph idx="1"/>
            <p:extLst>
              <p:ext uri="{D42A27DB-BD31-4B8C-83A1-F6EECF244321}">
                <p14:modId xmlns:p14="http://schemas.microsoft.com/office/powerpoint/2010/main" val="1447841739"/>
              </p:ext>
            </p:extLst>
          </p:nvPr>
        </p:nvGraphicFramePr>
        <p:xfrm>
          <a:off x="340306" y="1389018"/>
          <a:ext cx="8340253" cy="4615688"/>
        </p:xfrm>
        <a:graphic>
          <a:graphicData uri="http://schemas.openxmlformats.org/drawingml/2006/table">
            <a:tbl>
              <a:tblPr>
                <a:tableStyleId>{5C22544A-7EE6-4342-B048-85BDC9FD1C3A}</a:tableStyleId>
              </a:tblPr>
              <a:tblGrid>
                <a:gridCol w="1121620">
                  <a:extLst>
                    <a:ext uri="{9D8B030D-6E8A-4147-A177-3AD203B41FA5}">
                      <a16:colId xmlns:a16="http://schemas.microsoft.com/office/drawing/2014/main" val="1297060908"/>
                    </a:ext>
                  </a:extLst>
                </a:gridCol>
                <a:gridCol w="2573975">
                  <a:extLst>
                    <a:ext uri="{9D8B030D-6E8A-4147-A177-3AD203B41FA5}">
                      <a16:colId xmlns:a16="http://schemas.microsoft.com/office/drawing/2014/main" val="390488215"/>
                    </a:ext>
                  </a:extLst>
                </a:gridCol>
                <a:gridCol w="3350481">
                  <a:extLst>
                    <a:ext uri="{9D8B030D-6E8A-4147-A177-3AD203B41FA5}">
                      <a16:colId xmlns:a16="http://schemas.microsoft.com/office/drawing/2014/main" val="288348360"/>
                    </a:ext>
                  </a:extLst>
                </a:gridCol>
                <a:gridCol w="1294177">
                  <a:extLst>
                    <a:ext uri="{9D8B030D-6E8A-4147-A177-3AD203B41FA5}">
                      <a16:colId xmlns:a16="http://schemas.microsoft.com/office/drawing/2014/main" val="1748108966"/>
                    </a:ext>
                  </a:extLst>
                </a:gridCol>
              </a:tblGrid>
              <a:tr h="774300">
                <a:tc>
                  <a:txBody>
                    <a:bodyPr/>
                    <a:lstStyle/>
                    <a:p>
                      <a:pPr algn="just">
                        <a:lnSpc>
                          <a:spcPct val="115000"/>
                        </a:lnSpc>
                      </a:pPr>
                      <a:r>
                        <a:rPr lang="en-GB" sz="1400" kern="100">
                          <a:effectLst/>
                        </a:rPr>
                        <a:t>Institution</a:t>
                      </a:r>
                      <a:endParaRPr lang="en-FI" sz="2000" kern="100">
                        <a:effectLst/>
                        <a:latin typeface="Arial" panose="020B0604020202020204" pitchFamily="34" charset="0"/>
                        <a:ea typeface="Arial" panose="020B0604020202020204" pitchFamily="34" charset="0"/>
                      </a:endParaRPr>
                    </a:p>
                  </a:txBody>
                  <a:tcPr marL="63500" marR="63500" marT="63500" marB="63500"/>
                </a:tc>
                <a:tc>
                  <a:txBody>
                    <a:bodyPr/>
                    <a:lstStyle/>
                    <a:p>
                      <a:pPr algn="just">
                        <a:lnSpc>
                          <a:spcPct val="115000"/>
                        </a:lnSpc>
                      </a:pPr>
                      <a:r>
                        <a:rPr lang="en-GB" sz="1400" kern="100">
                          <a:effectLst/>
                        </a:rPr>
                        <a:t>Program type</a:t>
                      </a:r>
                      <a:endParaRPr lang="en-FI" sz="2000" kern="100">
                        <a:effectLst/>
                        <a:latin typeface="Arial" panose="020B0604020202020204" pitchFamily="34" charset="0"/>
                        <a:ea typeface="Arial" panose="020B0604020202020204" pitchFamily="34" charset="0"/>
                      </a:endParaRPr>
                    </a:p>
                  </a:txBody>
                  <a:tcPr marL="63500" marR="63500" marT="63500" marB="63500"/>
                </a:tc>
                <a:tc>
                  <a:txBody>
                    <a:bodyPr/>
                    <a:lstStyle/>
                    <a:p>
                      <a:pPr algn="just">
                        <a:lnSpc>
                          <a:spcPct val="115000"/>
                        </a:lnSpc>
                      </a:pPr>
                      <a:r>
                        <a:rPr lang="en-GB" sz="1400" kern="100">
                          <a:effectLst/>
                        </a:rPr>
                        <a:t>Tasks</a:t>
                      </a:r>
                      <a:endParaRPr lang="en-FI" sz="2000" kern="100">
                        <a:effectLst/>
                        <a:latin typeface="Arial" panose="020B0604020202020204" pitchFamily="34" charset="0"/>
                        <a:ea typeface="Arial" panose="020B0604020202020204" pitchFamily="34" charset="0"/>
                      </a:endParaRPr>
                    </a:p>
                  </a:txBody>
                  <a:tcPr marL="63500" marR="63500" marT="63500" marB="63500"/>
                </a:tc>
                <a:tc>
                  <a:txBody>
                    <a:bodyPr/>
                    <a:lstStyle/>
                    <a:p>
                      <a:pPr algn="just">
                        <a:lnSpc>
                          <a:spcPct val="115000"/>
                        </a:lnSpc>
                      </a:pPr>
                      <a:r>
                        <a:rPr lang="en-GB" sz="1400" kern="100">
                          <a:effectLst/>
                        </a:rPr>
                        <a:t>Data stewardship program  FTEs</a:t>
                      </a:r>
                      <a:endParaRPr lang="en-FI" sz="2000" kern="10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852589385"/>
                  </a:ext>
                </a:extLst>
              </a:tr>
              <a:tr h="1487436">
                <a:tc>
                  <a:txBody>
                    <a:bodyPr/>
                    <a:lstStyle/>
                    <a:p>
                      <a:pPr algn="just">
                        <a:lnSpc>
                          <a:spcPct val="115000"/>
                        </a:lnSpc>
                      </a:pPr>
                      <a:r>
                        <a:rPr lang="en-GB" sz="1400" kern="100">
                          <a:effectLst/>
                        </a:rPr>
                        <a:t>Purdue</a:t>
                      </a:r>
                      <a:endParaRPr lang="en-FI" sz="2000" kern="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pPr>
                      <a:r>
                        <a:rPr lang="en-GB" sz="1400" kern="100">
                          <a:effectLst/>
                        </a:rPr>
                        <a:t>Research infrastructure personnel as full-time data stewards,</a:t>
                      </a:r>
                      <a:endParaRPr lang="en-FI" sz="2000" kern="100">
                        <a:effectLst/>
                      </a:endParaRPr>
                    </a:p>
                    <a:p>
                      <a:pPr>
                        <a:lnSpc>
                          <a:spcPct val="115000"/>
                        </a:lnSpc>
                      </a:pPr>
                      <a:r>
                        <a:rPr lang="en-GB" sz="1400" kern="100">
                          <a:effectLst/>
                        </a:rPr>
                        <a:t>Research faculty liaisons - balance tasks with teaching and research</a:t>
                      </a:r>
                      <a:endParaRPr lang="en-FI" sz="2000" kern="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pPr>
                      <a:r>
                        <a:rPr lang="en-GB" sz="1400" kern="100">
                          <a:effectLst/>
                        </a:rPr>
                        <a:t>PURR repository management, support in data sharing, archiving and preservation in the repository, PURR repository development, community and campus support department partnerships, RDM consultations and workshop sessions</a:t>
                      </a:r>
                      <a:endParaRPr lang="en-FI" sz="2000" kern="100">
                        <a:effectLst/>
                        <a:latin typeface="Arial" panose="020B0604020202020204" pitchFamily="34" charset="0"/>
                        <a:ea typeface="Arial" panose="020B0604020202020204" pitchFamily="34" charset="0"/>
                      </a:endParaRPr>
                    </a:p>
                  </a:txBody>
                  <a:tcPr marL="63500" marR="63500" marT="63500" marB="63500"/>
                </a:tc>
                <a:tc>
                  <a:txBody>
                    <a:bodyPr/>
                    <a:lstStyle/>
                    <a:p>
                      <a:pPr algn="just">
                        <a:lnSpc>
                          <a:spcPct val="115000"/>
                        </a:lnSpc>
                      </a:pPr>
                      <a:r>
                        <a:rPr lang="en-GB" sz="1400" kern="100">
                          <a:effectLst/>
                        </a:rPr>
                        <a:t>3</a:t>
                      </a:r>
                      <a:endParaRPr lang="en-FI" sz="2000" kern="10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657044089"/>
                  </a:ext>
                </a:extLst>
              </a:tr>
              <a:tr h="874962">
                <a:tc>
                  <a:txBody>
                    <a:bodyPr/>
                    <a:lstStyle/>
                    <a:p>
                      <a:pPr algn="just">
                        <a:lnSpc>
                          <a:spcPct val="115000"/>
                        </a:lnSpc>
                      </a:pPr>
                      <a:r>
                        <a:rPr lang="en-GB" sz="1400" kern="100">
                          <a:effectLst/>
                        </a:rPr>
                        <a:t>TU Delft</a:t>
                      </a:r>
                      <a:endParaRPr lang="en-FI" sz="2000" kern="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pPr>
                      <a:r>
                        <a:rPr lang="en-GB" sz="1400" kern="100">
                          <a:effectLst/>
                        </a:rPr>
                        <a:t>Full-time RDM professionals employed as data stewards at the faculties management teams</a:t>
                      </a:r>
                      <a:endParaRPr lang="en-FI" sz="2000" kern="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pPr>
                      <a:r>
                        <a:rPr lang="en-GB" sz="1400" kern="100">
                          <a:effectLst/>
                        </a:rPr>
                        <a:t>RDM consultation, support and tooling, RDM training and education, policy and strategy, community engagement, communications</a:t>
                      </a:r>
                      <a:endParaRPr lang="en-FI" sz="2000" kern="100">
                        <a:effectLst/>
                        <a:latin typeface="Arial" panose="020B0604020202020204" pitchFamily="34" charset="0"/>
                        <a:ea typeface="Arial" panose="020B0604020202020204" pitchFamily="34" charset="0"/>
                      </a:endParaRPr>
                    </a:p>
                  </a:txBody>
                  <a:tcPr marL="63500" marR="63500" marT="63500" marB="63500"/>
                </a:tc>
                <a:tc>
                  <a:txBody>
                    <a:bodyPr/>
                    <a:lstStyle/>
                    <a:p>
                      <a:pPr algn="just">
                        <a:lnSpc>
                          <a:spcPct val="115000"/>
                        </a:lnSpc>
                      </a:pPr>
                      <a:r>
                        <a:rPr lang="en-GB" sz="1400" kern="100">
                          <a:effectLst/>
                        </a:rPr>
                        <a:t>13</a:t>
                      </a:r>
                      <a:endParaRPr lang="en-FI" sz="2000" kern="10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514126465"/>
                  </a:ext>
                </a:extLst>
              </a:tr>
              <a:tr h="874962">
                <a:tc>
                  <a:txBody>
                    <a:bodyPr/>
                    <a:lstStyle/>
                    <a:p>
                      <a:pPr algn="just">
                        <a:lnSpc>
                          <a:spcPct val="115000"/>
                        </a:lnSpc>
                      </a:pPr>
                      <a:r>
                        <a:rPr lang="en-GB" sz="1400" kern="100">
                          <a:effectLst/>
                        </a:rPr>
                        <a:t>Aalto</a:t>
                      </a:r>
                      <a:endParaRPr lang="en-FI" sz="2000" kern="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pPr>
                      <a:r>
                        <a:rPr lang="en-GB" sz="1400" kern="100">
                          <a:effectLst/>
                        </a:rPr>
                        <a:t>Researchers as part-time data stewards</a:t>
                      </a:r>
                      <a:endParaRPr lang="en-FI" sz="2000" kern="100">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pPr>
                      <a:r>
                        <a:rPr lang="en-GB" sz="1400" kern="100">
                          <a:effectLst/>
                        </a:rPr>
                        <a:t>RDM consultation, support and tooling, RDM training and education, policy and strategy, community engagement, communications</a:t>
                      </a:r>
                      <a:endParaRPr lang="en-FI" sz="2000" kern="100">
                        <a:effectLst/>
                        <a:latin typeface="Arial" panose="020B0604020202020204" pitchFamily="34" charset="0"/>
                        <a:ea typeface="Arial" panose="020B0604020202020204" pitchFamily="34" charset="0"/>
                      </a:endParaRPr>
                    </a:p>
                  </a:txBody>
                  <a:tcPr marL="63500" marR="63500" marT="63500" marB="63500"/>
                </a:tc>
                <a:tc>
                  <a:txBody>
                    <a:bodyPr/>
                    <a:lstStyle/>
                    <a:p>
                      <a:pPr algn="just">
                        <a:lnSpc>
                          <a:spcPct val="115000"/>
                        </a:lnSpc>
                      </a:pPr>
                      <a:r>
                        <a:rPr lang="en-GB" sz="1400" kern="100" dirty="0">
                          <a:effectLst/>
                        </a:rPr>
                        <a:t>2.5</a:t>
                      </a:r>
                      <a:endParaRPr lang="en-FI" sz="2000" kern="1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179400121"/>
                  </a:ext>
                </a:extLst>
              </a:tr>
            </a:tbl>
          </a:graphicData>
        </a:graphic>
      </p:graphicFrame>
    </p:spTree>
    <p:extLst>
      <p:ext uri="{BB962C8B-B14F-4D97-AF65-F5344CB8AC3E}">
        <p14:creationId xmlns:p14="http://schemas.microsoft.com/office/powerpoint/2010/main" val="76076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a:xfrm>
            <a:off x="340306" y="162580"/>
            <a:ext cx="11160000" cy="611828"/>
          </a:xfrm>
        </p:spPr>
        <p:txBody>
          <a:bodyPr>
            <a:noAutofit/>
          </a:bodyPr>
          <a:lstStyle/>
          <a:p>
            <a:r>
              <a:rPr lang="en-GB" sz="2400" b="1" dirty="0"/>
              <a:t>Data stewardship: case studies from </a:t>
            </a:r>
            <a:br>
              <a:rPr lang="en-GB" sz="2400" b="1" dirty="0"/>
            </a:br>
            <a:r>
              <a:rPr lang="en-GB" sz="2400" b="1" dirty="0"/>
              <a:t>North-American, Dutch, and Finnish universities</a:t>
            </a:r>
            <a:endParaRPr lang="sl-SI" sz="2400" dirty="0"/>
          </a:p>
        </p:txBody>
      </p:sp>
      <p:sp>
        <p:nvSpPr>
          <p:cNvPr id="7" name="Content Placeholder 2">
            <a:extLst>
              <a:ext uri="{FF2B5EF4-FFF2-40B4-BE49-F238E27FC236}">
                <a16:creationId xmlns:a16="http://schemas.microsoft.com/office/drawing/2014/main" id="{6AD958E6-FA21-39E4-3CE2-3F80B304326B}"/>
              </a:ext>
            </a:extLst>
          </p:cNvPr>
          <p:cNvSpPr txBox="1">
            <a:spLocks/>
          </p:cNvSpPr>
          <p:nvPr/>
        </p:nvSpPr>
        <p:spPr>
          <a:xfrm>
            <a:off x="254309" y="6388772"/>
            <a:ext cx="7160044" cy="1340582"/>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Source: Rousi, Boehm &amp; Wang, 2024, CC-BY </a:t>
            </a:r>
          </a:p>
        </p:txBody>
      </p:sp>
      <p:graphicFrame>
        <p:nvGraphicFramePr>
          <p:cNvPr id="6" name="Table 5">
            <a:extLst>
              <a:ext uri="{FF2B5EF4-FFF2-40B4-BE49-F238E27FC236}">
                <a16:creationId xmlns:a16="http://schemas.microsoft.com/office/drawing/2014/main" id="{C926EFEE-32D1-A47F-A06C-216040211E93}"/>
              </a:ext>
            </a:extLst>
          </p:cNvPr>
          <p:cNvGraphicFramePr>
            <a:graphicFrameLocks noGrp="1"/>
          </p:cNvGraphicFramePr>
          <p:nvPr>
            <p:extLst>
              <p:ext uri="{D42A27DB-BD31-4B8C-83A1-F6EECF244321}">
                <p14:modId xmlns:p14="http://schemas.microsoft.com/office/powerpoint/2010/main" val="3469464951"/>
              </p:ext>
            </p:extLst>
          </p:nvPr>
        </p:nvGraphicFramePr>
        <p:xfrm>
          <a:off x="340306" y="898716"/>
          <a:ext cx="10867273" cy="5490790"/>
        </p:xfrm>
        <a:graphic>
          <a:graphicData uri="http://schemas.openxmlformats.org/drawingml/2006/table">
            <a:tbl>
              <a:tblPr>
                <a:tableStyleId>{5C22544A-7EE6-4342-B048-85BDC9FD1C3A}</a:tableStyleId>
              </a:tblPr>
              <a:tblGrid>
                <a:gridCol w="1000933">
                  <a:extLst>
                    <a:ext uri="{9D8B030D-6E8A-4147-A177-3AD203B41FA5}">
                      <a16:colId xmlns:a16="http://schemas.microsoft.com/office/drawing/2014/main" val="3043075483"/>
                    </a:ext>
                  </a:extLst>
                </a:gridCol>
                <a:gridCol w="1751632">
                  <a:extLst>
                    <a:ext uri="{9D8B030D-6E8A-4147-A177-3AD203B41FA5}">
                      <a16:colId xmlns:a16="http://schemas.microsoft.com/office/drawing/2014/main" val="1855218793"/>
                    </a:ext>
                  </a:extLst>
                </a:gridCol>
                <a:gridCol w="1966118">
                  <a:extLst>
                    <a:ext uri="{9D8B030D-6E8A-4147-A177-3AD203B41FA5}">
                      <a16:colId xmlns:a16="http://schemas.microsoft.com/office/drawing/2014/main" val="1434205800"/>
                    </a:ext>
                  </a:extLst>
                </a:gridCol>
                <a:gridCol w="2180605">
                  <a:extLst>
                    <a:ext uri="{9D8B030D-6E8A-4147-A177-3AD203B41FA5}">
                      <a16:colId xmlns:a16="http://schemas.microsoft.com/office/drawing/2014/main" val="77839685"/>
                    </a:ext>
                  </a:extLst>
                </a:gridCol>
                <a:gridCol w="1733759">
                  <a:extLst>
                    <a:ext uri="{9D8B030D-6E8A-4147-A177-3AD203B41FA5}">
                      <a16:colId xmlns:a16="http://schemas.microsoft.com/office/drawing/2014/main" val="2592267988"/>
                    </a:ext>
                  </a:extLst>
                </a:gridCol>
                <a:gridCol w="2234226">
                  <a:extLst>
                    <a:ext uri="{9D8B030D-6E8A-4147-A177-3AD203B41FA5}">
                      <a16:colId xmlns:a16="http://schemas.microsoft.com/office/drawing/2014/main" val="1924105766"/>
                    </a:ext>
                  </a:extLst>
                </a:gridCol>
              </a:tblGrid>
              <a:tr h="465508">
                <a:tc>
                  <a:txBody>
                    <a:bodyPr/>
                    <a:lstStyle/>
                    <a:p>
                      <a:pPr>
                        <a:lnSpc>
                          <a:spcPct val="115000"/>
                        </a:lnSpc>
                      </a:pPr>
                      <a:r>
                        <a:rPr lang="en-FI" sz="1100" b="1">
                          <a:effectLst/>
                        </a:rPr>
                        <a:t> </a:t>
                      </a:r>
                      <a:endParaRPr lang="en-FI" sz="1200" b="1">
                        <a:effectLst/>
                        <a:latin typeface="Arial" panose="020B0604020202020204" pitchFamily="34" charset="0"/>
                        <a:ea typeface="Arial" panose="020B0604020202020204" pitchFamily="34" charset="0"/>
                      </a:endParaRPr>
                    </a:p>
                  </a:txBody>
                  <a:tcPr marL="41887" marR="41887" marT="41887" marB="41887"/>
                </a:tc>
                <a:tc>
                  <a:txBody>
                    <a:bodyPr/>
                    <a:lstStyle/>
                    <a:p>
                      <a:pPr>
                        <a:lnSpc>
                          <a:spcPct val="115000"/>
                        </a:lnSpc>
                      </a:pPr>
                      <a:r>
                        <a:rPr lang="en-GB" sz="1100" b="1">
                          <a:effectLst/>
                        </a:rPr>
                        <a:t>Data stewardship program</a:t>
                      </a:r>
                      <a:endParaRPr lang="en-FI" sz="1200" b="1">
                        <a:effectLst/>
                      </a:endParaRPr>
                    </a:p>
                    <a:p>
                      <a:pPr>
                        <a:lnSpc>
                          <a:spcPct val="115000"/>
                        </a:lnSpc>
                      </a:pPr>
                      <a:r>
                        <a:rPr lang="en-GB" sz="1100" b="1">
                          <a:effectLst/>
                        </a:rPr>
                        <a:t>(main program FTEs)</a:t>
                      </a:r>
                      <a:endParaRPr lang="en-FI" sz="1200" b="1">
                        <a:effectLst/>
                        <a:latin typeface="Arial" panose="020B0604020202020204" pitchFamily="34" charset="0"/>
                        <a:ea typeface="Arial" panose="020B0604020202020204" pitchFamily="34" charset="0"/>
                      </a:endParaRPr>
                    </a:p>
                  </a:txBody>
                  <a:tcPr marL="41887" marR="41887" marT="41887" marB="41887"/>
                </a:tc>
                <a:tc>
                  <a:txBody>
                    <a:bodyPr/>
                    <a:lstStyle/>
                    <a:p>
                      <a:pPr>
                        <a:lnSpc>
                          <a:spcPct val="115000"/>
                        </a:lnSpc>
                      </a:pPr>
                      <a:r>
                        <a:rPr lang="en-GB" sz="1100" b="1">
                          <a:effectLst/>
                        </a:rPr>
                        <a:t>Policy and governance</a:t>
                      </a:r>
                      <a:endParaRPr lang="en-FI" sz="1200" b="1">
                        <a:effectLst/>
                        <a:latin typeface="Arial" panose="020B0604020202020204" pitchFamily="34" charset="0"/>
                        <a:ea typeface="Arial" panose="020B0604020202020204" pitchFamily="34" charset="0"/>
                      </a:endParaRPr>
                    </a:p>
                  </a:txBody>
                  <a:tcPr marL="41887" marR="41887" marT="41887" marB="41887"/>
                </a:tc>
                <a:tc>
                  <a:txBody>
                    <a:bodyPr/>
                    <a:lstStyle/>
                    <a:p>
                      <a:pPr>
                        <a:lnSpc>
                          <a:spcPct val="115000"/>
                        </a:lnSpc>
                      </a:pPr>
                      <a:r>
                        <a:rPr lang="en-GB" sz="1100" b="1">
                          <a:effectLst/>
                        </a:rPr>
                        <a:t>Research data services establishment, funding and structures</a:t>
                      </a:r>
                      <a:endParaRPr lang="en-FI" sz="1200" b="1">
                        <a:effectLst/>
                        <a:latin typeface="Arial" panose="020B0604020202020204" pitchFamily="34" charset="0"/>
                        <a:ea typeface="Arial" panose="020B0604020202020204" pitchFamily="34" charset="0"/>
                      </a:endParaRPr>
                    </a:p>
                  </a:txBody>
                  <a:tcPr marL="41887" marR="41887" marT="41887" marB="41887"/>
                </a:tc>
                <a:tc>
                  <a:txBody>
                    <a:bodyPr/>
                    <a:lstStyle/>
                    <a:p>
                      <a:pPr>
                        <a:lnSpc>
                          <a:spcPct val="115000"/>
                        </a:lnSpc>
                      </a:pPr>
                      <a:r>
                        <a:rPr lang="en-GB" sz="1100" b="1">
                          <a:effectLst/>
                        </a:rPr>
                        <a:t>Advocacy, advisory, and support research data services</a:t>
                      </a:r>
                      <a:endParaRPr lang="en-FI" sz="1200" b="1">
                        <a:effectLst/>
                        <a:latin typeface="Arial" panose="020B0604020202020204" pitchFamily="34" charset="0"/>
                        <a:ea typeface="Arial" panose="020B0604020202020204" pitchFamily="34" charset="0"/>
                      </a:endParaRPr>
                    </a:p>
                  </a:txBody>
                  <a:tcPr marL="41887" marR="41887" marT="41887" marB="41887"/>
                </a:tc>
                <a:tc>
                  <a:txBody>
                    <a:bodyPr/>
                    <a:lstStyle/>
                    <a:p>
                      <a:pPr>
                        <a:lnSpc>
                          <a:spcPct val="115000"/>
                        </a:lnSpc>
                      </a:pPr>
                      <a:r>
                        <a:rPr lang="en-GB" sz="1100" b="1">
                          <a:effectLst/>
                        </a:rPr>
                        <a:t>Technical research data services</a:t>
                      </a:r>
                      <a:endParaRPr lang="en-FI" sz="1200" b="1">
                        <a:effectLst/>
                        <a:latin typeface="Arial" panose="020B0604020202020204" pitchFamily="34" charset="0"/>
                        <a:ea typeface="Arial" panose="020B0604020202020204" pitchFamily="34" charset="0"/>
                      </a:endParaRPr>
                    </a:p>
                  </a:txBody>
                  <a:tcPr marL="41887" marR="41887" marT="41887" marB="41887"/>
                </a:tc>
                <a:extLst>
                  <a:ext uri="{0D108BD9-81ED-4DB2-BD59-A6C34878D82A}">
                    <a16:rowId xmlns:a16="http://schemas.microsoft.com/office/drawing/2014/main" val="2106282920"/>
                  </a:ext>
                </a:extLst>
              </a:tr>
              <a:tr h="791049">
                <a:tc>
                  <a:txBody>
                    <a:bodyPr/>
                    <a:lstStyle/>
                    <a:p>
                      <a:pPr>
                        <a:lnSpc>
                          <a:spcPct val="115000"/>
                        </a:lnSpc>
                      </a:pPr>
                      <a:r>
                        <a:rPr lang="en-GB" sz="1100" b="1">
                          <a:effectLst/>
                        </a:rPr>
                        <a:t>Purdue</a:t>
                      </a:r>
                      <a:endParaRPr lang="en-FI" sz="1200" b="1">
                        <a:effectLst/>
                        <a:latin typeface="Arial" panose="020B0604020202020204" pitchFamily="34" charset="0"/>
                        <a:ea typeface="Arial" panose="020B0604020202020204" pitchFamily="34" charset="0"/>
                      </a:endParaRPr>
                    </a:p>
                  </a:txBody>
                  <a:tcPr marL="41887" marR="41887" marT="41887" marB="41887"/>
                </a:tc>
                <a:tc>
                  <a:txBody>
                    <a:bodyPr/>
                    <a:lstStyle/>
                    <a:p>
                      <a:pPr>
                        <a:lnSpc>
                          <a:spcPct val="115000"/>
                        </a:lnSpc>
                      </a:pPr>
                      <a:r>
                        <a:rPr lang="en-GB" sz="1100" b="1">
                          <a:effectLst/>
                        </a:rPr>
                        <a:t>Research infrastructure personnel as full-time data stewards (3 FTEs)</a:t>
                      </a:r>
                      <a:endParaRPr lang="en-FI" sz="1200" b="1">
                        <a:effectLst/>
                        <a:latin typeface="Arial" panose="020B0604020202020204" pitchFamily="34" charset="0"/>
                        <a:ea typeface="Arial" panose="020B0604020202020204" pitchFamily="34" charset="0"/>
                      </a:endParaRPr>
                    </a:p>
                  </a:txBody>
                  <a:tcPr marL="41887" marR="41887" marT="41887" marB="41887"/>
                </a:tc>
                <a:tc>
                  <a:txBody>
                    <a:bodyPr/>
                    <a:lstStyle/>
                    <a:p>
                      <a:pPr>
                        <a:lnSpc>
                          <a:spcPct val="115000"/>
                        </a:lnSpc>
                      </a:pPr>
                      <a:r>
                        <a:rPr lang="en-GB" sz="1100" b="1">
                          <a:effectLst/>
                        </a:rPr>
                        <a:t>Majority Federal Agency based</a:t>
                      </a:r>
                      <a:endParaRPr lang="en-FI" sz="1200" b="1">
                        <a:effectLst/>
                      </a:endParaRPr>
                    </a:p>
                    <a:p>
                      <a:pPr>
                        <a:lnSpc>
                          <a:spcPct val="115000"/>
                        </a:lnSpc>
                      </a:pPr>
                      <a:r>
                        <a:rPr lang="en-GB" sz="1100" b="1">
                          <a:effectLst/>
                        </a:rPr>
                        <a:t> </a:t>
                      </a:r>
                      <a:endParaRPr lang="en-FI" sz="1200" b="1">
                        <a:effectLst/>
                      </a:endParaRPr>
                    </a:p>
                    <a:p>
                      <a:pPr>
                        <a:lnSpc>
                          <a:spcPct val="115000"/>
                        </a:lnSpc>
                      </a:pPr>
                      <a:r>
                        <a:rPr lang="en-GB" sz="1100" b="1">
                          <a:effectLst/>
                        </a:rPr>
                        <a:t>Focus on Security and RCR</a:t>
                      </a:r>
                      <a:endParaRPr lang="en-FI" sz="1200" b="1">
                        <a:effectLst/>
                        <a:latin typeface="Arial" panose="020B0604020202020204" pitchFamily="34" charset="0"/>
                        <a:ea typeface="Arial" panose="020B0604020202020204" pitchFamily="34" charset="0"/>
                      </a:endParaRPr>
                    </a:p>
                  </a:txBody>
                  <a:tcPr marL="41887" marR="41887" marT="41887" marB="41887"/>
                </a:tc>
                <a:tc>
                  <a:txBody>
                    <a:bodyPr/>
                    <a:lstStyle/>
                    <a:p>
                      <a:pPr>
                        <a:lnSpc>
                          <a:spcPct val="115000"/>
                        </a:lnSpc>
                      </a:pPr>
                      <a:r>
                        <a:rPr lang="en-GB" sz="1100" b="1">
                          <a:effectLst/>
                        </a:rPr>
                        <a:t>Dept: Faculty (Professors, Researchers and Subject Liaisons) and Staff (PURR)</a:t>
                      </a:r>
                      <a:endParaRPr lang="en-FI" sz="1200" b="1">
                        <a:effectLst/>
                      </a:endParaRPr>
                    </a:p>
                    <a:p>
                      <a:pPr>
                        <a:lnSpc>
                          <a:spcPct val="115000"/>
                        </a:lnSpc>
                      </a:pPr>
                      <a:r>
                        <a:rPr lang="en-GB" sz="1100" b="1">
                          <a:effectLst/>
                        </a:rPr>
                        <a:t> </a:t>
                      </a:r>
                      <a:endParaRPr lang="en-FI" sz="1200" b="1">
                        <a:effectLst/>
                      </a:endParaRPr>
                    </a:p>
                    <a:p>
                      <a:pPr>
                        <a:lnSpc>
                          <a:spcPct val="115000"/>
                        </a:lnSpc>
                      </a:pPr>
                      <a:r>
                        <a:rPr lang="en-GB" sz="1100" b="1">
                          <a:effectLst/>
                        </a:rPr>
                        <a:t>Staff leads cross campus focus</a:t>
                      </a:r>
                      <a:endParaRPr lang="en-FI" sz="1200" b="1">
                        <a:effectLst/>
                        <a:latin typeface="Arial" panose="020B0604020202020204" pitchFamily="34" charset="0"/>
                        <a:ea typeface="Arial" panose="020B0604020202020204" pitchFamily="34" charset="0"/>
                      </a:endParaRPr>
                    </a:p>
                  </a:txBody>
                  <a:tcPr marL="41887" marR="41887" marT="41887" marB="41887"/>
                </a:tc>
                <a:tc>
                  <a:txBody>
                    <a:bodyPr/>
                    <a:lstStyle/>
                    <a:p>
                      <a:pPr>
                        <a:lnSpc>
                          <a:spcPct val="115000"/>
                        </a:lnSpc>
                      </a:pPr>
                      <a:r>
                        <a:rPr lang="en-GB" sz="1100" b="1">
                          <a:effectLst/>
                        </a:rPr>
                        <a:t>Across all data processes</a:t>
                      </a:r>
                      <a:endParaRPr lang="en-FI" sz="1200" b="1">
                        <a:effectLst/>
                      </a:endParaRPr>
                    </a:p>
                    <a:p>
                      <a:pPr>
                        <a:lnSpc>
                          <a:spcPct val="115000"/>
                        </a:lnSpc>
                      </a:pPr>
                      <a:r>
                        <a:rPr lang="en-GB" sz="1100" b="1">
                          <a:effectLst/>
                        </a:rPr>
                        <a:t> </a:t>
                      </a:r>
                      <a:endParaRPr lang="en-FI" sz="1200" b="1">
                        <a:effectLst/>
                      </a:endParaRPr>
                    </a:p>
                    <a:p>
                      <a:pPr>
                        <a:lnSpc>
                          <a:spcPct val="115000"/>
                        </a:lnSpc>
                      </a:pPr>
                      <a:r>
                        <a:rPr lang="en-GB" sz="1100" b="1">
                          <a:effectLst/>
                        </a:rPr>
                        <a:t>Campus connectors</a:t>
                      </a:r>
                      <a:endParaRPr lang="en-FI" sz="1200" b="1">
                        <a:effectLst/>
                        <a:latin typeface="Arial" panose="020B0604020202020204" pitchFamily="34" charset="0"/>
                        <a:ea typeface="Arial" panose="020B0604020202020204" pitchFamily="34" charset="0"/>
                      </a:endParaRPr>
                    </a:p>
                  </a:txBody>
                  <a:tcPr marL="41887" marR="41887" marT="41887" marB="41887"/>
                </a:tc>
                <a:tc>
                  <a:txBody>
                    <a:bodyPr/>
                    <a:lstStyle/>
                    <a:p>
                      <a:pPr>
                        <a:lnSpc>
                          <a:spcPct val="115000"/>
                        </a:lnSpc>
                      </a:pPr>
                      <a:r>
                        <a:rPr lang="en-GB" sz="1100" b="1" dirty="0" err="1">
                          <a:effectLst/>
                        </a:rPr>
                        <a:t>Univ</a:t>
                      </a:r>
                      <a:r>
                        <a:rPr lang="en-GB" sz="1100" b="1" dirty="0">
                          <a:effectLst/>
                        </a:rPr>
                        <a:t>: Storage, sharing, and computing. PURR repository developed in-house</a:t>
                      </a:r>
                      <a:endParaRPr lang="en-FI" sz="1200" b="1" dirty="0">
                        <a:effectLst/>
                      </a:endParaRPr>
                    </a:p>
                    <a:p>
                      <a:pPr>
                        <a:lnSpc>
                          <a:spcPct val="115000"/>
                        </a:lnSpc>
                      </a:pPr>
                      <a:r>
                        <a:rPr lang="en-GB" sz="1100" b="1" dirty="0">
                          <a:effectLst/>
                        </a:rPr>
                        <a:t> </a:t>
                      </a:r>
                      <a:endParaRPr lang="en-FI" sz="1200" b="1" dirty="0">
                        <a:effectLst/>
                      </a:endParaRPr>
                    </a:p>
                    <a:p>
                      <a:pPr>
                        <a:lnSpc>
                          <a:spcPct val="115000"/>
                        </a:lnSpc>
                      </a:pPr>
                      <a:r>
                        <a:rPr lang="en-GB" sz="1100" b="1" dirty="0">
                          <a:effectLst/>
                        </a:rPr>
                        <a:t>Regional to International Collab options</a:t>
                      </a:r>
                      <a:endParaRPr lang="en-FI" sz="1200" b="1" dirty="0">
                        <a:effectLst/>
                        <a:latin typeface="Arial" panose="020B0604020202020204" pitchFamily="34" charset="0"/>
                        <a:ea typeface="Arial" panose="020B0604020202020204" pitchFamily="34" charset="0"/>
                      </a:endParaRPr>
                    </a:p>
                  </a:txBody>
                  <a:tcPr marL="41887" marR="41887" marT="41887" marB="41887"/>
                </a:tc>
                <a:extLst>
                  <a:ext uri="{0D108BD9-81ED-4DB2-BD59-A6C34878D82A}">
                    <a16:rowId xmlns:a16="http://schemas.microsoft.com/office/drawing/2014/main" val="2742089765"/>
                  </a:ext>
                </a:extLst>
              </a:tr>
              <a:tr h="1197975">
                <a:tc>
                  <a:txBody>
                    <a:bodyPr/>
                    <a:lstStyle/>
                    <a:p>
                      <a:pPr>
                        <a:lnSpc>
                          <a:spcPct val="115000"/>
                        </a:lnSpc>
                      </a:pPr>
                      <a:r>
                        <a:rPr lang="en-GB" sz="1100" b="1" dirty="0">
                          <a:effectLst/>
                        </a:rPr>
                        <a:t>TU Delft</a:t>
                      </a:r>
                      <a:endParaRPr lang="en-FI" sz="1200" b="1" dirty="0">
                        <a:effectLst/>
                        <a:latin typeface="Arial" panose="020B0604020202020204" pitchFamily="34" charset="0"/>
                        <a:ea typeface="Arial" panose="020B0604020202020204" pitchFamily="34" charset="0"/>
                      </a:endParaRPr>
                    </a:p>
                  </a:txBody>
                  <a:tcPr marL="41887" marR="41887" marT="41887" marB="41887"/>
                </a:tc>
                <a:tc>
                  <a:txBody>
                    <a:bodyPr/>
                    <a:lstStyle/>
                    <a:p>
                      <a:pPr>
                        <a:lnSpc>
                          <a:spcPct val="115000"/>
                        </a:lnSpc>
                      </a:pPr>
                      <a:r>
                        <a:rPr lang="en-GB" sz="1100" b="1">
                          <a:effectLst/>
                        </a:rPr>
                        <a:t>Full-time data stewards employed at the faculties management teams (13 FTEs)</a:t>
                      </a:r>
                      <a:endParaRPr lang="en-FI" sz="1200" b="1">
                        <a:effectLst/>
                        <a:latin typeface="Arial" panose="020B0604020202020204" pitchFamily="34" charset="0"/>
                        <a:ea typeface="Arial" panose="020B0604020202020204" pitchFamily="34" charset="0"/>
                      </a:endParaRPr>
                    </a:p>
                  </a:txBody>
                  <a:tcPr marL="41887" marR="41887" marT="41887" marB="41887"/>
                </a:tc>
                <a:tc>
                  <a:txBody>
                    <a:bodyPr/>
                    <a:lstStyle/>
                    <a:p>
                      <a:pPr>
                        <a:lnSpc>
                          <a:spcPct val="115000"/>
                        </a:lnSpc>
                      </a:pPr>
                      <a:r>
                        <a:rPr lang="en-GB" sz="1100" b="1">
                          <a:effectLst/>
                        </a:rPr>
                        <a:t>Close connections between institutional and national policies on open access publishing and research data management</a:t>
                      </a:r>
                      <a:endParaRPr lang="en-FI" sz="1200" b="1">
                        <a:effectLst/>
                      </a:endParaRPr>
                    </a:p>
                    <a:p>
                      <a:pPr>
                        <a:lnSpc>
                          <a:spcPct val="115000"/>
                        </a:lnSpc>
                      </a:pPr>
                      <a:r>
                        <a:rPr lang="en-GB" sz="1100" b="1">
                          <a:effectLst/>
                        </a:rPr>
                        <a:t> </a:t>
                      </a:r>
                      <a:endParaRPr lang="en-FI" sz="1200" b="1">
                        <a:effectLst/>
                      </a:endParaRPr>
                    </a:p>
                    <a:p>
                      <a:pPr>
                        <a:lnSpc>
                          <a:spcPct val="115000"/>
                        </a:lnSpc>
                      </a:pPr>
                      <a:r>
                        <a:rPr lang="en-GB" sz="1100" b="1">
                          <a:effectLst/>
                        </a:rPr>
                        <a:t>Comply with EU level legislations on privacy and open data</a:t>
                      </a:r>
                      <a:endParaRPr lang="en-FI" sz="1200" b="1">
                        <a:effectLst/>
                        <a:latin typeface="Arial" panose="020B0604020202020204" pitchFamily="34" charset="0"/>
                        <a:ea typeface="Arial" panose="020B0604020202020204" pitchFamily="34" charset="0"/>
                      </a:endParaRPr>
                    </a:p>
                  </a:txBody>
                  <a:tcPr marL="41887" marR="41887" marT="41887" marB="41887"/>
                </a:tc>
                <a:tc>
                  <a:txBody>
                    <a:bodyPr/>
                    <a:lstStyle/>
                    <a:p>
                      <a:pPr>
                        <a:lnSpc>
                          <a:spcPct val="115000"/>
                        </a:lnSpc>
                      </a:pPr>
                      <a:r>
                        <a:rPr lang="en-GB" sz="1100" b="1">
                          <a:effectLst/>
                        </a:rPr>
                        <a:t>Research Data and Software services provided by the library</a:t>
                      </a:r>
                      <a:endParaRPr lang="en-FI" sz="1200" b="1">
                        <a:effectLst/>
                      </a:endParaRPr>
                    </a:p>
                    <a:p>
                      <a:pPr>
                        <a:lnSpc>
                          <a:spcPct val="115000"/>
                        </a:lnSpc>
                      </a:pPr>
                      <a:r>
                        <a:rPr lang="en-GB" sz="1100" b="1">
                          <a:effectLst/>
                        </a:rPr>
                        <a:t> </a:t>
                      </a:r>
                      <a:endParaRPr lang="en-FI" sz="1200" b="1">
                        <a:effectLst/>
                      </a:endParaRPr>
                    </a:p>
                    <a:p>
                      <a:pPr>
                        <a:lnSpc>
                          <a:spcPct val="115000"/>
                        </a:lnSpc>
                      </a:pPr>
                      <a:r>
                        <a:rPr lang="en-GB" sz="1100" b="1">
                          <a:effectLst/>
                        </a:rPr>
                        <a:t>Data Stewards employed at faculties</a:t>
                      </a:r>
                      <a:endParaRPr lang="en-FI" sz="1200" b="1">
                        <a:effectLst/>
                        <a:latin typeface="Arial" panose="020B0604020202020204" pitchFamily="34" charset="0"/>
                        <a:ea typeface="Arial" panose="020B0604020202020204" pitchFamily="34" charset="0"/>
                      </a:endParaRPr>
                    </a:p>
                  </a:txBody>
                  <a:tcPr marL="41887" marR="41887" marT="41887" marB="41887"/>
                </a:tc>
                <a:tc>
                  <a:txBody>
                    <a:bodyPr/>
                    <a:lstStyle/>
                    <a:p>
                      <a:pPr>
                        <a:lnSpc>
                          <a:spcPct val="115000"/>
                        </a:lnSpc>
                      </a:pPr>
                      <a:r>
                        <a:rPr lang="en-GB" sz="1100" b="1">
                          <a:effectLst/>
                        </a:rPr>
                        <a:t>University level advocacy and coordination: led by library research data and software services</a:t>
                      </a:r>
                      <a:endParaRPr lang="en-FI" sz="1200" b="1">
                        <a:effectLst/>
                      </a:endParaRPr>
                    </a:p>
                    <a:p>
                      <a:pPr>
                        <a:lnSpc>
                          <a:spcPct val="115000"/>
                        </a:lnSpc>
                      </a:pPr>
                      <a:r>
                        <a:rPr lang="en-GB" sz="1100" b="1">
                          <a:effectLst/>
                        </a:rPr>
                        <a:t> </a:t>
                      </a:r>
                      <a:endParaRPr lang="en-FI" sz="1200" b="1">
                        <a:effectLst/>
                      </a:endParaRPr>
                    </a:p>
                    <a:p>
                      <a:pPr>
                        <a:lnSpc>
                          <a:spcPct val="115000"/>
                        </a:lnSpc>
                      </a:pPr>
                      <a:r>
                        <a:rPr lang="en-GB" sz="1100" b="1">
                          <a:effectLst/>
                        </a:rPr>
                        <a:t>Research community: led by faculty Data Stewards</a:t>
                      </a:r>
                      <a:endParaRPr lang="en-FI" sz="1200" b="1">
                        <a:effectLst/>
                      </a:endParaRPr>
                    </a:p>
                    <a:p>
                      <a:pPr>
                        <a:lnSpc>
                          <a:spcPct val="115000"/>
                        </a:lnSpc>
                      </a:pPr>
                      <a:r>
                        <a:rPr lang="en-GB" sz="1100" b="1">
                          <a:effectLst/>
                        </a:rPr>
                        <a:t> </a:t>
                      </a:r>
                      <a:endParaRPr lang="en-FI" sz="1200" b="1">
                        <a:effectLst/>
                        <a:latin typeface="Arial" panose="020B0604020202020204" pitchFamily="34" charset="0"/>
                        <a:ea typeface="Arial" panose="020B0604020202020204" pitchFamily="34" charset="0"/>
                      </a:endParaRPr>
                    </a:p>
                  </a:txBody>
                  <a:tcPr marL="41887" marR="41887" marT="41887" marB="41887"/>
                </a:tc>
                <a:tc>
                  <a:txBody>
                    <a:bodyPr/>
                    <a:lstStyle/>
                    <a:p>
                      <a:pPr>
                        <a:lnSpc>
                          <a:spcPct val="115000"/>
                        </a:lnSpc>
                      </a:pPr>
                      <a:r>
                        <a:rPr lang="en-GB" sz="1100" b="1">
                          <a:effectLst/>
                        </a:rPr>
                        <a:t>Institutional services on RDM with both in-house infrastructure and external applications</a:t>
                      </a:r>
                      <a:endParaRPr lang="en-FI" sz="1200" b="1">
                        <a:effectLst/>
                      </a:endParaRPr>
                    </a:p>
                    <a:p>
                      <a:pPr>
                        <a:lnSpc>
                          <a:spcPct val="115000"/>
                        </a:lnSpc>
                      </a:pPr>
                      <a:r>
                        <a:rPr lang="en-GB" sz="1100" b="1">
                          <a:effectLst/>
                        </a:rPr>
                        <a:t> </a:t>
                      </a:r>
                      <a:endParaRPr lang="en-FI" sz="1200" b="1">
                        <a:effectLst/>
                      </a:endParaRPr>
                    </a:p>
                    <a:p>
                      <a:pPr>
                        <a:lnSpc>
                          <a:spcPct val="115000"/>
                        </a:lnSpc>
                      </a:pPr>
                      <a:r>
                        <a:rPr lang="en-GB" sz="1100" b="1">
                          <a:effectLst/>
                        </a:rPr>
                        <a:t>National infrastructure and facilities coordinated by the library</a:t>
                      </a:r>
                      <a:endParaRPr lang="en-FI" sz="1200" b="1">
                        <a:effectLst/>
                        <a:latin typeface="Arial" panose="020B0604020202020204" pitchFamily="34" charset="0"/>
                        <a:ea typeface="Arial" panose="020B0604020202020204" pitchFamily="34" charset="0"/>
                      </a:endParaRPr>
                    </a:p>
                  </a:txBody>
                  <a:tcPr marL="41887" marR="41887" marT="41887" marB="41887"/>
                </a:tc>
                <a:extLst>
                  <a:ext uri="{0D108BD9-81ED-4DB2-BD59-A6C34878D82A}">
                    <a16:rowId xmlns:a16="http://schemas.microsoft.com/office/drawing/2014/main" val="983008309"/>
                  </a:ext>
                </a:extLst>
              </a:tr>
              <a:tr h="1279360">
                <a:tc>
                  <a:txBody>
                    <a:bodyPr/>
                    <a:lstStyle/>
                    <a:p>
                      <a:pPr>
                        <a:lnSpc>
                          <a:spcPct val="115000"/>
                        </a:lnSpc>
                      </a:pPr>
                      <a:r>
                        <a:rPr lang="en-GB" sz="1100" b="1" dirty="0">
                          <a:effectLst/>
                        </a:rPr>
                        <a:t>Aalto</a:t>
                      </a:r>
                      <a:endParaRPr lang="en-FI" sz="1200" b="1" dirty="0">
                        <a:effectLst/>
                        <a:latin typeface="Arial" panose="020B0604020202020204" pitchFamily="34" charset="0"/>
                        <a:ea typeface="Arial" panose="020B0604020202020204" pitchFamily="34" charset="0"/>
                      </a:endParaRPr>
                    </a:p>
                  </a:txBody>
                  <a:tcPr marL="41887" marR="41887" marT="41887" marB="41887"/>
                </a:tc>
                <a:tc>
                  <a:txBody>
                    <a:bodyPr/>
                    <a:lstStyle/>
                    <a:p>
                      <a:pPr>
                        <a:lnSpc>
                          <a:spcPct val="115000"/>
                        </a:lnSpc>
                      </a:pPr>
                      <a:r>
                        <a:rPr lang="en-GB" sz="1100" b="1">
                          <a:effectLst/>
                        </a:rPr>
                        <a:t>Researchers as part-time data stewards (2.5 FTEs)</a:t>
                      </a:r>
                      <a:endParaRPr lang="en-FI" sz="1200" b="1">
                        <a:effectLst/>
                        <a:latin typeface="Arial" panose="020B0604020202020204" pitchFamily="34" charset="0"/>
                        <a:ea typeface="Arial" panose="020B0604020202020204" pitchFamily="34" charset="0"/>
                      </a:endParaRPr>
                    </a:p>
                  </a:txBody>
                  <a:tcPr marL="41887" marR="41887" marT="41887" marB="41887"/>
                </a:tc>
                <a:tc>
                  <a:txBody>
                    <a:bodyPr/>
                    <a:lstStyle/>
                    <a:p>
                      <a:pPr>
                        <a:lnSpc>
                          <a:spcPct val="115000"/>
                        </a:lnSpc>
                      </a:pPr>
                      <a:r>
                        <a:rPr lang="en-GB" sz="1100" b="1" dirty="0">
                          <a:effectLst/>
                        </a:rPr>
                        <a:t>The Finnish Federation of Learned Societies coordinates the forming of national open science policies. Institutional policies</a:t>
                      </a:r>
                      <a:endParaRPr lang="en-FI" sz="1200" b="1" dirty="0">
                        <a:effectLst/>
                      </a:endParaRPr>
                    </a:p>
                    <a:p>
                      <a:pPr>
                        <a:lnSpc>
                          <a:spcPct val="115000"/>
                        </a:lnSpc>
                      </a:pPr>
                      <a:r>
                        <a:rPr lang="en-GB" sz="1100" b="1" dirty="0">
                          <a:effectLst/>
                        </a:rPr>
                        <a:t> </a:t>
                      </a:r>
                      <a:endParaRPr lang="en-FI" sz="1200" b="1" dirty="0">
                        <a:effectLst/>
                      </a:endParaRPr>
                    </a:p>
                    <a:p>
                      <a:pPr>
                        <a:lnSpc>
                          <a:spcPct val="115000"/>
                        </a:lnSpc>
                      </a:pPr>
                      <a:r>
                        <a:rPr lang="en-GB" sz="1100" b="1" dirty="0">
                          <a:effectLst/>
                        </a:rPr>
                        <a:t>Comply with EU level legislations on privacy and open data.</a:t>
                      </a:r>
                      <a:endParaRPr lang="en-FI" sz="1200" b="1" dirty="0">
                        <a:effectLst/>
                        <a:latin typeface="Arial" panose="020B0604020202020204" pitchFamily="34" charset="0"/>
                        <a:ea typeface="Arial" panose="020B0604020202020204" pitchFamily="34" charset="0"/>
                      </a:endParaRPr>
                    </a:p>
                  </a:txBody>
                  <a:tcPr marL="41887" marR="41887" marT="41887" marB="41887"/>
                </a:tc>
                <a:tc>
                  <a:txBody>
                    <a:bodyPr/>
                    <a:lstStyle/>
                    <a:p>
                      <a:pPr>
                        <a:lnSpc>
                          <a:spcPct val="115000"/>
                        </a:lnSpc>
                      </a:pPr>
                      <a:r>
                        <a:rPr lang="en-GB" sz="1100" b="1">
                          <a:effectLst/>
                        </a:rPr>
                        <a:t>The data steward programship is funded by research services.</a:t>
                      </a:r>
                      <a:endParaRPr lang="en-FI" sz="1200" b="1">
                        <a:effectLst/>
                      </a:endParaRPr>
                    </a:p>
                    <a:p>
                      <a:pPr>
                        <a:lnSpc>
                          <a:spcPct val="115000"/>
                        </a:lnSpc>
                      </a:pPr>
                      <a:r>
                        <a:rPr lang="en-GB" sz="1100" b="1">
                          <a:effectLst/>
                        </a:rPr>
                        <a:t> </a:t>
                      </a:r>
                      <a:endParaRPr lang="en-FI" sz="1200" b="1">
                        <a:effectLst/>
                      </a:endParaRPr>
                    </a:p>
                    <a:p>
                      <a:pPr>
                        <a:lnSpc>
                          <a:spcPct val="115000"/>
                        </a:lnSpc>
                      </a:pPr>
                      <a:r>
                        <a:rPr lang="en-GB" sz="1100" b="1">
                          <a:effectLst/>
                        </a:rPr>
                        <a:t>Research software engineers funded by IT</a:t>
                      </a:r>
                      <a:endParaRPr lang="en-FI" sz="1200" b="1">
                        <a:effectLst/>
                      </a:endParaRPr>
                    </a:p>
                    <a:p>
                      <a:pPr>
                        <a:lnSpc>
                          <a:spcPct val="115000"/>
                        </a:lnSpc>
                      </a:pPr>
                      <a:r>
                        <a:rPr lang="en-GB" sz="1100" b="1">
                          <a:effectLst/>
                        </a:rPr>
                        <a:t> </a:t>
                      </a:r>
                      <a:endParaRPr lang="en-FI" sz="1200" b="1">
                        <a:effectLst/>
                      </a:endParaRPr>
                    </a:p>
                    <a:p>
                      <a:pPr>
                        <a:lnSpc>
                          <a:spcPct val="115000"/>
                        </a:lnSpc>
                      </a:pPr>
                      <a:r>
                        <a:rPr lang="en-GB" sz="1100" b="1">
                          <a:effectLst/>
                        </a:rPr>
                        <a:t>Aalto has no dedicated library organization, but similar functions  reside in research services</a:t>
                      </a:r>
                      <a:endParaRPr lang="en-FI" sz="1200" b="1">
                        <a:effectLst/>
                        <a:latin typeface="Arial" panose="020B0604020202020204" pitchFamily="34" charset="0"/>
                        <a:ea typeface="Arial" panose="020B0604020202020204" pitchFamily="34" charset="0"/>
                      </a:endParaRPr>
                    </a:p>
                  </a:txBody>
                  <a:tcPr marL="41887" marR="41887" marT="41887" marB="41887"/>
                </a:tc>
                <a:tc>
                  <a:txBody>
                    <a:bodyPr/>
                    <a:lstStyle/>
                    <a:p>
                      <a:pPr>
                        <a:lnSpc>
                          <a:spcPct val="115000"/>
                        </a:lnSpc>
                      </a:pPr>
                      <a:r>
                        <a:rPr lang="en-GB" sz="1100" b="1">
                          <a:effectLst/>
                        </a:rPr>
                        <a:t>The data stewards were foremost researchers and their main work was within the research projects</a:t>
                      </a:r>
                      <a:endParaRPr lang="en-FI" sz="1200" b="1">
                        <a:effectLst/>
                      </a:endParaRPr>
                    </a:p>
                    <a:p>
                      <a:pPr>
                        <a:lnSpc>
                          <a:spcPct val="115000"/>
                        </a:lnSpc>
                      </a:pPr>
                      <a:r>
                        <a:rPr lang="en-GB" sz="1100" b="1">
                          <a:effectLst/>
                        </a:rPr>
                        <a:t> </a:t>
                      </a:r>
                      <a:endParaRPr lang="en-FI" sz="1200" b="1">
                        <a:effectLst/>
                      </a:endParaRPr>
                    </a:p>
                    <a:p>
                      <a:pPr>
                        <a:lnSpc>
                          <a:spcPct val="115000"/>
                        </a:lnSpc>
                      </a:pPr>
                      <a:r>
                        <a:rPr lang="en-GB" sz="1100" b="1">
                          <a:effectLst/>
                        </a:rPr>
                        <a:t>Research services coordinate the university-level efforts</a:t>
                      </a:r>
                      <a:endParaRPr lang="en-FI" sz="1200" b="1">
                        <a:effectLst/>
                        <a:latin typeface="Arial" panose="020B0604020202020204" pitchFamily="34" charset="0"/>
                        <a:ea typeface="Arial" panose="020B0604020202020204" pitchFamily="34" charset="0"/>
                      </a:endParaRPr>
                    </a:p>
                  </a:txBody>
                  <a:tcPr marL="41887" marR="41887" marT="41887" marB="41887"/>
                </a:tc>
                <a:tc>
                  <a:txBody>
                    <a:bodyPr/>
                    <a:lstStyle/>
                    <a:p>
                      <a:pPr>
                        <a:lnSpc>
                          <a:spcPct val="115000"/>
                        </a:lnSpc>
                      </a:pPr>
                      <a:r>
                        <a:rPr lang="en-GB" sz="1100" b="1" dirty="0">
                          <a:effectLst/>
                        </a:rPr>
                        <a:t>Availability of national federated services (e.g. CSC, </a:t>
                      </a:r>
                      <a:r>
                        <a:rPr lang="en-GB" sz="1100" b="1" dirty="0" err="1">
                          <a:effectLst/>
                        </a:rPr>
                        <a:t>FinData</a:t>
                      </a:r>
                      <a:r>
                        <a:rPr lang="en-GB" sz="1100" b="1" dirty="0">
                          <a:effectLst/>
                        </a:rPr>
                        <a:t>) and European services</a:t>
                      </a:r>
                      <a:endParaRPr lang="en-FI" sz="1200" b="1" dirty="0">
                        <a:effectLst/>
                      </a:endParaRPr>
                    </a:p>
                    <a:p>
                      <a:pPr>
                        <a:lnSpc>
                          <a:spcPct val="115000"/>
                        </a:lnSpc>
                      </a:pPr>
                      <a:r>
                        <a:rPr lang="en-GB" sz="1100" b="1" dirty="0">
                          <a:effectLst/>
                        </a:rPr>
                        <a:t> </a:t>
                      </a:r>
                      <a:endParaRPr lang="en-FI" sz="1200" b="1" dirty="0">
                        <a:effectLst/>
                      </a:endParaRPr>
                    </a:p>
                    <a:p>
                      <a:pPr>
                        <a:lnSpc>
                          <a:spcPct val="115000"/>
                        </a:lnSpc>
                      </a:pPr>
                      <a:r>
                        <a:rPr lang="en-GB" sz="1100" b="1" dirty="0">
                          <a:effectLst/>
                        </a:rPr>
                        <a:t>Few selected in-house infrastructure initiatives, such as Aalto Materials Database</a:t>
                      </a:r>
                      <a:endParaRPr lang="en-FI" sz="1200" b="1" dirty="0">
                        <a:effectLst/>
                      </a:endParaRPr>
                    </a:p>
                    <a:p>
                      <a:pPr>
                        <a:lnSpc>
                          <a:spcPct val="115000"/>
                        </a:lnSpc>
                      </a:pPr>
                      <a:r>
                        <a:rPr lang="en-GB" sz="1100" b="1" dirty="0">
                          <a:effectLst/>
                        </a:rPr>
                        <a:t> </a:t>
                      </a:r>
                      <a:endParaRPr lang="en-FI" sz="1200" b="1" dirty="0">
                        <a:effectLst/>
                      </a:endParaRPr>
                    </a:p>
                    <a:p>
                      <a:pPr>
                        <a:lnSpc>
                          <a:spcPct val="115000"/>
                        </a:lnSpc>
                      </a:pPr>
                      <a:r>
                        <a:rPr lang="en-GB" sz="1100" b="1" dirty="0">
                          <a:effectLst/>
                        </a:rPr>
                        <a:t> </a:t>
                      </a:r>
                      <a:endParaRPr lang="en-FI" sz="1200" b="1" dirty="0">
                        <a:effectLst/>
                        <a:latin typeface="Arial" panose="020B0604020202020204" pitchFamily="34" charset="0"/>
                        <a:ea typeface="Arial" panose="020B0604020202020204" pitchFamily="34" charset="0"/>
                      </a:endParaRPr>
                    </a:p>
                  </a:txBody>
                  <a:tcPr marL="41887" marR="41887" marT="41887" marB="41887"/>
                </a:tc>
                <a:extLst>
                  <a:ext uri="{0D108BD9-81ED-4DB2-BD59-A6C34878D82A}">
                    <a16:rowId xmlns:a16="http://schemas.microsoft.com/office/drawing/2014/main" val="4142734214"/>
                  </a:ext>
                </a:extLst>
              </a:tr>
            </a:tbl>
          </a:graphicData>
        </a:graphic>
      </p:graphicFrame>
    </p:spTree>
    <p:extLst>
      <p:ext uri="{BB962C8B-B14F-4D97-AF65-F5344CB8AC3E}">
        <p14:creationId xmlns:p14="http://schemas.microsoft.com/office/powerpoint/2010/main" val="2794639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a:xfrm>
            <a:off x="340306" y="162580"/>
            <a:ext cx="11160000" cy="611828"/>
          </a:xfrm>
        </p:spPr>
        <p:txBody>
          <a:bodyPr>
            <a:noAutofit/>
          </a:bodyPr>
          <a:lstStyle/>
          <a:p>
            <a:r>
              <a:rPr lang="en-GB" sz="2400" b="1" dirty="0"/>
              <a:t>Data stewardship: case studies from </a:t>
            </a:r>
            <a:br>
              <a:rPr lang="en-GB" sz="2400" b="1" dirty="0"/>
            </a:br>
            <a:r>
              <a:rPr lang="en-GB" sz="2400" b="1" dirty="0"/>
              <a:t>North-American, Dutch, and Finnish universities</a:t>
            </a:r>
            <a:endParaRPr lang="sl-SI" sz="2400" dirty="0"/>
          </a:p>
        </p:txBody>
      </p:sp>
      <p:sp>
        <p:nvSpPr>
          <p:cNvPr id="7" name="Content Placeholder 2">
            <a:extLst>
              <a:ext uri="{FF2B5EF4-FFF2-40B4-BE49-F238E27FC236}">
                <a16:creationId xmlns:a16="http://schemas.microsoft.com/office/drawing/2014/main" id="{6AD958E6-FA21-39E4-3CE2-3F80B304326B}"/>
              </a:ext>
            </a:extLst>
          </p:cNvPr>
          <p:cNvSpPr txBox="1">
            <a:spLocks/>
          </p:cNvSpPr>
          <p:nvPr/>
        </p:nvSpPr>
        <p:spPr>
          <a:xfrm>
            <a:off x="5168344" y="104117"/>
            <a:ext cx="7160044" cy="1340582"/>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Source: Rousi, Boehm &amp; Wang, 2024, CC-BY </a:t>
            </a:r>
          </a:p>
        </p:txBody>
      </p:sp>
      <p:pic>
        <p:nvPicPr>
          <p:cNvPr id="4" name="Picture 3">
            <a:extLst>
              <a:ext uri="{FF2B5EF4-FFF2-40B4-BE49-F238E27FC236}">
                <a16:creationId xmlns:a16="http://schemas.microsoft.com/office/drawing/2014/main" id="{DC427322-13D3-DF8D-8B04-65969E3EF9E6}"/>
              </a:ext>
            </a:extLst>
          </p:cNvPr>
          <p:cNvPicPr>
            <a:picLocks noChangeAspect="1"/>
          </p:cNvPicPr>
          <p:nvPr/>
        </p:nvPicPr>
        <p:blipFill rotWithShape="1">
          <a:blip r:embed="rId2">
            <a:extLst>
              <a:ext uri="{28A0092B-C50C-407E-A947-70E740481C1C}">
                <a14:useLocalDpi xmlns:a14="http://schemas.microsoft.com/office/drawing/2010/main" val="0"/>
              </a:ext>
            </a:extLst>
          </a:blip>
          <a:srcRect r="16866" b="8684"/>
          <a:stretch/>
        </p:blipFill>
        <p:spPr>
          <a:xfrm>
            <a:off x="130523" y="771915"/>
            <a:ext cx="8865196" cy="6086085"/>
          </a:xfrm>
          <a:prstGeom prst="rect">
            <a:avLst/>
          </a:prstGeom>
        </p:spPr>
      </p:pic>
    </p:spTree>
    <p:extLst>
      <p:ext uri="{BB962C8B-B14F-4D97-AF65-F5344CB8AC3E}">
        <p14:creationId xmlns:p14="http://schemas.microsoft.com/office/powerpoint/2010/main" val="239664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a:xfrm>
            <a:off x="340306" y="162580"/>
            <a:ext cx="11160000" cy="611828"/>
          </a:xfrm>
        </p:spPr>
        <p:txBody>
          <a:bodyPr>
            <a:noAutofit/>
          </a:bodyPr>
          <a:lstStyle/>
          <a:p>
            <a:r>
              <a:rPr lang="en-GB" sz="2400" b="1" dirty="0"/>
              <a:t>Data stewardship: case studies from </a:t>
            </a:r>
            <a:br>
              <a:rPr lang="en-GB" sz="2400" b="1" dirty="0"/>
            </a:br>
            <a:r>
              <a:rPr lang="en-GB" sz="2400" b="1" dirty="0"/>
              <a:t>North-American, Dutch, and Finnish universities</a:t>
            </a:r>
            <a:endParaRPr lang="sl-SI" sz="2400" dirty="0"/>
          </a:p>
        </p:txBody>
      </p:sp>
      <p:sp>
        <p:nvSpPr>
          <p:cNvPr id="7" name="Content Placeholder 2">
            <a:extLst>
              <a:ext uri="{FF2B5EF4-FFF2-40B4-BE49-F238E27FC236}">
                <a16:creationId xmlns:a16="http://schemas.microsoft.com/office/drawing/2014/main" id="{6AD958E6-FA21-39E4-3CE2-3F80B304326B}"/>
              </a:ext>
            </a:extLst>
          </p:cNvPr>
          <p:cNvSpPr txBox="1">
            <a:spLocks/>
          </p:cNvSpPr>
          <p:nvPr/>
        </p:nvSpPr>
        <p:spPr>
          <a:xfrm>
            <a:off x="340306" y="774408"/>
            <a:ext cx="7160044" cy="1340582"/>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Source: Rousi, Boehm &amp; Wang, 2024, CC-BY </a:t>
            </a:r>
          </a:p>
        </p:txBody>
      </p:sp>
      <p:sp>
        <p:nvSpPr>
          <p:cNvPr id="5" name="TextBox 4">
            <a:extLst>
              <a:ext uri="{FF2B5EF4-FFF2-40B4-BE49-F238E27FC236}">
                <a16:creationId xmlns:a16="http://schemas.microsoft.com/office/drawing/2014/main" id="{DBAAB4C6-2178-0F7F-886E-65ED744B50D5}"/>
              </a:ext>
            </a:extLst>
          </p:cNvPr>
          <p:cNvSpPr txBox="1"/>
          <p:nvPr/>
        </p:nvSpPr>
        <p:spPr>
          <a:xfrm>
            <a:off x="460929" y="1190958"/>
            <a:ext cx="10368652" cy="5480539"/>
          </a:xfrm>
          <a:prstGeom prst="rect">
            <a:avLst/>
          </a:prstGeom>
          <a:noFill/>
        </p:spPr>
        <p:txBody>
          <a:bodyPr wrap="square">
            <a:spAutoFit/>
          </a:bodyPr>
          <a:lstStyle/>
          <a:p>
            <a:pPr lvl="0" algn="just">
              <a:lnSpc>
                <a:spcPct val="115000"/>
              </a:lnSpc>
            </a:pPr>
            <a:r>
              <a:rPr lang="en-GB" sz="1800" b="1" dirty="0">
                <a:effectLst/>
                <a:latin typeface="Arial" panose="020B0604020202020204" pitchFamily="34" charset="0"/>
                <a:ea typeface="Arial" panose="020B0604020202020204" pitchFamily="34" charset="0"/>
              </a:rPr>
              <a:t>10-point summary of key factors in organizing data stewardship programs</a:t>
            </a:r>
            <a:r>
              <a:rPr lang="en-FI" b="1" dirty="0">
                <a:effectLst/>
              </a:rPr>
              <a:t> </a:t>
            </a:r>
            <a:endParaRPr lang="en-GB" b="1"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Arial" panose="020B0604020202020204" pitchFamily="34" charset="0"/>
              <a:buChar char="●"/>
            </a:pPr>
            <a:r>
              <a:rPr lang="en-GB" u="none" strike="noStrike" dirty="0">
                <a:effectLst/>
                <a:latin typeface="Arial" panose="020B0604020202020204" pitchFamily="34" charset="0"/>
                <a:ea typeface="Arial" panose="020B0604020202020204" pitchFamily="34" charset="0"/>
              </a:rPr>
              <a:t>Employment type of data stewards (full time vs. part-time; fixed-term vs. permanent)</a:t>
            </a:r>
            <a:endParaRPr lang="en-FI"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Arial" panose="020B0604020202020204" pitchFamily="34" charset="0"/>
              <a:buChar char="●"/>
            </a:pPr>
            <a:r>
              <a:rPr lang="en-GB" u="none" strike="noStrike" dirty="0">
                <a:effectLst/>
                <a:latin typeface="Arial" panose="020B0604020202020204" pitchFamily="34" charset="0"/>
                <a:ea typeface="Arial" panose="020B0604020202020204" pitchFamily="34" charset="0"/>
              </a:rPr>
              <a:t>Data steward host organization and data steward identity in the higher education institute (e.g. Library, Faculty Services, Research Departments)</a:t>
            </a:r>
            <a:endParaRPr lang="en-FI"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Arial" panose="020B0604020202020204" pitchFamily="34" charset="0"/>
              <a:buChar char="●"/>
            </a:pPr>
            <a:r>
              <a:rPr lang="en-GB" u="none" strike="noStrike" dirty="0">
                <a:effectLst/>
                <a:latin typeface="Arial" panose="020B0604020202020204" pitchFamily="34" charset="0"/>
                <a:ea typeface="Arial" panose="020B0604020202020204" pitchFamily="34" charset="0"/>
              </a:rPr>
              <a:t>Data stewardship program size in FTEs</a:t>
            </a:r>
            <a:endParaRPr lang="en-FI"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Arial" panose="020B0604020202020204" pitchFamily="34" charset="0"/>
              <a:buChar char="●"/>
            </a:pPr>
            <a:r>
              <a:rPr lang="en-GB" u="none" strike="noStrike" dirty="0">
                <a:effectLst/>
                <a:latin typeface="Arial" panose="020B0604020202020204" pitchFamily="34" charset="0"/>
                <a:ea typeface="Arial" panose="020B0604020202020204" pitchFamily="34" charset="0"/>
              </a:rPr>
              <a:t>Data stewardship program’s relation to institutional data repository and other institutional technical infrastructures</a:t>
            </a:r>
            <a:endParaRPr lang="en-FI"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Arial" panose="020B0604020202020204" pitchFamily="34" charset="0"/>
              <a:buChar char="●"/>
            </a:pPr>
            <a:r>
              <a:rPr lang="en-GB" u="none" strike="noStrike" dirty="0">
                <a:effectLst/>
                <a:latin typeface="Arial" panose="020B0604020202020204" pitchFamily="34" charset="0"/>
                <a:ea typeface="Arial" panose="020B0604020202020204" pitchFamily="34" charset="0"/>
              </a:rPr>
              <a:t>Leading and coordinating the data stewardship program (hiring data stewards, yearly activity planning, etc.) </a:t>
            </a:r>
            <a:endParaRPr lang="en-FI"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Arial" panose="020B0604020202020204" pitchFamily="34" charset="0"/>
              <a:buChar char="●"/>
            </a:pPr>
            <a:r>
              <a:rPr lang="en-GB" u="none" strike="noStrike" dirty="0">
                <a:effectLst/>
                <a:latin typeface="Arial" panose="020B0604020202020204" pitchFamily="34" charset="0"/>
                <a:ea typeface="Arial" panose="020B0604020202020204" pitchFamily="34" charset="0"/>
              </a:rPr>
              <a:t>Capability for multimodal communications and RDM training for researchers</a:t>
            </a:r>
            <a:endParaRPr lang="en-FI"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Arial" panose="020B0604020202020204" pitchFamily="34" charset="0"/>
              <a:buChar char="●"/>
            </a:pPr>
            <a:r>
              <a:rPr lang="en-GB" u="none" strike="noStrike" dirty="0">
                <a:effectLst/>
                <a:latin typeface="Arial" panose="020B0604020202020204" pitchFamily="34" charset="0"/>
                <a:ea typeface="Arial" panose="020B0604020202020204" pitchFamily="34" charset="0"/>
              </a:rPr>
              <a:t>Collaboration practices with the data stewards and other service units in the higher education institution (e.g. IT and HPC services, Research Software Engineers, Legal Services, Institutional Review Boards)</a:t>
            </a:r>
            <a:endParaRPr lang="en-FI"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Arial" panose="020B0604020202020204" pitchFamily="34" charset="0"/>
              <a:buChar char="●"/>
            </a:pPr>
            <a:r>
              <a:rPr lang="en-GB" u="none" strike="noStrike" dirty="0">
                <a:effectLst/>
                <a:latin typeface="Arial" panose="020B0604020202020204" pitchFamily="34" charset="0"/>
                <a:ea typeface="Arial" panose="020B0604020202020204" pitchFamily="34" charset="0"/>
              </a:rPr>
              <a:t>Data stewardship program’s relation to national and regional data repositories and services</a:t>
            </a:r>
            <a:endParaRPr lang="en-FI"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Arial" panose="020B0604020202020204" pitchFamily="34" charset="0"/>
              <a:buChar char="●"/>
            </a:pPr>
            <a:r>
              <a:rPr lang="en-GB" u="none" strike="noStrike" dirty="0">
                <a:effectLst/>
                <a:latin typeface="Arial" panose="020B0604020202020204" pitchFamily="34" charset="0"/>
                <a:ea typeface="Arial" panose="020B0604020202020204" pitchFamily="34" charset="0"/>
              </a:rPr>
              <a:t>National and regional legislation and policies for access to research and privacy and protection of human subjects </a:t>
            </a:r>
            <a:endParaRPr lang="en-FI"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Arial" panose="020B0604020202020204" pitchFamily="34" charset="0"/>
              <a:buChar char="●"/>
            </a:pPr>
            <a:r>
              <a:rPr lang="en-GB" u="none" strike="noStrike" dirty="0">
                <a:effectLst/>
                <a:latin typeface="Arial" panose="020B0604020202020204" pitchFamily="34" charset="0"/>
                <a:ea typeface="Arial" panose="020B0604020202020204" pitchFamily="34" charset="0"/>
              </a:rPr>
              <a:t>National and regional research funders’ open science requirements</a:t>
            </a:r>
            <a:endParaRPr lang="en-FI" u="none" strike="noStrike"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482161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a:xfrm>
            <a:off x="340306" y="162580"/>
            <a:ext cx="11160000" cy="611828"/>
          </a:xfrm>
        </p:spPr>
        <p:txBody>
          <a:bodyPr>
            <a:noAutofit/>
          </a:bodyPr>
          <a:lstStyle/>
          <a:p>
            <a:r>
              <a:rPr lang="en-GB" sz="2400" b="1" dirty="0"/>
              <a:t>Data stewardship: case studies from </a:t>
            </a:r>
            <a:br>
              <a:rPr lang="en-GB" sz="2400" b="1" dirty="0"/>
            </a:br>
            <a:r>
              <a:rPr lang="en-GB" sz="2400" b="1" dirty="0"/>
              <a:t>North-American, Dutch, and Finnish universities</a:t>
            </a:r>
            <a:endParaRPr lang="sl-SI" sz="2400" dirty="0"/>
          </a:p>
        </p:txBody>
      </p:sp>
      <p:sp>
        <p:nvSpPr>
          <p:cNvPr id="7" name="Content Placeholder 2">
            <a:extLst>
              <a:ext uri="{FF2B5EF4-FFF2-40B4-BE49-F238E27FC236}">
                <a16:creationId xmlns:a16="http://schemas.microsoft.com/office/drawing/2014/main" id="{6AD958E6-FA21-39E4-3CE2-3F80B304326B}"/>
              </a:ext>
            </a:extLst>
          </p:cNvPr>
          <p:cNvSpPr txBox="1">
            <a:spLocks/>
          </p:cNvSpPr>
          <p:nvPr/>
        </p:nvSpPr>
        <p:spPr>
          <a:xfrm>
            <a:off x="340306" y="774408"/>
            <a:ext cx="7160044" cy="1340582"/>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Source: Rousi, Boehm &amp; Wang, 2024, CC-BY </a:t>
            </a:r>
          </a:p>
        </p:txBody>
      </p:sp>
      <p:sp>
        <p:nvSpPr>
          <p:cNvPr id="5" name="TextBox 4">
            <a:extLst>
              <a:ext uri="{FF2B5EF4-FFF2-40B4-BE49-F238E27FC236}">
                <a16:creationId xmlns:a16="http://schemas.microsoft.com/office/drawing/2014/main" id="{DBAAB4C6-2178-0F7F-886E-65ED744B50D5}"/>
              </a:ext>
            </a:extLst>
          </p:cNvPr>
          <p:cNvSpPr txBox="1"/>
          <p:nvPr/>
        </p:nvSpPr>
        <p:spPr>
          <a:xfrm>
            <a:off x="340306" y="1386236"/>
            <a:ext cx="10368652" cy="3887796"/>
          </a:xfrm>
          <a:prstGeom prst="rect">
            <a:avLst/>
          </a:prstGeom>
          <a:noFill/>
        </p:spPr>
        <p:txBody>
          <a:bodyPr wrap="square">
            <a:spAutoFit/>
          </a:bodyPr>
          <a:lstStyle/>
          <a:p>
            <a:pPr marL="285750" indent="-285750" algn="just">
              <a:lnSpc>
                <a:spcPct val="115000"/>
              </a:lnSpc>
              <a:buFont typeface="Arial" panose="020B0604020202020204" pitchFamily="34" charset="0"/>
              <a:buChar char="•"/>
            </a:pPr>
            <a:r>
              <a:rPr lang="en-GB" dirty="0">
                <a:latin typeface="Arial" panose="020B0604020202020204" pitchFamily="34" charset="0"/>
                <a:ea typeface="Arial" panose="020B0604020202020204" pitchFamily="34" charset="0"/>
              </a:rPr>
              <a:t>D</a:t>
            </a:r>
            <a:r>
              <a:rPr lang="en-GB" sz="1800" dirty="0">
                <a:effectLst/>
                <a:latin typeface="Arial" panose="020B0604020202020204" pitchFamily="34" charset="0"/>
                <a:ea typeface="Arial" panose="020B0604020202020204" pitchFamily="34" charset="0"/>
              </a:rPr>
              <a:t>ata stewardship programs may be organized differently within different national and institutional contexts. </a:t>
            </a:r>
          </a:p>
          <a:p>
            <a:pPr marL="285750" indent="-285750" algn="just">
              <a:lnSpc>
                <a:spcPct val="115000"/>
              </a:lnSpc>
              <a:buFont typeface="Arial" panose="020B0604020202020204" pitchFamily="34" charset="0"/>
              <a:buChar char="•"/>
            </a:pPr>
            <a:r>
              <a:rPr lang="en-GB" sz="1800" dirty="0">
                <a:effectLst/>
                <a:latin typeface="Arial" panose="020B0604020202020204" pitchFamily="34" charset="0"/>
                <a:ea typeface="Arial" panose="020B0604020202020204" pitchFamily="34" charset="0"/>
              </a:rPr>
              <a:t>The data stewardship programs vary in terms of roles, organization and funding structures. Furthermore, policies and legislation, organizational structures, and national infrastructures may differ. </a:t>
            </a:r>
          </a:p>
          <a:p>
            <a:pPr marL="285750" indent="-285750" algn="just">
              <a:lnSpc>
                <a:spcPct val="115000"/>
              </a:lnSpc>
              <a:buFont typeface="Arial" panose="020B0604020202020204" pitchFamily="34" charset="0"/>
              <a:buChar char="•"/>
            </a:pPr>
            <a:r>
              <a:rPr lang="en-GB" sz="1800" dirty="0">
                <a:effectLst/>
                <a:latin typeface="Arial" panose="020B0604020202020204" pitchFamily="34" charset="0"/>
                <a:ea typeface="Arial" panose="020B0604020202020204" pitchFamily="34" charset="0"/>
              </a:rPr>
              <a:t>There is no single model for organizing data stewardship programs. Moreover, one needs to consider different institutional and national research environments when developing such programs. </a:t>
            </a:r>
          </a:p>
          <a:p>
            <a:pPr marL="285750" indent="-285750" algn="just">
              <a:lnSpc>
                <a:spcPct val="115000"/>
              </a:lnSpc>
              <a:buFont typeface="Arial" panose="020B0604020202020204" pitchFamily="34" charset="0"/>
              <a:buChar char="•"/>
            </a:pPr>
            <a:r>
              <a:rPr lang="en-GB" sz="1800" dirty="0">
                <a:effectLst/>
                <a:latin typeface="Arial" panose="020B0604020202020204" pitchFamily="34" charset="0"/>
                <a:ea typeface="Arial" panose="020B0604020202020204" pitchFamily="34" charset="0"/>
              </a:rPr>
              <a:t>High quality connections in the core organizational factors are key for a well-performing ecosystem. </a:t>
            </a:r>
          </a:p>
          <a:p>
            <a:pPr marL="285750" indent="-285750" algn="just">
              <a:lnSpc>
                <a:spcPct val="115000"/>
              </a:lnSpc>
              <a:buFont typeface="Arial" panose="020B0604020202020204" pitchFamily="34" charset="0"/>
              <a:buChar char="•"/>
            </a:pPr>
            <a:r>
              <a:rPr lang="en-GB" sz="1800" dirty="0">
                <a:effectLst/>
                <a:latin typeface="Arial" panose="020B0604020202020204" pitchFamily="34" charset="0"/>
                <a:ea typeface="Arial" panose="020B0604020202020204" pitchFamily="34" charset="0"/>
              </a:rPr>
              <a:t>The development of more sophisticated metrics and cost-benefit analyses of data stewardship programs are important future directions.</a:t>
            </a:r>
            <a:endParaRPr lang="en-FI"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112700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a:xfrm>
            <a:off x="924700" y="526508"/>
            <a:ext cx="11160000" cy="611828"/>
          </a:xfrm>
        </p:spPr>
        <p:txBody>
          <a:bodyPr>
            <a:normAutofit fontScale="90000"/>
          </a:bodyPr>
          <a:lstStyle/>
          <a:p>
            <a:r>
              <a:rPr lang="sl-SI" dirty="0"/>
              <a:t>Aalto Data Agents</a:t>
            </a:r>
          </a:p>
        </p:txBody>
      </p:sp>
      <p:sp>
        <p:nvSpPr>
          <p:cNvPr id="3" name="Content Placeholder 2">
            <a:extLst>
              <a:ext uri="{FF2B5EF4-FFF2-40B4-BE49-F238E27FC236}">
                <a16:creationId xmlns:a16="http://schemas.microsoft.com/office/drawing/2014/main" id="{FCF249E0-C552-50C8-C7D8-1DB1BE6FBAF6}"/>
              </a:ext>
            </a:extLst>
          </p:cNvPr>
          <p:cNvSpPr>
            <a:spLocks noGrp="1"/>
          </p:cNvSpPr>
          <p:nvPr>
            <p:ph idx="1"/>
          </p:nvPr>
        </p:nvSpPr>
        <p:spPr>
          <a:xfrm>
            <a:off x="838202" y="1495120"/>
            <a:ext cx="9862749" cy="4773293"/>
          </a:xfrm>
        </p:spPr>
        <p:txBody>
          <a:bodyPr>
            <a:normAutofit fontScale="77500" lnSpcReduction="20000"/>
          </a:bodyPr>
          <a:lstStyle/>
          <a:p>
            <a:pPr marL="0" indent="0">
              <a:buNone/>
            </a:pPr>
            <a:r>
              <a:rPr lang="en-GB" b="1" dirty="0"/>
              <a:t>How can the Aalto Data Agents help you?</a:t>
            </a:r>
          </a:p>
          <a:p>
            <a:r>
              <a:rPr lang="en-GB" dirty="0"/>
              <a:t>Data Agents extend the support services with discipline-specific expertise and they can help with questions, such as:</a:t>
            </a:r>
          </a:p>
          <a:p>
            <a:pPr>
              <a:buFont typeface="Arial" panose="020B0604020202020204" pitchFamily="34" charset="0"/>
              <a:buChar char="•"/>
            </a:pPr>
            <a:r>
              <a:rPr lang="en-GB" dirty="0"/>
              <a:t>How is personal data processed and anonymized?</a:t>
            </a:r>
          </a:p>
          <a:p>
            <a:pPr>
              <a:buFont typeface="Arial" panose="020B0604020202020204" pitchFamily="34" charset="0"/>
              <a:buChar char="•"/>
            </a:pPr>
            <a:r>
              <a:rPr lang="en-GB" dirty="0"/>
              <a:t>How is research data stored and shared with collaborators?</a:t>
            </a:r>
          </a:p>
          <a:p>
            <a:pPr>
              <a:buFont typeface="Arial" panose="020B0604020202020204" pitchFamily="34" charset="0"/>
              <a:buChar char="•"/>
            </a:pPr>
            <a:r>
              <a:rPr lang="en-GB" dirty="0"/>
              <a:t>How is research data organized and documented?</a:t>
            </a:r>
          </a:p>
          <a:p>
            <a:pPr>
              <a:buFont typeface="Arial" panose="020B0604020202020204" pitchFamily="34" charset="0"/>
              <a:buChar char="•"/>
            </a:pPr>
            <a:r>
              <a:rPr lang="en-GB" dirty="0"/>
              <a:t>How to choose a suitable data repository for data sharing?</a:t>
            </a:r>
          </a:p>
          <a:p>
            <a:pPr>
              <a:buFont typeface="Arial" panose="020B0604020202020204" pitchFamily="34" charset="0"/>
              <a:buChar char="•"/>
            </a:pPr>
            <a:r>
              <a:rPr lang="en-GB" dirty="0"/>
              <a:t>How to choose a license for a dataset or code?</a:t>
            </a:r>
          </a:p>
          <a:p>
            <a:pPr>
              <a:buFont typeface="Arial" panose="020B0604020202020204" pitchFamily="34" charset="0"/>
              <a:buChar char="•"/>
            </a:pPr>
            <a:r>
              <a:rPr lang="en-GB" dirty="0">
                <a:hlinkClick r:id="rId2"/>
              </a:rPr>
              <a:t>Aalto Research Software Engineers</a:t>
            </a:r>
            <a:endParaRPr lang="en-GB" dirty="0"/>
          </a:p>
          <a:p>
            <a:pPr>
              <a:buFont typeface="Arial" panose="020B0604020202020204" pitchFamily="34" charset="0"/>
              <a:buChar char="•"/>
            </a:pPr>
            <a:r>
              <a:rPr lang="en-GB" dirty="0">
                <a:hlinkClick r:id="rId3"/>
              </a:rPr>
              <a:t>Aalto Data Hub</a:t>
            </a:r>
            <a:endParaRPr lang="en-GB" dirty="0"/>
          </a:p>
          <a:p>
            <a:pPr>
              <a:buFont typeface="Arial" panose="020B0604020202020204" pitchFamily="34" charset="0"/>
              <a:buChar char="•"/>
            </a:pPr>
            <a:r>
              <a:rPr lang="en-GB" dirty="0">
                <a:hlinkClick r:id="rId4"/>
              </a:rPr>
              <a:t>Aalto Materials Digitalization Platform</a:t>
            </a:r>
            <a:endParaRPr lang="en-GB" dirty="0"/>
          </a:p>
          <a:p>
            <a:r>
              <a:rPr lang="en-GB" dirty="0"/>
              <a:t>Contact Data agents directly or send your questions to </a:t>
            </a:r>
            <a:r>
              <a:rPr lang="en-GB" dirty="0">
                <a:hlinkClick r:id="rId5"/>
              </a:rPr>
              <a:t>researchdata@aalto.fi</a:t>
            </a:r>
            <a:r>
              <a:rPr lang="en-GB" dirty="0"/>
              <a:t>. You can also order tailored presentations and consultations from </a:t>
            </a:r>
            <a:r>
              <a:rPr lang="en-GB" dirty="0">
                <a:hlinkClick r:id="rId5"/>
              </a:rPr>
              <a:t>researchdata@aalto.fi</a:t>
            </a:r>
            <a:endParaRPr lang="en-GB" dirty="0"/>
          </a:p>
        </p:txBody>
      </p:sp>
    </p:spTree>
    <p:extLst>
      <p:ext uri="{BB962C8B-B14F-4D97-AF65-F5344CB8AC3E}">
        <p14:creationId xmlns:p14="http://schemas.microsoft.com/office/powerpoint/2010/main" val="2257437499"/>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7111</TotalTime>
  <Words>1789</Words>
  <Application>Microsoft Office PowerPoint</Application>
  <PresentationFormat>Širokozaslonsko</PresentationFormat>
  <Paragraphs>234</Paragraphs>
  <Slides>13</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13</vt:i4>
      </vt:variant>
    </vt:vector>
  </HeadingPairs>
  <TitlesOfParts>
    <vt:vector size="17" baseType="lpstr">
      <vt:lpstr>Arial</vt:lpstr>
      <vt:lpstr>Calibri</vt:lpstr>
      <vt:lpstr>Times</vt:lpstr>
      <vt:lpstr>Officeova tema</vt:lpstr>
      <vt:lpstr>The work of data experts in practice</vt:lpstr>
      <vt:lpstr>Contents of the presentation</vt:lpstr>
      <vt:lpstr>Data stewardship: case studies from  North-American, Dutch, and Finnish universities</vt:lpstr>
      <vt:lpstr>Data stewardship: case studies from  North-American, Dutch, and Finnish universities</vt:lpstr>
      <vt:lpstr>Data stewardship: case studies from  North-American, Dutch, and Finnish universities</vt:lpstr>
      <vt:lpstr>Data stewardship: case studies from  North-American, Dutch, and Finnish universities</vt:lpstr>
      <vt:lpstr>Data stewardship: case studies from  North-American, Dutch, and Finnish universities</vt:lpstr>
      <vt:lpstr>Data stewardship: case studies from  North-American, Dutch, and Finnish universities</vt:lpstr>
      <vt:lpstr>Aalto Data Agents</vt:lpstr>
      <vt:lpstr>Aalto Data Agents – OS&amp;RDM webinar series</vt:lpstr>
      <vt:lpstr>Aalto Data Agents and training statistics</vt:lpstr>
      <vt:lpstr>Aalto Data Agents and other statistics</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Tomas Bercic</dc:creator>
  <cp:lastModifiedBy>Zala</cp:lastModifiedBy>
  <cp:revision>4</cp:revision>
  <dcterms:created xsi:type="dcterms:W3CDTF">2023-09-11T08:00:44Z</dcterms:created>
  <dcterms:modified xsi:type="dcterms:W3CDTF">2025-05-07T08:52:32Z</dcterms:modified>
</cp:coreProperties>
</file>