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9pPr>
  </p:defaultTextStyle>
  <p:extLst>
    <p:ext uri="{EFAFB233-063F-42B5-8137-9DF3F51BA10A}">
      <p15:sldGuideLst xmlns:p15="http://schemas.microsoft.com/office/powerpoint/2012/main">
        <p15:guide id="1" pos="3840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883" y="58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69368828" name="Google Shape;3;n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01650124" name="Google Shape;4;n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pPr>
              <a:defRPr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34203540" name="Google Shape;81;p1:notes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/>
          </a:p>
        </p:txBody>
      </p:sp>
      <p:sp>
        <p:nvSpPr>
          <p:cNvPr id="260693383" name="Google Shape;82;p1:notes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71461318" name="Google Shape;137;g39dcbb8d9be_0_43:notes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/>
          </a:p>
        </p:txBody>
      </p:sp>
      <p:sp>
        <p:nvSpPr>
          <p:cNvPr id="2103628303" name="Google Shape;138;g39dcbb8d9be_0_43:notes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7293784" name="Google Shape;143;g39dcbb8d9be_0_56:notes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/>
          </a:p>
        </p:txBody>
      </p:sp>
      <p:sp>
        <p:nvSpPr>
          <p:cNvPr id="1911722389" name="Google Shape;144;g39dcbb8d9be_0_56:notes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86365935" name="Google Shape;149;g39bac325a38_0_56:notes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/>
          </a:p>
        </p:txBody>
      </p:sp>
      <p:sp>
        <p:nvSpPr>
          <p:cNvPr id="624867982" name="Google Shape;150;g39bac325a38_0_56:notes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92647031" name="Google Shape;155;g39bac325a38_0_35:notes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/>
          </a:p>
        </p:txBody>
      </p:sp>
      <p:sp>
        <p:nvSpPr>
          <p:cNvPr id="1196277862" name="Google Shape;156;g39bac325a38_0_35:notes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18811837" name="Google Shape;161;g39bac325a38_0_61:notes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/>
          </a:p>
        </p:txBody>
      </p:sp>
      <p:sp>
        <p:nvSpPr>
          <p:cNvPr id="513746374" name="Google Shape;162;g39bac325a38_0_61:notes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66767456" name="Google Shape;167;g39bac325a38_0_103:notes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/>
          </a:p>
        </p:txBody>
      </p:sp>
      <p:sp>
        <p:nvSpPr>
          <p:cNvPr id="851095782" name="Google Shape;168;g39bac325a38_0_103:notes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41364207" name="Google Shape;173;g39bac325a38_0_92:notes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/>
          </a:p>
        </p:txBody>
      </p:sp>
      <p:sp>
        <p:nvSpPr>
          <p:cNvPr id="234755747" name="Google Shape;174;g39bac325a38_0_92:notes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52071129" name="Google Shape;179;g39bac325a38_0_30:notes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/>
          </a:p>
        </p:txBody>
      </p:sp>
      <p:sp>
        <p:nvSpPr>
          <p:cNvPr id="459958207" name="Google Shape;180;g39bac325a38_0_30:notes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49348696" name="Google Shape;185;g39bac325a38_0_87:notes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/>
          </a:p>
        </p:txBody>
      </p:sp>
      <p:sp>
        <p:nvSpPr>
          <p:cNvPr id="1632515880" name="Google Shape;186;g39bac325a38_0_87:notes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89354782" name="Google Shape;191;g39bac325a38_0_110:notes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/>
          </a:p>
        </p:txBody>
      </p:sp>
      <p:sp>
        <p:nvSpPr>
          <p:cNvPr id="1281385237" name="Google Shape;192;g39bac325a38_0_110:notes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08947870" name="Google Shape;88;p2:notes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/>
          </a:p>
        </p:txBody>
      </p:sp>
      <p:sp>
        <p:nvSpPr>
          <p:cNvPr id="415569975" name="Google Shape;89;p2:notes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12669332" name="Google Shape;197;g39bac325a38_0_115:notes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/>
          </a:p>
        </p:txBody>
      </p:sp>
      <p:sp>
        <p:nvSpPr>
          <p:cNvPr id="1500990424" name="Google Shape;198;g39bac325a38_0_115:notes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53512725" name="Google Shape;203;g39f9167981f_0_5:notes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/>
          </a:p>
        </p:txBody>
      </p:sp>
      <p:sp>
        <p:nvSpPr>
          <p:cNvPr id="918861084" name="Google Shape;204;g39f9167981f_0_5:notes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70199675" name="Google Shape;209;g39f9167981f_0_25:notes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/>
          </a:p>
        </p:txBody>
      </p:sp>
      <p:sp>
        <p:nvSpPr>
          <p:cNvPr id="1121871054" name="Google Shape;210;g39f9167981f_0_25:notes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71604467" name="Google Shape;215;p3:notes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/>
          </a:p>
        </p:txBody>
      </p:sp>
      <p:sp>
        <p:nvSpPr>
          <p:cNvPr id="1637968896" name="Google Shape;216;p3:notes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60769507" name="Google Shape;94;g39bac325a38_0_25:notes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/>
          </a:p>
        </p:txBody>
      </p:sp>
      <p:sp>
        <p:nvSpPr>
          <p:cNvPr id="1427673162" name="Google Shape;95;g39bac325a38_0_25:notes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86883504" name="Google Shape;100;g39bac325a38_0_0:notes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/>
          </a:p>
        </p:txBody>
      </p:sp>
      <p:sp>
        <p:nvSpPr>
          <p:cNvPr id="569489318" name="Google Shape;101;g39bac325a38_0_0:notes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06774131" name="Google Shape;106;g39bac325a38_0_15:notes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/>
          </a:p>
        </p:txBody>
      </p:sp>
      <p:sp>
        <p:nvSpPr>
          <p:cNvPr id="93151193" name="Google Shape;107;g39bac325a38_0_15:notes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62531973" name="Google Shape;112;g39dcbb8d9be_0_7:notes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/>
          </a:p>
        </p:txBody>
      </p:sp>
      <p:sp>
        <p:nvSpPr>
          <p:cNvPr id="651757620" name="Google Shape;113;g39dcbb8d9be_0_7:notes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51814121" name="Google Shape;118;g39dcbb8d9be_0_14:notes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/>
          </a:p>
        </p:txBody>
      </p:sp>
      <p:sp>
        <p:nvSpPr>
          <p:cNvPr id="553431764" name="Google Shape;119;g39dcbb8d9be_0_14:notes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43384470" name="Google Shape;124;g39bac325a38_0_40:notes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/>
          </a:p>
        </p:txBody>
      </p:sp>
      <p:sp>
        <p:nvSpPr>
          <p:cNvPr id="648622107" name="Google Shape;125;g39bac325a38_0_40:notes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04076648" name="Google Shape;131;g39bac325a38_0_71:notes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/>
          </a:p>
        </p:txBody>
      </p:sp>
      <p:sp>
        <p:nvSpPr>
          <p:cNvPr id="280023356" name="Google Shape;132;g39bac325a38_0_71:notes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matchingName="Naslovni diapozitiv" type="title" userDrawn="1">
  <p:cSld name="TITL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58894110" name="Google Shape;12;p2"/>
          <p:cNvSpPr txBox="1">
            <a:spLocks noGrp="1"/>
          </p:cNvSpPr>
          <p:nvPr>
            <p:ph type="ctrTitle"/>
          </p:nvPr>
        </p:nvSpPr>
        <p:spPr bwMode="auto">
          <a:xfrm>
            <a:off x="1524003" y="1122361"/>
            <a:ext cx="9144000" cy="23875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1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894429835" name="Google Shape;13;p2"/>
          <p:cNvSpPr txBox="1">
            <a:spLocks noGrp="1"/>
          </p:cNvSpPr>
          <p:nvPr>
            <p:ph type="subTitle" idx="1"/>
          </p:nvPr>
        </p:nvSpPr>
        <p:spPr bwMode="auto">
          <a:xfrm>
            <a:off x="1524003" y="3602041"/>
            <a:ext cx="9144000" cy="16557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  <a:defRPr sz="2400"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284502887" name="Google Shape;14;p2"/>
          <p:cNvSpPr txBox="1">
            <a:spLocks noGrp="1"/>
          </p:cNvSpPr>
          <p:nvPr>
            <p:ph type="dt" idx="10"/>
          </p:nvPr>
        </p:nvSpPr>
        <p:spPr bwMode="auto"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985852358" name="Google Shape;15;p2"/>
          <p:cNvSpPr txBox="1">
            <a:spLocks noGrp="1"/>
          </p:cNvSpPr>
          <p:nvPr>
            <p:ph type="ftr" idx="11"/>
          </p:nvPr>
        </p:nvSpPr>
        <p:spPr bwMode="auto"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054013215" name="Google Shape;16;p2"/>
          <p:cNvSpPr txBox="1">
            <a:spLocks noGrp="1"/>
          </p:cNvSpPr>
          <p:nvPr>
            <p:ph type="sldNum" idx="12"/>
          </p:nvPr>
        </p:nvSpPr>
        <p:spPr bwMode="auto"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sl-SI"/>
              <a:t>‹#›</a:t>
            </a:fld>
            <a:endParaRPr sz="1200" b="0" i="0" u="none" strike="noStrike" cap="none">
              <a:solidFill>
                <a:srgbClr val="898989"/>
              </a:solidFill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matchingName="Naslov in navpično besedilo" type="vertTx" userDrawn="1">
  <p:cSld name="VERTICAL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23742344" name="Google Shape;69;p11"/>
          <p:cNvSpPr txBox="1">
            <a:spLocks noGrp="1"/>
          </p:cNvSpPr>
          <p:nvPr>
            <p:ph type="title"/>
          </p:nvPr>
        </p:nvSpPr>
        <p:spPr bwMode="auto"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915528673" name="Google Shape;70;p11"/>
          <p:cNvSpPr txBox="1">
            <a:spLocks noGrp="1"/>
          </p:cNvSpPr>
          <p:nvPr>
            <p:ph type="body" idx="1"/>
          </p:nvPr>
        </p:nvSpPr>
        <p:spPr bwMode="auto">
          <a:xfrm rot="5400000">
            <a:off x="3920335" y="-1256505"/>
            <a:ext cx="4351336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  <a:defRPr/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/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94399081" name="Google Shape;71;p11"/>
          <p:cNvSpPr txBox="1">
            <a:spLocks noGrp="1"/>
          </p:cNvSpPr>
          <p:nvPr>
            <p:ph type="dt" idx="10"/>
          </p:nvPr>
        </p:nvSpPr>
        <p:spPr bwMode="auto"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133109334" name="Google Shape;72;p11"/>
          <p:cNvSpPr txBox="1">
            <a:spLocks noGrp="1"/>
          </p:cNvSpPr>
          <p:nvPr>
            <p:ph type="ftr" idx="11"/>
          </p:nvPr>
        </p:nvSpPr>
        <p:spPr bwMode="auto"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074973130" name="Google Shape;73;p11"/>
          <p:cNvSpPr txBox="1">
            <a:spLocks noGrp="1"/>
          </p:cNvSpPr>
          <p:nvPr>
            <p:ph type="sldNum" idx="12"/>
          </p:nvPr>
        </p:nvSpPr>
        <p:spPr bwMode="auto"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sl-SI"/>
              <a:t>‹#›</a:t>
            </a:fld>
            <a:endParaRPr sz="1200" b="0" i="0" u="none" strike="noStrike" cap="none">
              <a:solidFill>
                <a:srgbClr val="898989"/>
              </a:solidFill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matchingName="Navpični naslov in besedilo" type="vertTitleAndTx" userDrawn="1">
  <p:cSld name="VERTICAL_TITLE_AND_VERTICAL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50688338" name="Google Shape;75;p12"/>
          <p:cNvSpPr txBox="1">
            <a:spLocks noGrp="1"/>
          </p:cNvSpPr>
          <p:nvPr>
            <p:ph type="title"/>
          </p:nvPr>
        </p:nvSpPr>
        <p:spPr bwMode="auto">
          <a:xfrm rot="5400000">
            <a:off x="7133436" y="1956596"/>
            <a:ext cx="5811834" cy="2628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333457585" name="Google Shape;76;p12"/>
          <p:cNvSpPr txBox="1">
            <a:spLocks noGrp="1"/>
          </p:cNvSpPr>
          <p:nvPr>
            <p:ph type="body" idx="1"/>
          </p:nvPr>
        </p:nvSpPr>
        <p:spPr bwMode="auto">
          <a:xfrm rot="5400000">
            <a:off x="1799434" y="-596102"/>
            <a:ext cx="5811834" cy="7734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  <a:defRPr/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/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011454657" name="Google Shape;77;p12"/>
          <p:cNvSpPr txBox="1">
            <a:spLocks noGrp="1"/>
          </p:cNvSpPr>
          <p:nvPr>
            <p:ph type="dt" idx="10"/>
          </p:nvPr>
        </p:nvSpPr>
        <p:spPr bwMode="auto"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18273890" name="Google Shape;78;p12"/>
          <p:cNvSpPr txBox="1">
            <a:spLocks noGrp="1"/>
          </p:cNvSpPr>
          <p:nvPr>
            <p:ph type="ftr" idx="11"/>
          </p:nvPr>
        </p:nvSpPr>
        <p:spPr bwMode="auto"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622482333" name="Google Shape;79;p12"/>
          <p:cNvSpPr txBox="1">
            <a:spLocks noGrp="1"/>
          </p:cNvSpPr>
          <p:nvPr>
            <p:ph type="sldNum" idx="12"/>
          </p:nvPr>
        </p:nvSpPr>
        <p:spPr bwMode="auto"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sl-SI"/>
              <a:t>‹#›</a:t>
            </a:fld>
            <a:endParaRPr sz="1200" b="0" i="0" u="none" strike="noStrike" cap="none">
              <a:solidFill>
                <a:srgbClr val="898989"/>
              </a:solidFill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matchingName="Naslov in vsebina" type="obj" userDrawn="1">
  <p:cSld name="OBJEC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99451206" name="Google Shape;18;p3"/>
          <p:cNvSpPr txBox="1">
            <a:spLocks noGrp="1"/>
          </p:cNvSpPr>
          <p:nvPr>
            <p:ph type="title"/>
          </p:nvPr>
        </p:nvSpPr>
        <p:spPr bwMode="auto"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983250748" name="Google Shape;19;p3"/>
          <p:cNvSpPr txBox="1">
            <a:spLocks noGrp="1"/>
          </p:cNvSpPr>
          <p:nvPr>
            <p:ph type="body" idx="1"/>
          </p:nvPr>
        </p:nvSpPr>
        <p:spPr bwMode="auto"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  <a:defRPr/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/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139940536" name="Google Shape;20;p3"/>
          <p:cNvSpPr txBox="1">
            <a:spLocks noGrp="1"/>
          </p:cNvSpPr>
          <p:nvPr>
            <p:ph type="dt" idx="10"/>
          </p:nvPr>
        </p:nvSpPr>
        <p:spPr bwMode="auto"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119100301" name="Google Shape;21;p3"/>
          <p:cNvSpPr txBox="1">
            <a:spLocks noGrp="1"/>
          </p:cNvSpPr>
          <p:nvPr>
            <p:ph type="ftr" idx="11"/>
          </p:nvPr>
        </p:nvSpPr>
        <p:spPr bwMode="auto"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828455741" name="Google Shape;22;p3"/>
          <p:cNvSpPr txBox="1">
            <a:spLocks noGrp="1"/>
          </p:cNvSpPr>
          <p:nvPr>
            <p:ph type="sldNum" idx="12"/>
          </p:nvPr>
        </p:nvSpPr>
        <p:spPr bwMode="auto"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sl-SI"/>
              <a:t>‹#›</a:t>
            </a:fld>
            <a:endParaRPr sz="1200" b="0" i="0" u="none" strike="noStrike" cap="none">
              <a:solidFill>
                <a:srgbClr val="898989"/>
              </a:solidFill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matchingName="Glava odseka" type="secHead" userDrawn="1">
  <p:cSld name="SECTION_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7450950" name="Google Shape;24;p4"/>
          <p:cNvSpPr txBox="1">
            <a:spLocks noGrp="1"/>
          </p:cNvSpPr>
          <p:nvPr>
            <p:ph type="title"/>
          </p:nvPr>
        </p:nvSpPr>
        <p:spPr bwMode="auto">
          <a:xfrm>
            <a:off x="831847" y="1709735"/>
            <a:ext cx="10515600" cy="2852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704130144" name="Google Shape;25;p4"/>
          <p:cNvSpPr txBox="1">
            <a:spLocks noGrp="1"/>
          </p:cNvSpPr>
          <p:nvPr>
            <p:ph type="body" idx="1"/>
          </p:nvPr>
        </p:nvSpPr>
        <p:spPr bwMode="auto">
          <a:xfrm>
            <a:off x="831847" y="4589465"/>
            <a:ext cx="10515600" cy="1500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98989"/>
              </a:buClr>
              <a:buSzPts val="2400"/>
              <a:buNone/>
              <a:defRPr sz="2400">
                <a:solidFill>
                  <a:srgbClr val="898989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269432063" name="Google Shape;26;p4"/>
          <p:cNvSpPr txBox="1">
            <a:spLocks noGrp="1"/>
          </p:cNvSpPr>
          <p:nvPr>
            <p:ph type="dt" idx="10"/>
          </p:nvPr>
        </p:nvSpPr>
        <p:spPr bwMode="auto"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051821495" name="Google Shape;27;p4"/>
          <p:cNvSpPr txBox="1">
            <a:spLocks noGrp="1"/>
          </p:cNvSpPr>
          <p:nvPr>
            <p:ph type="ftr" idx="11"/>
          </p:nvPr>
        </p:nvSpPr>
        <p:spPr bwMode="auto"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109354585" name="Google Shape;28;p4"/>
          <p:cNvSpPr txBox="1">
            <a:spLocks noGrp="1"/>
          </p:cNvSpPr>
          <p:nvPr>
            <p:ph type="sldNum" idx="12"/>
          </p:nvPr>
        </p:nvSpPr>
        <p:spPr bwMode="auto"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sl-SI"/>
              <a:t>‹#›</a:t>
            </a:fld>
            <a:endParaRPr sz="1200" b="0" i="0" u="none" strike="noStrike" cap="none">
              <a:solidFill>
                <a:srgbClr val="898989"/>
              </a:solidFill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matchingName="Dve vsebini" type="twoObj" userDrawn="1">
  <p:cSld name="TWO_OBJECT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54756071" name="Google Shape;30;p5"/>
          <p:cNvSpPr txBox="1">
            <a:spLocks noGrp="1"/>
          </p:cNvSpPr>
          <p:nvPr>
            <p:ph type="title"/>
          </p:nvPr>
        </p:nvSpPr>
        <p:spPr bwMode="auto"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961235252" name="Google Shape;31;p5"/>
          <p:cNvSpPr txBox="1">
            <a:spLocks noGrp="1"/>
          </p:cNvSpPr>
          <p:nvPr>
            <p:ph type="body" idx="1"/>
          </p:nvPr>
        </p:nvSpPr>
        <p:spPr bwMode="auto">
          <a:xfrm>
            <a:off x="838203" y="1825627"/>
            <a:ext cx="5181603" cy="43513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  <a:defRPr/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/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59226922" name="Google Shape;32;p5"/>
          <p:cNvSpPr txBox="1">
            <a:spLocks noGrp="1"/>
          </p:cNvSpPr>
          <p:nvPr>
            <p:ph type="body" idx="2"/>
          </p:nvPr>
        </p:nvSpPr>
        <p:spPr bwMode="auto">
          <a:xfrm>
            <a:off x="6172200" y="1825627"/>
            <a:ext cx="5181603" cy="43513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  <a:defRPr/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/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746175914" name="Google Shape;33;p5"/>
          <p:cNvSpPr txBox="1">
            <a:spLocks noGrp="1"/>
          </p:cNvSpPr>
          <p:nvPr>
            <p:ph type="dt" idx="10"/>
          </p:nvPr>
        </p:nvSpPr>
        <p:spPr bwMode="auto"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185187898" name="Google Shape;34;p5"/>
          <p:cNvSpPr txBox="1">
            <a:spLocks noGrp="1"/>
          </p:cNvSpPr>
          <p:nvPr>
            <p:ph type="ftr" idx="11"/>
          </p:nvPr>
        </p:nvSpPr>
        <p:spPr bwMode="auto"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965776295" name="Google Shape;35;p5"/>
          <p:cNvSpPr txBox="1">
            <a:spLocks noGrp="1"/>
          </p:cNvSpPr>
          <p:nvPr>
            <p:ph type="sldNum" idx="12"/>
          </p:nvPr>
        </p:nvSpPr>
        <p:spPr bwMode="auto"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sl-SI"/>
              <a:t>‹#›</a:t>
            </a:fld>
            <a:endParaRPr sz="1200" b="0" i="0" u="none" strike="noStrike" cap="none">
              <a:solidFill>
                <a:srgbClr val="898989"/>
              </a:solidFill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matchingName="Primerjava" type="twoTxTwoObj" userDrawn="1">
  <p:cSld name="TWO_OBJECTS_WITH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10178299" name="Google Shape;37;p6"/>
          <p:cNvSpPr txBox="1">
            <a:spLocks noGrp="1"/>
          </p:cNvSpPr>
          <p:nvPr>
            <p:ph type="title"/>
          </p:nvPr>
        </p:nvSpPr>
        <p:spPr bwMode="auto">
          <a:xfrm>
            <a:off x="839784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552214298" name="Google Shape;38;p6"/>
          <p:cNvSpPr txBox="1">
            <a:spLocks noGrp="1"/>
          </p:cNvSpPr>
          <p:nvPr>
            <p:ph type="body" idx="1"/>
          </p:nvPr>
        </p:nvSpPr>
        <p:spPr bwMode="auto">
          <a:xfrm>
            <a:off x="839784" y="1681160"/>
            <a:ext cx="5157782" cy="8239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  <a:defRPr sz="2400" b="1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598004410" name="Google Shape;39;p6"/>
          <p:cNvSpPr txBox="1">
            <a:spLocks noGrp="1"/>
          </p:cNvSpPr>
          <p:nvPr>
            <p:ph type="body" idx="2"/>
          </p:nvPr>
        </p:nvSpPr>
        <p:spPr bwMode="auto">
          <a:xfrm>
            <a:off x="839784" y="2505071"/>
            <a:ext cx="5157782" cy="36845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  <a:defRPr/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/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830546620" name="Google Shape;40;p6"/>
          <p:cNvSpPr txBox="1">
            <a:spLocks noGrp="1"/>
          </p:cNvSpPr>
          <p:nvPr>
            <p:ph type="body" idx="3"/>
          </p:nvPr>
        </p:nvSpPr>
        <p:spPr bwMode="auto">
          <a:xfrm>
            <a:off x="6172200" y="1681160"/>
            <a:ext cx="5183183" cy="8239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  <a:defRPr sz="2400" b="1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859928953" name="Google Shape;41;p6"/>
          <p:cNvSpPr txBox="1">
            <a:spLocks noGrp="1"/>
          </p:cNvSpPr>
          <p:nvPr>
            <p:ph type="body" idx="4"/>
          </p:nvPr>
        </p:nvSpPr>
        <p:spPr bwMode="auto">
          <a:xfrm>
            <a:off x="6172200" y="2505071"/>
            <a:ext cx="5183183" cy="36845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  <a:defRPr/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/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352373547" name="Google Shape;42;p6"/>
          <p:cNvSpPr txBox="1">
            <a:spLocks noGrp="1"/>
          </p:cNvSpPr>
          <p:nvPr>
            <p:ph type="dt" idx="10"/>
          </p:nvPr>
        </p:nvSpPr>
        <p:spPr bwMode="auto"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110149426" name="Google Shape;43;p6"/>
          <p:cNvSpPr txBox="1">
            <a:spLocks noGrp="1"/>
          </p:cNvSpPr>
          <p:nvPr>
            <p:ph type="ftr" idx="11"/>
          </p:nvPr>
        </p:nvSpPr>
        <p:spPr bwMode="auto"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01923823" name="Google Shape;44;p6"/>
          <p:cNvSpPr txBox="1">
            <a:spLocks noGrp="1"/>
          </p:cNvSpPr>
          <p:nvPr>
            <p:ph type="sldNum" idx="12"/>
          </p:nvPr>
        </p:nvSpPr>
        <p:spPr bwMode="auto"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sl-SI"/>
              <a:t>‹#›</a:t>
            </a:fld>
            <a:endParaRPr sz="1200" b="0" i="0" u="none" strike="noStrike" cap="none">
              <a:solidFill>
                <a:srgbClr val="898989"/>
              </a:solidFill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matchingName="Samo naslov" type="titleOnly" userDrawn="1">
  <p:cSld name="TITLE_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79491515" name="Google Shape;46;p7"/>
          <p:cNvSpPr txBox="1">
            <a:spLocks noGrp="1"/>
          </p:cNvSpPr>
          <p:nvPr>
            <p:ph type="title"/>
          </p:nvPr>
        </p:nvSpPr>
        <p:spPr bwMode="auto"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971575544" name="Google Shape;47;p7"/>
          <p:cNvSpPr txBox="1">
            <a:spLocks noGrp="1"/>
          </p:cNvSpPr>
          <p:nvPr>
            <p:ph type="dt" idx="10"/>
          </p:nvPr>
        </p:nvSpPr>
        <p:spPr bwMode="auto"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36800771" name="Google Shape;48;p7"/>
          <p:cNvSpPr txBox="1">
            <a:spLocks noGrp="1"/>
          </p:cNvSpPr>
          <p:nvPr>
            <p:ph type="ftr" idx="11"/>
          </p:nvPr>
        </p:nvSpPr>
        <p:spPr bwMode="auto"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338119706" name="Google Shape;49;p7"/>
          <p:cNvSpPr txBox="1">
            <a:spLocks noGrp="1"/>
          </p:cNvSpPr>
          <p:nvPr>
            <p:ph type="sldNum" idx="12"/>
          </p:nvPr>
        </p:nvSpPr>
        <p:spPr bwMode="auto"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sl-SI"/>
              <a:t>‹#›</a:t>
            </a:fld>
            <a:endParaRPr sz="1200" b="0" i="0" u="none" strike="noStrike" cap="none">
              <a:solidFill>
                <a:srgbClr val="898989"/>
              </a:solidFill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matchingName="Prazen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23433002" name="Google Shape;51;p8"/>
          <p:cNvSpPr txBox="1">
            <a:spLocks noGrp="1"/>
          </p:cNvSpPr>
          <p:nvPr>
            <p:ph type="dt" idx="10"/>
          </p:nvPr>
        </p:nvSpPr>
        <p:spPr bwMode="auto"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020102204" name="Google Shape;52;p8"/>
          <p:cNvSpPr txBox="1">
            <a:spLocks noGrp="1"/>
          </p:cNvSpPr>
          <p:nvPr>
            <p:ph type="ftr" idx="11"/>
          </p:nvPr>
        </p:nvSpPr>
        <p:spPr bwMode="auto"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883336299" name="Google Shape;53;p8"/>
          <p:cNvSpPr txBox="1">
            <a:spLocks noGrp="1"/>
          </p:cNvSpPr>
          <p:nvPr>
            <p:ph type="sldNum" idx="12"/>
          </p:nvPr>
        </p:nvSpPr>
        <p:spPr bwMode="auto"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sl-SI"/>
              <a:t>‹#›</a:t>
            </a:fld>
            <a:endParaRPr sz="1200" b="0" i="0" u="none" strike="noStrike" cap="none">
              <a:solidFill>
                <a:srgbClr val="898989"/>
              </a:solidFill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matchingName="Vsebina z naslovom" type="objTx" userDrawn="1">
  <p:cSld name="OBJECT_WITH_CAPTION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2776078" name="Google Shape;55;p9"/>
          <p:cNvSpPr txBox="1">
            <a:spLocks noGrp="1"/>
          </p:cNvSpPr>
          <p:nvPr>
            <p:ph type="title"/>
          </p:nvPr>
        </p:nvSpPr>
        <p:spPr bwMode="auto">
          <a:xfrm>
            <a:off x="839784" y="457200"/>
            <a:ext cx="393224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40149255" name="Google Shape;56;p9"/>
          <p:cNvSpPr txBox="1">
            <a:spLocks noGrp="1"/>
          </p:cNvSpPr>
          <p:nvPr>
            <p:ph type="body" idx="1"/>
          </p:nvPr>
        </p:nvSpPr>
        <p:spPr bwMode="auto">
          <a:xfrm>
            <a:off x="5183183" y="987423"/>
            <a:ext cx="6172200" cy="4873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79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359472813" name="Google Shape;57;p9"/>
          <p:cNvSpPr txBox="1">
            <a:spLocks noGrp="1"/>
          </p:cNvSpPr>
          <p:nvPr>
            <p:ph type="body" idx="2"/>
          </p:nvPr>
        </p:nvSpPr>
        <p:spPr bwMode="auto">
          <a:xfrm>
            <a:off x="839784" y="2057400"/>
            <a:ext cx="3932240" cy="38115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740162002" name="Google Shape;58;p9"/>
          <p:cNvSpPr txBox="1">
            <a:spLocks noGrp="1"/>
          </p:cNvSpPr>
          <p:nvPr>
            <p:ph type="dt" idx="10"/>
          </p:nvPr>
        </p:nvSpPr>
        <p:spPr bwMode="auto"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76063162" name="Google Shape;59;p9"/>
          <p:cNvSpPr txBox="1">
            <a:spLocks noGrp="1"/>
          </p:cNvSpPr>
          <p:nvPr>
            <p:ph type="ftr" idx="11"/>
          </p:nvPr>
        </p:nvSpPr>
        <p:spPr bwMode="auto"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886563513" name="Google Shape;60;p9"/>
          <p:cNvSpPr txBox="1">
            <a:spLocks noGrp="1"/>
          </p:cNvSpPr>
          <p:nvPr>
            <p:ph type="sldNum" idx="12"/>
          </p:nvPr>
        </p:nvSpPr>
        <p:spPr bwMode="auto"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sl-SI"/>
              <a:t>‹#›</a:t>
            </a:fld>
            <a:endParaRPr sz="1200" b="0" i="0" u="none" strike="noStrike" cap="none">
              <a:solidFill>
                <a:srgbClr val="898989"/>
              </a:solidFill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matchingName="Naslov in slika" type="picTx" userDrawn="1">
  <p:cSld name="PICTURE_WITH_CAPTION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67238923" name="Google Shape;62;p10"/>
          <p:cNvSpPr txBox="1">
            <a:spLocks noGrp="1"/>
          </p:cNvSpPr>
          <p:nvPr>
            <p:ph type="title"/>
          </p:nvPr>
        </p:nvSpPr>
        <p:spPr bwMode="auto">
          <a:xfrm>
            <a:off x="839784" y="457200"/>
            <a:ext cx="393224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668889725" name="Google Shape;63;p10"/>
          <p:cNvSpPr>
            <a:spLocks noGrp="1"/>
          </p:cNvSpPr>
          <p:nvPr>
            <p:ph type="pic" idx="2"/>
          </p:nvPr>
        </p:nvSpPr>
        <p:spPr bwMode="auto">
          <a:xfrm>
            <a:off x="5183183" y="987423"/>
            <a:ext cx="6172200" cy="4873623"/>
          </a:xfrm>
          <a:prstGeom prst="rect">
            <a:avLst/>
          </a:prstGeom>
          <a:noFill/>
          <a:ln>
            <a:noFill/>
          </a:ln>
        </p:spPr>
      </p:sp>
      <p:sp>
        <p:nvSpPr>
          <p:cNvPr id="639346441" name="Google Shape;64;p10"/>
          <p:cNvSpPr txBox="1">
            <a:spLocks noGrp="1"/>
          </p:cNvSpPr>
          <p:nvPr>
            <p:ph type="body" idx="1"/>
          </p:nvPr>
        </p:nvSpPr>
        <p:spPr bwMode="auto">
          <a:xfrm>
            <a:off x="839784" y="2057400"/>
            <a:ext cx="3932240" cy="38115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753785505" name="Google Shape;65;p10"/>
          <p:cNvSpPr txBox="1">
            <a:spLocks noGrp="1"/>
          </p:cNvSpPr>
          <p:nvPr>
            <p:ph type="dt" idx="10"/>
          </p:nvPr>
        </p:nvSpPr>
        <p:spPr bwMode="auto"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156957381" name="Google Shape;66;p10"/>
          <p:cNvSpPr txBox="1">
            <a:spLocks noGrp="1"/>
          </p:cNvSpPr>
          <p:nvPr>
            <p:ph type="ftr" idx="11"/>
          </p:nvPr>
        </p:nvSpPr>
        <p:spPr bwMode="auto"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461546296" name="Google Shape;67;p10"/>
          <p:cNvSpPr txBox="1">
            <a:spLocks noGrp="1"/>
          </p:cNvSpPr>
          <p:nvPr>
            <p:ph type="sldNum" idx="12"/>
          </p:nvPr>
        </p:nvSpPr>
        <p:spPr bwMode="auto"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sl-SI"/>
              <a:t>‹#›</a:t>
            </a:fld>
            <a:endParaRPr sz="1200" b="0" i="0" u="none" strike="noStrike" cap="none">
              <a:solidFill>
                <a:srgbClr val="898989"/>
              </a:solidFill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60524880" name="Google Shape;6;p1"/>
          <p:cNvSpPr txBox="1">
            <a:spLocks noGrp="1"/>
          </p:cNvSpPr>
          <p:nvPr>
            <p:ph type="title"/>
          </p:nvPr>
        </p:nvSpPr>
        <p:spPr bwMode="auto"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pPr>
              <a:defRPr/>
            </a:pPr>
            <a:endParaRPr/>
          </a:p>
        </p:txBody>
      </p:sp>
      <p:sp>
        <p:nvSpPr>
          <p:cNvPr id="1487144073" name="Google Shape;7;p1"/>
          <p:cNvSpPr txBox="1">
            <a:spLocks noGrp="1"/>
          </p:cNvSpPr>
          <p:nvPr>
            <p:ph type="body" idx="1"/>
          </p:nvPr>
        </p:nvSpPr>
        <p:spPr bwMode="auto"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81332110" name="Google Shape;8;p1"/>
          <p:cNvSpPr txBox="1">
            <a:spLocks noGrp="1"/>
          </p:cNvSpPr>
          <p:nvPr>
            <p:ph type="dt" idx="10"/>
          </p:nvPr>
        </p:nvSpPr>
        <p:spPr bwMode="auto"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399928640" name="Google Shape;9;p1"/>
          <p:cNvSpPr txBox="1">
            <a:spLocks noGrp="1"/>
          </p:cNvSpPr>
          <p:nvPr>
            <p:ph type="ftr" idx="11"/>
          </p:nvPr>
        </p:nvSpPr>
        <p:spPr bwMode="auto"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68038982" name="Google Shape;10;p1"/>
          <p:cNvSpPr txBox="1">
            <a:spLocks noGrp="1"/>
          </p:cNvSpPr>
          <p:nvPr>
            <p:ph type="sldNum" idx="12"/>
          </p:nvPr>
        </p:nvSpPr>
        <p:spPr bwMode="auto"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sl-S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github.com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zenodo.org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setup.py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3">
            <a:alphaModFix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01655608" name="Google Shape;84;p13"/>
          <p:cNvSpPr txBox="1"/>
          <p:nvPr/>
        </p:nvSpPr>
        <p:spPr bwMode="auto">
          <a:xfrm>
            <a:off x="767408" y="562175"/>
            <a:ext cx="11267700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sl-SI" sz="6000" b="1">
                <a:solidFill>
                  <a:schemeClr val="accent2"/>
                </a:solidFill>
                <a:latin typeface="Calibri"/>
                <a:ea typeface="Calibri"/>
                <a:cs typeface="Calibri"/>
              </a:rPr>
              <a:t>Objavljanje programske opreme</a:t>
            </a:r>
            <a:endParaRPr sz="600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8" name="PoljeZBesedilom 5">
            <a:extLst>
              <a:ext uri="{FF2B5EF4-FFF2-40B4-BE49-F238E27FC236}">
                <a16:creationId xmlns:a16="http://schemas.microsoft.com/office/drawing/2014/main" id="{EC137D64-F28A-4436-885F-3574BA06AC36}"/>
              </a:ext>
            </a:extLst>
          </p:cNvPr>
          <p:cNvSpPr txBox="1"/>
          <p:nvPr/>
        </p:nvSpPr>
        <p:spPr>
          <a:xfrm>
            <a:off x="767408" y="2138915"/>
            <a:ext cx="735111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Tx/>
              <a:buFontTx/>
              <a:buNone/>
            </a:pPr>
            <a:r>
              <a:rPr lang="sl-SI" sz="2000" kern="1200">
                <a:solidFill>
                  <a:prstClr val="white"/>
                </a:solidFill>
                <a:latin typeface="Calibri" panose="020F0502020204030204"/>
                <a:ea typeface="+mn-ea"/>
                <a:cs typeface="+mn-cs"/>
              </a:rPr>
              <a:t>Vid PODPEČAN, Institut "Jožef Stefan"</a:t>
            </a:r>
          </a:p>
          <a:p>
            <a:pPr>
              <a:buClrTx/>
              <a:buFontTx/>
              <a:buNone/>
            </a:pPr>
            <a:endParaRPr lang="sl-SI" sz="2000" kern="1200">
              <a:solidFill>
                <a:prstClr val="white"/>
              </a:solidFill>
              <a:latin typeface="Calibri" panose="020F0502020204030204"/>
              <a:ea typeface="+mn-ea"/>
              <a:cs typeface="+mn-cs"/>
            </a:endParaRPr>
          </a:p>
          <a:p>
            <a:pPr>
              <a:buClrTx/>
              <a:buFontTx/>
              <a:buNone/>
            </a:pPr>
            <a:r>
              <a:rPr lang="sl-SI" sz="2000" kern="1200">
                <a:solidFill>
                  <a:prstClr val="white"/>
                </a:solidFill>
                <a:latin typeface="Calibri" panose="020F0502020204030204"/>
                <a:ea typeface="+mn-ea"/>
                <a:cs typeface="+mn-cs"/>
              </a:rPr>
              <a:t>Ljubljana in online, Centralna tehniška knjižnica Univerze v Ljubljani,</a:t>
            </a:r>
          </a:p>
          <a:p>
            <a:pPr>
              <a:buClrTx/>
              <a:buFontTx/>
              <a:buNone/>
            </a:pPr>
            <a:r>
              <a:rPr lang="sl-SI" sz="2000" kern="1200">
                <a:solidFill>
                  <a:prstClr val="white"/>
                </a:solidFill>
                <a:latin typeface="Calibri" panose="020F0502020204030204"/>
                <a:ea typeface="+mn-ea"/>
                <a:cs typeface="+mn-cs"/>
              </a:rPr>
              <a:t>2. usposabljanje za podatkovne strokovnjake, 6. 11. 2025</a:t>
            </a:r>
            <a:endParaRPr lang="sl-SI" sz="20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Slika 2">
            <a:extLst>
              <a:ext uri="{FF2B5EF4-FFF2-40B4-BE49-F238E27FC236}">
                <a16:creationId xmlns:a16="http://schemas.microsoft.com/office/drawing/2014/main" id="{8CE02A04-A8FC-4F61-8505-DEE290ED9E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7408" y="4983346"/>
            <a:ext cx="941394" cy="33169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DF5ECEE-8C27-4A4A-8D6F-1E71C749DD1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6739" y="5951272"/>
            <a:ext cx="620146" cy="34937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3">
            <a:alphaModFix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87569435" name="Google Shape;140;p22"/>
          <p:cNvSpPr txBox="1">
            <a:spLocks noGrp="1"/>
          </p:cNvSpPr>
          <p:nvPr>
            <p:ph type="title"/>
          </p:nvPr>
        </p:nvSpPr>
        <p:spPr bwMode="auto">
          <a:xfrm>
            <a:off x="838203" y="690731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/>
            </a:pPr>
            <a:r>
              <a:rPr lang="sl-SI" sz="5000" b="1">
                <a:solidFill>
                  <a:srgbClr val="ED7D31"/>
                </a:solidFill>
              </a:rPr>
              <a:t>Datoteka CITATION.cff</a:t>
            </a:r>
            <a:endParaRPr sz="5000" b="1">
              <a:solidFill>
                <a:srgbClr val="ED7D31"/>
              </a:solidFill>
            </a:endParaRPr>
          </a:p>
        </p:txBody>
      </p:sp>
      <p:sp>
        <p:nvSpPr>
          <p:cNvPr id="978864230" name="Google Shape;141;p22"/>
          <p:cNvSpPr txBox="1">
            <a:spLocks noGrp="1"/>
          </p:cNvSpPr>
          <p:nvPr>
            <p:ph type="body" idx="1"/>
          </p:nvPr>
        </p:nvSpPr>
        <p:spPr bwMode="auto">
          <a:xfrm>
            <a:off x="838198" y="2350449"/>
            <a:ext cx="10515600" cy="3904299"/>
          </a:xfrm>
          <a:prstGeom prst="rect">
            <a:avLst/>
          </a:prstGeom>
          <a:noFill/>
          <a:ln>
            <a:noFill/>
          </a:ln>
        </p:spPr>
        <p:txBody>
          <a:bodyPr spcFirstLastPara="1" vertOverflow="overflow" horzOverflow="overflow" vert="horz" wrap="square" lIns="91423" tIns="45699" rIns="91423" bIns="45699" numCol="1" spcCol="0" rtlCol="0" fromWordArt="0" anchor="t" anchorCtr="0" forceAA="0" compatLnSpc="0">
            <a:normAutofit fontScale="87500" lnSpcReduction="20000"/>
          </a:bodyPr>
          <a:lstStyle/>
          <a:p>
            <a:pPr marL="457200" lvl="0" indent="-379730" algn="l" rtl="0">
              <a:lnSpc>
                <a:spcPct val="114999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standardizirana datoteka z metapodatki o citiranju programske opreme</a:t>
            </a:r>
            <a:endParaRPr>
              <a:solidFill>
                <a:schemeClr val="dk2"/>
              </a:solidFill>
            </a:endParaRPr>
          </a:p>
          <a:p>
            <a:pPr marL="457200" lvl="0" indent="-37973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shrani osnovne informacije</a:t>
            </a:r>
            <a:endParaRPr>
              <a:solidFill>
                <a:schemeClr val="dk2"/>
              </a:solidFill>
            </a:endParaRPr>
          </a:p>
          <a:p>
            <a:pPr marL="914400" lvl="1" indent="-35814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naslov in opis programske opreme</a:t>
            </a:r>
            <a:endParaRPr>
              <a:solidFill>
                <a:schemeClr val="dk2"/>
              </a:solidFill>
            </a:endParaRPr>
          </a:p>
          <a:p>
            <a:pPr marL="914400" lvl="1" indent="-35814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avtorje in njihove identifikatorje (npr. ORCID)</a:t>
            </a:r>
            <a:endParaRPr>
              <a:solidFill>
                <a:schemeClr val="dk2"/>
              </a:solidFill>
            </a:endParaRPr>
          </a:p>
          <a:p>
            <a:pPr marL="914400" lvl="1" indent="-35814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različico, licenco in DOI</a:t>
            </a:r>
            <a:endParaRPr>
              <a:solidFill>
                <a:schemeClr val="dk2"/>
              </a:solidFill>
            </a:endParaRPr>
          </a:p>
          <a:p>
            <a:pPr marL="914400" lvl="1" indent="-35814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priporočeni zapis za citiranje</a:t>
            </a:r>
            <a:endParaRPr>
              <a:solidFill>
                <a:schemeClr val="dk2"/>
              </a:solidFill>
            </a:endParaRPr>
          </a:p>
          <a:p>
            <a:pPr marL="457200" lvl="0" indent="-37973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GitHub samodejno prepozna datoteko in uporabnikom prikaže gumb “Cite this repository”</a:t>
            </a:r>
            <a:endParaRPr>
              <a:solidFill>
                <a:schemeClr val="dk2"/>
              </a:solidFill>
            </a:endParaRPr>
          </a:p>
          <a:p>
            <a:pPr marL="457200" lvl="0" indent="-37973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omogoča dosledno in strojno berljivo citiranje</a:t>
            </a:r>
            <a:endParaRPr>
              <a:solidFill>
                <a:schemeClr val="dk2"/>
              </a:solidFill>
            </a:endParaRPr>
          </a:p>
          <a:p>
            <a:pPr marL="457200" lvl="0" indent="-37973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zelo priporočljiva za vse javne in raziskovalne repozitorije programske opreme!</a:t>
            </a:r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3">
            <a:alphaModFix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21810240" name="Google Shape;146;p23"/>
          <p:cNvSpPr txBox="1">
            <a:spLocks noGrp="1"/>
          </p:cNvSpPr>
          <p:nvPr>
            <p:ph type="title"/>
          </p:nvPr>
        </p:nvSpPr>
        <p:spPr bwMode="auto">
          <a:xfrm>
            <a:off x="838203" y="365129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defRPr/>
            </a:pPr>
            <a:r>
              <a:rPr lang="sl-SI" sz="5000" b="1">
                <a:solidFill>
                  <a:srgbClr val="ED7D31"/>
                </a:solidFill>
              </a:rPr>
              <a:t>Primer za CITATION.cff</a:t>
            </a:r>
            <a:endParaRPr sz="5000" b="1">
              <a:solidFill>
                <a:srgbClr val="ED7D31"/>
              </a:solidFill>
            </a:endParaRPr>
          </a:p>
        </p:txBody>
      </p:sp>
      <p:sp>
        <p:nvSpPr>
          <p:cNvPr id="1950350424" name="Google Shape;147;p23"/>
          <p:cNvSpPr txBox="1">
            <a:spLocks noGrp="1"/>
          </p:cNvSpPr>
          <p:nvPr>
            <p:ph type="body" idx="1"/>
          </p:nvPr>
        </p:nvSpPr>
        <p:spPr bwMode="auto">
          <a:xfrm>
            <a:off x="838198" y="1505949"/>
            <a:ext cx="10515600" cy="4875799"/>
          </a:xfrm>
          <a:prstGeom prst="rect">
            <a:avLst/>
          </a:prstGeom>
          <a:noFill/>
          <a:ln>
            <a:noFill/>
          </a:ln>
        </p:spPr>
        <p:txBody>
          <a:bodyPr spcFirstLastPara="1" vertOverflow="overflow" horzOverflow="overflow" vert="horz" wrap="square" lIns="91423" tIns="45699" rIns="91423" bIns="45699" numCol="1" spcCol="0" rtlCol="0" fromWordArt="0" anchor="t" anchorCtr="0" forceAA="0" compatLnSpc="0">
            <a:normAutofit fontScale="62500" lnSpcReduction="19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  <a:defRPr/>
            </a:pPr>
            <a:r>
              <a:rPr lang="sl-SI">
                <a:solidFill>
                  <a:schemeClr val="dk2"/>
                </a:solidFill>
                <a:latin typeface="Consolas"/>
                <a:ea typeface="Consolas"/>
                <a:cs typeface="Consolas"/>
              </a:rPr>
              <a:t>cff-version: 1.2.0</a:t>
            </a:r>
            <a:br>
              <a:rPr lang="sl-SI">
                <a:solidFill>
                  <a:schemeClr val="dk2"/>
                </a:solidFill>
                <a:latin typeface="Consolas"/>
                <a:ea typeface="Consolas"/>
                <a:cs typeface="Consolas"/>
              </a:rPr>
            </a:br>
            <a:r>
              <a:rPr lang="sl-SI">
                <a:solidFill>
                  <a:schemeClr val="dk2"/>
                </a:solidFill>
                <a:latin typeface="Consolas"/>
                <a:ea typeface="Consolas"/>
                <a:cs typeface="Consolas"/>
              </a:rPr>
              <a:t>title: scikit-learn</a:t>
            </a:r>
            <a:br>
              <a:rPr lang="sl-SI">
                <a:solidFill>
                  <a:schemeClr val="dk2"/>
                </a:solidFill>
                <a:latin typeface="Consolas"/>
                <a:ea typeface="Consolas"/>
                <a:cs typeface="Consolas"/>
              </a:rPr>
            </a:br>
            <a:r>
              <a:rPr lang="sl-SI">
                <a:solidFill>
                  <a:schemeClr val="dk2"/>
                </a:solidFill>
                <a:latin typeface="Consolas"/>
                <a:ea typeface="Consolas"/>
                <a:cs typeface="Consolas"/>
              </a:rPr>
              <a:t>type: software</a:t>
            </a:r>
            <a:br>
              <a:rPr lang="sl-SI">
                <a:solidFill>
                  <a:schemeClr val="dk2"/>
                </a:solidFill>
                <a:latin typeface="Consolas"/>
                <a:ea typeface="Consolas"/>
                <a:cs typeface="Consolas"/>
              </a:rPr>
            </a:br>
            <a:r>
              <a:rPr lang="sl-SI">
                <a:solidFill>
                  <a:schemeClr val="dk2"/>
                </a:solidFill>
                <a:latin typeface="Consolas"/>
                <a:ea typeface="Consolas"/>
                <a:cs typeface="Consolas"/>
              </a:rPr>
              <a:t>authors:</a:t>
            </a:r>
            <a:br>
              <a:rPr lang="sl-SI">
                <a:solidFill>
                  <a:schemeClr val="dk2"/>
                </a:solidFill>
                <a:latin typeface="Consolas"/>
                <a:ea typeface="Consolas"/>
                <a:cs typeface="Consolas"/>
              </a:rPr>
            </a:br>
            <a:r>
              <a:rPr lang="sl-SI">
                <a:solidFill>
                  <a:schemeClr val="dk2"/>
                </a:solidFill>
                <a:latin typeface="Consolas"/>
                <a:ea typeface="Consolas"/>
                <a:cs typeface="Consolas"/>
              </a:rPr>
              <a:t>    - name: "The scikit-learn developers"</a:t>
            </a:r>
            <a:br>
              <a:rPr lang="sl-SI">
                <a:solidFill>
                  <a:schemeClr val="dk2"/>
                </a:solidFill>
                <a:latin typeface="Consolas"/>
                <a:ea typeface="Consolas"/>
                <a:cs typeface="Consolas"/>
              </a:rPr>
            </a:br>
            <a:r>
              <a:rPr lang="sl-SI">
                <a:solidFill>
                  <a:schemeClr val="dk2"/>
                </a:solidFill>
                <a:latin typeface="Consolas"/>
                <a:ea typeface="Consolas"/>
                <a:cs typeface="Consolas"/>
              </a:rPr>
              <a:t>message: "If you use scikit-learn in a scientific publication, we would appreciate citations to the following paper:"</a:t>
            </a:r>
            <a:br>
              <a:rPr lang="sl-SI">
                <a:solidFill>
                  <a:schemeClr val="dk2"/>
                </a:solidFill>
                <a:latin typeface="Consolas"/>
                <a:ea typeface="Consolas"/>
                <a:cs typeface="Consolas"/>
              </a:rPr>
            </a:br>
            <a:r>
              <a:rPr lang="sl-SI">
                <a:solidFill>
                  <a:schemeClr val="dk2"/>
                </a:solidFill>
                <a:latin typeface="Consolas"/>
                <a:ea typeface="Consolas"/>
                <a:cs typeface="Consolas"/>
              </a:rPr>
              <a:t>preferred-citation:</a:t>
            </a:r>
            <a:br>
              <a:rPr lang="sl-SI">
                <a:solidFill>
                  <a:schemeClr val="dk2"/>
                </a:solidFill>
                <a:latin typeface="Consolas"/>
                <a:ea typeface="Consolas"/>
                <a:cs typeface="Consolas"/>
              </a:rPr>
            </a:br>
            <a:r>
              <a:rPr lang="sl-SI">
                <a:solidFill>
                  <a:schemeClr val="dk2"/>
                </a:solidFill>
                <a:latin typeface="Consolas"/>
                <a:ea typeface="Consolas"/>
                <a:cs typeface="Consolas"/>
              </a:rPr>
              <a:t>    type: article</a:t>
            </a:r>
            <a:br>
              <a:rPr lang="sl-SI">
                <a:solidFill>
                  <a:schemeClr val="dk2"/>
                </a:solidFill>
                <a:latin typeface="Consolas"/>
                <a:ea typeface="Consolas"/>
                <a:cs typeface="Consolas"/>
              </a:rPr>
            </a:br>
            <a:r>
              <a:rPr lang="sl-SI">
                <a:solidFill>
                  <a:schemeClr val="dk2"/>
                </a:solidFill>
                <a:latin typeface="Consolas"/>
                <a:ea typeface="Consolas"/>
                <a:cs typeface="Consolas"/>
              </a:rPr>
              <a:t>    title: "Scikit-learn: Machine Learning in Python"</a:t>
            </a:r>
            <a:br>
              <a:rPr lang="sl-SI">
                <a:solidFill>
                  <a:schemeClr val="dk2"/>
                </a:solidFill>
                <a:latin typeface="Consolas"/>
                <a:ea typeface="Consolas"/>
                <a:cs typeface="Consolas"/>
              </a:rPr>
            </a:br>
            <a:r>
              <a:rPr lang="sl-SI">
                <a:solidFill>
                  <a:schemeClr val="dk2"/>
                </a:solidFill>
                <a:latin typeface="Consolas"/>
                <a:ea typeface="Consolas"/>
                <a:cs typeface="Consolas"/>
              </a:rPr>
              <a:t>    authors:</a:t>
            </a:r>
            <a:br>
              <a:rPr lang="sl-SI">
                <a:solidFill>
                  <a:schemeClr val="dk2"/>
                </a:solidFill>
                <a:latin typeface="Consolas"/>
                <a:ea typeface="Consolas"/>
                <a:cs typeface="Consolas"/>
              </a:rPr>
            </a:br>
            <a:r>
              <a:rPr lang="sl-SI">
                <a:solidFill>
                  <a:schemeClr val="dk2"/>
                </a:solidFill>
                <a:latin typeface="Consolas"/>
                <a:ea typeface="Consolas"/>
                <a:cs typeface="Consolas"/>
              </a:rPr>
              <a:t>    - family-names: "Pedregosa"</a:t>
            </a:r>
            <a:br>
              <a:rPr lang="sl-SI">
                <a:solidFill>
                  <a:schemeClr val="dk2"/>
                </a:solidFill>
                <a:latin typeface="Consolas"/>
                <a:ea typeface="Consolas"/>
                <a:cs typeface="Consolas"/>
              </a:rPr>
            </a:br>
            <a:r>
              <a:rPr lang="sl-SI">
                <a:solidFill>
                  <a:schemeClr val="dk2"/>
                </a:solidFill>
                <a:latin typeface="Consolas"/>
                <a:ea typeface="Consolas"/>
                <a:cs typeface="Consolas"/>
              </a:rPr>
              <a:t>        given-names: "Fabian"</a:t>
            </a:r>
            <a:br>
              <a:rPr lang="sl-SI">
                <a:solidFill>
                  <a:schemeClr val="dk2"/>
                </a:solidFill>
                <a:latin typeface="Consolas"/>
                <a:ea typeface="Consolas"/>
                <a:cs typeface="Consolas"/>
              </a:rPr>
            </a:br>
            <a:r>
              <a:rPr lang="sl-SI">
                <a:solidFill>
                  <a:schemeClr val="dk2"/>
                </a:solidFill>
                <a:latin typeface="Consolas"/>
                <a:ea typeface="Consolas"/>
                <a:cs typeface="Consolas"/>
              </a:rPr>
              <a:t>        ... (+ še vsi ostali avtorji)</a:t>
            </a:r>
            <a:br>
              <a:rPr lang="sl-SI">
                <a:solidFill>
                  <a:schemeClr val="dk2"/>
                </a:solidFill>
                <a:latin typeface="Consolas"/>
                <a:ea typeface="Consolas"/>
                <a:cs typeface="Consolas"/>
              </a:rPr>
            </a:br>
            <a:r>
              <a:rPr lang="sl-SI">
                <a:solidFill>
                  <a:schemeClr val="dk2"/>
                </a:solidFill>
                <a:latin typeface="Consolas"/>
                <a:ea typeface="Consolas"/>
                <a:cs typeface="Consolas"/>
              </a:rPr>
              <a:t>    journal: "Journal of Machine Learning Research"</a:t>
            </a:r>
            <a:br>
              <a:rPr lang="sl-SI">
                <a:solidFill>
                  <a:schemeClr val="dk2"/>
                </a:solidFill>
                <a:latin typeface="Consolas"/>
                <a:ea typeface="Consolas"/>
                <a:cs typeface="Consolas"/>
              </a:rPr>
            </a:br>
            <a:r>
              <a:rPr lang="sl-SI">
                <a:solidFill>
                  <a:schemeClr val="dk2"/>
                </a:solidFill>
                <a:latin typeface="Consolas"/>
                <a:ea typeface="Consolas"/>
                <a:cs typeface="Consolas"/>
              </a:rPr>
              <a:t>    volume: 12</a:t>
            </a:r>
            <a:br>
              <a:rPr lang="sl-SI">
                <a:solidFill>
                  <a:schemeClr val="dk2"/>
                </a:solidFill>
                <a:latin typeface="Consolas"/>
                <a:ea typeface="Consolas"/>
                <a:cs typeface="Consolas"/>
              </a:rPr>
            </a:br>
            <a:r>
              <a:rPr lang="sl-SI">
                <a:solidFill>
                  <a:schemeClr val="dk2"/>
                </a:solidFill>
                <a:latin typeface="Consolas"/>
                <a:ea typeface="Consolas"/>
                <a:cs typeface="Consolas"/>
              </a:rPr>
              <a:t>    start: 2825</a:t>
            </a:r>
            <a:br>
              <a:rPr lang="sl-SI">
                <a:solidFill>
                  <a:schemeClr val="dk2"/>
                </a:solidFill>
                <a:latin typeface="Consolas"/>
                <a:ea typeface="Consolas"/>
                <a:cs typeface="Consolas"/>
              </a:rPr>
            </a:br>
            <a:r>
              <a:rPr lang="sl-SI">
                <a:solidFill>
                  <a:schemeClr val="dk2"/>
                </a:solidFill>
                <a:latin typeface="Consolas"/>
                <a:ea typeface="Consolas"/>
                <a:cs typeface="Consolas"/>
              </a:rPr>
              <a:t>    end: 2830</a:t>
            </a:r>
            <a:br>
              <a:rPr lang="sl-SI">
                <a:solidFill>
                  <a:schemeClr val="dk2"/>
                </a:solidFill>
                <a:latin typeface="Consolas"/>
                <a:ea typeface="Consolas"/>
                <a:cs typeface="Consolas"/>
              </a:rPr>
            </a:br>
            <a:r>
              <a:rPr lang="sl-SI">
                <a:solidFill>
                  <a:schemeClr val="dk2"/>
                </a:solidFill>
                <a:latin typeface="Consolas"/>
                <a:ea typeface="Consolas"/>
                <a:cs typeface="Consolas"/>
              </a:rPr>
              <a:t>    year: 2011</a:t>
            </a:r>
            <a:br>
              <a:rPr lang="sl-SI">
                <a:solidFill>
                  <a:schemeClr val="dk2"/>
                </a:solidFill>
                <a:latin typeface="Consolas"/>
                <a:ea typeface="Consolas"/>
                <a:cs typeface="Consolas"/>
              </a:rPr>
            </a:br>
            <a:r>
              <a:rPr lang="sl-SI">
                <a:solidFill>
                  <a:schemeClr val="dk2"/>
                </a:solidFill>
                <a:latin typeface="Consolas"/>
                <a:ea typeface="Consolas"/>
                <a:cs typeface="Consolas"/>
              </a:rPr>
              <a:t>    url: "https://jmlr.csail.mit.edu/papers/v12/pedregosa11a.html"</a:t>
            </a:r>
            <a:endParaRPr>
              <a:solidFill>
                <a:schemeClr val="dk2"/>
              </a:solidFill>
              <a:latin typeface="Consolas"/>
              <a:ea typeface="Consolas"/>
              <a:cs typeface="Consola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3">
            <a:alphaModFix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06699911" name="Google Shape;152;p24"/>
          <p:cNvSpPr txBox="1">
            <a:spLocks noGrp="1"/>
          </p:cNvSpPr>
          <p:nvPr>
            <p:ph type="title"/>
          </p:nvPr>
        </p:nvSpPr>
        <p:spPr bwMode="auto">
          <a:xfrm>
            <a:off x="838203" y="690731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7D31"/>
              </a:buClr>
              <a:buSzPts val="5000"/>
              <a:buFont typeface="Calibri"/>
              <a:buNone/>
              <a:defRPr/>
            </a:pPr>
            <a:r>
              <a:rPr lang="sl-SI" sz="5000" b="1">
                <a:solidFill>
                  <a:srgbClr val="ED7D31"/>
                </a:solidFill>
              </a:rPr>
              <a:t>Testiranje in stalna integracija (CI/CD)</a:t>
            </a:r>
            <a:endParaRPr/>
          </a:p>
        </p:txBody>
      </p:sp>
      <p:sp>
        <p:nvSpPr>
          <p:cNvPr id="1570109599" name="Google Shape;153;p24"/>
          <p:cNvSpPr txBox="1">
            <a:spLocks noGrp="1"/>
          </p:cNvSpPr>
          <p:nvPr>
            <p:ph type="body" idx="1"/>
          </p:nvPr>
        </p:nvSpPr>
        <p:spPr bwMode="auto">
          <a:xfrm>
            <a:off x="838198" y="2097825"/>
            <a:ext cx="10515600" cy="4331548"/>
          </a:xfrm>
          <a:prstGeom prst="rect">
            <a:avLst/>
          </a:prstGeom>
          <a:noFill/>
          <a:ln>
            <a:noFill/>
          </a:ln>
        </p:spPr>
        <p:txBody>
          <a:bodyPr spcFirstLastPara="1" vertOverflow="overflow" horzOverflow="overflow" vert="horz" wrap="square" lIns="91423" tIns="45699" rIns="91423" bIns="45699" numCol="1" spcCol="0" rtlCol="0" fromWordArt="0" anchor="t" anchorCtr="0" forceAA="0" compatLnSpc="0">
            <a:normAutofit fontScale="77500" lnSpcReduction="16000"/>
          </a:bodyPr>
          <a:lstStyle/>
          <a:p>
            <a:pPr marL="457200" lvl="0" indent="-366395" algn="l" rtl="0">
              <a:lnSpc>
                <a:spcPct val="114999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pogosto zapostavljeno pri akademski kodi!</a:t>
            </a:r>
            <a:endParaRPr>
              <a:solidFill>
                <a:schemeClr val="dk2"/>
              </a:solidFill>
            </a:endParaRPr>
          </a:p>
          <a:p>
            <a:pPr marL="457200" lvl="0" indent="-366395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ena od bolj zoprnih nalog</a:t>
            </a:r>
            <a:endParaRPr>
              <a:solidFill>
                <a:schemeClr val="dk2"/>
              </a:solidFill>
            </a:endParaRPr>
          </a:p>
          <a:p>
            <a:pPr marL="914400" lvl="1" indent="-34671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v pomoč so nam lahko AI orodja</a:t>
            </a:r>
            <a:endParaRPr>
              <a:solidFill>
                <a:schemeClr val="dk2"/>
              </a:solidFill>
            </a:endParaRPr>
          </a:p>
          <a:p>
            <a:pPr marL="457200" lvl="0" indent="-366395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namen: potrditev, da koda deluje po pričakovanjih</a:t>
            </a:r>
            <a:endParaRPr>
              <a:solidFill>
                <a:schemeClr val="dk2"/>
              </a:solidFill>
            </a:endParaRPr>
          </a:p>
          <a:p>
            <a:pPr marL="914400" lvl="1" indent="-34671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preprečevanje napak pri spremembah kode</a:t>
            </a:r>
            <a:endParaRPr>
              <a:solidFill>
                <a:schemeClr val="dk2"/>
              </a:solidFill>
            </a:endParaRPr>
          </a:p>
          <a:p>
            <a:pPr marL="914400" lvl="1" indent="-34671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pomoč pri razumevanju</a:t>
            </a:r>
            <a:endParaRPr>
              <a:solidFill>
                <a:schemeClr val="dk2"/>
              </a:solidFill>
            </a:endParaRPr>
          </a:p>
          <a:p>
            <a:pPr marL="914400" lvl="1" indent="-34671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povečanje zanesljivosti</a:t>
            </a:r>
            <a:endParaRPr>
              <a:solidFill>
                <a:schemeClr val="dk2"/>
              </a:solidFill>
            </a:endParaRPr>
          </a:p>
          <a:p>
            <a:pPr marL="457200" lvl="0" indent="-366395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vrste</a:t>
            </a:r>
            <a:endParaRPr>
              <a:solidFill>
                <a:schemeClr val="dk2"/>
              </a:solidFill>
            </a:endParaRPr>
          </a:p>
          <a:p>
            <a:pPr marL="914400" lvl="1" indent="-34671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enotski test - posamezne funkcije</a:t>
            </a:r>
            <a:endParaRPr>
              <a:solidFill>
                <a:schemeClr val="dk2"/>
              </a:solidFill>
            </a:endParaRPr>
          </a:p>
          <a:p>
            <a:pPr marL="914400" lvl="1" indent="-34671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integracijski test - ali deli sistema pravilno sodelujejo</a:t>
            </a:r>
            <a:endParaRPr>
              <a:solidFill>
                <a:schemeClr val="dk2"/>
              </a:solidFill>
            </a:endParaRPr>
          </a:p>
          <a:p>
            <a:pPr marL="914400" lvl="1" indent="-34671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testi primerov uporabe -  preverjanje celotnih scenarijev uporabe kode</a:t>
            </a:r>
            <a:endParaRPr>
              <a:solidFill>
                <a:schemeClr val="dk2"/>
              </a:solidFill>
            </a:endParaRPr>
          </a:p>
          <a:p>
            <a:pPr marL="457200" lvl="0" indent="-366395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CI/CD</a:t>
            </a:r>
            <a:endParaRPr>
              <a:solidFill>
                <a:schemeClr val="dk2"/>
              </a:solidFill>
            </a:endParaRPr>
          </a:p>
          <a:p>
            <a:pPr marL="914400" lvl="1" indent="-34671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stalna integracija in stalen “deploy”: testiranje ob vsaki spremembi, če je vse v redu, se objavi nova verzija</a:t>
            </a:r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3">
            <a:alphaModFix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52968713" name="Google Shape;158;p25"/>
          <p:cNvSpPr txBox="1">
            <a:spLocks noGrp="1"/>
          </p:cNvSpPr>
          <p:nvPr>
            <p:ph type="title"/>
          </p:nvPr>
        </p:nvSpPr>
        <p:spPr bwMode="auto">
          <a:xfrm>
            <a:off x="838203" y="690731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7D31"/>
              </a:buClr>
              <a:buSzPts val="5000"/>
              <a:buFont typeface="Calibri"/>
              <a:buNone/>
              <a:defRPr/>
            </a:pPr>
            <a:r>
              <a:rPr lang="sl-SI" sz="5000" b="1">
                <a:solidFill>
                  <a:srgbClr val="ED7D31"/>
                </a:solidFill>
              </a:rPr>
              <a:t>Licenciranje programske opreme</a:t>
            </a:r>
            <a:endParaRPr/>
          </a:p>
        </p:txBody>
      </p:sp>
      <p:sp>
        <p:nvSpPr>
          <p:cNvPr id="1288595567" name="Google Shape;159;p25"/>
          <p:cNvSpPr txBox="1">
            <a:spLocks noGrp="1"/>
          </p:cNvSpPr>
          <p:nvPr>
            <p:ph type="body" idx="1"/>
          </p:nvPr>
        </p:nvSpPr>
        <p:spPr bwMode="auto">
          <a:xfrm>
            <a:off x="838200" y="2350450"/>
            <a:ext cx="10515600" cy="382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406400" algn="l" rtl="0">
              <a:lnSpc>
                <a:spcPct val="114999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8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izbira licence je odvisna od različnih faktorjev</a:t>
            </a:r>
            <a:endParaRPr>
              <a:solidFill>
                <a:schemeClr val="dk2"/>
              </a:solidFill>
            </a:endParaRPr>
          </a:p>
          <a:p>
            <a:pPr marL="914400" lvl="1" indent="-3810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kaj bomo dovolili uporabnikom</a:t>
            </a:r>
            <a:endParaRPr>
              <a:solidFill>
                <a:schemeClr val="dk2"/>
              </a:solidFill>
            </a:endParaRPr>
          </a:p>
          <a:p>
            <a:pPr marL="914400" lvl="1" indent="-3810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če uporabljamo tujo kodo, moramo zagotoviti kompatibilnost licenc</a:t>
            </a:r>
            <a:endParaRPr>
              <a:solidFill>
                <a:schemeClr val="dk2"/>
              </a:solidFill>
            </a:endParaRPr>
          </a:p>
          <a:p>
            <a:pPr marL="457200" lvl="0" indent="-4064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pogoste licence za raziskovalno programsko opremo</a:t>
            </a:r>
            <a:endParaRPr>
              <a:solidFill>
                <a:schemeClr val="dk2"/>
              </a:solidFill>
            </a:endParaRPr>
          </a:p>
          <a:p>
            <a:pPr marL="914400" lvl="1" indent="-3810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preprosta, odprta: MIT, BSD</a:t>
            </a:r>
            <a:endParaRPr>
              <a:solidFill>
                <a:schemeClr val="dk2"/>
              </a:solidFill>
            </a:endParaRPr>
          </a:p>
          <a:p>
            <a:pPr marL="914400" lvl="1" indent="-3810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zagotovitev ohranjanja odprtosti kode: GPL, LGPL</a:t>
            </a:r>
            <a:endParaRPr>
              <a:solidFill>
                <a:schemeClr val="dk2"/>
              </a:solidFill>
            </a:endParaRPr>
          </a:p>
          <a:p>
            <a:pPr marL="914400" lvl="1" indent="-3810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eksplicitno dovoljenje uporabe patentov: Apache 2.0</a:t>
            </a:r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3">
            <a:alphaModFix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70109294" name="Google Shape;164;p26"/>
          <p:cNvSpPr txBox="1">
            <a:spLocks noGrp="1"/>
          </p:cNvSpPr>
          <p:nvPr>
            <p:ph type="title"/>
          </p:nvPr>
        </p:nvSpPr>
        <p:spPr bwMode="auto">
          <a:xfrm>
            <a:off x="838203" y="690731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7D31"/>
              </a:buClr>
              <a:buSzPts val="5000"/>
              <a:buFont typeface="Calibri"/>
              <a:buNone/>
              <a:defRPr/>
            </a:pPr>
            <a:r>
              <a:rPr lang="sl-SI" sz="5000" b="1">
                <a:solidFill>
                  <a:srgbClr val="ED7D31"/>
                </a:solidFill>
              </a:rPr>
              <a:t>Pakiranje programske opreme</a:t>
            </a:r>
            <a:endParaRPr/>
          </a:p>
        </p:txBody>
      </p:sp>
      <p:sp>
        <p:nvSpPr>
          <p:cNvPr id="1622515996" name="Google Shape;165;p26"/>
          <p:cNvSpPr txBox="1">
            <a:spLocks noGrp="1"/>
          </p:cNvSpPr>
          <p:nvPr>
            <p:ph type="body" idx="1"/>
          </p:nvPr>
        </p:nvSpPr>
        <p:spPr bwMode="auto">
          <a:xfrm>
            <a:off x="838198" y="2350449"/>
            <a:ext cx="10798499" cy="3872549"/>
          </a:xfrm>
          <a:prstGeom prst="rect">
            <a:avLst/>
          </a:prstGeom>
          <a:noFill/>
          <a:ln>
            <a:noFill/>
          </a:ln>
        </p:spPr>
        <p:txBody>
          <a:bodyPr spcFirstLastPara="1" vertOverflow="overflow" horzOverflow="overflow" vert="horz" wrap="square" lIns="91423" tIns="45699" rIns="91423" bIns="45699" numCol="1" spcCol="0" rtlCol="0" fromWordArt="0" anchor="t" anchorCtr="0" forceAA="0" compatLnSpc="0">
            <a:normAutofit fontScale="87500" lnSpcReduction="14000"/>
          </a:bodyPr>
          <a:lstStyle/>
          <a:p>
            <a:pPr marL="457200" lvl="0" indent="-393065" algn="l" rtl="0">
              <a:lnSpc>
                <a:spcPct val="114999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namen: olajšati delo končnim uporabnikom</a:t>
            </a:r>
            <a:endParaRPr>
              <a:solidFill>
                <a:schemeClr val="dk2"/>
              </a:solidFill>
            </a:endParaRPr>
          </a:p>
          <a:p>
            <a:pPr marL="457200" lvl="0" indent="-393065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pogosto se izvaja avtomatsko</a:t>
            </a:r>
            <a:endParaRPr>
              <a:solidFill>
                <a:schemeClr val="dk2"/>
              </a:solidFill>
            </a:endParaRPr>
          </a:p>
          <a:p>
            <a:pPr marL="914400" lvl="1" indent="-369569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GitHub Actions</a:t>
            </a:r>
            <a:endParaRPr>
              <a:solidFill>
                <a:schemeClr val="dk2"/>
              </a:solidFill>
            </a:endParaRPr>
          </a:p>
          <a:p>
            <a:pPr marL="457200" lvl="0" indent="-393065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oblika je odvisna od vrste programske opreme</a:t>
            </a:r>
            <a:endParaRPr>
              <a:solidFill>
                <a:schemeClr val="dk2"/>
              </a:solidFill>
            </a:endParaRPr>
          </a:p>
          <a:p>
            <a:pPr marL="457200" lvl="0" indent="-393065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veliko možnosti</a:t>
            </a:r>
            <a:endParaRPr>
              <a:solidFill>
                <a:schemeClr val="dk2"/>
              </a:solidFill>
            </a:endParaRPr>
          </a:p>
          <a:p>
            <a:pPr marL="914400" lvl="1" indent="-369569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namestitveni program, izvršljiva datoteka</a:t>
            </a:r>
            <a:endParaRPr>
              <a:solidFill>
                <a:schemeClr val="dk2"/>
              </a:solidFill>
            </a:endParaRPr>
          </a:p>
          <a:p>
            <a:pPr marL="914400" lvl="1" indent="-369569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programski paket, npr. za pypi (Python), Anaconda (Python), CRAN (R), npm,...</a:t>
            </a:r>
            <a:endParaRPr>
              <a:solidFill>
                <a:schemeClr val="dk2"/>
              </a:solidFill>
            </a:endParaRPr>
          </a:p>
          <a:p>
            <a:pPr marL="914400" lvl="1" indent="-369569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celotno okolje (docker slika)</a:t>
            </a:r>
            <a:endParaRPr>
              <a:solidFill>
                <a:schemeClr val="dk2"/>
              </a:solidFill>
            </a:endParaRPr>
          </a:p>
          <a:p>
            <a:pPr marL="457200" lvl="0" indent="-393065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primer namestitve python paketa pandas za obdelavo podatkov</a:t>
            </a:r>
            <a:endParaRPr>
              <a:solidFill>
                <a:schemeClr val="dk2"/>
              </a:solidFill>
            </a:endParaRPr>
          </a:p>
          <a:p>
            <a:pPr marL="914400" lvl="1" indent="-369569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ourier New"/>
              <a:buChar char="•"/>
              <a:defRPr/>
            </a:pPr>
            <a:r>
              <a:rPr lang="sl-SI">
                <a:solidFill>
                  <a:schemeClr val="dk2"/>
                </a:solidFill>
                <a:latin typeface="Courier New"/>
                <a:ea typeface="Courier New"/>
                <a:cs typeface="Courier New"/>
              </a:rPr>
              <a:t>pip install pandas </a:t>
            </a:r>
            <a:r>
              <a:rPr lang="sl-SI">
                <a:solidFill>
                  <a:schemeClr val="dk2"/>
                </a:solidFill>
              </a:rPr>
              <a:t>(paket se poišče v repozitoriju pypi in se namesti)</a:t>
            </a:r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3">
            <a:alphaModFix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95103964" name="Google Shape;170;p27"/>
          <p:cNvSpPr txBox="1">
            <a:spLocks noGrp="1"/>
          </p:cNvSpPr>
          <p:nvPr>
            <p:ph type="title"/>
          </p:nvPr>
        </p:nvSpPr>
        <p:spPr bwMode="auto">
          <a:xfrm>
            <a:off x="838203" y="690731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7D31"/>
              </a:buClr>
              <a:buSzPts val="5000"/>
              <a:buFont typeface="Calibri"/>
              <a:buNone/>
              <a:defRPr/>
            </a:pPr>
            <a:r>
              <a:rPr lang="sl-SI" sz="5000" b="1">
                <a:solidFill>
                  <a:srgbClr val="ED7D31"/>
                </a:solidFill>
              </a:rPr>
              <a:t>Objava programske opreme</a:t>
            </a:r>
            <a:endParaRPr/>
          </a:p>
        </p:txBody>
      </p:sp>
      <p:sp>
        <p:nvSpPr>
          <p:cNvPr id="1457580276" name="Google Shape;171;p27"/>
          <p:cNvSpPr txBox="1">
            <a:spLocks noGrp="1"/>
          </p:cNvSpPr>
          <p:nvPr>
            <p:ph type="body" idx="1"/>
          </p:nvPr>
        </p:nvSpPr>
        <p:spPr bwMode="auto">
          <a:xfrm>
            <a:off x="838198" y="2016424"/>
            <a:ext cx="10515600" cy="45558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45699" rIns="91423" bIns="45699" anchor="t" anchorCtr="0">
            <a:normAutofit lnSpcReduction="10000"/>
          </a:bodyPr>
          <a:lstStyle/>
          <a:p>
            <a:pPr marL="457200" lvl="0" indent="-406400" algn="l" rtl="0">
              <a:lnSpc>
                <a:spcPct val="114999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8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ko je programska oprema zrela za delitev s svetom</a:t>
            </a:r>
            <a:endParaRPr>
              <a:solidFill>
                <a:schemeClr val="dk2"/>
              </a:solidFill>
            </a:endParaRPr>
          </a:p>
          <a:p>
            <a:pPr marL="457200" lvl="0" indent="-4064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tri glavne poti</a:t>
            </a:r>
            <a:endParaRPr>
              <a:solidFill>
                <a:schemeClr val="dk2"/>
              </a:solidFill>
            </a:endParaRPr>
          </a:p>
          <a:p>
            <a:pPr marL="914400" lvl="1" indent="-3810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programska oprema je dodatek znanstvenemu članku</a:t>
            </a:r>
            <a:endParaRPr>
              <a:solidFill>
                <a:schemeClr val="dk2"/>
              </a:solidFill>
            </a:endParaRPr>
          </a:p>
          <a:p>
            <a:pPr marL="1371600" lvl="2" indent="-3556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pogosto v akademskem svetu</a:t>
            </a:r>
            <a:endParaRPr>
              <a:solidFill>
                <a:schemeClr val="dk2"/>
              </a:solidFill>
            </a:endParaRPr>
          </a:p>
          <a:p>
            <a:pPr marL="1371600" lvl="2" indent="-3556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največ vredni citati (visok IF)</a:t>
            </a:r>
            <a:endParaRPr>
              <a:solidFill>
                <a:schemeClr val="dk2"/>
              </a:solidFill>
            </a:endParaRPr>
          </a:p>
          <a:p>
            <a:pPr marL="914400" lvl="1" indent="-3810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programska oprema je glavnina članka (t.i. software paper)</a:t>
            </a:r>
            <a:endParaRPr>
              <a:solidFill>
                <a:schemeClr val="dk2"/>
              </a:solidFill>
            </a:endParaRPr>
          </a:p>
          <a:p>
            <a:pPr marL="1371600" lvl="2" indent="-3556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pogosteje v zadnjem času: JOSS, JMLR MLOSS, SoftwareX</a:t>
            </a:r>
            <a:endParaRPr>
              <a:solidFill>
                <a:schemeClr val="dk2"/>
              </a:solidFill>
            </a:endParaRPr>
          </a:p>
          <a:p>
            <a:pPr marL="1371600" lvl="2" indent="-3556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tipično nižji IF ali tudi brez IF</a:t>
            </a:r>
            <a:endParaRPr>
              <a:solidFill>
                <a:schemeClr val="dk2"/>
              </a:solidFill>
            </a:endParaRPr>
          </a:p>
          <a:p>
            <a:pPr marL="914400" lvl="1" indent="-3810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programska oprema je arhivirana (ima DOI)</a:t>
            </a:r>
            <a:endParaRPr>
              <a:solidFill>
                <a:schemeClr val="dk2"/>
              </a:solidFill>
            </a:endParaRPr>
          </a:p>
          <a:p>
            <a:pPr marL="1371600" lvl="2" indent="-3556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ZENODO (+ GitHub)</a:t>
            </a:r>
            <a:endParaRPr>
              <a:solidFill>
                <a:schemeClr val="dk2"/>
              </a:solidFill>
            </a:endParaRPr>
          </a:p>
          <a:p>
            <a:pPr marL="1371600" lvl="2" indent="-3556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mogoče je citiranje, nimamo pa formalne objave (ne šteje pri napredovanjih ipd.)</a:t>
            </a:r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3">
            <a:alphaModFix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08339453" name="Google Shape;176;p28"/>
          <p:cNvSpPr txBox="1">
            <a:spLocks noGrp="1"/>
          </p:cNvSpPr>
          <p:nvPr>
            <p:ph type="title"/>
          </p:nvPr>
        </p:nvSpPr>
        <p:spPr bwMode="auto">
          <a:xfrm>
            <a:off x="838203" y="690731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7D31"/>
              </a:buClr>
              <a:buSzPts val="5000"/>
              <a:buFont typeface="Calibri"/>
              <a:buNone/>
              <a:defRPr/>
            </a:pPr>
            <a:r>
              <a:rPr lang="sl-SI" sz="5000" b="1">
                <a:solidFill>
                  <a:srgbClr val="ED7D31"/>
                </a:solidFill>
              </a:rPr>
              <a:t>Objava programske opreme (2)</a:t>
            </a:r>
            <a:endParaRPr/>
          </a:p>
        </p:txBody>
      </p:sp>
      <p:sp>
        <p:nvSpPr>
          <p:cNvPr id="89356862" name="Google Shape;177;p28"/>
          <p:cNvSpPr txBox="1">
            <a:spLocks noGrp="1"/>
          </p:cNvSpPr>
          <p:nvPr>
            <p:ph type="body" idx="1"/>
          </p:nvPr>
        </p:nvSpPr>
        <p:spPr bwMode="auto">
          <a:xfrm>
            <a:off x="838200" y="2350450"/>
            <a:ext cx="10515600" cy="382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406400" algn="l" rtl="0">
              <a:lnSpc>
                <a:spcPct val="114999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8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primeri slabih praks</a:t>
            </a:r>
            <a:endParaRPr>
              <a:solidFill>
                <a:schemeClr val="dk2"/>
              </a:solidFill>
            </a:endParaRPr>
          </a:p>
          <a:p>
            <a:pPr marL="914400" lvl="1" indent="-3810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samo GitHub repozitorij</a:t>
            </a:r>
            <a:endParaRPr>
              <a:solidFill>
                <a:schemeClr val="dk2"/>
              </a:solidFill>
            </a:endParaRPr>
          </a:p>
          <a:p>
            <a:pPr marL="1371600" lvl="2" indent="-3556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oteženo citiranje, za akademski svet skoraj brezvredni citati</a:t>
            </a:r>
            <a:endParaRPr>
              <a:solidFill>
                <a:schemeClr val="dk2"/>
              </a:solidFill>
            </a:endParaRPr>
          </a:p>
          <a:p>
            <a:pPr marL="914400" lvl="1" indent="-3810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samo objava kode na domači spletni strani</a:t>
            </a:r>
            <a:endParaRPr>
              <a:solidFill>
                <a:schemeClr val="dk2"/>
              </a:solidFill>
            </a:endParaRPr>
          </a:p>
          <a:p>
            <a:pPr marL="1371600" lvl="2" indent="-3556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zelo pogosto v preteklosti, danes redko</a:t>
            </a:r>
            <a:endParaRPr>
              <a:solidFill>
                <a:schemeClr val="dk2"/>
              </a:solidFill>
            </a:endParaRPr>
          </a:p>
          <a:p>
            <a:pPr marL="1371600" lvl="2" indent="-3556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oteženo citiranje, verzioniranje, sodelovanje</a:t>
            </a:r>
            <a:endParaRPr>
              <a:solidFill>
                <a:schemeClr val="dk2"/>
              </a:solidFill>
            </a:endParaRPr>
          </a:p>
          <a:p>
            <a:pPr marL="914400" lvl="1" indent="-3810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patentiranje algoritmov, stroge licence</a:t>
            </a:r>
            <a:endParaRPr>
              <a:solidFill>
                <a:schemeClr val="dk2"/>
              </a:solidFill>
            </a:endParaRPr>
          </a:p>
          <a:p>
            <a:pPr marL="1371600" lvl="2" indent="-3556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zavira razvoj, uporabo, sodelovanje</a:t>
            </a:r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3">
            <a:alphaModFix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13428350" name="Google Shape;182;p29"/>
          <p:cNvSpPr txBox="1">
            <a:spLocks noGrp="1"/>
          </p:cNvSpPr>
          <p:nvPr>
            <p:ph type="title"/>
          </p:nvPr>
        </p:nvSpPr>
        <p:spPr bwMode="auto">
          <a:xfrm>
            <a:off x="838203" y="690731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7D31"/>
              </a:buClr>
              <a:buSzPts val="5000"/>
              <a:buFont typeface="Calibri"/>
              <a:buNone/>
              <a:defRPr/>
            </a:pPr>
            <a:r>
              <a:rPr lang="sl-SI" sz="5000" b="1">
                <a:solidFill>
                  <a:srgbClr val="ED7D31"/>
                </a:solidFill>
              </a:rPr>
              <a:t>Objava programske opreme: primer 1</a:t>
            </a:r>
            <a:endParaRPr/>
          </a:p>
        </p:txBody>
      </p:sp>
      <p:sp>
        <p:nvSpPr>
          <p:cNvPr id="1694815265" name="Google Shape;183;p29"/>
          <p:cNvSpPr txBox="1">
            <a:spLocks noGrp="1"/>
          </p:cNvSpPr>
          <p:nvPr>
            <p:ph type="body" idx="1"/>
          </p:nvPr>
        </p:nvSpPr>
        <p:spPr bwMode="auto">
          <a:xfrm>
            <a:off x="838200" y="2350450"/>
            <a:ext cx="10515600" cy="411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406400" algn="l" rtl="0">
              <a:lnSpc>
                <a:spcPct val="114999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8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situacija</a:t>
            </a:r>
            <a:endParaRPr>
              <a:solidFill>
                <a:schemeClr val="dk2"/>
              </a:solidFill>
            </a:endParaRPr>
          </a:p>
          <a:p>
            <a:pPr marL="914400" lvl="1" indent="-3810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imamo uporaben program, zanimiv za širšo javnost, manjši prispevek k znanosti, potrebujemo revijsko objavo z IF za napredovanje, magisterij, doktorat</a:t>
            </a:r>
            <a:endParaRPr>
              <a:solidFill>
                <a:schemeClr val="dk2"/>
              </a:solidFill>
            </a:endParaRPr>
          </a:p>
          <a:p>
            <a:pPr marL="457200" lvl="0" indent="-4064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postopek</a:t>
            </a:r>
            <a:endParaRPr>
              <a:solidFill>
                <a:schemeClr val="dk2"/>
              </a:solidFill>
            </a:endParaRPr>
          </a:p>
          <a:p>
            <a:pPr marL="914400" lvl="1" indent="-3810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priprava: uredimo kodo, dokumentiramo, testiramo, licenciramo, pakiramo</a:t>
            </a:r>
            <a:endParaRPr>
              <a:solidFill>
                <a:schemeClr val="dk2"/>
              </a:solidFill>
            </a:endParaRPr>
          </a:p>
          <a:p>
            <a:pPr marL="914400" lvl="1" indent="-3810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ustvarimo javen GitHub repozitorij, ga dodamo v Zenodo, dobimo DOI</a:t>
            </a:r>
            <a:endParaRPr>
              <a:solidFill>
                <a:schemeClr val="dk2"/>
              </a:solidFill>
            </a:endParaRPr>
          </a:p>
          <a:p>
            <a:pPr marL="914400" lvl="1" indent="-3810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napišemo kratek članek in pošljemo v recenzijo v revijo SoftwareX (IF=2.4)</a:t>
            </a:r>
            <a:endParaRPr>
              <a:solidFill>
                <a:schemeClr val="dk2"/>
              </a:solidFill>
            </a:endParaRPr>
          </a:p>
          <a:p>
            <a:pPr marL="1371600" lvl="2" indent="-3556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če nismo uspešni, izberemo skromnejšo revijo in ponovimo: Software Impacts (IF=1.2)</a:t>
            </a:r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3">
            <a:alphaModFix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68515824" name="Google Shape;188;p30"/>
          <p:cNvSpPr txBox="1">
            <a:spLocks noGrp="1"/>
          </p:cNvSpPr>
          <p:nvPr>
            <p:ph type="title"/>
          </p:nvPr>
        </p:nvSpPr>
        <p:spPr bwMode="auto">
          <a:xfrm>
            <a:off x="838203" y="690731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000"/>
              <a:buFont typeface="Calibri"/>
              <a:buNone/>
              <a:defRPr/>
            </a:pPr>
            <a:r>
              <a:rPr lang="sl-SI" sz="5000" b="1">
                <a:solidFill>
                  <a:schemeClr val="accent2"/>
                </a:solidFill>
              </a:rPr>
              <a:t>Objava programske opreme: primer 2</a:t>
            </a:r>
            <a:endParaRPr sz="5000" b="1">
              <a:solidFill>
                <a:srgbClr val="ED7D31"/>
              </a:solidFill>
            </a:endParaRPr>
          </a:p>
        </p:txBody>
      </p:sp>
      <p:sp>
        <p:nvSpPr>
          <p:cNvPr id="1408841647" name="Google Shape;189;p30"/>
          <p:cNvSpPr txBox="1">
            <a:spLocks noGrp="1"/>
          </p:cNvSpPr>
          <p:nvPr>
            <p:ph type="body" idx="1"/>
          </p:nvPr>
        </p:nvSpPr>
        <p:spPr bwMode="auto">
          <a:xfrm>
            <a:off x="838198" y="2350449"/>
            <a:ext cx="10515602" cy="3872549"/>
          </a:xfrm>
          <a:prstGeom prst="rect">
            <a:avLst/>
          </a:prstGeom>
          <a:noFill/>
          <a:ln>
            <a:noFill/>
          </a:ln>
        </p:spPr>
        <p:txBody>
          <a:bodyPr spcFirstLastPara="1" vertOverflow="overflow" horzOverflow="overflow" vert="horz" wrap="square" lIns="91423" tIns="45699" rIns="91423" bIns="45699" numCol="1" spcCol="0" rtlCol="0" fromWordArt="0" anchor="t" anchorCtr="0" forceAA="0" compatLnSpc="0">
            <a:normAutofit fontScale="92500" lnSpcReduction="20000"/>
          </a:bodyPr>
          <a:lstStyle/>
          <a:p>
            <a:pPr marL="457200" lvl="0" indent="-393065" algn="l" rtl="0">
              <a:lnSpc>
                <a:spcPct val="114999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situacija</a:t>
            </a:r>
            <a:endParaRPr>
              <a:solidFill>
                <a:schemeClr val="dk2"/>
              </a:solidFill>
            </a:endParaRPr>
          </a:p>
          <a:p>
            <a:pPr marL="914400" lvl="1" indent="-369569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naredili smo raziskavo, zraven veliko programirali, koda je neločljiv del rezultatov, imamo očiten prispevek k znanosti, želimo objaviti in dobiti citate</a:t>
            </a:r>
            <a:endParaRPr>
              <a:solidFill>
                <a:schemeClr val="dk2"/>
              </a:solidFill>
            </a:endParaRPr>
          </a:p>
          <a:p>
            <a:pPr marL="457200" lvl="0" indent="-393065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postopek</a:t>
            </a:r>
            <a:endParaRPr>
              <a:solidFill>
                <a:schemeClr val="dk2"/>
              </a:solidFill>
            </a:endParaRPr>
          </a:p>
          <a:p>
            <a:pPr marL="914400" lvl="1" indent="-369569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priprava: uredimo kodo, dokumentiramo, testiramo, …</a:t>
            </a:r>
            <a:endParaRPr>
              <a:solidFill>
                <a:schemeClr val="dk2"/>
              </a:solidFill>
            </a:endParaRPr>
          </a:p>
          <a:p>
            <a:pPr marL="914400" lvl="1" indent="-369569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ustvarimo javen GitHub repozitorij</a:t>
            </a:r>
            <a:endParaRPr>
              <a:solidFill>
                <a:schemeClr val="dk2"/>
              </a:solidFill>
            </a:endParaRPr>
          </a:p>
          <a:p>
            <a:pPr marL="914400" lvl="1" indent="-369569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napišemo znanstveni članek za ustrezno domensko revijo, programska koda je supplement</a:t>
            </a:r>
            <a:endParaRPr>
              <a:solidFill>
                <a:schemeClr val="dk2"/>
              </a:solidFill>
            </a:endParaRPr>
          </a:p>
          <a:p>
            <a:pPr marL="1371600" lvl="2" indent="-346075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programske kode recenzenti pogosto niti ne pogledajo…</a:t>
            </a:r>
            <a:endParaRPr>
              <a:solidFill>
                <a:schemeClr val="dk2"/>
              </a:solidFill>
            </a:endParaRPr>
          </a:p>
          <a:p>
            <a:pPr marL="914400" lvl="1" indent="-369569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lahko ciljamo na razmeroma visok IF, vendar je poudarek na raziskavi, ne na programu</a:t>
            </a:r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3">
            <a:alphaModFix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5137832" name="Google Shape;194;p31"/>
          <p:cNvSpPr txBox="1">
            <a:spLocks noGrp="1"/>
          </p:cNvSpPr>
          <p:nvPr>
            <p:ph type="title"/>
          </p:nvPr>
        </p:nvSpPr>
        <p:spPr bwMode="auto">
          <a:xfrm>
            <a:off x="838203" y="690731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000"/>
              <a:buFont typeface="Calibri"/>
              <a:buNone/>
              <a:defRPr/>
            </a:pPr>
            <a:r>
              <a:rPr lang="sl-SI" sz="5000" b="1">
                <a:solidFill>
                  <a:schemeClr val="accent2"/>
                </a:solidFill>
              </a:rPr>
              <a:t>Objava programske opreme: primer 3</a:t>
            </a:r>
            <a:endParaRPr sz="5000" b="1">
              <a:solidFill>
                <a:srgbClr val="ED7D31"/>
              </a:solidFill>
            </a:endParaRPr>
          </a:p>
        </p:txBody>
      </p:sp>
      <p:sp>
        <p:nvSpPr>
          <p:cNvPr id="784143861" name="Google Shape;195;p31"/>
          <p:cNvSpPr txBox="1">
            <a:spLocks noGrp="1"/>
          </p:cNvSpPr>
          <p:nvPr>
            <p:ph type="body" idx="1"/>
          </p:nvPr>
        </p:nvSpPr>
        <p:spPr bwMode="auto">
          <a:xfrm>
            <a:off x="838200" y="2350450"/>
            <a:ext cx="10772700" cy="382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406400" algn="l" rtl="0">
              <a:lnSpc>
                <a:spcPct val="114999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8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situacija</a:t>
            </a:r>
            <a:endParaRPr>
              <a:solidFill>
                <a:schemeClr val="dk2"/>
              </a:solidFill>
            </a:endParaRPr>
          </a:p>
          <a:p>
            <a:pPr marL="914400" lvl="1" indent="-3810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implementirali smo nov uporaben program v specialnem področju, npr. biologiji, želimo objaviti in dobiti citate</a:t>
            </a:r>
            <a:endParaRPr>
              <a:solidFill>
                <a:schemeClr val="dk2"/>
              </a:solidFill>
            </a:endParaRPr>
          </a:p>
          <a:p>
            <a:pPr marL="457200" lvl="0" indent="-4064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postopek</a:t>
            </a:r>
            <a:endParaRPr>
              <a:solidFill>
                <a:schemeClr val="dk2"/>
              </a:solidFill>
            </a:endParaRPr>
          </a:p>
          <a:p>
            <a:pPr marL="914400" lvl="1" indent="-3810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priprava: uredimo kodo, dokumentiramo, testiramo, …</a:t>
            </a:r>
            <a:endParaRPr>
              <a:solidFill>
                <a:schemeClr val="dk2"/>
              </a:solidFill>
            </a:endParaRPr>
          </a:p>
          <a:p>
            <a:pPr marL="914400" lvl="1" indent="-3810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izberemo primerno pakiranje: spletna aplikacija, samostojni program, …</a:t>
            </a:r>
            <a:endParaRPr>
              <a:solidFill>
                <a:schemeClr val="dk2"/>
              </a:solidFill>
            </a:endParaRPr>
          </a:p>
          <a:p>
            <a:pPr marL="914400" lvl="1" indent="-3810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napišemo članek za revijo, ki omogoča takšne objave</a:t>
            </a:r>
            <a:endParaRPr>
              <a:solidFill>
                <a:schemeClr val="dk2"/>
              </a:solidFill>
            </a:endParaRPr>
          </a:p>
          <a:p>
            <a:pPr marL="1371600" lvl="2" indent="-3556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npr. Bioinformatics application note, vsakoletna julijska izdaja Nucleid acids research, …</a:t>
            </a:r>
            <a:endParaRPr>
              <a:solidFill>
                <a:schemeClr val="dk2"/>
              </a:solidFill>
            </a:endParaRPr>
          </a:p>
          <a:p>
            <a:pPr marL="1371600" lvl="2" indent="-3556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tipično visok IF, članek mora biti kvalitetno napisan, program delujoč in uporaben</a:t>
            </a:r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3">
            <a:alphaModFix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86200118" name="Google Shape;91;p14"/>
          <p:cNvSpPr txBox="1">
            <a:spLocks noGrp="1"/>
          </p:cNvSpPr>
          <p:nvPr>
            <p:ph type="title"/>
          </p:nvPr>
        </p:nvSpPr>
        <p:spPr bwMode="auto">
          <a:xfrm>
            <a:off x="838203" y="690731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7D31"/>
              </a:buClr>
              <a:buSzPts val="5000"/>
              <a:buFont typeface="Calibri"/>
              <a:buNone/>
              <a:defRPr/>
            </a:pPr>
            <a:r>
              <a:rPr lang="sl-SI" sz="5000" b="1">
                <a:solidFill>
                  <a:srgbClr val="ED7D31"/>
                </a:solidFill>
              </a:rPr>
              <a:t>Kazalo</a:t>
            </a:r>
            <a:endParaRPr/>
          </a:p>
        </p:txBody>
      </p:sp>
      <p:sp>
        <p:nvSpPr>
          <p:cNvPr id="993756822" name="Google Shape;92;p14"/>
          <p:cNvSpPr txBox="1">
            <a:spLocks noGrp="1"/>
          </p:cNvSpPr>
          <p:nvPr>
            <p:ph type="body" idx="1"/>
          </p:nvPr>
        </p:nvSpPr>
        <p:spPr bwMode="auto">
          <a:xfrm>
            <a:off x="838200" y="2350450"/>
            <a:ext cx="10515600" cy="382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406400" algn="l" rtl="0">
              <a:lnSpc>
                <a:spcPct val="114999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8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Objava programske opreme: kaj, zakaj in kako</a:t>
            </a:r>
            <a:endParaRPr>
              <a:solidFill>
                <a:schemeClr val="dk2"/>
              </a:solidFill>
            </a:endParaRPr>
          </a:p>
          <a:p>
            <a:pPr marL="457200" lvl="0" indent="-4064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Koraki pri pripravi programske opreme na objavo</a:t>
            </a:r>
            <a:endParaRPr>
              <a:solidFill>
                <a:schemeClr val="dk2"/>
              </a:solidFill>
            </a:endParaRPr>
          </a:p>
          <a:p>
            <a:pPr marL="914400" lvl="1" indent="-3810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organizacija, dokumentacija, testiranje, licenciranje, pakiranje, objava</a:t>
            </a:r>
            <a:endParaRPr>
              <a:solidFill>
                <a:schemeClr val="dk2"/>
              </a:solidFill>
            </a:endParaRPr>
          </a:p>
          <a:p>
            <a:pPr marL="457200" lvl="0" indent="-4064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Praktični primeri in nasveti</a:t>
            </a:r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3">
            <a:alphaModFix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67614599" name="Google Shape;200;p32"/>
          <p:cNvSpPr txBox="1">
            <a:spLocks noGrp="1"/>
          </p:cNvSpPr>
          <p:nvPr>
            <p:ph type="title"/>
          </p:nvPr>
        </p:nvSpPr>
        <p:spPr bwMode="auto">
          <a:xfrm>
            <a:off x="838203" y="690731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000"/>
              <a:buFont typeface="Calibri"/>
              <a:buNone/>
              <a:defRPr/>
            </a:pPr>
            <a:r>
              <a:rPr lang="sl-SI" sz="5000" b="1">
                <a:solidFill>
                  <a:schemeClr val="accent2"/>
                </a:solidFill>
              </a:rPr>
              <a:t>Objava programske opreme: primer 4</a:t>
            </a:r>
            <a:endParaRPr sz="5000" b="1">
              <a:solidFill>
                <a:srgbClr val="ED7D31"/>
              </a:solidFill>
            </a:endParaRPr>
          </a:p>
        </p:txBody>
      </p:sp>
      <p:sp>
        <p:nvSpPr>
          <p:cNvPr id="1235595151" name="Google Shape;201;p32"/>
          <p:cNvSpPr txBox="1">
            <a:spLocks noGrp="1"/>
          </p:cNvSpPr>
          <p:nvPr>
            <p:ph type="body" idx="1"/>
          </p:nvPr>
        </p:nvSpPr>
        <p:spPr bwMode="auto">
          <a:xfrm>
            <a:off x="838198" y="2096074"/>
            <a:ext cx="10772699" cy="4222174"/>
          </a:xfrm>
          <a:prstGeom prst="rect">
            <a:avLst/>
          </a:prstGeom>
          <a:noFill/>
          <a:ln>
            <a:noFill/>
          </a:ln>
        </p:spPr>
        <p:txBody>
          <a:bodyPr spcFirstLastPara="1" vertOverflow="overflow" horzOverflow="overflow" vert="horz" wrap="square" lIns="91423" tIns="45699" rIns="91423" bIns="45699" numCol="1" spcCol="0" rtlCol="0" fromWordArt="0" anchor="t" anchorCtr="0" forceAA="0" compatLnSpc="0">
            <a:normAutofit fontScale="72500" lnSpcReduction="17000"/>
          </a:bodyPr>
          <a:lstStyle/>
          <a:p>
            <a:pPr marL="457200" lvl="0" indent="-366395" algn="l" rtl="0">
              <a:lnSpc>
                <a:spcPct val="114999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situacija</a:t>
            </a:r>
            <a:endParaRPr>
              <a:solidFill>
                <a:schemeClr val="dk2"/>
              </a:solidFill>
            </a:endParaRPr>
          </a:p>
          <a:p>
            <a:pPr marL="914400" lvl="1" indent="-34671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program, ki smo ga dolgo razvijali, želimo deliti s svetom, citati nas ne zanimajo, želimo pa si prepoznavnosti kot avtor programa</a:t>
            </a:r>
            <a:endParaRPr>
              <a:solidFill>
                <a:schemeClr val="dk2"/>
              </a:solidFill>
            </a:endParaRPr>
          </a:p>
          <a:p>
            <a:pPr marL="457200" lvl="0" indent="-366395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postopek</a:t>
            </a:r>
            <a:endParaRPr>
              <a:solidFill>
                <a:schemeClr val="dk2"/>
              </a:solidFill>
            </a:endParaRPr>
          </a:p>
          <a:p>
            <a:pPr marL="914400" lvl="1" indent="-34671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priprava: uredimo kodo, dokumentiramo, testiramo, …</a:t>
            </a:r>
            <a:endParaRPr>
              <a:solidFill>
                <a:schemeClr val="dk2"/>
              </a:solidFill>
            </a:endParaRPr>
          </a:p>
          <a:p>
            <a:pPr marL="914400" lvl="1" indent="-34671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posebej pazimo pri izbiri licence, dokumentaciji</a:t>
            </a:r>
            <a:endParaRPr>
              <a:solidFill>
                <a:schemeClr val="dk2"/>
              </a:solidFill>
            </a:endParaRPr>
          </a:p>
          <a:p>
            <a:pPr marL="914400" lvl="1" indent="-34671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določimo pravila sodelovanja (code of conduct)</a:t>
            </a:r>
            <a:endParaRPr>
              <a:solidFill>
                <a:schemeClr val="dk2"/>
              </a:solidFill>
            </a:endParaRPr>
          </a:p>
          <a:p>
            <a:pPr marL="914400" lvl="1" indent="-34671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ustvarimo javen GitHub repozitorij</a:t>
            </a:r>
            <a:endParaRPr>
              <a:solidFill>
                <a:schemeClr val="dk2"/>
              </a:solidFill>
            </a:endParaRPr>
          </a:p>
          <a:p>
            <a:pPr marL="914400" lvl="1" indent="-34671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če je primerno, objavimo paket v ustreznem repozitoriju (pypi, CRAN, npm, …)</a:t>
            </a:r>
            <a:endParaRPr>
              <a:solidFill>
                <a:schemeClr val="dk2"/>
              </a:solidFill>
            </a:endParaRPr>
          </a:p>
          <a:p>
            <a:pPr marL="914400" lvl="1" indent="-34671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aktivno sodelujemo v nadaljnem razvoju, rešujemo težave uporabnikov</a:t>
            </a:r>
            <a:endParaRPr>
              <a:solidFill>
                <a:schemeClr val="dk2"/>
              </a:solidFill>
            </a:endParaRPr>
          </a:p>
          <a:p>
            <a:pPr marL="914400" lvl="1" indent="-34671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smo odprti za ideje in prispevke sodelavcev</a:t>
            </a:r>
            <a:endParaRPr>
              <a:solidFill>
                <a:schemeClr val="dk2"/>
              </a:solidFill>
            </a:endParaRPr>
          </a:p>
          <a:p>
            <a:pPr marL="914400" lvl="1" indent="-34671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skrbimo za redne popravke, nadgradnje</a:t>
            </a:r>
            <a:endParaRPr>
              <a:solidFill>
                <a:schemeClr val="dk2"/>
              </a:solidFill>
            </a:endParaRPr>
          </a:p>
          <a:p>
            <a:pPr marL="1371600" lvl="2" indent="-327025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repozitorij ostane “živ”</a:t>
            </a:r>
            <a:endParaRPr>
              <a:solidFill>
                <a:schemeClr val="dk2"/>
              </a:solidFill>
            </a:endParaRPr>
          </a:p>
          <a:p>
            <a:pPr marL="457200" lvl="0" indent="-366395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ko je program dovršen in uporaben, lahko napišemo tudi članek za JOSS, če želimo</a:t>
            </a:r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3">
            <a:alphaModFix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5590554" name="Google Shape;206;p33"/>
          <p:cNvSpPr txBox="1">
            <a:spLocks noGrp="1"/>
          </p:cNvSpPr>
          <p:nvPr>
            <p:ph type="title"/>
          </p:nvPr>
        </p:nvSpPr>
        <p:spPr bwMode="auto">
          <a:xfrm>
            <a:off x="838203" y="690731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000"/>
              <a:buFont typeface="Calibri"/>
              <a:buNone/>
              <a:defRPr/>
            </a:pPr>
            <a:r>
              <a:rPr lang="sl-SI" sz="5000" b="1">
                <a:solidFill>
                  <a:schemeClr val="accent2"/>
                </a:solidFill>
              </a:rPr>
              <a:t>Objava programske opreme: primer 5</a:t>
            </a:r>
            <a:endParaRPr sz="5000" b="1">
              <a:solidFill>
                <a:srgbClr val="ED7D31"/>
              </a:solidFill>
            </a:endParaRPr>
          </a:p>
        </p:txBody>
      </p:sp>
      <p:sp>
        <p:nvSpPr>
          <p:cNvPr id="711771105" name="Google Shape;207;p33"/>
          <p:cNvSpPr txBox="1">
            <a:spLocks noGrp="1"/>
          </p:cNvSpPr>
          <p:nvPr>
            <p:ph type="body" idx="1"/>
          </p:nvPr>
        </p:nvSpPr>
        <p:spPr bwMode="auto">
          <a:xfrm>
            <a:off x="838200" y="2350450"/>
            <a:ext cx="10772700" cy="382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406400" algn="l" rtl="0">
              <a:lnSpc>
                <a:spcPct val="114999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8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situacija</a:t>
            </a:r>
            <a:endParaRPr>
              <a:solidFill>
                <a:schemeClr val="dk2"/>
              </a:solidFill>
            </a:endParaRPr>
          </a:p>
          <a:p>
            <a:pPr marL="914400" lvl="1" indent="-3810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imamo uporaben program, ki smo ga skrbno razvijali, rabimo revijsko objavo, ne rabimo pa nujno IF</a:t>
            </a:r>
            <a:endParaRPr>
              <a:solidFill>
                <a:schemeClr val="dk2"/>
              </a:solidFill>
            </a:endParaRPr>
          </a:p>
          <a:p>
            <a:pPr marL="457200" lvl="0" indent="-4064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postopek</a:t>
            </a:r>
            <a:endParaRPr>
              <a:solidFill>
                <a:schemeClr val="dk2"/>
              </a:solidFill>
            </a:endParaRPr>
          </a:p>
          <a:p>
            <a:pPr marL="914400" lvl="1" indent="-3810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priprava: uredimo kodo, dokumentiramo, testiramo, …</a:t>
            </a:r>
            <a:endParaRPr>
              <a:solidFill>
                <a:schemeClr val="dk2"/>
              </a:solidFill>
            </a:endParaRPr>
          </a:p>
          <a:p>
            <a:pPr marL="914400" lvl="1" indent="-3810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enako kot primer 4</a:t>
            </a:r>
            <a:endParaRPr>
              <a:solidFill>
                <a:schemeClr val="dk2"/>
              </a:solidFill>
            </a:endParaRPr>
          </a:p>
          <a:p>
            <a:pPr marL="914400" lvl="1" indent="-3810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izberemo primerno revijo: JOSS, SoftwareX, F1000Research</a:t>
            </a:r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3">
            <a:alphaModFix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67953660" name="Google Shape;212;p34"/>
          <p:cNvSpPr txBox="1">
            <a:spLocks noGrp="1"/>
          </p:cNvSpPr>
          <p:nvPr>
            <p:ph type="title"/>
          </p:nvPr>
        </p:nvSpPr>
        <p:spPr bwMode="auto">
          <a:xfrm>
            <a:off x="838203" y="690731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000"/>
              <a:buFont typeface="Calibri"/>
              <a:buNone/>
              <a:defRPr/>
            </a:pPr>
            <a:r>
              <a:rPr lang="sl-SI" sz="5000" b="1">
                <a:solidFill>
                  <a:schemeClr val="accent2"/>
                </a:solidFill>
              </a:rPr>
              <a:t>Povzetek</a:t>
            </a:r>
            <a:endParaRPr sz="5000" b="1">
              <a:solidFill>
                <a:srgbClr val="ED7D31"/>
              </a:solidFill>
            </a:endParaRPr>
          </a:p>
        </p:txBody>
      </p:sp>
      <p:sp>
        <p:nvSpPr>
          <p:cNvPr id="317675103" name="Google Shape;213;p34"/>
          <p:cNvSpPr txBox="1">
            <a:spLocks noGrp="1"/>
          </p:cNvSpPr>
          <p:nvPr>
            <p:ph type="body" idx="1"/>
          </p:nvPr>
        </p:nvSpPr>
        <p:spPr bwMode="auto">
          <a:xfrm>
            <a:off x="838200" y="2350450"/>
            <a:ext cx="10772700" cy="382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406400" algn="l" rtl="0">
              <a:lnSpc>
                <a:spcPct val="114999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8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objava je smiseln zaključek razvoja programske opreme</a:t>
            </a:r>
            <a:endParaRPr>
              <a:solidFill>
                <a:schemeClr val="dk2"/>
              </a:solidFill>
            </a:endParaRPr>
          </a:p>
          <a:p>
            <a:pPr marL="457200" lvl="0" indent="-4064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objava zahteva, da smo pri razvoju sistematični in skrbni</a:t>
            </a:r>
            <a:endParaRPr>
              <a:solidFill>
                <a:schemeClr val="dk2"/>
              </a:solidFill>
            </a:endParaRPr>
          </a:p>
          <a:p>
            <a:pPr marL="914400" lvl="1" indent="-3810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ali pa moramo za vse poskrbeti na koncu, kar je veliko težje!</a:t>
            </a:r>
            <a:endParaRPr>
              <a:solidFill>
                <a:schemeClr val="dk2"/>
              </a:solidFill>
            </a:endParaRPr>
          </a:p>
          <a:p>
            <a:pPr marL="457200" lvl="0" indent="-4064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izberimo pravi način objave</a:t>
            </a:r>
            <a:endParaRPr>
              <a:solidFill>
                <a:schemeClr val="dk2"/>
              </a:solidFill>
            </a:endParaRPr>
          </a:p>
          <a:p>
            <a:pPr marL="914400" lvl="1" indent="-3810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revije, ki objavljajo izključno programsko opremo, so v vzponu</a:t>
            </a:r>
            <a:endParaRPr>
              <a:solidFill>
                <a:schemeClr val="dk2"/>
              </a:solidFill>
            </a:endParaRPr>
          </a:p>
          <a:p>
            <a:pPr marL="914400" lvl="1" indent="-3810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JOSS se trudi pridobiti JIF, vendar je tudi brez njega ugledna revija</a:t>
            </a:r>
            <a:endParaRPr>
              <a:solidFill>
                <a:schemeClr val="dk2"/>
              </a:solidFill>
            </a:endParaRPr>
          </a:p>
          <a:p>
            <a:pPr marL="457200" lvl="0" indent="-4064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programska oprema je raziskovalni dosežek, pogosto tudi prispevek k znanosti</a:t>
            </a:r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95153648" name="Google Shape;218;p35"/>
          <p:cNvSpPr txBox="1"/>
          <p:nvPr/>
        </p:nvSpPr>
        <p:spPr bwMode="auto">
          <a:xfrm>
            <a:off x="395416" y="1637271"/>
            <a:ext cx="3861487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sl-SI" sz="1050" b="1">
                <a:solidFill>
                  <a:srgbClr val="323F4F"/>
                </a:solidFill>
                <a:latin typeface="Calibri"/>
                <a:ea typeface="Calibri"/>
                <a:cs typeface="Calibri"/>
              </a:rPr>
              <a:t>Centralna tehniška knjižnica Univerze v Ljubljani</a:t>
            </a:r>
            <a:endParaRPr sz="1050">
              <a:solidFill>
                <a:srgbClr val="323F4F"/>
              </a:solidFill>
              <a:latin typeface="Calibri"/>
              <a:ea typeface="Calibri"/>
              <a:cs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sl-SI" sz="1050" b="1" i="1">
                <a:solidFill>
                  <a:srgbClr val="323F4F"/>
                </a:solidFill>
                <a:latin typeface="Calibri"/>
                <a:ea typeface="Calibri"/>
                <a:cs typeface="Calibri"/>
              </a:rPr>
              <a:t>Central Technical Library at the University of Ljubljana</a:t>
            </a:r>
            <a:endParaRPr sz="1050">
              <a:solidFill>
                <a:srgbClr val="323F4F"/>
              </a:solidFill>
              <a:latin typeface="Calibri"/>
              <a:ea typeface="Calibri"/>
              <a:cs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sl-SI" sz="1050">
                <a:solidFill>
                  <a:srgbClr val="323F4F"/>
                </a:solidFill>
                <a:latin typeface="Calibri"/>
                <a:ea typeface="Calibri"/>
                <a:cs typeface="Calibri"/>
              </a:rPr>
              <a:t>Trg republike 3, SI-1000 Ljubljana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sl-SI" sz="1050">
                <a:solidFill>
                  <a:srgbClr val="323F4F"/>
                </a:solidFill>
                <a:latin typeface="Calibri"/>
                <a:ea typeface="Calibri"/>
                <a:cs typeface="Calibri"/>
              </a:rPr>
              <a:t>Slovenija / </a:t>
            </a:r>
            <a:r>
              <a:rPr lang="sl-SI" sz="1050" i="1">
                <a:solidFill>
                  <a:srgbClr val="323F4F"/>
                </a:solidFill>
                <a:latin typeface="Calibri"/>
                <a:ea typeface="Calibri"/>
                <a:cs typeface="Calibri"/>
              </a:rPr>
              <a:t>Slovenia</a:t>
            </a:r>
            <a:endParaRPr sz="1050">
              <a:solidFill>
                <a:srgbClr val="323F4F"/>
              </a:solidFill>
              <a:latin typeface="Calibri"/>
              <a:ea typeface="Calibri"/>
              <a:cs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</p:txBody>
      </p:sp>
      <p:pic>
        <p:nvPicPr>
          <p:cNvPr id="1874488114" name="Google Shape;219;p35"/>
          <p:cNvPicPr/>
          <p:nvPr/>
        </p:nvPicPr>
        <p:blipFill rotWithShape="1">
          <a:blip r:embed="rId3">
            <a:alphaModFix/>
          </a:blip>
          <a:srcRect/>
          <a:stretch/>
        </p:blipFill>
        <p:spPr bwMode="auto">
          <a:xfrm>
            <a:off x="416562" y="5247140"/>
            <a:ext cx="10009549" cy="1096854"/>
          </a:xfrm>
          <a:prstGeom prst="rect">
            <a:avLst/>
          </a:prstGeom>
          <a:noFill/>
          <a:ln>
            <a:noFill/>
          </a:ln>
        </p:spPr>
      </p:pic>
      <p:pic>
        <p:nvPicPr>
          <p:cNvPr id="1591918907" name="Google Shape;220;p35" descr="Slika, ki vsebuje besede risanje&#10;&#10;Opis je samodejno ustvarjen"/>
          <p:cNvPicPr/>
          <p:nvPr/>
        </p:nvPicPr>
        <p:blipFill rotWithShape="1">
          <a:blip r:embed="rId4">
            <a:alphaModFix/>
          </a:blip>
          <a:srcRect t="13223" r="22131"/>
          <a:stretch/>
        </p:blipFill>
        <p:spPr bwMode="auto">
          <a:xfrm>
            <a:off x="5233087" y="0"/>
            <a:ext cx="6958914" cy="51844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2709537" name="Google Shape;221;p35" descr="Slika, ki vsebuje besede besedilo, pisava, logotip, grafika&#10;&#10;Opis je samodejno ustvarjen"/>
          <p:cNvPicPr/>
          <p:nvPr/>
        </p:nvPicPr>
        <p:blipFill rotWithShape="1">
          <a:blip r:embed="rId5">
            <a:alphaModFix/>
          </a:blip>
          <a:srcRect/>
          <a:stretch/>
        </p:blipFill>
        <p:spPr bwMode="auto">
          <a:xfrm>
            <a:off x="516732" y="706065"/>
            <a:ext cx="2468880" cy="713232"/>
          </a:xfrm>
          <a:prstGeom prst="rect">
            <a:avLst/>
          </a:prstGeom>
          <a:noFill/>
          <a:ln>
            <a:noFill/>
          </a:ln>
        </p:spPr>
      </p:pic>
      <p:sp>
        <p:nvSpPr>
          <p:cNvPr id="233336327" name="Google Shape;222;p35"/>
          <p:cNvSpPr txBox="1">
            <a:spLocks noGrp="1"/>
          </p:cNvSpPr>
          <p:nvPr>
            <p:ph type="body" idx="1"/>
          </p:nvPr>
        </p:nvSpPr>
        <p:spPr bwMode="auto">
          <a:xfrm>
            <a:off x="416550" y="2635350"/>
            <a:ext cx="11315400" cy="24114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  <a:defRPr/>
            </a:pPr>
            <a:r>
              <a:rPr lang="sl-SI"/>
              <a:t>Ne pozabi:</a:t>
            </a:r>
            <a:endParaRPr sz="3700" b="1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  <a:defRPr/>
            </a:pPr>
            <a:r>
              <a:rPr lang="sl-SI" sz="3700" b="1"/>
              <a:t>Publishing software is publishing your methods</a:t>
            </a:r>
            <a:endParaRPr sz="3700" b="1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  <a:defRPr/>
            </a:pPr>
            <a:r>
              <a:rPr lang="sl-SI"/>
              <a:t>(objava kode je enako pomembna kot objava raziskovalnega članka)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3">
            <a:alphaModFix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76811687" name="Google Shape;97;p15"/>
          <p:cNvSpPr txBox="1">
            <a:spLocks noGrp="1"/>
          </p:cNvSpPr>
          <p:nvPr>
            <p:ph type="title"/>
          </p:nvPr>
        </p:nvSpPr>
        <p:spPr bwMode="auto">
          <a:xfrm>
            <a:off x="838203" y="690731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7D31"/>
              </a:buClr>
              <a:buSzPct val="100000"/>
              <a:buFont typeface="Calibri"/>
              <a:buNone/>
              <a:defRPr/>
            </a:pPr>
            <a:r>
              <a:rPr lang="sl-SI" sz="5000" b="1">
                <a:solidFill>
                  <a:srgbClr val="ED7D31"/>
                </a:solidFill>
              </a:rPr>
              <a:t>Kaj pomeni objaviti programsko opremo?</a:t>
            </a:r>
            <a:endParaRPr/>
          </a:p>
        </p:txBody>
      </p:sp>
      <p:sp>
        <p:nvSpPr>
          <p:cNvPr id="1786231714" name="Google Shape;98;p15"/>
          <p:cNvSpPr txBox="1">
            <a:spLocks noGrp="1"/>
          </p:cNvSpPr>
          <p:nvPr>
            <p:ph type="body" idx="1"/>
          </p:nvPr>
        </p:nvSpPr>
        <p:spPr bwMode="auto">
          <a:xfrm>
            <a:off x="838198" y="2350449"/>
            <a:ext cx="10515600" cy="3999549"/>
          </a:xfrm>
          <a:prstGeom prst="rect">
            <a:avLst/>
          </a:prstGeom>
          <a:noFill/>
          <a:ln>
            <a:noFill/>
          </a:ln>
        </p:spPr>
        <p:txBody>
          <a:bodyPr spcFirstLastPara="1" vertOverflow="overflow" horzOverflow="overflow" vert="horz" wrap="square" lIns="91423" tIns="45699" rIns="91423" bIns="45699" numCol="1" spcCol="0" rtlCol="0" fromWordArt="0" anchor="t" anchorCtr="0" forceAA="0" compatLnSpc="0">
            <a:normAutofit fontScale="90000" lnSpcReduction="12000"/>
          </a:bodyPr>
          <a:lstStyle/>
          <a:p>
            <a:pPr marL="457200" lvl="0" indent="-406400" algn="l" rtl="0">
              <a:lnSpc>
                <a:spcPct val="114999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8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to ni isto kot deliti kodo na portalu GitHub!</a:t>
            </a:r>
            <a:endParaRPr>
              <a:solidFill>
                <a:schemeClr val="dk2"/>
              </a:solidFill>
            </a:endParaRPr>
          </a:p>
          <a:p>
            <a:pPr marL="914400" lvl="1" indent="-3810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je pa delitev kode z drugimi prvi korak v pravo smer</a:t>
            </a:r>
            <a:endParaRPr>
              <a:solidFill>
                <a:schemeClr val="dk2"/>
              </a:solidFill>
            </a:endParaRPr>
          </a:p>
          <a:p>
            <a:pPr marL="914400" lvl="1" indent="-3810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primeri: jezik python, TensorFlow, scikit-learn, BLAST, pyTorch, matplotlib</a:t>
            </a:r>
            <a:endParaRPr>
              <a:solidFill>
                <a:schemeClr val="dk2"/>
              </a:solidFill>
            </a:endParaRPr>
          </a:p>
          <a:p>
            <a:pPr marL="1371600" lvl="2" indent="-3556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avtorji so delili svojo kodo, ki je kasneje bila tudi objavljena oz. je postala pomembna</a:t>
            </a:r>
            <a:endParaRPr>
              <a:solidFill>
                <a:schemeClr val="dk2"/>
              </a:solidFill>
            </a:endParaRPr>
          </a:p>
          <a:p>
            <a:pPr marL="457200" lvl="0" indent="-4064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objava zajema</a:t>
            </a:r>
            <a:endParaRPr>
              <a:solidFill>
                <a:schemeClr val="dk2"/>
              </a:solidFill>
            </a:endParaRPr>
          </a:p>
          <a:p>
            <a:pPr marL="914400" lvl="1" indent="-3810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dokumentirano in testirano kodo/izvršljiv program (repozitorij ali arhiv)</a:t>
            </a:r>
            <a:endParaRPr>
              <a:solidFill>
                <a:schemeClr val="dk2"/>
              </a:solidFill>
            </a:endParaRPr>
          </a:p>
          <a:p>
            <a:pPr marL="914400" lvl="1" indent="-3810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licenco za uporabo</a:t>
            </a:r>
            <a:endParaRPr>
              <a:solidFill>
                <a:schemeClr val="dk2"/>
              </a:solidFill>
            </a:endParaRPr>
          </a:p>
          <a:p>
            <a:pPr marL="914400" lvl="1" indent="-3810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možnost citiranja (DOI)</a:t>
            </a:r>
            <a:endParaRPr>
              <a:solidFill>
                <a:schemeClr val="dk2"/>
              </a:solidFill>
            </a:endParaRPr>
          </a:p>
          <a:p>
            <a:pPr marL="1371600" lvl="2" indent="-3556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najboljše je imeti članek, lahko pa tudi samo arhiviran program</a:t>
            </a:r>
            <a:endParaRPr>
              <a:solidFill>
                <a:schemeClr val="dk2"/>
              </a:solidFill>
            </a:endParaRPr>
          </a:p>
          <a:p>
            <a:pPr marL="914400" lvl="1" indent="-3810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javno dostopnost</a:t>
            </a:r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3">
            <a:alphaModFix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12698567" name="Google Shape;103;p16"/>
          <p:cNvSpPr txBox="1">
            <a:spLocks noGrp="1"/>
          </p:cNvSpPr>
          <p:nvPr>
            <p:ph type="title"/>
          </p:nvPr>
        </p:nvSpPr>
        <p:spPr bwMode="auto">
          <a:xfrm>
            <a:off x="838203" y="690731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7D31"/>
              </a:buClr>
              <a:buSzPts val="5000"/>
              <a:buFont typeface="Calibri"/>
              <a:buNone/>
              <a:defRPr/>
            </a:pPr>
            <a:r>
              <a:rPr lang="sl-SI" sz="5000" b="1">
                <a:solidFill>
                  <a:srgbClr val="ED7D31"/>
                </a:solidFill>
              </a:rPr>
              <a:t>Zakaj objavljati programsko opremo?</a:t>
            </a:r>
            <a:endParaRPr/>
          </a:p>
        </p:txBody>
      </p:sp>
      <p:sp>
        <p:nvSpPr>
          <p:cNvPr id="272687820" name="Google Shape;104;p16"/>
          <p:cNvSpPr txBox="1">
            <a:spLocks noGrp="1"/>
          </p:cNvSpPr>
          <p:nvPr>
            <p:ph type="body" idx="1"/>
          </p:nvPr>
        </p:nvSpPr>
        <p:spPr bwMode="auto">
          <a:xfrm>
            <a:off x="838198" y="2349499"/>
            <a:ext cx="10830299" cy="3936999"/>
          </a:xfrm>
          <a:prstGeom prst="rect">
            <a:avLst/>
          </a:prstGeom>
          <a:noFill/>
          <a:ln>
            <a:noFill/>
          </a:ln>
        </p:spPr>
        <p:txBody>
          <a:bodyPr spcFirstLastPara="1" vertOverflow="overflow" horzOverflow="overflow" vert="horz" wrap="square" lIns="91423" tIns="45699" rIns="91423" bIns="45699" numCol="1" spcCol="0" rtlCol="0" fromWordArt="0" anchor="t" anchorCtr="0" forceAA="0" compatLnSpc="0">
            <a:normAutofit fontScale="80000" lnSpcReduction="14000"/>
          </a:bodyPr>
          <a:lstStyle/>
          <a:p>
            <a:pPr marL="457200" lvl="0" indent="-379730" algn="l" rtl="0">
              <a:lnSpc>
                <a:spcPct val="114999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tudi programska koda je raziskovalni rezultat</a:t>
            </a:r>
            <a:endParaRPr>
              <a:solidFill>
                <a:schemeClr val="dk2"/>
              </a:solidFill>
            </a:endParaRPr>
          </a:p>
          <a:p>
            <a:pPr marL="914400" lvl="1" indent="-35814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včasih je dodatek, včasih glavni rezultat</a:t>
            </a:r>
            <a:endParaRPr>
              <a:solidFill>
                <a:schemeClr val="dk2"/>
              </a:solidFill>
            </a:endParaRPr>
          </a:p>
          <a:p>
            <a:pPr marL="457200" lvl="0" indent="-37973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objava zagotavlja vidnost, transparentnost, ponovljivost</a:t>
            </a:r>
            <a:endParaRPr>
              <a:solidFill>
                <a:schemeClr val="dk2"/>
              </a:solidFill>
            </a:endParaRPr>
          </a:p>
          <a:p>
            <a:pPr marL="457200" lvl="0" indent="-37973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objava poveča vpliv in uporabnost</a:t>
            </a:r>
            <a:endParaRPr>
              <a:solidFill>
                <a:schemeClr val="dk2"/>
              </a:solidFill>
            </a:endParaRPr>
          </a:p>
          <a:p>
            <a:pPr marL="457200" lvl="0" indent="-37973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objava spodbuja sodelovanje</a:t>
            </a:r>
            <a:endParaRPr>
              <a:solidFill>
                <a:schemeClr val="dk2"/>
              </a:solidFill>
            </a:endParaRPr>
          </a:p>
          <a:p>
            <a:pPr marL="457200" lvl="0" indent="-37973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objava programske opreme je skladna</a:t>
            </a:r>
            <a:endParaRPr>
              <a:solidFill>
                <a:schemeClr val="dk2"/>
              </a:solidFill>
            </a:endParaRPr>
          </a:p>
          <a:p>
            <a:pPr marL="914400" lvl="1" indent="-35814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s principi odprte znanosti</a:t>
            </a:r>
            <a:endParaRPr>
              <a:solidFill>
                <a:schemeClr val="dk2"/>
              </a:solidFill>
            </a:endParaRPr>
          </a:p>
          <a:p>
            <a:pPr marL="1371600" lvl="2" indent="-33655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preglednost, dostopnost, ponovljivost, sodelovanje in vključenost v vseh fazah raziskave</a:t>
            </a:r>
            <a:endParaRPr>
              <a:solidFill>
                <a:schemeClr val="dk2"/>
              </a:solidFill>
            </a:endParaRPr>
          </a:p>
          <a:p>
            <a:pPr marL="914400" lvl="1" indent="-35814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s FAIR načeli</a:t>
            </a:r>
            <a:endParaRPr>
              <a:solidFill>
                <a:schemeClr val="dk2"/>
              </a:solidFill>
            </a:endParaRPr>
          </a:p>
          <a:p>
            <a:pPr marL="1371600" lvl="2" indent="-33655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enostavno iskanje, dostop do podatkov, združevanje in ponovna uporaba</a:t>
            </a:r>
            <a:endParaRPr>
              <a:solidFill>
                <a:schemeClr val="dk2"/>
              </a:solidFill>
            </a:endParaRPr>
          </a:p>
          <a:p>
            <a:pPr marL="457200" lvl="0" indent="-37973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zelo pomembno: objava nam daje zadoščenje o uspešno opravljenem delu!</a:t>
            </a:r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3">
            <a:alphaModFix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65760590" name="Google Shape;109;p17"/>
          <p:cNvSpPr txBox="1">
            <a:spLocks noGrp="1"/>
          </p:cNvSpPr>
          <p:nvPr>
            <p:ph type="title"/>
          </p:nvPr>
        </p:nvSpPr>
        <p:spPr bwMode="auto">
          <a:xfrm>
            <a:off x="838203" y="690731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7D31"/>
              </a:buClr>
              <a:buSzPts val="5000"/>
              <a:buFont typeface="Calibri"/>
              <a:buNone/>
              <a:defRPr/>
            </a:pPr>
            <a:r>
              <a:rPr lang="sl-SI" sz="5000" b="1">
                <a:solidFill>
                  <a:srgbClr val="ED7D31"/>
                </a:solidFill>
              </a:rPr>
              <a:t>Od interne skripte do objave</a:t>
            </a:r>
            <a:endParaRPr/>
          </a:p>
        </p:txBody>
      </p:sp>
      <p:sp>
        <p:nvSpPr>
          <p:cNvPr id="901554337" name="Google Shape;110;p17"/>
          <p:cNvSpPr txBox="1">
            <a:spLocks noGrp="1"/>
          </p:cNvSpPr>
          <p:nvPr>
            <p:ph type="body" idx="1"/>
          </p:nvPr>
        </p:nvSpPr>
        <p:spPr bwMode="auto">
          <a:xfrm>
            <a:off x="838198" y="2112324"/>
            <a:ext cx="10720800" cy="4332924"/>
          </a:xfrm>
          <a:prstGeom prst="rect">
            <a:avLst/>
          </a:prstGeom>
          <a:noFill/>
          <a:ln>
            <a:noFill/>
          </a:ln>
        </p:spPr>
        <p:txBody>
          <a:bodyPr spcFirstLastPara="1" vertOverflow="overflow" horzOverflow="overflow" vert="horz" wrap="square" lIns="91423" tIns="45699" rIns="91423" bIns="45699" numCol="1" spcCol="0" rtlCol="0" fromWordArt="0" anchor="t" anchorCtr="0" forceAA="0" compatLnSpc="0">
            <a:normAutofit fontScale="92500" lnSpcReduction="13000"/>
          </a:bodyPr>
          <a:lstStyle/>
          <a:p>
            <a:pPr marL="457200" lvl="0" indent="-393065" algn="l" rtl="0">
              <a:lnSpc>
                <a:spcPct val="114999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programska koda se pogosto uporablja le interno</a:t>
            </a:r>
            <a:endParaRPr>
              <a:solidFill>
                <a:schemeClr val="dk2"/>
              </a:solidFill>
            </a:endParaRPr>
          </a:p>
          <a:p>
            <a:pPr marL="914400" lvl="1" indent="-369569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ni strukture, ni pravil, ni dokumentacije</a:t>
            </a:r>
            <a:endParaRPr>
              <a:solidFill>
                <a:schemeClr val="dk2"/>
              </a:solidFill>
            </a:endParaRPr>
          </a:p>
          <a:p>
            <a:pPr marL="914400" lvl="1" indent="-369569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po določenem času neuporabe koda dejansko postane neuporabna</a:t>
            </a:r>
            <a:endParaRPr>
              <a:solidFill>
                <a:schemeClr val="dk2"/>
              </a:solidFill>
            </a:endParaRPr>
          </a:p>
          <a:p>
            <a:pPr marL="457200" lvl="0" indent="-393065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objava prinaša dodano vrednost</a:t>
            </a:r>
            <a:endParaRPr>
              <a:solidFill>
                <a:schemeClr val="dk2"/>
              </a:solidFill>
            </a:endParaRPr>
          </a:p>
          <a:p>
            <a:pPr marL="457200" lvl="0" indent="-393065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primer</a:t>
            </a:r>
            <a:endParaRPr>
              <a:solidFill>
                <a:schemeClr val="dk2"/>
              </a:solidFill>
            </a:endParaRPr>
          </a:p>
          <a:p>
            <a:pPr marL="914400" lvl="1" indent="-369569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skripta za vizualizacijo kompleksnih podatkov iz raziskovalnega projekta</a:t>
            </a:r>
            <a:endParaRPr>
              <a:solidFill>
                <a:schemeClr val="dk2"/>
              </a:solidFill>
            </a:endParaRPr>
          </a:p>
          <a:p>
            <a:pPr marL="914400" lvl="1" indent="-369569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lahko postane majhna knjižnica, ki jo s pridom uporabljajo po vsem svetu in jo vzdržuje in nadgrajuje par strokovnjakov, ki imajo za to interes</a:t>
            </a:r>
            <a:endParaRPr>
              <a:solidFill>
                <a:schemeClr val="dk2"/>
              </a:solidFill>
            </a:endParaRPr>
          </a:p>
          <a:p>
            <a:pPr marL="1371600" lvl="2" indent="-346075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če dodamo še objavo, imamo zaključeno celoto</a:t>
            </a:r>
            <a:endParaRPr>
              <a:solidFill>
                <a:schemeClr val="dk2"/>
              </a:solidFill>
            </a:endParaRPr>
          </a:p>
          <a:p>
            <a:pPr marL="457200" lvl="0" indent="-393065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koraki</a:t>
            </a:r>
            <a:endParaRPr>
              <a:solidFill>
                <a:schemeClr val="dk2"/>
              </a:solidFill>
            </a:endParaRPr>
          </a:p>
          <a:p>
            <a:pPr marL="914400" lvl="1" indent="-369569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organizacija, dokumentacija, testiranje, licenca, pakiranje, objava → članek + citati</a:t>
            </a:r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3">
            <a:alphaModFix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58480231" name="Google Shape;115;p18"/>
          <p:cNvSpPr txBox="1">
            <a:spLocks noGrp="1"/>
          </p:cNvSpPr>
          <p:nvPr>
            <p:ph type="title"/>
          </p:nvPr>
        </p:nvSpPr>
        <p:spPr bwMode="auto">
          <a:xfrm>
            <a:off x="838203" y="690731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7D31"/>
              </a:buClr>
              <a:buSzPts val="5000"/>
              <a:buFont typeface="Calibri"/>
              <a:buNone/>
              <a:defRPr/>
            </a:pPr>
            <a:r>
              <a:rPr lang="sl-SI" sz="5000" b="1">
                <a:solidFill>
                  <a:srgbClr val="ED7D31"/>
                </a:solidFill>
              </a:rPr>
              <a:t>GitHub</a:t>
            </a:r>
            <a:endParaRPr/>
          </a:p>
        </p:txBody>
      </p:sp>
      <p:sp>
        <p:nvSpPr>
          <p:cNvPr id="1276149349" name="Google Shape;116;p18"/>
          <p:cNvSpPr txBox="1">
            <a:spLocks noGrp="1"/>
          </p:cNvSpPr>
          <p:nvPr>
            <p:ph type="body" idx="1"/>
          </p:nvPr>
        </p:nvSpPr>
        <p:spPr bwMode="auto">
          <a:xfrm>
            <a:off x="838198" y="2350449"/>
            <a:ext cx="10515600" cy="3793173"/>
          </a:xfrm>
          <a:prstGeom prst="rect">
            <a:avLst/>
          </a:prstGeom>
          <a:noFill/>
          <a:ln>
            <a:noFill/>
          </a:ln>
        </p:spPr>
        <p:txBody>
          <a:bodyPr spcFirstLastPara="1" vertOverflow="overflow" horzOverflow="overflow" vert="horz" wrap="square" lIns="91423" tIns="45699" rIns="91423" bIns="45699" numCol="1" spcCol="0" rtlCol="0" fromWordArt="0" anchor="t" anchorCtr="0" forceAA="0" compatLnSpc="0">
            <a:normAutofit fontScale="85000" lnSpcReduction="13000"/>
          </a:bodyPr>
          <a:lstStyle/>
          <a:p>
            <a:pPr marL="457200" lvl="0" indent="-379730" algn="l" rtl="0">
              <a:lnSpc>
                <a:spcPct val="114999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ct val="116666"/>
              <a:buChar char="•"/>
              <a:defRPr/>
            </a:pPr>
            <a:r>
              <a:rPr lang="sl-SI" sz="2400" u="sng">
                <a:solidFill>
                  <a:schemeClr val="hlink"/>
                </a:solidFill>
                <a:hlinkClick r:id="rId4"/>
              </a:rPr>
              <a:t>https://github.com/</a:t>
            </a:r>
            <a:endParaRPr>
              <a:solidFill>
                <a:schemeClr val="dk2"/>
              </a:solidFill>
            </a:endParaRPr>
          </a:p>
          <a:p>
            <a:pPr marL="457200" lvl="0" indent="-37973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platforma za gostovanje kode in sodelovanje na osnovi sistema Git</a:t>
            </a:r>
            <a:endParaRPr>
              <a:solidFill>
                <a:schemeClr val="dk2"/>
              </a:solidFill>
            </a:endParaRPr>
          </a:p>
          <a:p>
            <a:pPr marL="457200" lvl="0" indent="-37973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omogoča nadzor različic, “issues”, “pull requests” in avtomatsko testiranje (CI/CD)</a:t>
            </a:r>
            <a:endParaRPr>
              <a:solidFill>
                <a:schemeClr val="dk2"/>
              </a:solidFill>
            </a:endParaRPr>
          </a:p>
          <a:p>
            <a:pPr marL="457200" lvl="0" indent="-37973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uporaba: deljenje, pregled in prispevanje k raziskovalnim ali odprtokodnim projektom</a:t>
            </a:r>
            <a:endParaRPr>
              <a:solidFill>
                <a:schemeClr val="dk2"/>
              </a:solidFill>
            </a:endParaRPr>
          </a:p>
          <a:p>
            <a:pPr marL="457200" lvl="0" indent="-37973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omogoča objave (releases) in povezavo z Zenodo za samodejno ustvarjanje DOI</a:t>
            </a:r>
            <a:endParaRPr>
              <a:solidFill>
                <a:schemeClr val="dk2"/>
              </a:solidFill>
            </a:endParaRPr>
          </a:p>
          <a:p>
            <a:pPr marL="457200" lvl="0" indent="-37973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močna skupnost</a:t>
            </a:r>
            <a:endParaRPr>
              <a:solidFill>
                <a:schemeClr val="dk2"/>
              </a:solidFill>
            </a:endParaRPr>
          </a:p>
          <a:p>
            <a:pPr marL="457200" lvl="0" indent="-37973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zastonjski paket zadošča za praktično vse potrebe manjših projektov</a:t>
            </a:r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3">
            <a:alphaModFix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59911252" name="Google Shape;121;p19"/>
          <p:cNvSpPr txBox="1">
            <a:spLocks noGrp="1"/>
          </p:cNvSpPr>
          <p:nvPr>
            <p:ph type="title"/>
          </p:nvPr>
        </p:nvSpPr>
        <p:spPr bwMode="auto">
          <a:xfrm>
            <a:off x="838203" y="690731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7D31"/>
              </a:buClr>
              <a:buSzPts val="5000"/>
              <a:buFont typeface="Calibri"/>
              <a:buNone/>
              <a:defRPr/>
            </a:pPr>
            <a:r>
              <a:rPr lang="sl-SI" sz="5000" b="1">
                <a:solidFill>
                  <a:srgbClr val="ED7D31"/>
                </a:solidFill>
              </a:rPr>
              <a:t>Zenodo</a:t>
            </a:r>
            <a:endParaRPr/>
          </a:p>
        </p:txBody>
      </p:sp>
      <p:sp>
        <p:nvSpPr>
          <p:cNvPr id="419646250" name="Google Shape;122;p19"/>
          <p:cNvSpPr txBox="1">
            <a:spLocks noGrp="1"/>
          </p:cNvSpPr>
          <p:nvPr>
            <p:ph type="body" idx="1"/>
          </p:nvPr>
        </p:nvSpPr>
        <p:spPr bwMode="auto">
          <a:xfrm>
            <a:off x="838200" y="2350450"/>
            <a:ext cx="10515600" cy="382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406400" algn="l" rtl="0">
              <a:lnSpc>
                <a:spcPct val="114999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800"/>
              <a:buChar char="•"/>
              <a:defRPr/>
            </a:pPr>
            <a:r>
              <a:rPr lang="sl-SI" sz="2400" u="sng">
                <a:solidFill>
                  <a:schemeClr val="hlink"/>
                </a:solidFill>
                <a:hlinkClick r:id="rId4"/>
              </a:rPr>
              <a:t>https://zenodo.org/</a:t>
            </a:r>
            <a:endParaRPr>
              <a:solidFill>
                <a:schemeClr val="dk2"/>
              </a:solidFill>
            </a:endParaRPr>
          </a:p>
          <a:p>
            <a:pPr marL="457200" lvl="0" indent="-4064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odprta repozitorijska storitev, ki jo vzdržuje CERN</a:t>
            </a:r>
            <a:endParaRPr>
              <a:solidFill>
                <a:schemeClr val="dk2"/>
              </a:solidFill>
            </a:endParaRPr>
          </a:p>
          <a:p>
            <a:pPr marL="457200" lvl="0" indent="-4064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omogoča trajen arhiv raziskovalnih podatkov, programske opreme in publikacij (GitHub je dinamičen, podvržen spremembam)</a:t>
            </a:r>
            <a:endParaRPr>
              <a:solidFill>
                <a:schemeClr val="dk2"/>
              </a:solidFill>
            </a:endParaRPr>
          </a:p>
          <a:p>
            <a:pPr marL="457200" lvl="0" indent="-4064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samodejno dodeli DOI (Digital Object Identifier) – kodo lahko citiramo</a:t>
            </a:r>
            <a:endParaRPr>
              <a:solidFill>
                <a:schemeClr val="dk2"/>
              </a:solidFill>
            </a:endParaRPr>
          </a:p>
          <a:p>
            <a:pPr marL="457200" lvl="0" indent="-4064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integracija z GitHub: vsak “release” lahko samodejno ustvari DOI v Zenodu</a:t>
            </a:r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3">
            <a:alphaModFix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99170330" name="Google Shape;127;p20"/>
          <p:cNvSpPr txBox="1">
            <a:spLocks noGrp="1"/>
          </p:cNvSpPr>
          <p:nvPr>
            <p:ph type="title"/>
          </p:nvPr>
        </p:nvSpPr>
        <p:spPr bwMode="auto">
          <a:xfrm>
            <a:off x="838203" y="690731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7D31"/>
              </a:buClr>
              <a:buSzPts val="5000"/>
              <a:buFont typeface="Calibri"/>
              <a:buNone/>
              <a:defRPr/>
            </a:pPr>
            <a:r>
              <a:rPr lang="sl-SI" sz="5000" b="1">
                <a:solidFill>
                  <a:srgbClr val="ED7D31"/>
                </a:solidFill>
              </a:rPr>
              <a:t>Organizacija programske kode</a:t>
            </a:r>
            <a:endParaRPr/>
          </a:p>
        </p:txBody>
      </p:sp>
      <p:sp>
        <p:nvSpPr>
          <p:cNvPr id="1417583972" name="Google Shape;128;p20"/>
          <p:cNvSpPr txBox="1">
            <a:spLocks noGrp="1"/>
          </p:cNvSpPr>
          <p:nvPr>
            <p:ph type="body" idx="1"/>
          </p:nvPr>
        </p:nvSpPr>
        <p:spPr bwMode="auto">
          <a:xfrm>
            <a:off x="838198" y="2350449"/>
            <a:ext cx="3235799" cy="3967799"/>
          </a:xfrm>
          <a:prstGeom prst="rect">
            <a:avLst/>
          </a:prstGeom>
          <a:noFill/>
          <a:ln>
            <a:noFill/>
          </a:ln>
        </p:spPr>
        <p:txBody>
          <a:bodyPr spcFirstLastPara="1" vertOverflow="overflow" horzOverflow="overflow" vert="horz" wrap="square" lIns="91423" tIns="45699" rIns="91423" bIns="45699" numCol="1" spcCol="0" rtlCol="0" fromWordArt="0" anchor="t" anchorCtr="0" forceAA="0" compatLnSpc="0">
            <a:normAutofit fontScale="75000" lnSpcReduction="15000"/>
          </a:bodyPr>
          <a:lstStyle/>
          <a:p>
            <a:pPr marL="0" lvl="0" indent="0" algn="l" rtl="0">
              <a:lnSpc>
                <a:spcPct val="114999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  <a:defRPr/>
            </a:pPr>
            <a:r>
              <a:rPr lang="sl-SI">
                <a:solidFill>
                  <a:schemeClr val="dk2"/>
                </a:solidFill>
              </a:rPr>
              <a:t>project/</a:t>
            </a:r>
            <a:endParaRPr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4999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  <a:defRPr/>
            </a:pPr>
            <a:r>
              <a:rPr lang="sl-SI">
                <a:solidFill>
                  <a:schemeClr val="dk2"/>
                </a:solidFill>
              </a:rPr>
              <a:t> ├── README.md</a:t>
            </a:r>
            <a:endParaRPr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4999"/>
              </a:lnSpc>
              <a:spcBef>
                <a:spcPts val="1000"/>
              </a:spcBef>
              <a:spcAft>
                <a:spcPts val="0"/>
              </a:spcAft>
              <a:buNone/>
              <a:defRPr/>
            </a:pPr>
            <a:r>
              <a:rPr lang="sl-SI">
                <a:solidFill>
                  <a:schemeClr val="dk2"/>
                </a:solidFill>
              </a:rPr>
              <a:t> ├── LICENSE</a:t>
            </a:r>
            <a:endParaRPr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4999"/>
              </a:lnSpc>
              <a:spcBef>
                <a:spcPts val="1000"/>
              </a:spcBef>
              <a:spcAft>
                <a:spcPts val="0"/>
              </a:spcAft>
              <a:buNone/>
              <a:defRPr/>
            </a:pPr>
            <a:r>
              <a:rPr lang="sl-SI">
                <a:solidFill>
                  <a:schemeClr val="dk2"/>
                </a:solidFill>
              </a:rPr>
              <a:t> └── CITATION.cff</a:t>
            </a:r>
            <a:endParaRPr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4999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  <a:defRPr/>
            </a:pPr>
            <a:r>
              <a:rPr lang="sl-SI">
                <a:solidFill>
                  <a:schemeClr val="dk2"/>
                </a:solidFill>
              </a:rPr>
              <a:t> ├── src/</a:t>
            </a:r>
            <a:endParaRPr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4999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  <a:defRPr/>
            </a:pPr>
            <a:r>
              <a:rPr lang="sl-SI">
                <a:solidFill>
                  <a:schemeClr val="dk2"/>
                </a:solidFill>
              </a:rPr>
              <a:t> ├── tests/</a:t>
            </a:r>
            <a:endParaRPr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4999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  <a:defRPr/>
            </a:pPr>
            <a:r>
              <a:rPr lang="sl-SI">
                <a:solidFill>
                  <a:schemeClr val="dk2"/>
                </a:solidFill>
              </a:rPr>
              <a:t> ├── docs/</a:t>
            </a:r>
            <a:endParaRPr>
              <a:solidFill>
                <a:schemeClr val="dk2"/>
              </a:solidFill>
            </a:endParaRPr>
          </a:p>
          <a:p>
            <a:pPr marL="0" lvl="0" indent="0" algn="l" rtl="0">
              <a:lnSpc>
                <a:spcPct val="114999"/>
              </a:lnSpc>
              <a:spcBef>
                <a:spcPts val="1000"/>
              </a:spcBef>
              <a:spcAft>
                <a:spcPts val="0"/>
              </a:spcAft>
              <a:buNone/>
              <a:defRPr/>
            </a:pPr>
            <a:r>
              <a:rPr lang="sl-SI">
                <a:solidFill>
                  <a:schemeClr val="dk2"/>
                </a:solidFill>
              </a:rPr>
              <a:t> └── </a:t>
            </a:r>
            <a:r>
              <a:rPr lang="sl-SI" u="sng">
                <a:solidFill>
                  <a:schemeClr val="hlink"/>
                </a:solidFill>
                <a:hlinkClick r:id="rId4"/>
              </a:rPr>
              <a:t>setup.py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354366779" name="Google Shape;129;p20"/>
          <p:cNvSpPr txBox="1">
            <a:spLocks noGrp="1"/>
          </p:cNvSpPr>
          <p:nvPr>
            <p:ph type="body" idx="1"/>
          </p:nvPr>
        </p:nvSpPr>
        <p:spPr bwMode="auto">
          <a:xfrm>
            <a:off x="4408574" y="2418849"/>
            <a:ext cx="6945300" cy="4074024"/>
          </a:xfrm>
          <a:prstGeom prst="rect">
            <a:avLst/>
          </a:prstGeom>
          <a:noFill/>
          <a:ln>
            <a:noFill/>
          </a:ln>
        </p:spPr>
        <p:txBody>
          <a:bodyPr spcFirstLastPara="1" vertOverflow="overflow" horzOverflow="overflow" vert="horz" wrap="square" lIns="91423" tIns="45699" rIns="91423" bIns="45699" numCol="1" spcCol="0" rtlCol="0" fromWordArt="0" anchor="t" anchorCtr="0" forceAA="0" compatLnSpc="0">
            <a:normAutofit fontScale="87500" lnSpcReduction="20000"/>
          </a:bodyPr>
          <a:lstStyle/>
          <a:p>
            <a:pPr marL="457200" lvl="0" indent="-366395" algn="l" rtl="0">
              <a:lnSpc>
                <a:spcPct val="114999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pregledna, urejena struktura</a:t>
            </a:r>
            <a:endParaRPr>
              <a:solidFill>
                <a:schemeClr val="dk2"/>
              </a:solidFill>
            </a:endParaRPr>
          </a:p>
          <a:p>
            <a:pPr marL="457200" lvl="0" indent="-366395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tekstovna datoteka z navodili</a:t>
            </a:r>
            <a:endParaRPr>
              <a:solidFill>
                <a:schemeClr val="dk2"/>
              </a:solidFill>
            </a:endParaRPr>
          </a:p>
          <a:p>
            <a:pPr marL="457200" lvl="0" indent="-366395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tekstovna datoteka z licenco</a:t>
            </a:r>
            <a:endParaRPr>
              <a:solidFill>
                <a:schemeClr val="dk2"/>
              </a:solidFill>
            </a:endParaRPr>
          </a:p>
          <a:p>
            <a:pPr marL="457200" lvl="0" indent="-366395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tekstovna datoteka s podatki za citiranje</a:t>
            </a:r>
            <a:endParaRPr>
              <a:solidFill>
                <a:schemeClr val="dk2"/>
              </a:solidFill>
            </a:endParaRPr>
          </a:p>
          <a:p>
            <a:pPr marL="457200" lvl="0" indent="-366395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glavnina kode v svoji mapi</a:t>
            </a:r>
            <a:endParaRPr>
              <a:solidFill>
                <a:schemeClr val="dk2"/>
              </a:solidFill>
            </a:endParaRPr>
          </a:p>
          <a:p>
            <a:pPr marL="457200" lvl="0" indent="-366395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dokumentacija v svoji mapi</a:t>
            </a:r>
            <a:endParaRPr>
              <a:solidFill>
                <a:schemeClr val="dk2"/>
              </a:solidFill>
            </a:endParaRPr>
          </a:p>
          <a:p>
            <a:pPr marL="457200" lvl="0" indent="-366395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konfiguracijske datoteke, nujne za uporabo</a:t>
            </a:r>
            <a:endParaRPr>
              <a:solidFill>
                <a:schemeClr val="dk2"/>
              </a:solidFill>
            </a:endParaRPr>
          </a:p>
          <a:p>
            <a:pPr marL="914400" lvl="1" indent="-34671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makefile, </a:t>
            </a:r>
            <a:r>
              <a:rPr lang="sl-SI" u="sng">
                <a:solidFill>
                  <a:schemeClr val="hlink"/>
                </a:solidFill>
                <a:hlinkClick r:id="rId4"/>
              </a:rPr>
              <a:t>setup.py</a:t>
            </a:r>
            <a:r>
              <a:rPr lang="sl-SI">
                <a:solidFill>
                  <a:schemeClr val="dk2"/>
                </a:solidFill>
              </a:rPr>
              <a:t>, build.xml, pom.xml, build.gradle, pyproject.toml, …</a:t>
            </a:r>
            <a:endParaRPr>
              <a:solidFill>
                <a:schemeClr val="dk2"/>
              </a:solidFill>
            </a:endParaRPr>
          </a:p>
          <a:p>
            <a:pPr marL="457200" lvl="0" indent="-366395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•"/>
              <a:defRPr/>
            </a:pPr>
            <a:r>
              <a:rPr lang="sl-SI" b="1">
                <a:solidFill>
                  <a:schemeClr val="dk2"/>
                </a:solidFill>
              </a:rPr>
              <a:t>dobra organizacija olajša razvoj in kasnejšo objavo!</a:t>
            </a:r>
            <a:endParaRPr b="1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3">
            <a:alphaModFix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33446337" name="Google Shape;134;p21"/>
          <p:cNvSpPr txBox="1">
            <a:spLocks noGrp="1"/>
          </p:cNvSpPr>
          <p:nvPr>
            <p:ph type="title"/>
          </p:nvPr>
        </p:nvSpPr>
        <p:spPr bwMode="auto">
          <a:xfrm>
            <a:off x="838203" y="690731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7D31"/>
              </a:buClr>
              <a:buSzPts val="5000"/>
              <a:buFont typeface="Calibri"/>
              <a:buNone/>
              <a:defRPr/>
            </a:pPr>
            <a:r>
              <a:rPr lang="sl-SI" sz="5000" b="1">
                <a:solidFill>
                  <a:srgbClr val="ED7D31"/>
                </a:solidFill>
              </a:rPr>
              <a:t>Dokumentacija programske opreme</a:t>
            </a:r>
            <a:endParaRPr/>
          </a:p>
        </p:txBody>
      </p:sp>
      <p:sp>
        <p:nvSpPr>
          <p:cNvPr id="1078219209" name="Google Shape;135;p21"/>
          <p:cNvSpPr txBox="1">
            <a:spLocks noGrp="1"/>
          </p:cNvSpPr>
          <p:nvPr>
            <p:ph type="body" idx="1"/>
          </p:nvPr>
        </p:nvSpPr>
        <p:spPr bwMode="auto">
          <a:xfrm>
            <a:off x="838200" y="2350450"/>
            <a:ext cx="10515600" cy="382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406400" algn="l" rtl="0">
              <a:lnSpc>
                <a:spcPct val="114999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8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minimalni temelj</a:t>
            </a:r>
            <a:endParaRPr>
              <a:solidFill>
                <a:schemeClr val="dk2"/>
              </a:solidFill>
            </a:endParaRPr>
          </a:p>
          <a:p>
            <a:pPr marL="914400" lvl="1" indent="-3810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readme datoteka in primer uporabe</a:t>
            </a:r>
            <a:endParaRPr>
              <a:solidFill>
                <a:schemeClr val="dk2"/>
              </a:solidFill>
            </a:endParaRPr>
          </a:p>
          <a:p>
            <a:pPr marL="457200" lvl="0" indent="-4064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dobra praksa</a:t>
            </a:r>
            <a:endParaRPr>
              <a:solidFill>
                <a:schemeClr val="dk2"/>
              </a:solidFill>
            </a:endParaRPr>
          </a:p>
          <a:p>
            <a:pPr marL="914400" lvl="1" indent="-3810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dokumentiramo sproti in dokumentacijo posodabljamo!</a:t>
            </a:r>
            <a:endParaRPr>
              <a:solidFill>
                <a:schemeClr val="dk2"/>
              </a:solidFill>
            </a:endParaRPr>
          </a:p>
          <a:p>
            <a:pPr marL="914400" lvl="1" indent="-3810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dokumentiranje vseh funkcij, modulov</a:t>
            </a:r>
            <a:endParaRPr>
              <a:solidFill>
                <a:schemeClr val="dk2"/>
              </a:solidFill>
            </a:endParaRPr>
          </a:p>
          <a:p>
            <a:pPr marL="914400" lvl="1" indent="-3810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pomaga nam lahko dober urejevalnik kode in AI orodja</a:t>
            </a:r>
            <a:endParaRPr>
              <a:solidFill>
                <a:schemeClr val="dk2"/>
              </a:solidFill>
            </a:endParaRPr>
          </a:p>
          <a:p>
            <a:pPr marL="914400" lvl="1" indent="-3810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avtomatsko generiranje dokumentacije iz opisov funkcij, modulov</a:t>
            </a:r>
            <a:endParaRPr>
              <a:solidFill>
                <a:schemeClr val="dk2"/>
              </a:solidFill>
            </a:endParaRPr>
          </a:p>
          <a:p>
            <a:pPr marL="1371600" lvl="2" indent="-3556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Sphinx, MkDocs, …</a:t>
            </a:r>
            <a:endParaRPr>
              <a:solidFill>
                <a:schemeClr val="dk2"/>
              </a:solidFill>
            </a:endParaRPr>
          </a:p>
          <a:p>
            <a:pPr marL="914400" lvl="1" indent="-381000" algn="l" rtl="0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/>
            </a:pPr>
            <a:r>
              <a:rPr lang="sl-SI">
                <a:solidFill>
                  <a:schemeClr val="dk2"/>
                </a:solidFill>
              </a:rPr>
              <a:t>objavljanje dokumentacije na Readthedocs</a:t>
            </a:r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1737</Words>
  <Application>Microsoft Office PowerPoint</Application>
  <PresentationFormat>Widescreen</PresentationFormat>
  <Paragraphs>214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Consolas</vt:lpstr>
      <vt:lpstr>Courier New</vt:lpstr>
      <vt:lpstr>Officeova tema</vt:lpstr>
      <vt:lpstr>PowerPoint Presentation</vt:lpstr>
      <vt:lpstr>Kazalo</vt:lpstr>
      <vt:lpstr>Kaj pomeni objaviti programsko opremo?</vt:lpstr>
      <vt:lpstr>Zakaj objavljati programsko opremo?</vt:lpstr>
      <vt:lpstr>Od interne skripte do objave</vt:lpstr>
      <vt:lpstr>GitHub</vt:lpstr>
      <vt:lpstr>Zenodo</vt:lpstr>
      <vt:lpstr>Organizacija programske kode</vt:lpstr>
      <vt:lpstr>Dokumentacija programske opreme</vt:lpstr>
      <vt:lpstr>Datoteka CITATION.cff</vt:lpstr>
      <vt:lpstr>Primer za CITATION.cff</vt:lpstr>
      <vt:lpstr>Testiranje in stalna integracija (CI/CD)</vt:lpstr>
      <vt:lpstr>Licenciranje programske opreme</vt:lpstr>
      <vt:lpstr>Pakiranje programske opreme</vt:lpstr>
      <vt:lpstr>Objava programske opreme</vt:lpstr>
      <vt:lpstr>Objava programske opreme (2)</vt:lpstr>
      <vt:lpstr>Objava programske opreme: primer 1</vt:lpstr>
      <vt:lpstr>Objava programske opreme: primer 2</vt:lpstr>
      <vt:lpstr>Objava programske opreme: primer 3</vt:lpstr>
      <vt:lpstr>Objava programske opreme: primer 4</vt:lpstr>
      <vt:lpstr>Objava programske opreme: primer 5</vt:lpstr>
      <vt:lpstr>Povzetek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Duško Odić</cp:lastModifiedBy>
  <cp:revision>3</cp:revision>
  <dcterms:modified xsi:type="dcterms:W3CDTF">2026-04-15T10:21:45Z</dcterms:modified>
</cp:coreProperties>
</file>