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83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936882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1650124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4203540" name="Google Shape;81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60693383" name="Google Shape;82;p1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1461318" name="Google Shape;137;g39dcbb8d9be_0_4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103628303" name="Google Shape;138;g39dcbb8d9be_0_43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293784" name="Google Shape;143;g39dcbb8d9be_0_56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11722389" name="Google Shape;144;g39dcbb8d9be_0_56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6365935" name="Google Shape;149;g39bac325a38_0_56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24867982" name="Google Shape;150;g39bac325a38_0_56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647031" name="Google Shape;155;g39bac325a38_0_3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96277862" name="Google Shape;156;g39bac325a38_0_3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8811837" name="Google Shape;161;g39bac325a38_0_6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13746374" name="Google Shape;162;g39bac325a38_0_61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6767456" name="Google Shape;167;g39bac325a38_0_10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851095782" name="Google Shape;168;g39bac325a38_0_103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1364207" name="Google Shape;173;g39bac325a38_0_9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34755747" name="Google Shape;174;g39bac325a38_0_92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2071129" name="Google Shape;179;g39bac325a38_0_3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59958207" name="Google Shape;180;g39bac325a38_0_3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9348696" name="Google Shape;185;g39bac325a38_0_8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32515880" name="Google Shape;186;g39bac325a38_0_87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9354782" name="Google Shape;191;g39bac325a38_0_11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281385237" name="Google Shape;192;g39bac325a38_0_11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8947870" name="Google Shape;88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15569975" name="Google Shape;89;p2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669332" name="Google Shape;197;g39bac325a38_0_11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500990424" name="Google Shape;198;g39bac325a38_0_11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3512725" name="Google Shape;203;g39f9167981f_0_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18861084" name="Google Shape;204;g39f9167981f_0_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0199675" name="Google Shape;209;g39f9167981f_0_2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21871054" name="Google Shape;210;g39f9167981f_0_2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1604467" name="Google Shape;215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637968896" name="Google Shape;216;p3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0769507" name="Google Shape;94;g39bac325a38_0_2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427673162" name="Google Shape;95;g39bac325a38_0_2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6883504" name="Google Shape;100;g39bac325a38_0_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69489318" name="Google Shape;101;g39bac325a38_0_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774131" name="Google Shape;106;g39bac325a38_0_15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93151193" name="Google Shape;107;g39bac325a38_0_15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2531973" name="Google Shape;112;g39dcbb8d9be_0_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51757620" name="Google Shape;113;g39dcbb8d9be_0_7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1814121" name="Google Shape;118;g39dcbb8d9be_0_14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53431764" name="Google Shape;119;g39dcbb8d9be_0_1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3384470" name="Google Shape;124;g39bac325a38_0_40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48622107" name="Google Shape;125;g39bac325a38_0_4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4076648" name="Google Shape;131;g39bac325a38_0_7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80023356" name="Google Shape;132;g39bac325a38_0_71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Naslovni diapozitiv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8894110" name="Google Shape;12;p2"/>
          <p:cNvSpPr txBox="1">
            <a:spLocks noGrp="1"/>
          </p:cNvSpPr>
          <p:nvPr>
            <p:ph type="ctrTitle"/>
          </p:nvPr>
        </p:nvSpPr>
        <p:spPr bwMode="auto"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94429835" name="Google Shape;13;p2"/>
          <p:cNvSpPr txBox="1">
            <a:spLocks noGrp="1"/>
          </p:cNvSpPr>
          <p:nvPr>
            <p:ph type="subTitle" idx="1"/>
          </p:nvPr>
        </p:nvSpPr>
        <p:spPr bwMode="auto"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4502887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85852358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54013215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Naslov in navpično besedilo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3742344" name="Google Shape;69;p11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15528673" name="Google Shape;70;p1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399081" name="Google Shape;71;p11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3109334" name="Google Shape;72;p11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74973130" name="Google Shape;73;p11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Navpični naslov in besedilo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0688338" name="Google Shape;75;p12"/>
          <p:cNvSpPr txBox="1">
            <a:spLocks noGrp="1"/>
          </p:cNvSpPr>
          <p:nvPr>
            <p:ph type="title"/>
          </p:nvPr>
        </p:nvSpPr>
        <p:spPr bwMode="auto"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33457585" name="Google Shape;76;p12"/>
          <p:cNvSpPr txBox="1">
            <a:spLocks noGrp="1"/>
          </p:cNvSpPr>
          <p:nvPr>
            <p:ph type="body" idx="1"/>
          </p:nvPr>
        </p:nvSpPr>
        <p:spPr bwMode="auto"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1454657" name="Google Shape;77;p12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8273890" name="Google Shape;78;p12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22482333" name="Google Shape;79;p12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Naslov in vsebina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9451206" name="Google Shape;18;p3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83250748" name="Google Shape;19;p3"/>
          <p:cNvSpPr txBox="1">
            <a:spLocks noGrp="1"/>
          </p:cNvSpPr>
          <p:nvPr>
            <p:ph type="body" idx="1"/>
          </p:nvPr>
        </p:nvSpPr>
        <p:spPr bwMode="auto"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9940536" name="Google Shape;20;p3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19100301" name="Google Shape;21;p3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28455741" name="Google Shape;22;p3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Glava odseka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450950" name="Google Shape;24;p4"/>
          <p:cNvSpPr txBox="1">
            <a:spLocks noGrp="1"/>
          </p:cNvSpPr>
          <p:nvPr>
            <p:ph type="title"/>
          </p:nvPr>
        </p:nvSpPr>
        <p:spPr bwMode="auto"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04130144" name="Google Shape;25;p4"/>
          <p:cNvSpPr txBox="1">
            <a:spLocks noGrp="1"/>
          </p:cNvSpPr>
          <p:nvPr>
            <p:ph type="body" idx="1"/>
          </p:nvPr>
        </p:nvSpPr>
        <p:spPr bwMode="auto"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9432063" name="Google Shape;26;p4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51821495" name="Google Shape;27;p4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09354585" name="Google Shape;28;p4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Dve vsebini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4756071" name="Google Shape;30;p5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61235252" name="Google Shape;31;p5"/>
          <p:cNvSpPr txBox="1">
            <a:spLocks noGrp="1"/>
          </p:cNvSpPr>
          <p:nvPr>
            <p:ph type="body" idx="1"/>
          </p:nvPr>
        </p:nvSpPr>
        <p:spPr bwMode="auto"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9226922" name="Google Shape;32;p5"/>
          <p:cNvSpPr txBox="1">
            <a:spLocks noGrp="1"/>
          </p:cNvSpPr>
          <p:nvPr>
            <p:ph type="body" idx="2"/>
          </p:nvPr>
        </p:nvSpPr>
        <p:spPr bwMode="auto"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6175914" name="Google Shape;33;p5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85187898" name="Google Shape;34;p5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65776295" name="Google Shape;35;p5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Primerjava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0178299" name="Google Shape;37;p6"/>
          <p:cNvSpPr txBox="1">
            <a:spLocks noGrp="1"/>
          </p:cNvSpPr>
          <p:nvPr>
            <p:ph type="title"/>
          </p:nvPr>
        </p:nvSpPr>
        <p:spPr bwMode="auto"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52214298" name="Google Shape;38;p6"/>
          <p:cNvSpPr txBox="1">
            <a:spLocks noGrp="1"/>
          </p:cNvSpPr>
          <p:nvPr>
            <p:ph type="body" idx="1"/>
          </p:nvPr>
        </p:nvSpPr>
        <p:spPr bwMode="auto"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98004410" name="Google Shape;39;p6"/>
          <p:cNvSpPr txBox="1">
            <a:spLocks noGrp="1"/>
          </p:cNvSpPr>
          <p:nvPr>
            <p:ph type="body" idx="2"/>
          </p:nvPr>
        </p:nvSpPr>
        <p:spPr bwMode="auto"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0546620" name="Google Shape;40;p6"/>
          <p:cNvSpPr txBox="1">
            <a:spLocks noGrp="1"/>
          </p:cNvSpPr>
          <p:nvPr>
            <p:ph type="body" idx="3"/>
          </p:nvPr>
        </p:nvSpPr>
        <p:spPr bwMode="auto">
          <a:xfrm>
            <a:off x="6172200" y="1681160"/>
            <a:ext cx="5183183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59928953" name="Google Shape;41;p6"/>
          <p:cNvSpPr txBox="1">
            <a:spLocks noGrp="1"/>
          </p:cNvSpPr>
          <p:nvPr>
            <p:ph type="body" idx="4"/>
          </p:nvPr>
        </p:nvSpPr>
        <p:spPr bwMode="auto">
          <a:xfrm>
            <a:off x="6172200" y="2505071"/>
            <a:ext cx="5183183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52373547" name="Google Shape;42;p6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10149426" name="Google Shape;43;p6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923823" name="Google Shape;44;p6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amo naslov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491515" name="Google Shape;46;p7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71575544" name="Google Shape;47;p7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800771" name="Google Shape;48;p7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38119706" name="Google Shape;49;p7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Prazen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3433002" name="Google Shape;51;p8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20102204" name="Google Shape;52;p8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83336299" name="Google Shape;53;p8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Vsebina z naslovom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776078" name="Google Shape;55;p9"/>
          <p:cNvSpPr txBox="1">
            <a:spLocks noGrp="1"/>
          </p:cNvSpPr>
          <p:nvPr>
            <p:ph type="title"/>
          </p:nvPr>
        </p:nvSpPr>
        <p:spPr bwMode="auto"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0149255" name="Google Shape;56;p9"/>
          <p:cNvSpPr txBox="1">
            <a:spLocks noGrp="1"/>
          </p:cNvSpPr>
          <p:nvPr>
            <p:ph type="body" idx="1"/>
          </p:nvPr>
        </p:nvSpPr>
        <p:spPr bwMode="auto">
          <a:xfrm>
            <a:off x="5183183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79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59472813" name="Google Shape;57;p9"/>
          <p:cNvSpPr txBox="1">
            <a:spLocks noGrp="1"/>
          </p:cNvSpPr>
          <p:nvPr>
            <p:ph type="body" idx="2"/>
          </p:nvPr>
        </p:nvSpPr>
        <p:spPr bwMode="auto"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40162002" name="Google Shape;58;p9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063162" name="Google Shape;59;p9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86563513" name="Google Shape;60;p9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Naslov in slika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7238923" name="Google Shape;62;p10"/>
          <p:cNvSpPr txBox="1">
            <a:spLocks noGrp="1"/>
          </p:cNvSpPr>
          <p:nvPr>
            <p:ph type="title"/>
          </p:nvPr>
        </p:nvSpPr>
        <p:spPr bwMode="auto"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68889725" name="Google Shape;63;p10"/>
          <p:cNvSpPr>
            <a:spLocks noGrp="1"/>
          </p:cNvSpPr>
          <p:nvPr>
            <p:ph type="pic" idx="2"/>
          </p:nvPr>
        </p:nvSpPr>
        <p:spPr bwMode="auto">
          <a:xfrm>
            <a:off x="5183183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39346441" name="Google Shape;64;p10"/>
          <p:cNvSpPr txBox="1">
            <a:spLocks noGrp="1"/>
          </p:cNvSpPr>
          <p:nvPr>
            <p:ph type="body" idx="1"/>
          </p:nvPr>
        </p:nvSpPr>
        <p:spPr bwMode="auto"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3785505" name="Google Shape;65;p10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56957381" name="Google Shape;66;p10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61546296" name="Google Shape;67;p10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0524880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487144073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332110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99928640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8038982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enodo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tup.p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1655608" name="Google Shape;84;p13"/>
          <p:cNvSpPr txBox="1"/>
          <p:nvPr/>
        </p:nvSpPr>
        <p:spPr bwMode="auto">
          <a:xfrm>
            <a:off x="767408" y="562175"/>
            <a:ext cx="1126770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6000" b="1">
                <a:solidFill>
                  <a:schemeClr val="accent2"/>
                </a:solidFill>
                <a:latin typeface="Calibri"/>
                <a:ea typeface="Calibri"/>
                <a:cs typeface="Calibri"/>
              </a:rPr>
              <a:t>Objavljanje programske opreme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PoljeZBesedilom 5">
            <a:extLst>
              <a:ext uri="{FF2B5EF4-FFF2-40B4-BE49-F238E27FC236}">
                <a16:creationId xmlns:a16="http://schemas.microsoft.com/office/drawing/2014/main" id="{EC137D64-F28A-4436-885F-3574BA06AC36}"/>
              </a:ext>
            </a:extLst>
          </p:cNvPr>
          <p:cNvSpPr txBox="1"/>
          <p:nvPr/>
        </p:nvSpPr>
        <p:spPr>
          <a:xfrm>
            <a:off x="767408" y="2138915"/>
            <a:ext cx="735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sl-SI" sz="2000" kern="120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Vid PODPEČAN, Institut "Jožef Stefan"</a:t>
            </a:r>
          </a:p>
          <a:p>
            <a:pPr>
              <a:buClrTx/>
              <a:buFontTx/>
              <a:buNone/>
            </a:pPr>
            <a:endParaRPr lang="sl-SI" sz="20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sl-SI" sz="2000" kern="120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Ljubljana in online, Centralna tehniška knjižnica Univerze v Ljubljani,</a:t>
            </a:r>
          </a:p>
          <a:p>
            <a:pPr>
              <a:buClrTx/>
              <a:buFontTx/>
              <a:buNone/>
            </a:pPr>
            <a:r>
              <a:rPr lang="sl-SI" sz="2000" kern="120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2. usposabljanje za podatkovne strokovnjake, 6. 11. 2025</a:t>
            </a:r>
            <a:endParaRPr lang="sl-SI" sz="2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Slika 2">
            <a:extLst>
              <a:ext uri="{FF2B5EF4-FFF2-40B4-BE49-F238E27FC236}">
                <a16:creationId xmlns:a16="http://schemas.microsoft.com/office/drawing/2014/main" id="{8CE02A04-A8FC-4F61-8505-DEE290ED9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4983346"/>
            <a:ext cx="941394" cy="3316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F5ECEE-8C27-4A4A-8D6F-1E71C749D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39" y="5951272"/>
            <a:ext cx="620146" cy="3493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7569435" name="Google Shape;140;p22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Datoteka CITATION.cff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978864230" name="Google Shape;141;p22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10515600" cy="390429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87500" lnSpcReduction="20000"/>
          </a:bodyPr>
          <a:lstStyle/>
          <a:p>
            <a:pPr marL="457200" lvl="0" indent="-37973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standardizirana datoteka z metapodatki o citiranju programske opreme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shrani osnovne informacije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naslov in opis programske opreme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avtorje in njihove identifikatorje (npr. ORCID)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različico, licenco in DOI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priporočeni zapis za citiranje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GitHub samodejno prepozna datoteko in uporabnikom prikaže gumb “Cite this repository”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omogoča dosledno in strojno berljivo citiranje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zelo priporočljiva za vse javne in raziskovalne repozitorije programske opreme!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1810240" name="Google Shape;146;p23"/>
          <p:cNvSpPr txBox="1">
            <a:spLocks noGrp="1"/>
          </p:cNvSpPr>
          <p:nvPr>
            <p:ph type="title"/>
          </p:nvPr>
        </p:nvSpPr>
        <p:spPr bwMode="auto"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Primer za CITATION.cff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950350424" name="Google Shape;147;p23"/>
          <p:cNvSpPr txBox="1">
            <a:spLocks noGrp="1"/>
          </p:cNvSpPr>
          <p:nvPr>
            <p:ph type="body" idx="1"/>
          </p:nvPr>
        </p:nvSpPr>
        <p:spPr bwMode="auto">
          <a:xfrm>
            <a:off x="838198" y="1505949"/>
            <a:ext cx="10515600" cy="487579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62500" lnSpcReduction="19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cff-version: 1.2.0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title: scikit-learn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type: software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authors: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- name: "The scikit-learn developers"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message: "If you use scikit-learn in a scientific publication, we would appreciate citations to the following paper:"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preferred-citation: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type: article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title: "Scikit-learn: Machine Learning in Python"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authors: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- family-names: "Pedregosa"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    given-names: "Fabian"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    ... (+ še vsi ostali avtorji)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journal: "Journal of Machine Learning Research"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volume: 12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start: 2825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end: 2830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year: 2011</a:t>
            </a:r>
            <a:b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</a:br>
            <a:r>
              <a:rPr lang="sl-SI">
                <a:solidFill>
                  <a:schemeClr val="dk2"/>
                </a:solidFill>
                <a:latin typeface="Consolas"/>
                <a:ea typeface="Consolas"/>
                <a:cs typeface="Consolas"/>
              </a:rPr>
              <a:t>    url: "https://jmlr.csail.mit.edu/papers/v12/pedregosa11a.html"</a:t>
            </a:r>
            <a:endParaRPr>
              <a:solidFill>
                <a:schemeClr val="dk2"/>
              </a:solidFill>
              <a:latin typeface="Consolas"/>
              <a:ea typeface="Consolas"/>
              <a:cs typeface="Consola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6699911" name="Google Shape;152;p24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Testiranje in stalna integracija (CI/CD)</a:t>
            </a:r>
            <a:endParaRPr/>
          </a:p>
        </p:txBody>
      </p:sp>
      <p:sp>
        <p:nvSpPr>
          <p:cNvPr id="1570109599" name="Google Shape;153;p24"/>
          <p:cNvSpPr txBox="1">
            <a:spLocks noGrp="1"/>
          </p:cNvSpPr>
          <p:nvPr>
            <p:ph type="body" idx="1"/>
          </p:nvPr>
        </p:nvSpPr>
        <p:spPr bwMode="auto">
          <a:xfrm>
            <a:off x="838198" y="2097825"/>
            <a:ext cx="10515600" cy="4331548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77500" lnSpcReduction="16000"/>
          </a:bodyPr>
          <a:lstStyle/>
          <a:p>
            <a:pPr marL="457200" lvl="0" indent="-36639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pogosto zapostavljeno pri akademski kodi!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ena od bolj zoprnih nalog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v pomoč so nam lahko AI orodja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namen: potrditev, da koda deluje po pričakovanjih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preprečevanje napak pri spremembah kode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pomoč pri razumevanju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povečanje zanesljivosti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vrste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enotski test - posamezne funkcije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integracijski test - ali deli sistema pravilno sodelujejo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testi primerov uporabe -  preverjanje celotnih scenarijev uporabe kode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CI/CD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stalna integracija in stalen “deploy”: testiranje ob vsaki spremembi, če je vse v redu, se objavi nova verzija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2968713" name="Google Shape;158;p25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Licenciranje programske opreme</a:t>
            </a:r>
            <a:endParaRPr/>
          </a:p>
        </p:txBody>
      </p:sp>
      <p:sp>
        <p:nvSpPr>
          <p:cNvPr id="1288595567" name="Google Shape;159;p25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izbira licence je odvisna od različnih faktorjev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kaj bomo dovolili uporabnikom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če uporabljamo tujo kodo, moramo zagotoviti kompatibilnost licenc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pogoste licence za raziskovalno programsko opremo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preprosta, odprta: MIT, BSD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zagotovitev ohranjanja odprtosti kode: GPL, LGPL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eksplicitno dovoljenje uporabe patentov: Apache 2.0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109294" name="Google Shape;164;p26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Pakiranje programske opreme</a:t>
            </a:r>
            <a:endParaRPr/>
          </a:p>
        </p:txBody>
      </p:sp>
      <p:sp>
        <p:nvSpPr>
          <p:cNvPr id="1622515996" name="Google Shape;165;p26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10798499" cy="387254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87500" lnSpcReduction="14000"/>
          </a:bodyPr>
          <a:lstStyle/>
          <a:p>
            <a:pPr marL="457200" lvl="0" indent="-39306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namen: olajšati delo končnim uporabnikom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pogosto se izvaja avtomatsko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GitHub Actions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oblika je odvisna od vrste programske opreme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veliko možnosti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namestitveni program, izvršljiva datoteka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programski paket, npr. za pypi (Python), Anaconda (Python), CRAN (R), npm,...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celotno okolje (docker slika)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primer namestitve python paketa pandas za obdelavo podatkov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•"/>
              <a:defRPr/>
            </a:pPr>
            <a:r>
              <a:rPr lang="sl-SI">
                <a:solidFill>
                  <a:schemeClr val="dk2"/>
                </a:solidFill>
                <a:latin typeface="Courier New"/>
                <a:ea typeface="Courier New"/>
                <a:cs typeface="Courier New"/>
              </a:rPr>
              <a:t>pip install pandas </a:t>
            </a:r>
            <a:r>
              <a:rPr lang="sl-SI">
                <a:solidFill>
                  <a:schemeClr val="dk2"/>
                </a:solidFill>
              </a:rPr>
              <a:t>(paket se poišče v repozitoriju pypi in se namesti)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103964" name="Google Shape;170;p27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Objava programske opreme</a:t>
            </a:r>
            <a:endParaRPr/>
          </a:p>
        </p:txBody>
      </p:sp>
      <p:sp>
        <p:nvSpPr>
          <p:cNvPr id="1457580276" name="Google Shape;171;p27"/>
          <p:cNvSpPr txBox="1">
            <a:spLocks noGrp="1"/>
          </p:cNvSpPr>
          <p:nvPr>
            <p:ph type="body" idx="1"/>
          </p:nvPr>
        </p:nvSpPr>
        <p:spPr bwMode="auto">
          <a:xfrm>
            <a:off x="838198" y="2016424"/>
            <a:ext cx="10515600" cy="4555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rmAutofit lnSpcReduction="10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ko je programska oprema zrela za delitev s svetom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tri glavne poti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programska oprema je dodatek znanstvenemu članku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pogosto v akademskem svetu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največ vredni citati (visok IF)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programska oprema je glavnina članka (t.i. software paper)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pogosteje v zadnjem času: JOSS, JMLR MLOSS, SoftwareX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tipično nižji IF ali tudi brez IF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programska oprema je arhivirana (ima DOI)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ZENODO (+ GitHub)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mogoče je citiranje, nimamo pa formalne objave (ne šteje pri napredovanjih ipd.)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8339453" name="Google Shape;176;p28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Objava programske opreme (2)</a:t>
            </a:r>
            <a:endParaRPr/>
          </a:p>
        </p:txBody>
      </p:sp>
      <p:sp>
        <p:nvSpPr>
          <p:cNvPr id="89356862" name="Google Shape;177;p28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primeri slabih praks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samo GitHub repozitorij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oteženo citiranje, za akademski svet skoraj brezvredni citati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samo objava kode na domači spletni strani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zelo pogosto v preteklosti, danes redko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oteženo citiranje, verzioniranje, sodelovanje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patentiranje algoritmov, stroge licence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zavira razvoj, uporabo, sodelovanje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3428350" name="Google Shape;182;p29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Objava programske opreme: primer 1</a:t>
            </a:r>
            <a:endParaRPr/>
          </a:p>
        </p:txBody>
      </p:sp>
      <p:sp>
        <p:nvSpPr>
          <p:cNvPr id="1694815265" name="Google Shape;183;p29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situacija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imamo uporaben program, zanimiv za širšo javnost, manjši prispevek k znanosti, potrebujemo revijsko objavo z IF za napredovanje, magisterij, doktorat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postopek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priprava: uredimo kodo, dokumentiramo, testiramo, licenciramo, pakiramo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ustvarimo javen GitHub repozitorij, ga dodamo v Zenodo, dobimo DOI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napišemo kratek članek in pošljemo v recenzijo v revijo SoftwareX (IF=2.4)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če nismo uspešni, izberemo skromnejšo revijo in ponovimo: Software Impacts (IF=1.2)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8515824" name="Google Shape;188;p30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chemeClr val="accent2"/>
                </a:solidFill>
              </a:rPr>
              <a:t>Objava programske opreme: primer 2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408841647" name="Google Shape;189;p30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10515602" cy="387254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92500" lnSpcReduction="20000"/>
          </a:bodyPr>
          <a:lstStyle/>
          <a:p>
            <a:pPr marL="457200" lvl="0" indent="-39306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situacija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naredili smo raziskavo, zraven veliko programirali, koda je neločljiv del rezultatov, imamo očiten prispevek k znanosti, želimo objaviti in dobiti citate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postopek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priprava: uredimo kodo, dokumentiramo, testiramo, …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ustvarimo javen GitHub repozitorij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napišemo znanstveni članek za ustrezno domensko revijo, programska koda je supplement</a:t>
            </a:r>
            <a:endParaRPr>
              <a:solidFill>
                <a:schemeClr val="dk2"/>
              </a:solidFill>
            </a:endParaRPr>
          </a:p>
          <a:p>
            <a:pPr marL="1371600" lvl="2" indent="-3460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programske kode recenzenti pogosto niti ne pogledajo…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lahko ciljamo na razmeroma visok IF, vendar je poudarek na raziskavi, ne na programu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137832" name="Google Shape;194;p31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chemeClr val="accent2"/>
                </a:solidFill>
              </a:rPr>
              <a:t>Objava programske opreme: primer 3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784143861" name="Google Shape;195;p31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7727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situacija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implementirali smo nov uporaben program v specialnem področju, npr. biologiji, želimo objaviti in dobiti citate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postopek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priprava: uredimo kodo, dokumentiramo, testiramo, …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izberemo primerno pakiranje: spletna aplikacija, samostojni program, …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napišemo članek za revijo, ki omogoča takšne objave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npr. Bioinformatics application note, vsakoletna julijska izdaja Nucleid acids research, …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tipično visok IF, članek mora biti kvalitetno napisan, program delujoč in uporaben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6200118" name="Google Shape;91;p14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Kazalo</a:t>
            </a:r>
            <a:endParaRPr/>
          </a:p>
        </p:txBody>
      </p:sp>
      <p:sp>
        <p:nvSpPr>
          <p:cNvPr id="993756822" name="Google Shape;92;p14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programske opreme: kaj, zakaj in kako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Koraki pri pripravi programske opreme na objavo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organizacija, dokumentacija, testiranje, licenciranje, pakiranje, objava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Praktični primeri in nasveti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7614599" name="Google Shape;200;p32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chemeClr val="accent2"/>
                </a:solidFill>
              </a:rPr>
              <a:t>Objava programske opreme: primer 4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1235595151" name="Google Shape;201;p32"/>
          <p:cNvSpPr txBox="1">
            <a:spLocks noGrp="1"/>
          </p:cNvSpPr>
          <p:nvPr>
            <p:ph type="body" idx="1"/>
          </p:nvPr>
        </p:nvSpPr>
        <p:spPr bwMode="auto">
          <a:xfrm>
            <a:off x="838198" y="2096074"/>
            <a:ext cx="10772699" cy="4222174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72500" lnSpcReduction="17000"/>
          </a:bodyPr>
          <a:lstStyle/>
          <a:p>
            <a:pPr marL="457200" lvl="0" indent="-36639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situacija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program, ki smo ga dolgo razvijali, želimo deliti s svetom, citati nas ne zanimajo, želimo pa si prepoznavnosti kot avtor programa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postopek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priprava: uredimo kodo, dokumentiramo, testiramo, …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posebej pazimo pri izbiri licence, dokumentaciji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določimo pravila sodelovanja (code of conduct)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ustvarimo javen GitHub repozitorij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če je primerno, objavimo paket v ustreznem repozitoriju (pypi, CRAN, npm, …)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aktivno sodelujemo v nadaljnem razvoju, rešujemo težave uporabnikov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smo odprti za ideje in prispevke sodelavcev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skrbimo za redne popravke, nadgradnje</a:t>
            </a:r>
            <a:endParaRPr>
              <a:solidFill>
                <a:schemeClr val="dk2"/>
              </a:solidFill>
            </a:endParaRPr>
          </a:p>
          <a:p>
            <a:pPr marL="1371600" lvl="2" indent="-32702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repozitorij ostane “živ”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ko je program dovršen in uporaben, lahko napišemo tudi članek za JOSS, če želimo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590554" name="Google Shape;206;p33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chemeClr val="accent2"/>
                </a:solidFill>
              </a:rPr>
              <a:t>Objava programske opreme: primer 5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711771105" name="Google Shape;207;p33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7727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situacija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imamo uporaben program, ki smo ga skrbno razvijali, rabimo revijsko objavo, ne rabimo pa nujno IF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postopek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priprava: uredimo kodo, dokumentiramo, testiramo, …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enako kot primer 4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izberemo primerno revijo: JOSS, SoftwareX, F1000Research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7953660" name="Google Shape;212;p34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chemeClr val="accent2"/>
                </a:solidFill>
              </a:rPr>
              <a:t>Povzetek</a:t>
            </a:r>
            <a:endParaRPr sz="5000" b="1">
              <a:solidFill>
                <a:srgbClr val="ED7D31"/>
              </a:solidFill>
            </a:endParaRPr>
          </a:p>
        </p:txBody>
      </p:sp>
      <p:sp>
        <p:nvSpPr>
          <p:cNvPr id="317675103" name="Google Shape;213;p34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7727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je smiseln zaključek razvoja programske opreme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zahteva, da smo pri razvoju sistematični in skrbni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ali pa moramo za vse poskrbeti na koncu, kar je veliko težje!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izberimo pravi način objave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revije, ki objavljajo izključno programsko opremo, so v vzponu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JOSS se trudi pridobiti JIF, vendar je tudi brez njega ugledna revija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programska oprema je raziskovalni dosežek, pogosto tudi prispevek k znanosti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5153648" name="Google Shape;218;p35"/>
          <p:cNvSpPr txBox="1"/>
          <p:nvPr/>
        </p:nvSpPr>
        <p:spPr bwMode="auto">
          <a:xfrm>
            <a:off x="395416" y="1637271"/>
            <a:ext cx="38614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1050" b="1">
                <a:solidFill>
                  <a:srgbClr val="323F4F"/>
                </a:solidFill>
                <a:latin typeface="Calibri"/>
                <a:ea typeface="Calibri"/>
                <a:cs typeface="Calibri"/>
              </a:rPr>
              <a:t>Centralna tehniška knjižnica Univerze v Ljubljani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1050" b="1" i="1">
                <a:solidFill>
                  <a:srgbClr val="323F4F"/>
                </a:solidFill>
                <a:latin typeface="Calibri"/>
                <a:ea typeface="Calibri"/>
                <a:cs typeface="Calibri"/>
              </a:rPr>
              <a:t>Central Technical Library at the University of Ljubljana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</a:rPr>
              <a:t>Trg republike 3, SI-1000 Ljubljana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</a:rPr>
              <a:t>Slovenija / </a:t>
            </a:r>
            <a:r>
              <a:rPr lang="sl-SI" sz="1050" i="1">
                <a:solidFill>
                  <a:srgbClr val="323F4F"/>
                </a:solidFill>
                <a:latin typeface="Calibri"/>
                <a:ea typeface="Calibri"/>
                <a:cs typeface="Calibri"/>
              </a:rPr>
              <a:t>Slovenia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74488114" name="Google Shape;219;p35"/>
          <p:cNvPicPr/>
          <p:nvPr/>
        </p:nvPicPr>
        <p:blipFill rotWithShape="1">
          <a:blip r:embed="rId3">
            <a:alphaModFix/>
          </a:blip>
          <a:srcRect/>
          <a:stretch/>
        </p:blipFill>
        <p:spPr bwMode="auto">
          <a:xfrm>
            <a:off x="416562" y="5247140"/>
            <a:ext cx="10009549" cy="10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1918907" name="Google Shape;220;p35" descr="Slika, ki vsebuje besede risanje&#10;&#10;Opis je samodejno ustvarjen"/>
          <p:cNvPicPr/>
          <p:nvPr/>
        </p:nvPicPr>
        <p:blipFill rotWithShape="1">
          <a:blip r:embed="rId4">
            <a:alphaModFix/>
          </a:blip>
          <a:srcRect t="13223" r="22131"/>
          <a:stretch/>
        </p:blipFill>
        <p:spPr bwMode="auto"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2709537" name="Google Shape;221;p35" descr="Slika, ki vsebuje besede besedilo, pisava, logotip, grafika&#10;&#10;Opis je samodejno ustvarjen"/>
          <p:cNvPicPr/>
          <p:nvPr/>
        </p:nvPicPr>
        <p:blipFill rotWithShape="1">
          <a:blip r:embed="rId5">
            <a:alphaModFix/>
          </a:blip>
          <a:srcRect/>
          <a:stretch/>
        </p:blipFill>
        <p:spPr bwMode="auto"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233336327" name="Google Shape;222;p35"/>
          <p:cNvSpPr txBox="1">
            <a:spLocks noGrp="1"/>
          </p:cNvSpPr>
          <p:nvPr>
            <p:ph type="body" idx="1"/>
          </p:nvPr>
        </p:nvSpPr>
        <p:spPr bwMode="auto">
          <a:xfrm>
            <a:off x="416550" y="2635350"/>
            <a:ext cx="11315400" cy="241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/>
              <a:t>Ne pozabi:</a:t>
            </a:r>
            <a:endParaRPr sz="37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 sz="3700" b="1"/>
              <a:t>Publishing software is publishing your methods</a:t>
            </a:r>
            <a:endParaRPr sz="3700" b="1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/>
              <a:t>(objava kode je enako pomembna kot objava raziskovalnega članka)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6811687" name="Google Shape;97;p15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Kaj pomeni objaviti programsko opremo?</a:t>
            </a:r>
            <a:endParaRPr/>
          </a:p>
        </p:txBody>
      </p:sp>
      <p:sp>
        <p:nvSpPr>
          <p:cNvPr id="1786231714" name="Google Shape;98;p15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10515600" cy="399954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90000" lnSpcReduction="12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to ni isto kot deliti kodo na portalu GitHub!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je pa delitev kode z drugimi prvi korak v pravo smer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primeri: jezik python, TensorFlow, scikit-learn, BLAST, pyTorch, matplotlib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avtorji so delili svojo kodo, ki je kasneje bila tudi objavljena oz. je postala pomembna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zajema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dokumentirano in testirano kodo/izvršljiv program (repozitorij ali arhiv)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licenco za uporabo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možnost citiranja (DOI)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najboljše je imeti članek, lahko pa tudi samo arhiviran program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javno dostopnost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2698567" name="Google Shape;103;p16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Zakaj objavljati programsko opremo?</a:t>
            </a:r>
            <a:endParaRPr/>
          </a:p>
        </p:txBody>
      </p:sp>
      <p:sp>
        <p:nvSpPr>
          <p:cNvPr id="272687820" name="Google Shape;104;p16"/>
          <p:cNvSpPr txBox="1">
            <a:spLocks noGrp="1"/>
          </p:cNvSpPr>
          <p:nvPr>
            <p:ph type="body" idx="1"/>
          </p:nvPr>
        </p:nvSpPr>
        <p:spPr bwMode="auto">
          <a:xfrm>
            <a:off x="838198" y="2349499"/>
            <a:ext cx="10830299" cy="393699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80000" lnSpcReduction="14000"/>
          </a:bodyPr>
          <a:lstStyle/>
          <a:p>
            <a:pPr marL="457200" lvl="0" indent="-37973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tudi programska koda je raziskovalni rezultat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včasih je dodatek, včasih glavni rezultat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zagotavlja vidnost, transparentnost, ponovljivost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poveča vpliv in uporabnost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spodbuja sodelovanje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programske opreme je skladna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 principi odprte znanosti</a:t>
            </a:r>
            <a:endParaRPr>
              <a:solidFill>
                <a:schemeClr val="dk2"/>
              </a:solidFill>
            </a:endParaRPr>
          </a:p>
          <a:p>
            <a:pPr marL="1371600" lvl="2" indent="-33655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preglednost, dostopnost, ponovljivost, sodelovanje in vključenost v vseh fazah raziskave</a:t>
            </a:r>
            <a:endParaRPr>
              <a:solidFill>
                <a:schemeClr val="dk2"/>
              </a:solidFill>
            </a:endParaRPr>
          </a:p>
          <a:p>
            <a:pPr marL="914400" lvl="1" indent="-35814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 FAIR načeli</a:t>
            </a:r>
            <a:endParaRPr>
              <a:solidFill>
                <a:schemeClr val="dk2"/>
              </a:solidFill>
            </a:endParaRPr>
          </a:p>
          <a:p>
            <a:pPr marL="1371600" lvl="2" indent="-33655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enostavno iskanje, dostop do podatkov, združevanje in ponovna uporaba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zelo pomembno: objava nam daje zadoščenje o uspešno opravljenem delu!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5760590" name="Google Shape;109;p17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Od interne skripte do objave</a:t>
            </a:r>
            <a:endParaRPr/>
          </a:p>
        </p:txBody>
      </p:sp>
      <p:sp>
        <p:nvSpPr>
          <p:cNvPr id="901554337" name="Google Shape;110;p17"/>
          <p:cNvSpPr txBox="1">
            <a:spLocks noGrp="1"/>
          </p:cNvSpPr>
          <p:nvPr>
            <p:ph type="body" idx="1"/>
          </p:nvPr>
        </p:nvSpPr>
        <p:spPr bwMode="auto">
          <a:xfrm>
            <a:off x="838198" y="2112324"/>
            <a:ext cx="10720800" cy="4332924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92500" lnSpcReduction="13000"/>
          </a:bodyPr>
          <a:lstStyle/>
          <a:p>
            <a:pPr marL="457200" lvl="0" indent="-39306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programska koda se pogosto uporablja le interno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ni strukture, ni pravil, ni dokumentacije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 določenem času neuporabe koda dejansko postane neuporabna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objava prinaša dodano vrednost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primer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skripta za vizualizacijo kompleksnih podatkov iz raziskovalnega projekta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lahko postane majhna knjižnica, ki jo s pridom uporabljajo po vsem svetu in jo vzdržuje in nadgrajuje par strokovnjakov, ki imajo za to interes</a:t>
            </a:r>
            <a:endParaRPr>
              <a:solidFill>
                <a:schemeClr val="dk2"/>
              </a:solidFill>
            </a:endParaRPr>
          </a:p>
          <a:p>
            <a:pPr marL="1371600" lvl="2" indent="-34607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če dodamo še objavo, imamo zaključeno celoto</a:t>
            </a:r>
            <a:endParaRPr>
              <a:solidFill>
                <a:schemeClr val="dk2"/>
              </a:solidFill>
            </a:endParaRPr>
          </a:p>
          <a:p>
            <a:pPr marL="457200" lvl="0" indent="-39306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koraki</a:t>
            </a:r>
            <a:endParaRPr>
              <a:solidFill>
                <a:schemeClr val="dk2"/>
              </a:solidFill>
            </a:endParaRPr>
          </a:p>
          <a:p>
            <a:pPr marL="914400" lvl="1" indent="-369569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organizacija, dokumentacija, testiranje, licenca, pakiranje, objava → članek + citati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8480231" name="Google Shape;115;p18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GitHub</a:t>
            </a:r>
            <a:endParaRPr/>
          </a:p>
        </p:txBody>
      </p:sp>
      <p:sp>
        <p:nvSpPr>
          <p:cNvPr id="1276149349" name="Google Shape;116;p18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10515600" cy="3793173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85000" lnSpcReduction="13000"/>
          </a:bodyPr>
          <a:lstStyle/>
          <a:p>
            <a:pPr marL="457200" lvl="0" indent="-37973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16666"/>
              <a:buChar char="•"/>
              <a:defRPr/>
            </a:pPr>
            <a:r>
              <a:rPr lang="sl-SI" sz="2400" u="sng">
                <a:solidFill>
                  <a:schemeClr val="hlink"/>
                </a:solidFill>
                <a:hlinkClick r:id="rId4"/>
              </a:rPr>
              <a:t>https://github.com/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platforma za gostovanje kode in sodelovanje na osnovi sistema Git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omogoča nadzor različic, “issues”, “pull requests” in avtomatsko testiranje (CI/CD)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uporaba: deljenje, pregled in prispevanje k raziskovalnim ali odprtokodnim projektom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omogoča objave (releases) in povezavo z Zenodo za samodejno ustvarjanje DOI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močna skupnost</a:t>
            </a:r>
            <a:endParaRPr>
              <a:solidFill>
                <a:schemeClr val="dk2"/>
              </a:solidFill>
            </a:endParaRPr>
          </a:p>
          <a:p>
            <a:pPr marL="457200" lvl="0" indent="-37973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zastonjski paket zadošča za praktično vse potrebe manjših projektov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9911252" name="Google Shape;121;p19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Zenodo</a:t>
            </a:r>
            <a:endParaRPr/>
          </a:p>
        </p:txBody>
      </p:sp>
      <p:sp>
        <p:nvSpPr>
          <p:cNvPr id="419646250" name="Google Shape;122;p19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 sz="2400" u="sng">
                <a:solidFill>
                  <a:schemeClr val="hlink"/>
                </a:solidFill>
                <a:hlinkClick r:id="rId4"/>
              </a:rPr>
              <a:t>https://zenodo.org/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odprta repozitorijska storitev, ki jo vzdržuje CERN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omogoča trajen arhiv raziskovalnih podatkov, programske opreme in publikacij (GitHub je dinamičen, podvržen spremembam)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samodejno dodeli DOI (Digital Object Identifier) – kodo lahko citiramo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integracija z GitHub: vsak “release” lahko samodejno ustvari DOI v Zenodu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9170330" name="Google Shape;127;p20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Organizacija programske kode</a:t>
            </a:r>
            <a:endParaRPr/>
          </a:p>
        </p:txBody>
      </p:sp>
      <p:sp>
        <p:nvSpPr>
          <p:cNvPr id="1417583972" name="Google Shape;128;p20"/>
          <p:cNvSpPr txBox="1">
            <a:spLocks noGrp="1"/>
          </p:cNvSpPr>
          <p:nvPr>
            <p:ph type="body" idx="1"/>
          </p:nvPr>
        </p:nvSpPr>
        <p:spPr bwMode="auto">
          <a:xfrm>
            <a:off x="838198" y="2350449"/>
            <a:ext cx="3235799" cy="3967799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75000" lnSpcReduction="15000"/>
          </a:bodyPr>
          <a:lstStyle/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  <a:defRPr/>
            </a:pPr>
            <a:r>
              <a:rPr lang="sl-SI">
                <a:solidFill>
                  <a:schemeClr val="dk2"/>
                </a:solidFill>
              </a:rPr>
              <a:t>project/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  <a:defRPr/>
            </a:pPr>
            <a:r>
              <a:rPr lang="sl-SI">
                <a:solidFill>
                  <a:schemeClr val="dk2"/>
                </a:solidFill>
              </a:rPr>
              <a:t> ├── README.md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>
                <a:solidFill>
                  <a:schemeClr val="dk2"/>
                </a:solidFill>
              </a:rPr>
              <a:t> ├── LICENSE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>
                <a:solidFill>
                  <a:schemeClr val="dk2"/>
                </a:solidFill>
              </a:rPr>
              <a:t> └── CITATION.cff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  <a:defRPr/>
            </a:pPr>
            <a:r>
              <a:rPr lang="sl-SI">
                <a:solidFill>
                  <a:schemeClr val="dk2"/>
                </a:solidFill>
              </a:rPr>
              <a:t> ├── src/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  <a:defRPr/>
            </a:pPr>
            <a:r>
              <a:rPr lang="sl-SI">
                <a:solidFill>
                  <a:schemeClr val="dk2"/>
                </a:solidFill>
              </a:rPr>
              <a:t> ├── tests/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  <a:defRPr/>
            </a:pPr>
            <a:r>
              <a:rPr lang="sl-SI">
                <a:solidFill>
                  <a:schemeClr val="dk2"/>
                </a:solidFill>
              </a:rPr>
              <a:t> ├── docs/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None/>
              <a:defRPr/>
            </a:pPr>
            <a:r>
              <a:rPr lang="sl-SI">
                <a:solidFill>
                  <a:schemeClr val="dk2"/>
                </a:solidFill>
              </a:rPr>
              <a:t> └── </a:t>
            </a:r>
            <a:r>
              <a:rPr lang="sl-SI" u="sng">
                <a:solidFill>
                  <a:schemeClr val="hlink"/>
                </a:solidFill>
                <a:hlinkClick r:id="rId4"/>
              </a:rPr>
              <a:t>setup.py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354366779" name="Google Shape;129;p20"/>
          <p:cNvSpPr txBox="1">
            <a:spLocks noGrp="1"/>
          </p:cNvSpPr>
          <p:nvPr>
            <p:ph type="body" idx="1"/>
          </p:nvPr>
        </p:nvSpPr>
        <p:spPr bwMode="auto">
          <a:xfrm>
            <a:off x="4408574" y="2418849"/>
            <a:ext cx="6945300" cy="4074024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t" anchorCtr="0" forceAA="0" compatLnSpc="0">
            <a:normAutofit fontScale="87500" lnSpcReduction="20000"/>
          </a:bodyPr>
          <a:lstStyle/>
          <a:p>
            <a:pPr marL="457200" lvl="0" indent="-366395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pregledna, urejena struktura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tekstovna datoteka z navodili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tekstovna datoteka z licenco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tekstovna datoteka s podatki za citiranje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glavnina kode v svoji mapi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dokumentacija v svoji mapi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konfiguracijske datoteke, nujne za uporabo</a:t>
            </a:r>
            <a:endParaRPr>
              <a:solidFill>
                <a:schemeClr val="dk2"/>
              </a:solidFill>
            </a:endParaRPr>
          </a:p>
          <a:p>
            <a:pPr marL="914400" lvl="1" indent="-34671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makefile, </a:t>
            </a:r>
            <a:r>
              <a:rPr lang="sl-SI" u="sng">
                <a:solidFill>
                  <a:schemeClr val="hlink"/>
                </a:solidFill>
                <a:hlinkClick r:id="rId4"/>
              </a:rPr>
              <a:t>setup.py</a:t>
            </a:r>
            <a:r>
              <a:rPr lang="sl-SI">
                <a:solidFill>
                  <a:schemeClr val="dk2"/>
                </a:solidFill>
              </a:rPr>
              <a:t>, build.xml, pom.xml, build.gradle, pyproject.toml, …</a:t>
            </a:r>
            <a:endParaRPr>
              <a:solidFill>
                <a:schemeClr val="dk2"/>
              </a:solidFill>
            </a:endParaRPr>
          </a:p>
          <a:p>
            <a:pPr marL="457200" lvl="0" indent="-366395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•"/>
              <a:defRPr/>
            </a:pPr>
            <a:r>
              <a:rPr lang="sl-SI" b="1">
                <a:solidFill>
                  <a:schemeClr val="dk2"/>
                </a:solidFill>
              </a:rPr>
              <a:t>dobra organizacija olajša razvoj in kasnejšo objavo!</a:t>
            </a:r>
            <a:endParaRPr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>
            <a:alphaModFix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446337" name="Google Shape;134;p21"/>
          <p:cNvSpPr txBox="1">
            <a:spLocks noGrp="1"/>
          </p:cNvSpPr>
          <p:nvPr>
            <p:ph type="title"/>
          </p:nvPr>
        </p:nvSpPr>
        <p:spPr bwMode="auto">
          <a:xfrm>
            <a:off x="838203" y="69073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  <a:defRPr/>
            </a:pPr>
            <a:r>
              <a:rPr lang="sl-SI" sz="5000" b="1">
                <a:solidFill>
                  <a:srgbClr val="ED7D31"/>
                </a:solidFill>
              </a:rPr>
              <a:t>Dokumentacija programske opreme</a:t>
            </a:r>
            <a:endParaRPr/>
          </a:p>
        </p:txBody>
      </p:sp>
      <p:sp>
        <p:nvSpPr>
          <p:cNvPr id="1078219209" name="Google Shape;135;p21"/>
          <p:cNvSpPr txBox="1">
            <a:spLocks noGrp="1"/>
          </p:cNvSpPr>
          <p:nvPr>
            <p:ph type="body" idx="1"/>
          </p:nvPr>
        </p:nvSpPr>
        <p:spPr bwMode="auto">
          <a:xfrm>
            <a:off x="838200" y="2350450"/>
            <a:ext cx="10515600" cy="3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minimalni temelj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readme datoteka in primer uporabe</a:t>
            </a:r>
            <a:endParaRPr>
              <a:solidFill>
                <a:schemeClr val="dk2"/>
              </a:solidFill>
            </a:endParaRPr>
          </a:p>
          <a:p>
            <a:pPr marL="457200" lvl="0" indent="-4064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dobra praksa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dokumentiramo sproti in dokumentacijo posodabljamo!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dokumentiranje vseh funkcij, modulov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pomaga nam lahko dober urejevalnik kode in AI orodja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avtomatsko generiranje dokumentacije iz opisov funkcij, modulov</a:t>
            </a:r>
            <a:endParaRPr>
              <a:solidFill>
                <a:schemeClr val="dk2"/>
              </a:solidFill>
            </a:endParaRPr>
          </a:p>
          <a:p>
            <a:pPr marL="1371600" lvl="2" indent="-3556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Sphinx, MkDocs, …</a:t>
            </a:r>
            <a:endParaRPr>
              <a:solidFill>
                <a:schemeClr val="dk2"/>
              </a:solidFill>
            </a:endParaRPr>
          </a:p>
          <a:p>
            <a:pPr marL="914400" lvl="1" indent="-3810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/>
            </a:pPr>
            <a:r>
              <a:rPr lang="sl-SI">
                <a:solidFill>
                  <a:schemeClr val="dk2"/>
                </a:solidFill>
              </a:rPr>
              <a:t>objavljanje dokumentacije na Readthedocs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1737</Words>
  <Application>Microsoft Office PowerPoint</Application>
  <PresentationFormat>Widescreen</PresentationFormat>
  <Paragraphs>214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Consolas</vt:lpstr>
      <vt:lpstr>Courier New</vt:lpstr>
      <vt:lpstr>Officeova tema</vt:lpstr>
      <vt:lpstr>PowerPoint Presentation</vt:lpstr>
      <vt:lpstr>Kazalo</vt:lpstr>
      <vt:lpstr>Kaj pomeni objaviti programsko opremo?</vt:lpstr>
      <vt:lpstr>Zakaj objavljati programsko opremo?</vt:lpstr>
      <vt:lpstr>Od interne skripte do objave</vt:lpstr>
      <vt:lpstr>GitHub</vt:lpstr>
      <vt:lpstr>Zenodo</vt:lpstr>
      <vt:lpstr>Organizacija programske kode</vt:lpstr>
      <vt:lpstr>Dokumentacija programske opreme</vt:lpstr>
      <vt:lpstr>Datoteka CITATION.cff</vt:lpstr>
      <vt:lpstr>Primer za CITATION.cff</vt:lpstr>
      <vt:lpstr>Testiranje in stalna integracija (CI/CD)</vt:lpstr>
      <vt:lpstr>Licenciranje programske opreme</vt:lpstr>
      <vt:lpstr>Pakiranje programske opreme</vt:lpstr>
      <vt:lpstr>Objava programske opreme</vt:lpstr>
      <vt:lpstr>Objava programske opreme (2)</vt:lpstr>
      <vt:lpstr>Objava programske opreme: primer 1</vt:lpstr>
      <vt:lpstr>Objava programske opreme: primer 2</vt:lpstr>
      <vt:lpstr>Objava programske opreme: primer 3</vt:lpstr>
      <vt:lpstr>Objava programske opreme: primer 4</vt:lpstr>
      <vt:lpstr>Objava programske opreme: primer 5</vt:lpstr>
      <vt:lpstr>Povzetek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Duško Odić</cp:lastModifiedBy>
  <cp:revision>3</cp:revision>
  <dcterms:modified xsi:type="dcterms:W3CDTF">2026-04-15T10:21:45Z</dcterms:modified>
</cp:coreProperties>
</file>