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4"/>
  </p:notesMasterIdLst>
  <p:sldIdLst>
    <p:sldId id="314" r:id="rId3"/>
    <p:sldId id="319" r:id="rId4"/>
    <p:sldId id="320" r:id="rId5"/>
    <p:sldId id="321" r:id="rId6"/>
    <p:sldId id="322" r:id="rId7"/>
    <p:sldId id="323" r:id="rId8"/>
    <p:sldId id="324" r:id="rId9"/>
    <p:sldId id="325" r:id="rId10"/>
    <p:sldId id="326" r:id="rId11"/>
    <p:sldId id="327" r:id="rId12"/>
    <p:sldId id="328" r:id="rId13"/>
    <p:sldId id="271" r:id="rId14"/>
    <p:sldId id="270" r:id="rId15"/>
    <p:sldId id="329" r:id="rId16"/>
    <p:sldId id="330" r:id="rId17"/>
    <p:sldId id="331" r:id="rId18"/>
    <p:sldId id="275" r:id="rId19"/>
    <p:sldId id="332" r:id="rId20"/>
    <p:sldId id="285" r:id="rId21"/>
    <p:sldId id="290" r:id="rId22"/>
    <p:sldId id="291" r:id="rId23"/>
    <p:sldId id="347" r:id="rId24"/>
    <p:sldId id="288" r:id="rId25"/>
    <p:sldId id="284" r:id="rId26"/>
    <p:sldId id="287" r:id="rId27"/>
    <p:sldId id="333" r:id="rId28"/>
    <p:sldId id="278" r:id="rId29"/>
    <p:sldId id="279" r:id="rId30"/>
    <p:sldId id="280" r:id="rId31"/>
    <p:sldId id="346" r:id="rId32"/>
    <p:sldId id="286" r:id="rId33"/>
    <p:sldId id="334" r:id="rId34"/>
    <p:sldId id="282" r:id="rId35"/>
    <p:sldId id="283" r:id="rId36"/>
    <p:sldId id="335" r:id="rId37"/>
    <p:sldId id="293" r:id="rId38"/>
    <p:sldId id="336" r:id="rId39"/>
    <p:sldId id="295" r:id="rId40"/>
    <p:sldId id="296" r:id="rId41"/>
    <p:sldId id="259" r:id="rId42"/>
    <p:sldId id="260" r:id="rId43"/>
    <p:sldId id="261" r:id="rId44"/>
    <p:sldId id="262" r:id="rId45"/>
    <p:sldId id="263" r:id="rId46"/>
    <p:sldId id="264" r:id="rId47"/>
    <p:sldId id="265" r:id="rId48"/>
    <p:sldId id="266" r:id="rId49"/>
    <p:sldId id="267" r:id="rId50"/>
    <p:sldId id="268" r:id="rId51"/>
    <p:sldId id="318" r:id="rId52"/>
    <p:sldId id="269" r:id="rId53"/>
    <p:sldId id="272" r:id="rId54"/>
    <p:sldId id="273" r:id="rId55"/>
    <p:sldId id="274" r:id="rId56"/>
    <p:sldId id="276" r:id="rId57"/>
    <p:sldId id="277" r:id="rId58"/>
    <p:sldId id="301" r:id="rId59"/>
    <p:sldId id="302" r:id="rId60"/>
    <p:sldId id="303" r:id="rId61"/>
    <p:sldId id="304" r:id="rId62"/>
    <p:sldId id="305" r:id="rId63"/>
    <p:sldId id="306" r:id="rId64"/>
    <p:sldId id="307" r:id="rId65"/>
    <p:sldId id="308" r:id="rId66"/>
    <p:sldId id="309" r:id="rId67"/>
    <p:sldId id="310" r:id="rId68"/>
    <p:sldId id="294" r:id="rId69"/>
    <p:sldId id="312" r:id="rId70"/>
    <p:sldId id="299" r:id="rId71"/>
    <p:sldId id="300" r:id="rId72"/>
    <p:sldId id="340" r:id="rId73"/>
    <p:sldId id="338" r:id="rId74"/>
    <p:sldId id="337" r:id="rId75"/>
    <p:sldId id="339" r:id="rId76"/>
    <p:sldId id="313" r:id="rId77"/>
    <p:sldId id="341" r:id="rId78"/>
    <p:sldId id="342" r:id="rId79"/>
    <p:sldId id="343" r:id="rId80"/>
    <p:sldId id="344" r:id="rId81"/>
    <p:sldId id="345" r:id="rId82"/>
    <p:sldId id="315" r:id="rId8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C5D92-AF6B-48E4-B04D-065A786ABE43}" type="datetimeFigureOut">
              <a:rPr lang="en-US" smtClean="0"/>
              <a:t>4/15/2026</a:t>
            </a:fld>
            <a:endParaRPr lang="en-US"/>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9E731-A30D-4809-ADAA-6F300BE45D2C}" type="slidenum">
              <a:rPr lang="en-US" smtClean="0"/>
              <a:t>‹#›</a:t>
            </a:fld>
            <a:endParaRPr lang="en-US"/>
          </a:p>
        </p:txBody>
      </p:sp>
    </p:spTree>
    <p:extLst>
      <p:ext uri="{BB962C8B-B14F-4D97-AF65-F5344CB8AC3E}">
        <p14:creationId xmlns:p14="http://schemas.microsoft.com/office/powerpoint/2010/main" val="292012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5"/>
          </p:nvPr>
        </p:nvSpPr>
        <p:spPr/>
        <p:txBody>
          <a:bodyPr/>
          <a:lstStyle/>
          <a:p>
            <a:fld id="{A099E731-A30D-4809-ADAA-6F300BE45D2C}" type="slidenum">
              <a:rPr lang="en-US" smtClean="0"/>
              <a:t>70</a:t>
            </a:fld>
            <a:endParaRPr lang="en-US"/>
          </a:p>
        </p:txBody>
      </p:sp>
    </p:spTree>
    <p:extLst>
      <p:ext uri="{BB962C8B-B14F-4D97-AF65-F5344CB8AC3E}">
        <p14:creationId xmlns:p14="http://schemas.microsoft.com/office/powerpoint/2010/main" val="866384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9762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7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1732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15. 04. 2026</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15609600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15. 04. 2026</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9050526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15. 04. 2026</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1135866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15. 04. 2026</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446676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15. 04. 2026</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367784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15. 04. 2026</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717042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15. 04. 2026</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17069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15. 04. 2026</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416262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15. 04. 2026</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417472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15. 04. 2026</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3639667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15. 04. 2026</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86661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15. 04. 2026</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extLst>
      <p:ext uri="{BB962C8B-B14F-4D97-AF65-F5344CB8AC3E}">
        <p14:creationId xmlns:p14="http://schemas.microsoft.com/office/powerpoint/2010/main" val="9624839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reativecommons.org/about/download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reativecommons.org/licenses/by/4.0/deed.sl"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creativecommons.org/licenses/by/4.0/legalcode.sl" TargetMode="External"/><Relationship Id="rId5" Type="http://schemas.openxmlformats.org/officeDocument/2006/relationships/hyperlink" Target="https://creativecommons.org/chooser/" TargetMode="Externa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Creative_Commons_license"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iki.creativecommons.org/wiki/File:Research_articles_cycles.jpg#file"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641095" y="431558"/>
            <a:ext cx="1127741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6000" b="1"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Avtorska pravica in odprta znanost</a:t>
            </a:r>
            <a:endParaRPr kumimoji="0" lang="sl-SI"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oljeZBesedilom 5">
            <a:extLst>
              <a:ext uri="{FF2B5EF4-FFF2-40B4-BE49-F238E27FC236}">
                <a16:creationId xmlns:a16="http://schemas.microsoft.com/office/drawing/2014/main" id="{320FB316-685A-436F-AEB6-2A3AEF9E1307}"/>
              </a:ext>
            </a:extLst>
          </p:cNvPr>
          <p:cNvSpPr txBox="1"/>
          <p:nvPr/>
        </p:nvSpPr>
        <p:spPr>
          <a:xfrm>
            <a:off x="641095" y="2138915"/>
            <a:ext cx="7351113" cy="1938992"/>
          </a:xfrm>
          <a:prstGeom prst="rect">
            <a:avLst/>
          </a:prstGeom>
          <a:noFill/>
        </p:spPr>
        <p:txBody>
          <a:bodyPr wrap="square" rtlCol="0">
            <a:spAutoFit/>
          </a:bodyPr>
          <a:lstStyle/>
          <a:p>
            <a:r>
              <a:rPr lang="sl-SI" sz="2000">
                <a:solidFill>
                  <a:schemeClr val="bg1"/>
                </a:solidFill>
              </a:rPr>
              <a:t>Ana FIDLER, Centralna tehniška knjižnica Univerze v Ljubljani</a:t>
            </a:r>
          </a:p>
          <a:p>
            <a:r>
              <a:rPr lang="sl-SI" sz="2000">
                <a:solidFill>
                  <a:schemeClr val="bg1"/>
                </a:solidFill>
              </a:rPr>
              <a:t>Mojca ŽUŽELJ OGRIZEK, Univerzitetna knjižnica Maribor</a:t>
            </a:r>
          </a:p>
          <a:p>
            <a:endParaRPr lang="sl-SI" sz="2000">
              <a:solidFill>
                <a:schemeClr val="bg1"/>
              </a:solidFill>
            </a:endParaRPr>
          </a:p>
          <a:p>
            <a:endParaRPr lang="sl-SI" sz="2000">
              <a:solidFill>
                <a:schemeClr val="bg1"/>
              </a:solidFill>
            </a:endParaRPr>
          </a:p>
          <a:p>
            <a:r>
              <a:rPr lang="sl-SI" sz="2000">
                <a:solidFill>
                  <a:schemeClr val="bg1"/>
                </a:solidFill>
              </a:rPr>
              <a:t>Ljubljana in online, Centralna tehniška knjižnica Univerze v Ljubljani,</a:t>
            </a:r>
          </a:p>
          <a:p>
            <a:r>
              <a:rPr lang="sl-SI" sz="2000">
                <a:solidFill>
                  <a:schemeClr val="bg1"/>
                </a:solidFill>
              </a:rPr>
              <a:t>2. usposabljanje za podatkovne strokovnjake, 14. 10. 2025</a:t>
            </a:r>
            <a:endParaRPr lang="sl-SI" sz="2000" dirty="0">
              <a:solidFill>
                <a:schemeClr val="bg1"/>
              </a:solidFill>
            </a:endParaRPr>
          </a:p>
        </p:txBody>
      </p:sp>
      <p:pic>
        <p:nvPicPr>
          <p:cNvPr id="7" name="Slika 2">
            <a:extLst>
              <a:ext uri="{FF2B5EF4-FFF2-40B4-BE49-F238E27FC236}">
                <a16:creationId xmlns:a16="http://schemas.microsoft.com/office/drawing/2014/main" id="{E87EDE8F-7C4A-4897-B927-B5F9C001CE0B}"/>
              </a:ext>
            </a:extLst>
          </p:cNvPr>
          <p:cNvPicPr>
            <a:picLocks noChangeAspect="1"/>
          </p:cNvPicPr>
          <p:nvPr/>
        </p:nvPicPr>
        <p:blipFill>
          <a:blip r:embed="rId3"/>
          <a:stretch>
            <a:fillRect/>
          </a:stretch>
        </p:blipFill>
        <p:spPr>
          <a:xfrm>
            <a:off x="641095" y="4983346"/>
            <a:ext cx="941394" cy="331694"/>
          </a:xfrm>
          <a:prstGeom prst="rect">
            <a:avLst/>
          </a:prstGeom>
        </p:spPr>
      </p:pic>
      <p:pic>
        <p:nvPicPr>
          <p:cNvPr id="8" name="Picture 7">
            <a:extLst>
              <a:ext uri="{FF2B5EF4-FFF2-40B4-BE49-F238E27FC236}">
                <a16:creationId xmlns:a16="http://schemas.microsoft.com/office/drawing/2014/main" id="{18B38974-15EB-4C00-B90D-9793814E2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739" y="5951272"/>
            <a:ext cx="620146" cy="3493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Avtorska pravica </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a:bodyPr>
          <a:lstStyle/>
          <a:p>
            <a:pPr marL="0" lvl="0" indent="0">
              <a:buNone/>
            </a:pPr>
            <a:endParaRPr lang="sl-SI" sz="1600"/>
          </a:p>
          <a:p>
            <a:pPr marL="0" lvl="0" indent="0">
              <a:buNone/>
            </a:pPr>
            <a:endParaRPr lang="sl-SI" sz="1600"/>
          </a:p>
          <a:p>
            <a:pPr marL="0" indent="0" algn="just">
              <a:buNone/>
            </a:pPr>
            <a:r>
              <a:rPr lang="sl-SI" altLang="sl-SI"/>
              <a:t>Avtorska pravica je enovita pravica na avtorskem delu, iz katere izvirajo: </a:t>
            </a:r>
          </a:p>
          <a:p>
            <a:pPr marL="914400" lvl="1" indent="-457200">
              <a:buFont typeface="Arial" panose="020B0604020202020204" pitchFamily="34" charset="0"/>
              <a:buChar char="•"/>
            </a:pPr>
            <a:r>
              <a:rPr lang="sl-SI" altLang="sl-SI"/>
              <a:t>osebnostna upravičenja (moralne avtorske pravice)</a:t>
            </a:r>
          </a:p>
          <a:p>
            <a:pPr marL="914400" lvl="1" indent="-457200">
              <a:buFont typeface="Arial" panose="020B0604020202020204" pitchFamily="34" charset="0"/>
              <a:buChar char="•"/>
            </a:pPr>
            <a:r>
              <a:rPr lang="sl-SI" altLang="sl-SI"/>
              <a:t>premoženjska upravičenja (materialne avtorske pravice) in </a:t>
            </a:r>
          </a:p>
          <a:p>
            <a:pPr marL="914400" lvl="1" indent="-457200" algn="just">
              <a:buFont typeface="Arial" panose="020B0604020202020204" pitchFamily="34" charset="0"/>
              <a:buChar char="•"/>
            </a:pPr>
            <a:r>
              <a:rPr lang="sl-SI" altLang="sl-SI"/>
              <a:t>druga upravičenja avtorja (druge pravice avtorja). </a:t>
            </a:r>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6554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Moralne pravice </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92500" lnSpcReduction="20000"/>
          </a:bodyPr>
          <a:lstStyle/>
          <a:p>
            <a:pPr marL="0" lvl="0" indent="0">
              <a:buNone/>
            </a:pPr>
            <a:endParaRPr lang="sl-SI" sz="1600"/>
          </a:p>
          <a:p>
            <a:pPr marL="0" indent="0">
              <a:buNone/>
            </a:pPr>
            <a:r>
              <a:rPr lang="sl-SI" altLang="sl-SI"/>
              <a:t>Varujejo avtorja glede njegovih duhovnih in osebnih vezi do dela. </a:t>
            </a:r>
          </a:p>
          <a:p>
            <a:pPr marL="0" indent="0">
              <a:buNone/>
            </a:pPr>
            <a:endParaRPr lang="sl-SI" altLang="sl-SI"/>
          </a:p>
          <a:p>
            <a:pPr marL="914400" lvl="1" indent="-457200">
              <a:buFont typeface="Arial" panose="020B0604020202020204" pitchFamily="34" charset="0"/>
              <a:buChar char="•"/>
            </a:pPr>
            <a:r>
              <a:rPr lang="sl-SI" altLang="sl-SI" sz="2800" b="1"/>
              <a:t>Pravica prve objave </a:t>
            </a:r>
          </a:p>
          <a:p>
            <a:pPr marL="914400" lvl="1" indent="-457200">
              <a:buFont typeface="Arial" panose="020B0604020202020204" pitchFamily="34" charset="0"/>
              <a:buChar char="•"/>
            </a:pPr>
            <a:r>
              <a:rPr lang="sl-SI" altLang="sl-SI" sz="2800" b="1"/>
              <a:t>Pravica priznanja avtorstva </a:t>
            </a:r>
          </a:p>
          <a:p>
            <a:pPr marL="914400" lvl="1" indent="-457200">
              <a:buFont typeface="Arial" panose="020B0604020202020204" pitchFamily="34" charset="0"/>
              <a:buChar char="•"/>
            </a:pPr>
            <a:r>
              <a:rPr lang="sl-SI" altLang="sl-SI" sz="2800" b="1"/>
              <a:t>Pravica spoštovanja dela</a:t>
            </a:r>
          </a:p>
          <a:p>
            <a:pPr marL="914400" lvl="1" indent="-457200">
              <a:buFont typeface="Arial" panose="020B0604020202020204" pitchFamily="34" charset="0"/>
              <a:buChar char="•"/>
            </a:pPr>
            <a:r>
              <a:rPr lang="sl-SI" altLang="sl-SI" sz="2800" b="1"/>
              <a:t>Pravica </a:t>
            </a:r>
            <a:r>
              <a:rPr lang="sl-SI" altLang="sl-SI" sz="2800" b="1" err="1"/>
              <a:t>skesanja</a:t>
            </a:r>
            <a:endParaRPr lang="sl-SI" altLang="sl-SI" sz="2800"/>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2839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Materialne pravice</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85000" lnSpcReduction="20000"/>
          </a:bodyPr>
          <a:lstStyle/>
          <a:p>
            <a:pPr marL="0" lvl="0" indent="0">
              <a:buNone/>
            </a:pPr>
            <a:endParaRPr lang="sl-SI" sz="1600"/>
          </a:p>
          <a:p>
            <a:pPr algn="just">
              <a:buClr>
                <a:schemeClr val="accent4"/>
              </a:buClr>
              <a:buNone/>
              <a:defRPr/>
            </a:pPr>
            <a:r>
              <a:rPr lang="sl-SI" altLang="sl-SI"/>
              <a:t>Varujejo premoženjske interese avtorja s tem, da avtor dovoljuje ali prepoveduje uporabo svojega dela in primerkov svojega dela. </a:t>
            </a:r>
          </a:p>
          <a:p>
            <a:pPr algn="just">
              <a:buClr>
                <a:schemeClr val="accent4"/>
              </a:buClr>
              <a:buNone/>
              <a:defRPr/>
            </a:pPr>
            <a:endParaRPr lang="sl-SI" altLang="sl-SI"/>
          </a:p>
          <a:p>
            <a:pPr marL="914400" lvl="1" indent="-457200" algn="just">
              <a:buFont typeface="Arial" panose="020B0604020202020204" pitchFamily="34" charset="0"/>
              <a:buChar char="•"/>
              <a:defRPr/>
            </a:pPr>
            <a:r>
              <a:rPr lang="sl-SI" altLang="sl-SI" sz="2800" b="1"/>
              <a:t>Uporaba dela v telesni obliki </a:t>
            </a:r>
            <a:r>
              <a:rPr lang="sl-SI" altLang="sl-SI" sz="2800"/>
              <a:t>(reprodukcija)</a:t>
            </a:r>
          </a:p>
          <a:p>
            <a:pPr marL="914400" lvl="1" indent="-457200" algn="just">
              <a:buFont typeface="Arial" panose="020B0604020202020204" pitchFamily="34" charset="0"/>
              <a:buChar char="•"/>
              <a:defRPr/>
            </a:pPr>
            <a:r>
              <a:rPr lang="pt-BR" altLang="sl-SI" sz="2800" b="1"/>
              <a:t>Uporaba dela v netelesni obliki</a:t>
            </a:r>
            <a:r>
              <a:rPr lang="sl-SI" altLang="sl-SI" sz="2800"/>
              <a:t> (priobčitev javnosti)</a:t>
            </a:r>
          </a:p>
          <a:p>
            <a:pPr marL="914400" lvl="1" indent="-457200" algn="just">
              <a:buFont typeface="Arial" panose="020B0604020202020204" pitchFamily="34" charset="0"/>
              <a:buChar char="•"/>
              <a:defRPr/>
            </a:pPr>
            <a:r>
              <a:rPr lang="pl-PL" altLang="sl-SI" sz="2800" b="1"/>
              <a:t>Uporaba dela v spremenjeni obliki </a:t>
            </a:r>
            <a:r>
              <a:rPr lang="pl-PL" altLang="sl-SI" sz="2800"/>
              <a:t>(predelava, priredba)</a:t>
            </a:r>
          </a:p>
          <a:p>
            <a:pPr marL="914400" lvl="1" indent="-457200" algn="just">
              <a:buFont typeface="Arial" panose="020B0604020202020204" pitchFamily="34" charset="0"/>
              <a:buChar char="•"/>
              <a:defRPr/>
            </a:pPr>
            <a:r>
              <a:rPr lang="sl-SI" altLang="sl-SI" sz="2800" b="1"/>
              <a:t>Uporaba primerkov avtorskega dela</a:t>
            </a:r>
            <a:r>
              <a:rPr lang="sl-SI" altLang="sl-SI" sz="2800"/>
              <a:t> (distribucija, dajanje v najem)</a:t>
            </a:r>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6933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000" b="1">
                <a:solidFill>
                  <a:srgbClr val="ED7D31"/>
                </a:solidFill>
                <a:latin typeface="Calibri"/>
              </a:rPr>
              <a:t>Materialne pravice: uporaba dela v telesni obliki</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47500" lnSpcReduction="20000"/>
          </a:bodyPr>
          <a:lstStyle/>
          <a:p>
            <a:pPr marL="0" lvl="0" indent="0">
              <a:buNone/>
            </a:pPr>
            <a:endParaRPr lang="sl-SI" sz="4400"/>
          </a:p>
          <a:p>
            <a:pPr marL="0" lvl="0" indent="0">
              <a:buNone/>
            </a:pPr>
            <a:r>
              <a:rPr lang="sl-SI" sz="4400" b="1">
                <a:solidFill>
                  <a:srgbClr val="ED7D31"/>
                </a:solidFill>
              </a:rPr>
              <a:t>Pravica reproduciranja (23. člen ZASP)</a:t>
            </a:r>
          </a:p>
          <a:p>
            <a:pPr marL="0" lvl="0" indent="0">
              <a:buNone/>
            </a:pPr>
            <a:endParaRPr lang="sl-SI" sz="4400"/>
          </a:p>
          <a:p>
            <a:pPr marL="914400" lvl="1" indent="-457200" algn="just">
              <a:buFont typeface="Arial" panose="020B0604020202020204" pitchFamily="34" charset="0"/>
              <a:buChar char="•"/>
              <a:defRPr/>
            </a:pPr>
            <a:r>
              <a:rPr lang="sl-SI" altLang="sl-SI" sz="4400"/>
              <a:t>je izključna pravica, da se delo fiksira na materialnem nosilcu ali drugem primerku, in sicer neposredno ali posredno, začasno ali trajno, delno ali v celoti ter s kakršnimkoli sredstvom ali v katerikoli obliki;</a:t>
            </a:r>
          </a:p>
          <a:p>
            <a:pPr marL="457200" lvl="1" indent="0" algn="just">
              <a:buNone/>
              <a:defRPr/>
            </a:pPr>
            <a:endParaRPr lang="sl-SI" altLang="sl-SI" sz="4400"/>
          </a:p>
          <a:p>
            <a:pPr marL="914400" lvl="1" indent="-457200" algn="just">
              <a:buFont typeface="Arial" panose="020B0604020202020204" pitchFamily="34" charset="0"/>
              <a:buChar char="•"/>
              <a:defRPr/>
            </a:pPr>
            <a:r>
              <a:rPr lang="sl-SI" altLang="sl-SI" sz="4400"/>
              <a:t>delo se reproducira zlasti v obliki grafičnega razmnoževanja, tridimenzionalnega razmnoževanja, zgraditve oziroma izvedbe arhitekturnega objekta, fotografiranja, tonskega ali vizualnega snemanja ter shranitve v elektronski obliki. </a:t>
            </a:r>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30320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Autofit/>
          </a:bodyPr>
          <a:lstStyle/>
          <a:p>
            <a:pPr lvl="0" algn="ctr"/>
            <a:r>
              <a:rPr lang="sl-SI" sz="4000" b="1">
                <a:solidFill>
                  <a:srgbClr val="ED7D31"/>
                </a:solidFill>
                <a:latin typeface="Calibri"/>
              </a:rPr>
              <a:t>Materialne pravice: uporaba dela v netelesni obliki (priobčitev javnosti)</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25000" lnSpcReduction="20000"/>
          </a:bodyPr>
          <a:lstStyle/>
          <a:p>
            <a:pPr marL="0" lvl="0" indent="0">
              <a:buNone/>
            </a:pPr>
            <a:endParaRPr lang="sl-SI" sz="1600"/>
          </a:p>
          <a:p>
            <a:pPr marL="0" lvl="0" indent="0">
              <a:buNone/>
            </a:pPr>
            <a:r>
              <a:rPr lang="sl-SI" sz="4900" b="1"/>
              <a:t>Izraz javen pomeni, da gre za večje število ljudi, ki so izven običajnega kroga družine ali kroga osebnih znancev. </a:t>
            </a:r>
          </a:p>
          <a:p>
            <a:pPr marL="0" lvl="0" indent="0">
              <a:buNone/>
            </a:pPr>
            <a:endParaRPr lang="sl-SI" sz="3000"/>
          </a:p>
          <a:p>
            <a:pPr marL="457200" indent="-457200" algn="just">
              <a:buClr>
                <a:schemeClr val="accent4"/>
              </a:buClr>
              <a:buFont typeface="Arial" panose="020B0604020202020204" pitchFamily="34" charset="0"/>
              <a:buChar char="•"/>
              <a:defRPr/>
            </a:pPr>
            <a:r>
              <a:rPr lang="sl-SI" altLang="sl-SI" sz="4900"/>
              <a:t>Pravica javnega izvajanja (26. člen ZASP) </a:t>
            </a:r>
          </a:p>
          <a:p>
            <a:pPr marL="457200" indent="-457200" algn="just">
              <a:buClr>
                <a:schemeClr val="accent4"/>
              </a:buClr>
              <a:buFont typeface="Arial" panose="020B0604020202020204" pitchFamily="34" charset="0"/>
              <a:buChar char="•"/>
              <a:defRPr/>
            </a:pPr>
            <a:r>
              <a:rPr lang="sl-SI" altLang="sl-SI" sz="4900"/>
              <a:t>Pravica javnega prenašanja (27. člen ZASP) </a:t>
            </a:r>
          </a:p>
          <a:p>
            <a:pPr marL="457200" indent="-457200" algn="just">
              <a:buClr>
                <a:schemeClr val="accent4"/>
              </a:buClr>
              <a:buFont typeface="Arial" panose="020B0604020202020204" pitchFamily="34" charset="0"/>
              <a:buChar char="•"/>
              <a:defRPr/>
            </a:pPr>
            <a:r>
              <a:rPr lang="sl-SI" altLang="sl-SI" sz="4900"/>
              <a:t>Pravica javnega predvajanja s fonogrami in </a:t>
            </a:r>
            <a:r>
              <a:rPr lang="sl-SI" altLang="sl-SI" sz="4900" err="1"/>
              <a:t>videogrami</a:t>
            </a:r>
            <a:r>
              <a:rPr lang="sl-SI" altLang="sl-SI" sz="4900"/>
              <a:t> (28. člen ZASP) </a:t>
            </a:r>
          </a:p>
          <a:p>
            <a:pPr marL="457200" indent="-457200" algn="just">
              <a:buClr>
                <a:schemeClr val="accent4"/>
              </a:buClr>
              <a:buFont typeface="Arial" panose="020B0604020202020204" pitchFamily="34" charset="0"/>
              <a:buChar char="•"/>
              <a:defRPr/>
            </a:pPr>
            <a:r>
              <a:rPr lang="sl-SI" altLang="sl-SI" sz="4900"/>
              <a:t>Pravica javnega prikazovanja (29. člen ZASP) </a:t>
            </a:r>
          </a:p>
          <a:p>
            <a:pPr marL="457200" indent="-457200" algn="just">
              <a:buClr>
                <a:schemeClr val="accent4"/>
              </a:buClr>
              <a:buFont typeface="Arial" panose="020B0604020202020204" pitchFamily="34" charset="0"/>
              <a:buChar char="•"/>
              <a:defRPr/>
            </a:pPr>
            <a:r>
              <a:rPr lang="sl-SI" altLang="sl-SI" sz="4900"/>
              <a:t>Pravica radiodifuznega oddajanja (30. člen ZASP) </a:t>
            </a:r>
          </a:p>
          <a:p>
            <a:pPr marL="457200" indent="-457200" algn="just">
              <a:buClr>
                <a:schemeClr val="accent4"/>
              </a:buClr>
              <a:buFont typeface="Arial" panose="020B0604020202020204" pitchFamily="34" charset="0"/>
              <a:buChar char="•"/>
              <a:defRPr/>
            </a:pPr>
            <a:r>
              <a:rPr lang="sl-SI" altLang="sl-SI" sz="4900"/>
              <a:t>Pravica radiodifuzne </a:t>
            </a:r>
            <a:r>
              <a:rPr lang="sl-SI" altLang="sl-SI" sz="4900" err="1"/>
              <a:t>retransmisije</a:t>
            </a:r>
            <a:r>
              <a:rPr lang="sl-SI" altLang="sl-SI" sz="4900"/>
              <a:t> (31. člen ZASP)</a:t>
            </a:r>
          </a:p>
          <a:p>
            <a:pPr marL="457200" indent="-457200" algn="just">
              <a:buClr>
                <a:schemeClr val="accent4"/>
              </a:buClr>
              <a:buFont typeface="Arial" panose="020B0604020202020204" pitchFamily="34" charset="0"/>
              <a:buChar char="•"/>
              <a:defRPr/>
            </a:pPr>
            <a:r>
              <a:rPr lang="sl-SI" altLang="sl-SI" sz="4900"/>
              <a:t>Pravica sekundarnega radiodifuznega oddajanja (32. člen ZASP)</a:t>
            </a:r>
          </a:p>
          <a:p>
            <a:pPr marL="457200" indent="-457200" algn="just">
              <a:buClr>
                <a:schemeClr val="accent4"/>
              </a:buClr>
              <a:buFont typeface="Arial" panose="020B0604020202020204" pitchFamily="34" charset="0"/>
              <a:buChar char="•"/>
              <a:defRPr/>
            </a:pPr>
            <a:r>
              <a:rPr lang="sl-SI" altLang="sl-SI" sz="4900" b="1"/>
              <a:t>Pravica dajanja na voljo javnosti </a:t>
            </a:r>
            <a:r>
              <a:rPr lang="sl-SI" altLang="sl-SI" sz="4900"/>
              <a:t>(32.a člen ZASP): </a:t>
            </a:r>
            <a:r>
              <a:rPr lang="sl-SI" sz="4900"/>
              <a:t>izključna pravica, da se po žici ali brezžično, delo naredi dostopno javnosti na način, ki omogoča posameznikom dostop do njega s kraja in v času, ki ju sami izberejo ali da se delo pošlje posamezniku na podlagi ponudbe, ki je namenjena javnosti.</a:t>
            </a:r>
          </a:p>
          <a:p>
            <a:pPr marL="0" lvl="0" indent="0">
              <a:buNone/>
            </a:pPr>
            <a:endParaRPr lang="sl-SI" sz="4900"/>
          </a:p>
          <a:p>
            <a:pPr marL="0" indent="0">
              <a:buNone/>
            </a:pPr>
            <a:endParaRPr lang="sl-SI" sz="3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211473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Autofit/>
          </a:bodyPr>
          <a:lstStyle/>
          <a:p>
            <a:pPr lvl="0" algn="ctr"/>
            <a:r>
              <a:rPr lang="sl-SI" sz="4000" b="1">
                <a:solidFill>
                  <a:srgbClr val="ED7D31"/>
                </a:solidFill>
                <a:latin typeface="Calibri"/>
              </a:rPr>
              <a:t>Materialne pravice: uporaba dela v spremenjeni obliki</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77500" lnSpcReduction="20000"/>
          </a:bodyPr>
          <a:lstStyle/>
          <a:p>
            <a:pPr marL="0" lvl="0" indent="0">
              <a:buNone/>
            </a:pPr>
            <a:endParaRPr lang="sl-SI" sz="1600"/>
          </a:p>
          <a:p>
            <a:pPr marL="457200" indent="-457200" algn="just">
              <a:buFont typeface="Arial" panose="020B0604020202020204" pitchFamily="34" charset="0"/>
              <a:buChar char="•"/>
              <a:defRPr/>
            </a:pPr>
            <a:endParaRPr lang="sl-SI" sz="2400" b="1"/>
          </a:p>
          <a:p>
            <a:pPr marL="457200" indent="-457200" algn="just">
              <a:buFont typeface="Arial" panose="020B0604020202020204" pitchFamily="34" charset="0"/>
              <a:buChar char="•"/>
              <a:defRPr/>
            </a:pPr>
            <a:r>
              <a:rPr lang="sl-SI" b="1"/>
              <a:t>Pravica predelave (33. člen ZASP) </a:t>
            </a:r>
            <a:r>
              <a:rPr lang="sl-SI"/>
              <a:t>je izključna pravica, da se neko prvotno delo prevede, odrsko priredi, glasbeno aranžira, spremeni ali kako drugače predela; nanaša se tudi na primere, ko se prvotno delo v nespremenjeni obliki vključi ali vgradi v novo delo (npr. knjiga odrsko uprizori). </a:t>
            </a:r>
          </a:p>
          <a:p>
            <a:pPr marL="457200" indent="-457200" algn="just">
              <a:buFont typeface="Arial" panose="020B0604020202020204" pitchFamily="34" charset="0"/>
              <a:buChar char="•"/>
              <a:defRPr/>
            </a:pPr>
            <a:r>
              <a:rPr lang="sl-SI" b="1"/>
              <a:t>Pravica avdiovizualne priredbe (104. člen ZASP) </a:t>
            </a:r>
            <a:r>
              <a:rPr lang="sl-SI"/>
              <a:t>je izključna pravica, da se prvotno delo predela ali vključi v avdiovizualno delo (npr. glasba uporabi v filmu). </a:t>
            </a:r>
          </a:p>
          <a:p>
            <a:pPr marL="457200" indent="-457200" algn="just">
              <a:buFont typeface="Arial" panose="020B0604020202020204" pitchFamily="34" charset="0"/>
              <a:buChar char="•"/>
              <a:defRPr/>
            </a:pPr>
            <a:r>
              <a:rPr lang="sl-SI" altLang="sl-SI"/>
              <a:t>S predelavo ne smejo biti prizadete pravice avtorja prvotnega dela. </a:t>
            </a:r>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34984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Autofit/>
          </a:bodyPr>
          <a:lstStyle/>
          <a:p>
            <a:pPr lvl="0" algn="ctr"/>
            <a:r>
              <a:rPr lang="sl-SI" sz="4000" b="1">
                <a:solidFill>
                  <a:srgbClr val="ED7D31"/>
                </a:solidFill>
                <a:latin typeface="Calibri"/>
              </a:rPr>
              <a:t>Materialne pravice: uporaba primerkov avtorskega dela</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62500" lnSpcReduction="20000"/>
          </a:bodyPr>
          <a:lstStyle/>
          <a:p>
            <a:pPr marL="0" lvl="0" indent="0">
              <a:buNone/>
            </a:pPr>
            <a:endParaRPr lang="sl-SI" sz="1600"/>
          </a:p>
          <a:p>
            <a:pPr marL="0" lvl="0" indent="0">
              <a:buNone/>
            </a:pPr>
            <a:endParaRPr lang="sl-SI" sz="1600"/>
          </a:p>
          <a:p>
            <a:pPr marL="457200" indent="-457200" algn="just">
              <a:buClr>
                <a:schemeClr val="accent4"/>
              </a:buClr>
              <a:buFont typeface="Arial" panose="020B0604020202020204" pitchFamily="34" charset="0"/>
              <a:buChar char="•"/>
              <a:defRPr/>
            </a:pPr>
            <a:r>
              <a:rPr lang="sl-SI" altLang="sl-SI" sz="3100" b="1"/>
              <a:t>Pravica distribuiranja (24. člen ZASP) </a:t>
            </a:r>
            <a:r>
              <a:rPr lang="sl-SI" altLang="sl-SI" sz="3100"/>
              <a:t>je izključna pravica, da se izvirnik ali primerki dela dajo v promet s prodajo ali drugačno obliko prenosa lastninske pravice ali s tem namenom ponudijo javnosti; obsega tudi izključno pravico, da se primerki dela uvozijo v določeno državo zaradi nadaljnjega distribuiranja, ne glede na to, če so bili izdelani zakonito ali ne;</a:t>
            </a:r>
          </a:p>
          <a:p>
            <a:pPr marL="457200" indent="-457200" algn="just">
              <a:buClr>
                <a:schemeClr val="accent4"/>
              </a:buClr>
              <a:buFont typeface="Arial" panose="020B0604020202020204" pitchFamily="34" charset="0"/>
              <a:buChar char="•"/>
              <a:defRPr/>
            </a:pPr>
            <a:r>
              <a:rPr lang="sl-SI" altLang="sl-SI" sz="3100" b="1"/>
              <a:t>Pravica dajanja v najem (25. člen ZASP) </a:t>
            </a:r>
            <a:r>
              <a:rPr lang="sl-SI" altLang="sl-SI" sz="3100"/>
              <a:t>je izključna pravica, da se izvirnik ali primerki dela dajejo v rabo za določen čas ter za neposredno ali posredno gospodarsko korist; </a:t>
            </a:r>
          </a:p>
          <a:p>
            <a:pPr marL="914400" lvl="1" indent="-457200" algn="just">
              <a:buClr>
                <a:schemeClr val="accent4"/>
              </a:buClr>
              <a:buFont typeface="Arial" panose="020B0604020202020204" pitchFamily="34" charset="0"/>
              <a:buChar char="•"/>
              <a:defRPr/>
            </a:pPr>
            <a:r>
              <a:rPr lang="sl-SI" altLang="sl-SI" sz="3100"/>
              <a:t>ne velja za rabo: arhitekturnih objektov, izvirnikov ali primerkov del uporabne umetnosti in industrijskega oblikovanja,  izvirnikov ali primerkov del zaradi javne priobčitve, zaradi vpogleda na kraju samem, v okviru delovnega razmerja, če je raba namenjena izključno za izpolnjevanje obveznosti iz tega razmerja.</a:t>
            </a:r>
          </a:p>
          <a:p>
            <a:pPr marL="0" indent="0">
              <a:buNone/>
            </a:pPr>
            <a:endParaRPr lang="sl-SI" sz="31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13564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Druge pravice avtorja</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92500" lnSpcReduction="20000"/>
          </a:bodyPr>
          <a:lstStyle/>
          <a:p>
            <a:pPr marL="0" lvl="0" indent="0">
              <a:buNone/>
            </a:pPr>
            <a:endParaRPr lang="sl-SI" sz="1600"/>
          </a:p>
          <a:p>
            <a:pPr marL="0" lvl="0" indent="0">
              <a:buNone/>
            </a:pPr>
            <a:endParaRPr lang="sl-SI" sz="1600"/>
          </a:p>
          <a:p>
            <a:pPr algn="just">
              <a:buClr>
                <a:schemeClr val="accent4"/>
              </a:buClr>
              <a:buNone/>
              <a:defRPr/>
            </a:pPr>
            <a:r>
              <a:rPr lang="sl-SI" sz="2400"/>
              <a:t>To so pravice, s katerimi se varuje določene interese avtorja, ki niso tipično duhovne ali ekonomske narave: </a:t>
            </a:r>
          </a:p>
          <a:p>
            <a:pPr marL="457200" indent="-457200">
              <a:buClr>
                <a:schemeClr val="accent4"/>
              </a:buClr>
              <a:buFont typeface="Arial" panose="020B0604020202020204" pitchFamily="34" charset="0"/>
              <a:buChar char="•"/>
              <a:defRPr/>
            </a:pPr>
            <a:r>
              <a:rPr lang="sl-SI" sz="2400" b="1"/>
              <a:t>Pravica do dostopa in izročitve (34. člen)</a:t>
            </a:r>
          </a:p>
          <a:p>
            <a:pPr marL="457200" indent="-457200">
              <a:buClr>
                <a:schemeClr val="accent4"/>
              </a:buClr>
              <a:buFont typeface="Arial" panose="020B0604020202020204" pitchFamily="34" charset="0"/>
              <a:buChar char="•"/>
              <a:defRPr/>
            </a:pPr>
            <a:r>
              <a:rPr lang="sl-SI" sz="2400" b="1"/>
              <a:t>Sledna pravica (35. člen)</a:t>
            </a:r>
          </a:p>
          <a:p>
            <a:pPr marL="457200" indent="-457200">
              <a:buClr>
                <a:schemeClr val="accent4"/>
              </a:buClr>
              <a:buFont typeface="Arial" panose="020B0604020202020204" pitchFamily="34" charset="0"/>
              <a:buChar char="•"/>
              <a:defRPr/>
            </a:pPr>
            <a:r>
              <a:rPr lang="sl-SI" sz="2400" b="1"/>
              <a:t>Pravica javnega posojanja (36. člen)</a:t>
            </a:r>
          </a:p>
          <a:p>
            <a:pPr marL="457200" indent="-457200">
              <a:buClr>
                <a:schemeClr val="accent4"/>
              </a:buClr>
              <a:buFont typeface="Arial" panose="020B0604020202020204" pitchFamily="34" charset="0"/>
              <a:buChar char="•"/>
              <a:defRPr/>
            </a:pPr>
            <a:r>
              <a:rPr lang="sl-SI" sz="2400" b="1"/>
              <a:t>Pravica do nadomestila za zasebno reproduciranje(37. člen)</a:t>
            </a:r>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285149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Uporaba avtorskih del</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70000" lnSpcReduction="20000"/>
          </a:bodyPr>
          <a:lstStyle/>
          <a:p>
            <a:pPr marL="0" lvl="0" indent="0">
              <a:buNone/>
            </a:pPr>
            <a:endParaRPr lang="sl-SI" sz="1600"/>
          </a:p>
          <a:p>
            <a:pPr lvl="1" algn="just">
              <a:buFont typeface="Arial" panose="020B0604020202020204" pitchFamily="34" charset="0"/>
              <a:buChar char="•"/>
              <a:defRPr/>
            </a:pPr>
            <a:r>
              <a:rPr lang="sl-SI" sz="2800"/>
              <a:t>Uporaba avtorskih del je dopustna le, če je avtor v skladu z ZASP in pod pogoji, ki jih je določil prenesel ustrezno avtorsko pravico. </a:t>
            </a:r>
          </a:p>
          <a:p>
            <a:pPr lvl="1">
              <a:buFont typeface="Arial" panose="020B0604020202020204" pitchFamily="34" charset="0"/>
              <a:buChar char="•"/>
              <a:defRPr/>
            </a:pPr>
            <a:r>
              <a:rPr lang="sl-SI" sz="2800"/>
              <a:t>Nedovoljena uporaba = kršitev avtorske pravice</a:t>
            </a:r>
          </a:p>
          <a:p>
            <a:pPr marL="914400" lvl="1" indent="-457200">
              <a:buFont typeface="Arial" panose="020B0604020202020204" pitchFamily="34" charset="0"/>
              <a:buChar char="•"/>
              <a:defRPr/>
            </a:pPr>
            <a:r>
              <a:rPr lang="sl-SI" sz="2800"/>
              <a:t> Dovoljenje za uporabo</a:t>
            </a:r>
          </a:p>
          <a:p>
            <a:pPr marL="1371600" lvl="2" indent="-457200">
              <a:buFont typeface="Wingdings" panose="05000000000000000000" pitchFamily="2" charset="2"/>
              <a:buChar char="ü"/>
              <a:defRPr/>
            </a:pPr>
            <a:r>
              <a:rPr lang="sl-SI" sz="2800"/>
              <a:t>s pogodbo/dovoljenjem avtorja oz. imetnika pravice</a:t>
            </a:r>
          </a:p>
          <a:p>
            <a:pPr marL="1371600" lvl="2" indent="-457200">
              <a:buFont typeface="Wingdings" panose="05000000000000000000" pitchFamily="2" charset="2"/>
              <a:buChar char="ü"/>
              <a:defRPr/>
            </a:pPr>
            <a:r>
              <a:rPr lang="sl-SI" sz="2800"/>
              <a:t>z uporabo ustrezne licence</a:t>
            </a:r>
          </a:p>
          <a:p>
            <a:pPr marL="1371600" lvl="2" indent="-457200">
              <a:buFont typeface="Wingdings" panose="05000000000000000000" pitchFamily="2" charset="2"/>
              <a:buChar char="ü"/>
              <a:defRPr/>
            </a:pPr>
            <a:r>
              <a:rPr lang="sl-SI" sz="2800"/>
              <a:t>skupni sporazum med reprezentativnimi združenji avtorjev in uporabnikov (kolektivne organizacije)</a:t>
            </a:r>
          </a:p>
          <a:p>
            <a:pPr marL="1371600" lvl="2" indent="-457200">
              <a:buFont typeface="Wingdings" panose="05000000000000000000" pitchFamily="2" charset="2"/>
              <a:buChar char="ü"/>
              <a:defRPr/>
            </a:pPr>
            <a:r>
              <a:rPr lang="sl-SI" sz="2800"/>
              <a:t>zakon v okviru vsebinske omejitve avtorskih pravic.</a:t>
            </a:r>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137769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000" b="1">
                <a:solidFill>
                  <a:srgbClr val="ED7D31"/>
                </a:solidFill>
                <a:latin typeface="Calibri"/>
              </a:rPr>
              <a:t>Avtorska pravica v pravnem prometu</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25000" lnSpcReduction="20000"/>
          </a:bodyPr>
          <a:lstStyle/>
          <a:p>
            <a:pPr marL="0" lvl="0" indent="0">
              <a:buNone/>
            </a:pPr>
            <a:endParaRPr lang="sl-SI" sz="1600"/>
          </a:p>
          <a:p>
            <a:pPr marL="457200" indent="-457200" algn="just">
              <a:buClr>
                <a:schemeClr val="accent4"/>
              </a:buClr>
              <a:buFont typeface="Arial" panose="020B0604020202020204" pitchFamily="34" charset="0"/>
              <a:buChar char="•"/>
              <a:defRPr/>
            </a:pPr>
            <a:r>
              <a:rPr lang="sl-SI" altLang="sl-SI" sz="7200"/>
              <a:t>Avtorska pravica kot celota, razen pravice </a:t>
            </a:r>
            <a:r>
              <a:rPr lang="sl-SI" altLang="sl-SI" sz="7200" err="1"/>
              <a:t>skesanja</a:t>
            </a:r>
            <a:r>
              <a:rPr lang="sl-SI" altLang="sl-SI" sz="7200"/>
              <a:t>, je predmet dedovanja. </a:t>
            </a:r>
          </a:p>
          <a:p>
            <a:pPr marL="457200" indent="-457200" algn="just">
              <a:buClr>
                <a:schemeClr val="accent4"/>
              </a:buClr>
              <a:buFont typeface="Arial" panose="020B0604020202020204" pitchFamily="34" charset="0"/>
              <a:buChar char="•"/>
              <a:defRPr/>
            </a:pPr>
            <a:r>
              <a:rPr lang="sl-SI" altLang="sl-SI" sz="7200"/>
              <a:t>Avtorska pravica kot celota ni prenosljiva.</a:t>
            </a:r>
          </a:p>
          <a:p>
            <a:pPr marL="457200" indent="-457200" algn="just">
              <a:buClr>
                <a:schemeClr val="accent4"/>
              </a:buClr>
              <a:buFont typeface="Arial" panose="020B0604020202020204" pitchFamily="34" charset="0"/>
              <a:buChar char="•"/>
              <a:defRPr/>
            </a:pPr>
            <a:r>
              <a:rPr lang="sl-SI" altLang="sl-SI" sz="7200"/>
              <a:t>Avtor ne more prenesti </a:t>
            </a:r>
            <a:r>
              <a:rPr lang="pl-PL" altLang="sl-SI" sz="7200"/>
              <a:t>na druge osebe moralnih avtorskih pravic.</a:t>
            </a:r>
          </a:p>
          <a:p>
            <a:pPr marL="457200" indent="-457200" algn="just">
              <a:buClr>
                <a:schemeClr val="accent4"/>
              </a:buClr>
              <a:buFont typeface="Arial" panose="020B0604020202020204" pitchFamily="34" charset="0"/>
              <a:buChar char="•"/>
              <a:defRPr/>
            </a:pPr>
            <a:r>
              <a:rPr lang="pl-PL" altLang="sl-SI" sz="7200"/>
              <a:t>Materialne avtorske pravice in druge pravice lahko avtor prenese na drugo osebo </a:t>
            </a:r>
            <a:r>
              <a:rPr lang="pl-PL" altLang="sl-SI" sz="7200" b="1"/>
              <a:t>s pogodbo ali drugim pravnim poslom</a:t>
            </a:r>
            <a:r>
              <a:rPr lang="pl-PL" altLang="sl-SI" sz="7200"/>
              <a:t>.</a:t>
            </a:r>
          </a:p>
          <a:p>
            <a:pPr marL="457200" indent="-457200" algn="just">
              <a:buClr>
                <a:schemeClr val="accent4"/>
              </a:buClr>
              <a:buFont typeface="Arial" panose="020B0604020202020204" pitchFamily="34" charset="0"/>
              <a:buChar char="•"/>
              <a:defRPr/>
            </a:pPr>
            <a:r>
              <a:rPr lang="pl-PL" altLang="sl-SI" sz="7200"/>
              <a:t>Prenos materialnih avtorskih pravic ali drugih pravic avtorja je lahko vsebinsko, prostorsko ali časovno omejen.</a:t>
            </a:r>
          </a:p>
          <a:p>
            <a:pPr marL="457200" indent="-457200" algn="just">
              <a:buClr>
                <a:schemeClr val="accent4"/>
              </a:buClr>
              <a:buFont typeface="Arial" panose="020B0604020202020204" pitchFamily="34" charset="0"/>
              <a:buChar char="•"/>
              <a:defRPr/>
            </a:pPr>
            <a:r>
              <a:rPr lang="sl-SI" altLang="sl-SI" sz="7200"/>
              <a:t>Pravni posli, s katerimi se prenašajo materialne avtorske pravice ali druge pravice avtorja ali dajejo dovoljenja, morajo biti </a:t>
            </a:r>
            <a:r>
              <a:rPr lang="pl-PL" altLang="sl-SI" sz="7200" b="1"/>
              <a:t>v pisni obliki</a:t>
            </a:r>
            <a:r>
              <a:rPr lang="pl-PL" altLang="sl-SI" sz="7200"/>
              <a:t>, če ni z zakonom drugače določeno.</a:t>
            </a:r>
          </a:p>
          <a:p>
            <a:pPr marL="457200" indent="-457200" algn="just">
              <a:buClr>
                <a:schemeClr val="accent4"/>
              </a:buClr>
              <a:buFont typeface="Arial" panose="020B0604020202020204" pitchFamily="34" charset="0"/>
              <a:buChar char="•"/>
              <a:defRPr/>
            </a:pPr>
            <a:r>
              <a:rPr lang="pl-PL" altLang="sl-SI" sz="7200"/>
              <a:t>Imetnik, na katerega je bila prenesena materialna avtorska pravica ali druga pravica avtorja, ne more brez dovoljenja avtorja te pravice prenesti naprej na tretje osebe, če ni s pogodbo drugače določeno. </a:t>
            </a:r>
          </a:p>
          <a:p>
            <a:pPr marL="914400" lvl="1" indent="-457200" algn="just">
              <a:buClr>
                <a:schemeClr val="accent4"/>
              </a:buClr>
              <a:buFont typeface="Arial" panose="020B0604020202020204" pitchFamily="34" charset="0"/>
              <a:buChar char="•"/>
              <a:defRPr/>
            </a:pPr>
            <a:r>
              <a:rPr lang="pl-PL" altLang="sl-SI" sz="7200"/>
              <a:t>Izjema: </a:t>
            </a:r>
            <a:r>
              <a:rPr lang="sl-SI" altLang="sl-SI" sz="7200"/>
              <a:t>če je nadaljnji prenos pravice posledica statusnih sprememb imetnika, njegovega stečaja ali redne likvidacije.</a:t>
            </a:r>
            <a:endParaRPr lang="pl-PL" altLang="sl-SI" sz="7200"/>
          </a:p>
          <a:p>
            <a:pPr marL="0" lvl="0" indent="0">
              <a:buNone/>
            </a:pPr>
            <a:endParaRPr lang="sl-SI" sz="72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181326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5000" b="1">
                <a:solidFill>
                  <a:srgbClr val="ED7D31"/>
                </a:solidFill>
                <a:latin typeface="Calibri"/>
              </a:rPr>
              <a:t>Agenda</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Autofit/>
          </a:bodyPr>
          <a:lstStyle/>
          <a:p>
            <a:pPr marL="0" lvl="0" indent="0">
              <a:buNone/>
            </a:pPr>
            <a:endParaRPr lang="sl-SI"/>
          </a:p>
          <a:p>
            <a:pPr marL="571500" indent="-571500">
              <a:buFont typeface="+mj-lt"/>
              <a:buAutoNum type="romanUcPeriod"/>
            </a:pPr>
            <a:r>
              <a:rPr lang="sl-SI"/>
              <a:t>Avtorsko pravo, avtorske pravice – osnove</a:t>
            </a:r>
          </a:p>
          <a:p>
            <a:pPr marL="571500" indent="-571500">
              <a:buFont typeface="+mj-lt"/>
              <a:buAutoNum type="romanUcPeriod"/>
            </a:pPr>
            <a:r>
              <a:rPr lang="sl-SI"/>
              <a:t>Upravljanje avtorskih pravic</a:t>
            </a:r>
          </a:p>
          <a:p>
            <a:pPr marL="571500" indent="-571500">
              <a:buFont typeface="+mj-lt"/>
              <a:buAutoNum type="romanUcPeriod"/>
            </a:pPr>
            <a:r>
              <a:rPr lang="sl-SI"/>
              <a:t>Upravljanje avtorskih pravic v skladu z načeli odprte znanosti – ureditev v Sloveniji</a:t>
            </a:r>
          </a:p>
          <a:p>
            <a:pPr marL="0" indent="0">
              <a:buNone/>
            </a:pPr>
            <a:endParaRPr lang="sl-SI"/>
          </a:p>
          <a:p>
            <a:pPr marL="0" lvl="0" indent="0">
              <a:buNone/>
            </a:pPr>
            <a:endParaRPr lang="sl-SI"/>
          </a:p>
          <a:p>
            <a:pPr marL="0" lvl="0" indent="0">
              <a:buNone/>
            </a:pPr>
            <a:endParaRPr lang="sl-SI"/>
          </a:p>
          <a:p>
            <a:pPr marL="0" lvl="0" indent="0">
              <a:buNone/>
            </a:pPr>
            <a:endParaRPr lang="sl-SI"/>
          </a:p>
          <a:p>
            <a:pPr marL="0" lvl="0" indent="0">
              <a:buNone/>
            </a:pPr>
            <a:r>
              <a:rPr lang="sl-SI"/>
              <a:t>	</a:t>
            </a:r>
          </a:p>
        </p:txBody>
      </p:sp>
      <p:graphicFrame>
        <p:nvGraphicFramePr>
          <p:cNvPr id="10" name="Tabela 9">
            <a:extLst>
              <a:ext uri="{FF2B5EF4-FFF2-40B4-BE49-F238E27FC236}">
                <a16:creationId xmlns:a16="http://schemas.microsoft.com/office/drawing/2014/main" id="{E18B5BF7-CDCE-4261-9759-2119BD918942}"/>
              </a:ext>
            </a:extLst>
          </p:cNvPr>
          <p:cNvGraphicFramePr>
            <a:graphicFrameLocks noGrp="1"/>
          </p:cNvGraphicFramePr>
          <p:nvPr/>
        </p:nvGraphicFramePr>
        <p:xfrm>
          <a:off x="2761488" y="2394743"/>
          <a:ext cx="6711696" cy="867156"/>
        </p:xfrm>
        <a:graphic>
          <a:graphicData uri="http://schemas.openxmlformats.org/drawingml/2006/table">
            <a:tbl>
              <a:tblPr firstRow="1" firstCol="1" bandRow="1"/>
              <a:tblGrid>
                <a:gridCol w="3563596">
                  <a:extLst>
                    <a:ext uri="{9D8B030D-6E8A-4147-A177-3AD203B41FA5}">
                      <a16:colId xmlns:a16="http://schemas.microsoft.com/office/drawing/2014/main" val="3649309536"/>
                    </a:ext>
                  </a:extLst>
                </a:gridCol>
                <a:gridCol w="3148100">
                  <a:extLst>
                    <a:ext uri="{9D8B030D-6E8A-4147-A177-3AD203B41FA5}">
                      <a16:colId xmlns:a16="http://schemas.microsoft.com/office/drawing/2014/main" val="629468230"/>
                    </a:ext>
                  </a:extLst>
                </a:gridCol>
              </a:tblGrid>
              <a:tr h="0">
                <a:tc>
                  <a:txBody>
                    <a:bodyPr/>
                    <a:lstStyle/>
                    <a:p>
                      <a:pPr>
                        <a:lnSpc>
                          <a:spcPct val="107000"/>
                        </a:lnSpc>
                        <a:spcAft>
                          <a:spcPts val="0"/>
                        </a:spcAft>
                      </a:pP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36302054"/>
                  </a:ext>
                </a:extLst>
              </a:tr>
              <a:tr h="274955">
                <a:tc>
                  <a:txBody>
                    <a:bodyPr/>
                    <a:lstStyle/>
                    <a:p>
                      <a:pPr marL="0" lvl="0" indent="0">
                        <a:lnSpc>
                          <a:spcPct val="107000"/>
                        </a:lnSpc>
                        <a:spcAft>
                          <a:spcPts val="0"/>
                        </a:spcAft>
                        <a:buFont typeface="Symbol" panose="05050102010706020507" pitchFamily="18" charset="2"/>
                        <a:buNone/>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41039282"/>
                  </a:ext>
                </a:extLst>
              </a:tr>
              <a:tr h="0">
                <a:tc>
                  <a:txBody>
                    <a:bodyPr/>
                    <a:lstStyle/>
                    <a:p>
                      <a:pPr marL="0" lvl="0" indent="0">
                        <a:lnSpc>
                          <a:spcPct val="107000"/>
                        </a:lnSpc>
                        <a:spcAft>
                          <a:spcPts val="0"/>
                        </a:spcAft>
                        <a:buFont typeface="Symbol" panose="05050102010706020507" pitchFamily="18" charset="2"/>
                        <a:buNone/>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90649453"/>
                  </a:ext>
                </a:extLst>
              </a:tr>
              <a:tr h="0">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20310643"/>
                  </a:ext>
                </a:extLst>
              </a:tr>
            </a:tbl>
          </a:graphicData>
        </a:graphic>
      </p:graphicFrame>
    </p:spTree>
    <p:extLst>
      <p:ext uri="{BB962C8B-B14F-4D97-AF65-F5344CB8AC3E}">
        <p14:creationId xmlns:p14="http://schemas.microsoft.com/office/powerpoint/2010/main" val="59988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Vrsta in obseg prenosa</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47500" lnSpcReduction="20000"/>
          </a:bodyPr>
          <a:lstStyle/>
          <a:p>
            <a:pPr marL="0" lvl="0" indent="0">
              <a:buNone/>
            </a:pPr>
            <a:endParaRPr lang="sl-SI" sz="1600"/>
          </a:p>
          <a:p>
            <a:pPr marL="457200" indent="-457200" algn="just">
              <a:buClr>
                <a:schemeClr val="accent4"/>
              </a:buClr>
              <a:buFont typeface="Arial" panose="020B0604020202020204" pitchFamily="34" charset="0"/>
              <a:buChar char="•"/>
              <a:defRPr/>
            </a:pPr>
            <a:r>
              <a:rPr lang="sl-SI" altLang="sl-SI" sz="3800" b="1"/>
              <a:t>Izključni prenos </a:t>
            </a:r>
            <a:r>
              <a:rPr lang="pl-PL" altLang="sl-SI" sz="3800"/>
              <a:t>upravičuje imetnika, da na dogovorjeni način </a:t>
            </a:r>
            <a:r>
              <a:rPr lang="sl-SI" altLang="sl-SI" sz="3800"/>
              <a:t>uporablja delo ob izključitvi avtorja in vseh drugih oseb.</a:t>
            </a:r>
          </a:p>
          <a:p>
            <a:pPr marL="457200" indent="-457200" algn="just">
              <a:buClr>
                <a:schemeClr val="accent4"/>
              </a:buClr>
              <a:buFont typeface="Arial" panose="020B0604020202020204" pitchFamily="34" charset="0"/>
              <a:buChar char="•"/>
              <a:defRPr/>
            </a:pPr>
            <a:r>
              <a:rPr lang="sl-SI" altLang="sl-SI" sz="3800" b="1" err="1"/>
              <a:t>Neizključni</a:t>
            </a:r>
            <a:r>
              <a:rPr lang="sl-SI" altLang="sl-SI" sz="3800" b="1"/>
              <a:t> prenos </a:t>
            </a:r>
            <a:r>
              <a:rPr lang="pl-PL" altLang="sl-SI" sz="3800"/>
              <a:t>upravičuje imetnika, da na dogovorjeni </a:t>
            </a:r>
            <a:r>
              <a:rPr lang="sl-SI" altLang="sl-SI" sz="3800"/>
              <a:t>način uporablja delo poleg avtorja ali drugih imetnikov.</a:t>
            </a:r>
          </a:p>
          <a:p>
            <a:pPr marL="457200" indent="-457200" algn="just">
              <a:buClr>
                <a:schemeClr val="accent4"/>
              </a:buClr>
              <a:buFont typeface="Arial" panose="020B0604020202020204" pitchFamily="34" charset="0"/>
              <a:buChar char="•"/>
              <a:defRPr/>
            </a:pPr>
            <a:r>
              <a:rPr lang="sl-SI" altLang="sl-SI" sz="2600" err="1"/>
              <a:t>Neizključni</a:t>
            </a:r>
            <a:r>
              <a:rPr lang="sl-SI" altLang="sl-SI" sz="2600"/>
              <a:t> prenos, ki ga je avtor sklenil pred sklenitvijo izključnega prenosa, učinkuje do imetnika izključnih pravic, če ni med avtorjem in imetnikom </a:t>
            </a:r>
            <a:r>
              <a:rPr lang="sl-SI" altLang="sl-SI" sz="2600" err="1"/>
              <a:t>neizključnih</a:t>
            </a:r>
            <a:r>
              <a:rPr lang="sl-SI" altLang="sl-SI" sz="2600"/>
              <a:t> pravic drugače dogovorjeno. </a:t>
            </a:r>
          </a:p>
          <a:p>
            <a:pPr marL="457200" indent="-457200" algn="just">
              <a:buClr>
                <a:schemeClr val="accent4"/>
              </a:buClr>
              <a:buFont typeface="Arial" panose="020B0604020202020204" pitchFamily="34" charset="0"/>
              <a:buChar char="•"/>
              <a:defRPr/>
            </a:pPr>
            <a:r>
              <a:rPr lang="sl-SI" altLang="sl-SI" sz="2600"/>
              <a:t>DOMNEVE GLEDE OBSEGA PRENOSA: Če ni z zakonom ali s pogodbo drugače določeno se šteje,</a:t>
            </a:r>
          </a:p>
          <a:p>
            <a:pPr marL="914400" lvl="1" indent="-457200" algn="just">
              <a:buClr>
                <a:schemeClr val="accent4"/>
              </a:buClr>
              <a:buFont typeface="Arial" panose="020B0604020202020204" pitchFamily="34" charset="0"/>
              <a:buChar char="•"/>
              <a:defRPr/>
            </a:pPr>
            <a:r>
              <a:rPr lang="sl-SI" altLang="sl-SI" sz="2600"/>
              <a:t>da je bil dogovorjen </a:t>
            </a:r>
            <a:r>
              <a:rPr lang="sl-SI" altLang="sl-SI" sz="2600" err="1"/>
              <a:t>neizključni</a:t>
            </a:r>
            <a:r>
              <a:rPr lang="sl-SI" altLang="sl-SI" sz="2600"/>
              <a:t> prenos,</a:t>
            </a:r>
          </a:p>
          <a:p>
            <a:pPr marL="914400" lvl="1" indent="-457200" algn="just">
              <a:buClr>
                <a:schemeClr val="accent4"/>
              </a:buClr>
              <a:buFont typeface="Arial" panose="020B0604020202020204" pitchFamily="34" charset="0"/>
              <a:buChar char="•"/>
              <a:defRPr/>
            </a:pPr>
            <a:r>
              <a:rPr lang="sl-SI" altLang="sl-SI" sz="2600"/>
              <a:t>da velja samo za Republiko Slovenijo in </a:t>
            </a:r>
          </a:p>
          <a:p>
            <a:pPr marL="914400" lvl="1" indent="-457200" algn="just">
              <a:buClr>
                <a:schemeClr val="accent4"/>
              </a:buClr>
              <a:buFont typeface="Arial" panose="020B0604020202020204" pitchFamily="34" charset="0"/>
              <a:buChar char="•"/>
              <a:defRPr/>
            </a:pPr>
            <a:r>
              <a:rPr lang="sl-SI" altLang="sl-SI" sz="2600"/>
              <a:t>da velja za čas, ki je običajen za to vrsto del.</a:t>
            </a:r>
          </a:p>
          <a:p>
            <a:pPr algn="just">
              <a:buClr>
                <a:schemeClr val="accent4"/>
              </a:buClr>
              <a:defRPr/>
            </a:pPr>
            <a:endParaRPr lang="sl-SI" altLang="sl-SI" sz="2600"/>
          </a:p>
          <a:p>
            <a:pPr marL="457200" indent="-457200" algn="just">
              <a:buClr>
                <a:schemeClr val="accent4"/>
              </a:buClr>
              <a:buFont typeface="Arial" panose="020B0604020202020204" pitchFamily="34" charset="0"/>
              <a:buChar char="•"/>
              <a:defRPr/>
            </a:pPr>
            <a:r>
              <a:rPr lang="sl-SI" altLang="sl-SI" sz="2600"/>
              <a:t>Če ni določeno, katere posamične pravice ali kakšen obseg določene pravice se prenaša, se šteje, da so prenesene tiste pravice in v takem obsegu, kot je bistven za dosego namena pogodbe.</a:t>
            </a:r>
          </a:p>
          <a:p>
            <a:pPr marL="457200" indent="-457200" algn="just">
              <a:buClr>
                <a:schemeClr val="accent4"/>
              </a:buClr>
              <a:buFont typeface="Arial" panose="020B0604020202020204" pitchFamily="34" charset="0"/>
              <a:buChar char="•"/>
              <a:defRPr/>
            </a:pPr>
            <a:endParaRPr lang="sl-SI" alt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146769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5000" b="1">
                <a:solidFill>
                  <a:srgbClr val="ED7D31"/>
                </a:solidFill>
                <a:latin typeface="Calibri"/>
              </a:rPr>
              <a:t>Pravilo ločenih prenosov</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62500" lnSpcReduction="20000"/>
          </a:bodyPr>
          <a:lstStyle/>
          <a:p>
            <a:pPr marL="0" lvl="0" indent="0">
              <a:buNone/>
            </a:pPr>
            <a:endParaRPr lang="sl-SI" sz="1600"/>
          </a:p>
          <a:p>
            <a:pPr>
              <a:defRPr/>
            </a:pPr>
            <a:r>
              <a:rPr lang="sl-SI" sz="2600"/>
              <a:t>Prenos posamične materialne avtorske ali druge pravice avtorja ne vpliva na prenos drugih pravic. </a:t>
            </a:r>
          </a:p>
          <a:p>
            <a:pPr>
              <a:defRPr/>
            </a:pPr>
            <a:r>
              <a:rPr lang="sl-SI" sz="2600"/>
              <a:t>Npr. pri prenosu </a:t>
            </a:r>
          </a:p>
          <a:p>
            <a:pPr marL="914400" lvl="1" indent="-457200">
              <a:buFont typeface="Wingdings" panose="05000000000000000000" pitchFamily="2" charset="2"/>
              <a:buChar char="Ø"/>
              <a:defRPr/>
            </a:pPr>
            <a:r>
              <a:rPr lang="sl-SI" sz="2600"/>
              <a:t>pravice reproduciranje dela se ne prenese tudi pravica do njegove shranitve v elektronski obliki ali pravica do njegovega tonskega ali vizualnega snemanje,</a:t>
            </a:r>
          </a:p>
          <a:p>
            <a:pPr marL="914400" lvl="1" indent="-457200">
              <a:buFont typeface="Wingdings" panose="05000000000000000000" pitchFamily="2" charset="2"/>
              <a:buChar char="Ø"/>
              <a:defRPr/>
            </a:pPr>
            <a:r>
              <a:rPr lang="sl-SI" sz="2600"/>
              <a:t>pravice reproduciranja dela se  ne prenese avtomatično tudi pravica do predelave,</a:t>
            </a:r>
          </a:p>
          <a:p>
            <a:pPr marL="914400" lvl="1" indent="-457200">
              <a:buFont typeface="Wingdings" panose="05000000000000000000" pitchFamily="2" charset="2"/>
              <a:buChar char="Ø"/>
              <a:defRPr/>
            </a:pPr>
            <a:r>
              <a:rPr lang="sl-SI" sz="2600"/>
              <a:t>pravice distribuiranja primerkov dela se ne prenese tudi pravica do njihovega uvoza,</a:t>
            </a:r>
          </a:p>
          <a:p>
            <a:pPr marL="0" indent="0">
              <a:buNone/>
              <a:defRPr/>
            </a:pPr>
            <a:r>
              <a:rPr lang="sl-SI" sz="2600"/>
              <a:t> če ni z zakonom ali s pogodbo drugače določeno. </a:t>
            </a:r>
          </a:p>
          <a:p>
            <a:pPr algn="just">
              <a:defRPr/>
            </a:pPr>
            <a:r>
              <a:rPr lang="sl-SI" sz="2600"/>
              <a:t>Pri prenosu pravice dajanja v najem fonogramov ali </a:t>
            </a:r>
            <a:r>
              <a:rPr lang="sl-SI" sz="2600" err="1"/>
              <a:t>videogramov</a:t>
            </a:r>
            <a:r>
              <a:rPr lang="sl-SI" sz="2600"/>
              <a:t> z avtorskim delom, avtor obdrži pravico do primernega nadomestila za vsakokratno dajanje v najem. </a:t>
            </a:r>
          </a:p>
          <a:p>
            <a:pPr marL="0" lvl="0" indent="0">
              <a:buNone/>
            </a:pPr>
            <a:endParaRPr lang="sl-SI" sz="1600"/>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67221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9D4B1F-B833-4373-BCB0-3E3F62149A37}"/>
              </a:ext>
            </a:extLst>
          </p:cNvPr>
          <p:cNvSpPr>
            <a:spLocks noGrp="1"/>
          </p:cNvSpPr>
          <p:nvPr>
            <p:ph type="title"/>
          </p:nvPr>
        </p:nvSpPr>
        <p:spPr/>
        <p:txBody>
          <a:bodyPr>
            <a:normAutofit fontScale="90000"/>
          </a:bodyPr>
          <a:lstStyle/>
          <a:p>
            <a:r>
              <a:rPr lang="sl-SI"/>
              <a:t>Preklic materialne avtorske pravice (83. člen)</a:t>
            </a:r>
          </a:p>
        </p:txBody>
      </p:sp>
      <p:sp>
        <p:nvSpPr>
          <p:cNvPr id="3" name="Označba mesta vsebine 2">
            <a:extLst>
              <a:ext uri="{FF2B5EF4-FFF2-40B4-BE49-F238E27FC236}">
                <a16:creationId xmlns:a16="http://schemas.microsoft.com/office/drawing/2014/main" id="{2BC7467A-154D-4642-BB16-E0FB84A4B74C}"/>
              </a:ext>
            </a:extLst>
          </p:cNvPr>
          <p:cNvSpPr>
            <a:spLocks noGrp="1"/>
          </p:cNvSpPr>
          <p:nvPr>
            <p:ph idx="1"/>
          </p:nvPr>
        </p:nvSpPr>
        <p:spPr/>
        <p:txBody>
          <a:bodyPr>
            <a:normAutofit fontScale="92500" lnSpcReduction="20000"/>
          </a:bodyPr>
          <a:lstStyle/>
          <a:p>
            <a:pPr marL="457200" indent="-457200" algn="just">
              <a:buClr>
                <a:schemeClr val="accent4"/>
              </a:buClr>
              <a:buFont typeface="Arial" panose="020B0604020202020204" pitchFamily="34" charset="0"/>
              <a:buChar char="•"/>
              <a:defRPr/>
            </a:pPr>
            <a:r>
              <a:rPr lang="sl-SI" altLang="sl-SI"/>
              <a:t>Avtor lahko prekliče prenos materialne avtorske pravico, </a:t>
            </a:r>
            <a:r>
              <a:rPr lang="sl-SI" altLang="sl-SI" b="1"/>
              <a:t>če jo tisti, na katerega je bila pravica izključno prenesena ne izvršuje v nezadostni meri ali sploh ne. </a:t>
            </a:r>
            <a:endParaRPr lang="sl-SI" altLang="sl-SI"/>
          </a:p>
          <a:p>
            <a:pPr marL="457200" indent="-457200" algn="just">
              <a:buClr>
                <a:schemeClr val="accent4"/>
              </a:buClr>
              <a:buFont typeface="Arial" panose="020B0604020202020204" pitchFamily="34" charset="0"/>
              <a:buChar char="•"/>
              <a:defRPr/>
            </a:pPr>
            <a:r>
              <a:rPr lang="sl-SI" altLang="sl-SI"/>
              <a:t>Avtor preklica ne more uveljaviti, če vzroki za neizvrševanje ali nezadostno izvrševanje pretežno izvirajo iz njegove sfere.</a:t>
            </a:r>
          </a:p>
          <a:p>
            <a:pPr marL="457200" indent="-457200" algn="just">
              <a:buClr>
                <a:schemeClr val="accent4"/>
              </a:buClr>
              <a:buFont typeface="Arial" panose="020B0604020202020204" pitchFamily="34" charset="0"/>
              <a:buChar char="•"/>
              <a:defRPr/>
            </a:pPr>
            <a:r>
              <a:rPr lang="sl-SI" altLang="sl-SI"/>
              <a:t>Preklica ni mogoče uveljaviti </a:t>
            </a:r>
            <a:r>
              <a:rPr lang="sl-SI" altLang="sl-SI" b="1"/>
              <a:t>pred </a:t>
            </a:r>
            <a:r>
              <a:rPr lang="pl-PL" altLang="sl-SI" b="1"/>
              <a:t>potekom dveh let od prenosa. </a:t>
            </a:r>
            <a:r>
              <a:rPr lang="pl-PL" altLang="sl-SI"/>
              <a:t>Pri prispevku za dnevni časopis znaša ta rok tri mesece, za drug </a:t>
            </a:r>
            <a:r>
              <a:rPr lang="it-IT" altLang="sl-SI" err="1"/>
              <a:t>periodični</a:t>
            </a:r>
            <a:r>
              <a:rPr lang="it-IT" altLang="sl-SI"/>
              <a:t> </a:t>
            </a:r>
            <a:r>
              <a:rPr lang="it-IT" altLang="sl-SI" err="1"/>
              <a:t>tisk</a:t>
            </a:r>
            <a:r>
              <a:rPr lang="it-IT" altLang="sl-SI"/>
              <a:t> </a:t>
            </a:r>
            <a:r>
              <a:rPr lang="it-IT" altLang="sl-SI" err="1"/>
              <a:t>pa</a:t>
            </a:r>
            <a:r>
              <a:rPr lang="it-IT" altLang="sl-SI"/>
              <a:t> </a:t>
            </a:r>
            <a:r>
              <a:rPr lang="it-IT" altLang="sl-SI" err="1"/>
              <a:t>eno</a:t>
            </a:r>
            <a:r>
              <a:rPr lang="it-IT" altLang="sl-SI"/>
              <a:t> </a:t>
            </a:r>
            <a:r>
              <a:rPr lang="it-IT" altLang="sl-SI" err="1"/>
              <a:t>leto</a:t>
            </a:r>
            <a:r>
              <a:rPr lang="it-IT" altLang="sl-SI"/>
              <a:t>.</a:t>
            </a:r>
            <a:endParaRPr lang="sl-SI" altLang="sl-SI"/>
          </a:p>
          <a:p>
            <a:pPr marL="457200" indent="-457200" algn="just">
              <a:buClr>
                <a:schemeClr val="accent4"/>
              </a:buClr>
              <a:buFont typeface="Arial" panose="020B0604020202020204" pitchFamily="34" charset="0"/>
              <a:buChar char="•"/>
              <a:defRPr/>
            </a:pPr>
            <a:r>
              <a:rPr lang="sl-SI" altLang="sl-SI"/>
              <a:t>Avtor lahko uveljavi preklic samo, če ponudi imetniku primeren dodatni rok za zadostno izvrševanje pravice.</a:t>
            </a:r>
          </a:p>
          <a:p>
            <a:pPr marL="457200" indent="-457200" algn="just">
              <a:buClr>
                <a:schemeClr val="accent4"/>
              </a:buClr>
              <a:buFont typeface="Arial" panose="020B0604020202020204" pitchFamily="34" charset="0"/>
              <a:buChar char="•"/>
              <a:defRPr/>
            </a:pPr>
            <a:r>
              <a:rPr lang="sl-SI" altLang="sl-SI"/>
              <a:t>Z uveljavitvijo preklica materialna avtorska pravica imetnika ugasne.</a:t>
            </a:r>
          </a:p>
          <a:p>
            <a:pPr marL="457200" indent="-457200" algn="just">
              <a:buClr>
                <a:schemeClr val="accent4"/>
              </a:buClr>
              <a:buFont typeface="Arial" panose="020B0604020202020204" pitchFamily="34" charset="0"/>
              <a:buChar char="•"/>
              <a:defRPr/>
            </a:pPr>
            <a:r>
              <a:rPr lang="sl-SI" altLang="sl-SI"/>
              <a:t>Avtor se preklicu ne more odpovedati.</a:t>
            </a:r>
          </a:p>
          <a:p>
            <a:pPr marL="457200" indent="-457200" algn="just">
              <a:buClr>
                <a:schemeClr val="accent4"/>
              </a:buClr>
              <a:buFont typeface="Arial" panose="020B0604020202020204" pitchFamily="34" charset="0"/>
              <a:buChar char="•"/>
              <a:defRPr/>
            </a:pPr>
            <a:r>
              <a:rPr lang="sl-SI" altLang="sl-SI"/>
              <a:t>V skladu z načelom pravičnosti mora avtor imenitniku povrniti primerno odškodnino. </a:t>
            </a:r>
          </a:p>
          <a:p>
            <a:endParaRPr lang="sl-SI"/>
          </a:p>
        </p:txBody>
      </p:sp>
    </p:spTree>
    <p:extLst>
      <p:ext uri="{BB962C8B-B14F-4D97-AF65-F5344CB8AC3E}">
        <p14:creationId xmlns:p14="http://schemas.microsoft.com/office/powerpoint/2010/main" val="184237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Javna domena</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a:bodyPr>
          <a:lstStyle/>
          <a:p>
            <a:pPr marL="0" lvl="0" indent="0">
              <a:buNone/>
            </a:pPr>
            <a:endParaRPr lang="sl-SI" sz="1600"/>
          </a:p>
          <a:p>
            <a:pPr marL="0" lvl="0" indent="0">
              <a:buNone/>
            </a:pPr>
            <a:endParaRPr lang="sl-SI" sz="1600"/>
          </a:p>
          <a:p>
            <a:r>
              <a:rPr lang="en-GB" sz="1600"/>
              <a:t>Kar ne </a:t>
            </a:r>
            <a:r>
              <a:rPr lang="sl-SI" sz="1600"/>
              <a:t>izpolnjuje kriterijev avtorsko-pravnega varstva iz 5. člena.</a:t>
            </a:r>
          </a:p>
          <a:p>
            <a:r>
              <a:rPr lang="sl-SI" sz="1600"/>
              <a:t>Kar je izvzeto iz varstva po zakonu (9. člen) – ideje, načela, odkritja, uradna besedila z zakonodajnega, upravnega in sodnega področja, ljudske književne in umetniške stvaritve. </a:t>
            </a:r>
          </a:p>
          <a:p>
            <a:r>
              <a:rPr lang="sl-SI" sz="1600"/>
              <a:t>Avtorska dela, na katerih so avtorske pravice potekle.</a:t>
            </a:r>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445360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Časovne omejitve avtorske pravice</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70000" lnSpcReduction="20000"/>
          </a:bodyPr>
          <a:lstStyle/>
          <a:p>
            <a:pPr marL="0" lvl="0" indent="0">
              <a:buNone/>
            </a:pPr>
            <a:endParaRPr lang="sl-SI" sz="1600"/>
          </a:p>
          <a:p>
            <a:pPr>
              <a:buClr>
                <a:schemeClr val="accent4"/>
              </a:buClr>
              <a:buNone/>
              <a:defRPr/>
            </a:pPr>
            <a:r>
              <a:rPr lang="sl-SI" b="1"/>
              <a:t>Splošno pravilo o trajanju avtorske pravice:</a:t>
            </a:r>
          </a:p>
          <a:p>
            <a:pPr marL="914400" lvl="1" indent="-457200">
              <a:buFont typeface="Arial" panose="020B0604020202020204" pitchFamily="34" charset="0"/>
              <a:buChar char="•"/>
              <a:defRPr/>
            </a:pPr>
            <a:r>
              <a:rPr lang="sl-SI"/>
              <a:t>ves čas življenja avtorja + 70 let po smrti.</a:t>
            </a:r>
          </a:p>
          <a:p>
            <a:pPr>
              <a:buClr>
                <a:schemeClr val="accent4"/>
              </a:buClr>
              <a:buNone/>
              <a:defRPr/>
            </a:pPr>
            <a:r>
              <a:rPr lang="sl-SI" b="1"/>
              <a:t>Posebna pravila: </a:t>
            </a:r>
          </a:p>
          <a:p>
            <a:pPr marL="914400" lvl="1" indent="-457200">
              <a:buFont typeface="Arial" panose="020B0604020202020204" pitchFamily="34" charset="0"/>
              <a:buChar char="•"/>
              <a:defRPr/>
            </a:pPr>
            <a:r>
              <a:rPr lang="sl-SI" b="1"/>
              <a:t>soavtorji: </a:t>
            </a:r>
            <a:r>
              <a:rPr lang="sl-SI"/>
              <a:t>70 let od smrti soavtorja, ki je umrl zadnji;</a:t>
            </a:r>
          </a:p>
          <a:p>
            <a:pPr marL="914400" lvl="1" indent="-457200">
              <a:buFont typeface="Arial" panose="020B0604020202020204" pitchFamily="34" charset="0"/>
              <a:buChar char="•"/>
              <a:defRPr/>
            </a:pPr>
            <a:r>
              <a:rPr lang="sl-SI" b="1"/>
              <a:t>anonimna in psevdonimna dela: </a:t>
            </a:r>
            <a:r>
              <a:rPr lang="sl-SI"/>
              <a:t>70 let po zakoniti objavi dela;</a:t>
            </a:r>
          </a:p>
          <a:p>
            <a:pPr marL="914400" lvl="1" indent="-457200">
              <a:buFont typeface="Arial" panose="020B0604020202020204" pitchFamily="34" charset="0"/>
              <a:buChar char="•"/>
              <a:defRPr/>
            </a:pPr>
            <a:r>
              <a:rPr lang="sl-SI" b="1"/>
              <a:t>kolektivna dela:  </a:t>
            </a:r>
            <a:r>
              <a:rPr lang="sl-SI"/>
              <a:t>70 let po zakoniti objavi dela (npr. slovarji, enciklopedije, ki nastanejo na pobudo naročnika ob sodelovanju velikega števila avtorjev in se objavijo pod imenom naročnika);</a:t>
            </a:r>
          </a:p>
          <a:p>
            <a:pPr marL="914400" lvl="1" indent="-457200">
              <a:buFont typeface="Arial" panose="020B0604020202020204" pitchFamily="34" charset="0"/>
              <a:buChar char="•"/>
              <a:defRPr/>
            </a:pPr>
            <a:r>
              <a:rPr lang="sl-SI" b="1"/>
              <a:t>neobjavljena dela: </a:t>
            </a:r>
            <a:r>
              <a:rPr lang="sl-SI"/>
              <a:t>70 let od stvaritve;</a:t>
            </a:r>
          </a:p>
          <a:p>
            <a:pPr marL="914400" lvl="1" indent="-457200">
              <a:buFont typeface="Arial" panose="020B0604020202020204" pitchFamily="34" charset="0"/>
              <a:buChar char="•"/>
              <a:defRPr/>
            </a:pPr>
            <a:r>
              <a:rPr lang="sl-SI" b="1"/>
              <a:t>glasbeno delo, kjer sta besedilo in glasba ustvarjena posebej</a:t>
            </a:r>
            <a:r>
              <a:rPr lang="sl-SI"/>
              <a:t> </a:t>
            </a:r>
            <a:r>
              <a:rPr lang="sl-SI" b="1"/>
              <a:t>za to glasbeno delo z namenom, da se uporabita skupaj</a:t>
            </a:r>
            <a:r>
              <a:rPr lang="sl-SI"/>
              <a:t>: varstvo preneha 70 let po smrti zadnjega preživelega avtorja glasbe ali avtorja besedila. </a:t>
            </a:r>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2592327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Časovne omejitve avtorske pravice</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a:bodyPr>
          <a:lstStyle/>
          <a:p>
            <a:pPr marL="0" lvl="0" indent="0">
              <a:buNone/>
            </a:pPr>
            <a:endParaRPr lang="sl-SI" sz="1600"/>
          </a:p>
          <a:p>
            <a:pPr marL="457200" indent="-457200" algn="just">
              <a:buClr>
                <a:schemeClr val="accent4"/>
              </a:buClr>
              <a:buFont typeface="Arial" panose="020B0604020202020204" pitchFamily="34" charset="0"/>
              <a:buChar char="•"/>
              <a:defRPr/>
            </a:pPr>
            <a:r>
              <a:rPr lang="sl-SI" altLang="sl-SI" sz="1600"/>
              <a:t>Rok prične teči </a:t>
            </a:r>
            <a:r>
              <a:rPr lang="sl-SI" altLang="sl-SI" sz="1600" b="1"/>
              <a:t>1. jan. tistega leta, ki sledi letu smrti avtorja oz. drugem dogodku </a:t>
            </a:r>
            <a:r>
              <a:rPr lang="sl-SI" altLang="sl-SI" sz="1600"/>
              <a:t>(pri izračunu je potrebno upoštevati tudi veljavnost zakona v obdobju, ko trajajo oz. se iztečejo pravice). </a:t>
            </a:r>
          </a:p>
          <a:p>
            <a:pPr marL="457200" indent="-457200" algn="just">
              <a:buClr>
                <a:schemeClr val="accent4"/>
              </a:buClr>
              <a:buFont typeface="Arial" panose="020B0604020202020204" pitchFamily="34" charset="0"/>
              <a:buChar char="•"/>
              <a:defRPr/>
            </a:pPr>
            <a:r>
              <a:rPr lang="sl-SI" altLang="sl-SI" sz="1600"/>
              <a:t>S potekom roka avtorsko delo ni več varovano, je v prosti uporabi.</a:t>
            </a:r>
          </a:p>
          <a:p>
            <a:pPr marL="457200" indent="-457200" algn="just">
              <a:buClr>
                <a:schemeClr val="accent4"/>
              </a:buClr>
              <a:buFont typeface="Arial" panose="020B0604020202020204" pitchFamily="34" charset="0"/>
              <a:buChar char="•"/>
              <a:defRPr/>
            </a:pPr>
            <a:r>
              <a:rPr lang="sl-SI" altLang="sl-SI" sz="1600"/>
              <a:t>Avtor ali imetnik pravic ne more podaljšati trajanja varstva avtorske pravice.</a:t>
            </a:r>
          </a:p>
          <a:p>
            <a:pPr marL="457200" indent="-457200" algn="just">
              <a:buClr>
                <a:schemeClr val="accent4"/>
              </a:buClr>
              <a:buFont typeface="Arial" panose="020B0604020202020204" pitchFamily="34" charset="0"/>
              <a:buChar char="•"/>
              <a:defRPr/>
            </a:pPr>
            <a:r>
              <a:rPr lang="sl-SI" altLang="sl-SI" sz="1600"/>
              <a:t>Trajanje obdobja varstva se lahko podaljšuje le s spremembami zakonodaje npr. leta 29.4.1995 je stopil v veljavo trenutni Zakon o avtorski in sorodnih pravicah (ZASP), ki podaljša trajanje na čas življenja + 70 let (prej samo življenje + 50 let).</a:t>
            </a:r>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202751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Vsebinske omejitve avtorske pravice</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92500" lnSpcReduction="20000"/>
          </a:bodyPr>
          <a:lstStyle/>
          <a:p>
            <a:pPr marL="0" lvl="0" indent="0">
              <a:buNone/>
            </a:pPr>
            <a:endParaRPr lang="sl-SI" sz="1600"/>
          </a:p>
          <a:p>
            <a:pPr algn="ctr">
              <a:buClr>
                <a:schemeClr val="accent4"/>
              </a:buClr>
              <a:buNone/>
              <a:defRPr/>
            </a:pPr>
            <a:r>
              <a:rPr lang="sl-SI" sz="1600" b="1"/>
              <a:t>Splošno pravilo dopustnosti omejitev avtorskih pravic </a:t>
            </a:r>
          </a:p>
          <a:p>
            <a:pPr algn="ctr">
              <a:buClr>
                <a:schemeClr val="accent4"/>
              </a:buClr>
              <a:buNone/>
              <a:defRPr/>
            </a:pPr>
            <a:r>
              <a:rPr lang="sl-SI" sz="1600" b="1"/>
              <a:t>(46. člen) </a:t>
            </a:r>
          </a:p>
          <a:p>
            <a:pPr>
              <a:buClr>
                <a:schemeClr val="accent4"/>
              </a:buClr>
              <a:buNone/>
              <a:defRPr/>
            </a:pPr>
            <a:endParaRPr lang="sl-SI" sz="1600"/>
          </a:p>
          <a:p>
            <a:pPr marL="514350" indent="-514350">
              <a:buClr>
                <a:schemeClr val="accent4"/>
              </a:buClr>
              <a:buFont typeface="+mj-lt"/>
              <a:buAutoNum type="arabicPeriod"/>
              <a:defRPr/>
            </a:pPr>
            <a:r>
              <a:rPr lang="sl-SI" sz="1600"/>
              <a:t>samo v primerih določenih v ZASP</a:t>
            </a:r>
          </a:p>
          <a:p>
            <a:pPr marL="514350" indent="-514350">
              <a:buClr>
                <a:schemeClr val="accent4"/>
              </a:buClr>
              <a:buFont typeface="+mj-lt"/>
              <a:buAutoNum type="arabicPeriod"/>
              <a:defRPr/>
            </a:pPr>
            <a:r>
              <a:rPr lang="sl-SI" sz="1600"/>
              <a:t>če je obseg uporabe avtorskega dela omejen glede na namen, ki ga je treba doseči </a:t>
            </a:r>
          </a:p>
          <a:p>
            <a:pPr marL="514350" indent="-514350">
              <a:buClr>
                <a:schemeClr val="accent4"/>
              </a:buClr>
              <a:buFont typeface="+mj-lt"/>
              <a:buAutoNum type="arabicPeriod"/>
              <a:defRPr/>
            </a:pPr>
            <a:r>
              <a:rPr lang="pl-PL" sz="1600"/>
              <a:t>je v skladu z dobrimi običaji</a:t>
            </a:r>
          </a:p>
          <a:p>
            <a:pPr marL="514350" indent="-514350">
              <a:buClr>
                <a:schemeClr val="accent4"/>
              </a:buClr>
              <a:buFont typeface="+mj-lt"/>
              <a:buAutoNum type="arabicPeriod"/>
              <a:defRPr/>
            </a:pPr>
            <a:r>
              <a:rPr lang="pl-PL" sz="1600"/>
              <a:t>ne nasprotuje običajni uporabi dela in</a:t>
            </a:r>
          </a:p>
          <a:p>
            <a:pPr marL="514350" indent="-514350">
              <a:buClr>
                <a:schemeClr val="accent4"/>
              </a:buClr>
              <a:buFont typeface="+mj-lt"/>
              <a:buAutoNum type="arabicPeriod"/>
              <a:defRPr/>
            </a:pPr>
            <a:r>
              <a:rPr lang="sl-SI" sz="1600"/>
              <a:t>ni v nerazumni meri v nasprotju z zakonitimi interesi avtorja</a:t>
            </a:r>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67379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Vsebinske omejitve avtorske pravice</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numCol="2">
            <a:normAutofit/>
          </a:bodyPr>
          <a:lstStyle/>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graphicFrame>
        <p:nvGraphicFramePr>
          <p:cNvPr id="7" name="Tabela 6">
            <a:extLst>
              <a:ext uri="{FF2B5EF4-FFF2-40B4-BE49-F238E27FC236}">
                <a16:creationId xmlns:a16="http://schemas.microsoft.com/office/drawing/2014/main" id="{9ECD4AA2-8A32-408B-97C6-A563C011F498}"/>
              </a:ext>
            </a:extLst>
          </p:cNvPr>
          <p:cNvGraphicFramePr>
            <a:graphicFrameLocks noGrp="1"/>
          </p:cNvGraphicFramePr>
          <p:nvPr>
            <p:extLst>
              <p:ext uri="{D42A27DB-BD31-4B8C-83A1-F6EECF244321}">
                <p14:modId xmlns:p14="http://schemas.microsoft.com/office/powerpoint/2010/main" val="819099709"/>
              </p:ext>
            </p:extLst>
          </p:nvPr>
        </p:nvGraphicFramePr>
        <p:xfrm>
          <a:off x="3133344" y="2011680"/>
          <a:ext cx="5839841" cy="4604418"/>
        </p:xfrm>
        <a:graphic>
          <a:graphicData uri="http://schemas.openxmlformats.org/drawingml/2006/table">
            <a:tbl>
              <a:tblPr firstRow="1" firstCol="1" bandRow="1"/>
              <a:tblGrid>
                <a:gridCol w="2962656">
                  <a:extLst>
                    <a:ext uri="{9D8B030D-6E8A-4147-A177-3AD203B41FA5}">
                      <a16:colId xmlns:a16="http://schemas.microsoft.com/office/drawing/2014/main" val="3088825763"/>
                    </a:ext>
                  </a:extLst>
                </a:gridCol>
                <a:gridCol w="2877185">
                  <a:extLst>
                    <a:ext uri="{9D8B030D-6E8A-4147-A177-3AD203B41FA5}">
                      <a16:colId xmlns:a16="http://schemas.microsoft.com/office/drawing/2014/main" val="186396892"/>
                    </a:ext>
                  </a:extLst>
                </a:gridCol>
              </a:tblGrid>
              <a:tr h="298704">
                <a:tc>
                  <a:txBody>
                    <a:bodyPr/>
                    <a:lstStyle/>
                    <a:p>
                      <a:pPr marL="457200">
                        <a:spcAft>
                          <a:spcPts val="0"/>
                        </a:spcAft>
                      </a:pPr>
                      <a:r>
                        <a:rPr lang="sl-SI" sz="1200" b="1">
                          <a:effectLst/>
                          <a:latin typeface="+mn-lt"/>
                          <a:ea typeface="Times New Roman" panose="02020603050405020304" pitchFamily="18" charset="0"/>
                          <a:cs typeface="Calibri" panose="020F0502020204030204" pitchFamily="34" charset="0"/>
                        </a:rPr>
                        <a:t>ZAKONITE LICENCE</a:t>
                      </a:r>
                      <a:endParaRPr lang="sl-SI" sz="1200">
                        <a:effectLst/>
                        <a:latin typeface="+mn-lt"/>
                        <a:ea typeface="Times New Roman" panose="02020603050405020304" pitchFamily="18" charset="0"/>
                        <a:cs typeface="Times New Roman" panose="02020603050405020304" pitchFamily="18" charset="0"/>
                      </a:endParaRPr>
                    </a:p>
                    <a:p>
                      <a:pPr>
                        <a:lnSpc>
                          <a:spcPct val="107000"/>
                        </a:lnSpc>
                        <a:spcAft>
                          <a:spcPts val="0"/>
                        </a:spcAft>
                      </a:pPr>
                      <a:r>
                        <a:rPr lang="sl-SI" sz="1100">
                          <a:effectLst/>
                          <a:latin typeface="+mn-lt"/>
                          <a:ea typeface="Calibri" panose="020F0502020204030204" pitchFamily="34" charset="0"/>
                          <a:cs typeface="Calibri" panose="020F0502020204030204" pitchFamily="34" charset="0"/>
                        </a:rPr>
                        <a:t> </a:t>
                      </a:r>
                      <a:endParaRPr lang="sl-SI"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sl-SI" sz="1200" b="1">
                          <a:effectLst/>
                          <a:latin typeface="+mn-lt"/>
                          <a:ea typeface="Times New Roman" panose="02020603050405020304" pitchFamily="18" charset="0"/>
                          <a:cs typeface="Calibri" panose="020F0502020204030204" pitchFamily="34" charset="0"/>
                        </a:rPr>
                        <a:t>PROSTA UPORABA</a:t>
                      </a:r>
                    </a:p>
                    <a:p>
                      <a:pPr marL="457200" algn="ctr">
                        <a:spcAft>
                          <a:spcPts val="0"/>
                        </a:spcAft>
                      </a:pPr>
                      <a:r>
                        <a:rPr lang="sl-SI" sz="1200" b="1">
                          <a:effectLst/>
                          <a:latin typeface="+mn-lt"/>
                          <a:ea typeface="Times New Roman" panose="02020603050405020304" pitchFamily="18" charset="0"/>
                          <a:cs typeface="Calibri" panose="020F0502020204030204" pitchFamily="34" charset="0"/>
                        </a:rPr>
                        <a:t>namenjena varovanju drugih interesov, pravic</a:t>
                      </a:r>
                    </a:p>
                    <a:p>
                      <a:pPr marL="457200">
                        <a:spcAft>
                          <a:spcPts val="0"/>
                        </a:spcAft>
                      </a:pPr>
                      <a:endParaRPr lang="sl-SI"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496026"/>
                  </a:ext>
                </a:extLst>
              </a:tr>
              <a:tr h="264806">
                <a:tc>
                  <a:txBody>
                    <a:bodyPr/>
                    <a:lstStyle/>
                    <a:p>
                      <a:pPr marL="342900" lvl="0" indent="-342900">
                        <a:spcAft>
                          <a:spcPts val="0"/>
                        </a:spcAft>
                        <a:buFont typeface="Symbol" panose="05050102010706020507" pitchFamily="18" charset="2"/>
                        <a:buChar char=""/>
                      </a:pPr>
                      <a:r>
                        <a:rPr lang="sl-SI" sz="1100">
                          <a:effectLst/>
                          <a:latin typeface="+mn-lt"/>
                          <a:ea typeface="Times New Roman" panose="02020603050405020304" pitchFamily="18" charset="0"/>
                          <a:cs typeface="Times New Roman" panose="02020603050405020304" pitchFamily="18" charset="0"/>
                        </a:rPr>
                        <a:t>brez dovoljenja avtorja</a:t>
                      </a:r>
                      <a:endParaRPr lang="sl-SI"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eaLnBrk="0" fontAlgn="base" hangingPunct="0">
                        <a:spcAft>
                          <a:spcPts val="0"/>
                        </a:spcAft>
                        <a:buFont typeface="Symbol" panose="05050102010706020507" pitchFamily="18" charset="2"/>
                        <a:buChar char=""/>
                      </a:pPr>
                      <a:r>
                        <a:rPr lang="sl-SI" sz="1100" kern="1200">
                          <a:effectLst/>
                          <a:latin typeface="+mn-lt"/>
                          <a:ea typeface="Times New Roman" panose="02020603050405020304" pitchFamily="18" charset="0"/>
                          <a:cs typeface="Times New Roman" panose="02020603050405020304" pitchFamily="18" charset="0"/>
                        </a:rPr>
                        <a:t>brez dovoljenja avtorja</a:t>
                      </a:r>
                      <a:endParaRPr lang="sl-SI"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263550"/>
                  </a:ext>
                </a:extLst>
              </a:tr>
              <a:tr h="264806">
                <a:tc>
                  <a:txBody>
                    <a:bodyPr/>
                    <a:lstStyle/>
                    <a:p>
                      <a:pPr marL="342900" lvl="0" indent="-342900">
                        <a:spcAft>
                          <a:spcPts val="0"/>
                        </a:spcAft>
                        <a:buFont typeface="Symbol" panose="05050102010706020507" pitchFamily="18" charset="2"/>
                        <a:buChar char=""/>
                      </a:pPr>
                      <a:r>
                        <a:rPr lang="sl-SI" sz="1100">
                          <a:effectLst/>
                          <a:latin typeface="+mn-lt"/>
                          <a:ea typeface="Times New Roman" panose="02020603050405020304" pitchFamily="18" charset="0"/>
                          <a:cs typeface="Times New Roman" panose="02020603050405020304" pitchFamily="18" charset="0"/>
                        </a:rPr>
                        <a:t>ob plačilu nadomestila</a:t>
                      </a:r>
                      <a:endParaRPr lang="sl-SI"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eaLnBrk="0" fontAlgn="base" hangingPunct="0">
                        <a:spcAft>
                          <a:spcPts val="0"/>
                        </a:spcAft>
                        <a:buFont typeface="Symbol" panose="05050102010706020507" pitchFamily="18" charset="2"/>
                        <a:buChar char=""/>
                      </a:pPr>
                      <a:r>
                        <a:rPr lang="sl-SI" sz="1100" kern="1200">
                          <a:effectLst/>
                          <a:latin typeface="+mn-lt"/>
                          <a:ea typeface="Times New Roman" panose="02020603050405020304" pitchFamily="18" charset="0"/>
                          <a:cs typeface="Times New Roman" panose="02020603050405020304" pitchFamily="18" charset="0"/>
                        </a:rPr>
                        <a:t>brez plačila</a:t>
                      </a:r>
                      <a:endParaRPr lang="sl-SI"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889006"/>
                  </a:ext>
                </a:extLst>
              </a:tr>
              <a:tr h="1059223">
                <a:tc>
                  <a:txBody>
                    <a:bodyPr/>
                    <a:lstStyle/>
                    <a:p>
                      <a:pPr marL="342900" lvl="0" indent="-342900">
                        <a:spcAft>
                          <a:spcPts val="0"/>
                        </a:spcAft>
                        <a:buFont typeface="Symbol" panose="05050102010706020507" pitchFamily="18" charset="2"/>
                        <a:buChar char=""/>
                      </a:pPr>
                      <a:r>
                        <a:rPr lang="sl-SI" sz="1100">
                          <a:effectLst/>
                          <a:latin typeface="+mn-lt"/>
                          <a:ea typeface="Times New Roman" panose="02020603050405020304" pitchFamily="18" charset="0"/>
                          <a:cs typeface="Times New Roman" panose="02020603050405020304" pitchFamily="18" charset="0"/>
                        </a:rPr>
                        <a:t>pouk, periodika (47. člen ZASP) in poučevanje z uporabo elektronskih sredstev, na daljavo ali čezmejno (47.b člen ZASP)</a:t>
                      </a:r>
                      <a:endParaRPr lang="sl-SI"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eaLnBrk="0" fontAlgn="base" hangingPunct="0">
                        <a:spcAft>
                          <a:spcPts val="0"/>
                        </a:spcAft>
                        <a:buFont typeface="Symbol" panose="05050102010706020507" pitchFamily="18" charset="2"/>
                        <a:buChar char=""/>
                      </a:pPr>
                      <a:r>
                        <a:rPr lang="sl-SI" sz="1100" kern="1200">
                          <a:effectLst/>
                          <a:latin typeface="+mn-lt"/>
                          <a:ea typeface="Times New Roman" panose="02020603050405020304" pitchFamily="18" charset="0"/>
                          <a:cs typeface="Times New Roman" panose="02020603050405020304" pitchFamily="18" charset="0"/>
                        </a:rPr>
                        <a:t>primeri proste uporabe: 48. do 57.d člen ZASP</a:t>
                      </a:r>
                    </a:p>
                    <a:p>
                      <a:pPr lvl="1"/>
                      <a:r>
                        <a:rPr lang="sl-SI" sz="900" noProof="0"/>
                        <a:t>Pravica do obveščenosti</a:t>
                      </a:r>
                    </a:p>
                    <a:p>
                      <a:pPr lvl="1"/>
                      <a:r>
                        <a:rPr lang="sl-SI" sz="900" noProof="0"/>
                        <a:t>Invalidi in upravičene osebe</a:t>
                      </a:r>
                    </a:p>
                    <a:p>
                      <a:pPr lvl="1"/>
                      <a:r>
                        <a:rPr lang="sl-SI" sz="900" noProof="0"/>
                        <a:t>Neposredno poučevanje</a:t>
                      </a:r>
                    </a:p>
                    <a:p>
                      <a:pPr lvl="1"/>
                      <a:r>
                        <a:rPr lang="sl-SI" sz="900" noProof="0"/>
                        <a:t>Začasno reproduciranje</a:t>
                      </a:r>
                    </a:p>
                    <a:p>
                      <a:pPr lvl="1"/>
                      <a:r>
                        <a:rPr lang="sl-SI" sz="900" noProof="0"/>
                        <a:t>Priobčitev javnosti na zaslonih</a:t>
                      </a:r>
                    </a:p>
                    <a:p>
                      <a:pPr lvl="1"/>
                      <a:r>
                        <a:rPr lang="sl-SI" sz="900" noProof="0"/>
                        <a:t>Privatno in drugo lastno reproduciranje</a:t>
                      </a:r>
                    </a:p>
                    <a:p>
                      <a:pPr lvl="1"/>
                      <a:r>
                        <a:rPr lang="sl-SI" sz="900" noProof="0"/>
                        <a:t>Prosto reproduciranje in dajanje na voljo javnosti osirotelega dela</a:t>
                      </a:r>
                    </a:p>
                    <a:p>
                      <a:pPr lvl="1"/>
                      <a:r>
                        <a:rPr lang="sl-SI" sz="900" noProof="0"/>
                        <a:t>Delo izven pravnega prometa</a:t>
                      </a:r>
                    </a:p>
                    <a:p>
                      <a:pPr lvl="1"/>
                      <a:r>
                        <a:rPr lang="sl-SI" sz="900" noProof="0"/>
                        <a:t>Citati</a:t>
                      </a:r>
                    </a:p>
                    <a:p>
                      <a:pPr lvl="1"/>
                      <a:r>
                        <a:rPr lang="sl-SI" sz="900" noProof="0"/>
                        <a:t>Nebistvena pritiklina</a:t>
                      </a:r>
                    </a:p>
                    <a:p>
                      <a:pPr lvl="1"/>
                      <a:r>
                        <a:rPr lang="sl-SI" sz="900" noProof="0"/>
                        <a:t>Proste predelave</a:t>
                      </a:r>
                    </a:p>
                    <a:p>
                      <a:pPr lvl="1"/>
                      <a:r>
                        <a:rPr lang="sl-SI" sz="900" noProof="0"/>
                        <a:t>Baze podatkov</a:t>
                      </a:r>
                    </a:p>
                    <a:p>
                      <a:pPr lvl="1"/>
                      <a:r>
                        <a:rPr lang="sl-SI" sz="900" noProof="0"/>
                        <a:t>Javna razstava ali prodaja </a:t>
                      </a:r>
                      <a:r>
                        <a:rPr lang="sl-SI" sz="900" noProof="0" err="1"/>
                        <a:t>umetnških</a:t>
                      </a:r>
                      <a:r>
                        <a:rPr lang="sl-SI" sz="900" noProof="0"/>
                        <a:t> del</a:t>
                      </a:r>
                    </a:p>
                    <a:p>
                      <a:pPr lvl="1"/>
                      <a:r>
                        <a:rPr lang="sl-SI" sz="900" noProof="0"/>
                        <a:t>Dela na splošno dostopnih krajih</a:t>
                      </a:r>
                    </a:p>
                    <a:p>
                      <a:pPr lvl="1"/>
                      <a:r>
                        <a:rPr lang="sl-SI" sz="900" noProof="0"/>
                        <a:t>Uradni postopki</a:t>
                      </a:r>
                    </a:p>
                    <a:p>
                      <a:pPr lvl="1"/>
                      <a:r>
                        <a:rPr lang="sl-SI" sz="900" noProof="0"/>
                        <a:t>Preizkus naprav</a:t>
                      </a:r>
                    </a:p>
                    <a:p>
                      <a:pPr lvl="1"/>
                      <a:r>
                        <a:rPr lang="sl-SI" sz="900" noProof="0"/>
                        <a:t>Besedilno in podatkovno rudarjenje, tudi za namene znanstvenega raziskovanja</a:t>
                      </a:r>
                    </a:p>
                    <a:p>
                      <a:pPr lvl="1"/>
                      <a:r>
                        <a:rPr lang="sl-SI" sz="900" noProof="0"/>
                        <a:t>Ohranjanje kulturne dediščine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908074"/>
                  </a:ext>
                </a:extLst>
              </a:tr>
              <a:tr h="264806">
                <a:tc>
                  <a:txBody>
                    <a:bodyPr/>
                    <a:lstStyle/>
                    <a:p>
                      <a:pPr marL="342900" lvl="0" indent="-342900">
                        <a:spcAft>
                          <a:spcPts val="0"/>
                        </a:spcAft>
                        <a:buFont typeface="Symbol" panose="05050102010706020507" pitchFamily="18" charset="2"/>
                        <a:buChar char=""/>
                      </a:pPr>
                      <a:r>
                        <a:rPr lang="sl-SI" sz="1100">
                          <a:effectLst/>
                          <a:latin typeface="+mn-lt"/>
                          <a:ea typeface="Times New Roman" panose="02020603050405020304" pitchFamily="18" charset="0"/>
                          <a:cs typeface="Times New Roman" panose="02020603050405020304" pitchFamily="18" charset="0"/>
                        </a:rPr>
                        <a:t>potrebno navajati vir in avtorstvo dela</a:t>
                      </a:r>
                      <a:endParaRPr lang="sl-SI"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eaLnBrk="0" fontAlgn="base" hangingPunct="0">
                        <a:spcAft>
                          <a:spcPts val="0"/>
                        </a:spcAft>
                        <a:buFont typeface="Symbol" panose="05050102010706020507" pitchFamily="18" charset="2"/>
                        <a:buChar char=""/>
                      </a:pPr>
                      <a:r>
                        <a:rPr lang="sl-SI" sz="1100" kern="1200">
                          <a:effectLst/>
                          <a:latin typeface="+mn-lt"/>
                          <a:ea typeface="Times New Roman" panose="02020603050405020304" pitchFamily="18" charset="0"/>
                          <a:cs typeface="Times New Roman" panose="02020603050405020304" pitchFamily="18" charset="0"/>
                        </a:rPr>
                        <a:t>potrebno navajati vir in avtorstvo dela</a:t>
                      </a:r>
                      <a:endParaRPr lang="sl-SI"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01892"/>
                  </a:ext>
                </a:extLst>
              </a:tr>
            </a:tbl>
          </a:graphicData>
        </a:graphic>
      </p:graphicFrame>
    </p:spTree>
    <p:extLst>
      <p:ext uri="{BB962C8B-B14F-4D97-AF65-F5344CB8AC3E}">
        <p14:creationId xmlns:p14="http://schemas.microsoft.com/office/powerpoint/2010/main" val="218139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fontScale="90000"/>
          </a:bodyPr>
          <a:lstStyle/>
          <a:p>
            <a:pPr lvl="0" algn="ctr"/>
            <a:r>
              <a:rPr lang="sl-SI" sz="5000" b="1">
                <a:solidFill>
                  <a:srgbClr val="ED7D31"/>
                </a:solidFill>
                <a:latin typeface="Calibri"/>
              </a:rPr>
              <a:t>Privatno in drugo lastno reproduciranje (50.člen ZASP)</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25000" lnSpcReduction="20000"/>
          </a:bodyPr>
          <a:lstStyle/>
          <a:p>
            <a:pPr marL="0" lvl="0" indent="0">
              <a:buNone/>
            </a:pPr>
            <a:endParaRPr lang="sl-SI" sz="1600"/>
          </a:p>
          <a:p>
            <a:pPr algn="just">
              <a:buClr>
                <a:schemeClr val="accent4"/>
              </a:buClr>
              <a:buNone/>
              <a:defRPr/>
            </a:pPr>
            <a:r>
              <a:rPr lang="sl-SI" sz="6400"/>
              <a:t>Ob upoštevanju 37. člena (nadomestilo za tonsko in vizualno snemanje ali fotokopiranje) je  prosto reproduciranje že objavljenega dela, če je izvršeno </a:t>
            </a:r>
            <a:r>
              <a:rPr lang="sl-SI" sz="6400" u="sng"/>
              <a:t>v največ treh primerkih in so izpolnjeni spodnji pogoji</a:t>
            </a:r>
            <a:r>
              <a:rPr lang="sl-SI" sz="6400"/>
              <a:t>: </a:t>
            </a:r>
          </a:p>
          <a:p>
            <a:pPr algn="just">
              <a:buClr>
                <a:schemeClr val="accent4"/>
              </a:buClr>
              <a:buNone/>
              <a:defRPr/>
            </a:pPr>
            <a:endParaRPr lang="sl-SI" sz="6400"/>
          </a:p>
          <a:p>
            <a:pPr marL="457200" indent="-457200" algn="just">
              <a:buClr>
                <a:schemeClr val="accent4"/>
              </a:buClr>
              <a:buFont typeface="Arial" panose="020B0604020202020204" pitchFamily="34" charset="0"/>
              <a:buChar char="•"/>
              <a:defRPr/>
            </a:pPr>
            <a:r>
              <a:rPr lang="sl-SI" sz="6400"/>
              <a:t>Fizična oseba lahko prosto reproducira delo na papirju ali podobnem nosilcu z uporabo fotokopiranja ali druge fotografske tehnike s podobnimi učinki, na katerem koli drugem nosilcu, </a:t>
            </a:r>
          </a:p>
          <a:p>
            <a:pPr marL="914400" lvl="1" indent="-457200" algn="just">
              <a:buFont typeface="Arial" panose="020B0604020202020204" pitchFamily="34" charset="0"/>
              <a:buChar char="•"/>
              <a:defRPr/>
            </a:pPr>
            <a:r>
              <a:rPr lang="sl-SI" sz="6400"/>
              <a:t>če to stori za privatno uporabo, </a:t>
            </a:r>
          </a:p>
          <a:p>
            <a:pPr marL="914400" lvl="1" indent="-457200" algn="just">
              <a:buFont typeface="Arial" panose="020B0604020202020204" pitchFamily="34" charset="0"/>
              <a:buChar char="•"/>
              <a:defRPr/>
            </a:pPr>
            <a:r>
              <a:rPr lang="sl-SI" sz="6400"/>
              <a:t>če primerki niso izročeni ali priobčeni v javnosti in </a:t>
            </a:r>
          </a:p>
          <a:p>
            <a:pPr marL="914400" lvl="1" indent="-457200" algn="just">
              <a:buFont typeface="Arial" panose="020B0604020202020204" pitchFamily="34" charset="0"/>
              <a:buChar char="•"/>
              <a:defRPr/>
            </a:pPr>
            <a:r>
              <a:rPr lang="sl-SI" sz="6400"/>
              <a:t>če pri tem nima namena dosegati neposredne ali posredne gospodarske koristi. </a:t>
            </a:r>
          </a:p>
          <a:p>
            <a:pPr marL="457200" indent="-457200" algn="just">
              <a:buClr>
                <a:schemeClr val="accent4"/>
              </a:buClr>
              <a:buFont typeface="Arial" panose="020B0604020202020204" pitchFamily="34" charset="0"/>
              <a:buChar char="•"/>
              <a:defRPr/>
            </a:pPr>
            <a:r>
              <a:rPr lang="sl-SI" sz="6400"/>
              <a:t>Javni arhivi, javne knjižnice, muzeji ter izobraževalne in znanstvene ustanove lahko za lastne potrebe prosto reproducirajo delo na kateremkoli nosilcu, </a:t>
            </a:r>
          </a:p>
          <a:p>
            <a:pPr marL="914400" lvl="1" indent="-457200" algn="just">
              <a:buFont typeface="Arial" panose="020B0604020202020204" pitchFamily="34" charset="0"/>
              <a:buChar char="•"/>
              <a:defRPr/>
            </a:pPr>
            <a:r>
              <a:rPr lang="sl-SI" sz="6400"/>
              <a:t>če to storijo iz lastnega primerka in </a:t>
            </a:r>
          </a:p>
          <a:p>
            <a:pPr marL="914400" lvl="1" indent="-457200" algn="just">
              <a:buFont typeface="Arial" panose="020B0604020202020204" pitchFamily="34" charset="0"/>
              <a:buChar char="•"/>
              <a:defRPr/>
            </a:pPr>
            <a:r>
              <a:rPr lang="sl-SI" sz="6400"/>
              <a:t>če pri tem nimajo namena dosegati neposredne ali posredne gospodarske koristi. </a:t>
            </a:r>
          </a:p>
          <a:p>
            <a:pPr marL="0" lvl="0" indent="0">
              <a:buNone/>
            </a:pPr>
            <a:endParaRPr lang="sl-SI" sz="6400"/>
          </a:p>
          <a:p>
            <a:pPr algn="just"/>
            <a:r>
              <a:rPr lang="sl-SI" altLang="sl-SI" sz="6400" u="sng"/>
              <a:t>ni dovoljeno </a:t>
            </a:r>
          </a:p>
          <a:p>
            <a:pPr marL="914400" lvl="1" indent="-457200" algn="just">
              <a:buFont typeface="Arial" panose="020B0604020202020204" pitchFamily="34" charset="0"/>
              <a:buChar char="•"/>
            </a:pPr>
            <a:r>
              <a:rPr lang="sl-SI" altLang="sl-SI" sz="6400"/>
              <a:t>glede pisanih del v obsegu celotne knjige razen, če je njena naklada izčrpana že najmanj dve leti;</a:t>
            </a:r>
          </a:p>
          <a:p>
            <a:pPr marL="914400" lvl="1" indent="-457200" algn="just">
              <a:buFont typeface="Arial" panose="020B0604020202020204" pitchFamily="34" charset="0"/>
              <a:buChar char="•"/>
            </a:pPr>
            <a:r>
              <a:rPr lang="sl-SI" altLang="sl-SI" sz="6400"/>
              <a:t>grafičnih izdaj glasbenih del (razen ročnega prepisovanja);</a:t>
            </a:r>
          </a:p>
          <a:p>
            <a:pPr marL="914400" lvl="1" indent="-457200" algn="just">
              <a:buFont typeface="Arial" panose="020B0604020202020204" pitchFamily="34" charset="0"/>
              <a:buChar char="•"/>
            </a:pPr>
            <a:r>
              <a:rPr lang="sl-SI" altLang="sl-SI" sz="6400"/>
              <a:t>elektronskih baz podatkov in računalniških programov ter </a:t>
            </a:r>
          </a:p>
          <a:p>
            <a:pPr marL="914400" lvl="1" indent="-457200" algn="just">
              <a:buFont typeface="Arial" panose="020B0604020202020204" pitchFamily="34" charset="0"/>
              <a:buChar char="•"/>
            </a:pPr>
            <a:r>
              <a:rPr lang="sl-SI" altLang="sl-SI" sz="6400"/>
              <a:t>v obliki izvedbe arhitekturnega objekta.</a:t>
            </a:r>
            <a:endParaRPr lang="sl-SI" sz="64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182047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Citati (51. člen ZASP)</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92500" lnSpcReduction="20000"/>
          </a:bodyPr>
          <a:lstStyle/>
          <a:p>
            <a:pPr marL="0" lvl="0" indent="0">
              <a:buNone/>
            </a:pPr>
            <a:endParaRPr lang="sl-SI" sz="1600"/>
          </a:p>
          <a:p>
            <a:pPr algn="just">
              <a:buClr>
                <a:schemeClr val="accent4"/>
              </a:buClr>
              <a:buNone/>
              <a:defRPr/>
            </a:pPr>
            <a:r>
              <a:rPr lang="sl-SI" altLang="sl-SI"/>
              <a:t>Prosto je navajanje odlomkov </a:t>
            </a:r>
            <a:r>
              <a:rPr lang="sl-SI" altLang="sl-SI" b="1"/>
              <a:t>že objavljenih del </a:t>
            </a:r>
            <a:r>
              <a:rPr lang="sl-SI" altLang="sl-SI"/>
              <a:t>ali </a:t>
            </a:r>
            <a:r>
              <a:rPr lang="sl-SI" altLang="sl-SI" b="1"/>
              <a:t>posamičnih objavljenih del </a:t>
            </a:r>
            <a:r>
              <a:rPr lang="sl-SI" altLang="sl-SI"/>
              <a:t>s področij fotografije, likovne umetnosti, arhitekture, uporabne umetnosti, industrijskega oblikovanja in kartografije </a:t>
            </a:r>
          </a:p>
          <a:p>
            <a:pPr marL="914400" lvl="1" indent="-457200" algn="just">
              <a:buFont typeface="Arial" panose="020B0604020202020204" pitchFamily="34" charset="0"/>
              <a:buChar char="•"/>
              <a:defRPr/>
            </a:pPr>
            <a:r>
              <a:rPr lang="sl-SI" altLang="sl-SI"/>
              <a:t>če je to potrebno z namenom </a:t>
            </a:r>
            <a:r>
              <a:rPr lang="sl-SI" altLang="sl-SI" b="1"/>
              <a:t>ponazoritve, soočenja ali napotitve - </a:t>
            </a:r>
            <a:r>
              <a:rPr lang="sl-SI" altLang="sl-SI" b="1" err="1"/>
              <a:t>citirni</a:t>
            </a:r>
            <a:r>
              <a:rPr lang="sl-SI" altLang="sl-SI" b="1"/>
              <a:t> namen (</a:t>
            </a:r>
            <a:r>
              <a:rPr lang="sl-SI" altLang="sl-SI"/>
              <a:t>obstajati mora notranja vsebinska povezava med glavnim delom in citatom)</a:t>
            </a:r>
            <a:endParaRPr lang="sl-SI" altLang="sl-SI" b="1"/>
          </a:p>
          <a:p>
            <a:pPr lvl="1" algn="just">
              <a:buNone/>
              <a:defRPr/>
            </a:pPr>
            <a:endParaRPr lang="sl-SI" altLang="sl-SI"/>
          </a:p>
          <a:p>
            <a:pPr algn="just">
              <a:buClr>
                <a:schemeClr val="accent4"/>
              </a:buClr>
              <a:buNone/>
              <a:defRPr/>
            </a:pPr>
            <a:r>
              <a:rPr lang="sl-SI" altLang="sl-SI"/>
              <a:t>Potrebno navesti vir in avtorstvo dela, če je navedeno na uporabljenem delu. </a:t>
            </a:r>
          </a:p>
          <a:p>
            <a:pPr algn="just">
              <a:buClr>
                <a:schemeClr val="accent4"/>
              </a:buClr>
              <a:buNone/>
              <a:defRPr/>
            </a:pPr>
            <a:endParaRPr lang="sl-SI" altLang="sl-SI"/>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105512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197" y="1586752"/>
            <a:ext cx="10515606" cy="1534399"/>
          </a:xfrm>
        </p:spPr>
        <p:txBody>
          <a:bodyPr>
            <a:normAutofit fontScale="90000"/>
          </a:bodyPr>
          <a:lstStyle/>
          <a:p>
            <a:pPr lvl="0" algn="ctr"/>
            <a:br>
              <a:rPr lang="sl-SI" sz="5000" b="1">
                <a:solidFill>
                  <a:srgbClr val="ED7D31"/>
                </a:solidFill>
                <a:latin typeface="Calibri"/>
              </a:rPr>
            </a:br>
            <a:r>
              <a:rPr lang="sl-SI" sz="5000" b="1">
                <a:solidFill>
                  <a:srgbClr val="ED7D31"/>
                </a:solidFill>
                <a:latin typeface="Calibri"/>
              </a:rPr>
              <a:t>I. Avtorsko pravo, avtorske pravice - osnove</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773853"/>
          </a:xfrm>
        </p:spPr>
        <p:txBody>
          <a:bodyPr>
            <a:normAutofit fontScale="25000" lnSpcReduction="20000"/>
          </a:bodyPr>
          <a:lstStyle/>
          <a:p>
            <a:pPr marL="0" lvl="0" indent="0">
              <a:buNone/>
            </a:pPr>
            <a:endParaRPr lang="sl-SI" sz="1600"/>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graphicFrame>
        <p:nvGraphicFramePr>
          <p:cNvPr id="10" name="Tabela 9">
            <a:extLst>
              <a:ext uri="{FF2B5EF4-FFF2-40B4-BE49-F238E27FC236}">
                <a16:creationId xmlns:a16="http://schemas.microsoft.com/office/drawing/2014/main" id="{E18B5BF7-CDCE-4261-9759-2119BD918942}"/>
              </a:ext>
            </a:extLst>
          </p:cNvPr>
          <p:cNvGraphicFramePr>
            <a:graphicFrameLocks noGrp="1"/>
          </p:cNvGraphicFramePr>
          <p:nvPr/>
        </p:nvGraphicFramePr>
        <p:xfrm>
          <a:off x="2761488" y="2394743"/>
          <a:ext cx="6711696" cy="867156"/>
        </p:xfrm>
        <a:graphic>
          <a:graphicData uri="http://schemas.openxmlformats.org/drawingml/2006/table">
            <a:tbl>
              <a:tblPr firstRow="1" firstCol="1" bandRow="1"/>
              <a:tblGrid>
                <a:gridCol w="3563596">
                  <a:extLst>
                    <a:ext uri="{9D8B030D-6E8A-4147-A177-3AD203B41FA5}">
                      <a16:colId xmlns:a16="http://schemas.microsoft.com/office/drawing/2014/main" val="3649309536"/>
                    </a:ext>
                  </a:extLst>
                </a:gridCol>
                <a:gridCol w="3148100">
                  <a:extLst>
                    <a:ext uri="{9D8B030D-6E8A-4147-A177-3AD203B41FA5}">
                      <a16:colId xmlns:a16="http://schemas.microsoft.com/office/drawing/2014/main" val="629468230"/>
                    </a:ext>
                  </a:extLst>
                </a:gridCol>
              </a:tblGrid>
              <a:tr h="0">
                <a:tc>
                  <a:txBody>
                    <a:bodyPr/>
                    <a:lstStyle/>
                    <a:p>
                      <a:pPr>
                        <a:lnSpc>
                          <a:spcPct val="107000"/>
                        </a:lnSpc>
                        <a:spcAft>
                          <a:spcPts val="0"/>
                        </a:spcAft>
                      </a:pP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36302054"/>
                  </a:ext>
                </a:extLst>
              </a:tr>
              <a:tr h="274955">
                <a:tc>
                  <a:txBody>
                    <a:bodyPr/>
                    <a:lstStyle/>
                    <a:p>
                      <a:pPr marL="0" lvl="0" indent="0">
                        <a:lnSpc>
                          <a:spcPct val="107000"/>
                        </a:lnSpc>
                        <a:spcAft>
                          <a:spcPts val="0"/>
                        </a:spcAft>
                        <a:buFont typeface="Symbol" panose="05050102010706020507" pitchFamily="18" charset="2"/>
                        <a:buNone/>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lvl="0" indent="0">
                        <a:lnSpc>
                          <a:spcPct val="107000"/>
                        </a:lnSpc>
                        <a:spcAft>
                          <a:spcPts val="0"/>
                        </a:spcAft>
                        <a:buFont typeface="Symbol" panose="05050102010706020507" pitchFamily="18" charset="2"/>
                        <a:buNone/>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41039282"/>
                  </a:ext>
                </a:extLst>
              </a:tr>
              <a:tr h="0">
                <a:tc>
                  <a:txBody>
                    <a:bodyPr/>
                    <a:lstStyle/>
                    <a:p>
                      <a:pPr marL="0" lvl="0" indent="0">
                        <a:lnSpc>
                          <a:spcPct val="107000"/>
                        </a:lnSpc>
                        <a:spcAft>
                          <a:spcPts val="0"/>
                        </a:spcAft>
                        <a:buFont typeface="Symbol" panose="05050102010706020507" pitchFamily="18" charset="2"/>
                        <a:buNone/>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90649453"/>
                  </a:ext>
                </a:extLst>
              </a:tr>
              <a:tr h="0">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20310643"/>
                  </a:ext>
                </a:extLst>
              </a:tr>
            </a:tbl>
          </a:graphicData>
        </a:graphic>
      </p:graphicFrame>
    </p:spTree>
    <p:extLst>
      <p:ext uri="{BB962C8B-B14F-4D97-AF65-F5344CB8AC3E}">
        <p14:creationId xmlns:p14="http://schemas.microsoft.com/office/powerpoint/2010/main" val="3622574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B65746-0152-4651-A14F-C65D17364CB1}"/>
              </a:ext>
            </a:extLst>
          </p:cNvPr>
          <p:cNvSpPr>
            <a:spLocks noGrp="1"/>
          </p:cNvSpPr>
          <p:nvPr>
            <p:ph type="title"/>
          </p:nvPr>
        </p:nvSpPr>
        <p:spPr/>
        <p:txBody>
          <a:bodyPr>
            <a:normAutofit fontScale="90000"/>
          </a:bodyPr>
          <a:lstStyle/>
          <a:p>
            <a:pPr algn="ctr"/>
            <a:r>
              <a:rPr lang="sl-SI"/>
              <a:t>Proste predelave 53. člen ZASP</a:t>
            </a:r>
          </a:p>
        </p:txBody>
      </p:sp>
      <p:sp>
        <p:nvSpPr>
          <p:cNvPr id="3" name="Označba mesta vsebine 2">
            <a:extLst>
              <a:ext uri="{FF2B5EF4-FFF2-40B4-BE49-F238E27FC236}">
                <a16:creationId xmlns:a16="http://schemas.microsoft.com/office/drawing/2014/main" id="{6F601628-A354-4A91-AF94-6B184B89DA33}"/>
              </a:ext>
            </a:extLst>
          </p:cNvPr>
          <p:cNvSpPr>
            <a:spLocks noGrp="1"/>
          </p:cNvSpPr>
          <p:nvPr>
            <p:ph idx="1"/>
          </p:nvPr>
        </p:nvSpPr>
        <p:spPr/>
        <p:txBody>
          <a:bodyPr/>
          <a:lstStyle/>
          <a:p>
            <a:pPr marL="0" indent="0">
              <a:buNone/>
            </a:pPr>
            <a:r>
              <a:rPr lang="sl-SI"/>
              <a:t>Predelava objavljenega dela je prosta:</a:t>
            </a:r>
          </a:p>
          <a:p>
            <a:pPr>
              <a:buFont typeface="Arial" panose="020B0604020202020204" pitchFamily="34" charset="0"/>
              <a:buChar char="•"/>
            </a:pPr>
            <a:r>
              <a:rPr lang="sl-SI"/>
              <a:t>če gre za privatno ali drugo lastno predelavo, ki ni namenjena in ni dostopna javnosti;</a:t>
            </a:r>
          </a:p>
          <a:p>
            <a:pPr>
              <a:buFont typeface="Arial" panose="020B0604020202020204" pitchFamily="34" charset="0"/>
              <a:buChar char="•"/>
            </a:pPr>
            <a:r>
              <a:rPr lang="sl-SI"/>
              <a:t>če gre za predelavo v parodijo, </a:t>
            </a:r>
            <a:r>
              <a:rPr lang="sl-SI" err="1"/>
              <a:t>pastiš</a:t>
            </a:r>
            <a:r>
              <a:rPr lang="sl-SI"/>
              <a:t> ali karikaturo, če to ne ustvari ali utegne ustvariti zmede glede izvora dela;</a:t>
            </a:r>
          </a:p>
          <a:p>
            <a:pPr>
              <a:buFont typeface="Arial" panose="020B0604020202020204" pitchFamily="34" charset="0"/>
              <a:buChar char="•"/>
            </a:pPr>
            <a:r>
              <a:rPr lang="sl-SI"/>
              <a:t>če gre za predelavo v zvezi z dovoljeno uporabo, ki jo zahteva namen te uporabe;</a:t>
            </a:r>
          </a:p>
          <a:p>
            <a:pPr>
              <a:buFont typeface="Arial" panose="020B0604020202020204" pitchFamily="34" charset="0"/>
              <a:buChar char="•"/>
            </a:pPr>
            <a:r>
              <a:rPr lang="sl-SI"/>
              <a:t>če gre za predelavo v zvezi z dovoljeno uporabo, pa je avtorjevo nasprotovanje predelavi v nasprotju z načelom vestnosti in poštenja.</a:t>
            </a:r>
          </a:p>
          <a:p>
            <a:endParaRPr lang="sl-SI"/>
          </a:p>
        </p:txBody>
      </p:sp>
    </p:spTree>
    <p:extLst>
      <p:ext uri="{BB962C8B-B14F-4D97-AF65-F5344CB8AC3E}">
        <p14:creationId xmlns:p14="http://schemas.microsoft.com/office/powerpoint/2010/main" val="2356514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959F19-9403-42C3-93E3-EF319BAB0BF0}"/>
              </a:ext>
            </a:extLst>
          </p:cNvPr>
          <p:cNvSpPr>
            <a:spLocks noGrp="1"/>
          </p:cNvSpPr>
          <p:nvPr>
            <p:ph type="title"/>
          </p:nvPr>
        </p:nvSpPr>
        <p:spPr/>
        <p:txBody>
          <a:bodyPr>
            <a:normAutofit/>
          </a:bodyPr>
          <a:lstStyle/>
          <a:p>
            <a:pPr algn="ctr"/>
            <a:r>
              <a:rPr lang="sl-SI" sz="4500" b="1" spc="100">
                <a:solidFill>
                  <a:schemeClr val="accent2"/>
                </a:solidFill>
                <a:latin typeface="Calibri"/>
                <a:ea typeface="+mj-ea"/>
                <a:cs typeface="+mj-cs"/>
              </a:rPr>
              <a:t>Besedilno in podatkovno rudarjenje</a:t>
            </a:r>
            <a:endParaRPr lang="sl-SI" sz="4500">
              <a:solidFill>
                <a:schemeClr val="accent2"/>
              </a:solidFill>
            </a:endParaRPr>
          </a:p>
        </p:txBody>
      </p:sp>
      <p:sp>
        <p:nvSpPr>
          <p:cNvPr id="3" name="Označba mesta vsebine 2">
            <a:extLst>
              <a:ext uri="{FF2B5EF4-FFF2-40B4-BE49-F238E27FC236}">
                <a16:creationId xmlns:a16="http://schemas.microsoft.com/office/drawing/2014/main" id="{B062FCB2-2F93-4B01-8779-00722CF91406}"/>
              </a:ext>
            </a:extLst>
          </p:cNvPr>
          <p:cNvSpPr>
            <a:spLocks noGrp="1"/>
          </p:cNvSpPr>
          <p:nvPr>
            <p:ph idx="1"/>
          </p:nvPr>
        </p:nvSpPr>
        <p:spPr>
          <a:xfrm>
            <a:off x="838197" y="1621536"/>
            <a:ext cx="5181609" cy="4555427"/>
          </a:xfrm>
        </p:spPr>
        <p:txBody>
          <a:bodyPr>
            <a:normAutofit fontScale="55000" lnSpcReduction="20000"/>
          </a:bodyPr>
          <a:lstStyle/>
          <a:p>
            <a:pPr marL="0" indent="0" algn="ctr">
              <a:buNone/>
              <a:defRPr/>
            </a:pPr>
            <a:r>
              <a:rPr lang="sl-SI" b="1"/>
              <a:t>57.a člen ZASP</a:t>
            </a:r>
          </a:p>
          <a:p>
            <a:pPr>
              <a:defRPr/>
            </a:pPr>
            <a:r>
              <a:rPr lang="sl-SI"/>
              <a:t>Za namene besedilnega in podatkovnega rudarjenja </a:t>
            </a:r>
          </a:p>
          <a:p>
            <a:pPr marL="285750" indent="-285750">
              <a:buFont typeface="Wingdings" panose="05000000000000000000" pitchFamily="2" charset="2"/>
              <a:buChar char="ü"/>
              <a:defRPr/>
            </a:pPr>
            <a:r>
              <a:rPr lang="sl-SI"/>
              <a:t>je prosto reproduciranje del, do katerih se zakonito dostopa (npr. s soglasjem avtorja, v okviru naročnin, CC licence, pogodbe…)</a:t>
            </a:r>
          </a:p>
          <a:p>
            <a:pPr marL="285750" indent="-285750">
              <a:buFont typeface="Wingdings" panose="05000000000000000000" pitchFamily="2" charset="2"/>
              <a:buChar char="ü"/>
              <a:defRPr/>
            </a:pPr>
            <a:r>
              <a:rPr lang="sl-SI"/>
              <a:t>upravičenci: kdorkoli če ima zakonit dostop do dela</a:t>
            </a:r>
          </a:p>
          <a:p>
            <a:pPr marL="285750" indent="-285750">
              <a:buFont typeface="Wingdings" panose="05000000000000000000" pitchFamily="2" charset="2"/>
              <a:buChar char="ü"/>
              <a:defRPr/>
            </a:pPr>
            <a:r>
              <a:rPr lang="sl-SI"/>
              <a:t>taki primerki del se lahko hranijo, dokler je to potrebno za namene besedilnega in podatkovnega rudarjenja</a:t>
            </a:r>
          </a:p>
          <a:p>
            <a:pPr marL="285750" indent="-285750">
              <a:buFont typeface="Wingdings" panose="05000000000000000000" pitchFamily="2" charset="2"/>
              <a:buChar char="ü"/>
              <a:defRPr/>
            </a:pPr>
            <a:r>
              <a:rPr lang="sl-SI"/>
              <a:t>ni dovoljeno, če si je avtor izrecno in na ustrezen način pridržal pravico do uporabe dela, zlasti z mednarodno uveljavljenimi standardiziranimi strojno berljivimi sredstvi, ki vsebujejo metapodatke in splošne pogoje uporabe v primeru dela, ki je javno dostopno na spletu</a:t>
            </a:r>
          </a:p>
          <a:p>
            <a:pPr marL="285750" indent="-285750">
              <a:buFont typeface="Wingdings" panose="05000000000000000000" pitchFamily="2" charset="2"/>
              <a:buChar char="ü"/>
              <a:defRPr/>
            </a:pPr>
            <a:r>
              <a:rPr lang="sl-SI"/>
              <a:t>avtor lahko  uporablja ustrezne ukrepe za zagotovitev varnosti in integritete svojih omrežij in podatkovnih baz, vendar ti ne smejo preprečiti učinkovitega izvajanja BPR (vendar če uporaba takih ukrepov upravičeni osebi preprečuje BPR mora avtor taki osebi zagotoviti dostop v roku, ki ni daljši od 72 ur).</a:t>
            </a:r>
          </a:p>
          <a:p>
            <a:pPr marL="0" indent="0">
              <a:buNone/>
            </a:pPr>
            <a:endParaRPr lang="sl-SI"/>
          </a:p>
        </p:txBody>
      </p:sp>
      <p:sp>
        <p:nvSpPr>
          <p:cNvPr id="4" name="Označba mesta vsebine 3">
            <a:extLst>
              <a:ext uri="{FF2B5EF4-FFF2-40B4-BE49-F238E27FC236}">
                <a16:creationId xmlns:a16="http://schemas.microsoft.com/office/drawing/2014/main" id="{28AD9F49-0A83-41A5-81FA-07657C9F9A98}"/>
              </a:ext>
            </a:extLst>
          </p:cNvPr>
          <p:cNvSpPr>
            <a:spLocks noGrp="1"/>
          </p:cNvSpPr>
          <p:nvPr>
            <p:ph idx="2"/>
          </p:nvPr>
        </p:nvSpPr>
        <p:spPr>
          <a:xfrm>
            <a:off x="6172194" y="1621536"/>
            <a:ext cx="5181609" cy="4555427"/>
          </a:xfrm>
        </p:spPr>
        <p:txBody>
          <a:bodyPr>
            <a:normAutofit fontScale="55000" lnSpcReduction="20000"/>
          </a:bodyPr>
          <a:lstStyle/>
          <a:p>
            <a:pPr marL="0" indent="0" algn="ctr">
              <a:buNone/>
              <a:defRPr/>
            </a:pPr>
            <a:r>
              <a:rPr lang="sl-SI" b="1"/>
              <a:t>57.b člen ZASP</a:t>
            </a:r>
          </a:p>
          <a:p>
            <a:pPr>
              <a:defRPr/>
            </a:pPr>
            <a:r>
              <a:rPr lang="sl-SI"/>
              <a:t>Za namene znanstvenega raziskovanja</a:t>
            </a:r>
          </a:p>
          <a:p>
            <a:pPr marL="285750" indent="-285750">
              <a:buFont typeface="Wingdings" panose="05000000000000000000" pitchFamily="2" charset="2"/>
              <a:buChar char="ü"/>
              <a:defRPr/>
            </a:pPr>
            <a:r>
              <a:rPr lang="sl-SI"/>
              <a:t>lahko prosto izvajajo besedilno in podatkovno rudarjenje (v nadaljevanju: BPR) in prosto reproducirajo na delih in drugih predmetih varstva do katerih imajo zakonit dostop, kar vključuje tudi digitalizacijo analognih vsebin in oddaljen dostop do takšnih vsebin</a:t>
            </a:r>
          </a:p>
          <a:p>
            <a:pPr marL="285750" indent="-285750">
              <a:buFont typeface="Wingdings" panose="05000000000000000000" pitchFamily="2" charset="2"/>
              <a:buChar char="ü"/>
              <a:defRPr/>
            </a:pPr>
            <a:r>
              <a:rPr lang="sl-SI"/>
              <a:t>upravičenci: raziskovalne organizacije, javno dostopni arhivi, knjižnice, muzeji, ustanove filmske ali avdio dediščine in javne RTV organizacije ter osebe, ki spadajo k raziskovalnim organizacijam in ustanovam za varstvo kulturne dediščine</a:t>
            </a:r>
          </a:p>
          <a:p>
            <a:pPr marL="285750" indent="-285750">
              <a:buFont typeface="Wingdings" panose="05000000000000000000" pitchFamily="2" charset="2"/>
              <a:buChar char="ü"/>
              <a:defRPr/>
            </a:pPr>
            <a:r>
              <a:rPr lang="sl-SI"/>
              <a:t>primerki narejeni pri tem se hranijo v varnem okolju in se lahko zadržijo tako dolgo, dokler je to potrebno za namene preverjanja rezultatov raziskave, za katero je bilo BPR izvedeno</a:t>
            </a:r>
          </a:p>
          <a:p>
            <a:pPr marL="285750" indent="-285750">
              <a:buFont typeface="Wingdings" panose="05000000000000000000" pitchFamily="2" charset="2"/>
              <a:buChar char="ü"/>
              <a:defRPr/>
            </a:pPr>
            <a:r>
              <a:rPr lang="sl-SI"/>
              <a:t>dopustno je deljenje in dajanje na voljo javnosti izsledkov BPR, vendar omejeno (46. člen ZASP)</a:t>
            </a:r>
          </a:p>
          <a:p>
            <a:pPr marL="285750" indent="-285750">
              <a:buFont typeface="Wingdings" panose="05000000000000000000" pitchFamily="2" charset="2"/>
              <a:buChar char="ü"/>
              <a:defRPr/>
            </a:pPr>
            <a:r>
              <a:rPr lang="sl-SI"/>
              <a:t>avtorji ne morejo preprečiti take vrste uporabe, lahko pa uporabljajo ustrezne ukrepe za zagotovitev varnosti in integritete svojih omrežij in podatkovnih baz – vendar če uporaba takih ukrepov upravičeni osebi preprečuje BPR mora avtor taki osebi zagotoviti dostop v roku, ki ni daljši od 72 ur</a:t>
            </a:r>
          </a:p>
          <a:p>
            <a:endParaRPr lang="sl-SI"/>
          </a:p>
        </p:txBody>
      </p:sp>
    </p:spTree>
    <p:extLst>
      <p:ext uri="{BB962C8B-B14F-4D97-AF65-F5344CB8AC3E}">
        <p14:creationId xmlns:p14="http://schemas.microsoft.com/office/powerpoint/2010/main" val="1016859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2400" b="1">
                <a:solidFill>
                  <a:srgbClr val="ED7D31"/>
                </a:solidFill>
                <a:latin typeface="Calibri"/>
              </a:rPr>
              <a:t>Primer za besedilno in podatkovno rudarjenje za namene znanstvenega raziskovanja </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a:bodyPr>
          <a:lstStyle/>
          <a:p>
            <a:pPr marL="0" lvl="0" indent="0">
              <a:buNone/>
            </a:pPr>
            <a:endParaRPr lang="sl-SI" sz="1600"/>
          </a:p>
          <a:p>
            <a:pPr marL="0" lvl="0" indent="0">
              <a:buNone/>
            </a:pPr>
            <a:r>
              <a:rPr lang="sl-SI" sz="1600"/>
              <a:t>Raziskovalka Ana na Univerzi preučuje, kako se v slovenskih spletnih medijih v zadnjih petih letih pojavljajo izrazi, povezani s trajnostnim razvojem. V okviru svojega raziskovalnega projekta želi zbrati več tisoč člankov s posameznih revij jih shraniti v podatkovno zbirko in s pomočjo računalniških orodij analizirati, kako se uporabljajo določeni pojmi skozi čas.</a:t>
            </a:r>
          </a:p>
          <a:p>
            <a:pPr marL="0" lvl="0" indent="0">
              <a:buNone/>
            </a:pPr>
            <a:r>
              <a:rPr lang="sl-SI" sz="1600"/>
              <a:t>Ker je to raziskovanje in je zaposlena v raziskovalni organizaciji (univerzi) lahko uporabi izjemo za besedilno in podatkovno rudarjenje za namen znanstvenega raziskovanja in če ima zakonit dostop do teh revij  (</a:t>
            </a:r>
            <a:r>
              <a:rPr lang="sl-SI" sz="1600" err="1"/>
              <a:t>npr</a:t>
            </a:r>
            <a:r>
              <a:rPr lang="sl-SI" sz="1600"/>
              <a:t>: preko naročnin zbirk univerze)</a:t>
            </a:r>
          </a:p>
          <a:p>
            <a:pPr lvl="0">
              <a:buFontTx/>
              <a:buChar char="-"/>
            </a:pPr>
            <a:r>
              <a:rPr lang="sl-SI" sz="1600"/>
              <a:t>lahko prenese članke ali npr. digitalizira analogno gradivo (</a:t>
            </a:r>
            <a:r>
              <a:rPr lang="sl-SI" sz="1600" err="1"/>
              <a:t>sceniranje</a:t>
            </a:r>
            <a:r>
              <a:rPr lang="sl-SI" sz="1600"/>
              <a:t> člankov) in jih  nato obdela z računalniškim programom </a:t>
            </a:r>
          </a:p>
          <a:p>
            <a:pPr lvl="0">
              <a:buFontTx/>
              <a:buChar char="-"/>
            </a:pPr>
            <a:r>
              <a:rPr lang="sl-SI" sz="1600"/>
              <a:t>rezultate, ki jih pridobi na podlagi računalniškega programa pa lahko uporabi in vključi v znanstveno objavo. </a:t>
            </a:r>
          </a:p>
          <a:p>
            <a:pPr marL="0" lvl="0" indent="0">
              <a:buNone/>
            </a:pPr>
            <a:endParaRPr lang="sl-SI" sz="1600"/>
          </a:p>
          <a:p>
            <a:pPr marL="0" lvl="0" indent="0">
              <a:buNone/>
            </a:pPr>
            <a:endParaRPr lang="sl-SI" sz="1600"/>
          </a:p>
        </p:txBody>
      </p:sp>
    </p:spTree>
    <p:extLst>
      <p:ext uri="{BB962C8B-B14F-4D97-AF65-F5344CB8AC3E}">
        <p14:creationId xmlns:p14="http://schemas.microsoft.com/office/powerpoint/2010/main" val="2574422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Autofit/>
          </a:bodyPr>
          <a:lstStyle/>
          <a:p>
            <a:pPr lvl="0" algn="ctr"/>
            <a:r>
              <a:rPr lang="sl-SI" sz="4000" b="1">
                <a:solidFill>
                  <a:srgbClr val="ED7D31"/>
                </a:solidFill>
                <a:latin typeface="Calibri"/>
              </a:rPr>
              <a:t>Znanstveno raziskovanje (57.c člen ZASP)</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32500" lnSpcReduction="20000"/>
          </a:bodyPr>
          <a:lstStyle/>
          <a:p>
            <a:pPr marL="0" lvl="0" indent="0">
              <a:buNone/>
            </a:pPr>
            <a:endParaRPr lang="sl-SI" sz="1600"/>
          </a:p>
          <a:p>
            <a:pPr marL="0" indent="0" algn="just">
              <a:buNone/>
              <a:defRPr/>
            </a:pPr>
            <a:r>
              <a:rPr lang="sl-SI" sz="5100"/>
              <a:t>Za namen znanstvenega raziskovanja v okviru posamezne ali skupne znanstvene raziskave ali pregleda kakovosti znanstvene raziskave in v obsegu, ki ni namenjen doseganju posredne ali neposredne gospodarske koristi, vendar le v obsegu do 15 % objavljenega dela:</a:t>
            </a:r>
          </a:p>
          <a:p>
            <a:pPr marL="342900" indent="-342900" algn="just">
              <a:buFont typeface="Wingdings" panose="05000000000000000000" pitchFamily="2" charset="2"/>
              <a:buChar char="Ø"/>
              <a:defRPr/>
            </a:pPr>
            <a:r>
              <a:rPr lang="sl-SI" sz="5100"/>
              <a:t>je prosto reproduciranje, distribuiranje in priobčitev javnosti tistim osebam, ki se ukvarjajo s to znanstveno raziskavo, in tretjim osebam za pregled kakovosti znanstvene raziskave. </a:t>
            </a:r>
          </a:p>
          <a:p>
            <a:pPr marL="0" indent="0" algn="just">
              <a:buNone/>
              <a:defRPr/>
            </a:pPr>
            <a:r>
              <a:rPr lang="sl-SI" sz="5100"/>
              <a:t>Za namen izvajanja lastnega znanstveno raziskovanja je dovoljeni obseg reproduciranja večji, in sicer do 75 % dela; v celoti se lahko uporabi posamezna fotografija, ilustracija ali zelo kratko delo, kot je npr. kratek članek. </a:t>
            </a:r>
          </a:p>
          <a:p>
            <a:pPr marL="0" indent="0" algn="just">
              <a:buNone/>
              <a:defRPr/>
            </a:pPr>
            <a:endParaRPr lang="sl-SI" sz="5100"/>
          </a:p>
          <a:p>
            <a:pPr marL="0" indent="0" algn="just">
              <a:buNone/>
              <a:defRPr/>
            </a:pPr>
            <a:r>
              <a:rPr lang="sl-SI" sz="5100"/>
              <a:t>V vseh teh primerih je obvezna navedba vira in avtorstva dela. </a:t>
            </a:r>
          </a:p>
          <a:p>
            <a:pPr marL="0" indent="0" algn="just">
              <a:buNone/>
              <a:defRPr/>
            </a:pPr>
            <a:endParaRPr lang="sl-SI" sz="5100"/>
          </a:p>
          <a:p>
            <a:pPr marL="0" indent="0" algn="just">
              <a:buNone/>
              <a:defRPr/>
            </a:pPr>
            <a:r>
              <a:rPr lang="sl-SI" sz="5100"/>
              <a:t>Omejene vsebinske omejitve ni mogoče izključiti niti s pogodbo. Pogodbena določila, ki so v nasprotju s tem členom, so nična. </a:t>
            </a:r>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4172038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2800" b="1">
                <a:solidFill>
                  <a:srgbClr val="ED7D31"/>
                </a:solidFill>
                <a:latin typeface="Calibri"/>
              </a:rPr>
              <a:t>Primer za znanstveno raziskovanje</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25000" lnSpcReduction="20000"/>
          </a:bodyPr>
          <a:lstStyle/>
          <a:p>
            <a:pPr marL="0" lvl="0" indent="0">
              <a:buNone/>
            </a:pPr>
            <a:endParaRPr lang="sl-SI" sz="1600"/>
          </a:p>
          <a:p>
            <a:pPr marL="0" indent="0">
              <a:buNone/>
              <a:defRPr/>
            </a:pPr>
            <a:r>
              <a:rPr lang="sl-SI" sz="5600" b="1"/>
              <a:t>Reproduciranje do 15% objavljenega dela:</a:t>
            </a:r>
          </a:p>
          <a:p>
            <a:pPr marL="0" indent="0">
              <a:buNone/>
              <a:defRPr/>
            </a:pPr>
            <a:r>
              <a:rPr lang="sl-SI" sz="5600"/>
              <a:t>Raziskovalka Ana lahko zakonito kopira do 15% vsebine knjige (npr. do nekaj poglavij) in te odlomke uporabi v svoji raziskavi. To vključuje tudi digitalno kopiranje (npr. skeniranje, kopiranje besedila). Če je knjiga npr. dolga 300 strani, lahko Ana kopira do 45 strani za namene svoje raziskave.</a:t>
            </a:r>
          </a:p>
          <a:p>
            <a:pPr marL="0" indent="0">
              <a:buNone/>
              <a:defRPr/>
            </a:pPr>
            <a:r>
              <a:rPr lang="sl-SI" sz="5600" b="1"/>
              <a:t>Distribuiranje in priobčitev javnosti osebam, ki se ukvarjajo z znanstveno raziskavo:</a:t>
            </a:r>
          </a:p>
          <a:p>
            <a:pPr marL="0" indent="0">
              <a:buNone/>
              <a:defRPr/>
            </a:pPr>
            <a:r>
              <a:rPr lang="sl-SI" sz="5600"/>
              <a:t>Raziskovalka Ana lahko deli te skopirane dele (do 15% knjige) s člani svoje raziskovalne skupine ali recenzenti, ki bodo ocenjevali njeno raziskovalno delo. To pomeni, da lahko Ana pošlje elektronske kopije odlomkov knjige svojim sodelavcem po elektronski pošti ali jih objavi na zaprtem intranetu raziskovalne ustanove, do katere imajo dostop le raziskovalci in recenzenti. Krajša avtorska dela (fotografije, kratke članke..) lahko med sabo delijo (na papirju ali digitalno) v celoti. </a:t>
            </a:r>
          </a:p>
          <a:p>
            <a:pPr marL="0" indent="0">
              <a:buNone/>
              <a:defRPr/>
            </a:pPr>
            <a:r>
              <a:rPr lang="sl-SI" sz="5600" b="1"/>
              <a:t>Reproduciranje do 75% za lastno znanstveno raziskovanje:</a:t>
            </a:r>
          </a:p>
          <a:p>
            <a:pPr marL="0" indent="0">
              <a:buNone/>
              <a:defRPr/>
            </a:pPr>
            <a:r>
              <a:rPr lang="sl-SI" sz="5600"/>
              <a:t>Če Ana potrebuje večji obseg besedila, ki presega 15%, lahko za lastne raziskovalne namene reproducira do 75% vsebine knjige, vendar tega obsežnejšega kopiranja ne sme deliti z drugimi osebami ali objaviti, saj je dovoljeno le za njeno osebno znanstveno delo. Če bi želela kopirati več kot 75% knjige, bi morala pridobiti dovoljenje avtorja, založnika oz. drugega imetnika pravic.</a:t>
            </a:r>
          </a:p>
          <a:p>
            <a:pPr marL="0" indent="0">
              <a:buNone/>
              <a:defRPr/>
            </a:pPr>
            <a:r>
              <a:rPr lang="sl-SI" sz="5600" b="1"/>
              <a:t>Uporaba fotografij in kratkih člankov v celoti:</a:t>
            </a:r>
            <a:endParaRPr lang="sl-SI" sz="5600"/>
          </a:p>
          <a:p>
            <a:pPr marL="0" indent="0">
              <a:buNone/>
              <a:defRPr/>
            </a:pPr>
            <a:r>
              <a:rPr lang="sl-SI" sz="5600"/>
              <a:t>Če Ana v svoji raziskavi potrebuje fotografijo iz knjige ali kratek znanstveni članek (npr. članek, ki obsega 1-2 strani v znanstveni reviji), jih lahko zakonito uporabi v celoti. To vključuje kopiranje celotne fotografije ali celotnega kratkega članka in uporabo v njenem raziskovalnem delu.</a:t>
            </a:r>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2970117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Autofit/>
          </a:bodyPr>
          <a:lstStyle/>
          <a:p>
            <a:pPr lvl="0" algn="ctr"/>
            <a:r>
              <a:rPr lang="sl-SI" sz="4000" b="1">
                <a:solidFill>
                  <a:srgbClr val="ED7D31"/>
                </a:solidFill>
                <a:latin typeface="Calibri"/>
              </a:rPr>
              <a:t>Primeri prepoznavanja morebitnih kršitev avtorskih pravic ?</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25000" lnSpcReduction="20000"/>
          </a:bodyPr>
          <a:lstStyle/>
          <a:p>
            <a:pPr marL="0" lvl="0" indent="0">
              <a:buNone/>
            </a:pPr>
            <a:endParaRPr lang="sl-SI" sz="1600"/>
          </a:p>
          <a:p>
            <a:pPr marL="342900" lvl="0" indent="-342900">
              <a:buAutoNum type="arabicPeriod"/>
            </a:pPr>
            <a:r>
              <a:rPr lang="sl-SI" sz="8000"/>
              <a:t>Študent napiše seminarsko nalogo, kolegica pa v svojo nalogo brez navedbe vira vključi njegov odstavek.</a:t>
            </a:r>
          </a:p>
          <a:p>
            <a:pPr marL="342900" lvl="0" indent="-342900">
              <a:buAutoNum type="arabicPeriod"/>
            </a:pPr>
            <a:r>
              <a:rPr lang="sl-SI" sz="8000"/>
              <a:t>Raziskovalec objavi na spletu spremenjeno fotografijo brez navedbe avtorja.</a:t>
            </a:r>
          </a:p>
          <a:p>
            <a:pPr marL="342900" lvl="0" indent="-342900">
              <a:buAutoNum type="arabicPeriod"/>
            </a:pPr>
            <a:r>
              <a:rPr lang="sl-SI" sz="8000"/>
              <a:t>Raziskovalec v članku uporabi kratek citat z namenom ponazoriti zapisano besedilo in navede vir in avtorstvo citata. </a:t>
            </a:r>
          </a:p>
          <a:p>
            <a:pPr marL="342900" lvl="0" indent="-342900">
              <a:buAutoNum type="arabicPeriod"/>
            </a:pPr>
            <a:r>
              <a:rPr lang="sl-SI" sz="8000"/>
              <a:t>Študent objavi cel dokumentarni film v svojem projektu brez dovoljenja.</a:t>
            </a:r>
          </a:p>
          <a:p>
            <a:pPr marL="342900" lvl="0" indent="-342900">
              <a:buAutoNum type="arabicPeriod"/>
            </a:pPr>
            <a:r>
              <a:rPr lang="sl-SI" sz="8000"/>
              <a:t>Raziskovalec spremeni pomen ugotovitev drugega avtorja tako, da delujejo zavajajoče. </a:t>
            </a:r>
          </a:p>
          <a:p>
            <a:pPr marL="342900" lvl="0" indent="-342900">
              <a:buAutoNum type="arabicPeriod"/>
            </a:pPr>
            <a:r>
              <a:rPr lang="sl-SI" sz="8000"/>
              <a:t>Raziskovalec objavi poglavje sodelavca brez njegovega soglasja.</a:t>
            </a:r>
          </a:p>
          <a:p>
            <a:pPr marL="342900" lvl="0" indent="-342900">
              <a:buAutoNum type="arabicPeriod"/>
            </a:pPr>
            <a:r>
              <a:rPr lang="sl-SI" sz="8000"/>
              <a:t>Raziskovalec digitalizira krajši znanstveni članek in ga po elektronski pošti pošlje vsem sodelujočim v raziskavi. </a:t>
            </a:r>
          </a:p>
          <a:p>
            <a:pPr marL="342900" lvl="0" indent="-342900">
              <a:buAutoNum type="arabicPeriod"/>
            </a:pPr>
            <a:r>
              <a:rPr lang="sl-SI" sz="8000"/>
              <a:t>Raziskovalec uporablja programsko orodje za TDM na člankih iz baze </a:t>
            </a:r>
            <a:r>
              <a:rPr lang="sl-SI" sz="8000" err="1"/>
              <a:t>SpringerLink</a:t>
            </a:r>
            <a:r>
              <a:rPr lang="sl-SI" sz="8000"/>
              <a:t>, do katere ima univerza licenco. Članke preišče za znanstveno raziskavo, podatke shrani varno in rezultate objavi brez razkritja izvirnih besedil.</a:t>
            </a:r>
          </a:p>
          <a:p>
            <a:pPr marL="342900" lvl="0" indent="-342900">
              <a:buAutoNum type="arabicPeriod"/>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2463130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5000" b="1">
                <a:solidFill>
                  <a:srgbClr val="ED7D31"/>
                </a:solidFill>
                <a:latin typeface="Calibri"/>
              </a:rPr>
              <a:t>II. Upravljanje avtorskih pravic</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a:bodyPr>
          <a:lstStyle/>
          <a:p>
            <a:pPr marL="0" lvl="0" indent="0">
              <a:buNone/>
            </a:pPr>
            <a:endParaRPr lang="sl-SI" sz="1600"/>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2337771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Upravljanje avtorskih pravic</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a:bodyPr>
          <a:lstStyle/>
          <a:p>
            <a:pPr marL="0" lvl="0" indent="0">
              <a:buNone/>
            </a:pPr>
            <a:endParaRPr lang="sl-SI" sz="1600"/>
          </a:p>
          <a:p>
            <a:pPr marL="0" lvl="0" indent="0">
              <a:buNone/>
            </a:pPr>
            <a:endParaRPr lang="sl-SI" sz="1600"/>
          </a:p>
          <a:p>
            <a:r>
              <a:rPr lang="en-SI"/>
              <a:t>Kolektivno upravljanje avtorskih pravic</a:t>
            </a:r>
          </a:p>
          <a:p>
            <a:r>
              <a:rPr lang="en-SI"/>
              <a:t>Individualno upravljanje avtorskih pravic</a:t>
            </a:r>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4099389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fontScale="90000"/>
          </a:bodyPr>
          <a:lstStyle/>
          <a:p>
            <a:pPr lvl="0" algn="ctr"/>
            <a:br>
              <a:rPr lang="sl-SI" sz="5000" b="1">
                <a:solidFill>
                  <a:srgbClr val="ED7D31"/>
                </a:solidFill>
                <a:latin typeface="Calibri"/>
              </a:rPr>
            </a:br>
            <a:r>
              <a:rPr lang="sl-SI" sz="5000" b="1">
                <a:solidFill>
                  <a:srgbClr val="ED7D31"/>
                </a:solidFill>
                <a:latin typeface="Calibri"/>
              </a:rPr>
              <a:t>Kolektivno upravljanje avtorskih pravic</a:t>
            </a:r>
            <a:br>
              <a:rPr lang="sl-SI" sz="5000" b="1">
                <a:solidFill>
                  <a:srgbClr val="ED7D31"/>
                </a:solidFill>
                <a:latin typeface="Calibri"/>
              </a:rPr>
            </a:br>
            <a:endParaRPr lang="sl-SI" sz="5000" b="1">
              <a:solidFill>
                <a:srgbClr val="ED7D31"/>
              </a:solidFill>
              <a:latin typeface="Calibri"/>
            </a:endParaRP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753035" y="1936376"/>
            <a:ext cx="10600768" cy="4531842"/>
          </a:xfrm>
        </p:spPr>
        <p:txBody>
          <a:bodyPr>
            <a:normAutofit fontScale="25000" lnSpcReduction="20000"/>
          </a:bodyPr>
          <a:lstStyle/>
          <a:p>
            <a:pPr marL="0" lvl="0" indent="0">
              <a:buNone/>
            </a:pPr>
            <a:endParaRPr lang="sl-SI" sz="1600"/>
          </a:p>
          <a:p>
            <a:pPr marL="0" indent="0" algn="just">
              <a:buNone/>
            </a:pPr>
            <a:r>
              <a:rPr lang="sl-SI" sz="4800"/>
              <a:t>Zakon določa, da je potrebno kolektivno upravljati pravice na avtorskih delih, če gre za: </a:t>
            </a:r>
          </a:p>
          <a:p>
            <a:pPr marL="342900" indent="-342900" algn="just">
              <a:buAutoNum type="arabicPeriod"/>
            </a:pPr>
            <a:r>
              <a:rPr lang="sl-SI" sz="4800"/>
              <a:t>priobčitev javnosti </a:t>
            </a:r>
            <a:r>
              <a:rPr lang="sl-SI" sz="4800" err="1"/>
              <a:t>neodrskih</a:t>
            </a:r>
            <a:r>
              <a:rPr lang="sl-SI" sz="4800"/>
              <a:t> glasbenih in pisanih del, razen pravice dajanja na voljo javnosti iz 32. člena ZASP</a:t>
            </a:r>
          </a:p>
          <a:p>
            <a:pPr marL="342900" indent="-342900" algn="just">
              <a:buAutoNum type="arabicPeriod"/>
            </a:pPr>
            <a:r>
              <a:rPr lang="sl-SI" sz="4800"/>
              <a:t>sledno pravico iz 35. člena ZASP</a:t>
            </a:r>
          </a:p>
          <a:p>
            <a:pPr marL="342900" indent="-342900" algn="just">
              <a:buAutoNum type="arabicPeriod"/>
            </a:pPr>
            <a:r>
              <a:rPr lang="sl-SI" sz="4800"/>
              <a:t>pravico reproduciranja del za privatno in drugo lastno uporabo ter njihovo fotokopiranje prek obsega iz 50. člena ZASP;</a:t>
            </a:r>
          </a:p>
          <a:p>
            <a:pPr marL="342900" indent="-342900" algn="just">
              <a:buAutoNum type="arabicPeriod"/>
            </a:pPr>
            <a:r>
              <a:rPr lang="sl-SI" sz="4800"/>
              <a:t>pravico kabelske ali druge </a:t>
            </a:r>
            <a:r>
              <a:rPr lang="sl-SI" sz="4800" err="1"/>
              <a:t>radiofuzne</a:t>
            </a:r>
            <a:r>
              <a:rPr lang="sl-SI" sz="4800"/>
              <a:t> </a:t>
            </a:r>
            <a:r>
              <a:rPr lang="sl-SI" sz="4800" err="1"/>
              <a:t>retransmisije</a:t>
            </a:r>
            <a:r>
              <a:rPr lang="sl-SI" sz="4800"/>
              <a:t> razen pri lastnih oddajanjih RTV organizacij, ne glede na to, ali gre za njihove lastne pravice ali pa so te nanje prenesli drugi imetniki pravi</a:t>
            </a:r>
          </a:p>
          <a:p>
            <a:pPr marL="342900" indent="-342900" algn="just">
              <a:buAutoNum type="arabicPeriod"/>
            </a:pPr>
            <a:r>
              <a:rPr lang="sl-SI" sz="4800"/>
              <a:t>pravico izvajalcev do dodatnega letnega nadomestila iz 122.b člena ZASP</a:t>
            </a:r>
          </a:p>
          <a:p>
            <a:pPr marL="342900" indent="-342900" algn="just">
              <a:buAutoNum type="arabicPeriod"/>
            </a:pPr>
            <a:r>
              <a:rPr lang="sl-SI" sz="4800"/>
              <a:t>priobčitev javnosti avdiovizualnih del in </a:t>
            </a:r>
            <a:r>
              <a:rPr lang="sl-SI" sz="4800" err="1"/>
              <a:t>videogramov</a:t>
            </a:r>
            <a:r>
              <a:rPr lang="sl-SI" sz="4800"/>
              <a:t> ter na njih posnetih izvedb, razen pravic filmskih producentov iz 29. in 30. člena ZASP</a:t>
            </a:r>
          </a:p>
          <a:p>
            <a:pPr marL="342900" indent="-342900" algn="just">
              <a:buAutoNum type="arabicPeriod"/>
            </a:pPr>
            <a:r>
              <a:rPr lang="sl-SI" sz="4800"/>
              <a:t>pravico do nadomestila pri poučevanju z uporabo elektronskih sredstev na daljavo ali čezmejno</a:t>
            </a:r>
          </a:p>
          <a:p>
            <a:pPr marL="342900" indent="-342900" algn="just">
              <a:buAutoNum type="arabicPeriod"/>
            </a:pPr>
            <a:r>
              <a:rPr lang="sl-SI" sz="4800"/>
              <a:t> ter pravico avtorja do primernega deleža prihodka pri medijskih publikacijah. </a:t>
            </a:r>
          </a:p>
          <a:p>
            <a:pPr marL="342900" indent="-342900" algn="just">
              <a:buAutoNum type="arabicPeriod"/>
            </a:pPr>
            <a:endParaRPr lang="sl-SI" sz="4800"/>
          </a:p>
          <a:p>
            <a:pPr marL="0" indent="0" algn="just">
              <a:buNone/>
            </a:pPr>
            <a:r>
              <a:rPr lang="sl-SI" sz="4800"/>
              <a:t>IZJEMA: imetnik pravic  lahko individualno upravlja pravice </a:t>
            </a:r>
          </a:p>
          <a:p>
            <a:pPr algn="just">
              <a:buFontTx/>
              <a:buChar char="-"/>
            </a:pPr>
            <a:r>
              <a:rPr lang="sl-SI" sz="4800"/>
              <a:t>za priobčitev javnosti, če je na vseh delih, ki so izvajana na določeni prireditvi, glavni izvajalec hkrati tudi imetnik teh pravic;</a:t>
            </a:r>
          </a:p>
          <a:p>
            <a:pPr algn="just">
              <a:buFontTx/>
              <a:buChar char="-"/>
            </a:pPr>
            <a:r>
              <a:rPr lang="sl-SI" sz="4800"/>
              <a:t>pravico javnega predvajanja določenega </a:t>
            </a:r>
            <a:r>
              <a:rPr lang="sl-SI" sz="4800" err="1"/>
              <a:t>neodrskega</a:t>
            </a:r>
            <a:r>
              <a:rPr lang="sl-SI" sz="4800"/>
              <a:t> glasbenega dela z določenim fonogramom, če je imetnik vseh materialnih avtorskih in sorodnih pravic za ta način uporabe.</a:t>
            </a:r>
          </a:p>
          <a:p>
            <a:pPr marL="0" indent="0">
              <a:buNone/>
            </a:pPr>
            <a:r>
              <a:rPr lang="en-SI" sz="4800" b="1"/>
              <a:t>Kolektivne organizacije imajo </a:t>
            </a:r>
            <a:r>
              <a:rPr lang="sl-SI" sz="4800" b="1"/>
              <a:t>dovoljenje </a:t>
            </a:r>
            <a:r>
              <a:rPr lang="en-SI" sz="4800" b="1"/>
              <a:t>od U</a:t>
            </a:r>
            <a:r>
              <a:rPr lang="sl-SI" sz="4800" b="1"/>
              <a:t>rada za intelektualno lastnino. </a:t>
            </a:r>
            <a:endParaRPr lang="en-SI" sz="4800" b="1"/>
          </a:p>
          <a:p>
            <a:pPr marL="0" indent="0">
              <a:buNone/>
            </a:pPr>
            <a:r>
              <a:rPr lang="en-SI" sz="4800"/>
              <a:t>Primeri kolektivnih organizacij: SAZAS, IPF, AIPA, </a:t>
            </a:r>
            <a:r>
              <a:rPr lang="sl-SI" sz="4800"/>
              <a:t>SAZOR, KOPRIVA…</a:t>
            </a:r>
            <a:endParaRPr lang="en-SI" sz="4800"/>
          </a:p>
          <a:p>
            <a:pPr marL="0" lvl="0" indent="0">
              <a:buNone/>
            </a:pPr>
            <a:endParaRPr lang="sl-SI" sz="19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1494930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fontScale="90000"/>
          </a:bodyPr>
          <a:lstStyle/>
          <a:p>
            <a:pPr lvl="0" algn="ctr"/>
            <a:br>
              <a:rPr lang="sl-SI" sz="5000" b="1">
                <a:solidFill>
                  <a:srgbClr val="ED7D31"/>
                </a:solidFill>
                <a:latin typeface="Calibri"/>
              </a:rPr>
            </a:br>
            <a:r>
              <a:rPr lang="sl-SI" sz="5000" b="1">
                <a:solidFill>
                  <a:srgbClr val="ED7D31"/>
                </a:solidFill>
                <a:latin typeface="Calibri"/>
              </a:rPr>
              <a:t>Individualno upravljanje avtorskih pravic</a:t>
            </a:r>
            <a:br>
              <a:rPr lang="sl-SI" sz="5000" b="1">
                <a:solidFill>
                  <a:srgbClr val="ED7D31"/>
                </a:solidFill>
                <a:latin typeface="Calibri"/>
              </a:rPr>
            </a:br>
            <a:endParaRPr lang="sl-SI" sz="5000" b="1">
              <a:solidFill>
                <a:srgbClr val="ED7D31"/>
              </a:solidFill>
              <a:latin typeface="Calibri"/>
            </a:endParaRP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a:bodyPr>
          <a:lstStyle/>
          <a:p>
            <a:pPr marL="0" lvl="0" indent="0">
              <a:buNone/>
            </a:pPr>
            <a:endParaRPr lang="sl-SI" sz="1600"/>
          </a:p>
          <a:p>
            <a:pPr marL="0" lvl="0" indent="0">
              <a:buNone/>
            </a:pPr>
            <a:endParaRPr lang="sl-SI" sz="1600"/>
          </a:p>
          <a:p>
            <a:pPr lvl="1">
              <a:buFont typeface="Arial" panose="020B0604020202020204" pitchFamily="34" charset="0"/>
              <a:buChar char="•"/>
            </a:pPr>
            <a:r>
              <a:rPr lang="en-SI" sz="3600"/>
              <a:t>Pogodbeno upravljanje avtorskih pravic</a:t>
            </a:r>
          </a:p>
          <a:p>
            <a:pPr lvl="1">
              <a:buFont typeface="Arial" panose="020B0604020202020204" pitchFamily="34" charset="0"/>
              <a:buChar char="•"/>
            </a:pPr>
            <a:r>
              <a:rPr lang="en-SI" sz="3600"/>
              <a:t>Upravljanje avtorskih pravic z dovoljenji (licencami)</a:t>
            </a:r>
          </a:p>
          <a:p>
            <a:pPr lvl="2">
              <a:buFont typeface="Arial" panose="020B0604020202020204" pitchFamily="34" charset="0"/>
              <a:buChar char="•"/>
            </a:pPr>
            <a:r>
              <a:rPr lang="en-GB" sz="3600"/>
              <a:t>P</a:t>
            </a:r>
            <a:r>
              <a:rPr lang="en-SI" sz="3600"/>
              <a:t>roste in odprte licence </a:t>
            </a:r>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96810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Intelektualna lastnina </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a:bodyPr>
          <a:lstStyle/>
          <a:p>
            <a:pPr marL="0" lvl="0" indent="0">
              <a:buNone/>
            </a:pPr>
            <a:endParaRPr lang="sl-SI" sz="1600"/>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graphicFrame>
        <p:nvGraphicFramePr>
          <p:cNvPr id="10" name="Tabela 9">
            <a:extLst>
              <a:ext uri="{FF2B5EF4-FFF2-40B4-BE49-F238E27FC236}">
                <a16:creationId xmlns:a16="http://schemas.microsoft.com/office/drawing/2014/main" id="{E18B5BF7-CDCE-4261-9759-2119BD918942}"/>
              </a:ext>
            </a:extLst>
          </p:cNvPr>
          <p:cNvGraphicFramePr>
            <a:graphicFrameLocks noGrp="1"/>
          </p:cNvGraphicFramePr>
          <p:nvPr>
            <p:extLst>
              <p:ext uri="{D42A27DB-BD31-4B8C-83A1-F6EECF244321}">
                <p14:modId xmlns:p14="http://schemas.microsoft.com/office/powerpoint/2010/main" val="1588784419"/>
              </p:ext>
            </p:extLst>
          </p:nvPr>
        </p:nvGraphicFramePr>
        <p:xfrm>
          <a:off x="1972235" y="2394743"/>
          <a:ext cx="7500949" cy="3811334"/>
        </p:xfrm>
        <a:graphic>
          <a:graphicData uri="http://schemas.openxmlformats.org/drawingml/2006/table">
            <a:tbl>
              <a:tblPr firstRow="1" firstCol="1" bandRow="1"/>
              <a:tblGrid>
                <a:gridCol w="3982652">
                  <a:extLst>
                    <a:ext uri="{9D8B030D-6E8A-4147-A177-3AD203B41FA5}">
                      <a16:colId xmlns:a16="http://schemas.microsoft.com/office/drawing/2014/main" val="3649309536"/>
                    </a:ext>
                  </a:extLst>
                </a:gridCol>
                <a:gridCol w="3518297">
                  <a:extLst>
                    <a:ext uri="{9D8B030D-6E8A-4147-A177-3AD203B41FA5}">
                      <a16:colId xmlns:a16="http://schemas.microsoft.com/office/drawing/2014/main" val="629468230"/>
                    </a:ext>
                  </a:extLst>
                </a:gridCol>
              </a:tblGrid>
              <a:tr h="0">
                <a:tc>
                  <a:txBody>
                    <a:bodyPr/>
                    <a:lstStyle/>
                    <a:p>
                      <a:pPr>
                        <a:lnSpc>
                          <a:spcPct val="107000"/>
                        </a:lnSpc>
                        <a:spcAft>
                          <a:spcPts val="0"/>
                        </a:spcAft>
                      </a:pPr>
                      <a:r>
                        <a:rPr lang="sl-SI" sz="1600" b="1">
                          <a:effectLst/>
                          <a:latin typeface="Calibri" panose="020F0502020204030204" pitchFamily="34" charset="0"/>
                          <a:ea typeface="Calibri" panose="020F0502020204030204" pitchFamily="34" charset="0"/>
                          <a:cs typeface="Times New Roman" panose="02020603050405020304" pitchFamily="18" charset="0"/>
                        </a:rPr>
                        <a:t>AVTORSKA IN SORODNE PRAVICE</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sl-SI" sz="1600" b="1">
                          <a:effectLst/>
                          <a:latin typeface="Calibri" panose="020F0502020204030204" pitchFamily="34" charset="0"/>
                          <a:ea typeface="Calibri" panose="020F0502020204030204" pitchFamily="34" charset="0"/>
                          <a:cs typeface="Times New Roman" panose="02020603050405020304" pitchFamily="18" charset="0"/>
                        </a:rPr>
                        <a:t>INDUSTRIJSKA LASTNINA</a:t>
                      </a:r>
                    </a:p>
                    <a:p>
                      <a:pPr>
                        <a:lnSpc>
                          <a:spcPct val="107000"/>
                        </a:lnSpc>
                        <a:spcAft>
                          <a:spcPts val="0"/>
                        </a:spcAft>
                      </a:pP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36302054"/>
                  </a:ext>
                </a:extLst>
              </a:tr>
              <a:tr h="274955">
                <a:tc>
                  <a:txBody>
                    <a:bodyPr/>
                    <a:lstStyle/>
                    <a:p>
                      <a:pPr marL="342900" lvl="0" indent="-342900">
                        <a:lnSpc>
                          <a:spcPct val="107000"/>
                        </a:lnSpc>
                        <a:spcAft>
                          <a:spcPts val="0"/>
                        </a:spcAft>
                        <a:buFont typeface="Symbol" panose="05050102010706020507" pitchFamily="18" charset="2"/>
                        <a:buChar char=""/>
                      </a:pPr>
                      <a:r>
                        <a:rPr lang="sl-SI" sz="1200">
                          <a:effectLst/>
                          <a:latin typeface="Calibri" panose="020F0502020204030204" pitchFamily="34" charset="0"/>
                          <a:ea typeface="Calibri" panose="020F0502020204030204" pitchFamily="34" charset="0"/>
                          <a:cs typeface="Times New Roman" panose="02020603050405020304" pitchFamily="18" charset="0"/>
                        </a:rPr>
                        <a:t>Zakon o avtorski in sorodnih pravicah, </a:t>
                      </a:r>
                      <a:r>
                        <a:rPr lang="sl-SI" sz="1200">
                          <a:solidFill>
                            <a:srgbClr val="111111"/>
                          </a:solidFill>
                          <a:effectLst/>
                          <a:latin typeface="Republika"/>
                          <a:ea typeface="Calibri" panose="020F0502020204030204" pitchFamily="34" charset="0"/>
                          <a:cs typeface="Times New Roman" panose="02020603050405020304" pitchFamily="18" charset="0"/>
                        </a:rPr>
                        <a:t>Zakon o kolektivnem upravljanju avtorske in sorodnih pravic</a:t>
                      </a:r>
                    </a:p>
                    <a:p>
                      <a:pPr marL="0" lvl="0" indent="0">
                        <a:lnSpc>
                          <a:spcPct val="107000"/>
                        </a:lnSpc>
                        <a:spcAft>
                          <a:spcPts val="0"/>
                        </a:spcAft>
                        <a:buFont typeface="Symbol" panose="05050102010706020507" pitchFamily="18" charset="2"/>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r>
                        <a:rPr lang="sl-SI" sz="1200">
                          <a:effectLst/>
                          <a:latin typeface="Calibri" panose="020F0502020204030204" pitchFamily="34" charset="0"/>
                          <a:ea typeface="Calibri" panose="020F0502020204030204" pitchFamily="34" charset="0"/>
                          <a:cs typeface="Times New Roman" panose="02020603050405020304" pitchFamily="18" charset="0"/>
                        </a:rPr>
                        <a:t>Zakon o industrijski lastnini  </a:t>
                      </a:r>
                    </a:p>
                  </a:txBody>
                  <a:tcPr marL="68580" marR="68580" marT="0" marB="0">
                    <a:lnL>
                      <a:noFill/>
                    </a:lnL>
                    <a:lnR>
                      <a:noFill/>
                    </a:lnR>
                    <a:lnT>
                      <a:noFill/>
                    </a:lnT>
                    <a:lnB>
                      <a:noFill/>
                    </a:lnB>
                  </a:tcPr>
                </a:tc>
                <a:extLst>
                  <a:ext uri="{0D108BD9-81ED-4DB2-BD59-A6C34878D82A}">
                    <a16:rowId xmlns:a16="http://schemas.microsoft.com/office/drawing/2014/main" val="2741039282"/>
                  </a:ext>
                </a:extLst>
              </a:tr>
              <a:tr h="0">
                <a:tc>
                  <a:txBody>
                    <a:bodyPr/>
                    <a:lstStyle/>
                    <a:p>
                      <a:pPr marL="342900" lvl="0" indent="-342900">
                        <a:lnSpc>
                          <a:spcPct val="107000"/>
                        </a:lnSpc>
                        <a:spcAft>
                          <a:spcPts val="0"/>
                        </a:spcAft>
                        <a:buFont typeface="Symbol" panose="05050102010706020507" pitchFamily="18" charset="2"/>
                        <a:buChar char=""/>
                      </a:pPr>
                      <a:r>
                        <a:rPr lang="sl-SI" sz="1200" b="1">
                          <a:effectLst/>
                          <a:latin typeface="Calibri" panose="020F0502020204030204" pitchFamily="34" charset="0"/>
                          <a:ea typeface="Calibri" panose="020F0502020204030204" pitchFamily="34" charset="0"/>
                          <a:cs typeface="Times New Roman" panose="02020603050405020304" pitchFamily="18" charset="0"/>
                        </a:rPr>
                        <a:t>Avtorska pravica: </a:t>
                      </a:r>
                      <a:r>
                        <a:rPr lang="sl-SI" sz="1200">
                          <a:effectLst/>
                          <a:latin typeface="Calibri" panose="020F0502020204030204" pitchFamily="34" charset="0"/>
                          <a:ea typeface="Calibri" panose="020F0502020204030204" pitchFamily="34" charset="0"/>
                          <a:cs typeface="Times New Roman" panose="02020603050405020304" pitchFamily="18" charset="0"/>
                        </a:rPr>
                        <a:t>pravica avtorjev na njihovih delih s področja književnosti, znanosti in umetnosti </a:t>
                      </a:r>
                    </a:p>
                    <a:p>
                      <a:pPr marL="342900" lvl="0" indent="-342900">
                        <a:lnSpc>
                          <a:spcPct val="107000"/>
                        </a:lnSpc>
                        <a:spcAft>
                          <a:spcPts val="0"/>
                        </a:spcAft>
                        <a:buFont typeface="Symbol" panose="05050102010706020507" pitchFamily="18" charset="2"/>
                        <a:buChar char=""/>
                      </a:pPr>
                      <a:r>
                        <a:rPr lang="sl-SI" sz="1200" b="1">
                          <a:effectLst/>
                          <a:latin typeface="Calibri" panose="020F0502020204030204" pitchFamily="34" charset="0"/>
                          <a:ea typeface="Calibri" panose="020F0502020204030204" pitchFamily="34" charset="0"/>
                          <a:cs typeface="Times New Roman" panose="02020603050405020304" pitchFamily="18" charset="0"/>
                        </a:rPr>
                        <a:t>Sorodne pravice: </a:t>
                      </a:r>
                      <a:r>
                        <a:rPr lang="sl-SI" sz="1200">
                          <a:effectLst/>
                          <a:latin typeface="Calibri" panose="020F0502020204030204" pitchFamily="34" charset="0"/>
                          <a:ea typeface="Calibri" panose="020F0502020204030204" pitchFamily="34" charset="0"/>
                          <a:cs typeface="Times New Roman" panose="02020603050405020304" pitchFamily="18" charset="0"/>
                        </a:rPr>
                        <a:t>pravice izvajalcev, proizvajalcev fonogramov, filmskih producentov, radijskih ali televizijskih (RTV) organizacij, založnikov in izdelovalcev podatkovnih baz</a:t>
                      </a:r>
                    </a:p>
                    <a:p>
                      <a:pPr marL="0" lvl="0" indent="0">
                        <a:lnSpc>
                          <a:spcPct val="107000"/>
                        </a:lnSpc>
                        <a:spcAft>
                          <a:spcPts val="0"/>
                        </a:spcAft>
                        <a:buFont typeface="Symbol" panose="05050102010706020507" pitchFamily="18" charset="2"/>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l-SI" sz="1200">
                          <a:effectLst/>
                          <a:latin typeface="Calibri" panose="020F0502020204030204" pitchFamily="34" charset="0"/>
                          <a:ea typeface="Calibri" panose="020F0502020204030204" pitchFamily="34" charset="0"/>
                          <a:cs typeface="Times New Roman" panose="02020603050405020304" pitchFamily="18" charset="0"/>
                        </a:rPr>
                        <a:t>Intelektualno in kolektivno upravljanje in uveljavljanje avtorske in sorodnih pravic zajema določitev organov in postopkov upravljanja in uveljavljanje pravic, varstvo pravic in ukrepe za zagotovitev varstva</a:t>
                      </a:r>
                    </a:p>
                    <a:p>
                      <a:pPr marL="0" lvl="0" indent="0">
                        <a:lnSpc>
                          <a:spcPct val="107000"/>
                        </a:lnSpc>
                        <a:spcAft>
                          <a:spcPts val="0"/>
                        </a:spcAft>
                        <a:buFont typeface="Symbol" panose="05050102010706020507" pitchFamily="18" charset="2"/>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r>
                        <a:rPr lang="sl-SI" sz="1200">
                          <a:effectLst/>
                          <a:latin typeface="Calibri" panose="020F0502020204030204" pitchFamily="34" charset="0"/>
                          <a:ea typeface="Calibri" panose="020F0502020204030204" pitchFamily="34" charset="0"/>
                          <a:cs typeface="Times New Roman" panose="02020603050405020304" pitchFamily="18" charset="0"/>
                        </a:rPr>
                        <a:t>patent, </a:t>
                      </a:r>
                    </a:p>
                    <a:p>
                      <a:pPr marL="342900" lvl="0" indent="-342900">
                        <a:lnSpc>
                          <a:spcPct val="107000"/>
                        </a:lnSpc>
                        <a:spcAft>
                          <a:spcPts val="0"/>
                        </a:spcAft>
                        <a:buFont typeface="Symbol" panose="05050102010706020507" pitchFamily="18" charset="2"/>
                        <a:buChar char=""/>
                      </a:pPr>
                      <a:r>
                        <a:rPr lang="sl-SI" sz="1200">
                          <a:effectLst/>
                          <a:latin typeface="Calibri" panose="020F0502020204030204" pitchFamily="34" charset="0"/>
                          <a:ea typeface="Calibri" panose="020F0502020204030204" pitchFamily="34" charset="0"/>
                          <a:cs typeface="Times New Roman" panose="02020603050405020304" pitchFamily="18" charset="0"/>
                        </a:rPr>
                        <a:t>dodatni varstveni certifikat</a:t>
                      </a:r>
                    </a:p>
                    <a:p>
                      <a:pPr marL="342900" lvl="0" indent="-342900">
                        <a:lnSpc>
                          <a:spcPct val="107000"/>
                        </a:lnSpc>
                        <a:spcAft>
                          <a:spcPts val="0"/>
                        </a:spcAft>
                        <a:buFont typeface="Symbol" panose="05050102010706020507" pitchFamily="18" charset="2"/>
                        <a:buChar char=""/>
                      </a:pPr>
                      <a:r>
                        <a:rPr lang="sl-SI" sz="1200">
                          <a:effectLst/>
                          <a:latin typeface="Calibri" panose="020F0502020204030204" pitchFamily="34" charset="0"/>
                          <a:ea typeface="Calibri" panose="020F0502020204030204" pitchFamily="34" charset="0"/>
                          <a:cs typeface="Times New Roman" panose="02020603050405020304" pitchFamily="18" charset="0"/>
                        </a:rPr>
                        <a:t>model</a:t>
                      </a:r>
                    </a:p>
                    <a:p>
                      <a:pPr marL="342900" lvl="0" indent="-342900">
                        <a:lnSpc>
                          <a:spcPct val="107000"/>
                        </a:lnSpc>
                        <a:spcAft>
                          <a:spcPts val="0"/>
                        </a:spcAft>
                        <a:buFont typeface="Symbol" panose="05050102010706020507" pitchFamily="18" charset="2"/>
                        <a:buChar char=""/>
                      </a:pPr>
                      <a:r>
                        <a:rPr lang="sl-SI" sz="1200">
                          <a:effectLst/>
                          <a:latin typeface="Calibri" panose="020F0502020204030204" pitchFamily="34" charset="0"/>
                          <a:ea typeface="Calibri" panose="020F0502020204030204" pitchFamily="34" charset="0"/>
                          <a:cs typeface="Times New Roman" panose="02020603050405020304" pitchFamily="18" charset="0"/>
                        </a:rPr>
                        <a:t>znamka in </a:t>
                      </a:r>
                    </a:p>
                    <a:p>
                      <a:pPr marL="342900" lvl="0" indent="-342900">
                        <a:lnSpc>
                          <a:spcPct val="107000"/>
                        </a:lnSpc>
                        <a:spcAft>
                          <a:spcPts val="0"/>
                        </a:spcAft>
                        <a:buFont typeface="Symbol" panose="05050102010706020507" pitchFamily="18" charset="2"/>
                        <a:buChar char=""/>
                      </a:pPr>
                      <a:r>
                        <a:rPr lang="sl-SI" sz="1200">
                          <a:effectLst/>
                          <a:latin typeface="Calibri" panose="020F0502020204030204" pitchFamily="34" charset="0"/>
                          <a:ea typeface="Calibri" panose="020F0502020204030204" pitchFamily="34" charset="0"/>
                          <a:cs typeface="Times New Roman" panose="02020603050405020304" pitchFamily="18" charset="0"/>
                        </a:rPr>
                        <a:t>geografska označba</a:t>
                      </a:r>
                    </a:p>
                  </a:txBody>
                  <a:tcPr marL="68580" marR="68580" marT="0" marB="0">
                    <a:lnL>
                      <a:noFill/>
                    </a:lnL>
                    <a:lnR>
                      <a:noFill/>
                    </a:lnR>
                    <a:lnT>
                      <a:noFill/>
                    </a:lnT>
                    <a:lnB>
                      <a:noFill/>
                    </a:lnB>
                  </a:tcPr>
                </a:tc>
                <a:extLst>
                  <a:ext uri="{0D108BD9-81ED-4DB2-BD59-A6C34878D82A}">
                    <a16:rowId xmlns:a16="http://schemas.microsoft.com/office/drawing/2014/main" val="3590649453"/>
                  </a:ext>
                </a:extLst>
              </a:tr>
              <a:tr h="0">
                <a:tc>
                  <a:txBody>
                    <a:bodyPr/>
                    <a:lstStyle/>
                    <a:p>
                      <a:pPr marL="342900" lvl="0" indent="-342900">
                        <a:lnSpc>
                          <a:spcPct val="107000"/>
                        </a:lnSpc>
                        <a:spcAft>
                          <a:spcPts val="0"/>
                        </a:spcAft>
                        <a:buFont typeface="Symbol" panose="05050102010706020507" pitchFamily="18" charset="2"/>
                        <a:buChar char=""/>
                      </a:pPr>
                      <a:r>
                        <a:rPr lang="sl-SI" sz="1200">
                          <a:effectLst/>
                          <a:latin typeface="Calibri" panose="020F0502020204030204" pitchFamily="34" charset="0"/>
                          <a:ea typeface="Calibri" panose="020F0502020204030204" pitchFamily="34" charset="0"/>
                          <a:cs typeface="Times New Roman" panose="02020603050405020304" pitchFamily="18" charset="0"/>
                        </a:rPr>
                        <a:t>pripada avtorju na podlagi same stvaritve dela</a:t>
                      </a: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r>
                        <a:rPr lang="sl-SI" sz="1200">
                          <a:effectLst/>
                          <a:latin typeface="Calibri" panose="020F0502020204030204" pitchFamily="34" charset="0"/>
                          <a:ea typeface="Calibri" panose="020F0502020204030204" pitchFamily="34" charset="0"/>
                          <a:cs typeface="Times New Roman" panose="02020603050405020304" pitchFamily="18" charset="0"/>
                        </a:rPr>
                        <a:t>potrebna prijava  oz. registracija za pridobitev pravice pred Uradom RS za intelektualno lastnino</a:t>
                      </a:r>
                    </a:p>
                  </a:txBody>
                  <a:tcPr marL="68580" marR="68580" marT="0" marB="0">
                    <a:lnL>
                      <a:noFill/>
                    </a:lnL>
                    <a:lnR>
                      <a:noFill/>
                    </a:lnR>
                    <a:lnT>
                      <a:noFill/>
                    </a:lnT>
                    <a:lnB>
                      <a:noFill/>
                    </a:lnB>
                  </a:tcPr>
                </a:tc>
                <a:extLst>
                  <a:ext uri="{0D108BD9-81ED-4DB2-BD59-A6C34878D82A}">
                    <a16:rowId xmlns:a16="http://schemas.microsoft.com/office/drawing/2014/main" val="520310643"/>
                  </a:ext>
                </a:extLst>
              </a:tr>
            </a:tbl>
          </a:graphicData>
        </a:graphic>
      </p:graphicFrame>
      <p:cxnSp>
        <p:nvCxnSpPr>
          <p:cNvPr id="12" name="Raven puščični povezovalnik 11">
            <a:extLst>
              <a:ext uri="{FF2B5EF4-FFF2-40B4-BE49-F238E27FC236}">
                <a16:creationId xmlns:a16="http://schemas.microsoft.com/office/drawing/2014/main" id="{F9B68C03-AC1D-4B79-8B60-12D2DA9FA2FE}"/>
              </a:ext>
            </a:extLst>
          </p:cNvPr>
          <p:cNvCxnSpPr/>
          <p:nvPr/>
        </p:nvCxnSpPr>
        <p:spPr>
          <a:xfrm flipH="1">
            <a:off x="4303776" y="1969008"/>
            <a:ext cx="902208" cy="420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aven puščični povezovalnik 13">
            <a:extLst>
              <a:ext uri="{FF2B5EF4-FFF2-40B4-BE49-F238E27FC236}">
                <a16:creationId xmlns:a16="http://schemas.microsoft.com/office/drawing/2014/main" id="{E4182EB6-6D3D-472A-8681-281609E7F686}"/>
              </a:ext>
            </a:extLst>
          </p:cNvPr>
          <p:cNvCxnSpPr/>
          <p:nvPr/>
        </p:nvCxnSpPr>
        <p:spPr>
          <a:xfrm>
            <a:off x="6303264" y="1969008"/>
            <a:ext cx="670560" cy="425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73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a:t>Kaj je </a:t>
            </a:r>
            <a:r>
              <a:rPr lang="sl-SI" err="1"/>
              <a:t>Creative</a:t>
            </a:r>
            <a:r>
              <a:rPr lang="sl-SI"/>
              <a:t> </a:t>
            </a:r>
            <a:r>
              <a:rPr lang="sl-SI" err="1"/>
              <a:t>Commons</a:t>
            </a:r>
            <a:r>
              <a:rPr lang="sl-SI"/>
              <a:t>?</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0554476" cy="4773293"/>
          </a:xfrm>
        </p:spPr>
        <p:txBody>
          <a:bodyPr>
            <a:normAutofit/>
          </a:bodyPr>
          <a:lstStyle/>
          <a:p>
            <a:pPr marL="514350" indent="-514350" algn="just">
              <a:buFont typeface="+mj-lt"/>
              <a:buAutoNum type="arabicPeriod"/>
            </a:pPr>
            <a:r>
              <a:rPr lang="sl-SI"/>
              <a:t>Majhna neprofitna organizacija, ustanovljena v ZDA leta 2001, kot odgovor na zastarelo avtorsko pravo in vse več avtorskopravnih omejitev v primerjavi z razvijajočo se tehnologijo.</a:t>
            </a:r>
          </a:p>
          <a:p>
            <a:pPr marL="514350" indent="-514350" algn="just">
              <a:buFont typeface="+mj-lt"/>
              <a:buAutoNum type="arabicPeriod"/>
            </a:pPr>
            <a:r>
              <a:rPr lang="sl-SI"/>
              <a:t>Set pravnih orodij – brezplačnih licenc, ki jih lahko uporabljajo avtorji po celem svetu.</a:t>
            </a:r>
          </a:p>
          <a:p>
            <a:pPr marL="514350" indent="-514350" algn="just">
              <a:buFont typeface="+mj-lt"/>
              <a:buAutoNum type="arabicPeriod"/>
            </a:pPr>
            <a:r>
              <a:rPr lang="sl-SI"/>
              <a:t>Svetovno gibanje z več kot 800 člani* s skupnim mnenjem in cilji, da moramo: sodelovati za skupno dobro, deliti znanje, reformirati avtorsko pravo, si prizadevati za odprto izobraževanje in odprt dostop do rezultatov javno financiranih raziskav.</a:t>
            </a:r>
          </a:p>
          <a:p>
            <a:pPr marL="0" indent="0" algn="just">
              <a:buNone/>
            </a:pPr>
            <a:r>
              <a:rPr lang="sl-SI" sz="1800"/>
              <a:t>* Podatek pridobljen septembra 2025. Vir: https://network.creativecommons.org/</a:t>
            </a:r>
          </a:p>
          <a:p>
            <a:pPr algn="just"/>
            <a:endParaRPr lang="sl-SI" sz="3000"/>
          </a:p>
        </p:txBody>
      </p:sp>
    </p:spTree>
    <p:extLst>
      <p:ext uri="{BB962C8B-B14F-4D97-AF65-F5344CB8AC3E}">
        <p14:creationId xmlns:p14="http://schemas.microsoft.com/office/powerpoint/2010/main" val="276163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A6E72-A9B9-47BC-876B-FC861F65DB79}"/>
              </a:ext>
            </a:extLst>
          </p:cNvPr>
          <p:cNvSpPr>
            <a:spLocks noGrp="1"/>
          </p:cNvSpPr>
          <p:nvPr>
            <p:ph type="title"/>
          </p:nvPr>
        </p:nvSpPr>
        <p:spPr>
          <a:xfrm>
            <a:off x="609599" y="1078860"/>
            <a:ext cx="11160000" cy="611828"/>
          </a:xfrm>
        </p:spPr>
        <p:txBody>
          <a:bodyPr>
            <a:normAutofit fontScale="90000"/>
          </a:bodyPr>
          <a:lstStyle/>
          <a:p>
            <a:r>
              <a:rPr lang="sl-SI"/>
              <a:t>Licence </a:t>
            </a:r>
            <a:r>
              <a:rPr lang="sl-SI" err="1"/>
              <a:t>Creative</a:t>
            </a:r>
            <a:r>
              <a:rPr lang="sl-SI"/>
              <a:t> </a:t>
            </a:r>
            <a:r>
              <a:rPr lang="sl-SI" err="1"/>
              <a:t>Commons</a:t>
            </a:r>
            <a:r>
              <a:rPr lang="sl-SI"/>
              <a:t> (CC)</a:t>
            </a:r>
            <a:endParaRPr lang="en-US"/>
          </a:p>
        </p:txBody>
      </p:sp>
      <p:pic>
        <p:nvPicPr>
          <p:cNvPr id="7" name="Picture 2">
            <a:extLst>
              <a:ext uri="{FF2B5EF4-FFF2-40B4-BE49-F238E27FC236}">
                <a16:creationId xmlns:a16="http://schemas.microsoft.com/office/drawing/2014/main" id="{2F83E0DE-0F1B-4597-B732-46DDF117A3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9655" y="1286255"/>
            <a:ext cx="2142745" cy="2142745"/>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za vsebino 2">
            <a:extLst>
              <a:ext uri="{FF2B5EF4-FFF2-40B4-BE49-F238E27FC236}">
                <a16:creationId xmlns:a16="http://schemas.microsoft.com/office/drawing/2014/main" id="{AA19679A-62C3-470B-A10D-2219ED91AFC0}"/>
              </a:ext>
            </a:extLst>
          </p:cNvPr>
          <p:cNvSpPr>
            <a:spLocks noGrp="1"/>
          </p:cNvSpPr>
          <p:nvPr>
            <p:ph idx="1"/>
          </p:nvPr>
        </p:nvSpPr>
        <p:spPr>
          <a:xfrm>
            <a:off x="609599" y="1894559"/>
            <a:ext cx="8571723" cy="1632960"/>
          </a:xfrm>
        </p:spPr>
        <p:txBody>
          <a:bodyPr rtlCol="0">
            <a:noAutofit/>
          </a:bodyPr>
          <a:lstStyle/>
          <a:p>
            <a:pPr algn="just">
              <a:lnSpc>
                <a:spcPct val="120000"/>
              </a:lnSpc>
            </a:pPr>
            <a:r>
              <a:rPr lang="sl-SI" b="1">
                <a:solidFill>
                  <a:schemeClr val="tx1"/>
                </a:solidFill>
              </a:rPr>
              <a:t>pravno orodje</a:t>
            </a:r>
            <a:r>
              <a:rPr lang="sl-SI">
                <a:solidFill>
                  <a:schemeClr val="tx1"/>
                </a:solidFill>
              </a:rPr>
              <a:t>, ki avtorjem pomaga zaščititi avtorske pravice in hkrati označiti pod katerimi pogoji dovoljujejo uporabo avtorskega dela;</a:t>
            </a:r>
          </a:p>
        </p:txBody>
      </p:sp>
      <p:sp>
        <p:nvSpPr>
          <p:cNvPr id="13" name="Označba mesta za vsebino 2">
            <a:extLst>
              <a:ext uri="{FF2B5EF4-FFF2-40B4-BE49-F238E27FC236}">
                <a16:creationId xmlns:a16="http://schemas.microsoft.com/office/drawing/2014/main" id="{AA6967EF-A44B-4F94-85C0-76E3E53AD212}"/>
              </a:ext>
            </a:extLst>
          </p:cNvPr>
          <p:cNvSpPr txBox="1">
            <a:spLocks/>
          </p:cNvSpPr>
          <p:nvPr/>
        </p:nvSpPr>
        <p:spPr>
          <a:xfrm>
            <a:off x="609599" y="3527519"/>
            <a:ext cx="10972802" cy="3058245"/>
          </a:xfrm>
          <a:prstGeom prst="rect">
            <a:avLst/>
          </a:prstGeom>
          <a:noFill/>
          <a:ln>
            <a:noFill/>
          </a:ln>
        </p:spPr>
        <p:txBody>
          <a:bodyPr vert="horz" wrap="square" lIns="91440" tIns="45720" rIns="91440" bIns="45720" rtlCol="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b="1">
                <a:solidFill>
                  <a:schemeClr val="tx1"/>
                </a:solidFill>
              </a:rPr>
              <a:t>„some rights reserved“ </a:t>
            </a:r>
            <a:r>
              <a:rPr lang="en-US">
                <a:solidFill>
                  <a:schemeClr val="tx1"/>
                </a:solidFill>
              </a:rPr>
              <a:t>v </a:t>
            </a:r>
            <a:r>
              <a:rPr lang="sl-SI">
                <a:solidFill>
                  <a:schemeClr val="tx1"/>
                </a:solidFill>
              </a:rPr>
              <a:t>nasprotju</a:t>
            </a:r>
            <a:r>
              <a:rPr lang="en-US">
                <a:solidFill>
                  <a:schemeClr val="tx1"/>
                </a:solidFill>
              </a:rPr>
              <a:t> z </a:t>
            </a:r>
            <a:r>
              <a:rPr lang="sl-SI">
                <a:solidFill>
                  <a:schemeClr val="tx1"/>
                </a:solidFill>
              </a:rPr>
              <a:t>znanim</a:t>
            </a:r>
            <a:r>
              <a:rPr lang="en-US">
                <a:solidFill>
                  <a:schemeClr val="tx1"/>
                </a:solidFill>
              </a:rPr>
              <a:t> „all rights reserved“</a:t>
            </a:r>
            <a:r>
              <a:rPr lang="sl-SI">
                <a:solidFill>
                  <a:schemeClr val="tx1"/>
                </a:solidFill>
              </a:rPr>
              <a:t>;</a:t>
            </a:r>
          </a:p>
          <a:p>
            <a:pPr algn="just">
              <a:lnSpc>
                <a:spcPct val="120000"/>
              </a:lnSpc>
            </a:pPr>
            <a:r>
              <a:rPr lang="sl-SI">
                <a:solidFill>
                  <a:schemeClr val="tx1"/>
                </a:solidFill>
              </a:rPr>
              <a:t>le za avtorska dela;</a:t>
            </a:r>
          </a:p>
          <a:p>
            <a:pPr algn="just">
              <a:lnSpc>
                <a:spcPct val="120000"/>
              </a:lnSpc>
            </a:pPr>
            <a:r>
              <a:rPr lang="sl-SI">
                <a:solidFill>
                  <a:schemeClr val="tx1"/>
                </a:solidFill>
              </a:rPr>
              <a:t>v pomoč tudi uporabnikom avtorski del;</a:t>
            </a:r>
          </a:p>
          <a:p>
            <a:pPr algn="just">
              <a:lnSpc>
                <a:spcPct val="120000"/>
              </a:lnSpc>
            </a:pPr>
            <a:r>
              <a:rPr lang="sl-SI">
                <a:solidFill>
                  <a:schemeClr val="tx1"/>
                </a:solidFill>
              </a:rPr>
              <a:t>so brezplačne, vnaprej pripravljene, enostavne za uporabo, pravno izvršljive, svetovno znane in trajajo tako dolgo, kot avtorska pravica.</a:t>
            </a:r>
            <a:endParaRPr lang="en-US">
              <a:solidFill>
                <a:schemeClr val="tx1"/>
              </a:solidFill>
            </a:endParaRPr>
          </a:p>
        </p:txBody>
      </p:sp>
    </p:spTree>
    <p:extLst>
      <p:ext uri="{BB962C8B-B14F-4D97-AF65-F5344CB8AC3E}">
        <p14:creationId xmlns:p14="http://schemas.microsoft.com/office/powerpoint/2010/main" val="3178140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CFDD9F-25C1-422A-8BB3-7BB1D2A0377E}"/>
              </a:ext>
            </a:extLst>
          </p:cNvPr>
          <p:cNvSpPr>
            <a:spLocks noGrp="1"/>
          </p:cNvSpPr>
          <p:nvPr>
            <p:ph type="title"/>
          </p:nvPr>
        </p:nvSpPr>
        <p:spPr>
          <a:xfrm>
            <a:off x="679581" y="1075502"/>
            <a:ext cx="11160000" cy="611828"/>
          </a:xfrm>
        </p:spPr>
        <p:txBody>
          <a:bodyPr>
            <a:normAutofit fontScale="90000"/>
          </a:bodyPr>
          <a:lstStyle/>
          <a:p>
            <a:r>
              <a:rPr lang="sl-SI" err="1"/>
              <a:t>Troslojna</a:t>
            </a:r>
            <a:r>
              <a:rPr lang="sl-SI"/>
              <a:t> zasnova</a:t>
            </a:r>
            <a:endParaRPr lang="en-US"/>
          </a:p>
        </p:txBody>
      </p:sp>
      <p:sp>
        <p:nvSpPr>
          <p:cNvPr id="4" name="Označba mesta vsebine 7">
            <a:extLst>
              <a:ext uri="{FF2B5EF4-FFF2-40B4-BE49-F238E27FC236}">
                <a16:creationId xmlns:a16="http://schemas.microsoft.com/office/drawing/2014/main" id="{11E324E7-CB62-481F-AB8A-E1433A08FF0B}"/>
              </a:ext>
            </a:extLst>
          </p:cNvPr>
          <p:cNvSpPr>
            <a:spLocks noGrp="1"/>
          </p:cNvSpPr>
          <p:nvPr>
            <p:ph idx="1"/>
          </p:nvPr>
        </p:nvSpPr>
        <p:spPr>
          <a:xfrm>
            <a:off x="679581" y="1914810"/>
            <a:ext cx="6766248" cy="4569966"/>
          </a:xfrm>
        </p:spPr>
        <p:txBody>
          <a:bodyPr>
            <a:noAutofit/>
          </a:bodyPr>
          <a:lstStyle/>
          <a:p>
            <a:pPr algn="just"/>
            <a:r>
              <a:rPr lang="sl-SI" b="1"/>
              <a:t>Pravna koda </a:t>
            </a:r>
            <a:r>
              <a:rPr lang="en-GB"/>
              <a:t>= </a:t>
            </a:r>
            <a:r>
              <a:rPr lang="sl-SI"/>
              <a:t>licenca sama; osnova, ki vsebuje določbe in pogoje, pravno izvršljive na sodišču.</a:t>
            </a:r>
            <a:endParaRPr lang="en-GB"/>
          </a:p>
          <a:p>
            <a:pPr algn="just"/>
            <a:r>
              <a:rPr lang="sl-SI" b="1"/>
              <a:t>„Človeku berljiva“ različica </a:t>
            </a:r>
            <a:r>
              <a:rPr lang="en-GB"/>
              <a:t>= </a:t>
            </a:r>
            <a:r>
              <a:rPr lang="sl-SI"/>
              <a:t>povzetek licence (pravne kode), ki vsebuje ključne licenčne pogoje.</a:t>
            </a:r>
            <a:endParaRPr lang="en-GB"/>
          </a:p>
          <a:p>
            <a:pPr algn="just"/>
            <a:r>
              <a:rPr lang="sl-SI" b="1"/>
              <a:t>„Strojno berljiva“ različica </a:t>
            </a:r>
            <a:r>
              <a:rPr lang="en-GB"/>
              <a:t>= </a:t>
            </a:r>
            <a:r>
              <a:rPr lang="sl-SI">
                <a:effectLst/>
                <a:ea typeface="Calibri" panose="020F0502020204030204" pitchFamily="34" charset="0"/>
                <a:cs typeface="Times New Roman" panose="02020603050405020304" pitchFamily="18" charset="0"/>
              </a:rPr>
              <a:t>glavni licenčni pogoji v formatu, ki ga lahko razumejo računalniški sistemi, iskalniki in druga tehnologija.</a:t>
            </a:r>
            <a:endParaRPr lang="en-GB"/>
          </a:p>
        </p:txBody>
      </p:sp>
      <p:pic>
        <p:nvPicPr>
          <p:cNvPr id="5" name="Slika 4">
            <a:extLst>
              <a:ext uri="{FF2B5EF4-FFF2-40B4-BE49-F238E27FC236}">
                <a16:creationId xmlns:a16="http://schemas.microsoft.com/office/drawing/2014/main" id="{66DC9877-77F7-4E5C-AB6C-B3AE52A3D2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7258" y="1381416"/>
            <a:ext cx="3569018" cy="3780692"/>
          </a:xfrm>
          <a:prstGeom prst="rect">
            <a:avLst/>
          </a:prstGeom>
        </p:spPr>
      </p:pic>
      <p:sp>
        <p:nvSpPr>
          <p:cNvPr id="6" name="PoljeZBesedilom 5">
            <a:extLst>
              <a:ext uri="{FF2B5EF4-FFF2-40B4-BE49-F238E27FC236}">
                <a16:creationId xmlns:a16="http://schemas.microsoft.com/office/drawing/2014/main" id="{E2EDB3EB-6011-4431-A31D-B90E194FE00B}"/>
              </a:ext>
            </a:extLst>
          </p:cNvPr>
          <p:cNvSpPr txBox="1"/>
          <p:nvPr/>
        </p:nvSpPr>
        <p:spPr>
          <a:xfrm>
            <a:off x="8250474" y="5423648"/>
            <a:ext cx="3261945" cy="707886"/>
          </a:xfrm>
          <a:prstGeom prst="rect">
            <a:avLst/>
          </a:prstGeom>
          <a:noFill/>
        </p:spPr>
        <p:txBody>
          <a:bodyPr wrap="square" rtlCol="0">
            <a:spAutoFit/>
          </a:bodyPr>
          <a:lstStyle/>
          <a:p>
            <a:r>
              <a:rPr lang="sl-SI" sz="1000"/>
              <a:t>Vir: </a:t>
            </a:r>
            <a:r>
              <a:rPr lang="sl-SI" sz="1000" err="1"/>
              <a:t>Three</a:t>
            </a:r>
            <a:r>
              <a:rPr lang="sl-SI" sz="1000"/>
              <a:t> </a:t>
            </a:r>
            <a:r>
              <a:rPr lang="sl-SI" sz="1000" err="1"/>
              <a:t>layers</a:t>
            </a:r>
            <a:r>
              <a:rPr lang="sl-SI" sz="1000"/>
              <a:t> </a:t>
            </a:r>
            <a:r>
              <a:rPr lang="sl-SI" sz="1000" err="1"/>
              <a:t>of</a:t>
            </a:r>
            <a:r>
              <a:rPr lang="sl-SI" sz="1000"/>
              <a:t> </a:t>
            </a:r>
            <a:r>
              <a:rPr lang="sl-SI" sz="1000" err="1"/>
              <a:t>License</a:t>
            </a:r>
            <a:r>
              <a:rPr lang="sl-SI" sz="1000"/>
              <a:t>, </a:t>
            </a:r>
            <a:r>
              <a:rPr lang="en-US" sz="1000" b="0" i="0">
                <a:effectLst/>
              </a:rPr>
              <a:t>copyright 2011, Creative Commons, Nathan </a:t>
            </a:r>
            <a:r>
              <a:rPr lang="en-US" sz="1000" b="0" i="0" err="1">
                <a:effectLst/>
              </a:rPr>
              <a:t>Yergler</a:t>
            </a:r>
            <a:r>
              <a:rPr lang="en-US" sz="1000" b="0" i="0">
                <a:effectLst/>
              </a:rPr>
              <a:t>, Alex Roberts. CC BY 3.0 </a:t>
            </a:r>
            <a:r>
              <a:rPr lang="en-US" sz="1000" b="0" i="0" err="1">
                <a:effectLst/>
              </a:rPr>
              <a:t>Unported</a:t>
            </a:r>
            <a:r>
              <a:rPr lang="sl-SI" sz="1000"/>
              <a:t> (</a:t>
            </a:r>
            <a:r>
              <a:rPr lang="sl-SI" sz="1000">
                <a:solidFill>
                  <a:schemeClr val="accent1">
                    <a:lumMod val="75000"/>
                  </a:schemeClr>
                </a:solidFill>
                <a:hlinkClick r:id="rId3">
                  <a:extLst>
                    <a:ext uri="{A12FA001-AC4F-418D-AE19-62706E023703}">
                      <ahyp:hlinkClr xmlns:ahyp="http://schemas.microsoft.com/office/drawing/2018/hyperlinkcolor" val="tx"/>
                    </a:ext>
                  </a:extLst>
                </a:hlinkClick>
              </a:rPr>
              <a:t>https://creativecommons.org/about/downloads/</a:t>
            </a:r>
            <a:r>
              <a:rPr lang="sl-SI" sz="1000"/>
              <a:t>)</a:t>
            </a:r>
          </a:p>
        </p:txBody>
      </p:sp>
    </p:spTree>
    <p:extLst>
      <p:ext uri="{BB962C8B-B14F-4D97-AF65-F5344CB8AC3E}">
        <p14:creationId xmlns:p14="http://schemas.microsoft.com/office/powerpoint/2010/main" val="797860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2830732E-EF20-4621-A527-9DFB12017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04" y="298580"/>
            <a:ext cx="4465243" cy="5542384"/>
          </a:xfrm>
          <a:prstGeom prst="rect">
            <a:avLst/>
          </a:prstGeom>
        </p:spPr>
      </p:pic>
      <p:sp>
        <p:nvSpPr>
          <p:cNvPr id="6" name="PoljeZBesedilom 5">
            <a:extLst>
              <a:ext uri="{FF2B5EF4-FFF2-40B4-BE49-F238E27FC236}">
                <a16:creationId xmlns:a16="http://schemas.microsoft.com/office/drawing/2014/main" id="{1E8CF4E0-E186-4DC6-A0DF-E77C57DF5C51}"/>
              </a:ext>
            </a:extLst>
          </p:cNvPr>
          <p:cNvSpPr txBox="1"/>
          <p:nvPr/>
        </p:nvSpPr>
        <p:spPr>
          <a:xfrm>
            <a:off x="618204" y="5962261"/>
            <a:ext cx="4147692" cy="507831"/>
          </a:xfrm>
          <a:prstGeom prst="rect">
            <a:avLst/>
          </a:prstGeom>
          <a:noFill/>
          <a:ln>
            <a:noFill/>
          </a:ln>
        </p:spPr>
        <p:txBody>
          <a:bodyPr wrap="square" rtlCol="0">
            <a:spAutoFit/>
          </a:bodyPr>
          <a:lstStyle/>
          <a:p>
            <a:r>
              <a:rPr lang="sl-SI" sz="900"/>
              <a:t>Primer „človeku berljive“ različice licence </a:t>
            </a:r>
            <a:r>
              <a:rPr lang="en-GB" sz="900"/>
              <a:t>CC BY 4.0</a:t>
            </a:r>
            <a:r>
              <a:rPr lang="sl-SI" sz="900"/>
              <a:t>, pridobljeno na spletni strani </a:t>
            </a:r>
            <a:r>
              <a:rPr lang="en-GB" sz="900"/>
              <a:t>Creative Commons Licenses.</a:t>
            </a:r>
            <a:r>
              <a:rPr lang="en-GB" sz="900" b="0" i="0">
                <a:effectLst/>
              </a:rPr>
              <a:t> CC BY 4.0. </a:t>
            </a:r>
            <a:r>
              <a:rPr lang="en-GB" sz="900"/>
              <a:t>(</a:t>
            </a:r>
            <a:r>
              <a:rPr lang="en-GB" sz="900">
                <a:solidFill>
                  <a:schemeClr val="accent1">
                    <a:lumMod val="75000"/>
                  </a:schemeClr>
                </a:solidFill>
                <a:hlinkClick r:id="rId3"/>
              </a:rPr>
              <a:t>https://creativecommons.org/licenses/by/4.0/deed.sl</a:t>
            </a:r>
            <a:r>
              <a:rPr lang="sl-SI" sz="900">
                <a:solidFill>
                  <a:schemeClr val="accent1">
                    <a:lumMod val="75000"/>
                  </a:schemeClr>
                </a:solidFill>
              </a:rPr>
              <a:t>)</a:t>
            </a:r>
            <a:endParaRPr lang="en-GB" sz="900"/>
          </a:p>
        </p:txBody>
      </p:sp>
      <p:pic>
        <p:nvPicPr>
          <p:cNvPr id="7" name="Slika 6">
            <a:extLst>
              <a:ext uri="{FF2B5EF4-FFF2-40B4-BE49-F238E27FC236}">
                <a16:creationId xmlns:a16="http://schemas.microsoft.com/office/drawing/2014/main" id="{74B281FA-8D30-4DBB-8DBB-21EECDDDEC79}"/>
              </a:ext>
            </a:extLst>
          </p:cNvPr>
          <p:cNvPicPr>
            <a:picLocks noChangeAspect="1"/>
          </p:cNvPicPr>
          <p:nvPr/>
        </p:nvPicPr>
        <p:blipFill>
          <a:blip r:embed="rId4"/>
          <a:stretch>
            <a:fillRect/>
          </a:stretch>
        </p:blipFill>
        <p:spPr>
          <a:xfrm>
            <a:off x="5547818" y="1568471"/>
            <a:ext cx="6025978" cy="1774999"/>
          </a:xfrm>
          <a:prstGeom prst="rect">
            <a:avLst/>
          </a:prstGeom>
          <a:ln>
            <a:solidFill>
              <a:schemeClr val="tx1"/>
            </a:solidFill>
          </a:ln>
        </p:spPr>
      </p:pic>
      <p:sp>
        <p:nvSpPr>
          <p:cNvPr id="8" name="PoljeZBesedilom 7">
            <a:extLst>
              <a:ext uri="{FF2B5EF4-FFF2-40B4-BE49-F238E27FC236}">
                <a16:creationId xmlns:a16="http://schemas.microsoft.com/office/drawing/2014/main" id="{6ADE08B6-93C7-4D5B-9D1A-5D3C3425D57A}"/>
              </a:ext>
            </a:extLst>
          </p:cNvPr>
          <p:cNvSpPr txBox="1"/>
          <p:nvPr/>
        </p:nvSpPr>
        <p:spPr>
          <a:xfrm>
            <a:off x="5547818" y="3430947"/>
            <a:ext cx="5152385" cy="369332"/>
          </a:xfrm>
          <a:prstGeom prst="rect">
            <a:avLst/>
          </a:prstGeom>
          <a:noFill/>
        </p:spPr>
        <p:txBody>
          <a:bodyPr wrap="square" rtlCol="0">
            <a:spAutoFit/>
          </a:bodyPr>
          <a:lstStyle/>
          <a:p>
            <a:r>
              <a:rPr lang="sl-SI" sz="900"/>
              <a:t>Primer „strojno berljive“ različice licence CC BY 4.0, pridobljeno na spletni strani</a:t>
            </a:r>
            <a:r>
              <a:rPr lang="en-GB" sz="900"/>
              <a:t> Creative Commons License Chooser. CC BY 4.0</a:t>
            </a:r>
            <a:r>
              <a:rPr lang="en-GB" sz="900" b="0" i="0">
                <a:effectLst/>
              </a:rPr>
              <a:t> </a:t>
            </a:r>
            <a:r>
              <a:rPr lang="en-GB" sz="900">
                <a:latin typeface="Calibri" panose="020F0502020204030204" pitchFamily="34" charset="0"/>
                <a:ea typeface="Calibri" panose="020F0502020204030204" pitchFamily="34" charset="0"/>
                <a:cs typeface="Calibri" panose="020F0502020204030204" pitchFamily="34" charset="0"/>
              </a:rPr>
              <a:t>(</a:t>
            </a:r>
            <a:r>
              <a:rPr lang="en-GB" sz="9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hlinkClick r:id="rId5"/>
              </a:rPr>
              <a:t>https://creativecommons.org/chooser/</a:t>
            </a:r>
            <a:r>
              <a:rPr lang="sl-SI" sz="900">
                <a:latin typeface="Calibri" panose="020F0502020204030204" pitchFamily="34" charset="0"/>
                <a:ea typeface="Calibri" panose="020F0502020204030204" pitchFamily="34" charset="0"/>
                <a:cs typeface="Calibri" panose="020F0502020204030204" pitchFamily="34" charset="0"/>
              </a:rPr>
              <a:t>)</a:t>
            </a:r>
            <a:endParaRPr lang="en-GB" sz="900">
              <a:latin typeface="Calibri" panose="020F0502020204030204" pitchFamily="34" charset="0"/>
              <a:ea typeface="Calibri" panose="020F0502020204030204" pitchFamily="34" charset="0"/>
              <a:cs typeface="Calibri" panose="020F0502020204030204" pitchFamily="34" charset="0"/>
            </a:endParaRPr>
          </a:p>
        </p:txBody>
      </p:sp>
      <p:sp>
        <p:nvSpPr>
          <p:cNvPr id="10" name="PoljeZBesedilom 9">
            <a:extLst>
              <a:ext uri="{FF2B5EF4-FFF2-40B4-BE49-F238E27FC236}">
                <a16:creationId xmlns:a16="http://schemas.microsoft.com/office/drawing/2014/main" id="{062A7265-36D7-4946-9857-D8A6F4DC9362}"/>
              </a:ext>
            </a:extLst>
          </p:cNvPr>
          <p:cNvSpPr txBox="1"/>
          <p:nvPr/>
        </p:nvSpPr>
        <p:spPr>
          <a:xfrm>
            <a:off x="5547818" y="4858696"/>
            <a:ext cx="5152385" cy="523220"/>
          </a:xfrm>
          <a:prstGeom prst="rect">
            <a:avLst/>
          </a:prstGeom>
          <a:noFill/>
          <a:ln>
            <a:solidFill>
              <a:schemeClr val="tx1"/>
            </a:solidFill>
          </a:ln>
        </p:spPr>
        <p:txBody>
          <a:bodyPr wrap="square" rtlCol="0">
            <a:spAutoFit/>
          </a:bodyPr>
          <a:lstStyle/>
          <a:p>
            <a:r>
              <a:rPr lang="sl-SI" sz="1400"/>
              <a:t>Primer pravne kode licence CC BY 4.0 :</a:t>
            </a:r>
          </a:p>
          <a:p>
            <a:r>
              <a:rPr lang="sl-SI" sz="1400">
                <a:hlinkClick r:id="rId6"/>
              </a:rPr>
              <a:t>https://creativecommons.org/licenses/by/4.0/legalcode.sl</a:t>
            </a:r>
            <a:endParaRPr lang="en-GB" sz="1400">
              <a:solidFill>
                <a:srgbClr val="92D050"/>
              </a:solidFill>
            </a:endParaRPr>
          </a:p>
        </p:txBody>
      </p:sp>
    </p:spTree>
    <p:extLst>
      <p:ext uri="{BB962C8B-B14F-4D97-AF65-F5344CB8AC3E}">
        <p14:creationId xmlns:p14="http://schemas.microsoft.com/office/powerpoint/2010/main" val="207546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40EB4B-A87E-497F-B3CB-30A3C13FBC33}"/>
              </a:ext>
            </a:extLst>
          </p:cNvPr>
          <p:cNvSpPr>
            <a:spLocks noGrp="1"/>
          </p:cNvSpPr>
          <p:nvPr>
            <p:ph type="title"/>
          </p:nvPr>
        </p:nvSpPr>
        <p:spPr/>
        <p:txBody>
          <a:bodyPr>
            <a:normAutofit fontScale="90000"/>
          </a:bodyPr>
          <a:lstStyle/>
          <a:p>
            <a:r>
              <a:rPr lang="sl-SI"/>
              <a:t>4 elementi licenc</a:t>
            </a:r>
            <a:endParaRPr lang="en-US"/>
          </a:p>
        </p:txBody>
      </p:sp>
      <p:sp>
        <p:nvSpPr>
          <p:cNvPr id="3" name="Označba mesta vsebine 2">
            <a:extLst>
              <a:ext uri="{FF2B5EF4-FFF2-40B4-BE49-F238E27FC236}">
                <a16:creationId xmlns:a16="http://schemas.microsoft.com/office/drawing/2014/main" id="{B118BE3A-F5B8-41B4-884B-38FF21B701D3}"/>
              </a:ext>
            </a:extLst>
          </p:cNvPr>
          <p:cNvSpPr>
            <a:spLocks noGrp="1"/>
          </p:cNvSpPr>
          <p:nvPr>
            <p:ph idx="1"/>
          </p:nvPr>
        </p:nvSpPr>
        <p:spPr>
          <a:xfrm>
            <a:off x="838202" y="1825627"/>
            <a:ext cx="11160000" cy="1001550"/>
          </a:xfrm>
        </p:spPr>
        <p:txBody>
          <a:bodyPr/>
          <a:lstStyle/>
          <a:p>
            <a:pPr marL="0" indent="0">
              <a:buNone/>
            </a:pPr>
            <a:r>
              <a:rPr lang="en-GB"/>
              <a:t>CC </a:t>
            </a:r>
            <a:r>
              <a:rPr lang="sl-SI"/>
              <a:t>licence</a:t>
            </a:r>
            <a:r>
              <a:rPr lang="en-GB"/>
              <a:t> </a:t>
            </a:r>
            <a:r>
              <a:rPr lang="sl-SI"/>
              <a:t>imajo</a:t>
            </a:r>
            <a:r>
              <a:rPr lang="en-GB"/>
              <a:t> </a:t>
            </a:r>
            <a:r>
              <a:rPr lang="en-GB" b="1"/>
              <a:t>4 </a:t>
            </a:r>
            <a:r>
              <a:rPr lang="sl-SI" b="1"/>
              <a:t>različne elemente</a:t>
            </a:r>
            <a:r>
              <a:rPr lang="en-GB"/>
              <a:t>, </a:t>
            </a:r>
            <a:r>
              <a:rPr lang="sl-SI"/>
              <a:t>ki v kombinaciji tvorijo</a:t>
            </a:r>
            <a:r>
              <a:rPr lang="en-GB"/>
              <a:t> </a:t>
            </a:r>
            <a:r>
              <a:rPr lang="en-GB" b="1"/>
              <a:t>6 </a:t>
            </a:r>
            <a:r>
              <a:rPr lang="sl-SI" b="1"/>
              <a:t>različnih licenc</a:t>
            </a:r>
            <a:r>
              <a:rPr lang="en-GB"/>
              <a:t>. </a:t>
            </a:r>
            <a:r>
              <a:rPr lang="sl-SI"/>
              <a:t>Osnovni pogoj vseh licenc je, da je treba navesti avtorja dela. </a:t>
            </a:r>
            <a:endParaRPr lang="en-US"/>
          </a:p>
        </p:txBody>
      </p:sp>
      <p:pic>
        <p:nvPicPr>
          <p:cNvPr id="4" name="Slika 3">
            <a:extLst>
              <a:ext uri="{FF2B5EF4-FFF2-40B4-BE49-F238E27FC236}">
                <a16:creationId xmlns:a16="http://schemas.microsoft.com/office/drawing/2014/main" id="{AA6FC2B1-4C8B-43FF-8DEE-82FBD0775F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730" y="3381332"/>
            <a:ext cx="775764" cy="775764"/>
          </a:xfrm>
          <a:prstGeom prst="rect">
            <a:avLst/>
          </a:prstGeom>
        </p:spPr>
      </p:pic>
      <p:sp>
        <p:nvSpPr>
          <p:cNvPr id="5" name="PoljeZBesedilom 4">
            <a:extLst>
              <a:ext uri="{FF2B5EF4-FFF2-40B4-BE49-F238E27FC236}">
                <a16:creationId xmlns:a16="http://schemas.microsoft.com/office/drawing/2014/main" id="{BD32C564-EDE8-44D7-93BC-0A2BFA36B939}"/>
              </a:ext>
            </a:extLst>
          </p:cNvPr>
          <p:cNvSpPr txBox="1"/>
          <p:nvPr/>
        </p:nvSpPr>
        <p:spPr>
          <a:xfrm>
            <a:off x="2039967" y="3264544"/>
            <a:ext cx="3912964" cy="892552"/>
          </a:xfrm>
          <a:prstGeom prst="rect">
            <a:avLst/>
          </a:prstGeom>
          <a:noFill/>
        </p:spPr>
        <p:txBody>
          <a:bodyPr wrap="square">
            <a:spAutoFit/>
          </a:bodyPr>
          <a:lstStyle/>
          <a:p>
            <a:pPr marL="0" indent="0" algn="just">
              <a:buNone/>
            </a:pPr>
            <a:r>
              <a:rPr lang="en-GB" sz="2800" b="1">
                <a:latin typeface="Calibri" panose="020F0502020204030204" pitchFamily="34" charset="0"/>
                <a:ea typeface="Calibri" panose="020F0502020204030204" pitchFamily="34" charset="0"/>
                <a:cs typeface="Calibri" panose="020F0502020204030204" pitchFamily="34" charset="0"/>
              </a:rPr>
              <a:t>Attribution (BY)</a:t>
            </a:r>
            <a:r>
              <a:rPr lang="sl-SI" sz="2800" b="1">
                <a:latin typeface="Calibri" panose="020F0502020204030204" pitchFamily="34" charset="0"/>
                <a:ea typeface="Calibri" panose="020F0502020204030204" pitchFamily="34" charset="0"/>
                <a:cs typeface="Calibri" panose="020F0502020204030204" pitchFamily="34" charset="0"/>
              </a:rPr>
              <a:t> </a:t>
            </a:r>
          </a:p>
          <a:p>
            <a:pPr marL="0" indent="0" algn="just">
              <a:buNone/>
            </a:pPr>
            <a:r>
              <a:rPr lang="sl-SI" sz="2400" b="1">
                <a:latin typeface="Calibri" panose="020F0502020204030204" pitchFamily="34" charset="0"/>
                <a:ea typeface="Calibri" panose="020F0502020204030204" pitchFamily="34" charset="0"/>
                <a:cs typeface="Calibri" panose="020F0502020204030204" pitchFamily="34" charset="0"/>
              </a:rPr>
              <a:t>Priznanje avtorstva</a:t>
            </a:r>
          </a:p>
        </p:txBody>
      </p:sp>
      <p:pic>
        <p:nvPicPr>
          <p:cNvPr id="6" name="Slika 5">
            <a:extLst>
              <a:ext uri="{FF2B5EF4-FFF2-40B4-BE49-F238E27FC236}">
                <a16:creationId xmlns:a16="http://schemas.microsoft.com/office/drawing/2014/main" id="{F14A5A1D-E3CF-4D01-91D8-7F6117587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730" y="4846145"/>
            <a:ext cx="775764" cy="775764"/>
          </a:xfrm>
          <a:prstGeom prst="rect">
            <a:avLst/>
          </a:prstGeom>
        </p:spPr>
      </p:pic>
      <p:sp>
        <p:nvSpPr>
          <p:cNvPr id="7" name="PoljeZBesedilom 6">
            <a:extLst>
              <a:ext uri="{FF2B5EF4-FFF2-40B4-BE49-F238E27FC236}">
                <a16:creationId xmlns:a16="http://schemas.microsoft.com/office/drawing/2014/main" id="{5C495787-CA3A-433F-B79D-66125FF6C491}"/>
              </a:ext>
            </a:extLst>
          </p:cNvPr>
          <p:cNvSpPr txBox="1"/>
          <p:nvPr/>
        </p:nvSpPr>
        <p:spPr>
          <a:xfrm>
            <a:off x="2039967" y="4787751"/>
            <a:ext cx="4247026" cy="892552"/>
          </a:xfrm>
          <a:prstGeom prst="rect">
            <a:avLst/>
          </a:prstGeom>
          <a:noFill/>
        </p:spPr>
        <p:txBody>
          <a:bodyPr wrap="square">
            <a:spAutoFit/>
          </a:bodyPr>
          <a:lstStyle/>
          <a:p>
            <a:pPr marL="0" indent="0" algn="just">
              <a:buNone/>
            </a:pPr>
            <a:r>
              <a:rPr lang="en-GB" sz="2800" b="1" err="1">
                <a:latin typeface="Calibri" panose="020F0502020204030204" pitchFamily="34" charset="0"/>
                <a:ea typeface="Calibri" panose="020F0502020204030204" pitchFamily="34" charset="0"/>
                <a:cs typeface="Calibri" panose="020F0502020204030204" pitchFamily="34" charset="0"/>
              </a:rPr>
              <a:t>NonCommercial</a:t>
            </a:r>
            <a:r>
              <a:rPr lang="en-GB" sz="2800" b="1">
                <a:latin typeface="Calibri" panose="020F0502020204030204" pitchFamily="34" charset="0"/>
                <a:ea typeface="Calibri" panose="020F0502020204030204" pitchFamily="34" charset="0"/>
                <a:cs typeface="Calibri" panose="020F0502020204030204" pitchFamily="34" charset="0"/>
              </a:rPr>
              <a:t> (NC)</a:t>
            </a:r>
            <a:endParaRPr lang="sl-SI" sz="2800" b="1">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sl-SI" sz="2400" b="1">
                <a:latin typeface="Calibri" panose="020F0502020204030204" pitchFamily="34" charset="0"/>
                <a:ea typeface="Calibri" panose="020F0502020204030204" pitchFamily="34" charset="0"/>
                <a:cs typeface="Calibri" panose="020F0502020204030204" pitchFamily="34" charset="0"/>
              </a:rPr>
              <a:t>Nekomercialno</a:t>
            </a:r>
          </a:p>
        </p:txBody>
      </p:sp>
      <p:pic>
        <p:nvPicPr>
          <p:cNvPr id="8" name="Slika 7">
            <a:extLst>
              <a:ext uri="{FF2B5EF4-FFF2-40B4-BE49-F238E27FC236}">
                <a16:creationId xmlns:a16="http://schemas.microsoft.com/office/drawing/2014/main" id="{B5CCF745-240B-4BBE-A76F-8B1C4FCA81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1456" y="3380168"/>
            <a:ext cx="775764" cy="775764"/>
          </a:xfrm>
          <a:prstGeom prst="rect">
            <a:avLst/>
          </a:prstGeom>
        </p:spPr>
      </p:pic>
      <p:pic>
        <p:nvPicPr>
          <p:cNvPr id="9" name="Slika 8">
            <a:extLst>
              <a:ext uri="{FF2B5EF4-FFF2-40B4-BE49-F238E27FC236}">
                <a16:creationId xmlns:a16="http://schemas.microsoft.com/office/drawing/2014/main" id="{B1A2BF93-2C55-4BFA-A7B1-921967A6E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1456" y="4846145"/>
            <a:ext cx="775764" cy="775764"/>
          </a:xfrm>
          <a:prstGeom prst="rect">
            <a:avLst/>
          </a:prstGeom>
        </p:spPr>
      </p:pic>
      <p:sp>
        <p:nvSpPr>
          <p:cNvPr id="10" name="PoljeZBesedilom 9">
            <a:extLst>
              <a:ext uri="{FF2B5EF4-FFF2-40B4-BE49-F238E27FC236}">
                <a16:creationId xmlns:a16="http://schemas.microsoft.com/office/drawing/2014/main" id="{B16523F8-A2E6-4A49-BED9-309FFFAB27A3}"/>
              </a:ext>
            </a:extLst>
          </p:cNvPr>
          <p:cNvSpPr txBox="1"/>
          <p:nvPr/>
        </p:nvSpPr>
        <p:spPr>
          <a:xfrm>
            <a:off x="7611447" y="3263380"/>
            <a:ext cx="4386755" cy="892552"/>
          </a:xfrm>
          <a:prstGeom prst="rect">
            <a:avLst/>
          </a:prstGeom>
          <a:noFill/>
        </p:spPr>
        <p:txBody>
          <a:bodyPr wrap="square">
            <a:spAutoFit/>
          </a:bodyPr>
          <a:lstStyle/>
          <a:p>
            <a:pPr marL="0" indent="0" algn="just">
              <a:buNone/>
            </a:pPr>
            <a:r>
              <a:rPr lang="en-GB" sz="2800" b="1" err="1">
                <a:latin typeface="Calibri" panose="020F0502020204030204" pitchFamily="34" charset="0"/>
                <a:ea typeface="Calibri" panose="020F0502020204030204" pitchFamily="34" charset="0"/>
                <a:cs typeface="Calibri" panose="020F0502020204030204" pitchFamily="34" charset="0"/>
              </a:rPr>
              <a:t>ShareAlike</a:t>
            </a:r>
            <a:r>
              <a:rPr lang="en-GB" sz="2800" b="1">
                <a:latin typeface="Calibri" panose="020F0502020204030204" pitchFamily="34" charset="0"/>
                <a:ea typeface="Calibri" panose="020F0502020204030204" pitchFamily="34" charset="0"/>
                <a:cs typeface="Calibri" panose="020F0502020204030204" pitchFamily="34" charset="0"/>
              </a:rPr>
              <a:t> (SA)</a:t>
            </a:r>
            <a:endParaRPr lang="sl-SI" sz="2800" b="1">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sl-SI" sz="2400" b="1">
                <a:latin typeface="Calibri" panose="020F0502020204030204" pitchFamily="34" charset="0"/>
                <a:ea typeface="Calibri" panose="020F0502020204030204" pitchFamily="34" charset="0"/>
                <a:cs typeface="Calibri" panose="020F0502020204030204" pitchFamily="34" charset="0"/>
              </a:rPr>
              <a:t>Deljenje pod enakimi pogoji</a:t>
            </a:r>
          </a:p>
        </p:txBody>
      </p:sp>
      <p:sp>
        <p:nvSpPr>
          <p:cNvPr id="11" name="PoljeZBesedilom 10">
            <a:extLst>
              <a:ext uri="{FF2B5EF4-FFF2-40B4-BE49-F238E27FC236}">
                <a16:creationId xmlns:a16="http://schemas.microsoft.com/office/drawing/2014/main" id="{F80B667E-5D6C-4A00-9FBB-074749CF8500}"/>
              </a:ext>
            </a:extLst>
          </p:cNvPr>
          <p:cNvSpPr txBox="1"/>
          <p:nvPr/>
        </p:nvSpPr>
        <p:spPr>
          <a:xfrm>
            <a:off x="7611447" y="4787751"/>
            <a:ext cx="3882312" cy="892552"/>
          </a:xfrm>
          <a:prstGeom prst="rect">
            <a:avLst/>
          </a:prstGeom>
          <a:noFill/>
        </p:spPr>
        <p:txBody>
          <a:bodyPr wrap="square">
            <a:spAutoFit/>
          </a:bodyPr>
          <a:lstStyle/>
          <a:p>
            <a:pPr marL="0" indent="0" algn="just">
              <a:buNone/>
            </a:pPr>
            <a:r>
              <a:rPr lang="en-GB" sz="2800" b="1" err="1">
                <a:latin typeface="Calibri" panose="020F0502020204030204" pitchFamily="34" charset="0"/>
                <a:ea typeface="Calibri" panose="020F0502020204030204" pitchFamily="34" charset="0"/>
                <a:cs typeface="Calibri" panose="020F0502020204030204" pitchFamily="34" charset="0"/>
              </a:rPr>
              <a:t>NoDerivatives</a:t>
            </a:r>
            <a:r>
              <a:rPr lang="en-GB" sz="2800" b="1">
                <a:latin typeface="Calibri" panose="020F0502020204030204" pitchFamily="34" charset="0"/>
                <a:ea typeface="Calibri" panose="020F0502020204030204" pitchFamily="34" charset="0"/>
                <a:cs typeface="Calibri" panose="020F0502020204030204" pitchFamily="34" charset="0"/>
              </a:rPr>
              <a:t> (ND)</a:t>
            </a:r>
            <a:endParaRPr lang="sl-SI" sz="2800" b="1">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sl-SI" sz="2400" b="1">
                <a:latin typeface="Calibri" panose="020F0502020204030204" pitchFamily="34" charset="0"/>
                <a:ea typeface="Calibri" panose="020F0502020204030204" pitchFamily="34" charset="0"/>
                <a:cs typeface="Calibri" panose="020F0502020204030204" pitchFamily="34" charset="0"/>
              </a:rPr>
              <a:t>Brez predelav</a:t>
            </a:r>
          </a:p>
        </p:txBody>
      </p:sp>
    </p:spTree>
    <p:extLst>
      <p:ext uri="{BB962C8B-B14F-4D97-AF65-F5344CB8AC3E}">
        <p14:creationId xmlns:p14="http://schemas.microsoft.com/office/powerpoint/2010/main" val="349751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D640BC-2832-464C-B368-5ABAFAFA8892}"/>
              </a:ext>
            </a:extLst>
          </p:cNvPr>
          <p:cNvSpPr>
            <a:spLocks noGrp="1"/>
          </p:cNvSpPr>
          <p:nvPr>
            <p:ph type="title"/>
          </p:nvPr>
        </p:nvSpPr>
        <p:spPr/>
        <p:txBody>
          <a:bodyPr>
            <a:normAutofit fontScale="90000"/>
          </a:bodyPr>
          <a:lstStyle/>
          <a:p>
            <a:r>
              <a:rPr lang="sl-SI"/>
              <a:t>Vrste CC licenc</a:t>
            </a:r>
            <a:endParaRPr lang="en-US"/>
          </a:p>
        </p:txBody>
      </p:sp>
      <p:sp>
        <p:nvSpPr>
          <p:cNvPr id="4" name="Označba mesta za vsebino 2">
            <a:extLst>
              <a:ext uri="{FF2B5EF4-FFF2-40B4-BE49-F238E27FC236}">
                <a16:creationId xmlns:a16="http://schemas.microsoft.com/office/drawing/2014/main" id="{4FD04862-39A0-49E0-9E08-BB42124B5703}"/>
              </a:ext>
            </a:extLst>
          </p:cNvPr>
          <p:cNvSpPr txBox="1">
            <a:spLocks/>
          </p:cNvSpPr>
          <p:nvPr/>
        </p:nvSpPr>
        <p:spPr>
          <a:xfrm>
            <a:off x="2658865" y="1874014"/>
            <a:ext cx="8493369" cy="3984322"/>
          </a:xfrm>
          <a:prstGeom prst="rect">
            <a:avLst/>
          </a:prstGeom>
        </p:spPr>
        <p:txBody>
          <a:bodyPr vert="horz" rtlCol="0">
            <a:normAutofit lnSpcReduction="10000"/>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just">
              <a:buNone/>
            </a:pPr>
            <a:r>
              <a:rPr lang="en-GB" sz="2400" b="1">
                <a:solidFill>
                  <a:schemeClr val="tx1"/>
                </a:solidFill>
              </a:rPr>
              <a:t>CC BY </a:t>
            </a:r>
            <a:r>
              <a:rPr lang="sl-SI" sz="2400" b="1">
                <a:solidFill>
                  <a:schemeClr val="tx1"/>
                </a:solidFill>
              </a:rPr>
              <a:t>(Priznanje avtorstva) </a:t>
            </a:r>
            <a:r>
              <a:rPr lang="sl-SI" sz="2400">
                <a:solidFill>
                  <a:schemeClr val="tx1"/>
                </a:solidFill>
              </a:rPr>
              <a:t>- Delo se lahko deli, kopira, razširja v kakršnemkoli mediju in obliki, predeluje, ureja in vključuje v lastna dela, v vse namene, tudi komercialne, pod pogojem, da je naveden avtor izvirnega dela</a:t>
            </a:r>
            <a:r>
              <a:rPr lang="en-GB" sz="2400">
                <a:solidFill>
                  <a:schemeClr val="tx1"/>
                </a:solidFill>
              </a:rPr>
              <a:t>.</a:t>
            </a:r>
            <a:endParaRPr lang="sl-SI" sz="2400">
              <a:solidFill>
                <a:schemeClr val="tx1"/>
              </a:solidFill>
            </a:endParaRPr>
          </a:p>
          <a:p>
            <a:pPr marL="109728" indent="0" algn="just">
              <a:buFont typeface="Georgia"/>
              <a:buNone/>
            </a:pPr>
            <a:endParaRPr lang="en-GB" sz="2400">
              <a:solidFill>
                <a:schemeClr val="tx1"/>
              </a:solidFill>
            </a:endParaRPr>
          </a:p>
          <a:p>
            <a:pPr marL="109728" indent="0" algn="just">
              <a:buNone/>
            </a:pPr>
            <a:r>
              <a:rPr lang="en-GB" sz="2400" b="1">
                <a:solidFill>
                  <a:schemeClr val="tx1"/>
                </a:solidFill>
              </a:rPr>
              <a:t>CC BY-SA </a:t>
            </a:r>
            <a:r>
              <a:rPr lang="sl-SI" sz="2400" b="1">
                <a:solidFill>
                  <a:schemeClr val="tx1"/>
                </a:solidFill>
              </a:rPr>
              <a:t>(Priznanje avtorstva - Deljenje pod enakimi pogoji) </a:t>
            </a:r>
            <a:r>
              <a:rPr lang="sl-SI" sz="2400">
                <a:solidFill>
                  <a:schemeClr val="tx1"/>
                </a:solidFill>
              </a:rPr>
              <a:t>- Delo se lahko deli, kopira, razširja v kakršnemkoli mediju in obliki, predeluje, ureja, vključuje v lastna dela, v vse namene, tudi komercialne, pod pogojem, da je naveden avtor izvirnega dela</a:t>
            </a:r>
            <a:r>
              <a:rPr lang="en-GB" sz="2400">
                <a:solidFill>
                  <a:schemeClr val="tx1"/>
                </a:solidFill>
              </a:rPr>
              <a:t>.</a:t>
            </a:r>
            <a:r>
              <a:rPr lang="sl-SI" sz="2400">
                <a:solidFill>
                  <a:schemeClr val="tx1"/>
                </a:solidFill>
              </a:rPr>
              <a:t> V kolikor je izvirno delo predelano, se lahko predelano delo deli naprej le pod isto licenco.</a:t>
            </a:r>
          </a:p>
          <a:p>
            <a:pPr marL="109728" indent="0" algn="just">
              <a:buFont typeface="Georgia"/>
              <a:buNone/>
            </a:pPr>
            <a:endParaRPr lang="en-GB" sz="2400">
              <a:solidFill>
                <a:schemeClr val="tx1"/>
              </a:solidFill>
            </a:endParaRPr>
          </a:p>
          <a:p>
            <a:pPr marL="109728" indent="0">
              <a:buFont typeface="Georgia"/>
              <a:buNone/>
            </a:pPr>
            <a:endParaRPr lang="en-GB">
              <a:solidFill>
                <a:schemeClr val="tx1"/>
              </a:solidFill>
            </a:endParaRPr>
          </a:p>
        </p:txBody>
      </p:sp>
      <p:pic>
        <p:nvPicPr>
          <p:cNvPr id="5" name="Slika 4">
            <a:extLst>
              <a:ext uri="{FF2B5EF4-FFF2-40B4-BE49-F238E27FC236}">
                <a16:creationId xmlns:a16="http://schemas.microsoft.com/office/drawing/2014/main" id="{3E56D0C9-D49E-4AF1-94C5-3177C7731E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766" y="1939283"/>
            <a:ext cx="1648969" cy="576935"/>
          </a:xfrm>
          <a:prstGeom prst="rect">
            <a:avLst/>
          </a:prstGeom>
        </p:spPr>
      </p:pic>
      <p:pic>
        <p:nvPicPr>
          <p:cNvPr id="6" name="Slika 5">
            <a:extLst>
              <a:ext uri="{FF2B5EF4-FFF2-40B4-BE49-F238E27FC236}">
                <a16:creationId xmlns:a16="http://schemas.microsoft.com/office/drawing/2014/main" id="{21320789-9B0A-4D58-BE85-45CF551694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766" y="3688893"/>
            <a:ext cx="1648966" cy="576934"/>
          </a:xfrm>
          <a:prstGeom prst="rect">
            <a:avLst/>
          </a:prstGeom>
        </p:spPr>
      </p:pic>
    </p:spTree>
    <p:extLst>
      <p:ext uri="{BB962C8B-B14F-4D97-AF65-F5344CB8AC3E}">
        <p14:creationId xmlns:p14="http://schemas.microsoft.com/office/powerpoint/2010/main" val="3799525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za vsebino 2">
            <a:extLst>
              <a:ext uri="{FF2B5EF4-FFF2-40B4-BE49-F238E27FC236}">
                <a16:creationId xmlns:a16="http://schemas.microsoft.com/office/drawing/2014/main" id="{4FD04862-39A0-49E0-9E08-BB42124B5703}"/>
              </a:ext>
            </a:extLst>
          </p:cNvPr>
          <p:cNvSpPr txBox="1">
            <a:spLocks/>
          </p:cNvSpPr>
          <p:nvPr/>
        </p:nvSpPr>
        <p:spPr>
          <a:xfrm>
            <a:off x="2658862" y="1511483"/>
            <a:ext cx="8493369" cy="4329479"/>
          </a:xfrm>
          <a:prstGeom prst="rect">
            <a:avLst/>
          </a:prstGeom>
        </p:spPr>
        <p:txBody>
          <a:bodyPr vert="horz" rtlCol="0">
            <a:normAutofit fontScale="92500" lnSpcReduction="10000"/>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just">
              <a:buNone/>
            </a:pPr>
            <a:r>
              <a:rPr lang="sl-SI" sz="2600" b="1">
                <a:solidFill>
                  <a:schemeClr val="tx1"/>
                </a:solidFill>
              </a:rPr>
              <a:t>CC BY-NC (Priznanje avtorstva - Nekomercialno)</a:t>
            </a:r>
            <a:r>
              <a:rPr lang="sl-SI" sz="2600">
                <a:solidFill>
                  <a:schemeClr val="tx1"/>
                </a:solidFill>
              </a:rPr>
              <a:t> - Delo se lahko deli, kopira, razširja v kakršnemkoli mediju in obliki ter predeluje, ureja, vključuje v lastna dela, pod pogojem, da je naveden avtor izvirnega dela in da se dela ne uporablja v komercialne namene.</a:t>
            </a:r>
          </a:p>
          <a:p>
            <a:pPr marL="109728" indent="0" algn="just">
              <a:buNone/>
            </a:pPr>
            <a:endParaRPr lang="en-GB" sz="2600">
              <a:solidFill>
                <a:schemeClr val="tx1"/>
              </a:solidFill>
            </a:endParaRPr>
          </a:p>
          <a:p>
            <a:pPr marL="109728" indent="0" algn="just">
              <a:buNone/>
            </a:pPr>
            <a:r>
              <a:rPr lang="en-GB" sz="2600" b="1">
                <a:solidFill>
                  <a:schemeClr val="tx1"/>
                </a:solidFill>
              </a:rPr>
              <a:t>CC BY-NC-SA (</a:t>
            </a:r>
            <a:r>
              <a:rPr lang="sl-SI" sz="2600" b="1">
                <a:solidFill>
                  <a:schemeClr val="tx1"/>
                </a:solidFill>
              </a:rPr>
              <a:t>Priznanje</a:t>
            </a:r>
            <a:r>
              <a:rPr lang="en-GB" sz="2600" b="1">
                <a:solidFill>
                  <a:schemeClr val="tx1"/>
                </a:solidFill>
              </a:rPr>
              <a:t> </a:t>
            </a:r>
            <a:r>
              <a:rPr lang="sl-SI" sz="2600" b="1">
                <a:solidFill>
                  <a:schemeClr val="tx1"/>
                </a:solidFill>
              </a:rPr>
              <a:t>avtorstva </a:t>
            </a:r>
            <a:r>
              <a:rPr lang="en-GB" sz="2600" b="1">
                <a:solidFill>
                  <a:schemeClr val="tx1"/>
                </a:solidFill>
              </a:rPr>
              <a:t>–</a:t>
            </a:r>
            <a:r>
              <a:rPr lang="sl-SI" sz="2600" b="1">
                <a:solidFill>
                  <a:schemeClr val="tx1"/>
                </a:solidFill>
              </a:rPr>
              <a:t> Nekomercialno </a:t>
            </a:r>
            <a:r>
              <a:rPr lang="en-GB" sz="2600" b="1">
                <a:solidFill>
                  <a:schemeClr val="tx1"/>
                </a:solidFill>
              </a:rPr>
              <a:t>-</a:t>
            </a:r>
            <a:r>
              <a:rPr lang="sl-SI" sz="2600" b="1">
                <a:solidFill>
                  <a:schemeClr val="tx1"/>
                </a:solidFill>
              </a:rPr>
              <a:t> Deljenje pod enakimi pogoji</a:t>
            </a:r>
            <a:r>
              <a:rPr lang="en-GB" sz="2600" b="1">
                <a:solidFill>
                  <a:schemeClr val="tx1"/>
                </a:solidFill>
              </a:rPr>
              <a:t>)</a:t>
            </a:r>
            <a:r>
              <a:rPr lang="en-GB" sz="2600">
                <a:solidFill>
                  <a:schemeClr val="tx1"/>
                </a:solidFill>
              </a:rPr>
              <a:t> </a:t>
            </a:r>
            <a:r>
              <a:rPr lang="sl-SI" sz="2600">
                <a:solidFill>
                  <a:schemeClr val="tx1"/>
                </a:solidFill>
              </a:rPr>
              <a:t>- Delo se lahko deli, kopira, razširja v kakršnemkoli mediju in obliki ter predeluje, ureja, vključuje </a:t>
            </a:r>
            <a:r>
              <a:rPr lang="en-GB" sz="2600">
                <a:solidFill>
                  <a:schemeClr val="tx1"/>
                </a:solidFill>
              </a:rPr>
              <a:t>v </a:t>
            </a:r>
            <a:r>
              <a:rPr lang="sl-SI" sz="2600">
                <a:solidFill>
                  <a:schemeClr val="tx1"/>
                </a:solidFill>
              </a:rPr>
              <a:t>lastna dela, pod pogojem, da je naveden avtor izvirnega dela in da se dela ne uporablja v komercialne namene. V kolikor je izvirno delo predelano, se lahko predelano delo deli naprej le pod isto licenco.</a:t>
            </a:r>
          </a:p>
          <a:p>
            <a:pPr marL="109728" indent="0" algn="just">
              <a:buFont typeface="Georgia"/>
              <a:buNone/>
            </a:pPr>
            <a:endParaRPr lang="en-GB" sz="2400">
              <a:solidFill>
                <a:schemeClr val="tx1"/>
              </a:solidFill>
            </a:endParaRPr>
          </a:p>
          <a:p>
            <a:pPr marL="109728" indent="0">
              <a:buFont typeface="Georgia"/>
              <a:buNone/>
            </a:pPr>
            <a:endParaRPr lang="en-GB">
              <a:solidFill>
                <a:schemeClr val="tx1"/>
              </a:solidFill>
            </a:endParaRPr>
          </a:p>
        </p:txBody>
      </p:sp>
      <p:pic>
        <p:nvPicPr>
          <p:cNvPr id="8" name="Slika 7">
            <a:extLst>
              <a:ext uri="{FF2B5EF4-FFF2-40B4-BE49-F238E27FC236}">
                <a16:creationId xmlns:a16="http://schemas.microsoft.com/office/drawing/2014/main" id="{8F513CC0-B30B-44B3-8328-402250A560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769" y="1585547"/>
            <a:ext cx="1648963" cy="576933"/>
          </a:xfrm>
          <a:prstGeom prst="rect">
            <a:avLst/>
          </a:prstGeom>
        </p:spPr>
      </p:pic>
      <p:pic>
        <p:nvPicPr>
          <p:cNvPr id="9" name="Slika 8">
            <a:extLst>
              <a:ext uri="{FF2B5EF4-FFF2-40B4-BE49-F238E27FC236}">
                <a16:creationId xmlns:a16="http://schemas.microsoft.com/office/drawing/2014/main" id="{C360B065-5126-4314-B213-1F96613C06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772" y="3304603"/>
            <a:ext cx="1648960" cy="576932"/>
          </a:xfrm>
          <a:prstGeom prst="rect">
            <a:avLst/>
          </a:prstGeom>
        </p:spPr>
      </p:pic>
    </p:spTree>
    <p:extLst>
      <p:ext uri="{BB962C8B-B14F-4D97-AF65-F5344CB8AC3E}">
        <p14:creationId xmlns:p14="http://schemas.microsoft.com/office/powerpoint/2010/main" val="723766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za vsebino 2">
            <a:extLst>
              <a:ext uri="{FF2B5EF4-FFF2-40B4-BE49-F238E27FC236}">
                <a16:creationId xmlns:a16="http://schemas.microsoft.com/office/drawing/2014/main" id="{4FD04862-39A0-49E0-9E08-BB42124B5703}"/>
              </a:ext>
            </a:extLst>
          </p:cNvPr>
          <p:cNvSpPr txBox="1">
            <a:spLocks/>
          </p:cNvSpPr>
          <p:nvPr/>
        </p:nvSpPr>
        <p:spPr>
          <a:xfrm>
            <a:off x="2658862" y="1511483"/>
            <a:ext cx="8493369" cy="4329479"/>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just">
              <a:buNone/>
            </a:pPr>
            <a:r>
              <a:rPr lang="sl-SI" sz="2400" b="1">
                <a:solidFill>
                  <a:schemeClr val="tx1"/>
                </a:solidFill>
              </a:rPr>
              <a:t>CC BY-ND (Priznanje avtorstva - Brez predelav)</a:t>
            </a:r>
            <a:r>
              <a:rPr lang="sl-SI" sz="2400">
                <a:solidFill>
                  <a:schemeClr val="tx1"/>
                </a:solidFill>
              </a:rPr>
              <a:t> - Delo se lahko deli, kopira, razširja v kakršnemkoli mediju in obliki, v vse namene, tudi komercialne, pod pogojem, da je da je naveden avtor izvirnega dela ter da se dela ne spreminja.</a:t>
            </a:r>
          </a:p>
          <a:p>
            <a:pPr marL="109728" indent="0" algn="just">
              <a:buNone/>
            </a:pPr>
            <a:endParaRPr lang="en-GB" sz="2400">
              <a:solidFill>
                <a:schemeClr val="tx1"/>
              </a:solidFill>
            </a:endParaRPr>
          </a:p>
          <a:p>
            <a:pPr marL="109728" indent="0" algn="just">
              <a:buNone/>
            </a:pPr>
            <a:r>
              <a:rPr lang="en-GB" sz="2400" b="1">
                <a:solidFill>
                  <a:schemeClr val="tx1"/>
                </a:solidFill>
              </a:rPr>
              <a:t>CC BY-NC-ND (</a:t>
            </a:r>
            <a:r>
              <a:rPr lang="sl-SI" sz="2400" b="1">
                <a:solidFill>
                  <a:schemeClr val="tx1"/>
                </a:solidFill>
              </a:rPr>
              <a:t>Priznanje avtorstva </a:t>
            </a:r>
            <a:r>
              <a:rPr lang="en-GB" sz="2400" b="1">
                <a:solidFill>
                  <a:schemeClr val="tx1"/>
                </a:solidFill>
              </a:rPr>
              <a:t>–</a:t>
            </a:r>
            <a:r>
              <a:rPr lang="sl-SI" sz="2400" b="1">
                <a:solidFill>
                  <a:schemeClr val="tx1"/>
                </a:solidFill>
              </a:rPr>
              <a:t> Nekomercialno </a:t>
            </a:r>
            <a:r>
              <a:rPr lang="en-GB" sz="2400" b="1">
                <a:solidFill>
                  <a:schemeClr val="tx1"/>
                </a:solidFill>
              </a:rPr>
              <a:t>-</a:t>
            </a:r>
            <a:r>
              <a:rPr lang="sl-SI" sz="2400" b="1">
                <a:solidFill>
                  <a:schemeClr val="tx1"/>
                </a:solidFill>
              </a:rPr>
              <a:t> Brez predelav</a:t>
            </a:r>
            <a:r>
              <a:rPr lang="en-GB" sz="2400" b="1">
                <a:solidFill>
                  <a:schemeClr val="tx1"/>
                </a:solidFill>
              </a:rPr>
              <a:t>) </a:t>
            </a:r>
            <a:r>
              <a:rPr lang="en-GB" sz="2400">
                <a:solidFill>
                  <a:schemeClr val="tx1"/>
                </a:solidFill>
              </a:rPr>
              <a:t>- </a:t>
            </a:r>
            <a:r>
              <a:rPr lang="sl-SI" sz="2400">
                <a:solidFill>
                  <a:schemeClr val="tx1"/>
                </a:solidFill>
              </a:rPr>
              <a:t>Delo se lahko deli, kopira, razširja v kakršnemkoli mediju in obliki, pod pogojem, da je naveden avtor izvirnega dela, da se dela ne uporablja v komercialne namene in se ga ne spreminja</a:t>
            </a:r>
            <a:r>
              <a:rPr lang="en-GB" sz="2400">
                <a:solidFill>
                  <a:schemeClr val="tx1"/>
                </a:solidFill>
              </a:rPr>
              <a:t>.</a:t>
            </a:r>
          </a:p>
          <a:p>
            <a:pPr marL="109728" indent="0" algn="just">
              <a:buFont typeface="Georgia"/>
              <a:buNone/>
            </a:pPr>
            <a:endParaRPr lang="en-GB" sz="2400">
              <a:solidFill>
                <a:schemeClr val="tx1"/>
              </a:solidFill>
            </a:endParaRPr>
          </a:p>
          <a:p>
            <a:pPr marL="109728" indent="0">
              <a:buFont typeface="Georgia"/>
              <a:buNone/>
            </a:pPr>
            <a:endParaRPr lang="en-GB" sz="2400">
              <a:solidFill>
                <a:schemeClr val="tx1"/>
              </a:solidFill>
            </a:endParaRPr>
          </a:p>
        </p:txBody>
      </p:sp>
      <p:pic>
        <p:nvPicPr>
          <p:cNvPr id="5" name="Slika 4">
            <a:extLst>
              <a:ext uri="{FF2B5EF4-FFF2-40B4-BE49-F238E27FC236}">
                <a16:creationId xmlns:a16="http://schemas.microsoft.com/office/drawing/2014/main" id="{E21C0555-A9AF-4870-A12E-B92F08CB65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772" y="1675285"/>
            <a:ext cx="1648960" cy="576932"/>
          </a:xfrm>
          <a:prstGeom prst="rect">
            <a:avLst/>
          </a:prstGeom>
        </p:spPr>
      </p:pic>
      <p:pic>
        <p:nvPicPr>
          <p:cNvPr id="6" name="Slika 5">
            <a:extLst>
              <a:ext uri="{FF2B5EF4-FFF2-40B4-BE49-F238E27FC236}">
                <a16:creationId xmlns:a16="http://schemas.microsoft.com/office/drawing/2014/main" id="{6227AFB4-CD82-4E25-9D72-D7D353FA3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772" y="3554924"/>
            <a:ext cx="1648960" cy="576932"/>
          </a:xfrm>
          <a:prstGeom prst="rect">
            <a:avLst/>
          </a:prstGeom>
        </p:spPr>
      </p:pic>
    </p:spTree>
    <p:extLst>
      <p:ext uri="{BB962C8B-B14F-4D97-AF65-F5344CB8AC3E}">
        <p14:creationId xmlns:p14="http://schemas.microsoft.com/office/powerpoint/2010/main" val="2432928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7">
            <a:extLst>
              <a:ext uri="{FF2B5EF4-FFF2-40B4-BE49-F238E27FC236}">
                <a16:creationId xmlns:a16="http://schemas.microsoft.com/office/drawing/2014/main" id="{EBE8BACF-7ABC-4244-8155-DAB7B973E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689" y="765029"/>
            <a:ext cx="3406021" cy="5509241"/>
          </a:xfrm>
          <a:prstGeom prst="rect">
            <a:avLst/>
          </a:prstGeom>
        </p:spPr>
      </p:pic>
      <p:sp>
        <p:nvSpPr>
          <p:cNvPr id="5" name="PoljeZBesedilom 4">
            <a:extLst>
              <a:ext uri="{FF2B5EF4-FFF2-40B4-BE49-F238E27FC236}">
                <a16:creationId xmlns:a16="http://schemas.microsoft.com/office/drawing/2014/main" id="{3DF88F18-DB92-4952-A291-6BE43788B66C}"/>
              </a:ext>
            </a:extLst>
          </p:cNvPr>
          <p:cNvSpPr txBox="1"/>
          <p:nvPr/>
        </p:nvSpPr>
        <p:spPr>
          <a:xfrm>
            <a:off x="4706689" y="2142183"/>
            <a:ext cx="3423504" cy="1015663"/>
          </a:xfrm>
          <a:prstGeom prst="rect">
            <a:avLst/>
          </a:prstGeom>
          <a:noFill/>
        </p:spPr>
        <p:txBody>
          <a:bodyPr wrap="square" rtlCol="0">
            <a:spAutoFit/>
          </a:bodyPr>
          <a:lstStyle/>
          <a:p>
            <a:r>
              <a:rPr lang="sl-SI" sz="1200"/>
              <a:t>Vir: </a:t>
            </a:r>
            <a:r>
              <a:rPr lang="en-US" sz="1200" err="1"/>
              <a:t>Shaddim</a:t>
            </a:r>
            <a:r>
              <a:rPr lang="sl-SI" sz="1200"/>
              <a:t>. </a:t>
            </a:r>
            <a:r>
              <a:rPr lang="sl-SI" sz="1200" err="1"/>
              <a:t>Creative</a:t>
            </a:r>
            <a:r>
              <a:rPr lang="sl-SI" sz="1200"/>
              <a:t> </a:t>
            </a:r>
            <a:r>
              <a:rPr lang="sl-SI" sz="1200" err="1"/>
              <a:t>Commons</a:t>
            </a:r>
            <a:r>
              <a:rPr lang="sl-SI" sz="1200"/>
              <a:t> </a:t>
            </a:r>
            <a:r>
              <a:rPr lang="sl-SI" sz="1200" err="1"/>
              <a:t>license</a:t>
            </a:r>
            <a:r>
              <a:rPr lang="sl-SI" sz="1200"/>
              <a:t> </a:t>
            </a:r>
            <a:r>
              <a:rPr lang="sl-SI" sz="1200" err="1"/>
              <a:t>spectrum</a:t>
            </a:r>
            <a:r>
              <a:rPr lang="sl-SI" sz="1200"/>
              <a:t>. </a:t>
            </a:r>
            <a:r>
              <a:rPr lang="en-US" sz="1200" b="0" i="0">
                <a:effectLst/>
              </a:rPr>
              <a:t>CC BY </a:t>
            </a:r>
            <a:r>
              <a:rPr lang="sl-SI" sz="1200" b="0" i="0">
                <a:effectLst/>
              </a:rPr>
              <a:t>4</a:t>
            </a:r>
            <a:r>
              <a:rPr lang="en-US" sz="1200" b="0" i="0">
                <a:effectLst/>
              </a:rPr>
              <a:t>.0</a:t>
            </a:r>
            <a:r>
              <a:rPr lang="sl-SI" sz="1200" b="0" i="0">
                <a:effectLst/>
              </a:rPr>
              <a:t>.</a:t>
            </a:r>
            <a:r>
              <a:rPr lang="en-US" sz="1200" b="0" i="0">
                <a:effectLst/>
              </a:rPr>
              <a:t> </a:t>
            </a:r>
            <a:r>
              <a:rPr lang="sl-SI" sz="1200" b="0" i="0">
                <a:effectLst/>
              </a:rPr>
              <a:t>O</a:t>
            </a:r>
            <a:r>
              <a:rPr lang="en-US" sz="1200" b="0" i="0" err="1">
                <a:effectLst/>
              </a:rPr>
              <a:t>riginal</a:t>
            </a:r>
            <a:r>
              <a:rPr lang="sl-SI" sz="1200" b="0" i="0">
                <a:effectLst/>
              </a:rPr>
              <a:t>ni</a:t>
            </a:r>
            <a:r>
              <a:rPr lang="en-US" sz="1200" b="0" i="0">
                <a:effectLst/>
              </a:rPr>
              <a:t> </a:t>
            </a:r>
            <a:r>
              <a:rPr lang="sl-SI" sz="1200" b="0" i="0">
                <a:effectLst/>
              </a:rPr>
              <a:t>simboli CC licenc od</a:t>
            </a:r>
            <a:r>
              <a:rPr lang="en-US" sz="1200" b="0" i="0">
                <a:effectLst/>
              </a:rPr>
              <a:t> Creative Commons</a:t>
            </a:r>
            <a:r>
              <a:rPr lang="sl-SI" sz="1200" b="0" i="0">
                <a:effectLst/>
              </a:rPr>
              <a:t>. </a:t>
            </a:r>
            <a:r>
              <a:rPr lang="en-US" sz="1200" b="0" i="0">
                <a:effectLst/>
              </a:rPr>
              <a:t>CC BY 4.0. </a:t>
            </a:r>
            <a:r>
              <a:rPr lang="sl-SI" sz="1200"/>
              <a:t>(</a:t>
            </a:r>
            <a:r>
              <a:rPr lang="sl-SI" sz="1200">
                <a:solidFill>
                  <a:schemeClr val="accent1">
                    <a:lumMod val="75000"/>
                  </a:schemeClr>
                </a:solidFill>
                <a:hlinkClick r:id="rId3">
                  <a:extLst>
                    <a:ext uri="{A12FA001-AC4F-418D-AE19-62706E023703}">
                      <ahyp:hlinkClr xmlns:ahyp="http://schemas.microsoft.com/office/drawing/2018/hyperlinkcolor" val="tx"/>
                    </a:ext>
                  </a:extLst>
                </a:hlinkClick>
              </a:rPr>
              <a:t>https://en.wikipedia.org/wiki/Creative_Commons_license</a:t>
            </a:r>
            <a:r>
              <a:rPr lang="sl-SI" sz="1200"/>
              <a:t>)</a:t>
            </a:r>
          </a:p>
        </p:txBody>
      </p:sp>
      <p:sp>
        <p:nvSpPr>
          <p:cNvPr id="6" name="Naslov 3">
            <a:extLst>
              <a:ext uri="{FF2B5EF4-FFF2-40B4-BE49-F238E27FC236}">
                <a16:creationId xmlns:a16="http://schemas.microsoft.com/office/drawing/2014/main" id="{0BC4505B-8117-45E4-A5E1-A5AF2D49A9A9}"/>
              </a:ext>
            </a:extLst>
          </p:cNvPr>
          <p:cNvSpPr>
            <a:spLocks noGrp="1"/>
          </p:cNvSpPr>
          <p:nvPr>
            <p:ph type="title"/>
          </p:nvPr>
        </p:nvSpPr>
        <p:spPr>
          <a:xfrm>
            <a:off x="4706689" y="1659352"/>
            <a:ext cx="4511040" cy="373917"/>
          </a:xfrm>
        </p:spPr>
        <p:txBody>
          <a:bodyPr>
            <a:normAutofit/>
          </a:bodyPr>
          <a:lstStyle/>
          <a:p>
            <a:r>
              <a:rPr lang="sl-SI" sz="2000" b="0"/>
              <a:t>Spekter </a:t>
            </a:r>
            <a:r>
              <a:rPr lang="sl-SI" sz="2000" b="0" err="1"/>
              <a:t>Creative</a:t>
            </a:r>
            <a:r>
              <a:rPr lang="sl-SI" sz="2000" b="0"/>
              <a:t> </a:t>
            </a:r>
            <a:r>
              <a:rPr lang="sl-SI" sz="2000" b="0" err="1"/>
              <a:t>Commons</a:t>
            </a:r>
            <a:r>
              <a:rPr lang="sl-SI" sz="2000" b="0"/>
              <a:t> licenc</a:t>
            </a:r>
            <a:endParaRPr lang="en-GB" sz="2000" b="0"/>
          </a:p>
        </p:txBody>
      </p:sp>
    </p:spTree>
    <p:extLst>
      <p:ext uri="{BB962C8B-B14F-4D97-AF65-F5344CB8AC3E}">
        <p14:creationId xmlns:p14="http://schemas.microsoft.com/office/powerpoint/2010/main" val="3337224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27F27E-3B6D-43FE-A996-2C8F2C57C282}"/>
              </a:ext>
            </a:extLst>
          </p:cNvPr>
          <p:cNvSpPr>
            <a:spLocks noGrp="1"/>
          </p:cNvSpPr>
          <p:nvPr>
            <p:ph type="title"/>
          </p:nvPr>
        </p:nvSpPr>
        <p:spPr/>
        <p:txBody>
          <a:bodyPr>
            <a:normAutofit fontScale="90000"/>
          </a:bodyPr>
          <a:lstStyle/>
          <a:p>
            <a:r>
              <a:rPr lang="sl-SI"/>
              <a:t>Javna domena</a:t>
            </a:r>
            <a:endParaRPr lang="en-US"/>
          </a:p>
        </p:txBody>
      </p:sp>
      <p:pic>
        <p:nvPicPr>
          <p:cNvPr id="4" name="Označba mesta vsebine 3">
            <a:extLst>
              <a:ext uri="{FF2B5EF4-FFF2-40B4-BE49-F238E27FC236}">
                <a16:creationId xmlns:a16="http://schemas.microsoft.com/office/drawing/2014/main" id="{D72D4B4B-676A-4A60-A153-25B6037E82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3182" y="2176238"/>
            <a:ext cx="656737" cy="656737"/>
          </a:xfrm>
          <a:prstGeom prst="rect">
            <a:avLst/>
          </a:prstGeom>
        </p:spPr>
      </p:pic>
      <p:sp>
        <p:nvSpPr>
          <p:cNvPr id="5" name="Označba mesta za besedilo 5">
            <a:extLst>
              <a:ext uri="{FF2B5EF4-FFF2-40B4-BE49-F238E27FC236}">
                <a16:creationId xmlns:a16="http://schemas.microsoft.com/office/drawing/2014/main" id="{65D77567-B24C-4369-A678-3DEF1BE4EC02}"/>
              </a:ext>
            </a:extLst>
          </p:cNvPr>
          <p:cNvSpPr txBox="1">
            <a:spLocks/>
          </p:cNvSpPr>
          <p:nvPr/>
        </p:nvSpPr>
        <p:spPr>
          <a:xfrm>
            <a:off x="2332176" y="2073924"/>
            <a:ext cx="8868506" cy="3345413"/>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19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just">
              <a:buNone/>
            </a:pPr>
            <a:r>
              <a:rPr lang="en-GB" sz="2600" b="1">
                <a:solidFill>
                  <a:schemeClr val="tx1"/>
                </a:solidFill>
                <a:ea typeface="Open Sans" panose="020B0606030504020204" pitchFamily="34" charset="0"/>
                <a:cs typeface="Open Sans" panose="020B0606030504020204" pitchFamily="34" charset="0"/>
              </a:rPr>
              <a:t>CC0 („CC Zero“)</a:t>
            </a:r>
            <a:r>
              <a:rPr lang="sl-SI" sz="2600" b="1">
                <a:solidFill>
                  <a:schemeClr val="tx1"/>
                </a:solidFill>
                <a:ea typeface="Open Sans" panose="020B0606030504020204" pitchFamily="34" charset="0"/>
                <a:cs typeface="Open Sans" panose="020B0606030504020204" pitchFamily="34" charset="0"/>
              </a:rPr>
              <a:t> </a:t>
            </a:r>
            <a:r>
              <a:rPr lang="sl-SI" sz="2600">
                <a:solidFill>
                  <a:schemeClr val="tx1"/>
                </a:solidFill>
                <a:ea typeface="Open Sans" panose="020B0606030504020204" pitchFamily="34" charset="0"/>
                <a:cs typeface="Open Sans" panose="020B0606030504020204" pitchFamily="34" charset="0"/>
              </a:rPr>
              <a:t>uporabljajo avtorji, ki želijo delo posvetiti javni domeni = želijo se odpovedati svojim avtorskim pravicam.*</a:t>
            </a:r>
          </a:p>
          <a:p>
            <a:pPr marL="109728" indent="0" algn="just">
              <a:buNone/>
            </a:pPr>
            <a:endParaRPr lang="sl-SI" sz="2600">
              <a:solidFill>
                <a:schemeClr val="tx1"/>
              </a:solidFill>
              <a:ea typeface="Open Sans" panose="020B0606030504020204" pitchFamily="34" charset="0"/>
              <a:cs typeface="Open Sans" panose="020B0606030504020204" pitchFamily="34" charset="0"/>
            </a:endParaRPr>
          </a:p>
          <a:p>
            <a:pPr marL="109728" indent="0" algn="just">
              <a:buNone/>
            </a:pPr>
            <a:r>
              <a:rPr lang="sl-SI" sz="2600" b="1">
                <a:solidFill>
                  <a:schemeClr val="tx1"/>
                </a:solidFill>
                <a:ea typeface="Open Sans" panose="020B0606030504020204" pitchFamily="34" charset="0"/>
                <a:cs typeface="Open Sans" panose="020B0606030504020204" pitchFamily="34" charset="0"/>
              </a:rPr>
              <a:t>Oznaka javne domene </a:t>
            </a:r>
            <a:r>
              <a:rPr lang="sl-SI" sz="2600">
                <a:solidFill>
                  <a:schemeClr val="tx1"/>
                </a:solidFill>
                <a:ea typeface="Open Sans" panose="020B0606030504020204" pitchFamily="34" charset="0"/>
                <a:cs typeface="Open Sans" panose="020B0606030504020204" pitchFamily="34" charset="0"/>
              </a:rPr>
              <a:t>označuje, da je avtorsko delo v javni domeni – avtorsko delo ni (več) varovano z avtorskimi pravicami. Služi kot informacija za javnost.</a:t>
            </a:r>
            <a:endParaRPr lang="en-US" sz="2600">
              <a:solidFill>
                <a:schemeClr val="tx1"/>
              </a:solidFill>
              <a:ea typeface="Open Sans" panose="020B0606030504020204" pitchFamily="34" charset="0"/>
              <a:cs typeface="Open Sans" panose="020B0606030504020204" pitchFamily="34" charset="0"/>
            </a:endParaRPr>
          </a:p>
          <a:p>
            <a:pPr marL="109728" indent="0" algn="just">
              <a:buNone/>
            </a:pPr>
            <a:endParaRPr lang="en-US" sz="2400" b="1">
              <a:solidFill>
                <a:schemeClr val="tx1"/>
              </a:solidFill>
              <a:ea typeface="Open Sans" panose="020B0606030504020204" pitchFamily="34" charset="0"/>
              <a:cs typeface="Open Sans" panose="020B0606030504020204" pitchFamily="34" charset="0"/>
            </a:endParaRPr>
          </a:p>
        </p:txBody>
      </p:sp>
      <p:pic>
        <p:nvPicPr>
          <p:cNvPr id="6" name="Slika 5">
            <a:extLst>
              <a:ext uri="{FF2B5EF4-FFF2-40B4-BE49-F238E27FC236}">
                <a16:creationId xmlns:a16="http://schemas.microsoft.com/office/drawing/2014/main" id="{114DF6EC-20F9-4380-B7C8-B8C258CA5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298" y="3472869"/>
            <a:ext cx="664621" cy="655200"/>
          </a:xfrm>
          <a:prstGeom prst="rect">
            <a:avLst/>
          </a:prstGeom>
        </p:spPr>
      </p:pic>
      <p:sp>
        <p:nvSpPr>
          <p:cNvPr id="7" name="Označba mesta za besedilo 5">
            <a:extLst>
              <a:ext uri="{FF2B5EF4-FFF2-40B4-BE49-F238E27FC236}">
                <a16:creationId xmlns:a16="http://schemas.microsoft.com/office/drawing/2014/main" id="{3B83D8ED-6DEA-4DC8-939F-D90FC2CF9691}"/>
              </a:ext>
            </a:extLst>
          </p:cNvPr>
          <p:cNvSpPr txBox="1">
            <a:spLocks/>
          </p:cNvSpPr>
          <p:nvPr/>
        </p:nvSpPr>
        <p:spPr>
          <a:xfrm>
            <a:off x="1089409" y="4852332"/>
            <a:ext cx="10111273" cy="2005668"/>
          </a:xfrm>
          <a:prstGeom prst="rect">
            <a:avLst/>
          </a:prstGeom>
        </p:spPr>
        <p:txBody>
          <a:bodyPr vert="horz" rtlCol="0">
            <a:noAutofit/>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19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just">
              <a:buNone/>
            </a:pPr>
            <a:r>
              <a:rPr lang="sl-SI" sz="2400">
                <a:solidFill>
                  <a:schemeClr val="tx1"/>
                </a:solidFill>
              </a:rPr>
              <a:t>Delo preide v javno domeno, ko ni več avtorskopravno varovano, če nikoli ni bilo avtorskopravno varovano ali če se avtor odpove avtorskim pravicam</a:t>
            </a:r>
            <a:r>
              <a:rPr lang="en-GB" sz="2400">
                <a:solidFill>
                  <a:schemeClr val="tx1"/>
                </a:solidFill>
              </a:rPr>
              <a:t>. </a:t>
            </a:r>
            <a:r>
              <a:rPr lang="sl-SI" sz="2400">
                <a:solidFill>
                  <a:schemeClr val="tx1"/>
                </a:solidFill>
              </a:rPr>
              <a:t>To so torej dela, ki niso (več) varovana z avtorsko pravico.</a:t>
            </a:r>
          </a:p>
          <a:p>
            <a:pPr marL="109728" indent="0" algn="just">
              <a:buNone/>
            </a:pPr>
            <a:endParaRPr lang="sl-SI" sz="1000">
              <a:solidFill>
                <a:schemeClr val="tx1"/>
              </a:solidFill>
            </a:endParaRPr>
          </a:p>
          <a:p>
            <a:pPr marL="109728" indent="0" algn="just">
              <a:buNone/>
            </a:pPr>
            <a:r>
              <a:rPr lang="sl-SI" sz="2400">
                <a:solidFill>
                  <a:schemeClr val="tx1"/>
                </a:solidFill>
              </a:rPr>
              <a:t>*Avtor se v največji mogoči meri odpove izvrševanju svojih pravic na delu.</a:t>
            </a:r>
          </a:p>
        </p:txBody>
      </p:sp>
    </p:spTree>
    <p:extLst>
      <p:ext uri="{BB962C8B-B14F-4D97-AF65-F5344CB8AC3E}">
        <p14:creationId xmlns:p14="http://schemas.microsoft.com/office/powerpoint/2010/main" val="213256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Zakonska ureditev avtorskih pravic</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77500" lnSpcReduction="20000"/>
          </a:bodyPr>
          <a:lstStyle/>
          <a:p>
            <a:pPr marL="0" lvl="0" indent="0">
              <a:buNone/>
            </a:pPr>
            <a:endParaRPr lang="sl-SI" sz="1600"/>
          </a:p>
          <a:p>
            <a:pPr>
              <a:buClr>
                <a:schemeClr val="accent4"/>
              </a:buClr>
              <a:buFont typeface="Wingdings" panose="05000000000000000000" pitchFamily="2" charset="2"/>
              <a:buChar char="Ø"/>
              <a:defRPr/>
            </a:pPr>
            <a:r>
              <a:rPr lang="sl-SI" sz="2900"/>
              <a:t>60.člen Ustave Republike Slovenije </a:t>
            </a:r>
          </a:p>
          <a:p>
            <a:pPr>
              <a:buClr>
                <a:schemeClr val="accent4"/>
              </a:buClr>
              <a:buFont typeface="Wingdings" panose="05000000000000000000" pitchFamily="2" charset="2"/>
              <a:buChar char="Ø"/>
              <a:defRPr/>
            </a:pPr>
            <a:r>
              <a:rPr lang="sl-SI" sz="2900"/>
              <a:t>Zakon o avtorski in sorodnih pravicah (ZASP)</a:t>
            </a:r>
          </a:p>
          <a:p>
            <a:pPr>
              <a:buClr>
                <a:schemeClr val="accent4"/>
              </a:buClr>
              <a:buFont typeface="Wingdings" panose="05000000000000000000" pitchFamily="2" charset="2"/>
              <a:buChar char="Ø"/>
              <a:defRPr/>
            </a:pPr>
            <a:r>
              <a:rPr lang="sl-SI" sz="2900"/>
              <a:t>Zakon o kolektivnem upravljanju avtorske in sorodnih pravic</a:t>
            </a:r>
          </a:p>
          <a:p>
            <a:pPr>
              <a:buClr>
                <a:schemeClr val="accent4"/>
              </a:buClr>
              <a:buFont typeface="Wingdings" panose="05000000000000000000" pitchFamily="2" charset="2"/>
              <a:buChar char="Ø"/>
              <a:defRPr/>
            </a:pPr>
            <a:r>
              <a:rPr lang="sl-SI" sz="2900"/>
              <a:t>Kazenski zakonik - kazniva dejanja s področja avtorskih pravic (147. – 149. člen)</a:t>
            </a:r>
          </a:p>
          <a:p>
            <a:pPr>
              <a:buFont typeface="Wingdings" panose="05000000000000000000" pitchFamily="2" charset="2"/>
              <a:buChar char="Ø"/>
            </a:pPr>
            <a:r>
              <a:rPr lang="en-GB" sz="2900" err="1"/>
              <a:t>Mednarodn</a:t>
            </a:r>
            <a:r>
              <a:rPr lang="sl-SI" sz="2900"/>
              <a:t>i pravni akti: </a:t>
            </a:r>
            <a:r>
              <a:rPr lang="en-GB" sz="2900" err="1"/>
              <a:t>Bernska</a:t>
            </a:r>
            <a:r>
              <a:rPr lang="en-GB" sz="2900"/>
              <a:t> </a:t>
            </a:r>
            <a:r>
              <a:rPr lang="en-GB" sz="2900" err="1"/>
              <a:t>konvencija</a:t>
            </a:r>
            <a:r>
              <a:rPr lang="sl-SI" sz="2900"/>
              <a:t> ….</a:t>
            </a:r>
            <a:endParaRPr lang="en-GB" sz="2900"/>
          </a:p>
          <a:p>
            <a:pPr>
              <a:buFont typeface="Wingdings" panose="05000000000000000000" pitchFamily="2" charset="2"/>
              <a:buChar char="Ø"/>
            </a:pPr>
            <a:r>
              <a:rPr lang="en-GB" sz="2900" err="1"/>
              <a:t>Direktive</a:t>
            </a:r>
            <a:r>
              <a:rPr lang="en-GB" sz="2900"/>
              <a:t> EU, </a:t>
            </a:r>
            <a:r>
              <a:rPr lang="sl-SI" sz="2900"/>
              <a:t>U</a:t>
            </a:r>
            <a:r>
              <a:rPr lang="en-GB" sz="2900" err="1"/>
              <a:t>redbe</a:t>
            </a:r>
            <a:r>
              <a:rPr lang="en-GB" sz="2900"/>
              <a:t> EU</a:t>
            </a:r>
            <a:r>
              <a:rPr lang="sl-SI" sz="2900"/>
              <a:t>..</a:t>
            </a:r>
            <a:endParaRPr lang="en-GB" sz="2900"/>
          </a:p>
          <a:p>
            <a:pPr marL="457200" indent="-457200">
              <a:buClr>
                <a:schemeClr val="accent4"/>
              </a:buClr>
              <a:buFont typeface="Arial" panose="020B0604020202020204" pitchFamily="34" charset="0"/>
              <a:buChar char="•"/>
              <a:defRPr/>
            </a:pPr>
            <a:endParaRPr lang="sl-SI" sz="1600"/>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graphicFrame>
        <p:nvGraphicFramePr>
          <p:cNvPr id="10" name="Tabela 9">
            <a:extLst>
              <a:ext uri="{FF2B5EF4-FFF2-40B4-BE49-F238E27FC236}">
                <a16:creationId xmlns:a16="http://schemas.microsoft.com/office/drawing/2014/main" id="{E18B5BF7-CDCE-4261-9759-2119BD918942}"/>
              </a:ext>
            </a:extLst>
          </p:cNvPr>
          <p:cNvGraphicFramePr>
            <a:graphicFrameLocks noGrp="1"/>
          </p:cNvGraphicFramePr>
          <p:nvPr/>
        </p:nvGraphicFramePr>
        <p:xfrm>
          <a:off x="2761488" y="2394743"/>
          <a:ext cx="6711696" cy="867156"/>
        </p:xfrm>
        <a:graphic>
          <a:graphicData uri="http://schemas.openxmlformats.org/drawingml/2006/table">
            <a:tbl>
              <a:tblPr firstRow="1" firstCol="1" bandRow="1"/>
              <a:tblGrid>
                <a:gridCol w="3563596">
                  <a:extLst>
                    <a:ext uri="{9D8B030D-6E8A-4147-A177-3AD203B41FA5}">
                      <a16:colId xmlns:a16="http://schemas.microsoft.com/office/drawing/2014/main" val="3649309536"/>
                    </a:ext>
                  </a:extLst>
                </a:gridCol>
                <a:gridCol w="3148100">
                  <a:extLst>
                    <a:ext uri="{9D8B030D-6E8A-4147-A177-3AD203B41FA5}">
                      <a16:colId xmlns:a16="http://schemas.microsoft.com/office/drawing/2014/main" val="629468230"/>
                    </a:ext>
                  </a:extLst>
                </a:gridCol>
              </a:tblGrid>
              <a:tr h="0">
                <a:tc>
                  <a:txBody>
                    <a:bodyPr/>
                    <a:lstStyle/>
                    <a:p>
                      <a:pPr>
                        <a:lnSpc>
                          <a:spcPct val="107000"/>
                        </a:lnSpc>
                        <a:spcAft>
                          <a:spcPts val="0"/>
                        </a:spcAft>
                      </a:pP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36302054"/>
                  </a:ext>
                </a:extLst>
              </a:tr>
              <a:tr h="274955">
                <a:tc>
                  <a:txBody>
                    <a:bodyPr/>
                    <a:lstStyle/>
                    <a:p>
                      <a:pPr marL="0" lvl="0" indent="0">
                        <a:lnSpc>
                          <a:spcPct val="107000"/>
                        </a:lnSpc>
                        <a:spcAft>
                          <a:spcPts val="0"/>
                        </a:spcAft>
                        <a:buFont typeface="Symbol" panose="05050102010706020507" pitchFamily="18" charset="2"/>
                        <a:buNone/>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41039282"/>
                  </a:ext>
                </a:extLst>
              </a:tr>
              <a:tr h="0">
                <a:tc>
                  <a:txBody>
                    <a:bodyPr/>
                    <a:lstStyle/>
                    <a:p>
                      <a:pPr marL="0" lvl="0" indent="0">
                        <a:lnSpc>
                          <a:spcPct val="107000"/>
                        </a:lnSpc>
                        <a:spcAft>
                          <a:spcPts val="0"/>
                        </a:spcAft>
                        <a:buFont typeface="Symbol" panose="05050102010706020507" pitchFamily="18" charset="2"/>
                        <a:buNone/>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90649453"/>
                  </a:ext>
                </a:extLst>
              </a:tr>
              <a:tr h="0">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20310643"/>
                  </a:ext>
                </a:extLst>
              </a:tr>
            </a:tbl>
          </a:graphicData>
        </a:graphic>
      </p:graphicFrame>
    </p:spTree>
    <p:extLst>
      <p:ext uri="{BB962C8B-B14F-4D97-AF65-F5344CB8AC3E}">
        <p14:creationId xmlns:p14="http://schemas.microsoft.com/office/powerpoint/2010/main" val="2029127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82E5F45-07ED-41B2-9350-0DB387CFE604}"/>
              </a:ext>
            </a:extLst>
          </p:cNvPr>
          <p:cNvSpPr>
            <a:spLocks noGrp="1"/>
          </p:cNvSpPr>
          <p:nvPr>
            <p:ph idx="1"/>
          </p:nvPr>
        </p:nvSpPr>
        <p:spPr>
          <a:xfrm>
            <a:off x="746302" y="1147664"/>
            <a:ext cx="10431771" cy="5421085"/>
          </a:xfrm>
        </p:spPr>
        <p:txBody>
          <a:bodyPr>
            <a:noAutofit/>
          </a:bodyPr>
          <a:lstStyle/>
          <a:p>
            <a:pPr marL="0" indent="0" algn="just">
              <a:buNone/>
            </a:pPr>
            <a:r>
              <a:rPr lang="sl-SI" sz="2000"/>
              <a:t>Primeri:</a:t>
            </a:r>
          </a:p>
          <a:p>
            <a:pPr marL="0" indent="0" algn="just">
              <a:buNone/>
            </a:pPr>
            <a:endParaRPr lang="sl-SI" sz="1000"/>
          </a:p>
          <a:p>
            <a:pPr marL="0" indent="0" algn="just">
              <a:buNone/>
            </a:pPr>
            <a:r>
              <a:rPr lang="sl-SI" sz="2000"/>
              <a:t>1. Raziskovalka</a:t>
            </a:r>
            <a:r>
              <a:rPr lang="en-US" sz="2000"/>
              <a:t> </a:t>
            </a:r>
            <a:r>
              <a:rPr lang="sl-SI" sz="2000"/>
              <a:t>Petra želi</a:t>
            </a:r>
            <a:r>
              <a:rPr lang="en-US" sz="2000"/>
              <a:t> </a:t>
            </a:r>
            <a:r>
              <a:rPr lang="sl-SI" sz="2000"/>
              <a:t>svoj</a:t>
            </a:r>
            <a:r>
              <a:rPr lang="en-US" sz="2000"/>
              <a:t> </a:t>
            </a:r>
            <a:r>
              <a:rPr lang="sl-SI" sz="2000"/>
              <a:t>znanstveni</a:t>
            </a:r>
            <a:r>
              <a:rPr lang="en-US" sz="2000"/>
              <a:t> </a:t>
            </a:r>
            <a:r>
              <a:rPr lang="sl-SI" sz="2000"/>
              <a:t>članek objaviti</a:t>
            </a:r>
            <a:r>
              <a:rPr lang="en-US" sz="2000"/>
              <a:t> v </a:t>
            </a:r>
            <a:r>
              <a:rPr lang="sl-SI" sz="2000"/>
              <a:t>odprto</a:t>
            </a:r>
            <a:r>
              <a:rPr lang="en-US" sz="2000"/>
              <a:t> </a:t>
            </a:r>
            <a:r>
              <a:rPr lang="sl-SI" sz="2000"/>
              <a:t>dostopni</a:t>
            </a:r>
            <a:r>
              <a:rPr lang="en-US" sz="2000"/>
              <a:t> </a:t>
            </a:r>
            <a:r>
              <a:rPr lang="sl-SI" sz="2000"/>
              <a:t>reviji</a:t>
            </a:r>
            <a:r>
              <a:rPr lang="en-US" sz="2000"/>
              <a:t>. </a:t>
            </a:r>
            <a:r>
              <a:rPr lang="sl-SI" sz="2000"/>
              <a:t>Revija</a:t>
            </a:r>
            <a:r>
              <a:rPr lang="en-US" sz="2000"/>
              <a:t> ji </a:t>
            </a:r>
            <a:r>
              <a:rPr lang="sl-SI" sz="2000"/>
              <a:t>ponuja</a:t>
            </a:r>
            <a:r>
              <a:rPr lang="en-US" sz="2000"/>
              <a:t> </a:t>
            </a:r>
            <a:r>
              <a:rPr lang="sl-SI" sz="2000"/>
              <a:t>izbiro</a:t>
            </a:r>
            <a:r>
              <a:rPr lang="en-US" sz="2000"/>
              <a:t> med </a:t>
            </a:r>
            <a:r>
              <a:rPr lang="sl-SI" sz="2000"/>
              <a:t>licencami</a:t>
            </a:r>
            <a:r>
              <a:rPr lang="en-US" sz="2000"/>
              <a:t> CC BY, CC BY-SA in CC BY-NC.</a:t>
            </a:r>
          </a:p>
          <a:p>
            <a:pPr algn="just"/>
            <a:r>
              <a:rPr lang="sl-SI" sz="2000"/>
              <a:t>Katero</a:t>
            </a:r>
            <a:r>
              <a:rPr lang="en-US" sz="2000"/>
              <a:t> </a:t>
            </a:r>
            <a:r>
              <a:rPr lang="sl-SI" sz="2000"/>
              <a:t>licenco</a:t>
            </a:r>
            <a:r>
              <a:rPr lang="en-US" sz="2000"/>
              <a:t> </a:t>
            </a:r>
            <a:r>
              <a:rPr lang="sl-SI" sz="2000"/>
              <a:t>naj izbere, če želi uporabnikom dovoliti</a:t>
            </a:r>
            <a:r>
              <a:rPr lang="en-US" sz="2000"/>
              <a:t> </a:t>
            </a:r>
            <a:r>
              <a:rPr lang="sl-SI" sz="2000"/>
              <a:t>čim širšo uporabo</a:t>
            </a:r>
            <a:r>
              <a:rPr lang="en-US" sz="2000"/>
              <a:t>?</a:t>
            </a:r>
          </a:p>
          <a:p>
            <a:pPr algn="just"/>
            <a:r>
              <a:rPr lang="sl-SI" sz="2000"/>
              <a:t>Kaj</a:t>
            </a:r>
            <a:r>
              <a:rPr lang="en-US" sz="2000"/>
              <a:t> bi </a:t>
            </a:r>
            <a:r>
              <a:rPr lang="sl-SI" sz="2000"/>
              <a:t>pomenila izbira </a:t>
            </a:r>
            <a:r>
              <a:rPr lang="en-US" sz="2000"/>
              <a:t>CC BY-NC za </a:t>
            </a:r>
            <a:r>
              <a:rPr lang="sl-SI" sz="2000"/>
              <a:t>podjetje</a:t>
            </a:r>
            <a:r>
              <a:rPr lang="en-US" sz="2000"/>
              <a:t>, ki </a:t>
            </a:r>
            <a:r>
              <a:rPr lang="sl-SI" sz="2000"/>
              <a:t>želi uporabiti njen članek</a:t>
            </a:r>
            <a:r>
              <a:rPr lang="en-US" sz="2000"/>
              <a:t>?</a:t>
            </a:r>
          </a:p>
          <a:p>
            <a:pPr marL="0" indent="0" algn="just">
              <a:buNone/>
            </a:pPr>
            <a:endParaRPr lang="sl-SI" sz="1000"/>
          </a:p>
          <a:p>
            <a:pPr marL="0" indent="0" algn="just">
              <a:buNone/>
            </a:pPr>
            <a:r>
              <a:rPr lang="sl-SI" sz="2000"/>
              <a:t>2. Miha</a:t>
            </a:r>
            <a:r>
              <a:rPr lang="en-US" sz="2000"/>
              <a:t> </a:t>
            </a:r>
            <a:r>
              <a:rPr lang="sl-SI" sz="2000"/>
              <a:t>želi v članku uporabiti sliko, ki je na voljo pod licenco CC BY-SA 4.0</a:t>
            </a:r>
            <a:r>
              <a:rPr lang="en-US" sz="2000"/>
              <a:t>.</a:t>
            </a:r>
          </a:p>
          <a:p>
            <a:pPr algn="just"/>
            <a:r>
              <a:rPr lang="sl-SI" sz="2000"/>
              <a:t>Ali sme sliko spremeniti</a:t>
            </a:r>
            <a:r>
              <a:rPr lang="en-US" sz="2000"/>
              <a:t>?</a:t>
            </a:r>
            <a:endParaRPr lang="sl-SI" sz="2000"/>
          </a:p>
          <a:p>
            <a:pPr algn="just"/>
            <a:r>
              <a:rPr lang="sl-SI" sz="2000"/>
              <a:t>Če da, katero licenco mora izbrati za predelano sliko?</a:t>
            </a:r>
            <a:endParaRPr lang="en-US" sz="2000"/>
          </a:p>
          <a:p>
            <a:pPr marL="0" indent="0" algn="just">
              <a:buNone/>
            </a:pPr>
            <a:endParaRPr lang="sl-SI" sz="1000"/>
          </a:p>
          <a:p>
            <a:pPr marL="0" indent="0" algn="just">
              <a:buNone/>
            </a:pPr>
            <a:r>
              <a:rPr lang="sl-SI" sz="2000"/>
              <a:t>3. Meta želi v članku uporabiti graf, ki je na voljo pod licenco CC BY-NC-ND 4.0.</a:t>
            </a:r>
          </a:p>
          <a:p>
            <a:pPr algn="just"/>
            <a:r>
              <a:rPr lang="sl-SI" sz="2000"/>
              <a:t>Ali sme prevesti legendo?</a:t>
            </a:r>
          </a:p>
          <a:p>
            <a:pPr algn="just"/>
            <a:r>
              <a:rPr lang="sl-SI" sz="2000"/>
              <a:t>Ali sme svoje delo, ki vključuje graf, objaviti v naročniški reviji?</a:t>
            </a:r>
          </a:p>
        </p:txBody>
      </p:sp>
    </p:spTree>
    <p:extLst>
      <p:ext uri="{BB962C8B-B14F-4D97-AF65-F5344CB8AC3E}">
        <p14:creationId xmlns:p14="http://schemas.microsoft.com/office/powerpoint/2010/main" val="1996242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55C922-A463-45A0-8B69-4D4221C50C2E}"/>
              </a:ext>
            </a:extLst>
          </p:cNvPr>
          <p:cNvSpPr>
            <a:spLocks noGrp="1"/>
          </p:cNvSpPr>
          <p:nvPr>
            <p:ph type="title"/>
          </p:nvPr>
        </p:nvSpPr>
        <p:spPr>
          <a:xfrm>
            <a:off x="516000" y="1793754"/>
            <a:ext cx="11160000" cy="1165576"/>
          </a:xfrm>
        </p:spPr>
        <p:txBody>
          <a:bodyPr>
            <a:normAutofit fontScale="90000"/>
          </a:bodyPr>
          <a:lstStyle/>
          <a:p>
            <a:pPr algn="ctr"/>
            <a:r>
              <a:rPr lang="sl-SI"/>
              <a:t>III. Upravljanje avtorskih pravic v skladu z načeli OZ – ureditev v Sloveniji</a:t>
            </a:r>
            <a:endParaRPr lang="en-US"/>
          </a:p>
        </p:txBody>
      </p:sp>
    </p:spTree>
    <p:extLst>
      <p:ext uri="{BB962C8B-B14F-4D97-AF65-F5344CB8AC3E}">
        <p14:creationId xmlns:p14="http://schemas.microsoft.com/office/powerpoint/2010/main" val="430392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361980-DCB5-4AE9-9AEA-21A346845446}"/>
              </a:ext>
            </a:extLst>
          </p:cNvPr>
          <p:cNvSpPr>
            <a:spLocks noGrp="1"/>
          </p:cNvSpPr>
          <p:nvPr>
            <p:ph type="title"/>
          </p:nvPr>
        </p:nvSpPr>
        <p:spPr/>
        <p:txBody>
          <a:bodyPr>
            <a:normAutofit fontScale="90000"/>
          </a:bodyPr>
          <a:lstStyle/>
          <a:p>
            <a:r>
              <a:rPr lang="sl-SI"/>
              <a:t>Strateški in izvedbeni dokumenti</a:t>
            </a:r>
            <a:endParaRPr lang="en-US"/>
          </a:p>
        </p:txBody>
      </p:sp>
      <p:sp>
        <p:nvSpPr>
          <p:cNvPr id="4" name="Content Placeholder 2">
            <a:extLst>
              <a:ext uri="{FF2B5EF4-FFF2-40B4-BE49-F238E27FC236}">
                <a16:creationId xmlns:a16="http://schemas.microsoft.com/office/drawing/2014/main" id="{7382F6BF-9EB5-4ACD-81FA-72564B43A95E}"/>
              </a:ext>
            </a:extLst>
          </p:cNvPr>
          <p:cNvSpPr>
            <a:spLocks noGrp="1"/>
          </p:cNvSpPr>
          <p:nvPr>
            <p:ph idx="1"/>
          </p:nvPr>
        </p:nvSpPr>
        <p:spPr>
          <a:xfrm>
            <a:off x="838200" y="1825625"/>
            <a:ext cx="10526485" cy="4773613"/>
          </a:xfrm>
        </p:spPr>
        <p:txBody>
          <a:bodyPr>
            <a:normAutofit fontScale="85000" lnSpcReduction="10000"/>
          </a:bodyPr>
          <a:lstStyle/>
          <a:p>
            <a:pPr algn="just">
              <a:lnSpc>
                <a:spcPct val="100000"/>
              </a:lnSpc>
            </a:pPr>
            <a:r>
              <a:rPr lang="sl-SI" noProof="0"/>
              <a:t>Nacionalna strategija odprtega dostopa do znanstvenih objav in raziskovalnih podatkov v Sloveniji 2015−2020​ (2015)</a:t>
            </a:r>
          </a:p>
          <a:p>
            <a:pPr algn="just">
              <a:lnSpc>
                <a:spcPct val="100000"/>
              </a:lnSpc>
            </a:pPr>
            <a:r>
              <a:rPr lang="sl-SI" noProof="0"/>
              <a:t>Akcijski načrt izvedbe Nacionalne strategije odprtega dostopa do znanstvenih objav in raziskovalnih podatkov v Sloveniji 2015−2020 (2017)</a:t>
            </a:r>
          </a:p>
          <a:p>
            <a:pPr algn="just">
              <a:lnSpc>
                <a:spcPct val="100000"/>
              </a:lnSpc>
            </a:pPr>
            <a:r>
              <a:rPr lang="sl-SI"/>
              <a:t>Zakon o znanstvenoraziskovalni in inovacijski dejavnosti (</a:t>
            </a:r>
            <a:r>
              <a:rPr lang="sl-SI" err="1"/>
              <a:t>ZZrID</a:t>
            </a:r>
            <a:r>
              <a:rPr lang="sl-SI"/>
              <a:t>)​ (2021)</a:t>
            </a:r>
          </a:p>
          <a:p>
            <a:pPr algn="just">
              <a:lnSpc>
                <a:spcPct val="100000"/>
              </a:lnSpc>
            </a:pPr>
            <a:r>
              <a:rPr lang="sl-SI" noProof="0"/>
              <a:t>Resolucija o znanstvenoraziskovalni in inovacijski strategiji Slovenije 2030 (ReZrIS30)​ (2022)</a:t>
            </a:r>
          </a:p>
          <a:p>
            <a:pPr algn="just">
              <a:lnSpc>
                <a:spcPct val="100000"/>
              </a:lnSpc>
            </a:pPr>
            <a:r>
              <a:rPr lang="sl-SI" noProof="0"/>
              <a:t>Akcijski načrt za odprto znanost za izvedbo Ukrepa 6.2: Odprta znanost za izboljšanje kakovosti, učinkovitosti in odzivnosti raziskav v okviru Resolucije o znanstvenoraziskovalni in inovacijski strategiji Slovenije 2030​ (ReZrIS30)​  (2023)</a:t>
            </a:r>
          </a:p>
          <a:p>
            <a:pPr algn="just">
              <a:lnSpc>
                <a:spcPct val="100000"/>
              </a:lnSpc>
            </a:pPr>
            <a:r>
              <a:rPr lang="sl-SI" noProof="0"/>
              <a:t>Uredba o izvajanju znanstvenoraziskovalnega dela v skladu z načeli odprte znanosti​ (2023) – „Uredba o odprti znanosti“</a:t>
            </a:r>
          </a:p>
          <a:p>
            <a:pPr algn="just">
              <a:lnSpc>
                <a:spcPct val="100000"/>
              </a:lnSpc>
            </a:pPr>
            <a:endParaRPr lang="sl-SI" noProof="0"/>
          </a:p>
        </p:txBody>
      </p:sp>
    </p:spTree>
    <p:extLst>
      <p:ext uri="{BB962C8B-B14F-4D97-AF65-F5344CB8AC3E}">
        <p14:creationId xmlns:p14="http://schemas.microsoft.com/office/powerpoint/2010/main" val="2056344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49864B-7221-4305-934E-4D5168FB8C6D}"/>
              </a:ext>
            </a:extLst>
          </p:cNvPr>
          <p:cNvSpPr>
            <a:spLocks noGrp="1"/>
          </p:cNvSpPr>
          <p:nvPr>
            <p:ph type="title"/>
          </p:nvPr>
        </p:nvSpPr>
        <p:spPr>
          <a:xfrm>
            <a:off x="838202" y="1078859"/>
            <a:ext cx="11160000" cy="1104503"/>
          </a:xfrm>
        </p:spPr>
        <p:txBody>
          <a:bodyPr>
            <a:normAutofit fontScale="90000"/>
          </a:bodyPr>
          <a:lstStyle/>
          <a:p>
            <a:r>
              <a:rPr lang="sl-SI"/>
              <a:t>Zakon o znanstvenoraziskovalni in inovacijski dejavnosti (2021) - </a:t>
            </a:r>
            <a:r>
              <a:rPr lang="sl-SI" err="1"/>
              <a:t>ZZrID</a:t>
            </a:r>
            <a:endParaRPr lang="en-US"/>
          </a:p>
        </p:txBody>
      </p:sp>
      <p:sp>
        <p:nvSpPr>
          <p:cNvPr id="3" name="Označba mesta vsebine 2">
            <a:extLst>
              <a:ext uri="{FF2B5EF4-FFF2-40B4-BE49-F238E27FC236}">
                <a16:creationId xmlns:a16="http://schemas.microsoft.com/office/drawing/2014/main" id="{A6894384-5EC1-400D-88C2-72443768B99F}"/>
              </a:ext>
            </a:extLst>
          </p:cNvPr>
          <p:cNvSpPr>
            <a:spLocks noGrp="1"/>
          </p:cNvSpPr>
          <p:nvPr>
            <p:ph idx="1"/>
          </p:nvPr>
        </p:nvSpPr>
        <p:spPr>
          <a:xfrm>
            <a:off x="838202" y="2444620"/>
            <a:ext cx="10358533" cy="4154299"/>
          </a:xfrm>
        </p:spPr>
        <p:txBody>
          <a:bodyPr>
            <a:normAutofit fontScale="92500"/>
          </a:bodyPr>
          <a:lstStyle/>
          <a:p>
            <a:pPr marL="0" indent="0" algn="just">
              <a:buNone/>
            </a:pPr>
            <a:r>
              <a:rPr lang="sl-SI" b="1"/>
              <a:t>Načela odprte znanosti </a:t>
            </a:r>
            <a:r>
              <a:rPr lang="sl-SI"/>
              <a:t>(2. člen, 6. odstavek)</a:t>
            </a:r>
            <a:endParaRPr lang="en-US"/>
          </a:p>
          <a:p>
            <a:pPr marL="0" indent="0" algn="just">
              <a:buNone/>
            </a:pPr>
            <a:r>
              <a:rPr lang="sl-SI"/>
              <a:t>Znanstvenoraziskovalna dejavnost temelji na načelih OZ, kar vključuje zlasti:</a:t>
            </a:r>
          </a:p>
          <a:p>
            <a:pPr algn="just"/>
            <a:r>
              <a:rPr lang="sl-SI"/>
              <a:t>odprt dostop (po načelu odprt, kolikor je mogoče, zaprt, kolikor je nujno) do vseh raziskovalnih rezultatov,</a:t>
            </a:r>
          </a:p>
          <a:p>
            <a:pPr algn="just"/>
            <a:r>
              <a:rPr lang="sl-SI"/>
              <a:t>raziskovalni rezultati morajo biti najdljivi (</a:t>
            </a:r>
            <a:r>
              <a:rPr lang="sl-SI" err="1"/>
              <a:t>Findable</a:t>
            </a:r>
            <a:r>
              <a:rPr lang="sl-SI"/>
              <a:t>), dostopni (</a:t>
            </a:r>
            <a:r>
              <a:rPr lang="sl-SI" err="1"/>
              <a:t>Accessible</a:t>
            </a:r>
            <a:r>
              <a:rPr lang="sl-SI"/>
              <a:t>), </a:t>
            </a:r>
            <a:r>
              <a:rPr lang="sl-SI" err="1"/>
              <a:t>interoperabilni</a:t>
            </a:r>
            <a:r>
              <a:rPr lang="sl-SI"/>
              <a:t> (</a:t>
            </a:r>
            <a:r>
              <a:rPr lang="sl-SI" err="1"/>
              <a:t>Interoperable</a:t>
            </a:r>
            <a:r>
              <a:rPr lang="sl-SI"/>
              <a:t>) in vnovič uporabni (</a:t>
            </a:r>
            <a:r>
              <a:rPr lang="sl-SI" err="1"/>
              <a:t>Reausable</a:t>
            </a:r>
            <a:r>
              <a:rPr lang="sl-SI"/>
              <a:t>) oz. FAIR, </a:t>
            </a:r>
          </a:p>
          <a:p>
            <a:pPr algn="just"/>
            <a:r>
              <a:rPr lang="sl-SI"/>
              <a:t>uporaba odgovornih metrik za ocenjevanje znanstveno-raziskovalne dejavnosti,</a:t>
            </a:r>
          </a:p>
          <a:p>
            <a:pPr algn="just"/>
            <a:r>
              <a:rPr lang="sl-SI"/>
              <a:t>vključevanje skupnosti in občanske znanosti.</a:t>
            </a:r>
          </a:p>
          <a:p>
            <a:pPr marL="0" indent="0" algn="just">
              <a:buNone/>
            </a:pPr>
            <a:endParaRPr lang="en-US"/>
          </a:p>
        </p:txBody>
      </p:sp>
    </p:spTree>
    <p:extLst>
      <p:ext uri="{BB962C8B-B14F-4D97-AF65-F5344CB8AC3E}">
        <p14:creationId xmlns:p14="http://schemas.microsoft.com/office/powerpoint/2010/main" val="2975013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38202" y="1352940"/>
            <a:ext cx="10405186" cy="5245980"/>
          </a:xfrm>
        </p:spPr>
        <p:txBody>
          <a:bodyPr/>
          <a:lstStyle/>
          <a:p>
            <a:pPr marL="0" indent="0" algn="just">
              <a:buNone/>
            </a:pPr>
            <a:r>
              <a:rPr lang="sl-SI" sz="2400" b="1"/>
              <a:t>40. člen – odprta znanost</a:t>
            </a:r>
          </a:p>
          <a:p>
            <a:pPr marL="0" indent="0" algn="ctr">
              <a:buNone/>
            </a:pPr>
            <a:endParaRPr lang="sl-SI" sz="1500"/>
          </a:p>
          <a:p>
            <a:pPr marL="0" indent="0" algn="just">
              <a:buNone/>
            </a:pPr>
            <a:r>
              <a:rPr lang="sl-SI" sz="2400"/>
              <a:t>(1) </a:t>
            </a:r>
            <a:r>
              <a:rPr lang="sl-SI" sz="2400" u="sng">
                <a:uFill>
                  <a:solidFill>
                    <a:schemeClr val="accent2"/>
                  </a:solidFill>
                </a:uFill>
              </a:rPr>
              <a:t>Odprta znanost obsega predvsem </a:t>
            </a:r>
            <a:r>
              <a:rPr lang="sl-SI" sz="2400" b="1" u="sng">
                <a:uFill>
                  <a:solidFill>
                    <a:schemeClr val="accent2"/>
                  </a:solidFill>
                </a:uFill>
              </a:rPr>
              <a:t>odprt dostop do raziskovalnih rezultatov</a:t>
            </a:r>
            <a:r>
              <a:rPr lang="sl-SI" sz="2400" u="sng">
                <a:uFill>
                  <a:solidFill>
                    <a:schemeClr val="accent2"/>
                  </a:solidFill>
                </a:uFill>
              </a:rPr>
              <a:t>, vrednotenje kakovosti in vpliva znanstvenoraziskovalnega dela z uporabo odgovornih metrik ter povezovanje in vključevanje zainteresirane javnosti v raziskovalni proces</a:t>
            </a:r>
            <a:r>
              <a:rPr lang="sl-SI" sz="2400"/>
              <a:t>. Podrobnejše zahteve za izvajanje znanstvenoraziskovalnega dela po načelih odprte znanosti določi vlada ob upoštevanju Znanstvenoraziskovalne in inovacijske strategije Slovenije ter priporočil evropskih raziskovalnih politik. Ukrepi odprte znanosti se opredelijo v akcijskem načrtu, ki ga sprejme vlada.</a:t>
            </a:r>
          </a:p>
        </p:txBody>
      </p:sp>
    </p:spTree>
    <p:extLst>
      <p:ext uri="{BB962C8B-B14F-4D97-AF65-F5344CB8AC3E}">
        <p14:creationId xmlns:p14="http://schemas.microsoft.com/office/powerpoint/2010/main" val="665172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93407" y="1278294"/>
            <a:ext cx="10405186" cy="5441924"/>
          </a:xfrm>
        </p:spPr>
        <p:txBody>
          <a:bodyPr>
            <a:normAutofit fontScale="62500" lnSpcReduction="20000"/>
          </a:bodyPr>
          <a:lstStyle/>
          <a:p>
            <a:pPr marL="0" indent="0" algn="just">
              <a:buNone/>
            </a:pPr>
            <a:r>
              <a:rPr lang="sl-SI" sz="3800" b="1"/>
              <a:t>41. člen </a:t>
            </a:r>
            <a:r>
              <a:rPr lang="sl-SI" sz="4000" b="1"/>
              <a:t>–</a:t>
            </a:r>
            <a:r>
              <a:rPr lang="sl-SI" sz="3800" b="1"/>
              <a:t> odprti dostop do znanstvenih objav in raziskovalnih podatkov</a:t>
            </a:r>
          </a:p>
          <a:p>
            <a:pPr marL="0" indent="0" algn="just">
              <a:buNone/>
            </a:pPr>
            <a:endParaRPr lang="sl-SI" sz="2100"/>
          </a:p>
          <a:p>
            <a:pPr marL="0" indent="0" algn="just">
              <a:buNone/>
            </a:pPr>
            <a:r>
              <a:rPr lang="sl-SI" sz="3800"/>
              <a:t>(1) </a:t>
            </a:r>
            <a:r>
              <a:rPr lang="sl-SI" sz="3800" u="sng">
                <a:uFill>
                  <a:solidFill>
                    <a:schemeClr val="accent2"/>
                  </a:solidFill>
                </a:uFill>
              </a:rPr>
              <a:t>V okviru raziskav, </a:t>
            </a:r>
            <a:r>
              <a:rPr lang="sl-SI" sz="3800" b="1" u="sng">
                <a:uFill>
                  <a:solidFill>
                    <a:schemeClr val="accent2"/>
                  </a:solidFill>
                </a:uFill>
              </a:rPr>
              <a:t>sofinanciranih z javnimi viri najmanj v višini 50 %, mora financer zahtevati, izvajalec znanstvenoraziskovalne dejavnosti pa zagotoviti odprt dostop</a:t>
            </a:r>
            <a:r>
              <a:rPr lang="sl-SI" sz="3800" u="sng">
                <a:uFill>
                  <a:solidFill>
                    <a:schemeClr val="accent2"/>
                  </a:solidFill>
                </a:uFill>
              </a:rPr>
              <a:t> do vseh recenziranih znanstvenih objav in raziskovalnih podatkov ter drugih rezultatov raziskav</a:t>
            </a:r>
            <a:r>
              <a:rPr lang="sl-SI" sz="3800"/>
              <a:t>. Izvajalec znanstvenoraziskovalne dejavnosti oziroma raziskovalci morajo to obveznost upoštevati tudi pri individualnem upravljanju s pravicami intelektualne lastnine, </a:t>
            </a:r>
            <a:r>
              <a:rPr lang="sl-SI" sz="3800" u="sng">
                <a:uFill>
                  <a:solidFill>
                    <a:schemeClr val="accent2"/>
                  </a:solidFill>
                </a:uFill>
              </a:rPr>
              <a:t>tako, da </a:t>
            </a:r>
            <a:r>
              <a:rPr lang="sl-SI" sz="3800" b="1" u="sng">
                <a:uFill>
                  <a:solidFill>
                    <a:schemeClr val="accent2"/>
                  </a:solidFill>
                </a:uFill>
              </a:rPr>
              <a:t>si pridržijo ustrezen obseg pravic</a:t>
            </a:r>
            <a:r>
              <a:rPr lang="sl-SI" sz="3800" u="sng">
                <a:uFill>
                  <a:solidFill>
                    <a:schemeClr val="accent2"/>
                  </a:solidFill>
                </a:uFill>
              </a:rPr>
              <a:t>, potreben za izpolnjevanje obveznosti iz tega odstavka</a:t>
            </a:r>
            <a:r>
              <a:rPr lang="sl-SI" sz="3800"/>
              <a:t>.</a:t>
            </a:r>
          </a:p>
          <a:p>
            <a:pPr marL="0" indent="0" algn="just">
              <a:buNone/>
            </a:pPr>
            <a:endParaRPr lang="sl-SI" sz="1600"/>
          </a:p>
          <a:p>
            <a:pPr marL="0" indent="0" algn="just">
              <a:buNone/>
            </a:pPr>
            <a:r>
              <a:rPr lang="sl-SI" sz="3200"/>
              <a:t>(2) Rezultati raziskav, sofinancirani iz javnih virov najmanj v višini 50 %, morajo biti odprti in dostopni po načelu odprti, kolikor je mogoče in zaprti, kolikor je nujno ob upoštevanju omejitev zaradi varstva intelektualne lastnine, osebnih podatkov in oseb ali države ali drugih zakonskih omejitev. Odprti raziskovalni podatki morajo biti objavljeni ali drugače dostopni na način, ki omogoča njihovo </a:t>
            </a:r>
            <a:r>
              <a:rPr lang="sl-SI" sz="3200" err="1"/>
              <a:t>najdljivost</a:t>
            </a:r>
            <a:r>
              <a:rPr lang="sl-SI" sz="3200"/>
              <a:t>, dostopnost, </a:t>
            </a:r>
            <a:r>
              <a:rPr lang="sl-SI" sz="3200" err="1"/>
              <a:t>interoperabilnost</a:t>
            </a:r>
            <a:r>
              <a:rPr lang="sl-SI" sz="3200"/>
              <a:t> ter vnovično uporabo.</a:t>
            </a:r>
          </a:p>
          <a:p>
            <a:pPr marL="0" indent="0" algn="just">
              <a:buNone/>
            </a:pPr>
            <a:endParaRPr lang="sl-SI" sz="1600"/>
          </a:p>
          <a:p>
            <a:pPr marL="0" indent="0" algn="just">
              <a:buNone/>
            </a:pPr>
            <a:r>
              <a:rPr lang="sl-SI" sz="3200"/>
              <a:t>(5) Podrobnejše zahteve glede priprave znanstvenih objav in raziskovalnih podatkov iz prvega in drugega odstavka tega člena ter roke za zagotovitev odprtega dostopa določi vlada, ob upoštevanju določil iz tretjega odstavka tega člena.</a:t>
            </a:r>
          </a:p>
          <a:p>
            <a:pPr marL="0" indent="0" algn="just">
              <a:buNone/>
            </a:pPr>
            <a:endParaRPr lang="sl-SI"/>
          </a:p>
        </p:txBody>
      </p:sp>
    </p:spTree>
    <p:extLst>
      <p:ext uri="{BB962C8B-B14F-4D97-AF65-F5344CB8AC3E}">
        <p14:creationId xmlns:p14="http://schemas.microsoft.com/office/powerpoint/2010/main" val="2051518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49864B-7221-4305-934E-4D5168FB8C6D}"/>
              </a:ext>
            </a:extLst>
          </p:cNvPr>
          <p:cNvSpPr>
            <a:spLocks noGrp="1"/>
          </p:cNvSpPr>
          <p:nvPr>
            <p:ph type="title"/>
          </p:nvPr>
        </p:nvSpPr>
        <p:spPr>
          <a:xfrm>
            <a:off x="838202" y="1078859"/>
            <a:ext cx="10358533" cy="1123165"/>
          </a:xfrm>
        </p:spPr>
        <p:txBody>
          <a:bodyPr>
            <a:normAutofit fontScale="90000"/>
          </a:bodyPr>
          <a:lstStyle/>
          <a:p>
            <a:r>
              <a:rPr lang="sl-SI" sz="3400"/>
              <a:t>Uredba o izvajanju znanstvenoraziskovalnega dela v skladu z načeli odprte znanosti​ (2023) – „Uredba o odprti znanosti“</a:t>
            </a:r>
          </a:p>
        </p:txBody>
      </p:sp>
      <p:sp>
        <p:nvSpPr>
          <p:cNvPr id="3" name="Označba mesta vsebine 2">
            <a:extLst>
              <a:ext uri="{FF2B5EF4-FFF2-40B4-BE49-F238E27FC236}">
                <a16:creationId xmlns:a16="http://schemas.microsoft.com/office/drawing/2014/main" id="{A6894384-5EC1-400D-88C2-72443768B99F}"/>
              </a:ext>
            </a:extLst>
          </p:cNvPr>
          <p:cNvSpPr>
            <a:spLocks noGrp="1"/>
          </p:cNvSpPr>
          <p:nvPr>
            <p:ph idx="1"/>
          </p:nvPr>
        </p:nvSpPr>
        <p:spPr>
          <a:xfrm>
            <a:off x="838202" y="2369976"/>
            <a:ext cx="10358533" cy="4228944"/>
          </a:xfrm>
        </p:spPr>
        <p:txBody>
          <a:bodyPr>
            <a:normAutofit fontScale="92500" lnSpcReduction="10000"/>
          </a:bodyPr>
          <a:lstStyle/>
          <a:p>
            <a:pPr marL="0" indent="0" algn="just">
              <a:buNone/>
            </a:pPr>
            <a:r>
              <a:rPr lang="sl-SI" b="1"/>
              <a:t>1. člen – vsebina uredbe in opredelitev rezultatov raziskav</a:t>
            </a:r>
          </a:p>
          <a:p>
            <a:pPr marL="0" indent="0" algn="just">
              <a:buNone/>
            </a:pPr>
            <a:endParaRPr lang="sl-SI" sz="1800"/>
          </a:p>
          <a:p>
            <a:pPr marL="0" indent="0" algn="just">
              <a:buNone/>
            </a:pPr>
            <a:r>
              <a:rPr lang="sl-SI"/>
              <a:t>(1) S to uredbo se določa izvajanje znanstvenoraziskovalne dejavnosti v skladu z načeli odprte znanosti glede:</a:t>
            </a:r>
          </a:p>
          <a:p>
            <a:pPr algn="just"/>
            <a:r>
              <a:rPr lang="sl-SI" u="sng">
                <a:uFill>
                  <a:solidFill>
                    <a:schemeClr val="accent2"/>
                  </a:solidFill>
                </a:uFill>
              </a:rPr>
              <a:t>odprtega dostopa do rezultatov raziskav v okviru raziskav, sofinanciranih z javnimi viri najmanj v višini 50 %,</a:t>
            </a:r>
          </a:p>
          <a:p>
            <a:pPr algn="just"/>
            <a:r>
              <a:rPr lang="sl-SI"/>
              <a:t>vključevanja zainteresirane javnosti v znanstvenoraziskovalno delo,</a:t>
            </a:r>
          </a:p>
          <a:p>
            <a:pPr algn="just"/>
            <a:r>
              <a:rPr lang="sl-SI"/>
              <a:t>vrednotenja in ocenjevanja raziskovalcev, raziskovalnih organizacij, raziskovalnih programov in projektov v skladu z načeli odprte znanosti,</a:t>
            </a:r>
          </a:p>
          <a:p>
            <a:pPr algn="just"/>
            <a:r>
              <a:rPr lang="sl-SI"/>
              <a:t>infrastrukture odprte znanosti.</a:t>
            </a:r>
          </a:p>
          <a:p>
            <a:pPr algn="just"/>
            <a:endParaRPr lang="sl-SI"/>
          </a:p>
        </p:txBody>
      </p:sp>
    </p:spTree>
    <p:extLst>
      <p:ext uri="{BB962C8B-B14F-4D97-AF65-F5344CB8AC3E}">
        <p14:creationId xmlns:p14="http://schemas.microsoft.com/office/powerpoint/2010/main" val="2382017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38202" y="1352940"/>
            <a:ext cx="10405186" cy="5245980"/>
          </a:xfrm>
        </p:spPr>
        <p:txBody>
          <a:bodyPr/>
          <a:lstStyle/>
          <a:p>
            <a:pPr marL="0" indent="0" algn="just">
              <a:buNone/>
            </a:pPr>
            <a:r>
              <a:rPr lang="sl-SI" sz="2400" b="1"/>
              <a:t>1. člen – vsebina uredbe in opredelitev rezultatov raziskav</a:t>
            </a:r>
          </a:p>
          <a:p>
            <a:pPr marL="0" indent="0" algn="ctr">
              <a:buNone/>
            </a:pPr>
            <a:endParaRPr lang="sl-SI" sz="1500"/>
          </a:p>
          <a:p>
            <a:pPr marL="0" indent="0" algn="just">
              <a:buNone/>
            </a:pPr>
            <a:r>
              <a:rPr lang="sl-SI" sz="2400"/>
              <a:t>(2) Kot </a:t>
            </a:r>
            <a:r>
              <a:rPr lang="sl-SI" sz="2400" b="1"/>
              <a:t>rezultati raziskav </a:t>
            </a:r>
            <a:r>
              <a:rPr lang="sl-SI" sz="2400"/>
              <a:t>iz prve alineje prejšnjega odstavka se štejejo </a:t>
            </a:r>
            <a:r>
              <a:rPr lang="sl-SI" sz="2400" u="sng">
                <a:uFill>
                  <a:solidFill>
                    <a:schemeClr val="accent2"/>
                  </a:solidFill>
                </a:uFill>
              </a:rPr>
              <a:t>znanstvene publikacije</a:t>
            </a:r>
            <a:r>
              <a:rPr lang="sl-SI" sz="2400"/>
              <a:t> (na primer znanstveni članki, objavljeni v znanstvenih revijah in na znanstvenih založniških platformah), </a:t>
            </a:r>
            <a:r>
              <a:rPr lang="sl-SI" sz="2400" u="sng">
                <a:uFill>
                  <a:solidFill>
                    <a:schemeClr val="accent2"/>
                  </a:solidFill>
                </a:uFill>
              </a:rPr>
              <a:t>znanstvene monografije</a:t>
            </a:r>
            <a:r>
              <a:rPr lang="sl-SI" sz="2400"/>
              <a:t> in </a:t>
            </a:r>
            <a:r>
              <a:rPr lang="sl-SI" sz="2400" u="sng">
                <a:uFill>
                  <a:solidFill>
                    <a:schemeClr val="accent2"/>
                  </a:solidFill>
                </a:uFill>
              </a:rPr>
              <a:t>druge vrste recenziranih publikacij</a:t>
            </a:r>
            <a:r>
              <a:rPr lang="sl-SI" sz="2400"/>
              <a:t>, </a:t>
            </a:r>
            <a:r>
              <a:rPr lang="sl-SI" sz="2400" u="sng">
                <a:uFill>
                  <a:solidFill>
                    <a:schemeClr val="accent2"/>
                  </a:solidFill>
                </a:uFill>
              </a:rPr>
              <a:t>raziskovalni podatki</a:t>
            </a:r>
            <a:r>
              <a:rPr lang="sl-SI" sz="2400"/>
              <a:t>, </a:t>
            </a:r>
            <a:r>
              <a:rPr lang="sl-SI" sz="2400" u="sng">
                <a:uFill>
                  <a:solidFill>
                    <a:schemeClr val="accent2"/>
                  </a:solidFill>
                </a:uFill>
              </a:rPr>
              <a:t>programska oprema</a:t>
            </a:r>
            <a:r>
              <a:rPr lang="sl-SI" sz="2400"/>
              <a:t>, ki je nastala kot rezultat raziskav, ter </a:t>
            </a:r>
            <a:r>
              <a:rPr lang="sl-SI" sz="2400" u="sng">
                <a:uFill>
                  <a:solidFill>
                    <a:schemeClr val="accent2"/>
                  </a:solidFill>
                </a:uFill>
              </a:rPr>
              <a:t>druge vrste rezultatov raziskav v digitalni obliki</a:t>
            </a:r>
            <a:r>
              <a:rPr lang="sl-SI" sz="2400"/>
              <a:t>.</a:t>
            </a:r>
          </a:p>
        </p:txBody>
      </p:sp>
    </p:spTree>
    <p:extLst>
      <p:ext uri="{BB962C8B-B14F-4D97-AF65-F5344CB8AC3E}">
        <p14:creationId xmlns:p14="http://schemas.microsoft.com/office/powerpoint/2010/main" val="1109966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38202" y="1352940"/>
            <a:ext cx="10405186" cy="5245980"/>
          </a:xfrm>
        </p:spPr>
        <p:txBody>
          <a:bodyPr>
            <a:normAutofit/>
          </a:bodyPr>
          <a:lstStyle/>
          <a:p>
            <a:pPr marL="0" indent="0" algn="just">
              <a:buNone/>
            </a:pPr>
            <a:r>
              <a:rPr lang="pl-PL" sz="2400" b="1"/>
              <a:t>ODPRTI DOSTOP DO ZNANSTVENIH PUBLIKACIJ</a:t>
            </a:r>
          </a:p>
          <a:p>
            <a:pPr marL="0" indent="0" algn="just">
              <a:buNone/>
            </a:pPr>
            <a:endParaRPr lang="sl-SI" sz="1000"/>
          </a:p>
          <a:p>
            <a:pPr marL="0" indent="0" algn="just">
              <a:buNone/>
            </a:pPr>
            <a:r>
              <a:rPr lang="sl-SI" sz="2400" b="1"/>
              <a:t>2. člen – zahteve </a:t>
            </a:r>
          </a:p>
          <a:p>
            <a:pPr marL="0" indent="0" algn="ctr">
              <a:buNone/>
            </a:pPr>
            <a:endParaRPr lang="sl-SI" sz="1000"/>
          </a:p>
          <a:p>
            <a:pPr marL="0" indent="0" algn="just">
              <a:buNone/>
            </a:pPr>
            <a:r>
              <a:rPr lang="sl-SI" sz="2400"/>
              <a:t>Javna agencija za znanstvenoraziskovalno in inovacijsko dejavnost Republike Slovenije (v nadaljnjem besedilu: ARIS) in drugi financerji znanstvenoraziskovalne dejavnosti iz javnih virov iz četrtega in petega odstavka 6. člena Zakona o znanstvenoraziskovalni in inovacijski dejavnosti (Uradni list RS, št. 186/21 in 40/23) (v nadaljnjem besedilu: financerji) v okviru pogojev za sofinanciranje, kadar je to najmanj v višini 50 %, </a:t>
            </a:r>
            <a:r>
              <a:rPr lang="sl-SI" sz="2400" u="sng">
                <a:uFill>
                  <a:solidFill>
                    <a:schemeClr val="accent2"/>
                  </a:solidFill>
                </a:uFill>
              </a:rPr>
              <a:t>zahtevajo, da izvajalci znanstvenoraziskovalne dejavnosti </a:t>
            </a:r>
            <a:r>
              <a:rPr lang="sl-SI" sz="2400"/>
              <a:t>(v nadaljnjem besedilu: izvajalci) </a:t>
            </a:r>
            <a:r>
              <a:rPr lang="sl-SI" sz="2400" u="sng">
                <a:uFill>
                  <a:solidFill>
                    <a:schemeClr val="accent2"/>
                  </a:solidFill>
                </a:uFill>
              </a:rPr>
              <a:t>zagotovijo odprti dostop do digitalnih različic znanstvenih publikacij in drugih rezultatov raziskav, ki so obravnavani v teh publikacijah ter so nujno potrebni za ponovitev raziskav ali za ponovno uporabo rezultatov raziskav v drugih raziskavah</a:t>
            </a:r>
            <a:r>
              <a:rPr lang="sl-SI" sz="2400"/>
              <a:t>.</a:t>
            </a:r>
          </a:p>
        </p:txBody>
      </p:sp>
    </p:spTree>
    <p:extLst>
      <p:ext uri="{BB962C8B-B14F-4D97-AF65-F5344CB8AC3E}">
        <p14:creationId xmlns:p14="http://schemas.microsoft.com/office/powerpoint/2010/main" val="595563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93407" y="1259633"/>
            <a:ext cx="10405186" cy="5245980"/>
          </a:xfrm>
        </p:spPr>
        <p:txBody>
          <a:bodyPr>
            <a:normAutofit/>
          </a:bodyPr>
          <a:lstStyle/>
          <a:p>
            <a:pPr marL="0" indent="0" algn="just">
              <a:buNone/>
            </a:pPr>
            <a:r>
              <a:rPr lang="sl-SI" sz="2400" b="1"/>
              <a:t>3. člen – izvedba </a:t>
            </a:r>
          </a:p>
          <a:p>
            <a:pPr marL="0" indent="0" algn="ctr">
              <a:buNone/>
            </a:pPr>
            <a:endParaRPr lang="sl-SI" sz="1500"/>
          </a:p>
          <a:p>
            <a:pPr marL="0" indent="0" algn="just">
              <a:buNone/>
            </a:pPr>
            <a:r>
              <a:rPr lang="sl-SI" sz="2400"/>
              <a:t>(1) Izvajalci </a:t>
            </a:r>
            <a:r>
              <a:rPr lang="sl-SI" sz="2400" b="1" u="sng">
                <a:uFill>
                  <a:solidFill>
                    <a:schemeClr val="accent2"/>
                  </a:solidFill>
                </a:uFill>
              </a:rPr>
              <a:t>takoj, ko je to izvedljivo, najpozneje pa ob objavi </a:t>
            </a:r>
            <a:r>
              <a:rPr lang="sl-SI" sz="2400" u="sng">
                <a:uFill>
                  <a:solidFill>
                    <a:schemeClr val="accent2"/>
                  </a:solidFill>
                </a:uFill>
              </a:rPr>
              <a:t>znanstvene publikacije </a:t>
            </a:r>
            <a:r>
              <a:rPr lang="sl-SI" sz="2400" u="sng">
                <a:solidFill>
                  <a:schemeClr val="tx1"/>
                </a:solidFill>
                <a:uFill>
                  <a:solidFill>
                    <a:schemeClr val="accent2"/>
                  </a:solidFill>
                </a:uFill>
              </a:rPr>
              <a:t>zagotovijo odprti dostop do te znanstvene publikacije</a:t>
            </a:r>
            <a:r>
              <a:rPr lang="sl-SI" sz="2400"/>
              <a:t> v skladu s prejšnjim členom, </a:t>
            </a:r>
            <a:r>
              <a:rPr lang="sl-SI" sz="2400" u="sng">
                <a:uFill>
                  <a:solidFill>
                    <a:schemeClr val="accent2"/>
                  </a:solidFill>
                </a:uFill>
              </a:rPr>
              <a:t>skupaj s pripadajočimi raziskovalnimi podatki in drugimi rezultati raziskav</a:t>
            </a:r>
            <a:r>
              <a:rPr lang="sl-SI" sz="2400"/>
              <a:t>. Odprti dostop se izvede na naslednji način:</a:t>
            </a:r>
          </a:p>
          <a:p>
            <a:pPr algn="just"/>
            <a:r>
              <a:rPr lang="sl-SI" sz="2400"/>
              <a:t>strojno berljiva digitalna oblika objavljene različice znanstvene publikacije (</a:t>
            </a:r>
            <a:r>
              <a:rPr lang="sl-SI" sz="2400" err="1"/>
              <a:t>VoR</a:t>
            </a:r>
            <a:r>
              <a:rPr lang="sl-SI" sz="2400"/>
              <a:t>) ali recenziranega rokopisa (AAM), sprejetega v objavo, sta </a:t>
            </a:r>
            <a:r>
              <a:rPr lang="sl-SI" sz="2400" b="1"/>
              <a:t>shranjena v zaupanja vrednem </a:t>
            </a:r>
            <a:r>
              <a:rPr lang="sl-SI" sz="2400" b="1" err="1"/>
              <a:t>repozitoriju</a:t>
            </a:r>
            <a:r>
              <a:rPr lang="sl-SI" sz="2400" b="1"/>
              <a:t> za znanstvene publikacije</a:t>
            </a:r>
            <a:r>
              <a:rPr lang="sl-SI" sz="2400"/>
              <a:t>,</a:t>
            </a:r>
          </a:p>
          <a:p>
            <a:pPr algn="just"/>
            <a:r>
              <a:rPr lang="sl-SI" sz="2400" b="1"/>
              <a:t>omogočen je takojšni odprti dostop </a:t>
            </a:r>
            <a:r>
              <a:rPr lang="sl-SI" sz="2400"/>
              <a:t>do znanstvene publikacije, shranjene v </a:t>
            </a:r>
            <a:r>
              <a:rPr lang="sl-SI" sz="2400" err="1"/>
              <a:t>repozitoriju</a:t>
            </a:r>
            <a:r>
              <a:rPr lang="sl-SI" sz="2400"/>
              <a:t> iz prejšnje alineje.</a:t>
            </a:r>
          </a:p>
        </p:txBody>
      </p:sp>
    </p:spTree>
    <p:extLst>
      <p:ext uri="{BB962C8B-B14F-4D97-AF65-F5344CB8AC3E}">
        <p14:creationId xmlns:p14="http://schemas.microsoft.com/office/powerpoint/2010/main" val="412009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Avtorsko delo - 5. člen ZASP</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737616" y="1914144"/>
            <a:ext cx="10616187" cy="4554074"/>
          </a:xfrm>
        </p:spPr>
        <p:txBody>
          <a:bodyPr>
            <a:normAutofit fontScale="25000" lnSpcReduction="20000"/>
          </a:bodyPr>
          <a:lstStyle/>
          <a:p>
            <a:pPr marL="0" lvl="0" indent="0">
              <a:buNone/>
            </a:pPr>
            <a:endParaRPr lang="sl-SI" sz="1600"/>
          </a:p>
          <a:p>
            <a:pPr>
              <a:buFont typeface="Wingdings" panose="05000000000000000000" pitchFamily="2" charset="2"/>
              <a:buChar char="Ø"/>
            </a:pPr>
            <a:endParaRPr lang="sl-SI" altLang="sl-SI" sz="6400" b="1"/>
          </a:p>
          <a:p>
            <a:pPr marL="0" indent="0">
              <a:buNone/>
            </a:pPr>
            <a:r>
              <a:rPr lang="sl-SI" altLang="sl-SI" sz="7200" b="1"/>
              <a:t>Individualna intelektualna stvaritev s področja književnosti, znanosti in umetnosti, ki je na kakršenkoli način izraženo.</a:t>
            </a:r>
          </a:p>
          <a:p>
            <a:pPr marL="0" indent="0">
              <a:buNone/>
            </a:pPr>
            <a:endParaRPr lang="sl-SI" altLang="sl-SI" sz="3400"/>
          </a:p>
          <a:p>
            <a:pPr marL="0" indent="0">
              <a:buClr>
                <a:schemeClr val="accent4"/>
              </a:buClr>
              <a:buNone/>
              <a:defRPr/>
            </a:pPr>
            <a:r>
              <a:rPr lang="sl-SI" altLang="sl-SI" sz="6400"/>
              <a:t>Za avtorska dela veljajo zlasti:</a:t>
            </a:r>
          </a:p>
          <a:p>
            <a:pPr lvl="1">
              <a:buNone/>
              <a:defRPr/>
            </a:pPr>
            <a:r>
              <a:rPr lang="sl-SI" altLang="sl-SI" sz="6400"/>
              <a:t>1. govorjena dela, kot npr. govori, pridige, predavanja;</a:t>
            </a:r>
          </a:p>
          <a:p>
            <a:pPr lvl="1">
              <a:buNone/>
              <a:defRPr/>
            </a:pPr>
            <a:r>
              <a:rPr lang="sl-SI" altLang="sl-SI" sz="6400"/>
              <a:t>2. pisana dela, kot npr. leposlovna dela, članki, priročniki, študije ter računalniški programi;</a:t>
            </a:r>
          </a:p>
          <a:p>
            <a:pPr lvl="1">
              <a:buNone/>
              <a:defRPr/>
            </a:pPr>
            <a:r>
              <a:rPr lang="sl-SI" altLang="sl-SI" sz="6400"/>
              <a:t>3. glasbena dela z besedilom ali brez besedila;</a:t>
            </a:r>
          </a:p>
          <a:p>
            <a:pPr lvl="1">
              <a:buNone/>
              <a:defRPr/>
            </a:pPr>
            <a:r>
              <a:rPr lang="sl-SI" altLang="sl-SI" sz="6400"/>
              <a:t>4. gledališka, gledališko-glasbena in lutkovna dela;</a:t>
            </a:r>
          </a:p>
          <a:p>
            <a:pPr lvl="1">
              <a:buNone/>
              <a:defRPr/>
            </a:pPr>
            <a:r>
              <a:rPr lang="sl-SI" altLang="sl-SI" sz="6400"/>
              <a:t>5. koreografska in pantomimska dela;</a:t>
            </a:r>
          </a:p>
          <a:p>
            <a:pPr lvl="1">
              <a:buNone/>
              <a:defRPr/>
            </a:pPr>
            <a:r>
              <a:rPr lang="sl-SI" altLang="sl-SI" sz="6400"/>
              <a:t>6. fotografska dela in dela, narejena po postopku, podobnem fotografiranju</a:t>
            </a:r>
          </a:p>
          <a:p>
            <a:pPr lvl="1">
              <a:buNone/>
              <a:defRPr/>
            </a:pPr>
            <a:r>
              <a:rPr lang="sl-SI" altLang="sl-SI" sz="6400"/>
              <a:t>7. avdiovizualna dela, kot npr. filmi, risanke, videospoti..</a:t>
            </a:r>
          </a:p>
          <a:p>
            <a:pPr lvl="1">
              <a:buNone/>
              <a:defRPr/>
            </a:pPr>
            <a:r>
              <a:rPr lang="sl-SI" altLang="sl-SI" sz="6400"/>
              <a:t>8. likovna dela, kot npr. slike, grafike in kipi;</a:t>
            </a:r>
          </a:p>
          <a:p>
            <a:pPr lvl="1">
              <a:buNone/>
              <a:defRPr/>
            </a:pPr>
            <a:r>
              <a:rPr lang="sl-SI" altLang="sl-SI" sz="6400"/>
              <a:t>9. arhitekturna dela, kot npr. skice, načrti ter izvedeni objekti s področja arhitekture, urbanizma in krajinske arhitekture;</a:t>
            </a:r>
          </a:p>
          <a:p>
            <a:pPr lvl="1">
              <a:buNone/>
              <a:defRPr/>
            </a:pPr>
            <a:r>
              <a:rPr lang="sl-SI" altLang="sl-SI" sz="6400"/>
              <a:t>10. dela uporabne umetnosti in industrijskega oblikovanja;</a:t>
            </a:r>
          </a:p>
          <a:p>
            <a:pPr lvl="1">
              <a:buNone/>
              <a:defRPr/>
            </a:pPr>
            <a:r>
              <a:rPr lang="sl-SI" altLang="sl-SI" sz="6400"/>
              <a:t>11. kartografska dela;</a:t>
            </a:r>
          </a:p>
          <a:p>
            <a:pPr lvl="1">
              <a:buNone/>
              <a:defRPr/>
            </a:pPr>
            <a:r>
              <a:rPr lang="sl-SI" altLang="sl-SI" sz="6400"/>
              <a:t>12. predstavitve znanstvene, izobraževalne ali tehnične narave (tehnične risbe, načrti, skice, tabele, izvedenska mnenja,   plastične predstavitve in druga dela enake narave). </a:t>
            </a:r>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277984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38202" y="1194318"/>
            <a:ext cx="10405186" cy="5404602"/>
          </a:xfrm>
        </p:spPr>
        <p:txBody>
          <a:bodyPr>
            <a:noAutofit/>
          </a:bodyPr>
          <a:lstStyle/>
          <a:p>
            <a:pPr marL="0" indent="0" algn="just">
              <a:buNone/>
            </a:pPr>
            <a:r>
              <a:rPr lang="pl-PL" sz="2400" b="1"/>
              <a:t>ODPRTI DOSTOP DO RAZISKOVALNIH PODATKOV IN DRUGIH REZULTATOV RAZISKAV V DIGITALNI OBLIKI</a:t>
            </a:r>
          </a:p>
          <a:p>
            <a:pPr marL="0" indent="0" algn="just">
              <a:buNone/>
            </a:pPr>
            <a:endParaRPr lang="sl-SI" sz="1000" b="1"/>
          </a:p>
          <a:p>
            <a:pPr marL="0" indent="0" algn="just">
              <a:buNone/>
            </a:pPr>
            <a:r>
              <a:rPr lang="sl-SI" sz="2400" b="1"/>
              <a:t>4. člen – zahteve </a:t>
            </a:r>
          </a:p>
          <a:p>
            <a:pPr marL="0" indent="0" algn="just">
              <a:buNone/>
            </a:pPr>
            <a:endParaRPr lang="sl-SI" sz="1000" b="1"/>
          </a:p>
          <a:p>
            <a:pPr marL="0" indent="0" algn="just">
              <a:buNone/>
            </a:pPr>
            <a:r>
              <a:rPr lang="sl-SI" sz="2200"/>
              <a:t>(1) Financerji v okviru pogojev sofinanciranja iz javnih virov najmanj v višini 50 % poleg odprtega dostopa do znanstvenih publikacij iz 2. člena te uredbe zahtevajo, izvajalci znanstvenoraziskovalne dejavnosti pa zagotovijo:</a:t>
            </a:r>
          </a:p>
          <a:p>
            <a:pPr algn="just"/>
            <a:r>
              <a:rPr lang="sl-SI" sz="2200"/>
              <a:t>pripravo in redno posodabljanje načrta ravnanja z raziskovalnimi podatki (v nadaljnjem besedilu: NRRP),</a:t>
            </a:r>
          </a:p>
          <a:p>
            <a:pPr algn="just"/>
            <a:r>
              <a:rPr lang="sl-SI" sz="2200"/>
              <a:t>ravnanje z raziskovalnimi podatki in drugimi rezultati raziskav, ustvarjenimi v okviru javno sofinanciranih raziskav, v skladu z načeli, ki omogočajo njihovo </a:t>
            </a:r>
            <a:r>
              <a:rPr lang="sl-SI" sz="2200" err="1"/>
              <a:t>najdljivost</a:t>
            </a:r>
            <a:r>
              <a:rPr lang="sl-SI" sz="2200"/>
              <a:t>, dostopnost, povezljivost in ponovno uporabo (v nadaljnjem besedilu: načela FAIR),</a:t>
            </a:r>
          </a:p>
          <a:p>
            <a:pPr algn="just"/>
            <a:r>
              <a:rPr lang="sl-SI" sz="2200" u="sng">
                <a:uFill>
                  <a:solidFill>
                    <a:schemeClr val="accent2"/>
                  </a:solidFill>
                </a:uFill>
              </a:rPr>
              <a:t>odprti dostop do raziskovalnih podatkov in drugih rezultatov raziskav iz sofinanciranih raziskav v skladu z načelom »odprti, kolikor je mogoče, zaprti, kolikor je nujno«.</a:t>
            </a:r>
          </a:p>
          <a:p>
            <a:pPr marL="0" indent="0" algn="just">
              <a:buNone/>
            </a:pPr>
            <a:endParaRPr lang="sl-SI" sz="2400" u="sng">
              <a:uFill>
                <a:solidFill>
                  <a:schemeClr val="accent2"/>
                </a:solidFill>
              </a:uFill>
            </a:endParaRPr>
          </a:p>
        </p:txBody>
      </p:sp>
    </p:spTree>
    <p:extLst>
      <p:ext uri="{BB962C8B-B14F-4D97-AF65-F5344CB8AC3E}">
        <p14:creationId xmlns:p14="http://schemas.microsoft.com/office/powerpoint/2010/main" val="1044460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38202" y="1194318"/>
            <a:ext cx="10405186" cy="5404602"/>
          </a:xfrm>
        </p:spPr>
        <p:txBody>
          <a:bodyPr>
            <a:noAutofit/>
          </a:bodyPr>
          <a:lstStyle/>
          <a:p>
            <a:pPr marL="0" indent="0" algn="just">
              <a:buNone/>
            </a:pPr>
            <a:endParaRPr lang="sl-SI" sz="2400">
              <a:uFill>
                <a:solidFill>
                  <a:schemeClr val="accent2"/>
                </a:solidFill>
              </a:uFill>
            </a:endParaRPr>
          </a:p>
          <a:p>
            <a:pPr marL="0" indent="0" algn="just">
              <a:buNone/>
            </a:pPr>
            <a:r>
              <a:rPr lang="sl-SI" sz="2400">
                <a:uFill>
                  <a:solidFill>
                    <a:schemeClr val="accent2"/>
                  </a:solidFill>
                </a:uFill>
              </a:rPr>
              <a:t>(3) Izjeme od popolnoma odprtega dostopa do raziskovalnih podatkov in drugih rezultatov raziskav so dopustne v utemeljenih primerih, ko popolnoma odprt dostop preprečuje varstvo intelektualne lastnine, varstvo osebnih podatkov, varnost oseb ali države ali druge zakonske omejitve. Utemeljitev izjeme mora biti obrazložena v NRRP.</a:t>
            </a:r>
          </a:p>
          <a:p>
            <a:pPr marL="0" indent="0" algn="just">
              <a:buNone/>
            </a:pPr>
            <a:endParaRPr lang="sl-SI" sz="2400" u="sng">
              <a:uFill>
                <a:solidFill>
                  <a:schemeClr val="accent2"/>
                </a:solidFill>
              </a:uFill>
            </a:endParaRPr>
          </a:p>
        </p:txBody>
      </p:sp>
    </p:spTree>
    <p:extLst>
      <p:ext uri="{BB962C8B-B14F-4D97-AF65-F5344CB8AC3E}">
        <p14:creationId xmlns:p14="http://schemas.microsoft.com/office/powerpoint/2010/main" val="3664143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93407" y="1259633"/>
            <a:ext cx="10405186" cy="5245980"/>
          </a:xfrm>
        </p:spPr>
        <p:txBody>
          <a:bodyPr>
            <a:normAutofit/>
          </a:bodyPr>
          <a:lstStyle/>
          <a:p>
            <a:pPr marL="0" indent="0" algn="just">
              <a:buNone/>
            </a:pPr>
            <a:r>
              <a:rPr lang="sl-SI" sz="2400" b="1"/>
              <a:t>5. člen – izvedba </a:t>
            </a:r>
          </a:p>
          <a:p>
            <a:pPr marL="0" indent="0" algn="ctr">
              <a:buNone/>
            </a:pPr>
            <a:endParaRPr lang="sl-SI" sz="1500"/>
          </a:p>
          <a:p>
            <a:pPr marL="0" indent="0" algn="just">
              <a:buNone/>
            </a:pPr>
            <a:r>
              <a:rPr lang="sl-SI" sz="2400"/>
              <a:t>(1) </a:t>
            </a:r>
            <a:r>
              <a:rPr lang="sl-SI" sz="2400" u="sng">
                <a:uFill>
                  <a:solidFill>
                    <a:schemeClr val="accent2"/>
                  </a:solidFill>
                </a:uFill>
              </a:rPr>
              <a:t>Raziskovalni podatki in drugi rezultati raziskav morajo biti shranjeni v </a:t>
            </a:r>
            <a:r>
              <a:rPr lang="sl-SI" sz="2400" u="sng" err="1">
                <a:uFill>
                  <a:solidFill>
                    <a:schemeClr val="accent2"/>
                  </a:solidFill>
                </a:uFill>
              </a:rPr>
              <a:t>repozitorijih</a:t>
            </a:r>
            <a:r>
              <a:rPr lang="sl-SI" sz="2400" u="sng">
                <a:uFill>
                  <a:solidFill>
                    <a:schemeClr val="accent2"/>
                  </a:solidFill>
                </a:uFill>
              </a:rPr>
              <a:t> in odprto dostopni prek </a:t>
            </a:r>
            <a:r>
              <a:rPr lang="sl-SI" sz="2400" u="sng" err="1">
                <a:uFill>
                  <a:solidFill>
                    <a:schemeClr val="accent2"/>
                  </a:solidFill>
                </a:uFill>
              </a:rPr>
              <a:t>repozitorijev</a:t>
            </a:r>
            <a:r>
              <a:rPr lang="sl-SI" sz="2400" u="sng">
                <a:uFill>
                  <a:solidFill>
                    <a:schemeClr val="accent2"/>
                  </a:solidFill>
                </a:uFill>
              </a:rPr>
              <a:t> čim prej po nastanku</a:t>
            </a:r>
            <a:r>
              <a:rPr lang="sl-SI" sz="2400"/>
              <a:t>, najpozneje pa ob izteku pogodbe o sofinanciranju, kar vključuje tudi pogodbo o stabilnem financiranju. </a:t>
            </a:r>
            <a:r>
              <a:rPr lang="sl-SI" sz="2400" u="sng">
                <a:uFill>
                  <a:solidFill>
                    <a:schemeClr val="accent2"/>
                  </a:solidFill>
                </a:uFill>
              </a:rPr>
              <a:t>Raziskovalni podatki in drugi rezultati raziskav, ki podpirajo znanstveno publikacijo, razen v primeru utemeljenih izjem iz tretjega odstavka prejšnjega člena, morajo biti odprto dostopni najpozneje ob objavi znanstvene publikacije</a:t>
            </a:r>
            <a:r>
              <a:rPr lang="sl-SI" sz="2400"/>
              <a:t>, v kateri morajo biti citirani s stalno oznako mesta dostopa oziroma trajnim identifikatorjem (v nadaljnjem besedilu: PID).</a:t>
            </a:r>
          </a:p>
        </p:txBody>
      </p:sp>
    </p:spTree>
    <p:extLst>
      <p:ext uri="{BB962C8B-B14F-4D97-AF65-F5344CB8AC3E}">
        <p14:creationId xmlns:p14="http://schemas.microsoft.com/office/powerpoint/2010/main" val="533235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93407" y="1259633"/>
            <a:ext cx="10405186" cy="5495729"/>
          </a:xfrm>
        </p:spPr>
        <p:txBody>
          <a:bodyPr>
            <a:noAutofit/>
          </a:bodyPr>
          <a:lstStyle/>
          <a:p>
            <a:pPr marL="0" indent="0" algn="just">
              <a:buNone/>
            </a:pPr>
            <a:r>
              <a:rPr lang="pl-PL" sz="2400" b="1"/>
              <a:t>UPRAVLJANJE AVTORSKIH PRAVIC V SKLADU Z NAČELI ODPRTE ZNANOSTI</a:t>
            </a:r>
          </a:p>
          <a:p>
            <a:pPr marL="0" indent="0" algn="just">
              <a:buNone/>
            </a:pPr>
            <a:endParaRPr lang="sl-SI" sz="1000"/>
          </a:p>
          <a:p>
            <a:pPr marL="0" indent="0" algn="just">
              <a:buNone/>
            </a:pPr>
            <a:r>
              <a:rPr lang="sl-SI" sz="2400" b="1"/>
              <a:t>6. člen – upravljanje avtorskih pravic na znanstvenih publikacijah</a:t>
            </a:r>
          </a:p>
          <a:p>
            <a:pPr marL="0" indent="0" algn="ctr">
              <a:buNone/>
            </a:pPr>
            <a:endParaRPr lang="sl-SI" sz="1000"/>
          </a:p>
          <a:p>
            <a:pPr marL="0" indent="0" algn="just">
              <a:buNone/>
            </a:pPr>
            <a:r>
              <a:rPr lang="sl-SI" sz="2400"/>
              <a:t>(1) </a:t>
            </a:r>
            <a:r>
              <a:rPr lang="sl-SI" sz="2400" u="sng">
                <a:uFill>
                  <a:solidFill>
                    <a:schemeClr val="accent2"/>
                  </a:solidFill>
                </a:uFill>
              </a:rPr>
              <a:t>Avtorske pravice</a:t>
            </a:r>
            <a:r>
              <a:rPr lang="sl-SI" sz="2400"/>
              <a:t> na znanstvenih publikacijah lahko avtorji znanstvenih publikacij ali njihovi delodajalci, kadar so pravice prenesene nanje, </a:t>
            </a:r>
            <a:r>
              <a:rPr lang="sl-SI" sz="2400" u="sng">
                <a:uFill>
                  <a:solidFill>
                    <a:schemeClr val="accent2"/>
                  </a:solidFill>
                </a:uFill>
              </a:rPr>
              <a:t>prenašajo naprej na tretje osebe </a:t>
            </a:r>
            <a:r>
              <a:rPr lang="sl-SI" sz="2400" b="1" u="sng">
                <a:uFill>
                  <a:solidFill>
                    <a:schemeClr val="accent2"/>
                  </a:solidFill>
                </a:uFill>
              </a:rPr>
              <a:t>le </a:t>
            </a:r>
            <a:r>
              <a:rPr lang="sl-SI" sz="2400" b="1" u="sng" err="1">
                <a:uFill>
                  <a:solidFill>
                    <a:schemeClr val="accent2"/>
                  </a:solidFill>
                </a:uFill>
              </a:rPr>
              <a:t>neizključno</a:t>
            </a:r>
            <a:r>
              <a:rPr lang="sl-SI" sz="2400"/>
              <a:t>. </a:t>
            </a:r>
          </a:p>
          <a:p>
            <a:pPr marL="0" indent="0" algn="just">
              <a:buNone/>
            </a:pPr>
            <a:endParaRPr lang="sl-SI" sz="2400"/>
          </a:p>
          <a:p>
            <a:pPr marL="0" indent="0" algn="just">
              <a:buNone/>
            </a:pPr>
            <a:r>
              <a:rPr lang="sl-SI" sz="2400"/>
              <a:t>(2) Avtorji znanstvenih publikacij ali njihovi delodajalci, kadar so avtorske pravice prenesene nanje na podlagi zakona, morajo znanstvene publikacije </a:t>
            </a:r>
            <a:r>
              <a:rPr lang="sl-SI" sz="2400" b="1" u="sng">
                <a:uFill>
                  <a:solidFill>
                    <a:schemeClr val="accent2"/>
                  </a:solidFill>
                </a:uFill>
              </a:rPr>
              <a:t>objaviti pod odprto licenco</a:t>
            </a:r>
            <a:r>
              <a:rPr lang="sl-SI" sz="2400" u="sng">
                <a:uFill>
                  <a:solidFill>
                    <a:schemeClr val="accent2"/>
                  </a:solidFill>
                </a:uFill>
              </a:rPr>
              <a:t>, ki vsakomur omogoča, da v skladu z načeli znanstvenoraziskovalne etike znanstveno publikacijo prosto uporablja, spreminja in deli </a:t>
            </a:r>
            <a:r>
              <a:rPr lang="sl-SI" sz="2400"/>
              <a:t>(na primer licenci </a:t>
            </a:r>
            <a:r>
              <a:rPr lang="sl-SI" sz="2400" err="1"/>
              <a:t>Creative</a:t>
            </a:r>
            <a:r>
              <a:rPr lang="sl-SI" sz="2400"/>
              <a:t> </a:t>
            </a:r>
            <a:r>
              <a:rPr lang="sl-SI" sz="2400" err="1"/>
              <a:t>Commons</a:t>
            </a:r>
            <a:r>
              <a:rPr lang="sl-SI" sz="2400"/>
              <a:t> priznanje avtorstva (CC BY) in priznanje avtorstva – deljenje pod enakimi pogoji (CC BY-SA) ali njima enakovredne). </a:t>
            </a:r>
          </a:p>
        </p:txBody>
      </p:sp>
    </p:spTree>
    <p:extLst>
      <p:ext uri="{BB962C8B-B14F-4D97-AF65-F5344CB8AC3E}">
        <p14:creationId xmlns:p14="http://schemas.microsoft.com/office/powerpoint/2010/main" val="1167218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93407" y="1259633"/>
            <a:ext cx="10405186" cy="5495729"/>
          </a:xfrm>
        </p:spPr>
        <p:txBody>
          <a:bodyPr>
            <a:noAutofit/>
          </a:bodyPr>
          <a:lstStyle/>
          <a:p>
            <a:pPr marL="0" indent="0" algn="just">
              <a:buNone/>
            </a:pPr>
            <a:r>
              <a:rPr lang="sl-SI" sz="2400"/>
              <a:t>(4) </a:t>
            </a:r>
            <a:r>
              <a:rPr lang="sl-SI" sz="2400" u="sng">
                <a:uFill>
                  <a:solidFill>
                    <a:schemeClr val="accent2"/>
                  </a:solidFill>
                </a:uFill>
              </a:rPr>
              <a:t>Monografije</a:t>
            </a:r>
            <a:r>
              <a:rPr lang="sl-SI" sz="2400"/>
              <a:t> in z njimi primerljivo obsežne znanstvene publikacije so, če so recenzirane ali če so tretje osebe nosilci katerih koli pravic na njih, </a:t>
            </a:r>
            <a:r>
              <a:rPr lang="sl-SI" sz="2400" u="sng">
                <a:uFill>
                  <a:solidFill>
                    <a:schemeClr val="accent2"/>
                  </a:solidFill>
                </a:uFill>
              </a:rPr>
              <a:t>lahko objavljene pod licenco, ki omejuje nadaljnjo komercialno uporabo ali predelavo dela</a:t>
            </a:r>
            <a:r>
              <a:rPr lang="sl-SI" sz="2400"/>
              <a:t> (na primer licenci </a:t>
            </a:r>
            <a:r>
              <a:rPr lang="sl-SI" sz="2400" err="1"/>
              <a:t>Creative</a:t>
            </a:r>
            <a:r>
              <a:rPr lang="sl-SI" sz="2400"/>
              <a:t> </a:t>
            </a:r>
            <a:r>
              <a:rPr lang="sl-SI" sz="2400" err="1"/>
              <a:t>Commons</a:t>
            </a:r>
            <a:r>
              <a:rPr lang="sl-SI" sz="2400"/>
              <a:t> priznanje avtorstva – nekomercialno (CC BY-NC), ki omejuje nadaljnjo komercialno uporabo, in </a:t>
            </a:r>
            <a:r>
              <a:rPr lang="sl-SI" sz="2400" err="1"/>
              <a:t>Creative</a:t>
            </a:r>
            <a:r>
              <a:rPr lang="sl-SI" sz="2400"/>
              <a:t> </a:t>
            </a:r>
            <a:r>
              <a:rPr lang="sl-SI" sz="2400" err="1"/>
              <a:t>Commons</a:t>
            </a:r>
            <a:r>
              <a:rPr lang="sl-SI" sz="2400"/>
              <a:t> priznanje avtorstva – brez predelav (CC BY-ND), ki prepoveduje predelave, ali njima enakovredne). </a:t>
            </a:r>
          </a:p>
          <a:p>
            <a:pPr marL="0" indent="0" algn="just">
              <a:buNone/>
            </a:pPr>
            <a:endParaRPr lang="sl-SI" sz="1000"/>
          </a:p>
          <a:p>
            <a:pPr marL="0" indent="0" algn="just">
              <a:buNone/>
            </a:pPr>
            <a:r>
              <a:rPr lang="sl-SI" sz="2400"/>
              <a:t>(5) Metapodatki o raziskovalnih publikacijah morajo biti javno objavljeni. Če na metapodatkih o raziskovalnih publikacijah nastanejo avtorske pravice, avtorskim sorodne pravice ali druge pravice avtorja v skladu z zakonom, ki ureja avtorsko in sorodne pravice, morajo biti ti metapodatki dani na voljo pod licenco, s katero se avtorji svojim avtorskim, avtorskim sorodnim in drugim pravicam avtorja odpovejo v največjem obsegu, ki ga pravni red dopušča (na primer licenca </a:t>
            </a:r>
            <a:r>
              <a:rPr lang="sl-SI" sz="2400" err="1"/>
              <a:t>Creative</a:t>
            </a:r>
            <a:r>
              <a:rPr lang="sl-SI" sz="2400"/>
              <a:t> </a:t>
            </a:r>
            <a:r>
              <a:rPr lang="sl-SI" sz="2400" err="1"/>
              <a:t>Commons</a:t>
            </a:r>
            <a:r>
              <a:rPr lang="sl-SI" sz="2400"/>
              <a:t> posvetilo javni domeni (CC0), kadar to ni mogoče, pa pod licenco </a:t>
            </a:r>
            <a:r>
              <a:rPr lang="sl-SI" sz="2400" err="1"/>
              <a:t>Creative</a:t>
            </a:r>
            <a:r>
              <a:rPr lang="sl-SI" sz="2400"/>
              <a:t> </a:t>
            </a:r>
            <a:r>
              <a:rPr lang="sl-SI" sz="2400" err="1"/>
              <a:t>Commons</a:t>
            </a:r>
            <a:r>
              <a:rPr lang="sl-SI" sz="2400"/>
              <a:t> priznanje avtorstva (CC BY)).</a:t>
            </a:r>
          </a:p>
        </p:txBody>
      </p:sp>
    </p:spTree>
    <p:extLst>
      <p:ext uri="{BB962C8B-B14F-4D97-AF65-F5344CB8AC3E}">
        <p14:creationId xmlns:p14="http://schemas.microsoft.com/office/powerpoint/2010/main" val="474504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93407" y="1184988"/>
            <a:ext cx="10405186" cy="5607698"/>
          </a:xfrm>
        </p:spPr>
        <p:txBody>
          <a:bodyPr>
            <a:noAutofit/>
          </a:bodyPr>
          <a:lstStyle/>
          <a:p>
            <a:pPr marL="0" indent="0" algn="just">
              <a:buNone/>
            </a:pPr>
            <a:r>
              <a:rPr lang="sl-SI" sz="2400" b="1"/>
              <a:t>7. člen – upravljanje avtorskih pravic na raziskovalnih podatkih in drugih rezultatih raziskav</a:t>
            </a:r>
          </a:p>
          <a:p>
            <a:pPr marL="0" indent="0" algn="ctr">
              <a:buNone/>
            </a:pPr>
            <a:endParaRPr lang="sl-SI" sz="1000"/>
          </a:p>
          <a:p>
            <a:pPr marL="0" indent="0" algn="just">
              <a:buNone/>
            </a:pPr>
            <a:r>
              <a:rPr lang="sl-SI" sz="2100"/>
              <a:t>(1) Raziskovalni podatki in drugi rezultati raziskav morajo biti javno objavljeni in odprto dostopni v skladu z zahtevami iz 4. člena te uredbe. </a:t>
            </a:r>
          </a:p>
          <a:p>
            <a:pPr marL="0" indent="0" algn="just">
              <a:buNone/>
            </a:pPr>
            <a:r>
              <a:rPr lang="sl-SI" sz="2100"/>
              <a:t>(2) </a:t>
            </a:r>
            <a:r>
              <a:rPr lang="sl-SI" sz="2100" u="sng">
                <a:uFill>
                  <a:solidFill>
                    <a:schemeClr val="accent2"/>
                  </a:solidFill>
                </a:uFill>
              </a:rPr>
              <a:t>Kadar na raziskovalnih podatkih in drugih rezultatih raziskav nastanejo avtorske pravice</a:t>
            </a:r>
            <a:r>
              <a:rPr lang="sl-SI" sz="2100"/>
              <a:t>, jih lahko avtorji ali njihovi delodajalci, če so avtorske pravice prenesene nanje, </a:t>
            </a:r>
            <a:r>
              <a:rPr lang="sl-SI" sz="2100" u="sng">
                <a:uFill>
                  <a:solidFill>
                    <a:schemeClr val="accent2"/>
                  </a:solidFill>
                </a:uFill>
              </a:rPr>
              <a:t>prenašajo naprej na tretje osebe </a:t>
            </a:r>
            <a:r>
              <a:rPr lang="sl-SI" sz="2100" b="1" u="sng">
                <a:uFill>
                  <a:solidFill>
                    <a:schemeClr val="accent2"/>
                  </a:solidFill>
                </a:uFill>
              </a:rPr>
              <a:t>le </a:t>
            </a:r>
            <a:r>
              <a:rPr lang="sl-SI" sz="2100" b="1" u="sng" err="1">
                <a:uFill>
                  <a:solidFill>
                    <a:schemeClr val="accent2"/>
                  </a:solidFill>
                </a:uFill>
              </a:rPr>
              <a:t>neizključno</a:t>
            </a:r>
            <a:r>
              <a:rPr lang="sl-SI" sz="2100"/>
              <a:t>. </a:t>
            </a:r>
          </a:p>
          <a:p>
            <a:pPr marL="0" indent="0" algn="just">
              <a:buNone/>
            </a:pPr>
            <a:endParaRPr lang="sl-SI" sz="1000"/>
          </a:p>
          <a:p>
            <a:pPr marL="0" indent="0" algn="just">
              <a:buNone/>
            </a:pPr>
            <a:r>
              <a:rPr lang="sl-SI" sz="2100"/>
              <a:t>(3) </a:t>
            </a:r>
            <a:r>
              <a:rPr lang="sl-SI" sz="2100" u="sng">
                <a:uFill>
                  <a:solidFill>
                    <a:schemeClr val="accent2"/>
                  </a:solidFill>
                </a:uFill>
              </a:rPr>
              <a:t>Kadar na raziskovalnih podatkih in drugih rezultatih raziskav</a:t>
            </a:r>
            <a:r>
              <a:rPr lang="sl-SI" sz="2100"/>
              <a:t> (na primer raziskovalni programski opremi ali raziskovalnih metodah) </a:t>
            </a:r>
            <a:r>
              <a:rPr lang="sl-SI" sz="2100" u="sng">
                <a:uFill>
                  <a:solidFill>
                    <a:schemeClr val="accent2"/>
                  </a:solidFill>
                </a:uFill>
              </a:rPr>
              <a:t>nastanejo avtorske pravice, avtorskim sorodne pravice ali druge pravice avtorja</a:t>
            </a:r>
            <a:r>
              <a:rPr lang="sl-SI" sz="2100"/>
              <a:t>, jih morajo avtorji ali njihovi delodajalci, če so avtorske pravice nanje prenesene na podlagi zakona, </a:t>
            </a:r>
            <a:r>
              <a:rPr lang="sl-SI" sz="2100" b="1" u="sng">
                <a:uFill>
                  <a:solidFill>
                    <a:schemeClr val="accent2"/>
                  </a:solidFill>
                </a:uFill>
              </a:rPr>
              <a:t>objaviti pod odprto licenco</a:t>
            </a:r>
            <a:r>
              <a:rPr lang="sl-SI" sz="2100" u="sng">
                <a:uFill>
                  <a:solidFill>
                    <a:schemeClr val="accent2"/>
                  </a:solidFill>
                </a:uFill>
              </a:rPr>
              <a:t>, ki vsakomur omogoča, da v skladu z načeli znanstvenoraziskovalne etike raziskovalne podatke in druge rezultate raziskav prosto uporablja, spreminja in deli</a:t>
            </a:r>
            <a:r>
              <a:rPr lang="sl-SI" sz="2100"/>
              <a:t> (na primer licenci </a:t>
            </a:r>
            <a:r>
              <a:rPr lang="sl-SI" sz="2100" err="1"/>
              <a:t>Creative</a:t>
            </a:r>
            <a:r>
              <a:rPr lang="sl-SI" sz="2100"/>
              <a:t> </a:t>
            </a:r>
            <a:r>
              <a:rPr lang="sl-SI" sz="2100" err="1"/>
              <a:t>Commons</a:t>
            </a:r>
            <a:r>
              <a:rPr lang="sl-SI" sz="2100"/>
              <a:t> priznanje avtorstva (CC BY) in priznanje avtorstva – deljenje pod enakimi pogoji (CC BY-SA) ali njima enakovredne). </a:t>
            </a:r>
          </a:p>
          <a:p>
            <a:pPr marL="0" indent="0" algn="just">
              <a:buNone/>
            </a:pPr>
            <a:endParaRPr lang="sl-SI" sz="2400"/>
          </a:p>
        </p:txBody>
      </p:sp>
    </p:spTree>
    <p:extLst>
      <p:ext uri="{BB962C8B-B14F-4D97-AF65-F5344CB8AC3E}">
        <p14:creationId xmlns:p14="http://schemas.microsoft.com/office/powerpoint/2010/main" val="804094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93407" y="1362271"/>
            <a:ext cx="10405186" cy="5495729"/>
          </a:xfrm>
        </p:spPr>
        <p:txBody>
          <a:bodyPr>
            <a:noAutofit/>
          </a:bodyPr>
          <a:lstStyle/>
          <a:p>
            <a:pPr marL="0" indent="0" algn="just">
              <a:buNone/>
            </a:pPr>
            <a:r>
              <a:rPr lang="sl-SI" sz="2400"/>
              <a:t>(5) Metapodatki raziskovalnih podatkov in drugih rezultatov raziskav morajo biti javno objavljeni v skladu z zahtevami iz 4. člena te uredbe. Če na metapodatkih raziskovalnih podatkov in drugih rezultatov raziskav nastanejo avtorske pravice, avtorskim sorodne pravice ali druge pravice avtorja v skladu z zakonom, ki ureja avtorsko in sorodne pravice, morajo biti ti metapodatki dani na voljo pod licenco, s katero se avtorji svojim avtorskim, avtorskim sorodnim in drugim pravicam avtorja odpovedo v največjem obsegu, ki ga pravni red dopušča (na primer licenca </a:t>
            </a:r>
            <a:r>
              <a:rPr lang="sl-SI" sz="2400" err="1"/>
              <a:t>Creative</a:t>
            </a:r>
            <a:r>
              <a:rPr lang="sl-SI" sz="2400"/>
              <a:t> </a:t>
            </a:r>
            <a:r>
              <a:rPr lang="sl-SI" sz="2400" err="1"/>
              <a:t>Commons</a:t>
            </a:r>
            <a:r>
              <a:rPr lang="sl-SI" sz="2400"/>
              <a:t> posvetilo javni domeni (CC0), kadar to ni mogoče, pa pod licenco </a:t>
            </a:r>
            <a:r>
              <a:rPr lang="sl-SI" sz="2400" err="1"/>
              <a:t>Creative</a:t>
            </a:r>
            <a:r>
              <a:rPr lang="sl-SI" sz="2400"/>
              <a:t> </a:t>
            </a:r>
            <a:r>
              <a:rPr lang="sl-SI" sz="2400" err="1"/>
              <a:t>Commons</a:t>
            </a:r>
            <a:r>
              <a:rPr lang="sl-SI" sz="2400"/>
              <a:t> priznanje avtorstva (CC BY)).</a:t>
            </a:r>
          </a:p>
          <a:p>
            <a:pPr marL="0" indent="0" algn="just">
              <a:buNone/>
            </a:pPr>
            <a:endParaRPr lang="sl-SI" sz="2400"/>
          </a:p>
        </p:txBody>
      </p:sp>
    </p:spTree>
    <p:extLst>
      <p:ext uri="{BB962C8B-B14F-4D97-AF65-F5344CB8AC3E}">
        <p14:creationId xmlns:p14="http://schemas.microsoft.com/office/powerpoint/2010/main" val="42176033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DEF06A7D-C8B2-4E18-A86B-F2780A5D4D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283" y="454232"/>
            <a:ext cx="4513794" cy="6361747"/>
          </a:xfrm>
          <a:prstGeom prst="rect">
            <a:avLst/>
          </a:prstGeom>
        </p:spPr>
      </p:pic>
      <p:sp>
        <p:nvSpPr>
          <p:cNvPr id="5" name="PoljeZBesedilom 4">
            <a:extLst>
              <a:ext uri="{FF2B5EF4-FFF2-40B4-BE49-F238E27FC236}">
                <a16:creationId xmlns:a16="http://schemas.microsoft.com/office/drawing/2014/main" id="{FACB1416-6319-408A-A544-5C9236F3027D}"/>
              </a:ext>
            </a:extLst>
          </p:cNvPr>
          <p:cNvSpPr txBox="1"/>
          <p:nvPr/>
        </p:nvSpPr>
        <p:spPr>
          <a:xfrm>
            <a:off x="6564925" y="1890292"/>
            <a:ext cx="5152385" cy="1123384"/>
          </a:xfrm>
          <a:prstGeom prst="rect">
            <a:avLst/>
          </a:prstGeom>
          <a:noFill/>
          <a:ln>
            <a:solidFill>
              <a:schemeClr val="accent1"/>
            </a:solidFill>
          </a:ln>
        </p:spPr>
        <p:txBody>
          <a:bodyPr wrap="square" rtlCol="0">
            <a:spAutoFit/>
          </a:bodyPr>
          <a:lstStyle/>
          <a:p>
            <a:pPr algn="just"/>
            <a:r>
              <a:rPr lang="sl-SI" sz="1400"/>
              <a:t>Primer (dosedanjega) financiranja raziskovalnih člankov in primer optimiziranega financiranja raziskovalnih člankov, ki sledi načelom odprte znanosti.</a:t>
            </a:r>
          </a:p>
          <a:p>
            <a:pPr algn="just"/>
            <a:endParaRPr lang="sl-SI" sz="1400">
              <a:solidFill>
                <a:srgbClr val="92D050"/>
              </a:solidFill>
            </a:endParaRPr>
          </a:p>
          <a:p>
            <a:pPr algn="just"/>
            <a:r>
              <a:rPr lang="sl-SI" sz="1100"/>
              <a:t>Vir: </a:t>
            </a:r>
            <a:r>
              <a:rPr lang="sl-SI" sz="1100">
                <a:hlinkClick r:id="rId3">
                  <a:extLst>
                    <a:ext uri="{A12FA001-AC4F-418D-AE19-62706E023703}">
                      <ahyp:hlinkClr xmlns:ahyp="http://schemas.microsoft.com/office/drawing/2018/hyperlinkcolor" val="tx"/>
                    </a:ext>
                  </a:extLst>
                </a:hlinkClick>
              </a:rPr>
              <a:t>https://wiki.creativecommons.org/wiki/File:Research_articles_cycles.jpg#file</a:t>
            </a:r>
            <a:r>
              <a:rPr lang="sl-SI" sz="1100"/>
              <a:t> </a:t>
            </a:r>
            <a:endParaRPr lang="en-GB" sz="1100"/>
          </a:p>
        </p:txBody>
      </p:sp>
    </p:spTree>
    <p:extLst>
      <p:ext uri="{BB962C8B-B14F-4D97-AF65-F5344CB8AC3E}">
        <p14:creationId xmlns:p14="http://schemas.microsoft.com/office/powerpoint/2010/main" val="16817885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38202" y="1352940"/>
            <a:ext cx="10405186" cy="5245980"/>
          </a:xfrm>
        </p:spPr>
        <p:txBody>
          <a:bodyPr>
            <a:normAutofit/>
          </a:bodyPr>
          <a:lstStyle/>
          <a:p>
            <a:pPr marL="0" indent="0" algn="just">
              <a:buNone/>
            </a:pPr>
            <a:r>
              <a:rPr lang="pl-PL" sz="2400" b="1"/>
              <a:t>RIGHTS RETENTION STRATEGY (RRS) – strategija ohranjanja pravic / </a:t>
            </a:r>
          </a:p>
          <a:p>
            <a:pPr marL="0" indent="0" algn="just">
              <a:buNone/>
            </a:pPr>
            <a:r>
              <a:rPr lang="pl-PL" sz="2400" b="1"/>
              <a:t>RIGHTS RETENTION OBLIGATION (RRO) – obveznost ohranjanja pravic</a:t>
            </a:r>
          </a:p>
          <a:p>
            <a:pPr marL="0" indent="0" algn="just">
              <a:buNone/>
            </a:pPr>
            <a:endParaRPr lang="sl-SI" sz="2400"/>
          </a:p>
          <a:p>
            <a:pPr algn="just"/>
            <a:r>
              <a:rPr lang="sl-SI" sz="2400"/>
              <a:t>RRS omogoča avtorjem oz. njihovim delodajalcem, kadar so ti imetniki avtorskih pravic, izpolnitev zahtev financerjev, da zagotovijo takojšen (brez embarga) in popoln odprt dostop do rezultatov znanstvenih raziskav. To naredijo tako, da si pridržijo dovoljšen obseg pravic, da lahko objavljeno različico znanstvene publikacije (</a:t>
            </a:r>
            <a:r>
              <a:rPr lang="sl-SI" sz="2400" err="1"/>
              <a:t>VoR</a:t>
            </a:r>
            <a:r>
              <a:rPr lang="sl-SI" sz="2400"/>
              <a:t>) ali recenziran rokopis (AAM) shranijo v </a:t>
            </a:r>
            <a:r>
              <a:rPr lang="sl-SI" sz="2400" err="1"/>
              <a:t>repozitorij</a:t>
            </a:r>
            <a:r>
              <a:rPr lang="sl-SI" sz="2400"/>
              <a:t> pod licenco </a:t>
            </a:r>
            <a:r>
              <a:rPr lang="sl-SI" sz="2400" err="1"/>
              <a:t>Creative</a:t>
            </a:r>
            <a:r>
              <a:rPr lang="sl-SI" sz="2400"/>
              <a:t> </a:t>
            </a:r>
            <a:r>
              <a:rPr lang="sl-SI" sz="2400" err="1"/>
              <a:t>Commons</a:t>
            </a:r>
            <a:r>
              <a:rPr lang="sl-SI" sz="2400"/>
              <a:t> CC BY.</a:t>
            </a:r>
          </a:p>
          <a:p>
            <a:pPr algn="just"/>
            <a:r>
              <a:rPr lang="sl-SI" sz="2400"/>
              <a:t>V Sloveniji RR ni le del institucionalnih pravilih ampak imamo obveznost ohranjanja pravic (RRO) določeno v zakonodaji (</a:t>
            </a:r>
            <a:r>
              <a:rPr lang="sl-SI" sz="2400" err="1"/>
              <a:t>ZZrID</a:t>
            </a:r>
            <a:r>
              <a:rPr lang="sl-SI" sz="2400"/>
              <a:t>), podrobneje pa jo ureja Uredba o izvajanju znanstvenoraziskovalnega dela v skladu z načeli odprte znanosti. </a:t>
            </a:r>
          </a:p>
        </p:txBody>
      </p:sp>
    </p:spTree>
    <p:extLst>
      <p:ext uri="{BB962C8B-B14F-4D97-AF65-F5344CB8AC3E}">
        <p14:creationId xmlns:p14="http://schemas.microsoft.com/office/powerpoint/2010/main" val="2458681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Skupina 13">
            <a:extLst>
              <a:ext uri="{FF2B5EF4-FFF2-40B4-BE49-F238E27FC236}">
                <a16:creationId xmlns:a16="http://schemas.microsoft.com/office/drawing/2014/main" id="{0BAB8551-D2F5-4430-AAE2-013546D699A1}"/>
              </a:ext>
            </a:extLst>
          </p:cNvPr>
          <p:cNvGrpSpPr/>
          <p:nvPr/>
        </p:nvGrpSpPr>
        <p:grpSpPr>
          <a:xfrm>
            <a:off x="0" y="0"/>
            <a:ext cx="12192001" cy="6137031"/>
            <a:chOff x="-1" y="0"/>
            <a:chExt cx="12192001" cy="6137031"/>
          </a:xfrm>
        </p:grpSpPr>
        <p:pic>
          <p:nvPicPr>
            <p:cNvPr id="5" name="Slika 4">
              <a:extLst>
                <a:ext uri="{FF2B5EF4-FFF2-40B4-BE49-F238E27FC236}">
                  <a16:creationId xmlns:a16="http://schemas.microsoft.com/office/drawing/2014/main" id="{61EC2B2B-DD3E-4B7F-A27B-B355256A692A}"/>
                </a:ext>
              </a:extLst>
            </p:cNvPr>
            <p:cNvPicPr>
              <a:picLocks noChangeAspect="1"/>
            </p:cNvPicPr>
            <p:nvPr/>
          </p:nvPicPr>
          <p:blipFill rotWithShape="1">
            <a:blip r:embed="rId2">
              <a:extLst>
                <a:ext uri="{28A0092B-C50C-407E-A947-70E740481C1C}">
                  <a14:useLocalDpi xmlns:a14="http://schemas.microsoft.com/office/drawing/2010/main" val="0"/>
                </a:ext>
              </a:extLst>
            </a:blip>
            <a:srcRect t="6225" r="3442" b="1325"/>
            <a:stretch/>
          </p:blipFill>
          <p:spPr>
            <a:xfrm>
              <a:off x="-1" y="0"/>
              <a:ext cx="12192001" cy="6137031"/>
            </a:xfrm>
            <a:prstGeom prst="rect">
              <a:avLst/>
            </a:prstGeom>
          </p:spPr>
        </p:pic>
        <p:sp>
          <p:nvSpPr>
            <p:cNvPr id="8" name="Pravokotnik 7">
              <a:extLst>
                <a:ext uri="{FF2B5EF4-FFF2-40B4-BE49-F238E27FC236}">
                  <a16:creationId xmlns:a16="http://schemas.microsoft.com/office/drawing/2014/main" id="{AD314B27-F26D-43F2-86A6-1C9632816C14}"/>
                </a:ext>
              </a:extLst>
            </p:cNvPr>
            <p:cNvSpPr/>
            <p:nvPr/>
          </p:nvSpPr>
          <p:spPr>
            <a:xfrm>
              <a:off x="70339" y="3683977"/>
              <a:ext cx="3103684" cy="37806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avokotnik 8">
              <a:extLst>
                <a:ext uri="{FF2B5EF4-FFF2-40B4-BE49-F238E27FC236}">
                  <a16:creationId xmlns:a16="http://schemas.microsoft.com/office/drawing/2014/main" id="{178A6BFF-FBA0-4887-8E85-B6749C7B224D}"/>
                </a:ext>
              </a:extLst>
            </p:cNvPr>
            <p:cNvSpPr/>
            <p:nvPr/>
          </p:nvSpPr>
          <p:spPr>
            <a:xfrm>
              <a:off x="11157438" y="720969"/>
              <a:ext cx="800100" cy="3516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Raven puščični povezovalnik 10">
              <a:extLst>
                <a:ext uri="{FF2B5EF4-FFF2-40B4-BE49-F238E27FC236}">
                  <a16:creationId xmlns:a16="http://schemas.microsoft.com/office/drawing/2014/main" id="{943283AA-B38E-44CB-B1EC-BB3D2E8472CF}"/>
                </a:ext>
              </a:extLst>
            </p:cNvPr>
            <p:cNvCxnSpPr/>
            <p:nvPr/>
          </p:nvCxnSpPr>
          <p:spPr>
            <a:xfrm flipH="1">
              <a:off x="3455377" y="3305908"/>
              <a:ext cx="606669" cy="37806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ven puščični povezovalnik 11">
              <a:extLst>
                <a:ext uri="{FF2B5EF4-FFF2-40B4-BE49-F238E27FC236}">
                  <a16:creationId xmlns:a16="http://schemas.microsoft.com/office/drawing/2014/main" id="{BB4DCBCA-E8F0-4773-89BC-A6FE3C76E69D}"/>
                </a:ext>
              </a:extLst>
            </p:cNvPr>
            <p:cNvCxnSpPr>
              <a:cxnSpLocks/>
            </p:cNvCxnSpPr>
            <p:nvPr/>
          </p:nvCxnSpPr>
          <p:spPr>
            <a:xfrm>
              <a:off x="10216662" y="439615"/>
              <a:ext cx="627185" cy="28135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PoljeZBesedilom 15">
            <a:extLst>
              <a:ext uri="{FF2B5EF4-FFF2-40B4-BE49-F238E27FC236}">
                <a16:creationId xmlns:a16="http://schemas.microsoft.com/office/drawing/2014/main" id="{A1771CE6-B6B0-40C4-A64B-6121720B269A}"/>
              </a:ext>
            </a:extLst>
          </p:cNvPr>
          <p:cNvSpPr txBox="1"/>
          <p:nvPr/>
        </p:nvSpPr>
        <p:spPr>
          <a:xfrm>
            <a:off x="503853" y="6299647"/>
            <a:ext cx="11196735" cy="276999"/>
          </a:xfrm>
          <a:prstGeom prst="rect">
            <a:avLst/>
          </a:prstGeom>
          <a:noFill/>
          <a:ln w="9525">
            <a:solidFill>
              <a:schemeClr val="accent1"/>
            </a:solidFill>
          </a:ln>
        </p:spPr>
        <p:txBody>
          <a:bodyPr wrap="square" rtlCol="0">
            <a:spAutoFit/>
          </a:bodyPr>
          <a:lstStyle/>
          <a:p>
            <a:pPr algn="just"/>
            <a:r>
              <a:rPr lang="sl-SI" sz="1200"/>
              <a:t>Primer znanstvenega članka, objavljenega pod licenco CC BY v reviji </a:t>
            </a:r>
            <a:r>
              <a:rPr lang="sl-SI" sz="1200" err="1"/>
              <a:t>Journal</a:t>
            </a:r>
            <a:r>
              <a:rPr lang="sl-SI" sz="1200"/>
              <a:t> </a:t>
            </a:r>
            <a:r>
              <a:rPr lang="sl-SI" sz="1200" err="1"/>
              <a:t>of</a:t>
            </a:r>
            <a:r>
              <a:rPr lang="sl-SI" sz="1200"/>
              <a:t> </a:t>
            </a:r>
            <a:r>
              <a:rPr lang="sl-SI" sz="1200" err="1"/>
              <a:t>the</a:t>
            </a:r>
            <a:r>
              <a:rPr lang="sl-SI" sz="1200"/>
              <a:t> </a:t>
            </a:r>
            <a:r>
              <a:rPr lang="sl-SI" sz="1200" err="1"/>
              <a:t>American</a:t>
            </a:r>
            <a:r>
              <a:rPr lang="sl-SI" sz="1200"/>
              <a:t> </a:t>
            </a:r>
            <a:r>
              <a:rPr lang="sl-SI" sz="1200" err="1"/>
              <a:t>Chemical</a:t>
            </a:r>
            <a:r>
              <a:rPr lang="sl-SI" sz="1200"/>
              <a:t> </a:t>
            </a:r>
            <a:r>
              <a:rPr lang="sl-SI" sz="1200" err="1"/>
              <a:t>Society</a:t>
            </a:r>
            <a:r>
              <a:rPr lang="sl-SI" sz="1200"/>
              <a:t>. Vir: https://pubs.acs.org/doi/full/10.1021/jacs.3c05531</a:t>
            </a:r>
          </a:p>
        </p:txBody>
      </p:sp>
    </p:spTree>
    <p:extLst>
      <p:ext uri="{BB962C8B-B14F-4D97-AF65-F5344CB8AC3E}">
        <p14:creationId xmlns:p14="http://schemas.microsoft.com/office/powerpoint/2010/main" val="196822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altLang="sl-SI" sz="4500" b="1">
                <a:solidFill>
                  <a:schemeClr val="accent2"/>
                </a:solidFill>
                <a:latin typeface="Calibri" panose="020F0502020204030204" pitchFamily="34" charset="0"/>
                <a:ea typeface="Calibri" panose="020F0502020204030204" pitchFamily="34" charset="0"/>
                <a:cs typeface="Calibri" panose="020F0502020204030204" pitchFamily="34" charset="0"/>
              </a:rPr>
              <a:t>Nevarovane stvaritve</a:t>
            </a:r>
            <a:endParaRPr lang="sl-SI" sz="4500" b="1">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203" y="2164080"/>
            <a:ext cx="10515600" cy="4304138"/>
          </a:xfrm>
        </p:spPr>
        <p:txBody>
          <a:bodyPr>
            <a:normAutofit fontScale="85000" lnSpcReduction="20000"/>
          </a:bodyPr>
          <a:lstStyle/>
          <a:p>
            <a:pPr marL="0" lvl="0" indent="0">
              <a:buNone/>
            </a:pPr>
            <a:endParaRPr lang="sl-SI" sz="1600"/>
          </a:p>
          <a:p>
            <a:pPr algn="just">
              <a:buClr>
                <a:schemeClr val="accent4"/>
              </a:buClr>
              <a:buNone/>
              <a:defRPr/>
            </a:pPr>
            <a:r>
              <a:rPr lang="sl-SI" altLang="sl-SI"/>
              <a:t>Avtorskopravno niso varovane:</a:t>
            </a:r>
          </a:p>
          <a:p>
            <a:pPr marL="914400" lvl="1" indent="-457200" algn="just">
              <a:buFont typeface="Arial" panose="020B0604020202020204" pitchFamily="34" charset="0"/>
              <a:buChar char="•"/>
              <a:defRPr/>
            </a:pPr>
            <a:r>
              <a:rPr lang="sl-SI" altLang="sl-SI"/>
              <a:t>ideje, načela, odkritja;</a:t>
            </a:r>
          </a:p>
          <a:p>
            <a:pPr marL="914400" lvl="1" indent="-457200" algn="just">
              <a:buFont typeface="Arial" panose="020B0604020202020204" pitchFamily="34" charset="0"/>
              <a:buChar char="•"/>
              <a:defRPr/>
            </a:pPr>
            <a:r>
              <a:rPr lang="sl-SI" altLang="sl-SI"/>
              <a:t>uradna besedila </a:t>
            </a:r>
            <a:r>
              <a:rPr lang="pl-PL" altLang="sl-SI"/>
              <a:t>z zakonodajnega, upravnega in sodnega področja; </a:t>
            </a:r>
            <a:endParaRPr lang="sl-SI" altLang="sl-SI"/>
          </a:p>
          <a:p>
            <a:pPr marL="914400" lvl="1" indent="-457200" algn="just">
              <a:buFont typeface="Arial" panose="020B0604020202020204" pitchFamily="34" charset="0"/>
              <a:buChar char="•"/>
              <a:defRPr/>
            </a:pPr>
            <a:r>
              <a:rPr lang="sl-SI" altLang="sl-SI"/>
              <a:t>ljudske književne in umetniške stvaritve.</a:t>
            </a:r>
          </a:p>
          <a:p>
            <a:pPr lvl="1">
              <a:buNone/>
              <a:defRPr/>
            </a:pPr>
            <a:endParaRPr lang="sl-SI" altLang="sl-SI"/>
          </a:p>
          <a:p>
            <a:pPr algn="just">
              <a:buClr>
                <a:schemeClr val="accent4"/>
              </a:buClr>
              <a:buNone/>
              <a:defRPr/>
            </a:pPr>
            <a:r>
              <a:rPr lang="sl-SI" altLang="sl-SI"/>
              <a:t>Prevodi besedil z zakonodajnega, upravnega in sodnega področja so avtorskopravno varovani, niso pa varovani če so objavljeni kot uradna besedila. </a:t>
            </a:r>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1797163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2BA709CB-D3E1-494A-B520-75FE4733FAAA}"/>
              </a:ext>
            </a:extLst>
          </p:cNvPr>
          <p:cNvPicPr>
            <a:picLocks noChangeAspect="1"/>
          </p:cNvPicPr>
          <p:nvPr/>
        </p:nvPicPr>
        <p:blipFill rotWithShape="1">
          <a:blip r:embed="rId3">
            <a:extLst>
              <a:ext uri="{28A0092B-C50C-407E-A947-70E740481C1C}">
                <a14:useLocalDpi xmlns:a14="http://schemas.microsoft.com/office/drawing/2010/main" val="0"/>
              </a:ext>
            </a:extLst>
          </a:blip>
          <a:srcRect t="10497" r="29130"/>
          <a:stretch/>
        </p:blipFill>
        <p:spPr>
          <a:xfrm>
            <a:off x="499898" y="312127"/>
            <a:ext cx="4678771" cy="5697415"/>
          </a:xfrm>
          <a:prstGeom prst="rect">
            <a:avLst/>
          </a:prstGeom>
        </p:spPr>
      </p:pic>
      <p:pic>
        <p:nvPicPr>
          <p:cNvPr id="11" name="Slika 10">
            <a:extLst>
              <a:ext uri="{FF2B5EF4-FFF2-40B4-BE49-F238E27FC236}">
                <a16:creationId xmlns:a16="http://schemas.microsoft.com/office/drawing/2014/main" id="{4C591748-055B-4DBF-9FF2-830F923D2174}"/>
              </a:ext>
            </a:extLst>
          </p:cNvPr>
          <p:cNvPicPr>
            <a:picLocks noChangeAspect="1"/>
          </p:cNvPicPr>
          <p:nvPr/>
        </p:nvPicPr>
        <p:blipFill rotWithShape="1">
          <a:blip r:embed="rId4">
            <a:extLst>
              <a:ext uri="{28A0092B-C50C-407E-A947-70E740481C1C}">
                <a14:useLocalDpi xmlns:a14="http://schemas.microsoft.com/office/drawing/2010/main" val="0"/>
              </a:ext>
            </a:extLst>
          </a:blip>
          <a:srcRect t="10169"/>
          <a:stretch/>
        </p:blipFill>
        <p:spPr>
          <a:xfrm>
            <a:off x="5476355" y="312127"/>
            <a:ext cx="6519481" cy="5697415"/>
          </a:xfrm>
          <a:prstGeom prst="rect">
            <a:avLst/>
          </a:prstGeom>
        </p:spPr>
      </p:pic>
      <p:sp>
        <p:nvSpPr>
          <p:cNvPr id="12" name="PoljeZBesedilom 11">
            <a:extLst>
              <a:ext uri="{FF2B5EF4-FFF2-40B4-BE49-F238E27FC236}">
                <a16:creationId xmlns:a16="http://schemas.microsoft.com/office/drawing/2014/main" id="{F99B885A-A5F5-4849-82D1-4D877FF4578A}"/>
              </a:ext>
            </a:extLst>
          </p:cNvPr>
          <p:cNvSpPr txBox="1"/>
          <p:nvPr/>
        </p:nvSpPr>
        <p:spPr>
          <a:xfrm>
            <a:off x="529838" y="6268874"/>
            <a:ext cx="11132324" cy="276999"/>
          </a:xfrm>
          <a:prstGeom prst="rect">
            <a:avLst/>
          </a:prstGeom>
          <a:noFill/>
          <a:ln w="9525">
            <a:solidFill>
              <a:schemeClr val="accent1"/>
            </a:solidFill>
          </a:ln>
        </p:spPr>
        <p:txBody>
          <a:bodyPr wrap="square" rtlCol="0">
            <a:spAutoFit/>
          </a:bodyPr>
          <a:lstStyle/>
          <a:p>
            <a:pPr algn="just"/>
            <a:r>
              <a:rPr lang="sl-SI" sz="1200"/>
              <a:t>Primer znanstvenega članka z licenco CC BY v Digitalnem </a:t>
            </a:r>
            <a:r>
              <a:rPr lang="sl-SI" sz="1200" err="1"/>
              <a:t>repozitoriju</a:t>
            </a:r>
            <a:r>
              <a:rPr lang="sl-SI" sz="1200"/>
              <a:t> raziskovalnih organizacij Slovenije. Vir: https://dirros.openscience.si/IzpisGradiva.php?id=17188&amp;lang=slv</a:t>
            </a:r>
          </a:p>
        </p:txBody>
      </p:sp>
      <p:sp>
        <p:nvSpPr>
          <p:cNvPr id="13" name="Pravokotnik 12">
            <a:extLst>
              <a:ext uri="{FF2B5EF4-FFF2-40B4-BE49-F238E27FC236}">
                <a16:creationId xmlns:a16="http://schemas.microsoft.com/office/drawing/2014/main" id="{ADE46C3D-DB1F-474F-A8F6-5DB0FAC36AA7}"/>
              </a:ext>
            </a:extLst>
          </p:cNvPr>
          <p:cNvSpPr/>
          <p:nvPr/>
        </p:nvSpPr>
        <p:spPr>
          <a:xfrm>
            <a:off x="1002323" y="4888523"/>
            <a:ext cx="3420208" cy="14946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ravokotnik 13">
            <a:extLst>
              <a:ext uri="{FF2B5EF4-FFF2-40B4-BE49-F238E27FC236}">
                <a16:creationId xmlns:a16="http://schemas.microsoft.com/office/drawing/2014/main" id="{734098D2-5B5B-440E-8397-E3E093A5996E}"/>
              </a:ext>
            </a:extLst>
          </p:cNvPr>
          <p:cNvSpPr/>
          <p:nvPr/>
        </p:nvSpPr>
        <p:spPr>
          <a:xfrm>
            <a:off x="5476355" y="4018085"/>
            <a:ext cx="6519481" cy="125729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ravokotnik 14">
            <a:extLst>
              <a:ext uri="{FF2B5EF4-FFF2-40B4-BE49-F238E27FC236}">
                <a16:creationId xmlns:a16="http://schemas.microsoft.com/office/drawing/2014/main" id="{3AFB7B26-EFFC-41B1-8DE5-E4B39014E794}"/>
              </a:ext>
            </a:extLst>
          </p:cNvPr>
          <p:cNvSpPr/>
          <p:nvPr/>
        </p:nvSpPr>
        <p:spPr>
          <a:xfrm>
            <a:off x="1002323" y="1717431"/>
            <a:ext cx="3420208" cy="63011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avokotnik 17">
            <a:extLst>
              <a:ext uri="{FF2B5EF4-FFF2-40B4-BE49-F238E27FC236}">
                <a16:creationId xmlns:a16="http://schemas.microsoft.com/office/drawing/2014/main" id="{5ACC82B6-5D7A-4CF1-BD5B-9D7FD8060C0E}"/>
              </a:ext>
            </a:extLst>
          </p:cNvPr>
          <p:cNvSpPr/>
          <p:nvPr/>
        </p:nvSpPr>
        <p:spPr>
          <a:xfrm>
            <a:off x="1002323" y="3011365"/>
            <a:ext cx="3420208" cy="14946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10034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501D889E-CC33-4556-85AE-099215773A8A}"/>
              </a:ext>
            </a:extLst>
          </p:cNvPr>
          <p:cNvPicPr>
            <a:picLocks noChangeAspect="1"/>
          </p:cNvPicPr>
          <p:nvPr/>
        </p:nvPicPr>
        <p:blipFill rotWithShape="1">
          <a:blip r:embed="rId2"/>
          <a:srcRect b="20082"/>
          <a:stretch/>
        </p:blipFill>
        <p:spPr>
          <a:xfrm>
            <a:off x="306790" y="177650"/>
            <a:ext cx="6079383" cy="3713216"/>
          </a:xfrm>
          <a:prstGeom prst="rect">
            <a:avLst/>
          </a:prstGeom>
          <a:ln>
            <a:solidFill>
              <a:schemeClr val="tx1"/>
            </a:solidFill>
          </a:ln>
        </p:spPr>
      </p:pic>
      <p:sp>
        <p:nvSpPr>
          <p:cNvPr id="9" name="PoljeZBesedilom 8">
            <a:extLst>
              <a:ext uri="{FF2B5EF4-FFF2-40B4-BE49-F238E27FC236}">
                <a16:creationId xmlns:a16="http://schemas.microsoft.com/office/drawing/2014/main" id="{5848543A-3A5B-4262-8968-7ACC8F3098EB}"/>
              </a:ext>
            </a:extLst>
          </p:cNvPr>
          <p:cNvSpPr txBox="1"/>
          <p:nvPr/>
        </p:nvSpPr>
        <p:spPr>
          <a:xfrm>
            <a:off x="242298" y="3891964"/>
            <a:ext cx="6079383" cy="461665"/>
          </a:xfrm>
          <a:prstGeom prst="rect">
            <a:avLst/>
          </a:prstGeom>
          <a:noFill/>
        </p:spPr>
        <p:txBody>
          <a:bodyPr wrap="square">
            <a:spAutoFit/>
          </a:bodyPr>
          <a:lstStyle/>
          <a:p>
            <a:r>
              <a:rPr lang="sl-SI" sz="1200"/>
              <a:t>Vir: </a:t>
            </a:r>
            <a:r>
              <a:rPr lang="sl-SI" sz="1200" err="1"/>
              <a:t>Erasmus</a:t>
            </a:r>
            <a:r>
              <a:rPr lang="sl-SI" sz="1200"/>
              <a:t> </a:t>
            </a:r>
            <a:r>
              <a:rPr lang="sl-SI" sz="1200" err="1"/>
              <a:t>University</a:t>
            </a:r>
            <a:r>
              <a:rPr lang="sl-SI" sz="1200"/>
              <a:t> </a:t>
            </a:r>
            <a:r>
              <a:rPr lang="sl-SI" sz="1200" err="1"/>
              <a:t>Library</a:t>
            </a:r>
            <a:r>
              <a:rPr lang="sl-SI" sz="1200"/>
              <a:t>. </a:t>
            </a:r>
            <a:r>
              <a:rPr lang="en-US" sz="1200"/>
              <a:t>https://www.eur.nl/en/library/research-support/open-access/open-access-eur/rights-retention-strategy</a:t>
            </a:r>
          </a:p>
        </p:txBody>
      </p:sp>
      <p:pic>
        <p:nvPicPr>
          <p:cNvPr id="11" name="Slika 10">
            <a:extLst>
              <a:ext uri="{FF2B5EF4-FFF2-40B4-BE49-F238E27FC236}">
                <a16:creationId xmlns:a16="http://schemas.microsoft.com/office/drawing/2014/main" id="{519790F4-6E58-4E36-913C-CCD50438DEDA}"/>
              </a:ext>
            </a:extLst>
          </p:cNvPr>
          <p:cNvPicPr>
            <a:picLocks noChangeAspect="1"/>
          </p:cNvPicPr>
          <p:nvPr/>
        </p:nvPicPr>
        <p:blipFill>
          <a:blip r:embed="rId3"/>
          <a:stretch>
            <a:fillRect/>
          </a:stretch>
        </p:blipFill>
        <p:spPr>
          <a:xfrm>
            <a:off x="306790" y="4799358"/>
            <a:ext cx="6014891" cy="1235936"/>
          </a:xfrm>
          <a:prstGeom prst="rect">
            <a:avLst/>
          </a:prstGeom>
          <a:ln>
            <a:solidFill>
              <a:schemeClr val="tx1"/>
            </a:solidFill>
          </a:ln>
        </p:spPr>
      </p:pic>
      <p:sp>
        <p:nvSpPr>
          <p:cNvPr id="13" name="PoljeZBesedilom 12">
            <a:extLst>
              <a:ext uri="{FF2B5EF4-FFF2-40B4-BE49-F238E27FC236}">
                <a16:creationId xmlns:a16="http://schemas.microsoft.com/office/drawing/2014/main" id="{20D8291B-85F3-4894-8434-D3A5C36633FD}"/>
              </a:ext>
            </a:extLst>
          </p:cNvPr>
          <p:cNvSpPr txBox="1"/>
          <p:nvPr/>
        </p:nvSpPr>
        <p:spPr>
          <a:xfrm>
            <a:off x="288619" y="6035294"/>
            <a:ext cx="6097554" cy="461665"/>
          </a:xfrm>
          <a:prstGeom prst="rect">
            <a:avLst/>
          </a:prstGeom>
          <a:noFill/>
        </p:spPr>
        <p:txBody>
          <a:bodyPr wrap="square">
            <a:spAutoFit/>
          </a:bodyPr>
          <a:lstStyle/>
          <a:p>
            <a:r>
              <a:rPr lang="sl-SI" sz="1200"/>
              <a:t>Vir: </a:t>
            </a:r>
            <a:r>
              <a:rPr lang="sl-SI" sz="1200" err="1"/>
              <a:t>Ouvrir</a:t>
            </a:r>
            <a:r>
              <a:rPr lang="sl-SI" sz="1200"/>
              <a:t> la Science. </a:t>
            </a:r>
            <a:r>
              <a:rPr lang="en-US" sz="1200"/>
              <a:t>https://www.ouvrirlascience.fr/implementing-the-rights-retention-strategy-for-scientific-publications/</a:t>
            </a:r>
          </a:p>
        </p:txBody>
      </p:sp>
      <p:pic>
        <p:nvPicPr>
          <p:cNvPr id="17" name="Slika 16">
            <a:extLst>
              <a:ext uri="{FF2B5EF4-FFF2-40B4-BE49-F238E27FC236}">
                <a16:creationId xmlns:a16="http://schemas.microsoft.com/office/drawing/2014/main" id="{08931574-3467-4053-9592-AA46E1BE97F3}"/>
              </a:ext>
            </a:extLst>
          </p:cNvPr>
          <p:cNvPicPr>
            <a:picLocks noChangeAspect="1"/>
          </p:cNvPicPr>
          <p:nvPr/>
        </p:nvPicPr>
        <p:blipFill>
          <a:blip r:embed="rId4"/>
          <a:stretch>
            <a:fillRect/>
          </a:stretch>
        </p:blipFill>
        <p:spPr>
          <a:xfrm>
            <a:off x="5996889" y="3731002"/>
            <a:ext cx="6025188" cy="1235936"/>
          </a:xfrm>
          <a:prstGeom prst="rect">
            <a:avLst/>
          </a:prstGeom>
          <a:ln>
            <a:solidFill>
              <a:schemeClr val="tx1"/>
            </a:solidFill>
          </a:ln>
        </p:spPr>
      </p:pic>
      <p:sp>
        <p:nvSpPr>
          <p:cNvPr id="18" name="PoljeZBesedilom 17">
            <a:extLst>
              <a:ext uri="{FF2B5EF4-FFF2-40B4-BE49-F238E27FC236}">
                <a16:creationId xmlns:a16="http://schemas.microsoft.com/office/drawing/2014/main" id="{112F0563-902C-47B6-AC5D-57836BB02845}"/>
              </a:ext>
            </a:extLst>
          </p:cNvPr>
          <p:cNvSpPr txBox="1"/>
          <p:nvPr/>
        </p:nvSpPr>
        <p:spPr>
          <a:xfrm>
            <a:off x="6667647" y="4966938"/>
            <a:ext cx="5549235" cy="461665"/>
          </a:xfrm>
          <a:prstGeom prst="rect">
            <a:avLst/>
          </a:prstGeom>
          <a:noFill/>
        </p:spPr>
        <p:txBody>
          <a:bodyPr wrap="square">
            <a:spAutoFit/>
          </a:bodyPr>
          <a:lstStyle/>
          <a:p>
            <a:r>
              <a:rPr lang="sl-SI" sz="1200"/>
              <a:t>Vir: </a:t>
            </a:r>
            <a:r>
              <a:rPr lang="sl-SI" sz="1200" err="1"/>
              <a:t>Ouvrir</a:t>
            </a:r>
            <a:r>
              <a:rPr lang="sl-SI" sz="1200"/>
              <a:t> la Science. </a:t>
            </a:r>
            <a:r>
              <a:rPr lang="en-US" sz="1200"/>
              <a:t>https://www.ouvrirlascience.fr/implementing-the-rights-retention-strategy-for-scientific-publications/</a:t>
            </a:r>
          </a:p>
        </p:txBody>
      </p:sp>
      <p:pic>
        <p:nvPicPr>
          <p:cNvPr id="20" name="Slika 19">
            <a:extLst>
              <a:ext uri="{FF2B5EF4-FFF2-40B4-BE49-F238E27FC236}">
                <a16:creationId xmlns:a16="http://schemas.microsoft.com/office/drawing/2014/main" id="{3EE9678C-B7F9-4F29-B423-7C1D4E8DDE4A}"/>
              </a:ext>
            </a:extLst>
          </p:cNvPr>
          <p:cNvPicPr>
            <a:picLocks noChangeAspect="1"/>
          </p:cNvPicPr>
          <p:nvPr/>
        </p:nvPicPr>
        <p:blipFill rotWithShape="1">
          <a:blip r:embed="rId5"/>
          <a:srcRect t="36201"/>
          <a:stretch/>
        </p:blipFill>
        <p:spPr>
          <a:xfrm>
            <a:off x="6305036" y="1336358"/>
            <a:ext cx="5717041" cy="1235936"/>
          </a:xfrm>
          <a:prstGeom prst="rect">
            <a:avLst/>
          </a:prstGeom>
          <a:ln>
            <a:solidFill>
              <a:schemeClr val="tx1"/>
            </a:solidFill>
          </a:ln>
        </p:spPr>
      </p:pic>
      <p:sp>
        <p:nvSpPr>
          <p:cNvPr id="22" name="PoljeZBesedilom 21">
            <a:extLst>
              <a:ext uri="{FF2B5EF4-FFF2-40B4-BE49-F238E27FC236}">
                <a16:creationId xmlns:a16="http://schemas.microsoft.com/office/drawing/2014/main" id="{445681E4-2C42-4C33-9CA8-DF801F0C5858}"/>
              </a:ext>
            </a:extLst>
          </p:cNvPr>
          <p:cNvSpPr txBox="1"/>
          <p:nvPr/>
        </p:nvSpPr>
        <p:spPr>
          <a:xfrm>
            <a:off x="6667647" y="2572294"/>
            <a:ext cx="6106884" cy="276999"/>
          </a:xfrm>
          <a:prstGeom prst="rect">
            <a:avLst/>
          </a:prstGeom>
          <a:noFill/>
        </p:spPr>
        <p:txBody>
          <a:bodyPr wrap="square">
            <a:spAutoFit/>
          </a:bodyPr>
          <a:lstStyle/>
          <a:p>
            <a:r>
              <a:rPr lang="sl-SI" sz="1200"/>
              <a:t>Vir: </a:t>
            </a:r>
            <a:r>
              <a:rPr lang="sl-SI" sz="1200" err="1"/>
              <a:t>cOAlition</a:t>
            </a:r>
            <a:r>
              <a:rPr lang="sl-SI" sz="1200"/>
              <a:t> S. </a:t>
            </a:r>
            <a:r>
              <a:rPr lang="en-US" sz="1200"/>
              <a:t>https://www.coalition-s.org/resources/rights-retention-strategy/</a:t>
            </a:r>
          </a:p>
        </p:txBody>
      </p:sp>
    </p:spTree>
    <p:extLst>
      <p:ext uri="{BB962C8B-B14F-4D97-AF65-F5344CB8AC3E}">
        <p14:creationId xmlns:p14="http://schemas.microsoft.com/office/powerpoint/2010/main" val="2263480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E88BF995-5825-4122-B837-1C41FD3CE718}"/>
              </a:ext>
            </a:extLst>
          </p:cNvPr>
          <p:cNvPicPr>
            <a:picLocks noChangeAspect="1"/>
          </p:cNvPicPr>
          <p:nvPr/>
        </p:nvPicPr>
        <p:blipFill>
          <a:blip r:embed="rId2"/>
          <a:stretch>
            <a:fillRect/>
          </a:stretch>
        </p:blipFill>
        <p:spPr>
          <a:xfrm>
            <a:off x="259702" y="279919"/>
            <a:ext cx="11672596" cy="5104782"/>
          </a:xfrm>
          <a:prstGeom prst="rect">
            <a:avLst/>
          </a:prstGeom>
          <a:ln>
            <a:solidFill>
              <a:schemeClr val="tx1"/>
            </a:solidFill>
          </a:ln>
        </p:spPr>
      </p:pic>
      <p:sp>
        <p:nvSpPr>
          <p:cNvPr id="10" name="Pravokotnik 9">
            <a:extLst>
              <a:ext uri="{FF2B5EF4-FFF2-40B4-BE49-F238E27FC236}">
                <a16:creationId xmlns:a16="http://schemas.microsoft.com/office/drawing/2014/main" id="{06C5239F-5628-43E3-9D8E-522D2708300D}"/>
              </a:ext>
            </a:extLst>
          </p:cNvPr>
          <p:cNvSpPr/>
          <p:nvPr/>
        </p:nvSpPr>
        <p:spPr>
          <a:xfrm>
            <a:off x="498470" y="4833258"/>
            <a:ext cx="5510444" cy="2425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ravokotnik 11">
            <a:extLst>
              <a:ext uri="{FF2B5EF4-FFF2-40B4-BE49-F238E27FC236}">
                <a16:creationId xmlns:a16="http://schemas.microsoft.com/office/drawing/2014/main" id="{F966F751-EBD5-4102-B0F5-3345259372E0}"/>
              </a:ext>
            </a:extLst>
          </p:cNvPr>
          <p:cNvSpPr/>
          <p:nvPr/>
        </p:nvSpPr>
        <p:spPr>
          <a:xfrm>
            <a:off x="8164285" y="1141445"/>
            <a:ext cx="3651379" cy="113522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Raven puščični povezovalnik 13">
            <a:extLst>
              <a:ext uri="{FF2B5EF4-FFF2-40B4-BE49-F238E27FC236}">
                <a16:creationId xmlns:a16="http://schemas.microsoft.com/office/drawing/2014/main" id="{5E67F904-DFEA-4B14-9863-632602DA915B}"/>
              </a:ext>
            </a:extLst>
          </p:cNvPr>
          <p:cNvCxnSpPr>
            <a:cxnSpLocks/>
          </p:cNvCxnSpPr>
          <p:nvPr/>
        </p:nvCxnSpPr>
        <p:spPr>
          <a:xfrm flipH="1">
            <a:off x="693518" y="1035698"/>
            <a:ext cx="398164" cy="21299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ven puščični povezovalnik 15">
            <a:extLst>
              <a:ext uri="{FF2B5EF4-FFF2-40B4-BE49-F238E27FC236}">
                <a16:creationId xmlns:a16="http://schemas.microsoft.com/office/drawing/2014/main" id="{7291F899-36A2-40E3-8999-2F197EF026B1}"/>
              </a:ext>
            </a:extLst>
          </p:cNvPr>
          <p:cNvCxnSpPr>
            <a:cxnSpLocks/>
          </p:cNvCxnSpPr>
          <p:nvPr/>
        </p:nvCxnSpPr>
        <p:spPr>
          <a:xfrm>
            <a:off x="7427167" y="1355420"/>
            <a:ext cx="407379" cy="23575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ven puščični povezovalnik 17">
            <a:extLst>
              <a:ext uri="{FF2B5EF4-FFF2-40B4-BE49-F238E27FC236}">
                <a16:creationId xmlns:a16="http://schemas.microsoft.com/office/drawing/2014/main" id="{9E9A45D6-07D8-4E03-AB8B-7C004EA17FC7}"/>
              </a:ext>
            </a:extLst>
          </p:cNvPr>
          <p:cNvCxnSpPr>
            <a:cxnSpLocks/>
          </p:cNvCxnSpPr>
          <p:nvPr/>
        </p:nvCxnSpPr>
        <p:spPr>
          <a:xfrm flipH="1">
            <a:off x="6164367" y="4726763"/>
            <a:ext cx="398164" cy="21299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PoljeZBesedilom 18">
            <a:extLst>
              <a:ext uri="{FF2B5EF4-FFF2-40B4-BE49-F238E27FC236}">
                <a16:creationId xmlns:a16="http://schemas.microsoft.com/office/drawing/2014/main" id="{70C0AE94-4680-43AB-9E93-951538F9B714}"/>
              </a:ext>
            </a:extLst>
          </p:cNvPr>
          <p:cNvSpPr txBox="1"/>
          <p:nvPr/>
        </p:nvSpPr>
        <p:spPr>
          <a:xfrm>
            <a:off x="259702" y="5695532"/>
            <a:ext cx="10641623" cy="276999"/>
          </a:xfrm>
          <a:prstGeom prst="rect">
            <a:avLst/>
          </a:prstGeom>
          <a:noFill/>
          <a:ln w="9525">
            <a:solidFill>
              <a:schemeClr val="accent1"/>
            </a:solidFill>
          </a:ln>
        </p:spPr>
        <p:txBody>
          <a:bodyPr wrap="square" rtlCol="0">
            <a:spAutoFit/>
          </a:bodyPr>
          <a:lstStyle/>
          <a:p>
            <a:pPr algn="just"/>
            <a:r>
              <a:rPr lang="sl-SI" sz="1200"/>
              <a:t>Primer znanstvenega članka, objavljenega v naročniški reviji </a:t>
            </a:r>
            <a:r>
              <a:rPr lang="sl-SI" sz="1200" err="1"/>
              <a:t>Journal</a:t>
            </a:r>
            <a:r>
              <a:rPr lang="sl-SI" sz="1200"/>
              <a:t> </a:t>
            </a:r>
            <a:r>
              <a:rPr lang="sl-SI" sz="1200" err="1"/>
              <a:t>of</a:t>
            </a:r>
            <a:r>
              <a:rPr lang="sl-SI" sz="1200"/>
              <a:t> </a:t>
            </a:r>
            <a:r>
              <a:rPr lang="sl-SI" sz="1200" err="1"/>
              <a:t>the</a:t>
            </a:r>
            <a:r>
              <a:rPr lang="sl-SI" sz="1200"/>
              <a:t> </a:t>
            </a:r>
            <a:r>
              <a:rPr lang="sl-SI" sz="1200" err="1"/>
              <a:t>History</a:t>
            </a:r>
            <a:r>
              <a:rPr lang="sl-SI" sz="1200"/>
              <a:t> </a:t>
            </a:r>
            <a:r>
              <a:rPr lang="sl-SI" sz="1200" err="1"/>
              <a:t>of</a:t>
            </a:r>
            <a:r>
              <a:rPr lang="sl-SI" sz="1200"/>
              <a:t> </a:t>
            </a:r>
            <a:r>
              <a:rPr lang="sl-SI" sz="1200" err="1"/>
              <a:t>Sexuality</a:t>
            </a:r>
            <a:r>
              <a:rPr lang="sl-SI" sz="1200"/>
              <a:t>. Vir: https://muse.jhu.edu/article/964684</a:t>
            </a:r>
          </a:p>
        </p:txBody>
      </p:sp>
    </p:spTree>
    <p:extLst>
      <p:ext uri="{BB962C8B-B14F-4D97-AF65-F5344CB8AC3E}">
        <p14:creationId xmlns:p14="http://schemas.microsoft.com/office/powerpoint/2010/main" val="438574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CC37711D-A8FA-4D74-AD67-399548AACE1C}"/>
              </a:ext>
            </a:extLst>
          </p:cNvPr>
          <p:cNvPicPr>
            <a:picLocks noChangeAspect="1"/>
          </p:cNvPicPr>
          <p:nvPr/>
        </p:nvPicPr>
        <p:blipFill>
          <a:blip r:embed="rId2"/>
          <a:stretch>
            <a:fillRect/>
          </a:stretch>
        </p:blipFill>
        <p:spPr>
          <a:xfrm>
            <a:off x="191350" y="177807"/>
            <a:ext cx="5416348" cy="6204331"/>
          </a:xfrm>
          <a:prstGeom prst="rect">
            <a:avLst/>
          </a:prstGeom>
        </p:spPr>
      </p:pic>
      <p:pic>
        <p:nvPicPr>
          <p:cNvPr id="7" name="Slika 6">
            <a:extLst>
              <a:ext uri="{FF2B5EF4-FFF2-40B4-BE49-F238E27FC236}">
                <a16:creationId xmlns:a16="http://schemas.microsoft.com/office/drawing/2014/main" id="{2EBBA14A-7888-4767-B8AC-5BC126061B67}"/>
              </a:ext>
            </a:extLst>
          </p:cNvPr>
          <p:cNvPicPr>
            <a:picLocks noChangeAspect="1"/>
          </p:cNvPicPr>
          <p:nvPr/>
        </p:nvPicPr>
        <p:blipFill>
          <a:blip r:embed="rId3"/>
          <a:stretch>
            <a:fillRect/>
          </a:stretch>
        </p:blipFill>
        <p:spPr>
          <a:xfrm>
            <a:off x="5607698" y="177807"/>
            <a:ext cx="6392952" cy="4320067"/>
          </a:xfrm>
          <a:prstGeom prst="rect">
            <a:avLst/>
          </a:prstGeom>
        </p:spPr>
      </p:pic>
      <p:sp>
        <p:nvSpPr>
          <p:cNvPr id="8" name="Pravokotnik 7">
            <a:extLst>
              <a:ext uri="{FF2B5EF4-FFF2-40B4-BE49-F238E27FC236}">
                <a16:creationId xmlns:a16="http://schemas.microsoft.com/office/drawing/2014/main" id="{EF932871-D7DA-4F9D-AC2D-9B9336B0929E}"/>
              </a:ext>
            </a:extLst>
          </p:cNvPr>
          <p:cNvSpPr/>
          <p:nvPr/>
        </p:nvSpPr>
        <p:spPr>
          <a:xfrm>
            <a:off x="563784" y="2649894"/>
            <a:ext cx="4568053" cy="2425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avokotnik 8">
            <a:extLst>
              <a:ext uri="{FF2B5EF4-FFF2-40B4-BE49-F238E27FC236}">
                <a16:creationId xmlns:a16="http://schemas.microsoft.com/office/drawing/2014/main" id="{50E22D77-7C9D-40E7-9195-4C7A8EDF7984}"/>
              </a:ext>
            </a:extLst>
          </p:cNvPr>
          <p:cNvSpPr/>
          <p:nvPr/>
        </p:nvSpPr>
        <p:spPr>
          <a:xfrm>
            <a:off x="563783" y="1551992"/>
            <a:ext cx="4568054" cy="45409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avokotnik 9">
            <a:extLst>
              <a:ext uri="{FF2B5EF4-FFF2-40B4-BE49-F238E27FC236}">
                <a16:creationId xmlns:a16="http://schemas.microsoft.com/office/drawing/2014/main" id="{8FF44053-9E45-4B96-BB39-07CA73F23D4A}"/>
              </a:ext>
            </a:extLst>
          </p:cNvPr>
          <p:cNvSpPr/>
          <p:nvPr/>
        </p:nvSpPr>
        <p:spPr>
          <a:xfrm>
            <a:off x="5607698" y="2337840"/>
            <a:ext cx="6519481" cy="125729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oljeZBesedilom 11">
            <a:extLst>
              <a:ext uri="{FF2B5EF4-FFF2-40B4-BE49-F238E27FC236}">
                <a16:creationId xmlns:a16="http://schemas.microsoft.com/office/drawing/2014/main" id="{E3F90A8A-265E-4AF3-941B-B578B314D107}"/>
              </a:ext>
            </a:extLst>
          </p:cNvPr>
          <p:cNvSpPr txBox="1"/>
          <p:nvPr/>
        </p:nvSpPr>
        <p:spPr>
          <a:xfrm>
            <a:off x="529838" y="6407439"/>
            <a:ext cx="11132324" cy="276999"/>
          </a:xfrm>
          <a:prstGeom prst="rect">
            <a:avLst/>
          </a:prstGeom>
          <a:noFill/>
          <a:ln w="9525">
            <a:solidFill>
              <a:schemeClr val="accent1"/>
            </a:solidFill>
          </a:ln>
        </p:spPr>
        <p:txBody>
          <a:bodyPr wrap="square" rtlCol="0">
            <a:spAutoFit/>
          </a:bodyPr>
          <a:lstStyle/>
          <a:p>
            <a:pPr algn="just"/>
            <a:r>
              <a:rPr lang="sl-SI" sz="1200"/>
              <a:t>Primer AAM z licenco CC BY v Digitalnem </a:t>
            </a:r>
            <a:r>
              <a:rPr lang="sl-SI" sz="1200" err="1"/>
              <a:t>repozitoriju</a:t>
            </a:r>
            <a:r>
              <a:rPr lang="sl-SI" sz="1200"/>
              <a:t> raziskovalnih organizacij Slovenije. Vir: https://dirros.openscience.si/IzpisGradiva.php?id=23657&amp;lang=slv</a:t>
            </a:r>
          </a:p>
        </p:txBody>
      </p:sp>
    </p:spTree>
    <p:extLst>
      <p:ext uri="{BB962C8B-B14F-4D97-AF65-F5344CB8AC3E}">
        <p14:creationId xmlns:p14="http://schemas.microsoft.com/office/powerpoint/2010/main" val="21551430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61D9F9EE-4E9B-4A5E-9035-EE0A85E08E2C}"/>
              </a:ext>
            </a:extLst>
          </p:cNvPr>
          <p:cNvPicPr>
            <a:picLocks noChangeAspect="1"/>
          </p:cNvPicPr>
          <p:nvPr/>
        </p:nvPicPr>
        <p:blipFill>
          <a:blip r:embed="rId2"/>
          <a:stretch>
            <a:fillRect/>
          </a:stretch>
        </p:blipFill>
        <p:spPr>
          <a:xfrm>
            <a:off x="476868" y="111967"/>
            <a:ext cx="5714043" cy="6456784"/>
          </a:xfrm>
          <a:prstGeom prst="rect">
            <a:avLst/>
          </a:prstGeom>
        </p:spPr>
      </p:pic>
      <p:sp>
        <p:nvSpPr>
          <p:cNvPr id="6" name="Pravokotnik 5">
            <a:extLst>
              <a:ext uri="{FF2B5EF4-FFF2-40B4-BE49-F238E27FC236}">
                <a16:creationId xmlns:a16="http://schemas.microsoft.com/office/drawing/2014/main" id="{228BB4CD-3912-4DC2-803C-6501FCAE1D3E}"/>
              </a:ext>
            </a:extLst>
          </p:cNvPr>
          <p:cNvSpPr/>
          <p:nvPr/>
        </p:nvSpPr>
        <p:spPr>
          <a:xfrm>
            <a:off x="476869" y="5924939"/>
            <a:ext cx="5619132" cy="82109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Raven puščični povezovalnik 8">
            <a:extLst>
              <a:ext uri="{FF2B5EF4-FFF2-40B4-BE49-F238E27FC236}">
                <a16:creationId xmlns:a16="http://schemas.microsoft.com/office/drawing/2014/main" id="{E6C89EF9-5AD6-47C5-BC18-9BA325D24D94}"/>
              </a:ext>
            </a:extLst>
          </p:cNvPr>
          <p:cNvCxnSpPr>
            <a:cxnSpLocks/>
          </p:cNvCxnSpPr>
          <p:nvPr/>
        </p:nvCxnSpPr>
        <p:spPr>
          <a:xfrm flipH="1">
            <a:off x="6401573" y="5131837"/>
            <a:ext cx="1641415" cy="79310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PoljeZBesedilom 12">
            <a:extLst>
              <a:ext uri="{FF2B5EF4-FFF2-40B4-BE49-F238E27FC236}">
                <a16:creationId xmlns:a16="http://schemas.microsoft.com/office/drawing/2014/main" id="{DFA5632B-FF8E-410E-A2B7-D87AFB49D980}"/>
              </a:ext>
            </a:extLst>
          </p:cNvPr>
          <p:cNvSpPr txBox="1"/>
          <p:nvPr/>
        </p:nvSpPr>
        <p:spPr>
          <a:xfrm>
            <a:off x="6401573" y="4149432"/>
            <a:ext cx="5423092" cy="646331"/>
          </a:xfrm>
          <a:prstGeom prst="rect">
            <a:avLst/>
          </a:prstGeom>
          <a:noFill/>
          <a:ln w="9525">
            <a:solidFill>
              <a:schemeClr val="accent1"/>
            </a:solidFill>
          </a:ln>
        </p:spPr>
        <p:txBody>
          <a:bodyPr wrap="square" rtlCol="0">
            <a:spAutoFit/>
          </a:bodyPr>
          <a:lstStyle/>
          <a:p>
            <a:pPr algn="just"/>
            <a:r>
              <a:rPr lang="sl-SI" sz="1200"/>
              <a:t>Primer recenziranega rokopisa, sprejetega v objavo (AAM), shranjenega v Digitalnem </a:t>
            </a:r>
            <a:r>
              <a:rPr lang="sl-SI" sz="1200" err="1"/>
              <a:t>repozitoriju</a:t>
            </a:r>
            <a:r>
              <a:rPr lang="sl-SI" sz="1200"/>
              <a:t> raziskovalnih organizacij Slovenije pod licenco CC BY. </a:t>
            </a:r>
          </a:p>
          <a:p>
            <a:pPr algn="just"/>
            <a:r>
              <a:rPr lang="sl-SI" sz="1200"/>
              <a:t>Vir: https://dirros.openscience.si/IzpisGradiva.php?id=23657&amp;lang=slv</a:t>
            </a:r>
          </a:p>
        </p:txBody>
      </p:sp>
    </p:spTree>
    <p:extLst>
      <p:ext uri="{BB962C8B-B14F-4D97-AF65-F5344CB8AC3E}">
        <p14:creationId xmlns:p14="http://schemas.microsoft.com/office/powerpoint/2010/main" val="2079117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63BF9C-6BEB-42B3-8FB3-399E31EA84AC}"/>
              </a:ext>
            </a:extLst>
          </p:cNvPr>
          <p:cNvSpPr>
            <a:spLocks noGrp="1"/>
          </p:cNvSpPr>
          <p:nvPr>
            <p:ph idx="1"/>
          </p:nvPr>
        </p:nvSpPr>
        <p:spPr>
          <a:xfrm>
            <a:off x="838202" y="1352940"/>
            <a:ext cx="10405186" cy="5245980"/>
          </a:xfrm>
        </p:spPr>
        <p:txBody>
          <a:bodyPr>
            <a:normAutofit/>
          </a:bodyPr>
          <a:lstStyle/>
          <a:p>
            <a:pPr marL="0" indent="0" algn="just">
              <a:buNone/>
            </a:pPr>
            <a:r>
              <a:rPr lang="pl-PL" sz="2400" b="1"/>
              <a:t>SECONDARY PUBLICATION RIGHT – pravica ponovne objave oz. sekundarnega publiciranja</a:t>
            </a:r>
          </a:p>
          <a:p>
            <a:pPr marL="0" indent="0" algn="just">
              <a:buNone/>
            </a:pPr>
            <a:endParaRPr lang="sl-SI" sz="2400"/>
          </a:p>
          <a:p>
            <a:pPr marL="0" indent="0" algn="just">
              <a:buNone/>
            </a:pPr>
            <a:r>
              <a:rPr lang="sl-SI" sz="2400"/>
              <a:t>41. člen </a:t>
            </a:r>
            <a:r>
              <a:rPr lang="sl-SI" sz="2400" err="1"/>
              <a:t>ZZrID</a:t>
            </a:r>
            <a:r>
              <a:rPr lang="sl-SI" sz="2400"/>
              <a:t> – odprti dostop do znanstvenih objav in raziskovalnih podatkov</a:t>
            </a:r>
          </a:p>
          <a:p>
            <a:pPr marL="0" indent="0" algn="just">
              <a:buNone/>
            </a:pPr>
            <a:endParaRPr lang="sl-SI" sz="2400"/>
          </a:p>
          <a:p>
            <a:pPr marL="0" indent="0" algn="just">
              <a:buNone/>
            </a:pPr>
            <a:r>
              <a:rPr lang="sl-SI" sz="2400"/>
              <a:t>(6) Če izvajalec znanstvenoraziskovalne dejavnosti oziroma raziskovalci pravic individualno ne upravljajo v skladu s prvim odstavkom tega člena, lahko raziskovalec ali izvajalec znanstvenoraziskovalne dejavnosti </a:t>
            </a:r>
            <a:r>
              <a:rPr lang="sl-SI" sz="2400" u="sng">
                <a:uFill>
                  <a:solidFill>
                    <a:schemeClr val="accent2"/>
                  </a:solidFill>
                </a:uFill>
              </a:rPr>
              <a:t>rezultate znanstvenoraziskovalne dejavnosti objavi oziroma dá na voljo javnosti v javnem </a:t>
            </a:r>
            <a:r>
              <a:rPr lang="sl-SI" sz="2400" u="sng" err="1">
                <a:uFill>
                  <a:solidFill>
                    <a:schemeClr val="accent2"/>
                  </a:solidFill>
                </a:uFill>
              </a:rPr>
              <a:t>repozitoriju</a:t>
            </a:r>
            <a:r>
              <a:rPr lang="sl-SI" sz="2400" u="sng">
                <a:uFill>
                  <a:solidFill>
                    <a:schemeClr val="accent2"/>
                  </a:solidFill>
                </a:uFill>
              </a:rPr>
              <a:t> z odprtim dostopom, takoj potem, ko je rezultat raziskave sprejet v objavo, pri čemer je treba ustrezno navesti raziskovalca in vir prve objave</a:t>
            </a:r>
            <a:r>
              <a:rPr lang="sl-SI" sz="2400"/>
              <a:t>.</a:t>
            </a:r>
          </a:p>
          <a:p>
            <a:pPr marL="0" indent="0" algn="just">
              <a:buNone/>
            </a:pPr>
            <a:r>
              <a:rPr lang="sl-SI" sz="2400"/>
              <a:t>(7) Pogodbena določila, ki so v nasprotju s prejšnjim odstavkom, so nična.</a:t>
            </a:r>
          </a:p>
          <a:p>
            <a:pPr marL="0" indent="0" algn="just">
              <a:buNone/>
            </a:pPr>
            <a:endParaRPr lang="sl-SI" sz="2400"/>
          </a:p>
        </p:txBody>
      </p:sp>
    </p:spTree>
    <p:extLst>
      <p:ext uri="{BB962C8B-B14F-4D97-AF65-F5344CB8AC3E}">
        <p14:creationId xmlns:p14="http://schemas.microsoft.com/office/powerpoint/2010/main" val="12263435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6D4050D-198C-439C-97F6-B3F5F9482D63}"/>
              </a:ext>
            </a:extLst>
          </p:cNvPr>
          <p:cNvPicPr>
            <a:picLocks noChangeAspect="1"/>
          </p:cNvPicPr>
          <p:nvPr/>
        </p:nvPicPr>
        <p:blipFill>
          <a:blip r:embed="rId2"/>
          <a:stretch>
            <a:fillRect/>
          </a:stretch>
        </p:blipFill>
        <p:spPr>
          <a:xfrm>
            <a:off x="180149" y="2650265"/>
            <a:ext cx="5915851" cy="1105054"/>
          </a:xfrm>
          <a:prstGeom prst="rect">
            <a:avLst/>
          </a:prstGeom>
        </p:spPr>
      </p:pic>
      <p:pic>
        <p:nvPicPr>
          <p:cNvPr id="9" name="Slika 8">
            <a:extLst>
              <a:ext uri="{FF2B5EF4-FFF2-40B4-BE49-F238E27FC236}">
                <a16:creationId xmlns:a16="http://schemas.microsoft.com/office/drawing/2014/main" id="{36B95620-87F1-42D5-9A34-11B72A4FCF20}"/>
              </a:ext>
            </a:extLst>
          </p:cNvPr>
          <p:cNvPicPr>
            <a:picLocks noChangeAspect="1"/>
          </p:cNvPicPr>
          <p:nvPr/>
        </p:nvPicPr>
        <p:blipFill>
          <a:blip r:embed="rId3"/>
          <a:stretch>
            <a:fillRect/>
          </a:stretch>
        </p:blipFill>
        <p:spPr>
          <a:xfrm>
            <a:off x="6134104" y="4641268"/>
            <a:ext cx="5687219" cy="1276528"/>
          </a:xfrm>
          <a:prstGeom prst="rect">
            <a:avLst/>
          </a:prstGeom>
        </p:spPr>
      </p:pic>
      <p:pic>
        <p:nvPicPr>
          <p:cNvPr id="11" name="Slika 10">
            <a:extLst>
              <a:ext uri="{FF2B5EF4-FFF2-40B4-BE49-F238E27FC236}">
                <a16:creationId xmlns:a16="http://schemas.microsoft.com/office/drawing/2014/main" id="{E6321C1F-ABA2-4704-8319-BC15683E4E0B}"/>
              </a:ext>
            </a:extLst>
          </p:cNvPr>
          <p:cNvPicPr>
            <a:picLocks noChangeAspect="1"/>
          </p:cNvPicPr>
          <p:nvPr/>
        </p:nvPicPr>
        <p:blipFill>
          <a:blip r:embed="rId4"/>
          <a:stretch>
            <a:fillRect/>
          </a:stretch>
        </p:blipFill>
        <p:spPr>
          <a:xfrm>
            <a:off x="142043" y="3755319"/>
            <a:ext cx="5992061" cy="1524213"/>
          </a:xfrm>
          <a:prstGeom prst="rect">
            <a:avLst/>
          </a:prstGeom>
        </p:spPr>
      </p:pic>
      <p:pic>
        <p:nvPicPr>
          <p:cNvPr id="13" name="Slika 12">
            <a:extLst>
              <a:ext uri="{FF2B5EF4-FFF2-40B4-BE49-F238E27FC236}">
                <a16:creationId xmlns:a16="http://schemas.microsoft.com/office/drawing/2014/main" id="{9E8B10F5-1E0C-4DF4-9B70-EEEAE9DF6991}"/>
              </a:ext>
            </a:extLst>
          </p:cNvPr>
          <p:cNvPicPr>
            <a:picLocks noChangeAspect="1"/>
          </p:cNvPicPr>
          <p:nvPr/>
        </p:nvPicPr>
        <p:blipFill>
          <a:blip r:embed="rId5"/>
          <a:stretch>
            <a:fillRect/>
          </a:stretch>
        </p:blipFill>
        <p:spPr>
          <a:xfrm>
            <a:off x="6057897" y="1307053"/>
            <a:ext cx="5734850" cy="3334215"/>
          </a:xfrm>
          <a:prstGeom prst="rect">
            <a:avLst/>
          </a:prstGeom>
        </p:spPr>
      </p:pic>
      <p:sp>
        <p:nvSpPr>
          <p:cNvPr id="15" name="PoljeZBesedilom 14">
            <a:extLst>
              <a:ext uri="{FF2B5EF4-FFF2-40B4-BE49-F238E27FC236}">
                <a16:creationId xmlns:a16="http://schemas.microsoft.com/office/drawing/2014/main" id="{86C04193-DC55-43B8-9C94-35AC41CBA1FD}"/>
              </a:ext>
            </a:extLst>
          </p:cNvPr>
          <p:cNvSpPr txBox="1"/>
          <p:nvPr/>
        </p:nvSpPr>
        <p:spPr>
          <a:xfrm>
            <a:off x="399253" y="1566608"/>
            <a:ext cx="5535016" cy="369332"/>
          </a:xfrm>
          <a:prstGeom prst="rect">
            <a:avLst/>
          </a:prstGeom>
          <a:noFill/>
        </p:spPr>
        <p:txBody>
          <a:bodyPr wrap="square">
            <a:spAutoFit/>
          </a:bodyPr>
          <a:lstStyle/>
          <a:p>
            <a:pPr marL="0" indent="0" algn="just">
              <a:buNone/>
            </a:pPr>
            <a:r>
              <a:rPr lang="pl-PL" sz="1800" b="1"/>
              <a:t>PRIMERI License to Publish</a:t>
            </a:r>
          </a:p>
        </p:txBody>
      </p:sp>
      <p:sp>
        <p:nvSpPr>
          <p:cNvPr id="17" name="Elipsa 16">
            <a:extLst>
              <a:ext uri="{FF2B5EF4-FFF2-40B4-BE49-F238E27FC236}">
                <a16:creationId xmlns:a16="http://schemas.microsoft.com/office/drawing/2014/main" id="{38FDAB97-6B19-4CBE-BA3D-235CCBC86EE7}"/>
              </a:ext>
            </a:extLst>
          </p:cNvPr>
          <p:cNvSpPr/>
          <p:nvPr/>
        </p:nvSpPr>
        <p:spPr>
          <a:xfrm>
            <a:off x="399253" y="2901820"/>
            <a:ext cx="1102976" cy="215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8" name="Elipsa 17">
            <a:extLst>
              <a:ext uri="{FF2B5EF4-FFF2-40B4-BE49-F238E27FC236}">
                <a16:creationId xmlns:a16="http://schemas.microsoft.com/office/drawing/2014/main" id="{F75FE96D-467D-4CDB-AC23-AD7A70DB6F12}"/>
              </a:ext>
            </a:extLst>
          </p:cNvPr>
          <p:cNvSpPr/>
          <p:nvPr/>
        </p:nvSpPr>
        <p:spPr>
          <a:xfrm>
            <a:off x="384275" y="3703748"/>
            <a:ext cx="2175996" cy="345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9" name="Elipsa 18">
            <a:extLst>
              <a:ext uri="{FF2B5EF4-FFF2-40B4-BE49-F238E27FC236}">
                <a16:creationId xmlns:a16="http://schemas.microsoft.com/office/drawing/2014/main" id="{5361A63E-303D-490B-AA02-254BCD3AB0A4}"/>
              </a:ext>
            </a:extLst>
          </p:cNvPr>
          <p:cNvSpPr/>
          <p:nvPr/>
        </p:nvSpPr>
        <p:spPr>
          <a:xfrm>
            <a:off x="370678" y="4384206"/>
            <a:ext cx="3772114" cy="337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300353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A5BD22D7-B4A6-4918-AC03-D7067D23715B}"/>
              </a:ext>
            </a:extLst>
          </p:cNvPr>
          <p:cNvPicPr>
            <a:picLocks noChangeAspect="1"/>
          </p:cNvPicPr>
          <p:nvPr/>
        </p:nvPicPr>
        <p:blipFill>
          <a:blip r:embed="rId2"/>
          <a:stretch>
            <a:fillRect/>
          </a:stretch>
        </p:blipFill>
        <p:spPr>
          <a:xfrm>
            <a:off x="532145" y="982770"/>
            <a:ext cx="11021963" cy="2219635"/>
          </a:xfrm>
          <a:prstGeom prst="rect">
            <a:avLst/>
          </a:prstGeom>
        </p:spPr>
      </p:pic>
      <p:pic>
        <p:nvPicPr>
          <p:cNvPr id="9" name="Slika 8">
            <a:extLst>
              <a:ext uri="{FF2B5EF4-FFF2-40B4-BE49-F238E27FC236}">
                <a16:creationId xmlns:a16="http://schemas.microsoft.com/office/drawing/2014/main" id="{B02B24F9-D37E-423A-BC07-ED3442C0E082}"/>
              </a:ext>
            </a:extLst>
          </p:cNvPr>
          <p:cNvPicPr>
            <a:picLocks noChangeAspect="1"/>
          </p:cNvPicPr>
          <p:nvPr/>
        </p:nvPicPr>
        <p:blipFill rotWithShape="1">
          <a:blip r:embed="rId3"/>
          <a:srcRect t="1174"/>
          <a:stretch/>
        </p:blipFill>
        <p:spPr>
          <a:xfrm>
            <a:off x="532145" y="3461655"/>
            <a:ext cx="5506218" cy="2749031"/>
          </a:xfrm>
          <a:prstGeom prst="rect">
            <a:avLst/>
          </a:prstGeom>
        </p:spPr>
      </p:pic>
      <p:pic>
        <p:nvPicPr>
          <p:cNvPr id="11" name="Slika 10">
            <a:extLst>
              <a:ext uri="{FF2B5EF4-FFF2-40B4-BE49-F238E27FC236}">
                <a16:creationId xmlns:a16="http://schemas.microsoft.com/office/drawing/2014/main" id="{73E5535B-A223-475C-A7A2-6FA400AF2DE3}"/>
              </a:ext>
            </a:extLst>
          </p:cNvPr>
          <p:cNvPicPr>
            <a:picLocks noChangeAspect="1"/>
          </p:cNvPicPr>
          <p:nvPr/>
        </p:nvPicPr>
        <p:blipFill>
          <a:blip r:embed="rId4"/>
          <a:stretch>
            <a:fillRect/>
          </a:stretch>
        </p:blipFill>
        <p:spPr>
          <a:xfrm>
            <a:off x="6096000" y="3314372"/>
            <a:ext cx="5458587" cy="3267531"/>
          </a:xfrm>
          <a:prstGeom prst="rect">
            <a:avLst/>
          </a:prstGeom>
        </p:spPr>
      </p:pic>
      <p:sp>
        <p:nvSpPr>
          <p:cNvPr id="12" name="Elipsa 11">
            <a:extLst>
              <a:ext uri="{FF2B5EF4-FFF2-40B4-BE49-F238E27FC236}">
                <a16:creationId xmlns:a16="http://schemas.microsoft.com/office/drawing/2014/main" id="{9745BDB2-F945-4E60-8DCA-8EA70D0A4929}"/>
              </a:ext>
            </a:extLst>
          </p:cNvPr>
          <p:cNvSpPr/>
          <p:nvPr/>
        </p:nvSpPr>
        <p:spPr>
          <a:xfrm>
            <a:off x="2985796" y="1110343"/>
            <a:ext cx="8568311" cy="5784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Elipsa 12">
            <a:extLst>
              <a:ext uri="{FF2B5EF4-FFF2-40B4-BE49-F238E27FC236}">
                <a16:creationId xmlns:a16="http://schemas.microsoft.com/office/drawing/2014/main" id="{374356D8-A72A-4761-9B3E-CFC245C813A6}"/>
              </a:ext>
            </a:extLst>
          </p:cNvPr>
          <p:cNvSpPr/>
          <p:nvPr/>
        </p:nvSpPr>
        <p:spPr>
          <a:xfrm>
            <a:off x="1390261" y="3797559"/>
            <a:ext cx="1595535" cy="317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Elipsa 13">
            <a:extLst>
              <a:ext uri="{FF2B5EF4-FFF2-40B4-BE49-F238E27FC236}">
                <a16:creationId xmlns:a16="http://schemas.microsoft.com/office/drawing/2014/main" id="{B0FFEBBD-CDD4-431C-B650-A717B6D2F48B}"/>
              </a:ext>
            </a:extLst>
          </p:cNvPr>
          <p:cNvSpPr/>
          <p:nvPr/>
        </p:nvSpPr>
        <p:spPr>
          <a:xfrm>
            <a:off x="1390261" y="4960579"/>
            <a:ext cx="1595535" cy="317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Elipsa 14">
            <a:extLst>
              <a:ext uri="{FF2B5EF4-FFF2-40B4-BE49-F238E27FC236}">
                <a16:creationId xmlns:a16="http://schemas.microsoft.com/office/drawing/2014/main" id="{8497D0DC-3873-44AE-B64D-91C09962B00D}"/>
              </a:ext>
            </a:extLst>
          </p:cNvPr>
          <p:cNvSpPr/>
          <p:nvPr/>
        </p:nvSpPr>
        <p:spPr>
          <a:xfrm>
            <a:off x="7436499" y="3610946"/>
            <a:ext cx="2985796" cy="279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780619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823890AA-80B3-4CDF-B091-77650E68A6F2}"/>
              </a:ext>
            </a:extLst>
          </p:cNvPr>
          <p:cNvPicPr>
            <a:picLocks noChangeAspect="1"/>
          </p:cNvPicPr>
          <p:nvPr/>
        </p:nvPicPr>
        <p:blipFill>
          <a:blip r:embed="rId2"/>
          <a:stretch>
            <a:fillRect/>
          </a:stretch>
        </p:blipFill>
        <p:spPr>
          <a:xfrm>
            <a:off x="609745" y="404390"/>
            <a:ext cx="9069066" cy="6049219"/>
          </a:xfrm>
          <a:prstGeom prst="rect">
            <a:avLst/>
          </a:prstGeom>
        </p:spPr>
      </p:pic>
      <p:sp>
        <p:nvSpPr>
          <p:cNvPr id="6" name="Elipsa 5">
            <a:extLst>
              <a:ext uri="{FF2B5EF4-FFF2-40B4-BE49-F238E27FC236}">
                <a16:creationId xmlns:a16="http://schemas.microsoft.com/office/drawing/2014/main" id="{365D3067-7795-4293-8E29-DF1F139C9F5A}"/>
              </a:ext>
            </a:extLst>
          </p:cNvPr>
          <p:cNvSpPr/>
          <p:nvPr/>
        </p:nvSpPr>
        <p:spPr>
          <a:xfrm>
            <a:off x="1539550" y="5467739"/>
            <a:ext cx="6484777" cy="2985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768001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B341ADE8-6B3F-44C4-A31D-20FDF5D7B3CA}"/>
              </a:ext>
            </a:extLst>
          </p:cNvPr>
          <p:cNvPicPr>
            <a:picLocks noChangeAspect="1"/>
          </p:cNvPicPr>
          <p:nvPr/>
        </p:nvPicPr>
        <p:blipFill>
          <a:blip r:embed="rId2"/>
          <a:stretch>
            <a:fillRect/>
          </a:stretch>
        </p:blipFill>
        <p:spPr>
          <a:xfrm>
            <a:off x="629512" y="1333528"/>
            <a:ext cx="8837832" cy="1213729"/>
          </a:xfrm>
          <a:prstGeom prst="rect">
            <a:avLst/>
          </a:prstGeom>
        </p:spPr>
      </p:pic>
      <p:pic>
        <p:nvPicPr>
          <p:cNvPr id="7" name="Slika 6">
            <a:extLst>
              <a:ext uri="{FF2B5EF4-FFF2-40B4-BE49-F238E27FC236}">
                <a16:creationId xmlns:a16="http://schemas.microsoft.com/office/drawing/2014/main" id="{BC207CC5-330F-4BBE-A854-6981E9D12F01}"/>
              </a:ext>
            </a:extLst>
          </p:cNvPr>
          <p:cNvPicPr>
            <a:picLocks noChangeAspect="1"/>
          </p:cNvPicPr>
          <p:nvPr/>
        </p:nvPicPr>
        <p:blipFill>
          <a:blip r:embed="rId3"/>
          <a:stretch>
            <a:fillRect/>
          </a:stretch>
        </p:blipFill>
        <p:spPr>
          <a:xfrm>
            <a:off x="629512" y="2661803"/>
            <a:ext cx="8837832" cy="814166"/>
          </a:xfrm>
          <a:prstGeom prst="rect">
            <a:avLst/>
          </a:prstGeom>
        </p:spPr>
      </p:pic>
      <p:pic>
        <p:nvPicPr>
          <p:cNvPr id="9" name="Slika 8">
            <a:extLst>
              <a:ext uri="{FF2B5EF4-FFF2-40B4-BE49-F238E27FC236}">
                <a16:creationId xmlns:a16="http://schemas.microsoft.com/office/drawing/2014/main" id="{B0B4C23F-F394-4D78-88A4-9834E409D925}"/>
              </a:ext>
            </a:extLst>
          </p:cNvPr>
          <p:cNvPicPr>
            <a:picLocks noChangeAspect="1"/>
          </p:cNvPicPr>
          <p:nvPr/>
        </p:nvPicPr>
        <p:blipFill>
          <a:blip r:embed="rId4"/>
          <a:stretch>
            <a:fillRect/>
          </a:stretch>
        </p:blipFill>
        <p:spPr>
          <a:xfrm>
            <a:off x="629512" y="3590515"/>
            <a:ext cx="8837832" cy="1601486"/>
          </a:xfrm>
          <a:prstGeom prst="rect">
            <a:avLst/>
          </a:prstGeom>
        </p:spPr>
      </p:pic>
      <p:sp>
        <p:nvSpPr>
          <p:cNvPr id="10" name="Elipsa 9">
            <a:extLst>
              <a:ext uri="{FF2B5EF4-FFF2-40B4-BE49-F238E27FC236}">
                <a16:creationId xmlns:a16="http://schemas.microsoft.com/office/drawing/2014/main" id="{F6589F21-0C27-4CD3-A3E6-3DB4EE2609BF}"/>
              </a:ext>
            </a:extLst>
          </p:cNvPr>
          <p:cNvSpPr/>
          <p:nvPr/>
        </p:nvSpPr>
        <p:spPr>
          <a:xfrm>
            <a:off x="2942253" y="1218981"/>
            <a:ext cx="2945363" cy="4470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Elipsa 10">
            <a:extLst>
              <a:ext uri="{FF2B5EF4-FFF2-40B4-BE49-F238E27FC236}">
                <a16:creationId xmlns:a16="http://schemas.microsoft.com/office/drawing/2014/main" id="{53377AE1-36D0-4E5D-9925-97EE7E8C498D}"/>
              </a:ext>
            </a:extLst>
          </p:cNvPr>
          <p:cNvSpPr/>
          <p:nvPr/>
        </p:nvSpPr>
        <p:spPr>
          <a:xfrm>
            <a:off x="454090" y="2547257"/>
            <a:ext cx="9013254" cy="4470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Elipsa 11">
            <a:extLst>
              <a:ext uri="{FF2B5EF4-FFF2-40B4-BE49-F238E27FC236}">
                <a16:creationId xmlns:a16="http://schemas.microsoft.com/office/drawing/2014/main" id="{B17578AB-A5AD-42F4-83F5-BF598D7C293F}"/>
              </a:ext>
            </a:extLst>
          </p:cNvPr>
          <p:cNvSpPr/>
          <p:nvPr/>
        </p:nvSpPr>
        <p:spPr>
          <a:xfrm>
            <a:off x="2565918" y="4553120"/>
            <a:ext cx="5256245" cy="4470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61517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628019"/>
          </a:xfrm>
        </p:spPr>
        <p:txBody>
          <a:bodyPr>
            <a:normAutofit fontScale="90000"/>
          </a:bodyPr>
          <a:lstStyle/>
          <a:p>
            <a:pPr lvl="0" algn="ctr"/>
            <a:r>
              <a:rPr lang="sl-SI" sz="4500" b="1">
                <a:solidFill>
                  <a:srgbClr val="ED7D31"/>
                </a:solidFill>
                <a:latin typeface="Calibri"/>
              </a:rPr>
              <a:t>Avtor</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753035" y="1927412"/>
            <a:ext cx="10600768" cy="4540806"/>
          </a:xfrm>
        </p:spPr>
        <p:txBody>
          <a:bodyPr>
            <a:normAutofit fontScale="25000" lnSpcReduction="20000"/>
          </a:bodyPr>
          <a:lstStyle/>
          <a:p>
            <a:pPr marL="0" lvl="0" indent="0">
              <a:buNone/>
            </a:pPr>
            <a:endParaRPr lang="sl-SI" sz="1600"/>
          </a:p>
          <a:p>
            <a:pPr>
              <a:buClr>
                <a:schemeClr val="accent4"/>
              </a:buClr>
              <a:buNone/>
              <a:defRPr/>
            </a:pPr>
            <a:r>
              <a:rPr lang="sl-SI" sz="5600" b="1"/>
              <a:t>Avtor</a:t>
            </a:r>
            <a:r>
              <a:rPr lang="sl-SI" sz="5600"/>
              <a:t> je fizična oseba, ki je ustvarila avtorsko delo. </a:t>
            </a:r>
          </a:p>
          <a:p>
            <a:pPr>
              <a:buClr>
                <a:schemeClr val="accent4"/>
              </a:buClr>
              <a:buNone/>
              <a:defRPr/>
            </a:pPr>
            <a:r>
              <a:rPr lang="sl-SI" sz="5600" b="1"/>
              <a:t>Domneva avtorstva: </a:t>
            </a:r>
          </a:p>
          <a:p>
            <a:pPr marL="914400" lvl="1" indent="-457200">
              <a:buFont typeface="Arial" panose="020B0604020202020204" pitchFamily="34" charset="0"/>
              <a:buChar char="•"/>
              <a:defRPr/>
            </a:pPr>
            <a:r>
              <a:rPr lang="sl-SI" sz="5600"/>
              <a:t>Za avtorja velja tisti, katerega ime, psevdonim ali znak je na običajen način naveden na delu ali pri objavi dela, dokler se ne dokaže nasprotno. </a:t>
            </a:r>
          </a:p>
          <a:p>
            <a:pPr marL="914400" lvl="1" indent="-457200">
              <a:buFont typeface="Arial" panose="020B0604020202020204" pitchFamily="34" charset="0"/>
              <a:buChar char="•"/>
              <a:defRPr/>
            </a:pPr>
            <a:r>
              <a:rPr lang="sl-SI" sz="5600"/>
              <a:t>Če avtor ni znan se šteje, da je upravičen do uveljavljanja avtorskih pravic tisti, ki delo izda. Če tudi ta ni naveden, je upravičen tisti, ki je delo objavil. </a:t>
            </a:r>
          </a:p>
          <a:p>
            <a:pPr marL="914400" lvl="1" indent="-457200">
              <a:buFont typeface="Arial" panose="020B0604020202020204" pitchFamily="34" charset="0"/>
              <a:buChar char="•"/>
              <a:defRPr/>
            </a:pPr>
            <a:r>
              <a:rPr lang="sl-SI" sz="5600"/>
              <a:t>Ko se ugotovi avtor, preneha pravica izdajatelju oz. objavitelju. Ta upravičenec mora koristi iz avtorskih pravic  prenesti na avtorja, če ni s pogodbo drugače določeno.</a:t>
            </a:r>
          </a:p>
          <a:p>
            <a:pPr lvl="1">
              <a:buNone/>
              <a:defRPr/>
            </a:pPr>
            <a:endParaRPr lang="sl-SI" sz="5600"/>
          </a:p>
          <a:p>
            <a:pPr>
              <a:buClr>
                <a:schemeClr val="accent4"/>
              </a:buClr>
              <a:buNone/>
              <a:defRPr/>
            </a:pPr>
            <a:r>
              <a:rPr lang="sl-SI" sz="5600" b="1"/>
              <a:t>Soavtor</a:t>
            </a:r>
            <a:r>
              <a:rPr lang="sl-SI" sz="5600"/>
              <a:t> je kdor skupaj z avtorjem ustvari avtorsko delo. </a:t>
            </a:r>
          </a:p>
          <a:p>
            <a:pPr marL="914400" lvl="1" indent="-457200">
              <a:buFont typeface="Arial" panose="020B0604020202020204" pitchFamily="34" charset="0"/>
              <a:buChar char="•"/>
              <a:defRPr/>
            </a:pPr>
            <a:r>
              <a:rPr lang="sl-SI" sz="5600"/>
              <a:t>Če je avtorsko delo, ki je bilo ustvarjeno v sodelovanju dveh ali več oseb, nedeljiva celota, pripada vsem soavtorjem nedeljiva avtorska pravica na tem delu. </a:t>
            </a:r>
          </a:p>
          <a:p>
            <a:pPr marL="914400" lvl="1" indent="-457200">
              <a:buFont typeface="Arial" panose="020B0604020202020204" pitchFamily="34" charset="0"/>
              <a:buChar char="•"/>
              <a:defRPr/>
            </a:pPr>
            <a:r>
              <a:rPr lang="sl-SI" sz="5600"/>
              <a:t>Odločanje o uporabi takega dela pripada nerazdelno vsem soavtorjem, pri čemer posamezni soavtor tega ne sme preprečiti v nasprotju z načelom vestnosti in poštenja. </a:t>
            </a:r>
          </a:p>
          <a:p>
            <a:pPr marL="914400" lvl="1" indent="-457200">
              <a:buFont typeface="Arial" panose="020B0604020202020204" pitchFamily="34" charset="0"/>
              <a:buChar char="•"/>
              <a:defRPr/>
            </a:pPr>
            <a:r>
              <a:rPr lang="sl-SI" sz="5600"/>
              <a:t>Deleži posameznih soavtorjev se določijo v sorazmerju z dejanskim prispevkom vsakega izmed njih k ustvaritvi avtorskega dela, če niso njihova medsebojna razmerja s pogodbo drugače določena.</a:t>
            </a:r>
          </a:p>
          <a:p>
            <a:pPr marL="914400" lvl="1" indent="-457200">
              <a:buFont typeface="Arial" panose="020B0604020202020204" pitchFamily="34" charset="0"/>
              <a:buChar char="•"/>
              <a:defRPr/>
            </a:pPr>
            <a:endParaRPr lang="sl-SI" sz="5600"/>
          </a:p>
          <a:p>
            <a:pPr marL="0" indent="0">
              <a:buNone/>
              <a:defRPr/>
            </a:pPr>
            <a:r>
              <a:rPr lang="sl-SI" sz="5600" b="1"/>
              <a:t>Avtorji združenih del</a:t>
            </a:r>
          </a:p>
          <a:p>
            <a:pPr marL="914400" lvl="1" indent="-457200">
              <a:buFont typeface="Arial" panose="020B0604020202020204" pitchFamily="34" charset="0"/>
              <a:buChar char="•"/>
              <a:defRPr/>
            </a:pPr>
            <a:r>
              <a:rPr lang="sl-SI" sz="5600"/>
              <a:t>Avtorji združijo svoja dela zaradi skupne uporabe.</a:t>
            </a:r>
          </a:p>
          <a:p>
            <a:pPr marL="0" lvl="0" indent="0">
              <a:buNone/>
            </a:pPr>
            <a:endParaRPr lang="sl-SI" sz="4800"/>
          </a:p>
          <a:p>
            <a:pPr marL="0" indent="0">
              <a:buNone/>
            </a:pPr>
            <a:endParaRPr lang="sl-SI" sz="48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7384005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DA8B7199-0E61-496A-B020-FD11439668AC}"/>
              </a:ext>
            </a:extLst>
          </p:cNvPr>
          <p:cNvPicPr>
            <a:picLocks noChangeAspect="1"/>
          </p:cNvPicPr>
          <p:nvPr/>
        </p:nvPicPr>
        <p:blipFill>
          <a:blip r:embed="rId2"/>
          <a:stretch>
            <a:fillRect/>
          </a:stretch>
        </p:blipFill>
        <p:spPr>
          <a:xfrm>
            <a:off x="660313" y="1544347"/>
            <a:ext cx="8688012" cy="895475"/>
          </a:xfrm>
          <a:prstGeom prst="rect">
            <a:avLst/>
          </a:prstGeom>
        </p:spPr>
      </p:pic>
      <p:pic>
        <p:nvPicPr>
          <p:cNvPr id="9" name="Slika 8">
            <a:extLst>
              <a:ext uri="{FF2B5EF4-FFF2-40B4-BE49-F238E27FC236}">
                <a16:creationId xmlns:a16="http://schemas.microsoft.com/office/drawing/2014/main" id="{4F509CD3-6288-4352-BCBC-19D085630255}"/>
              </a:ext>
            </a:extLst>
          </p:cNvPr>
          <p:cNvPicPr>
            <a:picLocks noChangeAspect="1"/>
          </p:cNvPicPr>
          <p:nvPr/>
        </p:nvPicPr>
        <p:blipFill>
          <a:blip r:embed="rId3"/>
          <a:stretch>
            <a:fillRect/>
          </a:stretch>
        </p:blipFill>
        <p:spPr>
          <a:xfrm>
            <a:off x="660313" y="2706369"/>
            <a:ext cx="8659433" cy="1314633"/>
          </a:xfrm>
          <a:prstGeom prst="rect">
            <a:avLst/>
          </a:prstGeom>
        </p:spPr>
      </p:pic>
      <p:pic>
        <p:nvPicPr>
          <p:cNvPr id="11" name="Slika 10">
            <a:extLst>
              <a:ext uri="{FF2B5EF4-FFF2-40B4-BE49-F238E27FC236}">
                <a16:creationId xmlns:a16="http://schemas.microsoft.com/office/drawing/2014/main" id="{566986D3-AEC6-466B-84EF-67BA47D665CB}"/>
              </a:ext>
            </a:extLst>
          </p:cNvPr>
          <p:cNvPicPr>
            <a:picLocks noChangeAspect="1"/>
          </p:cNvPicPr>
          <p:nvPr/>
        </p:nvPicPr>
        <p:blipFill>
          <a:blip r:embed="rId4"/>
          <a:stretch>
            <a:fillRect/>
          </a:stretch>
        </p:blipFill>
        <p:spPr>
          <a:xfrm>
            <a:off x="660313" y="4513440"/>
            <a:ext cx="8145012" cy="704948"/>
          </a:xfrm>
          <a:prstGeom prst="rect">
            <a:avLst/>
          </a:prstGeom>
        </p:spPr>
      </p:pic>
      <p:sp>
        <p:nvSpPr>
          <p:cNvPr id="12" name="Elipsa 11">
            <a:extLst>
              <a:ext uri="{FF2B5EF4-FFF2-40B4-BE49-F238E27FC236}">
                <a16:creationId xmlns:a16="http://schemas.microsoft.com/office/drawing/2014/main" id="{E48A2BDE-6C99-4AA2-813D-AC58903BCBCC}"/>
              </a:ext>
            </a:extLst>
          </p:cNvPr>
          <p:cNvSpPr/>
          <p:nvPr/>
        </p:nvSpPr>
        <p:spPr>
          <a:xfrm>
            <a:off x="660313" y="2615018"/>
            <a:ext cx="1595535" cy="317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Elipsa 12">
            <a:extLst>
              <a:ext uri="{FF2B5EF4-FFF2-40B4-BE49-F238E27FC236}">
                <a16:creationId xmlns:a16="http://schemas.microsoft.com/office/drawing/2014/main" id="{8C2E5D0D-53C7-426B-B95B-A9AEED84E628}"/>
              </a:ext>
            </a:extLst>
          </p:cNvPr>
          <p:cNvSpPr/>
          <p:nvPr/>
        </p:nvSpPr>
        <p:spPr>
          <a:xfrm>
            <a:off x="5412705" y="4482188"/>
            <a:ext cx="1595535" cy="317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093431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69BB9CC-8F38-4572-9940-700D797396B6}"/>
              </a:ext>
            </a:extLst>
          </p:cNvPr>
          <p:cNvSpPr>
            <a:spLocks noChangeArrowheads="1"/>
          </p:cNvSpPr>
          <p:nvPr/>
        </p:nvSpPr>
        <p:spPr bwMode="auto">
          <a:xfrm>
            <a:off x="395416" y="3298392"/>
            <a:ext cx="2711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1"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Uredniški odbor:</a:t>
            </a:r>
            <a:br>
              <a:rPr kumimoji="0" lang="sl-SI" altLang="sl-SI" sz="1200" b="1"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b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dr. Tea Romih, CTK (odgovorna urednica)</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Barbara </a:t>
            </a:r>
            <a:r>
              <a:rPr kumimoji="0" lang="sl-SI" altLang="sl-SI" sz="1200" b="0" u="none" strike="noStrike" cap="none" normalizeH="0" baseline="0" err="1">
                <a:ln>
                  <a:noFill/>
                </a:ln>
                <a:solidFill>
                  <a:schemeClr val="tx2">
                    <a:lumMod val="75000"/>
                  </a:schemeClr>
                </a:solidFill>
                <a:effectLst/>
                <a:latin typeface="Calibri" panose="020F0502020204030204" pitchFamily="34" charset="0"/>
                <a:cs typeface="Calibri" panose="020F0502020204030204" pitchFamily="34" charset="0"/>
              </a:rPr>
              <a:t>Bradaš</a:t>
            </a: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 Premrl, ZRS Koper</a:t>
            </a:r>
            <a:b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b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Brina Klemenčič, UKM</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dr. Mojca Kotar, UL</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dr. Miha Peče, ZRC SAZU</a:t>
            </a:r>
          </a:p>
        </p:txBody>
      </p:sp>
      <p:sp>
        <p:nvSpPr>
          <p:cNvPr id="7" name="PoljeZBesedilom 6">
            <a:extLst>
              <a:ext uri="{FF2B5EF4-FFF2-40B4-BE49-F238E27FC236}">
                <a16:creationId xmlns:a16="http://schemas.microsoft.com/office/drawing/2014/main" id="{65668CD8-8DE2-4813-9EC2-574C2532AD96}"/>
              </a:ext>
            </a:extLst>
          </p:cNvPr>
          <p:cNvSpPr txBox="1"/>
          <p:nvPr/>
        </p:nvSpPr>
        <p:spPr>
          <a:xfrm>
            <a:off x="395416" y="1637271"/>
            <a:ext cx="3861487" cy="923330"/>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a:p>
            <a:endParaRPr lang="sl-SI" sz="1200"/>
          </a:p>
        </p:txBody>
      </p:sp>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562" y="5247140"/>
            <a:ext cx="10009549" cy="1096854"/>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8" name="Text Placeholder 2">
            <a:extLst>
              <a:ext uri="{FF2B5EF4-FFF2-40B4-BE49-F238E27FC236}">
                <a16:creationId xmlns:a16="http://schemas.microsoft.com/office/drawing/2014/main" id="{B1A52CF7-078D-4B4E-B376-2B8FE73AD81F}"/>
              </a:ext>
            </a:extLst>
          </p:cNvPr>
          <p:cNvSpPr txBox="1">
            <a:spLocks/>
          </p:cNvSpPr>
          <p:nvPr/>
        </p:nvSpPr>
        <p:spPr>
          <a:xfrm>
            <a:off x="516732" y="2630135"/>
            <a:ext cx="4055268" cy="598722"/>
          </a:xfrm>
          <a:prstGeom prst="rect">
            <a:avLst/>
          </a:prstGeom>
        </p:spPr>
        <p:txBody>
          <a:bodyPr>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a:t>Hvala za pozornost!</a:t>
            </a:r>
          </a:p>
        </p:txBody>
      </p:sp>
    </p:spTree>
    <p:extLst>
      <p:ext uri="{BB962C8B-B14F-4D97-AF65-F5344CB8AC3E}">
        <p14:creationId xmlns:p14="http://schemas.microsoft.com/office/powerpoint/2010/main" val="291332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164922"/>
            <a:ext cx="10515600" cy="939452"/>
          </a:xfrm>
        </p:spPr>
        <p:txBody>
          <a:bodyPr>
            <a:normAutofit/>
          </a:bodyPr>
          <a:lstStyle/>
          <a:p>
            <a:pPr lvl="0" algn="ctr"/>
            <a:r>
              <a:rPr lang="sl-SI" sz="4500" b="1">
                <a:solidFill>
                  <a:srgbClr val="ED7D31"/>
                </a:solidFill>
                <a:latin typeface="Calibri"/>
              </a:rPr>
              <a:t>Imetnik avtorske pravice </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1563803" y="2104374"/>
            <a:ext cx="10515600" cy="4304138"/>
          </a:xfrm>
        </p:spPr>
        <p:txBody>
          <a:bodyPr>
            <a:normAutofit/>
          </a:bodyPr>
          <a:lstStyle/>
          <a:p>
            <a:pPr marL="0" lvl="0" indent="0">
              <a:buNone/>
            </a:pPr>
            <a:endParaRPr lang="sl-SI" sz="1600"/>
          </a:p>
          <a:p>
            <a:pPr marL="0" lvl="0" indent="0">
              <a:buNone/>
            </a:pPr>
            <a:r>
              <a:rPr lang="sl-SI" sz="2400"/>
              <a:t>Je tisti, kdor je na podlagi pogodbe ali drugega pravnega posla pridobil avtorske pravice. </a:t>
            </a:r>
          </a:p>
          <a:p>
            <a:pPr marL="0" lvl="0" indent="0">
              <a:buNone/>
            </a:pPr>
            <a:endParaRPr lang="sl-SI" sz="1600"/>
          </a:p>
          <a:p>
            <a:pPr marL="0" indent="0">
              <a:buNone/>
            </a:pPr>
            <a:endParaRPr lang="sl-SI" sz="1600"/>
          </a:p>
          <a:p>
            <a:pPr marL="0" lvl="0" indent="0">
              <a:buNone/>
            </a:pPr>
            <a:endParaRPr lang="sl-SI" sz="1600"/>
          </a:p>
          <a:p>
            <a:pPr marL="0" lvl="0" indent="0">
              <a:buNone/>
            </a:pPr>
            <a:endParaRPr lang="sl-SI" sz="1600"/>
          </a:p>
          <a:p>
            <a:pPr marL="0" lvl="0" indent="0">
              <a:buNone/>
            </a:pPr>
            <a:endParaRPr lang="sl-SI" sz="1600"/>
          </a:p>
          <a:p>
            <a:pPr marL="0" lvl="0" indent="0">
              <a:buNone/>
            </a:pPr>
            <a:r>
              <a:rPr lang="sl-SI" sz="1600"/>
              <a:t>	</a:t>
            </a:r>
          </a:p>
        </p:txBody>
      </p:sp>
    </p:spTree>
    <p:extLst>
      <p:ext uri="{BB962C8B-B14F-4D97-AF65-F5344CB8AC3E}">
        <p14:creationId xmlns:p14="http://schemas.microsoft.com/office/powerpoint/2010/main" val="386659703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7787</Words>
  <Application>Microsoft Office PowerPoint</Application>
  <PresentationFormat>Widescreen</PresentationFormat>
  <Paragraphs>728</Paragraphs>
  <Slides>81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81</vt:i4>
      </vt:variant>
    </vt:vector>
  </HeadingPairs>
  <TitlesOfParts>
    <vt:vector size="90" baseType="lpstr">
      <vt:lpstr>Arial</vt:lpstr>
      <vt:lpstr>Calibri</vt:lpstr>
      <vt:lpstr>Calibri Light</vt:lpstr>
      <vt:lpstr>Georgia</vt:lpstr>
      <vt:lpstr>Republika</vt:lpstr>
      <vt:lpstr>Symbol</vt:lpstr>
      <vt:lpstr>Wingdings</vt:lpstr>
      <vt:lpstr>Officeova tema</vt:lpstr>
      <vt:lpstr>1_Officeova tema</vt:lpstr>
      <vt:lpstr>PowerPoint Presentation</vt:lpstr>
      <vt:lpstr>Agenda</vt:lpstr>
      <vt:lpstr> I. Avtorsko pravo, avtorske pravice - osnove</vt:lpstr>
      <vt:lpstr>Intelektualna lastnina </vt:lpstr>
      <vt:lpstr>Zakonska ureditev avtorskih pravic</vt:lpstr>
      <vt:lpstr>Avtorsko delo - 5. člen ZASP</vt:lpstr>
      <vt:lpstr>Nevarovane stvaritve</vt:lpstr>
      <vt:lpstr>Avtor</vt:lpstr>
      <vt:lpstr>Imetnik avtorske pravice </vt:lpstr>
      <vt:lpstr>Avtorska pravica </vt:lpstr>
      <vt:lpstr>Moralne pravice </vt:lpstr>
      <vt:lpstr>Materialne pravice</vt:lpstr>
      <vt:lpstr>Materialne pravice: uporaba dela v telesni obliki</vt:lpstr>
      <vt:lpstr>Materialne pravice: uporaba dela v netelesni obliki (priobčitev javnosti)</vt:lpstr>
      <vt:lpstr>Materialne pravice: uporaba dela v spremenjeni obliki</vt:lpstr>
      <vt:lpstr>Materialne pravice: uporaba primerkov avtorskega dela</vt:lpstr>
      <vt:lpstr>Druge pravice avtorja</vt:lpstr>
      <vt:lpstr>Uporaba avtorskih del</vt:lpstr>
      <vt:lpstr>Avtorska pravica v pravnem prometu</vt:lpstr>
      <vt:lpstr>Vrsta in obseg prenosa</vt:lpstr>
      <vt:lpstr>Pravilo ločenih prenosov</vt:lpstr>
      <vt:lpstr>Preklic materialne avtorske pravice (83. člen)</vt:lpstr>
      <vt:lpstr>Javna domena</vt:lpstr>
      <vt:lpstr>Časovne omejitve avtorske pravice</vt:lpstr>
      <vt:lpstr>Časovne omejitve avtorske pravice</vt:lpstr>
      <vt:lpstr>Vsebinske omejitve avtorske pravice</vt:lpstr>
      <vt:lpstr>Vsebinske omejitve avtorske pravice</vt:lpstr>
      <vt:lpstr>Privatno in drugo lastno reproduciranje (50.člen ZASP)</vt:lpstr>
      <vt:lpstr>Citati (51. člen ZASP)</vt:lpstr>
      <vt:lpstr>Proste predelave 53. člen ZASP</vt:lpstr>
      <vt:lpstr>Besedilno in podatkovno rudarjenje</vt:lpstr>
      <vt:lpstr>Primer za besedilno in podatkovno rudarjenje za namene znanstvenega raziskovanja </vt:lpstr>
      <vt:lpstr>Znanstveno raziskovanje (57.c člen ZASP)</vt:lpstr>
      <vt:lpstr>Primer za znanstveno raziskovanje</vt:lpstr>
      <vt:lpstr>Primeri prepoznavanja morebitnih kršitev avtorskih pravic ?</vt:lpstr>
      <vt:lpstr>II. Upravljanje avtorskih pravic</vt:lpstr>
      <vt:lpstr>Upravljanje avtorskih pravic</vt:lpstr>
      <vt:lpstr> Kolektivno upravljanje avtorskih pravic </vt:lpstr>
      <vt:lpstr> Individualno upravljanje avtorskih pravic </vt:lpstr>
      <vt:lpstr>Kaj je Creative Commons?</vt:lpstr>
      <vt:lpstr>Licence Creative Commons (CC)</vt:lpstr>
      <vt:lpstr>Troslojna zasnova</vt:lpstr>
      <vt:lpstr>PowerPoint Presentation</vt:lpstr>
      <vt:lpstr>4 elementi licenc</vt:lpstr>
      <vt:lpstr>Vrste CC licenc</vt:lpstr>
      <vt:lpstr>PowerPoint Presentation</vt:lpstr>
      <vt:lpstr>PowerPoint Presentation</vt:lpstr>
      <vt:lpstr>Spekter Creative Commons licenc</vt:lpstr>
      <vt:lpstr>Javna domena</vt:lpstr>
      <vt:lpstr>PowerPoint Presentation</vt:lpstr>
      <vt:lpstr>III. Upravljanje avtorskih pravic v skladu z načeli OZ – ureditev v Sloveniji</vt:lpstr>
      <vt:lpstr>Strateški in izvedbeni dokumenti</vt:lpstr>
      <vt:lpstr>Zakon o znanstvenoraziskovalni in inovacijski dejavnosti (2021) - ZZrID</vt:lpstr>
      <vt:lpstr>PowerPoint Presentation</vt:lpstr>
      <vt:lpstr>PowerPoint Presentation</vt:lpstr>
      <vt:lpstr>Uredba o izvajanju znanstvenoraziskovalnega dela v skladu z načeli odprte znanosti​ (2023) – „Uredba o odprti znanosti“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Duško Odić</cp:lastModifiedBy>
  <cp:revision>17</cp:revision>
  <dcterms:created xsi:type="dcterms:W3CDTF">2023-09-11T08:00:44Z</dcterms:created>
  <dcterms:modified xsi:type="dcterms:W3CDTF">2026-04-15T09:24:27Z</dcterms:modified>
</cp:coreProperties>
</file>