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38" r:id="rId3"/>
    <p:sldId id="348" r:id="rId4"/>
    <p:sldId id="344" r:id="rId5"/>
    <p:sldId id="381" r:id="rId6"/>
    <p:sldId id="380" r:id="rId7"/>
    <p:sldId id="340" r:id="rId8"/>
    <p:sldId id="343" r:id="rId9"/>
    <p:sldId id="347" r:id="rId10"/>
    <p:sldId id="382" r:id="rId11"/>
    <p:sldId id="268"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272" r:id="rId25"/>
    <p:sldId id="273" r:id="rId26"/>
    <p:sldId id="275" r:id="rId27"/>
    <p:sldId id="276" r:id="rId28"/>
    <p:sldId id="277" r:id="rId29"/>
    <p:sldId id="278" r:id="rId30"/>
    <p:sldId id="279" r:id="rId31"/>
    <p:sldId id="280" r:id="rId32"/>
    <p:sldId id="284" r:id="rId33"/>
    <p:sldId id="283" r:id="rId34"/>
    <p:sldId id="281" r:id="rId35"/>
    <p:sldId id="285" r:id="rId36"/>
    <p:sldId id="286" r:id="rId37"/>
    <p:sldId id="290" r:id="rId38"/>
    <p:sldId id="288" r:id="rId39"/>
    <p:sldId id="289" r:id="rId40"/>
    <p:sldId id="287" r:id="rId41"/>
    <p:sldId id="291" r:id="rId42"/>
    <p:sldId id="295" r:id="rId43"/>
    <p:sldId id="293" r:id="rId44"/>
    <p:sldId id="294" r:id="rId45"/>
    <p:sldId id="292" r:id="rId46"/>
    <p:sldId id="298" r:id="rId47"/>
    <p:sldId id="297" r:id="rId48"/>
    <p:sldId id="296" r:id="rId49"/>
    <p:sldId id="395" r:id="rId50"/>
    <p:sldId id="396" r:id="rId51"/>
    <p:sldId id="398" r:id="rId52"/>
    <p:sldId id="397" r:id="rId53"/>
    <p:sldId id="399" r:id="rId54"/>
    <p:sldId id="400" r:id="rId55"/>
    <p:sldId id="258" r:id="rId5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A94"/>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465C9-3162-B755-9EE0-CF189DD6C823}" v="1" dt="2024-09-24T06:01:44.096"/>
    <p1510:client id="{B5693816-DCAB-5869-DAA3-CBF27269785B}" v="7" dt="2024-09-23T09:46:59.501"/>
    <p1510:client id="{B8A428D1-A145-AB82-E2B7-CA5A3D61065F}" v="5" dt="2024-09-23T11:37:21.428"/>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A996C-2901-4A7A-A971-1CD4EA1AE121}" type="datetimeFigureOut">
              <a:rPr lang="sl-SI" smtClean="0"/>
              <a:t>20. 01. 2025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3F02D-E2B0-4E4E-A95A-B4CDD165AB0F}" type="slidenum">
              <a:rPr lang="sl-SI" smtClean="0"/>
              <a:t>‹#›</a:t>
            </a:fld>
            <a:endParaRPr lang="sl-SI"/>
          </a:p>
        </p:txBody>
      </p:sp>
    </p:spTree>
    <p:extLst>
      <p:ext uri="{BB962C8B-B14F-4D97-AF65-F5344CB8AC3E}">
        <p14:creationId xmlns:p14="http://schemas.microsoft.com/office/powerpoint/2010/main" val="161921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8123F02D-E2B0-4E4E-A95A-B4CDD165AB0F}" type="slidenum">
              <a:rPr lang="sl-SI" smtClean="0"/>
              <a:t>1</a:t>
            </a:fld>
            <a:endParaRPr lang="sl-SI"/>
          </a:p>
        </p:txBody>
      </p:sp>
    </p:spTree>
    <p:extLst>
      <p:ext uri="{BB962C8B-B14F-4D97-AF65-F5344CB8AC3E}">
        <p14:creationId xmlns:p14="http://schemas.microsoft.com/office/powerpoint/2010/main" val="96502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20. 01. 2025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20. 01. 2025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20. 01. 2025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20. 01. 2025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20. 01. 2025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20. 01. 2025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20. 01. 2025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20. 01. 2025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20. 01. 2025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20. 01. 2025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20. 01. 2025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20. 01. 2025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SL/TXT/PDF/?uri=CELEX:32019L1024&amp;from=en"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eli/reg/2021/695"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radni-list.si/glasilo-uradni-list-rs/vsebina/2023-01-1828/uredba-o-izvajanju-znanstvenoraziskovalnega-dela-v-skladu-z-naceli-odprte-znanost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crystallography.net/" TargetMode="External"/><Relationship Id="rId3" Type="http://schemas.openxmlformats.org/officeDocument/2006/relationships/hyperlink" Target="https://dirrosdata.ctk.uni-lj.si/raziskovalni-podatki/upravicene-izjeme-od-odprtosti/" TargetMode="External"/><Relationship Id="rId7" Type="http://schemas.openxmlformats.org/officeDocument/2006/relationships/hyperlink" Target="http://www.hepdata.com/"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iso16363.org/" TargetMode="External"/><Relationship Id="rId11" Type="http://schemas.openxmlformats.org/officeDocument/2006/relationships/hyperlink" Target="https://openscience.si/" TargetMode="External"/><Relationship Id="rId5" Type="http://schemas.openxmlformats.org/officeDocument/2006/relationships/hyperlink" Target="https://www.en-standard.eu/din-31644-information-und-dokumentation-kriterien-fur-vertrauenswurdige-digitale-langzeitarchive/" TargetMode="External"/><Relationship Id="rId10" Type="http://schemas.openxmlformats.org/officeDocument/2006/relationships/hyperlink" Target="https://zenodo.org/" TargetMode="External"/><Relationship Id="rId4" Type="http://schemas.openxmlformats.org/officeDocument/2006/relationships/hyperlink" Target="https://www.coretrustseal.org/" TargetMode="External"/><Relationship Id="rId9" Type="http://schemas.openxmlformats.org/officeDocument/2006/relationships/hyperlink" Target="https://pubchem.ncbi.nlm.nih.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isrs.si/pregledPredpisa?id=RESO133"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gov.si/assets/ministrstva/MVZI/Znanost/Dokumenti/AN_VG_5.docx"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projekt-spoznaj.si/"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eopen-project.eu/storage/files/parti-1-os-the-new-normal-for-practicing-science-kglinos.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6" y="374227"/>
            <a:ext cx="10399798" cy="1015663"/>
          </a:xfrm>
          <a:prstGeom prst="rect">
            <a:avLst/>
          </a:prstGeom>
          <a:noFill/>
        </p:spPr>
        <p:txBody>
          <a:bodyPr wrap="square" rtlCol="0">
            <a:spAutoFit/>
          </a:bodyPr>
          <a:lstStyle/>
          <a:p>
            <a:r>
              <a:rPr lang="pl-PL" sz="6000" b="1">
                <a:solidFill>
                  <a:schemeClr val="accent2"/>
                </a:solidFill>
                <a:latin typeface="Calibri" panose="020F0502020204030204" pitchFamily="34" charset="0"/>
                <a:cs typeface="Calibri" panose="020F0502020204030204" pitchFamily="34" charset="0"/>
              </a:rPr>
              <a:t>Javne politike odprte znanosti </a:t>
            </a:r>
          </a:p>
        </p:txBody>
      </p:sp>
      <p:pic>
        <p:nvPicPr>
          <p:cNvPr id="8" name="Slika 7">
            <a:extLst>
              <a:ext uri="{FF2B5EF4-FFF2-40B4-BE49-F238E27FC236}">
                <a16:creationId xmlns:a16="http://schemas.microsoft.com/office/drawing/2014/main" id="{1B1C65AD-B4A2-4D00-9EAE-D6B1FB2CD414}"/>
              </a:ext>
            </a:extLst>
          </p:cNvPr>
          <p:cNvPicPr>
            <a:picLocks noChangeAspect="1"/>
          </p:cNvPicPr>
          <p:nvPr/>
        </p:nvPicPr>
        <p:blipFill>
          <a:blip r:embed="rId4"/>
          <a:stretch>
            <a:fillRect/>
          </a:stretch>
        </p:blipFill>
        <p:spPr>
          <a:xfrm>
            <a:off x="717241" y="4592467"/>
            <a:ext cx="1010652" cy="400258"/>
          </a:xfrm>
          <a:prstGeom prst="rect">
            <a:avLst/>
          </a:prstGeom>
        </p:spPr>
      </p:pic>
      <p:sp>
        <p:nvSpPr>
          <p:cNvPr id="7" name="PoljeZBesedilom 6">
            <a:extLst>
              <a:ext uri="{FF2B5EF4-FFF2-40B4-BE49-F238E27FC236}">
                <a16:creationId xmlns:a16="http://schemas.microsoft.com/office/drawing/2014/main" id="{D9D9D7AB-8C45-416C-B3AC-97B90F8687B5}"/>
              </a:ext>
            </a:extLst>
          </p:cNvPr>
          <p:cNvSpPr txBox="1"/>
          <p:nvPr/>
        </p:nvSpPr>
        <p:spPr>
          <a:xfrm>
            <a:off x="641096" y="2214877"/>
            <a:ext cx="7196619" cy="400110"/>
          </a:xfrm>
          <a:prstGeom prst="rect">
            <a:avLst/>
          </a:prstGeom>
          <a:noFill/>
        </p:spPr>
        <p:txBody>
          <a:bodyPr wrap="square" rtlCol="0">
            <a:spAutoFit/>
          </a:bodyPr>
          <a:lstStyle/>
          <a:p>
            <a:r>
              <a:rPr lang="sl-SI" sz="2000" dirty="0">
                <a:solidFill>
                  <a:schemeClr val="bg1"/>
                </a:solidFill>
              </a:rPr>
              <a:t>mag. Miro PUŠNIK, Centralna tehniška knjižnica Univerze v Ljubljani</a:t>
            </a:r>
          </a:p>
        </p:txBody>
      </p:sp>
      <p:sp>
        <p:nvSpPr>
          <p:cNvPr id="9" name="PoljeZBesedilom 8">
            <a:extLst>
              <a:ext uri="{FF2B5EF4-FFF2-40B4-BE49-F238E27FC236}">
                <a16:creationId xmlns:a16="http://schemas.microsoft.com/office/drawing/2014/main" id="{2B653072-F21B-4F20-ABA4-B849475BBF5C}"/>
              </a:ext>
            </a:extLst>
          </p:cNvPr>
          <p:cNvSpPr txBox="1"/>
          <p:nvPr/>
        </p:nvSpPr>
        <p:spPr>
          <a:xfrm>
            <a:off x="641096" y="2895841"/>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10" name="Slika 9">
            <a:extLst>
              <a:ext uri="{FF2B5EF4-FFF2-40B4-BE49-F238E27FC236}">
                <a16:creationId xmlns:a16="http://schemas.microsoft.com/office/drawing/2014/main" id="{2CB49BAE-F706-4B33-95D6-A4C425156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974497"/>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49960" y="861917"/>
            <a:ext cx="8470389" cy="817418"/>
          </a:xfrm>
        </p:spPr>
        <p:txBody>
          <a:bodyPr>
            <a:normAutofit fontScale="90000"/>
          </a:bodyPr>
          <a:lstStyle/>
          <a:p>
            <a:pPr lvl="0"/>
            <a:r>
              <a:rPr lang="en-US" sz="5000" b="1" err="1">
                <a:solidFill>
                  <a:srgbClr val="ED7D31"/>
                </a:solidFill>
                <a:latin typeface="Calibri"/>
              </a:rPr>
              <a:t>Razvoj</a:t>
            </a:r>
            <a:r>
              <a:rPr lang="en-US" sz="5000" b="1">
                <a:solidFill>
                  <a:srgbClr val="ED7D31"/>
                </a:solidFill>
                <a:latin typeface="Calibri"/>
              </a:rPr>
              <a:t> </a:t>
            </a:r>
            <a:r>
              <a:rPr lang="sl-SI" sz="5000" b="1">
                <a:solidFill>
                  <a:srgbClr val="ED7D31"/>
                </a:solidFill>
                <a:latin typeface="Calibri"/>
              </a:rPr>
              <a:t>zahtev glede </a:t>
            </a:r>
            <a:r>
              <a:rPr lang="en-US" sz="5000" b="1">
                <a:solidFill>
                  <a:srgbClr val="ED7D31"/>
                </a:solidFill>
                <a:latin typeface="Calibri"/>
              </a:rPr>
              <a:t>odprte znanosti v </a:t>
            </a:r>
            <a:r>
              <a:rPr lang="en-US" sz="5000" b="1" err="1">
                <a:solidFill>
                  <a:srgbClr val="ED7D31"/>
                </a:solidFill>
                <a:latin typeface="Calibri"/>
              </a:rPr>
              <a:t>okvirnih</a:t>
            </a:r>
            <a:r>
              <a:rPr lang="en-US" sz="5000" b="1">
                <a:solidFill>
                  <a:srgbClr val="ED7D31"/>
                </a:solidFill>
                <a:latin typeface="Calibri"/>
              </a:rPr>
              <a:t> </a:t>
            </a:r>
            <a:r>
              <a:rPr lang="en-US" sz="5000" b="1" err="1">
                <a:solidFill>
                  <a:srgbClr val="ED7D31"/>
                </a:solidFill>
                <a:latin typeface="Calibri"/>
              </a:rPr>
              <a:t>programih</a:t>
            </a:r>
            <a:r>
              <a:rPr lang="en-US" sz="5000" b="1">
                <a:solidFill>
                  <a:srgbClr val="ED7D31"/>
                </a:solidFill>
                <a:latin typeface="Calibri"/>
              </a:rPr>
              <a:t> EK</a:t>
            </a:r>
            <a:endParaRPr lang="sl-SI" sz="5000" b="1">
              <a:solidFill>
                <a:srgbClr val="ED7D31"/>
              </a:solidFill>
              <a:latin typeface="Calibri"/>
            </a:endParaRPr>
          </a:p>
        </p:txBody>
      </p:sp>
      <p:sp>
        <p:nvSpPr>
          <p:cNvPr id="3" name="Pravokotnik 2">
            <a:extLst>
              <a:ext uri="{FF2B5EF4-FFF2-40B4-BE49-F238E27FC236}">
                <a16:creationId xmlns:a16="http://schemas.microsoft.com/office/drawing/2014/main" id="{624EABF5-3A0D-4DAB-A7D8-55B3F221EF92}"/>
              </a:ext>
            </a:extLst>
          </p:cNvPr>
          <p:cNvSpPr/>
          <p:nvPr/>
        </p:nvSpPr>
        <p:spPr>
          <a:xfrm>
            <a:off x="742956" y="2759046"/>
            <a:ext cx="9811555" cy="461665"/>
          </a:xfrm>
          <a:prstGeom prst="rect">
            <a:avLst/>
          </a:prstGeom>
        </p:spPr>
        <p:txBody>
          <a:bodyPr wrap="square">
            <a:spAutoFit/>
          </a:bodyPr>
          <a:lstStyle/>
          <a:p>
            <a:endParaRPr lang="sl-SI" sz="2400"/>
          </a:p>
        </p:txBody>
      </p:sp>
      <p:pic>
        <p:nvPicPr>
          <p:cNvPr id="4" name="Slika 3">
            <a:extLst>
              <a:ext uri="{FF2B5EF4-FFF2-40B4-BE49-F238E27FC236}">
                <a16:creationId xmlns:a16="http://schemas.microsoft.com/office/drawing/2014/main" id="{B1FDDFC3-8534-4E54-80A7-1CBC70B2A1D7}"/>
              </a:ext>
            </a:extLst>
          </p:cNvPr>
          <p:cNvPicPr>
            <a:picLocks noChangeAspect="1"/>
          </p:cNvPicPr>
          <p:nvPr/>
        </p:nvPicPr>
        <p:blipFill>
          <a:blip r:embed="rId3"/>
          <a:stretch>
            <a:fillRect/>
          </a:stretch>
        </p:blipFill>
        <p:spPr>
          <a:xfrm>
            <a:off x="1332689" y="2171901"/>
            <a:ext cx="9351523" cy="4421371"/>
          </a:xfrm>
          <a:prstGeom prst="rect">
            <a:avLst/>
          </a:prstGeom>
        </p:spPr>
      </p:pic>
    </p:spTree>
    <p:extLst>
      <p:ext uri="{BB962C8B-B14F-4D97-AF65-F5344CB8AC3E}">
        <p14:creationId xmlns:p14="http://schemas.microsoft.com/office/powerpoint/2010/main" val="243542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329518"/>
            <a:ext cx="10515600" cy="817418"/>
          </a:xfrm>
        </p:spPr>
        <p:txBody>
          <a:bodyPr>
            <a:normAutofit fontScale="90000"/>
          </a:bodyPr>
          <a:lstStyle/>
          <a:p>
            <a:pPr lvl="0"/>
            <a:r>
              <a:rPr lang="pl-PL" sz="5000" b="1">
                <a:solidFill>
                  <a:srgbClr val="ED7D31"/>
                </a:solidFill>
                <a:latin typeface="Calibri"/>
              </a:rPr>
              <a:t>Direktiva EU 2019/1024 o odprtih podatkih in ponovni uporabi informacij javnega sektorja</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615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10. člen, 1. odstavek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Države članice podpirajo razpoložljivost raziskovalnih podatkov tako, da sprejmejo nacionalne politike in ustrezne ukrepe, katerih cilj je zagotoviti, da bodo vsi podatki iz javno financiranih raziskav v skladu z načelom „vgrajene? odprtosti“ (</a:t>
            </a:r>
            <a:r>
              <a:rPr kumimoji="0" lang="sl-SI" sz="2000" b="0" i="0" u="none" strike="noStrike" kern="1200" cap="none" spc="0" normalizeH="0" baseline="0" noProof="0" err="1">
                <a:ln>
                  <a:noFill/>
                </a:ln>
                <a:solidFill>
                  <a:srgbClr val="000000"/>
                </a:solidFill>
                <a:effectLst/>
                <a:uLnTx/>
                <a:uFillTx/>
                <a:latin typeface="Calibri" panose="020F0502020204030204"/>
                <a:ea typeface="+mn-ea"/>
                <a:cs typeface="+mn-cs"/>
              </a:rPr>
              <a:t>angl</a:t>
            </a: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 „open </a:t>
            </a:r>
            <a:r>
              <a:rPr kumimoji="0" lang="sl-SI" sz="2000" b="0" i="0" u="none" strike="noStrike" kern="1200" cap="none" spc="0" normalizeH="0" baseline="0" noProof="0" err="1">
                <a:ln>
                  <a:noFill/>
                </a:ln>
                <a:solidFill>
                  <a:srgbClr val="000000"/>
                </a:solidFill>
                <a:effectLst/>
                <a:uLnTx/>
                <a:uFillTx/>
                <a:latin typeface="Calibri" panose="020F0502020204030204"/>
                <a:ea typeface="+mn-ea"/>
                <a:cs typeface="+mn-cs"/>
              </a:rPr>
              <a:t>by</a:t>
            </a: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srgbClr val="000000"/>
                </a:solidFill>
                <a:effectLst/>
                <a:uLnTx/>
                <a:uFillTx/>
                <a:latin typeface="Calibri" panose="020F0502020204030204"/>
                <a:ea typeface="+mn-ea"/>
                <a:cs typeface="+mn-cs"/>
              </a:rPr>
              <a:t>default</a:t>
            </a: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 prosto dostopni („politike odprtega dostopa“) in združljivi z načeli FAIR. V zvezi s tem se v skladu z načelom „odprto, kolikor je mogoče, zaprto, kolikor je potrebno“ upoštevajo vidiki, ki zadevajo pravice intelektualne lastnine, varstvo osebnih podatkov in zasebnost, pa tudi varnost in upravičene poslovne interese. Te politike odprtega dostopa so namenjene raziskovalnim organizacijam in organizacijam, ki raziskave financirajo.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1" u="none" strike="noStrike" kern="1200" cap="none" spc="0" normalizeH="0" baseline="0" noProof="0">
                <a:ln>
                  <a:noFill/>
                </a:ln>
                <a:solidFill>
                  <a:srgbClr val="000000"/>
                </a:solidFill>
                <a:effectLst/>
                <a:uLnTx/>
                <a:uFillTx/>
                <a:latin typeface="Calibri" panose="020F0502020204030204"/>
                <a:ea typeface="+mn-ea"/>
                <a:cs typeface="+mn-cs"/>
              </a:rPr>
              <a:t>(v tem delu direktivo uresničuje </a:t>
            </a:r>
            <a:r>
              <a:rPr kumimoji="0" lang="sl-SI" sz="2000" b="0" i="1" u="none" strike="noStrike" kern="1200" cap="none" spc="0" normalizeH="0" baseline="0" noProof="0" err="1">
                <a:ln>
                  <a:noFill/>
                </a:ln>
                <a:solidFill>
                  <a:srgbClr val="000000"/>
                </a:solidFill>
                <a:effectLst/>
                <a:uLnTx/>
                <a:uFillTx/>
                <a:latin typeface="Calibri" panose="020F0502020204030204"/>
                <a:ea typeface="+mn-ea"/>
                <a:cs typeface="+mn-cs"/>
              </a:rPr>
              <a:t>ZZrID</a:t>
            </a:r>
            <a:r>
              <a:rPr kumimoji="0" lang="sl-SI" sz="2000" b="0" i="1" u="none" strike="noStrike" kern="1200" cap="none" spc="0" normalizeH="0" baseline="0" noProof="0">
                <a:ln>
                  <a:noFill/>
                </a:ln>
                <a:solidFill>
                  <a:srgbClr val="000000"/>
                </a:solidFill>
                <a:effectLst/>
                <a:uLnTx/>
                <a:uFillTx/>
                <a:latin typeface="Calibri" panose="020F0502020204030204"/>
                <a:ea typeface="+mn-ea"/>
                <a:cs typeface="+mn-cs"/>
              </a:rPr>
              <a:t>, več na </a:t>
            </a:r>
            <a:r>
              <a:rPr kumimoji="0" lang="sl-SI" sz="2000" b="0" i="1" u="none" strike="noStrike" kern="1200" cap="none" spc="0" normalizeH="0" baseline="0" noProof="0">
                <a:ln>
                  <a:noFill/>
                </a:ln>
                <a:solidFill>
                  <a:srgbClr val="000000"/>
                </a:solidFill>
                <a:effectLst/>
                <a:uLnTx/>
                <a:uFillTx/>
                <a:latin typeface="Calibri" panose="020F0502020204030204"/>
                <a:ea typeface="+mn-ea"/>
                <a:cs typeface="+mn-cs"/>
                <a:hlinkClick r:id="rId3"/>
              </a:rPr>
              <a:t>https://eur-lex.europa.eu/legal-content/SL/TXT/PDF/?uri=CELEX:32019L1024&amp;from=en</a:t>
            </a:r>
            <a:r>
              <a:rPr kumimoji="0" lang="sl-SI" sz="2000" b="0" i="1" u="none" strike="noStrike" kern="1200" cap="none" spc="0" normalizeH="0" baseline="0" noProof="0">
                <a:ln>
                  <a:noFill/>
                </a:ln>
                <a:solidFill>
                  <a:srgbClr val="000000"/>
                </a:solidFill>
                <a:effectLst/>
                <a:uLnTx/>
                <a:uFillTx/>
                <a:latin typeface="Calibri" panose="020F0502020204030204"/>
                <a:ea typeface="+mn-ea"/>
                <a:cs typeface="+mn-cs"/>
              </a:rPr>
              <a:t>)</a:t>
            </a:r>
            <a:endParaRPr kumimoji="0" lang="sl-SI"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19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8" y="892637"/>
            <a:ext cx="8470389" cy="817418"/>
          </a:xfrm>
        </p:spPr>
        <p:txBody>
          <a:bodyPr>
            <a:normAutofit/>
          </a:bodyPr>
          <a:lstStyle/>
          <a:p>
            <a:pPr lvl="0"/>
            <a:r>
              <a:rPr lang="en-US" sz="5000" b="1">
                <a:solidFill>
                  <a:srgbClr val="ED7D31"/>
                </a:solidFill>
                <a:latin typeface="Calibri"/>
              </a:rPr>
              <a:t>Program </a:t>
            </a:r>
            <a:r>
              <a:rPr lang="en-US" sz="5000" b="1" err="1">
                <a:solidFill>
                  <a:srgbClr val="ED7D31"/>
                </a:solidFill>
                <a:latin typeface="Calibri"/>
              </a:rPr>
              <a:t>Obzorje</a:t>
            </a:r>
            <a:r>
              <a:rPr lang="en-US" sz="5000" b="1">
                <a:solidFill>
                  <a:srgbClr val="ED7D31"/>
                </a:solidFill>
                <a:latin typeface="Calibri"/>
              </a:rPr>
              <a:t> </a:t>
            </a:r>
            <a:r>
              <a:rPr lang="en-US" sz="5000" b="1" err="1">
                <a:solidFill>
                  <a:srgbClr val="ED7D31"/>
                </a:solidFill>
                <a:latin typeface="Calibri"/>
              </a:rPr>
              <a:t>Evropa</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624EABF5-3A0D-4DAB-A7D8-55B3F221EF92}"/>
              </a:ext>
            </a:extLst>
          </p:cNvPr>
          <p:cNvSpPr/>
          <p:nvPr/>
        </p:nvSpPr>
        <p:spPr>
          <a:xfrm>
            <a:off x="947239" y="1810379"/>
            <a:ext cx="7603374" cy="4893647"/>
          </a:xfrm>
          <a:prstGeom prst="rect">
            <a:avLst/>
          </a:prstGeom>
        </p:spPr>
        <p:txBody>
          <a:bodyPr wrap="square">
            <a:spAutoFit/>
          </a:bodyPr>
          <a:lstStyle/>
          <a:p>
            <a:r>
              <a:rPr lang="sl-SI" sz="2400"/>
              <a:t>Obzorje Evropa (</a:t>
            </a:r>
            <a:r>
              <a:rPr lang="sl-SI" sz="2400" err="1"/>
              <a:t>Horizon</a:t>
            </a:r>
            <a:r>
              <a:rPr lang="sl-SI" sz="2400"/>
              <a:t> </a:t>
            </a:r>
            <a:r>
              <a:rPr lang="sl-SI" sz="2400" err="1"/>
              <a:t>Europe</a:t>
            </a:r>
            <a:r>
              <a:rPr lang="sl-SI" sz="2400"/>
              <a:t>) je okvirni program Evropske unije za raziskave in inovacije in bo aktiven v obdobju med leti 2021 do konca leta 2027. Skupna vrednost finančnih sredstev, ki bodo namenjena novim aktivnostim bo največja do sedaj, saj znaša 95,5 milijard EUR.</a:t>
            </a:r>
          </a:p>
          <a:p>
            <a:endParaRPr lang="sl-SI" sz="2400"/>
          </a:p>
          <a:p>
            <a:r>
              <a:rPr lang="sl-SI" sz="2400"/>
              <a:t>Zakonska podlaga za program Obzorje Evropa je </a:t>
            </a:r>
            <a:r>
              <a:rPr lang="en-US" sz="2400"/>
              <a:t>UREDBA (EU) 2021/695 EVROPSKEGA PARLAMENTA IN SVETA z </a:t>
            </a:r>
            <a:r>
              <a:rPr lang="en-US" sz="2400" err="1"/>
              <a:t>dne</a:t>
            </a:r>
            <a:r>
              <a:rPr lang="en-US" sz="2400"/>
              <a:t> 28. </a:t>
            </a:r>
            <a:r>
              <a:rPr lang="en-US" sz="2400" err="1"/>
              <a:t>aprila</a:t>
            </a:r>
            <a:r>
              <a:rPr lang="en-US" sz="2400"/>
              <a:t> 2021 o </a:t>
            </a:r>
            <a:r>
              <a:rPr lang="en-US" sz="2400" err="1"/>
              <a:t>vzpostavitvi</a:t>
            </a:r>
            <a:r>
              <a:rPr lang="en-US" sz="2400"/>
              <a:t> </a:t>
            </a:r>
            <a:r>
              <a:rPr lang="en-US" sz="2400" err="1"/>
              <a:t>okvirnega</a:t>
            </a:r>
            <a:r>
              <a:rPr lang="en-US" sz="2400"/>
              <a:t> </a:t>
            </a:r>
            <a:r>
              <a:rPr lang="en-US" sz="2400" err="1"/>
              <a:t>programa</a:t>
            </a:r>
            <a:r>
              <a:rPr lang="en-US" sz="2400"/>
              <a:t> za </a:t>
            </a:r>
            <a:r>
              <a:rPr lang="en-US" sz="2400" err="1"/>
              <a:t>raziskave</a:t>
            </a:r>
            <a:r>
              <a:rPr lang="en-US" sz="2400"/>
              <a:t> in </a:t>
            </a:r>
            <a:r>
              <a:rPr lang="en-US" sz="2400" err="1"/>
              <a:t>inovacije</a:t>
            </a:r>
            <a:r>
              <a:rPr lang="en-US" sz="2400"/>
              <a:t> </a:t>
            </a:r>
            <a:r>
              <a:rPr lang="en-US" sz="2400" err="1"/>
              <a:t>Obzorje</a:t>
            </a:r>
            <a:r>
              <a:rPr lang="en-US" sz="2400"/>
              <a:t> </a:t>
            </a:r>
            <a:r>
              <a:rPr lang="en-US" sz="2400" err="1"/>
              <a:t>Evropa</a:t>
            </a:r>
            <a:r>
              <a:rPr lang="en-US" sz="2400"/>
              <a:t>, </a:t>
            </a:r>
            <a:r>
              <a:rPr lang="en-US" sz="2400" err="1"/>
              <a:t>določitvi</a:t>
            </a:r>
            <a:r>
              <a:rPr lang="en-US" sz="2400"/>
              <a:t> </a:t>
            </a:r>
            <a:r>
              <a:rPr lang="en-US" sz="2400" err="1"/>
              <a:t>pravil</a:t>
            </a:r>
            <a:r>
              <a:rPr lang="en-US" sz="2400"/>
              <a:t> za </a:t>
            </a:r>
            <a:r>
              <a:rPr lang="en-US" sz="2400" err="1"/>
              <a:t>sodelovanje</a:t>
            </a:r>
            <a:r>
              <a:rPr lang="en-US" sz="2400"/>
              <a:t> in </a:t>
            </a:r>
            <a:r>
              <a:rPr lang="en-US" sz="2400" err="1"/>
              <a:t>razširjanje</a:t>
            </a:r>
            <a:r>
              <a:rPr lang="en-US" sz="2400"/>
              <a:t> </a:t>
            </a:r>
            <a:r>
              <a:rPr lang="en-US" sz="2400" err="1"/>
              <a:t>rezultatov</a:t>
            </a:r>
            <a:r>
              <a:rPr lang="en-US" sz="2400"/>
              <a:t> </a:t>
            </a:r>
            <a:r>
              <a:rPr lang="en-US" sz="2400" err="1"/>
              <a:t>ter</a:t>
            </a:r>
            <a:r>
              <a:rPr lang="en-US" sz="2400"/>
              <a:t> </a:t>
            </a:r>
            <a:r>
              <a:rPr lang="en-US" sz="2400" err="1"/>
              <a:t>razveljavitvi</a:t>
            </a:r>
            <a:r>
              <a:rPr lang="en-US" sz="2400"/>
              <a:t> </a:t>
            </a:r>
            <a:r>
              <a:rPr lang="en-US" sz="2400" err="1"/>
              <a:t>uredb</a:t>
            </a:r>
            <a:r>
              <a:rPr lang="en-US" sz="2400"/>
              <a:t> (EU) </a:t>
            </a:r>
            <a:r>
              <a:rPr lang="en-US" sz="2400" err="1"/>
              <a:t>št</a:t>
            </a:r>
            <a:r>
              <a:rPr lang="en-US" sz="2400"/>
              <a:t>. 1290/2013 in (EU) </a:t>
            </a:r>
            <a:r>
              <a:rPr lang="en-US" sz="2400" err="1"/>
              <a:t>št</a:t>
            </a:r>
            <a:r>
              <a:rPr lang="en-US" sz="2400"/>
              <a:t>. 1291/2013, </a:t>
            </a:r>
            <a:r>
              <a:rPr lang="en-US" sz="2400" u="sng">
                <a:hlinkClick r:id="rId3"/>
              </a:rPr>
              <a:t>https://eur-lex.europa.eu/eli/reg/2021/695</a:t>
            </a:r>
            <a:endParaRPr lang="sl-SI" sz="2400"/>
          </a:p>
        </p:txBody>
      </p:sp>
      <p:pic>
        <p:nvPicPr>
          <p:cNvPr id="4" name="Slika 3">
            <a:extLst>
              <a:ext uri="{FF2B5EF4-FFF2-40B4-BE49-F238E27FC236}">
                <a16:creationId xmlns:a16="http://schemas.microsoft.com/office/drawing/2014/main" id="{93CD9C24-476F-486E-95B9-D5EA49D8C06E}"/>
              </a:ext>
            </a:extLst>
          </p:cNvPr>
          <p:cNvPicPr>
            <a:picLocks noChangeAspect="1"/>
          </p:cNvPicPr>
          <p:nvPr/>
        </p:nvPicPr>
        <p:blipFill>
          <a:blip r:embed="rId4"/>
          <a:stretch>
            <a:fillRect/>
          </a:stretch>
        </p:blipFill>
        <p:spPr>
          <a:xfrm>
            <a:off x="8297696" y="2846774"/>
            <a:ext cx="3773751" cy="2200847"/>
          </a:xfrm>
          <a:prstGeom prst="rect">
            <a:avLst/>
          </a:prstGeom>
        </p:spPr>
      </p:pic>
    </p:spTree>
    <p:extLst>
      <p:ext uri="{BB962C8B-B14F-4D97-AF65-F5344CB8AC3E}">
        <p14:creationId xmlns:p14="http://schemas.microsoft.com/office/powerpoint/2010/main" val="368313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8" y="892637"/>
            <a:ext cx="8470389" cy="817418"/>
          </a:xfrm>
        </p:spPr>
        <p:txBody>
          <a:bodyPr>
            <a:normAutofit fontScale="90000"/>
          </a:bodyPr>
          <a:lstStyle/>
          <a:p>
            <a:pPr lvl="0"/>
            <a:r>
              <a:rPr lang="pl-PL" sz="5000" b="1">
                <a:solidFill>
                  <a:srgbClr val="ED7D31"/>
                </a:solidFill>
                <a:latin typeface="Calibri"/>
              </a:rPr>
              <a:t>Odprta znanost v OE – projektna prijava </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6" name="Pravokotnik 5">
            <a:extLst>
              <a:ext uri="{FF2B5EF4-FFF2-40B4-BE49-F238E27FC236}">
                <a16:creationId xmlns:a16="http://schemas.microsoft.com/office/drawing/2014/main" id="{4032EFA6-CE59-48CC-BDC4-F73A26F82CEC}"/>
              </a:ext>
            </a:extLst>
          </p:cNvPr>
          <p:cNvSpPr/>
          <p:nvPr/>
        </p:nvSpPr>
        <p:spPr>
          <a:xfrm>
            <a:off x="820777" y="2034917"/>
            <a:ext cx="9938013" cy="3785652"/>
          </a:xfrm>
          <a:prstGeom prst="rect">
            <a:avLst/>
          </a:prstGeom>
        </p:spPr>
        <p:txBody>
          <a:bodyPr wrap="square">
            <a:spAutoFit/>
          </a:bodyPr>
          <a:lstStyle/>
          <a:p>
            <a:r>
              <a:rPr lang="sl-SI" sz="2000"/>
              <a:t>Konkretne in čim bolj podrobne informacije o implementaciji praks odprte znanosti v okviru projekta naj bodo navedene kot eden izmed elementov odličnosti v okviru metodologije v projektni prijavi. </a:t>
            </a:r>
          </a:p>
          <a:p>
            <a:endParaRPr lang="sl-SI" sz="2000"/>
          </a:p>
          <a:p>
            <a:r>
              <a:rPr lang="sl-SI" sz="2000"/>
              <a:t>Pod ‘</a:t>
            </a:r>
            <a:r>
              <a:rPr lang="sl-SI" sz="2000" err="1"/>
              <a:t>capacity</a:t>
            </a:r>
            <a:r>
              <a:rPr lang="sl-SI" sz="2000"/>
              <a:t> </a:t>
            </a:r>
            <a:r>
              <a:rPr lang="sl-SI" sz="2000" err="1"/>
              <a:t>of</a:t>
            </a:r>
            <a:r>
              <a:rPr lang="sl-SI" sz="2000"/>
              <a:t> </a:t>
            </a:r>
            <a:r>
              <a:rPr lang="sl-SI" sz="2000" err="1"/>
              <a:t>participants</a:t>
            </a:r>
            <a:r>
              <a:rPr lang="sl-SI" sz="2000"/>
              <a:t> </a:t>
            </a:r>
            <a:r>
              <a:rPr lang="sl-SI" sz="2000" err="1"/>
              <a:t>and</a:t>
            </a:r>
            <a:r>
              <a:rPr lang="sl-SI" sz="2000"/>
              <a:t> </a:t>
            </a:r>
            <a:r>
              <a:rPr lang="sl-SI" sz="2000" err="1"/>
              <a:t>consortium</a:t>
            </a:r>
            <a:r>
              <a:rPr lang="sl-SI" sz="2000"/>
              <a:t> as a </a:t>
            </a:r>
            <a:r>
              <a:rPr lang="sl-SI" sz="2000" err="1"/>
              <a:t>whole</a:t>
            </a:r>
            <a:r>
              <a:rPr lang="sl-SI" sz="2000"/>
              <a:t>’ naj prijava opiše, kako bo konzorcij zagotovil potrebna znanja s področja raziskav (specialna in interdisciplinarna) in naj pri tem uporabi odprto dostopne vire. </a:t>
            </a:r>
          </a:p>
          <a:p>
            <a:endParaRPr lang="sl-SI" sz="2000"/>
          </a:p>
          <a:p>
            <a:r>
              <a:rPr lang="sl-SI" sz="2000"/>
              <a:t>V delu A mora projektna prijava vsebovati do pet najbolj pomembnih preteklih objav, podatkovnih sklopov ali drugih dosežkov članov konzorcija. Objave naj bodo v odprtem dostopu, podatki naj bodo dostopni po načelih FAIR in po načelu „odprto, kolikor je mogoče, zaprto kolikor je nujno“.  </a:t>
            </a:r>
          </a:p>
        </p:txBody>
      </p:sp>
      <p:sp>
        <p:nvSpPr>
          <p:cNvPr id="7" name="PoljeZBesedilom 6">
            <a:extLst>
              <a:ext uri="{FF2B5EF4-FFF2-40B4-BE49-F238E27FC236}">
                <a16:creationId xmlns:a16="http://schemas.microsoft.com/office/drawing/2014/main" id="{94E53941-92A0-4592-B855-C5A96F462091}"/>
              </a:ext>
            </a:extLst>
          </p:cNvPr>
          <p:cNvSpPr txBox="1"/>
          <p:nvPr/>
        </p:nvSpPr>
        <p:spPr>
          <a:xfrm>
            <a:off x="786294" y="5965363"/>
            <a:ext cx="11087711" cy="707886"/>
          </a:xfrm>
          <a:prstGeom prst="rect">
            <a:avLst/>
          </a:prstGeom>
          <a:solidFill>
            <a:schemeClr val="accent5">
              <a:lumMod val="20000"/>
              <a:lumOff val="80000"/>
            </a:schemeClr>
          </a:solidFill>
          <a:ln>
            <a:solidFill>
              <a:schemeClr val="tx1"/>
            </a:solidFill>
          </a:ln>
        </p:spPr>
        <p:txBody>
          <a:bodyPr wrap="square" rtlCol="0">
            <a:spAutoFit/>
          </a:bodyPr>
          <a:lstStyle/>
          <a:p>
            <a:r>
              <a:rPr lang="sl-SI" sz="2000"/>
              <a:t>V primeru, da objave, navedene v delu A prijave, še niso v odprtem dostopu, jih je potrebno retroaktivno odpreti in zagotoviti dostopnost v </a:t>
            </a:r>
            <a:r>
              <a:rPr lang="sl-SI" sz="2000" err="1"/>
              <a:t>repozitoriju</a:t>
            </a:r>
            <a:r>
              <a:rPr lang="sl-SI" sz="2000"/>
              <a:t>. </a:t>
            </a:r>
          </a:p>
        </p:txBody>
      </p:sp>
    </p:spTree>
    <p:extLst>
      <p:ext uri="{BB962C8B-B14F-4D97-AF65-F5344CB8AC3E}">
        <p14:creationId xmlns:p14="http://schemas.microsoft.com/office/powerpoint/2010/main" val="177122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8" y="892637"/>
            <a:ext cx="8470389" cy="817418"/>
          </a:xfrm>
        </p:spPr>
        <p:txBody>
          <a:bodyPr>
            <a:normAutofit fontScale="90000"/>
          </a:bodyPr>
          <a:lstStyle/>
          <a:p>
            <a:pPr lvl="0"/>
            <a:r>
              <a:rPr lang="pl-PL" sz="5000" b="1">
                <a:solidFill>
                  <a:srgbClr val="ED7D31"/>
                </a:solidFill>
                <a:latin typeface="Calibri"/>
              </a:rPr>
              <a:t>Odprta znanost v OE – projektna ocena</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4" name="Pravokotnik 3">
            <a:extLst>
              <a:ext uri="{FF2B5EF4-FFF2-40B4-BE49-F238E27FC236}">
                <a16:creationId xmlns:a16="http://schemas.microsoft.com/office/drawing/2014/main" id="{E24C4CCF-206C-4663-83B0-BEAD0709ED77}"/>
              </a:ext>
            </a:extLst>
          </p:cNvPr>
          <p:cNvSpPr/>
          <p:nvPr/>
        </p:nvSpPr>
        <p:spPr>
          <a:xfrm>
            <a:off x="966280" y="2167645"/>
            <a:ext cx="9315856" cy="2246769"/>
          </a:xfrm>
          <a:prstGeom prst="rect">
            <a:avLst/>
          </a:prstGeom>
        </p:spPr>
        <p:txBody>
          <a:bodyPr wrap="square">
            <a:spAutoFit/>
          </a:bodyPr>
          <a:lstStyle/>
          <a:p>
            <a:r>
              <a:rPr lang="sl-SI" sz="2800"/>
              <a:t>Pri vrednotenju projektnih prijav bodo prakse odprte znanosti obravnavane po kriterijih:</a:t>
            </a:r>
          </a:p>
          <a:p>
            <a:pPr marL="342900" indent="-342900">
              <a:buFont typeface="Arial" panose="020B0604020202020204" pitchFamily="34" charset="0"/>
              <a:buChar char="•"/>
            </a:pPr>
            <a:r>
              <a:rPr lang="sl-SI" sz="2800" b="1" err="1"/>
              <a:t>Excellence</a:t>
            </a:r>
            <a:r>
              <a:rPr lang="sl-SI" sz="2800" b="1"/>
              <a:t> (odličnost)</a:t>
            </a:r>
            <a:endParaRPr lang="sl-SI" sz="2800" b="1">
              <a:ea typeface="Calibri"/>
              <a:cs typeface="Calibri"/>
            </a:endParaRPr>
          </a:p>
          <a:p>
            <a:pPr marL="342900" indent="-342900">
              <a:buFont typeface="Arial" panose="020B0604020202020204" pitchFamily="34" charset="0"/>
              <a:buChar char="•"/>
            </a:pPr>
            <a:r>
              <a:rPr lang="en-US" sz="2800" b="1"/>
              <a:t>Quality and efficiency of implementation (</a:t>
            </a:r>
            <a:r>
              <a:rPr lang="en-US" sz="2800" b="1" err="1"/>
              <a:t>kakovost</a:t>
            </a:r>
            <a:r>
              <a:rPr lang="en-US" sz="2800" b="1"/>
              <a:t> in </a:t>
            </a:r>
            <a:r>
              <a:rPr lang="en-US" sz="2800" b="1" err="1"/>
              <a:t>učinkovitost</a:t>
            </a:r>
            <a:r>
              <a:rPr lang="en-US" sz="2800" b="1"/>
              <a:t> </a:t>
            </a:r>
            <a:r>
              <a:rPr lang="en-US" sz="2800" b="1" err="1"/>
              <a:t>izvedbe</a:t>
            </a:r>
            <a:r>
              <a:rPr lang="en-US" sz="2800" b="1"/>
              <a:t>)</a:t>
            </a:r>
            <a:endParaRPr lang="sl-SI" sz="2800" b="1">
              <a:ea typeface="Calibri"/>
              <a:cs typeface="Calibri"/>
            </a:endParaRPr>
          </a:p>
        </p:txBody>
      </p:sp>
      <p:sp>
        <p:nvSpPr>
          <p:cNvPr id="8" name="PoljeZBesedilom 7">
            <a:extLst>
              <a:ext uri="{FF2B5EF4-FFF2-40B4-BE49-F238E27FC236}">
                <a16:creationId xmlns:a16="http://schemas.microsoft.com/office/drawing/2014/main" id="{F4C1E1AF-2720-4CC8-BC9E-36D72E7CA44A}"/>
              </a:ext>
            </a:extLst>
          </p:cNvPr>
          <p:cNvSpPr txBox="1"/>
          <p:nvPr/>
        </p:nvSpPr>
        <p:spPr>
          <a:xfrm>
            <a:off x="820778" y="5047621"/>
            <a:ext cx="11087711" cy="707886"/>
          </a:xfrm>
          <a:prstGeom prst="rect">
            <a:avLst/>
          </a:prstGeom>
          <a:solidFill>
            <a:schemeClr val="accent1">
              <a:lumMod val="20000"/>
              <a:lumOff val="80000"/>
            </a:schemeClr>
          </a:solidFill>
          <a:ln>
            <a:solidFill>
              <a:schemeClr val="tx1"/>
            </a:solidFill>
          </a:ln>
        </p:spPr>
        <p:txBody>
          <a:bodyPr wrap="square" rtlCol="0">
            <a:spAutoFit/>
          </a:bodyPr>
          <a:lstStyle/>
          <a:p>
            <a:r>
              <a:rPr lang="sl-SI" sz="2000"/>
              <a:t>V projektni prijavi naj bodo navedene vse prakse odprte znanosti, tudi tiste, ki niso zahtevane, a so priporočene (npr. zgodnje in odprto deljenje o raziskav).  </a:t>
            </a:r>
          </a:p>
        </p:txBody>
      </p:sp>
    </p:spTree>
    <p:extLst>
      <p:ext uri="{BB962C8B-B14F-4D97-AF65-F5344CB8AC3E}">
        <p14:creationId xmlns:p14="http://schemas.microsoft.com/office/powerpoint/2010/main" val="32530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7" y="892637"/>
            <a:ext cx="8936065" cy="817418"/>
          </a:xfrm>
        </p:spPr>
        <p:txBody>
          <a:bodyPr>
            <a:normAutofit fontScale="90000"/>
          </a:bodyPr>
          <a:lstStyle/>
          <a:p>
            <a:pPr lvl="0"/>
            <a:r>
              <a:rPr lang="pl-PL" sz="5000" b="1">
                <a:solidFill>
                  <a:srgbClr val="ED7D31"/>
                </a:solidFill>
                <a:latin typeface="Calibri"/>
              </a:rPr>
              <a:t>Obvezne prakse odprte znanosti v OE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F9636E2-A380-4D5A-AB5F-AF51098A8DF4}"/>
              </a:ext>
            </a:extLst>
          </p:cNvPr>
          <p:cNvSpPr/>
          <p:nvPr/>
        </p:nvSpPr>
        <p:spPr>
          <a:xfrm>
            <a:off x="909198" y="2139129"/>
            <a:ext cx="9810683" cy="3539430"/>
          </a:xfrm>
          <a:prstGeom prst="rect">
            <a:avLst/>
          </a:prstGeom>
        </p:spPr>
        <p:txBody>
          <a:bodyPr wrap="square">
            <a:spAutoFit/>
          </a:bodyPr>
          <a:lstStyle/>
          <a:p>
            <a:r>
              <a:rPr lang="sl-SI" sz="2800"/>
              <a:t>Odprto deljenje rezultatov raziskav (Open Access) (odprte objave, podatki, programska oprema…).</a:t>
            </a:r>
          </a:p>
          <a:p>
            <a:endParaRPr lang="sl-SI" sz="2800"/>
          </a:p>
          <a:p>
            <a:r>
              <a:rPr lang="sl-SI" sz="2800"/>
              <a:t>Ravnanje z rezultati na način, ki omogoča preverjanje in ponovno uporabo (</a:t>
            </a:r>
            <a:r>
              <a:rPr lang="sl-SI" sz="2800" err="1"/>
              <a:t>Reproducibility</a:t>
            </a:r>
            <a:r>
              <a:rPr lang="sl-SI" sz="2800"/>
              <a:t> </a:t>
            </a:r>
            <a:r>
              <a:rPr lang="sl-SI" sz="2800" err="1"/>
              <a:t>of</a:t>
            </a:r>
            <a:r>
              <a:rPr lang="sl-SI" sz="2800"/>
              <a:t> </a:t>
            </a:r>
            <a:r>
              <a:rPr lang="sl-SI" sz="2800" err="1"/>
              <a:t>research</a:t>
            </a:r>
            <a:r>
              <a:rPr lang="sl-SI" sz="2800"/>
              <a:t> </a:t>
            </a:r>
            <a:r>
              <a:rPr lang="sl-SI" sz="2800" err="1"/>
              <a:t>outputs</a:t>
            </a:r>
            <a:r>
              <a:rPr lang="sl-SI" sz="2800"/>
              <a:t>) t. j. po načelih FAIR.</a:t>
            </a:r>
          </a:p>
          <a:p>
            <a:endParaRPr lang="sl-SI" sz="2800"/>
          </a:p>
          <a:p>
            <a:r>
              <a:rPr lang="sl-SI" sz="2800"/>
              <a:t>Upravljanje z raziskovalnimi podatki (</a:t>
            </a:r>
            <a:r>
              <a:rPr lang="sl-SI" sz="2800" err="1"/>
              <a:t>Research</a:t>
            </a:r>
            <a:r>
              <a:rPr lang="sl-SI" sz="2800"/>
              <a:t> data management – RDM).</a:t>
            </a:r>
          </a:p>
        </p:txBody>
      </p:sp>
    </p:spTree>
    <p:extLst>
      <p:ext uri="{BB962C8B-B14F-4D97-AF65-F5344CB8AC3E}">
        <p14:creationId xmlns:p14="http://schemas.microsoft.com/office/powerpoint/2010/main" val="355507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7" y="892637"/>
            <a:ext cx="8936065" cy="817418"/>
          </a:xfrm>
        </p:spPr>
        <p:txBody>
          <a:bodyPr>
            <a:normAutofit fontScale="90000"/>
          </a:bodyPr>
          <a:lstStyle/>
          <a:p>
            <a:pPr lvl="0"/>
            <a:r>
              <a:rPr lang="sl-SI" sz="5000" b="1">
                <a:solidFill>
                  <a:srgbClr val="ED7D31"/>
                </a:solidFill>
                <a:latin typeface="Calibri"/>
              </a:rPr>
              <a:t>Priporočene prakse odprte znanosti v OE</a:t>
            </a: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4" name="Pravokotnik 3">
            <a:extLst>
              <a:ext uri="{FF2B5EF4-FFF2-40B4-BE49-F238E27FC236}">
                <a16:creationId xmlns:a16="http://schemas.microsoft.com/office/drawing/2014/main" id="{8FB1C17C-F275-4C1E-B223-E4E1BF51ECFA}"/>
              </a:ext>
            </a:extLst>
          </p:cNvPr>
          <p:cNvSpPr/>
          <p:nvPr/>
        </p:nvSpPr>
        <p:spPr>
          <a:xfrm>
            <a:off x="820776" y="2009682"/>
            <a:ext cx="9801828" cy="3970318"/>
          </a:xfrm>
          <a:prstGeom prst="rect">
            <a:avLst/>
          </a:prstGeom>
        </p:spPr>
        <p:txBody>
          <a:bodyPr wrap="square">
            <a:spAutoFit/>
          </a:bodyPr>
          <a:lstStyle/>
          <a:p>
            <a:r>
              <a:rPr lang="sl-SI" sz="2800"/>
              <a:t>Zgodnje in odprto deljenje rezultatov raziskavah (</a:t>
            </a:r>
            <a:r>
              <a:rPr lang="sl-SI" sz="2800" err="1"/>
              <a:t>Early</a:t>
            </a:r>
            <a:r>
              <a:rPr lang="sl-SI" sz="2800"/>
              <a:t> </a:t>
            </a:r>
            <a:r>
              <a:rPr lang="sl-SI" sz="2800" err="1"/>
              <a:t>and</a:t>
            </a:r>
            <a:r>
              <a:rPr lang="sl-SI" sz="2800"/>
              <a:t> open </a:t>
            </a:r>
            <a:r>
              <a:rPr lang="sl-SI" sz="2800" err="1"/>
              <a:t>sharing</a:t>
            </a:r>
            <a:r>
              <a:rPr lang="sl-SI" sz="2800"/>
              <a:t>) (npr. </a:t>
            </a:r>
            <a:r>
              <a:rPr lang="sl-SI" sz="2800" err="1"/>
              <a:t>predregistracije</a:t>
            </a:r>
            <a:r>
              <a:rPr lang="sl-SI" sz="2800"/>
              <a:t>, registracijska poročila, arhiviranje </a:t>
            </a:r>
            <a:r>
              <a:rPr lang="sl-SI" sz="2800" err="1"/>
              <a:t>nerecenziranih</a:t>
            </a:r>
            <a:r>
              <a:rPr lang="sl-SI" sz="2800"/>
              <a:t> verzij objav).</a:t>
            </a:r>
          </a:p>
          <a:p>
            <a:endParaRPr lang="sl-SI" sz="2800"/>
          </a:p>
          <a:p>
            <a:r>
              <a:rPr lang="sl-SI" sz="2800"/>
              <a:t>Sodelovanje v odprtih recenzijskih sistemih (Open Peer </a:t>
            </a:r>
            <a:r>
              <a:rPr lang="sl-SI" sz="2800" err="1"/>
              <a:t>Review</a:t>
            </a:r>
            <a:r>
              <a:rPr lang="sl-SI" sz="2800"/>
              <a:t>).</a:t>
            </a:r>
          </a:p>
          <a:p>
            <a:endParaRPr lang="sl-SI" sz="2800"/>
          </a:p>
          <a:p>
            <a:r>
              <a:rPr lang="sl-SI" sz="2800"/>
              <a:t>Vključevanje vseh relevantnih deležnikov v raziskave, kjer je to potrebno in mogoče (</a:t>
            </a:r>
            <a:r>
              <a:rPr lang="sl-SI" sz="2800" err="1"/>
              <a:t>Citizen</a:t>
            </a:r>
            <a:r>
              <a:rPr lang="sl-SI" sz="2800"/>
              <a:t>, civil </a:t>
            </a:r>
            <a:r>
              <a:rPr lang="sl-SI" sz="2800" err="1"/>
              <a:t>society</a:t>
            </a:r>
            <a:r>
              <a:rPr lang="sl-SI" sz="2800"/>
              <a:t> </a:t>
            </a:r>
            <a:r>
              <a:rPr lang="sl-SI" sz="2800" err="1"/>
              <a:t>and</a:t>
            </a:r>
            <a:r>
              <a:rPr lang="sl-SI" sz="2800"/>
              <a:t> </a:t>
            </a:r>
            <a:r>
              <a:rPr lang="sl-SI" sz="2800" err="1"/>
              <a:t>end-user</a:t>
            </a:r>
            <a:r>
              <a:rPr lang="sl-SI" sz="2800"/>
              <a:t> </a:t>
            </a:r>
            <a:r>
              <a:rPr lang="sl-SI" sz="2800" err="1"/>
              <a:t>engagement</a:t>
            </a:r>
            <a:r>
              <a:rPr lang="sl-SI" sz="2800"/>
              <a:t>).</a:t>
            </a:r>
          </a:p>
        </p:txBody>
      </p:sp>
    </p:spTree>
    <p:extLst>
      <p:ext uri="{BB962C8B-B14F-4D97-AF65-F5344CB8AC3E}">
        <p14:creationId xmlns:p14="http://schemas.microsoft.com/office/powerpoint/2010/main" val="284353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a:bodyPr>
          <a:lstStyle/>
          <a:p>
            <a:pPr lvl="0"/>
            <a:r>
              <a:rPr lang="sl-SI" sz="5000" b="1">
                <a:solidFill>
                  <a:srgbClr val="ED7D31"/>
                </a:solidFill>
                <a:latin typeface="Calibri"/>
              </a:rPr>
              <a:t>Odprte objave v OE </a:t>
            </a: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466864"/>
            <a:ext cx="9539182" cy="4401205"/>
          </a:xfrm>
          <a:prstGeom prst="rect">
            <a:avLst/>
          </a:prstGeom>
        </p:spPr>
        <p:txBody>
          <a:bodyPr wrap="square">
            <a:spAutoFit/>
          </a:bodyPr>
          <a:lstStyle/>
          <a:p>
            <a:r>
              <a:rPr lang="sl-SI" sz="2000"/>
              <a:t>Upravičenci morajo zagotoviti odprti dostop do recenziranih znanstvenih publikacij (znanstvenih člankov, znanstvenih monografij ali ostalih obsežnejših publikacij), ki se nanašajo na njihove rezultate.</a:t>
            </a:r>
          </a:p>
          <a:p>
            <a:r>
              <a:rPr lang="sl-SI" sz="2000"/>
              <a:t> </a:t>
            </a:r>
            <a:br>
              <a:rPr lang="sl-SI" sz="2000"/>
            </a:br>
            <a:r>
              <a:rPr lang="sl-SI" sz="2000"/>
              <a:t>Zlasti morajo zagotoviti:</a:t>
            </a:r>
          </a:p>
          <a:p>
            <a:pPr marL="285750" indent="-285750">
              <a:buFontTx/>
              <a:buChar char="-"/>
            </a:pPr>
            <a:r>
              <a:rPr lang="sl-SI" sz="2000"/>
              <a:t>da sta najpozneje ob objavi strojno berljiva elektronska kopija objavljene različice članka (</a:t>
            </a:r>
            <a:r>
              <a:rPr lang="sl-SI" sz="2000" err="1"/>
              <a:t>VoR</a:t>
            </a:r>
            <a:r>
              <a:rPr lang="sl-SI" sz="2000"/>
              <a:t>, </a:t>
            </a:r>
            <a:r>
              <a:rPr lang="sl-SI" sz="2000" err="1"/>
              <a:t>Version</a:t>
            </a:r>
            <a:r>
              <a:rPr lang="sl-SI" sz="2000"/>
              <a:t> </a:t>
            </a:r>
            <a:r>
              <a:rPr lang="sl-SI" sz="2000" err="1"/>
              <a:t>of</a:t>
            </a:r>
            <a:r>
              <a:rPr lang="sl-SI" sz="2000"/>
              <a:t> </a:t>
            </a:r>
            <a:r>
              <a:rPr lang="sl-SI" sz="2000" err="1"/>
              <a:t>Record</a:t>
            </a:r>
            <a:r>
              <a:rPr lang="sl-SI" sz="2000"/>
              <a:t>) ali končni recenzirani rokopis (AAM, </a:t>
            </a:r>
            <a:r>
              <a:rPr lang="sl-SI" sz="2000" err="1"/>
              <a:t>Author</a:t>
            </a:r>
            <a:r>
              <a:rPr lang="sl-SI" sz="2000"/>
              <a:t> </a:t>
            </a:r>
            <a:r>
              <a:rPr lang="sl-SI" sz="2000" err="1"/>
              <a:t>Accepted</a:t>
            </a:r>
            <a:r>
              <a:rPr lang="sl-SI" sz="2000"/>
              <a:t> </a:t>
            </a:r>
            <a:r>
              <a:rPr lang="sl-SI" sz="2000" err="1"/>
              <a:t>Manuscript</a:t>
            </a:r>
            <a:r>
              <a:rPr lang="sl-SI" sz="2000"/>
              <a:t>), sprejet za objavo, shranjena v zaupanja vrednem </a:t>
            </a:r>
            <a:r>
              <a:rPr lang="sl-SI" sz="2000" err="1"/>
              <a:t>repozitoriju</a:t>
            </a:r>
            <a:r>
              <a:rPr lang="sl-SI" sz="2000"/>
              <a:t> za znanstvene publikacije,</a:t>
            </a:r>
          </a:p>
          <a:p>
            <a:pPr marL="285750" indent="-285750">
              <a:buFontTx/>
              <a:buChar char="-"/>
            </a:pPr>
            <a:r>
              <a:rPr lang="sl-SI" sz="2000"/>
              <a:t>takojšen odprt dostop do članka, označenega z najnovejšo razpoložljivo različico odprte licence Creative Commons (npr. CC BY) ali z enakovredno v </a:t>
            </a:r>
            <a:r>
              <a:rPr lang="sl-SI" sz="2000" err="1"/>
              <a:t>repozitoriju</a:t>
            </a:r>
            <a:r>
              <a:rPr lang="sl-SI" sz="2000"/>
              <a:t>,</a:t>
            </a:r>
          </a:p>
          <a:p>
            <a:pPr marL="285750" indent="-285750">
              <a:buFontTx/>
              <a:buChar char="-"/>
            </a:pPr>
            <a:r>
              <a:rPr lang="sl-SI" sz="2000"/>
              <a:t>pri odprti objavi znanstvenih monografij ali ostalih obsežnejših publikacij se lahko uporabi odprta licenca, ki omejuje nadaljnjo komercialno uporabo ali izpeljana dela (npr. CC BY-NC, CC BY-ND).</a:t>
            </a:r>
          </a:p>
        </p:txBody>
      </p:sp>
    </p:spTree>
    <p:extLst>
      <p:ext uri="{BB962C8B-B14F-4D97-AF65-F5344CB8AC3E}">
        <p14:creationId xmlns:p14="http://schemas.microsoft.com/office/powerpoint/2010/main" val="210922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a:bodyPr>
          <a:lstStyle/>
          <a:p>
            <a:pPr lvl="0"/>
            <a:r>
              <a:rPr lang="sl-SI" sz="5000" b="1">
                <a:solidFill>
                  <a:srgbClr val="ED7D31"/>
                </a:solidFill>
                <a:latin typeface="Calibri"/>
              </a:rPr>
              <a:t>Odprte objave v OE </a:t>
            </a: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466864"/>
            <a:ext cx="9539182" cy="4401205"/>
          </a:xfrm>
          <a:prstGeom prst="rect">
            <a:avLst/>
          </a:prstGeom>
        </p:spPr>
        <p:txBody>
          <a:bodyPr wrap="square">
            <a:spAutoFit/>
          </a:bodyPr>
          <a:lstStyle/>
          <a:p>
            <a:r>
              <a:rPr lang="sl-SI" sz="2000"/>
              <a:t>Upravičenci morajo zagotoviti odprti dostop do recenziranih znanstvenih publikacij (znanstvenih člankov, znanstvenih monografij ali ostalih obsežnejših publikacij), ki se nanašajo na njihove rezultate.</a:t>
            </a:r>
          </a:p>
          <a:p>
            <a:r>
              <a:rPr lang="sl-SI" sz="2000"/>
              <a:t> </a:t>
            </a:r>
            <a:br>
              <a:rPr lang="sl-SI" sz="2000"/>
            </a:br>
            <a:r>
              <a:rPr lang="sl-SI" sz="2000"/>
              <a:t>Zlasti morajo zagotoviti:</a:t>
            </a:r>
          </a:p>
          <a:p>
            <a:pPr marL="285750" indent="-285750">
              <a:buFontTx/>
              <a:buChar char="-"/>
            </a:pPr>
            <a:r>
              <a:rPr lang="sl-SI" sz="2000"/>
              <a:t>da sta najpozneje ob objavi strojno berljiva elektronska kopija objavljene različice članka (</a:t>
            </a:r>
            <a:r>
              <a:rPr lang="sl-SI" sz="2000" err="1"/>
              <a:t>VoR</a:t>
            </a:r>
            <a:r>
              <a:rPr lang="sl-SI" sz="2000"/>
              <a:t>, </a:t>
            </a:r>
            <a:r>
              <a:rPr lang="sl-SI" sz="2000" err="1"/>
              <a:t>Version</a:t>
            </a:r>
            <a:r>
              <a:rPr lang="sl-SI" sz="2000"/>
              <a:t> </a:t>
            </a:r>
            <a:r>
              <a:rPr lang="sl-SI" sz="2000" err="1"/>
              <a:t>of</a:t>
            </a:r>
            <a:r>
              <a:rPr lang="sl-SI" sz="2000"/>
              <a:t> </a:t>
            </a:r>
            <a:r>
              <a:rPr lang="sl-SI" sz="2000" err="1"/>
              <a:t>Record</a:t>
            </a:r>
            <a:r>
              <a:rPr lang="sl-SI" sz="2000"/>
              <a:t>) ali končni recenzirani rokopis (AAM, </a:t>
            </a:r>
            <a:r>
              <a:rPr lang="sl-SI" sz="2000" err="1"/>
              <a:t>Author</a:t>
            </a:r>
            <a:r>
              <a:rPr lang="sl-SI" sz="2000"/>
              <a:t> </a:t>
            </a:r>
            <a:r>
              <a:rPr lang="sl-SI" sz="2000" err="1"/>
              <a:t>Accepted</a:t>
            </a:r>
            <a:r>
              <a:rPr lang="sl-SI" sz="2000"/>
              <a:t> </a:t>
            </a:r>
            <a:r>
              <a:rPr lang="sl-SI" sz="2000" err="1"/>
              <a:t>Manuscript</a:t>
            </a:r>
            <a:r>
              <a:rPr lang="sl-SI" sz="2000"/>
              <a:t>), sprejet za objavo, shranjena v zaupanja vrednem </a:t>
            </a:r>
            <a:r>
              <a:rPr lang="sl-SI" sz="2000" err="1"/>
              <a:t>repozitoriju</a:t>
            </a:r>
            <a:r>
              <a:rPr lang="sl-SI" sz="2000"/>
              <a:t> za znanstvene publikacije,</a:t>
            </a:r>
          </a:p>
          <a:p>
            <a:pPr marL="285750" indent="-285750">
              <a:buFontTx/>
              <a:buChar char="-"/>
            </a:pPr>
            <a:r>
              <a:rPr lang="sl-SI" sz="2000"/>
              <a:t>takojšen odprt dostop do članka, označenega z najnovejšo razpoložljivo različico odprte licence Creative Commons (npr. CC BY) ali z enakovredno v </a:t>
            </a:r>
            <a:r>
              <a:rPr lang="sl-SI" sz="2000" err="1"/>
              <a:t>repozitoriju</a:t>
            </a:r>
            <a:r>
              <a:rPr lang="sl-SI" sz="2000"/>
              <a:t>,</a:t>
            </a:r>
          </a:p>
          <a:p>
            <a:pPr marL="285750" indent="-285750">
              <a:buFontTx/>
              <a:buChar char="-"/>
            </a:pPr>
            <a:r>
              <a:rPr lang="sl-SI" sz="2000"/>
              <a:t>pri odprti objavi znanstvenih monografij ali ostalih obsežnejših publikacij se lahko uporabi odprta licenca, ki omejuje nadaljnjo komercialno uporabo ali izpeljana dela (npr. CC BY-NC, CC BY-ND).</a:t>
            </a:r>
          </a:p>
        </p:txBody>
      </p:sp>
    </p:spTree>
    <p:extLst>
      <p:ext uri="{BB962C8B-B14F-4D97-AF65-F5344CB8AC3E}">
        <p14:creationId xmlns:p14="http://schemas.microsoft.com/office/powerpoint/2010/main" val="291572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fontScale="90000"/>
          </a:bodyPr>
          <a:lstStyle/>
          <a:p>
            <a:pPr lvl="0"/>
            <a:r>
              <a:rPr lang="pl-PL" sz="5000" b="1">
                <a:solidFill>
                  <a:srgbClr val="ED7D31"/>
                </a:solidFill>
                <a:latin typeface="Calibri"/>
              </a:rPr>
              <a:t>Ravnanje z raziskovalnimi podatki v OE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729511"/>
            <a:ext cx="9539182" cy="4093428"/>
          </a:xfrm>
          <a:prstGeom prst="rect">
            <a:avLst/>
          </a:prstGeom>
        </p:spPr>
        <p:txBody>
          <a:bodyPr wrap="square">
            <a:spAutoFit/>
          </a:bodyPr>
          <a:lstStyle/>
          <a:p>
            <a:r>
              <a:rPr lang="sl-SI" sz="2000"/>
              <a:t>Upravičenci morajo z raziskovalnimi podatki, ustvarjenimi v okviru projekta ravnati odgovorno, skladno z načeli FAIR s sledečimi ukrepi:</a:t>
            </a:r>
          </a:p>
          <a:p>
            <a:endParaRPr lang="sl-SI" sz="2000"/>
          </a:p>
          <a:p>
            <a:pPr marL="342900" indent="-342900">
              <a:buFontTx/>
              <a:buChar char="-"/>
            </a:pPr>
            <a:r>
              <a:rPr lang="sl-SI" sz="2000"/>
              <a:t>Vzpostavitev in redno posodabljanje načrta ravnanja s podatki (NRRP).</a:t>
            </a:r>
          </a:p>
          <a:p>
            <a:pPr marL="342900" indent="-342900">
              <a:buFontTx/>
              <a:buChar char="-"/>
            </a:pPr>
            <a:r>
              <a:rPr lang="sl-SI" sz="2000"/>
              <a:t>Arhiviranje podatkov v zaupanja vreden </a:t>
            </a:r>
            <a:r>
              <a:rPr lang="sl-SI" sz="2000" err="1"/>
              <a:t>repozitorij</a:t>
            </a:r>
            <a:r>
              <a:rPr lang="sl-SI" sz="2000"/>
              <a:t> v najkrajšem možnem času in v rokih, določenih v NRRP; če je posebna zahteva posameznega razpisa, mora biti ta </a:t>
            </a:r>
            <a:r>
              <a:rPr lang="sl-SI" sz="2000" err="1"/>
              <a:t>repozitorij</a:t>
            </a:r>
            <a:r>
              <a:rPr lang="sl-SI" sz="2000"/>
              <a:t> usklajen s principi EOSC in del EOSC. </a:t>
            </a:r>
          </a:p>
          <a:p>
            <a:pPr marL="342900" indent="-342900">
              <a:buFontTx/>
              <a:buChar char="-"/>
            </a:pPr>
            <a:r>
              <a:rPr lang="sl-SI" sz="2000"/>
              <a:t>Zagotoviti odprti dostop do podatkov v zaupanja vrednem </a:t>
            </a:r>
            <a:r>
              <a:rPr lang="sl-SI" sz="2000" err="1"/>
              <a:t>repozitoriju</a:t>
            </a:r>
            <a:r>
              <a:rPr lang="sl-SI" sz="2000"/>
              <a:t> takoj, ko je to  mogoče in v skladu z roki, zapisanimi v NRRP pod pogoji, ki jih bo določala zadnja verzija odprte licence CC (CC BY, CC0 ali enakovredna) po načelu „odprto, kolikor je mogoče in zaprto, kolikor je nujno“. </a:t>
            </a:r>
          </a:p>
          <a:p>
            <a:pPr marL="342900" indent="-342900">
              <a:buFontTx/>
              <a:buChar char="-"/>
            </a:pPr>
            <a:r>
              <a:rPr lang="sl-SI" sz="2000"/>
              <a:t>V </a:t>
            </a:r>
            <a:r>
              <a:rPr lang="sl-SI" sz="2000" err="1"/>
              <a:t>repozitoriju</a:t>
            </a:r>
            <a:r>
              <a:rPr lang="sl-SI" sz="2000"/>
              <a:t> zagotoviti informacijo o kakršnih koli drugih rezultatih raziskave in drugih orodjih in instrumentih, potrebnih za validacijo podatkov in za ponovno uporabo.  </a:t>
            </a:r>
          </a:p>
        </p:txBody>
      </p:sp>
    </p:spTree>
    <p:extLst>
      <p:ext uri="{BB962C8B-B14F-4D97-AF65-F5344CB8AC3E}">
        <p14:creationId xmlns:p14="http://schemas.microsoft.com/office/powerpoint/2010/main" val="217614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227390" y="3581049"/>
            <a:ext cx="4140329" cy="817418"/>
          </a:xfrm>
        </p:spPr>
        <p:txBody>
          <a:bodyPr>
            <a:normAutofit fontScale="90000"/>
          </a:bodyPr>
          <a:lstStyle/>
          <a:p>
            <a:pPr lvl="0"/>
            <a:r>
              <a:rPr lang="sl-SI" sz="5000" b="1">
                <a:solidFill>
                  <a:srgbClr val="ED7D31"/>
                </a:solidFill>
                <a:latin typeface="Calibri"/>
              </a:rPr>
              <a:t>Trije koraki implementacije odprte znanosti v Sloveniji</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6" name="Elipsa 5">
            <a:extLst>
              <a:ext uri="{FF2B5EF4-FFF2-40B4-BE49-F238E27FC236}">
                <a16:creationId xmlns:a16="http://schemas.microsoft.com/office/drawing/2014/main" id="{FA1F93BF-1C2F-470D-9A5A-89838A1996A5}"/>
              </a:ext>
            </a:extLst>
          </p:cNvPr>
          <p:cNvSpPr/>
          <p:nvPr/>
        </p:nvSpPr>
        <p:spPr>
          <a:xfrm>
            <a:off x="5214436" y="1379758"/>
            <a:ext cx="5219693" cy="5220000"/>
          </a:xfrm>
          <a:prstGeom prst="ellipse">
            <a:avLst/>
          </a:prstGeom>
          <a:solidFill>
            <a:srgbClr val="0F5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
        <p:nvSpPr>
          <p:cNvPr id="7" name="Elipsa 6">
            <a:extLst>
              <a:ext uri="{FF2B5EF4-FFF2-40B4-BE49-F238E27FC236}">
                <a16:creationId xmlns:a16="http://schemas.microsoft.com/office/drawing/2014/main" id="{BC23E71C-A079-4DD7-9D5A-8CF0286BAD3A}"/>
              </a:ext>
            </a:extLst>
          </p:cNvPr>
          <p:cNvSpPr/>
          <p:nvPr/>
        </p:nvSpPr>
        <p:spPr>
          <a:xfrm>
            <a:off x="5754282" y="2459758"/>
            <a:ext cx="4140000" cy="4140000"/>
          </a:xfrm>
          <a:prstGeom prst="ellipse">
            <a:avLst/>
          </a:prstGeom>
          <a:solidFill>
            <a:srgbClr val="1270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l-SI"/>
          </a:p>
        </p:txBody>
      </p:sp>
      <p:sp>
        <p:nvSpPr>
          <p:cNvPr id="8" name="Elipsa 7">
            <a:extLst>
              <a:ext uri="{FF2B5EF4-FFF2-40B4-BE49-F238E27FC236}">
                <a16:creationId xmlns:a16="http://schemas.microsoft.com/office/drawing/2014/main" id="{E42FF7CE-FB8A-43B1-8D46-6E6A4F4461FA}"/>
              </a:ext>
            </a:extLst>
          </p:cNvPr>
          <p:cNvSpPr/>
          <p:nvPr/>
        </p:nvSpPr>
        <p:spPr>
          <a:xfrm>
            <a:off x="6564282" y="4079758"/>
            <a:ext cx="2520000" cy="2520000"/>
          </a:xfrm>
          <a:prstGeom prst="ellipse">
            <a:avLst/>
          </a:prstGeom>
          <a:solidFill>
            <a:srgbClr val="42A3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l-S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l-SI">
                <a:solidFill>
                  <a:schemeClr val="bg1"/>
                </a:solidFill>
              </a:rPr>
              <a:t>Institucionalna implementacija  načel odprte znanosti </a:t>
            </a:r>
          </a:p>
          <a:p>
            <a:pPr algn="ctr"/>
            <a:r>
              <a:rPr lang="en-US">
                <a:solidFill>
                  <a:schemeClr val="bg1"/>
                </a:solidFill>
              </a:rPr>
              <a:t>↓</a:t>
            </a:r>
            <a:endParaRPr lang="sl-SI">
              <a:solidFill>
                <a:schemeClr val="bg1"/>
              </a:solidFill>
            </a:endParaRPr>
          </a:p>
          <a:p>
            <a:pPr algn="ctr"/>
            <a:r>
              <a:rPr lang="en-US">
                <a:solidFill>
                  <a:schemeClr val="bg1"/>
                </a:solidFill>
              </a:rPr>
              <a:t>S</a:t>
            </a:r>
            <a:r>
              <a:rPr lang="sl-SI">
                <a:solidFill>
                  <a:schemeClr val="bg1"/>
                </a:solidFill>
              </a:rPr>
              <a:t>POZNAJ</a:t>
            </a:r>
          </a:p>
        </p:txBody>
      </p:sp>
      <p:sp>
        <p:nvSpPr>
          <p:cNvPr id="9" name="PoljeZBesedilom 7">
            <a:extLst>
              <a:ext uri="{FF2B5EF4-FFF2-40B4-BE49-F238E27FC236}">
                <a16:creationId xmlns:a16="http://schemas.microsoft.com/office/drawing/2014/main" id="{F0F8E6E8-3657-4A12-95D2-27EE069D34B7}"/>
              </a:ext>
            </a:extLst>
          </p:cNvPr>
          <p:cNvSpPr txBox="1"/>
          <p:nvPr/>
        </p:nvSpPr>
        <p:spPr>
          <a:xfrm>
            <a:off x="6350437" y="1696450"/>
            <a:ext cx="2973712" cy="646331"/>
          </a:xfrm>
          <a:prstGeom prst="rect">
            <a:avLst/>
          </a:prstGeom>
          <a:no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a:solidFill>
                  <a:schemeClr val="bg1"/>
                </a:solidFill>
              </a:rPr>
              <a:t>Reforma Evropskega raziskovalnega prostora </a:t>
            </a:r>
            <a:r>
              <a:rPr lang="en-US">
                <a:solidFill>
                  <a:schemeClr val="bg1"/>
                </a:solidFill>
              </a:rPr>
              <a:t>(ERA)</a:t>
            </a:r>
            <a:endParaRPr lang="sl-SI">
              <a:solidFill>
                <a:schemeClr val="bg1"/>
              </a:solidFill>
            </a:endParaRPr>
          </a:p>
        </p:txBody>
      </p:sp>
      <p:sp>
        <p:nvSpPr>
          <p:cNvPr id="10" name="PoljeZBesedilom 8">
            <a:extLst>
              <a:ext uri="{FF2B5EF4-FFF2-40B4-BE49-F238E27FC236}">
                <a16:creationId xmlns:a16="http://schemas.microsoft.com/office/drawing/2014/main" id="{D5B6BA15-4001-4E26-AC8C-2151B2C317A0}"/>
              </a:ext>
            </a:extLst>
          </p:cNvPr>
          <p:cNvSpPr txBox="1"/>
          <p:nvPr/>
        </p:nvSpPr>
        <p:spPr>
          <a:xfrm>
            <a:off x="6567214" y="2884442"/>
            <a:ext cx="2493977" cy="923330"/>
          </a:xfrm>
          <a:prstGeom prst="rect">
            <a:avLst/>
          </a:prstGeom>
          <a:noFill/>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sl-SI">
                <a:solidFill>
                  <a:schemeClr val="bg1"/>
                </a:solidFill>
              </a:rPr>
              <a:t>Reforma nacionalne zakonodaje, usklajena z reformo ERA</a:t>
            </a:r>
          </a:p>
        </p:txBody>
      </p:sp>
    </p:spTree>
    <p:extLst>
      <p:ext uri="{BB962C8B-B14F-4D97-AF65-F5344CB8AC3E}">
        <p14:creationId xmlns:p14="http://schemas.microsoft.com/office/powerpoint/2010/main" val="57037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2864649"/>
            <a:ext cx="9257078" cy="817418"/>
          </a:xfrm>
        </p:spPr>
        <p:txBody>
          <a:bodyPr>
            <a:normAutofit fontScale="90000"/>
          </a:bodyPr>
          <a:lstStyle/>
          <a:p>
            <a:pPr lvl="0"/>
            <a:r>
              <a:rPr lang="sl-SI" sz="5000" b="1">
                <a:solidFill>
                  <a:srgbClr val="ED7D31"/>
                </a:solidFill>
                <a:latin typeface="Calibri"/>
              </a:rPr>
              <a:t>Slovenska zakonodaja in odprta znanost</a:t>
            </a:r>
          </a:p>
        </p:txBody>
      </p:sp>
      <p:sp>
        <p:nvSpPr>
          <p:cNvPr id="5" name="Naslov 1">
            <a:extLst>
              <a:ext uri="{FF2B5EF4-FFF2-40B4-BE49-F238E27FC236}">
                <a16:creationId xmlns:a16="http://schemas.microsoft.com/office/drawing/2014/main" id="{A9562970-6910-4154-A181-B1BA07AA3270}"/>
              </a:ext>
            </a:extLst>
          </p:cNvPr>
          <p:cNvSpPr txBox="1"/>
          <p:nvPr/>
        </p:nvSpPr>
        <p:spPr>
          <a:xfrm>
            <a:off x="274655" y="303090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pic>
        <p:nvPicPr>
          <p:cNvPr id="7" name="Slika 6">
            <a:extLst>
              <a:ext uri="{FF2B5EF4-FFF2-40B4-BE49-F238E27FC236}">
                <a16:creationId xmlns:a16="http://schemas.microsoft.com/office/drawing/2014/main" id="{4D061BC0-D049-4D2C-98C5-B9C509828022}"/>
              </a:ext>
            </a:extLst>
          </p:cNvPr>
          <p:cNvPicPr>
            <a:picLocks noChangeAspect="1"/>
          </p:cNvPicPr>
          <p:nvPr/>
        </p:nvPicPr>
        <p:blipFill>
          <a:blip r:embed="rId3"/>
          <a:stretch>
            <a:fillRect/>
          </a:stretch>
        </p:blipFill>
        <p:spPr>
          <a:xfrm>
            <a:off x="1825556" y="1909421"/>
            <a:ext cx="3427380" cy="381000"/>
          </a:xfrm>
          <a:prstGeom prst="rect">
            <a:avLst/>
          </a:prstGeom>
        </p:spPr>
      </p:pic>
      <p:pic>
        <p:nvPicPr>
          <p:cNvPr id="8" name="Slika 7">
            <a:extLst>
              <a:ext uri="{FF2B5EF4-FFF2-40B4-BE49-F238E27FC236}">
                <a16:creationId xmlns:a16="http://schemas.microsoft.com/office/drawing/2014/main" id="{337982D4-4ECE-499B-A554-5A9F3786B32E}"/>
              </a:ext>
            </a:extLst>
          </p:cNvPr>
          <p:cNvPicPr>
            <a:picLocks noChangeAspect="1"/>
          </p:cNvPicPr>
          <p:nvPr/>
        </p:nvPicPr>
        <p:blipFill>
          <a:blip r:embed="rId3"/>
          <a:stretch>
            <a:fillRect/>
          </a:stretch>
        </p:blipFill>
        <p:spPr>
          <a:xfrm>
            <a:off x="6653316" y="1893331"/>
            <a:ext cx="571500" cy="381000"/>
          </a:xfrm>
          <a:prstGeom prst="rect">
            <a:avLst/>
          </a:prstGeom>
        </p:spPr>
      </p:pic>
    </p:spTree>
    <p:extLst>
      <p:ext uri="{BB962C8B-B14F-4D97-AF65-F5344CB8AC3E}">
        <p14:creationId xmlns:p14="http://schemas.microsoft.com/office/powerpoint/2010/main" val="258811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fontScale="90000"/>
          </a:bodyPr>
          <a:lstStyle/>
          <a:p>
            <a:pPr lvl="0"/>
            <a:r>
              <a:rPr lang="pl-PL" sz="5000" b="1">
                <a:solidFill>
                  <a:srgbClr val="ED7D31"/>
                </a:solidFill>
                <a:latin typeface="Calibri"/>
              </a:rPr>
              <a:t>Zakon o znanstvenoraziskovalni in inovacijski dejavnosti (ZZrID)</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729511"/>
            <a:ext cx="9539182" cy="400110"/>
          </a:xfrm>
          <a:prstGeom prst="rect">
            <a:avLst/>
          </a:prstGeom>
        </p:spPr>
        <p:txBody>
          <a:bodyPr wrap="square">
            <a:spAutoFit/>
          </a:bodyPr>
          <a:lstStyle/>
          <a:p>
            <a:endParaRPr lang="sl-SI" sz="2000"/>
          </a:p>
        </p:txBody>
      </p:sp>
      <p:sp>
        <p:nvSpPr>
          <p:cNvPr id="4" name="Pravokotnik 3">
            <a:extLst>
              <a:ext uri="{FF2B5EF4-FFF2-40B4-BE49-F238E27FC236}">
                <a16:creationId xmlns:a16="http://schemas.microsoft.com/office/drawing/2014/main" id="{8AE7B3E8-FFBD-40DF-BD69-50A8332B66AC}"/>
              </a:ext>
            </a:extLst>
          </p:cNvPr>
          <p:cNvSpPr/>
          <p:nvPr/>
        </p:nvSpPr>
        <p:spPr>
          <a:xfrm>
            <a:off x="907915" y="1666003"/>
            <a:ext cx="10269166" cy="5124480"/>
          </a:xfrm>
          <a:prstGeom prst="rect">
            <a:avLst/>
          </a:prstGeom>
        </p:spPr>
        <p:txBody>
          <a:bodyPr wrap="square" lIns="91440" tIns="45720" rIns="91440" bIns="45720" anchor="t">
            <a:spAutoFit/>
          </a:bodyPr>
          <a:lstStyle/>
          <a:p>
            <a:pPr>
              <a:spcBef>
                <a:spcPts val="2400"/>
              </a:spcBef>
            </a:pPr>
            <a:r>
              <a:rPr lang="sl-SI" b="1" dirty="0">
                <a:solidFill>
                  <a:srgbClr val="292B2C"/>
                </a:solidFill>
                <a:latin typeface="Republika"/>
              </a:rPr>
              <a:t>40. člen: </a:t>
            </a:r>
            <a:r>
              <a:rPr lang="sl-SI" dirty="0">
                <a:solidFill>
                  <a:srgbClr val="292B2C"/>
                </a:solidFill>
                <a:latin typeface="Republika"/>
              </a:rPr>
              <a:t>Odprta znanost obsega predvsem odprt dostop do raziskovalnih rezultatov, vrednotenje kakovosti in vpliva znanstvenoraziskovalnega dela z uporabo odgovornih metrik ter povezovanje in vključevanje zainteresirane javnosti v raziskovalni proces. Vrednotenje in ocenjevanje raziskovalcev, raziskovalnih organizacij, raziskovanih programov in projektov mora spodbujati odprto znanost.</a:t>
            </a:r>
          </a:p>
          <a:p>
            <a:pPr>
              <a:spcBef>
                <a:spcPts val="2400"/>
              </a:spcBef>
            </a:pPr>
            <a:endParaRPr lang="sl-SI" sz="100">
              <a:solidFill>
                <a:srgbClr val="292B2C"/>
              </a:solidFill>
              <a:latin typeface="Republika"/>
            </a:endParaRPr>
          </a:p>
          <a:p>
            <a:r>
              <a:rPr lang="sl-SI" b="1" dirty="0"/>
              <a:t>41. člen: </a:t>
            </a:r>
            <a:r>
              <a:rPr lang="sl-SI" dirty="0"/>
              <a:t>V okviru raziskav, sofinanciranih z javnimi viri najmanj v višini 50 %, mora financer zahtevati, izvajalec znanstvenoraziskovalne dejavnosti pa zagotoviti odprt dostop do vseh recenziranih znanstvenih objav in raziskovalnih podatkov ter drugih rezultatov raziskav. Izvajalec znanstvenoraziskovalne dejavnosti oziroma raziskovalci morajo to obveznost upoštevati tudi pri individualnem upravljanju s pravicami intelektualne lastnine, tako, da si pridržijo ustrezen obseg pravic, potreben za izpolnjevanje obveznosti iz tega odstavka.</a:t>
            </a:r>
            <a:endParaRPr lang="sl-SI" dirty="0">
              <a:solidFill>
                <a:srgbClr val="292B2C"/>
              </a:solidFill>
              <a:latin typeface="Republika"/>
            </a:endParaRPr>
          </a:p>
          <a:p>
            <a:endParaRPr lang="sl-SI">
              <a:solidFill>
                <a:srgbClr val="292B2C"/>
              </a:solidFill>
              <a:latin typeface="Republika"/>
            </a:endParaRPr>
          </a:p>
          <a:p>
            <a:r>
              <a:rPr lang="sl-SI" b="1" dirty="0"/>
              <a:t>42. člen: </a:t>
            </a:r>
            <a:r>
              <a:rPr lang="sl-SI" dirty="0"/>
              <a:t>Znanstvene revije izdajateljev s sedežem v Republiki Sloveniji in zamejstvu, ki vsebujejo recenzirane članke in je njihovo izdajanje v celoti financirano z državnimi viri, morajo zagotoviti odprt dostop do svojih vsebin. Financiranje znanstvenih monografij z državnimi viri se izvaja pod pogoji, ki omogočajo odprti dostop do celotnih vsebin digitalnih izdaj znanstvenih monografij ob objavi, ob upoštevanju pravic intelektualne lastnine in upravljanju avtorskih pravic s prostimi licencami.</a:t>
            </a:r>
            <a:endParaRPr lang="sl-SI" dirty="0">
              <a:cs typeface="Calibri"/>
            </a:endParaRPr>
          </a:p>
          <a:p>
            <a:endParaRPr lang="sl-SI"/>
          </a:p>
        </p:txBody>
      </p:sp>
    </p:spTree>
    <p:extLst>
      <p:ext uri="{BB962C8B-B14F-4D97-AF65-F5344CB8AC3E}">
        <p14:creationId xmlns:p14="http://schemas.microsoft.com/office/powerpoint/2010/main" val="608638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fontScale="90000"/>
          </a:bodyPr>
          <a:lstStyle/>
          <a:p>
            <a:pPr lvl="0"/>
            <a:r>
              <a:rPr lang="pl-PL" sz="5000" b="1">
                <a:solidFill>
                  <a:srgbClr val="ED7D31"/>
                </a:solidFill>
                <a:latin typeface="Calibri"/>
              </a:rPr>
              <a:t>Zakon o dostopu do informacij javnega značaja (ZDIJZ)</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729511"/>
            <a:ext cx="9539182" cy="400110"/>
          </a:xfrm>
          <a:prstGeom prst="rect">
            <a:avLst/>
          </a:prstGeom>
        </p:spPr>
        <p:txBody>
          <a:bodyPr wrap="square">
            <a:spAutoFit/>
          </a:bodyPr>
          <a:lstStyle/>
          <a:p>
            <a:endParaRPr lang="sl-SI" sz="2000"/>
          </a:p>
        </p:txBody>
      </p:sp>
      <p:sp>
        <p:nvSpPr>
          <p:cNvPr id="4" name="Pravokotnik 3">
            <a:extLst>
              <a:ext uri="{FF2B5EF4-FFF2-40B4-BE49-F238E27FC236}">
                <a16:creationId xmlns:a16="http://schemas.microsoft.com/office/drawing/2014/main" id="{8AE7B3E8-FFBD-40DF-BD69-50A8332B66AC}"/>
              </a:ext>
            </a:extLst>
          </p:cNvPr>
          <p:cNvSpPr/>
          <p:nvPr/>
        </p:nvSpPr>
        <p:spPr>
          <a:xfrm>
            <a:off x="907915" y="1666003"/>
            <a:ext cx="10269166" cy="5078313"/>
          </a:xfrm>
          <a:prstGeom prst="rect">
            <a:avLst/>
          </a:prstGeom>
        </p:spPr>
        <p:txBody>
          <a:bodyPr wrap="square">
            <a:spAutoFit/>
          </a:bodyPr>
          <a:lstStyle/>
          <a:p>
            <a:r>
              <a:rPr lang="sl-SI" b="1"/>
              <a:t>6.č člen: </a:t>
            </a:r>
            <a:r>
              <a:rPr lang="sl-SI"/>
              <a:t>Organi zagotavljajo ponovno uporabo raziskovalnih podatkov s posredovanjem v svetovni splet z objavo v odprtih formatih, ki upoštevajo formalne odprte standarde, v strojno berljivi obliki, skupaj z metapodatki, razen kadar bi bilo to v nasprotju z izjemami od dostopa.</a:t>
            </a:r>
          </a:p>
          <a:p>
            <a:endParaRPr lang="sl-SI"/>
          </a:p>
          <a:p>
            <a:r>
              <a:rPr lang="sl-SI"/>
              <a:t>Zakon velja tudi za izvajalce javne službe na področju raziskovalne dejavnosti in izvajalce javne službe na področju izobraževalne dejavnosti, višje od srednješolske stopnje, glede raziskovalnih podatkov, ki so financirani iz javnih sredstev.</a:t>
            </a:r>
          </a:p>
          <a:p>
            <a:endParaRPr lang="sl-SI"/>
          </a:p>
          <a:p>
            <a:r>
              <a:rPr lang="sl-SI"/>
              <a:t>Raziskovalni podatki, ki so financirani iz javnih sredstev ter jih raziskovalci, raziskovalne organizacije, organizacije, ki financirajo raziskave, ali izobraževalne organizacije, ne glede na to ali gre za zasebno-pravne ali javno-pravne subjekte, že odprto dostopno objavijo na svetovnem spletu v okviru institucionalnih ali tematskih spletnih odložišč, se lahko brezplačno ponovno uporabijo za pridobitne ali nepridobitne namene pod pogojema, da se:</a:t>
            </a:r>
          </a:p>
          <a:p>
            <a:endParaRPr lang="sl-SI" sz="900"/>
          </a:p>
          <a:p>
            <a:pPr marL="285750" indent="-285750">
              <a:buFontTx/>
              <a:buChar char="-"/>
            </a:pPr>
            <a:r>
              <a:rPr lang="sl-SI"/>
              <a:t>ponovna uporaba podatkov izvaja v skladu s predpisi, ki urejajo varstvo osebnih podatkov, in</a:t>
            </a:r>
          </a:p>
          <a:p>
            <a:pPr marL="285750" indent="-285750">
              <a:buFontTx/>
              <a:buChar char="-"/>
            </a:pPr>
            <a:r>
              <a:rPr lang="sl-SI"/>
              <a:t>ob vsaki ponovni uporabi navede vir podatkov, ki je na institucionalnem ali tematskem spletnem</a:t>
            </a:r>
          </a:p>
          <a:p>
            <a:r>
              <a:rPr lang="sl-SI"/>
              <a:t>odložišču naveden ob podatkih za ponovno uporabo.</a:t>
            </a:r>
          </a:p>
          <a:p>
            <a:endParaRPr lang="sl-SI"/>
          </a:p>
        </p:txBody>
      </p:sp>
    </p:spTree>
    <p:extLst>
      <p:ext uri="{BB962C8B-B14F-4D97-AF65-F5344CB8AC3E}">
        <p14:creationId xmlns:p14="http://schemas.microsoft.com/office/powerpoint/2010/main" val="355332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20776" y="542442"/>
            <a:ext cx="8936065" cy="817418"/>
          </a:xfrm>
        </p:spPr>
        <p:txBody>
          <a:bodyPr>
            <a:normAutofit fontScale="90000"/>
          </a:bodyPr>
          <a:lstStyle/>
          <a:p>
            <a:pPr lvl="0"/>
            <a:r>
              <a:rPr lang="pl-PL" sz="5000" b="1">
                <a:solidFill>
                  <a:srgbClr val="ED7D31"/>
                </a:solidFill>
                <a:latin typeface="Calibri"/>
              </a:rPr>
              <a:t>Zakon o dostopu do informacij javnega značaja (ZDIJZ)</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34100" y="4629551"/>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2C61C110-4911-4DFF-A1FA-9F62959DA3CE}"/>
              </a:ext>
            </a:extLst>
          </p:cNvPr>
          <p:cNvSpPr/>
          <p:nvPr/>
        </p:nvSpPr>
        <p:spPr>
          <a:xfrm>
            <a:off x="820776" y="1729511"/>
            <a:ext cx="9539182" cy="400110"/>
          </a:xfrm>
          <a:prstGeom prst="rect">
            <a:avLst/>
          </a:prstGeom>
        </p:spPr>
        <p:txBody>
          <a:bodyPr wrap="square">
            <a:spAutoFit/>
          </a:bodyPr>
          <a:lstStyle/>
          <a:p>
            <a:endParaRPr lang="sl-SI" sz="2000"/>
          </a:p>
        </p:txBody>
      </p:sp>
      <p:sp>
        <p:nvSpPr>
          <p:cNvPr id="4" name="Pravokotnik 3">
            <a:extLst>
              <a:ext uri="{FF2B5EF4-FFF2-40B4-BE49-F238E27FC236}">
                <a16:creationId xmlns:a16="http://schemas.microsoft.com/office/drawing/2014/main" id="{8AE7B3E8-FFBD-40DF-BD69-50A8332B66AC}"/>
              </a:ext>
            </a:extLst>
          </p:cNvPr>
          <p:cNvSpPr/>
          <p:nvPr/>
        </p:nvSpPr>
        <p:spPr>
          <a:xfrm>
            <a:off x="907915" y="1666003"/>
            <a:ext cx="10269166" cy="5078313"/>
          </a:xfrm>
          <a:prstGeom prst="rect">
            <a:avLst/>
          </a:prstGeom>
        </p:spPr>
        <p:txBody>
          <a:bodyPr wrap="square">
            <a:spAutoFit/>
          </a:bodyPr>
          <a:lstStyle/>
          <a:p>
            <a:r>
              <a:rPr lang="sl-SI" b="1"/>
              <a:t>6.č člen: </a:t>
            </a:r>
            <a:r>
              <a:rPr lang="sl-SI"/>
              <a:t>Organi zagotavljajo ponovno uporabo raziskovalnih podatkov s posredovanjem v svetovni splet z objavo v odprtih formatih, ki upoštevajo formalne odprte standarde, v strojno berljivi obliki, skupaj z metapodatki, razen kadar bi bilo to v nasprotju z izjemami od dostopa.</a:t>
            </a:r>
          </a:p>
          <a:p>
            <a:endParaRPr lang="sl-SI"/>
          </a:p>
          <a:p>
            <a:r>
              <a:rPr lang="sl-SI"/>
              <a:t>Zakon velja tudi za izvajalce javne službe na področju raziskovalne dejavnosti in izvajalce javne službe na področju izobraževalne dejavnosti, višje od srednješolske stopnje, glede raziskovalnih podatkov, ki so financirani iz javnih sredstev.</a:t>
            </a:r>
          </a:p>
          <a:p>
            <a:endParaRPr lang="sl-SI"/>
          </a:p>
          <a:p>
            <a:r>
              <a:rPr lang="sl-SI"/>
              <a:t>Raziskovalni podatki, ki so financirani iz javnih sredstev ter jih raziskovalci, raziskovalne organizacije, organizacije, ki financirajo raziskave, ali izobraževalne organizacije, ne glede na to ali gre za zasebno-pravne ali javno-pravne subjekte, že odprto dostopno objavijo na svetovnem spletu v okviru institucionalnih ali tematskih spletnih odložišč, se lahko brezplačno ponovno uporabijo za pridobitne ali nepridobitne namene pod pogojema, da se:</a:t>
            </a:r>
          </a:p>
          <a:p>
            <a:endParaRPr lang="sl-SI" sz="900"/>
          </a:p>
          <a:p>
            <a:pPr marL="285750" indent="-285750">
              <a:buFontTx/>
              <a:buChar char="-"/>
            </a:pPr>
            <a:r>
              <a:rPr lang="sl-SI"/>
              <a:t>ponovna uporaba podatkov izvaja v skladu s predpisi, ki urejajo varstvo osebnih podatkov, in</a:t>
            </a:r>
          </a:p>
          <a:p>
            <a:pPr marL="285750" indent="-285750">
              <a:buFontTx/>
              <a:buChar char="-"/>
            </a:pPr>
            <a:r>
              <a:rPr lang="sl-SI"/>
              <a:t>ob vsaki ponovni uporabi navede vir podatkov, ki je na institucionalnem ali tematskem spletnem</a:t>
            </a:r>
          </a:p>
          <a:p>
            <a:r>
              <a:rPr lang="sl-SI"/>
              <a:t>odložišču naveden ob podatkih za ponovno uporabo.</a:t>
            </a:r>
          </a:p>
          <a:p>
            <a:endParaRPr lang="sl-SI"/>
          </a:p>
        </p:txBody>
      </p:sp>
    </p:spTree>
    <p:extLst>
      <p:ext uri="{BB962C8B-B14F-4D97-AF65-F5344CB8AC3E}">
        <p14:creationId xmlns:p14="http://schemas.microsoft.com/office/powerpoint/2010/main" val="377294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530686"/>
            <a:ext cx="10515600" cy="817418"/>
          </a:xfrm>
        </p:spPr>
        <p:txBody>
          <a:bodyPr>
            <a:normAutofit fontScale="90000"/>
          </a:bodyPr>
          <a:lstStyle/>
          <a:p>
            <a:pPr lvl="0"/>
            <a:r>
              <a:rPr lang="pl-PL" sz="5000" b="1">
                <a:solidFill>
                  <a:srgbClr val="ED7D31"/>
                </a:solidFill>
                <a:latin typeface="Calibri"/>
              </a:rPr>
              <a:t>Uredba o izvajanju znanstvenoraziskovalnega dela v skladu z načeli odprte znanosti</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a:ln>
                  <a:noFill/>
                </a:ln>
                <a:solidFill>
                  <a:prstClr val="black"/>
                </a:solidFill>
                <a:effectLst/>
                <a:uLnTx/>
                <a:uFillTx/>
                <a:latin typeface="Calibri" panose="020F0502020204030204"/>
                <a:ea typeface="+mn-ea"/>
                <a:cs typeface="+mn-cs"/>
              </a:rPr>
              <a:t>Uradni list RS, št. 59/23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https://www.uradni-list.si/glasilo-uradni-list-rs/vsebina/2023-01-1828/uredba-o-izvajanju-znanstvenoraziskovalnega-dela-v-skladu-z-naceli-odprte-znanosti</a:t>
            </a:r>
            <a:r>
              <a:rPr kumimoji="0" lang="pl-PL"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158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a:solidFill>
                  <a:srgbClr val="ED7D31"/>
                </a:solidFill>
                <a:latin typeface="Calibri"/>
              </a:rPr>
              <a:t>Temeljna načela</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19235"/>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Uredba temelji na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ZZrID</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in </a:t>
            </a: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ZDIJZ ter je v celoti usklajena s politikami ERA (npr. z določbam okvirnega programa EU za raziskave in inovacije, načelom Načrta S ipd.).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Z uvajanjem deljenja rezultatov raziskav po načelih FAIR celovito obravnava znanstveno komunikacijo: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odprte objave;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ravnanje z raziskovalnimi podatki po načelih FAIR;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deljenje drugih rezultatov raziskav, ki omogočajo ponovljivost raziskav in ponovno uporabo rezultatov;</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ustrezno upravljanje z avtorskimi pravicami;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reforma metod vrednotenja in ocenjevanja znanstvenoraziskovalnega dela;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spodbujanje družbeno angažirane vloge znanosti v skupnosti;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pl-PL" sz="2400" b="0" i="0" u="none" strike="noStrike" kern="1200" cap="none" spc="0" normalizeH="0" baseline="0" noProof="0">
                <a:ln>
                  <a:noFill/>
                </a:ln>
                <a:solidFill>
                  <a:prstClr val="black"/>
                </a:solidFill>
                <a:effectLst/>
                <a:uLnTx/>
                <a:uFillTx/>
                <a:latin typeface="Calibri" panose="020F0502020204030204"/>
                <a:ea typeface="+mn-ea"/>
                <a:cs typeface="+mn-cs"/>
              </a:rPr>
              <a:t>zagotavljanje ustrezne infrastrukture.</a:t>
            </a:r>
            <a:endParaRPr kumimoji="0" lang="pl-PL"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82374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a:solidFill>
                  <a:srgbClr val="ED7D31"/>
                </a:solidFill>
                <a:latin typeface="Calibri"/>
              </a:rPr>
              <a:t>2. člen: Splošne zahteve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501878"/>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Izvajalci znanstvenoraziskovalne dejavnosti zagotovijo odprti dostop do digitalnih različic znanstvenih publikacij in drugih rezultatov raziskav, ki so obravnavani v teh publikacijah ter so nujno potrebni za ponovitev raziskav ali za ponovno uporabo rezultatov raziskav v drugih raziskavah.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Izvedbeno to pomeni, da morajo raziskovalci poleg znanstvenih objav v odprtem dostopu deliti tudi raziskovalne podatke, opis izvora podatkov (npr. programsko opremo, če je bila ustvarjena kot rezultat raziskave oz. informacije o programski in strojni opremi, na podlagi katere so bili podatki ustvarjeni; druge informacije v zvezi s ustvarjanjem podatkov ipd.).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01880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a:bodyPr>
          <a:lstStyle/>
          <a:p>
            <a:pPr lvl="0"/>
            <a:r>
              <a:rPr lang="pl-PL" sz="5000" b="1">
                <a:solidFill>
                  <a:srgbClr val="ED7D31"/>
                </a:solidFill>
                <a:latin typeface="Calibri"/>
              </a:rPr>
              <a:t>Odprte objave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358928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fontScale="90000"/>
          </a:bodyPr>
          <a:lstStyle/>
          <a:p>
            <a:pPr lvl="0"/>
            <a:r>
              <a:rPr lang="pl-PL" sz="5000" b="1">
                <a:solidFill>
                  <a:srgbClr val="ED7D31"/>
                </a:solidFill>
                <a:latin typeface="Calibri"/>
              </a:rPr>
              <a:t>3. člen: Izvedba odprtega dostopa do publikacij</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776198"/>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Odprti dostop do znanstvenih objav se izvede na naslednji način: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strojno berljiva digitalna oblika objavljene različice znanstvene publikacije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Version</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of</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Record</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VoR</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ali recenziranega rokopisa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Author</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Accepted</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Manuscript</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AAM</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sprejetega v objavo, sta shranjena v zaupanja vrednem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repozitoriju</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za znanstvene publikacije,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omogočen je </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takojšni odprti dostop </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do znanstvene publikacije, shranjene </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v </a:t>
            </a:r>
            <a:r>
              <a:rPr kumimoji="0" lang="sl-SI" sz="2400" b="1" i="0" u="none" strike="noStrike" kern="1200" cap="none" spc="0" normalizeH="0" baseline="0" noProof="0" err="1">
                <a:ln>
                  <a:noFill/>
                </a:ln>
                <a:solidFill>
                  <a:prstClr val="black"/>
                </a:solidFill>
                <a:effectLst/>
                <a:uLnTx/>
                <a:uFillTx/>
                <a:latin typeface="Calibri" panose="020F0502020204030204"/>
                <a:ea typeface="+mn-ea"/>
                <a:cs typeface="+mn-cs"/>
              </a:rPr>
              <a:t>repozitoriju</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iz prejšnje alineje.</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31844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a:solidFill>
                  <a:srgbClr val="ED7D31"/>
                </a:solidFill>
                <a:latin typeface="Calibri"/>
              </a:rPr>
              <a:t>9. člen: Upravičeni stroški za odprte objave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096238"/>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Upravičeni stroški za odprte objave so stroški odprtega dostopa do znanstvenih publikacij v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odprtodostopnem</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znanstvenem založništvu (če so odprto dostopne celotne znanstvene revije, založniške platforme in monografije) ter stroški ravnanja s povezanimi raziskovalnimi podatki in drugimi rezultati raziskav.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Stroške iz prejšnjega odstavka krijejo financerji ali raziskovalne organizacije na primer z vavčerji za stroške priprave članka za odprti dostop (v nadaljnjem besedilu: vavčerji za APC), z namenskimi javnimi razpisi za kritje stroškov odprtega dostopa, s sklenjenimi pogodbami med financerji in raziskovalnimi organizacijami o izvajanju znanstvenoraziskovalne dejavnosti.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Stroški objave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odprtodostopnih</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znanstvenih člankov v naročniških revijah (tako imenovani hibridni model znanstvenega založništva) </a:t>
            </a:r>
            <a:r>
              <a:rPr kumimoji="0" lang="sl-SI" sz="2400" b="1" i="0" u="sng" strike="noStrike" kern="1200" cap="none" spc="0" normalizeH="0" baseline="0" noProof="0">
                <a:ln>
                  <a:noFill/>
                </a:ln>
                <a:solidFill>
                  <a:srgbClr val="ED7D31"/>
                </a:solidFill>
                <a:effectLst/>
                <a:uLnTx/>
                <a:uFillTx/>
                <a:latin typeface="Calibri" panose="020F0502020204030204"/>
                <a:ea typeface="+mn-ea"/>
                <a:cs typeface="+mn-cs"/>
              </a:rPr>
              <a:t>niso upravičeni stroški.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8413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49960" y="3772439"/>
            <a:ext cx="8470389" cy="817418"/>
          </a:xfrm>
        </p:spPr>
        <p:txBody>
          <a:bodyPr>
            <a:normAutofit fontScale="90000"/>
          </a:bodyPr>
          <a:lstStyle/>
          <a:p>
            <a:pPr lvl="0"/>
            <a:r>
              <a:rPr lang="en-US" sz="5000" b="1">
                <a:solidFill>
                  <a:srgbClr val="ED7D31"/>
                </a:solidFill>
                <a:latin typeface="Calibri"/>
              </a:rPr>
              <a:t>Reform</a:t>
            </a:r>
            <a:r>
              <a:rPr lang="sl-SI" sz="5000" b="1">
                <a:solidFill>
                  <a:srgbClr val="ED7D31"/>
                </a:solidFill>
                <a:latin typeface="Calibri"/>
              </a:rPr>
              <a:t>a Evropskega raziskovalnega prostora </a:t>
            </a:r>
            <a:r>
              <a:rPr lang="en-US" sz="5000" b="1">
                <a:solidFill>
                  <a:srgbClr val="ED7D31"/>
                </a:solidFill>
                <a:latin typeface="Calibri"/>
              </a:rPr>
              <a:t>(ERA)</a:t>
            </a:r>
            <a:br>
              <a:rPr lang="en-US" sz="5000" b="1">
                <a:solidFill>
                  <a:srgbClr val="ED7D31"/>
                </a:solidFill>
                <a:latin typeface="Calibri"/>
              </a:rPr>
            </a:b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Tree>
    <p:extLst>
      <p:ext uri="{BB962C8B-B14F-4D97-AF65-F5344CB8AC3E}">
        <p14:creationId xmlns:p14="http://schemas.microsoft.com/office/powerpoint/2010/main" val="95765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a:solidFill>
                  <a:srgbClr val="ED7D31"/>
                </a:solidFill>
                <a:latin typeface="Calibri"/>
              </a:rPr>
              <a:t>15. člen: Prehodne določbe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89507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Financerji znanstvenoraziskovalne dejavnosti iz javnih virov lahko ne glede na tretji odstavek 9. člena te uredbe še največ dve leti od uveljavitve te uredbe sofinancirajo odprti dostop do člankov v naročniških revijah, in sicer v naslednjih primerih: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v okviru preoblikovalnih pogodb z založniki za branje revij in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rPr>
              <a:t>odprtodostopno</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objavljanje v teh revijah (v nadaljnjem besedilu: preoblikovalne pogodbe),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če javna raziskovalna organizacija ni članica konzorcijev za preoblikovalne pogodbe,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če zmanjka vavčerjev za APC, ki so bili pridobljeni s preoblikovalnimi pogodbami,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če naročniške revije niso del preoblikovalnih pogodb (na primer kadar preoblikovalna pogodba z založnikom ni sklenjena zaradi premajhnega števila objav,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kadar založnik nima preoblikovalnih pogodb v okviru svojih poslovnih modelov in zato pogodba ni mogoča,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kadar slovenski konzorciji nimajo podpisane pogodbe z izbranim založnikom naročniških revij za branje).</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19780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a:solidFill>
                  <a:srgbClr val="ED7D31"/>
                </a:solidFill>
                <a:latin typeface="Calibri"/>
              </a:rPr>
              <a:t>Ključno: Ali uredba prepoveduje objave v hibridnih revijah?</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07795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Uredba ne prepoveduje objave v t. i. hibridnih revijah (revijah, ki niso odprto dostopne, a omogočajo odprtost posameznih objav proti plačilu APC).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Objave v okviru preoblikovalnih pogodb so velika prednost za raziskovalce, ker: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Lahko objavijo v hibridni reviji (odprtost plača nabavni konzorcij oz. JRO kot član konzorcija).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Raziskovalci s tem nimajo dodatnega dela.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Ekonomičnost oz. vzdržna cena APC-jev.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Preprečujemo dvojno zaračunavanje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double</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dipping</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V dosedanji praksi tak način hibridnih objav srečujemo tudi pri objavah iz programa Obzorje Evropa. Ta sicer ne dovoli porabe projektnih sredstev za ta namen, ne prepoveduje pa objave same.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39072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a:solidFill>
                  <a:srgbClr val="ED7D31"/>
                </a:solidFill>
                <a:latin typeface="Calibri"/>
              </a:rPr>
              <a:t>Razpis za sofinanciranje individualno plačanih APC-jev</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287551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Vsakoletni razpis ARIS, ki je zasnovan prilagodljivo.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Možnost sofinanciranja različnih vrst objav, tudi hibridnih v primerih, ko avtor nima možnosti objave v okviru preoblikovalnih pogodb.</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0521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a:solidFill>
                  <a:srgbClr val="ED7D31"/>
                </a:solidFill>
                <a:latin typeface="Calibri"/>
              </a:rPr>
              <a:t>Odprt dostop do raziskovalnih podatkov in drugih rezultatov raziskav</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372121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a:solidFill>
                  <a:srgbClr val="ED7D31"/>
                </a:solidFill>
                <a:latin typeface="Calibri"/>
              </a:rPr>
              <a:t>4. člen: Splošne zahteve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844778"/>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Financerji v okviru pogojev sofinanciranja iz javnih virov najmanj v višini 50% poleg odprtega dostopa do znanstvenih publikacij iz 2. člena te uredbe zahtevajo, izvajalci znanstvenoraziskovalne dejavnosti pa zagotovijo: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pripravo in redno posodabljanje načrta ravnanja z raziskovalnimi podatki (v nadaljnjem besedilu: NRRP),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ravnanje z raziskovalnimi podatki in drugimi rezultati raziskav, ustvarjenimi v okviru javno sofinanciranih raziskav, v skladu z načeli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odprti dostop do raziskovalnih podatkov in drugih rezultatov raziskav iz sofinanciranih raziskav v skladu z načelom »odprti, kolikor je mogoče, zaprti, kolikor je nujno«.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V primeru utemeljenih izjem morajo biti raziskovalni podatki in drugi rezultati raziskav, kadar je to mogoče, odprto dostopni v </a:t>
            </a: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anonimizirani</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obliki ali nadzorovano omejeno dostopni.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Kadar raziskovalni podatki in drugi rezultati raziskav zaradi utemeljenih izjem iz tretjega odstavka tega člena ne morejo biti odprto dostopni in ni zakonskih omejitev, da povezani metapodatki ne bi bili odprto dostopni, morajo biti odprto dostopni vsaj metapodatki.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7469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a:solidFill>
                  <a:srgbClr val="ED7D31"/>
                </a:solidFill>
                <a:latin typeface="Calibri"/>
              </a:rPr>
              <a:t>5. člen: Izvedba odprtega dostopa do raziskovalnih podatkov</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09954"/>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Raziskovalni podatki in drugi rezultati raziskav morajo biti shranjeni v </a:t>
            </a:r>
            <a:r>
              <a:rPr kumimoji="0" lang="sl-SI" sz="1600" b="0" i="0" u="none" strike="noStrike" kern="1200" cap="none" spc="0" normalizeH="0" baseline="0" noProof="0" err="1">
                <a:ln>
                  <a:noFill/>
                </a:ln>
                <a:solidFill>
                  <a:prstClr val="black"/>
                </a:solidFill>
                <a:effectLst/>
                <a:uLnTx/>
                <a:uFillTx/>
                <a:latin typeface="Calibri" panose="020F0502020204030204"/>
                <a:ea typeface="+mn-ea"/>
                <a:cs typeface="+mn-cs"/>
              </a:rPr>
              <a:t>repozitorijih</a:t>
            </a: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 in odprto dostopni prek repozitorijev čim prej po nastanku, najpozneje pa ob izteku pogodbe o sofinanciranju.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Raziskovalni podatki in drugi rezultati raziskav, ki podpirajo znanstveno publikacijo, razen v primeru utemeljenih izjem iz tretjega odstavka prejšnjega člena, morajo biti odprto dostopni najpozneje ob objavi znanstvene publikacije, v kateri morajo biti citirani s stalno oznako mesta dostopa oziroma trajnim identifikatorjem (v nadaljnjem besedilu: PID).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Raziskovalni podatki in drugi rezultati raziskav morajo biti shranjeni v zaupanja vrednih </a:t>
            </a:r>
            <a:r>
              <a:rPr kumimoji="0" lang="sl-SI" sz="1600" b="0" i="0" u="none" strike="noStrike" kern="1200" cap="none" spc="0" normalizeH="0" baseline="0" noProof="0" err="1">
                <a:ln>
                  <a:noFill/>
                </a:ln>
                <a:solidFill>
                  <a:prstClr val="black"/>
                </a:solidFill>
                <a:effectLst/>
                <a:uLnTx/>
                <a:uFillTx/>
                <a:latin typeface="Calibri" panose="020F0502020204030204"/>
                <a:ea typeface="+mn-ea"/>
                <a:cs typeface="+mn-cs"/>
              </a:rPr>
              <a:t>repozitorijih</a:t>
            </a: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 za raziskovalne podatke oziroma druge rezultate raziskav takoj, ko je to izvedljivo, in sicer prednostno v nacionalna ali mednarodna področna podatkovna središča. Če ta niso na voljo za določeno znanstveno področje, so raziskovalni podatki in drugi rezultati raziskav lahko shranjeni in odprto dostopni v zaupanja vrednih večnamenskih </a:t>
            </a:r>
            <a:r>
              <a:rPr kumimoji="0" lang="sl-SI" sz="1600" b="0" i="0" u="none" strike="noStrike" kern="1200" cap="none" spc="0" normalizeH="0" baseline="0" noProof="0" err="1">
                <a:ln>
                  <a:noFill/>
                </a:ln>
                <a:solidFill>
                  <a:prstClr val="black"/>
                </a:solidFill>
                <a:effectLst/>
                <a:uLnTx/>
                <a:uFillTx/>
                <a:latin typeface="Calibri" panose="020F0502020204030204"/>
                <a:ea typeface="+mn-ea"/>
                <a:cs typeface="+mn-cs"/>
              </a:rPr>
              <a:t>repozitorijih</a:t>
            </a: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Merila za opredelitev zaupanja vrednih repozitorijev za raziskovalne podatke in druge rezultate raziskav ter večnamenskih repozitorijev določi ARIS, pri čemer upošteva skupne rešitve v evropskem raziskovalnem prostoru (na primer v okvirnem programu za sofinanciranje raziskav in inovacij Evropske unije).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a:ln>
                  <a:noFill/>
                </a:ln>
                <a:solidFill>
                  <a:prstClr val="black"/>
                </a:solidFill>
                <a:effectLst/>
                <a:uLnTx/>
                <a:uFillTx/>
                <a:latin typeface="Calibri" panose="020F0502020204030204"/>
                <a:ea typeface="+mn-ea"/>
                <a:cs typeface="+mn-cs"/>
              </a:rPr>
              <a:t>Raziskovalni podatki in drugi rezultati raziskav morajo biti opremljeni z metapodatki, vključno z metapodatki o orodjih in instrumentih, potrebnih za validacijo raziskovalnih podatkov in njihovo ponovno uporabo. Pri oblikovanju metapodatkov morajo izvajalci upoštevati posebnosti znanstvenih področij.</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1331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a:solidFill>
                  <a:srgbClr val="ED7D31"/>
                </a:solidFill>
                <a:latin typeface="Calibri"/>
              </a:rPr>
              <a:t>Zaupanja vredni repozitoriji</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7624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Raziskovalni repozitoriji so del digitalne infrastrukture, ki podpira odprto znanost. Kot takšni morajo zadoščati določenim strokovnim smernicam oz. standardom, spoštovati veljavne pravne in etične omejitve (npr. omogočati </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3"/>
              </a:rPr>
              <a:t>različne stopnje odprtosti vsebin</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ter zagotavljati varno, trajno hrambo. Takšne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repozitorije</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imenujemo </a:t>
            </a:r>
            <a:r>
              <a:rPr kumimoji="0" lang="sl-SI" sz="2400" b="1" i="0" u="none" strike="noStrike" kern="1200" cap="none" spc="0" normalizeH="0" baseline="0" noProof="0">
                <a:ln>
                  <a:noFill/>
                </a:ln>
                <a:solidFill>
                  <a:prstClr val="black"/>
                </a:solidFill>
                <a:effectLst/>
                <a:uLnTx/>
                <a:uFillTx/>
                <a:latin typeface="Calibri" panose="020F0502020204030204"/>
                <a:ea typeface="+mn-ea"/>
                <a:cs typeface="+mn-cs"/>
              </a:rPr>
              <a:t>zaupanja vredni</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Kot zaupanja vredne lahko obravnavamo tri skupine repozitorijev:</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sl-SI" sz="2000" b="1" i="0" u="none" strike="noStrike" kern="1200" cap="none" spc="0" normalizeH="0" baseline="0" noProof="0">
                <a:ln>
                  <a:noFill/>
                </a:ln>
                <a:solidFill>
                  <a:prstClr val="black"/>
                </a:solidFill>
                <a:effectLst/>
                <a:uLnTx/>
                <a:uFillTx/>
                <a:latin typeface="Calibri" panose="020F0502020204030204"/>
                <a:ea typeface="+mn-ea"/>
                <a:cs typeface="+mn-cs"/>
              </a:rPr>
              <a:t>certificirane </a:t>
            </a:r>
            <a:r>
              <a:rPr kumimoji="0" lang="sl-SI" sz="2000" b="1" i="0" u="none" strike="noStrike" kern="1200" cap="none" spc="0" normalizeH="0" baseline="0" noProof="0" err="1">
                <a:ln>
                  <a:noFill/>
                </a:ln>
                <a:solidFill>
                  <a:prstClr val="black"/>
                </a:solidFill>
                <a:effectLst/>
                <a:uLnTx/>
                <a:uFillTx/>
                <a:latin typeface="Calibri" panose="020F0502020204030204"/>
                <a:ea typeface="+mn-ea"/>
                <a:cs typeface="+mn-cs"/>
              </a:rPr>
              <a:t>repozitorije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(npr. v skladu s certifikati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4"/>
              </a:rPr>
              <a:t>CoreTrustSeal</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5"/>
              </a:rPr>
              <a:t>DIN 31644</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ali </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6"/>
              </a:rPr>
              <a:t>ISO 16363</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sl-SI" sz="2000" b="1" i="0" u="none" strike="noStrike" kern="1200" cap="none" spc="0" normalizeH="0" baseline="0" noProof="0">
                <a:ln>
                  <a:noFill/>
                </a:ln>
                <a:solidFill>
                  <a:prstClr val="black"/>
                </a:solidFill>
                <a:effectLst/>
                <a:uLnTx/>
                <a:uFillTx/>
                <a:latin typeface="Calibri" panose="020F0502020204030204"/>
                <a:ea typeface="+mn-ea"/>
                <a:cs typeface="+mn-cs"/>
              </a:rPr>
              <a:t>področne </a:t>
            </a:r>
            <a:r>
              <a:rPr kumimoji="0" lang="sl-SI" sz="2000" b="1" i="0" u="none" strike="noStrike" kern="1200" cap="none" spc="0" normalizeH="0" baseline="0" noProof="0" err="1">
                <a:ln>
                  <a:noFill/>
                </a:ln>
                <a:solidFill>
                  <a:prstClr val="black"/>
                </a:solidFill>
                <a:effectLst/>
                <a:uLnTx/>
                <a:uFillTx/>
                <a:latin typeface="Calibri" panose="020F0502020204030204"/>
                <a:ea typeface="+mn-ea"/>
                <a:cs typeface="+mn-cs"/>
              </a:rPr>
              <a:t>repozitorije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ki jih priznava in uporablja raziskovalna skupnost na določenem znanstvenem področju, npr.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7"/>
              </a:rPr>
              <a:t>HEPData</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8"/>
              </a:rPr>
              <a:t>Crystallography</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hlinkClick r:id="rId8"/>
              </a:rPr>
              <a:t> Open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8"/>
              </a:rPr>
              <a:t>Database</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9"/>
              </a:rPr>
              <a:t>PubChem</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 ),</a:t>
            </a:r>
          </a:p>
          <a:p>
            <a:pPr marL="800100" marR="0" lvl="1"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sl-SI" sz="2000" b="1" i="0" u="none" strike="noStrike" kern="1200" cap="none" spc="0" normalizeH="0" baseline="0" noProof="0">
                <a:ln>
                  <a:noFill/>
                </a:ln>
                <a:solidFill>
                  <a:prstClr val="black"/>
                </a:solidFill>
                <a:effectLst/>
                <a:uLnTx/>
                <a:uFillTx/>
                <a:latin typeface="Calibri" panose="020F0502020204030204"/>
                <a:ea typeface="+mn-ea"/>
                <a:cs typeface="+mn-cs"/>
              </a:rPr>
              <a:t>splošne in institucionalne </a:t>
            </a:r>
            <a:r>
              <a:rPr kumimoji="0" lang="sl-SI" sz="2000" b="1" i="0" u="none" strike="noStrike" kern="1200" cap="none" spc="0" normalizeH="0" baseline="0" noProof="0" err="1">
                <a:ln>
                  <a:noFill/>
                </a:ln>
                <a:solidFill>
                  <a:prstClr val="black"/>
                </a:solidFill>
                <a:effectLst/>
                <a:uLnTx/>
                <a:uFillTx/>
                <a:latin typeface="Calibri" panose="020F0502020204030204"/>
                <a:ea typeface="+mn-ea"/>
                <a:cs typeface="+mn-cs"/>
              </a:rPr>
              <a:t>repozitorije</a:t>
            </a:r>
            <a:r>
              <a:rPr kumimoji="0" lang="sl-SI" sz="2000" b="1" i="0" u="none" strike="noStrike" kern="1200" cap="none" spc="0" normalizeH="0" baseline="0" noProof="0">
                <a:ln>
                  <a:noFill/>
                </a:ln>
                <a:solidFill>
                  <a:prstClr val="black"/>
                </a:solidFill>
                <a:effectLst/>
                <a:uLnTx/>
                <a:uFillTx/>
                <a:latin typeface="Calibri" panose="020F0502020204030204"/>
                <a:ea typeface="+mn-ea"/>
                <a:cs typeface="+mn-cs"/>
              </a:rPr>
              <a:t>, ki imajo značilnosti zaupanja vrednih repozitorijev</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(npr. </a:t>
            </a:r>
            <a:r>
              <a:rPr kumimoji="0" lang="sl-SI" sz="2000" b="0" i="0" u="none" strike="noStrike" kern="1200" cap="none" spc="0" normalizeH="0" baseline="0" noProof="0" err="1">
                <a:ln>
                  <a:noFill/>
                </a:ln>
                <a:solidFill>
                  <a:prstClr val="black"/>
                </a:solidFill>
                <a:effectLst/>
                <a:uLnTx/>
                <a:uFillTx/>
                <a:latin typeface="Calibri" panose="020F0502020204030204"/>
                <a:ea typeface="+mn-ea"/>
                <a:cs typeface="+mn-cs"/>
                <a:hlinkClick r:id="rId10"/>
              </a:rPr>
              <a:t>Zenodo</a:t>
            </a: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Repozitoriji odprtega dostopa v Sloveniji so zbrani na </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hlinkClick r:id="rId11"/>
              </a:rPr>
              <a:t>https://openscience.si/</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10718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a:solidFill>
                  <a:srgbClr val="ED7D31"/>
                </a:solidFill>
                <a:latin typeface="Calibri"/>
              </a:rPr>
              <a:t>Upravljanje avtorskih pravic v skladu z načeli odprte znanosti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4261197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95996"/>
            <a:ext cx="10515600" cy="817418"/>
          </a:xfrm>
        </p:spPr>
        <p:txBody>
          <a:bodyPr>
            <a:normAutofit fontScale="90000"/>
          </a:bodyPr>
          <a:lstStyle/>
          <a:p>
            <a:pPr lvl="0"/>
            <a:r>
              <a:rPr lang="pl-PL" sz="5000" b="1">
                <a:solidFill>
                  <a:srgbClr val="ED7D31"/>
                </a:solidFill>
                <a:latin typeface="Calibri"/>
              </a:rPr>
              <a:t>6. člen: Upravljanje avtorskih pravic na znanstvenih publikacijah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Avtorji znanstvenih publikacij morajo znanstvene publikacije objaviti pod odprto licenco, ki vsakomur omogoča, da v skladu z načeli znanstvenoraziskovalne etike znanstveno publikacijo prosto uporablja, spreminja in deli (na primer licenci Creative Commons priznanje avtorstva (CC BY) in priznanje avtorstva – deljenje pod enakimi pogoji (CC BY-SA) ali njima enakovredne).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Monografije in z njimi primerljivo obsežne znanstvene publikacije so, če so recenzirane ali če so tretje osebe nosilci katerih koli pravic na njih, lahko objavljene pod licenco, ki omejuje nadaljnjo komercialno uporabo ali predelavo dela (na primer licenci Creative Commons priznanje avtorstva – nekomercialno (CC BY-NC), ki omejuje nadaljnjo komercialno uporabo, in Creative Commons priznanje avtorstva – brez predelav (CC BY-ND), ki prepoveduje predelave, ali njima enakovredne).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Metapodatki o raziskovalnih publikacijah morajo biti javno objavljeni. Če na metapodatkih o raziskovalnih publikacijah nastanejo avtorske pravice, morajo biti ti metapodatki dani na voljo pod licenco, s katero se avtorji svojim avtorskim, avtorskim sorodnim in drugim pravicam avtorja odpovejo v največjem obsegu, ki ga pravni red dopušča (na primer licenca Creative Commons posvetilo javni domeni (CC0), kadar to ni mogoče, pa pod licenco Creative Commons priznanje avtorstva (CC BY)).</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952866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78739"/>
            <a:ext cx="10515600" cy="817418"/>
          </a:xfrm>
        </p:spPr>
        <p:txBody>
          <a:bodyPr>
            <a:normAutofit fontScale="90000"/>
          </a:bodyPr>
          <a:lstStyle/>
          <a:p>
            <a:pPr lvl="0"/>
            <a:r>
              <a:rPr lang="pl-PL" sz="5000" b="1">
                <a:solidFill>
                  <a:srgbClr val="ED7D31"/>
                </a:solidFill>
                <a:latin typeface="Calibri"/>
              </a:rPr>
              <a:t>7. člen: Upravljanje avtorskih pravic na raziskovalnih podatkih in drugih rezultatih raziskav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3" name="Pravokotnik 2">
            <a:extLst>
              <a:ext uri="{FF2B5EF4-FFF2-40B4-BE49-F238E27FC236}">
                <a16:creationId xmlns:a16="http://schemas.microsoft.com/office/drawing/2014/main" id="{4E4A3712-88D9-4F7E-9477-9633A4D0A0BA}"/>
              </a:ext>
            </a:extLst>
          </p:cNvPr>
          <p:cNvSpPr/>
          <p:nvPr/>
        </p:nvSpPr>
        <p:spPr>
          <a:xfrm>
            <a:off x="626365" y="2429274"/>
            <a:ext cx="10939269" cy="40934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Raziskovalni podatki in drugi rezultati raziskav morajo biti javno objavljeni in odprto dostopni v skladu z zahtevami iz 4. člena uredbe.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rPr>
              <a:t>Avtorji morajo raziskovalne podatke in druge rezultate raziskav (na primer raziskovalno programsko opremo ali raziskovalne metode) objaviti pod odprto licenco  (na primer licenci Creative Commons priznanje avtorstva (CC-BY) in priznanje avtorstva – deljenje pod enakimi pogoji (CC BY-SA) ali njima enakovredne).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Metapodatki o raziskovalnih publikacijah morajo biti javno objavljeni. Če na metapodatkih o raziskovalnih publikacijah nastanejo avtorske pravice, morajo biti ti metapodatki dani na voljo pod licenco, s katero se avtorji svojim avtorskim, avtorskim sorodnim in drugim pravicam avtorja odpovejo v največjem obsegu, ki ga pravni red dopušča (na primer licenca Creative Commons posvetilo javni domeni (CC0), kadar to ni mogoče, pa pod licenco Creative Commons priznanje avtorstva (CC BY)).</a:t>
            </a:r>
          </a:p>
        </p:txBody>
      </p:sp>
    </p:spTree>
    <p:extLst>
      <p:ext uri="{BB962C8B-B14F-4D97-AF65-F5344CB8AC3E}">
        <p14:creationId xmlns:p14="http://schemas.microsoft.com/office/powerpoint/2010/main" val="262696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090239"/>
            <a:ext cx="8470389" cy="817418"/>
          </a:xfrm>
        </p:spPr>
        <p:txBody>
          <a:bodyPr>
            <a:normAutofit fontScale="90000"/>
          </a:bodyPr>
          <a:lstStyle/>
          <a:p>
            <a:pPr lvl="0"/>
            <a:r>
              <a:rPr lang="en-US" sz="5000" b="1" err="1">
                <a:solidFill>
                  <a:srgbClr val="ED7D31"/>
                </a:solidFill>
                <a:latin typeface="Calibri"/>
              </a:rPr>
              <a:t>Cilji</a:t>
            </a:r>
            <a:r>
              <a:rPr lang="en-US" sz="5000" b="1">
                <a:solidFill>
                  <a:srgbClr val="ED7D31"/>
                </a:solidFill>
                <a:latin typeface="Calibri"/>
              </a:rPr>
              <a:t> </a:t>
            </a:r>
            <a:r>
              <a:rPr lang="en-US" sz="5000" b="1" err="1">
                <a:solidFill>
                  <a:srgbClr val="ED7D31"/>
                </a:solidFill>
                <a:latin typeface="Calibri"/>
              </a:rPr>
              <a:t>politike</a:t>
            </a:r>
            <a:r>
              <a:rPr lang="en-US" sz="5000" b="1">
                <a:solidFill>
                  <a:srgbClr val="ED7D31"/>
                </a:solidFill>
                <a:latin typeface="Calibri"/>
              </a:rPr>
              <a:t> EU </a:t>
            </a:r>
            <a:r>
              <a:rPr lang="en-US" sz="5000" b="1" err="1">
                <a:solidFill>
                  <a:srgbClr val="ED7D31"/>
                </a:solidFill>
                <a:latin typeface="Calibri"/>
              </a:rPr>
              <a:t>na</a:t>
            </a:r>
            <a:r>
              <a:rPr lang="en-US" sz="5000" b="1">
                <a:solidFill>
                  <a:srgbClr val="ED7D31"/>
                </a:solidFill>
                <a:latin typeface="Calibri"/>
              </a:rPr>
              <a:t> </a:t>
            </a:r>
            <a:r>
              <a:rPr lang="en-US" sz="5000" b="1" err="1">
                <a:solidFill>
                  <a:srgbClr val="ED7D31"/>
                </a:solidFill>
                <a:latin typeface="Calibri"/>
              </a:rPr>
              <a:t>področju</a:t>
            </a:r>
            <a:r>
              <a:rPr lang="en-US" sz="5000" b="1">
                <a:solidFill>
                  <a:srgbClr val="ED7D31"/>
                </a:solidFill>
                <a:latin typeface="Calibri"/>
              </a:rPr>
              <a:t> </a:t>
            </a:r>
            <a:r>
              <a:rPr lang="en-US" sz="5000" b="1" err="1">
                <a:solidFill>
                  <a:srgbClr val="ED7D31"/>
                </a:solidFill>
                <a:latin typeface="Calibri"/>
              </a:rPr>
              <a:t>raziskav</a:t>
            </a:r>
            <a:r>
              <a:rPr lang="en-US" sz="5000" b="1">
                <a:solidFill>
                  <a:srgbClr val="ED7D31"/>
                </a:solidFill>
                <a:latin typeface="Calibri"/>
              </a:rPr>
              <a:t> in </a:t>
            </a:r>
            <a:r>
              <a:rPr lang="en-US" sz="5000" b="1" err="1">
                <a:solidFill>
                  <a:srgbClr val="ED7D31"/>
                </a:solidFill>
                <a:latin typeface="Calibri"/>
              </a:rPr>
              <a:t>inovacij</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4" name="Pravokotnik 3">
            <a:extLst>
              <a:ext uri="{FF2B5EF4-FFF2-40B4-BE49-F238E27FC236}">
                <a16:creationId xmlns:a16="http://schemas.microsoft.com/office/drawing/2014/main" id="{385433CC-B571-413B-847D-01918C86EEEB}"/>
              </a:ext>
            </a:extLst>
          </p:cNvPr>
          <p:cNvSpPr/>
          <p:nvPr/>
        </p:nvSpPr>
        <p:spPr>
          <a:xfrm>
            <a:off x="742956" y="2004491"/>
            <a:ext cx="8945793" cy="4324261"/>
          </a:xfrm>
          <a:prstGeom prst="rect">
            <a:avLst/>
          </a:prstGeom>
        </p:spPr>
        <p:txBody>
          <a:bodyPr wrap="square">
            <a:spAutoFit/>
          </a:bodyPr>
          <a:lstStyle/>
          <a:p>
            <a:r>
              <a:rPr lang="sl-SI" sz="2800"/>
              <a:t>Vlaganje v raziskave in inovacije za zeleno in digitalno prihodnost.</a:t>
            </a:r>
          </a:p>
          <a:p>
            <a:endParaRPr lang="sl-SI" sz="1400">
              <a:cs typeface="Calibri"/>
            </a:endParaRPr>
          </a:p>
          <a:p>
            <a:r>
              <a:rPr lang="sl-SI" sz="2800"/>
              <a:t>Izboljšanje dostopa do infrastrukture za znanstvenoraziskovalno delo.</a:t>
            </a:r>
            <a:endParaRPr lang="sl-SI" sz="2800">
              <a:cs typeface="Calibri"/>
            </a:endParaRPr>
          </a:p>
          <a:p>
            <a:endParaRPr lang="sl-SI" sz="1100"/>
          </a:p>
          <a:p>
            <a:r>
              <a:rPr lang="sl-SI" sz="2800"/>
              <a:t>Podpora mobilnosti, znanju in spretnostim ter poklicnim priložnostim raziskovalcev.</a:t>
            </a:r>
            <a:endParaRPr lang="sl-SI" sz="2800">
              <a:cs typeface="Calibri"/>
            </a:endParaRPr>
          </a:p>
          <a:p>
            <a:endParaRPr lang="sl-SI" sz="1200"/>
          </a:p>
          <a:p>
            <a:r>
              <a:rPr lang="sl-SI" sz="2800"/>
              <a:t>Enakost spolov in raznolikost.</a:t>
            </a:r>
            <a:endParaRPr lang="sl-SI" sz="2800">
              <a:cs typeface="Calibri"/>
            </a:endParaRPr>
          </a:p>
          <a:p>
            <a:endParaRPr lang="sl-SI" sz="1400"/>
          </a:p>
          <a:p>
            <a:r>
              <a:rPr lang="sl-SI" sz="2800"/>
              <a:t>Spodbuda praks odprte znanosti.</a:t>
            </a:r>
            <a:endParaRPr lang="sl-SI" sz="2800">
              <a:cs typeface="Calibri"/>
            </a:endParaRPr>
          </a:p>
        </p:txBody>
      </p:sp>
    </p:spTree>
    <p:extLst>
      <p:ext uri="{BB962C8B-B14F-4D97-AF65-F5344CB8AC3E}">
        <p14:creationId xmlns:p14="http://schemas.microsoft.com/office/powerpoint/2010/main" val="1598584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a:solidFill>
                  <a:srgbClr val="ED7D31"/>
                </a:solidFill>
                <a:latin typeface="Calibri"/>
              </a:rPr>
              <a:t>Vključevanje zainteresirane javnosti v znanstvenoraziskovalno delo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354868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4" y="1470763"/>
            <a:ext cx="10515600" cy="817418"/>
          </a:xfrm>
        </p:spPr>
        <p:txBody>
          <a:bodyPr>
            <a:normAutofit fontScale="90000"/>
          </a:bodyPr>
          <a:lstStyle/>
          <a:p>
            <a:pPr lvl="0"/>
            <a:r>
              <a:rPr lang="pl-PL" sz="5000" b="1">
                <a:solidFill>
                  <a:srgbClr val="ED7D31"/>
                </a:solidFill>
                <a:latin typeface="Calibri"/>
              </a:rPr>
              <a:t>8. člen: Upoštevanje potreb uporabnikov, širše skupnosti in občanska znanost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583627"/>
            <a:ext cx="974140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Financerji znanstvenoraziskovalnega dela morajo spodbujati upoštevanje potreb končnih uporabnikov oziroma širše skupnosti (na primer civilne družbe, lokalne skupnosti </a:t>
            </a:r>
            <a:r>
              <a:rPr kumimoji="0" lang="sl-SI" sz="2400" b="0" i="0" u="none" strike="noStrike" kern="1200" cap="none" spc="0" normalizeH="0" baseline="0" noProof="0" err="1">
                <a:ln>
                  <a:noFill/>
                </a:ln>
                <a:solidFill>
                  <a:prstClr val="black"/>
                </a:solidFill>
                <a:effectLst/>
                <a:uLnTx/>
                <a:uFillTx/>
                <a:latin typeface="Calibri" panose="020F0502020204030204"/>
                <a:ea typeface="+mn-ea"/>
                <a:cs typeface="+mn-cs"/>
              </a:rPr>
              <a:t>ipd</a:t>
            </a: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 kjer je to možno.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Financerji spodbujajo izvajanje občanske znanosti v javno sofinanciranih raziskavah, kjer je to možno.</a:t>
            </a:r>
          </a:p>
        </p:txBody>
      </p:sp>
    </p:spTree>
    <p:extLst>
      <p:ext uri="{BB962C8B-B14F-4D97-AF65-F5344CB8AC3E}">
        <p14:creationId xmlns:p14="http://schemas.microsoft.com/office/powerpoint/2010/main" val="1750131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3207487"/>
            <a:ext cx="10515600" cy="817418"/>
          </a:xfrm>
        </p:spPr>
        <p:txBody>
          <a:bodyPr>
            <a:normAutofit fontScale="90000"/>
          </a:bodyPr>
          <a:lstStyle/>
          <a:p>
            <a:pPr lvl="0"/>
            <a:r>
              <a:rPr lang="pl-PL" sz="5000" b="1">
                <a:solidFill>
                  <a:srgbClr val="ED7D31"/>
                </a:solidFill>
                <a:latin typeface="Calibri"/>
              </a:rPr>
              <a:t>Vrednotenje in ocenjevanje raziskovalcev, raziskovalnih organizacij, raziskovalnih programov in projektov v skladu z načeli odprte znanosti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3028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a:solidFill>
                  <a:srgbClr val="ED7D31"/>
                </a:solidFill>
                <a:latin typeface="Calibri"/>
              </a:rPr>
              <a:t>10. člen: Vrednotenje pri financerjih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5" y="1817465"/>
            <a:ext cx="10335765"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Financerji morajo pri ocenjevanju raziskovalne dejavnosti, kar vključuje tudi evalvacijo raziskovalnih programov in infrastrukturne dejavnosti v okviru stabilnega financiranja znanstvenoraziskovalne dejavnosti, ter pri odločitvah o sofinanciranju: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vrednotiti bistvene vsebinske dosežke znanstvenoraziskovalnega dela in ne mesta objave oziroma njegovega faktorja vpliva (ali drugih metrik revije) ali založnika;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5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poleg znanstvenih publikacij upoštevati tudi druge vrste rezultatov raziskav (npr. raziskovalne podatke, programsko opremo ipd.) in druge prakse odprte znanosti (npr. zgodnje in odprto deljenje rezultatov raziskav, sodelovanje v odprtih recenzentskih postopkih, vključevanje akterjev znanja, na primer občanov, civilne družbe in končnih uporabnikov v raziskovanje ipd.);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5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rezultati raziskav, ki so podlaga za vrednotenje, morajo biti odprto dostopni (npr. publikacije, predvsem znanstveni članki, morajo biti odprto dostopno objavljene, raziskovalni podatki pa FAIR in odprti, kolikor je mogoče, in zaprti, kolikor je nujno.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 Rezultati raziskav morajo biti opremljeni s PID, kadar so ti na voljo). </a:t>
            </a:r>
          </a:p>
        </p:txBody>
      </p:sp>
    </p:spTree>
    <p:extLst>
      <p:ext uri="{BB962C8B-B14F-4D97-AF65-F5344CB8AC3E}">
        <p14:creationId xmlns:p14="http://schemas.microsoft.com/office/powerpoint/2010/main" val="499779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a:solidFill>
                  <a:srgbClr val="ED7D31"/>
                </a:solidFill>
                <a:latin typeface="Calibri"/>
              </a:rPr>
              <a:t>Člen 11: Vrednotenje v javnih raziskovalnih organizacijah</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3" name="Pravokotnik 2">
            <a:extLst>
              <a:ext uri="{FF2B5EF4-FFF2-40B4-BE49-F238E27FC236}">
                <a16:creationId xmlns:a16="http://schemas.microsoft.com/office/drawing/2014/main" id="{5713EB86-673F-40AD-9C80-E386886B1061}"/>
              </a:ext>
            </a:extLst>
          </p:cNvPr>
          <p:cNvSpPr/>
          <p:nvPr/>
        </p:nvSpPr>
        <p:spPr>
          <a:xfrm>
            <a:off x="752856" y="2056686"/>
            <a:ext cx="1026566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Raziskovalne organizacije spodbujajo raziskovalce k izvajanju znanstvenoraziskovalnega dela v skladu z načeli odprte znanosti, kot so opredeljena v zakonu, ki ureja znanstvenoraziskovalno dejavnost, in tej uredbi. S tem namenom vrednotenje visokošolskih učiteljev in sodelavcev ter znanstvenih delavcev uskladijo z usmeritvami evropskega raziskovalnega prostora in evropskega visokošolskega prostora.</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a:ln>
                  <a:noFill/>
                </a:ln>
                <a:solidFill>
                  <a:prstClr val="black"/>
                </a:solidFill>
                <a:effectLst/>
                <a:uLnTx/>
                <a:uFillTx/>
                <a:latin typeface="Calibri" panose="020F0502020204030204"/>
                <a:ea typeface="+mn-ea"/>
                <a:cs typeface="+mn-cs"/>
              </a:rPr>
              <a:t>NAKVIS pri določanju minimalnih standardov za volitve v nazive visokošolskih učiteljev, znanstvenih delavcev in visokošolskih sodelavcev ter ARIS pri določanju minimalnih standardov za raziskovalne nazive na javnih raziskovalnih zavodih v delu, ki se nanaša na ocenjevanje znanstvenoraziskovalnega dela, upoštevata prejšnji člen.</a:t>
            </a:r>
          </a:p>
        </p:txBody>
      </p:sp>
    </p:spTree>
    <p:extLst>
      <p:ext uri="{BB962C8B-B14F-4D97-AF65-F5344CB8AC3E}">
        <p14:creationId xmlns:p14="http://schemas.microsoft.com/office/powerpoint/2010/main" val="3170567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466823"/>
            <a:ext cx="10515600" cy="817418"/>
          </a:xfrm>
        </p:spPr>
        <p:txBody>
          <a:bodyPr>
            <a:normAutofit/>
          </a:bodyPr>
          <a:lstStyle/>
          <a:p>
            <a:pPr lvl="0"/>
            <a:r>
              <a:rPr lang="pl-PL" sz="5000" b="1">
                <a:solidFill>
                  <a:srgbClr val="ED7D31"/>
                </a:solidFill>
                <a:latin typeface="Calibri"/>
              </a:rPr>
              <a:t>Infrastruktura odprte znanosti </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2564890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a:solidFill>
                  <a:srgbClr val="ED7D31"/>
                </a:solidFill>
                <a:latin typeface="Calibri"/>
              </a:rPr>
              <a:t>12. člen: Nacionalni ekosistem odprte znanosti </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6" name="Pravokotnik 5">
            <a:extLst>
              <a:ext uri="{FF2B5EF4-FFF2-40B4-BE49-F238E27FC236}">
                <a16:creationId xmlns:a16="http://schemas.microsoft.com/office/drawing/2014/main" id="{CDB06035-3DBC-4975-8942-023777B3F69D}"/>
              </a:ext>
            </a:extLst>
          </p:cNvPr>
          <p:cNvSpPr/>
          <p:nvPr/>
        </p:nvSpPr>
        <p:spPr>
          <a:xfrm>
            <a:off x="682755" y="2137247"/>
            <a:ext cx="10296144"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Nacionalna infrastruktura odprte znanosti mora delovati v skladu s priporočili evropskega oblaka odprte znanosti (EOSC) ter biti povezljiva z ustreznimi evropskimi in mednarodnimi infrastrukturami. Sestavljajo jo:</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področna in splošna podatkovna središča z zaupanja vrednimi repozitoriji,</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zaupanja vredni repozitoriji organizacij za hrambo </a:t>
            </a: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odprtodostopnih</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znanstvenih publikacij, raziskovalnih podatkov in drugih rezultatov raziskav,</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odprtodostopne</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znanstvene založniške platforme,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odprtodostopne</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znanstvene revije,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druge digitalne storitve in viri, potrebni oziroma nastali v znanstvenoraziskovalnem delu v skladu z načeli odprte znanosti.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a:ln>
                  <a:noFill/>
                </a:ln>
                <a:solidFill>
                  <a:prstClr val="black"/>
                </a:solidFill>
                <a:effectLst/>
                <a:uLnTx/>
                <a:uFillTx/>
                <a:latin typeface="Calibri" panose="020F0502020204030204"/>
                <a:ea typeface="+mn-ea"/>
                <a:cs typeface="+mn-cs"/>
              </a:rPr>
              <a:t>Vlada RS sprejme akcijski načrt za vzpostavljanje in vzdržno trajno delovanje nacionalne infrastrukture odprte znanosti, vključno s potrebnimi specializiranimi strokovnjaki, kot so predvsem skrbniki raziskovalnih podatkov, podatkovni svetovalci, podatkovni knjižničarji, arhivisti in vzdrževalci ter razvijalci infrastruktur za odprto znanost.</a:t>
            </a:r>
          </a:p>
        </p:txBody>
      </p:sp>
    </p:spTree>
    <p:extLst>
      <p:ext uri="{BB962C8B-B14F-4D97-AF65-F5344CB8AC3E}">
        <p14:creationId xmlns:p14="http://schemas.microsoft.com/office/powerpoint/2010/main" val="217019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fontScale="90000"/>
          </a:bodyPr>
          <a:lstStyle/>
          <a:p>
            <a:pPr lvl="0"/>
            <a:r>
              <a:rPr lang="pl-PL" sz="5000" b="1">
                <a:solidFill>
                  <a:srgbClr val="ED7D31"/>
                </a:solidFill>
                <a:latin typeface="Calibri"/>
              </a:rPr>
              <a:t>Stroški znanstvenoraziskovalnega dela v skladu z načeli odprte znanosti </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194072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86453"/>
            <a:ext cx="10515600" cy="817418"/>
          </a:xfrm>
        </p:spPr>
        <p:txBody>
          <a:bodyPr>
            <a:normAutofit fontScale="90000"/>
          </a:bodyPr>
          <a:lstStyle/>
          <a:p>
            <a:pPr lvl="0"/>
            <a:r>
              <a:rPr lang="pl-PL" sz="5000" b="1">
                <a:solidFill>
                  <a:srgbClr val="ED7D31"/>
                </a:solidFill>
                <a:latin typeface="Calibri"/>
              </a:rPr>
              <a:t>9. člen: Upravičeni stroški</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47859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Upravičeni stroški znanstvenoraziskovalne dejavnosti v skladu z načeli odprte znanosti v okviru raziskav, sofinanciranih z javnimi viri najmanj v višini 50 %,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stroški odprtega dostopa do znanstvenih publikacij v </a:t>
            </a: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odprtodostopnem</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znanstvenem založništvu (če so odprto dostopne celotne znanstvene revije, založniške platforme in monografije) ter stroški ravnanja s povezanimi raziskovalnimi podatki in drugimi rezultati raziskav,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stroški ravnanja z in odprtega dostopa do raziskovalnih podatkov ter drugih rezultatov raziskav, vključno s pripravo NRRP,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stroški, povezani z izvajanjem občanske znanosti.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Stroške iz prejšnjega odstavka krijejo financerji ali raziskovalne organizacije (na primer z vavčerji za APC, z namenskimi javnimi razpisi za kritje stroškov odprtega dostopa, s sklenjenimi pogodbami med financerji in raziskovalnimi organizacijami o izvajanju znanstvenoraziskovalne dejavnosti).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Stroški objave </a:t>
            </a: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odprtodostopnih</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znanstvenih člankov v naročniških revijah (tako imenovani hibridni model znanstvenega založništva) niso upravičeni stroški, ker so APC-ji že plačani v okviru preoblikovalnih pogodb.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Stroški objave </a:t>
            </a:r>
            <a:r>
              <a:rPr kumimoji="0" lang="sl-SI" sz="1800" b="0" i="0" u="none" strike="noStrike" kern="1200" cap="none" spc="0" normalizeH="0" baseline="0" noProof="0" err="1">
                <a:ln>
                  <a:noFill/>
                </a:ln>
                <a:solidFill>
                  <a:prstClr val="black"/>
                </a:solidFill>
                <a:effectLst/>
                <a:uLnTx/>
                <a:uFillTx/>
                <a:latin typeface="Calibri" panose="020F0502020204030204"/>
                <a:ea typeface="+mn-ea"/>
                <a:cs typeface="+mn-cs"/>
              </a:rPr>
              <a:t>odprtodostopnih</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znanstvenih publikacij morajo biti sorazmerni z zagotovljenimi založniškimi storitvami za objavo. Struktura teh stroškov mora biti pregledna, da jih financerji lahko ustrezno omejijo.</a:t>
            </a:r>
          </a:p>
        </p:txBody>
      </p:sp>
    </p:spTree>
    <p:extLst>
      <p:ext uri="{BB962C8B-B14F-4D97-AF65-F5344CB8AC3E}">
        <p14:creationId xmlns:p14="http://schemas.microsoft.com/office/powerpoint/2010/main" val="208910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a:bodyPr>
          <a:lstStyle/>
          <a:p>
            <a:pPr lvl="0"/>
            <a:r>
              <a:rPr lang="pl-PL" sz="5000" b="1">
                <a:solidFill>
                  <a:srgbClr val="ED7D31"/>
                </a:solidFill>
                <a:latin typeface="Calibri"/>
              </a:rPr>
              <a:t>Prehodne določbe</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Tree>
    <p:extLst>
      <p:ext uri="{BB962C8B-B14F-4D97-AF65-F5344CB8AC3E}">
        <p14:creationId xmlns:p14="http://schemas.microsoft.com/office/powerpoint/2010/main" val="411450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090239"/>
            <a:ext cx="8470389" cy="817418"/>
          </a:xfrm>
        </p:spPr>
        <p:txBody>
          <a:bodyPr>
            <a:normAutofit fontScale="90000"/>
          </a:bodyPr>
          <a:lstStyle/>
          <a:p>
            <a:pPr lvl="0"/>
            <a:r>
              <a:rPr lang="en-US" sz="5000" b="1" err="1">
                <a:solidFill>
                  <a:srgbClr val="ED7D31"/>
                </a:solidFill>
                <a:latin typeface="Calibri"/>
              </a:rPr>
              <a:t>Evropski</a:t>
            </a:r>
            <a:r>
              <a:rPr lang="en-US" sz="5000" b="1">
                <a:solidFill>
                  <a:srgbClr val="ED7D31"/>
                </a:solidFill>
                <a:latin typeface="Calibri"/>
              </a:rPr>
              <a:t> </a:t>
            </a:r>
            <a:r>
              <a:rPr lang="en-US" sz="5000" b="1" err="1">
                <a:solidFill>
                  <a:srgbClr val="ED7D31"/>
                </a:solidFill>
                <a:latin typeface="Calibri"/>
              </a:rPr>
              <a:t>raziskovalni</a:t>
            </a:r>
            <a:r>
              <a:rPr lang="en-US" sz="5000" b="1">
                <a:solidFill>
                  <a:srgbClr val="ED7D31"/>
                </a:solidFill>
                <a:latin typeface="Calibri"/>
              </a:rPr>
              <a:t> </a:t>
            </a:r>
            <a:r>
              <a:rPr lang="en-US" sz="5000" b="1" err="1">
                <a:solidFill>
                  <a:srgbClr val="ED7D31"/>
                </a:solidFill>
                <a:latin typeface="Calibri"/>
              </a:rPr>
              <a:t>prostor</a:t>
            </a:r>
            <a:r>
              <a:rPr lang="en-US" sz="5000" b="1">
                <a:solidFill>
                  <a:srgbClr val="ED7D31"/>
                </a:solidFill>
                <a:latin typeface="Calibri"/>
              </a:rPr>
              <a:t> (ERA)</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AFE2A502-869A-4639-A755-362EE74035CD}"/>
              </a:ext>
            </a:extLst>
          </p:cNvPr>
          <p:cNvSpPr/>
          <p:nvPr/>
        </p:nvSpPr>
        <p:spPr>
          <a:xfrm>
            <a:off x="742955" y="1648602"/>
            <a:ext cx="9967198" cy="4493538"/>
          </a:xfrm>
          <a:prstGeom prst="rect">
            <a:avLst/>
          </a:prstGeom>
        </p:spPr>
        <p:txBody>
          <a:bodyPr wrap="square">
            <a:spAutoFit/>
          </a:bodyPr>
          <a:lstStyle/>
          <a:p>
            <a:r>
              <a:rPr lang="sl-SI" sz="2400"/>
              <a:t>Evropski raziskovalni prostor (ERA) je sistem znanstvenoraziskovalnih programov in infrastruktur Evropske unije (EU).</a:t>
            </a:r>
          </a:p>
          <a:p>
            <a:endParaRPr lang="sl-SI" sz="1600"/>
          </a:p>
          <a:p>
            <a:r>
              <a:rPr lang="sl-SI" sz="2400"/>
              <a:t>Ustanovitev ERA izhaja iz prvega odstavka 179. člena Pogodbe o delovanju Evropske unije, ki pravi, da je cilj EU okrepiti njene znanstvene in tehnološke temelje z oblikovanjem Evropskega raziskovalnega območja, v katerem raziskovalci, znanost in tehnologija prosto krožijo, spodbujati njeno večjo konkurenčnost, vključno z industrijo, in pospeševati vse raziskovalne dejavnosti, ki so potrebne zaradi drugih poglavij Pogodbe.</a:t>
            </a:r>
          </a:p>
          <a:p>
            <a:endParaRPr lang="sl-SI" sz="1400"/>
          </a:p>
          <a:p>
            <a:r>
              <a:rPr lang="sl-SI" sz="2400"/>
              <a:t>EU leta 2000 na zasedanju Evropskega sveta potrdi oblikovanje ERA. </a:t>
            </a:r>
          </a:p>
          <a:p>
            <a:endParaRPr lang="sl-SI" sz="1400"/>
          </a:p>
          <a:p>
            <a:r>
              <a:rPr lang="sl-SI" sz="2400"/>
              <a:t>Leto 2021: reforma </a:t>
            </a:r>
            <a:r>
              <a:rPr lang="it-IT" sz="2400" err="1"/>
              <a:t>upravljanj</a:t>
            </a:r>
            <a:r>
              <a:rPr lang="sl-SI" sz="2400"/>
              <a:t>a</a:t>
            </a:r>
            <a:r>
              <a:rPr lang="it-IT" sz="2400"/>
              <a:t> ERA in </a:t>
            </a:r>
            <a:r>
              <a:rPr lang="it-IT" sz="2400" err="1"/>
              <a:t>Pakt</a:t>
            </a:r>
            <a:r>
              <a:rPr lang="it-IT" sz="2400"/>
              <a:t> za </a:t>
            </a:r>
            <a:r>
              <a:rPr lang="it-IT" sz="2400" err="1"/>
              <a:t>raziskave</a:t>
            </a:r>
            <a:r>
              <a:rPr lang="it-IT" sz="2400"/>
              <a:t> in </a:t>
            </a:r>
            <a:r>
              <a:rPr lang="it-IT" sz="2400" err="1"/>
              <a:t>inovacije</a:t>
            </a:r>
            <a:r>
              <a:rPr lang="it-IT" sz="2400"/>
              <a:t> v </a:t>
            </a:r>
            <a:r>
              <a:rPr lang="it-IT" sz="2400" err="1"/>
              <a:t>Evropi</a:t>
            </a:r>
            <a:r>
              <a:rPr lang="sl-SI" sz="2400"/>
              <a:t>.</a:t>
            </a:r>
          </a:p>
        </p:txBody>
      </p:sp>
    </p:spTree>
    <p:extLst>
      <p:ext uri="{BB962C8B-B14F-4D97-AF65-F5344CB8AC3E}">
        <p14:creationId xmlns:p14="http://schemas.microsoft.com/office/powerpoint/2010/main" val="2181921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327584"/>
            <a:ext cx="10515600" cy="817418"/>
          </a:xfrm>
        </p:spPr>
        <p:txBody>
          <a:bodyPr>
            <a:normAutofit fontScale="90000"/>
          </a:bodyPr>
          <a:lstStyle/>
          <a:p>
            <a:pPr lvl="0"/>
            <a:r>
              <a:rPr lang="pl-PL" sz="5000" b="1">
                <a:solidFill>
                  <a:srgbClr val="ED7D31"/>
                </a:solidFill>
                <a:latin typeface="Calibri"/>
              </a:rPr>
              <a:t>14. do 18. člen: Prehodne določbe</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429000"/>
            <a:ext cx="10515600" cy="484906"/>
          </a:xfrm>
          <a:prstGeom prst="rect">
            <a:avLst/>
          </a:prstGeom>
          <a:noFill/>
          <a:ln cap="flat">
            <a:noFill/>
          </a:ln>
        </p:spPr>
        <p:txBody>
          <a:bodyPr vert="horz" wrap="square" lIns="91440" tIns="45720" rIns="91440" bIns="45720" anchor="ctr" anchorCtr="0" compatLnSpc="1">
            <a:noAutofit/>
          </a:bodyPr>
          <a:lstStyle/>
          <a:p>
            <a:pPr lvl="0"/>
            <a:r>
              <a:rPr lang="sl-SI" sz="2800">
                <a:solidFill>
                  <a:prstClr val="black"/>
                </a:solidFill>
              </a:rPr>
              <a:t>Prehodne določbe glede odprtih objav (embargo, individualno plačevanje pristojbin za odprtost). </a:t>
            </a:r>
          </a:p>
          <a:p>
            <a:pPr lvl="0"/>
            <a:endParaRPr lang="sl-SI" sz="2800">
              <a:solidFill>
                <a:prstClr val="black"/>
              </a:solidFill>
            </a:endParaRPr>
          </a:p>
          <a:p>
            <a:pPr lvl="0"/>
            <a:r>
              <a:rPr lang="sl-SI" sz="2800">
                <a:solidFill>
                  <a:prstClr val="black"/>
                </a:solidFill>
              </a:rPr>
              <a:t>Implementacija določil grede vrednotenja v aktih financerjev, ARIS, NAKVIS in na nivoju JRO. </a:t>
            </a:r>
          </a:p>
          <a:p>
            <a:pPr lvl="0"/>
            <a:endParaRPr lang="sl-SI">
              <a:solidFill>
                <a:prstClr val="black"/>
              </a:solidFill>
            </a:endParaRP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38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2152009"/>
            <a:ext cx="10515600" cy="817418"/>
          </a:xfrm>
        </p:spPr>
        <p:txBody>
          <a:bodyPr>
            <a:normAutofit fontScale="90000"/>
          </a:bodyPr>
          <a:lstStyle/>
          <a:p>
            <a:pPr lvl="0"/>
            <a:r>
              <a:rPr lang="pl-PL" sz="5000" b="1">
                <a:solidFill>
                  <a:srgbClr val="ED7D31"/>
                </a:solidFill>
                <a:latin typeface="Calibri"/>
              </a:rPr>
              <a:t>Institucionalna implementacija v Sloveniji</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79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54940"/>
            <a:ext cx="10515600" cy="817418"/>
          </a:xfrm>
        </p:spPr>
        <p:txBody>
          <a:bodyPr>
            <a:normAutofit fontScale="90000"/>
          </a:bodyPr>
          <a:lstStyle/>
          <a:p>
            <a:pPr lvl="0"/>
            <a:r>
              <a:rPr lang="pl-PL" sz="5000" b="1">
                <a:solidFill>
                  <a:srgbClr val="ED7D31"/>
                </a:solidFill>
                <a:latin typeface="Calibri"/>
              </a:rPr>
              <a:t>Resolucija o znanstvenoraziskovalni in inovacijski strategiji Slovenije 2030 (ReZrIS30)</a:t>
            </a:r>
            <a:br>
              <a:rPr lang="pl-PL"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8093"/>
            <a:ext cx="10515600" cy="484906"/>
          </a:xfrm>
          <a:prstGeom prst="rect">
            <a:avLst/>
          </a:prstGeom>
          <a:noFill/>
          <a:ln cap="flat">
            <a:noFill/>
          </a:ln>
        </p:spPr>
        <p:txBody>
          <a:bodyPr vert="horz" wrap="square" lIns="91440" tIns="45720" rIns="91440" bIns="45720" anchor="ctr" anchorCtr="0" compatLnSpc="1">
            <a:noAutofit/>
          </a:bodyPr>
          <a:lstStyle/>
          <a:p>
            <a:pPr fontAlgn="base"/>
            <a:r>
              <a:rPr lang="sl-SI" sz="2400">
                <a:hlinkClick r:id="rId3"/>
              </a:rPr>
              <a:t>Resolucija o znanstvenoraziskovalni in inovacijski strategiji Slovenije 2030 (ReZrIS30)</a:t>
            </a:r>
            <a:r>
              <a:rPr lang="sl-SI" sz="2400"/>
              <a:t> kot strategija razvoje slovenske znanosti do leta 2030:</a:t>
            </a:r>
          </a:p>
          <a:p>
            <a:pPr fontAlgn="base"/>
            <a:endParaRPr lang="sl-SI" sz="1400"/>
          </a:p>
          <a:p>
            <a:pPr fontAlgn="base"/>
            <a:r>
              <a:rPr lang="sl-SI" sz="2400"/>
              <a:t>Cilj 6.2. Odprta znanost za izboljšanje kakovosti, učinkovitosti in odzivnosti raziskav</a:t>
            </a:r>
          </a:p>
          <a:p>
            <a:pPr marL="800100" lvl="1" indent="-342900" fontAlgn="base">
              <a:buFont typeface="Arial" panose="020B0604020202020204" pitchFamily="34" charset="0"/>
              <a:buChar char="•"/>
            </a:pPr>
            <a:r>
              <a:rPr lang="sl-SI" sz="2400"/>
              <a:t>financiranje ekosistema odprte znanosti</a:t>
            </a:r>
          </a:p>
          <a:p>
            <a:pPr marL="800100" lvl="1" indent="-342900" fontAlgn="base">
              <a:buFont typeface="Arial" panose="020B0604020202020204" pitchFamily="34" charset="0"/>
              <a:buChar char="•"/>
            </a:pPr>
            <a:r>
              <a:rPr lang="sl-SI" sz="2400"/>
              <a:t>vrednotenje po načelih odprte znanosti</a:t>
            </a:r>
          </a:p>
          <a:p>
            <a:pPr marL="800100" lvl="1" indent="-342900" fontAlgn="base">
              <a:buFont typeface="Arial" panose="020B0604020202020204" pitchFamily="34" charset="0"/>
              <a:buChar char="•"/>
            </a:pPr>
            <a:r>
              <a:rPr lang="sl-SI" sz="2400"/>
              <a:t>deljenje rezultatov raziskav po načelih FAIR</a:t>
            </a:r>
          </a:p>
          <a:p>
            <a:pPr marL="800100" lvl="1" indent="-342900" fontAlgn="base">
              <a:buFont typeface="Arial" panose="020B0604020202020204" pitchFamily="34" charset="0"/>
              <a:buChar char="•"/>
            </a:pPr>
            <a:r>
              <a:rPr lang="sl-SI" sz="2400"/>
              <a:t>vzpostavitev skupnosti odprte znanosti</a:t>
            </a:r>
          </a:p>
          <a:p>
            <a:pPr marL="800100" lvl="1" indent="-342900" fontAlgn="base">
              <a:buFont typeface="Arial" panose="020B0604020202020204" pitchFamily="34" charset="0"/>
              <a:buChar char="•"/>
            </a:pPr>
            <a:r>
              <a:rPr lang="sl-SI" sz="2400"/>
              <a:t>družbeno angažirana znanost</a:t>
            </a:r>
          </a:p>
          <a:p>
            <a:pPr marL="800100" lvl="1" indent="-342900" fontAlgn="base">
              <a:buFont typeface="Arial" panose="020B0604020202020204" pitchFamily="34" charset="0"/>
              <a:buChar char="•"/>
            </a:pPr>
            <a:r>
              <a:rPr lang="sl-SI" sz="2400"/>
              <a:t>nacionalna znanstvena založniška dejavnost po načelih odprte znanosti</a:t>
            </a:r>
          </a:p>
          <a:p>
            <a:pPr lvl="1" fontAlgn="base"/>
            <a:endParaRPr lang="sl-SI" sz="300"/>
          </a:p>
          <a:p>
            <a:pPr fontAlgn="base"/>
            <a:endParaRPr lang="sl-SI" sz="1200">
              <a:hlinkClick r:id="rId4"/>
            </a:endParaRPr>
          </a:p>
          <a:p>
            <a:pPr fontAlgn="base"/>
            <a:r>
              <a:rPr lang="sl-SI" sz="2400">
                <a:hlinkClick r:id="rId4"/>
              </a:rPr>
              <a:t>Akcijski načrt za odprto znanost</a:t>
            </a:r>
            <a:r>
              <a:rPr lang="sl-SI" sz="2400"/>
              <a:t> kot izvedbeni akt ukrepov za dosego cilja 6.2.</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528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783279"/>
            <a:ext cx="10515600" cy="817418"/>
          </a:xfrm>
        </p:spPr>
        <p:txBody>
          <a:bodyPr>
            <a:normAutofit/>
          </a:bodyPr>
          <a:lstStyle/>
          <a:p>
            <a:pPr lvl="0"/>
            <a:r>
              <a:rPr lang="pl-PL" sz="5000" b="1">
                <a:solidFill>
                  <a:srgbClr val="ED7D31"/>
                </a:solidFill>
                <a:latin typeface="Calibri"/>
              </a:rPr>
              <a:t>Akcijski načrt za odprto znanost</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8093"/>
            <a:ext cx="10515600" cy="484906"/>
          </a:xfrm>
          <a:prstGeom prst="rect">
            <a:avLst/>
          </a:prstGeom>
          <a:noFill/>
          <a:ln cap="flat">
            <a:noFill/>
          </a:ln>
        </p:spPr>
        <p:txBody>
          <a:bodyPr vert="horz" wrap="square" lIns="91440" tIns="45720" rIns="91440" bIns="45720" anchor="ctr" anchorCtr="0" compatLnSpc="1">
            <a:noAutofit/>
          </a:bodyPr>
          <a:lstStyle/>
          <a:p>
            <a:pPr fontAlgn="base"/>
            <a:endParaRPr lang="sl-SI" sz="240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ela 2">
            <a:extLst>
              <a:ext uri="{FF2B5EF4-FFF2-40B4-BE49-F238E27FC236}">
                <a16:creationId xmlns:a16="http://schemas.microsoft.com/office/drawing/2014/main" id="{BD5339D0-D079-4999-9C24-DF0B6D973C8D}"/>
              </a:ext>
            </a:extLst>
          </p:cNvPr>
          <p:cNvGraphicFramePr>
            <a:graphicFrameLocks noGrp="1"/>
          </p:cNvGraphicFramePr>
          <p:nvPr>
            <p:extLst>
              <p:ext uri="{D42A27DB-BD31-4B8C-83A1-F6EECF244321}">
                <p14:modId xmlns:p14="http://schemas.microsoft.com/office/powerpoint/2010/main" val="1535308535"/>
              </p:ext>
            </p:extLst>
          </p:nvPr>
        </p:nvGraphicFramePr>
        <p:xfrm>
          <a:off x="750585" y="1600697"/>
          <a:ext cx="10603215" cy="5246504"/>
        </p:xfrm>
        <a:graphic>
          <a:graphicData uri="http://schemas.openxmlformats.org/drawingml/2006/table">
            <a:tbl>
              <a:tblPr firstRow="1" bandRow="1">
                <a:tableStyleId>{5C22544A-7EE6-4342-B048-85BDC9FD1C3A}</a:tableStyleId>
              </a:tblPr>
              <a:tblGrid>
                <a:gridCol w="1562762">
                  <a:extLst>
                    <a:ext uri="{9D8B030D-6E8A-4147-A177-3AD203B41FA5}">
                      <a16:colId xmlns:a16="http://schemas.microsoft.com/office/drawing/2014/main" val="2063176856"/>
                    </a:ext>
                  </a:extLst>
                </a:gridCol>
                <a:gridCol w="7254728">
                  <a:extLst>
                    <a:ext uri="{9D8B030D-6E8A-4147-A177-3AD203B41FA5}">
                      <a16:colId xmlns:a16="http://schemas.microsoft.com/office/drawing/2014/main" val="546660901"/>
                    </a:ext>
                  </a:extLst>
                </a:gridCol>
                <a:gridCol w="1785725">
                  <a:extLst>
                    <a:ext uri="{9D8B030D-6E8A-4147-A177-3AD203B41FA5}">
                      <a16:colId xmlns:a16="http://schemas.microsoft.com/office/drawing/2014/main" val="1946900594"/>
                    </a:ext>
                  </a:extLst>
                </a:gridCol>
              </a:tblGrid>
              <a:tr h="329064">
                <a:tc>
                  <a:txBody>
                    <a:bodyPr/>
                    <a:lstStyle/>
                    <a:p>
                      <a:pPr algn="ctr"/>
                      <a:r>
                        <a:rPr lang="sl-SI" sz="1400"/>
                        <a:t>Številka ukrepa</a:t>
                      </a:r>
                    </a:p>
                  </a:txBody>
                  <a:tcPr/>
                </a:tc>
                <a:tc>
                  <a:txBody>
                    <a:bodyPr/>
                    <a:lstStyle/>
                    <a:p>
                      <a:pPr algn="ctr"/>
                      <a:r>
                        <a:rPr lang="sl-SI" sz="1400"/>
                        <a:t>Ukrep</a:t>
                      </a:r>
                    </a:p>
                  </a:txBody>
                  <a:tcPr/>
                </a:tc>
                <a:tc>
                  <a:txBody>
                    <a:bodyPr/>
                    <a:lstStyle/>
                    <a:p>
                      <a:pPr algn="ctr"/>
                      <a:r>
                        <a:rPr lang="sl-SI" sz="1400"/>
                        <a:t>Sredstva do 2030</a:t>
                      </a:r>
                    </a:p>
                  </a:txBody>
                  <a:tcPr/>
                </a:tc>
                <a:extLst>
                  <a:ext uri="{0D108BD9-81ED-4DB2-BD59-A6C34878D82A}">
                    <a16:rowId xmlns:a16="http://schemas.microsoft.com/office/drawing/2014/main" val="2025071692"/>
                  </a:ext>
                </a:extLst>
              </a:tr>
              <a:tr h="303547">
                <a:tc>
                  <a:txBody>
                    <a:bodyPr/>
                    <a:lstStyle/>
                    <a:p>
                      <a:pPr algn="r"/>
                      <a:r>
                        <a:rPr lang="sl-SI" sz="1400" b="1"/>
                        <a:t>A6.2.1/2.2</a:t>
                      </a:r>
                    </a:p>
                  </a:txBody>
                  <a:tcPr>
                    <a:noFill/>
                  </a:tcPr>
                </a:tc>
                <a:tc>
                  <a:txBody>
                    <a:bodyPr/>
                    <a:lstStyle/>
                    <a:p>
                      <a:r>
                        <a:rPr lang="sl-SI" sz="1400" b="1"/>
                        <a:t>Podpora kadrovskemu razvoju v JRO (nadaljevanje aktivnosti po izteku SPOZNAJ)</a:t>
                      </a:r>
                    </a:p>
                  </a:txBody>
                  <a:tcPr>
                    <a:noFill/>
                  </a:tcPr>
                </a:tc>
                <a:tc>
                  <a:txBody>
                    <a:bodyPr/>
                    <a:lstStyle/>
                    <a:p>
                      <a:pPr algn="r"/>
                      <a:r>
                        <a:rPr lang="sl-SI" sz="1400" b="1"/>
                        <a:t>4.000.000 </a:t>
                      </a:r>
                    </a:p>
                  </a:txBody>
                  <a:tcPr>
                    <a:noFill/>
                  </a:tcPr>
                </a:tc>
                <a:extLst>
                  <a:ext uri="{0D108BD9-81ED-4DB2-BD59-A6C34878D82A}">
                    <a16:rowId xmlns:a16="http://schemas.microsoft.com/office/drawing/2014/main" val="2554487693"/>
                  </a:ext>
                </a:extLst>
              </a:tr>
              <a:tr h="295962">
                <a:tc>
                  <a:txBody>
                    <a:bodyPr/>
                    <a:lstStyle/>
                    <a:p>
                      <a:pPr algn="r"/>
                      <a:r>
                        <a:rPr lang="sl-SI" sz="1400"/>
                        <a:t>A6.2.1/3.2</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a:t>Razvoj, vzdrževanje in delovanje nacionalne infrastrukture odprte znanosti</a:t>
                      </a:r>
                    </a:p>
                  </a:txBody>
                  <a:tcPr>
                    <a:noFill/>
                  </a:tcPr>
                </a:tc>
                <a:tc>
                  <a:txBody>
                    <a:bodyPr/>
                    <a:lstStyle/>
                    <a:p>
                      <a:pPr algn="r"/>
                      <a:r>
                        <a:rPr lang="sl-SI" sz="1400"/>
                        <a:t>1.800.000 </a:t>
                      </a:r>
                    </a:p>
                  </a:txBody>
                  <a:tcPr>
                    <a:noFill/>
                  </a:tcPr>
                </a:tc>
                <a:extLst>
                  <a:ext uri="{0D108BD9-81ED-4DB2-BD59-A6C34878D82A}">
                    <a16:rowId xmlns:a16="http://schemas.microsoft.com/office/drawing/2014/main" val="3111290732"/>
                  </a:ext>
                </a:extLst>
              </a:tr>
              <a:tr h="263325">
                <a:tc>
                  <a:txBody>
                    <a:bodyPr/>
                    <a:lstStyle/>
                    <a:p>
                      <a:pPr algn="r"/>
                      <a:r>
                        <a:rPr lang="sl-SI" sz="1400"/>
                        <a:t>A6.2.1/3.11</a:t>
                      </a:r>
                    </a:p>
                  </a:txBody>
                  <a:tcPr>
                    <a:noFill/>
                  </a:tcPr>
                </a:tc>
                <a:tc>
                  <a:txBody>
                    <a:bodyPr/>
                    <a:lstStyle/>
                    <a:p>
                      <a:r>
                        <a:rPr lang="sl-SI" sz="1400"/>
                        <a:t>Vzpostavitev podatkovnega </a:t>
                      </a:r>
                      <a:r>
                        <a:rPr lang="sl-SI" sz="1400" err="1"/>
                        <a:t>repozitorija</a:t>
                      </a:r>
                      <a:r>
                        <a:rPr lang="sl-SI" sz="1400"/>
                        <a:t> slovenskih </a:t>
                      </a:r>
                      <a:r>
                        <a:rPr lang="sl-SI" sz="1400" err="1"/>
                        <a:t>genomskih</a:t>
                      </a:r>
                      <a:r>
                        <a:rPr lang="sl-SI" sz="1400"/>
                        <a:t> podatkov po načelih FAIR</a:t>
                      </a:r>
                    </a:p>
                  </a:txBody>
                  <a:tcPr>
                    <a:noFill/>
                  </a:tcPr>
                </a:tc>
                <a:tc>
                  <a:txBody>
                    <a:bodyPr/>
                    <a:lstStyle/>
                    <a:p>
                      <a:pPr algn="r"/>
                      <a:r>
                        <a:rPr lang="sl-SI" sz="1400"/>
                        <a:t>628.000 </a:t>
                      </a:r>
                    </a:p>
                  </a:txBody>
                  <a:tcPr>
                    <a:noFill/>
                  </a:tcPr>
                </a:tc>
                <a:extLst>
                  <a:ext uri="{0D108BD9-81ED-4DB2-BD59-A6C34878D82A}">
                    <a16:rowId xmlns:a16="http://schemas.microsoft.com/office/drawing/2014/main" val="1269515225"/>
                  </a:ext>
                </a:extLst>
              </a:tr>
              <a:tr h="268266">
                <a:tc>
                  <a:txBody>
                    <a:bodyPr/>
                    <a:lstStyle/>
                    <a:p>
                      <a:pPr algn="r"/>
                      <a:r>
                        <a:rPr lang="sl-SI" sz="1400"/>
                        <a:t>A6.2.1/3.12</a:t>
                      </a:r>
                    </a:p>
                  </a:txBody>
                  <a:tcPr>
                    <a:noFill/>
                  </a:tcPr>
                </a:tc>
                <a:tc>
                  <a:txBody>
                    <a:bodyPr/>
                    <a:lstStyle/>
                    <a:p>
                      <a:r>
                        <a:rPr lang="sl-SI" sz="1400"/>
                        <a:t>Vzpostavitev ekosistema oblačnih storitev umetne inteligence za podporo OZ</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a:t>360.000</a:t>
                      </a:r>
                    </a:p>
                  </a:txBody>
                  <a:tcPr>
                    <a:noFill/>
                  </a:tcPr>
                </a:tc>
                <a:extLst>
                  <a:ext uri="{0D108BD9-81ED-4DB2-BD59-A6C34878D82A}">
                    <a16:rowId xmlns:a16="http://schemas.microsoft.com/office/drawing/2014/main" val="1019751645"/>
                  </a:ext>
                </a:extLst>
              </a:tr>
              <a:tr h="370840">
                <a:tc>
                  <a:txBody>
                    <a:bodyPr/>
                    <a:lstStyle/>
                    <a:p>
                      <a:pPr algn="r"/>
                      <a:r>
                        <a:rPr lang="sl-SI" sz="1400" b="1"/>
                        <a:t>A6.2.1/4.1</a:t>
                      </a:r>
                    </a:p>
                  </a:txBody>
                  <a:tcPr>
                    <a:noFill/>
                  </a:tcPr>
                </a:tc>
                <a:tc>
                  <a:txBody>
                    <a:bodyPr/>
                    <a:lstStyle/>
                    <a:p>
                      <a:r>
                        <a:rPr lang="sl-SI" sz="1400" b="1"/>
                        <a:t>Organiziranje mreže informacijske podpore odprte znanosti v Sloveniji</a:t>
                      </a:r>
                    </a:p>
                  </a:txBody>
                  <a:tcPr>
                    <a:noFill/>
                  </a:tcPr>
                </a:tc>
                <a:tc>
                  <a:txBody>
                    <a:bodyPr/>
                    <a:lstStyle/>
                    <a:p>
                      <a:pPr algn="r"/>
                      <a:r>
                        <a:rPr lang="sl-SI" sz="1400" b="1"/>
                        <a:t>3.821.600 </a:t>
                      </a:r>
                    </a:p>
                  </a:txBody>
                  <a:tcPr>
                    <a:noFill/>
                  </a:tcPr>
                </a:tc>
                <a:extLst>
                  <a:ext uri="{0D108BD9-81ED-4DB2-BD59-A6C34878D82A}">
                    <a16:rowId xmlns:a16="http://schemas.microsoft.com/office/drawing/2014/main" val="2278043211"/>
                  </a:ext>
                </a:extLst>
              </a:tr>
              <a:tr h="166666">
                <a:tc>
                  <a:txBody>
                    <a:bodyPr/>
                    <a:lstStyle/>
                    <a:p>
                      <a:pPr algn="r"/>
                      <a:r>
                        <a:rPr lang="sl-SI" sz="1400" b="1"/>
                        <a:t>A6.2.1/4.2</a:t>
                      </a:r>
                    </a:p>
                  </a:txBody>
                  <a:tcPr>
                    <a:noFill/>
                  </a:tcPr>
                </a:tc>
                <a:tc>
                  <a:txBody>
                    <a:bodyPr/>
                    <a:lstStyle/>
                    <a:p>
                      <a:r>
                        <a:rPr lang="sl-SI" sz="1400" b="1"/>
                        <a:t>Vzpostavitev strokovne podpore za razreševanje avtorskopravnih in etičnih vprašanj </a:t>
                      </a:r>
                    </a:p>
                  </a:txBody>
                  <a:tcPr>
                    <a:noFill/>
                  </a:tcPr>
                </a:tc>
                <a:tc>
                  <a:txBody>
                    <a:bodyPr/>
                    <a:lstStyle/>
                    <a:p>
                      <a:pPr algn="r"/>
                      <a:r>
                        <a:rPr lang="sl-SI" sz="1400" b="1"/>
                        <a:t>1.404.000 </a:t>
                      </a:r>
                    </a:p>
                  </a:txBody>
                  <a:tcPr>
                    <a:noFill/>
                  </a:tcPr>
                </a:tc>
                <a:extLst>
                  <a:ext uri="{0D108BD9-81ED-4DB2-BD59-A6C34878D82A}">
                    <a16:rowId xmlns:a16="http://schemas.microsoft.com/office/drawing/2014/main" val="1268039333"/>
                  </a:ext>
                </a:extLst>
              </a:tr>
              <a:tr h="2418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400"/>
                        <a:t>A6.2.1/4.3</a:t>
                      </a:r>
                    </a:p>
                  </a:txBody>
                  <a:tcPr>
                    <a:noFill/>
                  </a:tcPr>
                </a:tc>
                <a:tc>
                  <a:txBody>
                    <a:bodyPr/>
                    <a:lstStyle/>
                    <a:p>
                      <a:r>
                        <a:rPr lang="pl-PL" sz="1400"/>
                        <a:t>Spletno usposabljanje za ravnanje z odprtimi (FAIR) raziskovalnimi podatki</a:t>
                      </a:r>
                      <a:endParaRPr lang="sl-SI" sz="1400"/>
                    </a:p>
                  </a:txBody>
                  <a:tcPr>
                    <a:noFill/>
                  </a:tcPr>
                </a:tc>
                <a:tc>
                  <a:txBody>
                    <a:bodyPr/>
                    <a:lstStyle/>
                    <a:p>
                      <a:pPr algn="r"/>
                      <a:r>
                        <a:rPr lang="pl-PL" sz="1400"/>
                        <a:t>420.000</a:t>
                      </a:r>
                      <a:endParaRPr lang="sl-SI" sz="1400"/>
                    </a:p>
                  </a:txBody>
                  <a:tcPr>
                    <a:noFill/>
                  </a:tcPr>
                </a:tc>
                <a:extLst>
                  <a:ext uri="{0D108BD9-81ED-4DB2-BD59-A6C34878D82A}">
                    <a16:rowId xmlns:a16="http://schemas.microsoft.com/office/drawing/2014/main" val="2393827798"/>
                  </a:ext>
                </a:extLst>
              </a:tr>
              <a:tr h="2681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400"/>
                        <a:t>A6.2.3/3.5</a:t>
                      </a:r>
                      <a:endParaRPr lang="sl-SI" sz="140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err="1"/>
                        <a:t>Podpora</a:t>
                      </a:r>
                      <a:r>
                        <a:rPr lang="it-IT" sz="1400"/>
                        <a:t> </a:t>
                      </a:r>
                      <a:r>
                        <a:rPr lang="it-IT" sz="1400" err="1"/>
                        <a:t>delu</a:t>
                      </a:r>
                      <a:r>
                        <a:rPr lang="it-IT" sz="1400"/>
                        <a:t> RDA </a:t>
                      </a:r>
                      <a:r>
                        <a:rPr lang="it-IT" sz="1400" err="1"/>
                        <a:t>vozlišča</a:t>
                      </a:r>
                      <a:r>
                        <a:rPr lang="it-IT" sz="1400"/>
                        <a:t> </a:t>
                      </a:r>
                      <a:r>
                        <a:rPr lang="it-IT" sz="1400" err="1"/>
                        <a:t>Slovenija</a:t>
                      </a:r>
                      <a:endParaRPr lang="sl-SI" sz="1400"/>
                    </a:p>
                  </a:txBody>
                  <a:tcPr>
                    <a:noFill/>
                  </a:tcPr>
                </a:tc>
                <a:tc>
                  <a:txBody>
                    <a:bodyPr/>
                    <a:lstStyle/>
                    <a:p>
                      <a:pPr algn="r"/>
                      <a:r>
                        <a:rPr lang="sl-SI" sz="1400"/>
                        <a:t>280.000 </a:t>
                      </a:r>
                    </a:p>
                  </a:txBody>
                  <a:tcPr>
                    <a:noFill/>
                  </a:tcPr>
                </a:tc>
                <a:extLst>
                  <a:ext uri="{0D108BD9-81ED-4DB2-BD59-A6C34878D82A}">
                    <a16:rowId xmlns:a16="http://schemas.microsoft.com/office/drawing/2014/main" val="88845788"/>
                  </a:ext>
                </a:extLst>
              </a:tr>
              <a:tr h="263209">
                <a:tc>
                  <a:txBody>
                    <a:bodyPr/>
                    <a:lstStyle/>
                    <a:p>
                      <a:pPr algn="r"/>
                      <a:r>
                        <a:rPr lang="sl-SI" sz="1400" b="1"/>
                        <a:t>A6.2.4/3.1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a:t>Vzpostavitev stalne strokovne in administrativne podpore SSOZ</a:t>
                      </a:r>
                    </a:p>
                  </a:txBody>
                  <a:tcPr>
                    <a:noFill/>
                  </a:tcPr>
                </a:tc>
                <a:tc>
                  <a:txBody>
                    <a:bodyPr/>
                    <a:lstStyle/>
                    <a:p>
                      <a:pPr algn="r"/>
                      <a:r>
                        <a:rPr lang="sl-SI" sz="1400" b="1"/>
                        <a:t>410.000 </a:t>
                      </a:r>
                    </a:p>
                  </a:txBody>
                  <a:tcPr>
                    <a:noFill/>
                  </a:tcPr>
                </a:tc>
                <a:extLst>
                  <a:ext uri="{0D108BD9-81ED-4DB2-BD59-A6C34878D82A}">
                    <a16:rowId xmlns:a16="http://schemas.microsoft.com/office/drawing/2014/main" val="3784811845"/>
                  </a:ext>
                </a:extLst>
              </a:tr>
              <a:tr h="23375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b="1"/>
                        <a:t>A6.2.4/3.2</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a:t>Vzpostavitev in vzdrževanje kataloga SSOZ nacionalnih storitev, RI in drugih orodij in usposabljanj</a:t>
                      </a:r>
                    </a:p>
                  </a:txBody>
                  <a:tcPr>
                    <a:noFill/>
                  </a:tcPr>
                </a:tc>
                <a:tc>
                  <a:txBody>
                    <a:bodyPr/>
                    <a:lstStyle/>
                    <a:p>
                      <a:pPr algn="r"/>
                      <a:r>
                        <a:rPr lang="sl-SI" sz="1400" b="1"/>
                        <a:t>200.000 </a:t>
                      </a:r>
                    </a:p>
                  </a:txBody>
                  <a:tcPr>
                    <a:noFill/>
                  </a:tcPr>
                </a:tc>
                <a:extLst>
                  <a:ext uri="{0D108BD9-81ED-4DB2-BD59-A6C34878D82A}">
                    <a16:rowId xmlns:a16="http://schemas.microsoft.com/office/drawing/2014/main" val="217753089"/>
                  </a:ext>
                </a:extLst>
              </a:tr>
              <a:tr h="2224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b="1"/>
                        <a:t>A6.2.5/1.1: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a:t>Vzpostavitev in delovanje nacionalnega observatorija  občanske znanosti</a:t>
                      </a:r>
                    </a:p>
                  </a:txBody>
                  <a:tcPr>
                    <a:noFill/>
                  </a:tcPr>
                </a:tc>
                <a:tc>
                  <a:txBody>
                    <a:bodyPr/>
                    <a:lstStyle/>
                    <a:p>
                      <a:pPr algn="r"/>
                      <a:r>
                        <a:rPr lang="sl-SI" sz="1400" b="1"/>
                        <a:t>410.000</a:t>
                      </a:r>
                    </a:p>
                  </a:txBody>
                  <a:tcPr>
                    <a:noFill/>
                  </a:tcPr>
                </a:tc>
                <a:extLst>
                  <a:ext uri="{0D108BD9-81ED-4DB2-BD59-A6C34878D82A}">
                    <a16:rowId xmlns:a16="http://schemas.microsoft.com/office/drawing/2014/main" val="3054530025"/>
                  </a:ext>
                </a:extLst>
              </a:tr>
              <a:tr h="2613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b="1"/>
                        <a:t>A6.2.5/1.6</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a:t>V okviru mreže informacijske podpore odprti znanosti podpora razvoju občanske znanosti</a:t>
                      </a:r>
                    </a:p>
                  </a:txBody>
                  <a:tcPr>
                    <a:noFill/>
                  </a:tcPr>
                </a:tc>
                <a:tc>
                  <a:txBody>
                    <a:bodyPr/>
                    <a:lstStyle/>
                    <a:p>
                      <a:pPr algn="r"/>
                      <a:r>
                        <a:rPr lang="sl-SI" sz="1400" b="1"/>
                        <a:t>615.000</a:t>
                      </a:r>
                    </a:p>
                  </a:txBody>
                  <a:tcPr>
                    <a:noFill/>
                  </a:tcPr>
                </a:tc>
                <a:extLst>
                  <a:ext uri="{0D108BD9-81ED-4DB2-BD59-A6C34878D82A}">
                    <a16:rowId xmlns:a16="http://schemas.microsoft.com/office/drawing/2014/main" val="2346983013"/>
                  </a:ext>
                </a:extLst>
              </a:tr>
              <a:tr h="2500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a:t>A6.2.5/2.2</a:t>
                      </a:r>
                    </a:p>
                  </a:txBody>
                  <a:tcPr>
                    <a:noFill/>
                  </a:tcPr>
                </a:tc>
                <a:tc>
                  <a:txBody>
                    <a:bodyPr/>
                    <a:lstStyle/>
                    <a:p>
                      <a:r>
                        <a:rPr lang="sl-SI" sz="1400"/>
                        <a:t>Priprava in objava usmerjenega javnega razpisa za občansko znanost</a:t>
                      </a:r>
                    </a:p>
                  </a:txBody>
                  <a:tcPr>
                    <a:noFill/>
                  </a:tcPr>
                </a:tc>
                <a:tc>
                  <a:txBody>
                    <a:bodyPr/>
                    <a:lstStyle/>
                    <a:p>
                      <a:pPr algn="r"/>
                      <a:r>
                        <a:rPr lang="sl-SI" sz="1400"/>
                        <a:t>2.000.000 </a:t>
                      </a:r>
                    </a:p>
                  </a:txBody>
                  <a:tcPr>
                    <a:noFill/>
                  </a:tcPr>
                </a:tc>
                <a:extLst>
                  <a:ext uri="{0D108BD9-81ED-4DB2-BD59-A6C34878D82A}">
                    <a16:rowId xmlns:a16="http://schemas.microsoft.com/office/drawing/2014/main" val="3094643347"/>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400" b="1"/>
                        <a:t>A6.2.5/2.5</a:t>
                      </a:r>
                      <a:endParaRPr lang="sl-SI" sz="1400" b="1"/>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a:t>Zasnova in organizacija letnega dogodka občanske znanost</a:t>
                      </a:r>
                      <a:endParaRPr lang="sl-SI" sz="1400" b="1"/>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400" b="1"/>
                        <a:t>35.000</a:t>
                      </a:r>
                    </a:p>
                  </a:txBody>
                  <a:tcPr>
                    <a:noFill/>
                  </a:tcPr>
                </a:tc>
                <a:extLst>
                  <a:ext uri="{0D108BD9-81ED-4DB2-BD59-A6C34878D82A}">
                    <a16:rowId xmlns:a16="http://schemas.microsoft.com/office/drawing/2014/main" val="299014197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b="1"/>
                        <a:t>A6.2.6/1.1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a:t>Nacionalne kontaktne točke odprto dostopnega znanstvenega založništva</a:t>
                      </a:r>
                      <a:endParaRPr lang="sl-SI" sz="1600" b="1"/>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400" b="1"/>
                        <a:t>410.000</a:t>
                      </a:r>
                    </a:p>
                  </a:txBody>
                  <a:tcPr>
                    <a:noFill/>
                  </a:tcPr>
                </a:tc>
                <a:extLst>
                  <a:ext uri="{0D108BD9-81ED-4DB2-BD59-A6C34878D82A}">
                    <a16:rowId xmlns:a16="http://schemas.microsoft.com/office/drawing/2014/main" val="676664328"/>
                  </a:ext>
                </a:extLst>
              </a:tr>
            </a:tbl>
          </a:graphicData>
        </a:graphic>
      </p:graphicFrame>
    </p:spTree>
    <p:extLst>
      <p:ext uri="{BB962C8B-B14F-4D97-AF65-F5344CB8AC3E}">
        <p14:creationId xmlns:p14="http://schemas.microsoft.com/office/powerpoint/2010/main" val="4237701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783279"/>
            <a:ext cx="10515600" cy="817418"/>
          </a:xfrm>
        </p:spPr>
        <p:txBody>
          <a:bodyPr>
            <a:normAutofit/>
          </a:bodyPr>
          <a:lstStyle/>
          <a:p>
            <a:pPr lvl="0"/>
            <a:r>
              <a:rPr lang="pl-PL" sz="5000" b="1">
                <a:solidFill>
                  <a:srgbClr val="ED7D31"/>
                </a:solidFill>
                <a:latin typeface="Calibri"/>
              </a:rPr>
              <a:t>Projekt SPOZNAJ</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8093"/>
            <a:ext cx="10515600" cy="484906"/>
          </a:xfrm>
          <a:prstGeom prst="rect">
            <a:avLst/>
          </a:prstGeom>
          <a:noFill/>
          <a:ln cap="flat">
            <a:noFill/>
          </a:ln>
        </p:spPr>
        <p:txBody>
          <a:bodyPr vert="horz" wrap="square" lIns="91440" tIns="45720" rIns="91440" bIns="45720" anchor="ctr" anchorCtr="0" compatLnSpc="1">
            <a:noAutofit/>
          </a:bodyPr>
          <a:lstStyle/>
          <a:p>
            <a:pPr fontAlgn="base"/>
            <a:endParaRPr lang="sl-SI" sz="240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sl-SI" sz="4400" b="1" i="0" u="none" strike="noStrike" kern="1200" cap="none" spc="0" normalizeH="0" baseline="0" noProof="0">
              <a:ln>
                <a:noFill/>
              </a:ln>
              <a:solidFill>
                <a:srgbClr val="ED7D31"/>
              </a:solidFill>
              <a:effectLst/>
              <a:uLnTx/>
              <a:uFillTx/>
              <a:latin typeface="Calibri"/>
              <a:ea typeface="+mn-ea"/>
              <a:cs typeface="+mn-cs"/>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Slika 5">
            <a:extLst>
              <a:ext uri="{FF2B5EF4-FFF2-40B4-BE49-F238E27FC236}">
                <a16:creationId xmlns:a16="http://schemas.microsoft.com/office/drawing/2014/main" id="{75F8802A-4253-4DBB-85C0-91C5943B2558}"/>
              </a:ext>
            </a:extLst>
          </p:cNvPr>
          <p:cNvPicPr>
            <a:picLocks noChangeAspect="1"/>
          </p:cNvPicPr>
          <p:nvPr/>
        </p:nvPicPr>
        <p:blipFill>
          <a:blip r:embed="rId3"/>
          <a:stretch>
            <a:fillRect/>
          </a:stretch>
        </p:blipFill>
        <p:spPr>
          <a:xfrm>
            <a:off x="682755" y="1795788"/>
            <a:ext cx="7136891" cy="3124715"/>
          </a:xfrm>
          <a:prstGeom prst="rect">
            <a:avLst/>
          </a:prstGeom>
        </p:spPr>
      </p:pic>
      <p:sp>
        <p:nvSpPr>
          <p:cNvPr id="8" name="Pravokotnik 7">
            <a:extLst>
              <a:ext uri="{FF2B5EF4-FFF2-40B4-BE49-F238E27FC236}">
                <a16:creationId xmlns:a16="http://schemas.microsoft.com/office/drawing/2014/main" id="{12ACD585-B70A-4E6C-9FF9-5B5F80A204D7}"/>
              </a:ext>
            </a:extLst>
          </p:cNvPr>
          <p:cNvSpPr/>
          <p:nvPr/>
        </p:nvSpPr>
        <p:spPr>
          <a:xfrm>
            <a:off x="682755" y="5187501"/>
            <a:ext cx="5208477" cy="646331"/>
          </a:xfrm>
          <a:prstGeom prst="rect">
            <a:avLst/>
          </a:prstGeom>
        </p:spPr>
        <p:txBody>
          <a:bodyPr wrap="none">
            <a:spAutoFit/>
          </a:bodyPr>
          <a:lstStyle/>
          <a:p>
            <a:r>
              <a:rPr lang="sl-SI" sz="3600">
                <a:hlinkClick r:id="rId4"/>
              </a:rPr>
              <a:t>https://projekt-spoznaj.si/</a:t>
            </a:r>
            <a:r>
              <a:rPr lang="sl-SI" sz="3600"/>
              <a:t> </a:t>
            </a:r>
          </a:p>
        </p:txBody>
      </p:sp>
    </p:spTree>
    <p:extLst>
      <p:ext uri="{BB962C8B-B14F-4D97-AF65-F5344CB8AC3E}">
        <p14:creationId xmlns:p14="http://schemas.microsoft.com/office/powerpoint/2010/main" val="1026957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a:p>
            <a:endParaRPr lang="sl-SI" sz="120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770537" cy="769441"/>
          </a:xfrm>
          <a:prstGeom prst="rect">
            <a:avLst/>
          </a:prstGeom>
        </p:spPr>
        <p:txBody>
          <a:bodyPr wrap="none">
            <a:spAutoFit/>
          </a:bodyPr>
          <a:lstStyle/>
          <a:p>
            <a:r>
              <a:rPr lang="sl-SI" sz="4400" b="1">
                <a:solidFill>
                  <a:srgbClr val="ED7D31"/>
                </a:solidFill>
              </a:rPr>
              <a:t>Hvala za pozornost</a:t>
            </a:r>
            <a:r>
              <a:rPr lang="en-US" sz="4400" b="1">
                <a:solidFill>
                  <a:srgbClr val="ED7D31"/>
                </a:solidFill>
              </a:rPr>
              <a:t>!</a:t>
            </a:r>
            <a:endParaRPr lang="sl-SI" sz="440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489073"/>
            <a:ext cx="8470389" cy="817418"/>
          </a:xfrm>
        </p:spPr>
        <p:txBody>
          <a:bodyPr>
            <a:normAutofit fontScale="90000"/>
          </a:bodyPr>
          <a:lstStyle/>
          <a:p>
            <a:pPr lvl="0"/>
            <a:r>
              <a:rPr lang="en-US" sz="5000" b="1" err="1">
                <a:solidFill>
                  <a:srgbClr val="ED7D31"/>
                </a:solidFill>
                <a:latin typeface="Calibri"/>
              </a:rPr>
              <a:t>Reforma</a:t>
            </a:r>
            <a:r>
              <a:rPr lang="en-US" sz="5000" b="1">
                <a:solidFill>
                  <a:srgbClr val="ED7D31"/>
                </a:solidFill>
                <a:latin typeface="Calibri"/>
              </a:rPr>
              <a:t> </a:t>
            </a:r>
            <a:r>
              <a:rPr lang="en-US" sz="5000" b="1" err="1">
                <a:solidFill>
                  <a:srgbClr val="ED7D31"/>
                </a:solidFill>
                <a:latin typeface="Calibri"/>
              </a:rPr>
              <a:t>Evropskega</a:t>
            </a:r>
            <a:r>
              <a:rPr lang="en-US" sz="5000" b="1">
                <a:solidFill>
                  <a:srgbClr val="ED7D31"/>
                </a:solidFill>
                <a:latin typeface="Calibri"/>
              </a:rPr>
              <a:t> </a:t>
            </a:r>
            <a:r>
              <a:rPr lang="en-US" sz="5000" b="1" err="1">
                <a:solidFill>
                  <a:srgbClr val="ED7D31"/>
                </a:solidFill>
                <a:latin typeface="Calibri"/>
              </a:rPr>
              <a:t>raziskovalnega</a:t>
            </a:r>
            <a:r>
              <a:rPr lang="en-US" sz="5000" b="1">
                <a:solidFill>
                  <a:srgbClr val="ED7D31"/>
                </a:solidFill>
                <a:latin typeface="Calibri"/>
              </a:rPr>
              <a:t> </a:t>
            </a:r>
            <a:r>
              <a:rPr lang="en-US" sz="5000" b="1" err="1">
                <a:solidFill>
                  <a:srgbClr val="ED7D31"/>
                </a:solidFill>
                <a:latin typeface="Calibri"/>
              </a:rPr>
              <a:t>prostora</a:t>
            </a:r>
            <a:r>
              <a:rPr lang="en-US" sz="5000" b="1">
                <a:solidFill>
                  <a:srgbClr val="ED7D31"/>
                </a:solidFill>
                <a:latin typeface="Calibri"/>
              </a:rPr>
              <a:t> (ERA)</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3" name="Pravokotnik 2">
            <a:extLst>
              <a:ext uri="{FF2B5EF4-FFF2-40B4-BE49-F238E27FC236}">
                <a16:creationId xmlns:a16="http://schemas.microsoft.com/office/drawing/2014/main" id="{624EABF5-3A0D-4DAB-A7D8-55B3F221EF92}"/>
              </a:ext>
            </a:extLst>
          </p:cNvPr>
          <p:cNvSpPr/>
          <p:nvPr/>
        </p:nvSpPr>
        <p:spPr>
          <a:xfrm>
            <a:off x="742956" y="2759046"/>
            <a:ext cx="9811555" cy="1938992"/>
          </a:xfrm>
          <a:prstGeom prst="rect">
            <a:avLst/>
          </a:prstGeom>
        </p:spPr>
        <p:txBody>
          <a:bodyPr wrap="square">
            <a:spAutoFit/>
          </a:bodyPr>
          <a:lstStyle/>
          <a:p>
            <a:r>
              <a:rPr lang="en-US" sz="2400" err="1"/>
              <a:t>Evropska</a:t>
            </a:r>
            <a:r>
              <a:rPr lang="en-US" sz="2400"/>
              <a:t> </a:t>
            </a:r>
            <a:r>
              <a:rPr lang="en-US" sz="2400" err="1"/>
              <a:t>komisija</a:t>
            </a:r>
            <a:r>
              <a:rPr lang="en-US" sz="2400"/>
              <a:t> je </a:t>
            </a:r>
            <a:r>
              <a:rPr lang="en-US" sz="2400" err="1"/>
              <a:t>marca</a:t>
            </a:r>
            <a:r>
              <a:rPr lang="en-US" sz="2400"/>
              <a:t> 2022 </a:t>
            </a:r>
            <a:r>
              <a:rPr lang="en-US" sz="2400" err="1"/>
              <a:t>sprejela</a:t>
            </a:r>
            <a:r>
              <a:rPr lang="en-US" sz="2400"/>
              <a:t> </a:t>
            </a:r>
            <a:r>
              <a:rPr lang="en-US" sz="2400" err="1"/>
              <a:t>Pakt</a:t>
            </a:r>
            <a:r>
              <a:rPr lang="en-US" sz="2400"/>
              <a:t> za </a:t>
            </a:r>
            <a:r>
              <a:rPr lang="en-US" sz="2400" err="1"/>
              <a:t>raziskave</a:t>
            </a:r>
            <a:r>
              <a:rPr lang="en-US" sz="2400"/>
              <a:t> in </a:t>
            </a:r>
            <a:r>
              <a:rPr lang="en-US" sz="2400" err="1"/>
              <a:t>inovacije</a:t>
            </a:r>
            <a:r>
              <a:rPr lang="en-US" sz="2400"/>
              <a:t> v </a:t>
            </a:r>
            <a:r>
              <a:rPr lang="en-US" sz="2400" err="1"/>
              <a:t>Evropi</a:t>
            </a:r>
            <a:r>
              <a:rPr lang="en-US" sz="2400"/>
              <a:t>. </a:t>
            </a:r>
            <a:r>
              <a:rPr lang="en-US" sz="2400" err="1"/>
              <a:t>Pakt</a:t>
            </a:r>
            <a:r>
              <a:rPr lang="en-US" sz="2400"/>
              <a:t> </a:t>
            </a:r>
            <a:r>
              <a:rPr lang="en-US" sz="2400" err="1"/>
              <a:t>opredeljuje</a:t>
            </a:r>
            <a:r>
              <a:rPr lang="en-US" sz="2400"/>
              <a:t> 10 </a:t>
            </a:r>
            <a:r>
              <a:rPr lang="en-US" sz="2400" err="1"/>
              <a:t>skupnih</a:t>
            </a:r>
            <a:r>
              <a:rPr lang="en-US" sz="2400"/>
              <a:t> </a:t>
            </a:r>
            <a:r>
              <a:rPr lang="en-US" sz="2400" err="1"/>
              <a:t>vrednot</a:t>
            </a:r>
            <a:r>
              <a:rPr lang="en-US" sz="2400"/>
              <a:t> in </a:t>
            </a:r>
            <a:r>
              <a:rPr lang="en-US" sz="2400" err="1"/>
              <a:t>načel</a:t>
            </a:r>
            <a:r>
              <a:rPr lang="en-US" sz="2400"/>
              <a:t>, </a:t>
            </a:r>
            <a:r>
              <a:rPr lang="en-US" sz="2400" err="1"/>
              <a:t>ki</a:t>
            </a:r>
            <a:r>
              <a:rPr lang="en-US" sz="2400"/>
              <a:t> </a:t>
            </a:r>
            <a:r>
              <a:rPr lang="en-US" sz="2400" err="1"/>
              <a:t>bodo</a:t>
            </a:r>
            <a:r>
              <a:rPr lang="en-US" sz="2400"/>
              <a:t> </a:t>
            </a:r>
            <a:r>
              <a:rPr lang="en-US" sz="2400" err="1"/>
              <a:t>usmerjala</a:t>
            </a:r>
            <a:r>
              <a:rPr lang="en-US" sz="2400"/>
              <a:t> </a:t>
            </a:r>
            <a:r>
              <a:rPr lang="en-US" sz="2400" err="1"/>
              <a:t>raziskave</a:t>
            </a:r>
            <a:r>
              <a:rPr lang="en-US" sz="2400"/>
              <a:t> in </a:t>
            </a:r>
            <a:r>
              <a:rPr lang="en-US" sz="2400" err="1"/>
              <a:t>inovacije</a:t>
            </a:r>
            <a:r>
              <a:rPr lang="en-US" sz="2400"/>
              <a:t> v </a:t>
            </a:r>
            <a:r>
              <a:rPr lang="en-US" sz="2400" err="1"/>
              <a:t>Evropi</a:t>
            </a:r>
            <a:r>
              <a:rPr lang="en-US" sz="2400"/>
              <a:t> </a:t>
            </a:r>
            <a:r>
              <a:rPr lang="en-US" sz="2400" err="1"/>
              <a:t>ter</a:t>
            </a:r>
            <a:r>
              <a:rPr lang="en-US" sz="2400"/>
              <a:t> </a:t>
            </a:r>
            <a:r>
              <a:rPr lang="en-US" sz="2400" err="1"/>
              <a:t>njeno</a:t>
            </a:r>
            <a:r>
              <a:rPr lang="en-US" sz="2400"/>
              <a:t> </a:t>
            </a:r>
            <a:r>
              <a:rPr lang="en-US" sz="2400" err="1"/>
              <a:t>sodelovanje</a:t>
            </a:r>
            <a:r>
              <a:rPr lang="en-US" sz="2400"/>
              <a:t> s </a:t>
            </a:r>
            <a:r>
              <a:rPr lang="en-US" sz="2400" err="1"/>
              <a:t>preostalim</a:t>
            </a:r>
            <a:r>
              <a:rPr lang="en-US" sz="2400"/>
              <a:t> </a:t>
            </a:r>
            <a:r>
              <a:rPr lang="en-US" sz="2400" err="1"/>
              <a:t>svetom</a:t>
            </a:r>
            <a:r>
              <a:rPr lang="en-US" sz="2400"/>
              <a:t>. </a:t>
            </a:r>
            <a:r>
              <a:rPr lang="en-US" sz="2400" err="1"/>
              <a:t>Skupna</a:t>
            </a:r>
            <a:r>
              <a:rPr lang="en-US" sz="2400"/>
              <a:t> </a:t>
            </a:r>
            <a:r>
              <a:rPr lang="en-US" sz="2400" err="1"/>
              <a:t>politika</a:t>
            </a:r>
            <a:r>
              <a:rPr lang="en-US" sz="2400"/>
              <a:t> ERP </a:t>
            </a:r>
            <a:r>
              <a:rPr lang="en-US" sz="2400" err="1"/>
              <a:t>nadalje</a:t>
            </a:r>
            <a:r>
              <a:rPr lang="en-US" sz="2400"/>
              <a:t> </a:t>
            </a:r>
            <a:r>
              <a:rPr lang="en-US" sz="2400" err="1"/>
              <a:t>opredeljuje</a:t>
            </a:r>
            <a:r>
              <a:rPr lang="en-US" sz="2400"/>
              <a:t> 20 </a:t>
            </a:r>
            <a:r>
              <a:rPr lang="en-US" sz="2400" err="1"/>
              <a:t>konkretnih</a:t>
            </a:r>
            <a:r>
              <a:rPr lang="en-US" sz="2400"/>
              <a:t> </a:t>
            </a:r>
            <a:r>
              <a:rPr lang="en-US" sz="2400" err="1"/>
              <a:t>ukrepov</a:t>
            </a:r>
            <a:r>
              <a:rPr lang="en-US" sz="2400"/>
              <a:t>, </a:t>
            </a:r>
            <a:r>
              <a:rPr lang="en-US" sz="2400" err="1"/>
              <a:t>ki</a:t>
            </a:r>
            <a:r>
              <a:rPr lang="en-US" sz="2400"/>
              <a:t> </a:t>
            </a:r>
            <a:r>
              <a:rPr lang="en-US" sz="2400" err="1"/>
              <a:t>bodo</a:t>
            </a:r>
            <a:r>
              <a:rPr lang="en-US" sz="2400"/>
              <a:t> v </a:t>
            </a:r>
            <a:r>
              <a:rPr lang="en-US" sz="2400" err="1"/>
              <a:t>obdobju</a:t>
            </a:r>
            <a:r>
              <a:rPr lang="en-US" sz="2400"/>
              <a:t> 2022-2024 </a:t>
            </a:r>
            <a:r>
              <a:rPr lang="en-US" sz="2400" err="1"/>
              <a:t>prispevali</a:t>
            </a:r>
            <a:r>
              <a:rPr lang="en-US" sz="2400"/>
              <a:t> k </a:t>
            </a:r>
            <a:r>
              <a:rPr lang="en-US" sz="2400" err="1"/>
              <a:t>uresničevanju</a:t>
            </a:r>
            <a:r>
              <a:rPr lang="en-US" sz="2400"/>
              <a:t> </a:t>
            </a:r>
            <a:r>
              <a:rPr lang="en-US" sz="2400" err="1"/>
              <a:t>ciljev</a:t>
            </a:r>
            <a:r>
              <a:rPr lang="en-US" sz="2400"/>
              <a:t> </a:t>
            </a:r>
            <a:r>
              <a:rPr lang="en-US" sz="2400" err="1"/>
              <a:t>iz</a:t>
            </a:r>
            <a:r>
              <a:rPr lang="en-US" sz="2400"/>
              <a:t> </a:t>
            </a:r>
            <a:r>
              <a:rPr lang="en-US" sz="2400" err="1"/>
              <a:t>pakta</a:t>
            </a:r>
            <a:r>
              <a:rPr lang="en-US" sz="2400"/>
              <a:t>.</a:t>
            </a:r>
            <a:endParaRPr lang="sl-SI" sz="2400"/>
          </a:p>
        </p:txBody>
      </p:sp>
    </p:spTree>
    <p:extLst>
      <p:ext uri="{BB962C8B-B14F-4D97-AF65-F5344CB8AC3E}">
        <p14:creationId xmlns:p14="http://schemas.microsoft.com/office/powerpoint/2010/main" val="348436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32298" y="1310027"/>
            <a:ext cx="8470389" cy="817418"/>
          </a:xfrm>
        </p:spPr>
        <p:txBody>
          <a:bodyPr>
            <a:normAutofit fontScale="90000"/>
          </a:bodyPr>
          <a:lstStyle/>
          <a:p>
            <a:pPr lvl="0"/>
            <a:r>
              <a:rPr lang="sl-SI" sz="5000" b="1">
                <a:solidFill>
                  <a:srgbClr val="ED7D31"/>
                </a:solidFill>
                <a:latin typeface="Calibri"/>
              </a:rPr>
              <a:t>Stebri reforme ERA s konkretnimi ukrepi</a:t>
            </a:r>
            <a:br>
              <a:rPr lang="en-US" sz="5000" b="1">
                <a:solidFill>
                  <a:srgbClr val="ED7D31"/>
                </a:solidFill>
                <a:latin typeface="Calibri"/>
              </a:rPr>
            </a:b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3885434"/>
            <a:ext cx="11174389" cy="484906"/>
          </a:xfrm>
          <a:prstGeom prst="rect">
            <a:avLst/>
          </a:prstGeom>
          <a:noFill/>
          <a:ln cap="flat">
            <a:noFill/>
          </a:ln>
        </p:spPr>
        <p:txBody>
          <a:bodyPr vert="horz" wrap="square" lIns="91440" tIns="45720" rIns="91440" bIns="45720" anchor="ctr" anchorCtr="0" compatLnSpc="1">
            <a:noAutofit/>
          </a:bodyPr>
          <a:lstStyle/>
          <a:p>
            <a:endParaRPr lang="sl-SI" sz="5400"/>
          </a:p>
        </p:txBody>
      </p:sp>
      <p:sp>
        <p:nvSpPr>
          <p:cNvPr id="3" name="Pravokotnik 2">
            <a:extLst>
              <a:ext uri="{FF2B5EF4-FFF2-40B4-BE49-F238E27FC236}">
                <a16:creationId xmlns:a16="http://schemas.microsoft.com/office/drawing/2014/main" id="{624EABF5-3A0D-4DAB-A7D8-55B3F221EF92}"/>
              </a:ext>
            </a:extLst>
          </p:cNvPr>
          <p:cNvSpPr/>
          <p:nvPr/>
        </p:nvSpPr>
        <p:spPr>
          <a:xfrm>
            <a:off x="742956" y="2770470"/>
            <a:ext cx="9811555" cy="646331"/>
          </a:xfrm>
          <a:prstGeom prst="rect">
            <a:avLst/>
          </a:prstGeom>
        </p:spPr>
        <p:txBody>
          <a:bodyPr wrap="square">
            <a:spAutoFit/>
          </a:bodyPr>
          <a:lstStyle/>
          <a:p>
            <a:pPr marL="457200" indent="-457200">
              <a:buFont typeface="Arial" panose="020B0604020202020204" pitchFamily="34" charset="0"/>
              <a:buChar char="•"/>
            </a:pPr>
            <a:endParaRPr lang="sl-SI" sz="3600"/>
          </a:p>
        </p:txBody>
      </p:sp>
      <p:sp>
        <p:nvSpPr>
          <p:cNvPr id="4" name="Pravokotnik 3">
            <a:extLst>
              <a:ext uri="{FF2B5EF4-FFF2-40B4-BE49-F238E27FC236}">
                <a16:creationId xmlns:a16="http://schemas.microsoft.com/office/drawing/2014/main" id="{C5CED736-CAC1-4AB4-BAA3-D8D398BED1E9}"/>
              </a:ext>
            </a:extLst>
          </p:cNvPr>
          <p:cNvSpPr/>
          <p:nvPr/>
        </p:nvSpPr>
        <p:spPr>
          <a:xfrm>
            <a:off x="5349211" y="1310027"/>
            <a:ext cx="6775067" cy="5478423"/>
          </a:xfrm>
          <a:prstGeom prst="rect">
            <a:avLst/>
          </a:prstGeom>
          <a:solidFill>
            <a:schemeClr val="accent1">
              <a:lumMod val="20000"/>
              <a:lumOff val="80000"/>
            </a:schemeClr>
          </a:solidFill>
        </p:spPr>
        <p:txBody>
          <a:bodyPr wrap="square">
            <a:spAutoFit/>
          </a:bodyPr>
          <a:lstStyle/>
          <a:p>
            <a:pPr marL="342900" indent="-342900">
              <a:buFont typeface="+mj-lt"/>
              <a:buAutoNum type="arabicPeriod"/>
            </a:pPr>
            <a:r>
              <a:rPr lang="sl-SI" sz="1400"/>
              <a:t>V</a:t>
            </a:r>
            <a:r>
              <a:rPr lang="en-US" sz="1400" err="1"/>
              <a:t>peljava</a:t>
            </a:r>
            <a:r>
              <a:rPr lang="en-US" sz="1400"/>
              <a:t> odprte znanosti, </a:t>
            </a:r>
            <a:r>
              <a:rPr lang="en-US" sz="1400" err="1"/>
              <a:t>tudi</a:t>
            </a:r>
            <a:r>
              <a:rPr lang="en-US" sz="1400"/>
              <a:t> s </a:t>
            </a:r>
            <a:r>
              <a:rPr lang="en-US" sz="1400" err="1"/>
              <a:t>pomočjo</a:t>
            </a:r>
            <a:r>
              <a:rPr lang="en-US" sz="1400"/>
              <a:t> </a:t>
            </a:r>
            <a:r>
              <a:rPr lang="en-US" sz="1400" err="1"/>
              <a:t>Evropskega</a:t>
            </a:r>
            <a:r>
              <a:rPr lang="en-US" sz="1400"/>
              <a:t> </a:t>
            </a:r>
            <a:r>
              <a:rPr lang="en-US" sz="1400" err="1"/>
              <a:t>oblaka</a:t>
            </a:r>
            <a:r>
              <a:rPr lang="en-US" sz="1400"/>
              <a:t> odprte znanosti (European Open Science Cloud, EOSC);</a:t>
            </a:r>
          </a:p>
          <a:p>
            <a:pPr marL="342900" indent="-342900">
              <a:buFont typeface="+mj-lt"/>
              <a:buAutoNum type="arabicPeriod"/>
            </a:pPr>
            <a:r>
              <a:rPr lang="sl-SI" sz="1400"/>
              <a:t>O</a:t>
            </a:r>
            <a:r>
              <a:rPr lang="en-US" sz="1400" err="1"/>
              <a:t>snutek</a:t>
            </a:r>
            <a:r>
              <a:rPr lang="en-US" sz="1400"/>
              <a:t> </a:t>
            </a:r>
            <a:r>
              <a:rPr lang="en-US" sz="1400" err="1"/>
              <a:t>zakonodajnega</a:t>
            </a:r>
            <a:r>
              <a:rPr lang="en-US" sz="1400"/>
              <a:t> </a:t>
            </a:r>
            <a:r>
              <a:rPr lang="en-US" sz="1400" err="1"/>
              <a:t>okvira</a:t>
            </a:r>
            <a:r>
              <a:rPr lang="en-US" sz="1400"/>
              <a:t> </a:t>
            </a:r>
            <a:r>
              <a:rPr lang="en-US" sz="1400" err="1"/>
              <a:t>Evropske</a:t>
            </a:r>
            <a:r>
              <a:rPr lang="en-US" sz="1400"/>
              <a:t> </a:t>
            </a:r>
            <a:r>
              <a:rPr lang="en-US" sz="1400" err="1"/>
              <a:t>unije</a:t>
            </a:r>
            <a:r>
              <a:rPr lang="en-US" sz="1400"/>
              <a:t> za </a:t>
            </a:r>
            <a:r>
              <a:rPr lang="en-US" sz="1400" err="1"/>
              <a:t>avtorsko</a:t>
            </a:r>
            <a:r>
              <a:rPr lang="en-US" sz="1400"/>
              <a:t> in </a:t>
            </a:r>
            <a:r>
              <a:rPr lang="en-US" sz="1400" err="1"/>
              <a:t>podatkovno</a:t>
            </a:r>
            <a:r>
              <a:rPr lang="en-US" sz="1400"/>
              <a:t> </a:t>
            </a:r>
            <a:r>
              <a:rPr lang="en-US" sz="1400" err="1"/>
              <a:t>pravo</a:t>
            </a:r>
            <a:r>
              <a:rPr lang="en-US" sz="1400"/>
              <a:t> v znanosti;</a:t>
            </a:r>
          </a:p>
          <a:p>
            <a:pPr marL="342900" indent="-342900">
              <a:buFont typeface="+mj-lt"/>
              <a:buAutoNum type="arabicPeriod"/>
            </a:pPr>
            <a:r>
              <a:rPr lang="sl-SI" sz="1400"/>
              <a:t>R</a:t>
            </a:r>
            <a:r>
              <a:rPr lang="en-US" sz="1400" err="1"/>
              <a:t>eforma</a:t>
            </a:r>
            <a:r>
              <a:rPr lang="en-US" sz="1400"/>
              <a:t> </a:t>
            </a:r>
            <a:r>
              <a:rPr lang="en-US" sz="1400" err="1"/>
              <a:t>sistema</a:t>
            </a:r>
            <a:r>
              <a:rPr lang="en-US" sz="1400"/>
              <a:t> </a:t>
            </a:r>
            <a:r>
              <a:rPr lang="en-US" sz="1400" err="1"/>
              <a:t>vrednotenja</a:t>
            </a:r>
            <a:r>
              <a:rPr lang="en-US" sz="1400"/>
              <a:t> </a:t>
            </a:r>
            <a:r>
              <a:rPr lang="en-US" sz="1400" err="1"/>
              <a:t>raziskav</a:t>
            </a:r>
            <a:r>
              <a:rPr lang="en-US" sz="1400"/>
              <a:t>, </a:t>
            </a:r>
            <a:r>
              <a:rPr lang="en-US" sz="1400" err="1"/>
              <a:t>raziskovalcev</a:t>
            </a:r>
            <a:r>
              <a:rPr lang="en-US" sz="1400"/>
              <a:t> in </a:t>
            </a:r>
            <a:r>
              <a:rPr lang="en-US" sz="1400" err="1"/>
              <a:t>institucij</a:t>
            </a:r>
            <a:r>
              <a:rPr lang="en-US" sz="1400"/>
              <a:t>;</a:t>
            </a:r>
          </a:p>
          <a:p>
            <a:pPr marL="342900" indent="-342900">
              <a:buFont typeface="+mj-lt"/>
              <a:buAutoNum type="arabicPeriod"/>
            </a:pPr>
            <a:r>
              <a:rPr lang="sl-SI" sz="1400"/>
              <a:t>P</a:t>
            </a:r>
            <a:r>
              <a:rPr lang="en-US" sz="1400" err="1"/>
              <a:t>romocija</a:t>
            </a:r>
            <a:r>
              <a:rPr lang="en-US" sz="1400"/>
              <a:t> </a:t>
            </a:r>
            <a:r>
              <a:rPr lang="en-US" sz="1400" err="1"/>
              <a:t>privlačnih</a:t>
            </a:r>
            <a:r>
              <a:rPr lang="en-US" sz="1400"/>
              <a:t> </a:t>
            </a:r>
            <a:r>
              <a:rPr lang="en-US" sz="1400" err="1"/>
              <a:t>raziskovalnih</a:t>
            </a:r>
            <a:r>
              <a:rPr lang="en-US" sz="1400"/>
              <a:t> </a:t>
            </a:r>
            <a:r>
              <a:rPr lang="en-US" sz="1400" err="1"/>
              <a:t>karier</a:t>
            </a:r>
            <a:r>
              <a:rPr lang="en-US" sz="1400"/>
              <a:t>, </a:t>
            </a:r>
            <a:r>
              <a:rPr lang="en-US" sz="1400" err="1"/>
              <a:t>kroženja</a:t>
            </a:r>
            <a:r>
              <a:rPr lang="en-US" sz="1400"/>
              <a:t> </a:t>
            </a:r>
            <a:r>
              <a:rPr lang="en-US" sz="1400" err="1"/>
              <a:t>talenta</a:t>
            </a:r>
            <a:r>
              <a:rPr lang="en-US" sz="1400"/>
              <a:t> in </a:t>
            </a:r>
            <a:r>
              <a:rPr lang="en-US" sz="1400" err="1"/>
              <a:t>mobilnosti</a:t>
            </a:r>
            <a:r>
              <a:rPr lang="en-US" sz="1400"/>
              <a:t>;</a:t>
            </a:r>
          </a:p>
          <a:p>
            <a:pPr marL="342900" indent="-342900">
              <a:buFont typeface="+mj-lt"/>
              <a:buAutoNum type="arabicPeriod"/>
            </a:pPr>
            <a:r>
              <a:rPr lang="sl-SI" sz="1400"/>
              <a:t>P</a:t>
            </a:r>
            <a:r>
              <a:rPr lang="en-US" sz="1400" err="1"/>
              <a:t>romocija</a:t>
            </a:r>
            <a:r>
              <a:rPr lang="en-US" sz="1400"/>
              <a:t> </a:t>
            </a:r>
            <a:r>
              <a:rPr lang="en-US" sz="1400" err="1"/>
              <a:t>enakosti</a:t>
            </a:r>
            <a:r>
              <a:rPr lang="en-US" sz="1400"/>
              <a:t> </a:t>
            </a:r>
            <a:r>
              <a:rPr lang="en-US" sz="1400" err="1"/>
              <a:t>spolov</a:t>
            </a:r>
            <a:r>
              <a:rPr lang="en-US" sz="1400"/>
              <a:t> in </a:t>
            </a:r>
            <a:r>
              <a:rPr lang="en-US" sz="1400" err="1"/>
              <a:t>spodbujanje</a:t>
            </a:r>
            <a:r>
              <a:rPr lang="en-US" sz="1400"/>
              <a:t> </a:t>
            </a:r>
            <a:r>
              <a:rPr lang="en-US" sz="1400" err="1"/>
              <a:t>inkluzivnosti</a:t>
            </a:r>
            <a:r>
              <a:rPr lang="en-US" sz="1400"/>
              <a:t>;</a:t>
            </a:r>
          </a:p>
          <a:p>
            <a:pPr marL="342900" indent="-342900">
              <a:buFont typeface="+mj-lt"/>
              <a:buAutoNum type="arabicPeriod"/>
            </a:pPr>
            <a:r>
              <a:rPr lang="sl-SI" sz="1400"/>
              <a:t>Z</a:t>
            </a:r>
            <a:r>
              <a:rPr lang="en-US" sz="1400" err="1"/>
              <a:t>aščita</a:t>
            </a:r>
            <a:r>
              <a:rPr lang="en-US" sz="1400"/>
              <a:t> </a:t>
            </a:r>
            <a:r>
              <a:rPr lang="en-US" sz="1400" err="1"/>
              <a:t>akademske</a:t>
            </a:r>
            <a:r>
              <a:rPr lang="en-US" sz="1400"/>
              <a:t> </a:t>
            </a:r>
            <a:r>
              <a:rPr lang="en-US" sz="1400" err="1"/>
              <a:t>svobode</a:t>
            </a:r>
            <a:r>
              <a:rPr lang="en-US" sz="1400"/>
              <a:t> v </a:t>
            </a:r>
            <a:r>
              <a:rPr lang="en-US" sz="1400" err="1"/>
              <a:t>Evropi</a:t>
            </a:r>
            <a:r>
              <a:rPr lang="en-US" sz="1400"/>
              <a:t>;</a:t>
            </a:r>
          </a:p>
          <a:p>
            <a:pPr marL="342900" indent="-342900">
              <a:buFont typeface="+mj-lt"/>
              <a:buAutoNum type="arabicPeriod"/>
            </a:pPr>
            <a:r>
              <a:rPr lang="sl-SI" sz="1400"/>
              <a:t>N</a:t>
            </a:r>
            <a:r>
              <a:rPr lang="en-US" sz="1400" err="1"/>
              <a:t>adgradnja</a:t>
            </a:r>
            <a:r>
              <a:rPr lang="en-US" sz="1400"/>
              <a:t> </a:t>
            </a:r>
            <a:r>
              <a:rPr lang="en-US" sz="1400" err="1"/>
              <a:t>priporočil</a:t>
            </a:r>
            <a:r>
              <a:rPr lang="en-US" sz="1400"/>
              <a:t> </a:t>
            </a:r>
            <a:r>
              <a:rPr lang="en-US" sz="1400" err="1"/>
              <a:t>Evropske</a:t>
            </a:r>
            <a:r>
              <a:rPr lang="en-US" sz="1400"/>
              <a:t> </a:t>
            </a:r>
            <a:r>
              <a:rPr lang="en-US" sz="1400" err="1"/>
              <a:t>unije</a:t>
            </a:r>
            <a:r>
              <a:rPr lang="en-US" sz="1400"/>
              <a:t> za </a:t>
            </a:r>
            <a:r>
              <a:rPr lang="en-US" sz="1400" err="1"/>
              <a:t>dvig</a:t>
            </a:r>
            <a:r>
              <a:rPr lang="en-US" sz="1400"/>
              <a:t> </a:t>
            </a:r>
            <a:r>
              <a:rPr lang="en-US" sz="1400" err="1"/>
              <a:t>vrednosti</a:t>
            </a:r>
            <a:r>
              <a:rPr lang="en-US" sz="1400"/>
              <a:t> </a:t>
            </a:r>
            <a:r>
              <a:rPr lang="en-US" sz="1400" err="1"/>
              <a:t>znanja</a:t>
            </a:r>
            <a:r>
              <a:rPr lang="en-US" sz="1400"/>
              <a:t>;</a:t>
            </a:r>
          </a:p>
          <a:p>
            <a:pPr marL="342900" indent="-342900">
              <a:buFont typeface="+mj-lt"/>
              <a:buAutoNum type="arabicPeriod"/>
            </a:pPr>
            <a:r>
              <a:rPr lang="sl-SI" sz="1400" err="1"/>
              <a:t>Kr</a:t>
            </a:r>
            <a:r>
              <a:rPr lang="en-US" sz="1400" err="1"/>
              <a:t>epitev</a:t>
            </a:r>
            <a:r>
              <a:rPr lang="en-US" sz="1400"/>
              <a:t> </a:t>
            </a:r>
            <a:r>
              <a:rPr lang="en-US" sz="1400" err="1"/>
              <a:t>raziskovalnih</a:t>
            </a:r>
            <a:r>
              <a:rPr lang="en-US" sz="1400"/>
              <a:t> </a:t>
            </a:r>
            <a:r>
              <a:rPr lang="en-US" sz="1400" err="1"/>
              <a:t>infrastruktur</a:t>
            </a:r>
            <a:r>
              <a:rPr lang="en-US" sz="1400"/>
              <a:t>;</a:t>
            </a:r>
          </a:p>
          <a:p>
            <a:pPr marL="342900" indent="-342900">
              <a:buFont typeface="+mj-lt"/>
              <a:buAutoNum type="arabicPeriod"/>
            </a:pPr>
            <a:r>
              <a:rPr lang="sl-SI" sz="1400"/>
              <a:t>P</a:t>
            </a:r>
            <a:r>
              <a:rPr lang="en-US" sz="1400" err="1"/>
              <a:t>romocija</a:t>
            </a:r>
            <a:r>
              <a:rPr lang="en-US" sz="1400"/>
              <a:t> </a:t>
            </a:r>
            <a:r>
              <a:rPr lang="en-US" sz="1400" err="1"/>
              <a:t>notranjega</a:t>
            </a:r>
            <a:r>
              <a:rPr lang="en-US" sz="1400"/>
              <a:t> </a:t>
            </a:r>
            <a:r>
              <a:rPr lang="en-US" sz="1400" err="1"/>
              <a:t>sodelovanja</a:t>
            </a:r>
            <a:r>
              <a:rPr lang="en-US" sz="1400"/>
              <a:t>;</a:t>
            </a:r>
          </a:p>
          <a:p>
            <a:pPr marL="342900" indent="-342900">
              <a:buFont typeface="+mj-lt"/>
              <a:buAutoNum type="arabicPeriod"/>
            </a:pPr>
            <a:r>
              <a:rPr lang="sl-SI" sz="1400"/>
              <a:t>R</a:t>
            </a:r>
            <a:r>
              <a:rPr lang="en-US" sz="1400" err="1"/>
              <a:t>azvoj</a:t>
            </a:r>
            <a:r>
              <a:rPr lang="en-US" sz="1400"/>
              <a:t> </a:t>
            </a:r>
            <a:r>
              <a:rPr lang="en-US" sz="1400" err="1"/>
              <a:t>raziskovalnih</a:t>
            </a:r>
            <a:r>
              <a:rPr lang="en-US" sz="1400"/>
              <a:t> in </a:t>
            </a:r>
            <a:r>
              <a:rPr lang="en-US" sz="1400" err="1"/>
              <a:t>inovacijskih</a:t>
            </a:r>
            <a:r>
              <a:rPr lang="en-US" sz="1400"/>
              <a:t> </a:t>
            </a:r>
            <a:r>
              <a:rPr lang="en-US" sz="1400" err="1"/>
              <a:t>misij</a:t>
            </a:r>
            <a:r>
              <a:rPr lang="en-US" sz="1400"/>
              <a:t> </a:t>
            </a:r>
            <a:r>
              <a:rPr lang="en-US" sz="1400" err="1"/>
              <a:t>ter</a:t>
            </a:r>
            <a:r>
              <a:rPr lang="en-US" sz="1400"/>
              <a:t> </a:t>
            </a:r>
            <a:r>
              <a:rPr lang="en-US" sz="1400" err="1"/>
              <a:t>partnerstev</a:t>
            </a:r>
            <a:r>
              <a:rPr lang="en-US" sz="1400"/>
              <a:t> </a:t>
            </a:r>
            <a:r>
              <a:rPr lang="en-US" sz="1400" err="1"/>
              <a:t>Evropske</a:t>
            </a:r>
            <a:r>
              <a:rPr lang="en-US" sz="1400"/>
              <a:t> </a:t>
            </a:r>
            <a:r>
              <a:rPr lang="en-US" sz="1400" err="1"/>
              <a:t>unije</a:t>
            </a:r>
            <a:r>
              <a:rPr lang="en-US" sz="1400"/>
              <a:t> v </a:t>
            </a:r>
            <a:r>
              <a:rPr lang="en-US" sz="1400" err="1"/>
              <a:t>ključne</a:t>
            </a:r>
            <a:r>
              <a:rPr lang="en-US" sz="1400"/>
              <a:t> </a:t>
            </a:r>
            <a:r>
              <a:rPr lang="en-US" sz="1400" err="1"/>
              <a:t>gradnike</a:t>
            </a:r>
            <a:r>
              <a:rPr lang="en-US" sz="1400"/>
              <a:t> ERA;</a:t>
            </a:r>
          </a:p>
          <a:p>
            <a:pPr marL="342900" indent="-342900">
              <a:buFont typeface="+mj-lt"/>
              <a:buAutoNum type="arabicPeriod"/>
            </a:pPr>
            <a:r>
              <a:rPr lang="en-US" sz="1400"/>
              <a:t>ERA za </a:t>
            </a:r>
            <a:r>
              <a:rPr lang="en-US" sz="1400" err="1"/>
              <a:t>zeleni</a:t>
            </a:r>
            <a:r>
              <a:rPr lang="en-US" sz="1400"/>
              <a:t> </a:t>
            </a:r>
            <a:r>
              <a:rPr lang="en-US" sz="1400" err="1"/>
              <a:t>prehod</a:t>
            </a:r>
            <a:r>
              <a:rPr lang="en-US" sz="1400"/>
              <a:t>;</a:t>
            </a:r>
          </a:p>
          <a:p>
            <a:pPr marL="342900" indent="-342900">
              <a:buFont typeface="+mj-lt"/>
              <a:buAutoNum type="arabicPeriod"/>
            </a:pPr>
            <a:r>
              <a:rPr lang="sl-SI" sz="1400"/>
              <a:t>P</a:t>
            </a:r>
            <a:r>
              <a:rPr lang="en-US" sz="1400" err="1"/>
              <a:t>ospešitev</a:t>
            </a:r>
            <a:r>
              <a:rPr lang="en-US" sz="1400"/>
              <a:t> </a:t>
            </a:r>
            <a:r>
              <a:rPr lang="en-US" sz="1400" err="1"/>
              <a:t>zelene</a:t>
            </a:r>
            <a:r>
              <a:rPr lang="en-US" sz="1400"/>
              <a:t>/</a:t>
            </a:r>
            <a:r>
              <a:rPr lang="en-US" sz="1400" err="1"/>
              <a:t>digitalne</a:t>
            </a:r>
            <a:r>
              <a:rPr lang="en-US" sz="1400"/>
              <a:t> </a:t>
            </a:r>
            <a:r>
              <a:rPr lang="en-US" sz="1400" err="1"/>
              <a:t>preobrazbe</a:t>
            </a:r>
            <a:r>
              <a:rPr lang="en-US" sz="1400"/>
              <a:t> </a:t>
            </a:r>
            <a:r>
              <a:rPr lang="en-US" sz="1400" err="1"/>
              <a:t>ključnih</a:t>
            </a:r>
            <a:r>
              <a:rPr lang="en-US" sz="1400"/>
              <a:t> </a:t>
            </a:r>
            <a:r>
              <a:rPr lang="en-US" sz="1400" err="1"/>
              <a:t>evropskih</a:t>
            </a:r>
            <a:r>
              <a:rPr lang="en-US" sz="1400"/>
              <a:t> </a:t>
            </a:r>
            <a:r>
              <a:rPr lang="en-US" sz="1400" err="1"/>
              <a:t>industrijskih</a:t>
            </a:r>
            <a:r>
              <a:rPr lang="en-US" sz="1400"/>
              <a:t> </a:t>
            </a:r>
            <a:r>
              <a:rPr lang="en-US" sz="1400" err="1"/>
              <a:t>ekosistemov</a:t>
            </a:r>
            <a:r>
              <a:rPr lang="en-US" sz="1400"/>
              <a:t>;</a:t>
            </a:r>
          </a:p>
          <a:p>
            <a:pPr marL="342900" indent="-342900">
              <a:buFont typeface="+mj-lt"/>
              <a:buAutoNum type="arabicPeriod"/>
            </a:pPr>
            <a:r>
              <a:rPr lang="sl-SI" sz="1400"/>
              <a:t>O</a:t>
            </a:r>
            <a:r>
              <a:rPr lang="en-US" sz="1400" err="1"/>
              <a:t>polnomočenje</a:t>
            </a:r>
            <a:r>
              <a:rPr lang="en-US" sz="1400"/>
              <a:t> </a:t>
            </a:r>
            <a:r>
              <a:rPr lang="en-US" sz="1400" err="1"/>
              <a:t>visokošolskih</a:t>
            </a:r>
            <a:r>
              <a:rPr lang="en-US" sz="1400"/>
              <a:t> </a:t>
            </a:r>
            <a:r>
              <a:rPr lang="en-US" sz="1400" err="1"/>
              <a:t>institucij</a:t>
            </a:r>
            <a:r>
              <a:rPr lang="en-US" sz="1400"/>
              <a:t>;</a:t>
            </a:r>
          </a:p>
          <a:p>
            <a:pPr marL="342900" indent="-342900">
              <a:buFont typeface="+mj-lt"/>
              <a:buAutoNum type="arabicPeriod"/>
            </a:pPr>
            <a:r>
              <a:rPr lang="sl-SI" sz="1400"/>
              <a:t>P</a:t>
            </a:r>
            <a:r>
              <a:rPr lang="en-US" sz="1400" err="1"/>
              <a:t>ribližanje</a:t>
            </a:r>
            <a:r>
              <a:rPr lang="en-US" sz="1400"/>
              <a:t> znanosti</a:t>
            </a:r>
            <a:r>
              <a:rPr lang="sl-SI" sz="1400"/>
              <a:t> javnosti</a:t>
            </a:r>
            <a:r>
              <a:rPr lang="en-US" sz="1400"/>
              <a:t>;</a:t>
            </a:r>
          </a:p>
          <a:p>
            <a:pPr marL="342900" indent="-342900">
              <a:buFont typeface="+mj-lt"/>
              <a:buAutoNum type="arabicPeriod"/>
            </a:pPr>
            <a:r>
              <a:rPr lang="sl-SI" sz="1400"/>
              <a:t>I</a:t>
            </a:r>
            <a:r>
              <a:rPr lang="en-US" sz="1400" err="1"/>
              <a:t>zgradnja</a:t>
            </a:r>
            <a:r>
              <a:rPr lang="en-US" sz="1400"/>
              <a:t> </a:t>
            </a:r>
            <a:r>
              <a:rPr lang="en-US" sz="1400" err="1"/>
              <a:t>raziskovalnih</a:t>
            </a:r>
            <a:r>
              <a:rPr lang="en-US" sz="1400"/>
              <a:t> in </a:t>
            </a:r>
            <a:r>
              <a:rPr lang="en-US" sz="1400" err="1"/>
              <a:t>inovacijskih</a:t>
            </a:r>
            <a:r>
              <a:rPr lang="en-US" sz="1400"/>
              <a:t> </a:t>
            </a:r>
            <a:r>
              <a:rPr lang="en-US" sz="1400" err="1"/>
              <a:t>ekosistemov</a:t>
            </a:r>
            <a:r>
              <a:rPr lang="en-US" sz="1400"/>
              <a:t> za </a:t>
            </a:r>
            <a:r>
              <a:rPr lang="en-US" sz="1400" err="1"/>
              <a:t>izboljšanje</a:t>
            </a:r>
            <a:r>
              <a:rPr lang="en-US" sz="1400"/>
              <a:t> </a:t>
            </a:r>
            <a:r>
              <a:rPr lang="en-US" sz="1400" err="1"/>
              <a:t>odličnosti</a:t>
            </a:r>
            <a:r>
              <a:rPr lang="en-US" sz="1400"/>
              <a:t> in </a:t>
            </a:r>
            <a:r>
              <a:rPr lang="en-US" sz="1400" err="1"/>
              <a:t>konkurenčnosti</a:t>
            </a:r>
            <a:r>
              <a:rPr lang="en-US" sz="1400"/>
              <a:t>;</a:t>
            </a:r>
          </a:p>
          <a:p>
            <a:pPr marL="342900" indent="-342900">
              <a:buFont typeface="+mj-lt"/>
              <a:buAutoNum type="arabicPeriod"/>
            </a:pPr>
            <a:r>
              <a:rPr lang="sl-SI" sz="1400"/>
              <a:t>I</a:t>
            </a:r>
            <a:r>
              <a:rPr lang="en-US" sz="1400" err="1"/>
              <a:t>zboljšanje</a:t>
            </a:r>
            <a:r>
              <a:rPr lang="en-US" sz="1400"/>
              <a:t> </a:t>
            </a:r>
            <a:r>
              <a:rPr lang="en-US" sz="1400" err="1"/>
              <a:t>dostopa</a:t>
            </a:r>
            <a:r>
              <a:rPr lang="en-US" sz="1400"/>
              <a:t> do </a:t>
            </a:r>
            <a:r>
              <a:rPr lang="en-US" sz="1400" err="1"/>
              <a:t>odličnosti</a:t>
            </a:r>
            <a:r>
              <a:rPr lang="en-US" sz="1400"/>
              <a:t> v </a:t>
            </a:r>
            <a:r>
              <a:rPr lang="en-US" sz="1400" err="1"/>
              <a:t>celotni</a:t>
            </a:r>
            <a:r>
              <a:rPr lang="en-US" sz="1400"/>
              <a:t> </a:t>
            </a:r>
            <a:r>
              <a:rPr lang="en-US" sz="1400" err="1"/>
              <a:t>Evropski</a:t>
            </a:r>
            <a:r>
              <a:rPr lang="en-US" sz="1400"/>
              <a:t> </a:t>
            </a:r>
            <a:r>
              <a:rPr lang="en-US" sz="1400" err="1"/>
              <a:t>uniji</a:t>
            </a:r>
            <a:r>
              <a:rPr lang="en-US" sz="1400"/>
              <a:t>;</a:t>
            </a:r>
          </a:p>
          <a:p>
            <a:pPr marL="342900" indent="-342900">
              <a:buFont typeface="+mj-lt"/>
              <a:buAutoNum type="arabicPeriod"/>
            </a:pPr>
            <a:r>
              <a:rPr lang="sl-SI" sz="1400"/>
              <a:t>I</a:t>
            </a:r>
            <a:r>
              <a:rPr lang="en-US" sz="1400" err="1"/>
              <a:t>zboljšanje</a:t>
            </a:r>
            <a:r>
              <a:rPr lang="en-US" sz="1400"/>
              <a:t> </a:t>
            </a:r>
            <a:r>
              <a:rPr lang="en-US" sz="1400" err="1"/>
              <a:t>strateške</a:t>
            </a:r>
            <a:r>
              <a:rPr lang="en-US" sz="1400"/>
              <a:t> </a:t>
            </a:r>
            <a:r>
              <a:rPr lang="en-US" sz="1400" err="1"/>
              <a:t>kapacitete</a:t>
            </a:r>
            <a:r>
              <a:rPr lang="en-US" sz="1400"/>
              <a:t> </a:t>
            </a:r>
            <a:r>
              <a:rPr lang="en-US" sz="1400" err="1"/>
              <a:t>javnih</a:t>
            </a:r>
            <a:r>
              <a:rPr lang="en-US" sz="1400"/>
              <a:t> </a:t>
            </a:r>
            <a:r>
              <a:rPr lang="en-US" sz="1400" err="1"/>
              <a:t>raziskovalnih</a:t>
            </a:r>
            <a:r>
              <a:rPr lang="en-US" sz="1400"/>
              <a:t> </a:t>
            </a:r>
            <a:r>
              <a:rPr lang="en-US" sz="1400" err="1"/>
              <a:t>organizacij</a:t>
            </a:r>
            <a:r>
              <a:rPr lang="en-US" sz="1400"/>
              <a:t>;</a:t>
            </a:r>
          </a:p>
          <a:p>
            <a:pPr marL="342900" indent="-342900">
              <a:buFont typeface="+mj-lt"/>
              <a:buAutoNum type="arabicPeriod"/>
            </a:pPr>
            <a:r>
              <a:rPr lang="sl-SI" sz="1400"/>
              <a:t>P</a:t>
            </a:r>
            <a:r>
              <a:rPr lang="en-US" sz="1400" err="1"/>
              <a:t>odpora</a:t>
            </a:r>
            <a:r>
              <a:rPr lang="en-US" sz="1400"/>
              <a:t> </a:t>
            </a:r>
            <a:r>
              <a:rPr lang="en-US" sz="1400" err="1"/>
              <a:t>nacionalnim</a:t>
            </a:r>
            <a:r>
              <a:rPr lang="en-US" sz="1400"/>
              <a:t> </a:t>
            </a:r>
            <a:r>
              <a:rPr lang="en-US" sz="1400" err="1"/>
              <a:t>procesom</a:t>
            </a:r>
            <a:r>
              <a:rPr lang="en-US" sz="1400"/>
              <a:t> za </a:t>
            </a:r>
            <a:r>
              <a:rPr lang="en-US" sz="1400" err="1"/>
              <a:t>implementacijo</a:t>
            </a:r>
            <a:r>
              <a:rPr lang="en-US" sz="1400"/>
              <a:t> ERA v </a:t>
            </a:r>
            <a:r>
              <a:rPr lang="en-US" sz="1400" err="1"/>
              <a:t>državah</a:t>
            </a:r>
            <a:r>
              <a:rPr lang="en-US" sz="1400"/>
              <a:t> </a:t>
            </a:r>
            <a:r>
              <a:rPr lang="en-US" sz="1400" err="1"/>
              <a:t>članicah</a:t>
            </a:r>
            <a:r>
              <a:rPr lang="en-US" sz="1400"/>
              <a:t> </a:t>
            </a:r>
            <a:r>
              <a:rPr lang="en-US" sz="1400" err="1"/>
              <a:t>Evropske</a:t>
            </a:r>
            <a:r>
              <a:rPr lang="en-US" sz="1400"/>
              <a:t> </a:t>
            </a:r>
            <a:r>
              <a:rPr lang="en-US" sz="1400" err="1"/>
              <a:t>unije</a:t>
            </a:r>
            <a:r>
              <a:rPr lang="en-US" sz="1400"/>
              <a:t>;</a:t>
            </a:r>
          </a:p>
          <a:p>
            <a:pPr marL="342900" indent="-342900">
              <a:buFont typeface="+mj-lt"/>
              <a:buAutoNum type="arabicPeriod"/>
            </a:pPr>
            <a:r>
              <a:rPr lang="sl-SI" sz="1400"/>
              <a:t>V</a:t>
            </a:r>
            <a:r>
              <a:rPr lang="en-US" sz="1400" err="1"/>
              <a:t>zpostavitev</a:t>
            </a:r>
            <a:r>
              <a:rPr lang="en-US" sz="1400"/>
              <a:t> </a:t>
            </a:r>
            <a:r>
              <a:rPr lang="en-US" sz="1400" err="1"/>
              <a:t>sistema</a:t>
            </a:r>
            <a:r>
              <a:rPr lang="en-US" sz="1400"/>
              <a:t> za </a:t>
            </a:r>
            <a:r>
              <a:rPr lang="en-US" sz="1400" err="1"/>
              <a:t>spremljanje</a:t>
            </a:r>
            <a:r>
              <a:rPr lang="en-US" sz="1400"/>
              <a:t> </a:t>
            </a:r>
            <a:r>
              <a:rPr lang="en-US" sz="1400" err="1"/>
              <a:t>razvoja</a:t>
            </a:r>
            <a:r>
              <a:rPr lang="en-US" sz="1400"/>
              <a:t> in </a:t>
            </a:r>
            <a:r>
              <a:rPr lang="en-US" sz="1400" err="1"/>
              <a:t>delovanja</a:t>
            </a:r>
            <a:r>
              <a:rPr lang="en-US" sz="1400"/>
              <a:t> ERA;</a:t>
            </a:r>
          </a:p>
          <a:p>
            <a:pPr marL="342900" indent="-342900">
              <a:buFont typeface="+mj-lt"/>
              <a:buAutoNum type="arabicPeriod"/>
            </a:pPr>
            <a:r>
              <a:rPr lang="sl-SI" sz="1400"/>
              <a:t>P</a:t>
            </a:r>
            <a:r>
              <a:rPr lang="en-US" sz="1400" err="1"/>
              <a:t>odpora</a:t>
            </a:r>
            <a:r>
              <a:rPr lang="en-US" sz="1400"/>
              <a:t> </a:t>
            </a:r>
            <a:r>
              <a:rPr lang="en-US" sz="1400" err="1"/>
              <a:t>investicijam</a:t>
            </a:r>
            <a:r>
              <a:rPr lang="en-US" sz="1400"/>
              <a:t> in </a:t>
            </a:r>
            <a:r>
              <a:rPr lang="en-US" sz="1400" err="1"/>
              <a:t>reformam</a:t>
            </a:r>
            <a:r>
              <a:rPr lang="en-US" sz="1400"/>
              <a:t> </a:t>
            </a:r>
            <a:r>
              <a:rPr lang="en-US" sz="1400" err="1"/>
              <a:t>na</a:t>
            </a:r>
            <a:r>
              <a:rPr lang="en-US" sz="1400"/>
              <a:t> </a:t>
            </a:r>
            <a:r>
              <a:rPr lang="en-US" sz="1400" err="1"/>
              <a:t>področju</a:t>
            </a:r>
            <a:r>
              <a:rPr lang="en-US" sz="1400"/>
              <a:t> </a:t>
            </a:r>
            <a:r>
              <a:rPr lang="en-US" sz="1400" err="1"/>
              <a:t>raziskav</a:t>
            </a:r>
            <a:r>
              <a:rPr lang="en-US" sz="1400"/>
              <a:t> in </a:t>
            </a:r>
            <a:r>
              <a:rPr lang="en-US" sz="1400" err="1"/>
              <a:t>inovacij</a:t>
            </a:r>
            <a:r>
              <a:rPr lang="en-US" sz="1400"/>
              <a:t>.</a:t>
            </a:r>
            <a:endParaRPr lang="en-US" sz="1400">
              <a:effectLst/>
            </a:endParaRPr>
          </a:p>
        </p:txBody>
      </p:sp>
      <p:sp>
        <p:nvSpPr>
          <p:cNvPr id="7" name="Pravokotnik 6">
            <a:extLst>
              <a:ext uri="{FF2B5EF4-FFF2-40B4-BE49-F238E27FC236}">
                <a16:creationId xmlns:a16="http://schemas.microsoft.com/office/drawing/2014/main" id="{36A6EDF0-3B14-4C53-AE45-4E569ECCC664}"/>
              </a:ext>
            </a:extLst>
          </p:cNvPr>
          <p:cNvSpPr/>
          <p:nvPr/>
        </p:nvSpPr>
        <p:spPr>
          <a:xfrm>
            <a:off x="632298" y="2433122"/>
            <a:ext cx="4716913" cy="2246769"/>
          </a:xfrm>
          <a:prstGeom prst="rect">
            <a:avLst/>
          </a:prstGeom>
        </p:spPr>
        <p:txBody>
          <a:bodyPr wrap="square">
            <a:spAutoFit/>
          </a:bodyPr>
          <a:lstStyle/>
          <a:p>
            <a:pPr marL="342900" indent="-342900">
              <a:buFont typeface="+mj-lt"/>
              <a:buAutoNum type="arabicPeriod"/>
            </a:pPr>
            <a:r>
              <a:rPr lang="en-US" sz="2000" err="1"/>
              <a:t>Vzpostavitev</a:t>
            </a:r>
            <a:r>
              <a:rPr lang="en-US" sz="2000"/>
              <a:t> </a:t>
            </a:r>
            <a:r>
              <a:rPr lang="en-US" sz="2000" err="1"/>
              <a:t>novega</a:t>
            </a:r>
            <a:r>
              <a:rPr lang="en-US" sz="2000"/>
              <a:t> </a:t>
            </a:r>
            <a:r>
              <a:rPr lang="en-US" sz="2000" err="1"/>
              <a:t>upravljanja</a:t>
            </a:r>
            <a:r>
              <a:rPr lang="en-US" sz="2000"/>
              <a:t> ER</a:t>
            </a:r>
            <a:r>
              <a:rPr lang="sl-SI" sz="2000"/>
              <a:t>A</a:t>
            </a:r>
          </a:p>
          <a:p>
            <a:pPr marL="342900" indent="-342900">
              <a:buFont typeface="+mj-lt"/>
              <a:buAutoNum type="arabicPeriod"/>
            </a:pPr>
            <a:endParaRPr lang="sl-SI" sz="2000"/>
          </a:p>
          <a:p>
            <a:pPr marL="342900" indent="-342900">
              <a:buFont typeface="+mj-lt"/>
              <a:buAutoNum type="arabicPeriod"/>
            </a:pPr>
            <a:r>
              <a:rPr lang="sl-SI" sz="2000"/>
              <a:t>S</a:t>
            </a:r>
            <a:r>
              <a:rPr lang="en-US" sz="2000" err="1"/>
              <a:t>prejetje</a:t>
            </a:r>
            <a:r>
              <a:rPr lang="en-US" sz="2000"/>
              <a:t> </a:t>
            </a:r>
            <a:r>
              <a:rPr lang="en-US" sz="2000" err="1"/>
              <a:t>Pakta</a:t>
            </a:r>
            <a:r>
              <a:rPr lang="en-US" sz="2000"/>
              <a:t> za </a:t>
            </a:r>
            <a:r>
              <a:rPr lang="en-US" sz="2000" err="1"/>
              <a:t>raziskave</a:t>
            </a:r>
            <a:r>
              <a:rPr lang="en-US" sz="2000"/>
              <a:t> in </a:t>
            </a:r>
            <a:r>
              <a:rPr lang="en-US" sz="2000" err="1"/>
              <a:t>inovacije</a:t>
            </a:r>
            <a:r>
              <a:rPr lang="en-US" sz="2000"/>
              <a:t> v </a:t>
            </a:r>
            <a:r>
              <a:rPr lang="en-US" sz="2000" err="1"/>
              <a:t>Evropi</a:t>
            </a:r>
            <a:r>
              <a:rPr lang="en-US" sz="2000"/>
              <a:t> s </a:t>
            </a:r>
            <a:r>
              <a:rPr lang="en-US" sz="2000" err="1"/>
              <a:t>skupni</a:t>
            </a:r>
            <a:r>
              <a:rPr lang="sl-SI" sz="2000"/>
              <a:t>mi</a:t>
            </a:r>
            <a:r>
              <a:rPr lang="en-US" sz="2000"/>
              <a:t> </a:t>
            </a:r>
            <a:r>
              <a:rPr lang="en-US" sz="2000" err="1"/>
              <a:t>vrednot</a:t>
            </a:r>
            <a:r>
              <a:rPr lang="sl-SI" sz="2000"/>
              <a:t>ami </a:t>
            </a:r>
            <a:r>
              <a:rPr lang="en-US" sz="2000"/>
              <a:t>in </a:t>
            </a:r>
            <a:r>
              <a:rPr lang="en-US" sz="2000" err="1"/>
              <a:t>načel</a:t>
            </a:r>
            <a:r>
              <a:rPr lang="sl-SI" sz="2000"/>
              <a:t>i</a:t>
            </a:r>
          </a:p>
          <a:p>
            <a:pPr marL="342900" indent="-342900">
              <a:buFont typeface="+mj-lt"/>
              <a:buAutoNum type="arabicPeriod"/>
            </a:pPr>
            <a:endParaRPr lang="sl-SI" sz="2000"/>
          </a:p>
          <a:p>
            <a:pPr marL="342900" indent="-342900">
              <a:buFont typeface="+mj-lt"/>
              <a:buAutoNum type="arabicPeriod"/>
            </a:pPr>
            <a:r>
              <a:rPr lang="sl-SI" sz="2000"/>
              <a:t>P</a:t>
            </a:r>
            <a:r>
              <a:rPr lang="en-US" sz="2000" err="1"/>
              <a:t>rogram</a:t>
            </a:r>
            <a:r>
              <a:rPr lang="en-US" sz="2000"/>
              <a:t> </a:t>
            </a:r>
            <a:r>
              <a:rPr lang="en-US" sz="2000" err="1"/>
              <a:t>politike</a:t>
            </a:r>
            <a:r>
              <a:rPr lang="en-US" sz="2000"/>
              <a:t> ERP </a:t>
            </a:r>
            <a:r>
              <a:rPr lang="sl-SI" sz="2000"/>
              <a:t>z dvajsetimi </a:t>
            </a:r>
            <a:r>
              <a:rPr lang="en-US" sz="2000" err="1"/>
              <a:t>konkretnimi</a:t>
            </a:r>
            <a:r>
              <a:rPr lang="en-US" sz="2000"/>
              <a:t> </a:t>
            </a:r>
            <a:r>
              <a:rPr lang="en-US" sz="2000" err="1"/>
              <a:t>ukrepi</a:t>
            </a:r>
            <a:endParaRPr lang="en-US" sz="2000"/>
          </a:p>
        </p:txBody>
      </p:sp>
    </p:spTree>
    <p:extLst>
      <p:ext uri="{BB962C8B-B14F-4D97-AF65-F5344CB8AC3E}">
        <p14:creationId xmlns:p14="http://schemas.microsoft.com/office/powerpoint/2010/main" val="374625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734707"/>
            <a:ext cx="9004159" cy="817418"/>
          </a:xfrm>
        </p:spPr>
        <p:txBody>
          <a:bodyPr>
            <a:normAutofit fontScale="90000"/>
          </a:bodyPr>
          <a:lstStyle/>
          <a:p>
            <a:pPr lvl="0"/>
            <a:r>
              <a:rPr lang="en-US" sz="5000" b="1" err="1">
                <a:solidFill>
                  <a:srgbClr val="ED7D31"/>
                </a:solidFill>
                <a:latin typeface="Calibri"/>
              </a:rPr>
              <a:t>Glavni</a:t>
            </a:r>
            <a:r>
              <a:rPr lang="en-US" sz="5000" b="1">
                <a:solidFill>
                  <a:srgbClr val="ED7D31"/>
                </a:solidFill>
                <a:latin typeface="Calibri"/>
              </a:rPr>
              <a:t> </a:t>
            </a:r>
            <a:r>
              <a:rPr lang="en-US" sz="5000" b="1" err="1">
                <a:solidFill>
                  <a:srgbClr val="ED7D31"/>
                </a:solidFill>
                <a:latin typeface="Calibri"/>
              </a:rPr>
              <a:t>izzivi</a:t>
            </a:r>
            <a:r>
              <a:rPr lang="en-US" sz="5000" b="1">
                <a:solidFill>
                  <a:srgbClr val="ED7D31"/>
                </a:solidFill>
                <a:latin typeface="Calibri"/>
              </a:rPr>
              <a:t> in </a:t>
            </a:r>
            <a:r>
              <a:rPr lang="en-US" sz="5000" b="1" err="1">
                <a:solidFill>
                  <a:srgbClr val="ED7D31"/>
                </a:solidFill>
                <a:latin typeface="Calibri"/>
              </a:rPr>
              <a:t>prednostne</a:t>
            </a:r>
            <a:r>
              <a:rPr lang="en-US" sz="5000" b="1">
                <a:solidFill>
                  <a:srgbClr val="ED7D31"/>
                </a:solidFill>
                <a:latin typeface="Calibri"/>
              </a:rPr>
              <a:t> </a:t>
            </a:r>
            <a:r>
              <a:rPr lang="en-US" sz="5000" b="1" err="1">
                <a:solidFill>
                  <a:srgbClr val="ED7D31"/>
                </a:solidFill>
                <a:latin typeface="Calibri"/>
              </a:rPr>
              <a:t>naloge</a:t>
            </a:r>
            <a:r>
              <a:rPr lang="en-US" sz="5000" b="1">
                <a:solidFill>
                  <a:srgbClr val="ED7D31"/>
                </a:solidFill>
                <a:latin typeface="Calibri"/>
              </a:rPr>
              <a:t> za </a:t>
            </a:r>
            <a:r>
              <a:rPr lang="en-US" sz="5000" b="1" err="1">
                <a:solidFill>
                  <a:srgbClr val="ED7D31"/>
                </a:solidFill>
                <a:latin typeface="Calibri"/>
              </a:rPr>
              <a:t>odprto</a:t>
            </a:r>
            <a:r>
              <a:rPr lang="en-US" sz="5000" b="1">
                <a:solidFill>
                  <a:srgbClr val="ED7D31"/>
                </a:solidFill>
                <a:latin typeface="Calibri"/>
              </a:rPr>
              <a:t> znanost v </a:t>
            </a:r>
            <a:r>
              <a:rPr lang="en-US" sz="5000" b="1" err="1">
                <a:solidFill>
                  <a:srgbClr val="ED7D31"/>
                </a:solidFill>
                <a:latin typeface="Calibri"/>
              </a:rPr>
              <a:t>okviru</a:t>
            </a:r>
            <a:r>
              <a:rPr lang="en-US" sz="5000" b="1">
                <a:solidFill>
                  <a:srgbClr val="ED7D31"/>
                </a:solidFill>
                <a:latin typeface="Calibri"/>
              </a:rPr>
              <a:t> </a:t>
            </a:r>
            <a:r>
              <a:rPr lang="en-US" sz="5000" b="1" err="1">
                <a:solidFill>
                  <a:srgbClr val="ED7D31"/>
                </a:solidFill>
                <a:latin typeface="Calibri"/>
              </a:rPr>
              <a:t>reforme</a:t>
            </a:r>
            <a:r>
              <a:rPr lang="en-US" sz="5000" b="1">
                <a:solidFill>
                  <a:srgbClr val="ED7D31"/>
                </a:solidFill>
                <a:latin typeface="Calibri"/>
              </a:rPr>
              <a:t> ERA</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sp>
        <p:nvSpPr>
          <p:cNvPr id="6" name="Pravokotnik 5">
            <a:extLst>
              <a:ext uri="{FF2B5EF4-FFF2-40B4-BE49-F238E27FC236}">
                <a16:creationId xmlns:a16="http://schemas.microsoft.com/office/drawing/2014/main" id="{5672E804-EA52-4652-A995-0B95F8975049}"/>
              </a:ext>
            </a:extLst>
          </p:cNvPr>
          <p:cNvSpPr/>
          <p:nvPr/>
        </p:nvSpPr>
        <p:spPr>
          <a:xfrm>
            <a:off x="5066123" y="6002970"/>
            <a:ext cx="7669194" cy="430887"/>
          </a:xfrm>
          <a:prstGeom prst="rect">
            <a:avLst/>
          </a:prstGeom>
        </p:spPr>
        <p:txBody>
          <a:bodyPr wrap="square">
            <a:spAutoFit/>
          </a:bodyPr>
          <a:lstStyle/>
          <a:p>
            <a:r>
              <a:rPr lang="sl-SI" sz="1100"/>
              <a:t>Vir: </a:t>
            </a:r>
            <a:r>
              <a:rPr lang="sl-SI" sz="1100" err="1"/>
              <a:t>Kostas</a:t>
            </a:r>
            <a:r>
              <a:rPr lang="sl-SI" sz="1100"/>
              <a:t> </a:t>
            </a:r>
            <a:r>
              <a:rPr lang="sl-SI" sz="1100" err="1"/>
              <a:t>Glinos</a:t>
            </a:r>
            <a:r>
              <a:rPr lang="sl-SI" sz="1100"/>
              <a:t>, </a:t>
            </a:r>
            <a:r>
              <a:rPr lang="en-US" sz="1100"/>
              <a:t>Open Science:</a:t>
            </a:r>
            <a:r>
              <a:rPr lang="sl-SI" sz="1100"/>
              <a:t> </a:t>
            </a:r>
            <a:r>
              <a:rPr lang="en-US" sz="1100"/>
              <a:t>the new normal for practicing Science?</a:t>
            </a:r>
            <a:r>
              <a:rPr lang="sl-SI" sz="1100"/>
              <a:t> Dostopno na: </a:t>
            </a:r>
            <a:r>
              <a:rPr lang="sl-SI" sz="1100">
                <a:hlinkClick r:id="rId3"/>
              </a:rPr>
              <a:t>https://beopen-project.eu/storage/files/parti-1-os-the-new-normal-for-practicing-science-kglinos.pdf</a:t>
            </a:r>
            <a:r>
              <a:rPr lang="sl-SI" sz="1100"/>
              <a:t> </a:t>
            </a:r>
          </a:p>
        </p:txBody>
      </p:sp>
      <p:graphicFrame>
        <p:nvGraphicFramePr>
          <p:cNvPr id="3" name="Tabela 2">
            <a:extLst>
              <a:ext uri="{FF2B5EF4-FFF2-40B4-BE49-F238E27FC236}">
                <a16:creationId xmlns:a16="http://schemas.microsoft.com/office/drawing/2014/main" id="{F9AA6587-2D1E-4D65-9B79-F889B590F14A}"/>
              </a:ext>
            </a:extLst>
          </p:cNvPr>
          <p:cNvGraphicFramePr>
            <a:graphicFrameLocks noGrp="1"/>
          </p:cNvGraphicFramePr>
          <p:nvPr>
            <p:extLst>
              <p:ext uri="{D42A27DB-BD31-4B8C-83A1-F6EECF244321}">
                <p14:modId xmlns:p14="http://schemas.microsoft.com/office/powerpoint/2010/main" val="2411260083"/>
              </p:ext>
            </p:extLst>
          </p:nvPr>
        </p:nvGraphicFramePr>
        <p:xfrm>
          <a:off x="891032" y="2214731"/>
          <a:ext cx="10409936" cy="3571240"/>
        </p:xfrm>
        <a:graphic>
          <a:graphicData uri="http://schemas.openxmlformats.org/drawingml/2006/table">
            <a:tbl>
              <a:tblPr firstRow="1" bandRow="1">
                <a:tableStyleId>{5C22544A-7EE6-4342-B048-85BDC9FD1C3A}</a:tableStyleId>
              </a:tblPr>
              <a:tblGrid>
                <a:gridCol w="5204968">
                  <a:extLst>
                    <a:ext uri="{9D8B030D-6E8A-4147-A177-3AD203B41FA5}">
                      <a16:colId xmlns:a16="http://schemas.microsoft.com/office/drawing/2014/main" val="2420094664"/>
                    </a:ext>
                  </a:extLst>
                </a:gridCol>
                <a:gridCol w="5204968">
                  <a:extLst>
                    <a:ext uri="{9D8B030D-6E8A-4147-A177-3AD203B41FA5}">
                      <a16:colId xmlns:a16="http://schemas.microsoft.com/office/drawing/2014/main" val="21677792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Izboljšati prakso raziskav in inovacij</a:t>
                      </a:r>
                    </a:p>
                  </a:txBody>
                  <a:tcPr/>
                </a:tc>
                <a:tc>
                  <a:txBody>
                    <a:bodyPr/>
                    <a:lstStyle/>
                    <a:p>
                      <a:r>
                        <a:rPr lang="sl-SI"/>
                        <a:t>Zagotavljanje ustreznih pogojev za izvajanje</a:t>
                      </a:r>
                    </a:p>
                  </a:txBody>
                  <a:tcPr/>
                </a:tc>
                <a:extLst>
                  <a:ext uri="{0D108BD9-81ED-4DB2-BD59-A6C34878D82A}">
                    <a16:rowId xmlns:a16="http://schemas.microsoft.com/office/drawing/2014/main" val="2194699890"/>
                  </a:ext>
                </a:extLst>
              </a:tr>
              <a:tr h="370840">
                <a:tc>
                  <a:txBody>
                    <a:bodyPr/>
                    <a:lstStyle/>
                    <a:p>
                      <a:r>
                        <a:rPr lang="sl-SI"/>
                        <a:t>Odprtost znanstvenih publikacije</a:t>
                      </a:r>
                    </a:p>
                  </a:txBody>
                  <a:tcPr/>
                </a:tc>
                <a:tc>
                  <a:txBody>
                    <a:bodyPr/>
                    <a:lstStyle/>
                    <a:p>
                      <a:r>
                        <a:rPr lang="sl-SI"/>
                        <a:t>Implementacija odgovornih metrik za vrednotenje znanstvenoraziskovalnega dela</a:t>
                      </a:r>
                    </a:p>
                  </a:txBody>
                  <a:tcPr/>
                </a:tc>
                <a:extLst>
                  <a:ext uri="{0D108BD9-81ED-4DB2-BD59-A6C34878D82A}">
                    <a16:rowId xmlns:a16="http://schemas.microsoft.com/office/drawing/2014/main" val="3492300931"/>
                  </a:ext>
                </a:extLst>
              </a:tr>
              <a:tr h="370840">
                <a:tc>
                  <a:txBody>
                    <a:bodyPr/>
                    <a:lstStyle/>
                    <a:p>
                      <a:r>
                        <a:rPr lang="sl-SI"/>
                        <a:t>Deljenje raziskav po načelih FAIR in odgovorno ravnanje z raziskovalnimi podatki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Nagrajevanje in spodbujanje praks odprte znanosti</a:t>
                      </a:r>
                    </a:p>
                    <a:p>
                      <a:endParaRPr lang="sl-SI"/>
                    </a:p>
                  </a:txBody>
                  <a:tcPr/>
                </a:tc>
                <a:extLst>
                  <a:ext uri="{0D108BD9-81ED-4DB2-BD59-A6C34878D82A}">
                    <a16:rowId xmlns:a16="http://schemas.microsoft.com/office/drawing/2014/main" val="443722374"/>
                  </a:ext>
                </a:extLst>
              </a:tr>
              <a:tr h="370840">
                <a:tc>
                  <a:txBody>
                    <a:bodyPr/>
                    <a:lstStyle/>
                    <a:p>
                      <a:r>
                        <a:rPr lang="sl-SI"/>
                        <a:t>Zagotavljanje možnosti ponovitve raziskav in ponovne uporabe rezultatov</a:t>
                      </a:r>
                    </a:p>
                  </a:txBody>
                  <a:tcPr/>
                </a:tc>
                <a:tc>
                  <a:txBody>
                    <a:bodyPr/>
                    <a:lstStyle/>
                    <a:p>
                      <a:r>
                        <a:rPr lang="sl-SI"/>
                        <a:t>Ustrezne kompetence in znanja za uporabo praks odprte znanosti in za delovanje v skladu z integriteto</a:t>
                      </a:r>
                    </a:p>
                  </a:txBody>
                  <a:tcPr/>
                </a:tc>
                <a:extLst>
                  <a:ext uri="{0D108BD9-81ED-4DB2-BD59-A6C34878D82A}">
                    <a16:rowId xmlns:a16="http://schemas.microsoft.com/office/drawing/2014/main" val="267030794"/>
                  </a:ext>
                </a:extLst>
              </a:tr>
              <a:tr h="370840">
                <a:tc>
                  <a:txBody>
                    <a:bodyPr/>
                    <a:lstStyle/>
                    <a:p>
                      <a:r>
                        <a:rPr lang="sl-SI"/>
                        <a:t>Zgodnje in odprto deljenje raziskav</a:t>
                      </a:r>
                    </a:p>
                  </a:txBody>
                  <a:tcPr/>
                </a:tc>
                <a:tc>
                  <a:txBody>
                    <a:bodyPr/>
                    <a:lstStyle/>
                    <a:p>
                      <a:r>
                        <a:rPr lang="sl-SI"/>
                        <a:t>Odprte raziskovalne infrastrukture vključno z odprtim oblakom odprte znanosti EOSC</a:t>
                      </a:r>
                    </a:p>
                  </a:txBody>
                  <a:tcPr/>
                </a:tc>
                <a:extLst>
                  <a:ext uri="{0D108BD9-81ED-4DB2-BD59-A6C34878D82A}">
                    <a16:rowId xmlns:a16="http://schemas.microsoft.com/office/drawing/2014/main" val="35488131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Širša družbena angažiranost in odgovornost pri znanstvenoraziskovalnem delu</a:t>
                      </a:r>
                    </a:p>
                  </a:txBody>
                  <a:tcPr/>
                </a:tc>
                <a:tc>
                  <a:txBody>
                    <a:bodyPr/>
                    <a:lstStyle/>
                    <a:p>
                      <a:endParaRPr lang="sl-SI"/>
                    </a:p>
                  </a:txBody>
                  <a:tcPr/>
                </a:tc>
                <a:extLst>
                  <a:ext uri="{0D108BD9-81ED-4DB2-BD59-A6C34878D82A}">
                    <a16:rowId xmlns:a16="http://schemas.microsoft.com/office/drawing/2014/main" val="2838443455"/>
                  </a:ext>
                </a:extLst>
              </a:tr>
            </a:tbl>
          </a:graphicData>
        </a:graphic>
      </p:graphicFrame>
    </p:spTree>
    <p:extLst>
      <p:ext uri="{BB962C8B-B14F-4D97-AF65-F5344CB8AC3E}">
        <p14:creationId xmlns:p14="http://schemas.microsoft.com/office/powerpoint/2010/main" val="303358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2864649"/>
            <a:ext cx="9257078" cy="817418"/>
          </a:xfrm>
        </p:spPr>
        <p:txBody>
          <a:bodyPr>
            <a:normAutofit fontScale="90000"/>
          </a:bodyPr>
          <a:lstStyle/>
          <a:p>
            <a:pPr lvl="0"/>
            <a:r>
              <a:rPr lang="en-US" sz="5000" b="1" err="1">
                <a:solidFill>
                  <a:srgbClr val="ED7D31"/>
                </a:solidFill>
                <a:latin typeface="Calibri"/>
              </a:rPr>
              <a:t>Značilnosti</a:t>
            </a:r>
            <a:r>
              <a:rPr lang="en-US" sz="5000" b="1">
                <a:solidFill>
                  <a:srgbClr val="ED7D31"/>
                </a:solidFill>
                <a:latin typeface="Calibri"/>
              </a:rPr>
              <a:t> </a:t>
            </a:r>
            <a:r>
              <a:rPr lang="en-US" sz="5000" b="1" err="1">
                <a:solidFill>
                  <a:srgbClr val="ED7D31"/>
                </a:solidFill>
                <a:latin typeface="Calibri"/>
              </a:rPr>
              <a:t>zahtev</a:t>
            </a:r>
            <a:r>
              <a:rPr lang="en-US" sz="5000" b="1">
                <a:solidFill>
                  <a:srgbClr val="ED7D31"/>
                </a:solidFill>
                <a:latin typeface="Calibri"/>
              </a:rPr>
              <a:t> </a:t>
            </a:r>
            <a:r>
              <a:rPr lang="en-US" sz="5000" b="1" err="1">
                <a:solidFill>
                  <a:srgbClr val="ED7D31"/>
                </a:solidFill>
                <a:latin typeface="Calibri"/>
              </a:rPr>
              <a:t>financerjev</a:t>
            </a:r>
            <a:r>
              <a:rPr lang="en-US" sz="5000" b="1">
                <a:solidFill>
                  <a:srgbClr val="ED7D31"/>
                </a:solidFill>
                <a:latin typeface="Calibri"/>
              </a:rPr>
              <a:t> v ERA </a:t>
            </a:r>
            <a:r>
              <a:rPr lang="en-US" sz="5000" b="1" err="1">
                <a:solidFill>
                  <a:srgbClr val="ED7D31"/>
                </a:solidFill>
                <a:latin typeface="Calibri"/>
              </a:rPr>
              <a:t>pri</a:t>
            </a:r>
            <a:r>
              <a:rPr lang="en-US" sz="5000" b="1">
                <a:solidFill>
                  <a:srgbClr val="ED7D31"/>
                </a:solidFill>
                <a:latin typeface="Calibri"/>
              </a:rPr>
              <a:t> </a:t>
            </a:r>
            <a:r>
              <a:rPr lang="en-US" sz="5000" b="1" err="1">
                <a:solidFill>
                  <a:srgbClr val="ED7D31"/>
                </a:solidFill>
                <a:latin typeface="Calibri"/>
              </a:rPr>
              <a:t>deljenju</a:t>
            </a:r>
            <a:r>
              <a:rPr lang="en-US" sz="5000" b="1">
                <a:solidFill>
                  <a:srgbClr val="ED7D31"/>
                </a:solidFill>
                <a:latin typeface="Calibri"/>
              </a:rPr>
              <a:t> </a:t>
            </a:r>
            <a:r>
              <a:rPr lang="en-US" sz="5000" b="1" err="1">
                <a:solidFill>
                  <a:srgbClr val="ED7D31"/>
                </a:solidFill>
                <a:latin typeface="Calibri"/>
              </a:rPr>
              <a:t>rezultatov</a:t>
            </a:r>
            <a:r>
              <a:rPr lang="en-US" sz="5000" b="1">
                <a:solidFill>
                  <a:srgbClr val="ED7D31"/>
                </a:solidFill>
                <a:latin typeface="Calibri"/>
              </a:rPr>
              <a:t> </a:t>
            </a:r>
            <a:r>
              <a:rPr lang="en-US" sz="5000" b="1" err="1">
                <a:solidFill>
                  <a:srgbClr val="ED7D31"/>
                </a:solidFill>
                <a:latin typeface="Calibri"/>
              </a:rPr>
              <a:t>raziskav</a:t>
            </a: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274655" y="3030905"/>
            <a:ext cx="11174389" cy="484906"/>
          </a:xfrm>
          <a:prstGeom prst="rect">
            <a:avLst/>
          </a:prstGeom>
          <a:noFill/>
          <a:ln cap="flat">
            <a:noFill/>
          </a:ln>
        </p:spPr>
        <p:txBody>
          <a:bodyPr vert="horz" wrap="square" lIns="91440" tIns="45720" rIns="91440" bIns="45720" anchor="ctr" anchorCtr="0" compatLnSpc="1">
            <a:noAutofit/>
          </a:bodyPr>
          <a:lstStyle/>
          <a:p>
            <a:endParaRPr lang="sl-SI" sz="1050"/>
          </a:p>
          <a:p>
            <a:pPr lvl="1"/>
            <a:endParaRPr lang="sl-SI" sz="2400">
              <a:solidFill>
                <a:srgbClr val="002060"/>
              </a:solidFill>
            </a:endParaRPr>
          </a:p>
          <a:p>
            <a:pPr marL="342900" indent="-342900">
              <a:buFontTx/>
              <a:buChar char="-"/>
            </a:pPr>
            <a:endParaRPr lang="sl-SI" sz="2400"/>
          </a:p>
          <a:p>
            <a:pPr marL="342900" indent="-342900">
              <a:buFontTx/>
              <a:buChar char="-"/>
            </a:pPr>
            <a:endParaRPr lang="sl-SI" sz="2400"/>
          </a:p>
          <a:p>
            <a:endParaRPr lang="sl-SI" sz="2400"/>
          </a:p>
          <a:p>
            <a:endParaRPr lang="sl-SI" sz="2400"/>
          </a:p>
        </p:txBody>
      </p:sp>
      <p:pic>
        <p:nvPicPr>
          <p:cNvPr id="7" name="Slika 6">
            <a:extLst>
              <a:ext uri="{FF2B5EF4-FFF2-40B4-BE49-F238E27FC236}">
                <a16:creationId xmlns:a16="http://schemas.microsoft.com/office/drawing/2014/main" id="{4D061BC0-D049-4D2C-98C5-B9C509828022}"/>
              </a:ext>
            </a:extLst>
          </p:cNvPr>
          <p:cNvPicPr>
            <a:picLocks noChangeAspect="1"/>
          </p:cNvPicPr>
          <p:nvPr/>
        </p:nvPicPr>
        <p:blipFill>
          <a:blip r:embed="rId3"/>
          <a:stretch>
            <a:fillRect/>
          </a:stretch>
        </p:blipFill>
        <p:spPr>
          <a:xfrm>
            <a:off x="1825556" y="1909421"/>
            <a:ext cx="3427380" cy="381000"/>
          </a:xfrm>
          <a:prstGeom prst="rect">
            <a:avLst/>
          </a:prstGeom>
        </p:spPr>
      </p:pic>
      <p:pic>
        <p:nvPicPr>
          <p:cNvPr id="8" name="Slika 7">
            <a:extLst>
              <a:ext uri="{FF2B5EF4-FFF2-40B4-BE49-F238E27FC236}">
                <a16:creationId xmlns:a16="http://schemas.microsoft.com/office/drawing/2014/main" id="{337982D4-4ECE-499B-A554-5A9F3786B32E}"/>
              </a:ext>
            </a:extLst>
          </p:cNvPr>
          <p:cNvPicPr>
            <a:picLocks noChangeAspect="1"/>
          </p:cNvPicPr>
          <p:nvPr/>
        </p:nvPicPr>
        <p:blipFill>
          <a:blip r:embed="rId3"/>
          <a:stretch>
            <a:fillRect/>
          </a:stretch>
        </p:blipFill>
        <p:spPr>
          <a:xfrm>
            <a:off x="6653316" y="1893331"/>
            <a:ext cx="571500" cy="381000"/>
          </a:xfrm>
          <a:prstGeom prst="rect">
            <a:avLst/>
          </a:prstGeom>
        </p:spPr>
      </p:pic>
    </p:spTree>
    <p:extLst>
      <p:ext uri="{BB962C8B-B14F-4D97-AF65-F5344CB8AC3E}">
        <p14:creationId xmlns:p14="http://schemas.microsoft.com/office/powerpoint/2010/main" val="35080623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5150</Words>
  <Application>Microsoft Office PowerPoint</Application>
  <PresentationFormat>Širokozaslonsko</PresentationFormat>
  <Paragraphs>450</Paragraphs>
  <Slides>55</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55</vt:i4>
      </vt:variant>
    </vt:vector>
  </HeadingPairs>
  <TitlesOfParts>
    <vt:vector size="61" baseType="lpstr">
      <vt:lpstr>Arial</vt:lpstr>
      <vt:lpstr>Calibri</vt:lpstr>
      <vt:lpstr>Calibri Light</vt:lpstr>
      <vt:lpstr>Republika</vt:lpstr>
      <vt:lpstr>Wingdings</vt:lpstr>
      <vt:lpstr>Officeova tema</vt:lpstr>
      <vt:lpstr>PowerPointova predstavitev</vt:lpstr>
      <vt:lpstr>Trije koraki implementacije odprte znanosti v Sloveniji </vt:lpstr>
      <vt:lpstr>Reforma Evropskega raziskovalnega prostora (ERA)  </vt:lpstr>
      <vt:lpstr>Cilji politike EU na področju raziskav in inovacij </vt:lpstr>
      <vt:lpstr>Evropski raziskovalni prostor (ERA) </vt:lpstr>
      <vt:lpstr>Reforma Evropskega raziskovalnega prostora (ERA) </vt:lpstr>
      <vt:lpstr>Stebri reforme ERA s konkretnimi ukrepi  </vt:lpstr>
      <vt:lpstr>Glavni izzivi in prednostne naloge za odprto znanost v okviru reforme ERA</vt:lpstr>
      <vt:lpstr>Značilnosti zahtev financerjev v ERA pri deljenju rezultatov raziskav</vt:lpstr>
      <vt:lpstr>Razvoj zahtev glede odprte znanosti v okvirnih programih EK</vt:lpstr>
      <vt:lpstr>Direktiva EU 2019/1024 o odprtih podatkih in ponovni uporabi informacij javnega sektorja</vt:lpstr>
      <vt:lpstr>Program Obzorje Evropa</vt:lpstr>
      <vt:lpstr>Odprta znanost v OE – projektna prijava </vt:lpstr>
      <vt:lpstr>Odprta znanost v OE – projektna ocena</vt:lpstr>
      <vt:lpstr>Obvezne prakse odprte znanosti v OE</vt:lpstr>
      <vt:lpstr>Priporočene prakse odprte znanosti v OE</vt:lpstr>
      <vt:lpstr>Odprte objave v OE </vt:lpstr>
      <vt:lpstr>Odprte objave v OE </vt:lpstr>
      <vt:lpstr>Ravnanje z raziskovalnimi podatki v OE</vt:lpstr>
      <vt:lpstr>Slovenska zakonodaja in odprta znanost</vt:lpstr>
      <vt:lpstr>Zakon o znanstvenoraziskovalni in inovacijski dejavnosti (ZZrID)</vt:lpstr>
      <vt:lpstr>Zakon o dostopu do informacij javnega značaja (ZDIJZ)</vt:lpstr>
      <vt:lpstr>Zakon o dostopu do informacij javnega značaja (ZDIJZ)</vt:lpstr>
      <vt:lpstr>Uredba o izvajanju znanstvenoraziskovalnega dela v skladu z načeli odprte znanosti</vt:lpstr>
      <vt:lpstr>Temeljna načela</vt:lpstr>
      <vt:lpstr>2. člen: Splošne zahteve</vt:lpstr>
      <vt:lpstr>Odprte objave</vt:lpstr>
      <vt:lpstr>3. člen: Izvedba odprtega dostopa do publikacij</vt:lpstr>
      <vt:lpstr>9. člen: Upravičeni stroški za odprte objave</vt:lpstr>
      <vt:lpstr>15. člen: Prehodne določbe</vt:lpstr>
      <vt:lpstr>Ključno: Ali uredba prepoveduje objave v hibridnih revijah?</vt:lpstr>
      <vt:lpstr>Razpis za sofinanciranje individualno plačanih APC-jev</vt:lpstr>
      <vt:lpstr>Odprt dostop do raziskovalnih podatkov in drugih rezultatov raziskav</vt:lpstr>
      <vt:lpstr>4. člen: Splošne zahteve</vt:lpstr>
      <vt:lpstr>5. člen: Izvedba odprtega dostopa do raziskovalnih podatkov</vt:lpstr>
      <vt:lpstr>Zaupanja vredni repozitoriji</vt:lpstr>
      <vt:lpstr>Upravljanje avtorskih pravic v skladu z načeli odprte znanosti  </vt:lpstr>
      <vt:lpstr>6. člen: Upravljanje avtorskih pravic na znanstvenih publikacijah  </vt:lpstr>
      <vt:lpstr>7. člen: Upravljanje avtorskih pravic na raziskovalnih podatkih in drugih rezultatih raziskav  </vt:lpstr>
      <vt:lpstr>Vključevanje zainteresirane javnosti v znanstvenoraziskovalno delo  </vt:lpstr>
      <vt:lpstr>8. člen: Upoštevanje potreb uporabnikov, širše skupnosti in občanska znanost  </vt:lpstr>
      <vt:lpstr>Vrednotenje in ocenjevanje raziskovalcev, raziskovalnih organizacij, raziskovalnih programov in projektov v skladu z načeli odprte znanosti  </vt:lpstr>
      <vt:lpstr>10. člen: Vrednotenje pri financerjih  </vt:lpstr>
      <vt:lpstr>Člen 11: Vrednotenje v javnih raziskovalnih organizacijah </vt:lpstr>
      <vt:lpstr>Infrastruktura odprte znanosti </vt:lpstr>
      <vt:lpstr>12. člen: Nacionalni ekosistem odprte znanosti  </vt:lpstr>
      <vt:lpstr>Stroški znanstvenoraziskovalnega dela v skladu z načeli odprte znanosti </vt:lpstr>
      <vt:lpstr>9. člen: Upravičeni stroški </vt:lpstr>
      <vt:lpstr>Prehodne določbe</vt:lpstr>
      <vt:lpstr>14. do 18. člen: Prehodne določbe </vt:lpstr>
      <vt:lpstr>Institucionalna implementacija v Sloveniji</vt:lpstr>
      <vt:lpstr>Resolucija o znanstvenoraziskovalni in inovacijski strategiji Slovenije 2030 (ReZrIS30) </vt:lpstr>
      <vt:lpstr>Akcijski načrt za odprto znanost</vt:lpstr>
      <vt:lpstr>Projekt SPOZNAJ</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9</cp:revision>
  <dcterms:created xsi:type="dcterms:W3CDTF">2023-09-11T08:00:44Z</dcterms:created>
  <dcterms:modified xsi:type="dcterms:W3CDTF">2025-01-20T12:10:48Z</dcterms:modified>
</cp:coreProperties>
</file>