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2" r:id="rId4"/>
    <p:sldId id="260" r:id="rId5"/>
    <p:sldId id="293" r:id="rId6"/>
    <p:sldId id="280" r:id="rId7"/>
    <p:sldId id="281" r:id="rId8"/>
    <p:sldId id="283" r:id="rId9"/>
    <p:sldId id="284" r:id="rId10"/>
    <p:sldId id="285" r:id="rId11"/>
    <p:sldId id="269" r:id="rId12"/>
    <p:sldId id="333" r:id="rId13"/>
    <p:sldId id="271" r:id="rId14"/>
    <p:sldId id="270" r:id="rId15"/>
    <p:sldId id="295" r:id="rId16"/>
    <p:sldId id="301" r:id="rId17"/>
    <p:sldId id="302" r:id="rId18"/>
    <p:sldId id="304" r:id="rId19"/>
    <p:sldId id="300" r:id="rId20"/>
    <p:sldId id="318" r:id="rId21"/>
    <p:sldId id="299" r:id="rId22"/>
    <p:sldId id="303" r:id="rId23"/>
    <p:sldId id="296" r:id="rId24"/>
    <p:sldId id="298" r:id="rId25"/>
    <p:sldId id="305" r:id="rId26"/>
    <p:sldId id="319" r:id="rId27"/>
    <p:sldId id="321" r:id="rId28"/>
    <p:sldId id="320" r:id="rId29"/>
    <p:sldId id="322" r:id="rId30"/>
    <p:sldId id="272" r:id="rId31"/>
    <p:sldId id="263" r:id="rId32"/>
    <p:sldId id="310" r:id="rId33"/>
    <p:sldId id="315" r:id="rId34"/>
    <p:sldId id="311" r:id="rId35"/>
    <p:sldId id="324" r:id="rId36"/>
    <p:sldId id="264" r:id="rId37"/>
    <p:sldId id="309" r:id="rId38"/>
    <p:sldId id="307" r:id="rId39"/>
    <p:sldId id="326" r:id="rId40"/>
    <p:sldId id="325" r:id="rId41"/>
    <p:sldId id="308" r:id="rId42"/>
    <p:sldId id="328" r:id="rId43"/>
    <p:sldId id="327" r:id="rId44"/>
    <p:sldId id="329" r:id="rId45"/>
    <p:sldId id="297" r:id="rId46"/>
    <p:sldId id="334" r:id="rId47"/>
    <p:sldId id="273" r:id="rId48"/>
    <p:sldId id="265" r:id="rId49"/>
    <p:sldId id="316" r:id="rId50"/>
    <p:sldId id="266" r:id="rId51"/>
    <p:sldId id="323" r:id="rId52"/>
    <p:sldId id="312" r:id="rId53"/>
    <p:sldId id="313" r:id="rId54"/>
    <p:sldId id="330" r:id="rId55"/>
    <p:sldId id="331" r:id="rId56"/>
    <p:sldId id="314" r:id="rId57"/>
    <p:sldId id="332" r:id="rId58"/>
    <p:sldId id="335" r:id="rId5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E60723-6C31-1A05-9041-E6DF8DAEA5D2}" name="matic.kisovec@ki.si" initials="ma" userId="S::urn:spo:guest#matic.kisovec@ki.si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6C27B-0219-D42E-6FCC-1BC4069CC3B0}" v="44" dt="2024-11-25T09:17:54.415"/>
    <p1510:client id="{D3C324AB-56B7-2CDC-BB2F-5A4C4CBA0A64}" v="248" dt="2024-11-25T08:51:40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01DEB-CF86-4240-9276-308F7B720BA6}" type="datetimeFigureOut">
              <a:t>05/02/2025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041A2-F2F6-4CF0-86D4-AA2C83602A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sl-SI"/>
              <a:t>Upam, da vam bo zanimiva zgodba, čeprav ni iz vašega področja in da boste videli, da je področje podatkov in </a:t>
            </a:r>
            <a:r>
              <a:rPr lang="sl-SI" err="1"/>
              <a:t>repozitorijev</a:t>
            </a:r>
            <a:r>
              <a:rPr lang="sl-SI"/>
              <a:t> lahko zelo raznoliko. Od zelo uveljavljenih in prijaznih primerov </a:t>
            </a:r>
            <a:r>
              <a:rPr lang="sl-SI" err="1"/>
              <a:t>repozitorijev</a:t>
            </a:r>
            <a:r>
              <a:rPr lang="sl-SI"/>
              <a:t> do podatkov, ki nimajo metapodatkov.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4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65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5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63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6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8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73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9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27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5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63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14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03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99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3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73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75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5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9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6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58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9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98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8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53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8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99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00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87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73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43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07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86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54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178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69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4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4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8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l-S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041A2-F2F6-4CF0-86D4-AA2C83602A16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543818" y="339529"/>
            <a:ext cx="9144000" cy="2054931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6600"/>
            </a:lvl1pPr>
          </a:lstStyle>
          <a:p>
            <a:pPr lvl="0"/>
            <a:r>
              <a:rPr lang="sl-SI"/>
              <a:t>Naslov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43818" y="2580909"/>
            <a:ext cx="6541137" cy="946880"/>
          </a:xfr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sl-SI" sz="2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Podnaslov predavanja</a:t>
            </a:r>
          </a:p>
        </p:txBody>
      </p:sp>
      <p:pic>
        <p:nvPicPr>
          <p:cNvPr id="7" name="Picture 6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3A16BFCE-24A2-2E5B-74D7-23ED44FB3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811" y="5432430"/>
            <a:ext cx="1249752" cy="43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529B53-E4B7-DECD-B462-0CB8E3F12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818" y="3677441"/>
            <a:ext cx="6540500" cy="814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Ciljna publika in datum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72EF10-3963-85CE-5D1B-6F762848E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4641481"/>
            <a:ext cx="11251247" cy="790944"/>
          </a:xfrm>
        </p:spPr>
        <p:txBody>
          <a:bodyPr>
            <a:normAutofit/>
          </a:bodyPr>
          <a:lstStyle>
            <a:lvl1pPr marL="0" indent="0"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Avtor, ustanova</a:t>
            </a:r>
          </a:p>
        </p:txBody>
      </p:sp>
    </p:spTree>
    <p:extLst>
      <p:ext uri="{BB962C8B-B14F-4D97-AF65-F5344CB8AC3E}">
        <p14:creationId xmlns:p14="http://schemas.microsoft.com/office/powerpoint/2010/main" val="2788314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prosoj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204ACE0E-3059-CDA9-50A5-856EF51D3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5" name="Slika 8">
            <a:extLst>
              <a:ext uri="{FF2B5EF4-FFF2-40B4-BE49-F238E27FC236}">
                <a16:creationId xmlns:a16="http://schemas.microsoft.com/office/drawing/2014/main" id="{513EDDCD-9F91-AAB2-F992-C44D2DF75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6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3E681E80-B028-61CB-1B4C-1C5F931804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3A8E9-ACF1-6902-26BE-51471E72CA3C}"/>
              </a:ext>
            </a:extLst>
          </p:cNvPr>
          <p:cNvSpPr txBox="1"/>
          <p:nvPr userDrawn="1"/>
        </p:nvSpPr>
        <p:spPr>
          <a:xfrm>
            <a:off x="395416" y="1637271"/>
            <a:ext cx="386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38B56F-8294-E718-0111-7E3FB3EC4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428999"/>
            <a:ext cx="3477420" cy="1809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sl-SI" altLang="sl-SI" sz="1200" b="0" dirty="0" smtClean="0"/>
            </a:lvl1pPr>
          </a:lstStyle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EFE4D1-F783-3D56-980B-3249A06B3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32" y="3105531"/>
            <a:ext cx="3478213" cy="296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Zahvala:</a:t>
            </a:r>
          </a:p>
        </p:txBody>
      </p:sp>
    </p:spTree>
    <p:extLst>
      <p:ext uri="{BB962C8B-B14F-4D97-AF65-F5344CB8AC3E}">
        <p14:creationId xmlns:p14="http://schemas.microsoft.com/office/powerpoint/2010/main" val="397627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72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898" y="1112520"/>
            <a:ext cx="2628899" cy="562070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112520"/>
            <a:ext cx="7734296" cy="562007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41732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2" y="1078860"/>
            <a:ext cx="11160000" cy="61182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1825626"/>
            <a:ext cx="11160000" cy="47732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17888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lang="sl-SI" sz="3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40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38203" y="1825626"/>
            <a:ext cx="5181603" cy="47504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 hasCustomPrompt="1"/>
          </p:nvPr>
        </p:nvSpPr>
        <p:spPr>
          <a:xfrm>
            <a:off x="6172200" y="1825626"/>
            <a:ext cx="5181603" cy="47504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469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69159"/>
            <a:ext cx="11160000" cy="6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59"/>
            <a:ext cx="5157782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4070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4070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716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614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B8208-6E30-08E6-A84C-C928FCEC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2703"/>
            <a:ext cx="3932240" cy="149669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541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9400"/>
            <a:ext cx="3932240" cy="35814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52739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5880"/>
            <a:ext cx="3932240" cy="14976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23480"/>
            <a:ext cx="3932240" cy="304550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4006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78860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sl-SI"/>
              <a:t>Naslov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1160000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1" i="0" u="none" strike="noStrike" kern="1200" cap="none" spc="0" baseline="0" dirty="0">
          <a:solidFill>
            <a:srgbClr val="ED7D31"/>
          </a:solidFill>
          <a:uFillTx/>
          <a:latin typeface="Calibri"/>
          <a:ea typeface="+mn-ea"/>
          <a:cs typeface="Calibri" panose="020F0502020204030204" pitchFamily="34" charset="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nuccore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://www.ebi.ac.uk/empia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bi.ac.uk/emdb" TargetMode="External"/><Relationship Id="rId5" Type="http://schemas.openxmlformats.org/officeDocument/2006/relationships/hyperlink" Target="http://www.wwpdb.org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rrp.openscience.s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.si/glacio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hyperlink" Target="https://www.rcsb.org/structure/8opj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yamstudycentre.com/2022/02/size-exclusion-chromatography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hyperlink" Target="http://www.ki.si/odseki/d11-odsek-za-molekularno-biologijo-in-nanobiotehnologijo/oprema/aekta-pure-25-m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Del-Lucent/publication/275586547/figure/fig1/AS:614040191651857@1523409998356/A-A-cartoon-overview-of-the-ideal-differential-scanning-fluorimetry-DSF.png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www.ki.si/odseki/d11-odsek-za-molekularno-biologijo-in-nanobiotehnologijo/oprema/pcr-v-realnem-casu" TargetMode="External"/><Relationship Id="rId4" Type="http://schemas.openxmlformats.org/officeDocument/2006/relationships/hyperlink" Target="http://www.biorender.com/template/differential-scanning-fluorimetry-data-vie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s://www.sciencedirect.com/science/article/pii/S0378517323004830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.si/odseki/d11-odsek-za-molekularno-biologijo-in-nanobiotehnologijo/oprema/oprema-aris/izotermalni-titracijski-kalorimeter-vp-itc" TargetMode="External"/><Relationship Id="rId5" Type="http://schemas.openxmlformats.org/officeDocument/2006/relationships/hyperlink" Target="https://spwindustrial.com/microcal-malvern-vp-itc" TargetMode="External"/><Relationship Id="rId4" Type="http://schemas.openxmlformats.org/officeDocument/2006/relationships/hyperlink" Target="https://cmi.hms.harvard.edu/isothermal-titration-calorimetry" TargetMode="External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rrp.openscience.si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rrp.openscience.s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dmkit.elixir-europe.org/media_kit#data-life-cycle-diagra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mcif.wwpdb.or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mcif.wwpdb.or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rrp.openscience.si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empiar/EMPIAR-1154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s://www.ebi.ac.uk/empiar/depositio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sb.org/structure/8OPJ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s://deposit-2.wwpdb.org/deposition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2024.04.10.588894" TargetMode="External"/><Relationship Id="rId2" Type="http://schemas.openxmlformats.org/officeDocument/2006/relationships/hyperlink" Target="http://primerhttps/zenodo.org/records/1261197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3/nar/gkae636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rrp.openscience.si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B6E7-0B37-3DFE-FCF0-5D4F50A1F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204" y="-718467"/>
            <a:ext cx="9144000" cy="2054931"/>
          </a:xfrm>
        </p:spPr>
        <p:txBody>
          <a:bodyPr/>
          <a:lstStyle/>
          <a:p>
            <a:r>
              <a:rPr lang="sl-SI" dirty="0"/>
              <a:t>Delavnica NRRP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73BC4-5B0B-6979-87C4-1352BB7E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204" y="1437239"/>
            <a:ext cx="11336157" cy="946880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Primer ravnanja s podatki od načrtovanja do objave </a:t>
            </a:r>
          </a:p>
          <a:p>
            <a:r>
              <a:rPr lang="sl-SI" dirty="0"/>
              <a:t>s področja naravoslovja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710DB-A05F-2081-6422-BE11BBEBF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204" y="2484894"/>
            <a:ext cx="11251247" cy="1687367"/>
          </a:xfrm>
        </p:spPr>
        <p:txBody>
          <a:bodyPr>
            <a:noAutofit/>
          </a:bodyPr>
          <a:lstStyle/>
          <a:p>
            <a:r>
              <a:rPr lang="sl-SI" sz="1800" dirty="0"/>
              <a:t>Matic KISOVEC, Odsek za molekularno biologijo in </a:t>
            </a:r>
            <a:r>
              <a:rPr lang="sl-SI" sz="1800" dirty="0" err="1"/>
              <a:t>nanobiotehnologijo</a:t>
            </a:r>
            <a:r>
              <a:rPr lang="sl-SI" sz="1800" dirty="0"/>
              <a:t>, Kemijski inštitut, Ljubljana</a:t>
            </a:r>
          </a:p>
          <a:p>
            <a:r>
              <a:rPr lang="sl-SI" sz="1800" dirty="0"/>
              <a:t>Andreja KEŽAR, Odsek za molekularno biologijo in </a:t>
            </a:r>
            <a:r>
              <a:rPr lang="sl-SI" sz="1800" dirty="0" err="1"/>
              <a:t>nanobiotehnologijo</a:t>
            </a:r>
            <a:r>
              <a:rPr lang="sl-SI" sz="1800" dirty="0"/>
              <a:t>, Kemijski inštitut, Ljubljana</a:t>
            </a:r>
          </a:p>
          <a:p>
            <a:r>
              <a:rPr lang="sl-SI" sz="1800" dirty="0"/>
              <a:t>Uroš KUNAVER, </a:t>
            </a:r>
            <a:r>
              <a:rPr lang="sl-SI" sz="1800" dirty="0">
                <a:solidFill>
                  <a:schemeClr val="bg1"/>
                </a:solidFill>
              </a:rPr>
              <a:t>Centralna tehniška knjižnica Univerze v Ljubljani</a:t>
            </a:r>
            <a:endParaRPr lang="sl-SI" sz="1800" dirty="0"/>
          </a:p>
          <a:p>
            <a:r>
              <a:rPr lang="sl-SI" sz="1800" dirty="0"/>
              <a:t>Petra DURINI, </a:t>
            </a:r>
            <a:r>
              <a:rPr lang="sl-SI" sz="1800" dirty="0">
                <a:solidFill>
                  <a:schemeClr val="bg1"/>
                </a:solidFill>
              </a:rPr>
              <a:t>Centralna tehniška knjižnica Univerze v Ljubljani</a:t>
            </a:r>
            <a:r>
              <a:rPr lang="sl-SI" sz="1800" dirty="0"/>
              <a:t> </a:t>
            </a:r>
          </a:p>
          <a:p>
            <a:r>
              <a:rPr lang="sl-SI" sz="1800" dirty="0"/>
              <a:t>Miro PUŠNIK, </a:t>
            </a:r>
            <a:r>
              <a:rPr lang="sl-SI" sz="1800" dirty="0">
                <a:solidFill>
                  <a:schemeClr val="bg1"/>
                </a:solidFill>
              </a:rPr>
              <a:t>Centralna tehniška knjižnica Univerze v Ljublja</a:t>
            </a:r>
            <a:r>
              <a:rPr lang="sl-SI" dirty="0">
                <a:solidFill>
                  <a:schemeClr val="bg1"/>
                </a:solidFill>
              </a:rPr>
              <a:t>ni</a:t>
            </a:r>
            <a:endParaRPr lang="sl-SI" dirty="0">
              <a:cs typeface="Calibri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4654E9A-1017-4273-BFA5-4A6AA93CE578}"/>
              </a:ext>
            </a:extLst>
          </p:cNvPr>
          <p:cNvSpPr txBox="1"/>
          <p:nvPr/>
        </p:nvSpPr>
        <p:spPr>
          <a:xfrm>
            <a:off x="688204" y="4500008"/>
            <a:ext cx="735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Ljubljana in </a:t>
            </a:r>
            <a:r>
              <a:rPr lang="sl-SI" dirty="0" err="1">
                <a:solidFill>
                  <a:schemeClr val="bg1"/>
                </a:solidFill>
              </a:rPr>
              <a:t>online</a:t>
            </a:r>
            <a:r>
              <a:rPr lang="sl-SI" dirty="0">
                <a:solidFill>
                  <a:schemeClr val="bg1"/>
                </a:solidFill>
              </a:rPr>
              <a:t>, Centralna tehniška knjižnica Univerze v Ljubljani,</a:t>
            </a:r>
          </a:p>
          <a:p>
            <a:r>
              <a:rPr lang="sl-SI" dirty="0">
                <a:solidFill>
                  <a:schemeClr val="bg1"/>
                </a:solidFill>
              </a:rPr>
              <a:t>Usposabljanje podatkovnih strokovnjakov, 18. – 21. 11. 2024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6D593A1-2A85-4353-A7E5-BACB448F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60565"/>
            <a:ext cx="67671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 (PVY)</a:t>
            </a:r>
            <a:endParaRPr lang="sl-S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437C-AF68-08E5-841C-349EFA4B56EC}"/>
              </a:ext>
            </a:extLst>
          </p:cNvPr>
          <p:cNvSpPr txBox="1"/>
          <p:nvPr/>
        </p:nvSpPr>
        <p:spPr>
          <a:xfrm>
            <a:off x="8704272" y="6473549"/>
            <a:ext cx="343462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ea typeface="+mn-lt"/>
                <a:cs typeface="+mn-lt"/>
              </a:rPr>
              <a:t>Kežar</a:t>
            </a:r>
            <a:r>
              <a:rPr lang="en-US" sz="1100">
                <a:ea typeface="+mn-lt"/>
                <a:cs typeface="+mn-lt"/>
              </a:rPr>
              <a:t> et al. Science advances vol. 5,7 eaaw3808. 2019.</a:t>
            </a:r>
            <a:endParaRPr lang="en-US" sz="110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AC5C5-DAF1-1831-6877-8E1E87B6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" y="1670414"/>
            <a:ext cx="4743337" cy="35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C3BC-151C-6631-B44C-CC288CB9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35" y="2484092"/>
            <a:ext cx="5102434" cy="36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ED706-FA5C-8435-3C6D-6D18CC5F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0" y="5213058"/>
            <a:ext cx="1502586" cy="15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3B900-CD50-A52D-CBA0-6AAEF997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57" y="5213058"/>
            <a:ext cx="1501938" cy="15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D7932-A771-82BD-946F-A13BF46D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19" y="5213058"/>
            <a:ext cx="1506820" cy="15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DBA6548D-F22B-2370-5BA5-B40088AB0335}"/>
              </a:ext>
            </a:extLst>
          </p:cNvPr>
          <p:cNvSpPr txBox="1"/>
          <p:nvPr/>
        </p:nvSpPr>
        <p:spPr>
          <a:xfrm>
            <a:off x="7152938" y="2175685"/>
            <a:ext cx="25071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>
                <a:latin typeface="Calibri"/>
                <a:cs typeface="Calibri"/>
              </a:rPr>
              <a:t>Raziskave na rastlinah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D32657D-2C18-E904-E4BE-0C8591890743}"/>
              </a:ext>
            </a:extLst>
          </p:cNvPr>
          <p:cNvSpPr txBox="1"/>
          <p:nvPr/>
        </p:nvSpPr>
        <p:spPr>
          <a:xfrm>
            <a:off x="469352" y="5000489"/>
            <a:ext cx="1641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100">
                <a:latin typeface="Candara" panose="020E0502030303020204" pitchFamily="34" charset="0"/>
              </a:rPr>
              <a:t> ∆N49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267B26B-11DD-278C-A232-356E2C3BA378}"/>
              </a:ext>
            </a:extLst>
          </p:cNvPr>
          <p:cNvSpPr txBox="1"/>
          <p:nvPr/>
        </p:nvSpPr>
        <p:spPr>
          <a:xfrm>
            <a:off x="2002069" y="5000706"/>
            <a:ext cx="1641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100">
                <a:latin typeface="Candara" panose="020E0502030303020204" pitchFamily="34" charset="0"/>
              </a:rPr>
              <a:t> ∆C40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70EA41F-2D85-BEF6-FD74-DD6E2EE77F16}"/>
              </a:ext>
            </a:extLst>
          </p:cNvPr>
          <p:cNvSpPr txBox="1"/>
          <p:nvPr/>
        </p:nvSpPr>
        <p:spPr>
          <a:xfrm>
            <a:off x="3520161" y="5000020"/>
            <a:ext cx="1641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100">
                <a:latin typeface="Candara" panose="020E0502030303020204" pitchFamily="34" charset="0"/>
              </a:rPr>
              <a:t> ∆C60</a:t>
            </a:r>
          </a:p>
        </p:txBody>
      </p:sp>
    </p:spTree>
    <p:extLst>
      <p:ext uri="{BB962C8B-B14F-4D97-AF65-F5344CB8AC3E}">
        <p14:creationId xmlns:p14="http://schemas.microsoft.com/office/powerpoint/2010/main" val="9684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1. Ponovna uporaba obstoječih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5" y="1709209"/>
            <a:ext cx="11160000" cy="4773293"/>
          </a:xfrm>
        </p:spPr>
        <p:txBody>
          <a:bodyPr/>
          <a:lstStyle/>
          <a:p>
            <a:r>
              <a:rPr lang="sl-SI" sz="2000">
                <a:cs typeface="Calibri"/>
              </a:rPr>
              <a:t>obstoječa zaporedja DNA (in aminokislin) – NCBI (končnica .</a:t>
            </a:r>
            <a:r>
              <a:rPr lang="sl-SI" sz="2000" err="1">
                <a:cs typeface="Calibri"/>
              </a:rPr>
              <a:t>fasta</a:t>
            </a:r>
            <a:r>
              <a:rPr lang="sl-SI" sz="2000">
                <a:cs typeface="Calibri"/>
              </a:rPr>
              <a:t>)</a:t>
            </a:r>
            <a:endParaRPr lang="en-US" sz="2000">
              <a:cs typeface="Calibri"/>
            </a:endParaRPr>
          </a:p>
          <a:p>
            <a:r>
              <a:rPr lang="sl-SI" sz="2000">
                <a:cs typeface="Calibri"/>
              </a:rPr>
              <a:t>obstoječi slikovni surovi podatki (slikovni – velikost več TB) - ni javno objavljeno (končnica .</a:t>
            </a:r>
            <a:r>
              <a:rPr lang="sl-SI" sz="2000" err="1">
                <a:cs typeface="Calibri"/>
              </a:rPr>
              <a:t>mrc</a:t>
            </a:r>
            <a:r>
              <a:rPr lang="sl-SI" sz="2000">
                <a:cs typeface="Calibri"/>
              </a:rPr>
              <a:t>)</a:t>
            </a:r>
          </a:p>
          <a:p>
            <a:r>
              <a:rPr lang="sl-SI" sz="2000">
                <a:cs typeface="Calibri"/>
              </a:rPr>
              <a:t>obstoječi strukturni podatki – PDB, EMDB (format .</a:t>
            </a:r>
            <a:r>
              <a:rPr lang="sl-SI" sz="2000" err="1">
                <a:cs typeface="Calibri"/>
              </a:rPr>
              <a:t>pdb</a:t>
            </a:r>
            <a:r>
              <a:rPr lang="sl-SI" sz="2000">
                <a:cs typeface="Calibri"/>
              </a:rPr>
              <a:t> ali .</a:t>
            </a:r>
            <a:r>
              <a:rPr lang="sl-SI" sz="2000" err="1">
                <a:cs typeface="Calibri"/>
              </a:rPr>
              <a:t>cif</a:t>
            </a:r>
            <a:r>
              <a:rPr lang="sl-SI" sz="2000">
                <a:cs typeface="Calibri"/>
              </a:rPr>
              <a:t>)</a:t>
            </a:r>
          </a:p>
          <a:p>
            <a:endParaRPr lang="sl-SI" sz="2000">
              <a:cs typeface="Calibri"/>
            </a:endParaRPr>
          </a:p>
        </p:txBody>
      </p:sp>
      <p:pic>
        <p:nvPicPr>
          <p:cNvPr id="4" name="Picture 3" descr="A computer screen shot of a model&#10;&#10;Description automatically generated">
            <a:extLst>
              <a:ext uri="{FF2B5EF4-FFF2-40B4-BE49-F238E27FC236}">
                <a16:creationId xmlns:a16="http://schemas.microsoft.com/office/drawing/2014/main" id="{C6F2F48C-198D-10FE-F16E-EF293B55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" y="3936461"/>
            <a:ext cx="6804629" cy="203307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5945E7C-96B1-039F-29B9-160228FB1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755" y="2932789"/>
            <a:ext cx="5955968" cy="165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BCF4C-B5E8-084A-1A69-C22049DE3D18}"/>
              </a:ext>
            </a:extLst>
          </p:cNvPr>
          <p:cNvSpPr txBox="1"/>
          <p:nvPr/>
        </p:nvSpPr>
        <p:spPr>
          <a:xfrm>
            <a:off x="199807" y="5972534"/>
            <a:ext cx="527480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5"/>
              </a:rPr>
              <a:t>www.wwpdb.org</a:t>
            </a:r>
            <a:endParaRPr lang="en-US" sz="1100">
              <a:cs typeface="Calibri"/>
            </a:endParaRPr>
          </a:p>
          <a:p>
            <a:r>
              <a:rPr lang="en-US" sz="1100">
                <a:hlinkClick r:id="rId6"/>
              </a:rPr>
              <a:t>www.ebi.ac.uk/emdb</a:t>
            </a:r>
            <a:endParaRPr lang="en-US" sz="1100">
              <a:cs typeface="Calibri"/>
            </a:endParaRPr>
          </a:p>
          <a:p>
            <a:r>
              <a:rPr lang="en-US" sz="1100">
                <a:ea typeface="+mn-lt"/>
                <a:cs typeface="+mn-lt"/>
                <a:hlinkClick r:id="rId7"/>
              </a:rPr>
              <a:t>www.ebi.ac.uk/empiar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8"/>
              </a:rPr>
              <a:t>www.ncbi.nlm.nih.gov/nuccore</a:t>
            </a:r>
            <a:endParaRPr lang="en-US" sz="1100">
              <a:cs typeface="Calibri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4700D0A-FF52-44A2-3B25-E3F8E5A8A2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461" y="5103457"/>
            <a:ext cx="6084105" cy="1757326"/>
          </a:xfrm>
          <a:prstGeom prst="rect">
            <a:avLst/>
          </a:prstGeom>
        </p:spPr>
      </p:pic>
      <p:pic>
        <p:nvPicPr>
          <p:cNvPr id="8" name="Picture 7" descr="A blue and white screen&#10;&#10;Description automatically generated">
            <a:extLst>
              <a:ext uri="{FF2B5EF4-FFF2-40B4-BE49-F238E27FC236}">
                <a16:creationId xmlns:a16="http://schemas.microsoft.com/office/drawing/2014/main" id="{988FC294-AB28-8AE9-B8A9-3BC8D616D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2" y="3043285"/>
            <a:ext cx="5411224" cy="778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EA9242-1996-27F5-DBA2-B33901AC182F}"/>
              </a:ext>
            </a:extLst>
          </p:cNvPr>
          <p:cNvSpPr txBox="1"/>
          <p:nvPr/>
        </p:nvSpPr>
        <p:spPr>
          <a:xfrm>
            <a:off x="2317750" y="5990167"/>
            <a:ext cx="4307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  <a:cs typeface="Calibri"/>
              </a:rPr>
              <a:t>Začetek</a:t>
            </a:r>
            <a:r>
              <a:rPr lang="en-US" dirty="0">
                <a:highlight>
                  <a:srgbClr val="FFFF00"/>
                </a:highlight>
                <a:cs typeface="Calibri"/>
              </a:rPr>
              <a:t> PDB v 1971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0A05C-A701-DEA4-2864-09685C32F90E}"/>
              </a:ext>
            </a:extLst>
          </p:cNvPr>
          <p:cNvSpPr txBox="1"/>
          <p:nvPr/>
        </p:nvSpPr>
        <p:spPr>
          <a:xfrm>
            <a:off x="10776856" y="1614715"/>
            <a:ext cx="13439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cs typeface="Calibri"/>
              </a:rPr>
              <a:t>Kvaliteta</a:t>
            </a:r>
            <a:r>
              <a:rPr lang="en-US" sz="2000" b="1" dirty="0">
                <a:cs typeface="Calibri"/>
              </a:rPr>
              <a:t> </a:t>
            </a:r>
            <a:r>
              <a:rPr lang="en-US" sz="2000" b="1" dirty="0" err="1">
                <a:cs typeface="Calibri"/>
              </a:rPr>
              <a:t>podatkov</a:t>
            </a:r>
            <a:r>
              <a:rPr lang="en-US" sz="2000" b="1" dirty="0"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12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6" grpId="0"/>
      <p:bldP spid="1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1. Ponovna uporaba obstoječih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1" y="2153092"/>
            <a:ext cx="11160000" cy="4773293"/>
          </a:xfrm>
        </p:spPr>
        <p:txBody>
          <a:bodyPr/>
          <a:lstStyle/>
          <a:p>
            <a:r>
              <a:rPr lang="sl-SI" sz="2000" dirty="0">
                <a:cs typeface="Calibri"/>
              </a:rPr>
              <a:t>obstoječi strukturni podatki – PDB, EMDB (format .</a:t>
            </a:r>
            <a:r>
              <a:rPr lang="sl-SI" sz="2000" dirty="0" err="1">
                <a:cs typeface="Calibri"/>
              </a:rPr>
              <a:t>pdb</a:t>
            </a:r>
            <a:r>
              <a:rPr lang="sl-SI" sz="2000" dirty="0">
                <a:cs typeface="Calibri"/>
              </a:rPr>
              <a:t> ali .</a:t>
            </a:r>
            <a:r>
              <a:rPr lang="sl-SI" sz="2000" dirty="0" err="1">
                <a:cs typeface="Calibri"/>
              </a:rPr>
              <a:t>cif</a:t>
            </a:r>
            <a:r>
              <a:rPr lang="sl-SI" sz="2000" dirty="0">
                <a:cs typeface="Calibri"/>
              </a:rPr>
              <a:t>)</a:t>
            </a:r>
            <a:br>
              <a:rPr lang="sl-SI" sz="2000" dirty="0">
                <a:cs typeface="Calibri"/>
              </a:rPr>
            </a:br>
            <a:br>
              <a:rPr lang="sl-SI" sz="2000" dirty="0">
                <a:cs typeface="Calibri"/>
              </a:rPr>
            </a:br>
            <a:r>
              <a:rPr lang="sl-SI" sz="2000" dirty="0">
                <a:cs typeface="Calibri"/>
              </a:rPr>
              <a:t>O tej vrsti podatkov smo že govorili v 2. sklopu usposabljanja</a:t>
            </a:r>
            <a:endParaRPr lang="en-US" dirty="0"/>
          </a:p>
          <a:p>
            <a:endParaRPr lang="sl-SI" sz="2000">
              <a:cs typeface="Calibri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358DC24-DB55-883A-F3CA-5881E1CBF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47" y="3269850"/>
            <a:ext cx="10564906" cy="34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5" descr="A circular diagram with colorful hexagons&#10;&#10;Description automatically generated">
            <a:extLst>
              <a:ext uri="{FF2B5EF4-FFF2-40B4-BE49-F238E27FC236}">
                <a16:creationId xmlns:a16="http://schemas.microsoft.com/office/drawing/2014/main" id="{11B2B50F-FF1C-279E-9494-4BAE142A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237" y="2695458"/>
            <a:ext cx="3674041" cy="36766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1.1 Povzetek in opis raziskovalnih podatkov 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Načrtovanje raziskave</a:t>
            </a:r>
          </a:p>
          <a:p>
            <a:r>
              <a:rPr lang="sl-SI"/>
              <a:t>Priprava načrta ravnanja z raziskovalnimi podatki</a:t>
            </a:r>
          </a:p>
          <a:p>
            <a:r>
              <a:rPr lang="sl-SI">
                <a:cs typeface="Calibri"/>
                <a:hlinkClick r:id="rId3"/>
              </a:rPr>
              <a:t>https://nrrp.openscience.si</a:t>
            </a:r>
            <a:r>
              <a:rPr lang="sl-SI">
                <a:cs typeface="Calibri"/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CAFBE1-A3D6-E99A-5772-FD4F84C14D7E}"/>
              </a:ext>
            </a:extLst>
          </p:cNvPr>
          <p:cNvCxnSpPr/>
          <p:nvPr/>
        </p:nvCxnSpPr>
        <p:spPr>
          <a:xfrm flipH="1" flipV="1">
            <a:off x="9687960" y="3896963"/>
            <a:ext cx="333914" cy="1027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7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1.2 Načrtovanje raziskave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72" y="1806733"/>
            <a:ext cx="11160000" cy="4773293"/>
          </a:xfrm>
        </p:spPr>
        <p:txBody>
          <a:bodyPr/>
          <a:lstStyle/>
          <a:p>
            <a:r>
              <a:rPr lang="sl-SI" dirty="0">
                <a:cs typeface="Calibri"/>
              </a:rPr>
              <a:t>Načrtovanje spremenjenih/mutiranih zaporedij DNK</a:t>
            </a:r>
            <a:endParaRPr lang="sl-SI" dirty="0"/>
          </a:p>
          <a:p>
            <a:r>
              <a:rPr lang="sl-SI" dirty="0"/>
              <a:t>Eksperimenti v laboratoriju</a:t>
            </a:r>
            <a:endParaRPr lang="en-US" dirty="0">
              <a:cs typeface="Calibri"/>
            </a:endParaRPr>
          </a:p>
          <a:p>
            <a:pPr lvl="1"/>
            <a:r>
              <a:rPr lang="sl-SI" dirty="0">
                <a:cs typeface="Calibri"/>
              </a:rPr>
              <a:t>Mutacije zaporedij DNK</a:t>
            </a:r>
            <a:endParaRPr lang="sl-SI" dirty="0" err="1">
              <a:cs typeface="Calibri"/>
            </a:endParaRPr>
          </a:p>
          <a:p>
            <a:pPr lvl="1"/>
            <a:r>
              <a:rPr lang="sl-SI" dirty="0">
                <a:cs typeface="Calibri"/>
              </a:rPr>
              <a:t>Izražanje in čiščenje spremenjenih </a:t>
            </a:r>
            <a:br>
              <a:rPr lang="sl-SI" dirty="0">
                <a:cs typeface="Calibri"/>
              </a:rPr>
            </a:br>
            <a:r>
              <a:rPr lang="sl-SI" dirty="0">
                <a:cs typeface="Calibri"/>
              </a:rPr>
              <a:t>načrtovanih proteinov</a:t>
            </a:r>
          </a:p>
          <a:p>
            <a:pPr lvl="1"/>
            <a:r>
              <a:rPr lang="sl-SI" dirty="0">
                <a:cs typeface="Calibri"/>
              </a:rPr>
              <a:t>Karakterizacija izraženih proteinov</a:t>
            </a:r>
          </a:p>
          <a:p>
            <a:pPr lvl="2"/>
            <a:r>
              <a:rPr lang="sl-SI" dirty="0">
                <a:cs typeface="Calibri"/>
              </a:rPr>
              <a:t>kromatografija z ločevanjem po velikosti</a:t>
            </a:r>
          </a:p>
          <a:p>
            <a:pPr lvl="2"/>
            <a:r>
              <a:rPr lang="sl-SI" dirty="0">
                <a:cs typeface="Calibri"/>
              </a:rPr>
              <a:t>diferenčna dinamična </a:t>
            </a:r>
            <a:r>
              <a:rPr lang="sl-SI" dirty="0" err="1">
                <a:cs typeface="Calibri"/>
              </a:rPr>
              <a:t>fluorimetrija</a:t>
            </a:r>
            <a:endParaRPr lang="sl-SI" dirty="0">
              <a:cs typeface="Calibri"/>
            </a:endParaRPr>
          </a:p>
          <a:p>
            <a:pPr lvl="1"/>
            <a:r>
              <a:rPr lang="sl-SI" dirty="0">
                <a:cs typeface="Calibri"/>
              </a:rPr>
              <a:t>Karakterizacija interakcij</a:t>
            </a:r>
          </a:p>
          <a:p>
            <a:pPr lvl="2"/>
            <a:r>
              <a:rPr lang="sl-SI" dirty="0" err="1">
                <a:cs typeface="Calibri"/>
              </a:rPr>
              <a:t>Izotermalna</a:t>
            </a:r>
            <a:r>
              <a:rPr lang="sl-SI" dirty="0">
                <a:cs typeface="Calibri"/>
              </a:rPr>
              <a:t> titracijska kalorimetrija</a:t>
            </a:r>
          </a:p>
          <a:p>
            <a:pPr lvl="2"/>
            <a:endParaRPr lang="sl-SI">
              <a:cs typeface="Calibri"/>
            </a:endParaRPr>
          </a:p>
          <a:p>
            <a:endParaRPr lang="sl-SI">
              <a:cs typeface="Calibri"/>
            </a:endParaRPr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20130BFF-1A60-BAF6-B79C-6B5017F3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18" y="2697564"/>
            <a:ext cx="5903133" cy="4164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143E1-B9E8-5495-B875-D1C01D5E7981}"/>
              </a:ext>
            </a:extLst>
          </p:cNvPr>
          <p:cNvSpPr txBox="1"/>
          <p:nvPr/>
        </p:nvSpPr>
        <p:spPr>
          <a:xfrm>
            <a:off x="1682576" y="6576605"/>
            <a:ext cx="764218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https://sl.wikipedia.org/wiki/Deoksiribonukleinska_kislina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1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1.2 Načrtovanje raziskave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Eksperimenti v laboratoriju (nadaljevanje)</a:t>
            </a:r>
            <a:endParaRPr lang="en-US">
              <a:cs typeface="Calibri"/>
            </a:endParaRPr>
          </a:p>
          <a:p>
            <a:pPr lvl="1"/>
            <a:r>
              <a:rPr lang="sl-SI">
                <a:cs typeface="Calibri"/>
              </a:rPr>
              <a:t>Določitev 3D zgradbe spremenjenih proteinov</a:t>
            </a:r>
          </a:p>
          <a:p>
            <a:endParaRPr lang="sl-SI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143E1-B9E8-5495-B875-D1C01D5E7981}"/>
              </a:ext>
            </a:extLst>
          </p:cNvPr>
          <p:cNvSpPr txBox="1"/>
          <p:nvPr/>
        </p:nvSpPr>
        <p:spPr>
          <a:xfrm>
            <a:off x="1260" y="6418433"/>
            <a:ext cx="764218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3"/>
              </a:rPr>
              <a:t>www.ki.si/glacios</a:t>
            </a:r>
            <a:r>
              <a:rPr lang="en-US" sz="1100">
                <a:ea typeface="+mn-lt"/>
                <a:cs typeface="+mn-lt"/>
              </a:rPr>
              <a:t> </a:t>
            </a:r>
          </a:p>
          <a:p>
            <a:r>
              <a:rPr lang="en-US" sz="1100">
                <a:ea typeface="+mn-lt"/>
                <a:cs typeface="+mn-lt"/>
                <a:hlinkClick r:id="rId4"/>
              </a:rPr>
              <a:t>www.rcsb.org/structure/8opj</a:t>
            </a:r>
            <a:r>
              <a:rPr lang="en-US" sz="1100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5" name="Picture 4" descr="A large grey and white machine&#10;&#10;Description automatically generated">
            <a:extLst>
              <a:ext uri="{FF2B5EF4-FFF2-40B4-BE49-F238E27FC236}">
                <a16:creationId xmlns:a16="http://schemas.microsoft.com/office/drawing/2014/main" id="{75BE3432-69F3-3C2A-F3A7-2CABB43D28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52" t="-273" b="182"/>
          <a:stretch/>
        </p:blipFill>
        <p:spPr>
          <a:xfrm>
            <a:off x="2042415" y="3093425"/>
            <a:ext cx="5178520" cy="3756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07838-FEDE-3793-C2B8-730D21A902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78" t="2038" r="13687" b="666"/>
          <a:stretch/>
        </p:blipFill>
        <p:spPr>
          <a:xfrm>
            <a:off x="7989254" y="1080118"/>
            <a:ext cx="4204787" cy="57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64744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Kromatografija z ločevanjem po velikosti - SEC </a:t>
            </a:r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112552" y="6413888"/>
            <a:ext cx="1195340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3"/>
              </a:rPr>
              <a:t>www.priyamstudycentre.com/2022/02/size-exclusion-chromatography.html</a:t>
            </a:r>
          </a:p>
          <a:p>
            <a:r>
              <a:rPr lang="en-US" sz="1100">
                <a:ea typeface="+mn-lt"/>
                <a:cs typeface="+mn-lt"/>
                <a:hlinkClick r:id="rId4"/>
              </a:rPr>
              <a:t>www.ki.si/odseki/d11-odsek-za-molekularno-biologijo-in-nanobiotehnologijo/oprema/aekta-pure-25-m1</a:t>
            </a:r>
            <a:endParaRPr lang="en-US" sz="1100">
              <a:ea typeface="+mn-lt"/>
              <a:cs typeface="+mn-lt"/>
            </a:endParaRPr>
          </a:p>
        </p:txBody>
      </p:sp>
      <p:pic>
        <p:nvPicPr>
          <p:cNvPr id="3" name="Picture 2" descr="Size Exclusion Chromatography - Column, Principle, Procedure">
            <a:extLst>
              <a:ext uri="{FF2B5EF4-FFF2-40B4-BE49-F238E27FC236}">
                <a16:creationId xmlns:a16="http://schemas.microsoft.com/office/drawing/2014/main" id="{18FBCD13-0F16-4516-CE33-F8B1EB04F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9" y="2013190"/>
            <a:ext cx="5096971" cy="4400511"/>
          </a:xfrm>
          <a:prstGeom prst="rect">
            <a:avLst/>
          </a:prstGeom>
        </p:spPr>
      </p:pic>
      <p:pic>
        <p:nvPicPr>
          <p:cNvPr id="5" name="Picture 4" descr="A machine with a white box and a white box with a white box and a white box with a white box with a white box with a white box with a white box with a white box with&#10;&#10;Description automatically generated">
            <a:extLst>
              <a:ext uri="{FF2B5EF4-FFF2-40B4-BE49-F238E27FC236}">
                <a16:creationId xmlns:a16="http://schemas.microsoft.com/office/drawing/2014/main" id="{D1DC27F0-1B24-C057-138A-1EFE8E784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912" y="1676864"/>
            <a:ext cx="6030866" cy="4633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A00A1-0745-1B03-8AF7-272109F17F74}"/>
              </a:ext>
            </a:extLst>
          </p:cNvPr>
          <p:cNvSpPr txBox="1"/>
          <p:nvPr/>
        </p:nvSpPr>
        <p:spPr>
          <a:xfrm>
            <a:off x="235993" y="1561846"/>
            <a:ext cx="63717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1600">
                <a:latin typeface="Calibri"/>
                <a:cs typeface="Calibri"/>
              </a:rPr>
              <a:t>S tekočinsko kromatografijo bomo ločili molekule po velikosti.</a:t>
            </a:r>
            <a:endParaRPr lang="en-US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50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902529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Kromatografija z ločevanjem po velikosti - SEC 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A00A1-0745-1B03-8AF7-272109F17F74}"/>
              </a:ext>
            </a:extLst>
          </p:cNvPr>
          <p:cNvSpPr txBox="1"/>
          <p:nvPr/>
        </p:nvSpPr>
        <p:spPr>
          <a:xfrm>
            <a:off x="281499" y="1511165"/>
            <a:ext cx="7253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l-SI" sz="1600">
                <a:latin typeface="Calibri"/>
                <a:cs typeface="Calibri"/>
              </a:rPr>
              <a:t>Rezultat eksperimenta so ločene molekule in binarna datoteka .res</a:t>
            </a:r>
            <a:endParaRPr lang="en-US" sz="160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sl-SI" sz="160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EE258-3102-988E-F3C2-DCB3C4CD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638" y="1596571"/>
            <a:ext cx="4113366" cy="526142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5BA924B-84DF-710F-D766-DBB51372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" y="2915925"/>
            <a:ext cx="3905610" cy="3940936"/>
          </a:xfrm>
          <a:prstGeom prst="rect">
            <a:avLst/>
          </a:prstGeom>
        </p:spPr>
      </p:pic>
      <p:pic>
        <p:nvPicPr>
          <p:cNvPr id="7" name="Picture 6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039C2305-FF3F-2FA6-1C73-763CF62E8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253" y="3550010"/>
            <a:ext cx="5234654" cy="3307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D0F85-9786-6493-EBBD-BC0C39F2A041}"/>
              </a:ext>
            </a:extLst>
          </p:cNvPr>
          <p:cNvSpPr txBox="1"/>
          <p:nvPr/>
        </p:nvSpPr>
        <p:spPr>
          <a:xfrm>
            <a:off x="278540" y="1804129"/>
            <a:ext cx="7253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l-SI" sz="1600">
                <a:latin typeface="Calibri"/>
                <a:cs typeface="Calibri"/>
              </a:rPr>
              <a:t>V proizvajalčevi programski opremi UNICORN lahko pretvorimo rezultat v numerično obliko '</a:t>
            </a:r>
            <a:r>
              <a:rPr lang="sl-SI" sz="1600" err="1">
                <a:latin typeface="Calibri"/>
                <a:cs typeface="Calibri"/>
              </a:rPr>
              <a:t>tab</a:t>
            </a:r>
            <a:r>
              <a:rPr lang="sl-SI" sz="1600">
                <a:latin typeface="Calibri"/>
                <a:cs typeface="Calibri"/>
              </a:rPr>
              <a:t> </a:t>
            </a:r>
            <a:r>
              <a:rPr lang="sl-SI" sz="1600" err="1">
                <a:latin typeface="Calibri"/>
                <a:cs typeface="Calibri"/>
              </a:rPr>
              <a:t>delimeted</a:t>
            </a:r>
            <a:r>
              <a:rPr lang="sl-SI" sz="1600">
                <a:latin typeface="Calibri"/>
                <a:cs typeface="Calibri"/>
              </a:rPr>
              <a:t>' .</a:t>
            </a:r>
            <a:r>
              <a:rPr lang="sl-SI" sz="1600" err="1">
                <a:latin typeface="Calibri"/>
                <a:cs typeface="Calibri"/>
              </a:rPr>
              <a:t>csv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D26AB-73EC-1312-1ACA-932B41FAEDBA}"/>
              </a:ext>
            </a:extLst>
          </p:cNvPr>
          <p:cNvSpPr txBox="1"/>
          <p:nvPr/>
        </p:nvSpPr>
        <p:spPr>
          <a:xfrm>
            <a:off x="278540" y="2299798"/>
            <a:ext cx="72534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l-SI" sz="1600">
                <a:latin typeface="Calibri"/>
                <a:cs typeface="Calibri"/>
              </a:rPr>
              <a:t>Ni specifičnega </a:t>
            </a:r>
            <a:r>
              <a:rPr lang="sl-SI" sz="1600" err="1">
                <a:latin typeface="Calibri"/>
                <a:cs typeface="Calibri"/>
              </a:rPr>
              <a:t>repozitorija</a:t>
            </a:r>
            <a:endParaRPr lang="en-US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Diferenčna dinamična </a:t>
            </a:r>
            <a:r>
              <a:rPr lang="sl-SI" err="1">
                <a:cs typeface="Calibri"/>
              </a:rPr>
              <a:t>fluorimetrija</a:t>
            </a:r>
            <a:r>
              <a:rPr lang="sl-SI">
                <a:cs typeface="Calibri"/>
              </a:rPr>
              <a:t> - DSF</a:t>
            </a:r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-803" y="6256450"/>
            <a:ext cx="12606549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3"/>
              </a:rPr>
              <a:t>www.researchgate.net/profile/Del-Lucent/publication/275586547/figure/fig1/AS:614040191651857@1523409998356/A-A-cartoon-overview-of-the-ideal-differential-scanning-fluorimetry-DSF.png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4"/>
              </a:rPr>
              <a:t>www.biorender.com/template/differential-scanning-fluorimetry-data-view</a:t>
            </a:r>
          </a:p>
          <a:p>
            <a:r>
              <a:rPr lang="en-US" sz="1100">
                <a:ea typeface="+mn-lt"/>
                <a:cs typeface="+mn-lt"/>
                <a:hlinkClick r:id="rId5"/>
              </a:rPr>
              <a:t>www.ki.si/odseki/d11-odsek-za-molekularno-biologijo-in-nanobiotehnologijo/oprema/pcr-v-realnem-casu</a:t>
            </a:r>
            <a:r>
              <a:rPr lang="en-US" sz="1100">
                <a:ea typeface="+mn-lt"/>
                <a:cs typeface="+mn-lt"/>
              </a:rPr>
              <a:t> 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6" name="Picture 5" descr="Differential Scanning Fluorimetry (Data View) | BioRender Science Templates">
            <a:extLst>
              <a:ext uri="{FF2B5EF4-FFF2-40B4-BE49-F238E27FC236}">
                <a16:creationId xmlns:a16="http://schemas.microsoft.com/office/drawing/2014/main" id="{80939D2E-7B4D-8552-9EE0-76A0938E1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07" y="1874741"/>
            <a:ext cx="6299040" cy="4349906"/>
          </a:xfrm>
          <a:prstGeom prst="rect">
            <a:avLst/>
          </a:prstGeom>
        </p:spPr>
      </p:pic>
      <p:pic>
        <p:nvPicPr>
          <p:cNvPr id="5" name="Picture 4" descr="A white rectangular object with a label on it&#10;&#10;Description automatically generated">
            <a:extLst>
              <a:ext uri="{FF2B5EF4-FFF2-40B4-BE49-F238E27FC236}">
                <a16:creationId xmlns:a16="http://schemas.microsoft.com/office/drawing/2014/main" id="{AE8B0BBA-9808-BB80-A5B9-43DCD0EEC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001" y="2414540"/>
            <a:ext cx="4334479" cy="32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BFB0D-11DC-0DF1-7D03-483017D490EA}"/>
              </a:ext>
            </a:extLst>
          </p:cNvPr>
          <p:cNvSpPr txBox="1"/>
          <p:nvPr/>
        </p:nvSpPr>
        <p:spPr>
          <a:xfrm>
            <a:off x="7085970" y="1871623"/>
            <a:ext cx="51047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Preverili bomo temperaturno stabilnost proteinov.</a:t>
            </a:r>
            <a:endParaRPr lang="en-US">
              <a:latin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2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52149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Diferenčna dinamična </a:t>
            </a:r>
            <a:r>
              <a:rPr lang="sl-SI" err="1">
                <a:cs typeface="Calibri"/>
              </a:rPr>
              <a:t>fluorimetrija</a:t>
            </a:r>
            <a:r>
              <a:rPr lang="sl-SI">
                <a:cs typeface="Calibri"/>
              </a:rPr>
              <a:t> - DSF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53497-AE58-46D6-34A9-58B0D01F7E6B}"/>
              </a:ext>
            </a:extLst>
          </p:cNvPr>
          <p:cNvSpPr txBox="1"/>
          <p:nvPr/>
        </p:nvSpPr>
        <p:spPr>
          <a:xfrm>
            <a:off x="-691" y="1382290"/>
            <a:ext cx="1151684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600">
                <a:latin typeface="Calibri"/>
                <a:cs typeface="Calibri"/>
              </a:rPr>
              <a:t>Eksperimentalni rezultat so mutante in </a:t>
            </a:r>
            <a:r>
              <a:rPr lang="sl-SI" sz="1600" err="1">
                <a:latin typeface="Calibri"/>
                <a:cs typeface="Calibri"/>
              </a:rPr>
              <a:t>okoljski</a:t>
            </a:r>
            <a:r>
              <a:rPr lang="sl-SI" sz="1600">
                <a:latin typeface="Calibri"/>
                <a:cs typeface="Calibri"/>
              </a:rPr>
              <a:t> pogoji, kjer so proteini najbolj temperaturno najbolj stabilni</a:t>
            </a:r>
            <a:endParaRPr lang="en-US" sz="16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sl-SI" sz="1600">
                <a:latin typeface="Calibri"/>
                <a:cs typeface="Calibri"/>
              </a:rPr>
              <a:t>Rezultat je v obliki .</a:t>
            </a:r>
            <a:r>
              <a:rPr lang="sl-SI" sz="1600" err="1">
                <a:latin typeface="Calibri"/>
                <a:cs typeface="Calibri"/>
              </a:rPr>
              <a:t>ixo</a:t>
            </a:r>
            <a:r>
              <a:rPr lang="sl-SI" sz="1600">
                <a:latin typeface="Calibri"/>
                <a:cs typeface="Calibri"/>
              </a:rPr>
              <a:t> - vrsta </a:t>
            </a:r>
            <a:r>
              <a:rPr lang="sl-SI" sz="1600" err="1">
                <a:latin typeface="Calibri"/>
                <a:cs typeface="Calibri"/>
              </a:rPr>
              <a:t>xml</a:t>
            </a:r>
            <a:r>
              <a:rPr lang="sl-SI" sz="1600">
                <a:latin typeface="Calibri"/>
                <a:cs typeface="Calibri"/>
              </a:rPr>
              <a:t> formata, zaprt format, ki pa vsebuje nekaj metapodatkov (ime metode, datum in ura začetka in konca meritve, uporabniško ime avtorja, identifikacija naprave, datum zadnje kalibracije...)</a:t>
            </a:r>
          </a:p>
          <a:p>
            <a:pPr marL="171450" indent="-171450">
              <a:buFont typeface="Arial,Sans-Serif"/>
              <a:buChar char="•"/>
            </a:pPr>
            <a:r>
              <a:rPr lang="sl-SI" sz="1600">
                <a:latin typeface="Calibri"/>
                <a:cs typeface="Calibri"/>
              </a:rPr>
              <a:t>Krivulje v neberljivi obliki</a:t>
            </a:r>
          </a:p>
        </p:txBody>
      </p:sp>
      <p:pic>
        <p:nvPicPr>
          <p:cNvPr id="13" name="Picture 1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01D4097-5F19-D314-B2B0-40E6B1CC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8" y="2443874"/>
            <a:ext cx="5405884" cy="4398811"/>
          </a:xfrm>
          <a:prstGeom prst="rect">
            <a:avLst/>
          </a:prstGeom>
        </p:spPr>
      </p:pic>
      <p:pic>
        <p:nvPicPr>
          <p:cNvPr id="14" name="Picture 13" descr="A computer screen shot of a code&#10;&#10;Description automatically generated">
            <a:extLst>
              <a:ext uri="{FF2B5EF4-FFF2-40B4-BE49-F238E27FC236}">
                <a16:creationId xmlns:a16="http://schemas.microsoft.com/office/drawing/2014/main" id="{5B9F3FB4-ACEC-3115-6730-621446555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356" y="3915223"/>
            <a:ext cx="8383536" cy="293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E6061-19E4-D1ED-32A1-9134FA7B4E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92" r="16839" b="214"/>
          <a:stretch/>
        </p:blipFill>
        <p:spPr>
          <a:xfrm>
            <a:off x="6876894" y="2245762"/>
            <a:ext cx="5315115" cy="38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Predstavitev delavnice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Delavnica ima za osnovo resnično raziskavo, ki je že zaključena. </a:t>
            </a:r>
          </a:p>
          <a:p>
            <a:r>
              <a:rPr lang="sl-SI"/>
              <a:t>V okviru delavnice bomo najprej „razmislili“, kaj bomo raziskovali, s kakšnimi metodami in inštrumenti ter kakšne podatke in rezultate bomo dobili.</a:t>
            </a:r>
            <a:endParaRPr lang="sl-SI">
              <a:cs typeface="Calibri"/>
            </a:endParaRPr>
          </a:p>
          <a:p>
            <a:r>
              <a:rPr lang="sl-SI"/>
              <a:t>Na podlagi tega bomo v drugem delu pripravili NRRP v skladu z zahtevami za izdelavo NRRP v okviru projektov ARIS. V okviru tega bomo tudi izbrali </a:t>
            </a:r>
            <a:r>
              <a:rPr lang="sl-SI" err="1"/>
              <a:t>repozitorije</a:t>
            </a:r>
            <a:r>
              <a:rPr lang="sl-SI"/>
              <a:t> in si ogledali pogoje za objavo.</a:t>
            </a:r>
            <a:endParaRPr lang="sl-SI">
              <a:cs typeface="Calibri"/>
            </a:endParaRPr>
          </a:p>
          <a:p>
            <a:r>
              <a:rPr lang="sl-SI"/>
              <a:t>V tretjem delu bomo pa „pridobljene“ podatke pregledali, po potrebi </a:t>
            </a:r>
            <a:r>
              <a:rPr lang="sl-SI" err="1"/>
              <a:t>FAIRficirali</a:t>
            </a:r>
            <a:r>
              <a:rPr lang="sl-SI"/>
              <a:t> in jih pripravili za objavo v izbranih </a:t>
            </a:r>
            <a:r>
              <a:rPr lang="sl-SI" err="1"/>
              <a:t>repozitorijih</a:t>
            </a:r>
            <a:r>
              <a:rPr lang="sl-SI"/>
              <a:t>. Pri tem bo del podatkov objavljen v področno specifičnem </a:t>
            </a:r>
            <a:r>
              <a:rPr lang="sl-SI" err="1"/>
              <a:t>repozitoriju</a:t>
            </a:r>
            <a:r>
              <a:rPr lang="sl-SI"/>
              <a:t>, ki ima točno določene zahteve za objavo, del podatkov pa v splošnem </a:t>
            </a:r>
            <a:r>
              <a:rPr lang="sl-SI" err="1"/>
              <a:t>repozitoriju</a:t>
            </a:r>
            <a:r>
              <a:rPr lang="sl-SI"/>
              <a:t>.</a:t>
            </a:r>
            <a:endParaRPr lang="sl-SI">
              <a:cs typeface="Calibri"/>
            </a:endParaRPr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163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52149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Diferenčna dinamična </a:t>
            </a:r>
            <a:r>
              <a:rPr lang="sl-SI" err="1">
                <a:cs typeface="Calibri"/>
              </a:rPr>
              <a:t>fluorimetrija</a:t>
            </a:r>
            <a:r>
              <a:rPr lang="sl-SI">
                <a:cs typeface="Calibri"/>
              </a:rPr>
              <a:t> - DSF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53497-AE58-46D6-34A9-58B0D01F7E6B}"/>
              </a:ext>
            </a:extLst>
          </p:cNvPr>
          <p:cNvSpPr txBox="1"/>
          <p:nvPr/>
        </p:nvSpPr>
        <p:spPr>
          <a:xfrm>
            <a:off x="-691" y="1596406"/>
            <a:ext cx="115168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600" dirty="0">
                <a:latin typeface="Calibri"/>
                <a:cs typeface="Calibri"/>
              </a:rPr>
              <a:t>V originalni programski opremi LC480 lahko pretvorimo rezultat v numerično obliko v obliko '</a:t>
            </a:r>
            <a:r>
              <a:rPr lang="sl-SI" sz="1600" dirty="0" err="1">
                <a:latin typeface="Calibri"/>
                <a:cs typeface="Calibri"/>
              </a:rPr>
              <a:t>tab</a:t>
            </a:r>
            <a:r>
              <a:rPr lang="sl-SI" sz="1600" dirty="0">
                <a:latin typeface="Calibri"/>
                <a:cs typeface="Calibri"/>
              </a:rPr>
              <a:t> </a:t>
            </a:r>
            <a:r>
              <a:rPr lang="sl-SI" sz="1600" dirty="0" err="1">
                <a:latin typeface="Calibri"/>
                <a:cs typeface="Calibri"/>
              </a:rPr>
              <a:t>delimited</a:t>
            </a:r>
            <a:r>
              <a:rPr lang="sl-SI" sz="1600" dirty="0">
                <a:latin typeface="Calibri"/>
                <a:cs typeface="Calibri"/>
              </a:rPr>
              <a:t>' .</a:t>
            </a:r>
            <a:r>
              <a:rPr lang="sl-SI" sz="1600" dirty="0" err="1">
                <a:latin typeface="Calibri"/>
                <a:cs typeface="Calibri"/>
              </a:rPr>
              <a:t>csv</a:t>
            </a:r>
            <a:endParaRPr lang="sl-SI" sz="160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sl-SI" sz="1600" dirty="0">
                <a:latin typeface="Calibri"/>
                <a:cs typeface="Calibri"/>
              </a:rPr>
              <a:t>Ni specifičnega </a:t>
            </a:r>
            <a:r>
              <a:rPr lang="sl-SI" sz="1600" dirty="0" err="1">
                <a:latin typeface="Calibri"/>
                <a:cs typeface="Calibri"/>
              </a:rPr>
              <a:t>repozitorija</a:t>
            </a:r>
            <a:endParaRPr lang="sl-SI" sz="1600" dirty="0">
              <a:latin typeface="Calibri"/>
              <a:cs typeface="Calibri"/>
            </a:endParaRPr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31CDF96-B7C4-E66E-1437-E64B3DDAE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" y="3166303"/>
            <a:ext cx="5991967" cy="3691696"/>
          </a:xfrm>
          <a:prstGeom prst="rect">
            <a:avLst/>
          </a:prstGeom>
        </p:spPr>
      </p:pic>
      <p:pic>
        <p:nvPicPr>
          <p:cNvPr id="15" name="Picture 14" descr="A screenshot of a chart&#10;&#10;Description automatically generated">
            <a:extLst>
              <a:ext uri="{FF2B5EF4-FFF2-40B4-BE49-F238E27FC236}">
                <a16:creationId xmlns:a16="http://schemas.microsoft.com/office/drawing/2014/main" id="{EE76AE39-6634-22E2-6E03-9A3BC851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420" y="2371478"/>
            <a:ext cx="6191752" cy="44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902529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 err="1">
                <a:cs typeface="Calibri"/>
              </a:rPr>
              <a:t>Izotermalna</a:t>
            </a:r>
            <a:r>
              <a:rPr lang="sl-SI">
                <a:cs typeface="Calibri"/>
              </a:rPr>
              <a:t> titracijska kalorimetrija - ITC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142622" y="6060054"/>
            <a:ext cx="1156120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3"/>
              </a:rPr>
              <a:t>www.sciencedirect.com/science/article/pii/S0378517323004830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4"/>
              </a:rPr>
              <a:t>https://cmi.hms.harvard.edu/isothermal-titration-calorimetry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5"/>
              </a:rPr>
              <a:t>https://spwindustrial.com/microcal-malvern-vp-itc</a:t>
            </a:r>
            <a:endParaRPr lang="en-US" sz="1100"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  <a:hlinkClick r:id="rId6"/>
              </a:rPr>
              <a:t>www.ki.si/odseki/d11-odsek-za-molekularno-biologijo-in-nanobiotehnologijo/oprema/oprema-aris/izotermalni-titracijski-kalorimeter-vp-itc</a:t>
            </a:r>
            <a:endParaRPr lang="en-US" sz="1100">
              <a:cs typeface="Calibri"/>
            </a:endParaRPr>
          </a:p>
        </p:txBody>
      </p:sp>
      <p:pic>
        <p:nvPicPr>
          <p:cNvPr id="4" name="Picture 3" descr="Isothermal Titration Calorimetry (ITC) | Center for Macromolecular  Interactions">
            <a:extLst>
              <a:ext uri="{FF2B5EF4-FFF2-40B4-BE49-F238E27FC236}">
                <a16:creationId xmlns:a16="http://schemas.microsoft.com/office/drawing/2014/main" id="{2A37C89D-288C-559E-60AD-70CCF909EB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5" t="3600" r="6500" b="4602"/>
          <a:stretch/>
        </p:blipFill>
        <p:spPr>
          <a:xfrm>
            <a:off x="7286614" y="1523049"/>
            <a:ext cx="4906800" cy="5018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21364-6284-9D3F-CD96-1463AC4F4A4A}"/>
              </a:ext>
            </a:extLst>
          </p:cNvPr>
          <p:cNvSpPr txBox="1"/>
          <p:nvPr/>
        </p:nvSpPr>
        <p:spPr>
          <a:xfrm>
            <a:off x="4019078" y="1716433"/>
            <a:ext cx="36412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Arial"/>
              </a:rPr>
              <a:t>Izmerili bomo </a:t>
            </a:r>
            <a:r>
              <a:rPr lang="sl-SI" err="1">
                <a:latin typeface="Calibri"/>
                <a:cs typeface="Arial"/>
              </a:rPr>
              <a:t>termodinamske</a:t>
            </a:r>
            <a:r>
              <a:rPr lang="sl-SI">
                <a:latin typeface="Calibri"/>
                <a:cs typeface="Arial"/>
              </a:rPr>
              <a:t> parametre interakcij med proteini.</a:t>
            </a:r>
            <a:endParaRPr lang="en-US"/>
          </a:p>
        </p:txBody>
      </p:sp>
      <p:pic>
        <p:nvPicPr>
          <p:cNvPr id="7" name="Picture 6" descr="A machine with a pipette and a test tube&#10;&#10;Description automatically generated">
            <a:extLst>
              <a:ext uri="{FF2B5EF4-FFF2-40B4-BE49-F238E27FC236}">
                <a16:creationId xmlns:a16="http://schemas.microsoft.com/office/drawing/2014/main" id="{20D8D06F-470D-EF8E-F349-6F7E2D967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" y="1637337"/>
            <a:ext cx="3741777" cy="2450389"/>
          </a:xfrm>
          <a:prstGeom prst="rect">
            <a:avLst/>
          </a:prstGeom>
        </p:spPr>
      </p:pic>
      <p:pic>
        <p:nvPicPr>
          <p:cNvPr id="3" name="Picture 2" descr="Isothermal titration calorimetry (ITC) as a promising tool in  pharmaceutical nanotechnology - ScienceDirect">
            <a:extLst>
              <a:ext uri="{FF2B5EF4-FFF2-40B4-BE49-F238E27FC236}">
                <a16:creationId xmlns:a16="http://schemas.microsoft.com/office/drawing/2014/main" id="{42928279-5F2F-E43B-5B3F-8F3DC3261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9" y="3886488"/>
            <a:ext cx="4579583" cy="20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915124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 err="1">
                <a:cs typeface="Calibri"/>
              </a:rPr>
              <a:t>Izotermalna</a:t>
            </a:r>
            <a:r>
              <a:rPr lang="sl-SI">
                <a:cs typeface="Calibri"/>
              </a:rPr>
              <a:t> titracijska kalorimetrija - ITC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-2221" y="6582749"/>
            <a:ext cx="698013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ea typeface="+mn-lt"/>
                <a:cs typeface="+mn-lt"/>
              </a:rPr>
              <a:t>Trenutno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podatkovna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zbirka</a:t>
            </a:r>
            <a:r>
              <a:rPr lang="en-US" sz="1200" dirty="0">
                <a:ea typeface="+mn-lt"/>
                <a:cs typeface="+mn-lt"/>
              </a:rPr>
              <a:t> 'Molecular Biophysics Database' </a:t>
            </a:r>
            <a:r>
              <a:rPr lang="en-US" sz="1200" dirty="0" err="1">
                <a:ea typeface="+mn-lt"/>
                <a:cs typeface="+mn-lt"/>
              </a:rPr>
              <a:t>še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ni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javno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dostopna</a:t>
            </a:r>
            <a:r>
              <a:rPr lang="en-US" sz="1200" dirty="0">
                <a:ea typeface="+mn-lt"/>
                <a:cs typeface="+mn-lt"/>
              </a:rPr>
              <a:t>.</a:t>
            </a:r>
            <a:endParaRPr lang="en-US" sz="1200" dirty="0">
              <a:cs typeface="Calibri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DCD0C68-2CBE-9574-0CB6-162561A1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952" y="2955509"/>
            <a:ext cx="6087336" cy="39026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53DBEA-6041-B1D5-A82F-04D3467260FA}"/>
              </a:ext>
            </a:extLst>
          </p:cNvPr>
          <p:cNvGrpSpPr/>
          <p:nvPr/>
        </p:nvGrpSpPr>
        <p:grpSpPr>
          <a:xfrm>
            <a:off x="1136782" y="3563021"/>
            <a:ext cx="4622223" cy="2938382"/>
            <a:chOff x="1136782" y="3563021"/>
            <a:chExt cx="4622223" cy="2938382"/>
          </a:xfrm>
        </p:grpSpPr>
        <p:pic>
          <p:nvPicPr>
            <p:cNvPr id="9" name="Picture 8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80C52250-B6DE-5D86-7F30-C6A2923CA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9466" y="3563021"/>
              <a:ext cx="4594441" cy="1470445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306C0CD-CC21-6C6D-5057-9D609F79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782" y="5029358"/>
              <a:ext cx="4622223" cy="1472045"/>
            </a:xfrm>
            <a:prstGeom prst="rect">
              <a:avLst/>
            </a:prstGeom>
          </p:spPr>
        </p:pic>
      </p:grp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089FC88-CFDA-D561-9AC1-6BEFD7B2F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636" y="1223647"/>
            <a:ext cx="2085975" cy="41052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A9B1F7-E46D-982B-08C1-07258FD6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86" y="1524257"/>
            <a:ext cx="11160000" cy="4773293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Dobimo podatke o jakosti vezave, </a:t>
            </a:r>
            <a:r>
              <a:rPr lang="sl-SI" sz="1400" err="1">
                <a:cs typeface="Calibri"/>
              </a:rPr>
              <a:t>stehiometrije</a:t>
            </a:r>
            <a:r>
              <a:rPr lang="sl-SI" sz="1400">
                <a:cs typeface="Calibri"/>
              </a:rPr>
              <a:t> in spremembi entalpije</a:t>
            </a: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Rezultat je v obliki .</a:t>
            </a:r>
            <a:r>
              <a:rPr lang="sl-SI" sz="1400" err="1">
                <a:cs typeface="Calibri"/>
              </a:rPr>
              <a:t>itc</a:t>
            </a:r>
            <a:r>
              <a:rPr lang="sl-SI" sz="1400">
                <a:cs typeface="Calibri"/>
              </a:rPr>
              <a:t> - numerična oblika podatkov, zaprt format, ki pa vsebuje nekaj </a:t>
            </a:r>
            <a:r>
              <a:rPr lang="sl-SI" sz="1400" err="1">
                <a:cs typeface="Calibri"/>
              </a:rPr>
              <a:t>neanotiranih</a:t>
            </a:r>
            <a:r>
              <a:rPr lang="sl-SI" sz="1400">
                <a:cs typeface="Calibri"/>
              </a:rPr>
              <a:t> metapodatkov </a:t>
            </a:r>
            <a:br>
              <a:rPr lang="sl-SI" sz="1400">
                <a:cs typeface="Calibri"/>
              </a:rPr>
            </a:br>
            <a:r>
              <a:rPr lang="sl-SI" sz="1400">
                <a:cs typeface="Calibri"/>
              </a:rPr>
              <a:t>V bistvu gre za </a:t>
            </a:r>
            <a:r>
              <a:rPr lang="sl-SI" sz="1400" err="1">
                <a:cs typeface="Calibri"/>
              </a:rPr>
              <a:t>csv</a:t>
            </a:r>
            <a:r>
              <a:rPr lang="sl-SI" sz="1400">
                <a:cs typeface="Calibri"/>
              </a:rPr>
              <a:t> format.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Krivulje v berljivi obliki</a:t>
            </a: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Obstaja alternativna programska oprema za analizo, npr. NITPIC.</a:t>
            </a: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Ni (še) specifičnega </a:t>
            </a:r>
            <a:r>
              <a:rPr lang="sl-SI" sz="1400" err="1">
                <a:cs typeface="Calibri"/>
              </a:rPr>
              <a:t>repozitorija</a:t>
            </a:r>
            <a:r>
              <a:rPr lang="sl-SI" sz="1400">
                <a:cs typeface="Calibri"/>
              </a:rPr>
              <a:t>.</a:t>
            </a: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V beta fazi testiranja je </a:t>
            </a:r>
            <a:r>
              <a:rPr lang="sl-SI" sz="1400" err="1">
                <a:cs typeface="Calibri"/>
              </a:rPr>
              <a:t>Molecular</a:t>
            </a:r>
            <a:r>
              <a:rPr lang="sl-SI" sz="1400">
                <a:cs typeface="Calibri"/>
              </a:rPr>
              <a:t> </a:t>
            </a:r>
            <a:r>
              <a:rPr lang="sl-SI" sz="1400" err="1">
                <a:cs typeface="Calibri"/>
              </a:rPr>
              <a:t>Biophysics</a:t>
            </a:r>
            <a:r>
              <a:rPr lang="sl-SI" sz="1400">
                <a:cs typeface="Calibri"/>
              </a:rPr>
              <a:t> </a:t>
            </a:r>
            <a:r>
              <a:rPr lang="sl-SI" sz="1400" err="1">
                <a:cs typeface="Calibri"/>
              </a:rPr>
              <a:t>Database</a:t>
            </a:r>
            <a:r>
              <a:rPr lang="sl-SI" sz="1400">
                <a:cs typeface="Calibri"/>
              </a:rPr>
              <a:t>, kjer bo mogoča </a:t>
            </a:r>
            <a:br>
              <a:rPr lang="sl-SI" sz="1400">
                <a:cs typeface="Calibri"/>
              </a:rPr>
            </a:br>
            <a:r>
              <a:rPr lang="sl-SI" sz="1400" err="1">
                <a:cs typeface="Calibri"/>
              </a:rPr>
              <a:t>depozicija</a:t>
            </a:r>
            <a:r>
              <a:rPr lang="sl-SI" sz="1400">
                <a:cs typeface="Calibri"/>
              </a:rPr>
              <a:t> ITC podatkov. </a:t>
            </a: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cs typeface="Calibri"/>
              </a:rPr>
              <a:t>Predvidoma bodo avtomatsko prebrani tudi metapodatki v datotekah .</a:t>
            </a:r>
            <a:r>
              <a:rPr lang="sl-SI" sz="1400" err="1">
                <a:cs typeface="Calibri"/>
              </a:rPr>
              <a:t>itc</a:t>
            </a:r>
            <a:r>
              <a:rPr lang="sl-SI" sz="1400"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>
              <a:cs typeface="Calibri"/>
            </a:endParaRPr>
          </a:p>
          <a:p>
            <a:endParaRPr lang="sl-S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25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build="p"/>
      <p:bldP spid="10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Svetlobna in elektronska mikroskopija</a:t>
            </a:r>
          </a:p>
        </p:txBody>
      </p:sp>
      <p:pic>
        <p:nvPicPr>
          <p:cNvPr id="22" name="Picture 21" descr="Omano OM157 40X-1000X Semi-Plan Laboratory Compound Microscope">
            <a:extLst>
              <a:ext uri="{FF2B5EF4-FFF2-40B4-BE49-F238E27FC236}">
                <a16:creationId xmlns:a16="http://schemas.microsoft.com/office/drawing/2014/main" id="{ED194E2A-87A8-DAFF-694C-DCA66348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0" y="2446293"/>
            <a:ext cx="2494259" cy="24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9EDAA5-CA98-8456-B905-6E3FF674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73" y="1940508"/>
            <a:ext cx="4168728" cy="490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2FC3EE2-7765-ECCA-0769-9C6329010FEA}"/>
              </a:ext>
            </a:extLst>
          </p:cNvPr>
          <p:cNvSpPr/>
          <p:nvPr/>
        </p:nvSpPr>
        <p:spPr>
          <a:xfrm>
            <a:off x="1445919" y="6432848"/>
            <a:ext cx="1773242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000">
                <a:solidFill>
                  <a:schemeClr val="bg1">
                    <a:lumMod val="65000"/>
                  </a:schemeClr>
                </a:solidFill>
              </a:rPr>
              <a:t>https://microbiologyinfo.com/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82C29E0D-5C46-598E-EDB9-6729787F4401}"/>
              </a:ext>
            </a:extLst>
          </p:cNvPr>
          <p:cNvSpPr txBox="1"/>
          <p:nvPr/>
        </p:nvSpPr>
        <p:spPr>
          <a:xfrm>
            <a:off x="1338541" y="5136051"/>
            <a:ext cx="2095895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/>
              <a:t>Debelina vzorca &gt; 5 µm </a:t>
            </a:r>
            <a:endParaRPr lang="sl-SI" sz="1400">
              <a:cs typeface="Calibri" panose="020F0502020204030204"/>
            </a:endParaRPr>
          </a:p>
          <a:p>
            <a:r>
              <a:rPr lang="sl-SI" sz="1400"/>
              <a:t>Povečava 500X - 1500X</a:t>
            </a:r>
            <a:endParaRPr lang="sl-SI" sz="1400">
              <a:cs typeface="Calibri"/>
            </a:endParaRPr>
          </a:p>
          <a:p>
            <a:r>
              <a:rPr lang="sl-SI" sz="1400"/>
              <a:t>Valovna dolžina: &gt; 400 </a:t>
            </a:r>
            <a:r>
              <a:rPr lang="sl-SI" sz="1400" err="1"/>
              <a:t>nm</a:t>
            </a:r>
            <a:endParaRPr lang="sl-SI" sz="1400" err="1">
              <a:cs typeface="Calibri"/>
            </a:endParaRPr>
          </a:p>
          <a:p>
            <a:endParaRPr lang="sl-SI" sz="1400"/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31A68FDC-348C-09D2-2B34-2C5C2C79D741}"/>
              </a:ext>
            </a:extLst>
          </p:cNvPr>
          <p:cNvSpPr txBox="1"/>
          <p:nvPr/>
        </p:nvSpPr>
        <p:spPr>
          <a:xfrm>
            <a:off x="8485399" y="5727184"/>
            <a:ext cx="2433358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/>
              <a:t>Debelina vzorca &lt; 0,1 µm</a:t>
            </a:r>
          </a:p>
          <a:p>
            <a:r>
              <a:rPr lang="sl-SI" sz="1400"/>
              <a:t>Povečava 100 000X – 300 000X</a:t>
            </a:r>
            <a:endParaRPr lang="sl-SI" sz="1400">
              <a:cs typeface="Calibri"/>
            </a:endParaRPr>
          </a:p>
          <a:p>
            <a:r>
              <a:rPr lang="sl-SI" sz="1400"/>
              <a:t>Valovna dolžina: 2 </a:t>
            </a:r>
            <a:r>
              <a:rPr lang="sl-SI" sz="1400" err="1"/>
              <a:t>pm</a:t>
            </a:r>
            <a:endParaRPr lang="sl-SI" sz="1400" err="1">
              <a:cs typeface="Calibri"/>
            </a:endParaRPr>
          </a:p>
          <a:p>
            <a:endParaRPr lang="sl-SI" sz="14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5A4C1-D6D1-C9A1-0FBA-4D3B29A7F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73"/>
          <a:stretch/>
        </p:blipFill>
        <p:spPr bwMode="auto">
          <a:xfrm>
            <a:off x="8482395" y="1621046"/>
            <a:ext cx="3291981" cy="41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2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err="1">
                <a:cs typeface="Calibri"/>
              </a:rPr>
              <a:t>Krioelektronska</a:t>
            </a:r>
            <a:r>
              <a:rPr lang="sl-SI">
                <a:cs typeface="Calibri"/>
              </a:rPr>
              <a:t> mikroskopija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14" name="Picture 13" descr="A large black and white machine&#10;&#10;Description automatically generated">
            <a:extLst>
              <a:ext uri="{FF2B5EF4-FFF2-40B4-BE49-F238E27FC236}">
                <a16:creationId xmlns:a16="http://schemas.microsoft.com/office/drawing/2014/main" id="{EC9C8C56-F49E-A1C9-4705-B42F5523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703" y="1191355"/>
            <a:ext cx="3306199" cy="2474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511F7D-A3AD-7B8B-70EC-236217E69400}"/>
              </a:ext>
            </a:extLst>
          </p:cNvPr>
          <p:cNvSpPr txBox="1"/>
          <p:nvPr/>
        </p:nvSpPr>
        <p:spPr>
          <a:xfrm>
            <a:off x="442686" y="1875971"/>
            <a:ext cx="5428342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1400">
                <a:latin typeface="Calibri"/>
                <a:cs typeface="Arial"/>
              </a:rPr>
              <a:t>Zajeli bomo posnetke s </a:t>
            </a:r>
            <a:r>
              <a:rPr lang="sl-SI" sz="1400" err="1">
                <a:latin typeface="Calibri"/>
                <a:cs typeface="Arial"/>
              </a:rPr>
              <a:t>krioelektronskim</a:t>
            </a:r>
            <a:r>
              <a:rPr lang="sl-SI" sz="1400">
                <a:latin typeface="Calibri"/>
                <a:cs typeface="Arial"/>
              </a:rPr>
              <a:t> mikroskopom in tako določili 3D strukturo proteinov.</a:t>
            </a:r>
            <a:endParaRPr lang="en-US" sz="1400">
              <a:latin typeface="Calibri"/>
              <a:cs typeface="Calibri" panose="020F0502020204030204"/>
            </a:endParaRPr>
          </a:p>
          <a:p>
            <a:endParaRPr lang="sl-SI" sz="1400">
              <a:latin typeface="Calibri"/>
              <a:cs typeface="Arial"/>
            </a:endParaRPr>
          </a:p>
          <a:p>
            <a:endParaRPr lang="sl-SI" sz="1400">
              <a:latin typeface="Calibri"/>
              <a:cs typeface="Arial"/>
            </a:endParaRPr>
          </a:p>
          <a:p>
            <a:endParaRPr lang="en-US" sz="14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6B1D9-1414-57CF-ED8D-E2322D06B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2" y="2669825"/>
            <a:ext cx="8333289" cy="4181279"/>
          </a:xfrm>
          <a:prstGeom prst="rect">
            <a:avLst/>
          </a:prstGeom>
        </p:spPr>
      </p:pic>
      <p:pic>
        <p:nvPicPr>
          <p:cNvPr id="5" name="Picture 4" descr="2017 Chemistry Nobel: Three share prize for developing cryo-electron  microscopy - The Hindu">
            <a:extLst>
              <a:ext uri="{FF2B5EF4-FFF2-40B4-BE49-F238E27FC236}">
                <a16:creationId xmlns:a16="http://schemas.microsoft.com/office/drawing/2014/main" id="{77C11CE5-8A80-C5F4-A693-61268F24F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963" y="3548694"/>
            <a:ext cx="3930124" cy="33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err="1">
                <a:cs typeface="Calibri"/>
              </a:rPr>
              <a:t>Krioelektronska</a:t>
            </a:r>
            <a:r>
              <a:rPr lang="sl-SI">
                <a:cs typeface="Calibri"/>
              </a:rPr>
              <a:t> mikroskopija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6" name="Picture 5" descr="A blue rectangular sign with a black background&#10;&#10;Description automatically generated">
            <a:extLst>
              <a:ext uri="{FF2B5EF4-FFF2-40B4-BE49-F238E27FC236}">
                <a16:creationId xmlns:a16="http://schemas.microsoft.com/office/drawing/2014/main" id="{395C7581-AE9D-0D21-DFBA-ABB4D957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08" y="1080269"/>
            <a:ext cx="3519715" cy="1687550"/>
          </a:xfrm>
          <a:prstGeom prst="rect">
            <a:avLst/>
          </a:prstGeom>
        </p:spPr>
      </p:pic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0589815-D8DB-8D3F-5F53-2B7E7783F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" y="4587132"/>
            <a:ext cx="12188030" cy="22691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13A987-5837-932F-7D47-D9494982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41" y="2309801"/>
            <a:ext cx="11160000" cy="4773293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>
                <a:cs typeface="Calibri"/>
              </a:rPr>
              <a:t>Dobimo 16-bitne posnetke, ločljivosti 4096*4096, kjer so vidni proteinski kompleksi</a:t>
            </a:r>
            <a:endParaRPr lang="en-US" sz="16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>
                <a:cs typeface="Calibri"/>
              </a:rPr>
              <a:t>Vsak posnetek je opremljen z zelo podrobno </a:t>
            </a:r>
            <a:r>
              <a:rPr lang="sl-SI" sz="1600" err="1">
                <a:cs typeface="Calibri"/>
              </a:rPr>
              <a:t>metapodatkovno</a:t>
            </a:r>
            <a:r>
              <a:rPr lang="sl-SI" sz="1600">
                <a:cs typeface="Calibri"/>
              </a:rPr>
              <a:t> datoteko .</a:t>
            </a:r>
            <a:r>
              <a:rPr lang="sl-SI" sz="1600" err="1">
                <a:cs typeface="Calibri"/>
              </a:rPr>
              <a:t>xml</a:t>
            </a:r>
            <a:r>
              <a:rPr lang="sl-SI" sz="1600">
                <a:cs typeface="Calibri"/>
              </a:rPr>
              <a:t>.</a:t>
            </a:r>
            <a:endParaRPr lang="en-US" sz="16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/>
              <a:t>Posnetki so v obliki .</a:t>
            </a:r>
            <a:r>
              <a:rPr lang="sl-SI" sz="1600" err="1"/>
              <a:t>mrc</a:t>
            </a:r>
            <a:r>
              <a:rPr lang="sl-SI" sz="1600"/>
              <a:t>. - odprt binarni format, kasneje jih med analizo pretvorimo v obliko .</a:t>
            </a:r>
            <a:r>
              <a:rPr lang="sl-SI" sz="1600" err="1"/>
              <a:t>tif</a:t>
            </a:r>
            <a:r>
              <a:rPr lang="sl-SI" sz="1600"/>
              <a:t>, </a:t>
            </a:r>
            <a:br>
              <a:rPr lang="sl-SI" sz="1600"/>
            </a:br>
            <a:r>
              <a:rPr lang="sl-SI" sz="1600"/>
              <a:t>ki zasede ~20% manj diskovnega prostora brez izgube informacij</a:t>
            </a:r>
            <a:endParaRPr lang="en-US" sz="16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>
                <a:cs typeface="Calibri"/>
              </a:rPr>
              <a:t>Proizvajalec opreme omogoča dostop do slikovnega kodeka, ki omogoči hiter predogled .</a:t>
            </a:r>
            <a:r>
              <a:rPr lang="sl-SI" sz="1600" err="1">
                <a:cs typeface="Calibri"/>
              </a:rPr>
              <a:t>mrc</a:t>
            </a:r>
            <a:r>
              <a:rPr lang="sl-SI" sz="1600">
                <a:cs typeface="Calibri"/>
              </a:rPr>
              <a:t>  posnetkov v Windows okolju.</a:t>
            </a:r>
            <a:endParaRPr lang="en-US" sz="16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>
                <a:cs typeface="Calibri"/>
              </a:rPr>
              <a:t>Obstaja področno specifični </a:t>
            </a:r>
            <a:r>
              <a:rPr lang="sl-SI" sz="1600" err="1">
                <a:cs typeface="Calibri"/>
              </a:rPr>
              <a:t>repozitorij</a:t>
            </a:r>
            <a:r>
              <a:rPr lang="sl-SI" sz="1600">
                <a:cs typeface="Calibri"/>
              </a:rPr>
              <a:t> za surove posnetke </a:t>
            </a:r>
            <a:r>
              <a:rPr lang="sl-SI" sz="1600" err="1">
                <a:cs typeface="Calibri"/>
              </a:rPr>
              <a:t>krioelektronske</a:t>
            </a:r>
            <a:r>
              <a:rPr lang="sl-SI" sz="1600">
                <a:cs typeface="Calibri"/>
              </a:rPr>
              <a:t> mikroskopije - EMPIAR</a:t>
            </a:r>
            <a:endParaRPr lang="en-US" sz="16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600">
                <a:cs typeface="Calibri"/>
              </a:rPr>
              <a:t>Na dan lahko mikroskop proizvede do 1,5 TB slikovnih podatkov.</a:t>
            </a: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>
              <a:cs typeface="Calibri"/>
            </a:endParaRPr>
          </a:p>
          <a:p>
            <a:endParaRPr lang="sl-S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0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4" grpId="2" build="p"/>
      <p:bldP spid="4" grpId="3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1.2 - 1.4 Povzetek in opis raziskovalnih podatkov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Načrtovanje raziskave</a:t>
            </a:r>
          </a:p>
          <a:p>
            <a:r>
              <a:rPr lang="sl-SI"/>
              <a:t>Priprava načrta ravnanja z raziskovalnimi podatki</a:t>
            </a:r>
          </a:p>
          <a:p>
            <a:r>
              <a:rPr lang="sl-SI">
                <a:cs typeface="Calibri"/>
                <a:hlinkClick r:id="rId2"/>
              </a:rPr>
              <a:t>https://nrrp.openscience.si</a:t>
            </a:r>
            <a:r>
              <a:rPr lang="sl-SI">
                <a:cs typeface="Calibri"/>
              </a:rPr>
              <a:t> </a:t>
            </a:r>
          </a:p>
        </p:txBody>
      </p:sp>
      <p:pic>
        <p:nvPicPr>
          <p:cNvPr id="5" name="Označba mesta vsebine 5" descr="A circular diagram with colorful hexagons&#10;&#10;Description automatically generated">
            <a:extLst>
              <a:ext uri="{FF2B5EF4-FFF2-40B4-BE49-F238E27FC236}">
                <a16:creationId xmlns:a16="http://schemas.microsoft.com/office/drawing/2014/main" id="{11B2B50F-FF1C-279E-9494-4BAE142A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90" y="3020972"/>
            <a:ext cx="3674041" cy="3676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CAFBE1-A3D6-E99A-5772-FD4F84C14D7E}"/>
              </a:ext>
            </a:extLst>
          </p:cNvPr>
          <p:cNvCxnSpPr/>
          <p:nvPr/>
        </p:nvCxnSpPr>
        <p:spPr>
          <a:xfrm flipV="1">
            <a:off x="9990386" y="4169589"/>
            <a:ext cx="498764" cy="615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017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2. Shranjevanje podatkov pred objavo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Podatki, z izjemo posnetkov </a:t>
            </a:r>
            <a:r>
              <a:rPr lang="sl-SI" err="1"/>
              <a:t>krioelektronske</a:t>
            </a:r>
            <a:r>
              <a:rPr lang="sl-SI"/>
              <a:t> mikroskopije, se hranijo na delovnih postajah pri znanstvenih napravah in/ali na osebnih računalnikih zaposlenih in/ali na mrežnih diskih znotraj inštituta. Vse lokacije so avtomatsko varnostno kopirane.</a:t>
            </a:r>
            <a:endParaRPr lang="sl-SI">
              <a:cs typeface="Calibri"/>
            </a:endParaRPr>
          </a:p>
          <a:p>
            <a:r>
              <a:rPr lang="sl-SI">
                <a:cs typeface="Calibri"/>
              </a:rPr>
              <a:t>Dostop ni posebej omejen, vsaka oseba potrebuje uporabniško ime in geslo za vstop v operacijski sistem in za dostop do mrežnih lokacij.</a:t>
            </a:r>
          </a:p>
          <a:p>
            <a:r>
              <a:rPr lang="sl-SI">
                <a:cs typeface="Calibri"/>
              </a:rPr>
              <a:t>Ne bomo pridobivali občutljivih podatkov.</a:t>
            </a:r>
          </a:p>
          <a:p>
            <a:endParaRPr lang="sl-SI">
              <a:cs typeface="Calibri"/>
            </a:endParaRPr>
          </a:p>
          <a:p>
            <a:pPr marL="0" indent="0">
              <a:buNone/>
            </a:pPr>
            <a:endParaRPr lang="sl-SI">
              <a:cs typeface="Calibri"/>
            </a:endParaRPr>
          </a:p>
          <a:p>
            <a:endParaRPr lang="sl-S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5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2. Shranjevanje podatkov pred objavo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Posnetki </a:t>
            </a:r>
            <a:r>
              <a:rPr lang="sl-SI" err="1"/>
              <a:t>krioelektronske</a:t>
            </a:r>
            <a:r>
              <a:rPr lang="sl-SI"/>
              <a:t> mikroskopije se hranijo na različnih HPC gručah: Ažmanov računski center na Kemijskem inštitutu, HPC Arnes, HPC VEGA, </a:t>
            </a:r>
            <a:r>
              <a:rPr lang="sl-SI" err="1"/>
              <a:t>Elixir</a:t>
            </a:r>
            <a:r>
              <a:rPr lang="sl-SI"/>
              <a:t> Slovenija.</a:t>
            </a:r>
            <a:endParaRPr lang="sl-SI">
              <a:cs typeface="Calibri"/>
            </a:endParaRPr>
          </a:p>
          <a:p>
            <a:r>
              <a:rPr lang="sl-SI">
                <a:cs typeface="Calibri"/>
              </a:rPr>
              <a:t>Večina podatkov </a:t>
            </a:r>
            <a:r>
              <a:rPr lang="sl-SI" err="1">
                <a:cs typeface="Calibri"/>
              </a:rPr>
              <a:t>krioelektronske</a:t>
            </a:r>
            <a:r>
              <a:rPr lang="sl-SI">
                <a:cs typeface="Calibri"/>
              </a:rPr>
              <a:t> mikroskopije ni varnostno kopiranih.</a:t>
            </a:r>
          </a:p>
          <a:p>
            <a:r>
              <a:rPr lang="sl-SI">
                <a:cs typeface="Calibri"/>
              </a:rPr>
              <a:t>Podatki so dostopni samo iz določenih uporabniških računov.</a:t>
            </a:r>
          </a:p>
          <a:p>
            <a:r>
              <a:rPr lang="sl-SI">
                <a:cs typeface="Calibri"/>
              </a:rPr>
              <a:t>Med analizo se lahko količina podatkov podvoji (zagotavljanje zadostne količine diskovnega prostora).</a:t>
            </a:r>
          </a:p>
          <a:p>
            <a:pPr marL="0" indent="0">
              <a:buNone/>
            </a:pPr>
            <a:endParaRPr lang="sl-SI">
              <a:cs typeface="Calibri"/>
            </a:endParaRPr>
          </a:p>
          <a:p>
            <a:endParaRPr lang="sl-S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9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2. Shranjevanje in varnostno kopiranje podatkov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  <a:p>
            <a:r>
              <a:rPr lang="sl-SI"/>
              <a:t>Priprava načrta ravnanja z raziskovalnimi podatki</a:t>
            </a:r>
          </a:p>
          <a:p>
            <a:r>
              <a:rPr lang="sl-SI">
                <a:cs typeface="Calibri"/>
                <a:hlinkClick r:id="rId2"/>
              </a:rPr>
              <a:t>https://nrrp.openscience.si</a:t>
            </a:r>
            <a:r>
              <a:rPr lang="sl-SI">
                <a:cs typeface="Calibri"/>
              </a:rPr>
              <a:t> </a:t>
            </a:r>
          </a:p>
        </p:txBody>
      </p:sp>
      <p:pic>
        <p:nvPicPr>
          <p:cNvPr id="5" name="Označba mesta vsebine 5" descr="A circular diagram with colorful hexagons&#10;&#10;Description automatically generated">
            <a:extLst>
              <a:ext uri="{FF2B5EF4-FFF2-40B4-BE49-F238E27FC236}">
                <a16:creationId xmlns:a16="http://schemas.microsoft.com/office/drawing/2014/main" id="{11B2B50F-FF1C-279E-9494-4BAE142A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90" y="3020972"/>
            <a:ext cx="3674041" cy="3676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CAFBE1-A3D6-E99A-5772-FD4F84C14D7E}"/>
              </a:ext>
            </a:extLst>
          </p:cNvPr>
          <p:cNvCxnSpPr/>
          <p:nvPr/>
        </p:nvCxnSpPr>
        <p:spPr>
          <a:xfrm flipV="1">
            <a:off x="9990386" y="4660795"/>
            <a:ext cx="914400" cy="124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5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Življenjski krog podatkov – kratka ponovitev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0279" y="1801772"/>
            <a:ext cx="3674041" cy="367667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7221641" y="6436461"/>
            <a:ext cx="5136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err="1"/>
              <a:t>Vir</a:t>
            </a:r>
            <a:r>
              <a:rPr lang="en-GB" sz="1200"/>
              <a:t>: Elixir </a:t>
            </a:r>
            <a:r>
              <a:rPr lang="en-GB" sz="1200">
                <a:hlinkClick r:id="rId3"/>
              </a:rPr>
              <a:t>https://rdmkit.elixir-europe.org/media_kit#data-life-cycle-diagram</a:t>
            </a:r>
            <a:r>
              <a:rPr lang="sl-SI" sz="1200"/>
              <a:t> </a:t>
            </a:r>
            <a:r>
              <a:rPr lang="en-GB" sz="1200"/>
              <a:t>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38201" y="1998733"/>
            <a:ext cx="709199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/>
              <a:t>PONOVNA UPORABA:</a:t>
            </a:r>
            <a:r>
              <a:rPr lang="sl-SI" sz="2000"/>
              <a:t> Pregled in možnost uporabe obstoječih podatkov.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/>
              <a:t>NAČRTOVANJE:</a:t>
            </a:r>
            <a:r>
              <a:rPr lang="sl-SI" sz="2000"/>
              <a:t> Pregled metodologij, meritev, inštrumentov… ter načrt ravnanja z raziskovalnimi podatki.</a:t>
            </a:r>
            <a:endParaRPr lang="sl-SI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/>
              <a:t>ZBIRANJE PODATKOV: eksperimentiranje, meritve, beleženje, opazovanje in simulacije. </a:t>
            </a:r>
            <a:endParaRPr lang="sl-SI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/>
              <a:t>OBDELAVA PODATKOV: </a:t>
            </a:r>
            <a:r>
              <a:rPr lang="sl-SI" sz="2000"/>
              <a:t>pretvorba podatkov, priprava na analizo, preverjanje kakovosti, </a:t>
            </a:r>
            <a:r>
              <a:rPr lang="sl-SI" sz="2000" err="1"/>
              <a:t>psevdonimizacija</a:t>
            </a:r>
            <a:r>
              <a:rPr lang="sl-SI" sz="2000"/>
              <a:t> /</a:t>
            </a:r>
            <a:r>
              <a:rPr lang="sl-SI" sz="2000" err="1"/>
              <a:t>anonimizacija</a:t>
            </a:r>
            <a:r>
              <a:rPr lang="sl-SI" sz="2000"/>
              <a:t>.</a:t>
            </a:r>
            <a:endParaRPr lang="sl-SI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ANALIZA: metode, modeli, programska oprema, rezultati.</a:t>
            </a:r>
            <a:endParaRPr lang="sl-SI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SHRANJEVANJE PODATKOV: lokalno / v oblaku, varnostno kopiranje, politika dostopa</a:t>
            </a:r>
            <a:endParaRPr lang="sl-SI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/>
              <a:t>OBJAVA, DELJENJE PODATKOV: </a:t>
            </a:r>
            <a:r>
              <a:rPr lang="sl-SI" sz="2000"/>
              <a:t>izbira </a:t>
            </a:r>
            <a:r>
              <a:rPr lang="sl-SI" sz="2000" err="1"/>
              <a:t>repozitorija</a:t>
            </a:r>
            <a:r>
              <a:rPr lang="sl-SI" sz="2000"/>
              <a:t>, odprtost, omejitve…</a:t>
            </a:r>
            <a:endParaRPr lang="sl-SI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PONOVNA UPORABA…</a:t>
            </a:r>
            <a:endParaRPr lang="sl-S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15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Obdelava in analiza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Obdelava podatkov kromatografije, </a:t>
            </a:r>
            <a:r>
              <a:rPr lang="sl-SI" dirty="0" err="1"/>
              <a:t>fluorimetrije</a:t>
            </a:r>
            <a:r>
              <a:rPr lang="sl-SI" dirty="0"/>
              <a:t> in kalorimetrije</a:t>
            </a:r>
          </a:p>
          <a:p>
            <a:r>
              <a:rPr lang="sl-SI" dirty="0">
                <a:cs typeface="Calibri"/>
              </a:rPr>
              <a:t>Pretvorba v bolj odprt format .</a:t>
            </a:r>
            <a:r>
              <a:rPr lang="sl-SI" dirty="0" err="1">
                <a:cs typeface="Calibri"/>
              </a:rPr>
              <a:t>csv</a:t>
            </a:r>
            <a:endParaRPr lang="sl-SI" dirty="0">
              <a:cs typeface="Calibri"/>
            </a:endParaRPr>
          </a:p>
          <a:p>
            <a:r>
              <a:rPr lang="sl-SI" dirty="0">
                <a:cs typeface="Calibri"/>
              </a:rPr>
              <a:t>Analiza in priprava končnih slik (npr. za objavo v članku)</a:t>
            </a:r>
          </a:p>
          <a:p>
            <a:r>
              <a:rPr lang="sl-SI" dirty="0">
                <a:cs typeface="Calibri"/>
              </a:rPr>
              <a:t>Priprava '</a:t>
            </a:r>
            <a:r>
              <a:rPr lang="sl-SI" dirty="0" err="1">
                <a:cs typeface="Calibri"/>
              </a:rPr>
              <a:t>readme</a:t>
            </a:r>
            <a:r>
              <a:rPr lang="sl-SI" dirty="0">
                <a:cs typeface="Calibri"/>
              </a:rPr>
              <a:t>' datoteke</a:t>
            </a:r>
          </a:p>
          <a:p>
            <a:r>
              <a:rPr lang="sl-SI" dirty="0">
                <a:cs typeface="Calibri"/>
              </a:rPr>
              <a:t>Objava v splošnem </a:t>
            </a:r>
            <a:r>
              <a:rPr lang="sl-SI" dirty="0" err="1">
                <a:cs typeface="Calibri"/>
              </a:rPr>
              <a:t>repozitoriju</a:t>
            </a:r>
            <a:r>
              <a:rPr lang="sl-SI" dirty="0">
                <a:cs typeface="Calibri"/>
              </a:rPr>
              <a:t> </a:t>
            </a:r>
            <a:r>
              <a:rPr lang="sl-SI" dirty="0" err="1">
                <a:cs typeface="Calibri"/>
              </a:rPr>
              <a:t>Zenodo</a:t>
            </a:r>
            <a:endParaRPr lang="sl-SI" dirty="0">
              <a:cs typeface="Calibri"/>
            </a:endParaRPr>
          </a:p>
          <a:p>
            <a:r>
              <a:rPr lang="sl-SI" dirty="0">
                <a:cs typeface="Calibri"/>
              </a:rPr>
              <a:t>Objava s področno specifičnih </a:t>
            </a:r>
            <a:r>
              <a:rPr lang="sl-SI" dirty="0" err="1">
                <a:cs typeface="Calibri"/>
              </a:rPr>
              <a:t>repozitorijih</a:t>
            </a:r>
            <a:endParaRPr lang="sl-S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91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Zbiranje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" y="1825626"/>
            <a:ext cx="11799703" cy="4773293"/>
          </a:xfrm>
        </p:spPr>
        <p:txBody>
          <a:bodyPr>
            <a:normAutofit/>
          </a:bodyPr>
          <a:lstStyle/>
          <a:p>
            <a:r>
              <a:rPr lang="sl-SI">
                <a:ea typeface="Calibri"/>
                <a:cs typeface="Calibri"/>
              </a:rPr>
              <a:t>Pridobili smo naslednje podatke:</a:t>
            </a:r>
          </a:p>
          <a:p>
            <a:pPr lvl="1"/>
            <a:r>
              <a:rPr lang="sl-SI">
                <a:ea typeface="Calibri"/>
                <a:cs typeface="Calibri"/>
              </a:rPr>
              <a:t>Tekočinska kromatografija - numerični podatki v obliki .</a:t>
            </a:r>
            <a:r>
              <a:rPr lang="sl-SI" err="1">
                <a:ea typeface="Calibri"/>
                <a:cs typeface="Calibri"/>
              </a:rPr>
              <a:t>csv</a:t>
            </a:r>
            <a:r>
              <a:rPr lang="sl-SI">
                <a:ea typeface="Calibri"/>
                <a:cs typeface="Calibri"/>
              </a:rPr>
              <a:t> (in zaprtem formatu .res)</a:t>
            </a:r>
          </a:p>
          <a:p>
            <a:pPr lvl="1"/>
            <a:r>
              <a:rPr lang="sl-SI">
                <a:ea typeface="Calibri"/>
                <a:cs typeface="Calibri"/>
              </a:rPr>
              <a:t>Temperaturna stabilnost proteinov - numerični podatki v obliki .</a:t>
            </a:r>
            <a:r>
              <a:rPr lang="sl-SI" err="1">
                <a:ea typeface="Calibri"/>
                <a:cs typeface="Calibri"/>
              </a:rPr>
              <a:t>ixo</a:t>
            </a:r>
            <a:r>
              <a:rPr lang="sl-SI">
                <a:ea typeface="Calibri"/>
                <a:cs typeface="Calibri"/>
              </a:rPr>
              <a:t> (vrsta .</a:t>
            </a:r>
            <a:r>
              <a:rPr lang="sl-SI" err="1">
                <a:ea typeface="Calibri"/>
                <a:cs typeface="Calibri"/>
              </a:rPr>
              <a:t>xml</a:t>
            </a:r>
            <a:r>
              <a:rPr lang="sl-SI">
                <a:ea typeface="Calibri"/>
                <a:cs typeface="Calibri"/>
              </a:rPr>
              <a:t> formata, zaprt format), rezultate izvozimo v .</a:t>
            </a:r>
            <a:r>
              <a:rPr lang="sl-SI" err="1">
                <a:ea typeface="Calibri"/>
                <a:cs typeface="Calibri"/>
              </a:rPr>
              <a:t>csv</a:t>
            </a:r>
            <a:r>
              <a:rPr lang="sl-SI">
                <a:ea typeface="Calibri"/>
                <a:cs typeface="Calibri"/>
              </a:rPr>
              <a:t> </a:t>
            </a:r>
          </a:p>
          <a:p>
            <a:pPr lvl="1"/>
            <a:r>
              <a:rPr lang="sl-SI" err="1">
                <a:ea typeface="Calibri"/>
                <a:cs typeface="Calibri"/>
              </a:rPr>
              <a:t>Izotermalna</a:t>
            </a:r>
            <a:r>
              <a:rPr lang="sl-SI">
                <a:ea typeface="Calibri"/>
                <a:cs typeface="Calibri"/>
              </a:rPr>
              <a:t> titracijska kalorimetrija - numerični podatki v obliki </a:t>
            </a:r>
            <a:r>
              <a:rPr lang="sl-SI" err="1">
                <a:ea typeface="Calibri"/>
                <a:cs typeface="Calibri"/>
              </a:rPr>
              <a:t>itc</a:t>
            </a:r>
            <a:r>
              <a:rPr lang="sl-SI">
                <a:ea typeface="Calibri"/>
                <a:cs typeface="Calibri"/>
              </a:rPr>
              <a:t> (berljiv tekst, zaprt format)</a:t>
            </a:r>
            <a:endParaRPr lang="sl-SI"/>
          </a:p>
          <a:p>
            <a:pPr lvl="1"/>
            <a:r>
              <a:rPr lang="sl-SI">
                <a:ea typeface="Calibri"/>
                <a:cs typeface="Calibri"/>
              </a:rPr>
              <a:t>Surove posnetki iz </a:t>
            </a:r>
            <a:r>
              <a:rPr lang="sl-SI" err="1">
                <a:ea typeface="Calibri"/>
                <a:cs typeface="Calibri"/>
              </a:rPr>
              <a:t>krioelektronskega</a:t>
            </a:r>
            <a:r>
              <a:rPr lang="sl-SI">
                <a:ea typeface="Calibri"/>
                <a:cs typeface="Calibri"/>
              </a:rPr>
              <a:t> mikroskopa  - slikovni podatki v obliki .</a:t>
            </a:r>
            <a:r>
              <a:rPr lang="sl-SI" err="1">
                <a:ea typeface="Calibri"/>
                <a:cs typeface="Calibri"/>
              </a:rPr>
              <a:t>mrc</a:t>
            </a:r>
            <a:r>
              <a:rPr lang="sl-SI">
                <a:ea typeface="Calibri"/>
                <a:cs typeface="Calibri"/>
              </a:rPr>
              <a:t> ali .</a:t>
            </a:r>
            <a:r>
              <a:rPr lang="sl-SI" err="1">
                <a:ea typeface="Calibri"/>
                <a:cs typeface="Calibri"/>
              </a:rPr>
              <a:t>tif</a:t>
            </a:r>
            <a:r>
              <a:rPr lang="sl-SI">
                <a:ea typeface="Calibri"/>
                <a:cs typeface="Calibri"/>
              </a:rPr>
              <a:t>, poleg posnetkov so še </a:t>
            </a:r>
            <a:r>
              <a:rPr lang="sl-SI" err="1">
                <a:ea typeface="Calibri"/>
                <a:cs typeface="Calibri"/>
              </a:rPr>
              <a:t>metapodatkovne</a:t>
            </a:r>
            <a:r>
              <a:rPr lang="sl-SI">
                <a:ea typeface="Calibri"/>
                <a:cs typeface="Calibri"/>
              </a:rPr>
              <a:t> datoteke v obliki .</a:t>
            </a:r>
            <a:r>
              <a:rPr lang="sl-SI" err="1">
                <a:ea typeface="Calibri"/>
                <a:cs typeface="Calibri"/>
              </a:rPr>
              <a:t>xml</a:t>
            </a:r>
            <a:endParaRPr lang="sl-SI">
              <a:ea typeface="Calibri"/>
              <a:cs typeface="Calibri"/>
            </a:endParaRPr>
          </a:p>
          <a:p>
            <a:pPr lvl="1"/>
            <a:r>
              <a:rPr lang="sl-SI">
                <a:ea typeface="Calibri"/>
                <a:cs typeface="Calibri"/>
              </a:rPr>
              <a:t>Rezultati iz </a:t>
            </a:r>
            <a:r>
              <a:rPr lang="sl-SI" err="1">
                <a:ea typeface="Calibri"/>
                <a:cs typeface="Calibri"/>
              </a:rPr>
              <a:t>krioelektronske</a:t>
            </a:r>
            <a:r>
              <a:rPr lang="sl-SI">
                <a:ea typeface="Calibri"/>
                <a:cs typeface="Calibri"/>
              </a:rPr>
              <a:t> analize bodo karte gostote - volumetrični podatki v obliki .</a:t>
            </a:r>
            <a:r>
              <a:rPr lang="sl-SI" err="1">
                <a:ea typeface="Calibri"/>
                <a:cs typeface="Calibri"/>
              </a:rPr>
              <a:t>mrc</a:t>
            </a:r>
            <a:r>
              <a:rPr lang="sl-SI">
                <a:ea typeface="Calibri"/>
                <a:cs typeface="Calibri"/>
              </a:rPr>
              <a:t> in strukturni modeli - tekstovni podatki v obliki .</a:t>
            </a:r>
            <a:r>
              <a:rPr lang="sl-SI" err="1">
                <a:ea typeface="Calibri"/>
                <a:cs typeface="Calibri"/>
              </a:rPr>
              <a:t>pdb</a:t>
            </a:r>
            <a:r>
              <a:rPr lang="sl-SI">
                <a:ea typeface="Calibri"/>
                <a:cs typeface="Calibri"/>
              </a:rPr>
              <a:t>/.</a:t>
            </a:r>
            <a:r>
              <a:rPr lang="sl-SI" err="1">
                <a:ea typeface="Calibri"/>
                <a:cs typeface="Calibri"/>
              </a:rPr>
              <a:t>cif</a:t>
            </a:r>
            <a:r>
              <a:rPr lang="sl-SI">
                <a:ea typeface="Calibri"/>
                <a:cs typeface="Calibri"/>
              </a:rPr>
              <a:t> (.</a:t>
            </a:r>
            <a:r>
              <a:rPr lang="sl-SI" err="1">
                <a:ea typeface="Calibri"/>
                <a:cs typeface="Calibri"/>
              </a:rPr>
              <a:t>mrc</a:t>
            </a:r>
            <a:r>
              <a:rPr lang="sl-SI">
                <a:ea typeface="Calibri"/>
                <a:cs typeface="Calibri"/>
              </a:rPr>
              <a:t> in .</a:t>
            </a:r>
            <a:r>
              <a:rPr lang="sl-SI" err="1">
                <a:ea typeface="Calibri"/>
                <a:cs typeface="Calibri"/>
              </a:rPr>
              <a:t>pdb</a:t>
            </a:r>
            <a:r>
              <a:rPr lang="sl-SI">
                <a:ea typeface="Calibri"/>
                <a:cs typeface="Calibri"/>
              </a:rPr>
              <a:t>/.</a:t>
            </a:r>
            <a:r>
              <a:rPr lang="sl-SI" err="1">
                <a:ea typeface="Calibri"/>
                <a:cs typeface="Calibri"/>
              </a:rPr>
              <a:t>cif</a:t>
            </a:r>
            <a:r>
              <a:rPr lang="sl-SI">
                <a:ea typeface="Calibri"/>
                <a:cs typeface="Calibri"/>
              </a:rPr>
              <a:t> formata odprtokodna)</a:t>
            </a:r>
          </a:p>
          <a:p>
            <a:pPr lvl="1"/>
            <a:endParaRPr lang="sl-SI">
              <a:ea typeface="Calibri"/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45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Zbiranje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" y="1920089"/>
            <a:ext cx="11799703" cy="4288384"/>
          </a:xfrm>
        </p:spPr>
        <p:txBody>
          <a:bodyPr>
            <a:normAutofit/>
          </a:bodyPr>
          <a:lstStyle/>
          <a:p>
            <a:r>
              <a:rPr lang="sl-SI">
                <a:cs typeface="Calibri"/>
              </a:rPr>
              <a:t>Nadaljnja analiza ni potrebna vendar je treba poskrbeti za FAIR:</a:t>
            </a:r>
            <a:endParaRPr lang="en-US"/>
          </a:p>
          <a:p>
            <a:pPr lvl="1"/>
            <a:r>
              <a:rPr lang="sl-SI">
                <a:ea typeface="Calibri"/>
                <a:cs typeface="Calibri"/>
              </a:rPr>
              <a:t>Tekočinska kromatografija - numerični podatki v obliki .</a:t>
            </a:r>
            <a:r>
              <a:rPr lang="sl-SI" err="1">
                <a:ea typeface="Calibri"/>
                <a:cs typeface="Calibri"/>
              </a:rPr>
              <a:t>csv</a:t>
            </a:r>
            <a:r>
              <a:rPr lang="sl-SI">
                <a:ea typeface="Calibri"/>
                <a:cs typeface="Calibri"/>
              </a:rPr>
              <a:t> (in zaprtem formatu .res)</a:t>
            </a:r>
          </a:p>
          <a:p>
            <a:pPr lvl="1"/>
            <a:endParaRPr lang="sl-SI">
              <a:ea typeface="Calibri"/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  <a:p>
            <a:pPr marL="457200" lvl="1" indent="0">
              <a:buNone/>
            </a:pPr>
            <a:endParaRPr lang="sl-SI">
              <a:ea typeface="Calibri"/>
              <a:cs typeface="Calibri"/>
            </a:endParaRPr>
          </a:p>
        </p:txBody>
      </p:sp>
      <p:pic>
        <p:nvPicPr>
          <p:cNvPr id="4" name="Picture 3" descr="A screenshot of a spreadsheet&#10;&#10;Description automatically generated">
            <a:extLst>
              <a:ext uri="{FF2B5EF4-FFF2-40B4-BE49-F238E27FC236}">
                <a16:creationId xmlns:a16="http://schemas.microsoft.com/office/drawing/2014/main" id="{F54D4AC8-B03F-2750-24CD-E5AFFCAD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87" y="3366457"/>
            <a:ext cx="9407945" cy="284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04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Obdelava in analiza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44" y="1825626"/>
            <a:ext cx="11160000" cy="4773293"/>
          </a:xfrm>
        </p:spPr>
        <p:txBody>
          <a:bodyPr>
            <a:normAutofit/>
          </a:bodyPr>
          <a:lstStyle/>
          <a:p>
            <a:r>
              <a:rPr lang="sl-SI">
                <a:cs typeface="Calibri"/>
              </a:rPr>
              <a:t>Priprava '</a:t>
            </a:r>
            <a:r>
              <a:rPr lang="sl-SI" err="1">
                <a:cs typeface="Calibri"/>
              </a:rPr>
              <a:t>readme</a:t>
            </a:r>
            <a:r>
              <a:rPr lang="sl-SI">
                <a:cs typeface="Calibri"/>
              </a:rPr>
              <a:t>' datoteke</a:t>
            </a:r>
            <a:endParaRPr lang="en-US"/>
          </a:p>
          <a:p>
            <a:pPr marL="0" indent="0">
              <a:buNone/>
            </a:pPr>
            <a:endParaRPr lang="sl-SI"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59016D8-66C5-D0ED-FD16-2DA60DA8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84" y="1827509"/>
            <a:ext cx="7346041" cy="5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0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Zbiranje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" y="2083824"/>
            <a:ext cx="11799703" cy="4773293"/>
          </a:xfrm>
        </p:spPr>
        <p:txBody>
          <a:bodyPr>
            <a:normAutofit/>
          </a:bodyPr>
          <a:lstStyle/>
          <a:p>
            <a:r>
              <a:rPr lang="sl-SI">
                <a:cs typeface="Calibri"/>
              </a:rPr>
              <a:t>Nadaljnja analiza je potrebna in poskrbeti je treba za FAIR:</a:t>
            </a:r>
            <a:endParaRPr lang="en-US"/>
          </a:p>
          <a:p>
            <a:pPr lvl="1"/>
            <a:r>
              <a:rPr lang="sl-SI">
                <a:ea typeface="Calibri"/>
                <a:cs typeface="Calibri"/>
              </a:rPr>
              <a:t>Temperaturna stabilnost proteinov - numerični podatki v obliki .</a:t>
            </a:r>
            <a:r>
              <a:rPr lang="sl-SI" err="1">
                <a:ea typeface="Calibri"/>
                <a:cs typeface="Calibri"/>
              </a:rPr>
              <a:t>ixo</a:t>
            </a:r>
            <a:r>
              <a:rPr lang="sl-SI">
                <a:ea typeface="Calibri"/>
                <a:cs typeface="Calibri"/>
              </a:rPr>
              <a:t> (vrsta </a:t>
            </a:r>
            <a:r>
              <a:rPr lang="sl-SI" err="1">
                <a:ea typeface="Calibri"/>
                <a:cs typeface="Calibri"/>
              </a:rPr>
              <a:t>xml</a:t>
            </a:r>
            <a:r>
              <a:rPr lang="sl-SI">
                <a:ea typeface="Calibri"/>
                <a:cs typeface="Calibri"/>
              </a:rPr>
              <a:t> formata, zaprt format), rezultate izvozimo v .</a:t>
            </a:r>
            <a:r>
              <a:rPr lang="sl-SI" err="1">
                <a:ea typeface="Calibri"/>
                <a:cs typeface="Calibri"/>
              </a:rPr>
              <a:t>csv</a:t>
            </a:r>
            <a:r>
              <a:rPr lang="sl-SI">
                <a:ea typeface="Calibri"/>
                <a:cs typeface="Calibri"/>
              </a:rPr>
              <a:t> </a:t>
            </a:r>
            <a:br>
              <a:rPr lang="sl-SI">
                <a:ea typeface="Calibri"/>
                <a:cs typeface="Calibri"/>
              </a:rPr>
            </a:br>
            <a:endParaRPr lang="sl-SI">
              <a:ea typeface="Calibri"/>
              <a:cs typeface="Calibri"/>
            </a:endParaRPr>
          </a:p>
          <a:p>
            <a:pPr lvl="1"/>
            <a:r>
              <a:rPr lang="sl-SI" err="1">
                <a:ea typeface="Calibri"/>
                <a:cs typeface="Calibri"/>
              </a:rPr>
              <a:t>Izotermalna</a:t>
            </a:r>
            <a:r>
              <a:rPr lang="sl-SI">
                <a:ea typeface="Calibri"/>
                <a:cs typeface="Calibri"/>
              </a:rPr>
              <a:t> titracijska kalorimetrija - numerični podatki v obliki .</a:t>
            </a:r>
            <a:r>
              <a:rPr lang="sl-SI" err="1">
                <a:ea typeface="Calibri"/>
                <a:cs typeface="Calibri"/>
              </a:rPr>
              <a:t>itc</a:t>
            </a:r>
            <a:r>
              <a:rPr lang="sl-SI">
                <a:ea typeface="Calibri"/>
                <a:cs typeface="Calibri"/>
              </a:rPr>
              <a:t> (berljiv tekst, zaprt format), rezultate izvozimo v .</a:t>
            </a:r>
            <a:r>
              <a:rPr lang="sl-SI" err="1">
                <a:ea typeface="Calibri"/>
                <a:cs typeface="Calibri"/>
              </a:rPr>
              <a:t>csv</a:t>
            </a:r>
            <a:endParaRPr lang="sl-SI" err="1"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  <a:p>
            <a:pPr marL="457200" lvl="1" indent="0">
              <a:buNone/>
            </a:pPr>
            <a:endParaRPr lang="sl-SI">
              <a:ea typeface="Calibri"/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1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Zbiranje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" y="2083824"/>
            <a:ext cx="11799703" cy="4773293"/>
          </a:xfrm>
        </p:spPr>
        <p:txBody>
          <a:bodyPr>
            <a:normAutofit/>
          </a:bodyPr>
          <a:lstStyle/>
          <a:p>
            <a:r>
              <a:rPr lang="sl-SI">
                <a:cs typeface="Calibri"/>
              </a:rPr>
              <a:t>Nadaljnja analiza je potrebna in poskrbeti je treba za FAIR:</a:t>
            </a:r>
            <a:endParaRPr lang="en-US"/>
          </a:p>
          <a:p>
            <a:pPr lvl="1"/>
            <a:r>
              <a:rPr lang="sl-SI">
                <a:ea typeface="Calibri"/>
                <a:cs typeface="Calibri"/>
              </a:rPr>
              <a:t>Surovi posnetki iz </a:t>
            </a:r>
            <a:r>
              <a:rPr lang="sl-SI" err="1">
                <a:ea typeface="Calibri"/>
                <a:cs typeface="Calibri"/>
              </a:rPr>
              <a:t>krioelektronskega</a:t>
            </a:r>
            <a:r>
              <a:rPr lang="sl-SI">
                <a:ea typeface="Calibri"/>
                <a:cs typeface="Calibri"/>
              </a:rPr>
              <a:t> mikroskopa  - slikovni podatki v obliki .</a:t>
            </a:r>
            <a:r>
              <a:rPr lang="sl-SI" err="1">
                <a:ea typeface="Calibri"/>
                <a:cs typeface="Calibri"/>
              </a:rPr>
              <a:t>mrc</a:t>
            </a:r>
            <a:r>
              <a:rPr lang="sl-SI">
                <a:ea typeface="Calibri"/>
                <a:cs typeface="Calibri"/>
              </a:rPr>
              <a:t> ali .</a:t>
            </a:r>
            <a:r>
              <a:rPr lang="sl-SI" err="1">
                <a:ea typeface="Calibri"/>
                <a:cs typeface="Calibri"/>
              </a:rPr>
              <a:t>tif</a:t>
            </a:r>
            <a:r>
              <a:rPr lang="sl-SI">
                <a:ea typeface="Calibri"/>
                <a:cs typeface="Calibri"/>
              </a:rPr>
              <a:t>, poleg posnetkov so še </a:t>
            </a:r>
            <a:r>
              <a:rPr lang="sl-SI" err="1">
                <a:ea typeface="Calibri"/>
                <a:cs typeface="Calibri"/>
              </a:rPr>
              <a:t>metapodatkovne</a:t>
            </a:r>
            <a:r>
              <a:rPr lang="sl-SI">
                <a:ea typeface="Calibri"/>
                <a:cs typeface="Calibri"/>
              </a:rPr>
              <a:t> datoteke v obliki .</a:t>
            </a:r>
            <a:r>
              <a:rPr lang="sl-SI" err="1">
                <a:ea typeface="Calibri"/>
                <a:cs typeface="Calibri"/>
              </a:rPr>
              <a:t>xml</a:t>
            </a:r>
            <a:endParaRPr lang="sl-SI">
              <a:ea typeface="Calibri"/>
              <a:cs typeface="Calibri"/>
            </a:endParaRPr>
          </a:p>
          <a:p>
            <a:pPr marL="457200" lvl="1" indent="0">
              <a:buNone/>
            </a:pPr>
            <a:endParaRPr lang="sl-SI">
              <a:ea typeface="Calibri"/>
              <a:cs typeface="Calibri"/>
            </a:endParaRPr>
          </a:p>
          <a:p>
            <a:pPr lvl="1"/>
            <a:endParaRPr lang="sl-S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033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Obdelava in analiza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43" y="1857114"/>
            <a:ext cx="11707884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Obdelava podatkov </a:t>
            </a:r>
            <a:r>
              <a:rPr lang="sl-SI" dirty="0" err="1"/>
              <a:t>krioelektronske</a:t>
            </a:r>
            <a:r>
              <a:rPr lang="sl-SI" dirty="0"/>
              <a:t> mikroskopije s programsko opremo:</a:t>
            </a:r>
            <a:endParaRPr lang="sl-SI">
              <a:cs typeface="Calibri"/>
            </a:endParaRPr>
          </a:p>
          <a:p>
            <a:r>
              <a:rPr lang="sl-SI" sz="2400" dirty="0"/>
              <a:t>naziv programske opreme: </a:t>
            </a:r>
            <a:r>
              <a:rPr lang="sl-SI" sz="2400" dirty="0" err="1"/>
              <a:t>cryoSPARC</a:t>
            </a:r>
            <a:endParaRPr lang="sl-SI" sz="2400">
              <a:cs typeface="Calibri"/>
            </a:endParaRPr>
          </a:p>
          <a:p>
            <a:r>
              <a:rPr lang="sl-SI" sz="2400" dirty="0"/>
              <a:t>Programska oprema izboljša kvaliteto posnetkov, poišče proteine, integrira/sešteje enako orientirane delce, preko </a:t>
            </a:r>
            <a:r>
              <a:rPr lang="sl-SI" sz="2400" dirty="0" err="1"/>
              <a:t>Fouriejeve</a:t>
            </a:r>
            <a:r>
              <a:rPr lang="sl-SI" sz="2400" dirty="0"/>
              <a:t> transformacije pridemo iz 2D v 3D (karta gostote </a:t>
            </a:r>
            <a:r>
              <a:rPr lang="sl-SI" sz="2400" dirty="0" err="1"/>
              <a:t>krioEM</a:t>
            </a:r>
            <a:r>
              <a:rPr lang="sl-SI" sz="2400" dirty="0"/>
              <a:t>, piljenje </a:t>
            </a:r>
            <a:r>
              <a:rPr lang="sl-SI" sz="2400" u="sng" dirty="0"/>
              <a:t>končne karte gostote </a:t>
            </a:r>
            <a:r>
              <a:rPr lang="sl-SI" sz="2400" u="sng" dirty="0" err="1"/>
              <a:t>krioEM</a:t>
            </a:r>
            <a:r>
              <a:rPr lang="sl-SI" sz="2400" dirty="0"/>
              <a:t>)</a:t>
            </a:r>
            <a:endParaRPr lang="sl-SI"/>
          </a:p>
          <a:p>
            <a:r>
              <a:rPr lang="sl-SI" sz="2400" dirty="0"/>
              <a:t>Ko imamo izpiljeno karto gostote, vanjo zgradimo 3D model, </a:t>
            </a:r>
            <a:br>
              <a:rPr lang="sl-SI" sz="2400" dirty="0"/>
            </a:br>
            <a:r>
              <a:rPr lang="sl-SI" sz="2400" dirty="0"/>
              <a:t>ki predstavlja položaj vsakega atoma v prostoru. </a:t>
            </a:r>
            <a:endParaRPr lang="sl-SI" sz="2400" err="1"/>
          </a:p>
          <a:p>
            <a:r>
              <a:rPr lang="sl-SI" sz="2400" dirty="0"/>
              <a:t>Programska oprema (npr. </a:t>
            </a:r>
            <a:r>
              <a:rPr lang="sl-SI" sz="2400" dirty="0" err="1"/>
              <a:t>Phenix</a:t>
            </a:r>
            <a:r>
              <a:rPr lang="sl-SI" sz="2400" dirty="0"/>
              <a:t>) v datoteko s </a:t>
            </a:r>
            <a:br>
              <a:rPr lang="sl-SI" sz="2400" dirty="0"/>
            </a:br>
            <a:r>
              <a:rPr lang="sl-SI" sz="2400" dirty="0"/>
              <a:t>koordinatami dodaja tudi že prve metapodatke </a:t>
            </a:r>
            <a:br>
              <a:rPr lang="sl-SI" sz="2400" dirty="0"/>
            </a:br>
            <a:r>
              <a:rPr lang="sl-SI" sz="2400" dirty="0"/>
              <a:t>neposredno v .</a:t>
            </a:r>
            <a:r>
              <a:rPr lang="sl-SI" sz="2400" dirty="0" err="1"/>
              <a:t>pdb</a:t>
            </a:r>
            <a:r>
              <a:rPr lang="sl-SI" sz="2400" dirty="0"/>
              <a:t>/.</a:t>
            </a:r>
            <a:r>
              <a:rPr lang="sl-SI" sz="2400" dirty="0" err="1"/>
              <a:t>cif</a:t>
            </a:r>
            <a:endParaRPr lang="sl-SI" sz="2400">
              <a:cs typeface="Calibri"/>
            </a:endParaRPr>
          </a:p>
          <a:p>
            <a:r>
              <a:rPr lang="sl-SI" sz="2400" dirty="0"/>
              <a:t>Preostanek metapodatkov se obvezno vnese ročno pri </a:t>
            </a:r>
            <a:br>
              <a:rPr lang="sl-SI" sz="2400" dirty="0"/>
            </a:br>
            <a:r>
              <a:rPr lang="sl-SI" sz="2400" dirty="0"/>
              <a:t>vnosu v </a:t>
            </a:r>
            <a:r>
              <a:rPr lang="sl-SI" sz="2400" dirty="0" err="1"/>
              <a:t>repozitorij</a:t>
            </a:r>
            <a:endParaRPr lang="sl-SI" sz="2400" dirty="0" err="1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6AC21-4091-8019-DCB4-90A81AEB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45" y="4242377"/>
            <a:ext cx="3798660" cy="261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C4DA2C25-8B1A-8816-3635-0EBA85E260FA}"/>
              </a:ext>
            </a:extLst>
          </p:cNvPr>
          <p:cNvSpPr txBox="1"/>
          <p:nvPr/>
        </p:nvSpPr>
        <p:spPr>
          <a:xfrm>
            <a:off x="9369627" y="3899720"/>
            <a:ext cx="193899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Karta </a:t>
            </a:r>
            <a:r>
              <a:rPr lang="sl-SI" sz="1600" err="1">
                <a:latin typeface="Calibri"/>
                <a:cs typeface="Calibri"/>
              </a:rPr>
              <a:t>krioEM</a:t>
            </a:r>
            <a:r>
              <a:rPr lang="sl-SI" sz="1600">
                <a:latin typeface="Calibri"/>
                <a:cs typeface="Calibri"/>
              </a:rPr>
              <a:t> gostote</a:t>
            </a:r>
            <a:endParaRPr lang="en-US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12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90" y="745091"/>
            <a:ext cx="11160000" cy="611828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Obdelava in analiza podatkov - </a:t>
            </a:r>
            <a:br>
              <a:rPr lang="sl-SI">
                <a:cs typeface="Calibri"/>
              </a:rPr>
            </a:br>
            <a:r>
              <a:rPr lang="sl-SI" err="1">
                <a:cs typeface="Calibri"/>
              </a:rPr>
              <a:t>krioelektronska</a:t>
            </a:r>
            <a:r>
              <a:rPr lang="sl-SI">
                <a:cs typeface="Calibri"/>
              </a:rPr>
              <a:t> mikroskopija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E1B1-83E5-2F56-775B-D81252013958}"/>
              </a:ext>
            </a:extLst>
          </p:cNvPr>
          <p:cNvSpPr txBox="1"/>
          <p:nvPr/>
        </p:nvSpPr>
        <p:spPr>
          <a:xfrm>
            <a:off x="90325" y="2287260"/>
            <a:ext cx="19803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l-SI" sz="2000" err="1">
                <a:latin typeface="Calibri"/>
                <a:cs typeface="Calibri"/>
              </a:rPr>
              <a:t>CryoSPARC</a:t>
            </a:r>
            <a:br>
              <a:rPr lang="sl-SI" sz="2000">
                <a:latin typeface="Calibri"/>
                <a:cs typeface="Calibri"/>
              </a:rPr>
            </a:br>
            <a:endParaRPr lang="sl-SI" sz="200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sl-SI" sz="2000">
                <a:latin typeface="Calibri"/>
                <a:cs typeface="Calibri"/>
              </a:rPr>
              <a:t>Uporabljamo HPC infrastrukturo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E950C0F-FB04-A91C-65C2-948D2937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21" y="1918792"/>
            <a:ext cx="9767979" cy="49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E1B1-83E5-2F56-775B-D81252013958}"/>
              </a:ext>
            </a:extLst>
          </p:cNvPr>
          <p:cNvSpPr txBox="1"/>
          <p:nvPr/>
        </p:nvSpPr>
        <p:spPr>
          <a:xfrm>
            <a:off x="184487" y="1923278"/>
            <a:ext cx="46252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Rezultati analize </a:t>
            </a:r>
            <a:r>
              <a:rPr lang="sl-SI" err="1">
                <a:latin typeface="Calibri"/>
                <a:cs typeface="Calibri"/>
              </a:rPr>
              <a:t>krioelektronskih</a:t>
            </a:r>
            <a:r>
              <a:rPr lang="sl-SI">
                <a:latin typeface="Calibri"/>
                <a:cs typeface="Calibri"/>
              </a:rPr>
              <a:t> posnetkov so karte </a:t>
            </a:r>
            <a:r>
              <a:rPr lang="sl-SI" err="1">
                <a:latin typeface="Calibri"/>
                <a:cs typeface="Calibri"/>
              </a:rPr>
              <a:t>krioEM</a:t>
            </a:r>
            <a:r>
              <a:rPr lang="sl-SI">
                <a:latin typeface="Calibri"/>
                <a:cs typeface="Calibri"/>
              </a:rPr>
              <a:t> gostote - volumetrični podatki v obliki .</a:t>
            </a:r>
            <a:r>
              <a:rPr lang="sl-SI" err="1">
                <a:latin typeface="Calibri"/>
                <a:cs typeface="Calibri"/>
              </a:rPr>
              <a:t>mrc</a:t>
            </a:r>
            <a:r>
              <a:rPr lang="sl-SI">
                <a:latin typeface="Calibri"/>
                <a:cs typeface="Calibri"/>
              </a:rPr>
              <a:t> 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55FCB4C-CF61-652F-4F5A-7C3D8EE9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717" y="1926034"/>
            <a:ext cx="7307186" cy="49310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C17AAEE-050C-773C-1FFE-4770F5880716}"/>
              </a:ext>
            </a:extLst>
          </p:cNvPr>
          <p:cNvSpPr txBox="1">
            <a:spLocks/>
          </p:cNvSpPr>
          <p:nvPr/>
        </p:nvSpPr>
        <p:spPr>
          <a:xfrm>
            <a:off x="869690" y="745091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52500" lnSpcReduction="200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4400" b="1" i="0" u="none" strike="noStrike" kern="1200" cap="none" spc="0" baseline="0">
                <a:solidFill>
                  <a:srgbClr val="ED7D31"/>
                </a:solidFill>
                <a:uFillTx/>
                <a:latin typeface="Calibri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>
                <a:cs typeface="Calibri"/>
              </a:rPr>
              <a:t>Obdelava in analiza podatkov - </a:t>
            </a:r>
            <a:br>
              <a:rPr lang="en-US">
                <a:cs typeface="Calibri"/>
              </a:rPr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mikroskopija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C57DE-09FE-4584-3ABE-3536C170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03" y="3490189"/>
            <a:ext cx="4468228" cy="2857196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ea typeface="Calibri"/>
                <a:cs typeface="Calibri"/>
              </a:rPr>
              <a:t>Pričnemo z datotekami .</a:t>
            </a:r>
            <a:r>
              <a:rPr lang="sl-SI" sz="1400" err="1">
                <a:ea typeface="Calibri"/>
                <a:cs typeface="Calibri"/>
              </a:rPr>
              <a:t>mrc</a:t>
            </a:r>
            <a:r>
              <a:rPr lang="sl-SI" sz="1400">
                <a:ea typeface="Calibri"/>
                <a:cs typeface="Calibri"/>
              </a:rPr>
              <a:t>, ki vsebujejo 3D karto </a:t>
            </a:r>
            <a:r>
              <a:rPr lang="sl-SI" sz="1400" err="1">
                <a:ea typeface="Calibri"/>
                <a:cs typeface="Calibri"/>
              </a:rPr>
              <a:t>krioEM</a:t>
            </a:r>
            <a:r>
              <a:rPr lang="sl-SI" sz="1400">
                <a:ea typeface="Calibri"/>
                <a:cs typeface="Calibri"/>
              </a:rPr>
              <a:t> gostote, brez metapodatkov</a:t>
            </a:r>
            <a:br>
              <a:rPr lang="sl-SI" sz="1400">
                <a:ea typeface="Calibri"/>
                <a:cs typeface="Calibri"/>
              </a:rPr>
            </a:br>
            <a:endParaRPr lang="en-US" sz="1400"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r>
              <a:rPr lang="sl-SI" sz="1400">
                <a:ea typeface="Calibri"/>
                <a:cs typeface="Calibri"/>
              </a:rPr>
              <a:t>Za ogled kart uporabimo programsko opremo </a:t>
            </a:r>
            <a:r>
              <a:rPr lang="sl-SI" sz="1400" err="1">
                <a:ea typeface="Calibri"/>
                <a:cs typeface="Calibri"/>
              </a:rPr>
              <a:t>ChimeraX</a:t>
            </a:r>
            <a:br>
              <a:rPr lang="sl-SI" sz="1400">
                <a:ea typeface="Calibri"/>
                <a:cs typeface="Calibri"/>
              </a:rPr>
            </a:br>
            <a:endParaRPr lang="sl-SI" sz="1400"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endParaRPr lang="sl-SI" sz="1400"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endParaRPr lang="sl-SI" sz="1400"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,Sans-Serif" pitchFamily="34"/>
            </a:pPr>
            <a:endParaRPr lang="sl-SI" sz="1400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l-SI" sz="1800">
              <a:ea typeface="Calibri"/>
              <a:cs typeface="Calibri"/>
            </a:endParaRPr>
          </a:p>
          <a:p>
            <a:endParaRPr lang="sl-S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4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E1B1-83E5-2F56-775B-D81252013958}"/>
              </a:ext>
            </a:extLst>
          </p:cNvPr>
          <p:cNvSpPr txBox="1"/>
          <p:nvPr/>
        </p:nvSpPr>
        <p:spPr>
          <a:xfrm>
            <a:off x="251070" y="2226598"/>
            <a:ext cx="51605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dirty="0">
                <a:latin typeface="Calibri"/>
                <a:cs typeface="Calibri"/>
              </a:rPr>
              <a:t>Rezultati analize </a:t>
            </a:r>
            <a:r>
              <a:rPr lang="sl-SI" dirty="0" err="1">
                <a:latin typeface="Calibri"/>
                <a:cs typeface="Calibri"/>
              </a:rPr>
              <a:t>krioelektronskih</a:t>
            </a:r>
            <a:r>
              <a:rPr lang="sl-SI" dirty="0">
                <a:latin typeface="Calibri"/>
                <a:cs typeface="Calibri"/>
              </a:rPr>
              <a:t> posnetkov so karte </a:t>
            </a:r>
            <a:r>
              <a:rPr lang="sl-SI" dirty="0" err="1">
                <a:latin typeface="Calibri"/>
                <a:cs typeface="Calibri"/>
              </a:rPr>
              <a:t>krioEM</a:t>
            </a:r>
            <a:r>
              <a:rPr lang="sl-SI" dirty="0">
                <a:latin typeface="Calibri"/>
                <a:cs typeface="Calibri"/>
              </a:rPr>
              <a:t> gostote - volumetrični podatki v obliki .</a:t>
            </a:r>
            <a:r>
              <a:rPr lang="sl-SI" dirty="0" err="1">
                <a:latin typeface="Calibri"/>
                <a:cs typeface="Calibri"/>
              </a:rPr>
              <a:t>mrc</a:t>
            </a:r>
          </a:p>
          <a:p>
            <a:endParaRPr lang="sl-SI" dirty="0">
              <a:latin typeface="Calibri"/>
              <a:cs typeface="Calibri"/>
            </a:endParaRPr>
          </a:p>
          <a:p>
            <a:r>
              <a:rPr lang="sl-SI" dirty="0">
                <a:latin typeface="Calibri"/>
                <a:cs typeface="Calibri"/>
              </a:rPr>
              <a:t>VIDEO</a:t>
            </a:r>
          </a:p>
        </p:txBody>
      </p:sp>
      <p:pic>
        <p:nvPicPr>
          <p:cNvPr id="11" name="movie3">
            <a:hlinkClick r:id="" action="ppaction://media"/>
            <a:extLst>
              <a:ext uri="{FF2B5EF4-FFF2-40B4-BE49-F238E27FC236}">
                <a16:creationId xmlns:a16="http://schemas.microsoft.com/office/drawing/2014/main" id="{0A807916-FEE0-5000-9B44-AB2B59776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807" y="2022975"/>
            <a:ext cx="5632776" cy="483197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DC7C9B-6301-9ABA-0B77-08F18083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"/>
              </a:rPr>
              <a:t>Obdelava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analiza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podatkov</a:t>
            </a:r>
            <a:r>
              <a:rPr lang="en-US">
                <a:cs typeface="Calibri"/>
              </a:rPr>
              <a:t> - </a:t>
            </a:r>
            <a:br>
              <a:rPr lang="en-US"/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mikroskopija</a:t>
            </a:r>
          </a:p>
        </p:txBody>
      </p:sp>
    </p:spTree>
    <p:extLst>
      <p:ext uri="{BB962C8B-B14F-4D97-AF65-F5344CB8AC3E}">
        <p14:creationId xmlns:p14="http://schemas.microsoft.com/office/powerpoint/2010/main" val="5452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004879"/>
            <a:ext cx="11160000" cy="1190383"/>
          </a:xfrm>
        </p:spPr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Primer priprave NRRP </a:t>
            </a:r>
            <a:br>
              <a:rPr lang="sl-SI">
                <a:cs typeface="Calibri"/>
              </a:rPr>
            </a:br>
            <a:r>
              <a:rPr lang="sl-SI">
                <a:cs typeface="Calibri"/>
              </a:rPr>
              <a:t>na področju strukturne biologije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D2FAA1-6435-21B4-AE2C-30B49448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2" y="2557623"/>
            <a:ext cx="11160000" cy="4773293"/>
          </a:xfrm>
        </p:spPr>
        <p:txBody>
          <a:bodyPr/>
          <a:lstStyle/>
          <a:p>
            <a:r>
              <a:rPr lang="sl-SI" sz="2400" dirty="0"/>
              <a:t>Matic Kisovec</a:t>
            </a:r>
            <a:endParaRPr lang="en-US" sz="2400" dirty="0">
              <a:cs typeface="Calibri"/>
            </a:endParaRPr>
          </a:p>
          <a:p>
            <a:r>
              <a:rPr lang="sl-SI" sz="2400" dirty="0">
                <a:cs typeface="Calibri"/>
              </a:rPr>
              <a:t>Molekularni biolog, doktoriral na področju Biomedicine, Biokemija in molekularna biologija</a:t>
            </a:r>
          </a:p>
          <a:p>
            <a:r>
              <a:rPr lang="sl-SI" sz="2400" dirty="0"/>
              <a:t>Kemijski inštitut, Odsek za molekularno biologijo in </a:t>
            </a:r>
            <a:r>
              <a:rPr lang="sl-SI" sz="2400" dirty="0" err="1"/>
              <a:t>nanobiotehnologijo</a:t>
            </a:r>
            <a:endParaRPr lang="sl-SI" sz="2400" dirty="0">
              <a:cs typeface="Calibri"/>
            </a:endParaRPr>
          </a:p>
          <a:p>
            <a:r>
              <a:rPr lang="sl-SI" sz="2400" dirty="0">
                <a:cs typeface="Calibri"/>
              </a:rPr>
              <a:t>Skrbnik </a:t>
            </a:r>
            <a:r>
              <a:rPr lang="sl-SI" sz="2400" dirty="0" err="1">
                <a:cs typeface="Calibri"/>
              </a:rPr>
              <a:t>krioelektronskega</a:t>
            </a:r>
            <a:r>
              <a:rPr lang="sl-SI" sz="2400" dirty="0">
                <a:cs typeface="Calibri"/>
              </a:rPr>
              <a:t> mikroskopa</a:t>
            </a:r>
          </a:p>
          <a:p>
            <a:endParaRPr lang="sl-SI" sz="2400">
              <a:cs typeface="Calibri"/>
            </a:endParaRPr>
          </a:p>
          <a:p>
            <a:r>
              <a:rPr lang="sl-SI" sz="2400" dirty="0">
                <a:cs typeface="Calibri"/>
              </a:rPr>
              <a:t>Podatke, ki jih bomo pokazali na delavnici, so prispevali kolegi in kolegice iz Odseka (Marjetka, Andreja, Luka, Primož) </a:t>
            </a:r>
          </a:p>
          <a:p>
            <a:r>
              <a:rPr lang="sl-SI" sz="2400" dirty="0">
                <a:cs typeface="Calibri"/>
              </a:rPr>
              <a:t>Del podatkov izvira tudi iz sodelovanja z Nacionalnim inštitutom za biologijo</a:t>
            </a:r>
            <a:endParaRPr lang="sl-SI"/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F55733B-C9FA-9947-ECF5-595D5498F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81" y="1245139"/>
            <a:ext cx="29908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4635AB1-3C7D-8068-F85F-C8765DD8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31" y="1917525"/>
            <a:ext cx="7432782" cy="49379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1BD2AA-2045-A6C5-E204-138F2F7A7381}"/>
              </a:ext>
            </a:extLst>
          </p:cNvPr>
          <p:cNvSpPr txBox="1">
            <a:spLocks/>
          </p:cNvSpPr>
          <p:nvPr/>
        </p:nvSpPr>
        <p:spPr>
          <a:xfrm>
            <a:off x="869690" y="745091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52500" lnSpcReduction="200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4400" b="1" i="0" u="none" strike="noStrike" kern="1200" cap="none" spc="0" baseline="0">
                <a:solidFill>
                  <a:srgbClr val="ED7D31"/>
                </a:solidFill>
                <a:uFillTx/>
                <a:latin typeface="Calibri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>
                <a:cs typeface="Calibri"/>
              </a:rPr>
              <a:t>Obdelava in analiza podatkov - </a:t>
            </a:r>
            <a:br>
              <a:rPr lang="en-US">
                <a:cs typeface="Calibri"/>
              </a:rPr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mikroskopija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2FA048-2D37-7805-9435-AC63BDB82A3F}"/>
              </a:ext>
            </a:extLst>
          </p:cNvPr>
          <p:cNvSpPr txBox="1"/>
          <p:nvPr/>
        </p:nvSpPr>
        <p:spPr>
          <a:xfrm>
            <a:off x="184487" y="1923278"/>
            <a:ext cx="46252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Rezultati analize </a:t>
            </a:r>
            <a:r>
              <a:rPr lang="sl-SI" err="1">
                <a:latin typeface="Calibri"/>
                <a:cs typeface="Calibri"/>
              </a:rPr>
              <a:t>krioelektronskih</a:t>
            </a:r>
            <a:r>
              <a:rPr lang="sl-SI">
                <a:latin typeface="Calibri"/>
                <a:cs typeface="Calibri"/>
              </a:rPr>
              <a:t> posnetkov so karte </a:t>
            </a:r>
            <a:r>
              <a:rPr lang="sl-SI" err="1">
                <a:latin typeface="Calibri"/>
                <a:cs typeface="Calibri"/>
              </a:rPr>
              <a:t>krioEM</a:t>
            </a:r>
            <a:r>
              <a:rPr lang="sl-SI">
                <a:latin typeface="Calibri"/>
                <a:cs typeface="Calibri"/>
              </a:rPr>
              <a:t> gostote - volumetrični podatki v obliki .</a:t>
            </a:r>
            <a:r>
              <a:rPr lang="sl-SI" err="1">
                <a:latin typeface="Calibri"/>
                <a:cs typeface="Calibri"/>
              </a:rPr>
              <a:t>mrc</a:t>
            </a:r>
            <a:r>
              <a:rPr lang="sl-SI">
                <a:latin typeface="Calibri"/>
                <a:cs typeface="Calibri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FCA4C-011F-8FCA-81CA-C06BC8CFC374}"/>
              </a:ext>
            </a:extLst>
          </p:cNvPr>
          <p:cNvSpPr txBox="1"/>
          <p:nvPr/>
        </p:nvSpPr>
        <p:spPr>
          <a:xfrm>
            <a:off x="182389" y="3595044"/>
            <a:ext cx="408577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Obstaja področno specifični </a:t>
            </a:r>
            <a:r>
              <a:rPr lang="sl-SI" sz="1400" err="1">
                <a:latin typeface="Calibri"/>
                <a:cs typeface="Calibri"/>
              </a:rPr>
              <a:t>repozitorij</a:t>
            </a:r>
            <a:r>
              <a:rPr lang="sl-SI" sz="1400">
                <a:latin typeface="Calibri"/>
                <a:cs typeface="Calibri"/>
              </a:rPr>
              <a:t> za surove posnetke </a:t>
            </a:r>
            <a:r>
              <a:rPr lang="sl-SI" sz="1400" err="1">
                <a:latin typeface="Calibri"/>
                <a:cs typeface="Calibri"/>
              </a:rPr>
              <a:t>krioelektronske</a:t>
            </a:r>
            <a:r>
              <a:rPr lang="sl-SI" sz="1400">
                <a:latin typeface="Calibri"/>
                <a:cs typeface="Calibri"/>
              </a:rPr>
              <a:t> mikroskopije - EMDB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V EMDB ročno vnesemo metapodatke med </a:t>
            </a:r>
            <a:r>
              <a:rPr lang="sl-SI" sz="1400" err="1">
                <a:latin typeface="Calibri"/>
                <a:cs typeface="Calibri"/>
              </a:rPr>
              <a:t>depozicijo</a:t>
            </a:r>
            <a:r>
              <a:rPr lang="sl-SI" sz="1400">
                <a:latin typeface="Calibri"/>
                <a:cs typeface="Calibri"/>
              </a:rPr>
              <a:t> in povežemo z EMPIAR in PDB</a:t>
            </a: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43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6" name="movie4">
            <a:hlinkClick r:id="" action="ppaction://media"/>
            <a:extLst>
              <a:ext uri="{FF2B5EF4-FFF2-40B4-BE49-F238E27FC236}">
                <a16:creationId xmlns:a16="http://schemas.microsoft.com/office/drawing/2014/main" id="{AE43EF72-84E5-1CA2-5F1F-E9B1EA911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8228" y="1798512"/>
            <a:ext cx="5826748" cy="5058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FF9B5C-3632-F6F5-2CB4-6A923A7EFCEA}"/>
              </a:ext>
            </a:extLst>
          </p:cNvPr>
          <p:cNvSpPr txBox="1"/>
          <p:nvPr/>
        </p:nvSpPr>
        <p:spPr>
          <a:xfrm>
            <a:off x="184487" y="1923278"/>
            <a:ext cx="462525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dirty="0">
                <a:latin typeface="Calibri"/>
                <a:cs typeface="Calibri"/>
              </a:rPr>
              <a:t>V karte </a:t>
            </a:r>
            <a:r>
              <a:rPr lang="sl-SI" dirty="0" err="1">
                <a:latin typeface="Calibri"/>
                <a:cs typeface="Calibri"/>
              </a:rPr>
              <a:t>krioEM</a:t>
            </a:r>
            <a:r>
              <a:rPr lang="sl-SI" dirty="0">
                <a:latin typeface="Calibri"/>
                <a:cs typeface="Calibri"/>
              </a:rPr>
              <a:t> gostote - volumetrični podatki v obliki .</a:t>
            </a:r>
            <a:r>
              <a:rPr lang="sl-SI" dirty="0" err="1">
                <a:latin typeface="Calibri"/>
                <a:cs typeface="Calibri"/>
              </a:rPr>
              <a:t>mrc</a:t>
            </a:r>
            <a:r>
              <a:rPr lang="sl-SI" dirty="0">
                <a:latin typeface="Calibri"/>
                <a:cs typeface="Calibri"/>
              </a:rPr>
              <a:t> zgradimo strukturne modele - tekstovni podatki v obliki .</a:t>
            </a:r>
            <a:r>
              <a:rPr lang="sl-SI" dirty="0" err="1">
                <a:latin typeface="Calibri"/>
                <a:cs typeface="Calibri"/>
              </a:rPr>
              <a:t>pdb</a:t>
            </a:r>
            <a:r>
              <a:rPr lang="sl-SI" dirty="0">
                <a:latin typeface="Calibri"/>
                <a:cs typeface="Calibri"/>
              </a:rPr>
              <a:t>/.</a:t>
            </a:r>
            <a:r>
              <a:rPr lang="sl-SI" dirty="0" err="1">
                <a:latin typeface="Calibri"/>
                <a:cs typeface="Calibri"/>
              </a:rPr>
              <a:t>cif</a:t>
            </a:r>
            <a:endParaRPr lang="en-US">
              <a:latin typeface="Calibri"/>
              <a:cs typeface="Calibri"/>
            </a:endParaRPr>
          </a:p>
          <a:p>
            <a:endParaRPr lang="sl-SI" dirty="0">
              <a:latin typeface="Calibri"/>
              <a:cs typeface="Calibri"/>
            </a:endParaRPr>
          </a:p>
          <a:p>
            <a:r>
              <a:rPr lang="sl-SI" dirty="0">
                <a:latin typeface="Calibri"/>
                <a:cs typeface="Calibri"/>
              </a:rPr>
              <a:t>VIDEO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121ECA1-1EC2-6C82-30C1-0205EF56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"/>
              </a:rPr>
              <a:t>Obdelava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analiza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podatkov</a:t>
            </a:r>
            <a:r>
              <a:rPr lang="en-US">
                <a:cs typeface="Calibri"/>
              </a:rPr>
              <a:t> - </a:t>
            </a:r>
            <a:br>
              <a:rPr lang="en-US"/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mikroskopija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8DF5627-D031-B5E1-5923-71832E5C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863" y="1798393"/>
            <a:ext cx="6261495" cy="5059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FF9B5C-3632-F6F5-2CB4-6A923A7EFCEA}"/>
              </a:ext>
            </a:extLst>
          </p:cNvPr>
          <p:cNvSpPr txBox="1"/>
          <p:nvPr/>
        </p:nvSpPr>
        <p:spPr>
          <a:xfrm>
            <a:off x="184487" y="1923278"/>
            <a:ext cx="46252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V karte </a:t>
            </a:r>
            <a:r>
              <a:rPr lang="sl-SI" err="1">
                <a:latin typeface="Calibri"/>
                <a:cs typeface="Calibri"/>
              </a:rPr>
              <a:t>krioEM</a:t>
            </a:r>
            <a:r>
              <a:rPr lang="sl-SI">
                <a:latin typeface="Calibri"/>
                <a:cs typeface="Calibri"/>
              </a:rPr>
              <a:t> gostote - volumetrični podatki v obliki .</a:t>
            </a:r>
            <a:r>
              <a:rPr lang="sl-SI" err="1">
                <a:latin typeface="Calibri"/>
                <a:cs typeface="Calibri"/>
              </a:rPr>
              <a:t>mrc</a:t>
            </a:r>
            <a:r>
              <a:rPr lang="sl-SI">
                <a:latin typeface="Calibri"/>
                <a:cs typeface="Calibri"/>
              </a:rPr>
              <a:t> zgradimo strukturne modele - tekstovni podatki v obliki .</a:t>
            </a:r>
            <a:r>
              <a:rPr lang="sl-SI" err="1">
                <a:latin typeface="Calibri"/>
                <a:cs typeface="Calibri"/>
              </a:rPr>
              <a:t>pdb</a:t>
            </a:r>
            <a:r>
              <a:rPr lang="sl-SI">
                <a:latin typeface="Calibri"/>
                <a:cs typeface="Calibri"/>
              </a:rPr>
              <a:t>/.</a:t>
            </a:r>
            <a:r>
              <a:rPr lang="sl-SI" err="1">
                <a:latin typeface="Calibri"/>
                <a:cs typeface="Calibri"/>
              </a:rPr>
              <a:t>cif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C4D32-614C-75B1-BBDC-BEB883282187}"/>
              </a:ext>
            </a:extLst>
          </p:cNvPr>
          <p:cNvSpPr txBox="1"/>
          <p:nvPr/>
        </p:nvSpPr>
        <p:spPr>
          <a:xfrm>
            <a:off x="182389" y="3595044"/>
            <a:ext cx="408577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Obstaja področno specifični </a:t>
            </a:r>
            <a:r>
              <a:rPr lang="sl-SI" sz="1400" err="1">
                <a:latin typeface="Calibri"/>
                <a:cs typeface="Calibri"/>
              </a:rPr>
              <a:t>repozitorij</a:t>
            </a:r>
            <a:r>
              <a:rPr lang="sl-SI" sz="1400">
                <a:latin typeface="Calibri"/>
                <a:cs typeface="Calibri"/>
              </a:rPr>
              <a:t> za strukturne modele – PDB</a:t>
            </a:r>
            <a:endParaRPr lang="en-US"/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121ECA1-1EC2-6C82-30C1-0205EF56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"/>
              </a:rPr>
              <a:t>Obdelava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analiza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podatkov</a:t>
            </a:r>
            <a:r>
              <a:rPr lang="en-US">
                <a:cs typeface="Calibri"/>
              </a:rPr>
              <a:t> - </a:t>
            </a:r>
            <a:br>
              <a:rPr lang="en-US"/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mikroskopija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01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05568EA-F545-5A59-5AFF-02A4705D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19" y="2087778"/>
            <a:ext cx="6741893" cy="4769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FF9B5C-3632-F6F5-2CB4-6A923A7EFCEA}"/>
              </a:ext>
            </a:extLst>
          </p:cNvPr>
          <p:cNvSpPr txBox="1"/>
          <p:nvPr/>
        </p:nvSpPr>
        <p:spPr>
          <a:xfrm>
            <a:off x="184487" y="1923278"/>
            <a:ext cx="46252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V karte </a:t>
            </a:r>
            <a:r>
              <a:rPr lang="sl-SI" err="1">
                <a:latin typeface="Calibri"/>
                <a:cs typeface="Calibri"/>
              </a:rPr>
              <a:t>krioEM</a:t>
            </a:r>
            <a:r>
              <a:rPr lang="sl-SI">
                <a:latin typeface="Calibri"/>
                <a:cs typeface="Calibri"/>
              </a:rPr>
              <a:t> gostote - volumetrični podatki v obliki .</a:t>
            </a:r>
            <a:r>
              <a:rPr lang="sl-SI" err="1">
                <a:latin typeface="Calibri"/>
                <a:cs typeface="Calibri"/>
              </a:rPr>
              <a:t>mrc</a:t>
            </a:r>
            <a:r>
              <a:rPr lang="sl-SI">
                <a:latin typeface="Calibri"/>
                <a:cs typeface="Calibri"/>
              </a:rPr>
              <a:t> zgradimo strukturne modele - tekstovni podatki v obliki .</a:t>
            </a:r>
            <a:r>
              <a:rPr lang="sl-SI" err="1">
                <a:latin typeface="Calibri"/>
                <a:cs typeface="Calibri"/>
              </a:rPr>
              <a:t>pdb</a:t>
            </a:r>
            <a:r>
              <a:rPr lang="sl-SI">
                <a:latin typeface="Calibri"/>
                <a:cs typeface="Calibri"/>
              </a:rPr>
              <a:t>/.</a:t>
            </a:r>
            <a:r>
              <a:rPr lang="sl-SI" err="1">
                <a:latin typeface="Calibri"/>
                <a:cs typeface="Calibri"/>
              </a:rPr>
              <a:t>cif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C4D32-614C-75B1-BBDC-BEB883282187}"/>
              </a:ext>
            </a:extLst>
          </p:cNvPr>
          <p:cNvSpPr txBox="1"/>
          <p:nvPr/>
        </p:nvSpPr>
        <p:spPr>
          <a:xfrm>
            <a:off x="182389" y="3595044"/>
            <a:ext cx="408577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Obstaja področno specifični </a:t>
            </a:r>
            <a:r>
              <a:rPr lang="sl-SI" sz="1400" err="1">
                <a:latin typeface="Calibri"/>
                <a:cs typeface="Calibri"/>
              </a:rPr>
              <a:t>repozitorij</a:t>
            </a:r>
            <a:r>
              <a:rPr lang="sl-SI" sz="1400">
                <a:latin typeface="Calibri"/>
                <a:cs typeface="Calibri"/>
              </a:rPr>
              <a:t> za strukturne modele – PDB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sl-SI" sz="1400">
                <a:latin typeface="Calibri"/>
                <a:cs typeface="Calibri"/>
              </a:rPr>
              <a:t>Programska oprema za gradnjo modela v datoteko .</a:t>
            </a:r>
            <a:r>
              <a:rPr lang="sl-SI" sz="1400" err="1">
                <a:latin typeface="Calibri"/>
                <a:cs typeface="Calibri"/>
              </a:rPr>
              <a:t>pdb</a:t>
            </a:r>
            <a:r>
              <a:rPr lang="sl-SI" sz="1400">
                <a:latin typeface="Calibri"/>
                <a:cs typeface="Calibri"/>
              </a:rPr>
              <a:t>/.</a:t>
            </a:r>
            <a:r>
              <a:rPr lang="sl-SI" sz="1400" err="1">
                <a:latin typeface="Calibri"/>
                <a:cs typeface="Calibri"/>
              </a:rPr>
              <a:t>cif</a:t>
            </a:r>
            <a:r>
              <a:rPr lang="sl-SI" sz="1400">
                <a:latin typeface="Calibri"/>
                <a:cs typeface="Calibri"/>
              </a:rPr>
              <a:t> vključi že mnoge metapodatke (</a:t>
            </a:r>
            <a:r>
              <a:rPr lang="sl-SI" sz="1400">
                <a:ea typeface="+mn-lt"/>
                <a:cs typeface="+mn-lt"/>
                <a:hlinkClick r:id="rId4"/>
              </a:rPr>
              <a:t>https://mmcif.wwpdb.org</a:t>
            </a:r>
            <a:r>
              <a:rPr lang="sl-SI" sz="1400">
                <a:latin typeface="Calibri"/>
                <a:cs typeface="Calibri"/>
              </a:rPr>
              <a:t>)</a:t>
            </a:r>
            <a:endParaRPr lang="en-US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Med </a:t>
            </a:r>
            <a:r>
              <a:rPr lang="sl-SI" sz="1400" err="1">
                <a:latin typeface="Calibri"/>
                <a:cs typeface="Calibri"/>
              </a:rPr>
              <a:t>depozicijo</a:t>
            </a:r>
            <a:r>
              <a:rPr lang="sl-SI" sz="1400">
                <a:latin typeface="Calibri"/>
                <a:cs typeface="Calibri"/>
              </a:rPr>
              <a:t> v zbirko PDB ročno vnesemo metapodatke, ki jih zahteva PDB</a:t>
            </a:r>
          </a:p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Med </a:t>
            </a:r>
            <a:r>
              <a:rPr lang="sl-SI" sz="1400" err="1">
                <a:latin typeface="Calibri"/>
                <a:cs typeface="Calibri"/>
              </a:rPr>
              <a:t>depozicijo</a:t>
            </a:r>
            <a:r>
              <a:rPr lang="sl-SI" sz="1400">
                <a:latin typeface="Calibri"/>
                <a:cs typeface="Calibri"/>
              </a:rPr>
              <a:t> v zbirko PDB povežemo z EMPIAR in EMDB</a:t>
            </a:r>
            <a:endParaRPr lang="sl-SI" sz="140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121ECA1-1EC2-6C82-30C1-0205EF56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"/>
              </a:rPr>
              <a:t>Obdelava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analiza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podatkov</a:t>
            </a:r>
            <a:r>
              <a:rPr lang="en-US">
                <a:cs typeface="Calibri"/>
              </a:rPr>
              <a:t> - </a:t>
            </a:r>
            <a:br>
              <a:rPr lang="en-US"/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mikroskopija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6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CFF9B5C-3632-F6F5-2CB4-6A923A7EFCEA}"/>
              </a:ext>
            </a:extLst>
          </p:cNvPr>
          <p:cNvSpPr txBox="1"/>
          <p:nvPr/>
        </p:nvSpPr>
        <p:spPr>
          <a:xfrm>
            <a:off x="184487" y="2226598"/>
            <a:ext cx="46252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>
                <a:latin typeface="Calibri"/>
                <a:cs typeface="Calibri"/>
              </a:rPr>
              <a:t>V karte </a:t>
            </a:r>
            <a:r>
              <a:rPr lang="sl-SI" err="1">
                <a:latin typeface="Calibri"/>
                <a:cs typeface="Calibri"/>
              </a:rPr>
              <a:t>krioEM</a:t>
            </a:r>
            <a:r>
              <a:rPr lang="sl-SI">
                <a:latin typeface="Calibri"/>
                <a:cs typeface="Calibri"/>
              </a:rPr>
              <a:t> gostote - volumetrični podatki v obliki .</a:t>
            </a:r>
            <a:r>
              <a:rPr lang="sl-SI" err="1">
                <a:latin typeface="Calibri"/>
                <a:cs typeface="Calibri"/>
              </a:rPr>
              <a:t>mrc</a:t>
            </a:r>
            <a:r>
              <a:rPr lang="sl-SI">
                <a:latin typeface="Calibri"/>
                <a:cs typeface="Calibri"/>
              </a:rPr>
              <a:t> zgradimo strukturne modele - tekstovni podatki v obliki .</a:t>
            </a:r>
            <a:r>
              <a:rPr lang="sl-SI" err="1">
                <a:latin typeface="Calibri"/>
                <a:cs typeface="Calibri"/>
              </a:rPr>
              <a:t>pdb</a:t>
            </a:r>
            <a:r>
              <a:rPr lang="sl-SI">
                <a:latin typeface="Calibri"/>
                <a:cs typeface="Calibri"/>
              </a:rPr>
              <a:t>/.</a:t>
            </a:r>
            <a:r>
              <a:rPr lang="sl-SI" err="1">
                <a:latin typeface="Calibri"/>
                <a:cs typeface="Calibri"/>
              </a:rPr>
              <a:t>cif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C4D32-614C-75B1-BBDC-BEB883282187}"/>
              </a:ext>
            </a:extLst>
          </p:cNvPr>
          <p:cNvSpPr txBox="1"/>
          <p:nvPr/>
        </p:nvSpPr>
        <p:spPr>
          <a:xfrm>
            <a:off x="182389" y="3595044"/>
            <a:ext cx="408577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sl-SI" sz="1400">
                <a:latin typeface="Calibri"/>
                <a:cs typeface="Calibri"/>
              </a:rPr>
              <a:t>Obstaja področno specifični </a:t>
            </a:r>
            <a:r>
              <a:rPr lang="sl-SI" sz="1400" err="1">
                <a:latin typeface="Calibri"/>
                <a:cs typeface="Calibri"/>
              </a:rPr>
              <a:t>repozitorij</a:t>
            </a:r>
            <a:r>
              <a:rPr lang="sl-SI" sz="1400">
                <a:latin typeface="Calibri"/>
                <a:cs typeface="Calibri"/>
              </a:rPr>
              <a:t> za strukturne modele – PDB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sl-SI" sz="1400">
                <a:latin typeface="Calibri"/>
                <a:cs typeface="Calibri"/>
              </a:rPr>
              <a:t>Programska oprema za gradnjo modela v datoteko .</a:t>
            </a:r>
            <a:r>
              <a:rPr lang="sl-SI" sz="1400" err="1">
                <a:latin typeface="Calibri"/>
                <a:cs typeface="Calibri"/>
              </a:rPr>
              <a:t>pdb</a:t>
            </a:r>
            <a:r>
              <a:rPr lang="sl-SI" sz="1400">
                <a:latin typeface="Calibri"/>
                <a:cs typeface="Calibri"/>
              </a:rPr>
              <a:t>/.</a:t>
            </a:r>
            <a:r>
              <a:rPr lang="sl-SI" sz="1400" err="1">
                <a:latin typeface="Calibri"/>
                <a:cs typeface="Calibri"/>
              </a:rPr>
              <a:t>cif</a:t>
            </a:r>
            <a:r>
              <a:rPr lang="sl-SI" sz="1400">
                <a:latin typeface="Calibri"/>
                <a:cs typeface="Calibri"/>
              </a:rPr>
              <a:t> vključi že mnoge metapodatke (</a:t>
            </a:r>
            <a:r>
              <a:rPr lang="sl-SI" sz="1400">
                <a:ea typeface="+mn-lt"/>
                <a:cs typeface="+mn-lt"/>
                <a:hlinkClick r:id="rId3"/>
              </a:rPr>
              <a:t>https://mmcif.wwpdb.org</a:t>
            </a:r>
            <a:r>
              <a:rPr lang="sl-SI" sz="1400">
                <a:latin typeface="Calibri"/>
                <a:cs typeface="Calibri"/>
              </a:rPr>
              <a:t>)</a:t>
            </a:r>
            <a:endParaRPr lang="en-US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sl-SI" sz="1400">
                <a:cs typeface="Calibri"/>
              </a:rPr>
              <a:t>.</a:t>
            </a:r>
            <a:r>
              <a:rPr lang="sl-SI" sz="1400" err="1">
                <a:cs typeface="Calibri"/>
              </a:rPr>
              <a:t>pdb</a:t>
            </a:r>
            <a:r>
              <a:rPr lang="sl-SI" sz="1400">
                <a:cs typeface="Calibri"/>
              </a:rPr>
              <a:t>/.</a:t>
            </a:r>
            <a:r>
              <a:rPr lang="sl-SI" sz="1400" err="1">
                <a:cs typeface="Calibri"/>
              </a:rPr>
              <a:t>cif</a:t>
            </a:r>
            <a:r>
              <a:rPr lang="sl-SI" sz="1400">
                <a:cs typeface="Calibri"/>
              </a:rPr>
              <a:t> je zelo zanimiv format saj ena datoteka vsebuje metapodatke in raziskovalne podatke</a:t>
            </a: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sl-SI" sz="1400">
              <a:latin typeface="Calibri"/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121ECA1-1EC2-6C82-30C1-0205EF56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"/>
              </a:rPr>
              <a:t>Obdelava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analiza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podatkov</a:t>
            </a:r>
            <a:r>
              <a:rPr lang="en-US">
                <a:cs typeface="Calibri"/>
              </a:rPr>
              <a:t> - </a:t>
            </a:r>
            <a:br>
              <a:rPr lang="en-US"/>
            </a:br>
            <a:r>
              <a:rPr lang="en-US" err="1">
                <a:cs typeface="Calibri"/>
              </a:rPr>
              <a:t>krioelektronska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mikroskopija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817738-B9E1-314A-9D9B-91B2FC4666CC}"/>
              </a:ext>
            </a:extLst>
          </p:cNvPr>
          <p:cNvGrpSpPr/>
          <p:nvPr/>
        </p:nvGrpSpPr>
        <p:grpSpPr>
          <a:xfrm>
            <a:off x="5375826" y="2111929"/>
            <a:ext cx="6816402" cy="4745013"/>
            <a:chOff x="4917146" y="2385657"/>
            <a:chExt cx="6150577" cy="43159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F018B7-E4E3-1BFD-261C-B0FF5D580689}"/>
                </a:ext>
              </a:extLst>
            </p:cNvPr>
            <p:cNvSpPr/>
            <p:nvPr/>
          </p:nvSpPr>
          <p:spPr>
            <a:xfrm>
              <a:off x="6498698" y="4336080"/>
              <a:ext cx="166441" cy="243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l-SI"/>
            </a:p>
          </p:txBody>
        </p:sp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55D15A7-6826-D493-AAE0-C5C65BC40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" t="61" r="13939" b="-164"/>
            <a:stretch/>
          </p:blipFill>
          <p:spPr>
            <a:xfrm>
              <a:off x="4919489" y="2385657"/>
              <a:ext cx="6144846" cy="3416857"/>
            </a:xfrm>
            <a:prstGeom prst="rect">
              <a:avLst/>
            </a:prstGeom>
          </p:spPr>
        </p:pic>
        <p:pic>
          <p:nvPicPr>
            <p:cNvPr id="13" name="Picture 1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A1E71E87-4531-C9C7-82CF-E072EAC22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9489" y="5938520"/>
              <a:ext cx="6148234" cy="7630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085F8F-CD7A-18E5-480D-081850BA81B8}"/>
                </a:ext>
              </a:extLst>
            </p:cNvPr>
            <p:cNvSpPr txBox="1"/>
            <p:nvPr/>
          </p:nvSpPr>
          <p:spPr>
            <a:xfrm>
              <a:off x="4917146" y="5644306"/>
              <a:ext cx="408577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sl-SI" sz="1400">
                  <a:ea typeface="+mn-lt"/>
                  <a:cs typeface="+mn-lt"/>
                </a:rPr>
                <a:t>...</a:t>
              </a:r>
              <a:endParaRPr lang="en-US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10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err="1">
                <a:cs typeface="Calibri"/>
              </a:rPr>
              <a:t>Krioelektronska</a:t>
            </a:r>
            <a:r>
              <a:rPr lang="sl-SI">
                <a:cs typeface="Calibri"/>
              </a:rPr>
              <a:t> mikroskopija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45CE5D-C998-B571-6D75-D4AB35D5535C}"/>
              </a:ext>
            </a:extLst>
          </p:cNvPr>
          <p:cNvSpPr txBox="1">
            <a:spLocks/>
          </p:cNvSpPr>
          <p:nvPr/>
        </p:nvSpPr>
        <p:spPr>
          <a:xfrm>
            <a:off x="7528040" y="1568885"/>
            <a:ext cx="4545367" cy="6103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>
                <a:latin typeface="Calibri"/>
                <a:ea typeface="Batang"/>
                <a:cs typeface="Calibri"/>
              </a:rPr>
              <a:t>Leto 2020: atomska ločljivost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F02D9-6149-EAED-0983-67BECA74F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2" r="12151" b="20672"/>
          <a:stretch/>
        </p:blipFill>
        <p:spPr bwMode="auto">
          <a:xfrm>
            <a:off x="308250" y="2229898"/>
            <a:ext cx="5038198" cy="12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7330F-E565-FD8F-7881-734250AB8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r="30770" b="81613"/>
          <a:stretch/>
        </p:blipFill>
        <p:spPr bwMode="auto">
          <a:xfrm>
            <a:off x="355351" y="1873044"/>
            <a:ext cx="3867338" cy="44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BCFC9-9C95-8B2F-AA84-B423D36A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1" y="3435246"/>
            <a:ext cx="5049516" cy="327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C31E0-8C67-A943-9CCA-402D827A5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50000" r="31428"/>
          <a:stretch/>
        </p:blipFill>
        <p:spPr bwMode="auto">
          <a:xfrm>
            <a:off x="6994028" y="4028252"/>
            <a:ext cx="3888402" cy="211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798D4-0B17-94E4-288C-1617111C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4" t="5575" b="62115"/>
          <a:stretch/>
        </p:blipFill>
        <p:spPr bwMode="auto">
          <a:xfrm>
            <a:off x="6783198" y="2036676"/>
            <a:ext cx="4310062" cy="184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F018B7-E4E3-1BFD-261C-B0FF5D580689}"/>
              </a:ext>
            </a:extLst>
          </p:cNvPr>
          <p:cNvSpPr/>
          <p:nvPr/>
        </p:nvSpPr>
        <p:spPr>
          <a:xfrm>
            <a:off x="6498698" y="4336080"/>
            <a:ext cx="166441" cy="24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F6425B-EF70-4F9B-7C25-486019A1A128}"/>
              </a:ext>
            </a:extLst>
          </p:cNvPr>
          <p:cNvGrpSpPr/>
          <p:nvPr/>
        </p:nvGrpSpPr>
        <p:grpSpPr>
          <a:xfrm>
            <a:off x="6323625" y="6272163"/>
            <a:ext cx="4572000" cy="441707"/>
            <a:chOff x="4860032" y="4587974"/>
            <a:chExt cx="4572000" cy="4417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B12BEB-B35C-09E1-8E71-BA41574D3407}"/>
                </a:ext>
              </a:extLst>
            </p:cNvPr>
            <p:cNvSpPr/>
            <p:nvPr/>
          </p:nvSpPr>
          <p:spPr>
            <a:xfrm>
              <a:off x="4860032" y="4587974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Nakane, T., </a:t>
              </a:r>
              <a:r>
                <a:rPr lang="sl-SI" sz="1000" err="1">
                  <a:solidFill>
                    <a:schemeClr val="bg1">
                      <a:lumMod val="65000"/>
                    </a:schemeClr>
                  </a:solidFill>
                </a:rPr>
                <a:t>Kotecha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, A., </a:t>
              </a:r>
              <a:r>
                <a:rPr lang="sl-SI" sz="1000" err="1">
                  <a:solidFill>
                    <a:schemeClr val="bg1">
                      <a:lumMod val="65000"/>
                    </a:schemeClr>
                  </a:solidFill>
                </a:rPr>
                <a:t>Sente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, A. </a:t>
              </a:r>
              <a:r>
                <a:rPr lang="sl-SI" sz="1000" i="1" err="1">
                  <a:solidFill>
                    <a:schemeClr val="bg1">
                      <a:lumMod val="65000"/>
                    </a:schemeClr>
                  </a:solidFill>
                </a:rPr>
                <a:t>et</a:t>
              </a:r>
              <a:r>
                <a:rPr lang="sl-SI" sz="1000" i="1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sl-SI" sz="1000" i="1" err="1">
                  <a:solidFill>
                    <a:schemeClr val="bg1">
                      <a:lumMod val="65000"/>
                    </a:schemeClr>
                  </a:solidFill>
                </a:rPr>
                <a:t>al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. </a:t>
              </a:r>
              <a:r>
                <a:rPr lang="sl-SI" sz="1000" i="1">
                  <a:solidFill>
                    <a:schemeClr val="bg1">
                      <a:lumMod val="65000"/>
                    </a:schemeClr>
                  </a:solidFill>
                </a:rPr>
                <a:t>Nature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 </a:t>
              </a:r>
              <a:r>
                <a:rPr lang="sl-SI" sz="1000" b="1">
                  <a:solidFill>
                    <a:schemeClr val="bg1">
                      <a:lumMod val="65000"/>
                    </a:schemeClr>
                  </a:solidFill>
                </a:rPr>
                <a:t>587, 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152–156 (2020).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05D6DE-C245-E1C7-284C-852A3179C121}"/>
                </a:ext>
              </a:extLst>
            </p:cNvPr>
            <p:cNvSpPr/>
            <p:nvPr/>
          </p:nvSpPr>
          <p:spPr>
            <a:xfrm>
              <a:off x="4860032" y="478346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l-SI" sz="1000" err="1">
                  <a:solidFill>
                    <a:schemeClr val="bg1">
                      <a:lumMod val="65000"/>
                    </a:schemeClr>
                  </a:solidFill>
                </a:rPr>
                <a:t>Yip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, K.M., Fischer, N., </a:t>
              </a:r>
              <a:r>
                <a:rPr lang="sl-SI" sz="1000" err="1">
                  <a:solidFill>
                    <a:schemeClr val="bg1">
                      <a:lumMod val="65000"/>
                    </a:schemeClr>
                  </a:solidFill>
                </a:rPr>
                <a:t>Paknia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, E. </a:t>
              </a:r>
              <a:r>
                <a:rPr lang="sl-SI" sz="1000" i="1" err="1">
                  <a:solidFill>
                    <a:schemeClr val="bg1">
                      <a:lumMod val="65000"/>
                    </a:schemeClr>
                  </a:solidFill>
                </a:rPr>
                <a:t>et</a:t>
              </a:r>
              <a:r>
                <a:rPr lang="sl-SI" sz="1000" i="1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sl-SI" sz="1000" i="1" err="1">
                  <a:solidFill>
                    <a:schemeClr val="bg1">
                      <a:lumMod val="65000"/>
                    </a:schemeClr>
                  </a:solidFill>
                </a:rPr>
                <a:t>al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. </a:t>
              </a:r>
              <a:r>
                <a:rPr lang="sl-SI" sz="1000" i="1">
                  <a:solidFill>
                    <a:schemeClr val="bg1">
                      <a:lumMod val="65000"/>
                    </a:schemeClr>
                  </a:solidFill>
                </a:rPr>
                <a:t>Nature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 </a:t>
              </a:r>
              <a:r>
                <a:rPr lang="sl-SI" sz="1000" b="1">
                  <a:solidFill>
                    <a:schemeClr val="bg1">
                      <a:lumMod val="65000"/>
                    </a:schemeClr>
                  </a:solidFill>
                </a:rPr>
                <a:t>587, </a:t>
              </a:r>
              <a:r>
                <a:rPr lang="sl-SI" sz="1000">
                  <a:solidFill>
                    <a:schemeClr val="bg1">
                      <a:lumMod val="65000"/>
                    </a:schemeClr>
                  </a:solidFill>
                </a:rPr>
                <a:t>157–161 (2020).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6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cs typeface="Calibri"/>
              </a:rPr>
              <a:t>3. Zagotovitev podatkov na način FAIR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  <a:p>
            <a:r>
              <a:rPr lang="sl-SI" dirty="0"/>
              <a:t>Priprava načrta ravnanja z raziskovalnimi podatki</a:t>
            </a:r>
          </a:p>
          <a:p>
            <a:r>
              <a:rPr lang="sl-SI">
                <a:cs typeface="Calibri"/>
                <a:hlinkClick r:id="rId2"/>
              </a:rPr>
              <a:t>https://nrrp.openscience.si</a:t>
            </a:r>
            <a:r>
              <a:rPr lang="sl-SI">
                <a:cs typeface="Calibri"/>
              </a:rPr>
              <a:t> </a:t>
            </a:r>
          </a:p>
        </p:txBody>
      </p:sp>
      <p:pic>
        <p:nvPicPr>
          <p:cNvPr id="5" name="Označba mesta vsebine 5" descr="A circular diagram with colorful hexagons&#10;&#10;Description automatically generated">
            <a:extLst>
              <a:ext uri="{FF2B5EF4-FFF2-40B4-BE49-F238E27FC236}">
                <a16:creationId xmlns:a16="http://schemas.microsoft.com/office/drawing/2014/main" id="{11B2B50F-FF1C-279E-9494-4BAE142A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90" y="3020972"/>
            <a:ext cx="3674041" cy="3676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0E45B0-6001-64E2-7F2F-07B08BE24400}"/>
              </a:ext>
            </a:extLst>
          </p:cNvPr>
          <p:cNvCxnSpPr>
            <a:cxnSpLocks/>
          </p:cNvCxnSpPr>
          <p:nvPr/>
        </p:nvCxnSpPr>
        <p:spPr>
          <a:xfrm flipH="1">
            <a:off x="10105001" y="4974410"/>
            <a:ext cx="30227" cy="6499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6C2824-5341-F514-0D14-B9FA7CB1807A}"/>
              </a:ext>
            </a:extLst>
          </p:cNvPr>
          <p:cNvCxnSpPr>
            <a:cxnSpLocks/>
          </p:cNvCxnSpPr>
          <p:nvPr/>
        </p:nvCxnSpPr>
        <p:spPr>
          <a:xfrm>
            <a:off x="10324153" y="4911435"/>
            <a:ext cx="486170" cy="398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28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Deljenje (objava v </a:t>
            </a:r>
            <a:r>
              <a:rPr lang="sl-SI" err="1">
                <a:cs typeface="Calibri"/>
              </a:rPr>
              <a:t>repozitoriju</a:t>
            </a:r>
            <a:r>
              <a:rPr lang="sl-SI">
                <a:cs typeface="Calibri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1892208"/>
            <a:ext cx="11160000" cy="4773293"/>
          </a:xfrm>
        </p:spPr>
        <p:txBody>
          <a:bodyPr/>
          <a:lstStyle/>
          <a:p>
            <a:pPr marL="0" indent="0">
              <a:buNone/>
            </a:pPr>
            <a:r>
              <a:rPr lang="sl-SI" sz="1800"/>
              <a:t>Surovi podatki so objavljeni v EMPIAR</a:t>
            </a:r>
            <a:endParaRPr lang="sl-SI" sz="1800">
              <a:cs typeface="Calibri"/>
            </a:endParaRPr>
          </a:p>
          <a:p>
            <a:pPr marL="0" indent="0">
              <a:buNone/>
            </a:pPr>
            <a:r>
              <a:rPr lang="sl-SI" sz="1800">
                <a:cs typeface="Calibri"/>
                <a:hlinkClick r:id="rId3"/>
              </a:rPr>
              <a:t>www.ebi.ac.uk/empiar/EMPIAR-11549</a:t>
            </a:r>
            <a:r>
              <a:rPr lang="sl-SI" sz="1800">
                <a:cs typeface="Calibri"/>
              </a:rPr>
              <a:t> </a:t>
            </a:r>
            <a:endParaRPr lang="sl-SI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l-SI" sz="1800">
                <a:ea typeface="Calibri"/>
                <a:cs typeface="Calibri"/>
                <a:hlinkClick r:id="rId4"/>
              </a:rPr>
              <a:t>www.ebi.ac.uk/empiar/deposition</a:t>
            </a:r>
            <a:r>
              <a:rPr lang="sl-SI" sz="1800">
                <a:ea typeface="Calibri"/>
                <a:cs typeface="Calibri"/>
              </a:rPr>
              <a:t> </a:t>
            </a:r>
            <a:endParaRPr lang="sl-SI" sz="1800">
              <a:cs typeface="Calibri"/>
            </a:endParaRPr>
          </a:p>
        </p:txBody>
      </p:sp>
      <p:pic>
        <p:nvPicPr>
          <p:cNvPr id="4" name="Picture 3" descr="A screenshot of a data sheet&#10;&#10;Description automatically generated">
            <a:extLst>
              <a:ext uri="{FF2B5EF4-FFF2-40B4-BE49-F238E27FC236}">
                <a16:creationId xmlns:a16="http://schemas.microsoft.com/office/drawing/2014/main" id="{9F8EE88D-D549-09D4-F3C8-ECDE303C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609" y="4465745"/>
            <a:ext cx="4145872" cy="2370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0449C-5CA2-E97D-1AA5-C60BEB954155}"/>
              </a:ext>
            </a:extLst>
          </p:cNvPr>
          <p:cNvSpPr txBox="1"/>
          <p:nvPr/>
        </p:nvSpPr>
        <p:spPr>
          <a:xfrm>
            <a:off x="7066642" y="362856"/>
            <a:ext cx="1696357" cy="580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0EF5E-06C4-7482-5B47-33099CE0CB06}"/>
              </a:ext>
            </a:extLst>
          </p:cNvPr>
          <p:cNvSpPr txBox="1"/>
          <p:nvPr/>
        </p:nvSpPr>
        <p:spPr>
          <a:xfrm>
            <a:off x="10169071" y="3575375"/>
            <a:ext cx="9797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cs typeface="Calibri"/>
              </a:rPr>
              <a:t>TB!!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57074D3-B215-2675-0E89-B94C39667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" y="3205175"/>
            <a:ext cx="8211708" cy="364940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345781-1683-80B6-165B-0E7051E3E8C5}"/>
              </a:ext>
            </a:extLst>
          </p:cNvPr>
          <p:cNvCxnSpPr>
            <a:cxnSpLocks/>
          </p:cNvCxnSpPr>
          <p:nvPr/>
        </p:nvCxnSpPr>
        <p:spPr>
          <a:xfrm flipH="1">
            <a:off x="9683005" y="4063287"/>
            <a:ext cx="799748" cy="6123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Deljenje (objava v </a:t>
            </a:r>
            <a:r>
              <a:rPr lang="sl-SI" err="1"/>
              <a:t>repozitoriju</a:t>
            </a:r>
            <a:r>
              <a:rPr lang="sl-SI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1810830"/>
            <a:ext cx="11160000" cy="4773293"/>
          </a:xfrm>
        </p:spPr>
        <p:txBody>
          <a:bodyPr/>
          <a:lstStyle/>
          <a:p>
            <a:pPr marL="0" indent="0">
              <a:buNone/>
            </a:pPr>
            <a:r>
              <a:rPr lang="sl-SI" sz="1800"/>
              <a:t>Obdelani podatki </a:t>
            </a:r>
            <a:r>
              <a:rPr lang="sl-SI" sz="1800" err="1"/>
              <a:t>kriomikroskopije</a:t>
            </a:r>
            <a:r>
              <a:rPr lang="sl-SI" sz="1800"/>
              <a:t> (PDB)</a:t>
            </a:r>
            <a:endParaRPr lang="sl-SI" sz="1800">
              <a:cs typeface="Calibri"/>
            </a:endParaRPr>
          </a:p>
          <a:p>
            <a:pPr marL="0" indent="0">
              <a:buNone/>
            </a:pPr>
            <a:r>
              <a:rPr lang="sl-SI" sz="1800">
                <a:cs typeface="Calibri"/>
                <a:hlinkClick r:id="rId3"/>
              </a:rPr>
              <a:t>www.rcsb.org/structure/8OPJ</a:t>
            </a:r>
            <a:endParaRPr lang="sl-SI" sz="1800">
              <a:cs typeface="Calibri"/>
            </a:endParaRPr>
          </a:p>
          <a:p>
            <a:pPr marL="0" indent="0">
              <a:buNone/>
            </a:pPr>
            <a:r>
              <a:rPr lang="sl-SI" sz="1800">
                <a:ea typeface="Calibri"/>
                <a:cs typeface="Calibri"/>
                <a:hlinkClick r:id="rId4"/>
              </a:rPr>
              <a:t>https://deposit-2.wwpdb.org/deposition</a:t>
            </a:r>
            <a:endParaRPr lang="sl-SI" sz="1800">
              <a:cs typeface="Calibri"/>
            </a:endParaRPr>
          </a:p>
          <a:p>
            <a:pPr marL="0" indent="0">
              <a:buNone/>
            </a:pPr>
            <a:endParaRPr lang="sl-SI" sz="1800">
              <a:ea typeface="Calibri"/>
              <a:cs typeface="Calibri"/>
            </a:endParaRPr>
          </a:p>
          <a:p>
            <a:endParaRPr lang="sl-SI" sz="1800">
              <a:ea typeface="Calibri"/>
              <a:cs typeface="Calibri"/>
            </a:endParaRPr>
          </a:p>
          <a:p>
            <a:endParaRPr lang="sl-SI" sz="180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65457F7-A96D-CBD5-EAC4-D90E0F51B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4" y="5440257"/>
            <a:ext cx="8182429" cy="142078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2B151E-D11D-2380-8E60-519D85535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517" y="1691469"/>
            <a:ext cx="7919209" cy="44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Obdelava in analiza podatkov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>
                <a:cs typeface="Calibri"/>
              </a:rPr>
              <a:t>Kjer ni področno specifičnih </a:t>
            </a:r>
            <a:r>
              <a:rPr lang="sl-SI" err="1">
                <a:cs typeface="Calibri"/>
              </a:rPr>
              <a:t>repozitorijev</a:t>
            </a:r>
            <a:r>
              <a:rPr lang="sl-SI">
                <a:cs typeface="Calibri"/>
              </a:rPr>
              <a:t> - objava v splošnem </a:t>
            </a:r>
            <a:r>
              <a:rPr lang="sl-SI" err="1">
                <a:cs typeface="Calibri"/>
              </a:rPr>
              <a:t>repozitoriju</a:t>
            </a:r>
            <a:r>
              <a:rPr lang="sl-SI">
                <a:cs typeface="Calibri"/>
              </a:rPr>
              <a:t> npr. </a:t>
            </a:r>
            <a:r>
              <a:rPr lang="sl-SI" err="1">
                <a:cs typeface="Calibri"/>
              </a:rPr>
              <a:t>Zenodo</a:t>
            </a:r>
            <a:r>
              <a:rPr lang="sl-SI">
                <a:cs typeface="Calibri"/>
              </a:rPr>
              <a:t> </a:t>
            </a:r>
            <a:endParaRPr lang="en-US"/>
          </a:p>
          <a:p>
            <a:r>
              <a:rPr lang="sl-SI" err="1">
                <a:cs typeface="Calibri"/>
              </a:rPr>
              <a:t>Dryad</a:t>
            </a:r>
            <a:r>
              <a:rPr lang="sl-SI">
                <a:cs typeface="Calibri"/>
              </a:rPr>
              <a:t> npr. za objavo med recenzijo, recenzentski dostop do pomembnih datotek</a:t>
            </a:r>
            <a:endParaRPr lang="sl-SI"/>
          </a:p>
          <a:p>
            <a:r>
              <a:rPr lang="sl-SI">
                <a:cs typeface="Calibri"/>
              </a:rPr>
              <a:t>Drugi splošni </a:t>
            </a:r>
            <a:r>
              <a:rPr lang="sl-SI" err="1">
                <a:cs typeface="Calibri"/>
              </a:rPr>
              <a:t>repozitoriji</a:t>
            </a:r>
            <a:r>
              <a:rPr lang="sl-SI">
                <a:cs typeface="Calibri"/>
              </a:rPr>
              <a:t> </a:t>
            </a:r>
          </a:p>
          <a:p>
            <a:pPr marL="457200" lvl="1" indent="0">
              <a:buNone/>
            </a:pPr>
            <a:endParaRPr lang="sl-SI">
              <a:cs typeface="Calibri"/>
            </a:endParaRPr>
          </a:p>
          <a:p>
            <a:endParaRPr lang="sl-SI">
              <a:cs typeface="Calibri"/>
            </a:endParaRPr>
          </a:p>
          <a:p>
            <a:endParaRPr lang="sl-SI">
              <a:cs typeface="Calibri"/>
            </a:endParaRPr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3D217F73-54C8-0AFF-C791-E03A8875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" y="4363253"/>
            <a:ext cx="5513805" cy="2492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2B990-9AFC-A159-7459-189FC881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772" y="4362546"/>
            <a:ext cx="6685292" cy="6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</a:t>
            </a:r>
            <a:endParaRPr lang="sl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B6980-A261-87BC-4F63-AE0704ACAFD7}"/>
              </a:ext>
            </a:extLst>
          </p:cNvPr>
          <p:cNvSpPr txBox="1"/>
          <p:nvPr/>
        </p:nvSpPr>
        <p:spPr>
          <a:xfrm>
            <a:off x="5977360" y="1726150"/>
            <a:ext cx="19086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Virus (PVY)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1E100-F70E-BF5E-68D0-57D9BFB5A414}"/>
              </a:ext>
            </a:extLst>
          </p:cNvPr>
          <p:cNvSpPr txBox="1"/>
          <p:nvPr/>
        </p:nvSpPr>
        <p:spPr>
          <a:xfrm>
            <a:off x="8466666" y="1731751"/>
            <a:ext cx="32028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Virusom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podobni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delci</a:t>
            </a:r>
            <a:r>
              <a:rPr lang="en-US">
                <a:cs typeface="Calibri"/>
              </a:rPr>
              <a:t> (VLP)</a:t>
            </a:r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1550058" y="4901771"/>
            <a:ext cx="1860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Virusna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ssRNA</a:t>
            </a:r>
            <a:endParaRPr lang="en-US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437C-AF68-08E5-841C-349EFA4B56EC}"/>
              </a:ext>
            </a:extLst>
          </p:cNvPr>
          <p:cNvSpPr txBox="1"/>
          <p:nvPr/>
        </p:nvSpPr>
        <p:spPr>
          <a:xfrm>
            <a:off x="1550057" y="5917237"/>
            <a:ext cx="1860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Proteini</a:t>
            </a:r>
            <a:r>
              <a:rPr lang="en-US">
                <a:cs typeface="Calibri"/>
              </a:rPr>
              <a:t> PVY</a:t>
            </a:r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2805DE-BA52-6453-67B4-CE361707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6" y="1889948"/>
            <a:ext cx="3560220" cy="23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4">
            <a:extLst>
              <a:ext uri="{FF2B5EF4-FFF2-40B4-BE49-F238E27FC236}">
                <a16:creationId xmlns:a16="http://schemas.microsoft.com/office/drawing/2014/main" id="{79C2D852-8654-898A-F3D9-7F2BD435377C}"/>
              </a:ext>
            </a:extLst>
          </p:cNvPr>
          <p:cNvSpPr txBox="1"/>
          <p:nvPr/>
        </p:nvSpPr>
        <p:spPr>
          <a:xfrm>
            <a:off x="3162866" y="4037483"/>
            <a:ext cx="104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000">
                <a:solidFill>
                  <a:schemeClr val="bg1">
                    <a:lumMod val="50000"/>
                  </a:schemeClr>
                </a:solidFill>
              </a:rPr>
              <a:t>Foto: arhiv NIB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FE349B-BE94-D899-D04F-8A7FA2F82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47" y="2103305"/>
            <a:ext cx="2560352" cy="2560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1DC3E5-2295-4B4D-285E-1D8BD8607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47" y="2096678"/>
            <a:ext cx="2559902" cy="2560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8783C9-7FD6-59D3-3A34-5C86B5F85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77" y="4744386"/>
            <a:ext cx="5294190" cy="20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Deljenje (objava v </a:t>
            </a:r>
            <a:r>
              <a:rPr lang="sl-SI" err="1"/>
              <a:t>repozitoriju</a:t>
            </a:r>
            <a:r>
              <a:rPr lang="sl-SI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cs typeface="Calibri"/>
              </a:rPr>
              <a:t>Deljenje in objava v splošnih </a:t>
            </a:r>
            <a:r>
              <a:rPr lang="sl-SI" dirty="0" err="1">
                <a:cs typeface="Calibri"/>
              </a:rPr>
              <a:t>repozitorijih</a:t>
            </a:r>
            <a:r>
              <a:rPr lang="sl-SI" dirty="0">
                <a:cs typeface="Calibri"/>
              </a:rPr>
              <a:t> (</a:t>
            </a:r>
            <a:r>
              <a:rPr lang="sl-SI" dirty="0" err="1">
                <a:cs typeface="Calibri"/>
              </a:rPr>
              <a:t>Zenodo</a:t>
            </a:r>
            <a:r>
              <a:rPr lang="sl-SI" dirty="0">
                <a:cs typeface="Calibri"/>
              </a:rPr>
              <a:t>, </a:t>
            </a:r>
            <a:r>
              <a:rPr lang="sl-SI" dirty="0" err="1">
                <a:cs typeface="Calibri"/>
              </a:rPr>
              <a:t>Figshare</a:t>
            </a:r>
            <a:r>
              <a:rPr lang="sl-SI" dirty="0">
                <a:cs typeface="Calibri"/>
              </a:rPr>
              <a:t>, </a:t>
            </a:r>
            <a:r>
              <a:rPr lang="sl-SI" dirty="0" err="1">
                <a:cs typeface="Calibri"/>
              </a:rPr>
              <a:t>Dryad</a:t>
            </a:r>
            <a:r>
              <a:rPr lang="sl-SI" dirty="0">
                <a:cs typeface="Calibri"/>
              </a:rPr>
              <a:t>, </a:t>
            </a:r>
            <a:r>
              <a:rPr lang="sl-SI" dirty="0" err="1">
                <a:cs typeface="Calibri"/>
              </a:rPr>
              <a:t>Mendeley</a:t>
            </a:r>
            <a:r>
              <a:rPr lang="sl-SI" dirty="0">
                <a:cs typeface="Calibri"/>
              </a:rPr>
              <a:t> Data …) ali institucionalnih repozitorijih (RUL, DKUM, RUP, RUNG, </a:t>
            </a:r>
            <a:r>
              <a:rPr lang="sl-SI" dirty="0" err="1">
                <a:cs typeface="Calibri"/>
              </a:rPr>
              <a:t>DiRROS</a:t>
            </a:r>
            <a:r>
              <a:rPr lang="sl-SI" dirty="0">
                <a:cs typeface="Calibri"/>
              </a:rPr>
              <a:t>, </a:t>
            </a:r>
            <a:r>
              <a:rPr lang="sl-SI" dirty="0" err="1">
                <a:cs typeface="Calibri"/>
              </a:rPr>
              <a:t>ReVIS</a:t>
            </a:r>
            <a:r>
              <a:rPr lang="sl-SI" dirty="0">
                <a:cs typeface="Calibri"/>
              </a:rPr>
              <a:t>)</a:t>
            </a:r>
          </a:p>
          <a:p>
            <a:pPr marL="0" indent="0">
              <a:buNone/>
            </a:pPr>
            <a:endParaRPr lang="sl-SI" sz="1600" dirty="0">
              <a:cs typeface="Calibri"/>
            </a:endParaRPr>
          </a:p>
          <a:p>
            <a:pPr marL="0" indent="0">
              <a:buNone/>
            </a:pPr>
            <a:r>
              <a:rPr lang="sl-SI" dirty="0">
                <a:cs typeface="Calibri"/>
              </a:rPr>
              <a:t>Primer: Podatki iz </a:t>
            </a:r>
            <a:r>
              <a:rPr lang="sl-SI" dirty="0" err="1">
                <a:cs typeface="Calibri"/>
              </a:rPr>
              <a:t>krioelektronske</a:t>
            </a:r>
            <a:r>
              <a:rPr lang="sl-SI" dirty="0">
                <a:cs typeface="Calibri"/>
              </a:rPr>
              <a:t> mikroskopije v </a:t>
            </a:r>
            <a:r>
              <a:rPr lang="sl-SI" dirty="0" err="1">
                <a:cs typeface="Calibri"/>
              </a:rPr>
              <a:t>repozitoriju</a:t>
            </a:r>
            <a:r>
              <a:rPr lang="sl-SI" dirty="0">
                <a:cs typeface="Calibri"/>
              </a:rPr>
              <a:t> </a:t>
            </a:r>
            <a:r>
              <a:rPr lang="sl-SI" dirty="0" err="1">
                <a:cs typeface="Calibri"/>
              </a:rPr>
              <a:t>Zenodo</a:t>
            </a:r>
            <a:endParaRPr lang="sl-SI" dirty="0">
              <a:cs typeface="Calibri"/>
            </a:endParaRPr>
          </a:p>
          <a:p>
            <a:r>
              <a:rPr lang="sl-SI" sz="2400" dirty="0">
                <a:hlinkClick r:id="rId2"/>
              </a:rPr>
              <a:t>https://zenodo.org/records/12611974</a:t>
            </a:r>
            <a:r>
              <a:rPr lang="sl-SI" sz="2400" dirty="0"/>
              <a:t>  </a:t>
            </a:r>
            <a:endParaRPr lang="sl-SI" sz="2400" dirty="0">
              <a:ea typeface="Calibri"/>
              <a:cs typeface="Calibri"/>
            </a:endParaRPr>
          </a:p>
          <a:p>
            <a:pPr lvl="1">
              <a:buFont typeface="Courier New" pitchFamily="34"/>
              <a:buChar char="o"/>
            </a:pPr>
            <a:r>
              <a:rPr lang="sl-SI" sz="2000" dirty="0" err="1">
                <a:ea typeface="Calibri"/>
                <a:cs typeface="Calibri"/>
              </a:rPr>
              <a:t>Preprint</a:t>
            </a:r>
            <a:r>
              <a:rPr lang="sl-SI" sz="2000" dirty="0">
                <a:ea typeface="Calibri"/>
                <a:cs typeface="Calibri"/>
              </a:rPr>
              <a:t>: </a:t>
            </a:r>
            <a:r>
              <a:rPr lang="sl-SI" sz="2000" dirty="0">
                <a:ea typeface="Calibri"/>
                <a:cs typeface="Calibri"/>
                <a:hlinkClick r:id="rId3"/>
              </a:rPr>
              <a:t>https://doi.org/10.1101/2024.04.10.588894</a:t>
            </a:r>
            <a:r>
              <a:rPr lang="sl-SI" sz="2000" dirty="0">
                <a:ea typeface="Calibri"/>
                <a:cs typeface="Calibri"/>
              </a:rPr>
              <a:t> </a:t>
            </a:r>
          </a:p>
          <a:p>
            <a:pPr lvl="1">
              <a:buFont typeface="Courier New" pitchFamily="34"/>
              <a:buChar char="o"/>
            </a:pPr>
            <a:r>
              <a:rPr lang="sl-SI" sz="2000" dirty="0">
                <a:ea typeface="Calibri"/>
                <a:cs typeface="Calibri"/>
              </a:rPr>
              <a:t>Članek: </a:t>
            </a:r>
            <a:r>
              <a:rPr lang="sl-SI" sz="2000" dirty="0">
                <a:ea typeface="Calibri"/>
                <a:cs typeface="Calibri"/>
                <a:hlinkClick r:id="rId4"/>
              </a:rPr>
              <a:t>https://doi.org/10.1093/nar/gkae636</a:t>
            </a:r>
            <a:r>
              <a:rPr lang="sl-SI" sz="2000" dirty="0">
                <a:ea typeface="Calibri"/>
                <a:cs typeface="Calibri"/>
              </a:rPr>
              <a:t> </a:t>
            </a:r>
          </a:p>
          <a:p>
            <a:pPr marL="457200" lvl="1" indent="0">
              <a:buNone/>
            </a:pPr>
            <a:endParaRPr lang="sl-SI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l-SI" dirty="0">
                <a:ea typeface="Calibri"/>
                <a:cs typeface="Calibri"/>
              </a:rPr>
              <a:t>Vnos podatkov tekočinske kromatografije - numerični podatki v obliki .</a:t>
            </a:r>
            <a:r>
              <a:rPr lang="sl-SI" dirty="0" err="1">
                <a:ea typeface="Calibri"/>
                <a:cs typeface="Calibri"/>
              </a:rPr>
              <a:t>csv</a:t>
            </a:r>
            <a:r>
              <a:rPr lang="sl-SI" dirty="0">
                <a:ea typeface="Calibri"/>
                <a:cs typeface="Calibri"/>
              </a:rPr>
              <a:t> (in zaprtem formatu .res)</a:t>
            </a:r>
          </a:p>
          <a:p>
            <a:pPr marL="0" indent="0">
              <a:buNone/>
            </a:pPr>
            <a:endParaRPr lang="sl-S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20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3. Zagotovitev podatkov na način FAIR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>
              <a:cs typeface="Calibri"/>
            </a:endParaRPr>
          </a:p>
          <a:p>
            <a:r>
              <a:rPr lang="sl-SI"/>
              <a:t>Priprava načrta ravnanja z raziskovalnimi podatki</a:t>
            </a:r>
          </a:p>
          <a:p>
            <a:r>
              <a:rPr lang="sl-SI">
                <a:cs typeface="Calibri"/>
                <a:hlinkClick r:id="rId2"/>
              </a:rPr>
              <a:t>https://nrrp.openscience.si</a:t>
            </a:r>
            <a:r>
              <a:rPr lang="sl-SI">
                <a:cs typeface="Calibri"/>
              </a:rPr>
              <a:t> </a:t>
            </a:r>
          </a:p>
        </p:txBody>
      </p:sp>
      <p:pic>
        <p:nvPicPr>
          <p:cNvPr id="5" name="Označba mesta vsebine 5" descr="A circular diagram with colorful hexagons&#10;&#10;Description automatically generated">
            <a:extLst>
              <a:ext uri="{FF2B5EF4-FFF2-40B4-BE49-F238E27FC236}">
                <a16:creationId xmlns:a16="http://schemas.microsoft.com/office/drawing/2014/main" id="{11B2B50F-FF1C-279E-9494-4BAE142A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90" y="3020972"/>
            <a:ext cx="3674041" cy="3676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CAFBE1-A3D6-E99A-5772-FD4F84C14D7E}"/>
              </a:ext>
            </a:extLst>
          </p:cNvPr>
          <p:cNvCxnSpPr/>
          <p:nvPr/>
        </p:nvCxnSpPr>
        <p:spPr>
          <a:xfrm flipH="1">
            <a:off x="9525630" y="4785485"/>
            <a:ext cx="464756" cy="3728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B7B69F-5187-6D36-FCCF-2B04AB8DB67A}"/>
              </a:ext>
            </a:extLst>
          </p:cNvPr>
          <p:cNvCxnSpPr>
            <a:cxnSpLocks/>
          </p:cNvCxnSpPr>
          <p:nvPr/>
        </p:nvCxnSpPr>
        <p:spPr>
          <a:xfrm flipH="1" flipV="1">
            <a:off x="9387084" y="4660793"/>
            <a:ext cx="622194" cy="239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5C3EEF-E2A1-DA09-963E-D710C37E27D5}"/>
              </a:ext>
            </a:extLst>
          </p:cNvPr>
          <p:cNvCxnSpPr>
            <a:cxnSpLocks/>
          </p:cNvCxnSpPr>
          <p:nvPr/>
        </p:nvCxnSpPr>
        <p:spPr>
          <a:xfrm>
            <a:off x="10096712" y="4891811"/>
            <a:ext cx="22567" cy="7183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8698DC-097D-834A-13F4-BB5019281BBA}"/>
              </a:ext>
            </a:extLst>
          </p:cNvPr>
          <p:cNvCxnSpPr>
            <a:cxnSpLocks/>
          </p:cNvCxnSpPr>
          <p:nvPr/>
        </p:nvCxnSpPr>
        <p:spPr>
          <a:xfrm>
            <a:off x="10362525" y="4918390"/>
            <a:ext cx="341546" cy="4348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40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" y="6523393"/>
            <a:ext cx="3221884" cy="238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000">
                <a:cs typeface="Calibri"/>
              </a:rPr>
              <a:t>https://www.nature.com/articles/s42004-024-01100-x</a:t>
            </a:r>
            <a:endParaRPr lang="en-US" sz="1000">
              <a:cs typeface="Calibri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324DC4E2-52BA-F01D-9853-16D8304C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7" y="1715210"/>
            <a:ext cx="7574643" cy="197236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5736A7-F92E-98CA-E0D1-5DD0ECE60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124" y="2989372"/>
            <a:ext cx="4806497" cy="386805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B95395A-E8BD-FFF2-9F29-5B7A2ECC5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25" y="3801414"/>
            <a:ext cx="4022901" cy="25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44" y="1714655"/>
            <a:ext cx="11160000" cy="4773293"/>
          </a:xfrm>
        </p:spPr>
        <p:txBody>
          <a:bodyPr/>
          <a:lstStyle/>
          <a:p>
            <a:pPr marL="285750" indent="-285750"/>
            <a:r>
              <a:rPr lang="sl-SI" sz="1800" dirty="0">
                <a:cs typeface="Calibri"/>
              </a:rPr>
              <a:t>Revija zahtevala začasno </a:t>
            </a:r>
            <a:r>
              <a:rPr lang="sl-SI" sz="1800" dirty="0" err="1">
                <a:cs typeface="Calibri"/>
              </a:rPr>
              <a:t>depozicijo</a:t>
            </a:r>
            <a:r>
              <a:rPr lang="sl-SI" sz="1800" dirty="0">
                <a:cs typeface="Calibri"/>
              </a:rPr>
              <a:t> vseh </a:t>
            </a:r>
            <a:r>
              <a:rPr lang="sl-SI" sz="1800" dirty="0" err="1">
                <a:cs typeface="Calibri"/>
              </a:rPr>
              <a:t>pdb</a:t>
            </a:r>
            <a:r>
              <a:rPr lang="sl-SI" sz="1800" dirty="0">
                <a:cs typeface="Calibri"/>
              </a:rPr>
              <a:t>/</a:t>
            </a:r>
            <a:r>
              <a:rPr lang="sl-SI" sz="1800" dirty="0" err="1">
                <a:cs typeface="Calibri"/>
              </a:rPr>
              <a:t>cif</a:t>
            </a:r>
            <a:r>
              <a:rPr lang="sl-SI" sz="1800" dirty="0">
                <a:cs typeface="Calibri"/>
              </a:rPr>
              <a:t> in kart gostote v </a:t>
            </a:r>
            <a:r>
              <a:rPr lang="sl-SI" sz="1800" dirty="0" err="1">
                <a:cs typeface="Calibri"/>
              </a:rPr>
              <a:t>repozitorij</a:t>
            </a:r>
            <a:r>
              <a:rPr lang="sl-SI" sz="1800" dirty="0">
                <a:cs typeface="Calibri"/>
              </a:rPr>
              <a:t> </a:t>
            </a:r>
            <a:r>
              <a:rPr lang="sl-SI" sz="1800" dirty="0" err="1">
                <a:cs typeface="Calibri"/>
              </a:rPr>
              <a:t>Dryad</a:t>
            </a:r>
            <a:r>
              <a:rPr lang="sl-SI" sz="1800" dirty="0">
                <a:cs typeface="Calibri"/>
              </a:rPr>
              <a:t>. </a:t>
            </a:r>
            <a:endParaRPr lang="en-US" sz="1800" dirty="0">
              <a:cs typeface="Calibri"/>
            </a:endParaRPr>
          </a:p>
          <a:p>
            <a:pPr marL="285750" indent="-285750"/>
            <a:r>
              <a:rPr lang="sl-SI" sz="1800" dirty="0">
                <a:cs typeface="Calibri"/>
              </a:rPr>
              <a:t>V </a:t>
            </a:r>
            <a:r>
              <a:rPr lang="sl-SI" sz="1800" dirty="0" err="1">
                <a:cs typeface="Calibri"/>
              </a:rPr>
              <a:t>repozitoriju</a:t>
            </a:r>
            <a:r>
              <a:rPr lang="sl-SI" sz="1800" dirty="0">
                <a:cs typeface="Calibri"/>
              </a:rPr>
              <a:t> PDB in EMDB so bile datoteke še zaklenjene in zato nedostopne. </a:t>
            </a:r>
            <a:endParaRPr lang="en-US" sz="1800" dirty="0">
              <a:cs typeface="Calibri"/>
            </a:endParaRPr>
          </a:p>
          <a:p>
            <a:pPr marL="285750" indent="-285750"/>
            <a:r>
              <a:rPr lang="sl-SI" sz="1800" dirty="0">
                <a:cs typeface="Calibri"/>
              </a:rPr>
              <a:t>Datoteke v EMPIAR, EMDB in PDB so bile avtomatsko odklenjene po objavi članka.</a:t>
            </a:r>
            <a:endParaRPr lang="en-US" sz="1800" dirty="0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5DDF83-2DCC-A129-92FA-53C4BD36B16B}"/>
              </a:ext>
            </a:extLst>
          </p:cNvPr>
          <p:cNvSpPr txBox="1">
            <a:spLocks/>
          </p:cNvSpPr>
          <p:nvPr/>
        </p:nvSpPr>
        <p:spPr>
          <a:xfrm>
            <a:off x="2221" y="6523393"/>
            <a:ext cx="3221884" cy="238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1000">
                <a:cs typeface="Calibri"/>
              </a:rPr>
              <a:t>https://www.nature.com/articles/s42004-024-01100-x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E56506AF-7C8C-1E10-7F4E-5D1A777AF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15" y="2898437"/>
            <a:ext cx="6919436" cy="31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44" y="1714655"/>
            <a:ext cx="11160000" cy="4773293"/>
          </a:xfrm>
        </p:spPr>
        <p:txBody>
          <a:bodyPr/>
          <a:lstStyle/>
          <a:p>
            <a:pPr marL="285750" indent="-285750"/>
            <a:r>
              <a:rPr lang="sl-SI" sz="1800" err="1">
                <a:cs typeface="Calibri"/>
              </a:rPr>
              <a:t>Supplementary</a:t>
            </a:r>
            <a:r>
              <a:rPr lang="sl-SI" sz="1800">
                <a:cs typeface="Calibri"/>
              </a:rPr>
              <a:t> data 1 (.</a:t>
            </a:r>
            <a:r>
              <a:rPr lang="sl-SI" sz="1800" err="1">
                <a:cs typeface="Calibri"/>
              </a:rPr>
              <a:t>xlsx</a:t>
            </a:r>
            <a:r>
              <a:rPr lang="sl-SI" sz="1800">
                <a:cs typeface="Calibri"/>
              </a:rPr>
              <a:t> format)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8D9D0-5449-AF25-BF08-4191596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" y="2049721"/>
            <a:ext cx="12192000" cy="240585"/>
          </a:xfrm>
          <a:prstGeom prst="rect">
            <a:avLst/>
          </a:prstGeom>
        </p:spPr>
      </p:pic>
      <p:pic>
        <p:nvPicPr>
          <p:cNvPr id="9" name="Picture 8" descr="A screenshot of a data&#10;&#10;Description automatically generated">
            <a:extLst>
              <a:ext uri="{FF2B5EF4-FFF2-40B4-BE49-F238E27FC236}">
                <a16:creationId xmlns:a16="http://schemas.microsoft.com/office/drawing/2014/main" id="{78BD5103-0048-0281-FBF6-FC53C357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177" y="2380795"/>
            <a:ext cx="9296365" cy="35830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5DDF83-2DCC-A129-92FA-53C4BD36B16B}"/>
              </a:ext>
            </a:extLst>
          </p:cNvPr>
          <p:cNvSpPr txBox="1">
            <a:spLocks/>
          </p:cNvSpPr>
          <p:nvPr/>
        </p:nvSpPr>
        <p:spPr>
          <a:xfrm>
            <a:off x="2221" y="6523393"/>
            <a:ext cx="3221884" cy="238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1000">
                <a:cs typeface="Calibri"/>
              </a:rPr>
              <a:t>https://www.nature.com/articles/s42004-024-01100-x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6744171-45F1-3F97-086F-07CA21E19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" y="2558540"/>
            <a:ext cx="2839212" cy="18279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7A2215-D46D-D0CE-8E24-107C535F0833}"/>
              </a:ext>
            </a:extLst>
          </p:cNvPr>
          <p:cNvCxnSpPr>
            <a:cxnSpLocks/>
          </p:cNvCxnSpPr>
          <p:nvPr/>
        </p:nvCxnSpPr>
        <p:spPr>
          <a:xfrm flipH="1" flipV="1">
            <a:off x="1303819" y="3918604"/>
            <a:ext cx="712315" cy="4009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7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44" y="1714655"/>
            <a:ext cx="11160000" cy="4773293"/>
          </a:xfrm>
        </p:spPr>
        <p:txBody>
          <a:bodyPr/>
          <a:lstStyle/>
          <a:p>
            <a:pPr marL="285750" indent="-285750"/>
            <a:r>
              <a:rPr lang="sl-SI" sz="1800" err="1">
                <a:cs typeface="Calibri"/>
              </a:rPr>
              <a:t>Supplementary</a:t>
            </a:r>
            <a:r>
              <a:rPr lang="sl-SI" sz="1800">
                <a:cs typeface="Calibri"/>
              </a:rPr>
              <a:t> data 1 (.</a:t>
            </a:r>
            <a:r>
              <a:rPr lang="sl-SI" sz="1800" err="1">
                <a:cs typeface="Calibri"/>
              </a:rPr>
              <a:t>xlsx</a:t>
            </a:r>
            <a:r>
              <a:rPr lang="sl-SI" sz="1800">
                <a:cs typeface="Calibri"/>
              </a:rPr>
              <a:t> format)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8D9D0-5449-AF25-BF08-4191596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" y="2049721"/>
            <a:ext cx="12192000" cy="240585"/>
          </a:xfrm>
          <a:prstGeom prst="rect">
            <a:avLst/>
          </a:prstGeom>
        </p:spPr>
      </p:pic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4116887-4DCB-BFD0-C6DB-E93507E5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326" y="3274338"/>
            <a:ext cx="8201025" cy="19431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5DDF83-2DCC-A129-92FA-53C4BD36B16B}"/>
              </a:ext>
            </a:extLst>
          </p:cNvPr>
          <p:cNvSpPr txBox="1">
            <a:spLocks/>
          </p:cNvSpPr>
          <p:nvPr/>
        </p:nvSpPr>
        <p:spPr>
          <a:xfrm>
            <a:off x="2221" y="6523393"/>
            <a:ext cx="3221884" cy="238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1000">
                <a:cs typeface="Calibri"/>
              </a:rPr>
              <a:t>https://www.nature.com/articles/s42004-024-01100-x</a:t>
            </a:r>
          </a:p>
        </p:txBody>
      </p:sp>
    </p:spTree>
    <p:extLst>
      <p:ext uri="{BB962C8B-B14F-4D97-AF65-F5344CB8AC3E}">
        <p14:creationId xmlns:p14="http://schemas.microsoft.com/office/powerpoint/2010/main" val="2785981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8D9D0-5449-AF25-BF08-4191596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095"/>
            <a:ext cx="12192000" cy="240585"/>
          </a:xfrm>
          <a:prstGeom prst="rect">
            <a:avLst/>
          </a:prstGeom>
        </p:spPr>
      </p:pic>
      <p:pic>
        <p:nvPicPr>
          <p:cNvPr id="6" name="Picture 5" descr="A screenshot of a data sheet&#10;&#10;Description automatically generated">
            <a:extLst>
              <a:ext uri="{FF2B5EF4-FFF2-40B4-BE49-F238E27FC236}">
                <a16:creationId xmlns:a16="http://schemas.microsoft.com/office/drawing/2014/main" id="{30B66043-7D5B-3D0C-695A-F12AC38ED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" y="2114943"/>
            <a:ext cx="6367139" cy="20105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49C50C-2AEB-8A2A-3120-ADC397C2D9E1}"/>
              </a:ext>
            </a:extLst>
          </p:cNvPr>
          <p:cNvSpPr txBox="1">
            <a:spLocks/>
          </p:cNvSpPr>
          <p:nvPr/>
        </p:nvSpPr>
        <p:spPr>
          <a:xfrm>
            <a:off x="2221" y="6523393"/>
            <a:ext cx="3221884" cy="238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1000">
                <a:cs typeface="Calibri"/>
              </a:rPr>
              <a:t>https://www.nature.com/articles/s42004-024-01100-x</a:t>
            </a:r>
          </a:p>
        </p:txBody>
      </p:sp>
      <p:pic>
        <p:nvPicPr>
          <p:cNvPr id="5" name="Picture 4" descr="A close-up of a gel&#10;&#10;Description automatically generated">
            <a:extLst>
              <a:ext uri="{FF2B5EF4-FFF2-40B4-BE49-F238E27FC236}">
                <a16:creationId xmlns:a16="http://schemas.microsoft.com/office/drawing/2014/main" id="{3AE6A585-EA64-3955-FB7D-4DBF7F94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631" y="3201508"/>
            <a:ext cx="6371856" cy="3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Objava znanstvenega članka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89" y="3283924"/>
            <a:ext cx="3835921" cy="2087884"/>
          </a:xfrm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None/>
            </a:pPr>
            <a:r>
              <a:rPr lang="sl-SI" sz="1800">
                <a:cs typeface="Calibri"/>
              </a:rPr>
              <a:t>V članku skupno:</a:t>
            </a:r>
            <a:endParaRPr lang="en-US" sz="1800">
              <a:cs typeface="Calibri"/>
            </a:endParaRPr>
          </a:p>
          <a:p>
            <a:r>
              <a:rPr lang="sl-SI" sz="1800">
                <a:cs typeface="Calibri"/>
              </a:rPr>
              <a:t>11 molekulskih struktur .</a:t>
            </a:r>
            <a:r>
              <a:rPr lang="sl-SI" sz="1800" err="1">
                <a:cs typeface="Calibri"/>
              </a:rPr>
              <a:t>pdb</a:t>
            </a:r>
            <a:r>
              <a:rPr lang="sl-SI" sz="1800">
                <a:cs typeface="Calibri"/>
              </a:rPr>
              <a:t>/.</a:t>
            </a:r>
            <a:r>
              <a:rPr lang="sl-SI" sz="1800" err="1">
                <a:cs typeface="Calibri"/>
              </a:rPr>
              <a:t>cif</a:t>
            </a:r>
            <a:endParaRPr lang="sl-SI" sz="1800">
              <a:cs typeface="Calibri"/>
            </a:endParaRPr>
          </a:p>
          <a:p>
            <a:r>
              <a:rPr lang="sl-SI" sz="1800">
                <a:cs typeface="Calibri"/>
              </a:rPr>
              <a:t>30 kart gostote</a:t>
            </a:r>
          </a:p>
          <a:p>
            <a:r>
              <a:rPr lang="sl-SI" sz="1800">
                <a:cs typeface="Calibri"/>
              </a:rPr>
              <a:t>6 setov surovih podatkov (10 TB)</a:t>
            </a:r>
          </a:p>
          <a:p>
            <a:r>
              <a:rPr lang="sl-SI" sz="1800">
                <a:cs typeface="Calibri"/>
              </a:rPr>
              <a:t>8 + 25 + 19 slik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F33BAF8-A5A7-4532-4CB1-A5EAB6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32741" y="638763"/>
            <a:ext cx="5202262" cy="72353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49C50C-2AEB-8A2A-3120-ADC397C2D9E1}"/>
              </a:ext>
            </a:extLst>
          </p:cNvPr>
          <p:cNvSpPr txBox="1">
            <a:spLocks/>
          </p:cNvSpPr>
          <p:nvPr/>
        </p:nvSpPr>
        <p:spPr>
          <a:xfrm>
            <a:off x="2221" y="6523393"/>
            <a:ext cx="3221884" cy="238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1000">
                <a:cs typeface="Calibri"/>
              </a:rPr>
              <a:t>https://www.nature.com/articles/s42004-024-01100-x</a:t>
            </a:r>
          </a:p>
        </p:txBody>
      </p:sp>
    </p:spTree>
    <p:extLst>
      <p:ext uri="{BB962C8B-B14F-4D97-AF65-F5344CB8AC3E}">
        <p14:creationId xmlns:p14="http://schemas.microsoft.com/office/powerpoint/2010/main" val="31827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5668CD8-8DE2-4813-9EC2-574C2532AD96}"/>
              </a:ext>
            </a:extLst>
          </p:cNvPr>
          <p:cNvSpPr txBox="1"/>
          <p:nvPr/>
        </p:nvSpPr>
        <p:spPr>
          <a:xfrm>
            <a:off x="283357" y="1668647"/>
            <a:ext cx="386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endParaRPr lang="sl-SI" sz="120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47140"/>
            <a:ext cx="10009549" cy="1096854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 (PVY)</a:t>
            </a:r>
            <a:endParaRPr lang="sl-S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C3F3E-84EA-AB23-72B3-A5ADB36F180E}"/>
              </a:ext>
            </a:extLst>
          </p:cNvPr>
          <p:cNvSpPr txBox="1"/>
          <p:nvPr/>
        </p:nvSpPr>
        <p:spPr>
          <a:xfrm>
            <a:off x="838669" y="5883208"/>
            <a:ext cx="22130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215123 </a:t>
            </a:r>
            <a:r>
              <a:rPr lang="en-US" err="1">
                <a:cs typeface="Calibri"/>
              </a:rPr>
              <a:t>segmentov</a:t>
            </a:r>
            <a:endParaRPr lang="en-US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1D3AF-C641-EFBA-F112-3658EA0386C6}"/>
              </a:ext>
            </a:extLst>
          </p:cNvPr>
          <p:cNvSpPr txBox="1"/>
          <p:nvPr/>
        </p:nvSpPr>
        <p:spPr>
          <a:xfrm>
            <a:off x="9138959" y="1949375"/>
            <a:ext cx="26343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PVY – 726 </a:t>
            </a:r>
            <a:r>
              <a:rPr lang="en-US" err="1">
                <a:cs typeface="Calibri"/>
              </a:rPr>
              <a:t>posnetkov</a:t>
            </a:r>
          </a:p>
          <a:p>
            <a:r>
              <a:rPr lang="en-US">
                <a:cs typeface="Calibri"/>
              </a:rPr>
              <a:t>VLP – 5344 </a:t>
            </a:r>
            <a:r>
              <a:rPr lang="en-US" err="1">
                <a:cs typeface="Calibri"/>
              </a:rPr>
              <a:t>posnetkov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5578A85-48A7-897A-8198-14D03B9392FD}"/>
              </a:ext>
            </a:extLst>
          </p:cNvPr>
          <p:cNvSpPr txBox="1"/>
          <p:nvPr/>
        </p:nvSpPr>
        <p:spPr>
          <a:xfrm>
            <a:off x="1732612" y="1681602"/>
            <a:ext cx="389704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/>
              <a:t>Virus: 726 posnetkov</a:t>
            </a:r>
            <a:endParaRPr lang="sl-SI" sz="1400">
              <a:cs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3D864B-B41D-D22B-42F8-59027FFA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0" y="4239280"/>
            <a:ext cx="1256976" cy="116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E9A49D-DCB0-C5CF-456E-121EAB19D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47465"/>
          <a:stretch/>
        </p:blipFill>
        <p:spPr>
          <a:xfrm>
            <a:off x="3682989" y="3883660"/>
            <a:ext cx="3038689" cy="29741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C8A3B0-E538-CCAA-FE8B-45DC3B6B7D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8" t="6935"/>
          <a:stretch/>
        </p:blipFill>
        <p:spPr>
          <a:xfrm>
            <a:off x="8414161" y="3142257"/>
            <a:ext cx="1770629" cy="273683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1A81FC-D1E3-2A13-0758-A0754D8C6CE7}"/>
              </a:ext>
            </a:extLst>
          </p:cNvPr>
          <p:cNvCxnSpPr/>
          <p:nvPr/>
        </p:nvCxnSpPr>
        <p:spPr>
          <a:xfrm>
            <a:off x="1881750" y="3772089"/>
            <a:ext cx="0" cy="4661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9AFBDC7-2379-F308-3546-C0AD055EB5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2" t="9148" b="1257"/>
          <a:stretch/>
        </p:blipFill>
        <p:spPr>
          <a:xfrm>
            <a:off x="10321647" y="3179026"/>
            <a:ext cx="1765919" cy="2707124"/>
          </a:xfrm>
          <a:prstGeom prst="rect">
            <a:avLst/>
          </a:prstGeom>
        </p:spPr>
      </p:pic>
      <p:sp>
        <p:nvSpPr>
          <p:cNvPr id="39" name="TextBox 20">
            <a:extLst>
              <a:ext uri="{FF2B5EF4-FFF2-40B4-BE49-F238E27FC236}">
                <a16:creationId xmlns:a16="http://schemas.microsoft.com/office/drawing/2014/main" id="{D328131F-CCDB-825B-62CF-A11B2A9AF0CC}"/>
              </a:ext>
            </a:extLst>
          </p:cNvPr>
          <p:cNvSpPr txBox="1"/>
          <p:nvPr/>
        </p:nvSpPr>
        <p:spPr>
          <a:xfrm>
            <a:off x="10900595" y="2833628"/>
            <a:ext cx="97862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/>
              <a:t>VLP</a:t>
            </a:r>
            <a:endParaRPr lang="sl-SI" sz="2000">
              <a:cs typeface="Calibri"/>
            </a:endParaRP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CFFD7AEB-7712-682D-69EF-05FF5FD5323A}"/>
              </a:ext>
            </a:extLst>
          </p:cNvPr>
          <p:cNvSpPr txBox="1"/>
          <p:nvPr/>
        </p:nvSpPr>
        <p:spPr>
          <a:xfrm>
            <a:off x="8964887" y="2849279"/>
            <a:ext cx="7784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/>
              <a:t>PVY</a:t>
            </a:r>
            <a:endParaRPr lang="sl-SI" sz="2000">
              <a:cs typeface="Calibri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A447C2-ED0E-39DA-6767-A6EAEF9335F6}"/>
              </a:ext>
            </a:extLst>
          </p:cNvPr>
          <p:cNvCxnSpPr/>
          <p:nvPr/>
        </p:nvCxnSpPr>
        <p:spPr>
          <a:xfrm>
            <a:off x="2826234" y="4996152"/>
            <a:ext cx="4397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25B4C3-62F9-F7C3-A145-1A1802B5289B}"/>
              </a:ext>
            </a:extLst>
          </p:cNvPr>
          <p:cNvCxnSpPr/>
          <p:nvPr/>
        </p:nvCxnSpPr>
        <p:spPr>
          <a:xfrm>
            <a:off x="7200490" y="5065655"/>
            <a:ext cx="4595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F1D410-8378-4E47-C32A-1742D23B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6" y="1961904"/>
            <a:ext cx="1759831" cy="17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ED60B7-CA3A-F2CB-EEB9-79FD9463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75" y="1961904"/>
            <a:ext cx="1759411" cy="17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7772CC-3E4C-95A9-B0EE-0556D183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24" y="1961904"/>
            <a:ext cx="1731617" cy="17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E9E72A6-160A-E9DC-01C0-21E77AB03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/>
          <a:stretch/>
        </p:blipFill>
        <p:spPr>
          <a:xfrm>
            <a:off x="624338" y="1965613"/>
            <a:ext cx="1771711" cy="17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31" grpId="0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 (PVY)</a:t>
            </a:r>
            <a:endParaRPr lang="sl-S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79A754-726E-B187-3E4E-EDA322E6C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0104"/>
          <a:stretch/>
        </p:blipFill>
        <p:spPr>
          <a:xfrm>
            <a:off x="2104591" y="2382989"/>
            <a:ext cx="944840" cy="2195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5B2F29-5844-8A3F-5812-FAB7BF5DA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5" y="2285230"/>
            <a:ext cx="1070449" cy="242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8C1115-8FC2-2189-76DC-5E686BE03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94" y="2265610"/>
            <a:ext cx="1006039" cy="2468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A1CE24-7361-B235-F7BF-FB5CA07160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46766" r="8341" b="30150"/>
          <a:stretch/>
        </p:blipFill>
        <p:spPr>
          <a:xfrm rot="16200000" flipH="1">
            <a:off x="7569644" y="3087759"/>
            <a:ext cx="2262250" cy="62481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BDCAB15-89A3-0995-E7F3-3F70AC8EC843}"/>
              </a:ext>
            </a:extLst>
          </p:cNvPr>
          <p:cNvGrpSpPr/>
          <p:nvPr/>
        </p:nvGrpSpPr>
        <p:grpSpPr>
          <a:xfrm rot="5400000">
            <a:off x="8544898" y="4051362"/>
            <a:ext cx="279839" cy="652254"/>
            <a:chOff x="6714460" y="2294357"/>
            <a:chExt cx="304152" cy="569387"/>
          </a:xfrm>
        </p:grpSpPr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5ECF1350-3FF3-FC0E-9EE5-0CE2579285FB}"/>
                </a:ext>
              </a:extLst>
            </p:cNvPr>
            <p:cNvSpPr txBox="1"/>
            <p:nvPr/>
          </p:nvSpPr>
          <p:spPr>
            <a:xfrm rot="16200000">
              <a:off x="6545182" y="2463635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l-SI" sz="900"/>
                <a:t>150 nm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1405A46-22C2-7DED-1DD5-196AF88F7650}"/>
                </a:ext>
              </a:extLst>
            </p:cNvPr>
            <p:cNvCxnSpPr/>
            <p:nvPr/>
          </p:nvCxnSpPr>
          <p:spPr>
            <a:xfrm rot="16200000" flipV="1">
              <a:off x="6820331" y="2497030"/>
              <a:ext cx="39656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3E501C-45A4-0B13-3F1B-06DC2E4091E3}"/>
              </a:ext>
            </a:extLst>
          </p:cNvPr>
          <p:cNvGrpSpPr/>
          <p:nvPr/>
        </p:nvGrpSpPr>
        <p:grpSpPr>
          <a:xfrm flipH="1">
            <a:off x="5854010" y="2327571"/>
            <a:ext cx="2955701" cy="2700908"/>
            <a:chOff x="4930185" y="1180866"/>
            <a:chExt cx="2579700" cy="223418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D633A85-89CC-78F0-0867-15351C1747C8}"/>
                </a:ext>
              </a:extLst>
            </p:cNvPr>
            <p:cNvSpPr/>
            <p:nvPr/>
          </p:nvSpPr>
          <p:spPr>
            <a:xfrm rot="21376570">
              <a:off x="5077083" y="2191230"/>
              <a:ext cx="143862" cy="631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l-SI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A4C811E-E11B-ED1F-F661-D752D0750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742" y="1180866"/>
              <a:ext cx="746354" cy="193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6A3D3573-EC89-9C54-7147-A9B9EA451737}"/>
                </a:ext>
              </a:extLst>
            </p:cNvPr>
            <p:cNvSpPr txBox="1"/>
            <p:nvPr/>
          </p:nvSpPr>
          <p:spPr>
            <a:xfrm>
              <a:off x="4930185" y="3073496"/>
              <a:ext cx="2579700" cy="3415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1200"/>
                <a:t>ločljivost</a:t>
              </a:r>
              <a:r>
                <a:rPr lang="sl-SI" sz="1200">
                  <a:latin typeface="+mn-lt"/>
                </a:rPr>
                <a:t> </a:t>
              </a:r>
              <a:r>
                <a:rPr lang="en-US" sz="1200">
                  <a:latin typeface="+mn-lt"/>
                </a:rPr>
                <a:t>3</a:t>
              </a:r>
              <a:r>
                <a:rPr lang="sl-SI" sz="1200">
                  <a:latin typeface="+mn-lt"/>
                </a:rPr>
                <a:t>,</a:t>
              </a:r>
              <a:r>
                <a:rPr lang="en-US" sz="1200">
                  <a:latin typeface="+mn-lt"/>
                </a:rPr>
                <a:t>4 Å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812F764-4AB3-8300-621C-E9E3B73D2221}"/>
                </a:ext>
              </a:extLst>
            </p:cNvPr>
            <p:cNvCxnSpPr/>
            <p:nvPr/>
          </p:nvCxnSpPr>
          <p:spPr>
            <a:xfrm flipH="1" flipV="1">
              <a:off x="5222844" y="2259021"/>
              <a:ext cx="688361" cy="7280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CE8D58F-3964-EF05-5CE4-7464F8404FA8}"/>
                </a:ext>
              </a:extLst>
            </p:cNvPr>
            <p:cNvCxnSpPr/>
            <p:nvPr/>
          </p:nvCxnSpPr>
          <p:spPr>
            <a:xfrm flipH="1">
              <a:off x="5222846" y="1286569"/>
              <a:ext cx="740896" cy="903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49F7070D-6068-E6DF-A4BC-5C4ADD8AC312}"/>
              </a:ext>
            </a:extLst>
          </p:cNvPr>
          <p:cNvSpPr txBox="1"/>
          <p:nvPr/>
        </p:nvSpPr>
        <p:spPr>
          <a:xfrm rot="16200000">
            <a:off x="1186202" y="3053128"/>
            <a:ext cx="98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Virus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E5C6CD98-BF08-3943-29C4-5440BAABFB52}"/>
              </a:ext>
            </a:extLst>
          </p:cNvPr>
          <p:cNvSpPr txBox="1"/>
          <p:nvPr/>
        </p:nvSpPr>
        <p:spPr>
          <a:xfrm rot="16200000">
            <a:off x="611289" y="5481626"/>
            <a:ext cx="229742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Virusom podobni delci</a:t>
            </a:r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D96183-C4A4-3B22-99AF-515C0CD19CC6}"/>
              </a:ext>
            </a:extLst>
          </p:cNvPr>
          <p:cNvCxnSpPr/>
          <p:nvPr/>
        </p:nvCxnSpPr>
        <p:spPr>
          <a:xfrm>
            <a:off x="5756353" y="3070377"/>
            <a:ext cx="678248" cy="35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631155-E520-DFDC-0716-B13444112240}"/>
              </a:ext>
            </a:extLst>
          </p:cNvPr>
          <p:cNvCxnSpPr/>
          <p:nvPr/>
        </p:nvCxnSpPr>
        <p:spPr>
          <a:xfrm>
            <a:off x="4316193" y="3070377"/>
            <a:ext cx="678248" cy="35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5D167D-1F4E-9E33-4E59-638F076044F7}"/>
              </a:ext>
            </a:extLst>
          </p:cNvPr>
          <p:cNvCxnSpPr/>
          <p:nvPr/>
        </p:nvCxnSpPr>
        <p:spPr>
          <a:xfrm>
            <a:off x="2876033" y="3070377"/>
            <a:ext cx="678248" cy="35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1EF23FCF-3DC5-765A-3716-1B281A0F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65" y="4942172"/>
            <a:ext cx="326747" cy="154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5F8AED9-C663-B557-B76E-1FE5DA23699D}"/>
              </a:ext>
            </a:extLst>
          </p:cNvPr>
          <p:cNvGrpSpPr/>
          <p:nvPr/>
        </p:nvGrpSpPr>
        <p:grpSpPr>
          <a:xfrm rot="5400000">
            <a:off x="7873123" y="6142050"/>
            <a:ext cx="183992" cy="440588"/>
            <a:chOff x="6779990" y="4275684"/>
            <a:chExt cx="297482" cy="569387"/>
          </a:xfrm>
        </p:grpSpPr>
        <p:sp>
          <p:nvSpPr>
            <p:cNvPr id="57" name="TextBox 22">
              <a:extLst>
                <a:ext uri="{FF2B5EF4-FFF2-40B4-BE49-F238E27FC236}">
                  <a16:creationId xmlns:a16="http://schemas.microsoft.com/office/drawing/2014/main" id="{0EB53966-FE24-B7D7-6BC6-A448E5804AEE}"/>
                </a:ext>
              </a:extLst>
            </p:cNvPr>
            <p:cNvSpPr txBox="1"/>
            <p:nvPr/>
          </p:nvSpPr>
          <p:spPr>
            <a:xfrm rot="16200000">
              <a:off x="6610712" y="4444962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l-SI" sz="900"/>
                <a:t>100 nm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89444D-EEF8-6A96-62C8-253993DF6C95}"/>
                </a:ext>
              </a:extLst>
            </p:cNvPr>
            <p:cNvCxnSpPr/>
            <p:nvPr/>
          </p:nvCxnSpPr>
          <p:spPr>
            <a:xfrm rot="16200000">
              <a:off x="6893122" y="4525365"/>
              <a:ext cx="3686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93D5C8-F851-AA94-362D-9E92C23FEA78}"/>
              </a:ext>
            </a:extLst>
          </p:cNvPr>
          <p:cNvGrpSpPr/>
          <p:nvPr/>
        </p:nvGrpSpPr>
        <p:grpSpPr>
          <a:xfrm flipH="1">
            <a:off x="5998098" y="5040156"/>
            <a:ext cx="2033434" cy="1786683"/>
            <a:chOff x="4904966" y="3173787"/>
            <a:chExt cx="2627877" cy="231473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84B6F1-DDF0-DDA7-01A9-CD79BFF5E230}"/>
                </a:ext>
              </a:extLst>
            </p:cNvPr>
            <p:cNvGrpSpPr/>
            <p:nvPr/>
          </p:nvGrpSpPr>
          <p:grpSpPr>
            <a:xfrm>
              <a:off x="4904966" y="3173787"/>
              <a:ext cx="1719243" cy="1901925"/>
              <a:chOff x="4904966" y="3173787"/>
              <a:chExt cx="1719243" cy="190192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B124C22-7540-2149-83B8-A8BBBFFCD794}"/>
                  </a:ext>
                </a:extLst>
              </p:cNvPr>
              <p:cNvSpPr/>
              <p:nvPr/>
            </p:nvSpPr>
            <p:spPr>
              <a:xfrm>
                <a:off x="4904966" y="3967238"/>
                <a:ext cx="143862" cy="1044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l-SI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l-SI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BB5CD8-EBC2-20CC-DC0A-0DC03E3FCDEC}"/>
                  </a:ext>
                </a:extLst>
              </p:cNvPr>
              <p:cNvCxnSpPr/>
              <p:nvPr/>
            </p:nvCxnSpPr>
            <p:spPr>
              <a:xfrm flipH="1" flipV="1">
                <a:off x="5040831" y="4074280"/>
                <a:ext cx="764013" cy="9272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5A5FA85-3801-9D91-7ED8-A7F8D8C75617}"/>
                  </a:ext>
                </a:extLst>
              </p:cNvPr>
              <p:cNvCxnSpPr/>
              <p:nvPr/>
            </p:nvCxnSpPr>
            <p:spPr>
              <a:xfrm flipH="1">
                <a:off x="5040831" y="3173787"/>
                <a:ext cx="804873" cy="8114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931FDBA-5338-E529-783C-4A054861C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3389" y="3182035"/>
                <a:ext cx="720820" cy="1893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TextBox 26">
              <a:extLst>
                <a:ext uri="{FF2B5EF4-FFF2-40B4-BE49-F238E27FC236}">
                  <a16:creationId xmlns:a16="http://schemas.microsoft.com/office/drawing/2014/main" id="{E418988F-F7EC-75A8-CD1D-928D71BDBF97}"/>
                </a:ext>
              </a:extLst>
            </p:cNvPr>
            <p:cNvSpPr txBox="1"/>
            <p:nvPr/>
          </p:nvSpPr>
          <p:spPr>
            <a:xfrm>
              <a:off x="5039293" y="5129653"/>
              <a:ext cx="2493550" cy="3588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1200"/>
                <a:t>ločljivost</a:t>
              </a:r>
              <a:r>
                <a:rPr lang="sl-SI" sz="1200">
                  <a:latin typeface="+mn-lt"/>
                </a:rPr>
                <a:t> 4,1</a:t>
              </a:r>
              <a:r>
                <a:rPr lang="en-US" sz="1200">
                  <a:latin typeface="+mn-lt"/>
                </a:rPr>
                <a:t> Å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4ABD5D-9996-2076-15FD-CA24A93DDC15}"/>
              </a:ext>
            </a:extLst>
          </p:cNvPr>
          <p:cNvCxnSpPr/>
          <p:nvPr/>
        </p:nvCxnSpPr>
        <p:spPr>
          <a:xfrm>
            <a:off x="4557534" y="5680406"/>
            <a:ext cx="4595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D6CE088-34BE-B94B-62F3-55B74CEF1BB4}"/>
              </a:ext>
            </a:extLst>
          </p:cNvPr>
          <p:cNvCxnSpPr/>
          <p:nvPr/>
        </p:nvCxnSpPr>
        <p:spPr>
          <a:xfrm>
            <a:off x="5997694" y="5662252"/>
            <a:ext cx="4595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8A8E5636-CFC4-06DB-3C53-AA26A4CF3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t="2429" r="47377" b="29016"/>
          <a:stretch/>
        </p:blipFill>
        <p:spPr>
          <a:xfrm>
            <a:off x="3695494" y="4978954"/>
            <a:ext cx="696552" cy="15551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ED16D25-4A49-2B6F-266D-CCD381B20F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1" t="2222" r="5405" b="24831"/>
          <a:stretch/>
        </p:blipFill>
        <p:spPr>
          <a:xfrm>
            <a:off x="2174427" y="4904964"/>
            <a:ext cx="785962" cy="1654754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2D6B96-60B8-D6B6-80DE-A9EE459078CE}"/>
              </a:ext>
            </a:extLst>
          </p:cNvPr>
          <p:cNvCxnSpPr/>
          <p:nvPr/>
        </p:nvCxnSpPr>
        <p:spPr>
          <a:xfrm>
            <a:off x="3117374" y="5674770"/>
            <a:ext cx="4595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783E936-4409-F468-009E-EE633003F2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18885" r="50000" b="30542"/>
          <a:stretch/>
        </p:blipFill>
        <p:spPr>
          <a:xfrm>
            <a:off x="5233084" y="5374220"/>
            <a:ext cx="585965" cy="689091"/>
          </a:xfrm>
          <a:prstGeom prst="rect">
            <a:avLst/>
          </a:prstGeom>
        </p:spPr>
      </p:pic>
      <p:sp>
        <p:nvSpPr>
          <p:cNvPr id="47" name="TextBox 39">
            <a:extLst>
              <a:ext uri="{FF2B5EF4-FFF2-40B4-BE49-F238E27FC236}">
                <a16:creationId xmlns:a16="http://schemas.microsoft.com/office/drawing/2014/main" id="{7EAEEE48-8EEC-3A9A-C06F-1D9809F169BE}"/>
              </a:ext>
            </a:extLst>
          </p:cNvPr>
          <p:cNvSpPr txBox="1"/>
          <p:nvPr/>
        </p:nvSpPr>
        <p:spPr>
          <a:xfrm>
            <a:off x="1971558" y="1737025"/>
            <a:ext cx="10607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400"/>
              <a:t>Začetni</a:t>
            </a:r>
            <a:endParaRPr lang="en-US">
              <a:cs typeface="Calibri" panose="020F0502020204030204"/>
            </a:endParaRPr>
          </a:p>
          <a:p>
            <a:pPr algn="ctr"/>
            <a:r>
              <a:rPr lang="sl-SI" sz="1400">
                <a:cs typeface="Calibri"/>
              </a:rPr>
              <a:t>model</a:t>
            </a: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1624F289-94EF-0146-B64A-9ED357D21DAB}"/>
              </a:ext>
            </a:extLst>
          </p:cNvPr>
          <p:cNvSpPr txBox="1"/>
          <p:nvPr/>
        </p:nvSpPr>
        <p:spPr>
          <a:xfrm>
            <a:off x="3349267" y="1737025"/>
            <a:ext cx="15194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400"/>
              <a:t>3D</a:t>
            </a:r>
            <a:endParaRPr lang="en-US"/>
          </a:p>
          <a:p>
            <a:pPr algn="ctr"/>
            <a:r>
              <a:rPr lang="sl-SI" sz="1400" err="1">
                <a:cs typeface="Calibri"/>
              </a:rPr>
              <a:t>rekstrukcija</a:t>
            </a:r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7EB83844-9B0C-5A36-AF8C-46D3791C957B}"/>
              </a:ext>
            </a:extLst>
          </p:cNvPr>
          <p:cNvSpPr txBox="1"/>
          <p:nvPr/>
        </p:nvSpPr>
        <p:spPr>
          <a:xfrm>
            <a:off x="4637212" y="1737025"/>
            <a:ext cx="173373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400"/>
              <a:t>Piljenje</a:t>
            </a:r>
            <a:endParaRPr lang="en-US"/>
          </a:p>
          <a:p>
            <a:pPr algn="ctr"/>
            <a:r>
              <a:rPr lang="sl-SI" sz="1400" err="1">
                <a:cs typeface="Calibri"/>
              </a:rPr>
              <a:t>KrioEM</a:t>
            </a:r>
            <a:r>
              <a:rPr lang="sl-SI" sz="1400">
                <a:cs typeface="Calibri"/>
              </a:rPr>
              <a:t> mape</a:t>
            </a: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9C48417A-1D3B-BDCF-1CA4-45CEEFBA9FA3}"/>
              </a:ext>
            </a:extLst>
          </p:cNvPr>
          <p:cNvSpPr txBox="1"/>
          <p:nvPr/>
        </p:nvSpPr>
        <p:spPr>
          <a:xfrm>
            <a:off x="6172037" y="1737025"/>
            <a:ext cx="172347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400"/>
              <a:t>Končna</a:t>
            </a:r>
            <a:endParaRPr lang="en-US"/>
          </a:p>
          <a:p>
            <a:pPr algn="ctr"/>
            <a:r>
              <a:rPr lang="sl-SI" sz="1400" err="1">
                <a:cs typeface="Calibri"/>
              </a:rPr>
              <a:t>KrioEM</a:t>
            </a:r>
            <a:r>
              <a:rPr lang="sl-SI" sz="1400">
                <a:cs typeface="Calibri"/>
              </a:rPr>
              <a:t> mapa</a:t>
            </a:r>
          </a:p>
        </p:txBody>
      </p:sp>
    </p:spTree>
    <p:extLst>
      <p:ext uri="{BB962C8B-B14F-4D97-AF65-F5344CB8AC3E}">
        <p14:creationId xmlns:p14="http://schemas.microsoft.com/office/powerpoint/2010/main" val="31546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 (PVY)</a:t>
            </a:r>
            <a:endParaRPr lang="sl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AF476-B529-08C5-5970-401C8A7F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41" y="1988787"/>
            <a:ext cx="1960720" cy="43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5E3E8-65A8-3A3E-AE81-205EF3F2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8" y="1849241"/>
            <a:ext cx="3325184" cy="23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A0523-04AE-9D90-2EBC-D4277EB4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1" y="4484129"/>
            <a:ext cx="3325386" cy="235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18906-5383-2EBA-C338-113769AD4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7133426" y="5240350"/>
            <a:ext cx="1728191" cy="141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37FE1-1EF3-FD94-B7DB-5876BBFD1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2"/>
          <a:stretch/>
        </p:blipFill>
        <p:spPr bwMode="auto">
          <a:xfrm>
            <a:off x="7136626" y="2065489"/>
            <a:ext cx="1758446" cy="141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5E01C-DC18-AA9A-023D-80F5F5A76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0"/>
          <a:stretch/>
        </p:blipFill>
        <p:spPr bwMode="auto">
          <a:xfrm>
            <a:off x="7133426" y="3645558"/>
            <a:ext cx="1746419" cy="142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CECD0-4930-F856-C324-96F03FCD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47" y="5240350"/>
            <a:ext cx="1979268" cy="122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44B9E-D3E0-7535-AFEA-3E2BC032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47" y="2068447"/>
            <a:ext cx="1986773" cy="14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B9F1C-F1C1-04FF-284B-FD879DF1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46" y="3686774"/>
            <a:ext cx="1986773" cy="128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1BB2836B-3C1C-7A83-EF59-B8385E7D5B80}"/>
              </a:ext>
            </a:extLst>
          </p:cNvPr>
          <p:cNvSpPr txBox="1"/>
          <p:nvPr/>
        </p:nvSpPr>
        <p:spPr>
          <a:xfrm>
            <a:off x="4505028" y="1711128"/>
            <a:ext cx="123142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aminokisline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CB76BAAF-6FC0-77DF-A850-1162FB63E30F}"/>
              </a:ext>
            </a:extLst>
          </p:cNvPr>
          <p:cNvSpPr txBox="1"/>
          <p:nvPr/>
        </p:nvSpPr>
        <p:spPr>
          <a:xfrm>
            <a:off x="1177510" y="1595362"/>
            <a:ext cx="193899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Karta </a:t>
            </a:r>
            <a:r>
              <a:rPr lang="sl-SI" sz="1600" err="1">
                <a:latin typeface="Calibri"/>
                <a:cs typeface="Calibri"/>
              </a:rPr>
              <a:t>krioEM</a:t>
            </a:r>
            <a:r>
              <a:rPr lang="sl-SI" sz="1600">
                <a:latin typeface="Calibri"/>
                <a:cs typeface="Calibri"/>
              </a:rPr>
              <a:t> gostote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38467ABB-6E0C-D65F-FF55-28F0C51F6FA8}"/>
              </a:ext>
            </a:extLst>
          </p:cNvPr>
          <p:cNvSpPr txBox="1"/>
          <p:nvPr/>
        </p:nvSpPr>
        <p:spPr>
          <a:xfrm>
            <a:off x="456391" y="4196861"/>
            <a:ext cx="3605539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Atomski model, ki se prilega karti gostote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39940647-E455-AF47-5A82-ECD2B9C8D0F0}"/>
              </a:ext>
            </a:extLst>
          </p:cNvPr>
          <p:cNvSpPr txBox="1"/>
          <p:nvPr/>
        </p:nvSpPr>
        <p:spPr>
          <a:xfrm>
            <a:off x="7328597" y="1791764"/>
            <a:ext cx="898003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Primer 1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4F566F13-2F63-DC4E-8ADC-835CC34D1972}"/>
              </a:ext>
            </a:extLst>
          </p:cNvPr>
          <p:cNvSpPr txBox="1"/>
          <p:nvPr/>
        </p:nvSpPr>
        <p:spPr>
          <a:xfrm>
            <a:off x="9242379" y="1791764"/>
            <a:ext cx="898003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>
                <a:latin typeface="Calibri"/>
                <a:cs typeface="Calibri"/>
              </a:rPr>
              <a:t>Primer 2</a:t>
            </a:r>
          </a:p>
        </p:txBody>
      </p:sp>
    </p:spTree>
    <p:extLst>
      <p:ext uri="{BB962C8B-B14F-4D97-AF65-F5344CB8AC3E}">
        <p14:creationId xmlns:p14="http://schemas.microsoft.com/office/powerpoint/2010/main" val="33131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>
                <a:cs typeface="Calibri"/>
              </a:rPr>
              <a:t>Strukturne raziskave krompirjevega virusa Y (PVY)</a:t>
            </a:r>
            <a:endParaRPr lang="sl-S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437C-AF68-08E5-841C-349EFA4B56EC}"/>
              </a:ext>
            </a:extLst>
          </p:cNvPr>
          <p:cNvSpPr txBox="1"/>
          <p:nvPr/>
        </p:nvSpPr>
        <p:spPr>
          <a:xfrm>
            <a:off x="8654883" y="6600549"/>
            <a:ext cx="343462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ea typeface="+mn-lt"/>
                <a:cs typeface="+mn-lt"/>
              </a:rPr>
              <a:t>Kežar</a:t>
            </a:r>
            <a:r>
              <a:rPr lang="en-US" sz="1100">
                <a:ea typeface="+mn-lt"/>
                <a:cs typeface="+mn-lt"/>
              </a:rPr>
              <a:t> et al. Science advances vol. 5,7 eaaw3808. 2019.</a:t>
            </a:r>
            <a:endParaRPr lang="en-US" sz="110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00011-0F54-0AEF-7403-CB075CB2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18880"/>
          <a:stretch/>
        </p:blipFill>
        <p:spPr>
          <a:xfrm>
            <a:off x="2748698" y="2516434"/>
            <a:ext cx="878648" cy="2137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3EA4A7-D6F2-D2E3-E957-5A422CC2D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0" y="4653280"/>
            <a:ext cx="1366372" cy="2018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5B80B-EFA1-254E-324D-4A67A1F725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7"/>
          <a:stretch/>
        </p:blipFill>
        <p:spPr>
          <a:xfrm>
            <a:off x="3988872" y="2080204"/>
            <a:ext cx="2103879" cy="230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09F79-1ED8-EA65-17EC-38D8C1CC3D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6"/>
          <a:stretch/>
        </p:blipFill>
        <p:spPr>
          <a:xfrm>
            <a:off x="4070663" y="4806440"/>
            <a:ext cx="2029434" cy="1439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E2473-C732-5278-AB61-0ABBB859E6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9"/>
          <a:stretch/>
        </p:blipFill>
        <p:spPr>
          <a:xfrm>
            <a:off x="7261833" y="4382957"/>
            <a:ext cx="3235162" cy="2060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A0C1B-6BF8-945C-8394-DA16905A1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10" y="1999682"/>
            <a:ext cx="4482249" cy="2285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4FCBFF-EC3E-9CE0-2020-F2E612B73C3A}"/>
              </a:ext>
            </a:extLst>
          </p:cNvPr>
          <p:cNvSpPr/>
          <p:nvPr/>
        </p:nvSpPr>
        <p:spPr>
          <a:xfrm>
            <a:off x="6969183" y="5366987"/>
            <a:ext cx="161966" cy="148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A3C63-D215-2885-1D45-44C7E0C009B6}"/>
              </a:ext>
            </a:extLst>
          </p:cNvPr>
          <p:cNvSpPr txBox="1"/>
          <p:nvPr/>
        </p:nvSpPr>
        <p:spPr>
          <a:xfrm>
            <a:off x="3995902" y="1771297"/>
            <a:ext cx="25071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>
                <a:latin typeface="Calibri"/>
                <a:cs typeface="Calibri"/>
              </a:rPr>
              <a:t>Zgradba plaščnega proteina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5E5E9-FFFD-70D8-B795-D976E9DCC2A7}"/>
              </a:ext>
            </a:extLst>
          </p:cNvPr>
          <p:cNvSpPr txBox="1"/>
          <p:nvPr/>
        </p:nvSpPr>
        <p:spPr>
          <a:xfrm>
            <a:off x="7023575" y="1713776"/>
            <a:ext cx="23828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>
                <a:latin typeface="Calibri"/>
                <a:cs typeface="Calibri"/>
              </a:rPr>
              <a:t>3D struktura filamentov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7C7A66C-D575-F85C-8060-5E3AB727A040}"/>
              </a:ext>
            </a:extLst>
          </p:cNvPr>
          <p:cNvSpPr txBox="1"/>
          <p:nvPr/>
        </p:nvSpPr>
        <p:spPr>
          <a:xfrm rot="16200000">
            <a:off x="1511012" y="3225556"/>
            <a:ext cx="12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Virus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D0FF0D0-1E5A-0F87-2836-97D937778D99}"/>
              </a:ext>
            </a:extLst>
          </p:cNvPr>
          <p:cNvSpPr txBox="1"/>
          <p:nvPr/>
        </p:nvSpPr>
        <p:spPr>
          <a:xfrm rot="16200000">
            <a:off x="1498938" y="5115489"/>
            <a:ext cx="155446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Virusom podobni delci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3F4751-4324-EFC0-A1CB-372C1604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42" y="4284748"/>
            <a:ext cx="2603290" cy="38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E67587-1CBC-A554-8176-946B6B47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98" y="6250122"/>
            <a:ext cx="2710809" cy="48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3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2888</Words>
  <Application>Microsoft Office PowerPoint</Application>
  <PresentationFormat>Širokozaslonsko</PresentationFormat>
  <Paragraphs>380</Paragraphs>
  <Slides>58</Slides>
  <Notes>48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58</vt:i4>
      </vt:variant>
    </vt:vector>
  </HeadingPairs>
  <TitlesOfParts>
    <vt:vector size="64" baseType="lpstr">
      <vt:lpstr>Arial</vt:lpstr>
      <vt:lpstr>Arial,Sans-Serif</vt:lpstr>
      <vt:lpstr>Calibri</vt:lpstr>
      <vt:lpstr>Candara</vt:lpstr>
      <vt:lpstr>Courier New</vt:lpstr>
      <vt:lpstr>Officeova tema</vt:lpstr>
      <vt:lpstr>Delavnica NRRP</vt:lpstr>
      <vt:lpstr>Predstavitev delavnice</vt:lpstr>
      <vt:lpstr>Življenjski krog podatkov – kratka ponovitev</vt:lpstr>
      <vt:lpstr>Primer priprave NRRP  na področju strukturne biologije</vt:lpstr>
      <vt:lpstr>Strukturne raziskave krompirjevega virusa Y</vt:lpstr>
      <vt:lpstr>Strukturne raziskave krompirjevega virusa Y (PVY)</vt:lpstr>
      <vt:lpstr>Strukturne raziskave krompirjevega virusa Y (PVY)</vt:lpstr>
      <vt:lpstr>Strukturne raziskave krompirjevega virusa Y (PVY)</vt:lpstr>
      <vt:lpstr>Strukturne raziskave krompirjevega virusa Y (PVY)</vt:lpstr>
      <vt:lpstr>Strukturne raziskave krompirjevega virusa Y (PVY)</vt:lpstr>
      <vt:lpstr>1. Ponovna uporaba obstoječih podatkov</vt:lpstr>
      <vt:lpstr>1. Ponovna uporaba obstoječih podatkov</vt:lpstr>
      <vt:lpstr>1.1 Povzetek in opis raziskovalnih podatkov   </vt:lpstr>
      <vt:lpstr>1.2 Načrtovanje raziskave</vt:lpstr>
      <vt:lpstr>1.2 Načrtovanje raziskave</vt:lpstr>
      <vt:lpstr>Kromatografija z ločevanjem po velikosti - SEC </vt:lpstr>
      <vt:lpstr>Kromatografija z ločevanjem po velikosti - SEC </vt:lpstr>
      <vt:lpstr>Diferenčna dinamična fluorimetrija - DSF</vt:lpstr>
      <vt:lpstr>Diferenčna dinamična fluorimetrija - DSF</vt:lpstr>
      <vt:lpstr>Diferenčna dinamična fluorimetrija - DSF</vt:lpstr>
      <vt:lpstr>Izotermalna titracijska kalorimetrija - ITC</vt:lpstr>
      <vt:lpstr>Izotermalna titracijska kalorimetrija - ITC</vt:lpstr>
      <vt:lpstr>Svetlobna in elektronska mikroskopija</vt:lpstr>
      <vt:lpstr>Krioelektronska mikroskopija</vt:lpstr>
      <vt:lpstr>Krioelektronska mikroskopija</vt:lpstr>
      <vt:lpstr>1.2 - 1.4 Povzetek in opis raziskovalnih podatkov </vt:lpstr>
      <vt:lpstr>2. Shranjevanje podatkov pred objavo</vt:lpstr>
      <vt:lpstr>2. Shranjevanje podatkov pred objavo</vt:lpstr>
      <vt:lpstr>2. Shranjevanje in varnostno kopiranje podatkov </vt:lpstr>
      <vt:lpstr>Obdelava in analiza podatkov</vt:lpstr>
      <vt:lpstr>Zbiranje podatkov</vt:lpstr>
      <vt:lpstr>Zbiranje podatkov</vt:lpstr>
      <vt:lpstr>Obdelava in analiza podatkov</vt:lpstr>
      <vt:lpstr>Zbiranje podatkov</vt:lpstr>
      <vt:lpstr>Zbiranje podatkov</vt:lpstr>
      <vt:lpstr>Obdelava in analiza podatkov</vt:lpstr>
      <vt:lpstr>Obdelava in analiza podatkov -  krioelektronska mikroskopija</vt:lpstr>
      <vt:lpstr>PowerPointova predstavitev</vt:lpstr>
      <vt:lpstr>Obdelava in analiza podatkov -  krioelektronska mikroskopija</vt:lpstr>
      <vt:lpstr>PowerPointova predstavitev</vt:lpstr>
      <vt:lpstr>Obdelava in analiza podatkov -  krioelektronska mikroskopija </vt:lpstr>
      <vt:lpstr>Obdelava in analiza podatkov -  krioelektronska mikroskopija </vt:lpstr>
      <vt:lpstr>Obdelava in analiza podatkov -  krioelektronska mikroskopija </vt:lpstr>
      <vt:lpstr>Obdelava in analiza podatkov -  krioelektronska mikroskopija</vt:lpstr>
      <vt:lpstr>Krioelektronska mikroskopija</vt:lpstr>
      <vt:lpstr>3. Zagotovitev podatkov na način FAIR  </vt:lpstr>
      <vt:lpstr>Deljenje (objava v repozitoriju)</vt:lpstr>
      <vt:lpstr>Deljenje (objava v repozitoriju)</vt:lpstr>
      <vt:lpstr>Obdelava in analiza podatkov</vt:lpstr>
      <vt:lpstr>Deljenje (objava v repozitoriju)</vt:lpstr>
      <vt:lpstr>3. Zagotovitev podatkov na način FAIR  </vt:lpstr>
      <vt:lpstr>Objava znanstvenega članka</vt:lpstr>
      <vt:lpstr>Objava znanstvenega članka</vt:lpstr>
      <vt:lpstr>Objava znanstvenega članka</vt:lpstr>
      <vt:lpstr>Objava znanstvenega članka</vt:lpstr>
      <vt:lpstr>Objava znanstvenega članka</vt:lpstr>
      <vt:lpstr>Objava znanstvenega članka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Zala</cp:lastModifiedBy>
  <cp:revision>72</cp:revision>
  <dcterms:created xsi:type="dcterms:W3CDTF">2023-09-11T08:00:44Z</dcterms:created>
  <dcterms:modified xsi:type="dcterms:W3CDTF">2025-02-05T10:40:29Z</dcterms:modified>
</cp:coreProperties>
</file>