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0" r:id="rId4"/>
    <p:sldId id="262" r:id="rId5"/>
    <p:sldId id="285" r:id="rId6"/>
    <p:sldId id="261" r:id="rId7"/>
    <p:sldId id="284" r:id="rId8"/>
    <p:sldId id="264" r:id="rId9"/>
    <p:sldId id="265" r:id="rId10"/>
    <p:sldId id="263" r:id="rId11"/>
    <p:sldId id="266" r:id="rId12"/>
    <p:sldId id="269" r:id="rId13"/>
    <p:sldId id="267" r:id="rId14"/>
    <p:sldId id="286" r:id="rId15"/>
    <p:sldId id="287" r:id="rId16"/>
    <p:sldId id="281" r:id="rId17"/>
    <p:sldId id="268" r:id="rId18"/>
    <p:sldId id="282" r:id="rId19"/>
    <p:sldId id="283" r:id="rId20"/>
    <p:sldId id="270" r:id="rId21"/>
    <p:sldId id="272" r:id="rId22"/>
    <p:sldId id="288" r:id="rId23"/>
    <p:sldId id="273" r:id="rId24"/>
    <p:sldId id="271" r:id="rId25"/>
    <p:sldId id="276" r:id="rId26"/>
    <p:sldId id="280" r:id="rId27"/>
    <p:sldId id="257" r:id="rId28"/>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vetel slog 1 – poudarek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osemmo\Documents\PREDAVANJE%20PROJEKT%20SPOZNAJ\podeljeni%20patenti%20in%20patentne%20prijave%20Slovenija.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7682359072026"/>
          <c:y val="4.6787221939462893E-2"/>
          <c:w val="0.80029237449731294"/>
          <c:h val="0.7694988174006766"/>
        </c:manualLayout>
      </c:layout>
      <c:scatterChart>
        <c:scatterStyle val="smoothMarker"/>
        <c:varyColors val="0"/>
        <c:ser>
          <c:idx val="0"/>
          <c:order val="0"/>
          <c:tx>
            <c:v>Podeljeni evropski patenti</c:v>
          </c:tx>
          <c:spPr>
            <a:ln w="22225" cap="rnd">
              <a:solidFill>
                <a:schemeClr val="accent1"/>
              </a:solidFill>
              <a:round/>
            </a:ln>
            <a:effectLst/>
          </c:spPr>
          <c:marker>
            <c:symbol val="none"/>
          </c:marker>
          <c:xVal>
            <c:numRef>
              <c:f>'Sheet 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'Sheet 1'!$B$3:$K$3</c:f>
              <c:numCache>
                <c:formatCode>General</c:formatCode>
                <c:ptCount val="10"/>
                <c:pt idx="0">
                  <c:v>65</c:v>
                </c:pt>
                <c:pt idx="1">
                  <c:v>80</c:v>
                </c:pt>
                <c:pt idx="2">
                  <c:v>92</c:v>
                </c:pt>
                <c:pt idx="3">
                  <c:v>76</c:v>
                </c:pt>
                <c:pt idx="4">
                  <c:v>72</c:v>
                </c:pt>
                <c:pt idx="5">
                  <c:v>95</c:v>
                </c:pt>
                <c:pt idx="6">
                  <c:v>79</c:v>
                </c:pt>
                <c:pt idx="7">
                  <c:v>46</c:v>
                </c:pt>
                <c:pt idx="8">
                  <c:v>58</c:v>
                </c:pt>
                <c:pt idx="9">
                  <c:v>97</c:v>
                </c:pt>
              </c:numCache>
            </c:numRef>
          </c:yVal>
          <c:smooth val="1"/>
          <c:extLst>
            <c:ext xmlns:c16="http://schemas.microsoft.com/office/drawing/2014/chart" uri="{C3380CC4-5D6E-409C-BE32-E72D297353CC}">
              <c16:uniqueId val="{00000000-33CC-4348-8792-01910487A6B5}"/>
            </c:ext>
          </c:extLst>
        </c:ser>
        <c:ser>
          <c:idx val="1"/>
          <c:order val="1"/>
          <c:tx>
            <c:v>Evropske patentne prijave</c:v>
          </c:tx>
          <c:spPr>
            <a:ln w="22225" cap="rnd">
              <a:solidFill>
                <a:schemeClr val="accent2"/>
              </a:solidFill>
              <a:round/>
            </a:ln>
            <a:effectLst/>
          </c:spPr>
          <c:marker>
            <c:symbol val="none"/>
          </c:marker>
          <c:xVal>
            <c:numRef>
              <c:f>'Sheet 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'Sheet 1'!$B$2:$K$2</c:f>
              <c:numCache>
                <c:formatCode>General</c:formatCode>
                <c:ptCount val="10"/>
                <c:pt idx="0">
                  <c:v>118</c:v>
                </c:pt>
                <c:pt idx="1">
                  <c:v>113</c:v>
                </c:pt>
                <c:pt idx="2">
                  <c:v>98</c:v>
                </c:pt>
                <c:pt idx="3">
                  <c:v>100</c:v>
                </c:pt>
                <c:pt idx="4">
                  <c:v>122</c:v>
                </c:pt>
                <c:pt idx="5">
                  <c:v>165</c:v>
                </c:pt>
                <c:pt idx="6">
                  <c:v>116</c:v>
                </c:pt>
                <c:pt idx="7">
                  <c:v>123</c:v>
                </c:pt>
                <c:pt idx="8">
                  <c:v>153</c:v>
                </c:pt>
                <c:pt idx="9">
                  <c:v>156</c:v>
                </c:pt>
              </c:numCache>
            </c:numRef>
          </c:yVal>
          <c:smooth val="1"/>
          <c:extLst>
            <c:ext xmlns:c16="http://schemas.microsoft.com/office/drawing/2014/chart" uri="{C3380CC4-5D6E-409C-BE32-E72D297353CC}">
              <c16:uniqueId val="{00000001-33CC-4348-8792-01910487A6B5}"/>
            </c:ext>
          </c:extLst>
        </c:ser>
        <c:dLbls>
          <c:showLegendKey val="0"/>
          <c:showVal val="0"/>
          <c:showCatName val="0"/>
          <c:showSerName val="0"/>
          <c:showPercent val="0"/>
          <c:showBubbleSize val="0"/>
        </c:dLbls>
        <c:axId val="392976511"/>
        <c:axId val="392974847"/>
      </c:scatterChart>
      <c:valAx>
        <c:axId val="39297651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sl-SI"/>
                  <a:t>leto</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all" spc="120" normalizeH="0" baseline="0">
                <a:solidFill>
                  <a:schemeClr val="tx1">
                    <a:lumMod val="65000"/>
                    <a:lumOff val="35000"/>
                  </a:schemeClr>
                </a:solidFill>
                <a:latin typeface="+mn-lt"/>
                <a:ea typeface="+mn-ea"/>
                <a:cs typeface="+mn-cs"/>
              </a:defRPr>
            </a:pPr>
            <a:endParaRPr lang="LID4096"/>
          </a:p>
        </c:txPr>
        <c:crossAx val="392974847"/>
        <c:crosses val="autoZero"/>
        <c:crossBetween val="midCat"/>
      </c:valAx>
      <c:valAx>
        <c:axId val="392974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sl-SI"/>
                  <a:t>Število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392976511"/>
        <c:crosses val="autoZero"/>
        <c:crossBetween val="midCat"/>
      </c:valAx>
      <c:spPr>
        <a:noFill/>
        <a:ln>
          <a:noFill/>
        </a:ln>
        <a:effectLst/>
      </c:spPr>
    </c:plotArea>
    <c:legend>
      <c:legendPos val="r"/>
      <c:layout>
        <c:manualLayout>
          <c:xMode val="edge"/>
          <c:yMode val="edge"/>
          <c:x val="0.36450346684700025"/>
          <c:y val="0.63596092632447132"/>
          <c:w val="0.57752138061226166"/>
          <c:h val="0.179283364719765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415520912023606E-2"/>
          <c:y val="5.2409795916681656E-2"/>
          <c:w val="0.75857338081681758"/>
          <c:h val="0.78474403371721568"/>
        </c:manualLayout>
      </c:layout>
      <c:scatterChart>
        <c:scatterStyle val="smoothMarker"/>
        <c:varyColors val="0"/>
        <c:ser>
          <c:idx val="0"/>
          <c:order val="0"/>
          <c:tx>
            <c:strRef>
              <c:f>List1!$B$1</c:f>
              <c:strCache>
                <c:ptCount val="1"/>
                <c:pt idx="0">
                  <c:v>Podeljeni evropski patenti</c:v>
                </c:pt>
              </c:strCache>
            </c:strRef>
          </c:tx>
          <c:spPr>
            <a:ln w="22225" cap="rnd">
              <a:solidFill>
                <a:schemeClr val="accent1"/>
              </a:solidFill>
              <a:round/>
            </a:ln>
            <a:effectLst/>
          </c:spPr>
          <c:marker>
            <c:symbol val="none"/>
          </c:marker>
          <c:xVal>
            <c:numRef>
              <c:f>List1!$A$2:$A$11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List1!$B$2:$B$11</c:f>
              <c:numCache>
                <c:formatCode>General</c:formatCode>
                <c:ptCount val="10"/>
                <c:pt idx="0">
                  <c:v>15</c:v>
                </c:pt>
                <c:pt idx="1">
                  <c:v>30</c:v>
                </c:pt>
                <c:pt idx="2">
                  <c:v>36</c:v>
                </c:pt>
                <c:pt idx="3">
                  <c:v>34</c:v>
                </c:pt>
                <c:pt idx="4">
                  <c:v>34</c:v>
                </c:pt>
                <c:pt idx="5">
                  <c:v>30</c:v>
                </c:pt>
                <c:pt idx="6">
                  <c:v>20</c:v>
                </c:pt>
                <c:pt idx="7">
                  <c:v>12</c:v>
                </c:pt>
                <c:pt idx="8">
                  <c:v>28</c:v>
                </c:pt>
                <c:pt idx="9">
                  <c:v>22</c:v>
                </c:pt>
              </c:numCache>
            </c:numRef>
          </c:yVal>
          <c:smooth val="1"/>
          <c:extLst>
            <c:ext xmlns:c16="http://schemas.microsoft.com/office/drawing/2014/chart" uri="{C3380CC4-5D6E-409C-BE32-E72D297353CC}">
              <c16:uniqueId val="{00000000-A065-4E25-916F-BCFE31CFD882}"/>
            </c:ext>
          </c:extLst>
        </c:ser>
        <c:ser>
          <c:idx val="1"/>
          <c:order val="1"/>
          <c:tx>
            <c:strRef>
              <c:f>List1!$C$1</c:f>
              <c:strCache>
                <c:ptCount val="1"/>
                <c:pt idx="0">
                  <c:v>Podeljeni patenti s preizkusom</c:v>
                </c:pt>
              </c:strCache>
            </c:strRef>
          </c:tx>
          <c:spPr>
            <a:ln w="22225" cap="rnd">
              <a:solidFill>
                <a:schemeClr val="accent2"/>
              </a:solidFill>
              <a:round/>
            </a:ln>
            <a:effectLst/>
          </c:spPr>
          <c:marker>
            <c:symbol val="none"/>
          </c:marker>
          <c:xVal>
            <c:numRef>
              <c:f>List1!$A$2:$A$11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xVal>
          <c:yVal>
            <c:numRef>
              <c:f>List1!$C$2:$C$11</c:f>
              <c:numCache>
                <c:formatCode>General</c:formatCode>
                <c:ptCount val="10"/>
                <c:pt idx="0">
                  <c:v>40</c:v>
                </c:pt>
                <c:pt idx="1">
                  <c:v>61</c:v>
                </c:pt>
                <c:pt idx="2">
                  <c:v>64</c:v>
                </c:pt>
                <c:pt idx="3">
                  <c:v>60</c:v>
                </c:pt>
                <c:pt idx="4">
                  <c:v>57</c:v>
                </c:pt>
                <c:pt idx="5">
                  <c:v>55</c:v>
                </c:pt>
                <c:pt idx="6">
                  <c:v>42</c:v>
                </c:pt>
                <c:pt idx="7">
                  <c:v>31</c:v>
                </c:pt>
                <c:pt idx="8">
                  <c:v>39</c:v>
                </c:pt>
                <c:pt idx="9">
                  <c:v>43</c:v>
                </c:pt>
              </c:numCache>
            </c:numRef>
          </c:yVal>
          <c:smooth val="1"/>
          <c:extLst>
            <c:ext xmlns:c16="http://schemas.microsoft.com/office/drawing/2014/chart" uri="{C3380CC4-5D6E-409C-BE32-E72D297353CC}">
              <c16:uniqueId val="{00000001-A065-4E25-916F-BCFE31CFD882}"/>
            </c:ext>
          </c:extLst>
        </c:ser>
        <c:dLbls>
          <c:showLegendKey val="0"/>
          <c:showVal val="0"/>
          <c:showCatName val="0"/>
          <c:showSerName val="0"/>
          <c:showPercent val="0"/>
          <c:showBubbleSize val="0"/>
        </c:dLbls>
        <c:axId val="150722816"/>
        <c:axId val="149880832"/>
      </c:scatterChart>
      <c:valAx>
        <c:axId val="1507228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sl-SI" dirty="0"/>
                  <a:t>Leto</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149880832"/>
        <c:crosses val="autoZero"/>
        <c:crossBetween val="midCat"/>
      </c:valAx>
      <c:valAx>
        <c:axId val="149880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sl-SI" dirty="0"/>
                  <a:t>število</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150722816"/>
        <c:crosses val="autoZero"/>
        <c:crossBetween val="midCat"/>
      </c:valAx>
      <c:spPr>
        <a:noFill/>
        <a:ln>
          <a:noFill/>
        </a:ln>
        <a:effectLst/>
      </c:spPr>
    </c:plotArea>
    <c:legend>
      <c:legendPos val="t"/>
      <c:layout>
        <c:manualLayout>
          <c:xMode val="edge"/>
          <c:yMode val="edge"/>
          <c:x val="0.54743541091321424"/>
          <c:y val="3.9338128248493073E-2"/>
          <c:w val="0.25481833724671094"/>
          <c:h val="0.237549637283872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31DBE-853F-4D36-A98F-49994E65B0C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l-SI"/>
        </a:p>
      </dgm:t>
    </dgm:pt>
    <dgm:pt modelId="{441D2DC6-D82F-405F-8F68-8A147823D232}">
      <dgm:prSet phldrT="[besedilo]"/>
      <dgm:spPr/>
      <dgm:t>
        <a:bodyPr/>
        <a:lstStyle/>
        <a:p>
          <a:r>
            <a:rPr lang="sl-SI" dirty="0"/>
            <a:t>INTELEKTUALNA LASTNINA</a:t>
          </a:r>
        </a:p>
      </dgm:t>
    </dgm:pt>
    <dgm:pt modelId="{1D6E0208-50A1-473B-8128-9735D5CF90C1}" type="parTrans" cxnId="{EA76C185-BBD1-4B73-880F-77A524B77AFB}">
      <dgm:prSet/>
      <dgm:spPr/>
      <dgm:t>
        <a:bodyPr/>
        <a:lstStyle/>
        <a:p>
          <a:endParaRPr lang="sl-SI"/>
        </a:p>
      </dgm:t>
    </dgm:pt>
    <dgm:pt modelId="{D2A8ECAB-4457-4208-880A-6277D3696E33}" type="sibTrans" cxnId="{EA76C185-BBD1-4B73-880F-77A524B77AFB}">
      <dgm:prSet/>
      <dgm:spPr/>
      <dgm:t>
        <a:bodyPr/>
        <a:lstStyle/>
        <a:p>
          <a:endParaRPr lang="sl-SI"/>
        </a:p>
      </dgm:t>
    </dgm:pt>
    <dgm:pt modelId="{3A199EE4-6677-43DE-9A80-24932F3CFEC4}">
      <dgm:prSet phldrT="[besedilo]"/>
      <dgm:spPr/>
      <dgm:t>
        <a:bodyPr/>
        <a:lstStyle/>
        <a:p>
          <a:r>
            <a:rPr lang="sl-SI" dirty="0"/>
            <a:t>INDUSTRIJSKA LASTNINA</a:t>
          </a:r>
        </a:p>
      </dgm:t>
    </dgm:pt>
    <dgm:pt modelId="{CC7640A9-23B2-4842-A5EC-1C96A89EC377}" type="parTrans" cxnId="{18C1C549-FB59-4EB6-BABA-45C7FA6F72C6}">
      <dgm:prSet/>
      <dgm:spPr/>
      <dgm:t>
        <a:bodyPr/>
        <a:lstStyle/>
        <a:p>
          <a:endParaRPr lang="sl-SI"/>
        </a:p>
      </dgm:t>
    </dgm:pt>
    <dgm:pt modelId="{DA8D3050-F912-49F6-8468-4E14C8A0D78D}" type="sibTrans" cxnId="{18C1C549-FB59-4EB6-BABA-45C7FA6F72C6}">
      <dgm:prSet/>
      <dgm:spPr/>
      <dgm:t>
        <a:bodyPr/>
        <a:lstStyle/>
        <a:p>
          <a:endParaRPr lang="sl-SI"/>
        </a:p>
      </dgm:t>
    </dgm:pt>
    <dgm:pt modelId="{8329BB70-37D3-4A64-BED8-FBA348B1E376}">
      <dgm:prSet phldrT="[besedilo]"/>
      <dgm:spPr>
        <a:solidFill>
          <a:srgbClr val="FF0000"/>
        </a:solidFill>
      </dgm:spPr>
      <dgm:t>
        <a:bodyPr/>
        <a:lstStyle/>
        <a:p>
          <a:r>
            <a:rPr lang="sl-SI" dirty="0"/>
            <a:t>Patenti</a:t>
          </a:r>
        </a:p>
      </dgm:t>
    </dgm:pt>
    <dgm:pt modelId="{5C68199A-367B-4AAD-B68E-73B9DB62E53F}" type="parTrans" cxnId="{27A6EB16-778B-46BE-8B39-A204D4E7635A}">
      <dgm:prSet/>
      <dgm:spPr/>
      <dgm:t>
        <a:bodyPr/>
        <a:lstStyle/>
        <a:p>
          <a:endParaRPr lang="sl-SI"/>
        </a:p>
      </dgm:t>
    </dgm:pt>
    <dgm:pt modelId="{73FCC409-469E-4735-863C-BC730EADAB0F}" type="sibTrans" cxnId="{27A6EB16-778B-46BE-8B39-A204D4E7635A}">
      <dgm:prSet/>
      <dgm:spPr/>
      <dgm:t>
        <a:bodyPr/>
        <a:lstStyle/>
        <a:p>
          <a:endParaRPr lang="sl-SI"/>
        </a:p>
      </dgm:t>
    </dgm:pt>
    <dgm:pt modelId="{E986FBAE-0ED4-472D-8EE2-69C2D495BB8F}">
      <dgm:prSet phldrT="[besedilo]"/>
      <dgm:spPr/>
      <dgm:t>
        <a:bodyPr/>
        <a:lstStyle/>
        <a:p>
          <a:r>
            <a:rPr lang="sl-SI" dirty="0"/>
            <a:t>Modeli</a:t>
          </a:r>
        </a:p>
      </dgm:t>
    </dgm:pt>
    <dgm:pt modelId="{239B997C-A96A-4CA0-BA05-50BA0271E0FA}" type="parTrans" cxnId="{8033FFC6-2680-4A2E-956D-E933A82F073C}">
      <dgm:prSet/>
      <dgm:spPr/>
      <dgm:t>
        <a:bodyPr/>
        <a:lstStyle/>
        <a:p>
          <a:endParaRPr lang="sl-SI"/>
        </a:p>
      </dgm:t>
    </dgm:pt>
    <dgm:pt modelId="{C2213AB7-798F-48A8-B0DA-8FAFF47DE8A6}" type="sibTrans" cxnId="{8033FFC6-2680-4A2E-956D-E933A82F073C}">
      <dgm:prSet/>
      <dgm:spPr/>
      <dgm:t>
        <a:bodyPr/>
        <a:lstStyle/>
        <a:p>
          <a:endParaRPr lang="sl-SI"/>
        </a:p>
      </dgm:t>
    </dgm:pt>
    <dgm:pt modelId="{D9BA6EF6-D759-4AAE-B642-0DD1E2D7519B}">
      <dgm:prSet phldrT="[besedilo]"/>
      <dgm:spPr/>
      <dgm:t>
        <a:bodyPr/>
        <a:lstStyle/>
        <a:p>
          <a:r>
            <a:rPr lang="sl-SI" dirty="0"/>
            <a:t>Avtorske in sorodne pravice</a:t>
          </a:r>
        </a:p>
      </dgm:t>
    </dgm:pt>
    <dgm:pt modelId="{4394B5D4-EFA9-4014-8798-4620EBB2B3E7}" type="parTrans" cxnId="{E72AFD2E-8ECF-48A3-9302-716BFCA6AFE8}">
      <dgm:prSet/>
      <dgm:spPr/>
      <dgm:t>
        <a:bodyPr/>
        <a:lstStyle/>
        <a:p>
          <a:endParaRPr lang="sl-SI"/>
        </a:p>
      </dgm:t>
    </dgm:pt>
    <dgm:pt modelId="{A759B53F-5C90-4BE7-B998-2546DD1818AC}" type="sibTrans" cxnId="{E72AFD2E-8ECF-48A3-9302-716BFCA6AFE8}">
      <dgm:prSet/>
      <dgm:spPr/>
      <dgm:t>
        <a:bodyPr/>
        <a:lstStyle/>
        <a:p>
          <a:endParaRPr lang="sl-SI"/>
        </a:p>
      </dgm:t>
    </dgm:pt>
    <dgm:pt modelId="{8444D84B-D031-4C6E-86B6-843F692CDC6C}">
      <dgm:prSet phldrT="[besedilo]"/>
      <dgm:spPr/>
      <dgm:t>
        <a:bodyPr/>
        <a:lstStyle/>
        <a:p>
          <a:r>
            <a:rPr lang="sl-SI" dirty="0"/>
            <a:t>Glasbena dela</a:t>
          </a:r>
        </a:p>
      </dgm:t>
    </dgm:pt>
    <dgm:pt modelId="{76C74C08-00B8-42E4-AF4D-55740666B17F}" type="parTrans" cxnId="{917247E0-9300-459C-B297-31E78BA383D1}">
      <dgm:prSet/>
      <dgm:spPr/>
      <dgm:t>
        <a:bodyPr/>
        <a:lstStyle/>
        <a:p>
          <a:endParaRPr lang="sl-SI"/>
        </a:p>
      </dgm:t>
    </dgm:pt>
    <dgm:pt modelId="{97E6F276-C819-4FB1-BC62-EEDAFC0065E1}" type="sibTrans" cxnId="{917247E0-9300-459C-B297-31E78BA383D1}">
      <dgm:prSet/>
      <dgm:spPr/>
      <dgm:t>
        <a:bodyPr/>
        <a:lstStyle/>
        <a:p>
          <a:endParaRPr lang="sl-SI"/>
        </a:p>
      </dgm:t>
    </dgm:pt>
    <dgm:pt modelId="{AFEDAFAB-4E1A-4800-9C02-9A029D539CBB}">
      <dgm:prSet/>
      <dgm:spPr/>
      <dgm:t>
        <a:bodyPr/>
        <a:lstStyle/>
        <a:p>
          <a:r>
            <a:rPr lang="sl-SI" dirty="0"/>
            <a:t>Blagovne znamke</a:t>
          </a:r>
        </a:p>
      </dgm:t>
    </dgm:pt>
    <dgm:pt modelId="{D78ED9BE-313A-4308-865A-E8EF1083911E}" type="parTrans" cxnId="{C4271757-CDD3-4372-8F52-7124D1B5CF3A}">
      <dgm:prSet/>
      <dgm:spPr/>
      <dgm:t>
        <a:bodyPr/>
        <a:lstStyle/>
        <a:p>
          <a:endParaRPr lang="sl-SI"/>
        </a:p>
      </dgm:t>
    </dgm:pt>
    <dgm:pt modelId="{B8F2A6CD-CF6E-4F27-8E85-25DECC32ABAA}" type="sibTrans" cxnId="{C4271757-CDD3-4372-8F52-7124D1B5CF3A}">
      <dgm:prSet/>
      <dgm:spPr/>
      <dgm:t>
        <a:bodyPr/>
        <a:lstStyle/>
        <a:p>
          <a:endParaRPr lang="sl-SI"/>
        </a:p>
      </dgm:t>
    </dgm:pt>
    <dgm:pt modelId="{9A2429D4-A8E3-4B70-BF67-3D4E54A63965}">
      <dgm:prSet/>
      <dgm:spPr/>
      <dgm:t>
        <a:bodyPr/>
        <a:lstStyle/>
        <a:p>
          <a:r>
            <a:rPr lang="sl-SI" dirty="0"/>
            <a:t>Geografska označba</a:t>
          </a:r>
        </a:p>
      </dgm:t>
    </dgm:pt>
    <dgm:pt modelId="{152B98EA-A2E9-474A-80E9-46E807063438}" type="parTrans" cxnId="{69105667-7705-4378-AB56-A7483BE37074}">
      <dgm:prSet/>
      <dgm:spPr/>
      <dgm:t>
        <a:bodyPr/>
        <a:lstStyle/>
        <a:p>
          <a:endParaRPr lang="sl-SI"/>
        </a:p>
      </dgm:t>
    </dgm:pt>
    <dgm:pt modelId="{C795DCE7-C7EF-4A16-A58C-1AAEFE71BD81}" type="sibTrans" cxnId="{69105667-7705-4378-AB56-A7483BE37074}">
      <dgm:prSet/>
      <dgm:spPr/>
      <dgm:t>
        <a:bodyPr/>
        <a:lstStyle/>
        <a:p>
          <a:endParaRPr lang="sl-SI"/>
        </a:p>
      </dgm:t>
    </dgm:pt>
    <dgm:pt modelId="{39BDB1D2-A689-4C95-A186-168A4B1238A5}">
      <dgm:prSet/>
      <dgm:spPr/>
      <dgm:t>
        <a:bodyPr/>
        <a:lstStyle/>
        <a:p>
          <a:r>
            <a:rPr lang="sl-SI" dirty="0"/>
            <a:t>Likovna dela</a:t>
          </a:r>
        </a:p>
      </dgm:t>
    </dgm:pt>
    <dgm:pt modelId="{8F10A8D4-FF1A-4E08-98C4-54A6AE2EB6B3}" type="parTrans" cxnId="{650F895D-D398-44D7-BC7F-39DFCD96A20B}">
      <dgm:prSet/>
      <dgm:spPr/>
      <dgm:t>
        <a:bodyPr/>
        <a:lstStyle/>
        <a:p>
          <a:endParaRPr lang="sl-SI"/>
        </a:p>
      </dgm:t>
    </dgm:pt>
    <dgm:pt modelId="{D65D33F5-BD04-4655-B312-4F1D1EF22D91}" type="sibTrans" cxnId="{650F895D-D398-44D7-BC7F-39DFCD96A20B}">
      <dgm:prSet/>
      <dgm:spPr/>
      <dgm:t>
        <a:bodyPr/>
        <a:lstStyle/>
        <a:p>
          <a:endParaRPr lang="sl-SI"/>
        </a:p>
      </dgm:t>
    </dgm:pt>
    <dgm:pt modelId="{ED0E05EE-20C2-4EA1-9DDE-98F4452D68F2}">
      <dgm:prSet/>
      <dgm:spPr/>
      <dgm:t>
        <a:bodyPr/>
        <a:lstStyle/>
        <a:p>
          <a:r>
            <a:rPr lang="sl-SI" dirty="0"/>
            <a:t>Književna dela</a:t>
          </a:r>
        </a:p>
      </dgm:t>
    </dgm:pt>
    <dgm:pt modelId="{F3A83BC3-1DA6-4487-B280-9E2A765B6C9C}" type="parTrans" cxnId="{7ADEBC85-EDFA-45EC-8BEB-B2F6715F84B3}">
      <dgm:prSet/>
      <dgm:spPr/>
      <dgm:t>
        <a:bodyPr/>
        <a:lstStyle/>
        <a:p>
          <a:endParaRPr lang="sl-SI"/>
        </a:p>
      </dgm:t>
    </dgm:pt>
    <dgm:pt modelId="{6B9B43AB-2CC2-411D-979F-5BF119AA13AC}" type="sibTrans" cxnId="{7ADEBC85-EDFA-45EC-8BEB-B2F6715F84B3}">
      <dgm:prSet/>
      <dgm:spPr/>
      <dgm:t>
        <a:bodyPr/>
        <a:lstStyle/>
        <a:p>
          <a:endParaRPr lang="sl-SI"/>
        </a:p>
      </dgm:t>
    </dgm:pt>
    <dgm:pt modelId="{DD82F7B5-EF6C-4018-9EB9-6ECB9F5B629D}">
      <dgm:prSet/>
      <dgm:spPr/>
      <dgm:t>
        <a:bodyPr/>
        <a:lstStyle/>
        <a:p>
          <a:r>
            <a:rPr lang="sl-SI" dirty="0"/>
            <a:t>…</a:t>
          </a:r>
        </a:p>
      </dgm:t>
    </dgm:pt>
    <dgm:pt modelId="{938BC1CF-7D81-46F0-A502-60D1F53C3442}" type="parTrans" cxnId="{12C59D0F-655F-485A-B575-B59DAF13063D}">
      <dgm:prSet/>
      <dgm:spPr/>
      <dgm:t>
        <a:bodyPr/>
        <a:lstStyle/>
        <a:p>
          <a:endParaRPr lang="sl-SI"/>
        </a:p>
      </dgm:t>
    </dgm:pt>
    <dgm:pt modelId="{031AD5B4-4F4E-4428-87B3-3AD4BC5261B8}" type="sibTrans" cxnId="{12C59D0F-655F-485A-B575-B59DAF13063D}">
      <dgm:prSet/>
      <dgm:spPr/>
      <dgm:t>
        <a:bodyPr/>
        <a:lstStyle/>
        <a:p>
          <a:endParaRPr lang="sl-SI"/>
        </a:p>
      </dgm:t>
    </dgm:pt>
    <dgm:pt modelId="{C5F567DC-4AEE-4127-9867-B4B346AF517A}">
      <dgm:prSet/>
      <dgm:spPr/>
      <dgm:t>
        <a:bodyPr/>
        <a:lstStyle/>
        <a:p>
          <a:r>
            <a:rPr lang="sl-SI" dirty="0"/>
            <a:t>Poslovna skrivnost</a:t>
          </a:r>
        </a:p>
      </dgm:t>
    </dgm:pt>
    <dgm:pt modelId="{25DC4D6E-32CB-4AC4-9EE8-63CD844993B7}" type="parTrans" cxnId="{AF09D0AB-9670-4684-B472-45F8E79F801E}">
      <dgm:prSet/>
      <dgm:spPr/>
      <dgm:t>
        <a:bodyPr/>
        <a:lstStyle/>
        <a:p>
          <a:endParaRPr lang="sl-SI"/>
        </a:p>
      </dgm:t>
    </dgm:pt>
    <dgm:pt modelId="{44A265C0-E682-4991-85F3-1562CD3A4571}" type="sibTrans" cxnId="{AF09D0AB-9670-4684-B472-45F8E79F801E}">
      <dgm:prSet/>
      <dgm:spPr/>
      <dgm:t>
        <a:bodyPr/>
        <a:lstStyle/>
        <a:p>
          <a:endParaRPr lang="sl-SI"/>
        </a:p>
      </dgm:t>
    </dgm:pt>
    <dgm:pt modelId="{A76D59ED-56F2-4B68-A320-E58986E2D74D}">
      <dgm:prSet/>
      <dgm:spPr/>
      <dgm:t>
        <a:bodyPr/>
        <a:lstStyle/>
        <a:p>
          <a:r>
            <a:rPr lang="sl-SI" dirty="0"/>
            <a:t>Druge oblike varstva</a:t>
          </a:r>
        </a:p>
      </dgm:t>
    </dgm:pt>
    <dgm:pt modelId="{3BB4A035-B1CE-4F28-A8D0-DE104FEEAE90}" type="parTrans" cxnId="{51526E60-7C1C-4FA6-B122-0D1629FB977A}">
      <dgm:prSet/>
      <dgm:spPr/>
      <dgm:t>
        <a:bodyPr/>
        <a:lstStyle/>
        <a:p>
          <a:endParaRPr lang="sl-SI"/>
        </a:p>
      </dgm:t>
    </dgm:pt>
    <dgm:pt modelId="{A863A92B-E0DA-438B-A1C5-ED8380A08A98}" type="sibTrans" cxnId="{51526E60-7C1C-4FA6-B122-0D1629FB977A}">
      <dgm:prSet/>
      <dgm:spPr/>
      <dgm:t>
        <a:bodyPr/>
        <a:lstStyle/>
        <a:p>
          <a:endParaRPr lang="sl-SI"/>
        </a:p>
      </dgm:t>
    </dgm:pt>
    <dgm:pt modelId="{42E6CA33-C6BC-467B-8F11-4ED74510F3E6}">
      <dgm:prSet/>
      <dgm:spPr/>
      <dgm:t>
        <a:bodyPr/>
        <a:lstStyle/>
        <a:p>
          <a:r>
            <a:rPr lang="sl-SI" dirty="0"/>
            <a:t>Topografije polprevodniških vezij</a:t>
          </a:r>
        </a:p>
      </dgm:t>
    </dgm:pt>
    <dgm:pt modelId="{201D84DD-296D-4AA5-BBA8-88C6EF0CCAB2}" type="parTrans" cxnId="{688A7CF0-38FB-45E2-BA4F-7AC03B0827AB}">
      <dgm:prSet/>
      <dgm:spPr/>
      <dgm:t>
        <a:bodyPr/>
        <a:lstStyle/>
        <a:p>
          <a:endParaRPr lang="sl-SI"/>
        </a:p>
      </dgm:t>
    </dgm:pt>
    <dgm:pt modelId="{9DAB68E1-9D51-45E1-9CB3-D458D12DCB29}" type="sibTrans" cxnId="{688A7CF0-38FB-45E2-BA4F-7AC03B0827AB}">
      <dgm:prSet/>
      <dgm:spPr/>
      <dgm:t>
        <a:bodyPr/>
        <a:lstStyle/>
        <a:p>
          <a:endParaRPr lang="sl-SI"/>
        </a:p>
      </dgm:t>
    </dgm:pt>
    <dgm:pt modelId="{3EDF304D-2CEE-42E3-9A49-B1A1DBC96FAE}">
      <dgm:prSet/>
      <dgm:spPr/>
      <dgm:t>
        <a:bodyPr/>
        <a:lstStyle/>
        <a:p>
          <a:r>
            <a:rPr lang="sl-SI" dirty="0"/>
            <a:t>Varstvo novih vrst rastlin</a:t>
          </a:r>
        </a:p>
      </dgm:t>
    </dgm:pt>
    <dgm:pt modelId="{C846FFF3-8210-44A6-BE87-D3798BAACFB7}" type="parTrans" cxnId="{795D93F7-D159-4287-AC2E-2947E80BC1A7}">
      <dgm:prSet/>
      <dgm:spPr/>
      <dgm:t>
        <a:bodyPr/>
        <a:lstStyle/>
        <a:p>
          <a:endParaRPr lang="sl-SI"/>
        </a:p>
      </dgm:t>
    </dgm:pt>
    <dgm:pt modelId="{100D1EA1-DB05-4813-A126-7841C5DFAC9A}" type="sibTrans" cxnId="{795D93F7-D159-4287-AC2E-2947E80BC1A7}">
      <dgm:prSet/>
      <dgm:spPr/>
      <dgm:t>
        <a:bodyPr/>
        <a:lstStyle/>
        <a:p>
          <a:endParaRPr lang="sl-SI"/>
        </a:p>
      </dgm:t>
    </dgm:pt>
    <dgm:pt modelId="{FEF57EF7-1BC6-48D1-878F-DCDB90E151CC}" type="pres">
      <dgm:prSet presAssocID="{1FD31DBE-853F-4D36-A98F-49994E65B0CC}" presName="hierChild1" presStyleCnt="0">
        <dgm:presLayoutVars>
          <dgm:orgChart val="1"/>
          <dgm:chPref val="1"/>
          <dgm:dir/>
          <dgm:animOne val="branch"/>
          <dgm:animLvl val="lvl"/>
          <dgm:resizeHandles/>
        </dgm:presLayoutVars>
      </dgm:prSet>
      <dgm:spPr/>
    </dgm:pt>
    <dgm:pt modelId="{6B343A46-6A6D-4541-8E20-AE6393152DE7}" type="pres">
      <dgm:prSet presAssocID="{441D2DC6-D82F-405F-8F68-8A147823D232}" presName="hierRoot1" presStyleCnt="0">
        <dgm:presLayoutVars>
          <dgm:hierBranch val="init"/>
        </dgm:presLayoutVars>
      </dgm:prSet>
      <dgm:spPr/>
    </dgm:pt>
    <dgm:pt modelId="{A26AAC4B-E790-402E-B337-969D52F0C869}" type="pres">
      <dgm:prSet presAssocID="{441D2DC6-D82F-405F-8F68-8A147823D232}" presName="rootComposite1" presStyleCnt="0"/>
      <dgm:spPr/>
    </dgm:pt>
    <dgm:pt modelId="{C9C8B422-DD74-445D-AA9F-70E0AE9F4946}" type="pres">
      <dgm:prSet presAssocID="{441D2DC6-D82F-405F-8F68-8A147823D232}" presName="rootText1" presStyleLbl="node0" presStyleIdx="0" presStyleCnt="1">
        <dgm:presLayoutVars>
          <dgm:chPref val="3"/>
        </dgm:presLayoutVars>
      </dgm:prSet>
      <dgm:spPr/>
    </dgm:pt>
    <dgm:pt modelId="{651CFFF6-577B-4C77-8B68-7D1D8219226D}" type="pres">
      <dgm:prSet presAssocID="{441D2DC6-D82F-405F-8F68-8A147823D232}" presName="rootConnector1" presStyleLbl="node1" presStyleIdx="0" presStyleCnt="0"/>
      <dgm:spPr/>
    </dgm:pt>
    <dgm:pt modelId="{08BC4AF3-FD1F-4647-BDCF-2F704E934F04}" type="pres">
      <dgm:prSet presAssocID="{441D2DC6-D82F-405F-8F68-8A147823D232}" presName="hierChild2" presStyleCnt="0"/>
      <dgm:spPr/>
    </dgm:pt>
    <dgm:pt modelId="{7593ED79-2EEC-4A5A-A47F-E4CF3D9C8A16}" type="pres">
      <dgm:prSet presAssocID="{CC7640A9-23B2-4842-A5EC-1C96A89EC377}" presName="Name37" presStyleLbl="parChTrans1D2" presStyleIdx="0" presStyleCnt="4"/>
      <dgm:spPr/>
    </dgm:pt>
    <dgm:pt modelId="{A873FCE6-51A5-4EBC-8721-EB6BE58DDF3B}" type="pres">
      <dgm:prSet presAssocID="{3A199EE4-6677-43DE-9A80-24932F3CFEC4}" presName="hierRoot2" presStyleCnt="0">
        <dgm:presLayoutVars>
          <dgm:hierBranch val="init"/>
        </dgm:presLayoutVars>
      </dgm:prSet>
      <dgm:spPr/>
    </dgm:pt>
    <dgm:pt modelId="{6C4D6DE8-DAAA-4480-9B4A-3A8274A723A6}" type="pres">
      <dgm:prSet presAssocID="{3A199EE4-6677-43DE-9A80-24932F3CFEC4}" presName="rootComposite" presStyleCnt="0"/>
      <dgm:spPr/>
    </dgm:pt>
    <dgm:pt modelId="{CD999848-C4EF-4048-80FB-1F51AE41102A}" type="pres">
      <dgm:prSet presAssocID="{3A199EE4-6677-43DE-9A80-24932F3CFEC4}" presName="rootText" presStyleLbl="node2" presStyleIdx="0" presStyleCnt="4" custLinFactNeighborX="-72308" custLinFactNeighborY="1404">
        <dgm:presLayoutVars>
          <dgm:chPref val="3"/>
        </dgm:presLayoutVars>
      </dgm:prSet>
      <dgm:spPr/>
    </dgm:pt>
    <dgm:pt modelId="{5DE655EE-157E-4EF6-98C0-02F79441EC87}" type="pres">
      <dgm:prSet presAssocID="{3A199EE4-6677-43DE-9A80-24932F3CFEC4}" presName="rootConnector" presStyleLbl="node2" presStyleIdx="0" presStyleCnt="4"/>
      <dgm:spPr/>
    </dgm:pt>
    <dgm:pt modelId="{7FF89EC0-1882-4E7E-810D-5B5833E8C31D}" type="pres">
      <dgm:prSet presAssocID="{3A199EE4-6677-43DE-9A80-24932F3CFEC4}" presName="hierChild4" presStyleCnt="0"/>
      <dgm:spPr/>
    </dgm:pt>
    <dgm:pt modelId="{07A08FA6-68FE-49BA-AD41-7D1D9785643D}" type="pres">
      <dgm:prSet presAssocID="{5C68199A-367B-4AAD-B68E-73B9DB62E53F}" presName="Name37" presStyleLbl="parChTrans1D3" presStyleIdx="0" presStyleCnt="10"/>
      <dgm:spPr/>
    </dgm:pt>
    <dgm:pt modelId="{1448080E-7D44-462A-961D-F435DF6E6F39}" type="pres">
      <dgm:prSet presAssocID="{8329BB70-37D3-4A64-BED8-FBA348B1E376}" presName="hierRoot2" presStyleCnt="0">
        <dgm:presLayoutVars>
          <dgm:hierBranch val="init"/>
        </dgm:presLayoutVars>
      </dgm:prSet>
      <dgm:spPr/>
    </dgm:pt>
    <dgm:pt modelId="{9EF1B4E9-DCCB-47E8-A533-46DA2DF03000}" type="pres">
      <dgm:prSet presAssocID="{8329BB70-37D3-4A64-BED8-FBA348B1E376}" presName="rootComposite" presStyleCnt="0"/>
      <dgm:spPr/>
    </dgm:pt>
    <dgm:pt modelId="{6358B2A1-D979-4388-B327-10F426A14EB6}" type="pres">
      <dgm:prSet presAssocID="{8329BB70-37D3-4A64-BED8-FBA348B1E376}" presName="rootText" presStyleLbl="node3" presStyleIdx="0" presStyleCnt="10" custLinFactNeighborX="-32293" custLinFactNeighborY="3922">
        <dgm:presLayoutVars>
          <dgm:chPref val="3"/>
        </dgm:presLayoutVars>
      </dgm:prSet>
      <dgm:spPr/>
    </dgm:pt>
    <dgm:pt modelId="{B1D019FD-60CF-4D06-9DD8-947CF5223475}" type="pres">
      <dgm:prSet presAssocID="{8329BB70-37D3-4A64-BED8-FBA348B1E376}" presName="rootConnector" presStyleLbl="node3" presStyleIdx="0" presStyleCnt="10"/>
      <dgm:spPr/>
    </dgm:pt>
    <dgm:pt modelId="{4368C903-DFE3-4C0E-BE02-59AA46A1D7BD}" type="pres">
      <dgm:prSet presAssocID="{8329BB70-37D3-4A64-BED8-FBA348B1E376}" presName="hierChild4" presStyleCnt="0"/>
      <dgm:spPr/>
    </dgm:pt>
    <dgm:pt modelId="{F96DE970-9661-4BEC-BE10-B150DEB0DD51}" type="pres">
      <dgm:prSet presAssocID="{8329BB70-37D3-4A64-BED8-FBA348B1E376}" presName="hierChild5" presStyleCnt="0"/>
      <dgm:spPr/>
    </dgm:pt>
    <dgm:pt modelId="{E296EA7C-E59C-4CFA-8619-B42FDB40761D}" type="pres">
      <dgm:prSet presAssocID="{239B997C-A96A-4CA0-BA05-50BA0271E0FA}" presName="Name37" presStyleLbl="parChTrans1D3" presStyleIdx="1" presStyleCnt="10"/>
      <dgm:spPr/>
    </dgm:pt>
    <dgm:pt modelId="{0882C8E2-BC44-46CF-840E-30DA9763361D}" type="pres">
      <dgm:prSet presAssocID="{E986FBAE-0ED4-472D-8EE2-69C2D495BB8F}" presName="hierRoot2" presStyleCnt="0">
        <dgm:presLayoutVars>
          <dgm:hierBranch val="init"/>
        </dgm:presLayoutVars>
      </dgm:prSet>
      <dgm:spPr/>
    </dgm:pt>
    <dgm:pt modelId="{4F0D2782-A577-4B31-80CE-0F043ADFCF77}" type="pres">
      <dgm:prSet presAssocID="{E986FBAE-0ED4-472D-8EE2-69C2D495BB8F}" presName="rootComposite" presStyleCnt="0"/>
      <dgm:spPr/>
    </dgm:pt>
    <dgm:pt modelId="{B7F426C0-99F7-4018-85D7-AFDBABE09581}" type="pres">
      <dgm:prSet presAssocID="{E986FBAE-0ED4-472D-8EE2-69C2D495BB8F}" presName="rootText" presStyleLbl="node3" presStyleIdx="1" presStyleCnt="10" custLinFactNeighborX="-32995" custLinFactNeighborY="3510">
        <dgm:presLayoutVars>
          <dgm:chPref val="3"/>
        </dgm:presLayoutVars>
      </dgm:prSet>
      <dgm:spPr/>
    </dgm:pt>
    <dgm:pt modelId="{83BF1C38-178A-42B3-9C7A-29C45ADFED2D}" type="pres">
      <dgm:prSet presAssocID="{E986FBAE-0ED4-472D-8EE2-69C2D495BB8F}" presName="rootConnector" presStyleLbl="node3" presStyleIdx="1" presStyleCnt="10"/>
      <dgm:spPr/>
    </dgm:pt>
    <dgm:pt modelId="{3CB997AF-CCC5-4185-87C4-7D353C16BC06}" type="pres">
      <dgm:prSet presAssocID="{E986FBAE-0ED4-472D-8EE2-69C2D495BB8F}" presName="hierChild4" presStyleCnt="0"/>
      <dgm:spPr/>
    </dgm:pt>
    <dgm:pt modelId="{AB96D284-717C-402D-A58D-109ABE4BA29D}" type="pres">
      <dgm:prSet presAssocID="{E986FBAE-0ED4-472D-8EE2-69C2D495BB8F}" presName="hierChild5" presStyleCnt="0"/>
      <dgm:spPr/>
    </dgm:pt>
    <dgm:pt modelId="{D563B3C0-58ED-4B51-A497-C3559CCFBCDB}" type="pres">
      <dgm:prSet presAssocID="{D78ED9BE-313A-4308-865A-E8EF1083911E}" presName="Name37" presStyleLbl="parChTrans1D3" presStyleIdx="2" presStyleCnt="10"/>
      <dgm:spPr/>
    </dgm:pt>
    <dgm:pt modelId="{10D95D5A-C359-4774-8AC5-F813D05136B6}" type="pres">
      <dgm:prSet presAssocID="{AFEDAFAB-4E1A-4800-9C02-9A029D539CBB}" presName="hierRoot2" presStyleCnt="0">
        <dgm:presLayoutVars>
          <dgm:hierBranch val="init"/>
        </dgm:presLayoutVars>
      </dgm:prSet>
      <dgm:spPr/>
    </dgm:pt>
    <dgm:pt modelId="{6034B8D4-FA9A-4E66-B119-24A029CFA2D9}" type="pres">
      <dgm:prSet presAssocID="{AFEDAFAB-4E1A-4800-9C02-9A029D539CBB}" presName="rootComposite" presStyleCnt="0"/>
      <dgm:spPr/>
    </dgm:pt>
    <dgm:pt modelId="{29012C0D-1200-4443-B458-FC570A5D8AED}" type="pres">
      <dgm:prSet presAssocID="{AFEDAFAB-4E1A-4800-9C02-9A029D539CBB}" presName="rootText" presStyleLbl="node3" presStyleIdx="2" presStyleCnt="10" custLinFactNeighborX="-34399" custLinFactNeighborY="-5090">
        <dgm:presLayoutVars>
          <dgm:chPref val="3"/>
        </dgm:presLayoutVars>
      </dgm:prSet>
      <dgm:spPr/>
    </dgm:pt>
    <dgm:pt modelId="{7E9F26FE-BD44-405F-9288-A2AA346F33FC}" type="pres">
      <dgm:prSet presAssocID="{AFEDAFAB-4E1A-4800-9C02-9A029D539CBB}" presName="rootConnector" presStyleLbl="node3" presStyleIdx="2" presStyleCnt="10"/>
      <dgm:spPr/>
    </dgm:pt>
    <dgm:pt modelId="{E62DDC08-88C7-4FB0-923C-93C61603D242}" type="pres">
      <dgm:prSet presAssocID="{AFEDAFAB-4E1A-4800-9C02-9A029D539CBB}" presName="hierChild4" presStyleCnt="0"/>
      <dgm:spPr/>
    </dgm:pt>
    <dgm:pt modelId="{3DBAA294-D96A-4236-8BF9-4D0EEAFF2731}" type="pres">
      <dgm:prSet presAssocID="{AFEDAFAB-4E1A-4800-9C02-9A029D539CBB}" presName="hierChild5" presStyleCnt="0"/>
      <dgm:spPr/>
    </dgm:pt>
    <dgm:pt modelId="{1ADD7C62-DFCF-47EE-883B-6315C470188F}" type="pres">
      <dgm:prSet presAssocID="{152B98EA-A2E9-474A-80E9-46E807063438}" presName="Name37" presStyleLbl="parChTrans1D3" presStyleIdx="3" presStyleCnt="10"/>
      <dgm:spPr/>
    </dgm:pt>
    <dgm:pt modelId="{2CD31026-CBAF-4790-8037-5C224D7EFD07}" type="pres">
      <dgm:prSet presAssocID="{9A2429D4-A8E3-4B70-BF67-3D4E54A63965}" presName="hierRoot2" presStyleCnt="0">
        <dgm:presLayoutVars>
          <dgm:hierBranch val="init"/>
        </dgm:presLayoutVars>
      </dgm:prSet>
      <dgm:spPr/>
    </dgm:pt>
    <dgm:pt modelId="{5BBC9FEA-124E-4DFB-AE3D-3D2568792D3B}" type="pres">
      <dgm:prSet presAssocID="{9A2429D4-A8E3-4B70-BF67-3D4E54A63965}" presName="rootComposite" presStyleCnt="0"/>
      <dgm:spPr/>
    </dgm:pt>
    <dgm:pt modelId="{89572170-1AC9-4DD6-8898-EFCDD778CCBD}" type="pres">
      <dgm:prSet presAssocID="{9A2429D4-A8E3-4B70-BF67-3D4E54A63965}" presName="rootText" presStyleLbl="node3" presStyleIdx="3" presStyleCnt="10" custLinFactNeighborX="-34399" custLinFactNeighborY="-4212">
        <dgm:presLayoutVars>
          <dgm:chPref val="3"/>
        </dgm:presLayoutVars>
      </dgm:prSet>
      <dgm:spPr/>
    </dgm:pt>
    <dgm:pt modelId="{D0C7FB15-7D45-47B5-8AFC-FD6AABD323EF}" type="pres">
      <dgm:prSet presAssocID="{9A2429D4-A8E3-4B70-BF67-3D4E54A63965}" presName="rootConnector" presStyleLbl="node3" presStyleIdx="3" presStyleCnt="10"/>
      <dgm:spPr/>
    </dgm:pt>
    <dgm:pt modelId="{E80B6302-27B8-41E0-9311-8819D12EFB47}" type="pres">
      <dgm:prSet presAssocID="{9A2429D4-A8E3-4B70-BF67-3D4E54A63965}" presName="hierChild4" presStyleCnt="0"/>
      <dgm:spPr/>
    </dgm:pt>
    <dgm:pt modelId="{4B1F743E-74ED-4002-9530-90EAB83E3FE3}" type="pres">
      <dgm:prSet presAssocID="{9A2429D4-A8E3-4B70-BF67-3D4E54A63965}" presName="hierChild5" presStyleCnt="0"/>
      <dgm:spPr/>
    </dgm:pt>
    <dgm:pt modelId="{3A105B69-0734-4F90-AB3B-B47608193DFC}" type="pres">
      <dgm:prSet presAssocID="{3A199EE4-6677-43DE-9A80-24932F3CFEC4}" presName="hierChild5" presStyleCnt="0"/>
      <dgm:spPr/>
    </dgm:pt>
    <dgm:pt modelId="{59ADD3E4-F7EF-48A3-8CBE-DCC88A265DDE}" type="pres">
      <dgm:prSet presAssocID="{4394B5D4-EFA9-4014-8798-4620EBB2B3E7}" presName="Name37" presStyleLbl="parChTrans1D2" presStyleIdx="1" presStyleCnt="4"/>
      <dgm:spPr/>
    </dgm:pt>
    <dgm:pt modelId="{7536ACDC-5D6D-41E3-BDD9-ADADA88C0975}" type="pres">
      <dgm:prSet presAssocID="{D9BA6EF6-D759-4AAE-B642-0DD1E2D7519B}" presName="hierRoot2" presStyleCnt="0">
        <dgm:presLayoutVars>
          <dgm:hierBranch val="init"/>
        </dgm:presLayoutVars>
      </dgm:prSet>
      <dgm:spPr/>
    </dgm:pt>
    <dgm:pt modelId="{3FA17E82-5B90-42F1-81A9-176174274F0E}" type="pres">
      <dgm:prSet presAssocID="{D9BA6EF6-D759-4AAE-B642-0DD1E2D7519B}" presName="rootComposite" presStyleCnt="0"/>
      <dgm:spPr/>
    </dgm:pt>
    <dgm:pt modelId="{8ECA6576-CA0F-4BB1-BAE4-CC1C82C9ED35}" type="pres">
      <dgm:prSet presAssocID="{D9BA6EF6-D759-4AAE-B642-0DD1E2D7519B}" presName="rootText" presStyleLbl="node2" presStyleIdx="1" presStyleCnt="4" custLinFactNeighborX="87041" custLinFactNeighborY="25079">
        <dgm:presLayoutVars>
          <dgm:chPref val="3"/>
        </dgm:presLayoutVars>
      </dgm:prSet>
      <dgm:spPr/>
    </dgm:pt>
    <dgm:pt modelId="{38768D41-5884-45B3-AC33-18DC8746B5E1}" type="pres">
      <dgm:prSet presAssocID="{D9BA6EF6-D759-4AAE-B642-0DD1E2D7519B}" presName="rootConnector" presStyleLbl="node2" presStyleIdx="1" presStyleCnt="4"/>
      <dgm:spPr/>
    </dgm:pt>
    <dgm:pt modelId="{3CFA09F6-ADFB-49A7-B7B4-14A7DCC8ED7D}" type="pres">
      <dgm:prSet presAssocID="{D9BA6EF6-D759-4AAE-B642-0DD1E2D7519B}" presName="hierChild4" presStyleCnt="0"/>
      <dgm:spPr/>
    </dgm:pt>
    <dgm:pt modelId="{0965B1C9-9137-4CAD-8066-4BACACCF3A2A}" type="pres">
      <dgm:prSet presAssocID="{76C74C08-00B8-42E4-AF4D-55740666B17F}" presName="Name37" presStyleLbl="parChTrans1D3" presStyleIdx="4" presStyleCnt="10"/>
      <dgm:spPr/>
    </dgm:pt>
    <dgm:pt modelId="{5279BA9F-6FA5-47EC-BBE8-AB391A0ACF97}" type="pres">
      <dgm:prSet presAssocID="{8444D84B-D031-4C6E-86B6-843F692CDC6C}" presName="hierRoot2" presStyleCnt="0">
        <dgm:presLayoutVars>
          <dgm:hierBranch val="init"/>
        </dgm:presLayoutVars>
      </dgm:prSet>
      <dgm:spPr/>
    </dgm:pt>
    <dgm:pt modelId="{0E5AB9A2-7909-46E1-99B4-640D722112BB}" type="pres">
      <dgm:prSet presAssocID="{8444D84B-D031-4C6E-86B6-843F692CDC6C}" presName="rootComposite" presStyleCnt="0"/>
      <dgm:spPr/>
    </dgm:pt>
    <dgm:pt modelId="{C9958916-1208-4E8B-833C-373B0DCE3425}" type="pres">
      <dgm:prSet presAssocID="{8444D84B-D031-4C6E-86B6-843F692CDC6C}" presName="rootText" presStyleLbl="node3" presStyleIdx="4" presStyleCnt="10" custLinFactX="12041" custLinFactNeighborX="100000" custLinFactNeighborY="3922">
        <dgm:presLayoutVars>
          <dgm:chPref val="3"/>
        </dgm:presLayoutVars>
      </dgm:prSet>
      <dgm:spPr/>
    </dgm:pt>
    <dgm:pt modelId="{39A50FCA-11DE-48FC-8768-724DBD7A2938}" type="pres">
      <dgm:prSet presAssocID="{8444D84B-D031-4C6E-86B6-843F692CDC6C}" presName="rootConnector" presStyleLbl="node3" presStyleIdx="4" presStyleCnt="10"/>
      <dgm:spPr/>
    </dgm:pt>
    <dgm:pt modelId="{F5BFFA36-A53A-40B7-9D58-C593BFD5A3D1}" type="pres">
      <dgm:prSet presAssocID="{8444D84B-D031-4C6E-86B6-843F692CDC6C}" presName="hierChild4" presStyleCnt="0"/>
      <dgm:spPr/>
    </dgm:pt>
    <dgm:pt modelId="{3EC46CE1-CF7D-4904-BA1E-DB2F2E526DB0}" type="pres">
      <dgm:prSet presAssocID="{8444D84B-D031-4C6E-86B6-843F692CDC6C}" presName="hierChild5" presStyleCnt="0"/>
      <dgm:spPr/>
    </dgm:pt>
    <dgm:pt modelId="{A4BD5B6D-EB10-44D4-A873-B54A1EFABF7B}" type="pres">
      <dgm:prSet presAssocID="{8F10A8D4-FF1A-4E08-98C4-54A6AE2EB6B3}" presName="Name37" presStyleLbl="parChTrans1D3" presStyleIdx="5" presStyleCnt="10"/>
      <dgm:spPr/>
    </dgm:pt>
    <dgm:pt modelId="{4FC5829C-BFC3-4D49-8F86-C2C1237ACA75}" type="pres">
      <dgm:prSet presAssocID="{39BDB1D2-A689-4C95-A186-168A4B1238A5}" presName="hierRoot2" presStyleCnt="0">
        <dgm:presLayoutVars>
          <dgm:hierBranch val="init"/>
        </dgm:presLayoutVars>
      </dgm:prSet>
      <dgm:spPr/>
    </dgm:pt>
    <dgm:pt modelId="{BDF16C49-E43B-4822-A73B-8B03C07A72FA}" type="pres">
      <dgm:prSet presAssocID="{39BDB1D2-A689-4C95-A186-168A4B1238A5}" presName="rootComposite" presStyleCnt="0"/>
      <dgm:spPr/>
    </dgm:pt>
    <dgm:pt modelId="{A4828DED-66E5-41D6-9FDF-F68764C7EC2C}" type="pres">
      <dgm:prSet presAssocID="{39BDB1D2-A689-4C95-A186-168A4B1238A5}" presName="rootText" presStyleLbl="node3" presStyleIdx="5" presStyleCnt="10" custLinFactX="12041" custLinFactNeighborX="100000" custLinFactNeighborY="-2779">
        <dgm:presLayoutVars>
          <dgm:chPref val="3"/>
        </dgm:presLayoutVars>
      </dgm:prSet>
      <dgm:spPr/>
    </dgm:pt>
    <dgm:pt modelId="{B96DD52E-D7B4-4FE6-BAC7-C68EB7B12B27}" type="pres">
      <dgm:prSet presAssocID="{39BDB1D2-A689-4C95-A186-168A4B1238A5}" presName="rootConnector" presStyleLbl="node3" presStyleIdx="5" presStyleCnt="10"/>
      <dgm:spPr/>
    </dgm:pt>
    <dgm:pt modelId="{C53B8112-0E33-49F9-8F8D-7C1775C58C5E}" type="pres">
      <dgm:prSet presAssocID="{39BDB1D2-A689-4C95-A186-168A4B1238A5}" presName="hierChild4" presStyleCnt="0"/>
      <dgm:spPr/>
    </dgm:pt>
    <dgm:pt modelId="{D801AA8A-BBE4-4D63-8DDF-1E616D9FC162}" type="pres">
      <dgm:prSet presAssocID="{39BDB1D2-A689-4C95-A186-168A4B1238A5}" presName="hierChild5" presStyleCnt="0"/>
      <dgm:spPr/>
    </dgm:pt>
    <dgm:pt modelId="{75F13443-7DB1-4394-9AB1-744084930EC2}" type="pres">
      <dgm:prSet presAssocID="{F3A83BC3-1DA6-4487-B280-9E2A765B6C9C}" presName="Name37" presStyleLbl="parChTrans1D3" presStyleIdx="6" presStyleCnt="10"/>
      <dgm:spPr/>
    </dgm:pt>
    <dgm:pt modelId="{E2518BF5-141B-48E6-A237-EBDAC45873DF}" type="pres">
      <dgm:prSet presAssocID="{ED0E05EE-20C2-4EA1-9DDE-98F4452D68F2}" presName="hierRoot2" presStyleCnt="0">
        <dgm:presLayoutVars>
          <dgm:hierBranch val="init"/>
        </dgm:presLayoutVars>
      </dgm:prSet>
      <dgm:spPr/>
    </dgm:pt>
    <dgm:pt modelId="{1D18DB65-EE58-43BC-BB00-E94867494ADF}" type="pres">
      <dgm:prSet presAssocID="{ED0E05EE-20C2-4EA1-9DDE-98F4452D68F2}" presName="rootComposite" presStyleCnt="0"/>
      <dgm:spPr/>
    </dgm:pt>
    <dgm:pt modelId="{BBAD95CD-2CA2-4106-9436-02A30FB11226}" type="pres">
      <dgm:prSet presAssocID="{ED0E05EE-20C2-4EA1-9DDE-98F4452D68F2}" presName="rootText" presStyleLbl="node3" presStyleIdx="6" presStyleCnt="10" custLinFactX="12041" custLinFactNeighborX="100000" custLinFactNeighborY="-6134">
        <dgm:presLayoutVars>
          <dgm:chPref val="3"/>
        </dgm:presLayoutVars>
      </dgm:prSet>
      <dgm:spPr/>
    </dgm:pt>
    <dgm:pt modelId="{2351EA22-1C56-4423-9838-E0B987769219}" type="pres">
      <dgm:prSet presAssocID="{ED0E05EE-20C2-4EA1-9DDE-98F4452D68F2}" presName="rootConnector" presStyleLbl="node3" presStyleIdx="6" presStyleCnt="10"/>
      <dgm:spPr/>
    </dgm:pt>
    <dgm:pt modelId="{4F45F398-68F7-42E9-8781-C51DEAA9FF92}" type="pres">
      <dgm:prSet presAssocID="{ED0E05EE-20C2-4EA1-9DDE-98F4452D68F2}" presName="hierChild4" presStyleCnt="0"/>
      <dgm:spPr/>
    </dgm:pt>
    <dgm:pt modelId="{CD593FD6-068C-42B7-A390-EFE56235307B}" type="pres">
      <dgm:prSet presAssocID="{ED0E05EE-20C2-4EA1-9DDE-98F4452D68F2}" presName="hierChild5" presStyleCnt="0"/>
      <dgm:spPr/>
    </dgm:pt>
    <dgm:pt modelId="{887F36C8-BB31-43C8-9BFF-5AF79B0C1146}" type="pres">
      <dgm:prSet presAssocID="{938BC1CF-7D81-46F0-A502-60D1F53C3442}" presName="Name37" presStyleLbl="parChTrans1D3" presStyleIdx="7" presStyleCnt="10"/>
      <dgm:spPr/>
    </dgm:pt>
    <dgm:pt modelId="{FB4D0216-F6EE-4ECD-B253-81FF14C12A53}" type="pres">
      <dgm:prSet presAssocID="{DD82F7B5-EF6C-4018-9EB9-6ECB9F5B629D}" presName="hierRoot2" presStyleCnt="0">
        <dgm:presLayoutVars>
          <dgm:hierBranch val="init"/>
        </dgm:presLayoutVars>
      </dgm:prSet>
      <dgm:spPr/>
    </dgm:pt>
    <dgm:pt modelId="{40CF35D6-64BE-4765-80EC-EBB8FD1A54B5}" type="pres">
      <dgm:prSet presAssocID="{DD82F7B5-EF6C-4018-9EB9-6ECB9F5B629D}" presName="rootComposite" presStyleCnt="0"/>
      <dgm:spPr/>
    </dgm:pt>
    <dgm:pt modelId="{DBE96F84-55CF-404B-831D-A94966FC8CF4}" type="pres">
      <dgm:prSet presAssocID="{DD82F7B5-EF6C-4018-9EB9-6ECB9F5B629D}" presName="rootText" presStyleLbl="node3" presStyleIdx="7" presStyleCnt="10" custLinFactX="12041" custLinFactNeighborX="100000" custLinFactNeighborY="-9227">
        <dgm:presLayoutVars>
          <dgm:chPref val="3"/>
        </dgm:presLayoutVars>
      </dgm:prSet>
      <dgm:spPr/>
    </dgm:pt>
    <dgm:pt modelId="{6A1861FF-05FF-4971-A7EE-AACF1602AA93}" type="pres">
      <dgm:prSet presAssocID="{DD82F7B5-EF6C-4018-9EB9-6ECB9F5B629D}" presName="rootConnector" presStyleLbl="node3" presStyleIdx="7" presStyleCnt="10"/>
      <dgm:spPr/>
    </dgm:pt>
    <dgm:pt modelId="{1C428556-4400-4EA6-9C96-A3284AADB8B1}" type="pres">
      <dgm:prSet presAssocID="{DD82F7B5-EF6C-4018-9EB9-6ECB9F5B629D}" presName="hierChild4" presStyleCnt="0"/>
      <dgm:spPr/>
    </dgm:pt>
    <dgm:pt modelId="{A1C3B27D-42CF-451C-8FE6-10A4F7830903}" type="pres">
      <dgm:prSet presAssocID="{DD82F7B5-EF6C-4018-9EB9-6ECB9F5B629D}" presName="hierChild5" presStyleCnt="0"/>
      <dgm:spPr/>
    </dgm:pt>
    <dgm:pt modelId="{9FBB0316-FB5D-421D-9274-B0A9424ECD46}" type="pres">
      <dgm:prSet presAssocID="{D9BA6EF6-D759-4AAE-B642-0DD1E2D7519B}" presName="hierChild5" presStyleCnt="0"/>
      <dgm:spPr/>
    </dgm:pt>
    <dgm:pt modelId="{86F3D78A-CF12-4163-94A2-A2A56CCB52E7}" type="pres">
      <dgm:prSet presAssocID="{25DC4D6E-32CB-4AC4-9EE8-63CD844993B7}" presName="Name37" presStyleLbl="parChTrans1D2" presStyleIdx="2" presStyleCnt="4"/>
      <dgm:spPr/>
    </dgm:pt>
    <dgm:pt modelId="{1D9EF8FA-87F5-49C3-8D64-E9B3EC989BB6}" type="pres">
      <dgm:prSet presAssocID="{C5F567DC-4AEE-4127-9867-B4B346AF517A}" presName="hierRoot2" presStyleCnt="0">
        <dgm:presLayoutVars>
          <dgm:hierBranch val="init"/>
        </dgm:presLayoutVars>
      </dgm:prSet>
      <dgm:spPr/>
    </dgm:pt>
    <dgm:pt modelId="{B24EFA9E-FED0-4312-8CC3-6DB6AA2D787B}" type="pres">
      <dgm:prSet presAssocID="{C5F567DC-4AEE-4127-9867-B4B346AF517A}" presName="rootComposite" presStyleCnt="0"/>
      <dgm:spPr/>
    </dgm:pt>
    <dgm:pt modelId="{30016B6F-110C-4EDE-B606-08F07E70473D}" type="pres">
      <dgm:prSet presAssocID="{C5F567DC-4AEE-4127-9867-B4B346AF517A}" presName="rootText" presStyleLbl="node2" presStyleIdx="2" presStyleCnt="4" custLinFactX="100000" custLinFactNeighborX="160100" custLinFactNeighborY="0">
        <dgm:presLayoutVars>
          <dgm:chPref val="3"/>
        </dgm:presLayoutVars>
      </dgm:prSet>
      <dgm:spPr/>
    </dgm:pt>
    <dgm:pt modelId="{FAF6A28A-2A9B-4489-9354-CE4A2243C7F0}" type="pres">
      <dgm:prSet presAssocID="{C5F567DC-4AEE-4127-9867-B4B346AF517A}" presName="rootConnector" presStyleLbl="node2" presStyleIdx="2" presStyleCnt="4"/>
      <dgm:spPr/>
    </dgm:pt>
    <dgm:pt modelId="{3EF22A3F-CD9C-433A-9E3F-802AAF669DAB}" type="pres">
      <dgm:prSet presAssocID="{C5F567DC-4AEE-4127-9867-B4B346AF517A}" presName="hierChild4" presStyleCnt="0"/>
      <dgm:spPr/>
    </dgm:pt>
    <dgm:pt modelId="{1F4BF7F2-355B-4DB7-94A4-71B621AB7028}" type="pres">
      <dgm:prSet presAssocID="{C5F567DC-4AEE-4127-9867-B4B346AF517A}" presName="hierChild5" presStyleCnt="0"/>
      <dgm:spPr/>
    </dgm:pt>
    <dgm:pt modelId="{67707F2A-F6A6-4831-9764-E921523C96E6}" type="pres">
      <dgm:prSet presAssocID="{3BB4A035-B1CE-4F28-A8D0-DE104FEEAE90}" presName="Name37" presStyleLbl="parChTrans1D2" presStyleIdx="3" presStyleCnt="4"/>
      <dgm:spPr/>
    </dgm:pt>
    <dgm:pt modelId="{9C159E4C-ABDF-4230-BAB1-87B262B82A70}" type="pres">
      <dgm:prSet presAssocID="{A76D59ED-56F2-4B68-A320-E58986E2D74D}" presName="hierRoot2" presStyleCnt="0">
        <dgm:presLayoutVars>
          <dgm:hierBranch val="init"/>
        </dgm:presLayoutVars>
      </dgm:prSet>
      <dgm:spPr/>
    </dgm:pt>
    <dgm:pt modelId="{FBF01B6C-D859-4A1E-B5F4-DCB7D575AC19}" type="pres">
      <dgm:prSet presAssocID="{A76D59ED-56F2-4B68-A320-E58986E2D74D}" presName="rootComposite" presStyleCnt="0"/>
      <dgm:spPr/>
    </dgm:pt>
    <dgm:pt modelId="{63C3403F-597C-4FC7-B020-B428EDF7038E}" type="pres">
      <dgm:prSet presAssocID="{A76D59ED-56F2-4B68-A320-E58986E2D74D}" presName="rootText" presStyleLbl="node2" presStyleIdx="3" presStyleCnt="4">
        <dgm:presLayoutVars>
          <dgm:chPref val="3"/>
        </dgm:presLayoutVars>
      </dgm:prSet>
      <dgm:spPr/>
    </dgm:pt>
    <dgm:pt modelId="{C9FDB9D5-3235-4660-9813-2FE77B83D2CA}" type="pres">
      <dgm:prSet presAssocID="{A76D59ED-56F2-4B68-A320-E58986E2D74D}" presName="rootConnector" presStyleLbl="node2" presStyleIdx="3" presStyleCnt="4"/>
      <dgm:spPr/>
    </dgm:pt>
    <dgm:pt modelId="{D3AE66E7-5319-4D4C-916A-C56650E67ABE}" type="pres">
      <dgm:prSet presAssocID="{A76D59ED-56F2-4B68-A320-E58986E2D74D}" presName="hierChild4" presStyleCnt="0"/>
      <dgm:spPr/>
    </dgm:pt>
    <dgm:pt modelId="{6C5FE39C-583E-46B5-9A60-7B5565E19BB3}" type="pres">
      <dgm:prSet presAssocID="{201D84DD-296D-4AA5-BBA8-88C6EF0CCAB2}" presName="Name37" presStyleLbl="parChTrans1D3" presStyleIdx="8" presStyleCnt="10"/>
      <dgm:spPr/>
    </dgm:pt>
    <dgm:pt modelId="{9CE3F8CD-C42A-49EE-902D-6131C87D3DB6}" type="pres">
      <dgm:prSet presAssocID="{42E6CA33-C6BC-467B-8F11-4ED74510F3E6}" presName="hierRoot2" presStyleCnt="0">
        <dgm:presLayoutVars>
          <dgm:hierBranch val="init"/>
        </dgm:presLayoutVars>
      </dgm:prSet>
      <dgm:spPr/>
    </dgm:pt>
    <dgm:pt modelId="{C9F5403F-3FE1-4464-8E78-F02D5CC56725}" type="pres">
      <dgm:prSet presAssocID="{42E6CA33-C6BC-467B-8F11-4ED74510F3E6}" presName="rootComposite" presStyleCnt="0"/>
      <dgm:spPr/>
    </dgm:pt>
    <dgm:pt modelId="{44DCF8BC-2B05-47EF-9F69-FA41C9CD7FA9}" type="pres">
      <dgm:prSet presAssocID="{42E6CA33-C6BC-467B-8F11-4ED74510F3E6}" presName="rootText" presStyleLbl="node3" presStyleIdx="8" presStyleCnt="10">
        <dgm:presLayoutVars>
          <dgm:chPref val="3"/>
        </dgm:presLayoutVars>
      </dgm:prSet>
      <dgm:spPr/>
    </dgm:pt>
    <dgm:pt modelId="{17CC9BA1-D789-43B5-8F40-358F4BF5350B}" type="pres">
      <dgm:prSet presAssocID="{42E6CA33-C6BC-467B-8F11-4ED74510F3E6}" presName="rootConnector" presStyleLbl="node3" presStyleIdx="8" presStyleCnt="10"/>
      <dgm:spPr/>
    </dgm:pt>
    <dgm:pt modelId="{B05A6C29-B3ED-4EC2-A143-45D978B51158}" type="pres">
      <dgm:prSet presAssocID="{42E6CA33-C6BC-467B-8F11-4ED74510F3E6}" presName="hierChild4" presStyleCnt="0"/>
      <dgm:spPr/>
    </dgm:pt>
    <dgm:pt modelId="{C2454029-E8B0-41E2-8843-E00A4E568FA6}" type="pres">
      <dgm:prSet presAssocID="{42E6CA33-C6BC-467B-8F11-4ED74510F3E6}" presName="hierChild5" presStyleCnt="0"/>
      <dgm:spPr/>
    </dgm:pt>
    <dgm:pt modelId="{824E632A-7AC9-4665-ABEE-773ECC726058}" type="pres">
      <dgm:prSet presAssocID="{C846FFF3-8210-44A6-BE87-D3798BAACFB7}" presName="Name37" presStyleLbl="parChTrans1D3" presStyleIdx="9" presStyleCnt="10"/>
      <dgm:spPr/>
    </dgm:pt>
    <dgm:pt modelId="{D61A7828-54A1-4023-BA23-C7FC2B365EC4}" type="pres">
      <dgm:prSet presAssocID="{3EDF304D-2CEE-42E3-9A49-B1A1DBC96FAE}" presName="hierRoot2" presStyleCnt="0">
        <dgm:presLayoutVars>
          <dgm:hierBranch val="init"/>
        </dgm:presLayoutVars>
      </dgm:prSet>
      <dgm:spPr/>
    </dgm:pt>
    <dgm:pt modelId="{9C10AF44-F408-46E6-B14C-DD1E4F172ACF}" type="pres">
      <dgm:prSet presAssocID="{3EDF304D-2CEE-42E3-9A49-B1A1DBC96FAE}" presName="rootComposite" presStyleCnt="0"/>
      <dgm:spPr/>
    </dgm:pt>
    <dgm:pt modelId="{A8326E50-D778-4731-8F5F-2A00627382A6}" type="pres">
      <dgm:prSet presAssocID="{3EDF304D-2CEE-42E3-9A49-B1A1DBC96FAE}" presName="rootText" presStyleLbl="node3" presStyleIdx="9" presStyleCnt="10">
        <dgm:presLayoutVars>
          <dgm:chPref val="3"/>
        </dgm:presLayoutVars>
      </dgm:prSet>
      <dgm:spPr/>
    </dgm:pt>
    <dgm:pt modelId="{2882A9CD-1F3C-4B93-A3D8-122A482F86A6}" type="pres">
      <dgm:prSet presAssocID="{3EDF304D-2CEE-42E3-9A49-B1A1DBC96FAE}" presName="rootConnector" presStyleLbl="node3" presStyleIdx="9" presStyleCnt="10"/>
      <dgm:spPr/>
    </dgm:pt>
    <dgm:pt modelId="{C761389B-F7C5-4C70-BFCA-F98E7C33625D}" type="pres">
      <dgm:prSet presAssocID="{3EDF304D-2CEE-42E3-9A49-B1A1DBC96FAE}" presName="hierChild4" presStyleCnt="0"/>
      <dgm:spPr/>
    </dgm:pt>
    <dgm:pt modelId="{C4DF0E1F-3D96-4EAF-A265-2A5CF4BE9BA0}" type="pres">
      <dgm:prSet presAssocID="{3EDF304D-2CEE-42E3-9A49-B1A1DBC96FAE}" presName="hierChild5" presStyleCnt="0"/>
      <dgm:spPr/>
    </dgm:pt>
    <dgm:pt modelId="{682D5C76-2E42-43C2-BB17-913B9B3AF647}" type="pres">
      <dgm:prSet presAssocID="{A76D59ED-56F2-4B68-A320-E58986E2D74D}" presName="hierChild5" presStyleCnt="0"/>
      <dgm:spPr/>
    </dgm:pt>
    <dgm:pt modelId="{1AB21695-E417-49C4-90DC-24DC81E0AD23}" type="pres">
      <dgm:prSet presAssocID="{441D2DC6-D82F-405F-8F68-8A147823D232}" presName="hierChild3" presStyleCnt="0"/>
      <dgm:spPr/>
    </dgm:pt>
  </dgm:ptLst>
  <dgm:cxnLst>
    <dgm:cxn modelId="{0B121504-A4B3-4593-B2E3-FA215AE8C254}" type="presOf" srcId="{1FD31DBE-853F-4D36-A98F-49994E65B0CC}" destId="{FEF57EF7-1BC6-48D1-878F-DCDB90E151CC}" srcOrd="0" destOrd="0" presId="urn:microsoft.com/office/officeart/2005/8/layout/orgChart1"/>
    <dgm:cxn modelId="{F63A360B-DBC7-47B9-A1F4-07E3A492830C}" type="presOf" srcId="{39BDB1D2-A689-4C95-A186-168A4B1238A5}" destId="{A4828DED-66E5-41D6-9FDF-F68764C7EC2C}" srcOrd="0" destOrd="0" presId="urn:microsoft.com/office/officeart/2005/8/layout/orgChart1"/>
    <dgm:cxn modelId="{12C59D0F-655F-485A-B575-B59DAF13063D}" srcId="{D9BA6EF6-D759-4AAE-B642-0DD1E2D7519B}" destId="{DD82F7B5-EF6C-4018-9EB9-6ECB9F5B629D}" srcOrd="3" destOrd="0" parTransId="{938BC1CF-7D81-46F0-A502-60D1F53C3442}" sibTransId="{031AD5B4-4F4E-4428-87B3-3AD4BC5261B8}"/>
    <dgm:cxn modelId="{27A6EB16-778B-46BE-8B39-A204D4E7635A}" srcId="{3A199EE4-6677-43DE-9A80-24932F3CFEC4}" destId="{8329BB70-37D3-4A64-BED8-FBA348B1E376}" srcOrd="0" destOrd="0" parTransId="{5C68199A-367B-4AAD-B68E-73B9DB62E53F}" sibTransId="{73FCC409-469E-4735-863C-BC730EADAB0F}"/>
    <dgm:cxn modelId="{435A2917-5BB8-40B9-9B06-265667671057}" type="presOf" srcId="{152B98EA-A2E9-474A-80E9-46E807063438}" destId="{1ADD7C62-DFCF-47EE-883B-6315C470188F}" srcOrd="0" destOrd="0" presId="urn:microsoft.com/office/officeart/2005/8/layout/orgChart1"/>
    <dgm:cxn modelId="{CE653619-E5CE-4808-964A-2A9D39800B09}" type="presOf" srcId="{42E6CA33-C6BC-467B-8F11-4ED74510F3E6}" destId="{44DCF8BC-2B05-47EF-9F69-FA41C9CD7FA9}" srcOrd="0" destOrd="0" presId="urn:microsoft.com/office/officeart/2005/8/layout/orgChart1"/>
    <dgm:cxn modelId="{649BF01C-1878-4A4C-9461-E651FB77480A}" type="presOf" srcId="{C5F567DC-4AEE-4127-9867-B4B346AF517A}" destId="{FAF6A28A-2A9B-4489-9354-CE4A2243C7F0}" srcOrd="1" destOrd="0" presId="urn:microsoft.com/office/officeart/2005/8/layout/orgChart1"/>
    <dgm:cxn modelId="{00DEB11D-2533-413B-92B5-9DEC72C1C440}" type="presOf" srcId="{AFEDAFAB-4E1A-4800-9C02-9A029D539CBB}" destId="{29012C0D-1200-4443-B458-FC570A5D8AED}" srcOrd="0" destOrd="0" presId="urn:microsoft.com/office/officeart/2005/8/layout/orgChart1"/>
    <dgm:cxn modelId="{A53D1126-3145-476F-8DC6-86475B1874E9}" type="presOf" srcId="{A76D59ED-56F2-4B68-A320-E58986E2D74D}" destId="{63C3403F-597C-4FC7-B020-B428EDF7038E}" srcOrd="0" destOrd="0" presId="urn:microsoft.com/office/officeart/2005/8/layout/orgChart1"/>
    <dgm:cxn modelId="{E72AFD2E-8ECF-48A3-9302-716BFCA6AFE8}" srcId="{441D2DC6-D82F-405F-8F68-8A147823D232}" destId="{D9BA6EF6-D759-4AAE-B642-0DD1E2D7519B}" srcOrd="1" destOrd="0" parTransId="{4394B5D4-EFA9-4014-8798-4620EBB2B3E7}" sibTransId="{A759B53F-5C90-4BE7-B998-2546DD1818AC}"/>
    <dgm:cxn modelId="{38378D5C-5208-4323-BDAB-BD57CC6613A6}" type="presOf" srcId="{441D2DC6-D82F-405F-8F68-8A147823D232}" destId="{C9C8B422-DD74-445D-AA9F-70E0AE9F4946}" srcOrd="0" destOrd="0" presId="urn:microsoft.com/office/officeart/2005/8/layout/orgChart1"/>
    <dgm:cxn modelId="{650F895D-D398-44D7-BC7F-39DFCD96A20B}" srcId="{D9BA6EF6-D759-4AAE-B642-0DD1E2D7519B}" destId="{39BDB1D2-A689-4C95-A186-168A4B1238A5}" srcOrd="1" destOrd="0" parTransId="{8F10A8D4-FF1A-4E08-98C4-54A6AE2EB6B3}" sibTransId="{D65D33F5-BD04-4655-B312-4F1D1EF22D91}"/>
    <dgm:cxn modelId="{2033145E-E0A6-48E8-B8F8-376B78F64862}" type="presOf" srcId="{3EDF304D-2CEE-42E3-9A49-B1A1DBC96FAE}" destId="{2882A9CD-1F3C-4B93-A3D8-122A482F86A6}" srcOrd="1" destOrd="0" presId="urn:microsoft.com/office/officeart/2005/8/layout/orgChart1"/>
    <dgm:cxn modelId="{3519B65F-61B3-4E1F-B2DC-E9C39CB1F56F}" type="presOf" srcId="{8329BB70-37D3-4A64-BED8-FBA348B1E376}" destId="{6358B2A1-D979-4388-B327-10F426A14EB6}" srcOrd="0" destOrd="0" presId="urn:microsoft.com/office/officeart/2005/8/layout/orgChart1"/>
    <dgm:cxn modelId="{97734760-73F0-4E26-917B-ACF4E5033B3A}" type="presOf" srcId="{9A2429D4-A8E3-4B70-BF67-3D4E54A63965}" destId="{D0C7FB15-7D45-47B5-8AFC-FD6AABD323EF}" srcOrd="1" destOrd="0" presId="urn:microsoft.com/office/officeart/2005/8/layout/orgChart1"/>
    <dgm:cxn modelId="{51526E60-7C1C-4FA6-B122-0D1629FB977A}" srcId="{441D2DC6-D82F-405F-8F68-8A147823D232}" destId="{A76D59ED-56F2-4B68-A320-E58986E2D74D}" srcOrd="3" destOrd="0" parTransId="{3BB4A035-B1CE-4F28-A8D0-DE104FEEAE90}" sibTransId="{A863A92B-E0DA-438B-A1C5-ED8380A08A98}"/>
    <dgm:cxn modelId="{1C4DDE60-4798-44B1-8260-9F40615DD921}" type="presOf" srcId="{201D84DD-296D-4AA5-BBA8-88C6EF0CCAB2}" destId="{6C5FE39C-583E-46B5-9A60-7B5565E19BB3}" srcOrd="0" destOrd="0" presId="urn:microsoft.com/office/officeart/2005/8/layout/orgChart1"/>
    <dgm:cxn modelId="{6AED7F43-6E4F-45DF-B27E-96FC93C395F0}" type="presOf" srcId="{F3A83BC3-1DA6-4487-B280-9E2A765B6C9C}" destId="{75F13443-7DB1-4394-9AB1-744084930EC2}" srcOrd="0" destOrd="0" presId="urn:microsoft.com/office/officeart/2005/8/layout/orgChart1"/>
    <dgm:cxn modelId="{E0A33164-ADD6-4460-B471-349A475D33EC}" type="presOf" srcId="{E986FBAE-0ED4-472D-8EE2-69C2D495BB8F}" destId="{B7F426C0-99F7-4018-85D7-AFDBABE09581}" srcOrd="0" destOrd="0" presId="urn:microsoft.com/office/officeart/2005/8/layout/orgChart1"/>
    <dgm:cxn modelId="{48F8B445-FE0D-48D0-B7F1-6D768BDEBEA2}" type="presOf" srcId="{C5F567DC-4AEE-4127-9867-B4B346AF517A}" destId="{30016B6F-110C-4EDE-B606-08F07E70473D}" srcOrd="0" destOrd="0" presId="urn:microsoft.com/office/officeart/2005/8/layout/orgChart1"/>
    <dgm:cxn modelId="{11D16946-A193-4285-A791-2C485DB3D635}" type="presOf" srcId="{8F10A8D4-FF1A-4E08-98C4-54A6AE2EB6B3}" destId="{A4BD5B6D-EB10-44D4-A873-B54A1EFABF7B}" srcOrd="0" destOrd="0" presId="urn:microsoft.com/office/officeart/2005/8/layout/orgChart1"/>
    <dgm:cxn modelId="{69105667-7705-4378-AB56-A7483BE37074}" srcId="{3A199EE4-6677-43DE-9A80-24932F3CFEC4}" destId="{9A2429D4-A8E3-4B70-BF67-3D4E54A63965}" srcOrd="3" destOrd="0" parTransId="{152B98EA-A2E9-474A-80E9-46E807063438}" sibTransId="{C795DCE7-C7EF-4A16-A58C-1AAEFE71BD81}"/>
    <dgm:cxn modelId="{18C1C549-FB59-4EB6-BABA-45C7FA6F72C6}" srcId="{441D2DC6-D82F-405F-8F68-8A147823D232}" destId="{3A199EE4-6677-43DE-9A80-24932F3CFEC4}" srcOrd="0" destOrd="0" parTransId="{CC7640A9-23B2-4842-A5EC-1C96A89EC377}" sibTransId="{DA8D3050-F912-49F6-8468-4E14C8A0D78D}"/>
    <dgm:cxn modelId="{9E74C769-3397-458A-8D52-EC52BE1178FB}" type="presOf" srcId="{D78ED9BE-313A-4308-865A-E8EF1083911E}" destId="{D563B3C0-58ED-4B51-A497-C3559CCFBCDB}" srcOrd="0" destOrd="0" presId="urn:microsoft.com/office/officeart/2005/8/layout/orgChart1"/>
    <dgm:cxn modelId="{50AB824E-B9BB-4B3E-B48B-15432B5FB90C}" type="presOf" srcId="{3BB4A035-B1CE-4F28-A8D0-DE104FEEAE90}" destId="{67707F2A-F6A6-4831-9764-E921523C96E6}" srcOrd="0" destOrd="0" presId="urn:microsoft.com/office/officeart/2005/8/layout/orgChart1"/>
    <dgm:cxn modelId="{85E13650-7BD3-4312-9F78-BF4A9977762C}" type="presOf" srcId="{8329BB70-37D3-4A64-BED8-FBA348B1E376}" destId="{B1D019FD-60CF-4D06-9DD8-947CF5223475}" srcOrd="1" destOrd="0" presId="urn:microsoft.com/office/officeart/2005/8/layout/orgChart1"/>
    <dgm:cxn modelId="{AC664873-1ACE-4EB5-9B0C-123D1D583633}" type="presOf" srcId="{CC7640A9-23B2-4842-A5EC-1C96A89EC377}" destId="{7593ED79-2EEC-4A5A-A47F-E4CF3D9C8A16}" srcOrd="0" destOrd="0" presId="urn:microsoft.com/office/officeart/2005/8/layout/orgChart1"/>
    <dgm:cxn modelId="{C4271757-CDD3-4372-8F52-7124D1B5CF3A}" srcId="{3A199EE4-6677-43DE-9A80-24932F3CFEC4}" destId="{AFEDAFAB-4E1A-4800-9C02-9A029D539CBB}" srcOrd="2" destOrd="0" parTransId="{D78ED9BE-313A-4308-865A-E8EF1083911E}" sibTransId="{B8F2A6CD-CF6E-4F27-8E85-25DECC32ABAA}"/>
    <dgm:cxn modelId="{570E0C7B-C88C-40F3-AF24-837D3CAE7537}" type="presOf" srcId="{938BC1CF-7D81-46F0-A502-60D1F53C3442}" destId="{887F36C8-BB31-43C8-9BFF-5AF79B0C1146}" srcOrd="0" destOrd="0" presId="urn:microsoft.com/office/officeart/2005/8/layout/orgChart1"/>
    <dgm:cxn modelId="{6B3FAC85-9DE4-4F79-8FFA-402F1A5C09D0}" type="presOf" srcId="{441D2DC6-D82F-405F-8F68-8A147823D232}" destId="{651CFFF6-577B-4C77-8B68-7D1D8219226D}" srcOrd="1" destOrd="0" presId="urn:microsoft.com/office/officeart/2005/8/layout/orgChart1"/>
    <dgm:cxn modelId="{7ADEBC85-EDFA-45EC-8BEB-B2F6715F84B3}" srcId="{D9BA6EF6-D759-4AAE-B642-0DD1E2D7519B}" destId="{ED0E05EE-20C2-4EA1-9DDE-98F4452D68F2}" srcOrd="2" destOrd="0" parTransId="{F3A83BC3-1DA6-4487-B280-9E2A765B6C9C}" sibTransId="{6B9B43AB-2CC2-411D-979F-5BF119AA13AC}"/>
    <dgm:cxn modelId="{EA76C185-BBD1-4B73-880F-77A524B77AFB}" srcId="{1FD31DBE-853F-4D36-A98F-49994E65B0CC}" destId="{441D2DC6-D82F-405F-8F68-8A147823D232}" srcOrd="0" destOrd="0" parTransId="{1D6E0208-50A1-473B-8128-9735D5CF90C1}" sibTransId="{D2A8ECAB-4457-4208-880A-6277D3696E33}"/>
    <dgm:cxn modelId="{D3F4898A-B2A4-4B2B-90B6-EC3E783F8703}" type="presOf" srcId="{ED0E05EE-20C2-4EA1-9DDE-98F4452D68F2}" destId="{2351EA22-1C56-4423-9838-E0B987769219}" srcOrd="1" destOrd="0" presId="urn:microsoft.com/office/officeart/2005/8/layout/orgChart1"/>
    <dgm:cxn modelId="{AC2E8A9B-4E7F-4B40-8533-7862F4249DB9}" type="presOf" srcId="{25DC4D6E-32CB-4AC4-9EE8-63CD844993B7}" destId="{86F3D78A-CF12-4163-94A2-A2A56CCB52E7}" srcOrd="0" destOrd="0" presId="urn:microsoft.com/office/officeart/2005/8/layout/orgChart1"/>
    <dgm:cxn modelId="{7226119C-11B3-4CDB-8407-F2747FC38FD3}" type="presOf" srcId="{A76D59ED-56F2-4B68-A320-E58986E2D74D}" destId="{C9FDB9D5-3235-4660-9813-2FE77B83D2CA}" srcOrd="1" destOrd="0" presId="urn:microsoft.com/office/officeart/2005/8/layout/orgChart1"/>
    <dgm:cxn modelId="{CA18FFA4-F8AE-452F-A6A4-CD25B0D22A95}" type="presOf" srcId="{5C68199A-367B-4AAD-B68E-73B9DB62E53F}" destId="{07A08FA6-68FE-49BA-AD41-7D1D9785643D}" srcOrd="0" destOrd="0" presId="urn:microsoft.com/office/officeart/2005/8/layout/orgChart1"/>
    <dgm:cxn modelId="{9A060FA7-6323-48F4-AC47-BABAA3DE4162}" type="presOf" srcId="{9A2429D4-A8E3-4B70-BF67-3D4E54A63965}" destId="{89572170-1AC9-4DD6-8898-EFCDD778CCBD}" srcOrd="0" destOrd="0" presId="urn:microsoft.com/office/officeart/2005/8/layout/orgChart1"/>
    <dgm:cxn modelId="{AF09D0AB-9670-4684-B472-45F8E79F801E}" srcId="{441D2DC6-D82F-405F-8F68-8A147823D232}" destId="{C5F567DC-4AEE-4127-9867-B4B346AF517A}" srcOrd="2" destOrd="0" parTransId="{25DC4D6E-32CB-4AC4-9EE8-63CD844993B7}" sibTransId="{44A265C0-E682-4991-85F3-1562CD3A4571}"/>
    <dgm:cxn modelId="{07C240AD-574C-445F-95B1-F4A9255F3A6A}" type="presOf" srcId="{39BDB1D2-A689-4C95-A186-168A4B1238A5}" destId="{B96DD52E-D7B4-4FE6-BAC7-C68EB7B12B27}" srcOrd="1" destOrd="0" presId="urn:microsoft.com/office/officeart/2005/8/layout/orgChart1"/>
    <dgm:cxn modelId="{51DB8FB5-2A3B-4952-B713-F411F59E753A}" type="presOf" srcId="{42E6CA33-C6BC-467B-8F11-4ED74510F3E6}" destId="{17CC9BA1-D789-43B5-8F40-358F4BF5350B}" srcOrd="1" destOrd="0" presId="urn:microsoft.com/office/officeart/2005/8/layout/orgChart1"/>
    <dgm:cxn modelId="{7BFA16B7-FC40-453F-8181-E38066B02361}" type="presOf" srcId="{ED0E05EE-20C2-4EA1-9DDE-98F4452D68F2}" destId="{BBAD95CD-2CA2-4106-9436-02A30FB11226}" srcOrd="0" destOrd="0" presId="urn:microsoft.com/office/officeart/2005/8/layout/orgChart1"/>
    <dgm:cxn modelId="{1E66D9B7-C0AE-444B-904A-E06FA115136C}" type="presOf" srcId="{8444D84B-D031-4C6E-86B6-843F692CDC6C}" destId="{C9958916-1208-4E8B-833C-373B0DCE3425}" srcOrd="0" destOrd="0" presId="urn:microsoft.com/office/officeart/2005/8/layout/orgChart1"/>
    <dgm:cxn modelId="{DDB9D6BA-E843-4E48-BCC3-23A4C58D24F4}" type="presOf" srcId="{D9BA6EF6-D759-4AAE-B642-0DD1E2D7519B}" destId="{8ECA6576-CA0F-4BB1-BAE4-CC1C82C9ED35}" srcOrd="0" destOrd="0" presId="urn:microsoft.com/office/officeart/2005/8/layout/orgChart1"/>
    <dgm:cxn modelId="{668A65C0-330E-4A30-9B9C-E18822B704C7}" type="presOf" srcId="{DD82F7B5-EF6C-4018-9EB9-6ECB9F5B629D}" destId="{6A1861FF-05FF-4971-A7EE-AACF1602AA93}" srcOrd="1" destOrd="0" presId="urn:microsoft.com/office/officeart/2005/8/layout/orgChart1"/>
    <dgm:cxn modelId="{6BD99FC6-30D9-497A-9565-7259ED29AF3D}" type="presOf" srcId="{3A199EE4-6677-43DE-9A80-24932F3CFEC4}" destId="{5DE655EE-157E-4EF6-98C0-02F79441EC87}" srcOrd="1" destOrd="0" presId="urn:microsoft.com/office/officeart/2005/8/layout/orgChart1"/>
    <dgm:cxn modelId="{8033FFC6-2680-4A2E-956D-E933A82F073C}" srcId="{3A199EE4-6677-43DE-9A80-24932F3CFEC4}" destId="{E986FBAE-0ED4-472D-8EE2-69C2D495BB8F}" srcOrd="1" destOrd="0" parTransId="{239B997C-A96A-4CA0-BA05-50BA0271E0FA}" sibTransId="{C2213AB7-798F-48A8-B0DA-8FAFF47DE8A6}"/>
    <dgm:cxn modelId="{242C36C9-AB56-4E6D-A26B-F3F1FCE3EF30}" type="presOf" srcId="{DD82F7B5-EF6C-4018-9EB9-6ECB9F5B629D}" destId="{DBE96F84-55CF-404B-831D-A94966FC8CF4}" srcOrd="0" destOrd="0" presId="urn:microsoft.com/office/officeart/2005/8/layout/orgChart1"/>
    <dgm:cxn modelId="{B43F71CB-1E16-424E-9F8E-042E796812CB}" type="presOf" srcId="{AFEDAFAB-4E1A-4800-9C02-9A029D539CBB}" destId="{7E9F26FE-BD44-405F-9288-A2AA346F33FC}" srcOrd="1" destOrd="0" presId="urn:microsoft.com/office/officeart/2005/8/layout/orgChart1"/>
    <dgm:cxn modelId="{8DF348CF-BCFF-4DC5-BC4D-E0B9F0E24444}" type="presOf" srcId="{E986FBAE-0ED4-472D-8EE2-69C2D495BB8F}" destId="{83BF1C38-178A-42B3-9C7A-29C45ADFED2D}" srcOrd="1" destOrd="0" presId="urn:microsoft.com/office/officeart/2005/8/layout/orgChart1"/>
    <dgm:cxn modelId="{19C0FFD0-8092-4225-B525-35E5BFE0735E}" type="presOf" srcId="{239B997C-A96A-4CA0-BA05-50BA0271E0FA}" destId="{E296EA7C-E59C-4CFA-8619-B42FDB40761D}" srcOrd="0" destOrd="0" presId="urn:microsoft.com/office/officeart/2005/8/layout/orgChart1"/>
    <dgm:cxn modelId="{8269C2DD-7462-4D92-AE3D-09AEAB5E17D3}" type="presOf" srcId="{76C74C08-00B8-42E4-AF4D-55740666B17F}" destId="{0965B1C9-9137-4CAD-8066-4BACACCF3A2A}" srcOrd="0" destOrd="0" presId="urn:microsoft.com/office/officeart/2005/8/layout/orgChart1"/>
    <dgm:cxn modelId="{917247E0-9300-459C-B297-31E78BA383D1}" srcId="{D9BA6EF6-D759-4AAE-B642-0DD1E2D7519B}" destId="{8444D84B-D031-4C6E-86B6-843F692CDC6C}" srcOrd="0" destOrd="0" parTransId="{76C74C08-00B8-42E4-AF4D-55740666B17F}" sibTransId="{97E6F276-C819-4FB1-BC62-EEDAFC0065E1}"/>
    <dgm:cxn modelId="{858540E8-EA69-4676-911F-86522F0B2144}" type="presOf" srcId="{4394B5D4-EFA9-4014-8798-4620EBB2B3E7}" destId="{59ADD3E4-F7EF-48A3-8CBE-DCC88A265DDE}" srcOrd="0" destOrd="0" presId="urn:microsoft.com/office/officeart/2005/8/layout/orgChart1"/>
    <dgm:cxn modelId="{892D0CED-0196-4E5A-B813-5052992F9536}" type="presOf" srcId="{8444D84B-D031-4C6E-86B6-843F692CDC6C}" destId="{39A50FCA-11DE-48FC-8768-724DBD7A2938}" srcOrd="1" destOrd="0" presId="urn:microsoft.com/office/officeart/2005/8/layout/orgChart1"/>
    <dgm:cxn modelId="{688A7CF0-38FB-45E2-BA4F-7AC03B0827AB}" srcId="{A76D59ED-56F2-4B68-A320-E58986E2D74D}" destId="{42E6CA33-C6BC-467B-8F11-4ED74510F3E6}" srcOrd="0" destOrd="0" parTransId="{201D84DD-296D-4AA5-BBA8-88C6EF0CCAB2}" sibTransId="{9DAB68E1-9D51-45E1-9CB3-D458D12DCB29}"/>
    <dgm:cxn modelId="{68EDC5F0-B3CD-472F-B4DD-3921A2523B5F}" type="presOf" srcId="{3A199EE4-6677-43DE-9A80-24932F3CFEC4}" destId="{CD999848-C4EF-4048-80FB-1F51AE41102A}" srcOrd="0" destOrd="0" presId="urn:microsoft.com/office/officeart/2005/8/layout/orgChart1"/>
    <dgm:cxn modelId="{523F7CF1-00D8-4107-98C7-38D2B2275746}" type="presOf" srcId="{D9BA6EF6-D759-4AAE-B642-0DD1E2D7519B}" destId="{38768D41-5884-45B3-AC33-18DC8746B5E1}" srcOrd="1" destOrd="0" presId="urn:microsoft.com/office/officeart/2005/8/layout/orgChart1"/>
    <dgm:cxn modelId="{B525F3F1-D638-4DF0-A6AF-6192F0463700}" type="presOf" srcId="{3EDF304D-2CEE-42E3-9A49-B1A1DBC96FAE}" destId="{A8326E50-D778-4731-8F5F-2A00627382A6}" srcOrd="0" destOrd="0" presId="urn:microsoft.com/office/officeart/2005/8/layout/orgChart1"/>
    <dgm:cxn modelId="{795D93F7-D159-4287-AC2E-2947E80BC1A7}" srcId="{A76D59ED-56F2-4B68-A320-E58986E2D74D}" destId="{3EDF304D-2CEE-42E3-9A49-B1A1DBC96FAE}" srcOrd="1" destOrd="0" parTransId="{C846FFF3-8210-44A6-BE87-D3798BAACFB7}" sibTransId="{100D1EA1-DB05-4813-A126-7841C5DFAC9A}"/>
    <dgm:cxn modelId="{33E5A7FD-C5D0-4CAF-92BF-76C12E469455}" type="presOf" srcId="{C846FFF3-8210-44A6-BE87-D3798BAACFB7}" destId="{824E632A-7AC9-4665-ABEE-773ECC726058}" srcOrd="0" destOrd="0" presId="urn:microsoft.com/office/officeart/2005/8/layout/orgChart1"/>
    <dgm:cxn modelId="{46E0FCD1-4244-4E59-AC52-57F7452778C4}" type="presParOf" srcId="{FEF57EF7-1BC6-48D1-878F-DCDB90E151CC}" destId="{6B343A46-6A6D-4541-8E20-AE6393152DE7}" srcOrd="0" destOrd="0" presId="urn:microsoft.com/office/officeart/2005/8/layout/orgChart1"/>
    <dgm:cxn modelId="{D3F656D6-2439-4236-A973-97E92BE8A0EF}" type="presParOf" srcId="{6B343A46-6A6D-4541-8E20-AE6393152DE7}" destId="{A26AAC4B-E790-402E-B337-969D52F0C869}" srcOrd="0" destOrd="0" presId="urn:microsoft.com/office/officeart/2005/8/layout/orgChart1"/>
    <dgm:cxn modelId="{E1430409-CBE1-4B30-BA22-46A47052C83D}" type="presParOf" srcId="{A26AAC4B-E790-402E-B337-969D52F0C869}" destId="{C9C8B422-DD74-445D-AA9F-70E0AE9F4946}" srcOrd="0" destOrd="0" presId="urn:microsoft.com/office/officeart/2005/8/layout/orgChart1"/>
    <dgm:cxn modelId="{327BD5DB-BE66-4660-89B3-56B0DA91A0EC}" type="presParOf" srcId="{A26AAC4B-E790-402E-B337-969D52F0C869}" destId="{651CFFF6-577B-4C77-8B68-7D1D8219226D}" srcOrd="1" destOrd="0" presId="urn:microsoft.com/office/officeart/2005/8/layout/orgChart1"/>
    <dgm:cxn modelId="{0707D659-853D-4C24-8C97-3D20886BF16E}" type="presParOf" srcId="{6B343A46-6A6D-4541-8E20-AE6393152DE7}" destId="{08BC4AF3-FD1F-4647-BDCF-2F704E934F04}" srcOrd="1" destOrd="0" presId="urn:microsoft.com/office/officeart/2005/8/layout/orgChart1"/>
    <dgm:cxn modelId="{A7B804B5-8848-49DF-A2ED-794F8FE4636F}" type="presParOf" srcId="{08BC4AF3-FD1F-4647-BDCF-2F704E934F04}" destId="{7593ED79-2EEC-4A5A-A47F-E4CF3D9C8A16}" srcOrd="0" destOrd="0" presId="urn:microsoft.com/office/officeart/2005/8/layout/orgChart1"/>
    <dgm:cxn modelId="{6A2C5090-5373-4165-BD9E-2E4E7DFB1E0D}" type="presParOf" srcId="{08BC4AF3-FD1F-4647-BDCF-2F704E934F04}" destId="{A873FCE6-51A5-4EBC-8721-EB6BE58DDF3B}" srcOrd="1" destOrd="0" presId="urn:microsoft.com/office/officeart/2005/8/layout/orgChart1"/>
    <dgm:cxn modelId="{B06A4D30-6358-42C3-8E58-0507D4139634}" type="presParOf" srcId="{A873FCE6-51A5-4EBC-8721-EB6BE58DDF3B}" destId="{6C4D6DE8-DAAA-4480-9B4A-3A8274A723A6}" srcOrd="0" destOrd="0" presId="urn:microsoft.com/office/officeart/2005/8/layout/orgChart1"/>
    <dgm:cxn modelId="{084B7A8F-1349-4D3E-9FE4-603CB0F11256}" type="presParOf" srcId="{6C4D6DE8-DAAA-4480-9B4A-3A8274A723A6}" destId="{CD999848-C4EF-4048-80FB-1F51AE41102A}" srcOrd="0" destOrd="0" presId="urn:microsoft.com/office/officeart/2005/8/layout/orgChart1"/>
    <dgm:cxn modelId="{21C9DB69-DB75-4368-B914-9BA9500C94A3}" type="presParOf" srcId="{6C4D6DE8-DAAA-4480-9B4A-3A8274A723A6}" destId="{5DE655EE-157E-4EF6-98C0-02F79441EC87}" srcOrd="1" destOrd="0" presId="urn:microsoft.com/office/officeart/2005/8/layout/orgChart1"/>
    <dgm:cxn modelId="{7C55DF35-75C3-4833-AFAC-FB568BF1157E}" type="presParOf" srcId="{A873FCE6-51A5-4EBC-8721-EB6BE58DDF3B}" destId="{7FF89EC0-1882-4E7E-810D-5B5833E8C31D}" srcOrd="1" destOrd="0" presId="urn:microsoft.com/office/officeart/2005/8/layout/orgChart1"/>
    <dgm:cxn modelId="{7064FDBC-F3D5-4ED5-B8EF-AB658EBECA47}" type="presParOf" srcId="{7FF89EC0-1882-4E7E-810D-5B5833E8C31D}" destId="{07A08FA6-68FE-49BA-AD41-7D1D9785643D}" srcOrd="0" destOrd="0" presId="urn:microsoft.com/office/officeart/2005/8/layout/orgChart1"/>
    <dgm:cxn modelId="{EDCA1B77-5A63-4374-B84D-B70F6AC1FC52}" type="presParOf" srcId="{7FF89EC0-1882-4E7E-810D-5B5833E8C31D}" destId="{1448080E-7D44-462A-961D-F435DF6E6F39}" srcOrd="1" destOrd="0" presId="urn:microsoft.com/office/officeart/2005/8/layout/orgChart1"/>
    <dgm:cxn modelId="{7A3C1609-311C-40C9-9AE5-98D036539723}" type="presParOf" srcId="{1448080E-7D44-462A-961D-F435DF6E6F39}" destId="{9EF1B4E9-DCCB-47E8-A533-46DA2DF03000}" srcOrd="0" destOrd="0" presId="urn:microsoft.com/office/officeart/2005/8/layout/orgChart1"/>
    <dgm:cxn modelId="{DEF35FA6-D079-432A-B054-7B436DC33774}" type="presParOf" srcId="{9EF1B4E9-DCCB-47E8-A533-46DA2DF03000}" destId="{6358B2A1-D979-4388-B327-10F426A14EB6}" srcOrd="0" destOrd="0" presId="urn:microsoft.com/office/officeart/2005/8/layout/orgChart1"/>
    <dgm:cxn modelId="{CA988930-F1A2-4A49-8FCB-C03546B32B13}" type="presParOf" srcId="{9EF1B4E9-DCCB-47E8-A533-46DA2DF03000}" destId="{B1D019FD-60CF-4D06-9DD8-947CF5223475}" srcOrd="1" destOrd="0" presId="urn:microsoft.com/office/officeart/2005/8/layout/orgChart1"/>
    <dgm:cxn modelId="{85D86FDF-F709-45CA-B987-DB086B49E836}" type="presParOf" srcId="{1448080E-7D44-462A-961D-F435DF6E6F39}" destId="{4368C903-DFE3-4C0E-BE02-59AA46A1D7BD}" srcOrd="1" destOrd="0" presId="urn:microsoft.com/office/officeart/2005/8/layout/orgChart1"/>
    <dgm:cxn modelId="{49C65B00-E6D1-4DD7-BC40-EC8DC276E42C}" type="presParOf" srcId="{1448080E-7D44-462A-961D-F435DF6E6F39}" destId="{F96DE970-9661-4BEC-BE10-B150DEB0DD51}" srcOrd="2" destOrd="0" presId="urn:microsoft.com/office/officeart/2005/8/layout/orgChart1"/>
    <dgm:cxn modelId="{29950474-9CF5-449F-89EE-58E5B7B1A4DA}" type="presParOf" srcId="{7FF89EC0-1882-4E7E-810D-5B5833E8C31D}" destId="{E296EA7C-E59C-4CFA-8619-B42FDB40761D}" srcOrd="2" destOrd="0" presId="urn:microsoft.com/office/officeart/2005/8/layout/orgChart1"/>
    <dgm:cxn modelId="{162A0B2E-2F51-456A-B869-741527E830FD}" type="presParOf" srcId="{7FF89EC0-1882-4E7E-810D-5B5833E8C31D}" destId="{0882C8E2-BC44-46CF-840E-30DA9763361D}" srcOrd="3" destOrd="0" presId="urn:microsoft.com/office/officeart/2005/8/layout/orgChart1"/>
    <dgm:cxn modelId="{98A219C7-D15E-4F11-96B6-20E3E01440B6}" type="presParOf" srcId="{0882C8E2-BC44-46CF-840E-30DA9763361D}" destId="{4F0D2782-A577-4B31-80CE-0F043ADFCF77}" srcOrd="0" destOrd="0" presId="urn:microsoft.com/office/officeart/2005/8/layout/orgChart1"/>
    <dgm:cxn modelId="{A9DDA255-4F3E-4FF7-98A0-A93FFD521C12}" type="presParOf" srcId="{4F0D2782-A577-4B31-80CE-0F043ADFCF77}" destId="{B7F426C0-99F7-4018-85D7-AFDBABE09581}" srcOrd="0" destOrd="0" presId="urn:microsoft.com/office/officeart/2005/8/layout/orgChart1"/>
    <dgm:cxn modelId="{2D36CBDE-5F2E-47DE-A377-CE5CCB16AF81}" type="presParOf" srcId="{4F0D2782-A577-4B31-80CE-0F043ADFCF77}" destId="{83BF1C38-178A-42B3-9C7A-29C45ADFED2D}" srcOrd="1" destOrd="0" presId="urn:microsoft.com/office/officeart/2005/8/layout/orgChart1"/>
    <dgm:cxn modelId="{79AF751D-B2D9-4B5B-B1A0-6E8402165D39}" type="presParOf" srcId="{0882C8E2-BC44-46CF-840E-30DA9763361D}" destId="{3CB997AF-CCC5-4185-87C4-7D353C16BC06}" srcOrd="1" destOrd="0" presId="urn:microsoft.com/office/officeart/2005/8/layout/orgChart1"/>
    <dgm:cxn modelId="{4C158288-E798-400D-B83A-2A3ECFE495C8}" type="presParOf" srcId="{0882C8E2-BC44-46CF-840E-30DA9763361D}" destId="{AB96D284-717C-402D-A58D-109ABE4BA29D}" srcOrd="2" destOrd="0" presId="urn:microsoft.com/office/officeart/2005/8/layout/orgChart1"/>
    <dgm:cxn modelId="{F0F48DFA-A9B4-442D-81DF-A4B449E94937}" type="presParOf" srcId="{7FF89EC0-1882-4E7E-810D-5B5833E8C31D}" destId="{D563B3C0-58ED-4B51-A497-C3559CCFBCDB}" srcOrd="4" destOrd="0" presId="urn:microsoft.com/office/officeart/2005/8/layout/orgChart1"/>
    <dgm:cxn modelId="{C906F2D7-9950-4650-B73F-69014AD0E004}" type="presParOf" srcId="{7FF89EC0-1882-4E7E-810D-5B5833E8C31D}" destId="{10D95D5A-C359-4774-8AC5-F813D05136B6}" srcOrd="5" destOrd="0" presId="urn:microsoft.com/office/officeart/2005/8/layout/orgChart1"/>
    <dgm:cxn modelId="{72234436-EBB4-4763-99D6-45443C1DEE5B}" type="presParOf" srcId="{10D95D5A-C359-4774-8AC5-F813D05136B6}" destId="{6034B8D4-FA9A-4E66-B119-24A029CFA2D9}" srcOrd="0" destOrd="0" presId="urn:microsoft.com/office/officeart/2005/8/layout/orgChart1"/>
    <dgm:cxn modelId="{55C8E2D5-7304-4A01-9826-3B759DCB47CB}" type="presParOf" srcId="{6034B8D4-FA9A-4E66-B119-24A029CFA2D9}" destId="{29012C0D-1200-4443-B458-FC570A5D8AED}" srcOrd="0" destOrd="0" presId="urn:microsoft.com/office/officeart/2005/8/layout/orgChart1"/>
    <dgm:cxn modelId="{544A7C5A-FC9D-4FD8-8E9B-ACE6BE138A73}" type="presParOf" srcId="{6034B8D4-FA9A-4E66-B119-24A029CFA2D9}" destId="{7E9F26FE-BD44-405F-9288-A2AA346F33FC}" srcOrd="1" destOrd="0" presId="urn:microsoft.com/office/officeart/2005/8/layout/orgChart1"/>
    <dgm:cxn modelId="{7115A98C-854E-42CE-84BD-939A08ADA8EC}" type="presParOf" srcId="{10D95D5A-C359-4774-8AC5-F813D05136B6}" destId="{E62DDC08-88C7-4FB0-923C-93C61603D242}" srcOrd="1" destOrd="0" presId="urn:microsoft.com/office/officeart/2005/8/layout/orgChart1"/>
    <dgm:cxn modelId="{C6E4849D-6C87-4ECD-AE02-F58B72BE2E85}" type="presParOf" srcId="{10D95D5A-C359-4774-8AC5-F813D05136B6}" destId="{3DBAA294-D96A-4236-8BF9-4D0EEAFF2731}" srcOrd="2" destOrd="0" presId="urn:microsoft.com/office/officeart/2005/8/layout/orgChart1"/>
    <dgm:cxn modelId="{50D80762-6C29-4C7D-B8AA-56AF9CC9A75F}" type="presParOf" srcId="{7FF89EC0-1882-4E7E-810D-5B5833E8C31D}" destId="{1ADD7C62-DFCF-47EE-883B-6315C470188F}" srcOrd="6" destOrd="0" presId="urn:microsoft.com/office/officeart/2005/8/layout/orgChart1"/>
    <dgm:cxn modelId="{3E87BA6D-BFA6-4BAC-AB17-FF3F3AEF8B42}" type="presParOf" srcId="{7FF89EC0-1882-4E7E-810D-5B5833E8C31D}" destId="{2CD31026-CBAF-4790-8037-5C224D7EFD07}" srcOrd="7" destOrd="0" presId="urn:microsoft.com/office/officeart/2005/8/layout/orgChart1"/>
    <dgm:cxn modelId="{7C4DDE7F-6551-4127-B5DF-4897E53E8E17}" type="presParOf" srcId="{2CD31026-CBAF-4790-8037-5C224D7EFD07}" destId="{5BBC9FEA-124E-4DFB-AE3D-3D2568792D3B}" srcOrd="0" destOrd="0" presId="urn:microsoft.com/office/officeart/2005/8/layout/orgChart1"/>
    <dgm:cxn modelId="{03EA2E0F-0A92-476F-9FBC-89768119FAB5}" type="presParOf" srcId="{5BBC9FEA-124E-4DFB-AE3D-3D2568792D3B}" destId="{89572170-1AC9-4DD6-8898-EFCDD778CCBD}" srcOrd="0" destOrd="0" presId="urn:microsoft.com/office/officeart/2005/8/layout/orgChart1"/>
    <dgm:cxn modelId="{9DFF94ED-DC05-43C4-AA98-9423CFB1160F}" type="presParOf" srcId="{5BBC9FEA-124E-4DFB-AE3D-3D2568792D3B}" destId="{D0C7FB15-7D45-47B5-8AFC-FD6AABD323EF}" srcOrd="1" destOrd="0" presId="urn:microsoft.com/office/officeart/2005/8/layout/orgChart1"/>
    <dgm:cxn modelId="{F9EE29B0-EAAE-4863-9546-1F5D0DD40A96}" type="presParOf" srcId="{2CD31026-CBAF-4790-8037-5C224D7EFD07}" destId="{E80B6302-27B8-41E0-9311-8819D12EFB47}" srcOrd="1" destOrd="0" presId="urn:microsoft.com/office/officeart/2005/8/layout/orgChart1"/>
    <dgm:cxn modelId="{DE2F097A-7637-43CA-A20D-308BE7BCA1C6}" type="presParOf" srcId="{2CD31026-CBAF-4790-8037-5C224D7EFD07}" destId="{4B1F743E-74ED-4002-9530-90EAB83E3FE3}" srcOrd="2" destOrd="0" presId="urn:microsoft.com/office/officeart/2005/8/layout/orgChart1"/>
    <dgm:cxn modelId="{D5049531-796C-482D-A1DE-EC2E647E5604}" type="presParOf" srcId="{A873FCE6-51A5-4EBC-8721-EB6BE58DDF3B}" destId="{3A105B69-0734-4F90-AB3B-B47608193DFC}" srcOrd="2" destOrd="0" presId="urn:microsoft.com/office/officeart/2005/8/layout/orgChart1"/>
    <dgm:cxn modelId="{E7D7E4FA-BB64-477E-9830-555686FBC1A0}" type="presParOf" srcId="{08BC4AF3-FD1F-4647-BDCF-2F704E934F04}" destId="{59ADD3E4-F7EF-48A3-8CBE-DCC88A265DDE}" srcOrd="2" destOrd="0" presId="urn:microsoft.com/office/officeart/2005/8/layout/orgChart1"/>
    <dgm:cxn modelId="{EDD6FE85-D57A-486F-8280-A5744E5C0A9D}" type="presParOf" srcId="{08BC4AF3-FD1F-4647-BDCF-2F704E934F04}" destId="{7536ACDC-5D6D-41E3-BDD9-ADADA88C0975}" srcOrd="3" destOrd="0" presId="urn:microsoft.com/office/officeart/2005/8/layout/orgChart1"/>
    <dgm:cxn modelId="{55407DDC-8B29-4AEE-978A-9C63A3938FDB}" type="presParOf" srcId="{7536ACDC-5D6D-41E3-BDD9-ADADA88C0975}" destId="{3FA17E82-5B90-42F1-81A9-176174274F0E}" srcOrd="0" destOrd="0" presId="urn:microsoft.com/office/officeart/2005/8/layout/orgChart1"/>
    <dgm:cxn modelId="{4D68E4D3-9C7B-4A5E-8831-0589A656DB7E}" type="presParOf" srcId="{3FA17E82-5B90-42F1-81A9-176174274F0E}" destId="{8ECA6576-CA0F-4BB1-BAE4-CC1C82C9ED35}" srcOrd="0" destOrd="0" presId="urn:microsoft.com/office/officeart/2005/8/layout/orgChart1"/>
    <dgm:cxn modelId="{505CA29C-668A-430D-8AD2-8501F8617ECA}" type="presParOf" srcId="{3FA17E82-5B90-42F1-81A9-176174274F0E}" destId="{38768D41-5884-45B3-AC33-18DC8746B5E1}" srcOrd="1" destOrd="0" presId="urn:microsoft.com/office/officeart/2005/8/layout/orgChart1"/>
    <dgm:cxn modelId="{6AD3CBA5-C522-4977-8433-AC5FA256674B}" type="presParOf" srcId="{7536ACDC-5D6D-41E3-BDD9-ADADA88C0975}" destId="{3CFA09F6-ADFB-49A7-B7B4-14A7DCC8ED7D}" srcOrd="1" destOrd="0" presId="urn:microsoft.com/office/officeart/2005/8/layout/orgChart1"/>
    <dgm:cxn modelId="{96FF030D-6BBE-455D-88CB-542336B9D471}" type="presParOf" srcId="{3CFA09F6-ADFB-49A7-B7B4-14A7DCC8ED7D}" destId="{0965B1C9-9137-4CAD-8066-4BACACCF3A2A}" srcOrd="0" destOrd="0" presId="urn:microsoft.com/office/officeart/2005/8/layout/orgChart1"/>
    <dgm:cxn modelId="{FFBC88CF-7AAC-4EA4-9BEA-87239EEF98C8}" type="presParOf" srcId="{3CFA09F6-ADFB-49A7-B7B4-14A7DCC8ED7D}" destId="{5279BA9F-6FA5-47EC-BBE8-AB391A0ACF97}" srcOrd="1" destOrd="0" presId="urn:microsoft.com/office/officeart/2005/8/layout/orgChart1"/>
    <dgm:cxn modelId="{5A6D8171-AD27-454E-B81F-C00E01F85AAB}" type="presParOf" srcId="{5279BA9F-6FA5-47EC-BBE8-AB391A0ACF97}" destId="{0E5AB9A2-7909-46E1-99B4-640D722112BB}" srcOrd="0" destOrd="0" presId="urn:microsoft.com/office/officeart/2005/8/layout/orgChart1"/>
    <dgm:cxn modelId="{E3DE3516-55BE-4034-8467-9A6DC6BE73ED}" type="presParOf" srcId="{0E5AB9A2-7909-46E1-99B4-640D722112BB}" destId="{C9958916-1208-4E8B-833C-373B0DCE3425}" srcOrd="0" destOrd="0" presId="urn:microsoft.com/office/officeart/2005/8/layout/orgChart1"/>
    <dgm:cxn modelId="{D73C46BF-95BC-4760-9D9F-7659E117A76F}" type="presParOf" srcId="{0E5AB9A2-7909-46E1-99B4-640D722112BB}" destId="{39A50FCA-11DE-48FC-8768-724DBD7A2938}" srcOrd="1" destOrd="0" presId="urn:microsoft.com/office/officeart/2005/8/layout/orgChart1"/>
    <dgm:cxn modelId="{8C235FF9-FD36-43D9-A1B4-35365C70FC09}" type="presParOf" srcId="{5279BA9F-6FA5-47EC-BBE8-AB391A0ACF97}" destId="{F5BFFA36-A53A-40B7-9D58-C593BFD5A3D1}" srcOrd="1" destOrd="0" presId="urn:microsoft.com/office/officeart/2005/8/layout/orgChart1"/>
    <dgm:cxn modelId="{FB98E031-BC5D-4608-BBC1-D36BD87534A1}" type="presParOf" srcId="{5279BA9F-6FA5-47EC-BBE8-AB391A0ACF97}" destId="{3EC46CE1-CF7D-4904-BA1E-DB2F2E526DB0}" srcOrd="2" destOrd="0" presId="urn:microsoft.com/office/officeart/2005/8/layout/orgChart1"/>
    <dgm:cxn modelId="{DC476CB3-E25E-4E67-AC3A-D338C63FF103}" type="presParOf" srcId="{3CFA09F6-ADFB-49A7-B7B4-14A7DCC8ED7D}" destId="{A4BD5B6D-EB10-44D4-A873-B54A1EFABF7B}" srcOrd="2" destOrd="0" presId="urn:microsoft.com/office/officeart/2005/8/layout/orgChart1"/>
    <dgm:cxn modelId="{A0D0ACAC-8D7B-4C6C-9D00-C78830483238}" type="presParOf" srcId="{3CFA09F6-ADFB-49A7-B7B4-14A7DCC8ED7D}" destId="{4FC5829C-BFC3-4D49-8F86-C2C1237ACA75}" srcOrd="3" destOrd="0" presId="urn:microsoft.com/office/officeart/2005/8/layout/orgChart1"/>
    <dgm:cxn modelId="{1C6A1230-07DD-4DB3-95DC-B96727F22D3D}" type="presParOf" srcId="{4FC5829C-BFC3-4D49-8F86-C2C1237ACA75}" destId="{BDF16C49-E43B-4822-A73B-8B03C07A72FA}" srcOrd="0" destOrd="0" presId="urn:microsoft.com/office/officeart/2005/8/layout/orgChart1"/>
    <dgm:cxn modelId="{E66FC560-8888-4CCA-A145-960B172DD2C3}" type="presParOf" srcId="{BDF16C49-E43B-4822-A73B-8B03C07A72FA}" destId="{A4828DED-66E5-41D6-9FDF-F68764C7EC2C}" srcOrd="0" destOrd="0" presId="urn:microsoft.com/office/officeart/2005/8/layout/orgChart1"/>
    <dgm:cxn modelId="{47302240-019E-4206-A142-3384DDE6689D}" type="presParOf" srcId="{BDF16C49-E43B-4822-A73B-8B03C07A72FA}" destId="{B96DD52E-D7B4-4FE6-BAC7-C68EB7B12B27}" srcOrd="1" destOrd="0" presId="urn:microsoft.com/office/officeart/2005/8/layout/orgChart1"/>
    <dgm:cxn modelId="{C24F45DD-3000-49FB-993A-9C5FD54EE9C8}" type="presParOf" srcId="{4FC5829C-BFC3-4D49-8F86-C2C1237ACA75}" destId="{C53B8112-0E33-49F9-8F8D-7C1775C58C5E}" srcOrd="1" destOrd="0" presId="urn:microsoft.com/office/officeart/2005/8/layout/orgChart1"/>
    <dgm:cxn modelId="{F6560E2F-6EFB-4B38-B038-E493F407645F}" type="presParOf" srcId="{4FC5829C-BFC3-4D49-8F86-C2C1237ACA75}" destId="{D801AA8A-BBE4-4D63-8DDF-1E616D9FC162}" srcOrd="2" destOrd="0" presId="urn:microsoft.com/office/officeart/2005/8/layout/orgChart1"/>
    <dgm:cxn modelId="{2043D260-792C-48D2-BE7A-AA8AC37E2CAA}" type="presParOf" srcId="{3CFA09F6-ADFB-49A7-B7B4-14A7DCC8ED7D}" destId="{75F13443-7DB1-4394-9AB1-744084930EC2}" srcOrd="4" destOrd="0" presId="urn:microsoft.com/office/officeart/2005/8/layout/orgChart1"/>
    <dgm:cxn modelId="{D98DA8E8-D0F5-4910-AD08-50130E0054C9}" type="presParOf" srcId="{3CFA09F6-ADFB-49A7-B7B4-14A7DCC8ED7D}" destId="{E2518BF5-141B-48E6-A237-EBDAC45873DF}" srcOrd="5" destOrd="0" presId="urn:microsoft.com/office/officeart/2005/8/layout/orgChart1"/>
    <dgm:cxn modelId="{2E67B072-C1FE-476B-88F9-D4BE3A78FEC2}" type="presParOf" srcId="{E2518BF5-141B-48E6-A237-EBDAC45873DF}" destId="{1D18DB65-EE58-43BC-BB00-E94867494ADF}" srcOrd="0" destOrd="0" presId="urn:microsoft.com/office/officeart/2005/8/layout/orgChart1"/>
    <dgm:cxn modelId="{57EDF8B7-01C8-4C0B-85F6-A62B6D9B1E94}" type="presParOf" srcId="{1D18DB65-EE58-43BC-BB00-E94867494ADF}" destId="{BBAD95CD-2CA2-4106-9436-02A30FB11226}" srcOrd="0" destOrd="0" presId="urn:microsoft.com/office/officeart/2005/8/layout/orgChart1"/>
    <dgm:cxn modelId="{CE577437-06C0-4FCE-869B-3A3938329FC5}" type="presParOf" srcId="{1D18DB65-EE58-43BC-BB00-E94867494ADF}" destId="{2351EA22-1C56-4423-9838-E0B987769219}" srcOrd="1" destOrd="0" presId="urn:microsoft.com/office/officeart/2005/8/layout/orgChart1"/>
    <dgm:cxn modelId="{A04B0E96-A328-42A9-A6B0-B0282B9AB5D0}" type="presParOf" srcId="{E2518BF5-141B-48E6-A237-EBDAC45873DF}" destId="{4F45F398-68F7-42E9-8781-C51DEAA9FF92}" srcOrd="1" destOrd="0" presId="urn:microsoft.com/office/officeart/2005/8/layout/orgChart1"/>
    <dgm:cxn modelId="{6ED56248-2DEC-4187-A887-F5FDC726A711}" type="presParOf" srcId="{E2518BF5-141B-48E6-A237-EBDAC45873DF}" destId="{CD593FD6-068C-42B7-A390-EFE56235307B}" srcOrd="2" destOrd="0" presId="urn:microsoft.com/office/officeart/2005/8/layout/orgChart1"/>
    <dgm:cxn modelId="{E6ECF880-71D5-4C5A-8544-9132500BFE45}" type="presParOf" srcId="{3CFA09F6-ADFB-49A7-B7B4-14A7DCC8ED7D}" destId="{887F36C8-BB31-43C8-9BFF-5AF79B0C1146}" srcOrd="6" destOrd="0" presId="urn:microsoft.com/office/officeart/2005/8/layout/orgChart1"/>
    <dgm:cxn modelId="{01E3CDFF-6C5F-4C3A-B5CB-AA88A0413DA6}" type="presParOf" srcId="{3CFA09F6-ADFB-49A7-B7B4-14A7DCC8ED7D}" destId="{FB4D0216-F6EE-4ECD-B253-81FF14C12A53}" srcOrd="7" destOrd="0" presId="urn:microsoft.com/office/officeart/2005/8/layout/orgChart1"/>
    <dgm:cxn modelId="{94BB4059-CA00-4F45-B4F9-9BCEEA3800CC}" type="presParOf" srcId="{FB4D0216-F6EE-4ECD-B253-81FF14C12A53}" destId="{40CF35D6-64BE-4765-80EC-EBB8FD1A54B5}" srcOrd="0" destOrd="0" presId="urn:microsoft.com/office/officeart/2005/8/layout/orgChart1"/>
    <dgm:cxn modelId="{78C4CC6D-31B3-4F6D-83D9-A965F1B6413C}" type="presParOf" srcId="{40CF35D6-64BE-4765-80EC-EBB8FD1A54B5}" destId="{DBE96F84-55CF-404B-831D-A94966FC8CF4}" srcOrd="0" destOrd="0" presId="urn:microsoft.com/office/officeart/2005/8/layout/orgChart1"/>
    <dgm:cxn modelId="{A56DDE4B-0F00-4AA6-BDD2-7611E01D388D}" type="presParOf" srcId="{40CF35D6-64BE-4765-80EC-EBB8FD1A54B5}" destId="{6A1861FF-05FF-4971-A7EE-AACF1602AA93}" srcOrd="1" destOrd="0" presId="urn:microsoft.com/office/officeart/2005/8/layout/orgChart1"/>
    <dgm:cxn modelId="{28D5CD72-344D-47D8-A8B4-BB9D4B9B129F}" type="presParOf" srcId="{FB4D0216-F6EE-4ECD-B253-81FF14C12A53}" destId="{1C428556-4400-4EA6-9C96-A3284AADB8B1}" srcOrd="1" destOrd="0" presId="urn:microsoft.com/office/officeart/2005/8/layout/orgChart1"/>
    <dgm:cxn modelId="{09C6980F-FA67-4DFF-B228-C43D9C47689C}" type="presParOf" srcId="{FB4D0216-F6EE-4ECD-B253-81FF14C12A53}" destId="{A1C3B27D-42CF-451C-8FE6-10A4F7830903}" srcOrd="2" destOrd="0" presId="urn:microsoft.com/office/officeart/2005/8/layout/orgChart1"/>
    <dgm:cxn modelId="{89AE30B2-11E2-4B7A-ADEF-885FE1385EA4}" type="presParOf" srcId="{7536ACDC-5D6D-41E3-BDD9-ADADA88C0975}" destId="{9FBB0316-FB5D-421D-9274-B0A9424ECD46}" srcOrd="2" destOrd="0" presId="urn:microsoft.com/office/officeart/2005/8/layout/orgChart1"/>
    <dgm:cxn modelId="{6FBB9AF3-9D3F-4C41-9FC8-F2093F3C5B93}" type="presParOf" srcId="{08BC4AF3-FD1F-4647-BDCF-2F704E934F04}" destId="{86F3D78A-CF12-4163-94A2-A2A56CCB52E7}" srcOrd="4" destOrd="0" presId="urn:microsoft.com/office/officeart/2005/8/layout/orgChart1"/>
    <dgm:cxn modelId="{5418D87E-F1B8-454C-A3C1-D6A2B97EC67C}" type="presParOf" srcId="{08BC4AF3-FD1F-4647-BDCF-2F704E934F04}" destId="{1D9EF8FA-87F5-49C3-8D64-E9B3EC989BB6}" srcOrd="5" destOrd="0" presId="urn:microsoft.com/office/officeart/2005/8/layout/orgChart1"/>
    <dgm:cxn modelId="{13CAD7BD-10DA-49FD-99EA-C53BAD438C86}" type="presParOf" srcId="{1D9EF8FA-87F5-49C3-8D64-E9B3EC989BB6}" destId="{B24EFA9E-FED0-4312-8CC3-6DB6AA2D787B}" srcOrd="0" destOrd="0" presId="urn:microsoft.com/office/officeart/2005/8/layout/orgChart1"/>
    <dgm:cxn modelId="{EAB8CA33-B8C3-4281-80A7-0505E061085B}" type="presParOf" srcId="{B24EFA9E-FED0-4312-8CC3-6DB6AA2D787B}" destId="{30016B6F-110C-4EDE-B606-08F07E70473D}" srcOrd="0" destOrd="0" presId="urn:microsoft.com/office/officeart/2005/8/layout/orgChart1"/>
    <dgm:cxn modelId="{D1A89590-A14C-45E8-ABD3-A1AA1BB91000}" type="presParOf" srcId="{B24EFA9E-FED0-4312-8CC3-6DB6AA2D787B}" destId="{FAF6A28A-2A9B-4489-9354-CE4A2243C7F0}" srcOrd="1" destOrd="0" presId="urn:microsoft.com/office/officeart/2005/8/layout/orgChart1"/>
    <dgm:cxn modelId="{ABF46933-4E15-4E58-9337-CD1D5B1E1B3E}" type="presParOf" srcId="{1D9EF8FA-87F5-49C3-8D64-E9B3EC989BB6}" destId="{3EF22A3F-CD9C-433A-9E3F-802AAF669DAB}" srcOrd="1" destOrd="0" presId="urn:microsoft.com/office/officeart/2005/8/layout/orgChart1"/>
    <dgm:cxn modelId="{8184B1C8-21B2-41D7-9987-A46344BAEFEF}" type="presParOf" srcId="{1D9EF8FA-87F5-49C3-8D64-E9B3EC989BB6}" destId="{1F4BF7F2-355B-4DB7-94A4-71B621AB7028}" srcOrd="2" destOrd="0" presId="urn:microsoft.com/office/officeart/2005/8/layout/orgChart1"/>
    <dgm:cxn modelId="{2C5E83EB-D284-49B8-94EB-E5F06F329B15}" type="presParOf" srcId="{08BC4AF3-FD1F-4647-BDCF-2F704E934F04}" destId="{67707F2A-F6A6-4831-9764-E921523C96E6}" srcOrd="6" destOrd="0" presId="urn:microsoft.com/office/officeart/2005/8/layout/orgChart1"/>
    <dgm:cxn modelId="{C28FD3D2-21D4-4F92-8A01-8453A512B555}" type="presParOf" srcId="{08BC4AF3-FD1F-4647-BDCF-2F704E934F04}" destId="{9C159E4C-ABDF-4230-BAB1-87B262B82A70}" srcOrd="7" destOrd="0" presId="urn:microsoft.com/office/officeart/2005/8/layout/orgChart1"/>
    <dgm:cxn modelId="{2811CD7A-B617-460D-944C-4EB3A5B83C3E}" type="presParOf" srcId="{9C159E4C-ABDF-4230-BAB1-87B262B82A70}" destId="{FBF01B6C-D859-4A1E-B5F4-DCB7D575AC19}" srcOrd="0" destOrd="0" presId="urn:microsoft.com/office/officeart/2005/8/layout/orgChart1"/>
    <dgm:cxn modelId="{262D4495-B437-4E7B-B8B1-EA6BD5BF3ECF}" type="presParOf" srcId="{FBF01B6C-D859-4A1E-B5F4-DCB7D575AC19}" destId="{63C3403F-597C-4FC7-B020-B428EDF7038E}" srcOrd="0" destOrd="0" presId="urn:microsoft.com/office/officeart/2005/8/layout/orgChart1"/>
    <dgm:cxn modelId="{4225E75D-24D0-4A8B-9295-42796DAA500F}" type="presParOf" srcId="{FBF01B6C-D859-4A1E-B5F4-DCB7D575AC19}" destId="{C9FDB9D5-3235-4660-9813-2FE77B83D2CA}" srcOrd="1" destOrd="0" presId="urn:microsoft.com/office/officeart/2005/8/layout/orgChart1"/>
    <dgm:cxn modelId="{A730185C-D483-498E-AF91-45CFCB69D27D}" type="presParOf" srcId="{9C159E4C-ABDF-4230-BAB1-87B262B82A70}" destId="{D3AE66E7-5319-4D4C-916A-C56650E67ABE}" srcOrd="1" destOrd="0" presId="urn:microsoft.com/office/officeart/2005/8/layout/orgChart1"/>
    <dgm:cxn modelId="{376D88F7-537D-42F8-9E42-67A8CA738E7C}" type="presParOf" srcId="{D3AE66E7-5319-4D4C-916A-C56650E67ABE}" destId="{6C5FE39C-583E-46B5-9A60-7B5565E19BB3}" srcOrd="0" destOrd="0" presId="urn:microsoft.com/office/officeart/2005/8/layout/orgChart1"/>
    <dgm:cxn modelId="{11212EA0-E3C6-4851-BF3F-1A2EF4C093F0}" type="presParOf" srcId="{D3AE66E7-5319-4D4C-916A-C56650E67ABE}" destId="{9CE3F8CD-C42A-49EE-902D-6131C87D3DB6}" srcOrd="1" destOrd="0" presId="urn:microsoft.com/office/officeart/2005/8/layout/orgChart1"/>
    <dgm:cxn modelId="{1CA95E81-163C-4011-8533-7BE230E3EB8B}" type="presParOf" srcId="{9CE3F8CD-C42A-49EE-902D-6131C87D3DB6}" destId="{C9F5403F-3FE1-4464-8E78-F02D5CC56725}" srcOrd="0" destOrd="0" presId="urn:microsoft.com/office/officeart/2005/8/layout/orgChart1"/>
    <dgm:cxn modelId="{EA60BF81-76DE-4CC5-8C05-2BB9208E8A89}" type="presParOf" srcId="{C9F5403F-3FE1-4464-8E78-F02D5CC56725}" destId="{44DCF8BC-2B05-47EF-9F69-FA41C9CD7FA9}" srcOrd="0" destOrd="0" presId="urn:microsoft.com/office/officeart/2005/8/layout/orgChart1"/>
    <dgm:cxn modelId="{266AD0D6-0F85-4FEC-AAD6-64B5D13ACDA4}" type="presParOf" srcId="{C9F5403F-3FE1-4464-8E78-F02D5CC56725}" destId="{17CC9BA1-D789-43B5-8F40-358F4BF5350B}" srcOrd="1" destOrd="0" presId="urn:microsoft.com/office/officeart/2005/8/layout/orgChart1"/>
    <dgm:cxn modelId="{F31B5164-4BB8-47E9-8113-E876C2CAC274}" type="presParOf" srcId="{9CE3F8CD-C42A-49EE-902D-6131C87D3DB6}" destId="{B05A6C29-B3ED-4EC2-A143-45D978B51158}" srcOrd="1" destOrd="0" presId="urn:microsoft.com/office/officeart/2005/8/layout/orgChart1"/>
    <dgm:cxn modelId="{A75A3DA3-DD19-4DDD-A6D8-A22D37E92A75}" type="presParOf" srcId="{9CE3F8CD-C42A-49EE-902D-6131C87D3DB6}" destId="{C2454029-E8B0-41E2-8843-E00A4E568FA6}" srcOrd="2" destOrd="0" presId="urn:microsoft.com/office/officeart/2005/8/layout/orgChart1"/>
    <dgm:cxn modelId="{B7E652CB-7BAC-420A-B1F8-28C67B438705}" type="presParOf" srcId="{D3AE66E7-5319-4D4C-916A-C56650E67ABE}" destId="{824E632A-7AC9-4665-ABEE-773ECC726058}" srcOrd="2" destOrd="0" presId="urn:microsoft.com/office/officeart/2005/8/layout/orgChart1"/>
    <dgm:cxn modelId="{CBCA8552-D689-4B65-B784-592BB759B94B}" type="presParOf" srcId="{D3AE66E7-5319-4D4C-916A-C56650E67ABE}" destId="{D61A7828-54A1-4023-BA23-C7FC2B365EC4}" srcOrd="3" destOrd="0" presId="urn:microsoft.com/office/officeart/2005/8/layout/orgChart1"/>
    <dgm:cxn modelId="{8ACC9F83-7021-44F3-8C53-1340E325EC77}" type="presParOf" srcId="{D61A7828-54A1-4023-BA23-C7FC2B365EC4}" destId="{9C10AF44-F408-46E6-B14C-DD1E4F172ACF}" srcOrd="0" destOrd="0" presId="urn:microsoft.com/office/officeart/2005/8/layout/orgChart1"/>
    <dgm:cxn modelId="{E3475D6E-8480-4E71-98E5-4A0A3962A46D}" type="presParOf" srcId="{9C10AF44-F408-46E6-B14C-DD1E4F172ACF}" destId="{A8326E50-D778-4731-8F5F-2A00627382A6}" srcOrd="0" destOrd="0" presId="urn:microsoft.com/office/officeart/2005/8/layout/orgChart1"/>
    <dgm:cxn modelId="{70A03F14-FF7B-4828-A23D-6F554BA00067}" type="presParOf" srcId="{9C10AF44-F408-46E6-B14C-DD1E4F172ACF}" destId="{2882A9CD-1F3C-4B93-A3D8-122A482F86A6}" srcOrd="1" destOrd="0" presId="urn:microsoft.com/office/officeart/2005/8/layout/orgChart1"/>
    <dgm:cxn modelId="{DBCBB3A9-01AE-4DD9-BE95-70A159645D45}" type="presParOf" srcId="{D61A7828-54A1-4023-BA23-C7FC2B365EC4}" destId="{C761389B-F7C5-4C70-BFCA-F98E7C33625D}" srcOrd="1" destOrd="0" presId="urn:microsoft.com/office/officeart/2005/8/layout/orgChart1"/>
    <dgm:cxn modelId="{1EAD6A8A-0038-4C50-94EA-BE5DCBDA9C36}" type="presParOf" srcId="{D61A7828-54A1-4023-BA23-C7FC2B365EC4}" destId="{C4DF0E1F-3D96-4EAF-A265-2A5CF4BE9BA0}" srcOrd="2" destOrd="0" presId="urn:microsoft.com/office/officeart/2005/8/layout/orgChart1"/>
    <dgm:cxn modelId="{C385C914-26A9-4742-A450-C4C3731EBFFC}" type="presParOf" srcId="{9C159E4C-ABDF-4230-BAB1-87B262B82A70}" destId="{682D5C76-2E42-43C2-BB17-913B9B3AF647}" srcOrd="2" destOrd="0" presId="urn:microsoft.com/office/officeart/2005/8/layout/orgChart1"/>
    <dgm:cxn modelId="{83641303-5C26-4090-9C9B-97067620735E}" type="presParOf" srcId="{6B343A46-6A6D-4541-8E20-AE6393152DE7}" destId="{1AB21695-E417-49C4-90DC-24DC81E0AD2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348F84-0FB0-4094-99CC-F009FC330C70}" type="doc">
      <dgm:prSet loTypeId="urn:microsoft.com/office/officeart/2008/layout/RadialCluster" loCatId="relationship" qsTypeId="urn:microsoft.com/office/officeart/2005/8/quickstyle/3d2" qsCatId="3D" csTypeId="urn:microsoft.com/office/officeart/2005/8/colors/accent1_2" csCatId="accent1" phldr="1"/>
      <dgm:spPr/>
      <dgm:t>
        <a:bodyPr/>
        <a:lstStyle/>
        <a:p>
          <a:endParaRPr lang="sl-SI"/>
        </a:p>
      </dgm:t>
    </dgm:pt>
    <dgm:pt modelId="{E55026AE-1569-4A9E-AAF9-870E75521CC4}">
      <dgm:prSet phldrT="[besedilo]"/>
      <dgm:spPr/>
      <dgm:t>
        <a:bodyPr/>
        <a:lstStyle/>
        <a:p>
          <a:r>
            <a:rPr lang="sl-SI" dirty="0"/>
            <a:t>Izumitelj</a:t>
          </a:r>
        </a:p>
      </dgm:t>
    </dgm:pt>
    <dgm:pt modelId="{5B1F7903-EB08-4D5C-95D6-F5088419C557}" type="parTrans" cxnId="{E987AD13-BEE5-49C5-BE36-A0AB5C4AB090}">
      <dgm:prSet/>
      <dgm:spPr/>
      <dgm:t>
        <a:bodyPr/>
        <a:lstStyle/>
        <a:p>
          <a:endParaRPr lang="sl-SI"/>
        </a:p>
      </dgm:t>
    </dgm:pt>
    <dgm:pt modelId="{0E0AE5DD-C234-4791-B7FA-4C4A395D0D3C}" type="sibTrans" cxnId="{E987AD13-BEE5-49C5-BE36-A0AB5C4AB090}">
      <dgm:prSet/>
      <dgm:spPr/>
      <dgm:t>
        <a:bodyPr/>
        <a:lstStyle/>
        <a:p>
          <a:endParaRPr lang="sl-SI"/>
        </a:p>
      </dgm:t>
    </dgm:pt>
    <dgm:pt modelId="{57DB8643-1994-46A7-BD78-D5B842842D3B}">
      <dgm:prSet phldrT="[besedilo]"/>
      <dgm:spPr/>
      <dgm:t>
        <a:bodyPr/>
        <a:lstStyle/>
        <a:p>
          <a:r>
            <a:rPr lang="sl-SI" dirty="0"/>
            <a:t>Zahteve patentnega postopka (pravne posledice)</a:t>
          </a:r>
        </a:p>
      </dgm:t>
    </dgm:pt>
    <dgm:pt modelId="{36F14B7E-04A3-4F86-949D-39BD428AC2D9}" type="parTrans" cxnId="{F2061619-EBB5-446D-925C-CE6BE892DF85}">
      <dgm:prSet/>
      <dgm:spPr/>
      <dgm:t>
        <a:bodyPr/>
        <a:lstStyle/>
        <a:p>
          <a:endParaRPr lang="sl-SI"/>
        </a:p>
      </dgm:t>
    </dgm:pt>
    <dgm:pt modelId="{74049B00-84AD-4E8E-B48B-78E26CBF415F}" type="sibTrans" cxnId="{F2061619-EBB5-446D-925C-CE6BE892DF85}">
      <dgm:prSet/>
      <dgm:spPr/>
      <dgm:t>
        <a:bodyPr/>
        <a:lstStyle/>
        <a:p>
          <a:endParaRPr lang="sl-SI"/>
        </a:p>
      </dgm:t>
    </dgm:pt>
    <dgm:pt modelId="{B30FD25C-0BA3-4A8F-94DC-BBB325860D96}">
      <dgm:prSet phldrT="[besedilo]"/>
      <dgm:spPr/>
      <dgm:t>
        <a:bodyPr/>
        <a:lstStyle/>
        <a:p>
          <a:r>
            <a:rPr lang="sl-SI" dirty="0"/>
            <a:t>Zahteve financerja</a:t>
          </a:r>
        </a:p>
      </dgm:t>
    </dgm:pt>
    <dgm:pt modelId="{BD798FE5-D372-4B8D-856E-B07968915F71}" type="parTrans" cxnId="{15BBA1D2-EA3F-4DF2-A3FB-E2B5ECBE3288}">
      <dgm:prSet/>
      <dgm:spPr/>
      <dgm:t>
        <a:bodyPr/>
        <a:lstStyle/>
        <a:p>
          <a:endParaRPr lang="sl-SI"/>
        </a:p>
      </dgm:t>
    </dgm:pt>
    <dgm:pt modelId="{CDD44186-7951-43D4-A826-78527CC81BB7}" type="sibTrans" cxnId="{15BBA1D2-EA3F-4DF2-A3FB-E2B5ECBE3288}">
      <dgm:prSet/>
      <dgm:spPr/>
      <dgm:t>
        <a:bodyPr/>
        <a:lstStyle/>
        <a:p>
          <a:endParaRPr lang="sl-SI"/>
        </a:p>
      </dgm:t>
    </dgm:pt>
    <dgm:pt modelId="{9A564E44-F285-46EB-9F71-2694CD96B9CB}">
      <dgm:prSet phldrT="[besedilo]"/>
      <dgm:spPr/>
      <dgm:t>
        <a:bodyPr/>
        <a:lstStyle/>
        <a:p>
          <a:r>
            <a:rPr lang="sl-SI" dirty="0"/>
            <a:t>Želja po objavljanju (ugled raziskovalca)</a:t>
          </a:r>
        </a:p>
      </dgm:t>
    </dgm:pt>
    <dgm:pt modelId="{787ED736-119F-4557-8EFB-F0090AD2A900}" type="parTrans" cxnId="{7F98C919-395E-4EB3-9065-80934F7F6E59}">
      <dgm:prSet/>
      <dgm:spPr/>
      <dgm:t>
        <a:bodyPr/>
        <a:lstStyle/>
        <a:p>
          <a:endParaRPr lang="sl-SI"/>
        </a:p>
      </dgm:t>
    </dgm:pt>
    <dgm:pt modelId="{D82B8312-7660-4E6C-B554-D4E61C5ADFF2}" type="sibTrans" cxnId="{7F98C919-395E-4EB3-9065-80934F7F6E59}">
      <dgm:prSet/>
      <dgm:spPr/>
      <dgm:t>
        <a:bodyPr/>
        <a:lstStyle/>
        <a:p>
          <a:endParaRPr lang="sl-SI"/>
        </a:p>
      </dgm:t>
    </dgm:pt>
    <dgm:pt modelId="{84CEA121-C6FB-4DFA-A1BF-300FC84793C9}" type="pres">
      <dgm:prSet presAssocID="{AD348F84-0FB0-4094-99CC-F009FC330C70}" presName="Name0" presStyleCnt="0">
        <dgm:presLayoutVars>
          <dgm:chMax val="1"/>
          <dgm:chPref val="1"/>
          <dgm:dir/>
          <dgm:animOne val="branch"/>
          <dgm:animLvl val="lvl"/>
        </dgm:presLayoutVars>
      </dgm:prSet>
      <dgm:spPr/>
    </dgm:pt>
    <dgm:pt modelId="{C7AD9924-2CC8-4812-88AF-E796A70EA6C2}" type="pres">
      <dgm:prSet presAssocID="{E55026AE-1569-4A9E-AAF9-870E75521CC4}" presName="singleCycle" presStyleCnt="0"/>
      <dgm:spPr/>
    </dgm:pt>
    <dgm:pt modelId="{CD26C908-3467-423E-BBDA-3A02E62BDCB4}" type="pres">
      <dgm:prSet presAssocID="{E55026AE-1569-4A9E-AAF9-870E75521CC4}" presName="singleCenter" presStyleLbl="node1" presStyleIdx="0" presStyleCnt="4" custLinFactNeighborX="5119" custLinFactNeighborY="-7548">
        <dgm:presLayoutVars>
          <dgm:chMax val="7"/>
          <dgm:chPref val="7"/>
        </dgm:presLayoutVars>
      </dgm:prSet>
      <dgm:spPr/>
    </dgm:pt>
    <dgm:pt modelId="{E5B65A72-A959-46CB-9ADF-7A3494BC9D76}" type="pres">
      <dgm:prSet presAssocID="{36F14B7E-04A3-4F86-949D-39BD428AC2D9}" presName="Name56" presStyleLbl="parChTrans1D2" presStyleIdx="0" presStyleCnt="3"/>
      <dgm:spPr/>
    </dgm:pt>
    <dgm:pt modelId="{29A9C5FC-5E06-413B-AD83-559D484916D1}" type="pres">
      <dgm:prSet presAssocID="{57DB8643-1994-46A7-BD78-D5B842842D3B}" presName="text0" presStyleLbl="node1" presStyleIdx="1" presStyleCnt="4" custScaleX="137379" custScaleY="126104" custRadScaleRad="124305" custRadScaleInc="-68286">
        <dgm:presLayoutVars>
          <dgm:bulletEnabled val="1"/>
        </dgm:presLayoutVars>
      </dgm:prSet>
      <dgm:spPr/>
    </dgm:pt>
    <dgm:pt modelId="{9FADFA79-8B31-446D-B808-6F2EFA035582}" type="pres">
      <dgm:prSet presAssocID="{BD798FE5-D372-4B8D-856E-B07968915F71}" presName="Name56" presStyleLbl="parChTrans1D2" presStyleIdx="1" presStyleCnt="3"/>
      <dgm:spPr/>
    </dgm:pt>
    <dgm:pt modelId="{8D91046C-0819-4FAD-B0F1-FE7DF575C522}" type="pres">
      <dgm:prSet presAssocID="{B30FD25C-0BA3-4A8F-94DC-BBB325860D96}" presName="text0" presStyleLbl="node1" presStyleIdx="2" presStyleCnt="4" custRadScaleRad="62169" custRadScaleInc="87902">
        <dgm:presLayoutVars>
          <dgm:bulletEnabled val="1"/>
        </dgm:presLayoutVars>
      </dgm:prSet>
      <dgm:spPr/>
    </dgm:pt>
    <dgm:pt modelId="{A31AAFCA-9CE6-4D67-8CE4-A8D4C3C7C03B}" type="pres">
      <dgm:prSet presAssocID="{787ED736-119F-4557-8EFB-F0090AD2A900}" presName="Name56" presStyleLbl="parChTrans1D2" presStyleIdx="2" presStyleCnt="3"/>
      <dgm:spPr/>
    </dgm:pt>
    <dgm:pt modelId="{EDE62536-6DCD-46A5-AE1F-89E977B47ECD}" type="pres">
      <dgm:prSet presAssocID="{9A564E44-F285-46EB-9F71-2694CD96B9CB}" presName="text0" presStyleLbl="node1" presStyleIdx="3" presStyleCnt="4" custScaleX="193151" custScaleY="159597" custRadScaleRad="145126" custRadScaleInc="280785">
        <dgm:presLayoutVars>
          <dgm:bulletEnabled val="1"/>
        </dgm:presLayoutVars>
      </dgm:prSet>
      <dgm:spPr/>
    </dgm:pt>
  </dgm:ptLst>
  <dgm:cxnLst>
    <dgm:cxn modelId="{E987AD13-BEE5-49C5-BE36-A0AB5C4AB090}" srcId="{AD348F84-0FB0-4094-99CC-F009FC330C70}" destId="{E55026AE-1569-4A9E-AAF9-870E75521CC4}" srcOrd="0" destOrd="0" parTransId="{5B1F7903-EB08-4D5C-95D6-F5088419C557}" sibTransId="{0E0AE5DD-C234-4791-B7FA-4C4A395D0D3C}"/>
    <dgm:cxn modelId="{F2061619-EBB5-446D-925C-CE6BE892DF85}" srcId="{E55026AE-1569-4A9E-AAF9-870E75521CC4}" destId="{57DB8643-1994-46A7-BD78-D5B842842D3B}" srcOrd="0" destOrd="0" parTransId="{36F14B7E-04A3-4F86-949D-39BD428AC2D9}" sibTransId="{74049B00-84AD-4E8E-B48B-78E26CBF415F}"/>
    <dgm:cxn modelId="{7F98C919-395E-4EB3-9065-80934F7F6E59}" srcId="{E55026AE-1569-4A9E-AAF9-870E75521CC4}" destId="{9A564E44-F285-46EB-9F71-2694CD96B9CB}" srcOrd="2" destOrd="0" parTransId="{787ED736-119F-4557-8EFB-F0090AD2A900}" sibTransId="{D82B8312-7660-4E6C-B554-D4E61C5ADFF2}"/>
    <dgm:cxn modelId="{27BC4741-69AF-4962-8063-6664374A7FA0}" type="presOf" srcId="{AD348F84-0FB0-4094-99CC-F009FC330C70}" destId="{84CEA121-C6FB-4DFA-A1BF-300FC84793C9}" srcOrd="0" destOrd="0" presId="urn:microsoft.com/office/officeart/2008/layout/RadialCluster"/>
    <dgm:cxn modelId="{88AE20A3-B37B-4747-BE9C-67A58B1E1643}" type="presOf" srcId="{36F14B7E-04A3-4F86-949D-39BD428AC2D9}" destId="{E5B65A72-A959-46CB-9ADF-7A3494BC9D76}" srcOrd="0" destOrd="0" presId="urn:microsoft.com/office/officeart/2008/layout/RadialCluster"/>
    <dgm:cxn modelId="{B7EB7FAA-5BC1-48D5-8C85-82D4BBC9F3F6}" type="presOf" srcId="{BD798FE5-D372-4B8D-856E-B07968915F71}" destId="{9FADFA79-8B31-446D-B808-6F2EFA035582}" srcOrd="0" destOrd="0" presId="urn:microsoft.com/office/officeart/2008/layout/RadialCluster"/>
    <dgm:cxn modelId="{8DFD39AB-1B8F-4409-A148-1CF2AE8B5395}" type="presOf" srcId="{57DB8643-1994-46A7-BD78-D5B842842D3B}" destId="{29A9C5FC-5E06-413B-AD83-559D484916D1}" srcOrd="0" destOrd="0" presId="urn:microsoft.com/office/officeart/2008/layout/RadialCluster"/>
    <dgm:cxn modelId="{0F192EC5-1252-45AC-BDE9-9069D94737C7}" type="presOf" srcId="{B30FD25C-0BA3-4A8F-94DC-BBB325860D96}" destId="{8D91046C-0819-4FAD-B0F1-FE7DF575C522}" srcOrd="0" destOrd="0" presId="urn:microsoft.com/office/officeart/2008/layout/RadialCluster"/>
    <dgm:cxn modelId="{15BBA1D2-EA3F-4DF2-A3FB-E2B5ECBE3288}" srcId="{E55026AE-1569-4A9E-AAF9-870E75521CC4}" destId="{B30FD25C-0BA3-4A8F-94DC-BBB325860D96}" srcOrd="1" destOrd="0" parTransId="{BD798FE5-D372-4B8D-856E-B07968915F71}" sibTransId="{CDD44186-7951-43D4-A826-78527CC81BB7}"/>
    <dgm:cxn modelId="{1E5CC1DC-5333-4567-B907-514A7726D748}" type="presOf" srcId="{787ED736-119F-4557-8EFB-F0090AD2A900}" destId="{A31AAFCA-9CE6-4D67-8CE4-A8D4C3C7C03B}" srcOrd="0" destOrd="0" presId="urn:microsoft.com/office/officeart/2008/layout/RadialCluster"/>
    <dgm:cxn modelId="{A50D1CE2-6B0F-4645-9776-74E8F5ECB77C}" type="presOf" srcId="{9A564E44-F285-46EB-9F71-2694CD96B9CB}" destId="{EDE62536-6DCD-46A5-AE1F-89E977B47ECD}" srcOrd="0" destOrd="0" presId="urn:microsoft.com/office/officeart/2008/layout/RadialCluster"/>
    <dgm:cxn modelId="{527B63F6-1623-4645-B4F4-37F58019B117}" type="presOf" srcId="{E55026AE-1569-4A9E-AAF9-870E75521CC4}" destId="{CD26C908-3467-423E-BBDA-3A02E62BDCB4}" srcOrd="0" destOrd="0" presId="urn:microsoft.com/office/officeart/2008/layout/RadialCluster"/>
    <dgm:cxn modelId="{A3E265CB-C968-41AA-9847-5675CE8D19F3}" type="presParOf" srcId="{84CEA121-C6FB-4DFA-A1BF-300FC84793C9}" destId="{C7AD9924-2CC8-4812-88AF-E796A70EA6C2}" srcOrd="0" destOrd="0" presId="urn:microsoft.com/office/officeart/2008/layout/RadialCluster"/>
    <dgm:cxn modelId="{F792153E-AD82-4AF0-8F9E-F676FE8EB431}" type="presParOf" srcId="{C7AD9924-2CC8-4812-88AF-E796A70EA6C2}" destId="{CD26C908-3467-423E-BBDA-3A02E62BDCB4}" srcOrd="0" destOrd="0" presId="urn:microsoft.com/office/officeart/2008/layout/RadialCluster"/>
    <dgm:cxn modelId="{0EF556B9-903E-4C3F-BFFE-682CA463210A}" type="presParOf" srcId="{C7AD9924-2CC8-4812-88AF-E796A70EA6C2}" destId="{E5B65A72-A959-46CB-9ADF-7A3494BC9D76}" srcOrd="1" destOrd="0" presId="urn:microsoft.com/office/officeart/2008/layout/RadialCluster"/>
    <dgm:cxn modelId="{CA5F4CD0-D2CE-4D86-BCB2-129CA4607616}" type="presParOf" srcId="{C7AD9924-2CC8-4812-88AF-E796A70EA6C2}" destId="{29A9C5FC-5E06-413B-AD83-559D484916D1}" srcOrd="2" destOrd="0" presId="urn:microsoft.com/office/officeart/2008/layout/RadialCluster"/>
    <dgm:cxn modelId="{48A77F84-36B5-4227-AD7E-2AAA27C47052}" type="presParOf" srcId="{C7AD9924-2CC8-4812-88AF-E796A70EA6C2}" destId="{9FADFA79-8B31-446D-B808-6F2EFA035582}" srcOrd="3" destOrd="0" presId="urn:microsoft.com/office/officeart/2008/layout/RadialCluster"/>
    <dgm:cxn modelId="{FD239E04-D5CA-4F54-8839-2506C6E1F2B6}" type="presParOf" srcId="{C7AD9924-2CC8-4812-88AF-E796A70EA6C2}" destId="{8D91046C-0819-4FAD-B0F1-FE7DF575C522}" srcOrd="4" destOrd="0" presId="urn:microsoft.com/office/officeart/2008/layout/RadialCluster"/>
    <dgm:cxn modelId="{15215B6C-1CD3-4076-98BF-A3DA8D7CDDB2}" type="presParOf" srcId="{C7AD9924-2CC8-4812-88AF-E796A70EA6C2}" destId="{A31AAFCA-9CE6-4D67-8CE4-A8D4C3C7C03B}" srcOrd="5" destOrd="0" presId="urn:microsoft.com/office/officeart/2008/layout/RadialCluster"/>
    <dgm:cxn modelId="{43EE5216-702B-4614-B87C-DBC14B34A3DE}" type="presParOf" srcId="{C7AD9924-2CC8-4812-88AF-E796A70EA6C2}" destId="{EDE62536-6DCD-46A5-AE1F-89E977B47EC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E632A-7AC9-4665-ABEE-773ECC726058}">
      <dsp:nvSpPr>
        <dsp:cNvPr id="0" name=""/>
        <dsp:cNvSpPr/>
      </dsp:nvSpPr>
      <dsp:spPr>
        <a:xfrm>
          <a:off x="6288655" y="1461391"/>
          <a:ext cx="180905" cy="1411063"/>
        </a:xfrm>
        <a:custGeom>
          <a:avLst/>
          <a:gdLst/>
          <a:ahLst/>
          <a:cxnLst/>
          <a:rect l="0" t="0" r="0" b="0"/>
          <a:pathLst>
            <a:path>
              <a:moveTo>
                <a:pt x="0" y="0"/>
              </a:moveTo>
              <a:lnTo>
                <a:pt x="0" y="1411063"/>
              </a:lnTo>
              <a:lnTo>
                <a:pt x="180905" y="14110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5FE39C-583E-46B5-9A60-7B5565E19BB3}">
      <dsp:nvSpPr>
        <dsp:cNvPr id="0" name=""/>
        <dsp:cNvSpPr/>
      </dsp:nvSpPr>
      <dsp:spPr>
        <a:xfrm>
          <a:off x="6288655" y="1461391"/>
          <a:ext cx="180905" cy="554777"/>
        </a:xfrm>
        <a:custGeom>
          <a:avLst/>
          <a:gdLst/>
          <a:ahLst/>
          <a:cxnLst/>
          <a:rect l="0" t="0" r="0" b="0"/>
          <a:pathLst>
            <a:path>
              <a:moveTo>
                <a:pt x="0" y="0"/>
              </a:moveTo>
              <a:lnTo>
                <a:pt x="0" y="554777"/>
              </a:lnTo>
              <a:lnTo>
                <a:pt x="180905" y="5547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07F2A-F6A6-4831-9764-E921523C96E6}">
      <dsp:nvSpPr>
        <dsp:cNvPr id="0" name=""/>
        <dsp:cNvSpPr/>
      </dsp:nvSpPr>
      <dsp:spPr>
        <a:xfrm>
          <a:off x="4582112" y="605105"/>
          <a:ext cx="2188958" cy="253267"/>
        </a:xfrm>
        <a:custGeom>
          <a:avLst/>
          <a:gdLst/>
          <a:ahLst/>
          <a:cxnLst/>
          <a:rect l="0" t="0" r="0" b="0"/>
          <a:pathLst>
            <a:path>
              <a:moveTo>
                <a:pt x="0" y="0"/>
              </a:moveTo>
              <a:lnTo>
                <a:pt x="0" y="126633"/>
              </a:lnTo>
              <a:lnTo>
                <a:pt x="2188958" y="126633"/>
              </a:lnTo>
              <a:lnTo>
                <a:pt x="2188958" y="253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3D78A-CF12-4163-94A2-A2A56CCB52E7}">
      <dsp:nvSpPr>
        <dsp:cNvPr id="0" name=""/>
        <dsp:cNvSpPr/>
      </dsp:nvSpPr>
      <dsp:spPr>
        <a:xfrm>
          <a:off x="4582112" y="605105"/>
          <a:ext cx="3866556" cy="253267"/>
        </a:xfrm>
        <a:custGeom>
          <a:avLst/>
          <a:gdLst/>
          <a:ahLst/>
          <a:cxnLst/>
          <a:rect l="0" t="0" r="0" b="0"/>
          <a:pathLst>
            <a:path>
              <a:moveTo>
                <a:pt x="0" y="0"/>
              </a:moveTo>
              <a:lnTo>
                <a:pt x="0" y="126633"/>
              </a:lnTo>
              <a:lnTo>
                <a:pt x="3866556" y="126633"/>
              </a:lnTo>
              <a:lnTo>
                <a:pt x="3866556" y="2532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7F36C8-BB31-43C8-9BFF-5AF79B0C1146}">
      <dsp:nvSpPr>
        <dsp:cNvPr id="0" name=""/>
        <dsp:cNvSpPr/>
      </dsp:nvSpPr>
      <dsp:spPr>
        <a:xfrm>
          <a:off x="4419791" y="1612622"/>
          <a:ext cx="482415" cy="2916765"/>
        </a:xfrm>
        <a:custGeom>
          <a:avLst/>
          <a:gdLst/>
          <a:ahLst/>
          <a:cxnLst/>
          <a:rect l="0" t="0" r="0" b="0"/>
          <a:pathLst>
            <a:path>
              <a:moveTo>
                <a:pt x="0" y="0"/>
              </a:moveTo>
              <a:lnTo>
                <a:pt x="0" y="2916765"/>
              </a:lnTo>
              <a:lnTo>
                <a:pt x="482415" y="29167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F13443-7DB1-4394-9AB1-744084930EC2}">
      <dsp:nvSpPr>
        <dsp:cNvPr id="0" name=""/>
        <dsp:cNvSpPr/>
      </dsp:nvSpPr>
      <dsp:spPr>
        <a:xfrm>
          <a:off x="4419791" y="1612622"/>
          <a:ext cx="482415" cy="2079130"/>
        </a:xfrm>
        <a:custGeom>
          <a:avLst/>
          <a:gdLst/>
          <a:ahLst/>
          <a:cxnLst/>
          <a:rect l="0" t="0" r="0" b="0"/>
          <a:pathLst>
            <a:path>
              <a:moveTo>
                <a:pt x="0" y="0"/>
              </a:moveTo>
              <a:lnTo>
                <a:pt x="0" y="2079130"/>
              </a:lnTo>
              <a:lnTo>
                <a:pt x="482415" y="20791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D5B6D-EB10-44D4-A873-B54A1EFABF7B}">
      <dsp:nvSpPr>
        <dsp:cNvPr id="0" name=""/>
        <dsp:cNvSpPr/>
      </dsp:nvSpPr>
      <dsp:spPr>
        <a:xfrm>
          <a:off x="4419791" y="1612622"/>
          <a:ext cx="482415" cy="1243074"/>
        </a:xfrm>
        <a:custGeom>
          <a:avLst/>
          <a:gdLst/>
          <a:ahLst/>
          <a:cxnLst/>
          <a:rect l="0" t="0" r="0" b="0"/>
          <a:pathLst>
            <a:path>
              <a:moveTo>
                <a:pt x="0" y="0"/>
              </a:moveTo>
              <a:lnTo>
                <a:pt x="0" y="1243074"/>
              </a:lnTo>
              <a:lnTo>
                <a:pt x="482415" y="12430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65B1C9-9137-4CAD-8066-4BACACCF3A2A}">
      <dsp:nvSpPr>
        <dsp:cNvPr id="0" name=""/>
        <dsp:cNvSpPr/>
      </dsp:nvSpPr>
      <dsp:spPr>
        <a:xfrm>
          <a:off x="4419791" y="1612622"/>
          <a:ext cx="482415" cy="427196"/>
        </a:xfrm>
        <a:custGeom>
          <a:avLst/>
          <a:gdLst/>
          <a:ahLst/>
          <a:cxnLst/>
          <a:rect l="0" t="0" r="0" b="0"/>
          <a:pathLst>
            <a:path>
              <a:moveTo>
                <a:pt x="0" y="0"/>
              </a:moveTo>
              <a:lnTo>
                <a:pt x="0" y="427196"/>
              </a:lnTo>
              <a:lnTo>
                <a:pt x="482415" y="42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DD3E4-F7EF-48A3-8CBE-DCC88A265DDE}">
      <dsp:nvSpPr>
        <dsp:cNvPr id="0" name=""/>
        <dsp:cNvSpPr/>
      </dsp:nvSpPr>
      <dsp:spPr>
        <a:xfrm>
          <a:off x="4582112" y="605105"/>
          <a:ext cx="320094" cy="404498"/>
        </a:xfrm>
        <a:custGeom>
          <a:avLst/>
          <a:gdLst/>
          <a:ahLst/>
          <a:cxnLst/>
          <a:rect l="0" t="0" r="0" b="0"/>
          <a:pathLst>
            <a:path>
              <a:moveTo>
                <a:pt x="0" y="0"/>
              </a:moveTo>
              <a:lnTo>
                <a:pt x="0" y="277865"/>
              </a:lnTo>
              <a:lnTo>
                <a:pt x="320094" y="277865"/>
              </a:lnTo>
              <a:lnTo>
                <a:pt x="320094" y="4044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DD7C62-DFCF-47EE-883B-6315C470188F}">
      <dsp:nvSpPr>
        <dsp:cNvPr id="0" name=""/>
        <dsp:cNvSpPr/>
      </dsp:nvSpPr>
      <dsp:spPr>
        <a:xfrm>
          <a:off x="1038677" y="1469858"/>
          <a:ext cx="638102" cy="3089771"/>
        </a:xfrm>
        <a:custGeom>
          <a:avLst/>
          <a:gdLst/>
          <a:ahLst/>
          <a:cxnLst/>
          <a:rect l="0" t="0" r="0" b="0"/>
          <a:pathLst>
            <a:path>
              <a:moveTo>
                <a:pt x="0" y="0"/>
              </a:moveTo>
              <a:lnTo>
                <a:pt x="0" y="3089771"/>
              </a:lnTo>
              <a:lnTo>
                <a:pt x="638102" y="30897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3B3C0-58ED-4B51-A497-C3559CCFBCDB}">
      <dsp:nvSpPr>
        <dsp:cNvPr id="0" name=""/>
        <dsp:cNvSpPr/>
      </dsp:nvSpPr>
      <dsp:spPr>
        <a:xfrm>
          <a:off x="1038677" y="1469858"/>
          <a:ext cx="638102" cy="2228190"/>
        </a:xfrm>
        <a:custGeom>
          <a:avLst/>
          <a:gdLst/>
          <a:ahLst/>
          <a:cxnLst/>
          <a:rect l="0" t="0" r="0" b="0"/>
          <a:pathLst>
            <a:path>
              <a:moveTo>
                <a:pt x="0" y="0"/>
              </a:moveTo>
              <a:lnTo>
                <a:pt x="0" y="2228190"/>
              </a:lnTo>
              <a:lnTo>
                <a:pt x="638102" y="2228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6EA7C-E59C-4CFA-8619-B42FDB40761D}">
      <dsp:nvSpPr>
        <dsp:cNvPr id="0" name=""/>
        <dsp:cNvSpPr/>
      </dsp:nvSpPr>
      <dsp:spPr>
        <a:xfrm>
          <a:off x="1038677" y="1469858"/>
          <a:ext cx="655035" cy="1423763"/>
        </a:xfrm>
        <a:custGeom>
          <a:avLst/>
          <a:gdLst/>
          <a:ahLst/>
          <a:cxnLst/>
          <a:rect l="0" t="0" r="0" b="0"/>
          <a:pathLst>
            <a:path>
              <a:moveTo>
                <a:pt x="0" y="0"/>
              </a:moveTo>
              <a:lnTo>
                <a:pt x="0" y="1423763"/>
              </a:lnTo>
              <a:lnTo>
                <a:pt x="655035" y="14237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08FA6-68FE-49BA-AD41-7D1D9785643D}">
      <dsp:nvSpPr>
        <dsp:cNvPr id="0" name=""/>
        <dsp:cNvSpPr/>
      </dsp:nvSpPr>
      <dsp:spPr>
        <a:xfrm>
          <a:off x="1038677" y="1469858"/>
          <a:ext cx="663501" cy="569961"/>
        </a:xfrm>
        <a:custGeom>
          <a:avLst/>
          <a:gdLst/>
          <a:ahLst/>
          <a:cxnLst/>
          <a:rect l="0" t="0" r="0" b="0"/>
          <a:pathLst>
            <a:path>
              <a:moveTo>
                <a:pt x="0" y="0"/>
              </a:moveTo>
              <a:lnTo>
                <a:pt x="0" y="569961"/>
              </a:lnTo>
              <a:lnTo>
                <a:pt x="663501" y="5699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3ED79-2EEC-4A5A-A47F-E4CF3D9C8A16}">
      <dsp:nvSpPr>
        <dsp:cNvPr id="0" name=""/>
        <dsp:cNvSpPr/>
      </dsp:nvSpPr>
      <dsp:spPr>
        <a:xfrm>
          <a:off x="1521092" y="605105"/>
          <a:ext cx="3061019" cy="261734"/>
        </a:xfrm>
        <a:custGeom>
          <a:avLst/>
          <a:gdLst/>
          <a:ahLst/>
          <a:cxnLst/>
          <a:rect l="0" t="0" r="0" b="0"/>
          <a:pathLst>
            <a:path>
              <a:moveTo>
                <a:pt x="3061019" y="0"/>
              </a:moveTo>
              <a:lnTo>
                <a:pt x="3061019" y="135100"/>
              </a:lnTo>
              <a:lnTo>
                <a:pt x="0" y="135100"/>
              </a:lnTo>
              <a:lnTo>
                <a:pt x="0" y="2617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C8B422-DD74-445D-AA9F-70E0AE9F4946}">
      <dsp:nvSpPr>
        <dsp:cNvPr id="0" name=""/>
        <dsp:cNvSpPr/>
      </dsp:nvSpPr>
      <dsp:spPr>
        <a:xfrm>
          <a:off x="3979093" y="2086"/>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INTELEKTUALNA LASTNINA</a:t>
          </a:r>
        </a:p>
      </dsp:txBody>
      <dsp:txXfrm>
        <a:off x="3979093" y="2086"/>
        <a:ext cx="1206037" cy="603018"/>
      </dsp:txXfrm>
    </dsp:sp>
    <dsp:sp modelId="{CD999848-C4EF-4048-80FB-1F51AE41102A}">
      <dsp:nvSpPr>
        <dsp:cNvPr id="0" name=""/>
        <dsp:cNvSpPr/>
      </dsp:nvSpPr>
      <dsp:spPr>
        <a:xfrm>
          <a:off x="918073" y="866839"/>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INDUSTRIJSKA LASTNINA</a:t>
          </a:r>
        </a:p>
      </dsp:txBody>
      <dsp:txXfrm>
        <a:off x="918073" y="866839"/>
        <a:ext cx="1206037" cy="603018"/>
      </dsp:txXfrm>
    </dsp:sp>
    <dsp:sp modelId="{6358B2A1-D979-4388-B327-10F426A14EB6}">
      <dsp:nvSpPr>
        <dsp:cNvPr id="0" name=""/>
        <dsp:cNvSpPr/>
      </dsp:nvSpPr>
      <dsp:spPr>
        <a:xfrm>
          <a:off x="1702178" y="1738310"/>
          <a:ext cx="1206037" cy="60301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Patenti</a:t>
          </a:r>
        </a:p>
      </dsp:txBody>
      <dsp:txXfrm>
        <a:off x="1702178" y="1738310"/>
        <a:ext cx="1206037" cy="603018"/>
      </dsp:txXfrm>
    </dsp:sp>
    <dsp:sp modelId="{B7F426C0-99F7-4018-85D7-AFDBABE09581}">
      <dsp:nvSpPr>
        <dsp:cNvPr id="0" name=""/>
        <dsp:cNvSpPr/>
      </dsp:nvSpPr>
      <dsp:spPr>
        <a:xfrm>
          <a:off x="1693712" y="2592112"/>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Modeli</a:t>
          </a:r>
        </a:p>
      </dsp:txBody>
      <dsp:txXfrm>
        <a:off x="1693712" y="2592112"/>
        <a:ext cx="1206037" cy="603018"/>
      </dsp:txXfrm>
    </dsp:sp>
    <dsp:sp modelId="{29012C0D-1200-4443-B458-FC570A5D8AED}">
      <dsp:nvSpPr>
        <dsp:cNvPr id="0" name=""/>
        <dsp:cNvSpPr/>
      </dsp:nvSpPr>
      <dsp:spPr>
        <a:xfrm>
          <a:off x="1676779" y="3396539"/>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Blagovne znamke</a:t>
          </a:r>
        </a:p>
      </dsp:txBody>
      <dsp:txXfrm>
        <a:off x="1676779" y="3396539"/>
        <a:ext cx="1206037" cy="603018"/>
      </dsp:txXfrm>
    </dsp:sp>
    <dsp:sp modelId="{89572170-1AC9-4DD6-8898-EFCDD778CCBD}">
      <dsp:nvSpPr>
        <dsp:cNvPr id="0" name=""/>
        <dsp:cNvSpPr/>
      </dsp:nvSpPr>
      <dsp:spPr>
        <a:xfrm>
          <a:off x="1676779" y="4258120"/>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Geografska označba</a:t>
          </a:r>
        </a:p>
      </dsp:txBody>
      <dsp:txXfrm>
        <a:off x="1676779" y="4258120"/>
        <a:ext cx="1206037" cy="603018"/>
      </dsp:txXfrm>
    </dsp:sp>
    <dsp:sp modelId="{8ECA6576-CA0F-4BB1-BAE4-CC1C82C9ED35}">
      <dsp:nvSpPr>
        <dsp:cNvPr id="0" name=""/>
        <dsp:cNvSpPr/>
      </dsp:nvSpPr>
      <dsp:spPr>
        <a:xfrm>
          <a:off x="4299187" y="1009604"/>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Avtorske in sorodne pravice</a:t>
          </a:r>
        </a:p>
      </dsp:txBody>
      <dsp:txXfrm>
        <a:off x="4299187" y="1009604"/>
        <a:ext cx="1206037" cy="603018"/>
      </dsp:txXfrm>
    </dsp:sp>
    <dsp:sp modelId="{C9958916-1208-4E8B-833C-373B0DCE3425}">
      <dsp:nvSpPr>
        <dsp:cNvPr id="0" name=""/>
        <dsp:cNvSpPr/>
      </dsp:nvSpPr>
      <dsp:spPr>
        <a:xfrm>
          <a:off x="4902206" y="1738310"/>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Glasbena dela</a:t>
          </a:r>
        </a:p>
      </dsp:txBody>
      <dsp:txXfrm>
        <a:off x="4902206" y="1738310"/>
        <a:ext cx="1206037" cy="603018"/>
      </dsp:txXfrm>
    </dsp:sp>
    <dsp:sp modelId="{A4828DED-66E5-41D6-9FDF-F68764C7EC2C}">
      <dsp:nvSpPr>
        <dsp:cNvPr id="0" name=""/>
        <dsp:cNvSpPr/>
      </dsp:nvSpPr>
      <dsp:spPr>
        <a:xfrm>
          <a:off x="4902206" y="2554188"/>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Likovna dela</a:t>
          </a:r>
        </a:p>
      </dsp:txBody>
      <dsp:txXfrm>
        <a:off x="4902206" y="2554188"/>
        <a:ext cx="1206037" cy="603018"/>
      </dsp:txXfrm>
    </dsp:sp>
    <dsp:sp modelId="{BBAD95CD-2CA2-4106-9436-02A30FB11226}">
      <dsp:nvSpPr>
        <dsp:cNvPr id="0" name=""/>
        <dsp:cNvSpPr/>
      </dsp:nvSpPr>
      <dsp:spPr>
        <a:xfrm>
          <a:off x="4902206" y="3390243"/>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Književna dela</a:t>
          </a:r>
        </a:p>
      </dsp:txBody>
      <dsp:txXfrm>
        <a:off x="4902206" y="3390243"/>
        <a:ext cx="1206037" cy="603018"/>
      </dsp:txXfrm>
    </dsp:sp>
    <dsp:sp modelId="{DBE96F84-55CF-404B-831D-A94966FC8CF4}">
      <dsp:nvSpPr>
        <dsp:cNvPr id="0" name=""/>
        <dsp:cNvSpPr/>
      </dsp:nvSpPr>
      <dsp:spPr>
        <a:xfrm>
          <a:off x="4902206" y="4227879"/>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a:t>
          </a:r>
        </a:p>
      </dsp:txBody>
      <dsp:txXfrm>
        <a:off x="4902206" y="4227879"/>
        <a:ext cx="1206037" cy="603018"/>
      </dsp:txXfrm>
    </dsp:sp>
    <dsp:sp modelId="{30016B6F-110C-4EDE-B606-08F07E70473D}">
      <dsp:nvSpPr>
        <dsp:cNvPr id="0" name=""/>
        <dsp:cNvSpPr/>
      </dsp:nvSpPr>
      <dsp:spPr>
        <a:xfrm>
          <a:off x="7845649" y="858373"/>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Poslovna skrivnost</a:t>
          </a:r>
        </a:p>
      </dsp:txBody>
      <dsp:txXfrm>
        <a:off x="7845649" y="858373"/>
        <a:ext cx="1206037" cy="603018"/>
      </dsp:txXfrm>
    </dsp:sp>
    <dsp:sp modelId="{63C3403F-597C-4FC7-B020-B428EDF7038E}">
      <dsp:nvSpPr>
        <dsp:cNvPr id="0" name=""/>
        <dsp:cNvSpPr/>
      </dsp:nvSpPr>
      <dsp:spPr>
        <a:xfrm>
          <a:off x="6168051" y="858373"/>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Druge oblike varstva</a:t>
          </a:r>
        </a:p>
      </dsp:txBody>
      <dsp:txXfrm>
        <a:off x="6168051" y="858373"/>
        <a:ext cx="1206037" cy="603018"/>
      </dsp:txXfrm>
    </dsp:sp>
    <dsp:sp modelId="{44DCF8BC-2B05-47EF-9F69-FA41C9CD7FA9}">
      <dsp:nvSpPr>
        <dsp:cNvPr id="0" name=""/>
        <dsp:cNvSpPr/>
      </dsp:nvSpPr>
      <dsp:spPr>
        <a:xfrm>
          <a:off x="6469561" y="1714659"/>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Topografije polprevodniških vezij</a:t>
          </a:r>
        </a:p>
      </dsp:txBody>
      <dsp:txXfrm>
        <a:off x="6469561" y="1714659"/>
        <a:ext cx="1206037" cy="603018"/>
      </dsp:txXfrm>
    </dsp:sp>
    <dsp:sp modelId="{A8326E50-D778-4731-8F5F-2A00627382A6}">
      <dsp:nvSpPr>
        <dsp:cNvPr id="0" name=""/>
        <dsp:cNvSpPr/>
      </dsp:nvSpPr>
      <dsp:spPr>
        <a:xfrm>
          <a:off x="6469561" y="2570946"/>
          <a:ext cx="1206037" cy="6030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sl-SI" sz="1300" kern="1200" dirty="0"/>
            <a:t>Varstvo novih vrst rastlin</a:t>
          </a:r>
        </a:p>
      </dsp:txBody>
      <dsp:txXfrm>
        <a:off x="6469561" y="2570946"/>
        <a:ext cx="1206037" cy="603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6C908-3467-423E-BBDA-3A02E62BDCB4}">
      <dsp:nvSpPr>
        <dsp:cNvPr id="0" name=""/>
        <dsp:cNvSpPr/>
      </dsp:nvSpPr>
      <dsp:spPr>
        <a:xfrm>
          <a:off x="3349782" y="1767250"/>
          <a:ext cx="1399540" cy="1399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sl-SI" sz="2500" kern="1200" dirty="0"/>
            <a:t>Izumitelj</a:t>
          </a:r>
        </a:p>
      </dsp:txBody>
      <dsp:txXfrm>
        <a:off x="3418102" y="1835570"/>
        <a:ext cx="1262900" cy="1262900"/>
      </dsp:txXfrm>
    </dsp:sp>
    <dsp:sp modelId="{E5B65A72-A959-46CB-9ADF-7A3494BC9D76}">
      <dsp:nvSpPr>
        <dsp:cNvPr id="0" name=""/>
        <dsp:cNvSpPr/>
      </dsp:nvSpPr>
      <dsp:spPr>
        <a:xfrm rot="13238707">
          <a:off x="2620888" y="1596336"/>
          <a:ext cx="828872" cy="0"/>
        </a:xfrm>
        <a:custGeom>
          <a:avLst/>
          <a:gdLst/>
          <a:ahLst/>
          <a:cxnLst/>
          <a:rect l="0" t="0" r="0" b="0"/>
          <a:pathLst>
            <a:path>
              <a:moveTo>
                <a:pt x="0" y="0"/>
              </a:moveTo>
              <a:lnTo>
                <a:pt x="828872"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A9C5FC-5E06-413B-AD83-559D484916D1}">
      <dsp:nvSpPr>
        <dsp:cNvPr id="0" name=""/>
        <dsp:cNvSpPr/>
      </dsp:nvSpPr>
      <dsp:spPr>
        <a:xfrm>
          <a:off x="1432676" y="182213"/>
          <a:ext cx="1288191" cy="11824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l-SI" sz="1400" kern="1200" dirty="0"/>
            <a:t>Zahteve patentnega postopka (pravne posledice)</a:t>
          </a:r>
        </a:p>
      </dsp:txBody>
      <dsp:txXfrm>
        <a:off x="1490399" y="239936"/>
        <a:ext cx="1172745" cy="1067021"/>
      </dsp:txXfrm>
    </dsp:sp>
    <dsp:sp modelId="{9FADFA79-8B31-446D-B808-6F2EFA035582}">
      <dsp:nvSpPr>
        <dsp:cNvPr id="0" name=""/>
        <dsp:cNvSpPr/>
      </dsp:nvSpPr>
      <dsp:spPr>
        <a:xfrm rot="5506674">
          <a:off x="3779169" y="3407854"/>
          <a:ext cx="482358" cy="0"/>
        </a:xfrm>
        <a:custGeom>
          <a:avLst/>
          <a:gdLst/>
          <a:ahLst/>
          <a:cxnLst/>
          <a:rect l="0" t="0" r="0" b="0"/>
          <a:pathLst>
            <a:path>
              <a:moveTo>
                <a:pt x="0" y="0"/>
              </a:moveTo>
              <a:lnTo>
                <a:pt x="482358"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91046C-0819-4FAD-B0F1-FE7DF575C522}">
      <dsp:nvSpPr>
        <dsp:cNvPr id="0" name=""/>
        <dsp:cNvSpPr/>
      </dsp:nvSpPr>
      <dsp:spPr>
        <a:xfrm>
          <a:off x="3529466" y="3648917"/>
          <a:ext cx="937691" cy="93769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l-SI" sz="1400" kern="1200" dirty="0"/>
            <a:t>Zahteve financerja</a:t>
          </a:r>
        </a:p>
      </dsp:txBody>
      <dsp:txXfrm>
        <a:off x="3575240" y="3694691"/>
        <a:ext cx="846143" cy="846143"/>
      </dsp:txXfrm>
    </dsp:sp>
    <dsp:sp modelId="{A31AAFCA-9CE6-4D67-8CE4-A8D4C3C7C03B}">
      <dsp:nvSpPr>
        <dsp:cNvPr id="0" name=""/>
        <dsp:cNvSpPr/>
      </dsp:nvSpPr>
      <dsp:spPr>
        <a:xfrm rot="19254902">
          <a:off x="4675700" y="1691226"/>
          <a:ext cx="657956" cy="0"/>
        </a:xfrm>
        <a:custGeom>
          <a:avLst/>
          <a:gdLst/>
          <a:ahLst/>
          <a:cxnLst/>
          <a:rect l="0" t="0" r="0" b="0"/>
          <a:pathLst>
            <a:path>
              <a:moveTo>
                <a:pt x="0" y="0"/>
              </a:moveTo>
              <a:lnTo>
                <a:pt x="657956" y="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E62536-6DCD-46A5-AE1F-89E977B47ECD}">
      <dsp:nvSpPr>
        <dsp:cNvPr id="0" name=""/>
        <dsp:cNvSpPr/>
      </dsp:nvSpPr>
      <dsp:spPr>
        <a:xfrm>
          <a:off x="5260035" y="0"/>
          <a:ext cx="1811161" cy="149652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kern="1200" dirty="0"/>
            <a:t>Želja po objavljanju (ugled raziskovalca)</a:t>
          </a:r>
        </a:p>
      </dsp:txBody>
      <dsp:txXfrm>
        <a:off x="5333089" y="73054"/>
        <a:ext cx="1665053" cy="13504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9714CFB-319A-404F-985F-50B7F6853038}" type="datetimeFigureOut">
              <a:rPr lang="sl-SI" smtClean="0"/>
              <a:t>15. 04. 2026</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15A8B16-1EEB-4C22-A9B7-5A10569B32EB}" type="slidenum">
              <a:rPr lang="sl-SI" smtClean="0"/>
              <a:t>‹#›</a:t>
            </a:fld>
            <a:endParaRPr lang="sl-SI"/>
          </a:p>
        </p:txBody>
      </p:sp>
    </p:spTree>
    <p:extLst>
      <p:ext uri="{BB962C8B-B14F-4D97-AF65-F5344CB8AC3E}">
        <p14:creationId xmlns:p14="http://schemas.microsoft.com/office/powerpoint/2010/main" val="191385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a:t>
            </a:fld>
            <a:endParaRPr lang="sl-SI"/>
          </a:p>
        </p:txBody>
      </p:sp>
    </p:spTree>
    <p:extLst>
      <p:ext uri="{BB962C8B-B14F-4D97-AF65-F5344CB8AC3E}">
        <p14:creationId xmlns:p14="http://schemas.microsoft.com/office/powerpoint/2010/main" val="1202110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10</a:t>
            </a:fld>
            <a:endParaRPr lang="sl-SI"/>
          </a:p>
        </p:txBody>
      </p:sp>
    </p:spTree>
    <p:extLst>
      <p:ext uri="{BB962C8B-B14F-4D97-AF65-F5344CB8AC3E}">
        <p14:creationId xmlns:p14="http://schemas.microsoft.com/office/powerpoint/2010/main" val="378957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11</a:t>
            </a:fld>
            <a:endParaRPr lang="sl-SI"/>
          </a:p>
        </p:txBody>
      </p:sp>
    </p:spTree>
    <p:extLst>
      <p:ext uri="{BB962C8B-B14F-4D97-AF65-F5344CB8AC3E}">
        <p14:creationId xmlns:p14="http://schemas.microsoft.com/office/powerpoint/2010/main" val="167373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12</a:t>
            </a:fld>
            <a:endParaRPr lang="sl-SI"/>
          </a:p>
        </p:txBody>
      </p:sp>
    </p:spTree>
    <p:extLst>
      <p:ext uri="{BB962C8B-B14F-4D97-AF65-F5344CB8AC3E}">
        <p14:creationId xmlns:p14="http://schemas.microsoft.com/office/powerpoint/2010/main" val="3145938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13</a:t>
            </a:fld>
            <a:endParaRPr lang="sl-SI"/>
          </a:p>
        </p:txBody>
      </p:sp>
    </p:spTree>
    <p:extLst>
      <p:ext uri="{BB962C8B-B14F-4D97-AF65-F5344CB8AC3E}">
        <p14:creationId xmlns:p14="http://schemas.microsoft.com/office/powerpoint/2010/main" val="90897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14</a:t>
            </a:fld>
            <a:endParaRPr lang="sl-SI"/>
          </a:p>
        </p:txBody>
      </p:sp>
    </p:spTree>
    <p:extLst>
      <p:ext uri="{BB962C8B-B14F-4D97-AF65-F5344CB8AC3E}">
        <p14:creationId xmlns:p14="http://schemas.microsoft.com/office/powerpoint/2010/main" val="1389370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15</a:t>
            </a:fld>
            <a:endParaRPr lang="sl-SI"/>
          </a:p>
        </p:txBody>
      </p:sp>
    </p:spTree>
    <p:extLst>
      <p:ext uri="{BB962C8B-B14F-4D97-AF65-F5344CB8AC3E}">
        <p14:creationId xmlns:p14="http://schemas.microsoft.com/office/powerpoint/2010/main" val="98164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16</a:t>
            </a:fld>
            <a:endParaRPr lang="sl-SI"/>
          </a:p>
        </p:txBody>
      </p:sp>
    </p:spTree>
    <p:extLst>
      <p:ext uri="{BB962C8B-B14F-4D97-AF65-F5344CB8AC3E}">
        <p14:creationId xmlns:p14="http://schemas.microsoft.com/office/powerpoint/2010/main" val="136762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17</a:t>
            </a:fld>
            <a:endParaRPr lang="sl-SI"/>
          </a:p>
        </p:txBody>
      </p:sp>
    </p:spTree>
    <p:extLst>
      <p:ext uri="{BB962C8B-B14F-4D97-AF65-F5344CB8AC3E}">
        <p14:creationId xmlns:p14="http://schemas.microsoft.com/office/powerpoint/2010/main" val="158097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18</a:t>
            </a:fld>
            <a:endParaRPr lang="sl-SI"/>
          </a:p>
        </p:txBody>
      </p:sp>
    </p:spTree>
    <p:extLst>
      <p:ext uri="{BB962C8B-B14F-4D97-AF65-F5344CB8AC3E}">
        <p14:creationId xmlns:p14="http://schemas.microsoft.com/office/powerpoint/2010/main" val="1377471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19</a:t>
            </a:fld>
            <a:endParaRPr lang="sl-SI"/>
          </a:p>
        </p:txBody>
      </p:sp>
    </p:spTree>
    <p:extLst>
      <p:ext uri="{BB962C8B-B14F-4D97-AF65-F5344CB8AC3E}">
        <p14:creationId xmlns:p14="http://schemas.microsoft.com/office/powerpoint/2010/main" val="378556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a:t>
            </a:fld>
            <a:endParaRPr lang="sl-SI"/>
          </a:p>
        </p:txBody>
      </p:sp>
    </p:spTree>
    <p:extLst>
      <p:ext uri="{BB962C8B-B14F-4D97-AF65-F5344CB8AC3E}">
        <p14:creationId xmlns:p14="http://schemas.microsoft.com/office/powerpoint/2010/main" val="1256292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20</a:t>
            </a:fld>
            <a:endParaRPr lang="sl-SI"/>
          </a:p>
        </p:txBody>
      </p:sp>
    </p:spTree>
    <p:extLst>
      <p:ext uri="{BB962C8B-B14F-4D97-AF65-F5344CB8AC3E}">
        <p14:creationId xmlns:p14="http://schemas.microsoft.com/office/powerpoint/2010/main" val="3525862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21</a:t>
            </a:fld>
            <a:endParaRPr lang="sl-SI"/>
          </a:p>
        </p:txBody>
      </p:sp>
    </p:spTree>
    <p:extLst>
      <p:ext uri="{BB962C8B-B14F-4D97-AF65-F5344CB8AC3E}">
        <p14:creationId xmlns:p14="http://schemas.microsoft.com/office/powerpoint/2010/main" val="313142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22</a:t>
            </a:fld>
            <a:endParaRPr lang="sl-SI"/>
          </a:p>
        </p:txBody>
      </p:sp>
    </p:spTree>
    <p:extLst>
      <p:ext uri="{BB962C8B-B14F-4D97-AF65-F5344CB8AC3E}">
        <p14:creationId xmlns:p14="http://schemas.microsoft.com/office/powerpoint/2010/main" val="31436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23</a:t>
            </a:fld>
            <a:endParaRPr lang="sl-SI"/>
          </a:p>
        </p:txBody>
      </p:sp>
    </p:spTree>
    <p:extLst>
      <p:ext uri="{BB962C8B-B14F-4D97-AF65-F5344CB8AC3E}">
        <p14:creationId xmlns:p14="http://schemas.microsoft.com/office/powerpoint/2010/main" val="3768024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24</a:t>
            </a:fld>
            <a:endParaRPr lang="sl-SI"/>
          </a:p>
        </p:txBody>
      </p:sp>
    </p:spTree>
    <p:extLst>
      <p:ext uri="{BB962C8B-B14F-4D97-AF65-F5344CB8AC3E}">
        <p14:creationId xmlns:p14="http://schemas.microsoft.com/office/powerpoint/2010/main" val="107205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25</a:t>
            </a:fld>
            <a:endParaRPr lang="sl-SI"/>
          </a:p>
        </p:txBody>
      </p:sp>
    </p:spTree>
    <p:extLst>
      <p:ext uri="{BB962C8B-B14F-4D97-AF65-F5344CB8AC3E}">
        <p14:creationId xmlns:p14="http://schemas.microsoft.com/office/powerpoint/2010/main" val="3877304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26</a:t>
            </a:fld>
            <a:endParaRPr lang="sl-SI"/>
          </a:p>
        </p:txBody>
      </p:sp>
    </p:spTree>
    <p:extLst>
      <p:ext uri="{BB962C8B-B14F-4D97-AF65-F5344CB8AC3E}">
        <p14:creationId xmlns:p14="http://schemas.microsoft.com/office/powerpoint/2010/main" val="82998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27</a:t>
            </a:fld>
            <a:endParaRPr lang="sl-SI"/>
          </a:p>
        </p:txBody>
      </p:sp>
    </p:spTree>
    <p:extLst>
      <p:ext uri="{BB962C8B-B14F-4D97-AF65-F5344CB8AC3E}">
        <p14:creationId xmlns:p14="http://schemas.microsoft.com/office/powerpoint/2010/main" val="418384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3</a:t>
            </a:fld>
            <a:endParaRPr lang="sl-SI"/>
          </a:p>
        </p:txBody>
      </p:sp>
    </p:spTree>
    <p:extLst>
      <p:ext uri="{BB962C8B-B14F-4D97-AF65-F5344CB8AC3E}">
        <p14:creationId xmlns:p14="http://schemas.microsoft.com/office/powerpoint/2010/main" val="418069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4</a:t>
            </a:fld>
            <a:endParaRPr lang="sl-SI"/>
          </a:p>
        </p:txBody>
      </p:sp>
    </p:spTree>
    <p:extLst>
      <p:ext uri="{BB962C8B-B14F-4D97-AF65-F5344CB8AC3E}">
        <p14:creationId xmlns:p14="http://schemas.microsoft.com/office/powerpoint/2010/main" val="415774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5</a:t>
            </a:fld>
            <a:endParaRPr lang="sl-SI"/>
          </a:p>
        </p:txBody>
      </p:sp>
    </p:spTree>
    <p:extLst>
      <p:ext uri="{BB962C8B-B14F-4D97-AF65-F5344CB8AC3E}">
        <p14:creationId xmlns:p14="http://schemas.microsoft.com/office/powerpoint/2010/main" val="223561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6</a:t>
            </a:fld>
            <a:endParaRPr lang="sl-SI"/>
          </a:p>
        </p:txBody>
      </p:sp>
    </p:spTree>
    <p:extLst>
      <p:ext uri="{BB962C8B-B14F-4D97-AF65-F5344CB8AC3E}">
        <p14:creationId xmlns:p14="http://schemas.microsoft.com/office/powerpoint/2010/main" val="45968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7</a:t>
            </a:fld>
            <a:endParaRPr lang="sl-SI"/>
          </a:p>
        </p:txBody>
      </p:sp>
    </p:spTree>
    <p:extLst>
      <p:ext uri="{BB962C8B-B14F-4D97-AF65-F5344CB8AC3E}">
        <p14:creationId xmlns:p14="http://schemas.microsoft.com/office/powerpoint/2010/main" val="370972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8</a:t>
            </a:fld>
            <a:endParaRPr lang="sl-SI"/>
          </a:p>
        </p:txBody>
      </p:sp>
    </p:spTree>
    <p:extLst>
      <p:ext uri="{BB962C8B-B14F-4D97-AF65-F5344CB8AC3E}">
        <p14:creationId xmlns:p14="http://schemas.microsoft.com/office/powerpoint/2010/main" val="232240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15A8B16-1EEB-4C22-A9B7-5A10569B32EB}" type="slidenum">
              <a:rPr lang="sl-SI" smtClean="0"/>
              <a:t>9</a:t>
            </a:fld>
            <a:endParaRPr lang="sl-SI"/>
          </a:p>
        </p:txBody>
      </p:sp>
    </p:spTree>
    <p:extLst>
      <p:ext uri="{BB962C8B-B14F-4D97-AF65-F5344CB8AC3E}">
        <p14:creationId xmlns:p14="http://schemas.microsoft.com/office/powerpoint/2010/main" val="2847294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cstate="print"/>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0.xml"/><Relationship Id="rId16" Type="http://schemas.openxmlformats.org/officeDocument/2006/relationships/image" Target="../media/image44.svg"/><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po.org/en/about-us/statistics/statistics-centre#/countrydashboards" TargetMode="External"/><Relationship Id="rId5" Type="http://schemas.openxmlformats.org/officeDocument/2006/relationships/hyperlink" Target="https://www.aris-rs.si/sl/analize/odlicnost/patenti.asp"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ris-rs.si/sl/analize/odlicnost/patenti.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s://www.lens.org/lens/search/patent/list?p=0&amp;n=10&amp;s=date_published&amp;d=%2B&amp;f=false&amp;e=false&amp;l=en&amp;authorField=author&amp;dateFilterField=publishedDate&amp;orderBy=%2Bdate_published&amp;presentation=false&amp;preview=true&amp;stemmed=true&amp;useAuthorId=false&amp;applicant.must=KEMIJSKI%20INSTITUT%20NAT%20INSTITUTE%20OF%20CHEMISTRY&amp;applicant.must=KEMIJSKI%20INSTITUT%20NATIONAL%20INSTITUTE%20OF%20CHEMISTRY&amp;applicant.must=KEMIJSKI%20INSTITUT%20%2F%20NAT%20INSTITUTE%20OF%20CHEMISTRY&amp;applicant.must=KEMIJSKI%20INS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s://www.lens.org/lens/search/patent/list?p=0&amp;n=10&amp;s=date_published&amp;d=%2B&amp;f=false&amp;e=false&amp;l=en&amp;authorField=author&amp;dateFilterField=publishedDate&amp;orderBy=%2Bdate_published&amp;presentation=false&amp;preview=true&amp;stemmed=true&amp;useAuthorId=false&amp;applicant.must=UNIV%20LJUBLJANI&amp;applicant.must=UNIV%20LJUBLJANA&amp;applicant.must=UNIV%20LJUBLJANA%20LJUBLJANA&amp;applicant.must=UNIV%20LJUBLJANA%20FACULTY%20OF%20PHAR&amp;applicant.must=UNIV%20LJUBLJANA%20FACULTY%20OF%20PHARMACY&amp;applicant.must=UNIV%20LJUBLJANA%20AND%20BIOMASNE%20STORITVE%20D%20O%20O&amp;applicant.must=UNIV%20OF%20LJUBLJANA&amp;applicant.must=UNIV%20DE%20LJUBLJANA&amp;applicant.must=UNIVERZA%20V%20LJUBLJANI&amp;applicant.must=UNIVERZA%20V%20LJUBLJANI%20NARAVOSLO&amp;applicant.must=UNIVERZA%20V%20LJUBJANI&amp;applicant.must=UNIVERZA%20V%20LJUBJIANI"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po.org/en/about-us/foundation/legal-founda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wipo.int/en/web/pct-system/pct_contracting_states" TargetMode="External"/><Relationship Id="rId4" Type="http://schemas.openxmlformats.org/officeDocument/2006/relationships/hyperlink" Target="https://www.epo.org/en/applying/european/unitary/unitary-pat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rrs.si/sl/akti/23/inc/metod-skupna-23-Priloga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gov.si/assets/organi-v-sestavi/URSIL/Dokumenti/Patenti-in-DVC/Enotni-patentni-sistem/Vodnik-po-enotnem-patentu.pdf" TargetMode="External"/><Relationship Id="rId3" Type="http://schemas.openxmlformats.org/officeDocument/2006/relationships/hyperlink" Target="http://www.hippocampus.si/ISBN/978-961-6832-07-6.pdf" TargetMode="External"/><Relationship Id="rId7" Type="http://schemas.openxmlformats.org/officeDocument/2006/relationships/hyperlink" Target="https://www.kis.si/f/docs/Intranet_domov/Pravilnik_o_izumih_final_podpisan_veljavnost_s_10_07_2015.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gzs.si/skupne_naloge/inovativna_slovenija/vsebina/Intelektualna-lastnina/zakaj-scititi-intelektualno-lastnino" TargetMode="External"/><Relationship Id="rId5" Type="http://schemas.openxmlformats.org/officeDocument/2006/relationships/hyperlink" Target="https://www.uni-lj.si/raziskovanje/inovacije-in-prenos-znanja/o-pisarni/pogosta-vprasanja" TargetMode="External"/><Relationship Id="rId4" Type="http://schemas.openxmlformats.org/officeDocument/2006/relationships/hyperlink" Target="https://baa.no/en/articles/the-advantages-of-academic-patent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hyperlink" Target="https://worldwide.espacenet.com/patent/search/family/070867828/publication/US11536340B2?q=pn%3DUS11536340B2" TargetMode="External"/><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hyperlink" Target="https://www.tmdn.org/tmdsview-web/#/dsview/detail/GB700009003040252-0001"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tmdn.org/giview/gi/EUGI00000014336" TargetMode="External"/><Relationship Id="rId5" Type="http://schemas.openxmlformats.org/officeDocument/2006/relationships/diagramQuickStyle" Target="../diagrams/quickStyle1.xml"/><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hyperlink" Target="https://www2.uil-sipo.si/ds1.htm?A=107002&amp;Q=NUM%3D202370722" TargetMode="Externa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orldwide.espacenet.com/patent/search/family/062063266/publication/EP3553045B1?q=pn%3DEP3553045B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3.uil-sipo.si/PublicationServer/documentpdf.jsp?iDocId=55356&amp;iepatch=.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orldwide.espacenet.com/patent/search/family/075302624/publication/EP4302055B1?q=pn%3DEP4302055B1" TargetMode="External"/><Relationship Id="rId7" Type="http://schemas.openxmlformats.org/officeDocument/2006/relationships/hyperlink" Target="https://plus.cobiss.net/cobiss/si/sl/bib/77225731#comar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jamanetwork.com/journals/jama/fullarticle/2800699"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www.lens.org/lens/search/patent/list?q=inventor.name:(feng%20zhang)%20AND%20(title:(CRISPR)%20OR%20abstract:(CRISPR)%20OR%20claim:(CRISPR))&amp;p=0&amp;n=10&amp;s=_score&amp;d=%2B&amp;f=false&amp;e=false&amp;l=en&amp;authorField=author&amp;dateFilterField=publishedDate&amp;orderBy=%2B_score&amp;presentation=false&amp;preview=true&amp;stemmed=true&amp;useAuthorId=false&amp;inventor.must=ZHANG%20FE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www.lens.org/lens/search/patent/list?q=(title:(CRISPR)%20OR%20abstract:(CRISPR)%20OR%20claim:(CRISPR))%20AND%20inventor.name:(JENNIFER%20DOUDNA)&amp;p=0&amp;n=10&amp;s=date_published&amp;d=%2B&amp;f=false&amp;e=false&amp;l=en&amp;authorField=author&amp;dateFilterField=publishedDate&amp;orderBy=%2Bdate_published&amp;presentation=false&amp;preview=true&amp;stemmed=true&amp;useAuthorId=fal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543818" y="339529"/>
            <a:ext cx="9144000" cy="2054931"/>
          </a:xfrm>
        </p:spPr>
        <p:txBody>
          <a:bodyPr/>
          <a:lstStyle/>
          <a:p>
            <a:r>
              <a:rPr lang="sl-SI" sz="6000" dirty="0"/>
              <a:t>Patentno varstvo za raziskovalce</a:t>
            </a:r>
          </a:p>
        </p:txBody>
      </p:sp>
      <p:sp>
        <p:nvSpPr>
          <p:cNvPr id="6" name="PoljeZBesedilom 5">
            <a:extLst>
              <a:ext uri="{FF2B5EF4-FFF2-40B4-BE49-F238E27FC236}">
                <a16:creationId xmlns:a16="http://schemas.microsoft.com/office/drawing/2014/main" id="{234F225E-F5BD-4450-B94D-E6F65623225C}"/>
              </a:ext>
            </a:extLst>
          </p:cNvPr>
          <p:cNvSpPr txBox="1"/>
          <p:nvPr/>
        </p:nvSpPr>
        <p:spPr>
          <a:xfrm>
            <a:off x="543818" y="2914172"/>
            <a:ext cx="7351113" cy="1631216"/>
          </a:xfrm>
          <a:prstGeom prst="rect">
            <a:avLst/>
          </a:prstGeom>
          <a:noFill/>
        </p:spPr>
        <p:txBody>
          <a:bodyPr wrap="square" rtlCol="0">
            <a:spAutoFit/>
          </a:bodyPr>
          <a:lstStyle/>
          <a:p>
            <a:r>
              <a:rPr lang="sl-SI" sz="2000">
                <a:solidFill>
                  <a:schemeClr val="bg1"/>
                </a:solidFill>
              </a:rPr>
              <a:t>mag. inž. strojn. Mojca KOSEM AVSEC,</a:t>
            </a:r>
          </a:p>
          <a:p>
            <a:r>
              <a:rPr lang="sl-SI" sz="2000">
                <a:solidFill>
                  <a:schemeClr val="bg1"/>
                </a:solidFill>
              </a:rPr>
              <a:t>Centralna tehniška knjižnica Univerze v Ljubljani</a:t>
            </a:r>
          </a:p>
          <a:p>
            <a:endParaRPr lang="sl-SI" sz="2000">
              <a:solidFill>
                <a:schemeClr val="bg1"/>
              </a:solidFill>
            </a:endParaRPr>
          </a:p>
          <a:p>
            <a:r>
              <a:rPr lang="sl-SI" sz="2000">
                <a:solidFill>
                  <a:schemeClr val="bg1"/>
                </a:solidFill>
              </a:rPr>
              <a:t>Ljubljana in online, Centralna tehniška knjižnica Univerze v Ljubljani,</a:t>
            </a:r>
          </a:p>
          <a:p>
            <a:r>
              <a:rPr lang="sl-SI" sz="2000">
                <a:solidFill>
                  <a:schemeClr val="bg1"/>
                </a:solidFill>
              </a:rPr>
              <a:t>2. usposabljanje za podatkovne strokovnjake, 17. 10. 2025</a:t>
            </a:r>
            <a:endParaRPr lang="sl-SI" sz="2000" dirty="0">
              <a:solidFill>
                <a:schemeClr val="bg1"/>
              </a:solidFill>
            </a:endParaRPr>
          </a:p>
        </p:txBody>
      </p:sp>
      <p:pic>
        <p:nvPicPr>
          <p:cNvPr id="8" name="Picture 7">
            <a:extLst>
              <a:ext uri="{FF2B5EF4-FFF2-40B4-BE49-F238E27FC236}">
                <a16:creationId xmlns:a16="http://schemas.microsoft.com/office/drawing/2014/main" id="{14D459D6-BA7F-4D2B-A2C5-95951906E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739" y="5951272"/>
            <a:ext cx="620146" cy="349378"/>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Motivacija za patentiranje v znanosti</a:t>
            </a:r>
          </a:p>
        </p:txBody>
      </p:sp>
      <p:sp>
        <p:nvSpPr>
          <p:cNvPr id="9" name="PoljeZBesedilom 8">
            <a:extLst>
              <a:ext uri="{FF2B5EF4-FFF2-40B4-BE49-F238E27FC236}">
                <a16:creationId xmlns:a16="http://schemas.microsoft.com/office/drawing/2014/main" id="{27D2D994-5F75-4D29-9721-57D057E10717}"/>
              </a:ext>
            </a:extLst>
          </p:cNvPr>
          <p:cNvSpPr txBox="1"/>
          <p:nvPr/>
        </p:nvSpPr>
        <p:spPr>
          <a:xfrm>
            <a:off x="1789391" y="2095557"/>
            <a:ext cx="5468031" cy="1262269"/>
          </a:xfrm>
          <a:prstGeom prst="rect">
            <a:avLst/>
          </a:prstGeom>
          <a:noFill/>
        </p:spPr>
        <p:txBody>
          <a:bodyPr wrap="square">
            <a:spAutoFit/>
          </a:bodyPr>
          <a:lstStyle/>
          <a:p>
            <a:pPr indent="226695">
              <a:lnSpc>
                <a:spcPct val="107000"/>
              </a:lnSpc>
              <a:spcAft>
                <a:spcPts val="800"/>
              </a:spcAft>
            </a:pPr>
            <a:r>
              <a:rPr lang="sl-SI" sz="2400" dirty="0">
                <a:effectLst/>
                <a:latin typeface="Calibri" panose="020F0502020204030204" pitchFamily="34" charset="0"/>
                <a:ea typeface="Calibri" panose="020F0502020204030204" pitchFamily="34" charset="0"/>
                <a:cs typeface="Calibri" panose="020F0502020204030204" pitchFamily="34" charset="0"/>
              </a:rPr>
              <a:t>Mednarodni ugled raziskovalca  (napredovanje, sodelovanje)</a:t>
            </a:r>
            <a:endParaRPr lang="sl-SI" sz="28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endParaRPr lang="sl-SI" dirty="0"/>
          </a:p>
        </p:txBody>
      </p:sp>
      <p:pic>
        <p:nvPicPr>
          <p:cNvPr id="4" name="Grafika 3" descr="Body builder with solid fill">
            <a:extLst>
              <a:ext uri="{FF2B5EF4-FFF2-40B4-BE49-F238E27FC236}">
                <a16:creationId xmlns:a16="http://schemas.microsoft.com/office/drawing/2014/main" id="{126D1B9D-9DB7-4507-B62C-DDCEB8AB2E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666" y="1982355"/>
            <a:ext cx="914400" cy="914400"/>
          </a:xfrm>
          <a:prstGeom prst="rect">
            <a:avLst/>
          </a:prstGeom>
        </p:spPr>
      </p:pic>
      <p:pic>
        <p:nvPicPr>
          <p:cNvPr id="6" name="Grafika 5" descr="Coins with solid fill">
            <a:extLst>
              <a:ext uri="{FF2B5EF4-FFF2-40B4-BE49-F238E27FC236}">
                <a16:creationId xmlns:a16="http://schemas.microsoft.com/office/drawing/2014/main" id="{64CF4858-8186-48F0-B05E-A849C09018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4881" y="3840181"/>
            <a:ext cx="914400" cy="914400"/>
          </a:xfrm>
          <a:prstGeom prst="rect">
            <a:avLst/>
          </a:prstGeom>
        </p:spPr>
      </p:pic>
      <p:pic>
        <p:nvPicPr>
          <p:cNvPr id="8" name="Grafika 7" descr="Business Growth with solid fill">
            <a:extLst>
              <a:ext uri="{FF2B5EF4-FFF2-40B4-BE49-F238E27FC236}">
                <a16:creationId xmlns:a16="http://schemas.microsoft.com/office/drawing/2014/main" id="{88885B12-C96F-469B-8138-589B1FB5F42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3934" y="1773437"/>
            <a:ext cx="914400" cy="914400"/>
          </a:xfrm>
          <a:prstGeom prst="rect">
            <a:avLst/>
          </a:prstGeom>
        </p:spPr>
      </p:pic>
      <p:pic>
        <p:nvPicPr>
          <p:cNvPr id="13" name="Grafika 12" descr="Factory with solid fill">
            <a:extLst>
              <a:ext uri="{FF2B5EF4-FFF2-40B4-BE49-F238E27FC236}">
                <a16:creationId xmlns:a16="http://schemas.microsoft.com/office/drawing/2014/main" id="{B8D033A0-D89C-43CF-8E77-7D6F8E4862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9068" y="4599399"/>
            <a:ext cx="914400" cy="914400"/>
          </a:xfrm>
          <a:prstGeom prst="rect">
            <a:avLst/>
          </a:prstGeom>
        </p:spPr>
      </p:pic>
      <p:pic>
        <p:nvPicPr>
          <p:cNvPr id="15" name="Grafika 14" descr="Piggy Bank with solid fill">
            <a:extLst>
              <a:ext uri="{FF2B5EF4-FFF2-40B4-BE49-F238E27FC236}">
                <a16:creationId xmlns:a16="http://schemas.microsoft.com/office/drawing/2014/main" id="{506A92A2-920E-4E48-A7A8-5D9A7B9CA4E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5457" y="5321940"/>
            <a:ext cx="914400" cy="914400"/>
          </a:xfrm>
          <a:prstGeom prst="rect">
            <a:avLst/>
          </a:prstGeom>
        </p:spPr>
      </p:pic>
      <p:sp>
        <p:nvSpPr>
          <p:cNvPr id="16" name="PoljeZBesedilom 15">
            <a:extLst>
              <a:ext uri="{FF2B5EF4-FFF2-40B4-BE49-F238E27FC236}">
                <a16:creationId xmlns:a16="http://schemas.microsoft.com/office/drawing/2014/main" id="{120816E7-0E8E-47CA-88E9-7E217ED36A89}"/>
              </a:ext>
            </a:extLst>
          </p:cNvPr>
          <p:cNvSpPr txBox="1"/>
          <p:nvPr/>
        </p:nvSpPr>
        <p:spPr>
          <a:xfrm>
            <a:off x="92494" y="3492312"/>
            <a:ext cx="5468031" cy="1262269"/>
          </a:xfrm>
          <a:prstGeom prst="rect">
            <a:avLst/>
          </a:prstGeom>
          <a:noFill/>
        </p:spPr>
        <p:txBody>
          <a:bodyPr wrap="square">
            <a:spAutoFit/>
          </a:bodyPr>
          <a:lstStyle/>
          <a:p>
            <a:pPr indent="226695">
              <a:lnSpc>
                <a:spcPct val="107000"/>
              </a:lnSpc>
              <a:spcAft>
                <a:spcPts val="800"/>
              </a:spcAft>
            </a:pPr>
            <a:r>
              <a:rPr lang="sl-SI" sz="2400" dirty="0">
                <a:effectLst/>
                <a:ea typeface="Calibri" panose="020F0502020204030204" pitchFamily="34" charset="0"/>
                <a:cs typeface="Calibri" panose="020F0502020204030204" pitchFamily="34" charset="0"/>
              </a:rPr>
              <a:t>Prihodki (komercializacija izuma, večja verjetnost uspeha na razpisih)</a:t>
            </a:r>
            <a:endParaRPr lang="sl-SI" sz="2800" b="0" i="0" dirty="0">
              <a:solidFill>
                <a:srgbClr val="000000"/>
              </a:solidFill>
              <a:effectLst/>
            </a:endParaRPr>
          </a:p>
          <a:p>
            <a:pPr marL="285750" indent="-285750">
              <a:buFont typeface="Arial" panose="020B0604020202020204" pitchFamily="34" charset="0"/>
              <a:buChar char="•"/>
            </a:pPr>
            <a:endParaRPr lang="sl-SI" dirty="0"/>
          </a:p>
        </p:txBody>
      </p:sp>
      <p:sp>
        <p:nvSpPr>
          <p:cNvPr id="17" name="PoljeZBesedilom 16">
            <a:extLst>
              <a:ext uri="{FF2B5EF4-FFF2-40B4-BE49-F238E27FC236}">
                <a16:creationId xmlns:a16="http://schemas.microsoft.com/office/drawing/2014/main" id="{39F42B24-E3EC-44FF-9A7D-D96DBF21B65C}"/>
              </a:ext>
            </a:extLst>
          </p:cNvPr>
          <p:cNvSpPr txBox="1"/>
          <p:nvPr/>
        </p:nvSpPr>
        <p:spPr>
          <a:xfrm>
            <a:off x="1658066" y="4998440"/>
            <a:ext cx="5468031" cy="1262269"/>
          </a:xfrm>
          <a:prstGeom prst="rect">
            <a:avLst/>
          </a:prstGeom>
          <a:noFill/>
        </p:spPr>
        <p:txBody>
          <a:bodyPr wrap="square">
            <a:spAutoFit/>
          </a:bodyPr>
          <a:lstStyle/>
          <a:p>
            <a:pPr indent="226695">
              <a:lnSpc>
                <a:spcPct val="107000"/>
              </a:lnSpc>
              <a:spcAft>
                <a:spcPts val="800"/>
              </a:spcAft>
            </a:pPr>
            <a:r>
              <a:rPr lang="sl-SI" sz="2400" dirty="0">
                <a:ea typeface="Calibri" panose="020F0502020204030204" pitchFamily="34" charset="0"/>
                <a:cs typeface="Calibri" panose="020F0502020204030204" pitchFamily="34" charset="0"/>
              </a:rPr>
              <a:t>Rezultati raziskav zaživijo v </a:t>
            </a:r>
            <a:br>
              <a:rPr lang="sl-SI" sz="2400" dirty="0">
                <a:ea typeface="Calibri" panose="020F0502020204030204" pitchFamily="34" charset="0"/>
                <a:cs typeface="Calibri" panose="020F0502020204030204" pitchFamily="34" charset="0"/>
              </a:rPr>
            </a:br>
            <a:r>
              <a:rPr lang="sl-SI" sz="2400" dirty="0">
                <a:ea typeface="Calibri" panose="020F0502020204030204" pitchFamily="34" charset="0"/>
                <a:cs typeface="Calibri" panose="020F0502020204030204" pitchFamily="34" charset="0"/>
              </a:rPr>
              <a:t>konkretnih izdelkih</a:t>
            </a:r>
          </a:p>
          <a:p>
            <a:pPr marL="285750" indent="-285750">
              <a:buFont typeface="Arial" panose="020B0604020202020204" pitchFamily="34" charset="0"/>
              <a:buChar char="•"/>
            </a:pPr>
            <a:endParaRPr lang="sl-SI" dirty="0"/>
          </a:p>
        </p:txBody>
      </p:sp>
      <p:sp>
        <p:nvSpPr>
          <p:cNvPr id="18" name="PoljeZBesedilom 17">
            <a:extLst>
              <a:ext uri="{FF2B5EF4-FFF2-40B4-BE49-F238E27FC236}">
                <a16:creationId xmlns:a16="http://schemas.microsoft.com/office/drawing/2014/main" id="{6782D7F3-F37D-4A9B-A6F7-854F0F1859FA}"/>
              </a:ext>
            </a:extLst>
          </p:cNvPr>
          <p:cNvSpPr txBox="1"/>
          <p:nvPr/>
        </p:nvSpPr>
        <p:spPr>
          <a:xfrm>
            <a:off x="7803978" y="1982355"/>
            <a:ext cx="2836333" cy="867097"/>
          </a:xfrm>
          <a:prstGeom prst="rect">
            <a:avLst/>
          </a:prstGeom>
          <a:noFill/>
        </p:spPr>
        <p:txBody>
          <a:bodyPr wrap="square">
            <a:spAutoFit/>
          </a:bodyPr>
          <a:lstStyle/>
          <a:p>
            <a:pPr indent="226695" algn="just">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Privabljanje kadra</a:t>
            </a:r>
          </a:p>
          <a:p>
            <a:pPr marL="285750" indent="-285750">
              <a:buFont typeface="Arial" panose="020B0604020202020204" pitchFamily="34" charset="0"/>
              <a:buChar char="•"/>
            </a:pPr>
            <a:endParaRPr lang="sl-SI" dirty="0"/>
          </a:p>
        </p:txBody>
      </p:sp>
      <p:sp>
        <p:nvSpPr>
          <p:cNvPr id="19" name="PoljeZBesedilom 18">
            <a:extLst>
              <a:ext uri="{FF2B5EF4-FFF2-40B4-BE49-F238E27FC236}">
                <a16:creationId xmlns:a16="http://schemas.microsoft.com/office/drawing/2014/main" id="{561A20D1-CB8E-486F-A24D-D237A5BFCFE6}"/>
              </a:ext>
            </a:extLst>
          </p:cNvPr>
          <p:cNvSpPr txBox="1"/>
          <p:nvPr/>
        </p:nvSpPr>
        <p:spPr>
          <a:xfrm>
            <a:off x="7313617" y="4893613"/>
            <a:ext cx="4350378" cy="2052613"/>
          </a:xfrm>
          <a:prstGeom prst="rect">
            <a:avLst/>
          </a:prstGeom>
          <a:noFill/>
        </p:spPr>
        <p:txBody>
          <a:bodyPr wrap="square">
            <a:spAutoFit/>
          </a:bodyPr>
          <a:lstStyle/>
          <a:p>
            <a:pPr indent="226695">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IL kot oblika neopredmetenih sredstev (dostop do kreditov, vlagatelji – odcepljena </a:t>
            </a:r>
            <a:br>
              <a:rPr lang="sl-SI" sz="2400" dirty="0">
                <a:latin typeface="Calibri" panose="020F0502020204030204" pitchFamily="34" charset="0"/>
                <a:ea typeface="Calibri" panose="020F0502020204030204" pitchFamily="34" charset="0"/>
                <a:cs typeface="Calibri" panose="020F0502020204030204" pitchFamily="34" charset="0"/>
              </a:rPr>
            </a:br>
            <a:r>
              <a:rPr lang="sl-SI" sz="2400" dirty="0">
                <a:latin typeface="Calibri" panose="020F0502020204030204" pitchFamily="34" charset="0"/>
                <a:ea typeface="Calibri" panose="020F0502020204030204" pitchFamily="34" charset="0"/>
                <a:cs typeface="Calibri" panose="020F0502020204030204" pitchFamily="34" charset="0"/>
              </a:rPr>
              <a:t>podjetja)</a:t>
            </a:r>
          </a:p>
          <a:p>
            <a:pPr marL="285750" indent="-285750">
              <a:buFont typeface="Arial" panose="020B0604020202020204" pitchFamily="34" charset="0"/>
              <a:buChar char="•"/>
            </a:pPr>
            <a:endParaRPr lang="sl-SI" dirty="0"/>
          </a:p>
        </p:txBody>
      </p:sp>
      <p:sp>
        <p:nvSpPr>
          <p:cNvPr id="14" name="PoljeZBesedilom 13">
            <a:extLst>
              <a:ext uri="{FF2B5EF4-FFF2-40B4-BE49-F238E27FC236}">
                <a16:creationId xmlns:a16="http://schemas.microsoft.com/office/drawing/2014/main" id="{59576583-AB3F-4D02-AABC-04791439EAB1}"/>
              </a:ext>
            </a:extLst>
          </p:cNvPr>
          <p:cNvSpPr txBox="1"/>
          <p:nvPr/>
        </p:nvSpPr>
        <p:spPr>
          <a:xfrm>
            <a:off x="7565706" y="3082177"/>
            <a:ext cx="5468031" cy="867097"/>
          </a:xfrm>
          <a:prstGeom prst="rect">
            <a:avLst/>
          </a:prstGeom>
          <a:noFill/>
        </p:spPr>
        <p:txBody>
          <a:bodyPr wrap="square">
            <a:spAutoFit/>
          </a:bodyPr>
          <a:lstStyle/>
          <a:p>
            <a:pPr indent="226695" algn="just">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Nove ideje, aktualnost raziskav</a:t>
            </a:r>
          </a:p>
          <a:p>
            <a:pPr marL="285750" indent="-285750">
              <a:buFont typeface="Arial" panose="020B0604020202020204" pitchFamily="34" charset="0"/>
              <a:buChar char="•"/>
            </a:pPr>
            <a:endParaRPr lang="sl-SI" dirty="0"/>
          </a:p>
        </p:txBody>
      </p:sp>
      <p:pic>
        <p:nvPicPr>
          <p:cNvPr id="5" name="Grafika 4" descr="Clapping hands with solid fill">
            <a:extLst>
              <a:ext uri="{FF2B5EF4-FFF2-40B4-BE49-F238E27FC236}">
                <a16:creationId xmlns:a16="http://schemas.microsoft.com/office/drawing/2014/main" id="{C3779BAA-73AF-4492-9CFC-C0E2ECF329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56417" y="2674448"/>
            <a:ext cx="914400" cy="914400"/>
          </a:xfrm>
          <a:prstGeom prst="rect">
            <a:avLst/>
          </a:prstGeom>
        </p:spPr>
      </p:pic>
      <p:sp>
        <p:nvSpPr>
          <p:cNvPr id="20" name="PoljeZBesedilom 19">
            <a:extLst>
              <a:ext uri="{FF2B5EF4-FFF2-40B4-BE49-F238E27FC236}">
                <a16:creationId xmlns:a16="http://schemas.microsoft.com/office/drawing/2014/main" id="{AC82D8D1-59CB-4973-BA4B-E90827C14DE4}"/>
              </a:ext>
            </a:extLst>
          </p:cNvPr>
          <p:cNvSpPr txBox="1"/>
          <p:nvPr/>
        </p:nvSpPr>
        <p:spPr>
          <a:xfrm>
            <a:off x="7770817" y="4100114"/>
            <a:ext cx="3163997" cy="867097"/>
          </a:xfrm>
          <a:prstGeom prst="rect">
            <a:avLst/>
          </a:prstGeom>
          <a:noFill/>
        </p:spPr>
        <p:txBody>
          <a:bodyPr wrap="square">
            <a:spAutoFit/>
          </a:bodyPr>
          <a:lstStyle/>
          <a:p>
            <a:pPr indent="226695" algn="just">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Prepoznavnost, vpliv</a:t>
            </a:r>
          </a:p>
          <a:p>
            <a:pPr marL="285750" indent="-285750">
              <a:buFont typeface="Arial" panose="020B0604020202020204" pitchFamily="34" charset="0"/>
              <a:buChar char="•"/>
            </a:pPr>
            <a:endParaRPr lang="sl-SI" dirty="0"/>
          </a:p>
        </p:txBody>
      </p:sp>
      <p:pic>
        <p:nvPicPr>
          <p:cNvPr id="12" name="Grafika 11" descr="Bank with solid fill">
            <a:extLst>
              <a:ext uri="{FF2B5EF4-FFF2-40B4-BE49-F238E27FC236}">
                <a16:creationId xmlns:a16="http://schemas.microsoft.com/office/drawing/2014/main" id="{2222B46D-CB90-4587-A3B1-E7BDD8D476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70239" y="3808753"/>
            <a:ext cx="914400" cy="914400"/>
          </a:xfrm>
          <a:prstGeom prst="rect">
            <a:avLst/>
          </a:prstGeom>
        </p:spPr>
      </p:pic>
    </p:spTree>
    <p:extLst>
      <p:ext uri="{BB962C8B-B14F-4D97-AF65-F5344CB8AC3E}">
        <p14:creationId xmlns:p14="http://schemas.microsoft.com/office/powerpoint/2010/main" val="268095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Stanje patentiranja v Sloveniji</a:t>
            </a:r>
          </a:p>
        </p:txBody>
      </p:sp>
      <p:pic>
        <p:nvPicPr>
          <p:cNvPr id="6" name="Slika 5">
            <a:extLst>
              <a:ext uri="{FF2B5EF4-FFF2-40B4-BE49-F238E27FC236}">
                <a16:creationId xmlns:a16="http://schemas.microsoft.com/office/drawing/2014/main" id="{651F7B31-5EDD-49A9-8926-F9B81DD0086B}"/>
              </a:ext>
            </a:extLst>
          </p:cNvPr>
          <p:cNvPicPr>
            <a:picLocks noChangeAspect="1"/>
          </p:cNvPicPr>
          <p:nvPr/>
        </p:nvPicPr>
        <p:blipFill>
          <a:blip r:embed="rId3"/>
          <a:stretch>
            <a:fillRect/>
          </a:stretch>
        </p:blipFill>
        <p:spPr>
          <a:xfrm>
            <a:off x="121840" y="1942965"/>
            <a:ext cx="5266473" cy="4528496"/>
          </a:xfrm>
          <a:prstGeom prst="rect">
            <a:avLst/>
          </a:prstGeom>
        </p:spPr>
      </p:pic>
      <p:graphicFrame>
        <p:nvGraphicFramePr>
          <p:cNvPr id="8" name="Grafikon 7">
            <a:extLst>
              <a:ext uri="{FF2B5EF4-FFF2-40B4-BE49-F238E27FC236}">
                <a16:creationId xmlns:a16="http://schemas.microsoft.com/office/drawing/2014/main" id="{BF7AFE1C-893D-4EE5-AB75-04A72704AC78}"/>
              </a:ext>
            </a:extLst>
          </p:cNvPr>
          <p:cNvGraphicFramePr>
            <a:graphicFrameLocks noChangeAspect="1"/>
          </p:cNvGraphicFramePr>
          <p:nvPr>
            <p:extLst>
              <p:ext uri="{D42A27DB-BD31-4B8C-83A1-F6EECF244321}">
                <p14:modId xmlns:p14="http://schemas.microsoft.com/office/powerpoint/2010/main" val="2068788544"/>
              </p:ext>
            </p:extLst>
          </p:nvPr>
        </p:nvGraphicFramePr>
        <p:xfrm>
          <a:off x="4671951" y="2220551"/>
          <a:ext cx="7547492" cy="4528496"/>
        </p:xfrm>
        <a:graphic>
          <a:graphicData uri="http://schemas.openxmlformats.org/drawingml/2006/chart">
            <c:chart xmlns:c="http://schemas.openxmlformats.org/drawingml/2006/chart" xmlns:r="http://schemas.openxmlformats.org/officeDocument/2006/relationships" r:id="rId4"/>
          </a:graphicData>
        </a:graphic>
      </p:graphicFrame>
      <p:sp>
        <p:nvSpPr>
          <p:cNvPr id="10" name="PoljeZBesedilom 9">
            <a:extLst>
              <a:ext uri="{FF2B5EF4-FFF2-40B4-BE49-F238E27FC236}">
                <a16:creationId xmlns:a16="http://schemas.microsoft.com/office/drawing/2014/main" id="{A39C79D1-F915-4E2E-99F5-BB91F71F4603}"/>
              </a:ext>
            </a:extLst>
          </p:cNvPr>
          <p:cNvSpPr txBox="1"/>
          <p:nvPr/>
        </p:nvSpPr>
        <p:spPr>
          <a:xfrm>
            <a:off x="838202" y="6256471"/>
            <a:ext cx="6094854" cy="375552"/>
          </a:xfrm>
          <a:prstGeom prst="rect">
            <a:avLst/>
          </a:prstGeom>
          <a:noFill/>
        </p:spPr>
        <p:txBody>
          <a:bodyPr wrap="square">
            <a:spAutoFit/>
          </a:bodyPr>
          <a:lstStyle/>
          <a:p>
            <a:pPr indent="226695" algn="just">
              <a:lnSpc>
                <a:spcPct val="107000"/>
              </a:lnSpc>
              <a:spcAft>
                <a:spcPts val="800"/>
              </a:spcAft>
            </a:pPr>
            <a:r>
              <a:rPr lang="sl-SI" sz="1800" dirty="0">
                <a:effectLst/>
                <a:latin typeface="Calibri" panose="020F0502020204030204" pitchFamily="34" charset="0"/>
                <a:ea typeface="Calibri" panose="020F0502020204030204" pitchFamily="34" charset="0"/>
                <a:cs typeface="Calibri" panose="020F0502020204030204" pitchFamily="34" charset="0"/>
              </a:rPr>
              <a:t>Vir: </a:t>
            </a:r>
            <a:r>
              <a:rPr lang="sl-SI" sz="1800" dirty="0">
                <a:effectLst/>
                <a:latin typeface="Calibri" panose="020F0502020204030204" pitchFamily="34" charset="0"/>
                <a:ea typeface="Calibri" panose="020F0502020204030204" pitchFamily="34" charset="0"/>
                <a:cs typeface="Calibri" panose="020F0502020204030204" pitchFamily="34" charset="0"/>
                <a:hlinkClick r:id="rId5"/>
              </a:rPr>
              <a:t>ARIS.SI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PoljeZBesedilom 10">
            <a:extLst>
              <a:ext uri="{FF2B5EF4-FFF2-40B4-BE49-F238E27FC236}">
                <a16:creationId xmlns:a16="http://schemas.microsoft.com/office/drawing/2014/main" id="{DC3E7BCE-DFF2-453C-AA38-7861577E7ED2}"/>
              </a:ext>
            </a:extLst>
          </p:cNvPr>
          <p:cNvSpPr txBox="1"/>
          <p:nvPr/>
        </p:nvSpPr>
        <p:spPr>
          <a:xfrm>
            <a:off x="5945167" y="6283685"/>
            <a:ext cx="6094854" cy="375552"/>
          </a:xfrm>
          <a:prstGeom prst="rect">
            <a:avLst/>
          </a:prstGeom>
          <a:noFill/>
        </p:spPr>
        <p:txBody>
          <a:bodyPr wrap="square">
            <a:spAutoFit/>
          </a:bodyPr>
          <a:lstStyle/>
          <a:p>
            <a:pPr indent="226695" algn="just">
              <a:lnSpc>
                <a:spcPct val="107000"/>
              </a:lnSpc>
              <a:spcAft>
                <a:spcPts val="800"/>
              </a:spcAft>
            </a:pPr>
            <a:r>
              <a:rPr lang="sl-SI" sz="1800" dirty="0">
                <a:effectLst/>
                <a:latin typeface="Calibri" panose="020F0502020204030204" pitchFamily="34" charset="0"/>
                <a:ea typeface="Calibri" panose="020F0502020204030204" pitchFamily="34" charset="0"/>
                <a:cs typeface="Calibri" panose="020F0502020204030204" pitchFamily="34" charset="0"/>
              </a:rPr>
              <a:t>Vir: </a:t>
            </a:r>
            <a:r>
              <a:rPr lang="sl-SI" sz="1800" dirty="0">
                <a:effectLst/>
                <a:latin typeface="Calibri" panose="020F0502020204030204" pitchFamily="34" charset="0"/>
                <a:ea typeface="Calibri" panose="020F0502020204030204" pitchFamily="34" charset="0"/>
                <a:cs typeface="Calibri" panose="020F0502020204030204" pitchFamily="34" charset="0"/>
                <a:hlinkClick r:id="rId6"/>
              </a:rPr>
              <a:t>EPO.ORG</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PoljeZBesedilom 11">
            <a:extLst>
              <a:ext uri="{FF2B5EF4-FFF2-40B4-BE49-F238E27FC236}">
                <a16:creationId xmlns:a16="http://schemas.microsoft.com/office/drawing/2014/main" id="{E599D162-C2BE-471D-BDFC-24679F47CC92}"/>
              </a:ext>
            </a:extLst>
          </p:cNvPr>
          <p:cNvSpPr txBox="1"/>
          <p:nvPr/>
        </p:nvSpPr>
        <p:spPr>
          <a:xfrm>
            <a:off x="5749528" y="1843151"/>
            <a:ext cx="6108700" cy="419795"/>
          </a:xfrm>
          <a:prstGeom prst="rect">
            <a:avLst/>
          </a:prstGeom>
          <a:noFill/>
        </p:spPr>
        <p:txBody>
          <a:bodyPr wrap="square">
            <a:spAutoFit/>
          </a:bodyPr>
          <a:lstStyle/>
          <a:p>
            <a:pPr algn="ctr" rtl="0">
              <a:defRPr sz="2128" b="1" i="0" u="none" strike="noStrike" kern="1200" cap="all" spc="120" normalizeH="0" baseline="0">
                <a:solidFill>
                  <a:prstClr val="black">
                    <a:lumMod val="65000"/>
                    <a:lumOff val="35000"/>
                  </a:prstClr>
                </a:solidFill>
                <a:latin typeface="+mn-lt"/>
                <a:ea typeface="+mn-ea"/>
                <a:cs typeface="+mn-cs"/>
              </a:defRPr>
            </a:pPr>
            <a:r>
              <a:rPr lang="sl-SI" cap="none" dirty="0"/>
              <a:t>Število evropskih</a:t>
            </a:r>
            <a:r>
              <a:rPr lang="sl-SI" cap="none" baseline="0" dirty="0"/>
              <a:t> patentov/prijav (Slovenija)</a:t>
            </a:r>
            <a:endParaRPr lang="sl-SI" cap="none" dirty="0"/>
          </a:p>
        </p:txBody>
      </p:sp>
    </p:spTree>
    <p:extLst>
      <p:ext uri="{BB962C8B-B14F-4D97-AF65-F5344CB8AC3E}">
        <p14:creationId xmlns:p14="http://schemas.microsoft.com/office/powerpoint/2010/main" val="336932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781052" y="1564635"/>
            <a:ext cx="11160000" cy="611828"/>
          </a:xfrm>
        </p:spPr>
        <p:txBody>
          <a:bodyPr>
            <a:normAutofit fontScale="90000"/>
          </a:bodyPr>
          <a:lstStyle/>
          <a:p>
            <a:pPr algn="ctr"/>
            <a:r>
              <a:rPr lang="sl-SI" dirty="0"/>
              <a:t>Stanje patentiranja v Sloveniji: po sektorjih in področjih</a:t>
            </a:r>
          </a:p>
        </p:txBody>
      </p:sp>
      <p:sp>
        <p:nvSpPr>
          <p:cNvPr id="21" name="PoljeZBesedilom 20">
            <a:extLst>
              <a:ext uri="{FF2B5EF4-FFF2-40B4-BE49-F238E27FC236}">
                <a16:creationId xmlns:a16="http://schemas.microsoft.com/office/drawing/2014/main" id="{CE13621B-7FAD-40F4-9BBE-48E5FC92C692}"/>
              </a:ext>
            </a:extLst>
          </p:cNvPr>
          <p:cNvSpPr txBox="1"/>
          <p:nvPr/>
        </p:nvSpPr>
        <p:spPr>
          <a:xfrm>
            <a:off x="490415" y="6101618"/>
            <a:ext cx="6094854" cy="375552"/>
          </a:xfrm>
          <a:prstGeom prst="rect">
            <a:avLst/>
          </a:prstGeom>
          <a:noFill/>
        </p:spPr>
        <p:txBody>
          <a:bodyPr wrap="square">
            <a:spAutoFit/>
          </a:bodyPr>
          <a:lstStyle/>
          <a:p>
            <a:pPr indent="226695" algn="just">
              <a:lnSpc>
                <a:spcPct val="107000"/>
              </a:lnSpc>
              <a:spcAft>
                <a:spcPts val="800"/>
              </a:spcAft>
            </a:pPr>
            <a:r>
              <a:rPr lang="sl-SI" sz="1800" dirty="0">
                <a:effectLst/>
                <a:latin typeface="Calibri" panose="020F0502020204030204" pitchFamily="34" charset="0"/>
                <a:ea typeface="Calibri" panose="020F0502020204030204" pitchFamily="34" charset="0"/>
                <a:cs typeface="Calibri" panose="020F0502020204030204" pitchFamily="34" charset="0"/>
              </a:rPr>
              <a:t>Vir: </a:t>
            </a:r>
            <a:r>
              <a:rPr lang="sl-SI" sz="1800" dirty="0">
                <a:effectLst/>
                <a:latin typeface="Calibri" panose="020F0502020204030204" pitchFamily="34" charset="0"/>
                <a:ea typeface="Calibri" panose="020F0502020204030204" pitchFamily="34" charset="0"/>
                <a:cs typeface="Calibri" panose="020F0502020204030204" pitchFamily="34" charset="0"/>
                <a:hlinkClick r:id="rId3"/>
              </a:rPr>
              <a:t>ARIS.SI</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Slika 5">
            <a:extLst>
              <a:ext uri="{FF2B5EF4-FFF2-40B4-BE49-F238E27FC236}">
                <a16:creationId xmlns:a16="http://schemas.microsoft.com/office/drawing/2014/main" id="{A9DEFD1C-9E85-4431-AF5B-56C7BCFD6DF1}"/>
              </a:ext>
            </a:extLst>
          </p:cNvPr>
          <p:cNvPicPr/>
          <p:nvPr/>
        </p:nvPicPr>
        <p:blipFill>
          <a:blip r:embed="rId4" cstate="print"/>
          <a:stretch>
            <a:fillRect/>
          </a:stretch>
        </p:blipFill>
        <p:spPr>
          <a:xfrm>
            <a:off x="490415" y="2375438"/>
            <a:ext cx="5760720" cy="3726180"/>
          </a:xfrm>
          <a:prstGeom prst="rect">
            <a:avLst/>
          </a:prstGeom>
        </p:spPr>
      </p:pic>
      <p:pic>
        <p:nvPicPr>
          <p:cNvPr id="4" name="Slika 3">
            <a:extLst>
              <a:ext uri="{FF2B5EF4-FFF2-40B4-BE49-F238E27FC236}">
                <a16:creationId xmlns:a16="http://schemas.microsoft.com/office/drawing/2014/main" id="{120DD6C7-4AC7-4CD6-A87A-4E5509504C8F}"/>
              </a:ext>
            </a:extLst>
          </p:cNvPr>
          <p:cNvPicPr>
            <a:picLocks noChangeAspect="1"/>
          </p:cNvPicPr>
          <p:nvPr/>
        </p:nvPicPr>
        <p:blipFill>
          <a:blip r:embed="rId5"/>
          <a:stretch>
            <a:fillRect/>
          </a:stretch>
        </p:blipFill>
        <p:spPr>
          <a:xfrm>
            <a:off x="7299325" y="2465821"/>
            <a:ext cx="3511910" cy="3823573"/>
          </a:xfrm>
          <a:prstGeom prst="rect">
            <a:avLst/>
          </a:prstGeom>
        </p:spPr>
      </p:pic>
    </p:spTree>
    <p:extLst>
      <p:ext uri="{BB962C8B-B14F-4D97-AF65-F5344CB8AC3E}">
        <p14:creationId xmlns:p14="http://schemas.microsoft.com/office/powerpoint/2010/main" val="216866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Stanje patentiranja v Sloveniji: Kemijski inštitut </a:t>
            </a:r>
          </a:p>
        </p:txBody>
      </p:sp>
      <p:sp>
        <p:nvSpPr>
          <p:cNvPr id="9" name="PoljeZBesedilom 8">
            <a:extLst>
              <a:ext uri="{FF2B5EF4-FFF2-40B4-BE49-F238E27FC236}">
                <a16:creationId xmlns:a16="http://schemas.microsoft.com/office/drawing/2014/main" id="{46F3864F-61D3-4478-99A4-A37D77C70937}"/>
              </a:ext>
            </a:extLst>
          </p:cNvPr>
          <p:cNvSpPr txBox="1"/>
          <p:nvPr/>
        </p:nvSpPr>
        <p:spPr>
          <a:xfrm>
            <a:off x="450565" y="5779140"/>
            <a:ext cx="7693906" cy="646331"/>
          </a:xfrm>
          <a:prstGeom prst="rect">
            <a:avLst/>
          </a:prstGeom>
          <a:noFill/>
        </p:spPr>
        <p:txBody>
          <a:bodyPr wrap="square" rtlCol="0">
            <a:spAutoFit/>
          </a:bodyPr>
          <a:lstStyle/>
          <a:p>
            <a:r>
              <a:rPr lang="sl-SI" dirty="0"/>
              <a:t>Vir: </a:t>
            </a:r>
            <a:r>
              <a:rPr lang="sl-SI" dirty="0">
                <a:hlinkClick r:id="rId3"/>
              </a:rPr>
              <a:t>lens.org</a:t>
            </a:r>
            <a:endParaRPr lang="sl-SI" dirty="0"/>
          </a:p>
          <a:p>
            <a:endParaRPr lang="sl-SI" dirty="0"/>
          </a:p>
        </p:txBody>
      </p:sp>
      <p:sp>
        <p:nvSpPr>
          <p:cNvPr id="12" name="PoljeZBesedilom 11">
            <a:extLst>
              <a:ext uri="{FF2B5EF4-FFF2-40B4-BE49-F238E27FC236}">
                <a16:creationId xmlns:a16="http://schemas.microsoft.com/office/drawing/2014/main" id="{1C9A936B-AF31-47A9-8F2F-00830F207CBB}"/>
              </a:ext>
            </a:extLst>
          </p:cNvPr>
          <p:cNvSpPr txBox="1"/>
          <p:nvPr/>
        </p:nvSpPr>
        <p:spPr>
          <a:xfrm>
            <a:off x="9286295" y="5127103"/>
            <a:ext cx="3381955" cy="830997"/>
          </a:xfrm>
          <a:prstGeom prst="rect">
            <a:avLst/>
          </a:prstGeom>
          <a:noFill/>
        </p:spPr>
        <p:txBody>
          <a:bodyPr wrap="square">
            <a:spAutoFit/>
          </a:bodyPr>
          <a:lstStyle/>
          <a:p>
            <a:r>
              <a:rPr lang="sl-SI" sz="2400" dirty="0"/>
              <a:t>Statistika patentov za Kemijski inštitut</a:t>
            </a:r>
            <a:endParaRPr lang="sl-SI" dirty="0"/>
          </a:p>
        </p:txBody>
      </p:sp>
      <p:pic>
        <p:nvPicPr>
          <p:cNvPr id="4" name="Slika 3">
            <a:extLst>
              <a:ext uri="{FF2B5EF4-FFF2-40B4-BE49-F238E27FC236}">
                <a16:creationId xmlns:a16="http://schemas.microsoft.com/office/drawing/2014/main" id="{C95429E5-30CA-4F39-9D03-5AD6E1B39CAC}"/>
              </a:ext>
            </a:extLst>
          </p:cNvPr>
          <p:cNvPicPr>
            <a:picLocks noChangeAspect="1"/>
          </p:cNvPicPr>
          <p:nvPr/>
        </p:nvPicPr>
        <p:blipFill>
          <a:blip r:embed="rId4"/>
          <a:stretch>
            <a:fillRect/>
          </a:stretch>
        </p:blipFill>
        <p:spPr>
          <a:xfrm>
            <a:off x="558800" y="1784350"/>
            <a:ext cx="8550700" cy="3758252"/>
          </a:xfrm>
          <a:prstGeom prst="rect">
            <a:avLst/>
          </a:prstGeom>
        </p:spPr>
      </p:pic>
      <p:pic>
        <p:nvPicPr>
          <p:cNvPr id="6" name="Slika 5">
            <a:extLst>
              <a:ext uri="{FF2B5EF4-FFF2-40B4-BE49-F238E27FC236}">
                <a16:creationId xmlns:a16="http://schemas.microsoft.com/office/drawing/2014/main" id="{F54C99CB-5FDF-4AB3-95B5-962EF7CE3A0A}"/>
              </a:ext>
            </a:extLst>
          </p:cNvPr>
          <p:cNvPicPr>
            <a:picLocks noChangeAspect="1"/>
          </p:cNvPicPr>
          <p:nvPr/>
        </p:nvPicPr>
        <p:blipFill>
          <a:blip r:embed="rId5"/>
          <a:stretch>
            <a:fillRect/>
          </a:stretch>
        </p:blipFill>
        <p:spPr>
          <a:xfrm>
            <a:off x="9427493" y="1833390"/>
            <a:ext cx="2433091" cy="3125614"/>
          </a:xfrm>
          <a:prstGeom prst="rect">
            <a:avLst/>
          </a:prstGeom>
        </p:spPr>
      </p:pic>
    </p:spTree>
    <p:extLst>
      <p:ext uri="{BB962C8B-B14F-4D97-AF65-F5344CB8AC3E}">
        <p14:creationId xmlns:p14="http://schemas.microsoft.com/office/powerpoint/2010/main" val="20894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Stanje patentiranja v Sloveniji: Univerza v Ljubljani</a:t>
            </a:r>
          </a:p>
        </p:txBody>
      </p:sp>
      <p:pic>
        <p:nvPicPr>
          <p:cNvPr id="7" name="Slika 6">
            <a:extLst>
              <a:ext uri="{FF2B5EF4-FFF2-40B4-BE49-F238E27FC236}">
                <a16:creationId xmlns:a16="http://schemas.microsoft.com/office/drawing/2014/main" id="{F44C283C-3A95-4CB8-808E-BFFDF418A9CC}"/>
              </a:ext>
            </a:extLst>
          </p:cNvPr>
          <p:cNvPicPr>
            <a:picLocks noChangeAspect="1"/>
          </p:cNvPicPr>
          <p:nvPr/>
        </p:nvPicPr>
        <p:blipFill>
          <a:blip r:embed="rId3"/>
          <a:stretch>
            <a:fillRect/>
          </a:stretch>
        </p:blipFill>
        <p:spPr>
          <a:xfrm>
            <a:off x="9464676" y="1905797"/>
            <a:ext cx="2422448" cy="3597770"/>
          </a:xfrm>
          <a:prstGeom prst="rect">
            <a:avLst/>
          </a:prstGeom>
        </p:spPr>
      </p:pic>
      <p:sp>
        <p:nvSpPr>
          <p:cNvPr id="8" name="PoljeZBesedilom 7">
            <a:extLst>
              <a:ext uri="{FF2B5EF4-FFF2-40B4-BE49-F238E27FC236}">
                <a16:creationId xmlns:a16="http://schemas.microsoft.com/office/drawing/2014/main" id="{4816084F-64F9-42AA-9342-DEB06A116FF3}"/>
              </a:ext>
            </a:extLst>
          </p:cNvPr>
          <p:cNvSpPr txBox="1"/>
          <p:nvPr/>
        </p:nvSpPr>
        <p:spPr>
          <a:xfrm>
            <a:off x="1049995" y="5779140"/>
            <a:ext cx="1375705" cy="369332"/>
          </a:xfrm>
          <a:prstGeom prst="rect">
            <a:avLst/>
          </a:prstGeom>
          <a:noFill/>
        </p:spPr>
        <p:txBody>
          <a:bodyPr wrap="square" rtlCol="0">
            <a:spAutoFit/>
          </a:bodyPr>
          <a:lstStyle/>
          <a:p>
            <a:r>
              <a:rPr lang="sl-SI" dirty="0"/>
              <a:t>Vir: </a:t>
            </a:r>
            <a:r>
              <a:rPr lang="sl-SI" dirty="0">
                <a:hlinkClick r:id="rId4"/>
              </a:rPr>
              <a:t>lens.org</a:t>
            </a:r>
            <a:endParaRPr lang="sl-SI" dirty="0"/>
          </a:p>
        </p:txBody>
      </p:sp>
      <p:pic>
        <p:nvPicPr>
          <p:cNvPr id="11" name="Slika 10">
            <a:extLst>
              <a:ext uri="{FF2B5EF4-FFF2-40B4-BE49-F238E27FC236}">
                <a16:creationId xmlns:a16="http://schemas.microsoft.com/office/drawing/2014/main" id="{6F0DBB99-786D-48D8-87E6-F446E36DFB41}"/>
              </a:ext>
            </a:extLst>
          </p:cNvPr>
          <p:cNvPicPr>
            <a:picLocks noChangeAspect="1"/>
          </p:cNvPicPr>
          <p:nvPr/>
        </p:nvPicPr>
        <p:blipFill>
          <a:blip r:embed="rId5"/>
          <a:stretch>
            <a:fillRect/>
          </a:stretch>
        </p:blipFill>
        <p:spPr>
          <a:xfrm>
            <a:off x="838202" y="1801850"/>
            <a:ext cx="8340886" cy="3597770"/>
          </a:xfrm>
          <a:prstGeom prst="rect">
            <a:avLst/>
          </a:prstGeom>
        </p:spPr>
      </p:pic>
      <p:sp>
        <p:nvSpPr>
          <p:cNvPr id="13" name="PoljeZBesedilom 12">
            <a:extLst>
              <a:ext uri="{FF2B5EF4-FFF2-40B4-BE49-F238E27FC236}">
                <a16:creationId xmlns:a16="http://schemas.microsoft.com/office/drawing/2014/main" id="{65FC77EE-8C3F-40EB-B6D0-2CE912EC7659}"/>
              </a:ext>
            </a:extLst>
          </p:cNvPr>
          <p:cNvSpPr txBox="1"/>
          <p:nvPr/>
        </p:nvSpPr>
        <p:spPr>
          <a:xfrm>
            <a:off x="8905295" y="5594474"/>
            <a:ext cx="3381955" cy="461665"/>
          </a:xfrm>
          <a:prstGeom prst="rect">
            <a:avLst/>
          </a:prstGeom>
          <a:noFill/>
        </p:spPr>
        <p:txBody>
          <a:bodyPr wrap="square">
            <a:spAutoFit/>
          </a:bodyPr>
          <a:lstStyle/>
          <a:p>
            <a:r>
              <a:rPr lang="sl-SI" sz="2400" dirty="0"/>
              <a:t>Statistika patentov za UL</a:t>
            </a:r>
            <a:endParaRPr lang="sl-SI" dirty="0"/>
          </a:p>
        </p:txBody>
      </p:sp>
    </p:spTree>
    <p:extLst>
      <p:ext uri="{BB962C8B-B14F-4D97-AF65-F5344CB8AC3E}">
        <p14:creationId xmlns:p14="http://schemas.microsoft.com/office/powerpoint/2010/main" val="185366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Stanje patentiranja v Sloveniji: zapisi v COBISS</a:t>
            </a:r>
          </a:p>
        </p:txBody>
      </p:sp>
      <p:sp>
        <p:nvSpPr>
          <p:cNvPr id="3" name="PoljeZBesedilom 2">
            <a:extLst>
              <a:ext uri="{FF2B5EF4-FFF2-40B4-BE49-F238E27FC236}">
                <a16:creationId xmlns:a16="http://schemas.microsoft.com/office/drawing/2014/main" id="{98493E29-26BB-4D16-AE82-57D664389EE8}"/>
              </a:ext>
            </a:extLst>
          </p:cNvPr>
          <p:cNvSpPr txBox="1"/>
          <p:nvPr/>
        </p:nvSpPr>
        <p:spPr>
          <a:xfrm>
            <a:off x="404277" y="1727310"/>
            <a:ext cx="3460152" cy="923330"/>
          </a:xfrm>
          <a:prstGeom prst="rect">
            <a:avLst/>
          </a:prstGeom>
          <a:noFill/>
        </p:spPr>
        <p:txBody>
          <a:bodyPr wrap="square" rtlCol="0">
            <a:spAutoFit/>
          </a:bodyPr>
          <a:lstStyle/>
          <a:p>
            <a:r>
              <a:rPr lang="sl-SI" sz="1800" dirty="0">
                <a:effectLst/>
                <a:latin typeface="Calibri" panose="020F0502020204030204" pitchFamily="34" charset="0"/>
                <a:ea typeface="Calibri" panose="020F0502020204030204" pitchFamily="34" charset="0"/>
              </a:rPr>
              <a:t>Statistika zapisov za patente/patentne prijave v COBISS (informativno, vir: COBISS, SICRIS)</a:t>
            </a:r>
            <a:endParaRPr lang="sl-SI" dirty="0"/>
          </a:p>
        </p:txBody>
      </p:sp>
      <p:graphicFrame>
        <p:nvGraphicFramePr>
          <p:cNvPr id="8" name="Grafikon 7"/>
          <p:cNvGraphicFramePr/>
          <p:nvPr>
            <p:extLst>
              <p:ext uri="{D42A27DB-BD31-4B8C-83A1-F6EECF244321}">
                <p14:modId xmlns:p14="http://schemas.microsoft.com/office/powerpoint/2010/main" val="342448534"/>
              </p:ext>
            </p:extLst>
          </p:nvPr>
        </p:nvGraphicFramePr>
        <p:xfrm>
          <a:off x="4104742" y="2274906"/>
          <a:ext cx="8171543" cy="3874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ela 4">
            <a:extLst>
              <a:ext uri="{FF2B5EF4-FFF2-40B4-BE49-F238E27FC236}">
                <a16:creationId xmlns:a16="http://schemas.microsoft.com/office/drawing/2014/main" id="{A149A98F-DBBC-4CD4-8E56-D55C351462E2}"/>
              </a:ext>
            </a:extLst>
          </p:cNvPr>
          <p:cNvGraphicFramePr>
            <a:graphicFrameLocks noGrp="1"/>
          </p:cNvGraphicFramePr>
          <p:nvPr>
            <p:extLst>
              <p:ext uri="{D42A27DB-BD31-4B8C-83A1-F6EECF244321}">
                <p14:modId xmlns:p14="http://schemas.microsoft.com/office/powerpoint/2010/main" val="3932344421"/>
              </p:ext>
            </p:extLst>
          </p:nvPr>
        </p:nvGraphicFramePr>
        <p:xfrm>
          <a:off x="539750" y="2650640"/>
          <a:ext cx="2743200" cy="3716863"/>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3849275877"/>
                    </a:ext>
                  </a:extLst>
                </a:gridCol>
                <a:gridCol w="914400">
                  <a:extLst>
                    <a:ext uri="{9D8B030D-6E8A-4147-A177-3AD203B41FA5}">
                      <a16:colId xmlns:a16="http://schemas.microsoft.com/office/drawing/2014/main" val="2923369170"/>
                    </a:ext>
                  </a:extLst>
                </a:gridCol>
                <a:gridCol w="914400">
                  <a:extLst>
                    <a:ext uri="{9D8B030D-6E8A-4147-A177-3AD203B41FA5}">
                      <a16:colId xmlns:a16="http://schemas.microsoft.com/office/drawing/2014/main" val="226997720"/>
                    </a:ext>
                  </a:extLst>
                </a:gridCol>
              </a:tblGrid>
              <a:tr h="872763">
                <a:tc>
                  <a:txBody>
                    <a:bodyPr/>
                    <a:lstStyle/>
                    <a:p>
                      <a:pPr algn="ctr" rtl="0" fontAlgn="ctr"/>
                      <a:r>
                        <a:rPr lang="sl-SI" sz="1100" u="none" strike="noStrike" dirty="0">
                          <a:effectLst/>
                        </a:rPr>
                        <a:t> Leto</a:t>
                      </a:r>
                      <a:endParaRPr lang="sl-SI" sz="11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dirty="0">
                          <a:effectLst/>
                        </a:rPr>
                        <a:t>Evropski patenti</a:t>
                      </a:r>
                      <a:endParaRPr lang="sl-SI" sz="11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dirty="0">
                          <a:effectLst/>
                        </a:rPr>
                        <a:t>Patenti z vsebinskim preizkusom</a:t>
                      </a:r>
                      <a:endParaRPr lang="sl-SI" sz="1100" b="1" i="0" u="none" strike="noStrike" dirty="0">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2814127"/>
                  </a:ext>
                </a:extLst>
              </a:tr>
              <a:tr h="284410">
                <a:tc>
                  <a:txBody>
                    <a:bodyPr/>
                    <a:lstStyle/>
                    <a:p>
                      <a:pPr algn="ctr" rtl="0" fontAlgn="ctr"/>
                      <a:r>
                        <a:rPr lang="sl-SI" sz="1100" u="none" strike="noStrike">
                          <a:effectLst/>
                        </a:rPr>
                        <a:t>2015</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15</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40</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31391704"/>
                  </a:ext>
                </a:extLst>
              </a:tr>
              <a:tr h="284410">
                <a:tc>
                  <a:txBody>
                    <a:bodyPr/>
                    <a:lstStyle/>
                    <a:p>
                      <a:pPr algn="ctr" rtl="0" fontAlgn="ctr"/>
                      <a:r>
                        <a:rPr lang="sl-SI" sz="1100" u="none" strike="noStrike">
                          <a:effectLst/>
                        </a:rPr>
                        <a:t>2016</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30</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61</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7875250"/>
                  </a:ext>
                </a:extLst>
              </a:tr>
              <a:tr h="284410">
                <a:tc>
                  <a:txBody>
                    <a:bodyPr/>
                    <a:lstStyle/>
                    <a:p>
                      <a:pPr algn="ctr" rtl="0" fontAlgn="ctr"/>
                      <a:r>
                        <a:rPr lang="sl-SI" sz="1100" u="none" strike="noStrike">
                          <a:effectLst/>
                        </a:rPr>
                        <a:t>2017</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36</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64</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00817150"/>
                  </a:ext>
                </a:extLst>
              </a:tr>
              <a:tr h="284410">
                <a:tc>
                  <a:txBody>
                    <a:bodyPr/>
                    <a:lstStyle/>
                    <a:p>
                      <a:pPr algn="ctr" rtl="0" fontAlgn="ctr"/>
                      <a:r>
                        <a:rPr lang="sl-SI" sz="1100" u="none" strike="noStrike">
                          <a:effectLst/>
                        </a:rPr>
                        <a:t>2018</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34</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60</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17173826"/>
                  </a:ext>
                </a:extLst>
              </a:tr>
              <a:tr h="284410">
                <a:tc>
                  <a:txBody>
                    <a:bodyPr/>
                    <a:lstStyle/>
                    <a:p>
                      <a:pPr algn="ctr" rtl="0" fontAlgn="ctr"/>
                      <a:r>
                        <a:rPr lang="sl-SI" sz="1100" u="none" strike="noStrike">
                          <a:effectLst/>
                        </a:rPr>
                        <a:t>2019</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34</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57</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10531198"/>
                  </a:ext>
                </a:extLst>
              </a:tr>
              <a:tr h="284410">
                <a:tc>
                  <a:txBody>
                    <a:bodyPr/>
                    <a:lstStyle/>
                    <a:p>
                      <a:pPr algn="ctr" rtl="0" fontAlgn="ctr"/>
                      <a:r>
                        <a:rPr lang="sl-SI" sz="1100" u="none" strike="noStrike">
                          <a:effectLst/>
                        </a:rPr>
                        <a:t>2020</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30</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55</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87642324"/>
                  </a:ext>
                </a:extLst>
              </a:tr>
              <a:tr h="284410">
                <a:tc>
                  <a:txBody>
                    <a:bodyPr/>
                    <a:lstStyle/>
                    <a:p>
                      <a:pPr algn="ctr" rtl="0" fontAlgn="ctr"/>
                      <a:r>
                        <a:rPr lang="sl-SI" sz="1100" u="none" strike="noStrike">
                          <a:effectLst/>
                        </a:rPr>
                        <a:t>2021</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20</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42</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813522023"/>
                  </a:ext>
                </a:extLst>
              </a:tr>
              <a:tr h="284410">
                <a:tc>
                  <a:txBody>
                    <a:bodyPr/>
                    <a:lstStyle/>
                    <a:p>
                      <a:pPr algn="ctr" rtl="0" fontAlgn="ctr"/>
                      <a:r>
                        <a:rPr lang="sl-SI" sz="1100" u="none" strike="noStrike">
                          <a:effectLst/>
                        </a:rPr>
                        <a:t>2022</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12</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31</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41699214"/>
                  </a:ext>
                </a:extLst>
              </a:tr>
              <a:tr h="284410">
                <a:tc>
                  <a:txBody>
                    <a:bodyPr/>
                    <a:lstStyle/>
                    <a:p>
                      <a:pPr algn="ctr" rtl="0" fontAlgn="ctr"/>
                      <a:r>
                        <a:rPr lang="sl-SI" sz="1100" u="none" strike="noStrike">
                          <a:effectLst/>
                        </a:rPr>
                        <a:t>2023</a:t>
                      </a:r>
                      <a:endParaRPr lang="sl-SI" sz="1100" b="1" i="0" u="none" strike="noStrike">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28</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39</a:t>
                      </a:r>
                      <a:endParaRPr lang="sl-SI"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3712108"/>
                  </a:ext>
                </a:extLst>
              </a:tr>
              <a:tr h="284410">
                <a:tc>
                  <a:txBody>
                    <a:bodyPr/>
                    <a:lstStyle/>
                    <a:p>
                      <a:pPr algn="ctr" rtl="0" fontAlgn="ctr"/>
                      <a:r>
                        <a:rPr lang="sl-SI" sz="1100" u="none" strike="noStrike" dirty="0">
                          <a:effectLst/>
                        </a:rPr>
                        <a:t>2024</a:t>
                      </a:r>
                      <a:endParaRPr lang="sl-SI" sz="1100" b="1" i="0" u="none" strike="noStrike" dirty="0">
                        <a:solidFill>
                          <a:srgbClr val="FFFFFF"/>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a:effectLst/>
                        </a:rPr>
                        <a:t>22</a:t>
                      </a:r>
                      <a:endParaRPr lang="sl-SI"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sl-SI" sz="1100" u="none" strike="noStrike" dirty="0">
                          <a:effectLst/>
                        </a:rPr>
                        <a:t>43</a:t>
                      </a:r>
                      <a:endParaRPr lang="sl-SI"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48948457"/>
                  </a:ext>
                </a:extLst>
              </a:tr>
            </a:tbl>
          </a:graphicData>
        </a:graphic>
      </p:graphicFrame>
    </p:spTree>
    <p:extLst>
      <p:ext uri="{BB962C8B-B14F-4D97-AF65-F5344CB8AC3E}">
        <p14:creationId xmlns:p14="http://schemas.microsoft.com/office/powerpoint/2010/main" val="23464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Patentiranje in/ali objavljanje</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616156" y="1803878"/>
            <a:ext cx="5683044" cy="4893647"/>
          </a:xfrm>
          <a:prstGeom prst="rect">
            <a:avLst/>
          </a:prstGeom>
          <a:noFill/>
        </p:spPr>
        <p:txBody>
          <a:bodyPr wrap="square">
            <a:spAutoFit/>
          </a:bodyPr>
          <a:lstStyle/>
          <a:p>
            <a:pPr marL="342900" indent="-342900">
              <a:buFont typeface="Wingdings" panose="05000000000000000000" pitchFamily="2" charset="2"/>
              <a:buChar char="q"/>
            </a:pPr>
            <a:r>
              <a:rPr lang="sl-SI" sz="2400" dirty="0">
                <a:latin typeface="Calibri" panose="020F0502020204030204" pitchFamily="34" charset="0"/>
                <a:ea typeface="Calibri" panose="020F0502020204030204" pitchFamily="34" charset="0"/>
                <a:cs typeface="Times New Roman" panose="02020603050405020304" pitchFamily="18" charset="0"/>
              </a:rPr>
              <a:t>Pogosto se zmotno domneva, da se patentiranje in objavljanje izključujeta. To ni res, če se držimo pravila: „file </a:t>
            </a:r>
            <a:r>
              <a:rPr lang="sl-SI" sz="2400" dirty="0" err="1">
                <a:latin typeface="Calibri" panose="020F0502020204030204" pitchFamily="34" charset="0"/>
                <a:ea typeface="Calibri" panose="020F0502020204030204" pitchFamily="34" charset="0"/>
                <a:cs typeface="Times New Roman" panose="02020603050405020304" pitchFamily="18" charset="0"/>
              </a:rPr>
              <a:t>before</a:t>
            </a:r>
            <a:r>
              <a:rPr lang="sl-SI" sz="2400" dirty="0">
                <a:latin typeface="Calibri" panose="020F0502020204030204" pitchFamily="34" charset="0"/>
                <a:ea typeface="Calibri" panose="020F0502020204030204" pitchFamily="34" charset="0"/>
                <a:cs typeface="Times New Roman" panose="02020603050405020304" pitchFamily="18" charset="0"/>
              </a:rPr>
              <a:t> </a:t>
            </a:r>
            <a:r>
              <a:rPr lang="sl-SI" sz="2400" dirty="0" err="1">
                <a:latin typeface="Calibri" panose="020F0502020204030204" pitchFamily="34" charset="0"/>
                <a:ea typeface="Calibri" panose="020F0502020204030204" pitchFamily="34" charset="0"/>
                <a:cs typeface="Times New Roman" panose="02020603050405020304" pitchFamily="18" charset="0"/>
              </a:rPr>
              <a:t>publish</a:t>
            </a:r>
            <a:r>
              <a:rPr lang="sl-SI" sz="2400" dirty="0">
                <a:latin typeface="Calibri" panose="020F0502020204030204" pitchFamily="34" charset="0"/>
                <a:ea typeface="Calibri" panose="020F0502020204030204" pitchFamily="34" charset="0"/>
                <a:cs typeface="Times New Roman" panose="02020603050405020304" pitchFamily="18" charset="0"/>
              </a:rPr>
              <a:t> “ (pravni postopki imajo prednost).</a:t>
            </a:r>
          </a:p>
          <a:p>
            <a:pPr marL="342900" indent="-342900">
              <a:buFont typeface="Wingdings" panose="05000000000000000000" pitchFamily="2" charset="2"/>
              <a:buChar char="q"/>
            </a:pPr>
            <a:r>
              <a:rPr lang="sl-SI" sz="2400" dirty="0"/>
              <a:t>Potrebno je posvetovanje s Pisarno/Službo za prenos znanja, preden se zadeva kjerkoli objavi, omenja …</a:t>
            </a:r>
          </a:p>
          <a:p>
            <a:pPr marL="342900" indent="-342900">
              <a:buFont typeface="Wingdings" panose="05000000000000000000" pitchFamily="2" charset="2"/>
              <a:buChar char="q"/>
            </a:pPr>
            <a:r>
              <a:rPr lang="sl-SI" sz="2400" dirty="0"/>
              <a:t>Ujeti je potrebno pravi trenutek za patentiranje, dovolj hitro, da nas drugi ne prehitijo, pa vendar premišljeno. </a:t>
            </a:r>
          </a:p>
          <a:p>
            <a:pPr marL="342900" indent="-342900">
              <a:buFont typeface="Wingdings" panose="05000000000000000000" pitchFamily="2" charset="2"/>
              <a:buChar char="q"/>
            </a:pPr>
            <a:endParaRPr lang="sl-SI" sz="2400" dirty="0"/>
          </a:p>
          <a:p>
            <a:endParaRPr lang="sl-SI" sz="2400" dirty="0"/>
          </a:p>
        </p:txBody>
      </p:sp>
      <p:graphicFrame>
        <p:nvGraphicFramePr>
          <p:cNvPr id="4" name="Diagram 3">
            <a:extLst>
              <a:ext uri="{FF2B5EF4-FFF2-40B4-BE49-F238E27FC236}">
                <a16:creationId xmlns:a16="http://schemas.microsoft.com/office/drawing/2014/main" id="{35EC5C7A-2DFE-4C32-8064-087C6D94A52C}"/>
              </a:ext>
            </a:extLst>
          </p:cNvPr>
          <p:cNvGraphicFramePr/>
          <p:nvPr>
            <p:extLst>
              <p:ext uri="{D42A27DB-BD31-4B8C-83A1-F6EECF244321}">
                <p14:modId xmlns:p14="http://schemas.microsoft.com/office/powerpoint/2010/main" val="2645838991"/>
              </p:ext>
            </p:extLst>
          </p:nvPr>
        </p:nvGraphicFramePr>
        <p:xfrm>
          <a:off x="4894368" y="1676201"/>
          <a:ext cx="7222067" cy="466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89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516000" y="1222793"/>
            <a:ext cx="11160000" cy="792274"/>
          </a:xfrm>
        </p:spPr>
        <p:txBody>
          <a:bodyPr>
            <a:normAutofit/>
          </a:bodyPr>
          <a:lstStyle/>
          <a:p>
            <a:pPr algn="ctr"/>
            <a:r>
              <a:rPr lang="sl-SI" sz="4000" dirty="0"/>
              <a:t>Patentiranje in/ali objavljanje: razkritje</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799908" y="2015067"/>
            <a:ext cx="10592183" cy="3724096"/>
          </a:xfrm>
          <a:prstGeom prst="rect">
            <a:avLst/>
          </a:prstGeom>
          <a:noFill/>
        </p:spPr>
        <p:txBody>
          <a:bodyPr wrap="square">
            <a:spAutoFit/>
          </a:bodyPr>
          <a:lstStyle/>
          <a:p>
            <a:r>
              <a:rPr lang="sl-SI" sz="2400" dirty="0">
                <a:effectLst/>
                <a:latin typeface="Calibri" panose="020F0502020204030204" pitchFamily="34" charset="0"/>
                <a:ea typeface="Calibri" panose="020F0502020204030204" pitchFamily="34" charset="0"/>
                <a:cs typeface="Calibri" panose="020F0502020204030204" pitchFamily="34" charset="0"/>
              </a:rPr>
              <a:t>Za razkritje javnosti veljajo vsi primeri, kjer je tako ali drugače, v manjšem ali večjem številu, prisotna </a:t>
            </a:r>
            <a:r>
              <a:rPr lang="sl-SI" sz="2400" b="1" dirty="0">
                <a:effectLst/>
                <a:latin typeface="Calibri" panose="020F0502020204030204" pitchFamily="34" charset="0"/>
                <a:ea typeface="Calibri" panose="020F0502020204030204" pitchFamily="34" charset="0"/>
                <a:cs typeface="Calibri" panose="020F0502020204030204" pitchFamily="34" charset="0"/>
              </a:rPr>
              <a:t>javnost </a:t>
            </a:r>
            <a:r>
              <a:rPr lang="sl-SI" sz="2400" dirty="0">
                <a:effectLst/>
                <a:latin typeface="Calibri" panose="020F0502020204030204" pitchFamily="34" charset="0"/>
                <a:ea typeface="Calibri" panose="020F0502020204030204" pitchFamily="34" charset="0"/>
                <a:cs typeface="Calibri" panose="020F0502020204030204" pitchFamily="34" charset="0"/>
              </a:rPr>
              <a:t>(celo ena sama oseba), ki se seznanja z izumom oziroma inovacijo ter ni bila zavezana k molčečnosti (preko </a:t>
            </a:r>
            <a:r>
              <a:rPr lang="sl-SI" sz="2400" dirty="0">
                <a:latin typeface="Calibri" panose="020F0502020204030204" pitchFamily="34" charset="0"/>
                <a:ea typeface="Calibri" panose="020F0502020204030204" pitchFamily="34" charset="0"/>
                <a:cs typeface="Calibri" panose="020F0502020204030204" pitchFamily="34" charset="0"/>
              </a:rPr>
              <a:t>sporazumov o </a:t>
            </a:r>
            <a:r>
              <a:rPr lang="sl-SI" sz="2400" dirty="0" err="1">
                <a:latin typeface="Calibri" panose="020F0502020204030204" pitchFamily="34" charset="0"/>
                <a:ea typeface="Calibri" panose="020F0502020204030204" pitchFamily="34" charset="0"/>
                <a:cs typeface="Calibri" panose="020F0502020204030204" pitchFamily="34" charset="0"/>
              </a:rPr>
              <a:t>nerazkritju</a:t>
            </a:r>
            <a:r>
              <a:rPr lang="sl-SI" sz="2400" dirty="0">
                <a:latin typeface="Calibri" panose="020F0502020204030204" pitchFamily="34" charset="0"/>
                <a:ea typeface="Calibri" panose="020F0502020204030204" pitchFamily="34" charset="0"/>
                <a:cs typeface="Calibri" panose="020F0502020204030204" pitchFamily="34" charset="0"/>
              </a:rPr>
              <a:t>, poslovne skrivnosti)</a:t>
            </a:r>
            <a:r>
              <a:rPr lang="sl-SI" sz="24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uporaba orodij umetne inteligence, </a:t>
            </a:r>
            <a:r>
              <a:rPr lang="sl-SI" sz="2000" dirty="0" err="1">
                <a:effectLst/>
                <a:latin typeface="Calibri" panose="020F0502020204030204" pitchFamily="34" charset="0"/>
                <a:ea typeface="Calibri" panose="020F0502020204030204" pitchFamily="34" charset="0"/>
                <a:cs typeface="Calibri" panose="020F0502020204030204" pitchFamily="34" charset="0"/>
              </a:rPr>
              <a:t>klepetalnih</a:t>
            </a:r>
            <a:r>
              <a:rPr lang="sl-SI" sz="2000" dirty="0">
                <a:effectLst/>
                <a:latin typeface="Calibri" panose="020F0502020204030204" pitchFamily="34" charset="0"/>
                <a:ea typeface="Calibri" panose="020F0502020204030204" pitchFamily="34" charset="0"/>
                <a:cs typeface="Calibri" panose="020F0502020204030204" pitchFamily="34" charset="0"/>
              </a:rPr>
              <a:t> robotov (</a:t>
            </a:r>
            <a:r>
              <a:rPr lang="sl-SI" sz="2000" dirty="0" err="1">
                <a:effectLst/>
                <a:latin typeface="Calibri" panose="020F0502020204030204" pitchFamily="34" charset="0"/>
                <a:ea typeface="Calibri" panose="020F0502020204030204" pitchFamily="34" charset="0"/>
                <a:cs typeface="Calibri" panose="020F0502020204030204" pitchFamily="34" charset="0"/>
              </a:rPr>
              <a:t>ChatGPT</a:t>
            </a:r>
            <a:r>
              <a:rPr lang="sl-SI" sz="2000" dirty="0">
                <a:effectLst/>
                <a:latin typeface="Calibri" panose="020F0502020204030204" pitchFamily="34" charset="0"/>
                <a:ea typeface="Calibri" panose="020F0502020204030204" pitchFamily="34" charset="0"/>
                <a:cs typeface="Calibri" panose="020F0502020204030204" pitchFamily="34" charset="0"/>
              </a:rPr>
              <a:t>, MS </a:t>
            </a:r>
            <a:r>
              <a:rPr lang="sl-SI" sz="2000" dirty="0" err="1">
                <a:effectLst/>
                <a:latin typeface="Calibri" panose="020F0502020204030204" pitchFamily="34" charset="0"/>
                <a:ea typeface="Calibri" panose="020F0502020204030204" pitchFamily="34" charset="0"/>
                <a:cs typeface="Calibri" panose="020F0502020204030204" pitchFamily="34" charset="0"/>
              </a:rPr>
              <a:t>Copilot</a:t>
            </a:r>
            <a:r>
              <a:rPr lang="sl-SI" sz="2000" dirty="0">
                <a:effectLst/>
                <a:latin typeface="Calibri" panose="020F0502020204030204" pitchFamily="34" charset="0"/>
                <a:ea typeface="Calibri" panose="020F0502020204030204" pitchFamily="34" charset="0"/>
                <a:cs typeface="Calibri" panose="020F0502020204030204" pitchFamily="34" charset="0"/>
              </a:rPr>
              <a:t>, </a:t>
            </a:r>
            <a:r>
              <a:rPr lang="sl-SI" sz="2000" dirty="0" err="1">
                <a:effectLst/>
                <a:latin typeface="Calibri" panose="020F0502020204030204" pitchFamily="34" charset="0"/>
                <a:ea typeface="Calibri" panose="020F0502020204030204" pitchFamily="34" charset="0"/>
                <a:cs typeface="Calibri" panose="020F0502020204030204" pitchFamily="34" charset="0"/>
              </a:rPr>
              <a:t>Elicit</a:t>
            </a:r>
            <a:r>
              <a:rPr lang="sl-SI" sz="2000" dirty="0">
                <a:effectLst/>
                <a:latin typeface="Calibri" panose="020F0502020204030204" pitchFamily="34" charset="0"/>
                <a:ea typeface="Calibri" panose="020F0502020204030204" pitchFamily="34" charset="0"/>
                <a:cs typeface="Calibri" panose="020F0502020204030204" pitchFamily="34" charset="0"/>
              </a:rPr>
              <a:t>, </a:t>
            </a:r>
            <a:r>
              <a:rPr lang="sl-SI" sz="2000" dirty="0" err="1">
                <a:effectLst/>
                <a:latin typeface="Calibri" panose="020F0502020204030204" pitchFamily="34" charset="0"/>
                <a:ea typeface="Calibri" panose="020F0502020204030204" pitchFamily="34" charset="0"/>
                <a:cs typeface="Calibri" panose="020F0502020204030204" pitchFamily="34" charset="0"/>
              </a:rPr>
              <a:t>Consensus</a:t>
            </a:r>
            <a:r>
              <a:rPr lang="sl-SI" sz="2000" dirty="0">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zagovori diplomskih in magistrskih nalog ali doktorskih disertacij,</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objave člankov in drugih publikacij (tehnična poročila), </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predstavitve na konferencah, seminarjih ali sejmih, </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oddaja vloge za projekte (če nima oznake zaupno), </a:t>
            </a:r>
          </a:p>
          <a:p>
            <a:pPr marL="342900" indent="-342900">
              <a:buFont typeface="Wingdings" panose="05000000000000000000" pitchFamily="2" charset="2"/>
              <a:buChar char="q"/>
            </a:pPr>
            <a:r>
              <a:rPr lang="sl-SI" sz="2000" dirty="0">
                <a:effectLst/>
                <a:latin typeface="Calibri" panose="020F0502020204030204" pitchFamily="34" charset="0"/>
                <a:ea typeface="Calibri" panose="020F0502020204030204" pitchFamily="34" charset="0"/>
                <a:cs typeface="Calibri" panose="020F0502020204030204" pitchFamily="34" charset="0"/>
              </a:rPr>
              <a:t>pogovori ali pogajanja z morebitnimi poslovnimi partnerji oziroma vlagatelji itd.</a:t>
            </a:r>
          </a:p>
        </p:txBody>
      </p:sp>
    </p:spTree>
    <p:extLst>
      <p:ext uri="{BB962C8B-B14F-4D97-AF65-F5344CB8AC3E}">
        <p14:creationId xmlns:p14="http://schemas.microsoft.com/office/powerpoint/2010/main" val="389471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785489" y="931204"/>
            <a:ext cx="11160000" cy="611828"/>
          </a:xfrm>
        </p:spPr>
        <p:txBody>
          <a:bodyPr>
            <a:noAutofit/>
          </a:bodyPr>
          <a:lstStyle/>
          <a:p>
            <a:pPr algn="ctr"/>
            <a:r>
              <a:rPr lang="pl-PL" sz="5000" dirty="0"/>
              <a:t>Obveznosti v sklopu odprte znanosti</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785489" y="1863145"/>
            <a:ext cx="9596044" cy="2308324"/>
          </a:xfrm>
          <a:prstGeom prst="rect">
            <a:avLst/>
          </a:prstGeom>
          <a:noFill/>
        </p:spPr>
        <p:txBody>
          <a:bodyPr wrap="square">
            <a:spAutoFit/>
          </a:bodyPr>
          <a:lstStyle/>
          <a:p>
            <a:r>
              <a:rPr lang="sl-SI" sz="2400" dirty="0">
                <a:latin typeface="Calibri" panose="020F0502020204030204" pitchFamily="34" charset="0"/>
                <a:ea typeface="Calibri" panose="020F0502020204030204" pitchFamily="34" charset="0"/>
                <a:cs typeface="Times New Roman" panose="02020603050405020304" pitchFamily="18" charset="0"/>
              </a:rPr>
              <a:t>V luči odprte znanosti mora biti</a:t>
            </a:r>
            <a:r>
              <a:rPr lang="sl-SI" sz="2400" dirty="0"/>
              <a:t> </a:t>
            </a:r>
            <a:r>
              <a:rPr lang="sl-SI" sz="2400" b="1" dirty="0"/>
              <a:t>dostop do podatkov</a:t>
            </a:r>
            <a:r>
              <a:rPr lang="sl-SI" sz="2400" dirty="0"/>
              <a:t> za javno financirane raziskave privzeto odprt. </a:t>
            </a:r>
          </a:p>
          <a:p>
            <a:r>
              <a:rPr lang="sl-SI" sz="2400" dirty="0"/>
              <a:t>Ker pa obstajajo okoliščine, ki lahko odprto deljenje podatkov onemogočajo oz. omejujejo, </a:t>
            </a:r>
            <a:r>
              <a:rPr lang="sl-SI" sz="2400" b="1" dirty="0"/>
              <a:t>Evropska komisija </a:t>
            </a:r>
            <a:r>
              <a:rPr lang="sl-SI" sz="2400" dirty="0"/>
              <a:t>določa </a:t>
            </a:r>
            <a:r>
              <a:rPr lang="sl-SI" sz="2400" b="1" dirty="0"/>
              <a:t>upravičene izjeme </a:t>
            </a:r>
            <a:r>
              <a:rPr lang="sl-SI" sz="2400" dirty="0"/>
              <a:t>od odprtosti. Te izjeme je mogoče uveljavljati v primerih, ko:</a:t>
            </a:r>
          </a:p>
          <a:p>
            <a:pPr marL="285750" indent="-285750">
              <a:buFont typeface="Wingdings" panose="05000000000000000000" pitchFamily="2" charset="2"/>
              <a:buChar char="q"/>
            </a:pPr>
            <a:endParaRPr lang="sl-SI" sz="2400" dirty="0"/>
          </a:p>
        </p:txBody>
      </p:sp>
      <p:sp>
        <p:nvSpPr>
          <p:cNvPr id="5" name="PoljeZBesedilom 4">
            <a:extLst>
              <a:ext uri="{FF2B5EF4-FFF2-40B4-BE49-F238E27FC236}">
                <a16:creationId xmlns:a16="http://schemas.microsoft.com/office/drawing/2014/main" id="{C8C6CCE9-7BBA-4DC8-8FBA-64D174FA919B}"/>
              </a:ext>
            </a:extLst>
          </p:cNvPr>
          <p:cNvSpPr txBox="1"/>
          <p:nvPr/>
        </p:nvSpPr>
        <p:spPr>
          <a:xfrm>
            <a:off x="838202" y="3895471"/>
            <a:ext cx="8984152" cy="2031325"/>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sl-SI" sz="1800" dirty="0"/>
              <a:t>bi odprti dostop do podatkov ogrožal zakonite interese upravičenca, vključno s komercialnim izkoriščanjem (npr. v primeru načrtovane patentne prijave ali zaščite poslovne skrivnosti),</a:t>
            </a:r>
          </a:p>
          <a:p>
            <a:pPr marL="285750" indent="-285750">
              <a:buFont typeface="Arial" panose="020B0604020202020204" pitchFamily="34" charset="0"/>
              <a:buChar char="•"/>
            </a:pPr>
            <a:r>
              <a:rPr lang="sl-SI" sz="1800" dirty="0"/>
              <a:t>bi odprti dostop bil v nasprotju s kakršnimi koli drugimi omejitvami, zlasti s konkurenčnimi interesi EU ali obveznostmi upravičenca po pogodbi o financiranju (npr. zaščita osebnih podatkov, zakonsko predpisana tajnost, </a:t>
            </a:r>
            <a:r>
              <a:rPr lang="sl-SI" sz="1800" dirty="0" err="1"/>
              <a:t>nerazkrivanje</a:t>
            </a:r>
            <a:r>
              <a:rPr lang="sl-SI" sz="1800" dirty="0"/>
              <a:t> ogroženih področij, skupin ali vrst ipd.). </a:t>
            </a:r>
          </a:p>
        </p:txBody>
      </p:sp>
    </p:spTree>
    <p:extLst>
      <p:ext uri="{BB962C8B-B14F-4D97-AF65-F5344CB8AC3E}">
        <p14:creationId xmlns:p14="http://schemas.microsoft.com/office/powerpoint/2010/main" val="320062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863602" y="1298993"/>
            <a:ext cx="11160000" cy="611828"/>
          </a:xfrm>
        </p:spPr>
        <p:txBody>
          <a:bodyPr>
            <a:normAutofit fontScale="90000"/>
          </a:bodyPr>
          <a:lstStyle/>
          <a:p>
            <a:pPr algn="ctr"/>
            <a:r>
              <a:rPr lang="pl-PL" dirty="0"/>
              <a:t>Obveznosti v sklopu odprte znanosti</a:t>
            </a:r>
            <a:r>
              <a:rPr lang="sl-SI" dirty="0"/>
              <a:t>: upravičene izjeme</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726222" y="2354212"/>
            <a:ext cx="9596044" cy="3662541"/>
          </a:xfrm>
          <a:prstGeom prst="rect">
            <a:avLst/>
          </a:prstGeom>
          <a:noFill/>
        </p:spPr>
        <p:txBody>
          <a:bodyPr wrap="square">
            <a:spAutoFit/>
          </a:bodyPr>
          <a:lstStyle/>
          <a:p>
            <a:pPr marL="342900" indent="-342900">
              <a:buFont typeface="Wingdings" panose="05000000000000000000" pitchFamily="2" charset="2"/>
              <a:buChar char="q"/>
            </a:pPr>
            <a:r>
              <a:rPr lang="sl-SI" sz="2400" dirty="0"/>
              <a:t>V patentnih postopkih je včasih že razkritje metapodatkov dovolj, da ogrozi uspeh patentnega postopka, zato tudi teh ni obvezno razkrivati. </a:t>
            </a:r>
          </a:p>
          <a:p>
            <a:pPr marL="342900" indent="-342900">
              <a:buFont typeface="Wingdings" panose="05000000000000000000" pitchFamily="2" charset="2"/>
              <a:buChar char="q"/>
            </a:pPr>
            <a:r>
              <a:rPr lang="sl-SI" sz="2400" dirty="0"/>
              <a:t>Upravičene izjeme od odprtosti je za projekte v okviru Obzorja Evropa potrebno utemeljiti v načrtu ravnanja z raziskovalnimi podatki. Na primer:</a:t>
            </a:r>
          </a:p>
          <a:p>
            <a:pPr marL="285750" indent="-285750">
              <a:buFont typeface="Wingdings" panose="05000000000000000000" pitchFamily="2" charset="2"/>
              <a:buChar char="q"/>
            </a:pPr>
            <a:endParaRPr lang="sl-SI" sz="2400" dirty="0"/>
          </a:p>
          <a:p>
            <a:pPr marL="285750" indent="-285750">
              <a:buFont typeface="Wingdings" panose="05000000000000000000" pitchFamily="2" charset="2"/>
              <a:buChar char="q"/>
            </a:pPr>
            <a:endParaRPr lang="sl-SI" sz="1600" dirty="0"/>
          </a:p>
          <a:p>
            <a:pPr marL="285750" indent="-285750">
              <a:buFont typeface="Wingdings" panose="05000000000000000000" pitchFamily="2" charset="2"/>
              <a:buChar char="q"/>
            </a:pPr>
            <a:endParaRPr lang="sl-SI" sz="2400" dirty="0"/>
          </a:p>
          <a:p>
            <a:pPr marL="285750" indent="-285750">
              <a:buFont typeface="Wingdings" panose="05000000000000000000" pitchFamily="2" charset="2"/>
              <a:buChar char="q"/>
            </a:pPr>
            <a:endParaRPr lang="sl-SI" sz="2400" dirty="0"/>
          </a:p>
          <a:p>
            <a:pPr marL="285750" indent="-285750">
              <a:buFont typeface="Wingdings" panose="05000000000000000000" pitchFamily="2" charset="2"/>
              <a:buChar char="q"/>
            </a:pPr>
            <a:endParaRPr lang="sl-SI" sz="2400" dirty="0"/>
          </a:p>
        </p:txBody>
      </p:sp>
      <p:sp>
        <p:nvSpPr>
          <p:cNvPr id="5" name="PoljeZBesedilom 4">
            <a:extLst>
              <a:ext uri="{FF2B5EF4-FFF2-40B4-BE49-F238E27FC236}">
                <a16:creationId xmlns:a16="http://schemas.microsoft.com/office/drawing/2014/main" id="{5148DB3E-DF79-4531-92CC-D4C6FFDC9407}"/>
              </a:ext>
            </a:extLst>
          </p:cNvPr>
          <p:cNvSpPr txBox="1"/>
          <p:nvPr/>
        </p:nvSpPr>
        <p:spPr>
          <a:xfrm>
            <a:off x="863602" y="4453172"/>
            <a:ext cx="9458664" cy="2031325"/>
          </a:xfrm>
          <a:prstGeom prst="rect">
            <a:avLst/>
          </a:prstGeom>
          <a:noFill/>
          <a:ln>
            <a:solidFill>
              <a:schemeClr val="tx1"/>
            </a:solidFill>
          </a:ln>
        </p:spPr>
        <p:txBody>
          <a:bodyPr wrap="square">
            <a:spAutoFit/>
          </a:bodyPr>
          <a:lstStyle/>
          <a:p>
            <a:r>
              <a:rPr lang="sl-SI" sz="1800" dirty="0"/>
              <a:t>V projektu bomo sledili načelom odprte znanosti in zagotovili odprto dostopnost raziskovalnih podatkov, vendar pa v določenih primerih podatkov ne bo mogoče nemudoma odpreti. V teh primerih bomo:</a:t>
            </a:r>
          </a:p>
          <a:p>
            <a:pPr marL="342900" indent="-342900">
              <a:buFont typeface="Arial" panose="020B0604020202020204" pitchFamily="34" charset="0"/>
              <a:buChar char="•"/>
            </a:pPr>
            <a:r>
              <a:rPr lang="sl-SI" sz="1800" dirty="0"/>
              <a:t>v sodelovanju s Pisarno za prenos znanja pravočasno vložili patentno prijavo (pred odprtjem podatkov),</a:t>
            </a:r>
          </a:p>
          <a:p>
            <a:pPr marL="342900" indent="-342900">
              <a:buFont typeface="Arial" panose="020B0604020202020204" pitchFamily="34" charset="0"/>
              <a:buChar char="•"/>
            </a:pPr>
            <a:r>
              <a:rPr lang="sl-SI" sz="1800" dirty="0"/>
              <a:t>v NRRP-ju jasno označili, kateri nabori podatkov so predmet začasne omejitve,</a:t>
            </a:r>
          </a:p>
          <a:p>
            <a:pPr marL="342900" indent="-342900">
              <a:buFont typeface="Arial" panose="020B0604020202020204" pitchFamily="34" charset="0"/>
              <a:buChar char="•"/>
            </a:pPr>
            <a:r>
              <a:rPr lang="sl-SI" sz="1800" dirty="0"/>
              <a:t>(meta)podatke odprli takoj po oddaji prijave oziroma po izteku potrebnega embarga.</a:t>
            </a:r>
          </a:p>
        </p:txBody>
      </p:sp>
    </p:spTree>
    <p:extLst>
      <p:ext uri="{BB962C8B-B14F-4D97-AF65-F5344CB8AC3E}">
        <p14:creationId xmlns:p14="http://schemas.microsoft.com/office/powerpoint/2010/main" val="416848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666323" y="1143476"/>
            <a:ext cx="11160000" cy="611828"/>
          </a:xfrm>
        </p:spPr>
        <p:txBody>
          <a:bodyPr>
            <a:noAutofit/>
          </a:bodyPr>
          <a:lstStyle/>
          <a:p>
            <a:pPr algn="ctr"/>
            <a:r>
              <a:rPr lang="sl-SI" sz="5000" dirty="0"/>
              <a:t>Vsebina</a:t>
            </a:r>
          </a:p>
        </p:txBody>
      </p:sp>
      <p:sp>
        <p:nvSpPr>
          <p:cNvPr id="9" name="PoljeZBesedilom 8">
            <a:extLst>
              <a:ext uri="{FF2B5EF4-FFF2-40B4-BE49-F238E27FC236}">
                <a16:creationId xmlns:a16="http://schemas.microsoft.com/office/drawing/2014/main" id="{27D2D994-5F75-4D29-9721-57D057E10717}"/>
              </a:ext>
            </a:extLst>
          </p:cNvPr>
          <p:cNvSpPr txBox="1"/>
          <p:nvPr/>
        </p:nvSpPr>
        <p:spPr>
          <a:xfrm>
            <a:off x="838202" y="2235577"/>
            <a:ext cx="5591173" cy="4678204"/>
          </a:xfrm>
          <a:prstGeom prst="rect">
            <a:avLst/>
          </a:prstGeom>
          <a:noFill/>
        </p:spPr>
        <p:txBody>
          <a:bodyPr wrap="square">
            <a:spAutoFit/>
          </a:bodyPr>
          <a:lstStyle/>
          <a:p>
            <a:pPr marL="457200" indent="-457200">
              <a:buFont typeface="Wingdings" panose="05000000000000000000" pitchFamily="2" charset="2"/>
              <a:buChar char="q"/>
            </a:pPr>
            <a:r>
              <a:rPr lang="sl-SI" sz="2800" b="0" i="0" dirty="0">
                <a:solidFill>
                  <a:srgbClr val="000000"/>
                </a:solidFill>
                <a:effectLst/>
                <a:latin typeface="Times New Roman" panose="02020603050405020304" pitchFamily="18" charset="0"/>
              </a:rPr>
              <a:t>Osnove intelektualne lastnine​</a:t>
            </a:r>
          </a:p>
          <a:p>
            <a:pPr marL="457200" indent="-457200">
              <a:buFont typeface="Wingdings" panose="05000000000000000000" pitchFamily="2" charset="2"/>
              <a:buChar char="q"/>
            </a:pPr>
            <a:endParaRPr lang="sl-SI" sz="2800" b="0" i="0" dirty="0">
              <a:solidFill>
                <a:srgbClr val="000000"/>
              </a:solidFill>
              <a:effectLst/>
              <a:latin typeface="Times New Roman" panose="02020603050405020304" pitchFamily="18" charset="0"/>
            </a:endParaRPr>
          </a:p>
          <a:p>
            <a:pPr marL="457200" indent="-457200">
              <a:buFont typeface="Wingdings" panose="05000000000000000000" pitchFamily="2" charset="2"/>
              <a:buChar char="q"/>
            </a:pPr>
            <a:r>
              <a:rPr lang="sl-SI" sz="2800" dirty="0">
                <a:solidFill>
                  <a:srgbClr val="000000"/>
                </a:solidFill>
                <a:latin typeface="Times New Roman" panose="02020603050405020304" pitchFamily="18" charset="0"/>
              </a:rPr>
              <a:t>Patenti</a:t>
            </a:r>
            <a:endParaRPr lang="sl-SI" sz="2800" b="0" i="0" dirty="0">
              <a:solidFill>
                <a:srgbClr val="000000"/>
              </a:solidFill>
              <a:effectLst/>
              <a:latin typeface="Times New Roman" panose="02020603050405020304" pitchFamily="18" charset="0"/>
            </a:endParaRPr>
          </a:p>
          <a:p>
            <a:pPr marL="457200" indent="-457200">
              <a:buFont typeface="Wingdings" panose="05000000000000000000" pitchFamily="2" charset="2"/>
              <a:buChar char="q"/>
            </a:pPr>
            <a:endParaRPr lang="sl-SI" sz="2800" b="0" i="0" dirty="0">
              <a:solidFill>
                <a:srgbClr val="000000"/>
              </a:solidFill>
              <a:effectLst/>
              <a:latin typeface="Times New Roman" panose="02020603050405020304" pitchFamily="18" charset="0"/>
            </a:endParaRPr>
          </a:p>
          <a:p>
            <a:pPr marL="457200" indent="-457200">
              <a:buFont typeface="Wingdings" panose="05000000000000000000" pitchFamily="2" charset="2"/>
              <a:buChar char="q"/>
            </a:pPr>
            <a:r>
              <a:rPr lang="sl-SI" sz="2800" b="0" i="0" dirty="0">
                <a:solidFill>
                  <a:srgbClr val="000000"/>
                </a:solidFill>
                <a:effectLst/>
                <a:latin typeface="Times New Roman" panose="02020603050405020304" pitchFamily="18" charset="0"/>
              </a:rPr>
              <a:t>Motivacija za patentiranje v znanosti</a:t>
            </a:r>
          </a:p>
          <a:p>
            <a:pPr marL="457200" indent="-457200">
              <a:buFont typeface="Wingdings" panose="05000000000000000000" pitchFamily="2" charset="2"/>
              <a:buChar char="q"/>
            </a:pPr>
            <a:endParaRPr lang="sl-SI" sz="2800" b="0" i="0" dirty="0">
              <a:solidFill>
                <a:srgbClr val="000000"/>
              </a:solidFill>
              <a:effectLst/>
              <a:latin typeface="Times New Roman" panose="02020603050405020304" pitchFamily="18" charset="0"/>
            </a:endParaRPr>
          </a:p>
          <a:p>
            <a:pPr marL="457200" indent="-457200">
              <a:buFont typeface="Wingdings" panose="05000000000000000000" pitchFamily="2" charset="2"/>
              <a:buChar char="q"/>
            </a:pPr>
            <a:r>
              <a:rPr lang="sl-SI" sz="2800" dirty="0">
                <a:solidFill>
                  <a:srgbClr val="000000"/>
                </a:solidFill>
                <a:latin typeface="Times New Roman" panose="02020603050405020304" pitchFamily="18" charset="0"/>
              </a:rPr>
              <a:t>Stanje patentiranja v Sloveniji​</a:t>
            </a:r>
          </a:p>
          <a:p>
            <a:pPr marL="457200" indent="-457200">
              <a:buFont typeface="Wingdings" panose="05000000000000000000" pitchFamily="2" charset="2"/>
              <a:buChar char="q"/>
            </a:pPr>
            <a:endParaRPr lang="sl-SI" sz="2800" b="0" i="0" dirty="0">
              <a:solidFill>
                <a:srgbClr val="000000"/>
              </a:solidFill>
              <a:effectLst/>
              <a:latin typeface="Times New Roman" panose="02020603050405020304" pitchFamily="18" charset="0"/>
            </a:endParaRPr>
          </a:p>
          <a:p>
            <a:pPr marL="457200" indent="-457200">
              <a:buFont typeface="Wingdings" panose="05000000000000000000" pitchFamily="2" charset="2"/>
              <a:buChar char="q"/>
            </a:pPr>
            <a:endParaRPr lang="sl-SI" sz="28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endParaRPr lang="sl-SI" dirty="0"/>
          </a:p>
        </p:txBody>
      </p:sp>
      <p:sp>
        <p:nvSpPr>
          <p:cNvPr id="10" name="PoljeZBesedilom 9">
            <a:extLst>
              <a:ext uri="{FF2B5EF4-FFF2-40B4-BE49-F238E27FC236}">
                <a16:creationId xmlns:a16="http://schemas.microsoft.com/office/drawing/2014/main" id="{0628510A-704B-478E-B3CE-ACC65FE615AE}"/>
              </a:ext>
            </a:extLst>
          </p:cNvPr>
          <p:cNvSpPr txBox="1"/>
          <p:nvPr/>
        </p:nvSpPr>
        <p:spPr>
          <a:xfrm>
            <a:off x="6246323" y="2257343"/>
            <a:ext cx="6094854" cy="3662541"/>
          </a:xfrm>
          <a:prstGeom prst="rect">
            <a:avLst/>
          </a:prstGeom>
          <a:noFill/>
        </p:spPr>
        <p:txBody>
          <a:bodyPr wrap="square">
            <a:spAutoFit/>
          </a:bodyPr>
          <a:lstStyle/>
          <a:p>
            <a:pPr marL="457200" indent="-457200">
              <a:buFont typeface="Wingdings" panose="05000000000000000000" pitchFamily="2" charset="2"/>
              <a:buChar char="q"/>
            </a:pPr>
            <a:r>
              <a:rPr lang="sl-SI" sz="2800" b="0" i="0" dirty="0">
                <a:solidFill>
                  <a:srgbClr val="000000"/>
                </a:solidFill>
                <a:effectLst/>
                <a:latin typeface="Times New Roman" panose="02020603050405020304" pitchFamily="18" charset="0"/>
              </a:rPr>
              <a:t>Patentiranje in/ali objavljanje </a:t>
            </a:r>
          </a:p>
          <a:p>
            <a:pPr marL="457200" indent="-457200">
              <a:buFont typeface="Wingdings" panose="05000000000000000000" pitchFamily="2" charset="2"/>
              <a:buChar char="q"/>
            </a:pPr>
            <a:endParaRPr lang="sl-SI" sz="2800" dirty="0">
              <a:solidFill>
                <a:srgbClr val="000000"/>
              </a:solidFill>
              <a:latin typeface="Times New Roman" panose="02020603050405020304" pitchFamily="18" charset="0"/>
            </a:endParaRPr>
          </a:p>
          <a:p>
            <a:pPr marL="457200" indent="-457200">
              <a:buFont typeface="Wingdings" panose="05000000000000000000" pitchFamily="2" charset="2"/>
              <a:buChar char="q"/>
            </a:pPr>
            <a:r>
              <a:rPr lang="sl-SI" sz="2800" b="0" i="0" dirty="0">
                <a:solidFill>
                  <a:srgbClr val="000000"/>
                </a:solidFill>
                <a:effectLst/>
                <a:latin typeface="Times New Roman" panose="02020603050405020304" pitchFamily="18" charset="0"/>
              </a:rPr>
              <a:t>Obveznosti v sklopu odprte znanosti</a:t>
            </a:r>
          </a:p>
          <a:p>
            <a:pPr marL="457200" indent="-457200">
              <a:buFont typeface="Wingdings" panose="05000000000000000000" pitchFamily="2" charset="2"/>
              <a:buChar char="q"/>
            </a:pPr>
            <a:endParaRPr lang="sl-SI" sz="2800" dirty="0">
              <a:solidFill>
                <a:srgbClr val="000000"/>
              </a:solidFill>
              <a:latin typeface="Times New Roman" panose="02020603050405020304" pitchFamily="18" charset="0"/>
            </a:endParaRPr>
          </a:p>
          <a:p>
            <a:pPr marL="457200" indent="-457200" fontAlgn="base">
              <a:buFont typeface="Wingdings" panose="05000000000000000000" pitchFamily="2" charset="2"/>
              <a:buChar char="q"/>
            </a:pPr>
            <a:r>
              <a:rPr lang="sl-SI" sz="2800" dirty="0">
                <a:solidFill>
                  <a:srgbClr val="000000"/>
                </a:solidFill>
                <a:latin typeface="Times New Roman" panose="02020603050405020304" pitchFamily="18" charset="0"/>
              </a:rPr>
              <a:t>Postopki patentiranja</a:t>
            </a:r>
          </a:p>
          <a:p>
            <a:pPr marL="457200" indent="-457200" fontAlgn="base">
              <a:buFont typeface="Wingdings" panose="05000000000000000000" pitchFamily="2" charset="2"/>
              <a:buChar char="q"/>
            </a:pPr>
            <a:endParaRPr lang="en-US" sz="2800" dirty="0">
              <a:solidFill>
                <a:srgbClr val="000000"/>
              </a:solidFill>
              <a:latin typeface="Times New Roman" panose="02020603050405020304" pitchFamily="18" charset="0"/>
            </a:endParaRPr>
          </a:p>
          <a:p>
            <a:pPr marL="457200" indent="-457200" fontAlgn="base">
              <a:buFont typeface="Wingdings" panose="05000000000000000000" pitchFamily="2" charset="2"/>
              <a:buChar char="q"/>
            </a:pPr>
            <a:r>
              <a:rPr lang="sl-SI" sz="2800" dirty="0">
                <a:solidFill>
                  <a:srgbClr val="000000"/>
                </a:solidFill>
                <a:latin typeface="Times New Roman" panose="02020603050405020304" pitchFamily="18" charset="0"/>
              </a:rPr>
              <a:t>Točkovanje patentov</a:t>
            </a:r>
            <a:endParaRPr lang="en-US" sz="2800" dirty="0">
              <a:solidFill>
                <a:srgbClr val="000000"/>
              </a:solidFill>
              <a:latin typeface="Times New Roman" panose="02020603050405020304" pitchFamily="18" charset="0"/>
            </a:endParaRPr>
          </a:p>
          <a:p>
            <a:pPr marL="285750" indent="-285750">
              <a:buFont typeface="Arial" panose="020B0604020202020204" pitchFamily="34" charset="0"/>
              <a:buChar char="•"/>
            </a:pPr>
            <a:endParaRPr lang="sl-SI" dirty="0">
              <a:solidFill>
                <a:srgbClr val="000000"/>
              </a:solidFill>
              <a:latin typeface="Times New Roman" panose="02020603050405020304" pitchFamily="18" charset="0"/>
            </a:endParaRPr>
          </a:p>
          <a:p>
            <a:pPr marL="285750" indent="-285750">
              <a:buFont typeface="Arial" panose="020B0604020202020204" pitchFamily="34" charset="0"/>
              <a:buChar char="•"/>
            </a:pPr>
            <a:endParaRPr lang="sl-SI" dirty="0"/>
          </a:p>
        </p:txBody>
      </p:sp>
    </p:spTree>
    <p:extLst>
      <p:ext uri="{BB962C8B-B14F-4D97-AF65-F5344CB8AC3E}">
        <p14:creationId xmlns:p14="http://schemas.microsoft.com/office/powerpoint/2010/main" val="27616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Postopki patentiranja</a:t>
            </a:r>
          </a:p>
        </p:txBody>
      </p:sp>
      <p:sp>
        <p:nvSpPr>
          <p:cNvPr id="4" name="TextBox 6">
            <a:extLst>
              <a:ext uri="{FF2B5EF4-FFF2-40B4-BE49-F238E27FC236}">
                <a16:creationId xmlns:a16="http://schemas.microsoft.com/office/drawing/2014/main" id="{3EDCF5CF-B61F-4E0F-BBC2-2F9E495E3D47}"/>
              </a:ext>
            </a:extLst>
          </p:cNvPr>
          <p:cNvSpPr txBox="1"/>
          <p:nvPr/>
        </p:nvSpPr>
        <p:spPr>
          <a:xfrm>
            <a:off x="660130" y="3786188"/>
            <a:ext cx="11159999" cy="2585323"/>
          </a:xfrm>
          <a:prstGeom prst="rect">
            <a:avLst/>
          </a:prstGeom>
        </p:spPr>
        <p:txBody>
          <a:bodyPr wrap="square" lIns="0" tIns="0" rIns="0" bIns="0" rtlCol="0" anchor="t">
            <a:spAutoFit/>
          </a:bodyPr>
          <a:lstStyle/>
          <a:p>
            <a:pPr algn="l"/>
            <a:r>
              <a:rPr lang="sl-SI" sz="2400" dirty="0">
                <a:solidFill>
                  <a:srgbClr val="000000"/>
                </a:solidFill>
                <a:ea typeface="Calibri (MS)"/>
                <a:cs typeface="Calibri (MS)"/>
                <a:sym typeface="Calibri (MS)"/>
              </a:rPr>
              <a:t>Izumitelj na začetku postopke ureja neposredno z delodajalcem, vključi</a:t>
            </a:r>
            <a:r>
              <a:rPr lang="sl-SI" sz="2400" b="1" dirty="0">
                <a:solidFill>
                  <a:srgbClr val="000000"/>
                </a:solidFill>
                <a:ea typeface="Calibri (MS) Bold"/>
                <a:cs typeface="Calibri (MS) Bold"/>
                <a:sym typeface="Calibri (MS) Bold"/>
              </a:rPr>
              <a:t> </a:t>
            </a:r>
            <a:r>
              <a:rPr lang="sl-SI" sz="2400" dirty="0">
                <a:solidFill>
                  <a:srgbClr val="000000"/>
                </a:solidFill>
                <a:ea typeface="Calibri (MS)"/>
                <a:cs typeface="Calibri (MS)"/>
                <a:sym typeface="Calibri (MS)"/>
              </a:rPr>
              <a:t>se</a:t>
            </a:r>
            <a:r>
              <a:rPr lang="sl-SI" sz="2400" b="1" dirty="0">
                <a:solidFill>
                  <a:srgbClr val="000000"/>
                </a:solidFill>
                <a:ea typeface="Calibri (MS) Bold"/>
                <a:cs typeface="Calibri (MS) Bold"/>
                <a:sym typeface="Calibri (MS) Bold"/>
              </a:rPr>
              <a:t> </a:t>
            </a:r>
            <a:r>
              <a:rPr lang="sl-SI" sz="2400" dirty="0">
                <a:solidFill>
                  <a:srgbClr val="000000"/>
                </a:solidFill>
                <a:ea typeface="Calibri (MS) Bold"/>
                <a:cs typeface="Calibri (MS) Bold"/>
                <a:sym typeface="Calibri (MS) Bold"/>
              </a:rPr>
              <a:t>Pisarna za prenos znanja (PPZ)</a:t>
            </a:r>
            <a:r>
              <a:rPr lang="sl-SI" sz="2400" dirty="0">
                <a:solidFill>
                  <a:srgbClr val="000000"/>
                </a:solidFill>
                <a:ea typeface="Calibri (MS)"/>
                <a:cs typeface="Calibri (MS)"/>
                <a:sym typeface="Calibri (MS)"/>
              </a:rPr>
              <a:t>, ki odda svoje mnenje. Odločitev, ali se izum uradno prevzame, se sprejme na najvišjih nivojih institucij. </a:t>
            </a:r>
          </a:p>
          <a:p>
            <a:r>
              <a:rPr lang="sl-SI" sz="2400" dirty="0">
                <a:solidFill>
                  <a:srgbClr val="000000"/>
                </a:solidFill>
                <a:ea typeface="Calibri (MS)"/>
                <a:cs typeface="Calibri (MS)"/>
                <a:sym typeface="Calibri (MS)"/>
              </a:rPr>
              <a:t>Takrat se definira, če se bo oz. na kak način se bo izum pravno zaščitil (patent, model, kombinacija), v kolikšnem deležu se bo izum prevzel, predlaga nadaljnje postopke itd. </a:t>
            </a:r>
          </a:p>
          <a:p>
            <a:pPr algn="l"/>
            <a:r>
              <a:rPr lang="sl-SI" sz="2400" dirty="0">
                <a:solidFill>
                  <a:srgbClr val="000000"/>
                </a:solidFill>
                <a:ea typeface="Calibri (MS)"/>
                <a:cs typeface="Calibri (MS)"/>
                <a:sym typeface="Calibri (MS)"/>
              </a:rPr>
              <a:t>Postopke običajno prevzame pristojna PPZ, ki obvezno vključi ustrezno podkovanega in izkušenega </a:t>
            </a:r>
            <a:r>
              <a:rPr lang="sl-SI" sz="2400" b="1" dirty="0">
                <a:solidFill>
                  <a:srgbClr val="000000"/>
                </a:solidFill>
                <a:ea typeface="Calibri (MS) Bold"/>
                <a:cs typeface="Calibri (MS) Bold"/>
                <a:sym typeface="Calibri (MS) Bold"/>
              </a:rPr>
              <a:t>patentnega zastopnika</a:t>
            </a:r>
            <a:r>
              <a:rPr lang="sl-SI" sz="2400" dirty="0">
                <a:solidFill>
                  <a:srgbClr val="000000"/>
                </a:solidFill>
                <a:ea typeface="Calibri (MS)"/>
                <a:cs typeface="Calibri (MS)"/>
                <a:sym typeface="Calibri (MS)"/>
              </a:rPr>
              <a:t>. </a:t>
            </a:r>
          </a:p>
        </p:txBody>
      </p:sp>
      <p:sp>
        <p:nvSpPr>
          <p:cNvPr id="3" name="PoljeZBesedilom 2">
            <a:extLst>
              <a:ext uri="{FF2B5EF4-FFF2-40B4-BE49-F238E27FC236}">
                <a16:creationId xmlns:a16="http://schemas.microsoft.com/office/drawing/2014/main" id="{24F061D9-FC5F-43CE-A7FE-D8ABAD29715C}"/>
              </a:ext>
            </a:extLst>
          </p:cNvPr>
          <p:cNvSpPr txBox="1"/>
          <p:nvPr/>
        </p:nvSpPr>
        <p:spPr>
          <a:xfrm>
            <a:off x="1053645" y="1690688"/>
            <a:ext cx="8725017" cy="2031325"/>
          </a:xfrm>
          <a:prstGeom prst="rect">
            <a:avLst/>
          </a:prstGeom>
          <a:noFill/>
          <a:ln>
            <a:solidFill>
              <a:schemeClr val="tx1"/>
            </a:solidFill>
          </a:ln>
        </p:spPr>
        <p:txBody>
          <a:bodyPr wrap="none" rtlCol="0">
            <a:spAutoFit/>
          </a:bodyPr>
          <a:lstStyle/>
          <a:p>
            <a:pPr algn="just"/>
            <a:r>
              <a:rPr lang="sl-SI" dirty="0">
                <a:solidFill>
                  <a:srgbClr val="000000"/>
                </a:solidFill>
                <a:ea typeface="Calibri (MS)"/>
                <a:cs typeface="Calibri (MS)"/>
                <a:sym typeface="Calibri (MS)"/>
              </a:rPr>
              <a:t>Izumitelji morajo v prijavi izuma podati čim več informacij:</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natančen opis izuma z risbami in opisi tehničnih rešitev,</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kdo so izumitelji (morda tudi zunanji sodelavci),</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ali je izum res nov in da ni zaobjet v obstoječem stanju tehnike,</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v kolikšni meri izpolnjujejo pogoje za zaščito (je prišlo do razkritja), </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priložiti rezultate testiranj in druge dokaze, da stvar deluje,</a:t>
            </a:r>
          </a:p>
          <a:p>
            <a:pPr marL="285750" indent="-285750" algn="just">
              <a:buFont typeface="Arial" panose="020B0604020202020204" pitchFamily="34" charset="0"/>
              <a:buChar char="•"/>
            </a:pPr>
            <a:r>
              <a:rPr lang="sl-SI" dirty="0">
                <a:solidFill>
                  <a:srgbClr val="000000"/>
                </a:solidFill>
                <a:ea typeface="Calibri (MS)"/>
                <a:cs typeface="Calibri (MS)"/>
                <a:sym typeface="Calibri (MS)"/>
              </a:rPr>
              <a:t>razmisliti o tržnem potencialu in morebitnih aplikacijah/rešitvah, zanimivih za tržišče itd.</a:t>
            </a:r>
            <a:endParaRPr lang="sl-SI" dirty="0"/>
          </a:p>
        </p:txBody>
      </p:sp>
    </p:spTree>
    <p:extLst>
      <p:ext uri="{BB962C8B-B14F-4D97-AF65-F5344CB8AC3E}">
        <p14:creationId xmlns:p14="http://schemas.microsoft.com/office/powerpoint/2010/main" val="428741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Postopki patentiranja doma in v tujini</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726239" y="1958204"/>
            <a:ext cx="9596044" cy="6223242"/>
          </a:xfrm>
          <a:prstGeom prst="rect">
            <a:avLst/>
          </a:prstGeom>
          <a:noFill/>
        </p:spPr>
        <p:txBody>
          <a:bodyPr wrap="square">
            <a:spAutoFit/>
          </a:bodyPr>
          <a:lstStyle/>
          <a:p>
            <a:pPr indent="226695" algn="just">
              <a:lnSpc>
                <a:spcPct val="107000"/>
              </a:lnSpc>
              <a:spcAft>
                <a:spcPts val="800"/>
              </a:spcAft>
            </a:pPr>
            <a:r>
              <a:rPr lang="sl-SI" sz="2200" dirty="0">
                <a:effectLst/>
                <a:latin typeface="Calibri" panose="020F0502020204030204" pitchFamily="34" charset="0"/>
                <a:ea typeface="Calibri" panose="020F0502020204030204" pitchFamily="34" charset="0"/>
                <a:cs typeface="Calibri" panose="020F0502020204030204" pitchFamily="34" charset="0"/>
              </a:rPr>
              <a:t>Pridobitev patentnega varstva v drugih državah lahko poteka po treh različnih poteh:</a:t>
            </a:r>
          </a:p>
          <a:p>
            <a:pPr marL="342900" lvl="0" indent="-342900">
              <a:lnSpc>
                <a:spcPct val="107000"/>
              </a:lnSpc>
              <a:spcAft>
                <a:spcPts val="800"/>
              </a:spcAft>
              <a:buFont typeface="Wingdings" panose="05000000000000000000" pitchFamily="2" charset="2"/>
              <a:buChar char="q"/>
            </a:pPr>
            <a:r>
              <a:rPr lang="sl-SI" sz="2200" dirty="0">
                <a:effectLst/>
                <a:latin typeface="Calibri" panose="020F0502020204030204" pitchFamily="34" charset="0"/>
                <a:ea typeface="Calibri" panose="020F0502020204030204" pitchFamily="34" charset="0"/>
                <a:cs typeface="Calibri" panose="020F0502020204030204" pitchFamily="34" charset="0"/>
              </a:rPr>
              <a:t>Najosnovnejša oblika prijave je </a:t>
            </a:r>
            <a:r>
              <a:rPr lang="sl-SI" sz="2200" b="1" dirty="0">
                <a:effectLst/>
                <a:latin typeface="Calibri" panose="020F0502020204030204" pitchFamily="34" charset="0"/>
                <a:ea typeface="Calibri" panose="020F0502020204030204" pitchFamily="34" charset="0"/>
                <a:cs typeface="Calibri" panose="020F0502020204030204" pitchFamily="34" charset="0"/>
              </a:rPr>
              <a:t>nacionalna prijava</a:t>
            </a:r>
            <a:r>
              <a:rPr lang="sl-SI" sz="2200" dirty="0">
                <a:effectLst/>
                <a:latin typeface="Calibri" panose="020F0502020204030204" pitchFamily="34" charset="0"/>
                <a:ea typeface="Calibri" panose="020F0502020204030204" pitchFamily="34" charset="0"/>
                <a:cs typeface="Calibri" panose="020F0502020204030204" pitchFamily="34" charset="0"/>
              </a:rPr>
              <a:t>, ki se vloži pri ustreznem organu države, v kateri želimo varstvo. </a:t>
            </a:r>
          </a:p>
          <a:p>
            <a:pPr marL="342900" indent="-342900">
              <a:lnSpc>
                <a:spcPct val="107000"/>
              </a:lnSpc>
              <a:spcAft>
                <a:spcPts val="800"/>
              </a:spcAft>
              <a:buFont typeface="Wingdings" panose="05000000000000000000" pitchFamily="2" charset="2"/>
              <a:buChar char="q"/>
            </a:pPr>
            <a:r>
              <a:rPr lang="sl-SI" sz="2200" b="1" dirty="0">
                <a:latin typeface="Calibri" panose="020F0502020204030204" pitchFamily="34" charset="0"/>
                <a:ea typeface="Calibri" panose="020F0502020204030204" pitchFamily="34" charset="0"/>
                <a:cs typeface="Calibri" panose="020F0502020204030204" pitchFamily="34" charset="0"/>
              </a:rPr>
              <a:t>Evropska prijava</a:t>
            </a:r>
            <a:r>
              <a:rPr lang="sl-SI" sz="2200" dirty="0">
                <a:latin typeface="Calibri" panose="020F0502020204030204" pitchFamily="34" charset="0"/>
                <a:ea typeface="Calibri" panose="020F0502020204030204" pitchFamily="34" charset="0"/>
                <a:cs typeface="Calibri" panose="020F0502020204030204" pitchFamily="34" charset="0"/>
              </a:rPr>
              <a:t>: </a:t>
            </a:r>
            <a:r>
              <a:rPr lang="sl-SI" sz="2200" dirty="0">
                <a:solidFill>
                  <a:srgbClr val="111111"/>
                </a:solidFill>
                <a:latin typeface="Calibri" panose="020F0502020204030204" pitchFamily="34" charset="0"/>
                <a:ea typeface="Times New Roman" panose="02020603050405020304" pitchFamily="18" charset="0"/>
              </a:rPr>
              <a:t>Po podelitvi evropskega patenta, ki je več let trajajoč in precej zapleten postopek, mora njegov imetnik pri uradih držav, kjer želi uveljavljati evropski patent, v predpisanem roku predložiti prevod podeljenega patenta v jezik te države ter plačati ustrezne pristojbine. </a:t>
            </a:r>
            <a:endParaRPr lang="sl-SI"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q"/>
            </a:pPr>
            <a:r>
              <a:rPr lang="sl-SI" sz="2200" b="1" dirty="0">
                <a:latin typeface="Calibri" panose="020F0502020204030204" pitchFamily="34" charset="0"/>
                <a:ea typeface="Calibri" panose="020F0502020204030204" pitchFamily="34" charset="0"/>
                <a:cs typeface="Calibri" panose="020F0502020204030204" pitchFamily="34" charset="0"/>
              </a:rPr>
              <a:t>Mednarodna pot</a:t>
            </a:r>
            <a:r>
              <a:rPr lang="sl-SI" sz="2200" dirty="0">
                <a:latin typeface="Calibri" panose="020F0502020204030204" pitchFamily="34" charset="0"/>
                <a:ea typeface="Calibri" panose="020F0502020204030204" pitchFamily="34" charset="0"/>
                <a:cs typeface="Calibri" panose="020F0502020204030204" pitchFamily="34" charset="0"/>
              </a:rPr>
              <a:t>: Postopek se lahko začne pri slovenskem uradu, nadaljuje pa se pri Svetovni organizaciji za intelektualno lastnino (WIPO). Nacionalna faza postopka in plačilo teh stroškov sta lahko odložena do izteka 30. meseca od prve prijave. </a:t>
            </a:r>
          </a:p>
          <a:p>
            <a:pPr marL="342900" indent="-342900">
              <a:lnSpc>
                <a:spcPct val="107000"/>
              </a:lnSpc>
              <a:spcAft>
                <a:spcPts val="800"/>
              </a:spcAft>
              <a:buFont typeface="Wingdings" panose="05000000000000000000" pitchFamily="2" charset="2"/>
              <a:buChar char="q"/>
            </a:pPr>
            <a:endParaRPr lang="sl-SI"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654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Postopki patentiranja tabelarično</a:t>
            </a:r>
          </a:p>
        </p:txBody>
      </p:sp>
      <p:graphicFrame>
        <p:nvGraphicFramePr>
          <p:cNvPr id="3" name="Tabela 3">
            <a:extLst>
              <a:ext uri="{FF2B5EF4-FFF2-40B4-BE49-F238E27FC236}">
                <a16:creationId xmlns:a16="http://schemas.microsoft.com/office/drawing/2014/main" id="{5338F550-5C88-4E87-84C0-06A05F2054D5}"/>
              </a:ext>
            </a:extLst>
          </p:cNvPr>
          <p:cNvGraphicFramePr>
            <a:graphicFrameLocks noGrp="1"/>
          </p:cNvGraphicFramePr>
          <p:nvPr>
            <p:extLst>
              <p:ext uri="{D42A27DB-BD31-4B8C-83A1-F6EECF244321}">
                <p14:modId xmlns:p14="http://schemas.microsoft.com/office/powerpoint/2010/main" val="544830001"/>
              </p:ext>
            </p:extLst>
          </p:nvPr>
        </p:nvGraphicFramePr>
        <p:xfrm>
          <a:off x="1358662" y="1752598"/>
          <a:ext cx="9425452" cy="4549943"/>
        </p:xfrm>
        <a:graphic>
          <a:graphicData uri="http://schemas.openxmlformats.org/drawingml/2006/table">
            <a:tbl>
              <a:tblPr firstCol="1" bandRow="1">
                <a:tableStyleId>{D27102A9-8310-4765-A935-A1911B00CA55}</a:tableStyleId>
              </a:tblPr>
              <a:tblGrid>
                <a:gridCol w="2051431">
                  <a:extLst>
                    <a:ext uri="{9D8B030D-6E8A-4147-A177-3AD203B41FA5}">
                      <a16:colId xmlns:a16="http://schemas.microsoft.com/office/drawing/2014/main" val="3318508447"/>
                    </a:ext>
                  </a:extLst>
                </a:gridCol>
                <a:gridCol w="3888719">
                  <a:extLst>
                    <a:ext uri="{9D8B030D-6E8A-4147-A177-3AD203B41FA5}">
                      <a16:colId xmlns:a16="http://schemas.microsoft.com/office/drawing/2014/main" val="3216170306"/>
                    </a:ext>
                  </a:extLst>
                </a:gridCol>
                <a:gridCol w="3485302">
                  <a:extLst>
                    <a:ext uri="{9D8B030D-6E8A-4147-A177-3AD203B41FA5}">
                      <a16:colId xmlns:a16="http://schemas.microsoft.com/office/drawing/2014/main" val="277218602"/>
                    </a:ext>
                  </a:extLst>
                </a:gridCol>
              </a:tblGrid>
              <a:tr h="736220">
                <a:tc>
                  <a:txBody>
                    <a:bodyPr/>
                    <a:lstStyle/>
                    <a:p>
                      <a:r>
                        <a:rPr lang="sl-SI" sz="1600" dirty="0"/>
                        <a:t>NACIONALNA PATENT</a:t>
                      </a:r>
                    </a:p>
                  </a:txBody>
                  <a:tcPr/>
                </a:tc>
                <a:tc>
                  <a:txBody>
                    <a:bodyPr/>
                    <a:lstStyle/>
                    <a:p>
                      <a:r>
                        <a:rPr lang="sl-SI" sz="1600" dirty="0"/>
                        <a:t>Velja samo v 1 državi.</a:t>
                      </a:r>
                    </a:p>
                  </a:txBody>
                  <a:tcPr/>
                </a:tc>
                <a:tc>
                  <a:txBody>
                    <a:bodyPr/>
                    <a:lstStyle/>
                    <a:p>
                      <a:r>
                        <a:rPr lang="sl-SI" sz="1600" dirty="0"/>
                        <a:t>Vsak nacionalni urad vodi postopek samostojno, patent velja le v tisti državi.</a:t>
                      </a:r>
                    </a:p>
                  </a:txBody>
                  <a:tcPr/>
                </a:tc>
                <a:extLst>
                  <a:ext uri="{0D108BD9-81ED-4DB2-BD59-A6C34878D82A}">
                    <a16:rowId xmlns:a16="http://schemas.microsoft.com/office/drawing/2014/main" val="2814088395"/>
                  </a:ext>
                </a:extLst>
              </a:tr>
              <a:tr h="2503083">
                <a:tc>
                  <a:txBody>
                    <a:bodyPr/>
                    <a:lstStyle/>
                    <a:p>
                      <a:r>
                        <a:rPr lang="sl-SI" sz="1600" dirty="0"/>
                        <a:t>EVROPSKI PATENT</a:t>
                      </a:r>
                    </a:p>
                    <a:p>
                      <a:endParaRPr lang="sl-SI" sz="1600" dirty="0"/>
                    </a:p>
                    <a:p>
                      <a:endParaRPr lang="sl-SI" sz="1600" dirty="0"/>
                    </a:p>
                    <a:p>
                      <a:endParaRPr lang="sl-SI" sz="1600" dirty="0"/>
                    </a:p>
                    <a:p>
                      <a:endParaRPr lang="sl-SI" sz="1600" dirty="0"/>
                    </a:p>
                    <a:p>
                      <a:r>
                        <a:rPr lang="sl-SI" sz="1600" dirty="0"/>
                        <a:t>EVROPSKI PATENT Z ENOTNIM UČINKOM</a:t>
                      </a:r>
                    </a:p>
                  </a:txBody>
                  <a:tcPr/>
                </a:tc>
                <a:tc>
                  <a:txBody>
                    <a:bodyPr/>
                    <a:lstStyle/>
                    <a:p>
                      <a:r>
                        <a:rPr lang="sl-SI" sz="1600" dirty="0">
                          <a:hlinkClick r:id="rId3"/>
                        </a:rPr>
                        <a:t>Velja v Evropi</a:t>
                      </a:r>
                      <a:r>
                        <a:rPr lang="sl-SI" sz="1600" dirty="0"/>
                        <a:t> (39 držav) + nekatere druge.</a:t>
                      </a:r>
                    </a:p>
                    <a:p>
                      <a:r>
                        <a:rPr lang="sl-SI" sz="1600" dirty="0"/>
                        <a:t>Ta pot je smiselna, če želimo zaščito vsaj v 3 ali 4 evropskih deželah.</a:t>
                      </a:r>
                    </a:p>
                    <a:p>
                      <a:endParaRPr lang="sl-SI"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600" dirty="0"/>
                        <a:t>Velja v </a:t>
                      </a:r>
                      <a:r>
                        <a:rPr lang="sl-SI" sz="1600" dirty="0">
                          <a:hlinkClick r:id="rId4"/>
                        </a:rPr>
                        <a:t>18 evropskih državah </a:t>
                      </a:r>
                      <a:r>
                        <a:rPr lang="sl-SI" sz="1600" dirty="0"/>
                        <a:t>(</a:t>
                      </a:r>
                      <a:r>
                        <a:rPr lang="sl-SI" sz="1600" dirty="0" err="1"/>
                        <a:t>zaenkrat</a:t>
                      </a:r>
                      <a:r>
                        <a:rPr lang="sl-SI" sz="1600" dirty="0"/>
                        <a:t>).</a:t>
                      </a:r>
                    </a:p>
                    <a:p>
                      <a:endParaRPr lang="sl-SI" sz="1600" dirty="0"/>
                    </a:p>
                  </a:txBody>
                  <a:tcPr/>
                </a:tc>
                <a:tc>
                  <a:txBody>
                    <a:bodyPr/>
                    <a:lstStyle/>
                    <a:p>
                      <a:r>
                        <a:rPr lang="sl-SI" sz="1600" dirty="0">
                          <a:solidFill>
                            <a:srgbClr val="111111"/>
                          </a:solidFill>
                          <a:latin typeface="Calibri" panose="020F0502020204030204" pitchFamily="34" charset="0"/>
                          <a:ea typeface="Times New Roman" panose="02020603050405020304" pitchFamily="18" charset="0"/>
                        </a:rPr>
                        <a:t>Postopek</a:t>
                      </a:r>
                      <a:r>
                        <a:rPr lang="sl-SI" sz="1600" baseline="0" dirty="0">
                          <a:solidFill>
                            <a:srgbClr val="111111"/>
                          </a:solidFill>
                          <a:latin typeface="Calibri" panose="020F0502020204030204" pitchFamily="34" charset="0"/>
                          <a:ea typeface="Times New Roman" panose="02020603050405020304" pitchFamily="18" charset="0"/>
                        </a:rPr>
                        <a:t> potek enotno do podelitve </a:t>
                      </a:r>
                      <a:r>
                        <a:rPr lang="sl-SI" sz="1600" dirty="0">
                          <a:solidFill>
                            <a:srgbClr val="111111"/>
                          </a:solidFill>
                          <a:latin typeface="Calibri" panose="020F0502020204030204" pitchFamily="34" charset="0"/>
                          <a:ea typeface="Times New Roman" panose="02020603050405020304" pitchFamily="18" charset="0"/>
                        </a:rPr>
                        <a:t>evropskega patenta, ko mora njegov imetnik potrditi in vzdrževati patent še v vsaki državi posebej. </a:t>
                      </a:r>
                    </a:p>
                    <a:p>
                      <a:endParaRPr lang="sl-SI" sz="1600" dirty="0">
                        <a:solidFill>
                          <a:srgbClr val="111111"/>
                        </a:solidFill>
                        <a:latin typeface="Calibri" panose="020F0502020204030204" pitchFamily="34" charset="0"/>
                        <a:ea typeface="Times New Roman" panose="02020603050405020304" pitchFamily="18" charset="0"/>
                      </a:endParaRPr>
                    </a:p>
                    <a:p>
                      <a:r>
                        <a:rPr lang="sl-SI" sz="1600" dirty="0">
                          <a:solidFill>
                            <a:srgbClr val="111111"/>
                          </a:solidFill>
                          <a:latin typeface="Calibri" panose="020F0502020204030204" pitchFamily="34" charset="0"/>
                          <a:ea typeface="Times New Roman" panose="02020603050405020304" pitchFamily="18" charset="0"/>
                        </a:rPr>
                        <a:t>Lahko pa se odloči za evropski patent z enotnim učinkom, kjer se vodi en postopek z enim sklopom pristojbin ter enotnim sodnim varstvom.</a:t>
                      </a:r>
                      <a:endParaRPr lang="sl-SI" sz="1600" dirty="0"/>
                    </a:p>
                  </a:txBody>
                  <a:tcPr/>
                </a:tc>
                <a:extLst>
                  <a:ext uri="{0D108BD9-81ED-4DB2-BD59-A6C34878D82A}">
                    <a16:rowId xmlns:a16="http://schemas.microsoft.com/office/drawing/2014/main" val="3376159367"/>
                  </a:ext>
                </a:extLst>
              </a:tr>
              <a:tr h="901110">
                <a:tc>
                  <a:txBody>
                    <a:bodyPr/>
                    <a:lstStyle/>
                    <a:p>
                      <a:r>
                        <a:rPr lang="sl-SI" sz="1600" dirty="0"/>
                        <a:t>MEDNARODNA </a:t>
                      </a:r>
                    </a:p>
                    <a:p>
                      <a:r>
                        <a:rPr lang="sl-SI" sz="1600" dirty="0"/>
                        <a:t>PATENTNA PRIJAVA PRI WIPO</a:t>
                      </a:r>
                    </a:p>
                  </a:txBody>
                  <a:tcPr/>
                </a:tc>
                <a:tc>
                  <a:txBody>
                    <a:bodyPr/>
                    <a:lstStyle/>
                    <a:p>
                      <a:r>
                        <a:rPr lang="sl-SI" sz="1600" dirty="0"/>
                        <a:t>Velja v do </a:t>
                      </a:r>
                      <a:r>
                        <a:rPr lang="sl-SI" sz="1600" dirty="0">
                          <a:hlinkClick r:id="rId5"/>
                        </a:rPr>
                        <a:t>158 državah</a:t>
                      </a:r>
                      <a:r>
                        <a:rPr lang="sl-SI" sz="1600" dirty="0"/>
                        <a:t>. Ta pot je smiselna, če želimo zaščito v državah po celem svetu.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dirty="0">
                          <a:latin typeface="Calibri" panose="020F0502020204030204" pitchFamily="34" charset="0"/>
                          <a:ea typeface="Calibri" panose="020F0502020204030204" pitchFamily="34" charset="0"/>
                          <a:cs typeface="Calibri" panose="020F0502020204030204" pitchFamily="34" charset="0"/>
                        </a:rPr>
                        <a:t>Mednarodna faza,</a:t>
                      </a:r>
                      <a:r>
                        <a:rPr lang="sl-SI" sz="1600" baseline="0" dirty="0">
                          <a:latin typeface="Calibri" panose="020F0502020204030204" pitchFamily="34" charset="0"/>
                          <a:ea typeface="Calibri" panose="020F0502020204030204" pitchFamily="34" charset="0"/>
                          <a:cs typeface="Calibri" panose="020F0502020204030204" pitchFamily="34" charset="0"/>
                        </a:rPr>
                        <a:t> ki vključuje objavo patentne prijave in izvedbo poizvedbe.</a:t>
                      </a:r>
                      <a:r>
                        <a:rPr lang="sl-SI" sz="1600" dirty="0">
                          <a:latin typeface="Calibri" panose="020F0502020204030204" pitchFamily="34" charset="0"/>
                          <a:ea typeface="Calibri" panose="020F0502020204030204" pitchFamily="34" charset="0"/>
                          <a:cs typeface="Calibri" panose="020F0502020204030204" pitchFamily="34" charset="0"/>
                        </a:rPr>
                        <a:t> Nacionalna faza postopka in plačilo teh stroškov sta lahko odložena do izteka 30. meseca od prve prijave. </a:t>
                      </a:r>
                      <a:endParaRPr lang="sl-SI" sz="1600" dirty="0"/>
                    </a:p>
                  </a:txBody>
                  <a:tcPr/>
                </a:tc>
                <a:extLst>
                  <a:ext uri="{0D108BD9-81ED-4DB2-BD59-A6C34878D82A}">
                    <a16:rowId xmlns:a16="http://schemas.microsoft.com/office/drawing/2014/main" val="3867181190"/>
                  </a:ext>
                </a:extLst>
              </a:tr>
            </a:tbl>
          </a:graphicData>
        </a:graphic>
      </p:graphicFrame>
    </p:spTree>
    <p:extLst>
      <p:ext uri="{BB962C8B-B14F-4D97-AF65-F5344CB8AC3E}">
        <p14:creationId xmlns:p14="http://schemas.microsoft.com/office/powerpoint/2010/main" val="315171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Postopki patentiranja: evropski patent</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371658" y="1950267"/>
            <a:ext cx="5345064" cy="967765"/>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q"/>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oljeZBesedilom 6">
            <a:extLst>
              <a:ext uri="{FF2B5EF4-FFF2-40B4-BE49-F238E27FC236}">
                <a16:creationId xmlns:a16="http://schemas.microsoft.com/office/drawing/2014/main" id="{FC5162D7-A65A-43C0-A0F5-B4D9B15ED14F}"/>
              </a:ext>
            </a:extLst>
          </p:cNvPr>
          <p:cNvSpPr txBox="1"/>
          <p:nvPr/>
        </p:nvSpPr>
        <p:spPr>
          <a:xfrm>
            <a:off x="2110004" y="5651682"/>
            <a:ext cx="5893536" cy="923330"/>
          </a:xfrm>
          <a:prstGeom prst="rect">
            <a:avLst/>
          </a:prstGeom>
          <a:noFill/>
        </p:spPr>
        <p:txBody>
          <a:bodyPr wrap="none" rtlCol="0">
            <a:spAutoFit/>
          </a:bodyPr>
          <a:lstStyle/>
          <a:p>
            <a:r>
              <a:rPr lang="sl-SI" dirty="0"/>
              <a:t>Postopek pridobitve klasičnega evropskega patenta.</a:t>
            </a:r>
          </a:p>
          <a:p>
            <a:r>
              <a:rPr lang="sl-SI" dirty="0"/>
              <a:t>Vir: Patentno varstvo v Sloveniji (2019), Revizijsko poročilo, </a:t>
            </a:r>
          </a:p>
          <a:p>
            <a:r>
              <a:rPr lang="sl-SI" dirty="0"/>
              <a:t>Računsko sodišče RS.</a:t>
            </a:r>
          </a:p>
        </p:txBody>
      </p:sp>
      <p:pic>
        <p:nvPicPr>
          <p:cNvPr id="8" name="Slika 7">
            <a:extLst>
              <a:ext uri="{FF2B5EF4-FFF2-40B4-BE49-F238E27FC236}">
                <a16:creationId xmlns:a16="http://schemas.microsoft.com/office/drawing/2014/main" id="{A3B63667-FDCE-4A62-9E81-B40318D3A6BD}"/>
              </a:ext>
            </a:extLst>
          </p:cNvPr>
          <p:cNvPicPr>
            <a:picLocks noChangeAspect="1"/>
          </p:cNvPicPr>
          <p:nvPr/>
        </p:nvPicPr>
        <p:blipFill>
          <a:blip r:embed="rId3" cstate="print"/>
          <a:stretch>
            <a:fillRect/>
          </a:stretch>
        </p:blipFill>
        <p:spPr>
          <a:xfrm>
            <a:off x="1840262" y="1907841"/>
            <a:ext cx="6694139" cy="3714539"/>
          </a:xfrm>
          <a:prstGeom prst="rect">
            <a:avLst/>
          </a:prstGeom>
          <a:ln>
            <a:noFill/>
          </a:ln>
        </p:spPr>
      </p:pic>
    </p:spTree>
    <p:extLst>
      <p:ext uri="{BB962C8B-B14F-4D97-AF65-F5344CB8AC3E}">
        <p14:creationId xmlns:p14="http://schemas.microsoft.com/office/powerpoint/2010/main" val="974210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Postopki patentiranja: pisarne za prenos znanja/tehnologij</a:t>
            </a:r>
          </a:p>
        </p:txBody>
      </p:sp>
      <p:pic>
        <p:nvPicPr>
          <p:cNvPr id="7" name="Slika 6">
            <a:extLst>
              <a:ext uri="{FF2B5EF4-FFF2-40B4-BE49-F238E27FC236}">
                <a16:creationId xmlns:a16="http://schemas.microsoft.com/office/drawing/2014/main" id="{BDCE129A-A13C-4215-9EA1-3CC7441E9D03}"/>
              </a:ext>
            </a:extLst>
          </p:cNvPr>
          <p:cNvPicPr>
            <a:picLocks noChangeAspect="1"/>
          </p:cNvPicPr>
          <p:nvPr/>
        </p:nvPicPr>
        <p:blipFill>
          <a:blip r:embed="rId3"/>
          <a:stretch>
            <a:fillRect/>
          </a:stretch>
        </p:blipFill>
        <p:spPr>
          <a:xfrm>
            <a:off x="1993605" y="1885110"/>
            <a:ext cx="6794795" cy="4574784"/>
          </a:xfrm>
          <a:prstGeom prst="rect">
            <a:avLst/>
          </a:prstGeom>
          <a:ln>
            <a:solidFill>
              <a:schemeClr val="tx1"/>
            </a:solidFill>
          </a:ln>
        </p:spPr>
      </p:pic>
    </p:spTree>
    <p:extLst>
      <p:ext uri="{BB962C8B-B14F-4D97-AF65-F5344CB8AC3E}">
        <p14:creationId xmlns:p14="http://schemas.microsoft.com/office/powerpoint/2010/main" val="93587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Točkovanje patentov</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1052512" y="1852436"/>
            <a:ext cx="9934576" cy="5432449"/>
          </a:xfrm>
          <a:prstGeom prst="rect">
            <a:avLst/>
          </a:prstGeom>
          <a:noFill/>
        </p:spPr>
        <p:txBody>
          <a:bodyPr wrap="square">
            <a:spAutoFit/>
          </a:bodyPr>
          <a:lstStyle/>
          <a:p>
            <a:pPr indent="226695" algn="just">
              <a:lnSpc>
                <a:spcPct val="107000"/>
              </a:lnSpc>
              <a:spcAft>
                <a:spcPts val="800"/>
              </a:spcAft>
            </a:pPr>
            <a:r>
              <a:rPr lang="sl-SI" sz="2400" dirty="0">
                <a:effectLst/>
                <a:latin typeface="Calibri" panose="020F0502020204030204" pitchFamily="34" charset="0"/>
                <a:ea typeface="Calibri" panose="020F0502020204030204" pitchFamily="34" charset="0"/>
                <a:cs typeface="Calibri" panose="020F0502020204030204" pitchFamily="34" charset="0"/>
              </a:rPr>
              <a:t>Patentiranje je pomemben mednarodni ukrep zavarovanja vloženih sredstev v raziskave in razvoj s pravicami intelektualne lastnine, zato imajo patenti visoko vrednost v nacionalnem sistemu znanstvene odličnosti. </a:t>
            </a:r>
          </a:p>
          <a:p>
            <a:pPr marL="342900" indent="-342900" algn="just">
              <a:lnSpc>
                <a:spcPct val="107000"/>
              </a:lnSpc>
              <a:spcAft>
                <a:spcPts val="800"/>
              </a:spcAft>
              <a:buFont typeface="Wingdings" panose="05000000000000000000" pitchFamily="2" charset="2"/>
              <a:buChar char="q"/>
            </a:pPr>
            <a:r>
              <a:rPr lang="sl-SI" sz="2400" dirty="0">
                <a:effectLst/>
                <a:latin typeface="Calibri" panose="020F0502020204030204" pitchFamily="34" charset="0"/>
                <a:ea typeface="Calibri" panose="020F0502020204030204" pitchFamily="34" charset="0"/>
                <a:cs typeface="Calibri" panose="020F0502020204030204" pitchFamily="34" charset="0"/>
              </a:rPr>
              <a:t>Dosedanje vrednotenje patentov v SICRIS-u temelji na kriteriju, ali je bil za njihovo podelitev pri patentnem uradu opravljen popoln preizkus patentne prijave ali ne. </a:t>
            </a:r>
          </a:p>
          <a:p>
            <a:pPr marL="342900" indent="-342900" algn="just">
              <a:lnSpc>
                <a:spcPct val="107000"/>
              </a:lnSpc>
              <a:spcAft>
                <a:spcPts val="800"/>
              </a:spcAft>
              <a:buFont typeface="Wingdings" panose="05000000000000000000" pitchFamily="2" charset="2"/>
              <a:buChar char="q"/>
            </a:pPr>
            <a:r>
              <a:rPr lang="sl-SI" sz="2400" dirty="0">
                <a:latin typeface="Calibri" panose="020F0502020204030204" pitchFamily="34" charset="0"/>
                <a:ea typeface="Calibri" panose="020F0502020204030204" pitchFamily="34" charset="0"/>
                <a:cs typeface="Calibri" panose="020F0502020204030204" pitchFamily="34" charset="0"/>
              </a:rPr>
              <a:t>Sistem vrednotenja je v fazi prenove in prehaja na kvalitativno ocenjevanje prijav.</a:t>
            </a:r>
            <a:endParaRPr lang="sl-SI" sz="24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07000"/>
              </a:lnSpc>
              <a:spcAft>
                <a:spcPts val="800"/>
              </a:spcAft>
              <a:buFont typeface="Wingdings" panose="05000000000000000000" pitchFamily="2" charset="2"/>
              <a:buChar char="q"/>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oljeZBesedilom 3">
            <a:extLst>
              <a:ext uri="{FF2B5EF4-FFF2-40B4-BE49-F238E27FC236}">
                <a16:creationId xmlns:a16="http://schemas.microsoft.com/office/drawing/2014/main" id="{1532A3E5-4E6C-4F74-9BCE-AE2986E64BCE}"/>
              </a:ext>
            </a:extLst>
          </p:cNvPr>
          <p:cNvSpPr txBox="1"/>
          <p:nvPr/>
        </p:nvSpPr>
        <p:spPr>
          <a:xfrm>
            <a:off x="1204912" y="5235387"/>
            <a:ext cx="5742735" cy="1338828"/>
          </a:xfrm>
          <a:prstGeom prst="rect">
            <a:avLst/>
          </a:prstGeom>
          <a:noFill/>
          <a:ln>
            <a:solidFill>
              <a:schemeClr val="tx1"/>
            </a:solidFill>
          </a:ln>
        </p:spPr>
        <p:txBody>
          <a:bodyPr wrap="square">
            <a:spAutoFit/>
          </a:bodyPr>
          <a:lstStyle/>
          <a:p>
            <a:r>
              <a:rPr lang="sl-SI" sz="900" b="1" dirty="0"/>
              <a:t>E</a:t>
            </a:r>
            <a:r>
              <a:rPr lang="sl-SI" sz="900" dirty="0"/>
              <a:t>. Patent, nova sorta </a:t>
            </a:r>
          </a:p>
          <a:p>
            <a:r>
              <a:rPr lang="sl-SI" sz="900" dirty="0"/>
              <a:t>– patent (2.24), podeljen: </a:t>
            </a:r>
          </a:p>
          <a:p>
            <a:r>
              <a:rPr lang="sl-SI" sz="900" dirty="0"/>
              <a:t>	• pri uradu, ki opravlja popoln preizkus patentne prijave v naslednjih državah: ZDA, Kanadi, Japonski, Avstraliji, J. Koreji, Norveški, Turčiji, Rusiji, Kitajski, Indiji, Mehiki, JAR in Braziliji,</a:t>
            </a:r>
          </a:p>
          <a:p>
            <a:r>
              <a:rPr lang="sl-SI" sz="900" dirty="0"/>
              <a:t>	• pri Evropskem patentnem uradu in </a:t>
            </a:r>
          </a:p>
          <a:p>
            <a:r>
              <a:rPr lang="sl-SI" sz="900" dirty="0"/>
              <a:t>	• v tistih državah Evropske unije, ki opravljajo popoln preizkus patentne prijave (Avstrija, Bolgarija, Češka, Nemčija, Danska, Španija, Finska, Velika Britanija, Madžarska, Poljska, Portugalska, Romunija, Švedska, Slovaška),</a:t>
            </a:r>
          </a:p>
          <a:p>
            <a:endParaRPr lang="sl-SI" sz="900" dirty="0"/>
          </a:p>
          <a:p>
            <a:r>
              <a:rPr lang="sl-SI" sz="900" b="1" dirty="0"/>
              <a:t>200 točk</a:t>
            </a:r>
            <a:r>
              <a:rPr lang="sl-SI" sz="900" dirty="0"/>
              <a:t>, </a:t>
            </a:r>
          </a:p>
        </p:txBody>
      </p:sp>
      <p:sp>
        <p:nvSpPr>
          <p:cNvPr id="5" name="PoljeZBesedilom 4">
            <a:extLst>
              <a:ext uri="{FF2B5EF4-FFF2-40B4-BE49-F238E27FC236}">
                <a16:creationId xmlns:a16="http://schemas.microsoft.com/office/drawing/2014/main" id="{1234070D-D5A4-41B5-A2D4-AAA3BC01C17F}"/>
              </a:ext>
            </a:extLst>
          </p:cNvPr>
          <p:cNvSpPr txBox="1"/>
          <p:nvPr/>
        </p:nvSpPr>
        <p:spPr>
          <a:xfrm>
            <a:off x="7471241" y="5235387"/>
            <a:ext cx="3178829" cy="507831"/>
          </a:xfrm>
          <a:prstGeom prst="rect">
            <a:avLst/>
          </a:prstGeom>
          <a:noFill/>
          <a:ln>
            <a:solidFill>
              <a:schemeClr val="tx1"/>
            </a:solidFill>
          </a:ln>
        </p:spPr>
        <p:txBody>
          <a:bodyPr wrap="square">
            <a:spAutoFit/>
          </a:bodyPr>
          <a:lstStyle/>
          <a:p>
            <a:r>
              <a:rPr lang="sl-SI" sz="900" dirty="0"/>
              <a:t>2.24 Patent (domači, oziroma, ki ne ustreza kriterijem pod 2.E),</a:t>
            </a:r>
          </a:p>
          <a:p>
            <a:endParaRPr lang="sl-SI" sz="900" b="1" dirty="0"/>
          </a:p>
          <a:p>
            <a:r>
              <a:rPr lang="sl-SI" sz="900" b="1" dirty="0"/>
              <a:t>10 točk</a:t>
            </a:r>
            <a:r>
              <a:rPr lang="sl-SI" sz="900" dirty="0"/>
              <a:t>,</a:t>
            </a:r>
          </a:p>
        </p:txBody>
      </p:sp>
      <p:sp>
        <p:nvSpPr>
          <p:cNvPr id="6" name="PoljeZBesedilom 5">
            <a:extLst>
              <a:ext uri="{FF2B5EF4-FFF2-40B4-BE49-F238E27FC236}">
                <a16:creationId xmlns:a16="http://schemas.microsoft.com/office/drawing/2014/main" id="{2702E4F9-38AF-477C-8434-FB3DFAB8A169}"/>
              </a:ext>
            </a:extLst>
          </p:cNvPr>
          <p:cNvSpPr txBox="1"/>
          <p:nvPr/>
        </p:nvSpPr>
        <p:spPr>
          <a:xfrm>
            <a:off x="927849" y="6578587"/>
            <a:ext cx="6991348" cy="233975"/>
          </a:xfrm>
          <a:prstGeom prst="rect">
            <a:avLst/>
          </a:prstGeom>
          <a:noFill/>
        </p:spPr>
        <p:txBody>
          <a:bodyPr wrap="square">
            <a:spAutoFit/>
          </a:bodyPr>
          <a:lstStyle/>
          <a:p>
            <a:pPr indent="226695" algn="just">
              <a:lnSpc>
                <a:spcPct val="107000"/>
              </a:lnSpc>
              <a:spcAft>
                <a:spcPts val="800"/>
              </a:spcAft>
            </a:pPr>
            <a:r>
              <a:rPr lang="sl-SI" sz="900" dirty="0">
                <a:effectLst/>
                <a:latin typeface="Calibri" panose="020F0502020204030204" pitchFamily="34" charset="0"/>
                <a:ea typeface="Calibri" panose="020F0502020204030204" pitchFamily="34" charset="0"/>
                <a:cs typeface="Calibri" panose="020F0502020204030204" pitchFamily="34" charset="0"/>
              </a:rPr>
              <a:t>Vir: </a:t>
            </a:r>
            <a:r>
              <a:rPr lang="sl-SI" sz="900" dirty="0">
                <a:effectLst/>
                <a:latin typeface="Calibri" panose="020F0502020204030204" pitchFamily="34" charset="0"/>
                <a:ea typeface="Calibri" panose="020F0502020204030204" pitchFamily="34" charset="0"/>
                <a:cs typeface="Calibri" panose="020F0502020204030204" pitchFamily="34" charset="0"/>
                <a:hlinkClick r:id="rId3"/>
              </a:rPr>
              <a:t>ARIS.SI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10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838202" y="991776"/>
            <a:ext cx="11160000" cy="611828"/>
          </a:xfrm>
        </p:spPr>
        <p:txBody>
          <a:bodyPr>
            <a:normAutofit fontScale="90000"/>
          </a:bodyPr>
          <a:lstStyle/>
          <a:p>
            <a:pPr algn="ctr"/>
            <a:r>
              <a:rPr lang="sl-SI" dirty="0"/>
              <a:t>Literatura</a:t>
            </a:r>
          </a:p>
        </p:txBody>
      </p:sp>
      <p:sp>
        <p:nvSpPr>
          <p:cNvPr id="9" name="PoljeZBesedilom 8">
            <a:extLst>
              <a:ext uri="{FF2B5EF4-FFF2-40B4-BE49-F238E27FC236}">
                <a16:creationId xmlns:a16="http://schemas.microsoft.com/office/drawing/2014/main" id="{79E697B8-F37A-48A8-B8DF-39A297CF6144}"/>
              </a:ext>
            </a:extLst>
          </p:cNvPr>
          <p:cNvSpPr txBox="1"/>
          <p:nvPr/>
        </p:nvSpPr>
        <p:spPr>
          <a:xfrm>
            <a:off x="838202" y="1592720"/>
            <a:ext cx="11160000" cy="6245492"/>
          </a:xfrm>
          <a:prstGeom prst="rect">
            <a:avLst/>
          </a:prstGeom>
          <a:noFill/>
        </p:spPr>
        <p:txBody>
          <a:bodyPr wrap="square">
            <a:spAutoFit/>
          </a:bodyPr>
          <a:lstStyle/>
          <a:p>
            <a:pPr marL="512445" indent="-285750" algn="l">
              <a:lnSpc>
                <a:spcPct val="107000"/>
              </a:lnSpc>
              <a:spcAft>
                <a:spcPts val="800"/>
              </a:spcAft>
              <a:buFont typeface="Wingdings" panose="05000000000000000000" pitchFamily="2" charset="2"/>
              <a:buChar char="q"/>
            </a:pPr>
            <a:r>
              <a:rPr lang="sl-SI" sz="1400" dirty="0">
                <a:effectLst/>
                <a:ea typeface="Calibri" panose="020F0502020204030204" pitchFamily="34" charset="0"/>
                <a:cs typeface="Times New Roman" panose="02020603050405020304" pitchFamily="18" charset="0"/>
              </a:rPr>
              <a:t>Pretnar, B. (2020). Intelektualna lastnina in tržno uspešne inovacije: priročnik za managerje, raziskovalce in izumitelje (1. natis, str. 167). </a:t>
            </a:r>
            <a:r>
              <a:rPr lang="sl-SI" sz="1400" dirty="0" err="1">
                <a:effectLst/>
                <a:ea typeface="Calibri" panose="020F0502020204030204" pitchFamily="34" charset="0"/>
                <a:cs typeface="Times New Roman" panose="02020603050405020304" pitchFamily="18" charset="0"/>
              </a:rPr>
              <a:t>Lexpera</a:t>
            </a:r>
            <a:r>
              <a:rPr lang="sl-SI" sz="1400" dirty="0">
                <a:effectLst/>
                <a:ea typeface="Calibri" panose="020F0502020204030204" pitchFamily="34" charset="0"/>
                <a:cs typeface="Times New Roman" panose="02020603050405020304" pitchFamily="18" charset="0"/>
              </a:rPr>
              <a:t>, GV založba.</a:t>
            </a:r>
          </a:p>
          <a:p>
            <a:pPr marL="512445" indent="-285750" algn="l">
              <a:lnSpc>
                <a:spcPct val="107000"/>
              </a:lnSpc>
              <a:spcAft>
                <a:spcPts val="800"/>
              </a:spcAft>
              <a:buFont typeface="Wingdings" panose="05000000000000000000" pitchFamily="2" charset="2"/>
              <a:buChar char="q"/>
            </a:pPr>
            <a:r>
              <a:rPr lang="en-US" sz="1400" b="0" i="0" dirty="0">
                <a:solidFill>
                  <a:srgbClr val="333333"/>
                </a:solidFill>
                <a:effectLst/>
                <a:latin typeface="Guardian TextSans Web"/>
              </a:rPr>
              <a:t>Paradise J. The CRISPR Patent Ruling and Implications for Medicine. </a:t>
            </a:r>
            <a:r>
              <a:rPr lang="en-US" sz="1400" b="0" i="1" dirty="0">
                <a:solidFill>
                  <a:srgbClr val="333333"/>
                </a:solidFill>
                <a:effectLst/>
                <a:latin typeface="Guardian TextSans Web"/>
              </a:rPr>
              <a:t>JAMA.</a:t>
            </a:r>
            <a:r>
              <a:rPr lang="en-US" sz="1400" b="0" i="0" dirty="0">
                <a:solidFill>
                  <a:srgbClr val="333333"/>
                </a:solidFill>
                <a:effectLst/>
                <a:latin typeface="Guardian TextSans Web"/>
              </a:rPr>
              <a:t> 2023;329(6):461–462. doi:10.1001/jama.2022.24986</a:t>
            </a:r>
            <a:endParaRPr lang="sl-SI" sz="1400" dirty="0">
              <a:effectLst/>
              <a:ea typeface="Calibri" panose="020F0502020204030204" pitchFamily="34" charset="0"/>
              <a:cs typeface="Times New Roman" panose="02020603050405020304" pitchFamily="18" charset="0"/>
            </a:endParaRPr>
          </a:p>
          <a:p>
            <a:pPr marL="512445" indent="-285750">
              <a:lnSpc>
                <a:spcPct val="107000"/>
              </a:lnSpc>
              <a:spcAft>
                <a:spcPts val="800"/>
              </a:spcAft>
              <a:buFont typeface="Wingdings" panose="05000000000000000000" pitchFamily="2" charset="2"/>
              <a:buChar char="q"/>
            </a:pPr>
            <a:r>
              <a:rPr lang="sl-SI" sz="1400" dirty="0" err="1">
                <a:effectLst/>
                <a:ea typeface="Calibri" panose="020F0502020204030204" pitchFamily="34" charset="0"/>
                <a:cs typeface="Times New Roman" panose="02020603050405020304" pitchFamily="18" charset="0"/>
              </a:rPr>
              <a:t>Ruzzier</a:t>
            </a:r>
            <a:r>
              <a:rPr lang="sl-SI" sz="1400" dirty="0">
                <a:effectLst/>
                <a:ea typeface="Calibri" panose="020F0502020204030204" pitchFamily="34" charset="0"/>
                <a:cs typeface="Times New Roman" panose="02020603050405020304" pitchFamily="18" charset="0"/>
              </a:rPr>
              <a:t>, M. (2011). Slovenski raziskovalci na razpotju: analiza in predlog ukrepov za spodbujanje in večjo učinkovitost znanstveno-raziskovalne dejavnosti. Založba Univerze na Primorskem. </a:t>
            </a:r>
            <a:r>
              <a:rPr lang="sl-SI" sz="1400" dirty="0">
                <a:effectLst/>
                <a:ea typeface="Calibri" panose="020F0502020204030204" pitchFamily="34" charset="0"/>
                <a:cs typeface="Times New Roman" panose="02020603050405020304" pitchFamily="18" charset="0"/>
                <a:hlinkClick r:id="rId3"/>
              </a:rPr>
              <a:t>http://www.hippocampus.si/ISBN/978-961-6832-07-6.pdf</a:t>
            </a:r>
            <a:endParaRPr lang="sl-SI" sz="1400" dirty="0">
              <a:effectLst/>
              <a:ea typeface="Calibri" panose="020F0502020204030204" pitchFamily="34" charset="0"/>
              <a:cs typeface="Times New Roman" panose="02020603050405020304" pitchFamily="18" charset="0"/>
            </a:endParaRPr>
          </a:p>
          <a:p>
            <a:pPr marL="512445" indent="-285750">
              <a:lnSpc>
                <a:spcPct val="107000"/>
              </a:lnSpc>
              <a:spcAft>
                <a:spcPts val="800"/>
              </a:spcAft>
              <a:buFont typeface="Wingdings" panose="05000000000000000000" pitchFamily="2" charset="2"/>
              <a:buChar char="q"/>
            </a:pPr>
            <a:r>
              <a:rPr lang="sl-SI" sz="1400" b="0" i="0" dirty="0" err="1">
                <a:solidFill>
                  <a:srgbClr val="131313"/>
                </a:solidFill>
                <a:effectLst/>
              </a:rPr>
              <a:t>Hanne</a:t>
            </a:r>
            <a:r>
              <a:rPr lang="sl-SI" sz="1400" b="0" i="0" dirty="0">
                <a:solidFill>
                  <a:srgbClr val="131313"/>
                </a:solidFill>
                <a:effectLst/>
              </a:rPr>
              <a:t> Bonge-</a:t>
            </a:r>
            <a:r>
              <a:rPr lang="sl-SI" sz="1400" b="0" i="0" dirty="0" err="1">
                <a:solidFill>
                  <a:srgbClr val="131313"/>
                </a:solidFill>
                <a:effectLst/>
              </a:rPr>
              <a:t>Hansen</a:t>
            </a:r>
            <a:r>
              <a:rPr lang="sl-SI" sz="1400" b="0" i="0" dirty="0">
                <a:solidFill>
                  <a:srgbClr val="131313"/>
                </a:solidFill>
                <a:effectLst/>
              </a:rPr>
              <a:t>, </a:t>
            </a:r>
            <a:r>
              <a:rPr lang="en-US" sz="1400" b="0" i="0" dirty="0">
                <a:solidFill>
                  <a:srgbClr val="131313"/>
                </a:solidFill>
                <a:effectLst/>
              </a:rPr>
              <a:t>The advantages of academic patenting</a:t>
            </a:r>
            <a:r>
              <a:rPr lang="sl-SI" sz="1400" b="0" i="0" dirty="0">
                <a:solidFill>
                  <a:srgbClr val="131313"/>
                </a:solidFill>
                <a:effectLst/>
              </a:rPr>
              <a:t>. Dostopno na: </a:t>
            </a:r>
            <a:r>
              <a:rPr lang="sl-SI" sz="1400" u="sng" dirty="0">
                <a:solidFill>
                  <a:srgbClr val="0563C1"/>
                </a:solidFill>
                <a:effectLst/>
                <a:ea typeface="Calibri" panose="020F0502020204030204" pitchFamily="34" charset="0"/>
                <a:cs typeface="Calibri" panose="020F0502020204030204" pitchFamily="34" charset="0"/>
                <a:hlinkClick r:id="rId4"/>
              </a:rPr>
              <a:t>https://baa.no/en/articles/the-advantages-of-academic-patenting</a:t>
            </a:r>
            <a:endParaRPr lang="sl-SI" sz="1400" u="sng" dirty="0">
              <a:solidFill>
                <a:srgbClr val="0563C1"/>
              </a:solidFill>
              <a:ea typeface="Calibri" panose="020F0502020204030204" pitchFamily="34" charset="0"/>
              <a:cs typeface="Calibri" panose="020F0502020204030204" pitchFamily="34" charset="0"/>
            </a:endParaRPr>
          </a:p>
          <a:p>
            <a:pPr marL="512445" indent="-285750">
              <a:lnSpc>
                <a:spcPct val="107000"/>
              </a:lnSpc>
              <a:spcAft>
                <a:spcPts val="800"/>
              </a:spcAft>
              <a:buFont typeface="Wingdings" panose="05000000000000000000" pitchFamily="2" charset="2"/>
              <a:buChar char="q"/>
            </a:pPr>
            <a:r>
              <a:rPr lang="pl-PL" sz="1400" dirty="0">
                <a:ea typeface="Calibri" panose="020F0502020204030204" pitchFamily="34" charset="0"/>
                <a:cs typeface="Calibri" panose="020F0502020204030204" pitchFamily="34" charset="0"/>
              </a:rPr>
              <a:t>Zakaj (kot raziskovalec) sodelovati s podjetji? Pisarna za prenos znanja UL. </a:t>
            </a:r>
            <a:r>
              <a:rPr lang="sl-SI" sz="1400" dirty="0">
                <a:ea typeface="Calibri" panose="020F0502020204030204" pitchFamily="34" charset="0"/>
                <a:cs typeface="Calibri" panose="020F0502020204030204" pitchFamily="34" charset="0"/>
              </a:rPr>
              <a:t>Dostopno na: </a:t>
            </a:r>
            <a:r>
              <a:rPr lang="sl-SI" sz="1400" u="sng" dirty="0">
                <a:solidFill>
                  <a:srgbClr val="0563C1"/>
                </a:solidFill>
                <a:effectLst/>
                <a:ea typeface="Calibri" panose="020F0502020204030204" pitchFamily="34" charset="0"/>
                <a:cs typeface="Calibri" panose="020F0502020204030204" pitchFamily="34" charset="0"/>
                <a:hlinkClick r:id="rId5"/>
              </a:rPr>
              <a:t>https://www.uni-lj.si/raziskovanje/inovacije-in-prenos-znanja/o-pisarni/pogosta-vprasanja</a:t>
            </a:r>
            <a:endParaRPr lang="sl-SI" sz="1400" u="sng" dirty="0">
              <a:solidFill>
                <a:srgbClr val="0563C1"/>
              </a:solidFill>
              <a:effectLst/>
              <a:ea typeface="Calibri" panose="020F0502020204030204" pitchFamily="34" charset="0"/>
              <a:cs typeface="Calibri" panose="020F0502020204030204" pitchFamily="34" charset="0"/>
            </a:endParaRPr>
          </a:p>
          <a:p>
            <a:pPr marL="512445" indent="-285750">
              <a:lnSpc>
                <a:spcPct val="107000"/>
              </a:lnSpc>
              <a:spcAft>
                <a:spcPts val="800"/>
              </a:spcAft>
              <a:buFont typeface="Wingdings" panose="05000000000000000000" pitchFamily="2" charset="2"/>
              <a:buChar char="q"/>
            </a:pPr>
            <a:r>
              <a:rPr lang="sl-SI" sz="1400" dirty="0">
                <a:ea typeface="Calibri" panose="020F0502020204030204" pitchFamily="34" charset="0"/>
                <a:cs typeface="Times New Roman" panose="02020603050405020304" pitchFamily="18" charset="0"/>
              </a:rPr>
              <a:t>Zakaj ščititi intelektualno lastnino? Inovativna Slovenija, Gospodarska zbornika Slovenije. Dostopno na: </a:t>
            </a:r>
            <a:r>
              <a:rPr lang="sl-SI" sz="1400" u="sng" dirty="0">
                <a:solidFill>
                  <a:srgbClr val="0563C1"/>
                </a:solidFill>
                <a:effectLst/>
                <a:ea typeface="Calibri" panose="020F0502020204030204" pitchFamily="34" charset="0"/>
                <a:cs typeface="Calibri" panose="020F0502020204030204" pitchFamily="34" charset="0"/>
                <a:hlinkClick r:id="rId6"/>
              </a:rPr>
              <a:t>https://www.gzs.si/skupne_naloge/inovativna_slovenija/vsebina/Intelektualna-lastnina/zakaj-scititi-intelektualno-lastnino</a:t>
            </a:r>
            <a:endParaRPr lang="sl-SI" sz="1400" u="sng" dirty="0">
              <a:solidFill>
                <a:srgbClr val="0563C1"/>
              </a:solidFill>
              <a:effectLst/>
              <a:ea typeface="Calibri" panose="020F0502020204030204" pitchFamily="34" charset="0"/>
              <a:cs typeface="Calibri" panose="020F0502020204030204" pitchFamily="34" charset="0"/>
            </a:endParaRPr>
          </a:p>
          <a:p>
            <a:pPr marL="512445" indent="-285750">
              <a:lnSpc>
                <a:spcPct val="107000"/>
              </a:lnSpc>
              <a:spcAft>
                <a:spcPts val="800"/>
              </a:spcAft>
              <a:buFont typeface="Wingdings" panose="05000000000000000000" pitchFamily="2" charset="2"/>
              <a:buChar char="q"/>
            </a:pPr>
            <a:r>
              <a:rPr lang="sl-SI" sz="1400" dirty="0" err="1">
                <a:ea typeface="Calibri" panose="020F0502020204030204" pitchFamily="34" charset="0"/>
                <a:cs typeface="Calibri" panose="020F0502020204030204" pitchFamily="34" charset="0"/>
              </a:rPr>
              <a:t>Getting</a:t>
            </a:r>
            <a:r>
              <a:rPr lang="sl-SI" sz="1400" dirty="0">
                <a:ea typeface="Calibri" panose="020F0502020204030204" pitchFamily="34" charset="0"/>
                <a:cs typeface="Calibri" panose="020F0502020204030204" pitchFamily="34" charset="0"/>
              </a:rPr>
              <a:t> to know </a:t>
            </a:r>
            <a:r>
              <a:rPr lang="sl-SI" sz="1400" dirty="0" err="1">
                <a:ea typeface="Calibri" panose="020F0502020204030204" pitchFamily="34" charset="0"/>
                <a:cs typeface="Calibri" panose="020F0502020204030204" pitchFamily="34" charset="0"/>
              </a:rPr>
              <a:t>patents</a:t>
            </a:r>
            <a:r>
              <a:rPr lang="sl-SI" sz="1400" dirty="0">
                <a:ea typeface="Calibri" panose="020F0502020204030204" pitchFamily="34" charset="0"/>
                <a:cs typeface="Calibri" panose="020F0502020204030204" pitchFamily="34" charset="0"/>
              </a:rPr>
              <a:t> (</a:t>
            </a:r>
            <a:r>
              <a:rPr lang="sl-SI" sz="1400" dirty="0" err="1">
                <a:ea typeface="Calibri" panose="020F0502020204030204" pitchFamily="34" charset="0"/>
                <a:cs typeface="Calibri" panose="020F0502020204030204" pitchFamily="34" charset="0"/>
              </a:rPr>
              <a:t>Enrizo</a:t>
            </a:r>
            <a:r>
              <a:rPr lang="sl-SI" sz="1400" dirty="0">
                <a:ea typeface="Calibri" panose="020F0502020204030204" pitchFamily="34" charset="0"/>
                <a:cs typeface="Calibri" panose="020F0502020204030204" pitchFamily="34" charset="0"/>
              </a:rPr>
              <a:t> </a:t>
            </a:r>
            <a:r>
              <a:rPr lang="sl-SI" sz="1400" dirty="0" err="1">
                <a:ea typeface="Calibri" panose="020F0502020204030204" pitchFamily="34" charset="0"/>
                <a:cs typeface="Calibri" panose="020F0502020204030204" pitchFamily="34" charset="0"/>
              </a:rPr>
              <a:t>Luzzatto</a:t>
            </a:r>
            <a:r>
              <a:rPr lang="sl-SI" sz="1400" dirty="0">
                <a:ea typeface="Calibri" panose="020F0502020204030204" pitchFamily="34" charset="0"/>
                <a:cs typeface="Calibri" panose="020F0502020204030204" pitchFamily="34" charset="0"/>
              </a:rPr>
              <a:t>). Patent </a:t>
            </a:r>
            <a:r>
              <a:rPr lang="sl-SI" sz="1400" dirty="0" err="1">
                <a:ea typeface="Calibri" panose="020F0502020204030204" pitchFamily="34" charset="0"/>
                <a:cs typeface="Calibri" panose="020F0502020204030204" pitchFamily="34" charset="0"/>
              </a:rPr>
              <a:t>protection</a:t>
            </a:r>
            <a:r>
              <a:rPr lang="sl-SI" sz="1400" dirty="0">
                <a:ea typeface="Calibri" panose="020F0502020204030204" pitchFamily="34" charset="0"/>
                <a:cs typeface="Calibri" panose="020F0502020204030204" pitchFamily="34" charset="0"/>
              </a:rPr>
              <a:t> </a:t>
            </a:r>
            <a:r>
              <a:rPr lang="sl-SI" sz="1400" dirty="0" err="1">
                <a:ea typeface="Calibri" panose="020F0502020204030204" pitchFamily="34" charset="0"/>
                <a:cs typeface="Calibri" panose="020F0502020204030204" pitchFamily="34" charset="0"/>
              </a:rPr>
              <a:t>for</a:t>
            </a:r>
            <a:r>
              <a:rPr lang="sl-SI" sz="1400" dirty="0">
                <a:ea typeface="Calibri" panose="020F0502020204030204" pitchFamily="34" charset="0"/>
                <a:cs typeface="Calibri" panose="020F0502020204030204" pitchFamily="34" charset="0"/>
              </a:rPr>
              <a:t> EU </a:t>
            </a:r>
            <a:r>
              <a:rPr lang="sl-SI" sz="1400" dirty="0" err="1">
                <a:ea typeface="Calibri" panose="020F0502020204030204" pitchFamily="34" charset="0"/>
                <a:cs typeface="Calibri" panose="020F0502020204030204" pitchFamily="34" charset="0"/>
              </a:rPr>
              <a:t>beneficiaries</a:t>
            </a:r>
            <a:r>
              <a:rPr lang="sl-SI" sz="1400" dirty="0">
                <a:ea typeface="Calibri" panose="020F0502020204030204" pitchFamily="34" charset="0"/>
                <a:cs typeface="Calibri" panose="020F0502020204030204" pitchFamily="34" charset="0"/>
              </a:rPr>
              <a:t>, 24. september 2025 (</a:t>
            </a:r>
            <a:r>
              <a:rPr lang="sl-SI" sz="1400" dirty="0" err="1">
                <a:ea typeface="Calibri" panose="020F0502020204030204" pitchFamily="34" charset="0"/>
                <a:cs typeface="Calibri" panose="020F0502020204030204" pitchFamily="34" charset="0"/>
              </a:rPr>
              <a:t>webinar</a:t>
            </a:r>
            <a:r>
              <a:rPr lang="sl-SI" sz="1400" dirty="0">
                <a:ea typeface="Calibri" panose="020F0502020204030204" pitchFamily="34" charset="0"/>
                <a:cs typeface="Calibri" panose="020F0502020204030204" pitchFamily="34" charset="0"/>
              </a:rPr>
              <a:t> EPO Patent </a:t>
            </a:r>
            <a:r>
              <a:rPr lang="sl-SI" sz="1400" dirty="0" err="1">
                <a:ea typeface="Calibri" panose="020F0502020204030204" pitchFamily="34" charset="0"/>
                <a:cs typeface="Calibri" panose="020F0502020204030204" pitchFamily="34" charset="0"/>
              </a:rPr>
              <a:t>Academy</a:t>
            </a:r>
            <a:r>
              <a:rPr lang="sl-SI" sz="1400" dirty="0">
                <a:ea typeface="Calibri" panose="020F0502020204030204" pitchFamily="34" charset="0"/>
                <a:cs typeface="Calibri" panose="020F0502020204030204" pitchFamily="34" charset="0"/>
              </a:rPr>
              <a:t>).</a:t>
            </a:r>
          </a:p>
          <a:p>
            <a:pPr marL="512445" indent="-285750">
              <a:lnSpc>
                <a:spcPct val="107000"/>
              </a:lnSpc>
              <a:spcAft>
                <a:spcPts val="800"/>
              </a:spcAft>
              <a:buFont typeface="Wingdings" panose="05000000000000000000" pitchFamily="2" charset="2"/>
              <a:buChar char="q"/>
            </a:pPr>
            <a:r>
              <a:rPr lang="sl-SI" sz="1400" dirty="0">
                <a:ea typeface="Calibri" panose="020F0502020204030204" pitchFamily="34" charset="0"/>
                <a:cs typeface="Times New Roman" panose="02020603050405020304" pitchFamily="18" charset="0"/>
              </a:rPr>
              <a:t>Pravilnik o izumih (2015). Kmetijski inštitut Slovenije. Dostopno na: </a:t>
            </a:r>
            <a:r>
              <a:rPr lang="sl-SI" sz="1400" dirty="0">
                <a:ea typeface="Calibri" panose="020F0502020204030204" pitchFamily="34" charset="0"/>
                <a:cs typeface="Times New Roman" panose="02020603050405020304" pitchFamily="18" charset="0"/>
                <a:hlinkClick r:id="rId7"/>
              </a:rPr>
              <a:t>https://www.kis.si/f/docs/Intranet_domov/Pravilnik_o_izumih_final_podpisan_veljavnost_s_10_07_2015.pdf</a:t>
            </a:r>
            <a:endParaRPr lang="sl-SI" sz="1400" dirty="0">
              <a:ea typeface="Calibri" panose="020F0502020204030204" pitchFamily="34" charset="0"/>
              <a:cs typeface="Times New Roman" panose="02020603050405020304" pitchFamily="18" charset="0"/>
            </a:endParaRPr>
          </a:p>
          <a:p>
            <a:pPr marL="512445" indent="-285750">
              <a:lnSpc>
                <a:spcPct val="107000"/>
              </a:lnSpc>
              <a:spcAft>
                <a:spcPts val="800"/>
              </a:spcAft>
              <a:buFont typeface="Wingdings" panose="05000000000000000000" pitchFamily="2" charset="2"/>
              <a:buChar char="q"/>
            </a:pPr>
            <a:r>
              <a:rPr lang="sl-SI" sz="1400" dirty="0">
                <a:ea typeface="Calibri" panose="020F0502020204030204" pitchFamily="34" charset="0"/>
                <a:cs typeface="Calibri" panose="020F0502020204030204" pitchFamily="34" charset="0"/>
              </a:rPr>
              <a:t>Upravičene izjeme od odprtosti. Dostopno na: </a:t>
            </a:r>
            <a:r>
              <a:rPr lang="sl-SI" sz="1400" u="sng" dirty="0">
                <a:solidFill>
                  <a:srgbClr val="0563C1"/>
                </a:solidFill>
                <a:ea typeface="Calibri" panose="020F0502020204030204" pitchFamily="34" charset="0"/>
                <a:cs typeface="Calibri" panose="020F0502020204030204" pitchFamily="34" charset="0"/>
              </a:rPr>
              <a:t>https://dirrosdata.ctk.uni-lj.si/raziskovalni-podatki/upravicene-izjeme-od-odprtosti/</a:t>
            </a:r>
            <a:endParaRPr lang="sl-SI" sz="1400" dirty="0">
              <a:effectLst/>
              <a:ea typeface="Calibri" panose="020F0502020204030204" pitchFamily="34" charset="0"/>
              <a:cs typeface="Times New Roman" panose="02020603050405020304" pitchFamily="18" charset="0"/>
            </a:endParaRPr>
          </a:p>
          <a:p>
            <a:pPr marL="512445" indent="-285750" algn="l">
              <a:lnSpc>
                <a:spcPct val="107000"/>
              </a:lnSpc>
              <a:spcAft>
                <a:spcPts val="800"/>
              </a:spcAft>
              <a:buFont typeface="Wingdings" panose="05000000000000000000" pitchFamily="2" charset="2"/>
              <a:buChar char="q"/>
            </a:pPr>
            <a:r>
              <a:rPr lang="sl-SI" sz="1400" dirty="0">
                <a:effectLst/>
                <a:ea typeface="Calibri" panose="020F0502020204030204" pitchFamily="34" charset="0"/>
                <a:cs typeface="Times New Roman" panose="02020603050405020304" pitchFamily="18" charset="0"/>
              </a:rPr>
              <a:t>Patentno varstvo v Sloveniji (2019), Revizijsko poročilo. Računsko sodišče RS. Dostopno na: https://www.rs-   rs.si/</a:t>
            </a:r>
            <a:r>
              <a:rPr lang="sl-SI" sz="1400" dirty="0" err="1">
                <a:effectLst/>
                <a:ea typeface="Calibri" panose="020F0502020204030204" pitchFamily="34" charset="0"/>
                <a:cs typeface="Times New Roman" panose="02020603050405020304" pitchFamily="18" charset="0"/>
              </a:rPr>
              <a:t>fileadmin</a:t>
            </a:r>
            <a:r>
              <a:rPr lang="sl-SI" sz="1400" dirty="0">
                <a:effectLst/>
                <a:ea typeface="Calibri" panose="020F0502020204030204" pitchFamily="34" charset="0"/>
                <a:cs typeface="Times New Roman" panose="02020603050405020304" pitchFamily="18" charset="0"/>
              </a:rPr>
              <a:t>/</a:t>
            </a:r>
            <a:r>
              <a:rPr lang="sl-SI" sz="1400" dirty="0" err="1">
                <a:effectLst/>
                <a:ea typeface="Calibri" panose="020F0502020204030204" pitchFamily="34" charset="0"/>
                <a:cs typeface="Times New Roman" panose="02020603050405020304" pitchFamily="18" charset="0"/>
              </a:rPr>
              <a:t>user_upload</a:t>
            </a:r>
            <a:r>
              <a:rPr lang="sl-SI" sz="1400" dirty="0">
                <a:effectLst/>
                <a:ea typeface="Calibri" panose="020F0502020204030204" pitchFamily="34" charset="0"/>
                <a:cs typeface="Times New Roman" panose="02020603050405020304" pitchFamily="18" charset="0"/>
              </a:rPr>
              <a:t>/Datoteke/Revizije/2019/Patenti/Patenti_RSP_RevizijskoP.pdf.</a:t>
            </a:r>
          </a:p>
          <a:p>
            <a:pPr marL="512445" indent="-285750" algn="l">
              <a:lnSpc>
                <a:spcPct val="107000"/>
              </a:lnSpc>
              <a:spcAft>
                <a:spcPts val="800"/>
              </a:spcAft>
              <a:buFont typeface="Wingdings" panose="05000000000000000000" pitchFamily="2" charset="2"/>
              <a:buChar char="q"/>
            </a:pPr>
            <a:r>
              <a:rPr lang="sl-SI" sz="1400" dirty="0">
                <a:effectLst/>
                <a:ea typeface="Calibri" panose="020F0502020204030204" pitchFamily="34" charset="0"/>
                <a:cs typeface="Calibri" panose="020F0502020204030204" pitchFamily="34" charset="0"/>
              </a:rPr>
              <a:t>Vodnik po enotnem patentu: Pridobitev, vzdrževanje in upravljanje enotnih patentov (2. izdaja, april 2022). Evropski patentni urad. Dostopno na: </a:t>
            </a:r>
            <a:r>
              <a:rPr lang="sl-SI" sz="1400" u="sng" dirty="0">
                <a:solidFill>
                  <a:srgbClr val="0563C1"/>
                </a:solidFill>
                <a:effectLst/>
                <a:ea typeface="Calibri" panose="020F0502020204030204" pitchFamily="34" charset="0"/>
                <a:cs typeface="Calibri" panose="020F0502020204030204" pitchFamily="34" charset="0"/>
                <a:hlinkClick r:id="rId8"/>
              </a:rPr>
              <a:t>https://www.gov.si/assets/organi-v-sestavi/URSIL/Dokumenti/Patenti-in-DVC/Enotni-patentni-sistem/Vodnik-po-enotnem-patentu.pdf</a:t>
            </a:r>
            <a:endParaRPr lang="sl-SI" sz="1400" dirty="0">
              <a:effectLst/>
              <a:ea typeface="Calibri" panose="020F0502020204030204" pitchFamily="34" charset="0"/>
              <a:cs typeface="Calibri" panose="020F0502020204030204" pitchFamily="34" charset="0"/>
            </a:endParaRPr>
          </a:p>
          <a:p>
            <a:pPr marL="512445" indent="-285750" algn="l">
              <a:lnSpc>
                <a:spcPct val="107000"/>
              </a:lnSpc>
              <a:spcAft>
                <a:spcPts val="800"/>
              </a:spcAft>
              <a:buFont typeface="Wingdings" panose="05000000000000000000" pitchFamily="2" charset="2"/>
              <a:buChar char="q"/>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07000"/>
              </a:lnSpc>
              <a:spcAft>
                <a:spcPts val="800"/>
              </a:spcAft>
            </a:pP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45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p:txBody>
          <a:bodyPr/>
          <a:lstStyle/>
          <a:p>
            <a:r>
              <a:rPr lang="sl-SI" dirty="0"/>
              <a:t>Peter Alešnik, Pisarna za prenos znanja UL</a:t>
            </a:r>
          </a:p>
          <a:p>
            <a:r>
              <a:rPr lang="sl-SI" dirty="0"/>
              <a:t>Dr. Doris Dekleva Smrekar, CTK</a:t>
            </a:r>
          </a:p>
          <a:p>
            <a:r>
              <a:rPr lang="sl-SI" dirty="0"/>
              <a:t>Petra Durini, CTK</a:t>
            </a:r>
          </a:p>
        </p:txBody>
      </p:sp>
      <p:sp>
        <p:nvSpPr>
          <p:cNvPr id="3" name="Text Placeholder 2">
            <a:extLst>
              <a:ext uri="{FF2B5EF4-FFF2-40B4-BE49-F238E27FC236}">
                <a16:creationId xmlns:a16="http://schemas.microsoft.com/office/drawing/2014/main" id="{C3C208D7-EA75-F065-E98B-631C1BBBBB3A}"/>
              </a:ext>
            </a:extLst>
          </p:cNvPr>
          <p:cNvSpPr>
            <a:spLocks noGrp="1"/>
          </p:cNvSpPr>
          <p:nvPr>
            <p:ph type="body" sz="quarter" idx="11"/>
          </p:nvPr>
        </p:nvSpPr>
        <p:spPr/>
        <p:txBody>
          <a:bodyPr/>
          <a:lstStyle/>
          <a:p>
            <a:r>
              <a:rPr lang="sl-SI" dirty="0"/>
              <a:t>Za komentarje se zahvaljujem:</a:t>
            </a:r>
          </a:p>
        </p:txBody>
      </p:sp>
    </p:spTree>
    <p:extLst>
      <p:ext uri="{BB962C8B-B14F-4D97-AF65-F5344CB8AC3E}">
        <p14:creationId xmlns:p14="http://schemas.microsoft.com/office/powerpoint/2010/main" val="22067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Autofit/>
          </a:bodyPr>
          <a:lstStyle/>
          <a:p>
            <a:pPr algn="ctr"/>
            <a:r>
              <a:rPr lang="sl-SI" sz="5000" dirty="0"/>
              <a:t>Osnove intelektualne lastnine</a:t>
            </a:r>
          </a:p>
        </p:txBody>
      </p:sp>
      <p:graphicFrame>
        <p:nvGraphicFramePr>
          <p:cNvPr id="7" name="Diagram 6">
            <a:extLst>
              <a:ext uri="{FF2B5EF4-FFF2-40B4-BE49-F238E27FC236}">
                <a16:creationId xmlns:a16="http://schemas.microsoft.com/office/drawing/2014/main" id="{1E66FB65-4B21-4F2B-9CF9-F00AC8A41DA5}"/>
              </a:ext>
            </a:extLst>
          </p:cNvPr>
          <p:cNvGraphicFramePr/>
          <p:nvPr>
            <p:extLst>
              <p:ext uri="{D42A27DB-BD31-4B8C-83A1-F6EECF244321}">
                <p14:modId xmlns:p14="http://schemas.microsoft.com/office/powerpoint/2010/main" val="2789688445"/>
              </p:ext>
            </p:extLst>
          </p:nvPr>
        </p:nvGraphicFramePr>
        <p:xfrm>
          <a:off x="1193799" y="1690688"/>
          <a:ext cx="9465734" cy="488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oljeZBesedilom 4">
            <a:extLst>
              <a:ext uri="{FF2B5EF4-FFF2-40B4-BE49-F238E27FC236}">
                <a16:creationId xmlns:a16="http://schemas.microsoft.com/office/drawing/2014/main" id="{E0034203-7D8B-4A3F-BFCF-EEB574D1565B}"/>
              </a:ext>
            </a:extLst>
          </p:cNvPr>
          <p:cNvSpPr txBox="1"/>
          <p:nvPr/>
        </p:nvSpPr>
        <p:spPr>
          <a:xfrm>
            <a:off x="486518" y="3935250"/>
            <a:ext cx="1466107" cy="338554"/>
          </a:xfrm>
          <a:prstGeom prst="rect">
            <a:avLst/>
          </a:prstGeom>
          <a:noFill/>
        </p:spPr>
        <p:txBody>
          <a:bodyPr wrap="none" rtlCol="0">
            <a:spAutoFit/>
          </a:bodyPr>
          <a:lstStyle/>
          <a:p>
            <a:r>
              <a:rPr lang="sl-SI" sz="1600" dirty="0"/>
              <a:t>Vir: </a:t>
            </a:r>
            <a:r>
              <a:rPr lang="sl-SI" sz="1600" dirty="0">
                <a:hlinkClick r:id="rId8"/>
              </a:rPr>
              <a:t>ESPACENET</a:t>
            </a:r>
            <a:endParaRPr lang="sl-SI" sz="1600" dirty="0"/>
          </a:p>
        </p:txBody>
      </p:sp>
      <p:sp>
        <p:nvSpPr>
          <p:cNvPr id="9" name="PoljeZBesedilom 8">
            <a:extLst>
              <a:ext uri="{FF2B5EF4-FFF2-40B4-BE49-F238E27FC236}">
                <a16:creationId xmlns:a16="http://schemas.microsoft.com/office/drawing/2014/main" id="{9440B25F-5DBE-42D9-BD5D-002CD043DACA}"/>
              </a:ext>
            </a:extLst>
          </p:cNvPr>
          <p:cNvSpPr txBox="1"/>
          <p:nvPr/>
        </p:nvSpPr>
        <p:spPr>
          <a:xfrm>
            <a:off x="4161064" y="5704437"/>
            <a:ext cx="1216808" cy="369332"/>
          </a:xfrm>
          <a:prstGeom prst="rect">
            <a:avLst/>
          </a:prstGeom>
          <a:noFill/>
        </p:spPr>
        <p:txBody>
          <a:bodyPr wrap="none" rtlCol="0">
            <a:spAutoFit/>
          </a:bodyPr>
          <a:lstStyle/>
          <a:p>
            <a:r>
              <a:rPr lang="sl-SI" sz="1400" dirty="0"/>
              <a:t>Vir: </a:t>
            </a:r>
            <a:r>
              <a:rPr lang="sl-SI" dirty="0">
                <a:hlinkClick r:id="rId9"/>
              </a:rPr>
              <a:t>SIPO.DS</a:t>
            </a:r>
            <a:endParaRPr lang="sl-SI" sz="1400" dirty="0"/>
          </a:p>
        </p:txBody>
      </p:sp>
      <p:pic>
        <p:nvPicPr>
          <p:cNvPr id="11" name="Slika 10">
            <a:extLst>
              <a:ext uri="{FF2B5EF4-FFF2-40B4-BE49-F238E27FC236}">
                <a16:creationId xmlns:a16="http://schemas.microsoft.com/office/drawing/2014/main" id="{2A8E75E3-8A8F-45F3-A867-929FAD4414AB}"/>
              </a:ext>
            </a:extLst>
          </p:cNvPr>
          <p:cNvPicPr>
            <a:picLocks noChangeAspect="1"/>
          </p:cNvPicPr>
          <p:nvPr/>
        </p:nvPicPr>
        <p:blipFill>
          <a:blip r:embed="rId10"/>
          <a:stretch>
            <a:fillRect/>
          </a:stretch>
        </p:blipFill>
        <p:spPr>
          <a:xfrm>
            <a:off x="486518" y="5375704"/>
            <a:ext cx="1662919" cy="1250569"/>
          </a:xfrm>
          <a:prstGeom prst="rect">
            <a:avLst/>
          </a:prstGeom>
        </p:spPr>
      </p:pic>
      <p:sp>
        <p:nvSpPr>
          <p:cNvPr id="12" name="PoljeZBesedilom 11">
            <a:extLst>
              <a:ext uri="{FF2B5EF4-FFF2-40B4-BE49-F238E27FC236}">
                <a16:creationId xmlns:a16="http://schemas.microsoft.com/office/drawing/2014/main" id="{9BD61717-7835-419D-87BF-604E60833DA9}"/>
              </a:ext>
            </a:extLst>
          </p:cNvPr>
          <p:cNvSpPr txBox="1"/>
          <p:nvPr/>
        </p:nvSpPr>
        <p:spPr>
          <a:xfrm>
            <a:off x="255422" y="6445385"/>
            <a:ext cx="1049262" cy="338554"/>
          </a:xfrm>
          <a:prstGeom prst="rect">
            <a:avLst/>
          </a:prstGeom>
          <a:noFill/>
        </p:spPr>
        <p:txBody>
          <a:bodyPr wrap="none" rtlCol="0">
            <a:spAutoFit/>
          </a:bodyPr>
          <a:lstStyle/>
          <a:p>
            <a:r>
              <a:rPr lang="sl-SI" sz="1400" dirty="0"/>
              <a:t>Vir: </a:t>
            </a:r>
            <a:r>
              <a:rPr lang="sl-SI" sz="1600" dirty="0">
                <a:hlinkClick r:id="rId11"/>
              </a:rPr>
              <a:t>GIview</a:t>
            </a:r>
            <a:endParaRPr lang="sl-SI" sz="1400" dirty="0"/>
          </a:p>
        </p:txBody>
      </p:sp>
      <p:pic>
        <p:nvPicPr>
          <p:cNvPr id="14" name="Grafika 13">
            <a:extLst>
              <a:ext uri="{FF2B5EF4-FFF2-40B4-BE49-F238E27FC236}">
                <a16:creationId xmlns:a16="http://schemas.microsoft.com/office/drawing/2014/main" id="{A2F30D56-55F7-4118-887F-06176A6BFF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427142" y="2298218"/>
            <a:ext cx="1314138" cy="1866007"/>
          </a:xfrm>
          <a:prstGeom prst="rect">
            <a:avLst/>
          </a:prstGeom>
        </p:spPr>
      </p:pic>
      <p:pic>
        <p:nvPicPr>
          <p:cNvPr id="16" name="Slika 15">
            <a:extLst>
              <a:ext uri="{FF2B5EF4-FFF2-40B4-BE49-F238E27FC236}">
                <a16:creationId xmlns:a16="http://schemas.microsoft.com/office/drawing/2014/main" id="{A89F6163-4A98-4B4D-8BBC-18D6B60F7E90}"/>
              </a:ext>
            </a:extLst>
          </p:cNvPr>
          <p:cNvPicPr>
            <a:picLocks noChangeAspect="1"/>
          </p:cNvPicPr>
          <p:nvPr/>
        </p:nvPicPr>
        <p:blipFill>
          <a:blip r:embed="rId14"/>
          <a:stretch>
            <a:fillRect/>
          </a:stretch>
        </p:blipFill>
        <p:spPr>
          <a:xfrm>
            <a:off x="4161064" y="5475544"/>
            <a:ext cx="1368000" cy="228893"/>
          </a:xfrm>
          <a:prstGeom prst="rect">
            <a:avLst/>
          </a:prstGeom>
        </p:spPr>
      </p:pic>
      <p:pic>
        <p:nvPicPr>
          <p:cNvPr id="18" name="Slika 17">
            <a:extLst>
              <a:ext uri="{FF2B5EF4-FFF2-40B4-BE49-F238E27FC236}">
                <a16:creationId xmlns:a16="http://schemas.microsoft.com/office/drawing/2014/main" id="{47021EEA-0FAC-4AAC-B0D6-F30CB5F3215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81421" y="3482208"/>
            <a:ext cx="1127287" cy="1521638"/>
          </a:xfrm>
          <a:prstGeom prst="rect">
            <a:avLst/>
          </a:prstGeom>
        </p:spPr>
      </p:pic>
      <p:sp>
        <p:nvSpPr>
          <p:cNvPr id="19" name="PoljeZBesedilom 18">
            <a:extLst>
              <a:ext uri="{FF2B5EF4-FFF2-40B4-BE49-F238E27FC236}">
                <a16:creationId xmlns:a16="http://schemas.microsoft.com/office/drawing/2014/main" id="{B1CFA352-8943-40B7-93D5-7E3ABA4E023F}"/>
              </a:ext>
            </a:extLst>
          </p:cNvPr>
          <p:cNvSpPr txBox="1"/>
          <p:nvPr/>
        </p:nvSpPr>
        <p:spPr>
          <a:xfrm>
            <a:off x="4145996" y="4970000"/>
            <a:ext cx="1246944" cy="369332"/>
          </a:xfrm>
          <a:prstGeom prst="rect">
            <a:avLst/>
          </a:prstGeom>
          <a:noFill/>
        </p:spPr>
        <p:txBody>
          <a:bodyPr wrap="none" rtlCol="0">
            <a:spAutoFit/>
          </a:bodyPr>
          <a:lstStyle/>
          <a:p>
            <a:r>
              <a:rPr lang="sl-SI" sz="1600" dirty="0"/>
              <a:t>Vir</a:t>
            </a:r>
            <a:r>
              <a:rPr lang="sl-SI" dirty="0"/>
              <a:t>: </a:t>
            </a:r>
            <a:r>
              <a:rPr lang="sl-SI" dirty="0">
                <a:hlinkClick r:id="rId16"/>
              </a:rPr>
              <a:t>DSview</a:t>
            </a:r>
            <a:endParaRPr lang="sl-SI" dirty="0"/>
          </a:p>
        </p:txBody>
      </p:sp>
    </p:spTree>
    <p:extLst>
      <p:ext uri="{BB962C8B-B14F-4D97-AF65-F5344CB8AC3E}">
        <p14:creationId xmlns:p14="http://schemas.microsoft.com/office/powerpoint/2010/main" val="217013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781052" y="949679"/>
            <a:ext cx="11160000" cy="611828"/>
          </a:xfrm>
        </p:spPr>
        <p:txBody>
          <a:bodyPr>
            <a:noAutofit/>
          </a:bodyPr>
          <a:lstStyle/>
          <a:p>
            <a:pPr algn="ctr"/>
            <a:r>
              <a:rPr lang="sl-SI" sz="5000" dirty="0"/>
              <a:t>Patenti</a:t>
            </a:r>
          </a:p>
        </p:txBody>
      </p:sp>
      <p:sp>
        <p:nvSpPr>
          <p:cNvPr id="5" name="PoljeZBesedilom 4">
            <a:extLst>
              <a:ext uri="{FF2B5EF4-FFF2-40B4-BE49-F238E27FC236}">
                <a16:creationId xmlns:a16="http://schemas.microsoft.com/office/drawing/2014/main" id="{7650FE73-9B27-41C8-A070-F86ABBBB0DC4}"/>
              </a:ext>
            </a:extLst>
          </p:cNvPr>
          <p:cNvSpPr txBox="1"/>
          <p:nvPr/>
        </p:nvSpPr>
        <p:spPr>
          <a:xfrm>
            <a:off x="1306286" y="6203641"/>
            <a:ext cx="3981994" cy="400110"/>
          </a:xfrm>
          <a:prstGeom prst="rect">
            <a:avLst/>
          </a:prstGeom>
          <a:noFill/>
        </p:spPr>
        <p:txBody>
          <a:bodyPr wrap="square" rtlCol="0">
            <a:spAutoFit/>
          </a:bodyPr>
          <a:lstStyle/>
          <a:p>
            <a:r>
              <a:rPr lang="sl-SI" sz="1000" dirty="0"/>
              <a:t>Primer podeljenega evropskega patenta (1. stran)</a:t>
            </a:r>
          </a:p>
          <a:p>
            <a:r>
              <a:rPr lang="sl-SI" sz="1000" dirty="0"/>
              <a:t>Vir: </a:t>
            </a:r>
            <a:r>
              <a:rPr lang="sl-SI" sz="1000" dirty="0">
                <a:hlinkClick r:id="rId3"/>
              </a:rPr>
              <a:t>ESPACENET</a:t>
            </a:r>
            <a:endParaRPr lang="sl-SI" sz="1000" dirty="0"/>
          </a:p>
        </p:txBody>
      </p:sp>
      <p:sp>
        <p:nvSpPr>
          <p:cNvPr id="12" name="PoljeZBesedilom 11">
            <a:extLst>
              <a:ext uri="{FF2B5EF4-FFF2-40B4-BE49-F238E27FC236}">
                <a16:creationId xmlns:a16="http://schemas.microsoft.com/office/drawing/2014/main" id="{378E14A8-22C4-40CE-BD98-B0948F67F2E6}"/>
              </a:ext>
            </a:extLst>
          </p:cNvPr>
          <p:cNvSpPr txBox="1"/>
          <p:nvPr/>
        </p:nvSpPr>
        <p:spPr>
          <a:xfrm>
            <a:off x="5771246" y="6184049"/>
            <a:ext cx="4142776" cy="400110"/>
          </a:xfrm>
          <a:prstGeom prst="rect">
            <a:avLst/>
          </a:prstGeom>
          <a:noFill/>
        </p:spPr>
        <p:txBody>
          <a:bodyPr wrap="square" rtlCol="0">
            <a:spAutoFit/>
          </a:bodyPr>
          <a:lstStyle/>
          <a:p>
            <a:r>
              <a:rPr lang="sl-SI" sz="1000" dirty="0"/>
              <a:t>Primer podeljenega slovenskega patenta (1. stran)</a:t>
            </a:r>
          </a:p>
          <a:p>
            <a:r>
              <a:rPr lang="sl-SI" sz="1000" dirty="0"/>
              <a:t>Vir: </a:t>
            </a:r>
            <a:r>
              <a:rPr lang="sl-SI" sz="1000" dirty="0">
                <a:hlinkClick r:id="rId4"/>
              </a:rPr>
              <a:t>SIPO.DS</a:t>
            </a:r>
            <a:endParaRPr lang="sl-SI" sz="1000" dirty="0"/>
          </a:p>
        </p:txBody>
      </p:sp>
      <p:pic>
        <p:nvPicPr>
          <p:cNvPr id="11" name="Slika 10">
            <a:extLst>
              <a:ext uri="{FF2B5EF4-FFF2-40B4-BE49-F238E27FC236}">
                <a16:creationId xmlns:a16="http://schemas.microsoft.com/office/drawing/2014/main" id="{A8DAAF81-3EE2-4828-9B9C-8381E59718FB}"/>
              </a:ext>
            </a:extLst>
          </p:cNvPr>
          <p:cNvPicPr>
            <a:picLocks noChangeAspect="1"/>
          </p:cNvPicPr>
          <p:nvPr/>
        </p:nvPicPr>
        <p:blipFill>
          <a:blip r:embed="rId5" cstate="print"/>
          <a:stretch>
            <a:fillRect/>
          </a:stretch>
        </p:blipFill>
        <p:spPr>
          <a:xfrm>
            <a:off x="1352239" y="1770289"/>
            <a:ext cx="3175311" cy="4430314"/>
          </a:xfrm>
          <a:prstGeom prst="rect">
            <a:avLst/>
          </a:prstGeom>
          <a:ln>
            <a:solidFill>
              <a:schemeClr val="tx1"/>
            </a:solidFill>
          </a:ln>
        </p:spPr>
      </p:pic>
      <p:pic>
        <p:nvPicPr>
          <p:cNvPr id="14" name="Slika 13">
            <a:extLst>
              <a:ext uri="{FF2B5EF4-FFF2-40B4-BE49-F238E27FC236}">
                <a16:creationId xmlns:a16="http://schemas.microsoft.com/office/drawing/2014/main" id="{D271F116-42DB-472A-982D-9F00E7D40C6C}"/>
              </a:ext>
            </a:extLst>
          </p:cNvPr>
          <p:cNvPicPr>
            <a:picLocks noChangeAspect="1"/>
          </p:cNvPicPr>
          <p:nvPr/>
        </p:nvPicPr>
        <p:blipFill rotWithShape="1">
          <a:blip r:embed="rId6" cstate="print"/>
          <a:srcRect l="2904" t="6427" r="8474" b="5939"/>
          <a:stretch/>
        </p:blipFill>
        <p:spPr>
          <a:xfrm>
            <a:off x="5771247" y="1770289"/>
            <a:ext cx="3351528" cy="4413760"/>
          </a:xfrm>
          <a:prstGeom prst="rect">
            <a:avLst/>
          </a:prstGeom>
          <a:ln>
            <a:solidFill>
              <a:schemeClr val="tx1"/>
            </a:solidFill>
          </a:ln>
        </p:spPr>
      </p:pic>
    </p:spTree>
    <p:extLst>
      <p:ext uri="{BB962C8B-B14F-4D97-AF65-F5344CB8AC3E}">
        <p14:creationId xmlns:p14="http://schemas.microsoft.com/office/powerpoint/2010/main" val="70052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Patenti: patentne družine</a:t>
            </a:r>
          </a:p>
        </p:txBody>
      </p:sp>
      <p:sp>
        <p:nvSpPr>
          <p:cNvPr id="5" name="PoljeZBesedilom 4">
            <a:extLst>
              <a:ext uri="{FF2B5EF4-FFF2-40B4-BE49-F238E27FC236}">
                <a16:creationId xmlns:a16="http://schemas.microsoft.com/office/drawing/2014/main" id="{7650FE73-9B27-41C8-A070-F86ABBBB0DC4}"/>
              </a:ext>
            </a:extLst>
          </p:cNvPr>
          <p:cNvSpPr txBox="1"/>
          <p:nvPr/>
        </p:nvSpPr>
        <p:spPr>
          <a:xfrm>
            <a:off x="838202" y="6093464"/>
            <a:ext cx="3438165" cy="553998"/>
          </a:xfrm>
          <a:prstGeom prst="rect">
            <a:avLst/>
          </a:prstGeom>
          <a:noFill/>
        </p:spPr>
        <p:txBody>
          <a:bodyPr wrap="square" rtlCol="0">
            <a:spAutoFit/>
          </a:bodyPr>
          <a:lstStyle/>
          <a:p>
            <a:r>
              <a:rPr lang="sl-SI" sz="1000" dirty="0"/>
              <a:t>Primer podeljenega evropskega patenta (1. stran)</a:t>
            </a:r>
          </a:p>
          <a:p>
            <a:r>
              <a:rPr lang="sl-SI" sz="1000" dirty="0"/>
              <a:t>Vir: </a:t>
            </a:r>
            <a:r>
              <a:rPr lang="sl-SI" sz="1000" dirty="0">
                <a:hlinkClick r:id="rId3"/>
              </a:rPr>
              <a:t>ESPACENET</a:t>
            </a:r>
            <a:endParaRPr lang="sl-SI" sz="1000" dirty="0"/>
          </a:p>
          <a:p>
            <a:endParaRPr lang="sl-SI" sz="1000" dirty="0"/>
          </a:p>
        </p:txBody>
      </p:sp>
      <p:pic>
        <p:nvPicPr>
          <p:cNvPr id="8" name="Slika 7">
            <a:extLst>
              <a:ext uri="{FF2B5EF4-FFF2-40B4-BE49-F238E27FC236}">
                <a16:creationId xmlns:a16="http://schemas.microsoft.com/office/drawing/2014/main" id="{B2E21CC0-4818-447E-81C0-EE1AC4CB706E}"/>
              </a:ext>
            </a:extLst>
          </p:cNvPr>
          <p:cNvPicPr>
            <a:picLocks noChangeAspect="1"/>
          </p:cNvPicPr>
          <p:nvPr/>
        </p:nvPicPr>
        <p:blipFill>
          <a:blip r:embed="rId4" cstate="print"/>
          <a:stretch>
            <a:fillRect/>
          </a:stretch>
        </p:blipFill>
        <p:spPr>
          <a:xfrm>
            <a:off x="952160" y="1804979"/>
            <a:ext cx="2883240" cy="4288485"/>
          </a:xfrm>
          <a:prstGeom prst="rect">
            <a:avLst/>
          </a:prstGeom>
          <a:ln>
            <a:solidFill>
              <a:schemeClr val="tx1"/>
            </a:solidFill>
          </a:ln>
        </p:spPr>
      </p:pic>
      <p:pic>
        <p:nvPicPr>
          <p:cNvPr id="12" name="Slika 11">
            <a:extLst>
              <a:ext uri="{FF2B5EF4-FFF2-40B4-BE49-F238E27FC236}">
                <a16:creationId xmlns:a16="http://schemas.microsoft.com/office/drawing/2014/main" id="{DA8C3C0B-282B-489E-B20C-4F8EF711F485}"/>
              </a:ext>
            </a:extLst>
          </p:cNvPr>
          <p:cNvPicPr>
            <a:picLocks noChangeAspect="1"/>
          </p:cNvPicPr>
          <p:nvPr/>
        </p:nvPicPr>
        <p:blipFill>
          <a:blip r:embed="rId5" cstate="print"/>
          <a:stretch>
            <a:fillRect/>
          </a:stretch>
        </p:blipFill>
        <p:spPr>
          <a:xfrm>
            <a:off x="4760823" y="2391156"/>
            <a:ext cx="4427646" cy="3763676"/>
          </a:xfrm>
          <a:prstGeom prst="rect">
            <a:avLst/>
          </a:prstGeom>
          <a:ln>
            <a:solidFill>
              <a:schemeClr val="tx1"/>
            </a:solidFill>
          </a:ln>
        </p:spPr>
      </p:pic>
      <p:pic>
        <p:nvPicPr>
          <p:cNvPr id="10" name="Slika 9">
            <a:extLst>
              <a:ext uri="{FF2B5EF4-FFF2-40B4-BE49-F238E27FC236}">
                <a16:creationId xmlns:a16="http://schemas.microsoft.com/office/drawing/2014/main" id="{2BFE79CD-6D4D-4F63-A6D5-61A6FBDE5F12}"/>
              </a:ext>
            </a:extLst>
          </p:cNvPr>
          <p:cNvPicPr>
            <a:picLocks noChangeAspect="1"/>
          </p:cNvPicPr>
          <p:nvPr/>
        </p:nvPicPr>
        <p:blipFill>
          <a:blip r:embed="rId6" cstate="print"/>
          <a:stretch>
            <a:fillRect/>
          </a:stretch>
        </p:blipFill>
        <p:spPr>
          <a:xfrm>
            <a:off x="4143730" y="1800865"/>
            <a:ext cx="7880350" cy="1820470"/>
          </a:xfrm>
          <a:prstGeom prst="rect">
            <a:avLst/>
          </a:prstGeom>
          <a:ln>
            <a:solidFill>
              <a:schemeClr val="tx1"/>
            </a:solidFill>
          </a:ln>
        </p:spPr>
      </p:pic>
      <p:sp>
        <p:nvSpPr>
          <p:cNvPr id="14" name="PoljeZBesedilom 13">
            <a:extLst>
              <a:ext uri="{FF2B5EF4-FFF2-40B4-BE49-F238E27FC236}">
                <a16:creationId xmlns:a16="http://schemas.microsoft.com/office/drawing/2014/main" id="{0F1E4E67-4B31-4213-BD5D-7E37F612C046}"/>
              </a:ext>
            </a:extLst>
          </p:cNvPr>
          <p:cNvSpPr txBox="1"/>
          <p:nvPr/>
        </p:nvSpPr>
        <p:spPr>
          <a:xfrm>
            <a:off x="4663096" y="6185797"/>
            <a:ext cx="6094854" cy="400110"/>
          </a:xfrm>
          <a:prstGeom prst="rect">
            <a:avLst/>
          </a:prstGeom>
          <a:noFill/>
        </p:spPr>
        <p:txBody>
          <a:bodyPr wrap="square">
            <a:spAutoFit/>
          </a:bodyPr>
          <a:lstStyle/>
          <a:p>
            <a:r>
              <a:rPr lang="sl-SI" sz="1000" dirty="0"/>
              <a:t>Zapis patentne družine v sistemu COBISS</a:t>
            </a:r>
          </a:p>
          <a:p>
            <a:r>
              <a:rPr lang="sl-SI" sz="1000" dirty="0"/>
              <a:t>Vir: </a:t>
            </a:r>
            <a:r>
              <a:rPr lang="sl-SI" sz="1000" dirty="0">
                <a:hlinkClick r:id="rId7"/>
              </a:rPr>
              <a:t>cobiss.si</a:t>
            </a:r>
            <a:endParaRPr lang="sl-SI" sz="1000" dirty="0"/>
          </a:p>
        </p:txBody>
      </p:sp>
    </p:spTree>
    <p:extLst>
      <p:ext uri="{BB962C8B-B14F-4D97-AF65-F5344CB8AC3E}">
        <p14:creationId xmlns:p14="http://schemas.microsoft.com/office/powerpoint/2010/main" val="428133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Patenti: definicija</a:t>
            </a:r>
          </a:p>
        </p:txBody>
      </p:sp>
      <p:sp>
        <p:nvSpPr>
          <p:cNvPr id="9" name="PoljeZBesedilom 8">
            <a:extLst>
              <a:ext uri="{FF2B5EF4-FFF2-40B4-BE49-F238E27FC236}">
                <a16:creationId xmlns:a16="http://schemas.microsoft.com/office/drawing/2014/main" id="{27D2D994-5F75-4D29-9721-57D057E10717}"/>
              </a:ext>
            </a:extLst>
          </p:cNvPr>
          <p:cNvSpPr txBox="1"/>
          <p:nvPr/>
        </p:nvSpPr>
        <p:spPr>
          <a:xfrm>
            <a:off x="1349255" y="1820079"/>
            <a:ext cx="9316418" cy="5162311"/>
          </a:xfrm>
          <a:prstGeom prst="rect">
            <a:avLst/>
          </a:prstGeom>
          <a:noFill/>
        </p:spPr>
        <p:txBody>
          <a:bodyPr wrap="square">
            <a:spAutoFit/>
          </a:bodyPr>
          <a:lstStyle/>
          <a:p>
            <a:pPr indent="226695" algn="just">
              <a:lnSpc>
                <a:spcPct val="107000"/>
              </a:lnSpc>
              <a:spcAft>
                <a:spcPts val="800"/>
              </a:spcAft>
            </a:pPr>
            <a:r>
              <a:rPr lang="sl-SI" sz="2400" dirty="0">
                <a:effectLst/>
                <a:latin typeface="Calibri" panose="020F0502020204030204" pitchFamily="34" charset="0"/>
                <a:ea typeface="Calibri" panose="020F0502020204030204" pitchFamily="34" charset="0"/>
                <a:cs typeface="Calibri" panose="020F0502020204030204" pitchFamily="34" charset="0"/>
              </a:rPr>
              <a:t>Patent je izključna pravica fizične ali pravne osebe za izum, ki je nov, na inventivni ravni in je industrijsko uporabljiv:</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SzPts val="1000"/>
              <a:buFont typeface="Wingdings" panose="05000000000000000000" pitchFamily="2" charset="2"/>
              <a:buChar char="q"/>
              <a:tabLst>
                <a:tab pos="457200" algn="l"/>
              </a:tabLst>
            </a:pPr>
            <a:r>
              <a:rPr lang="sl-SI" sz="2400" dirty="0">
                <a:effectLst/>
                <a:latin typeface="Calibri" panose="020F0502020204030204" pitchFamily="34" charset="0"/>
                <a:ea typeface="Calibri" panose="020F0502020204030204" pitchFamily="34" charset="0"/>
                <a:cs typeface="Calibri" panose="020F0502020204030204" pitchFamily="34" charset="0"/>
              </a:rPr>
              <a:t>Izum oziroma tehnična rešitev je nova, če </a:t>
            </a:r>
            <a:r>
              <a:rPr lang="sl-SI" sz="2400" b="1" dirty="0">
                <a:effectLst/>
                <a:latin typeface="Calibri" panose="020F0502020204030204" pitchFamily="34" charset="0"/>
                <a:ea typeface="Calibri" panose="020F0502020204030204" pitchFamily="34" charset="0"/>
                <a:cs typeface="Calibri" panose="020F0502020204030204" pitchFamily="34" charset="0"/>
              </a:rPr>
              <a:t>ni obsežena s stanjem tehnike</a:t>
            </a:r>
            <a:r>
              <a:rPr lang="sl-SI" sz="2400" dirty="0">
                <a:effectLst/>
                <a:latin typeface="Calibri" panose="020F0502020204030204" pitchFamily="34" charset="0"/>
                <a:ea typeface="Calibri" panose="020F0502020204030204" pitchFamily="34" charset="0"/>
                <a:cs typeface="Calibri" panose="020F0502020204030204" pitchFamily="34" charset="0"/>
              </a:rPr>
              <a:t>, se pravi, da ni bila pred datumom vložitve patentne prijave dostopna javnosti z ustnim ali pisnim opisom, z uporabo ali na katerikoli drug način.</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SzPts val="1000"/>
              <a:buFont typeface="Wingdings" panose="05000000000000000000" pitchFamily="2" charset="2"/>
              <a:buChar char="q"/>
              <a:tabLst>
                <a:tab pos="457200" algn="l"/>
              </a:tabLst>
            </a:pPr>
            <a:r>
              <a:rPr lang="sl-SI" sz="2400" dirty="0">
                <a:effectLst/>
                <a:latin typeface="Calibri" panose="020F0502020204030204" pitchFamily="34" charset="0"/>
                <a:ea typeface="Calibri" panose="020F0502020204030204" pitchFamily="34" charset="0"/>
                <a:cs typeface="Calibri" panose="020F0502020204030204" pitchFamily="34" charset="0"/>
              </a:rPr>
              <a:t>Izum je na </a:t>
            </a:r>
            <a:r>
              <a:rPr lang="sl-SI" sz="2400" b="1" dirty="0">
                <a:effectLst/>
                <a:latin typeface="Calibri" panose="020F0502020204030204" pitchFamily="34" charset="0"/>
                <a:ea typeface="Calibri" panose="020F0502020204030204" pitchFamily="34" charset="0"/>
                <a:cs typeface="Calibri" panose="020F0502020204030204" pitchFamily="34" charset="0"/>
              </a:rPr>
              <a:t>inventivni ravni</a:t>
            </a:r>
            <a:r>
              <a:rPr lang="sl-SI" sz="2400" dirty="0">
                <a:effectLst/>
                <a:latin typeface="Calibri" panose="020F0502020204030204" pitchFamily="34" charset="0"/>
                <a:ea typeface="Calibri" panose="020F0502020204030204" pitchFamily="34" charset="0"/>
                <a:cs typeface="Calibri" panose="020F0502020204030204" pitchFamily="34" charset="0"/>
              </a:rPr>
              <a:t>, če za strokovnjaka predmet izuma očitno ne izhaja iz stanja tehnike.</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SzPts val="1000"/>
              <a:buFont typeface="Wingdings" panose="05000000000000000000" pitchFamily="2" charset="2"/>
              <a:buChar char="q"/>
              <a:tabLst>
                <a:tab pos="457200" algn="l"/>
              </a:tabLst>
            </a:pPr>
            <a:r>
              <a:rPr lang="sl-SI" sz="2400" dirty="0">
                <a:effectLst/>
                <a:latin typeface="Calibri" panose="020F0502020204030204" pitchFamily="34" charset="0"/>
                <a:ea typeface="Calibri" panose="020F0502020204030204" pitchFamily="34" charset="0"/>
                <a:cs typeface="Calibri" panose="020F0502020204030204" pitchFamily="34" charset="0"/>
              </a:rPr>
              <a:t>Izum je </a:t>
            </a:r>
            <a:r>
              <a:rPr lang="sl-SI" sz="2400" b="1" dirty="0">
                <a:effectLst/>
                <a:latin typeface="Calibri" panose="020F0502020204030204" pitchFamily="34" charset="0"/>
                <a:ea typeface="Calibri" panose="020F0502020204030204" pitchFamily="34" charset="0"/>
                <a:cs typeface="Calibri" panose="020F0502020204030204" pitchFamily="34" charset="0"/>
              </a:rPr>
              <a:t>industrijsko uporabljiv</a:t>
            </a:r>
            <a:r>
              <a:rPr lang="sl-SI" sz="2400" dirty="0">
                <a:effectLst/>
                <a:latin typeface="Calibri" panose="020F0502020204030204" pitchFamily="34" charset="0"/>
                <a:ea typeface="Calibri" panose="020F0502020204030204" pitchFamily="34" charset="0"/>
                <a:cs typeface="Calibri" panose="020F0502020204030204" pitchFamily="34" charset="0"/>
              </a:rPr>
              <a:t>, če se predmet izuma lahko proizvede ali uporabi v katerikoli gospodarski dejavnosti, vključno s kmetijstvom.</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sl-SI" sz="28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endParaRPr lang="sl-SI" dirty="0"/>
          </a:p>
        </p:txBody>
      </p:sp>
      <p:pic>
        <p:nvPicPr>
          <p:cNvPr id="6" name="Grafika 5" descr="Puzzle pieces with solid fill">
            <a:extLst>
              <a:ext uri="{FF2B5EF4-FFF2-40B4-BE49-F238E27FC236}">
                <a16:creationId xmlns:a16="http://schemas.microsoft.com/office/drawing/2014/main" id="{4C9FDA4E-3740-4BA2-89F2-FD48B668A9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3308" y="4119956"/>
            <a:ext cx="914400" cy="914400"/>
          </a:xfrm>
          <a:prstGeom prst="rect">
            <a:avLst/>
          </a:prstGeom>
        </p:spPr>
      </p:pic>
      <p:pic>
        <p:nvPicPr>
          <p:cNvPr id="8" name="Grafika 7" descr="Marketing with solid fill">
            <a:extLst>
              <a:ext uri="{FF2B5EF4-FFF2-40B4-BE49-F238E27FC236}">
                <a16:creationId xmlns:a16="http://schemas.microsoft.com/office/drawing/2014/main" id="{3F473C3A-54C8-4BEE-8965-8DCB9EE80C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89491" y="2683661"/>
            <a:ext cx="914400" cy="914400"/>
          </a:xfrm>
          <a:prstGeom prst="rect">
            <a:avLst/>
          </a:prstGeom>
        </p:spPr>
      </p:pic>
      <p:pic>
        <p:nvPicPr>
          <p:cNvPr id="16" name="Grafika 15" descr="Robot with solid fill">
            <a:extLst>
              <a:ext uri="{FF2B5EF4-FFF2-40B4-BE49-F238E27FC236}">
                <a16:creationId xmlns:a16="http://schemas.microsoft.com/office/drawing/2014/main" id="{6726D462-672A-4D76-86F6-295B9C34088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3308" y="5321940"/>
            <a:ext cx="914400" cy="914400"/>
          </a:xfrm>
          <a:prstGeom prst="rect">
            <a:avLst/>
          </a:prstGeom>
        </p:spPr>
      </p:pic>
      <p:cxnSp>
        <p:nvCxnSpPr>
          <p:cNvPr id="11" name="Raven povezovalnik 10">
            <a:extLst>
              <a:ext uri="{FF2B5EF4-FFF2-40B4-BE49-F238E27FC236}">
                <a16:creationId xmlns:a16="http://schemas.microsoft.com/office/drawing/2014/main" id="{CE365C98-244C-4A9C-BB24-9728163D96DE}"/>
              </a:ext>
            </a:extLst>
          </p:cNvPr>
          <p:cNvCxnSpPr>
            <a:cxnSpLocks/>
          </p:cNvCxnSpPr>
          <p:nvPr/>
        </p:nvCxnSpPr>
        <p:spPr>
          <a:xfrm flipV="1">
            <a:off x="10589491" y="2683661"/>
            <a:ext cx="838217"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741B1DF1-55F2-4B24-B2B8-F64BC9D3D5E4}"/>
              </a:ext>
            </a:extLst>
          </p:cNvPr>
          <p:cNvCxnSpPr>
            <a:cxnSpLocks/>
          </p:cNvCxnSpPr>
          <p:nvPr/>
        </p:nvCxnSpPr>
        <p:spPr>
          <a:xfrm flipV="1">
            <a:off x="10513308" y="4102609"/>
            <a:ext cx="838217"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77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p:txBody>
          <a:bodyPr>
            <a:normAutofit fontScale="90000"/>
          </a:bodyPr>
          <a:lstStyle/>
          <a:p>
            <a:pPr algn="ctr"/>
            <a:r>
              <a:rPr lang="sl-SI" dirty="0"/>
              <a:t>Patenti: pravice</a:t>
            </a:r>
          </a:p>
        </p:txBody>
      </p:sp>
      <p:sp>
        <p:nvSpPr>
          <p:cNvPr id="9" name="PoljeZBesedilom 8">
            <a:extLst>
              <a:ext uri="{FF2B5EF4-FFF2-40B4-BE49-F238E27FC236}">
                <a16:creationId xmlns:a16="http://schemas.microsoft.com/office/drawing/2014/main" id="{27D2D994-5F75-4D29-9721-57D057E10717}"/>
              </a:ext>
            </a:extLst>
          </p:cNvPr>
          <p:cNvSpPr txBox="1"/>
          <p:nvPr/>
        </p:nvSpPr>
        <p:spPr>
          <a:xfrm>
            <a:off x="1349255" y="1820079"/>
            <a:ext cx="9316418" cy="6028638"/>
          </a:xfrm>
          <a:prstGeom prst="rect">
            <a:avLst/>
          </a:prstGeom>
          <a:noFill/>
        </p:spPr>
        <p:txBody>
          <a:bodyPr wrap="square">
            <a:spAutoFit/>
          </a:bodyPr>
          <a:lstStyle/>
          <a:p>
            <a:pPr indent="226695" algn="just">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I</a:t>
            </a:r>
            <a:r>
              <a:rPr lang="sl-SI" sz="2400" dirty="0">
                <a:effectLst/>
                <a:latin typeface="Calibri" panose="020F0502020204030204" pitchFamily="34" charset="0"/>
                <a:ea typeface="Calibri" panose="020F0502020204030204" pitchFamily="34" charset="0"/>
                <a:cs typeface="Calibri" panose="020F0502020204030204" pitchFamily="34" charset="0"/>
              </a:rPr>
              <a:t>zumitelj oz. prijavitelj ima izključno pravico uporabe, trgovine in proizvodnje, v zameno pa mora svoj izum razkriti javnosti. Prijavo za podelitev patenta načeloma vloži v tistih državah, kjer želi zavarovati svoje interese.</a:t>
            </a:r>
          </a:p>
          <a:p>
            <a:pPr indent="226695" algn="just">
              <a:lnSpc>
                <a:spcPct val="107000"/>
              </a:lnSpc>
              <a:spcAft>
                <a:spcPts val="800"/>
              </a:spcAft>
            </a:pPr>
            <a:r>
              <a:rPr lang="sl-SI" sz="2400" dirty="0">
                <a:latin typeface="Calibri" panose="020F0502020204030204" pitchFamily="34" charset="0"/>
                <a:ea typeface="Calibri" panose="020F0502020204030204" pitchFamily="34" charset="0"/>
                <a:cs typeface="Calibri" panose="020F0502020204030204" pitchFamily="34" charset="0"/>
              </a:rPr>
              <a:t>Pri patentiranju je bistveno, kdo </a:t>
            </a:r>
            <a:r>
              <a:rPr lang="sl-SI" sz="2400" b="1" dirty="0">
                <a:latin typeface="Calibri" panose="020F0502020204030204" pitchFamily="34" charset="0"/>
                <a:ea typeface="Calibri" panose="020F0502020204030204" pitchFamily="34" charset="0"/>
                <a:cs typeface="Calibri" panose="020F0502020204030204" pitchFamily="34" charset="0"/>
              </a:rPr>
              <a:t>prvi vloži </a:t>
            </a:r>
            <a:r>
              <a:rPr lang="sl-SI" sz="2400" dirty="0">
                <a:latin typeface="Calibri" panose="020F0502020204030204" pitchFamily="34" charset="0"/>
                <a:ea typeface="Calibri" panose="020F0502020204030204" pitchFamily="34" charset="0"/>
                <a:cs typeface="Calibri" panose="020F0502020204030204" pitchFamily="34" charset="0"/>
              </a:rPr>
              <a:t>prijavo (“</a:t>
            </a:r>
            <a:r>
              <a:rPr lang="sl-SI" sz="2400" dirty="0" err="1">
                <a:latin typeface="Calibri" panose="020F0502020204030204" pitchFamily="34" charset="0"/>
                <a:ea typeface="Calibri" panose="020F0502020204030204" pitchFamily="34" charset="0"/>
                <a:cs typeface="Calibri" panose="020F0502020204030204" pitchFamily="34" charset="0"/>
              </a:rPr>
              <a:t>first</a:t>
            </a:r>
            <a:r>
              <a:rPr lang="sl-SI" sz="2400" dirty="0">
                <a:latin typeface="Calibri" panose="020F0502020204030204" pitchFamily="34" charset="0"/>
                <a:ea typeface="Calibri" panose="020F0502020204030204" pitchFamily="34" charset="0"/>
                <a:cs typeface="Calibri" panose="020F0502020204030204" pitchFamily="34" charset="0"/>
              </a:rPr>
              <a:t> to file”). Znanih je mnogo primerov, ko se je spor vlekel več let (desetletij): </a:t>
            </a:r>
          </a:p>
          <a:p>
            <a:pPr marL="342900" indent="-342900" algn="just">
              <a:lnSpc>
                <a:spcPct val="150000"/>
              </a:lnSpc>
              <a:spcAft>
                <a:spcPts val="800"/>
              </a:spcAft>
              <a:buFont typeface="Wingdings" panose="05000000000000000000" pitchFamily="2" charset="2"/>
              <a:buChar char="q"/>
            </a:pPr>
            <a:r>
              <a:rPr lang="sl-SI" sz="2400" dirty="0">
                <a:effectLst/>
                <a:latin typeface="Calibri" panose="020F0502020204030204" pitchFamily="34" charset="0"/>
                <a:ea typeface="Calibri" panose="020F0502020204030204" pitchFamily="34" charset="0"/>
              </a:rPr>
              <a:t>izum telefona: </a:t>
            </a:r>
            <a:r>
              <a:rPr lang="sl-SI" sz="2400" b="1" dirty="0">
                <a:effectLst/>
                <a:latin typeface="Calibri" panose="020F0502020204030204" pitchFamily="34" charset="0"/>
                <a:ea typeface="Calibri" panose="020F0502020204030204" pitchFamily="34" charset="0"/>
              </a:rPr>
              <a:t>Alexander Graham Bell </a:t>
            </a:r>
            <a:r>
              <a:rPr lang="sl-SI" sz="2400" dirty="0">
                <a:effectLst/>
                <a:latin typeface="Calibri" panose="020F0502020204030204" pitchFamily="34" charset="0"/>
                <a:ea typeface="Calibri" panose="020F0502020204030204" pitchFamily="34" charset="0"/>
              </a:rPr>
              <a:t>ali</a:t>
            </a:r>
            <a:r>
              <a:rPr lang="sl-SI" sz="2400" b="1" dirty="0">
                <a:effectLst/>
                <a:latin typeface="Calibri" panose="020F0502020204030204" pitchFamily="34" charset="0"/>
                <a:ea typeface="Calibri" panose="020F0502020204030204" pitchFamily="34" charset="0"/>
              </a:rPr>
              <a:t> </a:t>
            </a:r>
            <a:r>
              <a:rPr lang="sl-SI" sz="2400" b="1" dirty="0" err="1">
                <a:effectLst/>
                <a:latin typeface="Calibri" panose="020F0502020204030204" pitchFamily="34" charset="0"/>
                <a:ea typeface="Calibri" panose="020F0502020204030204" pitchFamily="34" charset="0"/>
              </a:rPr>
              <a:t>Elisha</a:t>
            </a:r>
            <a:r>
              <a:rPr lang="sl-SI" sz="2400" b="1" dirty="0">
                <a:effectLst/>
                <a:latin typeface="Calibri" panose="020F0502020204030204" pitchFamily="34" charset="0"/>
                <a:ea typeface="Calibri" panose="020F0502020204030204" pitchFamily="34" charset="0"/>
              </a:rPr>
              <a:t> </a:t>
            </a:r>
            <a:r>
              <a:rPr lang="sl-SI" sz="2400" b="1" dirty="0" err="1">
                <a:effectLst/>
                <a:latin typeface="Calibri" panose="020F0502020204030204" pitchFamily="34" charset="0"/>
                <a:ea typeface="Calibri" panose="020F0502020204030204" pitchFamily="34" charset="0"/>
              </a:rPr>
              <a:t>Gray</a:t>
            </a:r>
            <a:r>
              <a:rPr lang="sl-SI" sz="2400" b="1" dirty="0">
                <a:effectLst/>
                <a:latin typeface="Calibri" panose="020F0502020204030204" pitchFamily="34" charset="0"/>
                <a:ea typeface="Calibri" panose="020F0502020204030204" pitchFamily="34" charset="0"/>
              </a:rPr>
              <a:t> </a:t>
            </a:r>
            <a:r>
              <a:rPr lang="sl-SI" sz="2400" dirty="0">
                <a:effectLst/>
                <a:latin typeface="Calibri" panose="020F0502020204030204" pitchFamily="34" charset="0"/>
                <a:ea typeface="Calibri" panose="020F0502020204030204" pitchFamily="34" charset="0"/>
              </a:rPr>
              <a:t>ali</a:t>
            </a:r>
            <a:r>
              <a:rPr lang="sl-SI" sz="2400" b="1" dirty="0">
                <a:effectLst/>
                <a:latin typeface="Calibri" panose="020F0502020204030204" pitchFamily="34" charset="0"/>
                <a:ea typeface="Calibri" panose="020F0502020204030204" pitchFamily="34" charset="0"/>
              </a:rPr>
              <a:t> </a:t>
            </a:r>
            <a:r>
              <a:rPr lang="sl-SI" sz="2400" dirty="0">
                <a:effectLst/>
                <a:latin typeface="Calibri" panose="020F0502020204030204" pitchFamily="34" charset="0"/>
                <a:ea typeface="Calibri" panose="020F0502020204030204" pitchFamily="34" charset="0"/>
              </a:rPr>
              <a:t>nekdo</a:t>
            </a:r>
            <a:r>
              <a:rPr lang="sl-SI" sz="2400" b="1" dirty="0">
                <a:effectLst/>
                <a:latin typeface="Calibri" panose="020F0502020204030204" pitchFamily="34" charset="0"/>
                <a:ea typeface="Calibri" panose="020F0502020204030204" pitchFamily="34" charset="0"/>
              </a:rPr>
              <a:t> tretji</a:t>
            </a:r>
          </a:p>
          <a:p>
            <a:pPr marL="342900" indent="-342900" algn="just">
              <a:lnSpc>
                <a:spcPct val="150000"/>
              </a:lnSpc>
              <a:spcAft>
                <a:spcPts val="800"/>
              </a:spcAft>
              <a:buFont typeface="Wingdings" panose="05000000000000000000" pitchFamily="2" charset="2"/>
              <a:buChar char="q"/>
            </a:pPr>
            <a:r>
              <a:rPr lang="sl-SI" sz="2400" dirty="0">
                <a:latin typeface="Calibri" panose="020F0502020204030204" pitchFamily="34" charset="0"/>
                <a:ea typeface="Calibri" panose="020F0502020204030204" pitchFamily="34" charset="0"/>
                <a:cs typeface="Calibri" panose="020F0502020204030204" pitchFamily="34" charset="0"/>
              </a:rPr>
              <a:t>izum radia: </a:t>
            </a:r>
            <a:r>
              <a:rPr lang="sl-SI" sz="2400" b="1" dirty="0" err="1">
                <a:effectLst/>
                <a:latin typeface="Calibri" panose="020F0502020204030204" pitchFamily="34" charset="0"/>
                <a:ea typeface="Calibri" panose="020F0502020204030204" pitchFamily="34" charset="0"/>
              </a:rPr>
              <a:t>Guglielmo</a:t>
            </a:r>
            <a:r>
              <a:rPr lang="sl-SI" sz="2400" b="1" dirty="0">
                <a:effectLst/>
                <a:latin typeface="Calibri" panose="020F0502020204030204" pitchFamily="34" charset="0"/>
                <a:ea typeface="Calibri" panose="020F0502020204030204" pitchFamily="34" charset="0"/>
              </a:rPr>
              <a:t> Marconi </a:t>
            </a:r>
            <a:r>
              <a:rPr lang="sl-SI" sz="2400" dirty="0">
                <a:effectLst/>
                <a:latin typeface="Calibri" panose="020F0502020204030204" pitchFamily="34" charset="0"/>
                <a:ea typeface="Calibri" panose="020F0502020204030204" pitchFamily="34" charset="0"/>
              </a:rPr>
              <a:t>ali </a:t>
            </a:r>
            <a:r>
              <a:rPr lang="sl-SI" sz="2400" b="1" dirty="0">
                <a:effectLst/>
                <a:latin typeface="Calibri" panose="020F0502020204030204" pitchFamily="34" charset="0"/>
                <a:ea typeface="Calibri" panose="020F0502020204030204" pitchFamily="34" charset="0"/>
              </a:rPr>
              <a:t>Nikola Tesla</a:t>
            </a:r>
          </a:p>
          <a:p>
            <a:pPr marL="342900" indent="-342900" algn="just">
              <a:spcAft>
                <a:spcPts val="800"/>
              </a:spcAft>
              <a:buFont typeface="Wingdings" panose="05000000000000000000" pitchFamily="2" charset="2"/>
              <a:buChar char="q"/>
            </a:pPr>
            <a:r>
              <a:rPr lang="sl-SI" sz="2400" dirty="0">
                <a:latin typeface="Calibri" panose="020F0502020204030204" pitchFamily="34" charset="0"/>
                <a:ea typeface="Calibri" panose="020F0502020204030204" pitchFamily="34" charset="0"/>
                <a:hlinkClick r:id="rId3"/>
              </a:rPr>
              <a:t>tehnologija </a:t>
            </a:r>
            <a:r>
              <a:rPr lang="sl-SI" sz="2400" dirty="0">
                <a:effectLst/>
                <a:latin typeface="Calibri" panose="020F0502020204030204" pitchFamily="34" charset="0"/>
                <a:ea typeface="Calibri" panose="020F0502020204030204" pitchFamily="34" charset="0"/>
                <a:hlinkClick r:id="rId3"/>
              </a:rPr>
              <a:t>CRISPR-Cas9</a:t>
            </a:r>
            <a:r>
              <a:rPr lang="sl-SI" sz="2400" dirty="0">
                <a:effectLst/>
                <a:latin typeface="Calibri" panose="020F0502020204030204" pitchFamily="34" charset="0"/>
                <a:ea typeface="Calibri" panose="020F0502020204030204" pitchFamily="34" charset="0"/>
              </a:rPr>
              <a:t>: raziskovalci na </a:t>
            </a:r>
            <a:r>
              <a:rPr lang="sl-SI" sz="2400" b="1" dirty="0">
                <a:effectLst/>
                <a:latin typeface="Calibri" panose="020F0502020204030204" pitchFamily="34" charset="0"/>
                <a:ea typeface="Calibri" panose="020F0502020204030204" pitchFamily="34" charset="0"/>
              </a:rPr>
              <a:t>Berkeley (</a:t>
            </a:r>
            <a:r>
              <a:rPr lang="sl-SI" sz="2400" b="1" dirty="0" err="1">
                <a:effectLst/>
                <a:latin typeface="Calibri" panose="020F0502020204030204" pitchFamily="34" charset="0"/>
                <a:ea typeface="Calibri" panose="020F0502020204030204" pitchFamily="34" charset="0"/>
              </a:rPr>
              <a:t>Doudna</a:t>
            </a:r>
            <a:r>
              <a:rPr lang="sl-SI" sz="2400" b="1" dirty="0">
                <a:effectLst/>
                <a:latin typeface="Calibri" panose="020F0502020204030204" pitchFamily="34" charset="0"/>
                <a:ea typeface="Calibri" panose="020F0502020204030204" pitchFamily="34" charset="0"/>
              </a:rPr>
              <a:t>) </a:t>
            </a:r>
            <a:r>
              <a:rPr lang="sl-SI" sz="2400" dirty="0">
                <a:effectLst/>
                <a:latin typeface="Calibri" panose="020F0502020204030204" pitchFamily="34" charset="0"/>
                <a:ea typeface="Calibri" panose="020F0502020204030204" pitchFamily="34" charset="0"/>
              </a:rPr>
              <a:t>ali </a:t>
            </a:r>
            <a:r>
              <a:rPr lang="sl-SI" sz="2400" b="1" dirty="0" err="1">
                <a:effectLst/>
                <a:latin typeface="Calibri" panose="020F0502020204030204" pitchFamily="34" charset="0"/>
                <a:ea typeface="Calibri" panose="020F0502020204030204" pitchFamily="34" charset="0"/>
              </a:rPr>
              <a:t>Broad</a:t>
            </a:r>
            <a:r>
              <a:rPr lang="sl-SI" sz="2400" b="1" dirty="0">
                <a:effectLst/>
                <a:latin typeface="Calibri" panose="020F0502020204030204" pitchFamily="34" charset="0"/>
                <a:ea typeface="Calibri" panose="020F0502020204030204" pitchFamily="34" charset="0"/>
              </a:rPr>
              <a:t> Institute</a:t>
            </a:r>
            <a:r>
              <a:rPr lang="sl-SI" sz="2400" dirty="0">
                <a:effectLst/>
                <a:latin typeface="Calibri" panose="020F0502020204030204" pitchFamily="34" charset="0"/>
                <a:ea typeface="Calibri" panose="020F0502020204030204" pitchFamily="34" charset="0"/>
              </a:rPr>
              <a:t>  </a:t>
            </a:r>
            <a:r>
              <a:rPr lang="sl-SI" sz="2400" b="1" dirty="0">
                <a:latin typeface="Calibri" panose="020F0502020204030204" pitchFamily="34" charset="0"/>
                <a:ea typeface="Calibri" panose="020F0502020204030204" pitchFamily="34" charset="0"/>
              </a:rPr>
              <a:t>(</a:t>
            </a:r>
            <a:r>
              <a:rPr lang="sl-SI" sz="2400" b="1" dirty="0" err="1">
                <a:latin typeface="Calibri" panose="020F0502020204030204" pitchFamily="34" charset="0"/>
                <a:ea typeface="Calibri" panose="020F0502020204030204" pitchFamily="34" charset="0"/>
              </a:rPr>
              <a:t>Zhang</a:t>
            </a:r>
            <a:r>
              <a:rPr lang="sl-SI" sz="2400" b="1" dirty="0">
                <a:latin typeface="Calibri" panose="020F0502020204030204" pitchFamily="34" charset="0"/>
                <a:ea typeface="Calibri" panose="020F0502020204030204" pitchFamily="34" charset="0"/>
              </a:rPr>
              <a:t>)</a:t>
            </a:r>
            <a:r>
              <a:rPr lang="sl-SI" sz="2400" dirty="0">
                <a:latin typeface="Calibri" panose="020F0502020204030204" pitchFamily="34" charset="0"/>
                <a:ea typeface="Calibri" panose="020F0502020204030204" pitchFamily="34" charset="0"/>
              </a:rPr>
              <a:t> (POMEMBNI NAUKI!) </a:t>
            </a:r>
            <a:endParaRPr lang="sl-SI" sz="2400" dirty="0">
              <a:effectLst/>
              <a:latin typeface="Calibri" panose="020F0502020204030204" pitchFamily="34" charset="0"/>
              <a:ea typeface="Calibri" panose="020F0502020204030204" pitchFamily="34" charset="0"/>
            </a:endParaRPr>
          </a:p>
          <a:p>
            <a:pPr marL="342900" indent="-342900" algn="just">
              <a:lnSpc>
                <a:spcPct val="107000"/>
              </a:lnSpc>
              <a:spcAft>
                <a:spcPts val="800"/>
              </a:spcAft>
              <a:buFont typeface="Wingdings" panose="05000000000000000000" pitchFamily="2" charset="2"/>
              <a:buChar char="q"/>
            </a:pPr>
            <a:endParaRPr lang="sl-SI" sz="24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sl-SI" sz="28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endParaRPr lang="sl-SI" dirty="0"/>
          </a:p>
        </p:txBody>
      </p:sp>
      <p:sp>
        <p:nvSpPr>
          <p:cNvPr id="7" name="Freeform 7">
            <a:extLst>
              <a:ext uri="{FF2B5EF4-FFF2-40B4-BE49-F238E27FC236}">
                <a16:creationId xmlns:a16="http://schemas.microsoft.com/office/drawing/2014/main" id="{F2DBE847-8AD2-44D6-B5E2-67F5399DDB83}"/>
              </a:ext>
            </a:extLst>
          </p:cNvPr>
          <p:cNvSpPr>
            <a:spLocks noChangeAspect="1"/>
          </p:cNvSpPr>
          <p:nvPr/>
        </p:nvSpPr>
        <p:spPr>
          <a:xfrm>
            <a:off x="10475173" y="4349964"/>
            <a:ext cx="894056" cy="684549"/>
          </a:xfrm>
          <a:custGeom>
            <a:avLst/>
            <a:gdLst/>
            <a:ahLst/>
            <a:cxnLst/>
            <a:rect l="l" t="t" r="r" b="b"/>
            <a:pathLst>
              <a:path w="1695722" h="1298358">
                <a:moveTo>
                  <a:pt x="0" y="0"/>
                </a:moveTo>
                <a:lnTo>
                  <a:pt x="1695723" y="0"/>
                </a:lnTo>
                <a:lnTo>
                  <a:pt x="1695723" y="1298357"/>
                </a:lnTo>
                <a:lnTo>
                  <a:pt x="0" y="1298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sl-SI" dirty="0"/>
          </a:p>
        </p:txBody>
      </p:sp>
      <p:sp>
        <p:nvSpPr>
          <p:cNvPr id="8" name="Freeform 8">
            <a:extLst>
              <a:ext uri="{FF2B5EF4-FFF2-40B4-BE49-F238E27FC236}">
                <a16:creationId xmlns:a16="http://schemas.microsoft.com/office/drawing/2014/main" id="{10939FDA-DC63-475B-B748-D91DE127A59C}"/>
              </a:ext>
            </a:extLst>
          </p:cNvPr>
          <p:cNvSpPr>
            <a:spLocks noChangeAspect="1"/>
          </p:cNvSpPr>
          <p:nvPr/>
        </p:nvSpPr>
        <p:spPr>
          <a:xfrm>
            <a:off x="8002571" y="5034513"/>
            <a:ext cx="1084280" cy="744088"/>
          </a:xfrm>
          <a:custGeom>
            <a:avLst/>
            <a:gdLst/>
            <a:ahLst/>
            <a:cxnLst/>
            <a:rect l="l" t="t" r="r" b="b"/>
            <a:pathLst>
              <a:path w="1691199" h="1160586">
                <a:moveTo>
                  <a:pt x="0" y="0"/>
                </a:moveTo>
                <a:lnTo>
                  <a:pt x="1691199" y="0"/>
                </a:lnTo>
                <a:lnTo>
                  <a:pt x="1691199" y="1160586"/>
                </a:lnTo>
                <a:lnTo>
                  <a:pt x="0" y="1160586"/>
                </a:lnTo>
                <a:lnTo>
                  <a:pt x="0" y="0"/>
                </a:lnTo>
                <a:close/>
              </a:path>
            </a:pathLst>
          </a:custGeom>
          <a:blipFill>
            <a:blip r:embed="rId6"/>
            <a:stretch>
              <a:fillRect/>
            </a:stretch>
          </a:blipFill>
        </p:spPr>
        <p:txBody>
          <a:bodyPr/>
          <a:lstStyle/>
          <a:p>
            <a:endParaRPr lang="sl-SI" dirty="0"/>
          </a:p>
        </p:txBody>
      </p:sp>
      <p:sp>
        <p:nvSpPr>
          <p:cNvPr id="10" name="Freeform 9">
            <a:extLst>
              <a:ext uri="{FF2B5EF4-FFF2-40B4-BE49-F238E27FC236}">
                <a16:creationId xmlns:a16="http://schemas.microsoft.com/office/drawing/2014/main" id="{CBFFD641-7D0F-4FF1-99AE-CB6E3B1DC132}"/>
              </a:ext>
            </a:extLst>
          </p:cNvPr>
          <p:cNvSpPr>
            <a:spLocks noChangeAspect="1"/>
          </p:cNvSpPr>
          <p:nvPr/>
        </p:nvSpPr>
        <p:spPr>
          <a:xfrm rot="8036165">
            <a:off x="7309887" y="5805510"/>
            <a:ext cx="1015154" cy="1041670"/>
          </a:xfrm>
          <a:custGeom>
            <a:avLst/>
            <a:gdLst/>
            <a:ahLst/>
            <a:cxnLst/>
            <a:rect l="l" t="t" r="r" b="b"/>
            <a:pathLst>
              <a:path w="1681835" h="1725764">
                <a:moveTo>
                  <a:pt x="0" y="0"/>
                </a:moveTo>
                <a:lnTo>
                  <a:pt x="1681835" y="0"/>
                </a:lnTo>
                <a:lnTo>
                  <a:pt x="1681835" y="1725763"/>
                </a:lnTo>
                <a:lnTo>
                  <a:pt x="0" y="17257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6818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73147" y="5810094"/>
            <a:ext cx="10377913" cy="968278"/>
          </a:xfrm>
          <a:prstGeom prst="rect">
            <a:avLst/>
          </a:prstGeom>
        </p:spPr>
        <p:txBody>
          <a:bodyPr wrap="square">
            <a:spAutoFit/>
          </a:bodyPr>
          <a:lstStyle/>
          <a:p>
            <a:pPr indent="226695" algn="just">
              <a:lnSpc>
                <a:spcPct val="107000"/>
              </a:lnSpc>
            </a:pPr>
            <a:r>
              <a:rPr lang="sl-SI" dirty="0">
                <a:latin typeface="Calibri" panose="020F0502020204030204" pitchFamily="34" charset="0"/>
                <a:ea typeface="Calibri" panose="020F0502020204030204" pitchFamily="34" charset="0"/>
                <a:cs typeface="Calibri" panose="020F0502020204030204" pitchFamily="34" charset="0"/>
              </a:rPr>
              <a:t>Izpisek patentnih dokumentov raziskovalca/skupine “</a:t>
            </a:r>
            <a:r>
              <a:rPr lang="sl-SI" dirty="0" err="1">
                <a:latin typeface="Calibri" panose="020F0502020204030204" pitchFamily="34" charset="0"/>
                <a:ea typeface="Calibri" panose="020F0502020204030204" pitchFamily="34" charset="0"/>
                <a:cs typeface="Calibri" panose="020F0502020204030204" pitchFamily="34" charset="0"/>
              </a:rPr>
              <a:t>Zhang</a:t>
            </a:r>
            <a:r>
              <a:rPr lang="sl-SI" dirty="0">
                <a:latin typeface="Calibri" panose="020F0502020204030204" pitchFamily="34" charset="0"/>
                <a:ea typeface="Calibri" panose="020F0502020204030204" pitchFamily="34" charset="0"/>
                <a:cs typeface="Calibri" panose="020F0502020204030204" pitchFamily="34" charset="0"/>
              </a:rPr>
              <a:t>”</a:t>
            </a:r>
          </a:p>
          <a:p>
            <a:pPr indent="226695" algn="just">
              <a:lnSpc>
                <a:spcPct val="107000"/>
              </a:lnSpc>
            </a:pPr>
            <a:r>
              <a:rPr lang="sl-SI" dirty="0">
                <a:latin typeface="Calibri" panose="020F0502020204030204" pitchFamily="34" charset="0"/>
                <a:ea typeface="Calibri" panose="020F0502020204030204" pitchFamily="34" charset="0"/>
                <a:cs typeface="Calibri" panose="020F0502020204030204" pitchFamily="34" charset="0"/>
              </a:rPr>
              <a:t>Vir: </a:t>
            </a:r>
            <a:r>
              <a:rPr lang="sl-SI" dirty="0">
                <a:latin typeface="Calibri" panose="020F0502020204030204" pitchFamily="34" charset="0"/>
                <a:ea typeface="Calibri" panose="020F0502020204030204" pitchFamily="34" charset="0"/>
                <a:cs typeface="Calibri" panose="020F0502020204030204" pitchFamily="34" charset="0"/>
                <a:hlinkClick r:id="rId3"/>
              </a:rPr>
              <a:t>lens.org</a:t>
            </a:r>
            <a:endParaRPr lang="sl-SI" dirty="0">
              <a:latin typeface="Calibri" panose="020F0502020204030204" pitchFamily="34" charset="0"/>
              <a:ea typeface="Calibri" panose="020F0502020204030204" pitchFamily="34" charset="0"/>
              <a:cs typeface="Calibri" panose="020F0502020204030204" pitchFamily="34" charset="0"/>
            </a:endParaRPr>
          </a:p>
          <a:p>
            <a:pPr indent="226695" algn="just">
              <a:lnSpc>
                <a:spcPct val="107000"/>
              </a:lnSpc>
            </a:pPr>
            <a:endParaRPr lang="sl-S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B11419C0-E610-4CC3-879D-A3771D06E4C4}"/>
              </a:ext>
            </a:extLst>
          </p:cNvPr>
          <p:cNvPicPr>
            <a:picLocks noChangeAspect="1"/>
          </p:cNvPicPr>
          <p:nvPr/>
        </p:nvPicPr>
        <p:blipFill>
          <a:blip r:embed="rId4"/>
          <a:stretch>
            <a:fillRect/>
          </a:stretch>
        </p:blipFill>
        <p:spPr>
          <a:xfrm>
            <a:off x="681973" y="1289048"/>
            <a:ext cx="9947927" cy="4356410"/>
          </a:xfrm>
          <a:prstGeom prst="rect">
            <a:avLst/>
          </a:prstGeom>
          <a:ln>
            <a:solidFill>
              <a:schemeClr val="tx1"/>
            </a:solidFill>
          </a:ln>
        </p:spPr>
      </p:pic>
    </p:spTree>
    <p:extLst>
      <p:ext uri="{BB962C8B-B14F-4D97-AF65-F5344CB8AC3E}">
        <p14:creationId xmlns:p14="http://schemas.microsoft.com/office/powerpoint/2010/main" val="231959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30894" y="5928199"/>
            <a:ext cx="10087427" cy="671915"/>
          </a:xfrm>
          <a:prstGeom prst="rect">
            <a:avLst/>
          </a:prstGeom>
        </p:spPr>
        <p:txBody>
          <a:bodyPr wrap="square">
            <a:spAutoFit/>
          </a:bodyPr>
          <a:lstStyle/>
          <a:p>
            <a:pPr indent="226695" algn="just">
              <a:lnSpc>
                <a:spcPct val="107000"/>
              </a:lnSpc>
            </a:pPr>
            <a:r>
              <a:rPr lang="sl-SI" dirty="0">
                <a:latin typeface="Calibri" panose="020F0502020204030204" pitchFamily="34" charset="0"/>
                <a:ea typeface="Calibri" panose="020F0502020204030204" pitchFamily="34" charset="0"/>
                <a:cs typeface="Calibri" panose="020F0502020204030204" pitchFamily="34" charset="0"/>
              </a:rPr>
              <a:t>Izpisek patentnih dokumentov raziskovalke/skupine “</a:t>
            </a:r>
            <a:r>
              <a:rPr lang="sl-SI" dirty="0" err="1">
                <a:latin typeface="Calibri" panose="020F0502020204030204" pitchFamily="34" charset="0"/>
                <a:ea typeface="Calibri" panose="020F0502020204030204" pitchFamily="34" charset="0"/>
                <a:cs typeface="Calibri" panose="020F0502020204030204" pitchFamily="34" charset="0"/>
              </a:rPr>
              <a:t>Doudna</a:t>
            </a:r>
            <a:r>
              <a:rPr lang="sl-SI" dirty="0">
                <a:latin typeface="Calibri" panose="020F0502020204030204" pitchFamily="34" charset="0"/>
                <a:ea typeface="Calibri" panose="020F0502020204030204" pitchFamily="34" charset="0"/>
                <a:cs typeface="Calibri" panose="020F0502020204030204" pitchFamily="34" charset="0"/>
              </a:rPr>
              <a:t>”</a:t>
            </a:r>
          </a:p>
          <a:p>
            <a:pPr indent="226695" algn="just">
              <a:lnSpc>
                <a:spcPct val="107000"/>
              </a:lnSpc>
              <a:spcAft>
                <a:spcPts val="800"/>
              </a:spcAft>
            </a:pPr>
            <a:r>
              <a:rPr lang="sl-SI" dirty="0">
                <a:latin typeface="Calibri" panose="020F0502020204030204" pitchFamily="34" charset="0"/>
                <a:ea typeface="Calibri" panose="020F0502020204030204" pitchFamily="34" charset="0"/>
                <a:cs typeface="Calibri" panose="020F0502020204030204" pitchFamily="34" charset="0"/>
              </a:rPr>
              <a:t>Vir: </a:t>
            </a:r>
            <a:r>
              <a:rPr lang="sl-SI" dirty="0">
                <a:latin typeface="Calibri" panose="020F0502020204030204" pitchFamily="34" charset="0"/>
                <a:ea typeface="Calibri" panose="020F0502020204030204" pitchFamily="34" charset="0"/>
                <a:cs typeface="Calibri" panose="020F0502020204030204" pitchFamily="34" charset="0"/>
                <a:hlinkClick r:id="rId3"/>
              </a:rPr>
              <a:t>lens.org</a:t>
            </a:r>
            <a:endParaRPr lang="sl-S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CF270A8E-2AAF-4DC0-860E-3BD51678F48E}"/>
              </a:ext>
            </a:extLst>
          </p:cNvPr>
          <p:cNvPicPr>
            <a:picLocks noChangeAspect="1"/>
          </p:cNvPicPr>
          <p:nvPr/>
        </p:nvPicPr>
        <p:blipFill>
          <a:blip r:embed="rId4"/>
          <a:stretch>
            <a:fillRect/>
          </a:stretch>
        </p:blipFill>
        <p:spPr>
          <a:xfrm>
            <a:off x="683936" y="1313894"/>
            <a:ext cx="9581342" cy="4428000"/>
          </a:xfrm>
          <a:prstGeom prst="rect">
            <a:avLst/>
          </a:prstGeom>
          <a:ln>
            <a:solidFill>
              <a:schemeClr val="tx1"/>
            </a:solidFill>
          </a:ln>
        </p:spPr>
      </p:pic>
    </p:spTree>
    <p:extLst>
      <p:ext uri="{BB962C8B-B14F-4D97-AF65-F5344CB8AC3E}">
        <p14:creationId xmlns:p14="http://schemas.microsoft.com/office/powerpoint/2010/main" val="267473077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4201</TotalTime>
  <Words>2232</Words>
  <Application>Microsoft Office PowerPoint</Application>
  <PresentationFormat>Widescreen</PresentationFormat>
  <Paragraphs>262</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Guardian TextSans Web</vt:lpstr>
      <vt:lpstr>Times New Roman</vt:lpstr>
      <vt:lpstr>Wingdings</vt:lpstr>
      <vt:lpstr>Officeova tema</vt:lpstr>
      <vt:lpstr>Patentno varstvo za raziskovalce</vt:lpstr>
      <vt:lpstr>Vsebina</vt:lpstr>
      <vt:lpstr>Osnove intelektualne lastnine</vt:lpstr>
      <vt:lpstr>Patenti</vt:lpstr>
      <vt:lpstr>Patenti: patentne družine</vt:lpstr>
      <vt:lpstr>Patenti: definicija</vt:lpstr>
      <vt:lpstr>Patenti: pravice</vt:lpstr>
      <vt:lpstr>PowerPoint Presentation</vt:lpstr>
      <vt:lpstr>PowerPoint Presentation</vt:lpstr>
      <vt:lpstr>Motivacija za patentiranje v znanosti</vt:lpstr>
      <vt:lpstr>Stanje patentiranja v Sloveniji</vt:lpstr>
      <vt:lpstr>Stanje patentiranja v Sloveniji: po sektorjih in področjih</vt:lpstr>
      <vt:lpstr>Stanje patentiranja v Sloveniji: Kemijski inštitut </vt:lpstr>
      <vt:lpstr>Stanje patentiranja v Sloveniji: Univerza v Ljubljani</vt:lpstr>
      <vt:lpstr>Stanje patentiranja v Sloveniji: zapisi v COBISS</vt:lpstr>
      <vt:lpstr>Patentiranje in/ali objavljanje</vt:lpstr>
      <vt:lpstr>Patentiranje in/ali objavljanje: razkritje</vt:lpstr>
      <vt:lpstr>Obveznosti v sklopu odprte znanosti</vt:lpstr>
      <vt:lpstr>Obveznosti v sklopu odprte znanosti: upravičene izjeme</vt:lpstr>
      <vt:lpstr>Postopki patentiranja</vt:lpstr>
      <vt:lpstr>Postopki patentiranja doma in v tujini</vt:lpstr>
      <vt:lpstr>Postopki patentiranja tabelarično</vt:lpstr>
      <vt:lpstr>Postopki patentiranja: evropski patent</vt:lpstr>
      <vt:lpstr>Postopki patentiranja: pisarne za prenos znanja/tehnologij</vt:lpstr>
      <vt:lpstr>Točkovanje patentov</vt:lpstr>
      <vt:lpstr>Literatura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Duško Odić</cp:lastModifiedBy>
  <cp:revision>178</cp:revision>
  <cp:lastPrinted>2025-09-30T06:42:49Z</cp:lastPrinted>
  <dcterms:created xsi:type="dcterms:W3CDTF">2023-09-11T08:00:44Z</dcterms:created>
  <dcterms:modified xsi:type="dcterms:W3CDTF">2026-04-15T09:44:22Z</dcterms:modified>
</cp:coreProperties>
</file>