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23" r:id="rId3"/>
    <p:sldId id="325" r:id="rId4"/>
    <p:sldId id="326" r:id="rId5"/>
    <p:sldId id="327" r:id="rId6"/>
    <p:sldId id="328" r:id="rId7"/>
    <p:sldId id="329" r:id="rId8"/>
    <p:sldId id="339" r:id="rId9"/>
    <p:sldId id="340" r:id="rId10"/>
    <p:sldId id="330" r:id="rId11"/>
    <p:sldId id="331" r:id="rId12"/>
    <p:sldId id="349" r:id="rId13"/>
    <p:sldId id="350" r:id="rId14"/>
    <p:sldId id="351" r:id="rId15"/>
    <p:sldId id="352" r:id="rId16"/>
    <p:sldId id="332" r:id="rId17"/>
    <p:sldId id="333" r:id="rId18"/>
    <p:sldId id="334" r:id="rId19"/>
    <p:sldId id="335" r:id="rId20"/>
    <p:sldId id="336" r:id="rId21"/>
    <p:sldId id="337" r:id="rId22"/>
    <p:sldId id="338" r:id="rId23"/>
    <p:sldId id="341" r:id="rId24"/>
    <p:sldId id="342" r:id="rId25"/>
    <p:sldId id="344" r:id="rId26"/>
    <p:sldId id="343" r:id="rId27"/>
    <p:sldId id="346" r:id="rId28"/>
    <p:sldId id="354" r:id="rId29"/>
    <p:sldId id="345" r:id="rId30"/>
    <p:sldId id="353" r:id="rId31"/>
    <p:sldId id="356" r:id="rId32"/>
    <p:sldId id="355" r:id="rId33"/>
    <p:sldId id="347" r:id="rId34"/>
    <p:sldId id="357" r:id="rId35"/>
    <p:sldId id="324" r:id="rId36"/>
    <p:sldId id="358" r:id="rId37"/>
    <p:sldId id="258" r:id="rId3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493"/>
    <a:srgbClr val="125A94"/>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8889" autoAdjust="0"/>
  </p:normalViewPr>
  <p:slideViewPr>
    <p:cSldViewPr snapToGrid="0">
      <p:cViewPr varScale="1">
        <p:scale>
          <a:sx n="143" d="100"/>
          <a:sy n="143" d="100"/>
        </p:scale>
        <p:origin x="107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A996C-2901-4A7A-A971-1CD4EA1AE121}" type="datetimeFigureOut">
              <a:rPr lang="sl-SI" smtClean="0"/>
              <a:t>22. 04. 2025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3F02D-E2B0-4E4E-A95A-B4CDD165AB0F}" type="slidenum">
              <a:rPr lang="sl-SI" smtClean="0"/>
              <a:t>‹#›</a:t>
            </a:fld>
            <a:endParaRPr lang="sl-SI"/>
          </a:p>
        </p:txBody>
      </p:sp>
    </p:spTree>
    <p:extLst>
      <p:ext uri="{BB962C8B-B14F-4D97-AF65-F5344CB8AC3E}">
        <p14:creationId xmlns:p14="http://schemas.microsoft.com/office/powerpoint/2010/main" val="161921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2</a:t>
            </a:fld>
            <a:endParaRPr lang="sl-SI"/>
          </a:p>
        </p:txBody>
      </p:sp>
    </p:spTree>
    <p:extLst>
      <p:ext uri="{BB962C8B-B14F-4D97-AF65-F5344CB8AC3E}">
        <p14:creationId xmlns:p14="http://schemas.microsoft.com/office/powerpoint/2010/main" val="2701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11</a:t>
            </a:fld>
            <a:endParaRPr lang="sl-SI"/>
          </a:p>
        </p:txBody>
      </p:sp>
    </p:spTree>
    <p:extLst>
      <p:ext uri="{BB962C8B-B14F-4D97-AF65-F5344CB8AC3E}">
        <p14:creationId xmlns:p14="http://schemas.microsoft.com/office/powerpoint/2010/main" val="258407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12</a:t>
            </a:fld>
            <a:endParaRPr lang="sl-SI"/>
          </a:p>
        </p:txBody>
      </p:sp>
    </p:spTree>
    <p:extLst>
      <p:ext uri="{BB962C8B-B14F-4D97-AF65-F5344CB8AC3E}">
        <p14:creationId xmlns:p14="http://schemas.microsoft.com/office/powerpoint/2010/main" val="357543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13</a:t>
            </a:fld>
            <a:endParaRPr lang="sl-SI"/>
          </a:p>
        </p:txBody>
      </p:sp>
    </p:spTree>
    <p:extLst>
      <p:ext uri="{BB962C8B-B14F-4D97-AF65-F5344CB8AC3E}">
        <p14:creationId xmlns:p14="http://schemas.microsoft.com/office/powerpoint/2010/main" val="80624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14</a:t>
            </a:fld>
            <a:endParaRPr lang="sl-SI"/>
          </a:p>
        </p:txBody>
      </p:sp>
    </p:spTree>
    <p:extLst>
      <p:ext uri="{BB962C8B-B14F-4D97-AF65-F5344CB8AC3E}">
        <p14:creationId xmlns:p14="http://schemas.microsoft.com/office/powerpoint/2010/main" val="461013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15</a:t>
            </a:fld>
            <a:endParaRPr lang="sl-SI"/>
          </a:p>
        </p:txBody>
      </p:sp>
    </p:spTree>
    <p:extLst>
      <p:ext uri="{BB962C8B-B14F-4D97-AF65-F5344CB8AC3E}">
        <p14:creationId xmlns:p14="http://schemas.microsoft.com/office/powerpoint/2010/main" val="379489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16</a:t>
            </a:fld>
            <a:endParaRPr lang="sl-SI"/>
          </a:p>
        </p:txBody>
      </p:sp>
    </p:spTree>
    <p:extLst>
      <p:ext uri="{BB962C8B-B14F-4D97-AF65-F5344CB8AC3E}">
        <p14:creationId xmlns:p14="http://schemas.microsoft.com/office/powerpoint/2010/main" val="122499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17</a:t>
            </a:fld>
            <a:endParaRPr lang="sl-SI"/>
          </a:p>
        </p:txBody>
      </p:sp>
    </p:spTree>
    <p:extLst>
      <p:ext uri="{BB962C8B-B14F-4D97-AF65-F5344CB8AC3E}">
        <p14:creationId xmlns:p14="http://schemas.microsoft.com/office/powerpoint/2010/main" val="2691383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18</a:t>
            </a:fld>
            <a:endParaRPr lang="sl-SI"/>
          </a:p>
        </p:txBody>
      </p:sp>
    </p:spTree>
    <p:extLst>
      <p:ext uri="{BB962C8B-B14F-4D97-AF65-F5344CB8AC3E}">
        <p14:creationId xmlns:p14="http://schemas.microsoft.com/office/powerpoint/2010/main" val="908203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19</a:t>
            </a:fld>
            <a:endParaRPr lang="sl-SI"/>
          </a:p>
        </p:txBody>
      </p:sp>
    </p:spTree>
    <p:extLst>
      <p:ext uri="{BB962C8B-B14F-4D97-AF65-F5344CB8AC3E}">
        <p14:creationId xmlns:p14="http://schemas.microsoft.com/office/powerpoint/2010/main" val="179932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20</a:t>
            </a:fld>
            <a:endParaRPr lang="sl-SI"/>
          </a:p>
        </p:txBody>
      </p:sp>
    </p:spTree>
    <p:extLst>
      <p:ext uri="{BB962C8B-B14F-4D97-AF65-F5344CB8AC3E}">
        <p14:creationId xmlns:p14="http://schemas.microsoft.com/office/powerpoint/2010/main" val="103587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3</a:t>
            </a:fld>
            <a:endParaRPr lang="sl-SI"/>
          </a:p>
        </p:txBody>
      </p:sp>
    </p:spTree>
    <p:extLst>
      <p:ext uri="{BB962C8B-B14F-4D97-AF65-F5344CB8AC3E}">
        <p14:creationId xmlns:p14="http://schemas.microsoft.com/office/powerpoint/2010/main" val="3560168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21</a:t>
            </a:fld>
            <a:endParaRPr lang="sl-SI"/>
          </a:p>
        </p:txBody>
      </p:sp>
    </p:spTree>
    <p:extLst>
      <p:ext uri="{BB962C8B-B14F-4D97-AF65-F5344CB8AC3E}">
        <p14:creationId xmlns:p14="http://schemas.microsoft.com/office/powerpoint/2010/main" val="958464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22</a:t>
            </a:fld>
            <a:endParaRPr lang="sl-SI"/>
          </a:p>
        </p:txBody>
      </p:sp>
    </p:spTree>
    <p:extLst>
      <p:ext uri="{BB962C8B-B14F-4D97-AF65-F5344CB8AC3E}">
        <p14:creationId xmlns:p14="http://schemas.microsoft.com/office/powerpoint/2010/main" val="2107333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23</a:t>
            </a:fld>
            <a:endParaRPr lang="sl-SI"/>
          </a:p>
        </p:txBody>
      </p:sp>
    </p:spTree>
    <p:extLst>
      <p:ext uri="{BB962C8B-B14F-4D97-AF65-F5344CB8AC3E}">
        <p14:creationId xmlns:p14="http://schemas.microsoft.com/office/powerpoint/2010/main" val="3372771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24</a:t>
            </a:fld>
            <a:endParaRPr lang="sl-SI"/>
          </a:p>
        </p:txBody>
      </p:sp>
    </p:spTree>
    <p:extLst>
      <p:ext uri="{BB962C8B-B14F-4D97-AF65-F5344CB8AC3E}">
        <p14:creationId xmlns:p14="http://schemas.microsoft.com/office/powerpoint/2010/main" val="4064412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25</a:t>
            </a:fld>
            <a:endParaRPr lang="sl-SI"/>
          </a:p>
        </p:txBody>
      </p:sp>
    </p:spTree>
    <p:extLst>
      <p:ext uri="{BB962C8B-B14F-4D97-AF65-F5344CB8AC3E}">
        <p14:creationId xmlns:p14="http://schemas.microsoft.com/office/powerpoint/2010/main" val="2397416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26</a:t>
            </a:fld>
            <a:endParaRPr lang="sl-SI"/>
          </a:p>
        </p:txBody>
      </p:sp>
    </p:spTree>
    <p:extLst>
      <p:ext uri="{BB962C8B-B14F-4D97-AF65-F5344CB8AC3E}">
        <p14:creationId xmlns:p14="http://schemas.microsoft.com/office/powerpoint/2010/main" val="2684267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27</a:t>
            </a:fld>
            <a:endParaRPr lang="sl-SI"/>
          </a:p>
        </p:txBody>
      </p:sp>
    </p:spTree>
    <p:extLst>
      <p:ext uri="{BB962C8B-B14F-4D97-AF65-F5344CB8AC3E}">
        <p14:creationId xmlns:p14="http://schemas.microsoft.com/office/powerpoint/2010/main" val="1005505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28</a:t>
            </a:fld>
            <a:endParaRPr lang="sl-SI"/>
          </a:p>
        </p:txBody>
      </p:sp>
    </p:spTree>
    <p:extLst>
      <p:ext uri="{BB962C8B-B14F-4D97-AF65-F5344CB8AC3E}">
        <p14:creationId xmlns:p14="http://schemas.microsoft.com/office/powerpoint/2010/main" val="465049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29</a:t>
            </a:fld>
            <a:endParaRPr lang="sl-SI"/>
          </a:p>
        </p:txBody>
      </p:sp>
    </p:spTree>
    <p:extLst>
      <p:ext uri="{BB962C8B-B14F-4D97-AF65-F5344CB8AC3E}">
        <p14:creationId xmlns:p14="http://schemas.microsoft.com/office/powerpoint/2010/main" val="1825220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30</a:t>
            </a:fld>
            <a:endParaRPr lang="sl-SI"/>
          </a:p>
        </p:txBody>
      </p:sp>
    </p:spTree>
    <p:extLst>
      <p:ext uri="{BB962C8B-B14F-4D97-AF65-F5344CB8AC3E}">
        <p14:creationId xmlns:p14="http://schemas.microsoft.com/office/powerpoint/2010/main" val="336483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4</a:t>
            </a:fld>
            <a:endParaRPr lang="sl-SI"/>
          </a:p>
        </p:txBody>
      </p:sp>
    </p:spTree>
    <p:extLst>
      <p:ext uri="{BB962C8B-B14F-4D97-AF65-F5344CB8AC3E}">
        <p14:creationId xmlns:p14="http://schemas.microsoft.com/office/powerpoint/2010/main" val="1862049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31</a:t>
            </a:fld>
            <a:endParaRPr lang="sl-SI"/>
          </a:p>
        </p:txBody>
      </p:sp>
    </p:spTree>
    <p:extLst>
      <p:ext uri="{BB962C8B-B14F-4D97-AF65-F5344CB8AC3E}">
        <p14:creationId xmlns:p14="http://schemas.microsoft.com/office/powerpoint/2010/main" val="2242617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32</a:t>
            </a:fld>
            <a:endParaRPr lang="sl-SI"/>
          </a:p>
        </p:txBody>
      </p:sp>
    </p:spTree>
    <p:extLst>
      <p:ext uri="{BB962C8B-B14F-4D97-AF65-F5344CB8AC3E}">
        <p14:creationId xmlns:p14="http://schemas.microsoft.com/office/powerpoint/2010/main" val="2518472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33</a:t>
            </a:fld>
            <a:endParaRPr lang="sl-SI"/>
          </a:p>
        </p:txBody>
      </p:sp>
    </p:spTree>
    <p:extLst>
      <p:ext uri="{BB962C8B-B14F-4D97-AF65-F5344CB8AC3E}">
        <p14:creationId xmlns:p14="http://schemas.microsoft.com/office/powerpoint/2010/main" val="216103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34</a:t>
            </a:fld>
            <a:endParaRPr lang="sl-SI"/>
          </a:p>
        </p:txBody>
      </p:sp>
    </p:spTree>
    <p:extLst>
      <p:ext uri="{BB962C8B-B14F-4D97-AF65-F5344CB8AC3E}">
        <p14:creationId xmlns:p14="http://schemas.microsoft.com/office/powerpoint/2010/main" val="3269583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35</a:t>
            </a:fld>
            <a:endParaRPr lang="sl-SI"/>
          </a:p>
        </p:txBody>
      </p:sp>
    </p:spTree>
    <p:extLst>
      <p:ext uri="{BB962C8B-B14F-4D97-AF65-F5344CB8AC3E}">
        <p14:creationId xmlns:p14="http://schemas.microsoft.com/office/powerpoint/2010/main" val="3553029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36</a:t>
            </a:fld>
            <a:endParaRPr lang="sl-SI"/>
          </a:p>
        </p:txBody>
      </p:sp>
    </p:spTree>
    <p:extLst>
      <p:ext uri="{BB962C8B-B14F-4D97-AF65-F5344CB8AC3E}">
        <p14:creationId xmlns:p14="http://schemas.microsoft.com/office/powerpoint/2010/main" val="131606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5</a:t>
            </a:fld>
            <a:endParaRPr lang="sl-SI"/>
          </a:p>
        </p:txBody>
      </p:sp>
    </p:spTree>
    <p:extLst>
      <p:ext uri="{BB962C8B-B14F-4D97-AF65-F5344CB8AC3E}">
        <p14:creationId xmlns:p14="http://schemas.microsoft.com/office/powerpoint/2010/main" val="275737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6</a:t>
            </a:fld>
            <a:endParaRPr lang="sl-SI"/>
          </a:p>
        </p:txBody>
      </p:sp>
    </p:spTree>
    <p:extLst>
      <p:ext uri="{BB962C8B-B14F-4D97-AF65-F5344CB8AC3E}">
        <p14:creationId xmlns:p14="http://schemas.microsoft.com/office/powerpoint/2010/main" val="454428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7</a:t>
            </a:fld>
            <a:endParaRPr lang="sl-SI"/>
          </a:p>
        </p:txBody>
      </p:sp>
    </p:spTree>
    <p:extLst>
      <p:ext uri="{BB962C8B-B14F-4D97-AF65-F5344CB8AC3E}">
        <p14:creationId xmlns:p14="http://schemas.microsoft.com/office/powerpoint/2010/main" val="84187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8</a:t>
            </a:fld>
            <a:endParaRPr lang="sl-SI"/>
          </a:p>
        </p:txBody>
      </p:sp>
    </p:spTree>
    <p:extLst>
      <p:ext uri="{BB962C8B-B14F-4D97-AF65-F5344CB8AC3E}">
        <p14:creationId xmlns:p14="http://schemas.microsoft.com/office/powerpoint/2010/main" val="107404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9</a:t>
            </a:fld>
            <a:endParaRPr lang="sl-SI"/>
          </a:p>
        </p:txBody>
      </p:sp>
    </p:spTree>
    <p:extLst>
      <p:ext uri="{BB962C8B-B14F-4D97-AF65-F5344CB8AC3E}">
        <p14:creationId xmlns:p14="http://schemas.microsoft.com/office/powerpoint/2010/main" val="1979430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10</a:t>
            </a:fld>
            <a:endParaRPr lang="sl-SI"/>
          </a:p>
        </p:txBody>
      </p:sp>
    </p:spTree>
    <p:extLst>
      <p:ext uri="{BB962C8B-B14F-4D97-AF65-F5344CB8AC3E}">
        <p14:creationId xmlns:p14="http://schemas.microsoft.com/office/powerpoint/2010/main" val="74166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15CC7255-5AA2-4378-9CF9-ECFE96A6A1BE}"/>
              </a:ext>
            </a:extLst>
          </p:cNvPr>
          <p:cNvSpPr txBox="1">
            <a:spLocks noGrp="1"/>
          </p:cNvSpPr>
          <p:nvPr>
            <p:ph type="dt" sz="half" idx="7"/>
          </p:nvPr>
        </p:nvSpPr>
        <p:spPr/>
        <p:txBody>
          <a:bodyPr/>
          <a:lstStyle>
            <a:lvl1pPr>
              <a:defRPr/>
            </a:lvl1pPr>
          </a:lstStyle>
          <a:p>
            <a:pPr lvl="0"/>
            <a:fld id="{0E5E055D-6D05-40EA-9F93-B544AFDE4082}" type="datetime1">
              <a:rPr lang="sl-SI"/>
              <a:pPr lvl="0"/>
              <a:t>22. 04. 2025</a:t>
            </a:fld>
            <a:endParaRPr lang="sl-SI"/>
          </a:p>
        </p:txBody>
      </p:sp>
      <p:sp>
        <p:nvSpPr>
          <p:cNvPr id="5" name="Označba mesta noge 4">
            <a:extLst>
              <a:ext uri="{FF2B5EF4-FFF2-40B4-BE49-F238E27FC236}">
                <a16:creationId xmlns:a16="http://schemas.microsoft.com/office/drawing/2014/main" id="{FDCB3195-0FD7-4625-B013-8130A892C804}"/>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C114E7A-079C-40A3-A800-C5A99E3761A8}"/>
              </a:ext>
            </a:extLst>
          </p:cNvPr>
          <p:cNvSpPr txBox="1">
            <a:spLocks noGrp="1"/>
          </p:cNvSpPr>
          <p:nvPr>
            <p:ph type="sldNum" sz="quarter" idx="8"/>
          </p:nvPr>
        </p:nvSpPr>
        <p:spPr/>
        <p:txBody>
          <a:bodyPr/>
          <a:lstStyle>
            <a:lvl1pPr>
              <a:defRPr/>
            </a:lvl1pPr>
          </a:lstStyle>
          <a:p>
            <a:pPr lvl="0"/>
            <a:fld id="{1D0A02BD-3EF9-49DB-AD0A-68D8D5506561}" type="slidenum">
              <a:t>‹#›</a:t>
            </a:fld>
            <a:endParaRPr lang="sl-SI"/>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25EF94A-C79C-47DC-80C2-3B4C960842C1}"/>
              </a:ext>
            </a:extLst>
          </p:cNvPr>
          <p:cNvSpPr txBox="1">
            <a:spLocks noGrp="1"/>
          </p:cNvSpPr>
          <p:nvPr>
            <p:ph type="dt" sz="half" idx="7"/>
          </p:nvPr>
        </p:nvSpPr>
        <p:spPr/>
        <p:txBody>
          <a:bodyPr/>
          <a:lstStyle>
            <a:lvl1pPr>
              <a:defRPr/>
            </a:lvl1pPr>
          </a:lstStyle>
          <a:p>
            <a:pPr lvl="0"/>
            <a:fld id="{420D6EDD-130D-4ABB-BF5B-109C925EC4C7}" type="datetime1">
              <a:rPr lang="sl-SI"/>
              <a:pPr lvl="0"/>
              <a:t>22. 04. 2025</a:t>
            </a:fld>
            <a:endParaRPr lang="sl-SI"/>
          </a:p>
        </p:txBody>
      </p:sp>
      <p:sp>
        <p:nvSpPr>
          <p:cNvPr id="5" name="Označba mesta noge 4">
            <a:extLst>
              <a:ext uri="{FF2B5EF4-FFF2-40B4-BE49-F238E27FC236}">
                <a16:creationId xmlns:a16="http://schemas.microsoft.com/office/drawing/2014/main" id="{1F99A3A2-6A88-4E5C-B1EC-914E51EC29D3}"/>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6F524C7E-4E7A-4108-8731-99D5305A737D}"/>
              </a:ext>
            </a:extLst>
          </p:cNvPr>
          <p:cNvSpPr txBox="1">
            <a:spLocks noGrp="1"/>
          </p:cNvSpPr>
          <p:nvPr>
            <p:ph type="sldNum" sz="quarter" idx="8"/>
          </p:nvPr>
        </p:nvSpPr>
        <p:spPr/>
        <p:txBody>
          <a:bodyPr/>
          <a:lstStyle>
            <a:lvl1pPr>
              <a:defRPr/>
            </a:lvl1pPr>
          </a:lstStyle>
          <a:p>
            <a:pPr lvl="0"/>
            <a:fld id="{E5DE3B24-1BB6-40FE-9B30-FD564B795AA8}" type="slidenum">
              <a:t>‹#›</a:t>
            </a:fld>
            <a:endParaRPr lang="sl-SI"/>
          </a:p>
        </p:txBody>
      </p:sp>
    </p:spTree>
    <p:extLst>
      <p:ext uri="{BB962C8B-B14F-4D97-AF65-F5344CB8AC3E}">
        <p14:creationId xmlns:p14="http://schemas.microsoft.com/office/powerpoint/2010/main" val="28672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903" y="365129"/>
            <a:ext cx="2628899" cy="5811834"/>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980DAA-A8A8-48DC-A67F-4AFFD90D5DE3}"/>
              </a:ext>
            </a:extLst>
          </p:cNvPr>
          <p:cNvSpPr txBox="1">
            <a:spLocks noGrp="1"/>
          </p:cNvSpPr>
          <p:nvPr>
            <p:ph type="dt" sz="half" idx="7"/>
          </p:nvPr>
        </p:nvSpPr>
        <p:spPr/>
        <p:txBody>
          <a:bodyPr/>
          <a:lstStyle>
            <a:lvl1pPr>
              <a:defRPr/>
            </a:lvl1pPr>
          </a:lstStyle>
          <a:p>
            <a:pPr lvl="0"/>
            <a:fld id="{C2DF6EE2-C634-4FFE-92C3-B41739EBCD38}" type="datetime1">
              <a:rPr lang="sl-SI"/>
              <a:pPr lvl="0"/>
              <a:t>22. 04. 2025</a:t>
            </a:fld>
            <a:endParaRPr lang="sl-SI"/>
          </a:p>
        </p:txBody>
      </p:sp>
      <p:sp>
        <p:nvSpPr>
          <p:cNvPr id="5" name="Označba mesta noge 4">
            <a:extLst>
              <a:ext uri="{FF2B5EF4-FFF2-40B4-BE49-F238E27FC236}">
                <a16:creationId xmlns:a16="http://schemas.microsoft.com/office/drawing/2014/main" id="{0D610F78-5FD8-4ECA-BE77-FBBC17FBDAAF}"/>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F651D5A-E25A-4951-92D2-D0DD027F2181}"/>
              </a:ext>
            </a:extLst>
          </p:cNvPr>
          <p:cNvSpPr txBox="1">
            <a:spLocks noGrp="1"/>
          </p:cNvSpPr>
          <p:nvPr>
            <p:ph type="sldNum" sz="quarter" idx="8"/>
          </p:nvPr>
        </p:nvSpPr>
        <p:spPr/>
        <p:txBody>
          <a:bodyPr/>
          <a:lstStyle>
            <a:lvl1pPr>
              <a:defRPr/>
            </a:lvl1pPr>
          </a:lstStyle>
          <a:p>
            <a:pPr lvl="0"/>
            <a:fld id="{C716E6A3-B88E-447E-A820-282CE1BD249A}" type="slidenum">
              <a:t>‹#›</a:t>
            </a:fld>
            <a:endParaRPr lang="sl-SI"/>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A0850A0-FCA2-427A-B5AB-B7506D28CAFA}"/>
              </a:ext>
            </a:extLst>
          </p:cNvPr>
          <p:cNvSpPr txBox="1">
            <a:spLocks noGrp="1"/>
          </p:cNvSpPr>
          <p:nvPr>
            <p:ph type="dt" sz="half" idx="7"/>
          </p:nvPr>
        </p:nvSpPr>
        <p:spPr/>
        <p:txBody>
          <a:bodyPr/>
          <a:lstStyle>
            <a:lvl1pPr>
              <a:defRPr/>
            </a:lvl1pPr>
          </a:lstStyle>
          <a:p>
            <a:pPr lvl="0"/>
            <a:fld id="{CDBE3943-9763-4A72-AC18-9601F43E0680}" type="datetime1">
              <a:rPr lang="sl-SI"/>
              <a:pPr lvl="0"/>
              <a:t>22. 04. 2025</a:t>
            </a:fld>
            <a:endParaRPr lang="sl-SI"/>
          </a:p>
        </p:txBody>
      </p:sp>
      <p:sp>
        <p:nvSpPr>
          <p:cNvPr id="5" name="Označba mesta noge 4">
            <a:extLst>
              <a:ext uri="{FF2B5EF4-FFF2-40B4-BE49-F238E27FC236}">
                <a16:creationId xmlns:a16="http://schemas.microsoft.com/office/drawing/2014/main" id="{A19168F2-D441-4A66-A59A-000A363A653D}"/>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9D45D5C8-6F9D-47CA-AF36-9AF3DA75D40D}"/>
              </a:ext>
            </a:extLst>
          </p:cNvPr>
          <p:cNvSpPr txBox="1">
            <a:spLocks noGrp="1"/>
          </p:cNvSpPr>
          <p:nvPr>
            <p:ph type="sldNum" sz="quarter" idx="8"/>
          </p:nvPr>
        </p:nvSpPr>
        <p:spPr/>
        <p:txBody>
          <a:bodyPr/>
          <a:lstStyle>
            <a:lvl1pPr>
              <a:defRPr/>
            </a:lvl1pPr>
          </a:lstStyle>
          <a:p>
            <a:pPr lvl="0"/>
            <a:fld id="{8A0EFE42-92AD-42D5-BE90-88AC7DBFDD23}" type="slidenum">
              <a:t>‹#›</a:t>
            </a:fld>
            <a:endParaRPr lang="sl-SI"/>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6037A99F-7EBA-4022-B4A8-AA7B721DE2CD}"/>
              </a:ext>
            </a:extLst>
          </p:cNvPr>
          <p:cNvSpPr txBox="1">
            <a:spLocks noGrp="1"/>
          </p:cNvSpPr>
          <p:nvPr>
            <p:ph type="dt" sz="half" idx="7"/>
          </p:nvPr>
        </p:nvSpPr>
        <p:spPr/>
        <p:txBody>
          <a:bodyPr/>
          <a:lstStyle>
            <a:lvl1pPr>
              <a:defRPr/>
            </a:lvl1pPr>
          </a:lstStyle>
          <a:p>
            <a:pPr lvl="0"/>
            <a:fld id="{918EF71D-2B66-4DE4-BE54-BFDB71FD4AB3}" type="datetime1">
              <a:rPr lang="sl-SI"/>
              <a:pPr lvl="0"/>
              <a:t>22. 04. 2025</a:t>
            </a:fld>
            <a:endParaRPr lang="sl-SI"/>
          </a:p>
        </p:txBody>
      </p:sp>
      <p:sp>
        <p:nvSpPr>
          <p:cNvPr id="5" name="Označba mesta noge 4">
            <a:extLst>
              <a:ext uri="{FF2B5EF4-FFF2-40B4-BE49-F238E27FC236}">
                <a16:creationId xmlns:a16="http://schemas.microsoft.com/office/drawing/2014/main" id="{0A9F0F64-EBEF-4D8B-9E18-A7E9D88871EE}"/>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CA42EB3C-C4BE-44F2-AF12-0B20547AEF50}"/>
              </a:ext>
            </a:extLst>
          </p:cNvPr>
          <p:cNvSpPr txBox="1">
            <a:spLocks noGrp="1"/>
          </p:cNvSpPr>
          <p:nvPr>
            <p:ph type="sldNum" sz="quarter" idx="8"/>
          </p:nvPr>
        </p:nvSpPr>
        <p:spPr/>
        <p:txBody>
          <a:bodyPr/>
          <a:lstStyle>
            <a:lvl1pPr>
              <a:defRPr/>
            </a:lvl1pPr>
          </a:lstStyle>
          <a:p>
            <a:pPr lvl="0"/>
            <a:fld id="{D7FF7150-F341-476F-AC6C-3B00EDCBCFC2}" type="slidenum">
              <a:t>‹#›</a:t>
            </a:fld>
            <a:endParaRPr lang="sl-SI"/>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43985FA-45A7-4F58-8C56-2C493CFD92CB}"/>
              </a:ext>
            </a:extLst>
          </p:cNvPr>
          <p:cNvSpPr txBox="1">
            <a:spLocks noGrp="1"/>
          </p:cNvSpPr>
          <p:nvPr>
            <p:ph type="dt" sz="half" idx="7"/>
          </p:nvPr>
        </p:nvSpPr>
        <p:spPr/>
        <p:txBody>
          <a:bodyPr/>
          <a:lstStyle>
            <a:lvl1pPr>
              <a:defRPr/>
            </a:lvl1pPr>
          </a:lstStyle>
          <a:p>
            <a:pPr lvl="0"/>
            <a:fld id="{BF9B99C9-D072-4BF9-90C3-BFE5BEB17D70}" type="datetime1">
              <a:rPr lang="sl-SI"/>
              <a:pPr lvl="0"/>
              <a:t>22. 04. 2025</a:t>
            </a:fld>
            <a:endParaRPr lang="sl-SI"/>
          </a:p>
        </p:txBody>
      </p:sp>
      <p:sp>
        <p:nvSpPr>
          <p:cNvPr id="6" name="Označba mesta noge 5">
            <a:extLst>
              <a:ext uri="{FF2B5EF4-FFF2-40B4-BE49-F238E27FC236}">
                <a16:creationId xmlns:a16="http://schemas.microsoft.com/office/drawing/2014/main" id="{CE8B6395-DC4D-40EB-8E08-9D084B6707FC}"/>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88D154CE-84E4-47B3-ABB8-3188177D08C8}"/>
              </a:ext>
            </a:extLst>
          </p:cNvPr>
          <p:cNvSpPr txBox="1">
            <a:spLocks noGrp="1"/>
          </p:cNvSpPr>
          <p:nvPr>
            <p:ph type="sldNum" sz="quarter" idx="8"/>
          </p:nvPr>
        </p:nvSpPr>
        <p:spPr/>
        <p:txBody>
          <a:bodyPr/>
          <a:lstStyle>
            <a:lvl1pPr>
              <a:defRPr/>
            </a:lvl1pPr>
          </a:lstStyle>
          <a:p>
            <a:pPr lvl="0"/>
            <a:fld id="{A65E26CE-CEB9-4DBC-BD39-BB279A1A0D60}" type="slidenum">
              <a:t>‹#›</a:t>
            </a:fld>
            <a:endParaRPr lang="sl-SI"/>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365129"/>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899EFC8-98F4-4772-8EDA-460387F043E6}"/>
              </a:ext>
            </a:extLst>
          </p:cNvPr>
          <p:cNvSpPr txBox="1">
            <a:spLocks noGrp="1"/>
          </p:cNvSpPr>
          <p:nvPr>
            <p:ph type="dt" sz="half" idx="7"/>
          </p:nvPr>
        </p:nvSpPr>
        <p:spPr/>
        <p:txBody>
          <a:bodyPr/>
          <a:lstStyle>
            <a:lvl1pPr>
              <a:defRPr/>
            </a:lvl1pPr>
          </a:lstStyle>
          <a:p>
            <a:pPr lvl="0"/>
            <a:fld id="{3E68B20F-246A-43D6-B537-B7537966D313}" type="datetime1">
              <a:rPr lang="sl-SI"/>
              <a:pPr lvl="0"/>
              <a:t>22. 04. 2025</a:t>
            </a:fld>
            <a:endParaRPr lang="sl-SI"/>
          </a:p>
        </p:txBody>
      </p:sp>
      <p:sp>
        <p:nvSpPr>
          <p:cNvPr id="8" name="Označba mesta noge 7">
            <a:extLst>
              <a:ext uri="{FF2B5EF4-FFF2-40B4-BE49-F238E27FC236}">
                <a16:creationId xmlns:a16="http://schemas.microsoft.com/office/drawing/2014/main" id="{D9B19811-8415-49F3-9154-05A93D34F164}"/>
              </a:ext>
            </a:extLst>
          </p:cNvPr>
          <p:cNvSpPr txBox="1">
            <a:spLocks noGrp="1"/>
          </p:cNvSpPr>
          <p:nvPr>
            <p:ph type="ftr" sz="quarter" idx="9"/>
          </p:nvPr>
        </p:nvSpPr>
        <p:spPr/>
        <p:txBody>
          <a:bodyPr/>
          <a:lstStyle>
            <a:lvl1pPr>
              <a:defRPr/>
            </a:lvl1pPr>
          </a:lstStyle>
          <a:p>
            <a:pPr lvl="0"/>
            <a:endParaRPr lang="sl-SI"/>
          </a:p>
        </p:txBody>
      </p:sp>
      <p:sp>
        <p:nvSpPr>
          <p:cNvPr id="9" name="Označba mesta številke diapozitiva 8">
            <a:extLst>
              <a:ext uri="{FF2B5EF4-FFF2-40B4-BE49-F238E27FC236}">
                <a16:creationId xmlns:a16="http://schemas.microsoft.com/office/drawing/2014/main" id="{80426345-1C3E-49E5-85B5-78C46BFEB6EF}"/>
              </a:ext>
            </a:extLst>
          </p:cNvPr>
          <p:cNvSpPr txBox="1">
            <a:spLocks noGrp="1"/>
          </p:cNvSpPr>
          <p:nvPr>
            <p:ph type="sldNum" sz="quarter" idx="8"/>
          </p:nvPr>
        </p:nvSpPr>
        <p:spPr/>
        <p:txBody>
          <a:bodyPr/>
          <a:lstStyle>
            <a:lvl1pPr>
              <a:defRPr/>
            </a:lvl1pPr>
          </a:lstStyle>
          <a:p>
            <a:pPr lvl="0"/>
            <a:fld id="{1CB4BDF0-9E83-47ED-B205-2E4AFA5B5A77}" type="slidenum">
              <a:t>‹#›</a:t>
            </a:fld>
            <a:endParaRPr lang="sl-SI"/>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5EC025A8-E2B2-4B86-83D0-AA7EC34394E8}"/>
              </a:ext>
            </a:extLst>
          </p:cNvPr>
          <p:cNvSpPr txBox="1">
            <a:spLocks noGrp="1"/>
          </p:cNvSpPr>
          <p:nvPr>
            <p:ph type="dt" sz="half" idx="7"/>
          </p:nvPr>
        </p:nvSpPr>
        <p:spPr/>
        <p:txBody>
          <a:bodyPr/>
          <a:lstStyle>
            <a:lvl1pPr>
              <a:defRPr/>
            </a:lvl1pPr>
          </a:lstStyle>
          <a:p>
            <a:pPr lvl="0"/>
            <a:fld id="{D3AB420C-E2E0-4EF2-85FC-58CC6CDF8E4A}" type="datetime1">
              <a:rPr lang="sl-SI"/>
              <a:pPr lvl="0"/>
              <a:t>22. 04. 2025</a:t>
            </a:fld>
            <a:endParaRPr lang="sl-SI"/>
          </a:p>
        </p:txBody>
      </p:sp>
      <p:sp>
        <p:nvSpPr>
          <p:cNvPr id="4" name="Označba mesta noge 3">
            <a:extLst>
              <a:ext uri="{FF2B5EF4-FFF2-40B4-BE49-F238E27FC236}">
                <a16:creationId xmlns:a16="http://schemas.microsoft.com/office/drawing/2014/main" id="{BAFB69F0-3D8B-4FDC-81AA-B64FFD1FF734}"/>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4">
            <a:extLst>
              <a:ext uri="{FF2B5EF4-FFF2-40B4-BE49-F238E27FC236}">
                <a16:creationId xmlns:a16="http://schemas.microsoft.com/office/drawing/2014/main" id="{58ED3B58-444C-4FE7-8B4A-35D52C16871A}"/>
              </a:ext>
            </a:extLst>
          </p:cNvPr>
          <p:cNvSpPr txBox="1">
            <a:spLocks noGrp="1"/>
          </p:cNvSpPr>
          <p:nvPr>
            <p:ph type="sldNum" sz="quarter" idx="8"/>
          </p:nvPr>
        </p:nvSpPr>
        <p:spPr/>
        <p:txBody>
          <a:bodyPr/>
          <a:lstStyle>
            <a:lvl1pPr>
              <a:defRPr/>
            </a:lvl1pPr>
          </a:lstStyle>
          <a:p>
            <a:pPr lvl="0"/>
            <a:fld id="{529E6D11-F17D-4D9E-890C-C441F2E0F260}" type="slidenum">
              <a:t>‹#›</a:t>
            </a:fld>
            <a:endParaRPr lang="sl-SI"/>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A0658B4-97DB-45BB-9817-05B1B0BABB78}"/>
              </a:ext>
            </a:extLst>
          </p:cNvPr>
          <p:cNvSpPr txBox="1">
            <a:spLocks noGrp="1"/>
          </p:cNvSpPr>
          <p:nvPr>
            <p:ph type="dt" sz="half" idx="7"/>
          </p:nvPr>
        </p:nvSpPr>
        <p:spPr/>
        <p:txBody>
          <a:bodyPr/>
          <a:lstStyle>
            <a:lvl1pPr>
              <a:defRPr/>
            </a:lvl1pPr>
          </a:lstStyle>
          <a:p>
            <a:pPr lvl="0"/>
            <a:fld id="{C2C35104-CDBA-40FA-A4AE-0E23E626B30E}" type="datetime1">
              <a:rPr lang="sl-SI"/>
              <a:pPr lvl="0"/>
              <a:t>22. 04. 2025</a:t>
            </a:fld>
            <a:endParaRPr lang="sl-SI"/>
          </a:p>
        </p:txBody>
      </p:sp>
      <p:sp>
        <p:nvSpPr>
          <p:cNvPr id="3" name="Označba mesta noge 2">
            <a:extLst>
              <a:ext uri="{FF2B5EF4-FFF2-40B4-BE49-F238E27FC236}">
                <a16:creationId xmlns:a16="http://schemas.microsoft.com/office/drawing/2014/main" id="{8E4E4BA2-EB71-4FB7-91B8-E4219CD274AC}"/>
              </a:ext>
            </a:extLst>
          </p:cNvPr>
          <p:cNvSpPr txBox="1">
            <a:spLocks noGrp="1"/>
          </p:cNvSpPr>
          <p:nvPr>
            <p:ph type="ftr" sz="quarter" idx="9"/>
          </p:nvPr>
        </p:nvSpPr>
        <p:spPr/>
        <p:txBody>
          <a:bodyPr/>
          <a:lstStyle>
            <a:lvl1pPr>
              <a:defRPr/>
            </a:lvl1pPr>
          </a:lstStyle>
          <a:p>
            <a:pPr lvl="0"/>
            <a:endParaRPr lang="sl-SI"/>
          </a:p>
        </p:txBody>
      </p:sp>
      <p:sp>
        <p:nvSpPr>
          <p:cNvPr id="4" name="Označba mesta številke diapozitiva 3">
            <a:extLst>
              <a:ext uri="{FF2B5EF4-FFF2-40B4-BE49-F238E27FC236}">
                <a16:creationId xmlns:a16="http://schemas.microsoft.com/office/drawing/2014/main" id="{1E1767CA-417E-4649-9B95-BE2E27816C94}"/>
              </a:ext>
            </a:extLst>
          </p:cNvPr>
          <p:cNvSpPr txBox="1">
            <a:spLocks noGrp="1"/>
          </p:cNvSpPr>
          <p:nvPr>
            <p:ph type="sldNum" sz="quarter" idx="8"/>
          </p:nvPr>
        </p:nvSpPr>
        <p:spPr/>
        <p:txBody>
          <a:bodyPr/>
          <a:lstStyle>
            <a:lvl1pPr>
              <a:defRPr/>
            </a:lvl1pPr>
          </a:lstStyle>
          <a:p>
            <a:pPr lvl="0"/>
            <a:fld id="{40F83BA7-4006-4A92-965F-51F5FAD39B08}" type="slidenum">
              <a:t>‹#›</a:t>
            </a:fld>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16CE77-74E0-4C5C-9F40-F10C0577B8E6}"/>
              </a:ext>
            </a:extLst>
          </p:cNvPr>
          <p:cNvSpPr txBox="1">
            <a:spLocks noGrp="1"/>
          </p:cNvSpPr>
          <p:nvPr>
            <p:ph type="dt" sz="half" idx="7"/>
          </p:nvPr>
        </p:nvSpPr>
        <p:spPr/>
        <p:txBody>
          <a:bodyPr/>
          <a:lstStyle>
            <a:lvl1pPr>
              <a:defRPr/>
            </a:lvl1pPr>
          </a:lstStyle>
          <a:p>
            <a:pPr lvl="0"/>
            <a:fld id="{DDB63948-B7EA-473B-B8E0-5D0BA74970DB}" type="datetime1">
              <a:rPr lang="sl-SI"/>
              <a:pPr lvl="0"/>
              <a:t>22. 04. 2025</a:t>
            </a:fld>
            <a:endParaRPr lang="sl-SI"/>
          </a:p>
        </p:txBody>
      </p:sp>
      <p:sp>
        <p:nvSpPr>
          <p:cNvPr id="6" name="Označba mesta noge 5">
            <a:extLst>
              <a:ext uri="{FF2B5EF4-FFF2-40B4-BE49-F238E27FC236}">
                <a16:creationId xmlns:a16="http://schemas.microsoft.com/office/drawing/2014/main" id="{F0B17CCA-5C46-4953-B4D8-6CD7D0221341}"/>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F738DC75-CDBF-45CC-9A14-F142839839BE}"/>
              </a:ext>
            </a:extLst>
          </p:cNvPr>
          <p:cNvSpPr txBox="1">
            <a:spLocks noGrp="1"/>
          </p:cNvSpPr>
          <p:nvPr>
            <p:ph type="sldNum" sz="quarter" idx="8"/>
          </p:nvPr>
        </p:nvSpPr>
        <p:spPr/>
        <p:txBody>
          <a:bodyPr/>
          <a:lstStyle>
            <a:lvl1pPr>
              <a:defRPr/>
            </a:lvl1pPr>
          </a:lstStyle>
          <a:p>
            <a:pPr lvl="0"/>
            <a:fld id="{BD572751-0683-41E3-8EC9-C7F3342E4C87}" type="slidenum">
              <a:t>‹#›</a:t>
            </a:fld>
            <a:endParaRPr lang="sl-SI"/>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215F192-2977-4E91-A69F-578EEA2D02CF}"/>
              </a:ext>
            </a:extLst>
          </p:cNvPr>
          <p:cNvSpPr txBox="1">
            <a:spLocks noGrp="1"/>
          </p:cNvSpPr>
          <p:nvPr>
            <p:ph type="dt" sz="half" idx="7"/>
          </p:nvPr>
        </p:nvSpPr>
        <p:spPr/>
        <p:txBody>
          <a:bodyPr/>
          <a:lstStyle>
            <a:lvl1pPr>
              <a:defRPr/>
            </a:lvl1pPr>
          </a:lstStyle>
          <a:p>
            <a:pPr lvl="0"/>
            <a:fld id="{C5C8B4B9-5DC2-46DD-B6FB-42E15E682593}" type="datetime1">
              <a:rPr lang="sl-SI"/>
              <a:pPr lvl="0"/>
              <a:t>22. 04. 2025</a:t>
            </a:fld>
            <a:endParaRPr lang="sl-SI"/>
          </a:p>
        </p:txBody>
      </p:sp>
      <p:sp>
        <p:nvSpPr>
          <p:cNvPr id="6" name="Označba mesta noge 5">
            <a:extLst>
              <a:ext uri="{FF2B5EF4-FFF2-40B4-BE49-F238E27FC236}">
                <a16:creationId xmlns:a16="http://schemas.microsoft.com/office/drawing/2014/main" id="{455641E2-225B-4EEE-B460-60456FFEABD5}"/>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2C9EFBD8-424F-468B-8A9B-9FD938A33871}"/>
              </a:ext>
            </a:extLst>
          </p:cNvPr>
          <p:cNvSpPr txBox="1">
            <a:spLocks noGrp="1"/>
          </p:cNvSpPr>
          <p:nvPr>
            <p:ph type="sldNum" sz="quarter" idx="8"/>
          </p:nvPr>
        </p:nvSpPr>
        <p:spPr/>
        <p:txBody>
          <a:bodyPr/>
          <a:lstStyle>
            <a:lvl1pPr>
              <a:defRPr/>
            </a:lvl1pPr>
          </a:lstStyle>
          <a:p>
            <a:pPr lvl="0"/>
            <a:fld id="{6BF8481C-9189-4038-86C9-B779C873B355}" type="slidenum">
              <a:t>‹#›</a:t>
            </a:fld>
            <a:endParaRPr lang="sl-SI"/>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6D58191-7847-47AC-B6C5-3DDDD0C2647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4D7A32EC-3369-4484-9134-60114E730D0D}" type="datetime1">
              <a:rPr lang="sl-SI"/>
              <a:pPr lvl="0"/>
              <a:t>22. 04. 2025</a:t>
            </a:fld>
            <a:endParaRPr lang="sl-SI"/>
          </a:p>
        </p:txBody>
      </p:sp>
      <p:sp>
        <p:nvSpPr>
          <p:cNvPr id="5" name="Označba mesta noge 4">
            <a:extLst>
              <a:ext uri="{FF2B5EF4-FFF2-40B4-BE49-F238E27FC236}">
                <a16:creationId xmlns:a16="http://schemas.microsoft.com/office/drawing/2014/main" id="{283C46E3-CBC0-4CAA-B156-80CAECE1297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a:extLst>
              <a:ext uri="{FF2B5EF4-FFF2-40B4-BE49-F238E27FC236}">
                <a16:creationId xmlns:a16="http://schemas.microsoft.com/office/drawing/2014/main" id="{95DBB5AC-5EC4-4EFF-9BCB-0ABBC65979D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A48CAC56-222E-481C-88B5-B266649B0792}" type="slidenum">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oalition-s.org/faq/what-is-a-transformative-arrange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oaj.or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f1000research.com/elixir" TargetMode="External"/><Relationship Id="rId3" Type="http://schemas.openxmlformats.org/officeDocument/2006/relationships/image" Target="../media/image4.jpg"/><Relationship Id="rId7" Type="http://schemas.openxmlformats.org/officeDocument/2006/relationships/hyperlink" Target="https://gatesopenresearch.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ellcomeopenresearch.org/" TargetMode="External"/><Relationship Id="rId5" Type="http://schemas.openxmlformats.org/officeDocument/2006/relationships/hyperlink" Target="https://openjournals.nl/" TargetMode="External"/><Relationship Id="rId4" Type="http://schemas.openxmlformats.org/officeDocument/2006/relationships/hyperlink" Target="https://open-research-europe.ec.europa.e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operas-eu.org/projects/palomer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craft-oa.eu/" TargetMode="External"/><Relationship Id="rId5" Type="http://schemas.openxmlformats.org/officeDocument/2006/relationships/hyperlink" Target="https://diamasproject.eu/" TargetMode="External"/><Relationship Id="rId4" Type="http://schemas.openxmlformats.org/officeDocument/2006/relationships/hyperlink" Target="https://www.scienceeurope.org/our-resources/action-plan-for-diamond-open-acces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openaccessbooksnetwork.hcommons.org/" TargetMode="External"/><Relationship Id="rId5" Type="http://schemas.openxmlformats.org/officeDocument/2006/relationships/hyperlink" Target="https://oabooks-toolkit.org/" TargetMode="External"/><Relationship Id="rId4" Type="http://schemas.openxmlformats.org/officeDocument/2006/relationships/hyperlink" Target="https://doabooks.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coalition-s.org/plan-s-compliant-transformative-journals/" TargetMode="External"/><Relationship Id="rId4" Type="http://schemas.openxmlformats.org/officeDocument/2006/relationships/hyperlink" Target="https://www.coalition-s.org/addendum-to-the-coalition-s-guidance-on-the-implementation-of-pla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esac-initiative.org/about/transformative-agreements/agreement-registry/" TargetMode="External"/><Relationship Id="rId4" Type="http://schemas.openxmlformats.org/officeDocument/2006/relationships/hyperlink" Target="https://esac-initiative.org/about/transformative-agreements/guidelines-for-transformative-agreemen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ec.europa.eu/info/funding-tenders/opportunities/docs/2021-2027/common/guidance/aga_en.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authors.acm.org/open-access/plan-s-compliance" TargetMode="External"/><Relationship Id="rId5" Type="http://schemas.openxmlformats.org/officeDocument/2006/relationships/hyperlink" Target="https://www.sciencemag.org/authors/open-access-aaas" TargetMode="External"/><Relationship Id="rId4" Type="http://schemas.openxmlformats.org/officeDocument/2006/relationships/hyperlink" Target="https://www.coalition-s.org/enabling-open-access-through-clarity-and-transparency-summary-of-publishers-respons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coalition-s.org/coalition-s-releases-the-journal-checker-tool/" TargetMode="External"/><Relationship Id="rId4" Type="http://schemas.openxmlformats.org/officeDocument/2006/relationships/hyperlink" Target="https://journalcheckertool.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journalcomparisonservice.org/" TargetMode="External"/><Relationship Id="rId5" Type="http://schemas.openxmlformats.org/officeDocument/2006/relationships/hyperlink" Target="https://www.coalition-s.org/wp-content/uploads/2022/05/ESF-EndUser-Service-Agreement.pdf" TargetMode="External"/><Relationship Id="rId4" Type="http://schemas.openxmlformats.org/officeDocument/2006/relationships/hyperlink" Target="https://www.coalition-s.org/journal-comparison-servic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journalcheckertool.org/jc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v2.sherpa.ac.uk/opendoa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doaj.org/" TargetMode="External"/><Relationship Id="rId5" Type="http://schemas.openxmlformats.org/officeDocument/2006/relationships/hyperlink" Target="https://www.doi.org/" TargetMode="External"/><Relationship Id="rId4" Type="http://schemas.openxmlformats.org/officeDocument/2006/relationships/hyperlink" Target="https://www.coalition-s.org/technical-guidance_and_requireme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avointiede.fi/sites/default/files/2020-03/responsible-evalution.pdf" TargetMode="External"/><Relationship Id="rId3" Type="http://schemas.openxmlformats.org/officeDocument/2006/relationships/image" Target="../media/image4.jpg"/><Relationship Id="rId7" Type="http://schemas.openxmlformats.org/officeDocument/2006/relationships/hyperlink" Target="https://coara.e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wcrif.org/guidance/hong-kong-principles" TargetMode="External"/><Relationship Id="rId5" Type="http://schemas.openxmlformats.org/officeDocument/2006/relationships/hyperlink" Target="http://www.leidenmanifesto.org/" TargetMode="External"/><Relationship Id="rId4" Type="http://schemas.openxmlformats.org/officeDocument/2006/relationships/hyperlink" Target="https://sfdora.org/" TargetMode="External"/><Relationship Id="rId9" Type="http://schemas.openxmlformats.org/officeDocument/2006/relationships/hyperlink" Target="https://avointiede.fi/sites/default/files/2020-09/Kansallinen-suositus-julkaisumetriikan-vastuullisesta-kaytosta-03092020.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gov.si/assets/ministrstva/MVZI/Znanost/Dokumenti/AN_VG_5.docx" TargetMode="External"/><Relationship Id="rId4" Type="http://schemas.openxmlformats.org/officeDocument/2006/relationships/hyperlink" Target="https://www.uradni-list.si/_pdf/2023/Ur/u2023059.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coalition-s.org/5-years-of-plan-s-webinar/" TargetMode="External"/><Relationship Id="rId5" Type="http://schemas.openxmlformats.org/officeDocument/2006/relationships/hyperlink" Target="https://www.coalition-s.org/blog/" TargetMode="External"/><Relationship Id="rId4" Type="http://schemas.openxmlformats.org/officeDocument/2006/relationships/hyperlink" Target="https://www.coalition-s.org/category/new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oalition-s.org/plan-s-funders-implement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F086E02C-9871-4B45-B3D4-498E4602A668}"/>
              </a:ext>
            </a:extLst>
          </p:cNvPr>
          <p:cNvSpPr txBox="1"/>
          <p:nvPr/>
        </p:nvSpPr>
        <p:spPr>
          <a:xfrm>
            <a:off x="725248" y="337204"/>
            <a:ext cx="9965944" cy="1938992"/>
          </a:xfrm>
          <a:prstGeom prst="rect">
            <a:avLst/>
          </a:prstGeom>
          <a:noFill/>
        </p:spPr>
        <p:txBody>
          <a:bodyPr wrap="square" rtlCol="0">
            <a:spAutoFit/>
          </a:bodyPr>
          <a:lstStyle/>
          <a:p>
            <a:r>
              <a:rPr lang="pl-PL" sz="6000" b="1" dirty="0">
                <a:solidFill>
                  <a:schemeClr val="accent2"/>
                </a:solidFill>
                <a:latin typeface="Calibri" panose="020F0502020204030204" pitchFamily="34" charset="0"/>
                <a:cs typeface="Calibri" panose="020F0502020204030204" pitchFamily="34" charset="0"/>
              </a:rPr>
              <a:t>Temeljna načela delovanja kOAlicije S  </a:t>
            </a:r>
          </a:p>
        </p:txBody>
      </p:sp>
      <p:sp>
        <p:nvSpPr>
          <p:cNvPr id="7" name="PoljeZBesedilom 6">
            <a:extLst>
              <a:ext uri="{FF2B5EF4-FFF2-40B4-BE49-F238E27FC236}">
                <a16:creationId xmlns:a16="http://schemas.microsoft.com/office/drawing/2014/main" id="{5587F738-3333-4A3F-A998-8DCD9BD4340D}"/>
              </a:ext>
            </a:extLst>
          </p:cNvPr>
          <p:cNvSpPr txBox="1"/>
          <p:nvPr/>
        </p:nvSpPr>
        <p:spPr>
          <a:xfrm>
            <a:off x="725248" y="2171675"/>
            <a:ext cx="8327808" cy="954107"/>
          </a:xfrm>
          <a:prstGeom prst="rect">
            <a:avLst/>
          </a:prstGeom>
          <a:noFill/>
        </p:spPr>
        <p:txBody>
          <a:bodyPr wrap="square" rtlCol="0">
            <a:spAutoFit/>
          </a:bodyPr>
          <a:lstStyle/>
          <a:p>
            <a:r>
              <a:rPr lang="pl-PL" sz="2800" dirty="0">
                <a:solidFill>
                  <a:schemeClr val="bg1"/>
                </a:solidFill>
              </a:rPr>
              <a:t>Podpora prehodu na popoln in takojšnji odprti dostop do znanstvenih publikacij </a:t>
            </a:r>
            <a:endParaRPr lang="sl-SI" sz="2800" dirty="0">
              <a:solidFill>
                <a:schemeClr val="bg1"/>
              </a:solidFill>
            </a:endParaRPr>
          </a:p>
        </p:txBody>
      </p:sp>
      <p:sp>
        <p:nvSpPr>
          <p:cNvPr id="5" name="PoljeZBesedilom 4">
            <a:extLst>
              <a:ext uri="{FF2B5EF4-FFF2-40B4-BE49-F238E27FC236}">
                <a16:creationId xmlns:a16="http://schemas.microsoft.com/office/drawing/2014/main" id="{7A914838-4BC7-4B68-9AD9-685F2324DE3C}"/>
              </a:ext>
            </a:extLst>
          </p:cNvPr>
          <p:cNvSpPr txBox="1"/>
          <p:nvPr/>
        </p:nvSpPr>
        <p:spPr>
          <a:xfrm>
            <a:off x="725248" y="3499525"/>
            <a:ext cx="8785847" cy="707886"/>
          </a:xfrm>
          <a:prstGeom prst="rect">
            <a:avLst/>
          </a:prstGeom>
          <a:noFill/>
        </p:spPr>
        <p:txBody>
          <a:bodyPr wrap="square" rtlCol="0">
            <a:spAutoFit/>
          </a:bodyPr>
          <a:lstStyle/>
          <a:p>
            <a:r>
              <a:rPr lang="sl-SI" sz="2000" dirty="0">
                <a:solidFill>
                  <a:schemeClr val="bg1"/>
                </a:solidFill>
              </a:rPr>
              <a:t>mag. Miro PUŠNIK, Centralna tehniška knjižnica Univerze v Ljubljani</a:t>
            </a:r>
          </a:p>
          <a:p>
            <a:r>
              <a:rPr lang="sl-SI" sz="2000" dirty="0">
                <a:solidFill>
                  <a:schemeClr val="bg1"/>
                </a:solidFill>
              </a:rPr>
              <a:t>Maja VIHAR, Centralna tehniška knjižnica Univerze v Ljubljani</a:t>
            </a:r>
          </a:p>
        </p:txBody>
      </p:sp>
      <p:sp>
        <p:nvSpPr>
          <p:cNvPr id="2" name="Pravokotnik 1">
            <a:extLst>
              <a:ext uri="{FF2B5EF4-FFF2-40B4-BE49-F238E27FC236}">
                <a16:creationId xmlns:a16="http://schemas.microsoft.com/office/drawing/2014/main" id="{692A8DBF-D361-4DAD-A25F-7FC3DC10BC20}"/>
              </a:ext>
            </a:extLst>
          </p:cNvPr>
          <p:cNvSpPr/>
          <p:nvPr/>
        </p:nvSpPr>
        <p:spPr>
          <a:xfrm>
            <a:off x="725248" y="4581154"/>
            <a:ext cx="8131750" cy="707886"/>
          </a:xfrm>
          <a:prstGeom prst="rect">
            <a:avLst/>
          </a:prstGeom>
        </p:spPr>
        <p:txBody>
          <a:bodyPr wrap="square">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 Predstavitev za </a:t>
            </a:r>
            <a:r>
              <a:rPr lang="sl-SI" sz="2000" dirty="0" err="1">
                <a:solidFill>
                  <a:schemeClr val="bg1"/>
                </a:solidFill>
              </a:rPr>
              <a:t>konzorcijske</a:t>
            </a:r>
            <a:r>
              <a:rPr lang="sl-SI" sz="2000" dirty="0">
                <a:solidFill>
                  <a:schemeClr val="bg1"/>
                </a:solidFill>
              </a:rPr>
              <a:t> partnerje in širšo javnost, 26. 10. 2023</a:t>
            </a:r>
          </a:p>
        </p:txBody>
      </p:sp>
      <p:pic>
        <p:nvPicPr>
          <p:cNvPr id="6" name="Slika 5">
            <a:extLst>
              <a:ext uri="{FF2B5EF4-FFF2-40B4-BE49-F238E27FC236}">
                <a16:creationId xmlns:a16="http://schemas.microsoft.com/office/drawing/2014/main" id="{E362A774-81F2-4126-BC19-D328E0F584A5}"/>
              </a:ext>
            </a:extLst>
          </p:cNvPr>
          <p:cNvPicPr>
            <a:picLocks noChangeAspect="1"/>
          </p:cNvPicPr>
          <p:nvPr/>
        </p:nvPicPr>
        <p:blipFill>
          <a:blip r:embed="rId3"/>
          <a:stretch>
            <a:fillRect/>
          </a:stretch>
        </p:blipFill>
        <p:spPr>
          <a:xfrm>
            <a:off x="821487" y="5430740"/>
            <a:ext cx="941394" cy="331694"/>
          </a:xfrm>
          <a:prstGeom prst="rect">
            <a:avLst/>
          </a:prstGeom>
        </p:spPr>
      </p:pic>
      <p:pic>
        <p:nvPicPr>
          <p:cNvPr id="8" name="Slika 7">
            <a:extLst>
              <a:ext uri="{FF2B5EF4-FFF2-40B4-BE49-F238E27FC236}">
                <a16:creationId xmlns:a16="http://schemas.microsoft.com/office/drawing/2014/main" id="{F4666F28-14A7-4F56-B403-6512D9B2D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247" y="5974497"/>
            <a:ext cx="674594" cy="383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027521"/>
            <a:ext cx="9033342" cy="817418"/>
          </a:xfrm>
        </p:spPr>
        <p:txBody>
          <a:bodyPr>
            <a:normAutofit/>
          </a:bodyPr>
          <a:lstStyle/>
          <a:p>
            <a:pPr lvl="0"/>
            <a:r>
              <a:rPr lang="sl-SI" sz="5000" b="1" dirty="0">
                <a:solidFill>
                  <a:srgbClr val="ED7D31"/>
                </a:solidFill>
                <a:latin typeface="Calibri"/>
              </a:rPr>
              <a:t>Možni načini objavljanja</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4" name="Pravokotnik 3">
            <a:extLst>
              <a:ext uri="{FF2B5EF4-FFF2-40B4-BE49-F238E27FC236}">
                <a16:creationId xmlns:a16="http://schemas.microsoft.com/office/drawing/2014/main" id="{4291F0D1-F394-4FDF-BC98-720818A535A0}"/>
              </a:ext>
            </a:extLst>
          </p:cNvPr>
          <p:cNvSpPr/>
          <p:nvPr/>
        </p:nvSpPr>
        <p:spPr>
          <a:xfrm>
            <a:off x="933443" y="1898306"/>
            <a:ext cx="9621913" cy="400110"/>
          </a:xfrm>
          <a:prstGeom prst="rect">
            <a:avLst/>
          </a:prstGeom>
        </p:spPr>
        <p:txBody>
          <a:bodyPr wrap="square">
            <a:spAutoFit/>
          </a:bodyPr>
          <a:lstStyle/>
          <a:p>
            <a:pPr marL="457200" indent="-457200" fontAlgn="base">
              <a:buFont typeface="+mj-lt"/>
              <a:buAutoNum type="arabicPeriod" startAt="6"/>
            </a:pPr>
            <a:endParaRPr lang="sl-SI" sz="2000" dirty="0">
              <a:cs typeface="Arial" panose="020B0604020202020204" pitchFamily="34" charset="0"/>
            </a:endParaRPr>
          </a:p>
        </p:txBody>
      </p:sp>
      <p:graphicFrame>
        <p:nvGraphicFramePr>
          <p:cNvPr id="6" name="Tabela 5">
            <a:extLst>
              <a:ext uri="{FF2B5EF4-FFF2-40B4-BE49-F238E27FC236}">
                <a16:creationId xmlns:a16="http://schemas.microsoft.com/office/drawing/2014/main" id="{CBC2C202-937E-4DE0-8F57-C471A161A082}"/>
              </a:ext>
            </a:extLst>
          </p:cNvPr>
          <p:cNvGraphicFramePr>
            <a:graphicFrameLocks noGrp="1"/>
          </p:cNvGraphicFramePr>
          <p:nvPr>
            <p:extLst>
              <p:ext uri="{D42A27DB-BD31-4B8C-83A1-F6EECF244321}">
                <p14:modId xmlns:p14="http://schemas.microsoft.com/office/powerpoint/2010/main" val="3767247597"/>
              </p:ext>
            </p:extLst>
          </p:nvPr>
        </p:nvGraphicFramePr>
        <p:xfrm>
          <a:off x="742956" y="2005040"/>
          <a:ext cx="10769884" cy="4563557"/>
        </p:xfrm>
        <a:graphic>
          <a:graphicData uri="http://schemas.openxmlformats.org/drawingml/2006/table">
            <a:tbl>
              <a:tblPr firstRow="1" bandRow="1">
                <a:tableStyleId>{21E4AEA4-8DFA-4A89-87EB-49C32662AFE0}</a:tableStyleId>
              </a:tblPr>
              <a:tblGrid>
                <a:gridCol w="3589961">
                  <a:extLst>
                    <a:ext uri="{9D8B030D-6E8A-4147-A177-3AD203B41FA5}">
                      <a16:colId xmlns:a16="http://schemas.microsoft.com/office/drawing/2014/main" val="3523453143"/>
                    </a:ext>
                  </a:extLst>
                </a:gridCol>
                <a:gridCol w="3581424">
                  <a:extLst>
                    <a:ext uri="{9D8B030D-6E8A-4147-A177-3AD203B41FA5}">
                      <a16:colId xmlns:a16="http://schemas.microsoft.com/office/drawing/2014/main" val="4006750361"/>
                    </a:ext>
                  </a:extLst>
                </a:gridCol>
                <a:gridCol w="3598499">
                  <a:extLst>
                    <a:ext uri="{9D8B030D-6E8A-4147-A177-3AD203B41FA5}">
                      <a16:colId xmlns:a16="http://schemas.microsoft.com/office/drawing/2014/main" val="2058615522"/>
                    </a:ext>
                  </a:extLst>
                </a:gridCol>
              </a:tblGrid>
              <a:tr h="540197">
                <a:tc gridSpan="2">
                  <a:txBody>
                    <a:bodyPr/>
                    <a:lstStyle/>
                    <a:p>
                      <a:pPr algn="ctr">
                        <a:lnSpc>
                          <a:spcPct val="100000"/>
                        </a:lnSpc>
                      </a:pPr>
                      <a:r>
                        <a:rPr lang="sl-SI" sz="2800" b="1" kern="1200" dirty="0">
                          <a:solidFill>
                            <a:srgbClr val="FFC000"/>
                          </a:solidFill>
                          <a:latin typeface="+mn-lt"/>
                          <a:ea typeface="+mn-ea"/>
                          <a:cs typeface="Arial" panose="020B0604020202020204" pitchFamily="34" charset="0"/>
                        </a:rPr>
                        <a:t>ODPRTODOSTOPNA OBJAVA</a:t>
                      </a:r>
                      <a:endParaRPr lang="en-US" sz="2800" b="1" kern="1200" dirty="0">
                        <a:solidFill>
                          <a:srgbClr val="FFC000"/>
                        </a:solidFill>
                        <a:latin typeface="+mn-lt"/>
                        <a:ea typeface="+mn-ea"/>
                        <a:cs typeface="Arial" panose="020B0604020202020204" pitchFamily="34" charset="0"/>
                      </a:endParaRPr>
                    </a:p>
                  </a:txBody>
                  <a:tcPr>
                    <a:solidFill>
                      <a:schemeClr val="bg1">
                        <a:lumMod val="95000"/>
                      </a:schemeClr>
                    </a:solidFill>
                  </a:tcPr>
                </a:tc>
                <a:tc hMerge="1">
                  <a:txBody>
                    <a:bodyPr/>
                    <a:lstStyle/>
                    <a:p>
                      <a:pPr algn="ctr">
                        <a:lnSpc>
                          <a:spcPct val="150000"/>
                        </a:lnSpc>
                      </a:pPr>
                      <a:endParaRPr lang="en-US" sz="2400" dirty="0">
                        <a:solidFill>
                          <a:schemeClr val="tx1"/>
                        </a:solidFill>
                        <a:latin typeface="+mn-lt"/>
                        <a:cs typeface="Arial" panose="020B0604020202020204" pitchFamily="34" charset="0"/>
                      </a:endParaRPr>
                    </a:p>
                  </a:txBody>
                  <a:tcPr>
                    <a:solidFill>
                      <a:schemeClr val="accent4">
                        <a:lumMod val="60000"/>
                        <a:lumOff val="40000"/>
                      </a:schemeClr>
                    </a:solidFill>
                  </a:tcPr>
                </a:tc>
                <a:tc>
                  <a:txBody>
                    <a:bodyPr/>
                    <a:lstStyle/>
                    <a:p>
                      <a:pPr algn="ctr">
                        <a:lnSpc>
                          <a:spcPct val="100000"/>
                        </a:lnSpc>
                      </a:pPr>
                      <a:r>
                        <a:rPr lang="sl-SI" sz="2800" dirty="0">
                          <a:solidFill>
                            <a:srgbClr val="00B050"/>
                          </a:solidFill>
                          <a:latin typeface="+mn-lt"/>
                          <a:cs typeface="Arial" panose="020B0604020202020204" pitchFamily="34" charset="0"/>
                        </a:rPr>
                        <a:t>ZAPRTA OBJAVA</a:t>
                      </a:r>
                      <a:endParaRPr lang="en-US" sz="2800" dirty="0">
                        <a:solidFill>
                          <a:srgbClr val="00B050"/>
                        </a:solidFill>
                        <a:latin typeface="+mn-lt"/>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463805555"/>
                  </a:ext>
                </a:extLst>
              </a:tr>
              <a:tr h="2126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800" b="1" dirty="0">
                          <a:solidFill>
                            <a:schemeClr val="tx1"/>
                          </a:solidFill>
                          <a:latin typeface="+mn-lt"/>
                          <a:cs typeface="Arial" panose="020B0604020202020204" pitchFamily="34" charset="0"/>
                        </a:rPr>
                        <a:t>ZLATA POT </a:t>
                      </a:r>
                      <a:r>
                        <a:rPr lang="en-SI" sz="1800" b="1" dirty="0">
                          <a:solidFill>
                            <a:schemeClr val="tx1"/>
                          </a:solidFill>
                          <a:latin typeface="+mn-lt"/>
                          <a:cs typeface="Arial" panose="020B0604020202020204" pitchFamily="34" charset="0"/>
                        </a:rPr>
                        <a:t>–</a:t>
                      </a:r>
                      <a:r>
                        <a:rPr lang="sl-SI" sz="1800" b="1" dirty="0">
                          <a:solidFill>
                            <a:schemeClr val="tx1"/>
                          </a:solidFill>
                          <a:latin typeface="+mn-lt"/>
                          <a:cs typeface="Arial" panose="020B0604020202020204" pitchFamily="34" charset="0"/>
                        </a:rPr>
                        <a:t> 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b="1" i="0" u="none" strike="noStrike" dirty="0">
                          <a:solidFill>
                            <a:srgbClr val="000000"/>
                          </a:solidFill>
                          <a:effectLst/>
                          <a:latin typeface="+mn-lt"/>
                          <a:cs typeface="Arial" panose="020B0604020202020204" pitchFamily="34" charset="0"/>
                        </a:rPr>
                        <a:t>Objava v zlatih, </a:t>
                      </a:r>
                      <a:r>
                        <a:rPr lang="sl-SI" sz="1800" b="1" i="0" u="none" strike="noStrike" dirty="0" err="1">
                          <a:solidFill>
                            <a:srgbClr val="000000"/>
                          </a:solidFill>
                          <a:effectLst/>
                          <a:latin typeface="+mn-lt"/>
                          <a:cs typeface="Arial" panose="020B0604020202020204" pitchFamily="34" charset="0"/>
                        </a:rPr>
                        <a:t>odprtodostopnih</a:t>
                      </a:r>
                      <a:r>
                        <a:rPr lang="sl-SI" sz="1800" b="1" i="0" u="none" strike="noStrike" dirty="0">
                          <a:solidFill>
                            <a:srgbClr val="000000"/>
                          </a:solidFill>
                          <a:effectLst/>
                          <a:latin typeface="+mn-lt"/>
                          <a:cs typeface="Arial" panose="020B0604020202020204" pitchFamily="34" charset="0"/>
                        </a:rPr>
                        <a:t> revijah </a:t>
                      </a:r>
                      <a:r>
                        <a:rPr lang="sl-SI" sz="1800" b="0" i="0" u="none" strike="noStrike" dirty="0">
                          <a:solidFill>
                            <a:srgbClr val="000000"/>
                          </a:solidFill>
                          <a:effectLst/>
                          <a:latin typeface="+mn-lt"/>
                          <a:cs typeface="Arial" panose="020B0604020202020204" pitchFamily="34" charset="0"/>
                        </a:rPr>
                        <a:t>ali objava </a:t>
                      </a:r>
                      <a:r>
                        <a:rPr lang="sl-SI" sz="1800" b="1" i="0" u="none" strike="noStrike" dirty="0">
                          <a:solidFill>
                            <a:srgbClr val="000000"/>
                          </a:solidFill>
                          <a:effectLst/>
                          <a:latin typeface="+mn-lt"/>
                          <a:cs typeface="Arial" panose="020B0604020202020204" pitchFamily="34" charset="0"/>
                        </a:rPr>
                        <a:t>na platformah za odprto objavljanje</a:t>
                      </a:r>
                      <a:r>
                        <a:rPr lang="sl-SI" sz="1800" b="0" i="0" u="none" strike="noStrike" dirty="0">
                          <a:solidFill>
                            <a:srgbClr val="000000"/>
                          </a:solidFill>
                          <a:effectLst/>
                          <a:latin typeface="+mn-lt"/>
                          <a:cs typeface="Arial" panose="020B0604020202020204" pitchFamily="34" charset="0"/>
                        </a:rPr>
                        <a:t>.</a:t>
                      </a:r>
                      <a:endParaRPr lang="sl-SI" sz="1800" dirty="0">
                        <a:effectLst/>
                        <a:latin typeface="+mn-lt"/>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800" b="1" i="0" u="none" strike="noStrike" dirty="0">
                          <a:solidFill>
                            <a:srgbClr val="000000"/>
                          </a:solidFill>
                          <a:effectLst/>
                          <a:latin typeface="+mn-lt"/>
                          <a:cs typeface="Arial" panose="020B0604020202020204" pitchFamily="34" charset="0"/>
                        </a:rPr>
                        <a:t>ZLATA POT </a:t>
                      </a:r>
                      <a:r>
                        <a:rPr lang="en-SI" sz="1800" b="1" i="0" u="none" strike="noStrike" dirty="0">
                          <a:solidFill>
                            <a:srgbClr val="000000"/>
                          </a:solidFill>
                          <a:effectLst/>
                          <a:latin typeface="+mn-lt"/>
                          <a:cs typeface="Arial" panose="020B0604020202020204" pitchFamily="34" charset="0"/>
                        </a:rPr>
                        <a:t>–</a:t>
                      </a:r>
                      <a:r>
                        <a:rPr lang="sl-SI" sz="1800" b="1" i="0" u="none" strike="noStrike" dirty="0">
                          <a:solidFill>
                            <a:srgbClr val="000000"/>
                          </a:solidFill>
                          <a:effectLst/>
                          <a:latin typeface="+mn-lt"/>
                          <a:cs typeface="Arial" panose="020B0604020202020204" pitchFamily="34" charset="0"/>
                        </a:rPr>
                        <a:t> 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800" b="1" i="0" u="none" strike="noStrike" dirty="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b="1" i="0" u="none" strike="noStrike" dirty="0">
                          <a:solidFill>
                            <a:srgbClr val="000000"/>
                          </a:solidFill>
                          <a:effectLst/>
                          <a:latin typeface="+mn-lt"/>
                          <a:cs typeface="Arial" panose="020B0604020202020204" pitchFamily="34" charset="0"/>
                        </a:rPr>
                        <a:t>Objava v odprtem dostopu v naročniških, </a:t>
                      </a:r>
                      <a:r>
                        <a:rPr lang="sl-SI" sz="1800" b="1" i="0" u="none" strike="noStrike" dirty="0" err="1">
                          <a:solidFill>
                            <a:srgbClr val="000000"/>
                          </a:solidFill>
                          <a:effectLst/>
                          <a:latin typeface="+mn-lt"/>
                          <a:cs typeface="Arial" panose="020B0604020202020204" pitchFamily="34" charset="0"/>
                        </a:rPr>
                        <a:t>t.i</a:t>
                      </a:r>
                      <a:r>
                        <a:rPr lang="sl-SI" sz="1800" b="1" i="0" u="none" strike="noStrike" dirty="0">
                          <a:solidFill>
                            <a:srgbClr val="000000"/>
                          </a:solidFill>
                          <a:effectLst/>
                          <a:latin typeface="+mn-lt"/>
                          <a:cs typeface="Arial" panose="020B0604020202020204" pitchFamily="34" charset="0"/>
                        </a:rPr>
                        <a:t>. hibridnih revijah</a:t>
                      </a:r>
                      <a:r>
                        <a:rPr lang="sl-SI" sz="1800" b="0" i="0" u="none" strike="noStrike" dirty="0">
                          <a:solidFill>
                            <a:srgbClr val="000000"/>
                          </a:solidFill>
                          <a:effectLst/>
                          <a:latin typeface="+mn-lt"/>
                          <a:cs typeface="Arial" panose="020B0604020202020204" pitchFamily="34" charset="0"/>
                        </a:rPr>
                        <a:t>, kadar so le-te del preoblikovalnih dogovorov (</a:t>
                      </a:r>
                      <a:r>
                        <a:rPr lang="sl-SI" sz="1800" b="0" i="0" u="sng" strike="noStrike" dirty="0" err="1">
                          <a:solidFill>
                            <a:srgbClr val="1155CC"/>
                          </a:solidFill>
                          <a:effectLst/>
                          <a:latin typeface="+mn-lt"/>
                          <a:cs typeface="Arial" panose="020B0604020202020204" pitchFamily="34" charset="0"/>
                          <a:hlinkClick r:id="rId4"/>
                        </a:rPr>
                        <a:t>Transformative</a:t>
                      </a:r>
                      <a:r>
                        <a:rPr lang="sl-SI" sz="1800" b="0" i="0" u="sng" strike="noStrike" dirty="0">
                          <a:solidFill>
                            <a:srgbClr val="1155CC"/>
                          </a:solidFill>
                          <a:effectLst/>
                          <a:latin typeface="+mn-lt"/>
                          <a:cs typeface="Arial" panose="020B0604020202020204" pitchFamily="34" charset="0"/>
                          <a:hlinkClick r:id="rId4"/>
                        </a:rPr>
                        <a:t> </a:t>
                      </a:r>
                      <a:r>
                        <a:rPr lang="sl-SI" sz="1800" b="0" i="0" u="sng" strike="noStrike" dirty="0" err="1">
                          <a:solidFill>
                            <a:srgbClr val="1155CC"/>
                          </a:solidFill>
                          <a:effectLst/>
                          <a:latin typeface="+mn-lt"/>
                          <a:cs typeface="Arial" panose="020B0604020202020204" pitchFamily="34" charset="0"/>
                          <a:hlinkClick r:id="rId4"/>
                        </a:rPr>
                        <a:t>Arrangements</a:t>
                      </a:r>
                      <a:r>
                        <a:rPr lang="sl-SI" sz="1800" b="0" i="0" u="sng" strike="noStrike" dirty="0">
                          <a:solidFill>
                            <a:srgbClr val="1155CC"/>
                          </a:solidFill>
                          <a:effectLst/>
                          <a:latin typeface="+mn-lt"/>
                          <a:cs typeface="Arial" panose="020B0604020202020204" pitchFamily="34" charset="0"/>
                          <a:hlinkClick r:id="rId4"/>
                        </a:rPr>
                        <a:t> - TA</a:t>
                      </a:r>
                      <a:r>
                        <a:rPr lang="sl-SI" sz="1800" b="0" i="0" u="none" strike="noStrike" dirty="0">
                          <a:solidFill>
                            <a:srgbClr val="000000"/>
                          </a:solidFill>
                          <a:effectLst/>
                          <a:latin typeface="+mn-lt"/>
                          <a:cs typeface="Arial" panose="020B0604020202020204" pitchFamily="34" charset="0"/>
                        </a:rPr>
                        <a:t>).</a:t>
                      </a:r>
                      <a:endParaRPr lang="sl-SI" sz="1800" dirty="0">
                        <a:effectLst/>
                        <a:latin typeface="+mn-lt"/>
                        <a:cs typeface="Arial" panose="020B0604020202020204" pitchFamily="34" charset="0"/>
                      </a:endParaRPr>
                    </a:p>
                    <a:p>
                      <a:pPr algn="l"/>
                      <a:endParaRPr lang="en-US" sz="18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800" b="1" i="0" u="none" strike="noStrike" dirty="0">
                          <a:solidFill>
                            <a:srgbClr val="000000"/>
                          </a:solidFill>
                          <a:effectLst/>
                          <a:latin typeface="+mn-lt"/>
                          <a:cs typeface="Arial" panose="020B0604020202020204" pitchFamily="34" charset="0"/>
                        </a:rPr>
                        <a:t>ZELENA POT</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b="1" i="0" u="none" strike="noStrike" dirty="0">
                          <a:solidFill>
                            <a:srgbClr val="000000"/>
                          </a:solidFill>
                          <a:effectLst/>
                          <a:latin typeface="+mn-lt"/>
                          <a:cs typeface="Arial" panose="020B0604020202020204" pitchFamily="34" charset="0"/>
                        </a:rPr>
                        <a:t>Objava v naročniški reviji in arhiviranje avtorjevega končnega, recenziranega rokopisa </a:t>
                      </a:r>
                      <a:r>
                        <a:rPr lang="sl-SI" sz="1800" b="0" i="0" u="none" strike="noStrike" dirty="0">
                          <a:solidFill>
                            <a:srgbClr val="000000"/>
                          </a:solidFill>
                          <a:effectLst/>
                          <a:latin typeface="+mn-lt"/>
                          <a:cs typeface="Arial" panose="020B0604020202020204" pitchFamily="34" charset="0"/>
                        </a:rPr>
                        <a:t>(AAM - </a:t>
                      </a:r>
                      <a:r>
                        <a:rPr lang="sl-SI" sz="1800" b="0" i="0" u="none" strike="noStrike" dirty="0" err="1">
                          <a:solidFill>
                            <a:srgbClr val="000000"/>
                          </a:solidFill>
                          <a:effectLst/>
                          <a:latin typeface="+mn-lt"/>
                          <a:cs typeface="Arial" panose="020B0604020202020204" pitchFamily="34" charset="0"/>
                        </a:rPr>
                        <a:t>Author</a:t>
                      </a:r>
                      <a:r>
                        <a:rPr lang="sl-SI" sz="1800" b="0" i="0" u="none" strike="noStrike" dirty="0">
                          <a:solidFill>
                            <a:srgbClr val="000000"/>
                          </a:solidFill>
                          <a:effectLst/>
                          <a:latin typeface="+mn-lt"/>
                          <a:cs typeface="Arial" panose="020B0604020202020204" pitchFamily="34" charset="0"/>
                        </a:rPr>
                        <a:t> </a:t>
                      </a:r>
                      <a:r>
                        <a:rPr lang="sl-SI" sz="1800" b="0" i="0" u="none" strike="noStrike" dirty="0" err="1">
                          <a:solidFill>
                            <a:srgbClr val="000000"/>
                          </a:solidFill>
                          <a:effectLst/>
                          <a:latin typeface="+mn-lt"/>
                          <a:cs typeface="Arial" panose="020B0604020202020204" pitchFamily="34" charset="0"/>
                        </a:rPr>
                        <a:t>Accepted</a:t>
                      </a:r>
                      <a:r>
                        <a:rPr lang="sl-SI" sz="1800" b="0" i="0" u="none" strike="noStrike" dirty="0">
                          <a:solidFill>
                            <a:srgbClr val="000000"/>
                          </a:solidFill>
                          <a:effectLst/>
                          <a:latin typeface="+mn-lt"/>
                          <a:cs typeface="Arial" panose="020B0604020202020204" pitchFamily="34" charset="0"/>
                        </a:rPr>
                        <a:t> </a:t>
                      </a:r>
                      <a:r>
                        <a:rPr lang="sl-SI" sz="1800" b="0" i="0" u="none" strike="noStrike" dirty="0" err="1">
                          <a:solidFill>
                            <a:srgbClr val="000000"/>
                          </a:solidFill>
                          <a:effectLst/>
                          <a:latin typeface="+mn-lt"/>
                          <a:cs typeface="Arial" panose="020B0604020202020204" pitchFamily="34" charset="0"/>
                        </a:rPr>
                        <a:t>Manuscript</a:t>
                      </a:r>
                      <a:r>
                        <a:rPr lang="sl-SI" sz="1800" b="0" i="0" u="none" strike="noStrike" dirty="0">
                          <a:solidFill>
                            <a:srgbClr val="000000"/>
                          </a:solidFill>
                          <a:effectLst/>
                          <a:latin typeface="+mn-lt"/>
                          <a:cs typeface="Arial" panose="020B0604020202020204" pitchFamily="34" charset="0"/>
                        </a:rPr>
                        <a:t>) pod licenco </a:t>
                      </a:r>
                      <a:r>
                        <a:rPr lang="sl-SI" sz="1800" b="0" i="0" u="none" strike="noStrike" dirty="0" err="1">
                          <a:solidFill>
                            <a:srgbClr val="000000"/>
                          </a:solidFill>
                          <a:effectLst/>
                          <a:latin typeface="+mn-lt"/>
                          <a:cs typeface="Arial" panose="020B0604020202020204" pitchFamily="34" charset="0"/>
                        </a:rPr>
                        <a:t>Creative</a:t>
                      </a:r>
                      <a:r>
                        <a:rPr lang="sl-SI" sz="1800" b="0" i="0" u="none" strike="noStrike" dirty="0">
                          <a:solidFill>
                            <a:srgbClr val="000000"/>
                          </a:solidFill>
                          <a:effectLst/>
                          <a:latin typeface="+mn-lt"/>
                          <a:cs typeface="Arial" panose="020B0604020202020204" pitchFamily="34" charset="0"/>
                        </a:rPr>
                        <a:t> </a:t>
                      </a:r>
                      <a:r>
                        <a:rPr lang="sl-SI" sz="1800" b="0" i="0" u="none" strike="noStrike" dirty="0" err="1">
                          <a:solidFill>
                            <a:srgbClr val="000000"/>
                          </a:solidFill>
                          <a:effectLst/>
                          <a:latin typeface="+mn-lt"/>
                          <a:cs typeface="Arial" panose="020B0604020202020204" pitchFamily="34" charset="0"/>
                        </a:rPr>
                        <a:t>Commons</a:t>
                      </a:r>
                      <a:r>
                        <a:rPr lang="sl-SI" sz="1800" b="0" i="0" u="none" strike="noStrike" dirty="0">
                          <a:solidFill>
                            <a:srgbClr val="000000"/>
                          </a:solidFill>
                          <a:effectLst/>
                          <a:latin typeface="+mn-lt"/>
                          <a:cs typeface="Arial" panose="020B0604020202020204" pitchFamily="34" charset="0"/>
                        </a:rPr>
                        <a:t> priznanje avtorstva (CC BY 4.0) in brez časovne zapore dostopa (embarga) v </a:t>
                      </a:r>
                      <a:r>
                        <a:rPr lang="sl-SI" sz="1800" b="0" i="0" u="none" strike="noStrike" dirty="0" err="1">
                          <a:solidFill>
                            <a:srgbClr val="000000"/>
                          </a:solidFill>
                          <a:effectLst/>
                          <a:latin typeface="+mn-lt"/>
                          <a:cs typeface="Arial" panose="020B0604020202020204" pitchFamily="34" charset="0"/>
                        </a:rPr>
                        <a:t>repozitorij</a:t>
                      </a:r>
                      <a:r>
                        <a:rPr lang="sl-SI" sz="1800" b="0" i="0" u="none" strike="noStrike" dirty="0">
                          <a:solidFill>
                            <a:srgbClr val="000000"/>
                          </a:solidFill>
                          <a:effectLst/>
                          <a:latin typeface="+mn-lt"/>
                          <a:cs typeface="Arial" panose="020B0604020202020204" pitchFamily="34" charset="0"/>
                        </a:rPr>
                        <a:t>. </a:t>
                      </a:r>
                      <a:endParaRPr lang="sl-SI" sz="1800" dirty="0">
                        <a:effectLst/>
                        <a:latin typeface="+mn-lt"/>
                        <a:cs typeface="Arial" panose="020B0604020202020204" pitchFamily="34" charset="0"/>
                      </a:endParaRPr>
                    </a:p>
                  </a:txBody>
                  <a:tcPr/>
                </a:tc>
                <a:extLst>
                  <a:ext uri="{0D108BD9-81ED-4DB2-BD59-A6C34878D82A}">
                    <a16:rowId xmlns:a16="http://schemas.microsoft.com/office/drawing/2014/main" val="3484100258"/>
                  </a:ext>
                </a:extLst>
              </a:tr>
              <a:tr h="144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i="0" u="none" strike="noStrike" dirty="0">
                          <a:solidFill>
                            <a:srgbClr val="000000"/>
                          </a:solidFill>
                          <a:effectLst/>
                          <a:latin typeface="+mn-lt"/>
                          <a:cs typeface="Arial" panose="020B0604020202020204" pitchFamily="34" charset="0"/>
                        </a:rPr>
                        <a:t>Članice kOAlicije S </a:t>
                      </a:r>
                      <a:r>
                        <a:rPr lang="pl-PL" sz="1800" b="1" i="0" u="none" strike="noStrike" dirty="0">
                          <a:solidFill>
                            <a:srgbClr val="000000"/>
                          </a:solidFill>
                          <a:effectLst/>
                          <a:latin typeface="+mn-lt"/>
                          <a:cs typeface="Arial" panose="020B0604020202020204" pitchFamily="34" charset="0"/>
                        </a:rPr>
                        <a:t>bodo financirale </a:t>
                      </a:r>
                      <a:r>
                        <a:rPr lang="pl-PL" sz="1800" b="0" i="0" u="none" strike="noStrike" dirty="0">
                          <a:solidFill>
                            <a:srgbClr val="000000"/>
                          </a:solidFill>
                          <a:effectLst/>
                          <a:latin typeface="+mn-lt"/>
                          <a:cs typeface="Arial" panose="020B0604020202020204" pitchFamily="34" charset="0"/>
                        </a:rPr>
                        <a:t>stroške tovrstnih</a:t>
                      </a:r>
                      <a:r>
                        <a:rPr lang="pl-PL" sz="1800" b="0" i="0" u="none" strike="noStrike" baseline="0" dirty="0">
                          <a:solidFill>
                            <a:srgbClr val="000000"/>
                          </a:solidFill>
                          <a:effectLst/>
                          <a:latin typeface="+mn-lt"/>
                          <a:cs typeface="Arial" panose="020B0604020202020204" pitchFamily="34" charset="0"/>
                        </a:rPr>
                        <a:t> </a:t>
                      </a:r>
                      <a:r>
                        <a:rPr lang="pl-PL" sz="1800" b="0" i="0" u="none" strike="noStrike" dirty="0">
                          <a:solidFill>
                            <a:srgbClr val="000000"/>
                          </a:solidFill>
                          <a:effectLst/>
                          <a:latin typeface="+mn-lt"/>
                          <a:cs typeface="Arial" panose="020B0604020202020204" pitchFamily="34" charset="0"/>
                        </a:rPr>
                        <a:t>objav </a:t>
                      </a:r>
                      <a:r>
                        <a:rPr lang="en-SI" sz="1800" b="0" i="0" u="none" strike="noStrike" dirty="0">
                          <a:solidFill>
                            <a:srgbClr val="000000"/>
                          </a:solidFill>
                          <a:effectLst/>
                          <a:latin typeface="+mn-lt"/>
                          <a:cs typeface="Arial" panose="020B0604020202020204" pitchFamily="34" charset="0"/>
                        </a:rPr>
                        <a:t>–</a:t>
                      </a:r>
                      <a:r>
                        <a:rPr lang="pl-PL" sz="1800" b="0" i="0" u="none" strike="noStrike" dirty="0">
                          <a:solidFill>
                            <a:srgbClr val="000000"/>
                          </a:solidFill>
                          <a:effectLst/>
                          <a:latin typeface="+mn-lt"/>
                          <a:cs typeface="Arial" panose="020B0604020202020204" pitchFamily="34" charset="0"/>
                        </a:rPr>
                        <a:t> </a:t>
                      </a:r>
                      <a:r>
                        <a:rPr lang="pl-PL" sz="1800" b="1" i="0" u="none" strike="noStrike" dirty="0">
                          <a:solidFill>
                            <a:srgbClr val="000000"/>
                          </a:solidFill>
                          <a:effectLst/>
                          <a:latin typeface="+mn-lt"/>
                          <a:cs typeface="Arial" panose="020B0604020202020204" pitchFamily="34" charset="0"/>
                        </a:rPr>
                        <a:t>upravičen strošek</a:t>
                      </a:r>
                      <a:r>
                        <a:rPr lang="pl-PL" sz="1800" b="0" i="0" u="none" strike="noStrike" dirty="0">
                          <a:solidFill>
                            <a:srgbClr val="000000"/>
                          </a:solidFill>
                          <a:effectLst/>
                          <a:latin typeface="+mn-lt"/>
                          <a:cs typeface="Arial" panose="020B0604020202020204" pitchFamily="34" charset="0"/>
                        </a:rPr>
                        <a:t> iz</a:t>
                      </a:r>
                      <a:r>
                        <a:rPr lang="pl-PL" sz="1800" b="0" i="0" u="none" strike="noStrike" baseline="0" dirty="0">
                          <a:solidFill>
                            <a:srgbClr val="000000"/>
                          </a:solidFill>
                          <a:effectLst/>
                          <a:latin typeface="+mn-lt"/>
                          <a:cs typeface="Arial" panose="020B0604020202020204" pitchFamily="34" charset="0"/>
                        </a:rPr>
                        <a:t> projekta!</a:t>
                      </a:r>
                      <a:endParaRPr lang="pl-PL" sz="1800" dirty="0">
                        <a:effectLst/>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b="0" i="0" u="none" strike="noStrike" dirty="0">
                          <a:solidFill>
                            <a:srgbClr val="000000"/>
                          </a:solidFill>
                          <a:effectLst/>
                          <a:latin typeface="+mn-lt"/>
                          <a:cs typeface="Arial" panose="020B0604020202020204" pitchFamily="34" charset="0"/>
                        </a:rPr>
                        <a:t>Članice </a:t>
                      </a:r>
                      <a:r>
                        <a:rPr lang="sl-SI" sz="1800" b="0" i="0" u="none" strike="noStrike" dirty="0" err="1">
                          <a:solidFill>
                            <a:srgbClr val="000000"/>
                          </a:solidFill>
                          <a:effectLst/>
                          <a:latin typeface="+mn-lt"/>
                          <a:cs typeface="Arial" panose="020B0604020202020204" pitchFamily="34" charset="0"/>
                        </a:rPr>
                        <a:t>kOAlicije</a:t>
                      </a:r>
                      <a:r>
                        <a:rPr lang="sl-SI" sz="1800" b="0" i="0" u="none" strike="noStrike" dirty="0">
                          <a:solidFill>
                            <a:srgbClr val="000000"/>
                          </a:solidFill>
                          <a:effectLst/>
                          <a:latin typeface="+mn-lt"/>
                          <a:cs typeface="Arial" panose="020B0604020202020204" pitchFamily="34" charset="0"/>
                        </a:rPr>
                        <a:t> S </a:t>
                      </a:r>
                      <a:r>
                        <a:rPr lang="sl-SI" sz="1800" b="1" i="0" u="none" strike="noStrike" dirty="0">
                          <a:solidFill>
                            <a:srgbClr val="000000"/>
                          </a:solidFill>
                          <a:effectLst/>
                          <a:latin typeface="+mn-lt"/>
                          <a:cs typeface="Arial" panose="020B0604020202020204" pitchFamily="34" charset="0"/>
                        </a:rPr>
                        <a:t>nudijo podporo </a:t>
                      </a:r>
                      <a:r>
                        <a:rPr lang="sl-SI" sz="1800" b="0" i="0" u="none" strike="noStrike" dirty="0">
                          <a:solidFill>
                            <a:srgbClr val="000000"/>
                          </a:solidFill>
                          <a:effectLst/>
                          <a:latin typeface="+mn-lt"/>
                          <a:cs typeface="Arial" panose="020B0604020202020204" pitchFamily="34" charset="0"/>
                        </a:rPr>
                        <a:t>s sofinanciranjem preoblikovalnih pogodb ali plačilom objav v preoblikovalnih revijah.</a:t>
                      </a:r>
                      <a:endParaRPr lang="sl-SI" sz="1800" dirty="0">
                        <a:effectLst/>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b="0" i="0" u="none" strike="noStrike" dirty="0">
                          <a:solidFill>
                            <a:srgbClr val="000000"/>
                          </a:solidFill>
                          <a:effectLst/>
                          <a:latin typeface="+mn-lt"/>
                          <a:cs typeface="Arial" panose="020B0604020202020204" pitchFamily="34" charset="0"/>
                        </a:rPr>
                        <a:t>Članice </a:t>
                      </a:r>
                      <a:r>
                        <a:rPr lang="sl-SI" sz="1800" b="0" i="0" u="none" strike="noStrike" dirty="0" err="1">
                          <a:solidFill>
                            <a:srgbClr val="000000"/>
                          </a:solidFill>
                          <a:effectLst/>
                          <a:latin typeface="+mn-lt"/>
                          <a:cs typeface="Arial" panose="020B0604020202020204" pitchFamily="34" charset="0"/>
                        </a:rPr>
                        <a:t>kOAlicije</a:t>
                      </a:r>
                      <a:r>
                        <a:rPr lang="sl-SI" sz="1800" b="0" i="0" u="none" strike="noStrike" dirty="0">
                          <a:solidFill>
                            <a:srgbClr val="000000"/>
                          </a:solidFill>
                          <a:effectLst/>
                          <a:latin typeface="+mn-lt"/>
                          <a:cs typeface="Arial" panose="020B0604020202020204" pitchFamily="34" charset="0"/>
                        </a:rPr>
                        <a:t> S omogočajo uporabo strategije ohranjanja avtorskih pravic in </a:t>
                      </a:r>
                      <a:r>
                        <a:rPr lang="sl-SI" sz="1800" b="1" i="0" u="none" strike="noStrike" dirty="0">
                          <a:solidFill>
                            <a:srgbClr val="000000"/>
                          </a:solidFill>
                          <a:effectLst/>
                          <a:latin typeface="+mn-lt"/>
                          <a:cs typeface="Arial" panose="020B0604020202020204" pitchFamily="34" charset="0"/>
                        </a:rPr>
                        <a:t>ne bodo podpirale objav v hibridnih revijah -samo</a:t>
                      </a:r>
                      <a:r>
                        <a:rPr lang="sl-SI" sz="1800" b="1" i="0" u="none" strike="noStrike" baseline="0" dirty="0">
                          <a:solidFill>
                            <a:srgbClr val="000000"/>
                          </a:solidFill>
                          <a:effectLst/>
                          <a:latin typeface="+mn-lt"/>
                          <a:cs typeface="Arial" panose="020B0604020202020204" pitchFamily="34" charset="0"/>
                        </a:rPr>
                        <a:t> do konca 2024!</a:t>
                      </a:r>
                      <a:endParaRPr lang="sl-SI" sz="1800" b="1" dirty="0">
                        <a:effectLst/>
                        <a:latin typeface="+mn-lt"/>
                        <a:cs typeface="Arial" panose="020B0604020202020204" pitchFamily="34" charset="0"/>
                      </a:endParaRPr>
                    </a:p>
                  </a:txBody>
                  <a:tcPr/>
                </a:tc>
                <a:extLst>
                  <a:ext uri="{0D108BD9-81ED-4DB2-BD59-A6C34878D82A}">
                    <a16:rowId xmlns:a16="http://schemas.microsoft.com/office/drawing/2014/main" val="1988060549"/>
                  </a:ext>
                </a:extLst>
              </a:tr>
            </a:tbl>
          </a:graphicData>
        </a:graphic>
      </p:graphicFrame>
    </p:spTree>
    <p:extLst>
      <p:ext uri="{BB962C8B-B14F-4D97-AF65-F5344CB8AC3E}">
        <p14:creationId xmlns:p14="http://schemas.microsoft.com/office/powerpoint/2010/main" val="356867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187622"/>
            <a:ext cx="9033342" cy="817418"/>
          </a:xfrm>
        </p:spPr>
        <p:txBody>
          <a:bodyPr>
            <a:normAutofit fontScale="90000"/>
          </a:bodyPr>
          <a:lstStyle/>
          <a:p>
            <a:pPr lvl="0"/>
            <a:r>
              <a:rPr lang="sl-SI" sz="5000" b="1" dirty="0" err="1">
                <a:solidFill>
                  <a:srgbClr val="ED7D31"/>
                </a:solidFill>
                <a:latin typeface="Calibri"/>
              </a:rPr>
              <a:t>Odprtodostopne</a:t>
            </a:r>
            <a:r>
              <a:rPr lang="sl-SI" sz="5000" b="1" dirty="0">
                <a:solidFill>
                  <a:srgbClr val="ED7D31"/>
                </a:solidFill>
                <a:latin typeface="Calibri"/>
              </a:rPr>
              <a:t> znanstvene revije</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4" name="Pravokotnik 3">
            <a:extLst>
              <a:ext uri="{FF2B5EF4-FFF2-40B4-BE49-F238E27FC236}">
                <a16:creationId xmlns:a16="http://schemas.microsoft.com/office/drawing/2014/main" id="{4291F0D1-F394-4FDF-BC98-720818A535A0}"/>
              </a:ext>
            </a:extLst>
          </p:cNvPr>
          <p:cNvSpPr/>
          <p:nvPr/>
        </p:nvSpPr>
        <p:spPr>
          <a:xfrm>
            <a:off x="933444" y="2267957"/>
            <a:ext cx="9624577" cy="4339650"/>
          </a:xfrm>
          <a:prstGeom prst="rect">
            <a:avLst/>
          </a:prstGeom>
        </p:spPr>
        <p:txBody>
          <a:bodyPr wrap="square">
            <a:spAutoFit/>
          </a:bodyPr>
          <a:lstStyle/>
          <a:p>
            <a:r>
              <a:rPr lang="sl-SI" sz="2400" dirty="0">
                <a:cs typeface="Arial" panose="020B0604020202020204" pitchFamily="34" charset="0"/>
              </a:rPr>
              <a:t>7. načelo velja za vse vrste znanstvenih objav, a podrobne zahteve so bile oblikovane le za objave člankov!</a:t>
            </a:r>
          </a:p>
          <a:p>
            <a:endParaRPr lang="sl-SI" sz="1200" dirty="0">
              <a:cs typeface="Arial" panose="020B0604020202020204" pitchFamily="34" charset="0"/>
            </a:endParaRPr>
          </a:p>
          <a:p>
            <a:r>
              <a:rPr lang="en-SI" sz="2400" dirty="0">
                <a:cs typeface="Arial" panose="020B0604020202020204" pitchFamily="34" charset="0"/>
                <a:sym typeface="Wingdings" panose="05000000000000000000" pitchFamily="2" charset="2"/>
              </a:rPr>
              <a:t></a:t>
            </a:r>
            <a:r>
              <a:rPr lang="sl-SI" sz="2400" b="1" dirty="0">
                <a:cs typeface="Arial" panose="020B0604020202020204" pitchFamily="34" charset="0"/>
                <a:sym typeface="Wingdings" panose="05000000000000000000" pitchFamily="2" charset="2"/>
              </a:rPr>
              <a:t>ZLATA POT 1:</a:t>
            </a:r>
            <a:endParaRPr lang="sl-SI" sz="2400" b="1" dirty="0">
              <a:cs typeface="Arial" panose="020B0604020202020204" pitchFamily="34" charset="0"/>
            </a:endParaRPr>
          </a:p>
          <a:p>
            <a:r>
              <a:rPr lang="sl-SI" sz="2400" dirty="0">
                <a:cs typeface="Arial" panose="020B0604020202020204" pitchFamily="34" charset="0"/>
              </a:rPr>
              <a:t>Objave v </a:t>
            </a:r>
            <a:r>
              <a:rPr lang="sl-SI" sz="2400" dirty="0" err="1">
                <a:cs typeface="Arial" panose="020B0604020202020204" pitchFamily="34" charset="0"/>
              </a:rPr>
              <a:t>odprtodostopnih</a:t>
            </a:r>
            <a:r>
              <a:rPr lang="sl-SI" sz="2400" dirty="0">
                <a:cs typeface="Arial" panose="020B0604020202020204" pitchFamily="34" charset="0"/>
              </a:rPr>
              <a:t>, „zlatih“ revijah, ki izpolnjujejo kriterije za kakovostne znanstvene revije, kot so na primer revije, indeksirane v </a:t>
            </a:r>
            <a:r>
              <a:rPr lang="en-US" sz="2400" dirty="0">
                <a:cs typeface="Arial" panose="020B0604020202020204" pitchFamily="34" charset="0"/>
                <a:hlinkClick r:id="rId4"/>
              </a:rPr>
              <a:t>Directory of Open Access Journals (DOAJ)</a:t>
            </a:r>
            <a:r>
              <a:rPr lang="sl-SI" sz="2400" dirty="0">
                <a:cs typeface="Arial" panose="020B0604020202020204" pitchFamily="34" charset="0"/>
              </a:rPr>
              <a:t>.</a:t>
            </a:r>
          </a:p>
          <a:p>
            <a:endParaRPr lang="sl-SI" sz="1200" dirty="0">
              <a:cs typeface="Arial" panose="020B0604020202020204" pitchFamily="34" charset="0"/>
            </a:endParaRPr>
          </a:p>
          <a:p>
            <a:pPr marL="457200" indent="-457200">
              <a:buFont typeface="+mj-lt"/>
              <a:buAutoNum type="arabicPeriod"/>
            </a:pPr>
            <a:r>
              <a:rPr lang="sl-SI" sz="2400" dirty="0">
                <a:cs typeface="Arial" panose="020B0604020202020204" pitchFamily="34" charset="0"/>
              </a:rPr>
              <a:t>avtorske pravice zadržijo avtorji,</a:t>
            </a:r>
          </a:p>
          <a:p>
            <a:pPr marL="457200" indent="-457200">
              <a:buFont typeface="+mj-lt"/>
              <a:buAutoNum type="arabicPeriod"/>
            </a:pPr>
            <a:r>
              <a:rPr lang="sl-SI" sz="2400" dirty="0">
                <a:cs typeface="Arial" panose="020B0604020202020204" pitchFamily="34" charset="0"/>
              </a:rPr>
              <a:t>objava pod odprto licenco, praviloma CC BY (izjeme</a:t>
            </a:r>
            <a:r>
              <a:rPr lang="en-SI" sz="2400" dirty="0">
                <a:cs typeface="Arial" panose="020B0604020202020204" pitchFamily="34" charset="0"/>
              </a:rPr>
              <a:t>…</a:t>
            </a:r>
            <a:r>
              <a:rPr lang="sl-SI" sz="2400" dirty="0">
                <a:cs typeface="Arial" panose="020B0604020202020204" pitchFamily="34" charset="0"/>
              </a:rPr>
              <a:t>),</a:t>
            </a:r>
          </a:p>
          <a:p>
            <a:pPr marL="457200" indent="-457200">
              <a:buFont typeface="+mj-lt"/>
              <a:buAutoNum type="arabicPeriod"/>
            </a:pPr>
            <a:r>
              <a:rPr lang="sl-SI" sz="2400" dirty="0">
                <a:cs typeface="Arial" panose="020B0604020202020204" pitchFamily="34" charset="0"/>
              </a:rPr>
              <a:t>različni poslovni modeli: plačilo stroškov za odprtost objave z </a:t>
            </a:r>
            <a:r>
              <a:rPr lang="sl-SI" sz="2400" dirty="0" err="1">
                <a:cs typeface="Arial" panose="020B0604020202020204" pitchFamily="34" charset="0"/>
              </a:rPr>
              <a:t>APCji</a:t>
            </a:r>
            <a:r>
              <a:rPr lang="sl-SI" sz="2400" dirty="0">
                <a:cs typeface="Arial" panose="020B0604020202020204" pitchFamily="34" charset="0"/>
              </a:rPr>
              <a:t> ali „(ne)posredna finančna podpora medijem“!</a:t>
            </a:r>
          </a:p>
          <a:p>
            <a:endParaRPr lang="sl-SI" sz="1200" dirty="0">
              <a:cs typeface="Arial" panose="020B0604020202020204" pitchFamily="34" charset="0"/>
            </a:endParaRPr>
          </a:p>
        </p:txBody>
      </p:sp>
    </p:spTree>
    <p:extLst>
      <p:ext uri="{BB962C8B-B14F-4D97-AF65-F5344CB8AC3E}">
        <p14:creationId xmlns:p14="http://schemas.microsoft.com/office/powerpoint/2010/main" val="363905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989659"/>
            <a:ext cx="9033342" cy="817418"/>
          </a:xfrm>
        </p:spPr>
        <p:txBody>
          <a:bodyPr>
            <a:normAutofit/>
          </a:bodyPr>
          <a:lstStyle/>
          <a:p>
            <a:pPr lvl="0"/>
            <a:r>
              <a:rPr lang="sl-SI" sz="5000" b="1" dirty="0">
                <a:solidFill>
                  <a:srgbClr val="ED7D31"/>
                </a:solidFill>
                <a:latin typeface="Calibri"/>
              </a:rPr>
              <a:t>Platforme za odprto objavljanje</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4" name="Pravokotnik 3">
            <a:extLst>
              <a:ext uri="{FF2B5EF4-FFF2-40B4-BE49-F238E27FC236}">
                <a16:creationId xmlns:a16="http://schemas.microsoft.com/office/drawing/2014/main" id="{4291F0D1-F394-4FDF-BC98-720818A535A0}"/>
              </a:ext>
            </a:extLst>
          </p:cNvPr>
          <p:cNvSpPr/>
          <p:nvPr/>
        </p:nvSpPr>
        <p:spPr>
          <a:xfrm>
            <a:off x="858030" y="1807077"/>
            <a:ext cx="10114770" cy="4708981"/>
          </a:xfrm>
          <a:prstGeom prst="rect">
            <a:avLst/>
          </a:prstGeom>
        </p:spPr>
        <p:txBody>
          <a:bodyPr wrap="square">
            <a:spAutoFit/>
          </a:bodyPr>
          <a:lstStyle/>
          <a:p>
            <a:r>
              <a:rPr lang="en-SI" sz="2400" dirty="0">
                <a:cs typeface="Arial" panose="020B0604020202020204" pitchFamily="34" charset="0"/>
                <a:sym typeface="Wingdings" panose="05000000000000000000" pitchFamily="2" charset="2"/>
              </a:rPr>
              <a:t></a:t>
            </a:r>
            <a:r>
              <a:rPr lang="sl-SI" sz="2400" b="1" dirty="0">
                <a:cs typeface="Arial" panose="020B0604020202020204" pitchFamily="34" charset="0"/>
                <a:sym typeface="Wingdings" panose="05000000000000000000" pitchFamily="2" charset="2"/>
              </a:rPr>
              <a:t>ZLATA POT 1:</a:t>
            </a:r>
            <a:endParaRPr lang="sl-SI" sz="2400" b="1" dirty="0">
              <a:cs typeface="Arial" panose="020B0604020202020204" pitchFamily="34" charset="0"/>
            </a:endParaRPr>
          </a:p>
          <a:p>
            <a:endParaRPr lang="sl-SI" sz="1200" dirty="0">
              <a:cs typeface="Arial" panose="020B0604020202020204" pitchFamily="34" charset="0"/>
            </a:endParaRPr>
          </a:p>
          <a:p>
            <a:pPr>
              <a:spcBef>
                <a:spcPts val="0"/>
              </a:spcBef>
            </a:pPr>
            <a:r>
              <a:rPr lang="sl-SI" sz="2400" dirty="0">
                <a:cs typeface="Arial" panose="020B0604020202020204" pitchFamily="34" charset="0"/>
              </a:rPr>
              <a:t>Objave </a:t>
            </a:r>
            <a:r>
              <a:rPr lang="sl-SI" sz="2400" b="1" dirty="0">
                <a:cs typeface="Arial" panose="020B0604020202020204" pitchFamily="34" charset="0"/>
              </a:rPr>
              <a:t>na platformah </a:t>
            </a:r>
            <a:r>
              <a:rPr lang="sl-SI" sz="2400" dirty="0">
                <a:cs typeface="Arial" panose="020B0604020202020204" pitchFamily="34" charset="0"/>
              </a:rPr>
              <a:t>za odprto objavljanje, ki izpolnjujejo zahteve Načrta S: gre za </a:t>
            </a:r>
            <a:r>
              <a:rPr lang="sl-SI" sz="2400" b="1" dirty="0">
                <a:cs typeface="Arial" panose="020B0604020202020204" pitchFamily="34" charset="0"/>
              </a:rPr>
              <a:t>izvirne objave rezultatov </a:t>
            </a:r>
            <a:r>
              <a:rPr lang="sl-SI" sz="2400" dirty="0">
                <a:cs typeface="Arial" panose="020B0604020202020204" pitchFamily="34" charset="0"/>
              </a:rPr>
              <a:t>(na za združevanje ali ponovno objavo vsebin).</a:t>
            </a:r>
          </a:p>
          <a:p>
            <a:pPr>
              <a:spcBef>
                <a:spcPts val="0"/>
              </a:spcBef>
            </a:pPr>
            <a:endParaRPr lang="sl-SI" sz="2400" dirty="0">
              <a:cs typeface="Arial" panose="020B0604020202020204" pitchFamily="34" charset="0"/>
            </a:endParaRPr>
          </a:p>
          <a:p>
            <a:pPr>
              <a:spcBef>
                <a:spcPts val="0"/>
              </a:spcBef>
            </a:pPr>
            <a:r>
              <a:rPr lang="sl-SI" sz="2400" dirty="0">
                <a:cs typeface="Arial" panose="020B0604020202020204" pitchFamily="34" charset="0"/>
                <a:hlinkClick r:id="rId4"/>
              </a:rPr>
              <a:t>Open </a:t>
            </a:r>
            <a:r>
              <a:rPr lang="sl-SI" sz="2400" dirty="0" err="1">
                <a:cs typeface="Arial" panose="020B0604020202020204" pitchFamily="34" charset="0"/>
                <a:hlinkClick r:id="rId4"/>
              </a:rPr>
              <a:t>Research</a:t>
            </a:r>
            <a:r>
              <a:rPr lang="sl-SI" sz="2400" dirty="0">
                <a:cs typeface="Arial" panose="020B0604020202020204" pitchFamily="34" charset="0"/>
                <a:hlinkClick r:id="rId4"/>
              </a:rPr>
              <a:t> </a:t>
            </a:r>
            <a:r>
              <a:rPr lang="sl-SI" sz="2400" dirty="0" err="1">
                <a:cs typeface="Arial" panose="020B0604020202020204" pitchFamily="34" charset="0"/>
                <a:hlinkClick r:id="rId4"/>
              </a:rPr>
              <a:t>Europe</a:t>
            </a:r>
            <a:r>
              <a:rPr lang="sl-SI" sz="2400" dirty="0">
                <a:cs typeface="Arial" panose="020B0604020202020204" pitchFamily="34" charset="0"/>
                <a:hlinkClick r:id="rId4"/>
              </a:rPr>
              <a:t> (ORE)</a:t>
            </a:r>
            <a:r>
              <a:rPr lang="sl-SI" sz="2400" dirty="0">
                <a:cs typeface="Arial" panose="020B0604020202020204" pitchFamily="34" charset="0"/>
              </a:rPr>
              <a:t> - platforma Evropske komisije: </a:t>
            </a:r>
          </a:p>
          <a:p>
            <a:pPr>
              <a:spcBef>
                <a:spcPts val="0"/>
              </a:spcBef>
            </a:pPr>
            <a:r>
              <a:rPr lang="sl-SI" sz="2400" dirty="0">
                <a:cs typeface="Arial" panose="020B0604020202020204" pitchFamily="34" charset="0"/>
              </a:rPr>
              <a:t>odprti recenzijski postopek, objava recenzije</a:t>
            </a:r>
            <a:r>
              <a:rPr lang="en-SI" sz="2400" dirty="0">
                <a:cs typeface="Arial" panose="020B0604020202020204" pitchFamily="34" charset="0"/>
              </a:rPr>
              <a:t>…</a:t>
            </a:r>
            <a:r>
              <a:rPr lang="sl-SI" sz="2400" dirty="0">
                <a:cs typeface="Arial" panose="020B0604020202020204" pitchFamily="34" charset="0"/>
              </a:rPr>
              <a:t>, brezplačno za prejemnike sredstev iz programov Obzorje 2020, Obzorje Evropa,</a:t>
            </a:r>
          </a:p>
          <a:p>
            <a:pPr>
              <a:spcBef>
                <a:spcPts val="0"/>
              </a:spcBef>
            </a:pPr>
            <a:r>
              <a:rPr lang="sl-SI" sz="2400" dirty="0">
                <a:cs typeface="Arial" panose="020B0604020202020204" pitchFamily="34" charset="0"/>
                <a:hlinkClick r:id="rId5"/>
              </a:rPr>
              <a:t>Openjournals.nl</a:t>
            </a:r>
            <a:r>
              <a:rPr lang="sl-SI" sz="2400" dirty="0">
                <a:cs typeface="Arial" panose="020B0604020202020204" pitchFamily="34" charset="0"/>
              </a:rPr>
              <a:t> </a:t>
            </a:r>
            <a:r>
              <a:rPr lang="en-SI" sz="2400" dirty="0">
                <a:cs typeface="Arial" panose="020B0604020202020204" pitchFamily="34" charset="0"/>
              </a:rPr>
              <a:t>–</a:t>
            </a:r>
            <a:r>
              <a:rPr lang="sl-SI" sz="2400" dirty="0">
                <a:cs typeface="Arial" panose="020B0604020202020204" pitchFamily="34" charset="0"/>
              </a:rPr>
              <a:t> platforma za nizozemske znanstvene revije,</a:t>
            </a:r>
          </a:p>
          <a:p>
            <a:pPr>
              <a:spcBef>
                <a:spcPts val="0"/>
              </a:spcBef>
            </a:pPr>
            <a:r>
              <a:rPr lang="sl-SI" sz="2400" dirty="0" err="1">
                <a:cs typeface="Arial" panose="020B0604020202020204" pitchFamily="34" charset="0"/>
                <a:hlinkClick r:id="rId6"/>
              </a:rPr>
              <a:t>Wellcome</a:t>
            </a:r>
            <a:r>
              <a:rPr lang="sl-SI" sz="2400" dirty="0">
                <a:cs typeface="Arial" panose="020B0604020202020204" pitchFamily="34" charset="0"/>
                <a:hlinkClick r:id="rId6"/>
              </a:rPr>
              <a:t> Open </a:t>
            </a:r>
            <a:r>
              <a:rPr lang="sl-SI" sz="2400" dirty="0" err="1">
                <a:cs typeface="Arial" panose="020B0604020202020204" pitchFamily="34" charset="0"/>
                <a:hlinkClick r:id="rId6"/>
              </a:rPr>
              <a:t>Research</a:t>
            </a:r>
            <a:r>
              <a:rPr lang="sl-SI" sz="2400" dirty="0">
                <a:cs typeface="Arial" panose="020B0604020202020204" pitchFamily="34" charset="0"/>
              </a:rPr>
              <a:t> </a:t>
            </a:r>
            <a:r>
              <a:rPr lang="en-SI" sz="2400" dirty="0">
                <a:cs typeface="Arial" panose="020B0604020202020204" pitchFamily="34" charset="0"/>
              </a:rPr>
              <a:t>–</a:t>
            </a:r>
            <a:r>
              <a:rPr lang="sl-SI" sz="2400" dirty="0">
                <a:cs typeface="Arial" panose="020B0604020202020204" pitchFamily="34" charset="0"/>
              </a:rPr>
              <a:t> vse vrste objav, vsaj en avtor prejemnik sredstev WT, </a:t>
            </a:r>
          </a:p>
          <a:p>
            <a:pPr>
              <a:spcBef>
                <a:spcPts val="0"/>
              </a:spcBef>
            </a:pPr>
            <a:r>
              <a:rPr lang="sl-SI" sz="2400" dirty="0">
                <a:cs typeface="Arial" panose="020B0604020202020204" pitchFamily="34" charset="0"/>
                <a:hlinkClick r:id="rId7"/>
              </a:rPr>
              <a:t>Gates Open </a:t>
            </a:r>
            <a:r>
              <a:rPr lang="sl-SI" sz="2400" dirty="0" err="1">
                <a:cs typeface="Arial" panose="020B0604020202020204" pitchFamily="34" charset="0"/>
                <a:hlinkClick r:id="rId7"/>
              </a:rPr>
              <a:t>Research</a:t>
            </a:r>
            <a:r>
              <a:rPr lang="sl-SI" sz="2400" dirty="0">
                <a:cs typeface="Arial" panose="020B0604020202020204" pitchFamily="34" charset="0"/>
              </a:rPr>
              <a:t> </a:t>
            </a:r>
            <a:r>
              <a:rPr lang="en-SI" sz="2400" dirty="0">
                <a:cs typeface="Arial" panose="020B0604020202020204" pitchFamily="34" charset="0"/>
              </a:rPr>
              <a:t>–</a:t>
            </a:r>
            <a:r>
              <a:rPr lang="sl-SI" sz="2400" dirty="0">
                <a:cs typeface="Arial" panose="020B0604020202020204" pitchFamily="34" charset="0"/>
              </a:rPr>
              <a:t> vse vrste objav, za prejemnike sredstev BMGF,</a:t>
            </a:r>
          </a:p>
          <a:p>
            <a:pPr>
              <a:spcBef>
                <a:spcPts val="0"/>
              </a:spcBef>
            </a:pPr>
            <a:endParaRPr lang="sl-SI" sz="2400" dirty="0">
              <a:cs typeface="Arial" panose="020B0604020202020204" pitchFamily="34" charset="0"/>
            </a:endParaRPr>
          </a:p>
          <a:p>
            <a:pPr>
              <a:spcBef>
                <a:spcPts val="0"/>
              </a:spcBef>
            </a:pPr>
            <a:r>
              <a:rPr lang="sl-SI" sz="2400" dirty="0">
                <a:cs typeface="Arial" panose="020B0604020202020204" pitchFamily="34" charset="0"/>
                <a:hlinkClick r:id="rId8"/>
              </a:rPr>
              <a:t>ELIXIR </a:t>
            </a:r>
            <a:r>
              <a:rPr lang="sl-SI" sz="2400" dirty="0" err="1">
                <a:cs typeface="Arial" panose="020B0604020202020204" pitchFamily="34" charset="0"/>
                <a:hlinkClick r:id="rId8"/>
              </a:rPr>
              <a:t>Gateway</a:t>
            </a:r>
            <a:r>
              <a:rPr lang="sl-SI" sz="2400" dirty="0">
                <a:cs typeface="Arial" panose="020B0604020202020204" pitchFamily="34" charset="0"/>
              </a:rPr>
              <a:t> </a:t>
            </a:r>
            <a:r>
              <a:rPr lang="en-SI" sz="2400" dirty="0">
                <a:cs typeface="Arial" panose="020B0604020202020204" pitchFamily="34" charset="0"/>
              </a:rPr>
              <a:t>–</a:t>
            </a:r>
            <a:r>
              <a:rPr lang="sl-SI" sz="2400" dirty="0">
                <a:cs typeface="Arial" panose="020B0604020202020204" pitchFamily="34" charset="0"/>
              </a:rPr>
              <a:t> različne vrste objav, za „upravičence“ vozlišč ELIXIR.</a:t>
            </a:r>
          </a:p>
        </p:txBody>
      </p:sp>
    </p:spTree>
    <p:extLst>
      <p:ext uri="{BB962C8B-B14F-4D97-AF65-F5344CB8AC3E}">
        <p14:creationId xmlns:p14="http://schemas.microsoft.com/office/powerpoint/2010/main" val="35080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5" y="1329024"/>
            <a:ext cx="10145003" cy="817418"/>
          </a:xfrm>
        </p:spPr>
        <p:txBody>
          <a:bodyPr>
            <a:normAutofit fontScale="90000"/>
          </a:bodyPr>
          <a:lstStyle/>
          <a:p>
            <a:pPr lvl="0"/>
            <a:r>
              <a:rPr lang="sl-SI" sz="5000" b="1" dirty="0">
                <a:solidFill>
                  <a:srgbClr val="ED7D31"/>
                </a:solidFill>
                <a:latin typeface="Calibri"/>
              </a:rPr>
              <a:t>Diamantni model </a:t>
            </a:r>
            <a:r>
              <a:rPr lang="en-SI" sz="5000" b="1" dirty="0">
                <a:solidFill>
                  <a:srgbClr val="ED7D31"/>
                </a:solidFill>
                <a:latin typeface="Calibri"/>
              </a:rPr>
              <a:t>–</a:t>
            </a:r>
            <a:r>
              <a:rPr lang="sl-SI" sz="5000" b="1" dirty="0">
                <a:solidFill>
                  <a:srgbClr val="ED7D31"/>
                </a:solidFill>
                <a:latin typeface="Calibri"/>
              </a:rPr>
              <a:t> znanstvene revije in platforme</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4" name="Pravokotnik 3">
            <a:extLst>
              <a:ext uri="{FF2B5EF4-FFF2-40B4-BE49-F238E27FC236}">
                <a16:creationId xmlns:a16="http://schemas.microsoft.com/office/drawing/2014/main" id="{4291F0D1-F394-4FDF-BC98-720818A535A0}"/>
              </a:ext>
            </a:extLst>
          </p:cNvPr>
          <p:cNvSpPr/>
          <p:nvPr/>
        </p:nvSpPr>
        <p:spPr>
          <a:xfrm>
            <a:off x="838987" y="2428212"/>
            <a:ext cx="10501458" cy="4154984"/>
          </a:xfrm>
          <a:prstGeom prst="rect">
            <a:avLst/>
          </a:prstGeom>
        </p:spPr>
        <p:txBody>
          <a:bodyPr wrap="square">
            <a:spAutoFit/>
          </a:bodyPr>
          <a:lstStyle/>
          <a:p>
            <a:r>
              <a:rPr lang="sl-SI" sz="2400" b="1" dirty="0" err="1">
                <a:cs typeface="Arial" panose="020B0604020202020204" pitchFamily="34" charset="0"/>
              </a:rPr>
              <a:t>Diamond</a:t>
            </a:r>
            <a:r>
              <a:rPr lang="sl-SI" sz="2400" b="1" dirty="0">
                <a:cs typeface="Arial" panose="020B0604020202020204" pitchFamily="34" charset="0"/>
              </a:rPr>
              <a:t> Open Access</a:t>
            </a:r>
            <a:r>
              <a:rPr lang="sl-SI" sz="2400" dirty="0">
                <a:cs typeface="Arial" panose="020B0604020202020204" pitchFamily="34" charset="0"/>
              </a:rPr>
              <a:t>: neprofitni model znanstvenega založništva, ki je brezplačen za avtorje in bralce (revije in platforme ne zaračunavajo naročnin ali APC). </a:t>
            </a:r>
          </a:p>
          <a:p>
            <a:endParaRPr lang="sl-SI" sz="2400" dirty="0">
              <a:cs typeface="Arial" panose="020B0604020202020204" pitchFamily="34" charset="0"/>
            </a:endParaRPr>
          </a:p>
          <a:p>
            <a:r>
              <a:rPr lang="sl-SI" sz="2400" dirty="0">
                <a:cs typeface="Arial" panose="020B0604020202020204" pitchFamily="34" charset="0"/>
              </a:rPr>
              <a:t>Velikokrat gre za pobude manjših, večjezičnih in večkulturnih skupnosti, kot so: akademska</a:t>
            </a:r>
            <a:r>
              <a:rPr lang="en-US" sz="2400" dirty="0">
                <a:cs typeface="Arial" panose="020B0604020202020204" pitchFamily="34" charset="0"/>
              </a:rPr>
              <a:t> </a:t>
            </a:r>
            <a:r>
              <a:rPr lang="en-US" sz="2400" dirty="0" err="1">
                <a:cs typeface="Arial" panose="020B0604020202020204" pitchFamily="34" charset="0"/>
              </a:rPr>
              <a:t>združen</a:t>
            </a:r>
            <a:r>
              <a:rPr lang="sl-SI" sz="2400" dirty="0">
                <a:cs typeface="Arial" panose="020B0604020202020204" pitchFamily="34" charset="0"/>
              </a:rPr>
              <a:t>ja</a:t>
            </a:r>
            <a:r>
              <a:rPr lang="en-US" sz="2400" dirty="0">
                <a:cs typeface="Arial" panose="020B0604020202020204" pitchFamily="34" charset="0"/>
              </a:rPr>
              <a:t>, </a:t>
            </a:r>
            <a:r>
              <a:rPr lang="en-US" sz="2400" dirty="0" err="1">
                <a:cs typeface="Arial" panose="020B0604020202020204" pitchFamily="34" charset="0"/>
              </a:rPr>
              <a:t>neprofitn</a:t>
            </a:r>
            <a:r>
              <a:rPr lang="sl-SI" sz="2400" dirty="0">
                <a:cs typeface="Arial" panose="020B0604020202020204" pitchFamily="34" charset="0"/>
              </a:rPr>
              <a:t>e</a:t>
            </a:r>
            <a:r>
              <a:rPr lang="en-US" sz="2400" dirty="0">
                <a:cs typeface="Arial" panose="020B0604020202020204" pitchFamily="34" charset="0"/>
              </a:rPr>
              <a:t> </a:t>
            </a:r>
            <a:r>
              <a:rPr lang="en-US" sz="2400" dirty="0" err="1">
                <a:cs typeface="Arial" panose="020B0604020202020204" pitchFamily="34" charset="0"/>
              </a:rPr>
              <a:t>organizacij</a:t>
            </a:r>
            <a:r>
              <a:rPr lang="sl-SI" sz="2400" dirty="0">
                <a:cs typeface="Arial" panose="020B0604020202020204" pitchFamily="34" charset="0"/>
              </a:rPr>
              <a:t>e</a:t>
            </a:r>
            <a:r>
              <a:rPr lang="en-US" sz="2400" dirty="0">
                <a:cs typeface="Arial" panose="020B0604020202020204" pitchFamily="34" charset="0"/>
              </a:rPr>
              <a:t>, </a:t>
            </a:r>
            <a:r>
              <a:rPr lang="en-US" sz="2400" dirty="0" err="1">
                <a:cs typeface="Arial" panose="020B0604020202020204" pitchFamily="34" charset="0"/>
              </a:rPr>
              <a:t>raziskovaln</a:t>
            </a:r>
            <a:r>
              <a:rPr lang="sl-SI" sz="2400" dirty="0">
                <a:cs typeface="Arial" panose="020B0604020202020204" pitchFamily="34" charset="0"/>
              </a:rPr>
              <a:t>e</a:t>
            </a:r>
            <a:r>
              <a:rPr lang="en-US" sz="2400" dirty="0">
                <a:cs typeface="Arial" panose="020B0604020202020204" pitchFamily="34" charset="0"/>
              </a:rPr>
              <a:t> </a:t>
            </a:r>
            <a:r>
              <a:rPr lang="en-US" sz="2400" dirty="0" err="1">
                <a:cs typeface="Arial" panose="020B0604020202020204" pitchFamily="34" charset="0"/>
              </a:rPr>
              <a:t>institucij</a:t>
            </a:r>
            <a:r>
              <a:rPr lang="sl-SI" sz="2400" dirty="0">
                <a:cs typeface="Arial" panose="020B0604020202020204" pitchFamily="34" charset="0"/>
              </a:rPr>
              <a:t>e</a:t>
            </a:r>
            <a:r>
              <a:rPr lang="en-US" sz="2400" dirty="0">
                <a:cs typeface="Arial" panose="020B0604020202020204" pitchFamily="34" charset="0"/>
              </a:rPr>
              <a:t>, </a:t>
            </a:r>
            <a:r>
              <a:rPr lang="en-US" sz="2400" dirty="0" err="1">
                <a:cs typeface="Arial" panose="020B0604020202020204" pitchFamily="34" charset="0"/>
              </a:rPr>
              <a:t>financerj</a:t>
            </a:r>
            <a:r>
              <a:rPr lang="sl-SI" sz="2400" dirty="0">
                <a:cs typeface="Arial" panose="020B0604020202020204" pitchFamily="34" charset="0"/>
              </a:rPr>
              <a:t>i, </a:t>
            </a:r>
            <a:r>
              <a:rPr lang="en-US" sz="2400" dirty="0" err="1">
                <a:cs typeface="Arial" panose="020B0604020202020204" pitchFamily="34" charset="0"/>
              </a:rPr>
              <a:t>knjižnic</a:t>
            </a:r>
            <a:r>
              <a:rPr lang="sl-SI" sz="2400" dirty="0">
                <a:cs typeface="Arial" panose="020B0604020202020204" pitchFamily="34" charset="0"/>
              </a:rPr>
              <a:t>e ipd. S</a:t>
            </a:r>
            <a:r>
              <a:rPr lang="en-US" sz="2400" dirty="0" err="1">
                <a:cs typeface="Arial" panose="020B0604020202020204" pitchFamily="34" charset="0"/>
              </a:rPr>
              <a:t>redstva</a:t>
            </a:r>
            <a:r>
              <a:rPr lang="en-US" sz="2400" dirty="0">
                <a:cs typeface="Arial" panose="020B0604020202020204" pitchFamily="34" charset="0"/>
              </a:rPr>
              <a:t> </a:t>
            </a:r>
            <a:r>
              <a:rPr lang="en-US" sz="2400" dirty="0" err="1">
                <a:cs typeface="Arial" panose="020B0604020202020204" pitchFamily="34" charset="0"/>
              </a:rPr>
              <a:t>zagotavljajo</a:t>
            </a:r>
            <a:r>
              <a:rPr lang="en-US" sz="2400" dirty="0">
                <a:cs typeface="Arial" panose="020B0604020202020204" pitchFamily="34" charset="0"/>
              </a:rPr>
              <a:t> </a:t>
            </a:r>
            <a:r>
              <a:rPr lang="sl-SI" sz="2400" dirty="0">
                <a:cs typeface="Arial" panose="020B0604020202020204" pitchFamily="34" charset="0"/>
              </a:rPr>
              <a:t>neposredno, pa tudi s</a:t>
            </a:r>
            <a:r>
              <a:rPr lang="en-US" sz="2400" dirty="0">
                <a:cs typeface="Arial" panose="020B0604020202020204" pitchFamily="34" charset="0"/>
              </a:rPr>
              <a:t> </a:t>
            </a:r>
            <a:r>
              <a:rPr lang="en-US" sz="2400" dirty="0" err="1">
                <a:cs typeface="Arial" panose="020B0604020202020204" pitchFamily="34" charset="0"/>
              </a:rPr>
              <a:t>sponzorstv</a:t>
            </a:r>
            <a:r>
              <a:rPr lang="sl-SI" sz="2400" dirty="0">
                <a:cs typeface="Arial" panose="020B0604020202020204" pitchFamily="34" charset="0"/>
              </a:rPr>
              <a:t>om</a:t>
            </a:r>
            <a:r>
              <a:rPr lang="en-US" sz="2400" dirty="0">
                <a:cs typeface="Arial" panose="020B0604020202020204" pitchFamily="34" charset="0"/>
              </a:rPr>
              <a:t>, </a:t>
            </a:r>
            <a:r>
              <a:rPr lang="en-US" sz="2400" dirty="0" err="1">
                <a:cs typeface="Arial" panose="020B0604020202020204" pitchFamily="34" charset="0"/>
              </a:rPr>
              <a:t>donacij</a:t>
            </a:r>
            <a:r>
              <a:rPr lang="sl-SI" sz="2400" dirty="0">
                <a:cs typeface="Arial" panose="020B0604020202020204" pitchFamily="34" charset="0"/>
              </a:rPr>
              <a:t>ami</a:t>
            </a:r>
            <a:r>
              <a:rPr lang="en-US" sz="2400" dirty="0">
                <a:cs typeface="Arial" panose="020B0604020202020204" pitchFamily="34" charset="0"/>
              </a:rPr>
              <a:t>, </a:t>
            </a:r>
            <a:r>
              <a:rPr lang="en-US" sz="2400" dirty="0" err="1">
                <a:cs typeface="Arial" panose="020B0604020202020204" pitchFamily="34" charset="0"/>
              </a:rPr>
              <a:t>zbiranj</a:t>
            </a:r>
            <a:r>
              <a:rPr lang="sl-SI" sz="2400" dirty="0" err="1">
                <a:cs typeface="Arial" panose="020B0604020202020204" pitchFamily="34" charset="0"/>
              </a:rPr>
              <a:t>em</a:t>
            </a:r>
            <a:r>
              <a:rPr lang="sl-SI" sz="2400" dirty="0">
                <a:cs typeface="Arial" panose="020B0604020202020204" pitchFamily="34" charset="0"/>
              </a:rPr>
              <a:t> </a:t>
            </a:r>
            <a:r>
              <a:rPr lang="en-US" sz="2400" dirty="0">
                <a:cs typeface="Arial" panose="020B0604020202020204" pitchFamily="34" charset="0"/>
              </a:rPr>
              <a:t>v </a:t>
            </a:r>
            <a:r>
              <a:rPr lang="en-US" sz="2400" dirty="0" err="1">
                <a:cs typeface="Arial" panose="020B0604020202020204" pitchFamily="34" charset="0"/>
              </a:rPr>
              <a:t>okviru</a:t>
            </a:r>
            <a:r>
              <a:rPr lang="en-US" sz="2400" dirty="0">
                <a:cs typeface="Arial" panose="020B0604020202020204" pitchFamily="34" charset="0"/>
              </a:rPr>
              <a:t> </a:t>
            </a:r>
            <a:r>
              <a:rPr lang="en-US" sz="2400" dirty="0" err="1">
                <a:cs typeface="Arial" panose="020B0604020202020204" pitchFamily="34" charset="0"/>
              </a:rPr>
              <a:t>različnih</a:t>
            </a:r>
            <a:r>
              <a:rPr lang="en-US" sz="2400" dirty="0">
                <a:cs typeface="Arial" panose="020B0604020202020204" pitchFamily="34" charset="0"/>
              </a:rPr>
              <a:t> </a:t>
            </a:r>
            <a:r>
              <a:rPr lang="en-US" sz="2400" dirty="0" err="1">
                <a:cs typeface="Arial" panose="020B0604020202020204" pitchFamily="34" charset="0"/>
              </a:rPr>
              <a:t>iniciativ</a:t>
            </a:r>
            <a:r>
              <a:rPr lang="en-US" sz="2400" dirty="0">
                <a:cs typeface="Arial" panose="020B0604020202020204" pitchFamily="34" charset="0"/>
              </a:rPr>
              <a:t>, </a:t>
            </a:r>
            <a:r>
              <a:rPr lang="en-US" sz="2400" dirty="0" err="1">
                <a:cs typeface="Arial" panose="020B0604020202020204" pitchFamily="34" charset="0"/>
              </a:rPr>
              <a:t>množičn</a:t>
            </a:r>
            <a:r>
              <a:rPr lang="sl-SI" sz="2400" dirty="0" err="1">
                <a:cs typeface="Arial" panose="020B0604020202020204" pitchFamily="34" charset="0"/>
              </a:rPr>
              <a:t>im</a:t>
            </a:r>
            <a:r>
              <a:rPr lang="en-US" sz="2400" dirty="0">
                <a:cs typeface="Arial" panose="020B0604020202020204" pitchFamily="34" charset="0"/>
              </a:rPr>
              <a:t> </a:t>
            </a:r>
            <a:r>
              <a:rPr lang="en-US" sz="2400" dirty="0" err="1">
                <a:cs typeface="Arial" panose="020B0604020202020204" pitchFamily="34" charset="0"/>
              </a:rPr>
              <a:t>financiranj</a:t>
            </a:r>
            <a:r>
              <a:rPr lang="sl-SI" sz="2400" dirty="0" err="1">
                <a:cs typeface="Arial" panose="020B0604020202020204" pitchFamily="34" charset="0"/>
              </a:rPr>
              <a:t>em</a:t>
            </a:r>
            <a:r>
              <a:rPr lang="en-US" sz="2400" dirty="0">
                <a:cs typeface="Arial" panose="020B0604020202020204" pitchFamily="34" charset="0"/>
              </a:rPr>
              <a:t> in </a:t>
            </a:r>
            <a:r>
              <a:rPr lang="en-US" sz="2400" dirty="0" err="1">
                <a:cs typeface="Arial" panose="020B0604020202020204" pitchFamily="34" charset="0"/>
              </a:rPr>
              <a:t>podobno</a:t>
            </a:r>
            <a:r>
              <a:rPr lang="en-US" sz="2400" dirty="0">
                <a:cs typeface="Arial" panose="020B0604020202020204" pitchFamily="34" charset="0"/>
              </a:rPr>
              <a:t>.</a:t>
            </a:r>
            <a:r>
              <a:rPr lang="sl-SI" sz="2400" dirty="0">
                <a:cs typeface="Arial" panose="020B0604020202020204" pitchFamily="34" charset="0"/>
              </a:rPr>
              <a:t> </a:t>
            </a:r>
          </a:p>
          <a:p>
            <a:endParaRPr lang="sl-SI" sz="2400" dirty="0">
              <a:cs typeface="Arial" panose="020B0604020202020204" pitchFamily="34" charset="0"/>
            </a:endParaRPr>
          </a:p>
          <a:p>
            <a:r>
              <a:rPr lang="sl-SI" sz="2400" dirty="0">
                <a:cs typeface="Arial" panose="020B0604020202020204" pitchFamily="34" charset="0"/>
              </a:rPr>
              <a:t>Predstavlja koncept </a:t>
            </a:r>
            <a:r>
              <a:rPr lang="sl-SI" sz="2400" dirty="0" err="1">
                <a:cs typeface="Arial" panose="020B0604020202020204" pitchFamily="34" charset="0"/>
              </a:rPr>
              <a:t>bibliodiverzitete</a:t>
            </a:r>
            <a:r>
              <a:rPr lang="sl-SI" sz="2400" dirty="0">
                <a:cs typeface="Arial" panose="020B0604020202020204" pitchFamily="34" charset="0"/>
              </a:rPr>
              <a:t> in, po naravi in po zasnovi, nudi pravičnejše možnosti objavljanja v odprtem dostopu za vse.</a:t>
            </a:r>
          </a:p>
        </p:txBody>
      </p:sp>
    </p:spTree>
    <p:extLst>
      <p:ext uri="{BB962C8B-B14F-4D97-AF65-F5344CB8AC3E}">
        <p14:creationId xmlns:p14="http://schemas.microsoft.com/office/powerpoint/2010/main" val="367275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934493"/>
            <a:ext cx="10145003" cy="817418"/>
          </a:xfrm>
        </p:spPr>
        <p:txBody>
          <a:bodyPr>
            <a:normAutofit/>
          </a:bodyPr>
          <a:lstStyle/>
          <a:p>
            <a:pPr lvl="0"/>
            <a:r>
              <a:rPr lang="sl-SI" sz="5000" b="1" dirty="0">
                <a:solidFill>
                  <a:srgbClr val="ED7D31"/>
                </a:solidFill>
                <a:latin typeface="Calibri"/>
              </a:rPr>
              <a:t>Diamantni model </a:t>
            </a:r>
            <a:r>
              <a:rPr lang="en-SI" sz="5000" b="1" dirty="0">
                <a:solidFill>
                  <a:srgbClr val="ED7D31"/>
                </a:solidFill>
                <a:latin typeface="Calibri"/>
              </a:rPr>
              <a:t>–</a:t>
            </a:r>
            <a:r>
              <a:rPr lang="sl-SI" sz="5000" b="1" dirty="0">
                <a:solidFill>
                  <a:srgbClr val="ED7D31"/>
                </a:solidFill>
                <a:latin typeface="Calibri"/>
              </a:rPr>
              <a:t> </a:t>
            </a:r>
            <a:r>
              <a:rPr lang="sl-SI" sz="5000" b="1" dirty="0" err="1">
                <a:solidFill>
                  <a:srgbClr val="ED7D31"/>
                </a:solidFill>
                <a:latin typeface="Calibri"/>
              </a:rPr>
              <a:t>kOAlicija</a:t>
            </a:r>
            <a:r>
              <a:rPr lang="sl-SI" sz="5000" b="1" dirty="0">
                <a:solidFill>
                  <a:srgbClr val="ED7D31"/>
                </a:solidFill>
                <a:latin typeface="Calibri"/>
              </a:rPr>
              <a:t> S in ERA</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4" name="Pravokotnik 3">
            <a:extLst>
              <a:ext uri="{FF2B5EF4-FFF2-40B4-BE49-F238E27FC236}">
                <a16:creationId xmlns:a16="http://schemas.microsoft.com/office/drawing/2014/main" id="{4291F0D1-F394-4FDF-BC98-720818A535A0}"/>
              </a:ext>
            </a:extLst>
          </p:cNvPr>
          <p:cNvSpPr/>
          <p:nvPr/>
        </p:nvSpPr>
        <p:spPr>
          <a:xfrm>
            <a:off x="742956" y="1751911"/>
            <a:ext cx="10341204" cy="5632311"/>
          </a:xfrm>
          <a:prstGeom prst="rect">
            <a:avLst/>
          </a:prstGeom>
        </p:spPr>
        <p:txBody>
          <a:bodyPr wrap="square">
            <a:spAutoFit/>
          </a:bodyPr>
          <a:lstStyle/>
          <a:p>
            <a:r>
              <a:rPr lang="sl-SI" sz="2400" dirty="0">
                <a:cs typeface="Arial" panose="020B0604020202020204" pitchFamily="34" charset="0"/>
              </a:rPr>
              <a:t>Marec 2022: </a:t>
            </a:r>
            <a:r>
              <a:rPr lang="sl-SI" sz="2400" dirty="0">
                <a:cs typeface="Arial" panose="020B0604020202020204" pitchFamily="34" charset="0"/>
                <a:hlinkClick r:id="rId4"/>
              </a:rPr>
              <a:t>„</a:t>
            </a:r>
            <a:r>
              <a:rPr lang="en-US" sz="2400" dirty="0">
                <a:cs typeface="Arial" panose="020B0604020202020204" pitchFamily="34" charset="0"/>
                <a:hlinkClick r:id="rId4"/>
              </a:rPr>
              <a:t>Action Plan for Diamond Open Access“</a:t>
            </a:r>
            <a:r>
              <a:rPr lang="sl-SI" sz="2400" dirty="0">
                <a:cs typeface="Arial" panose="020B0604020202020204" pitchFamily="34" charset="0"/>
              </a:rPr>
              <a:t> </a:t>
            </a:r>
          </a:p>
          <a:p>
            <a:r>
              <a:rPr lang="sl-SI" sz="2400" dirty="0">
                <a:cs typeface="Arial" panose="020B0604020202020204" pitchFamily="34" charset="0"/>
              </a:rPr>
              <a:t>September 2022: prva „</a:t>
            </a:r>
            <a:r>
              <a:rPr lang="sl-SI" sz="2400" dirty="0" err="1">
                <a:cs typeface="Arial" panose="020B0604020202020204" pitchFamily="34" charset="0"/>
              </a:rPr>
              <a:t>Diamond</a:t>
            </a:r>
            <a:r>
              <a:rPr lang="sl-SI" sz="2400" dirty="0">
                <a:cs typeface="Arial" panose="020B0604020202020204" pitchFamily="34" charset="0"/>
              </a:rPr>
              <a:t> Open Access </a:t>
            </a:r>
            <a:r>
              <a:rPr lang="sl-SI" sz="2400" dirty="0" err="1">
                <a:cs typeface="Arial" panose="020B0604020202020204" pitchFamily="34" charset="0"/>
              </a:rPr>
              <a:t>Conference</a:t>
            </a:r>
            <a:r>
              <a:rPr lang="sl-SI" sz="2400" dirty="0">
                <a:cs typeface="Arial" panose="020B0604020202020204" pitchFamily="34" charset="0"/>
              </a:rPr>
              <a:t>“ v Zadru</a:t>
            </a:r>
          </a:p>
          <a:p>
            <a:endParaRPr lang="sl-SI" sz="2400" dirty="0">
              <a:cs typeface="Arial" panose="020B0604020202020204" pitchFamily="34" charset="0"/>
            </a:endParaRPr>
          </a:p>
          <a:p>
            <a:r>
              <a:rPr lang="sl-SI" sz="2400" dirty="0">
                <a:cs typeface="Arial" panose="020B0604020202020204" pitchFamily="34" charset="0"/>
              </a:rPr>
              <a:t>Aktivnosti v povezavi s Science </a:t>
            </a:r>
            <a:r>
              <a:rPr lang="sl-SI" sz="2400" dirty="0" err="1">
                <a:cs typeface="Arial" panose="020B0604020202020204" pitchFamily="34" charset="0"/>
              </a:rPr>
              <a:t>Europe</a:t>
            </a:r>
            <a:r>
              <a:rPr lang="sl-SI" sz="2400" dirty="0">
                <a:cs typeface="Arial" panose="020B0604020202020204" pitchFamily="34" charset="0"/>
              </a:rPr>
              <a:t>, sodelovanje v projektih Obzorja Evropa:</a:t>
            </a:r>
          </a:p>
          <a:p>
            <a:pPr marL="342900" indent="-342900">
              <a:buFont typeface="Arial" panose="020B0604020202020204" pitchFamily="34" charset="0"/>
              <a:buChar char="•"/>
            </a:pPr>
            <a:r>
              <a:rPr lang="sl-SI" sz="2400" b="1" dirty="0">
                <a:cs typeface="Arial" panose="020B0604020202020204" pitchFamily="34" charset="0"/>
                <a:hlinkClick r:id="rId5"/>
              </a:rPr>
              <a:t>DIAMAS</a:t>
            </a:r>
            <a:r>
              <a:rPr lang="sl-SI" sz="2400" dirty="0">
                <a:cs typeface="Arial" panose="020B0604020202020204" pitchFamily="34" charset="0"/>
                <a:hlinkClick r:id="rId5"/>
              </a:rPr>
              <a:t> (</a:t>
            </a:r>
            <a:r>
              <a:rPr lang="en-US" sz="2400" dirty="0">
                <a:cs typeface="Arial" panose="020B0604020202020204" pitchFamily="34" charset="0"/>
                <a:hlinkClick r:id="rId5"/>
              </a:rPr>
              <a:t>Developing Institutional Open Access Publishing Models to Advance Scholarly Communication; </a:t>
            </a:r>
            <a:r>
              <a:rPr lang="sl-SI" sz="2400" dirty="0">
                <a:cs typeface="Arial" panose="020B0604020202020204" pitchFamily="34" charset="0"/>
                <a:hlinkClick r:id="rId5"/>
              </a:rPr>
              <a:t>9/</a:t>
            </a:r>
            <a:r>
              <a:rPr lang="en-US" sz="2400" dirty="0">
                <a:cs typeface="Arial" panose="020B0604020202020204" pitchFamily="34" charset="0"/>
                <a:hlinkClick r:id="rId5"/>
              </a:rPr>
              <a:t>2022–</a:t>
            </a:r>
            <a:r>
              <a:rPr lang="sl-SI" sz="2400" dirty="0">
                <a:cs typeface="Arial" panose="020B0604020202020204" pitchFamily="34" charset="0"/>
                <a:hlinkClick r:id="rId5"/>
              </a:rPr>
              <a:t>8/</a:t>
            </a:r>
            <a:r>
              <a:rPr lang="en-US" sz="2400" dirty="0">
                <a:cs typeface="Arial" panose="020B0604020202020204" pitchFamily="34" charset="0"/>
                <a:hlinkClick r:id="rId5"/>
              </a:rPr>
              <a:t>2025</a:t>
            </a:r>
            <a:r>
              <a:rPr lang="sl-SI" sz="2400" dirty="0">
                <a:cs typeface="Arial" panose="020B0604020202020204" pitchFamily="34" charset="0"/>
                <a:hlinkClick r:id="rId5"/>
              </a:rPr>
              <a:t>)</a:t>
            </a:r>
            <a:r>
              <a:rPr lang="sl-SI" sz="2400" dirty="0">
                <a:cs typeface="Arial" panose="020B0604020202020204" pitchFamily="34" charset="0"/>
              </a:rPr>
              <a:t>: standardi, smernice in prakse v diamantnem založništvu</a:t>
            </a:r>
          </a:p>
          <a:p>
            <a:pPr marL="342900" indent="-342900">
              <a:buFont typeface="Arial" panose="020B0604020202020204" pitchFamily="34" charset="0"/>
              <a:buChar char="•"/>
            </a:pPr>
            <a:r>
              <a:rPr lang="en-US" sz="2400" b="1" dirty="0">
                <a:cs typeface="Arial" panose="020B0604020202020204" pitchFamily="34" charset="0"/>
                <a:hlinkClick r:id="rId6"/>
              </a:rPr>
              <a:t>CRAFT-OA</a:t>
            </a:r>
            <a:r>
              <a:rPr lang="en-US" sz="2400" dirty="0">
                <a:cs typeface="Arial" panose="020B0604020202020204" pitchFamily="34" charset="0"/>
                <a:hlinkClick r:id="rId6"/>
              </a:rPr>
              <a:t> (Creating a Robust Accessible Federated Technology for Open Access; 2023-2025)</a:t>
            </a:r>
            <a:r>
              <a:rPr lang="sl-SI" sz="2400" dirty="0">
                <a:cs typeface="Arial" panose="020B0604020202020204" pitchFamily="34" charset="0"/>
              </a:rPr>
              <a:t>: nadgradnja IT za založniške platforme (profesionalni nivo, </a:t>
            </a:r>
            <a:r>
              <a:rPr lang="sl-SI" sz="2400" dirty="0" err="1">
                <a:cs typeface="Arial" panose="020B0604020202020204" pitchFamily="34" charset="0"/>
              </a:rPr>
              <a:t>interoperabilnost</a:t>
            </a:r>
            <a:r>
              <a:rPr lang="sl-SI" sz="2400" dirty="0">
                <a:cs typeface="Arial" panose="020B0604020202020204" pitchFamily="34" charset="0"/>
              </a:rPr>
              <a:t>) </a:t>
            </a:r>
            <a:r>
              <a:rPr lang="en-SI" sz="2400" b="1" dirty="0">
                <a:cs typeface="Arial" panose="020B0604020202020204" pitchFamily="34" charset="0"/>
              </a:rPr>
              <a:t>–</a:t>
            </a:r>
            <a:r>
              <a:rPr lang="sl-SI" sz="2400" b="1" dirty="0">
                <a:cs typeface="Arial" panose="020B0604020202020204" pitchFamily="34" charset="0"/>
              </a:rPr>
              <a:t> ZRC SAZU!</a:t>
            </a:r>
          </a:p>
          <a:p>
            <a:pPr marL="342900" indent="-342900">
              <a:buFont typeface="Arial" panose="020B0604020202020204" pitchFamily="34" charset="0"/>
              <a:buChar char="•"/>
            </a:pPr>
            <a:r>
              <a:rPr lang="en-US" sz="2400" b="1" dirty="0">
                <a:cs typeface="Arial" panose="020B0604020202020204" pitchFamily="34" charset="0"/>
                <a:hlinkClick r:id="rId7"/>
              </a:rPr>
              <a:t>PALOMERA</a:t>
            </a:r>
            <a:r>
              <a:rPr lang="en-US" sz="2400" dirty="0">
                <a:cs typeface="Arial" panose="020B0604020202020204" pitchFamily="34" charset="0"/>
                <a:hlinkClick r:id="rId7"/>
              </a:rPr>
              <a:t> (Policy Alignment of Open Access Monographs in the European Research Area; 2023–2024)</a:t>
            </a:r>
            <a:r>
              <a:rPr lang="sl-SI" sz="2400" dirty="0">
                <a:cs typeface="Arial" panose="020B0604020202020204" pitchFamily="34" charset="0"/>
              </a:rPr>
              <a:t>: priporočila in podlage za podporo in usklajevanje politik financerjev in institucij glede odprtih objav monografij </a:t>
            </a:r>
            <a:r>
              <a:rPr lang="en-SI" sz="2400" b="1" dirty="0">
                <a:cs typeface="Arial" panose="020B0604020202020204" pitchFamily="34" charset="0"/>
              </a:rPr>
              <a:t>–</a:t>
            </a:r>
            <a:r>
              <a:rPr lang="sl-SI" sz="2400" dirty="0">
                <a:cs typeface="Arial" panose="020B0604020202020204" pitchFamily="34" charset="0"/>
              </a:rPr>
              <a:t> </a:t>
            </a:r>
            <a:r>
              <a:rPr lang="sl-SI" sz="2400" b="1" dirty="0">
                <a:cs typeface="Arial" panose="020B0604020202020204" pitchFamily="34" charset="0"/>
              </a:rPr>
              <a:t>ZRC SAZU!</a:t>
            </a:r>
          </a:p>
          <a:p>
            <a:pPr marL="342900" indent="-342900">
              <a:buFont typeface="Arial" panose="020B0604020202020204" pitchFamily="34" charset="0"/>
              <a:buChar char="•"/>
            </a:pPr>
            <a:endParaRPr lang="sl-SI" sz="2400" dirty="0">
              <a:cs typeface="Arial" panose="020B0604020202020204" pitchFamily="34" charset="0"/>
            </a:endParaRPr>
          </a:p>
          <a:p>
            <a:endParaRPr lang="sl-SI" sz="2400" dirty="0">
              <a:cs typeface="Arial" panose="020B0604020202020204" pitchFamily="34" charset="0"/>
            </a:endParaRPr>
          </a:p>
        </p:txBody>
      </p:sp>
    </p:spTree>
    <p:extLst>
      <p:ext uri="{BB962C8B-B14F-4D97-AF65-F5344CB8AC3E}">
        <p14:creationId xmlns:p14="http://schemas.microsoft.com/office/powerpoint/2010/main" val="31232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934493"/>
            <a:ext cx="10145003" cy="817418"/>
          </a:xfrm>
        </p:spPr>
        <p:txBody>
          <a:bodyPr>
            <a:normAutofit fontScale="90000"/>
          </a:bodyPr>
          <a:lstStyle/>
          <a:p>
            <a:pPr lvl="0"/>
            <a:r>
              <a:rPr lang="sl-SI" sz="5000" b="1" dirty="0">
                <a:solidFill>
                  <a:srgbClr val="ED7D31"/>
                </a:solidFill>
                <a:latin typeface="Calibri"/>
              </a:rPr>
              <a:t>Odprta dostopnost znanstvenih monografij in drugih daljših besedil</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4" name="Pravokotnik 3">
            <a:extLst>
              <a:ext uri="{FF2B5EF4-FFF2-40B4-BE49-F238E27FC236}">
                <a16:creationId xmlns:a16="http://schemas.microsoft.com/office/drawing/2014/main" id="{4291F0D1-F394-4FDF-BC98-720818A535A0}"/>
              </a:ext>
            </a:extLst>
          </p:cNvPr>
          <p:cNvSpPr/>
          <p:nvPr/>
        </p:nvSpPr>
        <p:spPr>
          <a:xfrm>
            <a:off x="742956" y="1940447"/>
            <a:ext cx="10515600" cy="5632311"/>
          </a:xfrm>
          <a:prstGeom prst="rect">
            <a:avLst/>
          </a:prstGeom>
        </p:spPr>
        <p:txBody>
          <a:bodyPr wrap="square">
            <a:spAutoFit/>
          </a:bodyPr>
          <a:lstStyle/>
          <a:p>
            <a:r>
              <a:rPr lang="sl-SI" sz="2400" dirty="0">
                <a:cs typeface="Arial" panose="020B0604020202020204" pitchFamily="34" charset="0"/>
              </a:rPr>
              <a:t>7. načelo:  časovni okvir za doseganje odprtega dostopa monografij in drugih daljših besedil zahteva ločen pristop od objav člankov. Številni financerji so od objave Načrta S razvili lastne politike, razlike so predvsem pri licencah (večinoma CC) in v dolžini zapore odprtosti vsebine (0 do 12 mesecev).</a:t>
            </a:r>
          </a:p>
          <a:p>
            <a:endParaRPr lang="sl-SI" sz="2400" dirty="0">
              <a:cs typeface="Arial" panose="020B0604020202020204" pitchFamily="34" charset="0"/>
            </a:endParaRPr>
          </a:p>
          <a:p>
            <a:r>
              <a:rPr lang="sl-SI" sz="2400" b="1" dirty="0" err="1">
                <a:cs typeface="Arial" panose="020B0604020202020204" pitchFamily="34" charset="0"/>
              </a:rPr>
              <a:t>KOAlicija</a:t>
            </a:r>
            <a:r>
              <a:rPr lang="sl-SI" sz="2400" b="1" dirty="0">
                <a:cs typeface="Arial" panose="020B0604020202020204" pitchFamily="34" charset="0"/>
              </a:rPr>
              <a:t> S ni določila enotne politike, pač pa priporočila: </a:t>
            </a:r>
            <a:r>
              <a:rPr lang="sl-SI" sz="2400" dirty="0">
                <a:cs typeface="Arial" panose="020B0604020202020204" pitchFamily="34" charset="0"/>
              </a:rPr>
              <a:t>odprta dostopnost takoj ob objavi, zadržanje pravic s strani avtorjev ali institucij, da omogočijo odprtost in ponovno uporabo, uporaba CC licenc, najdaljša zapora dostopnosti 12 mesecev, financerji nudijo podporo v okviru shem financiranja in namenskih pogodb za poslovne modele založništva v odprtem dostopu.</a:t>
            </a:r>
          </a:p>
          <a:p>
            <a:r>
              <a:rPr lang="sl-SI" sz="2400" b="1" dirty="0">
                <a:cs typeface="Arial" panose="020B0604020202020204" pitchFamily="34" charset="0"/>
              </a:rPr>
              <a:t>V razvoj smernic za izvajanje bo vključila obstoječe prakse in skupnost odprtega založništva</a:t>
            </a:r>
            <a:r>
              <a:rPr lang="sl-SI" sz="2400" dirty="0">
                <a:cs typeface="Arial" panose="020B0604020202020204" pitchFamily="34" charset="0"/>
              </a:rPr>
              <a:t>, na primer </a:t>
            </a:r>
            <a:r>
              <a:rPr lang="sl-SI" sz="2400" dirty="0" err="1">
                <a:cs typeface="Arial" panose="020B0604020202020204" pitchFamily="34" charset="0"/>
                <a:hlinkClick r:id="rId4"/>
              </a:rPr>
              <a:t>Directory</a:t>
            </a:r>
            <a:r>
              <a:rPr lang="sl-SI" sz="2400" dirty="0">
                <a:cs typeface="Arial" panose="020B0604020202020204" pitchFamily="34" charset="0"/>
                <a:hlinkClick r:id="rId4"/>
              </a:rPr>
              <a:t> </a:t>
            </a:r>
            <a:r>
              <a:rPr lang="sl-SI" sz="2400" dirty="0" err="1">
                <a:cs typeface="Arial" panose="020B0604020202020204" pitchFamily="34" charset="0"/>
                <a:hlinkClick r:id="rId4"/>
              </a:rPr>
              <a:t>of</a:t>
            </a:r>
            <a:r>
              <a:rPr lang="sl-SI" sz="2400" dirty="0">
                <a:cs typeface="Arial" panose="020B0604020202020204" pitchFamily="34" charset="0"/>
                <a:hlinkClick r:id="rId4"/>
              </a:rPr>
              <a:t> Open Access </a:t>
            </a:r>
            <a:r>
              <a:rPr lang="sl-SI" sz="2400" dirty="0" err="1">
                <a:cs typeface="Arial" panose="020B0604020202020204" pitchFamily="34" charset="0"/>
                <a:hlinkClick r:id="rId4"/>
              </a:rPr>
              <a:t>Books</a:t>
            </a:r>
            <a:r>
              <a:rPr lang="sl-SI" sz="2400" dirty="0">
                <a:cs typeface="Arial" panose="020B0604020202020204" pitchFamily="34" charset="0"/>
              </a:rPr>
              <a:t>, </a:t>
            </a:r>
            <a:r>
              <a:rPr lang="sl-SI" sz="2400" dirty="0">
                <a:cs typeface="Arial" panose="020B0604020202020204" pitchFamily="34" charset="0"/>
                <a:hlinkClick r:id="rId5"/>
              </a:rPr>
              <a:t>OAPEN OA </a:t>
            </a:r>
            <a:r>
              <a:rPr lang="sl-SI" sz="2400" dirty="0" err="1">
                <a:cs typeface="Arial" panose="020B0604020202020204" pitchFamily="34" charset="0"/>
                <a:hlinkClick r:id="rId5"/>
              </a:rPr>
              <a:t>books</a:t>
            </a:r>
            <a:r>
              <a:rPr lang="sl-SI" sz="2400" dirty="0">
                <a:cs typeface="Arial" panose="020B0604020202020204" pitchFamily="34" charset="0"/>
                <a:hlinkClick r:id="rId5"/>
              </a:rPr>
              <a:t> </a:t>
            </a:r>
            <a:r>
              <a:rPr lang="sl-SI" sz="2400" dirty="0" err="1">
                <a:cs typeface="Arial" panose="020B0604020202020204" pitchFamily="34" charset="0"/>
                <a:hlinkClick r:id="rId5"/>
              </a:rPr>
              <a:t>toolkit</a:t>
            </a:r>
            <a:r>
              <a:rPr lang="sl-SI" sz="2400" dirty="0">
                <a:cs typeface="Arial" panose="020B0604020202020204" pitchFamily="34" charset="0"/>
              </a:rPr>
              <a:t> in </a:t>
            </a:r>
            <a:r>
              <a:rPr lang="sl-SI" sz="2400" dirty="0">
                <a:cs typeface="Arial" panose="020B0604020202020204" pitchFamily="34" charset="0"/>
                <a:hlinkClick r:id="rId6"/>
              </a:rPr>
              <a:t>OA </a:t>
            </a:r>
            <a:r>
              <a:rPr lang="sl-SI" sz="2400" dirty="0" err="1">
                <a:cs typeface="Arial" panose="020B0604020202020204" pitchFamily="34" charset="0"/>
                <a:hlinkClick r:id="rId6"/>
              </a:rPr>
              <a:t>Books</a:t>
            </a:r>
            <a:r>
              <a:rPr lang="sl-SI" sz="2400" dirty="0">
                <a:cs typeface="Arial" panose="020B0604020202020204" pitchFamily="34" charset="0"/>
                <a:hlinkClick r:id="rId6"/>
              </a:rPr>
              <a:t> </a:t>
            </a:r>
            <a:r>
              <a:rPr lang="sl-SI" sz="2400" dirty="0" err="1">
                <a:cs typeface="Arial" panose="020B0604020202020204" pitchFamily="34" charset="0"/>
                <a:hlinkClick r:id="rId6"/>
              </a:rPr>
              <a:t>Network</a:t>
            </a:r>
            <a:r>
              <a:rPr lang="sl-SI" sz="2400" dirty="0">
                <a:cs typeface="Arial" panose="020B0604020202020204" pitchFamily="34" charset="0"/>
              </a:rPr>
              <a:t>. </a:t>
            </a:r>
          </a:p>
          <a:p>
            <a:endParaRPr lang="sl-SI" sz="2400" dirty="0">
              <a:cs typeface="Arial" panose="020B0604020202020204" pitchFamily="34" charset="0"/>
            </a:endParaRPr>
          </a:p>
          <a:p>
            <a:endParaRPr lang="sl-SI" sz="2400" dirty="0">
              <a:cs typeface="Arial" panose="020B0604020202020204" pitchFamily="34" charset="0"/>
            </a:endParaRPr>
          </a:p>
        </p:txBody>
      </p:sp>
    </p:spTree>
    <p:extLst>
      <p:ext uri="{BB962C8B-B14F-4D97-AF65-F5344CB8AC3E}">
        <p14:creationId xmlns:p14="http://schemas.microsoft.com/office/powerpoint/2010/main" val="50088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187622"/>
            <a:ext cx="9033342" cy="817418"/>
          </a:xfrm>
        </p:spPr>
        <p:txBody>
          <a:bodyPr>
            <a:normAutofit fontScale="90000"/>
          </a:bodyPr>
          <a:lstStyle/>
          <a:p>
            <a:pPr lvl="0"/>
            <a:r>
              <a:rPr lang="sl-SI" sz="5000" b="1" dirty="0">
                <a:solidFill>
                  <a:srgbClr val="ED7D31"/>
                </a:solidFill>
                <a:latin typeface="Calibri"/>
              </a:rPr>
              <a:t>Preoblikovalni dogovori </a:t>
            </a:r>
            <a:br>
              <a:rPr lang="sl-SI" sz="5000" b="1" dirty="0">
                <a:solidFill>
                  <a:srgbClr val="ED7D31"/>
                </a:solidFill>
                <a:latin typeface="Calibri"/>
              </a:rPr>
            </a:br>
            <a:r>
              <a:rPr lang="sl-SI" sz="5000" b="1" dirty="0">
                <a:solidFill>
                  <a:srgbClr val="ED7D31"/>
                </a:solidFill>
                <a:latin typeface="Calibri"/>
              </a:rPr>
              <a:t>(</a:t>
            </a:r>
            <a:r>
              <a:rPr lang="sl-SI" sz="5000" b="1" dirty="0" err="1">
                <a:solidFill>
                  <a:srgbClr val="ED7D31"/>
                </a:solidFill>
                <a:latin typeface="Calibri"/>
              </a:rPr>
              <a:t>Transformative</a:t>
            </a:r>
            <a:r>
              <a:rPr lang="sl-SI" sz="5000" b="1" dirty="0">
                <a:solidFill>
                  <a:srgbClr val="ED7D31"/>
                </a:solidFill>
                <a:latin typeface="Calibri"/>
              </a:rPr>
              <a:t> </a:t>
            </a:r>
            <a:r>
              <a:rPr lang="sl-SI" sz="5000" b="1" dirty="0" err="1">
                <a:solidFill>
                  <a:srgbClr val="ED7D31"/>
                </a:solidFill>
                <a:latin typeface="Calibri"/>
              </a:rPr>
              <a:t>Arrangements</a:t>
            </a:r>
            <a:r>
              <a:rPr lang="sl-SI" sz="5000" b="1" dirty="0">
                <a:solidFill>
                  <a:srgbClr val="ED7D31"/>
                </a:solidFill>
                <a:latin typeface="Calibri"/>
              </a:rPr>
              <a:t>)</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3" name="Pravokotnik 2">
            <a:extLst>
              <a:ext uri="{FF2B5EF4-FFF2-40B4-BE49-F238E27FC236}">
                <a16:creationId xmlns:a16="http://schemas.microsoft.com/office/drawing/2014/main" id="{627B0468-96B1-4FBD-9758-8C1028B9399B}"/>
              </a:ext>
            </a:extLst>
          </p:cNvPr>
          <p:cNvSpPr/>
          <p:nvPr/>
        </p:nvSpPr>
        <p:spPr>
          <a:xfrm>
            <a:off x="933444" y="2348034"/>
            <a:ext cx="9465424" cy="3785652"/>
          </a:xfrm>
          <a:prstGeom prst="rect">
            <a:avLst/>
          </a:prstGeom>
        </p:spPr>
        <p:txBody>
          <a:bodyPr wrap="square">
            <a:spAutoFit/>
          </a:bodyPr>
          <a:lstStyle/>
          <a:p>
            <a:r>
              <a:rPr lang="sl-SI" sz="2400" dirty="0">
                <a:cs typeface="Arial" panose="020B0604020202020204" pitchFamily="34" charset="0"/>
                <a:sym typeface="Wingdings" panose="05000000000000000000" pitchFamily="2" charset="2"/>
              </a:rPr>
              <a:t>8. načelo: </a:t>
            </a:r>
            <a:r>
              <a:rPr lang="sl-SI" sz="2400" dirty="0">
                <a:cs typeface="Arial" panose="020B0604020202020204" pitchFamily="34" charset="0"/>
              </a:rPr>
              <a:t>ODPRTE OBJAVE V HIBRIDNIH, NAROČNIŠKIH REVIJAH </a:t>
            </a:r>
          </a:p>
          <a:p>
            <a:r>
              <a:rPr lang="en-SI" sz="2400" dirty="0">
                <a:cs typeface="Arial" panose="020B0604020202020204" pitchFamily="34" charset="0"/>
                <a:sym typeface="Wingdings" panose="05000000000000000000" pitchFamily="2" charset="2"/>
              </a:rPr>
              <a:t> </a:t>
            </a:r>
            <a:r>
              <a:rPr lang="sl-SI" sz="2400" dirty="0">
                <a:cs typeface="Arial" panose="020B0604020202020204" pitchFamily="34" charset="0"/>
              </a:rPr>
              <a:t>časovno omejena možnost do konca leta 2024!</a:t>
            </a:r>
          </a:p>
          <a:p>
            <a:endParaRPr lang="sl-SI" sz="2400" dirty="0">
              <a:cs typeface="Arial" panose="020B0604020202020204" pitchFamily="34" charset="0"/>
            </a:endParaRPr>
          </a:p>
          <a:p>
            <a:r>
              <a:rPr lang="en-SI" sz="2400" dirty="0">
                <a:cs typeface="Arial" panose="020B0604020202020204" pitchFamily="34" charset="0"/>
                <a:sym typeface="Wingdings" panose="05000000000000000000" pitchFamily="2" charset="2"/>
              </a:rPr>
              <a:t></a:t>
            </a:r>
            <a:r>
              <a:rPr lang="sl-SI" sz="2400" b="1" dirty="0">
                <a:cs typeface="Arial" panose="020B0604020202020204" pitchFamily="34" charset="0"/>
                <a:sym typeface="Wingdings" panose="05000000000000000000" pitchFamily="2" charset="2"/>
              </a:rPr>
              <a:t>ZLATA POT 2: </a:t>
            </a:r>
            <a:r>
              <a:rPr lang="sl-SI" sz="2400" dirty="0">
                <a:cs typeface="Arial" panose="020B0604020202020204" pitchFamily="34" charset="0"/>
              </a:rPr>
              <a:t>„globalni“ ali „lokalni“ prehod na pokrivanje stroškov   objavljanja namesto plačevanja naročnin oz. branja.</a:t>
            </a:r>
          </a:p>
          <a:p>
            <a:r>
              <a:rPr lang="sl-SI" sz="2400" dirty="0">
                <a:solidFill>
                  <a:schemeClr val="bg1"/>
                </a:solidFill>
                <a:latin typeface="Arial" panose="020B0604020202020204" pitchFamily="34" charset="0"/>
                <a:cs typeface="Arial" panose="020B0604020202020204" pitchFamily="34" charset="0"/>
              </a:rPr>
              <a:t>hibridne revije</a:t>
            </a:r>
            <a:endParaRPr lang="sl-SI" sz="2400" dirty="0">
              <a:cs typeface="Arial" panose="020B0604020202020204" pitchFamily="34" charset="0"/>
            </a:endParaRPr>
          </a:p>
          <a:p>
            <a:r>
              <a:rPr lang="sl-SI" sz="2400" b="1" dirty="0">
                <a:cs typeface="Arial" panose="020B0604020202020204" pitchFamily="34" charset="0"/>
              </a:rPr>
              <a:t>Preoblikovalne revije </a:t>
            </a:r>
            <a:r>
              <a:rPr lang="sl-SI" sz="2400" dirty="0">
                <a:cs typeface="Arial" panose="020B0604020202020204" pitchFamily="34" charset="0"/>
              </a:rPr>
              <a:t>(</a:t>
            </a:r>
            <a:r>
              <a:rPr lang="sl-SI" sz="2400" dirty="0" err="1">
                <a:cs typeface="Arial" panose="020B0604020202020204" pitchFamily="34" charset="0"/>
              </a:rPr>
              <a:t>Transformative</a:t>
            </a:r>
            <a:r>
              <a:rPr lang="sl-SI" sz="2400" dirty="0">
                <a:cs typeface="Arial" panose="020B0604020202020204" pitchFamily="34" charset="0"/>
              </a:rPr>
              <a:t> </a:t>
            </a:r>
            <a:r>
              <a:rPr lang="sl-SI" sz="2400" dirty="0" err="1">
                <a:cs typeface="Arial" panose="020B0604020202020204" pitchFamily="34" charset="0"/>
              </a:rPr>
              <a:t>Journals</a:t>
            </a:r>
            <a:r>
              <a:rPr lang="sl-SI" sz="2400" dirty="0">
                <a:cs typeface="Arial" panose="020B0604020202020204" pitchFamily="34" charset="0"/>
              </a:rPr>
              <a:t> – TJ).</a:t>
            </a:r>
          </a:p>
          <a:p>
            <a:endParaRPr lang="sl-SI" sz="2400" dirty="0">
              <a:cs typeface="Arial" panose="020B0604020202020204" pitchFamily="34" charset="0"/>
            </a:endParaRPr>
          </a:p>
          <a:p>
            <a:r>
              <a:rPr lang="sl-SI" sz="2400" b="1" dirty="0">
                <a:cs typeface="Arial" panose="020B0604020202020204" pitchFamily="34" charset="0"/>
              </a:rPr>
              <a:t>Preoblikovalne pogodbe </a:t>
            </a:r>
            <a:r>
              <a:rPr lang="sl-SI" sz="2400" dirty="0">
                <a:cs typeface="Arial" panose="020B0604020202020204" pitchFamily="34" charset="0"/>
              </a:rPr>
              <a:t>(</a:t>
            </a:r>
            <a:r>
              <a:rPr lang="sl-SI" sz="2400" dirty="0" err="1">
                <a:cs typeface="Arial" panose="020B0604020202020204" pitchFamily="34" charset="0"/>
              </a:rPr>
              <a:t>Transformative</a:t>
            </a:r>
            <a:r>
              <a:rPr lang="sl-SI" sz="2400" dirty="0">
                <a:cs typeface="Arial" panose="020B0604020202020204" pitchFamily="34" charset="0"/>
              </a:rPr>
              <a:t> </a:t>
            </a:r>
            <a:r>
              <a:rPr lang="sl-SI" sz="2400" dirty="0" err="1">
                <a:cs typeface="Arial" panose="020B0604020202020204" pitchFamily="34" charset="0"/>
              </a:rPr>
              <a:t>Agreement</a:t>
            </a:r>
            <a:r>
              <a:rPr lang="sl-SI" sz="2400" dirty="0">
                <a:cs typeface="Arial" panose="020B0604020202020204" pitchFamily="34" charset="0"/>
              </a:rPr>
              <a:t>, tudi </a:t>
            </a:r>
            <a:r>
              <a:rPr lang="sl-SI" sz="2400" dirty="0" err="1">
                <a:cs typeface="Arial" panose="020B0604020202020204" pitchFamily="34" charset="0"/>
              </a:rPr>
              <a:t>Transformative</a:t>
            </a:r>
            <a:r>
              <a:rPr lang="sl-SI" sz="2400" dirty="0">
                <a:cs typeface="Arial" panose="020B0604020202020204" pitchFamily="34" charset="0"/>
              </a:rPr>
              <a:t> Model </a:t>
            </a:r>
            <a:r>
              <a:rPr lang="sl-SI" sz="2400" dirty="0" err="1">
                <a:cs typeface="Arial" panose="020B0604020202020204" pitchFamily="34" charset="0"/>
              </a:rPr>
              <a:t>Agreement</a:t>
            </a:r>
            <a:r>
              <a:rPr lang="sl-SI" sz="2400" dirty="0">
                <a:cs typeface="Arial" panose="020B0604020202020204" pitchFamily="34" charset="0"/>
              </a:rPr>
              <a:t> </a:t>
            </a:r>
            <a:r>
              <a:rPr lang="en-SI" sz="2400" dirty="0">
                <a:cs typeface="Arial" panose="020B0604020202020204" pitchFamily="34" charset="0"/>
              </a:rPr>
              <a:t>–</a:t>
            </a:r>
            <a:r>
              <a:rPr lang="sl-SI" sz="2400" dirty="0">
                <a:cs typeface="Arial" panose="020B0604020202020204" pitchFamily="34" charset="0"/>
              </a:rPr>
              <a:t> TA, TMA). </a:t>
            </a:r>
          </a:p>
        </p:txBody>
      </p:sp>
    </p:spTree>
    <p:extLst>
      <p:ext uri="{BB962C8B-B14F-4D97-AF65-F5344CB8AC3E}">
        <p14:creationId xmlns:p14="http://schemas.microsoft.com/office/powerpoint/2010/main" val="85571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798515"/>
            <a:ext cx="9033342" cy="817418"/>
          </a:xfrm>
        </p:spPr>
        <p:txBody>
          <a:bodyPr>
            <a:normAutofit fontScale="90000"/>
          </a:bodyPr>
          <a:lstStyle/>
          <a:p>
            <a:pPr lvl="0"/>
            <a:r>
              <a:rPr lang="sl-SI" sz="5000" b="1" dirty="0">
                <a:solidFill>
                  <a:srgbClr val="ED7D31"/>
                </a:solidFill>
                <a:latin typeface="Calibri"/>
              </a:rPr>
              <a:t>Preoblikovalne revije </a:t>
            </a:r>
            <a:br>
              <a:rPr lang="sl-SI" sz="5000" b="1" dirty="0">
                <a:solidFill>
                  <a:srgbClr val="ED7D31"/>
                </a:solidFill>
                <a:latin typeface="Calibri"/>
              </a:rPr>
            </a:br>
            <a:r>
              <a:rPr lang="sl-SI" sz="5000" b="1" dirty="0">
                <a:solidFill>
                  <a:srgbClr val="ED7D31"/>
                </a:solidFill>
                <a:latin typeface="Calibri"/>
              </a:rPr>
              <a:t>(</a:t>
            </a:r>
            <a:r>
              <a:rPr lang="sl-SI" sz="5000" b="1" dirty="0" err="1">
                <a:solidFill>
                  <a:srgbClr val="ED7D31"/>
                </a:solidFill>
                <a:latin typeface="Calibri"/>
              </a:rPr>
              <a:t>Transformative</a:t>
            </a:r>
            <a:r>
              <a:rPr lang="sl-SI" sz="5000" b="1" dirty="0">
                <a:solidFill>
                  <a:srgbClr val="ED7D31"/>
                </a:solidFill>
                <a:latin typeface="Calibri"/>
              </a:rPr>
              <a:t> </a:t>
            </a:r>
            <a:r>
              <a:rPr lang="sl-SI" sz="5000" b="1" dirty="0" err="1">
                <a:solidFill>
                  <a:srgbClr val="ED7D31"/>
                </a:solidFill>
                <a:latin typeface="Calibri"/>
              </a:rPr>
              <a:t>Journals</a:t>
            </a:r>
            <a:r>
              <a:rPr lang="sl-SI" sz="5000" b="1" dirty="0">
                <a:solidFill>
                  <a:srgbClr val="ED7D31"/>
                </a:solidFill>
                <a:latin typeface="Calibri"/>
              </a:rPr>
              <a:t>)</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4" name="Pravokotnik 3">
            <a:extLst>
              <a:ext uri="{FF2B5EF4-FFF2-40B4-BE49-F238E27FC236}">
                <a16:creationId xmlns:a16="http://schemas.microsoft.com/office/drawing/2014/main" id="{EDB2FC2E-A3E3-4DE1-B021-3BCD83020CF3}"/>
              </a:ext>
            </a:extLst>
          </p:cNvPr>
          <p:cNvSpPr/>
          <p:nvPr/>
        </p:nvSpPr>
        <p:spPr>
          <a:xfrm>
            <a:off x="742955" y="2010519"/>
            <a:ext cx="10748319" cy="4816703"/>
          </a:xfrm>
          <a:prstGeom prst="rect">
            <a:avLst/>
          </a:prstGeom>
        </p:spPr>
        <p:txBody>
          <a:bodyPr wrap="square">
            <a:spAutoFit/>
          </a:bodyPr>
          <a:lstStyle/>
          <a:p>
            <a:pPr fontAlgn="base"/>
            <a:r>
              <a:rPr lang="sl-SI" sz="2400" u="sng" dirty="0" err="1">
                <a:cs typeface="Arial" panose="020B0604020202020204" pitchFamily="34" charset="0"/>
                <a:hlinkClick r:id="rId4"/>
              </a:rPr>
              <a:t>Transformative</a:t>
            </a:r>
            <a:r>
              <a:rPr lang="sl-SI" sz="2400" u="sng" dirty="0">
                <a:cs typeface="Arial" panose="020B0604020202020204" pitchFamily="34" charset="0"/>
                <a:hlinkClick r:id="rId4"/>
              </a:rPr>
              <a:t> </a:t>
            </a:r>
            <a:r>
              <a:rPr lang="sl-SI" sz="2400" u="sng" dirty="0" err="1">
                <a:cs typeface="Arial" panose="020B0604020202020204" pitchFamily="34" charset="0"/>
                <a:hlinkClick r:id="rId4"/>
              </a:rPr>
              <a:t>Journals</a:t>
            </a:r>
            <a:r>
              <a:rPr lang="sl-SI" sz="2400" u="sng" dirty="0">
                <a:cs typeface="Arial" panose="020B0604020202020204" pitchFamily="34" charset="0"/>
                <a:hlinkClick r:id="rId4"/>
              </a:rPr>
              <a:t> – TJ</a:t>
            </a:r>
            <a:r>
              <a:rPr lang="sl-SI" sz="2400" dirty="0">
                <a:cs typeface="Arial" panose="020B0604020202020204" pitchFamily="34" charset="0"/>
              </a:rPr>
              <a:t>: naročniške, hibridne revije!</a:t>
            </a:r>
          </a:p>
          <a:p>
            <a:pPr fontAlgn="base"/>
            <a:r>
              <a:rPr lang="sl-SI" sz="2400" dirty="0">
                <a:cs typeface="Arial" panose="020B0604020202020204" pitchFamily="34" charset="0"/>
              </a:rPr>
              <a:t>Pogoji za pridobitev statusa TJ in preobrazbo v odprto dostopen model: </a:t>
            </a:r>
          </a:p>
          <a:p>
            <a:pPr marL="742950" lvl="1" indent="-285750" fontAlgn="base">
              <a:buFont typeface="Arial" panose="020B0604020202020204" pitchFamily="34" charset="0"/>
              <a:buChar char="•"/>
            </a:pPr>
            <a:r>
              <a:rPr lang="sl-SI" sz="2400" dirty="0">
                <a:cs typeface="Arial" panose="020B0604020202020204" pitchFamily="34" charset="0"/>
              </a:rPr>
              <a:t>vsaj 15 odstotna relativna letna rast deleža odprtih objav,</a:t>
            </a:r>
          </a:p>
          <a:p>
            <a:pPr marL="742950" lvl="1" indent="-285750" fontAlgn="base">
              <a:buFont typeface="Arial" panose="020B0604020202020204" pitchFamily="34" charset="0"/>
              <a:buChar char="•"/>
            </a:pPr>
            <a:r>
              <a:rPr lang="sl-SI" sz="2400" dirty="0">
                <a:cs typeface="Arial" panose="020B0604020202020204" pitchFamily="34" charset="0"/>
              </a:rPr>
              <a:t>preobrazba v OD model, ko delež odprtih objav doseže 75 odstotkov, </a:t>
            </a:r>
          </a:p>
          <a:p>
            <a:pPr marL="742950" lvl="1" indent="-285750" fontAlgn="base">
              <a:buFont typeface="Arial" panose="020B0604020202020204" pitchFamily="34" charset="0"/>
              <a:buChar char="•"/>
            </a:pPr>
            <a:r>
              <a:rPr lang="sl-SI" sz="2400" dirty="0">
                <a:cs typeface="Arial" panose="020B0604020202020204" pitchFamily="34" charset="0"/>
              </a:rPr>
              <a:t>transparentnost stroškov objavljanja in sorazmerno zniževanje naročnin,</a:t>
            </a:r>
          </a:p>
          <a:p>
            <a:pPr marL="742950" lvl="1" indent="-285750" fontAlgn="base">
              <a:buFont typeface="Arial" panose="020B0604020202020204" pitchFamily="34" charset="0"/>
              <a:buChar char="•"/>
            </a:pPr>
            <a:r>
              <a:rPr lang="sl-SI" sz="2400" dirty="0">
                <a:cs typeface="Arial" panose="020B0604020202020204" pitchFamily="34" charset="0"/>
              </a:rPr>
              <a:t>izpolnjevanje tehničnih priporočil in zahtev za objavljanje.  </a:t>
            </a:r>
          </a:p>
          <a:p>
            <a:endParaRPr lang="sl-SI" sz="1000" dirty="0">
              <a:cs typeface="Arial" panose="020B0604020202020204" pitchFamily="34" charset="0"/>
            </a:endParaRPr>
          </a:p>
          <a:p>
            <a:r>
              <a:rPr lang="sl-SI" sz="2400" dirty="0" err="1">
                <a:cs typeface="Arial" panose="020B0604020202020204" pitchFamily="34" charset="0"/>
              </a:rPr>
              <a:t>KOAlicija</a:t>
            </a:r>
            <a:r>
              <a:rPr lang="sl-SI" sz="2400" dirty="0">
                <a:cs typeface="Arial" panose="020B0604020202020204" pitchFamily="34" charset="0"/>
              </a:rPr>
              <a:t> S objavlja </a:t>
            </a:r>
            <a:r>
              <a:rPr lang="sl-SI" sz="2400" u="sng" dirty="0">
                <a:cs typeface="Arial" panose="020B0604020202020204" pitchFamily="34" charset="0"/>
                <a:hlinkClick r:id="rId5"/>
              </a:rPr>
              <a:t>seznam založnikov, ki so pristopili k preobrazbi revij</a:t>
            </a:r>
            <a:r>
              <a:rPr lang="sl-SI" sz="2400" dirty="0">
                <a:cs typeface="Arial" panose="020B0604020202020204" pitchFamily="34" charset="0"/>
              </a:rPr>
              <a:t>, med njimi so </a:t>
            </a:r>
            <a:r>
              <a:rPr lang="sl-SI" sz="2400" dirty="0" err="1">
                <a:cs typeface="Arial" panose="020B0604020202020204" pitchFamily="34" charset="0"/>
              </a:rPr>
              <a:t>American</a:t>
            </a:r>
            <a:r>
              <a:rPr lang="sl-SI" sz="2400" dirty="0">
                <a:cs typeface="Arial" panose="020B0604020202020204" pitchFamily="34" charset="0"/>
              </a:rPr>
              <a:t> </a:t>
            </a:r>
            <a:r>
              <a:rPr lang="sl-SI" sz="2400" dirty="0" err="1">
                <a:cs typeface="Arial" panose="020B0604020202020204" pitchFamily="34" charset="0"/>
              </a:rPr>
              <a:t>Chemical</a:t>
            </a:r>
            <a:r>
              <a:rPr lang="sl-SI" sz="2400" dirty="0">
                <a:cs typeface="Arial" panose="020B0604020202020204" pitchFamily="34" charset="0"/>
              </a:rPr>
              <a:t> </a:t>
            </a:r>
            <a:r>
              <a:rPr lang="sl-SI" sz="2400" dirty="0" err="1">
                <a:cs typeface="Arial" panose="020B0604020202020204" pitchFamily="34" charset="0"/>
              </a:rPr>
              <a:t>Society</a:t>
            </a:r>
            <a:r>
              <a:rPr lang="sl-SI" sz="2400" dirty="0">
                <a:cs typeface="Arial" panose="020B0604020202020204" pitchFamily="34" charset="0"/>
              </a:rPr>
              <a:t>, </a:t>
            </a:r>
            <a:r>
              <a:rPr lang="sl-SI" sz="2400" dirty="0" err="1">
                <a:cs typeface="Arial" panose="020B0604020202020204" pitchFamily="34" charset="0"/>
              </a:rPr>
              <a:t>Association</a:t>
            </a:r>
            <a:r>
              <a:rPr lang="sl-SI" sz="2400" dirty="0">
                <a:cs typeface="Arial" panose="020B0604020202020204" pitchFamily="34" charset="0"/>
              </a:rPr>
              <a:t> </a:t>
            </a:r>
            <a:r>
              <a:rPr lang="sl-SI" sz="2400" dirty="0" err="1">
                <a:cs typeface="Arial" panose="020B0604020202020204" pitchFamily="34" charset="0"/>
              </a:rPr>
              <a:t>for</a:t>
            </a:r>
            <a:r>
              <a:rPr lang="sl-SI" sz="2400" dirty="0">
                <a:cs typeface="Arial" panose="020B0604020202020204" pitchFamily="34" charset="0"/>
              </a:rPr>
              <a:t> </a:t>
            </a:r>
            <a:r>
              <a:rPr lang="sl-SI" sz="2400" dirty="0" err="1">
                <a:cs typeface="Arial" panose="020B0604020202020204" pitchFamily="34" charset="0"/>
              </a:rPr>
              <a:t>Computing</a:t>
            </a:r>
            <a:r>
              <a:rPr lang="sl-SI" sz="2400" dirty="0">
                <a:cs typeface="Arial" panose="020B0604020202020204" pitchFamily="34" charset="0"/>
              </a:rPr>
              <a:t> </a:t>
            </a:r>
            <a:r>
              <a:rPr lang="sl-SI" sz="2400" dirty="0" err="1">
                <a:cs typeface="Arial" panose="020B0604020202020204" pitchFamily="34" charset="0"/>
              </a:rPr>
              <a:t>Machinery</a:t>
            </a:r>
            <a:r>
              <a:rPr lang="sl-SI" sz="2400" dirty="0">
                <a:cs typeface="Arial" panose="020B0604020202020204" pitchFamily="34" charset="0"/>
              </a:rPr>
              <a:t>, </a:t>
            </a:r>
            <a:r>
              <a:rPr lang="sl-SI" sz="2400" dirty="0" err="1">
                <a:cs typeface="Arial" panose="020B0604020202020204" pitchFamily="34" charset="0"/>
              </a:rPr>
              <a:t>British</a:t>
            </a:r>
            <a:r>
              <a:rPr lang="sl-SI" sz="2400" dirty="0">
                <a:cs typeface="Arial" panose="020B0604020202020204" pitchFamily="34" charset="0"/>
              </a:rPr>
              <a:t> </a:t>
            </a:r>
            <a:r>
              <a:rPr lang="sl-SI" sz="2400" dirty="0" err="1">
                <a:cs typeface="Arial" panose="020B0604020202020204" pitchFamily="34" charset="0"/>
              </a:rPr>
              <a:t>Medical</a:t>
            </a:r>
            <a:r>
              <a:rPr lang="sl-SI" sz="2400" dirty="0">
                <a:cs typeface="Arial" panose="020B0604020202020204" pitchFamily="34" charset="0"/>
              </a:rPr>
              <a:t> </a:t>
            </a:r>
            <a:r>
              <a:rPr lang="sl-SI" sz="2400" dirty="0" err="1">
                <a:cs typeface="Arial" panose="020B0604020202020204" pitchFamily="34" charset="0"/>
              </a:rPr>
              <a:t>Journals</a:t>
            </a:r>
            <a:r>
              <a:rPr lang="sl-SI" sz="2400" dirty="0">
                <a:cs typeface="Arial" panose="020B0604020202020204" pitchFamily="34" charset="0"/>
              </a:rPr>
              <a:t>, Cambridge </a:t>
            </a:r>
            <a:r>
              <a:rPr lang="sl-SI" sz="2400" dirty="0" err="1">
                <a:cs typeface="Arial" panose="020B0604020202020204" pitchFamily="34" charset="0"/>
              </a:rPr>
              <a:t>University</a:t>
            </a:r>
            <a:r>
              <a:rPr lang="sl-SI" sz="2400" dirty="0">
                <a:cs typeface="Arial" panose="020B0604020202020204" pitchFamily="34" charset="0"/>
              </a:rPr>
              <a:t> </a:t>
            </a:r>
            <a:r>
              <a:rPr lang="sl-SI" sz="2400" dirty="0" err="1">
                <a:cs typeface="Arial" panose="020B0604020202020204" pitchFamily="34" charset="0"/>
              </a:rPr>
              <a:t>Press</a:t>
            </a:r>
            <a:r>
              <a:rPr lang="sl-SI" sz="2400" dirty="0">
                <a:cs typeface="Arial" panose="020B0604020202020204" pitchFamily="34" charset="0"/>
              </a:rPr>
              <a:t> (209 revij), </a:t>
            </a:r>
            <a:r>
              <a:rPr lang="sl-SI" sz="2400" dirty="0" err="1">
                <a:cs typeface="Arial" panose="020B0604020202020204" pitchFamily="34" charset="0"/>
              </a:rPr>
              <a:t>Elsevier</a:t>
            </a:r>
            <a:r>
              <a:rPr lang="sl-SI" sz="2400" dirty="0">
                <a:cs typeface="Arial" panose="020B0604020202020204" pitchFamily="34" charset="0"/>
              </a:rPr>
              <a:t> (160 revij), IEEE, </a:t>
            </a:r>
            <a:r>
              <a:rPr lang="sl-SI" sz="2400" dirty="0" err="1">
                <a:cs typeface="Arial" panose="020B0604020202020204" pitchFamily="34" charset="0"/>
              </a:rPr>
              <a:t>Karger</a:t>
            </a:r>
            <a:r>
              <a:rPr lang="sl-SI" sz="2400" dirty="0">
                <a:cs typeface="Arial" panose="020B0604020202020204" pitchFamily="34" charset="0"/>
              </a:rPr>
              <a:t>, OUP, Springer Nature…, </a:t>
            </a:r>
            <a:r>
              <a:rPr lang="sl-SI" sz="2400" b="1" dirty="0">
                <a:cs typeface="Arial" panose="020B0604020202020204" pitchFamily="34" charset="0"/>
              </a:rPr>
              <a:t>in letna poročila o doseženem prehodu (2020</a:t>
            </a:r>
            <a:r>
              <a:rPr lang="en-SI" sz="2400" b="1" dirty="0">
                <a:cs typeface="Arial" panose="020B0604020202020204" pitchFamily="34" charset="0"/>
              </a:rPr>
              <a:t>–</a:t>
            </a:r>
            <a:r>
              <a:rPr lang="sl-SI" sz="2400" b="1" dirty="0">
                <a:cs typeface="Arial" panose="020B0604020202020204" pitchFamily="34" charset="0"/>
              </a:rPr>
              <a:t> 2022)!</a:t>
            </a:r>
          </a:p>
          <a:p>
            <a:endParaRPr lang="sl-SI" sz="900" dirty="0">
              <a:cs typeface="Arial" panose="020B0604020202020204" pitchFamily="34" charset="0"/>
            </a:endParaRPr>
          </a:p>
          <a:p>
            <a:r>
              <a:rPr lang="sl-SI" sz="2400" b="1" dirty="0">
                <a:solidFill>
                  <a:srgbClr val="FF0000"/>
                </a:solidFill>
                <a:cs typeface="Arial" panose="020B0604020202020204" pitchFamily="34" charset="0"/>
              </a:rPr>
              <a:t>Slabi rezultati: </a:t>
            </a:r>
            <a:r>
              <a:rPr lang="sl-SI" sz="2400" b="1" dirty="0" err="1">
                <a:solidFill>
                  <a:srgbClr val="FF0000"/>
                </a:solidFill>
                <a:cs typeface="Arial" panose="020B0604020202020204" pitchFamily="34" charset="0"/>
              </a:rPr>
              <a:t>kOAlicija</a:t>
            </a:r>
            <a:r>
              <a:rPr lang="sl-SI" sz="2400" b="1" dirty="0">
                <a:solidFill>
                  <a:srgbClr val="FF0000"/>
                </a:solidFill>
                <a:cs typeface="Arial" panose="020B0604020202020204" pitchFamily="34" charset="0"/>
              </a:rPr>
              <a:t> S bo konec leta 2024 prenehala podpirati TJ oz. opustila „status TJ“, zato članice ne bodo več pokrivale plačevanja stroškov teh objav.</a:t>
            </a:r>
          </a:p>
        </p:txBody>
      </p:sp>
    </p:spTree>
    <p:extLst>
      <p:ext uri="{BB962C8B-B14F-4D97-AF65-F5344CB8AC3E}">
        <p14:creationId xmlns:p14="http://schemas.microsoft.com/office/powerpoint/2010/main" val="829289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603962"/>
            <a:ext cx="9033342" cy="817418"/>
          </a:xfrm>
        </p:spPr>
        <p:txBody>
          <a:bodyPr>
            <a:normAutofit fontScale="90000"/>
          </a:bodyPr>
          <a:lstStyle/>
          <a:p>
            <a:pPr lvl="0"/>
            <a:r>
              <a:rPr lang="sl-SI" sz="5000" b="1" dirty="0">
                <a:solidFill>
                  <a:srgbClr val="ED7D31"/>
                </a:solidFill>
                <a:latin typeface="Calibri"/>
              </a:rPr>
              <a:t>Preoblikovalne pogodbe (</a:t>
            </a:r>
            <a:r>
              <a:rPr lang="sl-SI" sz="5000" b="1" dirty="0" err="1">
                <a:solidFill>
                  <a:srgbClr val="ED7D31"/>
                </a:solidFill>
                <a:latin typeface="Calibri"/>
              </a:rPr>
              <a:t>Transformative</a:t>
            </a:r>
            <a:r>
              <a:rPr lang="sl-SI" sz="5000" b="1" dirty="0">
                <a:solidFill>
                  <a:srgbClr val="ED7D31"/>
                </a:solidFill>
                <a:latin typeface="Calibri"/>
              </a:rPr>
              <a:t> </a:t>
            </a:r>
            <a:r>
              <a:rPr lang="sl-SI" sz="5000" b="1" dirty="0" err="1">
                <a:solidFill>
                  <a:srgbClr val="ED7D31"/>
                </a:solidFill>
                <a:latin typeface="Calibri"/>
              </a:rPr>
              <a:t>Agreements</a:t>
            </a:r>
            <a:r>
              <a:rPr lang="sl-SI" sz="5000" b="1" dirty="0">
                <a:solidFill>
                  <a:srgbClr val="ED7D31"/>
                </a:solidFill>
                <a:latin typeface="Calibri"/>
              </a:rPr>
              <a:t>)</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4" name="Pravokotnik 3">
            <a:extLst>
              <a:ext uri="{FF2B5EF4-FFF2-40B4-BE49-F238E27FC236}">
                <a16:creationId xmlns:a16="http://schemas.microsoft.com/office/drawing/2014/main" id="{EDB2FC2E-A3E3-4DE1-B021-3BCD83020CF3}"/>
              </a:ext>
            </a:extLst>
          </p:cNvPr>
          <p:cNvSpPr/>
          <p:nvPr/>
        </p:nvSpPr>
        <p:spPr>
          <a:xfrm>
            <a:off x="742956" y="1642221"/>
            <a:ext cx="10597489" cy="5047536"/>
          </a:xfrm>
          <a:prstGeom prst="rect">
            <a:avLst/>
          </a:prstGeom>
        </p:spPr>
        <p:txBody>
          <a:bodyPr wrap="square">
            <a:spAutoFit/>
          </a:bodyPr>
          <a:lstStyle/>
          <a:p>
            <a:pPr fontAlgn="base"/>
            <a:r>
              <a:rPr lang="sl-SI" sz="2400" u="sng" dirty="0" err="1">
                <a:cs typeface="Arial" panose="020B0604020202020204" pitchFamily="34" charset="0"/>
                <a:hlinkClick r:id="rId4"/>
              </a:rPr>
              <a:t>Transformative</a:t>
            </a:r>
            <a:r>
              <a:rPr lang="sl-SI" sz="2400" u="sng" dirty="0">
                <a:cs typeface="Arial" panose="020B0604020202020204" pitchFamily="34" charset="0"/>
                <a:hlinkClick r:id="rId4"/>
              </a:rPr>
              <a:t> </a:t>
            </a:r>
            <a:r>
              <a:rPr lang="sl-SI" sz="2400" u="sng" dirty="0" err="1">
                <a:cs typeface="Arial" panose="020B0604020202020204" pitchFamily="34" charset="0"/>
                <a:hlinkClick r:id="rId4"/>
              </a:rPr>
              <a:t>Agreement</a:t>
            </a:r>
            <a:r>
              <a:rPr lang="sl-SI" sz="2400" u="sng" dirty="0">
                <a:cs typeface="Arial" panose="020B0604020202020204" pitchFamily="34" charset="0"/>
                <a:hlinkClick r:id="rId4"/>
              </a:rPr>
              <a:t> (TA)</a:t>
            </a:r>
            <a:r>
              <a:rPr lang="sl-SI" sz="2400" u="sng" dirty="0">
                <a:cs typeface="Arial" panose="020B0604020202020204" pitchFamily="34" charset="0"/>
              </a:rPr>
              <a:t>: </a:t>
            </a:r>
            <a:r>
              <a:rPr lang="sl-SI" sz="2400" dirty="0">
                <a:cs typeface="Arial" panose="020B0604020202020204" pitchFamily="34" charset="0"/>
              </a:rPr>
              <a:t>naročniške, hibridne revije!</a:t>
            </a:r>
          </a:p>
          <a:p>
            <a:pPr fontAlgn="base"/>
            <a:r>
              <a:rPr lang="sl-SI" sz="2400" dirty="0">
                <a:cs typeface="Arial" panose="020B0604020202020204" pitchFamily="34" charset="0"/>
              </a:rPr>
              <a:t>Licenčne pogodbe konzorcijev, institucij ali financerjev z založniki znanstvene periodike, tudi </a:t>
            </a:r>
            <a:r>
              <a:rPr lang="sl-SI" sz="2400" dirty="0" err="1">
                <a:cs typeface="Arial" panose="020B0604020202020204" pitchFamily="34" charset="0"/>
              </a:rPr>
              <a:t>t.i</a:t>
            </a:r>
            <a:r>
              <a:rPr lang="sl-SI" sz="2400" dirty="0">
                <a:cs typeface="Arial" panose="020B0604020202020204" pitchFamily="34" charset="0"/>
              </a:rPr>
              <a:t>. </a:t>
            </a:r>
            <a:r>
              <a:rPr lang="sl-SI" sz="2400" dirty="0" err="1">
                <a:cs typeface="Arial" panose="020B0604020202020204" pitchFamily="34" charset="0"/>
              </a:rPr>
              <a:t>Publish</a:t>
            </a:r>
            <a:r>
              <a:rPr lang="sl-SI" sz="2400" dirty="0">
                <a:cs typeface="Arial" panose="020B0604020202020204" pitchFamily="34" charset="0"/>
              </a:rPr>
              <a:t> </a:t>
            </a:r>
            <a:r>
              <a:rPr lang="sl-SI" sz="2400" dirty="0" err="1">
                <a:cs typeface="Arial" panose="020B0604020202020204" pitchFamily="34" charset="0"/>
              </a:rPr>
              <a:t>and</a:t>
            </a:r>
            <a:r>
              <a:rPr lang="sl-SI" sz="2400" dirty="0">
                <a:cs typeface="Arial" panose="020B0604020202020204" pitchFamily="34" charset="0"/>
              </a:rPr>
              <a:t> </a:t>
            </a:r>
            <a:r>
              <a:rPr lang="sl-SI" sz="2400" dirty="0" err="1">
                <a:cs typeface="Arial" panose="020B0604020202020204" pitchFamily="34" charset="0"/>
              </a:rPr>
              <a:t>Read</a:t>
            </a:r>
            <a:r>
              <a:rPr lang="sl-SI" sz="2400" dirty="0">
                <a:cs typeface="Arial" panose="020B0604020202020204" pitchFamily="34" charset="0"/>
              </a:rPr>
              <a:t> (PAR) oziroma </a:t>
            </a:r>
            <a:r>
              <a:rPr lang="sl-SI" sz="2400" dirty="0" err="1">
                <a:cs typeface="Arial" panose="020B0604020202020204" pitchFamily="34" charset="0"/>
              </a:rPr>
              <a:t>Read</a:t>
            </a:r>
            <a:r>
              <a:rPr lang="sl-SI" sz="2400" dirty="0">
                <a:cs typeface="Arial" panose="020B0604020202020204" pitchFamily="34" charset="0"/>
              </a:rPr>
              <a:t> </a:t>
            </a:r>
            <a:r>
              <a:rPr lang="sl-SI" sz="2400" dirty="0" err="1">
                <a:cs typeface="Arial" panose="020B0604020202020204" pitchFamily="34" charset="0"/>
              </a:rPr>
              <a:t>and</a:t>
            </a:r>
            <a:r>
              <a:rPr lang="sl-SI" sz="2400" dirty="0">
                <a:cs typeface="Arial" panose="020B0604020202020204" pitchFamily="34" charset="0"/>
              </a:rPr>
              <a:t> </a:t>
            </a:r>
            <a:r>
              <a:rPr lang="sl-SI" sz="2400" dirty="0" err="1">
                <a:cs typeface="Arial" panose="020B0604020202020204" pitchFamily="34" charset="0"/>
              </a:rPr>
              <a:t>Publish</a:t>
            </a:r>
            <a:r>
              <a:rPr lang="sl-SI" sz="2400" dirty="0">
                <a:cs typeface="Arial" panose="020B0604020202020204" pitchFamily="34" charset="0"/>
              </a:rPr>
              <a:t> (RAP) pogodbe - vavčerji za brezplačne objave v dogovorjenem naboru revij založnika, cenovno čim bolj nevtralen prehod od plačevanja naročnin (oziroma branja) k plačilu objav. </a:t>
            </a:r>
            <a:endParaRPr lang="sl-SI" sz="1600" dirty="0">
              <a:cs typeface="Arial" panose="020B0604020202020204" pitchFamily="34" charset="0"/>
            </a:endParaRPr>
          </a:p>
          <a:p>
            <a:pPr fontAlgn="base"/>
            <a:endParaRPr lang="sl-SI" sz="2400" dirty="0">
              <a:cs typeface="Arial" panose="020B0604020202020204" pitchFamily="34" charset="0"/>
            </a:endParaRPr>
          </a:p>
          <a:p>
            <a:pPr fontAlgn="base"/>
            <a:r>
              <a:rPr lang="sl-SI" sz="2400" dirty="0">
                <a:cs typeface="Arial" panose="020B0604020202020204" pitchFamily="34" charset="0"/>
              </a:rPr>
              <a:t>Pogodbe, ki so usklajene s smernicami iniciative </a:t>
            </a:r>
            <a:r>
              <a:rPr lang="sl-SI" sz="2400" dirty="0" err="1">
                <a:cs typeface="Arial" panose="020B0604020202020204" pitchFamily="34" charset="0"/>
              </a:rPr>
              <a:t>Efficiency</a:t>
            </a:r>
            <a:r>
              <a:rPr lang="sl-SI" sz="2400" dirty="0">
                <a:cs typeface="Arial" panose="020B0604020202020204" pitchFamily="34" charset="0"/>
              </a:rPr>
              <a:t> </a:t>
            </a:r>
            <a:r>
              <a:rPr lang="sl-SI" sz="2400" dirty="0" err="1">
                <a:cs typeface="Arial" panose="020B0604020202020204" pitchFamily="34" charset="0"/>
              </a:rPr>
              <a:t>and</a:t>
            </a:r>
            <a:r>
              <a:rPr lang="sl-SI" sz="2400" dirty="0">
                <a:cs typeface="Arial" panose="020B0604020202020204" pitchFamily="34" charset="0"/>
              </a:rPr>
              <a:t> </a:t>
            </a:r>
            <a:r>
              <a:rPr lang="sl-SI" sz="2400" dirty="0" err="1">
                <a:cs typeface="Arial" panose="020B0604020202020204" pitchFamily="34" charset="0"/>
              </a:rPr>
              <a:t>Standards</a:t>
            </a:r>
            <a:r>
              <a:rPr lang="sl-SI" sz="2400" dirty="0">
                <a:cs typeface="Arial" panose="020B0604020202020204" pitchFamily="34" charset="0"/>
              </a:rPr>
              <a:t> </a:t>
            </a:r>
            <a:r>
              <a:rPr lang="sl-SI" sz="2400" dirty="0" err="1">
                <a:cs typeface="Arial" panose="020B0604020202020204" pitchFamily="34" charset="0"/>
              </a:rPr>
              <a:t>for</a:t>
            </a:r>
            <a:r>
              <a:rPr lang="sl-SI" sz="2400" dirty="0">
                <a:cs typeface="Arial" panose="020B0604020202020204" pitchFamily="34" charset="0"/>
              </a:rPr>
              <a:t> </a:t>
            </a:r>
            <a:r>
              <a:rPr lang="sl-SI" sz="2400" dirty="0" err="1">
                <a:cs typeface="Arial" panose="020B0604020202020204" pitchFamily="34" charset="0"/>
              </a:rPr>
              <a:t>Article</a:t>
            </a:r>
            <a:r>
              <a:rPr lang="sl-SI" sz="2400" dirty="0">
                <a:cs typeface="Arial" panose="020B0604020202020204" pitchFamily="34" charset="0"/>
              </a:rPr>
              <a:t> </a:t>
            </a:r>
            <a:r>
              <a:rPr lang="sl-SI" sz="2400" dirty="0" err="1">
                <a:cs typeface="Arial" panose="020B0604020202020204" pitchFamily="34" charset="0"/>
              </a:rPr>
              <a:t>Charges</a:t>
            </a:r>
            <a:r>
              <a:rPr lang="sl-SI" sz="2400" dirty="0">
                <a:cs typeface="Arial" panose="020B0604020202020204" pitchFamily="34" charset="0"/>
              </a:rPr>
              <a:t> (ESAC) in so registrirane v </a:t>
            </a:r>
            <a:r>
              <a:rPr lang="sl-SI" sz="2400" u="sng" dirty="0">
                <a:cs typeface="Arial" panose="020B0604020202020204" pitchFamily="34" charset="0"/>
                <a:hlinkClick r:id="rId5"/>
              </a:rPr>
              <a:t>ESAC </a:t>
            </a:r>
            <a:r>
              <a:rPr lang="sl-SI" sz="2400" u="sng" dirty="0" err="1">
                <a:cs typeface="Arial" panose="020B0604020202020204" pitchFamily="34" charset="0"/>
                <a:hlinkClick r:id="rId5"/>
              </a:rPr>
              <a:t>Transformative</a:t>
            </a:r>
            <a:r>
              <a:rPr lang="sl-SI" sz="2400" u="sng" dirty="0">
                <a:cs typeface="Arial" panose="020B0604020202020204" pitchFamily="34" charset="0"/>
                <a:hlinkClick r:id="rId5"/>
              </a:rPr>
              <a:t> </a:t>
            </a:r>
            <a:r>
              <a:rPr lang="sl-SI" sz="2400" u="sng" dirty="0" err="1">
                <a:cs typeface="Arial" panose="020B0604020202020204" pitchFamily="34" charset="0"/>
                <a:hlinkClick r:id="rId5"/>
              </a:rPr>
              <a:t>Agreement</a:t>
            </a:r>
            <a:r>
              <a:rPr lang="sl-SI" sz="2400" u="sng" dirty="0">
                <a:cs typeface="Arial" panose="020B0604020202020204" pitchFamily="34" charset="0"/>
                <a:hlinkClick r:id="rId5"/>
              </a:rPr>
              <a:t> </a:t>
            </a:r>
            <a:r>
              <a:rPr lang="sl-SI" sz="2400" u="sng" dirty="0" err="1">
                <a:cs typeface="Arial" panose="020B0604020202020204" pitchFamily="34" charset="0"/>
                <a:hlinkClick r:id="rId5"/>
              </a:rPr>
              <a:t>Registry</a:t>
            </a:r>
            <a:r>
              <a:rPr lang="sl-SI" sz="2400" dirty="0">
                <a:cs typeface="Arial" panose="020B0604020202020204" pitchFamily="34" charset="0"/>
              </a:rPr>
              <a:t>. </a:t>
            </a:r>
          </a:p>
          <a:p>
            <a:pPr fontAlgn="base"/>
            <a:r>
              <a:rPr lang="sl-SI" sz="2400" dirty="0">
                <a:cs typeface="Arial" panose="020B0604020202020204" pitchFamily="34" charset="0"/>
                <a:sym typeface="Wingdings" panose="05000000000000000000" pitchFamily="2" charset="2"/>
              </a:rPr>
              <a:t>L</a:t>
            </a:r>
            <a:r>
              <a:rPr lang="sl-SI" sz="2400" dirty="0">
                <a:cs typeface="Arial" panose="020B0604020202020204" pitchFamily="34" charset="0"/>
              </a:rPr>
              <a:t>icenčna pogodba s popustom na plačilo objave (APC </a:t>
            </a:r>
            <a:r>
              <a:rPr lang="en-SI" sz="2400" dirty="0">
                <a:cs typeface="Arial" panose="020B0604020202020204" pitchFamily="34" charset="0"/>
              </a:rPr>
              <a:t>–</a:t>
            </a:r>
            <a:r>
              <a:rPr lang="sl-SI" sz="2400" dirty="0">
                <a:cs typeface="Arial" panose="020B0604020202020204" pitchFamily="34" charset="0"/>
              </a:rPr>
              <a:t> </a:t>
            </a:r>
            <a:r>
              <a:rPr lang="sl-SI" sz="2400" dirty="0" err="1">
                <a:cs typeface="Arial" panose="020B0604020202020204" pitchFamily="34" charset="0"/>
              </a:rPr>
              <a:t>Article</a:t>
            </a:r>
            <a:r>
              <a:rPr lang="sl-SI" sz="2400" dirty="0">
                <a:cs typeface="Arial" panose="020B0604020202020204" pitchFamily="34" charset="0"/>
              </a:rPr>
              <a:t> </a:t>
            </a:r>
            <a:r>
              <a:rPr lang="sl-SI" sz="2400" dirty="0" err="1">
                <a:cs typeface="Arial" panose="020B0604020202020204" pitchFamily="34" charset="0"/>
              </a:rPr>
              <a:t>Processing</a:t>
            </a:r>
            <a:r>
              <a:rPr lang="sl-SI" sz="2400" dirty="0">
                <a:cs typeface="Arial" panose="020B0604020202020204" pitchFamily="34" charset="0"/>
              </a:rPr>
              <a:t> </a:t>
            </a:r>
            <a:r>
              <a:rPr lang="sl-SI" sz="2400" dirty="0" err="1">
                <a:cs typeface="Arial" panose="020B0604020202020204" pitchFamily="34" charset="0"/>
              </a:rPr>
              <a:t>Charge</a:t>
            </a:r>
            <a:r>
              <a:rPr lang="sl-SI" sz="2400" dirty="0">
                <a:cs typeface="Arial" panose="020B0604020202020204" pitchFamily="34" charset="0"/>
              </a:rPr>
              <a:t>) ni preoblikovalna!</a:t>
            </a:r>
          </a:p>
          <a:p>
            <a:pPr fontAlgn="base"/>
            <a:endParaRPr lang="sl-SI" sz="1000" dirty="0">
              <a:cs typeface="Arial" panose="020B0604020202020204" pitchFamily="34" charset="0"/>
              <a:sym typeface="Wingdings" panose="05000000000000000000" pitchFamily="2" charset="2"/>
            </a:endParaRPr>
          </a:p>
          <a:p>
            <a:pPr fontAlgn="base"/>
            <a:r>
              <a:rPr lang="sl-SI" sz="2400" b="1" dirty="0" err="1">
                <a:solidFill>
                  <a:srgbClr val="FF0000"/>
                </a:solidFill>
                <a:cs typeface="Arial" panose="020B0604020202020204" pitchFamily="34" charset="0"/>
                <a:sym typeface="Wingdings" panose="05000000000000000000" pitchFamily="2" charset="2"/>
              </a:rPr>
              <a:t>KOAlicija</a:t>
            </a:r>
            <a:r>
              <a:rPr lang="sl-SI" sz="2400" b="1" dirty="0">
                <a:solidFill>
                  <a:srgbClr val="FF0000"/>
                </a:solidFill>
                <a:cs typeface="Arial" panose="020B0604020202020204" pitchFamily="34" charset="0"/>
                <a:sym typeface="Wingdings" panose="05000000000000000000" pitchFamily="2" charset="2"/>
              </a:rPr>
              <a:t> S: podpora TA samo do konca 2024! </a:t>
            </a:r>
          </a:p>
          <a:p>
            <a:pPr fontAlgn="base"/>
            <a:r>
              <a:rPr lang="sl-SI" sz="2400" b="1" dirty="0">
                <a:solidFill>
                  <a:srgbClr val="FF0000"/>
                </a:solidFill>
                <a:cs typeface="Arial" panose="020B0604020202020204" pitchFamily="34" charset="0"/>
                <a:sym typeface="Wingdings" panose="05000000000000000000" pitchFamily="2" charset="2"/>
              </a:rPr>
              <a:t>Izjemoma lahko, v okviru svojih nacionalnih politik, posamezne članice tudi po letu 2024 nadaljujejo sofinanciranje TA (objava na spletni strani KOA S)!</a:t>
            </a:r>
            <a:endParaRPr lang="sl-SI" sz="2400" b="1" dirty="0">
              <a:solidFill>
                <a:srgbClr val="FF0000"/>
              </a:solidFill>
              <a:cs typeface="Arial" panose="020B0604020202020204" pitchFamily="34" charset="0"/>
            </a:endParaRPr>
          </a:p>
        </p:txBody>
      </p:sp>
    </p:spTree>
    <p:extLst>
      <p:ext uri="{BB962C8B-B14F-4D97-AF65-F5344CB8AC3E}">
        <p14:creationId xmlns:p14="http://schemas.microsoft.com/office/powerpoint/2010/main" val="3193793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603962"/>
            <a:ext cx="9033342" cy="817418"/>
          </a:xfrm>
        </p:spPr>
        <p:txBody>
          <a:bodyPr>
            <a:normAutofit fontScale="90000"/>
          </a:bodyPr>
          <a:lstStyle/>
          <a:p>
            <a:pPr lvl="0"/>
            <a:r>
              <a:rPr lang="sl-SI" sz="5000" b="1" dirty="0">
                <a:solidFill>
                  <a:srgbClr val="ED7D31"/>
                </a:solidFill>
                <a:latin typeface="Calibri"/>
              </a:rPr>
              <a:t>Zaprte objave - strategija ohranjanja avtorskih pravic</a:t>
            </a:r>
          </a:p>
        </p:txBody>
      </p:sp>
      <p:sp>
        <p:nvSpPr>
          <p:cNvPr id="3" name="Pravokotnik 2">
            <a:extLst>
              <a:ext uri="{FF2B5EF4-FFF2-40B4-BE49-F238E27FC236}">
                <a16:creationId xmlns:a16="http://schemas.microsoft.com/office/drawing/2014/main" id="{5DC5363A-3775-4CF8-83F1-25EA89E10DD3}"/>
              </a:ext>
            </a:extLst>
          </p:cNvPr>
          <p:cNvSpPr/>
          <p:nvPr/>
        </p:nvSpPr>
        <p:spPr>
          <a:xfrm>
            <a:off x="933443" y="1791725"/>
            <a:ext cx="9794260" cy="4693593"/>
          </a:xfrm>
          <a:prstGeom prst="rect">
            <a:avLst/>
          </a:prstGeom>
        </p:spPr>
        <p:txBody>
          <a:bodyPr wrap="square">
            <a:spAutoFit/>
          </a:bodyPr>
          <a:lstStyle/>
          <a:p>
            <a:pPr fontAlgn="base"/>
            <a:r>
              <a:rPr lang="en-SI" sz="2400" dirty="0">
                <a:cs typeface="Arial" panose="020B0604020202020204" pitchFamily="34" charset="0"/>
                <a:sym typeface="Wingdings" panose="05000000000000000000" pitchFamily="2" charset="2"/>
              </a:rPr>
              <a:t> </a:t>
            </a:r>
            <a:r>
              <a:rPr lang="sl-SI" sz="2400" dirty="0">
                <a:cs typeface="Arial" panose="020B0604020202020204" pitchFamily="34" charset="0"/>
              </a:rPr>
              <a:t>ZELENA POT</a:t>
            </a:r>
          </a:p>
          <a:p>
            <a:pPr fontAlgn="base"/>
            <a:r>
              <a:rPr lang="sl-SI" sz="2400" dirty="0">
                <a:cs typeface="Arial" panose="020B0604020202020204" pitchFamily="34" charset="0"/>
              </a:rPr>
              <a:t>Večina komercialnih založnikov od avtorjev ob sprejemu članka v objavo v naročniški reviji zahteva prenos materialnih avtorskih pravic s podpisom pogodbe o objavi (CTA - Copyright Transfer </a:t>
            </a:r>
            <a:r>
              <a:rPr lang="sl-SI" sz="2400" dirty="0" err="1">
                <a:cs typeface="Arial" panose="020B0604020202020204" pitchFamily="34" charset="0"/>
              </a:rPr>
              <a:t>Agreement</a:t>
            </a:r>
            <a:r>
              <a:rPr lang="sl-SI" sz="2400" dirty="0">
                <a:cs typeface="Arial" panose="020B0604020202020204" pitchFamily="34" charset="0"/>
              </a:rPr>
              <a:t>). </a:t>
            </a:r>
          </a:p>
          <a:p>
            <a:pPr fontAlgn="base"/>
            <a:r>
              <a:rPr lang="sl-SI" sz="2400" dirty="0">
                <a:cs typeface="Arial" panose="020B0604020202020204" pitchFamily="34" charset="0"/>
              </a:rPr>
              <a:t>Založniške politike </a:t>
            </a:r>
            <a:r>
              <a:rPr lang="sl-SI" sz="2400" dirty="0" err="1">
                <a:cs typeface="Arial" panose="020B0604020202020204" pitchFamily="34" charset="0"/>
              </a:rPr>
              <a:t>samoarhiviranja</a:t>
            </a:r>
            <a:r>
              <a:rPr lang="sl-SI" sz="2400" dirty="0">
                <a:cs typeface="Arial" panose="020B0604020202020204" pitchFamily="34" charset="0"/>
              </a:rPr>
              <a:t> redko dovoljujejo shranjevanje avtorjevega, končnega recenziranega rokopisa (AAM) v skladu z zahtevami Načrta S (</a:t>
            </a:r>
            <a:r>
              <a:rPr lang="en-SI" sz="2400" dirty="0">
                <a:cs typeface="Arial" panose="020B0604020202020204" pitchFamily="34" charset="0"/>
              </a:rPr>
              <a:t>©</a:t>
            </a:r>
            <a:r>
              <a:rPr lang="sl-SI" sz="2400" dirty="0">
                <a:cs typeface="Arial" panose="020B0604020202020204" pitchFamily="34" charset="0"/>
              </a:rPr>
              <a:t>avtorji, takojšnja odprta dostopnost pod licenco Creative Commons CC BY v </a:t>
            </a:r>
            <a:r>
              <a:rPr lang="sl-SI" sz="2400" dirty="0" err="1">
                <a:cs typeface="Arial" panose="020B0604020202020204" pitchFamily="34" charset="0"/>
              </a:rPr>
              <a:t>repozitoriju</a:t>
            </a:r>
            <a:r>
              <a:rPr lang="sl-SI" sz="2400" dirty="0">
                <a:cs typeface="Arial" panose="020B0604020202020204" pitchFamily="34" charset="0"/>
              </a:rPr>
              <a:t>). </a:t>
            </a:r>
          </a:p>
          <a:p>
            <a:pPr fontAlgn="base"/>
            <a:endParaRPr lang="sl-SI" sz="1100" dirty="0">
              <a:cs typeface="Arial" panose="020B0604020202020204" pitchFamily="34" charset="0"/>
            </a:endParaRPr>
          </a:p>
          <a:p>
            <a:pPr fontAlgn="base"/>
            <a:r>
              <a:rPr lang="en-SI" sz="2400" dirty="0">
                <a:cs typeface="Arial" panose="020B0604020202020204" pitchFamily="34" charset="0"/>
                <a:sym typeface="Wingdings" panose="05000000000000000000" pitchFamily="2" charset="2"/>
              </a:rPr>
              <a:t></a:t>
            </a:r>
            <a:r>
              <a:rPr lang="sl-SI" sz="2400" dirty="0">
                <a:cs typeface="Arial" panose="020B0604020202020204" pitchFamily="34" charset="0"/>
                <a:sym typeface="Wingdings" panose="05000000000000000000" pitchFamily="2" charset="2"/>
              </a:rPr>
              <a:t> </a:t>
            </a:r>
            <a:r>
              <a:rPr lang="sl-SI" sz="2400" dirty="0" err="1">
                <a:cs typeface="Arial" panose="020B0604020202020204" pitchFamily="34" charset="0"/>
                <a:sym typeface="Wingdings" panose="05000000000000000000" pitchFamily="2" charset="2"/>
              </a:rPr>
              <a:t>K</a:t>
            </a:r>
            <a:r>
              <a:rPr lang="sl-SI" sz="2400" dirty="0" err="1">
                <a:cs typeface="Arial" panose="020B0604020202020204" pitchFamily="34" charset="0"/>
              </a:rPr>
              <a:t>OAlicija</a:t>
            </a:r>
            <a:r>
              <a:rPr lang="sl-SI" sz="2400" dirty="0">
                <a:cs typeface="Arial" panose="020B0604020202020204" pitchFamily="34" charset="0"/>
              </a:rPr>
              <a:t> S je oblikovala strategijo, ki, tudi v primerih, ko ni možnosti za objavo v zlatem odprtem dostopu, avtorjem omogoča, da rezultate iz javno financiranih raziskav objavijo v revijah po svojem izboru, čeprav naročniških, a kljub temu izpolnijo zahteve financerjev za takojšnjo odprto dostopnost.</a:t>
            </a:r>
          </a:p>
        </p:txBody>
      </p:sp>
    </p:spTree>
    <p:extLst>
      <p:ext uri="{BB962C8B-B14F-4D97-AF65-F5344CB8AC3E}">
        <p14:creationId xmlns:p14="http://schemas.microsoft.com/office/powerpoint/2010/main" val="394501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187622"/>
            <a:ext cx="9033342" cy="817418"/>
          </a:xfrm>
        </p:spPr>
        <p:txBody>
          <a:bodyPr>
            <a:normAutofit/>
          </a:bodyPr>
          <a:lstStyle/>
          <a:p>
            <a:pPr lvl="0"/>
            <a:r>
              <a:rPr lang="sl-SI" sz="5000" b="1" dirty="0">
                <a:solidFill>
                  <a:srgbClr val="ED7D31"/>
                </a:solidFill>
                <a:latin typeface="Calibri"/>
              </a:rPr>
              <a:t>Vsebina predstavitve</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6" name="Pravokotnik 5">
            <a:extLst>
              <a:ext uri="{FF2B5EF4-FFF2-40B4-BE49-F238E27FC236}">
                <a16:creationId xmlns:a16="http://schemas.microsoft.com/office/drawing/2014/main" id="{EED7DE67-B347-47C8-B95B-B986D365E1B3}"/>
              </a:ext>
            </a:extLst>
          </p:cNvPr>
          <p:cNvSpPr/>
          <p:nvPr/>
        </p:nvSpPr>
        <p:spPr>
          <a:xfrm>
            <a:off x="742955" y="2136338"/>
            <a:ext cx="9792100" cy="4031873"/>
          </a:xfrm>
          <a:prstGeom prst="rect">
            <a:avLst/>
          </a:prstGeom>
        </p:spPr>
        <p:txBody>
          <a:bodyPr wrap="square">
            <a:spAutoFit/>
          </a:bodyPr>
          <a:lstStyle/>
          <a:p>
            <a:pPr>
              <a:spcBef>
                <a:spcPts val="600"/>
              </a:spcBef>
            </a:pPr>
            <a:r>
              <a:rPr lang="sl-SI" sz="2400" dirty="0"/>
              <a:t>Predstavitev </a:t>
            </a:r>
            <a:r>
              <a:rPr lang="sl-SI" sz="2400" dirty="0" err="1"/>
              <a:t>kOAlicije</a:t>
            </a:r>
            <a:r>
              <a:rPr lang="sl-SI" sz="2400" dirty="0"/>
              <a:t> S</a:t>
            </a:r>
            <a:endParaRPr lang="sl-SI" sz="1050" dirty="0"/>
          </a:p>
          <a:p>
            <a:pPr>
              <a:spcBef>
                <a:spcPts val="600"/>
              </a:spcBef>
            </a:pPr>
            <a:r>
              <a:rPr lang="sl-SI" sz="2400" dirty="0"/>
              <a:t>Načrt S: temeljni cilj in 10 načel</a:t>
            </a:r>
            <a:endParaRPr lang="sl-SI" sz="800" dirty="0"/>
          </a:p>
          <a:p>
            <a:pPr>
              <a:spcBef>
                <a:spcPts val="600"/>
              </a:spcBef>
            </a:pPr>
            <a:r>
              <a:rPr lang="sl-SI" sz="2400" dirty="0"/>
              <a:t>Možni načini objavljanja v okviru Načrta S</a:t>
            </a:r>
            <a:endParaRPr lang="sl-SI" sz="1000" dirty="0"/>
          </a:p>
          <a:p>
            <a:pPr>
              <a:spcBef>
                <a:spcPts val="600"/>
              </a:spcBef>
            </a:pPr>
            <a:r>
              <a:rPr lang="sl-SI" sz="2400" dirty="0"/>
              <a:t>Strategija ohranjanja avtorskih pravic - </a:t>
            </a:r>
            <a:r>
              <a:rPr lang="sl-SI" sz="2400" dirty="0" err="1"/>
              <a:t>Rights</a:t>
            </a:r>
            <a:r>
              <a:rPr lang="sl-SI" sz="2400" dirty="0"/>
              <a:t> </a:t>
            </a:r>
            <a:r>
              <a:rPr lang="sl-SI" sz="2400" dirty="0" err="1"/>
              <a:t>Retention</a:t>
            </a:r>
            <a:r>
              <a:rPr lang="sl-SI" sz="2400" dirty="0"/>
              <a:t> </a:t>
            </a:r>
            <a:r>
              <a:rPr lang="sl-SI" sz="2400" dirty="0" err="1"/>
              <a:t>Strategy</a:t>
            </a:r>
            <a:r>
              <a:rPr lang="sl-SI" sz="2400" dirty="0"/>
              <a:t> (RRS)</a:t>
            </a:r>
            <a:endParaRPr lang="sl-SI" sz="900" dirty="0"/>
          </a:p>
          <a:p>
            <a:pPr>
              <a:spcBef>
                <a:spcPts val="600"/>
              </a:spcBef>
            </a:pPr>
            <a:r>
              <a:rPr lang="sl-SI" sz="2400" dirty="0"/>
              <a:t>Orodja in storitve, ki jih je uvedla </a:t>
            </a:r>
            <a:r>
              <a:rPr lang="sl-SI" sz="2400" dirty="0" err="1"/>
              <a:t>kOAlicija</a:t>
            </a:r>
            <a:r>
              <a:rPr lang="sl-SI" sz="2400" dirty="0"/>
              <a:t> S</a:t>
            </a:r>
            <a:endParaRPr lang="sl-SI" sz="1050" dirty="0"/>
          </a:p>
          <a:p>
            <a:pPr>
              <a:spcBef>
                <a:spcPts val="600"/>
              </a:spcBef>
            </a:pPr>
            <a:r>
              <a:rPr lang="sl-SI" sz="2400" dirty="0"/>
              <a:t>Tehnične smernice in zahteve za objavljanje v skladu z Načrtom S</a:t>
            </a:r>
            <a:endParaRPr lang="sl-SI" sz="900" dirty="0"/>
          </a:p>
          <a:p>
            <a:pPr>
              <a:spcBef>
                <a:spcPts val="600"/>
              </a:spcBef>
            </a:pPr>
            <a:r>
              <a:rPr lang="sl-SI" sz="2400" dirty="0"/>
              <a:t>Odgovorne prakse vrednotenja znanstvenoraziskovalnega dela</a:t>
            </a:r>
            <a:endParaRPr lang="sl-SI" sz="900" dirty="0"/>
          </a:p>
          <a:p>
            <a:pPr>
              <a:spcBef>
                <a:spcPts val="600"/>
              </a:spcBef>
            </a:pPr>
            <a:r>
              <a:rPr lang="sl-SI" sz="2400" dirty="0"/>
              <a:t>Načrt S in slovensko okolje </a:t>
            </a:r>
            <a:endParaRPr lang="sl-SI" sz="800" dirty="0"/>
          </a:p>
          <a:p>
            <a:pPr>
              <a:spcBef>
                <a:spcPts val="600"/>
              </a:spcBef>
            </a:pPr>
            <a:r>
              <a:rPr lang="sl-SI" sz="2400" dirty="0"/>
              <a:t>Novice v zvezi z Načrtom S in delovanjem </a:t>
            </a:r>
            <a:r>
              <a:rPr lang="sl-SI" sz="2400" dirty="0" err="1"/>
              <a:t>kOAlicije</a:t>
            </a:r>
            <a:r>
              <a:rPr lang="sl-SI" sz="2400" dirty="0"/>
              <a:t> S</a:t>
            </a:r>
          </a:p>
        </p:txBody>
      </p:sp>
    </p:spTree>
    <p:extLst>
      <p:ext uri="{BB962C8B-B14F-4D97-AF65-F5344CB8AC3E}">
        <p14:creationId xmlns:p14="http://schemas.microsoft.com/office/powerpoint/2010/main" val="1230374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603962"/>
            <a:ext cx="9033342" cy="817418"/>
          </a:xfrm>
        </p:spPr>
        <p:txBody>
          <a:bodyPr>
            <a:normAutofit fontScale="90000"/>
          </a:bodyPr>
          <a:lstStyle/>
          <a:p>
            <a:pPr lvl="0"/>
            <a:r>
              <a:rPr lang="sl-SI" sz="5000" b="1" dirty="0">
                <a:solidFill>
                  <a:srgbClr val="ED7D31"/>
                </a:solidFill>
                <a:latin typeface="Calibri"/>
              </a:rPr>
              <a:t>Strategija ohranjanja avtorskih pravic – </a:t>
            </a:r>
            <a:r>
              <a:rPr lang="sl-SI" sz="5000" b="1" dirty="0" err="1">
                <a:solidFill>
                  <a:srgbClr val="ED7D31"/>
                </a:solidFill>
                <a:latin typeface="Calibri"/>
              </a:rPr>
              <a:t>Rights</a:t>
            </a:r>
            <a:r>
              <a:rPr lang="sl-SI" sz="5000" b="1" dirty="0">
                <a:solidFill>
                  <a:srgbClr val="ED7D31"/>
                </a:solidFill>
                <a:latin typeface="Calibri"/>
              </a:rPr>
              <a:t> </a:t>
            </a:r>
            <a:r>
              <a:rPr lang="sl-SI" sz="5000" b="1" dirty="0" err="1">
                <a:solidFill>
                  <a:srgbClr val="ED7D31"/>
                </a:solidFill>
                <a:latin typeface="Calibri"/>
              </a:rPr>
              <a:t>Retention</a:t>
            </a:r>
            <a:r>
              <a:rPr lang="sl-SI" sz="5000" b="1" dirty="0">
                <a:solidFill>
                  <a:srgbClr val="ED7D31"/>
                </a:solidFill>
                <a:latin typeface="Calibri"/>
              </a:rPr>
              <a:t> </a:t>
            </a:r>
            <a:r>
              <a:rPr lang="sl-SI" sz="5000" b="1" dirty="0" err="1">
                <a:solidFill>
                  <a:srgbClr val="ED7D31"/>
                </a:solidFill>
                <a:latin typeface="Calibri"/>
              </a:rPr>
              <a:t>Strategy</a:t>
            </a:r>
            <a:r>
              <a:rPr lang="sl-SI" sz="5000" b="1" dirty="0">
                <a:solidFill>
                  <a:srgbClr val="ED7D31"/>
                </a:solidFill>
                <a:latin typeface="Calibri"/>
              </a:rPr>
              <a:t> (RRS)</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4" name="Pravokotnik 3">
            <a:extLst>
              <a:ext uri="{FF2B5EF4-FFF2-40B4-BE49-F238E27FC236}">
                <a16:creationId xmlns:a16="http://schemas.microsoft.com/office/drawing/2014/main" id="{19721147-6E7F-4A71-A6A7-119021DA26DE}"/>
              </a:ext>
            </a:extLst>
          </p:cNvPr>
          <p:cNvSpPr/>
          <p:nvPr/>
        </p:nvSpPr>
        <p:spPr>
          <a:xfrm>
            <a:off x="742955" y="1804456"/>
            <a:ext cx="10390101" cy="4780796"/>
          </a:xfrm>
          <a:prstGeom prst="rect">
            <a:avLst/>
          </a:prstGeom>
        </p:spPr>
        <p:txBody>
          <a:bodyPr wrap="square">
            <a:spAutoFit/>
          </a:bodyPr>
          <a:lstStyle/>
          <a:p>
            <a:pPr fontAlgn="base">
              <a:spcAft>
                <a:spcPts val="1000"/>
              </a:spcAft>
            </a:pPr>
            <a:r>
              <a:rPr lang="sl-SI" sz="2400" dirty="0">
                <a:cs typeface="Arial" panose="020B0604020202020204" pitchFamily="34" charset="0"/>
                <a:sym typeface="Wingdings" panose="05000000000000000000" pitchFamily="2" charset="2"/>
              </a:rPr>
              <a:t>A</a:t>
            </a:r>
            <a:r>
              <a:rPr lang="sl-SI" sz="2400" dirty="0">
                <a:cs typeface="Arial" panose="020B0604020202020204" pitchFamily="34" charset="0"/>
              </a:rPr>
              <a:t>vtorji obdržijo materialne pravice, založniku pa „dovolijo objavo“! </a:t>
            </a:r>
          </a:p>
          <a:p>
            <a:pPr fontAlgn="base">
              <a:spcAft>
                <a:spcPts val="1000"/>
              </a:spcAft>
            </a:pPr>
            <a:r>
              <a:rPr lang="sl-SI" sz="2400" dirty="0">
                <a:cs typeface="Arial" panose="020B0604020202020204" pitchFamily="34" charset="0"/>
              </a:rPr>
              <a:t>Financerji v določilih pogodb (npr. </a:t>
            </a:r>
            <a:r>
              <a:rPr lang="sl-SI" sz="2400" dirty="0" err="1">
                <a:cs typeface="Arial" panose="020B0604020202020204" pitchFamily="34" charset="0"/>
              </a:rPr>
              <a:t>Horizon</a:t>
            </a:r>
            <a:r>
              <a:rPr lang="sl-SI" sz="2400" dirty="0">
                <a:cs typeface="Arial" panose="020B0604020202020204" pitchFamily="34" charset="0"/>
              </a:rPr>
              <a:t> </a:t>
            </a:r>
            <a:r>
              <a:rPr lang="sl-SI" sz="2400" dirty="0" err="1">
                <a:cs typeface="Arial" panose="020B0604020202020204" pitchFamily="34" charset="0"/>
              </a:rPr>
              <a:t>Europe</a:t>
            </a:r>
            <a:r>
              <a:rPr lang="sl-SI" sz="2400" dirty="0">
                <a:cs typeface="Arial" panose="020B0604020202020204" pitchFamily="34" charset="0"/>
              </a:rPr>
              <a:t>, tudi ARIS po novi Uredbi 59/23) od avtorjev zahtevajo takojšen odprti dostop pod CC BY licenco. Avtorji lahko ob oddaji rokopisa uporabijo sledeče besedilo:</a:t>
            </a:r>
          </a:p>
          <a:p>
            <a:pPr algn="ctr" fontAlgn="base"/>
            <a:r>
              <a:rPr lang="sl-SI" sz="2400" i="1" dirty="0">
                <a:cs typeface="Times New Roman" panose="02020603050405020304" pitchFamily="18" charset="0"/>
              </a:rPr>
              <a:t>»To raziskavo je v celoti ali delno financiral [ime financerja] [štev. projekta]. V skladu z zahtevo financerja mora biti najmanj avtorjev končni, recenzirani rokopis (AAM – </a:t>
            </a:r>
            <a:r>
              <a:rPr lang="sl-SI" sz="2400" i="1" dirty="0" err="1">
                <a:cs typeface="Times New Roman" panose="02020603050405020304" pitchFamily="18" charset="0"/>
              </a:rPr>
              <a:t>Author</a:t>
            </a:r>
            <a:r>
              <a:rPr lang="sl-SI" sz="2400" i="1" dirty="0">
                <a:cs typeface="Times New Roman" panose="02020603050405020304" pitchFamily="18" charset="0"/>
              </a:rPr>
              <a:t> </a:t>
            </a:r>
            <a:r>
              <a:rPr lang="sl-SI" sz="2400" i="1" dirty="0" err="1">
                <a:cs typeface="Times New Roman" panose="02020603050405020304" pitchFamily="18" charset="0"/>
              </a:rPr>
              <a:t>Accepted</a:t>
            </a:r>
            <a:r>
              <a:rPr lang="sl-SI" sz="2400" i="1" dirty="0">
                <a:cs typeface="Times New Roman" panose="02020603050405020304" pitchFamily="18" charset="0"/>
              </a:rPr>
              <a:t> </a:t>
            </a:r>
            <a:r>
              <a:rPr lang="sl-SI" sz="2400" i="1" dirty="0" err="1">
                <a:cs typeface="Times New Roman" panose="02020603050405020304" pitchFamily="18" charset="0"/>
              </a:rPr>
              <a:t>Manuscript</a:t>
            </a:r>
            <a:r>
              <a:rPr lang="sl-SI" sz="2400" i="1" dirty="0">
                <a:cs typeface="Times New Roman" panose="02020603050405020304" pitchFamily="18" charset="0"/>
              </a:rPr>
              <a:t>) dostopen takoj ob objavi pod licenco CC BY ali drugo enakovredno.»</a:t>
            </a:r>
          </a:p>
          <a:p>
            <a:pPr algn="ctr" fontAlgn="base"/>
            <a:endParaRPr lang="sl-SI" sz="2400" i="1" dirty="0">
              <a:cs typeface="Times New Roman" panose="02020603050405020304" pitchFamily="18" charset="0"/>
            </a:endParaRPr>
          </a:p>
          <a:p>
            <a:pPr fontAlgn="base"/>
            <a:r>
              <a:rPr lang="sl-SI" sz="2400" dirty="0">
                <a:cs typeface="Arial" panose="020B0604020202020204" pitchFamily="34" charset="0"/>
              </a:rPr>
              <a:t>Obveznost zagotavljanja takojšnjega odprtega dostopa pod pogoji iz pogodbe o financiranju ima prednost pred kakršno koli kasnejšo pogodbo z založnikom: </a:t>
            </a:r>
          </a:p>
          <a:p>
            <a:pPr fontAlgn="base"/>
            <a:r>
              <a:rPr lang="sl-SI" sz="2400" dirty="0">
                <a:cs typeface="Arial" panose="020B0604020202020204" pitchFamily="34" charset="0"/>
                <a:hlinkClick r:id="rId4"/>
              </a:rPr>
              <a:t>AGA </a:t>
            </a:r>
            <a:r>
              <a:rPr lang="en-SI" sz="2400" dirty="0">
                <a:cs typeface="Arial" panose="020B0604020202020204" pitchFamily="34" charset="0"/>
                <a:hlinkClick r:id="rId4"/>
              </a:rPr>
              <a:t>–</a:t>
            </a:r>
            <a:r>
              <a:rPr lang="sl-SI" sz="2400" dirty="0">
                <a:cs typeface="Arial" panose="020B0604020202020204" pitchFamily="34" charset="0"/>
                <a:hlinkClick r:id="rId4"/>
              </a:rPr>
              <a:t> </a:t>
            </a:r>
            <a:r>
              <a:rPr lang="sl-SI" sz="2400" dirty="0" err="1">
                <a:cs typeface="Arial" panose="020B0604020202020204" pitchFamily="34" charset="0"/>
                <a:hlinkClick r:id="rId4"/>
              </a:rPr>
              <a:t>Annotated</a:t>
            </a:r>
            <a:r>
              <a:rPr lang="sl-SI" sz="2400" dirty="0">
                <a:cs typeface="Arial" panose="020B0604020202020204" pitchFamily="34" charset="0"/>
                <a:hlinkClick r:id="rId4"/>
              </a:rPr>
              <a:t> Grant </a:t>
            </a:r>
            <a:r>
              <a:rPr lang="sl-SI" sz="2400" dirty="0" err="1">
                <a:cs typeface="Arial" panose="020B0604020202020204" pitchFamily="34" charset="0"/>
                <a:hlinkClick r:id="rId4"/>
              </a:rPr>
              <a:t>Agreement</a:t>
            </a:r>
            <a:r>
              <a:rPr lang="sl-SI" sz="2400" dirty="0">
                <a:cs typeface="Arial" panose="020B0604020202020204" pitchFamily="34" charset="0"/>
                <a:hlinkClick r:id="rId4"/>
              </a:rPr>
              <a:t>, EU </a:t>
            </a:r>
            <a:r>
              <a:rPr lang="sl-SI" sz="2400" dirty="0" err="1">
                <a:cs typeface="Arial" panose="020B0604020202020204" pitchFamily="34" charset="0"/>
                <a:hlinkClick r:id="rId4"/>
              </a:rPr>
              <a:t>Funding</a:t>
            </a:r>
            <a:r>
              <a:rPr lang="sl-SI" sz="2400" dirty="0">
                <a:cs typeface="Arial" panose="020B0604020202020204" pitchFamily="34" charset="0"/>
                <a:hlinkClick r:id="rId4"/>
              </a:rPr>
              <a:t> </a:t>
            </a:r>
            <a:r>
              <a:rPr lang="sl-SI" sz="2400" dirty="0" err="1">
                <a:cs typeface="Arial" panose="020B0604020202020204" pitchFamily="34" charset="0"/>
                <a:hlinkClick r:id="rId4"/>
              </a:rPr>
              <a:t>Programmes</a:t>
            </a:r>
            <a:r>
              <a:rPr lang="sl-SI" sz="2400" dirty="0">
                <a:cs typeface="Arial" panose="020B0604020202020204" pitchFamily="34" charset="0"/>
                <a:hlinkClick r:id="rId4"/>
              </a:rPr>
              <a:t> 2021-2027</a:t>
            </a:r>
            <a:r>
              <a:rPr lang="sl-SI" sz="2400" dirty="0">
                <a:cs typeface="Arial" panose="020B0604020202020204" pitchFamily="34" charset="0"/>
              </a:rPr>
              <a:t>, str. 284!</a:t>
            </a:r>
          </a:p>
        </p:txBody>
      </p:sp>
    </p:spTree>
    <p:extLst>
      <p:ext uri="{BB962C8B-B14F-4D97-AF65-F5344CB8AC3E}">
        <p14:creationId xmlns:p14="http://schemas.microsoft.com/office/powerpoint/2010/main" val="372104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603962"/>
            <a:ext cx="9033342" cy="817418"/>
          </a:xfrm>
        </p:spPr>
        <p:txBody>
          <a:bodyPr>
            <a:normAutofit fontScale="90000"/>
          </a:bodyPr>
          <a:lstStyle/>
          <a:p>
            <a:pPr lvl="0"/>
            <a:r>
              <a:rPr lang="sl-SI" sz="5000" b="1" dirty="0">
                <a:solidFill>
                  <a:srgbClr val="ED7D31"/>
                </a:solidFill>
                <a:latin typeface="Calibri"/>
              </a:rPr>
              <a:t>– </a:t>
            </a:r>
            <a:r>
              <a:rPr lang="sl-SI" sz="5000" b="1" dirty="0" err="1">
                <a:solidFill>
                  <a:srgbClr val="ED7D31"/>
                </a:solidFill>
                <a:latin typeface="Calibri"/>
              </a:rPr>
              <a:t>Rights</a:t>
            </a:r>
            <a:r>
              <a:rPr lang="sl-SI" sz="5000" b="1" dirty="0">
                <a:solidFill>
                  <a:srgbClr val="ED7D31"/>
                </a:solidFill>
                <a:latin typeface="Calibri"/>
              </a:rPr>
              <a:t> </a:t>
            </a:r>
            <a:r>
              <a:rPr lang="sl-SI" sz="5000" b="1" dirty="0" err="1">
                <a:solidFill>
                  <a:srgbClr val="ED7D31"/>
                </a:solidFill>
                <a:latin typeface="Calibri"/>
              </a:rPr>
              <a:t>Retention</a:t>
            </a:r>
            <a:r>
              <a:rPr lang="sl-SI" sz="5000" b="1" dirty="0">
                <a:solidFill>
                  <a:srgbClr val="ED7D31"/>
                </a:solidFill>
                <a:latin typeface="Calibri"/>
              </a:rPr>
              <a:t> </a:t>
            </a:r>
            <a:r>
              <a:rPr lang="sl-SI" sz="5000" b="1" dirty="0" err="1">
                <a:solidFill>
                  <a:srgbClr val="ED7D31"/>
                </a:solidFill>
                <a:latin typeface="Calibri"/>
              </a:rPr>
              <a:t>Strategy</a:t>
            </a:r>
            <a:r>
              <a:rPr lang="sl-SI" sz="5000" b="1" dirty="0">
                <a:solidFill>
                  <a:srgbClr val="ED7D31"/>
                </a:solidFill>
                <a:latin typeface="Calibri"/>
              </a:rPr>
              <a:t> (RRS) 2</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pic>
        <p:nvPicPr>
          <p:cNvPr id="6" name="Picture 4" descr="https://lh5.googleusercontent.com/frr55f4i5RH8UUex2bBci2fWapqI8-oNxWUPDT0g126tTQwxYgO9hhaolNmmfVvFZKK6jwQDdt0E8dQDQ4kZ5WkEW-netdOGZ7XOFHUAn0nxVklmsO5FESxmghHrszf1amuDTLXy">
            <a:extLst>
              <a:ext uri="{FF2B5EF4-FFF2-40B4-BE49-F238E27FC236}">
                <a16:creationId xmlns:a16="http://schemas.microsoft.com/office/drawing/2014/main" id="{06DEEEFB-20B5-4AC7-B739-786B17B05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82"/>
            <a:ext cx="9379846" cy="683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53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603962"/>
            <a:ext cx="9033342" cy="817418"/>
          </a:xfrm>
        </p:spPr>
        <p:txBody>
          <a:bodyPr>
            <a:normAutofit/>
          </a:bodyPr>
          <a:lstStyle/>
          <a:p>
            <a:pPr lvl="0"/>
            <a:r>
              <a:rPr lang="sl-SI" sz="5000" b="1" dirty="0">
                <a:solidFill>
                  <a:srgbClr val="ED7D31"/>
                </a:solidFill>
                <a:latin typeface="Calibri"/>
              </a:rPr>
              <a:t>Odzivi založnikov</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4" name="Pravokotnik 3">
            <a:extLst>
              <a:ext uri="{FF2B5EF4-FFF2-40B4-BE49-F238E27FC236}">
                <a16:creationId xmlns:a16="http://schemas.microsoft.com/office/drawing/2014/main" id="{19721147-6E7F-4A71-A6A7-119021DA26DE}"/>
              </a:ext>
            </a:extLst>
          </p:cNvPr>
          <p:cNvSpPr/>
          <p:nvPr/>
        </p:nvSpPr>
        <p:spPr>
          <a:xfrm>
            <a:off x="742956" y="1226409"/>
            <a:ext cx="9529453" cy="5293757"/>
          </a:xfrm>
          <a:prstGeom prst="rect">
            <a:avLst/>
          </a:prstGeom>
        </p:spPr>
        <p:txBody>
          <a:bodyPr wrap="square">
            <a:spAutoFit/>
          </a:bodyPr>
          <a:lstStyle/>
          <a:p>
            <a:pPr>
              <a:spcAft>
                <a:spcPts val="1000"/>
              </a:spcAft>
            </a:pPr>
            <a:r>
              <a:rPr lang="sl-SI" sz="2400" dirty="0" err="1">
                <a:cs typeface="Arial" panose="020B0604020202020204" pitchFamily="34" charset="0"/>
              </a:rPr>
              <a:t>KOAlicija</a:t>
            </a:r>
            <a:r>
              <a:rPr lang="sl-SI" sz="2400" dirty="0">
                <a:cs typeface="Arial" panose="020B0604020202020204" pitchFamily="34" charset="0"/>
              </a:rPr>
              <a:t> S je založnike obvestila o vsebini RRS in jih pozvala k prilagoditvi njihovih politik, vendar so se odzvali le redki in objavili spremembo politike </a:t>
            </a:r>
            <a:r>
              <a:rPr lang="sl-SI" sz="2400" dirty="0" err="1">
                <a:cs typeface="Arial" panose="020B0604020202020204" pitchFamily="34" charset="0"/>
              </a:rPr>
              <a:t>samoarhiviranja</a:t>
            </a:r>
            <a:r>
              <a:rPr lang="sl-SI" sz="2400" dirty="0">
                <a:cs typeface="Arial" panose="020B0604020202020204" pitchFamily="34" charset="0"/>
              </a:rPr>
              <a:t> </a:t>
            </a:r>
            <a:r>
              <a:rPr lang="en-SI" sz="2400" dirty="0">
                <a:cs typeface="Arial" panose="020B0604020202020204" pitchFamily="34" charset="0"/>
              </a:rPr>
              <a:t>–</a:t>
            </a:r>
            <a:r>
              <a:rPr lang="sl-SI" sz="2400" dirty="0">
                <a:cs typeface="Arial" panose="020B0604020202020204" pitchFamily="34" charset="0"/>
              </a:rPr>
              <a:t> </a:t>
            </a:r>
            <a:r>
              <a:rPr lang="sl-SI" sz="2400" dirty="0">
                <a:cs typeface="Arial" panose="020B0604020202020204" pitchFamily="34" charset="0"/>
                <a:hlinkClick r:id="rId4"/>
              </a:rPr>
              <a:t>odzivi založnikov</a:t>
            </a:r>
            <a:r>
              <a:rPr lang="sl-SI" sz="2400" dirty="0">
                <a:cs typeface="Arial" panose="020B0604020202020204" pitchFamily="34" charset="0"/>
              </a:rPr>
              <a:t>: </a:t>
            </a:r>
          </a:p>
          <a:p>
            <a:pPr>
              <a:spcAft>
                <a:spcPts val="1000"/>
              </a:spcAft>
            </a:pPr>
            <a:r>
              <a:rPr lang="sl-SI" sz="2400" dirty="0" err="1">
                <a:cs typeface="Arial" panose="020B0604020202020204" pitchFamily="34" charset="0"/>
              </a:rPr>
              <a:t>Company</a:t>
            </a:r>
            <a:r>
              <a:rPr lang="sl-SI" sz="2400" dirty="0">
                <a:cs typeface="Arial" panose="020B0604020202020204" pitchFamily="34" charset="0"/>
              </a:rPr>
              <a:t> </a:t>
            </a:r>
            <a:r>
              <a:rPr lang="sl-SI" sz="2400" dirty="0" err="1">
                <a:cs typeface="Arial" panose="020B0604020202020204" pitchFamily="34" charset="0"/>
              </a:rPr>
              <a:t>of</a:t>
            </a:r>
            <a:r>
              <a:rPr lang="sl-SI" sz="2400" dirty="0">
                <a:cs typeface="Arial" panose="020B0604020202020204" pitchFamily="34" charset="0"/>
              </a:rPr>
              <a:t> </a:t>
            </a:r>
            <a:r>
              <a:rPr lang="sl-SI" sz="2400" dirty="0" err="1">
                <a:cs typeface="Arial" panose="020B0604020202020204" pitchFamily="34" charset="0"/>
              </a:rPr>
              <a:t>Biologists</a:t>
            </a:r>
            <a:r>
              <a:rPr lang="sl-SI" sz="2400" dirty="0">
                <a:cs typeface="Arial" panose="020B0604020202020204" pitchFamily="34" charset="0"/>
              </a:rPr>
              <a:t> in </a:t>
            </a:r>
            <a:r>
              <a:rPr lang="sl-SI" sz="2400" dirty="0" err="1">
                <a:cs typeface="Arial" panose="020B0604020202020204" pitchFamily="34" charset="0"/>
              </a:rPr>
              <a:t>The</a:t>
            </a:r>
            <a:r>
              <a:rPr lang="sl-SI" sz="2400" dirty="0">
                <a:cs typeface="Arial" panose="020B0604020202020204" pitchFamily="34" charset="0"/>
              </a:rPr>
              <a:t> </a:t>
            </a:r>
            <a:r>
              <a:rPr lang="sl-SI" sz="2400" dirty="0" err="1">
                <a:cs typeface="Arial" panose="020B0604020202020204" pitchFamily="34" charset="0"/>
              </a:rPr>
              <a:t>Royal</a:t>
            </a:r>
            <a:r>
              <a:rPr lang="sl-SI" sz="2400" dirty="0">
                <a:cs typeface="Arial" panose="020B0604020202020204" pitchFamily="34" charset="0"/>
              </a:rPr>
              <a:t> </a:t>
            </a:r>
            <a:r>
              <a:rPr lang="sl-SI" sz="2400" dirty="0" err="1">
                <a:cs typeface="Arial" panose="020B0604020202020204" pitchFamily="34" charset="0"/>
              </a:rPr>
              <a:t>Society</a:t>
            </a:r>
            <a:r>
              <a:rPr lang="sl-SI" sz="2400" dirty="0">
                <a:cs typeface="Arial" panose="020B0604020202020204" pitchFamily="34" charset="0"/>
              </a:rPr>
              <a:t> </a:t>
            </a:r>
            <a:r>
              <a:rPr lang="en-SI" sz="2400" dirty="0">
                <a:cs typeface="Arial" panose="020B0604020202020204" pitchFamily="34" charset="0"/>
              </a:rPr>
              <a:t>–</a:t>
            </a:r>
            <a:r>
              <a:rPr lang="sl-SI" sz="2400" dirty="0">
                <a:cs typeface="Arial" panose="020B0604020202020204" pitchFamily="34" charset="0"/>
              </a:rPr>
              <a:t> prilagoditev RRS v celoti,</a:t>
            </a:r>
          </a:p>
          <a:p>
            <a:pPr>
              <a:spcAft>
                <a:spcPts val="1000"/>
              </a:spcAft>
            </a:pPr>
            <a:r>
              <a:rPr lang="sl-SI" sz="2400" u="sng" dirty="0" err="1">
                <a:cs typeface="Arial" panose="020B0604020202020204" pitchFamily="34" charset="0"/>
                <a:hlinkClick r:id="rId5"/>
              </a:rPr>
              <a:t>American</a:t>
            </a:r>
            <a:r>
              <a:rPr lang="sl-SI" sz="2400" u="sng" dirty="0">
                <a:cs typeface="Arial" panose="020B0604020202020204" pitchFamily="34" charset="0"/>
                <a:hlinkClick r:id="rId5"/>
              </a:rPr>
              <a:t> </a:t>
            </a:r>
            <a:r>
              <a:rPr lang="sl-SI" sz="2400" u="sng" dirty="0" err="1">
                <a:cs typeface="Arial" panose="020B0604020202020204" pitchFamily="34" charset="0"/>
                <a:hlinkClick r:id="rId5"/>
              </a:rPr>
              <a:t>Association</a:t>
            </a:r>
            <a:r>
              <a:rPr lang="sl-SI" sz="2400" u="sng" dirty="0">
                <a:cs typeface="Arial" panose="020B0604020202020204" pitchFamily="34" charset="0"/>
                <a:hlinkClick r:id="rId5"/>
              </a:rPr>
              <a:t> </a:t>
            </a:r>
            <a:r>
              <a:rPr lang="sl-SI" sz="2400" u="sng" dirty="0" err="1">
                <a:cs typeface="Arial" panose="020B0604020202020204" pitchFamily="34" charset="0"/>
                <a:hlinkClick r:id="rId5"/>
              </a:rPr>
              <a:t>for</a:t>
            </a:r>
            <a:r>
              <a:rPr lang="sl-SI" sz="2400" u="sng" dirty="0">
                <a:cs typeface="Arial" panose="020B0604020202020204" pitchFamily="34" charset="0"/>
                <a:hlinkClick r:id="rId5"/>
              </a:rPr>
              <a:t> </a:t>
            </a:r>
            <a:r>
              <a:rPr lang="sl-SI" sz="2400" u="sng" dirty="0" err="1">
                <a:cs typeface="Arial" panose="020B0604020202020204" pitchFamily="34" charset="0"/>
                <a:hlinkClick r:id="rId5"/>
              </a:rPr>
              <a:t>the</a:t>
            </a:r>
            <a:r>
              <a:rPr lang="sl-SI" sz="2400" u="sng" dirty="0">
                <a:cs typeface="Arial" panose="020B0604020202020204" pitchFamily="34" charset="0"/>
                <a:hlinkClick r:id="rId5"/>
              </a:rPr>
              <a:t> </a:t>
            </a:r>
            <a:r>
              <a:rPr lang="sl-SI" sz="2400" u="sng" dirty="0" err="1">
                <a:cs typeface="Arial" panose="020B0604020202020204" pitchFamily="34" charset="0"/>
                <a:hlinkClick r:id="rId5"/>
              </a:rPr>
              <a:t>Advancement</a:t>
            </a:r>
            <a:r>
              <a:rPr lang="sl-SI" sz="2400" u="sng" dirty="0">
                <a:cs typeface="Arial" panose="020B0604020202020204" pitchFamily="34" charset="0"/>
                <a:hlinkClick r:id="rId5"/>
              </a:rPr>
              <a:t> </a:t>
            </a:r>
            <a:r>
              <a:rPr lang="sl-SI" sz="2400" u="sng" dirty="0" err="1">
                <a:cs typeface="Arial" panose="020B0604020202020204" pitchFamily="34" charset="0"/>
                <a:hlinkClick r:id="rId5"/>
              </a:rPr>
              <a:t>of</a:t>
            </a:r>
            <a:r>
              <a:rPr lang="sl-SI" sz="2400" u="sng" dirty="0">
                <a:cs typeface="Arial" panose="020B0604020202020204" pitchFamily="34" charset="0"/>
                <a:hlinkClick r:id="rId5"/>
              </a:rPr>
              <a:t> Science (AAAS)</a:t>
            </a:r>
            <a:r>
              <a:rPr lang="sl-SI" sz="2400" dirty="0">
                <a:cs typeface="Arial" panose="020B0604020202020204" pitchFamily="34" charset="0"/>
              </a:rPr>
              <a:t> in </a:t>
            </a:r>
            <a:r>
              <a:rPr lang="sl-SI" sz="2400" u="sng" dirty="0" err="1">
                <a:cs typeface="Arial" panose="020B0604020202020204" pitchFamily="34" charset="0"/>
                <a:hlinkClick r:id="rId6"/>
              </a:rPr>
              <a:t>Association</a:t>
            </a:r>
            <a:r>
              <a:rPr lang="sl-SI" sz="2400" u="sng" dirty="0">
                <a:cs typeface="Arial" panose="020B0604020202020204" pitchFamily="34" charset="0"/>
                <a:hlinkClick r:id="rId6"/>
              </a:rPr>
              <a:t> </a:t>
            </a:r>
            <a:r>
              <a:rPr lang="sl-SI" sz="2400" u="sng" dirty="0" err="1">
                <a:cs typeface="Arial" panose="020B0604020202020204" pitchFamily="34" charset="0"/>
                <a:hlinkClick r:id="rId6"/>
              </a:rPr>
              <a:t>for</a:t>
            </a:r>
            <a:r>
              <a:rPr lang="sl-SI" sz="2400" u="sng" dirty="0">
                <a:cs typeface="Arial" panose="020B0604020202020204" pitchFamily="34" charset="0"/>
                <a:hlinkClick r:id="rId6"/>
              </a:rPr>
              <a:t> </a:t>
            </a:r>
            <a:r>
              <a:rPr lang="sl-SI" sz="2400" u="sng" dirty="0" err="1">
                <a:cs typeface="Arial" panose="020B0604020202020204" pitchFamily="34" charset="0"/>
                <a:hlinkClick r:id="rId6"/>
              </a:rPr>
              <a:t>Computing</a:t>
            </a:r>
            <a:r>
              <a:rPr lang="sl-SI" sz="2400" u="sng" dirty="0">
                <a:cs typeface="Arial" panose="020B0604020202020204" pitchFamily="34" charset="0"/>
                <a:hlinkClick r:id="rId6"/>
              </a:rPr>
              <a:t> </a:t>
            </a:r>
            <a:r>
              <a:rPr lang="sl-SI" sz="2400" u="sng" dirty="0" err="1">
                <a:cs typeface="Arial" panose="020B0604020202020204" pitchFamily="34" charset="0"/>
                <a:hlinkClick r:id="rId6"/>
              </a:rPr>
              <a:t>Machinery</a:t>
            </a:r>
            <a:r>
              <a:rPr lang="sl-SI" sz="2400" dirty="0">
                <a:cs typeface="Arial" panose="020B0604020202020204" pitchFamily="34" charset="0"/>
              </a:rPr>
              <a:t> </a:t>
            </a:r>
            <a:r>
              <a:rPr lang="en-SI" sz="2400" dirty="0">
                <a:cs typeface="Arial" panose="020B0604020202020204" pitchFamily="34" charset="0"/>
              </a:rPr>
              <a:t>–</a:t>
            </a:r>
            <a:r>
              <a:rPr lang="sl-SI" sz="2400" dirty="0">
                <a:cs typeface="Arial" panose="020B0604020202020204" pitchFamily="34" charset="0"/>
              </a:rPr>
              <a:t> le ob določenih pogojih. </a:t>
            </a:r>
          </a:p>
          <a:p>
            <a:pPr>
              <a:spcAft>
                <a:spcPts val="1000"/>
              </a:spcAft>
            </a:pPr>
            <a:r>
              <a:rPr lang="sl-SI" sz="2400" dirty="0">
                <a:cs typeface="Arial" panose="020B0604020202020204" pitchFamily="34" charset="0"/>
              </a:rPr>
              <a:t>Noben založnik (še) ni objavil, da bo sistematično zavračal „RRS prispevke“.</a:t>
            </a:r>
          </a:p>
          <a:p>
            <a:pPr>
              <a:spcAft>
                <a:spcPts val="1000"/>
              </a:spcAft>
            </a:pPr>
            <a:r>
              <a:rPr lang="sl-SI" sz="2400" dirty="0">
                <a:cs typeface="Arial" panose="020B0604020202020204" pitchFamily="34" charset="0"/>
              </a:rPr>
              <a:t>Nasprotujoče si politike financerjev in založnikov lahko avtorje pripeljejo v težaven položaj:</a:t>
            </a:r>
          </a:p>
          <a:p>
            <a:pPr marL="800100" lvl="1" indent="-342900">
              <a:spcAft>
                <a:spcPts val="1000"/>
              </a:spcAft>
              <a:buFont typeface="Arial" panose="020B0604020202020204" pitchFamily="34" charset="0"/>
              <a:buChar char="•"/>
            </a:pPr>
            <a:r>
              <a:rPr lang="sl-SI" sz="2400" dirty="0">
                <a:cs typeface="Arial" panose="020B0604020202020204" pitchFamily="34" charset="0"/>
              </a:rPr>
              <a:t>Zavračanje ali preusmerjanje objav.</a:t>
            </a:r>
          </a:p>
          <a:p>
            <a:pPr marL="800100" lvl="1" indent="-342900">
              <a:spcAft>
                <a:spcPts val="1000"/>
              </a:spcAft>
              <a:buFont typeface="Arial" panose="020B0604020202020204" pitchFamily="34" charset="0"/>
              <a:buChar char="•"/>
            </a:pPr>
            <a:r>
              <a:rPr lang="sl-SI" sz="2400" dirty="0">
                <a:cs typeface="Arial" panose="020B0604020202020204" pitchFamily="34" charset="0"/>
              </a:rPr>
              <a:t>Avtorskopravni problemi </a:t>
            </a:r>
            <a:r>
              <a:rPr lang="en-SI" sz="2400" dirty="0">
                <a:cs typeface="Arial" panose="020B0604020202020204" pitchFamily="34" charset="0"/>
              </a:rPr>
              <a:t>–</a:t>
            </a:r>
            <a:r>
              <a:rPr lang="sl-SI" sz="2400" dirty="0">
                <a:cs typeface="Arial" panose="020B0604020202020204" pitchFamily="34" charset="0"/>
              </a:rPr>
              <a:t> spori zaradi morebitnega nespoštovanja podpisanih pogodb o objavi in podobno.</a:t>
            </a:r>
          </a:p>
        </p:txBody>
      </p:sp>
    </p:spTree>
    <p:extLst>
      <p:ext uri="{BB962C8B-B14F-4D97-AF65-F5344CB8AC3E}">
        <p14:creationId xmlns:p14="http://schemas.microsoft.com/office/powerpoint/2010/main" val="3877124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603962"/>
            <a:ext cx="9033342" cy="817418"/>
          </a:xfrm>
        </p:spPr>
        <p:txBody>
          <a:bodyPr>
            <a:normAutofit/>
          </a:bodyPr>
          <a:lstStyle/>
          <a:p>
            <a:pPr lvl="0"/>
            <a:r>
              <a:rPr lang="sl-SI" sz="5000" b="1" dirty="0" err="1">
                <a:solidFill>
                  <a:srgbClr val="ED7D31"/>
                </a:solidFill>
                <a:latin typeface="Calibri"/>
              </a:rPr>
              <a:t>Journal</a:t>
            </a:r>
            <a:r>
              <a:rPr lang="sl-SI" sz="5000" b="1" dirty="0">
                <a:solidFill>
                  <a:srgbClr val="ED7D31"/>
                </a:solidFill>
                <a:latin typeface="Calibri"/>
              </a:rPr>
              <a:t> </a:t>
            </a:r>
            <a:r>
              <a:rPr lang="sl-SI" sz="5000" b="1" dirty="0" err="1">
                <a:solidFill>
                  <a:srgbClr val="ED7D31"/>
                </a:solidFill>
                <a:latin typeface="Calibri"/>
              </a:rPr>
              <a:t>Checker</a:t>
            </a:r>
            <a:r>
              <a:rPr lang="sl-SI" sz="5000" b="1" dirty="0">
                <a:solidFill>
                  <a:srgbClr val="ED7D31"/>
                </a:solidFill>
                <a:latin typeface="Calibri"/>
              </a:rPr>
              <a:t> </a:t>
            </a:r>
            <a:r>
              <a:rPr lang="sl-SI" sz="5000" b="1" dirty="0" err="1">
                <a:solidFill>
                  <a:srgbClr val="ED7D31"/>
                </a:solidFill>
                <a:latin typeface="Calibri"/>
              </a:rPr>
              <a:t>Tool</a:t>
            </a:r>
            <a:r>
              <a:rPr lang="sl-SI" sz="5000" b="1" dirty="0">
                <a:solidFill>
                  <a:srgbClr val="ED7D31"/>
                </a:solidFill>
                <a:latin typeface="Calibri"/>
              </a:rPr>
              <a:t> (JCT)</a:t>
            </a:r>
          </a:p>
        </p:txBody>
      </p:sp>
      <p:sp>
        <p:nvSpPr>
          <p:cNvPr id="5" name="Naslov 1">
            <a:extLst>
              <a:ext uri="{FF2B5EF4-FFF2-40B4-BE49-F238E27FC236}">
                <a16:creationId xmlns:a16="http://schemas.microsoft.com/office/drawing/2014/main" id="{A9562970-6910-4154-A181-B1BA07AA3270}"/>
              </a:ext>
            </a:extLst>
          </p:cNvPr>
          <p:cNvSpPr txBox="1"/>
          <p:nvPr/>
        </p:nvSpPr>
        <p:spPr>
          <a:xfrm>
            <a:off x="997480" y="4237535"/>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3" name="Pravokotnik 2">
            <a:extLst>
              <a:ext uri="{FF2B5EF4-FFF2-40B4-BE49-F238E27FC236}">
                <a16:creationId xmlns:a16="http://schemas.microsoft.com/office/drawing/2014/main" id="{50FBC03B-2CFD-4F95-BB27-39B30C9A7D7A}"/>
              </a:ext>
            </a:extLst>
          </p:cNvPr>
          <p:cNvSpPr/>
          <p:nvPr/>
        </p:nvSpPr>
        <p:spPr>
          <a:xfrm>
            <a:off x="820365" y="1421380"/>
            <a:ext cx="10774604" cy="5262979"/>
          </a:xfrm>
          <a:prstGeom prst="rect">
            <a:avLst/>
          </a:prstGeom>
        </p:spPr>
        <p:txBody>
          <a:bodyPr wrap="square">
            <a:spAutoFit/>
          </a:bodyPr>
          <a:lstStyle/>
          <a:p>
            <a:r>
              <a:rPr lang="sl-SI" sz="2400" dirty="0" err="1"/>
              <a:t>Časovnica</a:t>
            </a:r>
            <a:r>
              <a:rPr lang="sl-SI" sz="2400" dirty="0"/>
              <a:t> in način implementacije načel Načrta S pri financerjih </a:t>
            </a:r>
            <a:r>
              <a:rPr lang="en-US" sz="2400" dirty="0" err="1"/>
              <a:t>pomembno</a:t>
            </a:r>
            <a:r>
              <a:rPr lang="en-US" sz="2400" dirty="0"/>
              <a:t> </a:t>
            </a:r>
            <a:r>
              <a:rPr lang="en-US" sz="2400" dirty="0" err="1"/>
              <a:t>vpliva</a:t>
            </a:r>
            <a:r>
              <a:rPr lang="sl-SI" sz="2400" dirty="0"/>
              <a:t>jo</a:t>
            </a:r>
            <a:r>
              <a:rPr lang="en-US" sz="2400" dirty="0"/>
              <a:t> </a:t>
            </a:r>
            <a:r>
              <a:rPr lang="en-US" sz="2400" dirty="0" err="1"/>
              <a:t>na</a:t>
            </a:r>
            <a:r>
              <a:rPr lang="en-US" sz="2400" dirty="0"/>
              <a:t> </a:t>
            </a:r>
            <a:r>
              <a:rPr lang="en-US" sz="2400" dirty="0" err="1"/>
              <a:t>možnosti</a:t>
            </a:r>
            <a:r>
              <a:rPr lang="en-US" sz="2400" dirty="0"/>
              <a:t> </a:t>
            </a:r>
            <a:r>
              <a:rPr lang="en-US" sz="2400" dirty="0" err="1"/>
              <a:t>avtorjev</a:t>
            </a:r>
            <a:r>
              <a:rPr lang="en-US" sz="2400" dirty="0"/>
              <a:t> za </a:t>
            </a:r>
            <a:r>
              <a:rPr lang="en-US" sz="2400" dirty="0" err="1"/>
              <a:t>objave</a:t>
            </a:r>
            <a:r>
              <a:rPr lang="en-US" sz="2400" dirty="0"/>
              <a:t> v </a:t>
            </a:r>
            <a:r>
              <a:rPr lang="en-US" sz="2400" dirty="0" err="1"/>
              <a:t>revijah</a:t>
            </a:r>
            <a:r>
              <a:rPr lang="en-US" sz="2400" dirty="0"/>
              <a:t> po </a:t>
            </a:r>
            <a:r>
              <a:rPr lang="en-US" sz="2400" dirty="0" err="1"/>
              <a:t>njihovem</a:t>
            </a:r>
            <a:r>
              <a:rPr lang="en-US" sz="2400" dirty="0"/>
              <a:t> </a:t>
            </a:r>
            <a:r>
              <a:rPr lang="en-US" sz="2400" dirty="0" err="1"/>
              <a:t>izboru</a:t>
            </a:r>
            <a:r>
              <a:rPr lang="sl-SI" sz="2400" dirty="0"/>
              <a:t> </a:t>
            </a:r>
            <a:r>
              <a:rPr lang="en-SI" sz="2400" dirty="0"/>
              <a:t>–</a:t>
            </a:r>
            <a:r>
              <a:rPr lang="sl-SI" sz="2400" dirty="0"/>
              <a:t> </a:t>
            </a:r>
            <a:r>
              <a:rPr lang="sl-SI" sz="2400" b="1" dirty="0"/>
              <a:t>HIBRIDNE revije: </a:t>
            </a:r>
          </a:p>
          <a:p>
            <a:r>
              <a:rPr lang="sl-SI" sz="2400" b="1" dirty="0"/>
              <a:t>NE GRE ZA PREPOVED OBJAVLJANJA, PROBLEM SO STROŠKI in KDO jih PLAČA!</a:t>
            </a:r>
            <a:r>
              <a:rPr lang="en-US" sz="2400" dirty="0"/>
              <a:t>  </a:t>
            </a:r>
            <a:endParaRPr lang="sl-SI" sz="2400" dirty="0"/>
          </a:p>
          <a:p>
            <a:endParaRPr lang="sl-SI" sz="2400" dirty="0"/>
          </a:p>
          <a:p>
            <a:r>
              <a:rPr lang="sl-SI" sz="2400" dirty="0">
                <a:cs typeface="Arial" panose="020B0604020202020204" pitchFamily="34" charset="0"/>
              </a:rPr>
              <a:t>Spletno orodje </a:t>
            </a:r>
            <a:r>
              <a:rPr lang="sl-SI" sz="2400" u="sng" dirty="0" err="1">
                <a:cs typeface="Arial" panose="020B0604020202020204" pitchFamily="34" charset="0"/>
                <a:hlinkClick r:id="rId4"/>
              </a:rPr>
              <a:t>Journal</a:t>
            </a:r>
            <a:r>
              <a:rPr lang="sl-SI" sz="2400" u="sng" dirty="0">
                <a:cs typeface="Arial" panose="020B0604020202020204" pitchFamily="34" charset="0"/>
                <a:hlinkClick r:id="rId4"/>
              </a:rPr>
              <a:t> </a:t>
            </a:r>
            <a:r>
              <a:rPr lang="sl-SI" sz="2400" u="sng" dirty="0" err="1">
                <a:cs typeface="Arial" panose="020B0604020202020204" pitchFamily="34" charset="0"/>
                <a:hlinkClick r:id="rId4"/>
              </a:rPr>
              <a:t>Checker</a:t>
            </a:r>
            <a:r>
              <a:rPr lang="sl-SI" sz="2400" u="sng" dirty="0">
                <a:cs typeface="Arial" panose="020B0604020202020204" pitchFamily="34" charset="0"/>
                <a:hlinkClick r:id="rId4"/>
              </a:rPr>
              <a:t> </a:t>
            </a:r>
            <a:r>
              <a:rPr lang="sl-SI" sz="2400" u="sng" dirty="0" err="1">
                <a:cs typeface="Arial" panose="020B0604020202020204" pitchFamily="34" charset="0"/>
                <a:hlinkClick r:id="rId4"/>
              </a:rPr>
              <a:t>Tool</a:t>
            </a:r>
            <a:r>
              <a:rPr lang="sl-SI" sz="2400" u="sng" dirty="0">
                <a:cs typeface="Arial" panose="020B0604020202020204" pitchFamily="34" charset="0"/>
                <a:hlinkClick r:id="rId4"/>
              </a:rPr>
              <a:t> (JCT)</a:t>
            </a:r>
            <a:r>
              <a:rPr lang="sl-SI" sz="2400" u="sng" dirty="0">
                <a:cs typeface="Arial" panose="020B0604020202020204" pitchFamily="34" charset="0"/>
              </a:rPr>
              <a:t> </a:t>
            </a:r>
            <a:r>
              <a:rPr lang="sl-SI" sz="2400" dirty="0">
                <a:cs typeface="Arial" panose="020B0604020202020204" pitchFamily="34" charset="0"/>
              </a:rPr>
              <a:t>avtorjem  omogoča, da na osnovi naslova (ali ISSN) izbrane revije oz. platforme, imena financerja in svoje inštitucije preverijo, ali bi s tako objavo zagotovili  skladnost z zahtevami Načrta S  in svojega financerja (nacionalne politike se v podrobnostih lahko razlikujejo </a:t>
            </a:r>
            <a:r>
              <a:rPr lang="en-SI" sz="2400" dirty="0">
                <a:cs typeface="Arial" panose="020B0604020202020204" pitchFamily="34" charset="0"/>
              </a:rPr>
              <a:t>–</a:t>
            </a:r>
            <a:r>
              <a:rPr lang="sl-SI" sz="2400" dirty="0">
                <a:cs typeface="Arial" panose="020B0604020202020204" pitchFamily="34" charset="0"/>
              </a:rPr>
              <a:t> dodatno preveriti!).</a:t>
            </a:r>
          </a:p>
          <a:p>
            <a:endParaRPr lang="sl-SI" sz="2400" u="sng" dirty="0">
              <a:cs typeface="Arial" panose="020B0604020202020204" pitchFamily="34" charset="0"/>
              <a:hlinkClick r:id="rId5"/>
            </a:endParaRPr>
          </a:p>
          <a:p>
            <a:r>
              <a:rPr lang="sl-SI" sz="2400" u="sng" dirty="0">
                <a:cs typeface="Arial" panose="020B0604020202020204" pitchFamily="34" charset="0"/>
                <a:hlinkClick r:id="rId5"/>
              </a:rPr>
              <a:t>Delovanje orodja temelji na funkcionalnem združevanju</a:t>
            </a:r>
            <a:r>
              <a:rPr lang="sl-SI" sz="2400" dirty="0">
                <a:cs typeface="Arial" panose="020B0604020202020204" pitchFamily="34" charset="0"/>
              </a:rPr>
              <a:t> zahtev Načrta S za odprto dostopnost objav, informacij o poteku implementacije pri posameznih članicah (</a:t>
            </a:r>
            <a:r>
              <a:rPr lang="sl-SI" sz="2400" dirty="0" err="1">
                <a:cs typeface="Arial" panose="020B0604020202020204" pitchFamily="34" charset="0"/>
              </a:rPr>
              <a:t>Implementation</a:t>
            </a:r>
            <a:r>
              <a:rPr lang="sl-SI" sz="2400" dirty="0">
                <a:cs typeface="Arial" panose="020B0604020202020204" pitchFamily="34" charset="0"/>
              </a:rPr>
              <a:t> </a:t>
            </a:r>
            <a:r>
              <a:rPr lang="sl-SI" sz="2400" dirty="0" err="1">
                <a:cs typeface="Arial" panose="020B0604020202020204" pitchFamily="34" charset="0"/>
              </a:rPr>
              <a:t>Roadmap</a:t>
            </a:r>
            <a:r>
              <a:rPr lang="sl-SI" sz="2400" dirty="0">
                <a:cs typeface="Arial" panose="020B0604020202020204" pitchFamily="34" charset="0"/>
              </a:rPr>
              <a:t> </a:t>
            </a:r>
            <a:r>
              <a:rPr lang="sl-SI" sz="2400" dirty="0" err="1">
                <a:cs typeface="Arial" panose="020B0604020202020204" pitchFamily="34" charset="0"/>
              </a:rPr>
              <a:t>of</a:t>
            </a:r>
            <a:r>
              <a:rPr lang="sl-SI" sz="2400" dirty="0">
                <a:cs typeface="Arial" panose="020B0604020202020204" pitchFamily="34" charset="0"/>
              </a:rPr>
              <a:t> cOAlition S </a:t>
            </a:r>
            <a:r>
              <a:rPr lang="sl-SI" sz="2400" dirty="0" err="1">
                <a:cs typeface="Arial" panose="020B0604020202020204" pitchFamily="34" charset="0"/>
              </a:rPr>
              <a:t>Organisations</a:t>
            </a:r>
            <a:r>
              <a:rPr lang="sl-SI" sz="2400" dirty="0">
                <a:cs typeface="Arial" panose="020B0604020202020204" pitchFamily="34" charset="0"/>
              </a:rPr>
              <a:t>) in podatkov iz različnih servisov, registrov in portalov (DOAJ, ISSN registra revij, ESAC registra preoblikovalnih pogodb, šifranta raziskovalnih organizacij ROR in drugih). </a:t>
            </a:r>
            <a:endParaRPr lang="sl-SI" sz="2400" dirty="0"/>
          </a:p>
        </p:txBody>
      </p:sp>
    </p:spTree>
    <p:extLst>
      <p:ext uri="{BB962C8B-B14F-4D97-AF65-F5344CB8AC3E}">
        <p14:creationId xmlns:p14="http://schemas.microsoft.com/office/powerpoint/2010/main" val="709097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pic>
        <p:nvPicPr>
          <p:cNvPr id="13" name="Slika 12"/>
          <p:cNvPicPr>
            <a:picLocks noChangeAspect="1"/>
          </p:cNvPicPr>
          <p:nvPr/>
        </p:nvPicPr>
        <p:blipFill>
          <a:blip r:embed="rId4"/>
          <a:stretch>
            <a:fillRect/>
          </a:stretch>
        </p:blipFill>
        <p:spPr>
          <a:xfrm>
            <a:off x="1" y="1232807"/>
            <a:ext cx="12191999" cy="5271688"/>
          </a:xfrm>
          <a:prstGeom prst="rect">
            <a:avLst/>
          </a:prstGeom>
        </p:spPr>
      </p:pic>
      <p:sp>
        <p:nvSpPr>
          <p:cNvPr id="10" name="PoljeZBesedilom 9"/>
          <p:cNvSpPr txBox="1"/>
          <p:nvPr/>
        </p:nvSpPr>
        <p:spPr>
          <a:xfrm>
            <a:off x="188536" y="919210"/>
            <a:ext cx="1640770" cy="523220"/>
          </a:xfrm>
          <a:prstGeom prst="rect">
            <a:avLst/>
          </a:prstGeom>
          <a:solidFill>
            <a:schemeClr val="accent1">
              <a:lumMod val="40000"/>
              <a:lumOff val="60000"/>
            </a:schemeClr>
          </a:solidFill>
        </p:spPr>
        <p:txBody>
          <a:bodyPr wrap="none" rtlCol="0">
            <a:spAutoFit/>
          </a:bodyPr>
          <a:lstStyle/>
          <a:p>
            <a:r>
              <a:rPr lang="sl-SI" sz="2800" b="1" dirty="0"/>
              <a:t>ACS Nano</a:t>
            </a:r>
            <a:endParaRPr lang="en-US" sz="2800" b="1" dirty="0"/>
          </a:p>
        </p:txBody>
      </p:sp>
    </p:spTree>
    <p:extLst>
      <p:ext uri="{BB962C8B-B14F-4D97-AF65-F5344CB8AC3E}">
        <p14:creationId xmlns:p14="http://schemas.microsoft.com/office/powerpoint/2010/main" val="4005188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Slika 3"/>
          <p:cNvPicPr>
            <a:picLocks noChangeAspect="1"/>
          </p:cNvPicPr>
          <p:nvPr/>
        </p:nvPicPr>
        <p:blipFill>
          <a:blip r:embed="rId4"/>
          <a:stretch>
            <a:fillRect/>
          </a:stretch>
        </p:blipFill>
        <p:spPr>
          <a:xfrm>
            <a:off x="0" y="1266825"/>
            <a:ext cx="12204563" cy="4549513"/>
          </a:xfrm>
          <a:prstGeom prst="rect">
            <a:avLst/>
          </a:prstGeom>
        </p:spPr>
      </p:pic>
      <p:sp>
        <p:nvSpPr>
          <p:cNvPr id="7" name="PoljeZBesedilom 6"/>
          <p:cNvSpPr txBox="1"/>
          <p:nvPr/>
        </p:nvSpPr>
        <p:spPr>
          <a:xfrm>
            <a:off x="7022968" y="5582083"/>
            <a:ext cx="2978871" cy="923330"/>
          </a:xfrm>
          <a:prstGeom prst="rect">
            <a:avLst/>
          </a:prstGeom>
          <a:solidFill>
            <a:schemeClr val="accent1">
              <a:lumMod val="40000"/>
              <a:lumOff val="60000"/>
            </a:schemeClr>
          </a:solidFill>
        </p:spPr>
        <p:txBody>
          <a:bodyPr wrap="square" rtlCol="0">
            <a:spAutoFit/>
          </a:bodyPr>
          <a:lstStyle/>
          <a:p>
            <a:r>
              <a:rPr lang="sl-SI" b="1" dirty="0"/>
              <a:t>Financer &amp; RRS:</a:t>
            </a:r>
          </a:p>
          <a:p>
            <a:r>
              <a:rPr lang="sl-SI" b="1" dirty="0"/>
              <a:t>EC, Obzorje Evropa </a:t>
            </a:r>
            <a:r>
              <a:rPr lang="en-SI" dirty="0">
                <a:cs typeface="Arial" panose="020B0604020202020204" pitchFamily="34" charset="0"/>
                <a:sym typeface="Wingdings" panose="05000000000000000000" pitchFamily="2" charset="2"/>
              </a:rPr>
              <a:t> </a:t>
            </a:r>
            <a:r>
              <a:rPr lang="sl-SI" b="1" dirty="0"/>
              <a:t>DA</a:t>
            </a:r>
          </a:p>
          <a:p>
            <a:r>
              <a:rPr lang="sl-SI" b="1" dirty="0"/>
              <a:t>ARIS</a:t>
            </a:r>
            <a:r>
              <a:rPr lang="sl-SI" dirty="0"/>
              <a:t> </a:t>
            </a:r>
            <a:r>
              <a:rPr lang="en-SI" dirty="0">
                <a:cs typeface="Arial" panose="020B0604020202020204" pitchFamily="34" charset="0"/>
                <a:sym typeface="Wingdings" panose="05000000000000000000" pitchFamily="2" charset="2"/>
              </a:rPr>
              <a:t></a:t>
            </a:r>
            <a:r>
              <a:rPr lang="sl-SI" dirty="0">
                <a:cs typeface="Arial" panose="020B0604020202020204" pitchFamily="34" charset="0"/>
                <a:sym typeface="Wingdings" panose="05000000000000000000" pitchFamily="2" charset="2"/>
              </a:rPr>
              <a:t> </a:t>
            </a:r>
            <a:r>
              <a:rPr lang="sl-SI" b="1" dirty="0">
                <a:cs typeface="Arial" panose="020B0604020202020204" pitchFamily="34" charset="0"/>
                <a:sym typeface="Wingdings" panose="05000000000000000000" pitchFamily="2" charset="2"/>
              </a:rPr>
              <a:t>NE</a:t>
            </a:r>
            <a:endParaRPr lang="en-US" b="1" dirty="0"/>
          </a:p>
        </p:txBody>
      </p:sp>
      <p:sp>
        <p:nvSpPr>
          <p:cNvPr id="12" name="PoljeZBesedilom 11"/>
          <p:cNvSpPr txBox="1"/>
          <p:nvPr/>
        </p:nvSpPr>
        <p:spPr>
          <a:xfrm>
            <a:off x="113121" y="1102936"/>
            <a:ext cx="2428870" cy="523220"/>
          </a:xfrm>
          <a:prstGeom prst="rect">
            <a:avLst/>
          </a:prstGeom>
          <a:solidFill>
            <a:schemeClr val="accent1">
              <a:lumMod val="40000"/>
              <a:lumOff val="60000"/>
            </a:schemeClr>
          </a:solidFill>
        </p:spPr>
        <p:txBody>
          <a:bodyPr wrap="none" rtlCol="0">
            <a:spAutoFit/>
          </a:bodyPr>
          <a:lstStyle/>
          <a:p>
            <a:r>
              <a:rPr lang="sl-SI" sz="2800" b="1" dirty="0"/>
              <a:t>Science (AAAS)</a:t>
            </a:r>
            <a:endParaRPr lang="en-US" sz="2800" b="1" dirty="0"/>
          </a:p>
        </p:txBody>
      </p:sp>
    </p:spTree>
    <p:extLst>
      <p:ext uri="{BB962C8B-B14F-4D97-AF65-F5344CB8AC3E}">
        <p14:creationId xmlns:p14="http://schemas.microsoft.com/office/powerpoint/2010/main" val="697353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pic>
        <p:nvPicPr>
          <p:cNvPr id="3" name="Slika 2"/>
          <p:cNvPicPr>
            <a:picLocks noChangeAspect="1"/>
          </p:cNvPicPr>
          <p:nvPr/>
        </p:nvPicPr>
        <p:blipFill>
          <a:blip r:embed="rId4"/>
          <a:stretch>
            <a:fillRect/>
          </a:stretch>
        </p:blipFill>
        <p:spPr>
          <a:xfrm>
            <a:off x="0" y="1355936"/>
            <a:ext cx="12192000" cy="4758568"/>
          </a:xfrm>
          <a:prstGeom prst="rect">
            <a:avLst/>
          </a:prstGeom>
        </p:spPr>
      </p:pic>
      <p:sp>
        <p:nvSpPr>
          <p:cNvPr id="4" name="PoljeZBesedilom 3"/>
          <p:cNvSpPr txBox="1"/>
          <p:nvPr/>
        </p:nvSpPr>
        <p:spPr>
          <a:xfrm>
            <a:off x="188537" y="1244339"/>
            <a:ext cx="3272691" cy="523220"/>
          </a:xfrm>
          <a:prstGeom prst="rect">
            <a:avLst/>
          </a:prstGeom>
          <a:solidFill>
            <a:schemeClr val="accent1">
              <a:lumMod val="40000"/>
              <a:lumOff val="60000"/>
            </a:schemeClr>
          </a:solidFill>
        </p:spPr>
        <p:txBody>
          <a:bodyPr wrap="none" rtlCol="0">
            <a:spAutoFit/>
          </a:bodyPr>
          <a:lstStyle/>
          <a:p>
            <a:r>
              <a:rPr lang="sl-SI" sz="2800" b="1" dirty="0" err="1"/>
              <a:t>The</a:t>
            </a:r>
            <a:r>
              <a:rPr lang="sl-SI" sz="2800" b="1" dirty="0"/>
              <a:t> Lancet </a:t>
            </a:r>
            <a:r>
              <a:rPr lang="sl-SI" sz="2800" b="1" dirty="0" err="1"/>
              <a:t>Oncology</a:t>
            </a:r>
            <a:endParaRPr lang="en-US" sz="2800" b="1" dirty="0"/>
          </a:p>
        </p:txBody>
      </p:sp>
    </p:spTree>
    <p:extLst>
      <p:ext uri="{BB962C8B-B14F-4D97-AF65-F5344CB8AC3E}">
        <p14:creationId xmlns:p14="http://schemas.microsoft.com/office/powerpoint/2010/main" val="1431765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26225" y="613690"/>
            <a:ext cx="9033342" cy="817418"/>
          </a:xfrm>
        </p:spPr>
        <p:txBody>
          <a:bodyPr>
            <a:normAutofit/>
          </a:bodyPr>
          <a:lstStyle/>
          <a:p>
            <a:pPr lvl="0"/>
            <a:r>
              <a:rPr lang="sl-SI" sz="5000" b="1" dirty="0" err="1">
                <a:solidFill>
                  <a:srgbClr val="ED7D31"/>
                </a:solidFill>
                <a:latin typeface="Calibri"/>
              </a:rPr>
              <a:t>Journal</a:t>
            </a:r>
            <a:r>
              <a:rPr lang="sl-SI" sz="5000" b="1" dirty="0">
                <a:solidFill>
                  <a:srgbClr val="ED7D31"/>
                </a:solidFill>
                <a:latin typeface="Calibri"/>
              </a:rPr>
              <a:t> </a:t>
            </a:r>
            <a:r>
              <a:rPr lang="sl-SI" sz="5000" b="1" dirty="0" err="1">
                <a:solidFill>
                  <a:srgbClr val="ED7D31"/>
                </a:solidFill>
                <a:latin typeface="Calibri"/>
              </a:rPr>
              <a:t>Comparison</a:t>
            </a:r>
            <a:r>
              <a:rPr lang="sl-SI" sz="5000" b="1" dirty="0">
                <a:solidFill>
                  <a:srgbClr val="ED7D31"/>
                </a:solidFill>
                <a:latin typeface="Calibri"/>
              </a:rPr>
              <a:t> Service (JCS)</a:t>
            </a:r>
          </a:p>
        </p:txBody>
      </p:sp>
      <p:sp>
        <p:nvSpPr>
          <p:cNvPr id="6" name="Pravokotnik 5">
            <a:extLst>
              <a:ext uri="{FF2B5EF4-FFF2-40B4-BE49-F238E27FC236}">
                <a16:creationId xmlns:a16="http://schemas.microsoft.com/office/drawing/2014/main" id="{BB090458-FAF0-4CB7-91DD-3A376136F721}"/>
              </a:ext>
            </a:extLst>
          </p:cNvPr>
          <p:cNvSpPr/>
          <p:nvPr/>
        </p:nvSpPr>
        <p:spPr>
          <a:xfrm>
            <a:off x="713363" y="1584293"/>
            <a:ext cx="10627082" cy="5262979"/>
          </a:xfrm>
          <a:prstGeom prst="rect">
            <a:avLst/>
          </a:prstGeom>
        </p:spPr>
        <p:txBody>
          <a:bodyPr wrap="square">
            <a:spAutoFit/>
          </a:bodyPr>
          <a:lstStyle/>
          <a:p>
            <a:r>
              <a:rPr lang="sl-SI" sz="2400" dirty="0"/>
              <a:t>5. načelo, transparentnost in preglednost: </a:t>
            </a:r>
            <a:r>
              <a:rPr lang="sl-SI" sz="2400" i="1" dirty="0"/>
              <a:t>p</a:t>
            </a:r>
            <a:r>
              <a:rPr lang="sl-SI" sz="2400" i="1" dirty="0">
                <a:cs typeface="Arial" panose="020B0604020202020204" pitchFamily="34" charset="0"/>
              </a:rPr>
              <a:t>ristojbine za odprte objave morajo biti skladne z dejansko vrednostjo storitve, ki jo založnik izvede, in financerjem omogočiti vpogled v strukturo stroškov</a:t>
            </a:r>
            <a:r>
              <a:rPr lang="sl-SI" sz="2400" i="1" dirty="0"/>
              <a:t>, ne glede na to, ali gre za objave v odprto dostopnih revijah, na platformah za odprto objavljanje ali za objave v okviru preoblikovalnih dogovorov.</a:t>
            </a:r>
          </a:p>
          <a:p>
            <a:endParaRPr lang="sl-SI" sz="2400" i="1" dirty="0"/>
          </a:p>
          <a:p>
            <a:r>
              <a:rPr lang="sl-SI" sz="2400" dirty="0" err="1">
                <a:hlinkClick r:id="rId4"/>
              </a:rPr>
              <a:t>Journal</a:t>
            </a:r>
            <a:r>
              <a:rPr lang="sl-SI" sz="2400" dirty="0">
                <a:hlinkClick r:id="rId4"/>
              </a:rPr>
              <a:t> </a:t>
            </a:r>
            <a:r>
              <a:rPr lang="sl-SI" sz="2400" dirty="0" err="1">
                <a:hlinkClick r:id="rId4"/>
              </a:rPr>
              <a:t>Comparison</a:t>
            </a:r>
            <a:r>
              <a:rPr lang="sl-SI" sz="2400" dirty="0">
                <a:hlinkClick r:id="rId4"/>
              </a:rPr>
              <a:t> Service</a:t>
            </a:r>
            <a:r>
              <a:rPr lang="sl-SI" sz="2400" dirty="0"/>
              <a:t>: varna, brezplačna storitev, ki knjižnicam, konzorcijem in financerjem omogoča hitre primerjave storitev in stroškov objavljanja v znanstvenih revijah. Založniki posredujejo podatke v standardnem formatu, med drugim o pogostosti objavljanja, recenzijskem postopku, času od oddaje do sprejema, razponu kataloških cen APC in naročnin.</a:t>
            </a:r>
          </a:p>
          <a:p>
            <a:r>
              <a:rPr lang="sl-SI" sz="2400" b="1" dirty="0"/>
              <a:t>Zaradi varovanja podatkov je potrebno podpisati pristopno pogodbo </a:t>
            </a:r>
            <a:r>
              <a:rPr lang="en-US" sz="2400" dirty="0">
                <a:hlinkClick r:id="rId5"/>
              </a:rPr>
              <a:t>End-user service agreement</a:t>
            </a:r>
            <a:r>
              <a:rPr lang="sl-SI" sz="2400" dirty="0"/>
              <a:t>, za uporabo se je potrebno </a:t>
            </a:r>
            <a:r>
              <a:rPr lang="sl-SI" sz="2400" dirty="0">
                <a:hlinkClick r:id="rId6"/>
              </a:rPr>
              <a:t>registrirati in prijaviti</a:t>
            </a:r>
            <a:r>
              <a:rPr lang="sl-SI" sz="2400" dirty="0"/>
              <a:t>.</a:t>
            </a:r>
          </a:p>
          <a:p>
            <a:endParaRPr lang="sl-SI" sz="2400" dirty="0"/>
          </a:p>
        </p:txBody>
      </p:sp>
    </p:spTree>
    <p:extLst>
      <p:ext uri="{BB962C8B-B14F-4D97-AF65-F5344CB8AC3E}">
        <p14:creationId xmlns:p14="http://schemas.microsoft.com/office/powerpoint/2010/main" val="3766841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ravokotnik 5">
            <a:extLst>
              <a:ext uri="{FF2B5EF4-FFF2-40B4-BE49-F238E27FC236}">
                <a16:creationId xmlns:a16="http://schemas.microsoft.com/office/drawing/2014/main" id="{BB090458-FAF0-4CB7-91DD-3A376136F721}"/>
              </a:ext>
            </a:extLst>
          </p:cNvPr>
          <p:cNvSpPr/>
          <p:nvPr/>
        </p:nvSpPr>
        <p:spPr>
          <a:xfrm>
            <a:off x="531957" y="1060322"/>
            <a:ext cx="10627082" cy="1200329"/>
          </a:xfrm>
          <a:prstGeom prst="rect">
            <a:avLst/>
          </a:prstGeom>
        </p:spPr>
        <p:txBody>
          <a:bodyPr wrap="square">
            <a:spAutoFit/>
          </a:bodyPr>
          <a:lstStyle/>
          <a:p>
            <a:r>
              <a:rPr lang="sl-SI" sz="2400" dirty="0">
                <a:hlinkClick r:id="rId4"/>
              </a:rPr>
              <a:t>Seznam založnikov in revij</a:t>
            </a:r>
            <a:r>
              <a:rPr lang="sl-SI" sz="2400" dirty="0"/>
              <a:t>, katerih podatki so vključeni v storitev, je javen!</a:t>
            </a:r>
          </a:p>
          <a:p>
            <a:r>
              <a:rPr lang="sl-SI" sz="2400" dirty="0"/>
              <a:t>Dostop do podrobnejših podatkov pa je omogočen samo prijavljenim uporabnikom!</a:t>
            </a:r>
          </a:p>
          <a:p>
            <a:r>
              <a:rPr lang="sl-SI" sz="2400" dirty="0"/>
              <a:t>Povezava z </a:t>
            </a:r>
            <a:r>
              <a:rPr lang="sl-SI" sz="2400" dirty="0" err="1"/>
              <a:t>Journal</a:t>
            </a:r>
            <a:r>
              <a:rPr lang="sl-SI" sz="2400" dirty="0"/>
              <a:t> </a:t>
            </a:r>
            <a:r>
              <a:rPr lang="sl-SI" sz="2400" dirty="0" err="1"/>
              <a:t>Checker</a:t>
            </a:r>
            <a:r>
              <a:rPr lang="sl-SI" sz="2400" dirty="0"/>
              <a:t> </a:t>
            </a:r>
            <a:r>
              <a:rPr lang="sl-SI" sz="2400" dirty="0" err="1"/>
              <a:t>Tool</a:t>
            </a:r>
            <a:r>
              <a:rPr lang="sl-SI" sz="2400" dirty="0"/>
              <a:t>: izpis za posamezen naslov revije</a:t>
            </a:r>
          </a:p>
        </p:txBody>
      </p:sp>
      <p:pic>
        <p:nvPicPr>
          <p:cNvPr id="3" name="Slika 2"/>
          <p:cNvPicPr>
            <a:picLocks noChangeAspect="1"/>
          </p:cNvPicPr>
          <p:nvPr/>
        </p:nvPicPr>
        <p:blipFill>
          <a:blip r:embed="rId5"/>
          <a:stretch>
            <a:fillRect/>
          </a:stretch>
        </p:blipFill>
        <p:spPr>
          <a:xfrm>
            <a:off x="0" y="3058099"/>
            <a:ext cx="12132322" cy="3763552"/>
          </a:xfrm>
          <a:prstGeom prst="rect">
            <a:avLst/>
          </a:prstGeom>
        </p:spPr>
      </p:pic>
      <p:sp>
        <p:nvSpPr>
          <p:cNvPr id="4" name="PoljeZBesedilom 3"/>
          <p:cNvSpPr txBox="1"/>
          <p:nvPr/>
        </p:nvSpPr>
        <p:spPr>
          <a:xfrm>
            <a:off x="216816" y="2663532"/>
            <a:ext cx="2047355" cy="461665"/>
          </a:xfrm>
          <a:prstGeom prst="rect">
            <a:avLst/>
          </a:prstGeom>
          <a:solidFill>
            <a:schemeClr val="accent1">
              <a:lumMod val="40000"/>
              <a:lumOff val="60000"/>
            </a:schemeClr>
          </a:solidFill>
        </p:spPr>
        <p:txBody>
          <a:bodyPr wrap="none" rtlCol="0">
            <a:spAutoFit/>
          </a:bodyPr>
          <a:lstStyle/>
          <a:p>
            <a:r>
              <a:rPr lang="sl-SI" sz="2400" b="1" dirty="0" err="1"/>
              <a:t>PLoS</a:t>
            </a:r>
            <a:r>
              <a:rPr lang="sl-SI" sz="2400" b="1" dirty="0"/>
              <a:t> Medicine</a:t>
            </a:r>
            <a:endParaRPr lang="en-US" sz="2400" b="1" dirty="0"/>
          </a:p>
        </p:txBody>
      </p:sp>
    </p:spTree>
    <p:extLst>
      <p:ext uri="{BB962C8B-B14F-4D97-AF65-F5344CB8AC3E}">
        <p14:creationId xmlns:p14="http://schemas.microsoft.com/office/powerpoint/2010/main" val="1632057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26225" y="623417"/>
            <a:ext cx="9033342" cy="817418"/>
          </a:xfrm>
        </p:spPr>
        <p:txBody>
          <a:bodyPr>
            <a:normAutofit fontScale="90000"/>
          </a:bodyPr>
          <a:lstStyle/>
          <a:p>
            <a:pPr lvl="0"/>
            <a:r>
              <a:rPr lang="sl-SI" sz="5000" b="1" dirty="0">
                <a:solidFill>
                  <a:srgbClr val="ED7D31"/>
                </a:solidFill>
                <a:latin typeface="Calibri"/>
              </a:rPr>
              <a:t>Tehnične smernice in druge zahteve za objavljanje v skladu z Načrtom S</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6" name="Pravokotnik 5">
            <a:extLst>
              <a:ext uri="{FF2B5EF4-FFF2-40B4-BE49-F238E27FC236}">
                <a16:creationId xmlns:a16="http://schemas.microsoft.com/office/drawing/2014/main" id="{BB090458-FAF0-4CB7-91DD-3A376136F721}"/>
              </a:ext>
            </a:extLst>
          </p:cNvPr>
          <p:cNvSpPr/>
          <p:nvPr/>
        </p:nvSpPr>
        <p:spPr>
          <a:xfrm>
            <a:off x="665136" y="1691298"/>
            <a:ext cx="10593420" cy="4216539"/>
          </a:xfrm>
          <a:prstGeom prst="rect">
            <a:avLst/>
          </a:prstGeom>
        </p:spPr>
        <p:txBody>
          <a:bodyPr wrap="square">
            <a:spAutoFit/>
          </a:bodyPr>
          <a:lstStyle/>
          <a:p>
            <a:r>
              <a:rPr lang="sl-SI" sz="2400" dirty="0"/>
              <a:t>Znanstvena dela morajo biti objavljena v medijih oz. arhivirana v </a:t>
            </a:r>
            <a:r>
              <a:rPr lang="sl-SI" sz="2400" dirty="0" err="1"/>
              <a:t>repozitorijih</a:t>
            </a:r>
            <a:r>
              <a:rPr lang="sl-SI" sz="2400" dirty="0"/>
              <a:t>, ki izpolnjujejo tehnične smernice in druge zahteve, objavljene v </a:t>
            </a:r>
          </a:p>
          <a:p>
            <a:r>
              <a:rPr lang="sl-SI" sz="2400" u="sng" dirty="0" err="1">
                <a:hlinkClick r:id="rId4"/>
              </a:rPr>
              <a:t>Technical</a:t>
            </a:r>
            <a:r>
              <a:rPr lang="sl-SI" sz="2400" u="sng" dirty="0">
                <a:hlinkClick r:id="rId4"/>
              </a:rPr>
              <a:t> </a:t>
            </a:r>
            <a:r>
              <a:rPr lang="sl-SI" sz="2400" u="sng" dirty="0" err="1">
                <a:hlinkClick r:id="rId4"/>
              </a:rPr>
              <a:t>Guidance</a:t>
            </a:r>
            <a:r>
              <a:rPr lang="sl-SI" sz="2400" u="sng" dirty="0">
                <a:hlinkClick r:id="rId4"/>
              </a:rPr>
              <a:t> </a:t>
            </a:r>
            <a:r>
              <a:rPr lang="sl-SI" sz="2400" u="sng" dirty="0" err="1">
                <a:hlinkClick r:id="rId4"/>
              </a:rPr>
              <a:t>and</a:t>
            </a:r>
            <a:r>
              <a:rPr lang="sl-SI" sz="2400" u="sng" dirty="0">
                <a:hlinkClick r:id="rId4"/>
              </a:rPr>
              <a:t> </a:t>
            </a:r>
            <a:r>
              <a:rPr lang="sl-SI" sz="2400" u="sng" dirty="0" err="1">
                <a:hlinkClick r:id="rId4"/>
              </a:rPr>
              <a:t>Requirements</a:t>
            </a:r>
            <a:r>
              <a:rPr lang="sl-SI" sz="2400" dirty="0"/>
              <a:t>. </a:t>
            </a:r>
          </a:p>
          <a:p>
            <a:endParaRPr lang="sl-SI" dirty="0"/>
          </a:p>
          <a:p>
            <a:r>
              <a:rPr lang="sl-SI" sz="2400" dirty="0"/>
              <a:t>Najpomembnejši vidiki zahtev so:</a:t>
            </a:r>
          </a:p>
          <a:p>
            <a:pPr marL="342900" indent="-342900">
              <a:buFont typeface="Arial" panose="020B0604020202020204" pitchFamily="34" charset="0"/>
              <a:buChar char="•"/>
            </a:pPr>
            <a:r>
              <a:rPr lang="sl-SI" sz="2200" dirty="0"/>
              <a:t>Recenzijski postopki v skladu z veljavnimi „praksami“.</a:t>
            </a:r>
          </a:p>
          <a:p>
            <a:pPr marL="342900" indent="-342900">
              <a:buFont typeface="Arial" panose="020B0604020202020204" pitchFamily="34" charset="0"/>
              <a:buChar char="•"/>
            </a:pPr>
            <a:r>
              <a:rPr lang="sl-SI" sz="2200" dirty="0"/>
              <a:t>Takojšnja odprtost objav.</a:t>
            </a:r>
          </a:p>
          <a:p>
            <a:pPr marL="342900" indent="-342900">
              <a:buFont typeface="Arial" panose="020B0604020202020204" pitchFamily="34" charset="0"/>
              <a:buChar char="•"/>
            </a:pPr>
            <a:r>
              <a:rPr lang="sl-SI" sz="2200" dirty="0"/>
              <a:t>Uporaba trajnih identifikatorjev za znanstvene objave (</a:t>
            </a:r>
            <a:r>
              <a:rPr lang="sl-SI" sz="2200" u="sng" dirty="0">
                <a:hlinkClick r:id="rId5"/>
              </a:rPr>
              <a:t>DOI</a:t>
            </a:r>
            <a:r>
              <a:rPr lang="sl-SI" sz="2200" dirty="0"/>
              <a:t>, URN, </a:t>
            </a:r>
            <a:r>
              <a:rPr lang="sl-SI" sz="2200" dirty="0" err="1"/>
              <a:t>Handle</a:t>
            </a:r>
            <a:r>
              <a:rPr lang="sl-SI" sz="2200" dirty="0"/>
              <a:t>).</a:t>
            </a:r>
          </a:p>
          <a:p>
            <a:pPr marL="342900" indent="-342900">
              <a:buFont typeface="Arial" panose="020B0604020202020204" pitchFamily="34" charset="0"/>
              <a:buChar char="•"/>
            </a:pPr>
            <a:r>
              <a:rPr lang="sl-SI" sz="2200" dirty="0"/>
              <a:t>Licenca CC BY (ali podobna) - strojno berljiva.</a:t>
            </a:r>
          </a:p>
          <a:p>
            <a:pPr marL="342900" indent="-342900">
              <a:buFont typeface="Arial" panose="020B0604020202020204" pitchFamily="34" charset="0"/>
              <a:buChar char="•"/>
            </a:pPr>
            <a:r>
              <a:rPr lang="sl-SI" sz="2200" dirty="0"/>
              <a:t>Metapodatki o objavah - licenca CC0, </a:t>
            </a:r>
            <a:r>
              <a:rPr lang="sl-SI" sz="2200" dirty="0" err="1"/>
              <a:t>interoperabilnost</a:t>
            </a:r>
            <a:r>
              <a:rPr lang="sl-SI" sz="2200" dirty="0"/>
              <a:t>.</a:t>
            </a:r>
          </a:p>
          <a:p>
            <a:pPr marL="342900" indent="-342900">
              <a:buFont typeface="Arial" panose="020B0604020202020204" pitchFamily="34" charset="0"/>
              <a:buChar char="•"/>
            </a:pPr>
            <a:r>
              <a:rPr lang="sl-SI" sz="2200" dirty="0"/>
              <a:t>Kakovost revij (registracija v </a:t>
            </a:r>
            <a:r>
              <a:rPr lang="sl-SI" sz="2200" u="sng" dirty="0" err="1">
                <a:hlinkClick r:id="rId6"/>
              </a:rPr>
              <a:t>Directory</a:t>
            </a:r>
            <a:r>
              <a:rPr lang="sl-SI" sz="2200" u="sng" dirty="0">
                <a:hlinkClick r:id="rId6"/>
              </a:rPr>
              <a:t> </a:t>
            </a:r>
            <a:r>
              <a:rPr lang="sl-SI" sz="2200" u="sng" dirty="0" err="1">
                <a:hlinkClick r:id="rId6"/>
              </a:rPr>
              <a:t>of</a:t>
            </a:r>
            <a:r>
              <a:rPr lang="sl-SI" sz="2200" u="sng" dirty="0">
                <a:hlinkClick r:id="rId6"/>
              </a:rPr>
              <a:t> Open Access </a:t>
            </a:r>
            <a:r>
              <a:rPr lang="sl-SI" sz="2200" u="sng" dirty="0" err="1">
                <a:hlinkClick r:id="rId6"/>
              </a:rPr>
              <a:t>Journals</a:t>
            </a:r>
            <a:r>
              <a:rPr lang="sl-SI" sz="2200" u="sng" dirty="0">
                <a:hlinkClick r:id="rId6"/>
              </a:rPr>
              <a:t> (DOAJ</a:t>
            </a:r>
            <a:r>
              <a:rPr lang="sl-SI" sz="2200" dirty="0"/>
              <a:t>).</a:t>
            </a:r>
          </a:p>
          <a:p>
            <a:pPr marL="342900" indent="-342900">
              <a:buFont typeface="Arial" panose="020B0604020202020204" pitchFamily="34" charset="0"/>
              <a:buChar char="•"/>
            </a:pPr>
            <a:r>
              <a:rPr lang="sl-SI" sz="2200" dirty="0"/>
              <a:t>Kakovost repozitorijev (registracija v </a:t>
            </a:r>
            <a:r>
              <a:rPr lang="sl-SI" sz="2200" u="sng" dirty="0" err="1">
                <a:hlinkClick r:id="rId7"/>
              </a:rPr>
              <a:t>Directory</a:t>
            </a:r>
            <a:r>
              <a:rPr lang="sl-SI" sz="2200" u="sng" dirty="0">
                <a:hlinkClick r:id="rId7"/>
              </a:rPr>
              <a:t> </a:t>
            </a:r>
            <a:r>
              <a:rPr lang="sl-SI" sz="2200" u="sng" dirty="0" err="1">
                <a:hlinkClick r:id="rId7"/>
              </a:rPr>
              <a:t>of</a:t>
            </a:r>
            <a:r>
              <a:rPr lang="sl-SI" sz="2200" u="sng" dirty="0">
                <a:hlinkClick r:id="rId7"/>
              </a:rPr>
              <a:t> Open Access </a:t>
            </a:r>
            <a:r>
              <a:rPr lang="sl-SI" sz="2200" u="sng" dirty="0" err="1">
                <a:hlinkClick r:id="rId7"/>
              </a:rPr>
              <a:t>Repositories</a:t>
            </a:r>
            <a:r>
              <a:rPr lang="sl-SI" sz="2200" u="sng" dirty="0">
                <a:hlinkClick r:id="rId7"/>
              </a:rPr>
              <a:t> (</a:t>
            </a:r>
            <a:r>
              <a:rPr lang="sl-SI" sz="2200" u="sng" dirty="0" err="1">
                <a:hlinkClick r:id="rId7"/>
              </a:rPr>
              <a:t>OpenDOAR</a:t>
            </a:r>
            <a:r>
              <a:rPr lang="sl-SI" sz="2200" u="sng" dirty="0">
                <a:hlinkClick r:id="rId7"/>
              </a:rPr>
              <a:t>)</a:t>
            </a:r>
            <a:r>
              <a:rPr lang="sl-SI" sz="2200" dirty="0"/>
              <a:t>.</a:t>
            </a:r>
            <a:endParaRPr lang="sl-SI"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82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187622"/>
            <a:ext cx="9033342" cy="817418"/>
          </a:xfrm>
        </p:spPr>
        <p:txBody>
          <a:bodyPr>
            <a:normAutofit/>
          </a:bodyPr>
          <a:lstStyle/>
          <a:p>
            <a:pPr lvl="0"/>
            <a:r>
              <a:rPr lang="sl-SI" sz="5000" b="1" dirty="0" err="1">
                <a:solidFill>
                  <a:srgbClr val="ED7D31"/>
                </a:solidFill>
                <a:latin typeface="Calibri"/>
              </a:rPr>
              <a:t>kOAlicija</a:t>
            </a:r>
            <a:r>
              <a:rPr lang="sl-SI" sz="5000" b="1" dirty="0">
                <a:solidFill>
                  <a:srgbClr val="ED7D31"/>
                </a:solidFill>
                <a:latin typeface="Calibri"/>
              </a:rPr>
              <a:t> S</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6" name="Pravokotnik 5">
            <a:extLst>
              <a:ext uri="{FF2B5EF4-FFF2-40B4-BE49-F238E27FC236}">
                <a16:creationId xmlns:a16="http://schemas.microsoft.com/office/drawing/2014/main" id="{EED7DE67-B347-47C8-B95B-B986D365E1B3}"/>
              </a:ext>
            </a:extLst>
          </p:cNvPr>
          <p:cNvSpPr/>
          <p:nvPr/>
        </p:nvSpPr>
        <p:spPr>
          <a:xfrm>
            <a:off x="742955" y="2136338"/>
            <a:ext cx="9792100" cy="3416320"/>
          </a:xfrm>
          <a:prstGeom prst="rect">
            <a:avLst/>
          </a:prstGeom>
        </p:spPr>
        <p:txBody>
          <a:bodyPr wrap="square">
            <a:spAutoFit/>
          </a:bodyPr>
          <a:lstStyle/>
          <a:p>
            <a:r>
              <a:rPr lang="sl-SI" sz="2400" dirty="0"/>
              <a:t>4. september 2018: skupina nacionalnih in mednarodnih financerjev raziskovalne dejavnosti s podporo Evropske komisije (EC) in Evropskega raziskovalnega sveta (ERC) ustanovi </a:t>
            </a:r>
            <a:r>
              <a:rPr lang="sl-SI" sz="2400" dirty="0" err="1"/>
              <a:t>kOAlicijo</a:t>
            </a:r>
            <a:r>
              <a:rPr lang="sl-SI" sz="2400" dirty="0"/>
              <a:t> S.</a:t>
            </a:r>
          </a:p>
          <a:p>
            <a:endParaRPr lang="sl-SI" sz="2400" dirty="0"/>
          </a:p>
          <a:p>
            <a:r>
              <a:rPr lang="sl-SI" sz="2400" dirty="0"/>
              <a:t>Iniciativa, ki se zavzema za takojšen in popoln dostop do znanstvenih del, ki nastanejo kot rezultat raziskovalnega dela, financiranega s strani članic. </a:t>
            </a:r>
          </a:p>
          <a:p>
            <a:endParaRPr lang="sl-SI" sz="2400" dirty="0"/>
          </a:p>
          <a:p>
            <a:r>
              <a:rPr lang="sl-SI" sz="2400" dirty="0"/>
              <a:t>Slovenija: Javna agencija za raziskovalno in inovacijsko dejavnost Republike Slovenije (ARIS) - ena od ustanovnih članic.</a:t>
            </a:r>
            <a:endParaRPr lang="sl-SI" sz="2400" strike="sngStrike" dirty="0"/>
          </a:p>
        </p:txBody>
      </p:sp>
    </p:spTree>
    <p:extLst>
      <p:ext uri="{BB962C8B-B14F-4D97-AF65-F5344CB8AC3E}">
        <p14:creationId xmlns:p14="http://schemas.microsoft.com/office/powerpoint/2010/main" val="1351909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905921"/>
            <a:ext cx="10836769" cy="1271671"/>
          </a:xfrm>
        </p:spPr>
        <p:txBody>
          <a:bodyPr>
            <a:normAutofit fontScale="90000"/>
          </a:bodyPr>
          <a:lstStyle/>
          <a:p>
            <a:pPr lvl="0"/>
            <a:r>
              <a:rPr lang="sl-SI" sz="5000" b="1" dirty="0">
                <a:solidFill>
                  <a:srgbClr val="ED7D31"/>
                </a:solidFill>
                <a:latin typeface="Calibri"/>
              </a:rPr>
              <a:t>Odgovorne prakse vrednotenja znanstvenoraziskovalnega dela</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3" name="Pravokotnik 2"/>
          <p:cNvSpPr/>
          <p:nvPr/>
        </p:nvSpPr>
        <p:spPr>
          <a:xfrm>
            <a:off x="742956" y="2177592"/>
            <a:ext cx="10606917" cy="4524315"/>
          </a:xfrm>
          <a:prstGeom prst="rect">
            <a:avLst/>
          </a:prstGeom>
        </p:spPr>
        <p:txBody>
          <a:bodyPr wrap="square">
            <a:spAutoFit/>
          </a:bodyPr>
          <a:lstStyle/>
          <a:p>
            <a:r>
              <a:rPr lang="sl-SI" sz="2400" dirty="0"/>
              <a:t>10. načelo </a:t>
            </a:r>
            <a:r>
              <a:rPr lang="sl-SI" sz="2400" dirty="0" err="1"/>
              <a:t>kOAlicije</a:t>
            </a:r>
            <a:r>
              <a:rPr lang="sl-SI" sz="2400" dirty="0"/>
              <a:t> S, spodbujanje odgovornih in poštenih metod vrednotenja znanstvenoraziskovalnega dela : </a:t>
            </a:r>
          </a:p>
          <a:p>
            <a:r>
              <a:rPr lang="sl-SI" sz="2400" dirty="0"/>
              <a:t>Financerji se zavezujejo, da bodo pri ocenjevanju znanstvenoraziskovalnega dela in pri odločanju o financiranju ocenjevali dejansko vrednost raziskovalnega dela in pri tem ne bodo upoštevali ne platforme objave (npr. znanstvene revije), niti ne vplivnosti in drugih kazalnikov platforme (npr. dejavnika vpliva ipd.). </a:t>
            </a:r>
          </a:p>
          <a:p>
            <a:r>
              <a:rPr lang="sl-SI" sz="2400" dirty="0"/>
              <a:t> </a:t>
            </a:r>
          </a:p>
          <a:p>
            <a:r>
              <a:rPr lang="sl-SI" sz="2400" dirty="0"/>
              <a:t>V okviru te zaveze financerji podpirajo </a:t>
            </a:r>
            <a:r>
              <a:rPr lang="en-US" sz="2400" dirty="0">
                <a:hlinkClick r:id="rId4"/>
              </a:rPr>
              <a:t>Declaration on Research Assessment (DORA)</a:t>
            </a:r>
            <a:r>
              <a:rPr lang="sl-SI" sz="2400" dirty="0"/>
              <a:t>, </a:t>
            </a:r>
            <a:r>
              <a:rPr lang="sl-SI" sz="2400" dirty="0">
                <a:hlinkClick r:id="rId5"/>
              </a:rPr>
              <a:t>Leiden </a:t>
            </a:r>
            <a:r>
              <a:rPr lang="sl-SI" sz="2400" dirty="0" err="1">
                <a:hlinkClick r:id="rId5"/>
              </a:rPr>
              <a:t>Manifesto</a:t>
            </a:r>
            <a:r>
              <a:rPr lang="sl-SI" sz="2400" dirty="0"/>
              <a:t>, </a:t>
            </a:r>
            <a:r>
              <a:rPr lang="sl-SI" sz="2400" dirty="0" err="1">
                <a:hlinkClick r:id="rId6"/>
              </a:rPr>
              <a:t>Hong</a:t>
            </a:r>
            <a:r>
              <a:rPr lang="sl-SI" sz="2400" dirty="0">
                <a:hlinkClick r:id="rId6"/>
              </a:rPr>
              <a:t> </a:t>
            </a:r>
            <a:r>
              <a:rPr lang="sl-SI" sz="2400" dirty="0" err="1">
                <a:hlinkClick r:id="rId6"/>
              </a:rPr>
              <a:t>Kong</a:t>
            </a:r>
            <a:r>
              <a:rPr lang="sl-SI" sz="2400" dirty="0">
                <a:hlinkClick r:id="rId6"/>
              </a:rPr>
              <a:t> </a:t>
            </a:r>
            <a:r>
              <a:rPr lang="sl-SI" sz="2400" dirty="0" err="1">
                <a:hlinkClick r:id="rId6"/>
              </a:rPr>
              <a:t>Principles</a:t>
            </a:r>
            <a:r>
              <a:rPr lang="sl-SI" sz="2400" dirty="0"/>
              <a:t> ter načela </a:t>
            </a:r>
            <a:r>
              <a:rPr lang="en-US" sz="2400" dirty="0">
                <a:hlinkClick r:id="rId7"/>
              </a:rPr>
              <a:t>Agreement on Reforming Research Assessment (</a:t>
            </a:r>
            <a:r>
              <a:rPr lang="en-US" sz="2400" dirty="0" err="1">
                <a:hlinkClick r:id="rId7"/>
              </a:rPr>
              <a:t>CoARA</a:t>
            </a:r>
            <a:r>
              <a:rPr lang="en-US" sz="2400" dirty="0">
                <a:hlinkClick r:id="rId7"/>
              </a:rPr>
              <a:t>)</a:t>
            </a:r>
            <a:r>
              <a:rPr lang="sl-SI" sz="2400" dirty="0"/>
              <a:t>.</a:t>
            </a:r>
          </a:p>
          <a:p>
            <a:r>
              <a:rPr lang="sl-SI" sz="2400" dirty="0" err="1"/>
              <a:t>The</a:t>
            </a:r>
            <a:r>
              <a:rPr lang="sl-SI" sz="2400" dirty="0"/>
              <a:t> </a:t>
            </a:r>
            <a:r>
              <a:rPr lang="sl-SI" sz="2400" dirty="0" err="1"/>
              <a:t>Academy</a:t>
            </a:r>
            <a:r>
              <a:rPr lang="sl-SI" sz="2400" dirty="0"/>
              <a:t> </a:t>
            </a:r>
            <a:r>
              <a:rPr lang="sl-SI" sz="2400" dirty="0" err="1"/>
              <a:t>of</a:t>
            </a:r>
            <a:r>
              <a:rPr lang="sl-SI" sz="2400" dirty="0"/>
              <a:t> </a:t>
            </a:r>
            <a:r>
              <a:rPr lang="sl-SI" sz="2400" dirty="0" err="1"/>
              <a:t>Finland</a:t>
            </a:r>
            <a:r>
              <a:rPr lang="sl-SI" sz="2400" dirty="0"/>
              <a:t>:</a:t>
            </a:r>
            <a:r>
              <a:rPr lang="en-US" sz="2400" dirty="0"/>
              <a:t> </a:t>
            </a:r>
            <a:r>
              <a:rPr lang="en-US" sz="2400" dirty="0">
                <a:hlinkClick r:id="rId8"/>
              </a:rPr>
              <a:t>Recommendation for the responsible evaluation of a researcher in Finland</a:t>
            </a:r>
            <a:r>
              <a:rPr lang="sl-SI" sz="2400" dirty="0"/>
              <a:t> , priporočila za odgovorno uporabo metrik </a:t>
            </a:r>
            <a:r>
              <a:rPr lang="sl-SI" sz="2400" dirty="0">
                <a:hlinkClick r:id="rId9"/>
              </a:rPr>
              <a:t>(v finščini) </a:t>
            </a:r>
            <a:r>
              <a:rPr lang="sl-SI" sz="2400" dirty="0"/>
              <a:t>.</a:t>
            </a:r>
          </a:p>
        </p:txBody>
      </p:sp>
    </p:spTree>
    <p:extLst>
      <p:ext uri="{BB962C8B-B14F-4D97-AF65-F5344CB8AC3E}">
        <p14:creationId xmlns:p14="http://schemas.microsoft.com/office/powerpoint/2010/main" val="4068437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867265"/>
            <a:ext cx="10836769" cy="914401"/>
          </a:xfrm>
        </p:spPr>
        <p:txBody>
          <a:bodyPr>
            <a:normAutofit/>
          </a:bodyPr>
          <a:lstStyle/>
          <a:p>
            <a:pPr lvl="0"/>
            <a:r>
              <a:rPr lang="sl-SI" sz="5000" b="1" dirty="0">
                <a:solidFill>
                  <a:srgbClr val="ED7D31"/>
                </a:solidFill>
                <a:latin typeface="Calibri"/>
              </a:rPr>
              <a:t>Kvalitativna in kvantitativna merila</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3" name="Pravokotnik 2"/>
          <p:cNvSpPr/>
          <p:nvPr/>
        </p:nvSpPr>
        <p:spPr>
          <a:xfrm>
            <a:off x="742956" y="1603749"/>
            <a:ext cx="10836769" cy="5262979"/>
          </a:xfrm>
          <a:prstGeom prst="rect">
            <a:avLst/>
          </a:prstGeom>
        </p:spPr>
        <p:txBody>
          <a:bodyPr wrap="square">
            <a:spAutoFit/>
          </a:bodyPr>
          <a:lstStyle/>
          <a:p>
            <a:r>
              <a:rPr lang="sl-SI" sz="2400" dirty="0"/>
              <a:t>Vrsta različnih kvalitativnih meril vpliva, vključno s splošnim družbenim vplivom. </a:t>
            </a:r>
          </a:p>
          <a:p>
            <a:endParaRPr lang="sl-SI" sz="2400" dirty="0"/>
          </a:p>
          <a:p>
            <a:r>
              <a:rPr lang="sl-SI" sz="2400" dirty="0"/>
              <a:t>Kakršna koli uporaba </a:t>
            </a:r>
            <a:r>
              <a:rPr lang="sl-SI" sz="2400" dirty="0" err="1"/>
              <a:t>bibliometričnih</a:t>
            </a:r>
            <a:r>
              <a:rPr lang="sl-SI" sz="2400" dirty="0"/>
              <a:t> meril naj bo odgovorna in naj odraža:  </a:t>
            </a:r>
          </a:p>
          <a:p>
            <a:pPr marL="800100" lvl="1" indent="-342900">
              <a:buFont typeface="Arial" panose="020B0604020202020204" pitchFamily="34" charset="0"/>
              <a:buChar char="•"/>
            </a:pPr>
            <a:r>
              <a:rPr lang="sl-SI" sz="2400" b="1" dirty="0"/>
              <a:t>zanesljivost</a:t>
            </a:r>
            <a:r>
              <a:rPr lang="sl-SI" sz="2400" dirty="0"/>
              <a:t>: metrike temeljijo na najboljših možnih podatkih v smislu natančnosti in obsega,</a:t>
            </a:r>
          </a:p>
          <a:p>
            <a:pPr marL="800100" lvl="1" indent="-342900">
              <a:buFont typeface="Arial" panose="020B0604020202020204" pitchFamily="34" charset="0"/>
              <a:buChar char="•"/>
            </a:pPr>
            <a:r>
              <a:rPr lang="sl-SI" sz="2400" b="1" dirty="0" err="1"/>
              <a:t>vključevalnost</a:t>
            </a:r>
            <a:r>
              <a:rPr lang="sl-SI" sz="2400" dirty="0"/>
              <a:t>: kvantitativno vrednotenje bi moralo podpirati, nikakor pa ne nadomestiti kvalitativnega ekspertnega ocenjevanja,</a:t>
            </a:r>
          </a:p>
          <a:p>
            <a:pPr marL="800100" lvl="1" indent="-342900">
              <a:buFont typeface="Arial" panose="020B0604020202020204" pitchFamily="34" charset="0"/>
              <a:buChar char="•"/>
            </a:pPr>
            <a:r>
              <a:rPr lang="sl-SI" sz="2400" b="1" dirty="0"/>
              <a:t>preglednost</a:t>
            </a:r>
            <a:r>
              <a:rPr lang="sl-SI" sz="2400" dirty="0"/>
              <a:t>: zbiranje podatkov in analitični postopki so odprti in pregledni, tako da lahko ocenjevani preizkušajo in preverjajo rezultate,</a:t>
            </a:r>
          </a:p>
          <a:p>
            <a:pPr marL="800100" lvl="1" indent="-342900">
              <a:buFont typeface="Arial" panose="020B0604020202020204" pitchFamily="34" charset="0"/>
              <a:buChar char="•"/>
            </a:pPr>
            <a:r>
              <a:rPr lang="sl-SI" sz="2400" b="1" dirty="0"/>
              <a:t>raznolikost</a:t>
            </a:r>
            <a:r>
              <a:rPr lang="sl-SI" sz="2400" dirty="0"/>
              <a:t>: upoštevanje razlik po znanstvenih vedah in uporaba vrste kazalnikov, ki odražajo in podpirajo raznolikost raziskovalnega okolja in poklicnih poti,</a:t>
            </a:r>
          </a:p>
          <a:p>
            <a:pPr marL="800100" lvl="1" indent="-342900">
              <a:buFont typeface="Arial" panose="020B0604020202020204" pitchFamily="34" charset="0"/>
              <a:buChar char="•"/>
            </a:pPr>
            <a:r>
              <a:rPr lang="sl-SI" sz="2400" b="1" dirty="0"/>
              <a:t>refleksivnost</a:t>
            </a:r>
            <a:r>
              <a:rPr lang="sl-SI" sz="2400" dirty="0"/>
              <a:t>: prepoznavanje in predvidevanje sistemskih in drugih možnih učinkov kazalnikov ter njihovo trajno posodabljanje.</a:t>
            </a:r>
          </a:p>
        </p:txBody>
      </p:sp>
    </p:spTree>
    <p:extLst>
      <p:ext uri="{BB962C8B-B14F-4D97-AF65-F5344CB8AC3E}">
        <p14:creationId xmlns:p14="http://schemas.microsoft.com/office/powerpoint/2010/main" val="3719467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pic>
        <p:nvPicPr>
          <p:cNvPr id="6" name="Slika 5"/>
          <p:cNvPicPr>
            <a:picLocks noChangeAspect="1"/>
          </p:cNvPicPr>
          <p:nvPr/>
        </p:nvPicPr>
        <p:blipFill>
          <a:blip r:embed="rId4"/>
          <a:stretch>
            <a:fillRect/>
          </a:stretch>
        </p:blipFill>
        <p:spPr>
          <a:xfrm>
            <a:off x="658115" y="1023746"/>
            <a:ext cx="9885574" cy="5834254"/>
          </a:xfrm>
          <a:prstGeom prst="rect">
            <a:avLst/>
          </a:prstGeom>
        </p:spPr>
      </p:pic>
    </p:spTree>
    <p:extLst>
      <p:ext uri="{BB962C8B-B14F-4D97-AF65-F5344CB8AC3E}">
        <p14:creationId xmlns:p14="http://schemas.microsoft.com/office/powerpoint/2010/main" val="1798940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26225" y="613690"/>
            <a:ext cx="9033342" cy="817418"/>
          </a:xfrm>
        </p:spPr>
        <p:txBody>
          <a:bodyPr>
            <a:normAutofit/>
          </a:bodyPr>
          <a:lstStyle/>
          <a:p>
            <a:pPr lvl="0"/>
            <a:r>
              <a:rPr lang="sl-SI" sz="5000" b="1" dirty="0">
                <a:solidFill>
                  <a:srgbClr val="ED7D31"/>
                </a:solidFill>
                <a:latin typeface="Calibri"/>
              </a:rPr>
              <a:t>Načrt S in slovensko okolje </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3" name="Pravokotnik 2">
            <a:extLst>
              <a:ext uri="{FF2B5EF4-FFF2-40B4-BE49-F238E27FC236}">
                <a16:creationId xmlns:a16="http://schemas.microsoft.com/office/drawing/2014/main" id="{E7D8E8F0-60BB-4158-97E8-E761BD39CA9A}"/>
              </a:ext>
            </a:extLst>
          </p:cNvPr>
          <p:cNvSpPr/>
          <p:nvPr/>
        </p:nvSpPr>
        <p:spPr>
          <a:xfrm>
            <a:off x="626224" y="1615370"/>
            <a:ext cx="10632332" cy="4893647"/>
          </a:xfrm>
          <a:prstGeom prst="rect">
            <a:avLst/>
          </a:prstGeom>
        </p:spPr>
        <p:txBody>
          <a:bodyPr wrap="square">
            <a:spAutoFit/>
          </a:bodyPr>
          <a:lstStyle/>
          <a:p>
            <a:pPr marL="342900" indent="-342900">
              <a:buFont typeface="Arial" panose="020B0604020202020204" pitchFamily="34" charset="0"/>
              <a:buChar char="•"/>
            </a:pPr>
            <a:r>
              <a:rPr lang="pl-PL" sz="2400" dirty="0"/>
              <a:t>Obzorje Evropa: v celoti „skladna” politika z Načrtom S!</a:t>
            </a:r>
          </a:p>
          <a:p>
            <a:endParaRPr lang="pl-PL" sz="2400" dirty="0"/>
          </a:p>
          <a:p>
            <a:pPr marL="342900" indent="-342900">
              <a:buFont typeface="Arial" panose="020B0604020202020204" pitchFamily="34" charset="0"/>
              <a:buChar char="•"/>
            </a:pPr>
            <a:r>
              <a:rPr lang="pl-PL" sz="2400" dirty="0"/>
              <a:t>Nacionalna zakonodaja na področju znanstvenoraziskovalne dejavnosti po načelih odprte znanosti: SPREJETA!</a:t>
            </a:r>
            <a:endParaRPr lang="sl-SI" sz="2400" dirty="0"/>
          </a:p>
          <a:p>
            <a:pPr marL="342900" indent="-342900">
              <a:buFont typeface="Arial" panose="020B0604020202020204" pitchFamily="34" charset="0"/>
              <a:buChar char="•"/>
            </a:pPr>
            <a:r>
              <a:rPr lang="sl-SI" sz="2400" dirty="0"/>
              <a:t>Zahteve glede odprte dostopnosti za objave člankov usklajene z zahtevami EC v dokumentih Obzorja Evropa in obenem tudi z načeli </a:t>
            </a:r>
            <a:r>
              <a:rPr lang="sl-SI" sz="2400" dirty="0" err="1"/>
              <a:t>kOAlicije</a:t>
            </a:r>
            <a:r>
              <a:rPr lang="sl-SI" sz="2400" dirty="0"/>
              <a:t> S, pri monografijah in drugih daljših besedilih zakonodaja temelji na politiki EC.</a:t>
            </a:r>
          </a:p>
          <a:p>
            <a:pPr marL="342900" indent="-342900">
              <a:buFont typeface="Arial" panose="020B0604020202020204" pitchFamily="34" charset="0"/>
              <a:buChar char="•"/>
            </a:pPr>
            <a:r>
              <a:rPr lang="sl-SI" sz="2400" dirty="0"/>
              <a:t>ARIS kot članica </a:t>
            </a:r>
            <a:r>
              <a:rPr lang="sl-SI" sz="2400" dirty="0" err="1"/>
              <a:t>kOAlicije</a:t>
            </a:r>
            <a:r>
              <a:rPr lang="sl-SI" sz="2400" dirty="0"/>
              <a:t> S še ni aktivno pričela z izvajanjem vseh načel, status „</a:t>
            </a:r>
            <a:r>
              <a:rPr lang="sl-SI" sz="2400" dirty="0" err="1"/>
              <a:t>Adoption</a:t>
            </a:r>
            <a:r>
              <a:rPr lang="sl-SI" sz="2400" dirty="0"/>
              <a:t> to </a:t>
            </a:r>
            <a:r>
              <a:rPr lang="sl-SI" sz="2400" dirty="0" err="1"/>
              <a:t>follow</a:t>
            </a:r>
            <a:r>
              <a:rPr lang="sl-SI" sz="2400" dirty="0"/>
              <a:t>“!</a:t>
            </a:r>
          </a:p>
          <a:p>
            <a:endParaRPr lang="sl-SI" sz="2400" dirty="0"/>
          </a:p>
          <a:p>
            <a:pPr marL="342900" indent="-342900">
              <a:buFont typeface="Arial" panose="020B0604020202020204" pitchFamily="34" charset="0"/>
              <a:buChar char="•"/>
            </a:pPr>
            <a:r>
              <a:rPr lang="en-US" sz="2400" dirty="0" err="1"/>
              <a:t>Uredba</a:t>
            </a:r>
            <a:r>
              <a:rPr lang="en-US" sz="2400" dirty="0"/>
              <a:t> o </a:t>
            </a:r>
            <a:r>
              <a:rPr lang="en-US" sz="2400" dirty="0" err="1"/>
              <a:t>izvajanju</a:t>
            </a:r>
            <a:r>
              <a:rPr lang="en-US" sz="2400" dirty="0"/>
              <a:t> </a:t>
            </a:r>
            <a:r>
              <a:rPr lang="en-US" sz="2400" dirty="0" err="1"/>
              <a:t>znanstvenoraziskovalnega</a:t>
            </a:r>
            <a:r>
              <a:rPr lang="en-US" sz="2400" dirty="0"/>
              <a:t> </a:t>
            </a:r>
            <a:r>
              <a:rPr lang="en-US" sz="2400" dirty="0" err="1"/>
              <a:t>dela</a:t>
            </a:r>
            <a:r>
              <a:rPr lang="en-US" sz="2400" dirty="0"/>
              <a:t> v </a:t>
            </a:r>
            <a:r>
              <a:rPr lang="en-US" sz="2400" dirty="0" err="1"/>
              <a:t>skladu</a:t>
            </a:r>
            <a:r>
              <a:rPr lang="en-US" sz="2400" dirty="0"/>
              <a:t> z </a:t>
            </a:r>
            <a:r>
              <a:rPr lang="en-US" sz="2400" dirty="0" err="1"/>
              <a:t>načeli</a:t>
            </a:r>
            <a:r>
              <a:rPr lang="en-US" sz="2400" dirty="0"/>
              <a:t> </a:t>
            </a:r>
            <a:r>
              <a:rPr lang="en-US" sz="2400" dirty="0" err="1"/>
              <a:t>odprte</a:t>
            </a:r>
            <a:r>
              <a:rPr lang="en-US" sz="2400" dirty="0"/>
              <a:t> </a:t>
            </a:r>
            <a:r>
              <a:rPr lang="en-US" sz="2400" dirty="0" err="1"/>
              <a:t>znanosti</a:t>
            </a:r>
            <a:r>
              <a:rPr lang="sl-SI" sz="2400" dirty="0"/>
              <a:t> </a:t>
            </a:r>
            <a:r>
              <a:rPr lang="en-US" sz="2400" dirty="0"/>
              <a:t>(</a:t>
            </a:r>
            <a:r>
              <a:rPr lang="en-US" sz="2400" dirty="0" err="1"/>
              <a:t>Uradni</a:t>
            </a:r>
            <a:r>
              <a:rPr lang="en-US" sz="2400" dirty="0"/>
              <a:t> list RS, </a:t>
            </a:r>
            <a:r>
              <a:rPr lang="en-US" sz="2400" dirty="0" err="1"/>
              <a:t>št</a:t>
            </a:r>
            <a:r>
              <a:rPr lang="en-US" sz="2400" dirty="0"/>
              <a:t>. </a:t>
            </a:r>
            <a:r>
              <a:rPr lang="sl-SI" sz="2400" dirty="0">
                <a:hlinkClick r:id="rId4" tooltip="Uredba o izvajanju znanstvenoraziskovalnega dela v skladu z načeli odprte znanosti"/>
              </a:rPr>
              <a:t>59</a:t>
            </a:r>
            <a:r>
              <a:rPr lang="en-US" sz="2400" dirty="0">
                <a:hlinkClick r:id="rId4" tooltip="Uredba o izvajanju znanstvenoraziskovalnega dela v skladu z načeli odprte znanosti"/>
              </a:rPr>
              <a:t>/2</a:t>
            </a:r>
            <a:r>
              <a:rPr lang="sl-SI" sz="2400" dirty="0">
                <a:hlinkClick r:id="rId4" tooltip="Uredba o izvajanju znanstvenoraziskovalnega dela v skladu z načeli odprte znanosti"/>
              </a:rPr>
              <a:t>3</a:t>
            </a:r>
            <a:r>
              <a:rPr lang="sl-SI" sz="2400" dirty="0"/>
              <a:t>) določa ključne naloge, aktivnosti so podrobno zapisane v </a:t>
            </a:r>
            <a:r>
              <a:rPr lang="en-US" sz="2400" u="sng" dirty="0" err="1">
                <a:hlinkClick r:id="rId5" tooltip="Akcijski načrt za odprto znanost"/>
              </a:rPr>
              <a:t>Akcijsk</a:t>
            </a:r>
            <a:r>
              <a:rPr lang="sl-SI" sz="2400" u="sng" dirty="0" err="1">
                <a:hlinkClick r:id="rId5" tooltip="Akcijski načrt za odprto znanost"/>
              </a:rPr>
              <a:t>em</a:t>
            </a:r>
            <a:r>
              <a:rPr lang="en-US" sz="2400" u="sng" dirty="0">
                <a:hlinkClick r:id="rId5" tooltip="Akcijski načrt za odprto znanost"/>
              </a:rPr>
              <a:t> </a:t>
            </a:r>
            <a:r>
              <a:rPr lang="en-US" sz="2400" u="sng" dirty="0" err="1">
                <a:hlinkClick r:id="rId5" tooltip="Akcijski načrt za odprto znanost"/>
              </a:rPr>
              <a:t>načrt</a:t>
            </a:r>
            <a:r>
              <a:rPr lang="sl-SI" sz="2400" u="sng" dirty="0">
                <a:hlinkClick r:id="rId5" tooltip="Akcijski načrt za odprto znanost"/>
              </a:rPr>
              <a:t>u</a:t>
            </a:r>
            <a:r>
              <a:rPr lang="en-US" sz="2400" u="sng" dirty="0">
                <a:hlinkClick r:id="rId5" tooltip="Akcijski načrt za odprto znanost"/>
              </a:rPr>
              <a:t> za </a:t>
            </a:r>
            <a:r>
              <a:rPr lang="en-US" sz="2400" u="sng" dirty="0" err="1">
                <a:hlinkClick r:id="rId5" tooltip="Akcijski načrt za odprto znanost"/>
              </a:rPr>
              <a:t>odprto</a:t>
            </a:r>
            <a:r>
              <a:rPr lang="en-US" sz="2400" u="sng" dirty="0">
                <a:hlinkClick r:id="rId5" tooltip="Akcijski načrt za odprto znanost"/>
              </a:rPr>
              <a:t> </a:t>
            </a:r>
            <a:r>
              <a:rPr lang="en-US" sz="2400" u="sng" dirty="0" err="1">
                <a:hlinkClick r:id="rId5" tooltip="Akcijski načrt za odprto znanost"/>
              </a:rPr>
              <a:t>znanost</a:t>
            </a:r>
            <a:r>
              <a:rPr lang="en-US" sz="2400" dirty="0"/>
              <a:t> za </a:t>
            </a:r>
            <a:r>
              <a:rPr lang="en-US" sz="2400" dirty="0" err="1"/>
              <a:t>izvedbo</a:t>
            </a:r>
            <a:r>
              <a:rPr lang="en-US" sz="2400" dirty="0"/>
              <a:t> </a:t>
            </a:r>
            <a:r>
              <a:rPr lang="en-US" sz="2400" dirty="0" err="1"/>
              <a:t>Ukrepa</a:t>
            </a:r>
            <a:r>
              <a:rPr lang="en-US" sz="2400" dirty="0"/>
              <a:t> 6.2</a:t>
            </a:r>
            <a:r>
              <a:rPr lang="en-SI" sz="2400" dirty="0"/>
              <a:t>…</a:t>
            </a:r>
            <a:r>
              <a:rPr lang="en-US" sz="2400" dirty="0"/>
              <a:t>(ReZrIS30)</a:t>
            </a:r>
            <a:r>
              <a:rPr lang="sl-SI" sz="2400" dirty="0"/>
              <a:t>. </a:t>
            </a:r>
          </a:p>
        </p:txBody>
      </p:sp>
    </p:spTree>
    <p:extLst>
      <p:ext uri="{BB962C8B-B14F-4D97-AF65-F5344CB8AC3E}">
        <p14:creationId xmlns:p14="http://schemas.microsoft.com/office/powerpoint/2010/main" val="998562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26225" y="613690"/>
            <a:ext cx="9033342" cy="817418"/>
          </a:xfrm>
        </p:spPr>
        <p:txBody>
          <a:bodyPr>
            <a:normAutofit/>
          </a:bodyPr>
          <a:lstStyle/>
          <a:p>
            <a:pPr lvl="0"/>
            <a:r>
              <a:rPr lang="sl-SI" sz="5000" b="1" dirty="0">
                <a:solidFill>
                  <a:srgbClr val="ED7D31"/>
                </a:solidFill>
                <a:latin typeface="Calibri"/>
              </a:rPr>
              <a:t>Načrt S in slovensko okolje </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4" name="Pravokotnik 3"/>
          <p:cNvSpPr/>
          <p:nvPr/>
        </p:nvSpPr>
        <p:spPr>
          <a:xfrm>
            <a:off x="626225" y="1431108"/>
            <a:ext cx="11093203" cy="4616648"/>
          </a:xfrm>
          <a:prstGeom prst="rect">
            <a:avLst/>
          </a:prstGeom>
        </p:spPr>
        <p:txBody>
          <a:bodyPr wrap="square">
            <a:spAutoFit/>
          </a:bodyPr>
          <a:lstStyle/>
          <a:p>
            <a:r>
              <a:rPr lang="sl-SI" sz="2400" dirty="0"/>
              <a:t>Akcijski načrt</a:t>
            </a:r>
            <a:r>
              <a:rPr lang="en-SI" sz="2400" dirty="0"/>
              <a:t>…</a:t>
            </a:r>
            <a:r>
              <a:rPr lang="sl-SI" sz="2400" dirty="0"/>
              <a:t>, najpomembnejše aktivnosti ARIS v povezavi z izvajanjem načel Načrta S:</a:t>
            </a:r>
          </a:p>
          <a:p>
            <a:pPr marL="342900" indent="-342900">
              <a:buFont typeface="Arial" panose="020B0604020202020204" pitchFamily="34" charset="0"/>
              <a:buChar char="•"/>
            </a:pPr>
            <a:r>
              <a:rPr lang="en-US" dirty="0"/>
              <a:t>A6.2.2/1.1:</a:t>
            </a:r>
            <a:r>
              <a:rPr lang="sl-SI" dirty="0"/>
              <a:t> </a:t>
            </a:r>
            <a:r>
              <a:rPr lang="en-US" dirty="0" err="1"/>
              <a:t>Prilagoditve</a:t>
            </a:r>
            <a:r>
              <a:rPr lang="en-US" dirty="0"/>
              <a:t> </a:t>
            </a:r>
            <a:r>
              <a:rPr lang="en-SI" dirty="0"/>
              <a:t>…</a:t>
            </a:r>
            <a:r>
              <a:rPr lang="sl-SI" dirty="0"/>
              <a:t> </a:t>
            </a:r>
            <a:r>
              <a:rPr lang="en-US" dirty="0"/>
              <a:t>ARIS in </a:t>
            </a:r>
            <a:r>
              <a:rPr lang="en-US" dirty="0" err="1"/>
              <a:t>razpisnih</a:t>
            </a:r>
            <a:r>
              <a:rPr lang="en-US" dirty="0"/>
              <a:t> </a:t>
            </a:r>
            <a:r>
              <a:rPr lang="en-US" dirty="0" err="1"/>
              <a:t>pogojev</a:t>
            </a:r>
            <a:r>
              <a:rPr lang="en-US" dirty="0"/>
              <a:t> za </a:t>
            </a:r>
            <a:r>
              <a:rPr lang="en-US" dirty="0" err="1"/>
              <a:t>sofinanciranje</a:t>
            </a:r>
            <a:r>
              <a:rPr lang="en-US" dirty="0"/>
              <a:t> </a:t>
            </a:r>
            <a:r>
              <a:rPr lang="en-US" dirty="0" err="1"/>
              <a:t>znanstvenoraziskovalne</a:t>
            </a:r>
            <a:r>
              <a:rPr lang="en-US" dirty="0"/>
              <a:t> </a:t>
            </a:r>
            <a:r>
              <a:rPr lang="en-US" dirty="0" err="1"/>
              <a:t>dejavnost</a:t>
            </a:r>
            <a:r>
              <a:rPr lang="sl-SI" dirty="0"/>
              <a:t>i</a:t>
            </a:r>
            <a:r>
              <a:rPr lang="en-SI" dirty="0"/>
              <a:t>…</a:t>
            </a:r>
            <a:r>
              <a:rPr lang="sl-SI" dirty="0"/>
              <a:t> in </a:t>
            </a:r>
            <a:r>
              <a:rPr lang="en-US" dirty="0"/>
              <a:t>s tem </a:t>
            </a:r>
            <a:r>
              <a:rPr lang="en-US" dirty="0" err="1"/>
              <a:t>povezanih</a:t>
            </a:r>
            <a:r>
              <a:rPr lang="en-US" dirty="0"/>
              <a:t> </a:t>
            </a:r>
            <a:r>
              <a:rPr lang="en-US" dirty="0" err="1"/>
              <a:t>politik</a:t>
            </a:r>
            <a:r>
              <a:rPr lang="en-US" dirty="0"/>
              <a:t> in </a:t>
            </a:r>
            <a:r>
              <a:rPr lang="en-US" dirty="0" err="1"/>
              <a:t>priporočenih</a:t>
            </a:r>
            <a:r>
              <a:rPr lang="en-US" dirty="0"/>
              <a:t>/</a:t>
            </a:r>
            <a:r>
              <a:rPr lang="en-US" dirty="0" err="1"/>
              <a:t>dobrih</a:t>
            </a:r>
            <a:r>
              <a:rPr lang="en-US" dirty="0"/>
              <a:t> </a:t>
            </a:r>
            <a:r>
              <a:rPr lang="en-US" dirty="0" err="1"/>
              <a:t>praks</a:t>
            </a:r>
            <a:r>
              <a:rPr lang="en-US" dirty="0"/>
              <a:t> ERA za </a:t>
            </a:r>
            <a:r>
              <a:rPr lang="en-US" dirty="0" err="1"/>
              <a:t>vrednotenje</a:t>
            </a:r>
            <a:r>
              <a:rPr lang="en-US" dirty="0"/>
              <a:t> in </a:t>
            </a:r>
            <a:r>
              <a:rPr lang="en-US" dirty="0" err="1"/>
              <a:t>ocenjevanje</a:t>
            </a:r>
            <a:r>
              <a:rPr lang="en-SI" dirty="0"/>
              <a:t>…</a:t>
            </a:r>
            <a:endParaRPr lang="sl-SI" dirty="0"/>
          </a:p>
          <a:p>
            <a:pPr marL="342900" indent="-342900">
              <a:buFont typeface="Arial" panose="020B0604020202020204" pitchFamily="34" charset="0"/>
              <a:buChar char="•"/>
            </a:pPr>
            <a:r>
              <a:rPr lang="en-US" dirty="0"/>
              <a:t>A6.2.2/5.1:</a:t>
            </a:r>
            <a:r>
              <a:rPr lang="sl-SI" dirty="0"/>
              <a:t> </a:t>
            </a:r>
            <a:r>
              <a:rPr lang="en-US" dirty="0" err="1"/>
              <a:t>Spodbujanje</a:t>
            </a:r>
            <a:r>
              <a:rPr lang="en-US" dirty="0"/>
              <a:t> </a:t>
            </a:r>
            <a:r>
              <a:rPr lang="en-US" dirty="0" err="1"/>
              <a:t>vključevanja</a:t>
            </a:r>
            <a:r>
              <a:rPr lang="en-US" dirty="0"/>
              <a:t> JRO in </a:t>
            </a:r>
            <a:r>
              <a:rPr lang="en-US" dirty="0" err="1"/>
              <a:t>drugih</a:t>
            </a:r>
            <a:r>
              <a:rPr lang="en-US" dirty="0"/>
              <a:t> </a:t>
            </a:r>
            <a:r>
              <a:rPr lang="en-SI" dirty="0"/>
              <a:t>…</a:t>
            </a:r>
            <a:r>
              <a:rPr lang="sl-SI" dirty="0"/>
              <a:t> </a:t>
            </a:r>
            <a:r>
              <a:rPr lang="en-US" dirty="0"/>
              <a:t>v </a:t>
            </a:r>
            <a:r>
              <a:rPr lang="en-US" dirty="0" err="1"/>
              <a:t>koalicijo</a:t>
            </a:r>
            <a:r>
              <a:rPr lang="en-US" dirty="0"/>
              <a:t> </a:t>
            </a:r>
            <a:r>
              <a:rPr lang="en-US" dirty="0" err="1"/>
              <a:t>CoARA</a:t>
            </a:r>
            <a:r>
              <a:rPr lang="en-US" dirty="0"/>
              <a:t> in </a:t>
            </a:r>
            <a:r>
              <a:rPr lang="en-US" dirty="0" err="1"/>
              <a:t>vzpostavitev</a:t>
            </a:r>
            <a:r>
              <a:rPr lang="en-US" dirty="0"/>
              <a:t> </a:t>
            </a:r>
            <a:r>
              <a:rPr lang="en-US" dirty="0" err="1"/>
              <a:t>nacionalnega</a:t>
            </a:r>
            <a:r>
              <a:rPr lang="en-US" dirty="0"/>
              <a:t> </a:t>
            </a:r>
            <a:r>
              <a:rPr lang="en-US" dirty="0" err="1"/>
              <a:t>konzorcija</a:t>
            </a:r>
            <a:r>
              <a:rPr lang="en-US" dirty="0"/>
              <a:t> za </a:t>
            </a:r>
            <a:r>
              <a:rPr lang="en-US" dirty="0" err="1"/>
              <a:t>podporo</a:t>
            </a:r>
            <a:r>
              <a:rPr lang="en-US" dirty="0"/>
              <a:t> </a:t>
            </a:r>
            <a:r>
              <a:rPr lang="en-US" dirty="0" err="1"/>
              <a:t>uvajanju</a:t>
            </a:r>
            <a:r>
              <a:rPr lang="en-US" dirty="0"/>
              <a:t> </a:t>
            </a:r>
            <a:r>
              <a:rPr lang="en-US" dirty="0" err="1"/>
              <a:t>sprememb</a:t>
            </a:r>
            <a:r>
              <a:rPr lang="en-US" dirty="0"/>
              <a:t> v </a:t>
            </a:r>
            <a:r>
              <a:rPr lang="en-US" dirty="0" err="1"/>
              <a:t>vrednotenje</a:t>
            </a:r>
            <a:r>
              <a:rPr lang="en-US" dirty="0"/>
              <a:t> </a:t>
            </a:r>
            <a:r>
              <a:rPr lang="en-US" dirty="0" err="1"/>
              <a:t>znanstvenoraziskovalnega</a:t>
            </a:r>
            <a:r>
              <a:rPr lang="en-US" dirty="0"/>
              <a:t> </a:t>
            </a:r>
            <a:r>
              <a:rPr lang="en-US" dirty="0" err="1"/>
              <a:t>dela</a:t>
            </a:r>
            <a:r>
              <a:rPr lang="en-US" dirty="0"/>
              <a:t> </a:t>
            </a:r>
            <a:r>
              <a:rPr lang="en-US" dirty="0" err="1"/>
              <a:t>po</a:t>
            </a:r>
            <a:r>
              <a:rPr lang="en-US" dirty="0"/>
              <a:t> </a:t>
            </a:r>
            <a:r>
              <a:rPr lang="en-US" dirty="0" err="1"/>
              <a:t>zgledu</a:t>
            </a:r>
            <a:r>
              <a:rPr lang="en-US" dirty="0"/>
              <a:t> </a:t>
            </a:r>
            <a:r>
              <a:rPr lang="en-US" dirty="0" err="1"/>
              <a:t>določil</a:t>
            </a:r>
            <a:r>
              <a:rPr lang="en-US" dirty="0"/>
              <a:t> </a:t>
            </a:r>
            <a:r>
              <a:rPr lang="en-US" dirty="0" err="1"/>
              <a:t>CoARA</a:t>
            </a:r>
            <a:r>
              <a:rPr lang="en-US" dirty="0"/>
              <a:t> in </a:t>
            </a:r>
            <a:r>
              <a:rPr lang="en-US" dirty="0" err="1"/>
              <a:t>dobrih</a:t>
            </a:r>
            <a:r>
              <a:rPr lang="en-US" dirty="0"/>
              <a:t> </a:t>
            </a:r>
            <a:r>
              <a:rPr lang="en-US" dirty="0" err="1"/>
              <a:t>praks</a:t>
            </a:r>
            <a:r>
              <a:rPr lang="en-US" dirty="0"/>
              <a:t> ERA in EHEA.</a:t>
            </a:r>
            <a:endParaRPr lang="sl-SI" dirty="0"/>
          </a:p>
          <a:p>
            <a:pPr marL="342900" indent="-342900">
              <a:buFont typeface="Arial" panose="020B0604020202020204" pitchFamily="34" charset="0"/>
              <a:buChar char="•"/>
            </a:pPr>
            <a:r>
              <a:rPr lang="en-US" dirty="0"/>
              <a:t>A6.2.3/2.1: </a:t>
            </a:r>
            <a:r>
              <a:rPr lang="en-US" dirty="0" err="1"/>
              <a:t>Prenova</a:t>
            </a:r>
            <a:r>
              <a:rPr lang="en-US" dirty="0"/>
              <a:t> </a:t>
            </a:r>
            <a:r>
              <a:rPr lang="en-US" dirty="0" err="1"/>
              <a:t>sistema</a:t>
            </a:r>
            <a:r>
              <a:rPr lang="en-US" dirty="0"/>
              <a:t> </a:t>
            </a:r>
            <a:r>
              <a:rPr lang="en-US" dirty="0" err="1"/>
              <a:t>sofinanciranja</a:t>
            </a:r>
            <a:r>
              <a:rPr lang="en-US" dirty="0"/>
              <a:t> </a:t>
            </a:r>
            <a:r>
              <a:rPr lang="en-US" dirty="0" err="1"/>
              <a:t>nakupa</a:t>
            </a:r>
            <a:r>
              <a:rPr lang="en-US" dirty="0"/>
              <a:t> </a:t>
            </a:r>
            <a:r>
              <a:rPr lang="en-US" dirty="0" err="1"/>
              <a:t>mednarodnih</a:t>
            </a:r>
            <a:r>
              <a:rPr lang="en-US" dirty="0"/>
              <a:t> </a:t>
            </a:r>
            <a:r>
              <a:rPr lang="en-US" dirty="0" err="1"/>
              <a:t>znanstvenih</a:t>
            </a:r>
            <a:r>
              <a:rPr lang="en-US" dirty="0"/>
              <a:t> </a:t>
            </a:r>
            <a:r>
              <a:rPr lang="en-US" dirty="0" err="1"/>
              <a:t>časopisov</a:t>
            </a:r>
            <a:r>
              <a:rPr lang="en-US" dirty="0"/>
              <a:t> </a:t>
            </a:r>
            <a:r>
              <a:rPr lang="en-US" dirty="0" err="1"/>
              <a:t>na</a:t>
            </a:r>
            <a:r>
              <a:rPr lang="en-US" dirty="0"/>
              <a:t> </a:t>
            </a:r>
            <a:r>
              <a:rPr lang="en-US" dirty="0" err="1"/>
              <a:t>način</a:t>
            </a:r>
            <a:r>
              <a:rPr lang="en-US" dirty="0"/>
              <a:t>, da </a:t>
            </a:r>
            <a:r>
              <a:rPr lang="en-US" dirty="0" err="1"/>
              <a:t>bo</a:t>
            </a:r>
            <a:r>
              <a:rPr lang="en-US" dirty="0"/>
              <a:t> </a:t>
            </a:r>
            <a:r>
              <a:rPr lang="en-US" dirty="0" err="1"/>
              <a:t>omogočeno</a:t>
            </a:r>
            <a:r>
              <a:rPr lang="en-US" dirty="0"/>
              <a:t> </a:t>
            </a:r>
            <a:r>
              <a:rPr lang="en-US" dirty="0" err="1"/>
              <a:t>sklepanje</a:t>
            </a:r>
            <a:r>
              <a:rPr lang="en-US" dirty="0"/>
              <a:t> </a:t>
            </a:r>
            <a:r>
              <a:rPr lang="en-US" dirty="0" err="1"/>
              <a:t>preoblikovalnih</a:t>
            </a:r>
            <a:r>
              <a:rPr lang="en-US" dirty="0"/>
              <a:t> </a:t>
            </a:r>
            <a:r>
              <a:rPr lang="en-US" dirty="0" err="1"/>
              <a:t>konzorcijskih</a:t>
            </a:r>
            <a:r>
              <a:rPr lang="en-US" dirty="0"/>
              <a:t> </a:t>
            </a:r>
            <a:r>
              <a:rPr lang="en-US" dirty="0" err="1"/>
              <a:t>pogodb</a:t>
            </a:r>
            <a:r>
              <a:rPr lang="sl-SI" dirty="0"/>
              <a:t> </a:t>
            </a:r>
            <a:r>
              <a:rPr lang="en-SI" dirty="0"/>
              <a:t>…</a:t>
            </a:r>
            <a:endParaRPr lang="sl-SI" dirty="0"/>
          </a:p>
          <a:p>
            <a:pPr marL="342900" indent="-342900">
              <a:buFont typeface="Arial" panose="020B0604020202020204" pitchFamily="34" charset="0"/>
              <a:buChar char="•"/>
            </a:pPr>
            <a:r>
              <a:rPr lang="en-US" dirty="0"/>
              <a:t>A6.2.3/2.2: </a:t>
            </a:r>
            <a:r>
              <a:rPr lang="en-US" dirty="0" err="1"/>
              <a:t>Zagotovitev</a:t>
            </a:r>
            <a:r>
              <a:rPr lang="en-US" dirty="0"/>
              <a:t> </a:t>
            </a:r>
            <a:r>
              <a:rPr lang="en-US" dirty="0" err="1"/>
              <a:t>sredstev</a:t>
            </a:r>
            <a:r>
              <a:rPr lang="en-US" dirty="0"/>
              <a:t> za </a:t>
            </a:r>
            <a:r>
              <a:rPr lang="en-US" dirty="0" err="1"/>
              <a:t>zagotavljanje</a:t>
            </a:r>
            <a:r>
              <a:rPr lang="en-US" dirty="0"/>
              <a:t> </a:t>
            </a:r>
            <a:r>
              <a:rPr lang="en-US" dirty="0" err="1"/>
              <a:t>financiranja</a:t>
            </a:r>
            <a:r>
              <a:rPr lang="en-US" dirty="0"/>
              <a:t> APC-</a:t>
            </a:r>
            <a:r>
              <a:rPr lang="en-US" dirty="0" err="1"/>
              <a:t>jev</a:t>
            </a:r>
            <a:r>
              <a:rPr lang="en-US" dirty="0"/>
              <a:t> </a:t>
            </a:r>
            <a:r>
              <a:rPr lang="en-SI" dirty="0"/>
              <a:t>…</a:t>
            </a:r>
            <a:endParaRPr lang="sl-SI" dirty="0"/>
          </a:p>
          <a:p>
            <a:pPr marL="342900" indent="-342900">
              <a:buFont typeface="Arial" panose="020B0604020202020204" pitchFamily="34" charset="0"/>
              <a:buChar char="•"/>
            </a:pPr>
            <a:r>
              <a:rPr lang="en-US" dirty="0"/>
              <a:t>A6.2.3/2.4: </a:t>
            </a:r>
            <a:r>
              <a:rPr lang="en-US" dirty="0" err="1"/>
              <a:t>Vsi</a:t>
            </a:r>
            <a:r>
              <a:rPr lang="en-US" dirty="0"/>
              <a:t> </a:t>
            </a:r>
            <a:r>
              <a:rPr lang="en-US" dirty="0" err="1"/>
              <a:t>instrumenti</a:t>
            </a:r>
            <a:r>
              <a:rPr lang="en-US" dirty="0"/>
              <a:t> </a:t>
            </a:r>
            <a:r>
              <a:rPr lang="en-US" dirty="0" err="1"/>
              <a:t>financiranja</a:t>
            </a:r>
            <a:r>
              <a:rPr lang="en-US" dirty="0"/>
              <a:t> </a:t>
            </a:r>
            <a:r>
              <a:rPr lang="en-US" dirty="0" err="1"/>
              <a:t>znanstvenoraziskovalne</a:t>
            </a:r>
            <a:r>
              <a:rPr lang="en-US" dirty="0"/>
              <a:t> </a:t>
            </a:r>
            <a:r>
              <a:rPr lang="en-US" dirty="0" err="1"/>
              <a:t>dejavnosti</a:t>
            </a:r>
            <a:r>
              <a:rPr lang="en-US" dirty="0"/>
              <a:t>, </a:t>
            </a:r>
            <a:r>
              <a:rPr lang="en-US" dirty="0" err="1"/>
              <a:t>financirani</a:t>
            </a:r>
            <a:r>
              <a:rPr lang="en-US" dirty="0"/>
              <a:t> z </a:t>
            </a:r>
            <a:r>
              <a:rPr lang="en-US" dirty="0" err="1"/>
              <a:t>javnim</a:t>
            </a:r>
            <a:r>
              <a:rPr lang="en-US" dirty="0"/>
              <a:t> </a:t>
            </a:r>
            <a:r>
              <a:rPr lang="en-US" dirty="0" err="1"/>
              <a:t>proračunom</a:t>
            </a:r>
            <a:r>
              <a:rPr lang="en-US" dirty="0"/>
              <a:t>, </a:t>
            </a:r>
            <a:r>
              <a:rPr lang="en-US" dirty="0" err="1"/>
              <a:t>morajo</a:t>
            </a:r>
            <a:r>
              <a:rPr lang="en-US" dirty="0"/>
              <a:t> v </a:t>
            </a:r>
            <a:r>
              <a:rPr lang="en-US" dirty="0" err="1"/>
              <a:t>razpisni</a:t>
            </a:r>
            <a:r>
              <a:rPr lang="en-US" dirty="0"/>
              <a:t> </a:t>
            </a:r>
            <a:r>
              <a:rPr lang="en-US" dirty="0" err="1"/>
              <a:t>dokumentaciji</a:t>
            </a:r>
            <a:r>
              <a:rPr lang="en-US" dirty="0"/>
              <a:t> </a:t>
            </a:r>
            <a:r>
              <a:rPr lang="en-US" dirty="0" err="1"/>
              <a:t>zahtevati</a:t>
            </a:r>
            <a:r>
              <a:rPr lang="en-US" dirty="0"/>
              <a:t> </a:t>
            </a:r>
            <a:r>
              <a:rPr lang="en-US" dirty="0" err="1"/>
              <a:t>takojšnji</a:t>
            </a:r>
            <a:r>
              <a:rPr lang="en-US" dirty="0"/>
              <a:t> </a:t>
            </a:r>
            <a:r>
              <a:rPr lang="en-US" dirty="0" err="1"/>
              <a:t>odprti</a:t>
            </a:r>
            <a:r>
              <a:rPr lang="en-US" dirty="0"/>
              <a:t> </a:t>
            </a:r>
            <a:r>
              <a:rPr lang="en-US" dirty="0" err="1"/>
              <a:t>dostop</a:t>
            </a:r>
            <a:r>
              <a:rPr lang="en-US" dirty="0"/>
              <a:t> do </a:t>
            </a:r>
            <a:r>
              <a:rPr lang="en-US" dirty="0" err="1"/>
              <a:t>vseh</a:t>
            </a:r>
            <a:r>
              <a:rPr lang="en-US" dirty="0"/>
              <a:t> </a:t>
            </a:r>
            <a:r>
              <a:rPr lang="en-US" dirty="0" err="1"/>
              <a:t>recenziranih</a:t>
            </a:r>
            <a:r>
              <a:rPr lang="en-US" dirty="0"/>
              <a:t> </a:t>
            </a:r>
            <a:r>
              <a:rPr lang="en-US" dirty="0" err="1"/>
              <a:t>znanstvenih</a:t>
            </a:r>
            <a:r>
              <a:rPr lang="en-US" dirty="0"/>
              <a:t> </a:t>
            </a:r>
            <a:r>
              <a:rPr lang="en-US" dirty="0" err="1"/>
              <a:t>objav</a:t>
            </a:r>
            <a:r>
              <a:rPr lang="en-US" dirty="0"/>
              <a:t>, </a:t>
            </a:r>
            <a:r>
              <a:rPr lang="en-US" dirty="0" err="1"/>
              <a:t>raziskovalnih</a:t>
            </a:r>
            <a:r>
              <a:rPr lang="en-US" dirty="0"/>
              <a:t> </a:t>
            </a:r>
            <a:r>
              <a:rPr lang="en-US" dirty="0" err="1"/>
              <a:t>podatkov</a:t>
            </a:r>
            <a:r>
              <a:rPr lang="en-US" dirty="0"/>
              <a:t>, </a:t>
            </a:r>
            <a:r>
              <a:rPr lang="en-US" dirty="0" err="1"/>
              <a:t>programske</a:t>
            </a:r>
            <a:r>
              <a:rPr lang="en-US" dirty="0"/>
              <a:t> </a:t>
            </a:r>
            <a:r>
              <a:rPr lang="en-US" dirty="0" err="1"/>
              <a:t>opreme</a:t>
            </a:r>
            <a:r>
              <a:rPr lang="en-US" dirty="0"/>
              <a:t> in </a:t>
            </a:r>
            <a:r>
              <a:rPr lang="en-US" dirty="0" err="1"/>
              <a:t>drugih</a:t>
            </a:r>
            <a:r>
              <a:rPr lang="en-US" dirty="0"/>
              <a:t> </a:t>
            </a:r>
            <a:r>
              <a:rPr lang="en-US" dirty="0" err="1"/>
              <a:t>digitalnih</a:t>
            </a:r>
            <a:r>
              <a:rPr lang="en-US" dirty="0"/>
              <a:t> </a:t>
            </a:r>
            <a:r>
              <a:rPr lang="en-US" dirty="0" err="1"/>
              <a:t>objektov</a:t>
            </a:r>
            <a:r>
              <a:rPr lang="en-US" dirty="0"/>
              <a:t> in </a:t>
            </a:r>
            <a:r>
              <a:rPr lang="en-US" dirty="0" err="1"/>
              <a:t>načrt</a:t>
            </a:r>
            <a:r>
              <a:rPr lang="en-US" dirty="0"/>
              <a:t> </a:t>
            </a:r>
            <a:r>
              <a:rPr lang="en-US" dirty="0" err="1"/>
              <a:t>ravnanja</a:t>
            </a:r>
            <a:r>
              <a:rPr lang="en-US" dirty="0"/>
              <a:t> z </a:t>
            </a:r>
            <a:r>
              <a:rPr lang="en-US" dirty="0" err="1"/>
              <a:t>raziskovalnimi</a:t>
            </a:r>
            <a:r>
              <a:rPr lang="en-US" dirty="0"/>
              <a:t> </a:t>
            </a:r>
            <a:r>
              <a:rPr lang="en-US" dirty="0" err="1"/>
              <a:t>podatki</a:t>
            </a:r>
            <a:endParaRPr lang="sl-SI" dirty="0"/>
          </a:p>
          <a:p>
            <a:pPr marL="342900" indent="-342900">
              <a:buFont typeface="Arial" panose="020B0604020202020204" pitchFamily="34" charset="0"/>
              <a:buChar char="•"/>
            </a:pPr>
            <a:r>
              <a:rPr lang="en-US" dirty="0"/>
              <a:t>A6.2.3/2.9: </a:t>
            </a:r>
            <a:r>
              <a:rPr lang="en-US" dirty="0" err="1"/>
              <a:t>Dogovor</a:t>
            </a:r>
            <a:r>
              <a:rPr lang="en-US" dirty="0"/>
              <a:t> med ARIS in ORE (»Open Research Europe</a:t>
            </a:r>
            <a:r>
              <a:rPr lang="sl-SI" dirty="0"/>
              <a:t>)</a:t>
            </a:r>
            <a:r>
              <a:rPr lang="en-US" dirty="0"/>
              <a:t>«</a:t>
            </a:r>
            <a:r>
              <a:rPr lang="en-SI" dirty="0"/>
              <a:t>…</a:t>
            </a:r>
            <a:r>
              <a:rPr lang="sl-SI" dirty="0"/>
              <a:t>, </a:t>
            </a:r>
            <a:r>
              <a:rPr lang="en-US" dirty="0" err="1"/>
              <a:t>ki</a:t>
            </a:r>
            <a:r>
              <a:rPr lang="en-US" dirty="0"/>
              <a:t> </a:t>
            </a:r>
            <a:r>
              <a:rPr lang="en-US" dirty="0" err="1"/>
              <a:t>omogoča</a:t>
            </a:r>
            <a:r>
              <a:rPr lang="en-US" dirty="0"/>
              <a:t> </a:t>
            </a:r>
            <a:r>
              <a:rPr lang="en-US" dirty="0" err="1"/>
              <a:t>slovenskim</a:t>
            </a:r>
            <a:r>
              <a:rPr lang="en-US" dirty="0"/>
              <a:t> </a:t>
            </a:r>
            <a:r>
              <a:rPr lang="en-US" dirty="0" err="1"/>
              <a:t>raziskovalcem</a:t>
            </a:r>
            <a:r>
              <a:rPr lang="en-US" dirty="0"/>
              <a:t> </a:t>
            </a:r>
            <a:r>
              <a:rPr lang="en-US" dirty="0" err="1"/>
              <a:t>odprtodostopno</a:t>
            </a:r>
            <a:r>
              <a:rPr lang="en-US" dirty="0"/>
              <a:t> </a:t>
            </a:r>
            <a:r>
              <a:rPr lang="en-US" dirty="0" err="1"/>
              <a:t>objavljanje</a:t>
            </a:r>
            <a:r>
              <a:rPr lang="en-US" dirty="0"/>
              <a:t> </a:t>
            </a:r>
            <a:r>
              <a:rPr lang="en-SI" dirty="0"/>
              <a:t>…</a:t>
            </a:r>
            <a:endParaRPr lang="sl-SI" dirty="0"/>
          </a:p>
          <a:p>
            <a:endParaRPr lang="sl-SI" dirty="0"/>
          </a:p>
        </p:txBody>
      </p:sp>
    </p:spTree>
    <p:extLst>
      <p:ext uri="{BB962C8B-B14F-4D97-AF65-F5344CB8AC3E}">
        <p14:creationId xmlns:p14="http://schemas.microsoft.com/office/powerpoint/2010/main" val="2114759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187622"/>
            <a:ext cx="9033342" cy="817418"/>
          </a:xfrm>
        </p:spPr>
        <p:txBody>
          <a:bodyPr>
            <a:normAutofit/>
          </a:bodyPr>
          <a:lstStyle/>
          <a:p>
            <a:pPr lvl="0"/>
            <a:r>
              <a:rPr lang="sl-SI" sz="5000" b="1" dirty="0">
                <a:solidFill>
                  <a:srgbClr val="ED7D31"/>
                </a:solidFill>
                <a:latin typeface="Calibri"/>
              </a:rPr>
              <a:t>Tekoče aktivnosti </a:t>
            </a:r>
            <a:r>
              <a:rPr lang="sl-SI" sz="5000" b="1" dirty="0" err="1">
                <a:solidFill>
                  <a:srgbClr val="ED7D31"/>
                </a:solidFill>
                <a:latin typeface="Calibri"/>
              </a:rPr>
              <a:t>kOAlicije</a:t>
            </a:r>
            <a:r>
              <a:rPr lang="sl-SI" sz="5000" b="1" dirty="0">
                <a:solidFill>
                  <a:srgbClr val="ED7D31"/>
                </a:solidFill>
                <a:latin typeface="Calibri"/>
              </a:rPr>
              <a:t> S</a:t>
            </a:r>
          </a:p>
        </p:txBody>
      </p:sp>
      <p:sp>
        <p:nvSpPr>
          <p:cNvPr id="5" name="Naslov 1">
            <a:extLst>
              <a:ext uri="{FF2B5EF4-FFF2-40B4-BE49-F238E27FC236}">
                <a16:creationId xmlns:a16="http://schemas.microsoft.com/office/drawing/2014/main" id="{A9562970-6910-4154-A181-B1BA07AA3270}"/>
              </a:ext>
            </a:extLst>
          </p:cNvPr>
          <p:cNvSpPr txBox="1"/>
          <p:nvPr/>
        </p:nvSpPr>
        <p:spPr>
          <a:xfrm>
            <a:off x="849549" y="2005040"/>
            <a:ext cx="10515600" cy="3698176"/>
          </a:xfrm>
          <a:prstGeom prst="rect">
            <a:avLst/>
          </a:prstGeom>
          <a:noFill/>
          <a:ln cap="flat">
            <a:noFill/>
          </a:ln>
        </p:spPr>
        <p:txBody>
          <a:bodyPr vert="horz" wrap="square" lIns="91440" tIns="45720" rIns="91440" bIns="45720" anchor="ctr" anchorCtr="0" compatLnSpc="1">
            <a:noAutofit/>
          </a:bodyPr>
          <a:lstStyle/>
          <a:p>
            <a:r>
              <a:rPr lang="sl-SI" sz="2400" dirty="0"/>
              <a:t>Novice </a:t>
            </a:r>
            <a:r>
              <a:rPr lang="sl-SI" sz="2400" dirty="0">
                <a:hlinkClick r:id="rId4"/>
              </a:rPr>
              <a:t>https://www.coalition-s.org/category/news/</a:t>
            </a:r>
            <a:r>
              <a:rPr lang="sl-SI" sz="2400" dirty="0"/>
              <a:t> </a:t>
            </a:r>
          </a:p>
          <a:p>
            <a:r>
              <a:rPr lang="sl-SI" sz="2400" dirty="0"/>
              <a:t>Blog </a:t>
            </a:r>
            <a:r>
              <a:rPr lang="sl-SI" sz="2400" dirty="0">
                <a:hlinkClick r:id="rId5"/>
              </a:rPr>
              <a:t>https://www.coalition-s.org/blog/</a:t>
            </a:r>
            <a:endParaRPr lang="sl-SI" sz="2400" dirty="0"/>
          </a:p>
          <a:p>
            <a:r>
              <a:rPr lang="sl-SI" sz="2400" dirty="0"/>
              <a:t> </a:t>
            </a:r>
          </a:p>
          <a:p>
            <a:r>
              <a:rPr lang="sl-SI" sz="2400" b="1" dirty="0"/>
              <a:t>Pomemben mejnik </a:t>
            </a:r>
            <a:r>
              <a:rPr lang="en-SI" sz="2400" b="1" dirty="0"/>
              <a:t>–</a:t>
            </a:r>
            <a:r>
              <a:rPr lang="sl-SI" sz="2400" b="1" dirty="0"/>
              <a:t> 5. obletnica ustanovitve!</a:t>
            </a:r>
          </a:p>
          <a:p>
            <a:r>
              <a:rPr lang="sl-SI" sz="2400" b="1" dirty="0"/>
              <a:t>Spletni dogodek </a:t>
            </a:r>
          </a:p>
          <a:p>
            <a:r>
              <a:rPr lang="en-US" sz="2400" b="1" dirty="0">
                <a:hlinkClick r:id="rId6"/>
              </a:rPr>
              <a:t>5 Years of Plan S</a:t>
            </a:r>
            <a:r>
              <a:rPr lang="sl-SI" sz="2400" b="1" dirty="0"/>
              <a:t>, 2. november 2023 od 17.00 </a:t>
            </a:r>
            <a:r>
              <a:rPr lang="en-SI" sz="2400" b="1" dirty="0"/>
              <a:t>–</a:t>
            </a:r>
            <a:r>
              <a:rPr lang="sl-SI" sz="2400" b="1" dirty="0"/>
              <a:t> 19.00 na zoom , prijave zaključene, dogodek bo kasneje na voljo na </a:t>
            </a:r>
            <a:r>
              <a:rPr lang="sl-SI" sz="2400" b="1" dirty="0" err="1"/>
              <a:t>Youtube</a:t>
            </a:r>
            <a:r>
              <a:rPr lang="sl-SI" sz="2400" b="1" dirty="0"/>
              <a:t> kanalu </a:t>
            </a:r>
            <a:r>
              <a:rPr lang="sl-SI" sz="2400" b="1" dirty="0" err="1"/>
              <a:t>kOAlicije</a:t>
            </a:r>
            <a:r>
              <a:rPr lang="sl-SI" sz="2400" b="1" dirty="0"/>
              <a:t> S.</a:t>
            </a:r>
          </a:p>
        </p:txBody>
      </p:sp>
      <p:sp>
        <p:nvSpPr>
          <p:cNvPr id="3" name="Pravokotnik 2">
            <a:extLst>
              <a:ext uri="{FF2B5EF4-FFF2-40B4-BE49-F238E27FC236}">
                <a16:creationId xmlns:a16="http://schemas.microsoft.com/office/drawing/2014/main" id="{5ED42B39-2FA9-440D-A2C4-BA3A11C1F9DB}"/>
              </a:ext>
            </a:extLst>
          </p:cNvPr>
          <p:cNvSpPr/>
          <p:nvPr/>
        </p:nvSpPr>
        <p:spPr>
          <a:xfrm>
            <a:off x="849549" y="1919810"/>
            <a:ext cx="9033340" cy="523220"/>
          </a:xfrm>
          <a:prstGeom prst="rect">
            <a:avLst/>
          </a:prstGeom>
        </p:spPr>
        <p:txBody>
          <a:bodyPr wrap="square">
            <a:spAutoFit/>
          </a:bodyPr>
          <a:lstStyle/>
          <a:p>
            <a:endParaRPr lang="sl-SI" sz="2800" dirty="0"/>
          </a:p>
        </p:txBody>
      </p:sp>
    </p:spTree>
    <p:extLst>
      <p:ext uri="{BB962C8B-B14F-4D97-AF65-F5344CB8AC3E}">
        <p14:creationId xmlns:p14="http://schemas.microsoft.com/office/powerpoint/2010/main" val="3338229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666" y="651068"/>
            <a:ext cx="9033342" cy="817418"/>
          </a:xfrm>
        </p:spPr>
        <p:txBody>
          <a:bodyPr>
            <a:normAutofit fontScale="90000"/>
          </a:bodyPr>
          <a:lstStyle/>
          <a:p>
            <a:pPr lvl="0"/>
            <a:r>
              <a:rPr lang="sl-SI" sz="5000" b="1" dirty="0">
                <a:solidFill>
                  <a:srgbClr val="ED7D31"/>
                </a:solidFill>
                <a:latin typeface="Calibri"/>
              </a:rPr>
              <a:t>Podpora odprtim objavam v Sloveniji</a:t>
            </a:r>
          </a:p>
        </p:txBody>
      </p:sp>
      <p:sp>
        <p:nvSpPr>
          <p:cNvPr id="5" name="Naslov 1">
            <a:extLst>
              <a:ext uri="{FF2B5EF4-FFF2-40B4-BE49-F238E27FC236}">
                <a16:creationId xmlns:a16="http://schemas.microsoft.com/office/drawing/2014/main" id="{A9562970-6910-4154-A181-B1BA07AA3270}"/>
              </a:ext>
            </a:extLst>
          </p:cNvPr>
          <p:cNvSpPr txBox="1"/>
          <p:nvPr/>
        </p:nvSpPr>
        <p:spPr>
          <a:xfrm>
            <a:off x="826851" y="2181420"/>
            <a:ext cx="10515600" cy="3698176"/>
          </a:xfrm>
          <a:prstGeom prst="rect">
            <a:avLst/>
          </a:prstGeom>
          <a:noFill/>
          <a:ln cap="flat">
            <a:noFill/>
          </a:ln>
        </p:spPr>
        <p:txBody>
          <a:bodyPr vert="horz" wrap="square" lIns="91440" tIns="45720" rIns="91440" bIns="45720" anchor="ctr" anchorCtr="0" compatLnSpc="1">
            <a:noAutofit/>
          </a:bodyPr>
          <a:lstStyle/>
          <a:p>
            <a:r>
              <a:rPr lang="sl-SI" sz="2400" dirty="0"/>
              <a:t>V okviru Akcijskega načrta je v fazi vzpostavitve podporni center za izvajanje praks odprte znanosti, med drugim tudi na področju nudenja podpore pri zagotavljanju odprtega dostopa do znanstvenih objav. </a:t>
            </a:r>
          </a:p>
          <a:p>
            <a:endParaRPr lang="sl-SI" sz="1600" dirty="0"/>
          </a:p>
          <a:p>
            <a:r>
              <a:rPr lang="sl-SI" sz="2400" dirty="0"/>
              <a:t>V projekt so vključeni UKM, UK UP, UK UNG in CTK. </a:t>
            </a:r>
          </a:p>
          <a:p>
            <a:endParaRPr lang="sl-SI" sz="1600" dirty="0"/>
          </a:p>
          <a:p>
            <a:r>
              <a:rPr lang="sl-SI" sz="2400" dirty="0"/>
              <a:t>Ključne dejavnosti:</a:t>
            </a:r>
          </a:p>
          <a:p>
            <a:pPr marL="342900" indent="-342900">
              <a:buFontTx/>
              <a:buChar char="-"/>
            </a:pPr>
            <a:r>
              <a:rPr lang="sl-SI" sz="2400" dirty="0"/>
              <a:t>podpora pri postopkih objavljanja (preoblikovalne pogodbe, objave v zlatih revijah),</a:t>
            </a:r>
          </a:p>
          <a:p>
            <a:pPr marL="342900" indent="-342900">
              <a:buFontTx/>
              <a:buChar char="-"/>
            </a:pPr>
            <a:r>
              <a:rPr lang="sl-SI" sz="2400" dirty="0"/>
              <a:t>tolmačenje zahtev financerjev (npr. v programih Obzorje Evropa, ARIS ipd.),</a:t>
            </a:r>
          </a:p>
          <a:p>
            <a:pPr marL="342900" indent="-342900">
              <a:buFontTx/>
              <a:buChar char="-"/>
            </a:pPr>
            <a:r>
              <a:rPr lang="sl-SI" sz="2400" dirty="0"/>
              <a:t>podpora na področju avtorskega prava,</a:t>
            </a:r>
          </a:p>
          <a:p>
            <a:pPr marL="342900" indent="-342900">
              <a:buFontTx/>
              <a:buChar char="-"/>
            </a:pPr>
            <a:r>
              <a:rPr lang="sl-SI" sz="2400" dirty="0"/>
              <a:t>podpora pri arhiviranju v </a:t>
            </a:r>
            <a:r>
              <a:rPr lang="sl-SI" sz="2400" dirty="0" err="1"/>
              <a:t>repozitorije</a:t>
            </a:r>
            <a:r>
              <a:rPr lang="sl-SI" sz="2400" dirty="0"/>
              <a:t>…</a:t>
            </a:r>
          </a:p>
          <a:p>
            <a:endParaRPr lang="sl-SI" sz="2400" dirty="0"/>
          </a:p>
        </p:txBody>
      </p:sp>
      <p:sp>
        <p:nvSpPr>
          <p:cNvPr id="3" name="Pravokotnik 2">
            <a:extLst>
              <a:ext uri="{FF2B5EF4-FFF2-40B4-BE49-F238E27FC236}">
                <a16:creationId xmlns:a16="http://schemas.microsoft.com/office/drawing/2014/main" id="{5ED42B39-2FA9-440D-A2C4-BA3A11C1F9DB}"/>
              </a:ext>
            </a:extLst>
          </p:cNvPr>
          <p:cNvSpPr/>
          <p:nvPr/>
        </p:nvSpPr>
        <p:spPr>
          <a:xfrm>
            <a:off x="849549" y="1919810"/>
            <a:ext cx="9033340" cy="523220"/>
          </a:xfrm>
          <a:prstGeom prst="rect">
            <a:avLst/>
          </a:prstGeom>
        </p:spPr>
        <p:txBody>
          <a:bodyPr wrap="square">
            <a:spAutoFit/>
          </a:bodyPr>
          <a:lstStyle/>
          <a:p>
            <a:endParaRPr lang="sl-SI" sz="2800" dirty="0"/>
          </a:p>
        </p:txBody>
      </p:sp>
    </p:spTree>
    <p:extLst>
      <p:ext uri="{BB962C8B-B14F-4D97-AF65-F5344CB8AC3E}">
        <p14:creationId xmlns:p14="http://schemas.microsoft.com/office/powerpoint/2010/main" val="4081013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65668CD8-8DE2-4813-9EC2-574C2532AD96}"/>
              </a:ext>
            </a:extLst>
          </p:cNvPr>
          <p:cNvSpPr txBox="1"/>
          <p:nvPr/>
        </p:nvSpPr>
        <p:spPr>
          <a:xfrm>
            <a:off x="395416" y="1637271"/>
            <a:ext cx="3861487" cy="923330"/>
          </a:xfrm>
          <a:prstGeom prst="rect">
            <a:avLst/>
          </a:prstGeom>
          <a:noFill/>
        </p:spPr>
        <p:txBody>
          <a:bodyPr wrap="square" rtlCol="0">
            <a:spAutoFit/>
          </a:bodyPr>
          <a:lstStyle/>
          <a:p>
            <a:r>
              <a:rPr lang="sl-SI" sz="1050" b="1" dirty="0">
                <a:solidFill>
                  <a:schemeClr val="tx2">
                    <a:lumMod val="75000"/>
                  </a:schemeClr>
                </a:solidFill>
              </a:rPr>
              <a:t>Centralna tehniška knjižnica Univerze v Ljubljani</a:t>
            </a:r>
            <a:endParaRPr lang="sl-SI" sz="1050" dirty="0">
              <a:solidFill>
                <a:schemeClr val="tx2">
                  <a:lumMod val="75000"/>
                </a:schemeClr>
              </a:solidFill>
            </a:endParaRPr>
          </a:p>
          <a:p>
            <a:r>
              <a:rPr lang="sl-SI" sz="1050" b="1" i="1" dirty="0">
                <a:solidFill>
                  <a:schemeClr val="tx2">
                    <a:lumMod val="75000"/>
                  </a:schemeClr>
                </a:solidFill>
              </a:rPr>
              <a:t>Central </a:t>
            </a:r>
            <a:r>
              <a:rPr lang="sl-SI" sz="1050" b="1" i="1" dirty="0" err="1">
                <a:solidFill>
                  <a:schemeClr val="tx2">
                    <a:lumMod val="75000"/>
                  </a:schemeClr>
                </a:solidFill>
              </a:rPr>
              <a:t>Technical</a:t>
            </a:r>
            <a:r>
              <a:rPr lang="sl-SI" sz="1050" b="1" i="1" dirty="0">
                <a:solidFill>
                  <a:schemeClr val="tx2">
                    <a:lumMod val="75000"/>
                  </a:schemeClr>
                </a:solidFill>
              </a:rPr>
              <a:t> </a:t>
            </a:r>
            <a:r>
              <a:rPr lang="sl-SI" sz="1050" b="1" i="1" dirty="0" err="1">
                <a:solidFill>
                  <a:schemeClr val="tx2">
                    <a:lumMod val="75000"/>
                  </a:schemeClr>
                </a:solidFill>
              </a:rPr>
              <a:t>Library</a:t>
            </a:r>
            <a:r>
              <a:rPr lang="sl-SI" sz="1050" b="1" i="1" dirty="0">
                <a:solidFill>
                  <a:schemeClr val="tx2">
                    <a:lumMod val="75000"/>
                  </a:schemeClr>
                </a:solidFill>
              </a:rPr>
              <a:t> at </a:t>
            </a:r>
            <a:r>
              <a:rPr lang="sl-SI" sz="1050" b="1" i="1" dirty="0" err="1">
                <a:solidFill>
                  <a:schemeClr val="tx2">
                    <a:lumMod val="75000"/>
                  </a:schemeClr>
                </a:solidFill>
              </a:rPr>
              <a:t>the</a:t>
            </a:r>
            <a:r>
              <a:rPr lang="sl-SI" sz="1050" b="1" i="1" dirty="0">
                <a:solidFill>
                  <a:schemeClr val="tx2">
                    <a:lumMod val="75000"/>
                  </a:schemeClr>
                </a:solidFill>
              </a:rPr>
              <a:t> </a:t>
            </a:r>
            <a:r>
              <a:rPr lang="sl-SI" sz="1050" b="1" i="1" dirty="0" err="1">
                <a:solidFill>
                  <a:schemeClr val="tx2">
                    <a:lumMod val="75000"/>
                  </a:schemeClr>
                </a:solidFill>
              </a:rPr>
              <a:t>University</a:t>
            </a:r>
            <a:r>
              <a:rPr lang="sl-SI" sz="1050" b="1" i="1" dirty="0">
                <a:solidFill>
                  <a:schemeClr val="tx2">
                    <a:lumMod val="75000"/>
                  </a:schemeClr>
                </a:solidFill>
              </a:rPr>
              <a:t> </a:t>
            </a:r>
            <a:r>
              <a:rPr lang="sl-SI" sz="1050" b="1" i="1" dirty="0" err="1">
                <a:solidFill>
                  <a:schemeClr val="tx2">
                    <a:lumMod val="75000"/>
                  </a:schemeClr>
                </a:solidFill>
              </a:rPr>
              <a:t>of</a:t>
            </a:r>
            <a:r>
              <a:rPr lang="sl-SI" sz="1050" b="1" i="1" dirty="0">
                <a:solidFill>
                  <a:schemeClr val="tx2">
                    <a:lumMod val="75000"/>
                  </a:schemeClr>
                </a:solidFill>
              </a:rPr>
              <a:t> Ljubljana</a:t>
            </a:r>
            <a:endParaRPr lang="sl-SI" sz="1050" dirty="0">
              <a:solidFill>
                <a:schemeClr val="tx2">
                  <a:lumMod val="75000"/>
                </a:schemeClr>
              </a:solidFill>
            </a:endParaRPr>
          </a:p>
          <a:p>
            <a:r>
              <a:rPr lang="sl-SI" sz="1050" dirty="0">
                <a:solidFill>
                  <a:schemeClr val="tx2">
                    <a:lumMod val="75000"/>
                  </a:schemeClr>
                </a:solidFill>
              </a:rPr>
              <a:t>Trg republike 3, SI-1000 Ljubljana</a:t>
            </a:r>
          </a:p>
          <a:p>
            <a:r>
              <a:rPr lang="sl-SI" sz="1050" dirty="0">
                <a:solidFill>
                  <a:schemeClr val="tx2">
                    <a:lumMod val="75000"/>
                  </a:schemeClr>
                </a:solidFill>
              </a:rPr>
              <a:t>Slovenija / </a:t>
            </a:r>
            <a:r>
              <a:rPr lang="sl-SI" sz="1050" i="1" dirty="0" err="1">
                <a:solidFill>
                  <a:schemeClr val="tx2">
                    <a:lumMod val="75000"/>
                  </a:schemeClr>
                </a:solidFill>
              </a:rPr>
              <a:t>Slovenia</a:t>
            </a:r>
            <a:endParaRPr lang="sl-SI" sz="1050" dirty="0">
              <a:solidFill>
                <a:schemeClr val="tx2">
                  <a:lumMod val="75000"/>
                </a:schemeClr>
              </a:solidFill>
            </a:endParaRPr>
          </a:p>
          <a:p>
            <a:endParaRPr lang="sl-SI" sz="1200" dirty="0"/>
          </a:p>
        </p:txBody>
      </p:sp>
      <p:pic>
        <p:nvPicPr>
          <p:cNvPr id="9" name="Slika 8">
            <a:extLst>
              <a:ext uri="{FF2B5EF4-FFF2-40B4-BE49-F238E27FC236}">
                <a16:creationId xmlns:a16="http://schemas.microsoft.com/office/drawing/2014/main" id="{6CEE1A64-F3F7-40C5-A68D-FACA85877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37535"/>
            <a:ext cx="10009549" cy="1116065"/>
          </a:xfrm>
          <a:prstGeom prst="rect">
            <a:avLst/>
          </a:prstGeom>
        </p:spPr>
      </p:pic>
      <p:pic>
        <p:nvPicPr>
          <p:cNvPr id="11" name="Slika 10" descr="Slika, ki vsebuje besede risanje&#10;&#10;Opis je samodejno ustvarjen">
            <a:extLst>
              <a:ext uri="{FF2B5EF4-FFF2-40B4-BE49-F238E27FC236}">
                <a16:creationId xmlns:a16="http://schemas.microsoft.com/office/drawing/2014/main" id="{06864DC4-23FD-46A2-AD61-F5FBC9462B0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13" name="Slika 12" descr="Slika, ki vsebuje besede besedilo, pisava, logotip, grafika&#10;&#10;Opis je samodejno ustvarjen">
            <a:extLst>
              <a:ext uri="{FF2B5EF4-FFF2-40B4-BE49-F238E27FC236}">
                <a16:creationId xmlns:a16="http://schemas.microsoft.com/office/drawing/2014/main" id="{ECC3BBAC-891A-4B83-95E1-D7A0D63C4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2" name="Pravokotnik 1">
            <a:extLst>
              <a:ext uri="{FF2B5EF4-FFF2-40B4-BE49-F238E27FC236}">
                <a16:creationId xmlns:a16="http://schemas.microsoft.com/office/drawing/2014/main" id="{73709836-AF44-48B9-B898-6AC8425A1350}"/>
              </a:ext>
            </a:extLst>
          </p:cNvPr>
          <p:cNvSpPr/>
          <p:nvPr/>
        </p:nvSpPr>
        <p:spPr>
          <a:xfrm>
            <a:off x="334310" y="3044279"/>
            <a:ext cx="4898777" cy="769441"/>
          </a:xfrm>
          <a:prstGeom prst="rect">
            <a:avLst/>
          </a:prstGeom>
        </p:spPr>
        <p:txBody>
          <a:bodyPr wrap="none">
            <a:spAutoFit/>
          </a:bodyPr>
          <a:lstStyle/>
          <a:p>
            <a:r>
              <a:rPr lang="pl-PL" sz="4400" b="1" dirty="0">
                <a:solidFill>
                  <a:srgbClr val="ED7D31"/>
                </a:solidFill>
              </a:rPr>
              <a:t>Hvala za pozornost! </a:t>
            </a:r>
            <a:endParaRPr lang="sl-SI" sz="4400" dirty="0"/>
          </a:p>
        </p:txBody>
      </p:sp>
      <p:pic>
        <p:nvPicPr>
          <p:cNvPr id="3" name="Slika 2">
            <a:extLst>
              <a:ext uri="{FF2B5EF4-FFF2-40B4-BE49-F238E27FC236}">
                <a16:creationId xmlns:a16="http://schemas.microsoft.com/office/drawing/2014/main" id="{B63C2950-B487-4BCF-8856-3BC734D5D27B}"/>
              </a:ext>
            </a:extLst>
          </p:cNvPr>
          <p:cNvPicPr>
            <a:picLocks noChangeAspect="1"/>
          </p:cNvPicPr>
          <p:nvPr/>
        </p:nvPicPr>
        <p:blipFill>
          <a:blip r:embed="rId5"/>
          <a:stretch>
            <a:fillRect/>
          </a:stretch>
        </p:blipFill>
        <p:spPr>
          <a:xfrm>
            <a:off x="10320445" y="5184456"/>
            <a:ext cx="750000" cy="750000"/>
          </a:xfrm>
          <a:prstGeom prst="rect">
            <a:avLst/>
          </a:prstGeom>
        </p:spPr>
      </p:pic>
    </p:spTree>
    <p:extLst>
      <p:ext uri="{BB962C8B-B14F-4D97-AF65-F5344CB8AC3E}">
        <p14:creationId xmlns:p14="http://schemas.microsoft.com/office/powerpoint/2010/main" val="290340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187622"/>
            <a:ext cx="9033342" cy="817418"/>
          </a:xfrm>
        </p:spPr>
        <p:txBody>
          <a:bodyPr>
            <a:normAutofit/>
          </a:bodyPr>
          <a:lstStyle/>
          <a:p>
            <a:pPr lvl="0"/>
            <a:r>
              <a:rPr lang="sl-SI" sz="5000" b="1" dirty="0">
                <a:solidFill>
                  <a:srgbClr val="ED7D31"/>
                </a:solidFill>
                <a:latin typeface="Calibri"/>
              </a:rPr>
              <a:t>Članice </a:t>
            </a:r>
            <a:r>
              <a:rPr lang="sl-SI" sz="5000" b="1" dirty="0" err="1">
                <a:solidFill>
                  <a:srgbClr val="ED7D31"/>
                </a:solidFill>
                <a:latin typeface="Calibri"/>
              </a:rPr>
              <a:t>kOAlicije</a:t>
            </a:r>
            <a:r>
              <a:rPr lang="sl-SI" sz="5000" b="1" dirty="0">
                <a:solidFill>
                  <a:srgbClr val="ED7D31"/>
                </a:solidFill>
                <a:latin typeface="Calibri"/>
              </a:rPr>
              <a:t> S</a:t>
            </a:r>
          </a:p>
        </p:txBody>
      </p:sp>
      <p:sp>
        <p:nvSpPr>
          <p:cNvPr id="5" name="Naslov 1">
            <a:extLst>
              <a:ext uri="{FF2B5EF4-FFF2-40B4-BE49-F238E27FC236}">
                <a16:creationId xmlns:a16="http://schemas.microsoft.com/office/drawing/2014/main" id="{A9562970-6910-4154-A181-B1BA07AA3270}"/>
              </a:ext>
            </a:extLst>
          </p:cNvPr>
          <p:cNvSpPr txBox="1"/>
          <p:nvPr/>
        </p:nvSpPr>
        <p:spPr>
          <a:xfrm>
            <a:off x="818958" y="418554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6" name="Pravokotnik 5">
            <a:extLst>
              <a:ext uri="{FF2B5EF4-FFF2-40B4-BE49-F238E27FC236}">
                <a16:creationId xmlns:a16="http://schemas.microsoft.com/office/drawing/2014/main" id="{EED7DE67-B347-47C8-B95B-B986D365E1B3}"/>
              </a:ext>
            </a:extLst>
          </p:cNvPr>
          <p:cNvSpPr/>
          <p:nvPr/>
        </p:nvSpPr>
        <p:spPr>
          <a:xfrm>
            <a:off x="742955" y="2136338"/>
            <a:ext cx="9792100" cy="461665"/>
          </a:xfrm>
          <a:prstGeom prst="rect">
            <a:avLst/>
          </a:prstGeom>
        </p:spPr>
        <p:txBody>
          <a:bodyPr wrap="square">
            <a:spAutoFit/>
          </a:bodyPr>
          <a:lstStyle/>
          <a:p>
            <a:endParaRPr lang="sl-SI" sz="2400" dirty="0"/>
          </a:p>
        </p:txBody>
      </p:sp>
      <p:pic>
        <p:nvPicPr>
          <p:cNvPr id="3" name="Slika 2">
            <a:extLst>
              <a:ext uri="{FF2B5EF4-FFF2-40B4-BE49-F238E27FC236}">
                <a16:creationId xmlns:a16="http://schemas.microsoft.com/office/drawing/2014/main" id="{08C1937D-608A-4976-9E2E-2327FA64042D}"/>
              </a:ext>
            </a:extLst>
          </p:cNvPr>
          <p:cNvPicPr>
            <a:picLocks noChangeAspect="1"/>
          </p:cNvPicPr>
          <p:nvPr/>
        </p:nvPicPr>
        <p:blipFill>
          <a:blip r:embed="rId4"/>
          <a:stretch>
            <a:fillRect/>
          </a:stretch>
        </p:blipFill>
        <p:spPr>
          <a:xfrm>
            <a:off x="742955" y="2540945"/>
            <a:ext cx="5333803" cy="2034003"/>
          </a:xfrm>
          <a:prstGeom prst="rect">
            <a:avLst/>
          </a:prstGeom>
        </p:spPr>
      </p:pic>
      <p:sp>
        <p:nvSpPr>
          <p:cNvPr id="7" name="Naslov 1">
            <a:extLst>
              <a:ext uri="{FF2B5EF4-FFF2-40B4-BE49-F238E27FC236}">
                <a16:creationId xmlns:a16="http://schemas.microsoft.com/office/drawing/2014/main" id="{0CCAFF17-1CAB-4F51-A1D3-0E86DA179A7F}"/>
              </a:ext>
            </a:extLst>
          </p:cNvPr>
          <p:cNvSpPr txBox="1">
            <a:spLocks/>
          </p:cNvSpPr>
          <p:nvPr/>
        </p:nvSpPr>
        <p:spPr>
          <a:xfrm>
            <a:off x="742954" y="1904606"/>
            <a:ext cx="9033342"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2000" dirty="0">
                <a:solidFill>
                  <a:srgbClr val="ED7D31"/>
                </a:solidFill>
                <a:latin typeface="Calibri"/>
              </a:rPr>
              <a:t>Nacionalni financerji</a:t>
            </a:r>
          </a:p>
        </p:txBody>
      </p:sp>
      <p:sp>
        <p:nvSpPr>
          <p:cNvPr id="8" name="Naslov 1">
            <a:extLst>
              <a:ext uri="{FF2B5EF4-FFF2-40B4-BE49-F238E27FC236}">
                <a16:creationId xmlns:a16="http://schemas.microsoft.com/office/drawing/2014/main" id="{45652C21-3E97-46D5-AEB6-38FC6516F94D}"/>
              </a:ext>
            </a:extLst>
          </p:cNvPr>
          <p:cNvSpPr txBox="1">
            <a:spLocks/>
          </p:cNvSpPr>
          <p:nvPr/>
        </p:nvSpPr>
        <p:spPr>
          <a:xfrm>
            <a:off x="6417219" y="1904606"/>
            <a:ext cx="9033342"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2000" dirty="0">
                <a:solidFill>
                  <a:srgbClr val="ED7D31"/>
                </a:solidFill>
                <a:latin typeface="Calibri"/>
              </a:rPr>
              <a:t>Mednarodni financerji in raziskovalne organizacije</a:t>
            </a:r>
          </a:p>
        </p:txBody>
      </p:sp>
      <p:pic>
        <p:nvPicPr>
          <p:cNvPr id="9" name="Slika 8">
            <a:extLst>
              <a:ext uri="{FF2B5EF4-FFF2-40B4-BE49-F238E27FC236}">
                <a16:creationId xmlns:a16="http://schemas.microsoft.com/office/drawing/2014/main" id="{E292F674-9DDE-4618-8093-708812766D5C}"/>
              </a:ext>
            </a:extLst>
          </p:cNvPr>
          <p:cNvPicPr>
            <a:picLocks noChangeAspect="1"/>
          </p:cNvPicPr>
          <p:nvPr/>
        </p:nvPicPr>
        <p:blipFill>
          <a:blip r:embed="rId5"/>
          <a:stretch>
            <a:fillRect/>
          </a:stretch>
        </p:blipFill>
        <p:spPr>
          <a:xfrm>
            <a:off x="6417219" y="2552124"/>
            <a:ext cx="5404526" cy="1234655"/>
          </a:xfrm>
          <a:prstGeom prst="rect">
            <a:avLst/>
          </a:prstGeom>
        </p:spPr>
      </p:pic>
      <p:pic>
        <p:nvPicPr>
          <p:cNvPr id="11" name="Slika 10">
            <a:extLst>
              <a:ext uri="{FF2B5EF4-FFF2-40B4-BE49-F238E27FC236}">
                <a16:creationId xmlns:a16="http://schemas.microsoft.com/office/drawing/2014/main" id="{31C0E988-801C-432A-8D14-FE6D105CA5A5}"/>
              </a:ext>
            </a:extLst>
          </p:cNvPr>
          <p:cNvPicPr>
            <a:picLocks noChangeAspect="1"/>
          </p:cNvPicPr>
          <p:nvPr/>
        </p:nvPicPr>
        <p:blipFill>
          <a:blip r:embed="rId6"/>
          <a:stretch>
            <a:fillRect/>
          </a:stretch>
        </p:blipFill>
        <p:spPr>
          <a:xfrm>
            <a:off x="742954" y="5080041"/>
            <a:ext cx="5266113" cy="668050"/>
          </a:xfrm>
          <a:prstGeom prst="rect">
            <a:avLst/>
          </a:prstGeom>
        </p:spPr>
      </p:pic>
      <p:sp>
        <p:nvSpPr>
          <p:cNvPr id="15" name="Naslov 1">
            <a:extLst>
              <a:ext uri="{FF2B5EF4-FFF2-40B4-BE49-F238E27FC236}">
                <a16:creationId xmlns:a16="http://schemas.microsoft.com/office/drawing/2014/main" id="{FBEE8B3C-4F0F-4B3E-BCB2-D12DE49A721E}"/>
              </a:ext>
            </a:extLst>
          </p:cNvPr>
          <p:cNvSpPr txBox="1">
            <a:spLocks/>
          </p:cNvSpPr>
          <p:nvPr/>
        </p:nvSpPr>
        <p:spPr>
          <a:xfrm>
            <a:off x="742954" y="4405048"/>
            <a:ext cx="9033342"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2000" dirty="0">
                <a:solidFill>
                  <a:srgbClr val="ED7D31"/>
                </a:solidFill>
                <a:latin typeface="Calibri"/>
              </a:rPr>
              <a:t>Evropski financerji</a:t>
            </a:r>
          </a:p>
        </p:txBody>
      </p:sp>
      <p:pic>
        <p:nvPicPr>
          <p:cNvPr id="16" name="Slika 15">
            <a:extLst>
              <a:ext uri="{FF2B5EF4-FFF2-40B4-BE49-F238E27FC236}">
                <a16:creationId xmlns:a16="http://schemas.microsoft.com/office/drawing/2014/main" id="{5B742869-E113-4751-9BB7-000E2827797E}"/>
              </a:ext>
            </a:extLst>
          </p:cNvPr>
          <p:cNvPicPr>
            <a:picLocks noChangeAspect="1"/>
          </p:cNvPicPr>
          <p:nvPr/>
        </p:nvPicPr>
        <p:blipFill>
          <a:blip r:embed="rId7"/>
          <a:stretch>
            <a:fillRect/>
          </a:stretch>
        </p:blipFill>
        <p:spPr>
          <a:xfrm>
            <a:off x="6488349" y="5069225"/>
            <a:ext cx="5404526" cy="1520516"/>
          </a:xfrm>
          <a:prstGeom prst="rect">
            <a:avLst/>
          </a:prstGeom>
        </p:spPr>
      </p:pic>
      <p:sp>
        <p:nvSpPr>
          <p:cNvPr id="17" name="Naslov 1">
            <a:extLst>
              <a:ext uri="{FF2B5EF4-FFF2-40B4-BE49-F238E27FC236}">
                <a16:creationId xmlns:a16="http://schemas.microsoft.com/office/drawing/2014/main" id="{70806129-A376-4E67-AC87-9E8ED774AB27}"/>
              </a:ext>
            </a:extLst>
          </p:cNvPr>
          <p:cNvSpPr txBox="1">
            <a:spLocks/>
          </p:cNvSpPr>
          <p:nvPr/>
        </p:nvSpPr>
        <p:spPr>
          <a:xfrm>
            <a:off x="6488349" y="4444624"/>
            <a:ext cx="9033342" cy="81741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2000" dirty="0">
                <a:solidFill>
                  <a:srgbClr val="ED7D31"/>
                </a:solidFill>
                <a:latin typeface="Calibri"/>
              </a:rPr>
              <a:t>Ob podpori</a:t>
            </a:r>
          </a:p>
        </p:txBody>
      </p:sp>
    </p:spTree>
    <p:extLst>
      <p:ext uri="{BB962C8B-B14F-4D97-AF65-F5344CB8AC3E}">
        <p14:creationId xmlns:p14="http://schemas.microsoft.com/office/powerpoint/2010/main" val="300707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187622"/>
            <a:ext cx="9033342" cy="817418"/>
          </a:xfrm>
        </p:spPr>
        <p:txBody>
          <a:bodyPr>
            <a:normAutofit/>
          </a:bodyPr>
          <a:lstStyle/>
          <a:p>
            <a:pPr lvl="0"/>
            <a:r>
              <a:rPr lang="sl-SI" sz="5000" b="1" dirty="0">
                <a:solidFill>
                  <a:srgbClr val="ED7D31"/>
                </a:solidFill>
                <a:latin typeface="Calibri"/>
              </a:rPr>
              <a:t>Temeljni cilj </a:t>
            </a:r>
            <a:r>
              <a:rPr lang="sl-SI" sz="5000" b="1" dirty="0" err="1">
                <a:solidFill>
                  <a:srgbClr val="ED7D31"/>
                </a:solidFill>
                <a:latin typeface="Calibri"/>
              </a:rPr>
              <a:t>kOAlicije</a:t>
            </a:r>
            <a:r>
              <a:rPr lang="sl-SI" sz="5000" b="1" dirty="0">
                <a:solidFill>
                  <a:srgbClr val="ED7D31"/>
                </a:solidFill>
                <a:latin typeface="Calibri"/>
              </a:rPr>
              <a:t> S</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3" name="Pravokotnik 2">
            <a:extLst>
              <a:ext uri="{FF2B5EF4-FFF2-40B4-BE49-F238E27FC236}">
                <a16:creationId xmlns:a16="http://schemas.microsoft.com/office/drawing/2014/main" id="{CF60ED33-6D06-4161-A45A-ADBAA42DE02F}"/>
              </a:ext>
            </a:extLst>
          </p:cNvPr>
          <p:cNvSpPr/>
          <p:nvPr/>
        </p:nvSpPr>
        <p:spPr>
          <a:xfrm>
            <a:off x="742956" y="2649177"/>
            <a:ext cx="10012012" cy="2677656"/>
          </a:xfrm>
          <a:prstGeom prst="rect">
            <a:avLst/>
          </a:prstGeom>
        </p:spPr>
        <p:txBody>
          <a:bodyPr wrap="square">
            <a:spAutoFit/>
          </a:bodyPr>
          <a:lstStyle/>
          <a:p>
            <a:pPr algn="ctr"/>
            <a:r>
              <a:rPr lang="sl-SI" sz="2800" i="1" dirty="0">
                <a:cs typeface="Times New Roman" panose="02020603050405020304" pitchFamily="18" charset="0"/>
              </a:rPr>
              <a:t>“Od leta 2021 dalje morajo biti vse znanstvene objave, ki so rezultat raziskovalne dejavnosti, podprte s sredstvi javnega ali zasebnega financiranja nacionalnih, regionalnih ali mednarodnih financerjev, objavljene v odprtem dostopu v znanstvenih revijah in na platformah za odprte objave ali pa nemudoma, brez časovnega zamika, dostopne v </a:t>
            </a:r>
            <a:r>
              <a:rPr lang="sl-SI" sz="2800" i="1" dirty="0" err="1">
                <a:cs typeface="Times New Roman" panose="02020603050405020304" pitchFamily="18" charset="0"/>
              </a:rPr>
              <a:t>repozitorijih</a:t>
            </a:r>
            <a:r>
              <a:rPr lang="sl-SI" sz="2800" i="1" dirty="0">
                <a:cs typeface="Times New Roman" panose="02020603050405020304" pitchFamily="18" charset="0"/>
              </a:rPr>
              <a:t>.”</a:t>
            </a:r>
          </a:p>
        </p:txBody>
      </p:sp>
    </p:spTree>
    <p:extLst>
      <p:ext uri="{BB962C8B-B14F-4D97-AF65-F5344CB8AC3E}">
        <p14:creationId xmlns:p14="http://schemas.microsoft.com/office/powerpoint/2010/main" val="322875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187622"/>
            <a:ext cx="9033342" cy="817418"/>
          </a:xfrm>
        </p:spPr>
        <p:txBody>
          <a:bodyPr>
            <a:normAutofit/>
          </a:bodyPr>
          <a:lstStyle/>
          <a:p>
            <a:pPr lvl="0"/>
            <a:r>
              <a:rPr lang="sl-SI" sz="5000" b="1" dirty="0">
                <a:solidFill>
                  <a:srgbClr val="ED7D31"/>
                </a:solidFill>
                <a:latin typeface="Calibri"/>
              </a:rPr>
              <a:t>Načela Načrta S</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4" name="Pravokotnik 3">
            <a:extLst>
              <a:ext uri="{FF2B5EF4-FFF2-40B4-BE49-F238E27FC236}">
                <a16:creationId xmlns:a16="http://schemas.microsoft.com/office/drawing/2014/main" id="{4291F0D1-F394-4FDF-BC98-720818A535A0}"/>
              </a:ext>
            </a:extLst>
          </p:cNvPr>
          <p:cNvSpPr/>
          <p:nvPr/>
        </p:nvSpPr>
        <p:spPr>
          <a:xfrm>
            <a:off x="933443" y="1898306"/>
            <a:ext cx="9621913" cy="4708981"/>
          </a:xfrm>
          <a:prstGeom prst="rect">
            <a:avLst/>
          </a:prstGeom>
        </p:spPr>
        <p:txBody>
          <a:bodyPr wrap="square">
            <a:spAutoFit/>
          </a:bodyPr>
          <a:lstStyle/>
          <a:p>
            <a:pPr marL="457200" indent="-457200" fontAlgn="base">
              <a:buFont typeface="+mj-lt"/>
              <a:buAutoNum type="arabicPeriod"/>
            </a:pPr>
            <a:r>
              <a:rPr lang="sl-SI" sz="2000" dirty="0">
                <a:cs typeface="Arial" panose="020B0604020202020204" pitchFamily="34" charset="0"/>
              </a:rPr>
              <a:t>Avtorji, oziroma njihove matične institucije, ohranijo avtorske pravice. Vsa znanstvena dela morajo biti objavljena pod odprto licenco, najbolje z licenco Creative Commons priznanje avtorstva (CC BY).</a:t>
            </a:r>
          </a:p>
          <a:p>
            <a:pPr marL="457200" indent="-457200" fontAlgn="base">
              <a:buFont typeface="+mj-lt"/>
              <a:buAutoNum type="arabicPeriod"/>
            </a:pPr>
            <a:r>
              <a:rPr lang="sl-SI" sz="2000" dirty="0">
                <a:cs typeface="Arial" panose="020B0604020202020204" pitchFamily="34" charset="0"/>
              </a:rPr>
              <a:t>Financerji vzpostavijo robustne kriterije in zahteve, ki jih morajo izpolnjevati odprto dostopne znanstvene revije, platforme za odprto objavljanje in repozitoriji.</a:t>
            </a:r>
          </a:p>
          <a:p>
            <a:pPr marL="457200" indent="-457200" fontAlgn="base">
              <a:buFont typeface="+mj-lt"/>
              <a:buAutoNum type="arabicPeriod"/>
            </a:pPr>
            <a:r>
              <a:rPr lang="sl-SI" sz="2000" dirty="0">
                <a:cs typeface="Arial" panose="020B0604020202020204" pitchFamily="34" charset="0"/>
              </a:rPr>
              <a:t>Financerji podpirajo vzpostavitev odprto dostopnih znanstvenih revij, platform za odprte objave, repozitorijev ter ostale infrastrukture za odprti dostop, v primerih, kjer je potrebno.</a:t>
            </a:r>
          </a:p>
          <a:p>
            <a:pPr marL="457200" indent="-457200" fontAlgn="base">
              <a:buFont typeface="+mj-lt"/>
              <a:buAutoNum type="arabicPeriod"/>
            </a:pPr>
            <a:r>
              <a:rPr lang="sl-SI" sz="2000" dirty="0">
                <a:cs typeface="Arial" panose="020B0604020202020204" pitchFamily="34" charset="0"/>
              </a:rPr>
              <a:t>Kjer je mogoče, stroške odprtih objav prevzamejo financerji, tako da  stroški ne bremenijo posameznih raziskovalcev. Na tak način lahko vsi raziskovalci objavljajo v odprtem dostopu.</a:t>
            </a:r>
          </a:p>
          <a:p>
            <a:pPr marL="457200" indent="-457200" fontAlgn="base">
              <a:buFont typeface="+mj-lt"/>
              <a:buAutoNum type="arabicPeriod"/>
            </a:pPr>
            <a:r>
              <a:rPr lang="sl-SI" sz="2000" dirty="0">
                <a:cs typeface="Arial" panose="020B0604020202020204" pitchFamily="34" charset="0"/>
              </a:rPr>
              <a:t>Financerji podpirajo raznolikost poslovnih modelov odprtega objavljanja. Plačilo odprtih objav, kjer je to potrebno, je skladno z dejansko vrednostjo storitve, ki jo založnik izvede. Struktura stroškov je transparentna in financerjem omogoča pregled in morebitno omejevanje dvigovanja stroškov.</a:t>
            </a:r>
          </a:p>
        </p:txBody>
      </p:sp>
    </p:spTree>
    <p:extLst>
      <p:ext uri="{BB962C8B-B14F-4D97-AF65-F5344CB8AC3E}">
        <p14:creationId xmlns:p14="http://schemas.microsoft.com/office/powerpoint/2010/main" val="175375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187622"/>
            <a:ext cx="9033342" cy="817418"/>
          </a:xfrm>
        </p:spPr>
        <p:txBody>
          <a:bodyPr>
            <a:normAutofit/>
          </a:bodyPr>
          <a:lstStyle/>
          <a:p>
            <a:pPr lvl="0"/>
            <a:r>
              <a:rPr lang="sl-SI" sz="5000" b="1" dirty="0">
                <a:solidFill>
                  <a:srgbClr val="ED7D31"/>
                </a:solidFill>
                <a:latin typeface="Calibri"/>
              </a:rPr>
              <a:t>Načela Načrta S</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4" name="Pravokotnik 3">
            <a:extLst>
              <a:ext uri="{FF2B5EF4-FFF2-40B4-BE49-F238E27FC236}">
                <a16:creationId xmlns:a16="http://schemas.microsoft.com/office/drawing/2014/main" id="{4291F0D1-F394-4FDF-BC98-720818A535A0}"/>
              </a:ext>
            </a:extLst>
          </p:cNvPr>
          <p:cNvSpPr/>
          <p:nvPr/>
        </p:nvSpPr>
        <p:spPr>
          <a:xfrm>
            <a:off x="933443" y="1898306"/>
            <a:ext cx="9621913" cy="4093428"/>
          </a:xfrm>
          <a:prstGeom prst="rect">
            <a:avLst/>
          </a:prstGeom>
        </p:spPr>
        <p:txBody>
          <a:bodyPr wrap="square">
            <a:spAutoFit/>
          </a:bodyPr>
          <a:lstStyle/>
          <a:p>
            <a:pPr marL="457200" indent="-457200" fontAlgn="base">
              <a:buFont typeface="+mj-lt"/>
              <a:buAutoNum type="arabicPeriod" startAt="6"/>
            </a:pPr>
            <a:r>
              <a:rPr lang="sl-SI" sz="2000" dirty="0">
                <a:cs typeface="Arial" panose="020B0604020202020204" pitchFamily="34" charset="0"/>
              </a:rPr>
              <a:t>Financerji spodbujajo vlade, univerze in raziskovalne organizacije, knjižnice ter ostalo akademsko skupnost, da z usklajenimi strategijami, politikami in praksami zagotavljajo transparentnost.</a:t>
            </a:r>
          </a:p>
          <a:p>
            <a:pPr marL="457200" indent="-457200" fontAlgn="base">
              <a:buFont typeface="+mj-lt"/>
              <a:buAutoNum type="arabicPeriod" startAt="6"/>
            </a:pPr>
            <a:r>
              <a:rPr lang="sl-SI" sz="2000" dirty="0">
                <a:cs typeface="Arial" panose="020B0604020202020204" pitchFamily="34" charset="0"/>
              </a:rPr>
              <a:t>Ta načela veljajo za vsa znanstvena dela. Odprto objavljanje znanstvenih monografij  in poglavij predstavlja daljši proces, za katerega je potrebno več časa in drugačni pristopi.</a:t>
            </a:r>
          </a:p>
          <a:p>
            <a:pPr marL="457200" indent="-457200" fontAlgn="base">
              <a:buFont typeface="+mj-lt"/>
              <a:buAutoNum type="arabicPeriod" startAt="6"/>
            </a:pPr>
            <a:r>
              <a:rPr lang="sl-SI" sz="2000" dirty="0">
                <a:cs typeface="Arial" panose="020B0604020202020204" pitchFamily="34" charset="0"/>
              </a:rPr>
              <a:t>Financerji ne podpirajo odprtega objavljanja v hibridnih revijah, razen v primerih tako imenovanih preoblikovalnih dogovorov, s katerimi je prehod v takojšnji in popoln odprti dostop jasno časovno opredeljen. Financerji lahko preoblikovalne dogovore finančno podpirajo.</a:t>
            </a:r>
          </a:p>
          <a:p>
            <a:pPr marL="457200" indent="-457200" fontAlgn="base">
              <a:buFont typeface="+mj-lt"/>
              <a:buAutoNum type="arabicPeriod" startAt="6"/>
            </a:pPr>
            <a:r>
              <a:rPr lang="sl-SI" sz="2000" dirty="0">
                <a:cs typeface="Arial" panose="020B0604020202020204" pitchFamily="34" charset="0"/>
              </a:rPr>
              <a:t>Financerji spremljajo izvajanje  zahtev in sankcionirajo njihovo neizpolnjevanje.</a:t>
            </a:r>
          </a:p>
          <a:p>
            <a:pPr marL="457200" indent="-457200" fontAlgn="base">
              <a:buFont typeface="+mj-lt"/>
              <a:buAutoNum type="arabicPeriod" startAt="6"/>
            </a:pPr>
            <a:r>
              <a:rPr lang="sl-SI" sz="2000" dirty="0">
                <a:cs typeface="Arial" panose="020B0604020202020204" pitchFamily="34" charset="0"/>
              </a:rPr>
              <a:t>Financerji vrednotenje in financiranje raziskovalnega dela izvajajo na podlagi vsebine raziskovalnega dela in ne na podlagi ocen platforme objave znanstvenega dela (na primer dejavnik vpliva in druga metrika znanstvenih revij) ali ocene založnika.</a:t>
            </a:r>
          </a:p>
        </p:txBody>
      </p:sp>
    </p:spTree>
    <p:extLst>
      <p:ext uri="{BB962C8B-B14F-4D97-AF65-F5344CB8AC3E}">
        <p14:creationId xmlns:p14="http://schemas.microsoft.com/office/powerpoint/2010/main" val="14642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603962"/>
            <a:ext cx="9033342" cy="817418"/>
          </a:xfrm>
        </p:spPr>
        <p:txBody>
          <a:bodyPr>
            <a:normAutofit/>
          </a:bodyPr>
          <a:lstStyle/>
          <a:p>
            <a:pPr lvl="0"/>
            <a:r>
              <a:rPr lang="sl-SI" sz="5000" b="1" dirty="0">
                <a:solidFill>
                  <a:srgbClr val="ED7D31"/>
                </a:solidFill>
                <a:latin typeface="Calibri"/>
              </a:rPr>
              <a:t>Izvajanje načel Načrta S</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6" name="Pravokotnik 5">
            <a:extLst>
              <a:ext uri="{FF2B5EF4-FFF2-40B4-BE49-F238E27FC236}">
                <a16:creationId xmlns:a16="http://schemas.microsoft.com/office/drawing/2014/main" id="{137362C7-3675-45DD-A56D-A7F57AFBFF33}"/>
              </a:ext>
            </a:extLst>
          </p:cNvPr>
          <p:cNvSpPr/>
          <p:nvPr/>
        </p:nvSpPr>
        <p:spPr>
          <a:xfrm>
            <a:off x="742955" y="1421380"/>
            <a:ext cx="10050736" cy="5165517"/>
          </a:xfrm>
          <a:prstGeom prst="rect">
            <a:avLst/>
          </a:prstGeom>
        </p:spPr>
        <p:txBody>
          <a:bodyPr wrap="square">
            <a:spAutoFit/>
          </a:bodyPr>
          <a:lstStyle/>
          <a:p>
            <a:pPr>
              <a:spcAft>
                <a:spcPts val="1000"/>
              </a:spcAft>
            </a:pPr>
            <a:r>
              <a:rPr lang="sl-SI" sz="2400" dirty="0">
                <a:cs typeface="Arial" panose="020B0604020202020204" pitchFamily="34" charset="0"/>
              </a:rPr>
              <a:t>Članice </a:t>
            </a:r>
            <a:r>
              <a:rPr lang="sl-SI" sz="2400" dirty="0" err="1">
                <a:cs typeface="Arial" panose="020B0604020202020204" pitchFamily="34" charset="0"/>
              </a:rPr>
              <a:t>kOAlicije</a:t>
            </a:r>
            <a:r>
              <a:rPr lang="sl-SI" sz="2400" dirty="0">
                <a:cs typeface="Arial" panose="020B0604020202020204" pitchFamily="34" charset="0"/>
              </a:rPr>
              <a:t> S neodvisno, samostojno in v skladu s svojim pravnim redom „izvajajo“ načela Načrta S. </a:t>
            </a:r>
          </a:p>
          <a:p>
            <a:pPr>
              <a:spcAft>
                <a:spcPts val="1000"/>
              </a:spcAft>
            </a:pPr>
            <a:r>
              <a:rPr lang="sl-SI" sz="2400" dirty="0">
                <a:cs typeface="Arial" panose="020B0604020202020204" pitchFamily="34" charset="0"/>
              </a:rPr>
              <a:t>Preglednica  </a:t>
            </a:r>
            <a:r>
              <a:rPr lang="sl-SI" sz="2400" u="sng" dirty="0" err="1">
                <a:cs typeface="Arial" panose="020B0604020202020204" pitchFamily="34" charset="0"/>
                <a:hlinkClick r:id="rId4"/>
              </a:rPr>
              <a:t>Implementation</a:t>
            </a:r>
            <a:r>
              <a:rPr lang="sl-SI" sz="2400" u="sng" dirty="0">
                <a:cs typeface="Arial" panose="020B0604020202020204" pitchFamily="34" charset="0"/>
                <a:hlinkClick r:id="rId4"/>
              </a:rPr>
              <a:t> </a:t>
            </a:r>
            <a:r>
              <a:rPr lang="sl-SI" sz="2400" u="sng" dirty="0" err="1">
                <a:cs typeface="Arial" panose="020B0604020202020204" pitchFamily="34" charset="0"/>
                <a:hlinkClick r:id="rId4"/>
              </a:rPr>
              <a:t>Roadmap</a:t>
            </a:r>
            <a:r>
              <a:rPr lang="sl-SI" sz="2400" u="sng" dirty="0">
                <a:cs typeface="Arial" panose="020B0604020202020204" pitchFamily="34" charset="0"/>
                <a:hlinkClick r:id="rId4"/>
              </a:rPr>
              <a:t> </a:t>
            </a:r>
            <a:r>
              <a:rPr lang="sl-SI" sz="2400" u="sng" dirty="0" err="1">
                <a:cs typeface="Arial" panose="020B0604020202020204" pitchFamily="34" charset="0"/>
                <a:hlinkClick r:id="rId4"/>
              </a:rPr>
              <a:t>of</a:t>
            </a:r>
            <a:r>
              <a:rPr lang="sl-SI" sz="2400" u="sng" dirty="0">
                <a:cs typeface="Arial" panose="020B0604020202020204" pitchFamily="34" charset="0"/>
                <a:hlinkClick r:id="rId4"/>
              </a:rPr>
              <a:t> </a:t>
            </a:r>
            <a:r>
              <a:rPr lang="sl-SI" sz="2400" u="sng" dirty="0" err="1">
                <a:cs typeface="Arial" panose="020B0604020202020204" pitchFamily="34" charset="0"/>
                <a:hlinkClick r:id="rId4"/>
              </a:rPr>
              <a:t>cOAlition</a:t>
            </a:r>
            <a:r>
              <a:rPr lang="sl-SI" sz="2400" u="sng" dirty="0">
                <a:cs typeface="Arial" panose="020B0604020202020204" pitchFamily="34" charset="0"/>
                <a:hlinkClick r:id="rId4"/>
              </a:rPr>
              <a:t> S </a:t>
            </a:r>
            <a:r>
              <a:rPr lang="sl-SI" sz="2400" u="sng" dirty="0" err="1">
                <a:cs typeface="Arial" panose="020B0604020202020204" pitchFamily="34" charset="0"/>
                <a:hlinkClick r:id="rId4"/>
              </a:rPr>
              <a:t>Organisations</a:t>
            </a:r>
            <a:r>
              <a:rPr lang="sl-SI" sz="2400" dirty="0">
                <a:cs typeface="Arial" panose="020B0604020202020204" pitchFamily="34" charset="0"/>
              </a:rPr>
              <a:t> prikazuje, kdaj, oziroma za katere objave bodo zahteve veljale, ali bodo članice pokrivale tudi plačilo APC v preoblikovalnih revijah in kdaj bodo v razpise za instrumente financiranja implementirale strategijo ohranjanja avtorskih pravic (RRS). </a:t>
            </a:r>
            <a:r>
              <a:rPr lang="sl-SI" sz="2000" dirty="0">
                <a:latin typeface="Arial" panose="020B0604020202020204" pitchFamily="34" charset="0"/>
                <a:cs typeface="Arial" panose="020B0604020202020204" pitchFamily="34" charset="0"/>
              </a:rPr>
              <a:t> </a:t>
            </a:r>
          </a:p>
          <a:p>
            <a:pPr>
              <a:spcAft>
                <a:spcPts val="1000"/>
              </a:spcAft>
            </a:pPr>
            <a:r>
              <a:rPr lang="sl-SI" sz="2400" dirty="0">
                <a:cs typeface="Arial" panose="020B0604020202020204" pitchFamily="34" charset="0"/>
              </a:rPr>
              <a:t>Večina članic </a:t>
            </a:r>
            <a:r>
              <a:rPr lang="sl-SI" sz="2400" dirty="0" err="1">
                <a:cs typeface="Arial" panose="020B0604020202020204" pitchFamily="34" charset="0"/>
              </a:rPr>
              <a:t>kOAlicije</a:t>
            </a:r>
            <a:r>
              <a:rPr lang="sl-SI" sz="2400" dirty="0">
                <a:cs typeface="Arial" panose="020B0604020202020204" pitchFamily="34" charset="0"/>
              </a:rPr>
              <a:t> S podpira </a:t>
            </a:r>
            <a:r>
              <a:rPr lang="sl-SI" sz="2400" u="sng" dirty="0">
                <a:cs typeface="Arial" panose="020B0604020202020204" pitchFamily="34" charset="0"/>
              </a:rPr>
              <a:t>plačilo odprtih objav v preoblikovalnih revijah</a:t>
            </a:r>
            <a:r>
              <a:rPr lang="sl-SI" sz="2400" dirty="0">
                <a:cs typeface="Arial" panose="020B0604020202020204" pitchFamily="34" charset="0"/>
              </a:rPr>
              <a:t>, vendar ne brezpogojno (sprejemljiva cena, transparentnost).</a:t>
            </a:r>
          </a:p>
          <a:p>
            <a:pPr>
              <a:spcAft>
                <a:spcPts val="1000"/>
              </a:spcAft>
            </a:pPr>
            <a:r>
              <a:rPr lang="sl-SI" sz="2400" dirty="0">
                <a:cs typeface="Arial" panose="020B0604020202020204" pitchFamily="34" charset="0"/>
              </a:rPr>
              <a:t>Mnoge </a:t>
            </a:r>
            <a:r>
              <a:rPr lang="sl-SI" sz="2400" dirty="0"/>
              <a:t>so </a:t>
            </a:r>
            <a:r>
              <a:rPr lang="sl-SI" sz="2400" u="sng" dirty="0"/>
              <a:t>RRS začele izvajati</a:t>
            </a:r>
            <a:r>
              <a:rPr lang="sl-SI" sz="2400" dirty="0"/>
              <a:t> s 1. januarjem 2021 </a:t>
            </a:r>
            <a:r>
              <a:rPr lang="en-SI" sz="2400" dirty="0"/>
              <a:t>–</a:t>
            </a:r>
            <a:r>
              <a:rPr lang="sl-SI" sz="2400" dirty="0"/>
              <a:t> „</a:t>
            </a:r>
            <a:r>
              <a:rPr lang="sl-SI" sz="2400" dirty="0" err="1"/>
              <a:t>early</a:t>
            </a:r>
            <a:r>
              <a:rPr lang="sl-SI" sz="2400" dirty="0"/>
              <a:t> </a:t>
            </a:r>
            <a:r>
              <a:rPr lang="sl-SI" sz="2400" dirty="0" err="1"/>
              <a:t>adopter</a:t>
            </a:r>
            <a:r>
              <a:rPr lang="sl-SI" sz="2400" dirty="0"/>
              <a:t>“, nekatere pa bodo strategijo implementirale kasneje </a:t>
            </a:r>
            <a:r>
              <a:rPr lang="en-SI" sz="2400" dirty="0"/>
              <a:t>–</a:t>
            </a:r>
            <a:r>
              <a:rPr lang="sl-SI" sz="2400" dirty="0"/>
              <a:t> “</a:t>
            </a:r>
            <a:r>
              <a:rPr lang="sl-SI" sz="2400" dirty="0" err="1"/>
              <a:t>adoption</a:t>
            </a:r>
            <a:r>
              <a:rPr lang="sl-SI" sz="2400" dirty="0"/>
              <a:t> to </a:t>
            </a:r>
            <a:r>
              <a:rPr lang="sl-SI" sz="2400" dirty="0" err="1"/>
              <a:t>follow</a:t>
            </a:r>
            <a:r>
              <a:rPr lang="sl-SI" sz="2400" dirty="0"/>
              <a:t>“.</a:t>
            </a:r>
          </a:p>
          <a:p>
            <a:pPr>
              <a:spcAft>
                <a:spcPts val="1000"/>
              </a:spcAft>
            </a:pPr>
            <a:endParaRPr lang="sl-SI" sz="2400" i="1" dirty="0">
              <a:cs typeface="Times New Roman" panose="02020603050405020304" pitchFamily="18" charset="0"/>
            </a:endParaRPr>
          </a:p>
          <a:p>
            <a:pPr>
              <a:spcAft>
                <a:spcPts val="1000"/>
              </a:spcAft>
            </a:pPr>
            <a:r>
              <a:rPr lang="sl-SI" sz="2400" b="1" dirty="0">
                <a:cs typeface="Times New Roman" panose="02020603050405020304" pitchFamily="18" charset="0"/>
              </a:rPr>
              <a:t>ARIS </a:t>
            </a:r>
            <a:r>
              <a:rPr lang="en-SI" sz="2400" b="1" dirty="0">
                <a:cs typeface="Times New Roman" panose="02020603050405020304" pitchFamily="18" charset="0"/>
              </a:rPr>
              <a:t>–</a:t>
            </a:r>
            <a:r>
              <a:rPr lang="sl-SI" sz="2400" b="1" dirty="0">
                <a:cs typeface="Times New Roman" panose="02020603050405020304" pitchFamily="18" charset="0"/>
              </a:rPr>
              <a:t> </a:t>
            </a:r>
            <a:r>
              <a:rPr lang="sl-SI" sz="2400" b="1" dirty="0" err="1">
                <a:cs typeface="Times New Roman" panose="02020603050405020304" pitchFamily="18" charset="0"/>
              </a:rPr>
              <a:t>adoption</a:t>
            </a:r>
            <a:r>
              <a:rPr lang="sl-SI" sz="2400" b="1" dirty="0">
                <a:cs typeface="Times New Roman" panose="02020603050405020304" pitchFamily="18" charset="0"/>
              </a:rPr>
              <a:t> to </a:t>
            </a:r>
            <a:r>
              <a:rPr lang="sl-SI" sz="2400" b="1" dirty="0" err="1">
                <a:cs typeface="Times New Roman" panose="02020603050405020304" pitchFamily="18" charset="0"/>
              </a:rPr>
              <a:t>follow</a:t>
            </a:r>
            <a:r>
              <a:rPr lang="sl-SI" sz="2400" b="1" dirty="0">
                <a:cs typeface="Times New Roman" panose="02020603050405020304" pitchFamily="18" charset="0"/>
              </a:rPr>
              <a:t>!</a:t>
            </a:r>
          </a:p>
        </p:txBody>
      </p:sp>
    </p:spTree>
    <p:extLst>
      <p:ext uri="{BB962C8B-B14F-4D97-AF65-F5344CB8AC3E}">
        <p14:creationId xmlns:p14="http://schemas.microsoft.com/office/powerpoint/2010/main" val="253710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603962"/>
            <a:ext cx="9033342" cy="817418"/>
          </a:xfrm>
        </p:spPr>
        <p:txBody>
          <a:bodyPr>
            <a:normAutofit/>
          </a:bodyPr>
          <a:lstStyle/>
          <a:p>
            <a:pPr lvl="0"/>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a:p>
            <a:endParaRPr lang="sl-SI" sz="2400" dirty="0"/>
          </a:p>
        </p:txBody>
      </p:sp>
      <p:sp>
        <p:nvSpPr>
          <p:cNvPr id="6" name="Pravokotnik 5">
            <a:extLst>
              <a:ext uri="{FF2B5EF4-FFF2-40B4-BE49-F238E27FC236}">
                <a16:creationId xmlns:a16="http://schemas.microsoft.com/office/drawing/2014/main" id="{137362C7-3675-45DD-A56D-A7F57AFBFF33}"/>
              </a:ext>
            </a:extLst>
          </p:cNvPr>
          <p:cNvSpPr/>
          <p:nvPr/>
        </p:nvSpPr>
        <p:spPr>
          <a:xfrm>
            <a:off x="742955" y="1421380"/>
            <a:ext cx="9159801" cy="461665"/>
          </a:xfrm>
          <a:prstGeom prst="rect">
            <a:avLst/>
          </a:prstGeom>
        </p:spPr>
        <p:txBody>
          <a:bodyPr wrap="square">
            <a:spAutoFit/>
          </a:bodyPr>
          <a:lstStyle/>
          <a:p>
            <a:pPr>
              <a:spcAft>
                <a:spcPts val="1000"/>
              </a:spcAft>
            </a:pPr>
            <a:endParaRPr lang="sl-SI" sz="2400" i="1" dirty="0">
              <a:cs typeface="Times New Roman" panose="02020603050405020304" pitchFamily="18" charset="0"/>
            </a:endParaRPr>
          </a:p>
        </p:txBody>
      </p:sp>
      <p:pic>
        <p:nvPicPr>
          <p:cNvPr id="8" name="Slika 7"/>
          <p:cNvPicPr>
            <a:picLocks noChangeAspect="1"/>
          </p:cNvPicPr>
          <p:nvPr/>
        </p:nvPicPr>
        <p:blipFill>
          <a:blip r:embed="rId4"/>
          <a:stretch>
            <a:fillRect/>
          </a:stretch>
        </p:blipFill>
        <p:spPr>
          <a:xfrm>
            <a:off x="1677970" y="1218099"/>
            <a:ext cx="7968301" cy="5639901"/>
          </a:xfrm>
          <a:prstGeom prst="rect">
            <a:avLst/>
          </a:prstGeom>
        </p:spPr>
      </p:pic>
      <p:pic>
        <p:nvPicPr>
          <p:cNvPr id="10" name="Slika 9">
            <a:hlinkClick r:id="rId5" action="ppaction://hlinksldjump"/>
          </p:cNvPr>
          <p:cNvPicPr>
            <a:picLocks noChangeAspect="1"/>
          </p:cNvPicPr>
          <p:nvPr/>
        </p:nvPicPr>
        <p:blipFill>
          <a:blip r:embed="rId6"/>
          <a:stretch>
            <a:fillRect/>
          </a:stretch>
        </p:blipFill>
        <p:spPr>
          <a:xfrm>
            <a:off x="263456" y="465811"/>
            <a:ext cx="9639300" cy="742950"/>
          </a:xfrm>
          <a:prstGeom prst="rect">
            <a:avLst/>
          </a:prstGeom>
        </p:spPr>
      </p:pic>
    </p:spTree>
    <p:extLst>
      <p:ext uri="{BB962C8B-B14F-4D97-AF65-F5344CB8AC3E}">
        <p14:creationId xmlns:p14="http://schemas.microsoft.com/office/powerpoint/2010/main" val="249971569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26629</TotalTime>
  <Words>3524</Words>
  <Application>Microsoft Office PowerPoint</Application>
  <PresentationFormat>Širokozaslonsko</PresentationFormat>
  <Paragraphs>274</Paragraphs>
  <Slides>37</Slides>
  <Notes>35</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37</vt:i4>
      </vt:variant>
    </vt:vector>
  </HeadingPairs>
  <TitlesOfParts>
    <vt:vector size="42" baseType="lpstr">
      <vt:lpstr>Arial</vt:lpstr>
      <vt:lpstr>Calibri</vt:lpstr>
      <vt:lpstr>Calibri Light</vt:lpstr>
      <vt:lpstr>Times New Roman</vt:lpstr>
      <vt:lpstr>Officeova tema</vt:lpstr>
      <vt:lpstr>PowerPointova predstavitev</vt:lpstr>
      <vt:lpstr>Vsebina predstavitve</vt:lpstr>
      <vt:lpstr>kOAlicija S</vt:lpstr>
      <vt:lpstr>Članice kOAlicije S</vt:lpstr>
      <vt:lpstr>Temeljni cilj kOAlicije S</vt:lpstr>
      <vt:lpstr>Načela Načrta S</vt:lpstr>
      <vt:lpstr>Načela Načrta S</vt:lpstr>
      <vt:lpstr>Izvajanje načel Načrta S</vt:lpstr>
      <vt:lpstr>PowerPointova predstavitev</vt:lpstr>
      <vt:lpstr>Možni načini objavljanja</vt:lpstr>
      <vt:lpstr>Odprtodostopne znanstvene revije</vt:lpstr>
      <vt:lpstr>Platforme za odprto objavljanje</vt:lpstr>
      <vt:lpstr>Diamantni model – znanstvene revije in platforme</vt:lpstr>
      <vt:lpstr>Diamantni model – kOAlicija S in ERA</vt:lpstr>
      <vt:lpstr>Odprta dostopnost znanstvenih monografij in drugih daljših besedil</vt:lpstr>
      <vt:lpstr>Preoblikovalni dogovori  (Transformative Arrangements)</vt:lpstr>
      <vt:lpstr>Preoblikovalne revije  (Transformative Journals)</vt:lpstr>
      <vt:lpstr>Preoblikovalne pogodbe (Transformative Agreements)</vt:lpstr>
      <vt:lpstr>Zaprte objave - strategija ohranjanja avtorskih pravic</vt:lpstr>
      <vt:lpstr>Strategija ohranjanja avtorskih pravic – Rights Retention Strategy (RRS)</vt:lpstr>
      <vt:lpstr>– Rights Retention Strategy (RRS) 2</vt:lpstr>
      <vt:lpstr>Odzivi založnikov</vt:lpstr>
      <vt:lpstr>Journal Checker Tool (JCT)</vt:lpstr>
      <vt:lpstr>PowerPointova predstavitev</vt:lpstr>
      <vt:lpstr>PowerPointova predstavitev</vt:lpstr>
      <vt:lpstr>PowerPointova predstavitev</vt:lpstr>
      <vt:lpstr>Journal Comparison Service (JCS)</vt:lpstr>
      <vt:lpstr>PowerPointova predstavitev</vt:lpstr>
      <vt:lpstr>Tehnične smernice in druge zahteve za objavljanje v skladu z Načrtom S</vt:lpstr>
      <vt:lpstr>Odgovorne prakse vrednotenja znanstvenoraziskovalnega dela</vt:lpstr>
      <vt:lpstr>Kvalitativna in kvantitativna merila</vt:lpstr>
      <vt:lpstr>PowerPointova predstavitev</vt:lpstr>
      <vt:lpstr>Načrt S in slovensko okolje </vt:lpstr>
      <vt:lpstr>Načrt S in slovensko okolje </vt:lpstr>
      <vt:lpstr>Tekoče aktivnosti kOAlicije S</vt:lpstr>
      <vt:lpstr>Podpora odprtim objavam v Sloveniji</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Kozlica, Kenan</cp:lastModifiedBy>
  <cp:revision>257</cp:revision>
  <dcterms:created xsi:type="dcterms:W3CDTF">2023-09-11T08:00:44Z</dcterms:created>
  <dcterms:modified xsi:type="dcterms:W3CDTF">2025-04-22T10:56:22Z</dcterms:modified>
</cp:coreProperties>
</file>