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320" r:id="rId3"/>
    <p:sldId id="329" r:id="rId4"/>
    <p:sldId id="319" r:id="rId5"/>
    <p:sldId id="331" r:id="rId6"/>
    <p:sldId id="325" r:id="rId7"/>
    <p:sldId id="316" r:id="rId8"/>
    <p:sldId id="328" r:id="rId9"/>
    <p:sldId id="324" r:id="rId10"/>
    <p:sldId id="332" r:id="rId11"/>
    <p:sldId id="322" r:id="rId12"/>
    <p:sldId id="333" r:id="rId13"/>
    <p:sldId id="260" r:id="rId14"/>
    <p:sldId id="261" r:id="rId15"/>
    <p:sldId id="259" r:id="rId16"/>
    <p:sldId id="334" r:id="rId17"/>
    <p:sldId id="321" r:id="rId18"/>
    <p:sldId id="338" r:id="rId19"/>
    <p:sldId id="337" r:id="rId20"/>
    <p:sldId id="339" r:id="rId21"/>
    <p:sldId id="340" r:id="rId22"/>
    <p:sldId id="341" r:id="rId23"/>
    <p:sldId id="342" r:id="rId24"/>
    <p:sldId id="343" r:id="rId25"/>
    <p:sldId id="326" r:id="rId26"/>
    <p:sldId id="327" r:id="rId27"/>
    <p:sldId id="336" r:id="rId28"/>
    <p:sldId id="312" r:id="rId2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08DBF8"/>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24" d="100"/>
          <a:sy n="124" d="100"/>
        </p:scale>
        <p:origin x="427" y="10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99E5C-7FDA-42F2-BB6F-F8550540C222}" type="datetimeFigureOut">
              <a:rPr lang="sl-SI" smtClean="0"/>
              <a:t>23. 01. 2025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5000C-5EE1-470B-A424-CF7572A997CA}" type="slidenum">
              <a:rPr lang="sl-SI" smtClean="0"/>
              <a:t>‹#›</a:t>
            </a:fld>
            <a:endParaRPr lang="sl-SI"/>
          </a:p>
        </p:txBody>
      </p:sp>
    </p:spTree>
    <p:extLst>
      <p:ext uri="{BB962C8B-B14F-4D97-AF65-F5344CB8AC3E}">
        <p14:creationId xmlns:p14="http://schemas.microsoft.com/office/powerpoint/2010/main" val="149716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Bibliografske: to pomeni, da se v njih išče po podatkih, ki opisujejo </a:t>
            </a:r>
            <a:r>
              <a:rPr lang="sl-SI" dirty="0" err="1"/>
              <a:t>publikcijo</a:t>
            </a:r>
            <a:r>
              <a:rPr lang="sl-SI" dirty="0"/>
              <a:t> kot je naslov, avtor, povzetek, ključne besede.</a:t>
            </a:r>
          </a:p>
          <a:p>
            <a:r>
              <a:rPr lang="sl-SI" dirty="0"/>
              <a:t>Faktografske baze podatkov vsebujejo statistične in kvantitativne podatke. So odličen vir za raziskovalce, ki potrebujejo podatke o gospodarstvu, populaciji ali okoljskih kazalnikih.</a:t>
            </a:r>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0AC40-362C-40E5-BAAC-0FC249B5448E}"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145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0AC40-362C-40E5-BAAC-0FC249B5448E}"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53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0AC40-362C-40E5-BAAC-0FC249B5448E}"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199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hasCustomPrompt="1"/>
          </p:nvPr>
        </p:nvSpPr>
        <p:spPr>
          <a:xfrm>
            <a:off x="543818" y="339529"/>
            <a:ext cx="9144000" cy="2054931"/>
          </a:xfrm>
        </p:spPr>
        <p:txBody>
          <a:bodyPr anchor="b" anchorCtr="0"/>
          <a:lstStyle>
            <a:lvl1pPr algn="l">
              <a:lnSpc>
                <a:spcPct val="100000"/>
              </a:lnSpc>
              <a:defRPr sz="6600"/>
            </a:lvl1pPr>
          </a:lstStyle>
          <a:p>
            <a:pPr lvl="0"/>
            <a:r>
              <a:rPr lang="sl-SI"/>
              <a:t>Naslov predavanja</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hasCustomPrompt="1"/>
          </p:nvPr>
        </p:nvSpPr>
        <p:spPr>
          <a:xfrm>
            <a:off x="543818" y="2580909"/>
            <a:ext cx="6541137" cy="946880"/>
          </a:xfrm>
        </p:spPr>
        <p:txBody>
          <a:bodyPr anchor="t" anchorCtr="0">
            <a:normAutofit/>
          </a:bodyPr>
          <a:lstStyle>
            <a:lvl1pPr marL="0" indent="0" algn="l" defTabSz="914400" rtl="0" eaLnBrk="1" latinLnBrk="0" hangingPunct="1">
              <a:buNone/>
              <a:defRPr lang="sl-SI" sz="2800" b="0" kern="1200" dirty="0">
                <a:solidFill>
                  <a:schemeClr val="bg1"/>
                </a:solidFill>
                <a:latin typeface="+mn-lt"/>
                <a:ea typeface="+mn-ea"/>
                <a:cs typeface="+mn-cs"/>
              </a:defRPr>
            </a:lvl1pPr>
          </a:lstStyle>
          <a:p>
            <a:pPr lvl="0"/>
            <a:r>
              <a:rPr lang="sl-SI"/>
              <a:t>Podnaslov predavanja</a:t>
            </a:r>
          </a:p>
        </p:txBody>
      </p:sp>
      <p:pic>
        <p:nvPicPr>
          <p:cNvPr id="7" name="Picture 6" descr="A grey and black sign with a person in a circle&#10;&#10;Description automatically generated">
            <a:extLst>
              <a:ext uri="{FF2B5EF4-FFF2-40B4-BE49-F238E27FC236}">
                <a16:creationId xmlns:a16="http://schemas.microsoft.com/office/drawing/2014/main" id="{3A16BFCE-24A2-2E5B-74D7-23ED44FB3E29}"/>
              </a:ext>
            </a:extLst>
          </p:cNvPr>
          <p:cNvPicPr>
            <a:picLocks noChangeAspect="1"/>
          </p:cNvPicPr>
          <p:nvPr userDrawn="1"/>
        </p:nvPicPr>
        <p:blipFill>
          <a:blip r:embed="rId3"/>
          <a:stretch>
            <a:fillRect/>
          </a:stretch>
        </p:blipFill>
        <p:spPr>
          <a:xfrm>
            <a:off x="782811" y="5432430"/>
            <a:ext cx="1249752" cy="432400"/>
          </a:xfrm>
          <a:prstGeom prst="rect">
            <a:avLst/>
          </a:prstGeom>
        </p:spPr>
      </p:pic>
      <p:sp>
        <p:nvSpPr>
          <p:cNvPr id="14" name="Text Placeholder 13">
            <a:extLst>
              <a:ext uri="{FF2B5EF4-FFF2-40B4-BE49-F238E27FC236}">
                <a16:creationId xmlns:a16="http://schemas.microsoft.com/office/drawing/2014/main" id="{7D529B53-E4B7-DECD-B462-0CB8E3F12F66}"/>
              </a:ext>
            </a:extLst>
          </p:cNvPr>
          <p:cNvSpPr>
            <a:spLocks noGrp="1"/>
          </p:cNvSpPr>
          <p:nvPr>
            <p:ph type="body" sz="quarter" idx="10" hasCustomPrompt="1"/>
          </p:nvPr>
        </p:nvSpPr>
        <p:spPr>
          <a:xfrm>
            <a:off x="543818" y="3677441"/>
            <a:ext cx="6540500" cy="814388"/>
          </a:xfrm>
        </p:spPr>
        <p:txBody>
          <a:bodyPr>
            <a:normAutofit/>
          </a:bodyPr>
          <a:lstStyle>
            <a:lvl1pPr marL="0" indent="0">
              <a:buFont typeface="Arial" panose="020B0604020202020204" pitchFamily="34" charset="0"/>
              <a:buNone/>
              <a:defRPr lang="sl-SI" sz="2000" b="0" kern="1200" dirty="0">
                <a:solidFill>
                  <a:schemeClr val="bg1"/>
                </a:solidFill>
                <a:latin typeface="+mn-lt"/>
                <a:ea typeface="+mn-ea"/>
                <a:cs typeface="+mn-cs"/>
              </a:defRPr>
            </a:lvl1pPr>
          </a:lstStyle>
          <a:p>
            <a:pPr lvl="0"/>
            <a:r>
              <a:rPr lang="sl-SI"/>
              <a:t>Ciljna publika in datum</a:t>
            </a:r>
          </a:p>
        </p:txBody>
      </p:sp>
      <p:sp>
        <p:nvSpPr>
          <p:cNvPr id="16" name="Text Placeholder 15">
            <a:extLst>
              <a:ext uri="{FF2B5EF4-FFF2-40B4-BE49-F238E27FC236}">
                <a16:creationId xmlns:a16="http://schemas.microsoft.com/office/drawing/2014/main" id="{5E72EF10-3963-85CE-5D1B-6F762848E2B8}"/>
              </a:ext>
            </a:extLst>
          </p:cNvPr>
          <p:cNvSpPr>
            <a:spLocks noGrp="1"/>
          </p:cNvSpPr>
          <p:nvPr>
            <p:ph type="body" sz="quarter" idx="11" hasCustomPrompt="1"/>
          </p:nvPr>
        </p:nvSpPr>
        <p:spPr>
          <a:xfrm>
            <a:off x="544512" y="4641481"/>
            <a:ext cx="11251247" cy="790944"/>
          </a:xfrm>
        </p:spPr>
        <p:txBody>
          <a:bodyPr>
            <a:normAutofit/>
          </a:bodyPr>
          <a:lstStyle>
            <a:lvl1pPr marL="0" indent="0">
              <a:buNone/>
              <a:defRPr lang="sl-SI" sz="2000" b="0" kern="1200" dirty="0">
                <a:solidFill>
                  <a:schemeClr val="bg1"/>
                </a:solidFill>
                <a:latin typeface="+mn-lt"/>
                <a:ea typeface="+mn-ea"/>
                <a:cs typeface="+mn-cs"/>
              </a:defRPr>
            </a:lvl1pPr>
          </a:lstStyle>
          <a:p>
            <a:pPr lvl="0"/>
            <a:r>
              <a:rPr lang="sl-SI"/>
              <a:t>Avtor, ustanova</a:t>
            </a:r>
          </a:p>
        </p:txBody>
      </p:sp>
    </p:spTree>
    <p:extLst>
      <p:ext uri="{BB962C8B-B14F-4D97-AF65-F5344CB8AC3E}">
        <p14:creationId xmlns:p14="http://schemas.microsoft.com/office/powerpoint/2010/main" val="308630208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adnja prosojnica">
    <p:bg>
      <p:bgPr>
        <a:solidFill>
          <a:srgbClr val="FFFFFF"/>
        </a:solidFill>
        <a:effectLst/>
      </p:bgPr>
    </p:bg>
    <p:spTree>
      <p:nvGrpSpPr>
        <p:cNvPr id="1" name=""/>
        <p:cNvGrpSpPr/>
        <p:nvPr/>
      </p:nvGrpSpPr>
      <p:grpSpPr>
        <a:xfrm>
          <a:off x="0" y="0"/>
          <a:ext cx="0" cy="0"/>
          <a:chOff x="0" y="0"/>
          <a:chExt cx="0" cy="0"/>
        </a:xfrm>
      </p:grpSpPr>
      <p:pic>
        <p:nvPicPr>
          <p:cNvPr id="4" name="Slika 10" descr="Slika, ki vsebuje besede risanje&#10;&#10;Opis je samodejno ustvarjen">
            <a:extLst>
              <a:ext uri="{FF2B5EF4-FFF2-40B4-BE49-F238E27FC236}">
                <a16:creationId xmlns:a16="http://schemas.microsoft.com/office/drawing/2014/main" id="{204ACE0E-3059-CDA9-50A5-856EF51D3BF3}"/>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5" name="Slika 8">
            <a:extLst>
              <a:ext uri="{FF2B5EF4-FFF2-40B4-BE49-F238E27FC236}">
                <a16:creationId xmlns:a16="http://schemas.microsoft.com/office/drawing/2014/main" id="{513EDDCD-9F91-AAB2-F992-C44D2DF7571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416562" y="5238369"/>
            <a:ext cx="10009549" cy="1114396"/>
          </a:xfrm>
          <a:prstGeom prst="rect">
            <a:avLst/>
          </a:prstGeom>
        </p:spPr>
      </p:pic>
      <p:pic>
        <p:nvPicPr>
          <p:cNvPr id="6" name="Slika 12" descr="Slika, ki vsebuje besede besedilo, pisava, logotip, grafika&#10;&#10;Opis je samodejno ustvarjen">
            <a:extLst>
              <a:ext uri="{FF2B5EF4-FFF2-40B4-BE49-F238E27FC236}">
                <a16:creationId xmlns:a16="http://schemas.microsoft.com/office/drawing/2014/main" id="{3E681E80-B028-61CB-1B4C-1C5F931804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7" name="PoljeZBesedilom 6">
            <a:extLst>
              <a:ext uri="{FF2B5EF4-FFF2-40B4-BE49-F238E27FC236}">
                <a16:creationId xmlns:a16="http://schemas.microsoft.com/office/drawing/2014/main" id="{C973A8E9-ACF1-6902-26BE-51471E72CA3C}"/>
              </a:ext>
            </a:extLst>
          </p:cNvPr>
          <p:cNvSpPr txBox="1"/>
          <p:nvPr userDrawn="1"/>
        </p:nvSpPr>
        <p:spPr>
          <a:xfrm>
            <a:off x="395416" y="1637271"/>
            <a:ext cx="3861487" cy="738664"/>
          </a:xfrm>
          <a:prstGeom prst="rect">
            <a:avLst/>
          </a:prstGeom>
          <a:noFill/>
        </p:spPr>
        <p:txBody>
          <a:bodyPr wrap="square" rtlCol="0">
            <a:spAutoFit/>
          </a:bodyPr>
          <a:lstStyle/>
          <a:p>
            <a:r>
              <a:rPr lang="sl-SI" sz="1050" b="1">
                <a:solidFill>
                  <a:schemeClr val="tx2">
                    <a:lumMod val="75000"/>
                  </a:schemeClr>
                </a:solidFill>
              </a:rPr>
              <a:t>Centralna tehniška knjižnica Univerze v Ljubljani</a:t>
            </a:r>
            <a:endParaRPr lang="sl-SI" sz="1050">
              <a:solidFill>
                <a:schemeClr val="tx2">
                  <a:lumMod val="75000"/>
                </a:schemeClr>
              </a:solidFill>
            </a:endParaRPr>
          </a:p>
          <a:p>
            <a:r>
              <a:rPr lang="sl-SI" sz="1050" b="1" i="1">
                <a:solidFill>
                  <a:schemeClr val="tx2">
                    <a:lumMod val="75000"/>
                  </a:schemeClr>
                </a:solidFill>
              </a:rPr>
              <a:t>Central </a:t>
            </a:r>
            <a:r>
              <a:rPr lang="sl-SI" sz="1050" b="1" i="1" err="1">
                <a:solidFill>
                  <a:schemeClr val="tx2">
                    <a:lumMod val="75000"/>
                  </a:schemeClr>
                </a:solidFill>
              </a:rPr>
              <a:t>Technical</a:t>
            </a:r>
            <a:r>
              <a:rPr lang="sl-SI" sz="1050" b="1" i="1">
                <a:solidFill>
                  <a:schemeClr val="tx2">
                    <a:lumMod val="75000"/>
                  </a:schemeClr>
                </a:solidFill>
              </a:rPr>
              <a:t> </a:t>
            </a:r>
            <a:r>
              <a:rPr lang="sl-SI" sz="1050" b="1" i="1" err="1">
                <a:solidFill>
                  <a:schemeClr val="tx2">
                    <a:lumMod val="75000"/>
                  </a:schemeClr>
                </a:solidFill>
              </a:rPr>
              <a:t>Library</a:t>
            </a:r>
            <a:r>
              <a:rPr lang="sl-SI" sz="1050" b="1" i="1">
                <a:solidFill>
                  <a:schemeClr val="tx2">
                    <a:lumMod val="75000"/>
                  </a:schemeClr>
                </a:solidFill>
              </a:rPr>
              <a:t> at </a:t>
            </a:r>
            <a:r>
              <a:rPr lang="sl-SI" sz="1050" b="1" i="1" err="1">
                <a:solidFill>
                  <a:schemeClr val="tx2">
                    <a:lumMod val="75000"/>
                  </a:schemeClr>
                </a:solidFill>
              </a:rPr>
              <a:t>the</a:t>
            </a:r>
            <a:r>
              <a:rPr lang="sl-SI" sz="1050" b="1" i="1">
                <a:solidFill>
                  <a:schemeClr val="tx2">
                    <a:lumMod val="75000"/>
                  </a:schemeClr>
                </a:solidFill>
              </a:rPr>
              <a:t> </a:t>
            </a:r>
            <a:r>
              <a:rPr lang="sl-SI" sz="1050" b="1" i="1" err="1">
                <a:solidFill>
                  <a:schemeClr val="tx2">
                    <a:lumMod val="75000"/>
                  </a:schemeClr>
                </a:solidFill>
              </a:rPr>
              <a:t>University</a:t>
            </a:r>
            <a:r>
              <a:rPr lang="sl-SI" sz="1050" b="1" i="1">
                <a:solidFill>
                  <a:schemeClr val="tx2">
                    <a:lumMod val="75000"/>
                  </a:schemeClr>
                </a:solidFill>
              </a:rPr>
              <a:t> </a:t>
            </a:r>
            <a:r>
              <a:rPr lang="sl-SI" sz="1050" b="1" i="1" err="1">
                <a:solidFill>
                  <a:schemeClr val="tx2">
                    <a:lumMod val="75000"/>
                  </a:schemeClr>
                </a:solidFill>
              </a:rPr>
              <a:t>of</a:t>
            </a:r>
            <a:r>
              <a:rPr lang="sl-SI" sz="1050" b="1" i="1">
                <a:solidFill>
                  <a:schemeClr val="tx2">
                    <a:lumMod val="75000"/>
                  </a:schemeClr>
                </a:solidFill>
              </a:rPr>
              <a:t> Ljubljana</a:t>
            </a:r>
            <a:endParaRPr lang="sl-SI" sz="1050">
              <a:solidFill>
                <a:schemeClr val="tx2">
                  <a:lumMod val="75000"/>
                </a:schemeClr>
              </a:solidFill>
            </a:endParaRPr>
          </a:p>
          <a:p>
            <a:r>
              <a:rPr lang="sl-SI" sz="1050">
                <a:solidFill>
                  <a:schemeClr val="tx2">
                    <a:lumMod val="75000"/>
                  </a:schemeClr>
                </a:solidFill>
              </a:rPr>
              <a:t>Trg republike 3, SI-1000 Ljubljana</a:t>
            </a:r>
          </a:p>
          <a:p>
            <a:r>
              <a:rPr lang="sl-SI" sz="1050">
                <a:solidFill>
                  <a:schemeClr val="tx2">
                    <a:lumMod val="75000"/>
                  </a:schemeClr>
                </a:solidFill>
              </a:rPr>
              <a:t>Slovenija / </a:t>
            </a:r>
            <a:r>
              <a:rPr lang="sl-SI" sz="1050" i="1" err="1">
                <a:solidFill>
                  <a:schemeClr val="tx2">
                    <a:lumMod val="75000"/>
                  </a:schemeClr>
                </a:solidFill>
              </a:rPr>
              <a:t>Slovenia</a:t>
            </a:r>
            <a:endParaRPr lang="sl-SI" sz="1050">
              <a:solidFill>
                <a:schemeClr val="tx2">
                  <a:lumMod val="75000"/>
                </a:schemeClr>
              </a:solidFill>
            </a:endParaRPr>
          </a:p>
        </p:txBody>
      </p:sp>
      <p:sp>
        <p:nvSpPr>
          <p:cNvPr id="10" name="Text Placeholder 9">
            <a:extLst>
              <a:ext uri="{FF2B5EF4-FFF2-40B4-BE49-F238E27FC236}">
                <a16:creationId xmlns:a16="http://schemas.microsoft.com/office/drawing/2014/main" id="{EC38B56F-8294-E718-0111-7E3FB3EC41ED}"/>
              </a:ext>
            </a:extLst>
          </p:cNvPr>
          <p:cNvSpPr>
            <a:spLocks noGrp="1"/>
          </p:cNvSpPr>
          <p:nvPr>
            <p:ph type="body" sz="quarter" idx="10" hasCustomPrompt="1"/>
          </p:nvPr>
        </p:nvSpPr>
        <p:spPr>
          <a:xfrm>
            <a:off x="517525" y="3428999"/>
            <a:ext cx="3477420" cy="1809369"/>
          </a:xfrm>
        </p:spPr>
        <p:txBody>
          <a:bodyPr/>
          <a:lstStyle>
            <a:lvl1pPr marL="0" indent="0">
              <a:spcBef>
                <a:spcPts val="300"/>
              </a:spcBef>
              <a:buNone/>
              <a:defRPr lang="sl-SI" altLang="sl-SI" sz="1200" b="0" dirty="0" smtClean="0"/>
            </a:lvl1pPr>
          </a:lstStyle>
          <a:p>
            <a:pPr lvl="0"/>
            <a:r>
              <a:rPr lang="sl-SI"/>
              <a:t>Ime in priimek</a:t>
            </a:r>
          </a:p>
          <a:p>
            <a:pPr lvl="0"/>
            <a:r>
              <a:rPr lang="sl-SI"/>
              <a:t>Ime in priimek</a:t>
            </a:r>
          </a:p>
          <a:p>
            <a:pPr lvl="0"/>
            <a:r>
              <a:rPr lang="sl-SI"/>
              <a:t>Ime in priimek</a:t>
            </a:r>
          </a:p>
          <a:p>
            <a:pPr lvl="0"/>
            <a:r>
              <a:rPr lang="sl-SI"/>
              <a:t>Ime in priimek</a:t>
            </a:r>
          </a:p>
          <a:p>
            <a:pPr lvl="0"/>
            <a:endParaRPr lang="sl-SI"/>
          </a:p>
        </p:txBody>
      </p:sp>
      <p:sp>
        <p:nvSpPr>
          <p:cNvPr id="16" name="Text Placeholder 15">
            <a:extLst>
              <a:ext uri="{FF2B5EF4-FFF2-40B4-BE49-F238E27FC236}">
                <a16:creationId xmlns:a16="http://schemas.microsoft.com/office/drawing/2014/main" id="{F5EFE4D1-F783-3D56-980B-3249A06B3EB1}"/>
              </a:ext>
            </a:extLst>
          </p:cNvPr>
          <p:cNvSpPr>
            <a:spLocks noGrp="1"/>
          </p:cNvSpPr>
          <p:nvPr>
            <p:ph type="body" sz="quarter" idx="11" hasCustomPrompt="1"/>
          </p:nvPr>
        </p:nvSpPr>
        <p:spPr>
          <a:xfrm>
            <a:off x="516732" y="3105531"/>
            <a:ext cx="3478213" cy="296512"/>
          </a:xfrm>
        </p:spPr>
        <p:txBody>
          <a:bodyPr>
            <a:normAutofit/>
          </a:bodyPr>
          <a:lstStyle>
            <a:lvl1pPr marL="0" indent="0">
              <a:buNone/>
              <a:defRPr sz="1400"/>
            </a:lvl1pPr>
          </a:lstStyle>
          <a:p>
            <a:pPr lvl="0"/>
            <a:r>
              <a:rPr lang="sl-SI"/>
              <a:t>Zahvala:</a:t>
            </a:r>
          </a:p>
        </p:txBody>
      </p:sp>
    </p:spTree>
    <p:extLst>
      <p:ext uri="{BB962C8B-B14F-4D97-AF65-F5344CB8AC3E}">
        <p14:creationId xmlns:p14="http://schemas.microsoft.com/office/powerpoint/2010/main" val="386062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909308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898" y="1112520"/>
            <a:ext cx="2628899" cy="5620702"/>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1112520"/>
            <a:ext cx="7734296" cy="5620071"/>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867272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hasCustomPrompt="1"/>
          </p:nvPr>
        </p:nvSpPr>
        <p:spPr>
          <a:xfrm>
            <a:off x="838202" y="1078860"/>
            <a:ext cx="11160000" cy="611828"/>
          </a:xfrm>
        </p:spPr>
        <p:txBody>
          <a:bodyPr>
            <a:normAutofit/>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a:xfrm>
            <a:off x="838202" y="1825626"/>
            <a:ext cx="11160000" cy="477329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94580151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normAutofit/>
          </a:bodyPr>
          <a:lstStyle>
            <a:lvl1pPr marL="0" indent="0">
              <a:buNone/>
              <a:defRPr lang="sl-SI" sz="3500" b="1" i="0" u="none" strike="noStrike" kern="1200" cap="none" spc="0" baseline="0" dirty="0">
                <a:solidFill>
                  <a:srgbClr val="000000"/>
                </a:solidFill>
                <a:uFillTx/>
                <a:latin typeface="Calibri"/>
                <a:ea typeface="+mn-ea"/>
                <a:cs typeface="+mn-cs"/>
              </a:defRPr>
            </a:lvl1pPr>
          </a:lstStyle>
          <a:p>
            <a:pPr lvl="0"/>
            <a:r>
              <a:rPr lang="sl-SI"/>
              <a:t>Kliknite za urejanje slogov besedila matrice</a:t>
            </a:r>
          </a:p>
        </p:txBody>
      </p:sp>
    </p:spTree>
    <p:extLst>
      <p:ext uri="{BB962C8B-B14F-4D97-AF65-F5344CB8AC3E}">
        <p14:creationId xmlns:p14="http://schemas.microsoft.com/office/powerpoint/2010/main" val="312477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hasCustomPrompt="1"/>
          </p:nvPr>
        </p:nvSpPr>
        <p:spPr>
          <a:xfrm>
            <a:off x="838203" y="1825626"/>
            <a:ext cx="5181603" cy="4750434"/>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hasCustomPrompt="1"/>
          </p:nvPr>
        </p:nvSpPr>
        <p:spPr>
          <a:xfrm>
            <a:off x="6172200" y="1825626"/>
            <a:ext cx="5181603" cy="4750433"/>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12040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1069159"/>
            <a:ext cx="11160000" cy="612000"/>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59"/>
            <a:ext cx="5157782" cy="823911"/>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4070988"/>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4070989"/>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73115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Tree>
    <p:extLst>
      <p:ext uri="{BB962C8B-B14F-4D97-AF65-F5344CB8AC3E}">
        <p14:creationId xmlns:p14="http://schemas.microsoft.com/office/powerpoint/2010/main" val="191461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aze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7B8208-6E30-08E6-A84C-C928FCEC86ED}"/>
              </a:ext>
            </a:extLst>
          </p:cNvPr>
          <p:cNvSpPr>
            <a:spLocks noGrp="1"/>
          </p:cNvSpPr>
          <p:nvPr>
            <p:ph type="title"/>
          </p:nvPr>
        </p:nvSpPr>
        <p:spPr/>
        <p:txBody>
          <a:bodyPr/>
          <a:lstStyle/>
          <a:p>
            <a:r>
              <a:rPr lang="en-US"/>
              <a:t>Click to edit Master title style</a:t>
            </a:r>
            <a:endParaRPr lang="sl-SI"/>
          </a:p>
        </p:txBody>
      </p:sp>
    </p:spTree>
    <p:extLst>
      <p:ext uri="{BB962C8B-B14F-4D97-AF65-F5344CB8AC3E}">
        <p14:creationId xmlns:p14="http://schemas.microsoft.com/office/powerpoint/2010/main" val="185068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1322703"/>
            <a:ext cx="3932240" cy="1496697"/>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5413377"/>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819400"/>
            <a:ext cx="3932240" cy="3581400"/>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220124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1325880"/>
            <a:ext cx="3932240" cy="14976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823480"/>
            <a:ext cx="3932240" cy="3045504"/>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2200764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1078860"/>
            <a:ext cx="11160000" cy="611828"/>
          </a:xfrm>
          <a:prstGeom prst="rect">
            <a:avLst/>
          </a:prstGeom>
          <a:noFill/>
          <a:ln>
            <a:noFill/>
          </a:ln>
        </p:spPr>
        <p:txBody>
          <a:bodyPr vert="horz" wrap="square" lIns="91440" tIns="45720" rIns="91440" bIns="45720" anchor="ctr" anchorCtr="0" compatLnSpc="1">
            <a:noAutofit/>
          </a:bodyPr>
          <a:lstStyle/>
          <a:p>
            <a:pPr lvl="0"/>
            <a:r>
              <a:rPr lang="sl-SI"/>
              <a:t>Naslov</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1" y="1825626"/>
            <a:ext cx="11160000" cy="4773293"/>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425459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0" marR="0" lvl="0" indent="0" algn="l" defTabSz="914400" rtl="0" fontAlgn="auto" hangingPunct="1">
        <a:lnSpc>
          <a:spcPct val="90000"/>
        </a:lnSpc>
        <a:spcBef>
          <a:spcPts val="0"/>
        </a:spcBef>
        <a:spcAft>
          <a:spcPts val="0"/>
        </a:spcAft>
        <a:buNone/>
        <a:tabLst/>
        <a:defRPr lang="sl-SI" sz="4400" b="1" i="0" u="none" strike="noStrike" kern="1200" cap="none" spc="0" baseline="0" dirty="0">
          <a:solidFill>
            <a:srgbClr val="ED7D31"/>
          </a:solidFill>
          <a:uFillTx/>
          <a:latin typeface="Calibri"/>
          <a:ea typeface="+mn-ea"/>
          <a:cs typeface="Calibri" panose="020F0502020204030204" pitchFamily="34" charset="0"/>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dirty="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dirty="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sciencedirect.com/science/article/pii/S2352340922006163?via%3Dihub" TargetMode="Externa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journals.plos.org/plosone/article?id=10.1371/journal.pone.0237295" TargetMode="External"/><Relationship Id="rId2" Type="http://schemas.openxmlformats.org/officeDocument/2006/relationships/hyperlink" Target="https://datadryad.org/stash/dataset/doi:10.25338/B82G9B"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18" Type="http://schemas.openxmlformats.org/officeDocument/2006/relationships/image" Target="../media/image30.png"/><Relationship Id="rId3" Type="http://schemas.openxmlformats.org/officeDocument/2006/relationships/hyperlink" Target="https://www.cobiss.si/baze/proquest.htm" TargetMode="External"/><Relationship Id="rId7" Type="http://schemas.openxmlformats.org/officeDocument/2006/relationships/hyperlink" Target="https://pubmed.ncbi.nlm.nih.gov/" TargetMode="External"/><Relationship Id="rId12" Type="http://schemas.openxmlformats.org/officeDocument/2006/relationships/image" Target="../media/image26.png"/><Relationship Id="rId17" Type="http://schemas.openxmlformats.org/officeDocument/2006/relationships/hyperlink" Target="https://kanalregister.hkdir.no/publiseringskanaler/erihplus/" TargetMode="External"/><Relationship Id="rId2" Type="http://schemas.openxmlformats.org/officeDocument/2006/relationships/notesSlide" Target="../notesSlides/notesSlide1.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hyperlink" Target="https://home.izum.si/COBISS/bibliografije/Kateg-medn-bibl-baze.html" TargetMode="External"/><Relationship Id="rId5" Type="http://schemas.openxmlformats.org/officeDocument/2006/relationships/hyperlink" Target="https://www.cobiss.si/baze/scopus.htm" TargetMode="External"/><Relationship Id="rId15" Type="http://schemas.openxmlformats.org/officeDocument/2006/relationships/hyperlink" Target="https://plus.cobiss.net/cobiss/si/sl/bib/search" TargetMode="External"/><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hyperlink" Target="https://www.proquest.com/" TargetMode="External"/><Relationship Id="rId14" Type="http://schemas.openxmlformats.org/officeDocument/2006/relationships/image" Target="../media/image28.svg"/></Relationships>
</file>

<file path=ppt/slides/_rels/slide14.xml.rels><?xml version="1.0" encoding="UTF-8" standalone="yes"?>
<Relationships xmlns="http://schemas.openxmlformats.org/package/2006/relationships"><Relationship Id="rId8" Type="http://schemas.openxmlformats.org/officeDocument/2006/relationships/hyperlink" Target="https://datadryad.org/stash" TargetMode="External"/><Relationship Id="rId13" Type="http://schemas.openxmlformats.org/officeDocument/2006/relationships/image" Target="../media/image36.png"/><Relationship Id="rId18" Type="http://schemas.openxmlformats.org/officeDocument/2006/relationships/hyperlink" Target="https://dirros.openscience.si/info/index.php/slo/" TargetMode="External"/><Relationship Id="rId3" Type="http://schemas.openxmlformats.org/officeDocument/2006/relationships/hyperlink" Target="dk.um.si" TargetMode="External"/><Relationship Id="rId21" Type="http://schemas.openxmlformats.org/officeDocument/2006/relationships/image" Target="../media/image40.png"/><Relationship Id="rId7" Type="http://schemas.openxmlformats.org/officeDocument/2006/relationships/image" Target="../media/image33.png"/><Relationship Id="rId12" Type="http://schemas.openxmlformats.org/officeDocument/2006/relationships/hyperlink" Target="https://dataverse.harvard.edu/" TargetMode="External"/><Relationship Id="rId17" Type="http://schemas.openxmlformats.org/officeDocument/2006/relationships/image" Target="../media/image38.png"/><Relationship Id="rId2" Type="http://schemas.openxmlformats.org/officeDocument/2006/relationships/notesSlide" Target="../notesSlides/notesSlide2.xml"/><Relationship Id="rId16" Type="http://schemas.openxmlformats.org/officeDocument/2006/relationships/hyperlink" Target="https://www.opendatarepository.org/" TargetMode="External"/><Relationship Id="rId20" Type="http://schemas.openxmlformats.org/officeDocument/2006/relationships/hyperlink" Target="https://www.adp.fdv.uni-lj.si/" TargetMode="Externa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hyperlink" Target="https://arxiv.org/" TargetMode="External"/><Relationship Id="rId15" Type="http://schemas.openxmlformats.org/officeDocument/2006/relationships/image" Target="../media/image37.png"/><Relationship Id="rId10" Type="http://schemas.openxmlformats.org/officeDocument/2006/relationships/hyperlink" Target="https://about.zenodo.org/" TargetMode="External"/><Relationship Id="rId19" Type="http://schemas.openxmlformats.org/officeDocument/2006/relationships/image" Target="../media/image39.png"/><Relationship Id="rId4" Type="http://schemas.openxmlformats.org/officeDocument/2006/relationships/image" Target="../media/image31.png"/><Relationship Id="rId9" Type="http://schemas.openxmlformats.org/officeDocument/2006/relationships/image" Target="../media/image34.png"/><Relationship Id="rId14" Type="http://schemas.openxmlformats.org/officeDocument/2006/relationships/hyperlink" Target="https://figshare.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hyperlink" Target="https://www.stat.si/statweb" TargetMode="External"/><Relationship Id="rId3" Type="http://schemas.openxmlformats.org/officeDocument/2006/relationships/image" Target="../media/image41.png"/><Relationship Id="rId7" Type="http://schemas.openxmlformats.org/officeDocument/2006/relationships/hyperlink" Target="https://www.statista.com/" TargetMode="External"/><Relationship Id="rId12"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4.svg"/><Relationship Id="rId11" Type="http://schemas.openxmlformats.org/officeDocument/2006/relationships/hyperlink" Target="https://ec.europa.eu/eurostat" TargetMode="External"/><Relationship Id="rId5" Type="http://schemas.openxmlformats.org/officeDocument/2006/relationships/image" Target="../media/image43.png"/><Relationship Id="rId10" Type="http://schemas.openxmlformats.org/officeDocument/2006/relationships/image" Target="../media/image46.png"/><Relationship Id="rId4" Type="http://schemas.openxmlformats.org/officeDocument/2006/relationships/image" Target="../media/image42.png"/><Relationship Id="rId9" Type="http://schemas.openxmlformats.org/officeDocument/2006/relationships/hyperlink" Target="https://data.worldbank.org/" TargetMode="External"/><Relationship Id="rId14"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hyperlink" Target="https://v2.sherpa.ac.uk/opendoar/" TargetMode="External"/><Relationship Id="rId18" Type="http://schemas.openxmlformats.org/officeDocument/2006/relationships/image" Target="../media/image56.png"/><Relationship Id="rId3" Type="http://schemas.openxmlformats.org/officeDocument/2006/relationships/hyperlink" Target="https://support.datacite.org/" TargetMode="External"/><Relationship Id="rId21" Type="http://schemas.openxmlformats.org/officeDocument/2006/relationships/hyperlink" Target="https://apps.who.int/gho/data/node.home" TargetMode="External"/><Relationship Id="rId7" Type="http://schemas.openxmlformats.org/officeDocument/2006/relationships/hyperlink" Target="https://datasetsearch.research.google.com/" TargetMode="External"/><Relationship Id="rId12" Type="http://schemas.openxmlformats.org/officeDocument/2006/relationships/image" Target="../media/image53.png"/><Relationship Id="rId17" Type="http://schemas.openxmlformats.org/officeDocument/2006/relationships/hyperlink" Target="https://earthdata.nasa.gov/" TargetMode="External"/><Relationship Id="rId25" Type="http://schemas.openxmlformats.org/officeDocument/2006/relationships/image" Target="../media/image60.png"/><Relationship Id="rId2" Type="http://schemas.openxmlformats.org/officeDocument/2006/relationships/hyperlink" Target="https://www.youtube.com/watch?v=XXEMEhEnrGs" TargetMode="External"/><Relationship Id="rId16" Type="http://schemas.openxmlformats.org/officeDocument/2006/relationships/image" Target="../media/image55.png"/><Relationship Id="rId20"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hyperlink" Target="https://data.europa.eu/data/datasets?locale=en" TargetMode="External"/><Relationship Id="rId24" Type="http://schemas.openxmlformats.org/officeDocument/2006/relationships/hyperlink" Target="https://jstagedata.jst.go.jp/" TargetMode="External"/><Relationship Id="rId5" Type="http://schemas.openxmlformats.org/officeDocument/2006/relationships/hyperlink" Target="https://openalex.org/" TargetMode="External"/><Relationship Id="rId15" Type="http://schemas.openxmlformats.org/officeDocument/2006/relationships/hyperlink" Target="https://www.kaggle.com/datasets" TargetMode="External"/><Relationship Id="rId23" Type="http://schemas.openxmlformats.org/officeDocument/2006/relationships/image" Target="../media/image59.png"/><Relationship Id="rId10" Type="http://schemas.openxmlformats.org/officeDocument/2006/relationships/image" Target="../media/image52.png"/><Relationship Id="rId19" Type="http://schemas.openxmlformats.org/officeDocument/2006/relationships/hyperlink" Target="https://opendata.cern.ch/" TargetMode="External"/><Relationship Id="rId4" Type="http://schemas.openxmlformats.org/officeDocument/2006/relationships/image" Target="../media/image49.png"/><Relationship Id="rId9" Type="http://schemas.openxmlformats.org/officeDocument/2006/relationships/hyperlink" Target="https://explore.openaire.eu/search/find?type=%22datasets%22" TargetMode="External"/><Relationship Id="rId14" Type="http://schemas.openxmlformats.org/officeDocument/2006/relationships/image" Target="../media/image54.png"/><Relationship Id="rId22"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2.png"/><Relationship Id="rId7" Type="http://schemas.openxmlformats.org/officeDocument/2006/relationships/image" Target="../media/image40.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hyperlink" Target="https://www.adp.fdv.uni-lj.si/" TargetMode="External"/><Relationship Id="rId11" Type="http://schemas.openxmlformats.org/officeDocument/2006/relationships/image" Target="../media/image64.png"/><Relationship Id="rId5" Type="http://schemas.openxmlformats.org/officeDocument/2006/relationships/image" Target="../media/image31.png"/><Relationship Id="rId10" Type="http://schemas.openxmlformats.org/officeDocument/2006/relationships/image" Target="../media/image63.png"/><Relationship Id="rId4" Type="http://schemas.openxmlformats.org/officeDocument/2006/relationships/hyperlink" Target="dk.um.si" TargetMode="External"/><Relationship Id="rId9" Type="http://schemas.openxmlformats.org/officeDocument/2006/relationships/hyperlink" Target="https://www.clarin.si/info/o-projektu/splosne-informacij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openalex.org/" TargetMode="Externa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atasetsearch.research.google.com/" TargetMode="Externa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explore.openaire.eu/search/find?type=%22datasets%22" TargetMode="Externa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hyperlink" Target="https://commons.datacite.org/" TargetMode="External"/><Relationship Id="rId7" Type="http://schemas.openxmlformats.org/officeDocument/2006/relationships/image" Target="../media/image74.png"/><Relationship Id="rId2" Type="http://schemas.openxmlformats.org/officeDocument/2006/relationships/hyperlink" Target="https://www.youtube.com/watch?v=XXEMEhEnrGs" TargetMode="Externa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hyperlink" Target="https://www.re3data.org/search" TargetMode="Externa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s://v2.sherpa.ac.uk/opendoar/about.html" TargetMode="Externa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24.xml.rels><?xml version="1.0" encoding="UTF-8" standalone="yes"?>
<Relationships xmlns="http://schemas.openxmlformats.org/package/2006/relationships"><Relationship Id="rId8" Type="http://schemas.openxmlformats.org/officeDocument/2006/relationships/hyperlink" Target="https://zenodo.org/" TargetMode="External"/><Relationship Id="rId3" Type="http://schemas.openxmlformats.org/officeDocument/2006/relationships/image" Target="../media/image83.png"/><Relationship Id="rId7" Type="http://schemas.openxmlformats.org/officeDocument/2006/relationships/hyperlink" Target="https://osf.io/" TargetMode="External"/><Relationship Id="rId2" Type="http://schemas.openxmlformats.org/officeDocument/2006/relationships/hyperlink" Target="https://tools.uu.nl/repository-decision-tool/" TargetMode="External"/><Relationship Id="rId1" Type="http://schemas.openxmlformats.org/officeDocument/2006/relationships/slideLayout" Target="../slideLayouts/slideLayout2.xml"/><Relationship Id="rId6" Type="http://schemas.openxmlformats.org/officeDocument/2006/relationships/hyperlink" Target="https://datadryad.org/stash" TargetMode="External"/><Relationship Id="rId5" Type="http://schemas.openxmlformats.org/officeDocument/2006/relationships/hyperlink" Target="https://data.mendeley.com/" TargetMode="External"/><Relationship Id="rId4" Type="http://schemas.openxmlformats.org/officeDocument/2006/relationships/hyperlink" Target="https://data.4tu.nl/"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coretrustseal.org/abou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library.maastrichtuniversity.nl/research/rdm/services-tools-training/storage-finder-tool/" TargetMode="External"/><Relationship Id="rId13" Type="http://schemas.openxmlformats.org/officeDocument/2006/relationships/hyperlink" Target="https://www.uef.fi/en/datasupport" TargetMode="External"/><Relationship Id="rId18" Type="http://schemas.openxmlformats.org/officeDocument/2006/relationships/hyperlink" Target="https://www.uu.nl/en/research/research-data-management/tools-services/finding-existing-data" TargetMode="External"/><Relationship Id="rId3" Type="http://schemas.openxmlformats.org/officeDocument/2006/relationships/hyperlink" Target="https://www.openaire.eu/blogs/data-reuse-stories-some-concrete-cases-involving-several-institutions-and-consortia-in-europe" TargetMode="External"/><Relationship Id="rId7" Type="http://schemas.openxmlformats.org/officeDocument/2006/relationships/hyperlink" Target="https://datamanagement.hms.harvard.edu/access-reuse" TargetMode="External"/><Relationship Id="rId12" Type="http://schemas.openxmlformats.org/officeDocument/2006/relationships/hyperlink" Target="https://communities.springernature.com/posts/data-articles-what-are-they-and-how-can-they-benefit-me" TargetMode="External"/><Relationship Id="rId17" Type="http://schemas.openxmlformats.org/officeDocument/2006/relationships/hyperlink" Target="https://tools.uu.nl/storagefinder/" TargetMode="External"/><Relationship Id="rId2" Type="http://schemas.openxmlformats.org/officeDocument/2006/relationships/hyperlink" Target="https://data.4tu.nl/" TargetMode="External"/><Relationship Id="rId16" Type="http://schemas.openxmlformats.org/officeDocument/2006/relationships/hyperlink" Target="https://tools.uu.nl/repository-decision-tool/" TargetMode="External"/><Relationship Id="rId1" Type="http://schemas.openxmlformats.org/officeDocument/2006/relationships/slideLayout" Target="../slideLayouts/slideLayout2.xml"/><Relationship Id="rId6" Type="http://schemas.openxmlformats.org/officeDocument/2006/relationships/hyperlink" Target="https://doi.org/10.1186/s13104-022-05908-5" TargetMode="External"/><Relationship Id="rId11" Type="http://schemas.openxmlformats.org/officeDocument/2006/relationships/hyperlink" Target="https://doi.org/10.1111/ejss.13265" TargetMode="External"/><Relationship Id="rId5" Type="http://schemas.openxmlformats.org/officeDocument/2006/relationships/hyperlink" Target="https://formiti.com/the-importance-of-data-lifecycle-management-what-it-is-and-why-you-need-it/" TargetMode="External"/><Relationship Id="rId15" Type="http://schemas.openxmlformats.org/officeDocument/2006/relationships/hyperlink" Target="https://www.data.cam.ac.uk/support/external" TargetMode="External"/><Relationship Id="rId10" Type="http://schemas.openxmlformats.org/officeDocument/2006/relationships/hyperlink" Target="https://researchdata.ox.ac.uk/sharing-data" TargetMode="External"/><Relationship Id="rId4" Type="http://schemas.openxmlformats.org/officeDocument/2006/relationships/hyperlink" Target="https://opendatapolicylab.org/academy/data-reuse-strategy/syllabus-2021/" TargetMode="External"/><Relationship Id="rId9" Type="http://schemas.openxmlformats.org/officeDocument/2006/relationships/hyperlink" Target="https://library.maastrichtuniversity.nl/research/rdm/" TargetMode="External"/><Relationship Id="rId14" Type="http://schemas.openxmlformats.org/officeDocument/2006/relationships/hyperlink" Target="https://www.data-archive.ac.uk/resourc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irros.openscience.si/IzpisGradiva.php?id=20203" TargetMode="External"/><Relationship Id="rId2" Type="http://schemas.openxmlformats.org/officeDocument/2006/relationships/hyperlink" Target="https://doi.org/10.1016/j.jclepro.2024.141387" TargetMode="Externa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B6E7-0B37-3DFE-FCF0-5D4F50A1FDFE}"/>
              </a:ext>
            </a:extLst>
          </p:cNvPr>
          <p:cNvSpPr>
            <a:spLocks noGrp="1"/>
          </p:cNvSpPr>
          <p:nvPr>
            <p:ph type="ctrTitle"/>
          </p:nvPr>
        </p:nvSpPr>
        <p:spPr>
          <a:xfrm>
            <a:off x="698277" y="-475850"/>
            <a:ext cx="9144000" cy="2054931"/>
          </a:xfrm>
        </p:spPr>
        <p:txBody>
          <a:bodyPr/>
          <a:lstStyle/>
          <a:p>
            <a:r>
              <a:rPr lang="sl-SI" sz="5400" dirty="0"/>
              <a:t>Delo z bazami podatkov</a:t>
            </a:r>
          </a:p>
        </p:txBody>
      </p:sp>
      <p:sp>
        <p:nvSpPr>
          <p:cNvPr id="3" name="Subtitle 2">
            <a:extLst>
              <a:ext uri="{FF2B5EF4-FFF2-40B4-BE49-F238E27FC236}">
                <a16:creationId xmlns:a16="http://schemas.microsoft.com/office/drawing/2014/main" id="{86A73BC4-5B0B-6979-87C4-1352BB7EA4D9}"/>
              </a:ext>
            </a:extLst>
          </p:cNvPr>
          <p:cNvSpPr>
            <a:spLocks noGrp="1"/>
          </p:cNvSpPr>
          <p:nvPr>
            <p:ph type="subTitle" idx="1"/>
          </p:nvPr>
        </p:nvSpPr>
        <p:spPr>
          <a:xfrm>
            <a:off x="698277" y="1828544"/>
            <a:ext cx="10379821" cy="946880"/>
          </a:xfrm>
        </p:spPr>
        <p:txBody>
          <a:bodyPr>
            <a:normAutofit/>
          </a:bodyPr>
          <a:lstStyle/>
          <a:p>
            <a:r>
              <a:rPr lang="sl-SI" dirty="0"/>
              <a:t>Iskanje podatkov</a:t>
            </a:r>
          </a:p>
        </p:txBody>
      </p:sp>
      <p:sp>
        <p:nvSpPr>
          <p:cNvPr id="5" name="Text Placeholder 4">
            <a:extLst>
              <a:ext uri="{FF2B5EF4-FFF2-40B4-BE49-F238E27FC236}">
                <a16:creationId xmlns:a16="http://schemas.microsoft.com/office/drawing/2014/main" id="{D33710DB-A05F-2081-6422-BE11BBEBF350}"/>
              </a:ext>
            </a:extLst>
          </p:cNvPr>
          <p:cNvSpPr>
            <a:spLocks noGrp="1"/>
          </p:cNvSpPr>
          <p:nvPr>
            <p:ph type="body" sz="quarter" idx="11"/>
          </p:nvPr>
        </p:nvSpPr>
        <p:spPr>
          <a:xfrm>
            <a:off x="698277" y="2638056"/>
            <a:ext cx="11251247" cy="790944"/>
          </a:xfrm>
        </p:spPr>
        <p:txBody>
          <a:bodyPr/>
          <a:lstStyle/>
          <a:p>
            <a:r>
              <a:rPr lang="sl-SI" dirty="0"/>
              <a:t>Bernarda KOREZ, Univerza v Mariboru, Univerzitetna knjižnica Maribor</a:t>
            </a:r>
          </a:p>
          <a:p>
            <a:r>
              <a:rPr lang="sl-SI" dirty="0"/>
              <a:t>Jerneja GRAŠIČ, Univerza v Mariboru, Univerzitetna knjižnica Maribor</a:t>
            </a:r>
          </a:p>
        </p:txBody>
      </p:sp>
      <p:sp>
        <p:nvSpPr>
          <p:cNvPr id="9" name="PoljeZBesedilom 8">
            <a:extLst>
              <a:ext uri="{FF2B5EF4-FFF2-40B4-BE49-F238E27FC236}">
                <a16:creationId xmlns:a16="http://schemas.microsoft.com/office/drawing/2014/main" id="{07CCF7A1-6E5C-4622-B420-4D75D689C509}"/>
              </a:ext>
            </a:extLst>
          </p:cNvPr>
          <p:cNvSpPr txBox="1"/>
          <p:nvPr/>
        </p:nvSpPr>
        <p:spPr>
          <a:xfrm>
            <a:off x="698277" y="3927926"/>
            <a:ext cx="7351113" cy="707886"/>
          </a:xfrm>
          <a:prstGeom prst="rect">
            <a:avLst/>
          </a:prstGeom>
          <a:noFill/>
        </p:spPr>
        <p:txBody>
          <a:bodyPr wrap="square" rtlCol="0">
            <a:spAutoFit/>
          </a:bodyPr>
          <a:lstStyle/>
          <a:p>
            <a:r>
              <a:rPr lang="sl-SI" sz="2000" dirty="0">
                <a:solidFill>
                  <a:schemeClr val="bg1"/>
                </a:solidFill>
              </a:rPr>
              <a:t>Ljubljana in </a:t>
            </a:r>
            <a:r>
              <a:rPr lang="sl-SI" sz="2000" dirty="0" err="1">
                <a:solidFill>
                  <a:schemeClr val="bg1"/>
                </a:solidFill>
              </a:rPr>
              <a:t>online</a:t>
            </a:r>
            <a:r>
              <a:rPr lang="sl-SI" sz="2000" dirty="0">
                <a:solidFill>
                  <a:schemeClr val="bg1"/>
                </a:solidFill>
              </a:rPr>
              <a:t>, Centralna tehniška knjižnica Univerze v Ljubljani,</a:t>
            </a:r>
          </a:p>
          <a:p>
            <a:r>
              <a:rPr lang="sl-SI" sz="2000" dirty="0">
                <a:solidFill>
                  <a:schemeClr val="bg1"/>
                </a:solidFill>
              </a:rPr>
              <a:t>Usposabljanje podatkovnih strokovnjakov, 18. – 21. 11. 2024</a:t>
            </a:r>
          </a:p>
        </p:txBody>
      </p:sp>
      <p:pic>
        <p:nvPicPr>
          <p:cNvPr id="10" name="Slika 9">
            <a:extLst>
              <a:ext uri="{FF2B5EF4-FFF2-40B4-BE49-F238E27FC236}">
                <a16:creationId xmlns:a16="http://schemas.microsoft.com/office/drawing/2014/main" id="{0390BE54-687A-45EA-9AE2-CFEAB5570ED3}"/>
              </a:ext>
            </a:extLst>
          </p:cNvPr>
          <p:cNvPicPr>
            <a:picLocks noChangeAspect="1"/>
          </p:cNvPicPr>
          <p:nvPr/>
        </p:nvPicPr>
        <p:blipFill>
          <a:blip r:embed="rId2"/>
          <a:stretch>
            <a:fillRect/>
          </a:stretch>
        </p:blipFill>
        <p:spPr>
          <a:xfrm>
            <a:off x="6033654" y="5976084"/>
            <a:ext cx="676715" cy="384081"/>
          </a:xfrm>
          <a:prstGeom prst="rect">
            <a:avLst/>
          </a:prstGeom>
        </p:spPr>
      </p:pic>
    </p:spTree>
    <p:extLst>
      <p:ext uri="{BB962C8B-B14F-4D97-AF65-F5344CB8AC3E}">
        <p14:creationId xmlns:p14="http://schemas.microsoft.com/office/powerpoint/2010/main" val="202602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FCC90D6F-AD30-4912-AA06-75C49B7C156A}"/>
              </a:ext>
            </a:extLst>
          </p:cNvPr>
          <p:cNvSpPr>
            <a:spLocks noGrp="1"/>
          </p:cNvSpPr>
          <p:nvPr>
            <p:ph type="title"/>
          </p:nvPr>
        </p:nvSpPr>
        <p:spPr>
          <a:xfrm>
            <a:off x="838203" y="663993"/>
            <a:ext cx="11160000" cy="611828"/>
          </a:xfrm>
          <a:noFill/>
        </p:spPr>
        <p:txBody>
          <a:bodyPr>
            <a:normAutofit fontScale="90000"/>
          </a:bodyPr>
          <a:lstStyle/>
          <a:p>
            <a:r>
              <a:rPr lang="sl-SI" dirty="0"/>
              <a:t>Načini objav podatkov</a:t>
            </a:r>
          </a:p>
        </p:txBody>
      </p:sp>
      <p:sp>
        <p:nvSpPr>
          <p:cNvPr id="3" name="Označba mesta vsebine 2">
            <a:extLst>
              <a:ext uri="{FF2B5EF4-FFF2-40B4-BE49-F238E27FC236}">
                <a16:creationId xmlns:a16="http://schemas.microsoft.com/office/drawing/2014/main" id="{674A60E7-BD80-94B7-D40B-D2B8DF9B5DA0}"/>
              </a:ext>
            </a:extLst>
          </p:cNvPr>
          <p:cNvSpPr>
            <a:spLocks noGrp="1"/>
          </p:cNvSpPr>
          <p:nvPr>
            <p:ph idx="1"/>
          </p:nvPr>
        </p:nvSpPr>
        <p:spPr>
          <a:xfrm>
            <a:off x="642528" y="1587506"/>
            <a:ext cx="5181603" cy="4750434"/>
          </a:xfrm>
        </p:spPr>
        <p:txBody>
          <a:bodyPr>
            <a:normAutofit/>
          </a:bodyPr>
          <a:lstStyle/>
          <a:p>
            <a:pPr marL="0" indent="0">
              <a:buNone/>
            </a:pPr>
            <a:r>
              <a:rPr lang="sl-SI" sz="2400" b="1" dirty="0"/>
              <a:t>Raziskovalni podatki objavljeni kot članek </a:t>
            </a:r>
            <a:r>
              <a:rPr lang="sl-SI" sz="2400" dirty="0"/>
              <a:t>(Data </a:t>
            </a:r>
            <a:r>
              <a:rPr lang="sl-SI" sz="2400" dirty="0" err="1"/>
              <a:t>article</a:t>
            </a:r>
            <a:r>
              <a:rPr lang="sl-SI" sz="2400" dirty="0"/>
              <a:t>)</a:t>
            </a:r>
          </a:p>
          <a:p>
            <a:pPr marL="0" indent="0">
              <a:buNone/>
            </a:pPr>
            <a:r>
              <a:rPr lang="sl-SI" sz="2400" dirty="0"/>
              <a:t>Primer: </a:t>
            </a:r>
          </a:p>
          <a:p>
            <a:pPr marL="0" indent="0">
              <a:buNone/>
            </a:pPr>
            <a:r>
              <a:rPr lang="sl-SI" sz="2400" dirty="0">
                <a:hlinkClick r:id="rId2"/>
              </a:rPr>
              <a:t>https://www.sciencedirect.com/science/article/pii/S2352340922006163?via%3Dihub</a:t>
            </a:r>
            <a:r>
              <a:rPr lang="sl-SI" sz="2400" dirty="0"/>
              <a:t> (Science </a:t>
            </a:r>
            <a:r>
              <a:rPr lang="sl-SI" sz="2400" dirty="0" err="1"/>
              <a:t>Direct</a:t>
            </a:r>
            <a:r>
              <a:rPr lang="sl-SI" sz="2400" dirty="0"/>
              <a:t>)</a:t>
            </a:r>
          </a:p>
          <a:p>
            <a:pPr marL="0" indent="0">
              <a:buNone/>
            </a:pPr>
            <a:endParaRPr lang="sl-SI" sz="2000" dirty="0"/>
          </a:p>
          <a:p>
            <a:pPr marL="0" indent="0">
              <a:buNone/>
            </a:pPr>
            <a:endParaRPr lang="sl-SI" sz="2000" dirty="0"/>
          </a:p>
          <a:p>
            <a:pPr marL="0" indent="0" algn="just">
              <a:buNone/>
            </a:pPr>
            <a:r>
              <a:rPr lang="sl-SI" sz="2000" dirty="0"/>
              <a:t>V COBISS-u jih težko najdemo, saj so pod tipologijo 1.01 ali 1.03. Morda bi morali razmisliti o uvedbi nove tipologije ali iskalnem kazalniku v COBIB?</a:t>
            </a:r>
          </a:p>
          <a:p>
            <a:pPr marL="0" indent="0" algn="ctr">
              <a:buNone/>
            </a:pPr>
            <a:endParaRPr lang="sl-SI" dirty="0"/>
          </a:p>
        </p:txBody>
      </p:sp>
      <p:pic>
        <p:nvPicPr>
          <p:cNvPr id="12" name="Označba mesta vsebine 11">
            <a:extLst>
              <a:ext uri="{FF2B5EF4-FFF2-40B4-BE49-F238E27FC236}">
                <a16:creationId xmlns:a16="http://schemas.microsoft.com/office/drawing/2014/main" id="{218205B4-1390-4140-9149-C6A4F0CFC526}"/>
              </a:ext>
            </a:extLst>
          </p:cNvPr>
          <p:cNvPicPr>
            <a:picLocks noGrp="1" noChangeAspect="1"/>
          </p:cNvPicPr>
          <p:nvPr>
            <p:ph idx="2"/>
          </p:nvPr>
        </p:nvPicPr>
        <p:blipFill>
          <a:blip r:embed="rId3"/>
          <a:stretch>
            <a:fillRect/>
          </a:stretch>
        </p:blipFill>
        <p:spPr>
          <a:xfrm>
            <a:off x="6010218" y="3022435"/>
            <a:ext cx="4851469" cy="3660048"/>
          </a:xfrm>
          <a:prstGeom prst="rect">
            <a:avLst/>
          </a:prstGeom>
        </p:spPr>
      </p:pic>
      <p:pic>
        <p:nvPicPr>
          <p:cNvPr id="11" name="Slika 10">
            <a:extLst>
              <a:ext uri="{FF2B5EF4-FFF2-40B4-BE49-F238E27FC236}">
                <a16:creationId xmlns:a16="http://schemas.microsoft.com/office/drawing/2014/main" id="{593B06B5-D82B-47B8-8B5B-179A9FC37A58}"/>
              </a:ext>
            </a:extLst>
          </p:cNvPr>
          <p:cNvPicPr>
            <a:picLocks noChangeAspect="1"/>
          </p:cNvPicPr>
          <p:nvPr/>
        </p:nvPicPr>
        <p:blipFill>
          <a:blip r:embed="rId4"/>
          <a:stretch>
            <a:fillRect/>
          </a:stretch>
        </p:blipFill>
        <p:spPr>
          <a:xfrm>
            <a:off x="6010218" y="385811"/>
            <a:ext cx="4054487" cy="2570545"/>
          </a:xfrm>
          <a:prstGeom prst="rect">
            <a:avLst/>
          </a:prstGeom>
        </p:spPr>
      </p:pic>
      <p:sp>
        <p:nvSpPr>
          <p:cNvPr id="2" name="Elipsa 1">
            <a:extLst>
              <a:ext uri="{FF2B5EF4-FFF2-40B4-BE49-F238E27FC236}">
                <a16:creationId xmlns:a16="http://schemas.microsoft.com/office/drawing/2014/main" id="{8277301E-6B61-49A6-9195-E47200F6C3CB}"/>
              </a:ext>
            </a:extLst>
          </p:cNvPr>
          <p:cNvSpPr/>
          <p:nvPr/>
        </p:nvSpPr>
        <p:spPr>
          <a:xfrm>
            <a:off x="6096000" y="1659467"/>
            <a:ext cx="660400" cy="296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823116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FCC90D6F-AD30-4912-AA06-75C49B7C156A}"/>
              </a:ext>
            </a:extLst>
          </p:cNvPr>
          <p:cNvSpPr>
            <a:spLocks noGrp="1"/>
          </p:cNvSpPr>
          <p:nvPr>
            <p:ph type="title"/>
          </p:nvPr>
        </p:nvSpPr>
        <p:spPr>
          <a:xfrm>
            <a:off x="694268" y="595838"/>
            <a:ext cx="11160000" cy="611828"/>
          </a:xfrm>
          <a:noFill/>
        </p:spPr>
        <p:txBody>
          <a:bodyPr>
            <a:normAutofit fontScale="90000"/>
          </a:bodyPr>
          <a:lstStyle/>
          <a:p>
            <a:r>
              <a:rPr lang="sl-SI" dirty="0"/>
              <a:t>Načini objav podatkov</a:t>
            </a:r>
          </a:p>
        </p:txBody>
      </p:sp>
      <p:sp>
        <p:nvSpPr>
          <p:cNvPr id="3" name="Označba mesta vsebine 2">
            <a:extLst>
              <a:ext uri="{FF2B5EF4-FFF2-40B4-BE49-F238E27FC236}">
                <a16:creationId xmlns:a16="http://schemas.microsoft.com/office/drawing/2014/main" id="{674A60E7-BD80-94B7-D40B-D2B8DF9B5DA0}"/>
              </a:ext>
            </a:extLst>
          </p:cNvPr>
          <p:cNvSpPr>
            <a:spLocks noGrp="1"/>
          </p:cNvSpPr>
          <p:nvPr>
            <p:ph idx="1"/>
          </p:nvPr>
        </p:nvSpPr>
        <p:spPr>
          <a:xfrm>
            <a:off x="403676" y="1300693"/>
            <a:ext cx="3327398" cy="4773293"/>
          </a:xfrm>
        </p:spPr>
        <p:txBody>
          <a:bodyPr>
            <a:normAutofit/>
          </a:bodyPr>
          <a:lstStyle/>
          <a:p>
            <a:pPr marL="0" indent="0">
              <a:buNone/>
            </a:pPr>
            <a:r>
              <a:rPr lang="sl-SI" sz="2400" b="1" dirty="0"/>
              <a:t>Raziskovalni podatki objavljeni v </a:t>
            </a:r>
            <a:r>
              <a:rPr lang="sl-SI" sz="2400" b="1" dirty="0" err="1"/>
              <a:t>repozitoriju</a:t>
            </a:r>
            <a:r>
              <a:rPr lang="sl-SI" sz="2400" b="1" dirty="0"/>
              <a:t> kot spremno gradivo članka </a:t>
            </a:r>
          </a:p>
          <a:p>
            <a:pPr marL="0" indent="0">
              <a:buNone/>
            </a:pPr>
            <a:r>
              <a:rPr lang="sl-SI" sz="2000" dirty="0"/>
              <a:t>Primer:</a:t>
            </a:r>
          </a:p>
          <a:p>
            <a:pPr marL="0" indent="0">
              <a:buNone/>
            </a:pPr>
            <a:r>
              <a:rPr lang="sl-SI" sz="2000" dirty="0"/>
              <a:t>podatki: </a:t>
            </a:r>
            <a:r>
              <a:rPr lang="sl-SI" sz="2000" dirty="0">
                <a:hlinkClick r:id="rId2"/>
              </a:rPr>
              <a:t>https://datadryad.org/stash/dataset/doi:10.25338/B82G9B</a:t>
            </a:r>
            <a:r>
              <a:rPr lang="sl-SI" sz="2000" dirty="0"/>
              <a:t>  (</a:t>
            </a:r>
            <a:r>
              <a:rPr lang="sl-SI" sz="2000" dirty="0" err="1"/>
              <a:t>Dryad</a:t>
            </a:r>
            <a:r>
              <a:rPr lang="sl-SI" sz="2000" dirty="0"/>
              <a:t>), </a:t>
            </a:r>
          </a:p>
          <a:p>
            <a:pPr marL="0" indent="0">
              <a:buNone/>
            </a:pPr>
            <a:r>
              <a:rPr lang="sl-SI" sz="2000" dirty="0"/>
              <a:t>članek </a:t>
            </a:r>
            <a:r>
              <a:rPr lang="sl-SI" sz="2000" dirty="0">
                <a:hlinkClick r:id="rId3"/>
              </a:rPr>
              <a:t>https://journals.plos.org/plosone/article?id=10.1371/journal.pone.0237295</a:t>
            </a:r>
            <a:r>
              <a:rPr lang="sl-SI" sz="2000" dirty="0"/>
              <a:t> (</a:t>
            </a:r>
            <a:r>
              <a:rPr lang="sl-SI" sz="2000" dirty="0" err="1"/>
              <a:t>PlosOne</a:t>
            </a:r>
            <a:r>
              <a:rPr lang="sl-SI" sz="2000" dirty="0"/>
              <a:t>)</a:t>
            </a:r>
          </a:p>
          <a:p>
            <a:pPr marL="0" indent="0">
              <a:buNone/>
            </a:pPr>
            <a:endParaRPr lang="sl-SI" sz="2400" dirty="0"/>
          </a:p>
          <a:p>
            <a:pPr marL="0" indent="0" algn="ctr">
              <a:buNone/>
            </a:pPr>
            <a:endParaRPr lang="sl-SI" dirty="0"/>
          </a:p>
        </p:txBody>
      </p:sp>
      <p:pic>
        <p:nvPicPr>
          <p:cNvPr id="2" name="Slika 1">
            <a:extLst>
              <a:ext uri="{FF2B5EF4-FFF2-40B4-BE49-F238E27FC236}">
                <a16:creationId xmlns:a16="http://schemas.microsoft.com/office/drawing/2014/main" id="{355030C0-CE5E-43B0-94DF-E3A2C7FB276E}"/>
              </a:ext>
            </a:extLst>
          </p:cNvPr>
          <p:cNvPicPr>
            <a:picLocks noChangeAspect="1"/>
          </p:cNvPicPr>
          <p:nvPr/>
        </p:nvPicPr>
        <p:blipFill>
          <a:blip r:embed="rId4"/>
          <a:stretch>
            <a:fillRect/>
          </a:stretch>
        </p:blipFill>
        <p:spPr>
          <a:xfrm>
            <a:off x="4079143" y="1207666"/>
            <a:ext cx="3473124" cy="3537601"/>
          </a:xfrm>
          <a:prstGeom prst="rect">
            <a:avLst/>
          </a:prstGeom>
        </p:spPr>
      </p:pic>
      <p:pic>
        <p:nvPicPr>
          <p:cNvPr id="4" name="Slika 3">
            <a:extLst>
              <a:ext uri="{FF2B5EF4-FFF2-40B4-BE49-F238E27FC236}">
                <a16:creationId xmlns:a16="http://schemas.microsoft.com/office/drawing/2014/main" id="{803437E1-C7B0-4456-B567-B70816EE1B3C}"/>
              </a:ext>
            </a:extLst>
          </p:cNvPr>
          <p:cNvPicPr>
            <a:picLocks noChangeAspect="1"/>
          </p:cNvPicPr>
          <p:nvPr/>
        </p:nvPicPr>
        <p:blipFill>
          <a:blip r:embed="rId5"/>
          <a:stretch>
            <a:fillRect/>
          </a:stretch>
        </p:blipFill>
        <p:spPr>
          <a:xfrm>
            <a:off x="8431766" y="1896406"/>
            <a:ext cx="2378569" cy="1671994"/>
          </a:xfrm>
          <a:prstGeom prst="rect">
            <a:avLst/>
          </a:prstGeom>
        </p:spPr>
      </p:pic>
      <p:pic>
        <p:nvPicPr>
          <p:cNvPr id="5" name="Slika 4">
            <a:extLst>
              <a:ext uri="{FF2B5EF4-FFF2-40B4-BE49-F238E27FC236}">
                <a16:creationId xmlns:a16="http://schemas.microsoft.com/office/drawing/2014/main" id="{80032FE5-8765-47E8-804C-AA14C46AC82F}"/>
              </a:ext>
            </a:extLst>
          </p:cNvPr>
          <p:cNvPicPr>
            <a:picLocks noChangeAspect="1"/>
          </p:cNvPicPr>
          <p:nvPr/>
        </p:nvPicPr>
        <p:blipFill>
          <a:blip r:embed="rId6"/>
          <a:stretch>
            <a:fillRect/>
          </a:stretch>
        </p:blipFill>
        <p:spPr>
          <a:xfrm>
            <a:off x="7033653" y="4181523"/>
            <a:ext cx="4658814" cy="2417396"/>
          </a:xfrm>
          <a:prstGeom prst="rect">
            <a:avLst/>
          </a:prstGeom>
        </p:spPr>
      </p:pic>
      <p:sp>
        <p:nvSpPr>
          <p:cNvPr id="6" name="Puščica: desno 5">
            <a:extLst>
              <a:ext uri="{FF2B5EF4-FFF2-40B4-BE49-F238E27FC236}">
                <a16:creationId xmlns:a16="http://schemas.microsoft.com/office/drawing/2014/main" id="{600E5164-167E-4D7A-A5E9-8DE43022B534}"/>
              </a:ext>
            </a:extLst>
          </p:cNvPr>
          <p:cNvSpPr/>
          <p:nvPr/>
        </p:nvSpPr>
        <p:spPr>
          <a:xfrm>
            <a:off x="7536270" y="232787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uščica: desno 7">
            <a:extLst>
              <a:ext uri="{FF2B5EF4-FFF2-40B4-BE49-F238E27FC236}">
                <a16:creationId xmlns:a16="http://schemas.microsoft.com/office/drawing/2014/main" id="{6570F239-5E34-4DE0-B5C4-1C80A27E6D7E}"/>
              </a:ext>
            </a:extLst>
          </p:cNvPr>
          <p:cNvSpPr/>
          <p:nvPr/>
        </p:nvSpPr>
        <p:spPr>
          <a:xfrm rot="5400000">
            <a:off x="8747300" y="356415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331795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FCC90D6F-AD30-4912-AA06-75C49B7C156A}"/>
              </a:ext>
            </a:extLst>
          </p:cNvPr>
          <p:cNvSpPr>
            <a:spLocks noGrp="1"/>
          </p:cNvSpPr>
          <p:nvPr>
            <p:ph type="title"/>
          </p:nvPr>
        </p:nvSpPr>
        <p:spPr>
          <a:xfrm>
            <a:off x="694268" y="595838"/>
            <a:ext cx="11160000" cy="611828"/>
          </a:xfrm>
          <a:noFill/>
        </p:spPr>
        <p:txBody>
          <a:bodyPr>
            <a:normAutofit fontScale="90000"/>
          </a:bodyPr>
          <a:lstStyle/>
          <a:p>
            <a:r>
              <a:rPr lang="sl-SI" dirty="0"/>
              <a:t>Načini objav podatkov</a:t>
            </a:r>
          </a:p>
        </p:txBody>
      </p:sp>
      <p:sp>
        <p:nvSpPr>
          <p:cNvPr id="3" name="Označba mesta vsebine 2">
            <a:extLst>
              <a:ext uri="{FF2B5EF4-FFF2-40B4-BE49-F238E27FC236}">
                <a16:creationId xmlns:a16="http://schemas.microsoft.com/office/drawing/2014/main" id="{674A60E7-BD80-94B7-D40B-D2B8DF9B5DA0}"/>
              </a:ext>
            </a:extLst>
          </p:cNvPr>
          <p:cNvSpPr>
            <a:spLocks noGrp="1"/>
          </p:cNvSpPr>
          <p:nvPr>
            <p:ph idx="1"/>
          </p:nvPr>
        </p:nvSpPr>
        <p:spPr>
          <a:xfrm>
            <a:off x="558358" y="2197756"/>
            <a:ext cx="2429932" cy="2889650"/>
          </a:xfrm>
        </p:spPr>
        <p:txBody>
          <a:bodyPr>
            <a:normAutofit lnSpcReduction="10000"/>
          </a:bodyPr>
          <a:lstStyle/>
          <a:p>
            <a:pPr marL="0" indent="0">
              <a:buNone/>
            </a:pPr>
            <a:r>
              <a:rPr lang="sl-SI" sz="2400" b="1" dirty="0"/>
              <a:t>Raziskovalni podatki objavljeni samostojno v </a:t>
            </a:r>
            <a:r>
              <a:rPr lang="sl-SI" sz="2400" b="1" dirty="0" err="1"/>
              <a:t>repozitorijih</a:t>
            </a:r>
            <a:r>
              <a:rPr lang="sl-SI" sz="2400" dirty="0"/>
              <a:t>: ADP, </a:t>
            </a:r>
            <a:r>
              <a:rPr lang="sl-SI" sz="2400" dirty="0" err="1"/>
              <a:t>Clarin</a:t>
            </a:r>
            <a:r>
              <a:rPr lang="sl-SI" sz="2400" dirty="0"/>
              <a:t>, </a:t>
            </a:r>
            <a:r>
              <a:rPr lang="sl-SI" sz="2400" dirty="0" err="1"/>
              <a:t>Zenodo</a:t>
            </a:r>
            <a:r>
              <a:rPr lang="sl-SI" sz="2400" dirty="0"/>
              <a:t>, </a:t>
            </a:r>
            <a:r>
              <a:rPr lang="sl-SI" sz="2400" dirty="0" err="1"/>
              <a:t>Dryad</a:t>
            </a:r>
            <a:r>
              <a:rPr lang="sl-SI" sz="2400" dirty="0"/>
              <a:t>, DKUM, DKUL, </a:t>
            </a:r>
            <a:r>
              <a:rPr lang="sl-SI" sz="2400" dirty="0" err="1"/>
              <a:t>DiRROS</a:t>
            </a:r>
            <a:r>
              <a:rPr lang="sl-SI" sz="2400" dirty="0"/>
              <a:t> …</a:t>
            </a:r>
          </a:p>
          <a:p>
            <a:pPr marL="0" indent="0">
              <a:buNone/>
            </a:pPr>
            <a:endParaRPr lang="sl-SI" sz="2400" dirty="0"/>
          </a:p>
          <a:p>
            <a:pPr marL="0" indent="0" algn="ctr">
              <a:buNone/>
            </a:pPr>
            <a:endParaRPr lang="sl-SI" dirty="0"/>
          </a:p>
        </p:txBody>
      </p:sp>
      <p:sp>
        <p:nvSpPr>
          <p:cNvPr id="2" name="Pravokotnik 1">
            <a:extLst>
              <a:ext uri="{FF2B5EF4-FFF2-40B4-BE49-F238E27FC236}">
                <a16:creationId xmlns:a16="http://schemas.microsoft.com/office/drawing/2014/main" id="{E77FD1A6-1C63-45C3-B9A3-AF8193FBCAD0}"/>
              </a:ext>
            </a:extLst>
          </p:cNvPr>
          <p:cNvSpPr/>
          <p:nvPr/>
        </p:nvSpPr>
        <p:spPr>
          <a:xfrm>
            <a:off x="3184767" y="6133134"/>
            <a:ext cx="4324967" cy="369332"/>
          </a:xfrm>
          <a:prstGeom prst="rect">
            <a:avLst/>
          </a:prstGeom>
        </p:spPr>
        <p:txBody>
          <a:bodyPr wrap="none">
            <a:spAutoFit/>
          </a:bodyPr>
          <a:lstStyle/>
          <a:p>
            <a:r>
              <a:rPr lang="sl-SI" dirty="0"/>
              <a:t>https://dk.um.si/IzpisGradiva.php?id=88844</a:t>
            </a:r>
          </a:p>
        </p:txBody>
      </p:sp>
      <p:pic>
        <p:nvPicPr>
          <p:cNvPr id="4" name="Slika 3">
            <a:extLst>
              <a:ext uri="{FF2B5EF4-FFF2-40B4-BE49-F238E27FC236}">
                <a16:creationId xmlns:a16="http://schemas.microsoft.com/office/drawing/2014/main" id="{495D093F-89DB-45D8-99BB-302EA8B557BA}"/>
              </a:ext>
            </a:extLst>
          </p:cNvPr>
          <p:cNvPicPr>
            <a:picLocks noChangeAspect="1"/>
          </p:cNvPicPr>
          <p:nvPr/>
        </p:nvPicPr>
        <p:blipFill>
          <a:blip r:embed="rId2"/>
          <a:stretch>
            <a:fillRect/>
          </a:stretch>
        </p:blipFill>
        <p:spPr>
          <a:xfrm>
            <a:off x="3060257" y="1207666"/>
            <a:ext cx="4483543" cy="2463485"/>
          </a:xfrm>
          <a:prstGeom prst="rect">
            <a:avLst/>
          </a:prstGeom>
        </p:spPr>
      </p:pic>
      <p:sp>
        <p:nvSpPr>
          <p:cNvPr id="5" name="Elipsa 4">
            <a:extLst>
              <a:ext uri="{FF2B5EF4-FFF2-40B4-BE49-F238E27FC236}">
                <a16:creationId xmlns:a16="http://schemas.microsoft.com/office/drawing/2014/main" id="{0E3414C1-9E5B-4000-97FC-D6CECA7C227A}"/>
              </a:ext>
            </a:extLst>
          </p:cNvPr>
          <p:cNvSpPr/>
          <p:nvPr/>
        </p:nvSpPr>
        <p:spPr>
          <a:xfrm>
            <a:off x="3826933" y="2844800"/>
            <a:ext cx="3412067" cy="270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6" name="Slika 5">
            <a:extLst>
              <a:ext uri="{FF2B5EF4-FFF2-40B4-BE49-F238E27FC236}">
                <a16:creationId xmlns:a16="http://schemas.microsoft.com/office/drawing/2014/main" id="{71597489-32B6-4A0E-BC94-A5F70824315A}"/>
              </a:ext>
            </a:extLst>
          </p:cNvPr>
          <p:cNvPicPr>
            <a:picLocks noChangeAspect="1"/>
          </p:cNvPicPr>
          <p:nvPr/>
        </p:nvPicPr>
        <p:blipFill>
          <a:blip r:embed="rId3"/>
          <a:stretch>
            <a:fillRect/>
          </a:stretch>
        </p:blipFill>
        <p:spPr>
          <a:xfrm>
            <a:off x="7687734" y="1710267"/>
            <a:ext cx="4265927" cy="1912312"/>
          </a:xfrm>
          <a:prstGeom prst="rect">
            <a:avLst/>
          </a:prstGeom>
        </p:spPr>
      </p:pic>
      <p:pic>
        <p:nvPicPr>
          <p:cNvPr id="8" name="Slika 7">
            <a:extLst>
              <a:ext uri="{FF2B5EF4-FFF2-40B4-BE49-F238E27FC236}">
                <a16:creationId xmlns:a16="http://schemas.microsoft.com/office/drawing/2014/main" id="{DFBA5122-38C9-47F6-9074-FAC3155E489E}"/>
              </a:ext>
            </a:extLst>
          </p:cNvPr>
          <p:cNvPicPr>
            <a:picLocks noChangeAspect="1"/>
          </p:cNvPicPr>
          <p:nvPr/>
        </p:nvPicPr>
        <p:blipFill>
          <a:blip r:embed="rId4"/>
          <a:stretch>
            <a:fillRect/>
          </a:stretch>
        </p:blipFill>
        <p:spPr>
          <a:xfrm>
            <a:off x="4398432" y="3976690"/>
            <a:ext cx="3208868" cy="2100806"/>
          </a:xfrm>
          <a:prstGeom prst="rect">
            <a:avLst/>
          </a:prstGeom>
        </p:spPr>
      </p:pic>
      <p:sp>
        <p:nvSpPr>
          <p:cNvPr id="9" name="Puščica: desno 8">
            <a:extLst>
              <a:ext uri="{FF2B5EF4-FFF2-40B4-BE49-F238E27FC236}">
                <a16:creationId xmlns:a16="http://schemas.microsoft.com/office/drawing/2014/main" id="{59C03C00-C3F8-49BC-B06C-4CADB8D34FEF}"/>
              </a:ext>
            </a:extLst>
          </p:cNvPr>
          <p:cNvSpPr/>
          <p:nvPr/>
        </p:nvSpPr>
        <p:spPr>
          <a:xfrm rot="4603255">
            <a:off x="6366762" y="3436956"/>
            <a:ext cx="1046086" cy="274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 name="Slika 9">
            <a:extLst>
              <a:ext uri="{FF2B5EF4-FFF2-40B4-BE49-F238E27FC236}">
                <a16:creationId xmlns:a16="http://schemas.microsoft.com/office/drawing/2014/main" id="{8C610C8D-1BCA-4742-99E1-F74C34D01A1E}"/>
              </a:ext>
            </a:extLst>
          </p:cNvPr>
          <p:cNvPicPr>
            <a:picLocks noChangeAspect="1"/>
          </p:cNvPicPr>
          <p:nvPr/>
        </p:nvPicPr>
        <p:blipFill>
          <a:blip r:embed="rId5"/>
          <a:stretch>
            <a:fillRect/>
          </a:stretch>
        </p:blipFill>
        <p:spPr>
          <a:xfrm>
            <a:off x="7509734" y="3999447"/>
            <a:ext cx="3061850" cy="2521523"/>
          </a:xfrm>
          <a:prstGeom prst="rect">
            <a:avLst/>
          </a:prstGeom>
        </p:spPr>
      </p:pic>
    </p:spTree>
    <p:extLst>
      <p:ext uri="{BB962C8B-B14F-4D97-AF65-F5344CB8AC3E}">
        <p14:creationId xmlns:p14="http://schemas.microsoft.com/office/powerpoint/2010/main" val="179737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836AE7-A03B-414F-8697-81A64B94C76E}"/>
              </a:ext>
            </a:extLst>
          </p:cNvPr>
          <p:cNvSpPr>
            <a:spLocks noGrp="1"/>
          </p:cNvSpPr>
          <p:nvPr>
            <p:ph type="title"/>
          </p:nvPr>
        </p:nvSpPr>
        <p:spPr/>
        <p:txBody>
          <a:bodyPr>
            <a:normAutofit fontScale="90000"/>
          </a:bodyPr>
          <a:lstStyle/>
          <a:p>
            <a:r>
              <a:rPr lang="sl-SI" dirty="0"/>
              <a:t>Različne vrste zbirk, ki vsebujejo podatke</a:t>
            </a:r>
          </a:p>
        </p:txBody>
      </p:sp>
      <p:sp>
        <p:nvSpPr>
          <p:cNvPr id="3" name="Označba mesta vsebine 2">
            <a:extLst>
              <a:ext uri="{FF2B5EF4-FFF2-40B4-BE49-F238E27FC236}">
                <a16:creationId xmlns:a16="http://schemas.microsoft.com/office/drawing/2014/main" id="{9C43C3A4-A21F-4EF6-A430-53736455BF95}"/>
              </a:ext>
            </a:extLst>
          </p:cNvPr>
          <p:cNvSpPr>
            <a:spLocks noGrp="1"/>
          </p:cNvSpPr>
          <p:nvPr>
            <p:ph idx="1"/>
          </p:nvPr>
        </p:nvSpPr>
        <p:spPr>
          <a:xfrm>
            <a:off x="721466" y="2087993"/>
            <a:ext cx="11160000" cy="4773293"/>
          </a:xfrm>
        </p:spPr>
        <p:txBody>
          <a:bodyPr>
            <a:normAutofit/>
          </a:bodyPr>
          <a:lstStyle/>
          <a:p>
            <a:pPr marL="0" indent="0">
              <a:buNone/>
            </a:pPr>
            <a:r>
              <a:rPr lang="sl-SI" b="1" dirty="0"/>
              <a:t>Bibliografske baze podatkov: </a:t>
            </a:r>
            <a:r>
              <a:rPr lang="sl-SI" dirty="0"/>
              <a:t>vsebujejo bibliografske podatke</a:t>
            </a:r>
          </a:p>
          <a:p>
            <a:pPr marL="0" indent="0">
              <a:buNone/>
            </a:pPr>
            <a:endParaRPr lang="sl-SI" dirty="0"/>
          </a:p>
          <a:p>
            <a:pPr marL="0" indent="0">
              <a:buNone/>
            </a:pPr>
            <a:endParaRPr lang="sl-SI" dirty="0"/>
          </a:p>
          <a:p>
            <a:pPr marL="0" indent="0">
              <a:buNone/>
            </a:pPr>
            <a:endParaRPr lang="sl-SI" dirty="0"/>
          </a:p>
          <a:p>
            <a:pPr marL="0" indent="0">
              <a:buNone/>
            </a:pPr>
            <a:endParaRPr lang="sl-SI" b="1" dirty="0"/>
          </a:p>
        </p:txBody>
      </p:sp>
      <p:pic>
        <p:nvPicPr>
          <p:cNvPr id="4" name="Slika 3">
            <a:hlinkClick r:id="rId3"/>
            <a:extLst>
              <a:ext uri="{FF2B5EF4-FFF2-40B4-BE49-F238E27FC236}">
                <a16:creationId xmlns:a16="http://schemas.microsoft.com/office/drawing/2014/main" id="{E199E621-2D3F-43A5-8329-C421F7F044B4}"/>
              </a:ext>
            </a:extLst>
          </p:cNvPr>
          <p:cNvPicPr>
            <a:picLocks noChangeAspect="1"/>
          </p:cNvPicPr>
          <p:nvPr/>
        </p:nvPicPr>
        <p:blipFill rotWithShape="1">
          <a:blip r:embed="rId4"/>
          <a:srcRect t="28584" b="27811"/>
          <a:stretch/>
        </p:blipFill>
        <p:spPr>
          <a:xfrm>
            <a:off x="3329137" y="2874699"/>
            <a:ext cx="2250265" cy="499534"/>
          </a:xfrm>
          <a:prstGeom prst="rect">
            <a:avLst/>
          </a:prstGeom>
        </p:spPr>
      </p:pic>
      <p:pic>
        <p:nvPicPr>
          <p:cNvPr id="5" name="Slika 4">
            <a:hlinkClick r:id="rId5"/>
            <a:extLst>
              <a:ext uri="{FF2B5EF4-FFF2-40B4-BE49-F238E27FC236}">
                <a16:creationId xmlns:a16="http://schemas.microsoft.com/office/drawing/2014/main" id="{4A12E57B-27DD-4F91-B270-61E10411AF40}"/>
              </a:ext>
            </a:extLst>
          </p:cNvPr>
          <p:cNvPicPr>
            <a:picLocks noChangeAspect="1"/>
          </p:cNvPicPr>
          <p:nvPr/>
        </p:nvPicPr>
        <p:blipFill rotWithShape="1">
          <a:blip r:embed="rId6"/>
          <a:srcRect l="4635" t="19917" b="23740"/>
          <a:stretch/>
        </p:blipFill>
        <p:spPr>
          <a:xfrm>
            <a:off x="2194783" y="4815651"/>
            <a:ext cx="1998378" cy="885492"/>
          </a:xfrm>
          <a:prstGeom prst="rect">
            <a:avLst/>
          </a:prstGeom>
        </p:spPr>
      </p:pic>
      <p:pic>
        <p:nvPicPr>
          <p:cNvPr id="6" name="Slika 5">
            <a:hlinkClick r:id="rId7"/>
            <a:extLst>
              <a:ext uri="{FF2B5EF4-FFF2-40B4-BE49-F238E27FC236}">
                <a16:creationId xmlns:a16="http://schemas.microsoft.com/office/drawing/2014/main" id="{B92B84B5-185D-4E6A-9CDE-5F058422BD3D}"/>
              </a:ext>
            </a:extLst>
          </p:cNvPr>
          <p:cNvPicPr>
            <a:picLocks noChangeAspect="1"/>
          </p:cNvPicPr>
          <p:nvPr/>
        </p:nvPicPr>
        <p:blipFill>
          <a:blip r:embed="rId8"/>
          <a:stretch>
            <a:fillRect/>
          </a:stretch>
        </p:blipFill>
        <p:spPr>
          <a:xfrm>
            <a:off x="6921775" y="2831487"/>
            <a:ext cx="1871373" cy="665897"/>
          </a:xfrm>
          <a:prstGeom prst="rect">
            <a:avLst/>
          </a:prstGeom>
        </p:spPr>
      </p:pic>
      <p:pic>
        <p:nvPicPr>
          <p:cNvPr id="7" name="Slika 6">
            <a:hlinkClick r:id="rId9"/>
            <a:extLst>
              <a:ext uri="{FF2B5EF4-FFF2-40B4-BE49-F238E27FC236}">
                <a16:creationId xmlns:a16="http://schemas.microsoft.com/office/drawing/2014/main" id="{5E7DEB74-5857-4AB2-B45C-1C0FC9897DF8}"/>
              </a:ext>
            </a:extLst>
          </p:cNvPr>
          <p:cNvPicPr>
            <a:picLocks noChangeAspect="1"/>
          </p:cNvPicPr>
          <p:nvPr/>
        </p:nvPicPr>
        <p:blipFill>
          <a:blip r:embed="rId10"/>
          <a:stretch>
            <a:fillRect/>
          </a:stretch>
        </p:blipFill>
        <p:spPr>
          <a:xfrm>
            <a:off x="1020587" y="3074672"/>
            <a:ext cx="1486077" cy="987341"/>
          </a:xfrm>
          <a:prstGeom prst="rect">
            <a:avLst/>
          </a:prstGeom>
        </p:spPr>
      </p:pic>
      <p:pic>
        <p:nvPicPr>
          <p:cNvPr id="13" name="Slika 12">
            <a:hlinkClick r:id="rId11"/>
            <a:extLst>
              <a:ext uri="{FF2B5EF4-FFF2-40B4-BE49-F238E27FC236}">
                <a16:creationId xmlns:a16="http://schemas.microsoft.com/office/drawing/2014/main" id="{9B75582A-B6D9-4927-8F76-DD534F082AA7}"/>
              </a:ext>
            </a:extLst>
          </p:cNvPr>
          <p:cNvPicPr>
            <a:picLocks noChangeAspect="1"/>
          </p:cNvPicPr>
          <p:nvPr/>
        </p:nvPicPr>
        <p:blipFill>
          <a:blip r:embed="rId12"/>
          <a:stretch>
            <a:fillRect/>
          </a:stretch>
        </p:blipFill>
        <p:spPr>
          <a:xfrm>
            <a:off x="4891931" y="4709026"/>
            <a:ext cx="4686311" cy="659927"/>
          </a:xfrm>
          <a:prstGeom prst="rect">
            <a:avLst/>
          </a:prstGeom>
        </p:spPr>
      </p:pic>
      <p:pic>
        <p:nvPicPr>
          <p:cNvPr id="16" name="Grafika 15" descr="Vprašaj">
            <a:extLst>
              <a:ext uri="{FF2B5EF4-FFF2-40B4-BE49-F238E27FC236}">
                <a16:creationId xmlns:a16="http://schemas.microsoft.com/office/drawing/2014/main" id="{30EABBF8-BD0C-4525-A936-F44718AD5C5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141221" y="4710805"/>
            <a:ext cx="592886" cy="592886"/>
          </a:xfrm>
          <a:prstGeom prst="rect">
            <a:avLst/>
          </a:prstGeom>
        </p:spPr>
      </p:pic>
      <p:pic>
        <p:nvPicPr>
          <p:cNvPr id="9" name="Slika 8">
            <a:hlinkClick r:id="rId15"/>
            <a:extLst>
              <a:ext uri="{FF2B5EF4-FFF2-40B4-BE49-F238E27FC236}">
                <a16:creationId xmlns:a16="http://schemas.microsoft.com/office/drawing/2014/main" id="{76038DF5-D547-4452-A5C0-C51ABDA96B29}"/>
              </a:ext>
            </a:extLst>
          </p:cNvPr>
          <p:cNvPicPr>
            <a:picLocks noChangeAspect="1"/>
          </p:cNvPicPr>
          <p:nvPr/>
        </p:nvPicPr>
        <p:blipFill>
          <a:blip r:embed="rId16"/>
          <a:stretch>
            <a:fillRect/>
          </a:stretch>
        </p:blipFill>
        <p:spPr>
          <a:xfrm>
            <a:off x="3789345" y="3621356"/>
            <a:ext cx="1538448" cy="665896"/>
          </a:xfrm>
          <a:prstGeom prst="rect">
            <a:avLst/>
          </a:prstGeom>
        </p:spPr>
      </p:pic>
      <p:pic>
        <p:nvPicPr>
          <p:cNvPr id="10" name="Slika 9">
            <a:hlinkClick r:id="rId17"/>
            <a:extLst>
              <a:ext uri="{FF2B5EF4-FFF2-40B4-BE49-F238E27FC236}">
                <a16:creationId xmlns:a16="http://schemas.microsoft.com/office/drawing/2014/main" id="{671824B1-C9A7-48F1-AD2C-CFCCF5B9A707}"/>
              </a:ext>
            </a:extLst>
          </p:cNvPr>
          <p:cNvPicPr>
            <a:picLocks noChangeAspect="1"/>
          </p:cNvPicPr>
          <p:nvPr/>
        </p:nvPicPr>
        <p:blipFill>
          <a:blip r:embed="rId18"/>
          <a:stretch>
            <a:fillRect/>
          </a:stretch>
        </p:blipFill>
        <p:spPr>
          <a:xfrm>
            <a:off x="6715150" y="3762437"/>
            <a:ext cx="1684191" cy="659928"/>
          </a:xfrm>
          <a:prstGeom prst="rect">
            <a:avLst/>
          </a:prstGeom>
        </p:spPr>
      </p:pic>
    </p:spTree>
    <p:extLst>
      <p:ext uri="{BB962C8B-B14F-4D97-AF65-F5344CB8AC3E}">
        <p14:creationId xmlns:p14="http://schemas.microsoft.com/office/powerpoint/2010/main" val="203867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7B1E13-0E5B-4AB9-851E-E82BAEE356C0}"/>
              </a:ext>
            </a:extLst>
          </p:cNvPr>
          <p:cNvSpPr>
            <a:spLocks noGrp="1"/>
          </p:cNvSpPr>
          <p:nvPr>
            <p:ph type="title"/>
          </p:nvPr>
        </p:nvSpPr>
        <p:spPr/>
        <p:txBody>
          <a:bodyPr>
            <a:normAutofit fontScale="90000"/>
          </a:bodyPr>
          <a:lstStyle/>
          <a:p>
            <a:r>
              <a:rPr lang="sl-SI" dirty="0"/>
              <a:t>Različne vrste zbirk, ki vsebujejo podatke</a:t>
            </a:r>
          </a:p>
        </p:txBody>
      </p:sp>
      <p:sp>
        <p:nvSpPr>
          <p:cNvPr id="3" name="Označba mesta vsebine 2">
            <a:extLst>
              <a:ext uri="{FF2B5EF4-FFF2-40B4-BE49-F238E27FC236}">
                <a16:creationId xmlns:a16="http://schemas.microsoft.com/office/drawing/2014/main" id="{08FE7675-A920-4262-887A-37FCAFA25F0B}"/>
              </a:ext>
            </a:extLst>
          </p:cNvPr>
          <p:cNvSpPr>
            <a:spLocks noGrp="1"/>
          </p:cNvSpPr>
          <p:nvPr>
            <p:ph idx="1"/>
          </p:nvPr>
        </p:nvSpPr>
        <p:spPr/>
        <p:txBody>
          <a:bodyPr/>
          <a:lstStyle/>
          <a:p>
            <a:pPr marL="0" indent="0">
              <a:buNone/>
            </a:pPr>
            <a:r>
              <a:rPr lang="sl-SI" b="1" dirty="0"/>
              <a:t>Repozitoriji in arhivi: </a:t>
            </a:r>
            <a:r>
              <a:rPr lang="sl-SI" dirty="0"/>
              <a:t>raziskovalcem omogočajo arhiviranje in deljenje rezultatov svojih raziskav. </a:t>
            </a:r>
          </a:p>
          <a:p>
            <a:endParaRPr lang="sl-SI" dirty="0"/>
          </a:p>
        </p:txBody>
      </p:sp>
      <p:pic>
        <p:nvPicPr>
          <p:cNvPr id="4" name="Slika 3">
            <a:hlinkClick r:id="rId3" action="ppaction://hlinkfile"/>
            <a:extLst>
              <a:ext uri="{FF2B5EF4-FFF2-40B4-BE49-F238E27FC236}">
                <a16:creationId xmlns:a16="http://schemas.microsoft.com/office/drawing/2014/main" id="{C5B255BC-1CFD-4030-B7DC-47AAA6F52CBD}"/>
              </a:ext>
            </a:extLst>
          </p:cNvPr>
          <p:cNvPicPr>
            <a:picLocks noChangeAspect="1"/>
          </p:cNvPicPr>
          <p:nvPr/>
        </p:nvPicPr>
        <p:blipFill>
          <a:blip r:embed="rId4"/>
          <a:stretch>
            <a:fillRect/>
          </a:stretch>
        </p:blipFill>
        <p:spPr>
          <a:xfrm>
            <a:off x="838202" y="3044328"/>
            <a:ext cx="2613678" cy="795860"/>
          </a:xfrm>
          <a:prstGeom prst="rect">
            <a:avLst/>
          </a:prstGeom>
        </p:spPr>
      </p:pic>
      <p:pic>
        <p:nvPicPr>
          <p:cNvPr id="6" name="Slika 5">
            <a:hlinkClick r:id="rId5"/>
            <a:extLst>
              <a:ext uri="{FF2B5EF4-FFF2-40B4-BE49-F238E27FC236}">
                <a16:creationId xmlns:a16="http://schemas.microsoft.com/office/drawing/2014/main" id="{CE19A16F-E698-4E47-ABA6-FB66B90DBA96}"/>
              </a:ext>
            </a:extLst>
          </p:cNvPr>
          <p:cNvPicPr>
            <a:picLocks noChangeAspect="1"/>
          </p:cNvPicPr>
          <p:nvPr/>
        </p:nvPicPr>
        <p:blipFill>
          <a:blip r:embed="rId6"/>
          <a:stretch>
            <a:fillRect/>
          </a:stretch>
        </p:blipFill>
        <p:spPr>
          <a:xfrm>
            <a:off x="6316892" y="2815710"/>
            <a:ext cx="2024723" cy="914265"/>
          </a:xfrm>
          <a:prstGeom prst="rect">
            <a:avLst/>
          </a:prstGeom>
        </p:spPr>
      </p:pic>
      <p:pic>
        <p:nvPicPr>
          <p:cNvPr id="8" name="Slika 7">
            <a:extLst>
              <a:ext uri="{FF2B5EF4-FFF2-40B4-BE49-F238E27FC236}">
                <a16:creationId xmlns:a16="http://schemas.microsoft.com/office/drawing/2014/main" id="{E93C9420-DAF8-4803-91B6-4EC25D68E303}"/>
              </a:ext>
            </a:extLst>
          </p:cNvPr>
          <p:cNvPicPr>
            <a:picLocks noChangeAspect="1"/>
          </p:cNvPicPr>
          <p:nvPr/>
        </p:nvPicPr>
        <p:blipFill>
          <a:blip r:embed="rId7"/>
          <a:stretch>
            <a:fillRect/>
          </a:stretch>
        </p:blipFill>
        <p:spPr>
          <a:xfrm>
            <a:off x="3944674" y="2580605"/>
            <a:ext cx="1905000" cy="1543050"/>
          </a:xfrm>
          <a:prstGeom prst="rect">
            <a:avLst/>
          </a:prstGeom>
        </p:spPr>
      </p:pic>
      <p:pic>
        <p:nvPicPr>
          <p:cNvPr id="5" name="Slika 4">
            <a:hlinkClick r:id="rId8"/>
            <a:extLst>
              <a:ext uri="{FF2B5EF4-FFF2-40B4-BE49-F238E27FC236}">
                <a16:creationId xmlns:a16="http://schemas.microsoft.com/office/drawing/2014/main" id="{FD3FCDA1-8E02-4D9D-B10A-D75DD254277E}"/>
              </a:ext>
            </a:extLst>
          </p:cNvPr>
          <p:cNvPicPr>
            <a:picLocks noChangeAspect="1"/>
          </p:cNvPicPr>
          <p:nvPr/>
        </p:nvPicPr>
        <p:blipFill>
          <a:blip r:embed="rId9"/>
          <a:stretch>
            <a:fillRect/>
          </a:stretch>
        </p:blipFill>
        <p:spPr>
          <a:xfrm>
            <a:off x="583932" y="4627823"/>
            <a:ext cx="1316850" cy="1310754"/>
          </a:xfrm>
          <a:prstGeom prst="rect">
            <a:avLst/>
          </a:prstGeom>
        </p:spPr>
      </p:pic>
      <p:pic>
        <p:nvPicPr>
          <p:cNvPr id="9" name="Slika 8">
            <a:hlinkClick r:id="rId10"/>
            <a:extLst>
              <a:ext uri="{FF2B5EF4-FFF2-40B4-BE49-F238E27FC236}">
                <a16:creationId xmlns:a16="http://schemas.microsoft.com/office/drawing/2014/main" id="{F632C438-CB57-4E92-964B-F0FAA8FF968B}"/>
              </a:ext>
            </a:extLst>
          </p:cNvPr>
          <p:cNvPicPr>
            <a:picLocks noChangeAspect="1"/>
          </p:cNvPicPr>
          <p:nvPr/>
        </p:nvPicPr>
        <p:blipFill>
          <a:blip r:embed="rId11"/>
          <a:stretch>
            <a:fillRect/>
          </a:stretch>
        </p:blipFill>
        <p:spPr>
          <a:xfrm>
            <a:off x="2876757" y="5149903"/>
            <a:ext cx="2308997" cy="820669"/>
          </a:xfrm>
          <a:prstGeom prst="rect">
            <a:avLst/>
          </a:prstGeom>
        </p:spPr>
      </p:pic>
      <p:pic>
        <p:nvPicPr>
          <p:cNvPr id="7" name="Slika 6">
            <a:hlinkClick r:id="rId12"/>
            <a:extLst>
              <a:ext uri="{FF2B5EF4-FFF2-40B4-BE49-F238E27FC236}">
                <a16:creationId xmlns:a16="http://schemas.microsoft.com/office/drawing/2014/main" id="{760B603D-B20C-47A7-A2BA-0ED6B7E0B9F1}"/>
              </a:ext>
            </a:extLst>
          </p:cNvPr>
          <p:cNvPicPr>
            <a:picLocks noChangeAspect="1"/>
          </p:cNvPicPr>
          <p:nvPr/>
        </p:nvPicPr>
        <p:blipFill>
          <a:blip r:embed="rId13"/>
          <a:stretch>
            <a:fillRect/>
          </a:stretch>
        </p:blipFill>
        <p:spPr>
          <a:xfrm>
            <a:off x="8993489" y="5140756"/>
            <a:ext cx="2255716" cy="816935"/>
          </a:xfrm>
          <a:prstGeom prst="rect">
            <a:avLst/>
          </a:prstGeom>
        </p:spPr>
      </p:pic>
      <p:pic>
        <p:nvPicPr>
          <p:cNvPr id="10" name="Slika 9">
            <a:hlinkClick r:id="rId14"/>
            <a:extLst>
              <a:ext uri="{FF2B5EF4-FFF2-40B4-BE49-F238E27FC236}">
                <a16:creationId xmlns:a16="http://schemas.microsoft.com/office/drawing/2014/main" id="{82250281-6A40-4B03-A99C-6BD80036CB62}"/>
              </a:ext>
            </a:extLst>
          </p:cNvPr>
          <p:cNvPicPr>
            <a:picLocks noChangeAspect="1"/>
          </p:cNvPicPr>
          <p:nvPr/>
        </p:nvPicPr>
        <p:blipFill>
          <a:blip r:embed="rId15"/>
          <a:stretch>
            <a:fillRect/>
          </a:stretch>
        </p:blipFill>
        <p:spPr>
          <a:xfrm>
            <a:off x="9395962" y="2653303"/>
            <a:ext cx="1734710" cy="619539"/>
          </a:xfrm>
          <a:prstGeom prst="rect">
            <a:avLst/>
          </a:prstGeom>
        </p:spPr>
      </p:pic>
      <p:pic>
        <p:nvPicPr>
          <p:cNvPr id="11" name="Slika 10">
            <a:hlinkClick r:id="rId16"/>
            <a:extLst>
              <a:ext uri="{FF2B5EF4-FFF2-40B4-BE49-F238E27FC236}">
                <a16:creationId xmlns:a16="http://schemas.microsoft.com/office/drawing/2014/main" id="{1142E96C-DD09-4916-A151-09435D5D0ABF}"/>
              </a:ext>
            </a:extLst>
          </p:cNvPr>
          <p:cNvPicPr>
            <a:picLocks noChangeAspect="1"/>
          </p:cNvPicPr>
          <p:nvPr/>
        </p:nvPicPr>
        <p:blipFill>
          <a:blip r:embed="rId17"/>
          <a:stretch>
            <a:fillRect/>
          </a:stretch>
        </p:blipFill>
        <p:spPr>
          <a:xfrm>
            <a:off x="5948263" y="5140756"/>
            <a:ext cx="2115965" cy="829230"/>
          </a:xfrm>
          <a:prstGeom prst="rect">
            <a:avLst/>
          </a:prstGeom>
        </p:spPr>
      </p:pic>
      <p:pic>
        <p:nvPicPr>
          <p:cNvPr id="12" name="Slika 11">
            <a:hlinkClick r:id="rId18"/>
            <a:extLst>
              <a:ext uri="{FF2B5EF4-FFF2-40B4-BE49-F238E27FC236}">
                <a16:creationId xmlns:a16="http://schemas.microsoft.com/office/drawing/2014/main" id="{14F1D112-BD49-445A-BB40-6EE92F0F9D9A}"/>
              </a:ext>
            </a:extLst>
          </p:cNvPr>
          <p:cNvPicPr>
            <a:picLocks noChangeAspect="1"/>
          </p:cNvPicPr>
          <p:nvPr/>
        </p:nvPicPr>
        <p:blipFill>
          <a:blip r:embed="rId19"/>
          <a:stretch>
            <a:fillRect/>
          </a:stretch>
        </p:blipFill>
        <p:spPr>
          <a:xfrm>
            <a:off x="1696212" y="4210456"/>
            <a:ext cx="5633042" cy="476569"/>
          </a:xfrm>
          <a:prstGeom prst="rect">
            <a:avLst/>
          </a:prstGeom>
        </p:spPr>
      </p:pic>
      <p:pic>
        <p:nvPicPr>
          <p:cNvPr id="13" name="Slika 12">
            <a:hlinkClick r:id="rId20"/>
            <a:extLst>
              <a:ext uri="{FF2B5EF4-FFF2-40B4-BE49-F238E27FC236}">
                <a16:creationId xmlns:a16="http://schemas.microsoft.com/office/drawing/2014/main" id="{82F84ACD-8213-4EFF-8D3B-8EB8B6C3DCF2}"/>
              </a:ext>
            </a:extLst>
          </p:cNvPr>
          <p:cNvPicPr>
            <a:picLocks noChangeAspect="1"/>
          </p:cNvPicPr>
          <p:nvPr/>
        </p:nvPicPr>
        <p:blipFill>
          <a:blip r:embed="rId21"/>
          <a:stretch>
            <a:fillRect/>
          </a:stretch>
        </p:blipFill>
        <p:spPr>
          <a:xfrm>
            <a:off x="8471248" y="3608252"/>
            <a:ext cx="1372598" cy="984534"/>
          </a:xfrm>
          <a:prstGeom prst="rect">
            <a:avLst/>
          </a:prstGeom>
        </p:spPr>
      </p:pic>
    </p:spTree>
    <p:extLst>
      <p:ext uri="{BB962C8B-B14F-4D97-AF65-F5344CB8AC3E}">
        <p14:creationId xmlns:p14="http://schemas.microsoft.com/office/powerpoint/2010/main" val="905643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r>
              <a:rPr lang="sl-SI" dirty="0"/>
              <a:t>Različne vrste zbirk, ki vsebujejo podatke</a:t>
            </a:r>
          </a:p>
        </p:txBody>
      </p:sp>
      <p:sp>
        <p:nvSpPr>
          <p:cNvPr id="3" name="Content Placeholder 2">
            <a:extLst>
              <a:ext uri="{FF2B5EF4-FFF2-40B4-BE49-F238E27FC236}">
                <a16:creationId xmlns:a16="http://schemas.microsoft.com/office/drawing/2014/main" id="{FCF249E0-C552-50C8-C7D8-1DB1BE6FBAF6}"/>
              </a:ext>
            </a:extLst>
          </p:cNvPr>
          <p:cNvSpPr>
            <a:spLocks noGrp="1"/>
          </p:cNvSpPr>
          <p:nvPr>
            <p:ph idx="1"/>
          </p:nvPr>
        </p:nvSpPr>
        <p:spPr>
          <a:xfrm>
            <a:off x="499534" y="1690688"/>
            <a:ext cx="12192000" cy="5167312"/>
          </a:xfrm>
        </p:spPr>
        <p:txBody>
          <a:bodyPr>
            <a:normAutofit/>
          </a:bodyPr>
          <a:lstStyle/>
          <a:p>
            <a:pPr marL="0" indent="0">
              <a:buNone/>
            </a:pPr>
            <a:endParaRPr lang="sl-SI" b="1" dirty="0"/>
          </a:p>
          <a:p>
            <a:pPr marL="0" indent="0">
              <a:buNone/>
            </a:pPr>
            <a:r>
              <a:rPr lang="sl-SI" b="1" dirty="0"/>
              <a:t>Zbirke revij pri založnikih: </a:t>
            </a:r>
            <a:r>
              <a:rPr lang="sl-SI" dirty="0"/>
              <a:t>platforme velikih založnikov znanstvenih revij</a:t>
            </a:r>
          </a:p>
          <a:p>
            <a:pPr marL="0" indent="0">
              <a:buNone/>
            </a:pPr>
            <a:endParaRPr lang="sl-SI" dirty="0"/>
          </a:p>
          <a:p>
            <a:pPr marL="0" indent="0">
              <a:buNone/>
            </a:pPr>
            <a:endParaRPr lang="sl-SI" dirty="0"/>
          </a:p>
          <a:p>
            <a:pPr marL="0" indent="0">
              <a:buNone/>
            </a:pPr>
            <a:endParaRPr lang="sl-SI" sz="1600" b="1" dirty="0"/>
          </a:p>
          <a:p>
            <a:pPr marL="0" indent="0">
              <a:buNone/>
            </a:pPr>
            <a:r>
              <a:rPr lang="sl-SI" b="1" dirty="0"/>
              <a:t>Faktografske baze podatkov: </a:t>
            </a:r>
            <a:r>
              <a:rPr lang="sl-SI" dirty="0"/>
              <a:t>zbrana dejstva in podatki, ki so na voljo za </a:t>
            </a:r>
          </a:p>
          <a:p>
            <a:pPr marL="0" indent="0">
              <a:buNone/>
            </a:pPr>
            <a:r>
              <a:rPr lang="sl-SI" dirty="0"/>
              <a:t>nadaljnjo analizo in uporabo  </a:t>
            </a:r>
          </a:p>
          <a:p>
            <a:pPr marL="0" indent="0">
              <a:buNone/>
            </a:pPr>
            <a:endParaRPr lang="sl-SI" dirty="0"/>
          </a:p>
        </p:txBody>
      </p:sp>
      <p:pic>
        <p:nvPicPr>
          <p:cNvPr id="6" name="Slika 5">
            <a:extLst>
              <a:ext uri="{FF2B5EF4-FFF2-40B4-BE49-F238E27FC236}">
                <a16:creationId xmlns:a16="http://schemas.microsoft.com/office/drawing/2014/main" id="{40FBD075-A227-4CE4-8BBD-1CB943470D28}"/>
              </a:ext>
            </a:extLst>
          </p:cNvPr>
          <p:cNvPicPr>
            <a:picLocks noChangeAspect="1"/>
          </p:cNvPicPr>
          <p:nvPr/>
        </p:nvPicPr>
        <p:blipFill>
          <a:blip r:embed="rId3"/>
          <a:stretch>
            <a:fillRect/>
          </a:stretch>
        </p:blipFill>
        <p:spPr>
          <a:xfrm>
            <a:off x="417017" y="2755232"/>
            <a:ext cx="3131934" cy="820668"/>
          </a:xfrm>
          <a:prstGeom prst="rect">
            <a:avLst/>
          </a:prstGeom>
        </p:spPr>
      </p:pic>
      <p:pic>
        <p:nvPicPr>
          <p:cNvPr id="8" name="Slika 7">
            <a:extLst>
              <a:ext uri="{FF2B5EF4-FFF2-40B4-BE49-F238E27FC236}">
                <a16:creationId xmlns:a16="http://schemas.microsoft.com/office/drawing/2014/main" id="{B98CC36F-6B57-477A-B9A1-15395560C4C2}"/>
              </a:ext>
            </a:extLst>
          </p:cNvPr>
          <p:cNvPicPr>
            <a:picLocks noChangeAspect="1"/>
          </p:cNvPicPr>
          <p:nvPr/>
        </p:nvPicPr>
        <p:blipFill>
          <a:blip r:embed="rId4"/>
          <a:stretch>
            <a:fillRect/>
          </a:stretch>
        </p:blipFill>
        <p:spPr>
          <a:xfrm>
            <a:off x="4253243" y="2844034"/>
            <a:ext cx="2501780" cy="673768"/>
          </a:xfrm>
          <a:prstGeom prst="rect">
            <a:avLst/>
          </a:prstGeom>
        </p:spPr>
      </p:pic>
      <p:sp>
        <p:nvSpPr>
          <p:cNvPr id="11" name="AutoShape 4" descr="Springer Vector Logo - Download Free SVG Icon | Worldvectorlogo">
            <a:extLst>
              <a:ext uri="{FF2B5EF4-FFF2-40B4-BE49-F238E27FC236}">
                <a16:creationId xmlns:a16="http://schemas.microsoft.com/office/drawing/2014/main" id="{B4B08EFC-3243-49A9-B389-44D52576C35F}"/>
              </a:ext>
            </a:extLst>
          </p:cNvPr>
          <p:cNvSpPr>
            <a:spLocks noChangeAspect="1" noChangeArrowheads="1"/>
          </p:cNvSpPr>
          <p:nvPr/>
        </p:nvSpPr>
        <p:spPr bwMode="auto">
          <a:xfrm>
            <a:off x="4487779" y="3276599"/>
            <a:ext cx="1760621" cy="17606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Grafika 12">
            <a:extLst>
              <a:ext uri="{FF2B5EF4-FFF2-40B4-BE49-F238E27FC236}">
                <a16:creationId xmlns:a16="http://schemas.microsoft.com/office/drawing/2014/main" id="{E6018FEF-A78A-44DC-8377-F3637F485B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6984" y="2755232"/>
            <a:ext cx="3194375" cy="851372"/>
          </a:xfrm>
          <a:prstGeom prst="rect">
            <a:avLst/>
          </a:prstGeom>
        </p:spPr>
      </p:pic>
      <p:pic>
        <p:nvPicPr>
          <p:cNvPr id="5" name="Slika 4">
            <a:hlinkClick r:id="rId7"/>
            <a:extLst>
              <a:ext uri="{FF2B5EF4-FFF2-40B4-BE49-F238E27FC236}">
                <a16:creationId xmlns:a16="http://schemas.microsoft.com/office/drawing/2014/main" id="{4BDFE167-DAB9-41AC-AC5B-D07AADE47E6D}"/>
              </a:ext>
            </a:extLst>
          </p:cNvPr>
          <p:cNvPicPr>
            <a:picLocks noChangeAspect="1"/>
          </p:cNvPicPr>
          <p:nvPr/>
        </p:nvPicPr>
        <p:blipFill>
          <a:blip r:embed="rId8"/>
          <a:stretch>
            <a:fillRect/>
          </a:stretch>
        </p:blipFill>
        <p:spPr>
          <a:xfrm>
            <a:off x="556493" y="5174103"/>
            <a:ext cx="1188823" cy="627942"/>
          </a:xfrm>
          <a:prstGeom prst="rect">
            <a:avLst/>
          </a:prstGeom>
        </p:spPr>
      </p:pic>
      <p:pic>
        <p:nvPicPr>
          <p:cNvPr id="7" name="Slika 6">
            <a:hlinkClick r:id="rId9"/>
            <a:extLst>
              <a:ext uri="{FF2B5EF4-FFF2-40B4-BE49-F238E27FC236}">
                <a16:creationId xmlns:a16="http://schemas.microsoft.com/office/drawing/2014/main" id="{8BF5BEDA-680E-4E46-A0C9-6D58A25FAB74}"/>
              </a:ext>
            </a:extLst>
          </p:cNvPr>
          <p:cNvPicPr>
            <a:picLocks noChangeAspect="1"/>
          </p:cNvPicPr>
          <p:nvPr/>
        </p:nvPicPr>
        <p:blipFill>
          <a:blip r:embed="rId10"/>
          <a:stretch>
            <a:fillRect/>
          </a:stretch>
        </p:blipFill>
        <p:spPr>
          <a:xfrm>
            <a:off x="2212609" y="5192392"/>
            <a:ext cx="3231160" cy="591363"/>
          </a:xfrm>
          <a:prstGeom prst="rect">
            <a:avLst/>
          </a:prstGeom>
        </p:spPr>
      </p:pic>
      <p:pic>
        <p:nvPicPr>
          <p:cNvPr id="9" name="Slika 8">
            <a:hlinkClick r:id="rId11"/>
            <a:extLst>
              <a:ext uri="{FF2B5EF4-FFF2-40B4-BE49-F238E27FC236}">
                <a16:creationId xmlns:a16="http://schemas.microsoft.com/office/drawing/2014/main" id="{0D9FC781-84A5-4A18-8B04-2A5DD3325218}"/>
              </a:ext>
            </a:extLst>
          </p:cNvPr>
          <p:cNvPicPr>
            <a:picLocks noChangeAspect="1"/>
          </p:cNvPicPr>
          <p:nvPr/>
        </p:nvPicPr>
        <p:blipFill>
          <a:blip r:embed="rId12"/>
          <a:stretch>
            <a:fillRect/>
          </a:stretch>
        </p:blipFill>
        <p:spPr>
          <a:xfrm>
            <a:off x="5833487" y="5344222"/>
            <a:ext cx="2255716" cy="304826"/>
          </a:xfrm>
          <a:prstGeom prst="rect">
            <a:avLst/>
          </a:prstGeom>
        </p:spPr>
      </p:pic>
      <p:pic>
        <p:nvPicPr>
          <p:cNvPr id="10" name="Slika 9">
            <a:hlinkClick r:id="rId13"/>
            <a:extLst>
              <a:ext uri="{FF2B5EF4-FFF2-40B4-BE49-F238E27FC236}">
                <a16:creationId xmlns:a16="http://schemas.microsoft.com/office/drawing/2014/main" id="{148DC050-F724-47CD-8A9B-958DD07FB095}"/>
              </a:ext>
            </a:extLst>
          </p:cNvPr>
          <p:cNvPicPr>
            <a:picLocks noChangeAspect="1"/>
          </p:cNvPicPr>
          <p:nvPr/>
        </p:nvPicPr>
        <p:blipFill>
          <a:blip r:embed="rId14"/>
          <a:stretch>
            <a:fillRect/>
          </a:stretch>
        </p:blipFill>
        <p:spPr>
          <a:xfrm>
            <a:off x="9003946" y="5189343"/>
            <a:ext cx="1950889" cy="597460"/>
          </a:xfrm>
          <a:prstGeom prst="rect">
            <a:avLst/>
          </a:prstGeom>
        </p:spPr>
      </p:pic>
    </p:spTree>
    <p:extLst>
      <p:ext uri="{BB962C8B-B14F-4D97-AF65-F5344CB8AC3E}">
        <p14:creationId xmlns:p14="http://schemas.microsoft.com/office/powerpoint/2010/main" val="276163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FCC90D6F-AD30-4912-AA06-75C49B7C156A}"/>
              </a:ext>
            </a:extLst>
          </p:cNvPr>
          <p:cNvSpPr>
            <a:spLocks noGrp="1"/>
          </p:cNvSpPr>
          <p:nvPr>
            <p:ph type="title"/>
          </p:nvPr>
        </p:nvSpPr>
        <p:spPr/>
        <p:txBody>
          <a:bodyPr>
            <a:normAutofit fontScale="90000"/>
          </a:bodyPr>
          <a:lstStyle/>
          <a:p>
            <a:r>
              <a:rPr lang="sl-SI" dirty="0"/>
              <a:t>Iskanje podatkov</a:t>
            </a:r>
          </a:p>
        </p:txBody>
      </p:sp>
      <p:sp>
        <p:nvSpPr>
          <p:cNvPr id="3" name="Označba mesta vsebine 2">
            <a:extLst>
              <a:ext uri="{FF2B5EF4-FFF2-40B4-BE49-F238E27FC236}">
                <a16:creationId xmlns:a16="http://schemas.microsoft.com/office/drawing/2014/main" id="{674A60E7-BD80-94B7-D40B-D2B8DF9B5DA0}"/>
              </a:ext>
            </a:extLst>
          </p:cNvPr>
          <p:cNvSpPr>
            <a:spLocks noGrp="1"/>
          </p:cNvSpPr>
          <p:nvPr>
            <p:ph idx="1"/>
          </p:nvPr>
        </p:nvSpPr>
        <p:spPr>
          <a:xfrm>
            <a:off x="838202" y="1823132"/>
            <a:ext cx="11160000" cy="4773293"/>
          </a:xfrm>
        </p:spPr>
        <p:txBody>
          <a:bodyPr/>
          <a:lstStyle/>
          <a:p>
            <a:endParaRPr lang="sl-SI" dirty="0"/>
          </a:p>
          <a:p>
            <a:endParaRPr lang="sl-SI" dirty="0"/>
          </a:p>
        </p:txBody>
      </p:sp>
      <p:sp>
        <p:nvSpPr>
          <p:cNvPr id="9" name="Pravokotnik 8">
            <a:extLst>
              <a:ext uri="{FF2B5EF4-FFF2-40B4-BE49-F238E27FC236}">
                <a16:creationId xmlns:a16="http://schemas.microsoft.com/office/drawing/2014/main" id="{7AB71E3F-B6B1-469C-B329-E6DF9F38C523}"/>
              </a:ext>
            </a:extLst>
          </p:cNvPr>
          <p:cNvSpPr/>
          <p:nvPr/>
        </p:nvSpPr>
        <p:spPr>
          <a:xfrm>
            <a:off x="1220860" y="2371343"/>
            <a:ext cx="1481666" cy="369332"/>
          </a:xfrm>
          <a:prstGeom prst="rect">
            <a:avLst/>
          </a:prstGeom>
        </p:spPr>
        <p:txBody>
          <a:bodyPr wrap="square">
            <a:spAutoFit/>
          </a:bodyPr>
          <a:lstStyle/>
          <a:p>
            <a:r>
              <a:rPr lang="sl-SI" dirty="0">
                <a:hlinkClick r:id="rId2"/>
              </a:rPr>
              <a:t>video </a:t>
            </a:r>
            <a:r>
              <a:rPr lang="sl-SI" dirty="0" err="1">
                <a:hlinkClick r:id="rId2"/>
              </a:rPr>
              <a:t>tutorial</a:t>
            </a:r>
            <a:endParaRPr lang="sl-SI" dirty="0"/>
          </a:p>
        </p:txBody>
      </p:sp>
      <p:pic>
        <p:nvPicPr>
          <p:cNvPr id="2" name="Slika 1">
            <a:hlinkClick r:id="rId3"/>
            <a:extLst>
              <a:ext uri="{FF2B5EF4-FFF2-40B4-BE49-F238E27FC236}">
                <a16:creationId xmlns:a16="http://schemas.microsoft.com/office/drawing/2014/main" id="{15243686-E876-432B-BB42-6283F606272D}"/>
              </a:ext>
            </a:extLst>
          </p:cNvPr>
          <p:cNvPicPr>
            <a:picLocks noChangeAspect="1"/>
          </p:cNvPicPr>
          <p:nvPr/>
        </p:nvPicPr>
        <p:blipFill>
          <a:blip r:embed="rId4"/>
          <a:stretch>
            <a:fillRect/>
          </a:stretch>
        </p:blipFill>
        <p:spPr>
          <a:xfrm>
            <a:off x="1127362" y="1871777"/>
            <a:ext cx="1699045" cy="583254"/>
          </a:xfrm>
          <a:prstGeom prst="rect">
            <a:avLst/>
          </a:prstGeom>
        </p:spPr>
      </p:pic>
      <p:pic>
        <p:nvPicPr>
          <p:cNvPr id="4" name="Slika 3">
            <a:hlinkClick r:id="rId5"/>
            <a:extLst>
              <a:ext uri="{FF2B5EF4-FFF2-40B4-BE49-F238E27FC236}">
                <a16:creationId xmlns:a16="http://schemas.microsoft.com/office/drawing/2014/main" id="{27322CCA-41CF-4623-A3AC-E3BF7A7FA69F}"/>
              </a:ext>
            </a:extLst>
          </p:cNvPr>
          <p:cNvPicPr>
            <a:picLocks noChangeAspect="1"/>
          </p:cNvPicPr>
          <p:nvPr/>
        </p:nvPicPr>
        <p:blipFill>
          <a:blip r:embed="rId6"/>
          <a:stretch>
            <a:fillRect/>
          </a:stretch>
        </p:blipFill>
        <p:spPr>
          <a:xfrm>
            <a:off x="3461665" y="1825626"/>
            <a:ext cx="2251155" cy="879590"/>
          </a:xfrm>
          <a:prstGeom prst="rect">
            <a:avLst/>
          </a:prstGeom>
        </p:spPr>
      </p:pic>
      <p:pic>
        <p:nvPicPr>
          <p:cNvPr id="5" name="Slika 4">
            <a:hlinkClick r:id="rId7"/>
            <a:extLst>
              <a:ext uri="{FF2B5EF4-FFF2-40B4-BE49-F238E27FC236}">
                <a16:creationId xmlns:a16="http://schemas.microsoft.com/office/drawing/2014/main" id="{ED5BC975-5CE7-4584-95CD-2D72B1463EDA}"/>
              </a:ext>
            </a:extLst>
          </p:cNvPr>
          <p:cNvPicPr>
            <a:picLocks noChangeAspect="1"/>
          </p:cNvPicPr>
          <p:nvPr/>
        </p:nvPicPr>
        <p:blipFill>
          <a:blip r:embed="rId8"/>
          <a:stretch>
            <a:fillRect/>
          </a:stretch>
        </p:blipFill>
        <p:spPr>
          <a:xfrm>
            <a:off x="6649269" y="2039397"/>
            <a:ext cx="3647569" cy="708892"/>
          </a:xfrm>
          <a:prstGeom prst="rect">
            <a:avLst/>
          </a:prstGeom>
        </p:spPr>
      </p:pic>
      <p:pic>
        <p:nvPicPr>
          <p:cNvPr id="6" name="Slika 5">
            <a:hlinkClick r:id="rId9"/>
            <a:extLst>
              <a:ext uri="{FF2B5EF4-FFF2-40B4-BE49-F238E27FC236}">
                <a16:creationId xmlns:a16="http://schemas.microsoft.com/office/drawing/2014/main" id="{41137E97-03EE-42BD-B527-B2CDCB2BC720}"/>
              </a:ext>
            </a:extLst>
          </p:cNvPr>
          <p:cNvPicPr>
            <a:picLocks noChangeAspect="1"/>
          </p:cNvPicPr>
          <p:nvPr/>
        </p:nvPicPr>
        <p:blipFill>
          <a:blip r:embed="rId10"/>
          <a:stretch>
            <a:fillRect/>
          </a:stretch>
        </p:blipFill>
        <p:spPr>
          <a:xfrm>
            <a:off x="936981" y="2909268"/>
            <a:ext cx="3141099" cy="761113"/>
          </a:xfrm>
          <a:prstGeom prst="rect">
            <a:avLst/>
          </a:prstGeom>
        </p:spPr>
      </p:pic>
      <p:pic>
        <p:nvPicPr>
          <p:cNvPr id="8" name="Slika 7">
            <a:hlinkClick r:id="rId11"/>
            <a:extLst>
              <a:ext uri="{FF2B5EF4-FFF2-40B4-BE49-F238E27FC236}">
                <a16:creationId xmlns:a16="http://schemas.microsoft.com/office/drawing/2014/main" id="{06CD5922-571B-4C7A-951A-134FF3129FF9}"/>
              </a:ext>
            </a:extLst>
          </p:cNvPr>
          <p:cNvPicPr>
            <a:picLocks noChangeAspect="1"/>
          </p:cNvPicPr>
          <p:nvPr/>
        </p:nvPicPr>
        <p:blipFill>
          <a:blip r:embed="rId12"/>
          <a:stretch>
            <a:fillRect/>
          </a:stretch>
        </p:blipFill>
        <p:spPr>
          <a:xfrm>
            <a:off x="4765873" y="3580086"/>
            <a:ext cx="2466880" cy="1006016"/>
          </a:xfrm>
          <a:prstGeom prst="rect">
            <a:avLst/>
          </a:prstGeom>
        </p:spPr>
      </p:pic>
      <p:sp>
        <p:nvSpPr>
          <p:cNvPr id="11" name="PoljeZBesedilom 10">
            <a:extLst>
              <a:ext uri="{FF2B5EF4-FFF2-40B4-BE49-F238E27FC236}">
                <a16:creationId xmlns:a16="http://schemas.microsoft.com/office/drawing/2014/main" id="{817C63E0-AB18-401E-B2FA-1BE40E478E00}"/>
              </a:ext>
            </a:extLst>
          </p:cNvPr>
          <p:cNvSpPr txBox="1"/>
          <p:nvPr/>
        </p:nvSpPr>
        <p:spPr>
          <a:xfrm>
            <a:off x="720269" y="5722608"/>
            <a:ext cx="7222065" cy="461665"/>
          </a:xfrm>
          <a:prstGeom prst="rect">
            <a:avLst/>
          </a:prstGeom>
          <a:noFill/>
        </p:spPr>
        <p:txBody>
          <a:bodyPr wrap="square" rtlCol="0">
            <a:spAutoFit/>
          </a:bodyPr>
          <a:lstStyle/>
          <a:p>
            <a:r>
              <a:rPr lang="sl-SI" sz="2400" u="sng" dirty="0">
                <a:solidFill>
                  <a:srgbClr val="ED7D31"/>
                </a:solidFill>
              </a:rPr>
              <a:t>in v prej navedenih zbirkah s podatki</a:t>
            </a:r>
          </a:p>
        </p:txBody>
      </p:sp>
      <p:pic>
        <p:nvPicPr>
          <p:cNvPr id="12" name="Slika 11">
            <a:hlinkClick r:id="rId13"/>
            <a:extLst>
              <a:ext uri="{FF2B5EF4-FFF2-40B4-BE49-F238E27FC236}">
                <a16:creationId xmlns:a16="http://schemas.microsoft.com/office/drawing/2014/main" id="{7F805928-578F-48F5-98DE-9A701EF6C0C2}"/>
              </a:ext>
            </a:extLst>
          </p:cNvPr>
          <p:cNvPicPr>
            <a:picLocks noChangeAspect="1"/>
          </p:cNvPicPr>
          <p:nvPr/>
        </p:nvPicPr>
        <p:blipFill>
          <a:blip r:embed="rId14"/>
          <a:stretch>
            <a:fillRect/>
          </a:stretch>
        </p:blipFill>
        <p:spPr>
          <a:xfrm>
            <a:off x="8213304" y="3872924"/>
            <a:ext cx="1944400" cy="409849"/>
          </a:xfrm>
          <a:prstGeom prst="rect">
            <a:avLst/>
          </a:prstGeom>
        </p:spPr>
      </p:pic>
      <p:pic>
        <p:nvPicPr>
          <p:cNvPr id="13" name="Slika 12">
            <a:hlinkClick r:id="rId15"/>
            <a:extLst>
              <a:ext uri="{FF2B5EF4-FFF2-40B4-BE49-F238E27FC236}">
                <a16:creationId xmlns:a16="http://schemas.microsoft.com/office/drawing/2014/main" id="{F9B5FFAC-108D-4B9B-B8EF-92C5782B5580}"/>
              </a:ext>
            </a:extLst>
          </p:cNvPr>
          <p:cNvPicPr>
            <a:picLocks noChangeAspect="1"/>
          </p:cNvPicPr>
          <p:nvPr/>
        </p:nvPicPr>
        <p:blipFill>
          <a:blip r:embed="rId16"/>
          <a:stretch>
            <a:fillRect/>
          </a:stretch>
        </p:blipFill>
        <p:spPr>
          <a:xfrm>
            <a:off x="5535575" y="2748289"/>
            <a:ext cx="1113694" cy="629968"/>
          </a:xfrm>
          <a:prstGeom prst="rect">
            <a:avLst/>
          </a:prstGeom>
        </p:spPr>
      </p:pic>
      <p:pic>
        <p:nvPicPr>
          <p:cNvPr id="14" name="Slika 13">
            <a:hlinkClick r:id="rId17"/>
            <a:extLst>
              <a:ext uri="{FF2B5EF4-FFF2-40B4-BE49-F238E27FC236}">
                <a16:creationId xmlns:a16="http://schemas.microsoft.com/office/drawing/2014/main" id="{F70B2E91-76E2-4929-945E-508555873AF1}"/>
              </a:ext>
            </a:extLst>
          </p:cNvPr>
          <p:cNvPicPr>
            <a:picLocks noChangeAspect="1"/>
          </p:cNvPicPr>
          <p:nvPr/>
        </p:nvPicPr>
        <p:blipFill>
          <a:blip r:embed="rId18"/>
          <a:stretch>
            <a:fillRect/>
          </a:stretch>
        </p:blipFill>
        <p:spPr>
          <a:xfrm>
            <a:off x="967730" y="3980466"/>
            <a:ext cx="2945195" cy="590945"/>
          </a:xfrm>
          <a:prstGeom prst="rect">
            <a:avLst/>
          </a:prstGeom>
        </p:spPr>
      </p:pic>
      <p:pic>
        <p:nvPicPr>
          <p:cNvPr id="15" name="Slika 14">
            <a:hlinkClick r:id="rId19"/>
            <a:extLst>
              <a:ext uri="{FF2B5EF4-FFF2-40B4-BE49-F238E27FC236}">
                <a16:creationId xmlns:a16="http://schemas.microsoft.com/office/drawing/2014/main" id="{18A75C4D-3208-4D6E-9962-BFD2028016A4}"/>
              </a:ext>
            </a:extLst>
          </p:cNvPr>
          <p:cNvPicPr>
            <a:picLocks noChangeAspect="1"/>
          </p:cNvPicPr>
          <p:nvPr/>
        </p:nvPicPr>
        <p:blipFill>
          <a:blip r:embed="rId20"/>
          <a:stretch>
            <a:fillRect/>
          </a:stretch>
        </p:blipFill>
        <p:spPr>
          <a:xfrm>
            <a:off x="7712017" y="2926500"/>
            <a:ext cx="1258141" cy="581414"/>
          </a:xfrm>
          <a:prstGeom prst="rect">
            <a:avLst/>
          </a:prstGeom>
        </p:spPr>
      </p:pic>
      <p:pic>
        <p:nvPicPr>
          <p:cNvPr id="16" name="Slika 15">
            <a:hlinkClick r:id="rId21"/>
            <a:extLst>
              <a:ext uri="{FF2B5EF4-FFF2-40B4-BE49-F238E27FC236}">
                <a16:creationId xmlns:a16="http://schemas.microsoft.com/office/drawing/2014/main" id="{48927394-4EEB-49E5-92FB-9B5CA82238EF}"/>
              </a:ext>
            </a:extLst>
          </p:cNvPr>
          <p:cNvPicPr>
            <a:picLocks noChangeAspect="1"/>
          </p:cNvPicPr>
          <p:nvPr/>
        </p:nvPicPr>
        <p:blipFill>
          <a:blip r:embed="rId22"/>
          <a:stretch>
            <a:fillRect/>
          </a:stretch>
        </p:blipFill>
        <p:spPr>
          <a:xfrm>
            <a:off x="6170005" y="4661622"/>
            <a:ext cx="2125496" cy="876886"/>
          </a:xfrm>
          <a:prstGeom prst="rect">
            <a:avLst/>
          </a:prstGeom>
        </p:spPr>
      </p:pic>
      <p:pic>
        <p:nvPicPr>
          <p:cNvPr id="17" name="Slika 16">
            <a:extLst>
              <a:ext uri="{FF2B5EF4-FFF2-40B4-BE49-F238E27FC236}">
                <a16:creationId xmlns:a16="http://schemas.microsoft.com/office/drawing/2014/main" id="{22193DEC-638E-44EA-8E97-608D2859E2CF}"/>
              </a:ext>
            </a:extLst>
          </p:cNvPr>
          <p:cNvPicPr>
            <a:picLocks noChangeAspect="1"/>
          </p:cNvPicPr>
          <p:nvPr/>
        </p:nvPicPr>
        <p:blipFill>
          <a:blip r:embed="rId23"/>
          <a:stretch>
            <a:fillRect/>
          </a:stretch>
        </p:blipFill>
        <p:spPr>
          <a:xfrm>
            <a:off x="6293735" y="5534245"/>
            <a:ext cx="1878035" cy="141309"/>
          </a:xfrm>
          <a:prstGeom prst="rect">
            <a:avLst/>
          </a:prstGeom>
        </p:spPr>
      </p:pic>
      <p:pic>
        <p:nvPicPr>
          <p:cNvPr id="18" name="Slika 17">
            <a:hlinkClick r:id="rId24"/>
            <a:extLst>
              <a:ext uri="{FF2B5EF4-FFF2-40B4-BE49-F238E27FC236}">
                <a16:creationId xmlns:a16="http://schemas.microsoft.com/office/drawing/2014/main" id="{6C5061B1-76E1-4868-AC73-68A6B03A23E2}"/>
              </a:ext>
            </a:extLst>
          </p:cNvPr>
          <p:cNvPicPr>
            <a:picLocks noChangeAspect="1"/>
          </p:cNvPicPr>
          <p:nvPr/>
        </p:nvPicPr>
        <p:blipFill>
          <a:blip r:embed="rId25"/>
          <a:stretch>
            <a:fillRect/>
          </a:stretch>
        </p:blipFill>
        <p:spPr>
          <a:xfrm>
            <a:off x="9117264" y="4571411"/>
            <a:ext cx="1877681" cy="934075"/>
          </a:xfrm>
          <a:prstGeom prst="rect">
            <a:avLst/>
          </a:prstGeom>
        </p:spPr>
      </p:pic>
    </p:spTree>
    <p:extLst>
      <p:ext uri="{BB962C8B-B14F-4D97-AF65-F5344CB8AC3E}">
        <p14:creationId xmlns:p14="http://schemas.microsoft.com/office/powerpoint/2010/main" val="4124781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FCC90D6F-AD30-4912-AA06-75C49B7C156A}"/>
              </a:ext>
            </a:extLst>
          </p:cNvPr>
          <p:cNvSpPr>
            <a:spLocks noGrp="1"/>
          </p:cNvSpPr>
          <p:nvPr>
            <p:ph type="title"/>
          </p:nvPr>
        </p:nvSpPr>
        <p:spPr>
          <a:xfrm>
            <a:off x="694268" y="595838"/>
            <a:ext cx="11160000" cy="611828"/>
          </a:xfrm>
          <a:noFill/>
        </p:spPr>
        <p:txBody>
          <a:bodyPr>
            <a:normAutofit fontScale="90000"/>
          </a:bodyPr>
          <a:lstStyle/>
          <a:p>
            <a:r>
              <a:rPr lang="sl-SI" dirty="0"/>
              <a:t>Možnosti iskanja podatkov</a:t>
            </a:r>
          </a:p>
        </p:txBody>
      </p:sp>
      <p:sp>
        <p:nvSpPr>
          <p:cNvPr id="3" name="Označba mesta vsebine 2">
            <a:extLst>
              <a:ext uri="{FF2B5EF4-FFF2-40B4-BE49-F238E27FC236}">
                <a16:creationId xmlns:a16="http://schemas.microsoft.com/office/drawing/2014/main" id="{674A60E7-BD80-94B7-D40B-D2B8DF9B5DA0}"/>
              </a:ext>
            </a:extLst>
          </p:cNvPr>
          <p:cNvSpPr>
            <a:spLocks noGrp="1"/>
          </p:cNvSpPr>
          <p:nvPr>
            <p:ph idx="1"/>
          </p:nvPr>
        </p:nvSpPr>
        <p:spPr>
          <a:xfrm>
            <a:off x="694268" y="1895036"/>
            <a:ext cx="11160000" cy="4773293"/>
          </a:xfrm>
        </p:spPr>
        <p:txBody>
          <a:bodyPr>
            <a:normAutofit/>
          </a:bodyPr>
          <a:lstStyle/>
          <a:p>
            <a:pPr>
              <a:buFont typeface="Wingdings" panose="05000000000000000000" pitchFamily="2" charset="2"/>
              <a:buChar char="ü"/>
            </a:pPr>
            <a:r>
              <a:rPr lang="sl-SI" sz="2000" dirty="0"/>
              <a:t>Po </a:t>
            </a:r>
            <a:r>
              <a:rPr lang="sl-SI" sz="2000" dirty="0" err="1"/>
              <a:t>repozitorijih</a:t>
            </a:r>
            <a:r>
              <a:rPr lang="sl-SI" sz="2000" dirty="0"/>
              <a:t> (institucionalnih – DKUM, DKUL; </a:t>
            </a:r>
            <a:r>
              <a:rPr lang="sl-SI" sz="2000" dirty="0" err="1"/>
              <a:t>DiRROS</a:t>
            </a:r>
            <a:r>
              <a:rPr lang="sl-SI" sz="2000" dirty="0"/>
              <a:t>; področnih – ADP, </a:t>
            </a:r>
            <a:r>
              <a:rPr lang="sl-SI" sz="2000" dirty="0" err="1"/>
              <a:t>Clarin</a:t>
            </a:r>
            <a:r>
              <a:rPr lang="sl-SI" sz="2000" dirty="0"/>
              <a:t>, …) </a:t>
            </a:r>
          </a:p>
          <a:p>
            <a:pPr>
              <a:buFont typeface="Wingdings" panose="05000000000000000000" pitchFamily="2" charset="2"/>
              <a:buChar char="ü"/>
            </a:pPr>
            <a:endParaRPr lang="sl-SI" sz="2000" dirty="0"/>
          </a:p>
          <a:p>
            <a:pPr>
              <a:buFont typeface="Wingdings" panose="05000000000000000000" pitchFamily="2" charset="2"/>
              <a:buChar char="ü"/>
            </a:pPr>
            <a:endParaRPr lang="sl-SI" sz="2000" dirty="0"/>
          </a:p>
          <a:p>
            <a:pPr>
              <a:buFont typeface="Wingdings" panose="05000000000000000000" pitchFamily="2" charset="2"/>
              <a:buChar char="ü"/>
            </a:pPr>
            <a:r>
              <a:rPr lang="sl-SI" sz="2000" dirty="0"/>
              <a:t>Po katalogih </a:t>
            </a:r>
            <a:r>
              <a:rPr lang="sl-SI" sz="2000" dirty="0" err="1"/>
              <a:t>repozitorijev</a:t>
            </a:r>
            <a:r>
              <a:rPr lang="sl-SI" sz="2000" dirty="0"/>
              <a:t> (npr. Re3Data, </a:t>
            </a:r>
            <a:r>
              <a:rPr lang="sl-SI" sz="2000" dirty="0" err="1"/>
              <a:t>FAIRsharing</a:t>
            </a:r>
            <a:r>
              <a:rPr lang="sl-SI" sz="2000" dirty="0"/>
              <a:t>)</a:t>
            </a:r>
          </a:p>
          <a:p>
            <a:pPr>
              <a:buFont typeface="Wingdings" panose="05000000000000000000" pitchFamily="2" charset="2"/>
              <a:buChar char="ü"/>
            </a:pPr>
            <a:endParaRPr lang="sl-SI" sz="2000" dirty="0"/>
          </a:p>
          <a:p>
            <a:pPr>
              <a:buFont typeface="Wingdings" panose="05000000000000000000" pitchFamily="2" charset="2"/>
              <a:buChar char="ü"/>
            </a:pPr>
            <a:r>
              <a:rPr lang="sl-SI" sz="2000" dirty="0"/>
              <a:t>Po </a:t>
            </a:r>
            <a:r>
              <a:rPr lang="sl-SI" sz="2000" dirty="0" err="1"/>
              <a:t>COBISSu</a:t>
            </a:r>
            <a:r>
              <a:rPr lang="sl-SI" sz="2000" dirty="0"/>
              <a:t>: tipologije 1.01, 1.02 in 2.20 </a:t>
            </a:r>
          </a:p>
          <a:p>
            <a:pPr>
              <a:buFont typeface="Wingdings" panose="05000000000000000000" pitchFamily="2" charset="2"/>
              <a:buChar char="ü"/>
            </a:pPr>
            <a:endParaRPr lang="sl-SI" sz="2000" dirty="0"/>
          </a:p>
          <a:p>
            <a:pPr>
              <a:buFont typeface="Wingdings" panose="05000000000000000000" pitchFamily="2" charset="2"/>
              <a:buChar char="ü"/>
            </a:pPr>
            <a:r>
              <a:rPr lang="sl-SI" sz="2000" dirty="0"/>
              <a:t>Pri posameznih založnikih </a:t>
            </a:r>
          </a:p>
          <a:p>
            <a:pPr marL="0" indent="0">
              <a:buNone/>
            </a:pPr>
            <a:endParaRPr lang="sl-SI" sz="2000" dirty="0"/>
          </a:p>
          <a:p>
            <a:pPr marL="0" indent="0" algn="ctr">
              <a:buNone/>
            </a:pPr>
            <a:endParaRPr lang="sl-SI" dirty="0"/>
          </a:p>
        </p:txBody>
      </p:sp>
      <p:pic>
        <p:nvPicPr>
          <p:cNvPr id="2" name="Slika 1">
            <a:extLst>
              <a:ext uri="{FF2B5EF4-FFF2-40B4-BE49-F238E27FC236}">
                <a16:creationId xmlns:a16="http://schemas.microsoft.com/office/drawing/2014/main" id="{51856A8E-35AF-479E-801E-1EE5C283B258}"/>
              </a:ext>
            </a:extLst>
          </p:cNvPr>
          <p:cNvPicPr>
            <a:picLocks noChangeAspect="1"/>
          </p:cNvPicPr>
          <p:nvPr/>
        </p:nvPicPr>
        <p:blipFill>
          <a:blip r:embed="rId2"/>
          <a:stretch>
            <a:fillRect/>
          </a:stretch>
        </p:blipFill>
        <p:spPr>
          <a:xfrm>
            <a:off x="8185507" y="2962049"/>
            <a:ext cx="1927649" cy="557584"/>
          </a:xfrm>
          <a:prstGeom prst="rect">
            <a:avLst/>
          </a:prstGeom>
        </p:spPr>
      </p:pic>
      <p:pic>
        <p:nvPicPr>
          <p:cNvPr id="4" name="Slika 3">
            <a:extLst>
              <a:ext uri="{FF2B5EF4-FFF2-40B4-BE49-F238E27FC236}">
                <a16:creationId xmlns:a16="http://schemas.microsoft.com/office/drawing/2014/main" id="{69F12EC8-01D5-4632-B9A3-6CFBFCC341A4}"/>
              </a:ext>
            </a:extLst>
          </p:cNvPr>
          <p:cNvPicPr>
            <a:picLocks noChangeAspect="1"/>
          </p:cNvPicPr>
          <p:nvPr/>
        </p:nvPicPr>
        <p:blipFill>
          <a:blip r:embed="rId3"/>
          <a:stretch>
            <a:fillRect/>
          </a:stretch>
        </p:blipFill>
        <p:spPr>
          <a:xfrm>
            <a:off x="6602575" y="3002918"/>
            <a:ext cx="1339158" cy="447975"/>
          </a:xfrm>
          <a:prstGeom prst="rect">
            <a:avLst/>
          </a:prstGeom>
        </p:spPr>
      </p:pic>
      <p:pic>
        <p:nvPicPr>
          <p:cNvPr id="6" name="Slika 5">
            <a:hlinkClick r:id="rId4" action="ppaction://hlinkfile"/>
            <a:extLst>
              <a:ext uri="{FF2B5EF4-FFF2-40B4-BE49-F238E27FC236}">
                <a16:creationId xmlns:a16="http://schemas.microsoft.com/office/drawing/2014/main" id="{DD2430D7-E6FB-4431-84B8-650B32C8472C}"/>
              </a:ext>
            </a:extLst>
          </p:cNvPr>
          <p:cNvPicPr>
            <a:picLocks noChangeAspect="1"/>
          </p:cNvPicPr>
          <p:nvPr/>
        </p:nvPicPr>
        <p:blipFill>
          <a:blip r:embed="rId5"/>
          <a:stretch>
            <a:fillRect/>
          </a:stretch>
        </p:blipFill>
        <p:spPr>
          <a:xfrm>
            <a:off x="1162386" y="2354849"/>
            <a:ext cx="1701798" cy="518194"/>
          </a:xfrm>
          <a:prstGeom prst="rect">
            <a:avLst/>
          </a:prstGeom>
        </p:spPr>
      </p:pic>
      <p:pic>
        <p:nvPicPr>
          <p:cNvPr id="8" name="Slika 7">
            <a:hlinkClick r:id="rId6"/>
            <a:extLst>
              <a:ext uri="{FF2B5EF4-FFF2-40B4-BE49-F238E27FC236}">
                <a16:creationId xmlns:a16="http://schemas.microsoft.com/office/drawing/2014/main" id="{C7829EDE-D5EF-40CD-979F-B5F6213E5185}"/>
              </a:ext>
            </a:extLst>
          </p:cNvPr>
          <p:cNvPicPr>
            <a:picLocks noChangeAspect="1"/>
          </p:cNvPicPr>
          <p:nvPr/>
        </p:nvPicPr>
        <p:blipFill>
          <a:blip r:embed="rId7"/>
          <a:stretch>
            <a:fillRect/>
          </a:stretch>
        </p:blipFill>
        <p:spPr>
          <a:xfrm>
            <a:off x="3171691" y="2261857"/>
            <a:ext cx="1033158" cy="741061"/>
          </a:xfrm>
          <a:prstGeom prst="rect">
            <a:avLst/>
          </a:prstGeom>
        </p:spPr>
      </p:pic>
      <p:pic>
        <p:nvPicPr>
          <p:cNvPr id="9" name="Slika 8">
            <a:extLst>
              <a:ext uri="{FF2B5EF4-FFF2-40B4-BE49-F238E27FC236}">
                <a16:creationId xmlns:a16="http://schemas.microsoft.com/office/drawing/2014/main" id="{DC092558-BE35-4BCB-B2AA-4F1AD0B1392B}"/>
              </a:ext>
            </a:extLst>
          </p:cNvPr>
          <p:cNvPicPr>
            <a:picLocks noChangeAspect="1"/>
          </p:cNvPicPr>
          <p:nvPr/>
        </p:nvPicPr>
        <p:blipFill>
          <a:blip r:embed="rId8"/>
          <a:stretch>
            <a:fillRect/>
          </a:stretch>
        </p:blipFill>
        <p:spPr>
          <a:xfrm>
            <a:off x="4449905" y="2183508"/>
            <a:ext cx="914891" cy="741061"/>
          </a:xfrm>
          <a:prstGeom prst="rect">
            <a:avLst/>
          </a:prstGeom>
        </p:spPr>
      </p:pic>
      <p:pic>
        <p:nvPicPr>
          <p:cNvPr id="5" name="Slika 4">
            <a:hlinkClick r:id="rId9"/>
            <a:extLst>
              <a:ext uri="{FF2B5EF4-FFF2-40B4-BE49-F238E27FC236}">
                <a16:creationId xmlns:a16="http://schemas.microsoft.com/office/drawing/2014/main" id="{BD3FBFF5-2BA4-4F24-844C-10A912370549}"/>
              </a:ext>
            </a:extLst>
          </p:cNvPr>
          <p:cNvPicPr>
            <a:picLocks noChangeAspect="1"/>
          </p:cNvPicPr>
          <p:nvPr/>
        </p:nvPicPr>
        <p:blipFill>
          <a:blip r:embed="rId10"/>
          <a:stretch>
            <a:fillRect/>
          </a:stretch>
        </p:blipFill>
        <p:spPr>
          <a:xfrm>
            <a:off x="5499318" y="2261857"/>
            <a:ext cx="1772836" cy="676728"/>
          </a:xfrm>
          <a:prstGeom prst="rect">
            <a:avLst/>
          </a:prstGeom>
        </p:spPr>
      </p:pic>
      <p:pic>
        <p:nvPicPr>
          <p:cNvPr id="10" name="Slika 9">
            <a:extLst>
              <a:ext uri="{FF2B5EF4-FFF2-40B4-BE49-F238E27FC236}">
                <a16:creationId xmlns:a16="http://schemas.microsoft.com/office/drawing/2014/main" id="{F9246F79-CAB7-4E71-B735-E90F8BC2FAB2}"/>
              </a:ext>
            </a:extLst>
          </p:cNvPr>
          <p:cNvPicPr>
            <a:picLocks noChangeAspect="1"/>
          </p:cNvPicPr>
          <p:nvPr/>
        </p:nvPicPr>
        <p:blipFill>
          <a:blip r:embed="rId11"/>
          <a:stretch>
            <a:fillRect/>
          </a:stretch>
        </p:blipFill>
        <p:spPr>
          <a:xfrm>
            <a:off x="5364796" y="3910254"/>
            <a:ext cx="1172359" cy="486100"/>
          </a:xfrm>
          <a:prstGeom prst="rect">
            <a:avLst/>
          </a:prstGeom>
        </p:spPr>
      </p:pic>
    </p:spTree>
    <p:extLst>
      <p:ext uri="{BB962C8B-B14F-4D97-AF65-F5344CB8AC3E}">
        <p14:creationId xmlns:p14="http://schemas.microsoft.com/office/powerpoint/2010/main" val="3800153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FCC90D6F-AD30-4912-AA06-75C49B7C156A}"/>
              </a:ext>
            </a:extLst>
          </p:cNvPr>
          <p:cNvSpPr>
            <a:spLocks noGrp="1"/>
          </p:cNvSpPr>
          <p:nvPr>
            <p:ph type="title"/>
          </p:nvPr>
        </p:nvSpPr>
        <p:spPr>
          <a:xfrm>
            <a:off x="720104" y="621710"/>
            <a:ext cx="11160000" cy="611828"/>
          </a:xfrm>
        </p:spPr>
        <p:txBody>
          <a:bodyPr>
            <a:normAutofit fontScale="90000"/>
          </a:bodyPr>
          <a:lstStyle/>
          <a:p>
            <a:r>
              <a:rPr lang="sl-SI" dirty="0"/>
              <a:t>Iskanje podatkov – generični iskalniki </a:t>
            </a:r>
          </a:p>
        </p:txBody>
      </p:sp>
      <p:sp>
        <p:nvSpPr>
          <p:cNvPr id="3" name="Označba mesta vsebine 2">
            <a:extLst>
              <a:ext uri="{FF2B5EF4-FFF2-40B4-BE49-F238E27FC236}">
                <a16:creationId xmlns:a16="http://schemas.microsoft.com/office/drawing/2014/main" id="{674A60E7-BD80-94B7-D40B-D2B8DF9B5DA0}"/>
              </a:ext>
            </a:extLst>
          </p:cNvPr>
          <p:cNvSpPr>
            <a:spLocks noGrp="1"/>
          </p:cNvSpPr>
          <p:nvPr>
            <p:ph idx="1"/>
          </p:nvPr>
        </p:nvSpPr>
        <p:spPr>
          <a:xfrm>
            <a:off x="838202" y="1823132"/>
            <a:ext cx="11160000" cy="4773293"/>
          </a:xfrm>
        </p:spPr>
        <p:txBody>
          <a:bodyPr/>
          <a:lstStyle/>
          <a:p>
            <a:endParaRPr lang="sl-SI" dirty="0"/>
          </a:p>
          <a:p>
            <a:endParaRPr lang="sl-SI" dirty="0"/>
          </a:p>
        </p:txBody>
      </p:sp>
      <p:pic>
        <p:nvPicPr>
          <p:cNvPr id="4" name="Slika 3">
            <a:hlinkClick r:id="rId2"/>
            <a:extLst>
              <a:ext uri="{FF2B5EF4-FFF2-40B4-BE49-F238E27FC236}">
                <a16:creationId xmlns:a16="http://schemas.microsoft.com/office/drawing/2014/main" id="{27322CCA-41CF-4623-A3AC-E3BF7A7FA69F}"/>
              </a:ext>
            </a:extLst>
          </p:cNvPr>
          <p:cNvPicPr>
            <a:picLocks noChangeAspect="1"/>
          </p:cNvPicPr>
          <p:nvPr/>
        </p:nvPicPr>
        <p:blipFill>
          <a:blip r:embed="rId3"/>
          <a:stretch>
            <a:fillRect/>
          </a:stretch>
        </p:blipFill>
        <p:spPr>
          <a:xfrm>
            <a:off x="838202" y="1262022"/>
            <a:ext cx="2251155" cy="879590"/>
          </a:xfrm>
          <a:prstGeom prst="rect">
            <a:avLst/>
          </a:prstGeom>
        </p:spPr>
      </p:pic>
      <p:pic>
        <p:nvPicPr>
          <p:cNvPr id="10" name="Slika 9">
            <a:extLst>
              <a:ext uri="{FF2B5EF4-FFF2-40B4-BE49-F238E27FC236}">
                <a16:creationId xmlns:a16="http://schemas.microsoft.com/office/drawing/2014/main" id="{8A7531AC-C664-4EE4-89CC-D9829B18424F}"/>
              </a:ext>
            </a:extLst>
          </p:cNvPr>
          <p:cNvPicPr>
            <a:picLocks noChangeAspect="1"/>
          </p:cNvPicPr>
          <p:nvPr/>
        </p:nvPicPr>
        <p:blipFill>
          <a:blip r:embed="rId4"/>
          <a:stretch>
            <a:fillRect/>
          </a:stretch>
        </p:blipFill>
        <p:spPr>
          <a:xfrm>
            <a:off x="616160" y="2070262"/>
            <a:ext cx="6572040" cy="1299250"/>
          </a:xfrm>
          <a:prstGeom prst="rect">
            <a:avLst/>
          </a:prstGeom>
        </p:spPr>
      </p:pic>
      <p:pic>
        <p:nvPicPr>
          <p:cNvPr id="19" name="Slika 18">
            <a:extLst>
              <a:ext uri="{FF2B5EF4-FFF2-40B4-BE49-F238E27FC236}">
                <a16:creationId xmlns:a16="http://schemas.microsoft.com/office/drawing/2014/main" id="{F5FB413D-6EA4-4F34-8BAD-B750DE1B51B7}"/>
              </a:ext>
            </a:extLst>
          </p:cNvPr>
          <p:cNvPicPr>
            <a:picLocks noChangeAspect="1"/>
          </p:cNvPicPr>
          <p:nvPr/>
        </p:nvPicPr>
        <p:blipFill>
          <a:blip r:embed="rId5"/>
          <a:stretch>
            <a:fillRect/>
          </a:stretch>
        </p:blipFill>
        <p:spPr>
          <a:xfrm>
            <a:off x="616160" y="3390224"/>
            <a:ext cx="10025294" cy="2087709"/>
          </a:xfrm>
          <a:prstGeom prst="rect">
            <a:avLst/>
          </a:prstGeom>
        </p:spPr>
      </p:pic>
    </p:spTree>
    <p:extLst>
      <p:ext uri="{BB962C8B-B14F-4D97-AF65-F5344CB8AC3E}">
        <p14:creationId xmlns:p14="http://schemas.microsoft.com/office/powerpoint/2010/main" val="2640680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FCC90D6F-AD30-4912-AA06-75C49B7C156A}"/>
              </a:ext>
            </a:extLst>
          </p:cNvPr>
          <p:cNvSpPr>
            <a:spLocks noGrp="1"/>
          </p:cNvSpPr>
          <p:nvPr>
            <p:ph type="title"/>
          </p:nvPr>
        </p:nvSpPr>
        <p:spPr>
          <a:xfrm>
            <a:off x="720104" y="621710"/>
            <a:ext cx="11160000" cy="611828"/>
          </a:xfrm>
        </p:spPr>
        <p:txBody>
          <a:bodyPr>
            <a:normAutofit fontScale="90000"/>
          </a:bodyPr>
          <a:lstStyle/>
          <a:p>
            <a:r>
              <a:rPr lang="sl-SI" dirty="0"/>
              <a:t>Iskanje podatkov – generični iskalniki </a:t>
            </a:r>
          </a:p>
        </p:txBody>
      </p:sp>
      <p:sp>
        <p:nvSpPr>
          <p:cNvPr id="3" name="Označba mesta vsebine 2">
            <a:extLst>
              <a:ext uri="{FF2B5EF4-FFF2-40B4-BE49-F238E27FC236}">
                <a16:creationId xmlns:a16="http://schemas.microsoft.com/office/drawing/2014/main" id="{674A60E7-BD80-94B7-D40B-D2B8DF9B5DA0}"/>
              </a:ext>
            </a:extLst>
          </p:cNvPr>
          <p:cNvSpPr>
            <a:spLocks noGrp="1"/>
          </p:cNvSpPr>
          <p:nvPr>
            <p:ph idx="1"/>
          </p:nvPr>
        </p:nvSpPr>
        <p:spPr>
          <a:xfrm>
            <a:off x="838202" y="1823132"/>
            <a:ext cx="11160000" cy="4773293"/>
          </a:xfrm>
        </p:spPr>
        <p:txBody>
          <a:bodyPr/>
          <a:lstStyle/>
          <a:p>
            <a:endParaRPr lang="sl-SI" dirty="0"/>
          </a:p>
          <a:p>
            <a:endParaRPr lang="sl-SI" dirty="0"/>
          </a:p>
        </p:txBody>
      </p:sp>
      <p:pic>
        <p:nvPicPr>
          <p:cNvPr id="5" name="Slika 4">
            <a:hlinkClick r:id="rId2"/>
            <a:extLst>
              <a:ext uri="{FF2B5EF4-FFF2-40B4-BE49-F238E27FC236}">
                <a16:creationId xmlns:a16="http://schemas.microsoft.com/office/drawing/2014/main" id="{ED5BC975-5CE7-4584-95CD-2D72B1463EDA}"/>
              </a:ext>
            </a:extLst>
          </p:cNvPr>
          <p:cNvPicPr>
            <a:picLocks noChangeAspect="1"/>
          </p:cNvPicPr>
          <p:nvPr/>
        </p:nvPicPr>
        <p:blipFill>
          <a:blip r:embed="rId3"/>
          <a:stretch>
            <a:fillRect/>
          </a:stretch>
        </p:blipFill>
        <p:spPr>
          <a:xfrm>
            <a:off x="565132" y="1262552"/>
            <a:ext cx="3647569" cy="708892"/>
          </a:xfrm>
          <a:prstGeom prst="rect">
            <a:avLst/>
          </a:prstGeom>
        </p:spPr>
      </p:pic>
      <p:pic>
        <p:nvPicPr>
          <p:cNvPr id="20" name="Slika 19">
            <a:extLst>
              <a:ext uri="{FF2B5EF4-FFF2-40B4-BE49-F238E27FC236}">
                <a16:creationId xmlns:a16="http://schemas.microsoft.com/office/drawing/2014/main" id="{BA7C6210-B804-4288-B7A0-E1615A6775F8}"/>
              </a:ext>
            </a:extLst>
          </p:cNvPr>
          <p:cNvPicPr>
            <a:picLocks noChangeAspect="1"/>
          </p:cNvPicPr>
          <p:nvPr/>
        </p:nvPicPr>
        <p:blipFill>
          <a:blip r:embed="rId4"/>
          <a:stretch>
            <a:fillRect/>
          </a:stretch>
        </p:blipFill>
        <p:spPr>
          <a:xfrm>
            <a:off x="1369465" y="1937049"/>
            <a:ext cx="4320135" cy="1072653"/>
          </a:xfrm>
          <a:prstGeom prst="rect">
            <a:avLst/>
          </a:prstGeom>
        </p:spPr>
      </p:pic>
      <p:pic>
        <p:nvPicPr>
          <p:cNvPr id="21" name="Slika 20">
            <a:extLst>
              <a:ext uri="{FF2B5EF4-FFF2-40B4-BE49-F238E27FC236}">
                <a16:creationId xmlns:a16="http://schemas.microsoft.com/office/drawing/2014/main" id="{6DB0B500-E5E1-4086-83B9-4DCA8ED53FDC}"/>
              </a:ext>
            </a:extLst>
          </p:cNvPr>
          <p:cNvPicPr>
            <a:picLocks noChangeAspect="1"/>
          </p:cNvPicPr>
          <p:nvPr/>
        </p:nvPicPr>
        <p:blipFill>
          <a:blip r:embed="rId5"/>
          <a:stretch>
            <a:fillRect/>
          </a:stretch>
        </p:blipFill>
        <p:spPr>
          <a:xfrm>
            <a:off x="5106015" y="2252310"/>
            <a:ext cx="6112318" cy="4171987"/>
          </a:xfrm>
          <a:prstGeom prst="rect">
            <a:avLst/>
          </a:prstGeom>
        </p:spPr>
      </p:pic>
    </p:spTree>
    <p:extLst>
      <p:ext uri="{BB962C8B-B14F-4D97-AF65-F5344CB8AC3E}">
        <p14:creationId xmlns:p14="http://schemas.microsoft.com/office/powerpoint/2010/main" val="413970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73877C-1E67-4698-BD5D-812CA0E10B9A}"/>
              </a:ext>
            </a:extLst>
          </p:cNvPr>
          <p:cNvSpPr>
            <a:spLocks noGrp="1"/>
          </p:cNvSpPr>
          <p:nvPr>
            <p:ph type="title"/>
          </p:nvPr>
        </p:nvSpPr>
        <p:spPr>
          <a:xfrm>
            <a:off x="745069" y="960326"/>
            <a:ext cx="11160000" cy="611828"/>
          </a:xfrm>
          <a:noFill/>
        </p:spPr>
        <p:txBody>
          <a:bodyPr>
            <a:normAutofit fontScale="90000"/>
          </a:bodyPr>
          <a:lstStyle/>
          <a:p>
            <a:r>
              <a:rPr lang="sl-SI" dirty="0"/>
              <a:t>Podatek ↔ informacija</a:t>
            </a:r>
          </a:p>
        </p:txBody>
      </p:sp>
      <p:sp>
        <p:nvSpPr>
          <p:cNvPr id="3" name="Označba mesta vsebine 2">
            <a:extLst>
              <a:ext uri="{FF2B5EF4-FFF2-40B4-BE49-F238E27FC236}">
                <a16:creationId xmlns:a16="http://schemas.microsoft.com/office/drawing/2014/main" id="{4FFF64C7-2B84-4AE6-8247-C6256DEBCB0E}"/>
              </a:ext>
            </a:extLst>
          </p:cNvPr>
          <p:cNvSpPr>
            <a:spLocks noGrp="1"/>
          </p:cNvSpPr>
          <p:nvPr>
            <p:ph idx="1"/>
          </p:nvPr>
        </p:nvSpPr>
        <p:spPr/>
        <p:txBody>
          <a:bodyPr/>
          <a:lstStyle/>
          <a:p>
            <a:pPr marL="0" indent="0">
              <a:buNone/>
            </a:pPr>
            <a:r>
              <a:rPr lang="sl-SI" dirty="0">
                <a:latin typeface="Arial" panose="020B0604020202020204" pitchFamily="34" charset="0"/>
              </a:rPr>
              <a:t>PODATEK je enota, ki je sestavljena iz večjega števila sporočil in ima nek smisel. Po navadi podatki zajemajo številke, besede ali slike.</a:t>
            </a:r>
          </a:p>
          <a:p>
            <a:pPr marL="0" indent="0">
              <a:buNone/>
            </a:pPr>
            <a:endParaRPr lang="sl-SI" dirty="0">
              <a:latin typeface="Arial" panose="020B0604020202020204" pitchFamily="34" charset="0"/>
            </a:endParaRPr>
          </a:p>
          <a:p>
            <a:pPr marL="0" indent="0">
              <a:buNone/>
            </a:pPr>
            <a:r>
              <a:rPr lang="sl-SI" dirty="0">
                <a:latin typeface="Arial" panose="020B0604020202020204" pitchFamily="34" charset="0"/>
              </a:rPr>
              <a:t>INFORMACIJA je najvišja enota komunikacije, sestavljena iz sporočil in podatkov, ki nam pove nekaj novega in služi za sprejemanje odločitev.</a:t>
            </a:r>
          </a:p>
          <a:p>
            <a:pPr marL="0" indent="0">
              <a:buNone/>
            </a:pPr>
            <a:r>
              <a:rPr lang="sl-SI" sz="2400" dirty="0"/>
              <a:t>Primer: podatek je teža 10kg. Če želimo vedeti kolikšna je višina, potrebujemo še podatek o velikosti. Ko oba združimo, dobimo informacijo.</a:t>
            </a:r>
          </a:p>
          <a:p>
            <a:pPr marL="0" indent="0">
              <a:buNone/>
            </a:pPr>
            <a:endParaRPr lang="sl-SI" sz="2400" dirty="0"/>
          </a:p>
          <a:p>
            <a:pPr marL="0" indent="0">
              <a:buNone/>
            </a:pPr>
            <a:r>
              <a:rPr lang="sl-SI" sz="1600" dirty="0"/>
              <a:t>Vir: https://sl.wikipedia.org/wiki/Podatek</a:t>
            </a:r>
          </a:p>
        </p:txBody>
      </p:sp>
    </p:spTree>
    <p:extLst>
      <p:ext uri="{BB962C8B-B14F-4D97-AF65-F5344CB8AC3E}">
        <p14:creationId xmlns:p14="http://schemas.microsoft.com/office/powerpoint/2010/main" val="1617962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FCC90D6F-AD30-4912-AA06-75C49B7C156A}"/>
              </a:ext>
            </a:extLst>
          </p:cNvPr>
          <p:cNvSpPr>
            <a:spLocks noGrp="1"/>
          </p:cNvSpPr>
          <p:nvPr>
            <p:ph type="title"/>
          </p:nvPr>
        </p:nvSpPr>
        <p:spPr>
          <a:xfrm>
            <a:off x="720104" y="621710"/>
            <a:ext cx="11160000" cy="611828"/>
          </a:xfrm>
        </p:spPr>
        <p:txBody>
          <a:bodyPr>
            <a:normAutofit fontScale="90000"/>
          </a:bodyPr>
          <a:lstStyle/>
          <a:p>
            <a:r>
              <a:rPr lang="sl-SI" dirty="0"/>
              <a:t>Iskanje podatkov – generični iskalniki </a:t>
            </a:r>
          </a:p>
        </p:txBody>
      </p:sp>
      <p:sp>
        <p:nvSpPr>
          <p:cNvPr id="3" name="Označba mesta vsebine 2">
            <a:extLst>
              <a:ext uri="{FF2B5EF4-FFF2-40B4-BE49-F238E27FC236}">
                <a16:creationId xmlns:a16="http://schemas.microsoft.com/office/drawing/2014/main" id="{674A60E7-BD80-94B7-D40B-D2B8DF9B5DA0}"/>
              </a:ext>
            </a:extLst>
          </p:cNvPr>
          <p:cNvSpPr>
            <a:spLocks noGrp="1"/>
          </p:cNvSpPr>
          <p:nvPr>
            <p:ph idx="1"/>
          </p:nvPr>
        </p:nvSpPr>
        <p:spPr>
          <a:xfrm>
            <a:off x="838202" y="1823132"/>
            <a:ext cx="11160000" cy="4773293"/>
          </a:xfrm>
        </p:spPr>
        <p:txBody>
          <a:bodyPr/>
          <a:lstStyle/>
          <a:p>
            <a:endParaRPr lang="sl-SI" dirty="0"/>
          </a:p>
          <a:p>
            <a:endParaRPr lang="sl-SI" dirty="0"/>
          </a:p>
        </p:txBody>
      </p:sp>
      <p:pic>
        <p:nvPicPr>
          <p:cNvPr id="6" name="Slika 5">
            <a:hlinkClick r:id="rId2"/>
            <a:extLst>
              <a:ext uri="{FF2B5EF4-FFF2-40B4-BE49-F238E27FC236}">
                <a16:creationId xmlns:a16="http://schemas.microsoft.com/office/drawing/2014/main" id="{41137E97-03EE-42BD-B527-B2CDCB2BC720}"/>
              </a:ext>
            </a:extLst>
          </p:cNvPr>
          <p:cNvPicPr>
            <a:picLocks noChangeAspect="1"/>
          </p:cNvPicPr>
          <p:nvPr/>
        </p:nvPicPr>
        <p:blipFill>
          <a:blip r:embed="rId3"/>
          <a:stretch>
            <a:fillRect/>
          </a:stretch>
        </p:blipFill>
        <p:spPr>
          <a:xfrm>
            <a:off x="838202" y="1377258"/>
            <a:ext cx="3141099" cy="761113"/>
          </a:xfrm>
          <a:prstGeom prst="rect">
            <a:avLst/>
          </a:prstGeom>
        </p:spPr>
      </p:pic>
      <p:pic>
        <p:nvPicPr>
          <p:cNvPr id="4" name="Slika 3">
            <a:extLst>
              <a:ext uri="{FF2B5EF4-FFF2-40B4-BE49-F238E27FC236}">
                <a16:creationId xmlns:a16="http://schemas.microsoft.com/office/drawing/2014/main" id="{C1511A40-8089-4A32-A98E-7E33D7A4D69D}"/>
              </a:ext>
            </a:extLst>
          </p:cNvPr>
          <p:cNvPicPr>
            <a:picLocks noChangeAspect="1"/>
          </p:cNvPicPr>
          <p:nvPr/>
        </p:nvPicPr>
        <p:blipFill>
          <a:blip r:embed="rId4"/>
          <a:stretch>
            <a:fillRect/>
          </a:stretch>
        </p:blipFill>
        <p:spPr>
          <a:xfrm>
            <a:off x="1006333" y="2162928"/>
            <a:ext cx="4861068" cy="2902838"/>
          </a:xfrm>
          <a:prstGeom prst="rect">
            <a:avLst/>
          </a:prstGeom>
        </p:spPr>
      </p:pic>
      <p:pic>
        <p:nvPicPr>
          <p:cNvPr id="8" name="Slika 7">
            <a:extLst>
              <a:ext uri="{FF2B5EF4-FFF2-40B4-BE49-F238E27FC236}">
                <a16:creationId xmlns:a16="http://schemas.microsoft.com/office/drawing/2014/main" id="{9BBE08A0-2275-4B90-B706-86E703A273D8}"/>
              </a:ext>
            </a:extLst>
          </p:cNvPr>
          <p:cNvPicPr>
            <a:picLocks noChangeAspect="1"/>
          </p:cNvPicPr>
          <p:nvPr/>
        </p:nvPicPr>
        <p:blipFill>
          <a:blip r:embed="rId5"/>
          <a:stretch>
            <a:fillRect/>
          </a:stretch>
        </p:blipFill>
        <p:spPr>
          <a:xfrm>
            <a:off x="5180329" y="3429000"/>
            <a:ext cx="2659253" cy="2516283"/>
          </a:xfrm>
          <a:prstGeom prst="rect">
            <a:avLst/>
          </a:prstGeom>
        </p:spPr>
      </p:pic>
      <p:pic>
        <p:nvPicPr>
          <p:cNvPr id="10" name="Slika 9">
            <a:extLst>
              <a:ext uri="{FF2B5EF4-FFF2-40B4-BE49-F238E27FC236}">
                <a16:creationId xmlns:a16="http://schemas.microsoft.com/office/drawing/2014/main" id="{877E1720-48B0-4E60-8C3A-EA70F70ED039}"/>
              </a:ext>
            </a:extLst>
          </p:cNvPr>
          <p:cNvPicPr>
            <a:picLocks noChangeAspect="1"/>
          </p:cNvPicPr>
          <p:nvPr/>
        </p:nvPicPr>
        <p:blipFill>
          <a:blip r:embed="rId6"/>
          <a:stretch>
            <a:fillRect/>
          </a:stretch>
        </p:blipFill>
        <p:spPr>
          <a:xfrm>
            <a:off x="7564624" y="4056720"/>
            <a:ext cx="2611597" cy="2478157"/>
          </a:xfrm>
          <a:prstGeom prst="rect">
            <a:avLst/>
          </a:prstGeom>
        </p:spPr>
      </p:pic>
    </p:spTree>
    <p:extLst>
      <p:ext uri="{BB962C8B-B14F-4D97-AF65-F5344CB8AC3E}">
        <p14:creationId xmlns:p14="http://schemas.microsoft.com/office/powerpoint/2010/main" val="474792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FCC90D6F-AD30-4912-AA06-75C49B7C156A}"/>
              </a:ext>
            </a:extLst>
          </p:cNvPr>
          <p:cNvSpPr>
            <a:spLocks noGrp="1"/>
          </p:cNvSpPr>
          <p:nvPr>
            <p:ph type="title"/>
          </p:nvPr>
        </p:nvSpPr>
        <p:spPr>
          <a:xfrm>
            <a:off x="720104" y="621710"/>
            <a:ext cx="11160000" cy="611828"/>
          </a:xfrm>
        </p:spPr>
        <p:txBody>
          <a:bodyPr>
            <a:normAutofit fontScale="90000"/>
          </a:bodyPr>
          <a:lstStyle/>
          <a:p>
            <a:r>
              <a:rPr lang="sl-SI" dirty="0"/>
              <a:t>Iskanje podatkov – generični iskalniki </a:t>
            </a:r>
          </a:p>
        </p:txBody>
      </p:sp>
      <p:sp>
        <p:nvSpPr>
          <p:cNvPr id="3" name="Označba mesta vsebine 2">
            <a:extLst>
              <a:ext uri="{FF2B5EF4-FFF2-40B4-BE49-F238E27FC236}">
                <a16:creationId xmlns:a16="http://schemas.microsoft.com/office/drawing/2014/main" id="{674A60E7-BD80-94B7-D40B-D2B8DF9B5DA0}"/>
              </a:ext>
            </a:extLst>
          </p:cNvPr>
          <p:cNvSpPr>
            <a:spLocks noGrp="1"/>
          </p:cNvSpPr>
          <p:nvPr>
            <p:ph idx="1"/>
          </p:nvPr>
        </p:nvSpPr>
        <p:spPr>
          <a:xfrm>
            <a:off x="838202" y="1823132"/>
            <a:ext cx="11160000" cy="4773293"/>
          </a:xfrm>
        </p:spPr>
        <p:txBody>
          <a:bodyPr/>
          <a:lstStyle/>
          <a:p>
            <a:endParaRPr lang="sl-SI" dirty="0"/>
          </a:p>
          <a:p>
            <a:endParaRPr lang="sl-SI" dirty="0"/>
          </a:p>
        </p:txBody>
      </p:sp>
      <p:sp>
        <p:nvSpPr>
          <p:cNvPr id="9" name="Pravokotnik 8">
            <a:extLst>
              <a:ext uri="{FF2B5EF4-FFF2-40B4-BE49-F238E27FC236}">
                <a16:creationId xmlns:a16="http://schemas.microsoft.com/office/drawing/2014/main" id="{7AB71E3F-B6B1-469C-B329-E6DF9F38C523}"/>
              </a:ext>
            </a:extLst>
          </p:cNvPr>
          <p:cNvSpPr/>
          <p:nvPr/>
        </p:nvSpPr>
        <p:spPr>
          <a:xfrm>
            <a:off x="937483" y="1751306"/>
            <a:ext cx="1481666" cy="369332"/>
          </a:xfrm>
          <a:prstGeom prst="rect">
            <a:avLst/>
          </a:prstGeom>
        </p:spPr>
        <p:txBody>
          <a:bodyPr wrap="square">
            <a:spAutoFit/>
          </a:bodyPr>
          <a:lstStyle/>
          <a:p>
            <a:r>
              <a:rPr lang="sl-SI" dirty="0">
                <a:hlinkClick r:id="rId2"/>
              </a:rPr>
              <a:t>video </a:t>
            </a:r>
            <a:r>
              <a:rPr lang="sl-SI" dirty="0" err="1">
                <a:hlinkClick r:id="rId2"/>
              </a:rPr>
              <a:t>tutorial</a:t>
            </a:r>
            <a:endParaRPr lang="sl-SI" dirty="0"/>
          </a:p>
        </p:txBody>
      </p:sp>
      <p:pic>
        <p:nvPicPr>
          <p:cNvPr id="2" name="Slika 1">
            <a:hlinkClick r:id="rId3"/>
            <a:extLst>
              <a:ext uri="{FF2B5EF4-FFF2-40B4-BE49-F238E27FC236}">
                <a16:creationId xmlns:a16="http://schemas.microsoft.com/office/drawing/2014/main" id="{15243686-E876-432B-BB42-6283F606272D}"/>
              </a:ext>
            </a:extLst>
          </p:cNvPr>
          <p:cNvPicPr>
            <a:picLocks noChangeAspect="1"/>
          </p:cNvPicPr>
          <p:nvPr/>
        </p:nvPicPr>
        <p:blipFill rotWithShape="1">
          <a:blip r:embed="rId4"/>
          <a:srcRect b="23542"/>
          <a:stretch/>
        </p:blipFill>
        <p:spPr>
          <a:xfrm>
            <a:off x="720104" y="1305363"/>
            <a:ext cx="1699045" cy="445943"/>
          </a:xfrm>
          <a:prstGeom prst="rect">
            <a:avLst/>
          </a:prstGeom>
        </p:spPr>
      </p:pic>
      <p:pic>
        <p:nvPicPr>
          <p:cNvPr id="4" name="Slika 3">
            <a:extLst>
              <a:ext uri="{FF2B5EF4-FFF2-40B4-BE49-F238E27FC236}">
                <a16:creationId xmlns:a16="http://schemas.microsoft.com/office/drawing/2014/main" id="{3C0B4391-3BD0-4855-814B-2168C14C917B}"/>
              </a:ext>
            </a:extLst>
          </p:cNvPr>
          <p:cNvPicPr>
            <a:picLocks noChangeAspect="1"/>
          </p:cNvPicPr>
          <p:nvPr/>
        </p:nvPicPr>
        <p:blipFill>
          <a:blip r:embed="rId5"/>
          <a:stretch>
            <a:fillRect/>
          </a:stretch>
        </p:blipFill>
        <p:spPr>
          <a:xfrm>
            <a:off x="720104" y="2184896"/>
            <a:ext cx="4453028" cy="598470"/>
          </a:xfrm>
          <a:prstGeom prst="rect">
            <a:avLst/>
          </a:prstGeom>
        </p:spPr>
      </p:pic>
      <p:pic>
        <p:nvPicPr>
          <p:cNvPr id="8" name="Slika 7">
            <a:extLst>
              <a:ext uri="{FF2B5EF4-FFF2-40B4-BE49-F238E27FC236}">
                <a16:creationId xmlns:a16="http://schemas.microsoft.com/office/drawing/2014/main" id="{50131B70-D333-4043-8E33-D602E271EC9F}"/>
              </a:ext>
            </a:extLst>
          </p:cNvPr>
          <p:cNvPicPr>
            <a:picLocks noChangeAspect="1"/>
          </p:cNvPicPr>
          <p:nvPr/>
        </p:nvPicPr>
        <p:blipFill>
          <a:blip r:embed="rId6"/>
          <a:stretch>
            <a:fillRect/>
          </a:stretch>
        </p:blipFill>
        <p:spPr>
          <a:xfrm>
            <a:off x="6557697" y="2783366"/>
            <a:ext cx="4914199" cy="3563901"/>
          </a:xfrm>
          <a:prstGeom prst="rect">
            <a:avLst/>
          </a:prstGeom>
        </p:spPr>
      </p:pic>
      <p:sp>
        <p:nvSpPr>
          <p:cNvPr id="10" name="Elipsa 9">
            <a:extLst>
              <a:ext uri="{FF2B5EF4-FFF2-40B4-BE49-F238E27FC236}">
                <a16:creationId xmlns:a16="http://schemas.microsoft.com/office/drawing/2014/main" id="{D826CCCB-5A78-499F-9F04-BE8E5C38E0D7}"/>
              </a:ext>
            </a:extLst>
          </p:cNvPr>
          <p:cNvSpPr/>
          <p:nvPr/>
        </p:nvSpPr>
        <p:spPr>
          <a:xfrm>
            <a:off x="4385733" y="2506133"/>
            <a:ext cx="905497" cy="3414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1" name="Slika 10">
            <a:extLst>
              <a:ext uri="{FF2B5EF4-FFF2-40B4-BE49-F238E27FC236}">
                <a16:creationId xmlns:a16="http://schemas.microsoft.com/office/drawing/2014/main" id="{DDE229DB-2F60-4EA8-B756-1DF7C015A09E}"/>
              </a:ext>
            </a:extLst>
          </p:cNvPr>
          <p:cNvPicPr>
            <a:picLocks noChangeAspect="1"/>
          </p:cNvPicPr>
          <p:nvPr/>
        </p:nvPicPr>
        <p:blipFill>
          <a:blip r:embed="rId7"/>
          <a:stretch>
            <a:fillRect/>
          </a:stretch>
        </p:blipFill>
        <p:spPr>
          <a:xfrm>
            <a:off x="3762637" y="2919450"/>
            <a:ext cx="2541532" cy="1371977"/>
          </a:xfrm>
          <a:prstGeom prst="rect">
            <a:avLst/>
          </a:prstGeom>
        </p:spPr>
      </p:pic>
    </p:spTree>
    <p:extLst>
      <p:ext uri="{BB962C8B-B14F-4D97-AF65-F5344CB8AC3E}">
        <p14:creationId xmlns:p14="http://schemas.microsoft.com/office/powerpoint/2010/main" val="2491341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FCC90D6F-AD30-4912-AA06-75C49B7C156A}"/>
              </a:ext>
            </a:extLst>
          </p:cNvPr>
          <p:cNvSpPr>
            <a:spLocks noGrp="1"/>
          </p:cNvSpPr>
          <p:nvPr>
            <p:ph type="title"/>
          </p:nvPr>
        </p:nvSpPr>
        <p:spPr>
          <a:xfrm>
            <a:off x="720104" y="621710"/>
            <a:ext cx="11160000" cy="611828"/>
          </a:xfrm>
        </p:spPr>
        <p:txBody>
          <a:bodyPr>
            <a:normAutofit fontScale="90000"/>
          </a:bodyPr>
          <a:lstStyle/>
          <a:p>
            <a:r>
              <a:rPr lang="sl-SI" dirty="0"/>
              <a:t>Iskanje podatkov – generični iskalniki </a:t>
            </a:r>
          </a:p>
        </p:txBody>
      </p:sp>
      <p:sp>
        <p:nvSpPr>
          <p:cNvPr id="3" name="Označba mesta vsebine 2">
            <a:extLst>
              <a:ext uri="{FF2B5EF4-FFF2-40B4-BE49-F238E27FC236}">
                <a16:creationId xmlns:a16="http://schemas.microsoft.com/office/drawing/2014/main" id="{674A60E7-BD80-94B7-D40B-D2B8DF9B5DA0}"/>
              </a:ext>
            </a:extLst>
          </p:cNvPr>
          <p:cNvSpPr>
            <a:spLocks noGrp="1"/>
          </p:cNvSpPr>
          <p:nvPr>
            <p:ph idx="1"/>
          </p:nvPr>
        </p:nvSpPr>
        <p:spPr>
          <a:xfrm>
            <a:off x="838202" y="1823132"/>
            <a:ext cx="11160000" cy="4773293"/>
          </a:xfrm>
        </p:spPr>
        <p:txBody>
          <a:bodyPr/>
          <a:lstStyle/>
          <a:p>
            <a:endParaRPr lang="sl-SI" dirty="0"/>
          </a:p>
          <a:p>
            <a:endParaRPr lang="sl-SI" dirty="0"/>
          </a:p>
        </p:txBody>
      </p:sp>
      <p:pic>
        <p:nvPicPr>
          <p:cNvPr id="12" name="Slika 11">
            <a:hlinkClick r:id="rId2"/>
            <a:extLst>
              <a:ext uri="{FF2B5EF4-FFF2-40B4-BE49-F238E27FC236}">
                <a16:creationId xmlns:a16="http://schemas.microsoft.com/office/drawing/2014/main" id="{0743FD7D-7B74-4CE4-A170-11782DD4F359}"/>
              </a:ext>
            </a:extLst>
          </p:cNvPr>
          <p:cNvPicPr>
            <a:picLocks noChangeAspect="1"/>
          </p:cNvPicPr>
          <p:nvPr/>
        </p:nvPicPr>
        <p:blipFill>
          <a:blip r:embed="rId3"/>
          <a:stretch>
            <a:fillRect/>
          </a:stretch>
        </p:blipFill>
        <p:spPr>
          <a:xfrm>
            <a:off x="572469" y="1416814"/>
            <a:ext cx="4355131" cy="1803297"/>
          </a:xfrm>
          <a:prstGeom prst="rect">
            <a:avLst/>
          </a:prstGeom>
        </p:spPr>
      </p:pic>
      <p:sp>
        <p:nvSpPr>
          <p:cNvPr id="10" name="Elipsa 9">
            <a:extLst>
              <a:ext uri="{FF2B5EF4-FFF2-40B4-BE49-F238E27FC236}">
                <a16:creationId xmlns:a16="http://schemas.microsoft.com/office/drawing/2014/main" id="{D826CCCB-5A78-499F-9F04-BE8E5C38E0D7}"/>
              </a:ext>
            </a:extLst>
          </p:cNvPr>
          <p:cNvSpPr/>
          <p:nvPr/>
        </p:nvSpPr>
        <p:spPr>
          <a:xfrm>
            <a:off x="4140200" y="1390003"/>
            <a:ext cx="787401" cy="7181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3" name="Slika 12">
            <a:extLst>
              <a:ext uri="{FF2B5EF4-FFF2-40B4-BE49-F238E27FC236}">
                <a16:creationId xmlns:a16="http://schemas.microsoft.com/office/drawing/2014/main" id="{A2D03003-EF6D-4B97-8151-0F542E254FAC}"/>
              </a:ext>
            </a:extLst>
          </p:cNvPr>
          <p:cNvPicPr>
            <a:picLocks noChangeAspect="1"/>
          </p:cNvPicPr>
          <p:nvPr/>
        </p:nvPicPr>
        <p:blipFill>
          <a:blip r:embed="rId4"/>
          <a:stretch>
            <a:fillRect/>
          </a:stretch>
        </p:blipFill>
        <p:spPr>
          <a:xfrm>
            <a:off x="3338700" y="2836823"/>
            <a:ext cx="2602065" cy="1010326"/>
          </a:xfrm>
          <a:prstGeom prst="rect">
            <a:avLst/>
          </a:prstGeom>
        </p:spPr>
      </p:pic>
      <p:pic>
        <p:nvPicPr>
          <p:cNvPr id="14" name="Slika 13">
            <a:extLst>
              <a:ext uri="{FF2B5EF4-FFF2-40B4-BE49-F238E27FC236}">
                <a16:creationId xmlns:a16="http://schemas.microsoft.com/office/drawing/2014/main" id="{F19F7A88-4883-4826-AFB8-2FA12FB8140D}"/>
              </a:ext>
            </a:extLst>
          </p:cNvPr>
          <p:cNvPicPr>
            <a:picLocks noChangeAspect="1"/>
          </p:cNvPicPr>
          <p:nvPr/>
        </p:nvPicPr>
        <p:blipFill>
          <a:blip r:embed="rId5"/>
          <a:stretch>
            <a:fillRect/>
          </a:stretch>
        </p:blipFill>
        <p:spPr>
          <a:xfrm>
            <a:off x="4013091" y="3847149"/>
            <a:ext cx="3488483" cy="543288"/>
          </a:xfrm>
          <a:prstGeom prst="rect">
            <a:avLst/>
          </a:prstGeom>
        </p:spPr>
      </p:pic>
      <p:pic>
        <p:nvPicPr>
          <p:cNvPr id="15" name="Slika 14">
            <a:extLst>
              <a:ext uri="{FF2B5EF4-FFF2-40B4-BE49-F238E27FC236}">
                <a16:creationId xmlns:a16="http://schemas.microsoft.com/office/drawing/2014/main" id="{F51CFFEE-EC17-4F4A-8C7A-B19DDF0C2421}"/>
              </a:ext>
            </a:extLst>
          </p:cNvPr>
          <p:cNvPicPr>
            <a:picLocks noChangeAspect="1"/>
          </p:cNvPicPr>
          <p:nvPr/>
        </p:nvPicPr>
        <p:blipFill>
          <a:blip r:embed="rId6"/>
          <a:stretch>
            <a:fillRect/>
          </a:stretch>
        </p:blipFill>
        <p:spPr>
          <a:xfrm>
            <a:off x="4751772" y="4359810"/>
            <a:ext cx="2011120" cy="657665"/>
          </a:xfrm>
          <a:prstGeom prst="rect">
            <a:avLst/>
          </a:prstGeom>
        </p:spPr>
      </p:pic>
      <p:pic>
        <p:nvPicPr>
          <p:cNvPr id="16" name="Slika 15">
            <a:extLst>
              <a:ext uri="{FF2B5EF4-FFF2-40B4-BE49-F238E27FC236}">
                <a16:creationId xmlns:a16="http://schemas.microsoft.com/office/drawing/2014/main" id="{2DB03A60-9EE5-462C-996F-38DA4E4080C4}"/>
              </a:ext>
            </a:extLst>
          </p:cNvPr>
          <p:cNvPicPr>
            <a:picLocks noChangeAspect="1"/>
          </p:cNvPicPr>
          <p:nvPr/>
        </p:nvPicPr>
        <p:blipFill>
          <a:blip r:embed="rId7"/>
          <a:stretch>
            <a:fillRect/>
          </a:stretch>
        </p:blipFill>
        <p:spPr>
          <a:xfrm>
            <a:off x="5446496" y="5020611"/>
            <a:ext cx="2230342" cy="524226"/>
          </a:xfrm>
          <a:prstGeom prst="rect">
            <a:avLst/>
          </a:prstGeom>
        </p:spPr>
      </p:pic>
    </p:spTree>
    <p:extLst>
      <p:ext uri="{BB962C8B-B14F-4D97-AF65-F5344CB8AC3E}">
        <p14:creationId xmlns:p14="http://schemas.microsoft.com/office/powerpoint/2010/main" val="1579850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FCC90D6F-AD30-4912-AA06-75C49B7C156A}"/>
              </a:ext>
            </a:extLst>
          </p:cNvPr>
          <p:cNvSpPr>
            <a:spLocks noGrp="1"/>
          </p:cNvSpPr>
          <p:nvPr>
            <p:ph type="title"/>
          </p:nvPr>
        </p:nvSpPr>
        <p:spPr>
          <a:xfrm>
            <a:off x="720104" y="621710"/>
            <a:ext cx="11160000" cy="611828"/>
          </a:xfrm>
        </p:spPr>
        <p:txBody>
          <a:bodyPr>
            <a:normAutofit fontScale="90000"/>
          </a:bodyPr>
          <a:lstStyle/>
          <a:p>
            <a:r>
              <a:rPr lang="sl-SI" dirty="0"/>
              <a:t>Iskanje podatkov – generični iskalniki </a:t>
            </a:r>
          </a:p>
        </p:txBody>
      </p:sp>
      <p:sp>
        <p:nvSpPr>
          <p:cNvPr id="3" name="Označba mesta vsebine 2">
            <a:extLst>
              <a:ext uri="{FF2B5EF4-FFF2-40B4-BE49-F238E27FC236}">
                <a16:creationId xmlns:a16="http://schemas.microsoft.com/office/drawing/2014/main" id="{674A60E7-BD80-94B7-D40B-D2B8DF9B5DA0}"/>
              </a:ext>
            </a:extLst>
          </p:cNvPr>
          <p:cNvSpPr>
            <a:spLocks noGrp="1"/>
          </p:cNvSpPr>
          <p:nvPr>
            <p:ph idx="1"/>
          </p:nvPr>
        </p:nvSpPr>
        <p:spPr>
          <a:xfrm>
            <a:off x="838202" y="1823132"/>
            <a:ext cx="11160000" cy="4773293"/>
          </a:xfrm>
        </p:spPr>
        <p:txBody>
          <a:bodyPr/>
          <a:lstStyle/>
          <a:p>
            <a:endParaRPr lang="sl-SI" dirty="0"/>
          </a:p>
          <a:p>
            <a:endParaRPr lang="sl-SI" dirty="0"/>
          </a:p>
        </p:txBody>
      </p:sp>
      <p:pic>
        <p:nvPicPr>
          <p:cNvPr id="2" name="Slika 1">
            <a:hlinkClick r:id="rId2"/>
            <a:extLst>
              <a:ext uri="{FF2B5EF4-FFF2-40B4-BE49-F238E27FC236}">
                <a16:creationId xmlns:a16="http://schemas.microsoft.com/office/drawing/2014/main" id="{19DCAAF6-5759-4122-9D66-D57F0BA99AAB}"/>
              </a:ext>
            </a:extLst>
          </p:cNvPr>
          <p:cNvPicPr>
            <a:picLocks noChangeAspect="1"/>
          </p:cNvPicPr>
          <p:nvPr/>
        </p:nvPicPr>
        <p:blipFill>
          <a:blip r:embed="rId3"/>
          <a:stretch>
            <a:fillRect/>
          </a:stretch>
        </p:blipFill>
        <p:spPr>
          <a:xfrm>
            <a:off x="838202" y="1439331"/>
            <a:ext cx="1953932" cy="619539"/>
          </a:xfrm>
          <a:prstGeom prst="rect">
            <a:avLst/>
          </a:prstGeom>
        </p:spPr>
      </p:pic>
      <p:pic>
        <p:nvPicPr>
          <p:cNvPr id="4" name="Slika 3">
            <a:extLst>
              <a:ext uri="{FF2B5EF4-FFF2-40B4-BE49-F238E27FC236}">
                <a16:creationId xmlns:a16="http://schemas.microsoft.com/office/drawing/2014/main" id="{7316F12D-129B-4127-8580-726D3869B553}"/>
              </a:ext>
            </a:extLst>
          </p:cNvPr>
          <p:cNvPicPr>
            <a:picLocks noChangeAspect="1"/>
          </p:cNvPicPr>
          <p:nvPr/>
        </p:nvPicPr>
        <p:blipFill>
          <a:blip r:embed="rId4"/>
          <a:stretch>
            <a:fillRect/>
          </a:stretch>
        </p:blipFill>
        <p:spPr>
          <a:xfrm>
            <a:off x="858025" y="2264662"/>
            <a:ext cx="3654709" cy="619539"/>
          </a:xfrm>
          <a:prstGeom prst="rect">
            <a:avLst/>
          </a:prstGeom>
        </p:spPr>
      </p:pic>
      <p:pic>
        <p:nvPicPr>
          <p:cNvPr id="5" name="Slika 4">
            <a:extLst>
              <a:ext uri="{FF2B5EF4-FFF2-40B4-BE49-F238E27FC236}">
                <a16:creationId xmlns:a16="http://schemas.microsoft.com/office/drawing/2014/main" id="{7313D60B-3E54-4C78-84AB-325F4AA10E2B}"/>
              </a:ext>
            </a:extLst>
          </p:cNvPr>
          <p:cNvPicPr>
            <a:picLocks noChangeAspect="1"/>
          </p:cNvPicPr>
          <p:nvPr/>
        </p:nvPicPr>
        <p:blipFill>
          <a:blip r:embed="rId5"/>
          <a:stretch>
            <a:fillRect/>
          </a:stretch>
        </p:blipFill>
        <p:spPr>
          <a:xfrm>
            <a:off x="2150533" y="3078782"/>
            <a:ext cx="4622717" cy="2144559"/>
          </a:xfrm>
          <a:prstGeom prst="rect">
            <a:avLst/>
          </a:prstGeom>
        </p:spPr>
      </p:pic>
      <p:sp>
        <p:nvSpPr>
          <p:cNvPr id="10" name="Elipsa 9">
            <a:extLst>
              <a:ext uri="{FF2B5EF4-FFF2-40B4-BE49-F238E27FC236}">
                <a16:creationId xmlns:a16="http://schemas.microsoft.com/office/drawing/2014/main" id="{D826CCCB-5A78-499F-9F04-BE8E5C38E0D7}"/>
              </a:ext>
            </a:extLst>
          </p:cNvPr>
          <p:cNvSpPr/>
          <p:nvPr/>
        </p:nvSpPr>
        <p:spPr>
          <a:xfrm>
            <a:off x="1583267" y="2487842"/>
            <a:ext cx="1066800" cy="467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PoljeZBesedilom 5">
            <a:extLst>
              <a:ext uri="{FF2B5EF4-FFF2-40B4-BE49-F238E27FC236}">
                <a16:creationId xmlns:a16="http://schemas.microsoft.com/office/drawing/2014/main" id="{36FA6F6B-0A4A-4FF0-B6E5-2AA93FDE1D18}"/>
              </a:ext>
            </a:extLst>
          </p:cNvPr>
          <p:cNvSpPr txBox="1"/>
          <p:nvPr/>
        </p:nvSpPr>
        <p:spPr>
          <a:xfrm>
            <a:off x="7044267" y="1832163"/>
            <a:ext cx="4715932" cy="3539430"/>
          </a:xfrm>
          <a:prstGeom prst="rect">
            <a:avLst/>
          </a:prstGeom>
          <a:noFill/>
        </p:spPr>
        <p:txBody>
          <a:bodyPr wrap="square" rtlCol="0">
            <a:spAutoFit/>
          </a:bodyPr>
          <a:lstStyle/>
          <a:p>
            <a:r>
              <a:rPr lang="sl-SI" sz="1400" dirty="0"/>
              <a:t>Slovenija:</a:t>
            </a:r>
          </a:p>
          <a:p>
            <a:endParaRPr lang="sl-SI" sz="1400" dirty="0"/>
          </a:p>
          <a:p>
            <a:r>
              <a:rPr lang="sl-SI" sz="1400" dirty="0"/>
              <a:t>CLARIN</a:t>
            </a:r>
          </a:p>
          <a:p>
            <a:r>
              <a:rPr lang="sl-SI" sz="1400" dirty="0"/>
              <a:t>DKUM</a:t>
            </a:r>
          </a:p>
          <a:p>
            <a:r>
              <a:rPr lang="sl-SI" sz="1400" dirty="0" err="1"/>
              <a:t>Digital</a:t>
            </a:r>
            <a:r>
              <a:rPr lang="sl-SI" sz="1400" dirty="0"/>
              <a:t> </a:t>
            </a:r>
            <a:r>
              <a:rPr lang="sl-SI" sz="1400" dirty="0" err="1"/>
              <a:t>Library</a:t>
            </a:r>
            <a:r>
              <a:rPr lang="sl-SI" sz="1400" dirty="0"/>
              <a:t> </a:t>
            </a:r>
            <a:r>
              <a:rPr lang="sl-SI" sz="1400" dirty="0" err="1"/>
              <a:t>of</a:t>
            </a:r>
            <a:r>
              <a:rPr lang="sl-SI" sz="1400" dirty="0"/>
              <a:t> </a:t>
            </a:r>
            <a:r>
              <a:rPr lang="sl-SI" sz="1400" dirty="0" err="1"/>
              <a:t>Slovenia</a:t>
            </a:r>
            <a:endParaRPr lang="sl-SI" sz="1400" dirty="0"/>
          </a:p>
          <a:p>
            <a:r>
              <a:rPr lang="en-US" sz="1400" dirty="0"/>
              <a:t>Digital repository of Slovenian research organizations</a:t>
            </a:r>
            <a:endParaRPr lang="sl-SI" sz="1400" dirty="0"/>
          </a:p>
          <a:p>
            <a:r>
              <a:rPr lang="sl-SI" sz="1400" dirty="0"/>
              <a:t>dCOBISS.SI </a:t>
            </a:r>
            <a:r>
              <a:rPr lang="sl-SI" sz="1400" dirty="0" err="1"/>
              <a:t>Digital</a:t>
            </a:r>
            <a:r>
              <a:rPr lang="sl-SI" sz="1400" dirty="0"/>
              <a:t> </a:t>
            </a:r>
            <a:r>
              <a:rPr lang="sl-SI" sz="1400" dirty="0" err="1"/>
              <a:t>Repository</a:t>
            </a:r>
            <a:endParaRPr lang="sl-SI" sz="1400" dirty="0"/>
          </a:p>
          <a:p>
            <a:r>
              <a:rPr lang="sl-SI" sz="1400" dirty="0"/>
              <a:t>ELPUB </a:t>
            </a:r>
            <a:r>
              <a:rPr lang="sl-SI" sz="1400" dirty="0" err="1"/>
              <a:t>Digital</a:t>
            </a:r>
            <a:r>
              <a:rPr lang="sl-SI" sz="1400" dirty="0"/>
              <a:t> </a:t>
            </a:r>
            <a:r>
              <a:rPr lang="sl-SI" sz="1400" dirty="0" err="1"/>
              <a:t>Repository</a:t>
            </a:r>
            <a:endParaRPr lang="sl-SI" sz="1400" dirty="0"/>
          </a:p>
          <a:p>
            <a:r>
              <a:rPr lang="sl-SI" sz="1400" dirty="0" err="1"/>
              <a:t>ePrints.FRI</a:t>
            </a:r>
            <a:endParaRPr lang="sl-SI" sz="1400" dirty="0"/>
          </a:p>
          <a:p>
            <a:r>
              <a:rPr lang="en-US" sz="1400" dirty="0"/>
              <a:t>Journal of Health and Rehabilitation Sciences repository</a:t>
            </a:r>
            <a:endParaRPr lang="sl-SI" sz="1400" dirty="0"/>
          </a:p>
          <a:p>
            <a:r>
              <a:rPr lang="sl-SI" sz="1400" dirty="0" err="1"/>
              <a:t>PeFprints</a:t>
            </a:r>
            <a:endParaRPr lang="sl-SI" sz="1400" dirty="0"/>
          </a:p>
          <a:p>
            <a:r>
              <a:rPr lang="en-US" sz="1400" dirty="0"/>
              <a:t>Repository of University of Nova Gorica</a:t>
            </a:r>
            <a:endParaRPr lang="sl-SI" sz="1400" dirty="0"/>
          </a:p>
          <a:p>
            <a:r>
              <a:rPr lang="en-US" sz="1400" dirty="0"/>
              <a:t>Repository of University of </a:t>
            </a:r>
            <a:r>
              <a:rPr lang="en-US" sz="1400" dirty="0" err="1"/>
              <a:t>Primorska</a:t>
            </a:r>
            <a:endParaRPr lang="sl-SI" sz="1400" dirty="0"/>
          </a:p>
          <a:p>
            <a:r>
              <a:rPr lang="en-US" sz="1400" dirty="0"/>
              <a:t>Repository of colleges and higher education institutions</a:t>
            </a:r>
            <a:endParaRPr lang="sl-SI" sz="1400" dirty="0"/>
          </a:p>
          <a:p>
            <a:r>
              <a:rPr lang="en-US" sz="1400" dirty="0"/>
              <a:t>Repository of the University of Ljubljana</a:t>
            </a:r>
            <a:endParaRPr lang="sl-SI" sz="1400" dirty="0"/>
          </a:p>
          <a:p>
            <a:r>
              <a:rPr lang="sl-SI" sz="1400" dirty="0" err="1"/>
              <a:t>SciVie</a:t>
            </a:r>
            <a:endParaRPr lang="sl-SI" sz="1400" dirty="0"/>
          </a:p>
        </p:txBody>
      </p:sp>
      <p:sp>
        <p:nvSpPr>
          <p:cNvPr id="8" name="Elipsa 7">
            <a:extLst>
              <a:ext uri="{FF2B5EF4-FFF2-40B4-BE49-F238E27FC236}">
                <a16:creationId xmlns:a16="http://schemas.microsoft.com/office/drawing/2014/main" id="{06225BDE-F9F5-41D6-A238-7241CCE6F4EA}"/>
              </a:ext>
            </a:extLst>
          </p:cNvPr>
          <p:cNvSpPr/>
          <p:nvPr/>
        </p:nvSpPr>
        <p:spPr>
          <a:xfrm>
            <a:off x="3547533" y="4718990"/>
            <a:ext cx="355600" cy="3271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11" name="Raven puščični povezovalnik 10">
            <a:extLst>
              <a:ext uri="{FF2B5EF4-FFF2-40B4-BE49-F238E27FC236}">
                <a16:creationId xmlns:a16="http://schemas.microsoft.com/office/drawing/2014/main" id="{1EF64766-AAAD-4816-8BA0-5197A799C6A7}"/>
              </a:ext>
            </a:extLst>
          </p:cNvPr>
          <p:cNvCxnSpPr/>
          <p:nvPr/>
        </p:nvCxnSpPr>
        <p:spPr>
          <a:xfrm flipV="1">
            <a:off x="3903133" y="2884201"/>
            <a:ext cx="3141134" cy="1998360"/>
          </a:xfrm>
          <a:prstGeom prst="straightConnector1">
            <a:avLst/>
          </a:prstGeom>
          <a:ln w="95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3437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a:hlinkClick r:id="rId2"/>
            <a:extLst>
              <a:ext uri="{FF2B5EF4-FFF2-40B4-BE49-F238E27FC236}">
                <a16:creationId xmlns:a16="http://schemas.microsoft.com/office/drawing/2014/main" id="{23927FDD-72AF-4A64-9DBA-9DDB6E8A8F3C}"/>
              </a:ext>
            </a:extLst>
          </p:cNvPr>
          <p:cNvPicPr>
            <a:picLocks noChangeAspect="1"/>
          </p:cNvPicPr>
          <p:nvPr/>
        </p:nvPicPr>
        <p:blipFill>
          <a:blip r:embed="rId3"/>
          <a:stretch>
            <a:fillRect/>
          </a:stretch>
        </p:blipFill>
        <p:spPr>
          <a:xfrm>
            <a:off x="1676402" y="1583252"/>
            <a:ext cx="6968791" cy="4280412"/>
          </a:xfrm>
          <a:prstGeom prst="rect">
            <a:avLst/>
          </a:prstGeom>
        </p:spPr>
      </p:pic>
      <p:sp>
        <p:nvSpPr>
          <p:cNvPr id="7" name="Naslov 6">
            <a:extLst>
              <a:ext uri="{FF2B5EF4-FFF2-40B4-BE49-F238E27FC236}">
                <a16:creationId xmlns:a16="http://schemas.microsoft.com/office/drawing/2014/main" id="{FCC90D6F-AD30-4912-AA06-75C49B7C156A}"/>
              </a:ext>
            </a:extLst>
          </p:cNvPr>
          <p:cNvSpPr>
            <a:spLocks noGrp="1"/>
          </p:cNvSpPr>
          <p:nvPr>
            <p:ph type="title"/>
          </p:nvPr>
        </p:nvSpPr>
        <p:spPr>
          <a:xfrm>
            <a:off x="643904" y="785450"/>
            <a:ext cx="11160000" cy="611828"/>
          </a:xfrm>
        </p:spPr>
        <p:txBody>
          <a:bodyPr>
            <a:normAutofit fontScale="90000"/>
          </a:bodyPr>
          <a:lstStyle/>
          <a:p>
            <a:r>
              <a:rPr lang="sl-SI" dirty="0"/>
              <a:t>Iskanje podatkov – </a:t>
            </a:r>
            <a:br>
              <a:rPr lang="sl-SI" dirty="0"/>
            </a:br>
            <a:r>
              <a:rPr lang="sl-SI" dirty="0"/>
              <a:t>primer dobre prakse Utrecht </a:t>
            </a:r>
            <a:r>
              <a:rPr lang="sl-SI" dirty="0" err="1"/>
              <a:t>University</a:t>
            </a:r>
            <a:endParaRPr lang="sl-SI" dirty="0"/>
          </a:p>
        </p:txBody>
      </p:sp>
      <p:sp>
        <p:nvSpPr>
          <p:cNvPr id="9" name="Pravokotnik 8">
            <a:extLst>
              <a:ext uri="{FF2B5EF4-FFF2-40B4-BE49-F238E27FC236}">
                <a16:creationId xmlns:a16="http://schemas.microsoft.com/office/drawing/2014/main" id="{439FB3F5-98DB-4B4F-8D2B-01C08D0B7971}"/>
              </a:ext>
            </a:extLst>
          </p:cNvPr>
          <p:cNvSpPr/>
          <p:nvPr/>
        </p:nvSpPr>
        <p:spPr>
          <a:xfrm>
            <a:off x="838201" y="5906879"/>
            <a:ext cx="9643531" cy="646331"/>
          </a:xfrm>
          <a:prstGeom prst="rect">
            <a:avLst/>
          </a:prstGeom>
        </p:spPr>
        <p:txBody>
          <a:bodyPr wrap="square">
            <a:spAutoFit/>
          </a:bodyPr>
          <a:lstStyle/>
          <a:p>
            <a:r>
              <a:rPr lang="sl-SI" dirty="0"/>
              <a:t>Iskanje </a:t>
            </a:r>
            <a:r>
              <a:rPr lang="sl-SI" dirty="0" err="1"/>
              <a:t>repozitorija</a:t>
            </a:r>
            <a:r>
              <a:rPr lang="sl-SI" dirty="0"/>
              <a:t>: Re3data.org, </a:t>
            </a:r>
            <a:r>
              <a:rPr lang="sl-SI" dirty="0">
                <a:hlinkClick r:id="rId2"/>
              </a:rPr>
              <a:t>Data </a:t>
            </a:r>
            <a:r>
              <a:rPr lang="sl-SI" dirty="0" err="1">
                <a:hlinkClick r:id="rId2"/>
              </a:rPr>
              <a:t>Repository</a:t>
            </a:r>
            <a:r>
              <a:rPr lang="sl-SI" dirty="0">
                <a:hlinkClick r:id="rId2"/>
              </a:rPr>
              <a:t> </a:t>
            </a:r>
            <a:r>
              <a:rPr lang="sl-SI" dirty="0" err="1">
                <a:hlinkClick r:id="rId2"/>
              </a:rPr>
              <a:t>Finder</a:t>
            </a:r>
            <a:r>
              <a:rPr lang="sl-SI" dirty="0">
                <a:hlinkClick r:id="rId2"/>
              </a:rPr>
              <a:t> </a:t>
            </a:r>
            <a:r>
              <a:rPr lang="sl-SI" dirty="0"/>
              <a:t>(</a:t>
            </a:r>
            <a:r>
              <a:rPr lang="sl-SI" dirty="0">
                <a:hlinkClick r:id="rId4"/>
              </a:rPr>
              <a:t>4TU.RESEARCH DATA</a:t>
            </a:r>
            <a:r>
              <a:rPr lang="sl-SI" dirty="0"/>
              <a:t>, </a:t>
            </a:r>
            <a:r>
              <a:rPr lang="sl-SI" dirty="0">
                <a:hlinkClick r:id="rId5"/>
              </a:rPr>
              <a:t>MENDELEY DATA</a:t>
            </a:r>
            <a:r>
              <a:rPr lang="sl-SI" dirty="0"/>
              <a:t>, </a:t>
            </a:r>
            <a:r>
              <a:rPr lang="sl-SI" dirty="0">
                <a:hlinkClick r:id="rId6"/>
              </a:rPr>
              <a:t>DRYAD</a:t>
            </a:r>
            <a:r>
              <a:rPr lang="sl-SI" dirty="0"/>
              <a:t>, </a:t>
            </a:r>
            <a:r>
              <a:rPr lang="sl-SI" dirty="0">
                <a:hlinkClick r:id="rId7"/>
              </a:rPr>
              <a:t>OSF</a:t>
            </a:r>
            <a:r>
              <a:rPr lang="sl-SI" dirty="0"/>
              <a:t>, </a:t>
            </a:r>
            <a:r>
              <a:rPr lang="sl-SI" dirty="0">
                <a:hlinkClick r:id="rId8"/>
              </a:rPr>
              <a:t>ZENODO</a:t>
            </a:r>
            <a:r>
              <a:rPr lang="sl-SI" dirty="0"/>
              <a:t>)</a:t>
            </a:r>
          </a:p>
        </p:txBody>
      </p:sp>
    </p:spTree>
    <p:extLst>
      <p:ext uri="{BB962C8B-B14F-4D97-AF65-F5344CB8AC3E}">
        <p14:creationId xmlns:p14="http://schemas.microsoft.com/office/powerpoint/2010/main" val="790610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FCC90D6F-AD30-4912-AA06-75C49B7C156A}"/>
              </a:ext>
            </a:extLst>
          </p:cNvPr>
          <p:cNvSpPr>
            <a:spLocks noGrp="1"/>
          </p:cNvSpPr>
          <p:nvPr>
            <p:ph type="title"/>
          </p:nvPr>
        </p:nvSpPr>
        <p:spPr>
          <a:xfrm>
            <a:off x="609602" y="901060"/>
            <a:ext cx="11160000" cy="611828"/>
          </a:xfrm>
        </p:spPr>
        <p:txBody>
          <a:bodyPr>
            <a:normAutofit fontScale="90000"/>
          </a:bodyPr>
          <a:lstStyle/>
          <a:p>
            <a:r>
              <a:rPr lang="sl-SI" dirty="0"/>
              <a:t>Objava in delitev podatkov </a:t>
            </a:r>
          </a:p>
        </p:txBody>
      </p:sp>
      <p:sp>
        <p:nvSpPr>
          <p:cNvPr id="3" name="Označba mesta vsebine 2">
            <a:extLst>
              <a:ext uri="{FF2B5EF4-FFF2-40B4-BE49-F238E27FC236}">
                <a16:creationId xmlns:a16="http://schemas.microsoft.com/office/drawing/2014/main" id="{674A60E7-BD80-94B7-D40B-D2B8DF9B5DA0}"/>
              </a:ext>
            </a:extLst>
          </p:cNvPr>
          <p:cNvSpPr>
            <a:spLocks noGrp="1"/>
          </p:cNvSpPr>
          <p:nvPr>
            <p:ph idx="1"/>
          </p:nvPr>
        </p:nvSpPr>
        <p:spPr>
          <a:xfrm>
            <a:off x="838202" y="1825626"/>
            <a:ext cx="9804398" cy="4773293"/>
          </a:xfrm>
        </p:spPr>
        <p:txBody>
          <a:bodyPr>
            <a:normAutofit lnSpcReduction="10000"/>
          </a:bodyPr>
          <a:lstStyle/>
          <a:p>
            <a:pPr marL="0" indent="0">
              <a:buNone/>
            </a:pPr>
            <a:r>
              <a:rPr lang="sl-SI" dirty="0"/>
              <a:t>Ne glede na to, kateri javni </a:t>
            </a:r>
            <a:r>
              <a:rPr lang="sl-SI" dirty="0" err="1"/>
              <a:t>repozitorij</a:t>
            </a:r>
            <a:r>
              <a:rPr lang="sl-SI" dirty="0"/>
              <a:t> izberete, preverite:</a:t>
            </a:r>
          </a:p>
          <a:p>
            <a:pPr>
              <a:buFont typeface="Wingdings" panose="05000000000000000000" pitchFamily="2" charset="2"/>
              <a:buChar char="ü"/>
            </a:pPr>
            <a:r>
              <a:rPr lang="sl-SI" dirty="0"/>
              <a:t>ali ima znak kakovosti, kot je certifikat </a:t>
            </a:r>
            <a:r>
              <a:rPr lang="sl-SI" dirty="0" err="1"/>
              <a:t>CoreTrustSeal</a:t>
            </a:r>
            <a:r>
              <a:rPr lang="sl-SI" dirty="0"/>
              <a:t> </a:t>
            </a:r>
            <a:r>
              <a:rPr lang="sl-SI" dirty="0">
                <a:hlinkClick r:id="rId2"/>
              </a:rPr>
              <a:t>https://www.coretrustseal.org/about/</a:t>
            </a:r>
            <a:r>
              <a:rPr lang="sl-SI" dirty="0"/>
              <a:t> , </a:t>
            </a:r>
          </a:p>
          <a:p>
            <a:pPr>
              <a:buFont typeface="Wingdings" panose="05000000000000000000" pitchFamily="2" charset="2"/>
              <a:buChar char="ü"/>
            </a:pPr>
            <a:r>
              <a:rPr lang="sl-SI" dirty="0"/>
              <a:t>trajni identifikator (npr. </a:t>
            </a:r>
            <a:r>
              <a:rPr lang="sl-SI" dirty="0" err="1"/>
              <a:t>doi</a:t>
            </a:r>
            <a:r>
              <a:rPr lang="sl-SI" dirty="0"/>
              <a:t>, PID),</a:t>
            </a:r>
          </a:p>
          <a:p>
            <a:pPr>
              <a:buFont typeface="Wingdings" panose="05000000000000000000" pitchFamily="2" charset="2"/>
              <a:buChar char="ü"/>
            </a:pPr>
            <a:r>
              <a:rPr lang="sl-SI" dirty="0"/>
              <a:t>Zagotavlja dolgotrajno hranjenje,</a:t>
            </a:r>
          </a:p>
          <a:p>
            <a:pPr>
              <a:buFont typeface="Wingdings" panose="05000000000000000000" pitchFamily="2" charset="2"/>
              <a:buChar char="ü"/>
            </a:pPr>
            <a:r>
              <a:rPr lang="sl-SI" dirty="0"/>
              <a:t>Kakšen je strošek glede na velikost podatkov,</a:t>
            </a:r>
          </a:p>
          <a:p>
            <a:pPr>
              <a:buFont typeface="Wingdings" panose="05000000000000000000" pitchFamily="2" charset="2"/>
              <a:buChar char="ü"/>
            </a:pPr>
            <a:r>
              <a:rPr lang="sl-SI" dirty="0"/>
              <a:t>V kateri državi se podatki hranijo, saj zapadejo pod njihovo zakonodajo,</a:t>
            </a:r>
          </a:p>
          <a:p>
            <a:pPr>
              <a:buFont typeface="Wingdings" panose="05000000000000000000" pitchFamily="2" charset="2"/>
              <a:buChar char="ü"/>
            </a:pPr>
            <a:r>
              <a:rPr lang="sl-SI" dirty="0"/>
              <a:t>Omogoča delni dostop pri zaščitenih podatkih (npr. pri </a:t>
            </a:r>
            <a:r>
              <a:rPr lang="sl-SI" dirty="0" err="1"/>
              <a:t>anonimizaciji</a:t>
            </a:r>
            <a:r>
              <a:rPr lang="sl-SI" dirty="0"/>
              <a:t>),</a:t>
            </a:r>
          </a:p>
          <a:p>
            <a:pPr>
              <a:buFont typeface="Wingdings" panose="05000000000000000000" pitchFamily="2" charset="2"/>
              <a:buChar char="ü"/>
            </a:pPr>
            <a:r>
              <a:rPr lang="sl-SI" dirty="0"/>
              <a:t>Lahko določi raziskovalec licenco,</a:t>
            </a:r>
          </a:p>
          <a:p>
            <a:pPr marL="0" indent="0">
              <a:buNone/>
            </a:pPr>
            <a:endParaRPr lang="sl-SI" dirty="0"/>
          </a:p>
          <a:p>
            <a:endParaRPr lang="sl-SI" dirty="0"/>
          </a:p>
        </p:txBody>
      </p:sp>
      <p:sp>
        <p:nvSpPr>
          <p:cNvPr id="9" name="Pravokotnik 8">
            <a:extLst>
              <a:ext uri="{FF2B5EF4-FFF2-40B4-BE49-F238E27FC236}">
                <a16:creationId xmlns:a16="http://schemas.microsoft.com/office/drawing/2014/main" id="{7AB71E3F-B6B1-469C-B329-E6DF9F38C523}"/>
              </a:ext>
            </a:extLst>
          </p:cNvPr>
          <p:cNvSpPr/>
          <p:nvPr/>
        </p:nvSpPr>
        <p:spPr>
          <a:xfrm>
            <a:off x="609601" y="1720839"/>
            <a:ext cx="10244665" cy="646331"/>
          </a:xfrm>
          <a:prstGeom prst="rect">
            <a:avLst/>
          </a:prstGeom>
        </p:spPr>
        <p:txBody>
          <a:bodyPr wrap="square">
            <a:spAutoFit/>
          </a:bodyPr>
          <a:lstStyle/>
          <a:p>
            <a:pPr marL="285750" indent="-285750">
              <a:buFont typeface="Wingdings" panose="05000000000000000000" pitchFamily="2" charset="2"/>
              <a:buChar char="ü"/>
            </a:pPr>
            <a:endParaRPr lang="sl-SI" dirty="0"/>
          </a:p>
          <a:p>
            <a:pPr marL="285750" indent="-285750">
              <a:buFont typeface="Wingdings" panose="05000000000000000000" pitchFamily="2" charset="2"/>
              <a:buChar char="ü"/>
            </a:pPr>
            <a:endParaRPr lang="sl-SI" dirty="0"/>
          </a:p>
        </p:txBody>
      </p:sp>
    </p:spTree>
    <p:extLst>
      <p:ext uri="{BB962C8B-B14F-4D97-AF65-F5344CB8AC3E}">
        <p14:creationId xmlns:p14="http://schemas.microsoft.com/office/powerpoint/2010/main" val="3539652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FCC90D6F-AD30-4912-AA06-75C49B7C156A}"/>
              </a:ext>
            </a:extLst>
          </p:cNvPr>
          <p:cNvSpPr>
            <a:spLocks noGrp="1"/>
          </p:cNvSpPr>
          <p:nvPr>
            <p:ph type="title"/>
          </p:nvPr>
        </p:nvSpPr>
        <p:spPr>
          <a:xfrm>
            <a:off x="609602" y="901060"/>
            <a:ext cx="11160000" cy="611828"/>
          </a:xfrm>
        </p:spPr>
        <p:txBody>
          <a:bodyPr>
            <a:normAutofit fontScale="90000"/>
          </a:bodyPr>
          <a:lstStyle/>
          <a:p>
            <a:r>
              <a:rPr lang="sl-SI" dirty="0"/>
              <a:t>Objava in delitev podatkov </a:t>
            </a:r>
          </a:p>
        </p:txBody>
      </p:sp>
      <p:sp>
        <p:nvSpPr>
          <p:cNvPr id="3" name="Označba mesta vsebine 2">
            <a:extLst>
              <a:ext uri="{FF2B5EF4-FFF2-40B4-BE49-F238E27FC236}">
                <a16:creationId xmlns:a16="http://schemas.microsoft.com/office/drawing/2014/main" id="{674A60E7-BD80-94B7-D40B-D2B8DF9B5DA0}"/>
              </a:ext>
            </a:extLst>
          </p:cNvPr>
          <p:cNvSpPr>
            <a:spLocks noGrp="1"/>
          </p:cNvSpPr>
          <p:nvPr>
            <p:ph idx="1"/>
          </p:nvPr>
        </p:nvSpPr>
        <p:spPr>
          <a:xfrm>
            <a:off x="838202" y="1825626"/>
            <a:ext cx="9804398" cy="4773293"/>
          </a:xfrm>
        </p:spPr>
        <p:txBody>
          <a:bodyPr>
            <a:normAutofit fontScale="85000" lnSpcReduction="20000"/>
          </a:bodyPr>
          <a:lstStyle/>
          <a:p>
            <a:pPr marL="0" indent="0">
              <a:buNone/>
            </a:pPr>
            <a:r>
              <a:rPr lang="sl-SI" dirty="0"/>
              <a:t>Pri oddaji je potrebno dodati metapodatke, ki opišejo oddane raziskovalne podatke. Te naj vsebujejo:</a:t>
            </a:r>
          </a:p>
          <a:p>
            <a:pPr>
              <a:buFont typeface="Wingdings" panose="05000000000000000000" pitchFamily="2" charset="2"/>
              <a:buChar char="ü"/>
            </a:pPr>
            <a:r>
              <a:rPr lang="sl-SI" dirty="0"/>
              <a:t>ime datoteke,</a:t>
            </a:r>
          </a:p>
          <a:p>
            <a:pPr>
              <a:buFont typeface="Wingdings" panose="05000000000000000000" pitchFamily="2" charset="2"/>
              <a:buChar char="ü"/>
            </a:pPr>
            <a:r>
              <a:rPr lang="sl-SI" dirty="0"/>
              <a:t>licenco,</a:t>
            </a:r>
          </a:p>
          <a:p>
            <a:pPr>
              <a:buFont typeface="Wingdings" panose="05000000000000000000" pitchFamily="2" charset="2"/>
              <a:buChar char="ü"/>
            </a:pPr>
            <a:r>
              <a:rPr lang="sl-SI" dirty="0"/>
              <a:t>kratek opis (povzetek) raziskave,</a:t>
            </a:r>
          </a:p>
          <a:p>
            <a:pPr>
              <a:buFont typeface="Wingdings" panose="05000000000000000000" pitchFamily="2" charset="2"/>
              <a:buChar char="ü"/>
            </a:pPr>
            <a:r>
              <a:rPr lang="sl-SI" dirty="0"/>
              <a:t>opis podatkov in namena raziskave, </a:t>
            </a:r>
          </a:p>
          <a:p>
            <a:pPr>
              <a:buFont typeface="Wingdings" panose="05000000000000000000" pitchFamily="2" charset="2"/>
              <a:buChar char="ü"/>
            </a:pPr>
            <a:r>
              <a:rPr lang="sl-SI" dirty="0"/>
              <a:t>podrobnosti o formatu in strukturi podatkov, </a:t>
            </a:r>
          </a:p>
          <a:p>
            <a:pPr>
              <a:buFont typeface="Wingdings" panose="05000000000000000000" pitchFamily="2" charset="2"/>
              <a:buChar char="ü"/>
            </a:pPr>
            <a:r>
              <a:rPr lang="sl-SI" dirty="0"/>
              <a:t>navodila za interpretacijo in uporabo podatkov, </a:t>
            </a:r>
          </a:p>
          <a:p>
            <a:pPr>
              <a:buFont typeface="Wingdings" panose="05000000000000000000" pitchFamily="2" charset="2"/>
              <a:buChar char="ü"/>
            </a:pPr>
            <a:r>
              <a:rPr lang="sl-SI" dirty="0"/>
              <a:t>informacije o programski in strojni opremi, ki je bila uporabljena za pridobivanje in obdelavo raziskovalnih podatkov, </a:t>
            </a:r>
          </a:p>
          <a:p>
            <a:pPr>
              <a:buFont typeface="Wingdings" panose="05000000000000000000" pitchFamily="2" charset="2"/>
              <a:buChar char="ü"/>
            </a:pPr>
            <a:r>
              <a:rPr lang="sl-SI" dirty="0"/>
              <a:t>informacije o programski opremi ali orodjih, potrebnih za dostop do podatkov, </a:t>
            </a:r>
          </a:p>
          <a:p>
            <a:pPr>
              <a:buFont typeface="Wingdings" panose="05000000000000000000" pitchFamily="2" charset="2"/>
              <a:buChar char="ü"/>
            </a:pPr>
            <a:r>
              <a:rPr lang="sl-SI" dirty="0"/>
              <a:t>datum zadnje posodobitve podatkov. </a:t>
            </a:r>
          </a:p>
          <a:p>
            <a:pPr>
              <a:buFont typeface="Wingdings" panose="05000000000000000000" pitchFamily="2" charset="2"/>
              <a:buChar char="ü"/>
            </a:pPr>
            <a:endParaRPr lang="sl-SI" dirty="0"/>
          </a:p>
          <a:p>
            <a:endParaRPr lang="sl-SI" dirty="0"/>
          </a:p>
        </p:txBody>
      </p:sp>
      <p:sp>
        <p:nvSpPr>
          <p:cNvPr id="9" name="Pravokotnik 8">
            <a:extLst>
              <a:ext uri="{FF2B5EF4-FFF2-40B4-BE49-F238E27FC236}">
                <a16:creationId xmlns:a16="http://schemas.microsoft.com/office/drawing/2014/main" id="{7AB71E3F-B6B1-469C-B329-E6DF9F38C523}"/>
              </a:ext>
            </a:extLst>
          </p:cNvPr>
          <p:cNvSpPr/>
          <p:nvPr/>
        </p:nvSpPr>
        <p:spPr>
          <a:xfrm>
            <a:off x="609601" y="1720839"/>
            <a:ext cx="10244665" cy="646331"/>
          </a:xfrm>
          <a:prstGeom prst="rect">
            <a:avLst/>
          </a:prstGeom>
        </p:spPr>
        <p:txBody>
          <a:bodyPr wrap="square">
            <a:spAutoFit/>
          </a:bodyPr>
          <a:lstStyle/>
          <a:p>
            <a:pPr marL="285750" indent="-285750">
              <a:buFont typeface="Wingdings" panose="05000000000000000000" pitchFamily="2" charset="2"/>
              <a:buChar char="ü"/>
            </a:pPr>
            <a:endParaRPr lang="sl-SI" dirty="0"/>
          </a:p>
          <a:p>
            <a:pPr marL="285750" indent="-285750">
              <a:buFont typeface="Wingdings" panose="05000000000000000000" pitchFamily="2" charset="2"/>
              <a:buChar char="ü"/>
            </a:pPr>
            <a:endParaRPr lang="sl-SI" dirty="0"/>
          </a:p>
        </p:txBody>
      </p:sp>
    </p:spTree>
    <p:extLst>
      <p:ext uri="{BB962C8B-B14F-4D97-AF65-F5344CB8AC3E}">
        <p14:creationId xmlns:p14="http://schemas.microsoft.com/office/powerpoint/2010/main" val="646107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D08E29C-B827-40D9-99BE-351B999AA7A8}"/>
              </a:ext>
            </a:extLst>
          </p:cNvPr>
          <p:cNvSpPr>
            <a:spLocks noGrp="1"/>
          </p:cNvSpPr>
          <p:nvPr>
            <p:ph type="title"/>
          </p:nvPr>
        </p:nvSpPr>
        <p:spPr>
          <a:xfrm>
            <a:off x="381000" y="1138127"/>
            <a:ext cx="11160000" cy="611828"/>
          </a:xfrm>
        </p:spPr>
        <p:txBody>
          <a:bodyPr>
            <a:normAutofit fontScale="90000"/>
          </a:bodyPr>
          <a:lstStyle/>
          <a:p>
            <a:r>
              <a:rPr lang="sl-SI" dirty="0"/>
              <a:t>Priporočeni viri oz. dobre prakse:</a:t>
            </a:r>
          </a:p>
        </p:txBody>
      </p:sp>
      <p:sp>
        <p:nvSpPr>
          <p:cNvPr id="3" name="Označba mesta vsebine 2">
            <a:extLst>
              <a:ext uri="{FF2B5EF4-FFF2-40B4-BE49-F238E27FC236}">
                <a16:creationId xmlns:a16="http://schemas.microsoft.com/office/drawing/2014/main" id="{2E717A3A-C47C-4607-A9D5-C72106F99A6D}"/>
              </a:ext>
            </a:extLst>
          </p:cNvPr>
          <p:cNvSpPr>
            <a:spLocks noGrp="1"/>
          </p:cNvSpPr>
          <p:nvPr>
            <p:ph idx="1"/>
          </p:nvPr>
        </p:nvSpPr>
        <p:spPr>
          <a:xfrm>
            <a:off x="381000" y="1952625"/>
            <a:ext cx="11490202" cy="4773293"/>
          </a:xfrm>
        </p:spPr>
        <p:txBody>
          <a:bodyPr>
            <a:normAutofit fontScale="47500" lnSpcReduction="20000"/>
          </a:bodyPr>
          <a:lstStyle/>
          <a:p>
            <a:pPr marL="514350" lvl="0" indent="-514350">
              <a:buFont typeface="+mj-lt"/>
              <a:buAutoNum type="arabicPeriod"/>
            </a:pPr>
            <a:r>
              <a:rPr lang="sl-SI" u="sng" dirty="0">
                <a:hlinkClick r:id="rId2"/>
              </a:rPr>
              <a:t>4TU </a:t>
            </a:r>
            <a:r>
              <a:rPr lang="sl-SI" u="sng" dirty="0" err="1">
                <a:hlinkClick r:id="rId2"/>
              </a:rPr>
              <a:t>Research</a:t>
            </a:r>
            <a:r>
              <a:rPr lang="sl-SI" u="sng" dirty="0">
                <a:hlinkClick r:id="rId2"/>
              </a:rPr>
              <a:t> data</a:t>
            </a:r>
            <a:r>
              <a:rPr lang="sl-SI" u="sng" dirty="0">
                <a:hlinkClick r:id="rId3"/>
              </a:rPr>
              <a:t>.</a:t>
            </a:r>
          </a:p>
          <a:p>
            <a:pPr marL="514350" lvl="0" indent="-514350">
              <a:buFont typeface="+mj-lt"/>
              <a:buAutoNum type="arabicPeriod"/>
            </a:pPr>
            <a:r>
              <a:rPr lang="en-US" u="sng" dirty="0">
                <a:hlinkClick r:id="rId3"/>
              </a:rPr>
              <a:t>Data Reuse Stories. Some concrete cases involving several institutions and consortia in Europe</a:t>
            </a:r>
            <a:endParaRPr lang="sl-SI" dirty="0"/>
          </a:p>
          <a:p>
            <a:pPr marL="514350" lvl="0" indent="-514350">
              <a:buFont typeface="+mj-lt"/>
              <a:buAutoNum type="arabicPeriod"/>
            </a:pPr>
            <a:r>
              <a:rPr lang="en-US" u="sng" dirty="0">
                <a:hlinkClick r:id="rId4"/>
              </a:rPr>
              <a:t>Developing a Data Reuse Strategy for Solving Public Problems</a:t>
            </a:r>
            <a:r>
              <a:rPr lang="sl-SI" dirty="0"/>
              <a:t>.</a:t>
            </a:r>
          </a:p>
          <a:p>
            <a:pPr marL="514350" lvl="0" indent="-514350">
              <a:buFont typeface="+mj-lt"/>
              <a:buAutoNum type="arabicPeriod"/>
            </a:pPr>
            <a:r>
              <a:rPr lang="sl-SI" u="sng" dirty="0" err="1">
                <a:hlinkClick r:id="rId5"/>
              </a:rPr>
              <a:t>Healey</a:t>
            </a:r>
            <a:r>
              <a:rPr lang="sl-SI" u="sng" dirty="0">
                <a:hlinkClick r:id="rId5"/>
              </a:rPr>
              <a:t>, R.: </a:t>
            </a:r>
            <a:r>
              <a:rPr lang="en-US" u="sng" dirty="0">
                <a:hlinkClick r:id="rId5"/>
              </a:rPr>
              <a:t>The Importance of Data Lifecycle Management: What It Is And Why You Need It</a:t>
            </a:r>
            <a:r>
              <a:rPr lang="sl-SI" dirty="0"/>
              <a:t>.</a:t>
            </a:r>
          </a:p>
          <a:p>
            <a:pPr marL="514350" lvl="0" indent="-514350">
              <a:buFont typeface="+mj-lt"/>
              <a:buAutoNum type="arabicPeriod"/>
            </a:pPr>
            <a:r>
              <a:rPr lang="sl-SI" u="sng" dirty="0" err="1">
                <a:hlinkClick r:id="rId6"/>
              </a:rPr>
              <a:t>Kanza</a:t>
            </a:r>
            <a:r>
              <a:rPr lang="sl-SI" u="sng" dirty="0">
                <a:hlinkClick r:id="rId6"/>
              </a:rPr>
              <a:t>, S., </a:t>
            </a:r>
            <a:r>
              <a:rPr lang="sl-SI" u="sng" dirty="0" err="1">
                <a:hlinkClick r:id="rId6"/>
              </a:rPr>
              <a:t>Knight</a:t>
            </a:r>
            <a:r>
              <a:rPr lang="sl-SI" u="sng" dirty="0">
                <a:hlinkClick r:id="rId6"/>
              </a:rPr>
              <a:t>, N.J. </a:t>
            </a:r>
            <a:r>
              <a:rPr lang="sl-SI" u="sng" dirty="0" err="1">
                <a:hlinkClick r:id="rId6"/>
              </a:rPr>
              <a:t>Behind</a:t>
            </a:r>
            <a:r>
              <a:rPr lang="sl-SI" u="sng" dirty="0">
                <a:hlinkClick r:id="rId6"/>
              </a:rPr>
              <a:t> </a:t>
            </a:r>
            <a:r>
              <a:rPr lang="sl-SI" u="sng" dirty="0" err="1">
                <a:hlinkClick r:id="rId6"/>
              </a:rPr>
              <a:t>every</a:t>
            </a:r>
            <a:r>
              <a:rPr lang="sl-SI" u="sng" dirty="0">
                <a:hlinkClick r:id="rId6"/>
              </a:rPr>
              <a:t> </a:t>
            </a:r>
            <a:r>
              <a:rPr lang="sl-SI" u="sng" dirty="0" err="1">
                <a:hlinkClick r:id="rId6"/>
              </a:rPr>
              <a:t>great</a:t>
            </a:r>
            <a:r>
              <a:rPr lang="sl-SI" u="sng" dirty="0">
                <a:hlinkClick r:id="rId6"/>
              </a:rPr>
              <a:t> </a:t>
            </a:r>
            <a:r>
              <a:rPr lang="sl-SI" u="sng" dirty="0" err="1">
                <a:hlinkClick r:id="rId6"/>
              </a:rPr>
              <a:t>research</a:t>
            </a:r>
            <a:r>
              <a:rPr lang="sl-SI" u="sng" dirty="0">
                <a:hlinkClick r:id="rId6"/>
              </a:rPr>
              <a:t> </a:t>
            </a:r>
            <a:r>
              <a:rPr lang="sl-SI" u="sng" dirty="0" err="1">
                <a:hlinkClick r:id="rId6"/>
              </a:rPr>
              <a:t>project</a:t>
            </a:r>
            <a:r>
              <a:rPr lang="sl-SI" u="sng" dirty="0">
                <a:hlinkClick r:id="rId6"/>
              </a:rPr>
              <a:t> is </a:t>
            </a:r>
            <a:r>
              <a:rPr lang="sl-SI" u="sng" dirty="0" err="1">
                <a:hlinkClick r:id="rId6"/>
              </a:rPr>
              <a:t>great</a:t>
            </a:r>
            <a:r>
              <a:rPr lang="sl-SI" u="sng" dirty="0">
                <a:hlinkClick r:id="rId6"/>
              </a:rPr>
              <a:t> data management. BMC Res Notes 15, 20 (2022). </a:t>
            </a:r>
            <a:endParaRPr lang="sl-SI" dirty="0"/>
          </a:p>
          <a:p>
            <a:pPr marL="514350" lvl="0" indent="-514350">
              <a:buFont typeface="+mj-lt"/>
              <a:buAutoNum type="arabicPeriod"/>
            </a:pPr>
            <a:r>
              <a:rPr lang="sl-SI" u="sng" dirty="0" err="1">
                <a:hlinkClick r:id="rId7"/>
              </a:rPr>
              <a:t>Longwood</a:t>
            </a:r>
            <a:r>
              <a:rPr lang="sl-SI" u="sng" dirty="0">
                <a:hlinkClick r:id="rId7"/>
              </a:rPr>
              <a:t> </a:t>
            </a:r>
            <a:r>
              <a:rPr lang="sl-SI" u="sng" dirty="0" err="1">
                <a:hlinkClick r:id="rId7"/>
              </a:rPr>
              <a:t>Research</a:t>
            </a:r>
            <a:r>
              <a:rPr lang="sl-SI" u="sng" dirty="0">
                <a:hlinkClick r:id="rId7"/>
              </a:rPr>
              <a:t> Data Management. </a:t>
            </a:r>
            <a:endParaRPr lang="sl-SI" dirty="0"/>
          </a:p>
          <a:p>
            <a:pPr marL="514350" lvl="0" indent="-514350">
              <a:buFont typeface="+mj-lt"/>
              <a:buAutoNum type="arabicPeriod"/>
            </a:pPr>
            <a:r>
              <a:rPr lang="sl-SI" u="sng" dirty="0">
                <a:hlinkClick r:id="rId8"/>
              </a:rPr>
              <a:t>Maastricht </a:t>
            </a:r>
            <a:r>
              <a:rPr lang="sl-SI" u="sng" dirty="0" err="1">
                <a:hlinkClick r:id="rId8"/>
              </a:rPr>
              <a:t>University</a:t>
            </a:r>
            <a:r>
              <a:rPr lang="sl-SI" u="sng" dirty="0">
                <a:hlinkClick r:id="rId8"/>
              </a:rPr>
              <a:t> Data </a:t>
            </a:r>
            <a:r>
              <a:rPr lang="sl-SI" u="sng" dirty="0" err="1">
                <a:hlinkClick r:id="rId8"/>
              </a:rPr>
              <a:t>Processing&amp;Storage</a:t>
            </a:r>
            <a:r>
              <a:rPr lang="sl-SI" u="sng" dirty="0">
                <a:hlinkClick r:id="rId8"/>
              </a:rPr>
              <a:t> </a:t>
            </a:r>
            <a:r>
              <a:rPr lang="sl-SI" u="sng" dirty="0" err="1">
                <a:hlinkClick r:id="rId8"/>
              </a:rPr>
              <a:t>Finder</a:t>
            </a:r>
            <a:r>
              <a:rPr lang="sl-SI" u="sng" dirty="0">
                <a:hlinkClick r:id="rId8"/>
              </a:rPr>
              <a:t> </a:t>
            </a:r>
            <a:r>
              <a:rPr lang="sl-SI" dirty="0"/>
              <a:t>.</a:t>
            </a:r>
          </a:p>
          <a:p>
            <a:pPr marL="514350" lvl="0" indent="-514350">
              <a:buFont typeface="+mj-lt"/>
              <a:buAutoNum type="arabicPeriod"/>
            </a:pPr>
            <a:r>
              <a:rPr lang="sl-SI" u="sng" dirty="0">
                <a:hlinkClick r:id="rId9"/>
              </a:rPr>
              <a:t>Maastricht </a:t>
            </a:r>
            <a:r>
              <a:rPr lang="sl-SI" u="sng" dirty="0" err="1">
                <a:hlinkClick r:id="rId9"/>
              </a:rPr>
              <a:t>University</a:t>
            </a:r>
            <a:r>
              <a:rPr lang="sl-SI" u="sng" dirty="0">
                <a:hlinkClick r:id="rId9"/>
              </a:rPr>
              <a:t> </a:t>
            </a:r>
            <a:r>
              <a:rPr lang="sl-SI" u="sng" dirty="0" err="1">
                <a:hlinkClick r:id="rId9"/>
              </a:rPr>
              <a:t>Research</a:t>
            </a:r>
            <a:r>
              <a:rPr lang="sl-SI" u="sng" dirty="0">
                <a:hlinkClick r:id="rId9"/>
              </a:rPr>
              <a:t> Data Management </a:t>
            </a:r>
            <a:r>
              <a:rPr lang="sl-SI" u="sng" dirty="0" err="1">
                <a:hlinkClick r:id="rId9"/>
              </a:rPr>
              <a:t>Support</a:t>
            </a:r>
            <a:r>
              <a:rPr lang="sl-SI" u="sng" dirty="0">
                <a:hlinkClick r:id="rId9"/>
              </a:rPr>
              <a:t> </a:t>
            </a:r>
            <a:r>
              <a:rPr lang="sl-SI" dirty="0"/>
              <a:t>.</a:t>
            </a:r>
          </a:p>
          <a:p>
            <a:pPr marL="514350" lvl="0" indent="-514350">
              <a:buFont typeface="+mj-lt"/>
              <a:buAutoNum type="arabicPeriod"/>
            </a:pPr>
            <a:r>
              <a:rPr lang="sl-SI" u="sng" dirty="0" err="1">
                <a:hlinkClick r:id="rId10"/>
              </a:rPr>
              <a:t>Research</a:t>
            </a:r>
            <a:r>
              <a:rPr lang="sl-SI" u="sng" dirty="0">
                <a:hlinkClick r:id="rId10"/>
              </a:rPr>
              <a:t> Data Oxford</a:t>
            </a:r>
            <a:r>
              <a:rPr lang="sl-SI" dirty="0"/>
              <a:t>. </a:t>
            </a:r>
          </a:p>
          <a:p>
            <a:pPr marL="514350" lvl="0" indent="-514350">
              <a:buFont typeface="+mj-lt"/>
              <a:buAutoNum type="arabicPeriod"/>
            </a:pPr>
            <a:r>
              <a:rPr lang="sl-SI" u="sng" dirty="0" err="1">
                <a:hlinkClick r:id="rId11"/>
              </a:rPr>
              <a:t>Rossiter</a:t>
            </a:r>
            <a:r>
              <a:rPr lang="sl-SI" u="sng" dirty="0">
                <a:hlinkClick r:id="rId11"/>
              </a:rPr>
              <a:t>, D.G., </a:t>
            </a:r>
            <a:r>
              <a:rPr lang="sl-SI" u="sng" dirty="0" err="1">
                <a:hlinkClick r:id="rId11"/>
              </a:rPr>
              <a:t>Dungait</a:t>
            </a:r>
            <a:r>
              <a:rPr lang="sl-SI" u="sng" dirty="0">
                <a:hlinkClick r:id="rId11"/>
              </a:rPr>
              <a:t>, J.A.J., </a:t>
            </a:r>
            <a:r>
              <a:rPr lang="sl-SI" u="sng" dirty="0" err="1">
                <a:hlinkClick r:id="rId11"/>
              </a:rPr>
              <a:t>Mulder</a:t>
            </a:r>
            <a:r>
              <a:rPr lang="sl-SI" u="sng" dirty="0">
                <a:hlinkClick r:id="rId11"/>
              </a:rPr>
              <a:t>, V.L. </a:t>
            </a:r>
            <a:r>
              <a:rPr lang="sl-SI" u="sng" dirty="0" err="1">
                <a:hlinkClick r:id="rId11"/>
              </a:rPr>
              <a:t>and</a:t>
            </a:r>
            <a:r>
              <a:rPr lang="sl-SI" u="sng" dirty="0">
                <a:hlinkClick r:id="rId11"/>
              </a:rPr>
              <a:t> </a:t>
            </a:r>
            <a:r>
              <a:rPr lang="sl-SI" u="sng" dirty="0" err="1">
                <a:hlinkClick r:id="rId11"/>
              </a:rPr>
              <a:t>Heuvelink</a:t>
            </a:r>
            <a:r>
              <a:rPr lang="sl-SI" u="sng" dirty="0">
                <a:hlinkClick r:id="rId11"/>
              </a:rPr>
              <a:t>, G.B.M. (2022), A </a:t>
            </a:r>
            <a:r>
              <a:rPr lang="sl-SI" u="sng" dirty="0" err="1">
                <a:hlinkClick r:id="rId11"/>
              </a:rPr>
              <a:t>new</a:t>
            </a:r>
            <a:r>
              <a:rPr lang="sl-SI" u="sng" dirty="0">
                <a:hlinkClick r:id="rId11"/>
              </a:rPr>
              <a:t> </a:t>
            </a:r>
            <a:r>
              <a:rPr lang="sl-SI" u="sng" dirty="0" err="1">
                <a:hlinkClick r:id="rId11"/>
              </a:rPr>
              <a:t>article</a:t>
            </a:r>
            <a:r>
              <a:rPr lang="sl-SI" u="sng" dirty="0">
                <a:hlinkClick r:id="rId11"/>
              </a:rPr>
              <a:t> </a:t>
            </a:r>
            <a:r>
              <a:rPr lang="sl-SI" u="sng" dirty="0" err="1">
                <a:hlinkClick r:id="rId11"/>
              </a:rPr>
              <a:t>type</a:t>
            </a:r>
            <a:r>
              <a:rPr lang="sl-SI" u="sng" dirty="0">
                <a:hlinkClick r:id="rId11"/>
              </a:rPr>
              <a:t>: </a:t>
            </a:r>
            <a:r>
              <a:rPr lang="sl-SI" u="sng" dirty="0" err="1">
                <a:hlinkClick r:id="rId11"/>
              </a:rPr>
              <a:t>The</a:t>
            </a:r>
            <a:r>
              <a:rPr lang="sl-SI" u="sng" dirty="0">
                <a:hlinkClick r:id="rId11"/>
              </a:rPr>
              <a:t> 'Data </a:t>
            </a:r>
            <a:r>
              <a:rPr lang="sl-SI" u="sng" dirty="0" err="1">
                <a:hlinkClick r:id="rId11"/>
              </a:rPr>
              <a:t>Article</a:t>
            </a:r>
            <a:r>
              <a:rPr lang="sl-SI" u="sng" dirty="0">
                <a:hlinkClick r:id="rId11"/>
              </a:rPr>
              <a:t>'. Eur J </a:t>
            </a:r>
            <a:r>
              <a:rPr lang="sl-SI" u="sng" dirty="0" err="1">
                <a:hlinkClick r:id="rId11"/>
              </a:rPr>
              <a:t>Soil</a:t>
            </a:r>
            <a:r>
              <a:rPr lang="sl-SI" u="sng" dirty="0">
                <a:hlinkClick r:id="rId11"/>
              </a:rPr>
              <a:t> Sci, 73: e13265</a:t>
            </a:r>
            <a:r>
              <a:rPr lang="sl-SI" dirty="0"/>
              <a:t>. </a:t>
            </a:r>
          </a:p>
          <a:p>
            <a:pPr marL="514350" lvl="0" indent="-514350">
              <a:buFont typeface="+mj-lt"/>
              <a:buAutoNum type="arabicPeriod"/>
            </a:pPr>
            <a:r>
              <a:rPr lang="sl-SI" u="sng" dirty="0">
                <a:hlinkClick r:id="rId12"/>
              </a:rPr>
              <a:t>Springer Nature </a:t>
            </a:r>
            <a:r>
              <a:rPr lang="sl-SI" u="sng" dirty="0" err="1">
                <a:hlinkClick r:id="rId12"/>
              </a:rPr>
              <a:t>Research</a:t>
            </a:r>
            <a:r>
              <a:rPr lang="sl-SI" u="sng" dirty="0">
                <a:hlinkClick r:id="rId12"/>
              </a:rPr>
              <a:t> </a:t>
            </a:r>
            <a:r>
              <a:rPr lang="sl-SI" u="sng" dirty="0" err="1">
                <a:hlinkClick r:id="rId12"/>
              </a:rPr>
              <a:t>Communities</a:t>
            </a:r>
            <a:endParaRPr lang="sl-SI" dirty="0"/>
          </a:p>
          <a:p>
            <a:pPr marL="514350" lvl="0" indent="-514350">
              <a:buFont typeface="+mj-lt"/>
              <a:buAutoNum type="arabicPeriod"/>
            </a:pPr>
            <a:r>
              <a:rPr lang="sl-SI" u="sng" dirty="0">
                <a:hlinkClick r:id="rId13"/>
              </a:rPr>
              <a:t>UEF Data </a:t>
            </a:r>
            <a:r>
              <a:rPr lang="sl-SI" u="sng" dirty="0" err="1">
                <a:hlinkClick r:id="rId13"/>
              </a:rPr>
              <a:t>Support</a:t>
            </a:r>
            <a:r>
              <a:rPr lang="sl-SI" dirty="0"/>
              <a:t>. </a:t>
            </a:r>
          </a:p>
          <a:p>
            <a:pPr marL="514350" lvl="0" indent="-514350">
              <a:buFont typeface="+mj-lt"/>
              <a:buAutoNum type="arabicPeriod"/>
            </a:pPr>
            <a:r>
              <a:rPr lang="sl-SI" dirty="0">
                <a:hlinkClick r:id="rId14"/>
              </a:rPr>
              <a:t>UK Data </a:t>
            </a:r>
            <a:r>
              <a:rPr lang="sl-SI" dirty="0" err="1">
                <a:hlinkClick r:id="rId14"/>
              </a:rPr>
              <a:t>Archive</a:t>
            </a:r>
            <a:r>
              <a:rPr lang="sl-SI" dirty="0"/>
              <a:t>.</a:t>
            </a:r>
          </a:p>
          <a:p>
            <a:pPr marL="514350" lvl="0" indent="-514350">
              <a:buFont typeface="+mj-lt"/>
              <a:buAutoNum type="arabicPeriod"/>
            </a:pPr>
            <a:r>
              <a:rPr lang="sl-SI" u="sng" dirty="0" err="1">
                <a:hlinkClick r:id="rId15"/>
              </a:rPr>
              <a:t>University</a:t>
            </a:r>
            <a:r>
              <a:rPr lang="sl-SI" u="sng" dirty="0">
                <a:hlinkClick r:id="rId15"/>
              </a:rPr>
              <a:t> </a:t>
            </a:r>
            <a:r>
              <a:rPr lang="sl-SI" u="sng" dirty="0" err="1">
                <a:hlinkClick r:id="rId15"/>
              </a:rPr>
              <a:t>of</a:t>
            </a:r>
            <a:r>
              <a:rPr lang="sl-SI" u="sng" dirty="0">
                <a:hlinkClick r:id="rId15"/>
              </a:rPr>
              <a:t> Cambridge </a:t>
            </a:r>
            <a:r>
              <a:rPr lang="sl-SI" u="sng" dirty="0" err="1">
                <a:hlinkClick r:id="rId15"/>
              </a:rPr>
              <a:t>Research</a:t>
            </a:r>
            <a:r>
              <a:rPr lang="sl-SI" u="sng" dirty="0">
                <a:hlinkClick r:id="rId15"/>
              </a:rPr>
              <a:t> Data</a:t>
            </a:r>
            <a:r>
              <a:rPr lang="sl-SI" dirty="0"/>
              <a:t>. </a:t>
            </a:r>
          </a:p>
          <a:p>
            <a:pPr marL="514350" lvl="0" indent="-514350">
              <a:buFont typeface="+mj-lt"/>
              <a:buAutoNum type="arabicPeriod"/>
            </a:pPr>
            <a:r>
              <a:rPr lang="sl-SI" u="sng" dirty="0">
                <a:hlinkClick r:id="rId16"/>
              </a:rPr>
              <a:t>Utrecht </a:t>
            </a:r>
            <a:r>
              <a:rPr lang="sl-SI" u="sng" dirty="0" err="1">
                <a:hlinkClick r:id="rId16"/>
              </a:rPr>
              <a:t>University</a:t>
            </a:r>
            <a:r>
              <a:rPr lang="sl-SI" u="sng" dirty="0">
                <a:hlinkClick r:id="rId16"/>
              </a:rPr>
              <a:t> Data </a:t>
            </a:r>
            <a:r>
              <a:rPr lang="sl-SI" u="sng" dirty="0" err="1">
                <a:hlinkClick r:id="rId16"/>
              </a:rPr>
              <a:t>Repository</a:t>
            </a:r>
            <a:r>
              <a:rPr lang="sl-SI" u="sng" dirty="0">
                <a:hlinkClick r:id="rId16"/>
              </a:rPr>
              <a:t> </a:t>
            </a:r>
            <a:r>
              <a:rPr lang="sl-SI" u="sng" dirty="0" err="1">
                <a:hlinkClick r:id="rId16"/>
              </a:rPr>
              <a:t>Finder</a:t>
            </a:r>
            <a:r>
              <a:rPr lang="sl-SI" dirty="0"/>
              <a:t>.</a:t>
            </a:r>
          </a:p>
          <a:p>
            <a:pPr marL="514350" lvl="0" indent="-514350">
              <a:buFont typeface="+mj-lt"/>
              <a:buAutoNum type="arabicPeriod"/>
            </a:pPr>
            <a:r>
              <a:rPr lang="en-US" u="sng" dirty="0">
                <a:hlinkClick r:id="rId17"/>
              </a:rPr>
              <a:t>Utrecht University Data </a:t>
            </a:r>
            <a:r>
              <a:rPr lang="sl-SI" u="sng" dirty="0" err="1">
                <a:hlinkClick r:id="rId17"/>
              </a:rPr>
              <a:t>Storage</a:t>
            </a:r>
            <a:r>
              <a:rPr lang="en-US" u="sng" dirty="0">
                <a:hlinkClick r:id="rId17"/>
              </a:rPr>
              <a:t> Finder.</a:t>
            </a:r>
            <a:endParaRPr lang="sl-SI" dirty="0"/>
          </a:p>
          <a:p>
            <a:pPr marL="514350" lvl="0" indent="-514350">
              <a:buFont typeface="+mj-lt"/>
              <a:buAutoNum type="arabicPeriod"/>
            </a:pPr>
            <a:r>
              <a:rPr lang="sl-SI" u="sng" dirty="0">
                <a:hlinkClick r:id="rId18"/>
              </a:rPr>
              <a:t>Utrecht </a:t>
            </a:r>
            <a:r>
              <a:rPr lang="sl-SI" u="sng" dirty="0" err="1">
                <a:hlinkClick r:id="rId18"/>
              </a:rPr>
              <a:t>University</a:t>
            </a:r>
            <a:r>
              <a:rPr lang="sl-SI" u="sng" dirty="0">
                <a:hlinkClick r:id="rId18"/>
              </a:rPr>
              <a:t> </a:t>
            </a:r>
            <a:r>
              <a:rPr lang="sl-SI" u="sng" dirty="0" err="1">
                <a:hlinkClick r:id="rId18"/>
              </a:rPr>
              <a:t>Research</a:t>
            </a:r>
            <a:r>
              <a:rPr lang="sl-SI" u="sng" dirty="0">
                <a:hlinkClick r:id="rId18"/>
              </a:rPr>
              <a:t> Data Management </a:t>
            </a:r>
            <a:r>
              <a:rPr lang="sl-SI" u="sng" dirty="0" err="1">
                <a:hlinkClick r:id="rId18"/>
              </a:rPr>
              <a:t>Support</a:t>
            </a:r>
            <a:r>
              <a:rPr lang="sl-SI" dirty="0"/>
              <a:t>.</a:t>
            </a:r>
          </a:p>
          <a:p>
            <a:pPr marL="514350" indent="-514350">
              <a:buFont typeface="+mj-lt"/>
              <a:buAutoNum type="arabicPeriod"/>
            </a:pPr>
            <a:endParaRPr lang="sl-SI" sz="1200" dirty="0"/>
          </a:p>
        </p:txBody>
      </p:sp>
    </p:spTree>
    <p:extLst>
      <p:ext uri="{BB962C8B-B14F-4D97-AF65-F5344CB8AC3E}">
        <p14:creationId xmlns:p14="http://schemas.microsoft.com/office/powerpoint/2010/main" val="1076831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74BEE-B816-F4B3-5511-F8CB48D02324}"/>
              </a:ext>
            </a:extLst>
          </p:cNvPr>
          <p:cNvSpPr>
            <a:spLocks noGrp="1"/>
          </p:cNvSpPr>
          <p:nvPr>
            <p:ph type="body" sz="quarter" idx="10"/>
          </p:nvPr>
        </p:nvSpPr>
        <p:spPr>
          <a:xfrm>
            <a:off x="3985404" y="2952421"/>
            <a:ext cx="4641926" cy="1809369"/>
          </a:xfrm>
        </p:spPr>
        <p:txBody>
          <a:bodyPr>
            <a:normAutofit/>
          </a:bodyPr>
          <a:lstStyle/>
          <a:p>
            <a:pPr algn="ctr"/>
            <a:r>
              <a:rPr lang="sl-SI" sz="3200" dirty="0"/>
              <a:t>HVALA ZA POZORNOST</a:t>
            </a:r>
          </a:p>
        </p:txBody>
      </p:sp>
    </p:spTree>
    <p:extLst>
      <p:ext uri="{BB962C8B-B14F-4D97-AF65-F5344CB8AC3E}">
        <p14:creationId xmlns:p14="http://schemas.microsoft.com/office/powerpoint/2010/main" val="2206767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6ACE93-6367-4578-B909-7D0CFA1D9158}"/>
              </a:ext>
            </a:extLst>
          </p:cNvPr>
          <p:cNvSpPr>
            <a:spLocks noGrp="1"/>
          </p:cNvSpPr>
          <p:nvPr>
            <p:ph type="title"/>
          </p:nvPr>
        </p:nvSpPr>
        <p:spPr>
          <a:xfrm>
            <a:off x="651936" y="466267"/>
            <a:ext cx="11160000" cy="837599"/>
          </a:xfrm>
        </p:spPr>
        <p:txBody>
          <a:bodyPr>
            <a:normAutofit/>
          </a:bodyPr>
          <a:lstStyle/>
          <a:p>
            <a:r>
              <a:rPr lang="sl-SI" dirty="0"/>
              <a:t>Vrste in tipi podatkov</a:t>
            </a:r>
          </a:p>
        </p:txBody>
      </p:sp>
      <p:sp>
        <p:nvSpPr>
          <p:cNvPr id="5" name="Pravokotnik 4">
            <a:extLst>
              <a:ext uri="{FF2B5EF4-FFF2-40B4-BE49-F238E27FC236}">
                <a16:creationId xmlns:a16="http://schemas.microsoft.com/office/drawing/2014/main" id="{0C60E5D8-25BA-4F6C-87CD-6ABA7B9D1FED}"/>
              </a:ext>
            </a:extLst>
          </p:cNvPr>
          <p:cNvSpPr/>
          <p:nvPr/>
        </p:nvSpPr>
        <p:spPr>
          <a:xfrm>
            <a:off x="719670" y="6123198"/>
            <a:ext cx="6604308" cy="369332"/>
          </a:xfrm>
          <a:prstGeom prst="rect">
            <a:avLst/>
          </a:prstGeom>
        </p:spPr>
        <p:txBody>
          <a:bodyPr wrap="none">
            <a:spAutoFit/>
          </a:bodyPr>
          <a:lstStyle/>
          <a:p>
            <a:r>
              <a:rPr lang="sl-SI" dirty="0"/>
              <a:t>Vir: https://www.simplypsychology.org/qualitative-quantitative.html</a:t>
            </a:r>
          </a:p>
        </p:txBody>
      </p:sp>
      <p:pic>
        <p:nvPicPr>
          <p:cNvPr id="4" name="Slika 3">
            <a:extLst>
              <a:ext uri="{FF2B5EF4-FFF2-40B4-BE49-F238E27FC236}">
                <a16:creationId xmlns:a16="http://schemas.microsoft.com/office/drawing/2014/main" id="{62D5F533-C402-4E0B-88B6-77FD656ACAD8}"/>
              </a:ext>
            </a:extLst>
          </p:cNvPr>
          <p:cNvPicPr>
            <a:picLocks noChangeAspect="1"/>
          </p:cNvPicPr>
          <p:nvPr/>
        </p:nvPicPr>
        <p:blipFill rotWithShape="1">
          <a:blip r:embed="rId2"/>
          <a:srcRect t="14166"/>
          <a:stretch/>
        </p:blipFill>
        <p:spPr>
          <a:xfrm>
            <a:off x="1339898" y="1303866"/>
            <a:ext cx="7768070" cy="4319683"/>
          </a:xfrm>
          <a:prstGeom prst="rect">
            <a:avLst/>
          </a:prstGeom>
        </p:spPr>
      </p:pic>
      <p:sp>
        <p:nvSpPr>
          <p:cNvPr id="11" name="PoljeZBesedilom 10">
            <a:extLst>
              <a:ext uri="{FF2B5EF4-FFF2-40B4-BE49-F238E27FC236}">
                <a16:creationId xmlns:a16="http://schemas.microsoft.com/office/drawing/2014/main" id="{AF66CE60-FBD2-4AAC-9E26-1317FA9F0DA1}"/>
              </a:ext>
            </a:extLst>
          </p:cNvPr>
          <p:cNvSpPr txBox="1"/>
          <p:nvPr/>
        </p:nvSpPr>
        <p:spPr>
          <a:xfrm>
            <a:off x="2125133" y="1772133"/>
            <a:ext cx="2125133" cy="369332"/>
          </a:xfrm>
          <a:prstGeom prst="rect">
            <a:avLst/>
          </a:prstGeom>
          <a:solidFill>
            <a:schemeClr val="bg1"/>
          </a:solidFill>
        </p:spPr>
        <p:txBody>
          <a:bodyPr wrap="square" rtlCol="0">
            <a:spAutoFit/>
          </a:bodyPr>
          <a:lstStyle/>
          <a:p>
            <a:r>
              <a:rPr lang="sl-SI" b="1" dirty="0">
                <a:solidFill>
                  <a:srgbClr val="009999"/>
                </a:solidFill>
              </a:rPr>
              <a:t>Kvalitativni podatki</a:t>
            </a:r>
          </a:p>
        </p:txBody>
      </p:sp>
      <p:sp>
        <p:nvSpPr>
          <p:cNvPr id="12" name="PoljeZBesedilom 11">
            <a:extLst>
              <a:ext uri="{FF2B5EF4-FFF2-40B4-BE49-F238E27FC236}">
                <a16:creationId xmlns:a16="http://schemas.microsoft.com/office/drawing/2014/main" id="{72569376-A9F1-41B6-8837-9838D9673203}"/>
              </a:ext>
            </a:extLst>
          </p:cNvPr>
          <p:cNvSpPr txBox="1"/>
          <p:nvPr/>
        </p:nvSpPr>
        <p:spPr>
          <a:xfrm>
            <a:off x="5850467" y="1772133"/>
            <a:ext cx="2260600" cy="369332"/>
          </a:xfrm>
          <a:prstGeom prst="rect">
            <a:avLst/>
          </a:prstGeom>
          <a:solidFill>
            <a:schemeClr val="bg1"/>
          </a:solidFill>
        </p:spPr>
        <p:txBody>
          <a:bodyPr wrap="square" rtlCol="0">
            <a:spAutoFit/>
          </a:bodyPr>
          <a:lstStyle/>
          <a:p>
            <a:r>
              <a:rPr lang="sl-SI" b="1" dirty="0">
                <a:solidFill>
                  <a:schemeClr val="accent2">
                    <a:lumMod val="75000"/>
                  </a:schemeClr>
                </a:solidFill>
              </a:rPr>
              <a:t>Kvantitativni podatki</a:t>
            </a:r>
          </a:p>
        </p:txBody>
      </p:sp>
      <p:sp>
        <p:nvSpPr>
          <p:cNvPr id="14" name="PoljeZBesedilom 13">
            <a:extLst>
              <a:ext uri="{FF2B5EF4-FFF2-40B4-BE49-F238E27FC236}">
                <a16:creationId xmlns:a16="http://schemas.microsoft.com/office/drawing/2014/main" id="{A3DAC0A2-884A-4BFE-B2DA-498F9481729B}"/>
              </a:ext>
            </a:extLst>
          </p:cNvPr>
          <p:cNvSpPr txBox="1"/>
          <p:nvPr/>
        </p:nvSpPr>
        <p:spPr>
          <a:xfrm>
            <a:off x="2184400" y="2675576"/>
            <a:ext cx="2125133" cy="369332"/>
          </a:xfrm>
          <a:prstGeom prst="rect">
            <a:avLst/>
          </a:prstGeom>
          <a:solidFill>
            <a:schemeClr val="bg1"/>
          </a:solidFill>
        </p:spPr>
        <p:txBody>
          <a:bodyPr wrap="square" rtlCol="0">
            <a:spAutoFit/>
          </a:bodyPr>
          <a:lstStyle/>
          <a:p>
            <a:r>
              <a:rPr lang="sl-SI" b="1" dirty="0">
                <a:solidFill>
                  <a:srgbClr val="009999"/>
                </a:solidFill>
              </a:rPr>
              <a:t>„Zakaj“ vprašanja</a:t>
            </a:r>
          </a:p>
        </p:txBody>
      </p:sp>
      <p:sp>
        <p:nvSpPr>
          <p:cNvPr id="15" name="PoljeZBesedilom 14">
            <a:extLst>
              <a:ext uri="{FF2B5EF4-FFF2-40B4-BE49-F238E27FC236}">
                <a16:creationId xmlns:a16="http://schemas.microsoft.com/office/drawing/2014/main" id="{7767F007-C618-4792-8744-2B76DFD87C09}"/>
              </a:ext>
            </a:extLst>
          </p:cNvPr>
          <p:cNvSpPr txBox="1"/>
          <p:nvPr/>
        </p:nvSpPr>
        <p:spPr>
          <a:xfrm>
            <a:off x="2277534" y="3289873"/>
            <a:ext cx="2125134" cy="523220"/>
          </a:xfrm>
          <a:prstGeom prst="rect">
            <a:avLst/>
          </a:prstGeom>
          <a:solidFill>
            <a:schemeClr val="bg1"/>
          </a:solidFill>
        </p:spPr>
        <p:txBody>
          <a:bodyPr wrap="square" rtlCol="0">
            <a:spAutoFit/>
          </a:bodyPr>
          <a:lstStyle/>
          <a:p>
            <a:r>
              <a:rPr lang="sl-SI" sz="1400" b="1" dirty="0">
                <a:solidFill>
                  <a:srgbClr val="009999"/>
                </a:solidFill>
              </a:rPr>
              <a:t>Opazovanja, besedilni podatki, simboli</a:t>
            </a:r>
          </a:p>
        </p:txBody>
      </p:sp>
      <p:sp>
        <p:nvSpPr>
          <p:cNvPr id="16" name="PoljeZBesedilom 15">
            <a:extLst>
              <a:ext uri="{FF2B5EF4-FFF2-40B4-BE49-F238E27FC236}">
                <a16:creationId xmlns:a16="http://schemas.microsoft.com/office/drawing/2014/main" id="{BD787B57-8D2E-40BB-B7B6-AA7CDEA08995}"/>
              </a:ext>
            </a:extLst>
          </p:cNvPr>
          <p:cNvSpPr txBox="1"/>
          <p:nvPr/>
        </p:nvSpPr>
        <p:spPr>
          <a:xfrm>
            <a:off x="2184400" y="4026451"/>
            <a:ext cx="2125134" cy="307777"/>
          </a:xfrm>
          <a:prstGeom prst="rect">
            <a:avLst/>
          </a:prstGeom>
          <a:solidFill>
            <a:schemeClr val="bg1"/>
          </a:solidFill>
        </p:spPr>
        <p:txBody>
          <a:bodyPr wrap="square" rtlCol="0">
            <a:spAutoFit/>
          </a:bodyPr>
          <a:lstStyle/>
          <a:p>
            <a:r>
              <a:rPr lang="sl-SI" sz="1400" b="1" dirty="0">
                <a:solidFill>
                  <a:srgbClr val="009999"/>
                </a:solidFill>
              </a:rPr>
              <a:t>Razlaga opazovanj</a:t>
            </a:r>
          </a:p>
        </p:txBody>
      </p:sp>
      <p:sp>
        <p:nvSpPr>
          <p:cNvPr id="17" name="PoljeZBesedilom 16">
            <a:extLst>
              <a:ext uri="{FF2B5EF4-FFF2-40B4-BE49-F238E27FC236}">
                <a16:creationId xmlns:a16="http://schemas.microsoft.com/office/drawing/2014/main" id="{8ED10C1D-FD45-44E3-964A-B60485151518}"/>
              </a:ext>
            </a:extLst>
          </p:cNvPr>
          <p:cNvSpPr txBox="1"/>
          <p:nvPr/>
        </p:nvSpPr>
        <p:spPr>
          <a:xfrm>
            <a:off x="2080682" y="4507695"/>
            <a:ext cx="2214033" cy="523220"/>
          </a:xfrm>
          <a:prstGeom prst="rect">
            <a:avLst/>
          </a:prstGeom>
          <a:solidFill>
            <a:schemeClr val="bg1"/>
          </a:solidFill>
        </p:spPr>
        <p:txBody>
          <a:bodyPr wrap="square" rtlCol="0">
            <a:spAutoFit/>
          </a:bodyPr>
          <a:lstStyle/>
          <a:p>
            <a:r>
              <a:rPr lang="sl-SI" sz="1400" b="1" dirty="0">
                <a:solidFill>
                  <a:srgbClr val="009999"/>
                </a:solidFill>
              </a:rPr>
              <a:t>Združevanje sorodnih podatkov / opisne analize</a:t>
            </a:r>
          </a:p>
        </p:txBody>
      </p:sp>
      <p:sp>
        <p:nvSpPr>
          <p:cNvPr id="18" name="PoljeZBesedilom 17">
            <a:extLst>
              <a:ext uri="{FF2B5EF4-FFF2-40B4-BE49-F238E27FC236}">
                <a16:creationId xmlns:a16="http://schemas.microsoft.com/office/drawing/2014/main" id="{9531193E-7F57-49DB-8E60-8B82C006B4CA}"/>
              </a:ext>
            </a:extLst>
          </p:cNvPr>
          <p:cNvSpPr txBox="1"/>
          <p:nvPr/>
        </p:nvSpPr>
        <p:spPr>
          <a:xfrm>
            <a:off x="4642345" y="2762393"/>
            <a:ext cx="978511" cy="340519"/>
          </a:xfrm>
          <a:prstGeom prst="roundRect">
            <a:avLst/>
          </a:prstGeom>
          <a:solidFill>
            <a:schemeClr val="bg1"/>
          </a:solidFill>
          <a:ln>
            <a:solidFill>
              <a:schemeClr val="tx1"/>
            </a:solidFill>
          </a:ln>
        </p:spPr>
        <p:txBody>
          <a:bodyPr wrap="square" rtlCol="0">
            <a:spAutoFit/>
          </a:bodyPr>
          <a:lstStyle/>
          <a:p>
            <a:r>
              <a:rPr lang="sl-SI" sz="1400" b="1" dirty="0"/>
              <a:t>Namen</a:t>
            </a:r>
          </a:p>
        </p:txBody>
      </p:sp>
      <p:sp>
        <p:nvSpPr>
          <p:cNvPr id="20" name="PoljeZBesedilom 19">
            <a:extLst>
              <a:ext uri="{FF2B5EF4-FFF2-40B4-BE49-F238E27FC236}">
                <a16:creationId xmlns:a16="http://schemas.microsoft.com/office/drawing/2014/main" id="{797CCFDA-FB05-46CE-B8F5-C2660A2921FE}"/>
              </a:ext>
            </a:extLst>
          </p:cNvPr>
          <p:cNvSpPr txBox="1"/>
          <p:nvPr/>
        </p:nvSpPr>
        <p:spPr>
          <a:xfrm>
            <a:off x="4634889" y="3262042"/>
            <a:ext cx="985967" cy="578882"/>
          </a:xfrm>
          <a:prstGeom prst="roundRect">
            <a:avLst/>
          </a:prstGeom>
          <a:solidFill>
            <a:schemeClr val="bg1"/>
          </a:solidFill>
          <a:ln>
            <a:solidFill>
              <a:schemeClr val="tx1"/>
            </a:solidFill>
          </a:ln>
        </p:spPr>
        <p:txBody>
          <a:bodyPr wrap="square" rtlCol="0">
            <a:spAutoFit/>
          </a:bodyPr>
          <a:lstStyle/>
          <a:p>
            <a:r>
              <a:rPr lang="sl-SI" sz="1400" b="1" dirty="0"/>
              <a:t>Vrsta podatkov</a:t>
            </a:r>
          </a:p>
        </p:txBody>
      </p:sp>
      <p:sp>
        <p:nvSpPr>
          <p:cNvPr id="21" name="PoljeZBesedilom 20">
            <a:extLst>
              <a:ext uri="{FF2B5EF4-FFF2-40B4-BE49-F238E27FC236}">
                <a16:creationId xmlns:a16="http://schemas.microsoft.com/office/drawing/2014/main" id="{C022DDC5-98EF-4935-BBA3-A85E95B2F900}"/>
              </a:ext>
            </a:extLst>
          </p:cNvPr>
          <p:cNvSpPr txBox="1"/>
          <p:nvPr/>
        </p:nvSpPr>
        <p:spPr>
          <a:xfrm>
            <a:off x="4634888" y="3954664"/>
            <a:ext cx="978511" cy="510778"/>
          </a:xfrm>
          <a:prstGeom prst="roundRect">
            <a:avLst/>
          </a:prstGeom>
          <a:solidFill>
            <a:schemeClr val="bg1"/>
          </a:solidFill>
          <a:ln>
            <a:solidFill>
              <a:schemeClr val="tx1"/>
            </a:solidFill>
          </a:ln>
        </p:spPr>
        <p:txBody>
          <a:bodyPr wrap="square" rtlCol="0">
            <a:spAutoFit/>
          </a:bodyPr>
          <a:lstStyle/>
          <a:p>
            <a:r>
              <a:rPr lang="sl-SI" sz="1200" b="1" dirty="0"/>
              <a:t>Znanstveni pristop</a:t>
            </a:r>
          </a:p>
        </p:txBody>
      </p:sp>
      <p:sp>
        <p:nvSpPr>
          <p:cNvPr id="22" name="PoljeZBesedilom 21">
            <a:extLst>
              <a:ext uri="{FF2B5EF4-FFF2-40B4-BE49-F238E27FC236}">
                <a16:creationId xmlns:a16="http://schemas.microsoft.com/office/drawing/2014/main" id="{E8A92576-A695-4D3B-B34C-459B9B59C2BE}"/>
              </a:ext>
            </a:extLst>
          </p:cNvPr>
          <p:cNvSpPr txBox="1"/>
          <p:nvPr/>
        </p:nvSpPr>
        <p:spPr>
          <a:xfrm>
            <a:off x="4634889" y="4647287"/>
            <a:ext cx="978511" cy="340519"/>
          </a:xfrm>
          <a:prstGeom prst="roundRect">
            <a:avLst/>
          </a:prstGeom>
          <a:solidFill>
            <a:schemeClr val="bg1"/>
          </a:solidFill>
          <a:ln>
            <a:solidFill>
              <a:schemeClr val="tx1"/>
            </a:solidFill>
          </a:ln>
        </p:spPr>
        <p:txBody>
          <a:bodyPr wrap="square" rtlCol="0">
            <a:spAutoFit/>
          </a:bodyPr>
          <a:lstStyle/>
          <a:p>
            <a:r>
              <a:rPr lang="sl-SI" sz="1400" b="1" dirty="0"/>
              <a:t>Analiza</a:t>
            </a:r>
          </a:p>
        </p:txBody>
      </p:sp>
      <p:sp>
        <p:nvSpPr>
          <p:cNvPr id="23" name="PoljeZBesedilom 22">
            <a:extLst>
              <a:ext uri="{FF2B5EF4-FFF2-40B4-BE49-F238E27FC236}">
                <a16:creationId xmlns:a16="http://schemas.microsoft.com/office/drawing/2014/main" id="{597B10B4-CF80-47A3-90E9-5D5413334C90}"/>
              </a:ext>
            </a:extLst>
          </p:cNvPr>
          <p:cNvSpPr txBox="1"/>
          <p:nvPr/>
        </p:nvSpPr>
        <p:spPr>
          <a:xfrm>
            <a:off x="5905200" y="2717471"/>
            <a:ext cx="2493733" cy="372410"/>
          </a:xfrm>
          <a:prstGeom prst="rect">
            <a:avLst/>
          </a:prstGeom>
          <a:solidFill>
            <a:schemeClr val="bg1"/>
          </a:solidFill>
        </p:spPr>
        <p:txBody>
          <a:bodyPr wrap="square" rtlCol="0">
            <a:spAutoFit/>
          </a:bodyPr>
          <a:lstStyle/>
          <a:p>
            <a:pPr marL="285750" indent="-285750">
              <a:buClr>
                <a:schemeClr val="accent2">
                  <a:lumMod val="75000"/>
                </a:schemeClr>
              </a:buClr>
              <a:buSzPct val="200000"/>
              <a:buFont typeface="Calibri" panose="020F0502020204030204" pitchFamily="34" charset="0"/>
              <a:buChar char="•"/>
            </a:pPr>
            <a:r>
              <a:rPr lang="sl-SI" sz="1820" b="1" dirty="0"/>
              <a:t>„Koliko“ vprašanja</a:t>
            </a:r>
          </a:p>
        </p:txBody>
      </p:sp>
      <p:sp>
        <p:nvSpPr>
          <p:cNvPr id="24" name="PoljeZBesedilom 23">
            <a:extLst>
              <a:ext uri="{FF2B5EF4-FFF2-40B4-BE49-F238E27FC236}">
                <a16:creationId xmlns:a16="http://schemas.microsoft.com/office/drawing/2014/main" id="{B930262F-D0CF-42CA-97A2-47D6DECE176A}"/>
              </a:ext>
            </a:extLst>
          </p:cNvPr>
          <p:cNvSpPr txBox="1"/>
          <p:nvPr/>
        </p:nvSpPr>
        <p:spPr>
          <a:xfrm>
            <a:off x="5906657" y="3205842"/>
            <a:ext cx="2493733" cy="584775"/>
          </a:xfrm>
          <a:prstGeom prst="rect">
            <a:avLst/>
          </a:prstGeom>
          <a:solidFill>
            <a:schemeClr val="bg1"/>
          </a:solidFill>
        </p:spPr>
        <p:txBody>
          <a:bodyPr wrap="square" rtlCol="0">
            <a:spAutoFit/>
          </a:bodyPr>
          <a:lstStyle/>
          <a:p>
            <a:pPr marL="285750" indent="-285750">
              <a:buClr>
                <a:schemeClr val="accent2">
                  <a:lumMod val="75000"/>
                </a:schemeClr>
              </a:buClr>
              <a:buSzPct val="200000"/>
              <a:buFont typeface="Calibri" panose="020F0502020204030204" pitchFamily="34" charset="0"/>
              <a:buChar char="•"/>
            </a:pPr>
            <a:r>
              <a:rPr lang="sl-SI" sz="1600" b="1" dirty="0"/>
              <a:t>Številčni/statistični podatki</a:t>
            </a:r>
          </a:p>
        </p:txBody>
      </p:sp>
      <p:sp>
        <p:nvSpPr>
          <p:cNvPr id="25" name="PoljeZBesedilom 24">
            <a:extLst>
              <a:ext uri="{FF2B5EF4-FFF2-40B4-BE49-F238E27FC236}">
                <a16:creationId xmlns:a16="http://schemas.microsoft.com/office/drawing/2014/main" id="{D1669B6A-3B74-4D2B-8CC5-715BFBC037A8}"/>
              </a:ext>
            </a:extLst>
          </p:cNvPr>
          <p:cNvSpPr txBox="1"/>
          <p:nvPr/>
        </p:nvSpPr>
        <p:spPr>
          <a:xfrm>
            <a:off x="5905200" y="4011062"/>
            <a:ext cx="2493733" cy="338554"/>
          </a:xfrm>
          <a:prstGeom prst="rect">
            <a:avLst/>
          </a:prstGeom>
          <a:solidFill>
            <a:schemeClr val="bg1"/>
          </a:solidFill>
        </p:spPr>
        <p:txBody>
          <a:bodyPr wrap="square" rtlCol="0">
            <a:spAutoFit/>
          </a:bodyPr>
          <a:lstStyle/>
          <a:p>
            <a:pPr marL="285750" indent="-285750">
              <a:buClr>
                <a:schemeClr val="accent2">
                  <a:lumMod val="75000"/>
                </a:schemeClr>
              </a:buClr>
              <a:buSzPct val="200000"/>
              <a:buFont typeface="Calibri" panose="020F0502020204030204" pitchFamily="34" charset="0"/>
              <a:buChar char="•"/>
            </a:pPr>
            <a:r>
              <a:rPr lang="sl-SI" sz="1600" b="1" dirty="0"/>
              <a:t>Meritve in testiranja</a:t>
            </a:r>
          </a:p>
        </p:txBody>
      </p:sp>
      <p:sp>
        <p:nvSpPr>
          <p:cNvPr id="26" name="PoljeZBesedilom 25">
            <a:extLst>
              <a:ext uri="{FF2B5EF4-FFF2-40B4-BE49-F238E27FC236}">
                <a16:creationId xmlns:a16="http://schemas.microsoft.com/office/drawing/2014/main" id="{92945E69-8C4A-4988-9AC8-E2A6BCF6D625}"/>
              </a:ext>
            </a:extLst>
          </p:cNvPr>
          <p:cNvSpPr txBox="1"/>
          <p:nvPr/>
        </p:nvSpPr>
        <p:spPr>
          <a:xfrm>
            <a:off x="5905200" y="4570061"/>
            <a:ext cx="2493733" cy="338554"/>
          </a:xfrm>
          <a:prstGeom prst="rect">
            <a:avLst/>
          </a:prstGeom>
          <a:solidFill>
            <a:schemeClr val="bg1"/>
          </a:solidFill>
        </p:spPr>
        <p:txBody>
          <a:bodyPr wrap="square" rtlCol="0">
            <a:spAutoFit/>
          </a:bodyPr>
          <a:lstStyle/>
          <a:p>
            <a:pPr marL="285750" indent="-285750">
              <a:buClr>
                <a:schemeClr val="accent2">
                  <a:lumMod val="75000"/>
                </a:schemeClr>
              </a:buClr>
              <a:buSzPct val="200000"/>
              <a:buFont typeface="Calibri" panose="020F0502020204030204" pitchFamily="34" charset="0"/>
              <a:buChar char="•"/>
            </a:pPr>
            <a:r>
              <a:rPr lang="sl-SI" sz="1600" b="1" dirty="0"/>
              <a:t>Statistične analize</a:t>
            </a:r>
          </a:p>
        </p:txBody>
      </p:sp>
      <p:sp>
        <p:nvSpPr>
          <p:cNvPr id="27" name="PoljeZBesedilom 26">
            <a:extLst>
              <a:ext uri="{FF2B5EF4-FFF2-40B4-BE49-F238E27FC236}">
                <a16:creationId xmlns:a16="http://schemas.microsoft.com/office/drawing/2014/main" id="{9FEF8321-8770-435F-B097-798C50AFE581}"/>
              </a:ext>
            </a:extLst>
          </p:cNvPr>
          <p:cNvSpPr txBox="1"/>
          <p:nvPr/>
        </p:nvSpPr>
        <p:spPr>
          <a:xfrm>
            <a:off x="1659467" y="5448673"/>
            <a:ext cx="2743201" cy="646986"/>
          </a:xfrm>
          <a:prstGeom prst="roundRect">
            <a:avLst/>
          </a:prstGeom>
          <a:solidFill>
            <a:schemeClr val="bg1"/>
          </a:solidFill>
          <a:ln w="28575">
            <a:solidFill>
              <a:srgbClr val="009999"/>
            </a:solidFill>
          </a:ln>
        </p:spPr>
        <p:txBody>
          <a:bodyPr wrap="square" rtlCol="0">
            <a:spAutoFit/>
          </a:bodyPr>
          <a:lstStyle/>
          <a:p>
            <a:pPr marL="285750" indent="-285750">
              <a:buFont typeface="Arial" panose="020B0604020202020204" pitchFamily="34" charset="0"/>
              <a:buChar char="•"/>
            </a:pPr>
            <a:r>
              <a:rPr lang="sl-SI" sz="1600" b="1" dirty="0">
                <a:solidFill>
                  <a:srgbClr val="009999"/>
                </a:solidFill>
              </a:rPr>
              <a:t>intervjuji, dnevniki, pisma, fotografije</a:t>
            </a:r>
          </a:p>
        </p:txBody>
      </p:sp>
      <p:sp>
        <p:nvSpPr>
          <p:cNvPr id="30" name="PoljeZBesedilom 29">
            <a:extLst>
              <a:ext uri="{FF2B5EF4-FFF2-40B4-BE49-F238E27FC236}">
                <a16:creationId xmlns:a16="http://schemas.microsoft.com/office/drawing/2014/main" id="{6F4E0934-EF44-423E-A5DA-C1FC94F7FEB4}"/>
              </a:ext>
            </a:extLst>
          </p:cNvPr>
          <p:cNvSpPr txBox="1"/>
          <p:nvPr/>
        </p:nvSpPr>
        <p:spPr>
          <a:xfrm>
            <a:off x="5613400" y="5448673"/>
            <a:ext cx="2887134" cy="578882"/>
          </a:xfrm>
          <a:prstGeom prst="roundRect">
            <a:avLst/>
          </a:prstGeom>
          <a:solidFill>
            <a:schemeClr val="bg1"/>
          </a:solidFill>
          <a:ln w="28575">
            <a:solidFill>
              <a:schemeClr val="accent2">
                <a:lumMod val="60000"/>
                <a:lumOff val="40000"/>
              </a:schemeClr>
            </a:solidFill>
          </a:ln>
        </p:spPr>
        <p:txBody>
          <a:bodyPr wrap="square" rtlCol="0">
            <a:spAutoFit/>
          </a:bodyPr>
          <a:lstStyle/>
          <a:p>
            <a:pPr marL="285750" indent="-285750">
              <a:buClr>
                <a:schemeClr val="accent2">
                  <a:lumMod val="75000"/>
                </a:schemeClr>
              </a:buClr>
              <a:buFont typeface="Arial" panose="020B0604020202020204" pitchFamily="34" charset="0"/>
              <a:buChar char="•"/>
            </a:pPr>
            <a:r>
              <a:rPr lang="sl-SI" sz="1400" b="1" dirty="0"/>
              <a:t>ankete, eksperimenti, kontrolni seznami</a:t>
            </a:r>
          </a:p>
        </p:txBody>
      </p:sp>
      <p:pic>
        <p:nvPicPr>
          <p:cNvPr id="38" name="Slika 37">
            <a:extLst>
              <a:ext uri="{FF2B5EF4-FFF2-40B4-BE49-F238E27FC236}">
                <a16:creationId xmlns:a16="http://schemas.microsoft.com/office/drawing/2014/main" id="{319699F7-FA21-4094-8DE1-B73FAC171FC3}"/>
              </a:ext>
            </a:extLst>
          </p:cNvPr>
          <p:cNvPicPr>
            <a:picLocks noChangeAspect="1"/>
          </p:cNvPicPr>
          <p:nvPr/>
        </p:nvPicPr>
        <p:blipFill rotWithShape="1">
          <a:blip r:embed="rId3"/>
          <a:srcRect l="2939"/>
          <a:stretch/>
        </p:blipFill>
        <p:spPr>
          <a:xfrm>
            <a:off x="4402668" y="5544456"/>
            <a:ext cx="1396950" cy="457506"/>
          </a:xfrm>
          <a:prstGeom prst="rect">
            <a:avLst/>
          </a:prstGeom>
        </p:spPr>
      </p:pic>
      <p:sp>
        <p:nvSpPr>
          <p:cNvPr id="28" name="PoljeZBesedilom 27">
            <a:extLst>
              <a:ext uri="{FF2B5EF4-FFF2-40B4-BE49-F238E27FC236}">
                <a16:creationId xmlns:a16="http://schemas.microsoft.com/office/drawing/2014/main" id="{8D7EC7D3-35F5-4D90-95B6-B9CC0B89B541}"/>
              </a:ext>
            </a:extLst>
          </p:cNvPr>
          <p:cNvSpPr txBox="1"/>
          <p:nvPr/>
        </p:nvSpPr>
        <p:spPr>
          <a:xfrm>
            <a:off x="4564335" y="5597010"/>
            <a:ext cx="978511" cy="340519"/>
          </a:xfrm>
          <a:prstGeom prst="roundRect">
            <a:avLst/>
          </a:prstGeom>
          <a:solidFill>
            <a:schemeClr val="bg1"/>
          </a:solidFill>
          <a:ln>
            <a:noFill/>
          </a:ln>
        </p:spPr>
        <p:txBody>
          <a:bodyPr wrap="square" rtlCol="0">
            <a:spAutoFit/>
          </a:bodyPr>
          <a:lstStyle/>
          <a:p>
            <a:r>
              <a:rPr lang="sl-SI" sz="1400" b="1" dirty="0"/>
              <a:t>Metode</a:t>
            </a:r>
          </a:p>
        </p:txBody>
      </p:sp>
    </p:spTree>
    <p:extLst>
      <p:ext uri="{BB962C8B-B14F-4D97-AF65-F5344CB8AC3E}">
        <p14:creationId xmlns:p14="http://schemas.microsoft.com/office/powerpoint/2010/main" val="3646741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6ACE93-6367-4578-B909-7D0CFA1D9158}"/>
              </a:ext>
            </a:extLst>
          </p:cNvPr>
          <p:cNvSpPr>
            <a:spLocks noGrp="1"/>
          </p:cNvSpPr>
          <p:nvPr>
            <p:ph type="title"/>
          </p:nvPr>
        </p:nvSpPr>
        <p:spPr/>
        <p:txBody>
          <a:bodyPr>
            <a:normAutofit fontScale="90000"/>
          </a:bodyPr>
          <a:lstStyle/>
          <a:p>
            <a:r>
              <a:rPr lang="sl-SI" dirty="0"/>
              <a:t>Vrste in tipi podatkov</a:t>
            </a:r>
          </a:p>
        </p:txBody>
      </p:sp>
      <p:sp>
        <p:nvSpPr>
          <p:cNvPr id="3" name="Označba mesta vsebine 2">
            <a:extLst>
              <a:ext uri="{FF2B5EF4-FFF2-40B4-BE49-F238E27FC236}">
                <a16:creationId xmlns:a16="http://schemas.microsoft.com/office/drawing/2014/main" id="{674A60E7-BD80-94B7-D40B-D2B8DF9B5DA0}"/>
              </a:ext>
            </a:extLst>
          </p:cNvPr>
          <p:cNvSpPr>
            <a:spLocks noGrp="1"/>
          </p:cNvSpPr>
          <p:nvPr>
            <p:ph idx="1"/>
          </p:nvPr>
        </p:nvSpPr>
        <p:spPr/>
        <p:txBody>
          <a:bodyPr>
            <a:normAutofit/>
          </a:bodyPr>
          <a:lstStyle/>
          <a:p>
            <a:pPr marL="0" indent="0">
              <a:buNone/>
            </a:pPr>
            <a:r>
              <a:rPr lang="sl-SI" sz="2000" b="1" dirty="0"/>
              <a:t>Primarni podatki</a:t>
            </a:r>
          </a:p>
          <a:p>
            <a:pPr marL="0" indent="0" algn="just">
              <a:buNone/>
            </a:pPr>
            <a:r>
              <a:rPr lang="sl-SI" sz="1400" dirty="0"/>
              <a:t>Podatki, ki jih je ustvaril oz. zbral raziskovalec sam z anketami, intervjuji, eksperimenti, in so posebej zasnovani za razumevanje in reševanje raziskovalnega problema.</a:t>
            </a:r>
          </a:p>
          <a:p>
            <a:pPr marL="0" indent="0" algn="just">
              <a:buNone/>
            </a:pPr>
            <a:endParaRPr lang="sl-SI" sz="1400" b="1" dirty="0"/>
          </a:p>
          <a:p>
            <a:pPr marL="0" indent="0">
              <a:buNone/>
            </a:pPr>
            <a:r>
              <a:rPr lang="sl-SI" sz="2000" b="1" dirty="0"/>
              <a:t>Sekundarni podatki</a:t>
            </a:r>
          </a:p>
          <a:p>
            <a:pPr marL="0" indent="0" algn="just">
              <a:buNone/>
            </a:pPr>
            <a:r>
              <a:rPr lang="sl-SI" sz="1400" dirty="0"/>
              <a:t>So primarni podatki, ki jih uporabimo za nov namen. Sekundarni viri imajo seveda – oziroma bi morali imeti – izčrpno in natančno navedbo primarnega vira.</a:t>
            </a:r>
          </a:p>
          <a:p>
            <a:pPr marL="0" indent="0">
              <a:buNone/>
            </a:pPr>
            <a:endParaRPr lang="sl-SI" sz="1400" dirty="0"/>
          </a:p>
          <a:p>
            <a:pPr marL="0" indent="0">
              <a:buNone/>
            </a:pPr>
            <a:endParaRPr lang="sl-SI" sz="1400" dirty="0"/>
          </a:p>
        </p:txBody>
      </p:sp>
      <p:sp>
        <p:nvSpPr>
          <p:cNvPr id="6" name="Označba mesta vsebine 5">
            <a:extLst>
              <a:ext uri="{FF2B5EF4-FFF2-40B4-BE49-F238E27FC236}">
                <a16:creationId xmlns:a16="http://schemas.microsoft.com/office/drawing/2014/main" id="{0B7DF74F-E21C-43D3-B17B-51E70B8BB42E}"/>
              </a:ext>
            </a:extLst>
          </p:cNvPr>
          <p:cNvSpPr>
            <a:spLocks noGrp="1"/>
          </p:cNvSpPr>
          <p:nvPr>
            <p:ph idx="2"/>
          </p:nvPr>
        </p:nvSpPr>
        <p:spPr>
          <a:xfrm>
            <a:off x="6307661" y="1944161"/>
            <a:ext cx="5181603" cy="4750433"/>
          </a:xfrm>
        </p:spPr>
        <p:txBody>
          <a:bodyPr>
            <a:normAutofit/>
          </a:bodyPr>
          <a:lstStyle/>
          <a:p>
            <a:pPr marL="0" lvl="0" indent="0">
              <a:buNone/>
            </a:pPr>
            <a:r>
              <a:rPr lang="sl-SI" sz="2100" b="1" dirty="0"/>
              <a:t>Terciarni podatki</a:t>
            </a:r>
          </a:p>
          <a:p>
            <a:pPr marL="0" lvl="0" indent="0" algn="just">
              <a:buNone/>
            </a:pPr>
            <a:r>
              <a:rPr lang="sl-SI" sz="1400" dirty="0"/>
              <a:t>Pregledi, ki sistematično povzemajo primarne in sekundarne vire na določenem področju. Ne gre torej zgolj za pregled npr. literature kot del določenega članka, ampak je terciarni pregled virov po svoji naravi namenjen izključno zbiranju in povezovanju primarnih in sekundarnih virov. Terciarni viri se, podobno kot sekundarni viri, večinoma pojavljajo kot besedila. Najpogosteje so v obliki komentiranih bibliografij (angl. </a:t>
            </a:r>
            <a:r>
              <a:rPr lang="sl-SI" sz="1400" dirty="0" err="1"/>
              <a:t>annotated</a:t>
            </a:r>
            <a:r>
              <a:rPr lang="sl-SI" sz="1400" dirty="0"/>
              <a:t> </a:t>
            </a:r>
            <a:r>
              <a:rPr lang="sl-SI" sz="1400" dirty="0" err="1"/>
              <a:t>bibliography</a:t>
            </a:r>
            <a:r>
              <a:rPr lang="sl-SI" sz="1400" dirty="0"/>
              <a:t>), spiskov referenc, indeksov, enciklopedij, slovarjev in priročnikov. V določenih primerih so terciarni viri lahko tudi učbeniki, pregledni članki, almanahi, kronologije, vodniki ipd. Najbolj znan terciarni vir je seveda </a:t>
            </a:r>
            <a:r>
              <a:rPr lang="sl-SI" sz="1400" dirty="0" err="1"/>
              <a:t>Wikipedia</a:t>
            </a:r>
            <a:r>
              <a:rPr lang="sl-SI" sz="1400" dirty="0"/>
              <a:t>.</a:t>
            </a:r>
          </a:p>
          <a:p>
            <a:pPr marL="0" indent="0">
              <a:buNone/>
            </a:pPr>
            <a:endParaRPr lang="sl-SI" b="1" dirty="0"/>
          </a:p>
        </p:txBody>
      </p:sp>
      <p:sp>
        <p:nvSpPr>
          <p:cNvPr id="5" name="Pravokotnik 4">
            <a:extLst>
              <a:ext uri="{FF2B5EF4-FFF2-40B4-BE49-F238E27FC236}">
                <a16:creationId xmlns:a16="http://schemas.microsoft.com/office/drawing/2014/main" id="{0C60E5D8-25BA-4F6C-87CD-6ABA7B9D1FED}"/>
              </a:ext>
            </a:extLst>
          </p:cNvPr>
          <p:cNvSpPr/>
          <p:nvPr/>
        </p:nvSpPr>
        <p:spPr>
          <a:xfrm>
            <a:off x="838203" y="5840007"/>
            <a:ext cx="5578387" cy="369332"/>
          </a:xfrm>
          <a:prstGeom prst="rect">
            <a:avLst/>
          </a:prstGeom>
        </p:spPr>
        <p:txBody>
          <a:bodyPr wrap="none">
            <a:spAutoFit/>
          </a:bodyPr>
          <a:lstStyle/>
          <a:p>
            <a:r>
              <a:rPr lang="sl-SI" dirty="0"/>
              <a:t>Vir: https://www.toppr.com/guides/maths/statistics/data/</a:t>
            </a:r>
          </a:p>
        </p:txBody>
      </p:sp>
    </p:spTree>
    <p:extLst>
      <p:ext uri="{BB962C8B-B14F-4D97-AF65-F5344CB8AC3E}">
        <p14:creationId xmlns:p14="http://schemas.microsoft.com/office/powerpoint/2010/main" val="3227750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6ACE93-6367-4578-B909-7D0CFA1D9158}"/>
              </a:ext>
            </a:extLst>
          </p:cNvPr>
          <p:cNvSpPr>
            <a:spLocks noGrp="1"/>
          </p:cNvSpPr>
          <p:nvPr>
            <p:ph type="title"/>
          </p:nvPr>
        </p:nvSpPr>
        <p:spPr>
          <a:xfrm>
            <a:off x="770470" y="509410"/>
            <a:ext cx="11160000" cy="611828"/>
          </a:xfrm>
        </p:spPr>
        <p:txBody>
          <a:bodyPr>
            <a:normAutofit fontScale="90000"/>
          </a:bodyPr>
          <a:lstStyle/>
          <a:p>
            <a:r>
              <a:rPr lang="sl-SI" dirty="0"/>
              <a:t>Vrste in tipi podatkov</a:t>
            </a:r>
          </a:p>
        </p:txBody>
      </p:sp>
      <p:pic>
        <p:nvPicPr>
          <p:cNvPr id="4" name="Označba mesta vsebine 3">
            <a:extLst>
              <a:ext uri="{FF2B5EF4-FFF2-40B4-BE49-F238E27FC236}">
                <a16:creationId xmlns:a16="http://schemas.microsoft.com/office/drawing/2014/main" id="{1927C194-E288-4012-B01F-094EA898691C}"/>
              </a:ext>
            </a:extLst>
          </p:cNvPr>
          <p:cNvPicPr>
            <a:picLocks noGrp="1" noChangeAspect="1"/>
          </p:cNvPicPr>
          <p:nvPr>
            <p:ph idx="1"/>
          </p:nvPr>
        </p:nvPicPr>
        <p:blipFill rotWithShape="1">
          <a:blip r:embed="rId2"/>
          <a:srcRect t="5201"/>
          <a:stretch/>
        </p:blipFill>
        <p:spPr>
          <a:xfrm>
            <a:off x="2186354" y="1168400"/>
            <a:ext cx="6165442" cy="4368800"/>
          </a:xfrm>
          <a:prstGeom prst="rect">
            <a:avLst/>
          </a:prstGeom>
        </p:spPr>
      </p:pic>
      <p:sp>
        <p:nvSpPr>
          <p:cNvPr id="5" name="Pravokotnik 4">
            <a:extLst>
              <a:ext uri="{FF2B5EF4-FFF2-40B4-BE49-F238E27FC236}">
                <a16:creationId xmlns:a16="http://schemas.microsoft.com/office/drawing/2014/main" id="{0C60E5D8-25BA-4F6C-87CD-6ABA7B9D1FED}"/>
              </a:ext>
            </a:extLst>
          </p:cNvPr>
          <p:cNvSpPr/>
          <p:nvPr/>
        </p:nvSpPr>
        <p:spPr>
          <a:xfrm>
            <a:off x="770470" y="5754254"/>
            <a:ext cx="6263831" cy="369332"/>
          </a:xfrm>
          <a:prstGeom prst="rect">
            <a:avLst/>
          </a:prstGeom>
        </p:spPr>
        <p:txBody>
          <a:bodyPr wrap="none">
            <a:spAutoFit/>
          </a:bodyPr>
          <a:lstStyle/>
          <a:p>
            <a:r>
              <a:rPr lang="sl-SI" dirty="0"/>
              <a:t>Vir: https://databasetown.com/primary-data-vs-secondary-data/</a:t>
            </a:r>
          </a:p>
        </p:txBody>
      </p:sp>
      <p:sp>
        <p:nvSpPr>
          <p:cNvPr id="11" name="PoljeZBesedilom 10">
            <a:extLst>
              <a:ext uri="{FF2B5EF4-FFF2-40B4-BE49-F238E27FC236}">
                <a16:creationId xmlns:a16="http://schemas.microsoft.com/office/drawing/2014/main" id="{FEEB0ACF-4A31-4C93-AEDA-7765CB25A5E7}"/>
              </a:ext>
            </a:extLst>
          </p:cNvPr>
          <p:cNvSpPr txBox="1"/>
          <p:nvPr/>
        </p:nvSpPr>
        <p:spPr>
          <a:xfrm>
            <a:off x="3869267" y="1363133"/>
            <a:ext cx="2667000" cy="523220"/>
          </a:xfrm>
          <a:prstGeom prst="rect">
            <a:avLst/>
          </a:prstGeom>
          <a:solidFill>
            <a:schemeClr val="bg1"/>
          </a:solidFill>
        </p:spPr>
        <p:txBody>
          <a:bodyPr wrap="square" rtlCol="0">
            <a:spAutoFit/>
          </a:bodyPr>
          <a:lstStyle/>
          <a:p>
            <a:r>
              <a:rPr lang="sl-SI" sz="2800" b="1" dirty="0">
                <a:solidFill>
                  <a:srgbClr val="00B0F0"/>
                </a:solidFill>
              </a:rPr>
              <a:t>Primarni podatki</a:t>
            </a:r>
          </a:p>
        </p:txBody>
      </p:sp>
      <p:sp>
        <p:nvSpPr>
          <p:cNvPr id="12" name="PoljeZBesedilom 11">
            <a:extLst>
              <a:ext uri="{FF2B5EF4-FFF2-40B4-BE49-F238E27FC236}">
                <a16:creationId xmlns:a16="http://schemas.microsoft.com/office/drawing/2014/main" id="{C2A33375-9C47-432F-8CA0-470ABCC35AB0}"/>
              </a:ext>
            </a:extLst>
          </p:cNvPr>
          <p:cNvSpPr txBox="1"/>
          <p:nvPr/>
        </p:nvSpPr>
        <p:spPr>
          <a:xfrm>
            <a:off x="3758010" y="2202265"/>
            <a:ext cx="3125390" cy="523220"/>
          </a:xfrm>
          <a:prstGeom prst="rect">
            <a:avLst/>
          </a:prstGeom>
          <a:solidFill>
            <a:schemeClr val="bg1"/>
          </a:solidFill>
        </p:spPr>
        <p:txBody>
          <a:bodyPr wrap="square" rtlCol="0">
            <a:spAutoFit/>
          </a:bodyPr>
          <a:lstStyle/>
          <a:p>
            <a:r>
              <a:rPr lang="sl-SI" sz="2800" b="1" dirty="0">
                <a:solidFill>
                  <a:srgbClr val="009999"/>
                </a:solidFill>
              </a:rPr>
              <a:t>Sekundarni podatki</a:t>
            </a:r>
          </a:p>
        </p:txBody>
      </p:sp>
      <p:sp>
        <p:nvSpPr>
          <p:cNvPr id="13" name="PoljeZBesedilom 12">
            <a:extLst>
              <a:ext uri="{FF2B5EF4-FFF2-40B4-BE49-F238E27FC236}">
                <a16:creationId xmlns:a16="http://schemas.microsoft.com/office/drawing/2014/main" id="{A49AA0CA-636F-4034-833D-562D505EA6FC}"/>
              </a:ext>
            </a:extLst>
          </p:cNvPr>
          <p:cNvSpPr txBox="1"/>
          <p:nvPr/>
        </p:nvSpPr>
        <p:spPr>
          <a:xfrm>
            <a:off x="2602075" y="3218780"/>
            <a:ext cx="1267192" cy="400110"/>
          </a:xfrm>
          <a:prstGeom prst="rect">
            <a:avLst/>
          </a:prstGeom>
          <a:solidFill>
            <a:schemeClr val="bg1"/>
          </a:solidFill>
        </p:spPr>
        <p:txBody>
          <a:bodyPr wrap="square" rtlCol="0">
            <a:spAutoFit/>
          </a:bodyPr>
          <a:lstStyle/>
          <a:p>
            <a:r>
              <a:rPr lang="sl-SI" sz="2000" b="1" dirty="0"/>
              <a:t>Kriteriji</a:t>
            </a:r>
          </a:p>
        </p:txBody>
      </p:sp>
      <p:sp>
        <p:nvSpPr>
          <p:cNvPr id="14" name="PoljeZBesedilom 13">
            <a:extLst>
              <a:ext uri="{FF2B5EF4-FFF2-40B4-BE49-F238E27FC236}">
                <a16:creationId xmlns:a16="http://schemas.microsoft.com/office/drawing/2014/main" id="{4866421E-954D-4FDB-888F-9C8F3ECD86FE}"/>
              </a:ext>
            </a:extLst>
          </p:cNvPr>
          <p:cNvSpPr txBox="1"/>
          <p:nvPr/>
        </p:nvSpPr>
        <p:spPr>
          <a:xfrm>
            <a:off x="2602075" y="3857857"/>
            <a:ext cx="1267192" cy="400110"/>
          </a:xfrm>
          <a:prstGeom prst="rect">
            <a:avLst/>
          </a:prstGeom>
          <a:solidFill>
            <a:schemeClr val="bg1"/>
          </a:solidFill>
        </p:spPr>
        <p:txBody>
          <a:bodyPr wrap="square" rtlCol="0">
            <a:spAutoFit/>
          </a:bodyPr>
          <a:lstStyle/>
          <a:p>
            <a:r>
              <a:rPr lang="sl-SI" sz="2000" b="1" dirty="0"/>
              <a:t>Viri</a:t>
            </a:r>
          </a:p>
        </p:txBody>
      </p:sp>
      <p:sp>
        <p:nvSpPr>
          <p:cNvPr id="15" name="PoljeZBesedilom 14">
            <a:extLst>
              <a:ext uri="{FF2B5EF4-FFF2-40B4-BE49-F238E27FC236}">
                <a16:creationId xmlns:a16="http://schemas.microsoft.com/office/drawing/2014/main" id="{7345D8C1-06A1-4CD6-80F2-444CEF71E320}"/>
              </a:ext>
            </a:extLst>
          </p:cNvPr>
          <p:cNvSpPr txBox="1"/>
          <p:nvPr/>
        </p:nvSpPr>
        <p:spPr>
          <a:xfrm>
            <a:off x="2602075" y="4496934"/>
            <a:ext cx="1267192" cy="400110"/>
          </a:xfrm>
          <a:prstGeom prst="rect">
            <a:avLst/>
          </a:prstGeom>
          <a:solidFill>
            <a:schemeClr val="bg1"/>
          </a:solidFill>
        </p:spPr>
        <p:txBody>
          <a:bodyPr wrap="square" rtlCol="0">
            <a:spAutoFit/>
          </a:bodyPr>
          <a:lstStyle/>
          <a:p>
            <a:r>
              <a:rPr lang="sl-SI" sz="2000" b="1" dirty="0"/>
              <a:t>Namen</a:t>
            </a:r>
          </a:p>
        </p:txBody>
      </p:sp>
      <p:sp>
        <p:nvSpPr>
          <p:cNvPr id="16" name="PoljeZBesedilom 15">
            <a:extLst>
              <a:ext uri="{FF2B5EF4-FFF2-40B4-BE49-F238E27FC236}">
                <a16:creationId xmlns:a16="http://schemas.microsoft.com/office/drawing/2014/main" id="{5A5622E1-038A-42D9-AA43-429752BF6628}"/>
              </a:ext>
            </a:extLst>
          </p:cNvPr>
          <p:cNvSpPr txBox="1"/>
          <p:nvPr/>
        </p:nvSpPr>
        <p:spPr>
          <a:xfrm>
            <a:off x="2602075" y="4990229"/>
            <a:ext cx="1267192" cy="400110"/>
          </a:xfrm>
          <a:prstGeom prst="rect">
            <a:avLst/>
          </a:prstGeom>
          <a:solidFill>
            <a:schemeClr val="bg1"/>
          </a:solidFill>
        </p:spPr>
        <p:txBody>
          <a:bodyPr wrap="square" rtlCol="0">
            <a:spAutoFit/>
          </a:bodyPr>
          <a:lstStyle/>
          <a:p>
            <a:r>
              <a:rPr lang="sl-SI" sz="2000" b="1" dirty="0"/>
              <a:t>Čas</a:t>
            </a:r>
          </a:p>
        </p:txBody>
      </p:sp>
      <p:sp>
        <p:nvSpPr>
          <p:cNvPr id="17" name="PoljeZBesedilom 16">
            <a:extLst>
              <a:ext uri="{FF2B5EF4-FFF2-40B4-BE49-F238E27FC236}">
                <a16:creationId xmlns:a16="http://schemas.microsoft.com/office/drawing/2014/main" id="{7868F87C-A646-45D9-B1AA-214CE0011318}"/>
              </a:ext>
            </a:extLst>
          </p:cNvPr>
          <p:cNvSpPr txBox="1"/>
          <p:nvPr/>
        </p:nvSpPr>
        <p:spPr>
          <a:xfrm>
            <a:off x="3970118" y="3203710"/>
            <a:ext cx="1947333" cy="367873"/>
          </a:xfrm>
          <a:prstGeom prst="ellipse">
            <a:avLst/>
          </a:prstGeom>
          <a:solidFill>
            <a:srgbClr val="FFC000"/>
          </a:solidFill>
        </p:spPr>
        <p:txBody>
          <a:bodyPr wrap="square" rtlCol="0">
            <a:spAutoFit/>
          </a:bodyPr>
          <a:lstStyle/>
          <a:p>
            <a:r>
              <a:rPr lang="sl-SI" sz="1100" b="1" dirty="0"/>
              <a:t>Primarni podatki</a:t>
            </a:r>
          </a:p>
        </p:txBody>
      </p:sp>
      <p:sp>
        <p:nvSpPr>
          <p:cNvPr id="18" name="PoljeZBesedilom 17">
            <a:extLst>
              <a:ext uri="{FF2B5EF4-FFF2-40B4-BE49-F238E27FC236}">
                <a16:creationId xmlns:a16="http://schemas.microsoft.com/office/drawing/2014/main" id="{3B103B05-A462-46D1-9676-A4E7EAD335E4}"/>
              </a:ext>
            </a:extLst>
          </p:cNvPr>
          <p:cNvSpPr txBox="1"/>
          <p:nvPr/>
        </p:nvSpPr>
        <p:spPr>
          <a:xfrm>
            <a:off x="6018302" y="3232944"/>
            <a:ext cx="1947333" cy="367873"/>
          </a:xfrm>
          <a:prstGeom prst="ellipse">
            <a:avLst/>
          </a:prstGeom>
          <a:solidFill>
            <a:srgbClr val="08DBF8"/>
          </a:solidFill>
        </p:spPr>
        <p:txBody>
          <a:bodyPr wrap="square" rtlCol="0">
            <a:spAutoFit/>
          </a:bodyPr>
          <a:lstStyle/>
          <a:p>
            <a:r>
              <a:rPr lang="sl-SI" sz="1100" b="1" dirty="0"/>
              <a:t>Sekundarni podatki</a:t>
            </a:r>
          </a:p>
        </p:txBody>
      </p:sp>
      <p:sp>
        <p:nvSpPr>
          <p:cNvPr id="19" name="PoljeZBesedilom 18">
            <a:extLst>
              <a:ext uri="{FF2B5EF4-FFF2-40B4-BE49-F238E27FC236}">
                <a16:creationId xmlns:a16="http://schemas.microsoft.com/office/drawing/2014/main" id="{59EBA9A5-6530-411E-85A2-47158F392AE0}"/>
              </a:ext>
            </a:extLst>
          </p:cNvPr>
          <p:cNvSpPr txBox="1"/>
          <p:nvPr/>
        </p:nvSpPr>
        <p:spPr>
          <a:xfrm>
            <a:off x="3970118" y="3769561"/>
            <a:ext cx="1812615" cy="523220"/>
          </a:xfrm>
          <a:prstGeom prst="rect">
            <a:avLst/>
          </a:prstGeom>
          <a:solidFill>
            <a:schemeClr val="bg1"/>
          </a:solidFill>
        </p:spPr>
        <p:txBody>
          <a:bodyPr wrap="square" rtlCol="0">
            <a:spAutoFit/>
          </a:bodyPr>
          <a:lstStyle/>
          <a:p>
            <a:r>
              <a:rPr lang="sl-SI" sz="1400" b="1" dirty="0"/>
              <a:t>Zbere raziskovalec sam</a:t>
            </a:r>
          </a:p>
        </p:txBody>
      </p:sp>
      <p:sp>
        <p:nvSpPr>
          <p:cNvPr id="20" name="PoljeZBesedilom 19">
            <a:extLst>
              <a:ext uri="{FF2B5EF4-FFF2-40B4-BE49-F238E27FC236}">
                <a16:creationId xmlns:a16="http://schemas.microsoft.com/office/drawing/2014/main" id="{14EB17DA-F327-49E5-8587-8AEA0AD8193E}"/>
              </a:ext>
            </a:extLst>
          </p:cNvPr>
          <p:cNvSpPr txBox="1"/>
          <p:nvPr/>
        </p:nvSpPr>
        <p:spPr>
          <a:xfrm>
            <a:off x="5977092" y="3823565"/>
            <a:ext cx="1812615" cy="307777"/>
          </a:xfrm>
          <a:prstGeom prst="rect">
            <a:avLst/>
          </a:prstGeom>
          <a:solidFill>
            <a:schemeClr val="bg1"/>
          </a:solidFill>
        </p:spPr>
        <p:txBody>
          <a:bodyPr wrap="square" rtlCol="0">
            <a:spAutoFit/>
          </a:bodyPr>
          <a:lstStyle/>
          <a:p>
            <a:r>
              <a:rPr lang="sl-SI" sz="1400" b="1" dirty="0"/>
              <a:t>Zberejo drugi</a:t>
            </a:r>
          </a:p>
        </p:txBody>
      </p:sp>
      <p:sp>
        <p:nvSpPr>
          <p:cNvPr id="21" name="PoljeZBesedilom 20">
            <a:extLst>
              <a:ext uri="{FF2B5EF4-FFF2-40B4-BE49-F238E27FC236}">
                <a16:creationId xmlns:a16="http://schemas.microsoft.com/office/drawing/2014/main" id="{5DE6E24E-F116-4E67-A62A-1F8507CE0BC9}"/>
              </a:ext>
            </a:extLst>
          </p:cNvPr>
          <p:cNvSpPr txBox="1"/>
          <p:nvPr/>
        </p:nvSpPr>
        <p:spPr>
          <a:xfrm>
            <a:off x="3922937" y="4490759"/>
            <a:ext cx="1947333" cy="338554"/>
          </a:xfrm>
          <a:prstGeom prst="rect">
            <a:avLst/>
          </a:prstGeom>
          <a:solidFill>
            <a:schemeClr val="bg1"/>
          </a:solidFill>
        </p:spPr>
        <p:txBody>
          <a:bodyPr wrap="square" rtlCol="0">
            <a:spAutoFit/>
          </a:bodyPr>
          <a:lstStyle/>
          <a:p>
            <a:r>
              <a:rPr lang="sl-SI" sz="1600" b="1" dirty="0"/>
              <a:t>Za namen raziskave</a:t>
            </a:r>
          </a:p>
        </p:txBody>
      </p:sp>
      <p:sp>
        <p:nvSpPr>
          <p:cNvPr id="22" name="PoljeZBesedilom 21">
            <a:extLst>
              <a:ext uri="{FF2B5EF4-FFF2-40B4-BE49-F238E27FC236}">
                <a16:creationId xmlns:a16="http://schemas.microsoft.com/office/drawing/2014/main" id="{93C7B4D7-FEB1-4A29-BF7D-296656FA0EBB}"/>
              </a:ext>
            </a:extLst>
          </p:cNvPr>
          <p:cNvSpPr txBox="1"/>
          <p:nvPr/>
        </p:nvSpPr>
        <p:spPr>
          <a:xfrm>
            <a:off x="5977092" y="4385572"/>
            <a:ext cx="1947333" cy="523220"/>
          </a:xfrm>
          <a:prstGeom prst="rect">
            <a:avLst/>
          </a:prstGeom>
          <a:solidFill>
            <a:schemeClr val="bg1"/>
          </a:solidFill>
        </p:spPr>
        <p:txBody>
          <a:bodyPr wrap="square" rtlCol="0">
            <a:spAutoFit/>
          </a:bodyPr>
          <a:lstStyle/>
          <a:p>
            <a:r>
              <a:rPr lang="sl-SI" sz="1400" b="1" dirty="0"/>
              <a:t>Bili zbrani za drug namen</a:t>
            </a:r>
          </a:p>
        </p:txBody>
      </p:sp>
      <p:sp>
        <p:nvSpPr>
          <p:cNvPr id="23" name="PoljeZBesedilom 22">
            <a:extLst>
              <a:ext uri="{FF2B5EF4-FFF2-40B4-BE49-F238E27FC236}">
                <a16:creationId xmlns:a16="http://schemas.microsoft.com/office/drawing/2014/main" id="{83DC453B-BE7E-4ADA-8244-6846B36843EE}"/>
              </a:ext>
            </a:extLst>
          </p:cNvPr>
          <p:cNvSpPr txBox="1"/>
          <p:nvPr/>
        </p:nvSpPr>
        <p:spPr>
          <a:xfrm>
            <a:off x="3922937" y="5001672"/>
            <a:ext cx="1947333" cy="338554"/>
          </a:xfrm>
          <a:prstGeom prst="rect">
            <a:avLst/>
          </a:prstGeom>
          <a:solidFill>
            <a:schemeClr val="bg1"/>
          </a:solidFill>
        </p:spPr>
        <p:txBody>
          <a:bodyPr wrap="square" rtlCol="0">
            <a:spAutoFit/>
          </a:bodyPr>
          <a:lstStyle/>
          <a:p>
            <a:r>
              <a:rPr lang="sl-SI" sz="1600" b="1" dirty="0"/>
              <a:t>Dolgotrajno zbiranje</a:t>
            </a:r>
          </a:p>
        </p:txBody>
      </p:sp>
      <p:sp>
        <p:nvSpPr>
          <p:cNvPr id="24" name="PoljeZBesedilom 23">
            <a:extLst>
              <a:ext uri="{FF2B5EF4-FFF2-40B4-BE49-F238E27FC236}">
                <a16:creationId xmlns:a16="http://schemas.microsoft.com/office/drawing/2014/main" id="{8A32BFE1-B24B-47E4-A7A3-937C586A0AE5}"/>
              </a:ext>
            </a:extLst>
          </p:cNvPr>
          <p:cNvSpPr txBox="1"/>
          <p:nvPr/>
        </p:nvSpPr>
        <p:spPr>
          <a:xfrm>
            <a:off x="5923940" y="5011976"/>
            <a:ext cx="1947333" cy="338554"/>
          </a:xfrm>
          <a:prstGeom prst="rect">
            <a:avLst/>
          </a:prstGeom>
          <a:solidFill>
            <a:schemeClr val="bg1"/>
          </a:solidFill>
        </p:spPr>
        <p:txBody>
          <a:bodyPr wrap="square" rtlCol="0">
            <a:spAutoFit/>
          </a:bodyPr>
          <a:lstStyle/>
          <a:p>
            <a:r>
              <a:rPr lang="sl-SI" sz="1600" b="1" dirty="0"/>
              <a:t>Hiter dostop</a:t>
            </a:r>
          </a:p>
        </p:txBody>
      </p:sp>
    </p:spTree>
    <p:extLst>
      <p:ext uri="{BB962C8B-B14F-4D97-AF65-F5344CB8AC3E}">
        <p14:creationId xmlns:p14="http://schemas.microsoft.com/office/powerpoint/2010/main" val="4068606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FCC90D6F-AD30-4912-AA06-75C49B7C156A}"/>
              </a:ext>
            </a:extLst>
          </p:cNvPr>
          <p:cNvSpPr>
            <a:spLocks noGrp="1"/>
          </p:cNvSpPr>
          <p:nvPr>
            <p:ph type="title"/>
          </p:nvPr>
        </p:nvSpPr>
        <p:spPr>
          <a:xfrm>
            <a:off x="516000" y="797085"/>
            <a:ext cx="11160000" cy="611828"/>
          </a:xfrm>
        </p:spPr>
        <p:txBody>
          <a:bodyPr>
            <a:normAutofit fontScale="90000"/>
          </a:bodyPr>
          <a:lstStyle/>
          <a:p>
            <a:r>
              <a:rPr lang="sl-SI" dirty="0"/>
              <a:t>Pred uporabo obstoječih podatkov bodimo pozorni </a:t>
            </a:r>
          </a:p>
        </p:txBody>
      </p:sp>
      <p:sp>
        <p:nvSpPr>
          <p:cNvPr id="3" name="Označba mesta vsebine 2">
            <a:extLst>
              <a:ext uri="{FF2B5EF4-FFF2-40B4-BE49-F238E27FC236}">
                <a16:creationId xmlns:a16="http://schemas.microsoft.com/office/drawing/2014/main" id="{674A60E7-BD80-94B7-D40B-D2B8DF9B5DA0}"/>
              </a:ext>
            </a:extLst>
          </p:cNvPr>
          <p:cNvSpPr>
            <a:spLocks noGrp="1"/>
          </p:cNvSpPr>
          <p:nvPr>
            <p:ph idx="1"/>
          </p:nvPr>
        </p:nvSpPr>
        <p:spPr>
          <a:xfrm>
            <a:off x="609601" y="1512888"/>
            <a:ext cx="9804398" cy="4773293"/>
          </a:xfrm>
        </p:spPr>
        <p:txBody>
          <a:bodyPr>
            <a:normAutofit fontScale="85000" lnSpcReduction="10000"/>
          </a:bodyPr>
          <a:lstStyle/>
          <a:p>
            <a:pPr algn="just">
              <a:buFont typeface="Wingdings" panose="05000000000000000000" pitchFamily="2" charset="2"/>
              <a:buChar char="ü"/>
            </a:pPr>
            <a:r>
              <a:rPr lang="sl-SI" dirty="0"/>
              <a:t>Preverite, ali licenca ali pogoji uporabe dovoljujejo vrsto ponovne uporabe, ki jo nameravate. Če licence ali pogojev uporabe ni, preverite, ali je ponovna uporaba sploh dovoljena, saj so nekateri podatki morda zaščiteni s pravicami intelektualne lastnine.</a:t>
            </a:r>
          </a:p>
          <a:p>
            <a:pPr algn="just">
              <a:buFont typeface="Wingdings" panose="05000000000000000000" pitchFamily="2" charset="2"/>
              <a:buChar char="ü"/>
            </a:pPr>
            <a:r>
              <a:rPr lang="sl-SI" dirty="0"/>
              <a:t>Ali podatki vsebujejo osebne podatke? Če je tako, morate upoštevati predpise o zasebnosti.</a:t>
            </a:r>
          </a:p>
          <a:p>
            <a:pPr algn="just">
              <a:buFont typeface="Wingdings" panose="05000000000000000000" pitchFamily="2" charset="2"/>
              <a:buChar char="ü"/>
            </a:pPr>
            <a:r>
              <a:rPr lang="sl-SI" dirty="0"/>
              <a:t>Preverite, ali obstajajo posebne zahteve za ponovno uporabo podatkov. Na primer: Ali morate podpisati pogodbo? Ali morate uvesti dodatne varnostne ukrepe? Ali morate podatke navajati na poseben način?</a:t>
            </a:r>
          </a:p>
          <a:p>
            <a:pPr algn="just">
              <a:buFont typeface="Wingdings" panose="05000000000000000000" pitchFamily="2" charset="2"/>
              <a:buChar char="ü"/>
            </a:pPr>
            <a:r>
              <a:rPr lang="sl-SI" dirty="0"/>
              <a:t>Preverite formate podatkov in dokumentacijo. Ali lahko odprete datoteke, ali znate interpretirati oznake vrednosti ali manjkajoče podatke? </a:t>
            </a:r>
          </a:p>
          <a:p>
            <a:pPr algn="just">
              <a:buFont typeface="Wingdings" panose="05000000000000000000" pitchFamily="2" charset="2"/>
              <a:buChar char="ü"/>
            </a:pPr>
            <a:r>
              <a:rPr lang="sl-SI" dirty="0"/>
              <a:t>Razmislite, kako lahko naredite uporabo teh podatkov pregledno. Kako lahko drugi ponovijo vaše raziskave ali vsaj pridejo do istega izhodiščnega položaja?</a:t>
            </a:r>
          </a:p>
          <a:p>
            <a:endParaRPr lang="sl-SI" dirty="0"/>
          </a:p>
        </p:txBody>
      </p:sp>
      <p:sp>
        <p:nvSpPr>
          <p:cNvPr id="9" name="Pravokotnik 8">
            <a:extLst>
              <a:ext uri="{FF2B5EF4-FFF2-40B4-BE49-F238E27FC236}">
                <a16:creationId xmlns:a16="http://schemas.microsoft.com/office/drawing/2014/main" id="{7AB71E3F-B6B1-469C-B329-E6DF9F38C523}"/>
              </a:ext>
            </a:extLst>
          </p:cNvPr>
          <p:cNvSpPr/>
          <p:nvPr/>
        </p:nvSpPr>
        <p:spPr>
          <a:xfrm>
            <a:off x="609601" y="1720839"/>
            <a:ext cx="10244665" cy="646331"/>
          </a:xfrm>
          <a:prstGeom prst="rect">
            <a:avLst/>
          </a:prstGeom>
        </p:spPr>
        <p:txBody>
          <a:bodyPr wrap="square">
            <a:spAutoFit/>
          </a:bodyPr>
          <a:lstStyle/>
          <a:p>
            <a:pPr marL="285750" indent="-285750">
              <a:buFont typeface="Wingdings" panose="05000000000000000000" pitchFamily="2" charset="2"/>
              <a:buChar char="ü"/>
            </a:pPr>
            <a:endParaRPr lang="sl-SI" dirty="0"/>
          </a:p>
          <a:p>
            <a:pPr marL="285750" indent="-285750">
              <a:buFont typeface="Wingdings" panose="05000000000000000000" pitchFamily="2" charset="2"/>
              <a:buChar char="ü"/>
            </a:pPr>
            <a:endParaRPr lang="sl-SI" dirty="0"/>
          </a:p>
        </p:txBody>
      </p:sp>
    </p:spTree>
    <p:extLst>
      <p:ext uri="{BB962C8B-B14F-4D97-AF65-F5344CB8AC3E}">
        <p14:creationId xmlns:p14="http://schemas.microsoft.com/office/powerpoint/2010/main" val="1081531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FCC90D6F-AD30-4912-AA06-75C49B7C156A}"/>
              </a:ext>
            </a:extLst>
          </p:cNvPr>
          <p:cNvSpPr>
            <a:spLocks noGrp="1"/>
          </p:cNvSpPr>
          <p:nvPr>
            <p:ph type="title"/>
          </p:nvPr>
        </p:nvSpPr>
        <p:spPr>
          <a:xfrm>
            <a:off x="694268" y="595838"/>
            <a:ext cx="11160000" cy="611828"/>
          </a:xfrm>
          <a:noFill/>
        </p:spPr>
        <p:txBody>
          <a:bodyPr>
            <a:normAutofit fontScale="90000"/>
          </a:bodyPr>
          <a:lstStyle/>
          <a:p>
            <a:r>
              <a:rPr lang="sl-SI" dirty="0"/>
              <a:t>Uporaba obstoječih podatkov</a:t>
            </a:r>
          </a:p>
        </p:txBody>
      </p:sp>
      <p:sp>
        <p:nvSpPr>
          <p:cNvPr id="3" name="Označba mesta vsebine 2">
            <a:extLst>
              <a:ext uri="{FF2B5EF4-FFF2-40B4-BE49-F238E27FC236}">
                <a16:creationId xmlns:a16="http://schemas.microsoft.com/office/drawing/2014/main" id="{674A60E7-BD80-94B7-D40B-D2B8DF9B5DA0}"/>
              </a:ext>
            </a:extLst>
          </p:cNvPr>
          <p:cNvSpPr>
            <a:spLocks noGrp="1"/>
          </p:cNvSpPr>
          <p:nvPr>
            <p:ph idx="1"/>
          </p:nvPr>
        </p:nvSpPr>
        <p:spPr>
          <a:xfrm>
            <a:off x="762002" y="1376893"/>
            <a:ext cx="11160000" cy="4773293"/>
          </a:xfrm>
        </p:spPr>
        <p:txBody>
          <a:bodyPr>
            <a:normAutofit/>
          </a:bodyPr>
          <a:lstStyle/>
          <a:p>
            <a:pPr marL="0" indent="0">
              <a:buNone/>
            </a:pPr>
            <a:r>
              <a:rPr lang="sl-SI" sz="3200" b="1" dirty="0"/>
              <a:t>Prednosti:</a:t>
            </a:r>
          </a:p>
          <a:p>
            <a:pPr>
              <a:buFont typeface="Wingdings" panose="05000000000000000000" pitchFamily="2" charset="2"/>
              <a:buChar char="ü"/>
            </a:pPr>
            <a:r>
              <a:rPr lang="sl-SI" sz="2400" dirty="0"/>
              <a:t>Ponovna uporaba obstoječih podatkov lahko prihrani čas in stroške, ki se lahko porabijo za zbiranje novih podatkov, na primer za načrtovanje študije, zaposlovanje udeležencev, zbiranje podatkov, osebje, objekte itd.</a:t>
            </a:r>
          </a:p>
          <a:p>
            <a:pPr>
              <a:buFont typeface="Wingdings" panose="05000000000000000000" pitchFamily="2" charset="2"/>
              <a:buChar char="ü"/>
            </a:pPr>
            <a:r>
              <a:rPr lang="sl-SI" sz="2400" dirty="0"/>
              <a:t>Običajno so že zbrani nabori podatkov večji od tistega, kar bi lahko zbrali v omejenem časovnem okviru. To lahko vodi do večje statistične moči in vam lahko omogoči odgovor na več ali bolj zapletena raziskovalna vprašanja.</a:t>
            </a:r>
          </a:p>
          <a:p>
            <a:pPr>
              <a:buFont typeface="Wingdings" panose="05000000000000000000" pitchFamily="2" charset="2"/>
              <a:buChar char="ü"/>
            </a:pPr>
            <a:r>
              <a:rPr lang="sl-SI" sz="2400" dirty="0"/>
              <a:t>Obstoječi nabori podatkov so lahko bolj raznoliki glede na časovno obdobje, temo in geografsko regijo. To vam lahko omogoči odgovor na različna raziskovalna vprašanja v različnih kontekstih v daljšem časovnem obdobju.</a:t>
            </a:r>
          </a:p>
          <a:p>
            <a:pPr>
              <a:buFont typeface="Wingdings" panose="05000000000000000000" pitchFamily="2" charset="2"/>
              <a:buChar char="ü"/>
            </a:pPr>
            <a:r>
              <a:rPr lang="sl-SI" sz="2400" dirty="0"/>
              <a:t>Obstoječi podatki vam lahko pomagajo potrditi in ponoviti ugotovitve prejšnjih študij.</a:t>
            </a:r>
          </a:p>
        </p:txBody>
      </p:sp>
      <p:sp>
        <p:nvSpPr>
          <p:cNvPr id="6" name="Pravokotnik 5">
            <a:extLst>
              <a:ext uri="{FF2B5EF4-FFF2-40B4-BE49-F238E27FC236}">
                <a16:creationId xmlns:a16="http://schemas.microsoft.com/office/drawing/2014/main" id="{14A17DC4-0593-419F-B6EE-459B1D971403}"/>
              </a:ext>
            </a:extLst>
          </p:cNvPr>
          <p:cNvSpPr/>
          <p:nvPr/>
        </p:nvSpPr>
        <p:spPr>
          <a:xfrm>
            <a:off x="193798" y="6025093"/>
            <a:ext cx="11354735" cy="369332"/>
          </a:xfrm>
          <a:prstGeom prst="rect">
            <a:avLst/>
          </a:prstGeom>
        </p:spPr>
        <p:txBody>
          <a:bodyPr wrap="square">
            <a:spAutoFit/>
          </a:bodyPr>
          <a:lstStyle/>
          <a:p>
            <a:r>
              <a:rPr lang="sl-SI" dirty="0"/>
              <a:t>https://www.uu.nl/en/research/research-data-management/tools-services/finding-existing-data</a:t>
            </a:r>
          </a:p>
        </p:txBody>
      </p:sp>
    </p:spTree>
    <p:extLst>
      <p:ext uri="{BB962C8B-B14F-4D97-AF65-F5344CB8AC3E}">
        <p14:creationId xmlns:p14="http://schemas.microsoft.com/office/powerpoint/2010/main" val="49584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FCC90D6F-AD30-4912-AA06-75C49B7C156A}"/>
              </a:ext>
            </a:extLst>
          </p:cNvPr>
          <p:cNvSpPr>
            <a:spLocks noGrp="1"/>
          </p:cNvSpPr>
          <p:nvPr>
            <p:ph type="title"/>
          </p:nvPr>
        </p:nvSpPr>
        <p:spPr>
          <a:xfrm>
            <a:off x="694268" y="595838"/>
            <a:ext cx="11160000" cy="611828"/>
          </a:xfrm>
          <a:noFill/>
        </p:spPr>
        <p:txBody>
          <a:bodyPr>
            <a:normAutofit fontScale="90000"/>
          </a:bodyPr>
          <a:lstStyle/>
          <a:p>
            <a:r>
              <a:rPr lang="sl-SI" dirty="0"/>
              <a:t>Uporaba obstoječih podatkov</a:t>
            </a:r>
          </a:p>
        </p:txBody>
      </p:sp>
      <p:sp>
        <p:nvSpPr>
          <p:cNvPr id="3" name="Označba mesta vsebine 2">
            <a:extLst>
              <a:ext uri="{FF2B5EF4-FFF2-40B4-BE49-F238E27FC236}">
                <a16:creationId xmlns:a16="http://schemas.microsoft.com/office/drawing/2014/main" id="{674A60E7-BD80-94B7-D40B-D2B8DF9B5DA0}"/>
              </a:ext>
            </a:extLst>
          </p:cNvPr>
          <p:cNvSpPr>
            <a:spLocks noGrp="1"/>
          </p:cNvSpPr>
          <p:nvPr>
            <p:ph idx="1"/>
          </p:nvPr>
        </p:nvSpPr>
        <p:spPr>
          <a:xfrm>
            <a:off x="388533" y="1251800"/>
            <a:ext cx="11160000" cy="4773293"/>
          </a:xfrm>
        </p:spPr>
        <p:txBody>
          <a:bodyPr>
            <a:normAutofit/>
          </a:bodyPr>
          <a:lstStyle/>
          <a:p>
            <a:pPr marL="0" indent="0">
              <a:buNone/>
            </a:pPr>
            <a:r>
              <a:rPr lang="sl-SI" sz="3200" b="1" dirty="0"/>
              <a:t>Slabosti:</a:t>
            </a:r>
          </a:p>
          <a:p>
            <a:pPr>
              <a:buFont typeface="Wingdings" panose="05000000000000000000" pitchFamily="2" charset="2"/>
              <a:buChar char="ü"/>
            </a:pPr>
            <a:r>
              <a:rPr lang="sl-SI" sz="2400" dirty="0"/>
              <a:t>Ne poznamo metodologije in pogojev pridobljenih podatkov </a:t>
            </a:r>
            <a:r>
              <a:rPr lang="sl-SI" sz="2000" dirty="0"/>
              <a:t>(npr. uporabljeno drugačno izrazoslovje).</a:t>
            </a:r>
          </a:p>
          <a:p>
            <a:pPr>
              <a:buFont typeface="Wingdings" panose="05000000000000000000" pitchFamily="2" charset="2"/>
              <a:buChar char="ü"/>
            </a:pPr>
            <a:r>
              <a:rPr lang="sl-SI" sz="2400" dirty="0"/>
              <a:t>Naši rezultati raziskave so odvisni od kvalitete uporabljenih podatkov.</a:t>
            </a:r>
          </a:p>
          <a:p>
            <a:pPr>
              <a:buFont typeface="Wingdings" panose="05000000000000000000" pitchFamily="2" charset="2"/>
              <a:buChar char="ü"/>
            </a:pPr>
            <a:r>
              <a:rPr lang="sl-SI" sz="2400" dirty="0"/>
              <a:t>Merske enote se lahko razlikujejo od naših (</a:t>
            </a:r>
            <a:r>
              <a:rPr lang="sl-SI" sz="2000" dirty="0"/>
              <a:t>npr. stopinje </a:t>
            </a:r>
            <a:r>
              <a:rPr lang="sl-SI" sz="2000" dirty="0" err="1"/>
              <a:t>Farenheit</a:t>
            </a:r>
            <a:r>
              <a:rPr lang="sl-SI" sz="2000" dirty="0"/>
              <a:t>, Kelvin, Celzij ; dolžina – meter,  jard, milje, navtične milje ; hitrost – meter na sek., čevelj na sek.)</a:t>
            </a:r>
          </a:p>
          <a:p>
            <a:pPr>
              <a:buFont typeface="Wingdings" panose="05000000000000000000" pitchFamily="2" charset="2"/>
              <a:buChar char="ü"/>
            </a:pPr>
            <a:r>
              <a:rPr lang="sl-SI" sz="2400" dirty="0"/>
              <a:t>Obstoječi podatki pokrivajo samo en segment našega raziskovanja </a:t>
            </a:r>
            <a:r>
              <a:rPr lang="sl-SI" sz="2000" dirty="0"/>
              <a:t>(npr. omejeno geografsko področje, omejeno časovno obdobje).</a:t>
            </a:r>
          </a:p>
          <a:p>
            <a:pPr>
              <a:buFont typeface="Wingdings" panose="05000000000000000000" pitchFamily="2" charset="2"/>
              <a:buChar char="ü"/>
            </a:pPr>
            <a:r>
              <a:rPr lang="sl-SI" sz="2400" dirty="0"/>
              <a:t>Podatki so zastareli.</a:t>
            </a:r>
          </a:p>
          <a:p>
            <a:pPr>
              <a:buFont typeface="Wingdings" panose="05000000000000000000" pitchFamily="2" charset="2"/>
              <a:buChar char="ü"/>
            </a:pPr>
            <a:endParaRPr lang="sl-SI" sz="2400" dirty="0"/>
          </a:p>
        </p:txBody>
      </p:sp>
      <p:sp>
        <p:nvSpPr>
          <p:cNvPr id="6" name="Pravokotnik 5">
            <a:extLst>
              <a:ext uri="{FF2B5EF4-FFF2-40B4-BE49-F238E27FC236}">
                <a16:creationId xmlns:a16="http://schemas.microsoft.com/office/drawing/2014/main" id="{14A17DC4-0593-419F-B6EE-459B1D971403}"/>
              </a:ext>
            </a:extLst>
          </p:cNvPr>
          <p:cNvSpPr/>
          <p:nvPr/>
        </p:nvSpPr>
        <p:spPr>
          <a:xfrm>
            <a:off x="448732" y="5746061"/>
            <a:ext cx="11354735" cy="646331"/>
          </a:xfrm>
          <a:prstGeom prst="rect">
            <a:avLst/>
          </a:prstGeom>
        </p:spPr>
        <p:txBody>
          <a:bodyPr wrap="square">
            <a:spAutoFit/>
          </a:bodyPr>
          <a:lstStyle/>
          <a:p>
            <a:r>
              <a:rPr lang="sl-SI" dirty="0"/>
              <a:t>Vir: https://www.ncvo.org.uk/help-and-guidance/strategy-and-impact/impact-evaluation/planning-your-impact-and-evaluation/choosing-evaluation-methods/using-secondary-data/</a:t>
            </a:r>
          </a:p>
        </p:txBody>
      </p:sp>
    </p:spTree>
    <p:extLst>
      <p:ext uri="{BB962C8B-B14F-4D97-AF65-F5344CB8AC3E}">
        <p14:creationId xmlns:p14="http://schemas.microsoft.com/office/powerpoint/2010/main" val="1139879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FCC90D6F-AD30-4912-AA06-75C49B7C156A}"/>
              </a:ext>
            </a:extLst>
          </p:cNvPr>
          <p:cNvSpPr>
            <a:spLocks noGrp="1"/>
          </p:cNvSpPr>
          <p:nvPr>
            <p:ph type="title"/>
          </p:nvPr>
        </p:nvSpPr>
        <p:spPr>
          <a:xfrm>
            <a:off x="643470" y="865077"/>
            <a:ext cx="11160000" cy="611828"/>
          </a:xfrm>
          <a:noFill/>
        </p:spPr>
        <p:txBody>
          <a:bodyPr>
            <a:normAutofit fontScale="90000"/>
          </a:bodyPr>
          <a:lstStyle/>
          <a:p>
            <a:r>
              <a:rPr lang="sl-SI" dirty="0"/>
              <a:t>Načini objav podatkov</a:t>
            </a:r>
          </a:p>
        </p:txBody>
      </p:sp>
      <p:sp>
        <p:nvSpPr>
          <p:cNvPr id="3" name="Označba mesta vsebine 2">
            <a:extLst>
              <a:ext uri="{FF2B5EF4-FFF2-40B4-BE49-F238E27FC236}">
                <a16:creationId xmlns:a16="http://schemas.microsoft.com/office/drawing/2014/main" id="{674A60E7-BD80-94B7-D40B-D2B8DF9B5DA0}"/>
              </a:ext>
            </a:extLst>
          </p:cNvPr>
          <p:cNvSpPr>
            <a:spLocks noGrp="1"/>
          </p:cNvSpPr>
          <p:nvPr>
            <p:ph idx="1"/>
          </p:nvPr>
        </p:nvSpPr>
        <p:spPr/>
        <p:txBody>
          <a:bodyPr>
            <a:normAutofit/>
          </a:bodyPr>
          <a:lstStyle/>
          <a:p>
            <a:pPr marL="0" indent="0">
              <a:buNone/>
            </a:pPr>
            <a:r>
              <a:rPr lang="sl-SI" sz="2400" b="1" dirty="0"/>
              <a:t>Raziskovalni podatki vključeni v objavo </a:t>
            </a:r>
          </a:p>
          <a:p>
            <a:pPr marL="0" indent="0">
              <a:buNone/>
            </a:pPr>
            <a:r>
              <a:rPr lang="sl-SI" sz="2000" dirty="0"/>
              <a:t>Podatki so vključeni v besedilo članka.</a:t>
            </a:r>
          </a:p>
          <a:p>
            <a:pPr marL="0" indent="0">
              <a:buNone/>
            </a:pPr>
            <a:r>
              <a:rPr lang="sl-SI" sz="1600" dirty="0"/>
              <a:t>Primeri:</a:t>
            </a:r>
          </a:p>
          <a:p>
            <a:pPr marL="0" indent="0">
              <a:buNone/>
            </a:pPr>
            <a:r>
              <a:rPr lang="sl-SI" sz="1600" dirty="0">
                <a:hlinkClick r:id="rId2"/>
              </a:rPr>
              <a:t>https://doi.org/10.1016/j.jclepro.2024.141387</a:t>
            </a:r>
            <a:r>
              <a:rPr lang="sl-SI" sz="1600" dirty="0"/>
              <a:t>  (Elsevier)</a:t>
            </a:r>
          </a:p>
          <a:p>
            <a:pPr marL="0" indent="0">
              <a:buNone/>
            </a:pPr>
            <a:endParaRPr lang="sl-SI" sz="1600" dirty="0"/>
          </a:p>
          <a:p>
            <a:pPr marL="0" indent="0">
              <a:buNone/>
            </a:pPr>
            <a:r>
              <a:rPr lang="sl-SI" sz="1600" dirty="0"/>
              <a:t>COBISS.SI-ID - 202209539</a:t>
            </a:r>
          </a:p>
          <a:p>
            <a:pPr marL="0" indent="0">
              <a:buNone/>
            </a:pPr>
            <a:r>
              <a:rPr lang="sl-SI" sz="1600" dirty="0">
                <a:hlinkClick r:id="rId3"/>
              </a:rPr>
              <a:t>https://dirros.openscience.si/IzpisGradiva.php?id=20203</a:t>
            </a:r>
            <a:r>
              <a:rPr lang="sl-SI" sz="1600" dirty="0"/>
              <a:t> </a:t>
            </a:r>
          </a:p>
          <a:p>
            <a:pPr marL="0" indent="0">
              <a:buNone/>
            </a:pPr>
            <a:endParaRPr lang="sl-SI" sz="2000" dirty="0"/>
          </a:p>
          <a:p>
            <a:pPr marL="0" lvl="0" indent="0" algn="just">
              <a:buNone/>
            </a:pPr>
            <a:r>
              <a:rPr lang="sl-SI" sz="2000" dirty="0"/>
              <a:t>V COBISS-u jih težko najdemo, saj so pod tipologijo 1.01 ali 1.03. Morda bi morali razmisliti o uvedbi nove tipologije ali iskalnem kazalniku v COBIB?</a:t>
            </a:r>
          </a:p>
          <a:p>
            <a:pPr marL="0" indent="0">
              <a:buNone/>
            </a:pPr>
            <a:endParaRPr lang="sl-SI" sz="2000" dirty="0"/>
          </a:p>
          <a:p>
            <a:pPr marL="0" indent="0">
              <a:buNone/>
            </a:pPr>
            <a:endParaRPr lang="sl-SI" sz="2000" dirty="0"/>
          </a:p>
          <a:p>
            <a:pPr marL="0" indent="0">
              <a:buNone/>
            </a:pPr>
            <a:endParaRPr lang="sl-SI" sz="2000" dirty="0"/>
          </a:p>
          <a:p>
            <a:pPr marL="0" indent="0" algn="ctr">
              <a:buNone/>
            </a:pPr>
            <a:endParaRPr lang="sl-SI" dirty="0"/>
          </a:p>
        </p:txBody>
      </p:sp>
      <p:pic>
        <p:nvPicPr>
          <p:cNvPr id="4" name="Označba mesta vsebine 3">
            <a:extLst>
              <a:ext uri="{FF2B5EF4-FFF2-40B4-BE49-F238E27FC236}">
                <a16:creationId xmlns:a16="http://schemas.microsoft.com/office/drawing/2014/main" id="{F6C70676-199A-429B-8203-17EC52F66315}"/>
              </a:ext>
            </a:extLst>
          </p:cNvPr>
          <p:cNvPicPr>
            <a:picLocks noGrp="1" noChangeAspect="1"/>
          </p:cNvPicPr>
          <p:nvPr>
            <p:ph idx="2"/>
          </p:nvPr>
        </p:nvPicPr>
        <p:blipFill>
          <a:blip r:embed="rId4"/>
          <a:stretch>
            <a:fillRect/>
          </a:stretch>
        </p:blipFill>
        <p:spPr>
          <a:xfrm>
            <a:off x="6381503" y="2028825"/>
            <a:ext cx="4762994" cy="4749800"/>
          </a:xfrm>
          <a:prstGeom prst="rect">
            <a:avLst/>
          </a:prstGeom>
        </p:spPr>
      </p:pic>
      <p:pic>
        <p:nvPicPr>
          <p:cNvPr id="5" name="Slika 4">
            <a:extLst>
              <a:ext uri="{FF2B5EF4-FFF2-40B4-BE49-F238E27FC236}">
                <a16:creationId xmlns:a16="http://schemas.microsoft.com/office/drawing/2014/main" id="{42BE989E-2DCA-4090-8CA6-17F0D17341FD}"/>
              </a:ext>
            </a:extLst>
          </p:cNvPr>
          <p:cNvPicPr>
            <a:picLocks noChangeAspect="1"/>
          </p:cNvPicPr>
          <p:nvPr/>
        </p:nvPicPr>
        <p:blipFill>
          <a:blip r:embed="rId5"/>
          <a:stretch>
            <a:fillRect/>
          </a:stretch>
        </p:blipFill>
        <p:spPr>
          <a:xfrm>
            <a:off x="6418203" y="0"/>
            <a:ext cx="4726294" cy="1955708"/>
          </a:xfrm>
          <a:prstGeom prst="rect">
            <a:avLst/>
          </a:prstGeom>
        </p:spPr>
      </p:pic>
      <p:cxnSp>
        <p:nvCxnSpPr>
          <p:cNvPr id="6" name="Raven puščični povezovalnik 5">
            <a:extLst>
              <a:ext uri="{FF2B5EF4-FFF2-40B4-BE49-F238E27FC236}">
                <a16:creationId xmlns:a16="http://schemas.microsoft.com/office/drawing/2014/main" id="{AA90CE91-EA0B-454D-8BE0-AB631550B697}"/>
              </a:ext>
            </a:extLst>
          </p:cNvPr>
          <p:cNvCxnSpPr/>
          <p:nvPr/>
        </p:nvCxnSpPr>
        <p:spPr>
          <a:xfrm flipV="1">
            <a:off x="5630333" y="2929467"/>
            <a:ext cx="787870" cy="245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333188"/>
      </p:ext>
    </p:extLst>
  </p:cSld>
  <p:clrMapOvr>
    <a:masterClrMapping/>
  </p:clrMapOvr>
</p:sld>
</file>

<file path=ppt/theme/theme1.xml><?xml version="1.0" encoding="utf-8"?>
<a:theme xmlns:a="http://schemas.openxmlformats.org/drawingml/2006/main" name="1_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1110</TotalTime>
  <Words>1772</Words>
  <Application>Microsoft Office PowerPoint</Application>
  <PresentationFormat>Širokozaslonsko</PresentationFormat>
  <Paragraphs>200</Paragraphs>
  <Slides>28</Slides>
  <Notes>3</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28</vt:i4>
      </vt:variant>
    </vt:vector>
  </HeadingPairs>
  <TitlesOfParts>
    <vt:vector size="32" baseType="lpstr">
      <vt:lpstr>Arial</vt:lpstr>
      <vt:lpstr>Calibri</vt:lpstr>
      <vt:lpstr>Wingdings</vt:lpstr>
      <vt:lpstr>1_Officeova tema</vt:lpstr>
      <vt:lpstr>Delo z bazami podatkov</vt:lpstr>
      <vt:lpstr>Podatek ↔ informacija</vt:lpstr>
      <vt:lpstr>Vrste in tipi podatkov</vt:lpstr>
      <vt:lpstr>Vrste in tipi podatkov</vt:lpstr>
      <vt:lpstr>Vrste in tipi podatkov</vt:lpstr>
      <vt:lpstr>Pred uporabo obstoječih podatkov bodimo pozorni </vt:lpstr>
      <vt:lpstr>Uporaba obstoječih podatkov</vt:lpstr>
      <vt:lpstr>Uporaba obstoječih podatkov</vt:lpstr>
      <vt:lpstr>Načini objav podatkov</vt:lpstr>
      <vt:lpstr>Načini objav podatkov</vt:lpstr>
      <vt:lpstr>Načini objav podatkov</vt:lpstr>
      <vt:lpstr>Načini objav podatkov</vt:lpstr>
      <vt:lpstr>Različne vrste zbirk, ki vsebujejo podatke</vt:lpstr>
      <vt:lpstr>Različne vrste zbirk, ki vsebujejo podatke</vt:lpstr>
      <vt:lpstr>Različne vrste zbirk, ki vsebujejo podatke</vt:lpstr>
      <vt:lpstr>Iskanje podatkov</vt:lpstr>
      <vt:lpstr>Možnosti iskanja podatkov</vt:lpstr>
      <vt:lpstr>Iskanje podatkov – generični iskalniki </vt:lpstr>
      <vt:lpstr>Iskanje podatkov – generični iskalniki </vt:lpstr>
      <vt:lpstr>Iskanje podatkov – generični iskalniki </vt:lpstr>
      <vt:lpstr>Iskanje podatkov – generični iskalniki </vt:lpstr>
      <vt:lpstr>Iskanje podatkov – generični iskalniki </vt:lpstr>
      <vt:lpstr>Iskanje podatkov – generični iskalniki </vt:lpstr>
      <vt:lpstr>Iskanje podatkov –  primer dobre prakse Utrecht University</vt:lpstr>
      <vt:lpstr>Objava in delitev podatkov </vt:lpstr>
      <vt:lpstr>Objava in delitev podatkov </vt:lpstr>
      <vt:lpstr>Priporočeni viri oz. dobre prakse:</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Delo podatkovnih strokovnjakov</dc:title>
  <dc:creator>Dunja Legat</dc:creator>
  <cp:lastModifiedBy>Zala</cp:lastModifiedBy>
  <cp:revision>63</cp:revision>
  <dcterms:created xsi:type="dcterms:W3CDTF">2024-09-19T13:02:13Z</dcterms:created>
  <dcterms:modified xsi:type="dcterms:W3CDTF">2025-01-23T11:45:00Z</dcterms:modified>
</cp:coreProperties>
</file>