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76" r:id="rId3"/>
    <p:sldId id="279" r:id="rId4"/>
    <p:sldId id="281" r:id="rId5"/>
    <p:sldId id="277" r:id="rId6"/>
    <p:sldId id="278" r:id="rId7"/>
    <p:sldId id="280" r:id="rId8"/>
    <p:sldId id="271" r:id="rId9"/>
    <p:sldId id="283" r:id="rId10"/>
    <p:sldId id="259" r:id="rId11"/>
    <p:sldId id="260" r:id="rId12"/>
    <p:sldId id="274" r:id="rId13"/>
    <p:sldId id="261" r:id="rId14"/>
    <p:sldId id="282" r:id="rId15"/>
    <p:sldId id="270" r:id="rId16"/>
    <p:sldId id="272" r:id="rId17"/>
    <p:sldId id="275" r:id="rId18"/>
    <p:sldId id="262" r:id="rId19"/>
    <p:sldId id="263" r:id="rId20"/>
    <p:sldId id="264" r:id="rId21"/>
    <p:sldId id="265" r:id="rId22"/>
    <p:sldId id="266" r:id="rId23"/>
    <p:sldId id="267" r:id="rId24"/>
    <p:sldId id="297" r:id="rId25"/>
    <p:sldId id="285" r:id="rId26"/>
    <p:sldId id="286" r:id="rId27"/>
    <p:sldId id="287" r:id="rId28"/>
    <p:sldId id="288" r:id="rId29"/>
    <p:sldId id="289" r:id="rId30"/>
    <p:sldId id="290" r:id="rId31"/>
    <p:sldId id="291" r:id="rId32"/>
    <p:sldId id="292" r:id="rId33"/>
    <p:sldId id="293" r:id="rId34"/>
    <p:sldId id="294" r:id="rId35"/>
    <p:sldId id="295" r:id="rId36"/>
    <p:sldId id="268" r:id="rId37"/>
    <p:sldId id="269" r:id="rId38"/>
    <p:sldId id="296" r:id="rId39"/>
    <p:sldId id="258" r:id="rId4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9"/>
    <p:restoredTop sz="94674"/>
  </p:normalViewPr>
  <p:slideViewPr>
    <p:cSldViewPr snapToGrid="0">
      <p:cViewPr varScale="1">
        <p:scale>
          <a:sx n="117" d="100"/>
          <a:sy n="117" d="100"/>
        </p:scale>
        <p:origin x="590"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ED1D4-7649-6043-8518-0E5184DFAAF3}"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419381-6C4D-DC4D-8F88-6DF7DEAF7583}" type="slidenum">
              <a:rPr lang="en-US" smtClean="0"/>
              <a:t>‹#›</a:t>
            </a:fld>
            <a:endParaRPr lang="en-US"/>
          </a:p>
        </p:txBody>
      </p:sp>
    </p:spTree>
    <p:extLst>
      <p:ext uri="{BB962C8B-B14F-4D97-AF65-F5344CB8AC3E}">
        <p14:creationId xmlns:p14="http://schemas.microsoft.com/office/powerpoint/2010/main" val="53182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dmeg.cessda.eu</a:t>
            </a:r>
            <a:r>
              <a:rPr lang="en-US" dirty="0"/>
              <a:t>/Data-Management-Expert-Guide, https://</a:t>
            </a:r>
            <a:r>
              <a:rPr lang="en-US" dirty="0" err="1"/>
              <a:t>dmeg.cessda.eu</a:t>
            </a:r>
            <a:r>
              <a:rPr lang="en-US" dirty="0"/>
              <a:t>/Data-Management-Expert-Guide</a:t>
            </a:r>
          </a:p>
        </p:txBody>
      </p:sp>
      <p:sp>
        <p:nvSpPr>
          <p:cNvPr id="4" name="Slide Number Placeholder 3"/>
          <p:cNvSpPr>
            <a:spLocks noGrp="1"/>
          </p:cNvSpPr>
          <p:nvPr>
            <p:ph type="sldNum" sz="quarter" idx="5"/>
          </p:nvPr>
        </p:nvSpPr>
        <p:spPr/>
        <p:txBody>
          <a:bodyPr/>
          <a:lstStyle/>
          <a:p>
            <a:fld id="{3B88D7AD-E011-6749-ACD2-08EA0B044213}" type="slidenum">
              <a:rPr lang="en-US" smtClean="0"/>
              <a:t>3</a:t>
            </a:fld>
            <a:endParaRPr lang="en-US"/>
          </a:p>
        </p:txBody>
      </p:sp>
    </p:spTree>
    <p:extLst>
      <p:ext uri="{BB962C8B-B14F-4D97-AF65-F5344CB8AC3E}">
        <p14:creationId xmlns:p14="http://schemas.microsoft.com/office/powerpoint/2010/main" val="392213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Irena </a:t>
            </a:r>
            <a:r>
              <a:rPr lang="en-US" dirty="0" err="1"/>
              <a:t>Vipavc</a:t>
            </a:r>
            <a:r>
              <a:rPr lang="en-US" dirty="0"/>
              <a:t> </a:t>
            </a:r>
            <a:r>
              <a:rPr lang="en-US" dirty="0" err="1"/>
              <a:t>Brvar</a:t>
            </a:r>
            <a:r>
              <a:rPr lang="en-US" dirty="0"/>
              <a:t>: </a:t>
            </a:r>
            <a:r>
              <a:rPr lang="en-US" dirty="0" err="1"/>
              <a:t>Iskanje</a:t>
            </a:r>
            <a:r>
              <a:rPr lang="en-US" dirty="0"/>
              <a:t> in </a:t>
            </a:r>
            <a:r>
              <a:rPr lang="en-US" dirty="0" err="1"/>
              <a:t>uporaba</a:t>
            </a:r>
            <a:r>
              <a:rPr lang="en-US" dirty="0"/>
              <a:t> </a:t>
            </a:r>
            <a:r>
              <a:rPr lang="en-US" dirty="0" err="1"/>
              <a:t>raziskovalnih</a:t>
            </a:r>
            <a:r>
              <a:rPr lang="en-US" dirty="0"/>
              <a:t> </a:t>
            </a:r>
            <a:r>
              <a:rPr lang="en-US" dirty="0" err="1"/>
              <a:t>podatkov</a:t>
            </a:r>
            <a:r>
              <a:rPr lang="en-US" dirty="0"/>
              <a:t> s </a:t>
            </a:r>
            <a:r>
              <a:rPr lang="en-US" dirty="0" err="1"/>
              <a:t>področja</a:t>
            </a:r>
            <a:r>
              <a:rPr lang="en-US" dirty="0"/>
              <a:t> </a:t>
            </a:r>
            <a:r>
              <a:rPr lang="en-US" dirty="0" err="1"/>
              <a:t>družboslovja</a:t>
            </a:r>
            <a:r>
              <a:rPr lang="en-US" dirty="0"/>
              <a:t>, </a:t>
            </a:r>
            <a:r>
              <a:rPr lang="en-US" dirty="0" err="1"/>
              <a:t>delavnica</a:t>
            </a:r>
            <a:r>
              <a:rPr lang="en-US" dirty="0"/>
              <a:t> </a:t>
            </a:r>
            <a:r>
              <a:rPr lang="en-US" dirty="0" err="1"/>
              <a:t>na</a:t>
            </a:r>
            <a:r>
              <a:rPr lang="en-US" dirty="0"/>
              <a:t> ADP, </a:t>
            </a:r>
            <a:r>
              <a:rPr lang="en-US" dirty="0" err="1"/>
              <a:t>Univerza</a:t>
            </a:r>
            <a:r>
              <a:rPr lang="en-US" dirty="0"/>
              <a:t> v </a:t>
            </a:r>
            <a:r>
              <a:rPr lang="en-US" dirty="0" err="1"/>
              <a:t>Ljubljani</a:t>
            </a:r>
            <a:r>
              <a:rPr lang="en-US" dirty="0"/>
              <a:t>, 3. 4. 2019.</a:t>
            </a:r>
          </a:p>
        </p:txBody>
      </p:sp>
      <p:sp>
        <p:nvSpPr>
          <p:cNvPr id="4" name="Slide Number Placeholder 3"/>
          <p:cNvSpPr>
            <a:spLocks noGrp="1"/>
          </p:cNvSpPr>
          <p:nvPr>
            <p:ph type="sldNum" sz="quarter" idx="5"/>
          </p:nvPr>
        </p:nvSpPr>
        <p:spPr/>
        <p:txBody>
          <a:bodyPr/>
          <a:lstStyle/>
          <a:p>
            <a:fld id="{3B88D7AD-E011-6749-ACD2-08EA0B044213}" type="slidenum">
              <a:rPr lang="en-US" smtClean="0"/>
              <a:t>5</a:t>
            </a:fld>
            <a:endParaRPr lang="en-US"/>
          </a:p>
        </p:txBody>
      </p:sp>
    </p:spTree>
    <p:extLst>
      <p:ext uri="{BB962C8B-B14F-4D97-AF65-F5344CB8AC3E}">
        <p14:creationId xmlns:p14="http://schemas.microsoft.com/office/powerpoint/2010/main" val="374569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Ker se narava podatkov in s tem odnos do njih med družboslovnimi in humanističnimi vedami razlikujeta, se ravno v slednji pogosto odvijajo najbolj burne razprave. Redko se zgodi, da je treba kvantitativno sociologinjo prepričati, da so številke, ki jih zbirajo za njen zadnji članek, v resnici podatki. Po drugi strani pa so se humanisti naveličali uporabe besede "podatki" za opisovanje virov, ki so jih zbirali, proizvajali, analizirali in objavljali v okviru svojih akademskih delovnih tokov. Dejansko se je pogosto izkazalo, da je jezik največja ovira pri vnašanju podatkov v humanistiko, kjer so bile posebej izbrane semantične izbire, kot so primarni viri, sekundarni viri, teoretični dokumenti, bibliografije, kritične izdaje, anotacije, opombe, odvračale. učenjakov od opisovanja svojih raziskovalnih procesov preprosto kot "podatkov".</a:t>
            </a:r>
            <a:endParaRPr lang="en-US" dirty="0"/>
          </a:p>
        </p:txBody>
      </p:sp>
      <p:sp>
        <p:nvSpPr>
          <p:cNvPr id="4" name="Slide Number Placeholder 3"/>
          <p:cNvSpPr>
            <a:spLocks noGrp="1"/>
          </p:cNvSpPr>
          <p:nvPr>
            <p:ph type="sldNum" sz="quarter" idx="5"/>
          </p:nvPr>
        </p:nvSpPr>
        <p:spPr/>
        <p:txBody>
          <a:bodyPr/>
          <a:lstStyle/>
          <a:p>
            <a:fld id="{3B88D7AD-E011-6749-ACD2-08EA0B044213}" type="slidenum">
              <a:rPr lang="en-US" smtClean="0"/>
              <a:t>7</a:t>
            </a:fld>
            <a:endParaRPr lang="en-US"/>
          </a:p>
        </p:txBody>
      </p:sp>
    </p:spTree>
    <p:extLst>
      <p:ext uri="{BB962C8B-B14F-4D97-AF65-F5344CB8AC3E}">
        <p14:creationId xmlns:p14="http://schemas.microsoft.com/office/powerpoint/2010/main" val="3934433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0c4b36d5f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0c4b36d5fb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07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sl-SI"/>
              <a:t>Kliknite, če želite urediti slog naslova matrice</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sl-SI"/>
              <a:t>Kliknite, če želite urediti slog podnaslova matrice</a:t>
            </a:r>
          </a:p>
        </p:txBody>
      </p:sp>
      <p:sp>
        <p:nvSpPr>
          <p:cNvPr id="4" name="Označba mesta datuma 3">
            <a:extLst>
              <a:ext uri="{FF2B5EF4-FFF2-40B4-BE49-F238E27FC236}">
                <a16:creationId xmlns:a16="http://schemas.microsoft.com/office/drawing/2014/main" id="{15CC7255-5AA2-4378-9CF9-ECFE96A6A1BE}"/>
              </a:ext>
            </a:extLst>
          </p:cNvPr>
          <p:cNvSpPr txBox="1">
            <a:spLocks noGrp="1"/>
          </p:cNvSpPr>
          <p:nvPr>
            <p:ph type="dt" sz="half" idx="7"/>
          </p:nvPr>
        </p:nvSpPr>
        <p:spPr/>
        <p:txBody>
          <a:bodyPr/>
          <a:lstStyle>
            <a:lvl1pPr>
              <a:defRPr/>
            </a:lvl1pPr>
          </a:lstStyle>
          <a:p>
            <a:pPr lvl="0"/>
            <a:fld id="{0E5E055D-6D05-40EA-9F93-B544AFDE4082}" type="datetime1">
              <a:rPr lang="sl-SI"/>
              <a:pPr lvl="0"/>
              <a:t>21. 01. 2025</a:t>
            </a:fld>
            <a:endParaRPr lang="sl-SI"/>
          </a:p>
        </p:txBody>
      </p:sp>
      <p:sp>
        <p:nvSpPr>
          <p:cNvPr id="5" name="Označba mesta noge 4">
            <a:extLst>
              <a:ext uri="{FF2B5EF4-FFF2-40B4-BE49-F238E27FC236}">
                <a16:creationId xmlns:a16="http://schemas.microsoft.com/office/drawing/2014/main" id="{FDCB3195-0FD7-4625-B013-8130A892C804}"/>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C114E7A-079C-40A3-A800-C5A99E3761A8}"/>
              </a:ext>
            </a:extLst>
          </p:cNvPr>
          <p:cNvSpPr txBox="1">
            <a:spLocks noGrp="1"/>
          </p:cNvSpPr>
          <p:nvPr>
            <p:ph type="sldNum" sz="quarter" idx="8"/>
          </p:nvPr>
        </p:nvSpPr>
        <p:spPr/>
        <p:txBody>
          <a:bodyPr/>
          <a:lstStyle>
            <a:lvl1pPr>
              <a:defRPr/>
            </a:lvl1pPr>
          </a:lstStyle>
          <a:p>
            <a:pPr lvl="0"/>
            <a:fld id="{1D0A02BD-3EF9-49DB-AD0A-68D8D5506561}" type="slidenum">
              <a:t>‹#›</a:t>
            </a:fld>
            <a:endParaRPr lang="sl-SI"/>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5EF94A-C79C-47DC-80C2-3B4C960842C1}"/>
              </a:ext>
            </a:extLst>
          </p:cNvPr>
          <p:cNvSpPr txBox="1">
            <a:spLocks noGrp="1"/>
          </p:cNvSpPr>
          <p:nvPr>
            <p:ph type="dt" sz="half" idx="7"/>
          </p:nvPr>
        </p:nvSpPr>
        <p:spPr/>
        <p:txBody>
          <a:bodyPr/>
          <a:lstStyle>
            <a:lvl1pPr>
              <a:defRPr/>
            </a:lvl1pPr>
          </a:lstStyle>
          <a:p>
            <a:pPr lvl="0"/>
            <a:fld id="{420D6EDD-130D-4ABB-BF5B-109C925EC4C7}" type="datetime1">
              <a:rPr lang="sl-SI"/>
              <a:pPr lvl="0"/>
              <a:t>21. 01. 2025</a:t>
            </a:fld>
            <a:endParaRPr lang="sl-SI"/>
          </a:p>
        </p:txBody>
      </p:sp>
      <p:sp>
        <p:nvSpPr>
          <p:cNvPr id="5" name="Označba mesta noge 4">
            <a:extLst>
              <a:ext uri="{FF2B5EF4-FFF2-40B4-BE49-F238E27FC236}">
                <a16:creationId xmlns:a16="http://schemas.microsoft.com/office/drawing/2014/main" id="{1F99A3A2-6A88-4E5C-B1EC-914E51EC29D3}"/>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6F524C7E-4E7A-4108-8731-99D5305A737D}"/>
              </a:ext>
            </a:extLst>
          </p:cNvPr>
          <p:cNvSpPr txBox="1">
            <a:spLocks noGrp="1"/>
          </p:cNvSpPr>
          <p:nvPr>
            <p:ph type="sldNum" sz="quarter" idx="8"/>
          </p:nvPr>
        </p:nvSpPr>
        <p:spPr/>
        <p:txBody>
          <a:bodyPr/>
          <a:lstStyle>
            <a:lvl1pPr>
              <a:defRPr/>
            </a:lvl1pPr>
          </a:lstStyle>
          <a:p>
            <a:pPr lvl="0"/>
            <a:fld id="{E5DE3B24-1BB6-40FE-9B30-FD564B795AA8}" type="slidenum">
              <a:t>‹#›</a:t>
            </a:fld>
            <a:endParaRPr lang="sl-SI"/>
          </a:p>
        </p:txBody>
      </p:sp>
    </p:spTree>
    <p:extLst>
      <p:ext uri="{BB962C8B-B14F-4D97-AF65-F5344CB8AC3E}">
        <p14:creationId xmlns:p14="http://schemas.microsoft.com/office/powerpoint/2010/main" val="28672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903" y="365129"/>
            <a:ext cx="2628899" cy="5811834"/>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5980DAA-A8A8-48DC-A67F-4AFFD90D5DE3}"/>
              </a:ext>
            </a:extLst>
          </p:cNvPr>
          <p:cNvSpPr txBox="1">
            <a:spLocks noGrp="1"/>
          </p:cNvSpPr>
          <p:nvPr>
            <p:ph type="dt" sz="half" idx="7"/>
          </p:nvPr>
        </p:nvSpPr>
        <p:spPr/>
        <p:txBody>
          <a:bodyPr/>
          <a:lstStyle>
            <a:lvl1pPr>
              <a:defRPr/>
            </a:lvl1pPr>
          </a:lstStyle>
          <a:p>
            <a:pPr lvl="0"/>
            <a:fld id="{C2DF6EE2-C634-4FFE-92C3-B41739EBCD38}" type="datetime1">
              <a:rPr lang="sl-SI"/>
              <a:pPr lvl="0"/>
              <a:t>21. 01. 2025</a:t>
            </a:fld>
            <a:endParaRPr lang="sl-SI"/>
          </a:p>
        </p:txBody>
      </p:sp>
      <p:sp>
        <p:nvSpPr>
          <p:cNvPr id="5" name="Označba mesta noge 4">
            <a:extLst>
              <a:ext uri="{FF2B5EF4-FFF2-40B4-BE49-F238E27FC236}">
                <a16:creationId xmlns:a16="http://schemas.microsoft.com/office/drawing/2014/main" id="{0D610F78-5FD8-4ECA-BE77-FBBC17FBDAAF}"/>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F651D5A-E25A-4951-92D2-D0DD027F2181}"/>
              </a:ext>
            </a:extLst>
          </p:cNvPr>
          <p:cNvSpPr txBox="1">
            <a:spLocks noGrp="1"/>
          </p:cNvSpPr>
          <p:nvPr>
            <p:ph type="sldNum" sz="quarter" idx="8"/>
          </p:nvPr>
        </p:nvSpPr>
        <p:spPr/>
        <p:txBody>
          <a:bodyPr/>
          <a:lstStyle>
            <a:lvl1pPr>
              <a:defRPr/>
            </a:lvl1pPr>
          </a:lstStyle>
          <a:p>
            <a:pPr lvl="0"/>
            <a:fld id="{C716E6A3-B88E-447E-A820-282CE1BD249A}" type="slidenum">
              <a:t>‹#›</a:t>
            </a:fld>
            <a:endParaRPr lang="sl-SI"/>
          </a:p>
        </p:txBody>
      </p:sp>
    </p:spTree>
    <p:extLst>
      <p:ext uri="{BB962C8B-B14F-4D97-AF65-F5344CB8AC3E}">
        <p14:creationId xmlns:p14="http://schemas.microsoft.com/office/powerpoint/2010/main" val="341732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A0850A0-FCA2-427A-B5AB-B7506D28CAFA}"/>
              </a:ext>
            </a:extLst>
          </p:cNvPr>
          <p:cNvSpPr txBox="1">
            <a:spLocks noGrp="1"/>
          </p:cNvSpPr>
          <p:nvPr>
            <p:ph type="dt" sz="half" idx="7"/>
          </p:nvPr>
        </p:nvSpPr>
        <p:spPr/>
        <p:txBody>
          <a:bodyPr/>
          <a:lstStyle>
            <a:lvl1pPr>
              <a:defRPr/>
            </a:lvl1pPr>
          </a:lstStyle>
          <a:p>
            <a:pPr lvl="0"/>
            <a:fld id="{CDBE3943-9763-4A72-AC18-9601F43E0680}" type="datetime1">
              <a:rPr lang="sl-SI"/>
              <a:pPr lvl="0"/>
              <a:t>21. 01. 2025</a:t>
            </a:fld>
            <a:endParaRPr lang="sl-SI"/>
          </a:p>
        </p:txBody>
      </p:sp>
      <p:sp>
        <p:nvSpPr>
          <p:cNvPr id="5" name="Označba mesta noge 4">
            <a:extLst>
              <a:ext uri="{FF2B5EF4-FFF2-40B4-BE49-F238E27FC236}">
                <a16:creationId xmlns:a16="http://schemas.microsoft.com/office/drawing/2014/main" id="{A19168F2-D441-4A66-A59A-000A363A653D}"/>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9D45D5C8-6F9D-47CA-AF36-9AF3DA75D40D}"/>
              </a:ext>
            </a:extLst>
          </p:cNvPr>
          <p:cNvSpPr txBox="1">
            <a:spLocks noGrp="1"/>
          </p:cNvSpPr>
          <p:nvPr>
            <p:ph type="sldNum" sz="quarter" idx="8"/>
          </p:nvPr>
        </p:nvSpPr>
        <p:spPr/>
        <p:txBody>
          <a:bodyPr/>
          <a:lstStyle>
            <a:lvl1pPr>
              <a:defRPr/>
            </a:lvl1pPr>
          </a:lstStyle>
          <a:p>
            <a:pPr lvl="0"/>
            <a:fld id="{8A0EFE42-92AD-42D5-BE90-88AC7DBFDD23}" type="slidenum">
              <a:t>‹#›</a:t>
            </a:fld>
            <a:endParaRPr lang="sl-SI"/>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6037A99F-7EBA-4022-B4A8-AA7B721DE2CD}"/>
              </a:ext>
            </a:extLst>
          </p:cNvPr>
          <p:cNvSpPr txBox="1">
            <a:spLocks noGrp="1"/>
          </p:cNvSpPr>
          <p:nvPr>
            <p:ph type="dt" sz="half" idx="7"/>
          </p:nvPr>
        </p:nvSpPr>
        <p:spPr/>
        <p:txBody>
          <a:bodyPr/>
          <a:lstStyle>
            <a:lvl1pPr>
              <a:defRPr/>
            </a:lvl1pPr>
          </a:lstStyle>
          <a:p>
            <a:pPr lvl="0"/>
            <a:fld id="{918EF71D-2B66-4DE4-BE54-BFDB71FD4AB3}" type="datetime1">
              <a:rPr lang="sl-SI"/>
              <a:pPr lvl="0"/>
              <a:t>21. 01. 2025</a:t>
            </a:fld>
            <a:endParaRPr lang="sl-SI"/>
          </a:p>
        </p:txBody>
      </p:sp>
      <p:sp>
        <p:nvSpPr>
          <p:cNvPr id="5" name="Označba mesta noge 4">
            <a:extLst>
              <a:ext uri="{FF2B5EF4-FFF2-40B4-BE49-F238E27FC236}">
                <a16:creationId xmlns:a16="http://schemas.microsoft.com/office/drawing/2014/main" id="{0A9F0F64-EBEF-4D8B-9E18-A7E9D88871EE}"/>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CA42EB3C-C4BE-44F2-AF12-0B20547AEF50}"/>
              </a:ext>
            </a:extLst>
          </p:cNvPr>
          <p:cNvSpPr txBox="1">
            <a:spLocks noGrp="1"/>
          </p:cNvSpPr>
          <p:nvPr>
            <p:ph type="sldNum" sz="quarter" idx="8"/>
          </p:nvPr>
        </p:nvSpPr>
        <p:spPr/>
        <p:txBody>
          <a:bodyPr/>
          <a:lstStyle>
            <a:lvl1pPr>
              <a:defRPr/>
            </a:lvl1pPr>
          </a:lstStyle>
          <a:p>
            <a:pPr lvl="0"/>
            <a:fld id="{D7FF7150-F341-476F-AC6C-3B00EDCBCFC2}" type="slidenum">
              <a:t>‹#›</a:t>
            </a:fld>
            <a:endParaRPr lang="sl-SI"/>
          </a:p>
        </p:txBody>
      </p:sp>
    </p:spTree>
    <p:extLst>
      <p:ext uri="{BB962C8B-B14F-4D97-AF65-F5344CB8AC3E}">
        <p14:creationId xmlns:p14="http://schemas.microsoft.com/office/powerpoint/2010/main" val="1403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F43985FA-45A7-4F58-8C56-2C493CFD92CB}"/>
              </a:ext>
            </a:extLst>
          </p:cNvPr>
          <p:cNvSpPr txBox="1">
            <a:spLocks noGrp="1"/>
          </p:cNvSpPr>
          <p:nvPr>
            <p:ph type="dt" sz="half" idx="7"/>
          </p:nvPr>
        </p:nvSpPr>
        <p:spPr/>
        <p:txBody>
          <a:bodyPr/>
          <a:lstStyle>
            <a:lvl1pPr>
              <a:defRPr/>
            </a:lvl1pPr>
          </a:lstStyle>
          <a:p>
            <a:pPr lvl="0"/>
            <a:fld id="{BF9B99C9-D072-4BF9-90C3-BFE5BEB17D70}" type="datetime1">
              <a:rPr lang="sl-SI"/>
              <a:pPr lvl="0"/>
              <a:t>21. 01. 2025</a:t>
            </a:fld>
            <a:endParaRPr lang="sl-SI"/>
          </a:p>
        </p:txBody>
      </p:sp>
      <p:sp>
        <p:nvSpPr>
          <p:cNvPr id="6" name="Označba mesta noge 5">
            <a:extLst>
              <a:ext uri="{FF2B5EF4-FFF2-40B4-BE49-F238E27FC236}">
                <a16:creationId xmlns:a16="http://schemas.microsoft.com/office/drawing/2014/main" id="{CE8B6395-DC4D-40EB-8E08-9D084B6707FC}"/>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88D154CE-84E4-47B3-ABB8-3188177D08C8}"/>
              </a:ext>
            </a:extLst>
          </p:cNvPr>
          <p:cNvSpPr txBox="1">
            <a:spLocks noGrp="1"/>
          </p:cNvSpPr>
          <p:nvPr>
            <p:ph type="sldNum" sz="quarter" idx="8"/>
          </p:nvPr>
        </p:nvSpPr>
        <p:spPr/>
        <p:txBody>
          <a:bodyPr/>
          <a:lstStyle>
            <a:lvl1pPr>
              <a:defRPr/>
            </a:lvl1pPr>
          </a:lstStyle>
          <a:p>
            <a:pPr lvl="0"/>
            <a:fld id="{A65E26CE-CEB9-4DBC-BD39-BB279A1A0D60}" type="slidenum">
              <a:t>‹#›</a:t>
            </a:fld>
            <a:endParaRPr lang="sl-SI"/>
          </a:p>
        </p:txBody>
      </p:sp>
    </p:spTree>
    <p:extLst>
      <p:ext uri="{BB962C8B-B14F-4D97-AF65-F5344CB8AC3E}">
        <p14:creationId xmlns:p14="http://schemas.microsoft.com/office/powerpoint/2010/main" val="9469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365129"/>
            <a:ext cx="10515600" cy="1325559"/>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899EFC8-98F4-4772-8EDA-460387F043E6}"/>
              </a:ext>
            </a:extLst>
          </p:cNvPr>
          <p:cNvSpPr txBox="1">
            <a:spLocks noGrp="1"/>
          </p:cNvSpPr>
          <p:nvPr>
            <p:ph type="dt" sz="half" idx="7"/>
          </p:nvPr>
        </p:nvSpPr>
        <p:spPr/>
        <p:txBody>
          <a:bodyPr/>
          <a:lstStyle>
            <a:lvl1pPr>
              <a:defRPr/>
            </a:lvl1pPr>
          </a:lstStyle>
          <a:p>
            <a:pPr lvl="0"/>
            <a:fld id="{3E68B20F-246A-43D6-B537-B7537966D313}" type="datetime1">
              <a:rPr lang="sl-SI"/>
              <a:pPr lvl="0"/>
              <a:t>21. 01. 2025</a:t>
            </a:fld>
            <a:endParaRPr lang="sl-SI"/>
          </a:p>
        </p:txBody>
      </p:sp>
      <p:sp>
        <p:nvSpPr>
          <p:cNvPr id="8" name="Označba mesta noge 7">
            <a:extLst>
              <a:ext uri="{FF2B5EF4-FFF2-40B4-BE49-F238E27FC236}">
                <a16:creationId xmlns:a16="http://schemas.microsoft.com/office/drawing/2014/main" id="{D9B19811-8415-49F3-9154-05A93D34F164}"/>
              </a:ext>
            </a:extLst>
          </p:cNvPr>
          <p:cNvSpPr txBox="1">
            <a:spLocks noGrp="1"/>
          </p:cNvSpPr>
          <p:nvPr>
            <p:ph type="ftr" sz="quarter" idx="9"/>
          </p:nvPr>
        </p:nvSpPr>
        <p:spPr/>
        <p:txBody>
          <a:bodyPr/>
          <a:lstStyle>
            <a:lvl1pPr>
              <a:defRPr/>
            </a:lvl1pPr>
          </a:lstStyle>
          <a:p>
            <a:pPr lvl="0"/>
            <a:endParaRPr lang="sl-SI"/>
          </a:p>
        </p:txBody>
      </p:sp>
      <p:sp>
        <p:nvSpPr>
          <p:cNvPr id="9" name="Označba mesta številke diapozitiva 8">
            <a:extLst>
              <a:ext uri="{FF2B5EF4-FFF2-40B4-BE49-F238E27FC236}">
                <a16:creationId xmlns:a16="http://schemas.microsoft.com/office/drawing/2014/main" id="{80426345-1C3E-49E5-85B5-78C46BFEB6EF}"/>
              </a:ext>
            </a:extLst>
          </p:cNvPr>
          <p:cNvSpPr txBox="1">
            <a:spLocks noGrp="1"/>
          </p:cNvSpPr>
          <p:nvPr>
            <p:ph type="sldNum" sz="quarter" idx="8"/>
          </p:nvPr>
        </p:nvSpPr>
        <p:spPr/>
        <p:txBody>
          <a:bodyPr/>
          <a:lstStyle>
            <a:lvl1pPr>
              <a:defRPr/>
            </a:lvl1pPr>
          </a:lstStyle>
          <a:p>
            <a:pPr lvl="0"/>
            <a:fld id="{1CB4BDF0-9E83-47ED-B205-2E4AFA5B5A77}" type="slidenum">
              <a:t>‹#›</a:t>
            </a:fld>
            <a:endParaRPr lang="sl-SI"/>
          </a:p>
        </p:txBody>
      </p:sp>
    </p:spTree>
    <p:extLst>
      <p:ext uri="{BB962C8B-B14F-4D97-AF65-F5344CB8AC3E}">
        <p14:creationId xmlns:p14="http://schemas.microsoft.com/office/powerpoint/2010/main" val="9716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datuma 2">
            <a:extLst>
              <a:ext uri="{FF2B5EF4-FFF2-40B4-BE49-F238E27FC236}">
                <a16:creationId xmlns:a16="http://schemas.microsoft.com/office/drawing/2014/main" id="{5EC025A8-E2B2-4B86-83D0-AA7EC34394E8}"/>
              </a:ext>
            </a:extLst>
          </p:cNvPr>
          <p:cNvSpPr txBox="1">
            <a:spLocks noGrp="1"/>
          </p:cNvSpPr>
          <p:nvPr>
            <p:ph type="dt" sz="half" idx="7"/>
          </p:nvPr>
        </p:nvSpPr>
        <p:spPr/>
        <p:txBody>
          <a:bodyPr/>
          <a:lstStyle>
            <a:lvl1pPr>
              <a:defRPr/>
            </a:lvl1pPr>
          </a:lstStyle>
          <a:p>
            <a:pPr lvl="0"/>
            <a:fld id="{D3AB420C-E2E0-4EF2-85FC-58CC6CDF8E4A}" type="datetime1">
              <a:rPr lang="sl-SI"/>
              <a:pPr lvl="0"/>
              <a:t>21. 01. 2025</a:t>
            </a:fld>
            <a:endParaRPr lang="sl-SI"/>
          </a:p>
        </p:txBody>
      </p:sp>
      <p:sp>
        <p:nvSpPr>
          <p:cNvPr id="4" name="Označba mesta noge 3">
            <a:extLst>
              <a:ext uri="{FF2B5EF4-FFF2-40B4-BE49-F238E27FC236}">
                <a16:creationId xmlns:a16="http://schemas.microsoft.com/office/drawing/2014/main" id="{BAFB69F0-3D8B-4FDC-81AA-B64FFD1FF734}"/>
              </a:ext>
            </a:extLst>
          </p:cNvPr>
          <p:cNvSpPr txBox="1">
            <a:spLocks noGrp="1"/>
          </p:cNvSpPr>
          <p:nvPr>
            <p:ph type="ftr" sz="quarter" idx="9"/>
          </p:nvPr>
        </p:nvSpPr>
        <p:spPr/>
        <p:txBody>
          <a:bodyPr/>
          <a:lstStyle>
            <a:lvl1pPr>
              <a:defRPr/>
            </a:lvl1pPr>
          </a:lstStyle>
          <a:p>
            <a:pPr lvl="0"/>
            <a:endParaRPr lang="sl-SI"/>
          </a:p>
        </p:txBody>
      </p:sp>
      <p:sp>
        <p:nvSpPr>
          <p:cNvPr id="5" name="Označba mesta številke diapozitiva 4">
            <a:extLst>
              <a:ext uri="{FF2B5EF4-FFF2-40B4-BE49-F238E27FC236}">
                <a16:creationId xmlns:a16="http://schemas.microsoft.com/office/drawing/2014/main" id="{58ED3B58-444C-4FE7-8B4A-35D52C16871A}"/>
              </a:ext>
            </a:extLst>
          </p:cNvPr>
          <p:cNvSpPr txBox="1">
            <a:spLocks noGrp="1"/>
          </p:cNvSpPr>
          <p:nvPr>
            <p:ph type="sldNum" sz="quarter" idx="8"/>
          </p:nvPr>
        </p:nvSpPr>
        <p:spPr/>
        <p:txBody>
          <a:bodyPr/>
          <a:lstStyle>
            <a:lvl1pPr>
              <a:defRPr/>
            </a:lvl1pPr>
          </a:lstStyle>
          <a:p>
            <a:pPr lvl="0"/>
            <a:fld id="{529E6D11-F17D-4D9E-890C-C441F2E0F260}" type="slidenum">
              <a:t>‹#›</a:t>
            </a:fld>
            <a:endParaRPr lang="sl-SI"/>
          </a:p>
        </p:txBody>
      </p:sp>
    </p:spTree>
    <p:extLst>
      <p:ext uri="{BB962C8B-B14F-4D97-AF65-F5344CB8AC3E}">
        <p14:creationId xmlns:p14="http://schemas.microsoft.com/office/powerpoint/2010/main" val="32614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A0658B4-97DB-45BB-9817-05B1B0BABB78}"/>
              </a:ext>
            </a:extLst>
          </p:cNvPr>
          <p:cNvSpPr txBox="1">
            <a:spLocks noGrp="1"/>
          </p:cNvSpPr>
          <p:nvPr>
            <p:ph type="dt" sz="half" idx="7"/>
          </p:nvPr>
        </p:nvSpPr>
        <p:spPr/>
        <p:txBody>
          <a:bodyPr/>
          <a:lstStyle>
            <a:lvl1pPr>
              <a:defRPr/>
            </a:lvl1pPr>
          </a:lstStyle>
          <a:p>
            <a:pPr lvl="0"/>
            <a:fld id="{C2C35104-CDBA-40FA-A4AE-0E23E626B30E}" type="datetime1">
              <a:rPr lang="sl-SI"/>
              <a:pPr lvl="0"/>
              <a:t>21. 01. 2025</a:t>
            </a:fld>
            <a:endParaRPr lang="sl-SI"/>
          </a:p>
        </p:txBody>
      </p:sp>
      <p:sp>
        <p:nvSpPr>
          <p:cNvPr id="3" name="Označba mesta noge 2">
            <a:extLst>
              <a:ext uri="{FF2B5EF4-FFF2-40B4-BE49-F238E27FC236}">
                <a16:creationId xmlns:a16="http://schemas.microsoft.com/office/drawing/2014/main" id="{8E4E4BA2-EB71-4FB7-91B8-E4219CD274AC}"/>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1E1767CA-417E-4649-9B95-BE2E27816C94}"/>
              </a:ext>
            </a:extLst>
          </p:cNvPr>
          <p:cNvSpPr txBox="1">
            <a:spLocks noGrp="1"/>
          </p:cNvSpPr>
          <p:nvPr>
            <p:ph type="sldNum" sz="quarter" idx="8"/>
          </p:nvPr>
        </p:nvSpPr>
        <p:spPr/>
        <p:txBody>
          <a:bodyPr/>
          <a:lstStyle>
            <a:lvl1pPr>
              <a:defRPr/>
            </a:lvl1pPr>
          </a:lstStyle>
          <a:p>
            <a:pPr lvl="0"/>
            <a:fld id="{40F83BA7-4006-4A92-965F-51F5FAD39B08}" type="slidenum">
              <a:t>‹#›</a:t>
            </a:fld>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A916CE77-74E0-4C5C-9F40-F10C0577B8E6}"/>
              </a:ext>
            </a:extLst>
          </p:cNvPr>
          <p:cNvSpPr txBox="1">
            <a:spLocks noGrp="1"/>
          </p:cNvSpPr>
          <p:nvPr>
            <p:ph type="dt" sz="half" idx="7"/>
          </p:nvPr>
        </p:nvSpPr>
        <p:spPr/>
        <p:txBody>
          <a:bodyPr/>
          <a:lstStyle>
            <a:lvl1pPr>
              <a:defRPr/>
            </a:lvl1pPr>
          </a:lstStyle>
          <a:p>
            <a:pPr lvl="0"/>
            <a:fld id="{DDB63948-B7EA-473B-B8E0-5D0BA74970DB}" type="datetime1">
              <a:rPr lang="sl-SI"/>
              <a:pPr lvl="0"/>
              <a:t>21. 01. 2025</a:t>
            </a:fld>
            <a:endParaRPr lang="sl-SI"/>
          </a:p>
        </p:txBody>
      </p:sp>
      <p:sp>
        <p:nvSpPr>
          <p:cNvPr id="6" name="Označba mesta noge 5">
            <a:extLst>
              <a:ext uri="{FF2B5EF4-FFF2-40B4-BE49-F238E27FC236}">
                <a16:creationId xmlns:a16="http://schemas.microsoft.com/office/drawing/2014/main" id="{F0B17CCA-5C46-4953-B4D8-6CD7D0221341}"/>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F738DC75-CDBF-45CC-9A14-F142839839BE}"/>
              </a:ext>
            </a:extLst>
          </p:cNvPr>
          <p:cNvSpPr txBox="1">
            <a:spLocks noGrp="1"/>
          </p:cNvSpPr>
          <p:nvPr>
            <p:ph type="sldNum" sz="quarter" idx="8"/>
          </p:nvPr>
        </p:nvSpPr>
        <p:spPr/>
        <p:txBody>
          <a:bodyPr/>
          <a:lstStyle>
            <a:lvl1pPr>
              <a:defRPr/>
            </a:lvl1pPr>
          </a:lstStyle>
          <a:p>
            <a:pPr lvl="0"/>
            <a:fld id="{BD572751-0683-41E3-8EC9-C7F3342E4C87}" type="slidenum">
              <a:t>‹#›</a:t>
            </a:fld>
            <a:endParaRPr lang="sl-SI"/>
          </a:p>
        </p:txBody>
      </p:sp>
    </p:spTree>
    <p:extLst>
      <p:ext uri="{BB962C8B-B14F-4D97-AF65-F5344CB8AC3E}">
        <p14:creationId xmlns:p14="http://schemas.microsoft.com/office/powerpoint/2010/main" val="25273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215F192-2977-4E91-A69F-578EEA2D02CF}"/>
              </a:ext>
            </a:extLst>
          </p:cNvPr>
          <p:cNvSpPr txBox="1">
            <a:spLocks noGrp="1"/>
          </p:cNvSpPr>
          <p:nvPr>
            <p:ph type="dt" sz="half" idx="7"/>
          </p:nvPr>
        </p:nvSpPr>
        <p:spPr/>
        <p:txBody>
          <a:bodyPr/>
          <a:lstStyle>
            <a:lvl1pPr>
              <a:defRPr/>
            </a:lvl1pPr>
          </a:lstStyle>
          <a:p>
            <a:pPr lvl="0"/>
            <a:fld id="{C5C8B4B9-5DC2-46DD-B6FB-42E15E682593}" type="datetime1">
              <a:rPr lang="sl-SI"/>
              <a:pPr lvl="0"/>
              <a:t>21. 01. 2025</a:t>
            </a:fld>
            <a:endParaRPr lang="sl-SI"/>
          </a:p>
        </p:txBody>
      </p:sp>
      <p:sp>
        <p:nvSpPr>
          <p:cNvPr id="6" name="Označba mesta noge 5">
            <a:extLst>
              <a:ext uri="{FF2B5EF4-FFF2-40B4-BE49-F238E27FC236}">
                <a16:creationId xmlns:a16="http://schemas.microsoft.com/office/drawing/2014/main" id="{455641E2-225B-4EEE-B460-60456FFEABD5}"/>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2C9EFBD8-424F-468B-8A9B-9FD938A33871}"/>
              </a:ext>
            </a:extLst>
          </p:cNvPr>
          <p:cNvSpPr txBox="1">
            <a:spLocks noGrp="1"/>
          </p:cNvSpPr>
          <p:nvPr>
            <p:ph type="sldNum" sz="quarter" idx="8"/>
          </p:nvPr>
        </p:nvSpPr>
        <p:spPr/>
        <p:txBody>
          <a:bodyPr/>
          <a:lstStyle>
            <a:lvl1pPr>
              <a:defRPr/>
            </a:lvl1pPr>
          </a:lstStyle>
          <a:p>
            <a:pPr lvl="0"/>
            <a:fld id="{6BF8481C-9189-4038-86C9-B779C873B355}" type="slidenum">
              <a:t>‹#›</a:t>
            </a:fld>
            <a:endParaRPr lang="sl-SI"/>
          </a:p>
        </p:txBody>
      </p:sp>
    </p:spTree>
    <p:extLst>
      <p:ext uri="{BB962C8B-B14F-4D97-AF65-F5344CB8AC3E}">
        <p14:creationId xmlns:p14="http://schemas.microsoft.com/office/powerpoint/2010/main" val="134006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D58191-7847-47AC-B6C5-3DDDD0C2647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4D7A32EC-3369-4484-9134-60114E730D0D}" type="datetime1">
              <a:rPr lang="sl-SI"/>
              <a:pPr lvl="0"/>
              <a:t>21. 01. 2025</a:t>
            </a:fld>
            <a:endParaRPr lang="sl-SI"/>
          </a:p>
        </p:txBody>
      </p:sp>
      <p:sp>
        <p:nvSpPr>
          <p:cNvPr id="5" name="Označba mesta noge 4">
            <a:extLst>
              <a:ext uri="{FF2B5EF4-FFF2-40B4-BE49-F238E27FC236}">
                <a16:creationId xmlns:a16="http://schemas.microsoft.com/office/drawing/2014/main" id="{283C46E3-CBC0-4CAA-B156-80CAECE129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endParaRPr lang="sl-SI"/>
          </a:p>
        </p:txBody>
      </p:sp>
      <p:sp>
        <p:nvSpPr>
          <p:cNvPr id="6" name="Označba mesta številke diapozitiva 5">
            <a:extLst>
              <a:ext uri="{FF2B5EF4-FFF2-40B4-BE49-F238E27FC236}">
                <a16:creationId xmlns:a16="http://schemas.microsoft.com/office/drawing/2014/main" id="{95DBB5AC-5EC4-4EFF-9BCB-0ABBC65979D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A48CAC56-222E-481C-88B5-B266649B0792}" type="slidenum">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F086E02C-9871-4B45-B3D4-498E4602A668}"/>
              </a:ext>
            </a:extLst>
          </p:cNvPr>
          <p:cNvSpPr txBox="1"/>
          <p:nvPr/>
        </p:nvSpPr>
        <p:spPr>
          <a:xfrm>
            <a:off x="607089" y="444622"/>
            <a:ext cx="10375986" cy="2431435"/>
          </a:xfrm>
          <a:prstGeom prst="rect">
            <a:avLst/>
          </a:prstGeom>
          <a:noFill/>
        </p:spPr>
        <p:txBody>
          <a:bodyPr wrap="square" rtlCol="0">
            <a:spAutoFit/>
          </a:bodyPr>
          <a:lstStyle/>
          <a:p>
            <a:r>
              <a:rPr lang="sl-SI" sz="5400" b="1" dirty="0">
                <a:solidFill>
                  <a:schemeClr val="accent2"/>
                </a:solidFill>
                <a:latin typeface="Calibri" panose="020F0502020204030204" pitchFamily="34" charset="0"/>
                <a:cs typeface="Calibri" panose="020F0502020204030204" pitchFamily="34" charset="0"/>
              </a:rPr>
              <a:t>Raziskovalni podatki</a:t>
            </a:r>
          </a:p>
          <a:p>
            <a:r>
              <a:rPr lang="sl-SI" sz="5400" b="1" dirty="0">
                <a:solidFill>
                  <a:schemeClr val="accent2"/>
                </a:solidFill>
                <a:latin typeface="Calibri" panose="020F0502020204030204" pitchFamily="34" charset="0"/>
                <a:cs typeface="Calibri" panose="020F0502020204030204" pitchFamily="34" charset="0"/>
              </a:rPr>
              <a:t>Provenienca</a:t>
            </a:r>
          </a:p>
          <a:p>
            <a:pPr algn="ctr"/>
            <a:r>
              <a:rPr lang="sl-SI" sz="4400" b="1" dirty="0">
                <a:solidFill>
                  <a:schemeClr val="accent2"/>
                </a:solidFill>
                <a:latin typeface="Calibri" panose="020F0502020204030204" pitchFamily="34" charset="0"/>
                <a:cs typeface="Calibri" panose="020F0502020204030204" pitchFamily="34" charset="0"/>
              </a:rPr>
              <a:t>v družboslovju in humanistiki</a:t>
            </a:r>
            <a:endParaRPr lang="sl-SI" sz="4400" dirty="0"/>
          </a:p>
        </p:txBody>
      </p:sp>
      <p:sp>
        <p:nvSpPr>
          <p:cNvPr id="7" name="PoljeZBesedilom 6">
            <a:extLst>
              <a:ext uri="{FF2B5EF4-FFF2-40B4-BE49-F238E27FC236}">
                <a16:creationId xmlns:a16="http://schemas.microsoft.com/office/drawing/2014/main" id="{5587F738-3333-4A3F-A998-8DCD9BD4340D}"/>
              </a:ext>
            </a:extLst>
          </p:cNvPr>
          <p:cNvSpPr txBox="1"/>
          <p:nvPr/>
        </p:nvSpPr>
        <p:spPr>
          <a:xfrm>
            <a:off x="607089" y="3156141"/>
            <a:ext cx="10169768" cy="1138773"/>
          </a:xfrm>
          <a:prstGeom prst="rect">
            <a:avLst/>
          </a:prstGeom>
          <a:noFill/>
        </p:spPr>
        <p:txBody>
          <a:bodyPr wrap="square" rtlCol="0">
            <a:spAutoFit/>
          </a:bodyPr>
          <a:lstStyle/>
          <a:p>
            <a:r>
              <a:rPr lang="sl-SI" sz="2000" dirty="0">
                <a:solidFill>
                  <a:schemeClr val="bg1"/>
                </a:solidFill>
              </a:rPr>
              <a:t>Andrej PANČUR, Inštitut za novejšo zgodovino</a:t>
            </a:r>
          </a:p>
          <a:p>
            <a:endParaRPr lang="sl-SI" sz="2400" dirty="0">
              <a:solidFill>
                <a:schemeClr val="bg1"/>
              </a:solidFill>
            </a:endParaRPr>
          </a:p>
          <a:p>
            <a:endParaRPr lang="sl-SI" sz="2400" dirty="0">
              <a:solidFill>
                <a:schemeClr val="bg1"/>
              </a:solidFill>
            </a:endParaRPr>
          </a:p>
        </p:txBody>
      </p:sp>
      <p:pic>
        <p:nvPicPr>
          <p:cNvPr id="3" name="Slika 2">
            <a:extLst>
              <a:ext uri="{FF2B5EF4-FFF2-40B4-BE49-F238E27FC236}">
                <a16:creationId xmlns:a16="http://schemas.microsoft.com/office/drawing/2014/main" id="{570680D0-9CAF-49EB-ACD3-0572C86D9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30" y="5305915"/>
            <a:ext cx="1041898" cy="362399"/>
          </a:xfrm>
          <a:prstGeom prst="rect">
            <a:avLst/>
          </a:prstGeom>
        </p:spPr>
      </p:pic>
      <p:sp>
        <p:nvSpPr>
          <p:cNvPr id="5" name="PoljeZBesedilom 4">
            <a:extLst>
              <a:ext uri="{FF2B5EF4-FFF2-40B4-BE49-F238E27FC236}">
                <a16:creationId xmlns:a16="http://schemas.microsoft.com/office/drawing/2014/main" id="{C169F5A8-17C5-4BF2-8339-0868C47FE87A}"/>
              </a:ext>
            </a:extLst>
          </p:cNvPr>
          <p:cNvSpPr txBox="1"/>
          <p:nvPr/>
        </p:nvSpPr>
        <p:spPr>
          <a:xfrm>
            <a:off x="578454" y="3827643"/>
            <a:ext cx="7351113" cy="707886"/>
          </a:xfrm>
          <a:prstGeom prst="rect">
            <a:avLst/>
          </a:prstGeom>
          <a:noFill/>
        </p:spPr>
        <p:txBody>
          <a:bodyPr wrap="square" rtlCol="0">
            <a:spAutoFit/>
          </a:bodyPr>
          <a:lstStyle/>
          <a:p>
            <a:r>
              <a:rPr lang="sl-SI" sz="2000" dirty="0">
                <a:solidFill>
                  <a:schemeClr val="bg1"/>
                </a:solidFill>
              </a:rPr>
              <a:t>Ljubljana in </a:t>
            </a:r>
            <a:r>
              <a:rPr lang="sl-SI" sz="2000" dirty="0" err="1">
                <a:solidFill>
                  <a:schemeClr val="bg1"/>
                </a:solidFill>
              </a:rPr>
              <a:t>online</a:t>
            </a:r>
            <a:r>
              <a:rPr lang="sl-SI" sz="2000" dirty="0">
                <a:solidFill>
                  <a:schemeClr val="bg1"/>
                </a:solidFill>
              </a:rPr>
              <a:t>, Centralna tehniška knjižnica Univerze v Ljubljani,</a:t>
            </a:r>
          </a:p>
          <a:p>
            <a:r>
              <a:rPr lang="sl-SI" sz="2000" dirty="0">
                <a:solidFill>
                  <a:schemeClr val="bg1"/>
                </a:solidFill>
              </a:rPr>
              <a:t>Usposabljanje podatkovnih strokovnjakov, 14. – 17. 10. 2024</a:t>
            </a:r>
          </a:p>
        </p:txBody>
      </p:sp>
      <p:pic>
        <p:nvPicPr>
          <p:cNvPr id="6" name="Slika 5">
            <a:extLst>
              <a:ext uri="{FF2B5EF4-FFF2-40B4-BE49-F238E27FC236}">
                <a16:creationId xmlns:a16="http://schemas.microsoft.com/office/drawing/2014/main" id="{E62F5B21-BCC5-490D-8D1F-A9EC627D603E}"/>
              </a:ext>
            </a:extLst>
          </p:cNvPr>
          <p:cNvPicPr>
            <a:picLocks noChangeAspect="1"/>
          </p:cNvPicPr>
          <p:nvPr/>
        </p:nvPicPr>
        <p:blipFill>
          <a:blip r:embed="rId4"/>
          <a:stretch>
            <a:fillRect/>
          </a:stretch>
        </p:blipFill>
        <p:spPr>
          <a:xfrm>
            <a:off x="6096000" y="5969552"/>
            <a:ext cx="676715" cy="3840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C3C3-5941-E649-A0B6-AC98C9B1B4B7}"/>
              </a:ext>
            </a:extLst>
          </p:cNvPr>
          <p:cNvSpPr>
            <a:spLocks noGrp="1"/>
          </p:cNvSpPr>
          <p:nvPr>
            <p:ph type="title"/>
          </p:nvPr>
        </p:nvSpPr>
        <p:spPr>
          <a:xfrm>
            <a:off x="839788" y="365125"/>
            <a:ext cx="10515600" cy="1325563"/>
          </a:xfrm>
        </p:spPr>
        <p:txBody>
          <a:bodyPr>
            <a:normAutofit/>
          </a:bodyPr>
          <a:lstStyle/>
          <a:p>
            <a:r>
              <a:rPr lang="en-US" sz="3500" b="1" dirty="0" err="1"/>
              <a:t>Zakaj</a:t>
            </a:r>
            <a:r>
              <a:rPr lang="en-US" sz="3500" b="1" dirty="0"/>
              <a:t> in </a:t>
            </a:r>
            <a:r>
              <a:rPr lang="en-US" sz="3500" b="1" dirty="0" err="1"/>
              <a:t>katere</a:t>
            </a:r>
            <a:r>
              <a:rPr lang="en-US" sz="3500" b="1" dirty="0"/>
              <a:t> </a:t>
            </a:r>
            <a:r>
              <a:rPr lang="en-US" sz="3500" b="1" dirty="0" err="1"/>
              <a:t>raziskovalne</a:t>
            </a:r>
            <a:r>
              <a:rPr lang="en-US" sz="3500" b="1" dirty="0"/>
              <a:t> </a:t>
            </a:r>
            <a:r>
              <a:rPr lang="en-US" sz="3500" b="1" dirty="0" err="1"/>
              <a:t>podatke</a:t>
            </a:r>
            <a:r>
              <a:rPr lang="en-US" sz="3500" b="1" dirty="0"/>
              <a:t> </a:t>
            </a:r>
            <a:r>
              <a:rPr lang="en-US" sz="3500" b="1" dirty="0" err="1"/>
              <a:t>je</a:t>
            </a:r>
            <a:r>
              <a:rPr lang="en-US" sz="3500" b="1" dirty="0"/>
              <a:t> </a:t>
            </a:r>
            <a:r>
              <a:rPr lang="en-US" sz="3500" b="1" dirty="0" err="1"/>
              <a:t>potrebno</a:t>
            </a:r>
            <a:r>
              <a:rPr lang="en-US" sz="3500" b="1" dirty="0"/>
              <a:t> </a:t>
            </a:r>
            <a:r>
              <a:rPr lang="en-US" sz="3500" b="1" dirty="0" err="1"/>
              <a:t>hraniti</a:t>
            </a:r>
            <a:r>
              <a:rPr lang="en-US" sz="3500" b="1" dirty="0"/>
              <a:t>?</a:t>
            </a:r>
            <a:br>
              <a:rPr lang="en-US" sz="2800" dirty="0"/>
            </a:br>
            <a:r>
              <a:rPr lang="en-US" sz="2800" dirty="0" err="1"/>
              <a:t>Upoštevamo</a:t>
            </a:r>
            <a:r>
              <a:rPr lang="en-US" sz="2800" dirty="0"/>
              <a:t> </a:t>
            </a:r>
            <a:r>
              <a:rPr lang="en-US" sz="2800" dirty="0" err="1"/>
              <a:t>dve</a:t>
            </a:r>
            <a:r>
              <a:rPr lang="en-US" sz="2800" dirty="0"/>
              <a:t> </a:t>
            </a:r>
            <a:r>
              <a:rPr lang="en-US" sz="2800" dirty="0" err="1"/>
              <a:t>perspektivi</a:t>
            </a:r>
            <a:r>
              <a:rPr lang="en-US" sz="2800" dirty="0"/>
              <a:t>:</a:t>
            </a:r>
          </a:p>
        </p:txBody>
      </p:sp>
      <p:sp>
        <p:nvSpPr>
          <p:cNvPr id="3" name="Text Placeholder 2">
            <a:extLst>
              <a:ext uri="{FF2B5EF4-FFF2-40B4-BE49-F238E27FC236}">
                <a16:creationId xmlns:a16="http://schemas.microsoft.com/office/drawing/2014/main" id="{0B1B3CEC-636B-EC45-95AA-64A845AB3B18}"/>
              </a:ext>
            </a:extLst>
          </p:cNvPr>
          <p:cNvSpPr>
            <a:spLocks noGrp="1"/>
          </p:cNvSpPr>
          <p:nvPr>
            <p:ph type="body" idx="1"/>
          </p:nvPr>
        </p:nvSpPr>
        <p:spPr>
          <a:xfrm>
            <a:off x="839788" y="1681163"/>
            <a:ext cx="5157787" cy="672931"/>
          </a:xfrm>
        </p:spPr>
        <p:txBody>
          <a:bodyPr>
            <a:normAutofit/>
          </a:bodyPr>
          <a:lstStyle/>
          <a:p>
            <a:r>
              <a:rPr lang="en-US" sz="3600" dirty="0" err="1"/>
              <a:t>Znanstvena</a:t>
            </a:r>
            <a:r>
              <a:rPr lang="en-US" sz="3600" dirty="0"/>
              <a:t> </a:t>
            </a:r>
            <a:r>
              <a:rPr lang="en-US" sz="3600" dirty="0" err="1"/>
              <a:t>integriteta</a:t>
            </a:r>
            <a:endParaRPr lang="en-US" sz="3600" dirty="0"/>
          </a:p>
        </p:txBody>
      </p:sp>
      <p:sp>
        <p:nvSpPr>
          <p:cNvPr id="4" name="Content Placeholder 3">
            <a:extLst>
              <a:ext uri="{FF2B5EF4-FFF2-40B4-BE49-F238E27FC236}">
                <a16:creationId xmlns:a16="http://schemas.microsoft.com/office/drawing/2014/main" id="{00CA2211-7927-D446-B849-789607DC99B3}"/>
              </a:ext>
            </a:extLst>
          </p:cNvPr>
          <p:cNvSpPr>
            <a:spLocks noGrp="1"/>
          </p:cNvSpPr>
          <p:nvPr>
            <p:ph sz="half" idx="2"/>
          </p:nvPr>
        </p:nvSpPr>
        <p:spPr>
          <a:xfrm>
            <a:off x="839788" y="2505075"/>
            <a:ext cx="5157787" cy="3684588"/>
          </a:xfrm>
        </p:spPr>
        <p:txBody>
          <a:bodyPr>
            <a:normAutofit fontScale="85000" lnSpcReduction="20000"/>
          </a:bodyPr>
          <a:lstStyle/>
          <a:p>
            <a:pPr marL="0" indent="0">
              <a:buNone/>
            </a:pPr>
            <a:r>
              <a:rPr lang="en-US" b="1" dirty="0" err="1"/>
              <a:t>Odprti</a:t>
            </a:r>
            <a:r>
              <a:rPr lang="en-US" b="1" dirty="0"/>
              <a:t> </a:t>
            </a:r>
            <a:r>
              <a:rPr lang="en-US" b="1" dirty="0" err="1"/>
              <a:t>dostop</a:t>
            </a:r>
            <a:r>
              <a:rPr lang="en-US" b="1" dirty="0"/>
              <a:t> do </a:t>
            </a:r>
            <a:r>
              <a:rPr lang="en-US" b="1" dirty="0" err="1"/>
              <a:t>znanstvenih</a:t>
            </a:r>
            <a:r>
              <a:rPr lang="en-US" b="1" dirty="0"/>
              <a:t> </a:t>
            </a:r>
            <a:r>
              <a:rPr lang="en-US" b="1" dirty="0" err="1"/>
              <a:t>publikacij</a:t>
            </a:r>
            <a:r>
              <a:rPr lang="en-US" b="1" dirty="0"/>
              <a:t>:</a:t>
            </a:r>
          </a:p>
          <a:p>
            <a:pPr marL="0" indent="0">
              <a:buNone/>
            </a:pPr>
            <a:r>
              <a:rPr lang="en-US" dirty="0"/>
              <a:t>2. </a:t>
            </a:r>
            <a:r>
              <a:rPr lang="en-US" dirty="0" err="1"/>
              <a:t>člen</a:t>
            </a:r>
            <a:r>
              <a:rPr lang="en-US" dirty="0"/>
              <a:t> </a:t>
            </a:r>
            <a:r>
              <a:rPr lang="en-US" dirty="0" err="1"/>
              <a:t>Uredbe</a:t>
            </a:r>
            <a:r>
              <a:rPr lang="en-US" dirty="0"/>
              <a:t> o </a:t>
            </a:r>
            <a:r>
              <a:rPr lang="en-US" dirty="0" err="1"/>
              <a:t>izvajanju</a:t>
            </a:r>
            <a:r>
              <a:rPr lang="en-US" dirty="0"/>
              <a:t> </a:t>
            </a:r>
            <a:r>
              <a:rPr lang="en-US" dirty="0" err="1"/>
              <a:t>znanstvenoraziskovalnega</a:t>
            </a:r>
            <a:r>
              <a:rPr lang="en-US" dirty="0"/>
              <a:t> </a:t>
            </a:r>
            <a:r>
              <a:rPr lang="en-US" dirty="0" err="1"/>
              <a:t>dela</a:t>
            </a:r>
            <a:r>
              <a:rPr lang="en-US" dirty="0"/>
              <a:t> v </a:t>
            </a:r>
            <a:r>
              <a:rPr lang="en-US" dirty="0" err="1"/>
              <a:t>skladu</a:t>
            </a:r>
            <a:r>
              <a:rPr lang="en-US" dirty="0"/>
              <a:t> z </a:t>
            </a:r>
            <a:r>
              <a:rPr lang="en-US" dirty="0" err="1"/>
              <a:t>načeli</a:t>
            </a:r>
            <a:r>
              <a:rPr lang="en-US" dirty="0"/>
              <a:t> </a:t>
            </a:r>
            <a:r>
              <a:rPr lang="en-US" dirty="0" err="1"/>
              <a:t>odprte</a:t>
            </a:r>
            <a:r>
              <a:rPr lang="en-US" dirty="0"/>
              <a:t> </a:t>
            </a:r>
            <a:r>
              <a:rPr lang="en-US" dirty="0" err="1"/>
              <a:t>znanosti</a:t>
            </a:r>
            <a:r>
              <a:rPr lang="en-US" dirty="0"/>
              <a:t> :</a:t>
            </a:r>
          </a:p>
          <a:p>
            <a:pPr marL="0" indent="0">
              <a:buNone/>
            </a:pPr>
            <a:r>
              <a:rPr lang="en-US" dirty="0"/>
              <a:t>“</a:t>
            </a:r>
            <a:r>
              <a:rPr lang="en-US" dirty="0" err="1"/>
              <a:t>zagotovijo</a:t>
            </a:r>
            <a:r>
              <a:rPr lang="en-US" dirty="0"/>
              <a:t> </a:t>
            </a:r>
            <a:r>
              <a:rPr lang="en-US" dirty="0" err="1"/>
              <a:t>odprti</a:t>
            </a:r>
            <a:r>
              <a:rPr lang="en-US" dirty="0"/>
              <a:t> </a:t>
            </a:r>
            <a:r>
              <a:rPr lang="en-US" dirty="0" err="1"/>
              <a:t>dostop</a:t>
            </a:r>
            <a:r>
              <a:rPr lang="en-US" dirty="0"/>
              <a:t> do </a:t>
            </a:r>
            <a:r>
              <a:rPr lang="en-US" u="sng" dirty="0" err="1"/>
              <a:t>digitalnih</a:t>
            </a:r>
            <a:r>
              <a:rPr lang="en-US" u="sng" dirty="0"/>
              <a:t> </a:t>
            </a:r>
            <a:r>
              <a:rPr lang="en-US" u="sng" dirty="0" err="1"/>
              <a:t>različic</a:t>
            </a:r>
            <a:r>
              <a:rPr lang="en-US" u="sng" dirty="0"/>
              <a:t> </a:t>
            </a:r>
            <a:r>
              <a:rPr lang="en-US" dirty="0" err="1"/>
              <a:t>znanstvenih</a:t>
            </a:r>
            <a:r>
              <a:rPr lang="en-US" dirty="0"/>
              <a:t> </a:t>
            </a:r>
            <a:r>
              <a:rPr lang="en-US" dirty="0" err="1"/>
              <a:t>publikacij</a:t>
            </a:r>
            <a:r>
              <a:rPr lang="en-US" dirty="0"/>
              <a:t> in </a:t>
            </a:r>
            <a:r>
              <a:rPr lang="en-US" dirty="0" err="1"/>
              <a:t>drugih</a:t>
            </a:r>
            <a:r>
              <a:rPr lang="en-US" dirty="0"/>
              <a:t> </a:t>
            </a:r>
            <a:r>
              <a:rPr lang="en-US" dirty="0" err="1"/>
              <a:t>rezultatov</a:t>
            </a:r>
            <a:r>
              <a:rPr lang="en-US" dirty="0"/>
              <a:t> </a:t>
            </a:r>
            <a:r>
              <a:rPr lang="en-US" dirty="0" err="1"/>
              <a:t>raziskav</a:t>
            </a:r>
            <a:r>
              <a:rPr lang="en-US" dirty="0"/>
              <a:t>, </a:t>
            </a:r>
            <a:r>
              <a:rPr lang="en-US" dirty="0" err="1"/>
              <a:t>ki</a:t>
            </a:r>
            <a:r>
              <a:rPr lang="en-US" dirty="0"/>
              <a:t> so </a:t>
            </a:r>
            <a:r>
              <a:rPr lang="en-US" dirty="0" err="1"/>
              <a:t>obravnavani</a:t>
            </a:r>
            <a:r>
              <a:rPr lang="en-US" dirty="0"/>
              <a:t> v </a:t>
            </a:r>
            <a:r>
              <a:rPr lang="en-US" dirty="0" err="1"/>
              <a:t>teh</a:t>
            </a:r>
            <a:r>
              <a:rPr lang="en-US" dirty="0"/>
              <a:t> </a:t>
            </a:r>
            <a:r>
              <a:rPr lang="en-US" dirty="0" err="1"/>
              <a:t>publikacijah</a:t>
            </a:r>
            <a:r>
              <a:rPr lang="en-US" dirty="0"/>
              <a:t> </a:t>
            </a:r>
            <a:r>
              <a:rPr lang="en-US" dirty="0" err="1"/>
              <a:t>ter</a:t>
            </a:r>
            <a:r>
              <a:rPr lang="en-US" dirty="0"/>
              <a:t> so </a:t>
            </a:r>
            <a:r>
              <a:rPr lang="en-US" u="sng" dirty="0" err="1"/>
              <a:t>nujno</a:t>
            </a:r>
            <a:r>
              <a:rPr lang="en-US" u="sng" dirty="0"/>
              <a:t> </a:t>
            </a:r>
            <a:r>
              <a:rPr lang="en-US" u="sng" dirty="0" err="1"/>
              <a:t>potrebni</a:t>
            </a:r>
            <a:r>
              <a:rPr lang="en-US" u="sng" dirty="0"/>
              <a:t> za </a:t>
            </a:r>
            <a:r>
              <a:rPr lang="en-US" u="sng" dirty="0" err="1"/>
              <a:t>ponovitev</a:t>
            </a:r>
            <a:r>
              <a:rPr lang="en-US" u="sng" dirty="0"/>
              <a:t> </a:t>
            </a:r>
            <a:r>
              <a:rPr lang="en-US" u="sng" dirty="0" err="1"/>
              <a:t>raziskav</a:t>
            </a:r>
            <a:r>
              <a:rPr lang="en-US" dirty="0"/>
              <a:t> </a:t>
            </a:r>
          </a:p>
          <a:p>
            <a:pPr marL="0" indent="0">
              <a:buNone/>
            </a:pPr>
            <a:r>
              <a:rPr lang="en-US" dirty="0"/>
              <a:t>[</a:t>
            </a:r>
            <a:r>
              <a:rPr lang="en-US" dirty="0" err="1"/>
              <a:t>ali</a:t>
            </a:r>
            <a:r>
              <a:rPr lang="en-US" dirty="0"/>
              <a:t> za </a:t>
            </a:r>
            <a:r>
              <a:rPr lang="en-US" dirty="0" err="1"/>
              <a:t>ponovno</a:t>
            </a:r>
            <a:r>
              <a:rPr lang="en-US" dirty="0"/>
              <a:t> </a:t>
            </a:r>
            <a:r>
              <a:rPr lang="en-US" dirty="0" err="1"/>
              <a:t>uporabo</a:t>
            </a:r>
            <a:r>
              <a:rPr lang="en-US" dirty="0"/>
              <a:t> </a:t>
            </a:r>
            <a:r>
              <a:rPr lang="en-US" dirty="0" err="1"/>
              <a:t>rezultatov</a:t>
            </a:r>
            <a:r>
              <a:rPr lang="en-US" dirty="0"/>
              <a:t> </a:t>
            </a:r>
            <a:r>
              <a:rPr lang="en-US" dirty="0" err="1"/>
              <a:t>raziskav</a:t>
            </a:r>
            <a:r>
              <a:rPr lang="en-US" dirty="0"/>
              <a:t> v </a:t>
            </a:r>
            <a:r>
              <a:rPr lang="en-US" dirty="0" err="1"/>
              <a:t>drugih</a:t>
            </a:r>
            <a:r>
              <a:rPr lang="en-US" dirty="0"/>
              <a:t> </a:t>
            </a:r>
            <a:r>
              <a:rPr lang="en-US" dirty="0" err="1"/>
              <a:t>raziskavah</a:t>
            </a:r>
            <a:r>
              <a:rPr lang="en-US" dirty="0"/>
              <a:t>].”</a:t>
            </a:r>
          </a:p>
        </p:txBody>
      </p:sp>
      <p:sp>
        <p:nvSpPr>
          <p:cNvPr id="5" name="Text Placeholder 4">
            <a:extLst>
              <a:ext uri="{FF2B5EF4-FFF2-40B4-BE49-F238E27FC236}">
                <a16:creationId xmlns:a16="http://schemas.microsoft.com/office/drawing/2014/main" id="{19262ACE-37FE-8C42-9895-4748358F4DF6}"/>
              </a:ext>
            </a:extLst>
          </p:cNvPr>
          <p:cNvSpPr>
            <a:spLocks noGrp="1"/>
          </p:cNvSpPr>
          <p:nvPr>
            <p:ph type="body" sz="quarter" idx="3"/>
          </p:nvPr>
        </p:nvSpPr>
        <p:spPr>
          <a:xfrm>
            <a:off x="6172200" y="1681163"/>
            <a:ext cx="5183188" cy="672931"/>
          </a:xfrm>
        </p:spPr>
        <p:txBody>
          <a:bodyPr>
            <a:normAutofit/>
          </a:bodyPr>
          <a:lstStyle/>
          <a:p>
            <a:r>
              <a:rPr lang="en-US" sz="3600" dirty="0" err="1"/>
              <a:t>Ponovna</a:t>
            </a:r>
            <a:r>
              <a:rPr lang="en-US" sz="3600" dirty="0"/>
              <a:t> </a:t>
            </a:r>
            <a:r>
              <a:rPr lang="en-US" sz="3600" dirty="0" err="1"/>
              <a:t>uporaba</a:t>
            </a:r>
            <a:endParaRPr lang="en-US" sz="3600" dirty="0"/>
          </a:p>
        </p:txBody>
      </p:sp>
      <p:sp>
        <p:nvSpPr>
          <p:cNvPr id="6" name="Content Placeholder 5">
            <a:extLst>
              <a:ext uri="{FF2B5EF4-FFF2-40B4-BE49-F238E27FC236}">
                <a16:creationId xmlns:a16="http://schemas.microsoft.com/office/drawing/2014/main" id="{6AF44324-B077-D64B-A61D-E3325DEDBB43}"/>
              </a:ext>
            </a:extLst>
          </p:cNvPr>
          <p:cNvSpPr>
            <a:spLocks noGrp="1"/>
          </p:cNvSpPr>
          <p:nvPr>
            <p:ph sz="quarter" idx="4"/>
          </p:nvPr>
        </p:nvSpPr>
        <p:spPr>
          <a:xfrm>
            <a:off x="6172200" y="2505075"/>
            <a:ext cx="5183188" cy="3684588"/>
          </a:xfrm>
        </p:spPr>
        <p:txBody>
          <a:bodyPr>
            <a:normAutofit fontScale="85000" lnSpcReduction="20000"/>
          </a:bodyPr>
          <a:lstStyle/>
          <a:p>
            <a:pPr marL="0" indent="0">
              <a:buNone/>
            </a:pPr>
            <a:r>
              <a:rPr lang="en-US" b="1" dirty="0" err="1"/>
              <a:t>Odprti</a:t>
            </a:r>
            <a:r>
              <a:rPr lang="en-US" b="1" dirty="0"/>
              <a:t> </a:t>
            </a:r>
            <a:r>
              <a:rPr lang="en-US" b="1" dirty="0" err="1"/>
              <a:t>dostop</a:t>
            </a:r>
            <a:r>
              <a:rPr lang="en-US" b="1" dirty="0"/>
              <a:t> do </a:t>
            </a:r>
            <a:r>
              <a:rPr lang="en-US" b="1" dirty="0" err="1"/>
              <a:t>raziskovalnih</a:t>
            </a:r>
            <a:r>
              <a:rPr lang="en-US" b="1" dirty="0"/>
              <a:t> </a:t>
            </a:r>
            <a:r>
              <a:rPr lang="en-US" b="1" dirty="0" err="1"/>
              <a:t>podatkov</a:t>
            </a:r>
            <a:r>
              <a:rPr lang="en-US" b="1" dirty="0"/>
              <a:t> in </a:t>
            </a:r>
            <a:r>
              <a:rPr lang="en-US" b="1" dirty="0" err="1"/>
              <a:t>drugih</a:t>
            </a:r>
            <a:r>
              <a:rPr lang="en-US" b="1" dirty="0"/>
              <a:t> </a:t>
            </a:r>
            <a:r>
              <a:rPr lang="en-US" b="1" dirty="0" err="1"/>
              <a:t>rezultatov</a:t>
            </a:r>
            <a:r>
              <a:rPr lang="en-US" b="1" dirty="0"/>
              <a:t> </a:t>
            </a:r>
            <a:r>
              <a:rPr lang="en-US" b="1" dirty="0" err="1"/>
              <a:t>raziskav</a:t>
            </a:r>
            <a:r>
              <a:rPr lang="en-US" b="1" dirty="0"/>
              <a:t> v </a:t>
            </a:r>
            <a:r>
              <a:rPr lang="en-US" b="1" u="sng" dirty="0" err="1"/>
              <a:t>digitalni</a:t>
            </a:r>
            <a:r>
              <a:rPr lang="en-US" b="1" u="sng" dirty="0"/>
              <a:t> </a:t>
            </a:r>
            <a:r>
              <a:rPr lang="en-US" b="1" u="sng" dirty="0" err="1"/>
              <a:t>obliki</a:t>
            </a:r>
            <a:r>
              <a:rPr lang="en-US" b="1" dirty="0"/>
              <a:t>:</a:t>
            </a:r>
          </a:p>
          <a:p>
            <a:pPr marL="0" indent="0">
              <a:buNone/>
            </a:pPr>
            <a:r>
              <a:rPr lang="en-US" dirty="0"/>
              <a:t>4. in 5. </a:t>
            </a:r>
            <a:r>
              <a:rPr lang="en-US" dirty="0" err="1"/>
              <a:t>člen</a:t>
            </a:r>
            <a:r>
              <a:rPr lang="en-US" dirty="0"/>
              <a:t> </a:t>
            </a:r>
            <a:r>
              <a:rPr lang="en-US" dirty="0" err="1"/>
              <a:t>Uredbe</a:t>
            </a:r>
            <a:r>
              <a:rPr lang="en-US" dirty="0"/>
              <a:t>, (</a:t>
            </a:r>
            <a:r>
              <a:rPr lang="en-US" dirty="0" err="1"/>
              <a:t>komentar</a:t>
            </a:r>
            <a:r>
              <a:rPr lang="en-US" dirty="0"/>
              <a:t> k </a:t>
            </a:r>
            <a:r>
              <a:rPr lang="en-US" dirty="0" err="1"/>
              <a:t>uredbi</a:t>
            </a:r>
            <a:r>
              <a:rPr lang="en-US" dirty="0"/>
              <a:t>):</a:t>
            </a:r>
          </a:p>
          <a:p>
            <a:pPr marL="0" indent="0">
              <a:buNone/>
            </a:pPr>
            <a:r>
              <a:rPr lang="en-US" dirty="0"/>
              <a:t>“</a:t>
            </a:r>
            <a:r>
              <a:rPr lang="en-US" dirty="0" err="1"/>
              <a:t>Raziskovalci</a:t>
            </a:r>
            <a:r>
              <a:rPr lang="en-US" dirty="0"/>
              <a:t> </a:t>
            </a:r>
            <a:r>
              <a:rPr lang="en-US" dirty="0" err="1"/>
              <a:t>morajo</a:t>
            </a:r>
            <a:r>
              <a:rPr lang="en-US" dirty="0"/>
              <a:t> v </a:t>
            </a:r>
            <a:r>
              <a:rPr lang="en-US" dirty="0" err="1"/>
              <a:t>podatkovne</a:t>
            </a:r>
            <a:r>
              <a:rPr lang="en-US" dirty="0"/>
              <a:t> </a:t>
            </a:r>
            <a:r>
              <a:rPr lang="en-US" dirty="0" err="1"/>
              <a:t>repozitorije</a:t>
            </a:r>
            <a:r>
              <a:rPr lang="en-US" dirty="0"/>
              <a:t> </a:t>
            </a:r>
            <a:r>
              <a:rPr lang="en-US" dirty="0" err="1"/>
              <a:t>oddati</a:t>
            </a:r>
            <a:r>
              <a:rPr lang="en-US" dirty="0"/>
              <a:t> </a:t>
            </a:r>
            <a:r>
              <a:rPr lang="en-US" dirty="0" err="1"/>
              <a:t>tudi</a:t>
            </a:r>
            <a:r>
              <a:rPr lang="en-US" dirty="0"/>
              <a:t> </a:t>
            </a:r>
            <a:r>
              <a:rPr lang="en-US" dirty="0" err="1"/>
              <a:t>tiste</a:t>
            </a:r>
            <a:r>
              <a:rPr lang="en-US" dirty="0"/>
              <a:t> /…/ </a:t>
            </a:r>
            <a:r>
              <a:rPr lang="en-US" dirty="0" err="1"/>
              <a:t>podatke</a:t>
            </a:r>
            <a:r>
              <a:rPr lang="en-US" dirty="0"/>
              <a:t>, </a:t>
            </a:r>
            <a:r>
              <a:rPr lang="en-US" dirty="0" err="1"/>
              <a:t>ki</a:t>
            </a:r>
            <a:r>
              <a:rPr lang="en-US" dirty="0"/>
              <a:t> </a:t>
            </a:r>
            <a:r>
              <a:rPr lang="en-US" dirty="0" err="1"/>
              <a:t>niso</a:t>
            </a:r>
            <a:r>
              <a:rPr lang="en-US" dirty="0"/>
              <a:t> </a:t>
            </a:r>
            <a:r>
              <a:rPr lang="en-US" dirty="0" err="1"/>
              <a:t>vezani</a:t>
            </a:r>
            <a:r>
              <a:rPr lang="en-US" dirty="0"/>
              <a:t> </a:t>
            </a:r>
            <a:r>
              <a:rPr lang="en-US" dirty="0" err="1"/>
              <a:t>na</a:t>
            </a:r>
            <a:r>
              <a:rPr lang="en-US" dirty="0"/>
              <a:t> </a:t>
            </a:r>
            <a:r>
              <a:rPr lang="en-US" dirty="0" err="1"/>
              <a:t>nobeno</a:t>
            </a:r>
            <a:r>
              <a:rPr lang="en-US" dirty="0"/>
              <a:t> </a:t>
            </a:r>
            <a:r>
              <a:rPr lang="en-US" dirty="0" err="1"/>
              <a:t>objavljeno</a:t>
            </a:r>
            <a:r>
              <a:rPr lang="en-US" dirty="0"/>
              <a:t> </a:t>
            </a:r>
            <a:r>
              <a:rPr lang="en-US" dirty="0" err="1"/>
              <a:t>publikacijo</a:t>
            </a:r>
            <a:r>
              <a:rPr lang="en-US" dirty="0"/>
              <a:t>, </a:t>
            </a:r>
            <a:r>
              <a:rPr lang="en-US" dirty="0" err="1"/>
              <a:t>kadar</a:t>
            </a:r>
            <a:r>
              <a:rPr lang="en-US" dirty="0"/>
              <a:t> </a:t>
            </a:r>
            <a:r>
              <a:rPr lang="en-US" dirty="0" err="1"/>
              <a:t>jih</a:t>
            </a:r>
            <a:r>
              <a:rPr lang="en-US" dirty="0"/>
              <a:t> </a:t>
            </a:r>
            <a:r>
              <a:rPr lang="en-US" u="sng" dirty="0" err="1"/>
              <a:t>zaradi</a:t>
            </a:r>
            <a:r>
              <a:rPr lang="en-US" u="sng" dirty="0"/>
              <a:t> </a:t>
            </a:r>
            <a:r>
              <a:rPr lang="en-US" u="sng" dirty="0" err="1"/>
              <a:t>svoje</a:t>
            </a:r>
            <a:r>
              <a:rPr lang="en-US" u="sng" dirty="0"/>
              <a:t> </a:t>
            </a:r>
            <a:r>
              <a:rPr lang="en-US" u="sng" dirty="0" err="1"/>
              <a:t>celovitosti</a:t>
            </a:r>
            <a:r>
              <a:rPr lang="en-US" u="sng" dirty="0"/>
              <a:t> in </a:t>
            </a:r>
            <a:r>
              <a:rPr lang="en-US" u="sng" dirty="0" err="1"/>
              <a:t>pomena</a:t>
            </a:r>
            <a:r>
              <a:rPr lang="en-US" u="sng" dirty="0"/>
              <a:t> za </a:t>
            </a:r>
            <a:r>
              <a:rPr lang="en-US" u="sng" dirty="0" err="1"/>
              <a:t>znanost</a:t>
            </a:r>
            <a:r>
              <a:rPr lang="en-US" u="sng" dirty="0"/>
              <a:t> </a:t>
            </a:r>
            <a:r>
              <a:rPr lang="en-US" u="sng" dirty="0" err="1"/>
              <a:t>lahko</a:t>
            </a:r>
            <a:r>
              <a:rPr lang="en-US" u="sng" dirty="0"/>
              <a:t> </a:t>
            </a:r>
            <a:r>
              <a:rPr lang="en-US" u="sng" dirty="0" err="1"/>
              <a:t>uporabijo</a:t>
            </a:r>
            <a:r>
              <a:rPr lang="en-US" u="sng" dirty="0"/>
              <a:t> </a:t>
            </a:r>
            <a:r>
              <a:rPr lang="en-US" u="sng" dirty="0" err="1"/>
              <a:t>drugi</a:t>
            </a:r>
            <a:r>
              <a:rPr lang="en-US" dirty="0"/>
              <a:t> </a:t>
            </a:r>
            <a:r>
              <a:rPr lang="en-US" dirty="0" err="1"/>
              <a:t>raziskovalci</a:t>
            </a:r>
            <a:r>
              <a:rPr lang="en-US" dirty="0"/>
              <a:t> za </a:t>
            </a:r>
            <a:r>
              <a:rPr lang="en-US" dirty="0" err="1"/>
              <a:t>izvajanje</a:t>
            </a:r>
            <a:r>
              <a:rPr lang="en-US" dirty="0"/>
              <a:t> </a:t>
            </a:r>
            <a:r>
              <a:rPr lang="en-US" dirty="0" err="1"/>
              <a:t>raziskav</a:t>
            </a:r>
            <a:r>
              <a:rPr lang="en-US" dirty="0"/>
              <a:t>.”</a:t>
            </a:r>
          </a:p>
        </p:txBody>
      </p:sp>
      <p:sp>
        <p:nvSpPr>
          <p:cNvPr id="7" name="Left-Right Arrow 6">
            <a:extLst>
              <a:ext uri="{FF2B5EF4-FFF2-40B4-BE49-F238E27FC236}">
                <a16:creationId xmlns:a16="http://schemas.microsoft.com/office/drawing/2014/main" id="{448BDA01-EC0A-E444-B441-9FAA8242D583}"/>
              </a:ext>
            </a:extLst>
          </p:cNvPr>
          <p:cNvSpPr/>
          <p:nvPr/>
        </p:nvSpPr>
        <p:spPr>
          <a:xfrm>
            <a:off x="5395696" y="5437239"/>
            <a:ext cx="776504"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388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674" y="196314"/>
            <a:ext cx="10515600" cy="698632"/>
          </a:xfrm>
        </p:spPr>
        <p:txBody>
          <a:bodyPr>
            <a:normAutofit/>
          </a:bodyPr>
          <a:lstStyle/>
          <a:p>
            <a:r>
              <a:rPr lang="sl-SI" sz="3600" b="1" dirty="0"/>
              <a:t>Kaj so raziskovalni podatki?</a:t>
            </a:r>
          </a:p>
        </p:txBody>
      </p:sp>
      <p:sp>
        <p:nvSpPr>
          <p:cNvPr id="3" name="Content Placeholder 2"/>
          <p:cNvSpPr>
            <a:spLocks noGrp="1"/>
          </p:cNvSpPr>
          <p:nvPr>
            <p:ph idx="1"/>
          </p:nvPr>
        </p:nvSpPr>
        <p:spPr>
          <a:xfrm>
            <a:off x="838200" y="982495"/>
            <a:ext cx="10287000" cy="5287676"/>
          </a:xfrm>
        </p:spPr>
        <p:txBody>
          <a:bodyPr>
            <a:normAutofit fontScale="92500"/>
          </a:bodyPr>
          <a:lstStyle/>
          <a:p>
            <a:r>
              <a:rPr lang="sl-SI" dirty="0"/>
              <a:t>Vsi viri, ki se uporabljajo v raziskavah, razen znanstvenih publikacij:</a:t>
            </a:r>
          </a:p>
          <a:p>
            <a:pPr lvl="1"/>
            <a:r>
              <a:rPr lang="sl-SI" dirty="0"/>
              <a:t>Raziskovalni podatki so vse informacije, </a:t>
            </a:r>
            <a:r>
              <a:rPr lang="sl-SI" u="sng" dirty="0"/>
              <a:t>digitalne in nedigitalne</a:t>
            </a:r>
            <a:r>
              <a:rPr lang="sl-SI" dirty="0"/>
              <a:t>, ustvarjene kot del znanstvenega procesa, na katerih temeljijo znanstveni zaključki.</a:t>
            </a:r>
          </a:p>
          <a:p>
            <a:pPr lvl="1"/>
            <a:r>
              <a:rPr lang="sl-SI" dirty="0"/>
              <a:t>Običajno ima vsak raziskovalec, ki izvaja </a:t>
            </a:r>
            <a:r>
              <a:rPr lang="sl-SI" u="sng" dirty="0"/>
              <a:t>izvirno raziskavo</a:t>
            </a:r>
            <a:r>
              <a:rPr lang="sl-SI" dirty="0"/>
              <a:t>, raziskovalne podatke. Izvirna raziskava je raziskava, ki ne temelji izključno na povzetku, pregledu ali interpretaciji prejšnjih objav.</a:t>
            </a:r>
          </a:p>
          <a:p>
            <a:pPr lvl="1"/>
            <a:r>
              <a:rPr lang="sl-SI" dirty="0"/>
              <a:t>Tudi znanstvene publikacije kot raziskovalni podatki?</a:t>
            </a:r>
          </a:p>
          <a:p>
            <a:r>
              <a:rPr lang="sl-SI" dirty="0"/>
              <a:t>V digitalni obliki:</a:t>
            </a:r>
          </a:p>
          <a:p>
            <a:pPr lvl="1"/>
            <a:r>
              <a:rPr lang="sl-SI" dirty="0"/>
              <a:t>Raziskovalni podatki v humanistiki so vsi viri in rezultati, ki se jih zbira, opisuje, vrednoti in/ali proizvaja v kontekstu humanističnih raziskav in katere se lahko </a:t>
            </a:r>
            <a:r>
              <a:rPr lang="sl-SI" u="sng" dirty="0"/>
              <a:t>hrani v strojno berljivi obliki za namen arhiviranja, citiranosti in ponovne uporabe</a:t>
            </a:r>
            <a:r>
              <a:rPr lang="sl-SI" dirty="0"/>
              <a:t>.</a:t>
            </a:r>
          </a:p>
          <a:p>
            <a:pPr lvl="1"/>
            <a:r>
              <a:rPr lang="sl-SI" dirty="0"/>
              <a:t>Humanistika: večinoma uporaba </a:t>
            </a:r>
            <a:r>
              <a:rPr lang="sl-SI" u="sng" dirty="0"/>
              <a:t>kulturnih objektov</a:t>
            </a:r>
            <a:r>
              <a:rPr lang="sl-SI" dirty="0"/>
              <a:t> kot so rokopisi, besedila, slike, posnetki ipd., ki se jih kot </a:t>
            </a:r>
            <a:r>
              <a:rPr lang="sl-SI" u="sng" dirty="0"/>
              <a:t>digitalne surogate</a:t>
            </a:r>
            <a:r>
              <a:rPr lang="sl-SI" dirty="0"/>
              <a:t> nato lahko še dodatno obdela, vizualizira, označi, poveže in interpretira. GLAM ustanove: kulturna dediščina.</a:t>
            </a:r>
          </a:p>
        </p:txBody>
      </p:sp>
    </p:spTree>
    <p:extLst>
      <p:ext uri="{BB962C8B-B14F-4D97-AF65-F5344CB8AC3E}">
        <p14:creationId xmlns:p14="http://schemas.microsoft.com/office/powerpoint/2010/main" val="3734622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6FE93-2965-A348-8351-6A8BF7F0672F}"/>
              </a:ext>
            </a:extLst>
          </p:cNvPr>
          <p:cNvSpPr>
            <a:spLocks noGrp="1"/>
          </p:cNvSpPr>
          <p:nvPr>
            <p:ph type="title"/>
          </p:nvPr>
        </p:nvSpPr>
        <p:spPr>
          <a:xfrm>
            <a:off x="889000" y="192405"/>
            <a:ext cx="10515600" cy="925195"/>
          </a:xfrm>
        </p:spPr>
        <p:txBody>
          <a:bodyPr>
            <a:normAutofit/>
          </a:bodyPr>
          <a:lstStyle/>
          <a:p>
            <a:r>
              <a:rPr lang="en-US" sz="3600" b="1" dirty="0" err="1"/>
              <a:t>Raziskovalni</a:t>
            </a:r>
            <a:r>
              <a:rPr lang="en-US" sz="3600" b="1" dirty="0"/>
              <a:t> </a:t>
            </a:r>
            <a:r>
              <a:rPr lang="en-US" sz="3600" b="1" dirty="0" err="1"/>
              <a:t>rezultati</a:t>
            </a:r>
            <a:r>
              <a:rPr lang="en-US" sz="3600" b="1" dirty="0"/>
              <a:t>:</a:t>
            </a:r>
          </a:p>
        </p:txBody>
      </p:sp>
      <p:sp>
        <p:nvSpPr>
          <p:cNvPr id="3" name="Content Placeholder 2">
            <a:extLst>
              <a:ext uri="{FF2B5EF4-FFF2-40B4-BE49-F238E27FC236}">
                <a16:creationId xmlns:a16="http://schemas.microsoft.com/office/drawing/2014/main" id="{C45B4A95-083B-A644-9B70-550BAE267AE6}"/>
              </a:ext>
            </a:extLst>
          </p:cNvPr>
          <p:cNvSpPr>
            <a:spLocks noGrp="1"/>
          </p:cNvSpPr>
          <p:nvPr>
            <p:ph idx="1"/>
          </p:nvPr>
        </p:nvSpPr>
        <p:spPr>
          <a:xfrm>
            <a:off x="284480" y="1117600"/>
            <a:ext cx="11724640" cy="5419091"/>
          </a:xfrm>
        </p:spPr>
        <p:txBody>
          <a:bodyPr>
            <a:normAutofit fontScale="92500" lnSpcReduction="20000"/>
          </a:bodyPr>
          <a:lstStyle/>
          <a:p>
            <a:r>
              <a:rPr lang="sl-SI" dirty="0"/>
              <a:t>Raziskovalni podatki:</a:t>
            </a:r>
          </a:p>
          <a:p>
            <a:pPr lvl="1"/>
            <a:r>
              <a:rPr lang="sl-SI" dirty="0"/>
              <a:t>Kot pri družboslovju +</a:t>
            </a:r>
          </a:p>
          <a:p>
            <a:pPr lvl="1"/>
            <a:r>
              <a:rPr lang="sl-SI" dirty="0"/>
              <a:t>Objekti kulturne dediščine: rokopisi, tiskana besedila, slike, skulpture ipd.</a:t>
            </a:r>
          </a:p>
          <a:p>
            <a:pPr lvl="1"/>
            <a:r>
              <a:rPr lang="sl-SI" dirty="0"/>
              <a:t>Originalno digitalni ali (najbolj pogosto) digitalni nadomestki: digitalne reprodukcije materialnih objektov.</a:t>
            </a:r>
          </a:p>
          <a:p>
            <a:pPr lvl="1"/>
            <a:r>
              <a:rPr lang="sl-SI" dirty="0"/>
              <a:t>Datotečni formati (najbolj pogosti): TXT, CSV, XML, </a:t>
            </a:r>
            <a:r>
              <a:rPr lang="en-US" dirty="0"/>
              <a:t>JPEG, TIFF, MP3, MP4.</a:t>
            </a:r>
          </a:p>
          <a:p>
            <a:pPr lvl="1"/>
            <a:r>
              <a:rPr lang="en-US" dirty="0" err="1"/>
              <a:t>Metapodatki</a:t>
            </a:r>
            <a:r>
              <a:rPr lang="en-US" dirty="0"/>
              <a:t> (</a:t>
            </a:r>
            <a:r>
              <a:rPr lang="en-US" dirty="0" err="1"/>
              <a:t>najbolj</a:t>
            </a:r>
            <a:r>
              <a:rPr lang="en-US" dirty="0"/>
              <a:t> </a:t>
            </a:r>
            <a:r>
              <a:rPr lang="en-US" dirty="0" err="1"/>
              <a:t>pogosti</a:t>
            </a:r>
            <a:r>
              <a:rPr lang="en-US" dirty="0"/>
              <a:t>): Dublin Core, </a:t>
            </a:r>
            <a:r>
              <a:rPr lang="en-US" dirty="0" err="1"/>
              <a:t>teiHeader</a:t>
            </a:r>
            <a:r>
              <a:rPr lang="en-US" dirty="0"/>
              <a:t>, METS, MODS, LIDO, EAD, PREMIS, CIDOC CRM.</a:t>
            </a:r>
            <a:endParaRPr lang="sl-SI" dirty="0"/>
          </a:p>
          <a:p>
            <a:r>
              <a:rPr lang="sl-SI" dirty="0"/>
              <a:t>Dodatni raziskovalni rezultati:</a:t>
            </a:r>
          </a:p>
          <a:p>
            <a:pPr lvl="1"/>
            <a:r>
              <a:rPr lang="sl-SI" dirty="0"/>
              <a:t>Raziskovalni podatki: Raziskovalci digitalne nadomestke praviloma še dodatno uredijo, prepišejo, označijo, povežejo, procesirajo, vizualizirajo in analizirajo. Najbolj običajna uporaba smernic TEI (Text Encoding Initiative).</a:t>
            </a:r>
          </a:p>
          <a:p>
            <a:pPr lvl="1"/>
            <a:r>
              <a:rPr lang="sl-SI" dirty="0"/>
              <a:t>Programska oprema: Raziskovalna programska oprema ter ustvarjanje prezentacijskih okolij in aplikacij, ki omogočajo interpretacijo podatkov, njihovo iskanje, filtriranje in povezovanje.</a:t>
            </a:r>
          </a:p>
          <a:p>
            <a:r>
              <a:rPr lang="sl-SI" dirty="0"/>
              <a:t>Znanstvena in strokovna literatura, izvedbena dela:</a:t>
            </a:r>
          </a:p>
          <a:p>
            <a:pPr lvl="1"/>
            <a:r>
              <a:rPr lang="sl-SI" dirty="0"/>
              <a:t>o zgoraj naštetih raziskovalnih rezultatih (raziskovalnih podatkih, programski opremi).</a:t>
            </a:r>
          </a:p>
          <a:p>
            <a:pPr lvl="1"/>
            <a:r>
              <a:rPr lang="sl-SI" dirty="0"/>
              <a:t>o novih raziskovalnih spoznanjih, ki jih prinašajo novi podatki in metode.</a:t>
            </a:r>
          </a:p>
        </p:txBody>
      </p:sp>
    </p:spTree>
    <p:extLst>
      <p:ext uri="{BB962C8B-B14F-4D97-AF65-F5344CB8AC3E}">
        <p14:creationId xmlns:p14="http://schemas.microsoft.com/office/powerpoint/2010/main" val="901742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7DCDA-3911-0143-B141-BA498BE3E51F}"/>
              </a:ext>
            </a:extLst>
          </p:cNvPr>
          <p:cNvSpPr>
            <a:spLocks noGrp="1"/>
          </p:cNvSpPr>
          <p:nvPr>
            <p:ph type="title"/>
          </p:nvPr>
        </p:nvSpPr>
        <p:spPr/>
        <p:txBody>
          <a:bodyPr>
            <a:normAutofit/>
          </a:bodyPr>
          <a:lstStyle/>
          <a:p>
            <a:r>
              <a:rPr lang="en-US" sz="3600" b="1" dirty="0" err="1"/>
              <a:t>Vrste</a:t>
            </a:r>
            <a:r>
              <a:rPr lang="en-US" sz="3600" b="1" dirty="0"/>
              <a:t> </a:t>
            </a:r>
            <a:r>
              <a:rPr lang="en-US" sz="3600" b="1" dirty="0" err="1"/>
              <a:t>raziskovalnih</a:t>
            </a:r>
            <a:r>
              <a:rPr lang="en-US" sz="3600" b="1" dirty="0"/>
              <a:t> </a:t>
            </a:r>
            <a:r>
              <a:rPr lang="en-US" sz="3600" b="1" dirty="0" err="1"/>
              <a:t>podatkov</a:t>
            </a:r>
            <a:r>
              <a:rPr lang="en-US" sz="3600" b="1" dirty="0"/>
              <a:t>:</a:t>
            </a:r>
          </a:p>
        </p:txBody>
      </p:sp>
      <p:sp>
        <p:nvSpPr>
          <p:cNvPr id="3" name="Content Placeholder 2">
            <a:extLst>
              <a:ext uri="{FF2B5EF4-FFF2-40B4-BE49-F238E27FC236}">
                <a16:creationId xmlns:a16="http://schemas.microsoft.com/office/drawing/2014/main" id="{B8352FEF-B1CE-B649-AD85-221E88CC3A04}"/>
              </a:ext>
            </a:extLst>
          </p:cNvPr>
          <p:cNvSpPr>
            <a:spLocks noGrp="1"/>
          </p:cNvSpPr>
          <p:nvPr>
            <p:ph idx="1"/>
          </p:nvPr>
        </p:nvSpPr>
        <p:spPr/>
        <p:txBody>
          <a:bodyPr>
            <a:normAutofit/>
          </a:bodyPr>
          <a:lstStyle/>
          <a:p>
            <a:r>
              <a:rPr lang="sl-SI" b="1" dirty="0"/>
              <a:t>Neobdelani raziskovalni podatki: </a:t>
            </a:r>
            <a:r>
              <a:rPr lang="sl-SI" dirty="0"/>
              <a:t>so izvirni podatki, ki ste jih zbrali, vendar jih še niste obdelali ali analizirali. Na primer: zvočne datoteke, arhivi, opazovanja, zapiski s terena in podatki iz poskusov.</a:t>
            </a:r>
          </a:p>
          <a:p>
            <a:r>
              <a:rPr lang="sl-SI" b="1" dirty="0"/>
              <a:t>Obdelani raziskovalni podatki:</a:t>
            </a:r>
            <a:r>
              <a:rPr lang="sl-SI" dirty="0"/>
              <a:t> so podatki, ki ste jih digitalizirali, prevedli, prepisali, očistili, potrdili, preverili in/ali anonimizirali</a:t>
            </a:r>
          </a:p>
          <a:p>
            <a:r>
              <a:rPr lang="sl-SI" b="1" dirty="0"/>
              <a:t>Analizirani raziskovalni podatki: </a:t>
            </a:r>
            <a:r>
              <a:rPr lang="sl-SI" dirty="0"/>
              <a:t>so modeli, grafi, tabele, besedila ipd., ki ste jih ustvarili na podlagi neobdelanih in obdelanih podatkov in so namenjeni pomoči pri odkrivanju koristnih informacij, podajanju zaključkov in odločanju.</a:t>
            </a:r>
            <a:endParaRPr lang="en-US" dirty="0"/>
          </a:p>
        </p:txBody>
      </p:sp>
    </p:spTree>
    <p:extLst>
      <p:ext uri="{BB962C8B-B14F-4D97-AF65-F5344CB8AC3E}">
        <p14:creationId xmlns:p14="http://schemas.microsoft.com/office/powerpoint/2010/main" val="229670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11F1-5472-2243-9C86-61BA501A1014}"/>
              </a:ext>
            </a:extLst>
          </p:cNvPr>
          <p:cNvSpPr>
            <a:spLocks noGrp="1"/>
          </p:cNvSpPr>
          <p:nvPr>
            <p:ph type="title"/>
          </p:nvPr>
        </p:nvSpPr>
        <p:spPr/>
        <p:txBody>
          <a:bodyPr>
            <a:normAutofit fontScale="90000"/>
          </a:bodyPr>
          <a:lstStyle/>
          <a:p>
            <a:r>
              <a:rPr lang="en-US" sz="5000" b="1" dirty="0" err="1">
                <a:solidFill>
                  <a:schemeClr val="accent2"/>
                </a:solidFill>
              </a:rPr>
              <a:t>Raziskovalni</a:t>
            </a:r>
            <a:r>
              <a:rPr lang="en-US" sz="5000" b="1" dirty="0">
                <a:solidFill>
                  <a:schemeClr val="accent2"/>
                </a:solidFill>
              </a:rPr>
              <a:t> </a:t>
            </a:r>
            <a:r>
              <a:rPr lang="en-US" sz="5000" b="1" dirty="0" err="1">
                <a:solidFill>
                  <a:schemeClr val="accent2"/>
                </a:solidFill>
              </a:rPr>
              <a:t>podatki</a:t>
            </a:r>
            <a:r>
              <a:rPr lang="en-US" sz="5000" b="1" dirty="0">
                <a:solidFill>
                  <a:schemeClr val="accent2"/>
                </a:solidFill>
              </a:rPr>
              <a:t> v </a:t>
            </a:r>
            <a:r>
              <a:rPr lang="en-US" sz="5000" b="1" dirty="0" err="1">
                <a:solidFill>
                  <a:schemeClr val="accent2"/>
                </a:solidFill>
              </a:rPr>
              <a:t>raziskovalnem</a:t>
            </a:r>
            <a:r>
              <a:rPr lang="en-US" sz="5000" b="1" dirty="0">
                <a:solidFill>
                  <a:schemeClr val="accent2"/>
                </a:solidFill>
              </a:rPr>
              <a:t> </a:t>
            </a:r>
            <a:r>
              <a:rPr lang="en-US" sz="5000" b="1" dirty="0" err="1">
                <a:solidFill>
                  <a:schemeClr val="accent2"/>
                </a:solidFill>
              </a:rPr>
              <a:t>procesu</a:t>
            </a:r>
            <a:endParaRPr lang="en-US" sz="5000" b="1" dirty="0">
              <a:solidFill>
                <a:schemeClr val="accent2"/>
              </a:solidFill>
            </a:endParaRPr>
          </a:p>
        </p:txBody>
      </p:sp>
      <p:sp>
        <p:nvSpPr>
          <p:cNvPr id="3" name="Content Placeholder 2">
            <a:extLst>
              <a:ext uri="{FF2B5EF4-FFF2-40B4-BE49-F238E27FC236}">
                <a16:creationId xmlns:a16="http://schemas.microsoft.com/office/drawing/2014/main" id="{48BD2013-07EA-9F45-A189-299F2D216BF6}"/>
              </a:ext>
            </a:extLst>
          </p:cNvPr>
          <p:cNvSpPr>
            <a:spLocks noGrp="1"/>
          </p:cNvSpPr>
          <p:nvPr>
            <p:ph idx="1"/>
          </p:nvPr>
        </p:nvSpPr>
        <p:spPr/>
        <p:txBody>
          <a:bodyPr/>
          <a:lstStyle/>
          <a:p>
            <a:r>
              <a:rPr lang="en-US" dirty="0"/>
              <a:t>Ker v </a:t>
            </a:r>
            <a:r>
              <a:rPr lang="en-US" dirty="0" err="1"/>
              <a:t>humanistiki</a:t>
            </a:r>
            <a:r>
              <a:rPr lang="en-US" dirty="0"/>
              <a:t> </a:t>
            </a:r>
            <a:r>
              <a:rPr lang="en-US" dirty="0" err="1"/>
              <a:t>ni</a:t>
            </a:r>
            <a:r>
              <a:rPr lang="en-US" dirty="0"/>
              <a:t> </a:t>
            </a:r>
            <a:r>
              <a:rPr lang="en-US" dirty="0" err="1"/>
              <a:t>soglasja</a:t>
            </a:r>
            <a:r>
              <a:rPr lang="en-US" dirty="0"/>
              <a:t> o </a:t>
            </a:r>
            <a:r>
              <a:rPr lang="en-US" dirty="0" err="1"/>
              <a:t>tem</a:t>
            </a:r>
            <a:r>
              <a:rPr lang="en-US" dirty="0"/>
              <a:t>, </a:t>
            </a:r>
            <a:r>
              <a:rPr lang="en-US" dirty="0" err="1"/>
              <a:t>kaj</a:t>
            </a:r>
            <a:r>
              <a:rPr lang="en-US" dirty="0"/>
              <a:t> so </a:t>
            </a:r>
            <a:r>
              <a:rPr lang="en-US" dirty="0" err="1"/>
              <a:t>raziskovalni</a:t>
            </a:r>
            <a:r>
              <a:rPr lang="en-US" dirty="0"/>
              <a:t> </a:t>
            </a:r>
            <a:r>
              <a:rPr lang="en-US" dirty="0" err="1"/>
              <a:t>podatki</a:t>
            </a:r>
            <a:r>
              <a:rPr lang="en-US" dirty="0"/>
              <a:t> v </a:t>
            </a:r>
            <a:r>
              <a:rPr lang="en-US" dirty="0" err="1"/>
              <a:t>različnih</a:t>
            </a:r>
            <a:r>
              <a:rPr lang="en-US" dirty="0"/>
              <a:t> </a:t>
            </a:r>
            <a:r>
              <a:rPr lang="en-US" dirty="0" err="1"/>
              <a:t>humanističnih</a:t>
            </a:r>
            <a:r>
              <a:rPr lang="en-US" dirty="0"/>
              <a:t> </a:t>
            </a:r>
            <a:r>
              <a:rPr lang="en-US" dirty="0" err="1"/>
              <a:t>disciplinah</a:t>
            </a:r>
            <a:r>
              <a:rPr lang="en-US" dirty="0"/>
              <a:t>, bi </a:t>
            </a:r>
            <a:r>
              <a:rPr lang="en-US" dirty="0" err="1"/>
              <a:t>morala</a:t>
            </a:r>
            <a:r>
              <a:rPr lang="en-US" dirty="0"/>
              <a:t> </a:t>
            </a:r>
            <a:r>
              <a:rPr lang="en-US" dirty="0" err="1"/>
              <a:t>vsaka</a:t>
            </a:r>
            <a:r>
              <a:rPr lang="en-US" dirty="0"/>
              <a:t> </a:t>
            </a:r>
            <a:r>
              <a:rPr lang="en-US" dirty="0" err="1"/>
              <a:t>definicija</a:t>
            </a:r>
            <a:r>
              <a:rPr lang="en-US" dirty="0"/>
              <a:t> </a:t>
            </a:r>
            <a:r>
              <a:rPr lang="en-US" dirty="0" err="1"/>
              <a:t>upoštevati</a:t>
            </a:r>
            <a:r>
              <a:rPr lang="en-US" dirty="0"/>
              <a:t> </a:t>
            </a:r>
            <a:r>
              <a:rPr lang="en-US" dirty="0" err="1"/>
              <a:t>proces</a:t>
            </a:r>
            <a:r>
              <a:rPr lang="en-US" dirty="0"/>
              <a:t> </a:t>
            </a:r>
            <a:r>
              <a:rPr lang="en-US" dirty="0" err="1"/>
              <a:t>ustvarjanja</a:t>
            </a:r>
            <a:r>
              <a:rPr lang="en-US" dirty="0"/>
              <a:t> </a:t>
            </a:r>
            <a:r>
              <a:rPr lang="en-US" dirty="0" err="1"/>
              <a:t>podatkov</a:t>
            </a:r>
            <a:r>
              <a:rPr lang="en-US" dirty="0"/>
              <a:t> v </a:t>
            </a:r>
            <a:r>
              <a:rPr lang="en-US" dirty="0" err="1"/>
              <a:t>vsakokratni</a:t>
            </a:r>
            <a:r>
              <a:rPr lang="en-US" dirty="0"/>
              <a:t> </a:t>
            </a:r>
            <a:r>
              <a:rPr lang="en-US" dirty="0" err="1"/>
              <a:t>raziskovalni</a:t>
            </a:r>
            <a:r>
              <a:rPr lang="en-US" dirty="0"/>
              <a:t> </a:t>
            </a:r>
            <a:r>
              <a:rPr lang="en-US" dirty="0" err="1"/>
              <a:t>praksi</a:t>
            </a:r>
            <a:r>
              <a:rPr lang="en-US" dirty="0"/>
              <a:t>.</a:t>
            </a:r>
          </a:p>
        </p:txBody>
      </p:sp>
    </p:spTree>
    <p:extLst>
      <p:ext uri="{BB962C8B-B14F-4D97-AF65-F5344CB8AC3E}">
        <p14:creationId xmlns:p14="http://schemas.microsoft.com/office/powerpoint/2010/main" val="2555059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F944A-F651-924A-A914-055D25488412}"/>
              </a:ext>
            </a:extLst>
          </p:cNvPr>
          <p:cNvSpPr>
            <a:spLocks noGrp="1"/>
          </p:cNvSpPr>
          <p:nvPr>
            <p:ph type="title"/>
          </p:nvPr>
        </p:nvSpPr>
        <p:spPr/>
        <p:txBody>
          <a:bodyPr>
            <a:normAutofit/>
          </a:bodyPr>
          <a:lstStyle/>
          <a:p>
            <a:r>
              <a:rPr lang="en-US" sz="3600" b="1" dirty="0" err="1"/>
              <a:t>Potek</a:t>
            </a:r>
            <a:r>
              <a:rPr lang="en-US" sz="3600" b="1" dirty="0"/>
              <a:t> </a:t>
            </a:r>
            <a:r>
              <a:rPr lang="en-US" sz="3600" b="1" dirty="0" err="1"/>
              <a:t>raziskovalnega</a:t>
            </a:r>
            <a:r>
              <a:rPr lang="en-US" sz="3600" b="1" dirty="0"/>
              <a:t> </a:t>
            </a:r>
            <a:r>
              <a:rPr lang="en-US" sz="3600" b="1" dirty="0" err="1"/>
              <a:t>dela</a:t>
            </a:r>
            <a:endParaRPr lang="en-US" sz="3600" b="1" dirty="0"/>
          </a:p>
        </p:txBody>
      </p:sp>
      <p:sp>
        <p:nvSpPr>
          <p:cNvPr id="3" name="Text Placeholder 2">
            <a:extLst>
              <a:ext uri="{FF2B5EF4-FFF2-40B4-BE49-F238E27FC236}">
                <a16:creationId xmlns:a16="http://schemas.microsoft.com/office/drawing/2014/main" id="{269E7C2E-5D3B-0E44-932E-EB8FC02B4C12}"/>
              </a:ext>
            </a:extLst>
          </p:cNvPr>
          <p:cNvSpPr>
            <a:spLocks noGrp="1"/>
          </p:cNvSpPr>
          <p:nvPr>
            <p:ph type="body" idx="1"/>
          </p:nvPr>
        </p:nvSpPr>
        <p:spPr/>
        <p:txBody>
          <a:bodyPr/>
          <a:lstStyle/>
          <a:p>
            <a:r>
              <a:rPr lang="en-US" dirty="0" err="1"/>
              <a:t>Analogen</a:t>
            </a:r>
            <a:endParaRPr lang="en-US" dirty="0"/>
          </a:p>
        </p:txBody>
      </p:sp>
      <p:sp>
        <p:nvSpPr>
          <p:cNvPr id="4" name="Content Placeholder 3">
            <a:extLst>
              <a:ext uri="{FF2B5EF4-FFF2-40B4-BE49-F238E27FC236}">
                <a16:creationId xmlns:a16="http://schemas.microsoft.com/office/drawing/2014/main" id="{F829D677-408A-FB41-A060-FF4A0E051625}"/>
              </a:ext>
            </a:extLst>
          </p:cNvPr>
          <p:cNvSpPr>
            <a:spLocks noGrp="1"/>
          </p:cNvSpPr>
          <p:nvPr>
            <p:ph idx="2"/>
          </p:nvPr>
        </p:nvSpPr>
        <p:spPr/>
        <p:txBody>
          <a:bodyPr>
            <a:normAutofit fontScale="55000" lnSpcReduction="20000"/>
          </a:bodyPr>
          <a:lstStyle/>
          <a:p>
            <a:r>
              <a:rPr lang="en-US" dirty="0" err="1"/>
              <a:t>Načrtovanje</a:t>
            </a:r>
            <a:r>
              <a:rPr lang="en-US" dirty="0"/>
              <a:t>:</a:t>
            </a:r>
          </a:p>
          <a:p>
            <a:pPr lvl="1"/>
            <a:r>
              <a:rPr lang="en-US" dirty="0" err="1"/>
              <a:t>razvoj</a:t>
            </a:r>
            <a:r>
              <a:rPr lang="en-US" dirty="0"/>
              <a:t> </a:t>
            </a:r>
            <a:r>
              <a:rPr lang="en-US" dirty="0" err="1"/>
              <a:t>raziskovalnega</a:t>
            </a:r>
            <a:r>
              <a:rPr lang="en-US" dirty="0"/>
              <a:t> </a:t>
            </a:r>
            <a:r>
              <a:rPr lang="en-US" dirty="0" err="1"/>
              <a:t>vprašanja</a:t>
            </a:r>
            <a:r>
              <a:rPr lang="en-US" dirty="0"/>
              <a:t>,</a:t>
            </a:r>
          </a:p>
          <a:p>
            <a:pPr lvl="1"/>
            <a:r>
              <a:rPr lang="en-US" dirty="0" err="1"/>
              <a:t>opredelitev</a:t>
            </a:r>
            <a:r>
              <a:rPr lang="en-US" dirty="0"/>
              <a:t> in </a:t>
            </a:r>
            <a:r>
              <a:rPr lang="en-US" dirty="0" err="1"/>
              <a:t>oblikovanje</a:t>
            </a:r>
            <a:r>
              <a:rPr lang="en-US" dirty="0"/>
              <a:t> </a:t>
            </a:r>
            <a:r>
              <a:rPr lang="en-US" dirty="0" err="1"/>
              <a:t>poteka</a:t>
            </a:r>
            <a:r>
              <a:rPr lang="en-US" dirty="0"/>
              <a:t> </a:t>
            </a:r>
            <a:r>
              <a:rPr lang="en-US" dirty="0" err="1"/>
              <a:t>raziskave</a:t>
            </a:r>
            <a:r>
              <a:rPr lang="en-US" dirty="0"/>
              <a:t>.</a:t>
            </a:r>
          </a:p>
          <a:p>
            <a:r>
              <a:rPr lang="en-US" dirty="0" err="1"/>
              <a:t>Zbiranje</a:t>
            </a:r>
            <a:r>
              <a:rPr lang="en-US" dirty="0"/>
              <a:t>:</a:t>
            </a:r>
          </a:p>
          <a:p>
            <a:pPr lvl="1"/>
            <a:r>
              <a:rPr lang="en-US" dirty="0" err="1"/>
              <a:t>določitev</a:t>
            </a:r>
            <a:r>
              <a:rPr lang="en-US" dirty="0"/>
              <a:t> in </a:t>
            </a:r>
            <a:r>
              <a:rPr lang="en-US" dirty="0" err="1"/>
              <a:t>izbor</a:t>
            </a:r>
            <a:r>
              <a:rPr lang="en-US" dirty="0"/>
              <a:t> </a:t>
            </a:r>
            <a:r>
              <a:rPr lang="en-US" dirty="0" err="1"/>
              <a:t>virov</a:t>
            </a:r>
            <a:r>
              <a:rPr lang="en-US" dirty="0"/>
              <a:t> v </a:t>
            </a:r>
            <a:r>
              <a:rPr lang="en-US" dirty="0" err="1"/>
              <a:t>arhivih</a:t>
            </a:r>
            <a:r>
              <a:rPr lang="en-US" dirty="0"/>
              <a:t>, </a:t>
            </a:r>
            <a:r>
              <a:rPr lang="en-US" dirty="0" err="1"/>
              <a:t>knjižnicah</a:t>
            </a:r>
            <a:r>
              <a:rPr lang="en-US" dirty="0"/>
              <a:t> </a:t>
            </a:r>
            <a:r>
              <a:rPr lang="en-US" dirty="0" err="1"/>
              <a:t>itd</a:t>
            </a:r>
            <a:r>
              <a:rPr lang="en-US" dirty="0"/>
              <a:t>.</a:t>
            </a:r>
          </a:p>
          <a:p>
            <a:pPr lvl="1"/>
            <a:r>
              <a:rPr lang="en-US" dirty="0" err="1"/>
              <a:t>oblikovanje</a:t>
            </a:r>
            <a:r>
              <a:rPr lang="en-US" dirty="0"/>
              <a:t> </a:t>
            </a:r>
            <a:r>
              <a:rPr lang="en-US" dirty="0" err="1"/>
              <a:t>zbirke</a:t>
            </a:r>
            <a:r>
              <a:rPr lang="en-US" dirty="0"/>
              <a:t> </a:t>
            </a:r>
            <a:r>
              <a:rPr lang="en-US" dirty="0" err="1"/>
              <a:t>virov</a:t>
            </a:r>
            <a:r>
              <a:rPr lang="en-US" dirty="0"/>
              <a:t>,</a:t>
            </a:r>
          </a:p>
          <a:p>
            <a:endParaRPr lang="en-US" dirty="0"/>
          </a:p>
          <a:p>
            <a:r>
              <a:rPr lang="en-US" dirty="0" err="1"/>
              <a:t>Analiza</a:t>
            </a:r>
            <a:r>
              <a:rPr lang="en-US" dirty="0"/>
              <a:t>:</a:t>
            </a:r>
          </a:p>
          <a:p>
            <a:pPr lvl="1"/>
            <a:r>
              <a:rPr lang="en-US" dirty="0" err="1"/>
              <a:t>določiti</a:t>
            </a:r>
            <a:r>
              <a:rPr lang="en-US" dirty="0"/>
              <a:t> </a:t>
            </a:r>
            <a:r>
              <a:rPr lang="en-US" dirty="0" err="1"/>
              <a:t>vzorce</a:t>
            </a:r>
            <a:r>
              <a:rPr lang="en-US" dirty="0"/>
              <a:t> in </a:t>
            </a:r>
            <a:r>
              <a:rPr lang="en-US" dirty="0" err="1"/>
              <a:t>strukture</a:t>
            </a:r>
            <a:r>
              <a:rPr lang="en-US" dirty="0"/>
              <a:t>,</a:t>
            </a:r>
          </a:p>
          <a:p>
            <a:pPr lvl="1"/>
            <a:r>
              <a:rPr lang="en-US" dirty="0" err="1"/>
              <a:t>kontekstualizacija</a:t>
            </a:r>
            <a:r>
              <a:rPr lang="en-US" dirty="0"/>
              <a:t> </a:t>
            </a:r>
            <a:r>
              <a:rPr lang="en-US" dirty="0" err="1"/>
              <a:t>opažanj</a:t>
            </a:r>
            <a:r>
              <a:rPr lang="en-US" dirty="0"/>
              <a:t>,</a:t>
            </a:r>
          </a:p>
          <a:p>
            <a:pPr lvl="1"/>
            <a:r>
              <a:rPr lang="en-US" dirty="0" err="1"/>
              <a:t>potrjevanje</a:t>
            </a:r>
            <a:r>
              <a:rPr lang="en-US" dirty="0"/>
              <a:t> </a:t>
            </a:r>
            <a:r>
              <a:rPr lang="en-US" dirty="0" err="1"/>
              <a:t>argumentov</a:t>
            </a:r>
            <a:r>
              <a:rPr lang="en-US" dirty="0"/>
              <a:t> in </a:t>
            </a:r>
            <a:r>
              <a:rPr lang="en-US" dirty="0" err="1"/>
              <a:t>hipotez</a:t>
            </a:r>
            <a:r>
              <a:rPr lang="en-US" dirty="0"/>
              <a:t>.</a:t>
            </a:r>
          </a:p>
          <a:p>
            <a:r>
              <a:rPr lang="en-US" dirty="0" err="1"/>
              <a:t>Objava</a:t>
            </a:r>
            <a:r>
              <a:rPr lang="en-US" dirty="0"/>
              <a:t>.</a:t>
            </a:r>
          </a:p>
        </p:txBody>
      </p:sp>
      <p:sp>
        <p:nvSpPr>
          <p:cNvPr id="5" name="Text Placeholder 4">
            <a:extLst>
              <a:ext uri="{FF2B5EF4-FFF2-40B4-BE49-F238E27FC236}">
                <a16:creationId xmlns:a16="http://schemas.microsoft.com/office/drawing/2014/main" id="{9ABBD185-32D3-7747-B6DD-7E8385BA257B}"/>
              </a:ext>
            </a:extLst>
          </p:cNvPr>
          <p:cNvSpPr>
            <a:spLocks noGrp="1"/>
          </p:cNvSpPr>
          <p:nvPr>
            <p:ph type="body" idx="3"/>
          </p:nvPr>
        </p:nvSpPr>
        <p:spPr/>
        <p:txBody>
          <a:bodyPr/>
          <a:lstStyle/>
          <a:p>
            <a:r>
              <a:rPr lang="en-US" dirty="0" err="1"/>
              <a:t>Digitalen</a:t>
            </a:r>
            <a:endParaRPr lang="en-US" dirty="0"/>
          </a:p>
        </p:txBody>
      </p:sp>
      <p:sp>
        <p:nvSpPr>
          <p:cNvPr id="6" name="Content Placeholder 5">
            <a:extLst>
              <a:ext uri="{FF2B5EF4-FFF2-40B4-BE49-F238E27FC236}">
                <a16:creationId xmlns:a16="http://schemas.microsoft.com/office/drawing/2014/main" id="{0D2C719F-AC05-744B-B9C6-E2BFEBE30060}"/>
              </a:ext>
            </a:extLst>
          </p:cNvPr>
          <p:cNvSpPr>
            <a:spLocks noGrp="1"/>
          </p:cNvSpPr>
          <p:nvPr>
            <p:ph idx="4"/>
          </p:nvPr>
        </p:nvSpPr>
        <p:spPr/>
        <p:txBody>
          <a:bodyPr>
            <a:normAutofit fontScale="55000" lnSpcReduction="20000"/>
          </a:bodyPr>
          <a:lstStyle/>
          <a:p>
            <a:r>
              <a:rPr lang="en-US" dirty="0" err="1"/>
              <a:t>Načrtovanje</a:t>
            </a:r>
            <a:r>
              <a:rPr lang="en-US" dirty="0"/>
              <a:t>:</a:t>
            </a:r>
          </a:p>
          <a:p>
            <a:r>
              <a:rPr lang="en-US" dirty="0" err="1"/>
              <a:t>Zbiranje</a:t>
            </a:r>
            <a:r>
              <a:rPr lang="en-US" dirty="0"/>
              <a:t>:</a:t>
            </a:r>
          </a:p>
          <a:p>
            <a:r>
              <a:rPr lang="en-US" dirty="0" err="1"/>
              <a:t>Digitalizacija</a:t>
            </a:r>
            <a:r>
              <a:rPr lang="en-US" dirty="0"/>
              <a:t>:</a:t>
            </a:r>
          </a:p>
          <a:p>
            <a:pPr lvl="1"/>
            <a:r>
              <a:rPr lang="en-US" dirty="0" err="1"/>
              <a:t>digitalizacija</a:t>
            </a:r>
            <a:r>
              <a:rPr lang="en-US" dirty="0"/>
              <a:t> </a:t>
            </a:r>
            <a:r>
              <a:rPr lang="en-US" dirty="0" err="1"/>
              <a:t>dokumentov</a:t>
            </a:r>
            <a:r>
              <a:rPr lang="en-US" dirty="0"/>
              <a:t> (v </a:t>
            </a:r>
            <a:r>
              <a:rPr lang="en-US" dirty="0" err="1"/>
              <a:t>skladu</a:t>
            </a:r>
            <a:r>
              <a:rPr lang="en-US" dirty="0"/>
              <a:t> s </a:t>
            </a:r>
            <a:r>
              <a:rPr lang="en-US" dirty="0" err="1"/>
              <a:t>standardi</a:t>
            </a:r>
            <a:r>
              <a:rPr lang="en-US" dirty="0"/>
              <a:t> za </a:t>
            </a:r>
            <a:r>
              <a:rPr lang="en-US" dirty="0" err="1"/>
              <a:t>digitalizacijo</a:t>
            </a:r>
            <a:r>
              <a:rPr lang="en-US" dirty="0"/>
              <a:t>),</a:t>
            </a:r>
          </a:p>
          <a:p>
            <a:pPr lvl="1"/>
            <a:r>
              <a:rPr lang="en-US" dirty="0" err="1"/>
              <a:t>zbiranje</a:t>
            </a:r>
            <a:r>
              <a:rPr lang="en-US" dirty="0"/>
              <a:t> </a:t>
            </a:r>
            <a:r>
              <a:rPr lang="en-US" dirty="0" err="1"/>
              <a:t>metapodatkov</a:t>
            </a:r>
            <a:r>
              <a:rPr lang="en-US" dirty="0"/>
              <a:t>,</a:t>
            </a:r>
          </a:p>
          <a:p>
            <a:pPr lvl="1"/>
            <a:r>
              <a:rPr lang="en-US" dirty="0" err="1"/>
              <a:t>omogočiti</a:t>
            </a:r>
            <a:r>
              <a:rPr lang="en-US" dirty="0"/>
              <a:t> </a:t>
            </a:r>
            <a:r>
              <a:rPr lang="en-US" dirty="0" err="1"/>
              <a:t>dostop</a:t>
            </a:r>
            <a:r>
              <a:rPr lang="en-US" dirty="0"/>
              <a:t> do </a:t>
            </a:r>
            <a:r>
              <a:rPr lang="en-US" dirty="0" err="1"/>
              <a:t>digitalnih</a:t>
            </a:r>
            <a:r>
              <a:rPr lang="en-US" dirty="0"/>
              <a:t> </a:t>
            </a:r>
            <a:r>
              <a:rPr lang="en-US" dirty="0" err="1"/>
              <a:t>reprodukcij</a:t>
            </a:r>
            <a:r>
              <a:rPr lang="en-US" dirty="0"/>
              <a:t> v </a:t>
            </a:r>
            <a:r>
              <a:rPr lang="en-US" dirty="0" err="1"/>
              <a:t>skladu</a:t>
            </a:r>
            <a:r>
              <a:rPr lang="en-US" dirty="0"/>
              <a:t> z </a:t>
            </a:r>
            <a:r>
              <a:rPr lang="en-US" dirty="0" err="1"/>
              <a:t>načeli</a:t>
            </a:r>
            <a:r>
              <a:rPr lang="en-US" dirty="0"/>
              <a:t> FAIR.</a:t>
            </a:r>
          </a:p>
          <a:p>
            <a:r>
              <a:rPr lang="en-US" dirty="0" err="1"/>
              <a:t>Dopolnjevanje</a:t>
            </a:r>
            <a:r>
              <a:rPr lang="en-US" dirty="0"/>
              <a:t>, </a:t>
            </a:r>
            <a:r>
              <a:rPr lang="en-US" dirty="0" err="1"/>
              <a:t>obdelava</a:t>
            </a:r>
            <a:r>
              <a:rPr lang="en-US" dirty="0"/>
              <a:t> in </a:t>
            </a:r>
            <a:r>
              <a:rPr lang="en-US" dirty="0" err="1"/>
              <a:t>analiza</a:t>
            </a:r>
            <a:r>
              <a:rPr lang="en-US" dirty="0"/>
              <a:t>:</a:t>
            </a:r>
          </a:p>
          <a:p>
            <a:pPr lvl="1"/>
            <a:r>
              <a:rPr lang="en-US" dirty="0" err="1"/>
              <a:t>ureditev</a:t>
            </a:r>
            <a:r>
              <a:rPr lang="en-US" dirty="0"/>
              <a:t> </a:t>
            </a:r>
            <a:r>
              <a:rPr lang="en-US" dirty="0" err="1"/>
              <a:t>metapodatkov</a:t>
            </a:r>
            <a:r>
              <a:rPr lang="en-US" dirty="0"/>
              <a:t>,</a:t>
            </a:r>
          </a:p>
          <a:p>
            <a:pPr lvl="1"/>
            <a:r>
              <a:rPr lang="en-US" dirty="0" err="1"/>
              <a:t>prepis</a:t>
            </a:r>
            <a:r>
              <a:rPr lang="en-US" dirty="0"/>
              <a:t> </a:t>
            </a:r>
            <a:r>
              <a:rPr lang="en-US" dirty="0" err="1"/>
              <a:t>besedila</a:t>
            </a:r>
            <a:r>
              <a:rPr lang="en-US" dirty="0"/>
              <a:t>,</a:t>
            </a:r>
          </a:p>
          <a:p>
            <a:pPr lvl="1"/>
            <a:r>
              <a:rPr lang="en-US" dirty="0" err="1"/>
              <a:t>dodati</a:t>
            </a:r>
            <a:r>
              <a:rPr lang="en-US" dirty="0"/>
              <a:t> </a:t>
            </a:r>
            <a:r>
              <a:rPr lang="en-US" dirty="0" err="1"/>
              <a:t>normirane</a:t>
            </a:r>
            <a:r>
              <a:rPr lang="en-US" dirty="0"/>
              <a:t> </a:t>
            </a:r>
            <a:r>
              <a:rPr lang="en-US" dirty="0" err="1"/>
              <a:t>podatke</a:t>
            </a:r>
            <a:r>
              <a:rPr lang="en-US" dirty="0"/>
              <a:t> (</a:t>
            </a:r>
            <a:r>
              <a:rPr lang="en-US" dirty="0" err="1"/>
              <a:t>kraje</a:t>
            </a:r>
            <a:r>
              <a:rPr lang="en-US" dirty="0"/>
              <a:t>, </a:t>
            </a:r>
            <a:r>
              <a:rPr lang="en-US" dirty="0" err="1"/>
              <a:t>osebe</a:t>
            </a:r>
            <a:r>
              <a:rPr lang="en-US" dirty="0"/>
              <a:t> </a:t>
            </a:r>
            <a:r>
              <a:rPr lang="en-US" dirty="0" err="1"/>
              <a:t>ipd</a:t>
            </a:r>
            <a:r>
              <a:rPr lang="en-US" dirty="0"/>
              <a:t>.),</a:t>
            </a:r>
          </a:p>
          <a:p>
            <a:pPr lvl="1"/>
            <a:r>
              <a:rPr lang="en-US" dirty="0" err="1"/>
              <a:t>analiza</a:t>
            </a:r>
            <a:r>
              <a:rPr lang="en-US" dirty="0"/>
              <a:t> z </a:t>
            </a:r>
            <a:r>
              <a:rPr lang="en-US" dirty="0" err="1"/>
              <a:t>digitalnimi</a:t>
            </a:r>
            <a:r>
              <a:rPr lang="en-US" dirty="0"/>
              <a:t> </a:t>
            </a:r>
            <a:r>
              <a:rPr lang="en-US" dirty="0" err="1"/>
              <a:t>metodami</a:t>
            </a:r>
            <a:r>
              <a:rPr lang="en-US" dirty="0"/>
              <a:t> in </a:t>
            </a:r>
            <a:r>
              <a:rPr lang="en-US" dirty="0" err="1"/>
              <a:t>orodji</a:t>
            </a:r>
            <a:r>
              <a:rPr lang="en-US" dirty="0"/>
              <a:t>.</a:t>
            </a:r>
          </a:p>
          <a:p>
            <a:r>
              <a:rPr lang="en-US" dirty="0" err="1"/>
              <a:t>Digitalna</a:t>
            </a:r>
            <a:r>
              <a:rPr lang="en-US" dirty="0"/>
              <a:t> </a:t>
            </a:r>
            <a:r>
              <a:rPr lang="en-US" dirty="0" err="1"/>
              <a:t>objava</a:t>
            </a:r>
            <a:r>
              <a:rPr lang="en-US" dirty="0"/>
              <a:t>.</a:t>
            </a:r>
          </a:p>
          <a:p>
            <a:r>
              <a:rPr lang="en-US" dirty="0" err="1"/>
              <a:t>Hramba</a:t>
            </a:r>
            <a:r>
              <a:rPr lang="en-US" dirty="0"/>
              <a:t>: v </a:t>
            </a:r>
            <a:r>
              <a:rPr lang="en-US" dirty="0" err="1"/>
              <a:t>repozitorijih</a:t>
            </a:r>
            <a:r>
              <a:rPr lang="en-US" dirty="0"/>
              <a:t>, v </a:t>
            </a:r>
            <a:r>
              <a:rPr lang="en-US" dirty="0" err="1"/>
              <a:t>skladu</a:t>
            </a:r>
            <a:r>
              <a:rPr lang="en-US" dirty="0"/>
              <a:t> z </a:t>
            </a:r>
            <a:r>
              <a:rPr lang="en-US" dirty="0" err="1"/>
              <a:t>načeli</a:t>
            </a:r>
            <a:r>
              <a:rPr lang="en-US" dirty="0"/>
              <a:t> FAIR.</a:t>
            </a:r>
          </a:p>
        </p:txBody>
      </p:sp>
    </p:spTree>
    <p:extLst>
      <p:ext uri="{BB962C8B-B14F-4D97-AF65-F5344CB8AC3E}">
        <p14:creationId xmlns:p14="http://schemas.microsoft.com/office/powerpoint/2010/main" val="3248763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83" y="236307"/>
            <a:ext cx="11435137" cy="919135"/>
          </a:xfrm>
        </p:spPr>
        <p:txBody>
          <a:bodyPr>
            <a:noAutofit/>
          </a:bodyPr>
          <a:lstStyle/>
          <a:p>
            <a:r>
              <a:rPr lang="ta-IN" sz="3600" b="1" dirty="0"/>
              <a:t>Raziskovalni podatki v digitalni humanistiki </a:t>
            </a:r>
            <a:r>
              <a:rPr lang="ta-IN" sz="3600" b="1" dirty="0" err="1"/>
              <a:t>v</a:t>
            </a:r>
            <a:r>
              <a:rPr lang="ta-IN" sz="3600" b="1" dirty="0"/>
              <a:t> </a:t>
            </a:r>
            <a:r>
              <a:rPr lang="ta-IN" sz="3600" b="1" dirty="0" err="1"/>
              <a:t>okviru</a:t>
            </a:r>
            <a:r>
              <a:rPr lang="sl-SI" sz="3600" b="1" dirty="0"/>
              <a:t> življenjskega kroga raziskovalnih podatkov</a:t>
            </a:r>
            <a:endParaRPr lang="en-US" sz="3600" b="1" dirty="0"/>
          </a:p>
        </p:txBody>
      </p:sp>
      <p:pic>
        <p:nvPicPr>
          <p:cNvPr id="8" name="Content Placeholder 7" descr="ResearchDataLifeCycle.png"/>
          <p:cNvPicPr>
            <a:picLocks noGrp="1" noChangeAspect="1"/>
          </p:cNvPicPr>
          <p:nvPr>
            <p:ph idx="1"/>
          </p:nvPr>
        </p:nvPicPr>
        <p:blipFill>
          <a:blip r:embed="rId2">
            <a:extLst>
              <a:ext uri="{28A0092B-C50C-407E-A947-70E740481C1C}">
                <a14:useLocalDpi xmlns:a14="http://schemas.microsoft.com/office/drawing/2010/main" val="0"/>
              </a:ext>
            </a:extLst>
          </a:blip>
          <a:srcRect t="-15422" b="-15422"/>
          <a:stretch>
            <a:fillRect/>
          </a:stretch>
        </p:blipFill>
        <p:spPr>
          <a:xfrm>
            <a:off x="343729" y="472955"/>
            <a:ext cx="11070860" cy="6616213"/>
          </a:xfrm>
        </p:spPr>
      </p:pic>
    </p:spTree>
    <p:extLst>
      <p:ext uri="{BB962C8B-B14F-4D97-AF65-F5344CB8AC3E}">
        <p14:creationId xmlns:p14="http://schemas.microsoft.com/office/powerpoint/2010/main" val="758155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idx="4294967295"/>
          </p:nvPr>
        </p:nvSpPr>
        <p:spPr>
          <a:xfrm>
            <a:off x="415600" y="546667"/>
            <a:ext cx="11360800" cy="810400"/>
          </a:xfrm>
          <a:prstGeom prst="rect">
            <a:avLst/>
          </a:prstGeom>
        </p:spPr>
        <p:txBody>
          <a:bodyPr spcFirstLastPara="1" vert="horz" wrap="square" lIns="121900" tIns="121900" rIns="121900" bIns="121900" rtlCol="0" anchor="t" anchorCtr="0">
            <a:noAutofit/>
          </a:bodyPr>
          <a:lstStyle/>
          <a:p>
            <a:pPr>
              <a:spcBef>
                <a:spcPts val="0"/>
              </a:spcBef>
            </a:pPr>
            <a:r>
              <a:rPr lang="en" sz="3600" b="1" dirty="0" err="1"/>
              <a:t>Vse</a:t>
            </a:r>
            <a:r>
              <a:rPr lang="en" sz="3600" b="1" dirty="0"/>
              <a:t> faze </a:t>
            </a:r>
            <a:r>
              <a:rPr lang="en" sz="3600" b="1" dirty="0" err="1"/>
              <a:t>raziskovanja</a:t>
            </a:r>
            <a:r>
              <a:rPr lang="en" sz="3600" b="1" dirty="0"/>
              <a:t>:</a:t>
            </a:r>
            <a:endParaRPr sz="3600" b="1" dirty="0"/>
          </a:p>
        </p:txBody>
      </p:sp>
      <p:grpSp>
        <p:nvGrpSpPr>
          <p:cNvPr id="92" name="Google Shape;92;p14"/>
          <p:cNvGrpSpPr/>
          <p:nvPr/>
        </p:nvGrpSpPr>
        <p:grpSpPr>
          <a:xfrm flipH="1">
            <a:off x="7501434" y="3461840"/>
            <a:ext cx="3922439" cy="1396400"/>
            <a:chOff x="857520" y="1684225"/>
            <a:chExt cx="2941829" cy="1047300"/>
          </a:xfrm>
        </p:grpSpPr>
        <p:sp>
          <p:nvSpPr>
            <p:cNvPr id="93" name="Google Shape;93;p14"/>
            <p:cNvSpPr txBox="1"/>
            <p:nvPr/>
          </p:nvSpPr>
          <p:spPr>
            <a:xfrm>
              <a:off x="857520" y="1684225"/>
              <a:ext cx="2077200" cy="1047300"/>
            </a:xfrm>
            <a:prstGeom prst="rect">
              <a:avLst/>
            </a:prstGeom>
            <a:solidFill>
              <a:srgbClr val="CFE2F3"/>
            </a:solidFill>
            <a:ln>
              <a:noFill/>
            </a:ln>
          </p:spPr>
          <p:txBody>
            <a:bodyPr spcFirstLastPara="1" wrap="square" lIns="121900" tIns="121900" rIns="121900" bIns="121900" anchor="ctr" anchorCtr="0">
              <a:noAutofit/>
            </a:bodyPr>
            <a:lstStyle/>
            <a:p>
              <a:pPr>
                <a:spcAft>
                  <a:spcPts val="2133"/>
                </a:spcAft>
              </a:pPr>
              <a:r>
                <a:rPr lang="en" sz="1600" b="1">
                  <a:latin typeface="Roboto"/>
                  <a:ea typeface="Roboto"/>
                  <a:cs typeface="Roboto"/>
                  <a:sym typeface="Roboto"/>
                </a:rPr>
                <a:t>Obogatitev</a:t>
              </a:r>
              <a:endParaRPr sz="1067" b="1">
                <a:latin typeface="Roboto"/>
                <a:ea typeface="Roboto"/>
                <a:cs typeface="Roboto"/>
                <a:sym typeface="Roboto"/>
              </a:endParaRPr>
            </a:p>
          </p:txBody>
        </p:sp>
        <p:cxnSp>
          <p:nvCxnSpPr>
            <p:cNvPr id="94" name="Google Shape;94;p14"/>
            <p:cNvCxnSpPr/>
            <p:nvPr/>
          </p:nvCxnSpPr>
          <p:spPr>
            <a:xfrm rot="10800000">
              <a:off x="3046949" y="2215320"/>
              <a:ext cx="752400" cy="0"/>
            </a:xfrm>
            <a:prstGeom prst="straightConnector1">
              <a:avLst/>
            </a:prstGeom>
            <a:noFill/>
            <a:ln w="9525" cap="flat" cmpd="sng">
              <a:solidFill>
                <a:srgbClr val="C2C2C2"/>
              </a:solidFill>
              <a:prstDash val="solid"/>
              <a:round/>
              <a:headEnd type="none" w="sm" len="sm"/>
              <a:tailEnd type="none" w="sm" len="sm"/>
            </a:ln>
          </p:spPr>
        </p:cxnSp>
        <p:sp>
          <p:nvSpPr>
            <p:cNvPr id="95" name="Google Shape;95;p14"/>
            <p:cNvSpPr/>
            <p:nvPr/>
          </p:nvSpPr>
          <p:spPr>
            <a:xfrm>
              <a:off x="3020371" y="2111851"/>
              <a:ext cx="198600" cy="198300"/>
            </a:xfrm>
            <a:prstGeom prst="ellipse">
              <a:avLst/>
            </a:prstGeom>
            <a:solidFill>
              <a:srgbClr val="0E65F0"/>
            </a:solidFill>
            <a:ln>
              <a:noFill/>
            </a:ln>
          </p:spPr>
          <p:txBody>
            <a:bodyPr spcFirstLastPara="1" wrap="square" lIns="121900" tIns="121900" rIns="121900" bIns="121900" anchor="ctr" anchorCtr="0">
              <a:noAutofit/>
            </a:bodyPr>
            <a:lstStyle/>
            <a:p>
              <a:endParaRPr sz="2400"/>
            </a:p>
          </p:txBody>
        </p:sp>
        <p:sp>
          <p:nvSpPr>
            <p:cNvPr id="96" name="Google Shape;96;p14"/>
            <p:cNvSpPr txBox="1"/>
            <p:nvPr/>
          </p:nvSpPr>
          <p:spPr>
            <a:xfrm>
              <a:off x="2995927" y="2051434"/>
              <a:ext cx="247500" cy="312900"/>
            </a:xfrm>
            <a:prstGeom prst="rect">
              <a:avLst/>
            </a:prstGeom>
            <a:noFill/>
            <a:ln>
              <a:noFill/>
            </a:ln>
          </p:spPr>
          <p:txBody>
            <a:bodyPr spcFirstLastPara="1" wrap="square" lIns="121900" tIns="121900" rIns="121900" bIns="121900" anchor="t" anchorCtr="0">
              <a:noAutofit/>
            </a:bodyPr>
            <a:lstStyle/>
            <a:p>
              <a:pPr algn="ctr">
                <a:spcAft>
                  <a:spcPts val="2133"/>
                </a:spcAft>
              </a:pPr>
              <a:r>
                <a:rPr lang="en" sz="1067">
                  <a:solidFill>
                    <a:srgbClr val="FFFFFF"/>
                  </a:solidFill>
                  <a:latin typeface="Roboto"/>
                  <a:ea typeface="Roboto"/>
                  <a:cs typeface="Roboto"/>
                  <a:sym typeface="Roboto"/>
                </a:rPr>
                <a:t>2</a:t>
              </a:r>
              <a:endParaRPr sz="2400">
                <a:solidFill>
                  <a:srgbClr val="FFFFFF"/>
                </a:solidFill>
              </a:endParaRPr>
            </a:p>
          </p:txBody>
        </p:sp>
      </p:grpSp>
      <p:grpSp>
        <p:nvGrpSpPr>
          <p:cNvPr id="97" name="Google Shape;97;p14"/>
          <p:cNvGrpSpPr/>
          <p:nvPr/>
        </p:nvGrpSpPr>
        <p:grpSpPr>
          <a:xfrm>
            <a:off x="714054" y="4386273"/>
            <a:ext cx="4426285" cy="1396400"/>
            <a:chOff x="857520" y="1684225"/>
            <a:chExt cx="3319714" cy="1047300"/>
          </a:xfrm>
        </p:grpSpPr>
        <p:sp>
          <p:nvSpPr>
            <p:cNvPr id="98" name="Google Shape;98;p14"/>
            <p:cNvSpPr txBox="1"/>
            <p:nvPr/>
          </p:nvSpPr>
          <p:spPr>
            <a:xfrm>
              <a:off x="857520" y="1684225"/>
              <a:ext cx="2077200" cy="1047300"/>
            </a:xfrm>
            <a:prstGeom prst="rect">
              <a:avLst/>
            </a:prstGeom>
            <a:solidFill>
              <a:srgbClr val="CFE2F3"/>
            </a:solidFill>
            <a:ln>
              <a:noFill/>
            </a:ln>
          </p:spPr>
          <p:txBody>
            <a:bodyPr spcFirstLastPara="1" wrap="square" lIns="121900" tIns="121900" rIns="121900" bIns="121900" anchor="ctr" anchorCtr="0">
              <a:noAutofit/>
            </a:bodyPr>
            <a:lstStyle/>
            <a:p>
              <a:pPr algn="r">
                <a:spcAft>
                  <a:spcPts val="2133"/>
                </a:spcAft>
              </a:pPr>
              <a:r>
                <a:rPr lang="en" sz="1600" b="1">
                  <a:latin typeface="Roboto"/>
                  <a:ea typeface="Roboto"/>
                  <a:cs typeface="Roboto"/>
                  <a:sym typeface="Roboto"/>
                </a:rPr>
                <a:t>Zajem, organizacija &amp; shranjevanje</a:t>
              </a:r>
              <a:endParaRPr sz="1067" b="1">
                <a:latin typeface="Roboto"/>
                <a:ea typeface="Roboto"/>
                <a:cs typeface="Roboto"/>
                <a:sym typeface="Roboto"/>
              </a:endParaRPr>
            </a:p>
          </p:txBody>
        </p:sp>
        <p:cxnSp>
          <p:nvCxnSpPr>
            <p:cNvPr id="99" name="Google Shape;99;p14"/>
            <p:cNvCxnSpPr/>
            <p:nvPr/>
          </p:nvCxnSpPr>
          <p:spPr>
            <a:xfrm rot="10800000">
              <a:off x="3046834" y="2215329"/>
              <a:ext cx="1130400" cy="0"/>
            </a:xfrm>
            <a:prstGeom prst="straightConnector1">
              <a:avLst/>
            </a:prstGeom>
            <a:noFill/>
            <a:ln w="9525" cap="flat" cmpd="sng">
              <a:solidFill>
                <a:srgbClr val="C2C2C2"/>
              </a:solidFill>
              <a:prstDash val="solid"/>
              <a:round/>
              <a:headEnd type="none" w="sm" len="sm"/>
              <a:tailEnd type="none" w="sm" len="sm"/>
            </a:ln>
          </p:spPr>
        </p:cxnSp>
        <p:sp>
          <p:nvSpPr>
            <p:cNvPr id="100" name="Google Shape;100;p14"/>
            <p:cNvSpPr/>
            <p:nvPr/>
          </p:nvSpPr>
          <p:spPr>
            <a:xfrm>
              <a:off x="3020371" y="2111851"/>
              <a:ext cx="198600" cy="198300"/>
            </a:xfrm>
            <a:prstGeom prst="ellipse">
              <a:avLst/>
            </a:prstGeom>
            <a:solidFill>
              <a:srgbClr val="307BF3"/>
            </a:solidFill>
            <a:ln>
              <a:noFill/>
            </a:ln>
          </p:spPr>
          <p:txBody>
            <a:bodyPr spcFirstLastPara="1" wrap="square" lIns="121900" tIns="121900" rIns="121900" bIns="121900" anchor="ctr" anchorCtr="0">
              <a:noAutofit/>
            </a:bodyPr>
            <a:lstStyle/>
            <a:p>
              <a:endParaRPr sz="2400"/>
            </a:p>
          </p:txBody>
        </p:sp>
        <p:sp>
          <p:nvSpPr>
            <p:cNvPr id="101" name="Google Shape;101;p14"/>
            <p:cNvSpPr txBox="1"/>
            <p:nvPr/>
          </p:nvSpPr>
          <p:spPr>
            <a:xfrm>
              <a:off x="2995927" y="2051434"/>
              <a:ext cx="247500" cy="312900"/>
            </a:xfrm>
            <a:prstGeom prst="rect">
              <a:avLst/>
            </a:prstGeom>
            <a:noFill/>
            <a:ln>
              <a:noFill/>
            </a:ln>
          </p:spPr>
          <p:txBody>
            <a:bodyPr spcFirstLastPara="1" wrap="square" lIns="121900" tIns="121900" rIns="121900" bIns="121900" anchor="t" anchorCtr="0">
              <a:noAutofit/>
            </a:bodyPr>
            <a:lstStyle/>
            <a:p>
              <a:pPr algn="ctr">
                <a:spcAft>
                  <a:spcPts val="2133"/>
                </a:spcAft>
              </a:pPr>
              <a:r>
                <a:rPr lang="en" sz="1067">
                  <a:solidFill>
                    <a:srgbClr val="FFFFFF"/>
                  </a:solidFill>
                  <a:latin typeface="Roboto"/>
                  <a:ea typeface="Roboto"/>
                  <a:cs typeface="Roboto"/>
                  <a:sym typeface="Roboto"/>
                </a:rPr>
                <a:t>1</a:t>
              </a:r>
              <a:endParaRPr sz="2400">
                <a:solidFill>
                  <a:srgbClr val="FFFFFF"/>
                </a:solidFill>
              </a:endParaRPr>
            </a:p>
          </p:txBody>
        </p:sp>
      </p:grpSp>
      <p:grpSp>
        <p:nvGrpSpPr>
          <p:cNvPr id="102" name="Google Shape;102;p14"/>
          <p:cNvGrpSpPr/>
          <p:nvPr/>
        </p:nvGrpSpPr>
        <p:grpSpPr>
          <a:xfrm flipH="1">
            <a:off x="6449968" y="1869773"/>
            <a:ext cx="4973905" cy="1396400"/>
            <a:chOff x="857520" y="1684225"/>
            <a:chExt cx="3730429" cy="1047300"/>
          </a:xfrm>
        </p:grpSpPr>
        <p:sp>
          <p:nvSpPr>
            <p:cNvPr id="103" name="Google Shape;103;p14"/>
            <p:cNvSpPr txBox="1"/>
            <p:nvPr/>
          </p:nvSpPr>
          <p:spPr>
            <a:xfrm>
              <a:off x="857520" y="1684225"/>
              <a:ext cx="2077200" cy="1047300"/>
            </a:xfrm>
            <a:prstGeom prst="rect">
              <a:avLst/>
            </a:prstGeom>
            <a:solidFill>
              <a:srgbClr val="CFE2F3"/>
            </a:solidFill>
            <a:ln>
              <a:noFill/>
            </a:ln>
          </p:spPr>
          <p:txBody>
            <a:bodyPr spcFirstLastPara="1" wrap="square" lIns="121900" tIns="121900" rIns="121900" bIns="121900" anchor="ctr" anchorCtr="0">
              <a:noAutofit/>
            </a:bodyPr>
            <a:lstStyle/>
            <a:p>
              <a:pPr>
                <a:spcAft>
                  <a:spcPts val="2133"/>
                </a:spcAft>
              </a:pPr>
              <a:r>
                <a:rPr lang="en" sz="1600" b="1">
                  <a:latin typeface="Roboto"/>
                  <a:ea typeface="Roboto"/>
                  <a:cs typeface="Roboto"/>
                  <a:sym typeface="Roboto"/>
                </a:rPr>
                <a:t>Diseminacija</a:t>
              </a:r>
              <a:endParaRPr sz="1067" b="1">
                <a:latin typeface="Roboto"/>
                <a:ea typeface="Roboto"/>
                <a:cs typeface="Roboto"/>
                <a:sym typeface="Roboto"/>
              </a:endParaRPr>
            </a:p>
          </p:txBody>
        </p:sp>
        <p:cxnSp>
          <p:nvCxnSpPr>
            <p:cNvPr id="104" name="Google Shape;104;p14"/>
            <p:cNvCxnSpPr/>
            <p:nvPr/>
          </p:nvCxnSpPr>
          <p:spPr>
            <a:xfrm rot="10800000">
              <a:off x="3046849" y="2215320"/>
              <a:ext cx="1541100" cy="0"/>
            </a:xfrm>
            <a:prstGeom prst="straightConnector1">
              <a:avLst/>
            </a:prstGeom>
            <a:noFill/>
            <a:ln w="9525" cap="flat" cmpd="sng">
              <a:solidFill>
                <a:srgbClr val="C2C2C2"/>
              </a:solidFill>
              <a:prstDash val="solid"/>
              <a:round/>
              <a:headEnd type="none" w="sm" len="sm"/>
              <a:tailEnd type="none" w="sm" len="sm"/>
            </a:ln>
          </p:spPr>
        </p:cxnSp>
        <p:sp>
          <p:nvSpPr>
            <p:cNvPr id="105" name="Google Shape;105;p14"/>
            <p:cNvSpPr/>
            <p:nvPr/>
          </p:nvSpPr>
          <p:spPr>
            <a:xfrm>
              <a:off x="3020371" y="2111851"/>
              <a:ext cx="198600" cy="198300"/>
            </a:xfrm>
            <a:prstGeom prst="ellipse">
              <a:avLst/>
            </a:prstGeom>
            <a:solidFill>
              <a:srgbClr val="0C58D3"/>
            </a:solidFill>
            <a:ln>
              <a:noFill/>
            </a:ln>
          </p:spPr>
          <p:txBody>
            <a:bodyPr spcFirstLastPara="1" wrap="square" lIns="121900" tIns="121900" rIns="121900" bIns="121900" anchor="ctr" anchorCtr="0">
              <a:noAutofit/>
            </a:bodyPr>
            <a:lstStyle/>
            <a:p>
              <a:endParaRPr sz="2400"/>
            </a:p>
          </p:txBody>
        </p:sp>
        <p:sp>
          <p:nvSpPr>
            <p:cNvPr id="106" name="Google Shape;106;p14"/>
            <p:cNvSpPr txBox="1"/>
            <p:nvPr/>
          </p:nvSpPr>
          <p:spPr>
            <a:xfrm>
              <a:off x="2995927" y="2051434"/>
              <a:ext cx="247500" cy="312900"/>
            </a:xfrm>
            <a:prstGeom prst="rect">
              <a:avLst/>
            </a:prstGeom>
            <a:noFill/>
            <a:ln>
              <a:noFill/>
            </a:ln>
          </p:spPr>
          <p:txBody>
            <a:bodyPr spcFirstLastPara="1" wrap="square" lIns="121900" tIns="121900" rIns="121900" bIns="121900" anchor="t" anchorCtr="0">
              <a:noAutofit/>
            </a:bodyPr>
            <a:lstStyle/>
            <a:p>
              <a:pPr algn="ctr">
                <a:spcAft>
                  <a:spcPts val="2133"/>
                </a:spcAft>
              </a:pPr>
              <a:r>
                <a:rPr lang="en" sz="1067">
                  <a:solidFill>
                    <a:srgbClr val="FFFFFF"/>
                  </a:solidFill>
                  <a:latin typeface="Roboto"/>
                  <a:ea typeface="Roboto"/>
                  <a:cs typeface="Roboto"/>
                  <a:sym typeface="Roboto"/>
                </a:rPr>
                <a:t>4</a:t>
              </a:r>
              <a:endParaRPr sz="2400">
                <a:solidFill>
                  <a:srgbClr val="FFFFFF"/>
                </a:solidFill>
              </a:endParaRPr>
            </a:p>
          </p:txBody>
        </p:sp>
      </p:grpSp>
      <p:grpSp>
        <p:nvGrpSpPr>
          <p:cNvPr id="107" name="Google Shape;107;p14"/>
          <p:cNvGrpSpPr/>
          <p:nvPr/>
        </p:nvGrpSpPr>
        <p:grpSpPr>
          <a:xfrm>
            <a:off x="3756564" y="2073801"/>
            <a:ext cx="4678888" cy="4335988"/>
            <a:chOff x="3217473" y="1225350"/>
            <a:chExt cx="3118150" cy="3159727"/>
          </a:xfrm>
        </p:grpSpPr>
        <p:sp>
          <p:nvSpPr>
            <p:cNvPr id="108" name="Google Shape;108;p14"/>
            <p:cNvSpPr/>
            <p:nvPr/>
          </p:nvSpPr>
          <p:spPr>
            <a:xfrm>
              <a:off x="3579175" y="2711400"/>
              <a:ext cx="2396410" cy="97116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109" name="Google Shape;109;p14"/>
            <p:cNvSpPr/>
            <p:nvPr/>
          </p:nvSpPr>
          <p:spPr>
            <a:xfrm>
              <a:off x="3730755" y="2527208"/>
              <a:ext cx="2079127" cy="837209"/>
            </a:xfrm>
            <a:custGeom>
              <a:avLst/>
              <a:gdLst/>
              <a:ahLst/>
              <a:cxnLst/>
              <a:rect l="l" t="t" r="r" b="b"/>
              <a:pathLst>
                <a:path w="49248" h="16300" extrusionOk="0">
                  <a:moveTo>
                    <a:pt x="0" y="7554"/>
                  </a:moveTo>
                  <a:lnTo>
                    <a:pt x="24649" y="16300"/>
                  </a:lnTo>
                  <a:lnTo>
                    <a:pt x="49248" y="7604"/>
                  </a:lnTo>
                  <a:lnTo>
                    <a:pt x="24599" y="0"/>
                  </a:lnTo>
                  <a:close/>
                </a:path>
              </a:pathLst>
            </a:custGeom>
            <a:solidFill>
              <a:srgbClr val="D9D9D9"/>
            </a:solidFill>
            <a:ln>
              <a:noFill/>
            </a:ln>
          </p:spPr>
        </p:sp>
        <p:sp>
          <p:nvSpPr>
            <p:cNvPr id="110" name="Google Shape;110;p14"/>
            <p:cNvSpPr/>
            <p:nvPr/>
          </p:nvSpPr>
          <p:spPr>
            <a:xfrm>
              <a:off x="3946479" y="2252239"/>
              <a:ext cx="1647477" cy="663383"/>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111" name="Google Shape;111;p14"/>
            <p:cNvSpPr/>
            <p:nvPr/>
          </p:nvSpPr>
          <p:spPr>
            <a:xfrm>
              <a:off x="4265445" y="1828277"/>
              <a:ext cx="1014014" cy="416547"/>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112" name="Google Shape;112;p14"/>
            <p:cNvSpPr/>
            <p:nvPr/>
          </p:nvSpPr>
          <p:spPr>
            <a:xfrm>
              <a:off x="3217473" y="3154705"/>
              <a:ext cx="1559116" cy="1230372"/>
            </a:xfrm>
            <a:custGeom>
              <a:avLst/>
              <a:gdLst/>
              <a:ahLst/>
              <a:cxnLst/>
              <a:rect l="l" t="t" r="r" b="b"/>
              <a:pathLst>
                <a:path w="31954" h="20822" extrusionOk="0">
                  <a:moveTo>
                    <a:pt x="7355" y="0"/>
                  </a:moveTo>
                  <a:lnTo>
                    <a:pt x="31954" y="8796"/>
                  </a:lnTo>
                  <a:lnTo>
                    <a:pt x="31954" y="20822"/>
                  </a:lnTo>
                  <a:lnTo>
                    <a:pt x="0" y="8895"/>
                  </a:lnTo>
                  <a:close/>
                </a:path>
              </a:pathLst>
            </a:custGeom>
            <a:solidFill>
              <a:srgbClr val="0944A1"/>
            </a:solidFill>
            <a:ln>
              <a:noFill/>
            </a:ln>
          </p:spPr>
        </p:sp>
        <p:sp>
          <p:nvSpPr>
            <p:cNvPr id="113" name="Google Shape;113;p14"/>
            <p:cNvSpPr/>
            <p:nvPr/>
          </p:nvSpPr>
          <p:spPr>
            <a:xfrm>
              <a:off x="3790596" y="2554725"/>
              <a:ext cx="982143" cy="653205"/>
            </a:xfrm>
            <a:custGeom>
              <a:avLst/>
              <a:gdLst/>
              <a:ahLst/>
              <a:cxnLst/>
              <a:rect l="l" t="t" r="r" b="b"/>
              <a:pathLst>
                <a:path w="23257" h="12771" extrusionOk="0">
                  <a:moveTo>
                    <a:pt x="3727" y="0"/>
                  </a:moveTo>
                  <a:lnTo>
                    <a:pt x="0" y="4522"/>
                  </a:lnTo>
                  <a:lnTo>
                    <a:pt x="23257" y="12771"/>
                  </a:lnTo>
                  <a:lnTo>
                    <a:pt x="23257" y="7056"/>
                  </a:lnTo>
                  <a:close/>
                </a:path>
              </a:pathLst>
            </a:custGeom>
            <a:gradFill>
              <a:gsLst>
                <a:gs pos="0">
                  <a:srgbClr val="FFCA37"/>
                </a:gs>
                <a:gs pos="100000">
                  <a:srgbClr val="AD8107"/>
                </a:gs>
              </a:gsLst>
              <a:lin ang="5400012" scaled="0"/>
            </a:gradFill>
            <a:ln>
              <a:noFill/>
            </a:ln>
          </p:spPr>
        </p:sp>
        <p:sp>
          <p:nvSpPr>
            <p:cNvPr id="114" name="Google Shape;114;p14"/>
            <p:cNvSpPr/>
            <p:nvPr/>
          </p:nvSpPr>
          <p:spPr>
            <a:xfrm flipH="1">
              <a:off x="4770690" y="2554725"/>
              <a:ext cx="982143" cy="653205"/>
            </a:xfrm>
            <a:custGeom>
              <a:avLst/>
              <a:gdLst/>
              <a:ahLst/>
              <a:cxnLst/>
              <a:rect l="l" t="t" r="r" b="b"/>
              <a:pathLst>
                <a:path w="23257" h="12771" extrusionOk="0">
                  <a:moveTo>
                    <a:pt x="3727" y="0"/>
                  </a:moveTo>
                  <a:lnTo>
                    <a:pt x="0" y="4522"/>
                  </a:lnTo>
                  <a:lnTo>
                    <a:pt x="23257" y="12771"/>
                  </a:lnTo>
                  <a:lnTo>
                    <a:pt x="23257" y="7056"/>
                  </a:lnTo>
                  <a:close/>
                </a:path>
              </a:pathLst>
            </a:custGeom>
            <a:solidFill>
              <a:srgbClr val="F4B400"/>
            </a:solidFill>
            <a:ln>
              <a:noFill/>
            </a:ln>
          </p:spPr>
        </p:sp>
        <p:sp>
          <p:nvSpPr>
            <p:cNvPr id="115" name="Google Shape;115;p14"/>
            <p:cNvSpPr/>
            <p:nvPr/>
          </p:nvSpPr>
          <p:spPr>
            <a:xfrm>
              <a:off x="4002555" y="2023456"/>
              <a:ext cx="770191" cy="721896"/>
            </a:xfrm>
            <a:custGeom>
              <a:avLst/>
              <a:gdLst/>
              <a:ahLst/>
              <a:cxnLst/>
              <a:rect l="l" t="t" r="r" b="b"/>
              <a:pathLst>
                <a:path w="18238" h="14114" extrusionOk="0">
                  <a:moveTo>
                    <a:pt x="6262" y="0"/>
                  </a:moveTo>
                  <a:lnTo>
                    <a:pt x="18238" y="4324"/>
                  </a:lnTo>
                  <a:lnTo>
                    <a:pt x="18238" y="14114"/>
                  </a:lnTo>
                  <a:lnTo>
                    <a:pt x="0" y="7554"/>
                  </a:lnTo>
                  <a:close/>
                </a:path>
              </a:pathLst>
            </a:custGeom>
            <a:solidFill>
              <a:srgbClr val="0944A1"/>
            </a:solidFill>
            <a:ln>
              <a:noFill/>
            </a:ln>
          </p:spPr>
        </p:sp>
        <p:sp>
          <p:nvSpPr>
            <p:cNvPr id="116" name="Google Shape;116;p14"/>
            <p:cNvSpPr/>
            <p:nvPr/>
          </p:nvSpPr>
          <p:spPr>
            <a:xfrm flipH="1">
              <a:off x="4770683" y="2023456"/>
              <a:ext cx="770191" cy="721896"/>
            </a:xfrm>
            <a:custGeom>
              <a:avLst/>
              <a:gdLst/>
              <a:ahLst/>
              <a:cxnLst/>
              <a:rect l="l" t="t" r="r" b="b"/>
              <a:pathLst>
                <a:path w="18238" h="14114" extrusionOk="0">
                  <a:moveTo>
                    <a:pt x="6262" y="0"/>
                  </a:moveTo>
                  <a:lnTo>
                    <a:pt x="18238" y="4324"/>
                  </a:lnTo>
                  <a:lnTo>
                    <a:pt x="18238" y="14114"/>
                  </a:lnTo>
                  <a:lnTo>
                    <a:pt x="0" y="7554"/>
                  </a:lnTo>
                  <a:close/>
                </a:path>
              </a:pathLst>
            </a:custGeom>
            <a:solidFill>
              <a:srgbClr val="0D5DDF"/>
            </a:solidFill>
            <a:ln>
              <a:noFill/>
            </a:ln>
          </p:spPr>
        </p:sp>
        <p:sp>
          <p:nvSpPr>
            <p:cNvPr id="117" name="Google Shape;117;p14"/>
            <p:cNvSpPr/>
            <p:nvPr/>
          </p:nvSpPr>
          <p:spPr>
            <a:xfrm>
              <a:off x="4323640" y="1225350"/>
              <a:ext cx="449116" cy="854010"/>
            </a:xfrm>
            <a:custGeom>
              <a:avLst/>
              <a:gdLst/>
              <a:ahLst/>
              <a:cxnLst/>
              <a:rect l="l" t="t" r="r" b="b"/>
              <a:pathLst>
                <a:path w="10635" h="16697" extrusionOk="0">
                  <a:moveTo>
                    <a:pt x="10635" y="0"/>
                  </a:moveTo>
                  <a:lnTo>
                    <a:pt x="0" y="12722"/>
                  </a:lnTo>
                  <a:lnTo>
                    <a:pt x="10635" y="16697"/>
                  </a:lnTo>
                  <a:close/>
                </a:path>
              </a:pathLst>
            </a:custGeom>
            <a:solidFill>
              <a:srgbClr val="0944A1"/>
            </a:solidFill>
            <a:ln>
              <a:noFill/>
            </a:ln>
          </p:spPr>
        </p:sp>
        <p:sp>
          <p:nvSpPr>
            <p:cNvPr id="118" name="Google Shape;118;p14"/>
            <p:cNvSpPr/>
            <p:nvPr/>
          </p:nvSpPr>
          <p:spPr>
            <a:xfrm flipH="1">
              <a:off x="4770673" y="1225350"/>
              <a:ext cx="449116" cy="854010"/>
            </a:xfrm>
            <a:custGeom>
              <a:avLst/>
              <a:gdLst/>
              <a:ahLst/>
              <a:cxnLst/>
              <a:rect l="l" t="t" r="r" b="b"/>
              <a:pathLst>
                <a:path w="10635" h="16697" extrusionOk="0">
                  <a:moveTo>
                    <a:pt x="10635" y="0"/>
                  </a:moveTo>
                  <a:lnTo>
                    <a:pt x="0" y="12722"/>
                  </a:lnTo>
                  <a:lnTo>
                    <a:pt x="10635" y="16697"/>
                  </a:lnTo>
                  <a:close/>
                </a:path>
              </a:pathLst>
            </a:custGeom>
            <a:solidFill>
              <a:srgbClr val="0C58D3"/>
            </a:solidFill>
            <a:ln>
              <a:noFill/>
            </a:ln>
          </p:spPr>
        </p:sp>
        <p:sp>
          <p:nvSpPr>
            <p:cNvPr id="119" name="Google Shape;119;p14"/>
            <p:cNvSpPr/>
            <p:nvPr/>
          </p:nvSpPr>
          <p:spPr>
            <a:xfrm>
              <a:off x="3636034" y="2553603"/>
              <a:ext cx="1136642" cy="946913"/>
            </a:xfrm>
            <a:custGeom>
              <a:avLst/>
              <a:gdLst/>
              <a:ahLst/>
              <a:cxnLst/>
              <a:rect l="l" t="t" r="r" b="b"/>
              <a:pathLst>
                <a:path w="65016" h="46623" extrusionOk="0">
                  <a:moveTo>
                    <a:pt x="17858" y="0"/>
                  </a:moveTo>
                  <a:lnTo>
                    <a:pt x="0" y="22135"/>
                  </a:lnTo>
                  <a:lnTo>
                    <a:pt x="65016" y="46623"/>
                  </a:lnTo>
                  <a:lnTo>
                    <a:pt x="65016" y="17537"/>
                  </a:lnTo>
                  <a:close/>
                </a:path>
              </a:pathLst>
            </a:custGeom>
            <a:solidFill>
              <a:srgbClr val="0944A1"/>
            </a:solidFill>
            <a:ln>
              <a:noFill/>
            </a:ln>
          </p:spPr>
        </p:sp>
        <p:sp>
          <p:nvSpPr>
            <p:cNvPr id="120" name="Google Shape;120;p14"/>
            <p:cNvSpPr/>
            <p:nvPr/>
          </p:nvSpPr>
          <p:spPr>
            <a:xfrm flipH="1">
              <a:off x="4770657" y="2555106"/>
              <a:ext cx="1136642" cy="946913"/>
            </a:xfrm>
            <a:custGeom>
              <a:avLst/>
              <a:gdLst/>
              <a:ahLst/>
              <a:cxnLst/>
              <a:rect l="l" t="t" r="r" b="b"/>
              <a:pathLst>
                <a:path w="65016" h="46623" extrusionOk="0">
                  <a:moveTo>
                    <a:pt x="17858" y="0"/>
                  </a:moveTo>
                  <a:lnTo>
                    <a:pt x="0" y="22135"/>
                  </a:lnTo>
                  <a:lnTo>
                    <a:pt x="65016" y="46623"/>
                  </a:lnTo>
                  <a:lnTo>
                    <a:pt x="65016" y="17537"/>
                  </a:lnTo>
                  <a:close/>
                </a:path>
              </a:pathLst>
            </a:custGeom>
            <a:solidFill>
              <a:srgbClr val="0E65F0"/>
            </a:solidFill>
            <a:ln>
              <a:noFill/>
            </a:ln>
          </p:spPr>
        </p:sp>
        <p:sp>
          <p:nvSpPr>
            <p:cNvPr id="121" name="Google Shape;121;p14"/>
            <p:cNvSpPr/>
            <p:nvPr/>
          </p:nvSpPr>
          <p:spPr>
            <a:xfrm flipH="1">
              <a:off x="4776508" y="3154705"/>
              <a:ext cx="1559116" cy="1230372"/>
            </a:xfrm>
            <a:custGeom>
              <a:avLst/>
              <a:gdLst/>
              <a:ahLst/>
              <a:cxnLst/>
              <a:rect l="l" t="t" r="r" b="b"/>
              <a:pathLst>
                <a:path w="31954" h="20822" extrusionOk="0">
                  <a:moveTo>
                    <a:pt x="7355" y="0"/>
                  </a:moveTo>
                  <a:lnTo>
                    <a:pt x="31954" y="8796"/>
                  </a:lnTo>
                  <a:lnTo>
                    <a:pt x="31954" y="20822"/>
                  </a:lnTo>
                  <a:lnTo>
                    <a:pt x="0" y="8895"/>
                  </a:lnTo>
                  <a:close/>
                </a:path>
              </a:pathLst>
            </a:custGeom>
            <a:solidFill>
              <a:srgbClr val="307BF3"/>
            </a:solidFill>
            <a:ln>
              <a:noFill/>
            </a:ln>
          </p:spPr>
        </p:sp>
      </p:grpSp>
      <p:grpSp>
        <p:nvGrpSpPr>
          <p:cNvPr id="122" name="Google Shape;122;p14"/>
          <p:cNvGrpSpPr/>
          <p:nvPr/>
        </p:nvGrpSpPr>
        <p:grpSpPr>
          <a:xfrm>
            <a:off x="714054" y="2714127"/>
            <a:ext cx="4426285" cy="1396400"/>
            <a:chOff x="857520" y="1684225"/>
            <a:chExt cx="3319714" cy="1047300"/>
          </a:xfrm>
        </p:grpSpPr>
        <p:sp>
          <p:nvSpPr>
            <p:cNvPr id="123" name="Google Shape;123;p14"/>
            <p:cNvSpPr txBox="1"/>
            <p:nvPr/>
          </p:nvSpPr>
          <p:spPr>
            <a:xfrm>
              <a:off x="857520" y="1684225"/>
              <a:ext cx="2077200" cy="1047300"/>
            </a:xfrm>
            <a:prstGeom prst="rect">
              <a:avLst/>
            </a:prstGeom>
            <a:noFill/>
            <a:ln>
              <a:noFill/>
            </a:ln>
          </p:spPr>
          <p:txBody>
            <a:bodyPr spcFirstLastPara="1" wrap="square" lIns="121900" tIns="121900" rIns="121900" bIns="121900" anchor="ctr" anchorCtr="0">
              <a:noAutofit/>
            </a:bodyPr>
            <a:lstStyle/>
            <a:p>
              <a:pPr algn="r">
                <a:spcAft>
                  <a:spcPts val="2133"/>
                </a:spcAft>
              </a:pPr>
              <a:r>
                <a:rPr lang="en" sz="1600" b="1">
                  <a:latin typeface="Roboto"/>
                  <a:ea typeface="Roboto"/>
                  <a:cs typeface="Roboto"/>
                  <a:sym typeface="Roboto"/>
                </a:rPr>
                <a:t>Analiza, vizualizacija &amp; interpretacija</a:t>
              </a:r>
              <a:endParaRPr sz="1067" b="1">
                <a:latin typeface="Roboto"/>
                <a:ea typeface="Roboto"/>
                <a:cs typeface="Roboto"/>
                <a:sym typeface="Roboto"/>
              </a:endParaRPr>
            </a:p>
          </p:txBody>
        </p:sp>
        <p:cxnSp>
          <p:nvCxnSpPr>
            <p:cNvPr id="124" name="Google Shape;124;p14"/>
            <p:cNvCxnSpPr/>
            <p:nvPr/>
          </p:nvCxnSpPr>
          <p:spPr>
            <a:xfrm rot="10800000">
              <a:off x="3046834" y="2215329"/>
              <a:ext cx="1130400" cy="0"/>
            </a:xfrm>
            <a:prstGeom prst="straightConnector1">
              <a:avLst/>
            </a:prstGeom>
            <a:noFill/>
            <a:ln w="9525" cap="flat" cmpd="sng">
              <a:solidFill>
                <a:srgbClr val="C2C2C2"/>
              </a:solidFill>
              <a:prstDash val="solid"/>
              <a:round/>
              <a:headEnd type="none" w="sm" len="sm"/>
              <a:tailEnd type="none" w="sm" len="sm"/>
            </a:ln>
          </p:spPr>
        </p:cxnSp>
        <p:sp>
          <p:nvSpPr>
            <p:cNvPr id="125" name="Google Shape;125;p14"/>
            <p:cNvSpPr/>
            <p:nvPr/>
          </p:nvSpPr>
          <p:spPr>
            <a:xfrm>
              <a:off x="3020371" y="2111851"/>
              <a:ext cx="198600" cy="198300"/>
            </a:xfrm>
            <a:prstGeom prst="ellipse">
              <a:avLst/>
            </a:prstGeom>
            <a:solidFill>
              <a:srgbClr val="0D5DDF"/>
            </a:solidFill>
            <a:ln>
              <a:noFill/>
            </a:ln>
          </p:spPr>
          <p:txBody>
            <a:bodyPr spcFirstLastPara="1" wrap="square" lIns="121900" tIns="121900" rIns="121900" bIns="121900" anchor="ctr" anchorCtr="0">
              <a:noAutofit/>
            </a:bodyPr>
            <a:lstStyle/>
            <a:p>
              <a:endParaRPr sz="2400"/>
            </a:p>
          </p:txBody>
        </p:sp>
        <p:sp>
          <p:nvSpPr>
            <p:cNvPr id="126" name="Google Shape;126;p14"/>
            <p:cNvSpPr txBox="1"/>
            <p:nvPr/>
          </p:nvSpPr>
          <p:spPr>
            <a:xfrm>
              <a:off x="2995927" y="2051434"/>
              <a:ext cx="247500" cy="312900"/>
            </a:xfrm>
            <a:prstGeom prst="rect">
              <a:avLst/>
            </a:prstGeom>
            <a:noFill/>
            <a:ln>
              <a:noFill/>
            </a:ln>
          </p:spPr>
          <p:txBody>
            <a:bodyPr spcFirstLastPara="1" wrap="square" lIns="121900" tIns="121900" rIns="121900" bIns="121900" anchor="t" anchorCtr="0">
              <a:noAutofit/>
            </a:bodyPr>
            <a:lstStyle/>
            <a:p>
              <a:pPr algn="ctr">
                <a:spcAft>
                  <a:spcPts val="2133"/>
                </a:spcAft>
              </a:pPr>
              <a:r>
                <a:rPr lang="en" sz="1067">
                  <a:solidFill>
                    <a:srgbClr val="FFFFFF"/>
                  </a:solidFill>
                  <a:latin typeface="Roboto"/>
                  <a:ea typeface="Roboto"/>
                  <a:cs typeface="Roboto"/>
                  <a:sym typeface="Roboto"/>
                </a:rPr>
                <a:t>3</a:t>
              </a:r>
              <a:endParaRPr sz="2400">
                <a:solidFill>
                  <a:srgbClr val="FFFFFF"/>
                </a:solidFill>
              </a:endParaRPr>
            </a:p>
          </p:txBody>
        </p:sp>
      </p:grpSp>
    </p:spTree>
    <p:extLst>
      <p:ext uri="{BB962C8B-B14F-4D97-AF65-F5344CB8AC3E}">
        <p14:creationId xmlns:p14="http://schemas.microsoft.com/office/powerpoint/2010/main" val="3423856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349C6-4E6F-4341-A821-020DC47B0645}"/>
              </a:ext>
            </a:extLst>
          </p:cNvPr>
          <p:cNvSpPr>
            <a:spLocks noGrp="1"/>
          </p:cNvSpPr>
          <p:nvPr>
            <p:ph type="title"/>
          </p:nvPr>
        </p:nvSpPr>
        <p:spPr>
          <a:xfrm>
            <a:off x="264268" y="404036"/>
            <a:ext cx="2517843" cy="5481198"/>
          </a:xfrm>
        </p:spPr>
        <p:txBody>
          <a:bodyPr>
            <a:normAutofit/>
          </a:bodyPr>
          <a:lstStyle/>
          <a:p>
            <a:r>
              <a:rPr lang="en-US" sz="2800" dirty="0"/>
              <a:t>Primer </a:t>
            </a:r>
            <a:r>
              <a:rPr lang="en-US" sz="2800" dirty="0" err="1"/>
              <a:t>arhivskih</a:t>
            </a:r>
            <a:r>
              <a:rPr lang="en-US" sz="2800" dirty="0"/>
              <a:t> </a:t>
            </a:r>
            <a:r>
              <a:rPr lang="en-US" sz="2800" dirty="0" err="1"/>
              <a:t>virov</a:t>
            </a:r>
            <a:r>
              <a:rPr lang="en-US" sz="2800" dirty="0"/>
              <a:t>:</a:t>
            </a:r>
            <a:br>
              <a:rPr lang="en-US" sz="2800" dirty="0"/>
            </a:br>
            <a:br>
              <a:rPr lang="en-US" sz="2800" dirty="0"/>
            </a:br>
            <a:r>
              <a:rPr lang="en-US" sz="2800" dirty="0" err="1"/>
              <a:t>digitalizirani</a:t>
            </a:r>
            <a:r>
              <a:rPr lang="en-US" sz="2800" dirty="0"/>
              <a:t>,</a:t>
            </a:r>
            <a:br>
              <a:rPr lang="en-US" sz="2800" dirty="0"/>
            </a:br>
            <a:br>
              <a:rPr lang="en-US" sz="2800" dirty="0"/>
            </a:br>
            <a:r>
              <a:rPr lang="en-US" sz="2800" dirty="0" err="1"/>
              <a:t>dodatni</a:t>
            </a:r>
            <a:r>
              <a:rPr lang="en-US" sz="2800" dirty="0"/>
              <a:t> </a:t>
            </a:r>
            <a:r>
              <a:rPr lang="en-US" sz="2800" dirty="0" err="1"/>
              <a:t>metapodatki</a:t>
            </a:r>
            <a:r>
              <a:rPr lang="en-US" sz="2800" dirty="0"/>
              <a:t>,</a:t>
            </a:r>
            <a:br>
              <a:rPr lang="en-US" sz="2800" dirty="0"/>
            </a:br>
            <a:br>
              <a:rPr lang="en-US" sz="2800" dirty="0"/>
            </a:br>
            <a:r>
              <a:rPr lang="en-US" sz="2800" dirty="0" err="1"/>
              <a:t>prepis</a:t>
            </a:r>
            <a:endParaRPr lang="en-US" sz="2800" dirty="0"/>
          </a:p>
        </p:txBody>
      </p:sp>
      <p:pic>
        <p:nvPicPr>
          <p:cNvPr id="5" name="Content Placeholder 4">
            <a:extLst>
              <a:ext uri="{FF2B5EF4-FFF2-40B4-BE49-F238E27FC236}">
                <a16:creationId xmlns:a16="http://schemas.microsoft.com/office/drawing/2014/main" id="{136F146D-EBF8-E34F-B353-E04901561F57}"/>
              </a:ext>
            </a:extLst>
          </p:cNvPr>
          <p:cNvPicPr>
            <a:picLocks noGrp="1" noChangeAspect="1"/>
          </p:cNvPicPr>
          <p:nvPr>
            <p:ph idx="1"/>
          </p:nvPr>
        </p:nvPicPr>
        <p:blipFill>
          <a:blip r:embed="rId2"/>
          <a:stretch>
            <a:fillRect/>
          </a:stretch>
        </p:blipFill>
        <p:spPr>
          <a:xfrm>
            <a:off x="2782110" y="404036"/>
            <a:ext cx="9318761" cy="6142679"/>
          </a:xfrm>
        </p:spPr>
      </p:pic>
    </p:spTree>
    <p:extLst>
      <p:ext uri="{BB962C8B-B14F-4D97-AF65-F5344CB8AC3E}">
        <p14:creationId xmlns:p14="http://schemas.microsoft.com/office/powerpoint/2010/main" val="765597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8087-0611-2844-9F37-14758E1C8EB1}"/>
              </a:ext>
            </a:extLst>
          </p:cNvPr>
          <p:cNvSpPr>
            <a:spLocks noGrp="1"/>
          </p:cNvSpPr>
          <p:nvPr>
            <p:ph type="title"/>
          </p:nvPr>
        </p:nvSpPr>
        <p:spPr/>
        <p:txBody>
          <a:bodyPr>
            <a:normAutofit/>
          </a:bodyPr>
          <a:lstStyle/>
          <a:p>
            <a:r>
              <a:rPr lang="en-US" sz="2800" dirty="0"/>
              <a:t>Primer </a:t>
            </a:r>
            <a:r>
              <a:rPr lang="en-US" sz="2800" dirty="0" err="1"/>
              <a:t>dodatnih</a:t>
            </a:r>
            <a:r>
              <a:rPr lang="en-US" sz="2800" dirty="0"/>
              <a:t> </a:t>
            </a:r>
            <a:r>
              <a:rPr lang="en-US" sz="2800" dirty="0" err="1"/>
              <a:t>metapodatkov</a:t>
            </a:r>
            <a:r>
              <a:rPr lang="en-US" sz="2800" dirty="0"/>
              <a:t>.</a:t>
            </a:r>
            <a:br>
              <a:rPr lang="en-US" sz="2800" dirty="0"/>
            </a:br>
            <a:r>
              <a:rPr lang="en-US" sz="1800" dirty="0" err="1"/>
              <a:t>Projekt</a:t>
            </a:r>
            <a:r>
              <a:rPr lang="en-US" sz="1800" dirty="0"/>
              <a:t> </a:t>
            </a:r>
            <a:r>
              <a:rPr lang="en-US" sz="1800" dirty="0" err="1"/>
              <a:t>Slovenski</a:t>
            </a:r>
            <a:r>
              <a:rPr lang="en-US" sz="1800" dirty="0"/>
              <a:t> literati in </a:t>
            </a:r>
            <a:r>
              <a:rPr lang="en-US" sz="1800" dirty="0" err="1"/>
              <a:t>cesarska</a:t>
            </a:r>
            <a:r>
              <a:rPr lang="en-US" sz="1800" dirty="0"/>
              <a:t> </a:t>
            </a:r>
            <a:r>
              <a:rPr lang="en-US" sz="1800" dirty="0" err="1"/>
              <a:t>cenzura</a:t>
            </a:r>
            <a:r>
              <a:rPr lang="en-US" sz="1800" dirty="0"/>
              <a:t> v </a:t>
            </a:r>
            <a:r>
              <a:rPr lang="en-US" sz="1800" dirty="0" err="1"/>
              <a:t>dolgem</a:t>
            </a:r>
            <a:r>
              <a:rPr lang="en-US" sz="1800" dirty="0"/>
              <a:t> 19. </a:t>
            </a:r>
            <a:r>
              <a:rPr lang="en-US" sz="1800" dirty="0" err="1"/>
              <a:t>stoletju</a:t>
            </a:r>
            <a:r>
              <a:rPr lang="en-US" sz="1800" dirty="0"/>
              <a:t>, </a:t>
            </a:r>
            <a:r>
              <a:rPr lang="en-US" sz="1800" dirty="0" err="1"/>
              <a:t>zbirka</a:t>
            </a:r>
            <a:r>
              <a:rPr lang="en-US" sz="1800" dirty="0"/>
              <a:t> </a:t>
            </a:r>
            <a:r>
              <a:rPr lang="en-US" sz="1800" dirty="0" err="1"/>
              <a:t>Gledališka</a:t>
            </a:r>
            <a:r>
              <a:rPr lang="en-US" sz="1800" dirty="0"/>
              <a:t> </a:t>
            </a:r>
            <a:r>
              <a:rPr lang="en-US" sz="1800" dirty="0" err="1"/>
              <a:t>cenzura</a:t>
            </a:r>
            <a:r>
              <a:rPr lang="en-US" sz="1800" dirty="0"/>
              <a:t> in </a:t>
            </a:r>
            <a:r>
              <a:rPr lang="en-US" sz="1800" dirty="0" err="1"/>
              <a:t>uprizoritve</a:t>
            </a:r>
            <a:r>
              <a:rPr lang="en-US" sz="1800" dirty="0"/>
              <a:t> </a:t>
            </a:r>
            <a:r>
              <a:rPr lang="en-US" sz="1800" dirty="0" err="1"/>
              <a:t>Dramatičnega</a:t>
            </a:r>
            <a:r>
              <a:rPr lang="en-US" sz="1800" dirty="0"/>
              <a:t> </a:t>
            </a:r>
            <a:r>
              <a:rPr lang="en-US" sz="1800" dirty="0" err="1"/>
              <a:t>društva</a:t>
            </a:r>
            <a:r>
              <a:rPr lang="en-US" sz="1800" dirty="0"/>
              <a:t> v </a:t>
            </a:r>
            <a:r>
              <a:rPr lang="en-US" sz="1800" dirty="0" err="1"/>
              <a:t>Ljubljani</a:t>
            </a:r>
            <a:endParaRPr lang="en-US" sz="1800" dirty="0"/>
          </a:p>
        </p:txBody>
      </p:sp>
      <p:pic>
        <p:nvPicPr>
          <p:cNvPr id="7" name="Content Placeholder 6">
            <a:extLst>
              <a:ext uri="{FF2B5EF4-FFF2-40B4-BE49-F238E27FC236}">
                <a16:creationId xmlns:a16="http://schemas.microsoft.com/office/drawing/2014/main" id="{2C0EA06A-BABE-D34F-9C06-039C337D7090}"/>
              </a:ext>
            </a:extLst>
          </p:cNvPr>
          <p:cNvPicPr>
            <a:picLocks noGrp="1" noChangeAspect="1"/>
          </p:cNvPicPr>
          <p:nvPr>
            <p:ph idx="1"/>
          </p:nvPr>
        </p:nvPicPr>
        <p:blipFill>
          <a:blip r:embed="rId2"/>
          <a:stretch>
            <a:fillRect/>
          </a:stretch>
        </p:blipFill>
        <p:spPr>
          <a:xfrm>
            <a:off x="372805" y="1507787"/>
            <a:ext cx="11254148" cy="5282119"/>
          </a:xfrm>
        </p:spPr>
      </p:pic>
    </p:spTree>
    <p:extLst>
      <p:ext uri="{BB962C8B-B14F-4D97-AF65-F5344CB8AC3E}">
        <p14:creationId xmlns:p14="http://schemas.microsoft.com/office/powerpoint/2010/main" val="2406923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53592-46C7-7845-93C9-3877D86E849D}"/>
              </a:ext>
            </a:extLst>
          </p:cNvPr>
          <p:cNvSpPr>
            <a:spLocks noGrp="1"/>
          </p:cNvSpPr>
          <p:nvPr>
            <p:ph type="title"/>
          </p:nvPr>
        </p:nvSpPr>
        <p:spPr/>
        <p:txBody>
          <a:bodyPr>
            <a:normAutofit/>
          </a:bodyPr>
          <a:lstStyle/>
          <a:p>
            <a:r>
              <a:rPr lang="en-US" sz="5000" b="1" dirty="0" err="1">
                <a:solidFill>
                  <a:schemeClr val="accent2"/>
                </a:solidFill>
              </a:rPr>
              <a:t>Različne</a:t>
            </a:r>
            <a:r>
              <a:rPr lang="en-US" sz="5000" b="1" dirty="0">
                <a:solidFill>
                  <a:schemeClr val="accent2"/>
                </a:solidFill>
              </a:rPr>
              <a:t> </a:t>
            </a:r>
            <a:r>
              <a:rPr lang="en-US" sz="5000" b="1" dirty="0" err="1">
                <a:solidFill>
                  <a:schemeClr val="accent2"/>
                </a:solidFill>
              </a:rPr>
              <a:t>definicije</a:t>
            </a:r>
            <a:endParaRPr lang="en-US" sz="5000" b="1" dirty="0">
              <a:solidFill>
                <a:schemeClr val="accent2"/>
              </a:solidFill>
            </a:endParaRPr>
          </a:p>
        </p:txBody>
      </p:sp>
      <p:sp>
        <p:nvSpPr>
          <p:cNvPr id="3" name="Content Placeholder 2">
            <a:extLst>
              <a:ext uri="{FF2B5EF4-FFF2-40B4-BE49-F238E27FC236}">
                <a16:creationId xmlns:a16="http://schemas.microsoft.com/office/drawing/2014/main" id="{6AD62AE4-9199-D044-9726-C7070AB316C0}"/>
              </a:ext>
            </a:extLst>
          </p:cNvPr>
          <p:cNvSpPr>
            <a:spLocks noGrp="1"/>
          </p:cNvSpPr>
          <p:nvPr>
            <p:ph idx="1"/>
          </p:nvPr>
        </p:nvSpPr>
        <p:spPr>
          <a:xfrm>
            <a:off x="451821" y="1387736"/>
            <a:ext cx="10901982" cy="4797911"/>
          </a:xfrm>
        </p:spPr>
        <p:txBody>
          <a:bodyPr>
            <a:normAutofit fontScale="70000" lnSpcReduction="20000"/>
          </a:bodyPr>
          <a:lstStyle/>
          <a:p>
            <a:r>
              <a:rPr lang="en-US" dirty="0" err="1"/>
              <a:t>Raziskovalni</a:t>
            </a:r>
            <a:r>
              <a:rPr lang="en-US" dirty="0"/>
              <a:t> </a:t>
            </a:r>
            <a:r>
              <a:rPr lang="en-US" dirty="0" err="1"/>
              <a:t>podatki</a:t>
            </a:r>
            <a:r>
              <a:rPr lang="en-US" dirty="0"/>
              <a:t> so </a:t>
            </a:r>
            <a:r>
              <a:rPr lang="en-US" dirty="0" err="1"/>
              <a:t>definirani</a:t>
            </a:r>
            <a:r>
              <a:rPr lang="en-US" dirty="0"/>
              <a:t> </a:t>
            </a:r>
            <a:r>
              <a:rPr lang="en-US" dirty="0" err="1"/>
              <a:t>kot</a:t>
            </a:r>
            <a:r>
              <a:rPr lang="en-US" dirty="0"/>
              <a:t> </a:t>
            </a:r>
            <a:r>
              <a:rPr lang="en-US" dirty="0" err="1"/>
              <a:t>stvarni</a:t>
            </a:r>
            <a:r>
              <a:rPr lang="en-US" dirty="0"/>
              <a:t> </a:t>
            </a:r>
            <a:r>
              <a:rPr lang="en-US" dirty="0" err="1"/>
              <a:t>zapisi</a:t>
            </a:r>
            <a:r>
              <a:rPr lang="en-US" dirty="0"/>
              <a:t> (</a:t>
            </a:r>
            <a:r>
              <a:rPr lang="en-US" dirty="0" err="1"/>
              <a:t>numerični</a:t>
            </a:r>
            <a:r>
              <a:rPr lang="en-US" dirty="0"/>
              <a:t> </a:t>
            </a:r>
            <a:r>
              <a:rPr lang="en-US" dirty="0" err="1"/>
              <a:t>rezultati</a:t>
            </a:r>
            <a:r>
              <a:rPr lang="en-US" dirty="0"/>
              <a:t>, </a:t>
            </a:r>
            <a:r>
              <a:rPr lang="en-US" dirty="0" err="1"/>
              <a:t>besedilni</a:t>
            </a:r>
            <a:r>
              <a:rPr lang="en-US" dirty="0"/>
              <a:t> </a:t>
            </a:r>
            <a:r>
              <a:rPr lang="en-US" dirty="0" err="1"/>
              <a:t>zapisi</a:t>
            </a:r>
            <a:r>
              <a:rPr lang="en-US" dirty="0"/>
              <a:t>, </a:t>
            </a:r>
            <a:r>
              <a:rPr lang="en-US" dirty="0" err="1"/>
              <a:t>slikovno</a:t>
            </a:r>
            <a:r>
              <a:rPr lang="en-US" dirty="0"/>
              <a:t> in </a:t>
            </a:r>
            <a:r>
              <a:rPr lang="en-US" dirty="0" err="1"/>
              <a:t>zvočno</a:t>
            </a:r>
            <a:r>
              <a:rPr lang="en-US" dirty="0"/>
              <a:t> </a:t>
            </a:r>
            <a:r>
              <a:rPr lang="en-US" dirty="0" err="1"/>
              <a:t>gradivo</a:t>
            </a:r>
            <a:r>
              <a:rPr lang="en-US" dirty="0"/>
              <a:t>), </a:t>
            </a:r>
            <a:r>
              <a:rPr lang="en-US" dirty="0" err="1"/>
              <a:t>ki</a:t>
            </a:r>
            <a:r>
              <a:rPr lang="en-US" dirty="0"/>
              <a:t> se </a:t>
            </a:r>
            <a:r>
              <a:rPr lang="en-US" dirty="0" err="1"/>
              <a:t>uporabljajo</a:t>
            </a:r>
            <a:r>
              <a:rPr lang="en-US" dirty="0"/>
              <a:t> </a:t>
            </a:r>
            <a:r>
              <a:rPr lang="en-US" dirty="0" err="1"/>
              <a:t>kot</a:t>
            </a:r>
            <a:r>
              <a:rPr lang="en-US" dirty="0"/>
              <a:t> </a:t>
            </a:r>
            <a:r>
              <a:rPr lang="en-US" dirty="0" err="1"/>
              <a:t>primarni</a:t>
            </a:r>
            <a:r>
              <a:rPr lang="en-US" dirty="0"/>
              <a:t> </a:t>
            </a:r>
            <a:r>
              <a:rPr lang="en-US" dirty="0" err="1"/>
              <a:t>viri</a:t>
            </a:r>
            <a:r>
              <a:rPr lang="en-US" dirty="0"/>
              <a:t> za </a:t>
            </a:r>
            <a:r>
              <a:rPr lang="en-US" dirty="0" err="1"/>
              <a:t>namene</a:t>
            </a:r>
            <a:r>
              <a:rPr lang="en-US" dirty="0"/>
              <a:t> </a:t>
            </a:r>
            <a:r>
              <a:rPr lang="en-US" dirty="0" err="1"/>
              <a:t>znanstvenih</a:t>
            </a:r>
            <a:r>
              <a:rPr lang="en-US" dirty="0"/>
              <a:t> </a:t>
            </a:r>
            <a:r>
              <a:rPr lang="en-US" dirty="0" err="1"/>
              <a:t>raziskav</a:t>
            </a:r>
            <a:r>
              <a:rPr lang="en-US" dirty="0"/>
              <a:t> in so v </a:t>
            </a:r>
            <a:r>
              <a:rPr lang="en-US" dirty="0" err="1"/>
              <a:t>znanstveni</a:t>
            </a:r>
            <a:r>
              <a:rPr lang="en-US" dirty="0"/>
              <a:t> </a:t>
            </a:r>
            <a:r>
              <a:rPr lang="en-US" dirty="0" err="1"/>
              <a:t>skupnosti</a:t>
            </a:r>
            <a:r>
              <a:rPr lang="en-US" dirty="0"/>
              <a:t> </a:t>
            </a:r>
            <a:r>
              <a:rPr lang="en-US" dirty="0" err="1"/>
              <a:t>splošno</a:t>
            </a:r>
            <a:r>
              <a:rPr lang="en-US" dirty="0"/>
              <a:t> </a:t>
            </a:r>
            <a:r>
              <a:rPr lang="en-US" dirty="0" err="1"/>
              <a:t>sprejeti</a:t>
            </a:r>
            <a:r>
              <a:rPr lang="en-US" dirty="0"/>
              <a:t> </a:t>
            </a:r>
            <a:r>
              <a:rPr lang="en-US" dirty="0" err="1"/>
              <a:t>kot</a:t>
            </a:r>
            <a:r>
              <a:rPr lang="en-US" dirty="0"/>
              <a:t> </a:t>
            </a:r>
            <a:r>
              <a:rPr lang="en-US" dirty="0" err="1"/>
              <a:t>nujni</a:t>
            </a:r>
            <a:r>
              <a:rPr lang="en-US" dirty="0"/>
              <a:t> za </a:t>
            </a:r>
            <a:r>
              <a:rPr lang="en-US" dirty="0" err="1"/>
              <a:t>potrditev</a:t>
            </a:r>
            <a:r>
              <a:rPr lang="en-US" dirty="0"/>
              <a:t> </a:t>
            </a:r>
            <a:r>
              <a:rPr lang="en-US" dirty="0" err="1"/>
              <a:t>raziskovalnih</a:t>
            </a:r>
            <a:r>
              <a:rPr lang="en-US" dirty="0"/>
              <a:t> </a:t>
            </a:r>
            <a:r>
              <a:rPr lang="en-US" dirty="0" err="1"/>
              <a:t>izsledkov</a:t>
            </a:r>
            <a:r>
              <a:rPr lang="en-US" dirty="0"/>
              <a:t>. </a:t>
            </a:r>
            <a:r>
              <a:rPr lang="en-US" dirty="0" err="1"/>
              <a:t>Nabor</a:t>
            </a:r>
            <a:r>
              <a:rPr lang="en-US" dirty="0"/>
              <a:t> </a:t>
            </a:r>
            <a:r>
              <a:rPr lang="en-US" dirty="0" err="1"/>
              <a:t>raziskovalnih</a:t>
            </a:r>
            <a:r>
              <a:rPr lang="en-US" dirty="0"/>
              <a:t> </a:t>
            </a:r>
            <a:r>
              <a:rPr lang="en-US" dirty="0" err="1"/>
              <a:t>podatkov</a:t>
            </a:r>
            <a:r>
              <a:rPr lang="en-US" dirty="0"/>
              <a:t> </a:t>
            </a:r>
            <a:r>
              <a:rPr lang="en-US" dirty="0" err="1"/>
              <a:t>predstavlja</a:t>
            </a:r>
            <a:r>
              <a:rPr lang="en-US" dirty="0"/>
              <a:t> </a:t>
            </a:r>
            <a:r>
              <a:rPr lang="en-US" dirty="0" err="1"/>
              <a:t>sistematično</a:t>
            </a:r>
            <a:r>
              <a:rPr lang="en-US" dirty="0"/>
              <a:t>, </a:t>
            </a:r>
            <a:r>
              <a:rPr lang="en-US" dirty="0" err="1"/>
              <a:t>delno</a:t>
            </a:r>
            <a:r>
              <a:rPr lang="en-US" dirty="0"/>
              <a:t> </a:t>
            </a:r>
            <a:r>
              <a:rPr lang="en-US" dirty="0" err="1"/>
              <a:t>predstavitev</a:t>
            </a:r>
            <a:r>
              <a:rPr lang="en-US" dirty="0"/>
              <a:t> </a:t>
            </a:r>
            <a:r>
              <a:rPr lang="en-US" dirty="0" err="1"/>
              <a:t>raziskovalne</a:t>
            </a:r>
            <a:r>
              <a:rPr lang="en-US" dirty="0"/>
              <a:t> </a:t>
            </a:r>
            <a:r>
              <a:rPr lang="en-US" dirty="0" err="1"/>
              <a:t>tematike</a:t>
            </a:r>
            <a:r>
              <a:rPr lang="en-US" dirty="0"/>
              <a:t>. Ta </a:t>
            </a:r>
            <a:r>
              <a:rPr lang="en-US" dirty="0" err="1"/>
              <a:t>pojem</a:t>
            </a:r>
            <a:r>
              <a:rPr lang="en-US" dirty="0"/>
              <a:t> ne </a:t>
            </a:r>
            <a:r>
              <a:rPr lang="en-US" dirty="0" err="1"/>
              <a:t>vključuje</a:t>
            </a:r>
            <a:r>
              <a:rPr lang="en-US" dirty="0"/>
              <a:t>: </a:t>
            </a:r>
            <a:r>
              <a:rPr lang="en-US" dirty="0" err="1"/>
              <a:t>laboratorijskih</a:t>
            </a:r>
            <a:r>
              <a:rPr lang="en-US" dirty="0"/>
              <a:t> </a:t>
            </a:r>
            <a:r>
              <a:rPr lang="en-US" dirty="0" err="1"/>
              <a:t>dnevnikov</a:t>
            </a:r>
            <a:r>
              <a:rPr lang="en-US" dirty="0"/>
              <a:t>, </a:t>
            </a:r>
            <a:r>
              <a:rPr lang="en-US" dirty="0" err="1"/>
              <a:t>preliminarnih</a:t>
            </a:r>
            <a:r>
              <a:rPr lang="en-US" dirty="0"/>
              <a:t> </a:t>
            </a:r>
            <a:r>
              <a:rPr lang="en-US" dirty="0" err="1"/>
              <a:t>analiz</a:t>
            </a:r>
            <a:r>
              <a:rPr lang="en-US" dirty="0"/>
              <a:t>, </a:t>
            </a:r>
            <a:r>
              <a:rPr lang="en-US" dirty="0" err="1"/>
              <a:t>osnutkov</a:t>
            </a:r>
            <a:r>
              <a:rPr lang="en-US" dirty="0"/>
              <a:t> </a:t>
            </a:r>
            <a:r>
              <a:rPr lang="en-US" dirty="0" err="1"/>
              <a:t>znanstvenih</a:t>
            </a:r>
            <a:r>
              <a:rPr lang="en-US" dirty="0"/>
              <a:t> </a:t>
            </a:r>
            <a:r>
              <a:rPr lang="en-US" dirty="0" err="1"/>
              <a:t>člankov</a:t>
            </a:r>
            <a:r>
              <a:rPr lang="en-US" dirty="0"/>
              <a:t>, </a:t>
            </a:r>
            <a:r>
              <a:rPr lang="en-US" dirty="0" err="1"/>
              <a:t>načrtov</a:t>
            </a:r>
            <a:r>
              <a:rPr lang="en-US" dirty="0"/>
              <a:t> </a:t>
            </a:r>
            <a:r>
              <a:rPr lang="en-US" dirty="0" err="1"/>
              <a:t>bodočih</a:t>
            </a:r>
            <a:r>
              <a:rPr lang="en-US" dirty="0"/>
              <a:t> </a:t>
            </a:r>
            <a:r>
              <a:rPr lang="en-US" dirty="0" err="1"/>
              <a:t>raziskav</a:t>
            </a:r>
            <a:r>
              <a:rPr lang="en-US" dirty="0"/>
              <a:t>, </a:t>
            </a:r>
            <a:r>
              <a:rPr lang="en-US" dirty="0" err="1"/>
              <a:t>strokovnih</a:t>
            </a:r>
            <a:r>
              <a:rPr lang="en-US" dirty="0"/>
              <a:t> </a:t>
            </a:r>
            <a:r>
              <a:rPr lang="en-US" dirty="0" err="1"/>
              <a:t>recenzij</a:t>
            </a:r>
            <a:r>
              <a:rPr lang="en-US" dirty="0"/>
              <a:t>, </a:t>
            </a:r>
            <a:r>
              <a:rPr lang="en-US" dirty="0" err="1"/>
              <a:t>komunikacije</a:t>
            </a:r>
            <a:r>
              <a:rPr lang="en-US" dirty="0"/>
              <a:t> s </a:t>
            </a:r>
            <a:r>
              <a:rPr lang="en-US" dirty="0" err="1"/>
              <a:t>kolegi</a:t>
            </a:r>
            <a:r>
              <a:rPr lang="en-US" dirty="0"/>
              <a:t> in </a:t>
            </a:r>
            <a:r>
              <a:rPr lang="en-US" dirty="0" err="1"/>
              <a:t>predmetov</a:t>
            </a:r>
            <a:r>
              <a:rPr lang="en-US" dirty="0"/>
              <a:t> (</a:t>
            </a:r>
            <a:r>
              <a:rPr lang="en-US" dirty="0" err="1"/>
              <a:t>npr</a:t>
            </a:r>
            <a:r>
              <a:rPr lang="en-US" dirty="0"/>
              <a:t>. </a:t>
            </a:r>
            <a:r>
              <a:rPr lang="en-US" dirty="0" err="1"/>
              <a:t>laboratorijskih</a:t>
            </a:r>
            <a:r>
              <a:rPr lang="en-US" dirty="0"/>
              <a:t> </a:t>
            </a:r>
            <a:r>
              <a:rPr lang="en-US" dirty="0" err="1"/>
              <a:t>vzorcev</a:t>
            </a:r>
            <a:r>
              <a:rPr lang="en-US" dirty="0"/>
              <a:t>, </a:t>
            </a:r>
            <a:r>
              <a:rPr lang="en-US" dirty="0" err="1"/>
              <a:t>bakterijskih</a:t>
            </a:r>
            <a:r>
              <a:rPr lang="en-US" dirty="0"/>
              <a:t> </a:t>
            </a:r>
            <a:r>
              <a:rPr lang="en-US" dirty="0" err="1"/>
              <a:t>sevov</a:t>
            </a:r>
            <a:r>
              <a:rPr lang="en-US" dirty="0"/>
              <a:t> in </a:t>
            </a:r>
            <a:r>
              <a:rPr lang="en-US" dirty="0" err="1"/>
              <a:t>testnih</a:t>
            </a:r>
            <a:r>
              <a:rPr lang="en-US" dirty="0"/>
              <a:t> </a:t>
            </a:r>
            <a:r>
              <a:rPr lang="en-US" dirty="0" err="1"/>
              <a:t>živali</a:t>
            </a:r>
            <a:r>
              <a:rPr lang="en-US" dirty="0"/>
              <a:t>, </a:t>
            </a:r>
            <a:r>
              <a:rPr lang="en-US" dirty="0" err="1"/>
              <a:t>kot</a:t>
            </a:r>
            <a:r>
              <a:rPr lang="en-US" dirty="0"/>
              <a:t> so </a:t>
            </a:r>
            <a:r>
              <a:rPr lang="en-US" dirty="0" err="1"/>
              <a:t>miši</a:t>
            </a:r>
            <a:r>
              <a:rPr lang="en-US" dirty="0"/>
              <a:t>). (OECD Principles and Guidelines for Access to Research Data from Public Funding)</a:t>
            </a:r>
          </a:p>
          <a:p>
            <a:r>
              <a:rPr lang="en-US" dirty="0" err="1"/>
              <a:t>Raziskovalni</a:t>
            </a:r>
            <a:r>
              <a:rPr lang="en-US" dirty="0"/>
              <a:t> </a:t>
            </a:r>
            <a:r>
              <a:rPr lang="en-US" dirty="0" err="1"/>
              <a:t>podatki</a:t>
            </a:r>
            <a:r>
              <a:rPr lang="en-US" dirty="0"/>
              <a:t> so </a:t>
            </a:r>
            <a:r>
              <a:rPr lang="en-US" dirty="0" err="1"/>
              <a:t>podatki</a:t>
            </a:r>
            <a:r>
              <a:rPr lang="en-US" dirty="0"/>
              <a:t>, </a:t>
            </a:r>
            <a:r>
              <a:rPr lang="en-US" dirty="0" err="1"/>
              <a:t>ki</a:t>
            </a:r>
            <a:r>
              <a:rPr lang="en-US" dirty="0"/>
              <a:t> se </a:t>
            </a:r>
            <a:r>
              <a:rPr lang="en-US" dirty="0" err="1"/>
              <a:t>uporabljajo</a:t>
            </a:r>
            <a:r>
              <a:rPr lang="en-US" dirty="0"/>
              <a:t> </a:t>
            </a:r>
            <a:r>
              <a:rPr lang="en-US" dirty="0" err="1"/>
              <a:t>kot</a:t>
            </a:r>
            <a:r>
              <a:rPr lang="en-US" dirty="0"/>
              <a:t> </a:t>
            </a:r>
            <a:r>
              <a:rPr lang="en-US" dirty="0" err="1"/>
              <a:t>primarni</a:t>
            </a:r>
            <a:r>
              <a:rPr lang="en-US" dirty="0"/>
              <a:t> </a:t>
            </a:r>
            <a:r>
              <a:rPr lang="en-US" dirty="0" err="1"/>
              <a:t>viri</a:t>
            </a:r>
            <a:r>
              <a:rPr lang="en-US" dirty="0"/>
              <a:t> za </a:t>
            </a:r>
            <a:r>
              <a:rPr lang="en-US" dirty="0" err="1"/>
              <a:t>podporo</a:t>
            </a:r>
            <a:r>
              <a:rPr lang="en-US" dirty="0"/>
              <a:t> </a:t>
            </a:r>
            <a:r>
              <a:rPr lang="en-US" dirty="0" err="1"/>
              <a:t>tehničnim</a:t>
            </a:r>
            <a:r>
              <a:rPr lang="en-US" dirty="0"/>
              <a:t> </a:t>
            </a:r>
            <a:r>
              <a:rPr lang="en-US" dirty="0" err="1"/>
              <a:t>ali</a:t>
            </a:r>
            <a:r>
              <a:rPr lang="en-US" dirty="0"/>
              <a:t> </a:t>
            </a:r>
            <a:r>
              <a:rPr lang="en-US" dirty="0" err="1"/>
              <a:t>znanstvenim</a:t>
            </a:r>
            <a:r>
              <a:rPr lang="en-US" dirty="0"/>
              <a:t> </a:t>
            </a:r>
            <a:r>
              <a:rPr lang="en-US" dirty="0" err="1"/>
              <a:t>raziskavam</a:t>
            </a:r>
            <a:r>
              <a:rPr lang="en-US" dirty="0"/>
              <a:t>, </a:t>
            </a:r>
            <a:r>
              <a:rPr lang="en-US" dirty="0" err="1"/>
              <a:t>akademskemu</a:t>
            </a:r>
            <a:r>
              <a:rPr lang="en-US" dirty="0"/>
              <a:t> </a:t>
            </a:r>
            <a:r>
              <a:rPr lang="en-US" dirty="0" err="1"/>
              <a:t>znanju</a:t>
            </a:r>
            <a:r>
              <a:rPr lang="en-US" dirty="0"/>
              <a:t> </a:t>
            </a:r>
            <a:r>
              <a:rPr lang="en-US" dirty="0" err="1"/>
              <a:t>ali</a:t>
            </a:r>
            <a:r>
              <a:rPr lang="en-US" dirty="0"/>
              <a:t> </a:t>
            </a:r>
            <a:r>
              <a:rPr lang="en-US" dirty="0" err="1"/>
              <a:t>umetniški</a:t>
            </a:r>
            <a:r>
              <a:rPr lang="en-US" dirty="0"/>
              <a:t> </a:t>
            </a:r>
            <a:r>
              <a:rPr lang="en-US" dirty="0" err="1"/>
              <a:t>dejavnosti</a:t>
            </a:r>
            <a:r>
              <a:rPr lang="en-US" dirty="0"/>
              <a:t>, </a:t>
            </a:r>
            <a:r>
              <a:rPr lang="en-US" dirty="0" err="1"/>
              <a:t>ki</a:t>
            </a:r>
            <a:r>
              <a:rPr lang="en-US" dirty="0"/>
              <a:t> se </a:t>
            </a:r>
            <a:r>
              <a:rPr lang="en-US" dirty="0" err="1"/>
              <a:t>uporabljajo</a:t>
            </a:r>
            <a:r>
              <a:rPr lang="en-US" dirty="0"/>
              <a:t> </a:t>
            </a:r>
            <a:r>
              <a:rPr lang="en-US" dirty="0" err="1"/>
              <a:t>kot</a:t>
            </a:r>
            <a:r>
              <a:rPr lang="en-US" dirty="0"/>
              <a:t> </a:t>
            </a:r>
            <a:r>
              <a:rPr lang="en-US" dirty="0" err="1"/>
              <a:t>dokazi</a:t>
            </a:r>
            <a:r>
              <a:rPr lang="en-US" dirty="0"/>
              <a:t> v </a:t>
            </a:r>
            <a:r>
              <a:rPr lang="en-US" dirty="0" err="1"/>
              <a:t>raziskovalnem</a:t>
            </a:r>
            <a:r>
              <a:rPr lang="en-US" dirty="0"/>
              <a:t> </a:t>
            </a:r>
            <a:r>
              <a:rPr lang="en-US" dirty="0" err="1"/>
              <a:t>procesu</a:t>
            </a:r>
            <a:r>
              <a:rPr lang="en-US" dirty="0"/>
              <a:t> in/</a:t>
            </a:r>
            <a:r>
              <a:rPr lang="en-US" dirty="0" err="1"/>
              <a:t>ali</a:t>
            </a:r>
            <a:r>
              <a:rPr lang="en-US" dirty="0"/>
              <a:t> so v </a:t>
            </a:r>
            <a:r>
              <a:rPr lang="en-US" dirty="0" err="1"/>
              <a:t>raziskovalni</a:t>
            </a:r>
            <a:r>
              <a:rPr lang="en-US" dirty="0"/>
              <a:t> </a:t>
            </a:r>
            <a:r>
              <a:rPr lang="en-US" dirty="0" err="1"/>
              <a:t>skupnosti</a:t>
            </a:r>
            <a:r>
              <a:rPr lang="en-US" dirty="0"/>
              <a:t> </a:t>
            </a:r>
            <a:r>
              <a:rPr lang="en-US" dirty="0" err="1"/>
              <a:t>splošno</a:t>
            </a:r>
            <a:r>
              <a:rPr lang="en-US" dirty="0"/>
              <a:t> </a:t>
            </a:r>
            <a:r>
              <a:rPr lang="en-US" dirty="0" err="1"/>
              <a:t>sprejeti</a:t>
            </a:r>
            <a:r>
              <a:rPr lang="en-US" dirty="0"/>
              <a:t> </a:t>
            </a:r>
            <a:r>
              <a:rPr lang="en-US" dirty="0" err="1"/>
              <a:t>kot</a:t>
            </a:r>
            <a:r>
              <a:rPr lang="en-US" dirty="0"/>
              <a:t> </a:t>
            </a:r>
            <a:r>
              <a:rPr lang="en-US" dirty="0" err="1"/>
              <a:t>nujni</a:t>
            </a:r>
            <a:r>
              <a:rPr lang="en-US" dirty="0"/>
              <a:t> za </a:t>
            </a:r>
            <a:r>
              <a:rPr lang="en-US" dirty="0" err="1"/>
              <a:t>potrjevanje</a:t>
            </a:r>
            <a:r>
              <a:rPr lang="en-US" dirty="0"/>
              <a:t> </a:t>
            </a:r>
            <a:r>
              <a:rPr lang="en-US" dirty="0" err="1"/>
              <a:t>raziskovalnih</a:t>
            </a:r>
            <a:r>
              <a:rPr lang="en-US" dirty="0"/>
              <a:t> </a:t>
            </a:r>
            <a:r>
              <a:rPr lang="en-US" dirty="0" err="1"/>
              <a:t>ugotovitev</a:t>
            </a:r>
            <a:r>
              <a:rPr lang="en-US" dirty="0"/>
              <a:t> in </a:t>
            </a:r>
            <a:r>
              <a:rPr lang="en-US" dirty="0" err="1"/>
              <a:t>rezultatov</a:t>
            </a:r>
            <a:r>
              <a:rPr lang="en-US" dirty="0"/>
              <a:t>. </a:t>
            </a:r>
            <a:r>
              <a:rPr lang="en-US" dirty="0" err="1"/>
              <a:t>Vse</a:t>
            </a:r>
            <a:r>
              <a:rPr lang="en-US" dirty="0"/>
              <a:t> </a:t>
            </a:r>
            <a:r>
              <a:rPr lang="en-US" dirty="0" err="1"/>
              <a:t>ostale</a:t>
            </a:r>
            <a:r>
              <a:rPr lang="en-US" dirty="0"/>
              <a:t> </a:t>
            </a:r>
            <a:r>
              <a:rPr lang="en-US" dirty="0" err="1"/>
              <a:t>digitalne</a:t>
            </a:r>
            <a:r>
              <a:rPr lang="en-US" dirty="0"/>
              <a:t> in </a:t>
            </a:r>
            <a:r>
              <a:rPr lang="en-US" dirty="0" err="1"/>
              <a:t>nedigitalne</a:t>
            </a:r>
            <a:r>
              <a:rPr lang="en-US" dirty="0"/>
              <a:t> </a:t>
            </a:r>
            <a:r>
              <a:rPr lang="en-US" dirty="0" err="1"/>
              <a:t>vsebine</a:t>
            </a:r>
            <a:r>
              <a:rPr lang="en-US" dirty="0"/>
              <a:t> </a:t>
            </a:r>
            <a:r>
              <a:rPr lang="en-US" dirty="0" err="1"/>
              <a:t>imajo</a:t>
            </a:r>
            <a:r>
              <a:rPr lang="en-US" dirty="0"/>
              <a:t> </a:t>
            </a:r>
            <a:r>
              <a:rPr lang="en-US" dirty="0" err="1"/>
              <a:t>potencial</a:t>
            </a:r>
            <a:r>
              <a:rPr lang="en-US" dirty="0"/>
              <a:t>, da </a:t>
            </a:r>
            <a:r>
              <a:rPr lang="en-US" dirty="0" err="1"/>
              <a:t>postanejo</a:t>
            </a:r>
            <a:r>
              <a:rPr lang="en-US" dirty="0"/>
              <a:t> </a:t>
            </a:r>
            <a:r>
              <a:rPr lang="en-US" dirty="0" err="1"/>
              <a:t>raziskovalni</a:t>
            </a:r>
            <a:r>
              <a:rPr lang="en-US" dirty="0"/>
              <a:t> </a:t>
            </a:r>
            <a:r>
              <a:rPr lang="en-US" dirty="0" err="1"/>
              <a:t>podatki</a:t>
            </a:r>
            <a:r>
              <a:rPr lang="en-US" dirty="0"/>
              <a:t>. </a:t>
            </a:r>
            <a:r>
              <a:rPr lang="en-US" dirty="0" err="1"/>
              <a:t>Raziskovalni</a:t>
            </a:r>
            <a:r>
              <a:rPr lang="en-US" dirty="0"/>
              <a:t> </a:t>
            </a:r>
            <a:r>
              <a:rPr lang="en-US" dirty="0" err="1"/>
              <a:t>podatki</a:t>
            </a:r>
            <a:r>
              <a:rPr lang="en-US" dirty="0"/>
              <a:t> so </a:t>
            </a:r>
            <a:r>
              <a:rPr lang="en-US" dirty="0" err="1"/>
              <a:t>lahko</a:t>
            </a:r>
            <a:r>
              <a:rPr lang="en-US" dirty="0"/>
              <a:t> </a:t>
            </a:r>
            <a:r>
              <a:rPr lang="en-US" dirty="0" err="1"/>
              <a:t>eksperimentalni</a:t>
            </a:r>
            <a:r>
              <a:rPr lang="en-US" dirty="0"/>
              <a:t> </a:t>
            </a:r>
            <a:r>
              <a:rPr lang="en-US" dirty="0" err="1"/>
              <a:t>podatki</a:t>
            </a:r>
            <a:r>
              <a:rPr lang="en-US" dirty="0"/>
              <a:t>, </a:t>
            </a:r>
            <a:r>
              <a:rPr lang="en-US" dirty="0" err="1"/>
              <a:t>podatki</a:t>
            </a:r>
            <a:r>
              <a:rPr lang="en-US" dirty="0"/>
              <a:t> </a:t>
            </a:r>
            <a:r>
              <a:rPr lang="en-US" dirty="0" err="1"/>
              <a:t>opazovanj</a:t>
            </a:r>
            <a:r>
              <a:rPr lang="en-US" dirty="0"/>
              <a:t>, </a:t>
            </a:r>
            <a:r>
              <a:rPr lang="en-US" dirty="0" err="1"/>
              <a:t>operativni</a:t>
            </a:r>
            <a:r>
              <a:rPr lang="en-US" dirty="0"/>
              <a:t> </a:t>
            </a:r>
            <a:r>
              <a:rPr lang="en-US" dirty="0" err="1"/>
              <a:t>podatki</a:t>
            </a:r>
            <a:r>
              <a:rPr lang="en-US" dirty="0"/>
              <a:t>, </a:t>
            </a:r>
            <a:r>
              <a:rPr lang="en-US" dirty="0" err="1"/>
              <a:t>podatki</a:t>
            </a:r>
            <a:r>
              <a:rPr lang="en-US" dirty="0"/>
              <a:t> </a:t>
            </a:r>
            <a:r>
              <a:rPr lang="en-US" dirty="0" err="1"/>
              <a:t>tretjih</a:t>
            </a:r>
            <a:r>
              <a:rPr lang="en-US" dirty="0"/>
              <a:t> </a:t>
            </a:r>
            <a:r>
              <a:rPr lang="en-US" dirty="0" err="1"/>
              <a:t>oseb</a:t>
            </a:r>
            <a:r>
              <a:rPr lang="en-US" dirty="0"/>
              <a:t>, </a:t>
            </a:r>
            <a:r>
              <a:rPr lang="en-US" dirty="0" err="1"/>
              <a:t>podatki</a:t>
            </a:r>
            <a:r>
              <a:rPr lang="en-US" dirty="0"/>
              <a:t> </a:t>
            </a:r>
            <a:r>
              <a:rPr lang="en-US" dirty="0" err="1"/>
              <a:t>javnega</a:t>
            </a:r>
            <a:r>
              <a:rPr lang="en-US" dirty="0"/>
              <a:t> </a:t>
            </a:r>
            <a:r>
              <a:rPr lang="en-US" dirty="0" err="1"/>
              <a:t>sektorja</a:t>
            </a:r>
            <a:r>
              <a:rPr lang="en-US" dirty="0"/>
              <a:t>, </a:t>
            </a:r>
            <a:r>
              <a:rPr lang="en-US" dirty="0" err="1"/>
              <a:t>podatki</a:t>
            </a:r>
            <a:r>
              <a:rPr lang="en-US" dirty="0"/>
              <a:t> </a:t>
            </a:r>
            <a:r>
              <a:rPr lang="en-US" dirty="0" err="1"/>
              <a:t>monitoringa</a:t>
            </a:r>
            <a:r>
              <a:rPr lang="en-US" dirty="0"/>
              <a:t>, </a:t>
            </a:r>
            <a:r>
              <a:rPr lang="en-US" dirty="0" err="1"/>
              <a:t>obdelani</a:t>
            </a:r>
            <a:r>
              <a:rPr lang="en-US" dirty="0"/>
              <a:t> </a:t>
            </a:r>
            <a:r>
              <a:rPr lang="en-US" dirty="0" err="1"/>
              <a:t>podatki</a:t>
            </a:r>
            <a:r>
              <a:rPr lang="en-US" dirty="0"/>
              <a:t> </a:t>
            </a:r>
            <a:r>
              <a:rPr lang="en-US" dirty="0" err="1"/>
              <a:t>ali</a:t>
            </a:r>
            <a:r>
              <a:rPr lang="en-US" dirty="0"/>
              <a:t> </a:t>
            </a:r>
            <a:r>
              <a:rPr lang="en-US" dirty="0" err="1"/>
              <a:t>ponovno</a:t>
            </a:r>
            <a:r>
              <a:rPr lang="en-US" dirty="0"/>
              <a:t> </a:t>
            </a:r>
            <a:r>
              <a:rPr lang="en-US" dirty="0" err="1"/>
              <a:t>uporabljeni</a:t>
            </a:r>
            <a:r>
              <a:rPr lang="en-US" dirty="0"/>
              <a:t> </a:t>
            </a:r>
            <a:r>
              <a:rPr lang="en-US" dirty="0" err="1"/>
              <a:t>podatki</a:t>
            </a:r>
            <a:r>
              <a:rPr lang="en-US" dirty="0"/>
              <a:t>. (CODATA (</a:t>
            </a:r>
            <a:r>
              <a:rPr lang="en-US" dirty="0" err="1"/>
              <a:t>Komisija</a:t>
            </a:r>
            <a:r>
              <a:rPr lang="en-US" dirty="0"/>
              <a:t> za </a:t>
            </a:r>
            <a:r>
              <a:rPr lang="en-US" dirty="0" err="1"/>
              <a:t>raziskovalne</a:t>
            </a:r>
            <a:r>
              <a:rPr lang="en-US" dirty="0"/>
              <a:t> </a:t>
            </a:r>
            <a:r>
              <a:rPr lang="en-US" dirty="0" err="1"/>
              <a:t>podatke</a:t>
            </a:r>
            <a:r>
              <a:rPr lang="en-US" dirty="0"/>
              <a:t> </a:t>
            </a:r>
            <a:r>
              <a:rPr lang="en-US" dirty="0" err="1"/>
              <a:t>pri</a:t>
            </a:r>
            <a:r>
              <a:rPr lang="en-US" dirty="0"/>
              <a:t> </a:t>
            </a:r>
            <a:r>
              <a:rPr lang="en-US" dirty="0" err="1"/>
              <a:t>Mednarodnem</a:t>
            </a:r>
            <a:r>
              <a:rPr lang="en-US" dirty="0"/>
              <a:t> </a:t>
            </a:r>
            <a:r>
              <a:rPr lang="en-US" dirty="0" err="1"/>
              <a:t>znanstvenem</a:t>
            </a:r>
            <a:r>
              <a:rPr lang="en-US" dirty="0"/>
              <a:t> </a:t>
            </a:r>
            <a:r>
              <a:rPr lang="en-US" dirty="0" err="1"/>
              <a:t>svetu</a:t>
            </a:r>
            <a:r>
              <a:rPr lang="en-US" dirty="0"/>
              <a:t>))</a:t>
            </a:r>
          </a:p>
          <a:p>
            <a:r>
              <a:rPr lang="en-US" dirty="0" err="1"/>
              <a:t>Podatki</a:t>
            </a:r>
            <a:r>
              <a:rPr lang="en-US" dirty="0"/>
              <a:t>, </a:t>
            </a:r>
            <a:r>
              <a:rPr lang="en-US" dirty="0" err="1"/>
              <a:t>pridobljeni</a:t>
            </a:r>
            <a:r>
              <a:rPr lang="en-US" dirty="0"/>
              <a:t> z </a:t>
            </a:r>
            <a:r>
              <a:rPr lang="en-US" dirty="0" err="1"/>
              <a:t>različnimi</a:t>
            </a:r>
            <a:r>
              <a:rPr lang="en-US" dirty="0"/>
              <a:t> </a:t>
            </a:r>
            <a:r>
              <a:rPr lang="en-US" dirty="0" err="1"/>
              <a:t>metodami</a:t>
            </a:r>
            <a:r>
              <a:rPr lang="en-US" dirty="0"/>
              <a:t>, </a:t>
            </a:r>
            <a:r>
              <a:rPr lang="en-US" dirty="0" err="1"/>
              <a:t>ki</a:t>
            </a:r>
            <a:r>
              <a:rPr lang="en-US" dirty="0"/>
              <a:t> </a:t>
            </a:r>
            <a:r>
              <a:rPr lang="en-US" dirty="0" err="1"/>
              <a:t>služijo</a:t>
            </a:r>
            <a:r>
              <a:rPr lang="en-US" dirty="0"/>
              <a:t> za </a:t>
            </a:r>
            <a:r>
              <a:rPr lang="en-US" dirty="0" err="1"/>
              <a:t>spoznavanje</a:t>
            </a:r>
            <a:r>
              <a:rPr lang="en-US" dirty="0"/>
              <a:t>, </a:t>
            </a:r>
            <a:r>
              <a:rPr lang="en-US" dirty="0" err="1"/>
              <a:t>preverjanje</a:t>
            </a:r>
            <a:r>
              <a:rPr lang="en-US" dirty="0"/>
              <a:t> </a:t>
            </a:r>
            <a:r>
              <a:rPr lang="en-US" dirty="0" err="1"/>
              <a:t>ali</a:t>
            </a:r>
            <a:r>
              <a:rPr lang="en-US" dirty="0"/>
              <a:t> </a:t>
            </a:r>
            <a:r>
              <a:rPr lang="en-US" dirty="0" err="1"/>
              <a:t>potrditev</a:t>
            </a:r>
            <a:r>
              <a:rPr lang="en-US" dirty="0"/>
              <a:t> </a:t>
            </a:r>
            <a:r>
              <a:rPr lang="en-US" dirty="0" err="1"/>
              <a:t>hipotez</a:t>
            </a:r>
            <a:r>
              <a:rPr lang="en-US" dirty="0"/>
              <a:t> in </a:t>
            </a:r>
            <a:r>
              <a:rPr lang="en-US" dirty="0" err="1"/>
              <a:t>izpeljavo</a:t>
            </a:r>
            <a:r>
              <a:rPr lang="en-US" dirty="0"/>
              <a:t> </a:t>
            </a:r>
            <a:r>
              <a:rPr lang="en-US" dirty="0" err="1"/>
              <a:t>zaključkov</a:t>
            </a:r>
            <a:r>
              <a:rPr lang="en-US" dirty="0"/>
              <a:t>, </a:t>
            </a:r>
            <a:r>
              <a:rPr lang="en-US" dirty="0" err="1"/>
              <a:t>ki</a:t>
            </a:r>
            <a:r>
              <a:rPr lang="en-US" dirty="0"/>
              <a:t> so </a:t>
            </a:r>
            <a:r>
              <a:rPr lang="en-US" dirty="0" err="1"/>
              <a:t>nastali</a:t>
            </a:r>
            <a:r>
              <a:rPr lang="en-US" dirty="0"/>
              <a:t> </a:t>
            </a:r>
            <a:r>
              <a:rPr lang="en-US" dirty="0" err="1"/>
              <a:t>ali</a:t>
            </a:r>
            <a:r>
              <a:rPr lang="en-US" dirty="0"/>
              <a:t> </a:t>
            </a:r>
            <a:r>
              <a:rPr lang="en-US" dirty="0" err="1"/>
              <a:t>bili</a:t>
            </a:r>
            <a:r>
              <a:rPr lang="en-US" dirty="0"/>
              <a:t> </a:t>
            </a:r>
            <a:r>
              <a:rPr lang="en-US" dirty="0" err="1"/>
              <a:t>obdelani</a:t>
            </a:r>
            <a:r>
              <a:rPr lang="en-US" dirty="0"/>
              <a:t> v </a:t>
            </a:r>
            <a:r>
              <a:rPr lang="en-US" dirty="0" err="1"/>
              <a:t>raziskavi</a:t>
            </a:r>
            <a:r>
              <a:rPr lang="en-US" dirty="0"/>
              <a:t>. (</a:t>
            </a:r>
            <a:r>
              <a:rPr lang="en-US" dirty="0" err="1"/>
              <a:t>Spoznaj</a:t>
            </a:r>
            <a:r>
              <a:rPr lang="en-US" dirty="0"/>
              <a:t> FAIR: </a:t>
            </a:r>
            <a:r>
              <a:rPr lang="en-US" dirty="0" err="1"/>
              <a:t>priročnik</a:t>
            </a:r>
            <a:r>
              <a:rPr lang="en-US" dirty="0"/>
              <a:t> o </a:t>
            </a:r>
            <a:r>
              <a:rPr lang="en-US" dirty="0" err="1"/>
              <a:t>odprti</a:t>
            </a:r>
            <a:r>
              <a:rPr lang="en-US" dirty="0"/>
              <a:t> </a:t>
            </a:r>
            <a:r>
              <a:rPr lang="en-US" dirty="0" err="1"/>
              <a:t>znanosti</a:t>
            </a:r>
            <a:r>
              <a:rPr lang="en-US" dirty="0"/>
              <a:t> v </a:t>
            </a:r>
            <a:r>
              <a:rPr lang="en-US" dirty="0" err="1"/>
              <a:t>Sloveniji</a:t>
            </a:r>
            <a:r>
              <a:rPr lang="en-US" dirty="0"/>
              <a:t>)</a:t>
            </a:r>
          </a:p>
        </p:txBody>
      </p:sp>
    </p:spTree>
    <p:extLst>
      <p:ext uri="{BB962C8B-B14F-4D97-AF65-F5344CB8AC3E}">
        <p14:creationId xmlns:p14="http://schemas.microsoft.com/office/powerpoint/2010/main" val="770227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3EDF-BE9E-6B48-95B3-3CB7D7C813D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787DC7-8DAB-3040-86AC-9F044947361E}"/>
              </a:ext>
            </a:extLst>
          </p:cNvPr>
          <p:cNvPicPr>
            <a:picLocks noGrp="1" noChangeAspect="1"/>
          </p:cNvPicPr>
          <p:nvPr>
            <p:ph idx="1"/>
          </p:nvPr>
        </p:nvPicPr>
        <p:blipFill>
          <a:blip r:embed="rId2"/>
          <a:stretch>
            <a:fillRect/>
          </a:stretch>
        </p:blipFill>
        <p:spPr>
          <a:xfrm>
            <a:off x="1167319" y="112204"/>
            <a:ext cx="9134271" cy="6593209"/>
          </a:xfrm>
        </p:spPr>
      </p:pic>
    </p:spTree>
    <p:extLst>
      <p:ext uri="{BB962C8B-B14F-4D97-AF65-F5344CB8AC3E}">
        <p14:creationId xmlns:p14="http://schemas.microsoft.com/office/powerpoint/2010/main" val="2018638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58BC-CB70-9D4C-9CF7-B156A16AE61A}"/>
              </a:ext>
            </a:extLst>
          </p:cNvPr>
          <p:cNvSpPr>
            <a:spLocks noGrp="1"/>
          </p:cNvSpPr>
          <p:nvPr>
            <p:ph type="title"/>
          </p:nvPr>
        </p:nvSpPr>
        <p:spPr>
          <a:xfrm>
            <a:off x="838200" y="175099"/>
            <a:ext cx="10515600" cy="1070042"/>
          </a:xfrm>
        </p:spPr>
        <p:txBody>
          <a:bodyPr>
            <a:normAutofit/>
          </a:bodyPr>
          <a:lstStyle/>
          <a:p>
            <a:r>
              <a:rPr lang="en-US" sz="2800" dirty="0"/>
              <a:t>Primer </a:t>
            </a:r>
            <a:r>
              <a:rPr lang="en-US" sz="2800" dirty="0" err="1"/>
              <a:t>prepisa</a:t>
            </a:r>
            <a:r>
              <a:rPr lang="en-US" sz="2800" dirty="0"/>
              <a:t>:</a:t>
            </a:r>
            <a:br>
              <a:rPr lang="en-US" sz="2800" dirty="0"/>
            </a:br>
            <a:r>
              <a:rPr lang="en-US" sz="1800" dirty="0"/>
              <a:t>The Letters of Count Ignaz Maria von </a:t>
            </a:r>
            <a:r>
              <a:rPr lang="en-US" sz="1800" dirty="0" err="1"/>
              <a:t>Attems-Heiligenkreuz</a:t>
            </a:r>
            <a:r>
              <a:rPr lang="en-US" sz="1800" dirty="0"/>
              <a:t> to his Father (1734–1738)</a:t>
            </a:r>
          </a:p>
        </p:txBody>
      </p:sp>
      <p:pic>
        <p:nvPicPr>
          <p:cNvPr id="5" name="Content Placeholder 4">
            <a:extLst>
              <a:ext uri="{FF2B5EF4-FFF2-40B4-BE49-F238E27FC236}">
                <a16:creationId xmlns:a16="http://schemas.microsoft.com/office/drawing/2014/main" id="{A449EABF-6E48-E840-BCD8-0F0919340CC5}"/>
              </a:ext>
            </a:extLst>
          </p:cNvPr>
          <p:cNvPicPr>
            <a:picLocks noGrp="1" noChangeAspect="1"/>
          </p:cNvPicPr>
          <p:nvPr>
            <p:ph idx="1"/>
          </p:nvPr>
        </p:nvPicPr>
        <p:blipFill>
          <a:blip r:embed="rId2"/>
          <a:stretch>
            <a:fillRect/>
          </a:stretch>
        </p:blipFill>
        <p:spPr>
          <a:xfrm>
            <a:off x="2062264" y="1121325"/>
            <a:ext cx="7947497" cy="5674280"/>
          </a:xfrm>
        </p:spPr>
      </p:pic>
    </p:spTree>
    <p:extLst>
      <p:ext uri="{BB962C8B-B14F-4D97-AF65-F5344CB8AC3E}">
        <p14:creationId xmlns:p14="http://schemas.microsoft.com/office/powerpoint/2010/main" val="3103739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AB51-18D6-A84A-8088-DCA784ED7134}"/>
              </a:ext>
            </a:extLst>
          </p:cNvPr>
          <p:cNvSpPr>
            <a:spLocks noGrp="1"/>
          </p:cNvSpPr>
          <p:nvPr>
            <p:ph type="title"/>
          </p:nvPr>
        </p:nvSpPr>
        <p:spPr>
          <a:xfrm>
            <a:off x="838200" y="365126"/>
            <a:ext cx="10515600" cy="568730"/>
          </a:xfrm>
        </p:spPr>
        <p:txBody>
          <a:bodyPr>
            <a:normAutofit/>
          </a:bodyPr>
          <a:lstStyle/>
          <a:p>
            <a:r>
              <a:rPr lang="en-US" sz="2000" dirty="0" err="1"/>
              <a:t>Arhiviranje</a:t>
            </a:r>
            <a:r>
              <a:rPr lang="en-US" sz="2000" dirty="0"/>
              <a:t> </a:t>
            </a:r>
            <a:r>
              <a:rPr lang="en-US" sz="2000" dirty="0" err="1"/>
              <a:t>prezentacije</a:t>
            </a:r>
            <a:r>
              <a:rPr lang="en-US" sz="2000" dirty="0"/>
              <a:t> – </a:t>
            </a:r>
            <a:r>
              <a:rPr lang="en-US" sz="2000" dirty="0" err="1"/>
              <a:t>spletne</a:t>
            </a:r>
            <a:r>
              <a:rPr lang="en-US" sz="2000" dirty="0"/>
              <a:t> </a:t>
            </a:r>
            <a:r>
              <a:rPr lang="en-US" sz="2000" dirty="0" err="1"/>
              <a:t>izdaje</a:t>
            </a:r>
            <a:endParaRPr lang="en-US" sz="2000" dirty="0"/>
          </a:p>
        </p:txBody>
      </p:sp>
      <p:pic>
        <p:nvPicPr>
          <p:cNvPr id="5" name="Content Placeholder 4">
            <a:extLst>
              <a:ext uri="{FF2B5EF4-FFF2-40B4-BE49-F238E27FC236}">
                <a16:creationId xmlns:a16="http://schemas.microsoft.com/office/drawing/2014/main" id="{6767EBD9-E3E3-A548-A1E3-059BD12CB4E6}"/>
              </a:ext>
            </a:extLst>
          </p:cNvPr>
          <p:cNvPicPr>
            <a:picLocks noGrp="1" noChangeAspect="1"/>
          </p:cNvPicPr>
          <p:nvPr>
            <p:ph idx="1"/>
          </p:nvPr>
        </p:nvPicPr>
        <p:blipFill>
          <a:blip r:embed="rId2"/>
          <a:stretch>
            <a:fillRect/>
          </a:stretch>
        </p:blipFill>
        <p:spPr>
          <a:xfrm>
            <a:off x="963039" y="953500"/>
            <a:ext cx="9630382" cy="5718223"/>
          </a:xfrm>
        </p:spPr>
      </p:pic>
    </p:spTree>
    <p:extLst>
      <p:ext uri="{BB962C8B-B14F-4D97-AF65-F5344CB8AC3E}">
        <p14:creationId xmlns:p14="http://schemas.microsoft.com/office/powerpoint/2010/main" val="577061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6A9A-F31C-B24A-B6BC-8B61E4DCBF33}"/>
              </a:ext>
            </a:extLst>
          </p:cNvPr>
          <p:cNvSpPr>
            <a:spLocks noGrp="1"/>
          </p:cNvSpPr>
          <p:nvPr>
            <p:ph type="title"/>
          </p:nvPr>
        </p:nvSpPr>
        <p:spPr>
          <a:xfrm>
            <a:off x="838200" y="365126"/>
            <a:ext cx="10515600" cy="763284"/>
          </a:xfrm>
        </p:spPr>
        <p:txBody>
          <a:bodyPr>
            <a:normAutofit/>
          </a:bodyPr>
          <a:lstStyle/>
          <a:p>
            <a:r>
              <a:rPr lang="en-US" sz="2400" dirty="0" err="1"/>
              <a:t>Raziskovalni</a:t>
            </a:r>
            <a:r>
              <a:rPr lang="en-US" sz="2400" dirty="0"/>
              <a:t> </a:t>
            </a:r>
            <a:r>
              <a:rPr lang="en-US" sz="2400" dirty="0" err="1"/>
              <a:t>podatki</a:t>
            </a:r>
            <a:r>
              <a:rPr lang="en-US" sz="2400" dirty="0"/>
              <a:t>:</a:t>
            </a:r>
          </a:p>
        </p:txBody>
      </p:sp>
      <p:pic>
        <p:nvPicPr>
          <p:cNvPr id="5" name="Content Placeholder 4">
            <a:extLst>
              <a:ext uri="{FF2B5EF4-FFF2-40B4-BE49-F238E27FC236}">
                <a16:creationId xmlns:a16="http://schemas.microsoft.com/office/drawing/2014/main" id="{EB268E01-B157-874A-9A57-D1A32F26FABD}"/>
              </a:ext>
            </a:extLst>
          </p:cNvPr>
          <p:cNvPicPr>
            <a:picLocks noGrp="1" noChangeAspect="1"/>
          </p:cNvPicPr>
          <p:nvPr>
            <p:ph idx="1"/>
          </p:nvPr>
        </p:nvPicPr>
        <p:blipFill>
          <a:blip r:embed="rId2"/>
          <a:stretch>
            <a:fillRect/>
          </a:stretch>
        </p:blipFill>
        <p:spPr>
          <a:xfrm>
            <a:off x="1885090" y="1018546"/>
            <a:ext cx="8708331" cy="5605989"/>
          </a:xfrm>
        </p:spPr>
      </p:pic>
    </p:spTree>
    <p:extLst>
      <p:ext uri="{BB962C8B-B14F-4D97-AF65-F5344CB8AC3E}">
        <p14:creationId xmlns:p14="http://schemas.microsoft.com/office/powerpoint/2010/main" val="1470062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217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DE40-4AB0-0642-89ED-57CCBDA4F2AA}"/>
              </a:ext>
            </a:extLst>
          </p:cNvPr>
          <p:cNvSpPr>
            <a:spLocks noGrp="1"/>
          </p:cNvSpPr>
          <p:nvPr>
            <p:ph type="title"/>
          </p:nvPr>
        </p:nvSpPr>
        <p:spPr/>
        <p:txBody>
          <a:bodyPr/>
          <a:lstStyle/>
          <a:p>
            <a:r>
              <a:rPr lang="en-US" dirty="0" err="1"/>
              <a:t>Kaj</a:t>
            </a:r>
            <a:r>
              <a:rPr lang="en-US" dirty="0"/>
              <a:t> </a:t>
            </a:r>
            <a:r>
              <a:rPr lang="en-US" dirty="0" err="1"/>
              <a:t>je</a:t>
            </a:r>
            <a:r>
              <a:rPr lang="en-US" dirty="0"/>
              <a:t> </a:t>
            </a:r>
            <a:r>
              <a:rPr lang="en-US" dirty="0" err="1"/>
              <a:t>provenienca</a:t>
            </a:r>
            <a:r>
              <a:rPr lang="en-US" dirty="0"/>
              <a:t> </a:t>
            </a:r>
            <a:r>
              <a:rPr lang="en-US" dirty="0" err="1"/>
              <a:t>raziskovalnih</a:t>
            </a:r>
            <a:r>
              <a:rPr lang="en-US" dirty="0"/>
              <a:t> </a:t>
            </a:r>
            <a:r>
              <a:rPr lang="en-US" dirty="0" err="1"/>
              <a:t>podatkov</a:t>
            </a:r>
            <a:r>
              <a:rPr lang="en-US" dirty="0"/>
              <a:t>?</a:t>
            </a:r>
          </a:p>
        </p:txBody>
      </p:sp>
      <p:sp>
        <p:nvSpPr>
          <p:cNvPr id="3" name="Content Placeholder 2">
            <a:extLst>
              <a:ext uri="{FF2B5EF4-FFF2-40B4-BE49-F238E27FC236}">
                <a16:creationId xmlns:a16="http://schemas.microsoft.com/office/drawing/2014/main" id="{FAD21F17-40E9-BA4D-B941-3B7DF79A88A6}"/>
              </a:ext>
            </a:extLst>
          </p:cNvPr>
          <p:cNvSpPr>
            <a:spLocks noGrp="1"/>
          </p:cNvSpPr>
          <p:nvPr>
            <p:ph idx="1"/>
          </p:nvPr>
        </p:nvSpPr>
        <p:spPr/>
        <p:txBody>
          <a:bodyPr>
            <a:normAutofit fontScale="92500" lnSpcReduction="10000"/>
          </a:bodyPr>
          <a:lstStyle/>
          <a:p>
            <a:r>
              <a:rPr lang="en-US" dirty="0" err="1"/>
              <a:t>Pojem</a:t>
            </a:r>
            <a:r>
              <a:rPr lang="en-US" dirty="0"/>
              <a:t> </a:t>
            </a:r>
            <a:r>
              <a:rPr lang="en-US" dirty="0" err="1"/>
              <a:t>provenienca</a:t>
            </a:r>
            <a:r>
              <a:rPr lang="en-US" dirty="0"/>
              <a:t> oz. </a:t>
            </a:r>
            <a:r>
              <a:rPr lang="en-US" dirty="0" err="1"/>
              <a:t>izvor</a:t>
            </a:r>
            <a:r>
              <a:rPr lang="en-US" dirty="0"/>
              <a:t> </a:t>
            </a:r>
            <a:r>
              <a:rPr lang="en-US" dirty="0" err="1"/>
              <a:t>raziskovalnih</a:t>
            </a:r>
            <a:r>
              <a:rPr lang="en-US" dirty="0"/>
              <a:t> </a:t>
            </a:r>
            <a:r>
              <a:rPr lang="en-US" dirty="0" err="1"/>
              <a:t>podatkov</a:t>
            </a:r>
            <a:r>
              <a:rPr lang="en-US" dirty="0"/>
              <a:t> se </a:t>
            </a:r>
            <a:r>
              <a:rPr lang="en-US" dirty="0" err="1"/>
              <a:t>nanaša</a:t>
            </a:r>
            <a:r>
              <a:rPr lang="en-US" dirty="0"/>
              <a:t> </a:t>
            </a:r>
            <a:r>
              <a:rPr lang="en-US" dirty="0" err="1"/>
              <a:t>na</a:t>
            </a:r>
            <a:r>
              <a:rPr lang="en-US" dirty="0"/>
              <a:t> </a:t>
            </a:r>
            <a:r>
              <a:rPr lang="en-US" dirty="0" err="1"/>
              <a:t>vse</a:t>
            </a:r>
            <a:r>
              <a:rPr lang="en-US" dirty="0"/>
              <a:t> </a:t>
            </a:r>
            <a:r>
              <a:rPr lang="en-US" dirty="0" err="1"/>
              <a:t>informacije</a:t>
            </a:r>
            <a:r>
              <a:rPr lang="en-US" dirty="0"/>
              <a:t> o </a:t>
            </a:r>
            <a:r>
              <a:rPr lang="en-US" dirty="0" err="1"/>
              <a:t>okoliščinah</a:t>
            </a:r>
            <a:r>
              <a:rPr lang="en-US" dirty="0"/>
              <a:t> </a:t>
            </a:r>
            <a:r>
              <a:rPr lang="en-US" dirty="0" err="1"/>
              <a:t>nastanka</a:t>
            </a:r>
            <a:r>
              <a:rPr lang="en-US" dirty="0"/>
              <a:t> </a:t>
            </a:r>
            <a:r>
              <a:rPr lang="en-US" dirty="0" err="1"/>
              <a:t>podatkov</a:t>
            </a:r>
            <a:r>
              <a:rPr lang="en-US" dirty="0"/>
              <a:t>: </a:t>
            </a:r>
            <a:r>
              <a:rPr lang="en-US" dirty="0" err="1"/>
              <a:t>zakaj</a:t>
            </a:r>
            <a:r>
              <a:rPr lang="en-US" dirty="0"/>
              <a:t> in </a:t>
            </a:r>
            <a:r>
              <a:rPr lang="en-US" dirty="0" err="1"/>
              <a:t>kako</a:t>
            </a:r>
            <a:r>
              <a:rPr lang="en-US" dirty="0"/>
              <a:t> so </a:t>
            </a:r>
            <a:r>
              <a:rPr lang="en-US" dirty="0" err="1"/>
              <a:t>bili</a:t>
            </a:r>
            <a:r>
              <a:rPr lang="en-US" dirty="0"/>
              <a:t> </a:t>
            </a:r>
            <a:r>
              <a:rPr lang="en-US" dirty="0" err="1"/>
              <a:t>podatki</a:t>
            </a:r>
            <a:r>
              <a:rPr lang="en-US" dirty="0"/>
              <a:t> </a:t>
            </a:r>
            <a:r>
              <a:rPr lang="en-US" dirty="0" err="1"/>
              <a:t>proizvedeni</a:t>
            </a:r>
            <a:r>
              <a:rPr lang="en-US" dirty="0"/>
              <a:t>, </a:t>
            </a:r>
            <a:r>
              <a:rPr lang="en-US" dirty="0" err="1"/>
              <a:t>kje</a:t>
            </a:r>
            <a:r>
              <a:rPr lang="en-US" dirty="0"/>
              <a:t>, </a:t>
            </a:r>
            <a:r>
              <a:rPr lang="en-US" dirty="0" err="1"/>
              <a:t>kdaj</a:t>
            </a:r>
            <a:r>
              <a:rPr lang="en-US" dirty="0"/>
              <a:t> in </a:t>
            </a:r>
            <a:r>
              <a:rPr lang="en-US" dirty="0" err="1"/>
              <a:t>kdo</a:t>
            </a:r>
            <a:r>
              <a:rPr lang="en-US" dirty="0"/>
              <a:t> </a:t>
            </a:r>
            <a:r>
              <a:rPr lang="en-US" dirty="0" err="1"/>
              <a:t>jih</a:t>
            </a:r>
            <a:r>
              <a:rPr lang="en-US" dirty="0"/>
              <a:t> </a:t>
            </a:r>
            <a:r>
              <a:rPr lang="en-US" dirty="0" err="1"/>
              <a:t>zbira</a:t>
            </a:r>
            <a:r>
              <a:rPr lang="en-US" dirty="0"/>
              <a:t>.</a:t>
            </a:r>
          </a:p>
          <a:p>
            <a:r>
              <a:rPr lang="en-US" dirty="0" err="1"/>
              <a:t>Metapodatki</a:t>
            </a:r>
            <a:r>
              <a:rPr lang="en-US" dirty="0"/>
              <a:t> o </a:t>
            </a:r>
            <a:r>
              <a:rPr lang="en-US" dirty="0" err="1"/>
              <a:t>poreklu</a:t>
            </a:r>
            <a:r>
              <a:rPr lang="en-US" dirty="0"/>
              <a:t> </a:t>
            </a:r>
            <a:r>
              <a:rPr lang="en-US" dirty="0" err="1"/>
              <a:t>podatkov</a:t>
            </a:r>
            <a:r>
              <a:rPr lang="en-US" dirty="0"/>
              <a:t> </a:t>
            </a:r>
            <a:r>
              <a:rPr lang="en-US" dirty="0" err="1"/>
              <a:t>segajo</a:t>
            </a:r>
            <a:r>
              <a:rPr lang="en-US" dirty="0"/>
              <a:t> od </a:t>
            </a:r>
            <a:r>
              <a:rPr lang="en-US" dirty="0" err="1"/>
              <a:t>človeku</a:t>
            </a:r>
            <a:r>
              <a:rPr lang="en-US" dirty="0"/>
              <a:t> </a:t>
            </a:r>
            <a:r>
              <a:rPr lang="en-US" dirty="0" err="1"/>
              <a:t>lahko</a:t>
            </a:r>
            <a:r>
              <a:rPr lang="en-US" dirty="0"/>
              <a:t> </a:t>
            </a:r>
            <a:r>
              <a:rPr lang="en-US" dirty="0" err="1"/>
              <a:t>berljivih</a:t>
            </a:r>
            <a:r>
              <a:rPr lang="en-US" dirty="0"/>
              <a:t> do </a:t>
            </a:r>
            <a:r>
              <a:rPr lang="en-US" dirty="0" err="1"/>
              <a:t>zelo</a:t>
            </a:r>
            <a:r>
              <a:rPr lang="en-US" dirty="0"/>
              <a:t> </a:t>
            </a:r>
            <a:r>
              <a:rPr lang="en-US" dirty="0" err="1"/>
              <a:t>tehničnih</a:t>
            </a:r>
            <a:r>
              <a:rPr lang="en-US" dirty="0"/>
              <a:t> in </a:t>
            </a:r>
            <a:r>
              <a:rPr lang="en-US" dirty="0" err="1"/>
              <a:t>običajno</a:t>
            </a:r>
            <a:r>
              <a:rPr lang="en-US" dirty="0"/>
              <a:t> </a:t>
            </a:r>
            <a:r>
              <a:rPr lang="en-US" dirty="0" err="1"/>
              <a:t>zahtevajo</a:t>
            </a:r>
            <a:r>
              <a:rPr lang="en-US" dirty="0"/>
              <a:t> </a:t>
            </a:r>
            <a:r>
              <a:rPr lang="en-US" dirty="0" err="1"/>
              <a:t>nekaj</a:t>
            </a:r>
            <a:r>
              <a:rPr lang="en-US" dirty="0"/>
              <a:t> </a:t>
            </a:r>
            <a:r>
              <a:rPr lang="en-US" dirty="0" err="1"/>
              <a:t>znanja</a:t>
            </a:r>
            <a:r>
              <a:rPr lang="en-US" dirty="0"/>
              <a:t> o </a:t>
            </a:r>
            <a:r>
              <a:rPr lang="en-US" dirty="0" err="1"/>
              <a:t>domeni</a:t>
            </a:r>
            <a:r>
              <a:rPr lang="en-US" dirty="0"/>
              <a:t> za </a:t>
            </a:r>
            <a:r>
              <a:rPr lang="en-US" dirty="0" err="1"/>
              <a:t>ustvarjanje</a:t>
            </a:r>
            <a:r>
              <a:rPr lang="en-US" dirty="0"/>
              <a:t>.</a:t>
            </a:r>
          </a:p>
          <a:p>
            <a:r>
              <a:rPr lang="en-US" dirty="0" err="1"/>
              <a:t>Metapodatki</a:t>
            </a:r>
            <a:r>
              <a:rPr lang="en-US" dirty="0"/>
              <a:t> o </a:t>
            </a:r>
            <a:r>
              <a:rPr lang="en-US" dirty="0" err="1"/>
              <a:t>izvoru</a:t>
            </a:r>
            <a:r>
              <a:rPr lang="en-US" dirty="0"/>
              <a:t> </a:t>
            </a:r>
            <a:r>
              <a:rPr lang="en-US" dirty="0" err="1"/>
              <a:t>podatkov</a:t>
            </a:r>
            <a:r>
              <a:rPr lang="en-US" dirty="0"/>
              <a:t> </a:t>
            </a:r>
            <a:r>
              <a:rPr lang="en-US" dirty="0" err="1"/>
              <a:t>omogočajo</a:t>
            </a:r>
            <a:r>
              <a:rPr lang="en-US" dirty="0"/>
              <a:t> </a:t>
            </a:r>
            <a:r>
              <a:rPr lang="en-US" dirty="0" err="1"/>
              <a:t>interpretacijo</a:t>
            </a:r>
            <a:r>
              <a:rPr lang="en-US" dirty="0"/>
              <a:t> in </a:t>
            </a:r>
            <a:r>
              <a:rPr lang="en-US" dirty="0" err="1"/>
              <a:t>ponovno</a:t>
            </a:r>
            <a:r>
              <a:rPr lang="en-US" dirty="0"/>
              <a:t> </a:t>
            </a:r>
            <a:r>
              <a:rPr lang="en-US" dirty="0" err="1"/>
              <a:t>uporabo</a:t>
            </a:r>
            <a:r>
              <a:rPr lang="en-US" dirty="0"/>
              <a:t> </a:t>
            </a:r>
            <a:r>
              <a:rPr lang="en-US" dirty="0" err="1"/>
              <a:t>podatkov</a:t>
            </a:r>
            <a:r>
              <a:rPr lang="en-US" dirty="0"/>
              <a:t>; </a:t>
            </a:r>
            <a:r>
              <a:rPr lang="en-US" dirty="0" err="1"/>
              <a:t>gradi</a:t>
            </a:r>
            <a:r>
              <a:rPr lang="en-US" dirty="0"/>
              <a:t> </a:t>
            </a:r>
            <a:r>
              <a:rPr lang="en-US" dirty="0" err="1"/>
              <a:t>zaupanje</a:t>
            </a:r>
            <a:r>
              <a:rPr lang="en-US" dirty="0"/>
              <a:t>, </a:t>
            </a:r>
            <a:r>
              <a:rPr lang="en-US" dirty="0" err="1"/>
              <a:t>verodostojnost</a:t>
            </a:r>
            <a:r>
              <a:rPr lang="en-US" dirty="0"/>
              <a:t> in </a:t>
            </a:r>
            <a:r>
              <a:rPr lang="en-US" dirty="0" err="1"/>
              <a:t>ponovljivost</a:t>
            </a:r>
            <a:r>
              <a:rPr lang="en-US" dirty="0"/>
              <a:t>.</a:t>
            </a:r>
          </a:p>
          <a:p>
            <a:r>
              <a:rPr lang="en-US" dirty="0" err="1"/>
              <a:t>Pomembno</a:t>
            </a:r>
            <a:r>
              <a:rPr lang="en-US" dirty="0"/>
              <a:t>, </a:t>
            </a:r>
            <a:r>
              <a:rPr lang="en-US" dirty="0" err="1"/>
              <a:t>ker</a:t>
            </a:r>
            <a:r>
              <a:rPr lang="en-US" dirty="0"/>
              <a:t>:</a:t>
            </a:r>
          </a:p>
          <a:p>
            <a:pPr lvl="1"/>
            <a:r>
              <a:rPr lang="en-US" dirty="0" err="1"/>
              <a:t>uporabnik</a:t>
            </a:r>
            <a:r>
              <a:rPr lang="en-US" dirty="0"/>
              <a:t> </a:t>
            </a:r>
            <a:r>
              <a:rPr lang="en-US" dirty="0" err="1"/>
              <a:t>podatkov</a:t>
            </a:r>
            <a:r>
              <a:rPr lang="en-US" dirty="0"/>
              <a:t> </a:t>
            </a:r>
            <a:r>
              <a:rPr lang="en-US" dirty="0" err="1"/>
              <a:t>ni</a:t>
            </a:r>
            <a:r>
              <a:rPr lang="en-US" dirty="0"/>
              <a:t> </a:t>
            </a:r>
            <a:r>
              <a:rPr lang="en-US" dirty="0" err="1"/>
              <a:t>nujno</a:t>
            </a:r>
            <a:r>
              <a:rPr lang="en-US" dirty="0"/>
              <a:t> </a:t>
            </a:r>
            <a:r>
              <a:rPr lang="en-US" dirty="0" err="1"/>
              <a:t>tudi</a:t>
            </a:r>
            <a:r>
              <a:rPr lang="en-US" dirty="0"/>
              <a:t> </a:t>
            </a:r>
            <a:r>
              <a:rPr lang="en-US" dirty="0" err="1"/>
              <a:t>izdelovalec</a:t>
            </a:r>
            <a:r>
              <a:rPr lang="en-US" dirty="0"/>
              <a:t> </a:t>
            </a:r>
            <a:r>
              <a:rPr lang="en-US" dirty="0" err="1"/>
              <a:t>podatkov</a:t>
            </a:r>
            <a:r>
              <a:rPr lang="en-US" dirty="0"/>
              <a:t>,</a:t>
            </a:r>
          </a:p>
          <a:p>
            <a:pPr lvl="1"/>
            <a:r>
              <a:rPr lang="en-US" dirty="0" err="1"/>
              <a:t>pomembno</a:t>
            </a:r>
            <a:r>
              <a:rPr lang="en-US" dirty="0"/>
              <a:t> za </a:t>
            </a:r>
            <a:r>
              <a:rPr lang="en-US" dirty="0" err="1"/>
              <a:t>določanje</a:t>
            </a:r>
            <a:r>
              <a:rPr lang="en-US" dirty="0"/>
              <a:t> </a:t>
            </a:r>
            <a:r>
              <a:rPr lang="en-US" dirty="0" err="1"/>
              <a:t>kakovosti</a:t>
            </a:r>
            <a:r>
              <a:rPr lang="en-US" dirty="0"/>
              <a:t>, </a:t>
            </a:r>
            <a:r>
              <a:rPr lang="en-US" dirty="0" err="1"/>
              <a:t>stopnje</a:t>
            </a:r>
            <a:r>
              <a:rPr lang="en-US" dirty="0"/>
              <a:t> </a:t>
            </a:r>
            <a:r>
              <a:rPr lang="en-US" dirty="0" err="1"/>
              <a:t>zaupanja</a:t>
            </a:r>
            <a:r>
              <a:rPr lang="en-US" dirty="0"/>
              <a:t> v </a:t>
            </a:r>
            <a:r>
              <a:rPr lang="en-US" dirty="0" err="1"/>
              <a:t>rezultate</a:t>
            </a:r>
            <a:r>
              <a:rPr lang="en-US" dirty="0"/>
              <a:t>, </a:t>
            </a:r>
            <a:r>
              <a:rPr lang="en-US" dirty="0" err="1"/>
              <a:t>ponovljivosti</a:t>
            </a:r>
            <a:r>
              <a:rPr lang="en-US" dirty="0"/>
              <a:t> </a:t>
            </a:r>
            <a:r>
              <a:rPr lang="en-US" dirty="0" err="1"/>
              <a:t>rezultatov</a:t>
            </a:r>
            <a:r>
              <a:rPr lang="en-US" dirty="0"/>
              <a:t> in </a:t>
            </a:r>
            <a:r>
              <a:rPr lang="en-US" dirty="0" err="1"/>
              <a:t>ponovne</a:t>
            </a:r>
            <a:r>
              <a:rPr lang="en-US" dirty="0"/>
              <a:t> </a:t>
            </a:r>
            <a:r>
              <a:rPr lang="en-US" dirty="0" err="1"/>
              <a:t>uporabe</a:t>
            </a:r>
            <a:r>
              <a:rPr lang="en-US" dirty="0"/>
              <a:t> </a:t>
            </a:r>
            <a:r>
              <a:rPr lang="en-US" dirty="0" err="1"/>
              <a:t>podatkov</a:t>
            </a:r>
            <a:r>
              <a:rPr lang="en-US" dirty="0"/>
              <a:t>,</a:t>
            </a:r>
          </a:p>
          <a:p>
            <a:pPr lvl="1"/>
            <a:r>
              <a:rPr lang="en-US" dirty="0" err="1"/>
              <a:t>zagotavljajo</a:t>
            </a:r>
            <a:r>
              <a:rPr lang="en-US" dirty="0"/>
              <a:t> </a:t>
            </a:r>
            <a:r>
              <a:rPr lang="en-US" dirty="0" err="1"/>
              <a:t>verodostojnosti</a:t>
            </a:r>
            <a:r>
              <a:rPr lang="en-US" dirty="0"/>
              <a:t> in </a:t>
            </a:r>
            <a:r>
              <a:rPr lang="en-US" dirty="0" err="1"/>
              <a:t>zanesljivosti</a:t>
            </a:r>
            <a:r>
              <a:rPr lang="en-US" dirty="0"/>
              <a:t> </a:t>
            </a:r>
            <a:r>
              <a:rPr lang="en-US" dirty="0" err="1"/>
              <a:t>njihovih</a:t>
            </a:r>
            <a:r>
              <a:rPr lang="en-US" dirty="0"/>
              <a:t> </a:t>
            </a:r>
            <a:r>
              <a:rPr lang="en-US" dirty="0" err="1"/>
              <a:t>podatkov</a:t>
            </a:r>
            <a:r>
              <a:rPr lang="en-US" dirty="0"/>
              <a:t>.</a:t>
            </a:r>
          </a:p>
        </p:txBody>
      </p:sp>
    </p:spTree>
    <p:extLst>
      <p:ext uri="{BB962C8B-B14F-4D97-AF65-F5344CB8AC3E}">
        <p14:creationId xmlns:p14="http://schemas.microsoft.com/office/powerpoint/2010/main" val="1381664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7437-D340-7F49-87C8-CB1DAE5F4EE2}"/>
              </a:ext>
            </a:extLst>
          </p:cNvPr>
          <p:cNvSpPr>
            <a:spLocks noGrp="1"/>
          </p:cNvSpPr>
          <p:nvPr>
            <p:ph type="title"/>
          </p:nvPr>
        </p:nvSpPr>
        <p:spPr/>
        <p:txBody>
          <a:bodyPr/>
          <a:lstStyle/>
          <a:p>
            <a:r>
              <a:rPr lang="en-US" dirty="0" err="1"/>
              <a:t>Postopek</a:t>
            </a:r>
            <a:endParaRPr lang="en-US" dirty="0"/>
          </a:p>
        </p:txBody>
      </p:sp>
      <p:sp>
        <p:nvSpPr>
          <p:cNvPr id="3" name="Content Placeholder 2">
            <a:extLst>
              <a:ext uri="{FF2B5EF4-FFF2-40B4-BE49-F238E27FC236}">
                <a16:creationId xmlns:a16="http://schemas.microsoft.com/office/drawing/2014/main" id="{BDB0FB2A-0B71-A94B-B484-0FB15414AF3B}"/>
              </a:ext>
            </a:extLst>
          </p:cNvPr>
          <p:cNvSpPr>
            <a:spLocks noGrp="1"/>
          </p:cNvSpPr>
          <p:nvPr>
            <p:ph idx="1"/>
          </p:nvPr>
        </p:nvSpPr>
        <p:spPr/>
        <p:txBody>
          <a:bodyPr>
            <a:normAutofit lnSpcReduction="10000"/>
          </a:bodyPr>
          <a:lstStyle/>
          <a:p>
            <a:r>
              <a:rPr lang="en-US" dirty="0" err="1"/>
              <a:t>Osnovne</a:t>
            </a:r>
            <a:r>
              <a:rPr lang="en-US" dirty="0"/>
              <a:t> </a:t>
            </a:r>
            <a:r>
              <a:rPr lang="en-US" dirty="0" err="1"/>
              <a:t>vrste</a:t>
            </a:r>
            <a:r>
              <a:rPr lang="en-US" dirty="0"/>
              <a:t> </a:t>
            </a:r>
            <a:r>
              <a:rPr lang="en-US" dirty="0" err="1"/>
              <a:t>metapodatkov</a:t>
            </a:r>
            <a:r>
              <a:rPr lang="en-US" dirty="0"/>
              <a:t> o </a:t>
            </a:r>
            <a:r>
              <a:rPr lang="en-US" dirty="0" err="1"/>
              <a:t>provenienci</a:t>
            </a:r>
            <a:r>
              <a:rPr lang="en-US" dirty="0"/>
              <a:t>: datum </a:t>
            </a:r>
            <a:r>
              <a:rPr lang="en-US" dirty="0" err="1"/>
              <a:t>ustvarjanja</a:t>
            </a:r>
            <a:r>
              <a:rPr lang="en-US" dirty="0"/>
              <a:t>, </a:t>
            </a:r>
            <a:r>
              <a:rPr lang="en-US" dirty="0" err="1"/>
              <a:t>ustvarjalec</a:t>
            </a:r>
            <a:r>
              <a:rPr lang="en-US" dirty="0"/>
              <a:t>, instrument </a:t>
            </a:r>
            <a:r>
              <a:rPr lang="en-US" dirty="0" err="1"/>
              <a:t>ali</a:t>
            </a:r>
            <a:r>
              <a:rPr lang="en-US" dirty="0"/>
              <a:t> </a:t>
            </a:r>
            <a:r>
              <a:rPr lang="en-US" dirty="0" err="1"/>
              <a:t>uporabljena</a:t>
            </a:r>
            <a:r>
              <a:rPr lang="en-US" dirty="0"/>
              <a:t> </a:t>
            </a:r>
            <a:r>
              <a:rPr lang="en-US" dirty="0" err="1"/>
              <a:t>programska</a:t>
            </a:r>
            <a:r>
              <a:rPr lang="en-US" dirty="0"/>
              <a:t> </a:t>
            </a:r>
            <a:r>
              <a:rPr lang="en-US" dirty="0" err="1"/>
              <a:t>oprema</a:t>
            </a:r>
            <a:r>
              <a:rPr lang="en-US" dirty="0"/>
              <a:t>, </a:t>
            </a:r>
            <a:r>
              <a:rPr lang="en-US" dirty="0" err="1"/>
              <a:t>metode</a:t>
            </a:r>
            <a:r>
              <a:rPr lang="en-US" dirty="0"/>
              <a:t> </a:t>
            </a:r>
            <a:r>
              <a:rPr lang="en-US" dirty="0" err="1"/>
              <a:t>obdelave</a:t>
            </a:r>
            <a:r>
              <a:rPr lang="en-US" dirty="0"/>
              <a:t> </a:t>
            </a:r>
            <a:r>
              <a:rPr lang="en-US" dirty="0" err="1"/>
              <a:t>podatkov</a:t>
            </a:r>
            <a:r>
              <a:rPr lang="en-US" dirty="0"/>
              <a:t>.</a:t>
            </a:r>
          </a:p>
          <a:p>
            <a:r>
              <a:rPr lang="en-US" dirty="0" err="1"/>
              <a:t>Zajem</a:t>
            </a:r>
            <a:r>
              <a:rPr lang="en-US" dirty="0"/>
              <a:t> in </a:t>
            </a:r>
            <a:r>
              <a:rPr lang="en-US" dirty="0" err="1"/>
              <a:t>vzdrževanje</a:t>
            </a:r>
            <a:r>
              <a:rPr lang="en-US" dirty="0"/>
              <a:t> </a:t>
            </a:r>
            <a:r>
              <a:rPr lang="en-US" dirty="0" err="1"/>
              <a:t>metapodatkov</a:t>
            </a:r>
            <a:r>
              <a:rPr lang="en-US" dirty="0"/>
              <a:t> o </a:t>
            </a:r>
            <a:r>
              <a:rPr lang="en-US" dirty="0" err="1"/>
              <a:t>provenienci</a:t>
            </a:r>
            <a:r>
              <a:rPr lang="en-US" dirty="0"/>
              <a:t> bi </a:t>
            </a:r>
            <a:r>
              <a:rPr lang="en-US" dirty="0" err="1"/>
              <a:t>moralo</a:t>
            </a:r>
            <a:r>
              <a:rPr lang="en-US" dirty="0"/>
              <a:t> </a:t>
            </a:r>
            <a:r>
              <a:rPr lang="en-US" dirty="0" err="1"/>
              <a:t>biti</a:t>
            </a:r>
            <a:r>
              <a:rPr lang="en-US" dirty="0"/>
              <a:t> </a:t>
            </a:r>
            <a:r>
              <a:rPr lang="en-US" dirty="0" err="1"/>
              <a:t>običajen</a:t>
            </a:r>
            <a:r>
              <a:rPr lang="en-US" dirty="0"/>
              <a:t> del </a:t>
            </a:r>
            <a:r>
              <a:rPr lang="en-US" dirty="0" err="1"/>
              <a:t>procesov</a:t>
            </a:r>
            <a:r>
              <a:rPr lang="en-US" dirty="0"/>
              <a:t> </a:t>
            </a:r>
            <a:r>
              <a:rPr lang="en-US" dirty="0" err="1"/>
              <a:t>raziskovanja</a:t>
            </a:r>
            <a:r>
              <a:rPr lang="en-US" dirty="0"/>
              <a:t> in </a:t>
            </a:r>
            <a:r>
              <a:rPr lang="en-US" dirty="0" err="1"/>
              <a:t>upravljanja</a:t>
            </a:r>
            <a:r>
              <a:rPr lang="en-US" dirty="0"/>
              <a:t> </a:t>
            </a:r>
            <a:r>
              <a:rPr lang="en-US" dirty="0" err="1"/>
              <a:t>podatkov</a:t>
            </a:r>
            <a:r>
              <a:rPr lang="en-US" dirty="0"/>
              <a:t>:</a:t>
            </a:r>
          </a:p>
          <a:p>
            <a:pPr lvl="1"/>
            <a:r>
              <a:rPr lang="sl-SI" dirty="0"/>
              <a:t>Zapisano vsaj v prostem besedilu: besedilna datoteka README, ki mdr.  opisuje tudi uporabljene metode zbiranja in obdelave podatkov.</a:t>
            </a:r>
          </a:p>
          <a:p>
            <a:pPr lvl="1"/>
            <a:r>
              <a:rPr lang="en-US" dirty="0"/>
              <a:t>Na </a:t>
            </a:r>
            <a:r>
              <a:rPr lang="en-US" dirty="0" err="1"/>
              <a:t>bolj</a:t>
            </a:r>
            <a:r>
              <a:rPr lang="en-US" dirty="0"/>
              <a:t> </a:t>
            </a:r>
            <a:r>
              <a:rPr lang="en-US" dirty="0" err="1"/>
              <a:t>strukturiran</a:t>
            </a:r>
            <a:r>
              <a:rPr lang="en-US" dirty="0"/>
              <a:t> </a:t>
            </a:r>
            <a:r>
              <a:rPr lang="en-US" dirty="0" err="1"/>
              <a:t>način</a:t>
            </a:r>
            <a:r>
              <a:rPr lang="en-US" dirty="0"/>
              <a:t> z </a:t>
            </a:r>
            <a:r>
              <a:rPr lang="en-US" dirty="0" err="1"/>
              <a:t>uporabo</a:t>
            </a:r>
            <a:r>
              <a:rPr lang="en-US" dirty="0"/>
              <a:t> </a:t>
            </a:r>
            <a:r>
              <a:rPr lang="en-US" dirty="0" err="1"/>
              <a:t>generičnih</a:t>
            </a:r>
            <a:r>
              <a:rPr lang="en-US" dirty="0"/>
              <a:t> </a:t>
            </a:r>
            <a:r>
              <a:rPr lang="en-US" dirty="0" err="1"/>
              <a:t>metapodatkovnih</a:t>
            </a:r>
            <a:r>
              <a:rPr lang="en-US" dirty="0"/>
              <a:t> </a:t>
            </a:r>
            <a:r>
              <a:rPr lang="en-US" dirty="0" err="1"/>
              <a:t>standardov</a:t>
            </a:r>
            <a:r>
              <a:rPr lang="en-US" dirty="0"/>
              <a:t> (</a:t>
            </a:r>
            <a:r>
              <a:rPr lang="en-US" dirty="0" err="1"/>
              <a:t>npr</a:t>
            </a:r>
            <a:r>
              <a:rPr lang="en-US" dirty="0"/>
              <a:t>. Dublin Core). </a:t>
            </a:r>
            <a:r>
              <a:rPr lang="en-US" dirty="0" err="1"/>
              <a:t>Uporaba</a:t>
            </a:r>
            <a:r>
              <a:rPr lang="en-US" dirty="0"/>
              <a:t> </a:t>
            </a:r>
            <a:r>
              <a:rPr lang="en-US" dirty="0" err="1"/>
              <a:t>metapodatkovnih</a:t>
            </a:r>
            <a:r>
              <a:rPr lang="en-US" dirty="0"/>
              <a:t> </a:t>
            </a:r>
            <a:r>
              <a:rPr lang="en-US" dirty="0" err="1"/>
              <a:t>standardov</a:t>
            </a:r>
            <a:r>
              <a:rPr lang="en-US" dirty="0"/>
              <a:t> za </a:t>
            </a:r>
            <a:r>
              <a:rPr lang="en-US" dirty="0" err="1"/>
              <a:t>posamezne</a:t>
            </a:r>
            <a:r>
              <a:rPr lang="en-US" dirty="0"/>
              <a:t> discipline, </a:t>
            </a:r>
            <a:r>
              <a:rPr lang="en-US" dirty="0" err="1"/>
              <a:t>kot</a:t>
            </a:r>
            <a:r>
              <a:rPr lang="en-US" dirty="0"/>
              <a:t> </a:t>
            </a:r>
            <a:r>
              <a:rPr lang="en-US" dirty="0" err="1"/>
              <a:t>je</a:t>
            </a:r>
            <a:r>
              <a:rPr lang="en-US" dirty="0"/>
              <a:t> ISO 19115-2.</a:t>
            </a:r>
          </a:p>
          <a:p>
            <a:pPr lvl="1"/>
            <a:r>
              <a:rPr lang="en-US" dirty="0" err="1"/>
              <a:t>Uporaba</a:t>
            </a:r>
            <a:r>
              <a:rPr lang="en-US" dirty="0"/>
              <a:t> </a:t>
            </a:r>
            <a:r>
              <a:rPr lang="en-US" dirty="0" err="1"/>
              <a:t>zelo</a:t>
            </a:r>
            <a:r>
              <a:rPr lang="en-US" dirty="0"/>
              <a:t> </a:t>
            </a:r>
            <a:r>
              <a:rPr lang="en-US" dirty="0" err="1"/>
              <a:t>abstraktnih</a:t>
            </a:r>
            <a:r>
              <a:rPr lang="en-US" dirty="0"/>
              <a:t> </a:t>
            </a:r>
            <a:r>
              <a:rPr lang="en-US" dirty="0" err="1"/>
              <a:t>podatkovnih</a:t>
            </a:r>
            <a:r>
              <a:rPr lang="en-US" dirty="0"/>
              <a:t> </a:t>
            </a:r>
            <a:r>
              <a:rPr lang="en-US" dirty="0" err="1"/>
              <a:t>modelov</a:t>
            </a:r>
            <a:r>
              <a:rPr lang="en-US" dirty="0"/>
              <a:t>, </a:t>
            </a:r>
            <a:r>
              <a:rPr lang="en-US" dirty="0" err="1"/>
              <a:t>kot</a:t>
            </a:r>
            <a:r>
              <a:rPr lang="en-US" dirty="0"/>
              <a:t> </a:t>
            </a:r>
            <a:r>
              <a:rPr lang="en-US" dirty="0" err="1"/>
              <a:t>sta</a:t>
            </a:r>
            <a:r>
              <a:rPr lang="en-US" dirty="0"/>
              <a:t> W3C Provenance Data Model (PROV-DM) in Provenance Ontology (PROV-O).</a:t>
            </a:r>
          </a:p>
        </p:txBody>
      </p:sp>
    </p:spTree>
    <p:extLst>
      <p:ext uri="{BB962C8B-B14F-4D97-AF65-F5344CB8AC3E}">
        <p14:creationId xmlns:p14="http://schemas.microsoft.com/office/powerpoint/2010/main" val="2439482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035DD-267D-7B4B-B115-E2D57AAFD0F8}"/>
              </a:ext>
            </a:extLst>
          </p:cNvPr>
          <p:cNvSpPr>
            <a:spLocks noGrp="1"/>
          </p:cNvSpPr>
          <p:nvPr>
            <p:ph type="title"/>
          </p:nvPr>
        </p:nvSpPr>
        <p:spPr/>
        <p:txBody>
          <a:bodyPr/>
          <a:lstStyle/>
          <a:p>
            <a:r>
              <a:rPr lang="en-US" dirty="0" err="1"/>
              <a:t>Dojemanje</a:t>
            </a:r>
            <a:r>
              <a:rPr lang="en-US" dirty="0"/>
              <a:t> provenience v </a:t>
            </a:r>
            <a:r>
              <a:rPr lang="en-US" dirty="0" err="1"/>
              <a:t>humanistiki</a:t>
            </a:r>
            <a:endParaRPr lang="en-US" dirty="0"/>
          </a:p>
        </p:txBody>
      </p:sp>
      <p:sp>
        <p:nvSpPr>
          <p:cNvPr id="3" name="Content Placeholder 2">
            <a:extLst>
              <a:ext uri="{FF2B5EF4-FFF2-40B4-BE49-F238E27FC236}">
                <a16:creationId xmlns:a16="http://schemas.microsoft.com/office/drawing/2014/main" id="{0905A7BD-CF0A-DB4A-A628-9F60DD67089B}"/>
              </a:ext>
            </a:extLst>
          </p:cNvPr>
          <p:cNvSpPr>
            <a:spLocks noGrp="1"/>
          </p:cNvSpPr>
          <p:nvPr>
            <p:ph idx="1"/>
          </p:nvPr>
        </p:nvSpPr>
        <p:spPr/>
        <p:txBody>
          <a:bodyPr>
            <a:normAutofit fontScale="92500"/>
          </a:bodyPr>
          <a:lstStyle/>
          <a:p>
            <a:r>
              <a:rPr lang="en-US" dirty="0" err="1"/>
              <a:t>Sprememba</a:t>
            </a:r>
            <a:r>
              <a:rPr lang="en-US" dirty="0"/>
              <a:t> </a:t>
            </a:r>
            <a:r>
              <a:rPr lang="en-US" dirty="0" err="1"/>
              <a:t>lastništva</a:t>
            </a:r>
            <a:r>
              <a:rPr lang="en-US" dirty="0"/>
              <a:t> </a:t>
            </a:r>
            <a:r>
              <a:rPr lang="en-US" dirty="0" err="1"/>
              <a:t>statičnega</a:t>
            </a:r>
            <a:r>
              <a:rPr lang="en-US" dirty="0"/>
              <a:t> </a:t>
            </a:r>
            <a:r>
              <a:rPr lang="en-US" dirty="0" err="1"/>
              <a:t>objekta</a:t>
            </a:r>
            <a:r>
              <a:rPr lang="en-US" dirty="0"/>
              <a:t>: </a:t>
            </a:r>
            <a:r>
              <a:rPr lang="en-US" dirty="0" err="1"/>
              <a:t>Objekti</a:t>
            </a:r>
            <a:r>
              <a:rPr lang="en-US" dirty="0"/>
              <a:t> </a:t>
            </a:r>
            <a:r>
              <a:rPr lang="en-US" dirty="0" err="1"/>
              <a:t>kulturne</a:t>
            </a:r>
            <a:r>
              <a:rPr lang="en-US" dirty="0"/>
              <a:t> </a:t>
            </a:r>
            <a:r>
              <a:rPr lang="en-US" dirty="0" err="1"/>
              <a:t>dediščine</a:t>
            </a:r>
            <a:r>
              <a:rPr lang="en-US" dirty="0"/>
              <a:t>: </a:t>
            </a:r>
            <a:r>
              <a:rPr lang="sl-SI" dirty="0"/>
              <a:t>Provenienca kot zabeležena zgodovina (sprememb) lastništva objektov kulturne dediščine. Provenienca kot zgodovina lastništva cenjenega predmeta, kot je umetniško delo. Provenienca zagotavlja dokumentirano zgodovino, ki lahko pomaga dokazati lastništvo, dodeliti delo znanemu umetniku in ugotoviti pristnost umetniškega dela.</a:t>
            </a:r>
          </a:p>
          <a:p>
            <a:r>
              <a:rPr lang="sl-SI" dirty="0"/>
              <a:t>Transformacija raziskovalnih podatkov: Provenenca raziskovalnih podatkov sledi transformacijam v različico nabora podatkov, ki nato ustvari nadaljnje različice. Zapisi o poreklu podatkov lahko nato vključujejo informacije o avtorstvu, ime in različico programske opreme, uporabljene za izdelavo transformacij, ter opise samih transformacij.</a:t>
            </a:r>
          </a:p>
          <a:p>
            <a:endParaRPr lang="en-US" dirty="0"/>
          </a:p>
        </p:txBody>
      </p:sp>
    </p:spTree>
    <p:extLst>
      <p:ext uri="{BB962C8B-B14F-4D97-AF65-F5344CB8AC3E}">
        <p14:creationId xmlns:p14="http://schemas.microsoft.com/office/powerpoint/2010/main" val="2399352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E533-6CCB-AE44-A257-2CCC4120A5A9}"/>
              </a:ext>
            </a:extLst>
          </p:cNvPr>
          <p:cNvSpPr>
            <a:spLocks noGrp="1"/>
          </p:cNvSpPr>
          <p:nvPr>
            <p:ph type="title"/>
          </p:nvPr>
        </p:nvSpPr>
        <p:spPr/>
        <p:txBody>
          <a:bodyPr/>
          <a:lstStyle/>
          <a:p>
            <a:r>
              <a:rPr lang="en-US" dirty="0" err="1"/>
              <a:t>Transformacija</a:t>
            </a:r>
            <a:r>
              <a:rPr lang="en-US" dirty="0"/>
              <a:t> </a:t>
            </a:r>
            <a:r>
              <a:rPr lang="en-US" dirty="0" err="1"/>
              <a:t>raziskovalnih</a:t>
            </a:r>
            <a:r>
              <a:rPr lang="en-US" dirty="0"/>
              <a:t> </a:t>
            </a:r>
            <a:r>
              <a:rPr lang="en-US" dirty="0" err="1"/>
              <a:t>podatkov</a:t>
            </a:r>
            <a:r>
              <a:rPr lang="en-US" dirty="0"/>
              <a:t> </a:t>
            </a:r>
            <a:r>
              <a:rPr lang="en-US" dirty="0" err="1"/>
              <a:t>na</a:t>
            </a:r>
            <a:r>
              <a:rPr lang="en-US" dirty="0"/>
              <a:t> </a:t>
            </a:r>
            <a:r>
              <a:rPr lang="en-US" dirty="0" err="1"/>
              <a:t>dokumentih</a:t>
            </a:r>
            <a:endParaRPr lang="en-US" dirty="0"/>
          </a:p>
        </p:txBody>
      </p:sp>
      <p:sp>
        <p:nvSpPr>
          <p:cNvPr id="3" name="Content Placeholder 2">
            <a:extLst>
              <a:ext uri="{FF2B5EF4-FFF2-40B4-BE49-F238E27FC236}">
                <a16:creationId xmlns:a16="http://schemas.microsoft.com/office/drawing/2014/main" id="{AF5871FF-9187-854B-9167-C3258D43BE9C}"/>
              </a:ext>
            </a:extLst>
          </p:cNvPr>
          <p:cNvSpPr>
            <a:spLocks noGrp="1"/>
          </p:cNvSpPr>
          <p:nvPr>
            <p:ph idx="1"/>
          </p:nvPr>
        </p:nvSpPr>
        <p:spPr/>
        <p:txBody>
          <a:bodyPr/>
          <a:lstStyle/>
          <a:p>
            <a:r>
              <a:rPr lang="en-US" dirty="0" err="1"/>
              <a:t>Besedilni</a:t>
            </a:r>
            <a:r>
              <a:rPr lang="en-US" dirty="0"/>
              <a:t> </a:t>
            </a:r>
            <a:r>
              <a:rPr lang="en-US" dirty="0" err="1"/>
              <a:t>dokumenti</a:t>
            </a:r>
            <a:r>
              <a:rPr lang="en-US" dirty="0"/>
              <a:t>: v </a:t>
            </a:r>
            <a:r>
              <a:rPr lang="en-US" dirty="0" err="1"/>
              <a:t>digitalni</a:t>
            </a:r>
            <a:r>
              <a:rPr lang="en-US" dirty="0"/>
              <a:t> </a:t>
            </a:r>
            <a:r>
              <a:rPr lang="en-US" dirty="0" err="1"/>
              <a:t>humanistiki</a:t>
            </a:r>
            <a:r>
              <a:rPr lang="en-US" dirty="0"/>
              <a:t> </a:t>
            </a:r>
            <a:r>
              <a:rPr lang="en-US" dirty="0" err="1"/>
              <a:t>pogosta</a:t>
            </a:r>
            <a:r>
              <a:rPr lang="en-US" dirty="0"/>
              <a:t> </a:t>
            </a:r>
            <a:r>
              <a:rPr lang="en-US" dirty="0" err="1"/>
              <a:t>uporaba</a:t>
            </a:r>
            <a:r>
              <a:rPr lang="en-US" dirty="0"/>
              <a:t> </a:t>
            </a:r>
            <a:r>
              <a:rPr lang="en-US" dirty="0" err="1"/>
              <a:t>programa</a:t>
            </a:r>
            <a:r>
              <a:rPr lang="en-US" dirty="0"/>
              <a:t> Git za </a:t>
            </a:r>
            <a:r>
              <a:rPr lang="en-US" dirty="0" err="1"/>
              <a:t>kontrolo</a:t>
            </a:r>
            <a:r>
              <a:rPr lang="en-US" dirty="0"/>
              <a:t> </a:t>
            </a:r>
            <a:r>
              <a:rPr lang="en-US" dirty="0" err="1"/>
              <a:t>verzij</a:t>
            </a:r>
            <a:r>
              <a:rPr lang="en-US" dirty="0"/>
              <a:t>. </a:t>
            </a:r>
            <a:r>
              <a:rPr lang="en-US" dirty="0" err="1"/>
              <a:t>Uporaba</a:t>
            </a:r>
            <a:r>
              <a:rPr lang="en-US" dirty="0"/>
              <a:t> platform GitHub in GitLab.</a:t>
            </a:r>
          </a:p>
          <a:p>
            <a:r>
              <a:rPr lang="en-US" dirty="0" err="1"/>
              <a:t>Možnost</a:t>
            </a:r>
            <a:r>
              <a:rPr lang="en-US" dirty="0"/>
              <a:t> </a:t>
            </a:r>
            <a:r>
              <a:rPr lang="en-US" dirty="0" err="1"/>
              <a:t>natančnega</a:t>
            </a:r>
            <a:r>
              <a:rPr lang="en-US" dirty="0"/>
              <a:t> </a:t>
            </a:r>
            <a:r>
              <a:rPr lang="en-US" dirty="0" err="1"/>
              <a:t>beleženje</a:t>
            </a:r>
            <a:r>
              <a:rPr lang="en-US" dirty="0"/>
              <a:t> </a:t>
            </a:r>
            <a:r>
              <a:rPr lang="en-US" dirty="0" err="1"/>
              <a:t>revizij</a:t>
            </a:r>
            <a:r>
              <a:rPr lang="en-US" dirty="0"/>
              <a:t> </a:t>
            </a:r>
            <a:r>
              <a:rPr lang="en-US" dirty="0" err="1"/>
              <a:t>dokumenta</a:t>
            </a:r>
            <a:r>
              <a:rPr lang="en-US" dirty="0"/>
              <a:t> </a:t>
            </a:r>
            <a:r>
              <a:rPr lang="en-US" dirty="0" err="1"/>
              <a:t>je</a:t>
            </a:r>
            <a:r>
              <a:rPr lang="en-US" dirty="0"/>
              <a:t> </a:t>
            </a:r>
            <a:r>
              <a:rPr lang="en-US" dirty="0" err="1"/>
              <a:t>sestavni</a:t>
            </a:r>
            <a:r>
              <a:rPr lang="en-US" dirty="0"/>
              <a:t> del TEI </a:t>
            </a:r>
            <a:r>
              <a:rPr lang="en-US" dirty="0" err="1"/>
              <a:t>standarda</a:t>
            </a:r>
            <a:r>
              <a:rPr lang="en-US" dirty="0"/>
              <a:t> za </a:t>
            </a:r>
            <a:r>
              <a:rPr lang="en-US" dirty="0" err="1"/>
              <a:t>kodiranje</a:t>
            </a:r>
            <a:r>
              <a:rPr lang="en-US" dirty="0"/>
              <a:t> </a:t>
            </a:r>
            <a:r>
              <a:rPr lang="en-US" dirty="0" err="1"/>
              <a:t>besedil</a:t>
            </a:r>
            <a:r>
              <a:rPr lang="en-US" dirty="0"/>
              <a:t>:</a:t>
            </a:r>
          </a:p>
          <a:p>
            <a:pPr lvl="1"/>
            <a:r>
              <a:rPr lang="en-US" dirty="0" err="1"/>
              <a:t>Zagotavlja</a:t>
            </a:r>
            <a:r>
              <a:rPr lang="en-US" dirty="0"/>
              <a:t> </a:t>
            </a:r>
            <a:r>
              <a:rPr lang="en-US" dirty="0" err="1"/>
              <a:t>bistvene</a:t>
            </a:r>
            <a:r>
              <a:rPr lang="en-US" dirty="0"/>
              <a:t> </a:t>
            </a:r>
            <a:r>
              <a:rPr lang="en-US" dirty="0" err="1"/>
              <a:t>informacije</a:t>
            </a:r>
            <a:r>
              <a:rPr lang="en-US" dirty="0"/>
              <a:t> za </a:t>
            </a:r>
            <a:r>
              <a:rPr lang="en-US" dirty="0" err="1"/>
              <a:t>upravljanje</a:t>
            </a:r>
            <a:r>
              <a:rPr lang="en-US" dirty="0"/>
              <a:t> </a:t>
            </a:r>
            <a:r>
              <a:rPr lang="en-US" dirty="0" err="1"/>
              <a:t>velikega</a:t>
            </a:r>
            <a:r>
              <a:rPr lang="en-US" dirty="0"/>
              <a:t> </a:t>
            </a:r>
            <a:r>
              <a:rPr lang="en-US" dirty="0" err="1"/>
              <a:t>števila</a:t>
            </a:r>
            <a:r>
              <a:rPr lang="en-US" dirty="0"/>
              <a:t> </a:t>
            </a:r>
            <a:r>
              <a:rPr lang="en-US" dirty="0" err="1"/>
              <a:t>datotek</a:t>
            </a:r>
            <a:r>
              <a:rPr lang="en-US" dirty="0"/>
              <a:t>, </a:t>
            </a:r>
            <a:r>
              <a:rPr lang="en-US" dirty="0" err="1"/>
              <a:t>ki</a:t>
            </a:r>
            <a:r>
              <a:rPr lang="en-US" dirty="0"/>
              <a:t> se </a:t>
            </a:r>
            <a:r>
              <a:rPr lang="en-US" dirty="0" err="1"/>
              <a:t>posodabljajo</a:t>
            </a:r>
            <a:r>
              <a:rPr lang="en-US" dirty="0"/>
              <a:t>, </a:t>
            </a:r>
            <a:r>
              <a:rPr lang="en-US" dirty="0" err="1"/>
              <a:t>popravljajo</a:t>
            </a:r>
            <a:r>
              <a:rPr lang="en-US" dirty="0"/>
              <a:t> </a:t>
            </a:r>
            <a:r>
              <a:rPr lang="en-US" dirty="0" err="1"/>
              <a:t>ali</a:t>
            </a:r>
            <a:r>
              <a:rPr lang="en-US" dirty="0"/>
              <a:t> </a:t>
            </a:r>
            <a:r>
              <a:rPr lang="en-US" dirty="0" err="1"/>
              <a:t>drugače</a:t>
            </a:r>
            <a:r>
              <a:rPr lang="en-US" dirty="0"/>
              <a:t> </a:t>
            </a:r>
            <a:r>
              <a:rPr lang="en-US" dirty="0" err="1"/>
              <a:t>spreminjajo</a:t>
            </a:r>
            <a:r>
              <a:rPr lang="en-US" dirty="0"/>
              <a:t>, </a:t>
            </a:r>
            <a:r>
              <a:rPr lang="en-US" dirty="0" err="1"/>
              <a:t>kot</a:t>
            </a:r>
            <a:r>
              <a:rPr lang="en-US" dirty="0"/>
              <a:t> </a:t>
            </a:r>
            <a:r>
              <a:rPr lang="en-US" dirty="0" err="1"/>
              <a:t>tudi</a:t>
            </a:r>
            <a:r>
              <a:rPr lang="en-US" dirty="0"/>
              <a:t> </a:t>
            </a:r>
            <a:r>
              <a:rPr lang="en-US" dirty="0" err="1"/>
              <a:t>izjemno</a:t>
            </a:r>
            <a:r>
              <a:rPr lang="en-US" dirty="0"/>
              <a:t> </a:t>
            </a:r>
            <a:r>
              <a:rPr lang="en-US" dirty="0" err="1"/>
              <a:t>uporabno</a:t>
            </a:r>
            <a:r>
              <a:rPr lang="en-US" dirty="0"/>
              <a:t> </a:t>
            </a:r>
            <a:r>
              <a:rPr lang="en-US" dirty="0" err="1"/>
              <a:t>dokumentacijo</a:t>
            </a:r>
            <a:r>
              <a:rPr lang="en-US" dirty="0"/>
              <a:t> za </a:t>
            </a:r>
            <a:r>
              <a:rPr lang="en-US" dirty="0" err="1"/>
              <a:t>datoteke</a:t>
            </a:r>
            <a:r>
              <a:rPr lang="en-US" dirty="0"/>
              <a:t>, </a:t>
            </a:r>
            <a:r>
              <a:rPr lang="en-US" dirty="0" err="1"/>
              <a:t>ki</a:t>
            </a:r>
            <a:r>
              <a:rPr lang="en-US" dirty="0"/>
              <a:t> se </a:t>
            </a:r>
            <a:r>
              <a:rPr lang="en-US" dirty="0" err="1"/>
              <a:t>prenašajo</a:t>
            </a:r>
            <a:r>
              <a:rPr lang="en-US" dirty="0"/>
              <a:t> od </a:t>
            </a:r>
            <a:r>
              <a:rPr lang="en-US" dirty="0" err="1"/>
              <a:t>raziskovalca</a:t>
            </a:r>
            <a:r>
              <a:rPr lang="en-US" dirty="0"/>
              <a:t> do </a:t>
            </a:r>
            <a:r>
              <a:rPr lang="en-US" dirty="0" err="1"/>
              <a:t>raziskovalca</a:t>
            </a:r>
            <a:r>
              <a:rPr lang="en-US" dirty="0"/>
              <a:t> </a:t>
            </a:r>
            <a:r>
              <a:rPr lang="en-US" dirty="0" err="1"/>
              <a:t>ali</a:t>
            </a:r>
            <a:r>
              <a:rPr lang="en-US" dirty="0"/>
              <a:t> </a:t>
            </a:r>
            <a:r>
              <a:rPr lang="en-US" dirty="0" err="1"/>
              <a:t>sistema</a:t>
            </a:r>
            <a:r>
              <a:rPr lang="en-US" dirty="0"/>
              <a:t> do </a:t>
            </a:r>
            <a:r>
              <a:rPr lang="en-US" dirty="0" err="1"/>
              <a:t>sistema</a:t>
            </a:r>
            <a:r>
              <a:rPr lang="en-US" dirty="0"/>
              <a:t>.</a:t>
            </a:r>
          </a:p>
          <a:p>
            <a:pPr lvl="1"/>
            <a:r>
              <a:rPr lang="en-US" dirty="0" err="1"/>
              <a:t>Brez</a:t>
            </a:r>
            <a:r>
              <a:rPr lang="en-US" dirty="0"/>
              <a:t> </a:t>
            </a:r>
            <a:r>
              <a:rPr lang="en-US" dirty="0" err="1"/>
              <a:t>beleženja</a:t>
            </a:r>
            <a:r>
              <a:rPr lang="en-US" dirty="0"/>
              <a:t> </a:t>
            </a:r>
            <a:r>
              <a:rPr lang="en-US" dirty="0" err="1"/>
              <a:t>sprememb</a:t>
            </a:r>
            <a:r>
              <a:rPr lang="en-US" dirty="0"/>
              <a:t> </a:t>
            </a:r>
            <a:r>
              <a:rPr lang="en-US" dirty="0" err="1"/>
              <a:t>lahko</a:t>
            </a:r>
            <a:r>
              <a:rPr lang="en-US" dirty="0"/>
              <a:t> </a:t>
            </a:r>
            <a:r>
              <a:rPr lang="en-US" dirty="0" err="1"/>
              <a:t>hitro</a:t>
            </a:r>
            <a:r>
              <a:rPr lang="en-US" dirty="0"/>
              <a:t> pride do </a:t>
            </a:r>
            <a:r>
              <a:rPr lang="en-US" dirty="0" err="1"/>
              <a:t>zamenjav</a:t>
            </a:r>
            <a:r>
              <a:rPr lang="en-US" dirty="0"/>
              <a:t> </a:t>
            </a:r>
            <a:r>
              <a:rPr lang="en-US" dirty="0" err="1"/>
              <a:t>različnih</a:t>
            </a:r>
            <a:r>
              <a:rPr lang="en-US" dirty="0"/>
              <a:t> </a:t>
            </a:r>
            <a:r>
              <a:rPr lang="en-US" dirty="0" err="1"/>
              <a:t>različic</a:t>
            </a:r>
            <a:r>
              <a:rPr lang="en-US" dirty="0"/>
              <a:t> </a:t>
            </a:r>
            <a:r>
              <a:rPr lang="en-US" dirty="0" err="1"/>
              <a:t>datotek</a:t>
            </a:r>
            <a:r>
              <a:rPr lang="en-US" dirty="0"/>
              <a:t> </a:t>
            </a:r>
            <a:r>
              <a:rPr lang="en-US" dirty="0" err="1"/>
              <a:t>ali</a:t>
            </a:r>
            <a:r>
              <a:rPr lang="en-US" dirty="0"/>
              <a:t> pa se </a:t>
            </a:r>
            <a:r>
              <a:rPr lang="en-US" dirty="0" err="1"/>
              <a:t>spregleda</a:t>
            </a:r>
            <a:r>
              <a:rPr lang="en-US" dirty="0"/>
              <a:t> </a:t>
            </a:r>
            <a:r>
              <a:rPr lang="en-US" dirty="0" err="1"/>
              <a:t>majhne</a:t>
            </a:r>
            <a:r>
              <a:rPr lang="en-US" dirty="0"/>
              <a:t>, </a:t>
            </a:r>
            <a:r>
              <a:rPr lang="en-US" dirty="0" err="1"/>
              <a:t>vendar</a:t>
            </a:r>
            <a:r>
              <a:rPr lang="en-US" dirty="0"/>
              <a:t> </a:t>
            </a:r>
            <a:r>
              <a:rPr lang="en-US" dirty="0" err="1"/>
              <a:t>pomembne</a:t>
            </a:r>
            <a:r>
              <a:rPr lang="en-US" dirty="0"/>
              <a:t> </a:t>
            </a:r>
            <a:r>
              <a:rPr lang="en-US" dirty="0" err="1"/>
              <a:t>spremembe</a:t>
            </a:r>
            <a:r>
              <a:rPr lang="en-US" dirty="0"/>
              <a:t>, </a:t>
            </a:r>
            <a:r>
              <a:rPr lang="en-US" dirty="0" err="1"/>
              <a:t>ki</a:t>
            </a:r>
            <a:r>
              <a:rPr lang="en-US" dirty="0"/>
              <a:t> </a:t>
            </a:r>
            <a:r>
              <a:rPr lang="en-US" dirty="0" err="1"/>
              <a:t>jih</a:t>
            </a:r>
            <a:r>
              <a:rPr lang="en-US" dirty="0"/>
              <a:t> </a:t>
            </a:r>
            <a:r>
              <a:rPr lang="en-US" dirty="0" err="1"/>
              <a:t>je</a:t>
            </a:r>
            <a:r>
              <a:rPr lang="en-US" dirty="0"/>
              <a:t> v </a:t>
            </a:r>
            <a:r>
              <a:rPr lang="en-US" dirty="0" err="1"/>
              <a:t>datoteki</a:t>
            </a:r>
            <a:r>
              <a:rPr lang="en-US" dirty="0"/>
              <a:t> </a:t>
            </a:r>
            <a:r>
              <a:rPr lang="en-US" dirty="0" err="1"/>
              <a:t>naredil</a:t>
            </a:r>
            <a:r>
              <a:rPr lang="en-US" dirty="0"/>
              <a:t> </a:t>
            </a:r>
            <a:r>
              <a:rPr lang="en-US" dirty="0" err="1"/>
              <a:t>neki</a:t>
            </a:r>
            <a:r>
              <a:rPr lang="en-US" dirty="0"/>
              <a:t> </a:t>
            </a:r>
            <a:r>
              <a:rPr lang="en-US" dirty="0" err="1"/>
              <a:t>prejšnji</a:t>
            </a:r>
            <a:r>
              <a:rPr lang="en-US" dirty="0"/>
              <a:t> </a:t>
            </a:r>
            <a:r>
              <a:rPr lang="en-US" dirty="0" err="1"/>
              <a:t>člen</a:t>
            </a:r>
            <a:r>
              <a:rPr lang="en-US" dirty="0"/>
              <a:t> v </a:t>
            </a:r>
            <a:r>
              <a:rPr lang="en-US" dirty="0" err="1"/>
              <a:t>distribucijski</a:t>
            </a:r>
            <a:r>
              <a:rPr lang="en-US" dirty="0"/>
              <a:t> </a:t>
            </a:r>
            <a:r>
              <a:rPr lang="en-US" dirty="0" err="1"/>
              <a:t>verigi</a:t>
            </a:r>
            <a:r>
              <a:rPr lang="en-US" dirty="0"/>
              <a:t>.</a:t>
            </a:r>
          </a:p>
        </p:txBody>
      </p:sp>
    </p:spTree>
    <p:extLst>
      <p:ext uri="{BB962C8B-B14F-4D97-AF65-F5344CB8AC3E}">
        <p14:creationId xmlns:p14="http://schemas.microsoft.com/office/powerpoint/2010/main" val="256994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0FAA-6050-1144-9676-01A0CCF74EB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8B8AAB-8D35-1249-8C23-77063733ED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959" y="1690688"/>
            <a:ext cx="12106516" cy="4639774"/>
          </a:xfrm>
        </p:spPr>
      </p:pic>
    </p:spTree>
    <p:extLst>
      <p:ext uri="{BB962C8B-B14F-4D97-AF65-F5344CB8AC3E}">
        <p14:creationId xmlns:p14="http://schemas.microsoft.com/office/powerpoint/2010/main" val="3692964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6C17-9A08-3744-82CD-39F5D248B89B}"/>
              </a:ext>
            </a:extLst>
          </p:cNvPr>
          <p:cNvSpPr>
            <a:spLocks noGrp="1"/>
          </p:cNvSpPr>
          <p:nvPr>
            <p:ph type="title"/>
          </p:nvPr>
        </p:nvSpPr>
        <p:spPr>
          <a:xfrm>
            <a:off x="473336" y="322099"/>
            <a:ext cx="10665314" cy="689120"/>
          </a:xfrm>
        </p:spPr>
        <p:txBody>
          <a:bodyPr>
            <a:normAutofit/>
          </a:bodyPr>
          <a:lstStyle/>
          <a:p>
            <a:r>
              <a:rPr lang="en-US" sz="3600" b="1" dirty="0" err="1">
                <a:solidFill>
                  <a:schemeClr val="accent2"/>
                </a:solidFill>
              </a:rPr>
              <a:t>Raziskovalni</a:t>
            </a:r>
            <a:r>
              <a:rPr lang="en-US" sz="3600" b="1" dirty="0">
                <a:solidFill>
                  <a:schemeClr val="accent2"/>
                </a:solidFill>
              </a:rPr>
              <a:t> </a:t>
            </a:r>
            <a:r>
              <a:rPr lang="en-US" sz="3600" b="1" dirty="0" err="1">
                <a:solidFill>
                  <a:schemeClr val="accent2"/>
                </a:solidFill>
              </a:rPr>
              <a:t>podatki</a:t>
            </a:r>
            <a:r>
              <a:rPr lang="en-US" sz="3600" b="1" dirty="0">
                <a:solidFill>
                  <a:schemeClr val="accent2"/>
                </a:solidFill>
              </a:rPr>
              <a:t> v </a:t>
            </a:r>
            <a:r>
              <a:rPr lang="en-US" sz="3600" b="1" dirty="0" err="1">
                <a:solidFill>
                  <a:schemeClr val="accent2"/>
                </a:solidFill>
              </a:rPr>
              <a:t>družboslovju</a:t>
            </a:r>
            <a:endParaRPr lang="en-US" sz="3600" b="1" dirty="0">
              <a:solidFill>
                <a:schemeClr val="accent2"/>
              </a:solidFill>
            </a:endParaRPr>
          </a:p>
        </p:txBody>
      </p:sp>
      <p:sp>
        <p:nvSpPr>
          <p:cNvPr id="3" name="Content Placeholder 2">
            <a:extLst>
              <a:ext uri="{FF2B5EF4-FFF2-40B4-BE49-F238E27FC236}">
                <a16:creationId xmlns:a16="http://schemas.microsoft.com/office/drawing/2014/main" id="{BDD667F4-FDA5-8748-8459-61F3CC229155}"/>
              </a:ext>
            </a:extLst>
          </p:cNvPr>
          <p:cNvSpPr>
            <a:spLocks noGrp="1"/>
          </p:cNvSpPr>
          <p:nvPr>
            <p:ph idx="1"/>
          </p:nvPr>
        </p:nvSpPr>
        <p:spPr>
          <a:xfrm>
            <a:off x="150607" y="1226372"/>
            <a:ext cx="11887200" cy="5550946"/>
          </a:xfrm>
        </p:spPr>
        <p:txBody>
          <a:bodyPr>
            <a:normAutofit fontScale="70000" lnSpcReduction="20000"/>
          </a:bodyPr>
          <a:lstStyle/>
          <a:p>
            <a:endParaRPr lang="en-US" dirty="0"/>
          </a:p>
          <a:p>
            <a:pPr marL="0" indent="0">
              <a:buNone/>
            </a:pPr>
            <a:r>
              <a:rPr lang="sl-SI" dirty="0"/>
              <a:t>Raziskovalne podatke lahko opredelimo glede na:</a:t>
            </a:r>
          </a:p>
          <a:p>
            <a:r>
              <a:rPr lang="sl-SI" dirty="0"/>
              <a:t>Tipe raziskovalnih podatkov:</a:t>
            </a:r>
          </a:p>
          <a:p>
            <a:pPr lvl="1"/>
            <a:r>
              <a:rPr lang="sl-SI" dirty="0"/>
              <a:t>Viri podatkov: registri (npr. administrativni, zgodovinski, rezultati glasovanja, zdravstveni itd.), obstoječi raziskovalni podatki, populacijske skupine, komunikacije ipd.</a:t>
            </a:r>
          </a:p>
          <a:p>
            <a:pPr lvl="1"/>
            <a:r>
              <a:rPr lang="en-US" dirty="0" err="1"/>
              <a:t>Fizični</a:t>
            </a:r>
            <a:r>
              <a:rPr lang="en-US" dirty="0"/>
              <a:t> </a:t>
            </a:r>
            <a:r>
              <a:rPr lang="en-US" dirty="0" err="1"/>
              <a:t>formati</a:t>
            </a:r>
            <a:r>
              <a:rPr lang="en-US" dirty="0"/>
              <a:t> </a:t>
            </a:r>
            <a:r>
              <a:rPr lang="en-US" dirty="0" err="1"/>
              <a:t>podatkov</a:t>
            </a:r>
            <a:r>
              <a:rPr lang="en-US" dirty="0"/>
              <a:t>: </a:t>
            </a:r>
            <a:r>
              <a:rPr lang="en-US" dirty="0" err="1"/>
              <a:t>numerični</a:t>
            </a:r>
            <a:r>
              <a:rPr lang="en-US" dirty="0"/>
              <a:t>, </a:t>
            </a:r>
            <a:r>
              <a:rPr lang="en-US" dirty="0" err="1"/>
              <a:t>besedilni</a:t>
            </a:r>
            <a:r>
              <a:rPr lang="en-US" dirty="0"/>
              <a:t>, </a:t>
            </a:r>
            <a:r>
              <a:rPr lang="en-US" dirty="0" err="1"/>
              <a:t>slikovni</a:t>
            </a:r>
            <a:r>
              <a:rPr lang="en-US" dirty="0"/>
              <a:t>, </a:t>
            </a:r>
            <a:r>
              <a:rPr lang="en-US" dirty="0" err="1"/>
              <a:t>geoprostorski</a:t>
            </a:r>
            <a:r>
              <a:rPr lang="en-US" dirty="0"/>
              <a:t>, </a:t>
            </a:r>
            <a:r>
              <a:rPr lang="en-US" dirty="0" err="1"/>
              <a:t>avdio</a:t>
            </a:r>
            <a:r>
              <a:rPr lang="en-US" dirty="0"/>
              <a:t>, video in </a:t>
            </a:r>
            <a:r>
              <a:rPr lang="en-US" dirty="0" err="1"/>
              <a:t>programska</a:t>
            </a:r>
            <a:r>
              <a:rPr lang="en-US" dirty="0"/>
              <a:t> </a:t>
            </a:r>
            <a:r>
              <a:rPr lang="en-US" dirty="0" err="1"/>
              <a:t>oprema</a:t>
            </a:r>
            <a:r>
              <a:rPr lang="en-US" dirty="0"/>
              <a:t>.</a:t>
            </a:r>
          </a:p>
          <a:p>
            <a:pPr lvl="1"/>
            <a:r>
              <a:rPr lang="en-US" dirty="0" err="1"/>
              <a:t>Kako</a:t>
            </a:r>
            <a:r>
              <a:rPr lang="en-US" dirty="0"/>
              <a:t> so </a:t>
            </a:r>
            <a:r>
              <a:rPr lang="en-US" dirty="0" err="1"/>
              <a:t>podatki</a:t>
            </a:r>
            <a:r>
              <a:rPr lang="en-US" dirty="0"/>
              <a:t> </a:t>
            </a:r>
            <a:r>
              <a:rPr lang="en-US" dirty="0" err="1"/>
              <a:t>ustvarjeni</a:t>
            </a:r>
            <a:r>
              <a:rPr lang="en-US" dirty="0"/>
              <a:t>/</a:t>
            </a:r>
            <a:r>
              <a:rPr lang="en-US" dirty="0" err="1"/>
              <a:t>zajeti</a:t>
            </a:r>
            <a:r>
              <a:rPr lang="en-US" dirty="0"/>
              <a:t>: </a:t>
            </a:r>
            <a:r>
              <a:rPr lang="sl-SI" dirty="0"/>
              <a:t>elektronski besedilni dokumenti, preglednice, laboratorijski zvezki, terenski zvezki in dnevniki, vprašalniki, prepisi in šifranti, avdio trakovi in ​​video trakovi, fotografije in filmi, rezultati preiskav, primerki, vzorci, artefakti, diapozitivi, sheme baz podatkov, vsebina baz podatkov, modeli, algoritmi in skripte , poteki dela, standardni operativni postopki in protokoli, eksperimentalni rezultati, metapodatki in druge podatkovne datoteke, kot so npr. zapisi o pregledu literature in arhivi elektronske pošte.</a:t>
            </a:r>
          </a:p>
          <a:p>
            <a:pPr lvl="1"/>
            <a:r>
              <a:rPr lang="sl-SI" dirty="0"/>
              <a:t>Masivni podatki: 3 x V = Volume (Obseg: podatki so zelo veliki in da njihova obdelava zahteva veliko računalniško moč); Velocity (Hitrost: podatki se proizvajajo zaporedno in novi podatki nastajajo vsak trenutek); Variety (Raznolikost:  podatki so nestrukturirani in neurejeni in zato niso pripravljeni za takojšnjo analizo).</a:t>
            </a:r>
          </a:p>
          <a:p>
            <a:r>
              <a:rPr lang="sl-SI" dirty="0"/>
              <a:t>Formate raziskovalnih podatkov: Različni formati, v katerih so shranjene vrste podatkov (besedilni, numerični, multimedijski, strukturirani, programska koda itd.). Npr. statistični podatki so lahko shranjeni kot datotečni formati SPSS (*.sav) ali STATA, filmi kot *.mpg ali *.avi, strukturirani podatki kot *.xml ali v relacijski bazi podatkov MySQL in besedilne datoteke kot *.docx, *.pdf ali *.rtf.</a:t>
            </a:r>
          </a:p>
          <a:p>
            <a:r>
              <a:rPr lang="en-US" dirty="0" err="1"/>
              <a:t>Velikost</a:t>
            </a:r>
            <a:r>
              <a:rPr lang="en-US" dirty="0"/>
              <a:t> in </a:t>
            </a:r>
            <a:r>
              <a:rPr lang="en-US" dirty="0" err="1"/>
              <a:t>kompleksnost</a:t>
            </a:r>
            <a:r>
              <a:rPr lang="en-US" dirty="0"/>
              <a:t>: </a:t>
            </a:r>
            <a:r>
              <a:rPr lang="en-US" dirty="0" err="1"/>
              <a:t>Velikost</a:t>
            </a:r>
            <a:r>
              <a:rPr lang="en-US" dirty="0"/>
              <a:t> </a:t>
            </a:r>
            <a:r>
              <a:rPr lang="en-US" dirty="0" err="1"/>
              <a:t>datotek</a:t>
            </a:r>
            <a:r>
              <a:rPr lang="en-US" dirty="0"/>
              <a:t> </a:t>
            </a:r>
            <a:r>
              <a:rPr lang="en-US" dirty="0" err="1"/>
              <a:t>je</a:t>
            </a:r>
            <a:r>
              <a:rPr lang="en-US" dirty="0"/>
              <a:t> </a:t>
            </a:r>
            <a:r>
              <a:rPr lang="en-US" dirty="0" err="1"/>
              <a:t>pomembna</a:t>
            </a:r>
            <a:r>
              <a:rPr lang="en-US" dirty="0"/>
              <a:t> in </a:t>
            </a:r>
            <a:r>
              <a:rPr lang="en-US" dirty="0" err="1"/>
              <a:t>prav</a:t>
            </a:r>
            <a:r>
              <a:rPr lang="en-US" dirty="0"/>
              <a:t> </a:t>
            </a:r>
            <a:r>
              <a:rPr lang="en-US" dirty="0" err="1"/>
              <a:t>tako</a:t>
            </a:r>
            <a:r>
              <a:rPr lang="en-US" dirty="0"/>
              <a:t> </a:t>
            </a:r>
            <a:r>
              <a:rPr lang="en-US" dirty="0" err="1"/>
              <a:t>zapletenost</a:t>
            </a:r>
            <a:r>
              <a:rPr lang="en-US" dirty="0"/>
              <a:t>. </a:t>
            </a:r>
            <a:r>
              <a:rPr lang="en-US" dirty="0" err="1"/>
              <a:t>Upravljanje</a:t>
            </a:r>
            <a:r>
              <a:rPr lang="en-US" dirty="0"/>
              <a:t> </a:t>
            </a:r>
            <a:r>
              <a:rPr lang="en-US" dirty="0" err="1"/>
              <a:t>razmeroma</a:t>
            </a:r>
            <a:r>
              <a:rPr lang="en-US" dirty="0"/>
              <a:t> </a:t>
            </a:r>
            <a:r>
              <a:rPr lang="en-US" dirty="0" err="1"/>
              <a:t>majhnega</a:t>
            </a:r>
            <a:r>
              <a:rPr lang="en-US" dirty="0"/>
              <a:t> in </a:t>
            </a:r>
            <a:r>
              <a:rPr lang="en-US" dirty="0" err="1"/>
              <a:t>preprostega</a:t>
            </a:r>
            <a:r>
              <a:rPr lang="en-US" dirty="0"/>
              <a:t> </a:t>
            </a:r>
            <a:r>
              <a:rPr lang="en-US" dirty="0" err="1"/>
              <a:t>nabora</a:t>
            </a:r>
            <a:r>
              <a:rPr lang="en-US" dirty="0"/>
              <a:t> </a:t>
            </a:r>
            <a:r>
              <a:rPr lang="en-US" dirty="0" err="1"/>
              <a:t>podatkov</a:t>
            </a:r>
            <a:r>
              <a:rPr lang="en-US" dirty="0"/>
              <a:t> </a:t>
            </a:r>
            <a:r>
              <a:rPr lang="en-US" dirty="0" err="1"/>
              <a:t>predstavlja</a:t>
            </a:r>
            <a:r>
              <a:rPr lang="en-US" dirty="0"/>
              <a:t> </a:t>
            </a:r>
            <a:r>
              <a:rPr lang="en-US" dirty="0" err="1"/>
              <a:t>drugačne</a:t>
            </a:r>
            <a:r>
              <a:rPr lang="en-US" dirty="0"/>
              <a:t> </a:t>
            </a:r>
            <a:r>
              <a:rPr lang="en-US" dirty="0" err="1"/>
              <a:t>izzive</a:t>
            </a:r>
            <a:r>
              <a:rPr lang="en-US" dirty="0"/>
              <a:t> </a:t>
            </a:r>
            <a:r>
              <a:rPr lang="en-US" dirty="0" err="1"/>
              <a:t>kot</a:t>
            </a:r>
            <a:r>
              <a:rPr lang="en-US" dirty="0"/>
              <a:t> </a:t>
            </a:r>
            <a:r>
              <a:rPr lang="en-US" dirty="0" err="1"/>
              <a:t>upravljanje</a:t>
            </a:r>
            <a:r>
              <a:rPr lang="en-US" dirty="0"/>
              <a:t> </a:t>
            </a:r>
            <a:r>
              <a:rPr lang="en-US" dirty="0" err="1"/>
              <a:t>velikih</a:t>
            </a:r>
            <a:r>
              <a:rPr lang="en-US" dirty="0"/>
              <a:t>, </a:t>
            </a:r>
            <a:r>
              <a:rPr lang="en-US" dirty="0" err="1"/>
              <a:t>kompleksnih</a:t>
            </a:r>
            <a:r>
              <a:rPr lang="en-US" dirty="0"/>
              <a:t> </a:t>
            </a:r>
            <a:r>
              <a:rPr lang="en-US" dirty="0" err="1"/>
              <a:t>podatkovnih</a:t>
            </a:r>
            <a:r>
              <a:rPr lang="en-US" dirty="0"/>
              <a:t> </a:t>
            </a:r>
            <a:r>
              <a:rPr lang="en-US" dirty="0" err="1"/>
              <a:t>datotek</a:t>
            </a:r>
            <a:r>
              <a:rPr lang="en-US" dirty="0"/>
              <a:t>.</a:t>
            </a:r>
          </a:p>
          <a:p>
            <a:r>
              <a:rPr lang="en-US" dirty="0" err="1"/>
              <a:t>Raziskovalne</a:t>
            </a:r>
            <a:r>
              <a:rPr lang="en-US" dirty="0"/>
              <a:t> faze: </a:t>
            </a:r>
            <a:r>
              <a:rPr lang="en-US" dirty="0" err="1"/>
              <a:t>Različne</a:t>
            </a:r>
            <a:r>
              <a:rPr lang="en-US" dirty="0"/>
              <a:t> </a:t>
            </a:r>
            <a:r>
              <a:rPr lang="en-US" dirty="0" err="1"/>
              <a:t>stopnje</a:t>
            </a:r>
            <a:r>
              <a:rPr lang="en-US" dirty="0"/>
              <a:t>, </a:t>
            </a:r>
            <a:r>
              <a:rPr lang="en-US" dirty="0" err="1"/>
              <a:t>skozi</a:t>
            </a:r>
            <a:r>
              <a:rPr lang="en-US" dirty="0"/>
              <a:t> </a:t>
            </a:r>
            <a:r>
              <a:rPr lang="en-US" dirty="0" err="1"/>
              <a:t>katere</a:t>
            </a:r>
            <a:r>
              <a:rPr lang="en-US" dirty="0"/>
              <a:t> </a:t>
            </a:r>
            <a:r>
              <a:rPr lang="en-US" dirty="0" err="1"/>
              <a:t>obdelujemo</a:t>
            </a:r>
            <a:r>
              <a:rPr lang="en-US" dirty="0"/>
              <a:t> </a:t>
            </a:r>
            <a:r>
              <a:rPr lang="en-US" dirty="0" err="1"/>
              <a:t>podatke</a:t>
            </a:r>
            <a:r>
              <a:rPr lang="en-US" dirty="0"/>
              <a:t>: </a:t>
            </a:r>
            <a:r>
              <a:rPr lang="en-US" dirty="0" err="1"/>
              <a:t>surovi</a:t>
            </a:r>
            <a:r>
              <a:rPr lang="en-US" dirty="0"/>
              <a:t>, </a:t>
            </a:r>
            <a:r>
              <a:rPr lang="en-US" dirty="0" err="1"/>
              <a:t>očiščeni</a:t>
            </a:r>
            <a:r>
              <a:rPr lang="en-US" dirty="0"/>
              <a:t>, </a:t>
            </a:r>
            <a:r>
              <a:rPr lang="en-US" dirty="0" err="1"/>
              <a:t>obdelani</a:t>
            </a:r>
            <a:r>
              <a:rPr lang="en-US" dirty="0"/>
              <a:t>, </a:t>
            </a:r>
            <a:r>
              <a:rPr lang="en-US" dirty="0" err="1"/>
              <a:t>analizirani</a:t>
            </a:r>
            <a:r>
              <a:rPr lang="en-US" dirty="0"/>
              <a:t> </a:t>
            </a:r>
            <a:r>
              <a:rPr lang="en-US" dirty="0" err="1"/>
              <a:t>podatki</a:t>
            </a:r>
            <a:r>
              <a:rPr lang="en-US" dirty="0"/>
              <a:t>.</a:t>
            </a:r>
          </a:p>
        </p:txBody>
      </p:sp>
    </p:spTree>
    <p:extLst>
      <p:ext uri="{BB962C8B-B14F-4D97-AF65-F5344CB8AC3E}">
        <p14:creationId xmlns:p14="http://schemas.microsoft.com/office/powerpoint/2010/main" val="3788145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l-SI" sz="2400" dirty="0"/>
              <a:t>Zapisniki sej parlamenta</a:t>
            </a:r>
            <a:r>
              <a:rPr lang="ta-IN" sz="2400" dirty="0"/>
              <a:t>: </a:t>
            </a:r>
            <a:br>
              <a:rPr lang="sl-SI" sz="2400" dirty="0"/>
            </a:br>
            <a:r>
              <a:rPr lang="ta-IN" sz="2400" dirty="0"/>
              <a:t>Od masivnih podatkov (big data) do pametnih podatkov (smart data): masivni pametni podatki (big smart data)</a:t>
            </a:r>
            <a:endParaRPr lang="en-US" sz="2400" dirty="0"/>
          </a:p>
        </p:txBody>
      </p:sp>
      <p:sp>
        <p:nvSpPr>
          <p:cNvPr id="3" name="Text Placeholder 2"/>
          <p:cNvSpPr>
            <a:spLocks noGrp="1"/>
          </p:cNvSpPr>
          <p:nvPr>
            <p:ph type="body" idx="1"/>
          </p:nvPr>
        </p:nvSpPr>
        <p:spPr/>
        <p:txBody>
          <a:bodyPr/>
          <a:lstStyle/>
          <a:p>
            <a:r>
              <a:rPr lang="sl-SI" dirty="0"/>
              <a:t>Masivni podatki</a:t>
            </a:r>
            <a:endParaRPr lang="en-US" dirty="0"/>
          </a:p>
        </p:txBody>
      </p:sp>
      <p:sp>
        <p:nvSpPr>
          <p:cNvPr id="4" name="Content Placeholder 3"/>
          <p:cNvSpPr>
            <a:spLocks noGrp="1"/>
          </p:cNvSpPr>
          <p:nvPr>
            <p:ph sz="half" idx="2"/>
          </p:nvPr>
        </p:nvSpPr>
        <p:spPr/>
        <p:txBody>
          <a:bodyPr>
            <a:normAutofit fontScale="92500" lnSpcReduction="10000"/>
          </a:bodyPr>
          <a:lstStyle/>
          <a:p>
            <a:r>
              <a:rPr lang="ta-IN" dirty="0"/>
              <a:t>meta</a:t>
            </a:r>
            <a:r>
              <a:rPr lang="sl-SI" dirty="0"/>
              <a:t>podatki</a:t>
            </a:r>
            <a:r>
              <a:rPr lang="ta-IN" dirty="0"/>
              <a:t>;</a:t>
            </a:r>
          </a:p>
          <a:p>
            <a:r>
              <a:rPr lang="sl-SI" dirty="0"/>
              <a:t>nestrukturirani podatki</a:t>
            </a:r>
            <a:r>
              <a:rPr lang="ta-IN" dirty="0"/>
              <a:t>;</a:t>
            </a:r>
          </a:p>
          <a:p>
            <a:r>
              <a:rPr lang="ta-IN" dirty="0"/>
              <a:t>PDF</a:t>
            </a:r>
            <a:r>
              <a:rPr lang="sl-SI" dirty="0"/>
              <a:t>:</a:t>
            </a:r>
          </a:p>
          <a:p>
            <a:pPr lvl="1"/>
            <a:r>
              <a:rPr lang="sl-SI" dirty="0"/>
              <a:t>dLib: kranjski deželni zbor (903)</a:t>
            </a:r>
          </a:p>
          <a:p>
            <a:pPr lvl="1"/>
            <a:r>
              <a:rPr lang="sl-SI" dirty="0"/>
              <a:t>SIstory: </a:t>
            </a:r>
            <a:r>
              <a:rPr lang="en-US" dirty="0" err="1"/>
              <a:t>senat</a:t>
            </a:r>
            <a:r>
              <a:rPr lang="en-US" dirty="0"/>
              <a:t> in </a:t>
            </a:r>
            <a:r>
              <a:rPr lang="en-US" dirty="0" err="1"/>
              <a:t>skupščina</a:t>
            </a:r>
            <a:r>
              <a:rPr lang="en-US" dirty="0"/>
              <a:t> </a:t>
            </a:r>
            <a:r>
              <a:rPr lang="en-US" dirty="0" err="1"/>
              <a:t>Kraljevine</a:t>
            </a:r>
            <a:r>
              <a:rPr lang="en-US" dirty="0"/>
              <a:t> SHS oz. </a:t>
            </a:r>
            <a:r>
              <a:rPr lang="en-US" dirty="0" err="1"/>
              <a:t>Kraljevine</a:t>
            </a:r>
            <a:r>
              <a:rPr lang="en-US" dirty="0"/>
              <a:t> </a:t>
            </a:r>
            <a:r>
              <a:rPr lang="en-US" dirty="0" err="1"/>
              <a:t>Jugoslavije</a:t>
            </a:r>
            <a:r>
              <a:rPr lang="en-US" dirty="0"/>
              <a:t> (830)</a:t>
            </a:r>
          </a:p>
          <a:p>
            <a:pPr lvl="1"/>
            <a:r>
              <a:rPr lang="en-US" dirty="0"/>
              <a:t>SIstory: </a:t>
            </a:r>
            <a:r>
              <a:rPr lang="en-US" dirty="0" err="1"/>
              <a:t>Ljudska</a:t>
            </a:r>
            <a:r>
              <a:rPr lang="en-US" dirty="0"/>
              <a:t> </a:t>
            </a:r>
            <a:r>
              <a:rPr lang="en-US" dirty="0" err="1"/>
              <a:t>skupščina</a:t>
            </a:r>
            <a:r>
              <a:rPr lang="en-US" dirty="0"/>
              <a:t> LRS (35)</a:t>
            </a:r>
          </a:p>
          <a:p>
            <a:pPr lvl="1"/>
            <a:r>
              <a:rPr lang="en-US" dirty="0"/>
              <a:t>SIstory:  </a:t>
            </a:r>
            <a:r>
              <a:rPr lang="en-US" dirty="0" err="1"/>
              <a:t>Skupščina</a:t>
            </a:r>
            <a:r>
              <a:rPr lang="en-US" dirty="0"/>
              <a:t> SRS (2.159)</a:t>
            </a:r>
            <a:endParaRPr lang="sl-SI" dirty="0"/>
          </a:p>
          <a:p>
            <a:r>
              <a:rPr lang="ta-IN" dirty="0"/>
              <a:t>HTML</a:t>
            </a:r>
            <a:r>
              <a:rPr lang="sl-SI" dirty="0"/>
              <a:t>: Državni zbor RS (več kot 11.620)</a:t>
            </a:r>
            <a:r>
              <a:rPr lang="ta-IN" dirty="0"/>
              <a:t>.</a:t>
            </a:r>
            <a:endParaRPr lang="en-US" dirty="0"/>
          </a:p>
        </p:txBody>
      </p:sp>
      <p:sp>
        <p:nvSpPr>
          <p:cNvPr id="5" name="Text Placeholder 4"/>
          <p:cNvSpPr>
            <a:spLocks noGrp="1"/>
          </p:cNvSpPr>
          <p:nvPr>
            <p:ph type="body" sz="quarter" idx="3"/>
          </p:nvPr>
        </p:nvSpPr>
        <p:spPr/>
        <p:txBody>
          <a:bodyPr/>
          <a:lstStyle/>
          <a:p>
            <a:r>
              <a:rPr lang="sl-SI" dirty="0"/>
              <a:t>Pametni masivni podatki</a:t>
            </a:r>
            <a:endParaRPr lang="en-US" dirty="0"/>
          </a:p>
        </p:txBody>
      </p:sp>
      <p:sp>
        <p:nvSpPr>
          <p:cNvPr id="6" name="Content Placeholder 5"/>
          <p:cNvSpPr>
            <a:spLocks noGrp="1"/>
          </p:cNvSpPr>
          <p:nvPr>
            <p:ph sz="quarter" idx="4"/>
          </p:nvPr>
        </p:nvSpPr>
        <p:spPr/>
        <p:txBody>
          <a:bodyPr>
            <a:normAutofit fontScale="92500" lnSpcReduction="10000"/>
          </a:bodyPr>
          <a:lstStyle/>
          <a:p>
            <a:r>
              <a:rPr lang="ta-IN" dirty="0"/>
              <a:t>meta</a:t>
            </a:r>
            <a:r>
              <a:rPr lang="sl-SI" dirty="0"/>
              <a:t>podatki</a:t>
            </a:r>
            <a:r>
              <a:rPr lang="ta-IN" dirty="0"/>
              <a:t>;</a:t>
            </a:r>
          </a:p>
          <a:p>
            <a:r>
              <a:rPr lang="sl-SI" dirty="0"/>
              <a:t>delno strukturirani podatki</a:t>
            </a:r>
            <a:r>
              <a:rPr lang="ta-IN" dirty="0"/>
              <a:t>;</a:t>
            </a:r>
          </a:p>
          <a:p>
            <a:r>
              <a:rPr lang="ta-IN" dirty="0"/>
              <a:t>XML</a:t>
            </a:r>
            <a:r>
              <a:rPr lang="sl-SI" dirty="0"/>
              <a:t> TEI</a:t>
            </a:r>
            <a:r>
              <a:rPr lang="ta-IN" dirty="0"/>
              <a:t>;</a:t>
            </a:r>
            <a:endParaRPr lang="sl-SI" dirty="0"/>
          </a:p>
          <a:p>
            <a:r>
              <a:rPr lang="sl-SI" dirty="0"/>
              <a:t>Slovenian parliamentary corpus (1990-2022) siParl 3.0:</a:t>
            </a:r>
          </a:p>
          <a:p>
            <a:pPr lvl="1"/>
            <a:r>
              <a:rPr lang="sl-SI" dirty="0"/>
              <a:t>11.620 dokumentov</a:t>
            </a:r>
          </a:p>
          <a:p>
            <a:pPr lvl="1"/>
            <a:r>
              <a:rPr lang="sl-SI" dirty="0"/>
              <a:t>1.134.287 govorov</a:t>
            </a:r>
          </a:p>
          <a:p>
            <a:pPr lvl="1"/>
            <a:r>
              <a:rPr lang="sl-SI" dirty="0"/>
              <a:t>213.579.732 besed</a:t>
            </a:r>
            <a:endParaRPr lang="ta-IN" dirty="0"/>
          </a:p>
        </p:txBody>
      </p:sp>
    </p:spTree>
    <p:extLst>
      <p:ext uri="{BB962C8B-B14F-4D97-AF65-F5344CB8AC3E}">
        <p14:creationId xmlns:p14="http://schemas.microsoft.com/office/powerpoint/2010/main" val="4112388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A78E-9358-854C-8682-407E35B32220}"/>
              </a:ext>
            </a:extLst>
          </p:cNvPr>
          <p:cNvSpPr>
            <a:spLocks noGrp="1"/>
          </p:cNvSpPr>
          <p:nvPr>
            <p:ph type="title"/>
          </p:nvPr>
        </p:nvSpPr>
        <p:spPr>
          <a:xfrm>
            <a:off x="838200" y="365125"/>
            <a:ext cx="10515600" cy="813435"/>
          </a:xfrm>
        </p:spPr>
        <p:txBody>
          <a:bodyPr>
            <a:normAutofit fontScale="90000"/>
          </a:bodyPr>
          <a:lstStyle/>
          <a:p>
            <a:r>
              <a:rPr lang="en-US" sz="3200" dirty="0" err="1"/>
              <a:t>Spletna</a:t>
            </a:r>
            <a:r>
              <a:rPr lang="en-US" sz="3200" dirty="0"/>
              <a:t> </a:t>
            </a:r>
            <a:r>
              <a:rPr lang="en-US" sz="3200" dirty="0" err="1"/>
              <a:t>stran</a:t>
            </a:r>
            <a:r>
              <a:rPr lang="en-US" sz="3200" dirty="0"/>
              <a:t> </a:t>
            </a:r>
            <a:r>
              <a:rPr lang="en-US" sz="3200" dirty="0" err="1"/>
              <a:t>Državnega</a:t>
            </a:r>
            <a:r>
              <a:rPr lang="en-US" sz="3200" dirty="0"/>
              <a:t> </a:t>
            </a:r>
            <a:r>
              <a:rPr lang="en-US" sz="3200" dirty="0" err="1"/>
              <a:t>zbora</a:t>
            </a:r>
            <a:r>
              <a:rPr lang="en-US" sz="3200" dirty="0"/>
              <a:t>: primer </a:t>
            </a:r>
            <a:r>
              <a:rPr lang="en-US" sz="3200" dirty="0" err="1"/>
              <a:t>zapisnika</a:t>
            </a:r>
            <a:r>
              <a:rPr lang="en-US" sz="3200" dirty="0"/>
              <a:t> </a:t>
            </a:r>
            <a:r>
              <a:rPr lang="en-US" sz="3200" dirty="0" err="1"/>
              <a:t>seje</a:t>
            </a:r>
            <a:r>
              <a:rPr lang="en-US" sz="3200" dirty="0"/>
              <a:t> </a:t>
            </a:r>
            <a:r>
              <a:rPr lang="en-US" sz="3200" dirty="0" err="1"/>
              <a:t>delovnega</a:t>
            </a:r>
            <a:r>
              <a:rPr lang="en-US" sz="3200" dirty="0"/>
              <a:t> </a:t>
            </a:r>
            <a:r>
              <a:rPr lang="en-US" sz="3200" dirty="0" err="1"/>
              <a:t>telesa</a:t>
            </a:r>
            <a:endParaRPr lang="en-US" sz="3200" dirty="0"/>
          </a:p>
        </p:txBody>
      </p:sp>
      <p:pic>
        <p:nvPicPr>
          <p:cNvPr id="5" name="Content Placeholder 4">
            <a:extLst>
              <a:ext uri="{FF2B5EF4-FFF2-40B4-BE49-F238E27FC236}">
                <a16:creationId xmlns:a16="http://schemas.microsoft.com/office/drawing/2014/main" id="{3B554E3E-F76D-0A45-BED8-746D238FDCB5}"/>
              </a:ext>
            </a:extLst>
          </p:cNvPr>
          <p:cNvPicPr>
            <a:picLocks noGrp="1" noChangeAspect="1"/>
          </p:cNvPicPr>
          <p:nvPr>
            <p:ph idx="1"/>
          </p:nvPr>
        </p:nvPicPr>
        <p:blipFill>
          <a:blip r:embed="rId2"/>
          <a:stretch>
            <a:fillRect/>
          </a:stretch>
        </p:blipFill>
        <p:spPr>
          <a:xfrm>
            <a:off x="914400" y="1076959"/>
            <a:ext cx="10412559" cy="5683295"/>
          </a:xfrm>
        </p:spPr>
      </p:pic>
    </p:spTree>
    <p:extLst>
      <p:ext uri="{BB962C8B-B14F-4D97-AF65-F5344CB8AC3E}">
        <p14:creationId xmlns:p14="http://schemas.microsoft.com/office/powerpoint/2010/main" val="3811280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ACC15-E1E7-264E-849E-37D82DB0BDF1}"/>
              </a:ext>
            </a:extLst>
          </p:cNvPr>
          <p:cNvSpPr>
            <a:spLocks noGrp="1"/>
          </p:cNvSpPr>
          <p:nvPr>
            <p:ph type="title"/>
          </p:nvPr>
        </p:nvSpPr>
        <p:spPr>
          <a:xfrm>
            <a:off x="838200" y="365125"/>
            <a:ext cx="10515600" cy="671195"/>
          </a:xfrm>
        </p:spPr>
        <p:txBody>
          <a:bodyPr>
            <a:normAutofit/>
          </a:bodyPr>
          <a:lstStyle/>
          <a:p>
            <a:r>
              <a:rPr lang="en-US" sz="3200" dirty="0"/>
              <a:t>v HTML </a:t>
            </a:r>
            <a:r>
              <a:rPr lang="en-US" sz="3200" dirty="0" err="1"/>
              <a:t>formatu</a:t>
            </a:r>
            <a:endParaRPr lang="en-US" sz="3200" dirty="0"/>
          </a:p>
        </p:txBody>
      </p:sp>
      <p:pic>
        <p:nvPicPr>
          <p:cNvPr id="5" name="Content Placeholder 4">
            <a:extLst>
              <a:ext uri="{FF2B5EF4-FFF2-40B4-BE49-F238E27FC236}">
                <a16:creationId xmlns:a16="http://schemas.microsoft.com/office/drawing/2014/main" id="{B98E57C2-2D1D-2945-8819-5AC4FAE2DB3B}"/>
              </a:ext>
            </a:extLst>
          </p:cNvPr>
          <p:cNvPicPr>
            <a:picLocks noGrp="1" noChangeAspect="1"/>
          </p:cNvPicPr>
          <p:nvPr>
            <p:ph idx="1"/>
          </p:nvPr>
        </p:nvPicPr>
        <p:blipFill>
          <a:blip r:embed="rId2"/>
          <a:stretch>
            <a:fillRect/>
          </a:stretch>
        </p:blipFill>
        <p:spPr>
          <a:xfrm>
            <a:off x="587771" y="1147763"/>
            <a:ext cx="10986296" cy="5638800"/>
          </a:xfrm>
        </p:spPr>
      </p:pic>
    </p:spTree>
    <p:extLst>
      <p:ext uri="{BB962C8B-B14F-4D97-AF65-F5344CB8AC3E}">
        <p14:creationId xmlns:p14="http://schemas.microsoft.com/office/powerpoint/2010/main" val="102348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94F8B-E157-4E44-A4EE-D72C8009AF84}"/>
              </a:ext>
            </a:extLst>
          </p:cNvPr>
          <p:cNvSpPr>
            <a:spLocks noGrp="1"/>
          </p:cNvSpPr>
          <p:nvPr>
            <p:ph type="title"/>
          </p:nvPr>
        </p:nvSpPr>
        <p:spPr>
          <a:xfrm>
            <a:off x="838200" y="223521"/>
            <a:ext cx="10515600" cy="894080"/>
          </a:xfrm>
        </p:spPr>
        <p:txBody>
          <a:bodyPr>
            <a:normAutofit/>
          </a:bodyPr>
          <a:lstStyle/>
          <a:p>
            <a:r>
              <a:rPr lang="en-US" sz="3200" dirty="0" err="1"/>
              <a:t>pretvorba</a:t>
            </a:r>
            <a:r>
              <a:rPr lang="en-US" sz="3200" dirty="0"/>
              <a:t> v XML format: TEI </a:t>
            </a:r>
            <a:r>
              <a:rPr lang="en-US" sz="3200" dirty="0" err="1"/>
              <a:t>modul</a:t>
            </a:r>
            <a:r>
              <a:rPr lang="en-US" sz="3200" dirty="0"/>
              <a:t> </a:t>
            </a:r>
            <a:r>
              <a:rPr lang="en-US" sz="3200" dirty="0" err="1"/>
              <a:t>za</a:t>
            </a:r>
            <a:r>
              <a:rPr lang="en-US" sz="3200" dirty="0"/>
              <a:t> </a:t>
            </a:r>
            <a:r>
              <a:rPr lang="en-US" sz="3200" dirty="0" err="1"/>
              <a:t>dramska</a:t>
            </a:r>
            <a:r>
              <a:rPr lang="en-US" sz="3200" dirty="0"/>
              <a:t> </a:t>
            </a:r>
            <a:r>
              <a:rPr lang="en-US" sz="3200" dirty="0" err="1"/>
              <a:t>besedila</a:t>
            </a:r>
            <a:endParaRPr lang="en-US" sz="3200" dirty="0"/>
          </a:p>
        </p:txBody>
      </p:sp>
      <p:pic>
        <p:nvPicPr>
          <p:cNvPr id="5" name="Content Placeholder 4">
            <a:extLst>
              <a:ext uri="{FF2B5EF4-FFF2-40B4-BE49-F238E27FC236}">
                <a16:creationId xmlns:a16="http://schemas.microsoft.com/office/drawing/2014/main" id="{4E3F1CF9-0E57-8240-89A1-4DC62D0533E6}"/>
              </a:ext>
            </a:extLst>
          </p:cNvPr>
          <p:cNvPicPr>
            <a:picLocks noGrp="1" noChangeAspect="1"/>
          </p:cNvPicPr>
          <p:nvPr>
            <p:ph idx="1"/>
          </p:nvPr>
        </p:nvPicPr>
        <p:blipFill>
          <a:blip r:embed="rId2"/>
          <a:stretch>
            <a:fillRect/>
          </a:stretch>
        </p:blipFill>
        <p:spPr>
          <a:xfrm>
            <a:off x="1110480" y="1117600"/>
            <a:ext cx="10093277" cy="5608638"/>
          </a:xfrm>
        </p:spPr>
      </p:pic>
    </p:spTree>
    <p:extLst>
      <p:ext uri="{BB962C8B-B14F-4D97-AF65-F5344CB8AC3E}">
        <p14:creationId xmlns:p14="http://schemas.microsoft.com/office/powerpoint/2010/main" val="2725121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6B75-C950-6E40-851A-EBC24C1C8355}"/>
              </a:ext>
            </a:extLst>
          </p:cNvPr>
          <p:cNvSpPr>
            <a:spLocks noGrp="1"/>
          </p:cNvSpPr>
          <p:nvPr>
            <p:ph type="title"/>
          </p:nvPr>
        </p:nvSpPr>
        <p:spPr>
          <a:xfrm>
            <a:off x="838200" y="213361"/>
            <a:ext cx="10515600" cy="883919"/>
          </a:xfrm>
        </p:spPr>
        <p:txBody>
          <a:bodyPr>
            <a:normAutofit fontScale="90000"/>
          </a:bodyPr>
          <a:lstStyle/>
          <a:p>
            <a:r>
              <a:rPr lang="en-US" sz="3200" dirty="0" err="1"/>
              <a:t>pretvorba</a:t>
            </a:r>
            <a:r>
              <a:rPr lang="en-US" sz="3200" dirty="0"/>
              <a:t> v </a:t>
            </a:r>
            <a:r>
              <a:rPr lang="en-US" sz="3200" dirty="0" err="1"/>
              <a:t>končni</a:t>
            </a:r>
            <a:r>
              <a:rPr lang="en-US" sz="3200" dirty="0"/>
              <a:t> </a:t>
            </a:r>
            <a:r>
              <a:rPr lang="en-US" sz="3200" dirty="0" err="1"/>
              <a:t>dokument</a:t>
            </a:r>
            <a:r>
              <a:rPr lang="en-US" sz="3200" dirty="0"/>
              <a:t> TEI: del </a:t>
            </a:r>
            <a:r>
              <a:rPr lang="en-US" sz="3200" dirty="0" err="1"/>
              <a:t>skupnega</a:t>
            </a:r>
            <a:r>
              <a:rPr lang="en-US" sz="3200" dirty="0"/>
              <a:t> </a:t>
            </a:r>
            <a:r>
              <a:rPr lang="en-US" sz="3200" dirty="0" err="1"/>
              <a:t>korpusa</a:t>
            </a:r>
            <a:r>
              <a:rPr lang="en-US" sz="3200" dirty="0"/>
              <a:t> </a:t>
            </a:r>
            <a:r>
              <a:rPr lang="en-US" sz="3200" dirty="0" err="1"/>
              <a:t>besedil</a:t>
            </a:r>
            <a:r>
              <a:rPr lang="en-US" sz="3200" dirty="0"/>
              <a:t> (TEI </a:t>
            </a:r>
            <a:r>
              <a:rPr lang="en-US" sz="3200" dirty="0" err="1"/>
              <a:t>modul</a:t>
            </a:r>
            <a:r>
              <a:rPr lang="en-US" sz="3200" dirty="0"/>
              <a:t> </a:t>
            </a:r>
            <a:r>
              <a:rPr lang="en-US" sz="3200" dirty="0" err="1"/>
              <a:t>za</a:t>
            </a:r>
            <a:r>
              <a:rPr lang="en-US" sz="3200" dirty="0"/>
              <a:t> </a:t>
            </a:r>
            <a:r>
              <a:rPr lang="en-US" sz="3200" dirty="0" err="1"/>
              <a:t>prepise</a:t>
            </a:r>
            <a:r>
              <a:rPr lang="en-US" sz="3200" dirty="0"/>
              <a:t> </a:t>
            </a:r>
            <a:r>
              <a:rPr lang="en-US" sz="3200" dirty="0" err="1"/>
              <a:t>govorov</a:t>
            </a:r>
            <a:r>
              <a:rPr lang="en-US" sz="3200" dirty="0"/>
              <a:t>)</a:t>
            </a:r>
          </a:p>
        </p:txBody>
      </p:sp>
      <p:pic>
        <p:nvPicPr>
          <p:cNvPr id="5" name="Content Placeholder 4">
            <a:extLst>
              <a:ext uri="{FF2B5EF4-FFF2-40B4-BE49-F238E27FC236}">
                <a16:creationId xmlns:a16="http://schemas.microsoft.com/office/drawing/2014/main" id="{9C37895C-9734-6449-91FA-48B0519D7D57}"/>
              </a:ext>
            </a:extLst>
          </p:cNvPr>
          <p:cNvPicPr>
            <a:picLocks noGrp="1" noChangeAspect="1"/>
          </p:cNvPicPr>
          <p:nvPr>
            <p:ph idx="1"/>
          </p:nvPr>
        </p:nvPicPr>
        <p:blipFill>
          <a:blip r:embed="rId2"/>
          <a:stretch>
            <a:fillRect/>
          </a:stretch>
        </p:blipFill>
        <p:spPr>
          <a:xfrm>
            <a:off x="1493520" y="1070697"/>
            <a:ext cx="9265920" cy="5790170"/>
          </a:xfrm>
        </p:spPr>
      </p:pic>
    </p:spTree>
    <p:extLst>
      <p:ext uri="{BB962C8B-B14F-4D97-AF65-F5344CB8AC3E}">
        <p14:creationId xmlns:p14="http://schemas.microsoft.com/office/powerpoint/2010/main" val="3309613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C189-1E81-FB45-A4CD-4DD32DC179E5}"/>
              </a:ext>
            </a:extLst>
          </p:cNvPr>
          <p:cNvSpPr>
            <a:spLocks noGrp="1"/>
          </p:cNvSpPr>
          <p:nvPr>
            <p:ph type="title"/>
          </p:nvPr>
        </p:nvSpPr>
        <p:spPr>
          <a:xfrm>
            <a:off x="355600" y="0"/>
            <a:ext cx="11521440" cy="794190"/>
          </a:xfrm>
        </p:spPr>
        <p:txBody>
          <a:bodyPr>
            <a:normAutofit fontScale="90000"/>
          </a:bodyPr>
          <a:lstStyle/>
          <a:p>
            <a:r>
              <a:rPr lang="en-US" sz="2800" dirty="0" err="1"/>
              <a:t>lingvistično</a:t>
            </a:r>
            <a:r>
              <a:rPr lang="en-US" sz="2800" dirty="0"/>
              <a:t> </a:t>
            </a:r>
            <a:r>
              <a:rPr lang="en-US" sz="2800" dirty="0" err="1"/>
              <a:t>označeni</a:t>
            </a:r>
            <a:r>
              <a:rPr lang="en-US" sz="2800" dirty="0"/>
              <a:t> </a:t>
            </a:r>
            <a:r>
              <a:rPr lang="en-US" sz="2800" dirty="0" err="1"/>
              <a:t>govori</a:t>
            </a:r>
            <a:r>
              <a:rPr lang="en-US" sz="2800" dirty="0"/>
              <a:t> </a:t>
            </a:r>
            <a:r>
              <a:rPr lang="en-US" sz="2800" dirty="0" err="1"/>
              <a:t>korpusa</a:t>
            </a:r>
            <a:r>
              <a:rPr lang="en-US" sz="2800" dirty="0"/>
              <a:t> (</a:t>
            </a:r>
            <a:r>
              <a:rPr lang="sl-SI" sz="2800" dirty="0"/>
              <a:t>tokenizacija, lematizacija, oblikoslovno označevanje, imenske entitete)</a:t>
            </a:r>
            <a:r>
              <a:rPr lang="en-US" sz="3200" dirty="0"/>
              <a:t> </a:t>
            </a:r>
          </a:p>
        </p:txBody>
      </p:sp>
      <p:pic>
        <p:nvPicPr>
          <p:cNvPr id="5" name="Content Placeholder 4">
            <a:extLst>
              <a:ext uri="{FF2B5EF4-FFF2-40B4-BE49-F238E27FC236}">
                <a16:creationId xmlns:a16="http://schemas.microsoft.com/office/drawing/2014/main" id="{70D3230C-FA27-F84E-B42D-B6648E11BD1A}"/>
              </a:ext>
            </a:extLst>
          </p:cNvPr>
          <p:cNvPicPr>
            <a:picLocks noGrp="1" noChangeAspect="1"/>
          </p:cNvPicPr>
          <p:nvPr>
            <p:ph idx="1"/>
          </p:nvPr>
        </p:nvPicPr>
        <p:blipFill>
          <a:blip r:embed="rId2"/>
          <a:stretch>
            <a:fillRect/>
          </a:stretch>
        </p:blipFill>
        <p:spPr>
          <a:xfrm>
            <a:off x="680720" y="977071"/>
            <a:ext cx="10485119" cy="5767235"/>
          </a:xfrm>
        </p:spPr>
      </p:pic>
    </p:spTree>
    <p:extLst>
      <p:ext uri="{BB962C8B-B14F-4D97-AF65-F5344CB8AC3E}">
        <p14:creationId xmlns:p14="http://schemas.microsoft.com/office/powerpoint/2010/main" val="2007700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F7C8-BF7C-CD4A-8287-EE32F6A44448}"/>
              </a:ext>
            </a:extLst>
          </p:cNvPr>
          <p:cNvSpPr>
            <a:spLocks noGrp="1"/>
          </p:cNvSpPr>
          <p:nvPr>
            <p:ph type="title"/>
          </p:nvPr>
        </p:nvSpPr>
        <p:spPr>
          <a:xfrm>
            <a:off x="838200" y="91441"/>
            <a:ext cx="10515600" cy="833119"/>
          </a:xfrm>
        </p:spPr>
        <p:txBody>
          <a:bodyPr>
            <a:normAutofit fontScale="90000"/>
          </a:bodyPr>
          <a:lstStyle/>
          <a:p>
            <a:r>
              <a:rPr lang="en-US" sz="3200" dirty="0" err="1"/>
              <a:t>vse</a:t>
            </a:r>
            <a:r>
              <a:rPr lang="en-US" sz="3200" dirty="0"/>
              <a:t> v </a:t>
            </a:r>
            <a:r>
              <a:rPr lang="en-US" sz="3200" dirty="0" err="1"/>
              <a:t>skladu</a:t>
            </a:r>
            <a:r>
              <a:rPr lang="en-US" sz="3200" dirty="0"/>
              <a:t> s </a:t>
            </a:r>
            <a:r>
              <a:rPr lang="en-US" sz="3200" dirty="0" err="1"/>
              <a:t>pravili</a:t>
            </a:r>
            <a:r>
              <a:rPr lang="en-US" sz="3200" dirty="0"/>
              <a:t> (</a:t>
            </a:r>
            <a:r>
              <a:rPr lang="en-US" sz="3200" dirty="0" err="1"/>
              <a:t>validiranje</a:t>
            </a:r>
            <a:r>
              <a:rPr lang="en-US" sz="3200" dirty="0"/>
              <a:t> </a:t>
            </a:r>
            <a:r>
              <a:rPr lang="en-US" sz="3200" dirty="0" err="1"/>
              <a:t>podatkov</a:t>
            </a:r>
            <a:r>
              <a:rPr lang="en-US" sz="3200" dirty="0"/>
              <a:t>): </a:t>
            </a:r>
            <a:r>
              <a:rPr lang="en-US" sz="3200" dirty="0" err="1"/>
              <a:t>izmenljivost</a:t>
            </a:r>
            <a:r>
              <a:rPr lang="en-US" sz="3200" dirty="0"/>
              <a:t> </a:t>
            </a:r>
            <a:r>
              <a:rPr lang="en-US" sz="3200" dirty="0" err="1"/>
              <a:t>ali</a:t>
            </a:r>
            <a:r>
              <a:rPr lang="en-US" sz="3200" dirty="0"/>
              <a:t> </a:t>
            </a:r>
            <a:r>
              <a:rPr lang="en-US" sz="3200" dirty="0" err="1"/>
              <a:t>celo</a:t>
            </a:r>
            <a:r>
              <a:rPr lang="en-US" sz="3200" dirty="0"/>
              <a:t> </a:t>
            </a:r>
            <a:r>
              <a:rPr lang="en-US" sz="3200" dirty="0" err="1"/>
              <a:t>interoperabilnost</a:t>
            </a:r>
            <a:r>
              <a:rPr lang="en-US" sz="3200" dirty="0"/>
              <a:t> (primer </a:t>
            </a:r>
            <a:r>
              <a:rPr lang="en-US" sz="3200" dirty="0" err="1"/>
              <a:t>ParlaMint</a:t>
            </a:r>
            <a:r>
              <a:rPr lang="en-US" sz="3200" dirty="0"/>
              <a:t>) </a:t>
            </a:r>
            <a:r>
              <a:rPr lang="en-US" sz="3200" dirty="0" err="1"/>
              <a:t>podatkov</a:t>
            </a:r>
            <a:endParaRPr lang="en-US" sz="3200" dirty="0"/>
          </a:p>
        </p:txBody>
      </p:sp>
      <p:pic>
        <p:nvPicPr>
          <p:cNvPr id="5" name="Content Placeholder 4">
            <a:extLst>
              <a:ext uri="{FF2B5EF4-FFF2-40B4-BE49-F238E27FC236}">
                <a16:creationId xmlns:a16="http://schemas.microsoft.com/office/drawing/2014/main" id="{EAF589D8-572A-5A43-9CB8-35B3FAB48F25}"/>
              </a:ext>
            </a:extLst>
          </p:cNvPr>
          <p:cNvPicPr>
            <a:picLocks noGrp="1" noChangeAspect="1"/>
          </p:cNvPicPr>
          <p:nvPr>
            <p:ph idx="1"/>
          </p:nvPr>
        </p:nvPicPr>
        <p:blipFill>
          <a:blip r:embed="rId2"/>
          <a:stretch>
            <a:fillRect/>
          </a:stretch>
        </p:blipFill>
        <p:spPr>
          <a:xfrm>
            <a:off x="1945034" y="854075"/>
            <a:ext cx="8403532" cy="5892800"/>
          </a:xfrm>
        </p:spPr>
      </p:pic>
    </p:spTree>
    <p:extLst>
      <p:ext uri="{BB962C8B-B14F-4D97-AF65-F5344CB8AC3E}">
        <p14:creationId xmlns:p14="http://schemas.microsoft.com/office/powerpoint/2010/main" val="2909498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BCD3-FE96-C74E-AFE4-32E7BE04E717}"/>
              </a:ext>
            </a:extLst>
          </p:cNvPr>
          <p:cNvSpPr>
            <a:spLocks noGrp="1"/>
          </p:cNvSpPr>
          <p:nvPr>
            <p:ph type="title"/>
          </p:nvPr>
        </p:nvSpPr>
        <p:spPr>
          <a:xfrm>
            <a:off x="91440" y="101600"/>
            <a:ext cx="12100560" cy="944880"/>
          </a:xfrm>
        </p:spPr>
        <p:txBody>
          <a:bodyPr>
            <a:normAutofit fontScale="90000"/>
          </a:bodyPr>
          <a:lstStyle/>
          <a:p>
            <a:r>
              <a:rPr lang="en-US" sz="2400" dirty="0" err="1"/>
              <a:t>Sledi</a:t>
            </a:r>
            <a:r>
              <a:rPr lang="en-US" sz="2400" dirty="0"/>
              <a:t> </a:t>
            </a:r>
            <a:r>
              <a:rPr lang="en-US" sz="2400" dirty="0" err="1"/>
              <a:t>lahko</a:t>
            </a:r>
            <a:r>
              <a:rPr lang="en-US" sz="2400" dirty="0"/>
              <a:t> </a:t>
            </a:r>
            <a:r>
              <a:rPr lang="en-US" sz="2400" dirty="0" err="1"/>
              <a:t>pretvorba</a:t>
            </a:r>
            <a:r>
              <a:rPr lang="en-US" sz="2400" dirty="0"/>
              <a:t> v </a:t>
            </a:r>
            <a:r>
              <a:rPr lang="en-US" sz="2400" dirty="0" err="1"/>
              <a:t>digitalno</a:t>
            </a:r>
            <a:r>
              <a:rPr lang="en-US" sz="2400" dirty="0"/>
              <a:t> </a:t>
            </a:r>
            <a:r>
              <a:rPr lang="en-US" sz="2400" dirty="0" err="1"/>
              <a:t>izdajo</a:t>
            </a:r>
            <a:r>
              <a:rPr lang="en-US" sz="2400" dirty="0"/>
              <a:t> (HTML): </a:t>
            </a:r>
            <a:r>
              <a:rPr lang="en-US" sz="2400" dirty="0" err="1"/>
              <a:t>brskanje</a:t>
            </a:r>
            <a:r>
              <a:rPr lang="en-US" sz="2400" dirty="0"/>
              <a:t>, </a:t>
            </a:r>
            <a:r>
              <a:rPr lang="en-US" sz="2400" dirty="0" err="1"/>
              <a:t>iskanje</a:t>
            </a:r>
            <a:r>
              <a:rPr lang="en-US" sz="2400" dirty="0"/>
              <a:t>, </a:t>
            </a:r>
            <a:r>
              <a:rPr lang="en-US" sz="2400" dirty="0" err="1"/>
              <a:t>relacije</a:t>
            </a:r>
            <a:r>
              <a:rPr lang="en-US" sz="2400" dirty="0"/>
              <a:t>, </a:t>
            </a:r>
            <a:r>
              <a:rPr lang="en-US" sz="2400" dirty="0" err="1"/>
              <a:t>vizualizacije</a:t>
            </a:r>
            <a:r>
              <a:rPr lang="en-US" sz="2400" dirty="0"/>
              <a:t> </a:t>
            </a:r>
            <a:r>
              <a:rPr lang="en-US" sz="2400" dirty="0" err="1"/>
              <a:t>ipd</a:t>
            </a:r>
            <a:r>
              <a:rPr lang="en-US" sz="2400" dirty="0"/>
              <a:t>.</a:t>
            </a:r>
            <a:br>
              <a:rPr lang="en-US" sz="2400" dirty="0"/>
            </a:br>
            <a:r>
              <a:rPr lang="en-US" sz="2400" dirty="0"/>
              <a:t> </a:t>
            </a:r>
            <a:br>
              <a:rPr lang="en-US" sz="2400" dirty="0"/>
            </a:br>
            <a:r>
              <a:rPr lang="en-US" sz="2400" dirty="0" err="1"/>
              <a:t>Možno</a:t>
            </a:r>
            <a:r>
              <a:rPr lang="en-US" sz="2400" dirty="0"/>
              <a:t> pa </a:t>
            </a:r>
            <a:r>
              <a:rPr lang="en-US" sz="2400" dirty="0" err="1"/>
              <a:t>še</a:t>
            </a:r>
            <a:r>
              <a:rPr lang="en-US" sz="2400" dirty="0"/>
              <a:t> </a:t>
            </a:r>
            <a:r>
              <a:rPr lang="en-US" sz="2400" dirty="0" err="1"/>
              <a:t>veliko</a:t>
            </a:r>
            <a:r>
              <a:rPr lang="en-US" sz="2400" dirty="0"/>
              <a:t>, </a:t>
            </a:r>
            <a:r>
              <a:rPr lang="en-US" sz="2400" dirty="0" err="1"/>
              <a:t>veliko</a:t>
            </a:r>
            <a:r>
              <a:rPr lang="en-US" sz="2400" dirty="0"/>
              <a:t> </a:t>
            </a:r>
            <a:r>
              <a:rPr lang="en-US" sz="2400" dirty="0" err="1"/>
              <a:t>več</a:t>
            </a:r>
            <a:r>
              <a:rPr lang="en-US" sz="2400" dirty="0"/>
              <a:t>: </a:t>
            </a:r>
            <a:r>
              <a:rPr lang="en-US" sz="2400" dirty="0" err="1"/>
              <a:t>analiza</a:t>
            </a:r>
            <a:r>
              <a:rPr lang="en-US" sz="2400" dirty="0"/>
              <a:t> z </a:t>
            </a:r>
            <a:r>
              <a:rPr lang="en-US" sz="2400" dirty="0" err="1"/>
              <a:t>različnimi</a:t>
            </a:r>
            <a:r>
              <a:rPr lang="en-US" sz="2400" dirty="0"/>
              <a:t> </a:t>
            </a:r>
            <a:r>
              <a:rPr lang="en-US" sz="2400" dirty="0" err="1"/>
              <a:t>programi</a:t>
            </a:r>
            <a:r>
              <a:rPr lang="en-US" sz="2400" dirty="0"/>
              <a:t> in </a:t>
            </a:r>
            <a:r>
              <a:rPr lang="en-US" sz="2400" dirty="0" err="1"/>
              <a:t>orodji</a:t>
            </a:r>
            <a:r>
              <a:rPr lang="en-US" sz="2400" dirty="0"/>
              <a:t>, </a:t>
            </a:r>
            <a:r>
              <a:rPr lang="en-US" sz="2400" dirty="0" err="1"/>
              <a:t>npr</a:t>
            </a:r>
            <a:r>
              <a:rPr lang="en-US" sz="2400" dirty="0"/>
              <a:t>.:</a:t>
            </a:r>
            <a:br>
              <a:rPr lang="en-US" sz="2400" dirty="0"/>
            </a:br>
            <a:r>
              <a:rPr lang="en-US" sz="2400" dirty="0"/>
              <a:t>     </a:t>
            </a:r>
            <a:r>
              <a:rPr lang="en-US" sz="2000" dirty="0"/>
              <a:t>- </a:t>
            </a:r>
            <a:r>
              <a:rPr lang="en-US" sz="2000" dirty="0" err="1"/>
              <a:t>konkordančniki</a:t>
            </a:r>
            <a:r>
              <a:rPr lang="en-US" sz="2000" dirty="0"/>
              <a:t>: </a:t>
            </a:r>
            <a:r>
              <a:rPr lang="en-US" sz="2000" dirty="0" err="1"/>
              <a:t>specializirana</a:t>
            </a:r>
            <a:r>
              <a:rPr lang="en-US" sz="2000" dirty="0"/>
              <a:t> </a:t>
            </a:r>
            <a:r>
              <a:rPr lang="en-US" sz="2000" dirty="0" err="1"/>
              <a:t>orodja</a:t>
            </a:r>
            <a:r>
              <a:rPr lang="en-US" sz="2000" dirty="0"/>
              <a:t> </a:t>
            </a:r>
            <a:r>
              <a:rPr lang="en-US" sz="2000" dirty="0" err="1"/>
              <a:t>za</a:t>
            </a:r>
            <a:r>
              <a:rPr lang="en-US" sz="2000" dirty="0"/>
              <a:t> </a:t>
            </a:r>
            <a:r>
              <a:rPr lang="en-US" sz="2000" dirty="0" err="1"/>
              <a:t>analizo</a:t>
            </a:r>
            <a:r>
              <a:rPr lang="en-US" sz="2000" dirty="0"/>
              <a:t> </a:t>
            </a:r>
            <a:r>
              <a:rPr lang="en-US" sz="2000" dirty="0" err="1"/>
              <a:t>korpusov</a:t>
            </a:r>
            <a:r>
              <a:rPr lang="en-US" sz="2000" dirty="0"/>
              <a:t> (</a:t>
            </a:r>
            <a:r>
              <a:rPr lang="en-US" sz="2000" dirty="0" err="1"/>
              <a:t>npr</a:t>
            </a:r>
            <a:r>
              <a:rPr lang="en-US" sz="2000" dirty="0"/>
              <a:t>. </a:t>
            </a:r>
            <a:r>
              <a:rPr lang="en-US" sz="2000" dirty="0" err="1"/>
              <a:t>SketchEngine</a:t>
            </a:r>
            <a:r>
              <a:rPr lang="en-US" sz="2000" dirty="0"/>
              <a:t> – </a:t>
            </a:r>
            <a:r>
              <a:rPr lang="en-US" sz="2000" dirty="0" err="1"/>
              <a:t>vertikalni</a:t>
            </a:r>
            <a:r>
              <a:rPr lang="en-US" sz="2000" dirty="0"/>
              <a:t> format)</a:t>
            </a:r>
          </a:p>
        </p:txBody>
      </p:sp>
      <p:pic>
        <p:nvPicPr>
          <p:cNvPr id="5" name="Content Placeholder 4">
            <a:extLst>
              <a:ext uri="{FF2B5EF4-FFF2-40B4-BE49-F238E27FC236}">
                <a16:creationId xmlns:a16="http://schemas.microsoft.com/office/drawing/2014/main" id="{C0F8A320-8370-2444-9D85-AA2821A6FC98}"/>
              </a:ext>
            </a:extLst>
          </p:cNvPr>
          <p:cNvPicPr>
            <a:picLocks noGrp="1" noChangeAspect="1"/>
          </p:cNvPicPr>
          <p:nvPr>
            <p:ph idx="1"/>
          </p:nvPr>
        </p:nvPicPr>
        <p:blipFill>
          <a:blip r:embed="rId2"/>
          <a:stretch>
            <a:fillRect/>
          </a:stretch>
        </p:blipFill>
        <p:spPr>
          <a:xfrm>
            <a:off x="1920240" y="1214042"/>
            <a:ext cx="8432800" cy="5642581"/>
          </a:xfrm>
        </p:spPr>
      </p:pic>
    </p:spTree>
    <p:extLst>
      <p:ext uri="{BB962C8B-B14F-4D97-AF65-F5344CB8AC3E}">
        <p14:creationId xmlns:p14="http://schemas.microsoft.com/office/powerpoint/2010/main" val="611135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0B575-0C00-D146-AA4F-D472B3070576}"/>
              </a:ext>
            </a:extLst>
          </p:cNvPr>
          <p:cNvSpPr>
            <a:spLocks noGrp="1"/>
          </p:cNvSpPr>
          <p:nvPr>
            <p:ph type="title"/>
          </p:nvPr>
        </p:nvSpPr>
        <p:spPr>
          <a:xfrm>
            <a:off x="142240" y="151765"/>
            <a:ext cx="11927840" cy="793115"/>
          </a:xfrm>
        </p:spPr>
        <p:txBody>
          <a:bodyPr>
            <a:normAutofit/>
          </a:bodyPr>
          <a:lstStyle/>
          <a:p>
            <a:r>
              <a:rPr lang="en-US" sz="2400" dirty="0"/>
              <a:t>- Orange (CONLL-U format): </a:t>
            </a:r>
            <a:r>
              <a:rPr lang="en-US" sz="2400" dirty="0" err="1"/>
              <a:t>omogoča</a:t>
            </a:r>
            <a:r>
              <a:rPr lang="en-US" sz="2400" dirty="0"/>
              <a:t> </a:t>
            </a:r>
            <a:r>
              <a:rPr lang="en-US" sz="2400" dirty="0" err="1"/>
              <a:t>uporabo</a:t>
            </a:r>
            <a:r>
              <a:rPr lang="en-US" sz="2400" dirty="0"/>
              <a:t> </a:t>
            </a:r>
            <a:r>
              <a:rPr lang="en-US" sz="2400" dirty="0" err="1"/>
              <a:t>naprednih</a:t>
            </a:r>
            <a:r>
              <a:rPr lang="en-US" sz="2400" dirty="0"/>
              <a:t> </a:t>
            </a:r>
            <a:r>
              <a:rPr lang="en-US" sz="2400" dirty="0" err="1"/>
              <a:t>avtomatskih</a:t>
            </a:r>
            <a:r>
              <a:rPr lang="en-US" sz="2400" dirty="0"/>
              <a:t> </a:t>
            </a:r>
            <a:r>
              <a:rPr lang="en-US" sz="2400" dirty="0" err="1"/>
              <a:t>analitičnih</a:t>
            </a:r>
            <a:r>
              <a:rPr lang="en-US" sz="2400" dirty="0"/>
              <a:t> </a:t>
            </a:r>
            <a:r>
              <a:rPr lang="en-US" sz="2400" dirty="0" err="1"/>
              <a:t>tehnik</a:t>
            </a:r>
            <a:r>
              <a:rPr lang="en-US" sz="2400" dirty="0"/>
              <a:t> – </a:t>
            </a:r>
            <a:r>
              <a:rPr lang="en-US" sz="2400" dirty="0" err="1"/>
              <a:t>rudarjenje</a:t>
            </a:r>
            <a:r>
              <a:rPr lang="en-US" sz="2400" dirty="0"/>
              <a:t> </a:t>
            </a:r>
            <a:r>
              <a:rPr lang="en-US" sz="2400" dirty="0" err="1"/>
              <a:t>besedi</a:t>
            </a:r>
            <a:r>
              <a:rPr lang="en-US" sz="2400" dirty="0"/>
              <a:t> </a:t>
            </a:r>
          </a:p>
        </p:txBody>
      </p:sp>
      <p:pic>
        <p:nvPicPr>
          <p:cNvPr id="5" name="Content Placeholder 4">
            <a:extLst>
              <a:ext uri="{FF2B5EF4-FFF2-40B4-BE49-F238E27FC236}">
                <a16:creationId xmlns:a16="http://schemas.microsoft.com/office/drawing/2014/main" id="{E5A80F45-363A-FD44-AE9E-EF53BF7A0EBB}"/>
              </a:ext>
            </a:extLst>
          </p:cNvPr>
          <p:cNvPicPr>
            <a:picLocks noGrp="1" noChangeAspect="1"/>
          </p:cNvPicPr>
          <p:nvPr>
            <p:ph idx="1"/>
          </p:nvPr>
        </p:nvPicPr>
        <p:blipFill>
          <a:blip r:embed="rId2"/>
          <a:stretch>
            <a:fillRect/>
          </a:stretch>
        </p:blipFill>
        <p:spPr>
          <a:xfrm>
            <a:off x="2072640" y="948857"/>
            <a:ext cx="8270240" cy="5940595"/>
          </a:xfrm>
        </p:spPr>
      </p:pic>
    </p:spTree>
    <p:extLst>
      <p:ext uri="{BB962C8B-B14F-4D97-AF65-F5344CB8AC3E}">
        <p14:creationId xmlns:p14="http://schemas.microsoft.com/office/powerpoint/2010/main" val="883199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65668CD8-8DE2-4813-9EC2-574C2532AD96}"/>
              </a:ext>
            </a:extLst>
          </p:cNvPr>
          <p:cNvSpPr txBox="1"/>
          <p:nvPr/>
        </p:nvSpPr>
        <p:spPr>
          <a:xfrm>
            <a:off x="395416" y="1637271"/>
            <a:ext cx="3861487" cy="923330"/>
          </a:xfrm>
          <a:prstGeom prst="rect">
            <a:avLst/>
          </a:prstGeom>
          <a:noFill/>
        </p:spPr>
        <p:txBody>
          <a:bodyPr wrap="square" rtlCol="0">
            <a:spAutoFit/>
          </a:bodyPr>
          <a:lstStyle/>
          <a:p>
            <a:r>
              <a:rPr lang="sl-SI" sz="1050" b="1" dirty="0">
                <a:solidFill>
                  <a:schemeClr val="tx2">
                    <a:lumMod val="75000"/>
                  </a:schemeClr>
                </a:solidFill>
              </a:rPr>
              <a:t>Centralna tehniška knjižnica Univerze v Ljubljani</a:t>
            </a:r>
            <a:endParaRPr lang="sl-SI" sz="1050" dirty="0">
              <a:solidFill>
                <a:schemeClr val="tx2">
                  <a:lumMod val="75000"/>
                </a:schemeClr>
              </a:solidFill>
            </a:endParaRPr>
          </a:p>
          <a:p>
            <a:r>
              <a:rPr lang="sl-SI" sz="1050" b="1" i="1" dirty="0">
                <a:solidFill>
                  <a:schemeClr val="tx2">
                    <a:lumMod val="75000"/>
                  </a:schemeClr>
                </a:solidFill>
              </a:rPr>
              <a:t>Central </a:t>
            </a:r>
            <a:r>
              <a:rPr lang="sl-SI" sz="1050" b="1" i="1" dirty="0" err="1">
                <a:solidFill>
                  <a:schemeClr val="tx2">
                    <a:lumMod val="75000"/>
                  </a:schemeClr>
                </a:solidFill>
              </a:rPr>
              <a:t>Technical</a:t>
            </a:r>
            <a:r>
              <a:rPr lang="sl-SI" sz="1050" b="1" i="1" dirty="0">
                <a:solidFill>
                  <a:schemeClr val="tx2">
                    <a:lumMod val="75000"/>
                  </a:schemeClr>
                </a:solidFill>
              </a:rPr>
              <a:t> </a:t>
            </a:r>
            <a:r>
              <a:rPr lang="sl-SI" sz="1050" b="1" i="1" dirty="0" err="1">
                <a:solidFill>
                  <a:schemeClr val="tx2">
                    <a:lumMod val="75000"/>
                  </a:schemeClr>
                </a:solidFill>
              </a:rPr>
              <a:t>Library</a:t>
            </a:r>
            <a:r>
              <a:rPr lang="sl-SI" sz="1050" b="1" i="1" dirty="0">
                <a:solidFill>
                  <a:schemeClr val="tx2">
                    <a:lumMod val="75000"/>
                  </a:schemeClr>
                </a:solidFill>
              </a:rPr>
              <a:t> at </a:t>
            </a:r>
            <a:r>
              <a:rPr lang="sl-SI" sz="1050" b="1" i="1" dirty="0" err="1">
                <a:solidFill>
                  <a:schemeClr val="tx2">
                    <a:lumMod val="75000"/>
                  </a:schemeClr>
                </a:solidFill>
              </a:rPr>
              <a:t>the</a:t>
            </a:r>
            <a:r>
              <a:rPr lang="sl-SI" sz="1050" b="1" i="1" dirty="0">
                <a:solidFill>
                  <a:schemeClr val="tx2">
                    <a:lumMod val="75000"/>
                  </a:schemeClr>
                </a:solidFill>
              </a:rPr>
              <a:t> </a:t>
            </a:r>
            <a:r>
              <a:rPr lang="sl-SI" sz="1050" b="1" i="1" dirty="0" err="1">
                <a:solidFill>
                  <a:schemeClr val="tx2">
                    <a:lumMod val="75000"/>
                  </a:schemeClr>
                </a:solidFill>
              </a:rPr>
              <a:t>University</a:t>
            </a:r>
            <a:r>
              <a:rPr lang="sl-SI" sz="1050" b="1" i="1" dirty="0">
                <a:solidFill>
                  <a:schemeClr val="tx2">
                    <a:lumMod val="75000"/>
                  </a:schemeClr>
                </a:solidFill>
              </a:rPr>
              <a:t> </a:t>
            </a:r>
            <a:r>
              <a:rPr lang="sl-SI" sz="1050" b="1" i="1" dirty="0" err="1">
                <a:solidFill>
                  <a:schemeClr val="tx2">
                    <a:lumMod val="75000"/>
                  </a:schemeClr>
                </a:solidFill>
              </a:rPr>
              <a:t>of</a:t>
            </a:r>
            <a:r>
              <a:rPr lang="sl-SI" sz="1050" b="1" i="1" dirty="0">
                <a:solidFill>
                  <a:schemeClr val="tx2">
                    <a:lumMod val="75000"/>
                  </a:schemeClr>
                </a:solidFill>
              </a:rPr>
              <a:t> Ljubljana</a:t>
            </a:r>
            <a:endParaRPr lang="sl-SI" sz="1050" dirty="0">
              <a:solidFill>
                <a:schemeClr val="tx2">
                  <a:lumMod val="75000"/>
                </a:schemeClr>
              </a:solidFill>
            </a:endParaRPr>
          </a:p>
          <a:p>
            <a:r>
              <a:rPr lang="sl-SI" sz="1050" dirty="0">
                <a:solidFill>
                  <a:schemeClr val="tx2">
                    <a:lumMod val="75000"/>
                  </a:schemeClr>
                </a:solidFill>
              </a:rPr>
              <a:t>Trg republike 3, SI-1000 Ljubljana</a:t>
            </a:r>
          </a:p>
          <a:p>
            <a:r>
              <a:rPr lang="sl-SI" sz="1050" dirty="0">
                <a:solidFill>
                  <a:schemeClr val="tx2">
                    <a:lumMod val="75000"/>
                  </a:schemeClr>
                </a:solidFill>
              </a:rPr>
              <a:t>Slovenija / </a:t>
            </a:r>
            <a:r>
              <a:rPr lang="sl-SI" sz="1050" i="1" dirty="0" err="1">
                <a:solidFill>
                  <a:schemeClr val="tx2">
                    <a:lumMod val="75000"/>
                  </a:schemeClr>
                </a:solidFill>
              </a:rPr>
              <a:t>Slovenia</a:t>
            </a:r>
            <a:endParaRPr lang="sl-SI" sz="1050" dirty="0">
              <a:solidFill>
                <a:schemeClr val="tx2">
                  <a:lumMod val="75000"/>
                </a:schemeClr>
              </a:solidFill>
            </a:endParaRPr>
          </a:p>
          <a:p>
            <a:endParaRPr lang="sl-SI" sz="1200" dirty="0"/>
          </a:p>
        </p:txBody>
      </p:sp>
      <p:pic>
        <p:nvPicPr>
          <p:cNvPr id="9" name="Slika 8">
            <a:extLst>
              <a:ext uri="{FF2B5EF4-FFF2-40B4-BE49-F238E27FC236}">
                <a16:creationId xmlns:a16="http://schemas.microsoft.com/office/drawing/2014/main" id="{6CEE1A64-F3F7-40C5-A68D-FACA85877F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562" y="5238369"/>
            <a:ext cx="10009549" cy="1114396"/>
          </a:xfrm>
          <a:prstGeom prst="rect">
            <a:avLst/>
          </a:prstGeom>
        </p:spPr>
      </p:pic>
      <p:pic>
        <p:nvPicPr>
          <p:cNvPr id="11" name="Slika 10" descr="Slika, ki vsebuje besede risanje&#10;&#10;Opis je samodejno ustvarjen">
            <a:extLst>
              <a:ext uri="{FF2B5EF4-FFF2-40B4-BE49-F238E27FC236}">
                <a16:creationId xmlns:a16="http://schemas.microsoft.com/office/drawing/2014/main" id="{06864DC4-23FD-46A2-AD61-F5FBC9462B0F}"/>
              </a:ext>
            </a:extLst>
          </p:cNvPr>
          <p:cNvPicPr>
            <a:picLocks noChangeAspect="1"/>
          </p:cNvPicPr>
          <p:nvPr/>
        </p:nvPicPr>
        <p:blipFill rotWithShape="1">
          <a:blip r:embed="rId3">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13" name="Slika 12" descr="Slika, ki vsebuje besede besedilo, pisava, logotip, grafika&#10;&#10;Opis je samodejno ustvarjen">
            <a:extLst>
              <a:ext uri="{FF2B5EF4-FFF2-40B4-BE49-F238E27FC236}">
                <a16:creationId xmlns:a16="http://schemas.microsoft.com/office/drawing/2014/main" id="{ECC3BBAC-891A-4B83-95E1-D7A0D63C4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Tree>
    <p:extLst>
      <p:ext uri="{BB962C8B-B14F-4D97-AF65-F5344CB8AC3E}">
        <p14:creationId xmlns:p14="http://schemas.microsoft.com/office/powerpoint/2010/main" val="290340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9B75-913C-F14B-A2CA-20F46E2B8FCA}"/>
              </a:ext>
            </a:extLst>
          </p:cNvPr>
          <p:cNvSpPr>
            <a:spLocks noGrp="1"/>
          </p:cNvSpPr>
          <p:nvPr>
            <p:ph type="title"/>
          </p:nvPr>
        </p:nvSpPr>
        <p:spPr>
          <a:xfrm>
            <a:off x="839784" y="365129"/>
            <a:ext cx="10515600" cy="549271"/>
          </a:xfrm>
        </p:spPr>
        <p:txBody>
          <a:bodyPr>
            <a:normAutofit/>
          </a:bodyPr>
          <a:lstStyle/>
          <a:p>
            <a:endParaRPr lang="en-US" sz="2800" dirty="0"/>
          </a:p>
        </p:txBody>
      </p:sp>
      <p:sp>
        <p:nvSpPr>
          <p:cNvPr id="3" name="Text Placeholder 2">
            <a:extLst>
              <a:ext uri="{FF2B5EF4-FFF2-40B4-BE49-F238E27FC236}">
                <a16:creationId xmlns:a16="http://schemas.microsoft.com/office/drawing/2014/main" id="{44DE0B15-32CD-AA45-B288-552A908C6895}"/>
              </a:ext>
            </a:extLst>
          </p:cNvPr>
          <p:cNvSpPr>
            <a:spLocks noGrp="1"/>
          </p:cNvSpPr>
          <p:nvPr>
            <p:ph type="body" idx="1"/>
          </p:nvPr>
        </p:nvSpPr>
        <p:spPr>
          <a:xfrm>
            <a:off x="839784" y="960398"/>
            <a:ext cx="5157782" cy="823910"/>
          </a:xfrm>
        </p:spPr>
        <p:txBody>
          <a:bodyPr/>
          <a:lstStyle/>
          <a:p>
            <a:r>
              <a:rPr lang="en-US" dirty="0" err="1"/>
              <a:t>Kvantitativni</a:t>
            </a:r>
            <a:r>
              <a:rPr lang="en-US" dirty="0"/>
              <a:t> </a:t>
            </a:r>
            <a:r>
              <a:rPr lang="en-US" dirty="0" err="1"/>
              <a:t>podatki</a:t>
            </a:r>
            <a:endParaRPr lang="en-US" dirty="0"/>
          </a:p>
        </p:txBody>
      </p:sp>
      <p:sp>
        <p:nvSpPr>
          <p:cNvPr id="4" name="Content Placeholder 3">
            <a:extLst>
              <a:ext uri="{FF2B5EF4-FFF2-40B4-BE49-F238E27FC236}">
                <a16:creationId xmlns:a16="http://schemas.microsoft.com/office/drawing/2014/main" id="{A2BCB36A-583A-DC48-B78C-3DEBA904AB0A}"/>
              </a:ext>
            </a:extLst>
          </p:cNvPr>
          <p:cNvSpPr>
            <a:spLocks noGrp="1"/>
          </p:cNvSpPr>
          <p:nvPr>
            <p:ph idx="2"/>
          </p:nvPr>
        </p:nvSpPr>
        <p:spPr>
          <a:xfrm>
            <a:off x="839784" y="1830307"/>
            <a:ext cx="5157782" cy="4359348"/>
          </a:xfrm>
        </p:spPr>
        <p:txBody>
          <a:bodyPr>
            <a:normAutofit fontScale="70000" lnSpcReduction="20000"/>
          </a:bodyPr>
          <a:lstStyle/>
          <a:p>
            <a:r>
              <a:rPr lang="sl-SI" dirty="0"/>
              <a:t>Pri kvantitativnem raziskovanju so zbrane informacije v numerični obliki. Kvantitativne raziskave se uporabljajo za kvantificiranje vedenja, stališč ali mnenj. Cilj kvantitativnih raziskav je pogosto preizkusiti ideje, navedene na začetku raziskave, oblikovati dejstva in odkriti vzorce.</a:t>
            </a:r>
          </a:p>
          <a:p>
            <a:r>
              <a:rPr lang="sl-SI" dirty="0"/>
              <a:t>Podatki so izraženi v številkah, ki jih je mogoče oceniti s statističnimi analizami.</a:t>
            </a:r>
          </a:p>
          <a:p>
            <a:r>
              <a:rPr lang="sl-SI" dirty="0"/>
              <a:t>Metode kvantitativnega zbiranja podatkov vključujejo različne oblike anket – spletne ankete, papirne ankete, mobilne ankete in ankete na kiosku, osebne intervjuje, telefonske intervjuje, prestreznike spletnih strani, spletne ankete, eksperimente in sistematična opazovanja. V večini primerov generalizira rezultate iz večje vzorčne populacije.</a:t>
            </a:r>
            <a:endParaRPr lang="en-US" dirty="0"/>
          </a:p>
        </p:txBody>
      </p:sp>
      <p:sp>
        <p:nvSpPr>
          <p:cNvPr id="5" name="Text Placeholder 4">
            <a:extLst>
              <a:ext uri="{FF2B5EF4-FFF2-40B4-BE49-F238E27FC236}">
                <a16:creationId xmlns:a16="http://schemas.microsoft.com/office/drawing/2014/main" id="{87A5BC79-C00E-1040-995A-45619134477D}"/>
              </a:ext>
            </a:extLst>
          </p:cNvPr>
          <p:cNvSpPr>
            <a:spLocks noGrp="1"/>
          </p:cNvSpPr>
          <p:nvPr>
            <p:ph type="body" idx="3"/>
          </p:nvPr>
        </p:nvSpPr>
        <p:spPr>
          <a:xfrm>
            <a:off x="6172200" y="960398"/>
            <a:ext cx="5183184" cy="823910"/>
          </a:xfrm>
        </p:spPr>
        <p:txBody>
          <a:bodyPr/>
          <a:lstStyle/>
          <a:p>
            <a:r>
              <a:rPr lang="en-US" dirty="0" err="1"/>
              <a:t>Kvalitativni</a:t>
            </a:r>
            <a:r>
              <a:rPr lang="en-US" dirty="0"/>
              <a:t> </a:t>
            </a:r>
            <a:r>
              <a:rPr lang="en-US" dirty="0" err="1"/>
              <a:t>podatki</a:t>
            </a:r>
            <a:endParaRPr lang="en-US" dirty="0"/>
          </a:p>
        </p:txBody>
      </p:sp>
      <p:sp>
        <p:nvSpPr>
          <p:cNvPr id="6" name="Content Placeholder 5">
            <a:extLst>
              <a:ext uri="{FF2B5EF4-FFF2-40B4-BE49-F238E27FC236}">
                <a16:creationId xmlns:a16="http://schemas.microsoft.com/office/drawing/2014/main" id="{635D0792-635C-AF4A-85D9-481214CC86CC}"/>
              </a:ext>
            </a:extLst>
          </p:cNvPr>
          <p:cNvSpPr>
            <a:spLocks noGrp="1"/>
          </p:cNvSpPr>
          <p:nvPr>
            <p:ph idx="4"/>
          </p:nvPr>
        </p:nvSpPr>
        <p:spPr>
          <a:xfrm>
            <a:off x="6172200" y="1830307"/>
            <a:ext cx="5183184" cy="4359348"/>
          </a:xfrm>
        </p:spPr>
        <p:txBody>
          <a:bodyPr>
            <a:normAutofit fontScale="70000" lnSpcReduction="20000"/>
          </a:bodyPr>
          <a:lstStyle/>
          <a:p>
            <a:r>
              <a:rPr lang="sl-SI" dirty="0"/>
              <a:t>Kvalitativna raziskava je predvsem predhodna raziskava. Zbira informacije, ki niso v numerični obliki. Cilj kvalitativnih raziskav je pogosto razviti (nove) ideje in globlje razumevanje, ki ni dosegljivo s številčnimi rezultati.</a:t>
            </a:r>
          </a:p>
          <a:p>
            <a:r>
              <a:rPr lang="sl-SI" dirty="0"/>
              <a:t>Podatki so izraženi v naravnem jeziku, pogosto besedilnem ali vizualnem.</a:t>
            </a:r>
          </a:p>
          <a:p>
            <a:r>
              <a:rPr lang="sl-SI" dirty="0"/>
              <a:t>Kvalitativne metode zbiranja podatkov vključujejo fotografije, zvočne posnetke, video, nestrukturirane intervjuje, polstrukturirane intervjuje, odprte vprašalnike, dnevniške zapise, fokusne skupine (skupinske razprave), individualne intervjuje in nestrukturirana opazovanja. Velikost vzorca je običajno manjša od kvantitativnih vzorcev.</a:t>
            </a:r>
            <a:endParaRPr lang="en-US" dirty="0"/>
          </a:p>
        </p:txBody>
      </p:sp>
    </p:spTree>
    <p:extLst>
      <p:ext uri="{BB962C8B-B14F-4D97-AF65-F5344CB8AC3E}">
        <p14:creationId xmlns:p14="http://schemas.microsoft.com/office/powerpoint/2010/main" val="1457309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F3AE-83A5-EE4F-B5B1-6304FC9AB656}"/>
              </a:ext>
            </a:extLst>
          </p:cNvPr>
          <p:cNvSpPr>
            <a:spLocks noGrp="1"/>
          </p:cNvSpPr>
          <p:nvPr>
            <p:ph type="title"/>
          </p:nvPr>
        </p:nvSpPr>
        <p:spPr>
          <a:xfrm>
            <a:off x="838203" y="365130"/>
            <a:ext cx="10515600" cy="63533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E89F3DF-7659-A345-BB34-E6B8B5F39911}"/>
              </a:ext>
            </a:extLst>
          </p:cNvPr>
          <p:cNvSpPr>
            <a:spLocks noGrp="1"/>
          </p:cNvSpPr>
          <p:nvPr>
            <p:ph idx="1"/>
          </p:nvPr>
        </p:nvSpPr>
        <p:spPr>
          <a:xfrm>
            <a:off x="838203" y="1172584"/>
            <a:ext cx="10515600" cy="5004379"/>
          </a:xfrm>
        </p:spPr>
        <p:txBody>
          <a:bodyPr>
            <a:normAutofit lnSpcReduction="10000"/>
          </a:bodyPr>
          <a:lstStyle/>
          <a:p>
            <a:pPr marL="0" indent="0">
              <a:buNone/>
            </a:pPr>
            <a:r>
              <a:rPr lang="en-US" dirty="0" err="1"/>
              <a:t>Katere</a:t>
            </a:r>
            <a:r>
              <a:rPr lang="en-US" dirty="0"/>
              <a:t> </a:t>
            </a:r>
            <a:r>
              <a:rPr lang="en-US" dirty="0" err="1"/>
              <a:t>vrste</a:t>
            </a:r>
            <a:r>
              <a:rPr lang="en-US" dirty="0"/>
              <a:t> </a:t>
            </a:r>
            <a:r>
              <a:rPr lang="en-US" dirty="0" err="1"/>
              <a:t>podatkov</a:t>
            </a:r>
            <a:r>
              <a:rPr lang="en-US" dirty="0"/>
              <a:t> so </a:t>
            </a:r>
            <a:r>
              <a:rPr lang="en-US" dirty="0" err="1"/>
              <a:t>dostopne</a:t>
            </a:r>
            <a:r>
              <a:rPr lang="en-US" dirty="0"/>
              <a:t>:</a:t>
            </a:r>
          </a:p>
          <a:p>
            <a:r>
              <a:rPr lang="en-US" dirty="0" err="1"/>
              <a:t>Makro</a:t>
            </a:r>
            <a:r>
              <a:rPr lang="en-US" dirty="0"/>
              <a:t> </a:t>
            </a:r>
            <a:r>
              <a:rPr lang="en-US" dirty="0" err="1"/>
              <a:t>podatki</a:t>
            </a:r>
            <a:r>
              <a:rPr lang="en-US" dirty="0"/>
              <a:t>:</a:t>
            </a:r>
          </a:p>
          <a:p>
            <a:pPr lvl="1"/>
            <a:r>
              <a:rPr lang="en-US" dirty="0" err="1"/>
              <a:t>Agregirani</a:t>
            </a:r>
            <a:r>
              <a:rPr lang="en-US" dirty="0"/>
              <a:t>:</a:t>
            </a:r>
          </a:p>
          <a:p>
            <a:pPr lvl="2"/>
            <a:r>
              <a:rPr lang="en-US" dirty="0"/>
              <a:t>O </a:t>
            </a:r>
            <a:r>
              <a:rPr lang="en-US" dirty="0" err="1"/>
              <a:t>populaciji</a:t>
            </a:r>
            <a:r>
              <a:rPr lang="en-US" dirty="0"/>
              <a:t>, o </a:t>
            </a:r>
            <a:r>
              <a:rPr lang="en-US" dirty="0" err="1"/>
              <a:t>različnih</a:t>
            </a:r>
            <a:r>
              <a:rPr lang="en-US" dirty="0"/>
              <a:t> </a:t>
            </a:r>
            <a:r>
              <a:rPr lang="en-US" dirty="0" err="1"/>
              <a:t>skupinah</a:t>
            </a:r>
            <a:r>
              <a:rPr lang="en-US" dirty="0"/>
              <a:t>, </a:t>
            </a:r>
            <a:r>
              <a:rPr lang="en-US" dirty="0" err="1"/>
              <a:t>občinah</a:t>
            </a:r>
            <a:r>
              <a:rPr lang="en-US" dirty="0"/>
              <a:t>, </a:t>
            </a:r>
            <a:r>
              <a:rPr lang="en-US" dirty="0" err="1"/>
              <a:t>regijah</a:t>
            </a:r>
            <a:r>
              <a:rPr lang="en-US" dirty="0"/>
              <a:t> in </a:t>
            </a:r>
            <a:r>
              <a:rPr lang="en-US" dirty="0" err="1"/>
              <a:t>državah</a:t>
            </a:r>
            <a:r>
              <a:rPr lang="en-US" dirty="0"/>
              <a:t>; </a:t>
            </a:r>
            <a:r>
              <a:rPr lang="en-US" dirty="0" err="1"/>
              <a:t>običajno</a:t>
            </a:r>
            <a:r>
              <a:rPr lang="en-US" dirty="0"/>
              <a:t> </a:t>
            </a:r>
            <a:r>
              <a:rPr lang="en-US" dirty="0" err="1"/>
              <a:t>zgrajeni</a:t>
            </a:r>
            <a:r>
              <a:rPr lang="en-US" dirty="0"/>
              <a:t> z </a:t>
            </a:r>
            <a:r>
              <a:rPr lang="en-US" dirty="0" err="1"/>
              <a:t>združevanjem</a:t>
            </a:r>
            <a:r>
              <a:rPr lang="en-US" dirty="0"/>
              <a:t> </a:t>
            </a:r>
            <a:r>
              <a:rPr lang="en-US" dirty="0" err="1"/>
              <a:t>podatkov</a:t>
            </a:r>
            <a:r>
              <a:rPr lang="en-US" dirty="0"/>
              <a:t> </a:t>
            </a:r>
            <a:r>
              <a:rPr lang="en-US" dirty="0" err="1"/>
              <a:t>na</a:t>
            </a:r>
            <a:r>
              <a:rPr lang="en-US" dirty="0"/>
              <a:t> </a:t>
            </a:r>
            <a:r>
              <a:rPr lang="en-US" dirty="0" err="1"/>
              <a:t>nižjih</a:t>
            </a:r>
            <a:r>
              <a:rPr lang="en-US" dirty="0"/>
              <a:t> </a:t>
            </a:r>
            <a:r>
              <a:rPr lang="en-US" dirty="0" err="1"/>
              <a:t>enotah</a:t>
            </a:r>
            <a:r>
              <a:rPr lang="en-US" dirty="0"/>
              <a:t> (</a:t>
            </a:r>
            <a:r>
              <a:rPr lang="en-US" dirty="0" err="1"/>
              <a:t>npr</a:t>
            </a:r>
            <a:r>
              <a:rPr lang="en-US" dirty="0"/>
              <a:t>. </a:t>
            </a:r>
            <a:r>
              <a:rPr lang="en-US" dirty="0" err="1"/>
              <a:t>stopnja</a:t>
            </a:r>
            <a:r>
              <a:rPr lang="en-US" dirty="0"/>
              <a:t> </a:t>
            </a:r>
            <a:r>
              <a:rPr lang="en-US" dirty="0" err="1"/>
              <a:t>brezposelnosti</a:t>
            </a:r>
            <a:r>
              <a:rPr lang="en-US" dirty="0"/>
              <a:t>, </a:t>
            </a:r>
            <a:r>
              <a:rPr lang="en-US" dirty="0" err="1"/>
              <a:t>stopnja</a:t>
            </a:r>
            <a:r>
              <a:rPr lang="en-US" dirty="0"/>
              <a:t> </a:t>
            </a:r>
            <a:r>
              <a:rPr lang="en-US" dirty="0" err="1"/>
              <a:t>rodnosti</a:t>
            </a:r>
            <a:r>
              <a:rPr lang="en-US" dirty="0"/>
              <a:t>).</a:t>
            </a:r>
          </a:p>
          <a:p>
            <a:pPr lvl="1"/>
            <a:r>
              <a:rPr lang="en-US" dirty="0"/>
              <a:t>Na </a:t>
            </a:r>
            <a:r>
              <a:rPr lang="en-US" dirty="0" err="1"/>
              <a:t>sistemski</a:t>
            </a:r>
            <a:r>
              <a:rPr lang="en-US" dirty="0"/>
              <a:t> </a:t>
            </a:r>
            <a:r>
              <a:rPr lang="en-US" dirty="0" err="1"/>
              <a:t>stopnji</a:t>
            </a:r>
            <a:r>
              <a:rPr lang="en-US" dirty="0"/>
              <a:t>:</a:t>
            </a:r>
          </a:p>
          <a:p>
            <a:pPr lvl="2"/>
            <a:r>
              <a:rPr lang="en-US" dirty="0" err="1"/>
              <a:t>Značilnosti</a:t>
            </a:r>
            <a:r>
              <a:rPr lang="en-US" dirty="0"/>
              <a:t> </a:t>
            </a:r>
            <a:r>
              <a:rPr lang="en-US" dirty="0" err="1"/>
              <a:t>enot</a:t>
            </a:r>
            <a:r>
              <a:rPr lang="en-US" dirty="0"/>
              <a:t> </a:t>
            </a:r>
            <a:r>
              <a:rPr lang="en-US" dirty="0" err="1"/>
              <a:t>višje</a:t>
            </a:r>
            <a:r>
              <a:rPr lang="en-US" dirty="0"/>
              <a:t> </a:t>
            </a:r>
            <a:r>
              <a:rPr lang="en-US" dirty="0" err="1"/>
              <a:t>ravni</a:t>
            </a:r>
            <a:r>
              <a:rPr lang="en-US" dirty="0"/>
              <a:t>, </a:t>
            </a:r>
            <a:r>
              <a:rPr lang="en-US" dirty="0" err="1"/>
              <a:t>kot</a:t>
            </a:r>
            <a:r>
              <a:rPr lang="en-US" dirty="0"/>
              <a:t> </a:t>
            </a:r>
            <a:r>
              <a:rPr lang="en-US" dirty="0" err="1"/>
              <a:t>sta</a:t>
            </a:r>
            <a:r>
              <a:rPr lang="en-US" dirty="0"/>
              <a:t> </a:t>
            </a:r>
            <a:r>
              <a:rPr lang="en-US" dirty="0" err="1"/>
              <a:t>država</a:t>
            </a:r>
            <a:r>
              <a:rPr lang="en-US" dirty="0"/>
              <a:t> </a:t>
            </a:r>
            <a:r>
              <a:rPr lang="en-US" dirty="0" err="1"/>
              <a:t>ali</a:t>
            </a:r>
            <a:r>
              <a:rPr lang="en-US" dirty="0"/>
              <a:t> </a:t>
            </a:r>
            <a:r>
              <a:rPr lang="en-US" dirty="0" err="1"/>
              <a:t>politični</a:t>
            </a:r>
            <a:r>
              <a:rPr lang="en-US" dirty="0"/>
              <a:t> </a:t>
            </a:r>
            <a:r>
              <a:rPr lang="en-US" dirty="0" err="1"/>
              <a:t>sistem</a:t>
            </a:r>
            <a:r>
              <a:rPr lang="en-US" dirty="0"/>
              <a:t>, </a:t>
            </a:r>
            <a:r>
              <a:rPr lang="en-US" dirty="0" err="1"/>
              <a:t>npr</a:t>
            </a:r>
            <a:r>
              <a:rPr lang="en-US" dirty="0"/>
              <a:t>. </a:t>
            </a:r>
            <a:r>
              <a:rPr lang="en-US" dirty="0" err="1"/>
              <a:t>volilni</a:t>
            </a:r>
            <a:r>
              <a:rPr lang="en-US" dirty="0"/>
              <a:t>.</a:t>
            </a:r>
          </a:p>
          <a:p>
            <a:r>
              <a:rPr lang="en-US" dirty="0" err="1"/>
              <a:t>Mezo</a:t>
            </a:r>
            <a:r>
              <a:rPr lang="en-US" dirty="0"/>
              <a:t> </a:t>
            </a:r>
            <a:r>
              <a:rPr lang="en-US" dirty="0" err="1"/>
              <a:t>podatki</a:t>
            </a:r>
            <a:r>
              <a:rPr lang="en-US" dirty="0"/>
              <a:t>:</a:t>
            </a:r>
          </a:p>
          <a:p>
            <a:pPr lvl="1"/>
            <a:r>
              <a:rPr lang="en-US" dirty="0"/>
              <a:t>Se </a:t>
            </a:r>
            <a:r>
              <a:rPr lang="en-US" dirty="0" err="1"/>
              <a:t>nanašajo</a:t>
            </a:r>
            <a:r>
              <a:rPr lang="en-US" dirty="0"/>
              <a:t> </a:t>
            </a:r>
            <a:r>
              <a:rPr lang="en-US" dirty="0" err="1"/>
              <a:t>na</a:t>
            </a:r>
            <a:r>
              <a:rPr lang="en-US" dirty="0"/>
              <a:t> </a:t>
            </a:r>
            <a:r>
              <a:rPr lang="en-US" dirty="0" err="1"/>
              <a:t>podatke</a:t>
            </a:r>
            <a:r>
              <a:rPr lang="en-US" dirty="0"/>
              <a:t> o </a:t>
            </a:r>
            <a:r>
              <a:rPr lang="en-US" dirty="0" err="1"/>
              <a:t>kolektivnih</a:t>
            </a:r>
            <a:r>
              <a:rPr lang="en-US" dirty="0"/>
              <a:t> in </a:t>
            </a:r>
            <a:r>
              <a:rPr lang="en-US" dirty="0" err="1"/>
              <a:t>družbenih</a:t>
            </a:r>
            <a:r>
              <a:rPr lang="en-US" dirty="0"/>
              <a:t> </a:t>
            </a:r>
            <a:r>
              <a:rPr lang="en-US" dirty="0" err="1"/>
              <a:t>akterjih</a:t>
            </a:r>
            <a:r>
              <a:rPr lang="en-US" dirty="0"/>
              <a:t>, </a:t>
            </a:r>
            <a:r>
              <a:rPr lang="en-US" dirty="0" err="1"/>
              <a:t>kot</a:t>
            </a:r>
            <a:r>
              <a:rPr lang="en-US" dirty="0"/>
              <a:t> so </a:t>
            </a:r>
            <a:r>
              <a:rPr lang="en-US" dirty="0" err="1"/>
              <a:t>podjetja</a:t>
            </a:r>
            <a:r>
              <a:rPr lang="en-US" dirty="0"/>
              <a:t>, </a:t>
            </a:r>
            <a:r>
              <a:rPr lang="en-US" dirty="0" err="1"/>
              <a:t>organizacije</a:t>
            </a:r>
            <a:r>
              <a:rPr lang="en-US" dirty="0"/>
              <a:t> </a:t>
            </a:r>
            <a:r>
              <a:rPr lang="en-US" dirty="0" err="1"/>
              <a:t>ali</a:t>
            </a:r>
            <a:r>
              <a:rPr lang="en-US" dirty="0"/>
              <a:t> </a:t>
            </a:r>
            <a:r>
              <a:rPr lang="en-US" dirty="0" err="1"/>
              <a:t>politične</a:t>
            </a:r>
            <a:r>
              <a:rPr lang="en-US" dirty="0"/>
              <a:t> </a:t>
            </a:r>
            <a:r>
              <a:rPr lang="en-US" dirty="0" err="1"/>
              <a:t>stranke</a:t>
            </a:r>
            <a:r>
              <a:rPr lang="en-US" dirty="0"/>
              <a:t>.</a:t>
            </a:r>
          </a:p>
          <a:p>
            <a:r>
              <a:rPr lang="en-US" dirty="0" err="1"/>
              <a:t>Mikro</a:t>
            </a:r>
            <a:r>
              <a:rPr lang="en-US" dirty="0"/>
              <a:t> </a:t>
            </a:r>
            <a:r>
              <a:rPr lang="en-US" dirty="0" err="1"/>
              <a:t>podatki</a:t>
            </a:r>
            <a:r>
              <a:rPr lang="en-US" dirty="0"/>
              <a:t>:</a:t>
            </a:r>
          </a:p>
          <a:p>
            <a:pPr lvl="1"/>
            <a:r>
              <a:rPr lang="en-US" dirty="0" err="1"/>
              <a:t>Podatki</a:t>
            </a:r>
            <a:r>
              <a:rPr lang="en-US" dirty="0"/>
              <a:t> </a:t>
            </a:r>
            <a:r>
              <a:rPr lang="en-US" dirty="0" err="1"/>
              <a:t>posameznih</a:t>
            </a:r>
            <a:r>
              <a:rPr lang="en-US" dirty="0"/>
              <a:t> </a:t>
            </a:r>
            <a:r>
              <a:rPr lang="en-US" dirty="0" err="1"/>
              <a:t>enot</a:t>
            </a:r>
            <a:r>
              <a:rPr lang="en-US" dirty="0"/>
              <a:t> (</a:t>
            </a:r>
            <a:r>
              <a:rPr lang="en-US" dirty="0" err="1"/>
              <a:t>pogosto</a:t>
            </a:r>
            <a:r>
              <a:rPr lang="en-US" dirty="0"/>
              <a:t> </a:t>
            </a:r>
            <a:r>
              <a:rPr lang="en-US" dirty="0" err="1"/>
              <a:t>ljudi</a:t>
            </a:r>
            <a:r>
              <a:rPr lang="en-US" dirty="0"/>
              <a:t> </a:t>
            </a:r>
            <a:r>
              <a:rPr lang="en-US" dirty="0" err="1"/>
              <a:t>ali</a:t>
            </a:r>
            <a:r>
              <a:rPr lang="en-US" dirty="0"/>
              <a:t> </a:t>
            </a:r>
            <a:r>
              <a:rPr lang="en-US" dirty="0" err="1"/>
              <a:t>gospodinjstev</a:t>
            </a:r>
            <a:r>
              <a:rPr lang="en-US" dirty="0"/>
              <a:t>) </a:t>
            </a:r>
            <a:r>
              <a:rPr lang="en-US" dirty="0" err="1"/>
              <a:t>pogosto</a:t>
            </a:r>
            <a:r>
              <a:rPr lang="en-US" dirty="0"/>
              <a:t> </a:t>
            </a:r>
            <a:r>
              <a:rPr lang="en-US" dirty="0" err="1"/>
              <a:t>iz</a:t>
            </a:r>
            <a:r>
              <a:rPr lang="en-US" dirty="0"/>
              <a:t> </a:t>
            </a:r>
            <a:r>
              <a:rPr lang="en-US" dirty="0" err="1"/>
              <a:t>anket</a:t>
            </a:r>
            <a:r>
              <a:rPr lang="en-US" dirty="0"/>
              <a:t>, </a:t>
            </a:r>
            <a:r>
              <a:rPr lang="en-US" dirty="0" err="1"/>
              <a:t>popisa</a:t>
            </a:r>
            <a:r>
              <a:rPr lang="en-US" dirty="0"/>
              <a:t> </a:t>
            </a:r>
            <a:r>
              <a:rPr lang="en-US" dirty="0" err="1"/>
              <a:t>ali</a:t>
            </a:r>
            <a:r>
              <a:rPr lang="en-US" dirty="0"/>
              <a:t> </a:t>
            </a:r>
            <a:r>
              <a:rPr lang="en-US" dirty="0" err="1"/>
              <a:t>administrativnih</a:t>
            </a:r>
            <a:r>
              <a:rPr lang="en-US" dirty="0"/>
              <a:t> </a:t>
            </a:r>
            <a:r>
              <a:rPr lang="en-US" dirty="0" err="1"/>
              <a:t>evidenc</a:t>
            </a:r>
            <a:r>
              <a:rPr lang="en-US" dirty="0"/>
              <a:t>.</a:t>
            </a:r>
          </a:p>
        </p:txBody>
      </p:sp>
    </p:spTree>
    <p:extLst>
      <p:ext uri="{BB962C8B-B14F-4D97-AF65-F5344CB8AC3E}">
        <p14:creationId xmlns:p14="http://schemas.microsoft.com/office/powerpoint/2010/main" val="4135990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25408-BAF7-DC4A-B9A7-823F0C5046B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44CD138-257D-AA4F-A552-F619ED1F2650}"/>
              </a:ext>
            </a:extLst>
          </p:cNvPr>
          <p:cNvSpPr>
            <a:spLocks noGrp="1"/>
          </p:cNvSpPr>
          <p:nvPr>
            <p:ph idx="1"/>
          </p:nvPr>
        </p:nvSpPr>
        <p:spPr/>
        <p:txBody>
          <a:bodyPr>
            <a:normAutofit fontScale="85000" lnSpcReduction="20000"/>
          </a:bodyPr>
          <a:lstStyle/>
          <a:p>
            <a:pPr marL="0" indent="0">
              <a:buNone/>
            </a:pPr>
            <a:r>
              <a:rPr lang="en-US" dirty="0" err="1"/>
              <a:t>Vrste</a:t>
            </a:r>
            <a:r>
              <a:rPr lang="en-US" dirty="0"/>
              <a:t> </a:t>
            </a:r>
            <a:r>
              <a:rPr lang="en-US" dirty="0" err="1"/>
              <a:t>podatkov</a:t>
            </a:r>
            <a:r>
              <a:rPr lang="en-US" dirty="0"/>
              <a:t> glede </a:t>
            </a:r>
            <a:r>
              <a:rPr lang="en-US" dirty="0" err="1"/>
              <a:t>na</a:t>
            </a:r>
            <a:r>
              <a:rPr lang="en-US" dirty="0"/>
              <a:t> </a:t>
            </a:r>
            <a:r>
              <a:rPr lang="en-US" dirty="0" err="1"/>
              <a:t>časovno</a:t>
            </a:r>
            <a:r>
              <a:rPr lang="en-US" dirty="0"/>
              <a:t> </a:t>
            </a:r>
            <a:r>
              <a:rPr lang="en-US" dirty="0" err="1"/>
              <a:t>opredelitev</a:t>
            </a:r>
            <a:r>
              <a:rPr lang="en-US" dirty="0"/>
              <a:t>:</a:t>
            </a:r>
          </a:p>
          <a:p>
            <a:r>
              <a:rPr lang="en-US" dirty="0" err="1"/>
              <a:t>Presečno</a:t>
            </a:r>
            <a:r>
              <a:rPr lang="en-US" dirty="0"/>
              <a:t>:</a:t>
            </a:r>
          </a:p>
          <a:p>
            <a:pPr lvl="1"/>
            <a:r>
              <a:rPr lang="en-US" dirty="0" err="1"/>
              <a:t>Ena</a:t>
            </a:r>
            <a:r>
              <a:rPr lang="en-US" dirty="0"/>
              <a:t> </a:t>
            </a:r>
            <a:r>
              <a:rPr lang="en-US" dirty="0" err="1"/>
              <a:t>časovna</a:t>
            </a:r>
            <a:r>
              <a:rPr lang="en-US" dirty="0"/>
              <a:t> </a:t>
            </a:r>
            <a:r>
              <a:rPr lang="en-US" dirty="0" err="1"/>
              <a:t>točka</a:t>
            </a:r>
            <a:r>
              <a:rPr lang="en-US" dirty="0"/>
              <a:t> (</a:t>
            </a:r>
            <a:r>
              <a:rPr lang="en-US" dirty="0" err="1"/>
              <a:t>posnetek</a:t>
            </a:r>
            <a:r>
              <a:rPr lang="en-US" dirty="0"/>
              <a:t> </a:t>
            </a:r>
            <a:r>
              <a:rPr lang="en-US" dirty="0" err="1"/>
              <a:t>časa</a:t>
            </a:r>
            <a:r>
              <a:rPr lang="en-US" dirty="0"/>
              <a:t>)</a:t>
            </a:r>
          </a:p>
          <a:p>
            <a:pPr lvl="1"/>
            <a:r>
              <a:rPr lang="en-US" dirty="0" err="1"/>
              <a:t>Običajno</a:t>
            </a:r>
            <a:r>
              <a:rPr lang="en-US" dirty="0"/>
              <a:t> </a:t>
            </a:r>
            <a:r>
              <a:rPr lang="en-US" dirty="0" err="1"/>
              <a:t>informacije</a:t>
            </a:r>
            <a:r>
              <a:rPr lang="en-US" dirty="0"/>
              <a:t> o </a:t>
            </a:r>
            <a:r>
              <a:rPr lang="en-US" dirty="0" err="1"/>
              <a:t>vec</a:t>
            </a:r>
            <a:r>
              <a:rPr lang="en-US" dirty="0"/>
              <a:t>̌ </a:t>
            </a:r>
            <a:r>
              <a:rPr lang="en-US" dirty="0" err="1"/>
              <a:t>enotah</a:t>
            </a:r>
            <a:r>
              <a:rPr lang="en-US" dirty="0"/>
              <a:t> in </a:t>
            </a:r>
            <a:r>
              <a:rPr lang="en-US" dirty="0" err="1"/>
              <a:t>spremenljivkah</a:t>
            </a:r>
            <a:endParaRPr lang="en-US" dirty="0"/>
          </a:p>
          <a:p>
            <a:r>
              <a:rPr lang="en-US" dirty="0" err="1"/>
              <a:t>Ponovljeno</a:t>
            </a:r>
            <a:r>
              <a:rPr lang="en-US" dirty="0"/>
              <a:t> </a:t>
            </a:r>
            <a:r>
              <a:rPr lang="en-US" dirty="0" err="1"/>
              <a:t>presečno</a:t>
            </a:r>
            <a:r>
              <a:rPr lang="en-US" dirty="0"/>
              <a:t>:</a:t>
            </a:r>
          </a:p>
          <a:p>
            <a:pPr lvl="1"/>
            <a:r>
              <a:rPr lang="en-US" dirty="0" err="1"/>
              <a:t>Presečna</a:t>
            </a:r>
            <a:r>
              <a:rPr lang="en-US" dirty="0"/>
              <a:t> </a:t>
            </a:r>
            <a:r>
              <a:rPr lang="en-US" dirty="0" err="1"/>
              <a:t>raziskava</a:t>
            </a:r>
            <a:r>
              <a:rPr lang="en-US" dirty="0"/>
              <a:t> </a:t>
            </a:r>
            <a:r>
              <a:rPr lang="en-US" dirty="0" err="1"/>
              <a:t>ponovljena</a:t>
            </a:r>
            <a:r>
              <a:rPr lang="en-US" dirty="0"/>
              <a:t> </a:t>
            </a:r>
            <a:r>
              <a:rPr lang="en-US" dirty="0" err="1"/>
              <a:t>na</a:t>
            </a:r>
            <a:r>
              <a:rPr lang="en-US" dirty="0"/>
              <a:t> </a:t>
            </a:r>
            <a:r>
              <a:rPr lang="en-US" dirty="0" err="1"/>
              <a:t>novem</a:t>
            </a:r>
            <a:r>
              <a:rPr lang="en-US" dirty="0"/>
              <a:t> </a:t>
            </a:r>
            <a:r>
              <a:rPr lang="en-US" dirty="0" err="1"/>
              <a:t>vzorcu</a:t>
            </a:r>
            <a:endParaRPr lang="en-US" dirty="0"/>
          </a:p>
          <a:p>
            <a:pPr lvl="1"/>
            <a:r>
              <a:rPr lang="en-US" dirty="0" err="1"/>
              <a:t>Podatki</a:t>
            </a:r>
            <a:r>
              <a:rPr lang="en-US" dirty="0"/>
              <a:t> </a:t>
            </a:r>
            <a:r>
              <a:rPr lang="en-US" dirty="0" err="1"/>
              <a:t>na</a:t>
            </a:r>
            <a:r>
              <a:rPr lang="en-US" dirty="0"/>
              <a:t> </a:t>
            </a:r>
            <a:r>
              <a:rPr lang="en-US" dirty="0" err="1"/>
              <a:t>različnih</a:t>
            </a:r>
            <a:r>
              <a:rPr lang="en-US" dirty="0"/>
              <a:t> </a:t>
            </a:r>
            <a:r>
              <a:rPr lang="en-US" dirty="0" err="1"/>
              <a:t>vzorcih</a:t>
            </a:r>
            <a:r>
              <a:rPr lang="en-US" dirty="0"/>
              <a:t> </a:t>
            </a:r>
            <a:r>
              <a:rPr lang="en-US" dirty="0" err="1"/>
              <a:t>omogočajo</a:t>
            </a:r>
            <a:r>
              <a:rPr lang="en-US" dirty="0"/>
              <a:t> </a:t>
            </a:r>
            <a:r>
              <a:rPr lang="en-US" dirty="0" err="1"/>
              <a:t>analizo</a:t>
            </a:r>
            <a:r>
              <a:rPr lang="en-US" dirty="0"/>
              <a:t> </a:t>
            </a:r>
            <a:r>
              <a:rPr lang="en-US" dirty="0" err="1"/>
              <a:t>trendov</a:t>
            </a:r>
            <a:endParaRPr lang="en-US" dirty="0"/>
          </a:p>
          <a:p>
            <a:r>
              <a:rPr lang="en-US" dirty="0" err="1"/>
              <a:t>Časovne</a:t>
            </a:r>
            <a:r>
              <a:rPr lang="en-US" dirty="0"/>
              <a:t> </a:t>
            </a:r>
            <a:r>
              <a:rPr lang="en-US" dirty="0" err="1"/>
              <a:t>vrste</a:t>
            </a:r>
            <a:r>
              <a:rPr lang="en-US" dirty="0"/>
              <a:t>:</a:t>
            </a:r>
          </a:p>
          <a:p>
            <a:pPr lvl="1"/>
            <a:r>
              <a:rPr lang="en-US" dirty="0" err="1"/>
              <a:t>Niz</a:t>
            </a:r>
            <a:r>
              <a:rPr lang="en-US" dirty="0"/>
              <a:t> </a:t>
            </a:r>
            <a:r>
              <a:rPr lang="en-US" dirty="0" err="1"/>
              <a:t>podatkovnih</a:t>
            </a:r>
            <a:r>
              <a:rPr lang="en-US" dirty="0"/>
              <a:t> </a:t>
            </a:r>
            <a:r>
              <a:rPr lang="en-US" dirty="0" err="1"/>
              <a:t>točk</a:t>
            </a:r>
            <a:r>
              <a:rPr lang="en-US" dirty="0"/>
              <a:t> v </a:t>
            </a:r>
            <a:r>
              <a:rPr lang="en-US" dirty="0" err="1"/>
              <a:t>časovnem</a:t>
            </a:r>
            <a:r>
              <a:rPr lang="en-US" dirty="0"/>
              <a:t> </a:t>
            </a:r>
            <a:r>
              <a:rPr lang="en-US" dirty="0" err="1"/>
              <a:t>vrstnem</a:t>
            </a:r>
            <a:r>
              <a:rPr lang="en-US" dirty="0"/>
              <a:t> </a:t>
            </a:r>
            <a:r>
              <a:rPr lang="en-US" dirty="0" err="1"/>
              <a:t>redu</a:t>
            </a:r>
            <a:r>
              <a:rPr lang="en-US" dirty="0"/>
              <a:t> (</a:t>
            </a:r>
            <a:r>
              <a:rPr lang="en-US" dirty="0" err="1"/>
              <a:t>najpogosteje</a:t>
            </a:r>
            <a:r>
              <a:rPr lang="en-US" dirty="0"/>
              <a:t> </a:t>
            </a:r>
            <a:r>
              <a:rPr lang="en-US" dirty="0" err="1"/>
              <a:t>enakomerno</a:t>
            </a:r>
            <a:r>
              <a:rPr lang="en-US" dirty="0"/>
              <a:t> </a:t>
            </a:r>
            <a:r>
              <a:rPr lang="en-US" dirty="0" err="1"/>
              <a:t>razporejeni</a:t>
            </a:r>
            <a:r>
              <a:rPr lang="en-US" dirty="0"/>
              <a:t> – </a:t>
            </a:r>
            <a:r>
              <a:rPr lang="en-US" dirty="0" err="1"/>
              <a:t>npr</a:t>
            </a:r>
            <a:r>
              <a:rPr lang="en-US" dirty="0"/>
              <a:t>. </a:t>
            </a:r>
            <a:r>
              <a:rPr lang="en-US" dirty="0" err="1"/>
              <a:t>letna</a:t>
            </a:r>
            <a:r>
              <a:rPr lang="en-US" dirty="0"/>
              <a:t> </a:t>
            </a:r>
            <a:r>
              <a:rPr lang="en-US" dirty="0" err="1"/>
              <a:t>ponovitev</a:t>
            </a:r>
            <a:r>
              <a:rPr lang="en-US" dirty="0"/>
              <a:t>)</a:t>
            </a:r>
          </a:p>
          <a:p>
            <a:pPr lvl="1"/>
            <a:r>
              <a:rPr lang="en-US" dirty="0" err="1"/>
              <a:t>Agregirani</a:t>
            </a:r>
            <a:r>
              <a:rPr lang="en-US" dirty="0"/>
              <a:t> </a:t>
            </a:r>
            <a:r>
              <a:rPr lang="en-US" dirty="0" err="1"/>
              <a:t>makro</a:t>
            </a:r>
            <a:r>
              <a:rPr lang="en-US" dirty="0"/>
              <a:t> </a:t>
            </a:r>
            <a:r>
              <a:rPr lang="en-US" dirty="0" err="1"/>
              <a:t>podatki</a:t>
            </a:r>
            <a:r>
              <a:rPr lang="en-US" dirty="0"/>
              <a:t> so </a:t>
            </a:r>
            <a:r>
              <a:rPr lang="en-US" dirty="0" err="1"/>
              <a:t>pogosto</a:t>
            </a:r>
            <a:r>
              <a:rPr lang="en-US" dirty="0"/>
              <a:t> </a:t>
            </a:r>
            <a:r>
              <a:rPr lang="en-US" dirty="0" err="1"/>
              <a:t>predstavljeni</a:t>
            </a:r>
            <a:r>
              <a:rPr lang="en-US" dirty="0"/>
              <a:t> v </a:t>
            </a:r>
            <a:r>
              <a:rPr lang="en-US" dirty="0" err="1"/>
              <a:t>časovnih</a:t>
            </a:r>
            <a:r>
              <a:rPr lang="en-US" dirty="0"/>
              <a:t> </a:t>
            </a:r>
            <a:r>
              <a:rPr lang="en-US" dirty="0" err="1"/>
              <a:t>točkah</a:t>
            </a:r>
            <a:r>
              <a:rPr lang="en-US" dirty="0"/>
              <a:t>.</a:t>
            </a:r>
          </a:p>
          <a:p>
            <a:r>
              <a:rPr lang="en-US" dirty="0" err="1"/>
              <a:t>Longitudinalno</a:t>
            </a:r>
            <a:r>
              <a:rPr lang="en-US" dirty="0"/>
              <a:t>:</a:t>
            </a:r>
          </a:p>
          <a:p>
            <a:pPr lvl="1"/>
            <a:r>
              <a:rPr lang="en-US" dirty="0" err="1"/>
              <a:t>Sledenje</a:t>
            </a:r>
            <a:r>
              <a:rPr lang="en-US" dirty="0"/>
              <a:t> </a:t>
            </a:r>
            <a:r>
              <a:rPr lang="en-US" dirty="0" err="1"/>
              <a:t>istim</a:t>
            </a:r>
            <a:r>
              <a:rPr lang="en-US" dirty="0"/>
              <a:t> </a:t>
            </a:r>
            <a:r>
              <a:rPr lang="en-US" dirty="0" err="1"/>
              <a:t>enotam</a:t>
            </a:r>
            <a:r>
              <a:rPr lang="en-US" dirty="0"/>
              <a:t> </a:t>
            </a:r>
            <a:r>
              <a:rPr lang="en-US" dirty="0" err="1"/>
              <a:t>skozi</a:t>
            </a:r>
            <a:r>
              <a:rPr lang="en-US" dirty="0"/>
              <a:t> </a:t>
            </a:r>
            <a:r>
              <a:rPr lang="en-US" dirty="0" err="1"/>
              <a:t>čas</a:t>
            </a:r>
            <a:r>
              <a:rPr lang="en-US" dirty="0"/>
              <a:t>, </a:t>
            </a:r>
            <a:r>
              <a:rPr lang="en-US" dirty="0" err="1"/>
              <a:t>npr</a:t>
            </a:r>
            <a:r>
              <a:rPr lang="en-US" dirty="0"/>
              <a:t>. </a:t>
            </a:r>
            <a:r>
              <a:rPr lang="en-US" dirty="0" err="1"/>
              <a:t>študije</a:t>
            </a:r>
            <a:r>
              <a:rPr lang="en-US" dirty="0"/>
              <a:t> o </a:t>
            </a:r>
            <a:r>
              <a:rPr lang="en-US" dirty="0" err="1"/>
              <a:t>gospodinjskih</a:t>
            </a:r>
            <a:r>
              <a:rPr lang="en-US" dirty="0"/>
              <a:t> </a:t>
            </a:r>
            <a:r>
              <a:rPr lang="en-US" dirty="0" err="1"/>
              <a:t>panelih</a:t>
            </a:r>
            <a:r>
              <a:rPr lang="en-US" dirty="0"/>
              <a:t> </a:t>
            </a:r>
            <a:r>
              <a:rPr lang="en-US" dirty="0" err="1"/>
              <a:t>zbirajo</a:t>
            </a:r>
            <a:r>
              <a:rPr lang="en-US" dirty="0"/>
              <a:t> </a:t>
            </a:r>
            <a:r>
              <a:rPr lang="en-US" dirty="0" err="1"/>
              <a:t>informacije</a:t>
            </a:r>
            <a:r>
              <a:rPr lang="en-US" dirty="0"/>
              <a:t> </a:t>
            </a:r>
            <a:r>
              <a:rPr lang="en-US" dirty="0" err="1"/>
              <a:t>iz</a:t>
            </a:r>
            <a:r>
              <a:rPr lang="en-US" dirty="0"/>
              <a:t> </a:t>
            </a:r>
            <a:r>
              <a:rPr lang="en-US" dirty="0" err="1"/>
              <a:t>vzorca</a:t>
            </a:r>
            <a:r>
              <a:rPr lang="en-US" dirty="0"/>
              <a:t> </a:t>
            </a:r>
            <a:r>
              <a:rPr lang="en-US" dirty="0" err="1"/>
              <a:t>gospodinjstev</a:t>
            </a:r>
            <a:r>
              <a:rPr lang="en-US" dirty="0"/>
              <a:t> v </a:t>
            </a:r>
            <a:r>
              <a:rPr lang="en-US" dirty="0" err="1"/>
              <a:t>rednih</a:t>
            </a:r>
            <a:r>
              <a:rPr lang="en-US" dirty="0"/>
              <a:t> "</a:t>
            </a:r>
            <a:r>
              <a:rPr lang="en-US" dirty="0" err="1"/>
              <a:t>valovih</a:t>
            </a:r>
            <a:r>
              <a:rPr lang="en-US" dirty="0"/>
              <a:t>" (primer </a:t>
            </a:r>
            <a:r>
              <a:rPr lang="en-US" dirty="0" err="1"/>
              <a:t>tudi</a:t>
            </a:r>
            <a:r>
              <a:rPr lang="en-US" dirty="0"/>
              <a:t> </a:t>
            </a:r>
            <a:r>
              <a:rPr lang="en-US" dirty="0" err="1"/>
              <a:t>raziskava</a:t>
            </a:r>
            <a:r>
              <a:rPr lang="en-US" dirty="0"/>
              <a:t> SHARE – 10 </a:t>
            </a:r>
            <a:r>
              <a:rPr lang="en-US" dirty="0" err="1"/>
              <a:t>ponovitev</a:t>
            </a:r>
            <a:r>
              <a:rPr lang="en-US" dirty="0"/>
              <a:t>)</a:t>
            </a:r>
          </a:p>
        </p:txBody>
      </p:sp>
    </p:spTree>
    <p:extLst>
      <p:ext uri="{BB962C8B-B14F-4D97-AF65-F5344CB8AC3E}">
        <p14:creationId xmlns:p14="http://schemas.microsoft.com/office/powerpoint/2010/main" val="57219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81B6F-447D-4D4F-8D8D-03AEEF3462D9}"/>
              </a:ext>
            </a:extLst>
          </p:cNvPr>
          <p:cNvSpPr>
            <a:spLocks noGrp="1"/>
          </p:cNvSpPr>
          <p:nvPr>
            <p:ph type="title"/>
          </p:nvPr>
        </p:nvSpPr>
        <p:spPr/>
        <p:txBody>
          <a:bodyPr>
            <a:normAutofit/>
          </a:bodyPr>
          <a:lstStyle/>
          <a:p>
            <a:r>
              <a:rPr lang="en-US" sz="5000" b="1" dirty="0" err="1">
                <a:solidFill>
                  <a:schemeClr val="accent2"/>
                </a:solidFill>
              </a:rPr>
              <a:t>Raziskovalni</a:t>
            </a:r>
            <a:r>
              <a:rPr lang="en-US" sz="5000" b="1" dirty="0">
                <a:solidFill>
                  <a:schemeClr val="accent2"/>
                </a:solidFill>
              </a:rPr>
              <a:t> </a:t>
            </a:r>
            <a:r>
              <a:rPr lang="en-US" sz="5000" b="1" dirty="0" err="1">
                <a:solidFill>
                  <a:schemeClr val="accent2"/>
                </a:solidFill>
              </a:rPr>
              <a:t>podatki</a:t>
            </a:r>
            <a:r>
              <a:rPr lang="en-US" sz="5000" b="1" dirty="0">
                <a:solidFill>
                  <a:schemeClr val="accent2"/>
                </a:solidFill>
              </a:rPr>
              <a:t> v </a:t>
            </a:r>
            <a:r>
              <a:rPr lang="en-US" sz="5000" b="1" dirty="0" err="1">
                <a:solidFill>
                  <a:schemeClr val="accent2"/>
                </a:solidFill>
              </a:rPr>
              <a:t>humanistiki</a:t>
            </a:r>
            <a:r>
              <a:rPr lang="en-US" sz="5000" b="1" dirty="0">
                <a:solidFill>
                  <a:schemeClr val="accent2"/>
                </a:solidFill>
              </a:rPr>
              <a:t>?</a:t>
            </a:r>
          </a:p>
        </p:txBody>
      </p:sp>
      <p:sp>
        <p:nvSpPr>
          <p:cNvPr id="3" name="Content Placeholder 2">
            <a:extLst>
              <a:ext uri="{FF2B5EF4-FFF2-40B4-BE49-F238E27FC236}">
                <a16:creationId xmlns:a16="http://schemas.microsoft.com/office/drawing/2014/main" id="{F6249898-8EF6-9340-AE45-E22B6E98C524}"/>
              </a:ext>
            </a:extLst>
          </p:cNvPr>
          <p:cNvSpPr>
            <a:spLocks noGrp="1"/>
          </p:cNvSpPr>
          <p:nvPr>
            <p:ph idx="1"/>
          </p:nvPr>
        </p:nvSpPr>
        <p:spPr/>
        <p:txBody>
          <a:bodyPr/>
          <a:lstStyle/>
          <a:p>
            <a:r>
              <a:rPr lang="en-US" dirty="0" err="1"/>
              <a:t>Zmeda</a:t>
            </a:r>
            <a:r>
              <a:rPr lang="en-US" dirty="0"/>
              <a:t> glede </a:t>
            </a:r>
            <a:r>
              <a:rPr lang="en-US" dirty="0" err="1"/>
              <a:t>definiranja</a:t>
            </a:r>
            <a:r>
              <a:rPr lang="en-US" dirty="0"/>
              <a:t> </a:t>
            </a:r>
            <a:r>
              <a:rPr lang="en-US" dirty="0" err="1"/>
              <a:t>raziskovalnih</a:t>
            </a:r>
            <a:r>
              <a:rPr lang="en-US" dirty="0"/>
              <a:t> </a:t>
            </a:r>
            <a:r>
              <a:rPr lang="en-US" dirty="0" err="1"/>
              <a:t>podatkov</a:t>
            </a:r>
            <a:r>
              <a:rPr lang="en-US" dirty="0"/>
              <a:t> v </a:t>
            </a:r>
            <a:r>
              <a:rPr lang="en-US" dirty="0" err="1"/>
              <a:t>humanistiki</a:t>
            </a:r>
            <a:r>
              <a:rPr lang="en-US" dirty="0"/>
              <a:t>.</a:t>
            </a:r>
          </a:p>
          <a:p>
            <a:r>
              <a:rPr lang="en-US" dirty="0"/>
              <a:t>“</a:t>
            </a:r>
            <a:r>
              <a:rPr lang="en-US" dirty="0" err="1"/>
              <a:t>Raziskovalni</a:t>
            </a:r>
            <a:r>
              <a:rPr lang="en-US" dirty="0"/>
              <a:t> </a:t>
            </a:r>
            <a:r>
              <a:rPr lang="en-US" dirty="0" err="1"/>
              <a:t>podatki</a:t>
            </a:r>
            <a:r>
              <a:rPr lang="en-US" dirty="0"/>
              <a:t> v </a:t>
            </a:r>
            <a:r>
              <a:rPr lang="en-US" dirty="0" err="1"/>
              <a:t>humanistiki</a:t>
            </a:r>
            <a:r>
              <a:rPr lang="en-US" dirty="0"/>
              <a:t> so med </a:t>
            </a:r>
            <a:r>
              <a:rPr lang="en-US" dirty="0" err="1"/>
              <a:t>vsemi</a:t>
            </a:r>
            <a:r>
              <a:rPr lang="en-US" dirty="0"/>
              <a:t> </a:t>
            </a:r>
            <a:r>
              <a:rPr lang="en-US" dirty="0" err="1"/>
              <a:t>znanstvenimi</a:t>
            </a:r>
            <a:r>
              <a:rPr lang="en-US" dirty="0"/>
              <a:t> </a:t>
            </a:r>
            <a:r>
              <a:rPr lang="en-US" dirty="0" err="1"/>
              <a:t>disciplinami</a:t>
            </a:r>
            <a:r>
              <a:rPr lang="en-US" dirty="0"/>
              <a:t> </a:t>
            </a:r>
            <a:r>
              <a:rPr lang="en-US" dirty="0" err="1"/>
              <a:t>najrazličnejši</a:t>
            </a:r>
            <a:r>
              <a:rPr lang="en-US" dirty="0"/>
              <a:t>, </a:t>
            </a:r>
            <a:r>
              <a:rPr lang="en-US" dirty="0" err="1"/>
              <a:t>saj</a:t>
            </a:r>
            <a:r>
              <a:rPr lang="en-US" dirty="0"/>
              <a:t> se </a:t>
            </a:r>
            <a:r>
              <a:rPr lang="en-US" dirty="0" err="1"/>
              <a:t>skoraj</a:t>
            </a:r>
            <a:r>
              <a:rPr lang="en-US" dirty="0"/>
              <a:t> </a:t>
            </a:r>
            <a:r>
              <a:rPr lang="en-US" dirty="0" err="1"/>
              <a:t>vsi</a:t>
            </a:r>
            <a:r>
              <a:rPr lang="en-US" dirty="0"/>
              <a:t> </a:t>
            </a:r>
            <a:r>
              <a:rPr lang="en-US" dirty="0" err="1"/>
              <a:t>podatki</a:t>
            </a:r>
            <a:r>
              <a:rPr lang="en-US" dirty="0"/>
              <a:t> o </a:t>
            </a:r>
            <a:r>
              <a:rPr lang="en-US" dirty="0" err="1"/>
              <a:t>človeški</a:t>
            </a:r>
            <a:r>
              <a:rPr lang="en-US" dirty="0"/>
              <a:t> </a:t>
            </a:r>
            <a:r>
              <a:rPr lang="en-US" dirty="0" err="1"/>
              <a:t>dejavnosti</a:t>
            </a:r>
            <a:r>
              <a:rPr lang="en-US" dirty="0"/>
              <a:t> </a:t>
            </a:r>
            <a:r>
              <a:rPr lang="en-US" dirty="0" err="1"/>
              <a:t>lahko</a:t>
            </a:r>
            <a:r>
              <a:rPr lang="en-US" dirty="0"/>
              <a:t> </a:t>
            </a:r>
            <a:r>
              <a:rPr lang="en-US" dirty="0" err="1"/>
              <a:t>štejejo</a:t>
            </a:r>
            <a:r>
              <a:rPr lang="en-US" dirty="0"/>
              <a:t> za </a:t>
            </a:r>
            <a:r>
              <a:rPr lang="en-US" dirty="0" err="1"/>
              <a:t>raziskovalne</a:t>
            </a:r>
            <a:r>
              <a:rPr lang="en-US" dirty="0"/>
              <a:t> </a:t>
            </a:r>
            <a:r>
              <a:rPr lang="en-US" dirty="0" err="1"/>
              <a:t>podatke</a:t>
            </a:r>
            <a:r>
              <a:rPr lang="en-US" dirty="0"/>
              <a:t>, </a:t>
            </a:r>
            <a:r>
              <a:rPr lang="en-US" dirty="0" err="1"/>
              <a:t>vključno</a:t>
            </a:r>
            <a:r>
              <a:rPr lang="en-US" dirty="0"/>
              <a:t> s </a:t>
            </a:r>
            <a:r>
              <a:rPr lang="en-US" dirty="0" err="1"/>
              <a:t>časopisi</a:t>
            </a:r>
            <a:r>
              <a:rPr lang="en-US" dirty="0"/>
              <a:t>, </a:t>
            </a:r>
            <a:r>
              <a:rPr lang="en-US" dirty="0" err="1"/>
              <a:t>fotografijami</a:t>
            </a:r>
            <a:r>
              <a:rPr lang="en-US" dirty="0"/>
              <a:t>, </a:t>
            </a:r>
            <a:r>
              <a:rPr lang="en-US" dirty="0" err="1"/>
              <a:t>dnevniki</a:t>
            </a:r>
            <a:r>
              <a:rPr lang="en-US" dirty="0"/>
              <a:t>, </a:t>
            </a:r>
            <a:r>
              <a:rPr lang="en-US" dirty="0" err="1"/>
              <a:t>cerkvenimi</a:t>
            </a:r>
            <a:r>
              <a:rPr lang="en-US" dirty="0"/>
              <a:t> </a:t>
            </a:r>
            <a:r>
              <a:rPr lang="en-US" dirty="0" err="1"/>
              <a:t>zapisi</a:t>
            </a:r>
            <a:r>
              <a:rPr lang="en-US" dirty="0"/>
              <a:t>, </a:t>
            </a:r>
            <a:r>
              <a:rPr lang="en-US" dirty="0" err="1"/>
              <a:t>sodnimi</a:t>
            </a:r>
            <a:r>
              <a:rPr lang="en-US" dirty="0"/>
              <a:t> </a:t>
            </a:r>
            <a:r>
              <a:rPr lang="en-US" dirty="0" err="1"/>
              <a:t>spisi</a:t>
            </a:r>
            <a:r>
              <a:rPr lang="en-US" dirty="0"/>
              <a:t> </a:t>
            </a:r>
            <a:r>
              <a:rPr lang="en-US" dirty="0" err="1"/>
              <a:t>itd</a:t>
            </a:r>
            <a:r>
              <a:rPr lang="en-US" dirty="0"/>
              <a:t>.”</a:t>
            </a:r>
          </a:p>
        </p:txBody>
      </p:sp>
    </p:spTree>
    <p:extLst>
      <p:ext uri="{BB962C8B-B14F-4D97-AF65-F5344CB8AC3E}">
        <p14:creationId xmlns:p14="http://schemas.microsoft.com/office/powerpoint/2010/main" val="13268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ta-IN" sz="5000" b="1" dirty="0" err="1">
                <a:solidFill>
                  <a:schemeClr val="accent2"/>
                </a:solidFill>
              </a:rPr>
              <a:t>Defini</a:t>
            </a:r>
            <a:r>
              <a:rPr lang="sl-SI" sz="5000" b="1" dirty="0">
                <a:solidFill>
                  <a:schemeClr val="accent2"/>
                </a:solidFill>
              </a:rPr>
              <a:t>ranje raziskovalnih podatkov v humanistiki</a:t>
            </a:r>
            <a:endParaRPr lang="en-US" sz="5000" b="1" dirty="0">
              <a:solidFill>
                <a:schemeClr val="accent2"/>
              </a:solidFill>
            </a:endParaRPr>
          </a:p>
        </p:txBody>
      </p:sp>
      <p:sp>
        <p:nvSpPr>
          <p:cNvPr id="3" name="Content Placeholder 2"/>
          <p:cNvSpPr>
            <a:spLocks noGrp="1"/>
          </p:cNvSpPr>
          <p:nvPr>
            <p:ph idx="1"/>
          </p:nvPr>
        </p:nvSpPr>
        <p:spPr>
          <a:xfrm>
            <a:off x="838203" y="1887794"/>
            <a:ext cx="10515600" cy="4454011"/>
          </a:xfrm>
        </p:spPr>
        <p:txBody>
          <a:bodyPr>
            <a:normAutofit fontScale="92500" lnSpcReduction="20000"/>
          </a:bodyPr>
          <a:lstStyle/>
          <a:p>
            <a:r>
              <a:rPr lang="ta-IN" dirty="0" err="1"/>
              <a:t>Raziskovalni</a:t>
            </a:r>
            <a:r>
              <a:rPr lang="ta-IN" dirty="0"/>
              <a:t> podatki </a:t>
            </a:r>
            <a:r>
              <a:rPr lang="ta-IN" dirty="0" err="1"/>
              <a:t>v</a:t>
            </a:r>
            <a:r>
              <a:rPr lang="ta-IN" dirty="0"/>
              <a:t> </a:t>
            </a:r>
            <a:r>
              <a:rPr lang="sl-SI" dirty="0"/>
              <a:t>[</a:t>
            </a:r>
            <a:r>
              <a:rPr lang="ta-IN" dirty="0" err="1"/>
              <a:t>digitalni</a:t>
            </a:r>
            <a:r>
              <a:rPr lang="sl-SI" dirty="0"/>
              <a:t>]</a:t>
            </a:r>
            <a:r>
              <a:rPr lang="ta-IN" dirty="0"/>
              <a:t> humanistiki so vsi viri in rezultati, ki se jih zbira, opisuje, vrednoti in/ali proizvaja v kontekstu raziskav v umetnosti in humanistiki in katere se lahko (dolgoročno) hrani v strojno berljivi obliki za namen arhiviranja, citiranosti in nadaljne </a:t>
            </a:r>
            <a:r>
              <a:rPr lang="ta-IN" dirty="0" err="1"/>
              <a:t>uporabe</a:t>
            </a:r>
            <a:r>
              <a:rPr lang="ta-IN" dirty="0"/>
              <a:t>.</a:t>
            </a:r>
            <a:r>
              <a:rPr lang="sl-SI" dirty="0"/>
              <a:t> </a:t>
            </a:r>
            <a:r>
              <a:rPr lang="ta-IN" dirty="0"/>
              <a:t>(DARIAH-DE)</a:t>
            </a:r>
            <a:endParaRPr lang="sl-SI" dirty="0"/>
          </a:p>
          <a:p>
            <a:r>
              <a:rPr lang="sl-SI" dirty="0"/>
              <a:t>Ni možna enotna definicija.</a:t>
            </a:r>
          </a:p>
          <a:p>
            <a:r>
              <a:rPr lang="en-US" dirty="0"/>
              <a:t>VSE, RAZEN ZNANSTVENIH PUBLIKACIJ: “definition of data encompasses all inputs and outputs of research that are not publications” ((ALLEA) Working Group on E-Humanities: Sustainable and FAIR Data Sharing in the Humanities)</a:t>
            </a:r>
          </a:p>
          <a:p>
            <a:r>
              <a:rPr lang="en-US" dirty="0"/>
              <a:t>VSE: “build a bridge between SSH data and the EOSC, widening the concept of “research data” to include all of the types of digital research output linked to scholarly communication that are part of the research process” (OPERAS)</a:t>
            </a:r>
          </a:p>
        </p:txBody>
      </p:sp>
    </p:spTree>
    <p:extLst>
      <p:ext uri="{BB962C8B-B14F-4D97-AF65-F5344CB8AC3E}">
        <p14:creationId xmlns:p14="http://schemas.microsoft.com/office/powerpoint/2010/main" val="206361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831EE-B7F9-A444-A5DF-9217B254FAA7}"/>
              </a:ext>
            </a:extLst>
          </p:cNvPr>
          <p:cNvSpPr>
            <a:spLocks noGrp="1"/>
          </p:cNvSpPr>
          <p:nvPr>
            <p:ph type="title"/>
          </p:nvPr>
        </p:nvSpPr>
        <p:spPr/>
        <p:txBody>
          <a:bodyPr>
            <a:normAutofit/>
          </a:bodyPr>
          <a:lstStyle/>
          <a:p>
            <a:r>
              <a:rPr lang="en-US" sz="3500" b="1" dirty="0" err="1"/>
              <a:t>Raziskovalni</a:t>
            </a:r>
            <a:r>
              <a:rPr lang="en-US" sz="3500" b="1" dirty="0"/>
              <a:t> </a:t>
            </a:r>
            <a:r>
              <a:rPr lang="en-US" sz="3500" b="1" dirty="0" err="1"/>
              <a:t>podatki</a:t>
            </a:r>
            <a:r>
              <a:rPr lang="en-US" sz="3500" b="1" dirty="0"/>
              <a:t> </a:t>
            </a:r>
            <a:r>
              <a:rPr lang="en-US" sz="3500" b="1" dirty="0" err="1"/>
              <a:t>kot</a:t>
            </a:r>
            <a:r>
              <a:rPr lang="en-US" sz="3500" b="1" dirty="0"/>
              <a:t> </a:t>
            </a:r>
            <a:r>
              <a:rPr lang="en-US" sz="3500" b="1" dirty="0" err="1"/>
              <a:t>informacije</a:t>
            </a:r>
            <a:r>
              <a:rPr lang="en-US" sz="3500" b="1" dirty="0"/>
              <a:t> </a:t>
            </a:r>
            <a:r>
              <a:rPr lang="en-US" sz="3500" b="1" dirty="0" err="1"/>
              <a:t>javnega</a:t>
            </a:r>
            <a:r>
              <a:rPr lang="en-US" sz="3500" b="1" dirty="0"/>
              <a:t> </a:t>
            </a:r>
            <a:r>
              <a:rPr lang="en-US" sz="3500" b="1" dirty="0" err="1"/>
              <a:t>značaja</a:t>
            </a:r>
            <a:endParaRPr lang="en-US" sz="3500" b="1" dirty="0"/>
          </a:p>
        </p:txBody>
      </p:sp>
      <p:sp>
        <p:nvSpPr>
          <p:cNvPr id="3" name="Content Placeholder 2">
            <a:extLst>
              <a:ext uri="{FF2B5EF4-FFF2-40B4-BE49-F238E27FC236}">
                <a16:creationId xmlns:a16="http://schemas.microsoft.com/office/drawing/2014/main" id="{CF9B0019-B69F-9246-803F-2ED546A95639}"/>
              </a:ext>
            </a:extLst>
          </p:cNvPr>
          <p:cNvSpPr>
            <a:spLocks noGrp="1"/>
          </p:cNvSpPr>
          <p:nvPr>
            <p:ph idx="1"/>
          </p:nvPr>
        </p:nvSpPr>
        <p:spPr/>
        <p:txBody>
          <a:bodyPr>
            <a:normAutofit fontScale="70000" lnSpcReduction="20000"/>
          </a:bodyPr>
          <a:lstStyle/>
          <a:p>
            <a:r>
              <a:rPr lang="en-US" dirty="0"/>
              <a:t>2022 </a:t>
            </a:r>
            <a:r>
              <a:rPr lang="en-US" dirty="0" err="1"/>
              <a:t>novela</a:t>
            </a:r>
            <a:r>
              <a:rPr lang="en-US" dirty="0"/>
              <a:t> ZDIJZ-G: </a:t>
            </a:r>
            <a:r>
              <a:rPr lang="en-US" dirty="0" err="1"/>
              <a:t>implementirana</a:t>
            </a:r>
            <a:r>
              <a:rPr lang="en-US" dirty="0"/>
              <a:t> </a:t>
            </a:r>
            <a:r>
              <a:rPr lang="en-US" dirty="0" err="1"/>
              <a:t>Direktiva</a:t>
            </a:r>
            <a:r>
              <a:rPr lang="en-US" dirty="0"/>
              <a:t> (EU) 2019/1024 </a:t>
            </a:r>
            <a:r>
              <a:rPr lang="en-US" dirty="0" err="1"/>
              <a:t>Evropskega</a:t>
            </a:r>
            <a:r>
              <a:rPr lang="en-US" dirty="0"/>
              <a:t> </a:t>
            </a:r>
            <a:r>
              <a:rPr lang="en-US" dirty="0" err="1"/>
              <a:t>parlamenta</a:t>
            </a:r>
            <a:r>
              <a:rPr lang="en-US" dirty="0"/>
              <a:t> in Sveta z </a:t>
            </a:r>
            <a:r>
              <a:rPr lang="en-US" dirty="0" err="1"/>
              <a:t>dne</a:t>
            </a:r>
            <a:r>
              <a:rPr lang="en-US" dirty="0"/>
              <a:t> 20. </a:t>
            </a:r>
            <a:r>
              <a:rPr lang="en-US" dirty="0" err="1"/>
              <a:t>junija</a:t>
            </a:r>
            <a:r>
              <a:rPr lang="en-US" dirty="0"/>
              <a:t> 2019 o </a:t>
            </a:r>
            <a:r>
              <a:rPr lang="en-US" dirty="0" err="1"/>
              <a:t>odprtih</a:t>
            </a:r>
            <a:r>
              <a:rPr lang="en-US" dirty="0"/>
              <a:t> </a:t>
            </a:r>
            <a:r>
              <a:rPr lang="en-US" dirty="0" err="1"/>
              <a:t>podatkih</a:t>
            </a:r>
            <a:r>
              <a:rPr lang="en-US" dirty="0"/>
              <a:t> in </a:t>
            </a:r>
            <a:r>
              <a:rPr lang="en-US" dirty="0" err="1"/>
              <a:t>ponovni</a:t>
            </a:r>
            <a:r>
              <a:rPr lang="en-US" dirty="0"/>
              <a:t> </a:t>
            </a:r>
            <a:r>
              <a:rPr lang="en-US" dirty="0" err="1"/>
              <a:t>uporabi</a:t>
            </a:r>
            <a:r>
              <a:rPr lang="en-US" dirty="0"/>
              <a:t> </a:t>
            </a:r>
            <a:r>
              <a:rPr lang="en-US" dirty="0" err="1"/>
              <a:t>informacij</a:t>
            </a:r>
            <a:r>
              <a:rPr lang="en-US" dirty="0"/>
              <a:t> </a:t>
            </a:r>
            <a:r>
              <a:rPr lang="en-US" dirty="0" err="1"/>
              <a:t>avnega</a:t>
            </a:r>
            <a:r>
              <a:rPr lang="en-US" dirty="0"/>
              <a:t> </a:t>
            </a:r>
            <a:r>
              <a:rPr lang="en-US" dirty="0" err="1"/>
              <a:t>sektorja</a:t>
            </a:r>
            <a:r>
              <a:rPr lang="en-US" dirty="0"/>
              <a:t> (</a:t>
            </a:r>
            <a:r>
              <a:rPr lang="en-US" dirty="0" err="1"/>
              <a:t>t.i</a:t>
            </a:r>
            <a:r>
              <a:rPr lang="en-US" dirty="0"/>
              <a:t>. Open Data </a:t>
            </a:r>
            <a:r>
              <a:rPr lang="en-US" dirty="0" err="1"/>
              <a:t>Direktiva</a:t>
            </a:r>
            <a:r>
              <a:rPr lang="en-US" dirty="0"/>
              <a:t>), </a:t>
            </a:r>
            <a:r>
              <a:rPr lang="en-US" dirty="0" err="1"/>
              <a:t>ki</a:t>
            </a:r>
            <a:r>
              <a:rPr lang="en-US" dirty="0"/>
              <a:t> </a:t>
            </a:r>
            <a:r>
              <a:rPr lang="en-US" dirty="0" err="1"/>
              <a:t>nalaga</a:t>
            </a:r>
            <a:r>
              <a:rPr lang="en-US" dirty="0"/>
              <a:t> </a:t>
            </a:r>
            <a:r>
              <a:rPr lang="en-US" dirty="0" err="1"/>
              <a:t>državam</a:t>
            </a:r>
            <a:r>
              <a:rPr lang="en-US" dirty="0"/>
              <a:t> </a:t>
            </a:r>
            <a:r>
              <a:rPr lang="en-US" dirty="0" err="1"/>
              <a:t>članicam</a:t>
            </a:r>
            <a:r>
              <a:rPr lang="en-US" dirty="0"/>
              <a:t>, da </a:t>
            </a:r>
            <a:r>
              <a:rPr lang="en-US" dirty="0" err="1"/>
              <a:t>sprejmejo</a:t>
            </a:r>
            <a:r>
              <a:rPr lang="en-US" dirty="0"/>
              <a:t> </a:t>
            </a:r>
            <a:r>
              <a:rPr lang="en-US" dirty="0" err="1"/>
              <a:t>politike</a:t>
            </a:r>
            <a:r>
              <a:rPr lang="en-US" dirty="0"/>
              <a:t> </a:t>
            </a:r>
            <a:r>
              <a:rPr lang="en-US" dirty="0" err="1"/>
              <a:t>odprtega</a:t>
            </a:r>
            <a:r>
              <a:rPr lang="en-US" dirty="0"/>
              <a:t> </a:t>
            </a:r>
            <a:r>
              <a:rPr lang="en-US" dirty="0" err="1"/>
              <a:t>dostopa</a:t>
            </a:r>
            <a:r>
              <a:rPr lang="en-US" dirty="0"/>
              <a:t> za </a:t>
            </a:r>
            <a:r>
              <a:rPr lang="en-US" dirty="0" err="1"/>
              <a:t>podatke</a:t>
            </a:r>
            <a:r>
              <a:rPr lang="en-US" dirty="0"/>
              <a:t>, </a:t>
            </a:r>
            <a:r>
              <a:rPr lang="en-US" dirty="0" err="1"/>
              <a:t>pridobljene</a:t>
            </a:r>
            <a:r>
              <a:rPr lang="en-US" dirty="0"/>
              <a:t> v </a:t>
            </a:r>
            <a:r>
              <a:rPr lang="en-US" dirty="0" err="1"/>
              <a:t>javno</a:t>
            </a:r>
            <a:r>
              <a:rPr lang="en-US" dirty="0"/>
              <a:t> </a:t>
            </a:r>
            <a:r>
              <a:rPr lang="en-US" dirty="0" err="1"/>
              <a:t>financiranih</a:t>
            </a:r>
            <a:r>
              <a:rPr lang="en-US" dirty="0"/>
              <a:t> </a:t>
            </a:r>
            <a:r>
              <a:rPr lang="en-US" dirty="0" err="1"/>
              <a:t>raziskavah</a:t>
            </a:r>
            <a:r>
              <a:rPr lang="en-US" dirty="0"/>
              <a:t> in </a:t>
            </a:r>
            <a:r>
              <a:rPr lang="en-US" dirty="0" err="1"/>
              <a:t>zagotovijo</a:t>
            </a:r>
            <a:r>
              <a:rPr lang="en-US" dirty="0"/>
              <a:t>, da </a:t>
            </a:r>
            <a:r>
              <a:rPr lang="en-US" dirty="0" err="1"/>
              <a:t>takšne</a:t>
            </a:r>
            <a:r>
              <a:rPr lang="en-US" dirty="0"/>
              <a:t> </a:t>
            </a:r>
            <a:r>
              <a:rPr lang="en-US" dirty="0" err="1"/>
              <a:t>politike</a:t>
            </a:r>
            <a:r>
              <a:rPr lang="en-US" dirty="0"/>
              <a:t> </a:t>
            </a:r>
            <a:r>
              <a:rPr lang="en-US" dirty="0" err="1"/>
              <a:t>izvajajo</a:t>
            </a:r>
            <a:r>
              <a:rPr lang="en-US" dirty="0"/>
              <a:t> </a:t>
            </a:r>
            <a:r>
              <a:rPr lang="en-US" dirty="0" err="1"/>
              <a:t>vse</a:t>
            </a:r>
            <a:r>
              <a:rPr lang="en-US" dirty="0"/>
              <a:t> </a:t>
            </a:r>
            <a:r>
              <a:rPr lang="en-US" dirty="0" err="1"/>
              <a:t>raziskovalne</a:t>
            </a:r>
            <a:r>
              <a:rPr lang="en-US" dirty="0"/>
              <a:t> </a:t>
            </a:r>
            <a:r>
              <a:rPr lang="en-US" dirty="0" err="1"/>
              <a:t>organizacije</a:t>
            </a:r>
            <a:r>
              <a:rPr lang="en-US" dirty="0"/>
              <a:t> in </a:t>
            </a:r>
            <a:r>
              <a:rPr lang="en-US" dirty="0" err="1"/>
              <a:t>organizacije</a:t>
            </a:r>
            <a:r>
              <a:rPr lang="en-US" dirty="0"/>
              <a:t>, </a:t>
            </a:r>
            <a:r>
              <a:rPr lang="en-US" dirty="0" err="1"/>
              <a:t>ki</a:t>
            </a:r>
            <a:r>
              <a:rPr lang="en-US" dirty="0"/>
              <a:t> </a:t>
            </a:r>
            <a:r>
              <a:rPr lang="en-US" dirty="0" err="1"/>
              <a:t>raziskave</a:t>
            </a:r>
            <a:r>
              <a:rPr lang="en-US" dirty="0"/>
              <a:t> </a:t>
            </a:r>
            <a:r>
              <a:rPr lang="en-US" dirty="0" err="1"/>
              <a:t>financirajo</a:t>
            </a:r>
            <a:r>
              <a:rPr lang="en-US" dirty="0"/>
              <a:t>.</a:t>
            </a:r>
          </a:p>
          <a:p>
            <a:r>
              <a:rPr lang="en-US" dirty="0"/>
              <a:t>3.a.(8) </a:t>
            </a:r>
            <a:r>
              <a:rPr lang="en-US" dirty="0" err="1"/>
              <a:t>člen</a:t>
            </a:r>
            <a:r>
              <a:rPr lang="en-US" dirty="0"/>
              <a:t> ZDIJZ-G: </a:t>
            </a:r>
            <a:r>
              <a:rPr lang="en-US" dirty="0" err="1"/>
              <a:t>Izraz</a:t>
            </a:r>
            <a:r>
              <a:rPr lang="en-US" dirty="0"/>
              <a:t> </a:t>
            </a:r>
            <a:r>
              <a:rPr lang="en-US" dirty="0" err="1"/>
              <a:t>raziskovalni</a:t>
            </a:r>
            <a:r>
              <a:rPr lang="en-US" dirty="0"/>
              <a:t> </a:t>
            </a:r>
            <a:r>
              <a:rPr lang="en-US" dirty="0" err="1"/>
              <a:t>podatki</a:t>
            </a:r>
            <a:r>
              <a:rPr lang="en-US" dirty="0"/>
              <a:t> </a:t>
            </a:r>
            <a:r>
              <a:rPr lang="en-US" dirty="0" err="1"/>
              <a:t>pomeni</a:t>
            </a:r>
            <a:r>
              <a:rPr lang="en-US" dirty="0"/>
              <a:t> </a:t>
            </a:r>
            <a:r>
              <a:rPr lang="en-US" dirty="0" err="1"/>
              <a:t>podatke</a:t>
            </a:r>
            <a:r>
              <a:rPr lang="en-US" dirty="0"/>
              <a:t> v </a:t>
            </a:r>
            <a:r>
              <a:rPr lang="en-US" dirty="0" err="1"/>
              <a:t>digitalni</a:t>
            </a:r>
            <a:r>
              <a:rPr lang="en-US" dirty="0"/>
              <a:t> </a:t>
            </a:r>
            <a:r>
              <a:rPr lang="en-US" dirty="0" err="1"/>
              <a:t>obliki</a:t>
            </a:r>
            <a:r>
              <a:rPr lang="en-US" dirty="0"/>
              <a:t>, </a:t>
            </a:r>
            <a:r>
              <a:rPr lang="en-US" dirty="0" err="1"/>
              <a:t>razen</a:t>
            </a:r>
            <a:r>
              <a:rPr lang="en-US" dirty="0"/>
              <a:t> </a:t>
            </a:r>
            <a:r>
              <a:rPr lang="en-US" dirty="0" err="1"/>
              <a:t>znanstvenih</a:t>
            </a:r>
            <a:r>
              <a:rPr lang="en-US" dirty="0"/>
              <a:t> </a:t>
            </a:r>
            <a:r>
              <a:rPr lang="en-US" dirty="0" err="1"/>
              <a:t>publikacij</a:t>
            </a:r>
            <a:r>
              <a:rPr lang="en-US" dirty="0"/>
              <a:t>, </a:t>
            </a:r>
            <a:r>
              <a:rPr lang="en-US" dirty="0" err="1"/>
              <a:t>ki</a:t>
            </a:r>
            <a:r>
              <a:rPr lang="en-US" dirty="0"/>
              <a:t> se </a:t>
            </a:r>
            <a:r>
              <a:rPr lang="en-US" dirty="0" err="1"/>
              <a:t>zbirajo</a:t>
            </a:r>
            <a:r>
              <a:rPr lang="en-US" dirty="0"/>
              <a:t> </a:t>
            </a:r>
            <a:r>
              <a:rPr lang="en-US" dirty="0" err="1"/>
              <a:t>ali</a:t>
            </a:r>
            <a:r>
              <a:rPr lang="en-US" dirty="0"/>
              <a:t> </a:t>
            </a:r>
            <a:r>
              <a:rPr lang="en-US" dirty="0" err="1"/>
              <a:t>ustvarjajo</a:t>
            </a:r>
            <a:r>
              <a:rPr lang="en-US" dirty="0"/>
              <a:t> v </a:t>
            </a:r>
            <a:r>
              <a:rPr lang="en-US" dirty="0" err="1"/>
              <a:t>okviru</a:t>
            </a:r>
            <a:r>
              <a:rPr lang="en-US" dirty="0"/>
              <a:t> </a:t>
            </a:r>
            <a:r>
              <a:rPr lang="en-US" dirty="0" err="1"/>
              <a:t>znanstvenega</a:t>
            </a:r>
            <a:r>
              <a:rPr lang="en-US" dirty="0"/>
              <a:t> </a:t>
            </a:r>
            <a:r>
              <a:rPr lang="en-US" dirty="0" err="1"/>
              <a:t>raziskovanja</a:t>
            </a:r>
            <a:r>
              <a:rPr lang="en-US" dirty="0"/>
              <a:t> in se </a:t>
            </a:r>
            <a:r>
              <a:rPr lang="en-US" dirty="0" err="1"/>
              <a:t>uporabljajo</a:t>
            </a:r>
            <a:r>
              <a:rPr lang="en-US" dirty="0"/>
              <a:t> </a:t>
            </a:r>
            <a:r>
              <a:rPr lang="en-US" dirty="0" err="1"/>
              <a:t>kot</a:t>
            </a:r>
            <a:r>
              <a:rPr lang="en-US" dirty="0"/>
              <a:t> </a:t>
            </a:r>
            <a:r>
              <a:rPr lang="en-US" dirty="0" err="1"/>
              <a:t>dokaz</a:t>
            </a:r>
            <a:r>
              <a:rPr lang="en-US" dirty="0"/>
              <a:t> v </a:t>
            </a:r>
            <a:r>
              <a:rPr lang="en-US" dirty="0" err="1"/>
              <a:t>raziskovalnem</a:t>
            </a:r>
            <a:r>
              <a:rPr lang="en-US" dirty="0"/>
              <a:t> </a:t>
            </a:r>
            <a:r>
              <a:rPr lang="en-US" dirty="0" err="1"/>
              <a:t>procesu</a:t>
            </a:r>
            <a:r>
              <a:rPr lang="en-US" dirty="0"/>
              <a:t>, </a:t>
            </a:r>
            <a:r>
              <a:rPr lang="en-US" dirty="0" err="1"/>
              <a:t>ali</a:t>
            </a:r>
            <a:r>
              <a:rPr lang="en-US" dirty="0"/>
              <a:t> pa </a:t>
            </a:r>
            <a:r>
              <a:rPr lang="en-US" dirty="0" err="1"/>
              <a:t>je</a:t>
            </a:r>
            <a:r>
              <a:rPr lang="en-US" dirty="0"/>
              <a:t> v </a:t>
            </a:r>
            <a:r>
              <a:rPr lang="en-US" dirty="0" err="1"/>
              <a:t>raziskovalni</a:t>
            </a:r>
            <a:r>
              <a:rPr lang="en-US" dirty="0"/>
              <a:t> </a:t>
            </a:r>
            <a:r>
              <a:rPr lang="en-US" dirty="0" err="1"/>
              <a:t>skupnosti</a:t>
            </a:r>
            <a:r>
              <a:rPr lang="en-US" dirty="0"/>
              <a:t> </a:t>
            </a:r>
            <a:r>
              <a:rPr lang="en-US" dirty="0" err="1"/>
              <a:t>splošno</a:t>
            </a:r>
            <a:r>
              <a:rPr lang="en-US" dirty="0"/>
              <a:t> </a:t>
            </a:r>
            <a:r>
              <a:rPr lang="en-US" dirty="0" err="1"/>
              <a:t>sprejeto</a:t>
            </a:r>
            <a:r>
              <a:rPr lang="en-US" dirty="0"/>
              <a:t>, da so </a:t>
            </a:r>
            <a:r>
              <a:rPr lang="en-US" dirty="0" err="1"/>
              <a:t>potrebni</a:t>
            </a:r>
            <a:r>
              <a:rPr lang="en-US" dirty="0"/>
              <a:t> za </a:t>
            </a:r>
            <a:r>
              <a:rPr lang="en-US" dirty="0" err="1"/>
              <a:t>potrditev</a:t>
            </a:r>
            <a:r>
              <a:rPr lang="en-US" dirty="0"/>
              <a:t> </a:t>
            </a:r>
            <a:r>
              <a:rPr lang="en-US" dirty="0" err="1"/>
              <a:t>ugotovitev</a:t>
            </a:r>
            <a:r>
              <a:rPr lang="en-US" dirty="0"/>
              <a:t> in </a:t>
            </a:r>
            <a:r>
              <a:rPr lang="en-US" dirty="0" err="1"/>
              <a:t>rezultatov</a:t>
            </a:r>
            <a:r>
              <a:rPr lang="en-US" dirty="0"/>
              <a:t> </a:t>
            </a:r>
            <a:r>
              <a:rPr lang="en-US" dirty="0" err="1"/>
              <a:t>raziskav</a:t>
            </a:r>
            <a:r>
              <a:rPr lang="en-US" dirty="0"/>
              <a:t>.</a:t>
            </a:r>
          </a:p>
          <a:p>
            <a:r>
              <a:rPr lang="en-US" dirty="0"/>
              <a:t>6.č(1): </a:t>
            </a:r>
            <a:r>
              <a:rPr lang="en-US" dirty="0" err="1"/>
              <a:t>Organi</a:t>
            </a:r>
            <a:r>
              <a:rPr lang="en-US" dirty="0"/>
              <a:t> </a:t>
            </a:r>
            <a:r>
              <a:rPr lang="en-US" dirty="0" err="1"/>
              <a:t>zagotavljajo</a:t>
            </a:r>
            <a:r>
              <a:rPr lang="en-US" dirty="0"/>
              <a:t> </a:t>
            </a:r>
            <a:r>
              <a:rPr lang="en-US" dirty="0" err="1"/>
              <a:t>ponovno</a:t>
            </a:r>
            <a:r>
              <a:rPr lang="en-US" dirty="0"/>
              <a:t> </a:t>
            </a:r>
            <a:r>
              <a:rPr lang="en-US" dirty="0" err="1"/>
              <a:t>uporabo</a:t>
            </a:r>
            <a:r>
              <a:rPr lang="en-US" dirty="0"/>
              <a:t> </a:t>
            </a:r>
            <a:r>
              <a:rPr lang="en-US" dirty="0" err="1"/>
              <a:t>raziskovalnih</a:t>
            </a:r>
            <a:r>
              <a:rPr lang="en-US" dirty="0"/>
              <a:t> </a:t>
            </a:r>
            <a:r>
              <a:rPr lang="en-US" dirty="0" err="1"/>
              <a:t>podatkov</a:t>
            </a:r>
            <a:r>
              <a:rPr lang="en-US" dirty="0"/>
              <a:t> s </a:t>
            </a:r>
            <a:r>
              <a:rPr lang="en-US" dirty="0" err="1"/>
              <a:t>posredovanjem</a:t>
            </a:r>
            <a:r>
              <a:rPr lang="en-US" dirty="0"/>
              <a:t> v </a:t>
            </a:r>
            <a:r>
              <a:rPr lang="en-US" dirty="0" err="1"/>
              <a:t>svetovni</a:t>
            </a:r>
            <a:r>
              <a:rPr lang="en-US" dirty="0"/>
              <a:t> </a:t>
            </a:r>
            <a:r>
              <a:rPr lang="en-US" dirty="0" err="1"/>
              <a:t>splet</a:t>
            </a:r>
            <a:r>
              <a:rPr lang="en-US" dirty="0"/>
              <a:t> z </a:t>
            </a:r>
            <a:r>
              <a:rPr lang="en-US" dirty="0" err="1"/>
              <a:t>objavo</a:t>
            </a:r>
            <a:r>
              <a:rPr lang="en-US" dirty="0"/>
              <a:t> v </a:t>
            </a:r>
            <a:r>
              <a:rPr lang="en-US" dirty="0" err="1"/>
              <a:t>odprtih</a:t>
            </a:r>
            <a:r>
              <a:rPr lang="en-US" dirty="0"/>
              <a:t> </a:t>
            </a:r>
            <a:r>
              <a:rPr lang="en-US" dirty="0" err="1"/>
              <a:t>formatih</a:t>
            </a:r>
            <a:r>
              <a:rPr lang="en-US" dirty="0"/>
              <a:t>, </a:t>
            </a:r>
            <a:r>
              <a:rPr lang="en-US" dirty="0" err="1"/>
              <a:t>ki</a:t>
            </a:r>
            <a:r>
              <a:rPr lang="en-US" dirty="0"/>
              <a:t> </a:t>
            </a:r>
            <a:r>
              <a:rPr lang="en-US" dirty="0" err="1"/>
              <a:t>upoštevajo</a:t>
            </a:r>
            <a:r>
              <a:rPr lang="en-US" dirty="0"/>
              <a:t> </a:t>
            </a:r>
            <a:r>
              <a:rPr lang="en-US" dirty="0" err="1"/>
              <a:t>formalne</a:t>
            </a:r>
            <a:r>
              <a:rPr lang="en-US" dirty="0"/>
              <a:t> </a:t>
            </a:r>
            <a:r>
              <a:rPr lang="en-US" dirty="0" err="1"/>
              <a:t>odprte</a:t>
            </a:r>
            <a:r>
              <a:rPr lang="en-US" dirty="0"/>
              <a:t> </a:t>
            </a:r>
            <a:r>
              <a:rPr lang="en-US" dirty="0" err="1"/>
              <a:t>standarde</a:t>
            </a:r>
            <a:r>
              <a:rPr lang="en-US" dirty="0"/>
              <a:t>, v </a:t>
            </a:r>
            <a:r>
              <a:rPr lang="en-US" dirty="0" err="1"/>
              <a:t>strojno</a:t>
            </a:r>
            <a:r>
              <a:rPr lang="en-US" dirty="0"/>
              <a:t> </a:t>
            </a:r>
            <a:r>
              <a:rPr lang="en-US" dirty="0" err="1"/>
              <a:t>berljivi</a:t>
            </a:r>
            <a:r>
              <a:rPr lang="en-US" dirty="0"/>
              <a:t> </a:t>
            </a:r>
            <a:r>
              <a:rPr lang="en-US" dirty="0" err="1"/>
              <a:t>obliki</a:t>
            </a:r>
            <a:r>
              <a:rPr lang="en-US" dirty="0"/>
              <a:t>, </a:t>
            </a:r>
            <a:r>
              <a:rPr lang="en-US" dirty="0" err="1"/>
              <a:t>skupaj</a:t>
            </a:r>
            <a:r>
              <a:rPr lang="en-US" dirty="0"/>
              <a:t> z </a:t>
            </a:r>
            <a:r>
              <a:rPr lang="en-US" dirty="0" err="1"/>
              <a:t>metapodatki</a:t>
            </a:r>
            <a:r>
              <a:rPr lang="en-US" dirty="0"/>
              <a:t>, </a:t>
            </a:r>
            <a:r>
              <a:rPr lang="en-US" dirty="0" err="1"/>
              <a:t>razen</a:t>
            </a:r>
            <a:r>
              <a:rPr lang="en-US" dirty="0"/>
              <a:t> </a:t>
            </a:r>
            <a:r>
              <a:rPr lang="en-US" dirty="0" err="1"/>
              <a:t>kadar</a:t>
            </a:r>
            <a:r>
              <a:rPr lang="en-US" dirty="0"/>
              <a:t> bi </a:t>
            </a:r>
            <a:r>
              <a:rPr lang="en-US" dirty="0" err="1"/>
              <a:t>bilo</a:t>
            </a:r>
            <a:r>
              <a:rPr lang="en-US" dirty="0"/>
              <a:t> to v </a:t>
            </a:r>
            <a:r>
              <a:rPr lang="en-US" dirty="0" err="1"/>
              <a:t>nasprotju</a:t>
            </a:r>
            <a:r>
              <a:rPr lang="en-US" dirty="0"/>
              <a:t> z </a:t>
            </a:r>
            <a:r>
              <a:rPr lang="en-US" dirty="0" err="1"/>
              <a:t>izjemami</a:t>
            </a:r>
            <a:r>
              <a:rPr lang="en-US" dirty="0"/>
              <a:t> od </a:t>
            </a:r>
            <a:r>
              <a:rPr lang="en-US" dirty="0" err="1"/>
              <a:t>dostopa</a:t>
            </a:r>
            <a:r>
              <a:rPr lang="en-US" dirty="0"/>
              <a:t> </a:t>
            </a:r>
            <a:r>
              <a:rPr lang="en-US" dirty="0" err="1"/>
              <a:t>iz</a:t>
            </a:r>
            <a:r>
              <a:rPr lang="en-US" dirty="0"/>
              <a:t> 5.a </a:t>
            </a:r>
            <a:r>
              <a:rPr lang="en-US" dirty="0" err="1"/>
              <a:t>ali</a:t>
            </a:r>
            <a:r>
              <a:rPr lang="en-US" dirty="0"/>
              <a:t> 6. </a:t>
            </a:r>
            <a:r>
              <a:rPr lang="en-US" dirty="0" err="1"/>
              <a:t>člena</a:t>
            </a:r>
            <a:r>
              <a:rPr lang="en-US" dirty="0"/>
              <a:t> </a:t>
            </a:r>
            <a:r>
              <a:rPr lang="en-US" dirty="0" err="1"/>
              <a:t>tega</a:t>
            </a:r>
            <a:r>
              <a:rPr lang="en-US" dirty="0"/>
              <a:t> </a:t>
            </a:r>
            <a:r>
              <a:rPr lang="en-US" dirty="0" err="1"/>
              <a:t>zakona</a:t>
            </a:r>
            <a:r>
              <a:rPr lang="en-US" dirty="0"/>
              <a:t>.</a:t>
            </a:r>
          </a:p>
          <a:p>
            <a:r>
              <a:rPr lang="en-US" dirty="0"/>
              <a:t>6.č(2): Ne glede </a:t>
            </a:r>
            <a:r>
              <a:rPr lang="en-US" dirty="0" err="1"/>
              <a:t>na</a:t>
            </a:r>
            <a:r>
              <a:rPr lang="en-US" dirty="0"/>
              <a:t> 3. </a:t>
            </a:r>
            <a:r>
              <a:rPr lang="en-US" dirty="0" err="1"/>
              <a:t>točko</a:t>
            </a:r>
            <a:r>
              <a:rPr lang="en-US" dirty="0"/>
              <a:t> </a:t>
            </a:r>
            <a:r>
              <a:rPr lang="en-US" dirty="0" err="1"/>
              <a:t>šestega</a:t>
            </a:r>
            <a:r>
              <a:rPr lang="en-US" dirty="0"/>
              <a:t> </a:t>
            </a:r>
            <a:r>
              <a:rPr lang="en-US" dirty="0" err="1"/>
              <a:t>odstavka</a:t>
            </a:r>
            <a:r>
              <a:rPr lang="en-US" dirty="0"/>
              <a:t> 6. </a:t>
            </a:r>
            <a:r>
              <a:rPr lang="en-US" dirty="0" err="1"/>
              <a:t>člena</a:t>
            </a:r>
            <a:r>
              <a:rPr lang="en-US" dirty="0"/>
              <a:t> </a:t>
            </a:r>
            <a:r>
              <a:rPr lang="en-US" dirty="0" err="1"/>
              <a:t>tega</a:t>
            </a:r>
            <a:r>
              <a:rPr lang="en-US" dirty="0"/>
              <a:t> </a:t>
            </a:r>
            <a:r>
              <a:rPr lang="en-US" dirty="0" err="1"/>
              <a:t>zakona</a:t>
            </a:r>
            <a:r>
              <a:rPr lang="en-US" dirty="0"/>
              <a:t> </a:t>
            </a:r>
            <a:r>
              <a:rPr lang="en-US" dirty="0" err="1"/>
              <a:t>obveznost</a:t>
            </a:r>
            <a:r>
              <a:rPr lang="en-US" dirty="0"/>
              <a:t> </a:t>
            </a:r>
            <a:r>
              <a:rPr lang="en-US" dirty="0" err="1"/>
              <a:t>iz</a:t>
            </a:r>
            <a:r>
              <a:rPr lang="en-US" dirty="0"/>
              <a:t> </a:t>
            </a:r>
            <a:r>
              <a:rPr lang="en-US" dirty="0" err="1"/>
              <a:t>prejšnjega</a:t>
            </a:r>
            <a:r>
              <a:rPr lang="en-US" dirty="0"/>
              <a:t> </a:t>
            </a:r>
            <a:r>
              <a:rPr lang="en-US" dirty="0" err="1"/>
              <a:t>odstavka</a:t>
            </a:r>
            <a:r>
              <a:rPr lang="en-US" dirty="0"/>
              <a:t> </a:t>
            </a:r>
            <a:r>
              <a:rPr lang="en-US" dirty="0" err="1"/>
              <a:t>velja</a:t>
            </a:r>
            <a:r>
              <a:rPr lang="en-US" dirty="0"/>
              <a:t> </a:t>
            </a:r>
            <a:r>
              <a:rPr lang="en-US" dirty="0" err="1"/>
              <a:t>tudi</a:t>
            </a:r>
            <a:r>
              <a:rPr lang="en-US" dirty="0"/>
              <a:t> za </a:t>
            </a:r>
            <a:r>
              <a:rPr lang="en-US" dirty="0" err="1"/>
              <a:t>izvajalce</a:t>
            </a:r>
            <a:r>
              <a:rPr lang="en-US" dirty="0"/>
              <a:t> </a:t>
            </a:r>
            <a:r>
              <a:rPr lang="en-US" dirty="0" err="1"/>
              <a:t>javne</a:t>
            </a:r>
            <a:r>
              <a:rPr lang="en-US" dirty="0"/>
              <a:t> </a:t>
            </a:r>
            <a:r>
              <a:rPr lang="en-US" dirty="0" err="1"/>
              <a:t>službe</a:t>
            </a:r>
            <a:r>
              <a:rPr lang="en-US" dirty="0"/>
              <a:t> </a:t>
            </a:r>
            <a:r>
              <a:rPr lang="en-US" dirty="0" err="1"/>
              <a:t>na</a:t>
            </a:r>
            <a:r>
              <a:rPr lang="en-US" dirty="0"/>
              <a:t> </a:t>
            </a:r>
            <a:r>
              <a:rPr lang="en-US" dirty="0" err="1"/>
              <a:t>področju</a:t>
            </a:r>
            <a:r>
              <a:rPr lang="en-US" dirty="0"/>
              <a:t> </a:t>
            </a:r>
            <a:r>
              <a:rPr lang="en-US" dirty="0" err="1"/>
              <a:t>raziskovalne</a:t>
            </a:r>
            <a:r>
              <a:rPr lang="en-US" dirty="0"/>
              <a:t> </a:t>
            </a:r>
            <a:r>
              <a:rPr lang="en-US" dirty="0" err="1"/>
              <a:t>dejavnosti</a:t>
            </a:r>
            <a:r>
              <a:rPr lang="en-US" dirty="0"/>
              <a:t> in </a:t>
            </a:r>
            <a:r>
              <a:rPr lang="en-US" dirty="0" err="1"/>
              <a:t>izvajalce</a:t>
            </a:r>
            <a:r>
              <a:rPr lang="en-US" dirty="0"/>
              <a:t> </a:t>
            </a:r>
            <a:r>
              <a:rPr lang="en-US" dirty="0" err="1"/>
              <a:t>javne</a:t>
            </a:r>
            <a:r>
              <a:rPr lang="en-US" dirty="0"/>
              <a:t> </a:t>
            </a:r>
            <a:r>
              <a:rPr lang="en-US" dirty="0" err="1"/>
              <a:t>službe</a:t>
            </a:r>
            <a:r>
              <a:rPr lang="en-US" dirty="0"/>
              <a:t> </a:t>
            </a:r>
            <a:r>
              <a:rPr lang="en-US" dirty="0" err="1"/>
              <a:t>na</a:t>
            </a:r>
            <a:r>
              <a:rPr lang="en-US" dirty="0"/>
              <a:t> </a:t>
            </a:r>
            <a:r>
              <a:rPr lang="en-US" dirty="0" err="1"/>
              <a:t>področju</a:t>
            </a:r>
            <a:r>
              <a:rPr lang="en-US" dirty="0"/>
              <a:t> </a:t>
            </a:r>
            <a:r>
              <a:rPr lang="en-US" dirty="0" err="1"/>
              <a:t>izobraževalne</a:t>
            </a:r>
            <a:r>
              <a:rPr lang="en-US" dirty="0"/>
              <a:t> </a:t>
            </a:r>
            <a:r>
              <a:rPr lang="en-US" dirty="0" err="1"/>
              <a:t>dejavnosti</a:t>
            </a:r>
            <a:r>
              <a:rPr lang="en-US" dirty="0"/>
              <a:t>, </a:t>
            </a:r>
            <a:r>
              <a:rPr lang="en-US" dirty="0" err="1"/>
              <a:t>višje</a:t>
            </a:r>
            <a:r>
              <a:rPr lang="en-US" dirty="0"/>
              <a:t> od </a:t>
            </a:r>
            <a:r>
              <a:rPr lang="en-US" dirty="0" err="1"/>
              <a:t>srednješolske</a:t>
            </a:r>
            <a:r>
              <a:rPr lang="en-US" dirty="0"/>
              <a:t> </a:t>
            </a:r>
            <a:r>
              <a:rPr lang="en-US" dirty="0" err="1"/>
              <a:t>stopnje</a:t>
            </a:r>
            <a:r>
              <a:rPr lang="en-US" dirty="0"/>
              <a:t>, glede </a:t>
            </a:r>
            <a:r>
              <a:rPr lang="en-US" dirty="0" err="1"/>
              <a:t>raziskovalnih</a:t>
            </a:r>
            <a:r>
              <a:rPr lang="en-US" dirty="0"/>
              <a:t> </a:t>
            </a:r>
            <a:r>
              <a:rPr lang="en-US" dirty="0" err="1"/>
              <a:t>podatkov</a:t>
            </a:r>
            <a:r>
              <a:rPr lang="en-US" dirty="0"/>
              <a:t>, </a:t>
            </a:r>
            <a:r>
              <a:rPr lang="en-US" dirty="0" err="1"/>
              <a:t>ki</a:t>
            </a:r>
            <a:r>
              <a:rPr lang="en-US" dirty="0"/>
              <a:t> so </a:t>
            </a:r>
            <a:r>
              <a:rPr lang="en-US" dirty="0" err="1"/>
              <a:t>financirani</a:t>
            </a:r>
            <a:r>
              <a:rPr lang="en-US" dirty="0"/>
              <a:t> </a:t>
            </a:r>
            <a:r>
              <a:rPr lang="en-US" dirty="0" err="1"/>
              <a:t>iz</a:t>
            </a:r>
            <a:r>
              <a:rPr lang="en-US" dirty="0"/>
              <a:t> </a:t>
            </a:r>
            <a:r>
              <a:rPr lang="en-US" dirty="0" err="1"/>
              <a:t>javnih</a:t>
            </a:r>
            <a:r>
              <a:rPr lang="en-US" dirty="0"/>
              <a:t> </a:t>
            </a:r>
            <a:r>
              <a:rPr lang="en-US" dirty="0" err="1"/>
              <a:t>sredstev</a:t>
            </a:r>
            <a:r>
              <a:rPr lang="en-US" dirty="0"/>
              <a:t>.</a:t>
            </a:r>
          </a:p>
        </p:txBody>
      </p:sp>
    </p:spTree>
    <p:extLst>
      <p:ext uri="{BB962C8B-B14F-4D97-AF65-F5344CB8AC3E}">
        <p14:creationId xmlns:p14="http://schemas.microsoft.com/office/powerpoint/2010/main" val="25218576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3346</Words>
  <Application>Microsoft Office PowerPoint</Application>
  <PresentationFormat>Širokozaslonsko</PresentationFormat>
  <Paragraphs>202</Paragraphs>
  <Slides>39</Slides>
  <Notes>4</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39</vt:i4>
      </vt:variant>
    </vt:vector>
  </HeadingPairs>
  <TitlesOfParts>
    <vt:vector size="44" baseType="lpstr">
      <vt:lpstr>Arial</vt:lpstr>
      <vt:lpstr>Calibri</vt:lpstr>
      <vt:lpstr>Calibri Light</vt:lpstr>
      <vt:lpstr>Roboto</vt:lpstr>
      <vt:lpstr>Officeova tema</vt:lpstr>
      <vt:lpstr>PowerPointova predstavitev</vt:lpstr>
      <vt:lpstr>Različne definicije</vt:lpstr>
      <vt:lpstr>Raziskovalni podatki v družboslovju</vt:lpstr>
      <vt:lpstr>PowerPointova predstavitev</vt:lpstr>
      <vt:lpstr>PowerPointova predstavitev</vt:lpstr>
      <vt:lpstr>PowerPointova predstavitev</vt:lpstr>
      <vt:lpstr>Raziskovalni podatki v humanistiki?</vt:lpstr>
      <vt:lpstr>Definiranje raziskovalnih podatkov v humanistiki</vt:lpstr>
      <vt:lpstr>Raziskovalni podatki kot informacije javnega značaja</vt:lpstr>
      <vt:lpstr>Zakaj in katere raziskovalne podatke je potrebno hraniti? Upoštevamo dve perspektivi:</vt:lpstr>
      <vt:lpstr>Kaj so raziskovalni podatki?</vt:lpstr>
      <vt:lpstr>Raziskovalni rezultati:</vt:lpstr>
      <vt:lpstr>Vrste raziskovalnih podatkov:</vt:lpstr>
      <vt:lpstr>Raziskovalni podatki v raziskovalnem procesu</vt:lpstr>
      <vt:lpstr>Potek raziskovalnega dela</vt:lpstr>
      <vt:lpstr>Raziskovalni podatki v digitalni humanistiki v okviru življenjskega kroga raziskovalnih podatkov</vt:lpstr>
      <vt:lpstr>Vse faze raziskovanja:</vt:lpstr>
      <vt:lpstr>Primer arhivskih virov:  digitalizirani,  dodatni metapodatki,  prepis</vt:lpstr>
      <vt:lpstr>Primer dodatnih metapodatkov. Projekt Slovenski literati in cesarska cenzura v dolgem 19. stoletju, zbirka Gledališka cenzura in uprizoritve Dramatičnega društva v Ljubljani</vt:lpstr>
      <vt:lpstr>PowerPointova predstavitev</vt:lpstr>
      <vt:lpstr>Primer prepisa: The Letters of Count Ignaz Maria von Attems-Heiligenkreuz to his Father (1734–1738)</vt:lpstr>
      <vt:lpstr>Arhiviranje prezentacije – spletne izdaje</vt:lpstr>
      <vt:lpstr>Raziskovalni podatki:</vt:lpstr>
      <vt:lpstr>PowerPointova predstavitev</vt:lpstr>
      <vt:lpstr>Kaj je provenienca raziskovalnih podatkov?</vt:lpstr>
      <vt:lpstr>Postopek</vt:lpstr>
      <vt:lpstr>Dojemanje provenience v humanistiki</vt:lpstr>
      <vt:lpstr>Transformacija raziskovalnih podatkov na dokumentih</vt:lpstr>
      <vt:lpstr>PowerPointova predstavitev</vt:lpstr>
      <vt:lpstr>Zapisniki sej parlamenta:  Od masivnih podatkov (big data) do pametnih podatkov (smart data): masivni pametni podatki (big smart data)</vt:lpstr>
      <vt:lpstr>Spletna stran Državnega zbora: primer zapisnika seje delovnega telesa</vt:lpstr>
      <vt:lpstr>v HTML formatu</vt:lpstr>
      <vt:lpstr>pretvorba v XML format: TEI modul za dramska besedila</vt:lpstr>
      <vt:lpstr>pretvorba v končni dokument TEI: del skupnega korpusa besedil (TEI modul za prepise govorov)</vt:lpstr>
      <vt:lpstr>lingvistično označeni govori korpusa (tokenizacija, lematizacija, oblikoslovno označevanje, imenske entitete) </vt:lpstr>
      <vt:lpstr>vse v skladu s pravili (validiranje podatkov): izmenljivost ali celo interoperabilnost (primer ParlaMint) podatkov</vt:lpstr>
      <vt:lpstr>Sledi lahko pretvorba v digitalno izdajo (HTML): brskanje, iskanje, relacije, vizualizacije ipd.   Možno pa še veliko, veliko več: analiza z različnimi programi in orodji, npr.:      - konkordančniki: specializirana orodja za analizo korpusov (npr. SketchEngine – vertikalni format)</vt:lpstr>
      <vt:lpstr>- Orange (CONLL-U format): omogoča uporabo naprednih avtomatskih analitičnih tehnik – rudarjenje besedi </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Zala</cp:lastModifiedBy>
  <cp:revision>20</cp:revision>
  <cp:lastPrinted>2024-10-16T05:58:41Z</cp:lastPrinted>
  <dcterms:created xsi:type="dcterms:W3CDTF">2023-09-11T08:00:44Z</dcterms:created>
  <dcterms:modified xsi:type="dcterms:W3CDTF">2025-01-21T10:09:41Z</dcterms:modified>
</cp:coreProperties>
</file>