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60" r:id="rId6"/>
    <p:sldId id="300" r:id="rId7"/>
    <p:sldId id="301" r:id="rId8"/>
    <p:sldId id="261" r:id="rId9"/>
    <p:sldId id="259" r:id="rId10"/>
    <p:sldId id="287" r:id="rId11"/>
    <p:sldId id="277" r:id="rId12"/>
    <p:sldId id="264" r:id="rId13"/>
    <p:sldId id="271" r:id="rId14"/>
    <p:sldId id="265" r:id="rId15"/>
    <p:sldId id="266" r:id="rId16"/>
    <p:sldId id="270" r:id="rId17"/>
    <p:sldId id="290" r:id="rId18"/>
    <p:sldId id="291" r:id="rId19"/>
    <p:sldId id="279" r:id="rId20"/>
    <p:sldId id="267" r:id="rId21"/>
    <p:sldId id="280" r:id="rId22"/>
    <p:sldId id="298" r:id="rId23"/>
    <p:sldId id="273" r:id="rId24"/>
    <p:sldId id="299" r:id="rId25"/>
    <p:sldId id="295" r:id="rId26"/>
    <p:sldId id="296" r:id="rId27"/>
    <p:sldId id="262" r:id="rId28"/>
    <p:sldId id="307" r:id="rId29"/>
    <p:sldId id="310" r:id="rId30"/>
    <p:sldId id="309" r:id="rId31"/>
    <p:sldId id="306" r:id="rId32"/>
    <p:sldId id="308" r:id="rId33"/>
    <p:sldId id="304" r:id="rId34"/>
    <p:sldId id="263" r:id="rId35"/>
    <p:sldId id="297" r:id="rId36"/>
    <p:sldId id="305" r:id="rId3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5A93"/>
    <a:srgbClr val="FFFFFF"/>
    <a:srgbClr val="105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DF0A7-E59F-4581-BF74-90AE33ABA224}" v="1191" dt="2024-10-15T10:24:19.328"/>
    <p1510:client id="{C92C7A4B-FF90-4915-ADC1-99155C342EA0}" v="1748" dt="2024-10-15T10:17:53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3FF9-48D3-42DC-9FC1-C0539B0236D3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1E6EA-7B89-4D2F-9ACA-7F1168B93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1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Pomen podatkov v vedah o življenju</a:t>
            </a:r>
            <a:r>
              <a:rPr lang="en-GB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Podatki so temelj raziskav in odkritij v vedah o življenju (biologija, medicina, biotehnologija).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Omogočajo znanstvenikom razumevanje kompleksnih bioloških sistemov, od genov do celotnih ekosistemov.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Brez natančnih podatkov je težko oblikovati veljavne znanstvene hipoteze in priti do verodostojnih zaključkov.</a:t>
            </a:r>
          </a:p>
          <a:p>
            <a:r>
              <a:rPr lang="en-GB" b="1"/>
              <a:t>Vloga podatkov v diagnostiki</a:t>
            </a:r>
            <a:r>
              <a:rPr lang="en-GB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Diagnostični podatki (npr. laboratorijske meritve, rezultati testov) so ključni za natančno diagnosticiranje bolezni in zdravstvenih stanj.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Omogočajo zdravnikom, da sprejemajo informirane odločitve, kar vodi do boljših zdravstvenih rezultatov in personaliziranih terapij.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Primeri: Genetski testi za dedne bolezni, PCR testi za identifikacijo patogenov.</a:t>
            </a:r>
          </a:p>
          <a:p>
            <a:r>
              <a:rPr lang="en-GB" b="1"/>
              <a:t>Znanstvena natančnost</a:t>
            </a:r>
            <a:r>
              <a:rPr lang="en-GB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Natančni in ponovljivi podatki zagotavljajo zanesljivost raziskovalnih rezultatov in omogočajo njihovo preverljivost.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Ključna načela za ravnanje s podatki so reproducibilnost, transparentnost in skladnost s standardi, kot so načela FAIR.</a:t>
            </a:r>
          </a:p>
          <a:p>
            <a:r>
              <a:rPr lang="en-GB" b="1"/>
              <a:t>Zdravstveni rezultati</a:t>
            </a:r>
            <a:r>
              <a:rPr lang="en-GB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Kakovostna obdelava in analiza podatkov neposredno vplivata na učinkovitost zdravljenja.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Natančni podatki omogočajo izboljšave pri diagnosticiranju bolezni, spremljanju terapij in razvijanju novih zdravil.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Uporaba podatkov v personalizirani medicini vodi k prilagojenim zdravljenjem, ki so bolj učinkovita za posameznike.</a:t>
            </a:r>
          </a:p>
          <a:p>
            <a:r>
              <a:rPr lang="en-GB" b="1"/>
              <a:t>Raziskave v diagnostiki in klinični uporabi</a:t>
            </a:r>
            <a:r>
              <a:rPr lang="en-GB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Raziskovalci uporabljajo podatke za razvoj in validacijo diagnostičnih orodij (npr. testov za nalezljive bolezni).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Podatki, pridobljeni iz klinične prakse, pa omogočajo povratne informacije za izboljšanje diagnostičnih metod.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1E6EA-7B89-4D2F-9ACA-7F1168B933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4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Egipt je pomemben pridelovalec  in izvoznik krompirja v Evropo. Velik del egipčanskega krompirja se pridela v puščavah. Večina v Evropo pride preko Luke Koper v vrečah po 25 ton. Naša naloga, skupaj s Fitosanitarno inšpekcijo in Upravo za varstvo rastlin, veterinarstvo in varno hrano je, da ugotovimo ali je morda okužen z bakterijami, ki bi škodile tudi našemu krompirju in drugim rastlinam</a:t>
            </a:r>
          </a:p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1E6EA-7B89-4D2F-9ACA-7F1168B933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19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posledice poz diagnoze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1E6EA-7B89-4D2F-9ACA-7F1168B933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4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CB272-F433-B67A-E509-FD358A909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A92E7-46A7-4EFA-889C-338DF9D71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DF1C05-544F-0D2D-1CB0-4B32EF3B2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Strukturirani podatki: tudi prevajanje </a:t>
            </a:r>
            <a:r>
              <a:rPr lang="en-GB" sz="1200"/>
              <a:t>kot so slovenska in latinska imena rastlin</a:t>
            </a:r>
            <a:r>
              <a:rPr lang="sl-SI" sz="1200"/>
              <a:t>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5FFCE-EA1D-3B70-5D9E-D6D58270F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1E6EA-7B89-4D2F-9ACA-7F1168B933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93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EC4D9-DE40-B81F-2668-68CCF04E7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ACDAB5-595B-4E9F-320F-94F7DBC2B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9DCA8D-7054-826B-7814-234C389A6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Strukturirani podatki: tudi prevajanje </a:t>
            </a:r>
            <a:r>
              <a:rPr lang="en-GB" sz="1200"/>
              <a:t>kot so slovenska in latinska imena rastlin</a:t>
            </a:r>
            <a:r>
              <a:rPr lang="sl-SI" sz="1200"/>
              <a:t>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6A515-67C8-9DFD-5B4B-6E997EA28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1E6EA-7B89-4D2F-9ACA-7F1168B933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73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1E6EA-7B89-4D2F-9ACA-7F1168B933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28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77B47-48E0-740A-82C9-776972F9B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996C14-345C-0D75-7C62-EA86C9845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E414A-F336-390F-E5D0-5FA9E1244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6362E-0220-5A00-F52F-950EF82A1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1E6EA-7B89-4D2F-9ACA-7F1168B933E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94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4F7F3-8C1D-C2C8-3DA1-AABF384A6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8ECFA-3A64-1DBA-A804-A278FB764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032FB7-BC41-500B-8342-082DDBDDE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Veliko izkušenj</a:t>
            </a:r>
          </a:p>
          <a:p>
            <a:r>
              <a:rPr lang="sl-SI"/>
              <a:t>Meje definirane tekom validacij</a:t>
            </a:r>
          </a:p>
          <a:p>
            <a:r>
              <a:rPr lang="sl-SI"/>
              <a:t>Nekatere meje določene v zakonodaji</a:t>
            </a:r>
          </a:p>
          <a:p>
            <a:r>
              <a:rPr lang="sl-SI"/>
              <a:t>Ničelna toleranca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FBABC-4652-E225-4F79-F48A642E3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1E6EA-7B89-4D2F-9ACA-7F1168B933E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96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poudarek n asledljivosti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1E6EA-7B89-4D2F-9ACA-7F1168B933E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0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43818" y="339529"/>
            <a:ext cx="9144000" cy="2054931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6600"/>
            </a:lvl1pPr>
          </a:lstStyle>
          <a:p>
            <a:pPr lvl="0"/>
            <a:r>
              <a:rPr lang="sl-SI"/>
              <a:t>Naslov predavanja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543818" y="2580909"/>
            <a:ext cx="6541137" cy="946880"/>
          </a:xfrm>
        </p:spPr>
        <p:txBody>
          <a:bodyPr anchor="t" anchorCtr="0">
            <a:normAutofit/>
          </a:bodyPr>
          <a:lstStyle>
            <a:lvl1pPr marL="0" indent="0" algn="l" defTabSz="914400" rtl="0" eaLnBrk="1" latinLnBrk="0" hangingPunct="1">
              <a:buNone/>
              <a:defRPr lang="sl-SI" sz="2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Podnaslov predavanja</a:t>
            </a:r>
          </a:p>
        </p:txBody>
      </p:sp>
      <p:pic>
        <p:nvPicPr>
          <p:cNvPr id="7" name="Picture 6" descr="A grey and black sign with a person in a circle&#10;&#10;Description automatically generated">
            <a:extLst>
              <a:ext uri="{FF2B5EF4-FFF2-40B4-BE49-F238E27FC236}">
                <a16:creationId xmlns:a16="http://schemas.microsoft.com/office/drawing/2014/main" id="{3A16BFCE-24A2-2E5B-74D7-23ED44FB3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811" y="5432430"/>
            <a:ext cx="1249752" cy="4324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529B53-E4B7-DECD-B462-0CB8E3F12F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818" y="3677441"/>
            <a:ext cx="6540500" cy="8143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sl-SI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Ciljna publika in datum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72EF10-3963-85CE-5D1B-6F762848E2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2" y="4641481"/>
            <a:ext cx="11251247" cy="790944"/>
          </a:xfrm>
        </p:spPr>
        <p:txBody>
          <a:bodyPr>
            <a:normAutofit/>
          </a:bodyPr>
          <a:lstStyle>
            <a:lvl1pPr marL="0" indent="0">
              <a:buNone/>
              <a:defRPr lang="sl-SI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Avtor, ustanova</a:t>
            </a:r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prosojni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204ACE0E-3059-CDA9-50A5-856EF51D3B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5" name="Slika 8">
            <a:extLst>
              <a:ext uri="{FF2B5EF4-FFF2-40B4-BE49-F238E27FC236}">
                <a16:creationId xmlns:a16="http://schemas.microsoft.com/office/drawing/2014/main" id="{513EDDCD-9F91-AAB2-F992-C44D2DF757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562" y="5238369"/>
            <a:ext cx="10009549" cy="1114396"/>
          </a:xfrm>
          <a:prstGeom prst="rect">
            <a:avLst/>
          </a:prstGeom>
        </p:spPr>
      </p:pic>
      <p:pic>
        <p:nvPicPr>
          <p:cNvPr id="6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3E681E80-B028-61CB-1B4C-1C5F931804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973A8E9-ACF1-6902-26BE-51471E72CA3C}"/>
              </a:ext>
            </a:extLst>
          </p:cNvPr>
          <p:cNvSpPr txBox="1"/>
          <p:nvPr userDrawn="1"/>
        </p:nvSpPr>
        <p:spPr>
          <a:xfrm>
            <a:off x="395416" y="1637271"/>
            <a:ext cx="3861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b="1">
                <a:solidFill>
                  <a:schemeClr val="tx2">
                    <a:lumMod val="75000"/>
                  </a:schemeClr>
                </a:solidFill>
              </a:rPr>
              <a:t>Centralna tehniška knjižnica Univerze v Ljubljani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Central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Technical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Library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at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Ljubljana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>
                <a:solidFill>
                  <a:schemeClr val="tx2">
                    <a:lumMod val="75000"/>
                  </a:schemeClr>
                </a:solidFill>
              </a:rPr>
              <a:t>Trg republike 3, SI-1000 Ljubljana</a:t>
            </a:r>
          </a:p>
          <a:p>
            <a:r>
              <a:rPr lang="sl-SI" sz="1050">
                <a:solidFill>
                  <a:schemeClr val="tx2">
                    <a:lumMod val="75000"/>
                  </a:schemeClr>
                </a:solidFill>
              </a:rPr>
              <a:t>Slovenija / </a:t>
            </a:r>
            <a:r>
              <a:rPr lang="sl-SI" sz="1050" i="1" err="1">
                <a:solidFill>
                  <a:schemeClr val="tx2">
                    <a:lumMod val="75000"/>
                  </a:schemeClr>
                </a:solidFill>
              </a:rPr>
              <a:t>Slovenia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38B56F-8294-E718-0111-7E3FB3EC4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5" y="3428999"/>
            <a:ext cx="3477420" cy="180936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sl-SI" altLang="sl-SI" sz="1200" b="0" dirty="0" smtClean="0"/>
            </a:lvl1pPr>
          </a:lstStyle>
          <a:p>
            <a:pPr lvl="0"/>
            <a:r>
              <a:rPr lang="sl-SI"/>
              <a:t>Ime in priimek</a:t>
            </a:r>
          </a:p>
          <a:p>
            <a:pPr lvl="0"/>
            <a:r>
              <a:rPr lang="sl-SI"/>
              <a:t>Ime in priimek</a:t>
            </a:r>
          </a:p>
          <a:p>
            <a:pPr lvl="0"/>
            <a:r>
              <a:rPr lang="sl-SI"/>
              <a:t>Ime in priimek</a:t>
            </a:r>
          </a:p>
          <a:p>
            <a:pPr lvl="0"/>
            <a:r>
              <a:rPr lang="sl-SI"/>
              <a:t>Ime in priimek</a:t>
            </a:r>
          </a:p>
          <a:p>
            <a:pPr lvl="0"/>
            <a:endParaRPr lang="sl-S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5EFE4D1-F783-3D56-980B-3249A06B3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732" y="3105531"/>
            <a:ext cx="3478213" cy="2965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Zahvala:</a:t>
            </a:r>
          </a:p>
        </p:txBody>
      </p:sp>
    </p:spTree>
    <p:extLst>
      <p:ext uri="{BB962C8B-B14F-4D97-AF65-F5344CB8AC3E}">
        <p14:creationId xmlns:p14="http://schemas.microsoft.com/office/powerpoint/2010/main" val="397627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898" y="1112520"/>
            <a:ext cx="2628899" cy="562070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112520"/>
            <a:ext cx="7734296" cy="5620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2" y="1078860"/>
            <a:ext cx="11160000" cy="61182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1825626"/>
            <a:ext cx="11160000" cy="47732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>
            <a:normAutofit/>
          </a:bodyPr>
          <a:lstStyle>
            <a:lvl1pPr marL="0" indent="0">
              <a:buNone/>
              <a:defRPr lang="sl-SI" sz="3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838203" y="1825626"/>
            <a:ext cx="5181603" cy="47504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Prva raven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 hasCustomPrompt="1"/>
          </p:nvPr>
        </p:nvSpPr>
        <p:spPr>
          <a:xfrm>
            <a:off x="6172200" y="1825626"/>
            <a:ext cx="5181603" cy="47504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Prva raven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069159"/>
            <a:ext cx="11160000" cy="6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59"/>
            <a:ext cx="5157782" cy="823911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4070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40709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7B8208-6E30-08E6-A84C-C928FCEC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322703"/>
            <a:ext cx="3932240" cy="1496697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54133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819400"/>
            <a:ext cx="3932240" cy="35814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325880"/>
            <a:ext cx="3932240" cy="14976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823480"/>
            <a:ext cx="3932240" cy="304550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078860"/>
            <a:ext cx="11160000" cy="6118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sl-SI"/>
              <a:t>Naslov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1" y="1825626"/>
            <a:ext cx="11160000" cy="47732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1" i="0" u="none" strike="noStrike" kern="1200" cap="none" spc="0" baseline="0" dirty="0">
          <a:solidFill>
            <a:srgbClr val="ED7D31"/>
          </a:solidFill>
          <a:uFillTx/>
          <a:latin typeface="Calibri"/>
          <a:ea typeface="+mn-ea"/>
          <a:cs typeface="Calibri" panose="020F0502020204030204" pitchFamily="34" charset="0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 dirty="0">
          <a:solidFill>
            <a:srgbClr val="000000"/>
          </a:solidFill>
          <a:uFillTx/>
          <a:latin typeface="Calibri"/>
          <a:ea typeface="+mn-ea"/>
          <a:cs typeface="+mn-c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 dirty="0">
          <a:solidFill>
            <a:srgbClr val="000000"/>
          </a:solidFill>
          <a:uFillTx/>
          <a:latin typeface="Calibri"/>
          <a:ea typeface="+mn-ea"/>
          <a:cs typeface="+mn-c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microsoft.com/office/2007/relationships/hdphoto" Target="../media/hdphoto2.wdp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emf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emf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microsoft.com/office/2007/relationships/hdphoto" Target="../media/hdphoto2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5" Type="http://schemas.openxmlformats.org/officeDocument/2006/relationships/image" Target="../media/image33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jpeg"/><Relationship Id="rId1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5281/zenodo.7425569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chapter/10.1007/978-3-030-99811-0_4" TargetMode="External"/><Relationship Id="rId3" Type="http://schemas.openxmlformats.org/officeDocument/2006/relationships/hyperlink" Target="https://link.springer.com/book/10.1007/978-3-030-99811-0" TargetMode="External"/><Relationship Id="rId7" Type="http://schemas.openxmlformats.org/officeDocument/2006/relationships/hyperlink" Target="https://link.springer.com/chapter/10.1007/978-3-030-99811-0_3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chapter/10.1007/978-3-030-99811-0_2" TargetMode="External"/><Relationship Id="rId5" Type="http://schemas.openxmlformats.org/officeDocument/2006/relationships/hyperlink" Target="https://link.springer.com/chapter/10.1007/978-3-030-99811-0_1" TargetMode="Externa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7.png"/><Relationship Id="rId7" Type="http://schemas.openxmlformats.org/officeDocument/2006/relationships/image" Target="../media/image1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hyperlink" Target="http://projects.nib.si/tobamo/" TargetMode="External"/><Relationship Id="rId9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B6E7-0B37-3DFE-FCF0-5D4F50A1F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55" y="300694"/>
            <a:ext cx="9144000" cy="2054931"/>
          </a:xfrm>
        </p:spPr>
        <p:txBody>
          <a:bodyPr/>
          <a:lstStyle/>
          <a:p>
            <a:r>
              <a:rPr lang="sl-SI" sz="6000" dirty="0" err="1"/>
              <a:t>Delotoki</a:t>
            </a:r>
            <a:r>
              <a:rPr lang="sl-SI" sz="6000" dirty="0"/>
              <a:t> v naravoslovju in tehniki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73BC4-5B0B-6979-87C4-1352BB7EA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455" y="2479739"/>
            <a:ext cx="6810571" cy="946880"/>
          </a:xfrm>
        </p:spPr>
        <p:txBody>
          <a:bodyPr>
            <a:normAutofit/>
          </a:bodyPr>
          <a:lstStyle/>
          <a:p>
            <a:r>
              <a:rPr lang="sl-SI" sz="2400" dirty="0"/>
              <a:t>Uradna diagnostika in validacija testov – Od zbiranja do interpretacije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710DB-A05F-2081-6422-BE11BBEBF3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0455" y="3497180"/>
            <a:ext cx="11251247" cy="7909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l-SI" dirty="0"/>
              <a:t>Tanja DREO, Nacionalni inštitut za biologijo</a:t>
            </a:r>
          </a:p>
          <a:p>
            <a:pPr>
              <a:spcBef>
                <a:spcPts val="0"/>
              </a:spcBef>
            </a:pPr>
            <a:r>
              <a:rPr lang="sl-SI" dirty="0"/>
              <a:t>Ana VUČUROVIĆ, Nacionalni inštitut za biologijo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2DC2533-59CC-420D-B29D-4D017C9D420A}"/>
              </a:ext>
            </a:extLst>
          </p:cNvPr>
          <p:cNvSpPr txBox="1"/>
          <p:nvPr/>
        </p:nvSpPr>
        <p:spPr>
          <a:xfrm>
            <a:off x="740455" y="4358685"/>
            <a:ext cx="7351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Ljubljana in </a:t>
            </a:r>
            <a:r>
              <a:rPr lang="sl-SI" sz="2000" dirty="0" err="1">
                <a:solidFill>
                  <a:schemeClr val="bg1"/>
                </a:solidFill>
              </a:rPr>
              <a:t>online</a:t>
            </a:r>
            <a:r>
              <a:rPr lang="sl-SI" sz="2000" dirty="0">
                <a:solidFill>
                  <a:schemeClr val="bg1"/>
                </a:solidFill>
              </a:rPr>
              <a:t>, Centralna tehniška knjižnica Univerze v Ljubljani,</a:t>
            </a:r>
          </a:p>
          <a:p>
            <a:r>
              <a:rPr lang="sl-SI" sz="2000" dirty="0">
                <a:solidFill>
                  <a:schemeClr val="bg1"/>
                </a:solidFill>
              </a:rPr>
              <a:t>Usposabljanje podatkovnih strokovnjakov, 14. – 17. 10. 2024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7FF02EA-B157-4AC8-861D-D04B444A1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654" y="5976084"/>
            <a:ext cx="67671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4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3CCCA-50C0-3365-BFB0-BBD2AC90D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E1EEF7-361E-4EF6-DAA2-3B6FCD1D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3071582" cy="4773293"/>
          </a:xfrm>
        </p:spPr>
        <p:txBody>
          <a:bodyPr>
            <a:normAutofit/>
          </a:bodyPr>
          <a:lstStyle/>
          <a:p>
            <a:r>
              <a:rPr lang="sl-SI" sz="2400" b="1">
                <a:solidFill>
                  <a:srgbClr val="ED7D31"/>
                </a:solidFill>
              </a:rPr>
              <a:t>podatki o vzorčenju in odvzemu vzorca</a:t>
            </a:r>
            <a:r>
              <a:rPr lang="sl-SI" sz="2400"/>
              <a:t>: čas, geografska lokacija (npr. GERK), lastnik, vzorčevalec.</a:t>
            </a:r>
          </a:p>
          <a:p>
            <a:r>
              <a:rPr lang="sl-SI" sz="2400" b="1">
                <a:solidFill>
                  <a:srgbClr val="ED7D31"/>
                </a:solidFill>
              </a:rPr>
              <a:t>podatki o vzorcu</a:t>
            </a:r>
            <a:r>
              <a:rPr lang="sl-SI" sz="2400"/>
              <a:t>: rastlina, bolezenska znamenja, delež bolnih rastlin, predhodna tretiranja.</a:t>
            </a:r>
          </a:p>
          <a:p>
            <a:r>
              <a:rPr lang="sl-SI" sz="2400" b="1">
                <a:solidFill>
                  <a:srgbClr val="ED7D31"/>
                </a:solidFill>
              </a:rPr>
              <a:t>naročene analize</a:t>
            </a:r>
          </a:p>
          <a:p>
            <a:endParaRPr lang="sl-SI" sz="2400"/>
          </a:p>
          <a:p>
            <a:pPr marL="0" indent="0">
              <a:buNone/>
            </a:pPr>
            <a:endParaRPr lang="sl-SI" sz="2400"/>
          </a:p>
          <a:p>
            <a:endParaRPr lang="sl-SI" sz="2400"/>
          </a:p>
          <a:p>
            <a:endParaRPr lang="en-GB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C88CC-0C6A-6B9C-02FA-ED6F3C1E15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570" r="4762" b="3897"/>
          <a:stretch/>
        </p:blipFill>
        <p:spPr>
          <a:xfrm>
            <a:off x="3963422" y="1932483"/>
            <a:ext cx="2653374" cy="4206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1928B4B-86AD-3D3A-7FC6-835CA484CA41}"/>
              </a:ext>
            </a:extLst>
          </p:cNvPr>
          <p:cNvSpPr/>
          <p:nvPr/>
        </p:nvSpPr>
        <p:spPr>
          <a:xfrm>
            <a:off x="6834394" y="3974146"/>
            <a:ext cx="514350" cy="476250"/>
          </a:xfrm>
          <a:prstGeom prst="rightArrow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D26B699-11AE-EBA4-DC8E-62C62D7B227C}"/>
              </a:ext>
            </a:extLst>
          </p:cNvPr>
          <p:cNvGrpSpPr/>
          <p:nvPr/>
        </p:nvGrpSpPr>
        <p:grpSpPr>
          <a:xfrm>
            <a:off x="7781904" y="2109163"/>
            <a:ext cx="3248046" cy="4206217"/>
            <a:chOff x="8340026" y="1334473"/>
            <a:chExt cx="3546284" cy="519635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2EAF151-279C-9771-29A0-B646583C367C}"/>
                </a:ext>
              </a:extLst>
            </p:cNvPr>
            <p:cNvSpPr/>
            <p:nvPr/>
          </p:nvSpPr>
          <p:spPr>
            <a:xfrm>
              <a:off x="8796339" y="1334473"/>
              <a:ext cx="1447800" cy="61182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5E8522B-BEED-EC6C-5F43-027A8A3FB7CF}"/>
                </a:ext>
              </a:extLst>
            </p:cNvPr>
            <p:cNvSpPr/>
            <p:nvPr/>
          </p:nvSpPr>
          <p:spPr>
            <a:xfrm>
              <a:off x="8796339" y="3461760"/>
              <a:ext cx="1447800" cy="61182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9F41B13-3EDF-840D-E2D9-D90AABA3362B}"/>
                </a:ext>
              </a:extLst>
            </p:cNvPr>
            <p:cNvSpPr/>
            <p:nvPr/>
          </p:nvSpPr>
          <p:spPr>
            <a:xfrm>
              <a:off x="8340026" y="4421257"/>
              <a:ext cx="962024" cy="61182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944D2D-4754-4119-30DB-BD2DA541749A}"/>
                </a:ext>
              </a:extLst>
            </p:cNvPr>
            <p:cNvSpPr/>
            <p:nvPr/>
          </p:nvSpPr>
          <p:spPr>
            <a:xfrm>
              <a:off x="9762922" y="4399647"/>
              <a:ext cx="962024" cy="61182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DA0C9CA-383E-2110-DC0A-1A55942305AB}"/>
                </a:ext>
              </a:extLst>
            </p:cNvPr>
            <p:cNvSpPr/>
            <p:nvPr/>
          </p:nvSpPr>
          <p:spPr>
            <a:xfrm>
              <a:off x="8340026" y="5919002"/>
              <a:ext cx="962024" cy="61182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4D6F4F3-E2CA-E8C0-E187-E2CFE834AEA7}"/>
                </a:ext>
              </a:extLst>
            </p:cNvPr>
            <p:cNvSpPr/>
            <p:nvPr/>
          </p:nvSpPr>
          <p:spPr>
            <a:xfrm>
              <a:off x="9678490" y="5919002"/>
              <a:ext cx="962024" cy="61182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3050939-26B5-D9B9-5297-7736A5F128DA}"/>
                </a:ext>
              </a:extLst>
            </p:cNvPr>
            <p:cNvSpPr/>
            <p:nvPr/>
          </p:nvSpPr>
          <p:spPr>
            <a:xfrm>
              <a:off x="10924286" y="5919002"/>
              <a:ext cx="962024" cy="61182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52F9F6B-02D9-E42C-4BB7-AA229D182889}"/>
                </a:ext>
              </a:extLst>
            </p:cNvPr>
            <p:cNvSpPr/>
            <p:nvPr/>
          </p:nvSpPr>
          <p:spPr>
            <a:xfrm>
              <a:off x="8796339" y="2196349"/>
              <a:ext cx="1447800" cy="61182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01BAF05-D56D-AB7F-350D-9B77712DAD45}"/>
                </a:ext>
              </a:extLst>
            </p:cNvPr>
            <p:cNvSpPr/>
            <p:nvPr/>
          </p:nvSpPr>
          <p:spPr>
            <a:xfrm>
              <a:off x="9371411" y="2983387"/>
              <a:ext cx="297655" cy="315653"/>
            </a:xfrm>
            <a:prstGeom prst="diamond">
              <a:avLst/>
            </a:prstGeom>
            <a:noFill/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F2166F0-E71F-5579-1B53-203280641043}"/>
                </a:ext>
              </a:extLst>
            </p:cNvPr>
            <p:cNvCxnSpPr>
              <a:stCxn id="3" idx="2"/>
              <a:endCxn id="19" idx="0"/>
            </p:cNvCxnSpPr>
            <p:nvPr/>
          </p:nvCxnSpPr>
          <p:spPr>
            <a:xfrm>
              <a:off x="9520239" y="1946301"/>
              <a:ext cx="0" cy="1037086"/>
            </a:xfrm>
            <a:prstGeom prst="line">
              <a:avLst/>
            </a:prstGeom>
            <a:ln w="190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4A065F0-D2BF-1DED-BB1E-1C8E1B5A8495}"/>
                </a:ext>
              </a:extLst>
            </p:cNvPr>
            <p:cNvCxnSpPr>
              <a:cxnSpLocks/>
            </p:cNvCxnSpPr>
            <p:nvPr/>
          </p:nvCxnSpPr>
          <p:spPr>
            <a:xfrm>
              <a:off x="9520238" y="3299040"/>
              <a:ext cx="0" cy="913231"/>
            </a:xfrm>
            <a:prstGeom prst="line">
              <a:avLst/>
            </a:prstGeom>
            <a:ln w="190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4B8840B-30DA-1F47-B33E-796F8741A13A}"/>
                </a:ext>
              </a:extLst>
            </p:cNvPr>
            <p:cNvCxnSpPr>
              <a:cxnSpLocks/>
            </p:cNvCxnSpPr>
            <p:nvPr/>
          </p:nvCxnSpPr>
          <p:spPr>
            <a:xfrm>
              <a:off x="9673829" y="3141213"/>
              <a:ext cx="1745757" cy="0"/>
            </a:xfrm>
            <a:prstGeom prst="line">
              <a:avLst/>
            </a:prstGeom>
            <a:ln w="190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1B6E7E1-97A0-1AEC-C5C2-68DDB521F498}"/>
                </a:ext>
              </a:extLst>
            </p:cNvPr>
            <p:cNvCxnSpPr>
              <a:cxnSpLocks/>
            </p:cNvCxnSpPr>
            <p:nvPr/>
          </p:nvCxnSpPr>
          <p:spPr>
            <a:xfrm>
              <a:off x="11414823" y="3141213"/>
              <a:ext cx="0" cy="2777789"/>
            </a:xfrm>
            <a:prstGeom prst="line">
              <a:avLst/>
            </a:prstGeom>
            <a:ln w="190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54B78C6-BD04-04ED-1511-0476D4F3F35D}"/>
                </a:ext>
              </a:extLst>
            </p:cNvPr>
            <p:cNvCxnSpPr>
              <a:cxnSpLocks/>
            </p:cNvCxnSpPr>
            <p:nvPr/>
          </p:nvCxnSpPr>
          <p:spPr>
            <a:xfrm>
              <a:off x="8796339" y="4212271"/>
              <a:ext cx="1447595" cy="0"/>
            </a:xfrm>
            <a:prstGeom prst="line">
              <a:avLst/>
            </a:prstGeom>
            <a:ln w="190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F5B84F9-8493-3F6F-97EB-092CDF38FBEA}"/>
                </a:ext>
              </a:extLst>
            </p:cNvPr>
            <p:cNvCxnSpPr/>
            <p:nvPr/>
          </p:nvCxnSpPr>
          <p:spPr>
            <a:xfrm>
              <a:off x="8805864" y="4206068"/>
              <a:ext cx="0" cy="1037086"/>
            </a:xfrm>
            <a:prstGeom prst="line">
              <a:avLst/>
            </a:prstGeom>
            <a:ln w="190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E736CD-A356-BD32-6B6B-16F0F2138220}"/>
                </a:ext>
              </a:extLst>
            </p:cNvPr>
            <p:cNvCxnSpPr/>
            <p:nvPr/>
          </p:nvCxnSpPr>
          <p:spPr>
            <a:xfrm>
              <a:off x="10243934" y="4206068"/>
              <a:ext cx="0" cy="1037086"/>
            </a:xfrm>
            <a:prstGeom prst="line">
              <a:avLst/>
            </a:prstGeom>
            <a:ln w="190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C55181-024E-05CB-89BA-5E371AE779BE}"/>
                </a:ext>
              </a:extLst>
            </p:cNvPr>
            <p:cNvCxnSpPr>
              <a:cxnSpLocks/>
            </p:cNvCxnSpPr>
            <p:nvPr/>
          </p:nvCxnSpPr>
          <p:spPr>
            <a:xfrm>
              <a:off x="8815391" y="5243154"/>
              <a:ext cx="1409695" cy="0"/>
            </a:xfrm>
            <a:prstGeom prst="line">
              <a:avLst/>
            </a:prstGeom>
            <a:ln w="190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6426F9BE-DDE5-D3A0-5AD6-0C38AC526A78}"/>
                </a:ext>
              </a:extLst>
            </p:cNvPr>
            <p:cNvSpPr/>
            <p:nvPr/>
          </p:nvSpPr>
          <p:spPr>
            <a:xfrm>
              <a:off x="9380835" y="5365700"/>
              <a:ext cx="297655" cy="315653"/>
            </a:xfrm>
            <a:prstGeom prst="diamond">
              <a:avLst/>
            </a:prstGeom>
            <a:noFill/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FDA712D-508F-A998-F6EF-A63770931C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39187" y="5243154"/>
              <a:ext cx="1" cy="131697"/>
            </a:xfrm>
            <a:prstGeom prst="line">
              <a:avLst/>
            </a:prstGeom>
            <a:ln w="190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E7662D8-95FF-8DA9-C8DF-6BD4314008ED}"/>
                </a:ext>
              </a:extLst>
            </p:cNvPr>
            <p:cNvCxnSpPr>
              <a:cxnSpLocks/>
            </p:cNvCxnSpPr>
            <p:nvPr/>
          </p:nvCxnSpPr>
          <p:spPr>
            <a:xfrm>
              <a:off x="8815391" y="5524793"/>
              <a:ext cx="556020" cy="0"/>
            </a:xfrm>
            <a:prstGeom prst="line">
              <a:avLst/>
            </a:prstGeom>
            <a:ln w="190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9D093C6-805F-35BE-B619-98C1C7C2DF1E}"/>
                </a:ext>
              </a:extLst>
            </p:cNvPr>
            <p:cNvCxnSpPr>
              <a:cxnSpLocks/>
            </p:cNvCxnSpPr>
            <p:nvPr/>
          </p:nvCxnSpPr>
          <p:spPr>
            <a:xfrm>
              <a:off x="8821038" y="5522319"/>
              <a:ext cx="0" cy="790240"/>
            </a:xfrm>
            <a:prstGeom prst="line">
              <a:avLst/>
            </a:prstGeom>
            <a:ln w="190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EF68089-5C6E-AF5D-006A-E2AC610F8239}"/>
                </a:ext>
              </a:extLst>
            </p:cNvPr>
            <p:cNvCxnSpPr>
              <a:cxnSpLocks/>
            </p:cNvCxnSpPr>
            <p:nvPr/>
          </p:nvCxnSpPr>
          <p:spPr>
            <a:xfrm>
              <a:off x="10225086" y="5523526"/>
              <a:ext cx="0" cy="790240"/>
            </a:xfrm>
            <a:prstGeom prst="line">
              <a:avLst/>
            </a:prstGeom>
            <a:ln w="190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AEFD014-606B-FD69-4EAD-8DD5A1FFBFE4}"/>
                </a:ext>
              </a:extLst>
            </p:cNvPr>
            <p:cNvCxnSpPr>
              <a:cxnSpLocks/>
            </p:cNvCxnSpPr>
            <p:nvPr/>
          </p:nvCxnSpPr>
          <p:spPr>
            <a:xfrm>
              <a:off x="9669066" y="5525086"/>
              <a:ext cx="556020" cy="0"/>
            </a:xfrm>
            <a:prstGeom prst="line">
              <a:avLst/>
            </a:prstGeom>
            <a:ln w="19050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itle 56">
            <a:extLst>
              <a:ext uri="{FF2B5EF4-FFF2-40B4-BE49-F238E27FC236}">
                <a16:creationId xmlns:a16="http://schemas.microsoft.com/office/drawing/2014/main" id="{05869933-6DA7-FB70-0AE9-756271722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Vrsta podatkov: podatki o sledljivosti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74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AD73-A1F7-2F81-21A7-5640836E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Podatki o sledljivosti izvedenih testov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5142-1C79-C6DA-C261-5A60F17CD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Metoda</a:t>
            </a:r>
          </a:p>
          <a:p>
            <a:r>
              <a:rPr lang="sl-SI"/>
              <a:t>Metoda ID</a:t>
            </a:r>
          </a:p>
          <a:p>
            <a:r>
              <a:rPr lang="sl-SI"/>
              <a:t>Test</a:t>
            </a:r>
          </a:p>
          <a:p>
            <a:r>
              <a:rPr lang="sl-SI"/>
              <a:t>Škodljivi organizem</a:t>
            </a:r>
          </a:p>
          <a:p>
            <a:r>
              <a:rPr lang="sl-SI" b="1">
                <a:solidFill>
                  <a:srgbClr val="ED7D31"/>
                </a:solidFill>
              </a:rPr>
              <a:t>Veriga odgovornosti</a:t>
            </a:r>
          </a:p>
          <a:p>
            <a:pPr lvl="1"/>
            <a:r>
              <a:rPr lang="sl-SI"/>
              <a:t>Izvajalec</a:t>
            </a:r>
          </a:p>
          <a:p>
            <a:pPr lvl="1"/>
            <a:r>
              <a:rPr lang="sl-SI"/>
              <a:t>Datum začetka</a:t>
            </a:r>
          </a:p>
          <a:p>
            <a:pPr lvl="1"/>
            <a:r>
              <a:rPr lang="sl-SI"/>
              <a:t>Datum konca</a:t>
            </a:r>
          </a:p>
          <a:p>
            <a:pPr lvl="1"/>
            <a:r>
              <a:rPr lang="sl-SI"/>
              <a:t>Kontrole</a:t>
            </a:r>
          </a:p>
          <a:p>
            <a:pPr lvl="1"/>
            <a:r>
              <a:rPr lang="sl-SI"/>
              <a:t>Odstopanja</a:t>
            </a:r>
          </a:p>
          <a:p>
            <a:endParaRPr lang="sl-S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6665D-27B8-9376-13E5-07743373A6BC}"/>
              </a:ext>
            </a:extLst>
          </p:cNvPr>
          <p:cNvSpPr txBox="1"/>
          <p:nvPr/>
        </p:nvSpPr>
        <p:spPr>
          <a:xfrm>
            <a:off x="18893" y="6396335"/>
            <a:ext cx="12286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Dreo, T. (2023). Informativni plakat za predstavitev izbranih aktivnosti Laboratorija za diagnostiko bakterij na Dnevu odprtih vrat Nacionalnega inštituta za biologijo v letu 2023 (Version 1). Zenodo. https://doi.org/10.5281/zenodo.10908604</a:t>
            </a:r>
            <a:r>
              <a:rPr lang="sl-SI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GB" sz="12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5916A8-C802-BE53-9EED-23E97DC856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744" y="1717515"/>
            <a:ext cx="7619458" cy="450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5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3EA47-4055-93C2-7025-C3D7513A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Rezultati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DDD14-1708-D19A-D81D-218C834F5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7"/>
            <a:ext cx="3340098" cy="2084892"/>
          </a:xfrm>
        </p:spPr>
        <p:txBody>
          <a:bodyPr>
            <a:normAutofit fontScale="77500" lnSpcReduction="20000"/>
          </a:bodyPr>
          <a:lstStyle/>
          <a:p>
            <a:r>
              <a:rPr lang="sl-SI"/>
              <a:t>Rezultati so </a:t>
            </a:r>
            <a:r>
              <a:rPr lang="sl-SI" b="1">
                <a:solidFill>
                  <a:srgbClr val="ED7D31"/>
                </a:solidFill>
              </a:rPr>
              <a:t>podatki, pridobljeni s testi</a:t>
            </a:r>
            <a:r>
              <a:rPr lang="sl-SI"/>
              <a:t>. </a:t>
            </a:r>
          </a:p>
          <a:p>
            <a:r>
              <a:rPr lang="sl-SI"/>
              <a:t>So </a:t>
            </a:r>
            <a:r>
              <a:rPr lang="sl-SI" b="1">
                <a:solidFill>
                  <a:srgbClr val="ED7D31"/>
                </a:solidFill>
              </a:rPr>
              <a:t>izidi specifičnih diagnostičnih procesov.</a:t>
            </a:r>
          </a:p>
          <a:p>
            <a:r>
              <a:rPr lang="sl-SI" b="1">
                <a:solidFill>
                  <a:srgbClr val="ED7D31"/>
                </a:solidFill>
              </a:rPr>
              <a:t>Metapodatki (ID vzorca)</a:t>
            </a:r>
            <a:endParaRPr lang="sl-SI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F80F49-C45D-F489-2E93-6FF9D57E2909}"/>
              </a:ext>
            </a:extLst>
          </p:cNvPr>
          <p:cNvSpPr txBox="1"/>
          <p:nvPr/>
        </p:nvSpPr>
        <p:spPr>
          <a:xfrm>
            <a:off x="18893" y="6396335"/>
            <a:ext cx="12286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Dreo, T. (2023). Informativni plakat za predstavitev izbranih aktivnosti Laboratorija za diagnostiko bakterij na Dnevu odprtih vrat Nacionalnega inštituta za biologijo v letu 2023 (Version 1). Zenodo. https://doi.org/10.5281/zenodo.10908604</a:t>
            </a:r>
            <a:r>
              <a:rPr lang="sl-SI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GB" sz="12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CDED95E-CD57-0017-9761-98E76DD8A1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744" y="1717515"/>
            <a:ext cx="7619458" cy="450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8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52F42-3340-55AA-6B69-13AADB531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A0DD-8B46-C6CC-3C42-BCC09489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Rezultati testov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A2926-F867-0B41-D46E-B2D0B34A4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7"/>
            <a:ext cx="11160000" cy="983992"/>
          </a:xfrm>
        </p:spPr>
        <p:txBody>
          <a:bodyPr>
            <a:normAutofit lnSpcReduction="10000"/>
          </a:bodyPr>
          <a:lstStyle/>
          <a:p>
            <a:r>
              <a:rPr lang="sl-SI"/>
              <a:t>oblika podatkov, ki jih dobimo, je odvisna od metode in instrumentov</a:t>
            </a:r>
          </a:p>
          <a:p>
            <a:r>
              <a:rPr lang="sl-SI" b="1">
                <a:solidFill>
                  <a:srgbClr val="ED7D31"/>
                </a:solidFill>
              </a:rPr>
              <a:t>opisni (kvalitativni) </a:t>
            </a:r>
            <a:r>
              <a:rPr lang="sl-SI"/>
              <a:t>ali kvantitativni (numerični)</a:t>
            </a:r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00D37-A551-E4F3-E9A9-F0C93D63936B}"/>
              </a:ext>
            </a:extLst>
          </p:cNvPr>
          <p:cNvSpPr txBox="1"/>
          <p:nvPr/>
        </p:nvSpPr>
        <p:spPr>
          <a:xfrm>
            <a:off x="18894" y="6614047"/>
            <a:ext cx="121731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>
                <a:solidFill>
                  <a:schemeClr val="tx1">
                    <a:lumMod val="50000"/>
                    <a:lumOff val="50000"/>
                  </a:schemeClr>
                </a:solidFill>
              </a:rPr>
              <a:t>Bustin</a:t>
            </a:r>
            <a:r>
              <a:rPr lang="sl-SI" sz="1100" i="1">
                <a:solidFill>
                  <a:schemeClr val="tx1">
                    <a:lumMod val="50000"/>
                    <a:lumOff val="50000"/>
                  </a:schemeClr>
                </a:solidFill>
              </a:rPr>
              <a:t> et al.</a:t>
            </a:r>
            <a:r>
              <a:rPr lang="en-GB" sz="1100" i="1">
                <a:solidFill>
                  <a:schemeClr val="tx1">
                    <a:lumMod val="50000"/>
                    <a:lumOff val="50000"/>
                  </a:schemeClr>
                </a:solidFill>
              </a:rPr>
              <a:t>, 2009. The MIQE Guidelines: Minimum Information for Publication of Quantitative Real-Time PCR Experiments. Clinical Chemistry 55, 611–622. https://doi.org/10.1373/clinchem.2008.112797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232B41-AD08-41A3-38F4-896DA683C69C}"/>
              </a:ext>
            </a:extLst>
          </p:cNvPr>
          <p:cNvGrpSpPr/>
          <p:nvPr/>
        </p:nvGrpSpPr>
        <p:grpSpPr>
          <a:xfrm>
            <a:off x="331224" y="2867931"/>
            <a:ext cx="11670387" cy="3660632"/>
            <a:chOff x="331224" y="2867931"/>
            <a:chExt cx="11670387" cy="36606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6126D7-9495-8B0A-3A85-F4513EA2637B}"/>
                </a:ext>
              </a:extLst>
            </p:cNvPr>
            <p:cNvSpPr txBox="1"/>
            <p:nvPr/>
          </p:nvSpPr>
          <p:spPr>
            <a:xfrm>
              <a:off x="331224" y="2872823"/>
              <a:ext cx="2608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>
                  <a:solidFill>
                    <a:srgbClr val="ED7D31"/>
                  </a:solidFill>
                </a:rPr>
                <a:t>priprava vzorca</a:t>
              </a:r>
              <a:endParaRPr lang="en-GB" b="1">
                <a:solidFill>
                  <a:srgbClr val="ED7D3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C11012-9E10-E0B5-013C-6D9CE077FF93}"/>
                </a:ext>
              </a:extLst>
            </p:cNvPr>
            <p:cNvSpPr txBox="1"/>
            <p:nvPr/>
          </p:nvSpPr>
          <p:spPr>
            <a:xfrm>
              <a:off x="3028498" y="2872823"/>
              <a:ext cx="2285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>
                  <a:solidFill>
                    <a:srgbClr val="ED7D31"/>
                  </a:solidFill>
                </a:rPr>
                <a:t>immunofluorescenca</a:t>
              </a:r>
              <a:endParaRPr lang="en-GB" b="1">
                <a:solidFill>
                  <a:srgbClr val="ED7D3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F2BCEE-BB55-918E-0BD8-8DAB5521DBE4}"/>
                </a:ext>
              </a:extLst>
            </p:cNvPr>
            <p:cNvSpPr txBox="1"/>
            <p:nvPr/>
          </p:nvSpPr>
          <p:spPr>
            <a:xfrm>
              <a:off x="5403397" y="2872823"/>
              <a:ext cx="2285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>
                  <a:solidFill>
                    <a:srgbClr val="ED7D31"/>
                  </a:solidFill>
                </a:rPr>
                <a:t>PCR v realnem času</a:t>
              </a:r>
              <a:endParaRPr lang="en-GB" b="1">
                <a:solidFill>
                  <a:srgbClr val="ED7D3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113416-C85B-E699-6D41-719A8A077721}"/>
                </a:ext>
              </a:extLst>
            </p:cNvPr>
            <p:cNvSpPr txBox="1"/>
            <p:nvPr/>
          </p:nvSpPr>
          <p:spPr>
            <a:xfrm>
              <a:off x="7778297" y="2872823"/>
              <a:ext cx="2285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>
                  <a:solidFill>
                    <a:srgbClr val="ED7D31"/>
                  </a:solidFill>
                </a:rPr>
                <a:t>izolacija na gojiščih</a:t>
              </a:r>
              <a:endParaRPr lang="en-GB" b="1">
                <a:solidFill>
                  <a:srgbClr val="ED7D3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6995300-F239-EF1E-B625-8776A8EE38C2}"/>
                </a:ext>
              </a:extLst>
            </p:cNvPr>
            <p:cNvGrpSpPr/>
            <p:nvPr/>
          </p:nvGrpSpPr>
          <p:grpSpPr>
            <a:xfrm>
              <a:off x="3254125" y="3237263"/>
              <a:ext cx="1834745" cy="1375739"/>
              <a:chOff x="4646623" y="2713388"/>
              <a:chExt cx="1834745" cy="1375739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DA6E0192-483F-5DF8-C173-57FDDAE098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6623" y="2713388"/>
                <a:ext cx="995420" cy="13757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125B1652-D5F2-5DE7-6B80-64DE920080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92866" y="2713388"/>
                <a:ext cx="788502" cy="13757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Graphic 14" descr="Clipboard with solid fill">
              <a:extLst>
                <a:ext uri="{FF2B5EF4-FFF2-40B4-BE49-F238E27FC236}">
                  <a16:creationId xmlns:a16="http://schemas.microsoft.com/office/drawing/2014/main" id="{29A0AA2C-8036-6356-EC5E-593EE69D6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58968" y="4680048"/>
              <a:ext cx="557214" cy="557214"/>
            </a:xfrm>
            <a:prstGeom prst="rect">
              <a:avLst/>
            </a:prstGeom>
          </p:spPr>
        </p:pic>
        <p:pic>
          <p:nvPicPr>
            <p:cNvPr id="17" name="Graphic 16" descr="Camera with solid fill">
              <a:extLst>
                <a:ext uri="{FF2B5EF4-FFF2-40B4-BE49-F238E27FC236}">
                  <a16:creationId xmlns:a16="http://schemas.microsoft.com/office/drawing/2014/main" id="{E4B5EE98-72C2-93EF-15D3-5A7E7A034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58968" y="5252173"/>
              <a:ext cx="557214" cy="557214"/>
            </a:xfrm>
            <a:prstGeom prst="rect">
              <a:avLst/>
            </a:prstGeom>
          </p:spPr>
        </p:pic>
        <p:pic>
          <p:nvPicPr>
            <p:cNvPr id="18" name="Graphic 17" descr="Clipboard with solid fill">
              <a:extLst>
                <a:ext uri="{FF2B5EF4-FFF2-40B4-BE49-F238E27FC236}">
                  <a16:creationId xmlns:a16="http://schemas.microsoft.com/office/drawing/2014/main" id="{D0D809DC-F493-9BEC-137A-BA30266AF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03652" y="4680048"/>
              <a:ext cx="557214" cy="557214"/>
            </a:xfrm>
            <a:prstGeom prst="rect">
              <a:avLst/>
            </a:prstGeom>
          </p:spPr>
        </p:pic>
        <p:pic>
          <p:nvPicPr>
            <p:cNvPr id="19" name="Graphic 18" descr="Camera with solid fill">
              <a:extLst>
                <a:ext uri="{FF2B5EF4-FFF2-40B4-BE49-F238E27FC236}">
                  <a16:creationId xmlns:a16="http://schemas.microsoft.com/office/drawing/2014/main" id="{7EFF65BB-3152-C8EC-5216-9BD9E961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92890" y="5237262"/>
              <a:ext cx="557214" cy="557214"/>
            </a:xfrm>
            <a:prstGeom prst="rect">
              <a:avLst/>
            </a:prstGeom>
          </p:spPr>
        </p:pic>
        <p:pic>
          <p:nvPicPr>
            <p:cNvPr id="20" name="Graphic 19" descr="Clipboard with solid fill">
              <a:extLst>
                <a:ext uri="{FF2B5EF4-FFF2-40B4-BE49-F238E27FC236}">
                  <a16:creationId xmlns:a16="http://schemas.microsoft.com/office/drawing/2014/main" id="{FF7D649C-C072-A84F-EBE6-FD7BD8248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49135" y="4727822"/>
              <a:ext cx="557214" cy="557214"/>
            </a:xfrm>
            <a:prstGeom prst="rect">
              <a:avLst/>
            </a:prstGeom>
          </p:spPr>
        </p:pic>
        <p:pic>
          <p:nvPicPr>
            <p:cNvPr id="22" name="Graphic 21" descr="Clipboard with solid fill">
              <a:extLst>
                <a:ext uri="{FF2B5EF4-FFF2-40B4-BE49-F238E27FC236}">
                  <a16:creationId xmlns:a16="http://schemas.microsoft.com/office/drawing/2014/main" id="{8610DEAD-EC93-4143-D414-456050B40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42689" y="4680048"/>
              <a:ext cx="557214" cy="557214"/>
            </a:xfrm>
            <a:prstGeom prst="rect">
              <a:avLst/>
            </a:prstGeom>
          </p:spPr>
        </p:pic>
        <p:pic>
          <p:nvPicPr>
            <p:cNvPr id="23" name="Graphic 22" descr="Camera with solid fill">
              <a:extLst>
                <a:ext uri="{FF2B5EF4-FFF2-40B4-BE49-F238E27FC236}">
                  <a16:creationId xmlns:a16="http://schemas.microsoft.com/office/drawing/2014/main" id="{19040BB1-BC1E-A875-7694-0F9BAF788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42689" y="5237262"/>
              <a:ext cx="557214" cy="55721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C369CA-A2B5-9297-8962-CB1BA6CFB5B7}"/>
                </a:ext>
              </a:extLst>
            </p:cNvPr>
            <p:cNvSpPr txBox="1"/>
            <p:nvPr/>
          </p:nvSpPr>
          <p:spPr>
            <a:xfrm>
              <a:off x="5731782" y="5295574"/>
              <a:ext cx="17491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400" b="1">
                  <a:solidFill>
                    <a:schemeClr val="accent5">
                      <a:lumMod val="50000"/>
                    </a:schemeClr>
                  </a:solidFill>
                </a:rPr>
                <a:t>*.txt, *.rdml</a:t>
              </a:r>
              <a:endParaRPr lang="en-GB" sz="24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386B9D5-41A2-6150-7FE6-BF7EB0AF0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8591" y="5745772"/>
              <a:ext cx="1653561" cy="7827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2DBFA04-AC54-A694-064B-2D1176385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3523" y="3237263"/>
              <a:ext cx="1602090" cy="13757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C46EC7-5CBC-5584-4A90-4A30B57A6BC3}"/>
                </a:ext>
              </a:extLst>
            </p:cNvPr>
            <p:cNvSpPr txBox="1"/>
            <p:nvPr/>
          </p:nvSpPr>
          <p:spPr>
            <a:xfrm>
              <a:off x="6617111" y="4775597"/>
              <a:ext cx="513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400" b="1">
                  <a:solidFill>
                    <a:schemeClr val="accent5">
                      <a:lumMod val="50000"/>
                    </a:schemeClr>
                  </a:solidFill>
                </a:rPr>
                <a:t>Cq</a:t>
              </a:r>
              <a:endParaRPr lang="en-GB" sz="2400" b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5A514F-C4F8-4E5C-C16E-4C2D9548C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65111" y="3225127"/>
              <a:ext cx="1890301" cy="13977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A close-up of a potato&#10;&#10;Description automatically generated">
              <a:extLst>
                <a:ext uri="{FF2B5EF4-FFF2-40B4-BE49-F238E27FC236}">
                  <a16:creationId xmlns:a16="http://schemas.microsoft.com/office/drawing/2014/main" id="{FB1829FB-4A68-B8F6-96BD-D0DA3C7B6B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47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916183" y="3241102"/>
              <a:ext cx="1023413" cy="13199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8DF10DB-1802-447F-679D-E787FDE08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224" y="3226081"/>
              <a:ext cx="1815662" cy="13350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BE3E22-ED0D-EE25-1A04-785783C95E93}"/>
                </a:ext>
              </a:extLst>
            </p:cNvPr>
            <p:cNvSpPr txBox="1"/>
            <p:nvPr/>
          </p:nvSpPr>
          <p:spPr>
            <a:xfrm>
              <a:off x="9715613" y="2867931"/>
              <a:ext cx="2285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b="1">
                  <a:solidFill>
                    <a:srgbClr val="ED7D31"/>
                  </a:solidFill>
                </a:rPr>
                <a:t>test patogenosti</a:t>
              </a:r>
              <a:endParaRPr lang="en-GB" b="1">
                <a:solidFill>
                  <a:srgbClr val="ED7D31"/>
                </a:solidFill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0ECDF9C5-4992-BBF7-E15B-851D2D946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/>
            <a:srcRect r="64876"/>
            <a:stretch/>
          </p:blipFill>
          <p:spPr bwMode="auto">
            <a:xfrm>
              <a:off x="10005947" y="3225127"/>
              <a:ext cx="1812794" cy="1387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Graphic 20" descr="Clipboard with solid fill">
              <a:extLst>
                <a:ext uri="{FF2B5EF4-FFF2-40B4-BE49-F238E27FC236}">
                  <a16:creationId xmlns:a16="http://schemas.microsoft.com/office/drawing/2014/main" id="{A6CBB87F-6D80-791A-4AA8-33FB32DBA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79029" y="4680048"/>
              <a:ext cx="557214" cy="557214"/>
            </a:xfrm>
            <a:prstGeom prst="rect">
              <a:avLst/>
            </a:prstGeom>
          </p:spPr>
        </p:pic>
        <p:pic>
          <p:nvPicPr>
            <p:cNvPr id="25" name="Graphic 24" descr="Camera with solid fill">
              <a:extLst>
                <a:ext uri="{FF2B5EF4-FFF2-40B4-BE49-F238E27FC236}">
                  <a16:creationId xmlns:a16="http://schemas.microsoft.com/office/drawing/2014/main" id="{C4B00770-5D09-1A3F-B437-4D63FF708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79029" y="5237262"/>
              <a:ext cx="557214" cy="557214"/>
            </a:xfrm>
            <a:prstGeom prst="rect">
              <a:avLst/>
            </a:prstGeom>
          </p:spPr>
        </p:pic>
      </p:grpSp>
      <p:pic>
        <p:nvPicPr>
          <p:cNvPr id="33" name="Graphic 32" descr="Germ with solid fill">
            <a:extLst>
              <a:ext uri="{FF2B5EF4-FFF2-40B4-BE49-F238E27FC236}">
                <a16:creationId xmlns:a16="http://schemas.microsoft.com/office/drawing/2014/main" id="{DE1E2DEF-30A4-C834-723D-E6E0F69C5D1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15775" y="5823670"/>
            <a:ext cx="425761" cy="4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9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33B3C-AEB4-85A3-A7C5-AD6175CC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B986-909F-69D0-0E09-EA83162E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Analiza in interpretacija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0D15E-1034-326B-3050-667F7A6EC3CD}"/>
              </a:ext>
            </a:extLst>
          </p:cNvPr>
          <p:cNvSpPr txBox="1"/>
          <p:nvPr/>
        </p:nvSpPr>
        <p:spPr>
          <a:xfrm>
            <a:off x="331224" y="2036239"/>
            <a:ext cx="260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>
                <a:solidFill>
                  <a:srgbClr val="ED7D31"/>
                </a:solidFill>
              </a:rPr>
              <a:t>priprava vzorca</a:t>
            </a:r>
            <a:endParaRPr lang="en-GB" b="1">
              <a:solidFill>
                <a:srgbClr val="ED7D3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4786F2-10ED-AE9E-2588-2233824DF083}"/>
              </a:ext>
            </a:extLst>
          </p:cNvPr>
          <p:cNvSpPr txBox="1"/>
          <p:nvPr/>
        </p:nvSpPr>
        <p:spPr>
          <a:xfrm>
            <a:off x="3028498" y="2036239"/>
            <a:ext cx="228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>
                <a:solidFill>
                  <a:srgbClr val="ED7D31"/>
                </a:solidFill>
              </a:rPr>
              <a:t>immunofluorescenca</a:t>
            </a:r>
            <a:endParaRPr lang="en-GB" b="1">
              <a:solidFill>
                <a:srgbClr val="ED7D3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83D5E6-457B-EBF0-7E4E-BD1D99453700}"/>
              </a:ext>
            </a:extLst>
          </p:cNvPr>
          <p:cNvSpPr txBox="1"/>
          <p:nvPr/>
        </p:nvSpPr>
        <p:spPr>
          <a:xfrm>
            <a:off x="5403397" y="2036239"/>
            <a:ext cx="228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>
                <a:solidFill>
                  <a:srgbClr val="ED7D31"/>
                </a:solidFill>
              </a:rPr>
              <a:t>PCR v realnem času</a:t>
            </a:r>
            <a:endParaRPr lang="en-GB" b="1">
              <a:solidFill>
                <a:srgbClr val="ED7D3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BD8FE-DC59-D983-F8CC-9111335C0551}"/>
              </a:ext>
            </a:extLst>
          </p:cNvPr>
          <p:cNvSpPr txBox="1"/>
          <p:nvPr/>
        </p:nvSpPr>
        <p:spPr>
          <a:xfrm>
            <a:off x="7778297" y="2036239"/>
            <a:ext cx="228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>
                <a:solidFill>
                  <a:srgbClr val="ED7D31"/>
                </a:solidFill>
              </a:rPr>
              <a:t>izolacija na gojiščih</a:t>
            </a:r>
            <a:endParaRPr lang="en-GB" b="1">
              <a:solidFill>
                <a:srgbClr val="ED7D3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5DF9FB-85A1-05F8-D29C-563B72FD0408}"/>
              </a:ext>
            </a:extLst>
          </p:cNvPr>
          <p:cNvGrpSpPr/>
          <p:nvPr/>
        </p:nvGrpSpPr>
        <p:grpSpPr>
          <a:xfrm>
            <a:off x="3254125" y="2400679"/>
            <a:ext cx="1834745" cy="1375739"/>
            <a:chOff x="4646623" y="2713388"/>
            <a:chExt cx="1834745" cy="1375739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0C15EFD-625E-6271-4D1E-1C799E0197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623" y="2713388"/>
              <a:ext cx="995420" cy="13757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01D71A0-D002-073C-0895-6C0E0C8795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92866" y="2713388"/>
              <a:ext cx="788502" cy="13757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Graphic 14" descr="Clipboard with solid fill">
            <a:extLst>
              <a:ext uri="{FF2B5EF4-FFF2-40B4-BE49-F238E27FC236}">
                <a16:creationId xmlns:a16="http://schemas.microsoft.com/office/drawing/2014/main" id="{81F7B58A-54B7-3CF0-56BF-62B93EE8554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8968" y="3746185"/>
            <a:ext cx="557214" cy="557214"/>
          </a:xfrm>
          <a:prstGeom prst="rect">
            <a:avLst/>
          </a:prstGeom>
        </p:spPr>
      </p:pic>
      <p:pic>
        <p:nvPicPr>
          <p:cNvPr id="18" name="Graphic 17" descr="Clipboard with solid fill">
            <a:extLst>
              <a:ext uri="{FF2B5EF4-FFF2-40B4-BE49-F238E27FC236}">
                <a16:creationId xmlns:a16="http://schemas.microsoft.com/office/drawing/2014/main" id="{792D89FD-0EDE-CF3C-9F81-11BDDEB0EA3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3652" y="3746185"/>
            <a:ext cx="557214" cy="557214"/>
          </a:xfrm>
          <a:prstGeom prst="rect">
            <a:avLst/>
          </a:prstGeom>
        </p:spPr>
      </p:pic>
      <p:pic>
        <p:nvPicPr>
          <p:cNvPr id="19" name="Graphic 18" descr="Camera with solid fill">
            <a:extLst>
              <a:ext uri="{FF2B5EF4-FFF2-40B4-BE49-F238E27FC236}">
                <a16:creationId xmlns:a16="http://schemas.microsoft.com/office/drawing/2014/main" id="{0654BFE8-A278-93E6-E839-E356B7C126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2890" y="4245030"/>
            <a:ext cx="557214" cy="557214"/>
          </a:xfrm>
          <a:prstGeom prst="rect">
            <a:avLst/>
          </a:prstGeom>
        </p:spPr>
      </p:pic>
      <p:pic>
        <p:nvPicPr>
          <p:cNvPr id="20" name="Graphic 19" descr="Clipboard with solid fill">
            <a:extLst>
              <a:ext uri="{FF2B5EF4-FFF2-40B4-BE49-F238E27FC236}">
                <a16:creationId xmlns:a16="http://schemas.microsoft.com/office/drawing/2014/main" id="{B40904D6-2996-4102-B624-7D796A4BF4C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9135" y="3793959"/>
            <a:ext cx="557214" cy="557214"/>
          </a:xfrm>
          <a:prstGeom prst="rect">
            <a:avLst/>
          </a:prstGeom>
        </p:spPr>
      </p:pic>
      <p:pic>
        <p:nvPicPr>
          <p:cNvPr id="22" name="Graphic 21" descr="Clipboard with solid fill">
            <a:extLst>
              <a:ext uri="{FF2B5EF4-FFF2-40B4-BE49-F238E27FC236}">
                <a16:creationId xmlns:a16="http://schemas.microsoft.com/office/drawing/2014/main" id="{059FC8DF-7E78-2C1A-A9B4-302F23E7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2689" y="3746185"/>
            <a:ext cx="557214" cy="557214"/>
          </a:xfrm>
          <a:prstGeom prst="rect">
            <a:avLst/>
          </a:prstGeom>
        </p:spPr>
      </p:pic>
      <p:pic>
        <p:nvPicPr>
          <p:cNvPr id="23" name="Graphic 22" descr="Camera with solid fill">
            <a:extLst>
              <a:ext uri="{FF2B5EF4-FFF2-40B4-BE49-F238E27FC236}">
                <a16:creationId xmlns:a16="http://schemas.microsoft.com/office/drawing/2014/main" id="{66A3E20C-4EA7-D5B4-D9F4-E9CAEAF27D6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2689" y="4245030"/>
            <a:ext cx="557214" cy="5572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3D262A5-308F-B0E1-726B-76CA1BEC9593}"/>
              </a:ext>
            </a:extLst>
          </p:cNvPr>
          <p:cNvSpPr txBox="1"/>
          <p:nvPr/>
        </p:nvSpPr>
        <p:spPr>
          <a:xfrm>
            <a:off x="5731782" y="4303342"/>
            <a:ext cx="174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*.txt, *.rdml</a:t>
            </a:r>
            <a:endParaRPr lang="en-GB" sz="24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15E58A1-0AC3-7202-4362-91AFFC253FB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523" y="2400679"/>
            <a:ext cx="1602090" cy="1375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799337-1D85-C58A-CF02-2B7591757B01}"/>
              </a:ext>
            </a:extLst>
          </p:cNvPr>
          <p:cNvSpPr txBox="1"/>
          <p:nvPr/>
        </p:nvSpPr>
        <p:spPr>
          <a:xfrm>
            <a:off x="6617111" y="3841734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Cq</a:t>
            </a:r>
            <a:endParaRPr lang="en-GB" sz="24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C7087-5F92-B982-09F2-361A578B1F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5111" y="2388543"/>
            <a:ext cx="1890301" cy="1397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close-up of a potato&#10;&#10;Description automatically generated">
            <a:extLst>
              <a:ext uri="{FF2B5EF4-FFF2-40B4-BE49-F238E27FC236}">
                <a16:creationId xmlns:a16="http://schemas.microsoft.com/office/drawing/2014/main" id="{93C89A4F-EB51-7457-3BF9-AF81E9D714D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916183" y="2404518"/>
            <a:ext cx="1023413" cy="1319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89DD0CF-DC66-5BCB-5A98-A89797CF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1224" y="2389497"/>
            <a:ext cx="1815662" cy="133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3C2DF9-6409-A16E-8C2B-19E454E028A4}"/>
              </a:ext>
            </a:extLst>
          </p:cNvPr>
          <p:cNvSpPr txBox="1"/>
          <p:nvPr/>
        </p:nvSpPr>
        <p:spPr>
          <a:xfrm>
            <a:off x="9715613" y="2031347"/>
            <a:ext cx="228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>
                <a:solidFill>
                  <a:srgbClr val="ED7D31"/>
                </a:solidFill>
              </a:rPr>
              <a:t>test patogenosti</a:t>
            </a:r>
            <a:endParaRPr lang="en-GB" b="1">
              <a:solidFill>
                <a:srgbClr val="ED7D31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CB379D-FD64-E71A-50FC-BF2967D2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64876"/>
          <a:stretch/>
        </p:blipFill>
        <p:spPr bwMode="auto">
          <a:xfrm>
            <a:off x="10005947" y="2388543"/>
            <a:ext cx="1812794" cy="138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Graphic 20" descr="Clipboard with solid fill">
            <a:extLst>
              <a:ext uri="{FF2B5EF4-FFF2-40B4-BE49-F238E27FC236}">
                <a16:creationId xmlns:a16="http://schemas.microsoft.com/office/drawing/2014/main" id="{685F5D6C-0292-40D0-7E17-528D296898B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9029" y="3746185"/>
            <a:ext cx="557214" cy="557214"/>
          </a:xfrm>
          <a:prstGeom prst="rect">
            <a:avLst/>
          </a:prstGeom>
        </p:spPr>
      </p:pic>
      <p:pic>
        <p:nvPicPr>
          <p:cNvPr id="25" name="Graphic 24" descr="Camera with solid fill">
            <a:extLst>
              <a:ext uri="{FF2B5EF4-FFF2-40B4-BE49-F238E27FC236}">
                <a16:creationId xmlns:a16="http://schemas.microsoft.com/office/drawing/2014/main" id="{297D88BB-E476-AABE-F445-A810731F16E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79029" y="4245030"/>
            <a:ext cx="557214" cy="557214"/>
          </a:xfrm>
          <a:prstGeom prst="rect">
            <a:avLst/>
          </a:prstGeom>
        </p:spPr>
      </p:pic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0FF0A0C6-4CCD-9D6E-BA1F-85631BA09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70898"/>
            <a:ext cx="11160000" cy="4928021"/>
          </a:xfrm>
        </p:spPr>
        <p:txBody>
          <a:bodyPr/>
          <a:lstStyle/>
          <a:p>
            <a:r>
              <a:rPr lang="sl-SI" b="1">
                <a:solidFill>
                  <a:srgbClr val="ED7D31"/>
                </a:solidFill>
              </a:rPr>
              <a:t>intepretacija kontrol </a:t>
            </a:r>
            <a:r>
              <a:rPr lang="sl-SI" b="1">
                <a:solidFill>
                  <a:srgbClr val="ED7D31"/>
                </a:solidFill>
                <a:sym typeface="Symbol" panose="05050102010706020507" pitchFamily="18" charset="2"/>
              </a:rPr>
              <a:t> veljavnost testa </a:t>
            </a:r>
            <a:r>
              <a:rPr lang="sl-SI">
                <a:sym typeface="Symbol" panose="05050102010706020507" pitchFamily="18" charset="2"/>
              </a:rPr>
              <a:t>in rezultatov vzorca</a:t>
            </a:r>
            <a:endParaRPr lang="en-GB"/>
          </a:p>
        </p:txBody>
      </p:sp>
      <p:pic>
        <p:nvPicPr>
          <p:cNvPr id="33" name="Graphic 32" descr="Camera with solid fill">
            <a:extLst>
              <a:ext uri="{FF2B5EF4-FFF2-40B4-BE49-F238E27FC236}">
                <a16:creationId xmlns:a16="http://schemas.microsoft.com/office/drawing/2014/main" id="{7C31B719-F424-28FF-602E-093A0916519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8968" y="4229694"/>
            <a:ext cx="557214" cy="557214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8E3300-6966-EAFE-E5FB-558B6D054408}"/>
              </a:ext>
            </a:extLst>
          </p:cNvPr>
          <p:cNvCxnSpPr/>
          <p:nvPr/>
        </p:nvCxnSpPr>
        <p:spPr>
          <a:xfrm>
            <a:off x="331224" y="5243204"/>
            <a:ext cx="11487517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F15C635-49B3-8D89-8148-3BA5AFF4BFD6}"/>
              </a:ext>
            </a:extLst>
          </p:cNvPr>
          <p:cNvSpPr/>
          <p:nvPr/>
        </p:nvSpPr>
        <p:spPr>
          <a:xfrm>
            <a:off x="331224" y="5659086"/>
            <a:ext cx="2608372" cy="977638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>
                <a:solidFill>
                  <a:schemeClr val="bg1"/>
                </a:solidFill>
              </a:rPr>
              <a:t>ocena sumljivosti vzorca (na osnovi bolezenskih znamenj)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0C59857-E94C-BEEA-D0CE-F2784FE5FCE1}"/>
              </a:ext>
            </a:extLst>
          </p:cNvPr>
          <p:cNvSpPr/>
          <p:nvPr/>
        </p:nvSpPr>
        <p:spPr>
          <a:xfrm>
            <a:off x="3123410" y="5659086"/>
            <a:ext cx="2191086" cy="977638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>
                <a:solidFill>
                  <a:schemeClr val="bg1"/>
                </a:solidFill>
              </a:rPr>
              <a:t>poz / neg / sum</a:t>
            </a:r>
          </a:p>
          <a:p>
            <a:pPr algn="ctr"/>
            <a:r>
              <a:rPr lang="sl-SI" b="1">
                <a:solidFill>
                  <a:schemeClr val="bg1"/>
                </a:solidFill>
              </a:rPr>
              <a:t>koncentracija bakterij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44ED355-F79D-99A2-D878-51B78A889405}"/>
              </a:ext>
            </a:extLst>
          </p:cNvPr>
          <p:cNvSpPr/>
          <p:nvPr/>
        </p:nvSpPr>
        <p:spPr>
          <a:xfrm>
            <a:off x="5484452" y="5659086"/>
            <a:ext cx="2191086" cy="977638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>
                <a:solidFill>
                  <a:schemeClr val="bg1"/>
                </a:solidFill>
              </a:rPr>
              <a:t>poz / neg / sum</a:t>
            </a:r>
          </a:p>
          <a:p>
            <a:pPr algn="ctr"/>
            <a:r>
              <a:rPr lang="sl-SI" b="1">
                <a:solidFill>
                  <a:schemeClr val="bg1"/>
                </a:solidFill>
              </a:rPr>
              <a:t>relativna količina bakterij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712E8E9-7490-F6F0-0AD2-1393145F3372}"/>
              </a:ext>
            </a:extLst>
          </p:cNvPr>
          <p:cNvSpPr/>
          <p:nvPr/>
        </p:nvSpPr>
        <p:spPr>
          <a:xfrm>
            <a:off x="7890611" y="6180197"/>
            <a:ext cx="1939526" cy="456527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>
                <a:solidFill>
                  <a:schemeClr val="bg1"/>
                </a:solidFill>
              </a:rPr>
              <a:t>poz / neg / sum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46220F4-3A13-245F-753B-148229915932}"/>
              </a:ext>
            </a:extLst>
          </p:cNvPr>
          <p:cNvSpPr/>
          <p:nvPr/>
        </p:nvSpPr>
        <p:spPr>
          <a:xfrm>
            <a:off x="7895138" y="5659086"/>
            <a:ext cx="1939526" cy="4565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>
                <a:solidFill>
                  <a:schemeClr val="tx1">
                    <a:lumMod val="50000"/>
                    <a:lumOff val="50000"/>
                  </a:schemeClr>
                </a:solidFill>
              </a:rPr>
              <a:t>dodatni testi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044E22D-8B45-4E97-DFA0-A7495DB3B6A9}"/>
              </a:ext>
            </a:extLst>
          </p:cNvPr>
          <p:cNvSpPr/>
          <p:nvPr/>
        </p:nvSpPr>
        <p:spPr>
          <a:xfrm>
            <a:off x="9944406" y="6180197"/>
            <a:ext cx="1939526" cy="456527"/>
          </a:xfrm>
          <a:prstGeom prst="round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>
                <a:solidFill>
                  <a:schemeClr val="bg1"/>
                </a:solidFill>
              </a:rPr>
              <a:t>poz / neg / sum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12EC873-42B8-D0C9-3B06-C6DDC16A699E}"/>
              </a:ext>
            </a:extLst>
          </p:cNvPr>
          <p:cNvSpPr/>
          <p:nvPr/>
        </p:nvSpPr>
        <p:spPr>
          <a:xfrm>
            <a:off x="9944406" y="5664202"/>
            <a:ext cx="1939526" cy="4565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>
                <a:solidFill>
                  <a:schemeClr val="tx1">
                    <a:lumMod val="50000"/>
                    <a:lumOff val="50000"/>
                  </a:schemeClr>
                </a:solidFill>
              </a:rPr>
              <a:t>dodatni testi</a:t>
            </a:r>
          </a:p>
        </p:txBody>
      </p:sp>
      <p:pic>
        <p:nvPicPr>
          <p:cNvPr id="44" name="Graphic 43" descr="Germ with solid fill">
            <a:extLst>
              <a:ext uri="{FF2B5EF4-FFF2-40B4-BE49-F238E27FC236}">
                <a16:creationId xmlns:a16="http://schemas.microsoft.com/office/drawing/2014/main" id="{16854A90-5085-F43D-33F1-603EC3E291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08415" y="4765007"/>
            <a:ext cx="425761" cy="42576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EAABAC6-BD26-BDE5-6B71-CC546EC460FA}"/>
              </a:ext>
            </a:extLst>
          </p:cNvPr>
          <p:cNvSpPr txBox="1"/>
          <p:nvPr/>
        </p:nvSpPr>
        <p:spPr>
          <a:xfrm>
            <a:off x="5652103" y="5253040"/>
            <a:ext cx="1641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>
                <a:solidFill>
                  <a:srgbClr val="ED7D31"/>
                </a:solidFill>
              </a:rPr>
              <a:t>Excel (LinReg)</a:t>
            </a:r>
            <a:endParaRPr lang="en-GB" sz="2000" b="1">
              <a:solidFill>
                <a:srgbClr val="ED7D3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870497-B719-2C4B-AFF7-36C8F04896FD}"/>
              </a:ext>
            </a:extLst>
          </p:cNvPr>
          <p:cNvSpPr txBox="1"/>
          <p:nvPr/>
        </p:nvSpPr>
        <p:spPr>
          <a:xfrm>
            <a:off x="9893604" y="5270856"/>
            <a:ext cx="2147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>
                <a:solidFill>
                  <a:srgbClr val="ED7D31"/>
                </a:solidFill>
              </a:rPr>
              <a:t>Excel (R statistical)</a:t>
            </a:r>
            <a:endParaRPr lang="en-GB" sz="2000" b="1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1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EECAB-E9D3-A5C8-3FAF-5D29E212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Analiza in interpretacija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B029-89D8-4526-A4F7-94D5ADA7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6593747" cy="4773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/>
              <a:t>Na letnem nivoju</a:t>
            </a:r>
          </a:p>
          <a:p>
            <a:r>
              <a:rPr lang="sl-SI" sz="2400"/>
              <a:t>analize </a:t>
            </a:r>
            <a:r>
              <a:rPr lang="sl-SI" sz="2400" b="1">
                <a:solidFill>
                  <a:srgbClr val="ED7D31"/>
                </a:solidFill>
              </a:rPr>
              <a:t>&gt; 1500 vzorcev</a:t>
            </a:r>
          </a:p>
          <a:p>
            <a:r>
              <a:rPr lang="sl-SI" sz="2400"/>
              <a:t>cca. 2000 analiz na posamezni škodljivi organizem</a:t>
            </a:r>
          </a:p>
          <a:p>
            <a:r>
              <a:rPr lang="sl-SI" sz="2400"/>
              <a:t>uporaba </a:t>
            </a:r>
            <a:r>
              <a:rPr lang="sl-SI" sz="2400" b="1">
                <a:solidFill>
                  <a:srgbClr val="ED7D31"/>
                </a:solidFill>
              </a:rPr>
              <a:t>več kot 250 različnih testov </a:t>
            </a:r>
            <a:r>
              <a:rPr lang="sl-SI" sz="2400"/>
              <a:t>samo na področju bakteriologije</a:t>
            </a:r>
            <a:endParaRPr lang="en-GB" sz="24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C7015CD-00D6-3D8A-0341-8672355B4DA8}"/>
              </a:ext>
            </a:extLst>
          </p:cNvPr>
          <p:cNvCxnSpPr>
            <a:cxnSpLocks/>
          </p:cNvCxnSpPr>
          <p:nvPr/>
        </p:nvCxnSpPr>
        <p:spPr>
          <a:xfrm>
            <a:off x="8222463" y="5499036"/>
            <a:ext cx="0" cy="639664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B007F8-D1DF-C4FB-9FC9-99C9BC6F9DE8}"/>
              </a:ext>
            </a:extLst>
          </p:cNvPr>
          <p:cNvSpPr/>
          <p:nvPr/>
        </p:nvSpPr>
        <p:spPr>
          <a:xfrm>
            <a:off x="8199842" y="2109163"/>
            <a:ext cx="1326042" cy="495247"/>
          </a:xfrm>
          <a:prstGeom prst="round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BA460D-BB05-F2EF-1A5A-C1642A3126A3}"/>
              </a:ext>
            </a:extLst>
          </p:cNvPr>
          <p:cNvSpPr/>
          <p:nvPr/>
        </p:nvSpPr>
        <p:spPr>
          <a:xfrm>
            <a:off x="8199842" y="3831106"/>
            <a:ext cx="1326042" cy="495247"/>
          </a:xfrm>
          <a:prstGeom prst="round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E3AD24-DB1B-8D9F-1531-E52732DB0467}"/>
              </a:ext>
            </a:extLst>
          </p:cNvPr>
          <p:cNvSpPr/>
          <p:nvPr/>
        </p:nvSpPr>
        <p:spPr>
          <a:xfrm>
            <a:off x="7781904" y="4607776"/>
            <a:ext cx="881119" cy="495247"/>
          </a:xfrm>
          <a:prstGeom prst="round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3D5474-FA9D-81C5-5E2C-B4F91B0E34EE}"/>
              </a:ext>
            </a:extLst>
          </p:cNvPr>
          <p:cNvSpPr/>
          <p:nvPr/>
        </p:nvSpPr>
        <p:spPr>
          <a:xfrm>
            <a:off x="9085136" y="4590283"/>
            <a:ext cx="881119" cy="495247"/>
          </a:xfrm>
          <a:prstGeom prst="round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84B17B0-87C0-12F1-AEB3-7D2E6F594C8B}"/>
              </a:ext>
            </a:extLst>
          </p:cNvPr>
          <p:cNvSpPr/>
          <p:nvPr/>
        </p:nvSpPr>
        <p:spPr>
          <a:xfrm>
            <a:off x="7781904" y="5820133"/>
            <a:ext cx="881119" cy="495247"/>
          </a:xfrm>
          <a:prstGeom prst="round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POZ</a:t>
            </a:r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E92B73-EF51-8FF9-D310-B3DB6BA49BCE}"/>
              </a:ext>
            </a:extLst>
          </p:cNvPr>
          <p:cNvSpPr/>
          <p:nvPr/>
        </p:nvSpPr>
        <p:spPr>
          <a:xfrm>
            <a:off x="9007805" y="5820133"/>
            <a:ext cx="881119" cy="495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DE27BA4-42EF-6810-90F3-FDEFCBAE7C66}"/>
              </a:ext>
            </a:extLst>
          </p:cNvPr>
          <p:cNvSpPr/>
          <p:nvPr/>
        </p:nvSpPr>
        <p:spPr>
          <a:xfrm>
            <a:off x="10148831" y="5820133"/>
            <a:ext cx="881119" cy="495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6484C6-C35D-2877-DB2E-40CC4027C9D2}"/>
              </a:ext>
            </a:extLst>
          </p:cNvPr>
          <p:cNvSpPr/>
          <p:nvPr/>
        </p:nvSpPr>
        <p:spPr>
          <a:xfrm>
            <a:off x="8199842" y="2806813"/>
            <a:ext cx="1326042" cy="495247"/>
          </a:xfrm>
          <a:prstGeom prst="roundRect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F2FC2750-7C35-6C50-1D5E-D53F09514A4B}"/>
              </a:ext>
            </a:extLst>
          </p:cNvPr>
          <p:cNvSpPr/>
          <p:nvPr/>
        </p:nvSpPr>
        <p:spPr>
          <a:xfrm>
            <a:off x="8726551" y="3443885"/>
            <a:ext cx="272623" cy="255507"/>
          </a:xfrm>
          <a:prstGeom prst="diamond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6923B8-1ECF-529A-9A7E-EBF02C15F2D5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8862863" y="2604410"/>
            <a:ext cx="0" cy="839474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D24DAD-5C0D-A177-A051-54CA1DDC9F9F}"/>
              </a:ext>
            </a:extLst>
          </p:cNvPr>
          <p:cNvCxnSpPr>
            <a:cxnSpLocks/>
          </p:cNvCxnSpPr>
          <p:nvPr/>
        </p:nvCxnSpPr>
        <p:spPr>
          <a:xfrm>
            <a:off x="8862862" y="3699392"/>
            <a:ext cx="0" cy="739219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37A9A6-1212-BD5D-2E0F-ADC032BDEC43}"/>
              </a:ext>
            </a:extLst>
          </p:cNvPr>
          <p:cNvCxnSpPr>
            <a:cxnSpLocks/>
          </p:cNvCxnSpPr>
          <p:nvPr/>
        </p:nvCxnSpPr>
        <p:spPr>
          <a:xfrm>
            <a:off x="9003536" y="3571638"/>
            <a:ext cx="1598941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9E1FA1-6571-5CD7-BFD6-39EBA43F0D42}"/>
              </a:ext>
            </a:extLst>
          </p:cNvPr>
          <p:cNvCxnSpPr>
            <a:cxnSpLocks/>
          </p:cNvCxnSpPr>
          <p:nvPr/>
        </p:nvCxnSpPr>
        <p:spPr>
          <a:xfrm>
            <a:off x="10598114" y="3571638"/>
            <a:ext cx="0" cy="2248495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93FC86-9A4E-FCAB-4076-75B1A54524C7}"/>
              </a:ext>
            </a:extLst>
          </p:cNvPr>
          <p:cNvCxnSpPr>
            <a:cxnSpLocks/>
          </p:cNvCxnSpPr>
          <p:nvPr/>
        </p:nvCxnSpPr>
        <p:spPr>
          <a:xfrm>
            <a:off x="8199842" y="4438611"/>
            <a:ext cx="1325854" cy="0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8FE3C5-8B92-9EB5-D4B1-F30AB753A000}"/>
              </a:ext>
            </a:extLst>
          </p:cNvPr>
          <p:cNvCxnSpPr/>
          <p:nvPr/>
        </p:nvCxnSpPr>
        <p:spPr>
          <a:xfrm>
            <a:off x="8208566" y="4433590"/>
            <a:ext cx="0" cy="839474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E28E2B-0D69-8695-54A5-6307367FB047}"/>
              </a:ext>
            </a:extLst>
          </p:cNvPr>
          <p:cNvCxnSpPr/>
          <p:nvPr/>
        </p:nvCxnSpPr>
        <p:spPr>
          <a:xfrm>
            <a:off x="9525696" y="4433590"/>
            <a:ext cx="0" cy="839474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B27F60-ABB2-1753-505E-3486093CBE72}"/>
              </a:ext>
            </a:extLst>
          </p:cNvPr>
          <p:cNvCxnSpPr>
            <a:cxnSpLocks/>
          </p:cNvCxnSpPr>
          <p:nvPr/>
        </p:nvCxnSpPr>
        <p:spPr>
          <a:xfrm>
            <a:off x="8217291" y="5273064"/>
            <a:ext cx="1291141" cy="0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>
            <a:extLst>
              <a:ext uri="{FF2B5EF4-FFF2-40B4-BE49-F238E27FC236}">
                <a16:creationId xmlns:a16="http://schemas.microsoft.com/office/drawing/2014/main" id="{E2BF9F29-7954-2E97-520D-603CDD829B90}"/>
              </a:ext>
            </a:extLst>
          </p:cNvPr>
          <p:cNvSpPr/>
          <p:nvPr/>
        </p:nvSpPr>
        <p:spPr>
          <a:xfrm>
            <a:off x="8735182" y="5372260"/>
            <a:ext cx="272623" cy="255507"/>
          </a:xfrm>
          <a:prstGeom prst="diamond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949B62-23B1-8C07-D50B-0BCB5C807FD7}"/>
              </a:ext>
            </a:extLst>
          </p:cNvPr>
          <p:cNvCxnSpPr>
            <a:cxnSpLocks/>
          </p:cNvCxnSpPr>
          <p:nvPr/>
        </p:nvCxnSpPr>
        <p:spPr>
          <a:xfrm flipH="1">
            <a:off x="8880217" y="5273064"/>
            <a:ext cx="1" cy="106603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C9D405-8FBC-F592-E867-4ADEE9822CF0}"/>
              </a:ext>
            </a:extLst>
          </p:cNvPr>
          <p:cNvCxnSpPr>
            <a:cxnSpLocks/>
          </p:cNvCxnSpPr>
          <p:nvPr/>
        </p:nvCxnSpPr>
        <p:spPr>
          <a:xfrm>
            <a:off x="8217291" y="5501038"/>
            <a:ext cx="509259" cy="0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963840-E8E4-503D-64AD-8CADC72BF154}"/>
              </a:ext>
            </a:extLst>
          </p:cNvPr>
          <p:cNvCxnSpPr>
            <a:cxnSpLocks/>
          </p:cNvCxnSpPr>
          <p:nvPr/>
        </p:nvCxnSpPr>
        <p:spPr>
          <a:xfrm>
            <a:off x="9508433" y="5500013"/>
            <a:ext cx="0" cy="639664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E32FE4C-77C6-1786-723A-819EC5AAFF1C}"/>
              </a:ext>
            </a:extLst>
          </p:cNvPr>
          <p:cNvCxnSpPr>
            <a:cxnSpLocks/>
          </p:cNvCxnSpPr>
          <p:nvPr/>
        </p:nvCxnSpPr>
        <p:spPr>
          <a:xfrm>
            <a:off x="8999173" y="5501276"/>
            <a:ext cx="509259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97C3502-F683-B036-CCCA-6ECB6F4687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116" y="4069001"/>
            <a:ext cx="2643591" cy="2505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ED7D3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95586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742135-07FF-93A0-732F-04015DCA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Hranjenje in upravljanje podatkov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5ACC2-A3C9-713D-5267-B6E0B28B3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95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4EF7-E465-BAB3-8712-027D307D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Hranjenje in upravljanje podatkov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53929-03BB-58A3-A176-761657DD1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11353798" cy="4773293"/>
          </a:xfrm>
        </p:spPr>
        <p:txBody>
          <a:bodyPr>
            <a:normAutofit lnSpcReduction="10000"/>
          </a:bodyPr>
          <a:lstStyle/>
          <a:p>
            <a:r>
              <a:rPr lang="sl-SI" b="1">
                <a:solidFill>
                  <a:srgbClr val="ED7D31"/>
                </a:solidFill>
              </a:rPr>
              <a:t>arhiviranje: 10 let</a:t>
            </a:r>
          </a:p>
          <a:p>
            <a:r>
              <a:rPr lang="sl-SI"/>
              <a:t>podatki o vzorcu in lastniku: </a:t>
            </a:r>
            <a:r>
              <a:rPr lang="sl-SI" b="1">
                <a:solidFill>
                  <a:srgbClr val="ED7D31"/>
                </a:solidFill>
              </a:rPr>
              <a:t>GDPR (zaupnost in nepristranskost)</a:t>
            </a:r>
          </a:p>
          <a:p>
            <a:r>
              <a:rPr lang="sl-SI" b="1">
                <a:solidFill>
                  <a:srgbClr val="ED7D31"/>
                </a:solidFill>
              </a:rPr>
              <a:t>oblika: </a:t>
            </a:r>
            <a:r>
              <a:rPr lang="sl-SI" u="sng">
                <a:solidFill>
                  <a:schemeClr val="tx1"/>
                </a:solidFill>
              </a:rPr>
              <a:t>ročni zapisi</a:t>
            </a:r>
            <a:r>
              <a:rPr lang="sl-SI">
                <a:solidFill>
                  <a:schemeClr val="tx1"/>
                </a:solidFill>
              </a:rPr>
              <a:t>, fotografije, *.txt, *.rdml,… sekvenčni podatki (varnostne kopije na serverjih)</a:t>
            </a:r>
          </a:p>
          <a:p>
            <a:r>
              <a:rPr lang="sl-SI" b="1">
                <a:solidFill>
                  <a:srgbClr val="ED7D31"/>
                </a:solidFill>
              </a:rPr>
              <a:t>zagotavljanje berljivosti in enake berljivosti (interoperabilnost) </a:t>
            </a:r>
            <a:r>
              <a:rPr lang="sl-SI">
                <a:solidFill>
                  <a:schemeClr val="tx1"/>
                </a:solidFill>
              </a:rPr>
              <a:t>postaja vse zahtevnejše</a:t>
            </a:r>
          </a:p>
          <a:p>
            <a:r>
              <a:rPr lang="sl-SI" b="1">
                <a:solidFill>
                  <a:srgbClr val="ED7D31"/>
                </a:solidFill>
              </a:rPr>
              <a:t>zaradi občutljivosti podatkov repozitorijev ne uporabljamo</a:t>
            </a:r>
          </a:p>
          <a:p>
            <a:r>
              <a:rPr lang="sl-SI">
                <a:solidFill>
                  <a:schemeClr val="tx1"/>
                </a:solidFill>
              </a:rPr>
              <a:t>lastne baze in sistemi arhiviranja</a:t>
            </a:r>
          </a:p>
          <a:p>
            <a:r>
              <a:rPr lang="sl-SI">
                <a:solidFill>
                  <a:schemeClr val="tx1"/>
                </a:solidFill>
              </a:rPr>
              <a:t>izjema so sekvenčni podatki (GenBank) in izolati bakterij (mednarodne zbirke bakterij)</a:t>
            </a:r>
          </a:p>
          <a:p>
            <a:r>
              <a:rPr lang="sl-SI">
                <a:solidFill>
                  <a:schemeClr val="tx1"/>
                </a:solidFill>
              </a:rPr>
              <a:t>načela FAIR</a:t>
            </a:r>
          </a:p>
          <a:p>
            <a:endParaRPr lang="en-GB" b="1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80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D2143-E283-AFAF-12A8-3BEDA7F3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Sistem za upravljanje laboratorijskih informacij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64CF8-94D1-DADF-CA2D-29A5071A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981200"/>
            <a:ext cx="11160000" cy="4617719"/>
          </a:xfrm>
        </p:spPr>
        <p:txBody>
          <a:bodyPr>
            <a:noAutofit/>
          </a:bodyPr>
          <a:lstStyle/>
          <a:p>
            <a:r>
              <a:rPr lang="sl-SI" sz="2400"/>
              <a:t>FITOLims razvili sami v sodelovanju z Bia d.o.o. in HeartCode</a:t>
            </a:r>
          </a:p>
          <a:p>
            <a:r>
              <a:rPr lang="sl-SI" sz="2400"/>
              <a:t>avtomatsko številčenje vzorcev (zaporedna številka vzorca / leto) z možnostjo hitrega iskanja za več let nazaj,</a:t>
            </a:r>
          </a:p>
          <a:p>
            <a:r>
              <a:rPr lang="sl-SI" sz="2400"/>
              <a:t>vnos rezultatov (i) ročno pri posameznih vzorcih ali (ii) tabelarično k izbranim vzorcem,</a:t>
            </a:r>
          </a:p>
          <a:p>
            <a:r>
              <a:rPr lang="sl-SI" sz="2400" b="1">
                <a:solidFill>
                  <a:srgbClr val="ED7D31"/>
                </a:solidFill>
              </a:rPr>
              <a:t>različne nivoje dostopov </a:t>
            </a:r>
            <a:r>
              <a:rPr lang="sl-SI" sz="2400"/>
              <a:t>(zaupnost in nepristranskost),</a:t>
            </a:r>
          </a:p>
          <a:p>
            <a:r>
              <a:rPr lang="sl-SI" sz="2400" b="1">
                <a:solidFill>
                  <a:srgbClr val="ED7D31"/>
                </a:solidFill>
              </a:rPr>
              <a:t>oblikovanje poročil </a:t>
            </a:r>
            <a:r>
              <a:rPr lang="sl-SI" sz="2400"/>
              <a:t>(izvidov) v slovenskem in angleškem,</a:t>
            </a:r>
          </a:p>
          <a:p>
            <a:r>
              <a:rPr lang="sl-SI" sz="2400" b="1">
                <a:solidFill>
                  <a:srgbClr val="ED7D31"/>
                </a:solidFill>
              </a:rPr>
              <a:t>varnost podatkov in varnostne kopije</a:t>
            </a:r>
            <a:r>
              <a:rPr lang="sl-SI" sz="2400"/>
              <a:t>,</a:t>
            </a:r>
          </a:p>
          <a:p>
            <a:r>
              <a:rPr lang="sl-SI" sz="2400" b="1">
                <a:solidFill>
                  <a:srgbClr val="ED7D31"/>
                </a:solidFill>
              </a:rPr>
              <a:t>digitalno podpisovanje izvidov</a:t>
            </a:r>
            <a:r>
              <a:rPr lang="sl-SI" sz="2400"/>
              <a:t>,</a:t>
            </a:r>
          </a:p>
          <a:p>
            <a:r>
              <a:rPr lang="sl-SI" sz="2400" b="1">
                <a:solidFill>
                  <a:srgbClr val="ED7D31"/>
                </a:solidFill>
              </a:rPr>
              <a:t>digitalno pošiljanje izvidov naročniku </a:t>
            </a:r>
            <a:r>
              <a:rPr lang="sl-SI" sz="2400"/>
              <a:t>(UVHVVR) in preverjanje statusa prevzema in</a:t>
            </a:r>
          </a:p>
          <a:p>
            <a:r>
              <a:rPr lang="sl-SI" sz="2400">
                <a:solidFill>
                  <a:srgbClr val="ED7D31"/>
                </a:solidFill>
              </a:rPr>
              <a:t>integracije podatkov v naročnikovo bazo in preverjanje statusa prevzema</a:t>
            </a:r>
            <a:r>
              <a:rPr lang="sl-SI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529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1B2BD9-4388-20F2-76EB-AEB6615D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Deljenje podatkov in poročanje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1BCB7-16EC-D43A-530E-FAF5BBFF0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4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EFCF-7E36-0921-BBE2-BD8A53F9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Uvod: Vede o življenju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3912B-E5B0-C69E-90DE-DEBBA2432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7"/>
            <a:ext cx="5828605" cy="3953514"/>
          </a:xfrm>
        </p:spPr>
        <p:txBody>
          <a:bodyPr/>
          <a:lstStyle/>
          <a:p>
            <a:r>
              <a:rPr lang="sl-SI"/>
              <a:t>Omogočajo znanstvenikom razumevanje </a:t>
            </a:r>
            <a:r>
              <a:rPr lang="sl-SI" b="1">
                <a:solidFill>
                  <a:srgbClr val="ED7D31"/>
                </a:solidFill>
              </a:rPr>
              <a:t>kompleksnih bioloških sistemov</a:t>
            </a:r>
            <a:r>
              <a:rPr lang="sl-SI"/>
              <a:t>, od genov do celotnih ekosistemov.</a:t>
            </a:r>
          </a:p>
          <a:p>
            <a:r>
              <a:rPr lang="sl-SI"/>
              <a:t>Brez natančnih podatkov je težko oblikovati </a:t>
            </a:r>
            <a:r>
              <a:rPr lang="sl-SI" b="1">
                <a:solidFill>
                  <a:srgbClr val="ED7D31"/>
                </a:solidFill>
              </a:rPr>
              <a:t>veljavne znanstvene hipoteze </a:t>
            </a:r>
            <a:r>
              <a:rPr lang="sl-SI"/>
              <a:t>in priti do </a:t>
            </a:r>
            <a:r>
              <a:rPr lang="sl-SI" b="1">
                <a:solidFill>
                  <a:srgbClr val="ED7D31"/>
                </a:solidFill>
              </a:rPr>
              <a:t>verodostojnih zaključkov</a:t>
            </a:r>
            <a:r>
              <a:rPr lang="sl-SI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292DA-B4F9-7E68-B3E7-7118C502B3A7}"/>
              </a:ext>
            </a:extLst>
          </p:cNvPr>
          <p:cNvSpPr txBox="1"/>
          <p:nvPr/>
        </p:nvSpPr>
        <p:spPr>
          <a:xfrm>
            <a:off x="838202" y="5295681"/>
            <a:ext cx="5828606" cy="12367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20000"/>
          </a:bodyPr>
          <a:lstStyle>
            <a:lvl1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/>
              <a:t>Ključna načela za ravnanje s podatki so reproducibilnost, transparentnost in skladnost s standardi, kot so načela </a:t>
            </a:r>
            <a:r>
              <a:rPr lang="en-GB" b="1">
                <a:solidFill>
                  <a:srgbClr val="ED7D31"/>
                </a:solidFill>
              </a:rPr>
              <a:t>FAIR</a:t>
            </a:r>
            <a:r>
              <a:rPr lang="en-GB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CB9BF-120A-E058-6D2D-B8FA52D6FB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407" y="1384774"/>
            <a:ext cx="4945326" cy="460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396CB-A25D-BC74-8E53-508B1719D386}"/>
              </a:ext>
            </a:extLst>
          </p:cNvPr>
          <p:cNvSpPr txBox="1"/>
          <p:nvPr/>
        </p:nvSpPr>
        <p:spPr>
          <a:xfrm>
            <a:off x="6756407" y="6230038"/>
            <a:ext cx="5241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Slika: </a:t>
            </a:r>
            <a:r>
              <a:rPr lang="en-GB" sz="1200" i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Hofer, G. (2022). Most Brightest Stars of the Sky. Zenodo. </a:t>
            </a:r>
            <a:r>
              <a:rPr lang="en-GB" sz="1200" i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https://doi.org/10.5281/zenodo.7425569</a:t>
            </a:r>
            <a:r>
              <a:rPr lang="sl-SI" sz="1200" i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 CC BY 4.0.</a:t>
            </a:r>
            <a:endParaRPr lang="en-GB" sz="12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44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EA8FF6E-2924-C2FC-F466-1B0FABDAEAFA}"/>
              </a:ext>
            </a:extLst>
          </p:cNvPr>
          <p:cNvGrpSpPr/>
          <p:nvPr/>
        </p:nvGrpSpPr>
        <p:grpSpPr>
          <a:xfrm>
            <a:off x="1421308" y="2003588"/>
            <a:ext cx="3810402" cy="2876223"/>
            <a:chOff x="1023053" y="2172206"/>
            <a:chExt cx="3810402" cy="28762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F2F6C7-9971-7C78-A700-AE9FDC912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901" y="2172206"/>
              <a:ext cx="3646705" cy="147218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9556BD-6D3B-103D-C91F-93C9F3CCC7EA}"/>
                </a:ext>
              </a:extLst>
            </p:cNvPr>
            <p:cNvSpPr txBox="1"/>
            <p:nvPr/>
          </p:nvSpPr>
          <p:spPr>
            <a:xfrm>
              <a:off x="1023053" y="3848100"/>
              <a:ext cx="381040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/>
                <a:t>Fitosanitarna inšpekcija</a:t>
              </a:r>
            </a:p>
            <a:p>
              <a:r>
                <a:rPr lang="sl-SI"/>
                <a:t>Kmetijski inštitut Slovenije</a:t>
              </a:r>
            </a:p>
            <a:p>
              <a:r>
                <a:rPr lang="sl-SI"/>
                <a:t>Kmetijsko gozdarska zbornica Slovenije</a:t>
              </a:r>
            </a:p>
            <a:p>
              <a:r>
                <a:rPr lang="sl-SI"/>
                <a:t>Kmetje, pridelovalci</a:t>
              </a:r>
              <a:endParaRPr lang="en-GB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6F4F1D-D8B7-0582-F83F-19FEE8E4735A}"/>
              </a:ext>
            </a:extLst>
          </p:cNvPr>
          <p:cNvSpPr/>
          <p:nvPr/>
        </p:nvSpPr>
        <p:spPr>
          <a:xfrm>
            <a:off x="1421308" y="1888782"/>
            <a:ext cx="4056947" cy="2991029"/>
          </a:xfrm>
          <a:prstGeom prst="roundRect">
            <a:avLst>
              <a:gd name="adj" fmla="val 1806"/>
            </a:avLst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 descr="Microscope with solid fill">
            <a:extLst>
              <a:ext uri="{FF2B5EF4-FFF2-40B4-BE49-F238E27FC236}">
                <a16:creationId xmlns:a16="http://schemas.microsoft.com/office/drawing/2014/main" id="{D110F5C6-9F72-D9F0-586A-C071DB1DE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7802" y="1690688"/>
            <a:ext cx="2781300" cy="27813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AF02658-8326-42A1-A19A-1A519BE79D5A}"/>
              </a:ext>
            </a:extLst>
          </p:cNvPr>
          <p:cNvGrpSpPr/>
          <p:nvPr/>
        </p:nvGrpSpPr>
        <p:grpSpPr>
          <a:xfrm>
            <a:off x="5478255" y="516185"/>
            <a:ext cx="4056946" cy="4020792"/>
            <a:chOff x="5660074" y="2295182"/>
            <a:chExt cx="3015146" cy="3015146"/>
          </a:xfrm>
        </p:grpSpPr>
        <p:pic>
          <p:nvPicPr>
            <p:cNvPr id="16" name="Graphic 15" descr="Arrow circle with solid fill">
              <a:extLst>
                <a:ext uri="{FF2B5EF4-FFF2-40B4-BE49-F238E27FC236}">
                  <a16:creationId xmlns:a16="http://schemas.microsoft.com/office/drawing/2014/main" id="{AFEA4DEA-EAA3-27B6-6DFA-3D0744E50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60074" y="2295182"/>
              <a:ext cx="3015146" cy="301514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9A2EDB-F30D-EAD4-5071-54F85539F2E3}"/>
                </a:ext>
              </a:extLst>
            </p:cNvPr>
            <p:cNvSpPr txBox="1"/>
            <p:nvPr/>
          </p:nvSpPr>
          <p:spPr>
            <a:xfrm>
              <a:off x="6708771" y="2406976"/>
              <a:ext cx="866072" cy="483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32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vzorci</a:t>
              </a:r>
              <a:endParaRPr lang="en-GB" sz="3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334485-F440-8934-FA01-4574160D3937}"/>
                </a:ext>
              </a:extLst>
            </p:cNvPr>
            <p:cNvSpPr txBox="1"/>
            <p:nvPr/>
          </p:nvSpPr>
          <p:spPr>
            <a:xfrm>
              <a:off x="6613468" y="4824546"/>
              <a:ext cx="1182640" cy="483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32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rezultati</a:t>
              </a:r>
              <a:endParaRPr lang="en-GB" sz="3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DF5645-5A82-861F-D7F1-155F6576F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359" y="4471988"/>
            <a:ext cx="3619500" cy="1780235"/>
          </a:xfrm>
        </p:spPr>
        <p:txBody>
          <a:bodyPr>
            <a:normAutofit fontScale="92500" lnSpcReduction="20000"/>
          </a:bodyPr>
          <a:lstStyle/>
          <a:p>
            <a:r>
              <a:rPr lang="sl-SI" sz="1800" b="1">
                <a:solidFill>
                  <a:srgbClr val="ED7D31"/>
                </a:solidFill>
              </a:rPr>
              <a:t>analizni izvid (ISO/EN 17025)</a:t>
            </a:r>
          </a:p>
          <a:p>
            <a:r>
              <a:rPr lang="sl-SI" sz="1800">
                <a:solidFill>
                  <a:schemeClr val="tx1"/>
                </a:solidFill>
              </a:rPr>
              <a:t>podatki o vzorcu</a:t>
            </a:r>
          </a:p>
          <a:p>
            <a:r>
              <a:rPr lang="sl-SI" sz="1800">
                <a:solidFill>
                  <a:schemeClr val="tx1"/>
                </a:solidFill>
              </a:rPr>
              <a:t>podatki o izvedenih testih (rezultati in podatki o sledljivosti)</a:t>
            </a:r>
          </a:p>
          <a:p>
            <a:r>
              <a:rPr lang="sl-SI" sz="1800">
                <a:solidFill>
                  <a:schemeClr val="tx1"/>
                </a:solidFill>
              </a:rPr>
              <a:t>končni rezultat</a:t>
            </a:r>
          </a:p>
          <a:p>
            <a:r>
              <a:rPr lang="sl-SI" sz="1800">
                <a:solidFill>
                  <a:schemeClr val="tx1"/>
                </a:solidFill>
              </a:rPr>
              <a:t>(mnenja in razlage)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9D0E26-C131-C198-ABAA-C1888E58AF8C}"/>
              </a:ext>
            </a:extLst>
          </p:cNvPr>
          <p:cNvGrpSpPr/>
          <p:nvPr/>
        </p:nvGrpSpPr>
        <p:grpSpPr>
          <a:xfrm>
            <a:off x="1034027" y="4879811"/>
            <a:ext cx="5156010" cy="1710471"/>
            <a:chOff x="1034027" y="4879811"/>
            <a:chExt cx="5156010" cy="17104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25F002-5856-711B-2E48-EB30569168BA}"/>
                </a:ext>
              </a:extLst>
            </p:cNvPr>
            <p:cNvSpPr txBox="1"/>
            <p:nvPr/>
          </p:nvSpPr>
          <p:spPr>
            <a:xfrm>
              <a:off x="2382465" y="4955771"/>
              <a:ext cx="3619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sl-SI" sz="2000" b="1">
                  <a:solidFill>
                    <a:srgbClr val="ED7D31"/>
                  </a:solidFill>
                </a:rPr>
                <a:t>poročanje v skladu z regulativnimi zahtevami</a:t>
              </a:r>
              <a:endParaRPr lang="en-GB" sz="2000" b="1">
                <a:solidFill>
                  <a:srgbClr val="ED7D3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5224B1-0CE6-47F0-575A-AE6B00CF2C79}"/>
                </a:ext>
              </a:extLst>
            </p:cNvPr>
            <p:cNvSpPr txBox="1"/>
            <p:nvPr/>
          </p:nvSpPr>
          <p:spPr>
            <a:xfrm>
              <a:off x="2382465" y="5574619"/>
              <a:ext cx="38075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sl-SI" sz="2000" b="1">
                  <a:solidFill>
                    <a:srgbClr val="ED7D31"/>
                  </a:solidFill>
                </a:rPr>
                <a:t>povezljivost grobih podatkov </a:t>
              </a:r>
              <a:r>
                <a:rPr lang="sl-SI" sz="2000" b="1"/>
                <a:t>preko vzorcev, let in njihova </a:t>
              </a:r>
              <a:r>
                <a:rPr lang="sl-SI" sz="2000" b="1">
                  <a:solidFill>
                    <a:srgbClr val="ED7D31"/>
                  </a:solidFill>
                </a:rPr>
                <a:t>boljša izkoriščenost</a:t>
              </a:r>
              <a:endParaRPr lang="en-GB" sz="2000" b="1">
                <a:solidFill>
                  <a:srgbClr val="ED7D31"/>
                </a:solidFill>
              </a:endParaRPr>
            </a:p>
          </p:txBody>
        </p:sp>
        <p:pic>
          <p:nvPicPr>
            <p:cNvPr id="26" name="Graphic 25" descr="Clipboard Partially Crossed outline">
              <a:extLst>
                <a:ext uri="{FF2B5EF4-FFF2-40B4-BE49-F238E27FC236}">
                  <a16:creationId xmlns:a16="http://schemas.microsoft.com/office/drawing/2014/main" id="{86929397-DD46-6919-EF19-413F75552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4027" y="4879811"/>
              <a:ext cx="1601821" cy="1601821"/>
            </a:xfrm>
            <a:prstGeom prst="rect">
              <a:avLst/>
            </a:prstGeom>
          </p:spPr>
        </p:pic>
      </p:grpSp>
      <p:sp>
        <p:nvSpPr>
          <p:cNvPr id="29" name="Title 28">
            <a:extLst>
              <a:ext uri="{FF2B5EF4-FFF2-40B4-BE49-F238E27FC236}">
                <a16:creationId xmlns:a16="http://schemas.microsoft.com/office/drawing/2014/main" id="{7D93BC6B-6B24-E6A8-0DBF-575CFDE3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0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7953C2-DB40-BD80-1B45-DE3F5C87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Medlaboratorijske primerjave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3C2C8-851E-2175-83AC-9400F3564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88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068B-6D33-02ED-BE60-1067C787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err="1"/>
              <a:t>Ravnanje</a:t>
            </a:r>
            <a:r>
              <a:rPr lang="en-US" sz="4400"/>
              <a:t> z </a:t>
            </a:r>
            <a:r>
              <a:rPr lang="en-US" sz="4400" err="1"/>
              <a:t>podatki</a:t>
            </a:r>
            <a:r>
              <a:rPr lang="en-US"/>
              <a:t> v </a:t>
            </a:r>
            <a:r>
              <a:rPr lang="en-US" err="1"/>
              <a:t>organizaciji</a:t>
            </a:r>
            <a:r>
              <a:rPr lang="en-US"/>
              <a:t> </a:t>
            </a:r>
            <a:r>
              <a:rPr lang="en-US" err="1"/>
              <a:t>medlaboratorijskih</a:t>
            </a:r>
            <a:r>
              <a:rPr lang="en-US"/>
              <a:t> </a:t>
            </a:r>
            <a:r>
              <a:rPr lang="en-US" err="1"/>
              <a:t>primerjav</a:t>
            </a:r>
            <a:r>
              <a:rPr lang="en-US" sz="4400"/>
              <a:t>: TPS primer</a:t>
            </a:r>
            <a:endParaRPr lang="sl-SI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D7BDB6-A29D-A831-4879-77B6B50F1012}"/>
              </a:ext>
            </a:extLst>
          </p:cNvPr>
          <p:cNvSpPr/>
          <p:nvPr/>
        </p:nvSpPr>
        <p:spPr>
          <a:xfrm>
            <a:off x="4397829" y="2363560"/>
            <a:ext cx="3396342" cy="865415"/>
          </a:xfrm>
          <a:prstGeom prst="roundRect">
            <a:avLst/>
          </a:prstGeom>
          <a:solidFill>
            <a:srgbClr val="B3DE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tx1"/>
                </a:solidFill>
              </a:rPr>
              <a:t>Medlaboratorijska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 b="1" err="1">
                <a:solidFill>
                  <a:schemeClr val="tx1"/>
                </a:solidFill>
              </a:rPr>
              <a:t>primerjava</a:t>
            </a:r>
            <a:r>
              <a:rPr lang="en-US" sz="2400" b="1">
                <a:solidFill>
                  <a:schemeClr val="tx1"/>
                </a:solidFill>
              </a:rPr>
              <a:t> (ILC)</a:t>
            </a:r>
            <a:endParaRPr lang="sl-SI" sz="2400" b="1">
              <a:solidFill>
                <a:schemeClr val="tx1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20ACE6C-3810-DB69-DD1C-FB80DE77B60B}"/>
              </a:ext>
            </a:extLst>
          </p:cNvPr>
          <p:cNvSpPr/>
          <p:nvPr/>
        </p:nvSpPr>
        <p:spPr>
          <a:xfrm>
            <a:off x="4536620" y="3237142"/>
            <a:ext cx="514350" cy="669472"/>
          </a:xfrm>
          <a:prstGeom prst="downArrow">
            <a:avLst/>
          </a:prstGeom>
          <a:solidFill>
            <a:srgbClr val="B3DE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130F18E-E409-3914-6855-5D207604DA65}"/>
              </a:ext>
            </a:extLst>
          </p:cNvPr>
          <p:cNvSpPr/>
          <p:nvPr/>
        </p:nvSpPr>
        <p:spPr>
          <a:xfrm>
            <a:off x="7170964" y="3237142"/>
            <a:ext cx="514350" cy="669472"/>
          </a:xfrm>
          <a:prstGeom prst="downArrow">
            <a:avLst/>
          </a:prstGeom>
          <a:solidFill>
            <a:srgbClr val="B3DE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EB15A9-9945-6348-52D6-6D6BED4AFB88}"/>
              </a:ext>
            </a:extLst>
          </p:cNvPr>
          <p:cNvSpPr/>
          <p:nvPr/>
        </p:nvSpPr>
        <p:spPr>
          <a:xfrm>
            <a:off x="1654628" y="3922264"/>
            <a:ext cx="3396342" cy="865415"/>
          </a:xfrm>
          <a:prstGeom prst="roundRect">
            <a:avLst/>
          </a:prstGeom>
          <a:solidFill>
            <a:srgbClr val="B3DE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tx1"/>
                </a:solidFill>
              </a:rPr>
              <a:t>Preskušanje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 b="1" err="1">
                <a:solidFill>
                  <a:schemeClr val="tx1"/>
                </a:solidFill>
              </a:rPr>
              <a:t>strokovne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 b="1" err="1">
                <a:solidFill>
                  <a:schemeClr val="tx1"/>
                </a:solidFill>
              </a:rPr>
              <a:t>usposobljenost</a:t>
            </a:r>
            <a:r>
              <a:rPr lang="en-US" sz="2400" b="1">
                <a:solidFill>
                  <a:schemeClr val="tx1"/>
                </a:solidFill>
              </a:rPr>
              <a:t> (PT)</a:t>
            </a:r>
            <a:endParaRPr lang="sl-SI" sz="2400" b="1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A84579-B9BA-8F99-E9CE-2D376599D92E}"/>
              </a:ext>
            </a:extLst>
          </p:cNvPr>
          <p:cNvSpPr/>
          <p:nvPr/>
        </p:nvSpPr>
        <p:spPr>
          <a:xfrm>
            <a:off x="6991349" y="3922264"/>
            <a:ext cx="3396342" cy="865415"/>
          </a:xfrm>
          <a:prstGeom prst="roundRect">
            <a:avLst/>
          </a:prstGeom>
          <a:solidFill>
            <a:srgbClr val="B3DE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Test </a:t>
            </a:r>
            <a:r>
              <a:rPr lang="en-US" sz="2400" b="1" err="1">
                <a:solidFill>
                  <a:schemeClr val="tx1"/>
                </a:solidFill>
              </a:rPr>
              <a:t>preizkušanja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 b="1" err="1">
                <a:solidFill>
                  <a:schemeClr val="tx1"/>
                </a:solidFill>
              </a:rPr>
              <a:t>metode</a:t>
            </a:r>
            <a:r>
              <a:rPr lang="en-US" sz="2400" b="1">
                <a:solidFill>
                  <a:schemeClr val="tx1"/>
                </a:solidFill>
              </a:rPr>
              <a:t> (TPS)</a:t>
            </a:r>
            <a:endParaRPr lang="sl-SI" sz="2400" b="1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BFCFD0-EC8B-6EFC-1155-ACDF8572F0D8}"/>
              </a:ext>
            </a:extLst>
          </p:cNvPr>
          <p:cNvSpPr txBox="1"/>
          <p:nvPr/>
        </p:nvSpPr>
        <p:spPr>
          <a:xfrm>
            <a:off x="6917242" y="4880803"/>
            <a:ext cx="5086401" cy="156966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b="0" i="0" err="1">
                <a:effectLst/>
              </a:rPr>
              <a:t>Ocenjevanje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učinkovitosti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določenih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testov</a:t>
            </a:r>
            <a:r>
              <a:rPr lang="en-US" sz="2400" b="0" i="0">
                <a:effectLst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sz="2400" b="0" i="0" err="1">
                <a:effectLst/>
              </a:rPr>
              <a:t>Ugotavljanje</a:t>
            </a:r>
            <a:r>
              <a:rPr lang="it-IT" sz="2400" b="0" i="0">
                <a:effectLst/>
              </a:rPr>
              <a:t>, ali so testi </a:t>
            </a:r>
            <a:r>
              <a:rPr lang="it-IT" sz="2400" b="0" i="0" err="1">
                <a:effectLst/>
              </a:rPr>
              <a:t>primerni</a:t>
            </a:r>
            <a:r>
              <a:rPr lang="it-IT" sz="2400" b="0" i="0">
                <a:effectLst/>
              </a:rPr>
              <a:t> za </a:t>
            </a:r>
            <a:r>
              <a:rPr lang="it-IT" sz="2400" b="0" i="0" err="1">
                <a:effectLst/>
              </a:rPr>
              <a:t>namen</a:t>
            </a:r>
            <a:r>
              <a:rPr lang="en-US" sz="2400" b="0" i="0">
                <a:effectLst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CDF739-6D14-0721-6EDD-71B862B82FF2}"/>
              </a:ext>
            </a:extLst>
          </p:cNvPr>
          <p:cNvSpPr txBox="1"/>
          <p:nvPr/>
        </p:nvSpPr>
        <p:spPr>
          <a:xfrm>
            <a:off x="98549" y="4880803"/>
            <a:ext cx="17057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err="1">
                <a:effectLst/>
              </a:rPr>
              <a:t>Namen</a:t>
            </a:r>
            <a:r>
              <a:rPr lang="en-US" sz="2400" b="0" i="0">
                <a:effectLst/>
              </a:rPr>
              <a:t>: </a:t>
            </a:r>
            <a:endParaRPr lang="sl-SI" sz="2400"/>
          </a:p>
          <a:p>
            <a:endParaRPr lang="en-US" sz="2400" b="1" i="0">
              <a:effectLst/>
            </a:endParaRPr>
          </a:p>
          <a:p>
            <a:r>
              <a:rPr lang="en-US" sz="2400" b="1" i="0" err="1">
                <a:effectLst/>
              </a:rPr>
              <a:t>Fokus</a:t>
            </a:r>
            <a:r>
              <a:rPr lang="en-US" sz="2400" b="0" i="0">
                <a:effectLst/>
              </a:rPr>
              <a:t>: </a:t>
            </a:r>
            <a:endParaRPr lang="sl-SI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937FE3-EF57-DF9E-A57E-0B0105BBA7CB}"/>
              </a:ext>
            </a:extLst>
          </p:cNvPr>
          <p:cNvSpPr txBox="1"/>
          <p:nvPr/>
        </p:nvSpPr>
        <p:spPr>
          <a:xfrm>
            <a:off x="1687914" y="4880803"/>
            <a:ext cx="47302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b="0" i="0" err="1">
                <a:effectLst/>
              </a:rPr>
              <a:t>Spremljanje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usposobljenosti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laboratorijev</a:t>
            </a:r>
            <a:r>
              <a:rPr lang="en-US" sz="2400" b="0" i="0">
                <a:effectLst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400" b="0" i="0" err="1">
                <a:effectLst/>
              </a:rPr>
              <a:t>Zagotavljanje</a:t>
            </a:r>
            <a:r>
              <a:rPr lang="en-US" sz="2400" b="0" i="0">
                <a:effectLst/>
              </a:rPr>
              <a:t>, da </a:t>
            </a:r>
            <a:r>
              <a:rPr lang="en-US" sz="2400" b="0" i="0" err="1">
                <a:effectLst/>
              </a:rPr>
              <a:t>laboratoriji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izpolnjujejo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zahtevane</a:t>
            </a:r>
            <a:r>
              <a:rPr lang="en-US" sz="2400" b="0" i="0">
                <a:effectLst/>
              </a:rPr>
              <a:t> </a:t>
            </a:r>
            <a:r>
              <a:rPr lang="en-US" sz="2400" b="0" i="0" err="1">
                <a:effectLst/>
              </a:rPr>
              <a:t>standarde</a:t>
            </a:r>
            <a:r>
              <a:rPr lang="en-US" sz="2400" b="0" i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051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No photo description available.">
            <a:extLst>
              <a:ext uri="{FF2B5EF4-FFF2-40B4-BE49-F238E27FC236}">
                <a16:creationId xmlns:a16="http://schemas.microsoft.com/office/drawing/2014/main" id="{F8BAFD77-BF5D-27C6-AEE6-433C6CC1D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693" y="4037091"/>
            <a:ext cx="3579367" cy="2080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599A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6F1579-B3B4-0419-F59D-11E8E4B7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15" y="1121543"/>
            <a:ext cx="11160000" cy="611828"/>
          </a:xfrm>
        </p:spPr>
        <p:txBody>
          <a:bodyPr>
            <a:normAutofit fontScale="90000"/>
          </a:bodyPr>
          <a:lstStyle/>
          <a:p>
            <a:r>
              <a:rPr lang="en-US"/>
              <a:t>TPS on detection and identification of tomato mottle mosaic virus (</a:t>
            </a:r>
            <a:r>
              <a:rPr lang="en-US" err="1"/>
              <a:t>ToMMV</a:t>
            </a:r>
            <a:r>
              <a:rPr lang="en-US"/>
              <a:t>) using molecular tests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E630F-3567-C6D6-705B-8B87E60D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9" y="2326812"/>
            <a:ext cx="11160000" cy="4072029"/>
          </a:xfrm>
        </p:spPr>
        <p:txBody>
          <a:bodyPr/>
          <a:lstStyle/>
          <a:p>
            <a:r>
              <a:rPr lang="en-US" err="1"/>
              <a:t>ToMMV</a:t>
            </a:r>
            <a:r>
              <a:rPr lang="en-US"/>
              <a:t> - EPPO </a:t>
            </a:r>
            <a:r>
              <a:rPr lang="en-US" err="1"/>
              <a:t>opozorilni</a:t>
            </a:r>
            <a:r>
              <a:rPr lang="en-US"/>
              <a:t> </a:t>
            </a:r>
            <a:r>
              <a:rPr lang="en-US" err="1"/>
              <a:t>seznam</a:t>
            </a:r>
            <a:r>
              <a:rPr lang="en-US"/>
              <a:t> do 2024</a:t>
            </a:r>
          </a:p>
          <a:p>
            <a:r>
              <a:rPr lang="en-US"/>
              <a:t>Pest Risk Assessment</a:t>
            </a:r>
          </a:p>
          <a:p>
            <a:pPr marL="0" indent="0">
              <a:buNone/>
            </a:pPr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087AC-6041-72AC-7700-907873D00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7" y="0"/>
            <a:ext cx="5146218" cy="884846"/>
          </a:xfrm>
          <a:prstGeom prst="rect">
            <a:avLst/>
          </a:prstGeom>
        </p:spPr>
      </p:pic>
      <p:pic>
        <p:nvPicPr>
          <p:cNvPr id="8" name="Picture 7" descr="A map of the world with different colored spots&#10;&#10;Description automatically generated">
            <a:extLst>
              <a:ext uri="{FF2B5EF4-FFF2-40B4-BE49-F238E27FC236}">
                <a16:creationId xmlns:a16="http://schemas.microsoft.com/office/drawing/2014/main" id="{EE95B2EF-CD34-936A-D23F-1CCA376008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0057" y="2385753"/>
            <a:ext cx="5306883" cy="2602940"/>
          </a:xfrm>
          <a:prstGeom prst="roundRect">
            <a:avLst>
              <a:gd name="adj" fmla="val 4272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/>
        </p:spPr>
      </p:pic>
      <p:pic>
        <p:nvPicPr>
          <p:cNvPr id="9" name="Picture 4" descr="Details are in the caption following the image">
            <a:extLst>
              <a:ext uri="{FF2B5EF4-FFF2-40B4-BE49-F238E27FC236}">
                <a16:creationId xmlns:a16="http://schemas.microsoft.com/office/drawing/2014/main" id="{F1EE2202-CFC8-1B0C-3C0F-270AE5EB3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59" y="3596978"/>
            <a:ext cx="2598962" cy="2692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599A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A2E62C-6AD2-B0A0-5E00-083BD360CCC8}"/>
              </a:ext>
            </a:extLst>
          </p:cNvPr>
          <p:cNvSpPr txBox="1"/>
          <p:nvPr/>
        </p:nvSpPr>
        <p:spPr>
          <a:xfrm>
            <a:off x="0" y="6226434"/>
            <a:ext cx="382091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599A"/>
                </a:solidFill>
              </a:rPr>
              <a:t>Photo: </a:t>
            </a:r>
            <a:r>
              <a:rPr lang="en-US" sz="1200" err="1">
                <a:solidFill>
                  <a:srgbClr val="00599A"/>
                </a:solidFill>
              </a:rPr>
              <a:t>Maudarbaccus</a:t>
            </a:r>
            <a:r>
              <a:rPr lang="en-US" sz="1200">
                <a:solidFill>
                  <a:srgbClr val="00599A"/>
                </a:solidFill>
              </a:rPr>
              <a:t> et al. New Dis Rep.2021;44:e12041.</a:t>
            </a:r>
          </a:p>
          <a:p>
            <a:r>
              <a:rPr lang="en-US" sz="1200">
                <a:solidFill>
                  <a:srgbClr val="00599A"/>
                </a:solidFill>
              </a:rPr>
              <a:t>https://doi.org/10.1002/ndr2.12041 </a:t>
            </a:r>
            <a:endParaRPr lang="sl-SI" sz="1200">
              <a:solidFill>
                <a:srgbClr val="00599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4756E1-ACFB-A769-FDF5-B2C184AC49AB}"/>
              </a:ext>
            </a:extLst>
          </p:cNvPr>
          <p:cNvSpPr txBox="1"/>
          <p:nvPr/>
        </p:nvSpPr>
        <p:spPr>
          <a:xfrm>
            <a:off x="4994545" y="5809558"/>
            <a:ext cx="110145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599A"/>
                </a:solidFill>
              </a:rPr>
              <a:t>Photo: EPPO</a:t>
            </a:r>
            <a:endParaRPr lang="sl-SI" sz="1400">
              <a:solidFill>
                <a:srgbClr val="00599A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4BC176-884B-17F8-72F6-D1F6C8DACB57}"/>
              </a:ext>
            </a:extLst>
          </p:cNvPr>
          <p:cNvSpPr txBox="1"/>
          <p:nvPr/>
        </p:nvSpPr>
        <p:spPr>
          <a:xfrm>
            <a:off x="8224378" y="5200365"/>
            <a:ext cx="4694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/>
              <a:t>Družina</a:t>
            </a:r>
            <a:r>
              <a:rPr lang="sl-SI" sz="2400"/>
              <a:t>: </a:t>
            </a:r>
            <a:r>
              <a:rPr lang="sl-SI" sz="2400" i="1" err="1"/>
              <a:t>Virgaviridae</a:t>
            </a:r>
            <a:endParaRPr lang="sl-SI" sz="2400" i="1"/>
          </a:p>
          <a:p>
            <a:r>
              <a:rPr lang="en-US" sz="2400"/>
              <a:t>Rod</a:t>
            </a:r>
            <a:r>
              <a:rPr lang="sl-SI" sz="2400"/>
              <a:t>: </a:t>
            </a:r>
            <a:r>
              <a:rPr lang="sl-SI" sz="2400" i="1" err="1"/>
              <a:t>Tobamovirus</a:t>
            </a:r>
            <a:endParaRPr lang="en-US" sz="2400" i="1"/>
          </a:p>
          <a:p>
            <a:r>
              <a:rPr lang="en-US" sz="2400" err="1"/>
              <a:t>Paradižnik</a:t>
            </a:r>
            <a:r>
              <a:rPr lang="en-US" sz="2400"/>
              <a:t> </a:t>
            </a:r>
            <a:r>
              <a:rPr lang="en-US" sz="2400" err="1"/>
              <a:t>Mehika</a:t>
            </a:r>
            <a:r>
              <a:rPr lang="en-US" sz="2400"/>
              <a:t>: 2013</a:t>
            </a:r>
          </a:p>
          <a:p>
            <a:endParaRPr lang="en-US" sz="2400" i="1"/>
          </a:p>
          <a:p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463976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7E7E-F1A8-D43D-8C66-F75C896F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91" y="185589"/>
            <a:ext cx="8426136" cy="611828"/>
          </a:xfrm>
          <a:solidFill>
            <a:schemeClr val="accent2">
              <a:lumMod val="20000"/>
              <a:lumOff val="80000"/>
              <a:alpha val="44000"/>
            </a:schemeClr>
          </a:solidFill>
        </p:spPr>
        <p:txBody>
          <a:bodyPr>
            <a:normAutofit fontScale="90000"/>
          </a:bodyPr>
          <a:lstStyle/>
          <a:p>
            <a:r>
              <a:rPr lang="en-US"/>
              <a:t>TPS code Euphresco-ToMMV_TPS2024</a:t>
            </a:r>
            <a:endParaRPr lang="sl-SI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6BD67C6-A260-8F07-7698-66B3A63D2A31}"/>
              </a:ext>
            </a:extLst>
          </p:cNvPr>
          <p:cNvSpPr/>
          <p:nvPr/>
        </p:nvSpPr>
        <p:spPr>
          <a:xfrm flipH="1">
            <a:off x="0" y="1701369"/>
            <a:ext cx="5576207" cy="5156631"/>
          </a:xfrm>
          <a:custGeom>
            <a:avLst/>
            <a:gdLst>
              <a:gd name="connsiteX0" fmla="*/ 3140270 w 4677954"/>
              <a:gd name="connsiteY0" fmla="*/ 480007 h 3842776"/>
              <a:gd name="connsiteX1" fmla="*/ 4230535 w 4677954"/>
              <a:gd name="connsiteY1" fmla="*/ 1086592 h 3842776"/>
              <a:gd name="connsiteX2" fmla="*/ 4523213 w 4677954"/>
              <a:gd name="connsiteY2" fmla="*/ 2198906 h 3842776"/>
              <a:gd name="connsiteX3" fmla="*/ 3461358 w 4677954"/>
              <a:gd name="connsiteY3" fmla="*/ 3842777 h 3842776"/>
              <a:gd name="connsiteX4" fmla="*/ 0 w 4677954"/>
              <a:gd name="connsiteY4" fmla="*/ 3842777 h 3842776"/>
              <a:gd name="connsiteX5" fmla="*/ 2758264 w 4677954"/>
              <a:gd name="connsiteY5" fmla="*/ 2140194 h 3842776"/>
              <a:gd name="connsiteX6" fmla="*/ 3086786 w 4677954"/>
              <a:gd name="connsiteY6" fmla="*/ 1070969 h 3842776"/>
              <a:gd name="connsiteX7" fmla="*/ 2516172 w 4677954"/>
              <a:gd name="connsiteY7" fmla="*/ 477550 h 3842776"/>
              <a:gd name="connsiteX8" fmla="*/ 3149782 w 4677954"/>
              <a:gd name="connsiteY8" fmla="*/ 43 h 3842776"/>
              <a:gd name="connsiteX9" fmla="*/ 3401764 w 4677954"/>
              <a:gd name="connsiteY9" fmla="*/ 43 h 3842776"/>
              <a:gd name="connsiteX10" fmla="*/ 3140270 w 4677954"/>
              <a:gd name="connsiteY10" fmla="*/ 480007 h 384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7954" h="3842776">
                <a:moveTo>
                  <a:pt x="3140270" y="480007"/>
                </a:moveTo>
                <a:cubicBezTo>
                  <a:pt x="3404410" y="658789"/>
                  <a:pt x="4110906" y="1001422"/>
                  <a:pt x="4230535" y="1086592"/>
                </a:cubicBezTo>
                <a:cubicBezTo>
                  <a:pt x="4397852" y="1205654"/>
                  <a:pt x="4941378" y="1473700"/>
                  <a:pt x="4523213" y="2198906"/>
                </a:cubicBezTo>
                <a:cubicBezTo>
                  <a:pt x="4105048" y="2924112"/>
                  <a:pt x="3717751" y="3458504"/>
                  <a:pt x="3461358" y="3842777"/>
                </a:cubicBezTo>
                <a:lnTo>
                  <a:pt x="0" y="3842777"/>
                </a:lnTo>
                <a:cubicBezTo>
                  <a:pt x="860646" y="3136281"/>
                  <a:pt x="2185571" y="2553319"/>
                  <a:pt x="2758264" y="2140194"/>
                </a:cubicBezTo>
                <a:cubicBezTo>
                  <a:pt x="3330957" y="1727069"/>
                  <a:pt x="3362014" y="1414988"/>
                  <a:pt x="3086786" y="1070969"/>
                </a:cubicBezTo>
                <a:cubicBezTo>
                  <a:pt x="2834804" y="755991"/>
                  <a:pt x="2608775" y="667230"/>
                  <a:pt x="2516172" y="477550"/>
                </a:cubicBezTo>
                <a:cubicBezTo>
                  <a:pt x="2351312" y="140019"/>
                  <a:pt x="2946684" y="-2855"/>
                  <a:pt x="3149782" y="43"/>
                </a:cubicBezTo>
                <a:cubicBezTo>
                  <a:pt x="3174413" y="43"/>
                  <a:pt x="3401764" y="43"/>
                  <a:pt x="3401764" y="43"/>
                </a:cubicBezTo>
                <a:cubicBezTo>
                  <a:pt x="3401764" y="43"/>
                  <a:pt x="2876066" y="301288"/>
                  <a:pt x="3140270" y="4800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2905" cap="flat">
            <a:noFill/>
            <a:prstDash val="solid"/>
            <a:miter/>
          </a:ln>
        </p:spPr>
        <p:txBody>
          <a:bodyPr rtlCol="0" anchor="ctr"/>
          <a:lstStyle/>
          <a:p>
            <a:endParaRPr lang="sl-SI"/>
          </a:p>
        </p:txBody>
      </p:sp>
      <p:sp>
        <p:nvSpPr>
          <p:cNvPr id="42" name="Graphic 40" descr="Flag outline">
            <a:extLst>
              <a:ext uri="{FF2B5EF4-FFF2-40B4-BE49-F238E27FC236}">
                <a16:creationId xmlns:a16="http://schemas.microsoft.com/office/drawing/2014/main" id="{F6F18002-7FD1-B89C-E07B-FCAFC43CD6A9}"/>
              </a:ext>
            </a:extLst>
          </p:cNvPr>
          <p:cNvSpPr/>
          <p:nvPr/>
        </p:nvSpPr>
        <p:spPr>
          <a:xfrm>
            <a:off x="1937913" y="1000536"/>
            <a:ext cx="1848758" cy="1670685"/>
          </a:xfrm>
          <a:custGeom>
            <a:avLst/>
            <a:gdLst>
              <a:gd name="connsiteX0" fmla="*/ 1714299 w 1758042"/>
              <a:gd name="connsiteY0" fmla="*/ 10830 h 770572"/>
              <a:gd name="connsiteX1" fmla="*/ 868577 w 1758042"/>
              <a:gd name="connsiteY1" fmla="*/ 18869 h 770572"/>
              <a:gd name="connsiteX2" fmla="*/ 500801 w 1758042"/>
              <a:gd name="connsiteY2" fmla="*/ 8573 h 770572"/>
              <a:gd name="connsiteX3" fmla="*/ 68943 w 1758042"/>
              <a:gd name="connsiteY3" fmla="*/ 29947 h 770572"/>
              <a:gd name="connsiteX4" fmla="*/ 68943 w 1758042"/>
              <a:gd name="connsiteY4" fmla="*/ 9525 h 770572"/>
              <a:gd name="connsiteX5" fmla="*/ 34471 w 1758042"/>
              <a:gd name="connsiteY5" fmla="*/ 0 h 770572"/>
              <a:gd name="connsiteX6" fmla="*/ 0 w 1758042"/>
              <a:gd name="connsiteY6" fmla="*/ 9525 h 770572"/>
              <a:gd name="connsiteX7" fmla="*/ 0 w 1758042"/>
              <a:gd name="connsiteY7" fmla="*/ 770573 h 770572"/>
              <a:gd name="connsiteX8" fmla="*/ 68943 w 1758042"/>
              <a:gd name="connsiteY8" fmla="*/ 770573 h 770572"/>
              <a:gd name="connsiteX9" fmla="*/ 68943 w 1758042"/>
              <a:gd name="connsiteY9" fmla="*/ 366389 h 770572"/>
              <a:gd name="connsiteX10" fmla="*/ 500801 w 1758042"/>
              <a:gd name="connsiteY10" fmla="*/ 342900 h 770572"/>
              <a:gd name="connsiteX11" fmla="*/ 882951 w 1758042"/>
              <a:gd name="connsiteY11" fmla="*/ 355035 h 770572"/>
              <a:gd name="connsiteX12" fmla="*/ 1737119 w 1758042"/>
              <a:gd name="connsiteY12" fmla="*/ 344034 h 770572"/>
              <a:gd name="connsiteX13" fmla="*/ 1758043 w 1758042"/>
              <a:gd name="connsiteY13" fmla="*/ 341567 h 770572"/>
              <a:gd name="connsiteX14" fmla="*/ 1758043 w 1758042"/>
              <a:gd name="connsiteY14" fmla="*/ 7458 h 770572"/>
              <a:gd name="connsiteX15" fmla="*/ 1689100 w 1758042"/>
              <a:gd name="connsiteY15" fmla="*/ 328917 h 770572"/>
              <a:gd name="connsiteX16" fmla="*/ 894602 w 1758042"/>
              <a:gd name="connsiteY16" fmla="*/ 336252 h 770572"/>
              <a:gd name="connsiteX17" fmla="*/ 500801 w 1758042"/>
              <a:gd name="connsiteY17" fmla="*/ 323869 h 770572"/>
              <a:gd name="connsiteX18" fmla="*/ 68943 w 1758042"/>
              <a:gd name="connsiteY18" fmla="*/ 345119 h 770572"/>
              <a:gd name="connsiteX19" fmla="*/ 68943 w 1758042"/>
              <a:gd name="connsiteY19" fmla="*/ 51159 h 770572"/>
              <a:gd name="connsiteX20" fmla="*/ 500801 w 1758042"/>
              <a:gd name="connsiteY20" fmla="*/ 27623 h 770572"/>
              <a:gd name="connsiteX21" fmla="*/ 857787 w 1758042"/>
              <a:gd name="connsiteY21" fmla="*/ 37690 h 770572"/>
              <a:gd name="connsiteX22" fmla="*/ 1689100 w 1758042"/>
              <a:gd name="connsiteY22" fmla="*/ 32414 h 77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58042" h="770572">
                <a:moveTo>
                  <a:pt x="1714299" y="10830"/>
                </a:moveTo>
                <a:cubicBezTo>
                  <a:pt x="1341490" y="39529"/>
                  <a:pt x="1101052" y="29023"/>
                  <a:pt x="868577" y="18869"/>
                </a:cubicBezTo>
                <a:cubicBezTo>
                  <a:pt x="747185" y="12713"/>
                  <a:pt x="624195" y="9270"/>
                  <a:pt x="500801" y="8573"/>
                </a:cubicBezTo>
                <a:cubicBezTo>
                  <a:pt x="279219" y="8573"/>
                  <a:pt x="139092" y="21241"/>
                  <a:pt x="68943" y="29947"/>
                </a:cubicBezTo>
                <a:lnTo>
                  <a:pt x="68943" y="9525"/>
                </a:lnTo>
                <a:cubicBezTo>
                  <a:pt x="68943" y="4265"/>
                  <a:pt x="53510" y="0"/>
                  <a:pt x="34471" y="0"/>
                </a:cubicBezTo>
                <a:cubicBezTo>
                  <a:pt x="15433" y="0"/>
                  <a:pt x="0" y="4265"/>
                  <a:pt x="0" y="9525"/>
                </a:cubicBezTo>
                <a:lnTo>
                  <a:pt x="0" y="770573"/>
                </a:lnTo>
                <a:lnTo>
                  <a:pt x="68943" y="770573"/>
                </a:lnTo>
                <a:lnTo>
                  <a:pt x="68943" y="366389"/>
                </a:lnTo>
                <a:cubicBezTo>
                  <a:pt x="111239" y="360045"/>
                  <a:pt x="248194" y="342900"/>
                  <a:pt x="500801" y="342900"/>
                </a:cubicBezTo>
                <a:cubicBezTo>
                  <a:pt x="629200" y="343942"/>
                  <a:pt x="757044" y="348002"/>
                  <a:pt x="882951" y="355035"/>
                </a:cubicBezTo>
                <a:cubicBezTo>
                  <a:pt x="1149932" y="367694"/>
                  <a:pt x="1426049" y="380752"/>
                  <a:pt x="1737119" y="344034"/>
                </a:cubicBezTo>
                <a:lnTo>
                  <a:pt x="1758043" y="341567"/>
                </a:lnTo>
                <a:lnTo>
                  <a:pt x="1758043" y="7458"/>
                </a:lnTo>
                <a:close/>
                <a:moveTo>
                  <a:pt x="1689100" y="328917"/>
                </a:moveTo>
                <a:cubicBezTo>
                  <a:pt x="1404952" y="360445"/>
                  <a:pt x="1145624" y="348148"/>
                  <a:pt x="894602" y="336252"/>
                </a:cubicBezTo>
                <a:cubicBezTo>
                  <a:pt x="764831" y="329069"/>
                  <a:pt x="633095" y="324926"/>
                  <a:pt x="500801" y="323869"/>
                </a:cubicBezTo>
                <a:cubicBezTo>
                  <a:pt x="278081" y="323869"/>
                  <a:pt x="138851" y="336413"/>
                  <a:pt x="68943" y="345119"/>
                </a:cubicBezTo>
                <a:lnTo>
                  <a:pt x="68943" y="51159"/>
                </a:lnTo>
                <a:cubicBezTo>
                  <a:pt x="112204" y="44768"/>
                  <a:pt x="250952" y="27623"/>
                  <a:pt x="500801" y="27623"/>
                </a:cubicBezTo>
                <a:cubicBezTo>
                  <a:pt x="620589" y="28295"/>
                  <a:pt x="739977" y="31662"/>
                  <a:pt x="857787" y="37690"/>
                </a:cubicBezTo>
                <a:cubicBezTo>
                  <a:pt x="1088470" y="47758"/>
                  <a:pt x="1326599" y="58169"/>
                  <a:pt x="1689100" y="324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4429" cap="flat">
            <a:noFill/>
            <a:prstDash val="solid"/>
            <a:miter/>
          </a:ln>
        </p:spPr>
        <p:txBody>
          <a:bodyPr rtlCol="0" anchor="ctr"/>
          <a:lstStyle/>
          <a:p>
            <a:endParaRPr lang="sl-SI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D39F21-94C1-3702-8F19-8D238A373D11}"/>
              </a:ext>
            </a:extLst>
          </p:cNvPr>
          <p:cNvSpPr txBox="1"/>
          <p:nvPr/>
        </p:nvSpPr>
        <p:spPr>
          <a:xfrm>
            <a:off x="1982592" y="1123776"/>
            <a:ext cx="165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Izbor</a:t>
            </a:r>
            <a:r>
              <a:rPr lang="en-US" sz="2400"/>
              <a:t> </a:t>
            </a:r>
            <a:r>
              <a:rPr lang="en-US" sz="2400" err="1"/>
              <a:t>testov</a:t>
            </a:r>
            <a:endParaRPr lang="sl-SI" sz="2400"/>
          </a:p>
        </p:txBody>
      </p:sp>
      <p:sp>
        <p:nvSpPr>
          <p:cNvPr id="44" name="Graphic 40" descr="Flag outline">
            <a:extLst>
              <a:ext uri="{FF2B5EF4-FFF2-40B4-BE49-F238E27FC236}">
                <a16:creationId xmlns:a16="http://schemas.microsoft.com/office/drawing/2014/main" id="{F9AEC3E4-7169-940F-F78B-9AC69B4571CA}"/>
              </a:ext>
            </a:extLst>
          </p:cNvPr>
          <p:cNvSpPr/>
          <p:nvPr/>
        </p:nvSpPr>
        <p:spPr>
          <a:xfrm>
            <a:off x="1263301" y="2244708"/>
            <a:ext cx="1848758" cy="1670685"/>
          </a:xfrm>
          <a:custGeom>
            <a:avLst/>
            <a:gdLst>
              <a:gd name="connsiteX0" fmla="*/ 1714299 w 1758042"/>
              <a:gd name="connsiteY0" fmla="*/ 10830 h 770572"/>
              <a:gd name="connsiteX1" fmla="*/ 868577 w 1758042"/>
              <a:gd name="connsiteY1" fmla="*/ 18869 h 770572"/>
              <a:gd name="connsiteX2" fmla="*/ 500801 w 1758042"/>
              <a:gd name="connsiteY2" fmla="*/ 8573 h 770572"/>
              <a:gd name="connsiteX3" fmla="*/ 68943 w 1758042"/>
              <a:gd name="connsiteY3" fmla="*/ 29947 h 770572"/>
              <a:gd name="connsiteX4" fmla="*/ 68943 w 1758042"/>
              <a:gd name="connsiteY4" fmla="*/ 9525 h 770572"/>
              <a:gd name="connsiteX5" fmla="*/ 34471 w 1758042"/>
              <a:gd name="connsiteY5" fmla="*/ 0 h 770572"/>
              <a:gd name="connsiteX6" fmla="*/ 0 w 1758042"/>
              <a:gd name="connsiteY6" fmla="*/ 9525 h 770572"/>
              <a:gd name="connsiteX7" fmla="*/ 0 w 1758042"/>
              <a:gd name="connsiteY7" fmla="*/ 770573 h 770572"/>
              <a:gd name="connsiteX8" fmla="*/ 68943 w 1758042"/>
              <a:gd name="connsiteY8" fmla="*/ 770573 h 770572"/>
              <a:gd name="connsiteX9" fmla="*/ 68943 w 1758042"/>
              <a:gd name="connsiteY9" fmla="*/ 366389 h 770572"/>
              <a:gd name="connsiteX10" fmla="*/ 500801 w 1758042"/>
              <a:gd name="connsiteY10" fmla="*/ 342900 h 770572"/>
              <a:gd name="connsiteX11" fmla="*/ 882951 w 1758042"/>
              <a:gd name="connsiteY11" fmla="*/ 355035 h 770572"/>
              <a:gd name="connsiteX12" fmla="*/ 1737119 w 1758042"/>
              <a:gd name="connsiteY12" fmla="*/ 344034 h 770572"/>
              <a:gd name="connsiteX13" fmla="*/ 1758043 w 1758042"/>
              <a:gd name="connsiteY13" fmla="*/ 341567 h 770572"/>
              <a:gd name="connsiteX14" fmla="*/ 1758043 w 1758042"/>
              <a:gd name="connsiteY14" fmla="*/ 7458 h 770572"/>
              <a:gd name="connsiteX15" fmla="*/ 1689100 w 1758042"/>
              <a:gd name="connsiteY15" fmla="*/ 328917 h 770572"/>
              <a:gd name="connsiteX16" fmla="*/ 894602 w 1758042"/>
              <a:gd name="connsiteY16" fmla="*/ 336252 h 770572"/>
              <a:gd name="connsiteX17" fmla="*/ 500801 w 1758042"/>
              <a:gd name="connsiteY17" fmla="*/ 323869 h 770572"/>
              <a:gd name="connsiteX18" fmla="*/ 68943 w 1758042"/>
              <a:gd name="connsiteY18" fmla="*/ 345119 h 770572"/>
              <a:gd name="connsiteX19" fmla="*/ 68943 w 1758042"/>
              <a:gd name="connsiteY19" fmla="*/ 51159 h 770572"/>
              <a:gd name="connsiteX20" fmla="*/ 500801 w 1758042"/>
              <a:gd name="connsiteY20" fmla="*/ 27623 h 770572"/>
              <a:gd name="connsiteX21" fmla="*/ 857787 w 1758042"/>
              <a:gd name="connsiteY21" fmla="*/ 37690 h 770572"/>
              <a:gd name="connsiteX22" fmla="*/ 1689100 w 1758042"/>
              <a:gd name="connsiteY22" fmla="*/ 32414 h 77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58042" h="770572">
                <a:moveTo>
                  <a:pt x="1714299" y="10830"/>
                </a:moveTo>
                <a:cubicBezTo>
                  <a:pt x="1341490" y="39529"/>
                  <a:pt x="1101052" y="29023"/>
                  <a:pt x="868577" y="18869"/>
                </a:cubicBezTo>
                <a:cubicBezTo>
                  <a:pt x="747185" y="12713"/>
                  <a:pt x="624195" y="9270"/>
                  <a:pt x="500801" y="8573"/>
                </a:cubicBezTo>
                <a:cubicBezTo>
                  <a:pt x="279219" y="8573"/>
                  <a:pt x="139092" y="21241"/>
                  <a:pt x="68943" y="29947"/>
                </a:cubicBezTo>
                <a:lnTo>
                  <a:pt x="68943" y="9525"/>
                </a:lnTo>
                <a:cubicBezTo>
                  <a:pt x="68943" y="4265"/>
                  <a:pt x="53510" y="0"/>
                  <a:pt x="34471" y="0"/>
                </a:cubicBezTo>
                <a:cubicBezTo>
                  <a:pt x="15433" y="0"/>
                  <a:pt x="0" y="4265"/>
                  <a:pt x="0" y="9525"/>
                </a:cubicBezTo>
                <a:lnTo>
                  <a:pt x="0" y="770573"/>
                </a:lnTo>
                <a:lnTo>
                  <a:pt x="68943" y="770573"/>
                </a:lnTo>
                <a:lnTo>
                  <a:pt x="68943" y="366389"/>
                </a:lnTo>
                <a:cubicBezTo>
                  <a:pt x="111239" y="360045"/>
                  <a:pt x="248194" y="342900"/>
                  <a:pt x="500801" y="342900"/>
                </a:cubicBezTo>
                <a:cubicBezTo>
                  <a:pt x="629200" y="343942"/>
                  <a:pt x="757044" y="348002"/>
                  <a:pt x="882951" y="355035"/>
                </a:cubicBezTo>
                <a:cubicBezTo>
                  <a:pt x="1149932" y="367694"/>
                  <a:pt x="1426049" y="380752"/>
                  <a:pt x="1737119" y="344034"/>
                </a:cubicBezTo>
                <a:lnTo>
                  <a:pt x="1758043" y="341567"/>
                </a:lnTo>
                <a:lnTo>
                  <a:pt x="1758043" y="7458"/>
                </a:lnTo>
                <a:close/>
                <a:moveTo>
                  <a:pt x="1689100" y="328917"/>
                </a:moveTo>
                <a:cubicBezTo>
                  <a:pt x="1404952" y="360445"/>
                  <a:pt x="1145624" y="348148"/>
                  <a:pt x="894602" y="336252"/>
                </a:cubicBezTo>
                <a:cubicBezTo>
                  <a:pt x="764831" y="329069"/>
                  <a:pt x="633095" y="324926"/>
                  <a:pt x="500801" y="323869"/>
                </a:cubicBezTo>
                <a:cubicBezTo>
                  <a:pt x="278081" y="323869"/>
                  <a:pt x="138851" y="336413"/>
                  <a:pt x="68943" y="345119"/>
                </a:cubicBezTo>
                <a:lnTo>
                  <a:pt x="68943" y="51159"/>
                </a:lnTo>
                <a:cubicBezTo>
                  <a:pt x="112204" y="44768"/>
                  <a:pt x="250952" y="27623"/>
                  <a:pt x="500801" y="27623"/>
                </a:cubicBezTo>
                <a:cubicBezTo>
                  <a:pt x="620589" y="28295"/>
                  <a:pt x="739977" y="31662"/>
                  <a:pt x="857787" y="37690"/>
                </a:cubicBezTo>
                <a:cubicBezTo>
                  <a:pt x="1088470" y="47758"/>
                  <a:pt x="1326599" y="58169"/>
                  <a:pt x="1689100" y="3241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4429" cap="flat">
            <a:noFill/>
            <a:prstDash val="solid"/>
            <a:miter/>
          </a:ln>
        </p:spPr>
        <p:txBody>
          <a:bodyPr rtlCol="0" anchor="ctr"/>
          <a:lstStyle/>
          <a:p>
            <a:endParaRPr lang="sl-SI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632977-CDC8-D771-9B7F-CC5ECF7A0690}"/>
              </a:ext>
            </a:extLst>
          </p:cNvPr>
          <p:cNvSpPr txBox="1"/>
          <p:nvPr/>
        </p:nvSpPr>
        <p:spPr>
          <a:xfrm>
            <a:off x="1321096" y="2262541"/>
            <a:ext cx="1736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Izbor</a:t>
            </a:r>
            <a:r>
              <a:rPr lang="en-US" sz="2400"/>
              <a:t> </a:t>
            </a:r>
          </a:p>
          <a:p>
            <a:r>
              <a:rPr lang="en-US" sz="2400" err="1"/>
              <a:t>udeležencev</a:t>
            </a:r>
            <a:endParaRPr lang="sl-SI" sz="2400"/>
          </a:p>
        </p:txBody>
      </p:sp>
      <p:sp>
        <p:nvSpPr>
          <p:cNvPr id="46" name="Graphic 40" descr="Flag outline">
            <a:extLst>
              <a:ext uri="{FF2B5EF4-FFF2-40B4-BE49-F238E27FC236}">
                <a16:creationId xmlns:a16="http://schemas.microsoft.com/office/drawing/2014/main" id="{AAA33A4D-7ADF-7289-F11C-6F4AE24E8FB4}"/>
              </a:ext>
            </a:extLst>
          </p:cNvPr>
          <p:cNvSpPr/>
          <p:nvPr/>
        </p:nvSpPr>
        <p:spPr>
          <a:xfrm>
            <a:off x="839717" y="3277315"/>
            <a:ext cx="2459910" cy="1670685"/>
          </a:xfrm>
          <a:custGeom>
            <a:avLst/>
            <a:gdLst>
              <a:gd name="connsiteX0" fmla="*/ 1714299 w 1758042"/>
              <a:gd name="connsiteY0" fmla="*/ 10830 h 770572"/>
              <a:gd name="connsiteX1" fmla="*/ 868577 w 1758042"/>
              <a:gd name="connsiteY1" fmla="*/ 18869 h 770572"/>
              <a:gd name="connsiteX2" fmla="*/ 500801 w 1758042"/>
              <a:gd name="connsiteY2" fmla="*/ 8573 h 770572"/>
              <a:gd name="connsiteX3" fmla="*/ 68943 w 1758042"/>
              <a:gd name="connsiteY3" fmla="*/ 29947 h 770572"/>
              <a:gd name="connsiteX4" fmla="*/ 68943 w 1758042"/>
              <a:gd name="connsiteY4" fmla="*/ 9525 h 770572"/>
              <a:gd name="connsiteX5" fmla="*/ 34471 w 1758042"/>
              <a:gd name="connsiteY5" fmla="*/ 0 h 770572"/>
              <a:gd name="connsiteX6" fmla="*/ 0 w 1758042"/>
              <a:gd name="connsiteY6" fmla="*/ 9525 h 770572"/>
              <a:gd name="connsiteX7" fmla="*/ 0 w 1758042"/>
              <a:gd name="connsiteY7" fmla="*/ 770573 h 770572"/>
              <a:gd name="connsiteX8" fmla="*/ 68943 w 1758042"/>
              <a:gd name="connsiteY8" fmla="*/ 770573 h 770572"/>
              <a:gd name="connsiteX9" fmla="*/ 68943 w 1758042"/>
              <a:gd name="connsiteY9" fmla="*/ 366389 h 770572"/>
              <a:gd name="connsiteX10" fmla="*/ 500801 w 1758042"/>
              <a:gd name="connsiteY10" fmla="*/ 342900 h 770572"/>
              <a:gd name="connsiteX11" fmla="*/ 882951 w 1758042"/>
              <a:gd name="connsiteY11" fmla="*/ 355035 h 770572"/>
              <a:gd name="connsiteX12" fmla="*/ 1737119 w 1758042"/>
              <a:gd name="connsiteY12" fmla="*/ 344034 h 770572"/>
              <a:gd name="connsiteX13" fmla="*/ 1758043 w 1758042"/>
              <a:gd name="connsiteY13" fmla="*/ 341567 h 770572"/>
              <a:gd name="connsiteX14" fmla="*/ 1758043 w 1758042"/>
              <a:gd name="connsiteY14" fmla="*/ 7458 h 770572"/>
              <a:gd name="connsiteX15" fmla="*/ 1689100 w 1758042"/>
              <a:gd name="connsiteY15" fmla="*/ 328917 h 770572"/>
              <a:gd name="connsiteX16" fmla="*/ 894602 w 1758042"/>
              <a:gd name="connsiteY16" fmla="*/ 336252 h 770572"/>
              <a:gd name="connsiteX17" fmla="*/ 500801 w 1758042"/>
              <a:gd name="connsiteY17" fmla="*/ 323869 h 770572"/>
              <a:gd name="connsiteX18" fmla="*/ 68943 w 1758042"/>
              <a:gd name="connsiteY18" fmla="*/ 345119 h 770572"/>
              <a:gd name="connsiteX19" fmla="*/ 68943 w 1758042"/>
              <a:gd name="connsiteY19" fmla="*/ 51159 h 770572"/>
              <a:gd name="connsiteX20" fmla="*/ 500801 w 1758042"/>
              <a:gd name="connsiteY20" fmla="*/ 27623 h 770572"/>
              <a:gd name="connsiteX21" fmla="*/ 857787 w 1758042"/>
              <a:gd name="connsiteY21" fmla="*/ 37690 h 770572"/>
              <a:gd name="connsiteX22" fmla="*/ 1689100 w 1758042"/>
              <a:gd name="connsiteY22" fmla="*/ 32414 h 77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58042" h="770572">
                <a:moveTo>
                  <a:pt x="1714299" y="10830"/>
                </a:moveTo>
                <a:cubicBezTo>
                  <a:pt x="1341490" y="39529"/>
                  <a:pt x="1101052" y="29023"/>
                  <a:pt x="868577" y="18869"/>
                </a:cubicBezTo>
                <a:cubicBezTo>
                  <a:pt x="747185" y="12713"/>
                  <a:pt x="624195" y="9270"/>
                  <a:pt x="500801" y="8573"/>
                </a:cubicBezTo>
                <a:cubicBezTo>
                  <a:pt x="279219" y="8573"/>
                  <a:pt x="139092" y="21241"/>
                  <a:pt x="68943" y="29947"/>
                </a:cubicBezTo>
                <a:lnTo>
                  <a:pt x="68943" y="9525"/>
                </a:lnTo>
                <a:cubicBezTo>
                  <a:pt x="68943" y="4265"/>
                  <a:pt x="53510" y="0"/>
                  <a:pt x="34471" y="0"/>
                </a:cubicBezTo>
                <a:cubicBezTo>
                  <a:pt x="15433" y="0"/>
                  <a:pt x="0" y="4265"/>
                  <a:pt x="0" y="9525"/>
                </a:cubicBezTo>
                <a:lnTo>
                  <a:pt x="0" y="770573"/>
                </a:lnTo>
                <a:lnTo>
                  <a:pt x="68943" y="770573"/>
                </a:lnTo>
                <a:lnTo>
                  <a:pt x="68943" y="366389"/>
                </a:lnTo>
                <a:cubicBezTo>
                  <a:pt x="111239" y="360045"/>
                  <a:pt x="248194" y="342900"/>
                  <a:pt x="500801" y="342900"/>
                </a:cubicBezTo>
                <a:cubicBezTo>
                  <a:pt x="629200" y="343942"/>
                  <a:pt x="757044" y="348002"/>
                  <a:pt x="882951" y="355035"/>
                </a:cubicBezTo>
                <a:cubicBezTo>
                  <a:pt x="1149932" y="367694"/>
                  <a:pt x="1426049" y="380752"/>
                  <a:pt x="1737119" y="344034"/>
                </a:cubicBezTo>
                <a:lnTo>
                  <a:pt x="1758043" y="341567"/>
                </a:lnTo>
                <a:lnTo>
                  <a:pt x="1758043" y="7458"/>
                </a:lnTo>
                <a:close/>
                <a:moveTo>
                  <a:pt x="1689100" y="328917"/>
                </a:moveTo>
                <a:cubicBezTo>
                  <a:pt x="1404952" y="360445"/>
                  <a:pt x="1145624" y="348148"/>
                  <a:pt x="894602" y="336252"/>
                </a:cubicBezTo>
                <a:cubicBezTo>
                  <a:pt x="764831" y="329069"/>
                  <a:pt x="633095" y="324926"/>
                  <a:pt x="500801" y="323869"/>
                </a:cubicBezTo>
                <a:cubicBezTo>
                  <a:pt x="278081" y="323869"/>
                  <a:pt x="138851" y="336413"/>
                  <a:pt x="68943" y="345119"/>
                </a:cubicBezTo>
                <a:lnTo>
                  <a:pt x="68943" y="51159"/>
                </a:lnTo>
                <a:cubicBezTo>
                  <a:pt x="112204" y="44768"/>
                  <a:pt x="250952" y="27623"/>
                  <a:pt x="500801" y="27623"/>
                </a:cubicBezTo>
                <a:cubicBezTo>
                  <a:pt x="620589" y="28295"/>
                  <a:pt x="739977" y="31662"/>
                  <a:pt x="857787" y="37690"/>
                </a:cubicBezTo>
                <a:cubicBezTo>
                  <a:pt x="1088470" y="47758"/>
                  <a:pt x="1326599" y="58169"/>
                  <a:pt x="1689100" y="3241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4429" cap="flat">
            <a:noFill/>
            <a:prstDash val="solid"/>
            <a:miter/>
          </a:ln>
        </p:spPr>
        <p:txBody>
          <a:bodyPr rtlCol="0" anchor="ctr"/>
          <a:lstStyle/>
          <a:p>
            <a:endParaRPr lang="sl-SI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FA0333-F4A4-5DEC-675A-262AE01E2DFC}"/>
              </a:ext>
            </a:extLst>
          </p:cNvPr>
          <p:cNvSpPr txBox="1"/>
          <p:nvPr/>
        </p:nvSpPr>
        <p:spPr>
          <a:xfrm>
            <a:off x="912971" y="3264609"/>
            <a:ext cx="2386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Priprava</a:t>
            </a:r>
            <a:r>
              <a:rPr lang="en-US" sz="2400"/>
              <a:t> in </a:t>
            </a:r>
          </a:p>
          <a:p>
            <a:r>
              <a:rPr lang="en-US" sz="2400" err="1"/>
              <a:t>pošiljanje</a:t>
            </a:r>
            <a:r>
              <a:rPr lang="en-US" sz="2400"/>
              <a:t> </a:t>
            </a:r>
            <a:r>
              <a:rPr lang="en-US" sz="2400" err="1"/>
              <a:t>vzorcev</a:t>
            </a:r>
            <a:endParaRPr lang="sl-SI" sz="2400"/>
          </a:p>
        </p:txBody>
      </p:sp>
      <p:sp>
        <p:nvSpPr>
          <p:cNvPr id="48" name="Graphic 40" descr="Flag outline">
            <a:extLst>
              <a:ext uri="{FF2B5EF4-FFF2-40B4-BE49-F238E27FC236}">
                <a16:creationId xmlns:a16="http://schemas.microsoft.com/office/drawing/2014/main" id="{C0DAA486-2146-5400-E530-CCB91548BC28}"/>
              </a:ext>
            </a:extLst>
          </p:cNvPr>
          <p:cNvSpPr/>
          <p:nvPr/>
        </p:nvSpPr>
        <p:spPr>
          <a:xfrm>
            <a:off x="1457650" y="4248829"/>
            <a:ext cx="3009361" cy="1670685"/>
          </a:xfrm>
          <a:custGeom>
            <a:avLst/>
            <a:gdLst>
              <a:gd name="connsiteX0" fmla="*/ 1714299 w 1758042"/>
              <a:gd name="connsiteY0" fmla="*/ 10830 h 770572"/>
              <a:gd name="connsiteX1" fmla="*/ 868577 w 1758042"/>
              <a:gd name="connsiteY1" fmla="*/ 18869 h 770572"/>
              <a:gd name="connsiteX2" fmla="*/ 500801 w 1758042"/>
              <a:gd name="connsiteY2" fmla="*/ 8573 h 770572"/>
              <a:gd name="connsiteX3" fmla="*/ 68943 w 1758042"/>
              <a:gd name="connsiteY3" fmla="*/ 29947 h 770572"/>
              <a:gd name="connsiteX4" fmla="*/ 68943 w 1758042"/>
              <a:gd name="connsiteY4" fmla="*/ 9525 h 770572"/>
              <a:gd name="connsiteX5" fmla="*/ 34471 w 1758042"/>
              <a:gd name="connsiteY5" fmla="*/ 0 h 770572"/>
              <a:gd name="connsiteX6" fmla="*/ 0 w 1758042"/>
              <a:gd name="connsiteY6" fmla="*/ 9525 h 770572"/>
              <a:gd name="connsiteX7" fmla="*/ 0 w 1758042"/>
              <a:gd name="connsiteY7" fmla="*/ 770573 h 770572"/>
              <a:gd name="connsiteX8" fmla="*/ 68943 w 1758042"/>
              <a:gd name="connsiteY8" fmla="*/ 770573 h 770572"/>
              <a:gd name="connsiteX9" fmla="*/ 68943 w 1758042"/>
              <a:gd name="connsiteY9" fmla="*/ 366389 h 770572"/>
              <a:gd name="connsiteX10" fmla="*/ 500801 w 1758042"/>
              <a:gd name="connsiteY10" fmla="*/ 342900 h 770572"/>
              <a:gd name="connsiteX11" fmla="*/ 882951 w 1758042"/>
              <a:gd name="connsiteY11" fmla="*/ 355035 h 770572"/>
              <a:gd name="connsiteX12" fmla="*/ 1737119 w 1758042"/>
              <a:gd name="connsiteY12" fmla="*/ 344034 h 770572"/>
              <a:gd name="connsiteX13" fmla="*/ 1758043 w 1758042"/>
              <a:gd name="connsiteY13" fmla="*/ 341567 h 770572"/>
              <a:gd name="connsiteX14" fmla="*/ 1758043 w 1758042"/>
              <a:gd name="connsiteY14" fmla="*/ 7458 h 770572"/>
              <a:gd name="connsiteX15" fmla="*/ 1689100 w 1758042"/>
              <a:gd name="connsiteY15" fmla="*/ 328917 h 770572"/>
              <a:gd name="connsiteX16" fmla="*/ 894602 w 1758042"/>
              <a:gd name="connsiteY16" fmla="*/ 336252 h 770572"/>
              <a:gd name="connsiteX17" fmla="*/ 500801 w 1758042"/>
              <a:gd name="connsiteY17" fmla="*/ 323869 h 770572"/>
              <a:gd name="connsiteX18" fmla="*/ 68943 w 1758042"/>
              <a:gd name="connsiteY18" fmla="*/ 345119 h 770572"/>
              <a:gd name="connsiteX19" fmla="*/ 68943 w 1758042"/>
              <a:gd name="connsiteY19" fmla="*/ 51159 h 770572"/>
              <a:gd name="connsiteX20" fmla="*/ 500801 w 1758042"/>
              <a:gd name="connsiteY20" fmla="*/ 27623 h 770572"/>
              <a:gd name="connsiteX21" fmla="*/ 857787 w 1758042"/>
              <a:gd name="connsiteY21" fmla="*/ 37690 h 770572"/>
              <a:gd name="connsiteX22" fmla="*/ 1689100 w 1758042"/>
              <a:gd name="connsiteY22" fmla="*/ 32414 h 77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58042" h="770572">
                <a:moveTo>
                  <a:pt x="1714299" y="10830"/>
                </a:moveTo>
                <a:cubicBezTo>
                  <a:pt x="1341490" y="39529"/>
                  <a:pt x="1101052" y="29023"/>
                  <a:pt x="868577" y="18869"/>
                </a:cubicBezTo>
                <a:cubicBezTo>
                  <a:pt x="747185" y="12713"/>
                  <a:pt x="624195" y="9270"/>
                  <a:pt x="500801" y="8573"/>
                </a:cubicBezTo>
                <a:cubicBezTo>
                  <a:pt x="279219" y="8573"/>
                  <a:pt x="139092" y="21241"/>
                  <a:pt x="68943" y="29947"/>
                </a:cubicBezTo>
                <a:lnTo>
                  <a:pt x="68943" y="9525"/>
                </a:lnTo>
                <a:cubicBezTo>
                  <a:pt x="68943" y="4265"/>
                  <a:pt x="53510" y="0"/>
                  <a:pt x="34471" y="0"/>
                </a:cubicBezTo>
                <a:cubicBezTo>
                  <a:pt x="15433" y="0"/>
                  <a:pt x="0" y="4265"/>
                  <a:pt x="0" y="9525"/>
                </a:cubicBezTo>
                <a:lnTo>
                  <a:pt x="0" y="770573"/>
                </a:lnTo>
                <a:lnTo>
                  <a:pt x="68943" y="770573"/>
                </a:lnTo>
                <a:lnTo>
                  <a:pt x="68943" y="366389"/>
                </a:lnTo>
                <a:cubicBezTo>
                  <a:pt x="111239" y="360045"/>
                  <a:pt x="248194" y="342900"/>
                  <a:pt x="500801" y="342900"/>
                </a:cubicBezTo>
                <a:cubicBezTo>
                  <a:pt x="629200" y="343942"/>
                  <a:pt x="757044" y="348002"/>
                  <a:pt x="882951" y="355035"/>
                </a:cubicBezTo>
                <a:cubicBezTo>
                  <a:pt x="1149932" y="367694"/>
                  <a:pt x="1426049" y="380752"/>
                  <a:pt x="1737119" y="344034"/>
                </a:cubicBezTo>
                <a:lnTo>
                  <a:pt x="1758043" y="341567"/>
                </a:lnTo>
                <a:lnTo>
                  <a:pt x="1758043" y="7458"/>
                </a:lnTo>
                <a:close/>
                <a:moveTo>
                  <a:pt x="1689100" y="328917"/>
                </a:moveTo>
                <a:cubicBezTo>
                  <a:pt x="1404952" y="360445"/>
                  <a:pt x="1145624" y="348148"/>
                  <a:pt x="894602" y="336252"/>
                </a:cubicBezTo>
                <a:cubicBezTo>
                  <a:pt x="764831" y="329069"/>
                  <a:pt x="633095" y="324926"/>
                  <a:pt x="500801" y="323869"/>
                </a:cubicBezTo>
                <a:cubicBezTo>
                  <a:pt x="278081" y="323869"/>
                  <a:pt x="138851" y="336413"/>
                  <a:pt x="68943" y="345119"/>
                </a:cubicBezTo>
                <a:lnTo>
                  <a:pt x="68943" y="51159"/>
                </a:lnTo>
                <a:cubicBezTo>
                  <a:pt x="112204" y="44768"/>
                  <a:pt x="250952" y="27623"/>
                  <a:pt x="500801" y="27623"/>
                </a:cubicBezTo>
                <a:cubicBezTo>
                  <a:pt x="620589" y="28295"/>
                  <a:pt x="739977" y="31662"/>
                  <a:pt x="857787" y="37690"/>
                </a:cubicBezTo>
                <a:cubicBezTo>
                  <a:pt x="1088470" y="47758"/>
                  <a:pt x="1326599" y="58169"/>
                  <a:pt x="1689100" y="3241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4429" cap="flat">
            <a:noFill/>
            <a:prstDash val="solid"/>
            <a:miter/>
          </a:ln>
        </p:spPr>
        <p:txBody>
          <a:bodyPr rtlCol="0" anchor="ctr"/>
          <a:lstStyle/>
          <a:p>
            <a:endParaRPr lang="sl-SI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93AB23-0863-8670-6F5A-55A181DFFC8B}"/>
              </a:ext>
            </a:extLst>
          </p:cNvPr>
          <p:cNvSpPr txBox="1"/>
          <p:nvPr/>
        </p:nvSpPr>
        <p:spPr>
          <a:xfrm>
            <a:off x="1515446" y="4266662"/>
            <a:ext cx="2587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Zbiranje</a:t>
            </a:r>
            <a:r>
              <a:rPr lang="en-US" sz="2400"/>
              <a:t> </a:t>
            </a:r>
            <a:r>
              <a:rPr lang="en-US" sz="2400" err="1"/>
              <a:t>rezultatov</a:t>
            </a:r>
            <a:r>
              <a:rPr lang="en-US" sz="2400"/>
              <a:t> </a:t>
            </a:r>
          </a:p>
          <a:p>
            <a:r>
              <a:rPr lang="en-US" sz="2400"/>
              <a:t>in </a:t>
            </a:r>
            <a:r>
              <a:rPr lang="en-US" sz="2400" err="1"/>
              <a:t>obdelava</a:t>
            </a:r>
            <a:endParaRPr lang="sl-SI" sz="2400"/>
          </a:p>
        </p:txBody>
      </p:sp>
      <p:sp>
        <p:nvSpPr>
          <p:cNvPr id="50" name="Graphic 40" descr="Flag outline">
            <a:extLst>
              <a:ext uri="{FF2B5EF4-FFF2-40B4-BE49-F238E27FC236}">
                <a16:creationId xmlns:a16="http://schemas.microsoft.com/office/drawing/2014/main" id="{C38B6071-4C76-1265-45FC-9525C81202C7}"/>
              </a:ext>
            </a:extLst>
          </p:cNvPr>
          <p:cNvSpPr/>
          <p:nvPr/>
        </p:nvSpPr>
        <p:spPr>
          <a:xfrm>
            <a:off x="2681693" y="5170614"/>
            <a:ext cx="2459910" cy="1670685"/>
          </a:xfrm>
          <a:custGeom>
            <a:avLst/>
            <a:gdLst>
              <a:gd name="connsiteX0" fmla="*/ 1714299 w 1758042"/>
              <a:gd name="connsiteY0" fmla="*/ 10830 h 770572"/>
              <a:gd name="connsiteX1" fmla="*/ 868577 w 1758042"/>
              <a:gd name="connsiteY1" fmla="*/ 18869 h 770572"/>
              <a:gd name="connsiteX2" fmla="*/ 500801 w 1758042"/>
              <a:gd name="connsiteY2" fmla="*/ 8573 h 770572"/>
              <a:gd name="connsiteX3" fmla="*/ 68943 w 1758042"/>
              <a:gd name="connsiteY3" fmla="*/ 29947 h 770572"/>
              <a:gd name="connsiteX4" fmla="*/ 68943 w 1758042"/>
              <a:gd name="connsiteY4" fmla="*/ 9525 h 770572"/>
              <a:gd name="connsiteX5" fmla="*/ 34471 w 1758042"/>
              <a:gd name="connsiteY5" fmla="*/ 0 h 770572"/>
              <a:gd name="connsiteX6" fmla="*/ 0 w 1758042"/>
              <a:gd name="connsiteY6" fmla="*/ 9525 h 770572"/>
              <a:gd name="connsiteX7" fmla="*/ 0 w 1758042"/>
              <a:gd name="connsiteY7" fmla="*/ 770573 h 770572"/>
              <a:gd name="connsiteX8" fmla="*/ 68943 w 1758042"/>
              <a:gd name="connsiteY8" fmla="*/ 770573 h 770572"/>
              <a:gd name="connsiteX9" fmla="*/ 68943 w 1758042"/>
              <a:gd name="connsiteY9" fmla="*/ 366389 h 770572"/>
              <a:gd name="connsiteX10" fmla="*/ 500801 w 1758042"/>
              <a:gd name="connsiteY10" fmla="*/ 342900 h 770572"/>
              <a:gd name="connsiteX11" fmla="*/ 882951 w 1758042"/>
              <a:gd name="connsiteY11" fmla="*/ 355035 h 770572"/>
              <a:gd name="connsiteX12" fmla="*/ 1737119 w 1758042"/>
              <a:gd name="connsiteY12" fmla="*/ 344034 h 770572"/>
              <a:gd name="connsiteX13" fmla="*/ 1758043 w 1758042"/>
              <a:gd name="connsiteY13" fmla="*/ 341567 h 770572"/>
              <a:gd name="connsiteX14" fmla="*/ 1758043 w 1758042"/>
              <a:gd name="connsiteY14" fmla="*/ 7458 h 770572"/>
              <a:gd name="connsiteX15" fmla="*/ 1689100 w 1758042"/>
              <a:gd name="connsiteY15" fmla="*/ 328917 h 770572"/>
              <a:gd name="connsiteX16" fmla="*/ 894602 w 1758042"/>
              <a:gd name="connsiteY16" fmla="*/ 336252 h 770572"/>
              <a:gd name="connsiteX17" fmla="*/ 500801 w 1758042"/>
              <a:gd name="connsiteY17" fmla="*/ 323869 h 770572"/>
              <a:gd name="connsiteX18" fmla="*/ 68943 w 1758042"/>
              <a:gd name="connsiteY18" fmla="*/ 345119 h 770572"/>
              <a:gd name="connsiteX19" fmla="*/ 68943 w 1758042"/>
              <a:gd name="connsiteY19" fmla="*/ 51159 h 770572"/>
              <a:gd name="connsiteX20" fmla="*/ 500801 w 1758042"/>
              <a:gd name="connsiteY20" fmla="*/ 27623 h 770572"/>
              <a:gd name="connsiteX21" fmla="*/ 857787 w 1758042"/>
              <a:gd name="connsiteY21" fmla="*/ 37690 h 770572"/>
              <a:gd name="connsiteX22" fmla="*/ 1689100 w 1758042"/>
              <a:gd name="connsiteY22" fmla="*/ 32414 h 77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58042" h="770572">
                <a:moveTo>
                  <a:pt x="1714299" y="10830"/>
                </a:moveTo>
                <a:cubicBezTo>
                  <a:pt x="1341490" y="39529"/>
                  <a:pt x="1101052" y="29023"/>
                  <a:pt x="868577" y="18869"/>
                </a:cubicBezTo>
                <a:cubicBezTo>
                  <a:pt x="747185" y="12713"/>
                  <a:pt x="624195" y="9270"/>
                  <a:pt x="500801" y="8573"/>
                </a:cubicBezTo>
                <a:cubicBezTo>
                  <a:pt x="279219" y="8573"/>
                  <a:pt x="139092" y="21241"/>
                  <a:pt x="68943" y="29947"/>
                </a:cubicBezTo>
                <a:lnTo>
                  <a:pt x="68943" y="9525"/>
                </a:lnTo>
                <a:cubicBezTo>
                  <a:pt x="68943" y="4265"/>
                  <a:pt x="53510" y="0"/>
                  <a:pt x="34471" y="0"/>
                </a:cubicBezTo>
                <a:cubicBezTo>
                  <a:pt x="15433" y="0"/>
                  <a:pt x="0" y="4265"/>
                  <a:pt x="0" y="9525"/>
                </a:cubicBezTo>
                <a:lnTo>
                  <a:pt x="0" y="770573"/>
                </a:lnTo>
                <a:lnTo>
                  <a:pt x="68943" y="770573"/>
                </a:lnTo>
                <a:lnTo>
                  <a:pt x="68943" y="366389"/>
                </a:lnTo>
                <a:cubicBezTo>
                  <a:pt x="111239" y="360045"/>
                  <a:pt x="248194" y="342900"/>
                  <a:pt x="500801" y="342900"/>
                </a:cubicBezTo>
                <a:cubicBezTo>
                  <a:pt x="629200" y="343942"/>
                  <a:pt x="757044" y="348002"/>
                  <a:pt x="882951" y="355035"/>
                </a:cubicBezTo>
                <a:cubicBezTo>
                  <a:pt x="1149932" y="367694"/>
                  <a:pt x="1426049" y="380752"/>
                  <a:pt x="1737119" y="344034"/>
                </a:cubicBezTo>
                <a:lnTo>
                  <a:pt x="1758043" y="341567"/>
                </a:lnTo>
                <a:lnTo>
                  <a:pt x="1758043" y="7458"/>
                </a:lnTo>
                <a:close/>
                <a:moveTo>
                  <a:pt x="1689100" y="328917"/>
                </a:moveTo>
                <a:cubicBezTo>
                  <a:pt x="1404952" y="360445"/>
                  <a:pt x="1145624" y="348148"/>
                  <a:pt x="894602" y="336252"/>
                </a:cubicBezTo>
                <a:cubicBezTo>
                  <a:pt x="764831" y="329069"/>
                  <a:pt x="633095" y="324926"/>
                  <a:pt x="500801" y="323869"/>
                </a:cubicBezTo>
                <a:cubicBezTo>
                  <a:pt x="278081" y="323869"/>
                  <a:pt x="138851" y="336413"/>
                  <a:pt x="68943" y="345119"/>
                </a:cubicBezTo>
                <a:lnTo>
                  <a:pt x="68943" y="51159"/>
                </a:lnTo>
                <a:cubicBezTo>
                  <a:pt x="112204" y="44768"/>
                  <a:pt x="250952" y="27623"/>
                  <a:pt x="500801" y="27623"/>
                </a:cubicBezTo>
                <a:cubicBezTo>
                  <a:pt x="620589" y="28295"/>
                  <a:pt x="739977" y="31662"/>
                  <a:pt x="857787" y="37690"/>
                </a:cubicBezTo>
                <a:cubicBezTo>
                  <a:pt x="1088470" y="47758"/>
                  <a:pt x="1326599" y="58169"/>
                  <a:pt x="1689100" y="3241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4429" cap="flat">
            <a:noFill/>
            <a:prstDash val="solid"/>
            <a:miter/>
          </a:ln>
        </p:spPr>
        <p:txBody>
          <a:bodyPr rtlCol="0" anchor="ctr"/>
          <a:lstStyle/>
          <a:p>
            <a:endParaRPr lang="sl-SI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336FEE-610D-9B03-B274-AB2CB4AC78A3}"/>
              </a:ext>
            </a:extLst>
          </p:cNvPr>
          <p:cNvSpPr txBox="1"/>
          <p:nvPr/>
        </p:nvSpPr>
        <p:spPr>
          <a:xfrm>
            <a:off x="2739488" y="5188447"/>
            <a:ext cx="1727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Poročanje</a:t>
            </a:r>
            <a:r>
              <a:rPr lang="en-US" sz="2400"/>
              <a:t> o </a:t>
            </a:r>
          </a:p>
          <a:p>
            <a:r>
              <a:rPr lang="en-US" sz="2400" err="1"/>
              <a:t>rezultatih</a:t>
            </a:r>
            <a:endParaRPr lang="sl-SI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BC5BF-C2CF-C34B-9D68-E8D415765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793" y="1701370"/>
            <a:ext cx="4924210" cy="3536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93995-4EFA-8CB4-A759-D55BA24C1769}"/>
              </a:ext>
            </a:extLst>
          </p:cNvPr>
          <p:cNvSpPr txBox="1"/>
          <p:nvPr/>
        </p:nvSpPr>
        <p:spPr>
          <a:xfrm>
            <a:off x="5899133" y="5657904"/>
            <a:ext cx="414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err="1"/>
              <a:t>Rezervne</a:t>
            </a:r>
            <a:r>
              <a:rPr lang="en-US" sz="2800" b="1"/>
              <a:t> </a:t>
            </a:r>
            <a:r>
              <a:rPr lang="en-US" sz="2800" b="1" err="1"/>
              <a:t>kopije</a:t>
            </a:r>
            <a:r>
              <a:rPr lang="en-US" sz="2800" b="1"/>
              <a:t> </a:t>
            </a:r>
            <a:r>
              <a:rPr lang="en-US" sz="2800" b="1" err="1"/>
              <a:t>podatkov</a:t>
            </a:r>
            <a:r>
              <a:rPr lang="en-US" sz="2800" b="1"/>
              <a:t>!</a:t>
            </a:r>
            <a:endParaRPr lang="sl-SI" sz="28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0DCA9-9902-2792-F37A-2E6F34B9DB67}"/>
              </a:ext>
            </a:extLst>
          </p:cNvPr>
          <p:cNvSpPr txBox="1"/>
          <p:nvPr/>
        </p:nvSpPr>
        <p:spPr>
          <a:xfrm>
            <a:off x="6271098" y="1123776"/>
            <a:ext cx="248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Mapa </a:t>
            </a:r>
            <a:r>
              <a:rPr lang="en-US" sz="2800" b="1" err="1"/>
              <a:t>projekta</a:t>
            </a:r>
            <a:r>
              <a:rPr lang="en-US" sz="2800" b="1"/>
              <a:t>:</a:t>
            </a:r>
            <a:endParaRPr lang="sl-SI" sz="2800" b="1"/>
          </a:p>
        </p:txBody>
      </p:sp>
    </p:spTree>
    <p:extLst>
      <p:ext uri="{BB962C8B-B14F-4D97-AF65-F5344CB8AC3E}">
        <p14:creationId xmlns:p14="http://schemas.microsoft.com/office/powerpoint/2010/main" val="4222254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C7FA0-211A-E6FA-743D-C87BB50F7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3F9CAE-DECF-122A-3F02-3A8AC37AC31D}"/>
              </a:ext>
            </a:extLst>
          </p:cNvPr>
          <p:cNvSpPr txBox="1"/>
          <p:nvPr/>
        </p:nvSpPr>
        <p:spPr>
          <a:xfrm>
            <a:off x="368841" y="1402099"/>
            <a:ext cx="59314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/>
              <a:t>Viri: 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/>
              <a:t>Splet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/>
              <a:t>Projektni partnerji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/>
              <a:t>Podjetja</a:t>
            </a:r>
          </a:p>
          <a:p>
            <a:endParaRPr lang="sl-SI" sz="2400"/>
          </a:p>
          <a:p>
            <a:endParaRPr lang="sl-SI" sz="2400"/>
          </a:p>
          <a:p>
            <a:endParaRPr lang="sl-SI" sz="2400"/>
          </a:p>
          <a:p>
            <a:endParaRPr lang="sl-SI" sz="24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A77121-2702-2B9D-4604-7CCCF40F8848}"/>
              </a:ext>
            </a:extLst>
          </p:cNvPr>
          <p:cNvSpPr/>
          <p:nvPr/>
        </p:nvSpPr>
        <p:spPr>
          <a:xfrm flipH="1">
            <a:off x="77293" y="0"/>
            <a:ext cx="1167847" cy="904672"/>
          </a:xfrm>
          <a:custGeom>
            <a:avLst/>
            <a:gdLst>
              <a:gd name="connsiteX0" fmla="*/ 3140270 w 4677954"/>
              <a:gd name="connsiteY0" fmla="*/ 480007 h 3842776"/>
              <a:gd name="connsiteX1" fmla="*/ 4230535 w 4677954"/>
              <a:gd name="connsiteY1" fmla="*/ 1086592 h 3842776"/>
              <a:gd name="connsiteX2" fmla="*/ 4523213 w 4677954"/>
              <a:gd name="connsiteY2" fmla="*/ 2198906 h 3842776"/>
              <a:gd name="connsiteX3" fmla="*/ 3461358 w 4677954"/>
              <a:gd name="connsiteY3" fmla="*/ 3842777 h 3842776"/>
              <a:gd name="connsiteX4" fmla="*/ 0 w 4677954"/>
              <a:gd name="connsiteY4" fmla="*/ 3842777 h 3842776"/>
              <a:gd name="connsiteX5" fmla="*/ 2758264 w 4677954"/>
              <a:gd name="connsiteY5" fmla="*/ 2140194 h 3842776"/>
              <a:gd name="connsiteX6" fmla="*/ 3086786 w 4677954"/>
              <a:gd name="connsiteY6" fmla="*/ 1070969 h 3842776"/>
              <a:gd name="connsiteX7" fmla="*/ 2516172 w 4677954"/>
              <a:gd name="connsiteY7" fmla="*/ 477550 h 3842776"/>
              <a:gd name="connsiteX8" fmla="*/ 3149782 w 4677954"/>
              <a:gd name="connsiteY8" fmla="*/ 43 h 3842776"/>
              <a:gd name="connsiteX9" fmla="*/ 3401764 w 4677954"/>
              <a:gd name="connsiteY9" fmla="*/ 43 h 3842776"/>
              <a:gd name="connsiteX10" fmla="*/ 3140270 w 4677954"/>
              <a:gd name="connsiteY10" fmla="*/ 480007 h 384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7954" h="3842776">
                <a:moveTo>
                  <a:pt x="3140270" y="480007"/>
                </a:moveTo>
                <a:cubicBezTo>
                  <a:pt x="3404410" y="658789"/>
                  <a:pt x="4110906" y="1001422"/>
                  <a:pt x="4230535" y="1086592"/>
                </a:cubicBezTo>
                <a:cubicBezTo>
                  <a:pt x="4397852" y="1205654"/>
                  <a:pt x="4941378" y="1473700"/>
                  <a:pt x="4523213" y="2198906"/>
                </a:cubicBezTo>
                <a:cubicBezTo>
                  <a:pt x="4105048" y="2924112"/>
                  <a:pt x="3717751" y="3458504"/>
                  <a:pt x="3461358" y="3842777"/>
                </a:cubicBezTo>
                <a:lnTo>
                  <a:pt x="0" y="3842777"/>
                </a:lnTo>
                <a:cubicBezTo>
                  <a:pt x="860646" y="3136281"/>
                  <a:pt x="2185571" y="2553319"/>
                  <a:pt x="2758264" y="2140194"/>
                </a:cubicBezTo>
                <a:cubicBezTo>
                  <a:pt x="3330957" y="1727069"/>
                  <a:pt x="3362014" y="1414988"/>
                  <a:pt x="3086786" y="1070969"/>
                </a:cubicBezTo>
                <a:cubicBezTo>
                  <a:pt x="2834804" y="755991"/>
                  <a:pt x="2608775" y="667230"/>
                  <a:pt x="2516172" y="477550"/>
                </a:cubicBezTo>
                <a:cubicBezTo>
                  <a:pt x="2351312" y="140019"/>
                  <a:pt x="2946684" y="-2855"/>
                  <a:pt x="3149782" y="43"/>
                </a:cubicBezTo>
                <a:cubicBezTo>
                  <a:pt x="3174413" y="43"/>
                  <a:pt x="3401764" y="43"/>
                  <a:pt x="3401764" y="43"/>
                </a:cubicBezTo>
                <a:cubicBezTo>
                  <a:pt x="3401764" y="43"/>
                  <a:pt x="2876066" y="301288"/>
                  <a:pt x="3140270" y="4800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2905" cap="flat">
            <a:noFill/>
            <a:prstDash val="solid"/>
            <a:miter/>
          </a:ln>
        </p:spPr>
        <p:txBody>
          <a:bodyPr rtlCol="0" anchor="ctr"/>
          <a:lstStyle/>
          <a:p>
            <a:endParaRPr lang="sl-SI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0B0B1-2F8E-D15A-9406-81411E65F109}"/>
              </a:ext>
            </a:extLst>
          </p:cNvPr>
          <p:cNvSpPr txBox="1"/>
          <p:nvPr/>
        </p:nvSpPr>
        <p:spPr>
          <a:xfrm>
            <a:off x="515566" y="190726"/>
            <a:ext cx="469846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ED7D31"/>
                </a:solidFill>
              </a:rPr>
              <a:t>Izbor</a:t>
            </a:r>
            <a:r>
              <a:rPr lang="en-US" sz="3600" b="1">
                <a:solidFill>
                  <a:srgbClr val="ED7D31"/>
                </a:solidFill>
              </a:rPr>
              <a:t> </a:t>
            </a:r>
            <a:r>
              <a:rPr lang="en-US" sz="3600" b="1" err="1">
                <a:solidFill>
                  <a:srgbClr val="ED7D31"/>
                </a:solidFill>
              </a:rPr>
              <a:t>testov</a:t>
            </a:r>
            <a:endParaRPr lang="sl-SI" sz="3600" b="1">
              <a:solidFill>
                <a:srgbClr val="ED7D31"/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A2ACC8F-83A1-F562-0149-254BB76309C3}"/>
              </a:ext>
            </a:extLst>
          </p:cNvPr>
          <p:cNvSpPr/>
          <p:nvPr/>
        </p:nvSpPr>
        <p:spPr>
          <a:xfrm rot="5400000">
            <a:off x="5550693" y="2877713"/>
            <a:ext cx="604231" cy="486383"/>
          </a:xfrm>
          <a:prstGeom prst="rightArrow">
            <a:avLst/>
          </a:prstGeom>
          <a:solidFill>
            <a:srgbClr val="105A95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C377C9D-100D-7204-A31D-70BEF23A1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50" y="3561913"/>
            <a:ext cx="7845865" cy="31506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EEC5D14-EC33-4CB1-6D1B-5C82EFB030D8}"/>
              </a:ext>
            </a:extLst>
          </p:cNvPr>
          <p:cNvSpPr txBox="1"/>
          <p:nvPr/>
        </p:nvSpPr>
        <p:spPr>
          <a:xfrm>
            <a:off x="4846806" y="1355933"/>
            <a:ext cx="60943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/>
              <a:t>-priprava poenotenih protokolov in pošiljanje udeležencem</a:t>
            </a:r>
            <a:endParaRPr lang="en-US" sz="2400"/>
          </a:p>
          <a:p>
            <a:r>
              <a:rPr lang="en-US" sz="2400"/>
              <a:t>-in-</a:t>
            </a:r>
            <a:r>
              <a:rPr lang="en-US" sz="2400" err="1"/>
              <a:t>hous</a:t>
            </a:r>
            <a:r>
              <a:rPr lang="en-US" sz="2400"/>
              <a:t> </a:t>
            </a:r>
            <a:r>
              <a:rPr lang="en-US" sz="2400" err="1"/>
              <a:t>preliminarni</a:t>
            </a:r>
            <a:r>
              <a:rPr lang="en-US" sz="2400"/>
              <a:t> </a:t>
            </a:r>
            <a:r>
              <a:rPr lang="en-US" sz="2400" err="1"/>
              <a:t>testi</a:t>
            </a:r>
            <a:endParaRPr lang="en-US" sz="2400"/>
          </a:p>
          <a:p>
            <a:r>
              <a:rPr lang="en-US" sz="2400"/>
              <a:t>-</a:t>
            </a:r>
            <a:r>
              <a:rPr lang="en-US" sz="2400" err="1"/>
              <a:t>poslovna</a:t>
            </a:r>
            <a:r>
              <a:rPr lang="en-US" sz="2400"/>
              <a:t> </a:t>
            </a:r>
            <a:r>
              <a:rPr lang="en-US" sz="2400" err="1"/>
              <a:t>skrivnost</a:t>
            </a:r>
            <a:r>
              <a:rPr lang="en-US" sz="2400"/>
              <a:t> (</a:t>
            </a:r>
            <a:r>
              <a:rPr lang="en-US" sz="2400" err="1"/>
              <a:t>podjetja</a:t>
            </a:r>
            <a:r>
              <a:rPr lang="en-US" sz="2400"/>
              <a:t>)!</a:t>
            </a:r>
          </a:p>
        </p:txBody>
      </p:sp>
    </p:spTree>
    <p:extLst>
      <p:ext uri="{BB962C8B-B14F-4D97-AF65-F5344CB8AC3E}">
        <p14:creationId xmlns:p14="http://schemas.microsoft.com/office/powerpoint/2010/main" val="3373895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B10A8-D4C5-DCC5-02EE-2F6D07D91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4093782-4D45-F96A-46F5-0FD51F5EBB36}"/>
              </a:ext>
            </a:extLst>
          </p:cNvPr>
          <p:cNvSpPr txBox="1"/>
          <p:nvPr/>
        </p:nvSpPr>
        <p:spPr>
          <a:xfrm>
            <a:off x="336821" y="1616107"/>
            <a:ext cx="59314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err="1"/>
              <a:t>Podatki</a:t>
            </a:r>
            <a:r>
              <a:rPr lang="en-US" sz="240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/>
              <a:t>Ime organizacije/laboratorija </a:t>
            </a:r>
            <a:endParaRPr lang="en-US" sz="2400"/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N</a:t>
            </a:r>
            <a:r>
              <a:rPr lang="sl-SI" sz="2400" err="1"/>
              <a:t>aslov</a:t>
            </a:r>
            <a:r>
              <a:rPr lang="sl-SI" sz="2400"/>
              <a:t> (vrstica 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N</a:t>
            </a:r>
            <a:r>
              <a:rPr lang="sl-SI" sz="2400" err="1"/>
              <a:t>aslov</a:t>
            </a:r>
            <a:r>
              <a:rPr lang="sl-SI" sz="2400"/>
              <a:t> (vrstica 2)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/>
              <a:t>Poštna številka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/>
              <a:t>Mesto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/>
              <a:t>Država/Provinca/Regija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400"/>
              <a:t>Država</a:t>
            </a:r>
            <a:endParaRPr lang="en-US" sz="2400"/>
          </a:p>
          <a:p>
            <a:pPr marL="457200" indent="-457200">
              <a:buFont typeface="+mj-lt"/>
              <a:buAutoNum type="arabicPeriod"/>
            </a:pPr>
            <a:r>
              <a:rPr lang="en-US" sz="2400" err="1"/>
              <a:t>Telefon</a:t>
            </a:r>
            <a:endParaRPr lang="en-US" sz="2400"/>
          </a:p>
          <a:p>
            <a:pPr marL="457200" indent="-457200">
              <a:buFont typeface="+mj-lt"/>
              <a:buAutoNum type="arabicPeriod"/>
            </a:pPr>
            <a:r>
              <a:rPr lang="sl-SI" sz="2400"/>
              <a:t>E-poštni naslov</a:t>
            </a:r>
            <a:endParaRPr lang="en-US" sz="2400"/>
          </a:p>
          <a:p>
            <a:pPr marL="457200" indent="-457200">
              <a:buFont typeface="+mj-lt"/>
              <a:buAutoNum type="arabicPeriod"/>
            </a:pPr>
            <a:r>
              <a:rPr lang="en-US" sz="2400" err="1"/>
              <a:t>Izbira</a:t>
            </a:r>
            <a:r>
              <a:rPr lang="en-US" sz="2400"/>
              <a:t> testov</a:t>
            </a:r>
          </a:p>
          <a:p>
            <a:endParaRPr lang="en-US" sz="2400"/>
          </a:p>
          <a:p>
            <a:r>
              <a:rPr lang="en-US" sz="2400"/>
              <a:t>-</a:t>
            </a:r>
            <a:r>
              <a:rPr lang="en-US" sz="2400" err="1"/>
              <a:t>enako</a:t>
            </a:r>
            <a:r>
              <a:rPr lang="en-US" sz="2400"/>
              <a:t> za </a:t>
            </a:r>
            <a:r>
              <a:rPr lang="en-US" sz="2400" err="1"/>
              <a:t>alternativni</a:t>
            </a:r>
            <a:r>
              <a:rPr lang="en-US" sz="2400"/>
              <a:t> </a:t>
            </a:r>
            <a:r>
              <a:rPr lang="en-US" sz="2400" err="1"/>
              <a:t>kontakt</a:t>
            </a:r>
            <a:endParaRPr lang="sl-SI" sz="2400"/>
          </a:p>
          <a:p>
            <a:endParaRPr lang="sl-SI" sz="24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068E3D-C77F-9C6B-2ACB-8FB93CCE8D6A}"/>
              </a:ext>
            </a:extLst>
          </p:cNvPr>
          <p:cNvSpPr/>
          <p:nvPr/>
        </p:nvSpPr>
        <p:spPr>
          <a:xfrm flipH="1">
            <a:off x="77293" y="0"/>
            <a:ext cx="1167847" cy="904672"/>
          </a:xfrm>
          <a:custGeom>
            <a:avLst/>
            <a:gdLst>
              <a:gd name="connsiteX0" fmla="*/ 3140270 w 4677954"/>
              <a:gd name="connsiteY0" fmla="*/ 480007 h 3842776"/>
              <a:gd name="connsiteX1" fmla="*/ 4230535 w 4677954"/>
              <a:gd name="connsiteY1" fmla="*/ 1086592 h 3842776"/>
              <a:gd name="connsiteX2" fmla="*/ 4523213 w 4677954"/>
              <a:gd name="connsiteY2" fmla="*/ 2198906 h 3842776"/>
              <a:gd name="connsiteX3" fmla="*/ 3461358 w 4677954"/>
              <a:gd name="connsiteY3" fmla="*/ 3842777 h 3842776"/>
              <a:gd name="connsiteX4" fmla="*/ 0 w 4677954"/>
              <a:gd name="connsiteY4" fmla="*/ 3842777 h 3842776"/>
              <a:gd name="connsiteX5" fmla="*/ 2758264 w 4677954"/>
              <a:gd name="connsiteY5" fmla="*/ 2140194 h 3842776"/>
              <a:gd name="connsiteX6" fmla="*/ 3086786 w 4677954"/>
              <a:gd name="connsiteY6" fmla="*/ 1070969 h 3842776"/>
              <a:gd name="connsiteX7" fmla="*/ 2516172 w 4677954"/>
              <a:gd name="connsiteY7" fmla="*/ 477550 h 3842776"/>
              <a:gd name="connsiteX8" fmla="*/ 3149782 w 4677954"/>
              <a:gd name="connsiteY8" fmla="*/ 43 h 3842776"/>
              <a:gd name="connsiteX9" fmla="*/ 3401764 w 4677954"/>
              <a:gd name="connsiteY9" fmla="*/ 43 h 3842776"/>
              <a:gd name="connsiteX10" fmla="*/ 3140270 w 4677954"/>
              <a:gd name="connsiteY10" fmla="*/ 480007 h 384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7954" h="3842776">
                <a:moveTo>
                  <a:pt x="3140270" y="480007"/>
                </a:moveTo>
                <a:cubicBezTo>
                  <a:pt x="3404410" y="658789"/>
                  <a:pt x="4110906" y="1001422"/>
                  <a:pt x="4230535" y="1086592"/>
                </a:cubicBezTo>
                <a:cubicBezTo>
                  <a:pt x="4397852" y="1205654"/>
                  <a:pt x="4941378" y="1473700"/>
                  <a:pt x="4523213" y="2198906"/>
                </a:cubicBezTo>
                <a:cubicBezTo>
                  <a:pt x="4105048" y="2924112"/>
                  <a:pt x="3717751" y="3458504"/>
                  <a:pt x="3461358" y="3842777"/>
                </a:cubicBezTo>
                <a:lnTo>
                  <a:pt x="0" y="3842777"/>
                </a:lnTo>
                <a:cubicBezTo>
                  <a:pt x="860646" y="3136281"/>
                  <a:pt x="2185571" y="2553319"/>
                  <a:pt x="2758264" y="2140194"/>
                </a:cubicBezTo>
                <a:cubicBezTo>
                  <a:pt x="3330957" y="1727069"/>
                  <a:pt x="3362014" y="1414988"/>
                  <a:pt x="3086786" y="1070969"/>
                </a:cubicBezTo>
                <a:cubicBezTo>
                  <a:pt x="2834804" y="755991"/>
                  <a:pt x="2608775" y="667230"/>
                  <a:pt x="2516172" y="477550"/>
                </a:cubicBezTo>
                <a:cubicBezTo>
                  <a:pt x="2351312" y="140019"/>
                  <a:pt x="2946684" y="-2855"/>
                  <a:pt x="3149782" y="43"/>
                </a:cubicBezTo>
                <a:cubicBezTo>
                  <a:pt x="3174413" y="43"/>
                  <a:pt x="3401764" y="43"/>
                  <a:pt x="3401764" y="43"/>
                </a:cubicBezTo>
                <a:cubicBezTo>
                  <a:pt x="3401764" y="43"/>
                  <a:pt x="2876066" y="301288"/>
                  <a:pt x="3140270" y="4800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2905" cap="flat">
            <a:noFill/>
            <a:prstDash val="solid"/>
            <a:miter/>
          </a:ln>
        </p:spPr>
        <p:txBody>
          <a:bodyPr rtlCol="0" anchor="ctr"/>
          <a:lstStyle/>
          <a:p>
            <a:endParaRPr lang="sl-SI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48206F-CBB2-383D-E64C-0D8D724B18BA}"/>
              </a:ext>
            </a:extLst>
          </p:cNvPr>
          <p:cNvSpPr txBox="1"/>
          <p:nvPr/>
        </p:nvSpPr>
        <p:spPr>
          <a:xfrm>
            <a:off x="573932" y="190726"/>
            <a:ext cx="469846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ED7D31"/>
                </a:solidFill>
              </a:rPr>
              <a:t>Izbor</a:t>
            </a:r>
            <a:r>
              <a:rPr lang="en-US" sz="3200" b="1">
                <a:solidFill>
                  <a:srgbClr val="ED7D31"/>
                </a:solidFill>
              </a:rPr>
              <a:t> </a:t>
            </a:r>
            <a:r>
              <a:rPr lang="en-US" sz="3200" b="1" err="1">
                <a:solidFill>
                  <a:srgbClr val="ED7D31"/>
                </a:solidFill>
              </a:rPr>
              <a:t>udeležencev</a:t>
            </a:r>
            <a:endParaRPr lang="sl-SI" sz="3200" b="1">
              <a:solidFill>
                <a:srgbClr val="ED7D3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7B7E4F-1D1E-8D4C-352F-1B7A5D8E19D5}"/>
              </a:ext>
            </a:extLst>
          </p:cNvPr>
          <p:cNvGrpSpPr/>
          <p:nvPr/>
        </p:nvGrpSpPr>
        <p:grpSpPr>
          <a:xfrm>
            <a:off x="5676415" y="-22302"/>
            <a:ext cx="6438292" cy="3186703"/>
            <a:chOff x="4962525" y="2031587"/>
            <a:chExt cx="6438292" cy="318670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45D4746-3C85-84ED-7C73-6464FCB30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525" y="2031587"/>
              <a:ext cx="6438292" cy="303642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CD1B01-C441-E785-2E10-D6B408CA9CF9}"/>
                </a:ext>
              </a:extLst>
            </p:cNvPr>
            <p:cNvSpPr txBox="1"/>
            <p:nvPr/>
          </p:nvSpPr>
          <p:spPr>
            <a:xfrm>
              <a:off x="5302285" y="4141072"/>
              <a:ext cx="287938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/>
                <a:t>GDPR! agreement</a:t>
              </a:r>
              <a:endParaRPr lang="sl-SI" sz="3200" b="1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331BEE8E-7E1E-E3C7-47CD-304BE065E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910" y="3429000"/>
            <a:ext cx="3774332" cy="331713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A6D9C75-9AAC-E743-8954-AFCE838C4307}"/>
              </a:ext>
            </a:extLst>
          </p:cNvPr>
          <p:cNvSpPr/>
          <p:nvPr/>
        </p:nvSpPr>
        <p:spPr>
          <a:xfrm>
            <a:off x="4853719" y="4428794"/>
            <a:ext cx="2324911" cy="408561"/>
          </a:xfrm>
          <a:prstGeom prst="rightArrow">
            <a:avLst/>
          </a:prstGeom>
          <a:solidFill>
            <a:srgbClr val="105A95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78939-B394-432F-3A07-36A6B1D4BFCB}"/>
              </a:ext>
            </a:extLst>
          </p:cNvPr>
          <p:cNvSpPr txBox="1"/>
          <p:nvPr/>
        </p:nvSpPr>
        <p:spPr>
          <a:xfrm>
            <a:off x="4736763" y="4069426"/>
            <a:ext cx="274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Obdelava</a:t>
            </a:r>
            <a:r>
              <a:rPr lang="en-US"/>
              <a:t> </a:t>
            </a:r>
            <a:r>
              <a:rPr lang="en-US" err="1"/>
              <a:t>zbranih</a:t>
            </a:r>
            <a:r>
              <a:rPr lang="en-US"/>
              <a:t> </a:t>
            </a:r>
            <a:r>
              <a:rPr lang="en-US" err="1"/>
              <a:t>podatkov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8384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0C5C5-A478-7D4D-3053-946F825BD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2835E4D-D5AA-7F76-A026-B3275D9C8AE3}"/>
              </a:ext>
            </a:extLst>
          </p:cNvPr>
          <p:cNvSpPr txBox="1"/>
          <p:nvPr/>
        </p:nvSpPr>
        <p:spPr>
          <a:xfrm>
            <a:off x="362356" y="1583255"/>
            <a:ext cx="28793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err="1"/>
              <a:t>Priprava</a:t>
            </a:r>
            <a:r>
              <a:rPr lang="it-IT" sz="2400"/>
              <a:t> </a:t>
            </a:r>
            <a:r>
              <a:rPr lang="it-IT" sz="2400" err="1"/>
              <a:t>vzorcev</a:t>
            </a:r>
            <a:r>
              <a:rPr lang="it-IT" sz="2400"/>
              <a:t>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err="1"/>
              <a:t>homogenosti</a:t>
            </a:r>
            <a:r>
              <a:rPr lang="it-IT" sz="240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err="1"/>
              <a:t>Stabilnosti</a:t>
            </a:r>
            <a:endParaRPr lang="it-IT" sz="2400"/>
          </a:p>
          <a:p>
            <a:r>
              <a:rPr lang="en-US" sz="2400"/>
              <a:t>(</a:t>
            </a:r>
            <a:r>
              <a:rPr lang="sl-SI" sz="2400"/>
              <a:t>naključno izbran</a:t>
            </a:r>
            <a:r>
              <a:rPr lang="en-US" sz="2400" err="1"/>
              <a:t>i</a:t>
            </a:r>
            <a:r>
              <a:rPr lang="sl-SI" sz="2400"/>
              <a:t> </a:t>
            </a:r>
            <a:r>
              <a:rPr lang="sl-SI" sz="2400" err="1"/>
              <a:t>alikvotn</a:t>
            </a:r>
            <a:r>
              <a:rPr lang="en-US" sz="2400" err="1"/>
              <a:t>i</a:t>
            </a:r>
            <a:r>
              <a:rPr lang="sl-SI" sz="2400"/>
              <a:t> vzorce</a:t>
            </a:r>
            <a:r>
              <a:rPr lang="en-US" sz="2400"/>
              <a:t>v)</a:t>
            </a:r>
            <a:endParaRPr lang="sl-SI" sz="24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4E26B9-12D9-E4FC-3FE0-D1A6599397E4}"/>
              </a:ext>
            </a:extLst>
          </p:cNvPr>
          <p:cNvSpPr/>
          <p:nvPr/>
        </p:nvSpPr>
        <p:spPr>
          <a:xfrm flipH="1">
            <a:off x="77293" y="0"/>
            <a:ext cx="1167847" cy="904672"/>
          </a:xfrm>
          <a:custGeom>
            <a:avLst/>
            <a:gdLst>
              <a:gd name="connsiteX0" fmla="*/ 3140270 w 4677954"/>
              <a:gd name="connsiteY0" fmla="*/ 480007 h 3842776"/>
              <a:gd name="connsiteX1" fmla="*/ 4230535 w 4677954"/>
              <a:gd name="connsiteY1" fmla="*/ 1086592 h 3842776"/>
              <a:gd name="connsiteX2" fmla="*/ 4523213 w 4677954"/>
              <a:gd name="connsiteY2" fmla="*/ 2198906 h 3842776"/>
              <a:gd name="connsiteX3" fmla="*/ 3461358 w 4677954"/>
              <a:gd name="connsiteY3" fmla="*/ 3842777 h 3842776"/>
              <a:gd name="connsiteX4" fmla="*/ 0 w 4677954"/>
              <a:gd name="connsiteY4" fmla="*/ 3842777 h 3842776"/>
              <a:gd name="connsiteX5" fmla="*/ 2758264 w 4677954"/>
              <a:gd name="connsiteY5" fmla="*/ 2140194 h 3842776"/>
              <a:gd name="connsiteX6" fmla="*/ 3086786 w 4677954"/>
              <a:gd name="connsiteY6" fmla="*/ 1070969 h 3842776"/>
              <a:gd name="connsiteX7" fmla="*/ 2516172 w 4677954"/>
              <a:gd name="connsiteY7" fmla="*/ 477550 h 3842776"/>
              <a:gd name="connsiteX8" fmla="*/ 3149782 w 4677954"/>
              <a:gd name="connsiteY8" fmla="*/ 43 h 3842776"/>
              <a:gd name="connsiteX9" fmla="*/ 3401764 w 4677954"/>
              <a:gd name="connsiteY9" fmla="*/ 43 h 3842776"/>
              <a:gd name="connsiteX10" fmla="*/ 3140270 w 4677954"/>
              <a:gd name="connsiteY10" fmla="*/ 480007 h 384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7954" h="3842776">
                <a:moveTo>
                  <a:pt x="3140270" y="480007"/>
                </a:moveTo>
                <a:cubicBezTo>
                  <a:pt x="3404410" y="658789"/>
                  <a:pt x="4110906" y="1001422"/>
                  <a:pt x="4230535" y="1086592"/>
                </a:cubicBezTo>
                <a:cubicBezTo>
                  <a:pt x="4397852" y="1205654"/>
                  <a:pt x="4941378" y="1473700"/>
                  <a:pt x="4523213" y="2198906"/>
                </a:cubicBezTo>
                <a:cubicBezTo>
                  <a:pt x="4105048" y="2924112"/>
                  <a:pt x="3717751" y="3458504"/>
                  <a:pt x="3461358" y="3842777"/>
                </a:cubicBezTo>
                <a:lnTo>
                  <a:pt x="0" y="3842777"/>
                </a:lnTo>
                <a:cubicBezTo>
                  <a:pt x="860646" y="3136281"/>
                  <a:pt x="2185571" y="2553319"/>
                  <a:pt x="2758264" y="2140194"/>
                </a:cubicBezTo>
                <a:cubicBezTo>
                  <a:pt x="3330957" y="1727069"/>
                  <a:pt x="3362014" y="1414988"/>
                  <a:pt x="3086786" y="1070969"/>
                </a:cubicBezTo>
                <a:cubicBezTo>
                  <a:pt x="2834804" y="755991"/>
                  <a:pt x="2608775" y="667230"/>
                  <a:pt x="2516172" y="477550"/>
                </a:cubicBezTo>
                <a:cubicBezTo>
                  <a:pt x="2351312" y="140019"/>
                  <a:pt x="2946684" y="-2855"/>
                  <a:pt x="3149782" y="43"/>
                </a:cubicBezTo>
                <a:cubicBezTo>
                  <a:pt x="3174413" y="43"/>
                  <a:pt x="3401764" y="43"/>
                  <a:pt x="3401764" y="43"/>
                </a:cubicBezTo>
                <a:cubicBezTo>
                  <a:pt x="3401764" y="43"/>
                  <a:pt x="2876066" y="301288"/>
                  <a:pt x="3140270" y="4800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2905" cap="flat">
            <a:noFill/>
            <a:prstDash val="solid"/>
            <a:miter/>
          </a:ln>
        </p:spPr>
        <p:txBody>
          <a:bodyPr rtlCol="0" anchor="ctr"/>
          <a:lstStyle/>
          <a:p>
            <a:endParaRPr lang="sl-SI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CDD0CF-2B9E-25D7-EB42-C4D043D8DF0B}"/>
              </a:ext>
            </a:extLst>
          </p:cNvPr>
          <p:cNvSpPr txBox="1"/>
          <p:nvPr/>
        </p:nvSpPr>
        <p:spPr>
          <a:xfrm>
            <a:off x="573931" y="190726"/>
            <a:ext cx="5856051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ED7D31"/>
                </a:solidFill>
              </a:rPr>
              <a:t>Priprava</a:t>
            </a:r>
            <a:r>
              <a:rPr lang="en-US" sz="3200" b="1">
                <a:solidFill>
                  <a:srgbClr val="ED7D31"/>
                </a:solidFill>
              </a:rPr>
              <a:t> in </a:t>
            </a:r>
            <a:r>
              <a:rPr lang="en-US" sz="3200" b="1" err="1">
                <a:solidFill>
                  <a:srgbClr val="ED7D31"/>
                </a:solidFill>
              </a:rPr>
              <a:t>pošiljanje</a:t>
            </a:r>
            <a:r>
              <a:rPr lang="en-US" sz="3200" b="1">
                <a:solidFill>
                  <a:srgbClr val="ED7D31"/>
                </a:solidFill>
              </a:rPr>
              <a:t> </a:t>
            </a:r>
            <a:r>
              <a:rPr lang="en-US" sz="3200" b="1" err="1">
                <a:solidFill>
                  <a:srgbClr val="ED7D31"/>
                </a:solidFill>
              </a:rPr>
              <a:t>vzorcev</a:t>
            </a:r>
            <a:endParaRPr lang="sl-SI" sz="3200" b="1">
              <a:solidFill>
                <a:srgbClr val="ED7D31"/>
              </a:solidFill>
            </a:endParaRPr>
          </a:p>
        </p:txBody>
      </p:sp>
      <p:pic>
        <p:nvPicPr>
          <p:cNvPr id="12" name="Graphic 11" descr="Take Off outline">
            <a:extLst>
              <a:ext uri="{FF2B5EF4-FFF2-40B4-BE49-F238E27FC236}">
                <a16:creationId xmlns:a16="http://schemas.microsoft.com/office/drawing/2014/main" id="{FF224B03-5032-11D7-1C10-235C8A9DD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5140" y="3939657"/>
            <a:ext cx="903795" cy="903795"/>
          </a:xfrm>
          <a:prstGeom prst="rect">
            <a:avLst/>
          </a:prstGeom>
        </p:spPr>
      </p:pic>
      <p:pic>
        <p:nvPicPr>
          <p:cNvPr id="16" name="Graphic 15" descr="Clipboard Mixed outline">
            <a:extLst>
              <a:ext uri="{FF2B5EF4-FFF2-40B4-BE49-F238E27FC236}">
                <a16:creationId xmlns:a16="http://schemas.microsoft.com/office/drawing/2014/main" id="{45DF18EB-82D6-EE95-0322-10C3B8634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428" y="3818840"/>
            <a:ext cx="1145431" cy="114543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7F5F4B8-770F-459F-8F5D-CEDC27C6F4A3}"/>
              </a:ext>
            </a:extLst>
          </p:cNvPr>
          <p:cNvGrpSpPr/>
          <p:nvPr/>
        </p:nvGrpSpPr>
        <p:grpSpPr>
          <a:xfrm>
            <a:off x="3468743" y="1029701"/>
            <a:ext cx="7478117" cy="5715147"/>
            <a:chOff x="4713883" y="1035829"/>
            <a:chExt cx="7478117" cy="571514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9765892-686F-D574-EB96-3C0DE0C56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3883" y="1096087"/>
              <a:ext cx="2627257" cy="565488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F6631A0-9126-8764-A5E5-FDD214D86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6289" y="1035829"/>
              <a:ext cx="4915711" cy="5693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0673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C0A4C-570C-D5BC-1CE3-88A705EE2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7DBFD2F-5168-D9A5-E55A-754E3A447239}"/>
              </a:ext>
            </a:extLst>
          </p:cNvPr>
          <p:cNvSpPr/>
          <p:nvPr/>
        </p:nvSpPr>
        <p:spPr>
          <a:xfrm flipH="1">
            <a:off x="77293" y="0"/>
            <a:ext cx="1167847" cy="904672"/>
          </a:xfrm>
          <a:custGeom>
            <a:avLst/>
            <a:gdLst>
              <a:gd name="connsiteX0" fmla="*/ 3140270 w 4677954"/>
              <a:gd name="connsiteY0" fmla="*/ 480007 h 3842776"/>
              <a:gd name="connsiteX1" fmla="*/ 4230535 w 4677954"/>
              <a:gd name="connsiteY1" fmla="*/ 1086592 h 3842776"/>
              <a:gd name="connsiteX2" fmla="*/ 4523213 w 4677954"/>
              <a:gd name="connsiteY2" fmla="*/ 2198906 h 3842776"/>
              <a:gd name="connsiteX3" fmla="*/ 3461358 w 4677954"/>
              <a:gd name="connsiteY3" fmla="*/ 3842777 h 3842776"/>
              <a:gd name="connsiteX4" fmla="*/ 0 w 4677954"/>
              <a:gd name="connsiteY4" fmla="*/ 3842777 h 3842776"/>
              <a:gd name="connsiteX5" fmla="*/ 2758264 w 4677954"/>
              <a:gd name="connsiteY5" fmla="*/ 2140194 h 3842776"/>
              <a:gd name="connsiteX6" fmla="*/ 3086786 w 4677954"/>
              <a:gd name="connsiteY6" fmla="*/ 1070969 h 3842776"/>
              <a:gd name="connsiteX7" fmla="*/ 2516172 w 4677954"/>
              <a:gd name="connsiteY7" fmla="*/ 477550 h 3842776"/>
              <a:gd name="connsiteX8" fmla="*/ 3149782 w 4677954"/>
              <a:gd name="connsiteY8" fmla="*/ 43 h 3842776"/>
              <a:gd name="connsiteX9" fmla="*/ 3401764 w 4677954"/>
              <a:gd name="connsiteY9" fmla="*/ 43 h 3842776"/>
              <a:gd name="connsiteX10" fmla="*/ 3140270 w 4677954"/>
              <a:gd name="connsiteY10" fmla="*/ 480007 h 384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7954" h="3842776">
                <a:moveTo>
                  <a:pt x="3140270" y="480007"/>
                </a:moveTo>
                <a:cubicBezTo>
                  <a:pt x="3404410" y="658789"/>
                  <a:pt x="4110906" y="1001422"/>
                  <a:pt x="4230535" y="1086592"/>
                </a:cubicBezTo>
                <a:cubicBezTo>
                  <a:pt x="4397852" y="1205654"/>
                  <a:pt x="4941378" y="1473700"/>
                  <a:pt x="4523213" y="2198906"/>
                </a:cubicBezTo>
                <a:cubicBezTo>
                  <a:pt x="4105048" y="2924112"/>
                  <a:pt x="3717751" y="3458504"/>
                  <a:pt x="3461358" y="3842777"/>
                </a:cubicBezTo>
                <a:lnTo>
                  <a:pt x="0" y="3842777"/>
                </a:lnTo>
                <a:cubicBezTo>
                  <a:pt x="860646" y="3136281"/>
                  <a:pt x="2185571" y="2553319"/>
                  <a:pt x="2758264" y="2140194"/>
                </a:cubicBezTo>
                <a:cubicBezTo>
                  <a:pt x="3330957" y="1727069"/>
                  <a:pt x="3362014" y="1414988"/>
                  <a:pt x="3086786" y="1070969"/>
                </a:cubicBezTo>
                <a:cubicBezTo>
                  <a:pt x="2834804" y="755991"/>
                  <a:pt x="2608775" y="667230"/>
                  <a:pt x="2516172" y="477550"/>
                </a:cubicBezTo>
                <a:cubicBezTo>
                  <a:pt x="2351312" y="140019"/>
                  <a:pt x="2946684" y="-2855"/>
                  <a:pt x="3149782" y="43"/>
                </a:cubicBezTo>
                <a:cubicBezTo>
                  <a:pt x="3174413" y="43"/>
                  <a:pt x="3401764" y="43"/>
                  <a:pt x="3401764" y="43"/>
                </a:cubicBezTo>
                <a:cubicBezTo>
                  <a:pt x="3401764" y="43"/>
                  <a:pt x="2876066" y="301288"/>
                  <a:pt x="3140270" y="4800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2905" cap="flat">
            <a:noFill/>
            <a:prstDash val="solid"/>
            <a:miter/>
          </a:ln>
        </p:spPr>
        <p:txBody>
          <a:bodyPr rtlCol="0" anchor="ctr"/>
          <a:lstStyle/>
          <a:p>
            <a:endParaRPr lang="sl-SI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15AE67-BCC7-C1BB-7000-9ED734F898F0}"/>
              </a:ext>
            </a:extLst>
          </p:cNvPr>
          <p:cNvSpPr txBox="1"/>
          <p:nvPr/>
        </p:nvSpPr>
        <p:spPr>
          <a:xfrm>
            <a:off x="573932" y="190726"/>
            <a:ext cx="5522068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ED7D31"/>
                </a:solidFill>
              </a:rPr>
              <a:t>Zbiranje</a:t>
            </a:r>
            <a:r>
              <a:rPr lang="en-US" sz="3200" b="1">
                <a:solidFill>
                  <a:srgbClr val="ED7D31"/>
                </a:solidFill>
              </a:rPr>
              <a:t> </a:t>
            </a:r>
            <a:r>
              <a:rPr lang="en-US" sz="3200" b="1" err="1">
                <a:solidFill>
                  <a:srgbClr val="ED7D31"/>
                </a:solidFill>
              </a:rPr>
              <a:t>rezultatov</a:t>
            </a:r>
            <a:r>
              <a:rPr lang="en-US" sz="3200" b="1">
                <a:solidFill>
                  <a:srgbClr val="ED7D31"/>
                </a:solidFill>
              </a:rPr>
              <a:t> in </a:t>
            </a:r>
            <a:r>
              <a:rPr lang="en-US" sz="3200" b="1" err="1">
                <a:solidFill>
                  <a:srgbClr val="ED7D31"/>
                </a:solidFill>
              </a:rPr>
              <a:t>obdelava</a:t>
            </a:r>
            <a:endParaRPr lang="sl-SI" sz="3200" b="1">
              <a:solidFill>
                <a:srgbClr val="ED7D3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37BC4C-DE4E-5853-24AC-E10E2E40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4" y="1235833"/>
            <a:ext cx="11160000" cy="612000"/>
          </a:xfrm>
        </p:spPr>
        <p:txBody>
          <a:bodyPr>
            <a:normAutofit fontScale="90000"/>
          </a:bodyPr>
          <a:lstStyle/>
          <a:p>
            <a:r>
              <a:rPr lang="sl-SI"/>
              <a:t>Vrste podatkov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D66872-D186-5682-14A9-47750668AA9E}"/>
              </a:ext>
            </a:extLst>
          </p:cNvPr>
          <p:cNvSpPr txBox="1"/>
          <p:nvPr/>
        </p:nvSpPr>
        <p:spPr>
          <a:xfrm>
            <a:off x="285307" y="2178995"/>
            <a:ext cx="467756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600"/>
              <a:t>Rezultati</a:t>
            </a:r>
          </a:p>
          <a:p>
            <a:pPr marL="1079500" indent="-457200">
              <a:buFont typeface="Wingdings" panose="05000000000000000000" pitchFamily="2" charset="2"/>
              <a:buChar char="ü"/>
            </a:pPr>
            <a:r>
              <a:rPr lang="sl-SI" sz="3600"/>
              <a:t>Udeležencev</a:t>
            </a:r>
          </a:p>
          <a:p>
            <a:pPr marL="1079500" indent="-457200">
              <a:buFont typeface="Wingdings" panose="05000000000000000000" pitchFamily="2" charset="2"/>
              <a:buChar char="ü"/>
            </a:pPr>
            <a:r>
              <a:rPr lang="sl-SI" sz="3600"/>
              <a:t>In-</a:t>
            </a:r>
            <a:r>
              <a:rPr lang="sl-SI" sz="3600" err="1"/>
              <a:t>house</a:t>
            </a:r>
            <a:r>
              <a:rPr lang="sl-SI" sz="3600"/>
              <a:t> </a:t>
            </a:r>
          </a:p>
          <a:p>
            <a:pPr marL="622300" indent="-622300">
              <a:buFont typeface="Arial" panose="020B0604020202020204" pitchFamily="34" charset="0"/>
              <a:buChar char="•"/>
            </a:pPr>
            <a:r>
              <a:rPr lang="sl-SI" sz="3600"/>
              <a:t>Sledljivost rezultatov</a:t>
            </a:r>
            <a:endParaRPr lang="en-US" sz="3600"/>
          </a:p>
          <a:p>
            <a:pPr marL="622300" indent="-622300">
              <a:buFont typeface="Arial" panose="020B0604020202020204" pitchFamily="34" charset="0"/>
              <a:buChar char="•"/>
            </a:pPr>
            <a:r>
              <a:rPr lang="en-US" sz="3600" err="1"/>
              <a:t>Zaupnost</a:t>
            </a:r>
            <a:r>
              <a:rPr lang="en-US" sz="3600"/>
              <a:t> </a:t>
            </a:r>
            <a:r>
              <a:rPr lang="en-US" sz="3600" err="1"/>
              <a:t>podatkov</a:t>
            </a:r>
            <a:endParaRPr lang="sl-SI" sz="3600"/>
          </a:p>
          <a:p>
            <a:r>
              <a:rPr lang="sl-SI" sz="240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0130F3-B9DD-5226-673A-988DEA3778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9759" y="0"/>
            <a:ext cx="5194948" cy="2743200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31A66E3F-11A3-30E5-EC5D-449B5827BDCE}"/>
              </a:ext>
            </a:extLst>
          </p:cNvPr>
          <p:cNvSpPr/>
          <p:nvPr/>
        </p:nvSpPr>
        <p:spPr>
          <a:xfrm>
            <a:off x="11676962" y="2514673"/>
            <a:ext cx="437745" cy="330740"/>
          </a:xfrm>
          <a:prstGeom prst="downArrow">
            <a:avLst/>
          </a:prstGeom>
          <a:solidFill>
            <a:srgbClr val="105A95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824CAFE-3B7F-28AC-5ADF-40321E8B7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450" y="2835685"/>
            <a:ext cx="6954550" cy="41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8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6781E-0D52-A5A9-91FD-349F9FD53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5341A8D-B32C-D01C-8BE9-97F0F8CC4A6F}"/>
              </a:ext>
            </a:extLst>
          </p:cNvPr>
          <p:cNvSpPr/>
          <p:nvPr/>
        </p:nvSpPr>
        <p:spPr>
          <a:xfrm flipH="1">
            <a:off x="77293" y="0"/>
            <a:ext cx="1167847" cy="904672"/>
          </a:xfrm>
          <a:custGeom>
            <a:avLst/>
            <a:gdLst>
              <a:gd name="connsiteX0" fmla="*/ 3140270 w 4677954"/>
              <a:gd name="connsiteY0" fmla="*/ 480007 h 3842776"/>
              <a:gd name="connsiteX1" fmla="*/ 4230535 w 4677954"/>
              <a:gd name="connsiteY1" fmla="*/ 1086592 h 3842776"/>
              <a:gd name="connsiteX2" fmla="*/ 4523213 w 4677954"/>
              <a:gd name="connsiteY2" fmla="*/ 2198906 h 3842776"/>
              <a:gd name="connsiteX3" fmla="*/ 3461358 w 4677954"/>
              <a:gd name="connsiteY3" fmla="*/ 3842777 h 3842776"/>
              <a:gd name="connsiteX4" fmla="*/ 0 w 4677954"/>
              <a:gd name="connsiteY4" fmla="*/ 3842777 h 3842776"/>
              <a:gd name="connsiteX5" fmla="*/ 2758264 w 4677954"/>
              <a:gd name="connsiteY5" fmla="*/ 2140194 h 3842776"/>
              <a:gd name="connsiteX6" fmla="*/ 3086786 w 4677954"/>
              <a:gd name="connsiteY6" fmla="*/ 1070969 h 3842776"/>
              <a:gd name="connsiteX7" fmla="*/ 2516172 w 4677954"/>
              <a:gd name="connsiteY7" fmla="*/ 477550 h 3842776"/>
              <a:gd name="connsiteX8" fmla="*/ 3149782 w 4677954"/>
              <a:gd name="connsiteY8" fmla="*/ 43 h 3842776"/>
              <a:gd name="connsiteX9" fmla="*/ 3401764 w 4677954"/>
              <a:gd name="connsiteY9" fmla="*/ 43 h 3842776"/>
              <a:gd name="connsiteX10" fmla="*/ 3140270 w 4677954"/>
              <a:gd name="connsiteY10" fmla="*/ 480007 h 384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7954" h="3842776">
                <a:moveTo>
                  <a:pt x="3140270" y="480007"/>
                </a:moveTo>
                <a:cubicBezTo>
                  <a:pt x="3404410" y="658789"/>
                  <a:pt x="4110906" y="1001422"/>
                  <a:pt x="4230535" y="1086592"/>
                </a:cubicBezTo>
                <a:cubicBezTo>
                  <a:pt x="4397852" y="1205654"/>
                  <a:pt x="4941378" y="1473700"/>
                  <a:pt x="4523213" y="2198906"/>
                </a:cubicBezTo>
                <a:cubicBezTo>
                  <a:pt x="4105048" y="2924112"/>
                  <a:pt x="3717751" y="3458504"/>
                  <a:pt x="3461358" y="3842777"/>
                </a:cubicBezTo>
                <a:lnTo>
                  <a:pt x="0" y="3842777"/>
                </a:lnTo>
                <a:cubicBezTo>
                  <a:pt x="860646" y="3136281"/>
                  <a:pt x="2185571" y="2553319"/>
                  <a:pt x="2758264" y="2140194"/>
                </a:cubicBezTo>
                <a:cubicBezTo>
                  <a:pt x="3330957" y="1727069"/>
                  <a:pt x="3362014" y="1414988"/>
                  <a:pt x="3086786" y="1070969"/>
                </a:cubicBezTo>
                <a:cubicBezTo>
                  <a:pt x="2834804" y="755991"/>
                  <a:pt x="2608775" y="667230"/>
                  <a:pt x="2516172" y="477550"/>
                </a:cubicBezTo>
                <a:cubicBezTo>
                  <a:pt x="2351312" y="140019"/>
                  <a:pt x="2946684" y="-2855"/>
                  <a:pt x="3149782" y="43"/>
                </a:cubicBezTo>
                <a:cubicBezTo>
                  <a:pt x="3174413" y="43"/>
                  <a:pt x="3401764" y="43"/>
                  <a:pt x="3401764" y="43"/>
                </a:cubicBezTo>
                <a:cubicBezTo>
                  <a:pt x="3401764" y="43"/>
                  <a:pt x="2876066" y="301288"/>
                  <a:pt x="3140270" y="4800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2905" cap="flat">
            <a:noFill/>
            <a:prstDash val="solid"/>
            <a:miter/>
          </a:ln>
        </p:spPr>
        <p:txBody>
          <a:bodyPr rtlCol="0" anchor="ctr"/>
          <a:lstStyle/>
          <a:p>
            <a:endParaRPr lang="sl-SI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84388-AF57-CD49-8306-B1BAAE49900C}"/>
              </a:ext>
            </a:extLst>
          </p:cNvPr>
          <p:cNvSpPr txBox="1"/>
          <p:nvPr/>
        </p:nvSpPr>
        <p:spPr>
          <a:xfrm>
            <a:off x="573931" y="190726"/>
            <a:ext cx="5972783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ED7D31"/>
                </a:solidFill>
              </a:rPr>
              <a:t>Zbiranje</a:t>
            </a:r>
            <a:r>
              <a:rPr lang="en-US" sz="3200" b="1">
                <a:solidFill>
                  <a:srgbClr val="ED7D31"/>
                </a:solidFill>
              </a:rPr>
              <a:t> </a:t>
            </a:r>
            <a:r>
              <a:rPr lang="en-US" sz="3200" b="1" err="1">
                <a:solidFill>
                  <a:srgbClr val="ED7D31"/>
                </a:solidFill>
              </a:rPr>
              <a:t>rezultatov</a:t>
            </a:r>
            <a:r>
              <a:rPr lang="en-US" sz="3200" b="1">
                <a:solidFill>
                  <a:srgbClr val="ED7D31"/>
                </a:solidFill>
              </a:rPr>
              <a:t> in </a:t>
            </a:r>
            <a:r>
              <a:rPr lang="en-US" sz="3200" b="1" err="1">
                <a:solidFill>
                  <a:srgbClr val="ED7D31"/>
                </a:solidFill>
              </a:rPr>
              <a:t>obdelava</a:t>
            </a:r>
            <a:endParaRPr lang="sl-SI" sz="3200" b="1">
              <a:solidFill>
                <a:srgbClr val="ED7D3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BBF5A-13C9-6CCC-3F17-2AE114B44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13" y="883782"/>
            <a:ext cx="11031166" cy="59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BF14-4F9C-F28A-31E6-7A103623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Nacionalni inštitut za biologijo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0D3A1-2B3A-056E-F579-9ED4B069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12" y="1825626"/>
            <a:ext cx="6190789" cy="4773293"/>
          </a:xfrm>
        </p:spPr>
        <p:txBody>
          <a:bodyPr/>
          <a:lstStyle/>
          <a:p>
            <a:r>
              <a:rPr lang="sl-SI" b="1">
                <a:solidFill>
                  <a:srgbClr val="ED7D31"/>
                </a:solidFill>
              </a:rPr>
              <a:t>največji neodvisni javni raziskovalni inštitut za naravoslovne vede</a:t>
            </a:r>
            <a:r>
              <a:rPr lang="sl-SI" b="1">
                <a:solidFill>
                  <a:srgbClr val="2A8C46"/>
                </a:solidFill>
              </a:rPr>
              <a:t> </a:t>
            </a:r>
            <a:r>
              <a:rPr lang="sl-SI"/>
              <a:t>v Sloveniji</a:t>
            </a:r>
          </a:p>
          <a:p>
            <a:r>
              <a:rPr lang="sl-SI"/>
              <a:t>osnovna dejavnost: temeljne, razvojne in </a:t>
            </a:r>
            <a:r>
              <a:rPr lang="sl-SI" b="1">
                <a:solidFill>
                  <a:srgbClr val="ED7D31"/>
                </a:solidFill>
              </a:rPr>
              <a:t>aplikativne raziskave </a:t>
            </a:r>
            <a:r>
              <a:rPr lang="sl-SI"/>
              <a:t>na področjih naravoslovja in biotehnologije, biofizike, biomedicine in sistemske biologije</a:t>
            </a:r>
          </a:p>
          <a:p>
            <a:r>
              <a:rPr lang="sl-SI" b="1">
                <a:solidFill>
                  <a:srgbClr val="ED7D31"/>
                </a:solidFill>
              </a:rPr>
              <a:t>aktiven prenos v prakso </a:t>
            </a:r>
            <a:r>
              <a:rPr lang="sl-SI"/>
              <a:t>na področju kmetijstva in prehrane ter zdravja rastlin</a:t>
            </a:r>
            <a:endParaRPr lang="sl-SI" b="1">
              <a:solidFill>
                <a:srgbClr val="ED7D31"/>
              </a:solidFill>
            </a:endParaRP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4B10A-5EE5-DDF2-8330-B6F5D9D956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38" y="1914930"/>
            <a:ext cx="3714268" cy="1938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 descr="P:\Projekti\NIB\Promocijski projekti\LETNA POROČILA O DELU\2011\Gradivo iz OE\UVOD\Slike\slike final\3-FITO-GEN.JPG">
            <a:extLst>
              <a:ext uri="{FF2B5EF4-FFF2-40B4-BE49-F238E27FC236}">
                <a16:creationId xmlns:a16="http://schemas.microsoft.com/office/drawing/2014/main" id="{E81D5F68-0126-7DB2-BFAD-6AB79F52925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938" y="4106474"/>
            <a:ext cx="3600686" cy="1932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12656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1D8F4-CE81-E5BE-D0F8-45BDCC0FB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F380B-CAA9-EE02-D14C-DDF5CA4BF0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4" b="5744"/>
          <a:stretch/>
        </p:blipFill>
        <p:spPr>
          <a:xfrm>
            <a:off x="77293" y="823241"/>
            <a:ext cx="5221372" cy="5992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2115E6-F497-0D4B-06C6-36E40EDC60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1275" y="412173"/>
            <a:ext cx="3883193" cy="1970408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56E2F1E-2557-BD9D-D5D7-BFFF25659D86}"/>
              </a:ext>
            </a:extLst>
          </p:cNvPr>
          <p:cNvSpPr/>
          <p:nvPr/>
        </p:nvSpPr>
        <p:spPr>
          <a:xfrm flipH="1">
            <a:off x="77293" y="42521"/>
            <a:ext cx="1294307" cy="739302"/>
          </a:xfrm>
          <a:custGeom>
            <a:avLst/>
            <a:gdLst>
              <a:gd name="connsiteX0" fmla="*/ 3140270 w 4677954"/>
              <a:gd name="connsiteY0" fmla="*/ 480007 h 3842776"/>
              <a:gd name="connsiteX1" fmla="*/ 4230535 w 4677954"/>
              <a:gd name="connsiteY1" fmla="*/ 1086592 h 3842776"/>
              <a:gd name="connsiteX2" fmla="*/ 4523213 w 4677954"/>
              <a:gd name="connsiteY2" fmla="*/ 2198906 h 3842776"/>
              <a:gd name="connsiteX3" fmla="*/ 3461358 w 4677954"/>
              <a:gd name="connsiteY3" fmla="*/ 3842777 h 3842776"/>
              <a:gd name="connsiteX4" fmla="*/ 0 w 4677954"/>
              <a:gd name="connsiteY4" fmla="*/ 3842777 h 3842776"/>
              <a:gd name="connsiteX5" fmla="*/ 2758264 w 4677954"/>
              <a:gd name="connsiteY5" fmla="*/ 2140194 h 3842776"/>
              <a:gd name="connsiteX6" fmla="*/ 3086786 w 4677954"/>
              <a:gd name="connsiteY6" fmla="*/ 1070969 h 3842776"/>
              <a:gd name="connsiteX7" fmla="*/ 2516172 w 4677954"/>
              <a:gd name="connsiteY7" fmla="*/ 477550 h 3842776"/>
              <a:gd name="connsiteX8" fmla="*/ 3149782 w 4677954"/>
              <a:gd name="connsiteY8" fmla="*/ 43 h 3842776"/>
              <a:gd name="connsiteX9" fmla="*/ 3401764 w 4677954"/>
              <a:gd name="connsiteY9" fmla="*/ 43 h 3842776"/>
              <a:gd name="connsiteX10" fmla="*/ 3140270 w 4677954"/>
              <a:gd name="connsiteY10" fmla="*/ 480007 h 384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7954" h="3842776">
                <a:moveTo>
                  <a:pt x="3140270" y="480007"/>
                </a:moveTo>
                <a:cubicBezTo>
                  <a:pt x="3404410" y="658789"/>
                  <a:pt x="4110906" y="1001422"/>
                  <a:pt x="4230535" y="1086592"/>
                </a:cubicBezTo>
                <a:cubicBezTo>
                  <a:pt x="4397852" y="1205654"/>
                  <a:pt x="4941378" y="1473700"/>
                  <a:pt x="4523213" y="2198906"/>
                </a:cubicBezTo>
                <a:cubicBezTo>
                  <a:pt x="4105048" y="2924112"/>
                  <a:pt x="3717751" y="3458504"/>
                  <a:pt x="3461358" y="3842777"/>
                </a:cubicBezTo>
                <a:lnTo>
                  <a:pt x="0" y="3842777"/>
                </a:lnTo>
                <a:cubicBezTo>
                  <a:pt x="860646" y="3136281"/>
                  <a:pt x="2185571" y="2553319"/>
                  <a:pt x="2758264" y="2140194"/>
                </a:cubicBezTo>
                <a:cubicBezTo>
                  <a:pt x="3330957" y="1727069"/>
                  <a:pt x="3362014" y="1414988"/>
                  <a:pt x="3086786" y="1070969"/>
                </a:cubicBezTo>
                <a:cubicBezTo>
                  <a:pt x="2834804" y="755991"/>
                  <a:pt x="2608775" y="667230"/>
                  <a:pt x="2516172" y="477550"/>
                </a:cubicBezTo>
                <a:cubicBezTo>
                  <a:pt x="2351312" y="140019"/>
                  <a:pt x="2946684" y="-2855"/>
                  <a:pt x="3149782" y="43"/>
                </a:cubicBezTo>
                <a:cubicBezTo>
                  <a:pt x="3174413" y="43"/>
                  <a:pt x="3401764" y="43"/>
                  <a:pt x="3401764" y="43"/>
                </a:cubicBezTo>
                <a:cubicBezTo>
                  <a:pt x="3401764" y="43"/>
                  <a:pt x="2876066" y="301288"/>
                  <a:pt x="3140270" y="4800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2905" cap="flat">
            <a:noFill/>
            <a:prstDash val="solid"/>
            <a:miter/>
          </a:ln>
        </p:spPr>
        <p:txBody>
          <a:bodyPr rtlCol="0" anchor="ctr"/>
          <a:lstStyle/>
          <a:p>
            <a:endParaRPr lang="sl-SI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F1924-70FE-FF86-CAD0-4568DABE860B}"/>
              </a:ext>
            </a:extLst>
          </p:cNvPr>
          <p:cNvSpPr txBox="1"/>
          <p:nvPr/>
        </p:nvSpPr>
        <p:spPr>
          <a:xfrm>
            <a:off x="797669" y="107437"/>
            <a:ext cx="4095344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ED7D31"/>
                </a:solidFill>
              </a:rPr>
              <a:t>Poročanje</a:t>
            </a:r>
            <a:r>
              <a:rPr lang="en-US" sz="3200" b="1">
                <a:solidFill>
                  <a:srgbClr val="ED7D31"/>
                </a:solidFill>
              </a:rPr>
              <a:t> o </a:t>
            </a:r>
            <a:r>
              <a:rPr lang="en-US" sz="3200" b="1" err="1">
                <a:solidFill>
                  <a:srgbClr val="ED7D31"/>
                </a:solidFill>
              </a:rPr>
              <a:t>rezultatih</a:t>
            </a:r>
            <a:endParaRPr lang="sl-SI" sz="3200" b="1">
              <a:solidFill>
                <a:srgbClr val="ED7D3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3A5D5F-B0C5-4FE3-B6D1-F8ABED935B1A}"/>
              </a:ext>
            </a:extLst>
          </p:cNvPr>
          <p:cNvGrpSpPr/>
          <p:nvPr/>
        </p:nvGrpSpPr>
        <p:grpSpPr>
          <a:xfrm>
            <a:off x="5195513" y="2715079"/>
            <a:ext cx="6919194" cy="4016514"/>
            <a:chOff x="5272806" y="3151762"/>
            <a:chExt cx="5822880" cy="36176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9F7A8C-DEC2-2CB6-705B-CE302CF6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2806" y="3151762"/>
              <a:ext cx="1620531" cy="36176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A2C37B-D6F6-2865-28E8-E0A20703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3337" y="3151762"/>
              <a:ext cx="4202349" cy="3617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5551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8FCA-CC16-036B-248B-C04B2A07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577" y="1145535"/>
            <a:ext cx="6267448" cy="611828"/>
          </a:xfrm>
        </p:spPr>
        <p:txBody>
          <a:bodyPr>
            <a:normAutofit fontScale="90000"/>
          </a:bodyPr>
          <a:lstStyle/>
          <a:p>
            <a:r>
              <a:rPr lang="en-US" err="1"/>
              <a:t>Valitest</a:t>
            </a:r>
            <a:r>
              <a:rPr lang="en-US"/>
              <a:t> H2020 n°773139</a:t>
            </a:r>
            <a:endParaRPr lang="sl-SI"/>
          </a:p>
        </p:txBody>
      </p:sp>
      <p:pic>
        <p:nvPicPr>
          <p:cNvPr id="2050" name="Picture 2" descr="Book cover">
            <a:extLst>
              <a:ext uri="{FF2B5EF4-FFF2-40B4-BE49-F238E27FC236}">
                <a16:creationId xmlns:a16="http://schemas.microsoft.com/office/drawing/2014/main" id="{64096C79-237C-8C02-7D79-E5EF3FA3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6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D00AD7-8B0E-7B19-E7FB-98F0C24622FF}"/>
              </a:ext>
            </a:extLst>
          </p:cNvPr>
          <p:cNvSpPr txBox="1"/>
          <p:nvPr/>
        </p:nvSpPr>
        <p:spPr>
          <a:xfrm>
            <a:off x="4981577" y="2091571"/>
            <a:ext cx="6094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>
                <a:hlinkClick r:id="rId3"/>
              </a:rPr>
              <a:t>https://link.springer.com/book/10.1007/978-3-030-99811-0</a:t>
            </a:r>
            <a:endParaRPr lang="sl-SI" sz="2400"/>
          </a:p>
        </p:txBody>
      </p:sp>
      <p:pic>
        <p:nvPicPr>
          <p:cNvPr id="7" name="Picture 6" descr="A blue and orange bar code&#10;&#10;Description automatically generated">
            <a:extLst>
              <a:ext uri="{FF2B5EF4-FFF2-40B4-BE49-F238E27FC236}">
                <a16:creationId xmlns:a16="http://schemas.microsoft.com/office/drawing/2014/main" id="{EAB0315F-3D05-F412-9530-B4EC85461A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060" y="3256776"/>
            <a:ext cx="2226187" cy="22261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FAE05-F709-1007-074C-71BD086415F6}"/>
              </a:ext>
            </a:extLst>
          </p:cNvPr>
          <p:cNvSpPr txBox="1"/>
          <p:nvPr/>
        </p:nvSpPr>
        <p:spPr>
          <a:xfrm>
            <a:off x="9627370" y="2850918"/>
            <a:ext cx="2483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Download book</a:t>
            </a:r>
            <a:endParaRPr lang="sl-SI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84E55B-96CB-7017-09F6-0B9CB12EA7A4}"/>
              </a:ext>
            </a:extLst>
          </p:cNvPr>
          <p:cNvSpPr txBox="1"/>
          <p:nvPr/>
        </p:nvSpPr>
        <p:spPr>
          <a:xfrm>
            <a:off x="4755120" y="4467693"/>
            <a:ext cx="576151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/>
              <a:t>Seznam poglavij</a:t>
            </a:r>
            <a:endParaRPr lang="en-US" sz="2800" b="1"/>
          </a:p>
          <a:p>
            <a:endParaRPr lang="en-US" b="1">
              <a:solidFill>
                <a:srgbClr val="000000"/>
              </a:solidFill>
              <a:latin typeface="Merriweather Sans" pitchFamily="2" charset="-18"/>
              <a:hlinkClick r:id="rId5"/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b="1" i="0">
                <a:solidFill>
                  <a:srgbClr val="000000"/>
                </a:solidFill>
                <a:effectLst/>
                <a:latin typeface="Merriweather Sans" pitchFamily="2" charset="-18"/>
                <a:hlinkClick r:id="rId5"/>
              </a:rPr>
              <a:t>General </a:t>
            </a:r>
            <a:r>
              <a:rPr lang="sl-SI" b="1" i="0" err="1">
                <a:solidFill>
                  <a:srgbClr val="000000"/>
                </a:solidFill>
                <a:effectLst/>
                <a:latin typeface="Merriweather Sans" pitchFamily="2" charset="-18"/>
                <a:hlinkClick r:id="rId5"/>
              </a:rPr>
              <a:t>Background</a:t>
            </a:r>
            <a:endParaRPr lang="sl-SI" b="1" i="0">
              <a:solidFill>
                <a:srgbClr val="222222"/>
              </a:solidFill>
              <a:effectLst/>
              <a:latin typeface="Merriweather Sans" pitchFamily="2" charset="-18"/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b="1" i="0" err="1">
                <a:solidFill>
                  <a:srgbClr val="000000"/>
                </a:solidFill>
                <a:effectLst/>
                <a:latin typeface="Merriweather Sans" pitchFamily="2" charset="-18"/>
                <a:hlinkClick r:id="rId6"/>
              </a:rPr>
              <a:t>Introduction</a:t>
            </a:r>
            <a:r>
              <a:rPr lang="sl-SI" b="1" i="0">
                <a:solidFill>
                  <a:srgbClr val="000000"/>
                </a:solidFill>
                <a:effectLst/>
                <a:latin typeface="Merriweather Sans" pitchFamily="2" charset="-18"/>
                <a:hlinkClick r:id="rId6"/>
              </a:rPr>
              <a:t> to </a:t>
            </a:r>
            <a:r>
              <a:rPr lang="sl-SI" b="1" i="0" err="1">
                <a:solidFill>
                  <a:srgbClr val="000000"/>
                </a:solidFill>
                <a:effectLst/>
                <a:latin typeface="Merriweather Sans" pitchFamily="2" charset="-18"/>
                <a:hlinkClick r:id="rId6"/>
              </a:rPr>
              <a:t>Interlaboratory</a:t>
            </a:r>
            <a:r>
              <a:rPr lang="sl-SI" b="1" i="0">
                <a:solidFill>
                  <a:srgbClr val="000000"/>
                </a:solidFill>
                <a:effectLst/>
                <a:latin typeface="Merriweather Sans" pitchFamily="2" charset="-18"/>
                <a:hlinkClick r:id="rId6"/>
              </a:rPr>
              <a:t> </a:t>
            </a:r>
            <a:r>
              <a:rPr lang="sl-SI" b="1" i="0" err="1">
                <a:solidFill>
                  <a:srgbClr val="000000"/>
                </a:solidFill>
                <a:effectLst/>
                <a:latin typeface="Merriweather Sans" pitchFamily="2" charset="-18"/>
                <a:hlinkClick r:id="rId6"/>
              </a:rPr>
              <a:t>Comparisons</a:t>
            </a:r>
            <a:endParaRPr lang="sl-SI" b="1" i="0">
              <a:solidFill>
                <a:srgbClr val="222222"/>
              </a:solidFill>
              <a:effectLst/>
              <a:latin typeface="Merriweather Sans" pitchFamily="2" charset="-1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i="0">
                <a:solidFill>
                  <a:srgbClr val="000000"/>
                </a:solidFill>
                <a:effectLst/>
                <a:latin typeface="Merriweather Sans" pitchFamily="2" charset="-18"/>
                <a:hlinkClick r:id="rId7"/>
              </a:rPr>
              <a:t>Description of the Process of TPS </a:t>
            </a:r>
            <a:r>
              <a:rPr lang="en-US" b="1" i="0" err="1">
                <a:solidFill>
                  <a:srgbClr val="000000"/>
                </a:solidFill>
                <a:effectLst/>
                <a:latin typeface="Merriweather Sans" pitchFamily="2" charset="-18"/>
                <a:hlinkClick r:id="rId7"/>
              </a:rPr>
              <a:t>Organisation</a:t>
            </a:r>
            <a:endParaRPr lang="en-US" b="1" i="0">
              <a:solidFill>
                <a:srgbClr val="222222"/>
              </a:solidFill>
              <a:effectLst/>
              <a:latin typeface="Merriweather Sans" pitchFamily="2" charset="-18"/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b="1" i="0" err="1">
                <a:solidFill>
                  <a:srgbClr val="000000"/>
                </a:solidFill>
                <a:effectLst/>
                <a:latin typeface="Merriweather Sans" pitchFamily="2" charset="-18"/>
                <a:hlinkClick r:id="rId8"/>
              </a:rPr>
              <a:t>Conclusions</a:t>
            </a:r>
            <a:endParaRPr lang="sl-SI" b="1" i="0">
              <a:solidFill>
                <a:srgbClr val="222222"/>
              </a:solidFill>
              <a:effectLst/>
              <a:latin typeface="Merriweather Sans" pitchFamily="2" charset="-18"/>
            </a:endParaRPr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8235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A74BEE-B816-F4B3-5511-F8CB48D023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968" y="3488391"/>
            <a:ext cx="3477420" cy="1142338"/>
          </a:xfrm>
        </p:spPr>
        <p:txBody>
          <a:bodyPr/>
          <a:lstStyle/>
          <a:p>
            <a:r>
              <a:rPr lang="sl-SI"/>
              <a:t>Nataša Mehle</a:t>
            </a:r>
          </a:p>
          <a:p>
            <a:r>
              <a:rPr lang="sl-SI"/>
              <a:t>Irena Bajde</a:t>
            </a:r>
          </a:p>
          <a:p>
            <a:r>
              <a:rPr lang="sl-SI"/>
              <a:t>Jakob Brodarič</a:t>
            </a:r>
          </a:p>
          <a:p>
            <a:r>
              <a:rPr lang="sl-SI"/>
              <a:t>Rok Štravs, Bia d.o.o</a:t>
            </a:r>
          </a:p>
          <a:p>
            <a:r>
              <a:rPr lang="sl-SI"/>
              <a:t>Boštjan Kukovec in Damjan Glad, HeartCode d.o.o</a:t>
            </a:r>
          </a:p>
          <a:p>
            <a:endParaRPr lang="sl-S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BCD9B6-26E3-C757-949F-7D82A1F3E407}"/>
              </a:ext>
            </a:extLst>
          </p:cNvPr>
          <p:cNvGrpSpPr/>
          <p:nvPr/>
        </p:nvGrpSpPr>
        <p:grpSpPr>
          <a:xfrm>
            <a:off x="8858965" y="4071794"/>
            <a:ext cx="3055793" cy="939740"/>
            <a:chOff x="8457331" y="2170734"/>
            <a:chExt cx="3055793" cy="9397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FFEE1F-4C51-5629-3190-87DC3F54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7331" y="2170734"/>
              <a:ext cx="2190416" cy="55893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D94D90-48A0-52EE-875D-766FB1635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58619" y="2201020"/>
              <a:ext cx="854505" cy="85450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4466E0-8987-156E-C971-235435F90014}"/>
                </a:ext>
              </a:extLst>
            </p:cNvPr>
            <p:cNvSpPr txBox="1"/>
            <p:nvPr/>
          </p:nvSpPr>
          <p:spPr>
            <a:xfrm>
              <a:off x="8584139" y="2510310"/>
              <a:ext cx="193680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l-SI" sz="1100" b="1">
                <a:hlinkClick r:id="rId4"/>
              </a:endParaRPr>
            </a:p>
            <a:p>
              <a:r>
                <a:rPr lang="en-US" sz="1100">
                  <a:hlinkClick r:id="rId4"/>
                </a:rPr>
                <a:t>http://projects.nib.si/tobamo/</a:t>
              </a:r>
              <a:r>
                <a:rPr lang="sl-SI" sz="1100"/>
                <a:t> (</a:t>
              </a:r>
              <a:r>
                <a:rPr lang="en-US" sz="1100"/>
                <a:t>L4-3179</a:t>
              </a:r>
              <a:r>
                <a:rPr lang="sl-SI" sz="1100"/>
                <a:t>) </a:t>
              </a:r>
              <a:endParaRPr lang="en-US" sz="11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12216F-9DD7-2E52-8AA2-9D3260C3D366}"/>
              </a:ext>
            </a:extLst>
          </p:cNvPr>
          <p:cNvGrpSpPr/>
          <p:nvPr/>
        </p:nvGrpSpPr>
        <p:grpSpPr>
          <a:xfrm>
            <a:off x="9546681" y="1467963"/>
            <a:ext cx="2555844" cy="2198570"/>
            <a:chOff x="5425281" y="2380389"/>
            <a:chExt cx="2555844" cy="2198570"/>
          </a:xfrm>
        </p:grpSpPr>
        <p:pic>
          <p:nvPicPr>
            <p:cNvPr id="1026" name="Picture 2" descr="Logo">
              <a:extLst>
                <a:ext uri="{FF2B5EF4-FFF2-40B4-BE49-F238E27FC236}">
                  <a16:creationId xmlns:a16="http://schemas.microsoft.com/office/drawing/2014/main" id="{81A79A3D-FBDD-4B93-1551-C250F6FCE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281" y="2380389"/>
              <a:ext cx="2555844" cy="1242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D06F36-64C2-BB0B-23C4-69C5E7726A50}"/>
                </a:ext>
              </a:extLst>
            </p:cNvPr>
            <p:cNvSpPr txBox="1"/>
            <p:nvPr/>
          </p:nvSpPr>
          <p:spPr>
            <a:xfrm>
              <a:off x="5966068" y="3255520"/>
              <a:ext cx="147427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l-SI" sz="2000" b="1" u="none" strike="noStrike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2018-A-275</a:t>
              </a:r>
            </a:p>
            <a:p>
              <a:pPr algn="ctr"/>
              <a:r>
                <a:rPr lang="sl-SI" sz="2000" b="1" u="none" strike="noStrike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2022-A-394</a:t>
              </a:r>
            </a:p>
            <a:p>
              <a:pPr algn="ctr"/>
              <a:r>
                <a:rPr lang="sl-SI" sz="2000" b="1" u="none" strike="noStrike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2023-A-456</a:t>
              </a:r>
              <a:endParaRPr lang="sl-SI" sz="20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sl-SI" sz="2000" b="1" u="none" strike="noStrike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2023-F-431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246BAB-F726-0BAC-D770-7C889503A2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297" y="290983"/>
            <a:ext cx="4143177" cy="837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524FC5-278D-F326-4A70-09F1C1E538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985" y="365439"/>
            <a:ext cx="3585140" cy="681808"/>
          </a:xfrm>
          <a:prstGeom prst="rect">
            <a:avLst/>
          </a:prstGeom>
        </p:spPr>
      </p:pic>
      <p:sp>
        <p:nvSpPr>
          <p:cNvPr id="11" name="Pravokotnik 1">
            <a:extLst>
              <a:ext uri="{FF2B5EF4-FFF2-40B4-BE49-F238E27FC236}">
                <a16:creationId xmlns:a16="http://schemas.microsoft.com/office/drawing/2014/main" id="{47442E3C-C35F-9AD5-CF26-94C06176577A}"/>
              </a:ext>
            </a:extLst>
          </p:cNvPr>
          <p:cNvSpPr/>
          <p:nvPr/>
        </p:nvSpPr>
        <p:spPr>
          <a:xfrm>
            <a:off x="321213" y="2410778"/>
            <a:ext cx="4770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400" b="1">
                <a:solidFill>
                  <a:srgbClr val="ED7D31"/>
                </a:solidFill>
              </a:rPr>
              <a:t>Hvala za pozornost</a:t>
            </a:r>
            <a:r>
              <a:rPr lang="en-US" sz="4400" b="1">
                <a:solidFill>
                  <a:srgbClr val="ED7D31"/>
                </a:solidFill>
              </a:rPr>
              <a:t>!</a:t>
            </a:r>
            <a:endParaRPr lang="sl-SI" sz="4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AE2F84-B020-58CE-8DCD-6D886A676432}"/>
              </a:ext>
            </a:extLst>
          </p:cNvPr>
          <p:cNvGrpSpPr/>
          <p:nvPr/>
        </p:nvGrpSpPr>
        <p:grpSpPr>
          <a:xfrm>
            <a:off x="6544422" y="1267595"/>
            <a:ext cx="2939600" cy="1134202"/>
            <a:chOff x="839477" y="2004080"/>
            <a:chExt cx="3324619" cy="122866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493ACB6-8663-B924-7C95-A4DFD754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477" y="2004080"/>
              <a:ext cx="3313729" cy="62714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6872C69-72B7-CF41-857B-7E8C9C551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8557" y="2711954"/>
              <a:ext cx="3305539" cy="52079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B9D3DC-9E0F-B20A-7479-57BAAAE27741}"/>
              </a:ext>
            </a:extLst>
          </p:cNvPr>
          <p:cNvGrpSpPr/>
          <p:nvPr/>
        </p:nvGrpSpPr>
        <p:grpSpPr>
          <a:xfrm>
            <a:off x="4369994" y="1059080"/>
            <a:ext cx="2038586" cy="1487557"/>
            <a:chOff x="7100252" y="2383234"/>
            <a:chExt cx="2038586" cy="148755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9D6AB1-7DBF-8195-7E4F-F35C54C8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00252" y="2383234"/>
              <a:ext cx="1444568" cy="103372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A6745E-0970-9C02-2E58-23E225A98F9F}"/>
                </a:ext>
              </a:extLst>
            </p:cNvPr>
            <p:cNvSpPr txBox="1"/>
            <p:nvPr/>
          </p:nvSpPr>
          <p:spPr>
            <a:xfrm>
              <a:off x="7648828" y="3132127"/>
              <a:ext cx="149001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European Union’s Horizon 2020 </a:t>
              </a:r>
              <a:r>
                <a:rPr lang="sl-SI" sz="1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RIA GA</a:t>
              </a:r>
              <a:r>
                <a:rPr lang="en-GB" sz="1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°773139.</a:t>
              </a:r>
            </a:p>
          </p:txBody>
        </p:sp>
      </p:grp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1228E77-9C4D-6B3C-3BD5-BBF4A636C4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0DDA3AF-5BB1-FC31-CF70-A9FB1AD2B38E}"/>
              </a:ext>
            </a:extLst>
          </p:cNvPr>
          <p:cNvGrpSpPr/>
          <p:nvPr/>
        </p:nvGrpSpPr>
        <p:grpSpPr>
          <a:xfrm>
            <a:off x="5484331" y="2698082"/>
            <a:ext cx="3990061" cy="1184230"/>
            <a:chOff x="5484331" y="2698082"/>
            <a:chExt cx="3990061" cy="11842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785E86-EBE5-B561-A6BC-C1F5D9F5F1D8}"/>
                </a:ext>
              </a:extLst>
            </p:cNvPr>
            <p:cNvSpPr txBox="1"/>
            <p:nvPr/>
          </p:nvSpPr>
          <p:spPr>
            <a:xfrm>
              <a:off x="5484331" y="3512980"/>
              <a:ext cx="399006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l-SI" b="1">
                  <a:solidFill>
                    <a:srgbClr val="005A93"/>
                  </a:solidFill>
                </a:rPr>
                <a:t>Raziskovalni program </a:t>
              </a:r>
              <a:r>
                <a:rPr lang="en-GB" b="1">
                  <a:solidFill>
                    <a:srgbClr val="005A93"/>
                  </a:solidFill>
                </a:rPr>
                <a:t>P4-0165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9BB704C-8348-10F9-8260-889357C72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4332" y="2698082"/>
              <a:ext cx="3937907" cy="814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8635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5F82E-D761-2111-9F61-DE21D16FE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98A6-EFB2-F466-46AF-0CED304C8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/>
              <a:t>Delotoki v naravoslovju in tehniki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46C39-E669-6B8A-6C1A-26D87D73E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/>
              <a:t>Uradna diagnostika in validacija testov – Od zbiranja do interpretacije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9C1C2-4636-0BC0-48E5-E3AA8A3349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/>
              <a:t>15.10.2024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24C42-EEDE-4B2C-AE83-0163476B7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l-SI"/>
              <a:t>Tanja Dreo, Ana Vučurović</a:t>
            </a:r>
          </a:p>
          <a:p>
            <a:r>
              <a:rPr lang="sl-SI"/>
              <a:t>Nacionalni inštitut za biologijo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889150-48AB-C462-26B9-3C69A19D7356}"/>
              </a:ext>
            </a:extLst>
          </p:cNvPr>
          <p:cNvGrpSpPr/>
          <p:nvPr/>
        </p:nvGrpSpPr>
        <p:grpSpPr>
          <a:xfrm>
            <a:off x="7708900" y="1425575"/>
            <a:ext cx="3746500" cy="4124325"/>
            <a:chOff x="7708900" y="1425575"/>
            <a:chExt cx="3746500" cy="412432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5ACBB28-B41B-F157-9D60-FBE670BD92ED}"/>
                </a:ext>
              </a:extLst>
            </p:cNvPr>
            <p:cNvSpPr/>
            <p:nvPr/>
          </p:nvSpPr>
          <p:spPr>
            <a:xfrm>
              <a:off x="7708900" y="1425575"/>
              <a:ext cx="3746500" cy="41243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E6A3B3-75D0-A227-CF63-E17E31D14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6723" y="1978094"/>
              <a:ext cx="2290853" cy="309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220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FEB1E-4C1A-A01B-1546-30305666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Zdravje rastlin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F535F-A260-DF23-1E98-E00A5D076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5460998" cy="4773293"/>
          </a:xfrm>
        </p:spPr>
        <p:txBody>
          <a:bodyPr/>
          <a:lstStyle/>
          <a:p>
            <a:r>
              <a:rPr lang="sl-SI" b="1">
                <a:solidFill>
                  <a:srgbClr val="ED7D31"/>
                </a:solidFill>
              </a:rPr>
              <a:t>do leta 2050 potreben 70 % porast pridelave rastlinske hrane</a:t>
            </a:r>
            <a:r>
              <a:rPr lang="sl-SI" b="1" baseline="30000">
                <a:solidFill>
                  <a:srgbClr val="ED7D31"/>
                </a:solidFill>
              </a:rPr>
              <a:t>1</a:t>
            </a:r>
          </a:p>
          <a:p>
            <a:r>
              <a:rPr lang="sl-SI" b="1">
                <a:solidFill>
                  <a:srgbClr val="ED7D31"/>
                </a:solidFill>
              </a:rPr>
              <a:t>omejene površine</a:t>
            </a:r>
          </a:p>
          <a:p>
            <a:r>
              <a:rPr lang="sl-SI" b="1">
                <a:solidFill>
                  <a:srgbClr val="ED7D31"/>
                </a:solidFill>
              </a:rPr>
              <a:t>velike izgube zaradi bolezni rastlin</a:t>
            </a:r>
          </a:p>
          <a:p>
            <a:r>
              <a:rPr lang="sl-SI" b="1">
                <a:solidFill>
                  <a:srgbClr val="ED7D31"/>
                </a:solidFill>
              </a:rPr>
              <a:t>zdravo seme </a:t>
            </a:r>
            <a:r>
              <a:rPr lang="sl-SI"/>
              <a:t>in </a:t>
            </a:r>
            <a:r>
              <a:rPr lang="sl-SI" b="1">
                <a:solidFill>
                  <a:srgbClr val="ED7D31"/>
                </a:solidFill>
              </a:rPr>
              <a:t>zdrave rastline </a:t>
            </a:r>
            <a:r>
              <a:rPr lang="sl-SI"/>
              <a:t>so osnova kmetijstva in stabilne prehranske verige</a:t>
            </a: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BF06A-BEB3-1C71-1AE1-AF14D60F41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927" y="2093592"/>
            <a:ext cx="4784073" cy="3907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ED7D31"/>
            </a:solidFill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7FA557-DB70-2241-7C6F-86D4CE1F039D}"/>
              </a:ext>
            </a:extLst>
          </p:cNvPr>
          <p:cNvSpPr/>
          <p:nvPr/>
        </p:nvSpPr>
        <p:spPr>
          <a:xfrm>
            <a:off x="0" y="6445030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i="1" baseline="3000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J. Bruinsma, in Expert Meet. How to Feed World 2050, 2009, p. 35</a:t>
            </a:r>
            <a:r>
              <a:rPr lang="sl-SI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; Slika TEM Xylella fastidiosa: Magda Tušek Žnidarič, NIB.</a:t>
            </a:r>
          </a:p>
        </p:txBody>
      </p:sp>
    </p:spTree>
    <p:extLst>
      <p:ext uri="{BB962C8B-B14F-4D97-AF65-F5344CB8AC3E}">
        <p14:creationId xmlns:p14="http://schemas.microsoft.com/office/powerpoint/2010/main" val="422918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1E0E-13F4-A56F-6A1F-18ECFDE7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Bolezni rastlin in njihova diagnostika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278DF7-430E-469E-820D-DFCFDE6A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5841998" cy="4773293"/>
          </a:xfrm>
        </p:spPr>
        <p:txBody>
          <a:bodyPr>
            <a:normAutofit/>
          </a:bodyPr>
          <a:lstStyle/>
          <a:p>
            <a:r>
              <a:rPr lang="sl-SI" sz="2400"/>
              <a:t>NIB izvaja uradno diagnostiko od leta 1997</a:t>
            </a:r>
          </a:p>
          <a:p>
            <a:r>
              <a:rPr lang="sl-SI" sz="2400"/>
              <a:t>danes določamo več kot 80 različnih povzročiteljev bolezni</a:t>
            </a:r>
          </a:p>
          <a:p>
            <a:r>
              <a:rPr lang="sl-SI" sz="2400"/>
              <a:t>smo </a:t>
            </a:r>
            <a:r>
              <a:rPr lang="sl-SI" sz="2400" b="1">
                <a:solidFill>
                  <a:srgbClr val="ED7D31"/>
                </a:solidFill>
              </a:rPr>
              <a:t>uradni laboratorij</a:t>
            </a:r>
            <a:r>
              <a:rPr lang="sl-SI" sz="2400"/>
              <a:t>, </a:t>
            </a:r>
            <a:r>
              <a:rPr lang="sl-SI" sz="2400" b="1">
                <a:solidFill>
                  <a:srgbClr val="ED7D31"/>
                </a:solidFill>
              </a:rPr>
              <a:t>nacionalni referenčni laboratorij</a:t>
            </a:r>
          </a:p>
          <a:p>
            <a:r>
              <a:rPr lang="sl-SI" sz="2400" b="1">
                <a:solidFill>
                  <a:srgbClr val="ED7D31"/>
                </a:solidFill>
              </a:rPr>
              <a:t> </a:t>
            </a:r>
            <a:r>
              <a:rPr lang="sl-SI" sz="2400"/>
              <a:t>in člani dveh konzorcijskih </a:t>
            </a:r>
            <a:r>
              <a:rPr lang="sl-SI" sz="2400" b="1">
                <a:solidFill>
                  <a:srgbClr val="ED7D31"/>
                </a:solidFill>
              </a:rPr>
              <a:t>evropskih referenčnih laboratorijev</a:t>
            </a:r>
            <a:endParaRPr lang="sl-SI" sz="2400"/>
          </a:p>
          <a:p>
            <a:pPr marL="0" indent="0">
              <a:buNone/>
            </a:pPr>
            <a:endParaRPr lang="en-GB" sz="2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2A54B9-6240-FAF3-CE3C-0AF29C583F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200" y="1763258"/>
            <a:ext cx="4959120" cy="44465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45C619-A267-1720-1084-F8A16B3908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876" y="4684607"/>
            <a:ext cx="3867713" cy="7817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528C86-E8CA-7EBE-2801-5BA0217864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660" y="5639019"/>
            <a:ext cx="3585140" cy="681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CCF0D1-EE90-5A0A-3FE3-7D587C1DC29E}"/>
              </a:ext>
            </a:extLst>
          </p:cNvPr>
          <p:cNvSpPr txBox="1"/>
          <p:nvPr/>
        </p:nvSpPr>
        <p:spPr>
          <a:xfrm>
            <a:off x="18893" y="6396335"/>
            <a:ext cx="12286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Dreo, T. (2023). Informativni plakat za predstavitev izbranih aktivnosti Laboratorija za diagnostiko bakterij na Dnevu odprtih vrat Nacionalnega inštituta za biologijo v letu 2023 (Version 1). Zenodo. https://doi.org/10.5281/zenodo.10908604</a:t>
            </a:r>
            <a:r>
              <a:rPr lang="sl-SI" sz="1200" i="1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GB" sz="12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068B-6D33-02ED-BE60-1067C787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Vloga podatkov v diagnostiki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249E0-C552-50C8-C7D8-1DB1BE6FB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4074266" cy="4773293"/>
          </a:xfrm>
        </p:spPr>
        <p:txBody>
          <a:bodyPr/>
          <a:lstStyle/>
          <a:p>
            <a:r>
              <a:rPr lang="sl-SI"/>
              <a:t>Diagnostični podatki (npr. laboratorijske meritve, rezultati testov) so ključni za natančno diagnosticiranje bolezni.</a:t>
            </a:r>
          </a:p>
          <a:p>
            <a:r>
              <a:rPr lang="sl-SI"/>
              <a:t>Omogočajo </a:t>
            </a:r>
            <a:r>
              <a:rPr lang="sl-SI" b="1">
                <a:solidFill>
                  <a:srgbClr val="ED7D31"/>
                </a:solidFill>
              </a:rPr>
              <a:t>upravljalcem s tveganji</a:t>
            </a:r>
            <a:r>
              <a:rPr lang="sl-SI"/>
              <a:t>, da sprejemajo </a:t>
            </a:r>
            <a:r>
              <a:rPr lang="sl-SI" b="1">
                <a:solidFill>
                  <a:srgbClr val="ED7D31"/>
                </a:solidFill>
              </a:rPr>
              <a:t>informirane odločitve</a:t>
            </a:r>
            <a:r>
              <a:rPr lang="sl-SI"/>
              <a:t>, kar omogoča </a:t>
            </a:r>
            <a:r>
              <a:rPr lang="sl-SI" b="1">
                <a:solidFill>
                  <a:srgbClr val="ED7D31"/>
                </a:solidFill>
              </a:rPr>
              <a:t>preprečevanje vnosa in širjenja bolezni</a:t>
            </a:r>
            <a:r>
              <a:rPr lang="sl-SI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B68C1-2009-298C-5FCD-3BD931A27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037" y="1825626"/>
            <a:ext cx="3875289" cy="3662118"/>
          </a:xfrm>
          <a:prstGeom prst="rect">
            <a:avLst/>
          </a:prstGeom>
          <a:ln>
            <a:solidFill>
              <a:srgbClr val="ED7D3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CD4DB-6168-E380-F9D4-84E85AF90A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9555" y="3959156"/>
            <a:ext cx="3875288" cy="2494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ED7D31"/>
            </a:solidFill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990BF0-83E1-7B2C-FE5C-8E827504AB4B}"/>
              </a:ext>
            </a:extLst>
          </p:cNvPr>
          <p:cNvSpPr/>
          <p:nvPr/>
        </p:nvSpPr>
        <p:spPr>
          <a:xfrm>
            <a:off x="54342" y="6550223"/>
            <a:ext cx="120987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Slike: Posledice bakterijskega ožiga oljk (Xylella fastidiosa) v južni Italiji v nekaj letih (EPPO); globoki zakop okuženega krompirja (mag. A. Potočnik).</a:t>
            </a:r>
          </a:p>
        </p:txBody>
      </p:sp>
    </p:spTree>
    <p:extLst>
      <p:ext uri="{BB962C8B-B14F-4D97-AF65-F5344CB8AC3E}">
        <p14:creationId xmlns:p14="http://schemas.microsoft.com/office/powerpoint/2010/main" val="27616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7A1A36-6276-B193-4ADD-0CB65419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Zbiranje podatkov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22A018-45BD-C7E6-9074-D6BE89798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3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77C6-DDEF-4B6C-A511-3223B095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Vrste podatkov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014A8-F5A4-913D-3A0C-E47E54357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z="4000">
                <a:solidFill>
                  <a:srgbClr val="ED7D31"/>
                </a:solidFill>
              </a:rPr>
              <a:t>Podatki o sledljivosti</a:t>
            </a:r>
            <a:endParaRPr lang="en-GB" sz="4000">
              <a:solidFill>
                <a:srgbClr val="ED7D3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1F8867-C239-89B3-00C4-FB33228286C8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r>
              <a:rPr lang="sl-SI" sz="2800">
                <a:solidFill>
                  <a:schemeClr val="tx1"/>
                </a:solidFill>
              </a:rPr>
              <a:t>Podatki o sledljivosti se nanašajo na </a:t>
            </a:r>
            <a:r>
              <a:rPr lang="sl-SI" sz="2800" b="1">
                <a:solidFill>
                  <a:srgbClr val="ED7D31"/>
                </a:solidFill>
              </a:rPr>
              <a:t>sledenje vzorcu </a:t>
            </a:r>
            <a:r>
              <a:rPr lang="sl-SI" sz="2800">
                <a:solidFill>
                  <a:schemeClr val="tx1"/>
                </a:solidFill>
              </a:rPr>
              <a:t>od vzorčenja do analize, pri čemer se zagotovi, da so </a:t>
            </a:r>
            <a:r>
              <a:rPr lang="sl-SI" sz="2800" b="1">
                <a:solidFill>
                  <a:srgbClr val="ED7D31"/>
                </a:solidFill>
              </a:rPr>
              <a:t>njegova zgodovina in ravnanje ustrezno dokumentirani</a:t>
            </a:r>
          </a:p>
          <a:p>
            <a:r>
              <a:rPr lang="sl-SI" sz="2800"/>
              <a:t>Zagotavljajo </a:t>
            </a:r>
            <a:r>
              <a:rPr lang="sl-SI" sz="2800" b="1">
                <a:solidFill>
                  <a:srgbClr val="ED7D31"/>
                </a:solidFill>
              </a:rPr>
              <a:t>celovitost vzorca in pravilno ravnanje z njim med postopkom ter preprečujejo zamenjavo ali kontaminacijo.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C430FA-A1ED-DF54-9968-291F5F00E55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/>
          </a:bodyPr>
          <a:lstStyle/>
          <a:p>
            <a:r>
              <a:rPr lang="sl-SI" sz="4000">
                <a:solidFill>
                  <a:srgbClr val="ED7D31"/>
                </a:solidFill>
              </a:rPr>
              <a:t>Rezultati</a:t>
            </a:r>
            <a:endParaRPr lang="en-GB" sz="4000">
              <a:solidFill>
                <a:srgbClr val="ED7D3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3D0D62-0997-0DD9-2DDA-D74451782AF6}"/>
              </a:ext>
            </a:extLst>
          </p:cNvPr>
          <p:cNvSpPr>
            <a:spLocks noGrp="1"/>
          </p:cNvSpPr>
          <p:nvPr>
            <p:ph idx="4"/>
          </p:nvPr>
        </p:nvSpPr>
        <p:spPr/>
        <p:txBody>
          <a:bodyPr/>
          <a:lstStyle/>
          <a:p>
            <a:r>
              <a:rPr lang="sl-SI"/>
              <a:t>Rezultati so </a:t>
            </a:r>
            <a:r>
              <a:rPr lang="sl-SI" b="1">
                <a:solidFill>
                  <a:srgbClr val="ED7D31"/>
                </a:solidFill>
              </a:rPr>
              <a:t>podatki, pridobljeni s testi</a:t>
            </a:r>
            <a:r>
              <a:rPr lang="sl-SI"/>
              <a:t>. So </a:t>
            </a:r>
            <a:r>
              <a:rPr lang="sl-SI" b="1">
                <a:solidFill>
                  <a:srgbClr val="ED7D31"/>
                </a:solidFill>
              </a:rPr>
              <a:t>izidi specifičnih diagnostičnih procesov</a:t>
            </a:r>
            <a:r>
              <a:rPr lang="sl-SI"/>
              <a:t> in se običajno uporabljajo za sprejemanje končnih zaključkov o vzorcu (npr. odkritje patogena, brez okužbe).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3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28C14-35FE-F27A-8D7A-0D76CD806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4716-F8DF-F109-338A-F1ECE18C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3071582" cy="4773293"/>
          </a:xfrm>
        </p:spPr>
        <p:txBody>
          <a:bodyPr>
            <a:normAutofit/>
          </a:bodyPr>
          <a:lstStyle/>
          <a:p>
            <a:r>
              <a:rPr lang="sl-SI" sz="2400" b="1">
                <a:solidFill>
                  <a:srgbClr val="ED7D31"/>
                </a:solidFill>
              </a:rPr>
              <a:t>podatki o vzorčenju in odvzemu vzorca</a:t>
            </a:r>
            <a:r>
              <a:rPr lang="sl-SI" sz="2400"/>
              <a:t>: čas, geografska lokacija (npr. GERK), lastnik, vzorčevalec.</a:t>
            </a:r>
          </a:p>
          <a:p>
            <a:r>
              <a:rPr lang="sl-SI" sz="2400" b="1">
                <a:solidFill>
                  <a:srgbClr val="ED7D31"/>
                </a:solidFill>
              </a:rPr>
              <a:t>podatki o vzorcu</a:t>
            </a:r>
            <a:r>
              <a:rPr lang="sl-SI" sz="2400"/>
              <a:t>: rastlina, bolezenska znamenja, delež bolnih rastlin, predhodna tretiranja.</a:t>
            </a:r>
          </a:p>
          <a:p>
            <a:r>
              <a:rPr lang="sl-SI" sz="2400" b="1">
                <a:solidFill>
                  <a:srgbClr val="ED7D31"/>
                </a:solidFill>
              </a:rPr>
              <a:t>naročene analize</a:t>
            </a:r>
          </a:p>
          <a:p>
            <a:endParaRPr lang="sl-SI" sz="2400"/>
          </a:p>
          <a:p>
            <a:pPr marL="0" indent="0">
              <a:buNone/>
            </a:pPr>
            <a:endParaRPr lang="sl-SI" sz="2400"/>
          </a:p>
          <a:p>
            <a:endParaRPr lang="sl-SI" sz="2400"/>
          </a:p>
          <a:p>
            <a:endParaRPr lang="en-GB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A1907F-CC43-8A46-31F6-C1CE02D041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570" r="4762" b="3897"/>
          <a:stretch/>
        </p:blipFill>
        <p:spPr>
          <a:xfrm>
            <a:off x="3963422" y="1932483"/>
            <a:ext cx="2653374" cy="4206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5F9DB33-9DD2-4090-2774-BD940A0F6317}"/>
              </a:ext>
            </a:extLst>
          </p:cNvPr>
          <p:cNvSpPr/>
          <p:nvPr/>
        </p:nvSpPr>
        <p:spPr>
          <a:xfrm>
            <a:off x="6834394" y="3974146"/>
            <a:ext cx="514350" cy="476250"/>
          </a:xfrm>
          <a:prstGeom prst="rightArrow">
            <a:avLst/>
          </a:prstGeom>
          <a:solidFill>
            <a:schemeClr val="accent2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itle 56">
            <a:extLst>
              <a:ext uri="{FF2B5EF4-FFF2-40B4-BE49-F238E27FC236}">
                <a16:creationId xmlns:a16="http://schemas.microsoft.com/office/drawing/2014/main" id="{ACEEE74F-1F5E-DBBE-142A-61B86A51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/>
              <a:t>Vrsta podatkov: podatki o sledljivosti </a:t>
            </a:r>
            <a:endParaRPr lang="en-GB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62FCDAD-9939-A604-305B-F5F28B565046}"/>
              </a:ext>
            </a:extLst>
          </p:cNvPr>
          <p:cNvGrpSpPr/>
          <p:nvPr/>
        </p:nvGrpSpPr>
        <p:grpSpPr>
          <a:xfrm>
            <a:off x="6834394" y="1825626"/>
            <a:ext cx="4900406" cy="4773293"/>
            <a:chOff x="6834394" y="1825626"/>
            <a:chExt cx="4900406" cy="4773293"/>
          </a:xfrm>
        </p:grpSpPr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48533B5A-E704-72BE-8A42-EDD5918566A1}"/>
                </a:ext>
              </a:extLst>
            </p:cNvPr>
            <p:cNvSpPr/>
            <p:nvPr/>
          </p:nvSpPr>
          <p:spPr>
            <a:xfrm>
              <a:off x="6834394" y="3974146"/>
              <a:ext cx="514350" cy="47625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ontent Placeholder 7">
              <a:extLst>
                <a:ext uri="{FF2B5EF4-FFF2-40B4-BE49-F238E27FC236}">
                  <a16:creationId xmlns:a16="http://schemas.microsoft.com/office/drawing/2014/main" id="{DD219822-0F59-60F8-D8E7-5914F871FFA0}"/>
                </a:ext>
              </a:extLst>
            </p:cNvPr>
            <p:cNvSpPr txBox="1">
              <a:spLocks/>
            </p:cNvSpPr>
            <p:nvPr/>
          </p:nvSpPr>
          <p:spPr>
            <a:xfrm>
              <a:off x="7496175" y="1825626"/>
              <a:ext cx="4238625" cy="47732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normAutofit lnSpcReduction="10000"/>
            </a:bodyPr>
            <a:lstStyle>
              <a:lvl1pPr marL="228600" marR="0" lvl="0" indent="-228600" algn="l" defTabSz="914400" rtl="0" fontAlgn="auto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sl-SI" sz="2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+mn-ea"/>
                  <a:cs typeface="+mn-cs"/>
                </a:defRPr>
              </a:lvl1pPr>
              <a:lvl2pPr marL="685800" marR="0" lvl="1" indent="-228600" algn="l" defTabSz="914400" rtl="0" fontAlgn="auto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sl-SI" sz="2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+mn-ea"/>
                  <a:cs typeface="+mn-cs"/>
                </a:defRPr>
              </a:lvl2pPr>
              <a:lvl3pPr marL="1143000" marR="0" lvl="2" indent="-228600" algn="l" defTabSz="914400" rtl="0" fontAlgn="auto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sl-SI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defRPr>
              </a:lvl3pPr>
              <a:lvl4pPr marL="1600200" marR="0" lvl="3" indent="-228600" algn="l" defTabSz="914400" rtl="0" fontAlgn="auto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sl-SI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defRPr>
              </a:lvl4pPr>
              <a:lvl5pPr marL="2057400" marR="0" lvl="4" indent="-228600" algn="l" defTabSz="914400" rtl="0" fontAlgn="auto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lang="sl-SI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l-SI" sz="2400" b="1">
                  <a:solidFill>
                    <a:srgbClr val="ED7D31"/>
                  </a:solidFill>
                </a:rPr>
                <a:t>zaupna oznaka (ID)</a:t>
              </a:r>
              <a:r>
                <a:rPr lang="en-GB" sz="2400"/>
                <a:t>: Vsakemu vzorcu je ob prihodu v laboratorij dodeljena enolična, zaupna oznaka za zagotavljanje </a:t>
              </a:r>
              <a:r>
                <a:rPr lang="en-GB" sz="2400" b="1"/>
                <a:t>zasebnosti in </a:t>
              </a:r>
              <a:r>
                <a:rPr lang="sl-SI" sz="2400" b="1"/>
                <a:t>nepristranskosti</a:t>
              </a:r>
              <a:r>
                <a:rPr lang="en-GB" sz="2400"/>
                <a:t>.</a:t>
              </a:r>
            </a:p>
            <a:p>
              <a:r>
                <a:rPr lang="sl-SI" sz="2400" b="1">
                  <a:solidFill>
                    <a:srgbClr val="ED7D31"/>
                  </a:solidFill>
                </a:rPr>
                <a:t>strukturirani (prečiščeni) podatki</a:t>
              </a:r>
              <a:r>
                <a:rPr lang="en-GB" sz="2400"/>
                <a:t>: </a:t>
              </a:r>
              <a:r>
                <a:rPr lang="sl-SI" sz="2400"/>
                <a:t>Ključni p</a:t>
              </a:r>
              <a:r>
                <a:rPr lang="en-GB" sz="2400"/>
                <a:t>odatki iz prejšnjih zapisov</a:t>
              </a:r>
              <a:r>
                <a:rPr lang="sl-SI" sz="2400"/>
                <a:t> </a:t>
              </a:r>
              <a:r>
                <a:rPr lang="en-GB" sz="2400"/>
                <a:t>se vključijo v </a:t>
              </a:r>
              <a:r>
                <a:rPr lang="sl-SI" sz="2400"/>
                <a:t>našo </a:t>
              </a:r>
              <a:r>
                <a:rPr lang="en-GB" sz="2400"/>
                <a:t>bazo podatkov.</a:t>
              </a:r>
              <a:endParaRPr lang="sl-SI" sz="2400"/>
            </a:p>
            <a:p>
              <a:r>
                <a:rPr lang="sl-SI" sz="2400" b="1">
                  <a:solidFill>
                    <a:srgbClr val="ED7D31"/>
                  </a:solidFill>
                </a:rPr>
                <a:t>d</a:t>
              </a:r>
              <a:r>
                <a:rPr lang="en-GB" sz="2400" b="1">
                  <a:solidFill>
                    <a:srgbClr val="ED7D31"/>
                  </a:solidFill>
                </a:rPr>
                <a:t>odelitev testov</a:t>
              </a:r>
              <a:r>
                <a:rPr lang="en-GB" sz="2400"/>
                <a:t>: Vzorcu se dodelijo specifični testi, ki jih je treba opraviti, glede na naravo vzorca in zahteve vzorčevalca.</a:t>
              </a:r>
              <a:endParaRPr lang="sl-SI" sz="2400"/>
            </a:p>
            <a:p>
              <a:endParaRPr lang="en-GB" sz="2400"/>
            </a:p>
            <a:p>
              <a:endParaRPr lang="en-GB" sz="2400"/>
            </a:p>
            <a:p>
              <a:pPr marL="0" indent="0">
                <a:buFont typeface="Arial" pitchFamily="34"/>
                <a:buNone/>
              </a:pPr>
              <a:endParaRPr lang="en-GB" sz="2400"/>
            </a:p>
            <a:p>
              <a:endParaRPr lang="en-GB" sz="2400"/>
            </a:p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377813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814e5f-7717-498d-b3f9-a579343416c6">
      <Terms xmlns="http://schemas.microsoft.com/office/infopath/2007/PartnerControls"/>
    </lcf76f155ced4ddcb4097134ff3c332f>
    <TaxCatchAll xmlns="6e8d83df-c883-47f3-baec-2c3f36f8662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E8FA4049DE794D9F5392A56F29A770" ma:contentTypeVersion="14" ma:contentTypeDescription="Create a new document." ma:contentTypeScope="" ma:versionID="ae52d25352ea0175802c83a5be2907e1">
  <xsd:schema xmlns:xsd="http://www.w3.org/2001/XMLSchema" xmlns:xs="http://www.w3.org/2001/XMLSchema" xmlns:p="http://schemas.microsoft.com/office/2006/metadata/properties" xmlns:ns2="b6814e5f-7717-498d-b3f9-a579343416c6" xmlns:ns3="6e8d83df-c883-47f3-baec-2c3f36f86628" targetNamespace="http://schemas.microsoft.com/office/2006/metadata/properties" ma:root="true" ma:fieldsID="a44138f6fe8ea6c49643517b201ed3ad" ns2:_="" ns3:_="">
    <xsd:import namespace="b6814e5f-7717-498d-b3f9-a579343416c6"/>
    <xsd:import namespace="6e8d83df-c883-47f3-baec-2c3f36f866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14e5f-7717-498d-b3f9-a57934341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7e2cf17-7f29-4740-8491-73e39ed11f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d83df-c883-47f3-baec-2c3f36f866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056188f-3985-45a2-8741-5fcddc58192a}" ma:internalName="TaxCatchAll" ma:showField="CatchAllData" ma:web="6e8d83df-c883-47f3-baec-2c3f36f866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1CB2B-BBF7-427A-8152-2A9F87CFCD77}">
  <ds:schemaRefs>
    <ds:schemaRef ds:uri="6e8d83df-c883-47f3-baec-2c3f36f86628"/>
    <ds:schemaRef ds:uri="b6814e5f-7717-498d-b3f9-a579343416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349E00-2F10-48E0-B5FC-C7FD6DF2DD30}">
  <ds:schemaRefs>
    <ds:schemaRef ds:uri="6e8d83df-c883-47f3-baec-2c3f36f86628"/>
    <ds:schemaRef ds:uri="b6814e5f-7717-498d-b3f9-a579343416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D545854-38C2-4178-A524-24168C229E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1940</Words>
  <Application>Microsoft Office PowerPoint</Application>
  <PresentationFormat>Širokozaslonsko</PresentationFormat>
  <Paragraphs>282</Paragraphs>
  <Slides>33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9" baseType="lpstr">
      <vt:lpstr>Aptos</vt:lpstr>
      <vt:lpstr>Arial</vt:lpstr>
      <vt:lpstr>Calibri</vt:lpstr>
      <vt:lpstr>Merriweather Sans</vt:lpstr>
      <vt:lpstr>Wingdings</vt:lpstr>
      <vt:lpstr>Officeova tema</vt:lpstr>
      <vt:lpstr>Delotoki v naravoslovju in tehniki</vt:lpstr>
      <vt:lpstr>Uvod: Vede o življenju</vt:lpstr>
      <vt:lpstr>Nacionalni inštitut za biologijo</vt:lpstr>
      <vt:lpstr>Zdravje rastlin</vt:lpstr>
      <vt:lpstr>Bolezni rastlin in njihova diagnostika</vt:lpstr>
      <vt:lpstr>Vloga podatkov v diagnostiki</vt:lpstr>
      <vt:lpstr>Zbiranje podatkov</vt:lpstr>
      <vt:lpstr>Vrste podatkov</vt:lpstr>
      <vt:lpstr>Vrsta podatkov: podatki o sledljivosti </vt:lpstr>
      <vt:lpstr>Vrsta podatkov: podatki o sledljivosti </vt:lpstr>
      <vt:lpstr>Podatki o sledljivosti izvedenih testov</vt:lpstr>
      <vt:lpstr>Rezultati</vt:lpstr>
      <vt:lpstr>Rezultati testov</vt:lpstr>
      <vt:lpstr>Analiza in interpretacija</vt:lpstr>
      <vt:lpstr>Analiza in interpretacija</vt:lpstr>
      <vt:lpstr>Hranjenje in upravljanje podatkov</vt:lpstr>
      <vt:lpstr>Hranjenje in upravljanje podatkov</vt:lpstr>
      <vt:lpstr>Sistem za upravljanje laboratorijskih informacij</vt:lpstr>
      <vt:lpstr>Deljenje podatkov in poročanje</vt:lpstr>
      <vt:lpstr>PowerPointova predstavitev</vt:lpstr>
      <vt:lpstr>Medlaboratorijske primerjave</vt:lpstr>
      <vt:lpstr>Ravnanje z podatki v organizaciji medlaboratorijskih primerjav: TPS primer</vt:lpstr>
      <vt:lpstr>TPS on detection and identification of tomato mottle mosaic virus (ToMMV) using molecular tests</vt:lpstr>
      <vt:lpstr>TPS code Euphresco-ToMMV_TPS2024</vt:lpstr>
      <vt:lpstr>PowerPointova predstavitev</vt:lpstr>
      <vt:lpstr>PowerPointova predstavitev</vt:lpstr>
      <vt:lpstr>PowerPointova predstavitev</vt:lpstr>
      <vt:lpstr>Vrste podatkov</vt:lpstr>
      <vt:lpstr>PowerPointova predstavitev</vt:lpstr>
      <vt:lpstr>PowerPointova predstavitev</vt:lpstr>
      <vt:lpstr>Valitest H2020 n°773139</vt:lpstr>
      <vt:lpstr>PowerPointova predstavitev</vt:lpstr>
      <vt:lpstr>Delotoki v naravoslovju in tehniki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Zala</cp:lastModifiedBy>
  <cp:revision>5</cp:revision>
  <dcterms:created xsi:type="dcterms:W3CDTF">2023-09-11T08:00:44Z</dcterms:created>
  <dcterms:modified xsi:type="dcterms:W3CDTF">2025-01-21T10:23:15Z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0x010100F4E8FA4049DE794D9F5392A56F29A770</vt:lpwstr>
  </property>
  <property fmtid="{D5CDD505-2E9C-101B-9397-08002B2CF9AE}" pid="3" name="MediaServiceImageTags">
    <vt:lpwstr/>
  </property>
</Properties>
</file>