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Proxima Nova" panose="020B0604020202020204" charset="0"/>
      <p:regular r:id="rId40"/>
      <p:bold r:id="rId41"/>
      <p:italic r:id="rId42"/>
      <p:boldItalic r:id="rId43"/>
    </p:embeddedFont>
    <p:embeddedFont>
      <p:font typeface="PT Sans Narrow" panose="020B050602020302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iRkoGGxIGSt63QG2QsG381E1q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E3D608-EFEF-4B39-B86C-25CA2CFBA549}">
  <a:tblStyle styleId="{88E3D608-EFEF-4B39-B86C-25CA2CFBA5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846b44a6e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g30846b44a6e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0846b44a6e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30846b44a6e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0846b44a6e_0_1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30846b44a6e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0846b44a6e_0_1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30846b44a6e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0846b44a6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30846b44a6e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846b44a6e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0846b44a6e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846b44a6e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0846b44a6e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846b44a6e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0846b44a6e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846b44a6e_0_1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30846b44a6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0846b44a6e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0846b44a6e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846b44a6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0846b44a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08e524018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08e524018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0846b44a6e_0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30846b44a6e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0846b44a6e_0_2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30846b44a6e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0846b44a6e_0_2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30846b44a6e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0846b44a6e_0_3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0846b44a6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08d85b4566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08d85b456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08e5240189_4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08e5240189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08d85b4566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08d85b45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08d85b45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08d85b45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0846b44a6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0846b44a6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08d85b45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08d85b45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0996d3a4f6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0996d3a4f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0996d3a4f6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0996d3a4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0996d3a4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0996d3a4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846b44a6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846b44a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0846b44a6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0846b44a6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846b44a6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0846b44a6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846b44a6e_0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30846b44a6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846b44a6e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0846b44a6e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p:cSld name="Naslovni diapozitiv">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5"/>
          <p:cNvSpPr txBox="1">
            <a:spLocks noGrp="1"/>
          </p:cNvSpPr>
          <p:nvPr>
            <p:ph type="ctrTitle"/>
          </p:nvPr>
        </p:nvSpPr>
        <p:spPr>
          <a:xfrm>
            <a:off x="543818" y="339529"/>
            <a:ext cx="9144000" cy="205493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ED7D3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5"/>
          <p:cNvSpPr txBox="1">
            <a:spLocks noGrp="1"/>
          </p:cNvSpPr>
          <p:nvPr>
            <p:ph type="subTitle" idx="1"/>
          </p:nvPr>
        </p:nvSpPr>
        <p:spPr>
          <a:xfrm>
            <a:off x="543818" y="2580909"/>
            <a:ext cx="6541137" cy="946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b="0">
                <a:solidFill>
                  <a:schemeClr val="lt1"/>
                </a:solidFill>
                <a:latin typeface="Calibri"/>
                <a:ea typeface="Calibri"/>
                <a:cs typeface="Calibri"/>
                <a:sym typeface="Calibri"/>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1" name="Google Shape;11;p5" descr="A grey and black sign with a person in a circle&#10;&#10;Description automatically generated"/>
          <p:cNvPicPr preferRelativeResize="0"/>
          <p:nvPr/>
        </p:nvPicPr>
        <p:blipFill rotWithShape="1">
          <a:blip r:embed="rId3">
            <a:alphaModFix/>
          </a:blip>
          <a:srcRect/>
          <a:stretch/>
        </p:blipFill>
        <p:spPr>
          <a:xfrm>
            <a:off x="782811" y="5432430"/>
            <a:ext cx="1249752" cy="432400"/>
          </a:xfrm>
          <a:prstGeom prst="rect">
            <a:avLst/>
          </a:prstGeom>
          <a:noFill/>
          <a:ln>
            <a:noFill/>
          </a:ln>
        </p:spPr>
      </p:pic>
      <p:sp>
        <p:nvSpPr>
          <p:cNvPr id="12" name="Google Shape;12;p5"/>
          <p:cNvSpPr txBox="1">
            <a:spLocks noGrp="1"/>
          </p:cNvSpPr>
          <p:nvPr>
            <p:ph type="body" idx="2"/>
          </p:nvPr>
        </p:nvSpPr>
        <p:spPr>
          <a:xfrm>
            <a:off x="543818" y="3677441"/>
            <a:ext cx="6540500" cy="814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 name="Google Shape;13;p5"/>
          <p:cNvSpPr txBox="1">
            <a:spLocks noGrp="1"/>
          </p:cNvSpPr>
          <p:nvPr>
            <p:ph type="body" idx="3"/>
          </p:nvPr>
        </p:nvSpPr>
        <p:spPr>
          <a:xfrm>
            <a:off x="544512" y="4641481"/>
            <a:ext cx="11251247" cy="790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9784" y="1325880"/>
            <a:ext cx="3932240" cy="149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7D3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a:spLocks noGrp="1"/>
          </p:cNvSpPr>
          <p:nvPr>
            <p:ph type="pic" idx="2"/>
          </p:nvPr>
        </p:nvSpPr>
        <p:spPr>
          <a:xfrm>
            <a:off x="5183184" y="987423"/>
            <a:ext cx="6172200" cy="4873623"/>
          </a:xfrm>
          <a:prstGeom prst="rect">
            <a:avLst/>
          </a:prstGeom>
          <a:noFill/>
          <a:ln>
            <a:noFill/>
          </a:ln>
        </p:spPr>
      </p:sp>
      <p:sp>
        <p:nvSpPr>
          <p:cNvPr id="48" name="Google Shape;48;p14"/>
          <p:cNvSpPr txBox="1">
            <a:spLocks noGrp="1"/>
          </p:cNvSpPr>
          <p:nvPr>
            <p:ph type="body" idx="1"/>
          </p:nvPr>
        </p:nvSpPr>
        <p:spPr>
          <a:xfrm>
            <a:off x="839784" y="2823480"/>
            <a:ext cx="3932240" cy="30455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3" y="1078860"/>
            <a:ext cx="11160000" cy="61182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rot="5400000">
            <a:off x="4031554" y="-1367728"/>
            <a:ext cx="4773293" cy="11160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rot="5400000">
            <a:off x="7228997" y="2608421"/>
            <a:ext cx="5620702" cy="26288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rot="5400000">
            <a:off x="1895316" y="55407"/>
            <a:ext cx="5620071"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g30846b44a6e_0_361"/>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30846b44a6e_0_361"/>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g30846b44a6e_0_361"/>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lvl1pPr marL="457200" lvl="0" indent="-406400">
              <a:spcBef>
                <a:spcPts val="1000"/>
              </a:spcBef>
              <a:spcAft>
                <a:spcPts val="0"/>
              </a:spcAft>
              <a:buSzPts val="2800"/>
              <a:buChar char="•"/>
              <a:defRPr/>
            </a:lvl1pPr>
            <a:lvl2pPr marL="914400" lvl="1" indent="-381000">
              <a:spcBef>
                <a:spcPts val="500"/>
              </a:spcBef>
              <a:spcAft>
                <a:spcPts val="0"/>
              </a:spcAft>
              <a:buSzPts val="2400"/>
              <a:buChar char="•"/>
              <a:defRPr/>
            </a:lvl2pPr>
            <a:lvl3pPr marL="1371600" lvl="2" indent="-355600">
              <a:spcBef>
                <a:spcPts val="500"/>
              </a:spcBef>
              <a:spcAft>
                <a:spcPts val="0"/>
              </a:spcAft>
              <a:buSzPts val="2000"/>
              <a:buChar char="•"/>
              <a:defRPr/>
            </a:lvl3pPr>
            <a:lvl4pPr marL="1828800" lvl="3" indent="-342900">
              <a:spcBef>
                <a:spcPts val="500"/>
              </a:spcBef>
              <a:spcAft>
                <a:spcPts val="0"/>
              </a:spcAft>
              <a:buSzPts val="1800"/>
              <a:buChar char="•"/>
              <a:defRPr/>
            </a:lvl4pPr>
            <a:lvl5pPr marL="2286000" lvl="4" indent="-342900">
              <a:spcBef>
                <a:spcPts val="500"/>
              </a:spcBef>
              <a:spcAft>
                <a:spcPts val="0"/>
              </a:spcAft>
              <a:buSzPts val="18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59" name="Google Shape;59;g30846b44a6e_0_3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838202" y="1078860"/>
            <a:ext cx="11160000" cy="611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body" idx="1"/>
          </p:nvPr>
        </p:nvSpPr>
        <p:spPr>
          <a:xfrm>
            <a:off x="838202" y="1825626"/>
            <a:ext cx="11160000" cy="477329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adnja prosojnica">
  <p:cSld name="Zadnja prosojnica">
    <p:bg>
      <p:bgPr>
        <a:solidFill>
          <a:srgbClr val="FFFFFF"/>
        </a:solidFill>
        <a:effectLst/>
      </p:bgPr>
    </p:bg>
    <p:spTree>
      <p:nvGrpSpPr>
        <p:cNvPr id="1" name="Shape 17"/>
        <p:cNvGrpSpPr/>
        <p:nvPr/>
      </p:nvGrpSpPr>
      <p:grpSpPr>
        <a:xfrm>
          <a:off x="0" y="0"/>
          <a:ext cx="0" cy="0"/>
          <a:chOff x="0" y="0"/>
          <a:chExt cx="0" cy="0"/>
        </a:xfrm>
      </p:grpSpPr>
      <p:pic>
        <p:nvPicPr>
          <p:cNvPr id="18" name="Google Shape;18;p7" descr="Slika, ki vsebuje besede risanje&#10;&#10;Opis je samodejno ustvarjen"/>
          <p:cNvPicPr preferRelativeResize="0"/>
          <p:nvPr/>
        </p:nvPicPr>
        <p:blipFill rotWithShape="1">
          <a:blip r:embed="rId2">
            <a:alphaModFix/>
          </a:blip>
          <a:srcRect t="13223" r="22131"/>
          <a:stretch/>
        </p:blipFill>
        <p:spPr>
          <a:xfrm>
            <a:off x="5233087" y="0"/>
            <a:ext cx="6958914" cy="5184456"/>
          </a:xfrm>
          <a:prstGeom prst="rect">
            <a:avLst/>
          </a:prstGeom>
          <a:noFill/>
          <a:ln>
            <a:noFill/>
          </a:ln>
        </p:spPr>
      </p:pic>
      <p:pic>
        <p:nvPicPr>
          <p:cNvPr id="19" name="Google Shape;19;p7"/>
          <p:cNvPicPr preferRelativeResize="0"/>
          <p:nvPr/>
        </p:nvPicPr>
        <p:blipFill rotWithShape="1">
          <a:blip r:embed="rId3">
            <a:alphaModFix/>
          </a:blip>
          <a:srcRect/>
          <a:stretch/>
        </p:blipFill>
        <p:spPr>
          <a:xfrm>
            <a:off x="416562" y="5238369"/>
            <a:ext cx="10009549" cy="1114396"/>
          </a:xfrm>
          <a:prstGeom prst="rect">
            <a:avLst/>
          </a:prstGeom>
          <a:noFill/>
          <a:ln>
            <a:noFill/>
          </a:ln>
        </p:spPr>
      </p:pic>
      <p:pic>
        <p:nvPicPr>
          <p:cNvPr id="20" name="Google Shape;20;p7" descr="Slika, ki vsebuje besede besedilo, pisava, logotip, grafika&#10;&#10;Opis je samodejno ustvarjen"/>
          <p:cNvPicPr preferRelativeResize="0"/>
          <p:nvPr/>
        </p:nvPicPr>
        <p:blipFill rotWithShape="1">
          <a:blip r:embed="rId4">
            <a:alphaModFix/>
          </a:blip>
          <a:srcRect/>
          <a:stretch/>
        </p:blipFill>
        <p:spPr>
          <a:xfrm>
            <a:off x="516732" y="706065"/>
            <a:ext cx="2468880" cy="713232"/>
          </a:xfrm>
          <a:prstGeom prst="rect">
            <a:avLst/>
          </a:prstGeom>
          <a:noFill/>
          <a:ln>
            <a:noFill/>
          </a:ln>
        </p:spPr>
      </p:pic>
      <p:sp>
        <p:nvSpPr>
          <p:cNvPr id="21" name="Google Shape;21;p7"/>
          <p:cNvSpPr txBox="1"/>
          <p:nvPr/>
        </p:nvSpPr>
        <p:spPr>
          <a:xfrm>
            <a:off x="395416" y="1637271"/>
            <a:ext cx="386148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050" b="1" i="0" u="none" strike="noStrike" cap="none">
                <a:solidFill>
                  <a:srgbClr val="323F4F"/>
                </a:solidFill>
                <a:latin typeface="Calibri"/>
                <a:ea typeface="Calibri"/>
                <a:cs typeface="Calibri"/>
                <a:sym typeface="Calibri"/>
              </a:rPr>
              <a:t>Centralna tehniška knjižnica Univerze v Ljubljani</a:t>
            </a:r>
            <a:endParaRPr sz="1050">
              <a:solidFill>
                <a:srgbClr val="323F4F"/>
              </a:solidFill>
              <a:latin typeface="Calibri"/>
              <a:ea typeface="Calibri"/>
              <a:cs typeface="Calibri"/>
              <a:sym typeface="Calibri"/>
            </a:endParaRPr>
          </a:p>
          <a:p>
            <a:pPr marL="0" marR="0" lvl="0" indent="0" algn="l" rtl="0">
              <a:spcBef>
                <a:spcPts val="0"/>
              </a:spcBef>
              <a:spcAft>
                <a:spcPts val="0"/>
              </a:spcAft>
              <a:buNone/>
            </a:pPr>
            <a:r>
              <a:rPr lang="sl-SI" sz="1050" b="1" i="1">
                <a:solidFill>
                  <a:srgbClr val="323F4F"/>
                </a:solidFill>
                <a:latin typeface="Calibri"/>
                <a:ea typeface="Calibri"/>
                <a:cs typeface="Calibri"/>
                <a:sym typeface="Calibri"/>
              </a:rPr>
              <a:t>Central Technical Library at the University of Ljubljana</a:t>
            </a:r>
            <a:endParaRPr sz="1050">
              <a:solidFill>
                <a:srgbClr val="323F4F"/>
              </a:solidFill>
              <a:latin typeface="Calibri"/>
              <a:ea typeface="Calibri"/>
              <a:cs typeface="Calibri"/>
              <a:sym typeface="Calibri"/>
            </a:endParaRPr>
          </a:p>
          <a:p>
            <a:pPr marL="0" marR="0" lvl="0" indent="0" algn="l" rtl="0">
              <a:spcBef>
                <a:spcPts val="0"/>
              </a:spcBef>
              <a:spcAft>
                <a:spcPts val="0"/>
              </a:spcAft>
              <a:buNone/>
            </a:pPr>
            <a:r>
              <a:rPr lang="sl-SI" sz="1050">
                <a:solidFill>
                  <a:srgbClr val="323F4F"/>
                </a:solidFill>
                <a:latin typeface="Calibri"/>
                <a:ea typeface="Calibri"/>
                <a:cs typeface="Calibri"/>
                <a:sym typeface="Calibri"/>
              </a:rPr>
              <a:t>Trg republike 3, SI-1000 Ljubljana</a:t>
            </a:r>
            <a:endParaRPr/>
          </a:p>
          <a:p>
            <a:pPr marL="0" marR="0" lvl="0" indent="0" algn="l" rtl="0">
              <a:spcBef>
                <a:spcPts val="0"/>
              </a:spcBef>
              <a:spcAft>
                <a:spcPts val="0"/>
              </a:spcAft>
              <a:buNone/>
            </a:pPr>
            <a:r>
              <a:rPr lang="sl-SI" sz="1050">
                <a:solidFill>
                  <a:srgbClr val="323F4F"/>
                </a:solidFill>
                <a:latin typeface="Calibri"/>
                <a:ea typeface="Calibri"/>
                <a:cs typeface="Calibri"/>
                <a:sym typeface="Calibri"/>
              </a:rPr>
              <a:t>Slovenija / </a:t>
            </a:r>
            <a:r>
              <a:rPr lang="sl-SI" sz="1050" i="1">
                <a:solidFill>
                  <a:srgbClr val="323F4F"/>
                </a:solidFill>
                <a:latin typeface="Calibri"/>
                <a:ea typeface="Calibri"/>
                <a:cs typeface="Calibri"/>
                <a:sym typeface="Calibri"/>
              </a:rPr>
              <a:t>Slovenia</a:t>
            </a:r>
            <a:endParaRPr sz="1050">
              <a:solidFill>
                <a:srgbClr val="323F4F"/>
              </a:solidFill>
              <a:latin typeface="Calibri"/>
              <a:ea typeface="Calibri"/>
              <a:cs typeface="Calibri"/>
              <a:sym typeface="Calibri"/>
            </a:endParaRPr>
          </a:p>
        </p:txBody>
      </p:sp>
      <p:sp>
        <p:nvSpPr>
          <p:cNvPr id="22" name="Google Shape;22;p7"/>
          <p:cNvSpPr txBox="1">
            <a:spLocks noGrp="1"/>
          </p:cNvSpPr>
          <p:nvPr>
            <p:ph type="body" idx="1"/>
          </p:nvPr>
        </p:nvSpPr>
        <p:spPr>
          <a:xfrm>
            <a:off x="517525" y="3428999"/>
            <a:ext cx="3477420" cy="18093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200"/>
              <a:buNone/>
              <a:defRPr sz="1200" b="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7"/>
          <p:cNvSpPr txBox="1">
            <a:spLocks noGrp="1"/>
          </p:cNvSpPr>
          <p:nvPr>
            <p:ph type="body" idx="2"/>
          </p:nvPr>
        </p:nvSpPr>
        <p:spPr>
          <a:xfrm>
            <a:off x="516732" y="3105531"/>
            <a:ext cx="3478213" cy="2965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400"/>
              <a:buNone/>
              <a:defRPr sz="14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831847" y="1709735"/>
            <a:ext cx="10515600" cy="28527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7D3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body" idx="1"/>
          </p:nvPr>
        </p:nvSpPr>
        <p:spPr>
          <a:xfrm>
            <a:off x="831847" y="4589465"/>
            <a:ext cx="10515600" cy="1500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3500"/>
              <a:buNone/>
              <a:defRPr sz="3500" b="1" i="0" u="none" strike="noStrike" cap="none">
                <a:solidFill>
                  <a:srgbClr val="000000"/>
                </a:solidFill>
                <a:latin typeface="Calibri"/>
                <a:ea typeface="Calibri"/>
                <a:cs typeface="Calibri"/>
                <a:sym typeface="Calibri"/>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8203" y="1078860"/>
            <a:ext cx="11160000" cy="61182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8203" y="1825626"/>
            <a:ext cx="5181603" cy="47504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body" idx="2"/>
          </p:nvPr>
        </p:nvSpPr>
        <p:spPr>
          <a:xfrm>
            <a:off x="6172200" y="1825626"/>
            <a:ext cx="5181603" cy="475043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839784" y="1069159"/>
            <a:ext cx="11160000" cy="612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
          <p:cNvSpPr txBox="1">
            <a:spLocks noGrp="1"/>
          </p:cNvSpPr>
          <p:nvPr>
            <p:ph type="body" idx="1"/>
          </p:nvPr>
        </p:nvSpPr>
        <p:spPr>
          <a:xfrm>
            <a:off x="839784" y="1681159"/>
            <a:ext cx="5157782" cy="82391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0"/>
          <p:cNvSpPr txBox="1">
            <a:spLocks noGrp="1"/>
          </p:cNvSpPr>
          <p:nvPr>
            <p:ph type="body" idx="2"/>
          </p:nvPr>
        </p:nvSpPr>
        <p:spPr>
          <a:xfrm>
            <a:off x="839784" y="2505071"/>
            <a:ext cx="5157782" cy="40709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0"/>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4"/>
          </p:nvPr>
        </p:nvSpPr>
        <p:spPr>
          <a:xfrm>
            <a:off x="6172200" y="2505071"/>
            <a:ext cx="5183184" cy="407098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38203" y="1078860"/>
            <a:ext cx="11160000" cy="61182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azen">
  <p:cSld name="Prazen">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38203" y="1078860"/>
            <a:ext cx="11160000" cy="61182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D7D3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4" y="1322703"/>
            <a:ext cx="3932240" cy="14966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D7D3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5183184" y="987423"/>
            <a:ext cx="6172200" cy="541337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2"/>
          </p:nvPr>
        </p:nvSpPr>
        <p:spPr>
          <a:xfrm>
            <a:off x="839784" y="2819400"/>
            <a:ext cx="3932240" cy="3581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3" y="1078860"/>
            <a:ext cx="11160000" cy="61182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7D31"/>
              </a:buClr>
              <a:buSzPts val="4400"/>
              <a:buFont typeface="Calibri"/>
              <a:buNone/>
              <a:defRPr sz="4400" b="1" i="0" u="none" strike="noStrike" cap="none">
                <a:solidFill>
                  <a:srgbClr val="ED7D3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1" y="1825626"/>
            <a:ext cx="11160000" cy="47732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openworking.wordpress.com/2019/01/25/data-stewardship-at-tu-delft-2018-report/"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openworking.wordpress.com/2022/06/21/data-stewardship-at-tu-delft-2021-report/" TargetMode="External"/><Relationship Id="rId5" Type="http://schemas.openxmlformats.org/officeDocument/2006/relationships/hyperlink" Target="https://openworking.wordpress.com/2021/03/31/data-stewardship-at-tu-delft-2020-report/" TargetMode="External"/><Relationship Id="rId10" Type="http://schemas.openxmlformats.org/officeDocument/2006/relationships/image" Target="../media/image19.png"/><Relationship Id="rId4" Type="http://schemas.openxmlformats.org/officeDocument/2006/relationships/hyperlink" Target="https://openworking.wordpress.com/2020/02/14/a-year-in-the-life-of-a-data-steward/" TargetMode="External"/><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5281/zenodo.448642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oftwarefinder.tudelft.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toragefinder.tudelft.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data.4tu.n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munity.data.4tu.nl/2023/04/05/introducing-djehuty-4tu-researchdatas-open-source-repository-software/" TargetMode="External"/><Relationship Id="rId4" Type="http://schemas.openxmlformats.org/officeDocument/2006/relationships/hyperlink" Target="https://data.4tu.nl/info/about-4turesearchdata/contac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epository.tudelft.n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pository.tudelft.nl/team-and-governan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5497/RDA0007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doi.org/10.5281/zenodo.6665146" TargetMode="External"/><Relationship Id="rId4" Type="http://schemas.openxmlformats.org/officeDocument/2006/relationships/hyperlink" Target="https://doi.org/10.5281/zenodo.666530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i.org/10.5281/zenodo.462371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5281/zenodo.790803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i.org/10.5281/zenodo.771276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carpentrie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elft-rcafe.github.io/home/" TargetMode="External"/><Relationship Id="rId4" Type="http://schemas.openxmlformats.org/officeDocument/2006/relationships/hyperlink" Target="https://ghostcollective.github.i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b.p.bartholdy@tudelft.n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y.wang-16@tudelft.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tudelft.nl/en/about-tu-delft/facts-and-figures"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tudelft.nl/en/open-science/about-the-programme/policies-guidelin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711534" y="-439101"/>
            <a:ext cx="9144000" cy="205493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sl-SI" sz="5400" dirty="0">
                <a:solidFill>
                  <a:srgbClr val="EF6C00"/>
                </a:solidFill>
                <a:latin typeface="PT Sans Narrow"/>
                <a:ea typeface="PT Sans Narrow"/>
                <a:cs typeface="PT Sans Narrow"/>
                <a:sym typeface="PT Sans Narrow"/>
              </a:rPr>
              <a:t>Data </a:t>
            </a:r>
            <a:r>
              <a:rPr lang="sl-SI" sz="5400" dirty="0" err="1">
                <a:solidFill>
                  <a:srgbClr val="EF6C00"/>
                </a:solidFill>
                <a:latin typeface="PT Sans Narrow"/>
                <a:ea typeface="PT Sans Narrow"/>
                <a:cs typeface="PT Sans Narrow"/>
                <a:sym typeface="PT Sans Narrow"/>
              </a:rPr>
              <a:t>Stewardship</a:t>
            </a:r>
            <a:r>
              <a:rPr lang="sl-SI" sz="5400" dirty="0">
                <a:solidFill>
                  <a:srgbClr val="EF6C00"/>
                </a:solidFill>
                <a:latin typeface="PT Sans Narrow"/>
                <a:ea typeface="PT Sans Narrow"/>
                <a:cs typeface="PT Sans Narrow"/>
                <a:sym typeface="PT Sans Narrow"/>
              </a:rPr>
              <a:t> </a:t>
            </a:r>
            <a:r>
              <a:rPr lang="sl-SI" sz="5400" dirty="0" err="1">
                <a:solidFill>
                  <a:srgbClr val="EF6C00"/>
                </a:solidFill>
                <a:latin typeface="PT Sans Narrow"/>
                <a:ea typeface="PT Sans Narrow"/>
                <a:cs typeface="PT Sans Narrow"/>
                <a:sym typeface="PT Sans Narrow"/>
              </a:rPr>
              <a:t>and</a:t>
            </a:r>
            <a:r>
              <a:rPr lang="sl-SI" sz="5400" dirty="0">
                <a:solidFill>
                  <a:srgbClr val="EF6C00"/>
                </a:solidFill>
                <a:latin typeface="PT Sans Narrow"/>
                <a:ea typeface="PT Sans Narrow"/>
                <a:cs typeface="PT Sans Narrow"/>
                <a:sym typeface="PT Sans Narrow"/>
              </a:rPr>
              <a:t> RDM </a:t>
            </a:r>
            <a:r>
              <a:rPr lang="sl-SI" sz="5400" dirty="0" err="1">
                <a:solidFill>
                  <a:srgbClr val="EF6C00"/>
                </a:solidFill>
                <a:latin typeface="PT Sans Narrow"/>
                <a:ea typeface="PT Sans Narrow"/>
                <a:cs typeface="PT Sans Narrow"/>
                <a:sym typeface="PT Sans Narrow"/>
              </a:rPr>
              <a:t>support</a:t>
            </a:r>
            <a:endParaRPr dirty="0"/>
          </a:p>
        </p:txBody>
      </p:sp>
      <p:sp>
        <p:nvSpPr>
          <p:cNvPr id="65" name="Google Shape;65;p1"/>
          <p:cNvSpPr txBox="1">
            <a:spLocks noGrp="1"/>
          </p:cNvSpPr>
          <p:nvPr>
            <p:ph type="subTitle" idx="1"/>
          </p:nvPr>
        </p:nvSpPr>
        <p:spPr>
          <a:xfrm>
            <a:off x="711534" y="2089270"/>
            <a:ext cx="6541137" cy="9468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Arial"/>
              <a:buNone/>
            </a:pPr>
            <a:r>
              <a:rPr lang="sl-SI" dirty="0" err="1"/>
              <a:t>Practices</a:t>
            </a:r>
            <a:r>
              <a:rPr lang="sl-SI" dirty="0"/>
              <a:t> </a:t>
            </a:r>
            <a:r>
              <a:rPr lang="sl-SI" dirty="0" err="1"/>
              <a:t>from</a:t>
            </a:r>
            <a:r>
              <a:rPr lang="sl-SI" dirty="0"/>
              <a:t> TU Delft</a:t>
            </a:r>
            <a:endParaRPr dirty="0"/>
          </a:p>
        </p:txBody>
      </p:sp>
      <p:sp>
        <p:nvSpPr>
          <p:cNvPr id="66" name="Google Shape;66;p1"/>
          <p:cNvSpPr txBox="1">
            <a:spLocks noGrp="1"/>
          </p:cNvSpPr>
          <p:nvPr>
            <p:ph type="body" idx="2"/>
          </p:nvPr>
        </p:nvSpPr>
        <p:spPr>
          <a:xfrm>
            <a:off x="711534" y="3036150"/>
            <a:ext cx="9514582" cy="8143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Font typeface="Arial"/>
              <a:buNone/>
            </a:pPr>
            <a:r>
              <a:rPr lang="sl-SI" dirty="0" err="1"/>
              <a:t>Bjørn</a:t>
            </a:r>
            <a:r>
              <a:rPr lang="sl-SI" dirty="0"/>
              <a:t> BARTHOLDY, </a:t>
            </a:r>
            <a:r>
              <a:rPr lang="en-US" dirty="0"/>
              <a:t>Faculty of Mechanical Engineering (ME)</a:t>
            </a:r>
            <a:r>
              <a:rPr lang="sl-SI" dirty="0"/>
              <a:t>, </a:t>
            </a:r>
            <a:r>
              <a:rPr lang="en-US" dirty="0"/>
              <a:t>Delft University of Technology</a:t>
            </a:r>
          </a:p>
          <a:p>
            <a:pPr marL="0" lvl="0" indent="0" algn="l" rtl="0">
              <a:lnSpc>
                <a:spcPct val="90000"/>
              </a:lnSpc>
              <a:spcBef>
                <a:spcPts val="0"/>
              </a:spcBef>
              <a:spcAft>
                <a:spcPts val="0"/>
              </a:spcAft>
              <a:buClr>
                <a:schemeClr val="lt1"/>
              </a:buClr>
              <a:buSzPts val="2000"/>
              <a:buFont typeface="Arial"/>
              <a:buNone/>
            </a:pPr>
            <a:r>
              <a:rPr lang="sl-SI" dirty="0"/>
              <a:t>  </a:t>
            </a:r>
            <a:endParaRPr dirty="0"/>
          </a:p>
        </p:txBody>
      </p:sp>
      <p:sp>
        <p:nvSpPr>
          <p:cNvPr id="67" name="Google Shape;67;p1"/>
          <p:cNvSpPr txBox="1">
            <a:spLocks noGrp="1"/>
          </p:cNvSpPr>
          <p:nvPr>
            <p:ph type="body" idx="3"/>
          </p:nvPr>
        </p:nvSpPr>
        <p:spPr>
          <a:xfrm>
            <a:off x="711534" y="3392768"/>
            <a:ext cx="11251200" cy="79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sl-SI" dirty="0" err="1"/>
              <a:t>Yan</a:t>
            </a:r>
            <a:r>
              <a:rPr lang="sl-SI" dirty="0"/>
              <a:t> WANG, </a:t>
            </a:r>
            <a:r>
              <a:rPr lang="sl-SI" dirty="0" err="1"/>
              <a:t>Library</a:t>
            </a:r>
            <a:r>
              <a:rPr lang="sl-SI" dirty="0"/>
              <a:t>, Delft </a:t>
            </a:r>
            <a:r>
              <a:rPr lang="sl-SI" dirty="0" err="1"/>
              <a:t>University</a:t>
            </a:r>
            <a:r>
              <a:rPr lang="sl-SI" dirty="0"/>
              <a:t> </a:t>
            </a:r>
            <a:r>
              <a:rPr lang="sl-SI" dirty="0" err="1"/>
              <a:t>of</a:t>
            </a:r>
            <a:r>
              <a:rPr lang="sl-SI" dirty="0"/>
              <a:t> </a:t>
            </a:r>
            <a:r>
              <a:rPr lang="sl-SI" dirty="0" err="1"/>
              <a:t>Technology</a:t>
            </a:r>
            <a:endParaRPr lang="sl-SI" dirty="0"/>
          </a:p>
        </p:txBody>
      </p:sp>
      <p:sp>
        <p:nvSpPr>
          <p:cNvPr id="6" name="PoljeZBesedilom 5">
            <a:extLst>
              <a:ext uri="{FF2B5EF4-FFF2-40B4-BE49-F238E27FC236}">
                <a16:creationId xmlns:a16="http://schemas.microsoft.com/office/drawing/2014/main" id="{C05510F9-7E56-430C-AEB1-B39614D0F8EF}"/>
              </a:ext>
            </a:extLst>
          </p:cNvPr>
          <p:cNvSpPr txBox="1"/>
          <p:nvPr/>
        </p:nvSpPr>
        <p:spPr>
          <a:xfrm>
            <a:off x="711534" y="4111689"/>
            <a:ext cx="8924032" cy="707886"/>
          </a:xfrm>
          <a:prstGeom prst="rect">
            <a:avLst/>
          </a:prstGeom>
          <a:noFill/>
        </p:spPr>
        <p:txBody>
          <a:bodyPr wrap="square" rtlCol="0">
            <a:spAutoFit/>
          </a:bodyPr>
          <a:lstStyle/>
          <a:p>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Ljubljana in </a:t>
            </a:r>
            <a:r>
              <a:rPr lang="sl-SI"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online</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Centralna tehniška knjižnica Univerze v Ljubljani,</a:t>
            </a:r>
          </a:p>
          <a:p>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Usposabljanje podatkovnih strokovnjakov, 14. – 17. 10. 2024</a:t>
            </a:r>
          </a:p>
        </p:txBody>
      </p:sp>
      <p:pic>
        <p:nvPicPr>
          <p:cNvPr id="7" name="Slika 6">
            <a:extLst>
              <a:ext uri="{FF2B5EF4-FFF2-40B4-BE49-F238E27FC236}">
                <a16:creationId xmlns:a16="http://schemas.microsoft.com/office/drawing/2014/main" id="{F84C0158-4E68-4AB4-B27E-E812D8484FEB}"/>
              </a:ext>
            </a:extLst>
          </p:cNvPr>
          <p:cNvPicPr>
            <a:picLocks noChangeAspect="1"/>
          </p:cNvPicPr>
          <p:nvPr/>
        </p:nvPicPr>
        <p:blipFill>
          <a:blip r:embed="rId3"/>
          <a:stretch>
            <a:fillRect/>
          </a:stretch>
        </p:blipFill>
        <p:spPr>
          <a:xfrm>
            <a:off x="6096000" y="5962230"/>
            <a:ext cx="676715" cy="384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0846b44a6e_0_73"/>
          <p:cNvSpPr txBox="1">
            <a:spLocks noGrp="1"/>
          </p:cNvSpPr>
          <p:nvPr>
            <p:ph type="title"/>
          </p:nvPr>
        </p:nvSpPr>
        <p:spPr>
          <a:xfrm>
            <a:off x="503178" y="699505"/>
            <a:ext cx="14880000" cy="8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sl-SI"/>
              <a:t>Data Stewardship programme at TU Delft</a:t>
            </a:r>
            <a:endParaRPr/>
          </a:p>
        </p:txBody>
      </p:sp>
      <p:sp>
        <p:nvSpPr>
          <p:cNvPr id="164" name="Google Shape;164;g30846b44a6e_0_73"/>
          <p:cNvSpPr txBox="1">
            <a:spLocks noGrp="1"/>
          </p:cNvSpPr>
          <p:nvPr>
            <p:ph type="body" idx="1"/>
          </p:nvPr>
        </p:nvSpPr>
        <p:spPr>
          <a:xfrm>
            <a:off x="818500" y="1705650"/>
            <a:ext cx="10795500" cy="4947900"/>
          </a:xfrm>
          <a:prstGeom prst="rect">
            <a:avLst/>
          </a:prstGeom>
          <a:noFill/>
          <a:ln>
            <a:noFill/>
          </a:ln>
        </p:spPr>
        <p:txBody>
          <a:bodyPr spcFirstLastPara="1" wrap="square" lIns="91425" tIns="45700" rIns="91425" bIns="45700" anchor="t" anchorCtr="0">
            <a:normAutofit fontScale="92500"/>
          </a:bodyPr>
          <a:lstStyle/>
          <a:p>
            <a:pPr marL="241300" lvl="0" indent="-196850" algn="l" rtl="0">
              <a:lnSpc>
                <a:spcPct val="90000"/>
              </a:lnSpc>
              <a:spcBef>
                <a:spcPts val="1100"/>
              </a:spcBef>
              <a:spcAft>
                <a:spcPts val="0"/>
              </a:spcAft>
              <a:buClr>
                <a:schemeClr val="dk1"/>
              </a:buClr>
              <a:buSzPts val="2300"/>
              <a:buChar char="●"/>
            </a:pPr>
            <a:r>
              <a:rPr lang="sl-SI" sz="2300"/>
              <a:t>Objective</a:t>
            </a:r>
            <a:endParaRPr sz="2300"/>
          </a:p>
          <a:p>
            <a:pPr marL="698500" lvl="1" indent="-273050" algn="l" rtl="0">
              <a:lnSpc>
                <a:spcPct val="90000"/>
              </a:lnSpc>
              <a:spcBef>
                <a:spcPts val="1100"/>
              </a:spcBef>
              <a:spcAft>
                <a:spcPts val="0"/>
              </a:spcAft>
              <a:buClr>
                <a:schemeClr val="dk1"/>
              </a:buClr>
              <a:buSzPts val="2300"/>
              <a:buChar char="○"/>
            </a:pPr>
            <a:r>
              <a:rPr lang="sl-SI" sz="2300"/>
              <a:t>Address disciplinary needs regarding Research Data Management (RDM)</a:t>
            </a:r>
            <a:endParaRPr sz="2300"/>
          </a:p>
          <a:p>
            <a:pPr marL="698500" lvl="1" indent="-273050" algn="l" rtl="0">
              <a:lnSpc>
                <a:spcPct val="90000"/>
              </a:lnSpc>
              <a:spcBef>
                <a:spcPts val="1100"/>
              </a:spcBef>
              <a:spcAft>
                <a:spcPts val="0"/>
              </a:spcAft>
              <a:buClr>
                <a:schemeClr val="dk1"/>
              </a:buClr>
              <a:buSzPts val="2300"/>
              <a:buChar char="○"/>
            </a:pPr>
            <a:r>
              <a:rPr lang="sl-SI" sz="2300"/>
              <a:t>Cultural change: research environment + people’s mindsets → research behaviour </a:t>
            </a:r>
            <a:endParaRPr sz="2300"/>
          </a:p>
          <a:p>
            <a:pPr marL="241300" lvl="0" indent="0" algn="l" rtl="0">
              <a:lnSpc>
                <a:spcPct val="90000"/>
              </a:lnSpc>
              <a:spcBef>
                <a:spcPts val="1100"/>
              </a:spcBef>
              <a:spcAft>
                <a:spcPts val="0"/>
              </a:spcAft>
              <a:buClr>
                <a:schemeClr val="dk1"/>
              </a:buClr>
              <a:buSzPts val="2300"/>
              <a:buNone/>
            </a:pPr>
            <a:endParaRPr sz="2300"/>
          </a:p>
          <a:p>
            <a:pPr marL="241300" lvl="0" indent="-196850" algn="l" rtl="0">
              <a:lnSpc>
                <a:spcPct val="90000"/>
              </a:lnSpc>
              <a:spcBef>
                <a:spcPts val="1100"/>
              </a:spcBef>
              <a:spcAft>
                <a:spcPts val="0"/>
              </a:spcAft>
              <a:buClr>
                <a:schemeClr val="dk1"/>
              </a:buClr>
              <a:buSzPts val="2300"/>
              <a:buChar char="●"/>
            </a:pPr>
            <a:r>
              <a:rPr lang="sl-SI" sz="2300"/>
              <a:t> Pilot started in 2017 with university support</a:t>
            </a:r>
            <a:endParaRPr/>
          </a:p>
          <a:p>
            <a:pPr marL="241300" lvl="0" indent="-196850" algn="l" rtl="0">
              <a:lnSpc>
                <a:spcPct val="90000"/>
              </a:lnSpc>
              <a:spcBef>
                <a:spcPts val="1100"/>
              </a:spcBef>
              <a:spcAft>
                <a:spcPts val="0"/>
              </a:spcAft>
              <a:buClr>
                <a:schemeClr val="dk1"/>
              </a:buClr>
              <a:buSzPts val="2300"/>
              <a:buChar char="●"/>
            </a:pPr>
            <a:r>
              <a:rPr lang="sl-SI" sz="2300"/>
              <a:t> Became a regular service since 2020</a:t>
            </a:r>
            <a:endParaRPr sz="2300"/>
          </a:p>
          <a:p>
            <a:pPr marL="241300" lvl="0" indent="-196850" algn="l" rtl="0">
              <a:lnSpc>
                <a:spcPct val="90000"/>
              </a:lnSpc>
              <a:spcBef>
                <a:spcPts val="1100"/>
              </a:spcBef>
              <a:spcAft>
                <a:spcPts val="0"/>
              </a:spcAft>
              <a:buClr>
                <a:schemeClr val="dk1"/>
              </a:buClr>
              <a:buSzPts val="2300"/>
              <a:buChar char="●"/>
            </a:pPr>
            <a:r>
              <a:rPr lang="sl-SI" sz="2300"/>
              <a:t>Achievement report: </a:t>
            </a:r>
            <a:r>
              <a:rPr lang="sl-SI" sz="2300" u="sng">
                <a:solidFill>
                  <a:schemeClr val="hlink"/>
                </a:solidFill>
                <a:hlinkClick r:id="rId3"/>
              </a:rPr>
              <a:t>2018</a:t>
            </a:r>
            <a:r>
              <a:rPr lang="sl-SI" sz="2300"/>
              <a:t>, </a:t>
            </a:r>
            <a:r>
              <a:rPr lang="sl-SI" sz="2300" u="sng">
                <a:solidFill>
                  <a:schemeClr val="hlink"/>
                </a:solidFill>
                <a:hlinkClick r:id="rId4"/>
              </a:rPr>
              <a:t>2019</a:t>
            </a:r>
            <a:r>
              <a:rPr lang="sl-SI" sz="2300"/>
              <a:t>, </a:t>
            </a:r>
            <a:r>
              <a:rPr lang="sl-SI" sz="2300" u="sng">
                <a:solidFill>
                  <a:schemeClr val="hlink"/>
                </a:solidFill>
                <a:hlinkClick r:id="rId5"/>
              </a:rPr>
              <a:t>2020</a:t>
            </a:r>
            <a:r>
              <a:rPr lang="sl-SI" sz="2300"/>
              <a:t>, </a:t>
            </a:r>
            <a:r>
              <a:rPr lang="sl-SI" sz="2300" u="sng">
                <a:solidFill>
                  <a:schemeClr val="hlink"/>
                </a:solidFill>
                <a:hlinkClick r:id="rId6"/>
              </a:rPr>
              <a:t>2021</a:t>
            </a:r>
            <a:endParaRPr sz="2300"/>
          </a:p>
          <a:p>
            <a:pPr marL="241300" lvl="0" indent="-50800" algn="l" rtl="0">
              <a:lnSpc>
                <a:spcPct val="90000"/>
              </a:lnSpc>
              <a:spcBef>
                <a:spcPts val="1100"/>
              </a:spcBef>
              <a:spcAft>
                <a:spcPts val="0"/>
              </a:spcAft>
              <a:buClr>
                <a:schemeClr val="dk1"/>
              </a:buClr>
              <a:buSzPts val="2800"/>
              <a:buNone/>
            </a:pPr>
            <a:endParaRPr sz="2300"/>
          </a:p>
          <a:p>
            <a:pPr marL="241300" lvl="0" indent="-196850" algn="l" rtl="0">
              <a:lnSpc>
                <a:spcPct val="90000"/>
              </a:lnSpc>
              <a:spcBef>
                <a:spcPts val="1100"/>
              </a:spcBef>
              <a:spcAft>
                <a:spcPts val="0"/>
              </a:spcAft>
              <a:buClr>
                <a:schemeClr val="dk1"/>
              </a:buClr>
              <a:buSzPts val="2300"/>
              <a:buChar char="●"/>
            </a:pPr>
            <a:r>
              <a:rPr lang="sl-SI" sz="2300"/>
              <a:t> Key to success:</a:t>
            </a:r>
            <a:endParaRPr sz="2300"/>
          </a:p>
          <a:p>
            <a:pPr marL="698500" lvl="1" indent="-228600" algn="l" rtl="0">
              <a:lnSpc>
                <a:spcPct val="90000"/>
              </a:lnSpc>
              <a:spcBef>
                <a:spcPts val="500"/>
              </a:spcBef>
              <a:spcAft>
                <a:spcPts val="0"/>
              </a:spcAft>
              <a:buClr>
                <a:schemeClr val="dk1"/>
              </a:buClr>
              <a:buSzPts val="2800"/>
              <a:buChar char="○"/>
            </a:pPr>
            <a:r>
              <a:rPr lang="sl-SI" sz="2300"/>
              <a:t>Understanding, </a:t>
            </a:r>
            <a:endParaRPr sz="2300"/>
          </a:p>
          <a:p>
            <a:pPr marL="698500" lvl="1" indent="-228600" algn="l" rtl="0">
              <a:lnSpc>
                <a:spcPct val="90000"/>
              </a:lnSpc>
              <a:spcBef>
                <a:spcPts val="500"/>
              </a:spcBef>
              <a:spcAft>
                <a:spcPts val="0"/>
              </a:spcAft>
              <a:buClr>
                <a:schemeClr val="dk1"/>
              </a:buClr>
              <a:buSzPts val="2800"/>
              <a:buChar char="○"/>
            </a:pPr>
            <a:r>
              <a:rPr lang="sl-SI" sz="2300"/>
              <a:t>Engagement, </a:t>
            </a:r>
            <a:endParaRPr sz="2300"/>
          </a:p>
          <a:p>
            <a:pPr marL="698500" lvl="1" indent="-228600" algn="l" rtl="0">
              <a:lnSpc>
                <a:spcPct val="90000"/>
              </a:lnSpc>
              <a:spcBef>
                <a:spcPts val="500"/>
              </a:spcBef>
              <a:spcAft>
                <a:spcPts val="1600"/>
              </a:spcAft>
              <a:buClr>
                <a:schemeClr val="dk1"/>
              </a:buClr>
              <a:buSzPts val="2800"/>
              <a:buChar char="○"/>
            </a:pPr>
            <a:r>
              <a:rPr lang="sl-SI" sz="2300"/>
              <a:t>Impact.</a:t>
            </a:r>
            <a:endParaRPr sz="2300"/>
          </a:p>
        </p:txBody>
      </p:sp>
      <p:grpSp>
        <p:nvGrpSpPr>
          <p:cNvPr id="165" name="Google Shape;165;g30846b44a6e_0_73"/>
          <p:cNvGrpSpPr/>
          <p:nvPr/>
        </p:nvGrpSpPr>
        <p:grpSpPr>
          <a:xfrm>
            <a:off x="6748770" y="3606176"/>
            <a:ext cx="4963517" cy="2247284"/>
            <a:chOff x="838200" y="1690688"/>
            <a:chExt cx="9572839" cy="4636443"/>
          </a:xfrm>
        </p:grpSpPr>
        <p:pic>
          <p:nvPicPr>
            <p:cNvPr id="166" name="Google Shape;166;g30846b44a6e_0_73" descr="https://lh4.googleusercontent.com/DO2Nru6RUpvatIpKbcc8-14xe9X73qtXrPe79JYCJ0_HdGCFj6vr_SyfJrg_iZ2sdB4LtD6rZeGW5WXzdA_lBsfegP-NOllcxhqaLmIFQejpTfJdSfPdlqL42hyTsbUngB05SHk37FE"/>
            <p:cNvPicPr preferRelativeResize="0"/>
            <p:nvPr/>
          </p:nvPicPr>
          <p:blipFill rotWithShape="1">
            <a:blip r:embed="rId7">
              <a:alphaModFix/>
            </a:blip>
            <a:srcRect/>
            <a:stretch/>
          </p:blipFill>
          <p:spPr>
            <a:xfrm>
              <a:off x="4414345" y="3793651"/>
              <a:ext cx="5996692" cy="2518249"/>
            </a:xfrm>
            <a:prstGeom prst="rect">
              <a:avLst/>
            </a:prstGeom>
            <a:noFill/>
            <a:ln>
              <a:noFill/>
            </a:ln>
          </p:spPr>
        </p:pic>
        <p:pic>
          <p:nvPicPr>
            <p:cNvPr id="167" name="Google Shape;167;g30846b44a6e_0_73"/>
            <p:cNvPicPr preferRelativeResize="0"/>
            <p:nvPr/>
          </p:nvPicPr>
          <p:blipFill rotWithShape="1">
            <a:blip r:embed="rId8">
              <a:alphaModFix/>
            </a:blip>
            <a:srcRect/>
            <a:stretch/>
          </p:blipFill>
          <p:spPr>
            <a:xfrm>
              <a:off x="5652969" y="1707070"/>
              <a:ext cx="4758070" cy="2071348"/>
            </a:xfrm>
            <a:prstGeom prst="rect">
              <a:avLst/>
            </a:prstGeom>
            <a:noFill/>
            <a:ln>
              <a:noFill/>
            </a:ln>
          </p:spPr>
        </p:pic>
        <p:pic>
          <p:nvPicPr>
            <p:cNvPr id="168" name="Google Shape;168;g30846b44a6e_0_73" descr="Image result for tu delft open access&quot;"/>
            <p:cNvPicPr preferRelativeResize="0"/>
            <p:nvPr/>
          </p:nvPicPr>
          <p:blipFill rotWithShape="1">
            <a:blip r:embed="rId9">
              <a:alphaModFix/>
            </a:blip>
            <a:srcRect/>
            <a:stretch/>
          </p:blipFill>
          <p:spPr>
            <a:xfrm>
              <a:off x="838200" y="4030459"/>
              <a:ext cx="4593345" cy="2296672"/>
            </a:xfrm>
            <a:prstGeom prst="rect">
              <a:avLst/>
            </a:prstGeom>
            <a:noFill/>
            <a:ln>
              <a:noFill/>
            </a:ln>
          </p:spPr>
        </p:pic>
        <p:pic>
          <p:nvPicPr>
            <p:cNvPr id="169" name="Google Shape;169;g30846b44a6e_0_73"/>
            <p:cNvPicPr preferRelativeResize="0"/>
            <p:nvPr/>
          </p:nvPicPr>
          <p:blipFill rotWithShape="1">
            <a:blip r:embed="rId10">
              <a:alphaModFix/>
            </a:blip>
            <a:srcRect/>
            <a:stretch/>
          </p:blipFill>
          <p:spPr>
            <a:xfrm>
              <a:off x="842088" y="1690688"/>
              <a:ext cx="4810881" cy="2382162"/>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0846b44a6e_0_83"/>
          <p:cNvSpPr txBox="1">
            <a:spLocks noGrp="1"/>
          </p:cNvSpPr>
          <p:nvPr>
            <p:ph type="title"/>
          </p:nvPr>
        </p:nvSpPr>
        <p:spPr>
          <a:xfrm>
            <a:off x="648350" y="411794"/>
            <a:ext cx="7886700" cy="99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Data Steward Team Structure</a:t>
            </a:r>
            <a:endParaRPr/>
          </a:p>
        </p:txBody>
      </p:sp>
      <p:sp>
        <p:nvSpPr>
          <p:cNvPr id="175" name="Google Shape;175;g30846b44a6e_0_83"/>
          <p:cNvSpPr txBox="1">
            <a:spLocks noGrp="1"/>
          </p:cNvSpPr>
          <p:nvPr>
            <p:ph type="body" idx="1"/>
          </p:nvPr>
        </p:nvSpPr>
        <p:spPr>
          <a:xfrm>
            <a:off x="838200" y="1690687"/>
            <a:ext cx="8370900" cy="4802100"/>
          </a:xfrm>
          <a:prstGeom prst="rect">
            <a:avLst/>
          </a:prstGeom>
          <a:noFill/>
          <a:ln>
            <a:noFill/>
          </a:ln>
        </p:spPr>
        <p:txBody>
          <a:bodyPr spcFirstLastPara="1" wrap="square" lIns="91425" tIns="45700" rIns="91425" bIns="45700" anchor="t" anchorCtr="0">
            <a:normAutofit/>
          </a:bodyPr>
          <a:lstStyle/>
          <a:p>
            <a:pPr marL="241300" lvl="0" indent="-254000" algn="l" rtl="0">
              <a:lnSpc>
                <a:spcPct val="100000"/>
              </a:lnSpc>
              <a:spcBef>
                <a:spcPts val="0"/>
              </a:spcBef>
              <a:spcAft>
                <a:spcPts val="0"/>
              </a:spcAft>
              <a:buClr>
                <a:schemeClr val="dk2"/>
              </a:buClr>
              <a:buSzPts val="2000"/>
              <a:buChar char="•"/>
            </a:pPr>
            <a:r>
              <a:rPr lang="sl-SI">
                <a:latin typeface="Arial"/>
                <a:ea typeface="Arial"/>
                <a:cs typeface="Arial"/>
                <a:sym typeface="Arial"/>
              </a:rPr>
              <a:t>Capacity</a:t>
            </a:r>
            <a:endParaRPr>
              <a:latin typeface="Arial"/>
              <a:ea typeface="Arial"/>
              <a:cs typeface="Arial"/>
              <a:sym typeface="Arial"/>
            </a:endParaRPr>
          </a:p>
          <a:p>
            <a:pPr marL="698500" lvl="1" indent="-254000" algn="l" rtl="0">
              <a:lnSpc>
                <a:spcPct val="100000"/>
              </a:lnSpc>
              <a:spcBef>
                <a:spcPts val="0"/>
              </a:spcBef>
              <a:spcAft>
                <a:spcPts val="0"/>
              </a:spcAft>
              <a:buClr>
                <a:schemeClr val="dk2"/>
              </a:buClr>
              <a:buSzPts val="2000"/>
              <a:buChar char="•"/>
            </a:pPr>
            <a:r>
              <a:rPr lang="sl-SI">
                <a:latin typeface="Arial"/>
                <a:ea typeface="Arial"/>
                <a:cs typeface="Arial"/>
                <a:sym typeface="Arial"/>
              </a:rPr>
              <a:t>1 Coordinator</a:t>
            </a:r>
            <a:endParaRPr>
              <a:latin typeface="Arial"/>
              <a:ea typeface="Arial"/>
              <a:cs typeface="Arial"/>
              <a:sym typeface="Arial"/>
            </a:endParaRPr>
          </a:p>
          <a:p>
            <a:pPr marL="698500" lvl="1" indent="-254000" algn="l" rtl="0">
              <a:lnSpc>
                <a:spcPct val="100000"/>
              </a:lnSpc>
              <a:spcBef>
                <a:spcPts val="0"/>
              </a:spcBef>
              <a:spcAft>
                <a:spcPts val="0"/>
              </a:spcAft>
              <a:buClr>
                <a:schemeClr val="dk2"/>
              </a:buClr>
              <a:buSzPts val="2000"/>
              <a:buChar char="•"/>
            </a:pPr>
            <a:r>
              <a:rPr lang="sl-SI">
                <a:latin typeface="Arial"/>
                <a:ea typeface="Arial"/>
                <a:cs typeface="Arial"/>
                <a:sym typeface="Arial"/>
              </a:rPr>
              <a:t>1 Library data steward</a:t>
            </a:r>
            <a:endParaRPr>
              <a:latin typeface="Arial"/>
              <a:ea typeface="Arial"/>
              <a:cs typeface="Arial"/>
              <a:sym typeface="Arial"/>
            </a:endParaRPr>
          </a:p>
          <a:p>
            <a:pPr marL="698500" lvl="1" indent="-254000" algn="l" rtl="0">
              <a:lnSpc>
                <a:spcPct val="100000"/>
              </a:lnSpc>
              <a:spcBef>
                <a:spcPts val="0"/>
              </a:spcBef>
              <a:spcAft>
                <a:spcPts val="0"/>
              </a:spcAft>
              <a:buClr>
                <a:schemeClr val="dk2"/>
              </a:buClr>
              <a:buSzPts val="2000"/>
              <a:buChar char="•"/>
            </a:pPr>
            <a:r>
              <a:rPr lang="sl-SI">
                <a:latin typeface="Arial"/>
                <a:ea typeface="Arial"/>
                <a:cs typeface="Arial"/>
                <a:sym typeface="Arial"/>
              </a:rPr>
              <a:t>12 Faculty Data Stewards</a:t>
            </a:r>
            <a:endParaRPr>
              <a:latin typeface="Arial"/>
              <a:ea typeface="Arial"/>
              <a:cs typeface="Arial"/>
              <a:sym typeface="Arial"/>
            </a:endParaRPr>
          </a:p>
          <a:p>
            <a:pPr marL="241300" lvl="0" indent="0" algn="l" rtl="0">
              <a:lnSpc>
                <a:spcPct val="100000"/>
              </a:lnSpc>
              <a:spcBef>
                <a:spcPts val="0"/>
              </a:spcBef>
              <a:spcAft>
                <a:spcPts val="0"/>
              </a:spcAft>
              <a:buNone/>
            </a:pPr>
            <a:endParaRPr>
              <a:latin typeface="Arial"/>
              <a:ea typeface="Arial"/>
              <a:cs typeface="Arial"/>
              <a:sym typeface="Arial"/>
            </a:endParaRPr>
          </a:p>
          <a:p>
            <a:pPr marL="241300" lvl="0" indent="-304800" algn="l" rtl="0">
              <a:lnSpc>
                <a:spcPct val="100000"/>
              </a:lnSpc>
              <a:spcBef>
                <a:spcPts val="0"/>
              </a:spcBef>
              <a:spcAft>
                <a:spcPts val="0"/>
              </a:spcAft>
              <a:buClr>
                <a:schemeClr val="dk2"/>
              </a:buClr>
              <a:buSzPts val="2800"/>
              <a:buFont typeface="Arial"/>
              <a:buChar char="•"/>
            </a:pPr>
            <a:r>
              <a:rPr lang="sl-SI">
                <a:latin typeface="Arial"/>
                <a:ea typeface="Arial"/>
                <a:cs typeface="Arial"/>
                <a:sym typeface="Arial"/>
              </a:rPr>
              <a:t>Communication</a:t>
            </a:r>
            <a:endParaRPr>
              <a:latin typeface="Arial"/>
              <a:ea typeface="Arial"/>
              <a:cs typeface="Arial"/>
              <a:sym typeface="Arial"/>
            </a:endParaRPr>
          </a:p>
          <a:p>
            <a:pPr marL="698500" lvl="1" indent="-254000" algn="l" rtl="0">
              <a:lnSpc>
                <a:spcPct val="100000"/>
              </a:lnSpc>
              <a:spcBef>
                <a:spcPts val="0"/>
              </a:spcBef>
              <a:spcAft>
                <a:spcPts val="0"/>
              </a:spcAft>
              <a:buClr>
                <a:schemeClr val="dk2"/>
              </a:buClr>
              <a:buSzPts val="2000"/>
              <a:buChar char="•"/>
            </a:pPr>
            <a:r>
              <a:rPr lang="sl-SI"/>
              <a:t>Daily: MS Teams</a:t>
            </a:r>
            <a:endParaRPr/>
          </a:p>
          <a:p>
            <a:pPr marL="698500" lvl="1" indent="-279400" algn="l" rtl="0">
              <a:lnSpc>
                <a:spcPct val="100000"/>
              </a:lnSpc>
              <a:spcBef>
                <a:spcPts val="0"/>
              </a:spcBef>
              <a:spcAft>
                <a:spcPts val="0"/>
              </a:spcAft>
              <a:buClr>
                <a:schemeClr val="dk2"/>
              </a:buClr>
              <a:buSzPts val="2400"/>
              <a:buChar char="•"/>
            </a:pPr>
            <a:r>
              <a:rPr lang="sl-SI"/>
              <a:t>Weekly: 1h team meeting</a:t>
            </a:r>
            <a:endParaRPr/>
          </a:p>
          <a:p>
            <a:pPr marL="0" lvl="0" indent="0" algn="l" rtl="0">
              <a:lnSpc>
                <a:spcPct val="90000"/>
              </a:lnSpc>
              <a:spcBef>
                <a:spcPts val="1100"/>
              </a:spcBef>
              <a:spcAft>
                <a:spcPts val="0"/>
              </a:spcAft>
              <a:buNone/>
            </a:pPr>
            <a:endParaRPr sz="2000"/>
          </a:p>
          <a:p>
            <a:pPr marL="241300" lvl="0" indent="-101600" algn="l" rtl="0">
              <a:lnSpc>
                <a:spcPct val="90000"/>
              </a:lnSpc>
              <a:spcBef>
                <a:spcPts val="1100"/>
              </a:spcBef>
              <a:spcAft>
                <a:spcPts val="0"/>
              </a:spcAft>
              <a:buClr>
                <a:schemeClr val="dk1"/>
              </a:buClr>
              <a:buSzPts val="2000"/>
              <a:buNone/>
            </a:pPr>
            <a:endParaRPr sz="2000"/>
          </a:p>
        </p:txBody>
      </p:sp>
      <p:grpSp>
        <p:nvGrpSpPr>
          <p:cNvPr id="176" name="Google Shape;176;g30846b44a6e_0_83"/>
          <p:cNvGrpSpPr/>
          <p:nvPr/>
        </p:nvGrpSpPr>
        <p:grpSpPr>
          <a:xfrm>
            <a:off x="4962525" y="1874903"/>
            <a:ext cx="6538404" cy="4462345"/>
            <a:chOff x="4962525" y="1874903"/>
            <a:chExt cx="6538404" cy="4462345"/>
          </a:xfrm>
        </p:grpSpPr>
        <p:grpSp>
          <p:nvGrpSpPr>
            <p:cNvPr id="177" name="Google Shape;177;g30846b44a6e_0_83"/>
            <p:cNvGrpSpPr/>
            <p:nvPr/>
          </p:nvGrpSpPr>
          <p:grpSpPr>
            <a:xfrm>
              <a:off x="4962525" y="1874903"/>
              <a:ext cx="6538404" cy="4462345"/>
              <a:chOff x="2466975" y="1770128"/>
              <a:chExt cx="6538404" cy="4462345"/>
            </a:xfrm>
          </p:grpSpPr>
          <p:grpSp>
            <p:nvGrpSpPr>
              <p:cNvPr id="178" name="Google Shape;178;g30846b44a6e_0_83"/>
              <p:cNvGrpSpPr/>
              <p:nvPr/>
            </p:nvGrpSpPr>
            <p:grpSpPr>
              <a:xfrm>
                <a:off x="2466975" y="1770128"/>
                <a:ext cx="6538404" cy="4462345"/>
                <a:chOff x="2169804" y="1921163"/>
                <a:chExt cx="6538404" cy="4462345"/>
              </a:xfrm>
            </p:grpSpPr>
            <p:sp>
              <p:nvSpPr>
                <p:cNvPr id="179" name="Google Shape;179;g30846b44a6e_0_83"/>
                <p:cNvSpPr/>
                <p:nvPr/>
              </p:nvSpPr>
              <p:spPr>
                <a:xfrm>
                  <a:off x="2169804" y="1932708"/>
                  <a:ext cx="3422700" cy="4450800"/>
                </a:xfrm>
                <a:prstGeom prst="rect">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80" name="Google Shape;180;g30846b44a6e_0_83"/>
                <p:cNvSpPr/>
                <p:nvPr/>
              </p:nvSpPr>
              <p:spPr>
                <a:xfrm>
                  <a:off x="2592224" y="2796592"/>
                  <a:ext cx="2590800" cy="9144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900">
                      <a:solidFill>
                        <a:schemeClr val="lt1"/>
                      </a:solidFill>
                      <a:latin typeface="Calibri"/>
                      <a:ea typeface="Calibri"/>
                      <a:cs typeface="Calibri"/>
                      <a:sym typeface="Calibri"/>
                    </a:rPr>
                    <a:t>Research Data and Software Services</a:t>
                  </a:r>
                  <a:endParaRPr sz="1500"/>
                </a:p>
              </p:txBody>
            </p:sp>
            <p:sp>
              <p:nvSpPr>
                <p:cNvPr id="181" name="Google Shape;181;g30846b44a6e_0_83"/>
                <p:cNvSpPr/>
                <p:nvPr/>
              </p:nvSpPr>
              <p:spPr>
                <a:xfrm>
                  <a:off x="2367668" y="4462128"/>
                  <a:ext cx="2004300"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900">
                      <a:solidFill>
                        <a:schemeClr val="lt1"/>
                      </a:solidFill>
                      <a:latin typeface="Calibri"/>
                      <a:ea typeface="Calibri"/>
                      <a:cs typeface="Calibri"/>
                      <a:sym typeface="Calibri"/>
                    </a:rPr>
                    <a:t>Data Stewardship coordinator</a:t>
                  </a:r>
                  <a:endParaRPr sz="1500"/>
                </a:p>
              </p:txBody>
            </p:sp>
            <p:cxnSp>
              <p:nvCxnSpPr>
                <p:cNvPr id="182" name="Google Shape;182;g30846b44a6e_0_83"/>
                <p:cNvCxnSpPr>
                  <a:stCxn id="180" idx="2"/>
                  <a:endCxn id="181" idx="0"/>
                </p:cNvCxnSpPr>
                <p:nvPr/>
              </p:nvCxnSpPr>
              <p:spPr>
                <a:xfrm flipH="1">
                  <a:off x="3369824" y="3710992"/>
                  <a:ext cx="517800" cy="751200"/>
                </a:xfrm>
                <a:prstGeom prst="straightConnector1">
                  <a:avLst/>
                </a:prstGeom>
                <a:noFill/>
                <a:ln w="9525" cap="flat" cmpd="sng">
                  <a:solidFill>
                    <a:schemeClr val="accent1"/>
                  </a:solidFill>
                  <a:prstDash val="solid"/>
                  <a:miter lim="800000"/>
                  <a:headEnd type="none" w="sm" len="sm"/>
                  <a:tailEnd type="triangle" w="med" len="med"/>
                </a:ln>
              </p:spPr>
            </p:cxnSp>
            <p:sp>
              <p:nvSpPr>
                <p:cNvPr id="183" name="Google Shape;183;g30846b44a6e_0_83"/>
                <p:cNvSpPr/>
                <p:nvPr/>
              </p:nvSpPr>
              <p:spPr>
                <a:xfrm>
                  <a:off x="6123708" y="1921163"/>
                  <a:ext cx="2584500" cy="446130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84" name="Google Shape;184;g30846b44a6e_0_83"/>
                <p:cNvSpPr/>
                <p:nvPr/>
              </p:nvSpPr>
              <p:spPr>
                <a:xfrm>
                  <a:off x="6580906" y="4849089"/>
                  <a:ext cx="1667100"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900">
                      <a:solidFill>
                        <a:schemeClr val="lt1"/>
                      </a:solidFill>
                      <a:latin typeface="Calibri"/>
                      <a:ea typeface="Calibri"/>
                      <a:cs typeface="Calibri"/>
                      <a:sym typeface="Calibri"/>
                    </a:rPr>
                    <a:t>Data Stewards</a:t>
                  </a:r>
                  <a:endParaRPr sz="1500"/>
                </a:p>
              </p:txBody>
            </p:sp>
            <p:sp>
              <p:nvSpPr>
                <p:cNvPr id="185" name="Google Shape;185;g30846b44a6e_0_83"/>
                <p:cNvSpPr/>
                <p:nvPr/>
              </p:nvSpPr>
              <p:spPr>
                <a:xfrm>
                  <a:off x="6285342" y="2785048"/>
                  <a:ext cx="2207400" cy="9144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900">
                      <a:solidFill>
                        <a:schemeClr val="lt1"/>
                      </a:solidFill>
                      <a:latin typeface="Calibri"/>
                      <a:ea typeface="Calibri"/>
                      <a:cs typeface="Calibri"/>
                      <a:sym typeface="Calibri"/>
                    </a:rPr>
                    <a:t>Faculty Management Support</a:t>
                  </a:r>
                  <a:endParaRPr sz="1500"/>
                </a:p>
              </p:txBody>
            </p:sp>
            <p:cxnSp>
              <p:nvCxnSpPr>
                <p:cNvPr id="186" name="Google Shape;186;g30846b44a6e_0_83"/>
                <p:cNvCxnSpPr>
                  <a:stCxn id="185" idx="2"/>
                  <a:endCxn id="184" idx="0"/>
                </p:cNvCxnSpPr>
                <p:nvPr/>
              </p:nvCxnSpPr>
              <p:spPr>
                <a:xfrm>
                  <a:off x="7389042" y="3699448"/>
                  <a:ext cx="25500" cy="1149600"/>
                </a:xfrm>
                <a:prstGeom prst="straightConnector1">
                  <a:avLst/>
                </a:prstGeom>
                <a:noFill/>
                <a:ln w="9525" cap="flat" cmpd="sng">
                  <a:solidFill>
                    <a:schemeClr val="accent1"/>
                  </a:solidFill>
                  <a:prstDash val="solid"/>
                  <a:miter lim="800000"/>
                  <a:headEnd type="none" w="sm" len="sm"/>
                  <a:tailEnd type="triangle" w="med" len="med"/>
                </a:ln>
              </p:spPr>
            </p:cxnSp>
            <p:sp>
              <p:nvSpPr>
                <p:cNvPr id="187" name="Google Shape;187;g30846b44a6e_0_83"/>
                <p:cNvSpPr/>
                <p:nvPr/>
              </p:nvSpPr>
              <p:spPr>
                <a:xfrm>
                  <a:off x="2267933" y="4141144"/>
                  <a:ext cx="6225000" cy="2189100"/>
                </a:xfrm>
                <a:prstGeom prst="roundRect">
                  <a:avLst>
                    <a:gd name="adj" fmla="val 16667"/>
                  </a:avLst>
                </a:prstGeom>
                <a:no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88" name="Google Shape;188;g30846b44a6e_0_83"/>
                <p:cNvSpPr txBox="1"/>
                <p:nvPr/>
              </p:nvSpPr>
              <p:spPr>
                <a:xfrm>
                  <a:off x="6837116" y="2149827"/>
                  <a:ext cx="12813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chemeClr val="dk2"/>
                      </a:solidFill>
                      <a:latin typeface="Calibri"/>
                      <a:ea typeface="Calibri"/>
                      <a:cs typeface="Calibri"/>
                      <a:sym typeface="Calibri"/>
                    </a:rPr>
                    <a:t>Faculties</a:t>
                  </a:r>
                  <a:endParaRPr sz="1500">
                    <a:solidFill>
                      <a:schemeClr val="dk2"/>
                    </a:solidFill>
                  </a:endParaRPr>
                </a:p>
              </p:txBody>
            </p:sp>
            <p:sp>
              <p:nvSpPr>
                <p:cNvPr id="189" name="Google Shape;189;g30846b44a6e_0_83"/>
                <p:cNvSpPr txBox="1"/>
                <p:nvPr/>
              </p:nvSpPr>
              <p:spPr>
                <a:xfrm>
                  <a:off x="3303275" y="2149827"/>
                  <a:ext cx="12813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chemeClr val="dk2"/>
                      </a:solidFill>
                      <a:latin typeface="Calibri"/>
                      <a:ea typeface="Calibri"/>
                      <a:cs typeface="Calibri"/>
                      <a:sym typeface="Calibri"/>
                    </a:rPr>
                    <a:t>Library</a:t>
                  </a:r>
                  <a:endParaRPr sz="1500">
                    <a:solidFill>
                      <a:schemeClr val="dk2"/>
                    </a:solidFill>
                  </a:endParaRPr>
                </a:p>
              </p:txBody>
            </p:sp>
          </p:grpSp>
          <p:sp>
            <p:nvSpPr>
              <p:cNvPr id="190" name="Google Shape;190;g30846b44a6e_0_83"/>
              <p:cNvSpPr txBox="1"/>
              <p:nvPr/>
            </p:nvSpPr>
            <p:spPr>
              <a:xfrm>
                <a:off x="4929532" y="4227625"/>
                <a:ext cx="2496300" cy="384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chemeClr val="dk2"/>
                    </a:solidFill>
                    <a:latin typeface="Calibri"/>
                    <a:ea typeface="Calibri"/>
                    <a:cs typeface="Calibri"/>
                    <a:sym typeface="Calibri"/>
                  </a:rPr>
                  <a:t>Data Stewards Team</a:t>
                </a:r>
                <a:endParaRPr sz="1500">
                  <a:solidFill>
                    <a:schemeClr val="dk2"/>
                  </a:solidFill>
                </a:endParaRPr>
              </a:p>
            </p:txBody>
          </p:sp>
        </p:grpSp>
        <p:cxnSp>
          <p:nvCxnSpPr>
            <p:cNvPr id="191" name="Google Shape;191;g30846b44a6e_0_83"/>
            <p:cNvCxnSpPr>
              <a:stCxn id="180" idx="2"/>
              <a:endCxn id="192" idx="0"/>
            </p:cNvCxnSpPr>
            <p:nvPr/>
          </p:nvCxnSpPr>
          <p:spPr>
            <a:xfrm>
              <a:off x="6680345" y="3664732"/>
              <a:ext cx="750000" cy="1632900"/>
            </a:xfrm>
            <a:prstGeom prst="straightConnector1">
              <a:avLst/>
            </a:prstGeom>
            <a:noFill/>
            <a:ln w="9525" cap="flat" cmpd="sng">
              <a:solidFill>
                <a:schemeClr val="accent1"/>
              </a:solidFill>
              <a:prstDash val="solid"/>
              <a:miter lim="800000"/>
              <a:headEnd type="none" w="sm" len="sm"/>
              <a:tailEnd type="triangle" w="med" len="med"/>
            </a:ln>
          </p:spPr>
        </p:cxnSp>
        <p:sp>
          <p:nvSpPr>
            <p:cNvPr id="192" name="Google Shape;192;g30846b44a6e_0_83"/>
            <p:cNvSpPr/>
            <p:nvPr/>
          </p:nvSpPr>
          <p:spPr>
            <a:xfrm>
              <a:off x="6596647" y="5297625"/>
              <a:ext cx="1667100"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900">
                  <a:solidFill>
                    <a:schemeClr val="lt1"/>
                  </a:solidFill>
                  <a:latin typeface="Calibri"/>
                  <a:ea typeface="Calibri"/>
                  <a:cs typeface="Calibri"/>
                  <a:sym typeface="Calibri"/>
                </a:rPr>
                <a:t>Data Steward</a:t>
              </a:r>
              <a:endParaRPr sz="15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0846b44a6e_0_105"/>
          <p:cNvSpPr txBox="1">
            <a:spLocks noGrp="1"/>
          </p:cNvSpPr>
          <p:nvPr>
            <p:ph type="title"/>
          </p:nvPr>
        </p:nvSpPr>
        <p:spPr>
          <a:xfrm>
            <a:off x="628650" y="374719"/>
            <a:ext cx="7886700" cy="99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What do Data Stewards do? </a:t>
            </a:r>
            <a:endParaRPr/>
          </a:p>
        </p:txBody>
      </p:sp>
      <p:sp>
        <p:nvSpPr>
          <p:cNvPr id="198" name="Google Shape;198;g30846b44a6e_0_105"/>
          <p:cNvSpPr txBox="1">
            <a:spLocks noGrp="1"/>
          </p:cNvSpPr>
          <p:nvPr>
            <p:ph type="body" idx="1"/>
          </p:nvPr>
        </p:nvSpPr>
        <p:spPr>
          <a:xfrm>
            <a:off x="628650" y="1615544"/>
            <a:ext cx="7886700" cy="3263700"/>
          </a:xfrm>
          <a:prstGeom prst="rect">
            <a:avLst/>
          </a:prstGeom>
          <a:noFill/>
          <a:ln>
            <a:noFill/>
          </a:ln>
        </p:spPr>
        <p:txBody>
          <a:bodyPr spcFirstLastPara="1" wrap="square" lIns="91425" tIns="45700" rIns="91425" bIns="45700" anchor="t" anchorCtr="0">
            <a:normAutofit fontScale="92500" lnSpcReduction="20000"/>
          </a:bodyPr>
          <a:lstStyle/>
          <a:p>
            <a:pPr marL="241300" lvl="0" indent="-215265" algn="l" rtl="0">
              <a:lnSpc>
                <a:spcPct val="90000"/>
              </a:lnSpc>
              <a:spcBef>
                <a:spcPts val="0"/>
              </a:spcBef>
              <a:spcAft>
                <a:spcPts val="0"/>
              </a:spcAft>
              <a:buClr>
                <a:schemeClr val="dk1"/>
              </a:buClr>
              <a:buSzPct val="100000"/>
              <a:buChar char="•"/>
            </a:pPr>
            <a:r>
              <a:rPr lang="sl-SI"/>
              <a:t>Daily support on data management</a:t>
            </a:r>
            <a:endParaRPr/>
          </a:p>
          <a:p>
            <a:pPr marL="698500" lvl="1" indent="-229869" algn="l" rtl="0">
              <a:lnSpc>
                <a:spcPct val="90000"/>
              </a:lnSpc>
              <a:spcBef>
                <a:spcPts val="500"/>
              </a:spcBef>
              <a:spcAft>
                <a:spcPts val="0"/>
              </a:spcAft>
              <a:buClr>
                <a:schemeClr val="dk1"/>
              </a:buClr>
              <a:buSzPct val="100000"/>
              <a:buChar char="•"/>
            </a:pPr>
            <a:r>
              <a:rPr lang="sl-SI"/>
              <a:t>Advice, DMP review and training</a:t>
            </a:r>
            <a:endParaRPr/>
          </a:p>
          <a:p>
            <a:pPr marL="241300" lvl="0" indent="-50800" algn="l" rtl="0">
              <a:lnSpc>
                <a:spcPct val="90000"/>
              </a:lnSpc>
              <a:spcBef>
                <a:spcPts val="1100"/>
              </a:spcBef>
              <a:spcAft>
                <a:spcPts val="0"/>
              </a:spcAft>
              <a:buClr>
                <a:schemeClr val="dk1"/>
              </a:buClr>
              <a:buSzPct val="100000"/>
              <a:buNone/>
            </a:pPr>
            <a:endParaRPr/>
          </a:p>
          <a:p>
            <a:pPr marL="241300" lvl="0" indent="-215265" algn="l" rtl="0">
              <a:lnSpc>
                <a:spcPct val="90000"/>
              </a:lnSpc>
              <a:spcBef>
                <a:spcPts val="1100"/>
              </a:spcBef>
              <a:spcAft>
                <a:spcPts val="0"/>
              </a:spcAft>
              <a:buClr>
                <a:schemeClr val="dk1"/>
              </a:buClr>
              <a:buSzPct val="100000"/>
              <a:buChar char="•"/>
            </a:pPr>
            <a:r>
              <a:rPr lang="sl-SI"/>
              <a:t>RDM policy implementation</a:t>
            </a:r>
            <a:endParaRPr/>
          </a:p>
          <a:p>
            <a:pPr marL="241300" lvl="0" indent="-50800" algn="l" rtl="0">
              <a:lnSpc>
                <a:spcPct val="90000"/>
              </a:lnSpc>
              <a:spcBef>
                <a:spcPts val="1100"/>
              </a:spcBef>
              <a:spcAft>
                <a:spcPts val="0"/>
              </a:spcAft>
              <a:buClr>
                <a:schemeClr val="dk1"/>
              </a:buClr>
              <a:buSzPct val="100000"/>
              <a:buNone/>
            </a:pPr>
            <a:endParaRPr/>
          </a:p>
          <a:p>
            <a:pPr marL="241300" lvl="0" indent="-215265" algn="l" rtl="0">
              <a:lnSpc>
                <a:spcPct val="90000"/>
              </a:lnSpc>
              <a:spcBef>
                <a:spcPts val="1100"/>
              </a:spcBef>
              <a:spcAft>
                <a:spcPts val="0"/>
              </a:spcAft>
              <a:buClr>
                <a:schemeClr val="dk1"/>
              </a:buClr>
              <a:buSzPct val="100000"/>
              <a:buChar char="•"/>
            </a:pPr>
            <a:r>
              <a:rPr lang="sl-SI"/>
              <a:t>Community engagement</a:t>
            </a:r>
            <a:endParaRPr/>
          </a:p>
          <a:p>
            <a:pPr marL="241300" lvl="0" indent="-50800" algn="l" rtl="0">
              <a:lnSpc>
                <a:spcPct val="90000"/>
              </a:lnSpc>
              <a:spcBef>
                <a:spcPts val="1100"/>
              </a:spcBef>
              <a:spcAft>
                <a:spcPts val="0"/>
              </a:spcAft>
              <a:buClr>
                <a:schemeClr val="dk1"/>
              </a:buClr>
              <a:buSzPct val="100000"/>
              <a:buNone/>
            </a:pPr>
            <a:endParaRPr/>
          </a:p>
          <a:p>
            <a:pPr marL="241300" lvl="0" indent="-215265" algn="l" rtl="0">
              <a:lnSpc>
                <a:spcPct val="90000"/>
              </a:lnSpc>
              <a:spcBef>
                <a:spcPts val="1100"/>
              </a:spcBef>
              <a:spcAft>
                <a:spcPts val="0"/>
              </a:spcAft>
              <a:buClr>
                <a:schemeClr val="dk1"/>
              </a:buClr>
              <a:buSzPct val="100000"/>
              <a:buChar char="•"/>
            </a:pPr>
            <a:r>
              <a:rPr lang="sl-SI" i="1"/>
              <a:t>Faculty/discipline specific practices</a:t>
            </a:r>
            <a:endParaRPr/>
          </a:p>
        </p:txBody>
      </p:sp>
      <p:grpSp>
        <p:nvGrpSpPr>
          <p:cNvPr id="199" name="Google Shape;199;g30846b44a6e_0_105"/>
          <p:cNvGrpSpPr/>
          <p:nvPr/>
        </p:nvGrpSpPr>
        <p:grpSpPr>
          <a:xfrm>
            <a:off x="6658891" y="2293753"/>
            <a:ext cx="5035381" cy="2646158"/>
            <a:chOff x="838200" y="544707"/>
            <a:chExt cx="10632139" cy="6155288"/>
          </a:xfrm>
        </p:grpSpPr>
        <p:pic>
          <p:nvPicPr>
            <p:cNvPr id="200" name="Google Shape;200;g30846b44a6e_0_105" descr="Office, Meeting, Business Partners, Cooperation"/>
            <p:cNvPicPr preferRelativeResize="0"/>
            <p:nvPr/>
          </p:nvPicPr>
          <p:blipFill rotWithShape="1">
            <a:blip r:embed="rId3">
              <a:alphaModFix/>
            </a:blip>
            <a:srcRect/>
            <a:stretch/>
          </p:blipFill>
          <p:spPr>
            <a:xfrm>
              <a:off x="838200" y="544707"/>
              <a:ext cx="10632139" cy="5980852"/>
            </a:xfrm>
            <a:prstGeom prst="rect">
              <a:avLst/>
            </a:prstGeom>
            <a:noFill/>
            <a:ln>
              <a:noFill/>
            </a:ln>
          </p:spPr>
        </p:pic>
        <p:sp>
          <p:nvSpPr>
            <p:cNvPr id="201" name="Google Shape;201;g30846b44a6e_0_105"/>
            <p:cNvSpPr txBox="1"/>
            <p:nvPr/>
          </p:nvSpPr>
          <p:spPr>
            <a:xfrm>
              <a:off x="2292676" y="5374295"/>
              <a:ext cx="8011800" cy="1325700"/>
            </a:xfrm>
            <a:prstGeom prst="rect">
              <a:avLst/>
            </a:prstGeom>
            <a:noFill/>
            <a:ln>
              <a:noFill/>
            </a:ln>
          </p:spPr>
          <p:txBody>
            <a:bodyPr spcFirstLastPara="1" wrap="square" lIns="91425" tIns="45700" rIns="91425" bIns="45700" anchor="ctr" anchorCtr="0">
              <a:normAutofit fontScale="62500" lnSpcReduction="10000"/>
            </a:bodyPr>
            <a:lstStyle/>
            <a:p>
              <a:pPr marL="0" marR="0" lvl="0" indent="0" algn="l" rtl="0">
                <a:lnSpc>
                  <a:spcPct val="90000"/>
                </a:lnSpc>
                <a:spcBef>
                  <a:spcPts val="0"/>
                </a:spcBef>
                <a:spcAft>
                  <a:spcPts val="0"/>
                </a:spcAft>
                <a:buClr>
                  <a:schemeClr val="lt1"/>
                </a:buClr>
                <a:buSzPct val="100000"/>
                <a:buFont typeface="Calibri"/>
                <a:buNone/>
              </a:pPr>
              <a:r>
                <a:rPr lang="sl-SI" sz="4400" b="1">
                  <a:solidFill>
                    <a:schemeClr val="lt1"/>
                  </a:solidFill>
                  <a:latin typeface="Calibri"/>
                  <a:ea typeface="Calibri"/>
                  <a:cs typeface="Calibri"/>
                  <a:sym typeface="Calibri"/>
                </a:rPr>
                <a:t>Listening &amp; Communicating</a:t>
              </a:r>
              <a:endParaRPr sz="1500"/>
            </a:p>
          </p:txBody>
        </p:sp>
      </p:grpSp>
      <p:grpSp>
        <p:nvGrpSpPr>
          <p:cNvPr id="202" name="Google Shape;202;g30846b44a6e_0_105"/>
          <p:cNvGrpSpPr/>
          <p:nvPr/>
        </p:nvGrpSpPr>
        <p:grpSpPr>
          <a:xfrm>
            <a:off x="7598141" y="5517003"/>
            <a:ext cx="3156472" cy="400200"/>
            <a:chOff x="1687819" y="5401041"/>
            <a:chExt cx="3156472" cy="400200"/>
          </a:xfrm>
        </p:grpSpPr>
        <p:sp>
          <p:nvSpPr>
            <p:cNvPr id="203" name="Google Shape;203;g30846b44a6e_0_105"/>
            <p:cNvSpPr/>
            <p:nvPr/>
          </p:nvSpPr>
          <p:spPr>
            <a:xfrm>
              <a:off x="1950791" y="5401041"/>
              <a:ext cx="2893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l-SI" sz="2000">
                  <a:solidFill>
                    <a:srgbClr val="616161"/>
                  </a:solidFill>
                  <a:latin typeface="Calibri"/>
                  <a:ea typeface="Calibri"/>
                  <a:cs typeface="Calibri"/>
                  <a:sym typeface="Calibri"/>
                </a:rPr>
                <a:t>Advisory		Policing </a:t>
              </a:r>
              <a:endParaRPr sz="1500">
                <a:solidFill>
                  <a:srgbClr val="616161"/>
                </a:solidFill>
              </a:endParaRPr>
            </a:p>
          </p:txBody>
        </p:sp>
        <p:pic>
          <p:nvPicPr>
            <p:cNvPr id="204" name="Google Shape;204;g30846b44a6e_0_105" descr="Free Check Correct vector and picture"/>
            <p:cNvPicPr preferRelativeResize="0"/>
            <p:nvPr/>
          </p:nvPicPr>
          <p:blipFill rotWithShape="1">
            <a:blip r:embed="rId4">
              <a:alphaModFix/>
            </a:blip>
            <a:srcRect/>
            <a:stretch/>
          </p:blipFill>
          <p:spPr>
            <a:xfrm>
              <a:off x="1687819" y="5434251"/>
              <a:ext cx="357728" cy="366900"/>
            </a:xfrm>
            <a:prstGeom prst="rect">
              <a:avLst/>
            </a:prstGeom>
            <a:noFill/>
            <a:ln>
              <a:noFill/>
            </a:ln>
          </p:spPr>
        </p:pic>
        <p:pic>
          <p:nvPicPr>
            <p:cNvPr id="205" name="Google Shape;205;g30846b44a6e_0_105" descr="Free Cross Mark Red vector and picture"/>
            <p:cNvPicPr preferRelativeResize="0"/>
            <p:nvPr/>
          </p:nvPicPr>
          <p:blipFill rotWithShape="1">
            <a:blip r:embed="rId5">
              <a:alphaModFix/>
            </a:blip>
            <a:srcRect/>
            <a:stretch/>
          </p:blipFill>
          <p:spPr>
            <a:xfrm flipH="1">
              <a:off x="3477388" y="5434251"/>
              <a:ext cx="339382" cy="33938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0846b44a6e_0_117"/>
          <p:cNvSpPr txBox="1">
            <a:spLocks noGrp="1"/>
          </p:cNvSpPr>
          <p:nvPr>
            <p:ph type="title"/>
          </p:nvPr>
        </p:nvSpPr>
        <p:spPr>
          <a:xfrm>
            <a:off x="600125" y="431494"/>
            <a:ext cx="7886700" cy="99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Data Stewards Profile</a:t>
            </a:r>
            <a:endParaRPr/>
          </a:p>
        </p:txBody>
      </p:sp>
      <p:sp>
        <p:nvSpPr>
          <p:cNvPr id="211" name="Google Shape;211;g30846b44a6e_0_117"/>
          <p:cNvSpPr txBox="1">
            <a:spLocks noGrp="1"/>
          </p:cNvSpPr>
          <p:nvPr>
            <p:ph type="body" idx="1"/>
          </p:nvPr>
        </p:nvSpPr>
        <p:spPr>
          <a:xfrm>
            <a:off x="600132" y="1825624"/>
            <a:ext cx="6341700" cy="4694100"/>
          </a:xfrm>
          <a:prstGeom prst="rect">
            <a:avLst/>
          </a:prstGeom>
          <a:noFill/>
          <a:ln>
            <a:noFill/>
          </a:ln>
        </p:spPr>
        <p:txBody>
          <a:bodyPr spcFirstLastPara="1" wrap="square" lIns="91425" tIns="45700" rIns="91425" bIns="45700" anchor="t" anchorCtr="0">
            <a:normAutofit/>
          </a:bodyPr>
          <a:lstStyle/>
          <a:p>
            <a:pPr marL="241300" lvl="0" indent="-241300" algn="l" rtl="0">
              <a:lnSpc>
                <a:spcPct val="90000"/>
              </a:lnSpc>
              <a:spcBef>
                <a:spcPts val="0"/>
              </a:spcBef>
              <a:spcAft>
                <a:spcPts val="0"/>
              </a:spcAft>
              <a:buClr>
                <a:schemeClr val="dk1"/>
              </a:buClr>
              <a:buSzPts val="2400"/>
              <a:buChar char="•"/>
            </a:pPr>
            <a:r>
              <a:rPr lang="sl-SI" sz="2400"/>
              <a:t>Knowledge on </a:t>
            </a:r>
            <a:endParaRPr/>
          </a:p>
          <a:p>
            <a:pPr marL="698500" lvl="1" indent="-228600" algn="l" rtl="0">
              <a:lnSpc>
                <a:spcPct val="90000"/>
              </a:lnSpc>
              <a:spcBef>
                <a:spcPts val="500"/>
              </a:spcBef>
              <a:spcAft>
                <a:spcPts val="0"/>
              </a:spcAft>
              <a:buClr>
                <a:schemeClr val="dk1"/>
              </a:buClr>
              <a:buSzPts val="2000"/>
              <a:buChar char="•"/>
            </a:pPr>
            <a:r>
              <a:rPr lang="sl-SI" sz="2000"/>
              <a:t>Disciplinary research context</a:t>
            </a:r>
            <a:endParaRPr/>
          </a:p>
          <a:p>
            <a:pPr marL="698500" lvl="1" indent="-228600" algn="l" rtl="0">
              <a:lnSpc>
                <a:spcPct val="90000"/>
              </a:lnSpc>
              <a:spcBef>
                <a:spcPts val="500"/>
              </a:spcBef>
              <a:spcAft>
                <a:spcPts val="0"/>
              </a:spcAft>
              <a:buClr>
                <a:schemeClr val="dk1"/>
              </a:buClr>
              <a:buSzPts val="2000"/>
              <a:buChar char="•"/>
            </a:pPr>
            <a:r>
              <a:rPr lang="sl-SI" sz="2000"/>
              <a:t>Up to date RDM practices and requirements</a:t>
            </a:r>
            <a:endParaRPr/>
          </a:p>
          <a:p>
            <a:pPr marL="698500" lvl="1" indent="-228600" algn="l" rtl="0">
              <a:lnSpc>
                <a:spcPct val="90000"/>
              </a:lnSpc>
              <a:spcBef>
                <a:spcPts val="500"/>
              </a:spcBef>
              <a:spcAft>
                <a:spcPts val="0"/>
              </a:spcAft>
              <a:buClr>
                <a:schemeClr val="dk1"/>
              </a:buClr>
              <a:buSzPts val="2000"/>
              <a:buChar char="•"/>
            </a:pPr>
            <a:r>
              <a:rPr lang="sl-SI" sz="2000"/>
              <a:t>Implication of legal/ethics/privacy</a:t>
            </a:r>
            <a:endParaRPr/>
          </a:p>
          <a:p>
            <a:pPr marL="698500" lvl="1" indent="-228600" algn="l" rtl="0">
              <a:lnSpc>
                <a:spcPct val="90000"/>
              </a:lnSpc>
              <a:spcBef>
                <a:spcPts val="500"/>
              </a:spcBef>
              <a:spcAft>
                <a:spcPts val="0"/>
              </a:spcAft>
              <a:buClr>
                <a:schemeClr val="dk1"/>
              </a:buClr>
              <a:buSzPts val="2000"/>
              <a:buChar char="•"/>
            </a:pPr>
            <a:r>
              <a:rPr lang="sl-SI" sz="2000"/>
              <a:t>Institutional services and organization</a:t>
            </a:r>
            <a:endParaRPr/>
          </a:p>
          <a:p>
            <a:pPr marL="241300" lvl="0" indent="-241300" algn="l" rtl="0">
              <a:lnSpc>
                <a:spcPct val="90000"/>
              </a:lnSpc>
              <a:spcBef>
                <a:spcPts val="1100"/>
              </a:spcBef>
              <a:spcAft>
                <a:spcPts val="0"/>
              </a:spcAft>
              <a:buClr>
                <a:schemeClr val="dk1"/>
              </a:buClr>
              <a:buSzPts val="2400"/>
              <a:buChar char="•"/>
            </a:pPr>
            <a:r>
              <a:rPr lang="sl-SI" sz="2400"/>
              <a:t>Skills of</a:t>
            </a:r>
            <a:endParaRPr/>
          </a:p>
          <a:p>
            <a:pPr marL="698500" lvl="1" indent="-228600" algn="l" rtl="0">
              <a:lnSpc>
                <a:spcPct val="90000"/>
              </a:lnSpc>
              <a:spcBef>
                <a:spcPts val="500"/>
              </a:spcBef>
              <a:spcAft>
                <a:spcPts val="0"/>
              </a:spcAft>
              <a:buClr>
                <a:schemeClr val="dk1"/>
              </a:buClr>
              <a:buSzPts val="2000"/>
              <a:buChar char="•"/>
            </a:pPr>
            <a:r>
              <a:rPr lang="sl-SI" sz="2000"/>
              <a:t>Interpersonal communication</a:t>
            </a:r>
            <a:endParaRPr/>
          </a:p>
          <a:p>
            <a:pPr marL="698500" lvl="1" indent="-228600" algn="l" rtl="0">
              <a:lnSpc>
                <a:spcPct val="90000"/>
              </a:lnSpc>
              <a:spcBef>
                <a:spcPts val="500"/>
              </a:spcBef>
              <a:spcAft>
                <a:spcPts val="0"/>
              </a:spcAft>
              <a:buClr>
                <a:schemeClr val="dk1"/>
              </a:buClr>
              <a:buSzPts val="2000"/>
              <a:buChar char="•"/>
            </a:pPr>
            <a:r>
              <a:rPr lang="sl-SI" sz="2000"/>
              <a:t>Team work &amp; entrepreneurship </a:t>
            </a:r>
            <a:endParaRPr/>
          </a:p>
          <a:p>
            <a:pPr marL="698500" lvl="1" indent="-228600" algn="l" rtl="0">
              <a:lnSpc>
                <a:spcPct val="90000"/>
              </a:lnSpc>
              <a:spcBef>
                <a:spcPts val="500"/>
              </a:spcBef>
              <a:spcAft>
                <a:spcPts val="0"/>
              </a:spcAft>
              <a:buClr>
                <a:schemeClr val="dk1"/>
              </a:buClr>
              <a:buSzPts val="2000"/>
              <a:buChar char="•"/>
            </a:pPr>
            <a:r>
              <a:rPr lang="sl-SI" sz="2000"/>
              <a:t>Coordination, training</a:t>
            </a:r>
            <a:endParaRPr/>
          </a:p>
          <a:p>
            <a:pPr marL="698500" lvl="1" indent="-228600" algn="l" rtl="0">
              <a:lnSpc>
                <a:spcPct val="90000"/>
              </a:lnSpc>
              <a:spcBef>
                <a:spcPts val="500"/>
              </a:spcBef>
              <a:spcAft>
                <a:spcPts val="0"/>
              </a:spcAft>
              <a:buClr>
                <a:schemeClr val="dk1"/>
              </a:buClr>
              <a:buSzPts val="2000"/>
              <a:buChar char="•"/>
            </a:pPr>
            <a:r>
              <a:rPr lang="sl-SI" sz="2000"/>
              <a:t>Community building</a:t>
            </a:r>
            <a:endParaRPr/>
          </a:p>
          <a:p>
            <a:pPr marL="698500" lvl="1" indent="-228600" algn="l" rtl="0">
              <a:lnSpc>
                <a:spcPct val="90000"/>
              </a:lnSpc>
              <a:spcBef>
                <a:spcPts val="500"/>
              </a:spcBef>
              <a:spcAft>
                <a:spcPts val="0"/>
              </a:spcAft>
              <a:buClr>
                <a:schemeClr val="dk1"/>
              </a:buClr>
              <a:buSzPts val="2000"/>
              <a:buChar char="•"/>
            </a:pPr>
            <a:r>
              <a:rPr lang="sl-SI" sz="2000"/>
              <a:t>Policy making / advising</a:t>
            </a:r>
            <a:endParaRPr/>
          </a:p>
          <a:p>
            <a:pPr marL="698500" lvl="1" indent="-228600" algn="l" rtl="0">
              <a:lnSpc>
                <a:spcPct val="90000"/>
              </a:lnSpc>
              <a:spcBef>
                <a:spcPts val="500"/>
              </a:spcBef>
              <a:spcAft>
                <a:spcPts val="0"/>
              </a:spcAft>
              <a:buClr>
                <a:schemeClr val="dk1"/>
              </a:buClr>
              <a:buSzPts val="2000"/>
              <a:buChar char="•"/>
            </a:pPr>
            <a:r>
              <a:rPr lang="sl-SI" sz="2000"/>
              <a:t>Research</a:t>
            </a:r>
            <a:endParaRPr/>
          </a:p>
          <a:p>
            <a:pPr marL="0" lvl="0" indent="0" algn="l" rtl="0">
              <a:lnSpc>
                <a:spcPct val="90000"/>
              </a:lnSpc>
              <a:spcBef>
                <a:spcPts val="1100"/>
              </a:spcBef>
              <a:spcAft>
                <a:spcPts val="0"/>
              </a:spcAft>
              <a:buClr>
                <a:schemeClr val="dk1"/>
              </a:buClr>
              <a:buSzPts val="2400"/>
              <a:buNone/>
            </a:pPr>
            <a:endParaRPr sz="2400"/>
          </a:p>
        </p:txBody>
      </p:sp>
      <p:pic>
        <p:nvPicPr>
          <p:cNvPr id="212" name="Google Shape;212;g30846b44a6e_0_117" descr="https://lh5.googleusercontent.com/bi0WqMPdr4PZmwb2KxzyZZBFklmi4LgUHhqWBlx3fHOtdgyrvLTWPjKFyqq_rktfEE06OLyi8Cw6haJ4QPxArgTMq9NP14fwkgr6l9QEK-bs0bmC1Bj0DuEqyr_E1ed49C-OwPJ_p1IyFeoZbgQf"/>
          <p:cNvPicPr preferRelativeResize="0"/>
          <p:nvPr/>
        </p:nvPicPr>
        <p:blipFill rotWithShape="1">
          <a:blip r:embed="rId3">
            <a:alphaModFix/>
          </a:blip>
          <a:srcRect/>
          <a:stretch/>
        </p:blipFill>
        <p:spPr>
          <a:xfrm>
            <a:off x="6606403" y="1888318"/>
            <a:ext cx="5036915" cy="2997173"/>
          </a:xfrm>
          <a:prstGeom prst="rect">
            <a:avLst/>
          </a:prstGeom>
          <a:noFill/>
          <a:ln>
            <a:noFill/>
          </a:ln>
        </p:spPr>
      </p:pic>
      <p:sp>
        <p:nvSpPr>
          <p:cNvPr id="213" name="Google Shape;213;g30846b44a6e_0_117"/>
          <p:cNvSpPr txBox="1"/>
          <p:nvPr/>
        </p:nvSpPr>
        <p:spPr>
          <a:xfrm>
            <a:off x="6606403" y="5172715"/>
            <a:ext cx="5378100" cy="93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rgbClr val="616161"/>
                </a:solidFill>
                <a:latin typeface="Calibri"/>
                <a:ea typeface="Calibri"/>
                <a:cs typeface="Calibri"/>
                <a:sym typeface="Calibri"/>
              </a:rPr>
              <a:t>Mijke Jetten, Marjan Grootveld, Annemie Mordant, Mascha Jansen, Margreet Bloemers, Margriet Miedema, &amp; Celia W.G. van Gelder. (2021). Professionalising data stewardship in the Netherlands. Competences, training and education. Dutch roadmap towards national implementation of FAIR data stewardship (1.0). Zenodo. </a:t>
            </a:r>
            <a:r>
              <a:rPr lang="sl-SI" sz="1100" u="sng">
                <a:solidFill>
                  <a:srgbClr val="61616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https://doi.org/10.5281/zenodo.4486423</a:t>
            </a:r>
            <a:r>
              <a:rPr lang="sl-SI" sz="1100">
                <a:solidFill>
                  <a:srgbClr val="616161"/>
                </a:solidFill>
                <a:latin typeface="Calibri"/>
                <a:ea typeface="Calibri"/>
                <a:cs typeface="Calibri"/>
                <a:sym typeface="Calibri"/>
              </a:rPr>
              <a:t> </a:t>
            </a:r>
            <a:endParaRPr sz="1100">
              <a:solidFill>
                <a:srgbClr val="61616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30846b44a6e_0_124"/>
          <p:cNvPicPr preferRelativeResize="0"/>
          <p:nvPr/>
        </p:nvPicPr>
        <p:blipFill rotWithShape="1">
          <a:blip r:embed="rId3">
            <a:alphaModFix/>
          </a:blip>
          <a:srcRect/>
          <a:stretch/>
        </p:blipFill>
        <p:spPr>
          <a:xfrm>
            <a:off x="296033" y="1739767"/>
            <a:ext cx="6202158" cy="3292138"/>
          </a:xfrm>
          <a:prstGeom prst="rect">
            <a:avLst/>
          </a:prstGeom>
          <a:noFill/>
          <a:ln>
            <a:noFill/>
          </a:ln>
        </p:spPr>
      </p:pic>
      <p:sp>
        <p:nvSpPr>
          <p:cNvPr id="219" name="Google Shape;219;g30846b44a6e_0_124"/>
          <p:cNvSpPr txBox="1">
            <a:spLocks noGrp="1"/>
          </p:cNvSpPr>
          <p:nvPr>
            <p:ph type="title"/>
          </p:nvPr>
        </p:nvSpPr>
        <p:spPr>
          <a:xfrm>
            <a:off x="626189" y="613067"/>
            <a:ext cx="11480700" cy="9432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3600"/>
              <a:buFont typeface="Calibri"/>
              <a:buNone/>
            </a:pPr>
            <a:r>
              <a:rPr lang="sl-SI"/>
              <a:t>Data Stewardship is more than Data Stewards</a:t>
            </a:r>
            <a:endParaRPr/>
          </a:p>
        </p:txBody>
      </p:sp>
      <p:sp>
        <p:nvSpPr>
          <p:cNvPr id="220" name="Google Shape;220;g30846b44a6e_0_124"/>
          <p:cNvSpPr txBox="1">
            <a:spLocks noGrp="1"/>
          </p:cNvSpPr>
          <p:nvPr>
            <p:ph type="body" idx="1"/>
          </p:nvPr>
        </p:nvSpPr>
        <p:spPr>
          <a:xfrm>
            <a:off x="6438676" y="1688433"/>
            <a:ext cx="5753700" cy="44037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900"/>
              <a:buNone/>
            </a:pPr>
            <a:r>
              <a:rPr lang="sl-SI" sz="2000"/>
              <a:t>Issues are often more complex, especially in multi/interdisciplinary research: </a:t>
            </a:r>
            <a:endParaRPr sz="2000"/>
          </a:p>
          <a:p>
            <a:pPr marL="609600" lvl="0" indent="-444500" algn="l" rtl="0">
              <a:lnSpc>
                <a:spcPct val="90000"/>
              </a:lnSpc>
              <a:spcBef>
                <a:spcPts val="1600"/>
              </a:spcBef>
              <a:spcAft>
                <a:spcPts val="0"/>
              </a:spcAft>
              <a:buClr>
                <a:schemeClr val="dk1"/>
              </a:buClr>
              <a:buSzPts val="1600"/>
              <a:buChar char="•"/>
            </a:pPr>
            <a:r>
              <a:rPr lang="sl-SI" sz="2000"/>
              <a:t>Data collection, storage, sharing and reuse practices</a:t>
            </a:r>
            <a:endParaRPr/>
          </a:p>
          <a:p>
            <a:pPr marL="609600" lvl="0" indent="-444500" algn="l" rtl="0">
              <a:lnSpc>
                <a:spcPct val="90000"/>
              </a:lnSpc>
              <a:spcBef>
                <a:spcPts val="1600"/>
              </a:spcBef>
              <a:spcAft>
                <a:spcPts val="0"/>
              </a:spcAft>
              <a:buClr>
                <a:schemeClr val="dk1"/>
              </a:buClr>
              <a:buSzPts val="1600"/>
              <a:buChar char="•"/>
            </a:pPr>
            <a:r>
              <a:rPr lang="sl-SI" sz="2000"/>
              <a:t>Implications of legal/ethics/privacy and institutional requirements</a:t>
            </a:r>
            <a:endParaRPr/>
          </a:p>
          <a:p>
            <a:pPr marL="609600" lvl="0" indent="-444500" algn="l" rtl="0">
              <a:lnSpc>
                <a:spcPct val="90000"/>
              </a:lnSpc>
              <a:spcBef>
                <a:spcPts val="1600"/>
              </a:spcBef>
              <a:spcAft>
                <a:spcPts val="0"/>
              </a:spcAft>
              <a:buClr>
                <a:schemeClr val="dk1"/>
              </a:buClr>
              <a:buSzPts val="1600"/>
              <a:buChar char="•"/>
            </a:pPr>
            <a:r>
              <a:rPr lang="sl-SI" sz="2000"/>
              <a:t>Different levels of data literacy in the project consortium</a:t>
            </a:r>
            <a:endParaRPr/>
          </a:p>
          <a:p>
            <a:pPr marL="609600" lvl="0" indent="-444500" algn="l" rtl="0">
              <a:lnSpc>
                <a:spcPct val="90000"/>
              </a:lnSpc>
              <a:spcBef>
                <a:spcPts val="1600"/>
              </a:spcBef>
              <a:spcAft>
                <a:spcPts val="0"/>
              </a:spcAft>
              <a:buClr>
                <a:schemeClr val="dk1"/>
              </a:buClr>
              <a:buSzPts val="1600"/>
              <a:buChar char="•"/>
            </a:pPr>
            <a:r>
              <a:rPr lang="sl-SI" sz="2000"/>
              <a:t>Disciplinary practices of Rewards &amp; Recognitions</a:t>
            </a:r>
            <a:endParaRPr/>
          </a:p>
          <a:p>
            <a:pPr marL="609600" lvl="0" indent="-444500" algn="l" rtl="0">
              <a:lnSpc>
                <a:spcPct val="90000"/>
              </a:lnSpc>
              <a:spcBef>
                <a:spcPts val="0"/>
              </a:spcBef>
              <a:spcAft>
                <a:spcPts val="0"/>
              </a:spcAft>
              <a:buClr>
                <a:schemeClr val="dk1"/>
              </a:buClr>
              <a:buSzPts val="1600"/>
              <a:buChar char="•"/>
            </a:pPr>
            <a:r>
              <a:rPr lang="sl-SI" sz="2000"/>
              <a:t>……</a:t>
            </a:r>
            <a:endParaRPr sz="2000"/>
          </a:p>
        </p:txBody>
      </p:sp>
      <p:sp>
        <p:nvSpPr>
          <p:cNvPr id="221" name="Google Shape;221;g30846b44a6e_0_124"/>
          <p:cNvSpPr txBox="1"/>
          <p:nvPr/>
        </p:nvSpPr>
        <p:spPr>
          <a:xfrm>
            <a:off x="250074" y="5091182"/>
            <a:ext cx="6150300" cy="7542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sl-SI" sz="1100">
                <a:solidFill>
                  <a:srgbClr val="222222"/>
                </a:solidFill>
                <a:highlight>
                  <a:srgbClr val="FFFFFF"/>
                </a:highlight>
                <a:latin typeface="Calibri"/>
                <a:ea typeface="Calibri"/>
                <a:cs typeface="Calibri"/>
                <a:sym typeface="Calibri"/>
              </a:rPr>
              <a:t>Cruz, M., Dintzner, N., Dunning, A., van der Kuil, A., Plomp, E., Teperek, M., ... &amp; Versteeg, A. (2019). Policy needs to go hand in hand with practice: The learning and listening approach to data management. </a:t>
            </a:r>
            <a:r>
              <a:rPr lang="sl-SI" sz="1100" i="1">
                <a:solidFill>
                  <a:srgbClr val="222222"/>
                </a:solidFill>
                <a:highlight>
                  <a:srgbClr val="FFFFFF"/>
                </a:highlight>
                <a:latin typeface="Calibri"/>
                <a:ea typeface="Calibri"/>
                <a:cs typeface="Calibri"/>
                <a:sym typeface="Calibri"/>
              </a:rPr>
              <a:t>Data Science Journal</a:t>
            </a:r>
            <a:r>
              <a:rPr lang="sl-SI" sz="1100">
                <a:solidFill>
                  <a:srgbClr val="222222"/>
                </a:solidFill>
                <a:highlight>
                  <a:srgbClr val="FFFFFF"/>
                </a:highlight>
                <a:latin typeface="Calibri"/>
                <a:ea typeface="Calibri"/>
                <a:cs typeface="Calibri"/>
                <a:sym typeface="Calibri"/>
              </a:rPr>
              <a:t>, </a:t>
            </a:r>
            <a:r>
              <a:rPr lang="sl-SI" sz="1100" i="1">
                <a:solidFill>
                  <a:srgbClr val="222222"/>
                </a:solidFill>
                <a:highlight>
                  <a:srgbClr val="FFFFFF"/>
                </a:highlight>
                <a:latin typeface="Calibri"/>
                <a:ea typeface="Calibri"/>
                <a:cs typeface="Calibri"/>
                <a:sym typeface="Calibri"/>
              </a:rPr>
              <a:t>18</a:t>
            </a:r>
            <a:r>
              <a:rPr lang="sl-SI" sz="1100">
                <a:solidFill>
                  <a:srgbClr val="222222"/>
                </a:solidFill>
                <a:highlight>
                  <a:srgbClr val="FFFFFF"/>
                </a:highlight>
                <a:latin typeface="Calibri"/>
                <a:ea typeface="Calibri"/>
                <a:cs typeface="Calibri"/>
                <a:sym typeface="Calibri"/>
              </a:rPr>
              <a:t>(1).</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0846b44a6e_0_131"/>
          <p:cNvSpPr txBox="1">
            <a:spLocks noGrp="1"/>
          </p:cNvSpPr>
          <p:nvPr>
            <p:ph type="title"/>
          </p:nvPr>
        </p:nvSpPr>
        <p:spPr>
          <a:xfrm>
            <a:off x="628675" y="374719"/>
            <a:ext cx="7886700" cy="99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Coordination and Coordinator</a:t>
            </a:r>
            <a:endParaRPr/>
          </a:p>
        </p:txBody>
      </p:sp>
      <p:sp>
        <p:nvSpPr>
          <p:cNvPr id="227" name="Google Shape;227;g30846b44a6e_0_131"/>
          <p:cNvSpPr txBox="1">
            <a:spLocks noGrp="1"/>
          </p:cNvSpPr>
          <p:nvPr>
            <p:ph type="body" idx="1"/>
          </p:nvPr>
        </p:nvSpPr>
        <p:spPr>
          <a:xfrm>
            <a:off x="628667" y="1546811"/>
            <a:ext cx="7886700" cy="3764400"/>
          </a:xfrm>
          <a:prstGeom prst="rect">
            <a:avLst/>
          </a:prstGeom>
          <a:noFill/>
          <a:ln>
            <a:noFill/>
          </a:ln>
        </p:spPr>
        <p:txBody>
          <a:bodyPr spcFirstLastPara="1" wrap="square" lIns="91425" tIns="45700" rIns="91425" bIns="45700" anchor="t" anchorCtr="0">
            <a:noAutofit/>
          </a:bodyPr>
          <a:lstStyle/>
          <a:p>
            <a:pPr marL="241300" lvl="0" indent="-203200" algn="l" rtl="0">
              <a:lnSpc>
                <a:spcPct val="70000"/>
              </a:lnSpc>
              <a:spcBef>
                <a:spcPts val="0"/>
              </a:spcBef>
              <a:spcAft>
                <a:spcPts val="0"/>
              </a:spcAft>
              <a:buClr>
                <a:schemeClr val="dk1"/>
              </a:buClr>
              <a:buSzPts val="2400"/>
              <a:buChar char="•"/>
            </a:pPr>
            <a:r>
              <a:rPr lang="sl-SI"/>
              <a:t>Data Stewards team coordination</a:t>
            </a:r>
            <a:endParaRPr/>
          </a:p>
          <a:p>
            <a:pPr marL="698500" lvl="1" indent="-209550" algn="l" rtl="0">
              <a:lnSpc>
                <a:spcPct val="70000"/>
              </a:lnSpc>
              <a:spcBef>
                <a:spcPts val="500"/>
              </a:spcBef>
              <a:spcAft>
                <a:spcPts val="0"/>
              </a:spcAft>
              <a:buClr>
                <a:schemeClr val="dk1"/>
              </a:buClr>
              <a:buSzPts val="1900"/>
              <a:buChar char="•"/>
            </a:pPr>
            <a:r>
              <a:rPr lang="sl-SI"/>
              <a:t>Team catch up meetings </a:t>
            </a:r>
            <a:endParaRPr/>
          </a:p>
          <a:p>
            <a:pPr marL="698500" lvl="1" indent="-209550" algn="l" rtl="0">
              <a:lnSpc>
                <a:spcPct val="70000"/>
              </a:lnSpc>
              <a:spcBef>
                <a:spcPts val="500"/>
              </a:spcBef>
              <a:spcAft>
                <a:spcPts val="0"/>
              </a:spcAft>
              <a:buClr>
                <a:schemeClr val="dk1"/>
              </a:buClr>
              <a:buSzPts val="1900"/>
              <a:buChar char="•"/>
            </a:pPr>
            <a:r>
              <a:rPr lang="sl-SI"/>
              <a:t>Keep team updated about university services</a:t>
            </a:r>
            <a:endParaRPr/>
          </a:p>
          <a:p>
            <a:pPr marL="698500" lvl="1" indent="-209550" algn="l" rtl="0">
              <a:lnSpc>
                <a:spcPct val="70000"/>
              </a:lnSpc>
              <a:spcBef>
                <a:spcPts val="500"/>
              </a:spcBef>
              <a:spcAft>
                <a:spcPts val="0"/>
              </a:spcAft>
              <a:buClr>
                <a:schemeClr val="dk1"/>
              </a:buClr>
              <a:buSzPts val="1900"/>
              <a:buChar char="•"/>
            </a:pPr>
            <a:r>
              <a:rPr lang="sl-SI"/>
              <a:t>Best practices for university and faculties</a:t>
            </a:r>
            <a:endParaRPr/>
          </a:p>
          <a:p>
            <a:pPr marL="698500" lvl="1" indent="-209550" algn="l" rtl="0">
              <a:lnSpc>
                <a:spcPct val="70000"/>
              </a:lnSpc>
              <a:spcBef>
                <a:spcPts val="500"/>
              </a:spcBef>
              <a:spcAft>
                <a:spcPts val="0"/>
              </a:spcAft>
              <a:buClr>
                <a:schemeClr val="dk1"/>
              </a:buClr>
              <a:buSzPts val="1900"/>
              <a:buChar char="•"/>
            </a:pPr>
            <a:r>
              <a:rPr lang="sl-SI"/>
              <a:t>New Data Steward on boarding</a:t>
            </a:r>
            <a:endParaRPr/>
          </a:p>
          <a:p>
            <a:pPr marL="241300" lvl="0" indent="-50800" algn="l" rtl="0">
              <a:lnSpc>
                <a:spcPct val="70000"/>
              </a:lnSpc>
              <a:spcBef>
                <a:spcPts val="1100"/>
              </a:spcBef>
              <a:spcAft>
                <a:spcPts val="0"/>
              </a:spcAft>
              <a:buClr>
                <a:schemeClr val="dk1"/>
              </a:buClr>
              <a:buSzPts val="2200"/>
              <a:buNone/>
            </a:pPr>
            <a:endParaRPr sz="2400"/>
          </a:p>
          <a:p>
            <a:pPr marL="241300" lvl="0" indent="-203200" algn="l" rtl="0">
              <a:lnSpc>
                <a:spcPct val="70000"/>
              </a:lnSpc>
              <a:spcBef>
                <a:spcPts val="1100"/>
              </a:spcBef>
              <a:spcAft>
                <a:spcPts val="0"/>
              </a:spcAft>
              <a:buClr>
                <a:schemeClr val="dk1"/>
              </a:buClr>
              <a:buSzPts val="2400"/>
              <a:buChar char="•"/>
            </a:pPr>
            <a:r>
              <a:rPr lang="sl-SI"/>
              <a:t>University level coordination</a:t>
            </a:r>
            <a:endParaRPr/>
          </a:p>
          <a:p>
            <a:pPr marL="698500" lvl="1" indent="-209550" algn="l" rtl="0">
              <a:lnSpc>
                <a:spcPct val="70000"/>
              </a:lnSpc>
              <a:spcBef>
                <a:spcPts val="500"/>
              </a:spcBef>
              <a:spcAft>
                <a:spcPts val="0"/>
              </a:spcAft>
              <a:buClr>
                <a:schemeClr val="dk1"/>
              </a:buClr>
              <a:buSzPts val="1900"/>
              <a:buChar char="•"/>
            </a:pPr>
            <a:r>
              <a:rPr lang="sl-SI"/>
              <a:t>Development / implement RDM tooling and guidance</a:t>
            </a:r>
            <a:endParaRPr/>
          </a:p>
          <a:p>
            <a:pPr marL="698500" lvl="1" indent="-209550" algn="l" rtl="0">
              <a:lnSpc>
                <a:spcPct val="70000"/>
              </a:lnSpc>
              <a:spcBef>
                <a:spcPts val="500"/>
              </a:spcBef>
              <a:spcAft>
                <a:spcPts val="0"/>
              </a:spcAft>
              <a:buClr>
                <a:schemeClr val="dk1"/>
              </a:buClr>
              <a:buSzPts val="1900"/>
              <a:buChar char="•"/>
            </a:pPr>
            <a:r>
              <a:rPr lang="sl-SI"/>
              <a:t>Advice on faculty level Data Stewardship</a:t>
            </a:r>
            <a:endParaRPr/>
          </a:p>
          <a:p>
            <a:pPr marL="698500" lvl="1" indent="-209550" algn="l" rtl="0">
              <a:lnSpc>
                <a:spcPct val="70000"/>
              </a:lnSpc>
              <a:spcBef>
                <a:spcPts val="500"/>
              </a:spcBef>
              <a:spcAft>
                <a:spcPts val="0"/>
              </a:spcAft>
              <a:buClr>
                <a:schemeClr val="dk1"/>
              </a:buClr>
              <a:buSzPts val="1900"/>
              <a:buChar char="•"/>
            </a:pPr>
            <a:r>
              <a:rPr lang="sl-SI"/>
              <a:t>Partnership building with other university services</a:t>
            </a:r>
            <a:endParaRPr/>
          </a:p>
          <a:p>
            <a:pPr marL="698500" lvl="1" indent="-88900" algn="l" rtl="0">
              <a:lnSpc>
                <a:spcPct val="70000"/>
              </a:lnSpc>
              <a:spcBef>
                <a:spcPts val="500"/>
              </a:spcBef>
              <a:spcAft>
                <a:spcPts val="0"/>
              </a:spcAft>
              <a:buClr>
                <a:schemeClr val="dk1"/>
              </a:buClr>
              <a:buSzPts val="1900"/>
              <a:buNone/>
            </a:pPr>
            <a:endParaRPr sz="2000"/>
          </a:p>
        </p:txBody>
      </p:sp>
      <p:pic>
        <p:nvPicPr>
          <p:cNvPr id="228" name="Google Shape;228;g30846b44a6e_0_131" descr="Free Community Team vector and picture"/>
          <p:cNvPicPr preferRelativeResize="0"/>
          <p:nvPr/>
        </p:nvPicPr>
        <p:blipFill rotWithShape="1">
          <a:blip r:embed="rId3">
            <a:alphaModFix/>
          </a:blip>
          <a:srcRect/>
          <a:stretch/>
        </p:blipFill>
        <p:spPr>
          <a:xfrm>
            <a:off x="8202739" y="2245421"/>
            <a:ext cx="2998060" cy="2944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0846b44a6e_0_137"/>
          <p:cNvSpPr txBox="1">
            <a:spLocks noGrp="1"/>
          </p:cNvSpPr>
          <p:nvPr>
            <p:ph type="title"/>
          </p:nvPr>
        </p:nvSpPr>
        <p:spPr>
          <a:xfrm>
            <a:off x="628650" y="431494"/>
            <a:ext cx="7886700" cy="994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Coordination and Coordinator</a:t>
            </a:r>
            <a:endParaRPr/>
          </a:p>
        </p:txBody>
      </p:sp>
      <p:sp>
        <p:nvSpPr>
          <p:cNvPr id="234" name="Google Shape;234;g30846b44a6e_0_137"/>
          <p:cNvSpPr txBox="1">
            <a:spLocks noGrp="1"/>
          </p:cNvSpPr>
          <p:nvPr>
            <p:ph type="body" idx="1"/>
          </p:nvPr>
        </p:nvSpPr>
        <p:spPr>
          <a:xfrm>
            <a:off x="668075" y="1664844"/>
            <a:ext cx="7886700" cy="3263700"/>
          </a:xfrm>
          <a:prstGeom prst="rect">
            <a:avLst/>
          </a:prstGeom>
          <a:noFill/>
          <a:ln>
            <a:noFill/>
          </a:ln>
        </p:spPr>
        <p:txBody>
          <a:bodyPr spcFirstLastPara="1" wrap="square" lIns="91425" tIns="45700" rIns="91425" bIns="45700" anchor="t" anchorCtr="0">
            <a:normAutofit fontScale="92500"/>
          </a:bodyPr>
          <a:lstStyle/>
          <a:p>
            <a:pPr marL="241300" lvl="0" indent="-228600" algn="l" rtl="0">
              <a:lnSpc>
                <a:spcPct val="90000"/>
              </a:lnSpc>
              <a:spcBef>
                <a:spcPts val="0"/>
              </a:spcBef>
              <a:spcAft>
                <a:spcPts val="0"/>
              </a:spcAft>
              <a:buClr>
                <a:schemeClr val="dk1"/>
              </a:buClr>
              <a:buSzPts val="2800"/>
              <a:buChar char="•"/>
            </a:pPr>
            <a:r>
              <a:rPr lang="sl-SI"/>
              <a:t>Research Data Management (related) policy</a:t>
            </a:r>
            <a:endParaRPr/>
          </a:p>
          <a:p>
            <a:pPr marL="698500" lvl="1" indent="-241300" algn="l" rtl="0">
              <a:lnSpc>
                <a:spcPct val="90000"/>
              </a:lnSpc>
              <a:spcBef>
                <a:spcPts val="500"/>
              </a:spcBef>
              <a:spcAft>
                <a:spcPts val="0"/>
              </a:spcAft>
              <a:buClr>
                <a:schemeClr val="dk1"/>
              </a:buClr>
              <a:buSzPts val="2400"/>
              <a:buChar char="•"/>
            </a:pPr>
            <a:r>
              <a:rPr lang="sl-SI"/>
              <a:t>Review/improve university/faculty RDM policy</a:t>
            </a:r>
            <a:endParaRPr/>
          </a:p>
          <a:p>
            <a:pPr marL="698500" lvl="1" indent="-241300" algn="l" rtl="0">
              <a:lnSpc>
                <a:spcPct val="90000"/>
              </a:lnSpc>
              <a:spcBef>
                <a:spcPts val="500"/>
              </a:spcBef>
              <a:spcAft>
                <a:spcPts val="0"/>
              </a:spcAft>
              <a:buClr>
                <a:schemeClr val="dk1"/>
              </a:buClr>
              <a:buSzPts val="2400"/>
              <a:buChar char="•"/>
            </a:pPr>
            <a:r>
              <a:rPr lang="sl-SI"/>
              <a:t>Advice on other university policy in relation to RDM</a:t>
            </a:r>
            <a:endParaRPr/>
          </a:p>
          <a:p>
            <a:pPr marL="698500" lvl="1" indent="-241300" algn="l" rtl="0">
              <a:lnSpc>
                <a:spcPct val="90000"/>
              </a:lnSpc>
              <a:spcBef>
                <a:spcPts val="500"/>
              </a:spcBef>
              <a:spcAft>
                <a:spcPts val="0"/>
              </a:spcAft>
              <a:buClr>
                <a:schemeClr val="dk1"/>
              </a:buClr>
              <a:buSzPts val="2400"/>
              <a:buChar char="•"/>
            </a:pPr>
            <a:r>
              <a:rPr lang="sl-SI"/>
              <a:t>Advice on / stay informed with (inter)national RDM/OS policies</a:t>
            </a:r>
            <a:endParaRPr/>
          </a:p>
          <a:p>
            <a:pPr marL="241300" lvl="0" indent="-50800" algn="l" rtl="0">
              <a:lnSpc>
                <a:spcPct val="90000"/>
              </a:lnSpc>
              <a:spcBef>
                <a:spcPts val="1100"/>
              </a:spcBef>
              <a:spcAft>
                <a:spcPts val="0"/>
              </a:spcAft>
              <a:buClr>
                <a:schemeClr val="dk1"/>
              </a:buClr>
              <a:buSzPts val="2800"/>
              <a:buNone/>
            </a:pPr>
            <a:endParaRPr/>
          </a:p>
          <a:p>
            <a:pPr marL="241300" lvl="0" indent="-228600" algn="l" rtl="0">
              <a:lnSpc>
                <a:spcPct val="90000"/>
              </a:lnSpc>
              <a:spcBef>
                <a:spcPts val="1100"/>
              </a:spcBef>
              <a:spcAft>
                <a:spcPts val="0"/>
              </a:spcAft>
              <a:buClr>
                <a:schemeClr val="dk1"/>
              </a:buClr>
              <a:buSzPts val="2800"/>
              <a:buChar char="•"/>
            </a:pPr>
            <a:r>
              <a:rPr lang="sl-SI"/>
              <a:t>Community engagement / participation</a:t>
            </a:r>
            <a:endParaRPr/>
          </a:p>
          <a:p>
            <a:pPr marL="698500" lvl="1" indent="-241300" algn="l" rtl="0">
              <a:lnSpc>
                <a:spcPct val="90000"/>
              </a:lnSpc>
              <a:spcBef>
                <a:spcPts val="500"/>
              </a:spcBef>
              <a:spcAft>
                <a:spcPts val="0"/>
              </a:spcAft>
              <a:buClr>
                <a:schemeClr val="dk1"/>
              </a:buClr>
              <a:buSzPts val="2400"/>
              <a:buChar char="•"/>
            </a:pPr>
            <a:r>
              <a:rPr lang="sl-SI"/>
              <a:t>Exchange / promote</a:t>
            </a:r>
            <a:endParaRPr/>
          </a:p>
          <a:p>
            <a:pPr marL="698500" lvl="1" indent="-241300" algn="l" rtl="0">
              <a:lnSpc>
                <a:spcPct val="90000"/>
              </a:lnSpc>
              <a:spcBef>
                <a:spcPts val="500"/>
              </a:spcBef>
              <a:spcAft>
                <a:spcPts val="0"/>
              </a:spcAft>
              <a:buClr>
                <a:schemeClr val="dk1"/>
              </a:buClr>
              <a:buSzPts val="2400"/>
              <a:buChar char="•"/>
            </a:pPr>
            <a:r>
              <a:rPr lang="sl-SI"/>
              <a:t>Professionalising Data Stewardship</a:t>
            </a:r>
            <a:endParaRPr/>
          </a:p>
        </p:txBody>
      </p:sp>
      <p:pic>
        <p:nvPicPr>
          <p:cNvPr id="235" name="Google Shape;235;g30846b44a6e_0_137" descr="Free Community Team vector and picture"/>
          <p:cNvPicPr preferRelativeResize="0"/>
          <p:nvPr/>
        </p:nvPicPr>
        <p:blipFill rotWithShape="1">
          <a:blip r:embed="rId3">
            <a:alphaModFix/>
          </a:blip>
          <a:srcRect/>
          <a:stretch/>
        </p:blipFill>
        <p:spPr>
          <a:xfrm>
            <a:off x="7780708" y="3782046"/>
            <a:ext cx="2998060" cy="2944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0846b44a6e_0_143"/>
          <p:cNvSpPr txBox="1">
            <a:spLocks noGrp="1"/>
          </p:cNvSpPr>
          <p:nvPr>
            <p:ph type="title"/>
          </p:nvPr>
        </p:nvSpPr>
        <p:spPr>
          <a:xfrm>
            <a:off x="637925" y="411794"/>
            <a:ext cx="7886700" cy="994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a:t>RDM support ecosystem at TU Delft</a:t>
            </a:r>
            <a:endParaRPr/>
          </a:p>
        </p:txBody>
      </p:sp>
      <p:grpSp>
        <p:nvGrpSpPr>
          <p:cNvPr id="241" name="Google Shape;241;g30846b44a6e_0_143"/>
          <p:cNvGrpSpPr/>
          <p:nvPr/>
        </p:nvGrpSpPr>
        <p:grpSpPr>
          <a:xfrm>
            <a:off x="637922" y="1637643"/>
            <a:ext cx="11708312" cy="5283464"/>
            <a:chOff x="637922" y="1637643"/>
            <a:chExt cx="11708312" cy="5283464"/>
          </a:xfrm>
        </p:grpSpPr>
        <p:cxnSp>
          <p:nvCxnSpPr>
            <p:cNvPr id="242" name="Google Shape;242;g30846b44a6e_0_143"/>
            <p:cNvCxnSpPr>
              <a:stCxn id="243" idx="3"/>
              <a:endCxn id="244" idx="0"/>
            </p:cNvCxnSpPr>
            <p:nvPr/>
          </p:nvCxnSpPr>
          <p:spPr>
            <a:xfrm>
              <a:off x="2777822" y="2258352"/>
              <a:ext cx="3034500" cy="651900"/>
            </a:xfrm>
            <a:prstGeom prst="bentConnector2">
              <a:avLst/>
            </a:prstGeom>
            <a:noFill/>
            <a:ln w="28575" cap="flat" cmpd="sng">
              <a:solidFill>
                <a:schemeClr val="accent1"/>
              </a:solidFill>
              <a:prstDash val="solid"/>
              <a:miter lim="800000"/>
              <a:headEnd type="triangle" w="med" len="med"/>
              <a:tailEnd type="triangle" w="med" len="med"/>
            </a:ln>
          </p:spPr>
        </p:cxnSp>
        <p:cxnSp>
          <p:nvCxnSpPr>
            <p:cNvPr id="245" name="Google Shape;245;g30846b44a6e_0_143"/>
            <p:cNvCxnSpPr>
              <a:stCxn id="246" idx="3"/>
              <a:endCxn id="244" idx="1"/>
            </p:cNvCxnSpPr>
            <p:nvPr/>
          </p:nvCxnSpPr>
          <p:spPr>
            <a:xfrm rot="10800000" flipH="1">
              <a:off x="2547665" y="3265550"/>
              <a:ext cx="2383200" cy="282900"/>
            </a:xfrm>
            <a:prstGeom prst="bentConnector4">
              <a:avLst>
                <a:gd name="adj1" fmla="val 42340"/>
                <a:gd name="adj2" fmla="val 309756"/>
              </a:avLst>
            </a:prstGeom>
            <a:noFill/>
            <a:ln w="28575" cap="flat" cmpd="sng">
              <a:solidFill>
                <a:schemeClr val="accent1"/>
              </a:solidFill>
              <a:prstDash val="solid"/>
              <a:miter lim="800000"/>
              <a:headEnd type="triangle" w="med" len="med"/>
              <a:tailEnd type="triangle" w="med" len="med"/>
            </a:ln>
          </p:spPr>
        </p:cxnSp>
        <p:cxnSp>
          <p:nvCxnSpPr>
            <p:cNvPr id="247" name="Google Shape;247;g30846b44a6e_0_143"/>
            <p:cNvCxnSpPr/>
            <p:nvPr/>
          </p:nvCxnSpPr>
          <p:spPr>
            <a:xfrm rot="10800000" flipH="1">
              <a:off x="2295845" y="4095004"/>
              <a:ext cx="2269800" cy="633000"/>
            </a:xfrm>
            <a:prstGeom prst="bentConnector3">
              <a:avLst>
                <a:gd name="adj1" fmla="val 22761"/>
              </a:avLst>
            </a:prstGeom>
            <a:noFill/>
            <a:ln w="28575" cap="flat" cmpd="sng">
              <a:solidFill>
                <a:schemeClr val="accent1"/>
              </a:solidFill>
              <a:prstDash val="solid"/>
              <a:miter lim="800000"/>
              <a:headEnd type="triangle" w="med" len="med"/>
              <a:tailEnd type="triangle" w="med" len="med"/>
            </a:ln>
          </p:spPr>
        </p:cxnSp>
        <p:cxnSp>
          <p:nvCxnSpPr>
            <p:cNvPr id="248" name="Google Shape;248;g30846b44a6e_0_143"/>
            <p:cNvCxnSpPr>
              <a:stCxn id="249" idx="3"/>
              <a:endCxn id="244" idx="3"/>
            </p:cNvCxnSpPr>
            <p:nvPr/>
          </p:nvCxnSpPr>
          <p:spPr>
            <a:xfrm rot="10800000" flipH="1">
              <a:off x="3284322" y="4980903"/>
              <a:ext cx="1646400" cy="1040400"/>
            </a:xfrm>
            <a:prstGeom prst="bentConnector2">
              <a:avLst/>
            </a:prstGeom>
            <a:noFill/>
            <a:ln w="28575" cap="flat" cmpd="sng">
              <a:solidFill>
                <a:schemeClr val="accent1"/>
              </a:solidFill>
              <a:prstDash val="solid"/>
              <a:miter lim="800000"/>
              <a:headEnd type="triangle" w="med" len="med"/>
              <a:tailEnd type="triangle" w="med" len="med"/>
            </a:ln>
          </p:spPr>
        </p:cxnSp>
        <p:sp>
          <p:nvSpPr>
            <p:cNvPr id="243" name="Google Shape;243;g30846b44a6e_0_143"/>
            <p:cNvSpPr txBox="1"/>
            <p:nvPr/>
          </p:nvSpPr>
          <p:spPr>
            <a:xfrm>
              <a:off x="637922" y="1919802"/>
              <a:ext cx="21399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rgbClr val="616161"/>
                  </a:solidFill>
                  <a:latin typeface="Calibri"/>
                  <a:ea typeface="Calibri"/>
                  <a:cs typeface="Calibri"/>
                  <a:sym typeface="Calibri"/>
                </a:rPr>
                <a:t>ICT &amp; security Expert</a:t>
              </a:r>
              <a:endParaRPr sz="1900">
                <a:solidFill>
                  <a:srgbClr val="616161"/>
                </a:solidFill>
                <a:latin typeface="Calibri"/>
                <a:ea typeface="Calibri"/>
                <a:cs typeface="Calibri"/>
                <a:sym typeface="Calibri"/>
              </a:endParaRPr>
            </a:p>
          </p:txBody>
        </p:sp>
        <p:sp>
          <p:nvSpPr>
            <p:cNvPr id="246" name="Google Shape;246;g30846b44a6e_0_143"/>
            <p:cNvSpPr txBox="1"/>
            <p:nvPr/>
          </p:nvSpPr>
          <p:spPr>
            <a:xfrm>
              <a:off x="744965" y="3356000"/>
              <a:ext cx="18027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rgbClr val="616161"/>
                  </a:solidFill>
                  <a:latin typeface="Calibri"/>
                  <a:ea typeface="Calibri"/>
                  <a:cs typeface="Calibri"/>
                  <a:sym typeface="Calibri"/>
                </a:rPr>
                <a:t>Privacy Expert</a:t>
              </a:r>
              <a:endParaRPr sz="1900">
                <a:solidFill>
                  <a:srgbClr val="616161"/>
                </a:solidFill>
                <a:latin typeface="Calibri"/>
                <a:ea typeface="Calibri"/>
                <a:cs typeface="Calibri"/>
                <a:sym typeface="Calibri"/>
              </a:endParaRPr>
            </a:p>
          </p:txBody>
        </p:sp>
        <p:sp>
          <p:nvSpPr>
            <p:cNvPr id="250" name="Google Shape;250;g30846b44a6e_0_143"/>
            <p:cNvSpPr txBox="1"/>
            <p:nvPr/>
          </p:nvSpPr>
          <p:spPr>
            <a:xfrm>
              <a:off x="903868" y="4571400"/>
              <a:ext cx="16593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rgbClr val="616161"/>
                  </a:solidFill>
                  <a:latin typeface="Calibri"/>
                  <a:ea typeface="Calibri"/>
                  <a:cs typeface="Calibri"/>
                  <a:sym typeface="Calibri"/>
                </a:rPr>
                <a:t>Ethics Expert</a:t>
              </a:r>
              <a:endParaRPr sz="1900">
                <a:solidFill>
                  <a:srgbClr val="616161"/>
                </a:solidFill>
                <a:latin typeface="Calibri"/>
                <a:ea typeface="Calibri"/>
                <a:cs typeface="Calibri"/>
                <a:sym typeface="Calibri"/>
              </a:endParaRPr>
            </a:p>
          </p:txBody>
        </p:sp>
        <p:sp>
          <p:nvSpPr>
            <p:cNvPr id="249" name="Google Shape;249;g30846b44a6e_0_143"/>
            <p:cNvSpPr txBox="1"/>
            <p:nvPr/>
          </p:nvSpPr>
          <p:spPr>
            <a:xfrm>
              <a:off x="957522" y="5682753"/>
              <a:ext cx="23268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a:solidFill>
                    <a:srgbClr val="616161"/>
                  </a:solidFill>
                  <a:latin typeface="Calibri"/>
                  <a:ea typeface="Calibri"/>
                  <a:cs typeface="Calibri"/>
                  <a:sym typeface="Calibri"/>
                </a:rPr>
                <a:t>Legal &amp; security Expert</a:t>
              </a:r>
              <a:endParaRPr sz="1900">
                <a:solidFill>
                  <a:srgbClr val="616161"/>
                </a:solidFill>
                <a:latin typeface="Calibri"/>
                <a:ea typeface="Calibri"/>
                <a:cs typeface="Calibri"/>
                <a:sym typeface="Calibri"/>
              </a:endParaRPr>
            </a:p>
          </p:txBody>
        </p:sp>
        <p:sp>
          <p:nvSpPr>
            <p:cNvPr id="251" name="Google Shape;251;g30846b44a6e_0_143"/>
            <p:cNvSpPr txBox="1"/>
            <p:nvPr/>
          </p:nvSpPr>
          <p:spPr>
            <a:xfrm>
              <a:off x="9229534" y="3224267"/>
              <a:ext cx="3116700" cy="67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Data Manager/</a:t>
              </a:r>
              <a:endParaRPr sz="1500">
                <a:solidFill>
                  <a:srgbClr val="616161"/>
                </a:solidFill>
              </a:endParaRPr>
            </a:p>
            <a:p>
              <a:pPr marL="0" marR="0" lvl="0" indent="0" algn="ctr" rtl="0">
                <a:spcBef>
                  <a:spcPts val="0"/>
                </a:spcBef>
                <a:spcAft>
                  <a:spcPts val="0"/>
                </a:spcAft>
                <a:buNone/>
              </a:pPr>
              <a:r>
                <a:rPr lang="sl-SI" sz="1900">
                  <a:solidFill>
                    <a:srgbClr val="616161"/>
                  </a:solidFill>
                  <a:latin typeface="Calibri"/>
                  <a:ea typeface="Calibri"/>
                  <a:cs typeface="Calibri"/>
                  <a:sym typeface="Calibri"/>
                </a:rPr>
                <a:t>Research Software Engineer</a:t>
              </a:r>
              <a:endParaRPr sz="1900">
                <a:solidFill>
                  <a:srgbClr val="616161"/>
                </a:solidFill>
                <a:latin typeface="Calibri"/>
                <a:ea typeface="Calibri"/>
                <a:cs typeface="Calibri"/>
                <a:sym typeface="Calibri"/>
              </a:endParaRPr>
            </a:p>
          </p:txBody>
        </p:sp>
        <p:sp>
          <p:nvSpPr>
            <p:cNvPr id="252" name="Google Shape;252;g30846b44a6e_0_143"/>
            <p:cNvSpPr txBox="1"/>
            <p:nvPr/>
          </p:nvSpPr>
          <p:spPr>
            <a:xfrm>
              <a:off x="10199949" y="3705659"/>
              <a:ext cx="867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chemeClr val="accent5"/>
                  </a:solidFill>
                  <a:latin typeface="Arial"/>
                  <a:ea typeface="Arial"/>
                  <a:cs typeface="Arial"/>
                  <a:sym typeface="Arial"/>
                </a:rPr>
                <a:t>📂</a:t>
              </a:r>
              <a:endParaRPr sz="3200" b="1">
                <a:solidFill>
                  <a:schemeClr val="accent5"/>
                </a:solidFill>
                <a:latin typeface="Calibri"/>
                <a:ea typeface="Calibri"/>
                <a:cs typeface="Calibri"/>
                <a:sym typeface="Calibri"/>
              </a:endParaRPr>
            </a:p>
          </p:txBody>
        </p:sp>
        <p:sp>
          <p:nvSpPr>
            <p:cNvPr id="253" name="Google Shape;253;g30846b44a6e_0_143"/>
            <p:cNvSpPr txBox="1"/>
            <p:nvPr/>
          </p:nvSpPr>
          <p:spPr>
            <a:xfrm>
              <a:off x="1246012" y="3671197"/>
              <a:ext cx="119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800" b="1" i="0" u="none" strike="noStrike">
                  <a:solidFill>
                    <a:srgbClr val="F7CAAC"/>
                  </a:solidFill>
                  <a:latin typeface="Arial"/>
                  <a:ea typeface="Arial"/>
                  <a:cs typeface="Arial"/>
                  <a:sym typeface="Arial"/>
                </a:rPr>
                <a:t>🔒</a:t>
              </a:r>
              <a:endParaRPr sz="2800" b="1">
                <a:solidFill>
                  <a:srgbClr val="F7CAAC"/>
                </a:solidFill>
                <a:latin typeface="Calibri"/>
                <a:ea typeface="Calibri"/>
                <a:cs typeface="Calibri"/>
                <a:sym typeface="Calibri"/>
              </a:endParaRPr>
            </a:p>
          </p:txBody>
        </p:sp>
        <p:sp>
          <p:nvSpPr>
            <p:cNvPr id="254" name="Google Shape;254;g30846b44a6e_0_143"/>
            <p:cNvSpPr txBox="1"/>
            <p:nvPr/>
          </p:nvSpPr>
          <p:spPr>
            <a:xfrm>
              <a:off x="1834437" y="6019118"/>
              <a:ext cx="1058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800" b="1" i="0" u="none" strike="noStrike">
                  <a:solidFill>
                    <a:schemeClr val="accent4"/>
                  </a:solidFill>
                  <a:latin typeface="Arial"/>
                  <a:ea typeface="Arial"/>
                  <a:cs typeface="Arial"/>
                  <a:sym typeface="Arial"/>
                </a:rPr>
                <a:t>⚖</a:t>
              </a:r>
              <a:endParaRPr sz="2800" b="1">
                <a:solidFill>
                  <a:schemeClr val="accent4"/>
                </a:solidFill>
                <a:latin typeface="Calibri"/>
                <a:ea typeface="Calibri"/>
                <a:cs typeface="Calibri"/>
                <a:sym typeface="Calibri"/>
              </a:endParaRPr>
            </a:p>
          </p:txBody>
        </p:sp>
        <p:sp>
          <p:nvSpPr>
            <p:cNvPr id="255" name="Google Shape;255;g30846b44a6e_0_143"/>
            <p:cNvSpPr txBox="1"/>
            <p:nvPr/>
          </p:nvSpPr>
          <p:spPr>
            <a:xfrm>
              <a:off x="1519067" y="2234328"/>
              <a:ext cx="1089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800" b="1" i="0" u="none" strike="noStrike">
                  <a:solidFill>
                    <a:srgbClr val="616161"/>
                  </a:solidFill>
                  <a:latin typeface="Arial"/>
                  <a:ea typeface="Arial"/>
                  <a:cs typeface="Arial"/>
                  <a:sym typeface="Arial"/>
                </a:rPr>
                <a:t>⌨🖱</a:t>
              </a:r>
              <a:endParaRPr sz="2800" b="1">
                <a:solidFill>
                  <a:srgbClr val="616161"/>
                </a:solidFill>
                <a:latin typeface="Calibri"/>
                <a:ea typeface="Calibri"/>
                <a:cs typeface="Calibri"/>
                <a:sym typeface="Calibri"/>
              </a:endParaRPr>
            </a:p>
          </p:txBody>
        </p:sp>
        <p:sp>
          <p:nvSpPr>
            <p:cNvPr id="244" name="Google Shape;244;g30846b44a6e_0_143"/>
            <p:cNvSpPr/>
            <p:nvPr/>
          </p:nvSpPr>
          <p:spPr>
            <a:xfrm>
              <a:off x="4565759" y="2910274"/>
              <a:ext cx="2493000" cy="2425800"/>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3200">
                  <a:solidFill>
                    <a:srgbClr val="616161"/>
                  </a:solidFill>
                  <a:latin typeface="Calibri"/>
                  <a:ea typeface="Calibri"/>
                  <a:cs typeface="Calibri"/>
                  <a:sym typeface="Calibri"/>
                </a:rPr>
                <a:t>Data Stewards Team</a:t>
              </a:r>
              <a:endParaRPr sz="3200">
                <a:solidFill>
                  <a:srgbClr val="616161"/>
                </a:solidFill>
                <a:latin typeface="Calibri"/>
                <a:ea typeface="Calibri"/>
                <a:cs typeface="Calibri"/>
                <a:sym typeface="Calibri"/>
              </a:endParaRPr>
            </a:p>
          </p:txBody>
        </p:sp>
        <p:cxnSp>
          <p:nvCxnSpPr>
            <p:cNvPr id="256" name="Google Shape;256;g30846b44a6e_0_143"/>
            <p:cNvCxnSpPr>
              <a:stCxn id="251" idx="1"/>
              <a:endCxn id="244" idx="7"/>
            </p:cNvCxnSpPr>
            <p:nvPr/>
          </p:nvCxnSpPr>
          <p:spPr>
            <a:xfrm rot="10800000">
              <a:off x="6693634" y="3265517"/>
              <a:ext cx="2535900" cy="297300"/>
            </a:xfrm>
            <a:prstGeom prst="bentConnector4">
              <a:avLst>
                <a:gd name="adj1" fmla="val 42801"/>
                <a:gd name="adj2" fmla="val 299585"/>
              </a:avLst>
            </a:prstGeom>
            <a:noFill/>
            <a:ln w="28575" cap="flat" cmpd="sng">
              <a:solidFill>
                <a:schemeClr val="accent1"/>
              </a:solidFill>
              <a:prstDash val="solid"/>
              <a:miter lim="800000"/>
              <a:headEnd type="triangle" w="med" len="med"/>
              <a:tailEnd type="triangle" w="med" len="med"/>
            </a:ln>
          </p:spPr>
        </p:cxnSp>
        <p:sp>
          <p:nvSpPr>
            <p:cNvPr id="257" name="Google Shape;257;g30846b44a6e_0_143"/>
            <p:cNvSpPr txBox="1"/>
            <p:nvPr/>
          </p:nvSpPr>
          <p:spPr>
            <a:xfrm>
              <a:off x="10425033" y="4486967"/>
              <a:ext cx="1228800" cy="38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Librarian</a:t>
              </a:r>
              <a:endParaRPr sz="1900">
                <a:solidFill>
                  <a:srgbClr val="616161"/>
                </a:solidFill>
                <a:latin typeface="Calibri"/>
                <a:ea typeface="Calibri"/>
                <a:cs typeface="Calibri"/>
                <a:sym typeface="Calibri"/>
              </a:endParaRPr>
            </a:p>
          </p:txBody>
        </p:sp>
        <p:sp>
          <p:nvSpPr>
            <p:cNvPr id="258" name="Google Shape;258;g30846b44a6e_0_143"/>
            <p:cNvSpPr txBox="1"/>
            <p:nvPr/>
          </p:nvSpPr>
          <p:spPr>
            <a:xfrm>
              <a:off x="10568195" y="4745113"/>
              <a:ext cx="41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chemeClr val="dk1"/>
                  </a:solidFill>
                  <a:latin typeface="Arial"/>
                  <a:ea typeface="Arial"/>
                  <a:cs typeface="Arial"/>
                  <a:sym typeface="Arial"/>
                </a:rPr>
                <a:t>📖</a:t>
              </a:r>
              <a:endParaRPr sz="3200" b="1">
                <a:solidFill>
                  <a:schemeClr val="dk1"/>
                </a:solidFill>
                <a:latin typeface="Calibri"/>
                <a:ea typeface="Calibri"/>
                <a:cs typeface="Calibri"/>
                <a:sym typeface="Calibri"/>
              </a:endParaRPr>
            </a:p>
          </p:txBody>
        </p:sp>
        <p:sp>
          <p:nvSpPr>
            <p:cNvPr id="259" name="Google Shape;259;g30846b44a6e_0_143"/>
            <p:cNvSpPr txBox="1"/>
            <p:nvPr/>
          </p:nvSpPr>
          <p:spPr>
            <a:xfrm>
              <a:off x="8735564" y="5174867"/>
              <a:ext cx="1802700" cy="38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Grant Officer</a:t>
              </a:r>
              <a:endParaRPr sz="1900">
                <a:solidFill>
                  <a:srgbClr val="616161"/>
                </a:solidFill>
                <a:latin typeface="Calibri"/>
                <a:ea typeface="Calibri"/>
                <a:cs typeface="Calibri"/>
                <a:sym typeface="Calibri"/>
              </a:endParaRPr>
            </a:p>
          </p:txBody>
        </p:sp>
        <p:sp>
          <p:nvSpPr>
            <p:cNvPr id="260" name="Google Shape;260;g30846b44a6e_0_143"/>
            <p:cNvSpPr txBox="1"/>
            <p:nvPr/>
          </p:nvSpPr>
          <p:spPr>
            <a:xfrm>
              <a:off x="7438835" y="6061533"/>
              <a:ext cx="2986200" cy="38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Institutional Management</a:t>
              </a:r>
              <a:endParaRPr sz="1900">
                <a:solidFill>
                  <a:srgbClr val="616161"/>
                </a:solidFill>
                <a:latin typeface="Calibri"/>
                <a:ea typeface="Calibri"/>
                <a:cs typeface="Calibri"/>
                <a:sym typeface="Calibri"/>
              </a:endParaRPr>
            </a:p>
          </p:txBody>
        </p:sp>
        <p:sp>
          <p:nvSpPr>
            <p:cNvPr id="261" name="Google Shape;261;g30846b44a6e_0_143"/>
            <p:cNvSpPr txBox="1"/>
            <p:nvPr/>
          </p:nvSpPr>
          <p:spPr>
            <a:xfrm>
              <a:off x="9106079" y="5526379"/>
              <a:ext cx="656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rgbClr val="F7CAAC"/>
                  </a:solidFill>
                  <a:latin typeface="Arial"/>
                  <a:ea typeface="Arial"/>
                  <a:cs typeface="Arial"/>
                  <a:sym typeface="Arial"/>
                </a:rPr>
                <a:t>💰</a:t>
              </a:r>
              <a:endParaRPr sz="3200" b="1">
                <a:solidFill>
                  <a:srgbClr val="F7CAAC"/>
                </a:solidFill>
                <a:latin typeface="Calibri"/>
                <a:ea typeface="Calibri"/>
                <a:cs typeface="Calibri"/>
                <a:sym typeface="Calibri"/>
              </a:endParaRPr>
            </a:p>
          </p:txBody>
        </p:sp>
        <p:sp>
          <p:nvSpPr>
            <p:cNvPr id="262" name="Google Shape;262;g30846b44a6e_0_143"/>
            <p:cNvSpPr txBox="1"/>
            <p:nvPr/>
          </p:nvSpPr>
          <p:spPr>
            <a:xfrm>
              <a:off x="8269992" y="6336107"/>
              <a:ext cx="41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rgbClr val="D5DBE5"/>
                  </a:solidFill>
                  <a:latin typeface="Arial"/>
                  <a:ea typeface="Arial"/>
                  <a:cs typeface="Arial"/>
                  <a:sym typeface="Arial"/>
                </a:rPr>
                <a:t>🏫</a:t>
              </a:r>
              <a:endParaRPr sz="3200" b="1">
                <a:solidFill>
                  <a:srgbClr val="D5DBE5"/>
                </a:solidFill>
                <a:latin typeface="Calibri"/>
                <a:ea typeface="Calibri"/>
                <a:cs typeface="Calibri"/>
                <a:sym typeface="Calibri"/>
              </a:endParaRPr>
            </a:p>
          </p:txBody>
        </p:sp>
        <p:cxnSp>
          <p:nvCxnSpPr>
            <p:cNvPr id="263" name="Google Shape;263;g30846b44a6e_0_143"/>
            <p:cNvCxnSpPr>
              <a:stCxn id="257" idx="1"/>
              <a:endCxn id="244" idx="6"/>
            </p:cNvCxnSpPr>
            <p:nvPr/>
          </p:nvCxnSpPr>
          <p:spPr>
            <a:xfrm rot="10800000">
              <a:off x="7058733" y="4123217"/>
              <a:ext cx="3366300" cy="556200"/>
            </a:xfrm>
            <a:prstGeom prst="bentConnector3">
              <a:avLst>
                <a:gd name="adj1" fmla="val 50000"/>
              </a:avLst>
            </a:prstGeom>
            <a:noFill/>
            <a:ln w="28575" cap="flat" cmpd="sng">
              <a:solidFill>
                <a:schemeClr val="accent1"/>
              </a:solidFill>
              <a:prstDash val="solid"/>
              <a:miter lim="800000"/>
              <a:headEnd type="triangle" w="med" len="med"/>
              <a:tailEnd type="triangle" w="med" len="med"/>
            </a:ln>
          </p:spPr>
        </p:cxnSp>
        <p:cxnSp>
          <p:nvCxnSpPr>
            <p:cNvPr id="264" name="Google Shape;264;g30846b44a6e_0_143"/>
            <p:cNvCxnSpPr>
              <a:stCxn id="259" idx="1"/>
              <a:endCxn id="244" idx="5"/>
            </p:cNvCxnSpPr>
            <p:nvPr/>
          </p:nvCxnSpPr>
          <p:spPr>
            <a:xfrm rot="10800000">
              <a:off x="6693764" y="4980917"/>
              <a:ext cx="2041800" cy="386400"/>
            </a:xfrm>
            <a:prstGeom prst="bentConnector2">
              <a:avLst/>
            </a:prstGeom>
            <a:noFill/>
            <a:ln w="28575" cap="flat" cmpd="sng">
              <a:solidFill>
                <a:schemeClr val="accent1"/>
              </a:solidFill>
              <a:prstDash val="solid"/>
              <a:miter lim="800000"/>
              <a:headEnd type="triangle" w="med" len="med"/>
              <a:tailEnd type="triangle" w="med" len="med"/>
            </a:ln>
          </p:spPr>
        </p:cxnSp>
        <p:cxnSp>
          <p:nvCxnSpPr>
            <p:cNvPr id="265" name="Google Shape;265;g30846b44a6e_0_143"/>
            <p:cNvCxnSpPr>
              <a:stCxn id="260" idx="1"/>
              <a:endCxn id="244" idx="4"/>
            </p:cNvCxnSpPr>
            <p:nvPr/>
          </p:nvCxnSpPr>
          <p:spPr>
            <a:xfrm rot="10800000">
              <a:off x="5812235" y="5335983"/>
              <a:ext cx="1626600" cy="918000"/>
            </a:xfrm>
            <a:prstGeom prst="bentConnector2">
              <a:avLst/>
            </a:prstGeom>
            <a:noFill/>
            <a:ln w="28575" cap="flat" cmpd="sng">
              <a:solidFill>
                <a:schemeClr val="accent1"/>
              </a:solidFill>
              <a:prstDash val="solid"/>
              <a:miter lim="800000"/>
              <a:headEnd type="triangle" w="med" len="med"/>
              <a:tailEnd type="triangle" w="med" len="med"/>
            </a:ln>
          </p:spPr>
        </p:cxnSp>
        <p:sp>
          <p:nvSpPr>
            <p:cNvPr id="266" name="Google Shape;266;g30846b44a6e_0_143"/>
            <p:cNvSpPr txBox="1"/>
            <p:nvPr/>
          </p:nvSpPr>
          <p:spPr>
            <a:xfrm>
              <a:off x="6848975" y="2624100"/>
              <a:ext cx="14211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Data and code management for research projects</a:t>
              </a:r>
              <a:endParaRPr sz="1100">
                <a:solidFill>
                  <a:schemeClr val="dk1"/>
                </a:solidFill>
                <a:latin typeface="Calibri"/>
                <a:ea typeface="Calibri"/>
                <a:cs typeface="Calibri"/>
                <a:sym typeface="Calibri"/>
              </a:endParaRPr>
            </a:p>
          </p:txBody>
        </p:sp>
        <p:sp>
          <p:nvSpPr>
            <p:cNvPr id="267" name="Google Shape;267;g30846b44a6e_0_143"/>
            <p:cNvSpPr txBox="1"/>
            <p:nvPr/>
          </p:nvSpPr>
          <p:spPr>
            <a:xfrm>
              <a:off x="7243829" y="3637067"/>
              <a:ext cx="1539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Publishing, training, advice for RDM </a:t>
              </a:r>
              <a:endParaRPr sz="1100">
                <a:solidFill>
                  <a:schemeClr val="dk1"/>
                </a:solidFill>
                <a:latin typeface="Calibri"/>
                <a:ea typeface="Calibri"/>
                <a:cs typeface="Calibri"/>
                <a:sym typeface="Calibri"/>
              </a:endParaRPr>
            </a:p>
          </p:txBody>
        </p:sp>
        <p:sp>
          <p:nvSpPr>
            <p:cNvPr id="268" name="Google Shape;268;g30846b44a6e_0_143"/>
            <p:cNvSpPr txBox="1"/>
            <p:nvPr/>
          </p:nvSpPr>
          <p:spPr>
            <a:xfrm>
              <a:off x="3481767" y="2739747"/>
              <a:ext cx="15063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GDPR compliance, legal requirements</a:t>
              </a:r>
              <a:endParaRPr sz="1100">
                <a:solidFill>
                  <a:schemeClr val="dk1"/>
                </a:solidFill>
                <a:latin typeface="Calibri"/>
                <a:ea typeface="Calibri"/>
                <a:cs typeface="Calibri"/>
                <a:sym typeface="Calibri"/>
              </a:endParaRPr>
            </a:p>
          </p:txBody>
        </p:sp>
        <p:sp>
          <p:nvSpPr>
            <p:cNvPr id="269" name="Google Shape;269;g30846b44a6e_0_143"/>
            <p:cNvSpPr txBox="1"/>
            <p:nvPr/>
          </p:nvSpPr>
          <p:spPr>
            <a:xfrm>
              <a:off x="2805656" y="4172197"/>
              <a:ext cx="18027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Review boards, advise on ethical considerations of research activities</a:t>
              </a:r>
              <a:endParaRPr sz="1100">
                <a:solidFill>
                  <a:schemeClr val="dk1"/>
                </a:solidFill>
                <a:latin typeface="Calibri"/>
                <a:ea typeface="Calibri"/>
                <a:cs typeface="Calibri"/>
                <a:sym typeface="Calibri"/>
              </a:endParaRPr>
            </a:p>
          </p:txBody>
        </p:sp>
        <p:sp>
          <p:nvSpPr>
            <p:cNvPr id="270" name="Google Shape;270;g30846b44a6e_0_143"/>
            <p:cNvSpPr txBox="1"/>
            <p:nvPr/>
          </p:nvSpPr>
          <p:spPr>
            <a:xfrm>
              <a:off x="3282225" y="5544182"/>
              <a:ext cx="17070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IPR of research outputs</a:t>
              </a:r>
              <a:endParaRPr sz="1100">
                <a:solidFill>
                  <a:schemeClr val="dk1"/>
                </a:solidFill>
                <a:latin typeface="Calibri"/>
                <a:ea typeface="Calibri"/>
                <a:cs typeface="Calibri"/>
                <a:sym typeface="Calibri"/>
              </a:endParaRPr>
            </a:p>
          </p:txBody>
        </p:sp>
        <p:sp>
          <p:nvSpPr>
            <p:cNvPr id="271" name="Google Shape;271;g30846b44a6e_0_143"/>
            <p:cNvSpPr txBox="1"/>
            <p:nvPr/>
          </p:nvSpPr>
          <p:spPr>
            <a:xfrm>
              <a:off x="2771816" y="1637643"/>
              <a:ext cx="32505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Technical infrastructure, data storage &amp; archiving solutions; troubleshooting, tools and platforms</a:t>
              </a:r>
              <a:endParaRPr sz="1100">
                <a:solidFill>
                  <a:schemeClr val="dk1"/>
                </a:solidFill>
                <a:latin typeface="Calibri"/>
                <a:ea typeface="Calibri"/>
                <a:cs typeface="Calibri"/>
                <a:sym typeface="Calibri"/>
              </a:endParaRPr>
            </a:p>
          </p:txBody>
        </p:sp>
        <p:sp>
          <p:nvSpPr>
            <p:cNvPr id="272" name="Google Shape;272;g30846b44a6e_0_143"/>
            <p:cNvSpPr txBox="1"/>
            <p:nvPr/>
          </p:nvSpPr>
          <p:spPr>
            <a:xfrm>
              <a:off x="6817488" y="4941630"/>
              <a:ext cx="16593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Project application, funder requirements</a:t>
              </a:r>
              <a:endParaRPr sz="1100">
                <a:solidFill>
                  <a:schemeClr val="dk1"/>
                </a:solidFill>
                <a:latin typeface="Calibri"/>
                <a:ea typeface="Calibri"/>
                <a:cs typeface="Calibri"/>
                <a:sym typeface="Calibri"/>
              </a:endParaRPr>
            </a:p>
          </p:txBody>
        </p:sp>
        <p:sp>
          <p:nvSpPr>
            <p:cNvPr id="273" name="Google Shape;273;g30846b44a6e_0_143"/>
            <p:cNvSpPr txBox="1"/>
            <p:nvPr/>
          </p:nvSpPr>
          <p:spPr>
            <a:xfrm>
              <a:off x="5801581" y="5747892"/>
              <a:ext cx="19287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b="0" i="0" u="none" strike="noStrike">
                  <a:solidFill>
                    <a:srgbClr val="000000"/>
                  </a:solidFill>
                  <a:latin typeface="Arial"/>
                  <a:ea typeface="Arial"/>
                  <a:cs typeface="Arial"/>
                  <a:sym typeface="Arial"/>
                </a:rPr>
                <a:t>Policy/guidelines, integration of RDM support</a:t>
              </a:r>
              <a:endParaRPr sz="1100">
                <a:solidFill>
                  <a:schemeClr val="dk1"/>
                </a:solidFill>
                <a:latin typeface="Calibri"/>
                <a:ea typeface="Calibri"/>
                <a:cs typeface="Calibri"/>
                <a:sym typeface="Calibri"/>
              </a:endParaRPr>
            </a:p>
          </p:txBody>
        </p:sp>
      </p:grpSp>
      <p:sp>
        <p:nvSpPr>
          <p:cNvPr id="274" name="Google Shape;274;g30846b44a6e_0_143"/>
          <p:cNvSpPr txBox="1"/>
          <p:nvPr/>
        </p:nvSpPr>
        <p:spPr>
          <a:xfrm>
            <a:off x="10019436" y="1925100"/>
            <a:ext cx="1460100" cy="38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Researcher</a:t>
            </a:r>
            <a:endParaRPr sz="1900">
              <a:solidFill>
                <a:srgbClr val="616161"/>
              </a:solidFill>
              <a:latin typeface="Calibri"/>
              <a:ea typeface="Calibri"/>
              <a:cs typeface="Calibri"/>
              <a:sym typeface="Calibri"/>
            </a:endParaRPr>
          </a:p>
        </p:txBody>
      </p:sp>
      <p:cxnSp>
        <p:nvCxnSpPr>
          <p:cNvPr id="275" name="Google Shape;275;g30846b44a6e_0_143"/>
          <p:cNvCxnSpPr>
            <a:stCxn id="274" idx="1"/>
          </p:cNvCxnSpPr>
          <p:nvPr/>
        </p:nvCxnSpPr>
        <p:spPr>
          <a:xfrm flipH="1">
            <a:off x="6266736" y="2117550"/>
            <a:ext cx="3752700" cy="860700"/>
          </a:xfrm>
          <a:prstGeom prst="bentConnector3">
            <a:avLst>
              <a:gd name="adj1" fmla="val 99998"/>
            </a:avLst>
          </a:prstGeom>
          <a:noFill/>
          <a:ln w="28575" cap="flat" cmpd="sng">
            <a:solidFill>
              <a:schemeClr val="accent1"/>
            </a:solidFill>
            <a:prstDash val="solid"/>
            <a:miter lim="800000"/>
            <a:headEnd type="triangle" w="med" len="med"/>
            <a:tailEnd type="triangle" w="med" len="med"/>
          </a:ln>
        </p:spPr>
      </p:cxnSp>
      <p:sp>
        <p:nvSpPr>
          <p:cNvPr id="276" name="Google Shape;276;g30846b44a6e_0_143"/>
          <p:cNvSpPr/>
          <p:nvPr/>
        </p:nvSpPr>
        <p:spPr>
          <a:xfrm>
            <a:off x="1274720" y="4894563"/>
            <a:ext cx="87868"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77" name="Google Shape;277;g30846b44a6e_0_143"/>
          <p:cNvSpPr/>
          <p:nvPr/>
        </p:nvSpPr>
        <p:spPr>
          <a:xfrm>
            <a:off x="1212994" y="4988486"/>
            <a:ext cx="210676" cy="384688"/>
          </a:xfrm>
          <a:custGeom>
            <a:avLst/>
            <a:gdLst/>
            <a:ahLst/>
            <a:cxnLst/>
            <a:rect l="l" t="t" r="r" b="b"/>
            <a:pathLst>
              <a:path w="228375" h="428622" extrusionOk="0">
                <a:moveTo>
                  <a:pt x="227982" y="185068"/>
                </a:moveTo>
                <a:cubicBezTo>
                  <a:pt x="228506" y="182267"/>
                  <a:pt x="228506" y="179392"/>
                  <a:pt x="227982" y="176591"/>
                </a:cubicBezTo>
                <a:lnTo>
                  <a:pt x="214362" y="117060"/>
                </a:lnTo>
                <a:lnTo>
                  <a:pt x="209599" y="92581"/>
                </a:lnTo>
                <a:lnTo>
                  <a:pt x="209599" y="92581"/>
                </a:lnTo>
                <a:lnTo>
                  <a:pt x="197407" y="37336"/>
                </a:lnTo>
                <a:cubicBezTo>
                  <a:pt x="196407" y="33101"/>
                  <a:pt x="193987" y="29336"/>
                  <a:pt x="190549" y="26668"/>
                </a:cubicBezTo>
                <a:cubicBezTo>
                  <a:pt x="179123" y="17745"/>
                  <a:pt x="166231" y="10879"/>
                  <a:pt x="152449" y="6379"/>
                </a:cubicBezTo>
                <a:cubicBezTo>
                  <a:pt x="127565" y="-2126"/>
                  <a:pt x="100562" y="-2126"/>
                  <a:pt x="75678" y="6379"/>
                </a:cubicBezTo>
                <a:cubicBezTo>
                  <a:pt x="62089" y="10920"/>
                  <a:pt x="49391" y="17785"/>
                  <a:pt x="38149" y="26668"/>
                </a:cubicBezTo>
                <a:cubicBezTo>
                  <a:pt x="34853" y="29396"/>
                  <a:pt x="32572" y="33153"/>
                  <a:pt x="31672" y="37336"/>
                </a:cubicBezTo>
                <a:lnTo>
                  <a:pt x="621" y="175639"/>
                </a:lnTo>
                <a:cubicBezTo>
                  <a:pt x="-2093" y="186293"/>
                  <a:pt x="4344" y="197130"/>
                  <a:pt x="14999" y="199844"/>
                </a:cubicBezTo>
                <a:cubicBezTo>
                  <a:pt x="15253" y="199908"/>
                  <a:pt x="15509" y="199968"/>
                  <a:pt x="15765" y="200023"/>
                </a:cubicBezTo>
                <a:cubicBezTo>
                  <a:pt x="16874" y="200120"/>
                  <a:pt x="17990" y="200120"/>
                  <a:pt x="19099" y="200023"/>
                </a:cubicBezTo>
                <a:cubicBezTo>
                  <a:pt x="28208" y="200235"/>
                  <a:pt x="36193" y="193968"/>
                  <a:pt x="38149" y="185068"/>
                </a:cubicBezTo>
                <a:lnTo>
                  <a:pt x="66724" y="57148"/>
                </a:lnTo>
                <a:lnTo>
                  <a:pt x="66724" y="124775"/>
                </a:lnTo>
                <a:lnTo>
                  <a:pt x="38149" y="266698"/>
                </a:lnTo>
                <a:lnTo>
                  <a:pt x="66724" y="266698"/>
                </a:lnTo>
                <a:lnTo>
                  <a:pt x="66724" y="428623"/>
                </a:lnTo>
                <a:lnTo>
                  <a:pt x="104824" y="428623"/>
                </a:lnTo>
                <a:lnTo>
                  <a:pt x="104824" y="266698"/>
                </a:lnTo>
                <a:lnTo>
                  <a:pt x="123874" y="266698"/>
                </a:lnTo>
                <a:lnTo>
                  <a:pt x="123874" y="428623"/>
                </a:lnTo>
                <a:lnTo>
                  <a:pt x="161974" y="428623"/>
                </a:lnTo>
                <a:lnTo>
                  <a:pt x="161974" y="266698"/>
                </a:lnTo>
                <a:lnTo>
                  <a:pt x="190549" y="266698"/>
                </a:lnTo>
                <a:lnTo>
                  <a:pt x="161974" y="124870"/>
                </a:lnTo>
                <a:lnTo>
                  <a:pt x="161974" y="57148"/>
                </a:lnTo>
                <a:lnTo>
                  <a:pt x="190549" y="185068"/>
                </a:lnTo>
                <a:cubicBezTo>
                  <a:pt x="192506" y="193968"/>
                  <a:pt x="200490" y="200235"/>
                  <a:pt x="209599" y="200023"/>
                </a:cubicBezTo>
                <a:cubicBezTo>
                  <a:pt x="218385" y="199719"/>
                  <a:pt x="225896" y="193608"/>
                  <a:pt x="227982" y="185068"/>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78" name="Google Shape;278;g30846b44a6e_0_143"/>
          <p:cNvSpPr/>
          <p:nvPr/>
        </p:nvSpPr>
        <p:spPr>
          <a:xfrm>
            <a:off x="1503813" y="4894563"/>
            <a:ext cx="87868"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79" name="Google Shape;279;g30846b44a6e_0_143"/>
          <p:cNvSpPr/>
          <p:nvPr/>
        </p:nvSpPr>
        <p:spPr>
          <a:xfrm>
            <a:off x="1442382" y="4988885"/>
            <a:ext cx="210635" cy="384289"/>
          </a:xfrm>
          <a:custGeom>
            <a:avLst/>
            <a:gdLst/>
            <a:ahLst/>
            <a:cxnLst/>
            <a:rect l="l" t="t" r="r" b="b"/>
            <a:pathLst>
              <a:path w="228331" h="428177" extrusionOk="0">
                <a:moveTo>
                  <a:pt x="209282" y="92136"/>
                </a:moveTo>
                <a:lnTo>
                  <a:pt x="209282" y="92707"/>
                </a:lnTo>
                <a:lnTo>
                  <a:pt x="196899" y="36891"/>
                </a:lnTo>
                <a:cubicBezTo>
                  <a:pt x="195999" y="32708"/>
                  <a:pt x="193718" y="28951"/>
                  <a:pt x="190422" y="26223"/>
                </a:cubicBezTo>
                <a:cubicBezTo>
                  <a:pt x="145638" y="-8741"/>
                  <a:pt x="82806" y="-8741"/>
                  <a:pt x="38022" y="26223"/>
                </a:cubicBezTo>
                <a:cubicBezTo>
                  <a:pt x="34685" y="28914"/>
                  <a:pt x="32394" y="32688"/>
                  <a:pt x="31545" y="36891"/>
                </a:cubicBezTo>
                <a:lnTo>
                  <a:pt x="398" y="176146"/>
                </a:lnTo>
                <a:cubicBezTo>
                  <a:pt x="-1758" y="186712"/>
                  <a:pt x="5059" y="197027"/>
                  <a:pt x="15625" y="199183"/>
                </a:cubicBezTo>
                <a:cubicBezTo>
                  <a:pt x="16883" y="199440"/>
                  <a:pt x="18164" y="199572"/>
                  <a:pt x="19448" y="199578"/>
                </a:cubicBezTo>
                <a:cubicBezTo>
                  <a:pt x="28308" y="199475"/>
                  <a:pt x="35927" y="193277"/>
                  <a:pt x="37832" y="184623"/>
                </a:cubicBezTo>
                <a:lnTo>
                  <a:pt x="66407" y="56703"/>
                </a:lnTo>
                <a:lnTo>
                  <a:pt x="66407" y="428178"/>
                </a:lnTo>
                <a:lnTo>
                  <a:pt x="104507" y="428178"/>
                </a:lnTo>
                <a:lnTo>
                  <a:pt x="104507" y="209103"/>
                </a:lnTo>
                <a:lnTo>
                  <a:pt x="123557" y="209103"/>
                </a:lnTo>
                <a:lnTo>
                  <a:pt x="123557" y="428178"/>
                </a:lnTo>
                <a:lnTo>
                  <a:pt x="161657" y="428178"/>
                </a:lnTo>
                <a:lnTo>
                  <a:pt x="161657" y="56703"/>
                </a:lnTo>
                <a:lnTo>
                  <a:pt x="191089" y="184623"/>
                </a:lnTo>
                <a:cubicBezTo>
                  <a:pt x="192977" y="193208"/>
                  <a:pt x="200494" y="199387"/>
                  <a:pt x="209282" y="199578"/>
                </a:cubicBezTo>
                <a:lnTo>
                  <a:pt x="209282" y="199578"/>
                </a:lnTo>
                <a:cubicBezTo>
                  <a:pt x="218390" y="199790"/>
                  <a:pt x="226375" y="193523"/>
                  <a:pt x="228332" y="184623"/>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0" name="Google Shape;280;g30846b44a6e_0_143"/>
          <p:cNvSpPr/>
          <p:nvPr/>
        </p:nvSpPr>
        <p:spPr>
          <a:xfrm>
            <a:off x="1673296" y="5022289"/>
            <a:ext cx="349891" cy="287841"/>
          </a:xfrm>
          <a:custGeom>
            <a:avLst/>
            <a:gdLst/>
            <a:ahLst/>
            <a:cxnLst/>
            <a:rect l="l" t="t" r="r" b="b"/>
            <a:pathLst>
              <a:path w="379286" h="320714" extrusionOk="0">
                <a:moveTo>
                  <a:pt x="376096" y="284329"/>
                </a:moveTo>
                <a:lnTo>
                  <a:pt x="304849" y="160028"/>
                </a:lnTo>
                <a:cubicBezTo>
                  <a:pt x="300590" y="152690"/>
                  <a:pt x="292760" y="148158"/>
                  <a:pt x="284275" y="148121"/>
                </a:cubicBezTo>
                <a:lnTo>
                  <a:pt x="189025" y="148121"/>
                </a:lnTo>
                <a:cubicBezTo>
                  <a:pt x="189120" y="147076"/>
                  <a:pt x="189120" y="146024"/>
                  <a:pt x="189025" y="144978"/>
                </a:cubicBezTo>
                <a:lnTo>
                  <a:pt x="175214" y="38489"/>
                </a:lnTo>
                <a:cubicBezTo>
                  <a:pt x="171958" y="14224"/>
                  <a:pt x="149669" y="-2823"/>
                  <a:pt x="125398" y="389"/>
                </a:cubicBezTo>
                <a:cubicBezTo>
                  <a:pt x="121051" y="1017"/>
                  <a:pt x="116816" y="2269"/>
                  <a:pt x="112825" y="4103"/>
                </a:cubicBezTo>
                <a:cubicBezTo>
                  <a:pt x="110807" y="4641"/>
                  <a:pt x="108858" y="5407"/>
                  <a:pt x="107015" y="6389"/>
                </a:cubicBezTo>
                <a:lnTo>
                  <a:pt x="11765" y="62111"/>
                </a:lnTo>
                <a:cubicBezTo>
                  <a:pt x="2298" y="67694"/>
                  <a:pt x="-2143" y="79012"/>
                  <a:pt x="1002" y="89543"/>
                </a:cubicBezTo>
                <a:lnTo>
                  <a:pt x="29577" y="185269"/>
                </a:lnTo>
                <a:cubicBezTo>
                  <a:pt x="32572" y="195339"/>
                  <a:pt x="41835" y="202238"/>
                  <a:pt x="52341" y="202223"/>
                </a:cubicBezTo>
                <a:cubicBezTo>
                  <a:pt x="54661" y="202235"/>
                  <a:pt x="56971" y="201914"/>
                  <a:pt x="59199" y="201271"/>
                </a:cubicBezTo>
                <a:cubicBezTo>
                  <a:pt x="71773" y="197421"/>
                  <a:pt x="78909" y="184170"/>
                  <a:pt x="75201" y="171553"/>
                </a:cubicBezTo>
                <a:lnTo>
                  <a:pt x="51770" y="93829"/>
                </a:lnTo>
                <a:lnTo>
                  <a:pt x="85393" y="74207"/>
                </a:lnTo>
                <a:lnTo>
                  <a:pt x="100919" y="159932"/>
                </a:lnTo>
                <a:cubicBezTo>
                  <a:pt x="104781" y="181102"/>
                  <a:pt x="123215" y="196490"/>
                  <a:pt x="144734" y="196508"/>
                </a:cubicBezTo>
                <a:cubicBezTo>
                  <a:pt x="147418" y="196490"/>
                  <a:pt x="150095" y="196236"/>
                  <a:pt x="152735" y="195746"/>
                </a:cubicBezTo>
                <a:lnTo>
                  <a:pt x="153592" y="195746"/>
                </a:lnTo>
                <a:lnTo>
                  <a:pt x="270273" y="196318"/>
                </a:lnTo>
                <a:lnTo>
                  <a:pt x="334758" y="308713"/>
                </a:lnTo>
                <a:cubicBezTo>
                  <a:pt x="338981" y="316146"/>
                  <a:pt x="346877" y="320732"/>
                  <a:pt x="355427" y="320714"/>
                </a:cubicBezTo>
                <a:cubicBezTo>
                  <a:pt x="368578" y="320740"/>
                  <a:pt x="379260" y="310101"/>
                  <a:pt x="379286" y="296949"/>
                </a:cubicBezTo>
                <a:cubicBezTo>
                  <a:pt x="379295" y="292753"/>
                  <a:pt x="378194" y="288629"/>
                  <a:pt x="376096" y="284996"/>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1" name="Google Shape;281;g30846b44a6e_0_143"/>
          <p:cNvSpPr/>
          <p:nvPr/>
        </p:nvSpPr>
        <p:spPr>
          <a:xfrm>
            <a:off x="1746475" y="4925643"/>
            <a:ext cx="87868"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2" name="Google Shape;282;g30846b44a6e_0_143"/>
          <p:cNvSpPr/>
          <p:nvPr/>
        </p:nvSpPr>
        <p:spPr>
          <a:xfrm>
            <a:off x="1676129" y="5157073"/>
            <a:ext cx="285392" cy="197215"/>
          </a:xfrm>
          <a:custGeom>
            <a:avLst/>
            <a:gdLst/>
            <a:ahLst/>
            <a:cxnLst/>
            <a:rect l="l" t="t" r="r" b="b"/>
            <a:pathLst>
              <a:path w="309368" h="219738" extrusionOk="0">
                <a:moveTo>
                  <a:pt x="293843" y="91345"/>
                </a:moveTo>
                <a:cubicBezTo>
                  <a:pt x="272975" y="163782"/>
                  <a:pt x="197337" y="205589"/>
                  <a:pt x="124900" y="184721"/>
                </a:cubicBezTo>
                <a:cubicBezTo>
                  <a:pt x="66332" y="167850"/>
                  <a:pt x="26048" y="114193"/>
                  <a:pt x="26190" y="53245"/>
                </a:cubicBezTo>
                <a:cubicBezTo>
                  <a:pt x="26190" y="52006"/>
                  <a:pt x="26190" y="50768"/>
                  <a:pt x="26190" y="49435"/>
                </a:cubicBezTo>
                <a:lnTo>
                  <a:pt x="11426" y="0"/>
                </a:lnTo>
                <a:cubicBezTo>
                  <a:pt x="-21346" y="82274"/>
                  <a:pt x="18783" y="175539"/>
                  <a:pt x="101057" y="208312"/>
                </a:cubicBezTo>
                <a:cubicBezTo>
                  <a:pt x="183331" y="241084"/>
                  <a:pt x="276596" y="200956"/>
                  <a:pt x="309368" y="118681"/>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3" name="Google Shape;283;g30846b44a6e_0_143"/>
          <p:cNvSpPr/>
          <p:nvPr/>
        </p:nvSpPr>
        <p:spPr>
          <a:xfrm>
            <a:off x="10131316" y="2529526"/>
            <a:ext cx="145657" cy="238618"/>
          </a:xfrm>
          <a:custGeom>
            <a:avLst/>
            <a:gdLst/>
            <a:ahLst/>
            <a:cxnLst/>
            <a:rect l="l" t="t" r="r" b="b"/>
            <a:pathLst>
              <a:path w="218213" h="332568" extrusionOk="0">
                <a:moveTo>
                  <a:pt x="215352" y="286845"/>
                </a:moveTo>
                <a:lnTo>
                  <a:pt x="152487" y="144922"/>
                </a:lnTo>
                <a:lnTo>
                  <a:pt x="152487" y="48720"/>
                </a:lnTo>
                <a:cubicBezTo>
                  <a:pt x="152706" y="37070"/>
                  <a:pt x="158798" y="26320"/>
                  <a:pt x="168680" y="20145"/>
                </a:cubicBezTo>
                <a:cubicBezTo>
                  <a:pt x="173847" y="17795"/>
                  <a:pt x="176130" y="11702"/>
                  <a:pt x="173781" y="6535"/>
                </a:cubicBezTo>
                <a:cubicBezTo>
                  <a:pt x="173677" y="6305"/>
                  <a:pt x="173563" y="6079"/>
                  <a:pt x="173442" y="5857"/>
                </a:cubicBezTo>
                <a:cubicBezTo>
                  <a:pt x="171705" y="1747"/>
                  <a:pt x="167361" y="-622"/>
                  <a:pt x="162965" y="142"/>
                </a:cubicBezTo>
                <a:lnTo>
                  <a:pt x="54380" y="142"/>
                </a:lnTo>
                <a:cubicBezTo>
                  <a:pt x="48441" y="-222"/>
                  <a:pt x="43332" y="4295"/>
                  <a:pt x="42967" y="10234"/>
                </a:cubicBezTo>
                <a:cubicBezTo>
                  <a:pt x="42958" y="10363"/>
                  <a:pt x="42953" y="10491"/>
                  <a:pt x="42950" y="10620"/>
                </a:cubicBezTo>
                <a:cubicBezTo>
                  <a:pt x="42615" y="14936"/>
                  <a:pt x="44856" y="19042"/>
                  <a:pt x="48665" y="21097"/>
                </a:cubicBezTo>
                <a:cubicBezTo>
                  <a:pt x="58850" y="26976"/>
                  <a:pt x="65049" y="37914"/>
                  <a:pt x="64857" y="49672"/>
                </a:cubicBezTo>
                <a:lnTo>
                  <a:pt x="64857" y="145875"/>
                </a:lnTo>
                <a:lnTo>
                  <a:pt x="2945" y="286845"/>
                </a:lnTo>
                <a:cubicBezTo>
                  <a:pt x="-4421" y="302756"/>
                  <a:pt x="2507" y="321625"/>
                  <a:pt x="18418" y="328991"/>
                </a:cubicBezTo>
                <a:cubicBezTo>
                  <a:pt x="18968" y="329245"/>
                  <a:pt x="19526" y="329484"/>
                  <a:pt x="20090" y="329707"/>
                </a:cubicBezTo>
                <a:cubicBezTo>
                  <a:pt x="24261" y="331657"/>
                  <a:pt x="28821" y="332633"/>
                  <a:pt x="33425" y="332565"/>
                </a:cubicBezTo>
                <a:lnTo>
                  <a:pt x="185825" y="332565"/>
                </a:lnTo>
                <a:cubicBezTo>
                  <a:pt x="203562" y="332712"/>
                  <a:pt x="218062" y="318454"/>
                  <a:pt x="218210" y="300715"/>
                </a:cubicBezTo>
                <a:cubicBezTo>
                  <a:pt x="218212" y="300537"/>
                  <a:pt x="218212" y="300358"/>
                  <a:pt x="218210" y="300180"/>
                </a:cubicBezTo>
                <a:cubicBezTo>
                  <a:pt x="218278" y="295575"/>
                  <a:pt x="217302" y="291016"/>
                  <a:pt x="215352" y="286845"/>
                </a:cubicBezTo>
                <a:close/>
                <a:moveTo>
                  <a:pt x="130580" y="48720"/>
                </a:moveTo>
                <a:lnTo>
                  <a:pt x="130580" y="70627"/>
                </a:lnTo>
                <a:lnTo>
                  <a:pt x="87717" y="70627"/>
                </a:lnTo>
                <a:lnTo>
                  <a:pt x="87717" y="48720"/>
                </a:lnTo>
                <a:cubicBezTo>
                  <a:pt x="88012" y="38956"/>
                  <a:pt x="85357" y="29329"/>
                  <a:pt x="80097" y="21097"/>
                </a:cubicBezTo>
                <a:lnTo>
                  <a:pt x="138200" y="21097"/>
                </a:lnTo>
                <a:cubicBezTo>
                  <a:pt x="133366" y="29513"/>
                  <a:pt x="130744" y="39016"/>
                  <a:pt x="130580" y="4872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4" name="Google Shape;284;g30846b44a6e_0_143"/>
          <p:cNvSpPr/>
          <p:nvPr/>
        </p:nvSpPr>
        <p:spPr>
          <a:xfrm>
            <a:off x="10258414" y="2251583"/>
            <a:ext cx="349687" cy="540710"/>
          </a:xfrm>
          <a:custGeom>
            <a:avLst/>
            <a:gdLst/>
            <a:ahLst/>
            <a:cxnLst/>
            <a:rect l="l" t="t" r="r" b="b"/>
            <a:pathLst>
              <a:path w="523875" h="753603" extrusionOk="0">
                <a:moveTo>
                  <a:pt x="488633" y="462326"/>
                </a:moveTo>
                <a:cubicBezTo>
                  <a:pt x="458781" y="436980"/>
                  <a:pt x="417862" y="415168"/>
                  <a:pt x="360702" y="393965"/>
                </a:cubicBezTo>
                <a:cubicBezTo>
                  <a:pt x="380779" y="391783"/>
                  <a:pt x="400466" y="386883"/>
                  <a:pt x="419224" y="379402"/>
                </a:cubicBezTo>
                <a:cubicBezTo>
                  <a:pt x="419224" y="379402"/>
                  <a:pt x="397688" y="366514"/>
                  <a:pt x="384334" y="313765"/>
                </a:cubicBezTo>
                <a:cubicBezTo>
                  <a:pt x="375866" y="280627"/>
                  <a:pt x="408270" y="197779"/>
                  <a:pt x="408546" y="139457"/>
                </a:cubicBezTo>
                <a:cubicBezTo>
                  <a:pt x="408546" y="92785"/>
                  <a:pt x="395288" y="71896"/>
                  <a:pt x="370256" y="57723"/>
                </a:cubicBezTo>
                <a:cubicBezTo>
                  <a:pt x="355797" y="49522"/>
                  <a:pt x="322478" y="57076"/>
                  <a:pt x="322478" y="57076"/>
                </a:cubicBezTo>
                <a:cubicBezTo>
                  <a:pt x="322478" y="57076"/>
                  <a:pt x="305248" y="24452"/>
                  <a:pt x="247650" y="6498"/>
                </a:cubicBezTo>
                <a:cubicBezTo>
                  <a:pt x="200292" y="-6398"/>
                  <a:pt x="149749" y="61"/>
                  <a:pt x="107156" y="24452"/>
                </a:cubicBezTo>
                <a:cubicBezTo>
                  <a:pt x="71533" y="47465"/>
                  <a:pt x="54312" y="72782"/>
                  <a:pt x="53483" y="159860"/>
                </a:cubicBezTo>
                <a:cubicBezTo>
                  <a:pt x="52749" y="239670"/>
                  <a:pt x="63703" y="310545"/>
                  <a:pt x="58645" y="343959"/>
                </a:cubicBezTo>
                <a:cubicBezTo>
                  <a:pt x="56311" y="362457"/>
                  <a:pt x="49274" y="380047"/>
                  <a:pt x="38205" y="395051"/>
                </a:cubicBezTo>
                <a:cubicBezTo>
                  <a:pt x="55694" y="396519"/>
                  <a:pt x="73257" y="396901"/>
                  <a:pt x="90792" y="396194"/>
                </a:cubicBezTo>
                <a:cubicBezTo>
                  <a:pt x="59166" y="407650"/>
                  <a:pt x="28754" y="422212"/>
                  <a:pt x="0" y="439666"/>
                </a:cubicBezTo>
                <a:lnTo>
                  <a:pt x="0" y="486024"/>
                </a:lnTo>
                <a:cubicBezTo>
                  <a:pt x="29351" y="464501"/>
                  <a:pt x="61636" y="447296"/>
                  <a:pt x="95869" y="434932"/>
                </a:cubicBezTo>
                <a:lnTo>
                  <a:pt x="77581" y="516647"/>
                </a:lnTo>
                <a:cubicBezTo>
                  <a:pt x="75856" y="524347"/>
                  <a:pt x="80699" y="531987"/>
                  <a:pt x="88399" y="533713"/>
                </a:cubicBezTo>
                <a:cubicBezTo>
                  <a:pt x="89425" y="533943"/>
                  <a:pt x="90474" y="534059"/>
                  <a:pt x="91526" y="534059"/>
                </a:cubicBezTo>
                <a:lnTo>
                  <a:pt x="126197" y="534059"/>
                </a:lnTo>
                <a:lnTo>
                  <a:pt x="107918" y="569302"/>
                </a:lnTo>
                <a:cubicBezTo>
                  <a:pt x="104617" y="575669"/>
                  <a:pt x="106549" y="583498"/>
                  <a:pt x="112433" y="587599"/>
                </a:cubicBezTo>
                <a:lnTo>
                  <a:pt x="214408" y="658741"/>
                </a:lnTo>
                <a:lnTo>
                  <a:pt x="214408" y="714834"/>
                </a:lnTo>
                <a:cubicBezTo>
                  <a:pt x="164413" y="714456"/>
                  <a:pt x="114492" y="710928"/>
                  <a:pt x="64941" y="704271"/>
                </a:cubicBezTo>
                <a:cubicBezTo>
                  <a:pt x="62761" y="718655"/>
                  <a:pt x="54481" y="731400"/>
                  <a:pt x="42224" y="739237"/>
                </a:cubicBezTo>
                <a:cubicBezTo>
                  <a:pt x="104797" y="749245"/>
                  <a:pt x="168091" y="754040"/>
                  <a:pt x="231458" y="753572"/>
                </a:cubicBezTo>
                <a:cubicBezTo>
                  <a:pt x="353378" y="753572"/>
                  <a:pt x="474345" y="737799"/>
                  <a:pt x="516255" y="706366"/>
                </a:cubicBezTo>
                <a:lnTo>
                  <a:pt x="523875" y="700651"/>
                </a:lnTo>
                <a:lnTo>
                  <a:pt x="523875" y="533592"/>
                </a:lnTo>
                <a:cubicBezTo>
                  <a:pt x="522837" y="505895"/>
                  <a:pt x="510012" y="479963"/>
                  <a:pt x="488633" y="462326"/>
                </a:cubicBezTo>
                <a:close/>
                <a:moveTo>
                  <a:pt x="295275" y="526344"/>
                </a:moveTo>
                <a:lnTo>
                  <a:pt x="318583" y="571349"/>
                </a:lnTo>
                <a:lnTo>
                  <a:pt x="253965" y="616403"/>
                </a:lnTo>
                <a:lnTo>
                  <a:pt x="312744" y="418283"/>
                </a:lnTo>
                <a:lnTo>
                  <a:pt x="330841" y="427503"/>
                </a:lnTo>
                <a:lnTo>
                  <a:pt x="348282" y="505513"/>
                </a:lnTo>
                <a:lnTo>
                  <a:pt x="307991" y="505513"/>
                </a:lnTo>
                <a:cubicBezTo>
                  <a:pt x="300100" y="505504"/>
                  <a:pt x="293697" y="511894"/>
                  <a:pt x="293688" y="519785"/>
                </a:cubicBezTo>
                <a:cubicBezTo>
                  <a:pt x="293686" y="522067"/>
                  <a:pt x="294230" y="524316"/>
                  <a:pt x="295275" y="526344"/>
                </a:cubicBezTo>
                <a:close/>
                <a:moveTo>
                  <a:pt x="114386" y="229164"/>
                </a:moveTo>
                <a:lnTo>
                  <a:pt x="114386" y="180986"/>
                </a:lnTo>
                <a:cubicBezTo>
                  <a:pt x="119031" y="180705"/>
                  <a:pt x="123655" y="180153"/>
                  <a:pt x="128235" y="179329"/>
                </a:cubicBezTo>
                <a:cubicBezTo>
                  <a:pt x="160191" y="175116"/>
                  <a:pt x="191375" y="166340"/>
                  <a:pt x="220837" y="153269"/>
                </a:cubicBezTo>
                <a:cubicBezTo>
                  <a:pt x="253956" y="136619"/>
                  <a:pt x="272948" y="128446"/>
                  <a:pt x="300428" y="103558"/>
                </a:cubicBezTo>
                <a:cubicBezTo>
                  <a:pt x="304058" y="99994"/>
                  <a:pt x="309890" y="100049"/>
                  <a:pt x="313453" y="103679"/>
                </a:cubicBezTo>
                <a:cubicBezTo>
                  <a:pt x="314803" y="105053"/>
                  <a:pt x="315687" y="106816"/>
                  <a:pt x="315982" y="108720"/>
                </a:cubicBezTo>
                <a:cubicBezTo>
                  <a:pt x="318173" y="123855"/>
                  <a:pt x="323869" y="157183"/>
                  <a:pt x="331451" y="170480"/>
                </a:cubicBezTo>
                <a:cubicBezTo>
                  <a:pt x="334869" y="177017"/>
                  <a:pt x="338726" y="183315"/>
                  <a:pt x="342995" y="189330"/>
                </a:cubicBezTo>
                <a:lnTo>
                  <a:pt x="342995" y="229164"/>
                </a:lnTo>
                <a:cubicBezTo>
                  <a:pt x="342927" y="292261"/>
                  <a:pt x="291793" y="343395"/>
                  <a:pt x="228695" y="343464"/>
                </a:cubicBezTo>
                <a:lnTo>
                  <a:pt x="228695" y="343464"/>
                </a:lnTo>
                <a:cubicBezTo>
                  <a:pt x="165594" y="343401"/>
                  <a:pt x="114454" y="292265"/>
                  <a:pt x="114386" y="229164"/>
                </a:cubicBezTo>
                <a:close/>
                <a:moveTo>
                  <a:pt x="139065" y="571368"/>
                </a:moveTo>
                <a:lnTo>
                  <a:pt x="162411" y="526344"/>
                </a:lnTo>
                <a:cubicBezTo>
                  <a:pt x="166041" y="519337"/>
                  <a:pt x="163303" y="510715"/>
                  <a:pt x="156297" y="507085"/>
                </a:cubicBezTo>
                <a:cubicBezTo>
                  <a:pt x="154266" y="506033"/>
                  <a:pt x="152011" y="505484"/>
                  <a:pt x="149723" y="505484"/>
                </a:cubicBezTo>
                <a:lnTo>
                  <a:pt x="109404" y="505484"/>
                </a:lnTo>
                <a:lnTo>
                  <a:pt x="126854" y="427474"/>
                </a:lnTo>
                <a:lnTo>
                  <a:pt x="144951" y="418254"/>
                </a:lnTo>
                <a:lnTo>
                  <a:pt x="203730" y="616374"/>
                </a:lnTo>
                <a:close/>
                <a:moveTo>
                  <a:pt x="228838" y="600686"/>
                </a:moveTo>
                <a:lnTo>
                  <a:pt x="167450" y="393680"/>
                </a:lnTo>
                <a:cubicBezTo>
                  <a:pt x="167318" y="393323"/>
                  <a:pt x="167169" y="392973"/>
                  <a:pt x="167002" y="392632"/>
                </a:cubicBezTo>
                <a:cubicBezTo>
                  <a:pt x="169939" y="386326"/>
                  <a:pt x="171458" y="379452"/>
                  <a:pt x="171450" y="372496"/>
                </a:cubicBezTo>
                <a:lnTo>
                  <a:pt x="171450" y="370353"/>
                </a:lnTo>
                <a:cubicBezTo>
                  <a:pt x="208100" y="385320"/>
                  <a:pt x="249157" y="385320"/>
                  <a:pt x="285807" y="370353"/>
                </a:cubicBezTo>
                <a:lnTo>
                  <a:pt x="285807" y="372467"/>
                </a:lnTo>
                <a:cubicBezTo>
                  <a:pt x="285802" y="379606"/>
                  <a:pt x="287397" y="386657"/>
                  <a:pt x="290474" y="393099"/>
                </a:cubicBezTo>
                <a:cubicBezTo>
                  <a:pt x="290408" y="393289"/>
                  <a:pt x="290303" y="393460"/>
                  <a:pt x="290246" y="393651"/>
                </a:cubicBezTo>
                <a:close/>
                <a:moveTo>
                  <a:pt x="485775" y="680744"/>
                </a:moveTo>
                <a:cubicBezTo>
                  <a:pt x="445532" y="702880"/>
                  <a:pt x="345758" y="714215"/>
                  <a:pt x="242945" y="714882"/>
                </a:cubicBezTo>
                <a:lnTo>
                  <a:pt x="242945" y="658951"/>
                </a:lnTo>
                <a:lnTo>
                  <a:pt x="345196" y="587647"/>
                </a:lnTo>
                <a:cubicBezTo>
                  <a:pt x="351080" y="583545"/>
                  <a:pt x="353012" y="575717"/>
                  <a:pt x="349710" y="569349"/>
                </a:cubicBezTo>
                <a:lnTo>
                  <a:pt x="331441" y="534107"/>
                </a:lnTo>
                <a:lnTo>
                  <a:pt x="366093" y="534107"/>
                </a:lnTo>
                <a:cubicBezTo>
                  <a:pt x="373984" y="534117"/>
                  <a:pt x="380389" y="527729"/>
                  <a:pt x="380400" y="519838"/>
                </a:cubicBezTo>
                <a:cubicBezTo>
                  <a:pt x="380401" y="518770"/>
                  <a:pt x="380283" y="517707"/>
                  <a:pt x="380048" y="516666"/>
                </a:cubicBezTo>
                <a:lnTo>
                  <a:pt x="361836" y="435237"/>
                </a:lnTo>
                <a:cubicBezTo>
                  <a:pt x="398681" y="448288"/>
                  <a:pt x="433161" y="467243"/>
                  <a:pt x="463925" y="491358"/>
                </a:cubicBezTo>
                <a:cubicBezTo>
                  <a:pt x="476993" y="501760"/>
                  <a:pt x="484954" y="517282"/>
                  <a:pt x="485775" y="533964"/>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5" name="Google Shape;285;g30846b44a6e_0_143"/>
          <p:cNvSpPr/>
          <p:nvPr/>
        </p:nvSpPr>
        <p:spPr>
          <a:xfrm>
            <a:off x="10640694" y="2531493"/>
            <a:ext cx="145657" cy="238618"/>
          </a:xfrm>
          <a:custGeom>
            <a:avLst/>
            <a:gdLst/>
            <a:ahLst/>
            <a:cxnLst/>
            <a:rect l="l" t="t" r="r" b="b"/>
            <a:pathLst>
              <a:path w="218213" h="332568" extrusionOk="0">
                <a:moveTo>
                  <a:pt x="215352" y="286845"/>
                </a:moveTo>
                <a:lnTo>
                  <a:pt x="152487" y="144922"/>
                </a:lnTo>
                <a:lnTo>
                  <a:pt x="152487" y="48720"/>
                </a:lnTo>
                <a:cubicBezTo>
                  <a:pt x="152706" y="37070"/>
                  <a:pt x="158798" y="26320"/>
                  <a:pt x="168680" y="20145"/>
                </a:cubicBezTo>
                <a:cubicBezTo>
                  <a:pt x="173847" y="17795"/>
                  <a:pt x="176130" y="11702"/>
                  <a:pt x="173781" y="6535"/>
                </a:cubicBezTo>
                <a:cubicBezTo>
                  <a:pt x="173677" y="6305"/>
                  <a:pt x="173563" y="6079"/>
                  <a:pt x="173442" y="5857"/>
                </a:cubicBezTo>
                <a:cubicBezTo>
                  <a:pt x="171705" y="1747"/>
                  <a:pt x="167361" y="-622"/>
                  <a:pt x="162965" y="142"/>
                </a:cubicBezTo>
                <a:lnTo>
                  <a:pt x="54380" y="142"/>
                </a:lnTo>
                <a:cubicBezTo>
                  <a:pt x="48441" y="-222"/>
                  <a:pt x="43332" y="4295"/>
                  <a:pt x="42967" y="10234"/>
                </a:cubicBezTo>
                <a:cubicBezTo>
                  <a:pt x="42958" y="10363"/>
                  <a:pt x="42953" y="10491"/>
                  <a:pt x="42950" y="10620"/>
                </a:cubicBezTo>
                <a:cubicBezTo>
                  <a:pt x="42615" y="14936"/>
                  <a:pt x="44856" y="19042"/>
                  <a:pt x="48665" y="21097"/>
                </a:cubicBezTo>
                <a:cubicBezTo>
                  <a:pt x="58850" y="26976"/>
                  <a:pt x="65049" y="37914"/>
                  <a:pt x="64857" y="49672"/>
                </a:cubicBezTo>
                <a:lnTo>
                  <a:pt x="64857" y="145875"/>
                </a:lnTo>
                <a:lnTo>
                  <a:pt x="2945" y="286845"/>
                </a:lnTo>
                <a:cubicBezTo>
                  <a:pt x="-4421" y="302756"/>
                  <a:pt x="2507" y="321625"/>
                  <a:pt x="18418" y="328991"/>
                </a:cubicBezTo>
                <a:cubicBezTo>
                  <a:pt x="18968" y="329245"/>
                  <a:pt x="19526" y="329484"/>
                  <a:pt x="20090" y="329707"/>
                </a:cubicBezTo>
                <a:cubicBezTo>
                  <a:pt x="24261" y="331657"/>
                  <a:pt x="28821" y="332633"/>
                  <a:pt x="33425" y="332565"/>
                </a:cubicBezTo>
                <a:lnTo>
                  <a:pt x="185825" y="332565"/>
                </a:lnTo>
                <a:cubicBezTo>
                  <a:pt x="203562" y="332712"/>
                  <a:pt x="218062" y="318454"/>
                  <a:pt x="218210" y="300715"/>
                </a:cubicBezTo>
                <a:cubicBezTo>
                  <a:pt x="218212" y="300537"/>
                  <a:pt x="218212" y="300358"/>
                  <a:pt x="218210" y="300180"/>
                </a:cubicBezTo>
                <a:cubicBezTo>
                  <a:pt x="218278" y="295575"/>
                  <a:pt x="217302" y="291016"/>
                  <a:pt x="215352" y="286845"/>
                </a:cubicBezTo>
                <a:close/>
                <a:moveTo>
                  <a:pt x="130580" y="48720"/>
                </a:moveTo>
                <a:lnTo>
                  <a:pt x="130580" y="70627"/>
                </a:lnTo>
                <a:lnTo>
                  <a:pt x="87717" y="70627"/>
                </a:lnTo>
                <a:lnTo>
                  <a:pt x="87717" y="48720"/>
                </a:lnTo>
                <a:cubicBezTo>
                  <a:pt x="88012" y="38956"/>
                  <a:pt x="85357" y="29329"/>
                  <a:pt x="80097" y="21097"/>
                </a:cubicBezTo>
                <a:lnTo>
                  <a:pt x="138200" y="21097"/>
                </a:lnTo>
                <a:cubicBezTo>
                  <a:pt x="133366" y="29513"/>
                  <a:pt x="130744" y="39016"/>
                  <a:pt x="130580" y="4872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6" name="Google Shape;286;g30846b44a6e_0_143"/>
          <p:cNvSpPr/>
          <p:nvPr/>
        </p:nvSpPr>
        <p:spPr>
          <a:xfrm>
            <a:off x="10770260" y="2253961"/>
            <a:ext cx="356038" cy="540342"/>
          </a:xfrm>
          <a:custGeom>
            <a:avLst/>
            <a:gdLst/>
            <a:ahLst/>
            <a:cxnLst/>
            <a:rect l="l" t="t" r="r" b="b"/>
            <a:pathLst>
              <a:path w="533390" h="753090" extrusionOk="0">
                <a:moveTo>
                  <a:pt x="497862" y="461543"/>
                </a:moveTo>
                <a:cubicBezTo>
                  <a:pt x="462239" y="432387"/>
                  <a:pt x="420357" y="414395"/>
                  <a:pt x="376390" y="398678"/>
                </a:cubicBezTo>
                <a:lnTo>
                  <a:pt x="329822" y="379571"/>
                </a:lnTo>
                <a:cubicBezTo>
                  <a:pt x="326253" y="378101"/>
                  <a:pt x="323924" y="374621"/>
                  <a:pt x="323926" y="370761"/>
                </a:cubicBezTo>
                <a:lnTo>
                  <a:pt x="323926" y="347424"/>
                </a:lnTo>
                <a:cubicBezTo>
                  <a:pt x="359198" y="319194"/>
                  <a:pt x="380091" y="276742"/>
                  <a:pt x="380943" y="231572"/>
                </a:cubicBezTo>
                <a:lnTo>
                  <a:pt x="405213" y="189938"/>
                </a:lnTo>
                <a:cubicBezTo>
                  <a:pt x="408846" y="181355"/>
                  <a:pt x="410306" y="172007"/>
                  <a:pt x="409461" y="162725"/>
                </a:cubicBezTo>
                <a:cubicBezTo>
                  <a:pt x="403936" y="100303"/>
                  <a:pt x="366080" y="45350"/>
                  <a:pt x="309724" y="17945"/>
                </a:cubicBezTo>
                <a:cubicBezTo>
                  <a:pt x="305185" y="15815"/>
                  <a:pt x="299851" y="16292"/>
                  <a:pt x="295761" y="19193"/>
                </a:cubicBezTo>
                <a:lnTo>
                  <a:pt x="286141" y="25860"/>
                </a:lnTo>
                <a:lnTo>
                  <a:pt x="275501" y="11430"/>
                </a:lnTo>
                <a:cubicBezTo>
                  <a:pt x="272226" y="6842"/>
                  <a:pt x="267299" y="3704"/>
                  <a:pt x="261757" y="2677"/>
                </a:cubicBezTo>
                <a:cubicBezTo>
                  <a:pt x="251841" y="928"/>
                  <a:pt x="241793" y="32"/>
                  <a:pt x="231724" y="0"/>
                </a:cubicBezTo>
                <a:cubicBezTo>
                  <a:pt x="145932" y="8"/>
                  <a:pt x="72284" y="61058"/>
                  <a:pt x="56369" y="145361"/>
                </a:cubicBezTo>
                <a:lnTo>
                  <a:pt x="55988" y="147428"/>
                </a:lnTo>
                <a:cubicBezTo>
                  <a:pt x="51364" y="172162"/>
                  <a:pt x="41786" y="195706"/>
                  <a:pt x="27832" y="216646"/>
                </a:cubicBezTo>
                <a:lnTo>
                  <a:pt x="76295" y="216646"/>
                </a:lnTo>
                <a:lnTo>
                  <a:pt x="76295" y="228600"/>
                </a:lnTo>
                <a:cubicBezTo>
                  <a:pt x="76295" y="274795"/>
                  <a:pt x="97286" y="318488"/>
                  <a:pt x="133350" y="347358"/>
                </a:cubicBezTo>
                <a:lnTo>
                  <a:pt x="133350" y="370751"/>
                </a:lnTo>
                <a:cubicBezTo>
                  <a:pt x="133350" y="374613"/>
                  <a:pt x="131017" y="378094"/>
                  <a:pt x="127445" y="379562"/>
                </a:cubicBezTo>
                <a:lnTo>
                  <a:pt x="80610" y="398783"/>
                </a:lnTo>
                <a:cubicBezTo>
                  <a:pt x="52795" y="408264"/>
                  <a:pt x="25829" y="420076"/>
                  <a:pt x="0" y="434092"/>
                </a:cubicBezTo>
                <a:lnTo>
                  <a:pt x="0" y="478907"/>
                </a:lnTo>
                <a:cubicBezTo>
                  <a:pt x="23577" y="463595"/>
                  <a:pt x="48822" y="451020"/>
                  <a:pt x="75248" y="441427"/>
                </a:cubicBezTo>
                <a:lnTo>
                  <a:pt x="58531" y="516103"/>
                </a:lnTo>
                <a:cubicBezTo>
                  <a:pt x="56806" y="523803"/>
                  <a:pt x="61649" y="531443"/>
                  <a:pt x="69349" y="533169"/>
                </a:cubicBezTo>
                <a:cubicBezTo>
                  <a:pt x="70375" y="533398"/>
                  <a:pt x="71424" y="533514"/>
                  <a:pt x="72476" y="533514"/>
                </a:cubicBezTo>
                <a:lnTo>
                  <a:pt x="107147" y="533514"/>
                </a:lnTo>
                <a:lnTo>
                  <a:pt x="88868" y="568757"/>
                </a:lnTo>
                <a:cubicBezTo>
                  <a:pt x="85645" y="574978"/>
                  <a:pt x="87408" y="582618"/>
                  <a:pt x="93031" y="586797"/>
                </a:cubicBezTo>
                <a:lnTo>
                  <a:pt x="214694" y="677132"/>
                </a:lnTo>
                <a:lnTo>
                  <a:pt x="214694" y="714280"/>
                </a:lnTo>
                <a:cubicBezTo>
                  <a:pt x="164588" y="713926"/>
                  <a:pt x="114544" y="710698"/>
                  <a:pt x="64808" y="704612"/>
                </a:cubicBezTo>
                <a:cubicBezTo>
                  <a:pt x="62258" y="719278"/>
                  <a:pt x="53353" y="732064"/>
                  <a:pt x="40481" y="739540"/>
                </a:cubicBezTo>
                <a:cubicBezTo>
                  <a:pt x="103646" y="748949"/>
                  <a:pt x="167444" y="753471"/>
                  <a:pt x="231305" y="753066"/>
                </a:cubicBezTo>
                <a:cubicBezTo>
                  <a:pt x="357988" y="753066"/>
                  <a:pt x="483784" y="737273"/>
                  <a:pt x="525770" y="705774"/>
                </a:cubicBezTo>
                <a:lnTo>
                  <a:pt x="533391" y="700059"/>
                </a:lnTo>
                <a:lnTo>
                  <a:pt x="533391" y="533029"/>
                </a:lnTo>
                <a:cubicBezTo>
                  <a:pt x="532884" y="505074"/>
                  <a:pt x="519839" y="478827"/>
                  <a:pt x="497862" y="461543"/>
                </a:cubicBezTo>
                <a:close/>
                <a:moveTo>
                  <a:pt x="328841" y="424082"/>
                </a:moveTo>
                <a:cubicBezTo>
                  <a:pt x="329851" y="423253"/>
                  <a:pt x="330889" y="422434"/>
                  <a:pt x="331832" y="421567"/>
                </a:cubicBezTo>
                <a:lnTo>
                  <a:pt x="340776" y="425244"/>
                </a:lnTo>
                <a:lnTo>
                  <a:pt x="350415" y="429197"/>
                </a:lnTo>
                <a:lnTo>
                  <a:pt x="367351" y="504939"/>
                </a:lnTo>
                <a:lnTo>
                  <a:pt x="327050" y="504939"/>
                </a:lnTo>
                <a:cubicBezTo>
                  <a:pt x="319160" y="504923"/>
                  <a:pt x="312750" y="511307"/>
                  <a:pt x="312733" y="519197"/>
                </a:cubicBezTo>
                <a:cubicBezTo>
                  <a:pt x="312729" y="521487"/>
                  <a:pt x="313274" y="523745"/>
                  <a:pt x="314325" y="525780"/>
                </a:cubicBezTo>
                <a:lnTo>
                  <a:pt x="337804" y="571119"/>
                </a:lnTo>
                <a:lnTo>
                  <a:pt x="257289" y="630907"/>
                </a:lnTo>
                <a:close/>
                <a:moveTo>
                  <a:pt x="114395" y="228600"/>
                </a:moveTo>
                <a:lnTo>
                  <a:pt x="114395" y="216656"/>
                </a:lnTo>
                <a:lnTo>
                  <a:pt x="180775" y="216656"/>
                </a:lnTo>
                <a:cubicBezTo>
                  <a:pt x="278692" y="216656"/>
                  <a:pt x="265376" y="138617"/>
                  <a:pt x="308220" y="127444"/>
                </a:cubicBezTo>
                <a:cubicBezTo>
                  <a:pt x="319994" y="125252"/>
                  <a:pt x="332160" y="126818"/>
                  <a:pt x="342995" y="131921"/>
                </a:cubicBezTo>
                <a:lnTo>
                  <a:pt x="342995" y="228600"/>
                </a:lnTo>
                <a:cubicBezTo>
                  <a:pt x="342995" y="291726"/>
                  <a:pt x="291821" y="342900"/>
                  <a:pt x="228695" y="342900"/>
                </a:cubicBezTo>
                <a:cubicBezTo>
                  <a:pt x="165569" y="342900"/>
                  <a:pt x="114395" y="291726"/>
                  <a:pt x="114395" y="228600"/>
                </a:cubicBezTo>
                <a:close/>
                <a:moveTo>
                  <a:pt x="228695" y="381000"/>
                </a:moveTo>
                <a:cubicBezTo>
                  <a:pt x="248291" y="380994"/>
                  <a:pt x="267699" y="377186"/>
                  <a:pt x="285845" y="369789"/>
                </a:cubicBezTo>
                <a:lnTo>
                  <a:pt x="285845" y="370742"/>
                </a:lnTo>
                <a:cubicBezTo>
                  <a:pt x="285814" y="384940"/>
                  <a:pt x="292143" y="398405"/>
                  <a:pt x="303095" y="407441"/>
                </a:cubicBezTo>
                <a:cubicBezTo>
                  <a:pt x="280251" y="419663"/>
                  <a:pt x="254622" y="425732"/>
                  <a:pt x="228724" y="425053"/>
                </a:cubicBezTo>
                <a:cubicBezTo>
                  <a:pt x="202805" y="425737"/>
                  <a:pt x="177155" y="419654"/>
                  <a:pt x="154305" y="407403"/>
                </a:cubicBezTo>
                <a:cubicBezTo>
                  <a:pt x="165208" y="398360"/>
                  <a:pt x="171497" y="384916"/>
                  <a:pt x="171450" y="370751"/>
                </a:cubicBezTo>
                <a:lnTo>
                  <a:pt x="171450" y="369799"/>
                </a:lnTo>
                <a:cubicBezTo>
                  <a:pt x="189627" y="377204"/>
                  <a:pt x="209068" y="381009"/>
                  <a:pt x="228695" y="381000"/>
                </a:cubicBezTo>
                <a:close/>
                <a:moveTo>
                  <a:pt x="119872" y="571138"/>
                </a:moveTo>
                <a:lnTo>
                  <a:pt x="143361" y="525799"/>
                </a:lnTo>
                <a:cubicBezTo>
                  <a:pt x="146991" y="518792"/>
                  <a:pt x="144253" y="510170"/>
                  <a:pt x="137247" y="506540"/>
                </a:cubicBezTo>
                <a:cubicBezTo>
                  <a:pt x="135216" y="505488"/>
                  <a:pt x="132961" y="504939"/>
                  <a:pt x="130673" y="504939"/>
                </a:cubicBezTo>
                <a:lnTo>
                  <a:pt x="90354" y="504939"/>
                </a:lnTo>
                <a:lnTo>
                  <a:pt x="107337" y="429006"/>
                </a:lnTo>
                <a:lnTo>
                  <a:pt x="116548" y="425196"/>
                </a:lnTo>
                <a:lnTo>
                  <a:pt x="125530" y="421510"/>
                </a:lnTo>
                <a:cubicBezTo>
                  <a:pt x="126635" y="422462"/>
                  <a:pt x="127825" y="423472"/>
                  <a:pt x="129007" y="424434"/>
                </a:cubicBezTo>
                <a:lnTo>
                  <a:pt x="200444" y="630898"/>
                </a:lnTo>
                <a:close/>
                <a:moveTo>
                  <a:pt x="228857" y="625793"/>
                </a:moveTo>
                <a:lnTo>
                  <a:pt x="165992" y="443865"/>
                </a:lnTo>
                <a:cubicBezTo>
                  <a:pt x="206929" y="456918"/>
                  <a:pt x="250920" y="456869"/>
                  <a:pt x="291827" y="443722"/>
                </a:cubicBezTo>
                <a:close/>
                <a:moveTo>
                  <a:pt x="495300" y="680152"/>
                </a:moveTo>
                <a:cubicBezTo>
                  <a:pt x="454552" y="702345"/>
                  <a:pt x="350520" y="713708"/>
                  <a:pt x="243307" y="714375"/>
                </a:cubicBezTo>
                <a:lnTo>
                  <a:pt x="243307" y="676923"/>
                </a:lnTo>
                <a:lnTo>
                  <a:pt x="364636" y="586826"/>
                </a:lnTo>
                <a:cubicBezTo>
                  <a:pt x="370262" y="582649"/>
                  <a:pt x="372029" y="575008"/>
                  <a:pt x="368808" y="568785"/>
                </a:cubicBezTo>
                <a:lnTo>
                  <a:pt x="350539" y="533543"/>
                </a:lnTo>
                <a:lnTo>
                  <a:pt x="385191" y="533543"/>
                </a:lnTo>
                <a:cubicBezTo>
                  <a:pt x="393082" y="533527"/>
                  <a:pt x="399465" y="527117"/>
                  <a:pt x="399450" y="519227"/>
                </a:cubicBezTo>
                <a:cubicBezTo>
                  <a:pt x="399448" y="518175"/>
                  <a:pt x="399330" y="517127"/>
                  <a:pt x="399098" y="516103"/>
                </a:cubicBezTo>
                <a:lnTo>
                  <a:pt x="382438" y="441598"/>
                </a:lnTo>
                <a:cubicBezTo>
                  <a:pt x="415409" y="453186"/>
                  <a:pt x="446322" y="469958"/>
                  <a:pt x="474012" y="491280"/>
                </a:cubicBezTo>
                <a:cubicBezTo>
                  <a:pt x="487060" y="501422"/>
                  <a:pt x="494873" y="516880"/>
                  <a:pt x="495300" y="53340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287" name="Google Shape;287;g30846b44a6e_0_143"/>
          <p:cNvSpPr txBox="1"/>
          <p:nvPr/>
        </p:nvSpPr>
        <p:spPr>
          <a:xfrm>
            <a:off x="6906095" y="1761916"/>
            <a:ext cx="32505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100">
                <a:solidFill>
                  <a:srgbClr val="000000"/>
                </a:solidFill>
                <a:latin typeface="Arial"/>
                <a:ea typeface="Arial"/>
                <a:cs typeface="Arial"/>
                <a:sym typeface="Arial"/>
              </a:rPr>
              <a:t>Demands on research data management</a:t>
            </a:r>
            <a:endParaRPr sz="1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0846b44a6e_0_194"/>
          <p:cNvSpPr txBox="1"/>
          <p:nvPr/>
        </p:nvSpPr>
        <p:spPr>
          <a:xfrm>
            <a:off x="4321200" y="2927533"/>
            <a:ext cx="3527700" cy="27960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241300" marR="0" lvl="0" indent="-127000" algn="l" rtl="0">
              <a:lnSpc>
                <a:spcPct val="90000"/>
              </a:lnSpc>
              <a:spcBef>
                <a:spcPts val="0"/>
              </a:spcBef>
              <a:spcAft>
                <a:spcPts val="0"/>
              </a:spcAft>
              <a:buClr>
                <a:schemeClr val="dk1"/>
              </a:buClr>
              <a:buSzPts val="1900"/>
              <a:buFont typeface="Arial"/>
              <a:buNone/>
            </a:pPr>
            <a:endParaRPr sz="1900">
              <a:solidFill>
                <a:schemeClr val="dk1"/>
              </a:solidFill>
              <a:latin typeface="Calibri"/>
              <a:ea typeface="Calibri"/>
              <a:cs typeface="Calibri"/>
              <a:sym typeface="Calibri"/>
            </a:endParaRPr>
          </a:p>
          <a:p>
            <a:pPr marL="609600" marR="0" lvl="0" indent="-425450" algn="l" rtl="0">
              <a:lnSpc>
                <a:spcPct val="90000"/>
              </a:lnSpc>
              <a:spcBef>
                <a:spcPts val="1100"/>
              </a:spcBef>
              <a:spcAft>
                <a:spcPts val="0"/>
              </a:spcAft>
              <a:buClr>
                <a:schemeClr val="accent1"/>
              </a:buClr>
              <a:buSzPts val="1900"/>
              <a:buFont typeface="Calibri"/>
              <a:buChar char="●"/>
            </a:pPr>
            <a:r>
              <a:rPr lang="sl-SI" sz="1900">
                <a:solidFill>
                  <a:schemeClr val="accent1"/>
                </a:solidFill>
                <a:latin typeface="Calibri"/>
                <a:ea typeface="Calibri"/>
                <a:cs typeface="Calibri"/>
                <a:sym typeface="Calibri"/>
              </a:rPr>
              <a:t>Show interest in how research works</a:t>
            </a:r>
            <a:endParaRPr sz="1500">
              <a:solidFill>
                <a:schemeClr val="accent1"/>
              </a:solidFill>
            </a:endParaRPr>
          </a:p>
          <a:p>
            <a:pPr marL="609600" marR="0" lvl="0" indent="-425450" algn="l" rtl="0">
              <a:lnSpc>
                <a:spcPct val="90000"/>
              </a:lnSpc>
              <a:spcBef>
                <a:spcPts val="0"/>
              </a:spcBef>
              <a:spcAft>
                <a:spcPts val="0"/>
              </a:spcAft>
              <a:buClr>
                <a:schemeClr val="accent1"/>
              </a:buClr>
              <a:buSzPts val="1900"/>
              <a:buFont typeface="Calibri"/>
              <a:buChar char="●"/>
            </a:pPr>
            <a:r>
              <a:rPr lang="sl-SI" sz="1900">
                <a:solidFill>
                  <a:schemeClr val="accent1"/>
                </a:solidFill>
                <a:latin typeface="Calibri"/>
                <a:ea typeface="Calibri"/>
                <a:cs typeface="Calibri"/>
                <a:sym typeface="Calibri"/>
              </a:rPr>
              <a:t>Provide compliant services and tools</a:t>
            </a:r>
            <a:endParaRPr sz="1500">
              <a:solidFill>
                <a:schemeClr val="accent1"/>
              </a:solidFill>
            </a:endParaRPr>
          </a:p>
          <a:p>
            <a:pPr marL="609600" marR="0" lvl="0" indent="-425450" algn="l" rtl="0">
              <a:lnSpc>
                <a:spcPct val="90000"/>
              </a:lnSpc>
              <a:spcBef>
                <a:spcPts val="0"/>
              </a:spcBef>
              <a:spcAft>
                <a:spcPts val="0"/>
              </a:spcAft>
              <a:buClr>
                <a:schemeClr val="accent1"/>
              </a:buClr>
              <a:buSzPts val="1900"/>
              <a:buFont typeface="Calibri"/>
              <a:buChar char="●"/>
            </a:pPr>
            <a:r>
              <a:rPr lang="sl-SI" sz="1900">
                <a:solidFill>
                  <a:schemeClr val="accent1"/>
                </a:solidFill>
                <a:latin typeface="Calibri"/>
                <a:ea typeface="Calibri"/>
                <a:cs typeface="Calibri"/>
                <a:sym typeface="Calibri"/>
              </a:rPr>
              <a:t>Collaborate with each other at operational level </a:t>
            </a:r>
            <a:endParaRPr sz="1500">
              <a:solidFill>
                <a:schemeClr val="accent1"/>
              </a:solidFill>
            </a:endParaRPr>
          </a:p>
        </p:txBody>
      </p:sp>
      <p:sp>
        <p:nvSpPr>
          <p:cNvPr id="293" name="Google Shape;293;g30846b44a6e_0_194"/>
          <p:cNvSpPr txBox="1"/>
          <p:nvPr/>
        </p:nvSpPr>
        <p:spPr>
          <a:xfrm>
            <a:off x="8244633" y="2927533"/>
            <a:ext cx="3692700" cy="27960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241300" marR="0" lvl="0" indent="-127000" algn="l" rtl="0">
              <a:lnSpc>
                <a:spcPct val="90000"/>
              </a:lnSpc>
              <a:spcBef>
                <a:spcPts val="0"/>
              </a:spcBef>
              <a:spcAft>
                <a:spcPts val="0"/>
              </a:spcAft>
              <a:buClr>
                <a:schemeClr val="dk1"/>
              </a:buClr>
              <a:buSzPts val="1900"/>
              <a:buFont typeface="Arial"/>
              <a:buNone/>
            </a:pPr>
            <a:endParaRPr sz="1900">
              <a:solidFill>
                <a:schemeClr val="dk1"/>
              </a:solidFill>
              <a:latin typeface="Calibri"/>
              <a:ea typeface="Calibri"/>
              <a:cs typeface="Calibri"/>
              <a:sym typeface="Calibri"/>
            </a:endParaRPr>
          </a:p>
          <a:p>
            <a:pPr marL="609600" marR="0" lvl="0" indent="-425450" algn="l" rtl="0">
              <a:lnSpc>
                <a:spcPct val="90000"/>
              </a:lnSpc>
              <a:spcBef>
                <a:spcPts val="1100"/>
              </a:spcBef>
              <a:spcAft>
                <a:spcPts val="0"/>
              </a:spcAft>
              <a:buClr>
                <a:srgbClr val="CC4125"/>
              </a:buClr>
              <a:buSzPts val="1900"/>
              <a:buFont typeface="Calibri"/>
              <a:buChar char="●"/>
            </a:pPr>
            <a:r>
              <a:rPr lang="sl-SI" sz="1900">
                <a:solidFill>
                  <a:srgbClr val="CC4125"/>
                </a:solidFill>
                <a:latin typeface="Calibri"/>
                <a:ea typeface="Calibri"/>
                <a:cs typeface="Calibri"/>
                <a:sym typeface="Calibri"/>
              </a:rPr>
              <a:t>Allow room for exploration/innovation</a:t>
            </a:r>
            <a:endParaRPr sz="1500">
              <a:solidFill>
                <a:srgbClr val="CC4125"/>
              </a:solidFill>
            </a:endParaRPr>
          </a:p>
          <a:p>
            <a:pPr marL="609600" marR="0" lvl="0" indent="-425450" algn="l" rtl="0">
              <a:lnSpc>
                <a:spcPct val="90000"/>
              </a:lnSpc>
              <a:spcBef>
                <a:spcPts val="0"/>
              </a:spcBef>
              <a:spcAft>
                <a:spcPts val="0"/>
              </a:spcAft>
              <a:buClr>
                <a:srgbClr val="CC4125"/>
              </a:buClr>
              <a:buSzPts val="1900"/>
              <a:buFont typeface="Calibri"/>
              <a:buChar char="●"/>
            </a:pPr>
            <a:r>
              <a:rPr lang="sl-SI" sz="1900">
                <a:solidFill>
                  <a:srgbClr val="CC4125"/>
                </a:solidFill>
                <a:latin typeface="Calibri"/>
                <a:ea typeface="Calibri"/>
                <a:cs typeface="Calibri"/>
                <a:sym typeface="Calibri"/>
              </a:rPr>
              <a:t>Support integration of Data Stewardship with existing services</a:t>
            </a:r>
            <a:endParaRPr sz="1500">
              <a:solidFill>
                <a:srgbClr val="CC4125"/>
              </a:solidFill>
            </a:endParaRPr>
          </a:p>
          <a:p>
            <a:pPr marL="609600" marR="0" lvl="0" indent="-425450" algn="l" rtl="0">
              <a:lnSpc>
                <a:spcPct val="90000"/>
              </a:lnSpc>
              <a:spcBef>
                <a:spcPts val="0"/>
              </a:spcBef>
              <a:spcAft>
                <a:spcPts val="0"/>
              </a:spcAft>
              <a:buClr>
                <a:srgbClr val="CC4125"/>
              </a:buClr>
              <a:buSzPts val="1900"/>
              <a:buFont typeface="Calibri"/>
              <a:buChar char="●"/>
            </a:pPr>
            <a:r>
              <a:rPr lang="sl-SI" sz="1900">
                <a:solidFill>
                  <a:srgbClr val="CC4125"/>
                </a:solidFill>
                <a:latin typeface="Calibri"/>
                <a:ea typeface="Calibri"/>
                <a:cs typeface="Calibri"/>
                <a:sym typeface="Calibri"/>
              </a:rPr>
              <a:t>Support sustainable expertise (career tracks) </a:t>
            </a:r>
            <a:endParaRPr sz="1500">
              <a:solidFill>
                <a:srgbClr val="CC4125"/>
              </a:solidFill>
            </a:endParaRPr>
          </a:p>
        </p:txBody>
      </p:sp>
      <p:grpSp>
        <p:nvGrpSpPr>
          <p:cNvPr id="294" name="Google Shape;294;g30846b44a6e_0_194"/>
          <p:cNvGrpSpPr/>
          <p:nvPr/>
        </p:nvGrpSpPr>
        <p:grpSpPr>
          <a:xfrm>
            <a:off x="8730714" y="1998159"/>
            <a:ext cx="2729700" cy="888159"/>
            <a:chOff x="672183" y="5465337"/>
            <a:chExt cx="2729700" cy="888159"/>
          </a:xfrm>
        </p:grpSpPr>
        <p:sp>
          <p:nvSpPr>
            <p:cNvPr id="295" name="Google Shape;295;g30846b44a6e_0_194"/>
            <p:cNvSpPr txBox="1"/>
            <p:nvPr/>
          </p:nvSpPr>
          <p:spPr>
            <a:xfrm>
              <a:off x="672183" y="5465337"/>
              <a:ext cx="2729700" cy="67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Institutional Management</a:t>
              </a:r>
              <a:endParaRPr sz="1900">
                <a:solidFill>
                  <a:srgbClr val="616161"/>
                </a:solidFill>
                <a:latin typeface="Calibri"/>
                <a:ea typeface="Calibri"/>
                <a:cs typeface="Calibri"/>
                <a:sym typeface="Calibri"/>
              </a:endParaRPr>
            </a:p>
          </p:txBody>
        </p:sp>
        <p:sp>
          <p:nvSpPr>
            <p:cNvPr id="296" name="Google Shape;296;g30846b44a6e_0_194"/>
            <p:cNvSpPr txBox="1"/>
            <p:nvPr/>
          </p:nvSpPr>
          <p:spPr>
            <a:xfrm>
              <a:off x="2894708" y="5768496"/>
              <a:ext cx="41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rgbClr val="616161"/>
                  </a:solidFill>
                  <a:latin typeface="Arial"/>
                  <a:ea typeface="Arial"/>
                  <a:cs typeface="Arial"/>
                  <a:sym typeface="Arial"/>
                </a:rPr>
                <a:t>🏫</a:t>
              </a:r>
              <a:endParaRPr sz="3200" b="1">
                <a:solidFill>
                  <a:srgbClr val="616161"/>
                </a:solidFill>
                <a:latin typeface="Calibri"/>
                <a:ea typeface="Calibri"/>
                <a:cs typeface="Calibri"/>
                <a:sym typeface="Calibri"/>
              </a:endParaRPr>
            </a:p>
          </p:txBody>
        </p:sp>
      </p:grpSp>
      <p:sp>
        <p:nvSpPr>
          <p:cNvPr id="297" name="Google Shape;297;g30846b44a6e_0_194"/>
          <p:cNvSpPr/>
          <p:nvPr/>
        </p:nvSpPr>
        <p:spPr>
          <a:xfrm>
            <a:off x="4814500" y="1824600"/>
            <a:ext cx="2729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l-SI" sz="1900">
                <a:solidFill>
                  <a:srgbClr val="616161"/>
                </a:solidFill>
                <a:latin typeface="Calibri"/>
                <a:ea typeface="Calibri"/>
                <a:cs typeface="Calibri"/>
                <a:sym typeface="Calibri"/>
              </a:rPr>
              <a:t>Research support teams</a:t>
            </a:r>
            <a:endParaRPr sz="1500">
              <a:solidFill>
                <a:srgbClr val="616161"/>
              </a:solidFill>
            </a:endParaRPr>
          </a:p>
        </p:txBody>
      </p:sp>
      <p:sp>
        <p:nvSpPr>
          <p:cNvPr id="298" name="Google Shape;298;g30846b44a6e_0_194"/>
          <p:cNvSpPr txBox="1">
            <a:spLocks noGrp="1"/>
          </p:cNvSpPr>
          <p:nvPr>
            <p:ph type="body" idx="1"/>
          </p:nvPr>
        </p:nvSpPr>
        <p:spPr>
          <a:xfrm>
            <a:off x="451467" y="2927533"/>
            <a:ext cx="3568800" cy="27960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609600" lvl="0" indent="-425450" algn="l" rtl="0">
              <a:lnSpc>
                <a:spcPct val="90000"/>
              </a:lnSpc>
              <a:spcBef>
                <a:spcPts val="0"/>
              </a:spcBef>
              <a:spcAft>
                <a:spcPts val="0"/>
              </a:spcAft>
              <a:buClr>
                <a:schemeClr val="dk2"/>
              </a:buClr>
              <a:buSzPts val="1900"/>
              <a:buFont typeface="Calibri"/>
              <a:buChar char="•"/>
            </a:pPr>
            <a:r>
              <a:rPr lang="sl-SI" sz="1900">
                <a:latin typeface="Calibri"/>
                <a:ea typeface="Calibri"/>
                <a:cs typeface="Calibri"/>
                <a:sym typeface="Calibri"/>
              </a:rPr>
              <a:t>Awareness of the importance of RDM </a:t>
            </a:r>
            <a:endParaRPr sz="1900">
              <a:latin typeface="Calibri"/>
              <a:ea typeface="Calibri"/>
              <a:cs typeface="Calibri"/>
              <a:sym typeface="Calibri"/>
            </a:endParaRPr>
          </a:p>
          <a:p>
            <a:pPr marL="609600" lvl="0" indent="-425450" algn="l" rtl="0">
              <a:lnSpc>
                <a:spcPct val="90000"/>
              </a:lnSpc>
              <a:spcBef>
                <a:spcPts val="0"/>
              </a:spcBef>
              <a:spcAft>
                <a:spcPts val="0"/>
              </a:spcAft>
              <a:buClr>
                <a:schemeClr val="dk2"/>
              </a:buClr>
              <a:buSzPts val="1900"/>
              <a:buFont typeface="Calibri"/>
              <a:buChar char="•"/>
            </a:pPr>
            <a:r>
              <a:rPr lang="sl-SI" sz="1900">
                <a:latin typeface="Calibri"/>
                <a:ea typeface="Calibri"/>
                <a:cs typeface="Calibri"/>
                <a:sym typeface="Calibri"/>
              </a:rPr>
              <a:t>Acknowledgment of own responsibilities</a:t>
            </a:r>
            <a:endParaRPr sz="1900">
              <a:latin typeface="Calibri"/>
              <a:ea typeface="Calibri"/>
              <a:cs typeface="Calibri"/>
              <a:sym typeface="Calibri"/>
            </a:endParaRPr>
          </a:p>
          <a:p>
            <a:pPr marL="609600" lvl="0" indent="-425450" algn="l" rtl="0">
              <a:lnSpc>
                <a:spcPct val="90000"/>
              </a:lnSpc>
              <a:spcBef>
                <a:spcPts val="0"/>
              </a:spcBef>
              <a:spcAft>
                <a:spcPts val="0"/>
              </a:spcAft>
              <a:buClr>
                <a:schemeClr val="dk2"/>
              </a:buClr>
              <a:buSzPts val="1900"/>
              <a:buFont typeface="Calibri"/>
              <a:buChar char="•"/>
            </a:pPr>
            <a:r>
              <a:rPr lang="sl-SI" sz="1900">
                <a:latin typeface="Calibri"/>
                <a:ea typeface="Calibri"/>
                <a:cs typeface="Calibri"/>
                <a:sym typeface="Calibri"/>
              </a:rPr>
              <a:t>Willingness to obtain basic digital/data skills</a:t>
            </a:r>
            <a:endParaRPr sz="1900">
              <a:latin typeface="Calibri"/>
              <a:ea typeface="Calibri"/>
              <a:cs typeface="Calibri"/>
              <a:sym typeface="Calibri"/>
            </a:endParaRPr>
          </a:p>
          <a:p>
            <a:pPr marL="609600" lvl="0" indent="-425450" algn="l" rtl="0">
              <a:lnSpc>
                <a:spcPct val="90000"/>
              </a:lnSpc>
              <a:spcBef>
                <a:spcPts val="0"/>
              </a:spcBef>
              <a:spcAft>
                <a:spcPts val="0"/>
              </a:spcAft>
              <a:buClr>
                <a:schemeClr val="dk2"/>
              </a:buClr>
              <a:buSzPts val="1900"/>
              <a:buFont typeface="Calibri"/>
              <a:buChar char="•"/>
            </a:pPr>
            <a:r>
              <a:rPr lang="sl-SI" sz="1900">
                <a:latin typeface="Calibri"/>
                <a:ea typeface="Calibri"/>
                <a:cs typeface="Calibri"/>
                <a:sym typeface="Calibri"/>
              </a:rPr>
              <a:t>Collaborate with Data Stewards and other experts</a:t>
            </a:r>
            <a:endParaRPr sz="1900">
              <a:latin typeface="Calibri"/>
              <a:ea typeface="Calibri"/>
              <a:cs typeface="Calibri"/>
              <a:sym typeface="Calibri"/>
            </a:endParaRPr>
          </a:p>
        </p:txBody>
      </p:sp>
      <p:sp>
        <p:nvSpPr>
          <p:cNvPr id="299" name="Google Shape;299;g30846b44a6e_0_194"/>
          <p:cNvSpPr txBox="1"/>
          <p:nvPr/>
        </p:nvSpPr>
        <p:spPr>
          <a:xfrm>
            <a:off x="4999051" y="2321425"/>
            <a:ext cx="119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800" b="1" i="0" u="none" strike="noStrike">
                <a:solidFill>
                  <a:srgbClr val="F7CAAC"/>
                </a:solidFill>
                <a:latin typeface="Arial"/>
                <a:ea typeface="Arial"/>
                <a:cs typeface="Arial"/>
                <a:sym typeface="Arial"/>
              </a:rPr>
              <a:t>🔒</a:t>
            </a:r>
            <a:endParaRPr sz="2800" b="1">
              <a:solidFill>
                <a:srgbClr val="F7CAAC"/>
              </a:solidFill>
              <a:latin typeface="Calibri"/>
              <a:ea typeface="Calibri"/>
              <a:cs typeface="Calibri"/>
              <a:sym typeface="Calibri"/>
            </a:endParaRPr>
          </a:p>
        </p:txBody>
      </p:sp>
      <p:grpSp>
        <p:nvGrpSpPr>
          <p:cNvPr id="300" name="Google Shape;300;g30846b44a6e_0_194"/>
          <p:cNvGrpSpPr/>
          <p:nvPr/>
        </p:nvGrpSpPr>
        <p:grpSpPr>
          <a:xfrm>
            <a:off x="1376103" y="1946733"/>
            <a:ext cx="1607100" cy="896466"/>
            <a:chOff x="1525072" y="1725342"/>
            <a:chExt cx="1607100" cy="896466"/>
          </a:xfrm>
        </p:grpSpPr>
        <p:sp>
          <p:nvSpPr>
            <p:cNvPr id="301" name="Google Shape;301;g30846b44a6e_0_194"/>
            <p:cNvSpPr txBox="1"/>
            <p:nvPr/>
          </p:nvSpPr>
          <p:spPr>
            <a:xfrm>
              <a:off x="1525072" y="1725342"/>
              <a:ext cx="1607100" cy="38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1900">
                  <a:solidFill>
                    <a:srgbClr val="616161"/>
                  </a:solidFill>
                  <a:latin typeface="Calibri"/>
                  <a:ea typeface="Calibri"/>
                  <a:cs typeface="Calibri"/>
                  <a:sym typeface="Calibri"/>
                </a:rPr>
                <a:t>Researcher</a:t>
              </a:r>
              <a:endParaRPr sz="1900">
                <a:solidFill>
                  <a:srgbClr val="616161"/>
                </a:solidFill>
                <a:latin typeface="Calibri"/>
                <a:ea typeface="Calibri"/>
                <a:cs typeface="Calibri"/>
                <a:sym typeface="Calibri"/>
              </a:endParaRPr>
            </a:p>
          </p:txBody>
        </p:sp>
        <p:sp>
          <p:nvSpPr>
            <p:cNvPr id="302" name="Google Shape;302;g30846b44a6e_0_194"/>
            <p:cNvSpPr/>
            <p:nvPr/>
          </p:nvSpPr>
          <p:spPr>
            <a:xfrm>
              <a:off x="1804324" y="2358914"/>
              <a:ext cx="145112" cy="237786"/>
            </a:xfrm>
            <a:custGeom>
              <a:avLst/>
              <a:gdLst/>
              <a:ahLst/>
              <a:cxnLst/>
              <a:rect l="l" t="t" r="r" b="b"/>
              <a:pathLst>
                <a:path w="218213" h="332568" extrusionOk="0">
                  <a:moveTo>
                    <a:pt x="215352" y="286845"/>
                  </a:moveTo>
                  <a:lnTo>
                    <a:pt x="152487" y="144922"/>
                  </a:lnTo>
                  <a:lnTo>
                    <a:pt x="152487" y="48720"/>
                  </a:lnTo>
                  <a:cubicBezTo>
                    <a:pt x="152706" y="37070"/>
                    <a:pt x="158798" y="26320"/>
                    <a:pt x="168680" y="20145"/>
                  </a:cubicBezTo>
                  <a:cubicBezTo>
                    <a:pt x="173847" y="17795"/>
                    <a:pt x="176130" y="11702"/>
                    <a:pt x="173781" y="6535"/>
                  </a:cubicBezTo>
                  <a:cubicBezTo>
                    <a:pt x="173677" y="6305"/>
                    <a:pt x="173563" y="6079"/>
                    <a:pt x="173442" y="5857"/>
                  </a:cubicBezTo>
                  <a:cubicBezTo>
                    <a:pt x="171705" y="1747"/>
                    <a:pt x="167361" y="-622"/>
                    <a:pt x="162965" y="142"/>
                  </a:cubicBezTo>
                  <a:lnTo>
                    <a:pt x="54380" y="142"/>
                  </a:lnTo>
                  <a:cubicBezTo>
                    <a:pt x="48441" y="-222"/>
                    <a:pt x="43332" y="4295"/>
                    <a:pt x="42967" y="10234"/>
                  </a:cubicBezTo>
                  <a:cubicBezTo>
                    <a:pt x="42958" y="10363"/>
                    <a:pt x="42953" y="10491"/>
                    <a:pt x="42950" y="10620"/>
                  </a:cubicBezTo>
                  <a:cubicBezTo>
                    <a:pt x="42615" y="14936"/>
                    <a:pt x="44856" y="19042"/>
                    <a:pt x="48665" y="21097"/>
                  </a:cubicBezTo>
                  <a:cubicBezTo>
                    <a:pt x="58850" y="26976"/>
                    <a:pt x="65049" y="37914"/>
                    <a:pt x="64857" y="49672"/>
                  </a:cubicBezTo>
                  <a:lnTo>
                    <a:pt x="64857" y="145875"/>
                  </a:lnTo>
                  <a:lnTo>
                    <a:pt x="2945" y="286845"/>
                  </a:lnTo>
                  <a:cubicBezTo>
                    <a:pt x="-4421" y="302756"/>
                    <a:pt x="2507" y="321625"/>
                    <a:pt x="18418" y="328991"/>
                  </a:cubicBezTo>
                  <a:cubicBezTo>
                    <a:pt x="18968" y="329245"/>
                    <a:pt x="19526" y="329484"/>
                    <a:pt x="20090" y="329707"/>
                  </a:cubicBezTo>
                  <a:cubicBezTo>
                    <a:pt x="24261" y="331657"/>
                    <a:pt x="28821" y="332633"/>
                    <a:pt x="33425" y="332565"/>
                  </a:cubicBezTo>
                  <a:lnTo>
                    <a:pt x="185825" y="332565"/>
                  </a:lnTo>
                  <a:cubicBezTo>
                    <a:pt x="203562" y="332712"/>
                    <a:pt x="218062" y="318454"/>
                    <a:pt x="218210" y="300715"/>
                  </a:cubicBezTo>
                  <a:cubicBezTo>
                    <a:pt x="218212" y="300537"/>
                    <a:pt x="218212" y="300358"/>
                    <a:pt x="218210" y="300180"/>
                  </a:cubicBezTo>
                  <a:cubicBezTo>
                    <a:pt x="218278" y="295575"/>
                    <a:pt x="217302" y="291016"/>
                    <a:pt x="215352" y="286845"/>
                  </a:cubicBezTo>
                  <a:close/>
                  <a:moveTo>
                    <a:pt x="130580" y="48720"/>
                  </a:moveTo>
                  <a:lnTo>
                    <a:pt x="130580" y="70627"/>
                  </a:lnTo>
                  <a:lnTo>
                    <a:pt x="87717" y="70627"/>
                  </a:lnTo>
                  <a:lnTo>
                    <a:pt x="87717" y="48720"/>
                  </a:lnTo>
                  <a:cubicBezTo>
                    <a:pt x="88012" y="38956"/>
                    <a:pt x="85357" y="29329"/>
                    <a:pt x="80097" y="21097"/>
                  </a:cubicBezTo>
                  <a:lnTo>
                    <a:pt x="138200" y="21097"/>
                  </a:lnTo>
                  <a:cubicBezTo>
                    <a:pt x="133366" y="29513"/>
                    <a:pt x="130744" y="39016"/>
                    <a:pt x="130580" y="4872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616161"/>
                </a:solidFill>
                <a:latin typeface="Calibri"/>
                <a:ea typeface="Calibri"/>
                <a:cs typeface="Calibri"/>
                <a:sym typeface="Calibri"/>
              </a:endParaRPr>
            </a:p>
          </p:txBody>
        </p:sp>
        <p:sp>
          <p:nvSpPr>
            <p:cNvPr id="303" name="Google Shape;303;g30846b44a6e_0_194"/>
            <p:cNvSpPr/>
            <p:nvPr/>
          </p:nvSpPr>
          <p:spPr>
            <a:xfrm>
              <a:off x="1931422" y="2080971"/>
              <a:ext cx="348377" cy="538826"/>
            </a:xfrm>
            <a:custGeom>
              <a:avLst/>
              <a:gdLst/>
              <a:ahLst/>
              <a:cxnLst/>
              <a:rect l="l" t="t" r="r" b="b"/>
              <a:pathLst>
                <a:path w="523875" h="753603" extrusionOk="0">
                  <a:moveTo>
                    <a:pt x="488633" y="462326"/>
                  </a:moveTo>
                  <a:cubicBezTo>
                    <a:pt x="458781" y="436980"/>
                    <a:pt x="417862" y="415168"/>
                    <a:pt x="360702" y="393965"/>
                  </a:cubicBezTo>
                  <a:cubicBezTo>
                    <a:pt x="380779" y="391783"/>
                    <a:pt x="400466" y="386883"/>
                    <a:pt x="419224" y="379402"/>
                  </a:cubicBezTo>
                  <a:cubicBezTo>
                    <a:pt x="419224" y="379402"/>
                    <a:pt x="397688" y="366514"/>
                    <a:pt x="384334" y="313765"/>
                  </a:cubicBezTo>
                  <a:cubicBezTo>
                    <a:pt x="375866" y="280627"/>
                    <a:pt x="408270" y="197779"/>
                    <a:pt x="408546" y="139457"/>
                  </a:cubicBezTo>
                  <a:cubicBezTo>
                    <a:pt x="408546" y="92785"/>
                    <a:pt x="395288" y="71896"/>
                    <a:pt x="370256" y="57723"/>
                  </a:cubicBezTo>
                  <a:cubicBezTo>
                    <a:pt x="355797" y="49522"/>
                    <a:pt x="322478" y="57076"/>
                    <a:pt x="322478" y="57076"/>
                  </a:cubicBezTo>
                  <a:cubicBezTo>
                    <a:pt x="322478" y="57076"/>
                    <a:pt x="305248" y="24452"/>
                    <a:pt x="247650" y="6498"/>
                  </a:cubicBezTo>
                  <a:cubicBezTo>
                    <a:pt x="200292" y="-6398"/>
                    <a:pt x="149749" y="61"/>
                    <a:pt x="107156" y="24452"/>
                  </a:cubicBezTo>
                  <a:cubicBezTo>
                    <a:pt x="71533" y="47465"/>
                    <a:pt x="54312" y="72782"/>
                    <a:pt x="53483" y="159860"/>
                  </a:cubicBezTo>
                  <a:cubicBezTo>
                    <a:pt x="52749" y="239670"/>
                    <a:pt x="63703" y="310545"/>
                    <a:pt x="58645" y="343959"/>
                  </a:cubicBezTo>
                  <a:cubicBezTo>
                    <a:pt x="56311" y="362457"/>
                    <a:pt x="49274" y="380047"/>
                    <a:pt x="38205" y="395051"/>
                  </a:cubicBezTo>
                  <a:cubicBezTo>
                    <a:pt x="55694" y="396519"/>
                    <a:pt x="73257" y="396901"/>
                    <a:pt x="90792" y="396194"/>
                  </a:cubicBezTo>
                  <a:cubicBezTo>
                    <a:pt x="59166" y="407650"/>
                    <a:pt x="28754" y="422212"/>
                    <a:pt x="0" y="439666"/>
                  </a:cubicBezTo>
                  <a:lnTo>
                    <a:pt x="0" y="486024"/>
                  </a:lnTo>
                  <a:cubicBezTo>
                    <a:pt x="29351" y="464501"/>
                    <a:pt x="61636" y="447296"/>
                    <a:pt x="95869" y="434932"/>
                  </a:cubicBezTo>
                  <a:lnTo>
                    <a:pt x="77581" y="516647"/>
                  </a:lnTo>
                  <a:cubicBezTo>
                    <a:pt x="75856" y="524347"/>
                    <a:pt x="80699" y="531987"/>
                    <a:pt x="88399" y="533713"/>
                  </a:cubicBezTo>
                  <a:cubicBezTo>
                    <a:pt x="89425" y="533943"/>
                    <a:pt x="90474" y="534059"/>
                    <a:pt x="91526" y="534059"/>
                  </a:cubicBezTo>
                  <a:lnTo>
                    <a:pt x="126197" y="534059"/>
                  </a:lnTo>
                  <a:lnTo>
                    <a:pt x="107918" y="569302"/>
                  </a:lnTo>
                  <a:cubicBezTo>
                    <a:pt x="104617" y="575669"/>
                    <a:pt x="106549" y="583498"/>
                    <a:pt x="112433" y="587599"/>
                  </a:cubicBezTo>
                  <a:lnTo>
                    <a:pt x="214408" y="658741"/>
                  </a:lnTo>
                  <a:lnTo>
                    <a:pt x="214408" y="714834"/>
                  </a:lnTo>
                  <a:cubicBezTo>
                    <a:pt x="164413" y="714456"/>
                    <a:pt x="114492" y="710928"/>
                    <a:pt x="64941" y="704271"/>
                  </a:cubicBezTo>
                  <a:cubicBezTo>
                    <a:pt x="62761" y="718655"/>
                    <a:pt x="54481" y="731400"/>
                    <a:pt x="42224" y="739237"/>
                  </a:cubicBezTo>
                  <a:cubicBezTo>
                    <a:pt x="104797" y="749245"/>
                    <a:pt x="168091" y="754040"/>
                    <a:pt x="231458" y="753572"/>
                  </a:cubicBezTo>
                  <a:cubicBezTo>
                    <a:pt x="353378" y="753572"/>
                    <a:pt x="474345" y="737799"/>
                    <a:pt x="516255" y="706366"/>
                  </a:cubicBezTo>
                  <a:lnTo>
                    <a:pt x="523875" y="700651"/>
                  </a:lnTo>
                  <a:lnTo>
                    <a:pt x="523875" y="533592"/>
                  </a:lnTo>
                  <a:cubicBezTo>
                    <a:pt x="522837" y="505895"/>
                    <a:pt x="510012" y="479963"/>
                    <a:pt x="488633" y="462326"/>
                  </a:cubicBezTo>
                  <a:close/>
                  <a:moveTo>
                    <a:pt x="295275" y="526344"/>
                  </a:moveTo>
                  <a:lnTo>
                    <a:pt x="318583" y="571349"/>
                  </a:lnTo>
                  <a:lnTo>
                    <a:pt x="253965" y="616403"/>
                  </a:lnTo>
                  <a:lnTo>
                    <a:pt x="312744" y="418283"/>
                  </a:lnTo>
                  <a:lnTo>
                    <a:pt x="330841" y="427503"/>
                  </a:lnTo>
                  <a:lnTo>
                    <a:pt x="348282" y="505513"/>
                  </a:lnTo>
                  <a:lnTo>
                    <a:pt x="307991" y="505513"/>
                  </a:lnTo>
                  <a:cubicBezTo>
                    <a:pt x="300100" y="505504"/>
                    <a:pt x="293697" y="511894"/>
                    <a:pt x="293688" y="519785"/>
                  </a:cubicBezTo>
                  <a:cubicBezTo>
                    <a:pt x="293686" y="522067"/>
                    <a:pt x="294230" y="524316"/>
                    <a:pt x="295275" y="526344"/>
                  </a:cubicBezTo>
                  <a:close/>
                  <a:moveTo>
                    <a:pt x="114386" y="229164"/>
                  </a:moveTo>
                  <a:lnTo>
                    <a:pt x="114386" y="180986"/>
                  </a:lnTo>
                  <a:cubicBezTo>
                    <a:pt x="119031" y="180705"/>
                    <a:pt x="123655" y="180153"/>
                    <a:pt x="128235" y="179329"/>
                  </a:cubicBezTo>
                  <a:cubicBezTo>
                    <a:pt x="160191" y="175116"/>
                    <a:pt x="191375" y="166340"/>
                    <a:pt x="220837" y="153269"/>
                  </a:cubicBezTo>
                  <a:cubicBezTo>
                    <a:pt x="253956" y="136619"/>
                    <a:pt x="272948" y="128446"/>
                    <a:pt x="300428" y="103558"/>
                  </a:cubicBezTo>
                  <a:cubicBezTo>
                    <a:pt x="304058" y="99994"/>
                    <a:pt x="309890" y="100049"/>
                    <a:pt x="313453" y="103679"/>
                  </a:cubicBezTo>
                  <a:cubicBezTo>
                    <a:pt x="314803" y="105053"/>
                    <a:pt x="315687" y="106816"/>
                    <a:pt x="315982" y="108720"/>
                  </a:cubicBezTo>
                  <a:cubicBezTo>
                    <a:pt x="318173" y="123855"/>
                    <a:pt x="323869" y="157183"/>
                    <a:pt x="331451" y="170480"/>
                  </a:cubicBezTo>
                  <a:cubicBezTo>
                    <a:pt x="334869" y="177017"/>
                    <a:pt x="338726" y="183315"/>
                    <a:pt x="342995" y="189330"/>
                  </a:cubicBezTo>
                  <a:lnTo>
                    <a:pt x="342995" y="229164"/>
                  </a:lnTo>
                  <a:cubicBezTo>
                    <a:pt x="342927" y="292261"/>
                    <a:pt x="291793" y="343395"/>
                    <a:pt x="228695" y="343464"/>
                  </a:cubicBezTo>
                  <a:lnTo>
                    <a:pt x="228695" y="343464"/>
                  </a:lnTo>
                  <a:cubicBezTo>
                    <a:pt x="165594" y="343401"/>
                    <a:pt x="114454" y="292265"/>
                    <a:pt x="114386" y="229164"/>
                  </a:cubicBezTo>
                  <a:close/>
                  <a:moveTo>
                    <a:pt x="139065" y="571368"/>
                  </a:moveTo>
                  <a:lnTo>
                    <a:pt x="162411" y="526344"/>
                  </a:lnTo>
                  <a:cubicBezTo>
                    <a:pt x="166041" y="519337"/>
                    <a:pt x="163303" y="510715"/>
                    <a:pt x="156297" y="507085"/>
                  </a:cubicBezTo>
                  <a:cubicBezTo>
                    <a:pt x="154266" y="506033"/>
                    <a:pt x="152011" y="505484"/>
                    <a:pt x="149723" y="505484"/>
                  </a:cubicBezTo>
                  <a:lnTo>
                    <a:pt x="109404" y="505484"/>
                  </a:lnTo>
                  <a:lnTo>
                    <a:pt x="126854" y="427474"/>
                  </a:lnTo>
                  <a:lnTo>
                    <a:pt x="144951" y="418254"/>
                  </a:lnTo>
                  <a:lnTo>
                    <a:pt x="203730" y="616374"/>
                  </a:lnTo>
                  <a:close/>
                  <a:moveTo>
                    <a:pt x="228838" y="600686"/>
                  </a:moveTo>
                  <a:lnTo>
                    <a:pt x="167450" y="393680"/>
                  </a:lnTo>
                  <a:cubicBezTo>
                    <a:pt x="167318" y="393323"/>
                    <a:pt x="167169" y="392973"/>
                    <a:pt x="167002" y="392632"/>
                  </a:cubicBezTo>
                  <a:cubicBezTo>
                    <a:pt x="169939" y="386326"/>
                    <a:pt x="171458" y="379452"/>
                    <a:pt x="171450" y="372496"/>
                  </a:cubicBezTo>
                  <a:lnTo>
                    <a:pt x="171450" y="370353"/>
                  </a:lnTo>
                  <a:cubicBezTo>
                    <a:pt x="208100" y="385320"/>
                    <a:pt x="249157" y="385320"/>
                    <a:pt x="285807" y="370353"/>
                  </a:cubicBezTo>
                  <a:lnTo>
                    <a:pt x="285807" y="372467"/>
                  </a:lnTo>
                  <a:cubicBezTo>
                    <a:pt x="285802" y="379606"/>
                    <a:pt x="287397" y="386657"/>
                    <a:pt x="290474" y="393099"/>
                  </a:cubicBezTo>
                  <a:cubicBezTo>
                    <a:pt x="290408" y="393289"/>
                    <a:pt x="290303" y="393460"/>
                    <a:pt x="290246" y="393651"/>
                  </a:cubicBezTo>
                  <a:close/>
                  <a:moveTo>
                    <a:pt x="485775" y="680744"/>
                  </a:moveTo>
                  <a:cubicBezTo>
                    <a:pt x="445532" y="702880"/>
                    <a:pt x="345758" y="714215"/>
                    <a:pt x="242945" y="714882"/>
                  </a:cubicBezTo>
                  <a:lnTo>
                    <a:pt x="242945" y="658951"/>
                  </a:lnTo>
                  <a:lnTo>
                    <a:pt x="345196" y="587647"/>
                  </a:lnTo>
                  <a:cubicBezTo>
                    <a:pt x="351080" y="583545"/>
                    <a:pt x="353012" y="575717"/>
                    <a:pt x="349710" y="569349"/>
                  </a:cubicBezTo>
                  <a:lnTo>
                    <a:pt x="331441" y="534107"/>
                  </a:lnTo>
                  <a:lnTo>
                    <a:pt x="366093" y="534107"/>
                  </a:lnTo>
                  <a:cubicBezTo>
                    <a:pt x="373984" y="534117"/>
                    <a:pt x="380389" y="527729"/>
                    <a:pt x="380400" y="519838"/>
                  </a:cubicBezTo>
                  <a:cubicBezTo>
                    <a:pt x="380401" y="518770"/>
                    <a:pt x="380283" y="517707"/>
                    <a:pt x="380048" y="516666"/>
                  </a:cubicBezTo>
                  <a:lnTo>
                    <a:pt x="361836" y="435237"/>
                  </a:lnTo>
                  <a:cubicBezTo>
                    <a:pt x="398681" y="448288"/>
                    <a:pt x="433161" y="467243"/>
                    <a:pt x="463925" y="491358"/>
                  </a:cubicBezTo>
                  <a:cubicBezTo>
                    <a:pt x="476993" y="501760"/>
                    <a:pt x="484954" y="517282"/>
                    <a:pt x="485775" y="533964"/>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616161"/>
                </a:solidFill>
                <a:latin typeface="Calibri"/>
                <a:ea typeface="Calibri"/>
                <a:cs typeface="Calibri"/>
                <a:sym typeface="Calibri"/>
              </a:endParaRPr>
            </a:p>
          </p:txBody>
        </p:sp>
        <p:sp>
          <p:nvSpPr>
            <p:cNvPr id="304" name="Google Shape;304;g30846b44a6e_0_194"/>
            <p:cNvSpPr/>
            <p:nvPr/>
          </p:nvSpPr>
          <p:spPr>
            <a:xfrm>
              <a:off x="2313702" y="2360881"/>
              <a:ext cx="145112" cy="237786"/>
            </a:xfrm>
            <a:custGeom>
              <a:avLst/>
              <a:gdLst/>
              <a:ahLst/>
              <a:cxnLst/>
              <a:rect l="l" t="t" r="r" b="b"/>
              <a:pathLst>
                <a:path w="218213" h="332568" extrusionOk="0">
                  <a:moveTo>
                    <a:pt x="215352" y="286845"/>
                  </a:moveTo>
                  <a:lnTo>
                    <a:pt x="152487" y="144922"/>
                  </a:lnTo>
                  <a:lnTo>
                    <a:pt x="152487" y="48720"/>
                  </a:lnTo>
                  <a:cubicBezTo>
                    <a:pt x="152706" y="37070"/>
                    <a:pt x="158798" y="26320"/>
                    <a:pt x="168680" y="20145"/>
                  </a:cubicBezTo>
                  <a:cubicBezTo>
                    <a:pt x="173847" y="17795"/>
                    <a:pt x="176130" y="11702"/>
                    <a:pt x="173781" y="6535"/>
                  </a:cubicBezTo>
                  <a:cubicBezTo>
                    <a:pt x="173677" y="6305"/>
                    <a:pt x="173563" y="6079"/>
                    <a:pt x="173442" y="5857"/>
                  </a:cubicBezTo>
                  <a:cubicBezTo>
                    <a:pt x="171705" y="1747"/>
                    <a:pt x="167361" y="-622"/>
                    <a:pt x="162965" y="142"/>
                  </a:cubicBezTo>
                  <a:lnTo>
                    <a:pt x="54380" y="142"/>
                  </a:lnTo>
                  <a:cubicBezTo>
                    <a:pt x="48441" y="-222"/>
                    <a:pt x="43332" y="4295"/>
                    <a:pt x="42967" y="10234"/>
                  </a:cubicBezTo>
                  <a:cubicBezTo>
                    <a:pt x="42958" y="10363"/>
                    <a:pt x="42953" y="10491"/>
                    <a:pt x="42950" y="10620"/>
                  </a:cubicBezTo>
                  <a:cubicBezTo>
                    <a:pt x="42615" y="14936"/>
                    <a:pt x="44856" y="19042"/>
                    <a:pt x="48665" y="21097"/>
                  </a:cubicBezTo>
                  <a:cubicBezTo>
                    <a:pt x="58850" y="26976"/>
                    <a:pt x="65049" y="37914"/>
                    <a:pt x="64857" y="49672"/>
                  </a:cubicBezTo>
                  <a:lnTo>
                    <a:pt x="64857" y="145875"/>
                  </a:lnTo>
                  <a:lnTo>
                    <a:pt x="2945" y="286845"/>
                  </a:lnTo>
                  <a:cubicBezTo>
                    <a:pt x="-4421" y="302756"/>
                    <a:pt x="2507" y="321625"/>
                    <a:pt x="18418" y="328991"/>
                  </a:cubicBezTo>
                  <a:cubicBezTo>
                    <a:pt x="18968" y="329245"/>
                    <a:pt x="19526" y="329484"/>
                    <a:pt x="20090" y="329707"/>
                  </a:cubicBezTo>
                  <a:cubicBezTo>
                    <a:pt x="24261" y="331657"/>
                    <a:pt x="28821" y="332633"/>
                    <a:pt x="33425" y="332565"/>
                  </a:cubicBezTo>
                  <a:lnTo>
                    <a:pt x="185825" y="332565"/>
                  </a:lnTo>
                  <a:cubicBezTo>
                    <a:pt x="203562" y="332712"/>
                    <a:pt x="218062" y="318454"/>
                    <a:pt x="218210" y="300715"/>
                  </a:cubicBezTo>
                  <a:cubicBezTo>
                    <a:pt x="218212" y="300537"/>
                    <a:pt x="218212" y="300358"/>
                    <a:pt x="218210" y="300180"/>
                  </a:cubicBezTo>
                  <a:cubicBezTo>
                    <a:pt x="218278" y="295575"/>
                    <a:pt x="217302" y="291016"/>
                    <a:pt x="215352" y="286845"/>
                  </a:cubicBezTo>
                  <a:close/>
                  <a:moveTo>
                    <a:pt x="130580" y="48720"/>
                  </a:moveTo>
                  <a:lnTo>
                    <a:pt x="130580" y="70627"/>
                  </a:lnTo>
                  <a:lnTo>
                    <a:pt x="87717" y="70627"/>
                  </a:lnTo>
                  <a:lnTo>
                    <a:pt x="87717" y="48720"/>
                  </a:lnTo>
                  <a:cubicBezTo>
                    <a:pt x="88012" y="38956"/>
                    <a:pt x="85357" y="29329"/>
                    <a:pt x="80097" y="21097"/>
                  </a:cubicBezTo>
                  <a:lnTo>
                    <a:pt x="138200" y="21097"/>
                  </a:lnTo>
                  <a:cubicBezTo>
                    <a:pt x="133366" y="29513"/>
                    <a:pt x="130744" y="39016"/>
                    <a:pt x="130580" y="4872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616161"/>
                </a:solidFill>
                <a:latin typeface="Calibri"/>
                <a:ea typeface="Calibri"/>
                <a:cs typeface="Calibri"/>
                <a:sym typeface="Calibri"/>
              </a:endParaRPr>
            </a:p>
          </p:txBody>
        </p:sp>
        <p:sp>
          <p:nvSpPr>
            <p:cNvPr id="305" name="Google Shape;305;g30846b44a6e_0_194"/>
            <p:cNvSpPr/>
            <p:nvPr/>
          </p:nvSpPr>
          <p:spPr>
            <a:xfrm>
              <a:off x="2443268" y="2083349"/>
              <a:ext cx="354704" cy="538459"/>
            </a:xfrm>
            <a:custGeom>
              <a:avLst/>
              <a:gdLst/>
              <a:ahLst/>
              <a:cxnLst/>
              <a:rect l="l" t="t" r="r" b="b"/>
              <a:pathLst>
                <a:path w="533390" h="753090" extrusionOk="0">
                  <a:moveTo>
                    <a:pt x="497862" y="461543"/>
                  </a:moveTo>
                  <a:cubicBezTo>
                    <a:pt x="462239" y="432387"/>
                    <a:pt x="420357" y="414395"/>
                    <a:pt x="376390" y="398678"/>
                  </a:cubicBezTo>
                  <a:lnTo>
                    <a:pt x="329822" y="379571"/>
                  </a:lnTo>
                  <a:cubicBezTo>
                    <a:pt x="326253" y="378101"/>
                    <a:pt x="323924" y="374621"/>
                    <a:pt x="323926" y="370761"/>
                  </a:cubicBezTo>
                  <a:lnTo>
                    <a:pt x="323926" y="347424"/>
                  </a:lnTo>
                  <a:cubicBezTo>
                    <a:pt x="359198" y="319194"/>
                    <a:pt x="380091" y="276742"/>
                    <a:pt x="380943" y="231572"/>
                  </a:cubicBezTo>
                  <a:lnTo>
                    <a:pt x="405213" y="189938"/>
                  </a:lnTo>
                  <a:cubicBezTo>
                    <a:pt x="408846" y="181355"/>
                    <a:pt x="410306" y="172007"/>
                    <a:pt x="409461" y="162725"/>
                  </a:cubicBezTo>
                  <a:cubicBezTo>
                    <a:pt x="403936" y="100303"/>
                    <a:pt x="366080" y="45350"/>
                    <a:pt x="309724" y="17945"/>
                  </a:cubicBezTo>
                  <a:cubicBezTo>
                    <a:pt x="305185" y="15815"/>
                    <a:pt x="299851" y="16292"/>
                    <a:pt x="295761" y="19193"/>
                  </a:cubicBezTo>
                  <a:lnTo>
                    <a:pt x="286141" y="25860"/>
                  </a:lnTo>
                  <a:lnTo>
                    <a:pt x="275501" y="11430"/>
                  </a:lnTo>
                  <a:cubicBezTo>
                    <a:pt x="272226" y="6842"/>
                    <a:pt x="267299" y="3704"/>
                    <a:pt x="261757" y="2677"/>
                  </a:cubicBezTo>
                  <a:cubicBezTo>
                    <a:pt x="251841" y="928"/>
                    <a:pt x="241793" y="32"/>
                    <a:pt x="231724" y="0"/>
                  </a:cubicBezTo>
                  <a:cubicBezTo>
                    <a:pt x="145932" y="8"/>
                    <a:pt x="72284" y="61058"/>
                    <a:pt x="56369" y="145361"/>
                  </a:cubicBezTo>
                  <a:lnTo>
                    <a:pt x="55988" y="147428"/>
                  </a:lnTo>
                  <a:cubicBezTo>
                    <a:pt x="51364" y="172162"/>
                    <a:pt x="41786" y="195706"/>
                    <a:pt x="27832" y="216646"/>
                  </a:cubicBezTo>
                  <a:lnTo>
                    <a:pt x="76295" y="216646"/>
                  </a:lnTo>
                  <a:lnTo>
                    <a:pt x="76295" y="228600"/>
                  </a:lnTo>
                  <a:cubicBezTo>
                    <a:pt x="76295" y="274795"/>
                    <a:pt x="97286" y="318488"/>
                    <a:pt x="133350" y="347358"/>
                  </a:cubicBezTo>
                  <a:lnTo>
                    <a:pt x="133350" y="370751"/>
                  </a:lnTo>
                  <a:cubicBezTo>
                    <a:pt x="133350" y="374613"/>
                    <a:pt x="131017" y="378094"/>
                    <a:pt x="127445" y="379562"/>
                  </a:cubicBezTo>
                  <a:lnTo>
                    <a:pt x="80610" y="398783"/>
                  </a:lnTo>
                  <a:cubicBezTo>
                    <a:pt x="52795" y="408264"/>
                    <a:pt x="25829" y="420076"/>
                    <a:pt x="0" y="434092"/>
                  </a:cubicBezTo>
                  <a:lnTo>
                    <a:pt x="0" y="478907"/>
                  </a:lnTo>
                  <a:cubicBezTo>
                    <a:pt x="23577" y="463595"/>
                    <a:pt x="48822" y="451020"/>
                    <a:pt x="75248" y="441427"/>
                  </a:cubicBezTo>
                  <a:lnTo>
                    <a:pt x="58531" y="516103"/>
                  </a:lnTo>
                  <a:cubicBezTo>
                    <a:pt x="56806" y="523803"/>
                    <a:pt x="61649" y="531443"/>
                    <a:pt x="69349" y="533169"/>
                  </a:cubicBezTo>
                  <a:cubicBezTo>
                    <a:pt x="70375" y="533398"/>
                    <a:pt x="71424" y="533514"/>
                    <a:pt x="72476" y="533514"/>
                  </a:cubicBezTo>
                  <a:lnTo>
                    <a:pt x="107147" y="533514"/>
                  </a:lnTo>
                  <a:lnTo>
                    <a:pt x="88868" y="568757"/>
                  </a:lnTo>
                  <a:cubicBezTo>
                    <a:pt x="85645" y="574978"/>
                    <a:pt x="87408" y="582618"/>
                    <a:pt x="93031" y="586797"/>
                  </a:cubicBezTo>
                  <a:lnTo>
                    <a:pt x="214694" y="677132"/>
                  </a:lnTo>
                  <a:lnTo>
                    <a:pt x="214694" y="714280"/>
                  </a:lnTo>
                  <a:cubicBezTo>
                    <a:pt x="164588" y="713926"/>
                    <a:pt x="114544" y="710698"/>
                    <a:pt x="64808" y="704612"/>
                  </a:cubicBezTo>
                  <a:cubicBezTo>
                    <a:pt x="62258" y="719278"/>
                    <a:pt x="53353" y="732064"/>
                    <a:pt x="40481" y="739540"/>
                  </a:cubicBezTo>
                  <a:cubicBezTo>
                    <a:pt x="103646" y="748949"/>
                    <a:pt x="167444" y="753471"/>
                    <a:pt x="231305" y="753066"/>
                  </a:cubicBezTo>
                  <a:cubicBezTo>
                    <a:pt x="357988" y="753066"/>
                    <a:pt x="483784" y="737273"/>
                    <a:pt x="525770" y="705774"/>
                  </a:cubicBezTo>
                  <a:lnTo>
                    <a:pt x="533391" y="700059"/>
                  </a:lnTo>
                  <a:lnTo>
                    <a:pt x="533391" y="533029"/>
                  </a:lnTo>
                  <a:cubicBezTo>
                    <a:pt x="532884" y="505074"/>
                    <a:pt x="519839" y="478827"/>
                    <a:pt x="497862" y="461543"/>
                  </a:cubicBezTo>
                  <a:close/>
                  <a:moveTo>
                    <a:pt x="328841" y="424082"/>
                  </a:moveTo>
                  <a:cubicBezTo>
                    <a:pt x="329851" y="423253"/>
                    <a:pt x="330889" y="422434"/>
                    <a:pt x="331832" y="421567"/>
                  </a:cubicBezTo>
                  <a:lnTo>
                    <a:pt x="340776" y="425244"/>
                  </a:lnTo>
                  <a:lnTo>
                    <a:pt x="350415" y="429197"/>
                  </a:lnTo>
                  <a:lnTo>
                    <a:pt x="367351" y="504939"/>
                  </a:lnTo>
                  <a:lnTo>
                    <a:pt x="327050" y="504939"/>
                  </a:lnTo>
                  <a:cubicBezTo>
                    <a:pt x="319160" y="504923"/>
                    <a:pt x="312750" y="511307"/>
                    <a:pt x="312733" y="519197"/>
                  </a:cubicBezTo>
                  <a:cubicBezTo>
                    <a:pt x="312729" y="521487"/>
                    <a:pt x="313274" y="523745"/>
                    <a:pt x="314325" y="525780"/>
                  </a:cubicBezTo>
                  <a:lnTo>
                    <a:pt x="337804" y="571119"/>
                  </a:lnTo>
                  <a:lnTo>
                    <a:pt x="257289" y="630907"/>
                  </a:lnTo>
                  <a:close/>
                  <a:moveTo>
                    <a:pt x="114395" y="228600"/>
                  </a:moveTo>
                  <a:lnTo>
                    <a:pt x="114395" y="216656"/>
                  </a:lnTo>
                  <a:lnTo>
                    <a:pt x="180775" y="216656"/>
                  </a:lnTo>
                  <a:cubicBezTo>
                    <a:pt x="278692" y="216656"/>
                    <a:pt x="265376" y="138617"/>
                    <a:pt x="308220" y="127444"/>
                  </a:cubicBezTo>
                  <a:cubicBezTo>
                    <a:pt x="319994" y="125252"/>
                    <a:pt x="332160" y="126818"/>
                    <a:pt x="342995" y="131921"/>
                  </a:cubicBezTo>
                  <a:lnTo>
                    <a:pt x="342995" y="228600"/>
                  </a:lnTo>
                  <a:cubicBezTo>
                    <a:pt x="342995" y="291726"/>
                    <a:pt x="291821" y="342900"/>
                    <a:pt x="228695" y="342900"/>
                  </a:cubicBezTo>
                  <a:cubicBezTo>
                    <a:pt x="165569" y="342900"/>
                    <a:pt x="114395" y="291726"/>
                    <a:pt x="114395" y="228600"/>
                  </a:cubicBezTo>
                  <a:close/>
                  <a:moveTo>
                    <a:pt x="228695" y="381000"/>
                  </a:moveTo>
                  <a:cubicBezTo>
                    <a:pt x="248291" y="380994"/>
                    <a:pt x="267699" y="377186"/>
                    <a:pt x="285845" y="369789"/>
                  </a:cubicBezTo>
                  <a:lnTo>
                    <a:pt x="285845" y="370742"/>
                  </a:lnTo>
                  <a:cubicBezTo>
                    <a:pt x="285814" y="384940"/>
                    <a:pt x="292143" y="398405"/>
                    <a:pt x="303095" y="407441"/>
                  </a:cubicBezTo>
                  <a:cubicBezTo>
                    <a:pt x="280251" y="419663"/>
                    <a:pt x="254622" y="425732"/>
                    <a:pt x="228724" y="425053"/>
                  </a:cubicBezTo>
                  <a:cubicBezTo>
                    <a:pt x="202805" y="425737"/>
                    <a:pt x="177155" y="419654"/>
                    <a:pt x="154305" y="407403"/>
                  </a:cubicBezTo>
                  <a:cubicBezTo>
                    <a:pt x="165208" y="398360"/>
                    <a:pt x="171497" y="384916"/>
                    <a:pt x="171450" y="370751"/>
                  </a:cubicBezTo>
                  <a:lnTo>
                    <a:pt x="171450" y="369799"/>
                  </a:lnTo>
                  <a:cubicBezTo>
                    <a:pt x="189627" y="377204"/>
                    <a:pt x="209068" y="381009"/>
                    <a:pt x="228695" y="381000"/>
                  </a:cubicBezTo>
                  <a:close/>
                  <a:moveTo>
                    <a:pt x="119872" y="571138"/>
                  </a:moveTo>
                  <a:lnTo>
                    <a:pt x="143361" y="525799"/>
                  </a:lnTo>
                  <a:cubicBezTo>
                    <a:pt x="146991" y="518792"/>
                    <a:pt x="144253" y="510170"/>
                    <a:pt x="137247" y="506540"/>
                  </a:cubicBezTo>
                  <a:cubicBezTo>
                    <a:pt x="135216" y="505488"/>
                    <a:pt x="132961" y="504939"/>
                    <a:pt x="130673" y="504939"/>
                  </a:cubicBezTo>
                  <a:lnTo>
                    <a:pt x="90354" y="504939"/>
                  </a:lnTo>
                  <a:lnTo>
                    <a:pt x="107337" y="429006"/>
                  </a:lnTo>
                  <a:lnTo>
                    <a:pt x="116548" y="425196"/>
                  </a:lnTo>
                  <a:lnTo>
                    <a:pt x="125530" y="421510"/>
                  </a:lnTo>
                  <a:cubicBezTo>
                    <a:pt x="126635" y="422462"/>
                    <a:pt x="127825" y="423472"/>
                    <a:pt x="129007" y="424434"/>
                  </a:cubicBezTo>
                  <a:lnTo>
                    <a:pt x="200444" y="630898"/>
                  </a:lnTo>
                  <a:close/>
                  <a:moveTo>
                    <a:pt x="228857" y="625793"/>
                  </a:moveTo>
                  <a:lnTo>
                    <a:pt x="165992" y="443865"/>
                  </a:lnTo>
                  <a:cubicBezTo>
                    <a:pt x="206929" y="456918"/>
                    <a:pt x="250920" y="456869"/>
                    <a:pt x="291827" y="443722"/>
                  </a:cubicBezTo>
                  <a:close/>
                  <a:moveTo>
                    <a:pt x="495300" y="680152"/>
                  </a:moveTo>
                  <a:cubicBezTo>
                    <a:pt x="454552" y="702345"/>
                    <a:pt x="350520" y="713708"/>
                    <a:pt x="243307" y="714375"/>
                  </a:cubicBezTo>
                  <a:lnTo>
                    <a:pt x="243307" y="676923"/>
                  </a:lnTo>
                  <a:lnTo>
                    <a:pt x="364636" y="586826"/>
                  </a:lnTo>
                  <a:cubicBezTo>
                    <a:pt x="370262" y="582649"/>
                    <a:pt x="372029" y="575008"/>
                    <a:pt x="368808" y="568785"/>
                  </a:cubicBezTo>
                  <a:lnTo>
                    <a:pt x="350539" y="533543"/>
                  </a:lnTo>
                  <a:lnTo>
                    <a:pt x="385191" y="533543"/>
                  </a:lnTo>
                  <a:cubicBezTo>
                    <a:pt x="393082" y="533527"/>
                    <a:pt x="399465" y="527117"/>
                    <a:pt x="399450" y="519227"/>
                  </a:cubicBezTo>
                  <a:cubicBezTo>
                    <a:pt x="399448" y="518175"/>
                    <a:pt x="399330" y="517127"/>
                    <a:pt x="399098" y="516103"/>
                  </a:cubicBezTo>
                  <a:lnTo>
                    <a:pt x="382438" y="441598"/>
                  </a:lnTo>
                  <a:cubicBezTo>
                    <a:pt x="415409" y="453186"/>
                    <a:pt x="446322" y="469958"/>
                    <a:pt x="474012" y="491280"/>
                  </a:cubicBezTo>
                  <a:cubicBezTo>
                    <a:pt x="487060" y="501422"/>
                    <a:pt x="494873" y="516880"/>
                    <a:pt x="495300" y="533400"/>
                  </a:cubicBezTo>
                  <a:close/>
                </a:path>
              </a:pathLst>
            </a:custGeom>
            <a:solidFill>
              <a:srgbClr val="4472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616161"/>
                </a:solidFill>
                <a:latin typeface="Calibri"/>
                <a:ea typeface="Calibri"/>
                <a:cs typeface="Calibri"/>
                <a:sym typeface="Calibri"/>
              </a:endParaRPr>
            </a:p>
          </p:txBody>
        </p:sp>
      </p:grpSp>
      <p:sp>
        <p:nvSpPr>
          <p:cNvPr id="306" name="Google Shape;306;g30846b44a6e_0_194"/>
          <p:cNvSpPr txBox="1"/>
          <p:nvPr/>
        </p:nvSpPr>
        <p:spPr>
          <a:xfrm>
            <a:off x="5444198" y="2301318"/>
            <a:ext cx="41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chemeClr val="dk1"/>
                </a:solidFill>
                <a:latin typeface="Arial"/>
                <a:ea typeface="Arial"/>
                <a:cs typeface="Arial"/>
                <a:sym typeface="Arial"/>
              </a:rPr>
              <a:t>📖</a:t>
            </a:r>
            <a:endParaRPr sz="3200" b="1">
              <a:solidFill>
                <a:schemeClr val="dk1"/>
              </a:solidFill>
              <a:latin typeface="Calibri"/>
              <a:ea typeface="Calibri"/>
              <a:cs typeface="Calibri"/>
              <a:sym typeface="Calibri"/>
            </a:endParaRPr>
          </a:p>
        </p:txBody>
      </p:sp>
      <p:sp>
        <p:nvSpPr>
          <p:cNvPr id="307" name="Google Shape;307;g30846b44a6e_0_194"/>
          <p:cNvSpPr/>
          <p:nvPr/>
        </p:nvSpPr>
        <p:spPr>
          <a:xfrm>
            <a:off x="6135775" y="2366503"/>
            <a:ext cx="88344"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08" name="Google Shape;308;g30846b44a6e_0_194"/>
          <p:cNvSpPr/>
          <p:nvPr/>
        </p:nvSpPr>
        <p:spPr>
          <a:xfrm>
            <a:off x="6074049" y="2460426"/>
            <a:ext cx="211818" cy="384688"/>
          </a:xfrm>
          <a:custGeom>
            <a:avLst/>
            <a:gdLst/>
            <a:ahLst/>
            <a:cxnLst/>
            <a:rect l="l" t="t" r="r" b="b"/>
            <a:pathLst>
              <a:path w="228375" h="428622" extrusionOk="0">
                <a:moveTo>
                  <a:pt x="227982" y="185068"/>
                </a:moveTo>
                <a:cubicBezTo>
                  <a:pt x="228506" y="182267"/>
                  <a:pt x="228506" y="179392"/>
                  <a:pt x="227982" y="176591"/>
                </a:cubicBezTo>
                <a:lnTo>
                  <a:pt x="214362" y="117060"/>
                </a:lnTo>
                <a:lnTo>
                  <a:pt x="209599" y="92581"/>
                </a:lnTo>
                <a:lnTo>
                  <a:pt x="209599" y="92581"/>
                </a:lnTo>
                <a:lnTo>
                  <a:pt x="197407" y="37336"/>
                </a:lnTo>
                <a:cubicBezTo>
                  <a:pt x="196407" y="33101"/>
                  <a:pt x="193987" y="29336"/>
                  <a:pt x="190549" y="26668"/>
                </a:cubicBezTo>
                <a:cubicBezTo>
                  <a:pt x="179123" y="17745"/>
                  <a:pt x="166231" y="10879"/>
                  <a:pt x="152449" y="6379"/>
                </a:cubicBezTo>
                <a:cubicBezTo>
                  <a:pt x="127565" y="-2126"/>
                  <a:pt x="100562" y="-2126"/>
                  <a:pt x="75678" y="6379"/>
                </a:cubicBezTo>
                <a:cubicBezTo>
                  <a:pt x="62089" y="10920"/>
                  <a:pt x="49391" y="17785"/>
                  <a:pt x="38149" y="26668"/>
                </a:cubicBezTo>
                <a:cubicBezTo>
                  <a:pt x="34853" y="29396"/>
                  <a:pt x="32572" y="33153"/>
                  <a:pt x="31672" y="37336"/>
                </a:cubicBezTo>
                <a:lnTo>
                  <a:pt x="621" y="175639"/>
                </a:lnTo>
                <a:cubicBezTo>
                  <a:pt x="-2093" y="186293"/>
                  <a:pt x="4344" y="197130"/>
                  <a:pt x="14999" y="199844"/>
                </a:cubicBezTo>
                <a:cubicBezTo>
                  <a:pt x="15253" y="199908"/>
                  <a:pt x="15509" y="199968"/>
                  <a:pt x="15765" y="200023"/>
                </a:cubicBezTo>
                <a:cubicBezTo>
                  <a:pt x="16874" y="200120"/>
                  <a:pt x="17990" y="200120"/>
                  <a:pt x="19099" y="200023"/>
                </a:cubicBezTo>
                <a:cubicBezTo>
                  <a:pt x="28208" y="200235"/>
                  <a:pt x="36193" y="193968"/>
                  <a:pt x="38149" y="185068"/>
                </a:cubicBezTo>
                <a:lnTo>
                  <a:pt x="66724" y="57148"/>
                </a:lnTo>
                <a:lnTo>
                  <a:pt x="66724" y="124775"/>
                </a:lnTo>
                <a:lnTo>
                  <a:pt x="38149" y="266698"/>
                </a:lnTo>
                <a:lnTo>
                  <a:pt x="66724" y="266698"/>
                </a:lnTo>
                <a:lnTo>
                  <a:pt x="66724" y="428623"/>
                </a:lnTo>
                <a:lnTo>
                  <a:pt x="104824" y="428623"/>
                </a:lnTo>
                <a:lnTo>
                  <a:pt x="104824" y="266698"/>
                </a:lnTo>
                <a:lnTo>
                  <a:pt x="123874" y="266698"/>
                </a:lnTo>
                <a:lnTo>
                  <a:pt x="123874" y="428623"/>
                </a:lnTo>
                <a:lnTo>
                  <a:pt x="161974" y="428623"/>
                </a:lnTo>
                <a:lnTo>
                  <a:pt x="161974" y="266698"/>
                </a:lnTo>
                <a:lnTo>
                  <a:pt x="190549" y="266698"/>
                </a:lnTo>
                <a:lnTo>
                  <a:pt x="161974" y="124870"/>
                </a:lnTo>
                <a:lnTo>
                  <a:pt x="161974" y="57148"/>
                </a:lnTo>
                <a:lnTo>
                  <a:pt x="190549" y="185068"/>
                </a:lnTo>
                <a:cubicBezTo>
                  <a:pt x="192506" y="193968"/>
                  <a:pt x="200490" y="200235"/>
                  <a:pt x="209599" y="200023"/>
                </a:cubicBezTo>
                <a:cubicBezTo>
                  <a:pt x="218385" y="199719"/>
                  <a:pt x="225896" y="193608"/>
                  <a:pt x="227982" y="185068"/>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09" name="Google Shape;309;g30846b44a6e_0_194"/>
          <p:cNvSpPr/>
          <p:nvPr/>
        </p:nvSpPr>
        <p:spPr>
          <a:xfrm>
            <a:off x="6364868" y="2366503"/>
            <a:ext cx="88344"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10" name="Google Shape;310;g30846b44a6e_0_194"/>
          <p:cNvSpPr/>
          <p:nvPr/>
        </p:nvSpPr>
        <p:spPr>
          <a:xfrm>
            <a:off x="6303437" y="2460825"/>
            <a:ext cx="211777" cy="384289"/>
          </a:xfrm>
          <a:custGeom>
            <a:avLst/>
            <a:gdLst/>
            <a:ahLst/>
            <a:cxnLst/>
            <a:rect l="l" t="t" r="r" b="b"/>
            <a:pathLst>
              <a:path w="228331" h="428177" extrusionOk="0">
                <a:moveTo>
                  <a:pt x="209282" y="92136"/>
                </a:moveTo>
                <a:lnTo>
                  <a:pt x="209282" y="92707"/>
                </a:lnTo>
                <a:lnTo>
                  <a:pt x="196899" y="36891"/>
                </a:lnTo>
                <a:cubicBezTo>
                  <a:pt x="195999" y="32708"/>
                  <a:pt x="193718" y="28951"/>
                  <a:pt x="190422" y="26223"/>
                </a:cubicBezTo>
                <a:cubicBezTo>
                  <a:pt x="145638" y="-8741"/>
                  <a:pt x="82806" y="-8741"/>
                  <a:pt x="38022" y="26223"/>
                </a:cubicBezTo>
                <a:cubicBezTo>
                  <a:pt x="34685" y="28914"/>
                  <a:pt x="32394" y="32688"/>
                  <a:pt x="31545" y="36891"/>
                </a:cubicBezTo>
                <a:lnTo>
                  <a:pt x="398" y="176146"/>
                </a:lnTo>
                <a:cubicBezTo>
                  <a:pt x="-1758" y="186712"/>
                  <a:pt x="5059" y="197027"/>
                  <a:pt x="15625" y="199183"/>
                </a:cubicBezTo>
                <a:cubicBezTo>
                  <a:pt x="16883" y="199440"/>
                  <a:pt x="18164" y="199572"/>
                  <a:pt x="19448" y="199578"/>
                </a:cubicBezTo>
                <a:cubicBezTo>
                  <a:pt x="28308" y="199475"/>
                  <a:pt x="35927" y="193277"/>
                  <a:pt x="37832" y="184623"/>
                </a:cubicBezTo>
                <a:lnTo>
                  <a:pt x="66407" y="56703"/>
                </a:lnTo>
                <a:lnTo>
                  <a:pt x="66407" y="428178"/>
                </a:lnTo>
                <a:lnTo>
                  <a:pt x="104507" y="428178"/>
                </a:lnTo>
                <a:lnTo>
                  <a:pt x="104507" y="209103"/>
                </a:lnTo>
                <a:lnTo>
                  <a:pt x="123557" y="209103"/>
                </a:lnTo>
                <a:lnTo>
                  <a:pt x="123557" y="428178"/>
                </a:lnTo>
                <a:lnTo>
                  <a:pt x="161657" y="428178"/>
                </a:lnTo>
                <a:lnTo>
                  <a:pt x="161657" y="56703"/>
                </a:lnTo>
                <a:lnTo>
                  <a:pt x="191089" y="184623"/>
                </a:lnTo>
                <a:cubicBezTo>
                  <a:pt x="192977" y="193208"/>
                  <a:pt x="200494" y="199387"/>
                  <a:pt x="209282" y="199578"/>
                </a:cubicBezTo>
                <a:lnTo>
                  <a:pt x="209282" y="199578"/>
                </a:lnTo>
                <a:cubicBezTo>
                  <a:pt x="218390" y="199790"/>
                  <a:pt x="226375" y="193523"/>
                  <a:pt x="228332" y="184623"/>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11" name="Google Shape;311;g30846b44a6e_0_194"/>
          <p:cNvSpPr/>
          <p:nvPr/>
        </p:nvSpPr>
        <p:spPr>
          <a:xfrm>
            <a:off x="6534351" y="2494229"/>
            <a:ext cx="351788" cy="287841"/>
          </a:xfrm>
          <a:custGeom>
            <a:avLst/>
            <a:gdLst/>
            <a:ahLst/>
            <a:cxnLst/>
            <a:rect l="l" t="t" r="r" b="b"/>
            <a:pathLst>
              <a:path w="379286" h="320714" extrusionOk="0">
                <a:moveTo>
                  <a:pt x="376096" y="284329"/>
                </a:moveTo>
                <a:lnTo>
                  <a:pt x="304849" y="160028"/>
                </a:lnTo>
                <a:cubicBezTo>
                  <a:pt x="300590" y="152690"/>
                  <a:pt x="292760" y="148158"/>
                  <a:pt x="284275" y="148121"/>
                </a:cubicBezTo>
                <a:lnTo>
                  <a:pt x="189025" y="148121"/>
                </a:lnTo>
                <a:cubicBezTo>
                  <a:pt x="189120" y="147076"/>
                  <a:pt x="189120" y="146024"/>
                  <a:pt x="189025" y="144978"/>
                </a:cubicBezTo>
                <a:lnTo>
                  <a:pt x="175214" y="38489"/>
                </a:lnTo>
                <a:cubicBezTo>
                  <a:pt x="171958" y="14224"/>
                  <a:pt x="149669" y="-2823"/>
                  <a:pt x="125398" y="389"/>
                </a:cubicBezTo>
                <a:cubicBezTo>
                  <a:pt x="121051" y="1017"/>
                  <a:pt x="116816" y="2269"/>
                  <a:pt x="112825" y="4103"/>
                </a:cubicBezTo>
                <a:cubicBezTo>
                  <a:pt x="110807" y="4641"/>
                  <a:pt x="108858" y="5407"/>
                  <a:pt x="107015" y="6389"/>
                </a:cubicBezTo>
                <a:lnTo>
                  <a:pt x="11765" y="62111"/>
                </a:lnTo>
                <a:cubicBezTo>
                  <a:pt x="2298" y="67694"/>
                  <a:pt x="-2143" y="79012"/>
                  <a:pt x="1002" y="89543"/>
                </a:cubicBezTo>
                <a:lnTo>
                  <a:pt x="29577" y="185269"/>
                </a:lnTo>
                <a:cubicBezTo>
                  <a:pt x="32572" y="195339"/>
                  <a:pt x="41835" y="202238"/>
                  <a:pt x="52341" y="202223"/>
                </a:cubicBezTo>
                <a:cubicBezTo>
                  <a:pt x="54661" y="202235"/>
                  <a:pt x="56971" y="201914"/>
                  <a:pt x="59199" y="201271"/>
                </a:cubicBezTo>
                <a:cubicBezTo>
                  <a:pt x="71773" y="197421"/>
                  <a:pt x="78909" y="184170"/>
                  <a:pt x="75201" y="171553"/>
                </a:cubicBezTo>
                <a:lnTo>
                  <a:pt x="51770" y="93829"/>
                </a:lnTo>
                <a:lnTo>
                  <a:pt x="85393" y="74207"/>
                </a:lnTo>
                <a:lnTo>
                  <a:pt x="100919" y="159932"/>
                </a:lnTo>
                <a:cubicBezTo>
                  <a:pt x="104781" y="181102"/>
                  <a:pt x="123215" y="196490"/>
                  <a:pt x="144734" y="196508"/>
                </a:cubicBezTo>
                <a:cubicBezTo>
                  <a:pt x="147418" y="196490"/>
                  <a:pt x="150095" y="196236"/>
                  <a:pt x="152735" y="195746"/>
                </a:cubicBezTo>
                <a:lnTo>
                  <a:pt x="153592" y="195746"/>
                </a:lnTo>
                <a:lnTo>
                  <a:pt x="270273" y="196318"/>
                </a:lnTo>
                <a:lnTo>
                  <a:pt x="334758" y="308713"/>
                </a:lnTo>
                <a:cubicBezTo>
                  <a:pt x="338981" y="316146"/>
                  <a:pt x="346877" y="320732"/>
                  <a:pt x="355427" y="320714"/>
                </a:cubicBezTo>
                <a:cubicBezTo>
                  <a:pt x="368578" y="320740"/>
                  <a:pt x="379260" y="310101"/>
                  <a:pt x="379286" y="296949"/>
                </a:cubicBezTo>
                <a:cubicBezTo>
                  <a:pt x="379295" y="292753"/>
                  <a:pt x="378194" y="288629"/>
                  <a:pt x="376096" y="284996"/>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12" name="Google Shape;312;g30846b44a6e_0_194"/>
          <p:cNvSpPr/>
          <p:nvPr/>
        </p:nvSpPr>
        <p:spPr>
          <a:xfrm>
            <a:off x="6607530" y="2397583"/>
            <a:ext cx="88344" cy="85487"/>
          </a:xfrm>
          <a:custGeom>
            <a:avLst/>
            <a:gdLst/>
            <a:ahLst/>
            <a:cxnLst/>
            <a:rect l="l" t="t" r="r" b="b"/>
            <a:pathLst>
              <a:path w="95250" h="95250" extrusionOk="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313" name="Google Shape;313;g30846b44a6e_0_194"/>
          <p:cNvSpPr txBox="1"/>
          <p:nvPr/>
        </p:nvSpPr>
        <p:spPr>
          <a:xfrm>
            <a:off x="6866727" y="2331410"/>
            <a:ext cx="1058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2800" b="1" i="0" u="none" strike="noStrike">
                <a:solidFill>
                  <a:schemeClr val="accent4"/>
                </a:solidFill>
                <a:latin typeface="Arial"/>
                <a:ea typeface="Arial"/>
                <a:cs typeface="Arial"/>
                <a:sym typeface="Arial"/>
              </a:rPr>
              <a:t>⚖</a:t>
            </a:r>
            <a:endParaRPr sz="2800" b="1">
              <a:solidFill>
                <a:schemeClr val="accent4"/>
              </a:solidFill>
              <a:latin typeface="Calibri"/>
              <a:ea typeface="Calibri"/>
              <a:cs typeface="Calibri"/>
              <a:sym typeface="Calibri"/>
            </a:endParaRPr>
          </a:p>
        </p:txBody>
      </p:sp>
      <p:sp>
        <p:nvSpPr>
          <p:cNvPr id="314" name="Google Shape;314;g30846b44a6e_0_194"/>
          <p:cNvSpPr txBox="1"/>
          <p:nvPr/>
        </p:nvSpPr>
        <p:spPr>
          <a:xfrm>
            <a:off x="7213916" y="2301318"/>
            <a:ext cx="656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3200" b="1" i="0" u="none" strike="noStrike">
                <a:solidFill>
                  <a:srgbClr val="F7CAAC"/>
                </a:solidFill>
                <a:latin typeface="Arial"/>
                <a:ea typeface="Arial"/>
                <a:cs typeface="Arial"/>
                <a:sym typeface="Arial"/>
              </a:rPr>
              <a:t>💰</a:t>
            </a:r>
            <a:endParaRPr sz="3200" b="1">
              <a:solidFill>
                <a:srgbClr val="F7CAAC"/>
              </a:solidFill>
              <a:latin typeface="Calibri"/>
              <a:ea typeface="Calibri"/>
              <a:cs typeface="Calibri"/>
              <a:sym typeface="Calibri"/>
            </a:endParaRPr>
          </a:p>
        </p:txBody>
      </p:sp>
      <p:pic>
        <p:nvPicPr>
          <p:cNvPr id="315" name="Google Shape;315;g30846b44a6e_0_194"/>
          <p:cNvPicPr preferRelativeResize="0"/>
          <p:nvPr/>
        </p:nvPicPr>
        <p:blipFill>
          <a:blip r:embed="rId3">
            <a:alphaModFix/>
          </a:blip>
          <a:stretch>
            <a:fillRect/>
          </a:stretch>
        </p:blipFill>
        <p:spPr>
          <a:xfrm>
            <a:off x="3931633" y="2261434"/>
            <a:ext cx="1383200" cy="664576"/>
          </a:xfrm>
          <a:prstGeom prst="rect">
            <a:avLst/>
          </a:prstGeom>
          <a:noFill/>
          <a:ln>
            <a:noFill/>
          </a:ln>
        </p:spPr>
      </p:pic>
      <p:sp>
        <p:nvSpPr>
          <p:cNvPr id="316" name="Google Shape;316;g30846b44a6e_0_194"/>
          <p:cNvSpPr txBox="1">
            <a:spLocks noGrp="1"/>
          </p:cNvSpPr>
          <p:nvPr>
            <p:ph type="title"/>
          </p:nvPr>
        </p:nvSpPr>
        <p:spPr>
          <a:xfrm>
            <a:off x="584550" y="455169"/>
            <a:ext cx="7886700" cy="994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a:t>Engage others in Data Stewardship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0846b44a6e_0_253"/>
          <p:cNvSpPr txBox="1">
            <a:spLocks noGrp="1"/>
          </p:cNvSpPr>
          <p:nvPr>
            <p:ph type="title"/>
          </p:nvPr>
        </p:nvSpPr>
        <p:spPr>
          <a:xfrm>
            <a:off x="605203" y="792130"/>
            <a:ext cx="14880000" cy="81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Technical infrastructure at TU Delft </a:t>
            </a:r>
            <a:endParaRPr/>
          </a:p>
        </p:txBody>
      </p:sp>
      <p:sp>
        <p:nvSpPr>
          <p:cNvPr id="322" name="Google Shape;322;g30846b44a6e_0_253"/>
          <p:cNvSpPr/>
          <p:nvPr/>
        </p:nvSpPr>
        <p:spPr>
          <a:xfrm>
            <a:off x="1663700" y="4494911"/>
            <a:ext cx="4876800" cy="19749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sl-SI" sz="2000" b="1" i="0" u="none" strike="noStrike" cap="none">
                <a:solidFill>
                  <a:srgbClr val="000000"/>
                </a:solidFill>
                <a:latin typeface="Arial"/>
                <a:ea typeface="Arial"/>
                <a:cs typeface="Arial"/>
                <a:sym typeface="Arial"/>
              </a:rPr>
              <a:t>Applications</a:t>
            </a:r>
            <a:r>
              <a:rPr lang="sl-SI" sz="1900" b="0" i="0" u="none" strike="noStrike" cap="none">
                <a:solidFill>
                  <a:srgbClr val="000000"/>
                </a:solidFill>
                <a:latin typeface="Arial"/>
                <a:ea typeface="Arial"/>
                <a:cs typeface="Arial"/>
                <a:sym typeface="Arial"/>
              </a:rPr>
              <a:t>: </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DMPOnline,</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ELN: Rspace, eLABjournal</a:t>
            </a: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GitLab, Qualtrics, SURFfilesender,</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Journal Browser, and many more</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https://softwarefinder.tudelft.nl/</a:t>
            </a:r>
            <a:r>
              <a:rPr lang="sl-SI" sz="1900" b="0" i="1" u="none" strike="noStrike" cap="none">
                <a:solidFill>
                  <a:srgbClr val="000000"/>
                </a:solidFill>
                <a:latin typeface="Arial"/>
                <a:ea typeface="Arial"/>
                <a:cs typeface="Arial"/>
                <a:sym typeface="Arial"/>
              </a:rPr>
              <a:t> </a:t>
            </a:r>
            <a:endParaRPr sz="1500"/>
          </a:p>
        </p:txBody>
      </p:sp>
      <p:sp>
        <p:nvSpPr>
          <p:cNvPr id="323" name="Google Shape;323;g30846b44a6e_0_253"/>
          <p:cNvSpPr/>
          <p:nvPr/>
        </p:nvSpPr>
        <p:spPr>
          <a:xfrm>
            <a:off x="1292225" y="1765510"/>
            <a:ext cx="5619900" cy="3693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0" i="0" u="none" strike="noStrike" cap="none">
                <a:solidFill>
                  <a:srgbClr val="000000"/>
                </a:solidFill>
                <a:latin typeface="Arial"/>
                <a:ea typeface="Arial"/>
                <a:cs typeface="Arial"/>
                <a:sym typeface="Arial"/>
              </a:rPr>
              <a:t>Active research stages	</a:t>
            </a:r>
            <a:endParaRPr sz="1500"/>
          </a:p>
        </p:txBody>
      </p:sp>
      <p:sp>
        <p:nvSpPr>
          <p:cNvPr id="324" name="Google Shape;324;g30846b44a6e_0_253"/>
          <p:cNvSpPr/>
          <p:nvPr/>
        </p:nvSpPr>
        <p:spPr>
          <a:xfrm>
            <a:off x="7378699" y="1765510"/>
            <a:ext cx="3676800" cy="369300"/>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0" i="0" u="none" strike="noStrike" cap="none">
                <a:solidFill>
                  <a:srgbClr val="000000"/>
                </a:solidFill>
                <a:latin typeface="Arial"/>
                <a:ea typeface="Arial"/>
                <a:cs typeface="Arial"/>
                <a:sym typeface="Arial"/>
              </a:rPr>
              <a:t>Long term archiving</a:t>
            </a:r>
            <a:endParaRPr sz="1900" b="0" i="0" u="none" strike="noStrike" cap="none">
              <a:solidFill>
                <a:srgbClr val="000000"/>
              </a:solidFill>
              <a:latin typeface="Arial"/>
              <a:ea typeface="Arial"/>
              <a:cs typeface="Arial"/>
              <a:sym typeface="Arial"/>
            </a:endParaRPr>
          </a:p>
        </p:txBody>
      </p:sp>
      <p:sp>
        <p:nvSpPr>
          <p:cNvPr id="325" name="Google Shape;325;g30846b44a6e_0_253"/>
          <p:cNvSpPr/>
          <p:nvPr/>
        </p:nvSpPr>
        <p:spPr>
          <a:xfrm>
            <a:off x="1663700" y="2183083"/>
            <a:ext cx="4876800" cy="2281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sl-SI" sz="2000" b="1" i="0" u="none" strike="noStrike" cap="none">
                <a:solidFill>
                  <a:srgbClr val="000000"/>
                </a:solidFill>
                <a:latin typeface="Arial"/>
                <a:ea typeface="Arial"/>
                <a:cs typeface="Arial"/>
                <a:sym typeface="Arial"/>
              </a:rPr>
              <a:t>Data storage</a:t>
            </a:r>
            <a:r>
              <a:rPr lang="sl-SI" sz="1900" b="0" i="0" u="none" strike="noStrike" cap="none">
                <a:solidFill>
                  <a:srgbClr val="000000"/>
                </a:solidFill>
                <a:latin typeface="Arial"/>
                <a:ea typeface="Arial"/>
                <a:cs typeface="Arial"/>
                <a:sym typeface="Arial"/>
              </a:rPr>
              <a:t>: </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TU Delft Project data storage,</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Microsoft OneDrive for Business, </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Microsoft Teams/sharepoint, </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SURFdrive,</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none" strike="noStrike" cap="none">
                <a:solidFill>
                  <a:srgbClr val="000000"/>
                </a:solidFill>
                <a:latin typeface="Arial"/>
                <a:ea typeface="Arial"/>
                <a:cs typeface="Arial"/>
                <a:sym typeface="Arial"/>
              </a:rPr>
              <a:t>Cloud</a:t>
            </a:r>
            <a:endParaRPr sz="1500"/>
          </a:p>
          <a:p>
            <a:pPr marL="0" marR="0" lvl="0" indent="0" algn="ctr" rtl="0">
              <a:lnSpc>
                <a:spcPct val="100000"/>
              </a:lnSpc>
              <a:spcBef>
                <a:spcPts val="0"/>
              </a:spcBef>
              <a:spcAft>
                <a:spcPts val="0"/>
              </a:spcAft>
              <a:buClr>
                <a:srgbClr val="000000"/>
              </a:buClr>
              <a:buSzPts val="1900"/>
              <a:buFont typeface="Arial"/>
              <a:buNone/>
            </a:pPr>
            <a:r>
              <a:rPr lang="sl-SI" sz="19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https://storagefinder.tudelft.nl/</a:t>
            </a:r>
            <a:r>
              <a:rPr lang="sl-SI" sz="1900" b="0" i="1" u="none" strike="noStrike" cap="none">
                <a:solidFill>
                  <a:srgbClr val="000000"/>
                </a:solidFill>
                <a:latin typeface="Arial"/>
                <a:ea typeface="Arial"/>
                <a:cs typeface="Arial"/>
                <a:sym typeface="Arial"/>
              </a:rPr>
              <a:t> </a:t>
            </a:r>
            <a:endParaRPr sz="1900" b="0" i="1" u="none" strike="noStrike" cap="none">
              <a:solidFill>
                <a:srgbClr val="000000"/>
              </a:solidFill>
              <a:latin typeface="Arial"/>
              <a:ea typeface="Arial"/>
              <a:cs typeface="Arial"/>
              <a:sym typeface="Arial"/>
            </a:endParaRPr>
          </a:p>
        </p:txBody>
      </p:sp>
      <p:sp>
        <p:nvSpPr>
          <p:cNvPr id="326" name="Google Shape;326;g30846b44a6e_0_253"/>
          <p:cNvSpPr/>
          <p:nvPr/>
        </p:nvSpPr>
        <p:spPr>
          <a:xfrm>
            <a:off x="7759699" y="2859896"/>
            <a:ext cx="3076500" cy="7152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1" i="0" u="none" strike="noStrike" cap="none">
                <a:solidFill>
                  <a:srgbClr val="000000"/>
                </a:solidFill>
                <a:latin typeface="Arial"/>
                <a:ea typeface="Arial"/>
                <a:cs typeface="Arial"/>
                <a:sym typeface="Arial"/>
              </a:rPr>
              <a:t>Data repository</a:t>
            </a:r>
            <a:r>
              <a:rPr lang="sl-SI" sz="1900" b="0" i="0" u="none" strike="noStrike" cap="none">
                <a:solidFill>
                  <a:srgbClr val="000000"/>
                </a:solidFill>
                <a:latin typeface="Arial"/>
                <a:ea typeface="Arial"/>
                <a:cs typeface="Arial"/>
                <a:sym typeface="Arial"/>
              </a:rPr>
              <a:t>: 4TU.ResearchData</a:t>
            </a:r>
            <a:endParaRPr sz="1500"/>
          </a:p>
        </p:txBody>
      </p:sp>
      <p:sp>
        <p:nvSpPr>
          <p:cNvPr id="327" name="Google Shape;327;g30846b44a6e_0_253"/>
          <p:cNvSpPr/>
          <p:nvPr/>
        </p:nvSpPr>
        <p:spPr>
          <a:xfrm>
            <a:off x="7759700" y="4116546"/>
            <a:ext cx="3076500" cy="17580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1"/>
              <a:t>TU Delft</a:t>
            </a:r>
            <a:r>
              <a:rPr lang="sl-SI" sz="1900" b="1" i="0" u="none" strike="noStrike" cap="none">
                <a:solidFill>
                  <a:srgbClr val="000000"/>
                </a:solidFill>
                <a:latin typeface="Arial"/>
                <a:ea typeface="Arial"/>
                <a:cs typeface="Arial"/>
                <a:sym typeface="Arial"/>
              </a:rPr>
              <a:t> repository</a:t>
            </a:r>
            <a:r>
              <a:rPr lang="sl-SI" sz="1900" b="0" i="0" u="none" strike="noStrike" cap="none">
                <a:solidFill>
                  <a:srgbClr val="000000"/>
                </a:solidFill>
                <a:latin typeface="Arial"/>
                <a:ea typeface="Arial"/>
                <a:cs typeface="Arial"/>
                <a:sym typeface="Arial"/>
              </a:rPr>
              <a:t>: </a:t>
            </a:r>
            <a:endParaRPr sz="1500"/>
          </a:p>
          <a:p>
            <a:pPr marL="0" marR="0" lvl="0" indent="0" algn="ctr" rtl="0">
              <a:lnSpc>
                <a:spcPct val="100000"/>
              </a:lnSpc>
              <a:spcBef>
                <a:spcPts val="0"/>
              </a:spcBef>
              <a:spcAft>
                <a:spcPts val="0"/>
              </a:spcAft>
              <a:buClr>
                <a:srgbClr val="000000"/>
              </a:buClr>
              <a:buSzPts val="1900"/>
              <a:buFont typeface="Arial"/>
              <a:buNone/>
            </a:pPr>
            <a:r>
              <a:rPr lang="sl-SI" sz="1900" b="0" i="0" u="none" strike="noStrike" cap="none">
                <a:solidFill>
                  <a:srgbClr val="000000"/>
                </a:solidFill>
                <a:latin typeface="Arial"/>
                <a:ea typeface="Arial"/>
                <a:cs typeface="Arial"/>
                <a:sym typeface="Arial"/>
              </a:rPr>
              <a:t>All research publications, PhD thesis,</a:t>
            </a:r>
            <a:endParaRPr sz="1900" b="0" i="0" u="none" strike="noStrike" cap="none">
              <a:solidFill>
                <a:srgbClr val="000000"/>
              </a:solidFill>
              <a:latin typeface="Arial"/>
              <a:ea typeface="Arial"/>
              <a:cs typeface="Arial"/>
              <a:sym typeface="Arial"/>
            </a:endParaRPr>
          </a:p>
          <a:p>
            <a:pPr marL="0" lvl="0" indent="0" algn="ctr" rtl="0">
              <a:spcBef>
                <a:spcPts val="0"/>
              </a:spcBef>
              <a:spcAft>
                <a:spcPts val="0"/>
              </a:spcAft>
              <a:buClr>
                <a:schemeClr val="dk1"/>
              </a:buClr>
              <a:buSzPts val="1900"/>
              <a:buFont typeface="Arial"/>
              <a:buNone/>
            </a:pPr>
            <a:r>
              <a:rPr lang="sl-SI" sz="1900">
                <a:solidFill>
                  <a:schemeClr val="dk1"/>
                </a:solidFill>
              </a:rPr>
              <a:t>Student reports/thesis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0846b44a6e_0_1"/>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a:t>Who are we? </a:t>
            </a:r>
            <a:endParaRPr/>
          </a:p>
        </p:txBody>
      </p:sp>
      <p:pic>
        <p:nvPicPr>
          <p:cNvPr id="73" name="Google Shape;73;g30846b44a6e_0_1"/>
          <p:cNvPicPr preferRelativeResize="0"/>
          <p:nvPr/>
        </p:nvPicPr>
        <p:blipFill>
          <a:blip r:embed="rId3">
            <a:alphaModFix/>
          </a:blip>
          <a:stretch>
            <a:fillRect/>
          </a:stretch>
        </p:blipFill>
        <p:spPr>
          <a:xfrm>
            <a:off x="7028725" y="1824350"/>
            <a:ext cx="2033174" cy="2197325"/>
          </a:xfrm>
          <a:prstGeom prst="rect">
            <a:avLst/>
          </a:prstGeom>
          <a:noFill/>
          <a:ln>
            <a:noFill/>
          </a:ln>
        </p:spPr>
      </p:pic>
      <p:pic>
        <p:nvPicPr>
          <p:cNvPr id="74" name="Google Shape;74;g30846b44a6e_0_1"/>
          <p:cNvPicPr preferRelativeResize="0"/>
          <p:nvPr/>
        </p:nvPicPr>
        <p:blipFill>
          <a:blip r:embed="rId4">
            <a:alphaModFix/>
          </a:blip>
          <a:stretch>
            <a:fillRect/>
          </a:stretch>
        </p:blipFill>
        <p:spPr>
          <a:xfrm>
            <a:off x="2906775" y="1737138"/>
            <a:ext cx="1905000" cy="2371725"/>
          </a:xfrm>
          <a:prstGeom prst="rect">
            <a:avLst/>
          </a:prstGeom>
          <a:noFill/>
          <a:ln>
            <a:noFill/>
          </a:ln>
        </p:spPr>
      </p:pic>
      <p:sp>
        <p:nvSpPr>
          <p:cNvPr id="75" name="Google Shape;75;g30846b44a6e_0_1"/>
          <p:cNvSpPr txBox="1"/>
          <p:nvPr/>
        </p:nvSpPr>
        <p:spPr>
          <a:xfrm>
            <a:off x="1786125" y="4309450"/>
            <a:ext cx="41463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l-SI" sz="1900" dirty="0">
                <a:solidFill>
                  <a:srgbClr val="222222"/>
                </a:solidFill>
                <a:highlight>
                  <a:srgbClr val="FFFFFF"/>
                </a:highlight>
                <a:latin typeface="Calibri"/>
                <a:ea typeface="Calibri"/>
                <a:cs typeface="Calibri"/>
                <a:sym typeface="Calibri"/>
              </a:rPr>
              <a:t>Data </a:t>
            </a:r>
            <a:r>
              <a:rPr lang="sl-SI" sz="1900" dirty="0" err="1">
                <a:solidFill>
                  <a:srgbClr val="222222"/>
                </a:solidFill>
                <a:highlight>
                  <a:srgbClr val="FFFFFF"/>
                </a:highlight>
                <a:latin typeface="Calibri"/>
                <a:ea typeface="Calibri"/>
                <a:cs typeface="Calibri"/>
                <a:sym typeface="Calibri"/>
              </a:rPr>
              <a:t>Steward</a:t>
            </a:r>
            <a:endParaRPr sz="1900" dirty="0">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sl-SI" sz="1900" dirty="0" err="1">
                <a:solidFill>
                  <a:srgbClr val="222222"/>
                </a:solidFill>
                <a:highlight>
                  <a:srgbClr val="FFFFFF"/>
                </a:highlight>
                <a:latin typeface="Calibri"/>
                <a:ea typeface="Calibri"/>
                <a:cs typeface="Calibri"/>
                <a:sym typeface="Calibri"/>
              </a:rPr>
              <a:t>Faculty</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of</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Mechanical</a:t>
            </a:r>
            <a:r>
              <a:rPr lang="sl-SI" sz="1900" dirty="0">
                <a:solidFill>
                  <a:srgbClr val="222222"/>
                </a:solidFill>
                <a:highlight>
                  <a:srgbClr val="FFFFFF"/>
                </a:highlight>
                <a:latin typeface="Calibri"/>
                <a:ea typeface="Calibri"/>
                <a:cs typeface="Calibri"/>
                <a:sym typeface="Calibri"/>
              </a:rPr>
              <a:t> Engineering (ME)</a:t>
            </a:r>
            <a:endParaRPr sz="1900" dirty="0">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sl-SI" sz="1900" dirty="0">
                <a:solidFill>
                  <a:srgbClr val="222222"/>
                </a:solidFill>
                <a:highlight>
                  <a:srgbClr val="FFFFFF"/>
                </a:highlight>
                <a:latin typeface="Calibri"/>
                <a:ea typeface="Calibri"/>
                <a:cs typeface="Calibri"/>
                <a:sym typeface="Calibri"/>
              </a:rPr>
              <a:t>Delft </a:t>
            </a:r>
            <a:r>
              <a:rPr lang="sl-SI" sz="1900" dirty="0" err="1">
                <a:solidFill>
                  <a:srgbClr val="222222"/>
                </a:solidFill>
                <a:highlight>
                  <a:srgbClr val="FFFFFF"/>
                </a:highlight>
                <a:latin typeface="Calibri"/>
                <a:ea typeface="Calibri"/>
                <a:cs typeface="Calibri"/>
                <a:sym typeface="Calibri"/>
              </a:rPr>
              <a:t>University</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of</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Technology</a:t>
            </a:r>
            <a:endParaRPr sz="1900" dirty="0">
              <a:solidFill>
                <a:srgbClr val="222222"/>
              </a:solidFill>
              <a:highlight>
                <a:srgbClr val="FFFFFF"/>
              </a:highlight>
              <a:latin typeface="Calibri"/>
              <a:ea typeface="Calibri"/>
              <a:cs typeface="Calibri"/>
              <a:sym typeface="Calibri"/>
            </a:endParaRPr>
          </a:p>
        </p:txBody>
      </p:sp>
      <p:sp>
        <p:nvSpPr>
          <p:cNvPr id="76" name="Google Shape;76;g30846b44a6e_0_1"/>
          <p:cNvSpPr txBox="1"/>
          <p:nvPr/>
        </p:nvSpPr>
        <p:spPr>
          <a:xfrm>
            <a:off x="6208113" y="4383025"/>
            <a:ext cx="36744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l-SI" sz="1900" dirty="0" err="1">
                <a:solidFill>
                  <a:srgbClr val="222222"/>
                </a:solidFill>
                <a:highlight>
                  <a:srgbClr val="FFFFFF"/>
                </a:highlight>
                <a:latin typeface="Calibri"/>
                <a:ea typeface="Calibri"/>
                <a:cs typeface="Calibri"/>
                <a:sym typeface="Calibri"/>
              </a:rPr>
              <a:t>Head</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Research</a:t>
            </a:r>
            <a:r>
              <a:rPr lang="sl-SI" sz="1900" dirty="0">
                <a:solidFill>
                  <a:srgbClr val="222222"/>
                </a:solidFill>
                <a:highlight>
                  <a:srgbClr val="FFFFFF"/>
                </a:highlight>
                <a:latin typeface="Calibri"/>
                <a:ea typeface="Calibri"/>
                <a:cs typeface="Calibri"/>
                <a:sym typeface="Calibri"/>
              </a:rPr>
              <a:t> Data </a:t>
            </a:r>
            <a:r>
              <a:rPr lang="sl-SI" sz="1900" dirty="0" err="1">
                <a:solidFill>
                  <a:srgbClr val="222222"/>
                </a:solidFill>
                <a:highlight>
                  <a:srgbClr val="FFFFFF"/>
                </a:highlight>
                <a:latin typeface="Calibri"/>
                <a:ea typeface="Calibri"/>
                <a:cs typeface="Calibri"/>
                <a:sym typeface="Calibri"/>
              </a:rPr>
              <a:t>and</a:t>
            </a:r>
            <a:r>
              <a:rPr lang="sl-SI" sz="1900" dirty="0">
                <a:solidFill>
                  <a:srgbClr val="222222"/>
                </a:solidFill>
                <a:highlight>
                  <a:srgbClr val="FFFFFF"/>
                </a:highlight>
                <a:latin typeface="Calibri"/>
                <a:ea typeface="Calibri"/>
                <a:cs typeface="Calibri"/>
                <a:sym typeface="Calibri"/>
              </a:rPr>
              <a:t> Software</a:t>
            </a:r>
            <a:endParaRPr sz="1900" dirty="0">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sl-SI" sz="1900" dirty="0" err="1">
                <a:solidFill>
                  <a:srgbClr val="222222"/>
                </a:solidFill>
                <a:highlight>
                  <a:srgbClr val="FFFFFF"/>
                </a:highlight>
                <a:latin typeface="Calibri"/>
                <a:ea typeface="Calibri"/>
                <a:cs typeface="Calibri"/>
                <a:sym typeface="Calibri"/>
              </a:rPr>
              <a:t>Library</a:t>
            </a:r>
            <a:endParaRPr sz="1900" dirty="0">
              <a:solidFill>
                <a:srgbClr val="222222"/>
              </a:solidFill>
              <a:highlight>
                <a:srgbClr val="FFFFFF"/>
              </a:highlight>
              <a:latin typeface="Calibri"/>
              <a:ea typeface="Calibri"/>
              <a:cs typeface="Calibri"/>
              <a:sym typeface="Calibri"/>
            </a:endParaRPr>
          </a:p>
          <a:p>
            <a:pPr marL="0" lvl="0" indent="0" algn="ctr" rtl="0">
              <a:spcBef>
                <a:spcPts val="0"/>
              </a:spcBef>
              <a:spcAft>
                <a:spcPts val="0"/>
              </a:spcAft>
              <a:buNone/>
            </a:pPr>
            <a:r>
              <a:rPr lang="sl-SI" sz="1900" dirty="0">
                <a:solidFill>
                  <a:srgbClr val="222222"/>
                </a:solidFill>
                <a:highlight>
                  <a:srgbClr val="FFFFFF"/>
                </a:highlight>
                <a:latin typeface="Calibri"/>
                <a:ea typeface="Calibri"/>
                <a:cs typeface="Calibri"/>
                <a:sym typeface="Calibri"/>
              </a:rPr>
              <a:t>Delft </a:t>
            </a:r>
            <a:r>
              <a:rPr lang="sl-SI" sz="1900" dirty="0" err="1">
                <a:solidFill>
                  <a:srgbClr val="222222"/>
                </a:solidFill>
                <a:highlight>
                  <a:srgbClr val="FFFFFF"/>
                </a:highlight>
                <a:latin typeface="Calibri"/>
                <a:ea typeface="Calibri"/>
                <a:cs typeface="Calibri"/>
                <a:sym typeface="Calibri"/>
              </a:rPr>
              <a:t>University</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of</a:t>
            </a:r>
            <a:r>
              <a:rPr lang="sl-SI" sz="1900" dirty="0">
                <a:solidFill>
                  <a:srgbClr val="222222"/>
                </a:solidFill>
                <a:highlight>
                  <a:srgbClr val="FFFFFF"/>
                </a:highlight>
                <a:latin typeface="Calibri"/>
                <a:ea typeface="Calibri"/>
                <a:cs typeface="Calibri"/>
                <a:sym typeface="Calibri"/>
              </a:rPr>
              <a:t> </a:t>
            </a:r>
            <a:r>
              <a:rPr lang="sl-SI" sz="1900" dirty="0" err="1">
                <a:solidFill>
                  <a:srgbClr val="222222"/>
                </a:solidFill>
                <a:highlight>
                  <a:srgbClr val="FFFFFF"/>
                </a:highlight>
                <a:latin typeface="Calibri"/>
                <a:ea typeface="Calibri"/>
                <a:cs typeface="Calibri"/>
                <a:sym typeface="Calibri"/>
              </a:rPr>
              <a:t>Technology</a:t>
            </a:r>
            <a:endParaRPr sz="1900" dirty="0">
              <a:solidFill>
                <a:srgbClr val="222222"/>
              </a:solidFill>
              <a:highlight>
                <a:srgbClr val="FFFFFF"/>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
          <p:cNvSpPr txBox="1">
            <a:spLocks noGrp="1"/>
          </p:cNvSpPr>
          <p:nvPr>
            <p:ph type="title"/>
          </p:nvPr>
        </p:nvSpPr>
        <p:spPr>
          <a:xfrm>
            <a:off x="838202" y="1078860"/>
            <a:ext cx="11160000" cy="61182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D7D31"/>
              </a:buClr>
              <a:buSzPct val="100000"/>
              <a:buFont typeface="Calibri"/>
              <a:buNone/>
            </a:pPr>
            <a:r>
              <a:rPr lang="sl-SI" u="sng">
                <a:solidFill>
                  <a:schemeClr val="hlink"/>
                </a:solidFill>
                <a:hlinkClick r:id="rId3"/>
              </a:rPr>
              <a:t>4TU.ResearchData</a:t>
            </a:r>
            <a:endParaRPr/>
          </a:p>
        </p:txBody>
      </p:sp>
      <p:sp>
        <p:nvSpPr>
          <p:cNvPr id="333" name="Google Shape;333;p2"/>
          <p:cNvSpPr txBox="1">
            <a:spLocks noGrp="1"/>
          </p:cNvSpPr>
          <p:nvPr>
            <p:ph type="body" idx="1"/>
          </p:nvPr>
        </p:nvSpPr>
        <p:spPr>
          <a:xfrm>
            <a:off x="6190275" y="1886675"/>
            <a:ext cx="5416200" cy="47733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sl-SI" u="sng">
                <a:solidFill>
                  <a:schemeClr val="hlink"/>
                </a:solidFill>
                <a:hlinkClick r:id="rId4"/>
              </a:rPr>
              <a:t>Team structure</a:t>
            </a:r>
            <a:endParaRPr/>
          </a:p>
          <a:p>
            <a:pPr marL="914400" lvl="1" indent="-393700" algn="l" rtl="0">
              <a:lnSpc>
                <a:spcPct val="90000"/>
              </a:lnSpc>
              <a:spcBef>
                <a:spcPts val="0"/>
              </a:spcBef>
              <a:spcAft>
                <a:spcPts val="0"/>
              </a:spcAft>
              <a:buSzPts val="2600"/>
              <a:buChar char="•"/>
            </a:pPr>
            <a:r>
              <a:rPr lang="sl-SI" sz="2600"/>
              <a:t>Director</a:t>
            </a:r>
            <a:endParaRPr sz="2600"/>
          </a:p>
          <a:p>
            <a:pPr marL="914400" lvl="1" indent="-393700" algn="l" rtl="0">
              <a:lnSpc>
                <a:spcPct val="90000"/>
              </a:lnSpc>
              <a:spcBef>
                <a:spcPts val="0"/>
              </a:spcBef>
              <a:spcAft>
                <a:spcPts val="0"/>
              </a:spcAft>
              <a:buSzPts val="2600"/>
              <a:buChar char="•"/>
            </a:pPr>
            <a:r>
              <a:rPr lang="sl-SI" sz="2600"/>
              <a:t>Repository manager</a:t>
            </a:r>
            <a:endParaRPr sz="2600"/>
          </a:p>
          <a:p>
            <a:pPr marL="914400" lvl="1" indent="-393700" algn="l" rtl="0">
              <a:lnSpc>
                <a:spcPct val="90000"/>
              </a:lnSpc>
              <a:spcBef>
                <a:spcPts val="0"/>
              </a:spcBef>
              <a:spcAft>
                <a:spcPts val="0"/>
              </a:spcAft>
              <a:buSzPts val="2600"/>
              <a:buChar char="•"/>
            </a:pPr>
            <a:r>
              <a:rPr lang="sl-SI" sz="2600"/>
              <a:t>Technical team</a:t>
            </a:r>
            <a:endParaRPr sz="2600"/>
          </a:p>
          <a:p>
            <a:pPr marL="1371600" lvl="2" indent="-368300" algn="l" rtl="0">
              <a:lnSpc>
                <a:spcPct val="90000"/>
              </a:lnSpc>
              <a:spcBef>
                <a:spcPts val="0"/>
              </a:spcBef>
              <a:spcAft>
                <a:spcPts val="0"/>
              </a:spcAft>
              <a:buSzPts val="2200"/>
              <a:buChar char="•"/>
            </a:pPr>
            <a:r>
              <a:rPr lang="sl-SI" sz="2200"/>
              <a:t>Software engineer, </a:t>
            </a:r>
            <a:endParaRPr sz="2200"/>
          </a:p>
          <a:p>
            <a:pPr marL="1371600" lvl="2" indent="-368300" algn="l" rtl="0">
              <a:lnSpc>
                <a:spcPct val="90000"/>
              </a:lnSpc>
              <a:spcBef>
                <a:spcPts val="0"/>
              </a:spcBef>
              <a:spcAft>
                <a:spcPts val="0"/>
              </a:spcAft>
              <a:buSzPts val="2200"/>
              <a:buChar char="•"/>
            </a:pPr>
            <a:r>
              <a:rPr lang="sl-SI" sz="2200"/>
              <a:t>Data solution engineer</a:t>
            </a:r>
            <a:endParaRPr sz="2200"/>
          </a:p>
          <a:p>
            <a:pPr marL="914400" lvl="1" indent="-393700" algn="l" rtl="0">
              <a:lnSpc>
                <a:spcPct val="90000"/>
              </a:lnSpc>
              <a:spcBef>
                <a:spcPts val="0"/>
              </a:spcBef>
              <a:spcAft>
                <a:spcPts val="0"/>
              </a:spcAft>
              <a:buSzPts val="2600"/>
              <a:buChar char="•"/>
            </a:pPr>
            <a:r>
              <a:rPr lang="sl-SI" sz="2600"/>
              <a:t>Data curator</a:t>
            </a:r>
            <a:endParaRPr sz="2600"/>
          </a:p>
          <a:p>
            <a:pPr marL="914400" lvl="1" indent="-393700" algn="l" rtl="0">
              <a:lnSpc>
                <a:spcPct val="90000"/>
              </a:lnSpc>
              <a:spcBef>
                <a:spcPts val="0"/>
              </a:spcBef>
              <a:spcAft>
                <a:spcPts val="0"/>
              </a:spcAft>
              <a:buSzPts val="2600"/>
              <a:buChar char="•"/>
            </a:pPr>
            <a:r>
              <a:rPr lang="sl-SI" sz="2600"/>
              <a:t>Community manager</a:t>
            </a:r>
            <a:endParaRPr sz="2600"/>
          </a:p>
          <a:p>
            <a:pPr marL="914400" lvl="1" indent="-393700" algn="l" rtl="0">
              <a:lnSpc>
                <a:spcPct val="90000"/>
              </a:lnSpc>
              <a:spcBef>
                <a:spcPts val="0"/>
              </a:spcBef>
              <a:spcAft>
                <a:spcPts val="0"/>
              </a:spcAft>
              <a:buSzPts val="2600"/>
              <a:buChar char="•"/>
            </a:pPr>
            <a:r>
              <a:rPr lang="sl-SI" sz="2600"/>
              <a:t>Trainer of digital competence</a:t>
            </a:r>
            <a:endParaRPr sz="2600"/>
          </a:p>
          <a:p>
            <a:pPr marL="914400" lvl="1" indent="-393700" algn="l" rtl="0">
              <a:lnSpc>
                <a:spcPct val="90000"/>
              </a:lnSpc>
              <a:spcBef>
                <a:spcPts val="0"/>
              </a:spcBef>
              <a:spcAft>
                <a:spcPts val="0"/>
              </a:spcAft>
              <a:buSzPts val="2600"/>
              <a:buChar char="•"/>
            </a:pPr>
            <a:r>
              <a:rPr lang="sl-SI" sz="2600"/>
              <a:t>Communication advisor </a:t>
            </a:r>
            <a:endParaRPr sz="2600"/>
          </a:p>
          <a:p>
            <a:pPr marL="228600" lvl="0" indent="-50800" algn="l" rtl="0">
              <a:lnSpc>
                <a:spcPct val="90000"/>
              </a:lnSpc>
              <a:spcBef>
                <a:spcPts val="0"/>
              </a:spcBef>
              <a:spcAft>
                <a:spcPts val="0"/>
              </a:spcAft>
              <a:buClr>
                <a:srgbClr val="000000"/>
              </a:buClr>
              <a:buSzPts val="2800"/>
              <a:buNone/>
            </a:pPr>
            <a:endParaRPr/>
          </a:p>
        </p:txBody>
      </p:sp>
      <p:sp>
        <p:nvSpPr>
          <p:cNvPr id="334" name="Google Shape;334;p2"/>
          <p:cNvSpPr txBox="1">
            <a:spLocks noGrp="1"/>
          </p:cNvSpPr>
          <p:nvPr>
            <p:ph type="body" idx="1"/>
          </p:nvPr>
        </p:nvSpPr>
        <p:spPr>
          <a:xfrm>
            <a:off x="753876" y="1886675"/>
            <a:ext cx="4988700" cy="47733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sl-SI"/>
              <a:t>Data repository for 4 Dutch Technical universities</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sl-SI"/>
              <a:t>Hosted and managed at TU Delft</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sl-SI"/>
              <a:t>Software </a:t>
            </a:r>
            <a:r>
              <a:rPr lang="sl-SI" u="sng">
                <a:solidFill>
                  <a:schemeClr val="hlink"/>
                </a:solidFill>
                <a:hlinkClick r:id="rId5"/>
              </a:rPr>
              <a:t>Djehuty</a:t>
            </a:r>
            <a:endParaRPr/>
          </a:p>
          <a:p>
            <a:pPr marL="914400" lvl="1" indent="-381000" algn="l" rtl="0">
              <a:lnSpc>
                <a:spcPct val="90000"/>
              </a:lnSpc>
              <a:spcBef>
                <a:spcPts val="0"/>
              </a:spcBef>
              <a:spcAft>
                <a:spcPts val="0"/>
              </a:spcAft>
              <a:buSzPts val="2400"/>
              <a:buChar char="•"/>
            </a:pPr>
            <a:r>
              <a:rPr lang="sl-SI"/>
              <a:t>in-house development</a:t>
            </a:r>
            <a:endParaRPr/>
          </a:p>
          <a:p>
            <a:pPr marL="914400" lvl="1" indent="-381000" algn="l" rtl="0">
              <a:lnSpc>
                <a:spcPct val="90000"/>
              </a:lnSpc>
              <a:spcBef>
                <a:spcPts val="0"/>
              </a:spcBef>
              <a:spcAft>
                <a:spcPts val="0"/>
              </a:spcAft>
              <a:buSzPts val="2400"/>
              <a:buChar char="•"/>
            </a:pPr>
            <a:r>
              <a:rPr lang="sl-SI"/>
              <a:t>free &amp; open source</a:t>
            </a:r>
            <a:endParaRPr/>
          </a:p>
          <a:p>
            <a:pPr marL="228600" lvl="0" indent="-50800" algn="l" rtl="0">
              <a:lnSpc>
                <a:spcPct val="90000"/>
              </a:lnSpc>
              <a:spcBef>
                <a:spcPts val="0"/>
              </a:spcBef>
              <a:spcAft>
                <a:spcPts val="0"/>
              </a:spcAft>
              <a:buClr>
                <a:srgbClr val="000000"/>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08e5240189_0_8"/>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u="sng">
                <a:solidFill>
                  <a:schemeClr val="hlink"/>
                </a:solidFill>
                <a:hlinkClick r:id="rId3"/>
              </a:rPr>
              <a:t>TU Delft Repository</a:t>
            </a:r>
            <a:endParaRPr/>
          </a:p>
        </p:txBody>
      </p:sp>
      <p:sp>
        <p:nvSpPr>
          <p:cNvPr id="340" name="Google Shape;340;g308e5240189_0_8"/>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fontScale="92500" lnSpcReduction="10000"/>
          </a:bodyPr>
          <a:lstStyle/>
          <a:p>
            <a:pPr marL="457200" lvl="0" indent="-406400" algn="l" rtl="0">
              <a:spcBef>
                <a:spcPts val="1000"/>
              </a:spcBef>
              <a:spcAft>
                <a:spcPts val="0"/>
              </a:spcAft>
              <a:buSzPts val="2800"/>
              <a:buChar char="•"/>
            </a:pPr>
            <a:r>
              <a:rPr lang="sl-SI"/>
              <a:t>Institutional repository for academic output and digital assets</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Research and education</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Open source, launched in July 2024</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u="sng">
                <a:solidFill>
                  <a:schemeClr val="hlink"/>
                </a:solidFill>
                <a:hlinkClick r:id="rId4"/>
              </a:rPr>
              <a:t>Team and governance</a:t>
            </a:r>
            <a:endParaRPr/>
          </a:p>
          <a:p>
            <a:pPr marL="914400" lvl="1" indent="-381000" algn="l" rtl="0">
              <a:spcBef>
                <a:spcPts val="0"/>
              </a:spcBef>
              <a:spcAft>
                <a:spcPts val="0"/>
              </a:spcAft>
              <a:buSzPts val="2400"/>
              <a:buChar char="•"/>
            </a:pPr>
            <a:r>
              <a:rPr lang="sl-SI"/>
              <a:t>Research infrastructure coordinator</a:t>
            </a:r>
            <a:endParaRPr/>
          </a:p>
          <a:p>
            <a:pPr marL="914400" lvl="1" indent="-381000" algn="l" rtl="0">
              <a:spcBef>
                <a:spcPts val="0"/>
              </a:spcBef>
              <a:spcAft>
                <a:spcPts val="0"/>
              </a:spcAft>
              <a:buSzPts val="2400"/>
              <a:buChar char="•"/>
            </a:pPr>
            <a:r>
              <a:rPr lang="sl-SI"/>
              <a:t>Repository and Current Research Information System (CRIS) manager</a:t>
            </a:r>
            <a:endParaRPr/>
          </a:p>
          <a:p>
            <a:pPr marL="914400" lvl="1" indent="-381000" algn="l" rtl="0">
              <a:spcBef>
                <a:spcPts val="0"/>
              </a:spcBef>
              <a:spcAft>
                <a:spcPts val="0"/>
              </a:spcAft>
              <a:buSzPts val="2400"/>
              <a:buChar char="•"/>
            </a:pPr>
            <a:r>
              <a:rPr lang="sl-SI"/>
              <a:t>Technical developers + software engineer</a:t>
            </a:r>
            <a:endParaRPr/>
          </a:p>
          <a:p>
            <a:pPr marL="914400" lvl="1" indent="-381000" algn="l" rtl="0">
              <a:spcBef>
                <a:spcPts val="0"/>
              </a:spcBef>
              <a:spcAft>
                <a:spcPts val="0"/>
              </a:spcAft>
              <a:buSzPts val="2400"/>
              <a:buChar char="•"/>
            </a:pPr>
            <a:r>
              <a:rPr lang="sl-SI"/>
              <a:t>UX designer</a:t>
            </a:r>
            <a:endParaRPr/>
          </a:p>
          <a:p>
            <a:pPr marL="914400" lvl="1" indent="-381000" algn="l" rtl="0">
              <a:spcBef>
                <a:spcPts val="0"/>
              </a:spcBef>
              <a:spcAft>
                <a:spcPts val="0"/>
              </a:spcAft>
              <a:buSzPts val="2400"/>
              <a:buChar char="•"/>
            </a:pPr>
            <a:r>
              <a:rPr lang="sl-SI"/>
              <a:t>Team of metadata specialists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0846b44a6e_0_222"/>
          <p:cNvSpPr txBox="1"/>
          <p:nvPr/>
        </p:nvSpPr>
        <p:spPr>
          <a:xfrm>
            <a:off x="5969300" y="1762400"/>
            <a:ext cx="6426000" cy="4105200"/>
          </a:xfrm>
          <a:prstGeom prst="rect">
            <a:avLst/>
          </a:prstGeom>
          <a:noFill/>
          <a:ln>
            <a:noFill/>
          </a:ln>
        </p:spPr>
        <p:txBody>
          <a:bodyPr spcFirstLastPara="1" wrap="square" lIns="121900" tIns="121900" rIns="121900" bIns="121900" anchor="ctr" anchorCtr="0">
            <a:spAutoFit/>
          </a:bodyPr>
          <a:lstStyle/>
          <a:p>
            <a:pPr marL="609600" lvl="0" indent="0" algn="l" rtl="0">
              <a:lnSpc>
                <a:spcPct val="115000"/>
              </a:lnSpc>
              <a:spcBef>
                <a:spcPts val="0"/>
              </a:spcBef>
              <a:spcAft>
                <a:spcPts val="0"/>
              </a:spcAft>
              <a:buNone/>
            </a:pPr>
            <a:endParaRPr sz="2500">
              <a:solidFill>
                <a:srgbClr val="262626"/>
              </a:solidFill>
              <a:latin typeface="Calibri"/>
              <a:ea typeface="Calibri"/>
              <a:cs typeface="Calibri"/>
              <a:sym typeface="Calibri"/>
            </a:endParaRPr>
          </a:p>
          <a:p>
            <a:pPr marL="609600" lvl="0" indent="-463550" algn="l" rtl="0">
              <a:lnSpc>
                <a:spcPct val="115000"/>
              </a:lnSpc>
              <a:spcBef>
                <a:spcPts val="0"/>
              </a:spcBef>
              <a:spcAft>
                <a:spcPts val="0"/>
              </a:spcAft>
              <a:buClr>
                <a:srgbClr val="262626"/>
              </a:buClr>
              <a:buSzPts val="2500"/>
              <a:buFont typeface="Calibri"/>
              <a:buChar char="●"/>
            </a:pPr>
            <a:r>
              <a:rPr lang="sl-SI" sz="2500">
                <a:solidFill>
                  <a:srgbClr val="262626"/>
                </a:solidFill>
                <a:latin typeface="Calibri"/>
                <a:ea typeface="Calibri"/>
                <a:cs typeface="Calibri"/>
                <a:sym typeface="Calibri"/>
              </a:rPr>
              <a:t>Survey report</a:t>
            </a:r>
            <a:endParaRPr sz="2500">
              <a:solidFill>
                <a:srgbClr val="262626"/>
              </a:solidFill>
              <a:latin typeface="Calibri"/>
              <a:ea typeface="Calibri"/>
              <a:cs typeface="Calibri"/>
              <a:sym typeface="Calibri"/>
            </a:endParaRPr>
          </a:p>
          <a:p>
            <a:pPr marL="457200" lvl="0" indent="0" algn="l" rtl="0">
              <a:lnSpc>
                <a:spcPct val="115000"/>
              </a:lnSpc>
              <a:spcBef>
                <a:spcPts val="0"/>
              </a:spcBef>
              <a:spcAft>
                <a:spcPts val="0"/>
              </a:spcAft>
              <a:buNone/>
            </a:pPr>
            <a:r>
              <a:rPr lang="sl-SI" sz="2500">
                <a:solidFill>
                  <a:srgbClr val="262626"/>
                </a:solidFill>
                <a:latin typeface="Calibri"/>
                <a:ea typeface="Calibri"/>
                <a:cs typeface="Calibri"/>
                <a:sym typeface="Calibri"/>
              </a:rPr>
              <a:t> </a:t>
            </a:r>
            <a:r>
              <a:rPr lang="sl-SI" sz="25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https://doi.org/10.15497/RDA00075</a:t>
            </a:r>
            <a:r>
              <a:rPr lang="sl-SI" sz="2500">
                <a:solidFill>
                  <a:srgbClr val="262626"/>
                </a:solidFill>
                <a:latin typeface="Calibri"/>
                <a:ea typeface="Calibri"/>
                <a:cs typeface="Calibri"/>
                <a:sym typeface="Calibri"/>
              </a:rPr>
              <a:t> </a:t>
            </a:r>
            <a:endParaRPr sz="2500">
              <a:solidFill>
                <a:srgbClr val="262626"/>
              </a:solidFill>
              <a:latin typeface="Calibri"/>
              <a:ea typeface="Calibri"/>
              <a:cs typeface="Calibri"/>
              <a:sym typeface="Calibri"/>
            </a:endParaRPr>
          </a:p>
          <a:p>
            <a:pPr marL="609600" lvl="0" indent="0" algn="l" rtl="0">
              <a:lnSpc>
                <a:spcPct val="115000"/>
              </a:lnSpc>
              <a:spcBef>
                <a:spcPts val="0"/>
              </a:spcBef>
              <a:spcAft>
                <a:spcPts val="0"/>
              </a:spcAft>
              <a:buNone/>
            </a:pPr>
            <a:endParaRPr sz="2500">
              <a:solidFill>
                <a:srgbClr val="262626"/>
              </a:solidFill>
              <a:latin typeface="Calibri"/>
              <a:ea typeface="Calibri"/>
              <a:cs typeface="Calibri"/>
              <a:sym typeface="Calibri"/>
            </a:endParaRPr>
          </a:p>
          <a:p>
            <a:pPr marL="609600" lvl="0" indent="0" algn="l" rtl="0">
              <a:lnSpc>
                <a:spcPct val="115000"/>
              </a:lnSpc>
              <a:spcBef>
                <a:spcPts val="0"/>
              </a:spcBef>
              <a:spcAft>
                <a:spcPts val="0"/>
              </a:spcAft>
              <a:buNone/>
            </a:pPr>
            <a:endParaRPr sz="2500">
              <a:solidFill>
                <a:srgbClr val="262626"/>
              </a:solidFill>
              <a:latin typeface="Calibri"/>
              <a:ea typeface="Calibri"/>
              <a:cs typeface="Calibri"/>
              <a:sym typeface="Calibri"/>
            </a:endParaRPr>
          </a:p>
          <a:p>
            <a:pPr marL="609600" lvl="0" indent="-463550" algn="l" rtl="0">
              <a:lnSpc>
                <a:spcPct val="115000"/>
              </a:lnSpc>
              <a:spcBef>
                <a:spcPts val="0"/>
              </a:spcBef>
              <a:spcAft>
                <a:spcPts val="0"/>
              </a:spcAft>
              <a:buClr>
                <a:srgbClr val="262626"/>
              </a:buClr>
              <a:buSzPts val="2500"/>
              <a:buFont typeface="Calibri"/>
              <a:buChar char="●"/>
            </a:pPr>
            <a:r>
              <a:rPr lang="sl-SI" sz="2500">
                <a:solidFill>
                  <a:srgbClr val="262626"/>
                </a:solidFill>
                <a:latin typeface="Calibri"/>
                <a:ea typeface="Calibri"/>
                <a:cs typeface="Calibri"/>
                <a:sym typeface="Calibri"/>
              </a:rPr>
              <a:t>Survey dataset available </a:t>
            </a:r>
            <a:endParaRPr sz="2500">
              <a:solidFill>
                <a:srgbClr val="262626"/>
              </a:solidFill>
              <a:latin typeface="Calibri"/>
              <a:ea typeface="Calibri"/>
              <a:cs typeface="Calibri"/>
              <a:sym typeface="Calibri"/>
            </a:endParaRPr>
          </a:p>
          <a:p>
            <a:pPr marL="609600" lvl="0" indent="0" algn="l" rtl="0">
              <a:lnSpc>
                <a:spcPct val="115000"/>
              </a:lnSpc>
              <a:spcBef>
                <a:spcPts val="0"/>
              </a:spcBef>
              <a:spcAft>
                <a:spcPts val="0"/>
              </a:spcAft>
              <a:buNone/>
            </a:pPr>
            <a:r>
              <a:rPr lang="sl-SI" sz="2500" u="sng">
                <a:solidFill>
                  <a:srgbClr val="00A6D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https://doi.org/10.5281/zenodo.6665306</a:t>
            </a:r>
            <a:endParaRPr sz="2500">
              <a:solidFill>
                <a:srgbClr val="00A6D6"/>
              </a:solidFill>
              <a:latin typeface="Calibri"/>
              <a:ea typeface="Calibri"/>
              <a:cs typeface="Calibri"/>
              <a:sym typeface="Calibri"/>
            </a:endParaRPr>
          </a:p>
          <a:p>
            <a:pPr marL="0" lvl="0" indent="0" algn="l" rtl="0">
              <a:lnSpc>
                <a:spcPct val="115000"/>
              </a:lnSpc>
              <a:spcBef>
                <a:spcPts val="0"/>
              </a:spcBef>
              <a:spcAft>
                <a:spcPts val="0"/>
              </a:spcAft>
              <a:buNone/>
            </a:pPr>
            <a:endParaRPr sz="2300">
              <a:solidFill>
                <a:srgbClr val="616161"/>
              </a:solidFill>
              <a:latin typeface="Calibri"/>
              <a:ea typeface="Calibri"/>
              <a:cs typeface="Calibri"/>
              <a:sym typeface="Calibri"/>
            </a:endParaRPr>
          </a:p>
          <a:p>
            <a:pPr marL="0" lvl="0" indent="0" algn="l" rtl="0">
              <a:spcBef>
                <a:spcPts val="0"/>
              </a:spcBef>
              <a:spcAft>
                <a:spcPts val="0"/>
              </a:spcAft>
              <a:buNone/>
            </a:pPr>
            <a:endParaRPr sz="2300">
              <a:latin typeface="Calibri"/>
              <a:ea typeface="Calibri"/>
              <a:cs typeface="Calibri"/>
              <a:sym typeface="Calibri"/>
            </a:endParaRPr>
          </a:p>
        </p:txBody>
      </p:sp>
      <p:sp>
        <p:nvSpPr>
          <p:cNvPr id="346" name="Google Shape;346;g30846b44a6e_0_222"/>
          <p:cNvSpPr txBox="1"/>
          <p:nvPr/>
        </p:nvSpPr>
        <p:spPr>
          <a:xfrm>
            <a:off x="711200" y="4140200"/>
            <a:ext cx="5685600" cy="26781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sl-SI" sz="2800">
                <a:solidFill>
                  <a:srgbClr val="262626"/>
                </a:solidFill>
                <a:latin typeface="Calibri"/>
                <a:ea typeface="Calibri"/>
                <a:cs typeface="Calibri"/>
                <a:sym typeface="Calibri"/>
              </a:rPr>
              <a:t>RDA Survey on </a:t>
            </a:r>
            <a:endParaRPr sz="2800">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sl-SI" sz="2800">
                <a:solidFill>
                  <a:srgbClr val="262626"/>
                </a:solidFill>
                <a:latin typeface="Calibri"/>
                <a:ea typeface="Calibri"/>
                <a:cs typeface="Calibri"/>
                <a:sym typeface="Calibri"/>
              </a:rPr>
              <a:t>Data Stewardship Models </a:t>
            </a:r>
            <a:r>
              <a:rPr lang="sl-SI" sz="2800">
                <a:solidFill>
                  <a:srgbClr val="616161"/>
                </a:solidFill>
                <a:latin typeface="Calibri"/>
                <a:ea typeface="Calibri"/>
                <a:cs typeface="Calibri"/>
                <a:sym typeface="Calibri"/>
              </a:rPr>
              <a:t>(</a:t>
            </a:r>
            <a:r>
              <a:rPr lang="sl-SI" sz="2300" u="sng">
                <a:solidFill>
                  <a:srgbClr val="00A6D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https://doi.org/10.5281/zenodo.6665146</a:t>
            </a:r>
            <a:r>
              <a:rPr lang="sl-SI" sz="2300">
                <a:solidFill>
                  <a:srgbClr val="333333"/>
                </a:solidFill>
                <a:latin typeface="Calibri"/>
                <a:ea typeface="Calibri"/>
                <a:cs typeface="Calibri"/>
                <a:sym typeface="Calibri"/>
              </a:rPr>
              <a:t>)</a:t>
            </a:r>
            <a:endParaRPr sz="2800">
              <a:solidFill>
                <a:srgbClr val="616161"/>
              </a:solidFill>
              <a:latin typeface="Calibri"/>
              <a:ea typeface="Calibri"/>
              <a:cs typeface="Calibri"/>
              <a:sym typeface="Calibri"/>
            </a:endParaRPr>
          </a:p>
          <a:p>
            <a:pPr marL="0" lvl="0" indent="0" algn="ctr" rtl="0">
              <a:lnSpc>
                <a:spcPct val="115000"/>
              </a:lnSpc>
              <a:spcBef>
                <a:spcPts val="0"/>
              </a:spcBef>
              <a:spcAft>
                <a:spcPts val="0"/>
              </a:spcAft>
              <a:buNone/>
            </a:pPr>
            <a:endParaRPr sz="2800">
              <a:solidFill>
                <a:srgbClr val="616161"/>
              </a:solidFill>
              <a:latin typeface="Calibri"/>
              <a:ea typeface="Calibri"/>
              <a:cs typeface="Calibri"/>
              <a:sym typeface="Calibri"/>
            </a:endParaRPr>
          </a:p>
          <a:p>
            <a:pPr marL="0" lvl="0" indent="0" algn="ctr" rtl="0">
              <a:lnSpc>
                <a:spcPct val="115000"/>
              </a:lnSpc>
              <a:spcBef>
                <a:spcPts val="0"/>
              </a:spcBef>
              <a:spcAft>
                <a:spcPts val="0"/>
              </a:spcAft>
              <a:buNone/>
            </a:pPr>
            <a:endParaRPr sz="3100">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endParaRPr sz="3100">
              <a:solidFill>
                <a:srgbClr val="616161"/>
              </a:solidFill>
              <a:latin typeface="Calibri"/>
              <a:ea typeface="Calibri"/>
              <a:cs typeface="Calibri"/>
              <a:sym typeface="Calibri"/>
            </a:endParaRPr>
          </a:p>
          <a:p>
            <a:pPr marL="0" lvl="0" indent="0" algn="ctr" rtl="0">
              <a:lnSpc>
                <a:spcPct val="115000"/>
              </a:lnSpc>
              <a:spcBef>
                <a:spcPts val="0"/>
              </a:spcBef>
              <a:spcAft>
                <a:spcPts val="0"/>
              </a:spcAft>
              <a:buNone/>
            </a:pPr>
            <a:endParaRPr sz="3100">
              <a:solidFill>
                <a:srgbClr val="616161"/>
              </a:solidFill>
              <a:latin typeface="Calibri"/>
              <a:ea typeface="Calibri"/>
              <a:cs typeface="Calibri"/>
              <a:sym typeface="Calibri"/>
            </a:endParaRPr>
          </a:p>
          <a:p>
            <a:pPr marL="0" lvl="0" indent="0" algn="ctr" rtl="0">
              <a:lnSpc>
                <a:spcPct val="115000"/>
              </a:lnSpc>
              <a:spcBef>
                <a:spcPts val="0"/>
              </a:spcBef>
              <a:spcAft>
                <a:spcPts val="0"/>
              </a:spcAft>
              <a:buNone/>
            </a:pPr>
            <a:endParaRPr sz="2800">
              <a:solidFill>
                <a:srgbClr val="616161"/>
              </a:solidFill>
              <a:latin typeface="Calibri"/>
              <a:ea typeface="Calibri"/>
              <a:cs typeface="Calibri"/>
              <a:sym typeface="Calibri"/>
            </a:endParaRPr>
          </a:p>
        </p:txBody>
      </p:sp>
      <p:pic>
        <p:nvPicPr>
          <p:cNvPr id="347" name="Google Shape;347;g30846b44a6e_0_222"/>
          <p:cNvPicPr preferRelativeResize="0"/>
          <p:nvPr/>
        </p:nvPicPr>
        <p:blipFill rotWithShape="1">
          <a:blip r:embed="rId6">
            <a:alphaModFix/>
          </a:blip>
          <a:srcRect t="10280" b="-10280"/>
          <a:stretch/>
        </p:blipFill>
        <p:spPr>
          <a:xfrm>
            <a:off x="2472469" y="2205333"/>
            <a:ext cx="2158362" cy="1217767"/>
          </a:xfrm>
          <a:prstGeom prst="rect">
            <a:avLst/>
          </a:prstGeom>
          <a:noFill/>
          <a:ln>
            <a:noFill/>
          </a:ln>
        </p:spPr>
      </p:pic>
      <p:sp>
        <p:nvSpPr>
          <p:cNvPr id="348" name="Google Shape;348;g30846b44a6e_0_222"/>
          <p:cNvSpPr txBox="1"/>
          <p:nvPr/>
        </p:nvSpPr>
        <p:spPr>
          <a:xfrm>
            <a:off x="1219400" y="6386000"/>
            <a:ext cx="10491600" cy="477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l-SI" sz="1500">
                <a:latin typeface="Calibri"/>
                <a:ea typeface="Calibri"/>
                <a:cs typeface="Calibri"/>
                <a:sym typeface="Calibri"/>
              </a:rPr>
              <a:t>Slide is originally from the RDA Professionalising Data Stewardship Interests Group </a:t>
            </a:r>
            <a:r>
              <a:rPr lang="sl-SI" sz="1500">
                <a:solidFill>
                  <a:schemeClr val="dk1"/>
                </a:solidFill>
                <a:latin typeface="Calibri"/>
                <a:ea typeface="Calibri"/>
                <a:cs typeface="Calibri"/>
                <a:sym typeface="Calibri"/>
              </a:rPr>
              <a:t>Plenary 19 session </a:t>
            </a:r>
            <a:endParaRPr sz="1500">
              <a:latin typeface="Calibri"/>
              <a:ea typeface="Calibri"/>
              <a:cs typeface="Calibri"/>
              <a:sym typeface="Calibri"/>
            </a:endParaRPr>
          </a:p>
        </p:txBody>
      </p:sp>
      <p:sp>
        <p:nvSpPr>
          <p:cNvPr id="349" name="Google Shape;349;g30846b44a6e_0_222"/>
          <p:cNvSpPr txBox="1">
            <a:spLocks noGrp="1"/>
          </p:cNvSpPr>
          <p:nvPr>
            <p:ph type="title"/>
          </p:nvPr>
        </p:nvSpPr>
        <p:spPr>
          <a:xfrm>
            <a:off x="608375" y="356325"/>
            <a:ext cx="9737700" cy="1131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sl-SI"/>
              <a:t>What Data Stewardship Model is for me?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0846b44a6e_0_230"/>
          <p:cNvSpPr txBox="1"/>
          <p:nvPr/>
        </p:nvSpPr>
        <p:spPr>
          <a:xfrm>
            <a:off x="698400" y="1494133"/>
            <a:ext cx="10889100" cy="46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a:p>
        </p:txBody>
      </p:sp>
      <p:pic>
        <p:nvPicPr>
          <p:cNvPr id="355" name="Google Shape;355;g30846b44a6e_0_230" descr="1. 136 responses: 82 'complete'; &#10;2. Two identifiable main cohorts - roles, functions, funding: more libarian/advisory vs more technical infrastructure based&#10;" title="Key messages from the survey"/>
          <p:cNvPicPr preferRelativeResize="0"/>
          <p:nvPr/>
        </p:nvPicPr>
        <p:blipFill>
          <a:blip r:embed="rId3">
            <a:alphaModFix/>
          </a:blip>
          <a:stretch>
            <a:fillRect/>
          </a:stretch>
        </p:blipFill>
        <p:spPr>
          <a:xfrm>
            <a:off x="1998167" y="2022500"/>
            <a:ext cx="7645400" cy="4279900"/>
          </a:xfrm>
          <a:prstGeom prst="rect">
            <a:avLst/>
          </a:prstGeom>
          <a:noFill/>
          <a:ln>
            <a:noFill/>
          </a:ln>
        </p:spPr>
      </p:pic>
      <p:sp>
        <p:nvSpPr>
          <p:cNvPr id="356" name="Google Shape;356;g30846b44a6e_0_230"/>
          <p:cNvSpPr txBox="1"/>
          <p:nvPr/>
        </p:nvSpPr>
        <p:spPr>
          <a:xfrm>
            <a:off x="415600" y="1214033"/>
            <a:ext cx="11360700" cy="763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sl-SI" sz="1900">
                <a:solidFill>
                  <a:srgbClr val="202729"/>
                </a:solidFill>
                <a:latin typeface="Calibri"/>
                <a:ea typeface="Calibri"/>
                <a:cs typeface="Calibri"/>
                <a:sym typeface="Calibri"/>
              </a:rPr>
              <a:t>K</a:t>
            </a:r>
            <a:r>
              <a:rPr lang="sl-SI" sz="1900">
                <a:solidFill>
                  <a:srgbClr val="262626"/>
                </a:solidFill>
                <a:latin typeface="Calibri"/>
                <a:ea typeface="Calibri"/>
                <a:cs typeface="Calibri"/>
                <a:sym typeface="Calibri"/>
              </a:rPr>
              <a:t>ey messages from the survey</a:t>
            </a:r>
            <a:endParaRPr sz="1900">
              <a:solidFill>
                <a:srgbClr val="262626"/>
              </a:solidFill>
              <a:latin typeface="Calibri"/>
              <a:ea typeface="Calibri"/>
              <a:cs typeface="Calibri"/>
              <a:sym typeface="Calibri"/>
            </a:endParaRPr>
          </a:p>
          <a:p>
            <a:pPr marL="0" lvl="0" indent="0" algn="l" rtl="0">
              <a:spcBef>
                <a:spcPts val="0"/>
              </a:spcBef>
              <a:spcAft>
                <a:spcPts val="0"/>
              </a:spcAft>
              <a:buNone/>
            </a:pPr>
            <a:r>
              <a:rPr lang="sl-SI" sz="1900">
                <a:solidFill>
                  <a:srgbClr val="262626"/>
                </a:solidFill>
                <a:latin typeface="Calibri"/>
                <a:ea typeface="Calibri"/>
                <a:cs typeface="Calibri"/>
                <a:sym typeface="Calibri"/>
              </a:rPr>
              <a:t>1. 136 responses: 82 ‘complete’</a:t>
            </a:r>
            <a:br>
              <a:rPr lang="sl-SI" sz="1900">
                <a:solidFill>
                  <a:srgbClr val="262626"/>
                </a:solidFill>
                <a:latin typeface="Calibri"/>
                <a:ea typeface="Calibri"/>
                <a:cs typeface="Calibri"/>
                <a:sym typeface="Calibri"/>
              </a:rPr>
            </a:br>
            <a:r>
              <a:rPr lang="sl-SI" sz="1900">
                <a:solidFill>
                  <a:srgbClr val="262626"/>
                </a:solidFill>
                <a:latin typeface="Calibri"/>
                <a:ea typeface="Calibri"/>
                <a:cs typeface="Calibri"/>
                <a:sym typeface="Calibri"/>
              </a:rPr>
              <a:t>2. Two identifiable main cohorts - roles, functions, funding</a:t>
            </a:r>
            <a:endParaRPr sz="1900">
              <a:solidFill>
                <a:srgbClr val="262626"/>
              </a:solidFill>
              <a:latin typeface="Calibri"/>
              <a:ea typeface="Calibri"/>
              <a:cs typeface="Calibri"/>
              <a:sym typeface="Calibri"/>
            </a:endParaRPr>
          </a:p>
        </p:txBody>
      </p:sp>
      <p:pic>
        <p:nvPicPr>
          <p:cNvPr id="357" name="Google Shape;357;g30846b44a6e_0_230"/>
          <p:cNvPicPr preferRelativeResize="0"/>
          <p:nvPr/>
        </p:nvPicPr>
        <p:blipFill rotWithShape="1">
          <a:blip r:embed="rId4">
            <a:alphaModFix/>
          </a:blip>
          <a:srcRect t="10280" b="-10280"/>
          <a:stretch/>
        </p:blipFill>
        <p:spPr>
          <a:xfrm>
            <a:off x="10552496" y="288200"/>
            <a:ext cx="1353403" cy="763600"/>
          </a:xfrm>
          <a:prstGeom prst="rect">
            <a:avLst/>
          </a:prstGeom>
          <a:noFill/>
          <a:ln>
            <a:noFill/>
          </a:ln>
        </p:spPr>
      </p:pic>
      <p:grpSp>
        <p:nvGrpSpPr>
          <p:cNvPr id="358" name="Google Shape;358;g30846b44a6e_0_230"/>
          <p:cNvGrpSpPr/>
          <p:nvPr/>
        </p:nvGrpSpPr>
        <p:grpSpPr>
          <a:xfrm>
            <a:off x="7048657" y="3050290"/>
            <a:ext cx="4623018" cy="1195570"/>
            <a:chOff x="5286625" y="2287775"/>
            <a:chExt cx="3467350" cy="896700"/>
          </a:xfrm>
        </p:grpSpPr>
        <p:sp>
          <p:nvSpPr>
            <p:cNvPr id="359" name="Google Shape;359;g30846b44a6e_0_230"/>
            <p:cNvSpPr/>
            <p:nvPr/>
          </p:nvSpPr>
          <p:spPr>
            <a:xfrm>
              <a:off x="5286625" y="2287775"/>
              <a:ext cx="1946100" cy="896700"/>
            </a:xfrm>
            <a:prstGeom prst="roundRect">
              <a:avLst>
                <a:gd name="adj" fmla="val 16667"/>
              </a:avLst>
            </a:prstGeom>
            <a:noFill/>
            <a:ln w="38100"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0" name="Google Shape;360;g30846b44a6e_0_230"/>
            <p:cNvSpPr txBox="1"/>
            <p:nvPr/>
          </p:nvSpPr>
          <p:spPr>
            <a:xfrm>
              <a:off x="7232675" y="2320475"/>
              <a:ext cx="1521300" cy="842700"/>
            </a:xfrm>
            <a:prstGeom prst="rect">
              <a:avLst/>
            </a:prstGeom>
            <a:noFill/>
            <a:ln w="38100" cap="flat" cmpd="sng">
              <a:solidFill>
                <a:srgbClr val="4BA173"/>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sl-SI" sz="1900">
                  <a:latin typeface="Proxima Nova"/>
                  <a:ea typeface="Proxima Nova"/>
                  <a:cs typeface="Proxima Nova"/>
                  <a:sym typeface="Proxima Nova"/>
                </a:rPr>
                <a:t>More technical</a:t>
              </a:r>
              <a:endParaRPr sz="1900">
                <a:latin typeface="Proxima Nova"/>
                <a:ea typeface="Proxima Nova"/>
                <a:cs typeface="Proxima Nova"/>
                <a:sym typeface="Proxima Nova"/>
              </a:endParaRPr>
            </a:p>
            <a:p>
              <a:pPr marL="0" lvl="0" indent="0" algn="l" rtl="0">
                <a:spcBef>
                  <a:spcPts val="0"/>
                </a:spcBef>
                <a:spcAft>
                  <a:spcPts val="0"/>
                </a:spcAft>
                <a:buNone/>
              </a:pPr>
              <a:r>
                <a:rPr lang="sl-SI" sz="1900">
                  <a:latin typeface="Proxima Nova"/>
                  <a:ea typeface="Proxima Nova"/>
                  <a:cs typeface="Proxima Nova"/>
                  <a:sym typeface="Proxima Nova"/>
                </a:rPr>
                <a:t>infrastructure based</a:t>
              </a:r>
              <a:endParaRPr sz="1900">
                <a:latin typeface="Proxima Nova"/>
                <a:ea typeface="Proxima Nova"/>
                <a:cs typeface="Proxima Nova"/>
                <a:sym typeface="Proxima Nova"/>
              </a:endParaRPr>
            </a:p>
          </p:txBody>
        </p:sp>
      </p:grpSp>
      <p:grpSp>
        <p:nvGrpSpPr>
          <p:cNvPr id="361" name="Google Shape;361;g30846b44a6e_0_230"/>
          <p:cNvGrpSpPr/>
          <p:nvPr/>
        </p:nvGrpSpPr>
        <p:grpSpPr>
          <a:xfrm>
            <a:off x="3064425" y="3453680"/>
            <a:ext cx="2902259" cy="1596760"/>
            <a:chOff x="2298376" y="2590325"/>
            <a:chExt cx="2176749" cy="1197600"/>
          </a:xfrm>
        </p:grpSpPr>
        <p:sp>
          <p:nvSpPr>
            <p:cNvPr id="362" name="Google Shape;362;g30846b44a6e_0_230"/>
            <p:cNvSpPr/>
            <p:nvPr/>
          </p:nvSpPr>
          <p:spPr>
            <a:xfrm>
              <a:off x="3880825" y="2590325"/>
              <a:ext cx="594300" cy="1197600"/>
            </a:xfrm>
            <a:prstGeom prst="roundRect">
              <a:avLst>
                <a:gd name="adj" fmla="val 16667"/>
              </a:avLst>
            </a:prstGeom>
            <a:noFill/>
            <a:ln w="38100"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3" name="Google Shape;363;g30846b44a6e_0_230"/>
            <p:cNvSpPr txBox="1"/>
            <p:nvPr/>
          </p:nvSpPr>
          <p:spPr>
            <a:xfrm>
              <a:off x="2298376" y="2822471"/>
              <a:ext cx="1582500" cy="623400"/>
            </a:xfrm>
            <a:prstGeom prst="rect">
              <a:avLst/>
            </a:prstGeom>
            <a:solidFill>
              <a:srgbClr val="FFFFFF"/>
            </a:solidFill>
            <a:ln w="38100" cap="flat" cmpd="sng">
              <a:solidFill>
                <a:srgbClr val="4BA173"/>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sl-SI" sz="1900">
                  <a:latin typeface="Proxima Nova"/>
                  <a:ea typeface="Proxima Nova"/>
                  <a:cs typeface="Proxima Nova"/>
                  <a:sym typeface="Proxima Nova"/>
                </a:rPr>
                <a:t>More librarian/advisory</a:t>
              </a:r>
              <a:endParaRPr sz="1900">
                <a:latin typeface="Proxima Nova"/>
                <a:ea typeface="Proxima Nova"/>
                <a:cs typeface="Proxima Nova"/>
                <a:sym typeface="Proxima Nova"/>
              </a:endParaRPr>
            </a:p>
          </p:txBody>
        </p:sp>
      </p:grpSp>
      <p:sp>
        <p:nvSpPr>
          <p:cNvPr id="364" name="Google Shape;364;g30846b44a6e_0_230"/>
          <p:cNvSpPr txBox="1"/>
          <p:nvPr/>
        </p:nvSpPr>
        <p:spPr>
          <a:xfrm>
            <a:off x="1219400" y="6386000"/>
            <a:ext cx="10491600" cy="477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l-SI" sz="1500">
                <a:latin typeface="Calibri"/>
                <a:ea typeface="Calibri"/>
                <a:cs typeface="Calibri"/>
                <a:sym typeface="Calibri"/>
              </a:rPr>
              <a:t>Slide is originally from the RDA Professionalising Data Stewardship Interests Group </a:t>
            </a:r>
            <a:r>
              <a:rPr lang="sl-SI" sz="1500">
                <a:solidFill>
                  <a:schemeClr val="dk1"/>
                </a:solidFill>
                <a:latin typeface="Calibri"/>
                <a:ea typeface="Calibri"/>
                <a:cs typeface="Calibri"/>
                <a:sym typeface="Calibri"/>
              </a:rPr>
              <a:t>Plenary 19 session </a:t>
            </a:r>
            <a:endParaRPr sz="1500">
              <a:latin typeface="Calibri"/>
              <a:ea typeface="Calibri"/>
              <a:cs typeface="Calibri"/>
              <a:sym typeface="Calibri"/>
            </a:endParaRPr>
          </a:p>
        </p:txBody>
      </p:sp>
      <p:sp>
        <p:nvSpPr>
          <p:cNvPr id="365" name="Google Shape;365;g30846b44a6e_0_230"/>
          <p:cNvSpPr txBox="1">
            <a:spLocks noGrp="1"/>
          </p:cNvSpPr>
          <p:nvPr>
            <p:ph type="title"/>
          </p:nvPr>
        </p:nvSpPr>
        <p:spPr>
          <a:xfrm>
            <a:off x="608375" y="356325"/>
            <a:ext cx="9737700" cy="1131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sl-SI"/>
              <a:t>What Data Stewardship Model is for me?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0846b44a6e_0_245"/>
          <p:cNvSpPr txBox="1"/>
          <p:nvPr/>
        </p:nvSpPr>
        <p:spPr>
          <a:xfrm>
            <a:off x="698400" y="1494133"/>
            <a:ext cx="10889100" cy="46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a:p>
        </p:txBody>
      </p:sp>
      <p:sp>
        <p:nvSpPr>
          <p:cNvPr id="371" name="Google Shape;371;g30846b44a6e_0_245"/>
          <p:cNvSpPr txBox="1"/>
          <p:nvPr/>
        </p:nvSpPr>
        <p:spPr>
          <a:xfrm>
            <a:off x="362200" y="1392533"/>
            <a:ext cx="11360700" cy="5217900"/>
          </a:xfrm>
          <a:prstGeom prst="rect">
            <a:avLst/>
          </a:prstGeom>
          <a:noFill/>
          <a:ln>
            <a:noFill/>
          </a:ln>
        </p:spPr>
        <p:txBody>
          <a:bodyPr spcFirstLastPara="1" wrap="square" lIns="121900" tIns="121900" rIns="121900" bIns="121900" anchor="ctr" anchorCtr="0">
            <a:spAutoFit/>
          </a:bodyPr>
          <a:lstStyle/>
          <a:p>
            <a:pPr marL="609600" lvl="0" indent="-406400" algn="l" rtl="0">
              <a:spcBef>
                <a:spcPts val="0"/>
              </a:spcBef>
              <a:spcAft>
                <a:spcPts val="0"/>
              </a:spcAft>
              <a:buClr>
                <a:srgbClr val="262626"/>
              </a:buClr>
              <a:buSzPts val="1600"/>
              <a:buFont typeface="Calibri"/>
              <a:buChar char="●"/>
            </a:pPr>
            <a:r>
              <a:rPr lang="sl-SI" sz="1900">
                <a:solidFill>
                  <a:srgbClr val="262626"/>
                </a:solidFill>
                <a:latin typeface="Calibri"/>
                <a:ea typeface="Calibri"/>
                <a:cs typeface="Calibri"/>
                <a:sym typeface="Calibri"/>
              </a:rPr>
              <a:t>Budget and resources</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Centralised vs Decentralised</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New services vs Existing services</a:t>
            </a:r>
            <a:endParaRPr sz="1900">
              <a:solidFill>
                <a:srgbClr val="262626"/>
              </a:solidFill>
              <a:latin typeface="Calibri"/>
              <a:ea typeface="Calibri"/>
              <a:cs typeface="Calibri"/>
              <a:sym typeface="Calibri"/>
            </a:endParaRPr>
          </a:p>
          <a:p>
            <a:pPr marL="609600" lvl="0" indent="0" algn="l" rtl="0">
              <a:spcBef>
                <a:spcPts val="0"/>
              </a:spcBef>
              <a:spcAft>
                <a:spcPts val="0"/>
              </a:spcAft>
              <a:buNone/>
            </a:pPr>
            <a:endParaRPr sz="1900">
              <a:solidFill>
                <a:srgbClr val="262626"/>
              </a:solidFill>
              <a:latin typeface="Calibri"/>
              <a:ea typeface="Calibri"/>
              <a:cs typeface="Calibri"/>
              <a:sym typeface="Calibri"/>
            </a:endParaRPr>
          </a:p>
          <a:p>
            <a:pPr marL="609600" lvl="0"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Objectives </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Institutional vision and strategy</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Focus of support</a:t>
            </a:r>
            <a:endParaRPr sz="1900">
              <a:solidFill>
                <a:srgbClr val="262626"/>
              </a:solidFill>
              <a:latin typeface="Calibri"/>
              <a:ea typeface="Calibri"/>
              <a:cs typeface="Calibri"/>
              <a:sym typeface="Calibri"/>
            </a:endParaRPr>
          </a:p>
          <a:p>
            <a:pPr marL="1828800" lvl="2"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Infrastructure, tooling, applications</a:t>
            </a:r>
            <a:endParaRPr sz="1900">
              <a:solidFill>
                <a:srgbClr val="262626"/>
              </a:solidFill>
              <a:latin typeface="Calibri"/>
              <a:ea typeface="Calibri"/>
              <a:cs typeface="Calibri"/>
              <a:sym typeface="Calibri"/>
            </a:endParaRPr>
          </a:p>
          <a:p>
            <a:pPr marL="1828800" lvl="2"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Institutional processes</a:t>
            </a:r>
            <a:endParaRPr sz="1900">
              <a:solidFill>
                <a:srgbClr val="262626"/>
              </a:solidFill>
              <a:latin typeface="Calibri"/>
              <a:ea typeface="Calibri"/>
              <a:cs typeface="Calibri"/>
              <a:sym typeface="Calibri"/>
            </a:endParaRPr>
          </a:p>
          <a:p>
            <a:pPr marL="1828800" lvl="2"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Research activities / researchers’ awareness</a:t>
            </a:r>
            <a:endParaRPr sz="1900">
              <a:solidFill>
                <a:srgbClr val="262626"/>
              </a:solidFill>
              <a:latin typeface="Calibri"/>
              <a:ea typeface="Calibri"/>
              <a:cs typeface="Calibri"/>
              <a:sym typeface="Calibri"/>
            </a:endParaRPr>
          </a:p>
          <a:p>
            <a:pPr marL="0" lvl="0" indent="0" algn="l" rtl="0">
              <a:spcBef>
                <a:spcPts val="0"/>
              </a:spcBef>
              <a:spcAft>
                <a:spcPts val="0"/>
              </a:spcAft>
              <a:buNone/>
            </a:pPr>
            <a:endParaRPr sz="1900">
              <a:solidFill>
                <a:srgbClr val="262626"/>
              </a:solidFill>
              <a:latin typeface="Calibri"/>
              <a:ea typeface="Calibri"/>
              <a:cs typeface="Calibri"/>
              <a:sym typeface="Calibri"/>
            </a:endParaRPr>
          </a:p>
          <a:p>
            <a:pPr marL="609600" lvl="0"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Types of Data Steward support</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Hands on support to research projects (research, infrastructure)</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Domain-specific advisor (generic, research)</a:t>
            </a:r>
            <a:endParaRPr sz="1900">
              <a:solidFill>
                <a:srgbClr val="262626"/>
              </a:solidFill>
              <a:latin typeface="Calibri"/>
              <a:ea typeface="Calibri"/>
              <a:cs typeface="Calibri"/>
              <a:sym typeface="Calibri"/>
            </a:endParaRPr>
          </a:p>
          <a:p>
            <a:pPr marL="1219200" lvl="1" indent="-425450" algn="l" rtl="0">
              <a:spcBef>
                <a:spcPts val="0"/>
              </a:spcBef>
              <a:spcAft>
                <a:spcPts val="0"/>
              </a:spcAft>
              <a:buClr>
                <a:srgbClr val="262626"/>
              </a:buClr>
              <a:buSzPts val="1900"/>
              <a:buFont typeface="Calibri"/>
              <a:buChar char="○"/>
            </a:pPr>
            <a:r>
              <a:rPr lang="sl-SI" sz="1900">
                <a:solidFill>
                  <a:srgbClr val="262626"/>
                </a:solidFill>
                <a:latin typeface="Calibri"/>
                <a:ea typeface="Calibri"/>
                <a:cs typeface="Calibri"/>
                <a:sym typeface="Calibri"/>
              </a:rPr>
              <a:t>Data management strategy (policy)</a:t>
            </a:r>
            <a:endParaRPr sz="1900">
              <a:solidFill>
                <a:srgbClr val="262626"/>
              </a:solidFill>
              <a:latin typeface="Calibri"/>
              <a:ea typeface="Calibri"/>
              <a:cs typeface="Calibri"/>
              <a:sym typeface="Calibri"/>
            </a:endParaRPr>
          </a:p>
          <a:p>
            <a:pPr marL="0" lvl="0" indent="0" algn="l" rtl="0">
              <a:spcBef>
                <a:spcPts val="0"/>
              </a:spcBef>
              <a:spcAft>
                <a:spcPts val="0"/>
              </a:spcAft>
              <a:buNone/>
            </a:pPr>
            <a:endParaRPr sz="1900">
              <a:solidFill>
                <a:srgbClr val="616161"/>
              </a:solidFill>
              <a:latin typeface="Calibri"/>
              <a:ea typeface="Calibri"/>
              <a:cs typeface="Calibri"/>
              <a:sym typeface="Calibri"/>
            </a:endParaRPr>
          </a:p>
          <a:p>
            <a:pPr marL="0" lvl="0" indent="0" algn="l" rtl="0">
              <a:spcBef>
                <a:spcPts val="0"/>
              </a:spcBef>
              <a:spcAft>
                <a:spcPts val="0"/>
              </a:spcAft>
              <a:buNone/>
            </a:pPr>
            <a:endParaRPr sz="1900">
              <a:solidFill>
                <a:srgbClr val="616161"/>
              </a:solidFill>
              <a:latin typeface="Calibri"/>
              <a:ea typeface="Calibri"/>
              <a:cs typeface="Calibri"/>
              <a:sym typeface="Calibri"/>
            </a:endParaRPr>
          </a:p>
        </p:txBody>
      </p:sp>
      <p:pic>
        <p:nvPicPr>
          <p:cNvPr id="372" name="Google Shape;372;g30846b44a6e_0_245"/>
          <p:cNvPicPr preferRelativeResize="0"/>
          <p:nvPr/>
        </p:nvPicPr>
        <p:blipFill>
          <a:blip r:embed="rId3">
            <a:alphaModFix/>
          </a:blip>
          <a:stretch>
            <a:fillRect/>
          </a:stretch>
        </p:blipFill>
        <p:spPr>
          <a:xfrm>
            <a:off x="8982999" y="1797866"/>
            <a:ext cx="1951500" cy="3894734"/>
          </a:xfrm>
          <a:prstGeom prst="rect">
            <a:avLst/>
          </a:prstGeom>
          <a:noFill/>
          <a:ln>
            <a:noFill/>
          </a:ln>
        </p:spPr>
      </p:pic>
      <p:sp>
        <p:nvSpPr>
          <p:cNvPr id="373" name="Google Shape;373;g30846b44a6e_0_245"/>
          <p:cNvSpPr txBox="1"/>
          <p:nvPr/>
        </p:nvSpPr>
        <p:spPr>
          <a:xfrm>
            <a:off x="537467" y="6084033"/>
            <a:ext cx="11534100" cy="892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l-SI" sz="1400">
                <a:solidFill>
                  <a:srgbClr val="333333"/>
                </a:solidFill>
                <a:highlight>
                  <a:srgbClr val="F5F5F5"/>
                </a:highlight>
                <a:latin typeface="Calibri"/>
                <a:ea typeface="Calibri"/>
                <a:cs typeface="Calibri"/>
                <a:sym typeface="Calibri"/>
              </a:rPr>
              <a:t>Mijke Jetten, Marjan Grootveld, Annemie Mordant, Mascha Jansen, Margreet Bloemers, Margriet Miedema, &amp; Celia W.G. van Gelder. (2021). Professionalising data stewardship in the Netherlands. Competences, training and education. Dutch roadmap towards national implementation of FAIR data stewardship (1.1). Zenodo. </a:t>
            </a:r>
            <a:r>
              <a:rPr lang="sl-SI" sz="1400" u="sng">
                <a:solidFill>
                  <a:schemeClr val="hlink"/>
                </a:solidFill>
                <a:highlight>
                  <a:srgbClr val="F5F5F5"/>
                </a:highlight>
                <a:latin typeface="Calibri"/>
                <a:ea typeface="Calibri"/>
                <a:cs typeface="Calibri"/>
                <a:sym typeface="Calibri"/>
                <a:hlinkClick r:id="rId4"/>
              </a:rPr>
              <a:t>https://doi.org/10.5281/zenodo.4623713</a:t>
            </a:r>
            <a:r>
              <a:rPr lang="sl-SI" sz="1400">
                <a:solidFill>
                  <a:srgbClr val="333333"/>
                </a:solidFill>
                <a:highlight>
                  <a:srgbClr val="F5F5F5"/>
                </a:highlight>
                <a:latin typeface="Calibri"/>
                <a:ea typeface="Calibri"/>
                <a:cs typeface="Calibri"/>
                <a:sym typeface="Calibri"/>
              </a:rPr>
              <a:t> </a:t>
            </a:r>
            <a:endParaRPr sz="1900">
              <a:latin typeface="Calibri"/>
              <a:ea typeface="Calibri"/>
              <a:cs typeface="Calibri"/>
              <a:sym typeface="Calibri"/>
            </a:endParaRPr>
          </a:p>
        </p:txBody>
      </p:sp>
      <p:sp>
        <p:nvSpPr>
          <p:cNvPr id="374" name="Google Shape;374;g30846b44a6e_0_245"/>
          <p:cNvSpPr txBox="1">
            <a:spLocks noGrp="1"/>
          </p:cNvSpPr>
          <p:nvPr>
            <p:ph type="title"/>
          </p:nvPr>
        </p:nvSpPr>
        <p:spPr>
          <a:xfrm>
            <a:off x="608375" y="494275"/>
            <a:ext cx="9737700" cy="1131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a:t>What Data Stewardship Model is for me?</a:t>
            </a:r>
            <a:endParaRPr/>
          </a:p>
          <a:p>
            <a:pPr marL="0" lvl="0" indent="0" algn="l" rtl="0">
              <a:lnSpc>
                <a:spcPct val="90000"/>
              </a:lnSpc>
              <a:spcBef>
                <a:spcPts val="0"/>
              </a:spcBef>
              <a:spcAft>
                <a:spcPts val="0"/>
              </a:spcAft>
              <a:buClr>
                <a:schemeClr val="dk1"/>
              </a:buClr>
              <a:buSzPct val="125316"/>
              <a:buFont typeface="Calibri"/>
              <a:buNone/>
            </a:pPr>
            <a:r>
              <a:rPr lang="sl-SI" sz="3511"/>
              <a:t>(hard to copy from others) </a:t>
            </a:r>
            <a:endParaRPr sz="351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0846b44a6e_0_366"/>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t>Data Steward in Mechanical Engineering</a:t>
            </a:r>
            <a:endParaRPr/>
          </a:p>
        </p:txBody>
      </p:sp>
      <p:sp>
        <p:nvSpPr>
          <p:cNvPr id="380" name="Google Shape;380;g30846b44a6e_0_366"/>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l-SI"/>
              <a:t>Requests:</a:t>
            </a:r>
            <a:endParaRPr/>
          </a:p>
          <a:p>
            <a:pPr marL="0" lvl="0" indent="0" algn="l" rtl="0">
              <a:spcBef>
                <a:spcPts val="1000"/>
              </a:spcBef>
              <a:spcAft>
                <a:spcPts val="0"/>
              </a:spcAft>
              <a:buNone/>
            </a:pPr>
            <a:endParaRPr/>
          </a:p>
        </p:txBody>
      </p:sp>
      <p:pic>
        <p:nvPicPr>
          <p:cNvPr id="381" name="Google Shape;381;g30846b44a6e_0_366"/>
          <p:cNvPicPr preferRelativeResize="0"/>
          <p:nvPr/>
        </p:nvPicPr>
        <p:blipFill>
          <a:blip r:embed="rId3">
            <a:alphaModFix/>
          </a:blip>
          <a:stretch>
            <a:fillRect/>
          </a:stretch>
        </p:blipFill>
        <p:spPr>
          <a:xfrm>
            <a:off x="2441100" y="2084700"/>
            <a:ext cx="7954202" cy="47733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308d85b4566_0_15"/>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solidFill>
                  <a:schemeClr val="accent2"/>
                </a:solidFill>
              </a:rPr>
              <a:t>Data Steward in Mechanical Engineering</a:t>
            </a:r>
            <a:endParaRPr/>
          </a:p>
        </p:txBody>
      </p:sp>
      <p:sp>
        <p:nvSpPr>
          <p:cNvPr id="387" name="Google Shape;387;g308d85b4566_0_15"/>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sl-SI">
                <a:solidFill>
                  <a:schemeClr val="dk1"/>
                </a:solidFill>
              </a:rPr>
              <a:t>Requests:</a:t>
            </a:r>
            <a:endParaRPr/>
          </a:p>
        </p:txBody>
      </p:sp>
      <p:pic>
        <p:nvPicPr>
          <p:cNvPr id="388" name="Google Shape;388;g308d85b4566_0_15"/>
          <p:cNvPicPr preferRelativeResize="0"/>
          <p:nvPr/>
        </p:nvPicPr>
        <p:blipFill>
          <a:blip r:embed="rId3">
            <a:alphaModFix/>
          </a:blip>
          <a:stretch>
            <a:fillRect/>
          </a:stretch>
        </p:blipFill>
        <p:spPr>
          <a:xfrm>
            <a:off x="2499638" y="1978025"/>
            <a:ext cx="8062213" cy="48381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08e5240189_4_3"/>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solidFill>
                  <a:schemeClr val="accent2"/>
                </a:solidFill>
              </a:rPr>
              <a:t>Data Steward in Mechanical Engineering</a:t>
            </a:r>
            <a:endParaRPr/>
          </a:p>
        </p:txBody>
      </p:sp>
      <p:sp>
        <p:nvSpPr>
          <p:cNvPr id="394" name="Google Shape;394;g308e5240189_4_3"/>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sl-SI">
                <a:solidFill>
                  <a:schemeClr val="dk1"/>
                </a:solidFill>
              </a:rPr>
              <a:t>Requests:</a:t>
            </a:r>
            <a:endParaRPr>
              <a:solidFill>
                <a:schemeClr val="dk1"/>
              </a:solidFill>
            </a:endParaRPr>
          </a:p>
          <a:p>
            <a:pPr marL="0" lvl="0" indent="0" algn="l" rtl="0">
              <a:spcBef>
                <a:spcPts val="1000"/>
              </a:spcBef>
              <a:spcAft>
                <a:spcPts val="0"/>
              </a:spcAft>
              <a:buNone/>
            </a:pPr>
            <a:endParaRPr/>
          </a:p>
        </p:txBody>
      </p:sp>
      <p:pic>
        <p:nvPicPr>
          <p:cNvPr id="395" name="Google Shape;395;g308e5240189_4_3"/>
          <p:cNvPicPr preferRelativeResize="0"/>
          <p:nvPr/>
        </p:nvPicPr>
        <p:blipFill>
          <a:blip r:embed="rId3">
            <a:alphaModFix/>
          </a:blip>
          <a:stretch>
            <a:fillRect/>
          </a:stretch>
        </p:blipFill>
        <p:spPr>
          <a:xfrm>
            <a:off x="1994538" y="1783050"/>
            <a:ext cx="8202926" cy="49225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08d85b4566_0_21"/>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solidFill>
                  <a:schemeClr val="accent2"/>
                </a:solidFill>
              </a:rPr>
              <a:t>Data Steward in Mechanical Engineering</a:t>
            </a:r>
            <a:endParaRPr/>
          </a:p>
        </p:txBody>
      </p:sp>
      <p:sp>
        <p:nvSpPr>
          <p:cNvPr id="401" name="Google Shape;401;g308d85b4566_0_21"/>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sl-SI"/>
              <a:t>Examples of requests</a:t>
            </a:r>
            <a:endParaRPr/>
          </a:p>
          <a:p>
            <a:pPr marL="0" lvl="0" indent="0" algn="l" rtl="0">
              <a:spcBef>
                <a:spcPts val="1000"/>
              </a:spcBef>
              <a:spcAft>
                <a:spcPts val="0"/>
              </a:spcAft>
              <a:buNone/>
            </a:pPr>
            <a:r>
              <a:rPr lang="sl-SI" sz="2000" i="1">
                <a:solidFill>
                  <a:schemeClr val="dk2"/>
                </a:solidFill>
              </a:rPr>
              <a:t>Can you provide guidance on the type of research data that is expected to be uploaded, as well as the appropriate repositories for doing so?</a:t>
            </a:r>
            <a:endParaRPr sz="2000" i="1">
              <a:solidFill>
                <a:schemeClr val="dk2"/>
              </a:solidFill>
            </a:endParaRPr>
          </a:p>
          <a:p>
            <a:pPr marL="0" lvl="0" indent="0" algn="l" rtl="0">
              <a:spcBef>
                <a:spcPts val="1000"/>
              </a:spcBef>
              <a:spcAft>
                <a:spcPts val="0"/>
              </a:spcAft>
              <a:buNone/>
            </a:pPr>
            <a:endParaRPr sz="2000" i="1">
              <a:solidFill>
                <a:schemeClr val="dk2"/>
              </a:solidFill>
            </a:endParaRPr>
          </a:p>
          <a:p>
            <a:pPr marL="0" lvl="0" indent="0" algn="l" rtl="0">
              <a:spcBef>
                <a:spcPts val="1000"/>
              </a:spcBef>
              <a:spcAft>
                <a:spcPts val="0"/>
              </a:spcAft>
              <a:buNone/>
            </a:pPr>
            <a:r>
              <a:rPr lang="sl-SI" sz="2000" i="1">
                <a:solidFill>
                  <a:schemeClr val="dk2"/>
                </a:solidFill>
              </a:rPr>
              <a:t>Can you provide guidance on selecting the appropriate license type when uploading this data? What factors should be considered when choosing the license?</a:t>
            </a:r>
            <a:endParaRPr sz="2000" i="1">
              <a:solidFill>
                <a:schemeClr val="dk2"/>
              </a:solidFill>
            </a:endParaRPr>
          </a:p>
          <a:p>
            <a:pPr marL="0" lvl="0" indent="0" algn="l" rtl="0">
              <a:spcBef>
                <a:spcPts val="1000"/>
              </a:spcBef>
              <a:spcAft>
                <a:spcPts val="0"/>
              </a:spcAft>
              <a:buNone/>
            </a:pPr>
            <a:endParaRPr sz="2000" i="1">
              <a:solidFill>
                <a:schemeClr val="dk2"/>
              </a:solidFill>
            </a:endParaRPr>
          </a:p>
          <a:p>
            <a:pPr marL="0" lvl="0" indent="0" algn="l" rtl="0">
              <a:spcBef>
                <a:spcPts val="1000"/>
              </a:spcBef>
              <a:spcAft>
                <a:spcPts val="0"/>
              </a:spcAft>
              <a:buNone/>
            </a:pPr>
            <a:r>
              <a:rPr lang="sl-SI" sz="2000" i="1">
                <a:solidFill>
                  <a:schemeClr val="dk2"/>
                </a:solidFill>
              </a:rPr>
              <a:t>We plan to conduct a usability study involving participants with prior conditions who can be considered vulnerable data subjects. Could you please look at the attached data management plan (DMP) and advise whether a data protection impact assessment (DPIA) is required for this study?</a:t>
            </a:r>
            <a:endParaRPr sz="2000" i="1">
              <a:solidFill>
                <a:schemeClr val="dk2"/>
              </a:solidFill>
            </a:endParaRPr>
          </a:p>
          <a:p>
            <a:pPr marL="0" lvl="0" indent="0" algn="l" rtl="0">
              <a:spcBef>
                <a:spcPts val="1000"/>
              </a:spcBef>
              <a:spcAft>
                <a:spcPts val="0"/>
              </a:spcAft>
              <a:buNone/>
            </a:pPr>
            <a:endParaRPr sz="2000" i="1">
              <a:solidFill>
                <a:schemeClr val="dk2"/>
              </a:solidFill>
            </a:endParaRPr>
          </a:p>
          <a:p>
            <a:pPr marL="0" lvl="0" indent="0" algn="l" rtl="0">
              <a:spcBef>
                <a:spcPts val="1000"/>
              </a:spcBef>
              <a:spcAft>
                <a:spcPts val="0"/>
              </a:spcAft>
              <a:buNone/>
            </a:pPr>
            <a:r>
              <a:rPr lang="sl-SI" sz="2000" i="1">
                <a:solidFill>
                  <a:schemeClr val="dk2"/>
                </a:solidFill>
              </a:rPr>
              <a:t>I've been working on setting up a version control repository for my project, but I think I may have encountered some problems in the process. Who would be the best person for me to reach out to in order to get help with properly configuring the repository without risking any data loss?</a:t>
            </a:r>
            <a:endParaRPr sz="2000" i="1">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08d85b4566_0_0"/>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solidFill>
                  <a:schemeClr val="accent2"/>
                </a:solidFill>
              </a:rPr>
              <a:t>Data Steward in Mechanical Engineering</a:t>
            </a:r>
            <a:endParaRPr/>
          </a:p>
        </p:txBody>
      </p:sp>
      <p:sp>
        <p:nvSpPr>
          <p:cNvPr id="407" name="Google Shape;407;g308d85b4566_0_0"/>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39285"/>
              <a:buFont typeface="Arial"/>
              <a:buNone/>
            </a:pPr>
            <a:r>
              <a:rPr lang="sl-SI">
                <a:solidFill>
                  <a:schemeClr val="dk1"/>
                </a:solidFill>
              </a:rPr>
              <a:t>Trainings</a:t>
            </a:r>
            <a:endParaRPr>
              <a:solidFill>
                <a:schemeClr val="dk1"/>
              </a:solidFill>
            </a:endParaRPr>
          </a:p>
          <a:p>
            <a:pPr marL="457200" lvl="0" indent="-379730" algn="l" rtl="0">
              <a:lnSpc>
                <a:spcPct val="115000"/>
              </a:lnSpc>
              <a:spcBef>
                <a:spcPts val="1000"/>
              </a:spcBef>
              <a:spcAft>
                <a:spcPts val="0"/>
              </a:spcAft>
              <a:buClr>
                <a:schemeClr val="dk1"/>
              </a:buClr>
              <a:buSzPct val="100000"/>
              <a:buChar char="-"/>
            </a:pPr>
            <a:r>
              <a:rPr lang="sl-SI">
                <a:solidFill>
                  <a:schemeClr val="dk1"/>
                </a:solidFill>
              </a:rPr>
              <a:t>Offer trainings for new PhD candidates</a:t>
            </a:r>
            <a:endParaRPr>
              <a:solidFill>
                <a:schemeClr val="dk1"/>
              </a:solidFill>
            </a:endParaRPr>
          </a:p>
          <a:p>
            <a:pPr marL="914400" lvl="1" indent="-358140" algn="l" rtl="0">
              <a:lnSpc>
                <a:spcPct val="115000"/>
              </a:lnSpc>
              <a:spcBef>
                <a:spcPts val="0"/>
              </a:spcBef>
              <a:spcAft>
                <a:spcPts val="0"/>
              </a:spcAft>
              <a:buClr>
                <a:schemeClr val="dk1"/>
              </a:buClr>
              <a:buSzPct val="100000"/>
              <a:buChar char="-"/>
            </a:pPr>
            <a:r>
              <a:rPr lang="sl-SI">
                <a:solidFill>
                  <a:schemeClr val="dk1"/>
                </a:solidFill>
              </a:rPr>
              <a:t>Introductory lecture on RDM at TU Delft and creating a DMP</a:t>
            </a:r>
            <a:endParaRPr>
              <a:solidFill>
                <a:schemeClr val="dk1"/>
              </a:solidFill>
            </a:endParaRPr>
          </a:p>
          <a:p>
            <a:pPr marL="1371600" lvl="2" indent="-336550" algn="l" rtl="0">
              <a:lnSpc>
                <a:spcPct val="115000"/>
              </a:lnSpc>
              <a:spcBef>
                <a:spcPts val="0"/>
              </a:spcBef>
              <a:spcAft>
                <a:spcPts val="0"/>
              </a:spcAft>
              <a:buClr>
                <a:schemeClr val="dk1"/>
              </a:buClr>
              <a:buSzPct val="100000"/>
              <a:buChar char="-"/>
            </a:pPr>
            <a:r>
              <a:rPr lang="sl-SI">
                <a:solidFill>
                  <a:schemeClr val="dk1"/>
                </a:solidFill>
              </a:rPr>
              <a:t>Good RDM practices</a:t>
            </a:r>
            <a:endParaRPr>
              <a:solidFill>
                <a:schemeClr val="dk1"/>
              </a:solidFill>
            </a:endParaRPr>
          </a:p>
          <a:p>
            <a:pPr marL="1371600" lvl="2" indent="-336550" algn="l" rtl="0">
              <a:lnSpc>
                <a:spcPct val="115000"/>
              </a:lnSpc>
              <a:spcBef>
                <a:spcPts val="0"/>
              </a:spcBef>
              <a:spcAft>
                <a:spcPts val="0"/>
              </a:spcAft>
              <a:buClr>
                <a:schemeClr val="dk1"/>
              </a:buClr>
              <a:buSzPct val="100000"/>
              <a:buChar char="-"/>
            </a:pPr>
            <a:r>
              <a:rPr lang="sl-SI">
                <a:solidFill>
                  <a:schemeClr val="dk1"/>
                </a:solidFill>
              </a:rPr>
              <a:t>Inform about facilities available</a:t>
            </a:r>
            <a:endParaRPr>
              <a:solidFill>
                <a:schemeClr val="dk1"/>
              </a:solidFill>
            </a:endParaRPr>
          </a:p>
          <a:p>
            <a:pPr marL="914400" lvl="1" indent="-358140" algn="l" rtl="0">
              <a:lnSpc>
                <a:spcPct val="115000"/>
              </a:lnSpc>
              <a:spcBef>
                <a:spcPts val="0"/>
              </a:spcBef>
              <a:spcAft>
                <a:spcPts val="0"/>
              </a:spcAft>
              <a:buClr>
                <a:schemeClr val="dk1"/>
              </a:buClr>
              <a:buSzPct val="100000"/>
              <a:buChar char="-"/>
            </a:pPr>
            <a:r>
              <a:rPr lang="sl-SI">
                <a:solidFill>
                  <a:schemeClr val="dk1"/>
                </a:solidFill>
              </a:rPr>
              <a:t>Sessions discussing personal workflow</a:t>
            </a:r>
            <a:endParaRPr>
              <a:solidFill>
                <a:schemeClr val="dk1"/>
              </a:solidFill>
            </a:endParaRPr>
          </a:p>
          <a:p>
            <a:pPr marL="457200" lvl="0" indent="-379730" algn="l" rtl="0">
              <a:lnSpc>
                <a:spcPct val="115000"/>
              </a:lnSpc>
              <a:spcBef>
                <a:spcPts val="0"/>
              </a:spcBef>
              <a:spcAft>
                <a:spcPts val="0"/>
              </a:spcAft>
              <a:buClr>
                <a:schemeClr val="dk1"/>
              </a:buClr>
              <a:buSzPct val="100000"/>
              <a:buChar char="-"/>
            </a:pPr>
            <a:r>
              <a:rPr lang="sl-SI" sz="2800">
                <a:solidFill>
                  <a:schemeClr val="dk1"/>
                </a:solidFill>
              </a:rPr>
              <a:t>Offer Guest lecture</a:t>
            </a:r>
            <a:r>
              <a:rPr lang="sl-SI">
                <a:solidFill>
                  <a:schemeClr val="dk1"/>
                </a:solidFill>
              </a:rPr>
              <a:t>s in BSc and MSc courses</a:t>
            </a:r>
            <a:endParaRPr>
              <a:solidFill>
                <a:schemeClr val="dk1"/>
              </a:solidFill>
            </a:endParaRPr>
          </a:p>
          <a:p>
            <a:pPr marL="914400" lvl="1" indent="-358140" algn="l" rtl="0">
              <a:lnSpc>
                <a:spcPct val="115000"/>
              </a:lnSpc>
              <a:spcBef>
                <a:spcPts val="0"/>
              </a:spcBef>
              <a:spcAft>
                <a:spcPts val="0"/>
              </a:spcAft>
              <a:buClr>
                <a:schemeClr val="dk1"/>
              </a:buClr>
              <a:buSzPct val="100000"/>
              <a:buChar char="-"/>
            </a:pPr>
            <a:r>
              <a:rPr lang="sl-SI">
                <a:solidFill>
                  <a:schemeClr val="dk1"/>
                </a:solidFill>
              </a:rPr>
              <a:t>General RDM</a:t>
            </a:r>
            <a:endParaRPr>
              <a:solidFill>
                <a:schemeClr val="dk1"/>
              </a:solidFill>
            </a:endParaRPr>
          </a:p>
          <a:p>
            <a:pPr marL="914400" lvl="1" indent="-358140" algn="l" rtl="0">
              <a:lnSpc>
                <a:spcPct val="115000"/>
              </a:lnSpc>
              <a:spcBef>
                <a:spcPts val="0"/>
              </a:spcBef>
              <a:spcAft>
                <a:spcPts val="0"/>
              </a:spcAft>
              <a:buClr>
                <a:schemeClr val="dk1"/>
              </a:buClr>
              <a:buSzPct val="100000"/>
              <a:buChar char="-"/>
            </a:pPr>
            <a:r>
              <a:rPr lang="sl-SI">
                <a:solidFill>
                  <a:schemeClr val="dk1"/>
                </a:solidFill>
              </a:rPr>
              <a:t>FAIR data</a:t>
            </a:r>
            <a:endParaRPr>
              <a:solidFill>
                <a:schemeClr val="dk1"/>
              </a:solidFill>
            </a:endParaRPr>
          </a:p>
          <a:p>
            <a:pPr marL="914400" lvl="1" indent="-358140" algn="l" rtl="0">
              <a:lnSpc>
                <a:spcPct val="115000"/>
              </a:lnSpc>
              <a:spcBef>
                <a:spcPts val="0"/>
              </a:spcBef>
              <a:spcAft>
                <a:spcPts val="0"/>
              </a:spcAft>
              <a:buClr>
                <a:schemeClr val="dk1"/>
              </a:buClr>
              <a:buSzPct val="100000"/>
              <a:buChar char="-"/>
            </a:pPr>
            <a:r>
              <a:rPr lang="sl-SI">
                <a:solidFill>
                  <a:schemeClr val="dk1"/>
                </a:solidFill>
              </a:rPr>
              <a:t>Open Science</a:t>
            </a:r>
            <a:endParaRPr>
              <a:solidFill>
                <a:schemeClr val="dk1"/>
              </a:solidFill>
            </a:endParaRPr>
          </a:p>
          <a:p>
            <a:pPr marL="0" lvl="0" indent="0" algn="l" rtl="0">
              <a:spcBef>
                <a:spcPts val="1000"/>
              </a:spcBef>
              <a:spcAft>
                <a:spcPts val="0"/>
              </a:spcAft>
              <a:buClr>
                <a:schemeClr val="dk1"/>
              </a:buClr>
              <a:buSzPct val="39285"/>
              <a:buFont typeface="Arial"/>
              <a:buNone/>
            </a:pPr>
            <a:endParaRPr>
              <a:solidFill>
                <a:schemeClr val="dk1"/>
              </a:solidFill>
            </a:endParaRPr>
          </a:p>
          <a:p>
            <a:pPr marL="0" lvl="0" indent="0" algn="l" rtl="0">
              <a:spcBef>
                <a:spcPts val="1000"/>
              </a:spcBef>
              <a:spcAft>
                <a:spcPts val="0"/>
              </a:spcAft>
              <a:buNone/>
            </a:pPr>
            <a:r>
              <a:rPr lang="sl-SI"/>
              <a:t>First lecture slides: </a:t>
            </a:r>
            <a:r>
              <a:rPr lang="sl-SI" u="sng">
                <a:solidFill>
                  <a:schemeClr val="hlink"/>
                </a:solidFill>
                <a:hlinkClick r:id="rId3"/>
              </a:rPr>
              <a:t>https://doi.org/10.5281/zenodo.7908034</a:t>
            </a:r>
            <a:endParaRPr/>
          </a:p>
          <a:p>
            <a:pPr marL="0" lvl="0" indent="0" algn="l" rtl="0">
              <a:spcBef>
                <a:spcPts val="1000"/>
              </a:spcBef>
              <a:spcAft>
                <a:spcPts val="0"/>
              </a:spcAft>
              <a:buNone/>
            </a:pPr>
            <a:r>
              <a:rPr lang="sl-SI"/>
              <a:t>Second lecture slides: </a:t>
            </a:r>
            <a:r>
              <a:rPr lang="sl-SI" u="sng">
                <a:solidFill>
                  <a:schemeClr val="hlink"/>
                </a:solidFill>
                <a:hlinkClick r:id="rId4"/>
              </a:rPr>
              <a:t>https://doi.org/10.5281/zenodo.7712769</a:t>
            </a:r>
            <a:endParaRPr/>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0846b44a6e_0_6"/>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a:t>Outline </a:t>
            </a:r>
            <a:endParaRPr/>
          </a:p>
        </p:txBody>
      </p:sp>
      <p:sp>
        <p:nvSpPr>
          <p:cNvPr id="82" name="Google Shape;82;g30846b44a6e_0_6"/>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fontScale="92500" lnSpcReduction="10000"/>
          </a:bodyPr>
          <a:lstStyle/>
          <a:p>
            <a:pPr marL="457200" lvl="0" indent="-406400" algn="l" rtl="0">
              <a:spcBef>
                <a:spcPts val="1000"/>
              </a:spcBef>
              <a:spcAft>
                <a:spcPts val="0"/>
              </a:spcAft>
              <a:buSzPts val="2800"/>
              <a:buChar char="•"/>
            </a:pPr>
            <a:r>
              <a:rPr lang="sl-SI"/>
              <a:t>About us and TU Delft</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Data Stewardship and RDM support at TU Delft	</a:t>
            </a:r>
            <a:endParaRPr/>
          </a:p>
          <a:p>
            <a:pPr marL="914400" lvl="1" indent="-381000" algn="l" rtl="0">
              <a:spcBef>
                <a:spcPts val="0"/>
              </a:spcBef>
              <a:spcAft>
                <a:spcPts val="0"/>
              </a:spcAft>
              <a:buSzPts val="2400"/>
              <a:buChar char="•"/>
            </a:pPr>
            <a:r>
              <a:rPr lang="sl-SI"/>
              <a:t>Policy</a:t>
            </a:r>
            <a:endParaRPr/>
          </a:p>
          <a:p>
            <a:pPr marL="914400" lvl="1" indent="-381000" algn="l" rtl="0">
              <a:spcBef>
                <a:spcPts val="0"/>
              </a:spcBef>
              <a:spcAft>
                <a:spcPts val="0"/>
              </a:spcAft>
              <a:buSzPts val="2400"/>
              <a:buChar char="•"/>
            </a:pPr>
            <a:r>
              <a:rPr lang="sl-SI"/>
              <a:t>People</a:t>
            </a:r>
            <a:endParaRPr/>
          </a:p>
          <a:p>
            <a:pPr marL="914400" lvl="1" indent="-381000" algn="l" rtl="0">
              <a:spcBef>
                <a:spcPts val="0"/>
              </a:spcBef>
              <a:spcAft>
                <a:spcPts val="0"/>
              </a:spcAft>
              <a:buSzPts val="2400"/>
              <a:buChar char="•"/>
            </a:pPr>
            <a:r>
              <a:rPr lang="sl-SI"/>
              <a:t>Workflows</a:t>
            </a:r>
            <a:endParaRPr/>
          </a:p>
          <a:p>
            <a:pPr marL="914400" lvl="1" indent="-381000" algn="l" rtl="0">
              <a:spcBef>
                <a:spcPts val="0"/>
              </a:spcBef>
              <a:spcAft>
                <a:spcPts val="0"/>
              </a:spcAft>
              <a:buSzPts val="2400"/>
              <a:buChar char="•"/>
            </a:pPr>
            <a:r>
              <a:rPr lang="sl-SI"/>
              <a:t>Infrastructure</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Data Stewards in Mechanical Engineering and beyond</a:t>
            </a:r>
            <a:endParaRPr/>
          </a:p>
          <a:p>
            <a:pPr marL="914400" lvl="1" indent="-381000" algn="l" rtl="0">
              <a:spcBef>
                <a:spcPts val="0"/>
              </a:spcBef>
              <a:spcAft>
                <a:spcPts val="0"/>
              </a:spcAft>
              <a:buSzPts val="2400"/>
              <a:buChar char="•"/>
            </a:pPr>
            <a:r>
              <a:rPr lang="sl-SI"/>
              <a:t>Requests</a:t>
            </a:r>
            <a:endParaRPr/>
          </a:p>
          <a:p>
            <a:pPr marL="914400" lvl="1" indent="-381000" algn="l" rtl="0">
              <a:spcBef>
                <a:spcPts val="0"/>
              </a:spcBef>
              <a:spcAft>
                <a:spcPts val="0"/>
              </a:spcAft>
              <a:buSzPts val="2400"/>
              <a:buChar char="•"/>
            </a:pPr>
            <a:r>
              <a:rPr lang="sl-SI"/>
              <a:t>Training</a:t>
            </a:r>
            <a:endParaRPr/>
          </a:p>
          <a:p>
            <a:pPr marL="914400" lvl="1" indent="-381000" algn="l" rtl="0">
              <a:spcBef>
                <a:spcPts val="0"/>
              </a:spcBef>
              <a:spcAft>
                <a:spcPts val="0"/>
              </a:spcAft>
              <a:buSzPts val="2400"/>
              <a:buChar char="•"/>
            </a:pPr>
            <a:r>
              <a:rPr lang="sl-SI"/>
              <a:t>Other activities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308d85b4566_0_5"/>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solidFill>
                  <a:schemeClr val="accent2"/>
                </a:solidFill>
              </a:rPr>
              <a:t>Data Steward </a:t>
            </a:r>
            <a:r>
              <a:rPr lang="sl-SI"/>
              <a:t>in (and beyond)</a:t>
            </a:r>
            <a:r>
              <a:rPr lang="sl-SI">
                <a:solidFill>
                  <a:schemeClr val="accent2"/>
                </a:solidFill>
              </a:rPr>
              <a:t> Mechanical Engineering</a:t>
            </a:r>
            <a:endParaRPr/>
          </a:p>
        </p:txBody>
      </p:sp>
      <p:sp>
        <p:nvSpPr>
          <p:cNvPr id="413" name="Google Shape;413;g308d85b4566_0_5"/>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Clr>
                <a:schemeClr val="dk1"/>
              </a:buClr>
              <a:buSzPct val="39285"/>
              <a:buFont typeface="Arial"/>
              <a:buNone/>
            </a:pPr>
            <a:r>
              <a:rPr lang="sl-SI">
                <a:solidFill>
                  <a:schemeClr val="dk1"/>
                </a:solidFill>
              </a:rPr>
              <a:t>Other responsibilities</a:t>
            </a:r>
            <a:endParaRPr>
              <a:solidFill>
                <a:schemeClr val="dk1"/>
              </a:solidFill>
            </a:endParaRPr>
          </a:p>
          <a:p>
            <a:pPr marL="457200" lvl="0" indent="-366395" algn="l" rtl="0">
              <a:lnSpc>
                <a:spcPct val="115000"/>
              </a:lnSpc>
              <a:spcBef>
                <a:spcPts val="1000"/>
              </a:spcBef>
              <a:spcAft>
                <a:spcPts val="0"/>
              </a:spcAft>
              <a:buClr>
                <a:schemeClr val="dk1"/>
              </a:buClr>
              <a:buSzPct val="100000"/>
              <a:buChar char="-"/>
            </a:pPr>
            <a:r>
              <a:rPr lang="sl-SI">
                <a:solidFill>
                  <a:schemeClr val="dk1"/>
                </a:solidFill>
              </a:rPr>
              <a:t>Contribute to the Open Science section of the research assessment</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Contribute to faculty- and uni-wide policies and guidelines</a:t>
            </a:r>
            <a:endParaRPr>
              <a:solidFill>
                <a:schemeClr val="dk1"/>
              </a:solidFill>
            </a:endParaRPr>
          </a:p>
          <a:p>
            <a:pPr marL="914400" lvl="1" indent="-346710" algn="l" rtl="0">
              <a:lnSpc>
                <a:spcPct val="115000"/>
              </a:lnSpc>
              <a:spcBef>
                <a:spcPts val="0"/>
              </a:spcBef>
              <a:spcAft>
                <a:spcPts val="0"/>
              </a:spcAft>
              <a:buClr>
                <a:schemeClr val="dk1"/>
              </a:buClr>
              <a:buSzPct val="100000"/>
              <a:buChar char="-"/>
            </a:pPr>
            <a:r>
              <a:rPr lang="sl-SI">
                <a:solidFill>
                  <a:schemeClr val="dk1"/>
                </a:solidFill>
              </a:rPr>
              <a:t>Software policy</a:t>
            </a:r>
            <a:endParaRPr>
              <a:solidFill>
                <a:schemeClr val="dk1"/>
              </a:solidFill>
            </a:endParaRPr>
          </a:p>
          <a:p>
            <a:pPr marL="914400" lvl="1" indent="-346710" algn="l" rtl="0">
              <a:lnSpc>
                <a:spcPct val="115000"/>
              </a:lnSpc>
              <a:spcBef>
                <a:spcPts val="0"/>
              </a:spcBef>
              <a:spcAft>
                <a:spcPts val="0"/>
              </a:spcAft>
              <a:buClr>
                <a:schemeClr val="dk1"/>
              </a:buClr>
              <a:buSzPct val="100000"/>
              <a:buChar char="-"/>
            </a:pPr>
            <a:r>
              <a:rPr lang="sl-SI">
                <a:solidFill>
                  <a:schemeClr val="dk1"/>
                </a:solidFill>
              </a:rPr>
              <a:t>Research Data Framework</a:t>
            </a:r>
            <a:endParaRPr>
              <a:solidFill>
                <a:schemeClr val="dk1"/>
              </a:solidFill>
            </a:endParaRPr>
          </a:p>
          <a:p>
            <a:pPr marL="914400" lvl="1" indent="-346710" algn="l" rtl="0">
              <a:lnSpc>
                <a:spcPct val="115000"/>
              </a:lnSpc>
              <a:spcBef>
                <a:spcPts val="0"/>
              </a:spcBef>
              <a:spcAft>
                <a:spcPts val="0"/>
              </a:spcAft>
              <a:buClr>
                <a:schemeClr val="dk1"/>
              </a:buClr>
              <a:buSzPct val="100000"/>
              <a:buChar char="-"/>
            </a:pPr>
            <a:r>
              <a:rPr lang="sl-SI">
                <a:solidFill>
                  <a:schemeClr val="dk1"/>
                </a:solidFill>
              </a:rPr>
              <a:t>Funder-specific guidance (e.g., Horizon Europe)</a:t>
            </a:r>
            <a:endParaRPr>
              <a:solidFill>
                <a:schemeClr val="dk1"/>
              </a:solidFill>
            </a:endParaRPr>
          </a:p>
          <a:p>
            <a:pPr marL="0" lvl="0" indent="0" algn="l" rtl="0">
              <a:spcBef>
                <a:spcPts val="1000"/>
              </a:spcBef>
              <a:spcAft>
                <a:spcPts val="0"/>
              </a:spcAft>
              <a:buClr>
                <a:schemeClr val="dk1"/>
              </a:buClr>
              <a:buSzPct val="39285"/>
              <a:buFont typeface="Arial"/>
              <a:buNone/>
            </a:pPr>
            <a:endParaRPr>
              <a:solidFill>
                <a:schemeClr val="dk1"/>
              </a:solidFill>
            </a:endParaRPr>
          </a:p>
          <a:p>
            <a:pPr marL="0" lvl="0" indent="0" algn="l" rtl="0">
              <a:spcBef>
                <a:spcPts val="1000"/>
              </a:spcBef>
              <a:spcAft>
                <a:spcPts val="0"/>
              </a:spcAft>
              <a:buNone/>
            </a:pPr>
            <a:r>
              <a:rPr lang="sl-SI">
                <a:solidFill>
                  <a:schemeClr val="dk1"/>
                </a:solidFill>
              </a:rPr>
              <a:t>Other activities</a:t>
            </a:r>
            <a:endParaRPr>
              <a:solidFill>
                <a:schemeClr val="dk1"/>
              </a:solidFill>
            </a:endParaRPr>
          </a:p>
          <a:p>
            <a:pPr marL="457200" lvl="0" indent="-366395" algn="l" rtl="0">
              <a:lnSpc>
                <a:spcPct val="115000"/>
              </a:lnSpc>
              <a:spcBef>
                <a:spcPts val="1000"/>
              </a:spcBef>
              <a:spcAft>
                <a:spcPts val="0"/>
              </a:spcAft>
              <a:buClr>
                <a:schemeClr val="dk1"/>
              </a:buClr>
              <a:buSzPct val="100000"/>
              <a:buChar char="-"/>
            </a:pPr>
            <a:r>
              <a:rPr lang="sl-SI">
                <a:solidFill>
                  <a:schemeClr val="dk1"/>
                </a:solidFill>
              </a:rPr>
              <a:t>Instructor and helper in </a:t>
            </a:r>
            <a:r>
              <a:rPr lang="sl-SI" u="sng">
                <a:solidFill>
                  <a:schemeClr val="hlink"/>
                </a:solidFill>
                <a:hlinkClick r:id="rId3"/>
              </a:rPr>
              <a:t>Carpentries</a:t>
            </a:r>
            <a:r>
              <a:rPr lang="sl-SI">
                <a:solidFill>
                  <a:schemeClr val="dk1"/>
                </a:solidFill>
              </a:rPr>
              <a:t> workshops</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Hosting a panel discussions (e.g., Open Science and Industry collaborations)</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Organising Open Science trainings and events</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Developing </a:t>
            </a:r>
            <a:r>
              <a:rPr lang="sl-SI" u="sng">
                <a:solidFill>
                  <a:schemeClr val="hlink"/>
                </a:solidFill>
                <a:hlinkClick r:id="rId4"/>
              </a:rPr>
              <a:t>Open Science-themed games</a:t>
            </a:r>
            <a:r>
              <a:rPr lang="sl-SI">
                <a:solidFill>
                  <a:schemeClr val="dk1"/>
                </a:solidFill>
              </a:rPr>
              <a:t> for training (and fun)</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Co-organising the </a:t>
            </a:r>
            <a:r>
              <a:rPr lang="sl-SI" u="sng">
                <a:solidFill>
                  <a:schemeClr val="hlink"/>
                </a:solidFill>
                <a:hlinkClick r:id="rId5"/>
              </a:rPr>
              <a:t>TU Delft R Cafe</a:t>
            </a:r>
            <a:endParaRPr>
              <a:solidFill>
                <a:schemeClr val="dk1"/>
              </a:solidFill>
            </a:endParaRPr>
          </a:p>
          <a:p>
            <a:pPr marL="457200" lvl="0" indent="-366395" algn="l" rtl="0">
              <a:lnSpc>
                <a:spcPct val="115000"/>
              </a:lnSpc>
              <a:spcBef>
                <a:spcPts val="0"/>
              </a:spcBef>
              <a:spcAft>
                <a:spcPts val="0"/>
              </a:spcAft>
              <a:buClr>
                <a:schemeClr val="dk1"/>
              </a:buClr>
              <a:buSzPct val="100000"/>
              <a:buChar char="-"/>
            </a:pPr>
            <a:r>
              <a:rPr lang="sl-SI">
                <a:solidFill>
                  <a:schemeClr val="dk1"/>
                </a:solidFill>
              </a:rPr>
              <a:t>Publishing Consultation Group</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30996d3a4f6_0_9"/>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t>Thank you</a:t>
            </a:r>
            <a:endParaRPr/>
          </a:p>
        </p:txBody>
      </p:sp>
      <p:sp>
        <p:nvSpPr>
          <p:cNvPr id="419" name="Google Shape;419;g30996d3a4f6_0_9"/>
          <p:cNvSpPr/>
          <p:nvPr/>
        </p:nvSpPr>
        <p:spPr>
          <a:xfrm>
            <a:off x="2236086" y="2819400"/>
            <a:ext cx="7719309"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5"/>
                </a:solidFill>
                <a:latin typeface="Arial"/>
              </a:rPr>
              <a:t>Questions?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0996d3a4f6_0_16"/>
          <p:cNvSpPr txBox="1">
            <a:spLocks noGrp="1"/>
          </p:cNvSpPr>
          <p:nvPr>
            <p:ph type="title"/>
          </p:nvPr>
        </p:nvSpPr>
        <p:spPr>
          <a:xfrm>
            <a:off x="838202" y="1078860"/>
            <a:ext cx="11160000" cy="611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t>Optional discussion points</a:t>
            </a:r>
            <a:endParaRPr/>
          </a:p>
        </p:txBody>
      </p:sp>
      <p:sp>
        <p:nvSpPr>
          <p:cNvPr id="425" name="Google Shape;425;g30996d3a4f6_0_16"/>
          <p:cNvSpPr txBox="1">
            <a:spLocks noGrp="1"/>
          </p:cNvSpPr>
          <p:nvPr>
            <p:ph type="body" idx="1"/>
          </p:nvPr>
        </p:nvSpPr>
        <p:spPr>
          <a:xfrm>
            <a:off x="838202" y="1825626"/>
            <a:ext cx="11160000" cy="47733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sl-SI"/>
              <a:t>Data Stewardship model: centralized or embedded? </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Data Stewards background: general research background or domain-specific training? </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Char char="•"/>
            </a:pPr>
            <a:r>
              <a:rPr lang="sl-SI"/>
              <a:t>RDM infrastructure: in-house development or third-party application?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
          <p:cNvSpPr txBox="1">
            <a:spLocks noGrp="1"/>
          </p:cNvSpPr>
          <p:nvPr>
            <p:ph type="body" idx="1"/>
          </p:nvPr>
        </p:nvSpPr>
        <p:spPr>
          <a:xfrm>
            <a:off x="517525" y="3429000"/>
            <a:ext cx="4103700" cy="180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200"/>
              <a:buNone/>
            </a:pPr>
            <a:r>
              <a:rPr lang="sl-SI" sz="1600"/>
              <a:t>Bjørn Bartholdy, </a:t>
            </a:r>
            <a:r>
              <a:rPr lang="sl-SI" sz="1600" u="sng">
                <a:solidFill>
                  <a:schemeClr val="hlink"/>
                </a:solidFill>
                <a:hlinkClick r:id="rId3"/>
              </a:rPr>
              <a:t>b.p.bartholdy@tudelft.nl</a:t>
            </a:r>
            <a:r>
              <a:rPr lang="sl-SI" sz="1600"/>
              <a:t> </a:t>
            </a:r>
            <a:endParaRPr sz="1600"/>
          </a:p>
          <a:p>
            <a:pPr marL="0" lvl="0" indent="0" algn="l" rtl="0">
              <a:lnSpc>
                <a:spcPct val="90000"/>
              </a:lnSpc>
              <a:spcBef>
                <a:spcPts val="0"/>
              </a:spcBef>
              <a:spcAft>
                <a:spcPts val="0"/>
              </a:spcAft>
              <a:buClr>
                <a:srgbClr val="000000"/>
              </a:buClr>
              <a:buSzPts val="1200"/>
              <a:buFont typeface="Arial"/>
              <a:buNone/>
            </a:pPr>
            <a:r>
              <a:rPr lang="sl-SI" sz="1600"/>
              <a:t>Yan Wang, </a:t>
            </a:r>
            <a:r>
              <a:rPr lang="sl-SI" sz="1600" u="sng">
                <a:solidFill>
                  <a:schemeClr val="hlink"/>
                </a:solidFill>
                <a:hlinkClick r:id="rId4"/>
              </a:rPr>
              <a:t>y.wang-16@tudelft.nl</a:t>
            </a:r>
            <a:r>
              <a:rPr lang="sl-SI" sz="1600"/>
              <a:t> </a:t>
            </a:r>
            <a:endParaRPr sz="1600"/>
          </a:p>
        </p:txBody>
      </p:sp>
      <p:sp>
        <p:nvSpPr>
          <p:cNvPr id="431" name="Google Shape;431;p3"/>
          <p:cNvSpPr txBox="1">
            <a:spLocks noGrp="1"/>
          </p:cNvSpPr>
          <p:nvPr>
            <p:ph type="body" idx="2"/>
          </p:nvPr>
        </p:nvSpPr>
        <p:spPr>
          <a:xfrm>
            <a:off x="516725" y="2936325"/>
            <a:ext cx="4242600" cy="46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400"/>
              <a:buNone/>
            </a:pPr>
            <a:r>
              <a:rPr lang="sl-SI" sz="1600"/>
              <a:t>Get in touch for any questions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0996d3a4f6_0_0"/>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a:t>About </a:t>
            </a:r>
            <a:endParaRPr/>
          </a:p>
        </p:txBody>
      </p:sp>
      <p:sp>
        <p:nvSpPr>
          <p:cNvPr id="88" name="Google Shape;88;g30996d3a4f6_0_0"/>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sl-SI" sz="2600"/>
              <a:t>Located in Delft, The Netherlands</a:t>
            </a:r>
            <a:endParaRPr sz="2600"/>
          </a:p>
          <a:p>
            <a:pPr marL="457200" lvl="0" indent="-393700" algn="l" rtl="0">
              <a:spcBef>
                <a:spcPts val="0"/>
              </a:spcBef>
              <a:spcAft>
                <a:spcPts val="0"/>
              </a:spcAft>
              <a:buSzPts val="2600"/>
              <a:buChar char="•"/>
            </a:pPr>
            <a:r>
              <a:rPr lang="sl-SI" sz="2600"/>
              <a:t>Founded in 1842, oldest and largest technical university in The Netherlands</a:t>
            </a:r>
            <a:endParaRPr sz="2600"/>
          </a:p>
          <a:p>
            <a:pPr marL="457200" lvl="0" indent="-393700" algn="l" rtl="0">
              <a:spcBef>
                <a:spcPts val="0"/>
              </a:spcBef>
              <a:spcAft>
                <a:spcPts val="0"/>
              </a:spcAft>
              <a:buSzPts val="2600"/>
              <a:buChar char="•"/>
            </a:pPr>
            <a:r>
              <a:rPr lang="sl-SI" sz="2600"/>
              <a:t>8 faculties across science, engineering and design</a:t>
            </a:r>
            <a:endParaRPr sz="2600"/>
          </a:p>
          <a:p>
            <a:pPr marL="0" lvl="0" indent="0" algn="l" rtl="0">
              <a:spcBef>
                <a:spcPts val="1000"/>
              </a:spcBef>
              <a:spcAft>
                <a:spcPts val="0"/>
              </a:spcAft>
              <a:buNone/>
            </a:pPr>
            <a:endParaRPr sz="2600"/>
          </a:p>
        </p:txBody>
      </p:sp>
      <p:pic>
        <p:nvPicPr>
          <p:cNvPr id="89" name="Google Shape;89;g30996d3a4f6_0_0"/>
          <p:cNvPicPr preferRelativeResize="0"/>
          <p:nvPr/>
        </p:nvPicPr>
        <p:blipFill>
          <a:blip r:embed="rId3">
            <a:alphaModFix/>
          </a:blip>
          <a:stretch>
            <a:fillRect/>
          </a:stretch>
        </p:blipFill>
        <p:spPr>
          <a:xfrm>
            <a:off x="2146875" y="478475"/>
            <a:ext cx="2099949" cy="823575"/>
          </a:xfrm>
          <a:prstGeom prst="rect">
            <a:avLst/>
          </a:prstGeom>
          <a:noFill/>
          <a:ln>
            <a:noFill/>
          </a:ln>
        </p:spPr>
      </p:pic>
      <p:pic>
        <p:nvPicPr>
          <p:cNvPr id="90" name="Google Shape;90;g30996d3a4f6_0_0" descr="Image result for tu delft library"/>
          <p:cNvPicPr preferRelativeResize="0"/>
          <p:nvPr/>
        </p:nvPicPr>
        <p:blipFill rotWithShape="1">
          <a:blip r:embed="rId4">
            <a:alphaModFix/>
          </a:blip>
          <a:srcRect/>
          <a:stretch/>
        </p:blipFill>
        <p:spPr>
          <a:xfrm>
            <a:off x="7414350" y="3453749"/>
            <a:ext cx="4361950" cy="2638376"/>
          </a:xfrm>
          <a:prstGeom prst="rect">
            <a:avLst/>
          </a:prstGeom>
          <a:noFill/>
          <a:ln>
            <a:noFill/>
          </a:ln>
        </p:spPr>
      </p:pic>
      <p:graphicFrame>
        <p:nvGraphicFramePr>
          <p:cNvPr id="91" name="Google Shape;91;g30996d3a4f6_0_0"/>
          <p:cNvGraphicFramePr/>
          <p:nvPr/>
        </p:nvGraphicFramePr>
        <p:xfrm>
          <a:off x="415600" y="3596500"/>
          <a:ext cx="6939200" cy="2135125"/>
        </p:xfrm>
        <a:graphic>
          <a:graphicData uri="http://schemas.openxmlformats.org/drawingml/2006/table">
            <a:tbl>
              <a:tblPr>
                <a:noFill/>
                <a:tableStyleId>{88E3D608-EFEF-4B39-B86C-25CA2CFBA549}</a:tableStyleId>
              </a:tblPr>
              <a:tblGrid>
                <a:gridCol w="2432725">
                  <a:extLst>
                    <a:ext uri="{9D8B030D-6E8A-4147-A177-3AD203B41FA5}">
                      <a16:colId xmlns:a16="http://schemas.microsoft.com/office/drawing/2014/main" val="20000"/>
                    </a:ext>
                  </a:extLst>
                </a:gridCol>
                <a:gridCol w="2416450">
                  <a:extLst>
                    <a:ext uri="{9D8B030D-6E8A-4147-A177-3AD203B41FA5}">
                      <a16:colId xmlns:a16="http://schemas.microsoft.com/office/drawing/2014/main" val="20001"/>
                    </a:ext>
                  </a:extLst>
                </a:gridCol>
                <a:gridCol w="2090025">
                  <a:extLst>
                    <a:ext uri="{9D8B030D-6E8A-4147-A177-3AD203B41FA5}">
                      <a16:colId xmlns:a16="http://schemas.microsoft.com/office/drawing/2014/main" val="20002"/>
                    </a:ext>
                  </a:extLst>
                </a:gridCol>
              </a:tblGrid>
              <a:tr h="437550">
                <a:tc rowSpan="2">
                  <a:txBody>
                    <a:bodyPr/>
                    <a:lstStyle/>
                    <a:p>
                      <a:pPr marL="0" lvl="0" indent="0" algn="ctr" rtl="0">
                        <a:spcBef>
                          <a:spcPts val="0"/>
                        </a:spcBef>
                        <a:spcAft>
                          <a:spcPts val="0"/>
                        </a:spcAft>
                        <a:buNone/>
                      </a:pPr>
                      <a:r>
                        <a:rPr lang="sl-SI"/>
                        <a:t>Personnel</a:t>
                      </a:r>
                      <a:endParaRPr/>
                    </a:p>
                    <a:p>
                      <a:pPr marL="0" lvl="0" indent="0" algn="ctr" rtl="0">
                        <a:spcBef>
                          <a:spcPts val="0"/>
                        </a:spcBef>
                        <a:spcAft>
                          <a:spcPts val="0"/>
                        </a:spcAft>
                        <a:buNone/>
                      </a:pPr>
                      <a:endParaRPr/>
                    </a:p>
                    <a:p>
                      <a:pPr marL="0" lvl="0" indent="0" algn="ctr" rtl="0">
                        <a:spcBef>
                          <a:spcPts val="0"/>
                        </a:spcBef>
                        <a:spcAft>
                          <a:spcPts val="0"/>
                        </a:spcAft>
                        <a:buNone/>
                      </a:pPr>
                      <a:r>
                        <a:rPr lang="sl-SI"/>
                        <a:t>7,266 (61% scientific staff, 41.5% international staff)</a:t>
                      </a:r>
                      <a:endParaRPr/>
                    </a:p>
                  </a:txBody>
                  <a:tcPr marL="91425" marR="91425" marT="91425" marB="91425"/>
                </a:tc>
                <a:tc rowSpan="2">
                  <a:txBody>
                    <a:bodyPr/>
                    <a:lstStyle/>
                    <a:p>
                      <a:pPr marL="0" lvl="0" indent="0" algn="ctr" rtl="0">
                        <a:spcBef>
                          <a:spcPts val="0"/>
                        </a:spcBef>
                        <a:spcAft>
                          <a:spcPts val="0"/>
                        </a:spcAft>
                        <a:buNone/>
                      </a:pPr>
                      <a:r>
                        <a:rPr lang="sl-SI"/>
                        <a:t>Student population </a:t>
                      </a:r>
                      <a:endParaRPr/>
                    </a:p>
                    <a:p>
                      <a:pPr marL="0" lvl="0" indent="0" algn="ctr" rtl="0">
                        <a:spcBef>
                          <a:spcPts val="0"/>
                        </a:spcBef>
                        <a:spcAft>
                          <a:spcPts val="0"/>
                        </a:spcAft>
                        <a:buNone/>
                      </a:pPr>
                      <a:endParaRPr/>
                    </a:p>
                    <a:p>
                      <a:pPr marL="0" lvl="0" indent="0" algn="ctr" rtl="0">
                        <a:spcBef>
                          <a:spcPts val="0"/>
                        </a:spcBef>
                        <a:spcAft>
                          <a:spcPts val="0"/>
                        </a:spcAft>
                        <a:buNone/>
                      </a:pPr>
                      <a:r>
                        <a:rPr lang="sl-SI"/>
                        <a:t>26,418</a:t>
                      </a:r>
                      <a:endParaRPr/>
                    </a:p>
                  </a:txBody>
                  <a:tcPr marL="91425" marR="91425" marT="91425" marB="91425"/>
                </a:tc>
                <a:tc rowSpan="2">
                  <a:txBody>
                    <a:bodyPr/>
                    <a:lstStyle/>
                    <a:p>
                      <a:pPr marL="0" lvl="0" indent="0" algn="ctr" rtl="0">
                        <a:spcBef>
                          <a:spcPts val="0"/>
                        </a:spcBef>
                        <a:spcAft>
                          <a:spcPts val="0"/>
                        </a:spcAft>
                        <a:buNone/>
                      </a:pPr>
                      <a:r>
                        <a:rPr lang="sl-SI"/>
                        <a:t>BSc/MSc diplomas </a:t>
                      </a:r>
                      <a:endParaRPr/>
                    </a:p>
                    <a:p>
                      <a:pPr marL="0" lvl="0" indent="0" algn="ctr" rtl="0">
                        <a:spcBef>
                          <a:spcPts val="0"/>
                        </a:spcBef>
                        <a:spcAft>
                          <a:spcPts val="0"/>
                        </a:spcAft>
                        <a:buNone/>
                      </a:pPr>
                      <a:endParaRPr/>
                    </a:p>
                    <a:p>
                      <a:pPr marL="0" lvl="0" indent="0" algn="ctr" rtl="0">
                        <a:spcBef>
                          <a:spcPts val="0"/>
                        </a:spcBef>
                        <a:spcAft>
                          <a:spcPts val="0"/>
                        </a:spcAft>
                        <a:buNone/>
                      </a:pPr>
                      <a:r>
                        <a:rPr lang="sl-SI"/>
                        <a:t>7,131</a:t>
                      </a:r>
                      <a:endParaRPr/>
                    </a:p>
                  </a:txBody>
                  <a:tcPr marL="91425" marR="91425" marT="91425" marB="91425"/>
                </a:tc>
                <a:extLst>
                  <a:ext uri="{0D108BD9-81ED-4DB2-BD59-A6C34878D82A}">
                    <a16:rowId xmlns:a16="http://schemas.microsoft.com/office/drawing/2014/main" val="10000"/>
                  </a:ext>
                </a:extLst>
              </a:tr>
              <a:tr h="752525">
                <a:tc vMerge="1">
                  <a:txBody>
                    <a:bodyPr/>
                    <a:lstStyle/>
                    <a:p>
                      <a:endParaRPr lang="en-SI"/>
                    </a:p>
                  </a:txBody>
                  <a:tcPr/>
                </a:tc>
                <a:tc vMerge="1">
                  <a:txBody>
                    <a:bodyPr/>
                    <a:lstStyle/>
                    <a:p>
                      <a:endParaRPr lang="en-SI"/>
                    </a:p>
                  </a:txBody>
                  <a:tcPr/>
                </a:tc>
                <a:tc vMerge="1">
                  <a:txBody>
                    <a:bodyPr/>
                    <a:lstStyle/>
                    <a:p>
                      <a:endParaRPr lang="en-SI"/>
                    </a:p>
                  </a:txBody>
                  <a:tcPr/>
                </a:tc>
                <a:extLst>
                  <a:ext uri="{0D108BD9-81ED-4DB2-BD59-A6C34878D82A}">
                    <a16:rowId xmlns:a16="http://schemas.microsoft.com/office/drawing/2014/main" val="10001"/>
                  </a:ext>
                </a:extLst>
              </a:tr>
              <a:tr h="437550">
                <a:tc rowSpan="2">
                  <a:txBody>
                    <a:bodyPr/>
                    <a:lstStyle/>
                    <a:p>
                      <a:pPr marL="0" lvl="0" indent="0" algn="ctr" rtl="0">
                        <a:spcBef>
                          <a:spcPts val="0"/>
                        </a:spcBef>
                        <a:spcAft>
                          <a:spcPts val="0"/>
                        </a:spcAft>
                        <a:buNone/>
                      </a:pPr>
                      <a:r>
                        <a:rPr lang="sl-SI"/>
                        <a:t>PhD population </a:t>
                      </a:r>
                      <a:endParaRPr/>
                    </a:p>
                    <a:p>
                      <a:pPr marL="0" lvl="0" indent="0" algn="ctr" rtl="0">
                        <a:spcBef>
                          <a:spcPts val="0"/>
                        </a:spcBef>
                        <a:spcAft>
                          <a:spcPts val="0"/>
                        </a:spcAft>
                        <a:buNone/>
                      </a:pPr>
                      <a:endParaRPr/>
                    </a:p>
                    <a:p>
                      <a:pPr marL="0" lvl="0" indent="0" algn="ctr" rtl="0">
                        <a:spcBef>
                          <a:spcPts val="0"/>
                        </a:spcBef>
                        <a:spcAft>
                          <a:spcPts val="0"/>
                        </a:spcAft>
                        <a:buNone/>
                      </a:pPr>
                      <a:r>
                        <a:rPr lang="sl-SI"/>
                        <a:t>3,313</a:t>
                      </a:r>
                      <a:endParaRPr/>
                    </a:p>
                  </a:txBody>
                  <a:tcPr marL="91425" marR="91425" marT="91425" marB="91425"/>
                </a:tc>
                <a:tc rowSpan="2">
                  <a:txBody>
                    <a:bodyPr/>
                    <a:lstStyle/>
                    <a:p>
                      <a:pPr marL="0" lvl="0" indent="0" algn="ctr" rtl="0">
                        <a:spcBef>
                          <a:spcPts val="0"/>
                        </a:spcBef>
                        <a:spcAft>
                          <a:spcPts val="0"/>
                        </a:spcAft>
                        <a:buNone/>
                      </a:pPr>
                      <a:r>
                        <a:rPr lang="sl-SI"/>
                        <a:t>PhD defences </a:t>
                      </a:r>
                      <a:endParaRPr/>
                    </a:p>
                    <a:p>
                      <a:pPr marL="0" lvl="0" indent="0" algn="ctr" rtl="0">
                        <a:spcBef>
                          <a:spcPts val="0"/>
                        </a:spcBef>
                        <a:spcAft>
                          <a:spcPts val="0"/>
                        </a:spcAft>
                        <a:buNone/>
                      </a:pPr>
                      <a:endParaRPr/>
                    </a:p>
                    <a:p>
                      <a:pPr marL="0" lvl="0" indent="0" algn="ctr" rtl="0">
                        <a:spcBef>
                          <a:spcPts val="0"/>
                        </a:spcBef>
                        <a:spcAft>
                          <a:spcPts val="0"/>
                        </a:spcAft>
                        <a:buNone/>
                      </a:pPr>
                      <a:r>
                        <a:rPr lang="sl-SI"/>
                        <a:t>408</a:t>
                      </a:r>
                      <a:endParaRPr/>
                    </a:p>
                  </a:txBody>
                  <a:tcPr marL="91425" marR="91425" marT="91425" marB="91425"/>
                </a:tc>
                <a:tc rowSpan="2">
                  <a:txBody>
                    <a:bodyPr/>
                    <a:lstStyle/>
                    <a:p>
                      <a:pPr marL="0" lvl="0" indent="0" algn="ctr" rtl="0">
                        <a:spcBef>
                          <a:spcPts val="0"/>
                        </a:spcBef>
                        <a:spcAft>
                          <a:spcPts val="0"/>
                        </a:spcAft>
                        <a:buNone/>
                      </a:pPr>
                      <a:r>
                        <a:rPr lang="sl-SI"/>
                        <a:t>Publications </a:t>
                      </a:r>
                      <a:endParaRPr/>
                    </a:p>
                    <a:p>
                      <a:pPr marL="0" lvl="0" indent="0" algn="ctr" rtl="0">
                        <a:spcBef>
                          <a:spcPts val="0"/>
                        </a:spcBef>
                        <a:spcAft>
                          <a:spcPts val="0"/>
                        </a:spcAft>
                        <a:buNone/>
                      </a:pPr>
                      <a:endParaRPr/>
                    </a:p>
                    <a:p>
                      <a:pPr marL="0" lvl="0" indent="0" algn="ctr" rtl="0">
                        <a:spcBef>
                          <a:spcPts val="0"/>
                        </a:spcBef>
                        <a:spcAft>
                          <a:spcPts val="0"/>
                        </a:spcAft>
                        <a:buNone/>
                      </a:pPr>
                      <a:r>
                        <a:rPr lang="sl-SI"/>
                        <a:t>4,442</a:t>
                      </a:r>
                      <a:endParaRPr/>
                    </a:p>
                  </a:txBody>
                  <a:tcPr marL="91425" marR="91425" marT="91425" marB="91425"/>
                </a:tc>
                <a:extLst>
                  <a:ext uri="{0D108BD9-81ED-4DB2-BD59-A6C34878D82A}">
                    <a16:rowId xmlns:a16="http://schemas.microsoft.com/office/drawing/2014/main" val="10002"/>
                  </a:ext>
                </a:extLst>
              </a:tr>
              <a:tr h="507500">
                <a:tc vMerge="1">
                  <a:txBody>
                    <a:bodyPr/>
                    <a:lstStyle/>
                    <a:p>
                      <a:endParaRPr lang="en-SI"/>
                    </a:p>
                  </a:txBody>
                  <a:tcPr/>
                </a:tc>
                <a:tc vMerge="1">
                  <a:txBody>
                    <a:bodyPr/>
                    <a:lstStyle/>
                    <a:p>
                      <a:endParaRPr lang="en-SI"/>
                    </a:p>
                  </a:txBody>
                  <a:tcPr/>
                </a:tc>
                <a:tc vMerge="1">
                  <a:txBody>
                    <a:bodyPr/>
                    <a:lstStyle/>
                    <a:p>
                      <a:endParaRPr lang="en-SI"/>
                    </a:p>
                  </a:txBody>
                  <a:tcPr/>
                </a:tc>
                <a:extLst>
                  <a:ext uri="{0D108BD9-81ED-4DB2-BD59-A6C34878D82A}">
                    <a16:rowId xmlns:a16="http://schemas.microsoft.com/office/drawing/2014/main" val="10003"/>
                  </a:ext>
                </a:extLst>
              </a:tr>
            </a:tbl>
          </a:graphicData>
        </a:graphic>
      </p:graphicFrame>
      <p:sp>
        <p:nvSpPr>
          <p:cNvPr id="92" name="Google Shape;92;g30996d3a4f6_0_0"/>
          <p:cNvSpPr txBox="1"/>
          <p:nvPr/>
        </p:nvSpPr>
        <p:spPr>
          <a:xfrm>
            <a:off x="1295850" y="5845800"/>
            <a:ext cx="48330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l-SI"/>
              <a:t>December 2023</a:t>
            </a:r>
            <a:endParaRPr/>
          </a:p>
          <a:p>
            <a:pPr marL="0" lvl="0" indent="0" algn="l" rtl="0">
              <a:spcBef>
                <a:spcPts val="0"/>
              </a:spcBef>
              <a:spcAft>
                <a:spcPts val="0"/>
              </a:spcAft>
              <a:buNone/>
            </a:pPr>
            <a:r>
              <a:rPr lang="sl-SI" sz="1500" u="sng">
                <a:solidFill>
                  <a:srgbClr val="FF5252"/>
                </a:solidFill>
                <a:hlinkClick r:id="rId5">
                  <a:extLst>
                    <a:ext uri="{A12FA001-AC4F-418D-AE19-62706E023703}">
                      <ahyp:hlinkClr xmlns:ahyp="http://schemas.microsoft.com/office/drawing/2018/hyperlinkcolor" val="tx"/>
                    </a:ext>
                  </a:extLst>
                </a:hlinkClick>
              </a:rPr>
              <a:t>https://www.tudelft.nl/en/about-tu-delft/facts-and-figures</a:t>
            </a:r>
            <a:r>
              <a:rPr lang="sl-SI" sz="1500">
                <a:solidFill>
                  <a:srgbClr val="616161"/>
                </a:solidFill>
              </a:rPr>
              <a:t> </a:t>
            </a:r>
            <a:endParaRPr sz="1100">
              <a:solidFill>
                <a:srgbClr val="61616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0846b44a6e_0_11"/>
          <p:cNvSpPr txBox="1">
            <a:spLocks noGrp="1"/>
          </p:cNvSpPr>
          <p:nvPr>
            <p:ph type="title"/>
          </p:nvPr>
        </p:nvSpPr>
        <p:spPr>
          <a:xfrm>
            <a:off x="447553" y="866980"/>
            <a:ext cx="14880000" cy="81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Key components in RDM support</a:t>
            </a:r>
            <a:endParaRPr/>
          </a:p>
        </p:txBody>
      </p:sp>
      <p:grpSp>
        <p:nvGrpSpPr>
          <p:cNvPr id="98" name="Google Shape;98;g30846b44a6e_0_11"/>
          <p:cNvGrpSpPr/>
          <p:nvPr/>
        </p:nvGrpSpPr>
        <p:grpSpPr>
          <a:xfrm>
            <a:off x="1564725" y="2151324"/>
            <a:ext cx="8928909" cy="4428367"/>
            <a:chOff x="3968" y="624282"/>
            <a:chExt cx="8120143" cy="4170230"/>
          </a:xfrm>
        </p:grpSpPr>
        <p:sp>
          <p:nvSpPr>
            <p:cNvPr id="99" name="Google Shape;99;g30846b44a6e_0_11"/>
            <p:cNvSpPr/>
            <p:nvPr/>
          </p:nvSpPr>
          <p:spPr>
            <a:xfrm rot="5400000">
              <a:off x="3438264" y="770982"/>
              <a:ext cx="2255700" cy="1962300"/>
            </a:xfrm>
            <a:prstGeom prst="hexagon">
              <a:avLst>
                <a:gd name="adj" fmla="val 25000"/>
                <a:gd name="vf" fmla="val 115470"/>
              </a:avLst>
            </a:prstGeom>
            <a:solidFill>
              <a:srgbClr val="00A6D6"/>
            </a:solidFill>
            <a:ln w="254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g30846b44a6e_0_11"/>
            <p:cNvSpPr txBox="1"/>
            <p:nvPr/>
          </p:nvSpPr>
          <p:spPr>
            <a:xfrm>
              <a:off x="3775318" y="975776"/>
              <a:ext cx="1581600" cy="1552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SzPts val="2400"/>
                <a:buFont typeface="Arial"/>
                <a:buNone/>
              </a:pPr>
              <a:r>
                <a:rPr lang="sl-SI" sz="3500">
                  <a:solidFill>
                    <a:srgbClr val="FFFFFF"/>
                  </a:solidFill>
                </a:rPr>
                <a:t>People</a:t>
              </a:r>
              <a:endParaRPr sz="3500"/>
            </a:p>
          </p:txBody>
        </p:sp>
        <p:sp>
          <p:nvSpPr>
            <p:cNvPr id="101" name="Google Shape;101;g30846b44a6e_0_11"/>
            <p:cNvSpPr/>
            <p:nvPr/>
          </p:nvSpPr>
          <p:spPr>
            <a:xfrm>
              <a:off x="5606811" y="1075396"/>
              <a:ext cx="2517300" cy="1353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g30846b44a6e_0_11"/>
            <p:cNvSpPr/>
            <p:nvPr/>
          </p:nvSpPr>
          <p:spPr>
            <a:xfrm rot="5400000">
              <a:off x="1318927" y="770982"/>
              <a:ext cx="2255700" cy="1962300"/>
            </a:xfrm>
            <a:prstGeom prst="hexagon">
              <a:avLst>
                <a:gd name="adj" fmla="val 25000"/>
                <a:gd name="vf" fmla="val 115470"/>
              </a:avLst>
            </a:prstGeom>
            <a:solidFill>
              <a:srgbClr val="00A6D6"/>
            </a:solidFill>
            <a:ln w="254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g30846b44a6e_0_11"/>
            <p:cNvSpPr txBox="1"/>
            <p:nvPr/>
          </p:nvSpPr>
          <p:spPr>
            <a:xfrm>
              <a:off x="1771378" y="975775"/>
              <a:ext cx="1350900" cy="1552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3700"/>
                <a:buFont typeface="Arial"/>
                <a:buNone/>
              </a:pPr>
              <a:r>
                <a:rPr lang="sl-SI" sz="3700" b="0" i="0" u="none" strike="noStrike" cap="none">
                  <a:solidFill>
                    <a:srgbClr val="FFFFFF"/>
                  </a:solidFill>
                  <a:latin typeface="Arial"/>
                  <a:ea typeface="Arial"/>
                  <a:cs typeface="Arial"/>
                  <a:sym typeface="Arial"/>
                </a:rPr>
                <a:t>Policy</a:t>
              </a:r>
              <a:endParaRPr sz="1900"/>
            </a:p>
          </p:txBody>
        </p:sp>
        <p:sp>
          <p:nvSpPr>
            <p:cNvPr id="104" name="Google Shape;104;g30846b44a6e_0_11"/>
            <p:cNvSpPr/>
            <p:nvPr/>
          </p:nvSpPr>
          <p:spPr>
            <a:xfrm rot="5400000">
              <a:off x="2374449" y="2630912"/>
              <a:ext cx="2255700" cy="2071500"/>
            </a:xfrm>
            <a:prstGeom prst="hexagon">
              <a:avLst>
                <a:gd name="adj" fmla="val 25000"/>
                <a:gd name="vf" fmla="val 115470"/>
              </a:avLst>
            </a:prstGeom>
            <a:solidFill>
              <a:srgbClr val="00A6D6"/>
            </a:solidFill>
            <a:ln w="254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g30846b44a6e_0_11"/>
            <p:cNvSpPr txBox="1"/>
            <p:nvPr/>
          </p:nvSpPr>
          <p:spPr>
            <a:xfrm>
              <a:off x="2565250" y="2899427"/>
              <a:ext cx="1874100" cy="1534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SzPts val="2400"/>
                <a:buFont typeface="Arial"/>
                <a:buNone/>
              </a:pPr>
              <a:r>
                <a:rPr lang="sl-SI" sz="2900">
                  <a:solidFill>
                    <a:srgbClr val="FFFFFF"/>
                  </a:solidFill>
                </a:rPr>
                <a:t>Workflows</a:t>
              </a:r>
              <a:endParaRPr sz="2400"/>
            </a:p>
          </p:txBody>
        </p:sp>
        <p:sp>
          <p:nvSpPr>
            <p:cNvPr id="106" name="Google Shape;106;g30846b44a6e_0_11"/>
            <p:cNvSpPr/>
            <p:nvPr/>
          </p:nvSpPr>
          <p:spPr>
            <a:xfrm>
              <a:off x="3968" y="2989926"/>
              <a:ext cx="2436000" cy="1353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30846b44a6e_0_11"/>
            <p:cNvSpPr/>
            <p:nvPr/>
          </p:nvSpPr>
          <p:spPr>
            <a:xfrm rot="5400000">
              <a:off x="4493872" y="2685512"/>
              <a:ext cx="2255700" cy="1962300"/>
            </a:xfrm>
            <a:prstGeom prst="hexagon">
              <a:avLst>
                <a:gd name="adj" fmla="val 25000"/>
                <a:gd name="vf" fmla="val 115470"/>
              </a:avLst>
            </a:prstGeom>
            <a:solidFill>
              <a:srgbClr val="00A6D6"/>
            </a:solidFill>
            <a:ln w="254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g30846b44a6e_0_11"/>
            <p:cNvSpPr txBox="1"/>
            <p:nvPr/>
          </p:nvSpPr>
          <p:spPr>
            <a:xfrm>
              <a:off x="4684659" y="2890338"/>
              <a:ext cx="1874100" cy="1552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700"/>
                <a:buFont typeface="Arial"/>
                <a:buNone/>
              </a:pPr>
              <a:r>
                <a:rPr lang="sl-SI" sz="2700">
                  <a:solidFill>
                    <a:srgbClr val="FFFFFF"/>
                  </a:solidFill>
                </a:rPr>
                <a:t>Infrastructure</a:t>
              </a:r>
              <a:endParaRPr sz="2700" b="0" i="0" u="none" strike="noStrike" cap="none">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0846b44a6e_0_27"/>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a:t>Policies and Governance</a:t>
            </a:r>
            <a:endParaRPr/>
          </a:p>
        </p:txBody>
      </p:sp>
      <p:sp>
        <p:nvSpPr>
          <p:cNvPr id="114" name="Google Shape;114;g30846b44a6e_0_27"/>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000"/>
              </a:spcBef>
              <a:spcAft>
                <a:spcPts val="0"/>
              </a:spcAft>
              <a:buNone/>
            </a:pPr>
            <a:r>
              <a:rPr lang="sl-SI" sz="2300">
                <a:solidFill>
                  <a:srgbClr val="616161"/>
                </a:solidFill>
                <a:latin typeface="Proxima Nova"/>
                <a:ea typeface="Proxima Nova"/>
                <a:cs typeface="Proxima Nova"/>
                <a:sym typeface="Proxima Nova"/>
              </a:rPr>
              <a:t>Selected policies affecting RDM initiatives at TU Delft</a:t>
            </a:r>
            <a:endParaRPr sz="23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2016 TU Delft Open Access Policy</a:t>
            </a:r>
            <a:endParaRPr sz="20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2018 TU Delft Strategic Framework 2018 - 2024</a:t>
            </a:r>
            <a:endParaRPr sz="20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2018 Netherlands Code of Conduct for Research Integrity</a:t>
            </a:r>
            <a:endParaRPr sz="20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2018 TU Delft Research Data Framework Policy</a:t>
            </a:r>
            <a:endParaRPr sz="20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2019 Dutch Research Council protocol on Research Data Management</a:t>
            </a:r>
            <a:endParaRPr sz="2000">
              <a:solidFill>
                <a:srgbClr val="616161"/>
              </a:solidFill>
              <a:latin typeface="Proxima Nova"/>
              <a:ea typeface="Proxima Nova"/>
              <a:cs typeface="Proxima Nova"/>
              <a:sym typeface="Proxima Nova"/>
            </a:endParaRPr>
          </a:p>
          <a:p>
            <a:pPr marL="609600" lvl="0" indent="-412750" algn="l" rtl="0">
              <a:lnSpc>
                <a:spcPct val="100000"/>
              </a:lnSpc>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2021 TU Delft Research Software Policy and Guidelines</a:t>
            </a:r>
            <a:endParaRPr sz="2000">
              <a:solidFill>
                <a:srgbClr val="616161"/>
              </a:solidFill>
              <a:latin typeface="Proxima Nova"/>
              <a:ea typeface="Proxima Nova"/>
              <a:cs typeface="Proxima Nova"/>
              <a:sym typeface="Proxima Nova"/>
            </a:endParaRPr>
          </a:p>
          <a:p>
            <a:pPr marL="0" lvl="0" indent="0" algn="l" rtl="0">
              <a:spcBef>
                <a:spcPts val="1000"/>
              </a:spcBef>
              <a:spcAft>
                <a:spcPts val="0"/>
              </a:spcAft>
              <a:buNone/>
            </a:pPr>
            <a:endParaRPr sz="2000">
              <a:solidFill>
                <a:srgbClr val="616161"/>
              </a:solidFill>
              <a:latin typeface="Proxima Nova"/>
              <a:ea typeface="Proxima Nova"/>
              <a:cs typeface="Proxima Nova"/>
              <a:sym typeface="Proxima Nova"/>
            </a:endParaRPr>
          </a:p>
          <a:p>
            <a:pPr marL="0" lvl="0" indent="0" algn="l" rtl="0">
              <a:spcBef>
                <a:spcPts val="1000"/>
              </a:spcBef>
              <a:spcAft>
                <a:spcPts val="0"/>
              </a:spcAft>
              <a:buNone/>
            </a:pPr>
            <a:r>
              <a:rPr lang="sl-SI" sz="2300">
                <a:solidFill>
                  <a:srgbClr val="616161"/>
                </a:solidFill>
                <a:latin typeface="Proxima Nova"/>
                <a:ea typeface="Proxima Nova"/>
                <a:cs typeface="Proxima Nova"/>
                <a:sym typeface="Proxima Nova"/>
              </a:rPr>
              <a:t>Selected legislation affecting RDM initiatives at TU Delft</a:t>
            </a:r>
            <a:endParaRPr sz="2300">
              <a:solidFill>
                <a:srgbClr val="616161"/>
              </a:solidFill>
              <a:latin typeface="Proxima Nova"/>
              <a:ea typeface="Proxima Nova"/>
              <a:cs typeface="Proxima Nova"/>
              <a:sym typeface="Proxima Nova"/>
            </a:endParaRPr>
          </a:p>
          <a:p>
            <a:pPr marL="609600" lvl="0" indent="-412750" algn="l" rtl="0">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2018 European General Data Protection Regulation </a:t>
            </a:r>
            <a:endParaRPr sz="2000">
              <a:solidFill>
                <a:srgbClr val="616161"/>
              </a:solidFill>
              <a:latin typeface="Proxima Nova"/>
              <a:ea typeface="Proxima Nova"/>
              <a:cs typeface="Proxima Nova"/>
              <a:sym typeface="Proxima Nova"/>
            </a:endParaRPr>
          </a:p>
          <a:p>
            <a:pPr marL="609600" lvl="0" indent="-412750" algn="l" rtl="0">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2019 European Open Data Directive</a:t>
            </a:r>
            <a:endParaRPr sz="2000">
              <a:solidFill>
                <a:srgbClr val="616161"/>
              </a:solidFill>
              <a:latin typeface="Proxima Nova"/>
              <a:ea typeface="Proxima Nova"/>
              <a:cs typeface="Proxima Nova"/>
              <a:sym typeface="Proxima Nova"/>
            </a:endParaRPr>
          </a:p>
          <a:p>
            <a:pPr marL="609600" lvl="0" indent="-412750" algn="l" rtl="0">
              <a:spcBef>
                <a:spcPts val="1000"/>
              </a:spcBef>
              <a:spcAft>
                <a:spcPts val="0"/>
              </a:spcAft>
              <a:buClr>
                <a:srgbClr val="616161"/>
              </a:buClr>
              <a:buSzPct val="100000"/>
              <a:buFont typeface="Proxima Nova"/>
              <a:buChar char="•"/>
            </a:pPr>
            <a:r>
              <a:rPr lang="sl-SI" sz="2000">
                <a:solidFill>
                  <a:srgbClr val="616161"/>
                </a:solidFill>
                <a:latin typeface="Proxima Nova"/>
                <a:ea typeface="Proxima Nova"/>
                <a:cs typeface="Proxima Nova"/>
                <a:sym typeface="Proxima Nova"/>
              </a:rPr>
              <a:t>2019 Taverne Amendment (Dutch Copyright Act, 2015)</a:t>
            </a:r>
            <a:endParaRPr sz="2000">
              <a:solidFill>
                <a:srgbClr val="616161"/>
              </a:solidFill>
              <a:latin typeface="Proxima Nova"/>
              <a:ea typeface="Proxima Nova"/>
              <a:cs typeface="Proxima Nova"/>
              <a:sym typeface="Proxima Nova"/>
            </a:endParaRPr>
          </a:p>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0846b44a6e_0_32"/>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a:t>Open Science policies at TU Delft</a:t>
            </a:r>
            <a:endParaRPr/>
          </a:p>
        </p:txBody>
      </p:sp>
      <p:sp>
        <p:nvSpPr>
          <p:cNvPr id="120" name="Google Shape;120;g30846b44a6e_0_32"/>
          <p:cNvSpPr txBox="1"/>
          <p:nvPr/>
        </p:nvSpPr>
        <p:spPr>
          <a:xfrm>
            <a:off x="2415983" y="6251800"/>
            <a:ext cx="7359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sl-SI"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https://www.tudelft.nl/en/open-science/about-the-programme/policies-guidelines</a:t>
            </a:r>
            <a:r>
              <a:rPr lang="sl-SI" sz="1600" b="0" i="0" u="none" strike="noStrike" cap="none">
                <a:solidFill>
                  <a:srgbClr val="000000"/>
                </a:solidFill>
                <a:latin typeface="Arial"/>
                <a:ea typeface="Arial"/>
                <a:cs typeface="Arial"/>
                <a:sym typeface="Arial"/>
              </a:rPr>
              <a:t> </a:t>
            </a:r>
            <a:endParaRPr sz="1200"/>
          </a:p>
        </p:txBody>
      </p:sp>
      <p:pic>
        <p:nvPicPr>
          <p:cNvPr id="121" name="Google Shape;121;g30846b44a6e_0_32"/>
          <p:cNvPicPr preferRelativeResize="0"/>
          <p:nvPr/>
        </p:nvPicPr>
        <p:blipFill rotWithShape="1">
          <a:blip r:embed="rId4">
            <a:alphaModFix/>
          </a:blip>
          <a:srcRect/>
          <a:stretch/>
        </p:blipFill>
        <p:spPr>
          <a:xfrm>
            <a:off x="2386007" y="1282033"/>
            <a:ext cx="7419975" cy="48317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0846b44a6e_0_38"/>
          <p:cNvSpPr txBox="1">
            <a:spLocks noGrp="1"/>
          </p:cNvSpPr>
          <p:nvPr>
            <p:ph type="title"/>
          </p:nvPr>
        </p:nvSpPr>
        <p:spPr>
          <a:xfrm>
            <a:off x="579425" y="401924"/>
            <a:ext cx="9530100" cy="108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l-SI"/>
              <a:t>Research Data and Software Policies</a:t>
            </a:r>
            <a:endParaRPr/>
          </a:p>
        </p:txBody>
      </p:sp>
      <p:grpSp>
        <p:nvGrpSpPr>
          <p:cNvPr id="127" name="Google Shape;127;g30846b44a6e_0_38"/>
          <p:cNvGrpSpPr/>
          <p:nvPr/>
        </p:nvGrpSpPr>
        <p:grpSpPr>
          <a:xfrm>
            <a:off x="1498328" y="2510137"/>
            <a:ext cx="9195343" cy="1581644"/>
            <a:chOff x="1495744" y="1857052"/>
            <a:chExt cx="9195343" cy="1581644"/>
          </a:xfrm>
        </p:grpSpPr>
        <p:pic>
          <p:nvPicPr>
            <p:cNvPr id="128" name="Google Shape;128;g30846b44a6e_0_38"/>
            <p:cNvPicPr preferRelativeResize="0"/>
            <p:nvPr/>
          </p:nvPicPr>
          <p:blipFill rotWithShape="1">
            <a:blip r:embed="rId3">
              <a:alphaModFix/>
            </a:blip>
            <a:srcRect b="63756"/>
            <a:stretch/>
          </p:blipFill>
          <p:spPr>
            <a:xfrm>
              <a:off x="1495744" y="1857052"/>
              <a:ext cx="3065114" cy="1571949"/>
            </a:xfrm>
            <a:prstGeom prst="rect">
              <a:avLst/>
            </a:prstGeom>
            <a:noFill/>
            <a:ln>
              <a:noFill/>
            </a:ln>
          </p:spPr>
        </p:pic>
        <p:pic>
          <p:nvPicPr>
            <p:cNvPr id="129" name="Google Shape;129;g30846b44a6e_0_38"/>
            <p:cNvPicPr preferRelativeResize="0"/>
            <p:nvPr/>
          </p:nvPicPr>
          <p:blipFill rotWithShape="1">
            <a:blip r:embed="rId4">
              <a:alphaModFix/>
            </a:blip>
            <a:srcRect r="2515" b="64344"/>
            <a:stretch/>
          </p:blipFill>
          <p:spPr>
            <a:xfrm>
              <a:off x="4560858" y="1857052"/>
              <a:ext cx="3065116" cy="1581644"/>
            </a:xfrm>
            <a:prstGeom prst="rect">
              <a:avLst/>
            </a:prstGeom>
            <a:noFill/>
            <a:ln>
              <a:noFill/>
            </a:ln>
          </p:spPr>
        </p:pic>
        <p:pic>
          <p:nvPicPr>
            <p:cNvPr id="130" name="Google Shape;130;g30846b44a6e_0_38"/>
            <p:cNvPicPr preferRelativeResize="0"/>
            <p:nvPr/>
          </p:nvPicPr>
          <p:blipFill rotWithShape="1">
            <a:blip r:embed="rId5">
              <a:alphaModFix/>
            </a:blip>
            <a:srcRect b="63895"/>
            <a:stretch/>
          </p:blipFill>
          <p:spPr>
            <a:xfrm>
              <a:off x="7625972" y="1857052"/>
              <a:ext cx="3065115" cy="1577806"/>
            </a:xfrm>
            <a:prstGeom prst="rect">
              <a:avLst/>
            </a:prstGeom>
            <a:noFill/>
            <a:ln>
              <a:noFill/>
            </a:ln>
          </p:spPr>
        </p:pic>
      </p:grpSp>
      <p:sp>
        <p:nvSpPr>
          <p:cNvPr id="131" name="Google Shape;131;g30846b44a6e_0_38"/>
          <p:cNvSpPr txBox="1">
            <a:spLocks noGrp="1"/>
          </p:cNvSpPr>
          <p:nvPr>
            <p:ph type="body" idx="1"/>
          </p:nvPr>
        </p:nvSpPr>
        <p:spPr>
          <a:xfrm>
            <a:off x="838200" y="1690687"/>
            <a:ext cx="8370900" cy="4802100"/>
          </a:xfrm>
          <a:prstGeom prst="rect">
            <a:avLst/>
          </a:prstGeom>
          <a:noFill/>
          <a:ln>
            <a:noFill/>
          </a:ln>
        </p:spPr>
        <p:txBody>
          <a:bodyPr spcFirstLastPara="1" wrap="square" lIns="91425" tIns="45700" rIns="91425" bIns="45700" anchor="t" anchorCtr="0">
            <a:normAutofit/>
          </a:bodyPr>
          <a:lstStyle/>
          <a:p>
            <a:pPr marL="241300" lvl="0" indent="-228600" algn="l" rtl="0">
              <a:lnSpc>
                <a:spcPct val="90000"/>
              </a:lnSpc>
              <a:spcBef>
                <a:spcPts val="0"/>
              </a:spcBef>
              <a:spcAft>
                <a:spcPts val="0"/>
              </a:spcAft>
              <a:buClr>
                <a:schemeClr val="dk1"/>
              </a:buClr>
              <a:buSzPts val="2800"/>
              <a:buChar char="•"/>
            </a:pPr>
            <a:r>
              <a:rPr lang="sl-SI"/>
              <a:t>University level</a:t>
            </a:r>
            <a:endParaRPr/>
          </a:p>
          <a:p>
            <a:pPr marL="241300" lvl="0" indent="-50800" algn="l" rtl="0">
              <a:lnSpc>
                <a:spcPct val="90000"/>
              </a:lnSpc>
              <a:spcBef>
                <a:spcPts val="1100"/>
              </a:spcBef>
              <a:spcAft>
                <a:spcPts val="0"/>
              </a:spcAft>
              <a:buClr>
                <a:schemeClr val="dk1"/>
              </a:buClr>
              <a:buSzPts val="2800"/>
              <a:buNone/>
            </a:pPr>
            <a:endParaRPr/>
          </a:p>
          <a:p>
            <a:pPr marL="241300" lvl="0" indent="-50800" algn="l" rtl="0">
              <a:lnSpc>
                <a:spcPct val="90000"/>
              </a:lnSpc>
              <a:spcBef>
                <a:spcPts val="1100"/>
              </a:spcBef>
              <a:spcAft>
                <a:spcPts val="0"/>
              </a:spcAft>
              <a:buClr>
                <a:schemeClr val="dk1"/>
              </a:buClr>
              <a:buSzPts val="2800"/>
              <a:buNone/>
            </a:pPr>
            <a:endParaRPr/>
          </a:p>
          <a:p>
            <a:pPr marL="241300" lvl="0" indent="-50800" algn="l" rtl="0">
              <a:lnSpc>
                <a:spcPct val="90000"/>
              </a:lnSpc>
              <a:spcBef>
                <a:spcPts val="1100"/>
              </a:spcBef>
              <a:spcAft>
                <a:spcPts val="0"/>
              </a:spcAft>
              <a:buClr>
                <a:schemeClr val="dk1"/>
              </a:buClr>
              <a:buSzPts val="2800"/>
              <a:buNone/>
            </a:pPr>
            <a:endParaRPr/>
          </a:p>
          <a:p>
            <a:pPr marL="241300" lvl="0" indent="-50800" algn="l" rtl="0">
              <a:lnSpc>
                <a:spcPct val="90000"/>
              </a:lnSpc>
              <a:spcBef>
                <a:spcPts val="1100"/>
              </a:spcBef>
              <a:spcAft>
                <a:spcPts val="0"/>
              </a:spcAft>
              <a:buClr>
                <a:schemeClr val="dk1"/>
              </a:buClr>
              <a:buSzPts val="2800"/>
              <a:buNone/>
            </a:pPr>
            <a:endParaRPr/>
          </a:p>
          <a:p>
            <a:pPr marL="241300" lvl="0" indent="-50800" algn="l" rtl="0">
              <a:lnSpc>
                <a:spcPct val="90000"/>
              </a:lnSpc>
              <a:spcBef>
                <a:spcPts val="1100"/>
              </a:spcBef>
              <a:spcAft>
                <a:spcPts val="0"/>
              </a:spcAft>
              <a:buClr>
                <a:schemeClr val="dk1"/>
              </a:buClr>
              <a:buSzPts val="2800"/>
              <a:buNone/>
            </a:pPr>
            <a:endParaRPr/>
          </a:p>
          <a:p>
            <a:pPr marL="241300" lvl="0" indent="-228600" algn="l" rtl="0">
              <a:lnSpc>
                <a:spcPct val="90000"/>
              </a:lnSpc>
              <a:spcBef>
                <a:spcPts val="1100"/>
              </a:spcBef>
              <a:spcAft>
                <a:spcPts val="0"/>
              </a:spcAft>
              <a:buClr>
                <a:schemeClr val="dk1"/>
              </a:buClr>
              <a:buSzPts val="2800"/>
              <a:buChar char="•"/>
            </a:pPr>
            <a:r>
              <a:rPr lang="sl-SI"/>
              <a:t>Faculty Research Data Management Policies</a:t>
            </a:r>
            <a:endParaRPr/>
          </a:p>
          <a:p>
            <a:pPr marL="698500" lvl="1" indent="-241300" algn="l" rtl="0">
              <a:lnSpc>
                <a:spcPct val="90000"/>
              </a:lnSpc>
              <a:spcBef>
                <a:spcPts val="500"/>
              </a:spcBef>
              <a:spcAft>
                <a:spcPts val="0"/>
              </a:spcAft>
              <a:buClr>
                <a:schemeClr val="dk1"/>
              </a:buClr>
              <a:buSzPts val="2400"/>
              <a:buChar char="•"/>
            </a:pPr>
            <a:r>
              <a:rPr lang="sl-SI"/>
              <a:t>8 Faculties</a:t>
            </a:r>
            <a:endParaRPr/>
          </a:p>
          <a:p>
            <a:pPr marL="698500" lvl="1" indent="-241300" algn="l" rtl="0">
              <a:lnSpc>
                <a:spcPct val="90000"/>
              </a:lnSpc>
              <a:spcBef>
                <a:spcPts val="500"/>
              </a:spcBef>
              <a:spcAft>
                <a:spcPts val="0"/>
              </a:spcAft>
              <a:buClr>
                <a:schemeClr val="dk1"/>
              </a:buClr>
              <a:buSzPts val="2400"/>
              <a:buChar char="•"/>
            </a:pPr>
            <a:r>
              <a:rPr lang="sl-SI"/>
              <a:t>1 Institution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0846b44a6e_0_47"/>
          <p:cNvSpPr txBox="1">
            <a:spLocks noGrp="1"/>
          </p:cNvSpPr>
          <p:nvPr>
            <p:ph type="title"/>
          </p:nvPr>
        </p:nvSpPr>
        <p:spPr>
          <a:xfrm>
            <a:off x="629646" y="449108"/>
            <a:ext cx="9904800" cy="994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l-SI"/>
              <a:t>FAIR Data and Software Support at TU Delft</a:t>
            </a:r>
            <a:endParaRPr/>
          </a:p>
        </p:txBody>
      </p:sp>
      <p:sp>
        <p:nvSpPr>
          <p:cNvPr id="137" name="Google Shape;137;g30846b44a6e_0_47"/>
          <p:cNvSpPr/>
          <p:nvPr/>
        </p:nvSpPr>
        <p:spPr>
          <a:xfrm>
            <a:off x="589548" y="1732556"/>
            <a:ext cx="2081700" cy="1152000"/>
          </a:xfrm>
          <a:prstGeom prst="roundRect">
            <a:avLst>
              <a:gd name="adj" fmla="val 16667"/>
            </a:avLst>
          </a:prstGeom>
          <a:solidFill>
            <a:srgbClr val="00A6D6"/>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38" name="Google Shape;138;g30846b44a6e_0_47"/>
          <p:cNvSpPr/>
          <p:nvPr/>
        </p:nvSpPr>
        <p:spPr>
          <a:xfrm>
            <a:off x="589547" y="2899611"/>
            <a:ext cx="2081700" cy="2863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39" name="Google Shape;139;g30846b44a6e_0_47"/>
          <p:cNvSpPr/>
          <p:nvPr/>
        </p:nvSpPr>
        <p:spPr>
          <a:xfrm>
            <a:off x="2823411" y="1732556"/>
            <a:ext cx="2081700" cy="1152000"/>
          </a:xfrm>
          <a:prstGeom prst="roundRect">
            <a:avLst>
              <a:gd name="adj" fmla="val 16667"/>
            </a:avLst>
          </a:prstGeom>
          <a:solidFill>
            <a:srgbClr val="00A6D6"/>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0" name="Google Shape;140;g30846b44a6e_0_47"/>
          <p:cNvSpPr/>
          <p:nvPr/>
        </p:nvSpPr>
        <p:spPr>
          <a:xfrm>
            <a:off x="2823410" y="2899611"/>
            <a:ext cx="2081700" cy="2863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1" name="Google Shape;141;g30846b44a6e_0_47"/>
          <p:cNvSpPr/>
          <p:nvPr/>
        </p:nvSpPr>
        <p:spPr>
          <a:xfrm>
            <a:off x="5057274" y="1732556"/>
            <a:ext cx="2081700" cy="1152000"/>
          </a:xfrm>
          <a:prstGeom prst="roundRect">
            <a:avLst>
              <a:gd name="adj" fmla="val 16667"/>
            </a:avLst>
          </a:prstGeom>
          <a:solidFill>
            <a:srgbClr val="00A6D6"/>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2" name="Google Shape;142;g30846b44a6e_0_47"/>
          <p:cNvSpPr/>
          <p:nvPr/>
        </p:nvSpPr>
        <p:spPr>
          <a:xfrm>
            <a:off x="5057273" y="2899611"/>
            <a:ext cx="2081700" cy="2863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3" name="Google Shape;143;g30846b44a6e_0_47"/>
          <p:cNvSpPr/>
          <p:nvPr/>
        </p:nvSpPr>
        <p:spPr>
          <a:xfrm>
            <a:off x="7291137" y="1732556"/>
            <a:ext cx="2081700" cy="1152000"/>
          </a:xfrm>
          <a:prstGeom prst="roundRect">
            <a:avLst>
              <a:gd name="adj" fmla="val 16667"/>
            </a:avLst>
          </a:prstGeom>
          <a:solidFill>
            <a:srgbClr val="00A6D6"/>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0000"/>
              </a:solidFill>
              <a:latin typeface="Arial"/>
              <a:ea typeface="Arial"/>
              <a:cs typeface="Arial"/>
              <a:sym typeface="Arial"/>
            </a:endParaRPr>
          </a:p>
        </p:txBody>
      </p:sp>
      <p:sp>
        <p:nvSpPr>
          <p:cNvPr id="144" name="Google Shape;144;g30846b44a6e_0_47"/>
          <p:cNvSpPr/>
          <p:nvPr/>
        </p:nvSpPr>
        <p:spPr>
          <a:xfrm>
            <a:off x="7291136" y="2899611"/>
            <a:ext cx="2081700" cy="2863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5" name="Google Shape;145;g30846b44a6e_0_47"/>
          <p:cNvSpPr/>
          <p:nvPr/>
        </p:nvSpPr>
        <p:spPr>
          <a:xfrm>
            <a:off x="9525000" y="1732556"/>
            <a:ext cx="2081700" cy="1152000"/>
          </a:xfrm>
          <a:prstGeom prst="roundRect">
            <a:avLst>
              <a:gd name="adj" fmla="val 16667"/>
            </a:avLst>
          </a:prstGeom>
          <a:solidFill>
            <a:srgbClr val="00A6D6"/>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6" name="Google Shape;146;g30846b44a6e_0_47"/>
          <p:cNvSpPr/>
          <p:nvPr/>
        </p:nvSpPr>
        <p:spPr>
          <a:xfrm>
            <a:off x="9524999" y="2899611"/>
            <a:ext cx="2081700" cy="2863500"/>
          </a:xfrm>
          <a:prstGeom prst="roundRect">
            <a:avLst>
              <a:gd name="adj" fmla="val 16667"/>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7" name="Google Shape;147;g30846b44a6e_0_47"/>
          <p:cNvSpPr/>
          <p:nvPr/>
        </p:nvSpPr>
        <p:spPr>
          <a:xfrm>
            <a:off x="629649" y="1743215"/>
            <a:ext cx="2041500" cy="9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Research Team:</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Data Managers </a:t>
            </a:r>
            <a:endParaRPr sz="19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and RSEs</a:t>
            </a:r>
            <a:endParaRPr sz="1900" b="0" i="0" u="none" strike="noStrike" cap="none">
              <a:solidFill>
                <a:schemeClr val="dk1"/>
              </a:solidFill>
              <a:latin typeface="Calibri"/>
              <a:ea typeface="Calibri"/>
              <a:cs typeface="Calibri"/>
              <a:sym typeface="Calibri"/>
            </a:endParaRPr>
          </a:p>
        </p:txBody>
      </p:sp>
      <p:sp>
        <p:nvSpPr>
          <p:cNvPr id="148" name="Google Shape;148;g30846b44a6e_0_47"/>
          <p:cNvSpPr/>
          <p:nvPr/>
        </p:nvSpPr>
        <p:spPr>
          <a:xfrm>
            <a:off x="2863512" y="1751234"/>
            <a:ext cx="20415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sl-SI" sz="1600" b="0" i="0" u="none" strike="noStrike" cap="none">
                <a:solidFill>
                  <a:schemeClr val="lt1"/>
                </a:solidFill>
                <a:latin typeface="Arial"/>
                <a:ea typeface="Arial"/>
                <a:cs typeface="Arial"/>
                <a:sym typeface="Arial"/>
              </a:rPr>
              <a:t>Digital Competence Centre:</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Arial"/>
              <a:buNone/>
            </a:pPr>
            <a:r>
              <a:rPr lang="sl-SI" sz="1600" b="0" i="0" u="none" strike="noStrike" cap="none">
                <a:solidFill>
                  <a:schemeClr val="lt1"/>
                </a:solidFill>
                <a:latin typeface="Arial"/>
                <a:ea typeface="Arial"/>
                <a:cs typeface="Arial"/>
                <a:sym typeface="Arial"/>
              </a:rPr>
              <a:t>Data Managers, RSEs, HPC</a:t>
            </a:r>
            <a:endParaRPr sz="1900" b="0" i="0" u="none" strike="noStrike" cap="none">
              <a:solidFill>
                <a:schemeClr val="dk1"/>
              </a:solidFill>
              <a:latin typeface="Calibri"/>
              <a:ea typeface="Calibri"/>
              <a:cs typeface="Calibri"/>
              <a:sym typeface="Calibri"/>
            </a:endParaRPr>
          </a:p>
        </p:txBody>
      </p:sp>
      <p:sp>
        <p:nvSpPr>
          <p:cNvPr id="149" name="Google Shape;149;g30846b44a6e_0_47"/>
          <p:cNvSpPr/>
          <p:nvPr/>
        </p:nvSpPr>
        <p:spPr>
          <a:xfrm>
            <a:off x="5061283" y="1747222"/>
            <a:ext cx="2041500" cy="6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Faculties:</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Data Stewards</a:t>
            </a:r>
            <a:endParaRPr sz="1900" b="0" i="0" u="none" strike="noStrike" cap="none">
              <a:solidFill>
                <a:schemeClr val="dk1"/>
              </a:solidFill>
              <a:latin typeface="Calibri"/>
              <a:ea typeface="Calibri"/>
              <a:cs typeface="Calibri"/>
              <a:sym typeface="Calibri"/>
            </a:endParaRPr>
          </a:p>
        </p:txBody>
      </p:sp>
      <p:sp>
        <p:nvSpPr>
          <p:cNvPr id="150" name="Google Shape;150;g30846b44a6e_0_47"/>
          <p:cNvSpPr/>
          <p:nvPr/>
        </p:nvSpPr>
        <p:spPr>
          <a:xfrm>
            <a:off x="7331242" y="1743208"/>
            <a:ext cx="2041500" cy="9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The Library:</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900"/>
              <a:buFont typeface="Arial"/>
              <a:buNone/>
            </a:pPr>
            <a:r>
              <a:rPr lang="sl-SI" sz="1900" b="0" i="0" u="none" strike="noStrike" cap="none">
                <a:solidFill>
                  <a:schemeClr val="lt1"/>
                </a:solidFill>
                <a:latin typeface="Arial"/>
                <a:ea typeface="Arial"/>
                <a:cs typeface="Arial"/>
                <a:sym typeface="Arial"/>
              </a:rPr>
              <a:t>Research Data &amp; Software Services</a:t>
            </a:r>
            <a:endParaRPr sz="1900" b="0" i="0" u="none" strike="noStrike" cap="none">
              <a:solidFill>
                <a:schemeClr val="dk1"/>
              </a:solidFill>
              <a:latin typeface="Calibri"/>
              <a:ea typeface="Calibri"/>
              <a:cs typeface="Calibri"/>
              <a:sym typeface="Calibri"/>
            </a:endParaRPr>
          </a:p>
        </p:txBody>
      </p:sp>
      <p:sp>
        <p:nvSpPr>
          <p:cNvPr id="151" name="Google Shape;151;g30846b44a6e_0_47"/>
          <p:cNvSpPr/>
          <p:nvPr/>
        </p:nvSpPr>
        <p:spPr>
          <a:xfrm>
            <a:off x="609597" y="3074703"/>
            <a:ext cx="2041500" cy="2585700"/>
          </a:xfrm>
          <a:prstGeom prst="rect">
            <a:avLst/>
          </a:prstGeom>
          <a:noFill/>
          <a:ln>
            <a:noFill/>
          </a:ln>
        </p:spPr>
        <p:txBody>
          <a:bodyPr spcFirstLastPara="1" wrap="square" lIns="91425" tIns="45700" rIns="91425" bIns="45700" anchor="t" anchorCtr="0">
            <a:noAutofit/>
          </a:bodyPr>
          <a:lstStyle/>
          <a:p>
            <a:pPr marL="292100" marR="0" lvl="0" indent="-298450" algn="l" rtl="0">
              <a:lnSpc>
                <a:spcPct val="100000"/>
              </a:lnSpc>
              <a:spcBef>
                <a:spcPts val="0"/>
              </a:spcBef>
              <a:spcAft>
                <a:spcPts val="0"/>
              </a:spcAft>
              <a:buClr>
                <a:srgbClr val="616161"/>
              </a:buClr>
              <a:buSzPts val="1900"/>
              <a:buFont typeface="Arial"/>
              <a:buChar char="•"/>
            </a:pPr>
            <a:r>
              <a:rPr lang="sl-SI" sz="1900" b="0" i="0" u="none" strike="noStrike" cap="none">
                <a:solidFill>
                  <a:srgbClr val="616161"/>
                </a:solidFill>
                <a:latin typeface="Arial"/>
                <a:ea typeface="Arial"/>
                <a:cs typeface="Arial"/>
                <a:sym typeface="Arial"/>
              </a:rPr>
              <a:t>Hands-on support, as part of research group</a:t>
            </a:r>
            <a:endParaRPr sz="1900" b="0" i="0" u="none" strike="noStrike" cap="none">
              <a:solidFill>
                <a:srgbClr val="616161"/>
              </a:solidFill>
              <a:latin typeface="Calibri"/>
              <a:ea typeface="Calibri"/>
              <a:cs typeface="Calibri"/>
              <a:sym typeface="Calibri"/>
            </a:endParaRPr>
          </a:p>
          <a:p>
            <a:pPr marL="292100" marR="0" lvl="0" indent="-298450" algn="l" rtl="0">
              <a:lnSpc>
                <a:spcPct val="100000"/>
              </a:lnSpc>
              <a:spcBef>
                <a:spcPts val="0"/>
              </a:spcBef>
              <a:spcAft>
                <a:spcPts val="0"/>
              </a:spcAft>
              <a:buClr>
                <a:srgbClr val="616161"/>
              </a:buClr>
              <a:buSzPts val="1900"/>
              <a:buFont typeface="Arial"/>
              <a:buChar char="•"/>
            </a:pPr>
            <a:r>
              <a:rPr lang="sl-SI" sz="1900" b="0" i="0" u="none" strike="noStrike" cap="none">
                <a:solidFill>
                  <a:srgbClr val="616161"/>
                </a:solidFill>
                <a:latin typeface="Arial"/>
                <a:ea typeface="Arial"/>
                <a:cs typeface="Arial"/>
                <a:sym typeface="Arial"/>
              </a:rPr>
              <a:t>Skills and expertise retained within the group</a:t>
            </a:r>
            <a:endParaRPr sz="1900" b="0" i="0" u="none" strike="noStrike" cap="none">
              <a:solidFill>
                <a:srgbClr val="616161"/>
              </a:solidFill>
              <a:latin typeface="Calibri"/>
              <a:ea typeface="Calibri"/>
              <a:cs typeface="Calibri"/>
              <a:sym typeface="Calibri"/>
            </a:endParaRPr>
          </a:p>
          <a:p>
            <a:pPr marL="292100" marR="0" lvl="0" indent="-298450" algn="l" rtl="0">
              <a:lnSpc>
                <a:spcPct val="100000"/>
              </a:lnSpc>
              <a:spcBef>
                <a:spcPts val="0"/>
              </a:spcBef>
              <a:spcAft>
                <a:spcPts val="0"/>
              </a:spcAft>
              <a:buClr>
                <a:srgbClr val="616161"/>
              </a:buClr>
              <a:buSzPts val="1900"/>
              <a:buFont typeface="Arial"/>
              <a:buChar char="•"/>
            </a:pPr>
            <a:r>
              <a:rPr lang="sl-SI" sz="1900" b="0" i="0" u="none" strike="noStrike" cap="none">
                <a:solidFill>
                  <a:srgbClr val="616161"/>
                </a:solidFill>
                <a:latin typeface="Arial"/>
                <a:ea typeface="Arial"/>
                <a:cs typeface="Arial"/>
                <a:sym typeface="Arial"/>
              </a:rPr>
              <a:t>Team science</a:t>
            </a:r>
            <a:endParaRPr sz="1900" b="0" i="0" u="none" strike="noStrike" cap="none">
              <a:solidFill>
                <a:srgbClr val="616161"/>
              </a:solidFill>
              <a:latin typeface="Calibri"/>
              <a:ea typeface="Calibri"/>
              <a:cs typeface="Calibri"/>
              <a:sym typeface="Calibri"/>
            </a:endParaRPr>
          </a:p>
        </p:txBody>
      </p:sp>
      <p:sp>
        <p:nvSpPr>
          <p:cNvPr id="152" name="Google Shape;152;g30846b44a6e_0_47"/>
          <p:cNvSpPr/>
          <p:nvPr/>
        </p:nvSpPr>
        <p:spPr>
          <a:xfrm>
            <a:off x="2823411" y="3038706"/>
            <a:ext cx="2041500" cy="2585700"/>
          </a:xfrm>
          <a:prstGeom prst="rect">
            <a:avLst/>
          </a:prstGeom>
          <a:noFill/>
          <a:ln>
            <a:noFill/>
          </a:ln>
        </p:spPr>
        <p:txBody>
          <a:bodyPr spcFirstLastPara="1" wrap="square" lIns="91425" tIns="45700" rIns="91425" bIns="45700" anchor="t" anchorCtr="0">
            <a:noAutofit/>
          </a:bodyPr>
          <a:lstStyle/>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Central pool for up to 6 months project support</a:t>
            </a:r>
            <a:r>
              <a:rPr lang="sl-SI" sz="1300">
                <a:solidFill>
                  <a:srgbClr val="616161"/>
                </a:solidFill>
                <a:latin typeface="Calibri"/>
                <a:ea typeface="Calibri"/>
                <a:cs typeface="Calibri"/>
                <a:sym typeface="Calibri"/>
              </a:rPr>
              <a:t> </a:t>
            </a:r>
            <a:endParaRPr sz="1700" b="0" i="0" u="none" strike="noStrike" cap="none">
              <a:solidFill>
                <a:srgbClr val="616161"/>
              </a:solidFill>
              <a:latin typeface="Arial"/>
              <a:ea typeface="Arial"/>
              <a:cs typeface="Arial"/>
              <a:sym typeface="Arial"/>
            </a:endParaRPr>
          </a:p>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Skills and expertise are transferred through co-creation</a:t>
            </a:r>
            <a:endParaRPr sz="1300" b="0" i="0" u="none" strike="noStrike" cap="none">
              <a:solidFill>
                <a:srgbClr val="616161"/>
              </a:solidFill>
              <a:latin typeface="Calibri"/>
              <a:ea typeface="Calibri"/>
              <a:cs typeface="Calibri"/>
              <a:sym typeface="Calibri"/>
            </a:endParaRPr>
          </a:p>
        </p:txBody>
      </p:sp>
      <p:sp>
        <p:nvSpPr>
          <p:cNvPr id="153" name="Google Shape;153;g30846b44a6e_0_47"/>
          <p:cNvSpPr/>
          <p:nvPr/>
        </p:nvSpPr>
        <p:spPr>
          <a:xfrm>
            <a:off x="5057273" y="3038705"/>
            <a:ext cx="2041500" cy="2307900"/>
          </a:xfrm>
          <a:prstGeom prst="rect">
            <a:avLst/>
          </a:prstGeom>
          <a:noFill/>
          <a:ln>
            <a:noFill/>
          </a:ln>
        </p:spPr>
        <p:txBody>
          <a:bodyPr spcFirstLastPara="1" wrap="square" lIns="91425" tIns="45700" rIns="91425" bIns="45700" anchor="t" anchorCtr="0">
            <a:noAutofit/>
          </a:bodyPr>
          <a:lstStyle/>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Advice and coordination at faculty level</a:t>
            </a:r>
            <a:endParaRPr sz="1300" b="0" i="0" u="none" strike="noStrike" cap="none">
              <a:solidFill>
                <a:srgbClr val="616161"/>
              </a:solidFill>
              <a:latin typeface="Calibri"/>
              <a:ea typeface="Calibri"/>
              <a:cs typeface="Calibri"/>
              <a:sym typeface="Calibri"/>
            </a:endParaRPr>
          </a:p>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Advocacy and training</a:t>
            </a:r>
            <a:endParaRPr sz="1300" b="0" i="0" u="none" strike="noStrike" cap="none">
              <a:solidFill>
                <a:srgbClr val="616161"/>
              </a:solidFill>
              <a:latin typeface="Calibri"/>
              <a:ea typeface="Calibri"/>
              <a:cs typeface="Calibri"/>
              <a:sym typeface="Calibri"/>
            </a:endParaRPr>
          </a:p>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Faculty policy and workflow</a:t>
            </a:r>
            <a:endParaRPr sz="1700" b="0" i="0" u="none" strike="noStrike" cap="none">
              <a:solidFill>
                <a:srgbClr val="616161"/>
              </a:solidFill>
              <a:latin typeface="Arial"/>
              <a:ea typeface="Arial"/>
              <a:cs typeface="Arial"/>
              <a:sym typeface="Arial"/>
            </a:endParaRPr>
          </a:p>
        </p:txBody>
      </p:sp>
      <p:sp>
        <p:nvSpPr>
          <p:cNvPr id="154" name="Google Shape;154;g30846b44a6e_0_47"/>
          <p:cNvSpPr/>
          <p:nvPr/>
        </p:nvSpPr>
        <p:spPr>
          <a:xfrm>
            <a:off x="7311186" y="2966512"/>
            <a:ext cx="2041500" cy="2708400"/>
          </a:xfrm>
          <a:prstGeom prst="rect">
            <a:avLst/>
          </a:prstGeom>
          <a:noFill/>
          <a:ln>
            <a:noFill/>
          </a:ln>
        </p:spPr>
        <p:txBody>
          <a:bodyPr spcFirstLastPara="1" wrap="square" lIns="91425" tIns="45700" rIns="91425" bIns="45700" anchor="t" anchorCtr="0">
            <a:noAutofit/>
          </a:bodyPr>
          <a:lstStyle/>
          <a:p>
            <a:pPr marL="292100" marR="0" lvl="0" indent="-2984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Training</a:t>
            </a:r>
            <a:endParaRPr sz="1900" b="0" i="0" u="none" strike="noStrike" cap="none">
              <a:solidFill>
                <a:srgbClr val="616161"/>
              </a:solidFill>
              <a:latin typeface="Calibri"/>
              <a:ea typeface="Calibri"/>
              <a:cs typeface="Calibri"/>
              <a:sym typeface="Calibri"/>
            </a:endParaRPr>
          </a:p>
          <a:p>
            <a:pPr marL="292100" marR="0" lvl="0" indent="-2984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Tools</a:t>
            </a:r>
            <a:endParaRPr sz="1900" b="0" i="0" u="none" strike="noStrike" cap="none">
              <a:solidFill>
                <a:srgbClr val="616161"/>
              </a:solidFill>
              <a:latin typeface="Calibri"/>
              <a:ea typeface="Calibri"/>
              <a:cs typeface="Calibri"/>
              <a:sym typeface="Calibri"/>
            </a:endParaRPr>
          </a:p>
          <a:p>
            <a:pPr marL="292100" marR="0" lvl="0" indent="-2984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Policies and workflows</a:t>
            </a:r>
            <a:endParaRPr sz="1700" b="0" i="0" u="none" strike="noStrike" cap="none">
              <a:solidFill>
                <a:srgbClr val="616161"/>
              </a:solidFill>
              <a:latin typeface="Arial"/>
              <a:ea typeface="Arial"/>
              <a:cs typeface="Arial"/>
              <a:sym typeface="Arial"/>
            </a:endParaRPr>
          </a:p>
          <a:p>
            <a:pPr marL="292100" marR="0" lvl="0" indent="-2984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Data </a:t>
            </a:r>
            <a:r>
              <a:rPr lang="sl-SI" sz="1700" b="0" i="0" u="none" strike="noStrike" cap="none">
                <a:solidFill>
                  <a:srgbClr val="616161"/>
                </a:solidFill>
                <a:latin typeface="Calibri"/>
                <a:ea typeface="Calibri"/>
                <a:cs typeface="Calibri"/>
                <a:sym typeface="Calibri"/>
              </a:rPr>
              <a:t>s</a:t>
            </a:r>
            <a:r>
              <a:rPr lang="sl-SI" sz="1700" b="0" i="0" u="none" strike="noStrike" cap="none">
                <a:solidFill>
                  <a:srgbClr val="616161"/>
                </a:solidFill>
                <a:latin typeface="Arial"/>
                <a:ea typeface="Arial"/>
                <a:cs typeface="Arial"/>
                <a:sym typeface="Arial"/>
              </a:rPr>
              <a:t>tewardship </a:t>
            </a:r>
            <a:r>
              <a:rPr lang="sl-SI" sz="1700" b="0" i="0" u="none" strike="noStrike" cap="none">
                <a:solidFill>
                  <a:srgbClr val="616161"/>
                </a:solidFill>
                <a:latin typeface="Calibri"/>
                <a:ea typeface="Calibri"/>
                <a:cs typeface="Calibri"/>
                <a:sym typeface="Calibri"/>
              </a:rPr>
              <a:t>c</a:t>
            </a:r>
            <a:r>
              <a:rPr lang="sl-SI" sz="1700" b="0" i="0" u="none" strike="noStrike" cap="none">
                <a:solidFill>
                  <a:srgbClr val="616161"/>
                </a:solidFill>
                <a:latin typeface="Arial"/>
                <a:ea typeface="Arial"/>
                <a:cs typeface="Arial"/>
                <a:sym typeface="Arial"/>
              </a:rPr>
              <a:t>oordination</a:t>
            </a:r>
            <a:endParaRPr sz="1700" b="0" i="0" u="none" strike="noStrike" cap="none">
              <a:solidFill>
                <a:srgbClr val="616161"/>
              </a:solidFill>
              <a:latin typeface="Arial"/>
              <a:ea typeface="Arial"/>
              <a:cs typeface="Arial"/>
              <a:sym typeface="Arial"/>
            </a:endParaRPr>
          </a:p>
          <a:p>
            <a:pPr marL="292100" marR="0" lvl="0" indent="-298450" algn="l" rtl="0">
              <a:lnSpc>
                <a:spcPct val="100000"/>
              </a:lnSpc>
              <a:spcBef>
                <a:spcPts val="0"/>
              </a:spcBef>
              <a:spcAft>
                <a:spcPts val="0"/>
              </a:spcAft>
              <a:buClr>
                <a:srgbClr val="616161"/>
              </a:buClr>
              <a:buSzPts val="1700"/>
              <a:buChar char="•"/>
            </a:pPr>
            <a:r>
              <a:rPr lang="sl-SI" sz="1700">
                <a:solidFill>
                  <a:srgbClr val="616161"/>
                </a:solidFill>
              </a:rPr>
              <a:t>RDS innovation</a:t>
            </a:r>
            <a:endParaRPr sz="1700">
              <a:solidFill>
                <a:srgbClr val="616161"/>
              </a:solidFill>
            </a:endParaRPr>
          </a:p>
        </p:txBody>
      </p:sp>
      <p:sp>
        <p:nvSpPr>
          <p:cNvPr id="155" name="Google Shape;155;g30846b44a6e_0_47"/>
          <p:cNvSpPr/>
          <p:nvPr/>
        </p:nvSpPr>
        <p:spPr>
          <a:xfrm>
            <a:off x="9504948" y="2942447"/>
            <a:ext cx="2041500" cy="2862300"/>
          </a:xfrm>
          <a:prstGeom prst="rect">
            <a:avLst/>
          </a:prstGeom>
          <a:noFill/>
          <a:ln>
            <a:noFill/>
          </a:ln>
        </p:spPr>
        <p:txBody>
          <a:bodyPr spcFirstLastPara="1" wrap="square" lIns="91425" tIns="45700" rIns="91425" bIns="45700" anchor="t" anchorCtr="0">
            <a:noAutofit/>
          </a:bodyPr>
          <a:lstStyle/>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Repository for data and software</a:t>
            </a:r>
            <a:endParaRPr sz="1300" b="0" i="0" u="none" strike="noStrike" cap="none">
              <a:solidFill>
                <a:srgbClr val="616161"/>
              </a:solidFill>
              <a:latin typeface="Calibri"/>
              <a:ea typeface="Calibri"/>
              <a:cs typeface="Calibri"/>
              <a:sym typeface="Calibri"/>
            </a:endParaRPr>
          </a:p>
          <a:p>
            <a:pPr marL="292100" marR="0" lvl="0" indent="-285750" algn="l" rtl="0">
              <a:lnSpc>
                <a:spcPct val="100000"/>
              </a:lnSpc>
              <a:spcBef>
                <a:spcPts val="0"/>
              </a:spcBef>
              <a:spcAft>
                <a:spcPts val="0"/>
              </a:spcAft>
              <a:buClr>
                <a:srgbClr val="616161"/>
              </a:buClr>
              <a:buSzPts val="1700"/>
              <a:buFont typeface="Arial"/>
              <a:buChar char="•"/>
            </a:pPr>
            <a:r>
              <a:rPr lang="sl-SI" sz="1700" b="0" i="0" u="none" strike="noStrike" cap="none">
                <a:solidFill>
                  <a:srgbClr val="616161"/>
                </a:solidFill>
                <a:latin typeface="Arial"/>
                <a:ea typeface="Arial"/>
                <a:cs typeface="Arial"/>
                <a:sym typeface="Arial"/>
              </a:rPr>
              <a:t>Tools and workflow integration</a:t>
            </a:r>
            <a:endParaRPr sz="1300" b="0" i="0" u="none" strike="noStrike" cap="none">
              <a:solidFill>
                <a:srgbClr val="616161"/>
              </a:solidFill>
              <a:latin typeface="Calibri"/>
              <a:ea typeface="Calibri"/>
              <a:cs typeface="Calibri"/>
              <a:sym typeface="Calibri"/>
            </a:endParaRPr>
          </a:p>
          <a:p>
            <a:pPr marL="292100" marR="0" lvl="0" indent="-285750" algn="l" rtl="0">
              <a:lnSpc>
                <a:spcPct val="100000"/>
              </a:lnSpc>
              <a:spcBef>
                <a:spcPts val="0"/>
              </a:spcBef>
              <a:spcAft>
                <a:spcPts val="0"/>
              </a:spcAft>
              <a:buClr>
                <a:srgbClr val="616161"/>
              </a:buClr>
              <a:buSzPts val="1700"/>
              <a:buChar char="•"/>
            </a:pPr>
            <a:r>
              <a:rPr lang="sl-SI" sz="1700" i="0" u="none" strike="noStrike" cap="none">
                <a:solidFill>
                  <a:srgbClr val="616161"/>
                </a:solidFill>
              </a:rPr>
              <a:t>Capacity building for data stewards</a:t>
            </a:r>
            <a:endParaRPr sz="1300" i="0" u="none" strike="noStrike" cap="none">
              <a:solidFill>
                <a:srgbClr val="616161"/>
              </a:solidFill>
            </a:endParaRPr>
          </a:p>
        </p:txBody>
      </p:sp>
      <p:sp>
        <p:nvSpPr>
          <p:cNvPr id="156" name="Google Shape;156;g30846b44a6e_0_47"/>
          <p:cNvSpPr/>
          <p:nvPr/>
        </p:nvSpPr>
        <p:spPr>
          <a:xfrm>
            <a:off x="9525004" y="1743208"/>
            <a:ext cx="20415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700"/>
              <a:buFont typeface="Arial"/>
              <a:buNone/>
            </a:pPr>
            <a:r>
              <a:rPr lang="sl-SI" sz="1700" b="0" i="0" u="none" strike="noStrike" cap="none">
                <a:solidFill>
                  <a:schemeClr val="lt1"/>
                </a:solidFill>
                <a:latin typeface="Arial"/>
                <a:ea typeface="Arial"/>
                <a:cs typeface="Arial"/>
                <a:sym typeface="Arial"/>
              </a:rPr>
              <a:t>4TU.Federation:</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700"/>
              <a:buFont typeface="Arial"/>
              <a:buNone/>
            </a:pPr>
            <a:r>
              <a:rPr lang="sl-SI" sz="1700" b="0" i="0" u="none" strike="noStrike" cap="none">
                <a:solidFill>
                  <a:schemeClr val="lt1"/>
                </a:solidFill>
                <a:latin typeface="Arial"/>
                <a:ea typeface="Arial"/>
                <a:cs typeface="Arial"/>
                <a:sym typeface="Arial"/>
              </a:rPr>
              <a:t>4TU.ResearchData</a:t>
            </a:r>
            <a:endParaRPr sz="1900" b="0" i="0" u="none" strike="noStrike" cap="none">
              <a:solidFill>
                <a:schemeClr val="dk1"/>
              </a:solidFill>
              <a:latin typeface="Calibri"/>
              <a:ea typeface="Calibri"/>
              <a:cs typeface="Calibri"/>
              <a:sym typeface="Calibri"/>
            </a:endParaRPr>
          </a:p>
        </p:txBody>
      </p:sp>
      <p:sp>
        <p:nvSpPr>
          <p:cNvPr id="157" name="Google Shape;157;g30846b44a6e_0_47"/>
          <p:cNvSpPr/>
          <p:nvPr/>
        </p:nvSpPr>
        <p:spPr>
          <a:xfrm>
            <a:off x="589547" y="5763125"/>
            <a:ext cx="11016900" cy="633600"/>
          </a:xfrm>
          <a:prstGeom prst="rect">
            <a:avLst/>
          </a:prstGeom>
          <a:solidFill>
            <a:srgbClr val="00A6D6"/>
          </a:solidFill>
          <a:ln w="38100" cap="flat" cmpd="sng">
            <a:solidFill>
              <a:srgbClr val="0066A2"/>
            </a:solidFill>
            <a:prstDash val="solid"/>
            <a:round/>
            <a:headEnd type="none" w="sm" len="sm"/>
            <a:tailEnd type="none" w="sm" len="sm"/>
          </a:ln>
        </p:spPr>
        <p:txBody>
          <a:bodyPr spcFirstLastPara="1" wrap="square" lIns="91425" tIns="180000" rIns="91425" bIns="1800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sl-SI" sz="2300" b="1" i="0" u="none" strike="noStrike" cap="none">
                <a:solidFill>
                  <a:schemeClr val="lt1"/>
                </a:solidFill>
                <a:latin typeface="Calibri"/>
                <a:ea typeface="Calibri"/>
                <a:cs typeface="Calibri"/>
                <a:sym typeface="Calibri"/>
              </a:rPr>
              <a:t>Thematic Digital Competence Centre for Natural and Engineering Sciences</a:t>
            </a:r>
            <a:endParaRPr sz="900" b="0" i="0" u="none" strike="noStrike" cap="none">
              <a:solidFill>
                <a:schemeClr val="dk1"/>
              </a:solidFill>
              <a:latin typeface="Calibri"/>
              <a:ea typeface="Calibri"/>
              <a:cs typeface="Calibri"/>
              <a:sym typeface="Calibri"/>
            </a:endParaRPr>
          </a:p>
        </p:txBody>
      </p:sp>
      <p:sp>
        <p:nvSpPr>
          <p:cNvPr id="158" name="Google Shape;158;g30846b44a6e_0_47"/>
          <p:cNvSpPr txBox="1"/>
          <p:nvPr/>
        </p:nvSpPr>
        <p:spPr>
          <a:xfrm>
            <a:off x="4031001" y="6484967"/>
            <a:ext cx="47781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1900" b="0" i="0" u="none" strike="noStrike" cap="none">
                <a:solidFill>
                  <a:srgbClr val="616161"/>
                </a:solidFill>
                <a:latin typeface="Calibri"/>
                <a:ea typeface="Calibri"/>
                <a:cs typeface="Calibri"/>
                <a:sym typeface="Calibri"/>
              </a:rPr>
              <a:t>Slide originally made by Marta Teperek</a:t>
            </a:r>
            <a:endParaRPr sz="1500">
              <a:solidFill>
                <a:srgbClr val="61616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Širokozaslonsko</PresentationFormat>
  <Paragraphs>388</Paragraphs>
  <Slides>33</Slides>
  <Notes>33</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33</vt:i4>
      </vt:variant>
    </vt:vector>
  </HeadingPairs>
  <TitlesOfParts>
    <vt:vector size="38" baseType="lpstr">
      <vt:lpstr>Calibri</vt:lpstr>
      <vt:lpstr>Proxima Nova</vt:lpstr>
      <vt:lpstr>PT Sans Narrow</vt:lpstr>
      <vt:lpstr>Arial</vt:lpstr>
      <vt:lpstr>Officeova tema</vt:lpstr>
      <vt:lpstr>Data Stewardship and RDM support</vt:lpstr>
      <vt:lpstr>Who are we? </vt:lpstr>
      <vt:lpstr>Outline </vt:lpstr>
      <vt:lpstr>About </vt:lpstr>
      <vt:lpstr>Key components in RDM support</vt:lpstr>
      <vt:lpstr>Policies and Governance</vt:lpstr>
      <vt:lpstr>Open Science policies at TU Delft</vt:lpstr>
      <vt:lpstr>Research Data and Software Policies</vt:lpstr>
      <vt:lpstr>FAIR Data and Software Support at TU Delft</vt:lpstr>
      <vt:lpstr>Data Stewardship programme at TU Delft</vt:lpstr>
      <vt:lpstr>Data Steward Team Structure</vt:lpstr>
      <vt:lpstr>What do Data Stewards do? </vt:lpstr>
      <vt:lpstr>Data Stewards Profile</vt:lpstr>
      <vt:lpstr>Data Stewardship is more than Data Stewards</vt:lpstr>
      <vt:lpstr>Coordination and Coordinator</vt:lpstr>
      <vt:lpstr>Coordination and Coordinator</vt:lpstr>
      <vt:lpstr>RDM support ecosystem at TU Delft</vt:lpstr>
      <vt:lpstr>Engage others in Data Stewardship</vt:lpstr>
      <vt:lpstr>Technical infrastructure at TU Delft </vt:lpstr>
      <vt:lpstr>4TU.ResearchData</vt:lpstr>
      <vt:lpstr>TU Delft Repository</vt:lpstr>
      <vt:lpstr>What Data Stewardship Model is for me? </vt:lpstr>
      <vt:lpstr>What Data Stewardship Model is for me? </vt:lpstr>
      <vt:lpstr>What Data Stewardship Model is for me? (hard to copy from others) </vt:lpstr>
      <vt:lpstr>Data Steward in Mechanical Engineering</vt:lpstr>
      <vt:lpstr>Data Steward in Mechanical Engineering</vt:lpstr>
      <vt:lpstr>Data Steward in Mechanical Engineering</vt:lpstr>
      <vt:lpstr>Data Steward in Mechanical Engineering</vt:lpstr>
      <vt:lpstr>Data Steward in Mechanical Engineering</vt:lpstr>
      <vt:lpstr>Data Steward in (and beyond) Mechanical Engineering</vt:lpstr>
      <vt:lpstr>Thank you</vt:lpstr>
      <vt:lpstr>Optional discussion points</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Stewardship and RDM support</dc:title>
  <dc:creator>Tomas Bercic</dc:creator>
  <cp:lastModifiedBy>Zala</cp:lastModifiedBy>
  <cp:revision>1</cp:revision>
  <dcterms:created xsi:type="dcterms:W3CDTF">2023-09-11T08:00:44Z</dcterms:created>
  <dcterms:modified xsi:type="dcterms:W3CDTF">2025-01-21T12:55:59Z</dcterms:modified>
</cp:coreProperties>
</file>